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8" r:id="rId2"/>
    <p:sldId id="256" r:id="rId3"/>
    <p:sldId id="257" r:id="rId4"/>
    <p:sldId id="3789" r:id="rId5"/>
    <p:sldId id="259" r:id="rId6"/>
    <p:sldId id="260" r:id="rId7"/>
    <p:sldId id="261" r:id="rId8"/>
    <p:sldId id="3793" r:id="rId9"/>
    <p:sldId id="264" r:id="rId10"/>
    <p:sldId id="3773" r:id="rId11"/>
    <p:sldId id="3775" r:id="rId12"/>
    <p:sldId id="3756" r:id="rId13"/>
    <p:sldId id="3765" r:id="rId14"/>
    <p:sldId id="3791" r:id="rId15"/>
    <p:sldId id="3776" r:id="rId16"/>
    <p:sldId id="3777" r:id="rId17"/>
    <p:sldId id="3768" r:id="rId18"/>
    <p:sldId id="3767" r:id="rId19"/>
    <p:sldId id="3769" r:id="rId20"/>
    <p:sldId id="3786" r:id="rId21"/>
    <p:sldId id="3778" r:id="rId22"/>
    <p:sldId id="3779" r:id="rId23"/>
    <p:sldId id="3783" r:id="rId24"/>
    <p:sldId id="3784" r:id="rId25"/>
    <p:sldId id="3780" r:id="rId26"/>
    <p:sldId id="3781" r:id="rId27"/>
    <p:sldId id="3792" r:id="rId28"/>
    <p:sldId id="3741" r:id="rId29"/>
    <p:sldId id="3787" r:id="rId3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1CA88F-07BE-4E21-8D5E-A4DB066462B8}" v="1" dt="2024-05-24T14:31:48.8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93" autoAdjust="0"/>
    <p:restoredTop sz="66144" autoAdjust="0"/>
  </p:normalViewPr>
  <p:slideViewPr>
    <p:cSldViewPr snapToGrid="0">
      <p:cViewPr varScale="1">
        <p:scale>
          <a:sx n="73" d="100"/>
          <a:sy n="73" d="100"/>
        </p:scale>
        <p:origin x="210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Geelen (Quest For Security)" userId="eb323b04-b7a4-41e4-a507-3152ca9a1546" providerId="ADAL" clId="{921CA88F-07BE-4E21-8D5E-A4DB066462B8}"/>
    <pc:docChg chg="undo custSel addSld modSld">
      <pc:chgData name="Peter Geelen (Quest For Security)" userId="eb323b04-b7a4-41e4-a507-3152ca9a1546" providerId="ADAL" clId="{921CA88F-07BE-4E21-8D5E-A4DB066462B8}" dt="2024-05-24T14:57:54.600" v="125"/>
      <pc:docMkLst>
        <pc:docMk/>
      </pc:docMkLst>
      <pc:sldChg chg="addSp delSp mod modNotesTx">
        <pc:chgData name="Peter Geelen (Quest For Security)" userId="eb323b04-b7a4-41e4-a507-3152ca9a1546" providerId="ADAL" clId="{921CA88F-07BE-4E21-8D5E-A4DB066462B8}" dt="2024-05-24T14:55:31.716" v="107"/>
        <pc:sldMkLst>
          <pc:docMk/>
          <pc:sldMk cId="1415311549" sldId="259"/>
        </pc:sldMkLst>
        <pc:spChg chg="add del">
          <ac:chgData name="Peter Geelen (Quest For Security)" userId="eb323b04-b7a4-41e4-a507-3152ca9a1546" providerId="ADAL" clId="{921CA88F-07BE-4E21-8D5E-A4DB066462B8}" dt="2024-05-24T14:55:30.991" v="106" actId="22"/>
          <ac:spMkLst>
            <pc:docMk/>
            <pc:sldMk cId="1415311549" sldId="259"/>
            <ac:spMk id="8" creationId="{31B7D18D-3E8C-C006-FF51-E072478DEFF2}"/>
          </ac:spMkLst>
        </pc:spChg>
      </pc:sldChg>
      <pc:sldChg chg="addSp delSp mod modNotesTx">
        <pc:chgData name="Peter Geelen (Quest For Security)" userId="eb323b04-b7a4-41e4-a507-3152ca9a1546" providerId="ADAL" clId="{921CA88F-07BE-4E21-8D5E-A4DB066462B8}" dt="2024-05-24T14:55:42.659" v="110"/>
        <pc:sldMkLst>
          <pc:docMk/>
          <pc:sldMk cId="3348698265" sldId="260"/>
        </pc:sldMkLst>
        <pc:spChg chg="add del">
          <ac:chgData name="Peter Geelen (Quest For Security)" userId="eb323b04-b7a4-41e4-a507-3152ca9a1546" providerId="ADAL" clId="{921CA88F-07BE-4E21-8D5E-A4DB066462B8}" dt="2024-05-24T14:55:41.886" v="109" actId="22"/>
          <ac:spMkLst>
            <pc:docMk/>
            <pc:sldMk cId="3348698265" sldId="260"/>
            <ac:spMk id="8" creationId="{3F0A696E-2822-D864-E6C9-FEAFB237A539}"/>
          </ac:spMkLst>
        </pc:spChg>
      </pc:sldChg>
      <pc:sldChg chg="modNotesTx">
        <pc:chgData name="Peter Geelen (Quest For Security)" userId="eb323b04-b7a4-41e4-a507-3152ca9a1546" providerId="ADAL" clId="{921CA88F-07BE-4E21-8D5E-A4DB066462B8}" dt="2024-05-24T14:55:46.530" v="111"/>
        <pc:sldMkLst>
          <pc:docMk/>
          <pc:sldMk cId="766945570" sldId="261"/>
        </pc:sldMkLst>
      </pc:sldChg>
      <pc:sldChg chg="modNotesTx">
        <pc:chgData name="Peter Geelen (Quest For Security)" userId="eb323b04-b7a4-41e4-a507-3152ca9a1546" providerId="ADAL" clId="{921CA88F-07BE-4E21-8D5E-A4DB066462B8}" dt="2024-05-24T14:56:08.156" v="115"/>
        <pc:sldMkLst>
          <pc:docMk/>
          <pc:sldMk cId="542498975" sldId="264"/>
        </pc:sldMkLst>
      </pc:sldChg>
      <pc:sldChg chg="modNotesTx">
        <pc:chgData name="Peter Geelen (Quest For Security)" userId="eb323b04-b7a4-41e4-a507-3152ca9a1546" providerId="ADAL" clId="{921CA88F-07BE-4E21-8D5E-A4DB066462B8}" dt="2024-05-24T14:56:43.733" v="118"/>
        <pc:sldMkLst>
          <pc:docMk/>
          <pc:sldMk cId="1722658136" sldId="3756"/>
        </pc:sldMkLst>
      </pc:sldChg>
      <pc:sldChg chg="modSp mod modNotesTx">
        <pc:chgData name="Peter Geelen (Quest For Security)" userId="eb323b04-b7a4-41e4-a507-3152ca9a1546" providerId="ADAL" clId="{921CA88F-07BE-4E21-8D5E-A4DB066462B8}" dt="2024-05-24T14:56:15.649" v="116"/>
        <pc:sldMkLst>
          <pc:docMk/>
          <pc:sldMk cId="890866697" sldId="3773"/>
        </pc:sldMkLst>
        <pc:spChg chg="mod">
          <ac:chgData name="Peter Geelen (Quest For Security)" userId="eb323b04-b7a4-41e4-a507-3152ca9a1546" providerId="ADAL" clId="{921CA88F-07BE-4E21-8D5E-A4DB066462B8}" dt="2024-05-24T14:38:14.248" v="104" actId="20577"/>
          <ac:spMkLst>
            <pc:docMk/>
            <pc:sldMk cId="890866697" sldId="3773"/>
            <ac:spMk id="5" creationId="{67D3D307-9137-4497-83E4-A5BAE3594CA8}"/>
          </ac:spMkLst>
        </pc:spChg>
      </pc:sldChg>
      <pc:sldChg chg="modNotesTx">
        <pc:chgData name="Peter Geelen (Quest For Security)" userId="eb323b04-b7a4-41e4-a507-3152ca9a1546" providerId="ADAL" clId="{921CA88F-07BE-4E21-8D5E-A4DB066462B8}" dt="2024-05-24T14:56:24.105" v="117"/>
        <pc:sldMkLst>
          <pc:docMk/>
          <pc:sldMk cId="163809421" sldId="3775"/>
        </pc:sldMkLst>
      </pc:sldChg>
      <pc:sldChg chg="modNotesTx">
        <pc:chgData name="Peter Geelen (Quest For Security)" userId="eb323b04-b7a4-41e4-a507-3152ca9a1546" providerId="ADAL" clId="{921CA88F-07BE-4E21-8D5E-A4DB066462B8}" dt="2024-05-24T14:57:13.164" v="121" actId="20577"/>
        <pc:sldMkLst>
          <pc:docMk/>
          <pc:sldMk cId="3591148897" sldId="3778"/>
        </pc:sldMkLst>
      </pc:sldChg>
      <pc:sldChg chg="modNotesTx">
        <pc:chgData name="Peter Geelen (Quest For Security)" userId="eb323b04-b7a4-41e4-a507-3152ca9a1546" providerId="ADAL" clId="{921CA88F-07BE-4E21-8D5E-A4DB066462B8}" dt="2024-05-24T14:57:23.247" v="122"/>
        <pc:sldMkLst>
          <pc:docMk/>
          <pc:sldMk cId="2630103240" sldId="3779"/>
        </pc:sldMkLst>
      </pc:sldChg>
      <pc:sldChg chg="modNotesTx">
        <pc:chgData name="Peter Geelen (Quest For Security)" userId="eb323b04-b7a4-41e4-a507-3152ca9a1546" providerId="ADAL" clId="{921CA88F-07BE-4E21-8D5E-A4DB066462B8}" dt="2024-05-24T14:57:43.556" v="124"/>
        <pc:sldMkLst>
          <pc:docMk/>
          <pc:sldMk cId="335147267" sldId="3780"/>
        </pc:sldMkLst>
      </pc:sldChg>
      <pc:sldChg chg="modNotesTx">
        <pc:chgData name="Peter Geelen (Quest For Security)" userId="eb323b04-b7a4-41e4-a507-3152ca9a1546" providerId="ADAL" clId="{921CA88F-07BE-4E21-8D5E-A4DB066462B8}" dt="2024-05-24T14:57:54.600" v="125"/>
        <pc:sldMkLst>
          <pc:docMk/>
          <pc:sldMk cId="3138061669" sldId="3781"/>
        </pc:sldMkLst>
      </pc:sldChg>
      <pc:sldChg chg="modNotesTx">
        <pc:chgData name="Peter Geelen (Quest For Security)" userId="eb323b04-b7a4-41e4-a507-3152ca9a1546" providerId="ADAL" clId="{921CA88F-07BE-4E21-8D5E-A4DB066462B8}" dt="2024-05-24T14:57:34.560" v="123"/>
        <pc:sldMkLst>
          <pc:docMk/>
          <pc:sldMk cId="3750360004" sldId="3784"/>
        </pc:sldMkLst>
      </pc:sldChg>
      <pc:sldChg chg="addSp delSp modSp add mod modNotesTx">
        <pc:chgData name="Peter Geelen (Quest For Security)" userId="eb323b04-b7a4-41e4-a507-3152ca9a1546" providerId="ADAL" clId="{921CA88F-07BE-4E21-8D5E-A4DB066462B8}" dt="2024-05-24T14:55:55.012" v="114"/>
        <pc:sldMkLst>
          <pc:docMk/>
          <pc:sldMk cId="240238004" sldId="3793"/>
        </pc:sldMkLst>
        <pc:spChg chg="add del">
          <ac:chgData name="Peter Geelen (Quest For Security)" userId="eb323b04-b7a4-41e4-a507-3152ca9a1546" providerId="ADAL" clId="{921CA88F-07BE-4E21-8D5E-A4DB066462B8}" dt="2024-05-24T14:55:54.351" v="113" actId="22"/>
          <ac:spMkLst>
            <pc:docMk/>
            <pc:sldMk cId="240238004" sldId="3793"/>
            <ac:spMk id="3" creationId="{F5217157-20FB-53F4-B04B-FFE4A8AAD982}"/>
          </ac:spMkLst>
        </pc:spChg>
        <pc:spChg chg="mod">
          <ac:chgData name="Peter Geelen (Quest For Security)" userId="eb323b04-b7a4-41e4-a507-3152ca9a1546" providerId="ADAL" clId="{921CA88F-07BE-4E21-8D5E-A4DB066462B8}" dt="2024-05-24T14:32:04.865" v="33" actId="20577"/>
          <ac:spMkLst>
            <pc:docMk/>
            <pc:sldMk cId="240238004" sldId="3793"/>
            <ac:spMk id="4" creationId="{390B2C54-4DEE-4ADC-99B0-309418E10131}"/>
          </ac:spMkLst>
        </pc:spChg>
        <pc:spChg chg="mod">
          <ac:chgData name="Peter Geelen (Quest For Security)" userId="eb323b04-b7a4-41e4-a507-3152ca9a1546" providerId="ADAL" clId="{921CA88F-07BE-4E21-8D5E-A4DB066462B8}" dt="2024-05-24T14:32:16.672" v="72" actId="20577"/>
          <ac:spMkLst>
            <pc:docMk/>
            <pc:sldMk cId="240238004" sldId="3793"/>
            <ac:spMk id="5" creationId="{67D3D307-9137-4497-83E4-A5BAE3594CA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82B5780-3957-6A92-309A-C39166DB96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4181C1-6CAE-0D59-1EF9-F969BF931E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65ED1-6997-4A1A-AC61-A78D0C93D25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E8D927-CB30-B2A2-C891-B001A5D970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4EA9BC-7E22-3A5F-D6B2-175047BB0F7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7C4430-F2E1-4FFC-91BD-687995261C4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70561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17B1E-3F15-4613-9430-888D9E097263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06C31-B88E-404E-8B3D-840BD3814927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79671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err="1"/>
              <a:t>Following</a:t>
            </a:r>
            <a:r>
              <a:rPr lang="nl-BE" dirty="0"/>
              <a:t> ISO27001 Clause 9.3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79682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b) 4)]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Trend (- or = or +)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Decreasing</a:t>
            </a:r>
            <a:r>
              <a:rPr lang="nl-BE" dirty="0"/>
              <a:t> (bad)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Stable</a:t>
            </a:r>
            <a:r>
              <a:rPr lang="nl-BE" dirty="0"/>
              <a:t> (=), status quo</a:t>
            </a:r>
          </a:p>
          <a:p>
            <a:pPr marL="171450" indent="-171450">
              <a:buFontTx/>
              <a:buChar char="-"/>
            </a:pPr>
            <a:r>
              <a:rPr lang="nl-BE" dirty="0" err="1"/>
              <a:t>Increasing</a:t>
            </a:r>
            <a:r>
              <a:rPr lang="nl-BE" dirty="0"/>
              <a:t> (</a:t>
            </a:r>
            <a:r>
              <a:rPr lang="nl-BE" dirty="0" err="1"/>
              <a:t>good</a:t>
            </a:r>
            <a:r>
              <a:rPr lang="nl-BE" dirty="0"/>
              <a:t>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7596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e)]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02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9734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f)]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691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g) 1)]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947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9.3.3 ]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4332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1220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461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a)]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617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b)]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901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b)]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34015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c)]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067836-F567-C04A-AF80-269884025F7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82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d)]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97381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b) 1)]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143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b) 2)]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7973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[Reference: ISO27001 Clause 9.3.2 b) 3)]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506C31-B88E-404E-8B3D-840BD3814927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418591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2BD4-71E1-F7A0-18E5-FBCCFCF40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A2B4F0-3A7E-2B44-449D-6E9598E1D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D1C80-7E51-E99B-ED0B-2A8539960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3996D-9B40-C6E9-4B85-4A7F92A22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982AC-3A8E-7C7D-C2B8-4B1E75038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7822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ECAF6-B37F-C915-AA3B-E444E1DF9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DF0116-299A-37D1-B082-A29919FF7E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6F06D-3750-9BF3-3460-1FEAAED25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AA8B7-2EF7-F9B9-ED44-C7B1928AA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CCECC3-E9D8-92EB-A8B8-A861730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17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E99B6C-5834-6367-4152-C062E2EB20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6171B-8599-F2C0-AABE-F3349647C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026CC-CA5C-BD45-BF18-89751FA50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152AD-920B-4997-33EC-B024E246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730379-B2B6-1DE8-CAA1-701CE050C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5560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97E30-3952-69E9-4CF0-4911FE658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3E7FD-E0E9-A869-F7CD-469B8E6738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24107-833C-31A5-73AF-DFD7FF81C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29107-906F-3B21-A724-04C4310A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F1C25-1740-2589-7815-990821EA2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1909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B12A2-9275-449F-8D73-C0AF4A9D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9FC-8117-AEEC-BC7F-7F4739193E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C2676-A959-1359-B314-7F92469C7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30845-F16F-D1EE-43FA-B5A263812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2D9D9-56EA-7FD4-C1B3-C889D7B4B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792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DBF87-CBEC-4C6E-F5B4-12FEBD2CC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45B91-DA17-5848-7798-A7DA999085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A57EE-342B-7876-03A0-29B9495A8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18CD11-F3CD-FDF3-EE7A-DF7D99CE4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207A5D-1FC7-65E0-5C39-CB8EAE41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70A147-1E36-9561-D1FE-C891CCF67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284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9C63A-5439-F72A-3EDD-C6B34773C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041D80-7A53-699A-1026-3644D51EA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A0642-E13D-556C-8DE7-26A7EFE5A0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6F7B41-29EE-5B7A-8859-6FCD8571E0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9833B-44EF-EEE2-49FB-F7369631CA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152C3-151A-7030-B00A-20F7D0CEA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7E34AA-750A-F950-6A9F-F65680B83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3D601C-2665-E670-4C52-D8003A698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0956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0380-461C-9199-287C-00BECBEED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A91AF-4574-906D-77A3-33963D361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26B18B-8B9A-DFB2-FA4A-A1D7317D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9DB232-CD37-306E-C9D8-5716626FF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080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C692AB-0B2F-8345-25B9-F305A809A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D6D7F6-9454-CF62-7DE8-BC52B5CE6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526F7-4664-CAFA-B38D-A642C75DE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6695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1EE8B-309D-4DDD-D5B4-FDFC74C1B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A74EC-0B06-3E30-83A1-305C90FEB1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CA6662-9965-5BE1-316E-7F002FEC7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B6CEF5-B3E5-5F26-2918-8348234992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09448F-B58A-EE6B-ED75-73DCBAB1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1E82F-AA66-0132-FBB3-9906F1B29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059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F28F2-EB31-3B36-15F3-2D60A72F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14C7CE-C14F-C801-B4D0-7C8B3A8985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A3764A-2564-49FD-7768-93768E2700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05DA1-44EA-AC0A-0712-0134704A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20EE-55EF-A429-7F40-3F899B728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489D8B-E538-EFE7-084A-FFEB158D2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10900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177873-3AC8-1C7D-326C-1CB25843C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55058-A5C6-9EBF-51EF-9982D6A10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F2510-937F-8FED-395F-ACC3653801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325E7C-3CD0-4E05-8005-A5FDB7FEB957}" type="datetime4">
              <a:rPr lang="nl-BE" smtClean="0"/>
              <a:pPr/>
              <a:t>24 mei 2024</a:t>
            </a:fld>
            <a:endParaRPr lang="nl-B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76D0-9245-AFF9-1EBB-4A98CF3FC6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5628B5-DDD6-5840-9E08-AFADE1DBD3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D5191-B09E-4233-8694-102B4779B31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56822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Slide </a:t>
            </a:r>
            <a:r>
              <a:rPr lang="nl-BE" b="1" dirty="0" err="1"/>
              <a:t>usage</a:t>
            </a:r>
            <a:r>
              <a:rPr lang="nl-BE" b="1" dirty="0"/>
              <a:t> guide - Manual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Point of attention/Topic</a:t>
            </a:r>
          </a:p>
          <a:p>
            <a:r>
              <a:rPr lang="en-US" dirty="0"/>
              <a:t>Fields marked in </a:t>
            </a:r>
            <a:r>
              <a:rPr lang="en-US" dirty="0">
                <a:highlight>
                  <a:srgbClr val="00FFFF"/>
                </a:highlight>
              </a:rPr>
              <a:t>light blue</a:t>
            </a:r>
            <a:r>
              <a:rPr lang="en-US" dirty="0"/>
              <a:t> should be filled with content</a:t>
            </a:r>
          </a:p>
          <a:p>
            <a:r>
              <a:rPr lang="en-US" dirty="0"/>
              <a:t>Make sure to add ISMS document classification (footer of slide)</a:t>
            </a:r>
          </a:p>
          <a:p>
            <a:r>
              <a:rPr lang="en-US" dirty="0"/>
              <a:t>Hide/remove first slide</a:t>
            </a:r>
          </a:p>
          <a:p>
            <a:r>
              <a:rPr lang="en-US" dirty="0"/>
              <a:t>Reuse previous meeting presentation to build next meeting presentation</a:t>
            </a:r>
            <a:endParaRPr lang="LID4096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5B2266-9511-65B4-697C-9DB1EE69951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58282-5E4F-1F7E-C3C9-E2A6012D6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22BEE-1BCD-8006-31AB-3BB73741A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00786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List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endParaRPr lang="nl-BE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#Major NC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#Minor NC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(</a:t>
            </a: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optional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) </a:t>
            </a: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also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: </a:t>
            </a: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</a:t>
            </a: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ncidents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0" indent="0">
              <a:buNone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013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NCs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corrective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actions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8BD7097-2806-5A08-6DC9-ADF0D44545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1313A82-A27C-5285-E6C1-158713165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F05E-DCA8-A90E-0AE0-8B989804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0866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Metric</a:t>
            </a:r>
            <a:r>
              <a:rPr lang="nl-BE" dirty="0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r>
              <a:rPr lang="nl-BE" dirty="0" err="1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Metric</a:t>
            </a:r>
            <a:r>
              <a:rPr lang="nl-BE" dirty="0"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Monitoring/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Measurement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endParaRPr lang="nl-BE" sz="3200" u="sng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0195849-998E-918A-0448-8DA6BCB206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2C170FF3-D85F-908D-14AF-1AFCE1A46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37F9F-BFD7-7986-C226-CE44AE43E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8094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00"/>
                </a:highlight>
              </a:rPr>
              <a:t>STR = strength</a:t>
            </a:r>
          </a:p>
          <a:p>
            <a:r>
              <a:rPr lang="en-US" dirty="0">
                <a:highlight>
                  <a:srgbClr val="FFFF00"/>
                </a:highlight>
              </a:rPr>
              <a:t>OFI = opportunity for improvement</a:t>
            </a:r>
          </a:p>
          <a:p>
            <a:pPr lvl="1"/>
            <a:r>
              <a:rPr lang="en-US" dirty="0"/>
              <a:t>Risk to </a:t>
            </a:r>
            <a:r>
              <a:rPr lang="en-US" dirty="0" err="1"/>
              <a:t>nc</a:t>
            </a:r>
            <a:endParaRPr lang="en-US" dirty="0"/>
          </a:p>
          <a:p>
            <a:pPr lvl="1"/>
            <a:r>
              <a:rPr lang="en-US" dirty="0"/>
              <a:t>Evaluation by company for action, or not</a:t>
            </a:r>
          </a:p>
          <a:p>
            <a:r>
              <a:rPr lang="en-US" dirty="0">
                <a:highlight>
                  <a:srgbClr val="FF0000"/>
                </a:highlight>
              </a:rPr>
              <a:t>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nonconformity</a:t>
            </a:r>
          </a:p>
          <a:p>
            <a:pPr lvl="1"/>
            <a:r>
              <a:rPr lang="en-US" dirty="0"/>
              <a:t>Action plan required</a:t>
            </a:r>
          </a:p>
          <a:p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+NC = major nonconformity </a:t>
            </a:r>
          </a:p>
          <a:p>
            <a:pPr lvl="1"/>
            <a:r>
              <a:rPr lang="en-US" dirty="0"/>
              <a:t>Immediate Action (plan) required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External/Internal Audit: legend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5CA2927-9B19-045A-BCB0-D54B57FF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3D60491-FEA8-8375-27F4-52BBA597D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8B254C-D392-7D9D-7045-1C50591FB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26581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 (strength)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 (opportunity for improvement)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+NC = major nonconformity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External Audit: Results overview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E48510-9A1A-E560-2E63-795A4CB2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E9A487-80F5-C925-A872-C50778D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5A4-B188-2789-3D3B-D86819B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30300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 (strength)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 (opportunity for improvement)</a:t>
            </a:r>
          </a:p>
          <a:p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= minor conformity</a:t>
            </a:r>
          </a:p>
          <a:p>
            <a:r>
              <a:rPr lang="en-US" dirty="0">
                <a:solidFill>
                  <a:srgbClr val="FF0000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rgbClr val="FF0000"/>
                </a:solidFill>
                <a:highlight>
                  <a:srgbClr val="000000"/>
                </a:highlight>
              </a:rPr>
              <a:t> +NC = major nonconformity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Audit: Results overview</a:t>
            </a:r>
            <a:endParaRPr lang="LID4096" dirty="0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EE48510-9A1A-E560-2E63-795A4CB2BF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3E9A487-80F5-C925-A872-C50778D79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95A4-B188-2789-3D3B-D86819BD8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9359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(&lt;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date </a:t>
            </a: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previous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audit&gt;)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 </a:t>
            </a:r>
            <a:b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Audit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results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- </a:t>
            </a:r>
            <a:r>
              <a:rPr lang="nl-BE" sz="3200" u="sng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3200" u="sng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audit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05E6C87E-5955-994C-E7D4-6EFF375727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99AF3C6-3384-330D-B069-7EEB076BF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BD4F5-420A-5ED6-5972-B9022F203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65935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&lt;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date </a:t>
            </a: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previous</a:t>
            </a: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audit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&gt;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STR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-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br>
              <a:rPr lang="nl-BE" sz="32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</a:br>
            <a:r>
              <a:rPr lang="nl-BE" sz="3200" u="sng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3200" u="sng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3200" u="sng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- Internal audit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74AE756-BB47-5B3A-7CB9-F31EC8F48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47A595C1-6E9C-DEB2-3A38-53082DFFA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C2713-9F93-5353-457F-8B1F2585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1797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00FF00"/>
                </a:highlight>
              </a:rPr>
              <a:t> STR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STR1= &lt;explication&gt;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STR2= &lt;explication&gt;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fr-BE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US" dirty="0">
              <a:highlight>
                <a:srgbClr val="00FF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- Results info</a:t>
            </a:r>
            <a:br>
              <a:rPr lang="en-US" dirty="0"/>
            </a:br>
            <a:r>
              <a:rPr lang="en-US" dirty="0"/>
              <a:t>STR = Strengths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472711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472" y="1825625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FF00"/>
                </a:highlight>
              </a:rPr>
              <a:t> OFI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u="sng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STR1= &lt;explication&gt;</a:t>
            </a:r>
            <a:endParaRPr lang="fr-BE" sz="2400" u="sng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effectLst/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STR2= &lt;explication&gt;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…</a:t>
            </a:r>
            <a:endParaRPr lang="fr-BE" sz="2400" dirty="0">
              <a:effectLst/>
              <a:highlight>
                <a:srgbClr val="00FFFF"/>
              </a:highlight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Audit: Results info</a:t>
            </a:r>
            <a:br>
              <a:rPr lang="en-US" dirty="0"/>
            </a:br>
            <a:r>
              <a:rPr lang="en-US" dirty="0"/>
              <a:t>OFI = opportunity for improvement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316119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#</a:t>
            </a:r>
            <a:r>
              <a:rPr lang="en-US" dirty="0">
                <a:highlight>
                  <a:srgbClr val="FF0000"/>
                </a:highlight>
              </a:rPr>
              <a:t> -</a:t>
            </a:r>
            <a:r>
              <a:rPr lang="en-US" dirty="0" err="1">
                <a:highlight>
                  <a:srgbClr val="FF0000"/>
                </a:highlight>
              </a:rPr>
              <a:t>nc</a:t>
            </a:r>
            <a:r>
              <a:rPr lang="en-US" dirty="0">
                <a:highlight>
                  <a:srgbClr val="FF0000"/>
                </a:highlight>
              </a:rPr>
              <a:t> (minor conformity)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-nc1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-nc2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-nc3 = &lt;explanation&gt;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Results info</a:t>
            </a:r>
            <a:br>
              <a:rPr lang="en-US" b="1" dirty="0"/>
            </a:br>
            <a:r>
              <a:rPr lang="en-US" dirty="0"/>
              <a:t>minor </a:t>
            </a:r>
            <a:r>
              <a:rPr lang="en-US" dirty="0" err="1"/>
              <a:t>nc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010633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BC01-DF55-CD6D-2114-1F5B5AC11C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nl-BE" dirty="0"/>
            </a:br>
            <a:r>
              <a:rPr lang="nl-BE" dirty="0">
                <a:highlight>
                  <a:srgbClr val="00FFFF"/>
                </a:highlight>
              </a:rPr>
              <a:t>&lt;company name&gt;</a:t>
            </a:r>
            <a:br>
              <a:rPr lang="nl-BE" dirty="0"/>
            </a:br>
            <a:r>
              <a:rPr lang="nl-BE" dirty="0"/>
              <a:t>Management Review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C6AA0E3-775B-DE46-BE6A-F5305AB174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highlight>
                  <a:srgbClr val="00FFFF"/>
                </a:highlight>
              </a:rPr>
              <a:t>&lt;date&gt;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CB8E86-C82B-DFA7-1BA3-F85E0123B4E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73E738F-906A-2D38-F315-880A39263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>
                <a:highlight>
                  <a:srgbClr val="00FFFF"/>
                </a:highlight>
              </a:rPr>
              <a:t>&lt;ISMS CLASSIFICATION / CONFIDENTIAL&gt;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D2FF79FF-2BD9-2108-84E5-7BA8AEF15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49449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highlight>
                  <a:srgbClr val="00FFFF"/>
                </a:highlight>
              </a:rPr>
              <a:t>#</a:t>
            </a:r>
            <a:r>
              <a:rPr lang="en-US" dirty="0">
                <a:solidFill>
                  <a:schemeClr val="bg1"/>
                </a:solidFill>
                <a:highlight>
                  <a:srgbClr val="000000"/>
                </a:highlight>
              </a:rPr>
              <a:t> +NC (major conformity)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NC1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NC2 = &lt;explanation&gt;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highlight>
                  <a:srgbClr val="00FFFF"/>
                </a:highlight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NC3 = &lt;explanation&gt;</a:t>
            </a:r>
          </a:p>
          <a:p>
            <a:pPr marL="0" indent="0">
              <a:buNone/>
            </a:pPr>
            <a:endParaRPr lang="en-US" dirty="0">
              <a:highlight>
                <a:srgbClr val="FF0000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Internal Audit Results</a:t>
            </a:r>
            <a:br>
              <a:rPr lang="en-US" b="1" dirty="0"/>
            </a:br>
            <a:r>
              <a:rPr lang="en-US" dirty="0"/>
              <a:t>major NC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749315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(as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defined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in ISMS)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Status (OK/NOT OK)</a:t>
            </a:r>
          </a:p>
          <a:p>
            <a:pPr marL="1714325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achieved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or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not</a:t>
            </a:r>
            <a:endParaRPr lang="nl-BE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Must </a:t>
            </a: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trend 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Decreasing</a:t>
            </a:r>
            <a:r>
              <a:rPr lang="nl-BE" dirty="0">
                <a:solidFill>
                  <a:srgbClr val="000000"/>
                </a:solidFill>
                <a:highlight>
                  <a:srgbClr val="FF00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-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or 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Stable</a:t>
            </a:r>
            <a:r>
              <a:rPr lang="nl-BE" dirty="0">
                <a:solidFill>
                  <a:srgbClr val="000000"/>
                </a:solidFill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= 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or</a:t>
            </a:r>
          </a:p>
          <a:p>
            <a:pPr marL="1714413" lvl="3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Improving</a:t>
            </a:r>
            <a:r>
              <a:rPr lang="nl-BE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/</a:t>
            </a:r>
            <a:r>
              <a:rPr lang="nl-BE" dirty="0" err="1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increasing</a:t>
            </a:r>
            <a:r>
              <a:rPr lang="nl-BE" dirty="0">
                <a:solidFill>
                  <a:srgbClr val="000000"/>
                </a:solidFill>
                <a:highlight>
                  <a:srgbClr val="00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+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</a:t>
            </a: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  <a:p>
            <a:pPr marL="1257300" lvl="2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Feedback on security performance</a:t>
            </a:r>
            <a:br>
              <a:rPr lang="nl-BE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nl-BE" sz="32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Fullfilment</a:t>
            </a:r>
            <a:r>
              <a:rPr lang="nl-BE" sz="32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of ISMS </a:t>
            </a:r>
            <a:r>
              <a:rPr lang="nl-BE" sz="32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objectives</a:t>
            </a:r>
            <a:endParaRPr lang="nl-BE" sz="3200" dirty="0">
              <a:solidFill>
                <a:srgbClr val="000000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148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&amp;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external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endParaRPr lang="nl-BE" sz="24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Partners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Visitors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Management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Employees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Staff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Contractors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Suppliers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0103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  <a:endParaRPr lang="nl-BE" sz="24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457200" lvl="1" indent="0">
              <a:buNone/>
            </a:pPr>
            <a:endParaRPr lang="nl-BE" sz="2400" dirty="0">
              <a:solidFill>
                <a:srgbClr val="000000"/>
              </a:solidFill>
              <a:highlight>
                <a:srgbClr val="FFFF00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- </a:t>
            </a:r>
            <a:r>
              <a:rPr lang="nl-BE" sz="32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&lt;type of party&gt;</a:t>
            </a:r>
          </a:p>
        </p:txBody>
      </p:sp>
    </p:spTree>
    <p:extLst>
      <p:ext uri="{BB962C8B-B14F-4D97-AF65-F5344CB8AC3E}">
        <p14:creationId xmlns:p14="http://schemas.microsoft.com/office/powerpoint/2010/main" val="7051694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Sources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Tickets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Incidents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Changes</a:t>
            </a:r>
          </a:p>
          <a:p>
            <a:pPr marL="1257213" lvl="2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Risk Assessment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New /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changed</a:t>
            </a: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/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mitigated</a:t>
            </a: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risks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Action </a:t>
            </a: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plans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Other</a:t>
            </a:r>
            <a:endParaRPr lang="nl-BE" sz="28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800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risk management and status of treatment plan</a:t>
            </a:r>
          </a:p>
        </p:txBody>
      </p:sp>
    </p:spTree>
    <p:extLst>
      <p:ext uri="{BB962C8B-B14F-4D97-AF65-F5344CB8AC3E}">
        <p14:creationId xmlns:p14="http://schemas.microsoft.com/office/powerpoint/2010/main" val="3750360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opportunities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company (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mgmt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level)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OFI 1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Business -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Opportunities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(management)</a:t>
            </a:r>
          </a:p>
        </p:txBody>
      </p:sp>
    </p:spTree>
    <p:extLst>
      <p:ext uri="{BB962C8B-B14F-4D97-AF65-F5344CB8AC3E}">
        <p14:creationId xmlns:p14="http://schemas.microsoft.com/office/powerpoint/2010/main" val="3351472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1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2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Management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decisions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38061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Set date </a:t>
            </a: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next management review meeting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Planning next management review ISO27001</a:t>
            </a:r>
          </a:p>
        </p:txBody>
      </p:sp>
    </p:spTree>
    <p:extLst>
      <p:ext uri="{BB962C8B-B14F-4D97-AF65-F5344CB8AC3E}">
        <p14:creationId xmlns:p14="http://schemas.microsoft.com/office/powerpoint/2010/main" val="18111501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0631E-825A-44B9-B0F2-E4500228CE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/>
              <a:t>Annexes</a:t>
            </a:r>
          </a:p>
        </p:txBody>
      </p:sp>
    </p:spTree>
    <p:extLst>
      <p:ext uri="{BB962C8B-B14F-4D97-AF65-F5344CB8AC3E}">
        <p14:creationId xmlns:p14="http://schemas.microsoft.com/office/powerpoint/2010/main" val="31977010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 dirty="0">
                <a:highlight>
                  <a:srgbClr val="00FFFF"/>
                </a:highlight>
              </a:rPr>
              <a:t>Reference documentation</a:t>
            </a:r>
          </a:p>
          <a:p>
            <a:r>
              <a:rPr lang="fr-BE" dirty="0" err="1">
                <a:highlight>
                  <a:srgbClr val="00FFFF"/>
                </a:highlight>
              </a:rPr>
              <a:t>External</a:t>
            </a:r>
            <a:r>
              <a:rPr lang="fr-BE" dirty="0">
                <a:highlight>
                  <a:srgbClr val="00FFFF"/>
                </a:highlight>
              </a:rPr>
              <a:t> Audit reports ISO27001</a:t>
            </a:r>
          </a:p>
          <a:p>
            <a:r>
              <a:rPr lang="fr-BE" dirty="0">
                <a:highlight>
                  <a:srgbClr val="00FFFF"/>
                </a:highlight>
              </a:rPr>
              <a:t>Internal audit report ISO27001</a:t>
            </a:r>
          </a:p>
          <a:p>
            <a:r>
              <a:rPr lang="fr-BE" dirty="0" err="1">
                <a:highlight>
                  <a:srgbClr val="00FFFF"/>
                </a:highlight>
              </a:rPr>
              <a:t>Other</a:t>
            </a:r>
            <a:r>
              <a:rPr lang="fr-BE" dirty="0">
                <a:highlight>
                  <a:srgbClr val="00FFFF"/>
                </a:highlight>
              </a:rPr>
              <a:t> audit reports (</a:t>
            </a:r>
            <a:r>
              <a:rPr lang="fr-BE" dirty="0" err="1">
                <a:highlight>
                  <a:srgbClr val="00FFFF"/>
                </a:highlight>
              </a:rPr>
              <a:t>pentest</a:t>
            </a:r>
            <a:r>
              <a:rPr lang="fr-BE" dirty="0">
                <a:highlight>
                  <a:srgbClr val="00FFFF"/>
                </a:highlight>
              </a:rPr>
              <a:t>, SOC, ...)</a:t>
            </a:r>
          </a:p>
          <a:p>
            <a:r>
              <a:rPr lang="fr-BE" dirty="0">
                <a:highlight>
                  <a:srgbClr val="00FFFF"/>
                </a:highlight>
              </a:rPr>
              <a:t>Customer </a:t>
            </a:r>
            <a:r>
              <a:rPr lang="fr-BE" dirty="0" err="1">
                <a:highlight>
                  <a:srgbClr val="00FFFF"/>
                </a:highlight>
              </a:rPr>
              <a:t>Surveys</a:t>
            </a:r>
            <a:endParaRPr lang="fr-BE" dirty="0">
              <a:highlight>
                <a:srgbClr val="00FFFF"/>
              </a:highlight>
            </a:endParaRPr>
          </a:p>
          <a:p>
            <a:r>
              <a:rPr lang="fr-BE" dirty="0">
                <a:highlight>
                  <a:srgbClr val="00FFFF"/>
                </a:highlight>
              </a:rPr>
              <a:t>Tickets</a:t>
            </a:r>
          </a:p>
          <a:p>
            <a:r>
              <a:rPr lang="fr-BE" dirty="0">
                <a:highlight>
                  <a:srgbClr val="00FFFF"/>
                </a:highlight>
              </a:rPr>
              <a:t>Risk management plan</a:t>
            </a:r>
          </a:p>
          <a:p>
            <a:r>
              <a:rPr lang="fr-BE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Annex (&lt;#&gt;)</a:t>
            </a:r>
          </a:p>
        </p:txBody>
      </p:sp>
    </p:spTree>
    <p:extLst>
      <p:ext uri="{BB962C8B-B14F-4D97-AF65-F5344CB8AC3E}">
        <p14:creationId xmlns:p14="http://schemas.microsoft.com/office/powerpoint/2010/main" val="3771427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04DE0-FA0A-E55B-71D5-48E8FCBE5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14925-1181-AAF3-80B7-76264989F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US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Status of actions from previous reviews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Changes in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external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internal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issues (relevant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ISMS)</a:t>
            </a:r>
          </a:p>
          <a:p>
            <a:pPr marL="342900" lvl="0" indent="-342900"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trends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Monitoring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measuring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Fullfilment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from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risk management and status of risk treatment plant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Opportunity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improvement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Management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decisions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Neds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for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changes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to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the ISMS</a:t>
            </a:r>
          </a:p>
          <a:p>
            <a:pPr marL="342900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Documentation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as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evidence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ISMS</a:t>
            </a:r>
          </a:p>
          <a:p>
            <a:endParaRPr lang="nl-B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A3F43D-1DB4-F948-D52F-F22563E70AF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89BB99-44BE-85C4-71AD-45C21602F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DCCAC-B662-3E61-8446-984271D35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4762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(Optional) overvie</a:t>
            </a:r>
            <a: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w agenda </a:t>
            </a:r>
            <a:br>
              <a:rPr lang="en-US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Important events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Previous Management Review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external audit ISO27001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internal audit ISO27001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other relevant audits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Previous company meetings / quarterly meetings = &lt;add date&gt;</a:t>
            </a:r>
          </a:p>
          <a:p>
            <a:r>
              <a:rPr lang="en-US" dirty="0">
                <a:highlight>
                  <a:srgbClr val="00FFFF"/>
                </a:highlight>
              </a:rPr>
              <a:t>Other events (BCM test, …) = &lt;add date&gt;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C01-7755-740E-B9B6-344F94C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5806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A1-2543-D252-20DA-B5841EA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806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1564-9D28-47AD-F224-CFF6BB16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806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511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Status of actions from previous reviews</a:t>
            </a:r>
            <a:endParaRPr lang="nl-BE" b="1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Previous Management Review = </a:t>
            </a:r>
            <a:r>
              <a:rPr lang="en-US" dirty="0">
                <a:highlight>
                  <a:srgbClr val="00FFFF"/>
                </a:highlight>
              </a:rPr>
              <a:t>&lt;add date&gt;</a:t>
            </a:r>
          </a:p>
          <a:p>
            <a:pPr marL="0" indent="0">
              <a:buNone/>
            </a:pPr>
            <a:endParaRPr lang="en-US" dirty="0">
              <a:highlight>
                <a:srgbClr val="00FFFF"/>
              </a:highlight>
            </a:endParaRPr>
          </a:p>
          <a:p>
            <a:pPr marL="0" indent="0">
              <a:buNone/>
            </a:pPr>
            <a:r>
              <a:rPr lang="en-US" dirty="0">
                <a:highlight>
                  <a:srgbClr val="00FFFF"/>
                </a:highlight>
              </a:rPr>
              <a:t>Status of actions</a:t>
            </a:r>
          </a:p>
          <a:p>
            <a:r>
              <a:rPr lang="en-US" dirty="0">
                <a:highlight>
                  <a:srgbClr val="00FFFF"/>
                </a:highlight>
              </a:rPr>
              <a:t>Action definition &amp; reference from previous meeting</a:t>
            </a:r>
          </a:p>
          <a:p>
            <a:r>
              <a:rPr lang="en-US" dirty="0">
                <a:highlight>
                  <a:srgbClr val="00FFFF"/>
                </a:highlight>
              </a:rPr>
              <a:t>include status, like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Closed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open/ongoing</a:t>
            </a:r>
          </a:p>
          <a:p>
            <a:pPr lvl="1"/>
            <a:r>
              <a:rPr lang="en-US" dirty="0">
                <a:highlight>
                  <a:srgbClr val="00FFFF"/>
                </a:highlight>
              </a:rPr>
              <a:t>halted, 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C5C01-7755-740E-B9B6-344F94C88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5806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3777A1-2543-D252-20DA-B5841EA6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75806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431564-9D28-47AD-F224-CFF6BB162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75806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15311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Changes in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issues (relevant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ISMS) - </a:t>
            </a:r>
            <a:r>
              <a:rPr lang="nl-BE" sz="4400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(Part 1/2)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00FFFF"/>
                </a:highlight>
              </a:rPr>
              <a:t>Prospects</a:t>
            </a:r>
          </a:p>
          <a:p>
            <a:r>
              <a:rPr lang="en-US" dirty="0">
                <a:highlight>
                  <a:srgbClr val="00FFFF"/>
                </a:highlight>
              </a:rPr>
              <a:t>Customers</a:t>
            </a:r>
          </a:p>
          <a:p>
            <a:r>
              <a:rPr lang="en-US" dirty="0">
                <a:highlight>
                  <a:srgbClr val="00FFFF"/>
                </a:highlight>
              </a:rPr>
              <a:t>Legal </a:t>
            </a:r>
          </a:p>
          <a:p>
            <a:r>
              <a:rPr lang="en-US" dirty="0">
                <a:highlight>
                  <a:srgbClr val="00FFFF"/>
                </a:highlight>
              </a:rPr>
              <a:t>Government</a:t>
            </a:r>
          </a:p>
          <a:p>
            <a:r>
              <a:rPr lang="en-US" dirty="0">
                <a:highlight>
                  <a:srgbClr val="00FFFF"/>
                </a:highlight>
              </a:rPr>
              <a:t>Competition</a:t>
            </a:r>
          </a:p>
          <a:p>
            <a:r>
              <a:rPr lang="en-US" dirty="0">
                <a:highlight>
                  <a:srgbClr val="00FFFF"/>
                </a:highlight>
              </a:rPr>
              <a:t>Market</a:t>
            </a:r>
          </a:p>
          <a:p>
            <a:r>
              <a:rPr lang="en-US" dirty="0">
                <a:highlight>
                  <a:srgbClr val="00FFFF"/>
                </a:highlight>
              </a:rPr>
              <a:t>Politics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91F6EC-1C32-EAEC-4DAF-94680A3A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C78CF-4BCC-30D8-F590-951C1F3841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52F048-C661-4C7B-BCD9-522FA0B5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8698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Changes in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external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and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issues (relevant </a:t>
            </a:r>
            <a:r>
              <a:rPr lang="nl-BE" sz="4400" b="1" dirty="0" err="1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to</a:t>
            </a:r>
            <a:r>
              <a:rPr lang="nl-BE" sz="4400" b="1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ISMS) - </a:t>
            </a:r>
            <a:r>
              <a:rPr lang="nl-BE" sz="4400" dirty="0">
                <a:solidFill>
                  <a:srgbClr val="00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Internal (Part 2/2)</a:t>
            </a:r>
            <a:endParaRPr lang="nl-BE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00FFFF"/>
                </a:highlight>
              </a:rPr>
              <a:t>HR</a:t>
            </a:r>
          </a:p>
          <a:p>
            <a:r>
              <a:rPr lang="en-US" dirty="0">
                <a:highlight>
                  <a:srgbClr val="00FFFF"/>
                </a:highlight>
              </a:rPr>
              <a:t>Legal</a:t>
            </a:r>
          </a:p>
          <a:p>
            <a:r>
              <a:rPr lang="en-US" dirty="0">
                <a:highlight>
                  <a:srgbClr val="00FFFF"/>
                </a:highlight>
              </a:rPr>
              <a:t>Business</a:t>
            </a:r>
          </a:p>
          <a:p>
            <a:r>
              <a:rPr lang="en-US" dirty="0">
                <a:highlight>
                  <a:srgbClr val="00FFFF"/>
                </a:highlight>
              </a:rPr>
              <a:t>Sales</a:t>
            </a:r>
          </a:p>
          <a:p>
            <a:r>
              <a:rPr lang="en-US" dirty="0">
                <a:highlight>
                  <a:srgbClr val="00FFFF"/>
                </a:highlight>
              </a:rPr>
              <a:t>Marketing</a:t>
            </a:r>
          </a:p>
          <a:p>
            <a:r>
              <a:rPr lang="en-US" dirty="0">
                <a:highlight>
                  <a:srgbClr val="00FFFF"/>
                </a:highlight>
              </a:rPr>
              <a:t>IT</a:t>
            </a:r>
          </a:p>
          <a:p>
            <a:r>
              <a:rPr lang="en-US" dirty="0">
                <a:highlight>
                  <a:srgbClr val="00FFFF"/>
                </a:highlight>
              </a:rPr>
              <a:t>Security</a:t>
            </a:r>
          </a:p>
          <a:p>
            <a:r>
              <a:rPr lang="en-US" dirty="0">
                <a:highlight>
                  <a:srgbClr val="00FFFF"/>
                </a:highlight>
              </a:rPr>
              <a:t>ISMS</a:t>
            </a:r>
          </a:p>
          <a:p>
            <a:r>
              <a:rPr lang="en-US" dirty="0">
                <a:highlight>
                  <a:srgbClr val="00FFFF"/>
                </a:highlight>
              </a:rPr>
              <a:t>…</a:t>
            </a:r>
            <a:endParaRPr lang="LID4096" dirty="0">
              <a:highlight>
                <a:srgbClr val="00FFFF"/>
              </a:highlight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22675-06B5-3E04-9000-4E509647385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85534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00C7A7-CB80-D509-54A9-027C02B49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85534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78306-1A1B-3E78-FEEF-68F22B5B5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85534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6945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D3D307-9137-4497-83E4-A5BAE3594C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Changes in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needs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expectations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from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Customers</a:t>
            </a:r>
            <a:endParaRPr lang="nl-BE" sz="2400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Partners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Visitors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Management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Employees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Staff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 err="1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Contractors</a:t>
            </a:r>
            <a:endParaRPr lang="nl-BE" dirty="0">
              <a:solidFill>
                <a:srgbClr val="000000"/>
              </a:solidFill>
              <a:highlight>
                <a:srgbClr val="00FFFF"/>
              </a:highlight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Suppliers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dirty="0">
                <a:solidFill>
                  <a:srgbClr val="000000"/>
                </a:solidFill>
                <a:highlight>
                  <a:srgbClr val="00FFFF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…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90B2C54-4DEE-4ADC-99B0-309418E10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Changes in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needs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and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expectations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from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interested</a:t>
            </a:r>
            <a:r>
              <a:rPr lang="nl-BE" sz="3200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3200" dirty="0" err="1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parties</a:t>
            </a:r>
            <a:endParaRPr lang="nl-BE" sz="3200" dirty="0">
              <a:solidFill>
                <a:srgbClr val="000000"/>
              </a:solidFill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0238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CEE4F-C003-6073-7686-0C94FBF15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sz="4400" b="1" dirty="0">
                <a:solidFill>
                  <a:srgbClr val="000000"/>
                </a:solidFill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</a:t>
            </a:r>
            <a:endParaRPr lang="nl-BE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99B84-E3EE-91C5-D914-DE92BC886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Aft>
                <a:spcPts val="0"/>
              </a:spcAft>
              <a:buNone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Feedback on security performance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includes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NCs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corrective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actions</a:t>
            </a: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Monitoring and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measuring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Audit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results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  <a:p>
            <a:pPr marL="800100" lvl="1" indent="-342900">
              <a:buFont typeface="Symbol" panose="05050102010706020507" pitchFamily="18" charset="2"/>
              <a:buChar char=""/>
            </a:pP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Fullfilment</a:t>
            </a:r>
            <a:r>
              <a:rPr lang="nl-BE" sz="24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 of </a:t>
            </a:r>
            <a:r>
              <a:rPr lang="nl-BE" sz="24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Symbol" panose="05050102010706020507" pitchFamily="18" charset="2"/>
              </a:rPr>
              <a:t>objectives</a:t>
            </a:r>
            <a:endParaRPr lang="nl-BE" sz="2400" dirty="0">
              <a:solidFill>
                <a:srgbClr val="000000"/>
              </a:solidFill>
              <a:latin typeface="Calibri" panose="020F0502020204030204" pitchFamily="34" charset="0"/>
              <a:ea typeface="Times New Roman" panose="02020603050405020304" pitchFamily="18" charset="0"/>
              <a:cs typeface="Symbol" panose="05050102010706020507" pitchFamily="18" charset="2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0A318-D5E4-BCDA-38A7-4D80F097CAB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6CEFC4AD-5F05-4255-A79A-5D84DB5091EF}" type="datetimeFigureOut">
              <a:rPr lang="nl-BE" smtClean="0"/>
              <a:t>24/05/2024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D0F7D-BED3-B3BA-20A9-D309C8288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nl-BE" dirty="0"/>
              <a:t>&lt;ISMS CLASSIFICATION / CONFIDENTIAL&gt;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90B11-4F32-EAFF-8650-825C0517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20D5191-B09E-4233-8694-102B4779B314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2498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1060</Words>
  <Application>Microsoft Office PowerPoint</Application>
  <PresentationFormat>Widescreen</PresentationFormat>
  <Paragraphs>278</Paragraphs>
  <Slides>29</Slides>
  <Notes>17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Symbol</vt:lpstr>
      <vt:lpstr>Times New Roman</vt:lpstr>
      <vt:lpstr>Office Theme</vt:lpstr>
      <vt:lpstr>Slide usage guide - Manual</vt:lpstr>
      <vt:lpstr> &lt;company name&gt; Management Review</vt:lpstr>
      <vt:lpstr>Agenda</vt:lpstr>
      <vt:lpstr>(Optional) overview agenda  Important events</vt:lpstr>
      <vt:lpstr>Status of actions from previous reviews</vt:lpstr>
      <vt:lpstr>Changes in external and internal issues (relevant to ISMS) - External (Part 1/2)</vt:lpstr>
      <vt:lpstr>Changes in external and internal issues (relevant to ISMS) - Internal (Part 2/2)</vt:lpstr>
      <vt:lpstr>Changes in needs and expectations from interested parties</vt:lpstr>
      <vt:lpstr>Feedback on security performance</vt:lpstr>
      <vt:lpstr>Feedback on security performance NCs and corrective actions</vt:lpstr>
      <vt:lpstr>Feedback on security performance Monitoring/Measurement results</vt:lpstr>
      <vt:lpstr>External/Internal Audit: legend</vt:lpstr>
      <vt:lpstr>External Audit: Results overview</vt:lpstr>
      <vt:lpstr>Internal Audit: Results overview</vt:lpstr>
      <vt:lpstr>Feedback on security performance  Audit results - External audit</vt:lpstr>
      <vt:lpstr>Feedback on security performance  Audit results - Internal audit</vt:lpstr>
      <vt:lpstr>Internal Audit - Results info STR = Strengths</vt:lpstr>
      <vt:lpstr>Internal Audit: Results info OFI = opportunity for improvement</vt:lpstr>
      <vt:lpstr>Internal Audit Results info minor nc</vt:lpstr>
      <vt:lpstr>Internal Audit Results major NC</vt:lpstr>
      <vt:lpstr>Feedback on security performance Fullfilment of ISMS objectives</vt:lpstr>
      <vt:lpstr>Feedback from interested parties</vt:lpstr>
      <vt:lpstr>Feedback from interested parties - &lt;type of party&gt;</vt:lpstr>
      <vt:lpstr>Results of risk management and status of treatment plan</vt:lpstr>
      <vt:lpstr>Business - Opportunities for improvement (management)</vt:lpstr>
      <vt:lpstr>Management decisions</vt:lpstr>
      <vt:lpstr>Planning next management review ISO27001</vt:lpstr>
      <vt:lpstr>Annexes</vt:lpstr>
      <vt:lpstr>Annex (&lt;#&gt;)</vt:lpstr>
    </vt:vector>
  </TitlesOfParts>
  <Company>Cyberminute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Management Review</dc:title>
  <dc:creator>Peter Geelen</dc:creator>
  <cp:lastModifiedBy>Peter Geelen</cp:lastModifiedBy>
  <cp:revision>3</cp:revision>
  <dcterms:created xsi:type="dcterms:W3CDTF">2022-10-08T22:07:00Z</dcterms:created>
  <dcterms:modified xsi:type="dcterms:W3CDTF">2024-05-24T14:57:58Z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rginal Author">
    <vt:lpwstr>Peter GEELEN</vt:lpwstr>
  </property>
  <property fmtid="{D5CDD505-2E9C-101B-9397-08002B2CF9AE}" pid="3" name="Owner">
    <vt:lpwstr>CyberMinute.com</vt:lpwstr>
  </property>
</Properties>
</file>