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7" r:id="rId5"/>
    <p:sldId id="274" r:id="rId6"/>
    <p:sldId id="275" r:id="rId7"/>
    <p:sldId id="272" r:id="rId8"/>
    <p:sldId id="281" r:id="rId9"/>
    <p:sldId id="280" r:id="rId10"/>
    <p:sldId id="278" r:id="rId11"/>
    <p:sldId id="279" r:id="rId12"/>
    <p:sldId id="282" r:id="rId13"/>
    <p:sldId id="283" r:id="rId14"/>
    <p:sldId id="284" r:id="rId15"/>
    <p:sldId id="285" r:id="rId16"/>
    <p:sldId id="286" r:id="rId17"/>
    <p:sldId id="276" r:id="rId18"/>
    <p:sldId id="273" r:id="rId1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 introduction" id="{7383410D-5CE3-439C-B94A-7800C6557693}">
          <p14:sldIdLst>
            <p14:sldId id="257"/>
          </p14:sldIdLst>
        </p14:section>
        <p14:section name="User Manual" id="{795DB0E5-63B2-4DB2-A5C6-D59867047390}">
          <p14:sldIdLst>
            <p14:sldId id="274"/>
            <p14:sldId id="275"/>
          </p14:sldIdLst>
        </p14:section>
        <p14:section name="Template (to duplicate)" id="{59231242-22C9-48C9-9F3B-F269C288BA32}">
          <p14:sldIdLst>
            <p14:sldId id="272"/>
          </p14:sldIdLst>
        </p14:section>
        <p14:section name="Check lists" id="{DCD6DE49-CE15-4853-82A3-11A6F1DFB1B2}">
          <p14:sldIdLst>
            <p14:sldId id="281"/>
            <p14:sldId id="280"/>
            <p14:sldId id="278"/>
            <p14:sldId id="279"/>
            <p14:sldId id="282"/>
            <p14:sldId id="283"/>
            <p14:sldId id="284"/>
            <p14:sldId id="285"/>
            <p14:sldId id="286"/>
          </p14:sldIdLst>
        </p14:section>
        <p14:section name="Flow diagram sample" id="{82B361A9-B95C-4093-B660-8032B0A9EFD7}">
          <p14:sldIdLst>
            <p14:sldId id="276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E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3399" autoAdjust="0"/>
  </p:normalViewPr>
  <p:slideViewPr>
    <p:cSldViewPr snapToGrid="0">
      <p:cViewPr>
        <p:scale>
          <a:sx n="100" d="100"/>
          <a:sy n="100" d="100"/>
        </p:scale>
        <p:origin x="874" y="-10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Geelen (Quest For Security)" userId="eb323b04-b7a4-41e4-a507-3152ca9a1546" providerId="ADAL" clId="{516CB6C7-15E4-481C-B98A-BB14D3E26E16}"/>
    <pc:docChg chg="delSld modSld sldOrd modSection">
      <pc:chgData name="Peter Geelen (Quest For Security)" userId="eb323b04-b7a4-41e4-a507-3152ca9a1546" providerId="ADAL" clId="{516CB6C7-15E4-481C-B98A-BB14D3E26E16}" dt="2025-04-07T08:24:20.438" v="137" actId="20577"/>
      <pc:docMkLst>
        <pc:docMk/>
      </pc:docMkLst>
      <pc:sldChg chg="modSp mod">
        <pc:chgData name="Peter Geelen (Quest For Security)" userId="eb323b04-b7a4-41e4-a507-3152ca9a1546" providerId="ADAL" clId="{516CB6C7-15E4-481C-B98A-BB14D3E26E16}" dt="2025-04-07T08:24:20.438" v="137" actId="20577"/>
        <pc:sldMkLst>
          <pc:docMk/>
          <pc:sldMk cId="3650618608" sldId="257"/>
        </pc:sldMkLst>
        <pc:spChg chg="mod">
          <ac:chgData name="Peter Geelen (Quest For Security)" userId="eb323b04-b7a4-41e4-a507-3152ca9a1546" providerId="ADAL" clId="{516CB6C7-15E4-481C-B98A-BB14D3E26E16}" dt="2025-04-07T08:24:20.438" v="137" actId="20577"/>
          <ac:spMkLst>
            <pc:docMk/>
            <pc:sldMk cId="3650618608" sldId="257"/>
            <ac:spMk id="4" creationId="{00000000-0000-0000-0000-000000000000}"/>
          </ac:spMkLst>
        </pc:spChg>
      </pc:sldChg>
      <pc:sldChg chg="modNotesTx">
        <pc:chgData name="Peter Geelen (Quest For Security)" userId="eb323b04-b7a4-41e4-a507-3152ca9a1546" providerId="ADAL" clId="{516CB6C7-15E4-481C-B98A-BB14D3E26E16}" dt="2025-04-02T13:58:44.712" v="129" actId="20577"/>
        <pc:sldMkLst>
          <pc:docMk/>
          <pc:sldMk cId="634782427" sldId="275"/>
        </pc:sldMkLst>
      </pc:sldChg>
      <pc:sldChg chg="ord">
        <pc:chgData name="Peter Geelen (Quest For Security)" userId="eb323b04-b7a4-41e4-a507-3152ca9a1546" providerId="ADAL" clId="{516CB6C7-15E4-481C-B98A-BB14D3E26E16}" dt="2025-04-02T13:57:19.114" v="2"/>
        <pc:sldMkLst>
          <pc:docMk/>
          <pc:sldMk cId="2521205591" sldId="276"/>
        </pc:sldMkLst>
      </pc:sldChg>
      <pc:sldChg chg="del">
        <pc:chgData name="Peter Geelen (Quest For Security)" userId="eb323b04-b7a4-41e4-a507-3152ca9a1546" providerId="ADAL" clId="{516CB6C7-15E4-481C-B98A-BB14D3E26E16}" dt="2025-04-02T13:56:44.196" v="0" actId="47"/>
        <pc:sldMkLst>
          <pc:docMk/>
          <pc:sldMk cId="1055572277" sldId="277"/>
        </pc:sldMkLst>
      </pc:sldChg>
    </pc:docChg>
  </pc:docChgLst>
  <pc:docChgLst>
    <pc:chgData name="Peter Geelen (Quest For Security)" userId="eb323b04-b7a4-41e4-a507-3152ca9a1546" providerId="ADAL" clId="{FAFA0B5F-3D13-4F0C-ABF7-01E15D55554D}"/>
    <pc:docChg chg="modSld">
      <pc:chgData name="Peter Geelen (Quest For Security)" userId="eb323b04-b7a4-41e4-a507-3152ca9a1546" providerId="ADAL" clId="{FAFA0B5F-3D13-4F0C-ABF7-01E15D55554D}" dt="2025-04-25T12:56:19.674" v="0" actId="20577"/>
      <pc:docMkLst>
        <pc:docMk/>
      </pc:docMkLst>
      <pc:sldChg chg="modSp mod">
        <pc:chgData name="Peter Geelen (Quest For Security)" userId="eb323b04-b7a4-41e4-a507-3152ca9a1546" providerId="ADAL" clId="{FAFA0B5F-3D13-4F0C-ABF7-01E15D55554D}" dt="2025-04-25T12:56:19.674" v="0" actId="20577"/>
        <pc:sldMkLst>
          <pc:docMk/>
          <pc:sldMk cId="3650618608" sldId="257"/>
        </pc:sldMkLst>
        <pc:spChg chg="mod">
          <ac:chgData name="Peter Geelen (Quest For Security)" userId="eb323b04-b7a4-41e4-a507-3152ca9a1546" providerId="ADAL" clId="{FAFA0B5F-3D13-4F0C-ABF7-01E15D55554D}" dt="2025-04-25T12:56:19.674" v="0" actId="20577"/>
          <ac:spMkLst>
            <pc:docMk/>
            <pc:sldMk cId="3650618608" sldId="257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A59BE-6DE6-4B7B-9976-8CCA681B9C42}" type="datetimeFigureOut">
              <a:rPr lang="nl-BE" smtClean="0"/>
              <a:t>25/04/2025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A9CE1-F35A-4F29-B6D3-A4E8D245816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7815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u="sng" dirty="0">
                <a:effectLst/>
                <a:latin typeface="Segoe UI" panose="020B0502040204020203" pitchFamily="34" charset="0"/>
              </a:rPr>
              <a:t>Manual</a:t>
            </a:r>
          </a:p>
          <a:p>
            <a:r>
              <a:rPr lang="en-US" sz="1800" b="0" u="none" dirty="0">
                <a:effectLst/>
                <a:latin typeface="Segoe UI" panose="020B0502040204020203" pitchFamily="34" charset="0"/>
              </a:rPr>
              <a:t>Replace the list items with a condensed list of essential items </a:t>
            </a:r>
          </a:p>
          <a:p>
            <a:r>
              <a:rPr lang="en-US" sz="1800" b="0" u="none" dirty="0">
                <a:effectLst/>
                <a:latin typeface="Segoe UI" panose="020B0502040204020203" pitchFamily="34" charset="0"/>
              </a:rPr>
              <a:t>(and remove the green color)</a:t>
            </a:r>
          </a:p>
          <a:p>
            <a:endParaRPr lang="en-US" sz="1800" b="0" u="none" dirty="0">
              <a:effectLst/>
              <a:latin typeface="Segoe UI" panose="020B0502040204020203" pitchFamily="34" charset="0"/>
            </a:endParaRPr>
          </a:p>
          <a:p>
            <a:r>
              <a:rPr lang="en-US" sz="1800" b="0" u="none" dirty="0">
                <a:effectLst/>
                <a:latin typeface="Segoe UI" panose="020B0502040204020203" pitchFamily="34" charset="0"/>
              </a:rPr>
              <a:t>If needed: use check slides for more </a:t>
            </a:r>
            <a:r>
              <a:rPr lang="en-US" sz="1800" b="0" u="none">
                <a:effectLst/>
                <a:latin typeface="Segoe UI" panose="020B0502040204020203" pitchFamily="34" charset="0"/>
              </a:rPr>
              <a:t>detailed inventory</a:t>
            </a:r>
            <a:endParaRPr lang="en-US" sz="1800" b="0" u="none" dirty="0">
              <a:effectLst/>
              <a:latin typeface="Segoe UI" panose="020B0502040204020203" pitchFamily="34" charset="0"/>
            </a:endParaRPr>
          </a:p>
          <a:p>
            <a:pPr algn="l"/>
            <a:endParaRPr lang="en-US" sz="1800" dirty="0">
              <a:effectLst/>
              <a:latin typeface="Arial" panose="020B0604020202020204" pitchFamily="34" charset="0"/>
            </a:endParaRPr>
          </a:p>
          <a:p>
            <a:pPr algn="l"/>
            <a:r>
              <a:rPr lang="nl-BE" sz="2800" b="1" u="sng" dirty="0"/>
              <a:t>RISKS AND OPPORTUNITIES</a:t>
            </a:r>
            <a:endParaRPr lang="nl-BE" sz="2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Put risks in red text
prefix them with (-) like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(-) risk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50"/>
                </a:solidFill>
              </a:rPr>
              <a:t>Put opportunities in green text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50"/>
                </a:solidFill>
                <a:highlight>
                  <a:srgbClr val="00FF00"/>
                </a:highlight>
              </a:rPr>
              <a:t>Prefix with (+) like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B050"/>
                </a:solidFill>
                <a:highlight>
                  <a:srgbClr val="00FF00"/>
                </a:highlight>
              </a:rPr>
              <a:t>(+) Opportunity 1</a:t>
            </a:r>
            <a:endParaRPr lang="nl-BE" sz="1800" dirty="0">
              <a:solidFill>
                <a:srgbClr val="00B050"/>
              </a:solidFill>
              <a:highlight>
                <a:srgbClr val="00FF00"/>
              </a:highlight>
            </a:endParaRPr>
          </a:p>
          <a:p>
            <a:endParaRPr lang="en-US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A9CE1-F35A-4F29-B6D3-A4E8D2458163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238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u="sng" dirty="0">
                <a:effectLst/>
                <a:latin typeface="Segoe UI" panose="020B0502040204020203" pitchFamily="34" charset="0"/>
              </a:rPr>
              <a:t>Manual</a:t>
            </a:r>
          </a:p>
          <a:p>
            <a:r>
              <a:rPr lang="en-US" sz="1800" b="0" u="none" dirty="0">
                <a:effectLst/>
                <a:latin typeface="Segoe UI" panose="020B0502040204020203" pitchFamily="34" charset="0"/>
              </a:rPr>
              <a:t>Replace the list items</a:t>
            </a:r>
          </a:p>
          <a:p>
            <a:r>
              <a:rPr lang="en-US" sz="1800" b="0" u="none" dirty="0">
                <a:effectLst/>
                <a:latin typeface="Segoe UI" panose="020B0502040204020203" pitchFamily="34" charset="0"/>
              </a:rPr>
              <a:t>(and remove the green color)</a:t>
            </a:r>
          </a:p>
          <a:p>
            <a:endParaRPr lang="en-US" sz="1800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A9CE1-F35A-4F29-B6D3-A4E8D2458163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526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 err="1"/>
              <a:t>Printed</a:t>
            </a:r>
            <a:r>
              <a:rPr lang="nl-BE" dirty="0"/>
              <a:t> - </a:t>
            </a:r>
            <a:fld id="{DEE1F808-0A66-4C85-9BFF-6DCAA00D77A3}" type="datetime1">
              <a:rPr lang="nl-BE" smtClean="0"/>
              <a:pPr/>
              <a:t>25/04/2025</a:t>
            </a:fld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  <p:sp>
        <p:nvSpPr>
          <p:cNvPr id="7" name="Tijdelijke aanduiding voor voettekst 2">
            <a:extLst>
              <a:ext uri="{FF2B5EF4-FFF2-40B4-BE49-F238E27FC236}">
                <a16:creationId xmlns:a16="http://schemas.microsoft.com/office/drawing/2014/main" id="{CB1CE4F4-62F1-4039-A892-31562474236F}"/>
              </a:ext>
            </a:extLst>
          </p:cNvPr>
          <p:cNvSpPr txBox="1">
            <a:spLocks/>
          </p:cNvSpPr>
          <p:nvPr userDrawn="1"/>
        </p:nvSpPr>
        <p:spPr>
          <a:xfrm>
            <a:off x="2766349" y="6356350"/>
            <a:ext cx="3611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&lt;</a:t>
            </a:r>
            <a:r>
              <a:rPr lang="nl-BE" dirty="0" err="1"/>
              <a:t>Published</a:t>
            </a:r>
            <a:r>
              <a:rPr lang="nl-BE" dirty="0"/>
              <a:t> 2023-03-01 - v1.0 - CONFIDENTIAL&gt;</a:t>
            </a:r>
          </a:p>
        </p:txBody>
      </p:sp>
    </p:spTree>
    <p:extLst>
      <p:ext uri="{BB962C8B-B14F-4D97-AF65-F5344CB8AC3E}">
        <p14:creationId xmlns:p14="http://schemas.microsoft.com/office/powerpoint/2010/main" val="186047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799C-A2F5-44F4-85ED-4AEC24671F4A}" type="datetime1">
              <a:rPr lang="nl-BE" smtClean="0"/>
              <a:t>25/04/2025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dirty="0"/>
              <a:t>2021-03-16 v1 - CONFIDENTIAL</a:t>
            </a:r>
          </a:p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013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8A52-C994-4C05-97B7-01E47515BDD1}" type="datetime1">
              <a:rPr lang="nl-BE" smtClean="0"/>
              <a:t>25/04/2025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1536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61A83-6CFC-442A-9DDA-2F79671A039E}" type="datetime1">
              <a:rPr lang="nl-BE" smtClean="0"/>
              <a:t>25/04/2025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19/01/2016 v1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1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2EA86-BAC4-47C5-A96C-CDCA869BCFD5}" type="datetime1">
              <a:rPr lang="nl-BE" smtClean="0"/>
              <a:t>25/04/2025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924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6DF0C-A021-4BBD-89A2-408AE3A2F967}" type="datetime1">
              <a:rPr lang="nl-BE" smtClean="0"/>
              <a:t>25/04/2025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560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EA2E-7CF2-4075-9373-732ED6A8FCD3}" type="datetime1">
              <a:rPr lang="nl-BE" smtClean="0"/>
              <a:t>25/04/2025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19/01/2016 v1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933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E15CB-BCDC-4B76-8F13-C172670ED1E3}" type="datetime1">
              <a:rPr lang="nl-BE" smtClean="0"/>
              <a:t>25/04/2025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241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B512-CD74-4E9C-AD91-F05E3805EAD2}" type="datetime1">
              <a:rPr lang="nl-BE" smtClean="0"/>
              <a:t>25/04/2025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77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3373-5D0E-45E2-959C-B07637A6AC9E}" type="datetime1">
              <a:rPr lang="nl-BE" smtClean="0"/>
              <a:t>25/04/2025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690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E6364-8B1D-4CCB-8CBE-1612806AC3A7}" type="datetime1">
              <a:rPr lang="nl-BE" smtClean="0"/>
              <a:t>25/04/2025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2021-03-16 v1 - CONFIDENTIAL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81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B83D3-BD9A-459F-B101-3D51183EAF79}" type="datetime1">
              <a:rPr lang="nl-BE" smtClean="0"/>
              <a:t>25/04/2025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dirty="0"/>
              <a:t>&lt;</a:t>
            </a:r>
            <a:r>
              <a:rPr lang="nl-BE" dirty="0" err="1"/>
              <a:t>Published</a:t>
            </a:r>
            <a:r>
              <a:rPr lang="nl-BE" dirty="0"/>
              <a:t> 2023-03-01 - v1.0 - CONFIDENTIAL&gt;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834E3-F263-413D-8EDF-1D3B36989B9E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550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8641"/>
            <a:ext cx="9144000" cy="432047"/>
          </a:xfrm>
        </p:spPr>
        <p:txBody>
          <a:bodyPr>
            <a:normAutofit/>
          </a:bodyPr>
          <a:lstStyle/>
          <a:p>
            <a:r>
              <a:rPr lang="nl-BE" sz="2000" dirty="0"/>
              <a:t>TURTLE-diagram - General </a:t>
            </a:r>
            <a:r>
              <a:rPr lang="nl-BE" sz="2000" dirty="0" err="1"/>
              <a:t>introduction</a:t>
            </a:r>
            <a:endParaRPr lang="nl-BE" sz="2000" dirty="0"/>
          </a:p>
        </p:txBody>
      </p:sp>
      <p:sp>
        <p:nvSpPr>
          <p:cNvPr id="4" name="Ovaal 3"/>
          <p:cNvSpPr/>
          <p:nvPr/>
        </p:nvSpPr>
        <p:spPr>
          <a:xfrm>
            <a:off x="2849384" y="2489971"/>
            <a:ext cx="3384376" cy="1872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dirty="0"/>
              <a:t>Activity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258621" y="1241473"/>
            <a:ext cx="2322385" cy="9361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 dirty="0"/>
              <a:t>Sources</a:t>
            </a:r>
          </a:p>
          <a:p>
            <a:pPr algn="ctr"/>
            <a:r>
              <a:rPr lang="nl-BE" dirty="0"/>
              <a:t>Input from </a:t>
            </a:r>
            <a:r>
              <a:rPr lang="nl-BE" dirty="0" err="1"/>
              <a:t>whom</a:t>
            </a:r>
            <a:r>
              <a:rPr lang="nl-BE" dirty="0"/>
              <a:t>?</a:t>
            </a:r>
          </a:p>
        </p:txBody>
      </p:sp>
      <p:sp>
        <p:nvSpPr>
          <p:cNvPr id="6" name="Rechthoek 5"/>
          <p:cNvSpPr/>
          <p:nvPr/>
        </p:nvSpPr>
        <p:spPr>
          <a:xfrm>
            <a:off x="6723780" y="1228539"/>
            <a:ext cx="2145506" cy="9361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 dirty="0"/>
              <a:t>TARGETS</a:t>
            </a:r>
          </a:p>
          <a:p>
            <a:pPr algn="ctr"/>
            <a:r>
              <a:rPr lang="nl-BE" dirty="0"/>
              <a:t>Output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whom</a:t>
            </a:r>
            <a:r>
              <a:rPr lang="nl-BE" dirty="0"/>
              <a:t>?</a:t>
            </a:r>
          </a:p>
        </p:txBody>
      </p:sp>
      <p:sp>
        <p:nvSpPr>
          <p:cNvPr id="7" name="Rechthoek 6"/>
          <p:cNvSpPr/>
          <p:nvPr/>
        </p:nvSpPr>
        <p:spPr>
          <a:xfrm>
            <a:off x="6722935" y="4738942"/>
            <a:ext cx="2146351" cy="16036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/>
              <a:t>MEASUREMENTS</a:t>
            </a:r>
          </a:p>
          <a:p>
            <a:pPr algn="ctr"/>
            <a:r>
              <a:rPr lang="nl-BE" dirty="0" err="1"/>
              <a:t>What</a:t>
            </a:r>
            <a:r>
              <a:rPr lang="nl-BE" dirty="0"/>
              <a:t> </a:t>
            </a:r>
            <a:r>
              <a:rPr lang="nl-BE" dirty="0" err="1"/>
              <a:t>results</a:t>
            </a:r>
            <a:r>
              <a:rPr lang="nl-BE" dirty="0"/>
              <a:t>/ </a:t>
            </a:r>
            <a:r>
              <a:rPr lang="nl-BE" dirty="0" err="1"/>
              <a:t>metrix</a:t>
            </a:r>
            <a:r>
              <a:rPr lang="nl-BE" dirty="0"/>
              <a:t> </a:t>
            </a:r>
            <a:r>
              <a:rPr lang="nl-BE" dirty="0" err="1"/>
              <a:t>expected</a:t>
            </a:r>
            <a:r>
              <a:rPr lang="nl-BE" dirty="0"/>
              <a:t>?</a:t>
            </a:r>
          </a:p>
          <a:p>
            <a:pPr algn="ctr"/>
            <a:r>
              <a:rPr lang="nl-BE" dirty="0"/>
              <a:t>How do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measure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performance?</a:t>
            </a:r>
          </a:p>
        </p:txBody>
      </p:sp>
      <p:sp>
        <p:nvSpPr>
          <p:cNvPr id="8" name="Rechthoek 7"/>
          <p:cNvSpPr/>
          <p:nvPr/>
        </p:nvSpPr>
        <p:spPr>
          <a:xfrm>
            <a:off x="274712" y="4668641"/>
            <a:ext cx="2731377" cy="16739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b="1" u="sng" dirty="0"/>
              <a:t>METHODS &amp; TOOLS</a:t>
            </a:r>
          </a:p>
          <a:p>
            <a:r>
              <a:rPr lang="nl-BE" dirty="0"/>
              <a:t>How do </a:t>
            </a:r>
            <a:r>
              <a:rPr lang="nl-BE" dirty="0" err="1"/>
              <a:t>you</a:t>
            </a:r>
            <a:r>
              <a:rPr lang="nl-BE" dirty="0"/>
              <a:t> run the</a:t>
            </a:r>
          </a:p>
        </p:txBody>
      </p:sp>
      <p:sp>
        <p:nvSpPr>
          <p:cNvPr id="9" name="Rechthoek 8"/>
          <p:cNvSpPr/>
          <p:nvPr/>
        </p:nvSpPr>
        <p:spPr>
          <a:xfrm>
            <a:off x="274713" y="2489810"/>
            <a:ext cx="1512168" cy="18722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/>
              <a:t>INPUT</a:t>
            </a:r>
          </a:p>
          <a:p>
            <a:pPr algn="ctr"/>
            <a:r>
              <a:rPr lang="nl-BE" dirty="0" err="1"/>
              <a:t>Which</a:t>
            </a:r>
            <a:r>
              <a:rPr lang="nl-BE" dirty="0"/>
              <a:t> data is </a:t>
            </a:r>
            <a:r>
              <a:rPr lang="nl-BE" dirty="0" err="1"/>
              <a:t>needed</a:t>
            </a:r>
            <a:r>
              <a:rPr lang="nl-BE" dirty="0"/>
              <a:t> or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condition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met?</a:t>
            </a:r>
          </a:p>
        </p:txBody>
      </p:sp>
      <p:sp>
        <p:nvSpPr>
          <p:cNvPr id="10" name="Rechthoek 9"/>
          <p:cNvSpPr/>
          <p:nvPr/>
        </p:nvSpPr>
        <p:spPr>
          <a:xfrm>
            <a:off x="7194103" y="2489810"/>
            <a:ext cx="1675184" cy="18722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/>
              <a:t>OUTPUT</a:t>
            </a:r>
          </a:p>
          <a:p>
            <a:pPr algn="ctr"/>
            <a:r>
              <a:rPr lang="nl-BE" dirty="0" err="1"/>
              <a:t>What</a:t>
            </a:r>
            <a:r>
              <a:rPr lang="nl-BE" dirty="0"/>
              <a:t> is </a:t>
            </a:r>
            <a:r>
              <a:rPr lang="nl-BE" dirty="0" err="1"/>
              <a:t>delivered</a:t>
            </a:r>
            <a:r>
              <a:rPr lang="nl-BE" dirty="0"/>
              <a:t>?</a:t>
            </a:r>
          </a:p>
        </p:txBody>
      </p:sp>
      <p:sp>
        <p:nvSpPr>
          <p:cNvPr id="14" name="Ingekeepte PIJL-RECHTS 13"/>
          <p:cNvSpPr/>
          <p:nvPr/>
        </p:nvSpPr>
        <p:spPr>
          <a:xfrm rot="19010905">
            <a:off x="5970290" y="234734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Ingekeepte PIJL-RECHTS 15"/>
          <p:cNvSpPr/>
          <p:nvPr/>
        </p:nvSpPr>
        <p:spPr>
          <a:xfrm rot="3041088">
            <a:off x="2423973" y="228973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Ingekeepte PIJL-RECHTS 16"/>
          <p:cNvSpPr/>
          <p:nvPr/>
        </p:nvSpPr>
        <p:spPr>
          <a:xfrm rot="19235053">
            <a:off x="2453340" y="4145994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Ingekeepte PIJL-RECHTS 17"/>
          <p:cNvSpPr/>
          <p:nvPr/>
        </p:nvSpPr>
        <p:spPr>
          <a:xfrm rot="3041088">
            <a:off x="5988909" y="4145994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Ingekeepte PIJL-RECHTS 18"/>
          <p:cNvSpPr/>
          <p:nvPr/>
        </p:nvSpPr>
        <p:spPr>
          <a:xfrm>
            <a:off x="1887569" y="3209890"/>
            <a:ext cx="792088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Ingekeepte PIJL-RECHTS 20"/>
          <p:cNvSpPr/>
          <p:nvPr/>
        </p:nvSpPr>
        <p:spPr>
          <a:xfrm>
            <a:off x="6327737" y="3191734"/>
            <a:ext cx="792088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hthoek 22"/>
          <p:cNvSpPr/>
          <p:nvPr/>
        </p:nvSpPr>
        <p:spPr>
          <a:xfrm>
            <a:off x="3289460" y="5523918"/>
            <a:ext cx="2565080" cy="7920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/>
              <a:t>RISK &amp; OPPORTUNITIES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risks</a:t>
            </a:r>
            <a:r>
              <a:rPr lang="nl-BE" dirty="0"/>
              <a:t>? (-)</a:t>
            </a:r>
          </a:p>
          <a:p>
            <a:pPr algn="ctr"/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opportunities</a:t>
            </a:r>
            <a:r>
              <a:rPr lang="nl-BE" dirty="0"/>
              <a:t> (+)?</a:t>
            </a:r>
          </a:p>
        </p:txBody>
      </p:sp>
      <p:sp>
        <p:nvSpPr>
          <p:cNvPr id="3" name="Ingekeepte PIJL-RECHTS 17">
            <a:extLst>
              <a:ext uri="{FF2B5EF4-FFF2-40B4-BE49-F238E27FC236}">
                <a16:creationId xmlns:a16="http://schemas.microsoft.com/office/drawing/2014/main" id="{A6E661D6-F620-F837-F58A-C51A99669EB6}"/>
              </a:ext>
            </a:extLst>
          </p:cNvPr>
          <p:cNvSpPr/>
          <p:nvPr/>
        </p:nvSpPr>
        <p:spPr>
          <a:xfrm rot="5400000">
            <a:off x="4175956" y="471111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hoek 4">
            <a:extLst>
              <a:ext uri="{FF2B5EF4-FFF2-40B4-BE49-F238E27FC236}">
                <a16:creationId xmlns:a16="http://schemas.microsoft.com/office/drawing/2014/main" id="{09AA91C3-89A8-96B7-EFDE-9489DEEF6991}"/>
              </a:ext>
            </a:extLst>
          </p:cNvPr>
          <p:cNvSpPr/>
          <p:nvPr/>
        </p:nvSpPr>
        <p:spPr>
          <a:xfrm>
            <a:off x="3259032" y="1238343"/>
            <a:ext cx="2565080" cy="9361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b="1" u="sng" dirty="0" err="1"/>
              <a:t>Process</a:t>
            </a:r>
            <a:r>
              <a:rPr lang="nl-BE" b="1" u="sng" dirty="0"/>
              <a:t> RACI </a:t>
            </a:r>
            <a:br>
              <a:rPr lang="nl-BE" dirty="0"/>
            </a:br>
            <a:r>
              <a:rPr lang="nl-BE" dirty="0" err="1"/>
              <a:t>owner</a:t>
            </a:r>
            <a:r>
              <a:rPr lang="nl-BE" dirty="0"/>
              <a:t> (A), </a:t>
            </a:r>
            <a:r>
              <a:rPr lang="nl-BE" dirty="0" err="1"/>
              <a:t>Responsible</a:t>
            </a:r>
            <a:r>
              <a:rPr lang="nl-BE" dirty="0"/>
              <a:t> (R), …</a:t>
            </a:r>
          </a:p>
        </p:txBody>
      </p:sp>
    </p:spTree>
    <p:extLst>
      <p:ext uri="{BB962C8B-B14F-4D97-AF65-F5344CB8AC3E}">
        <p14:creationId xmlns:p14="http://schemas.microsoft.com/office/powerpoint/2010/main" val="3650618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FCD41-AD3A-3111-67CC-4D3626B64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19B7-4C19-1302-DD42-EB15AD74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6. </a:t>
            </a:r>
            <a:r>
              <a:rPr lang="en-US" b="1" dirty="0"/>
              <a:t>TARGETS </a:t>
            </a:r>
            <a:r>
              <a:rPr lang="en-US" dirty="0"/>
              <a:t>you send info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A70B5-D072-586F-4E4B-8AB4F1718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receives your data</a:t>
            </a:r>
          </a:p>
          <a:p>
            <a:pPr lvl="1"/>
            <a:r>
              <a:rPr lang="en-US" dirty="0"/>
              <a:t>Internal/external?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Employees</a:t>
            </a:r>
          </a:p>
          <a:p>
            <a:pPr lvl="1"/>
            <a:r>
              <a:rPr lang="en-US" dirty="0"/>
              <a:t>Management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External</a:t>
            </a:r>
          </a:p>
          <a:p>
            <a:pPr lvl="1"/>
            <a:r>
              <a:rPr lang="en-US" dirty="0"/>
              <a:t>Customers</a:t>
            </a:r>
          </a:p>
          <a:p>
            <a:pPr lvl="1"/>
            <a:r>
              <a:rPr lang="en-US" dirty="0"/>
              <a:t>Suppliers</a:t>
            </a:r>
          </a:p>
          <a:p>
            <a:pPr lvl="1"/>
            <a:r>
              <a:rPr lang="en-US" dirty="0"/>
              <a:t>Government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0706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35330-43A3-B595-82F3-0E09438B5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51B4-6FDF-2DDE-6998-D9B362F20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7.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255E5-53E0-4B04-8B09-B7FAFB1B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receives your data</a:t>
            </a:r>
          </a:p>
          <a:p>
            <a:pPr lvl="1"/>
            <a:r>
              <a:rPr lang="en-US" dirty="0"/>
              <a:t>Internal/external?</a:t>
            </a:r>
          </a:p>
          <a:p>
            <a:r>
              <a:rPr lang="en-US" dirty="0"/>
              <a:t>Internal</a:t>
            </a:r>
          </a:p>
          <a:p>
            <a:pPr lvl="1"/>
            <a:r>
              <a:rPr lang="en-US" dirty="0"/>
              <a:t>Employees</a:t>
            </a:r>
          </a:p>
          <a:p>
            <a:pPr lvl="1"/>
            <a:r>
              <a:rPr lang="en-US" dirty="0"/>
              <a:t>Management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External</a:t>
            </a:r>
          </a:p>
          <a:p>
            <a:pPr lvl="1"/>
            <a:r>
              <a:rPr lang="en-US" dirty="0"/>
              <a:t>Customers</a:t>
            </a:r>
          </a:p>
          <a:p>
            <a:pPr lvl="1"/>
            <a:r>
              <a:rPr lang="en-US" dirty="0"/>
              <a:t>Suppliers</a:t>
            </a:r>
          </a:p>
          <a:p>
            <a:pPr lvl="1"/>
            <a:r>
              <a:rPr lang="en-US" dirty="0"/>
              <a:t>Government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241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8488D-CE58-EC47-4F59-0C88912E3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F297-7B55-F8B5-33C8-B5E408A7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8. KPI – how do you measure success?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9F7F3-6087-C1D5-81B5-086B22C6F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metrics are used to measure success</a:t>
            </a:r>
          </a:p>
          <a:p>
            <a:r>
              <a:rPr lang="en-US" dirty="0"/>
              <a:t>Success rate (high)</a:t>
            </a:r>
          </a:p>
          <a:p>
            <a:r>
              <a:rPr lang="en-US" dirty="0"/>
              <a:t>Number of errors (low)</a:t>
            </a:r>
          </a:p>
          <a:p>
            <a:r>
              <a:rPr lang="en-US" dirty="0"/>
              <a:t>Number of complaints…</a:t>
            </a:r>
          </a:p>
        </p:txBody>
      </p:sp>
    </p:spTree>
    <p:extLst>
      <p:ext uri="{BB962C8B-B14F-4D97-AF65-F5344CB8AC3E}">
        <p14:creationId xmlns:p14="http://schemas.microsoft.com/office/powerpoint/2010/main" val="3449346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221C1-819A-C9F2-2038-293E939EA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7B18-7D2A-027F-B9A9-7333EC20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8. KPI – how do you </a:t>
            </a:r>
            <a:r>
              <a:rPr lang="en-US" b="1" dirty="0"/>
              <a:t>measure success or failure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3FC44-0B7D-9BAB-29DB-0808B8C0C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metrics are used to measure success or failure</a:t>
            </a:r>
          </a:p>
          <a:p>
            <a:r>
              <a:rPr lang="en-US" dirty="0"/>
              <a:t>Success rate (high)</a:t>
            </a:r>
          </a:p>
          <a:p>
            <a:r>
              <a:rPr lang="en-US" dirty="0"/>
              <a:t>Number of errors (low)</a:t>
            </a:r>
          </a:p>
          <a:p>
            <a:r>
              <a:rPr lang="en-US" dirty="0"/>
              <a:t>Number of new customers (high)</a:t>
            </a:r>
          </a:p>
          <a:p>
            <a:r>
              <a:rPr lang="en-US" dirty="0"/>
              <a:t>Number of complaints (low)</a:t>
            </a:r>
          </a:p>
          <a:p>
            <a:r>
              <a:rPr lang="en-US" dirty="0"/>
              <a:t>Number of invoices sent (high)</a:t>
            </a:r>
          </a:p>
          <a:p>
            <a:r>
              <a:rPr lang="en-US" dirty="0"/>
              <a:t>Achieve certification (yes/no)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39549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8DBB-D41C-815F-4ECE-6D9D2A7C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to use Flow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CE4E-5D30-DF89-3E0C-95B7FBBF3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open the embedded Visio</a:t>
            </a:r>
          </a:p>
          <a:p>
            <a:r>
              <a:rPr lang="en-US" dirty="0"/>
              <a:t>See icon in upper left corner</a:t>
            </a:r>
          </a:p>
          <a:p>
            <a:r>
              <a:rPr lang="en-US" dirty="0"/>
              <a:t>And save it to you location of choice (by preference on company internal drive/share)</a:t>
            </a:r>
          </a:p>
        </p:txBody>
      </p:sp>
    </p:spTree>
    <p:extLst>
      <p:ext uri="{BB962C8B-B14F-4D97-AF65-F5344CB8AC3E}">
        <p14:creationId xmlns:p14="http://schemas.microsoft.com/office/powerpoint/2010/main" val="2521205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5AA6AB9-88BB-DC1F-F0A2-D4B62B5D4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870" y="609600"/>
            <a:ext cx="5890260" cy="5638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98BF35-A9F1-B62B-C7E0-E5443C7E878C}"/>
              </a:ext>
            </a:extLst>
          </p:cNvPr>
          <p:cNvSpPr txBox="1"/>
          <p:nvPr/>
        </p:nvSpPr>
        <p:spPr>
          <a:xfrm>
            <a:off x="233680" y="345440"/>
            <a:ext cx="1801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 sample </a:t>
            </a:r>
          </a:p>
          <a:p>
            <a:r>
              <a:rPr lang="en-US" dirty="0"/>
              <a:t>(basic flow chart)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32A21F1-44A7-57B4-585D-6986B5B039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8012"/>
              </p:ext>
            </p:extLst>
          </p:nvPr>
        </p:nvGraphicFramePr>
        <p:xfrm>
          <a:off x="7924800" y="600075"/>
          <a:ext cx="1147763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showAsIcon="1" r:id="rId3" imgW="914400" imgH="792360" progId="Visio.Drawing.15">
                  <p:embed/>
                </p:oleObj>
              </mc:Choice>
              <mc:Fallback>
                <p:oleObj name="Visio" showAsIcon="1" r:id="rId3" imgW="914400" imgH="792360" progId="Visio.Drawing.15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32A21F1-44A7-57B4-585D-6986B5B039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24800" y="600075"/>
                        <a:ext cx="1147763" cy="995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277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8DBB-D41C-815F-4ECE-6D9D2A7C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to use turtle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1CE4E-5D30-DF89-3E0C-95B7FBBF3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Via menu [View] &gt; click Slide master</a:t>
            </a:r>
          </a:p>
          <a:p>
            <a:r>
              <a:rPr lang="en-US" dirty="0"/>
              <a:t>Edit headers/footer fields to match </a:t>
            </a:r>
            <a:r>
              <a:rPr lang="en-US" u="sng" dirty="0"/>
              <a:t>company name</a:t>
            </a:r>
            <a:r>
              <a:rPr lang="en-US" dirty="0"/>
              <a:t> and </a:t>
            </a:r>
            <a:r>
              <a:rPr lang="en-US" u="sng" dirty="0"/>
              <a:t>dates</a:t>
            </a:r>
            <a:r>
              <a:rPr lang="en-US" dirty="0"/>
              <a:t> (in all slides)</a:t>
            </a:r>
          </a:p>
          <a:p>
            <a:r>
              <a:rPr lang="en-US" dirty="0"/>
              <a:t>To create process turtles, duplicate template slide first</a:t>
            </a:r>
          </a:p>
          <a:p>
            <a:r>
              <a:rPr lang="en-US" dirty="0"/>
              <a:t>Use a flow diagram editor like Visio or draw.io to create flow diagrams where needed.</a:t>
            </a:r>
          </a:p>
        </p:txBody>
      </p:sp>
    </p:spTree>
    <p:extLst>
      <p:ext uri="{BB962C8B-B14F-4D97-AF65-F5344CB8AC3E}">
        <p14:creationId xmlns:p14="http://schemas.microsoft.com/office/powerpoint/2010/main" val="2029518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12610"/>
          </a:xfrm>
        </p:spPr>
        <p:txBody>
          <a:bodyPr>
            <a:noAutofit/>
          </a:bodyPr>
          <a:lstStyle/>
          <a:p>
            <a:r>
              <a:rPr lang="nl-BE" sz="2000" dirty="0" err="1"/>
              <a:t>Process</a:t>
            </a:r>
            <a:r>
              <a:rPr lang="nl-BE" sz="2000" dirty="0"/>
              <a:t>: </a:t>
            </a:r>
            <a:r>
              <a:rPr lang="nl-BE" sz="2000" dirty="0">
                <a:highlight>
                  <a:srgbClr val="00FF00"/>
                </a:highlight>
              </a:rPr>
              <a:t>&lt;</a:t>
            </a:r>
            <a:r>
              <a:rPr lang="nl-BE" sz="2000" dirty="0" err="1">
                <a:highlight>
                  <a:srgbClr val="00FF00"/>
                </a:highlight>
              </a:rPr>
              <a:t>Edit</a:t>
            </a:r>
            <a:r>
              <a:rPr lang="nl-BE" sz="2000" dirty="0">
                <a:highlight>
                  <a:srgbClr val="00FF00"/>
                </a:highlight>
              </a:rPr>
              <a:t> </a:t>
            </a:r>
            <a:r>
              <a:rPr lang="nl-BE" sz="2000" dirty="0" err="1">
                <a:highlight>
                  <a:srgbClr val="00FF00"/>
                </a:highlight>
              </a:rPr>
              <a:t>Process</a:t>
            </a:r>
            <a:r>
              <a:rPr lang="nl-BE" sz="2000" dirty="0">
                <a:highlight>
                  <a:srgbClr val="00FF00"/>
                </a:highlight>
              </a:rPr>
              <a:t> name&gt;</a:t>
            </a:r>
            <a:br>
              <a:rPr lang="nl-BE" sz="2000" dirty="0"/>
            </a:br>
            <a:r>
              <a:rPr lang="nl-BE" sz="2000" dirty="0" err="1"/>
              <a:t>Process</a:t>
            </a:r>
            <a:r>
              <a:rPr lang="nl-BE" sz="2000" dirty="0"/>
              <a:t> </a:t>
            </a:r>
            <a:r>
              <a:rPr lang="nl-BE" sz="2000" dirty="0" err="1"/>
              <a:t>owner</a:t>
            </a:r>
            <a:r>
              <a:rPr lang="nl-BE" sz="2000" dirty="0"/>
              <a:t>: </a:t>
            </a:r>
            <a:r>
              <a:rPr lang="nl-BE" sz="2000" dirty="0">
                <a:highlight>
                  <a:srgbClr val="00FF00"/>
                </a:highlight>
              </a:rPr>
              <a:t>&lt;</a:t>
            </a:r>
            <a:r>
              <a:rPr lang="nl-BE" sz="2000" dirty="0" err="1">
                <a:highlight>
                  <a:srgbClr val="00FF00"/>
                </a:highlight>
              </a:rPr>
              <a:t>add</a:t>
            </a:r>
            <a:r>
              <a:rPr lang="nl-BE" sz="2000" dirty="0">
                <a:highlight>
                  <a:srgbClr val="00FF00"/>
                </a:highlight>
              </a:rPr>
              <a:t> </a:t>
            </a:r>
            <a:r>
              <a:rPr lang="nl-BE" sz="2000" dirty="0" err="1">
                <a:highlight>
                  <a:srgbClr val="00FF00"/>
                </a:highlight>
              </a:rPr>
              <a:t>owner</a:t>
            </a:r>
            <a:r>
              <a:rPr lang="nl-BE" sz="2000" dirty="0">
                <a:highlight>
                  <a:srgbClr val="00FF00"/>
                </a:highlight>
              </a:rPr>
              <a:t>&gt;</a:t>
            </a:r>
          </a:p>
        </p:txBody>
      </p:sp>
      <p:sp>
        <p:nvSpPr>
          <p:cNvPr id="4" name="Ovaal 3"/>
          <p:cNvSpPr/>
          <p:nvPr/>
        </p:nvSpPr>
        <p:spPr>
          <a:xfrm>
            <a:off x="3213801" y="812611"/>
            <a:ext cx="2700000" cy="358655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/>
              <a:t>ACTIVITIES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Preparation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Collect input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Execution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Process/</a:t>
            </a:r>
            <a:r>
              <a:rPr lang="en-US" sz="1000" dirty="0" err="1">
                <a:highlight>
                  <a:srgbClr val="00FF00"/>
                </a:highlight>
              </a:rPr>
              <a:t>Manipulatie</a:t>
            </a:r>
            <a:r>
              <a:rPr lang="en-US" sz="1000" dirty="0">
                <a:highlight>
                  <a:srgbClr val="00FF00"/>
                </a:highlight>
              </a:rPr>
              <a:t> data, … 
Provide evidence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Check result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Report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Actions</a:t>
            </a:r>
            <a:endParaRPr lang="nl-BE" sz="1000" dirty="0">
              <a:highlight>
                <a:srgbClr val="00FF00"/>
              </a:highlight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265162" y="787640"/>
            <a:ext cx="2016225" cy="12668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u="sng" dirty="0"/>
              <a:t>SOURCES</a:t>
            </a:r>
            <a:r>
              <a:rPr lang="en-US" b="1" dirty="0"/>
              <a:t> </a:t>
            </a:r>
          </a:p>
          <a:p>
            <a:pPr algn="ctr"/>
            <a:r>
              <a:rPr lang="en-US" sz="1400" b="1" dirty="0"/>
              <a:t>(From whom?)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highlight>
                  <a:srgbClr val="00FF00"/>
                </a:highlight>
              </a:rPr>
              <a:t>&lt;list all processes, systems, people providing input&gt;</a:t>
            </a:r>
            <a:endParaRPr lang="nl-BE" sz="1000" dirty="0"/>
          </a:p>
          <a:p>
            <a:endParaRPr lang="nl-BE" sz="1400" dirty="0"/>
          </a:p>
        </p:txBody>
      </p:sp>
      <p:sp>
        <p:nvSpPr>
          <p:cNvPr id="6" name="Rechthoek 5"/>
          <p:cNvSpPr/>
          <p:nvPr/>
        </p:nvSpPr>
        <p:spPr>
          <a:xfrm>
            <a:off x="6948263" y="803244"/>
            <a:ext cx="2016224" cy="17316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u="sng" dirty="0"/>
              <a:t>TARGETS</a:t>
            </a:r>
            <a:r>
              <a:rPr lang="en-US" sz="1400" b="1" u="sng" dirty="0"/>
              <a:t> </a:t>
            </a:r>
          </a:p>
          <a:p>
            <a:pPr algn="ctr"/>
            <a:r>
              <a:rPr lang="en-US" sz="1400" b="1" dirty="0"/>
              <a:t>(To whom?)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highlight>
                  <a:srgbClr val="00FF00"/>
                </a:highlight>
              </a:rPr>
              <a:t>&lt;list all process &amp; stakeholders that need results&gt;</a:t>
            </a:r>
            <a:r>
              <a:rPr lang="en-US" sz="1000" dirty="0"/>
              <a:t>
…</a:t>
            </a:r>
            <a:endParaRPr lang="nl-BE" sz="1000" dirty="0"/>
          </a:p>
        </p:txBody>
      </p:sp>
      <p:sp>
        <p:nvSpPr>
          <p:cNvPr id="7" name="Rechthoek 6"/>
          <p:cNvSpPr/>
          <p:nvPr/>
        </p:nvSpPr>
        <p:spPr>
          <a:xfrm>
            <a:off x="6153850" y="4826477"/>
            <a:ext cx="2810637" cy="15858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b="1" u="sng" dirty="0" err="1"/>
              <a:t>KPIs</a:t>
            </a:r>
            <a:endParaRPr lang="nl-BE" b="1" u="sng" dirty="0"/>
          </a:p>
          <a:p>
            <a:pPr marL="285750" indent="-2857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Success indicators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Result indicators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Performance indicators</a:t>
            </a:r>
            <a:endParaRPr lang="nl-BE" dirty="0">
              <a:highlight>
                <a:srgbClr val="00FF00"/>
              </a:highlight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265162" y="4826478"/>
            <a:ext cx="2724991" cy="1585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b="1" u="sng" dirty="0"/>
              <a:t>METHODS &amp; TOOLS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Standard operating procedures (SOPs)
Business applications
What tools are used</a:t>
            </a:r>
            <a:endParaRPr lang="nl-BE" sz="1400" dirty="0">
              <a:highlight>
                <a:srgbClr val="00FF00"/>
              </a:highlight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251519" y="2290038"/>
            <a:ext cx="2016225" cy="223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b="1" u="sng" dirty="0"/>
              <a:t>INPUT</a:t>
            </a:r>
            <a:r>
              <a:rPr lang="nl-BE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>
                <a:highlight>
                  <a:srgbClr val="00FF00"/>
                </a:highlight>
              </a:rPr>
              <a:t>Input </a:t>
            </a:r>
            <a:r>
              <a:rPr lang="nl-BE" sz="1000" dirty="0" err="1">
                <a:highlight>
                  <a:srgbClr val="00FF00"/>
                </a:highlight>
              </a:rPr>
              <a:t>needed</a:t>
            </a:r>
            <a:r>
              <a:rPr lang="nl-BE" sz="1000" dirty="0">
                <a:highlight>
                  <a:srgbClr val="00FF00"/>
                </a:highlight>
              </a:rPr>
              <a:t> </a:t>
            </a:r>
            <a:r>
              <a:rPr lang="nl-BE" sz="1000" dirty="0" err="1">
                <a:highlight>
                  <a:srgbClr val="00FF00"/>
                </a:highlight>
              </a:rPr>
              <a:t>to</a:t>
            </a:r>
            <a:r>
              <a:rPr lang="nl-BE" sz="1000" dirty="0">
                <a:highlight>
                  <a:srgbClr val="00FF00"/>
                </a:highlight>
              </a:rPr>
              <a:t> start
Accounts (Security)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>
                <a:highlight>
                  <a:srgbClr val="00FF00"/>
                </a:highlight>
              </a:rPr>
              <a:t>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>
                <a:highlight>
                  <a:srgbClr val="00FF00"/>
                </a:highlight>
              </a:rPr>
              <a:t>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 err="1">
                <a:highlight>
                  <a:srgbClr val="00FF00"/>
                </a:highlight>
              </a:rPr>
              <a:t>Documents</a:t>
            </a:r>
            <a:endParaRPr lang="nl-BE" sz="1000" dirty="0">
              <a:highlight>
                <a:srgbClr val="00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>
                <a:highlight>
                  <a:srgbClr val="00FF00"/>
                </a:highlight>
              </a:rPr>
              <a:t>….</a:t>
            </a:r>
          </a:p>
        </p:txBody>
      </p:sp>
      <p:sp>
        <p:nvSpPr>
          <p:cNvPr id="10" name="Rechthoek 9"/>
          <p:cNvSpPr/>
          <p:nvPr/>
        </p:nvSpPr>
        <p:spPr>
          <a:xfrm>
            <a:off x="6948264" y="2650603"/>
            <a:ext cx="2016223" cy="18750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u="sng" dirty="0"/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00"/>
                </a:highlight>
              </a:rPr>
              <a:t>Deliverables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00"/>
                </a:highlight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00"/>
                </a:highlight>
              </a:rPr>
              <a:t>Evidence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00"/>
                </a:highlight>
              </a:rPr>
              <a:t>…</a:t>
            </a:r>
            <a:endParaRPr lang="nl-BE" sz="1000" dirty="0">
              <a:highlight>
                <a:srgbClr val="00FF00"/>
              </a:highlight>
            </a:endParaRPr>
          </a:p>
          <a:p>
            <a:pPr algn="ctr"/>
            <a:endParaRPr lang="nl-BE" sz="1200" dirty="0"/>
          </a:p>
        </p:txBody>
      </p:sp>
      <p:sp>
        <p:nvSpPr>
          <p:cNvPr id="14" name="Ingekeepte PIJL-RECHTS 13"/>
          <p:cNvSpPr/>
          <p:nvPr/>
        </p:nvSpPr>
        <p:spPr>
          <a:xfrm rot="18796493">
            <a:off x="5953937" y="1536511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Ingekeepte PIJL-RECHTS 15"/>
          <p:cNvSpPr/>
          <p:nvPr/>
        </p:nvSpPr>
        <p:spPr>
          <a:xfrm rot="3041088">
            <a:off x="2439405" y="1423478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Ingekeepte PIJL-RECHTS 16"/>
          <p:cNvSpPr/>
          <p:nvPr/>
        </p:nvSpPr>
        <p:spPr>
          <a:xfrm rot="18750272">
            <a:off x="2817757" y="4106961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Ingekeepte PIJL-RECHTS 17"/>
          <p:cNvSpPr/>
          <p:nvPr/>
        </p:nvSpPr>
        <p:spPr>
          <a:xfrm rot="2701998">
            <a:off x="5559504" y="410190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Ingekeepte PIJL-RECHTS 18"/>
          <p:cNvSpPr/>
          <p:nvPr/>
        </p:nvSpPr>
        <p:spPr>
          <a:xfrm>
            <a:off x="2472372" y="3212976"/>
            <a:ext cx="533919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Ingekeepte PIJL-RECHTS 24"/>
          <p:cNvSpPr/>
          <p:nvPr/>
        </p:nvSpPr>
        <p:spPr>
          <a:xfrm>
            <a:off x="6121311" y="3205890"/>
            <a:ext cx="533919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Rechthoek 19"/>
          <p:cNvSpPr/>
          <p:nvPr/>
        </p:nvSpPr>
        <p:spPr>
          <a:xfrm>
            <a:off x="3087637" y="4826477"/>
            <a:ext cx="2952327" cy="15858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b="1" u="sng" dirty="0"/>
              <a:t>RISKS AND OPPORTUNITIES</a:t>
            </a:r>
            <a:endParaRPr lang="nl-B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</a:rPr>
              <a:t>R (-): what can go wrong
(-) </a:t>
            </a:r>
            <a:r>
              <a:rPr lang="en-US" sz="1000" dirty="0">
                <a:solidFill>
                  <a:srgbClr val="FF0000"/>
                </a:solidFill>
                <a:highlight>
                  <a:srgbClr val="00FF00"/>
                </a:highlight>
              </a:rPr>
              <a:t>Risk 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</a:rPr>
              <a:t>(-) </a:t>
            </a:r>
            <a:r>
              <a:rPr lang="en-US" sz="1000" dirty="0">
                <a:solidFill>
                  <a:srgbClr val="FF0000"/>
                </a:solidFill>
                <a:highlight>
                  <a:srgbClr val="00FF00"/>
                </a:highlight>
              </a:rPr>
              <a:t>Risk 2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B050"/>
                </a:solidFill>
              </a:rPr>
              <a:t>O (+) what else can you win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B050"/>
                </a:solidFill>
                <a:highlight>
                  <a:srgbClr val="00FF00"/>
                </a:highlight>
              </a:rPr>
              <a:t>(+) Opportunity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B050"/>
                </a:solidFill>
                <a:highlight>
                  <a:srgbClr val="00FF00"/>
                </a:highlight>
              </a:rPr>
              <a:t>(+) Opportunity 2</a:t>
            </a:r>
            <a:endParaRPr lang="nl-BE" sz="1000" dirty="0">
              <a:solidFill>
                <a:srgbClr val="00B050"/>
              </a:solidFill>
              <a:highlight>
                <a:srgbClr val="00FF00"/>
              </a:highlight>
            </a:endParaRP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9CD7D97C-2520-173F-EDA8-0E241F596CDA}"/>
              </a:ext>
            </a:extLst>
          </p:cNvPr>
          <p:cNvSpPr/>
          <p:nvPr/>
        </p:nvSpPr>
        <p:spPr>
          <a:xfrm>
            <a:off x="659757" y="230771"/>
            <a:ext cx="3657600" cy="1034386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 for all boxes: Replace green text with your feedback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1FBFA738-AB80-71F8-A4F8-8A25FBB65D8C}"/>
              </a:ext>
            </a:extLst>
          </p:cNvPr>
          <p:cNvSpPr/>
          <p:nvPr/>
        </p:nvSpPr>
        <p:spPr>
          <a:xfrm>
            <a:off x="3786565" y="4243722"/>
            <a:ext cx="2593752" cy="1034386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(-) risks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(+) opportunities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586AD7AD-B266-0D99-D0DC-86ACF551FBD3}"/>
              </a:ext>
            </a:extLst>
          </p:cNvPr>
          <p:cNvSpPr/>
          <p:nvPr/>
        </p:nvSpPr>
        <p:spPr>
          <a:xfrm>
            <a:off x="3695802" y="1752535"/>
            <a:ext cx="2593752" cy="1034386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list activities of process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579BF8B8-C1D7-C4BD-0D5F-50DFB05C1B6E}"/>
              </a:ext>
            </a:extLst>
          </p:cNvPr>
          <p:cNvSpPr/>
          <p:nvPr/>
        </p:nvSpPr>
        <p:spPr>
          <a:xfrm>
            <a:off x="6289554" y="4800737"/>
            <a:ext cx="2593752" cy="1034386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Task: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Define S.M.A.R.T KPIs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782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812610"/>
          </a:xfrm>
        </p:spPr>
        <p:txBody>
          <a:bodyPr>
            <a:noAutofit/>
          </a:bodyPr>
          <a:lstStyle/>
          <a:p>
            <a:r>
              <a:rPr lang="nl-BE" sz="2000" dirty="0" err="1"/>
              <a:t>Process</a:t>
            </a:r>
            <a:r>
              <a:rPr lang="nl-BE" sz="2000" dirty="0"/>
              <a:t>: &lt;</a:t>
            </a:r>
            <a:r>
              <a:rPr lang="nl-BE" sz="2000" dirty="0" err="1"/>
              <a:t>Edit</a:t>
            </a:r>
            <a:r>
              <a:rPr lang="nl-BE" sz="2000" dirty="0"/>
              <a:t> </a:t>
            </a:r>
            <a:r>
              <a:rPr lang="nl-BE" sz="2000" dirty="0" err="1"/>
              <a:t>Process</a:t>
            </a:r>
            <a:r>
              <a:rPr lang="nl-BE" sz="2000" dirty="0"/>
              <a:t> name&gt;</a:t>
            </a:r>
            <a:br>
              <a:rPr lang="nl-BE" sz="2000" dirty="0"/>
            </a:br>
            <a:r>
              <a:rPr lang="nl-BE" sz="2000" dirty="0"/>
              <a:t>2. </a:t>
            </a:r>
            <a:r>
              <a:rPr lang="nl-BE" sz="2000" dirty="0" err="1"/>
              <a:t>Process</a:t>
            </a:r>
            <a:r>
              <a:rPr lang="nl-BE" sz="2000" dirty="0"/>
              <a:t> </a:t>
            </a:r>
            <a:r>
              <a:rPr lang="nl-BE" sz="2000" dirty="0" err="1"/>
              <a:t>owner</a:t>
            </a:r>
            <a:r>
              <a:rPr lang="nl-BE" sz="2000" dirty="0"/>
              <a:t>: &lt;</a:t>
            </a:r>
            <a:r>
              <a:rPr lang="nl-BE" sz="2000" dirty="0" err="1"/>
              <a:t>add</a:t>
            </a:r>
            <a:r>
              <a:rPr lang="nl-BE" sz="2000" dirty="0"/>
              <a:t> </a:t>
            </a:r>
            <a:r>
              <a:rPr lang="nl-BE" sz="2000" dirty="0" err="1"/>
              <a:t>owner</a:t>
            </a:r>
            <a:r>
              <a:rPr lang="nl-BE" sz="2000" dirty="0"/>
              <a:t>&gt;</a:t>
            </a:r>
          </a:p>
        </p:txBody>
      </p:sp>
      <p:sp>
        <p:nvSpPr>
          <p:cNvPr id="4" name="Ovaal 3"/>
          <p:cNvSpPr/>
          <p:nvPr/>
        </p:nvSpPr>
        <p:spPr>
          <a:xfrm>
            <a:off x="3213801" y="812611"/>
            <a:ext cx="2700000" cy="3586558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u="sng" dirty="0"/>
              <a:t>1. ACTIVITIES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Preparation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Collect input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Execution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Process/</a:t>
            </a:r>
            <a:r>
              <a:rPr lang="en-US" sz="1000" dirty="0" err="1">
                <a:highlight>
                  <a:srgbClr val="00FF00"/>
                </a:highlight>
              </a:rPr>
              <a:t>Manipulatie</a:t>
            </a:r>
            <a:r>
              <a:rPr lang="en-US" sz="1000" dirty="0">
                <a:highlight>
                  <a:srgbClr val="00FF00"/>
                </a:highlight>
              </a:rPr>
              <a:t> data, … 
Provide evidence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Check result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Report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Actions</a:t>
            </a:r>
            <a:endParaRPr lang="nl-BE" sz="1000" dirty="0">
              <a:highlight>
                <a:srgbClr val="00FF00"/>
              </a:highlight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265162" y="787640"/>
            <a:ext cx="2016225" cy="126681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u="sng" dirty="0"/>
              <a:t>3. SOURCES</a:t>
            </a:r>
            <a:r>
              <a:rPr lang="en-US" b="1" dirty="0"/>
              <a:t> </a:t>
            </a:r>
          </a:p>
          <a:p>
            <a:pPr algn="ctr"/>
            <a:r>
              <a:rPr lang="en-US" sz="1400" b="1" dirty="0"/>
              <a:t>(From whom?)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highlight>
                  <a:srgbClr val="00FF00"/>
                </a:highlight>
              </a:rPr>
              <a:t>&lt;list all processes, systems, people providing input&gt;</a:t>
            </a:r>
            <a:endParaRPr lang="nl-BE" sz="1000" dirty="0"/>
          </a:p>
          <a:p>
            <a:endParaRPr lang="nl-BE" sz="1400" dirty="0"/>
          </a:p>
        </p:txBody>
      </p:sp>
      <p:sp>
        <p:nvSpPr>
          <p:cNvPr id="6" name="Rechthoek 5"/>
          <p:cNvSpPr/>
          <p:nvPr/>
        </p:nvSpPr>
        <p:spPr>
          <a:xfrm>
            <a:off x="6948263" y="803244"/>
            <a:ext cx="2016224" cy="17316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u="sng" dirty="0"/>
              <a:t>6. TARGETS</a:t>
            </a:r>
            <a:r>
              <a:rPr lang="en-US" sz="1400" b="1" u="sng" dirty="0"/>
              <a:t> </a:t>
            </a:r>
          </a:p>
          <a:p>
            <a:pPr algn="ctr"/>
            <a:r>
              <a:rPr lang="en-US" sz="1400" b="1" dirty="0"/>
              <a:t>(To whom?)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highlight>
                  <a:srgbClr val="00FF00"/>
                </a:highlight>
              </a:rPr>
              <a:t>&lt;list all process &amp; stakeholders that need results&gt;</a:t>
            </a:r>
            <a:r>
              <a:rPr lang="en-US" sz="1000" dirty="0"/>
              <a:t>
…</a:t>
            </a:r>
            <a:endParaRPr lang="nl-BE" sz="1000" dirty="0"/>
          </a:p>
        </p:txBody>
      </p:sp>
      <p:sp>
        <p:nvSpPr>
          <p:cNvPr id="7" name="Rechthoek 6"/>
          <p:cNvSpPr/>
          <p:nvPr/>
        </p:nvSpPr>
        <p:spPr>
          <a:xfrm>
            <a:off x="6153850" y="4826477"/>
            <a:ext cx="2810637" cy="15858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b="1" u="sng" dirty="0"/>
              <a:t>8 </a:t>
            </a:r>
            <a:r>
              <a:rPr lang="nl-BE" b="1" u="sng" dirty="0" err="1"/>
              <a:t>KPIs</a:t>
            </a:r>
            <a:endParaRPr lang="nl-BE" b="1" u="sng" dirty="0"/>
          </a:p>
          <a:p>
            <a:pPr marL="285750" indent="-2857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Success indicators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Result indicators</a:t>
            </a:r>
          </a:p>
          <a:p>
            <a:pPr marL="285750" indent="-2857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Performance indicators</a:t>
            </a:r>
            <a:endParaRPr lang="nl-BE" dirty="0">
              <a:highlight>
                <a:srgbClr val="00FF00"/>
              </a:highlight>
            </a:endParaRPr>
          </a:p>
        </p:txBody>
      </p:sp>
      <p:sp>
        <p:nvSpPr>
          <p:cNvPr id="8" name="Rechthoek 7"/>
          <p:cNvSpPr/>
          <p:nvPr/>
        </p:nvSpPr>
        <p:spPr>
          <a:xfrm>
            <a:off x="265162" y="4826478"/>
            <a:ext cx="2724991" cy="15858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b="1" u="sng" dirty="0"/>
              <a:t>5. METHODS &amp; TOOLS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highlight>
                  <a:srgbClr val="00FF00"/>
                </a:highlight>
              </a:rPr>
              <a:t>Standard operating procedures (SOPs)
Business applications
What tools are used</a:t>
            </a:r>
            <a:endParaRPr lang="nl-BE" sz="1400" dirty="0">
              <a:highlight>
                <a:srgbClr val="00FF00"/>
              </a:highlight>
            </a:endParaRPr>
          </a:p>
        </p:txBody>
      </p:sp>
      <p:sp>
        <p:nvSpPr>
          <p:cNvPr id="9" name="Rechthoek 8"/>
          <p:cNvSpPr/>
          <p:nvPr/>
        </p:nvSpPr>
        <p:spPr>
          <a:xfrm>
            <a:off x="251519" y="2290038"/>
            <a:ext cx="2016225" cy="223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b="1" u="sng" dirty="0"/>
              <a:t>4. INPUT</a:t>
            </a:r>
            <a:r>
              <a:rPr lang="nl-BE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>
                <a:highlight>
                  <a:srgbClr val="00FF00"/>
                </a:highlight>
              </a:rPr>
              <a:t>Input </a:t>
            </a:r>
            <a:r>
              <a:rPr lang="nl-BE" sz="1000" dirty="0" err="1">
                <a:highlight>
                  <a:srgbClr val="00FF00"/>
                </a:highlight>
              </a:rPr>
              <a:t>needed</a:t>
            </a:r>
            <a:r>
              <a:rPr lang="nl-BE" sz="1000" dirty="0">
                <a:highlight>
                  <a:srgbClr val="00FF00"/>
                </a:highlight>
              </a:rPr>
              <a:t> </a:t>
            </a:r>
            <a:r>
              <a:rPr lang="nl-BE" sz="1000" dirty="0" err="1">
                <a:highlight>
                  <a:srgbClr val="00FF00"/>
                </a:highlight>
              </a:rPr>
              <a:t>to</a:t>
            </a:r>
            <a:r>
              <a:rPr lang="nl-BE" sz="1000" dirty="0">
                <a:highlight>
                  <a:srgbClr val="00FF00"/>
                </a:highlight>
              </a:rPr>
              <a:t> start
Accounts (Security)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>
                <a:highlight>
                  <a:srgbClr val="00FF00"/>
                </a:highlight>
              </a:rPr>
              <a:t>Systems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>
                <a:highlight>
                  <a:srgbClr val="00FF00"/>
                </a:highlight>
              </a:rPr>
              <a:t>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 err="1">
                <a:highlight>
                  <a:srgbClr val="00FF00"/>
                </a:highlight>
              </a:rPr>
              <a:t>Documents</a:t>
            </a:r>
            <a:endParaRPr lang="nl-BE" sz="1000" dirty="0">
              <a:highlight>
                <a:srgbClr val="00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sz="1000" dirty="0">
                <a:highlight>
                  <a:srgbClr val="00FF00"/>
                </a:highlight>
              </a:rPr>
              <a:t>….</a:t>
            </a:r>
          </a:p>
        </p:txBody>
      </p:sp>
      <p:sp>
        <p:nvSpPr>
          <p:cNvPr id="10" name="Rechthoek 9"/>
          <p:cNvSpPr/>
          <p:nvPr/>
        </p:nvSpPr>
        <p:spPr>
          <a:xfrm>
            <a:off x="6948264" y="2650603"/>
            <a:ext cx="2016223" cy="18750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u="sng" dirty="0"/>
              <a:t>7.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00"/>
                </a:highlight>
              </a:rPr>
              <a:t>Deliverables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00"/>
                </a:highlight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00"/>
                </a:highlight>
              </a:rPr>
              <a:t>Evidence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highlight>
                  <a:srgbClr val="00FF00"/>
                </a:highlight>
              </a:rPr>
              <a:t>…</a:t>
            </a:r>
            <a:endParaRPr lang="nl-BE" sz="1000" dirty="0">
              <a:highlight>
                <a:srgbClr val="00FF00"/>
              </a:highlight>
            </a:endParaRPr>
          </a:p>
          <a:p>
            <a:pPr algn="ctr"/>
            <a:endParaRPr lang="nl-BE" sz="1200" dirty="0"/>
          </a:p>
        </p:txBody>
      </p:sp>
      <p:sp>
        <p:nvSpPr>
          <p:cNvPr id="14" name="Ingekeepte PIJL-RECHTS 13"/>
          <p:cNvSpPr/>
          <p:nvPr/>
        </p:nvSpPr>
        <p:spPr>
          <a:xfrm rot="18796493">
            <a:off x="5953937" y="1536511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Ingekeepte PIJL-RECHTS 15"/>
          <p:cNvSpPr/>
          <p:nvPr/>
        </p:nvSpPr>
        <p:spPr>
          <a:xfrm rot="3041088">
            <a:off x="2439405" y="1423478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Ingekeepte PIJL-RECHTS 16"/>
          <p:cNvSpPr/>
          <p:nvPr/>
        </p:nvSpPr>
        <p:spPr>
          <a:xfrm rot="18750272">
            <a:off x="2817757" y="4106961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Ingekeepte PIJL-RECHTS 17"/>
          <p:cNvSpPr/>
          <p:nvPr/>
        </p:nvSpPr>
        <p:spPr>
          <a:xfrm rot="2701998">
            <a:off x="5559504" y="4101902"/>
            <a:ext cx="792088" cy="432048"/>
          </a:xfrm>
          <a:prstGeom prst="notch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Ingekeepte PIJL-RECHTS 18"/>
          <p:cNvSpPr/>
          <p:nvPr/>
        </p:nvSpPr>
        <p:spPr>
          <a:xfrm>
            <a:off x="2472372" y="3212976"/>
            <a:ext cx="533919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Ingekeepte PIJL-RECHTS 24"/>
          <p:cNvSpPr/>
          <p:nvPr/>
        </p:nvSpPr>
        <p:spPr>
          <a:xfrm>
            <a:off x="6121311" y="3205890"/>
            <a:ext cx="533919" cy="432048"/>
          </a:xfrm>
          <a:prstGeom prst="notch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Rechthoek 19"/>
          <p:cNvSpPr/>
          <p:nvPr/>
        </p:nvSpPr>
        <p:spPr>
          <a:xfrm>
            <a:off x="3087637" y="4826477"/>
            <a:ext cx="2952327" cy="15858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BE" b="1" u="sng" dirty="0"/>
              <a:t>RISKS AND OPPORTUNITIES</a:t>
            </a:r>
            <a:endParaRPr lang="nl-B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</a:rPr>
              <a:t>R (-): what can go wrong
(-) </a:t>
            </a:r>
            <a:r>
              <a:rPr lang="en-US" sz="1000" dirty="0">
                <a:solidFill>
                  <a:srgbClr val="FF0000"/>
                </a:solidFill>
                <a:highlight>
                  <a:srgbClr val="00FF00"/>
                </a:highlight>
              </a:rPr>
              <a:t>Risk 1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FF0000"/>
                </a:solidFill>
              </a:rPr>
              <a:t>(-) </a:t>
            </a:r>
            <a:r>
              <a:rPr lang="en-US" sz="1000" dirty="0">
                <a:solidFill>
                  <a:srgbClr val="FF0000"/>
                </a:solidFill>
                <a:highlight>
                  <a:srgbClr val="00FF00"/>
                </a:highlight>
              </a:rPr>
              <a:t>Risk 2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B050"/>
                </a:solidFill>
              </a:rPr>
              <a:t>O (+) what else can you win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B050"/>
                </a:solidFill>
                <a:highlight>
                  <a:srgbClr val="00FF00"/>
                </a:highlight>
              </a:rPr>
              <a:t>(+) Opportunity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B050"/>
                </a:solidFill>
                <a:highlight>
                  <a:srgbClr val="00FF00"/>
                </a:highlight>
              </a:rPr>
              <a:t>(+) Opportunity 2</a:t>
            </a:r>
            <a:endParaRPr lang="nl-BE" sz="1000" dirty="0">
              <a:solidFill>
                <a:srgbClr val="00B050"/>
              </a:solidFill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6441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042D2-BFC5-FC53-AC81-042249900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E9FC-DE77-D0BB-5336-093EC3C1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1. Core activities of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5A356-9558-7B62-EEBE-DE7F225FD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&lt;What are the basic activities to be execute&gt;</a:t>
            </a:r>
          </a:p>
          <a:p>
            <a:r>
              <a:rPr lang="en-US" dirty="0" err="1"/>
              <a:t>Eg</a:t>
            </a:r>
            <a:r>
              <a:rPr lang="en-US" dirty="0"/>
              <a:t> HR</a:t>
            </a:r>
          </a:p>
          <a:p>
            <a:pPr lvl="1"/>
            <a:r>
              <a:rPr lang="en-US" dirty="0"/>
              <a:t>Onboarding</a:t>
            </a:r>
          </a:p>
          <a:p>
            <a:pPr lvl="1"/>
            <a:r>
              <a:rPr lang="en-US" dirty="0"/>
              <a:t>Change</a:t>
            </a:r>
          </a:p>
          <a:p>
            <a:pPr lvl="1"/>
            <a:r>
              <a:rPr lang="en-US" dirty="0"/>
              <a:t>Offboarding employees</a:t>
            </a:r>
          </a:p>
          <a:p>
            <a:r>
              <a:rPr lang="en-US" dirty="0"/>
              <a:t>Finance</a:t>
            </a:r>
          </a:p>
          <a:p>
            <a:pPr lvl="1"/>
            <a:r>
              <a:rPr lang="en-US" dirty="0"/>
              <a:t>Creating invoices</a:t>
            </a:r>
          </a:p>
          <a:p>
            <a:pPr lvl="1"/>
            <a:r>
              <a:rPr lang="en-US" dirty="0"/>
              <a:t>Paying bills</a:t>
            </a:r>
          </a:p>
          <a:p>
            <a:r>
              <a:rPr lang="en-US" dirty="0"/>
              <a:t>Sales &amp; marketing</a:t>
            </a:r>
          </a:p>
          <a:p>
            <a:pPr lvl="1"/>
            <a:r>
              <a:rPr lang="en-US" dirty="0"/>
              <a:t>Social media management</a:t>
            </a:r>
          </a:p>
          <a:p>
            <a:pPr lvl="1"/>
            <a:r>
              <a:rPr lang="en-US" dirty="0"/>
              <a:t>Turning prospects into customers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3845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5368A-D382-2F6C-5145-74E2AF885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276E-1ED5-3BAE-284F-C7B3EABAA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Roles &amp; responsibilities for </a:t>
            </a:r>
            <a:r>
              <a:rPr lang="en-US" dirty="0" err="1"/>
              <a:t>proces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B9AAF-5C2E-BB13-FEEA-96794D923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RA(S)CI, who is</a:t>
            </a:r>
          </a:p>
          <a:p>
            <a:pPr lvl="1"/>
            <a:r>
              <a:rPr lang="en-US" dirty="0"/>
              <a:t>Responsible (for execution)</a:t>
            </a:r>
          </a:p>
          <a:p>
            <a:pPr lvl="1"/>
            <a:r>
              <a:rPr lang="en-US" dirty="0" err="1"/>
              <a:t>Acccountable</a:t>
            </a:r>
            <a:r>
              <a:rPr lang="en-US" dirty="0"/>
              <a:t> (when it goes wrong)</a:t>
            </a:r>
          </a:p>
          <a:p>
            <a:pPr lvl="1"/>
            <a:r>
              <a:rPr lang="en-US" dirty="0"/>
              <a:t>Supporting (operating on behalf of owner)</a:t>
            </a:r>
          </a:p>
          <a:p>
            <a:pPr lvl="1"/>
            <a:r>
              <a:rPr lang="en-US" dirty="0"/>
              <a:t>Consulted (active feedback)</a:t>
            </a:r>
          </a:p>
          <a:p>
            <a:pPr lvl="1"/>
            <a:r>
              <a:rPr lang="en-US" dirty="0"/>
              <a:t>Informed (one way communication, no feedback)</a:t>
            </a:r>
          </a:p>
        </p:txBody>
      </p:sp>
    </p:spTree>
    <p:extLst>
      <p:ext uri="{BB962C8B-B14F-4D97-AF65-F5344CB8AC3E}">
        <p14:creationId xmlns:p14="http://schemas.microsoft.com/office/powerpoint/2010/main" val="385526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1FC63-4125-2700-E0E1-71B906104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F963-99CF-A35B-3024-482B1683A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b="1" dirty="0"/>
              <a:t>SOURCES</a:t>
            </a:r>
            <a:r>
              <a:rPr lang="en-US" dirty="0"/>
              <a:t> do you need input from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CF26C-8CEF-FCDC-9C5B-B1CBD01E5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&lt;list all sources / parties that need to provide input before you can start the activity&gt;</a:t>
            </a:r>
          </a:p>
          <a:p>
            <a:r>
              <a:rPr lang="en-US" dirty="0"/>
              <a:t>Internal/External</a:t>
            </a:r>
          </a:p>
          <a:p>
            <a:r>
              <a:rPr lang="en-US" dirty="0"/>
              <a:t>Internal:</a:t>
            </a:r>
          </a:p>
          <a:p>
            <a:pPr lvl="1"/>
            <a:r>
              <a:rPr lang="en-US" dirty="0"/>
              <a:t>Employees</a:t>
            </a:r>
          </a:p>
          <a:p>
            <a:pPr lvl="1"/>
            <a:r>
              <a:rPr lang="en-US" dirty="0"/>
              <a:t>Departments</a:t>
            </a:r>
          </a:p>
          <a:p>
            <a:pPr lvl="1"/>
            <a:r>
              <a:rPr lang="en-US" dirty="0"/>
              <a:t>Management, …</a:t>
            </a:r>
          </a:p>
          <a:p>
            <a:r>
              <a:rPr lang="en-US" dirty="0"/>
              <a:t>External</a:t>
            </a:r>
          </a:p>
          <a:p>
            <a:pPr lvl="1"/>
            <a:r>
              <a:rPr lang="en-US" dirty="0"/>
              <a:t>Customers</a:t>
            </a:r>
          </a:p>
          <a:p>
            <a:pPr lvl="1"/>
            <a:r>
              <a:rPr lang="en-US" dirty="0"/>
              <a:t>Suppliers</a:t>
            </a:r>
          </a:p>
          <a:p>
            <a:pPr lvl="1"/>
            <a:r>
              <a:rPr lang="en-US" dirty="0"/>
              <a:t>Government</a:t>
            </a:r>
          </a:p>
          <a:p>
            <a:pPr lvl="1"/>
            <a:r>
              <a:rPr lang="en-US" dirty="0"/>
              <a:t>Partners</a:t>
            </a:r>
          </a:p>
          <a:p>
            <a:pPr lvl="1"/>
            <a:r>
              <a:rPr lang="en-US" dirty="0"/>
              <a:t>Prospect customers </a:t>
            </a:r>
          </a:p>
          <a:p>
            <a:pPr lvl="1"/>
            <a:r>
              <a:rPr lang="en-US" dirty="0"/>
              <a:t>Prospect candidates (hiring)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0697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B63C4-9783-E99B-FFE7-9F5042919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30B4-F0C0-BF3F-EA04-1FFC2CF84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4. Which </a:t>
            </a:r>
            <a:r>
              <a:rPr lang="en-US" b="1" dirty="0"/>
              <a:t>data input </a:t>
            </a:r>
            <a:r>
              <a:rPr lang="en-US" dirty="0"/>
              <a:t>do you need from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76DFE-64EE-BC7B-20AD-C4A5A9721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&lt;list the data or attributes you need to start the process&gt;</a:t>
            </a:r>
          </a:p>
          <a:p>
            <a:r>
              <a:rPr lang="en-US" b="1" dirty="0"/>
              <a:t>Contact details</a:t>
            </a:r>
            <a:r>
              <a:rPr lang="en-US" dirty="0"/>
              <a:t> like name, first name, last name, mail address, postal mail, phone number, Mobile number</a:t>
            </a:r>
          </a:p>
          <a:p>
            <a:r>
              <a:rPr lang="en-US" b="1" dirty="0"/>
              <a:t>Company details</a:t>
            </a:r>
          </a:p>
          <a:p>
            <a:r>
              <a:rPr lang="en-US" dirty="0"/>
              <a:t>Sensitive data like health data</a:t>
            </a:r>
          </a:p>
          <a:p>
            <a:r>
              <a:rPr lang="en-US" dirty="0"/>
              <a:t>Sensitive data like SSN, government ID, …</a:t>
            </a:r>
          </a:p>
          <a:p>
            <a:r>
              <a:rPr lang="en-US" b="1" dirty="0"/>
              <a:t>Personal data</a:t>
            </a:r>
            <a:r>
              <a:rPr lang="en-US" dirty="0"/>
              <a:t> (circumstantial, </a:t>
            </a:r>
            <a:r>
              <a:rPr lang="en-US" dirty="0" err="1"/>
              <a:t>familiy</a:t>
            </a:r>
            <a:r>
              <a:rPr lang="en-US" dirty="0"/>
              <a:t>, …)</a:t>
            </a:r>
          </a:p>
          <a:p>
            <a:r>
              <a:rPr lang="en-US" dirty="0"/>
              <a:t>Invoicing details,…</a:t>
            </a:r>
          </a:p>
          <a:p>
            <a:r>
              <a:rPr lang="en-US" dirty="0"/>
              <a:t>Behavioral data</a:t>
            </a:r>
          </a:p>
          <a:p>
            <a:r>
              <a:rPr lang="en-US" dirty="0"/>
              <a:t>Digital data, cookies, profiles,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8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83EBB-BF23-E00F-CA96-10FFBFCD1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6DEE-684A-F905-6089-4AA1E9E4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5. Which </a:t>
            </a:r>
            <a:r>
              <a:rPr lang="en-US" b="1" dirty="0"/>
              <a:t>tools </a:t>
            </a:r>
            <a:r>
              <a:rPr lang="en-US" dirty="0"/>
              <a:t>do you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98223-D4C8-1321-C59E-B820377E0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Free tools</a:t>
            </a:r>
          </a:p>
          <a:p>
            <a:r>
              <a:rPr lang="en-US" dirty="0"/>
              <a:t>Paid, licensed tools (check your licenses, invoices or visa card statements)</a:t>
            </a:r>
          </a:p>
          <a:p>
            <a:r>
              <a:rPr lang="en-US" dirty="0"/>
              <a:t>Mail tools</a:t>
            </a:r>
          </a:p>
          <a:p>
            <a:r>
              <a:rPr lang="en-US" dirty="0"/>
              <a:t>Sales &amp; Marketing tools</a:t>
            </a:r>
          </a:p>
          <a:p>
            <a:r>
              <a:rPr lang="en-US" dirty="0"/>
              <a:t>Management tools</a:t>
            </a:r>
          </a:p>
          <a:p>
            <a:r>
              <a:rPr lang="en-US" dirty="0"/>
              <a:t>HR tools</a:t>
            </a:r>
          </a:p>
          <a:p>
            <a:r>
              <a:rPr lang="en-US" dirty="0"/>
              <a:t>Social media</a:t>
            </a:r>
          </a:p>
          <a:p>
            <a:r>
              <a:rPr lang="en-US" dirty="0"/>
              <a:t>CRM tools</a:t>
            </a:r>
          </a:p>
        </p:txBody>
      </p:sp>
    </p:spTree>
    <p:extLst>
      <p:ext uri="{BB962C8B-B14F-4D97-AF65-F5344CB8AC3E}">
        <p14:creationId xmlns:p14="http://schemas.microsoft.com/office/powerpoint/2010/main" val="311012230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85F7B290D75447B7BDDD59D2E8AE76" ma:contentTypeVersion="10" ma:contentTypeDescription="Create a new document." ma:contentTypeScope="" ma:versionID="c3669daea610738e51fee500fa755a07">
  <xsd:schema xmlns:xsd="http://www.w3.org/2001/XMLSchema" xmlns:xs="http://www.w3.org/2001/XMLSchema" xmlns:p="http://schemas.microsoft.com/office/2006/metadata/properties" xmlns:ns2="01018924-18c9-490c-a472-ef3f02dc6cb8" xmlns:ns3="327ed9c4-8018-4775-99d2-218cd5901713" targetNamespace="http://schemas.microsoft.com/office/2006/metadata/properties" ma:root="true" ma:fieldsID="9d39998f5c2f3885e53b9b82be99b159" ns2:_="" ns3:_="">
    <xsd:import namespace="01018924-18c9-490c-a472-ef3f02dc6cb8"/>
    <xsd:import namespace="327ed9c4-8018-4775-99d2-218cd59017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018924-18c9-490c-a472-ef3f02dc6c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372bda8-be47-494e-bd1a-9780e52534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7ed9c4-8018-4775-99d2-218cd590171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9948f3a-7c70-4727-8330-18eae1cf6f6a}" ma:internalName="TaxCatchAll" ma:showField="CatchAllData" ma:web="327ed9c4-8018-4775-99d2-218cd590171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27ed9c4-8018-4775-99d2-218cd5901713" xsi:nil="true"/>
    <lcf76f155ced4ddcb4097134ff3c332f xmlns="01018924-18c9-490c-a472-ef3f02dc6cb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F8EFDE6-98CD-4C74-B689-0ABD2742C7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2BB730-448F-47C8-9E4A-CEBB02578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018924-18c9-490c-a472-ef3f02dc6cb8"/>
    <ds:schemaRef ds:uri="327ed9c4-8018-4775-99d2-218cd59017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B2F8D8-997F-4255-86C9-AF8936DEB535}">
  <ds:schemaRefs>
    <ds:schemaRef ds:uri="http://purl.org/dc/dcmitype/"/>
    <ds:schemaRef ds:uri="http://schemas.microsoft.com/office/2006/documentManagement/types"/>
    <ds:schemaRef ds:uri="01018924-18c9-490c-a472-ef3f02dc6cb8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327ed9c4-8018-4775-99d2-218cd590171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967</Words>
  <Application>Microsoft Office PowerPoint</Application>
  <PresentationFormat>On-screen Show (4:3)</PresentationFormat>
  <Paragraphs>219</Paragraphs>
  <Slides>15</Slides>
  <Notes>2</Notes>
  <HiddenSlides>2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Segoe UI</vt:lpstr>
      <vt:lpstr>Kantoorthema</vt:lpstr>
      <vt:lpstr>Visio</vt:lpstr>
      <vt:lpstr>TURTLE-diagram - General introduction</vt:lpstr>
      <vt:lpstr>Manual to use turtle diagrams</vt:lpstr>
      <vt:lpstr>Process: &lt;Edit Process name&gt; Process owner: &lt;add owner&gt;</vt:lpstr>
      <vt:lpstr>Process: &lt;Edit Process name&gt; 2. Process owner: &lt;add owner&gt;</vt:lpstr>
      <vt:lpstr>1. Core activities of process</vt:lpstr>
      <vt:lpstr>Roles &amp; responsibilities for proces</vt:lpstr>
      <vt:lpstr>3. SOURCES do you need input from</vt:lpstr>
      <vt:lpstr>4. Which data input do you need from sources</vt:lpstr>
      <vt:lpstr>5. Which tools do you use</vt:lpstr>
      <vt:lpstr>6. TARGETS you send info to</vt:lpstr>
      <vt:lpstr>7. Deliverables</vt:lpstr>
      <vt:lpstr>8. KPI – how do you measure success?</vt:lpstr>
      <vt:lpstr>8. KPI – how do you measure success or failure?</vt:lpstr>
      <vt:lpstr>Manual to use Flow slide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Turtles</dc:title>
  <dc:creator>Peter GEELEN</dc:creator>
  <cp:lastModifiedBy>Peter Geelen</cp:lastModifiedBy>
  <cp:revision>9</cp:revision>
  <dcterms:created xsi:type="dcterms:W3CDTF">2015-11-18T10:38:32Z</dcterms:created>
  <dcterms:modified xsi:type="dcterms:W3CDTF">2025-04-25T12:56:22Z</dcterms:modified>
  <cp:category>ISO9001 documentation</cp:category>
</cp:coreProperties>
</file>