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94" r:id="rId4"/>
    <p:sldId id="295" r:id="rId5"/>
    <p:sldId id="296" r:id="rId6"/>
    <p:sldId id="298" r:id="rId7"/>
    <p:sldId id="297" r:id="rId8"/>
    <p:sldId id="26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61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267" r:id="rId31"/>
    <p:sldId id="268" r:id="rId32"/>
    <p:sldId id="263" r:id="rId33"/>
    <p:sldId id="264" r:id="rId34"/>
    <p:sldId id="265" r:id="rId35"/>
    <p:sldId id="266" r:id="rId36"/>
    <p:sldId id="262" r:id="rId37"/>
    <p:sldId id="269" r:id="rId38"/>
    <p:sldId id="319" r:id="rId39"/>
    <p:sldId id="271" r:id="rId40"/>
    <p:sldId id="272" r:id="rId41"/>
    <p:sldId id="273" r:id="rId42"/>
    <p:sldId id="276" r:id="rId43"/>
    <p:sldId id="277" r:id="rId44"/>
    <p:sldId id="278" r:id="rId45"/>
    <p:sldId id="320" r:id="rId46"/>
    <p:sldId id="284" r:id="rId47"/>
    <p:sldId id="285" r:id="rId48"/>
    <p:sldId id="286" r:id="rId49"/>
    <p:sldId id="321" r:id="rId50"/>
    <p:sldId id="287" r:id="rId51"/>
    <p:sldId id="288" r:id="rId52"/>
    <p:sldId id="289" r:id="rId53"/>
    <p:sldId id="290" r:id="rId54"/>
    <p:sldId id="322" r:id="rId55"/>
    <p:sldId id="291" r:id="rId56"/>
    <p:sldId id="292" r:id="rId57"/>
    <p:sldId id="323" r:id="rId58"/>
    <p:sldId id="293" r:id="rId59"/>
    <p:sldId id="324" r:id="rId60"/>
    <p:sldId id="325" r:id="rId61"/>
    <p:sldId id="326" r:id="rId62"/>
    <p:sldId id="280" r:id="rId63"/>
    <p:sldId id="281" r:id="rId64"/>
    <p:sldId id="282" r:id="rId65"/>
    <p:sldId id="327" r:id="rId66"/>
    <p:sldId id="283" r:id="rId67"/>
    <p:sldId id="328" r:id="rId68"/>
  </p:sldIdLst>
  <p:sldSz cx="9144000" cy="6858000" type="screen4x3"/>
  <p:notesSz cx="6669088" cy="9928225"/>
  <p:embeddedFontLst>
    <p:embeddedFont>
      <p:font typeface="Verdana" panose="020B0604030504040204" pitchFamily="34" charset="0"/>
      <p:regular r:id="rId71"/>
      <p:bold r:id="rId72"/>
      <p:italic r:id="rId73"/>
      <p:boldItalic r:id="rId74"/>
    </p:embeddedFont>
    <p:embeddedFont>
      <p:font typeface="Whitney-Medium" panose="02000603040000020004" pitchFamily="2" charset="0"/>
      <p:regular r:id="rId75"/>
      <p:italic r:id="rId76"/>
    </p:embeddedFont>
    <p:embeddedFont>
      <p:font typeface="Whitney-Light" panose="02000603040000020003" pitchFamily="2" charset="0"/>
      <p:regular r:id="rId77"/>
      <p:italic r:id="rId78"/>
    </p:embeddedFont>
    <p:embeddedFont>
      <p:font typeface="Cambria Math" panose="02040503050406030204" pitchFamily="18" charset="0"/>
      <p:regular r:id="rId79"/>
    </p:embeddedFont>
  </p:embeddedFontLst>
  <p:custDataLst>
    <p:tags r:id="rId8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bg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bg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bg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bg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bg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bg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bg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bg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bg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193333"/>
    <a:srgbClr val="FF0066"/>
    <a:srgbClr val="CC9900"/>
    <a:srgbClr val="009BD2"/>
    <a:srgbClr val="001D4B"/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94" autoAdjust="0"/>
  </p:normalViewPr>
  <p:slideViewPr>
    <p:cSldViewPr snapToGrid="0">
      <p:cViewPr varScale="1">
        <p:scale>
          <a:sx n="73" d="100"/>
          <a:sy n="73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font" Target="fonts/font5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3324214-7342-4C32-84A1-F28425B6FE0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16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1F7F7DE4-AD3F-4FDE-8798-E18C986E231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284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145797" y="3516935"/>
            <a:ext cx="4750014" cy="1143000"/>
          </a:xfrm>
          <a:prstGeom prst="rect">
            <a:avLst/>
          </a:prstGeom>
        </p:spPr>
        <p:txBody>
          <a:bodyPr lIns="0" tIns="0" rIns="0" anchor="b" anchorCtr="0"/>
          <a:lstStyle>
            <a:lvl1pPr algn="l">
              <a:defRPr sz="3200" b="0" cap="all" baseline="0">
                <a:solidFill>
                  <a:srgbClr val="323232"/>
                </a:solidFill>
                <a:latin typeface="Whitney-Medium" panose="02000603040000020004" pitchFamily="2" charset="0"/>
              </a:defRPr>
            </a:lvl1pPr>
          </a:lstStyle>
          <a:p>
            <a:r>
              <a:rPr lang="de-DE" dirty="0" smtClean="0"/>
              <a:t>softwaredesign</a:t>
            </a:r>
            <a:endParaRPr lang="de-DE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145796" y="4694859"/>
            <a:ext cx="4746839" cy="969771"/>
          </a:xfrm>
        </p:spPr>
        <p:txBody>
          <a:bodyPr tIns="0" anchor="t"/>
          <a:lstStyle>
            <a:lvl1pPr marL="0" indent="0" algn="l">
              <a:spcBef>
                <a:spcPct val="0"/>
              </a:spcBef>
              <a:buNone/>
              <a:defRPr sz="1800" cap="all" baseline="0">
                <a:solidFill>
                  <a:srgbClr val="323232"/>
                </a:solidFill>
                <a:latin typeface="Whitney-Light" pitchFamily="2" charset="0"/>
              </a:defRPr>
            </a:lvl1pPr>
          </a:lstStyle>
          <a:p>
            <a:r>
              <a:rPr lang="de-DE" dirty="0" smtClean="0"/>
              <a:t>Objektorientierte Programmierung &amp; Objektorientiertes design</a:t>
            </a:r>
            <a:endParaRPr lang="de-DE" dirty="0"/>
          </a:p>
        </p:txBody>
      </p:sp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0" y="458568"/>
            <a:ext cx="9144000" cy="0"/>
          </a:xfrm>
          <a:prstGeom prst="line">
            <a:avLst/>
          </a:prstGeom>
          <a:noFill/>
          <a:ln w="6350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rgbClr val="808080"/>
              </a:solidFill>
              <a:cs typeface="Arial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5679" y="102064"/>
            <a:ext cx="1518539" cy="260604"/>
          </a:xfrm>
          <a:prstGeom prst="rect">
            <a:avLst/>
          </a:prstGeom>
          <a:noFill/>
        </p:spPr>
      </p:pic>
      <p:pic>
        <p:nvPicPr>
          <p:cNvPr id="6" name="Picture 7" descr="keyvisual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40386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6805" y="1567543"/>
            <a:ext cx="7897763" cy="5010238"/>
          </a:xfrm>
        </p:spPr>
        <p:txBody>
          <a:bodyPr/>
          <a:lstStyle>
            <a:lvl1pPr>
              <a:spcBef>
                <a:spcPts val="1800"/>
              </a:spcBef>
              <a:defRPr sz="2000" cap="none" baseline="0">
                <a:solidFill>
                  <a:srgbClr val="323232"/>
                </a:solidFill>
                <a:latin typeface="+mj-lt"/>
              </a:defRPr>
            </a:lvl1pPr>
            <a:lvl2pPr marL="684000" indent="-288000">
              <a:defRPr sz="1800">
                <a:solidFill>
                  <a:srgbClr val="323232"/>
                </a:solidFill>
                <a:latin typeface="+mj-lt"/>
              </a:defRPr>
            </a:lvl2pPr>
            <a:lvl3pPr marL="1188000">
              <a:defRPr sz="1600">
                <a:solidFill>
                  <a:srgbClr val="323232"/>
                </a:solidFill>
                <a:latin typeface="+mj-lt"/>
              </a:defRPr>
            </a:lvl3pPr>
            <a:lvl4pPr>
              <a:defRPr sz="1400">
                <a:solidFill>
                  <a:srgbClr val="323232"/>
                </a:solidFill>
                <a:latin typeface="+mj-lt"/>
              </a:defRPr>
            </a:lvl4pPr>
            <a:lvl5pPr>
              <a:defRPr sz="1400">
                <a:solidFill>
                  <a:srgbClr val="323232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624114" y="913732"/>
            <a:ext cx="7903028" cy="63929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9712" y="6683149"/>
            <a:ext cx="5058001" cy="153080"/>
          </a:xfrm>
        </p:spPr>
        <p:txBody>
          <a:bodyPr wrap="none" tIns="0" rIns="0" bIns="0"/>
          <a:lstStyle>
            <a:lvl1pPr>
              <a:buNone/>
              <a:defRPr sz="800" cap="none" baseline="0">
                <a:latin typeface="+mj-lt"/>
              </a:defRPr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de-DE" dirty="0" smtClean="0"/>
              <a:t>Quellen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8688" y="288725"/>
            <a:ext cx="7091312" cy="150475"/>
          </a:xfrm>
        </p:spPr>
        <p:txBody>
          <a:bodyPr wrap="none" tIns="0" rIns="0" bIns="0"/>
          <a:lstStyle>
            <a:lvl1pPr marL="0" indent="0">
              <a:buNone/>
              <a:defRPr sz="1000">
                <a:latin typeface="+mj-lt"/>
              </a:defRPr>
            </a:lvl1pPr>
          </a:lstStyle>
          <a:p>
            <a:pPr lvl="0"/>
            <a:r>
              <a:rPr lang="de-DE" dirty="0" smtClean="0"/>
              <a:t>[Untertitel]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6805" y="914400"/>
            <a:ext cx="7897763" cy="5663381"/>
          </a:xfrm>
        </p:spPr>
        <p:txBody>
          <a:bodyPr/>
          <a:lstStyle>
            <a:lvl1pPr>
              <a:defRPr sz="2000" cap="all" baseline="0">
                <a:solidFill>
                  <a:srgbClr val="323232"/>
                </a:solidFill>
                <a:latin typeface="+mj-lt"/>
              </a:defRPr>
            </a:lvl1pPr>
            <a:lvl2pPr marL="684000" indent="-288000">
              <a:defRPr sz="1800">
                <a:solidFill>
                  <a:srgbClr val="323232"/>
                </a:solidFill>
                <a:latin typeface="+mj-lt"/>
              </a:defRPr>
            </a:lvl2pPr>
            <a:lvl3pPr marL="1188000">
              <a:defRPr sz="1600">
                <a:solidFill>
                  <a:srgbClr val="323232"/>
                </a:solidFill>
                <a:latin typeface="+mj-lt"/>
              </a:defRPr>
            </a:lvl3pPr>
            <a:lvl4pPr>
              <a:defRPr sz="1400">
                <a:solidFill>
                  <a:srgbClr val="323232"/>
                </a:solidFill>
                <a:latin typeface="+mj-lt"/>
              </a:defRPr>
            </a:lvl4pPr>
            <a:lvl5pPr>
              <a:defRPr sz="1400">
                <a:solidFill>
                  <a:srgbClr val="323232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9712" y="6683149"/>
            <a:ext cx="5058001" cy="153080"/>
          </a:xfrm>
        </p:spPr>
        <p:txBody>
          <a:bodyPr wrap="none" tIns="0" rIns="0" bIns="0"/>
          <a:lstStyle>
            <a:lvl1pPr>
              <a:buNone/>
              <a:defRPr sz="800" cap="none" baseline="0">
                <a:latin typeface="+mj-lt"/>
              </a:defRPr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de-DE" dirty="0" smtClean="0"/>
              <a:t>Quellen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8688" y="288725"/>
            <a:ext cx="7091312" cy="150475"/>
          </a:xfrm>
        </p:spPr>
        <p:txBody>
          <a:bodyPr wrap="none" tIns="0" rIns="0" bIns="0"/>
          <a:lstStyle>
            <a:lvl1pPr marL="0" indent="0">
              <a:buNone/>
              <a:defRPr sz="1000">
                <a:latin typeface="+mj-lt"/>
              </a:defRPr>
            </a:lvl1pPr>
          </a:lstStyle>
          <a:p>
            <a:pPr lvl="0"/>
            <a:r>
              <a:rPr lang="de-DE" dirty="0" smtClean="0"/>
              <a:t>[Untertitel]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9712" y="6683149"/>
            <a:ext cx="5058001" cy="153080"/>
          </a:xfrm>
        </p:spPr>
        <p:txBody>
          <a:bodyPr wrap="none" tIns="0" rIns="0" bIns="0"/>
          <a:lstStyle>
            <a:lvl1pPr>
              <a:buNone/>
              <a:defRPr sz="800" cap="none" baseline="0">
                <a:latin typeface="+mj-lt"/>
              </a:defRPr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de-DE" dirty="0" smtClean="0"/>
              <a:t>Quellen</a:t>
            </a:r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8688" y="288725"/>
            <a:ext cx="7091312" cy="150475"/>
          </a:xfrm>
        </p:spPr>
        <p:txBody>
          <a:bodyPr wrap="none" tIns="0" rIns="0" bIns="0"/>
          <a:lstStyle>
            <a:lvl1pPr marL="0" indent="0">
              <a:buNone/>
              <a:defRPr sz="1000">
                <a:latin typeface="+mj-lt"/>
              </a:defRPr>
            </a:lvl1pPr>
          </a:lstStyle>
          <a:p>
            <a:pPr lvl="0"/>
            <a:r>
              <a:rPr lang="de-DE" dirty="0" smtClean="0"/>
              <a:t>[Untertitel]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117" y="590844"/>
            <a:ext cx="8820443" cy="583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58568"/>
            <a:ext cx="9144000" cy="0"/>
          </a:xfrm>
          <a:prstGeom prst="line">
            <a:avLst/>
          </a:prstGeom>
          <a:noFill/>
          <a:ln w="6350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rgbClr val="808080"/>
              </a:solidFill>
              <a:cs typeface="Arial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6540301"/>
            <a:ext cx="9144000" cy="0"/>
          </a:xfrm>
          <a:prstGeom prst="line">
            <a:avLst/>
          </a:prstGeom>
          <a:noFill/>
          <a:ln w="6350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7410211" y="652648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rgbClr val="009BD2"/>
                </a:solidFill>
                <a:latin typeface="+mj-lt"/>
              </a:rPr>
              <a:t>Fakultät 1</a:t>
            </a:r>
          </a:p>
          <a:p>
            <a:r>
              <a:rPr lang="de-DE" sz="800" b="0" dirty="0" smtClean="0">
                <a:solidFill>
                  <a:srgbClr val="009BD2"/>
                </a:solidFill>
                <a:latin typeface="+mj-lt"/>
              </a:rPr>
              <a:t>Professur Kommunikationstechnik</a:t>
            </a:r>
            <a:endParaRPr lang="de-DE" sz="800" b="0" dirty="0">
              <a:solidFill>
                <a:srgbClr val="009BD2"/>
              </a:solidFill>
              <a:latin typeface="+mj-lt"/>
            </a:endParaRPr>
          </a:p>
        </p:txBody>
      </p:sp>
      <p:sp>
        <p:nvSpPr>
          <p:cNvPr id="12" name="Fußzeilenplatzhalter 3"/>
          <p:cNvSpPr txBox="1">
            <a:spLocks/>
          </p:cNvSpPr>
          <p:nvPr/>
        </p:nvSpPr>
        <p:spPr bwMode="auto">
          <a:xfrm>
            <a:off x="239379" y="6564268"/>
            <a:ext cx="52191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CB025B-FC62-42FC-B375-B77D485184DE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/[Seitenanzahl]</a:t>
            </a:r>
          </a:p>
        </p:txBody>
      </p:sp>
      <p:sp>
        <p:nvSpPr>
          <p:cNvPr id="13" name="Foliennummernplatzhalter 4"/>
          <p:cNvSpPr txBox="1">
            <a:spLocks/>
          </p:cNvSpPr>
          <p:nvPr/>
        </p:nvSpPr>
        <p:spPr bwMode="auto">
          <a:xfrm>
            <a:off x="5500694" y="6564268"/>
            <a:ext cx="18991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Peter Geßler</a:t>
            </a:r>
            <a:b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Peter.Gessler@b-tu.de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Fußzeilenplatzhalter 3"/>
          <p:cNvSpPr txBox="1">
            <a:spLocks/>
          </p:cNvSpPr>
          <p:nvPr userDrawn="1"/>
        </p:nvSpPr>
        <p:spPr bwMode="auto">
          <a:xfrm>
            <a:off x="297435" y="112675"/>
            <a:ext cx="7061308" cy="30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all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Softwaredesign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5679" y="102064"/>
            <a:ext cx="1518539" cy="2606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000" cap="all" baseline="0">
          <a:solidFill>
            <a:srgbClr val="32323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1400">
          <a:solidFill>
            <a:schemeClr val="bg2"/>
          </a:solidFill>
          <a:latin typeface="DIN-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1400">
          <a:solidFill>
            <a:schemeClr val="bg2"/>
          </a:solidFill>
          <a:latin typeface="DIN-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1400">
          <a:solidFill>
            <a:schemeClr val="bg2"/>
          </a:solidFill>
          <a:latin typeface="DIN-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1400">
          <a:solidFill>
            <a:schemeClr val="bg2"/>
          </a:solidFill>
          <a:latin typeface="DIN-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1400">
          <a:solidFill>
            <a:schemeClr val="bg2"/>
          </a:solidFill>
          <a:latin typeface="DIN-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1400">
          <a:solidFill>
            <a:schemeClr val="bg2"/>
          </a:solidFill>
          <a:latin typeface="DIN-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1400">
          <a:solidFill>
            <a:schemeClr val="bg2"/>
          </a:solidFill>
          <a:latin typeface="DIN-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1400">
          <a:solidFill>
            <a:schemeClr val="bg2"/>
          </a:solidFill>
          <a:latin typeface="DIN-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cap="all" baseline="0">
          <a:solidFill>
            <a:srgbClr val="32323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32323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323232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32323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32323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DIN-Regular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DIN-Regular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DIN-Regular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DIN-Regular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b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b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.husson.edu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softwaredesign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6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 einer software-architektur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24109" y="1553030"/>
            <a:ext cx="3276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Hilfe beim Projektmanagement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79483" y="2496428"/>
            <a:ext cx="4637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Visualisiert wiederverwendbare Komponenten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24109" y="2970757"/>
            <a:ext cx="4188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Referenz für Konstruktion &amp; Realisierung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24109" y="3439826"/>
            <a:ext cx="429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vereinfacht Pflege- und Weiterentwicklung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24109" y="2025183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Produktanalyse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29410" y="3908895"/>
            <a:ext cx="6937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Generierung von statischem Programmcode (bei entsprechendem Tool)</a:t>
            </a:r>
          </a:p>
        </p:txBody>
      </p:sp>
    </p:spTree>
    <p:extLst>
      <p:ext uri="{BB962C8B-B14F-4D97-AF65-F5344CB8AC3E}">
        <p14:creationId xmlns:p14="http://schemas.microsoft.com/office/powerpoint/2010/main" val="12199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 bwMode="auto">
          <a:xfrm>
            <a:off x="954157" y="1614115"/>
            <a:ext cx="5923721" cy="3045349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3900115" y="1614115"/>
            <a:ext cx="2977763" cy="202588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Sichten innerhalb einer 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5297713" y="1783999"/>
            <a:ext cx="1494845" cy="8348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Strukturelle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Sicht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033670" y="3700646"/>
            <a:ext cx="1494845" cy="8348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Dynamische</a:t>
            </a:r>
            <a:r>
              <a:rPr kumimoji="0" lang="de-DE" sz="12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 Sicht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5297713" y="3697358"/>
            <a:ext cx="1494845" cy="8381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Physikalische</a:t>
            </a:r>
            <a:endParaRPr lang="de-DE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Sicht</a:t>
            </a:r>
          </a:p>
        </p:txBody>
      </p:sp>
      <p:sp>
        <p:nvSpPr>
          <p:cNvPr id="7" name="Ellipse 6"/>
          <p:cNvSpPr/>
          <p:nvPr/>
        </p:nvSpPr>
        <p:spPr bwMode="auto">
          <a:xfrm>
            <a:off x="3047165" y="2725600"/>
            <a:ext cx="1940118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Szenarien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1033670" y="1783999"/>
            <a:ext cx="1494845" cy="8348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Logische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Sicht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02581" y="4747523"/>
            <a:ext cx="308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5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Philippe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Kruchten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The 4 +1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view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model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of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architecture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1995</a:t>
            </a:r>
          </a:p>
        </p:txBody>
      </p:sp>
      <p:sp>
        <p:nvSpPr>
          <p:cNvPr id="9" name="Pfeil nach rechts 8"/>
          <p:cNvSpPr/>
          <p:nvPr/>
        </p:nvSpPr>
        <p:spPr bwMode="auto">
          <a:xfrm>
            <a:off x="2576223" y="2048867"/>
            <a:ext cx="2647784" cy="2146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1" name="Pfeil nach rechts 20"/>
          <p:cNvSpPr/>
          <p:nvPr/>
        </p:nvSpPr>
        <p:spPr bwMode="auto">
          <a:xfrm>
            <a:off x="2576223" y="4010747"/>
            <a:ext cx="2647784" cy="2146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1" name="Pfeil nach unten 10"/>
          <p:cNvSpPr/>
          <p:nvPr/>
        </p:nvSpPr>
        <p:spPr bwMode="auto">
          <a:xfrm>
            <a:off x="1681700" y="2702566"/>
            <a:ext cx="198783" cy="91440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>
            <a:off x="5945743" y="2697580"/>
            <a:ext cx="198783" cy="91440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Sichten innerhalb einer 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58894" y="3406843"/>
            <a:ext cx="308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6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Philippe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Kruchten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The 4 +1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view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model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of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architecture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1995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0" y="1553030"/>
            <a:ext cx="3583402" cy="1853813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 bwMode="auto">
          <a:xfrm>
            <a:off x="5136544" y="1741336"/>
            <a:ext cx="612250" cy="33601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4114" y="1553030"/>
            <a:ext cx="36840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u="sng" dirty="0" smtClean="0">
                <a:solidFill>
                  <a:srgbClr val="323232"/>
                </a:solidFill>
                <a:latin typeface="+mn-lt"/>
              </a:rPr>
              <a:t>Logische Sicht</a:t>
            </a:r>
          </a:p>
          <a:p>
            <a:endParaRPr lang="de-DE" sz="16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Aufgabe: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Beschreibung der 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Systemfunktionalität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Modell: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objektorientiertes Produktmodell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Zielgruppe: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Architekt, Softwareentwickler und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Programmierer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Notation: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Klassen-, Sequenzdiagramme und 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Kommunikationsdiagramme</a:t>
            </a:r>
            <a:endParaRPr lang="de-DE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694577" y="1618225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Grobentwurf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09683" y="3095427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Feinentwurf</a:t>
            </a:r>
          </a:p>
        </p:txBody>
      </p:sp>
    </p:spTree>
    <p:extLst>
      <p:ext uri="{BB962C8B-B14F-4D97-AF65-F5344CB8AC3E}">
        <p14:creationId xmlns:p14="http://schemas.microsoft.com/office/powerpoint/2010/main" val="38820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Sichten innerhalb einer 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58894" y="3406843"/>
            <a:ext cx="308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7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Philippe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Kruchten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The 4 +1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view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model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of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architecture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1995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0" y="1553030"/>
            <a:ext cx="3583402" cy="1853813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 bwMode="auto">
          <a:xfrm>
            <a:off x="7601447" y="1670031"/>
            <a:ext cx="771276" cy="43706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4114" y="1553030"/>
            <a:ext cx="36968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u="sng" dirty="0" smtClean="0">
                <a:solidFill>
                  <a:srgbClr val="323232"/>
                </a:solidFill>
                <a:latin typeface="+mn-lt"/>
              </a:rPr>
              <a:t>Strukturelle Sicht</a:t>
            </a:r>
          </a:p>
          <a:p>
            <a:endParaRPr lang="de-DE" sz="16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Aufgabe: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Beschreibung der 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statischen Struktur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Modell: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Modulmodell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Zielgruppe: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Auftraggeber, Architekt und 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Softwareentwickler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Notation: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Paket- Komponentendiagramme, auch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Blockdiagramme</a:t>
            </a:r>
            <a:endParaRPr lang="de-DE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694577" y="1618225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Grobentwurf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09683" y="3095427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Feinentwurf</a:t>
            </a:r>
          </a:p>
        </p:txBody>
      </p:sp>
    </p:spTree>
    <p:extLst>
      <p:ext uri="{BB962C8B-B14F-4D97-AF65-F5344CB8AC3E}">
        <p14:creationId xmlns:p14="http://schemas.microsoft.com/office/powerpoint/2010/main" val="27522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Sichten innerhalb einer 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58894" y="3406843"/>
            <a:ext cx="308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8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Philippe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Kruchten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The 4 +1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view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model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of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architecture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1995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0" y="1553030"/>
            <a:ext cx="3583402" cy="1853813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 bwMode="auto">
          <a:xfrm>
            <a:off x="7581358" y="2856225"/>
            <a:ext cx="811033" cy="3623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4114" y="1553030"/>
            <a:ext cx="384259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u="sng" dirty="0" smtClean="0">
                <a:solidFill>
                  <a:srgbClr val="323232"/>
                </a:solidFill>
                <a:latin typeface="+mn-lt"/>
              </a:rPr>
              <a:t>Physikalische Sicht</a:t>
            </a:r>
          </a:p>
          <a:p>
            <a:endParaRPr lang="de-DE" sz="16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Aufgabe: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Software auf Hardware Komponenten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abbilden</a:t>
            </a:r>
            <a:endParaRPr lang="de-DE" sz="1600" b="0" dirty="0" smtClean="0">
              <a:solidFill>
                <a:schemeClr val="tx1"/>
              </a:solidFill>
              <a:latin typeface="+mn-lt"/>
            </a:endParaRP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Modell: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keine allgemeinen Modelle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Zielgruppe: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Systemarchitekt, Softwareentwickler,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Mitarbeiter in Wartung und Betrieb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Notation:</a:t>
            </a:r>
          </a:p>
          <a:p>
            <a:r>
              <a:rPr lang="de-DE" sz="1600" b="0" dirty="0" err="1" smtClean="0">
                <a:solidFill>
                  <a:schemeClr val="tx1"/>
                </a:solidFill>
                <a:latin typeface="+mn-lt"/>
              </a:rPr>
              <a:t>Deployment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- und Verteilungsdiagramme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sowie Konfigurationsdiagramme</a:t>
            </a:r>
            <a:endParaRPr lang="de-DE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694577" y="1618225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Grobentwurf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09683" y="3095427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Feinentwurf</a:t>
            </a:r>
          </a:p>
        </p:txBody>
      </p:sp>
    </p:spTree>
    <p:extLst>
      <p:ext uri="{BB962C8B-B14F-4D97-AF65-F5344CB8AC3E}">
        <p14:creationId xmlns:p14="http://schemas.microsoft.com/office/powerpoint/2010/main" val="2975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Sichten innerhalb einer 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58894" y="3406843"/>
            <a:ext cx="308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9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Philippe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Kruchten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The 4 +1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view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model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of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architecture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1995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0" y="1553030"/>
            <a:ext cx="3583402" cy="1853813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 bwMode="auto">
          <a:xfrm>
            <a:off x="5021614" y="2856225"/>
            <a:ext cx="811033" cy="3623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4114" y="1553030"/>
            <a:ext cx="33650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u="sng" dirty="0" smtClean="0">
                <a:solidFill>
                  <a:srgbClr val="323232"/>
                </a:solidFill>
                <a:latin typeface="+mn-lt"/>
              </a:rPr>
              <a:t>Dynamische Sicht</a:t>
            </a:r>
          </a:p>
          <a:p>
            <a:endParaRPr lang="de-DE" sz="16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Aufgabe: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Abbildung von Produktmodell auf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Verarbeitungsmodell</a:t>
            </a:r>
            <a:endParaRPr lang="de-DE" sz="1600" b="0" dirty="0" smtClean="0">
              <a:solidFill>
                <a:schemeClr val="tx1"/>
              </a:solidFill>
              <a:latin typeface="+mn-lt"/>
            </a:endParaRP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Modell: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keine allgemeinen Modelle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Zielgruppe: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Softwareentwickler und Mitarbeiter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in Wartung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Notation: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Aktivitäts- und Sequenzdiagramme</a:t>
            </a:r>
            <a:endParaRPr lang="de-DE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694577" y="1618225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Grobentwurf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09683" y="3095427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Feinentwurf</a:t>
            </a:r>
          </a:p>
        </p:txBody>
      </p:sp>
    </p:spTree>
    <p:extLst>
      <p:ext uri="{BB962C8B-B14F-4D97-AF65-F5344CB8AC3E}">
        <p14:creationId xmlns:p14="http://schemas.microsoft.com/office/powerpoint/2010/main" val="3955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Sichten innerhalb einer 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58894" y="3406843"/>
            <a:ext cx="308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10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Philippe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Kruchten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The 4 +1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view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model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of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architecture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, 1995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0" y="1553030"/>
            <a:ext cx="3583402" cy="1853813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 bwMode="auto">
          <a:xfrm>
            <a:off x="6350165" y="2322588"/>
            <a:ext cx="811033" cy="3623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4114" y="1553030"/>
            <a:ext cx="345145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u="sng" dirty="0" smtClean="0">
                <a:solidFill>
                  <a:srgbClr val="323232"/>
                </a:solidFill>
                <a:latin typeface="+mn-lt"/>
              </a:rPr>
              <a:t>Szenarien</a:t>
            </a:r>
          </a:p>
          <a:p>
            <a:endParaRPr lang="de-DE" sz="16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Aufgabe: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Spezifikation von Anwendungsfällen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und Validierung der Architektur</a:t>
            </a:r>
            <a:endParaRPr lang="de-DE" sz="1600" b="0" dirty="0" smtClean="0">
              <a:solidFill>
                <a:schemeClr val="tx1"/>
              </a:solidFill>
              <a:latin typeface="+mn-lt"/>
            </a:endParaRP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Modell:</a:t>
            </a:r>
          </a:p>
          <a:p>
            <a:r>
              <a:rPr lang="de-DE" sz="1600" b="0" dirty="0">
                <a:solidFill>
                  <a:schemeClr val="tx1"/>
                </a:solidFill>
                <a:latin typeface="+mn-lt"/>
              </a:rPr>
              <a:t>-</a:t>
            </a:r>
            <a:endParaRPr lang="de-DE" sz="1600" b="0" dirty="0" smtClean="0">
              <a:solidFill>
                <a:schemeClr val="tx1"/>
              </a:solidFill>
              <a:latin typeface="+mn-lt"/>
            </a:endParaRP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Zielgruppe: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Architekten, Softwareentwickler und</a:t>
            </a: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Tester</a:t>
            </a:r>
          </a:p>
          <a:p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Notation:</a:t>
            </a:r>
          </a:p>
          <a:p>
            <a:r>
              <a:rPr lang="de-DE" sz="1600" b="0" dirty="0" err="1" smtClean="0">
                <a:solidFill>
                  <a:schemeClr val="tx1"/>
                </a:solidFill>
                <a:latin typeface="+mn-lt"/>
              </a:rPr>
              <a:t>Use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-Case-Diagramm</a:t>
            </a:r>
          </a:p>
          <a:p>
            <a:r>
              <a:rPr lang="de-DE" sz="1600" b="0" dirty="0" err="1" smtClean="0">
                <a:solidFill>
                  <a:schemeClr val="tx1"/>
                </a:solidFill>
                <a:latin typeface="+mn-lt"/>
              </a:rPr>
              <a:t>Expected-Result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/s Verschriftung </a:t>
            </a:r>
            <a:endParaRPr lang="de-DE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694577" y="1618225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Grobentwurf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09683" y="3095427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Feinentwurf</a:t>
            </a:r>
          </a:p>
        </p:txBody>
      </p:sp>
    </p:spTree>
    <p:extLst>
      <p:ext uri="{BB962C8B-B14F-4D97-AF65-F5344CB8AC3E}">
        <p14:creationId xmlns:p14="http://schemas.microsoft.com/office/powerpoint/2010/main" val="13951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Software-Architektur vs. Software Entwurf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24114" y="1804946"/>
            <a:ext cx="2903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Was ist jetzt der Unterschied?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31520" y="2395416"/>
            <a:ext cx="5746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größere Softwareprojekten benötigen eine Differenzierung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31520" y="2733970"/>
            <a:ext cx="5639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Architekturen dienen dem 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groben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Entwurf 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einer Software</a:t>
            </a:r>
            <a:endParaRPr lang="de-DE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31520" y="3072524"/>
            <a:ext cx="6950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Software Entwurf beschreibt (häufig) den 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Feinentwurf 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einer Software</a:t>
            </a:r>
            <a:endParaRPr lang="de-DE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315825" y="3744939"/>
            <a:ext cx="651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Es gibt keine </a:t>
            </a:r>
            <a:r>
              <a:rPr lang="de-DE" sz="1600" b="0" u="sng" dirty="0" smtClean="0">
                <a:solidFill>
                  <a:srgbClr val="FF0000"/>
                </a:solidFill>
                <a:latin typeface="+mn-lt"/>
              </a:rPr>
              <a:t>eindeutige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 Definition die eine saubere Trennung zulässt!</a:t>
            </a:r>
          </a:p>
          <a:p>
            <a:endParaRPr lang="de-DE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710163" y="4663575"/>
            <a:ext cx="57309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Nach G. Starke:</a:t>
            </a:r>
          </a:p>
          <a:p>
            <a:endParaRPr lang="de-DE" sz="1600" b="0" dirty="0">
              <a:solidFill>
                <a:srgbClr val="323232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Entwurf von Systemen durch Architektur gekennzeichnet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Grenze zwischen Architektur und Design ist fließend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1701579" y="4663575"/>
            <a:ext cx="5756744" cy="1090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Wdh</a:t>
            </a:r>
            <a:r>
              <a:rPr lang="de-DE" dirty="0" smtClean="0"/>
              <a:t>.: Objektorientierter Software-Entwurf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Definition &amp; Aufgaben vom Softwaredesign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 bwMode="auto">
          <a:xfrm>
            <a:off x="618849" y="1439333"/>
            <a:ext cx="7903028" cy="14562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32011" y="1439333"/>
            <a:ext cx="7897763" cy="5010238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/>
              <a:t>Der objektorientierte Softwareentwurf stellt eine in Bezug auf das zur Strukturierung eingesetzte </a:t>
            </a:r>
            <a:r>
              <a:rPr lang="de-DE" sz="1600" dirty="0" smtClean="0">
                <a:solidFill>
                  <a:srgbClr val="FF0000"/>
                </a:solidFill>
              </a:rPr>
              <a:t>Paradigma</a:t>
            </a:r>
            <a:r>
              <a:rPr lang="de-DE" sz="1600" dirty="0" smtClean="0"/>
              <a:t> spezielle Form des Softwareentwurfs dar, bei dem ein Softwaresystem in </a:t>
            </a:r>
            <a:r>
              <a:rPr lang="de-DE" sz="1600" dirty="0" smtClean="0">
                <a:solidFill>
                  <a:srgbClr val="FF0000"/>
                </a:solidFill>
              </a:rPr>
              <a:t>Klassen</a:t>
            </a:r>
            <a:r>
              <a:rPr lang="de-DE" sz="1600" dirty="0" smtClean="0"/>
              <a:t> […] zerlegt wird. Der objektorientierte Softwareentwurf umfasst die Definition der </a:t>
            </a:r>
            <a:r>
              <a:rPr lang="de-DE" sz="1600" dirty="0" smtClean="0">
                <a:solidFill>
                  <a:srgbClr val="FF0000"/>
                </a:solidFill>
              </a:rPr>
              <a:t>Softwarearchitektur</a:t>
            </a:r>
            <a:r>
              <a:rPr lang="de-DE" sz="1600" dirty="0" smtClean="0"/>
              <a:t>, der Klassen und der </a:t>
            </a:r>
            <a:r>
              <a:rPr lang="de-DE" sz="1600" dirty="0" err="1" smtClean="0">
                <a:solidFill>
                  <a:srgbClr val="FF0000"/>
                </a:solidFill>
              </a:rPr>
              <a:t>Vererbungshierachien</a:t>
            </a:r>
            <a:r>
              <a:rPr lang="de-DE" sz="1600" dirty="0" smtClean="0"/>
              <a:t> […].</a:t>
            </a:r>
            <a:r>
              <a:rPr lang="de-DE" sz="1000" dirty="0" smtClean="0"/>
              <a:t>				</a:t>
            </a:r>
            <a:r>
              <a:rPr lang="de-DE" sz="1000" i="1" dirty="0" smtClean="0"/>
              <a:t>Sven </a:t>
            </a:r>
            <a:r>
              <a:rPr lang="de-DE" sz="1000" i="1" dirty="0" err="1" smtClean="0"/>
              <a:t>Overhage</a:t>
            </a:r>
            <a:r>
              <a:rPr lang="de-DE" sz="1000" i="1" dirty="0" smtClean="0"/>
              <a:t>, Wirtschaftsinformatik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000" i="1" dirty="0"/>
              <a:t>	</a:t>
            </a:r>
            <a:r>
              <a:rPr lang="de-DE" sz="1000" i="1" dirty="0" smtClean="0"/>
              <a:t>					Otto-Friedrich-Universität Bamberg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i="1" dirty="0"/>
          </a:p>
          <a:p>
            <a:pPr marL="0" indent="0">
              <a:spcBef>
                <a:spcPts val="0"/>
              </a:spcBef>
              <a:buNone/>
            </a:pPr>
            <a:endParaRPr lang="de-DE" sz="1600" dirty="0" smtClean="0"/>
          </a:p>
          <a:p>
            <a:pPr marL="0" indent="0">
              <a:spcBef>
                <a:spcPts val="0"/>
              </a:spcBef>
              <a:buNone/>
            </a:pPr>
            <a:endParaRPr lang="de-DE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600" dirty="0" smtClean="0"/>
              <a:t>Teilaufgaben des objektorientierten Softwareentwurfs</a:t>
            </a:r>
          </a:p>
          <a:p>
            <a:pPr>
              <a:spcBef>
                <a:spcPts val="0"/>
              </a:spcBef>
            </a:pPr>
            <a:r>
              <a:rPr lang="de-DE" sz="1600" dirty="0" smtClean="0"/>
              <a:t>Identifikation von Objekten (Klassen)</a:t>
            </a:r>
          </a:p>
          <a:p>
            <a:pPr>
              <a:spcBef>
                <a:spcPts val="0"/>
              </a:spcBef>
            </a:pPr>
            <a:r>
              <a:rPr lang="de-DE" sz="1600" dirty="0" smtClean="0"/>
              <a:t>Beschreibung dieser und ihrer Fähigkeiten</a:t>
            </a:r>
          </a:p>
          <a:p>
            <a:pPr>
              <a:spcBef>
                <a:spcPts val="0"/>
              </a:spcBef>
            </a:pPr>
            <a:r>
              <a:rPr lang="de-DE" sz="1600" dirty="0" smtClean="0"/>
              <a:t>Verknüpfung der Klassen zum Softwaresystem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564" y="3421201"/>
            <a:ext cx="2988290" cy="2342579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6197392" y="5763780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11; Bibliothekssystem (vereinfacht), 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Enzyklopädie der Wirtschaftsinformatik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32011" y="5397935"/>
            <a:ext cx="522290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+mn-lt"/>
              </a:rPr>
              <a:t>Bei der Entwicklung großer Softwaresysteme wird von der </a:t>
            </a:r>
          </a:p>
          <a:p>
            <a:r>
              <a:rPr lang="de-DE" sz="1400" b="0" dirty="0" smtClean="0">
                <a:solidFill>
                  <a:srgbClr val="FF0000"/>
                </a:solidFill>
                <a:latin typeface="+mn-lt"/>
              </a:rPr>
              <a:t>Anwendung des objektorientierten Softwareentwurfs bisweilen </a:t>
            </a:r>
          </a:p>
          <a:p>
            <a:r>
              <a:rPr lang="de-DE" sz="1400" b="0" dirty="0" smtClean="0">
                <a:solidFill>
                  <a:srgbClr val="FF0000"/>
                </a:solidFill>
                <a:latin typeface="+mn-lt"/>
              </a:rPr>
              <a:t>abgeraten! </a:t>
            </a:r>
          </a:p>
          <a:p>
            <a:r>
              <a:rPr lang="de-DE" sz="1000" b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000" b="0" dirty="0" smtClean="0">
                <a:solidFill>
                  <a:srgbClr val="FF0000"/>
                </a:solidFill>
                <a:latin typeface="+mn-lt"/>
              </a:rPr>
              <a:t>     </a:t>
            </a:r>
          </a:p>
          <a:p>
            <a:r>
              <a:rPr lang="de-DE" sz="1000" b="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000" b="0" i="1" dirty="0" smtClean="0">
                <a:solidFill>
                  <a:srgbClr val="FF0000"/>
                </a:solidFill>
                <a:latin typeface="+mn-lt"/>
              </a:rPr>
              <a:t>     </a:t>
            </a:r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Szyperski</a:t>
            </a:r>
            <a:r>
              <a:rPr lang="de-DE" sz="1000" b="0" i="1" dirty="0" smtClean="0">
                <a:solidFill>
                  <a:srgbClr val="FF0000"/>
                </a:solidFill>
                <a:latin typeface="+mn-lt"/>
              </a:rPr>
              <a:t>, S.115-122, </a:t>
            </a:r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Component</a:t>
            </a:r>
            <a:r>
              <a:rPr lang="de-DE" sz="1000" b="0" i="1" dirty="0" smtClean="0">
                <a:solidFill>
                  <a:srgbClr val="FF0000"/>
                </a:solidFill>
                <a:latin typeface="+mn-lt"/>
              </a:rPr>
              <a:t> Software – </a:t>
            </a:r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Beyond</a:t>
            </a:r>
            <a:r>
              <a:rPr lang="de-DE" sz="1000" b="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Object-Oriented</a:t>
            </a:r>
            <a:r>
              <a:rPr lang="de-DE" sz="1000" b="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Programming</a:t>
            </a:r>
            <a:endParaRPr lang="de-DE" sz="1000" b="0" i="1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9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39" y="1459951"/>
            <a:ext cx="4371975" cy="2642119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Grundpfeiler der OOP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785369" y="4707266"/>
            <a:ext cx="19666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Generalisierung:</a:t>
            </a:r>
          </a:p>
          <a:p>
            <a:endParaRPr lang="de-DE" sz="10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Vererbung:</a:t>
            </a:r>
          </a:p>
          <a:p>
            <a:endParaRPr lang="de-DE" sz="10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Kapselung:</a:t>
            </a:r>
          </a:p>
          <a:p>
            <a:endParaRPr lang="de-DE" sz="10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Polymorphismus: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50897" y="4710681"/>
            <a:ext cx="4297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Basisklasse mit gemeinsamen Eigenschaften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550897" y="5140171"/>
            <a:ext cx="4685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Unterklasse erhält Eigenschaften der Basisklasse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550897" y="5524271"/>
            <a:ext cx="4301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Verstecken (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data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hiding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) der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Instanzvariablen</a:t>
            </a:r>
            <a:endParaRPr lang="de-DE" sz="1600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50897" y="5953761"/>
            <a:ext cx="4525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Überschreiben von Methoden einer Basisklasse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in der Unterklasse.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00754" y="4024045"/>
            <a:ext cx="3749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12; Säulen der objektorientierten Programmierung (OOP)</a:t>
            </a:r>
          </a:p>
        </p:txBody>
      </p:sp>
    </p:spTree>
    <p:extLst>
      <p:ext uri="{BB962C8B-B14F-4D97-AF65-F5344CB8AC3E}">
        <p14:creationId xmlns:p14="http://schemas.microsoft.com/office/powerpoint/2010/main" val="10441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Theorie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Definition &amp; Aufgaben vom Softwaredesign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Verwendung von OOD &amp; OOP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UML Klassendiagramm – Notation &amp; </a:t>
            </a:r>
            <a:r>
              <a:rPr lang="de-DE" dirty="0" smtClean="0"/>
              <a:t>Einschränkungen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Entwurfsprinzipien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Definition und Kategorisierung von Entwurfsmustern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Praxis (Java-Programmierung)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Klassen- bzw. Methodenzugriff und </a:t>
            </a:r>
            <a:r>
              <a:rPr lang="de-DE" dirty="0" err="1" smtClean="0"/>
              <a:t>Objektreferenzierung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Verwendung von Interfaces und abstrakten Klassen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Entwurfsmuster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Erzeugungsmuster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Verhaltensmuster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Strukturmuster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64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Grundpfeiler der OOP - Beispiel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892814" y="3470095"/>
            <a:ext cx="3634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13; Klassendiagramm – Modellierung von Objekt Kunde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24114" y="4024092"/>
            <a:ext cx="1966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Generalisierung:</a:t>
            </a:r>
          </a:p>
          <a:p>
            <a:endParaRPr lang="de-DE" sz="18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Vererbung:</a:t>
            </a:r>
          </a:p>
          <a:p>
            <a:endParaRPr lang="de-DE" sz="18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Kapselung:</a:t>
            </a:r>
          </a:p>
          <a:p>
            <a:endParaRPr lang="de-DE" sz="1800" b="0" dirty="0">
              <a:solidFill>
                <a:srgbClr val="323232"/>
              </a:solidFill>
              <a:latin typeface="+mn-lt"/>
            </a:endParaRPr>
          </a:p>
          <a:p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Polymorphismus: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605167" y="4024092"/>
            <a:ext cx="445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Kl. </a:t>
            </a:r>
            <a:r>
              <a:rPr lang="de-DE" sz="1600" b="0" i="1" dirty="0" err="1" smtClean="0">
                <a:solidFill>
                  <a:srgbClr val="323232"/>
                </a:solidFill>
                <a:latin typeface="+mn-lt"/>
              </a:rPr>
              <a:t>Costumer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enthält alle Methoden die</a:t>
            </a:r>
          </a:p>
          <a:p>
            <a:r>
              <a:rPr lang="de-DE" sz="1600" b="0" i="1" dirty="0" err="1" smtClean="0">
                <a:solidFill>
                  <a:srgbClr val="323232"/>
                </a:solidFill>
                <a:latin typeface="+mn-lt"/>
              </a:rPr>
              <a:t>PrivatePerson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und </a:t>
            </a:r>
            <a:r>
              <a:rPr lang="de-DE" sz="1600" b="0" i="1" dirty="0" smtClean="0">
                <a:solidFill>
                  <a:srgbClr val="323232"/>
                </a:solidFill>
                <a:latin typeface="+mn-lt"/>
              </a:rPr>
              <a:t>Trader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gemeinsam besitzen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590800" y="516286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Variablen </a:t>
            </a:r>
            <a:r>
              <a:rPr lang="de-DE" sz="1600" b="0" i="1" dirty="0" err="1" smtClean="0">
                <a:solidFill>
                  <a:srgbClr val="323232"/>
                </a:solidFill>
                <a:latin typeface="+mn-lt"/>
              </a:rPr>
              <a:t>lastName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und </a:t>
            </a:r>
            <a:r>
              <a:rPr lang="de-DE" sz="1600" b="0" i="1" dirty="0" err="1" smtClean="0">
                <a:solidFill>
                  <a:srgbClr val="323232"/>
                </a:solidFill>
                <a:latin typeface="+mn-lt"/>
              </a:rPr>
              <a:t>firstName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sind nicht direkt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von außen zu erreichen &amp; Consumer nur innerhalb des Pakets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05167" y="4593479"/>
            <a:ext cx="5127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Kl. </a:t>
            </a:r>
            <a:r>
              <a:rPr lang="de-DE" sz="1600" b="0" i="1" dirty="0" err="1" smtClean="0">
                <a:solidFill>
                  <a:srgbClr val="323232"/>
                </a:solidFill>
                <a:latin typeface="+mn-lt"/>
              </a:rPr>
              <a:t>PrivatePerson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und </a:t>
            </a:r>
            <a:r>
              <a:rPr lang="de-DE" sz="1600" b="0" i="1" dirty="0" smtClean="0">
                <a:solidFill>
                  <a:srgbClr val="323232"/>
                </a:solidFill>
                <a:latin typeface="+mn-lt"/>
              </a:rPr>
              <a:t>Trader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können auf die Variablen</a:t>
            </a:r>
          </a:p>
          <a:p>
            <a:r>
              <a:rPr lang="de-DE" sz="1600" b="0" i="1" dirty="0" err="1" smtClean="0">
                <a:solidFill>
                  <a:srgbClr val="323232"/>
                </a:solidFill>
                <a:latin typeface="+mn-lt"/>
              </a:rPr>
              <a:t>lastName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und </a:t>
            </a:r>
            <a:r>
              <a:rPr lang="de-DE" sz="1600" b="0" i="1" dirty="0" err="1" smtClean="0">
                <a:solidFill>
                  <a:srgbClr val="323232"/>
                </a:solidFill>
                <a:latin typeface="+mn-lt"/>
              </a:rPr>
              <a:t>firstName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zugreifen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590800" y="5716863"/>
            <a:ext cx="452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Kl. </a:t>
            </a:r>
            <a:r>
              <a:rPr lang="de-DE" sz="1600" b="0" i="1" dirty="0" smtClean="0">
                <a:solidFill>
                  <a:srgbClr val="323232"/>
                </a:solidFill>
                <a:latin typeface="+mn-lt"/>
              </a:rPr>
              <a:t>Trader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überschreibt die Methode </a:t>
            </a:r>
            <a:r>
              <a:rPr lang="de-DE" sz="1600" b="0" i="1" dirty="0" err="1" smtClean="0">
                <a:solidFill>
                  <a:srgbClr val="323232"/>
                </a:solidFill>
                <a:latin typeface="+mn-lt"/>
              </a:rPr>
              <a:t>getName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()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6" y="1471505"/>
            <a:ext cx="6155346" cy="19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OOP – Vererbung am Beispiel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2" y="1557796"/>
            <a:ext cx="3759403" cy="32403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16" y="1553030"/>
            <a:ext cx="4023623" cy="12019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516" y="4170267"/>
            <a:ext cx="3924300" cy="2038350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 bwMode="auto">
          <a:xfrm>
            <a:off x="4383516" y="1553030"/>
            <a:ext cx="0" cy="496704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624114" y="1306731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Costumer.java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383515" y="130673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PrivatePerson.java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506946" y="392404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Trader.java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778734" y="6190707"/>
            <a:ext cx="3275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14; Programmcode Vererbung am Beispiel Teil 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27101" y="5446766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err="1" smtClean="0">
                <a:solidFill>
                  <a:srgbClr val="FF0000"/>
                </a:solidFill>
                <a:latin typeface="+mn-lt"/>
              </a:rPr>
              <a:t>extends</a:t>
            </a:r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 – einfache Vererbung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27101" y="519879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Befehl: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7101" y="5698929"/>
            <a:ext cx="2238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err="1" smtClean="0">
                <a:solidFill>
                  <a:srgbClr val="FF0000"/>
                </a:solidFill>
                <a:latin typeface="+mn-lt"/>
              </a:rPr>
              <a:t>this</a:t>
            </a:r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 – Referenz des eigenen Objekts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24112" y="5943706"/>
            <a:ext cx="2879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FF0000"/>
                </a:solidFill>
                <a:latin typeface="+mn-lt"/>
              </a:rPr>
              <a:t>super</a:t>
            </a:r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 – Aufruf vom Konstruktor der Basisklasse</a:t>
            </a:r>
          </a:p>
        </p:txBody>
      </p:sp>
      <p:sp>
        <p:nvSpPr>
          <p:cNvPr id="25" name="Rechteck 24"/>
          <p:cNvSpPr/>
          <p:nvPr/>
        </p:nvSpPr>
        <p:spPr bwMode="auto">
          <a:xfrm>
            <a:off x="624112" y="5162746"/>
            <a:ext cx="2881088" cy="10271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cxnSp>
        <p:nvCxnSpPr>
          <p:cNvPr id="27" name="Gerader Verbinder 26"/>
          <p:cNvCxnSpPr/>
          <p:nvPr/>
        </p:nvCxnSpPr>
        <p:spPr bwMode="auto">
          <a:xfrm>
            <a:off x="6230537" y="1708288"/>
            <a:ext cx="42934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5987019" y="4314328"/>
            <a:ext cx="42934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flipV="1">
            <a:off x="5095875" y="2224088"/>
            <a:ext cx="295275" cy="15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r Verbinder 32"/>
          <p:cNvCxnSpPr/>
          <p:nvPr/>
        </p:nvCxnSpPr>
        <p:spPr bwMode="auto">
          <a:xfrm flipV="1">
            <a:off x="1245561" y="2516981"/>
            <a:ext cx="273677" cy="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 flipV="1">
            <a:off x="1245561" y="2638688"/>
            <a:ext cx="273677" cy="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 flipV="1">
            <a:off x="1629322" y="3221831"/>
            <a:ext cx="273677" cy="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r Verbinder 40"/>
          <p:cNvCxnSpPr/>
          <p:nvPr/>
        </p:nvCxnSpPr>
        <p:spPr bwMode="auto">
          <a:xfrm flipV="1">
            <a:off x="1625921" y="3817144"/>
            <a:ext cx="273677" cy="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1690941" y="4394991"/>
            <a:ext cx="273677" cy="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Gerader Verbinder 42"/>
          <p:cNvCxnSpPr/>
          <p:nvPr/>
        </p:nvCxnSpPr>
        <p:spPr bwMode="auto">
          <a:xfrm flipV="1">
            <a:off x="2951817" y="4394059"/>
            <a:ext cx="273677" cy="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Gerader Verbinder 47"/>
          <p:cNvCxnSpPr/>
          <p:nvPr/>
        </p:nvCxnSpPr>
        <p:spPr bwMode="auto">
          <a:xfrm flipV="1">
            <a:off x="5189985" y="4900045"/>
            <a:ext cx="295275" cy="15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5870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Grundpfeiler der OOP – Vererbung am Beispiel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1856619"/>
            <a:ext cx="5886234" cy="3745086"/>
          </a:xfrm>
          <a:prstGeom prst="rect">
            <a:avLst/>
          </a:prstGeom>
        </p:spPr>
      </p:pic>
      <p:cxnSp>
        <p:nvCxnSpPr>
          <p:cNvPr id="7" name="Gerader Verbinder 6"/>
          <p:cNvCxnSpPr/>
          <p:nvPr/>
        </p:nvCxnSpPr>
        <p:spPr bwMode="auto">
          <a:xfrm flipH="1">
            <a:off x="3164625" y="3911600"/>
            <a:ext cx="1235925" cy="44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20808" y="4215631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rgbClr val="FF0000"/>
                </a:solidFill>
                <a:latin typeface="+mn-lt"/>
              </a:rPr>
              <a:t>Vererbung und Polymorphismus</a:t>
            </a:r>
          </a:p>
          <a:p>
            <a:r>
              <a:rPr lang="de-DE" b="0" dirty="0" smtClean="0">
                <a:solidFill>
                  <a:srgbClr val="FF0000"/>
                </a:solidFill>
                <a:latin typeface="+mn-lt"/>
              </a:rPr>
              <a:t>vereinfachen Schreib- und Denkaufwand!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4114" y="1610398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Client.java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51886" y="6019316"/>
            <a:ext cx="3275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15; Programmcode Vererbung am Beispiel Teil 2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1677" y="5802636"/>
            <a:ext cx="2513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err="1" smtClean="0">
                <a:solidFill>
                  <a:srgbClr val="FF0000"/>
                </a:solidFill>
                <a:latin typeface="+mn-lt"/>
              </a:rPr>
              <a:t>new</a:t>
            </a:r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 – neues Objekt der Klasse erzeugen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677" y="555466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Befehl: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288688" y="5518616"/>
            <a:ext cx="2516819" cy="74692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OOP – Vererbung am Beispiel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62162"/>
            <a:ext cx="7524750" cy="2733675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2528519" y="4279095"/>
            <a:ext cx="5263759" cy="1290224"/>
            <a:chOff x="2528519" y="4279095"/>
            <a:chExt cx="5263759" cy="1290224"/>
          </a:xfrm>
        </p:grpSpPr>
        <p:sp>
          <p:nvSpPr>
            <p:cNvPr id="9" name="Textfeld 8"/>
            <p:cNvSpPr txBox="1"/>
            <p:nvPr/>
          </p:nvSpPr>
          <p:spPr>
            <a:xfrm>
              <a:off x="3842296" y="4924351"/>
              <a:ext cx="3949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0" dirty="0" smtClean="0">
                  <a:solidFill>
                    <a:srgbClr val="323232"/>
                  </a:solidFill>
                  <a:latin typeface="+mn-lt"/>
                </a:rPr>
                <a:t>Initialisierung einer Instanz von </a:t>
              </a:r>
              <a:r>
                <a:rPr lang="de-DE" b="0" dirty="0" err="1" smtClean="0">
                  <a:solidFill>
                    <a:srgbClr val="323232"/>
                  </a:solidFill>
                  <a:latin typeface="+mn-lt"/>
                </a:rPr>
                <a:t>Costumer</a:t>
              </a:r>
              <a:r>
                <a:rPr lang="de-DE" b="0" dirty="0" smtClean="0">
                  <a:solidFill>
                    <a:srgbClr val="323232"/>
                  </a:solidFill>
                  <a:latin typeface="+mn-lt"/>
                </a:rPr>
                <a:t> nicht möglich</a:t>
              </a:r>
            </a:p>
            <a:p>
              <a:r>
                <a:rPr lang="de-DE" b="0" dirty="0" smtClean="0">
                  <a:solidFill>
                    <a:srgbClr val="323232"/>
                  </a:solidFill>
                  <a:latin typeface="+mn-lt"/>
                </a:rPr>
                <a:t>-&gt; nur möglich wenn Client im selben Paket liegt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528519" y="4279095"/>
              <a:ext cx="1439182" cy="64525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Ellipse 14"/>
            <p:cNvSpPr/>
            <p:nvPr/>
          </p:nvSpPr>
          <p:spPr bwMode="auto">
            <a:xfrm>
              <a:off x="3697356" y="4699221"/>
              <a:ext cx="4094921" cy="870098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3186718" y="181053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Client.java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51886" y="6003123"/>
            <a:ext cx="3275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16; Programmcode Vererbung am Beispiel Teil 3</a:t>
            </a:r>
          </a:p>
        </p:txBody>
      </p:sp>
    </p:spTree>
    <p:extLst>
      <p:ext uri="{BB962C8B-B14F-4D97-AF65-F5344CB8AC3E}">
        <p14:creationId xmlns:p14="http://schemas.microsoft.com/office/powerpoint/2010/main" val="6671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OOP – Abstrakte Klassen &amp; Methoden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24114" y="155303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0" u="sng" dirty="0" smtClean="0">
                <a:solidFill>
                  <a:srgbClr val="323232"/>
                </a:solidFill>
                <a:latin typeface="+mn-lt"/>
              </a:rPr>
              <a:t>Szenario: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4114" y="1922362"/>
            <a:ext cx="75552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Sie entwickeln ein neuen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Egoshooter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in dem es natürlich unterschiedliche Feinde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gibt. Darunter zählen der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Reaper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und der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FireRaiser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.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Sobald Sie einen ersten Schuss abgeben, 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reagieren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die 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Objekte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in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ihrem Angriffs</a:t>
            </a:r>
            <a:r>
              <a:rPr lang="de-DE" sz="1600" b="0" dirty="0" smtClean="0">
                <a:solidFill>
                  <a:srgbClr val="0070C0"/>
                </a:solidFill>
                <a:latin typeface="+mn-lt"/>
              </a:rPr>
              <a:t>verhalten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unterschiedlich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.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52072" y="5872699"/>
            <a:ext cx="3977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17; Klassendiagramm – Modellierung Nutzer-Feind Verhalten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761367" y="3368912"/>
            <a:ext cx="5955527" cy="2496710"/>
            <a:chOff x="1701579" y="3482671"/>
            <a:chExt cx="5955527" cy="2496710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406" y="3600726"/>
              <a:ext cx="5759483" cy="2288111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 bwMode="auto">
            <a:xfrm>
              <a:off x="1701579" y="3482671"/>
              <a:ext cx="5955527" cy="249671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06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OOP – Abstrakte Klassen &amp; Methoden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89" y="1553030"/>
            <a:ext cx="3876675" cy="1600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88" y="3969119"/>
            <a:ext cx="4067175" cy="18954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626" y="3969119"/>
            <a:ext cx="4467225" cy="173355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86097" y="5864594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Reaper.java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286498" y="5702669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FireRaiser.java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80564" y="3150564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AEnemySpecies.java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731520" y="4783461"/>
            <a:ext cx="771277" cy="25650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011118" y="4783461"/>
            <a:ext cx="771277" cy="25650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3778195" y="2785616"/>
            <a:ext cx="633328" cy="23745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3318344" y="1498050"/>
            <a:ext cx="633328" cy="23745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169859" y="6110815"/>
            <a:ext cx="4357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18; Programmcode – Abstrakte Klassen &amp; Methoden Beispiel, Teil 1</a:t>
            </a:r>
          </a:p>
        </p:txBody>
      </p:sp>
    </p:spTree>
    <p:extLst>
      <p:ext uri="{BB962C8B-B14F-4D97-AF65-F5344CB8AC3E}">
        <p14:creationId xmlns:p14="http://schemas.microsoft.com/office/powerpoint/2010/main" val="29695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OOP – Abstrakte Klassen &amp; Methoden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1553030"/>
            <a:ext cx="4124325" cy="10191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4" y="3211503"/>
            <a:ext cx="4191000" cy="24479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297713" y="3211503"/>
            <a:ext cx="251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Ausgabe vom Programm: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297713" y="3550057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1.: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Reaper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600" b="0" dirty="0">
                <a:solidFill>
                  <a:srgbClr val="323232"/>
                </a:solidFill>
                <a:latin typeface="+mn-lt"/>
              </a:rPr>
              <a:t>fährt Krallen aus und </a:t>
            </a:r>
          </a:p>
          <a:p>
            <a:r>
              <a:rPr lang="de-DE" sz="1600" b="0" dirty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   schaut </a:t>
            </a:r>
            <a:r>
              <a:rPr lang="de-DE" sz="1600" b="0" dirty="0">
                <a:solidFill>
                  <a:srgbClr val="323232"/>
                </a:solidFill>
                <a:latin typeface="+mn-lt"/>
              </a:rPr>
              <a:t>sich um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.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97712" y="4143077"/>
            <a:ext cx="3385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2.: Sie suchen einen anderen Weg.</a:t>
            </a:r>
            <a:endParaRPr lang="de-DE" sz="1600" b="0" dirty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6945" y="4489876"/>
            <a:ext cx="3376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3.: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FireRaiser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legt eine Benzinspur.</a:t>
            </a:r>
            <a:endParaRPr lang="de-DE" sz="1600" b="0" dirty="0">
              <a:solidFill>
                <a:srgbClr val="323232"/>
              </a:solidFill>
              <a:latin typeface="+mn-lt"/>
            </a:endParaRPr>
          </a:p>
        </p:txBody>
      </p:sp>
      <p:cxnSp>
        <p:nvCxnSpPr>
          <p:cNvPr id="9" name="Gerader Verbinder 8"/>
          <p:cNvCxnSpPr/>
          <p:nvPr/>
        </p:nvCxnSpPr>
        <p:spPr bwMode="auto">
          <a:xfrm>
            <a:off x="1415332" y="4794637"/>
            <a:ext cx="2059388" cy="79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/>
          <p:cNvCxnSpPr/>
          <p:nvPr/>
        </p:nvCxnSpPr>
        <p:spPr bwMode="auto">
          <a:xfrm>
            <a:off x="1415332" y="5368456"/>
            <a:ext cx="2059388" cy="79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r Verbinder 14"/>
          <p:cNvCxnSpPr/>
          <p:nvPr/>
        </p:nvCxnSpPr>
        <p:spPr bwMode="auto">
          <a:xfrm>
            <a:off x="1415332" y="5081546"/>
            <a:ext cx="32520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/>
        </p:nvSpPr>
        <p:spPr>
          <a:xfrm>
            <a:off x="624114" y="5801957"/>
            <a:ext cx="4357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19; Programmcode – Abstrakte Klassen &amp; Methoden Beispiel, Teil 2</a:t>
            </a:r>
          </a:p>
        </p:txBody>
      </p:sp>
    </p:spTree>
    <p:extLst>
      <p:ext uri="{BB962C8B-B14F-4D97-AF65-F5344CB8AC3E}">
        <p14:creationId xmlns:p14="http://schemas.microsoft.com/office/powerpoint/2010/main" val="16514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OOP – Interfaces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24114" y="155303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Szenario: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47074" y="1924148"/>
            <a:ext cx="773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Sie möchten jetzt nicht nur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Egoshooter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programmieren sondern auch andere</a:t>
            </a:r>
          </a:p>
          <a:p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Genres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wie Abenteuerspiele. Des Weiteren möchten Sie diese verkaufen (</a:t>
            </a:r>
            <a:r>
              <a:rPr lang="de-DE" sz="1600" b="0" dirty="0" err="1" smtClean="0">
                <a:solidFill>
                  <a:srgbClr val="FF0000"/>
                </a:solidFill>
                <a:latin typeface="+mn-lt"/>
              </a:rPr>
              <a:t>Buyable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)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und auch vergleichen (</a:t>
            </a:r>
            <a:r>
              <a:rPr lang="de-DE" sz="1600" b="0" dirty="0" err="1" smtClean="0">
                <a:solidFill>
                  <a:srgbClr val="FF0000"/>
                </a:solidFill>
                <a:latin typeface="+mn-lt"/>
              </a:rPr>
              <a:t>Comparable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) können.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47074" y="2755145"/>
            <a:ext cx="5940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Herausforderung: ein Objekt soll mehrere Typen repräsentieren</a:t>
            </a:r>
          </a:p>
        </p:txBody>
      </p:sp>
      <p:grpSp>
        <p:nvGrpSpPr>
          <p:cNvPr id="33" name="Gruppieren 32"/>
          <p:cNvGrpSpPr/>
          <p:nvPr/>
        </p:nvGrpSpPr>
        <p:grpSpPr>
          <a:xfrm>
            <a:off x="747074" y="3386434"/>
            <a:ext cx="7657107" cy="2394169"/>
            <a:chOff x="747074" y="3640521"/>
            <a:chExt cx="7657107" cy="2394169"/>
          </a:xfrm>
        </p:grpSpPr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72" y="4023515"/>
              <a:ext cx="7164815" cy="1762825"/>
            </a:xfrm>
            <a:prstGeom prst="rect">
              <a:avLst/>
            </a:prstGeom>
          </p:spPr>
        </p:pic>
        <p:cxnSp>
          <p:nvCxnSpPr>
            <p:cNvPr id="21" name="Gerader Verbinder 20"/>
            <p:cNvCxnSpPr/>
            <p:nvPr/>
          </p:nvCxnSpPr>
          <p:spPr bwMode="auto">
            <a:xfrm>
              <a:off x="3605569" y="3657599"/>
              <a:ext cx="11926" cy="11660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/>
            <p:cNvCxnSpPr/>
            <p:nvPr/>
          </p:nvCxnSpPr>
          <p:spPr bwMode="auto">
            <a:xfrm flipH="1">
              <a:off x="2957537" y="4823629"/>
              <a:ext cx="659958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2957537" y="4803802"/>
              <a:ext cx="0" cy="123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feld 27"/>
            <p:cNvSpPr txBox="1"/>
            <p:nvPr/>
          </p:nvSpPr>
          <p:spPr>
            <a:xfrm>
              <a:off x="5297365" y="3640522"/>
              <a:ext cx="486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0" dirty="0" smtClean="0">
                  <a:solidFill>
                    <a:srgbClr val="323232"/>
                  </a:solidFill>
                  <a:latin typeface="+mn-lt"/>
                </a:rPr>
                <a:t>Was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783058" y="3642307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0" dirty="0" smtClean="0">
                  <a:solidFill>
                    <a:srgbClr val="323232"/>
                  </a:solidFill>
                  <a:latin typeface="+mn-lt"/>
                </a:rPr>
                <a:t>Wie</a:t>
              </a:r>
            </a:p>
          </p:txBody>
        </p:sp>
        <p:sp>
          <p:nvSpPr>
            <p:cNvPr id="30" name="Rechteck 29"/>
            <p:cNvSpPr/>
            <p:nvPr/>
          </p:nvSpPr>
          <p:spPr bwMode="auto">
            <a:xfrm>
              <a:off x="747074" y="3640521"/>
              <a:ext cx="7657107" cy="239416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3108371" y="5804174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20; Klassendiagramm – Beispiel Interfaces</a:t>
            </a:r>
          </a:p>
        </p:txBody>
      </p:sp>
    </p:spTree>
    <p:extLst>
      <p:ext uri="{BB962C8B-B14F-4D97-AF65-F5344CB8AC3E}">
        <p14:creationId xmlns:p14="http://schemas.microsoft.com/office/powerpoint/2010/main" val="316096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OOP – Interfaces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5" y="1553031"/>
            <a:ext cx="2870567" cy="16751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4" y="4575325"/>
            <a:ext cx="1939787" cy="51839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421242" y="3228230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 AGameGenre.java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101724" y="5089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 IBuyable.java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776911" y="5241416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 smtClean="0">
                <a:solidFill>
                  <a:srgbClr val="323232"/>
                </a:solidFill>
                <a:latin typeface="+mn-lt"/>
              </a:rPr>
              <a:t> Game.java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4011246" y="1680828"/>
            <a:ext cx="4966424" cy="3556754"/>
            <a:chOff x="4011246" y="1680828"/>
            <a:chExt cx="4966424" cy="3556754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1246" y="2067537"/>
              <a:ext cx="4515896" cy="3170045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4011246" y="1680828"/>
              <a:ext cx="4966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0" dirty="0" smtClean="0">
                  <a:solidFill>
                    <a:schemeClr val="tx2"/>
                  </a:solidFill>
                  <a:latin typeface="+mn-lt"/>
                </a:rPr>
                <a:t>Game kann Objekttyp </a:t>
              </a:r>
              <a:r>
                <a:rPr lang="de-DE" sz="1100" b="0" i="1" dirty="0" smtClean="0">
                  <a:solidFill>
                    <a:srgbClr val="FF0000"/>
                  </a:solidFill>
                  <a:latin typeface="+mn-lt"/>
                </a:rPr>
                <a:t>Game</a:t>
              </a:r>
              <a:r>
                <a:rPr lang="de-DE" sz="1100" b="0" dirty="0" smtClean="0">
                  <a:solidFill>
                    <a:schemeClr val="tx2"/>
                  </a:solidFill>
                  <a:latin typeface="+mn-lt"/>
                </a:rPr>
                <a:t>, </a:t>
              </a:r>
              <a:r>
                <a:rPr lang="de-DE" sz="1100" b="0" i="1" dirty="0" err="1" smtClean="0">
                  <a:solidFill>
                    <a:srgbClr val="FF0000"/>
                  </a:solidFill>
                  <a:latin typeface="+mn-lt"/>
                </a:rPr>
                <a:t>AGameGenre</a:t>
              </a:r>
              <a:r>
                <a:rPr lang="de-DE" sz="1100" b="0" dirty="0" smtClean="0">
                  <a:solidFill>
                    <a:schemeClr val="tx2"/>
                  </a:solidFill>
                  <a:latin typeface="+mn-lt"/>
                </a:rPr>
                <a:t>, </a:t>
              </a:r>
              <a:r>
                <a:rPr lang="de-DE" sz="1100" b="0" i="1" dirty="0" err="1" smtClean="0">
                  <a:solidFill>
                    <a:srgbClr val="FF0000"/>
                  </a:solidFill>
                  <a:latin typeface="+mn-lt"/>
                </a:rPr>
                <a:t>IBuyable</a:t>
              </a:r>
              <a:r>
                <a:rPr lang="de-DE" sz="1100" b="0" dirty="0" smtClean="0">
                  <a:solidFill>
                    <a:schemeClr val="tx2"/>
                  </a:solidFill>
                  <a:latin typeface="+mn-lt"/>
                </a:rPr>
                <a:t> oder </a:t>
              </a:r>
              <a:r>
                <a:rPr lang="de-DE" sz="1100" b="0" i="1" dirty="0" err="1" smtClean="0">
                  <a:solidFill>
                    <a:srgbClr val="FF0000"/>
                  </a:solidFill>
                  <a:latin typeface="+mn-lt"/>
                </a:rPr>
                <a:t>Comparable</a:t>
              </a:r>
              <a:r>
                <a:rPr lang="de-DE" sz="1100" b="0" dirty="0" smtClean="0">
                  <a:solidFill>
                    <a:schemeClr val="tx2"/>
                  </a:solidFill>
                  <a:latin typeface="+mn-lt"/>
                </a:rPr>
                <a:t> sein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5359287" y="5714144"/>
            <a:ext cx="3167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21; Programmcode – Beispiel Interfaces, Teil 1</a:t>
            </a:r>
          </a:p>
        </p:txBody>
      </p:sp>
    </p:spTree>
    <p:extLst>
      <p:ext uri="{BB962C8B-B14F-4D97-AF65-F5344CB8AC3E}">
        <p14:creationId xmlns:p14="http://schemas.microsoft.com/office/powerpoint/2010/main" val="34894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OOP – Interfaces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Verwendung von OOD &amp; OOP</a:t>
            </a:r>
          </a:p>
          <a:p>
            <a:endParaRPr lang="de-DE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288688" y="1553031"/>
            <a:ext cx="4193839" cy="3097787"/>
            <a:chOff x="288688" y="1553031"/>
            <a:chExt cx="4193839" cy="3097787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114" y="1553031"/>
              <a:ext cx="3858413" cy="2485205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288688" y="4189153"/>
              <a:ext cx="2105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0" dirty="0" smtClean="0">
                  <a:solidFill>
                    <a:srgbClr val="FF0000"/>
                  </a:solidFill>
                  <a:latin typeface="+mn-lt"/>
                </a:rPr>
                <a:t>nur Methoden vom Interface</a:t>
              </a:r>
            </a:p>
            <a:p>
              <a:r>
                <a:rPr lang="de-DE" b="0" dirty="0" err="1" smtClean="0">
                  <a:solidFill>
                    <a:srgbClr val="FF0000"/>
                  </a:solidFill>
                  <a:latin typeface="+mn-lt"/>
                </a:rPr>
                <a:t>Buyable</a:t>
              </a:r>
              <a:r>
                <a:rPr lang="de-DE" b="0" dirty="0" smtClean="0">
                  <a:solidFill>
                    <a:srgbClr val="FF0000"/>
                  </a:solidFill>
                  <a:latin typeface="+mn-lt"/>
                </a:rPr>
                <a:t> und Kl. </a:t>
              </a:r>
              <a:r>
                <a:rPr lang="de-DE" b="0" dirty="0" err="1" smtClean="0">
                  <a:solidFill>
                    <a:srgbClr val="FF0000"/>
                  </a:solidFill>
                  <a:latin typeface="+mn-lt"/>
                </a:rPr>
                <a:t>Object</a:t>
              </a:r>
              <a:endParaRPr lang="de-DE" b="0" dirty="0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1591025" y="2417197"/>
              <a:ext cx="2059387" cy="239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5" name="Gerade Verbindung mit Pfeil 14"/>
            <p:cNvCxnSpPr>
              <a:stCxn id="10" idx="0"/>
            </p:cNvCxnSpPr>
            <p:nvPr/>
          </p:nvCxnSpPr>
          <p:spPr bwMode="auto">
            <a:xfrm flipV="1">
              <a:off x="1341220" y="2656197"/>
              <a:ext cx="1052531" cy="153295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Gruppieren 35"/>
          <p:cNvGrpSpPr/>
          <p:nvPr/>
        </p:nvGrpSpPr>
        <p:grpSpPr>
          <a:xfrm>
            <a:off x="4617322" y="1553030"/>
            <a:ext cx="3950766" cy="3097788"/>
            <a:chOff x="4617322" y="1553030"/>
            <a:chExt cx="3950766" cy="3097788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7322" y="1553030"/>
              <a:ext cx="3775025" cy="2416892"/>
            </a:xfrm>
            <a:prstGeom prst="rect">
              <a:avLst/>
            </a:prstGeom>
          </p:spPr>
        </p:pic>
        <p:sp>
          <p:nvSpPr>
            <p:cNvPr id="19" name="Ellipse 18"/>
            <p:cNvSpPr/>
            <p:nvPr/>
          </p:nvSpPr>
          <p:spPr bwMode="auto">
            <a:xfrm>
              <a:off x="5782688" y="2548970"/>
              <a:ext cx="1948397" cy="214454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5696549" y="2123824"/>
              <a:ext cx="1948397" cy="214454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1" name="Gerade Verbindung mit Pfeil 20"/>
            <p:cNvCxnSpPr>
              <a:stCxn id="24" idx="0"/>
              <a:endCxn id="19" idx="4"/>
            </p:cNvCxnSpPr>
            <p:nvPr/>
          </p:nvCxnSpPr>
          <p:spPr bwMode="auto">
            <a:xfrm flipH="1" flipV="1">
              <a:off x="6756887" y="2763424"/>
              <a:ext cx="852445" cy="142572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feld 23"/>
            <p:cNvSpPr txBox="1"/>
            <p:nvPr/>
          </p:nvSpPr>
          <p:spPr>
            <a:xfrm>
              <a:off x="6650575" y="4189153"/>
              <a:ext cx="1917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0" dirty="0" smtClean="0">
                  <a:solidFill>
                    <a:srgbClr val="FF0000"/>
                  </a:solidFill>
                  <a:latin typeface="+mn-lt"/>
                </a:rPr>
                <a:t>nur Methoden von Kl. </a:t>
              </a:r>
            </a:p>
            <a:p>
              <a:r>
                <a:rPr lang="de-DE" b="0" dirty="0" err="1" smtClean="0">
                  <a:solidFill>
                    <a:srgbClr val="FF0000"/>
                  </a:solidFill>
                  <a:latin typeface="+mn-lt"/>
                </a:rPr>
                <a:t>AGameGenre</a:t>
              </a:r>
              <a:r>
                <a:rPr lang="de-DE" b="0" dirty="0" smtClean="0">
                  <a:solidFill>
                    <a:srgbClr val="FF0000"/>
                  </a:solidFill>
                  <a:latin typeface="+mn-lt"/>
                </a:rPr>
                <a:t> und </a:t>
              </a:r>
              <a:r>
                <a:rPr lang="de-DE" b="0" dirty="0" err="1" smtClean="0">
                  <a:solidFill>
                    <a:srgbClr val="FF0000"/>
                  </a:solidFill>
                  <a:latin typeface="+mn-lt"/>
                </a:rPr>
                <a:t>Object</a:t>
              </a:r>
              <a:endParaRPr lang="de-DE" b="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88688" y="4151284"/>
            <a:ext cx="6120614" cy="2350502"/>
            <a:chOff x="288688" y="4151284"/>
            <a:chExt cx="6120614" cy="235050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1953" y="4151284"/>
              <a:ext cx="3667349" cy="2350502"/>
            </a:xfrm>
            <a:prstGeom prst="rect">
              <a:avLst/>
            </a:prstGeom>
          </p:spPr>
        </p:pic>
        <p:sp>
          <p:nvSpPr>
            <p:cNvPr id="29" name="Textfeld 28"/>
            <p:cNvSpPr txBox="1"/>
            <p:nvPr/>
          </p:nvSpPr>
          <p:spPr>
            <a:xfrm>
              <a:off x="288688" y="5759819"/>
              <a:ext cx="2800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0" dirty="0" smtClean="0">
                  <a:solidFill>
                    <a:srgbClr val="FF0000"/>
                  </a:solidFill>
                  <a:latin typeface="+mn-lt"/>
                </a:rPr>
                <a:t>Methoden von allen geerbten Klassen,</a:t>
              </a:r>
            </a:p>
            <a:p>
              <a:r>
                <a:rPr lang="de-DE" b="0" dirty="0" smtClean="0">
                  <a:solidFill>
                    <a:srgbClr val="FF0000"/>
                  </a:solidFill>
                  <a:latin typeface="+mn-lt"/>
                </a:rPr>
                <a:t>Schnittstellen und </a:t>
              </a:r>
              <a:r>
                <a:rPr lang="de-DE" b="0" dirty="0" err="1" smtClean="0">
                  <a:solidFill>
                    <a:srgbClr val="FF0000"/>
                  </a:solidFill>
                  <a:latin typeface="+mn-lt"/>
                </a:rPr>
                <a:t>Object</a:t>
              </a:r>
              <a:endParaRPr lang="de-DE" b="0" dirty="0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0" name="Ellipse 29"/>
            <p:cNvSpPr/>
            <p:nvPr/>
          </p:nvSpPr>
          <p:spPr bwMode="auto">
            <a:xfrm>
              <a:off x="3437657" y="4609030"/>
              <a:ext cx="2484263" cy="11608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1" name="Gerade Verbindung mit Pfeil 30"/>
            <p:cNvCxnSpPr>
              <a:stCxn id="29" idx="0"/>
              <a:endCxn id="30" idx="2"/>
            </p:cNvCxnSpPr>
            <p:nvPr/>
          </p:nvCxnSpPr>
          <p:spPr bwMode="auto">
            <a:xfrm flipV="1">
              <a:off x="1689072" y="5189430"/>
              <a:ext cx="1748585" cy="57038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" name="Textfeld 21"/>
          <p:cNvSpPr txBox="1"/>
          <p:nvPr/>
        </p:nvSpPr>
        <p:spPr>
          <a:xfrm>
            <a:off x="6342799" y="6101676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22; Programmcode – Beispiel 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Interfaces, Teil 2</a:t>
            </a:r>
          </a:p>
        </p:txBody>
      </p:sp>
    </p:spTree>
    <p:extLst>
      <p:ext uri="{BB962C8B-B14F-4D97-AF65-F5344CB8AC3E}">
        <p14:creationId xmlns:p14="http://schemas.microsoft.com/office/powerpoint/2010/main" val="35552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24114" y="1553028"/>
            <a:ext cx="7903028" cy="18251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Eine Definition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Definition &amp; Aufgaben vom Softwaredesign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629379" y="1553028"/>
            <a:ext cx="7897763" cy="5010238"/>
          </a:xfrm>
        </p:spPr>
        <p:txBody>
          <a:bodyPr/>
          <a:lstStyle/>
          <a:p>
            <a:pPr marL="54900" indent="0">
              <a:buNone/>
            </a:pPr>
            <a:r>
              <a:rPr lang="de-DE" sz="1600" dirty="0" smtClean="0"/>
              <a:t>Der Begriff Softwareentwurf bezeichnet eine Tätigkeit im Rahmen der Entwicklung eines Softwaresystems, die auf den Ergebnissen der Anforderungsdefinition[…] aufsetzt und sich als eigene Phase – oder aufgeteilt auf verschiedene, spezielle Entwurfsphasen (z. B. Architekturentwurf oder Komponentenentwurf) – in typischen Vorgehensmodellen der Systementwicklung wiederfindet.</a:t>
            </a:r>
          </a:p>
          <a:p>
            <a:pPr marL="54900" indent="0">
              <a:spcBef>
                <a:spcPts val="0"/>
              </a:spcBef>
              <a:buNone/>
            </a:pPr>
            <a:r>
              <a:rPr lang="de-DE" sz="1200" dirty="0"/>
              <a:t>	</a:t>
            </a:r>
            <a:r>
              <a:rPr lang="de-DE" sz="1200" dirty="0" smtClean="0"/>
              <a:t>						</a:t>
            </a:r>
          </a:p>
          <a:p>
            <a:pPr marL="54900" indent="0">
              <a:spcBef>
                <a:spcPts val="0"/>
              </a:spcBef>
              <a:buNone/>
            </a:pPr>
            <a:r>
              <a:rPr lang="de-DE" sz="1200" dirty="0"/>
              <a:t>	</a:t>
            </a:r>
            <a:r>
              <a:rPr lang="de-DE" sz="1200" dirty="0" smtClean="0"/>
              <a:t>		</a:t>
            </a:r>
            <a:r>
              <a:rPr lang="de-DE" sz="1200" dirty="0"/>
              <a:t>	</a:t>
            </a:r>
            <a:r>
              <a:rPr lang="de-DE" sz="1200" dirty="0" smtClean="0"/>
              <a:t>	             	  </a:t>
            </a:r>
            <a:r>
              <a:rPr lang="de-DE" sz="1000" i="1" dirty="0" smtClean="0"/>
              <a:t>Klaus </a:t>
            </a:r>
            <a:r>
              <a:rPr lang="de-DE" sz="1000" i="1" dirty="0" err="1" smtClean="0"/>
              <a:t>Turowski</a:t>
            </a:r>
            <a:r>
              <a:rPr lang="de-DE" sz="1000" i="1" dirty="0" smtClean="0"/>
              <a:t>, Wirtschaftsinformatik I				                	                       Otto-von-Guericke-Universität Magdeburg</a:t>
            </a:r>
            <a:endParaRPr lang="de-DE" sz="1100" i="1" dirty="0" smtClean="0"/>
          </a:p>
          <a:p>
            <a:pPr marL="54900" indent="0">
              <a:spcBef>
                <a:spcPts val="0"/>
              </a:spcBef>
              <a:buNone/>
            </a:pPr>
            <a:endParaRPr lang="de-DE" sz="1100" i="1" dirty="0"/>
          </a:p>
          <a:p>
            <a:pPr marL="54900" indent="0">
              <a:spcBef>
                <a:spcPts val="0"/>
              </a:spcBef>
              <a:buNone/>
            </a:pPr>
            <a:endParaRPr lang="de-DE" sz="1600" dirty="0"/>
          </a:p>
          <a:p>
            <a:pPr marL="54900" indent="0">
              <a:spcBef>
                <a:spcPts val="0"/>
              </a:spcBef>
              <a:buNone/>
            </a:pPr>
            <a:r>
              <a:rPr lang="de-DE" sz="1600" dirty="0" smtClean="0"/>
              <a:t>In Anlehnung an [IEEE 1990, S.25] versteht man unter dem Softwareentwurf den</a:t>
            </a:r>
          </a:p>
          <a:p>
            <a:pPr marL="54900" indent="0">
              <a:spcBef>
                <a:spcPts val="0"/>
              </a:spcBef>
              <a:buNone/>
            </a:pPr>
            <a:endParaRPr lang="de-DE" sz="1600" dirty="0"/>
          </a:p>
          <a:p>
            <a:pPr marL="396000" lvl="1" indent="0">
              <a:spcBef>
                <a:spcPts val="0"/>
              </a:spcBef>
              <a:buNone/>
            </a:pPr>
            <a:r>
              <a:rPr lang="de-DE" sz="1400" dirty="0" smtClean="0"/>
              <a:t>Prozess der Definition der Architektur, Komponenten, Schnittstellen und anderer Merkmale</a:t>
            </a:r>
          </a:p>
          <a:p>
            <a:pPr marL="396000" lvl="1" indent="0">
              <a:spcBef>
                <a:spcPts val="0"/>
              </a:spcBef>
              <a:buNone/>
            </a:pPr>
            <a:r>
              <a:rPr lang="de-DE" sz="1400" dirty="0" smtClean="0"/>
              <a:t>eines Software(teil)</a:t>
            </a:r>
            <a:r>
              <a:rPr lang="de-DE" sz="1400" dirty="0" err="1" smtClean="0"/>
              <a:t>systems</a:t>
            </a:r>
            <a:r>
              <a:rPr lang="de-DE" sz="1400" dirty="0" smtClean="0"/>
              <a:t>.</a:t>
            </a:r>
          </a:p>
          <a:p>
            <a:pPr marL="396000" lvl="1" indent="0">
              <a:spcBef>
                <a:spcPts val="0"/>
              </a:spcBef>
              <a:buNone/>
            </a:pPr>
            <a:endParaRPr lang="de-DE" sz="1400" dirty="0"/>
          </a:p>
          <a:p>
            <a:pPr marL="54900" indent="0">
              <a:spcBef>
                <a:spcPts val="0"/>
              </a:spcBef>
              <a:buNone/>
            </a:pPr>
            <a:endParaRPr lang="de-DE" sz="1600" dirty="0" smtClean="0"/>
          </a:p>
          <a:p>
            <a:pPr marL="54900" indent="0">
              <a:spcBef>
                <a:spcPts val="0"/>
              </a:spcBef>
              <a:buNone/>
            </a:pPr>
            <a:endParaRPr lang="de-DE" sz="1600" dirty="0"/>
          </a:p>
          <a:p>
            <a:pPr marL="54900" indent="0">
              <a:spcBef>
                <a:spcPts val="0"/>
              </a:spcBef>
              <a:buNone/>
            </a:pPr>
            <a:endParaRPr lang="de-DE" sz="16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468929" y="5569319"/>
            <a:ext cx="4213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Was beinhaltet die Phase Softwareentwurf ?</a:t>
            </a:r>
          </a:p>
        </p:txBody>
      </p:sp>
    </p:spTree>
    <p:extLst>
      <p:ext uri="{BB962C8B-B14F-4D97-AF65-F5344CB8AC3E}">
        <p14:creationId xmlns:p14="http://schemas.microsoft.com/office/powerpoint/2010/main" val="14494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Visualisieren der Softwarestruktur</a:t>
            </a:r>
          </a:p>
          <a:p>
            <a:r>
              <a:rPr lang="de-DE" sz="1800" dirty="0" smtClean="0"/>
              <a:t>Beziehungen zwischen Klassen und Schnittstellen darstellen</a:t>
            </a:r>
          </a:p>
          <a:p>
            <a:r>
              <a:rPr lang="de-DE" sz="1800" dirty="0" smtClean="0"/>
              <a:t>Unterscheiden zwischen Analyse- und Entwurfs-Klassendiagramm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de-DE" sz="2000" dirty="0" smtClean="0"/>
              <a:t>UML KLASSENDIAGRAMM – NOTATION &amp; EINSCHRÄNKUNGEN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</a:t>
            </a:r>
            <a:r>
              <a:rPr lang="de-DE" dirty="0" smtClean="0"/>
              <a:t>UML Klassendiagramm – Notation &amp; Einschränkungen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64" y="3148717"/>
            <a:ext cx="4671971" cy="260761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462983" y="5861697"/>
            <a:ext cx="3163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23; Analyseklassendiagramm (unvollständig)</a:t>
            </a:r>
          </a:p>
        </p:txBody>
      </p:sp>
    </p:spTree>
    <p:extLst>
      <p:ext uri="{BB962C8B-B14F-4D97-AF65-F5344CB8AC3E}">
        <p14:creationId xmlns:p14="http://schemas.microsoft.com/office/powerpoint/2010/main" val="39788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zeigt </a:t>
            </a:r>
            <a:r>
              <a:rPr lang="de-DE" sz="1600" dirty="0">
                <a:solidFill>
                  <a:srgbClr val="FF0000"/>
                </a:solidFill>
              </a:rPr>
              <a:t>nicht</a:t>
            </a:r>
            <a:r>
              <a:rPr lang="de-DE" sz="1600" dirty="0"/>
              <a:t> in welchen Zuständen sich das System befinden kann</a:t>
            </a:r>
          </a:p>
          <a:p>
            <a:r>
              <a:rPr lang="de-DE" sz="1600" dirty="0"/>
              <a:t>zeigt </a:t>
            </a:r>
            <a:r>
              <a:rPr lang="de-DE" sz="1600" dirty="0">
                <a:solidFill>
                  <a:srgbClr val="FF0000"/>
                </a:solidFill>
              </a:rPr>
              <a:t>nicht</a:t>
            </a:r>
            <a:r>
              <a:rPr lang="de-DE" sz="1600" dirty="0"/>
              <a:t> welche Aktivitäten ausgeführt werden </a:t>
            </a:r>
            <a:r>
              <a:rPr lang="de-DE" sz="1600" dirty="0" smtClean="0"/>
              <a:t>können</a:t>
            </a:r>
          </a:p>
          <a:p>
            <a:r>
              <a:rPr lang="de-DE" sz="1600" dirty="0"/>
              <a:t>z</a:t>
            </a:r>
            <a:r>
              <a:rPr lang="de-DE" sz="1600" dirty="0" smtClean="0"/>
              <a:t>eigt </a:t>
            </a:r>
            <a:r>
              <a:rPr lang="de-DE" sz="1600" dirty="0" smtClean="0">
                <a:solidFill>
                  <a:srgbClr val="FF0000"/>
                </a:solidFill>
              </a:rPr>
              <a:t>nicht</a:t>
            </a:r>
            <a:r>
              <a:rPr lang="de-DE" sz="1600" dirty="0" smtClean="0"/>
              <a:t> die Logik der Methoden</a:t>
            </a:r>
          </a:p>
          <a:p>
            <a:pPr marL="0" indent="0">
              <a:buNone/>
            </a:pPr>
            <a:r>
              <a:rPr lang="de-DE" sz="1600" dirty="0" smtClean="0"/>
              <a:t>Wichtige Notationsrichtlinien: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de-DE" sz="2000" dirty="0" smtClean="0"/>
              <a:t>UML KLASSENDIAGRAMM – NOTATION &amp; EINSCHRÄNKUNGEN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</a:t>
            </a:r>
            <a:r>
              <a:rPr lang="de-DE" dirty="0" smtClean="0"/>
              <a:t>UML </a:t>
            </a:r>
            <a:r>
              <a:rPr lang="de-DE" dirty="0"/>
              <a:t>Klassendiagramm – </a:t>
            </a:r>
            <a:r>
              <a:rPr lang="de-DE" dirty="0" smtClean="0"/>
              <a:t>Notation </a:t>
            </a:r>
            <a:r>
              <a:rPr lang="de-DE" dirty="0"/>
              <a:t>&amp; Einschränkungen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3501357"/>
            <a:ext cx="4280192" cy="122966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00932" y="4836394"/>
            <a:ext cx="1130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Vererbung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757114" y="4836394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Schnittstellen-</a:t>
            </a:r>
          </a:p>
          <a:p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implementierung</a:t>
            </a:r>
            <a:endParaRPr lang="de-DE" sz="1600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48202" y="4882560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erstellt,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benutzt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46" y="3435169"/>
            <a:ext cx="3057922" cy="140122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339817" y="3903385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Aggregation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9817" y="495950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Komposition</a:t>
            </a:r>
          </a:p>
        </p:txBody>
      </p:sp>
    </p:spTree>
    <p:extLst>
      <p:ext uri="{BB962C8B-B14F-4D97-AF65-F5344CB8AC3E}">
        <p14:creationId xmlns:p14="http://schemas.microsoft.com/office/powerpoint/2010/main" val="7946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Einfachheit vor Allgemeinverwendbarkeit</a:t>
            </a:r>
          </a:p>
          <a:p>
            <a:pPr marL="396000" lvl="1" indent="0">
              <a:buNone/>
            </a:pPr>
            <a:r>
              <a:rPr lang="de-DE" sz="1600" dirty="0" smtClean="0"/>
              <a:t>Wenn eine einfache Lösung bekannt ist, sollte diese auch verwendet werden.</a:t>
            </a:r>
          </a:p>
          <a:p>
            <a:pPr marL="396000" lvl="1" indent="0">
              <a:buNone/>
            </a:pPr>
            <a:endParaRPr lang="de-DE" dirty="0"/>
          </a:p>
          <a:p>
            <a:pPr marL="397800"/>
            <a:r>
              <a:rPr lang="de-DE" sz="1800" dirty="0" smtClean="0"/>
              <a:t>Prinzip der minimalen Verwunderung</a:t>
            </a:r>
          </a:p>
          <a:p>
            <a:pPr marL="54900" indent="0">
              <a:buNone/>
            </a:pPr>
            <a:endParaRPr lang="de-DE" dirty="0" smtClean="0"/>
          </a:p>
          <a:p>
            <a:pPr marL="397800"/>
            <a:r>
              <a:rPr lang="de-DE" sz="1800" dirty="0" smtClean="0"/>
              <a:t>Vermeiden sie Wiederholungen (</a:t>
            </a:r>
            <a:r>
              <a:rPr lang="de-DE" sz="1800" dirty="0" err="1" smtClean="0"/>
              <a:t>Don‘t</a:t>
            </a:r>
            <a:r>
              <a:rPr lang="de-DE" sz="1800" dirty="0" smtClean="0"/>
              <a:t> Repeat </a:t>
            </a:r>
            <a:r>
              <a:rPr lang="de-DE" sz="1800" dirty="0" err="1" smtClean="0"/>
              <a:t>Yourself</a:t>
            </a:r>
            <a:r>
              <a:rPr lang="de-DE" sz="1800" dirty="0" smtClean="0"/>
              <a:t>)</a:t>
            </a:r>
          </a:p>
          <a:p>
            <a:pPr marL="396000" lvl="1" indent="0">
              <a:buNone/>
            </a:pPr>
            <a:r>
              <a:rPr lang="de-DE" sz="1600" dirty="0" smtClean="0"/>
              <a:t>Keine Wiederholung von Struktur und Logik.</a:t>
            </a:r>
          </a:p>
          <a:p>
            <a:pPr marL="396000" lvl="1" indent="0">
              <a:buNone/>
            </a:pPr>
            <a:endParaRPr lang="de-DE" dirty="0"/>
          </a:p>
          <a:p>
            <a:pPr marL="397800"/>
            <a:r>
              <a:rPr lang="de-DE" sz="1800" dirty="0" smtClean="0"/>
              <a:t>Prinzip der einzelnen Verantwortlichkeit</a:t>
            </a:r>
          </a:p>
          <a:p>
            <a:pPr marL="396000" lvl="1" indent="0">
              <a:buNone/>
            </a:pPr>
            <a:r>
              <a:rPr lang="de-DE" sz="1600" dirty="0" smtClean="0"/>
              <a:t>Eine Klasse/Methode hat die Verantwortung über eine Aufgabe. </a:t>
            </a:r>
            <a:r>
              <a:rPr lang="de-DE" sz="1600" dirty="0" err="1" smtClean="0"/>
              <a:t>Boolsche</a:t>
            </a:r>
            <a:r>
              <a:rPr lang="de-DE" sz="1600" dirty="0" smtClean="0"/>
              <a:t> bzw. numerische Steuer-Flags sollten vermieden werden.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/>
            <a:r>
              <a:rPr lang="de-DE" dirty="0" smtClean="0"/>
              <a:t>Entwurfsprinzipien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39712" y="280259"/>
            <a:ext cx="7091312" cy="150475"/>
          </a:xfrm>
        </p:spPr>
        <p:txBody>
          <a:bodyPr/>
          <a:lstStyle/>
          <a:p>
            <a:pPr marL="57150"/>
            <a:r>
              <a:rPr lang="de-DE" dirty="0"/>
              <a:t>Theorie - Entwurfsprinzipien</a:t>
            </a:r>
          </a:p>
        </p:txBody>
      </p:sp>
    </p:spTree>
    <p:extLst>
      <p:ext uri="{BB962C8B-B14F-4D97-AF65-F5344CB8AC3E}">
        <p14:creationId xmlns:p14="http://schemas.microsoft.com/office/powerpoint/2010/main" val="351818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Offenes-Geschlossenes-Prinzip</a:t>
            </a:r>
          </a:p>
          <a:p>
            <a:pPr marL="341100" lvl="1" indent="0">
              <a:buNone/>
            </a:pPr>
            <a:r>
              <a:rPr lang="de-DE" sz="1600" dirty="0" smtClean="0"/>
              <a:t>Offen für Erweiterung aber geschlossen für Veränderung. Eine neue Klasse ist sinnvoller als eine Modifizierung von vorhandenem Quellcode.</a:t>
            </a:r>
          </a:p>
          <a:p>
            <a:pPr marL="341100" lvl="1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sz="1800" dirty="0" smtClean="0"/>
              <a:t>Vermeidung zirkulärer Abhängigkeiten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Entwurfsprinzipien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Entwurfsprinzipien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92" y="4333461"/>
            <a:ext cx="4576472" cy="190041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287392" y="6200739"/>
            <a:ext cx="170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rgbClr val="323232"/>
                </a:solidFill>
                <a:latin typeface="+mn-lt"/>
              </a:rPr>
              <a:t>Zirkuläre Abhängigkeit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97713" y="6230917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rgbClr val="323232"/>
                </a:solidFill>
                <a:latin typeface="+mn-lt"/>
              </a:rPr>
              <a:t>Aufgelöster Zirkel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35" y="2587537"/>
            <a:ext cx="3770935" cy="140201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887870" y="3743330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24; OCP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887870" y="595451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25; CDP</a:t>
            </a:r>
          </a:p>
        </p:txBody>
      </p:sp>
    </p:spTree>
    <p:extLst>
      <p:ext uri="{BB962C8B-B14F-4D97-AF65-F5344CB8AC3E}">
        <p14:creationId xmlns:p14="http://schemas.microsoft.com/office/powerpoint/2010/main" val="33772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 smtClean="0"/>
              <a:t>Liskov‘sches</a:t>
            </a:r>
            <a:r>
              <a:rPr lang="de-DE" sz="1800" dirty="0" smtClean="0"/>
              <a:t> Substitutionsprinzip</a:t>
            </a:r>
          </a:p>
          <a:p>
            <a:pPr marL="341100" lvl="1" indent="0">
              <a:buNone/>
            </a:pPr>
            <a:r>
              <a:rPr lang="de-DE" sz="1600" dirty="0" smtClean="0"/>
              <a:t>Einsatz von Unterklassen statt Oberklassen.</a:t>
            </a:r>
          </a:p>
          <a:p>
            <a:pPr marL="341100" lvl="1" indent="0">
              <a:buNone/>
            </a:pPr>
            <a:endParaRPr lang="de-DE" dirty="0"/>
          </a:p>
          <a:p>
            <a:r>
              <a:rPr lang="de-DE" sz="1800" dirty="0" smtClean="0"/>
              <a:t>Prinzip der Umkehrung von Abhängigkeiten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Entwurfsprinzipien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Entwurfsprinzipien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3521891"/>
            <a:ext cx="3698504" cy="19461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91" y="3521891"/>
            <a:ext cx="3463202" cy="2047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99605" y="5937107"/>
            <a:ext cx="1947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rgbClr val="323232"/>
                </a:solidFill>
                <a:latin typeface="+mn-lt"/>
              </a:rPr>
              <a:t>Schlechte Abhängigkeiten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79487" y="5935050"/>
            <a:ext cx="188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rgbClr val="323232"/>
                </a:solidFill>
                <a:latin typeface="+mn-lt"/>
              </a:rPr>
              <a:t>Bessere Abhängigkeiten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05088" y="6270776"/>
            <a:ext cx="2541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26; Umkehrung von Abhängigkeiten</a:t>
            </a:r>
          </a:p>
        </p:txBody>
      </p:sp>
    </p:spTree>
    <p:extLst>
      <p:ext uri="{BB962C8B-B14F-4D97-AF65-F5344CB8AC3E}">
        <p14:creationId xmlns:p14="http://schemas.microsoft.com/office/powerpoint/2010/main" val="2422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Prinzip der Abtrennung von Schnittstellen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Entwurfsprinzipien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Entwurfsprinzipien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62" y="2184812"/>
            <a:ext cx="3960506" cy="330623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956630" y="579478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rgbClr val="323232"/>
                </a:solidFill>
                <a:latin typeface="+mn-lt"/>
              </a:rPr>
              <a:t>Universalschnittstelle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582352" y="5794786"/>
            <a:ext cx="1923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rgbClr val="323232"/>
                </a:solidFill>
                <a:latin typeface="+mn-lt"/>
              </a:rPr>
              <a:t>Spezifische Schnittstellen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7" y="2184812"/>
            <a:ext cx="4064005" cy="258699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042996" y="6201672"/>
            <a:ext cx="3065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27; Prinzip der Abtrennung von Schnittstellen</a:t>
            </a:r>
          </a:p>
        </p:txBody>
      </p:sp>
    </p:spTree>
    <p:extLst>
      <p:ext uri="{BB962C8B-B14F-4D97-AF65-F5344CB8AC3E}">
        <p14:creationId xmlns:p14="http://schemas.microsoft.com/office/powerpoint/2010/main" val="725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de-DE" sz="2000" dirty="0" smtClean="0"/>
              <a:t>PRIMÄRE HEURISTIKEN IN DER OOP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Entwurfsprinzipien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61662" y="1467510"/>
            <a:ext cx="6966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tx1"/>
                </a:solidFill>
                <a:latin typeface="+mn-lt"/>
              </a:rPr>
              <a:t>1.: Eine Schnittstelle für jede Menge zusammengehöriger 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Dienstleistungen</a:t>
            </a:r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1662" y="1904747"/>
            <a:ext cx="6065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2.: Assoziationen statt Vererbung bei Zugriff auf Dienstleistung</a:t>
            </a:r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61662" y="2347907"/>
            <a:ext cx="6683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3.: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Klientenklassen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benutzen Schnittstelle statt Implementierungsklasse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61662" y="2828967"/>
            <a:ext cx="771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4.: Unterklasse stellt mind. Dienstleistungen der Basisklasse zur </a:t>
            </a:r>
            <a:r>
              <a:rPr lang="de-DE" sz="1600" b="0" dirty="0">
                <a:solidFill>
                  <a:srgbClr val="323232"/>
                </a:solidFill>
                <a:latin typeface="+mn-lt"/>
              </a:rPr>
              <a:t>V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erfügung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61662" y="3314251"/>
            <a:ext cx="771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5.: Jedes Objekt kann seine Dienstleistung jederzeit erbringen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61662" y="3799535"/>
            <a:ext cx="771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6.: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Monoliten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- bzw. Gottklassen sind nicht zugelassen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61662" y="4283637"/>
            <a:ext cx="771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solidFill>
                  <a:srgbClr val="323232"/>
                </a:solidFill>
                <a:latin typeface="+mn-lt"/>
              </a:rPr>
              <a:t>7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.: bei langer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Argumentenliste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ist eine Objektübergabe sinnvoller</a:t>
            </a:r>
          </a:p>
        </p:txBody>
      </p:sp>
    </p:spTree>
    <p:extLst>
      <p:ext uri="{BB962C8B-B14F-4D97-AF65-F5344CB8AC3E}">
        <p14:creationId xmlns:p14="http://schemas.microsoft.com/office/powerpoint/2010/main" val="20036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26805" y="1567543"/>
            <a:ext cx="7897763" cy="372575"/>
          </a:xfrm>
        </p:spPr>
        <p:txBody>
          <a:bodyPr/>
          <a:lstStyle/>
          <a:p>
            <a:pPr marL="0" indent="0" algn="ctr">
              <a:buNone/>
            </a:pPr>
            <a:r>
              <a:rPr lang="de-DE" sz="1800" dirty="0" smtClean="0"/>
              <a:t>Warum nicht einfach mit dem bisherigen Wissen programmieren?</a:t>
            </a:r>
          </a:p>
          <a:p>
            <a:pPr marL="396000" lvl="1" indent="0">
              <a:buNone/>
            </a:pPr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de-DE" sz="2000" dirty="0" smtClean="0"/>
              <a:t>WARUM JETZT EIGENTLICH ENTWURFSMUSTER?</a:t>
            </a:r>
          </a:p>
          <a:p>
            <a:pPr marL="342900" lvl="1" indent="-342900">
              <a:buNone/>
            </a:pPr>
            <a:endParaRPr lang="de-DE" dirty="0"/>
          </a:p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</a:t>
            </a:r>
            <a:r>
              <a:rPr lang="de-DE" dirty="0" smtClean="0"/>
              <a:t>Definition und Kategorisierung von entwurfsmustern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83321" y="2160791"/>
            <a:ext cx="81846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6000" lvl="1" indent="0">
              <a:buNone/>
            </a:pPr>
            <a:r>
              <a:rPr lang="de-DE" sz="1600" b="0" u="sng" dirty="0">
                <a:solidFill>
                  <a:schemeClr val="tx1"/>
                </a:solidFill>
                <a:latin typeface="+mn-lt"/>
              </a:rPr>
              <a:t>Szenario:</a:t>
            </a: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Sie möchten ein Kassenprogramm für ihren </a:t>
            </a:r>
            <a:r>
              <a:rPr lang="de-DE" sz="1600" b="0" dirty="0" err="1">
                <a:solidFill>
                  <a:schemeClr val="tx1"/>
                </a:solidFill>
                <a:latin typeface="+mn-lt"/>
              </a:rPr>
              <a:t>Cafè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 Betrieb schreiben.</a:t>
            </a: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Das Programm soll lediglich die Zusammenstellung und den Preis dieser anzeigen. </a:t>
            </a:r>
            <a:endParaRPr lang="de-DE" sz="1600" b="0" dirty="0" smtClean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Folgende Hauptsorten bieten Sie an:</a:t>
            </a: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Espresso 1,50 €	Mocca 2,00 €	Filterkaffe 1,00 €</a:t>
            </a:r>
          </a:p>
          <a:p>
            <a:pPr marL="396000" lvl="1" indent="0">
              <a:buNone/>
            </a:pP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Folgende Zusätze sind möglich:</a:t>
            </a: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Zucker 0,20 €		Milchschaum 0,50 €	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	Sahne 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0,60 €</a:t>
            </a:r>
          </a:p>
          <a:p>
            <a:pPr marL="396000" lvl="1" indent="0">
              <a:buNone/>
            </a:pP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	</a:t>
            </a:r>
            <a:endParaRPr lang="de-DE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45518" y="5384653"/>
            <a:ext cx="806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1600" b="0" dirty="0">
                <a:solidFill>
                  <a:schemeClr val="tx1"/>
                </a:solidFill>
                <a:latin typeface="+mn-lt"/>
              </a:rPr>
              <a:t>Wie würde das Klassendiagramm nach unserem bisherigen 	Wissensstand aussehen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?</a:t>
            </a:r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1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26805" y="1567543"/>
            <a:ext cx="7897763" cy="372575"/>
          </a:xfrm>
        </p:spPr>
        <p:txBody>
          <a:bodyPr/>
          <a:lstStyle/>
          <a:p>
            <a:pPr marL="0" indent="0" algn="ctr">
              <a:buNone/>
            </a:pPr>
            <a:r>
              <a:rPr lang="de-DE" sz="1800" dirty="0" smtClean="0"/>
              <a:t>Warum nicht einfach mit dem bisherigen Wissen programmieren?</a:t>
            </a:r>
          </a:p>
          <a:p>
            <a:pPr marL="396000" lvl="1" indent="0">
              <a:buNone/>
            </a:pPr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de-DE" sz="2000" dirty="0" smtClean="0"/>
              <a:t>WARUM JETZT EIGENTLICH ENTWURFSMUSTER?</a:t>
            </a:r>
          </a:p>
          <a:p>
            <a:pPr marL="342900" lvl="1" indent="-342900">
              <a:buNone/>
            </a:pPr>
            <a:endParaRPr lang="de-DE" dirty="0"/>
          </a:p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</a:t>
            </a:r>
            <a:r>
              <a:rPr lang="de-DE" dirty="0" smtClean="0"/>
              <a:t>Definition und Kategorisierung von entwurfsmustern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83321" y="2160791"/>
            <a:ext cx="53311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6000" lvl="1" indent="0">
              <a:buNone/>
            </a:pPr>
            <a:r>
              <a:rPr lang="de-DE" sz="1600" b="0" u="sng" dirty="0">
                <a:solidFill>
                  <a:schemeClr val="tx1"/>
                </a:solidFill>
                <a:latin typeface="+mn-lt"/>
              </a:rPr>
              <a:t>Szenario:</a:t>
            </a:r>
          </a:p>
          <a:p>
            <a:pPr marL="396000" lvl="1" indent="0">
              <a:buNone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Wir modellieren unsere Freundin. </a:t>
            </a:r>
          </a:p>
          <a:p>
            <a:pPr marL="396000" lvl="1" indent="0">
              <a:buNone/>
            </a:pP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Mögliche Aktionen:</a:t>
            </a:r>
          </a:p>
          <a:p>
            <a:pPr marL="396000" lvl="1" indent="0">
              <a:buNone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Unterhalten	Kuss geben	Ärgern</a:t>
            </a:r>
          </a:p>
          <a:p>
            <a:pPr marL="396000" lvl="1" indent="0">
              <a:buNone/>
            </a:pP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Zustände:</a:t>
            </a:r>
          </a:p>
          <a:p>
            <a:pPr marL="396000" lvl="1" indent="0">
              <a:buNone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Neutral	Bockig		Fröhlich</a:t>
            </a:r>
          </a:p>
          <a:p>
            <a:pPr marL="396000" lvl="1" indent="0">
              <a:buNone/>
            </a:pP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endParaRPr lang="de-DE" sz="1600" b="0" dirty="0" smtClean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Je nach ausgeführter Aktion ändert sich ihr Zustand.</a:t>
            </a: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	</a:t>
            </a:r>
            <a:endParaRPr lang="de-DE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45518" y="5384653"/>
            <a:ext cx="806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1600" b="0" dirty="0">
                <a:solidFill>
                  <a:schemeClr val="tx1"/>
                </a:solidFill>
                <a:latin typeface="+mn-lt"/>
              </a:rPr>
              <a:t>Wie würde das Klassendiagramm nach unserem bisherigen 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Wissensstand 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aussehen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?</a:t>
            </a:r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97713" y="2160791"/>
            <a:ext cx="3308025" cy="2715768"/>
            <a:chOff x="5297713" y="2160791"/>
            <a:chExt cx="3308025" cy="2715768"/>
          </a:xfrm>
        </p:grpSpPr>
        <p:sp>
          <p:nvSpPr>
            <p:cNvPr id="8" name="Textfeld 7"/>
            <p:cNvSpPr txBox="1"/>
            <p:nvPr/>
          </p:nvSpPr>
          <p:spPr>
            <a:xfrm>
              <a:off x="6531217" y="4322561"/>
              <a:ext cx="20745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0" i="1" dirty="0" smtClean="0">
                  <a:solidFill>
                    <a:srgbClr val="323232"/>
                  </a:solidFill>
                  <a:latin typeface="+mn-lt"/>
                </a:rPr>
                <a:t>Abb.: 28</a:t>
              </a:r>
            </a:p>
            <a:p>
              <a:r>
                <a:rPr lang="de-DE" sz="1000" b="0" i="1" dirty="0" smtClean="0">
                  <a:solidFill>
                    <a:srgbClr val="323232"/>
                  </a:solidFill>
                  <a:latin typeface="+mn-lt"/>
                </a:rPr>
                <a:t>Philipp Hauer, Beispiel zu State Pattern, www.philipphauer.de</a:t>
              </a: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7713" y="2160791"/>
              <a:ext cx="3226855" cy="2142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62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Definition Entwurfsmuster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</a:t>
            </a:r>
            <a:r>
              <a:rPr lang="de-DE" dirty="0" smtClean="0"/>
              <a:t>Definition </a:t>
            </a:r>
            <a:r>
              <a:rPr lang="de-DE" dirty="0"/>
              <a:t>und Kategorisierung von entwurfsmustern</a:t>
            </a:r>
          </a:p>
          <a:p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528937" y="1652564"/>
            <a:ext cx="7487947" cy="1107996"/>
            <a:chOff x="528937" y="1652564"/>
            <a:chExt cx="7487947" cy="1107996"/>
          </a:xfrm>
        </p:grpSpPr>
        <p:sp>
          <p:nvSpPr>
            <p:cNvPr id="6" name="Textfeld 5"/>
            <p:cNvSpPr txBox="1"/>
            <p:nvPr/>
          </p:nvSpPr>
          <p:spPr>
            <a:xfrm>
              <a:off x="528937" y="1652564"/>
              <a:ext cx="7487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de-DE" sz="1800" b="0" dirty="0" smtClean="0">
                  <a:solidFill>
                    <a:srgbClr val="323232"/>
                  </a:solidFill>
                  <a:latin typeface="+mn-lt"/>
                </a:rPr>
                <a:t>Definition [Helke]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Ein Entwurfsmuster beschreibt eine </a:t>
              </a:r>
              <a:r>
                <a:rPr lang="de-DE" sz="1600" b="0" dirty="0" smtClean="0">
                  <a:solidFill>
                    <a:srgbClr val="FF0000"/>
                  </a:solidFill>
                  <a:latin typeface="+mn-lt"/>
                </a:rPr>
                <a:t>häufig</a:t>
              </a: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 </a:t>
              </a:r>
              <a:r>
                <a:rPr lang="de-DE" sz="1600" b="0" dirty="0" smtClean="0">
                  <a:solidFill>
                    <a:srgbClr val="FF0000"/>
                  </a:solidFill>
                  <a:latin typeface="+mn-lt"/>
                </a:rPr>
                <a:t>auftretende Struktur </a:t>
              </a: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von miteinander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kommunizierenden Komponenten, die ein </a:t>
              </a:r>
              <a:r>
                <a:rPr lang="de-DE" sz="1600" b="0" dirty="0" smtClean="0">
                  <a:solidFill>
                    <a:srgbClr val="FF0000"/>
                  </a:solidFill>
                  <a:latin typeface="+mn-lt"/>
                </a:rPr>
                <a:t>allgemeines Entwurfsproblem </a:t>
              </a: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in einen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speziellen Kontext lösen.</a:t>
              </a:r>
              <a:endParaRPr lang="de-DE" sz="1400" b="0" dirty="0" smtClean="0">
                <a:solidFill>
                  <a:srgbClr val="323232"/>
                </a:solidFill>
                <a:latin typeface="+mn-lt"/>
              </a:endParaRPr>
            </a:p>
          </p:txBody>
        </p:sp>
        <p:sp>
          <p:nvSpPr>
            <p:cNvPr id="2" name="Rechteck 1"/>
            <p:cNvSpPr/>
            <p:nvPr/>
          </p:nvSpPr>
          <p:spPr bwMode="auto">
            <a:xfrm>
              <a:off x="624114" y="1709530"/>
              <a:ext cx="7255629" cy="105103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28937" y="3130287"/>
            <a:ext cx="6399509" cy="1107996"/>
            <a:chOff x="528937" y="3130287"/>
            <a:chExt cx="6399509" cy="1107996"/>
          </a:xfrm>
        </p:grpSpPr>
        <p:sp>
          <p:nvSpPr>
            <p:cNvPr id="7" name="Textfeld 6"/>
            <p:cNvSpPr txBox="1"/>
            <p:nvPr/>
          </p:nvSpPr>
          <p:spPr>
            <a:xfrm>
              <a:off x="528937" y="3130287"/>
              <a:ext cx="639950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0" dirty="0" smtClean="0">
                  <a:solidFill>
                    <a:srgbClr val="323232"/>
                  </a:solidFill>
                  <a:latin typeface="+mn-lt"/>
                </a:rPr>
                <a:t>2. Definition [Eilebrecht &amp; Starke]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Entwurfsmuster lösen </a:t>
              </a:r>
              <a:r>
                <a:rPr lang="de-DE" sz="1600" b="0" dirty="0" smtClean="0">
                  <a:solidFill>
                    <a:srgbClr val="FF0000"/>
                  </a:solidFill>
                  <a:latin typeface="+mn-lt"/>
                </a:rPr>
                <a:t>bekannte, wiederkehrende Entwurfsprobleme</a:t>
              </a: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.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Sie Fassen Design- und Architekturwissen in kompakter und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wiederverwertbarer Form zusammen.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624114" y="3204376"/>
              <a:ext cx="6174251" cy="103390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28937" y="4608010"/>
            <a:ext cx="5816016" cy="861774"/>
            <a:chOff x="528937" y="4608010"/>
            <a:chExt cx="5816016" cy="861774"/>
          </a:xfrm>
        </p:grpSpPr>
        <p:sp>
          <p:nvSpPr>
            <p:cNvPr id="8" name="Textfeld 7"/>
            <p:cNvSpPr txBox="1"/>
            <p:nvPr/>
          </p:nvSpPr>
          <p:spPr>
            <a:xfrm>
              <a:off x="528937" y="4608010"/>
              <a:ext cx="581601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0" dirty="0" smtClean="0">
                  <a:solidFill>
                    <a:srgbClr val="323232"/>
                  </a:solidFill>
                  <a:latin typeface="+mn-lt"/>
                </a:rPr>
                <a:t>3. Definition [Starke]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Entwurfsmuster beschreiben einfache und elegante Lösungen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für </a:t>
              </a:r>
              <a:r>
                <a:rPr lang="de-DE" sz="1600" b="0" dirty="0" smtClean="0">
                  <a:solidFill>
                    <a:srgbClr val="FF0000"/>
                  </a:solidFill>
                  <a:latin typeface="+mn-lt"/>
                </a:rPr>
                <a:t>häufige Entwurfsprobleme</a:t>
              </a: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.</a:t>
              </a: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624114" y="4691270"/>
              <a:ext cx="5601757" cy="77851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5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Aufgaben im Softwareentwurf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Definition &amp; Aufgaben vom Softwaredesign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13"/>
              <p:cNvSpPr>
                <a:spLocks noGrp="1"/>
              </p:cNvSpPr>
              <p:nvPr>
                <p:ph idx="1"/>
              </p:nvPr>
            </p:nvSpPr>
            <p:spPr>
              <a:xfrm>
                <a:off x="629379" y="1442961"/>
                <a:ext cx="7897763" cy="5010238"/>
              </a:xfrm>
            </p:spPr>
            <p:txBody>
              <a:bodyPr/>
              <a:lstStyle/>
              <a:p>
                <a:pPr marL="340650" indent="-285750">
                  <a:spcBef>
                    <a:spcPts val="0"/>
                  </a:spcBef>
                </a:pPr>
                <a:endParaRPr lang="de-DE" sz="1800" dirty="0" smtClean="0"/>
              </a:p>
              <a:p>
                <a:pPr marL="340650" indent="-285750">
                  <a:spcBef>
                    <a:spcPts val="0"/>
                  </a:spcBef>
                </a:pPr>
                <a:r>
                  <a:rPr lang="de-DE" sz="1800" dirty="0" smtClean="0"/>
                  <a:t>Festlegung primärer struktureller Eigenschaften</a:t>
                </a:r>
              </a:p>
              <a:p>
                <a:pPr marL="681750" lvl="1" indent="-285750">
                  <a:spcBef>
                    <a:spcPts val="0"/>
                  </a:spcBef>
                </a:pPr>
                <a:r>
                  <a:rPr lang="de-DE" sz="1600" dirty="0" smtClean="0"/>
                  <a:t>Identifikation der Architekturbausteine (Module, Klassen, SW-Komponenten)</a:t>
                </a:r>
              </a:p>
              <a:p>
                <a:pPr marL="681750" lvl="1" indent="-285750">
                  <a:spcBef>
                    <a:spcPts val="0"/>
                  </a:spcBef>
                </a:pPr>
                <a:r>
                  <a:rPr lang="de-DE" sz="1600" dirty="0" smtClean="0"/>
                  <a:t>Architekturbausteine benennen und Randbedingungen festlegen</a:t>
                </a:r>
              </a:p>
              <a:p>
                <a:pPr marL="54900" indent="0">
                  <a:spcBef>
                    <a:spcPts val="0"/>
                  </a:spcBef>
                  <a:buNone/>
                </a:pPr>
                <a:endParaRPr lang="de-DE" sz="1600" dirty="0" smtClean="0"/>
              </a:p>
              <a:p>
                <a:pPr marL="54900" indent="0">
                  <a:spcBef>
                    <a:spcPts val="0"/>
                  </a:spcBef>
                  <a:buNone/>
                </a:pPr>
                <a:endParaRPr lang="de-DE" sz="1600" dirty="0"/>
              </a:p>
              <a:p>
                <a:pPr marL="340650" indent="-285750">
                  <a:spcBef>
                    <a:spcPts val="0"/>
                  </a:spcBef>
                </a:pPr>
                <a:r>
                  <a:rPr lang="de-DE" sz="1800" dirty="0" smtClean="0"/>
                  <a:t>Beschreibung der Außensicht von Teilsystemen</a:t>
                </a:r>
              </a:p>
              <a:p>
                <a:pPr marL="681750" lvl="1" indent="-285750">
                  <a:spcBef>
                    <a:spcPts val="0"/>
                  </a:spcBef>
                </a:pPr>
                <a:r>
                  <a:rPr lang="de-DE" sz="1600" dirty="0" smtClean="0"/>
                  <a:t>Festlegen von Beziehungen untereinander</a:t>
                </a:r>
              </a:p>
              <a:p>
                <a:pPr marL="681750" lvl="1" indent="-285750">
                  <a:spcBef>
                    <a:spcPts val="0"/>
                  </a:spcBef>
                </a:pPr>
                <a:r>
                  <a:rPr lang="de-DE" sz="1600" dirty="0" smtClean="0"/>
                  <a:t>Schnittstellen spezifizieren</a:t>
                </a:r>
                <a:endParaRPr lang="de-DE" sz="1600" dirty="0"/>
              </a:p>
              <a:p>
                <a:pPr marL="681750" lvl="1" indent="-285750">
                  <a:spcBef>
                    <a:spcPts val="0"/>
                  </a:spcBef>
                </a:pPr>
                <a:endParaRPr lang="de-DE" sz="1600" dirty="0" smtClean="0"/>
              </a:p>
              <a:p>
                <a:pPr marL="54900" indent="0">
                  <a:spcBef>
                    <a:spcPts val="0"/>
                  </a:spcBef>
                  <a:buNone/>
                </a:pPr>
                <a:endParaRPr lang="de-DE" sz="1800" dirty="0"/>
              </a:p>
              <a:p>
                <a:pPr marL="340650" indent="-285750">
                  <a:spcBef>
                    <a:spcPts val="0"/>
                  </a:spcBef>
                </a:pPr>
                <a:r>
                  <a:rPr lang="de-DE" sz="1800" dirty="0" smtClean="0"/>
                  <a:t>Erstellung von Entwurfsdokumenten</a:t>
                </a:r>
              </a:p>
              <a:p>
                <a:pPr marL="681750" lvl="1" indent="-285750">
                  <a:spcBef>
                    <a:spcPts val="0"/>
                  </a:spcBef>
                </a:pPr>
                <a:r>
                  <a:rPr lang="de-DE" sz="1600" dirty="0" smtClean="0"/>
                  <a:t>Konzeptueller Entwurf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600" dirty="0" smtClean="0"/>
                  <a:t> Repräsentation von Teilsystemen und Eigenschaften</a:t>
                </a:r>
              </a:p>
              <a:p>
                <a:pPr marL="681750" lvl="1" indent="-285750">
                  <a:spcBef>
                    <a:spcPts val="0"/>
                  </a:spcBef>
                </a:pPr>
                <a:r>
                  <a:rPr lang="de-DE" sz="1600" dirty="0" smtClean="0"/>
                  <a:t>High Level Entwurf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600" dirty="0" smtClean="0"/>
                  <a:t> Interaktion zwischen Komponenten eines Teilsystems</a:t>
                </a:r>
              </a:p>
              <a:p>
                <a:pPr marL="681750" lvl="1" indent="-285750">
                  <a:spcBef>
                    <a:spcPts val="0"/>
                  </a:spcBef>
                </a:pPr>
                <a:r>
                  <a:rPr lang="de-DE" sz="1600" dirty="0" smtClean="0"/>
                  <a:t>Detail Entwurf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600" dirty="0" smtClean="0"/>
                  <a:t> Beschreibung der Funktionalität einer Komponente</a:t>
                </a:r>
              </a:p>
              <a:p>
                <a:pPr marL="681750" lvl="1" indent="-285750">
                  <a:spcBef>
                    <a:spcPts val="0"/>
                  </a:spcBef>
                </a:pPr>
                <a:endParaRPr lang="de-DE" sz="1600" dirty="0" smtClean="0"/>
              </a:p>
            </p:txBody>
          </p:sp>
        </mc:Choice>
        <mc:Fallback xmlns="">
          <p:sp>
            <p:nvSpPr>
              <p:cNvPr id="14" name="Inhaltsplatzhalt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379" y="1442961"/>
                <a:ext cx="7897763" cy="5010238"/>
              </a:xfrm>
              <a:blipFill>
                <a:blip r:embed="rId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483802" y="5630333"/>
            <a:ext cx="81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0" dirty="0" smtClean="0">
                <a:solidFill>
                  <a:srgbClr val="FF0000"/>
                </a:solidFill>
                <a:latin typeface="+mn-lt"/>
              </a:rPr>
              <a:t>Ziel des Softwareentwurfs ist es, die Vorgaben der Anforderungsdefinition möglichst umfassend zu</a:t>
            </a:r>
          </a:p>
          <a:p>
            <a:pPr algn="ctr"/>
            <a:r>
              <a:rPr lang="de-DE" sz="1400" b="0" dirty="0" smtClean="0">
                <a:solidFill>
                  <a:srgbClr val="FF0000"/>
                </a:solidFill>
                <a:latin typeface="+mn-lt"/>
              </a:rPr>
              <a:t>berücksichtigen, was letztlich auf die Lösung einer </a:t>
            </a:r>
            <a:r>
              <a:rPr lang="de-DE" sz="1400" b="0" dirty="0" err="1" smtClean="0">
                <a:solidFill>
                  <a:srgbClr val="FF0000"/>
                </a:solidFill>
                <a:latin typeface="+mn-lt"/>
              </a:rPr>
              <a:t>multikriteriellen</a:t>
            </a:r>
            <a:r>
              <a:rPr lang="de-DE" sz="1400" b="0" dirty="0" smtClean="0">
                <a:solidFill>
                  <a:srgbClr val="FF0000"/>
                </a:solidFill>
                <a:latin typeface="+mn-lt"/>
              </a:rPr>
              <a:t> Optimierungsaufgabe hinausläuft.</a:t>
            </a:r>
          </a:p>
        </p:txBody>
      </p:sp>
    </p:spTree>
    <p:extLst>
      <p:ext uri="{BB962C8B-B14F-4D97-AF65-F5344CB8AC3E}">
        <p14:creationId xmlns:p14="http://schemas.microsoft.com/office/powerpoint/2010/main" val="11750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häufig auftretende </a:t>
            </a:r>
            <a:r>
              <a:rPr lang="de-DE" dirty="0" err="1" smtClean="0"/>
              <a:t>entwurfsprobleme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- </a:t>
            </a:r>
            <a:r>
              <a:rPr lang="de-DE" dirty="0" smtClean="0"/>
              <a:t>Definition </a:t>
            </a:r>
            <a:r>
              <a:rPr lang="de-DE" dirty="0"/>
              <a:t>und Kategorisierung von entwurfsmustern</a:t>
            </a:r>
          </a:p>
          <a:p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29370" y="1553030"/>
            <a:ext cx="3587631" cy="954107"/>
            <a:chOff x="413468" y="5088835"/>
            <a:chExt cx="3587631" cy="954107"/>
          </a:xfrm>
        </p:grpSpPr>
        <p:sp>
          <p:nvSpPr>
            <p:cNvPr id="6" name="Textfeld 5"/>
            <p:cNvSpPr txBox="1"/>
            <p:nvPr/>
          </p:nvSpPr>
          <p:spPr>
            <a:xfrm>
              <a:off x="413468" y="5088835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800" b="0" dirty="0" smtClean="0">
                  <a:solidFill>
                    <a:srgbClr val="323232"/>
                  </a:solidFill>
                  <a:latin typeface="+mn-lt"/>
                </a:rPr>
                <a:t> Benachrichtigungsproblem</a:t>
              </a:r>
              <a:endParaRPr lang="de-DE" sz="1800" b="0" dirty="0">
                <a:solidFill>
                  <a:srgbClr val="323232"/>
                </a:solidFill>
                <a:latin typeface="+mn-lt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87985" y="5458167"/>
              <a:ext cx="34131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 Objekten mitteilen, dass sich mein </a:t>
              </a:r>
            </a:p>
            <a:p>
              <a:r>
                <a:rPr lang="de-DE" sz="1600" b="0" dirty="0">
                  <a:solidFill>
                    <a:srgbClr val="323232"/>
                  </a:solidFill>
                  <a:latin typeface="+mn-lt"/>
                </a:rPr>
                <a:t> </a:t>
              </a: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Objektzustand geändert hat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29370" y="2561660"/>
            <a:ext cx="4306412" cy="954107"/>
            <a:chOff x="429370" y="5398689"/>
            <a:chExt cx="4306412" cy="954107"/>
          </a:xfrm>
        </p:grpSpPr>
        <p:sp>
          <p:nvSpPr>
            <p:cNvPr id="9" name="Textfeld 8"/>
            <p:cNvSpPr txBox="1"/>
            <p:nvPr/>
          </p:nvSpPr>
          <p:spPr>
            <a:xfrm>
              <a:off x="429370" y="5398689"/>
              <a:ext cx="255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800" b="0" dirty="0" err="1" smtClean="0">
                  <a:solidFill>
                    <a:srgbClr val="323232"/>
                  </a:solidFill>
                  <a:latin typeface="+mn-lt"/>
                </a:rPr>
                <a:t>If-then-else</a:t>
              </a:r>
              <a:r>
                <a:rPr lang="de-DE" sz="1800" b="0" dirty="0" smtClean="0">
                  <a:solidFill>
                    <a:srgbClr val="323232"/>
                  </a:solidFill>
                  <a:latin typeface="+mn-lt"/>
                </a:rPr>
                <a:t> Problem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95894" y="5768021"/>
              <a:ext cx="40398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Systemverhalten ohne </a:t>
              </a:r>
              <a:r>
                <a:rPr lang="de-DE" sz="1600" b="0" dirty="0" err="1" smtClean="0">
                  <a:solidFill>
                    <a:srgbClr val="323232"/>
                  </a:solidFill>
                  <a:latin typeface="+mn-lt"/>
                </a:rPr>
                <a:t>If-then-else</a:t>
              </a: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 Blöcke 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verändern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29370" y="3570290"/>
            <a:ext cx="4726271" cy="954107"/>
            <a:chOff x="429370" y="3638878"/>
            <a:chExt cx="4726271" cy="954107"/>
          </a:xfrm>
        </p:grpSpPr>
        <p:sp>
          <p:nvSpPr>
            <p:cNvPr id="12" name="Textfeld 11"/>
            <p:cNvSpPr txBox="1"/>
            <p:nvPr/>
          </p:nvSpPr>
          <p:spPr>
            <a:xfrm>
              <a:off x="429370" y="3638878"/>
              <a:ext cx="2366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800" b="0" dirty="0" smtClean="0">
                  <a:solidFill>
                    <a:srgbClr val="323232"/>
                  </a:solidFill>
                  <a:latin typeface="+mn-lt"/>
                </a:rPr>
                <a:t>Varianten Problem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695894" y="4008210"/>
              <a:ext cx="44597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Objekt besitzt unterschiedliche Ausprägungen. 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Realisierung ohne „Klassenexplosion“.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29370" y="4898045"/>
            <a:ext cx="4731208" cy="707886"/>
            <a:chOff x="429370" y="5398689"/>
            <a:chExt cx="4731208" cy="707886"/>
          </a:xfrm>
        </p:grpSpPr>
        <p:sp>
          <p:nvSpPr>
            <p:cNvPr id="19" name="Textfeld 18"/>
            <p:cNvSpPr txBox="1"/>
            <p:nvPr/>
          </p:nvSpPr>
          <p:spPr>
            <a:xfrm>
              <a:off x="429370" y="5398689"/>
              <a:ext cx="284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800" b="0" dirty="0" smtClean="0">
                  <a:solidFill>
                    <a:srgbClr val="323232"/>
                  </a:solidFill>
                  <a:latin typeface="+mn-lt"/>
                </a:rPr>
                <a:t>Single Instanz Problem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95894" y="5768021"/>
              <a:ext cx="44646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Es darf nur eine Instanz zur Laufzeit existieren.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9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59312"/>
              </p:ext>
            </p:extLst>
          </p:nvPr>
        </p:nvGraphicFramePr>
        <p:xfrm>
          <a:off x="627063" y="1566863"/>
          <a:ext cx="7897812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4433">
                  <a:extLst>
                    <a:ext uri="{9D8B030D-6E8A-4147-A177-3AD203B41FA5}">
                      <a16:colId xmlns:a16="http://schemas.microsoft.com/office/drawing/2014/main" val="3510951965"/>
                    </a:ext>
                  </a:extLst>
                </a:gridCol>
                <a:gridCol w="2441050">
                  <a:extLst>
                    <a:ext uri="{9D8B030D-6E8A-4147-A177-3AD203B41FA5}">
                      <a16:colId xmlns:a16="http://schemas.microsoft.com/office/drawing/2014/main" val="1608753094"/>
                    </a:ext>
                  </a:extLst>
                </a:gridCol>
                <a:gridCol w="3062329">
                  <a:extLst>
                    <a:ext uri="{9D8B030D-6E8A-4147-A177-3AD203B41FA5}">
                      <a16:colId xmlns:a16="http://schemas.microsoft.com/office/drawing/2014/main" val="1344299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Erzeugungsmuster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Verhaltensmuster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Strukturmuster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2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Abstract Factory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Adapter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2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Builder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Command </a:t>
                      </a:r>
                      <a:r>
                        <a:rPr lang="de-DE" dirty="0" err="1" smtClean="0"/>
                        <a:t>Processor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Bridge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2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Factory </a:t>
                      </a:r>
                      <a:r>
                        <a:rPr lang="de-DE" dirty="0" err="1" smtClean="0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Iterator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(5) </a:t>
                      </a:r>
                      <a:r>
                        <a:rPr lang="de-DE" dirty="0" err="1" smtClean="0">
                          <a:solidFill>
                            <a:srgbClr val="FF0000"/>
                          </a:solidFill>
                        </a:rPr>
                        <a:t>Decorator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9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(1) Singleton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Visitor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Fassade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Object</a:t>
                      </a:r>
                      <a:r>
                        <a:rPr lang="de-DE" dirty="0" smtClean="0"/>
                        <a:t> Pool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(3) </a:t>
                      </a:r>
                      <a:r>
                        <a:rPr lang="de-DE" dirty="0" err="1" smtClean="0">
                          <a:solidFill>
                            <a:srgbClr val="FF0000"/>
                          </a:solidFill>
                        </a:rPr>
                        <a:t>Strategy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Proxy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9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Template </a:t>
                      </a:r>
                      <a:r>
                        <a:rPr lang="de-DE" dirty="0" err="1" smtClean="0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(6) Model View Controller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42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(2) Observer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Flyweight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(4) Composite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55004"/>
                  </a:ext>
                </a:extLst>
              </a:tr>
            </a:tbl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Kategorisierung Entwurfsmuster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Theorie - Definition </a:t>
            </a:r>
            <a:r>
              <a:rPr lang="de-DE" dirty="0"/>
              <a:t>und Kategorisierung von entwurfsmustern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92004" y="5173133"/>
            <a:ext cx="7932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Es gibt mehr als 50 Entwurfsmuster! 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Ein Design das viele Entwurfsmuster enthält ist noch lange kein gutes Design!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Es gilt: So „einfach“ wie möglich statt aufgebläht ohne Grund!</a:t>
            </a:r>
          </a:p>
        </p:txBody>
      </p:sp>
    </p:spTree>
    <p:extLst>
      <p:ext uri="{BB962C8B-B14F-4D97-AF65-F5344CB8AC3E}">
        <p14:creationId xmlns:p14="http://schemas.microsoft.com/office/powerpoint/2010/main" val="1553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26805" y="1567543"/>
            <a:ext cx="7897763" cy="2361695"/>
          </a:xfrm>
        </p:spPr>
        <p:txBody>
          <a:bodyPr numCol="1"/>
          <a:lstStyle/>
          <a:p>
            <a:pPr marL="0" indent="0">
              <a:spcBef>
                <a:spcPts val="0"/>
              </a:spcBef>
              <a:buNone/>
            </a:pPr>
            <a:r>
              <a:rPr lang="de-DE" sz="1800" u="sng" dirty="0" smtClean="0"/>
              <a:t>Szenario</a:t>
            </a:r>
            <a:r>
              <a:rPr lang="de-DE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600" dirty="0" smtClean="0"/>
              <a:t>Sie sind inzwischen im dritten Semester angekommen und besuchen das Modul Softwarepraktikum. Ihre Aufgabe ist die Entwicklung einer Software namens „</a:t>
            </a:r>
            <a:r>
              <a:rPr lang="de-DE" sz="1600" dirty="0" err="1" smtClean="0"/>
              <a:t>DaxParty</a:t>
            </a:r>
            <a:r>
              <a:rPr lang="de-DE" sz="1600" dirty="0" smtClean="0"/>
              <a:t>“ (Bierbörse). Sie haben sich natürlich sofort im Internet schlau gemacht und ein vorhandenes Programm samt Quellcode gefunden.</a:t>
            </a:r>
          </a:p>
          <a:p>
            <a:pPr marL="0" indent="0">
              <a:buNone/>
            </a:pPr>
            <a:r>
              <a:rPr lang="de-DE" sz="1600" dirty="0" smtClean="0"/>
              <a:t>Notiz: In der Software gibt es nur ein Bier…</a:t>
            </a:r>
          </a:p>
          <a:p>
            <a:pPr marL="0" indent="0">
              <a:buNone/>
            </a:pPr>
            <a:r>
              <a:rPr lang="de-DE" sz="1600" dirty="0" smtClean="0"/>
              <a:t>Beim testen fällt ihnen auf, dass der minimale sowie maximale Preis für ein Bier, den Sie beim Start festlegen, nicht eingehalten wird.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Erzeugungsmuster - Singleton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Praxis - </a:t>
            </a:r>
            <a:r>
              <a:rPr lang="de-DE" dirty="0" err="1" smtClean="0"/>
              <a:t>EntwurfsMuster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24114" y="4666485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Ihnen fällt folgende Klasse auf: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55" y="4306941"/>
            <a:ext cx="2130504" cy="155368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019546" y="5871778"/>
            <a:ext cx="207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29; Beispiel Singleton Pattern –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ugly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code</a:t>
            </a:r>
            <a:endParaRPr lang="de-DE" sz="1000" b="0" i="1" dirty="0" smtClean="0">
              <a:solidFill>
                <a:srgbClr val="323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2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Erzeugungsmuster - Singleton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err="1"/>
              <a:t>EntwurfsMuster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556591" y="1651958"/>
            <a:ext cx="4368504" cy="1200329"/>
            <a:chOff x="373711" y="3948226"/>
            <a:chExt cx="4368504" cy="1200329"/>
          </a:xfrm>
        </p:grpSpPr>
        <p:sp>
          <p:nvSpPr>
            <p:cNvPr id="7" name="Textfeld 6"/>
            <p:cNvSpPr txBox="1"/>
            <p:nvPr/>
          </p:nvSpPr>
          <p:spPr>
            <a:xfrm>
              <a:off x="373711" y="3948226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0" dirty="0" smtClean="0">
                  <a:solidFill>
                    <a:srgbClr val="323232"/>
                  </a:solidFill>
                  <a:latin typeface="+mn-lt"/>
                </a:rPr>
                <a:t>Fehler im Design: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73711" y="4317558"/>
              <a:ext cx="4368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global verfügbare Variablen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Modifizierung von externen Klassen möglich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Plausibilitätsprüfung fehlt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51452" y="3394814"/>
            <a:ext cx="6347572" cy="1446550"/>
            <a:chOff x="556591" y="4809543"/>
            <a:chExt cx="6347572" cy="1446550"/>
          </a:xfrm>
        </p:grpSpPr>
        <p:sp>
          <p:nvSpPr>
            <p:cNvPr id="10" name="Textfeld 9"/>
            <p:cNvSpPr txBox="1"/>
            <p:nvPr/>
          </p:nvSpPr>
          <p:spPr>
            <a:xfrm>
              <a:off x="556591" y="480954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0" dirty="0" smtClean="0">
                  <a:solidFill>
                    <a:srgbClr val="323232"/>
                  </a:solidFill>
                  <a:latin typeface="+mn-lt"/>
                </a:rPr>
                <a:t>Ziel: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56591" y="5178875"/>
              <a:ext cx="634757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Werte sollen global verfügbar sein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Veränderung von speziellen Werten nur nach Plausibilitätsprüfung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kein direkter Variablenzugriff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zentrale Verwaltung der Werte</a:t>
              </a:r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98" y="1719656"/>
            <a:ext cx="1966744" cy="143426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560398" y="3153919"/>
            <a:ext cx="207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30; Beispiel Singleton Pattern –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ugly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code</a:t>
            </a:r>
            <a:endParaRPr lang="de-DE" sz="1000" b="0" i="1" dirty="0" smtClean="0">
              <a:solidFill>
                <a:srgbClr val="323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71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Lösung: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Erzeugungsmuster - Singleton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err="1"/>
              <a:t>EntwurfsMuster</a:t>
            </a:r>
            <a:endParaRPr lang="de-DE" dirty="0"/>
          </a:p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96" y="1553030"/>
            <a:ext cx="3412616" cy="252945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169154" y="4096994"/>
            <a:ext cx="2526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31; Beispiel Singleton – clean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code</a:t>
            </a:r>
            <a:endParaRPr lang="de-DE" sz="1000" b="0" i="1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111850" y="4721779"/>
            <a:ext cx="2832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Vorteile: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Zugriffskontrolle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800" b="0" dirty="0">
                <a:solidFill>
                  <a:srgbClr val="323232"/>
                </a:solidFill>
                <a:latin typeface="+mn-lt"/>
              </a:rPr>
              <a:t>s</a:t>
            </a:r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auberer Namensraum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Spezialisierung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800" b="0" dirty="0" err="1" smtClean="0">
                <a:solidFill>
                  <a:srgbClr val="323232"/>
                </a:solidFill>
                <a:latin typeface="+mn-lt"/>
              </a:rPr>
              <a:t>Lazy-Loading</a:t>
            </a:r>
            <a:endParaRPr lang="de-DE" sz="1800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063364" y="4721779"/>
            <a:ext cx="3461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Nachteile: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800" b="0" dirty="0">
                <a:solidFill>
                  <a:srgbClr val="323232"/>
                </a:solidFill>
                <a:latin typeface="+mn-lt"/>
              </a:rPr>
              <a:t>p</a:t>
            </a:r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rozedurales Programmieren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800" b="0" dirty="0">
                <a:solidFill>
                  <a:srgbClr val="323232"/>
                </a:solidFill>
                <a:latin typeface="+mn-lt"/>
              </a:rPr>
              <a:t>g</a:t>
            </a:r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lobale Verfügbarkeit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Intransparenz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Objektzerstörung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93" y="4721779"/>
            <a:ext cx="1066671" cy="10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Modell: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Erzeugungsmuster - Singleton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err="1"/>
              <a:t>EntwurfsMuster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505361" y="3181724"/>
            <a:ext cx="2526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32; Singleton – Entwurfsmuster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49" y="2047656"/>
            <a:ext cx="2295525" cy="10287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210764" y="4526132"/>
            <a:ext cx="672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Achtung: Bei Multi-Threading kann es durchaus zu Problemen kommen!</a:t>
            </a:r>
          </a:p>
        </p:txBody>
      </p:sp>
    </p:spTree>
    <p:extLst>
      <p:ext uri="{BB962C8B-B14F-4D97-AF65-F5344CB8AC3E}">
        <p14:creationId xmlns:p14="http://schemas.microsoft.com/office/powerpoint/2010/main" val="37640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sz="1800" u="sng" dirty="0" smtClean="0">
                <a:latin typeface="+mn-lt"/>
              </a:rPr>
              <a:t>Szenario: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600" dirty="0" smtClean="0">
                <a:latin typeface="+mn-lt"/>
              </a:rPr>
              <a:t>Sie schreiben ein Programm für den Öl-Aktienhandel. Die Aktienkurse sind dabei vom Verhalten des Fördervolumen Parameters der OPEC abhängig. Sobald sich dieser Parameter ändert, müssen sich die Aktienkurse automatisch anpassen.</a:t>
            </a:r>
          </a:p>
          <a:p>
            <a:pPr marL="0" indent="0">
              <a:buNone/>
            </a:pPr>
            <a:r>
              <a:rPr lang="de-DE" sz="1600" dirty="0" smtClean="0">
                <a:latin typeface="+mn-lt"/>
              </a:rPr>
              <a:t>Ziel: </a:t>
            </a:r>
            <a:r>
              <a:rPr lang="de-DE" sz="1600" dirty="0" err="1">
                <a:latin typeface="+mn-lt"/>
              </a:rPr>
              <a:t>a</a:t>
            </a:r>
            <a:r>
              <a:rPr lang="de-DE" sz="1600" dirty="0" err="1" smtClean="0">
                <a:latin typeface="+mn-lt"/>
              </a:rPr>
              <a:t>utom</a:t>
            </a:r>
            <a:r>
              <a:rPr lang="de-DE" sz="1600" dirty="0" smtClean="0">
                <a:latin typeface="+mn-lt"/>
              </a:rPr>
              <a:t>. Aktualisierung der Aktienobjekte bei Parameteränderung</a:t>
            </a:r>
          </a:p>
          <a:p>
            <a:pPr marL="0" indent="0">
              <a:buNone/>
            </a:pPr>
            <a:r>
              <a:rPr lang="de-DE" sz="1600" dirty="0" smtClean="0">
                <a:latin typeface="+mn-lt"/>
              </a:rPr>
              <a:t>Bisherige Lösung:</a:t>
            </a:r>
            <a:endParaRPr lang="de-DE" sz="1600" dirty="0"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Verhaltensmuster </a:t>
            </a:r>
            <a:r>
              <a:rPr lang="de-DE" dirty="0"/>
              <a:t>- </a:t>
            </a:r>
            <a:r>
              <a:rPr lang="de-DE" dirty="0" smtClean="0"/>
              <a:t>Observer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smtClean="0"/>
              <a:t>Verhaltensmuster</a:t>
            </a:r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6" y="3610829"/>
            <a:ext cx="7822262" cy="227313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159642" y="5984651"/>
            <a:ext cx="290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33; Beispiel Observer – Pattern,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ugly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code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2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Verhaltensmuster </a:t>
            </a:r>
            <a:r>
              <a:rPr lang="de-DE" dirty="0"/>
              <a:t>- </a:t>
            </a:r>
            <a:r>
              <a:rPr lang="de-DE" dirty="0" smtClean="0"/>
              <a:t>Observer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smtClean="0"/>
              <a:t>Verhaltensmuster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48640" y="1553030"/>
            <a:ext cx="672331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DE" sz="1800" b="0" dirty="0">
                <a:solidFill>
                  <a:schemeClr val="tx1"/>
                </a:solidFill>
                <a:latin typeface="+mn-lt"/>
              </a:rPr>
              <a:t>Fehler im Design: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 enge 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Kopplung zwischen Objekt </a:t>
            </a:r>
            <a:r>
              <a:rPr lang="de-DE" sz="1600" b="0" i="1" dirty="0" err="1">
                <a:solidFill>
                  <a:schemeClr val="tx1"/>
                </a:solidFill>
                <a:latin typeface="+mn-lt"/>
              </a:rPr>
              <a:t>OpecControl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 und Aktienobjekten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 Erweiterbarkeit 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stark eingeschränkt (</a:t>
            </a:r>
            <a:r>
              <a:rPr lang="de-DE" sz="1600" b="0" dirty="0" err="1">
                <a:solidFill>
                  <a:schemeClr val="tx1"/>
                </a:solidFill>
                <a:latin typeface="+mn-lt"/>
              </a:rPr>
              <a:t>notifyStockPrice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() anpassen)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 keine 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dynamischen Änderungen möglich</a:t>
            </a:r>
          </a:p>
          <a:p>
            <a:endParaRPr lang="de-DE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48640" y="3374746"/>
            <a:ext cx="812074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4900" indent="0">
              <a:buNone/>
            </a:pPr>
            <a:r>
              <a:rPr lang="de-DE" sz="1800" b="0" dirty="0">
                <a:solidFill>
                  <a:schemeClr val="tx1"/>
                </a:solidFill>
                <a:latin typeface="+mn-lt"/>
              </a:rPr>
              <a:t>Ziel: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 Entkopplung 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von </a:t>
            </a:r>
            <a:r>
              <a:rPr lang="de-DE" sz="1600" b="0" dirty="0" err="1">
                <a:solidFill>
                  <a:schemeClr val="tx1"/>
                </a:solidFill>
                <a:latin typeface="+mn-lt"/>
              </a:rPr>
              <a:t>OpecControl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 und Aktienobjekten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 Schnittstelle 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verwenden statt direkte Implementierung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 dynamische 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Änderungen ermöglichen durch An- / Abmeldung von Aktienobjekten</a:t>
            </a:r>
          </a:p>
          <a:p>
            <a:endParaRPr lang="de-DE" b="0" dirty="0" smtClean="0">
              <a:solidFill>
                <a:srgbClr val="323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82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>
                <a:latin typeface="+mn-lt"/>
              </a:rPr>
              <a:t>Lösung:</a:t>
            </a:r>
            <a:endParaRPr lang="de-DE" sz="1800" dirty="0"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Verhaltensmuster - Observer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Verhaltensmuster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2584869"/>
            <a:ext cx="7907290" cy="182874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29842" y="4518983"/>
            <a:ext cx="489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34; 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Modellierung des Beispiels OPEC Control unter Verwendung des Observer Patterns</a:t>
            </a:r>
          </a:p>
        </p:txBody>
      </p:sp>
    </p:spTree>
    <p:extLst>
      <p:ext uri="{BB962C8B-B14F-4D97-AF65-F5344CB8AC3E}">
        <p14:creationId xmlns:p14="http://schemas.microsoft.com/office/powerpoint/2010/main" val="8600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>
                <a:latin typeface="+mn-lt"/>
              </a:rPr>
              <a:t>Modell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Verhaltensmuster - Observer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Verhaltensmuster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402255" y="4090636"/>
            <a:ext cx="2346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35; Observer - Entwurfsmuster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9" y="2209861"/>
            <a:ext cx="7316155" cy="177540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79192" y="4989137"/>
            <a:ext cx="719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Die Anmeldung beim </a:t>
            </a:r>
            <a:r>
              <a:rPr lang="de-DE" sz="1600" b="0" dirty="0" err="1" smtClean="0">
                <a:solidFill>
                  <a:srgbClr val="FF0000"/>
                </a:solidFill>
                <a:latin typeface="+mn-lt"/>
              </a:rPr>
              <a:t>Subject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 kann in verschiedenen Varianten erfolgen.</a:t>
            </a:r>
          </a:p>
          <a:p>
            <a:pPr algn="ctr"/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Dies kommt auf den Ort der Erzeugung von </a:t>
            </a:r>
            <a:r>
              <a:rPr lang="de-DE" sz="1600" b="0" dirty="0" err="1" smtClean="0">
                <a:solidFill>
                  <a:srgbClr val="FF0000"/>
                </a:solidFill>
                <a:latin typeface="+mn-lt"/>
              </a:rPr>
              <a:t>ObserverOne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 &amp; </a:t>
            </a:r>
            <a:r>
              <a:rPr lang="de-DE" sz="1600" b="0" dirty="0" err="1" smtClean="0">
                <a:solidFill>
                  <a:srgbClr val="FF0000"/>
                </a:solidFill>
                <a:latin typeface="+mn-lt"/>
              </a:rPr>
              <a:t>ObserverTwo</a:t>
            </a:r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10834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Softwareentwicklungsprozess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Definition &amp; Aufgaben vom Softwaredesign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1553030"/>
            <a:ext cx="4486275" cy="4572000"/>
          </a:xfrm>
        </p:spPr>
      </p:pic>
      <p:sp>
        <p:nvSpPr>
          <p:cNvPr id="6" name="Textfeld 5"/>
          <p:cNvSpPr txBox="1"/>
          <p:nvPr/>
        </p:nvSpPr>
        <p:spPr>
          <a:xfrm>
            <a:off x="624114" y="6125030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1;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In Anlehnung an Watts S. Humphrey, A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Discipline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for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Software Engineering</a:t>
            </a:r>
          </a:p>
        </p:txBody>
      </p:sp>
      <p:cxnSp>
        <p:nvCxnSpPr>
          <p:cNvPr id="9" name="Gerader Verbinder 8"/>
          <p:cNvCxnSpPr/>
          <p:nvPr/>
        </p:nvCxnSpPr>
        <p:spPr bwMode="auto">
          <a:xfrm>
            <a:off x="5110388" y="2108199"/>
            <a:ext cx="27008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r Verbinder 10"/>
          <p:cNvCxnSpPr/>
          <p:nvPr/>
        </p:nvCxnSpPr>
        <p:spPr bwMode="auto">
          <a:xfrm>
            <a:off x="5110388" y="2675466"/>
            <a:ext cx="27008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r Verbinder 11"/>
          <p:cNvCxnSpPr/>
          <p:nvPr/>
        </p:nvCxnSpPr>
        <p:spPr bwMode="auto">
          <a:xfrm>
            <a:off x="5110389" y="3183466"/>
            <a:ext cx="27008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r Verbinder 12"/>
          <p:cNvCxnSpPr/>
          <p:nvPr/>
        </p:nvCxnSpPr>
        <p:spPr bwMode="auto">
          <a:xfrm>
            <a:off x="5198533" y="4868332"/>
            <a:ext cx="27008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r Verbinder 14"/>
          <p:cNvCxnSpPr/>
          <p:nvPr/>
        </p:nvCxnSpPr>
        <p:spPr bwMode="auto">
          <a:xfrm>
            <a:off x="5198533" y="5511799"/>
            <a:ext cx="27008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feld 9"/>
          <p:cNvSpPr txBox="1"/>
          <p:nvPr/>
        </p:nvSpPr>
        <p:spPr>
          <a:xfrm>
            <a:off x="5110388" y="171389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Plan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110388" y="2276646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Design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137800" y="284168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FF0000"/>
                </a:solidFill>
                <a:latin typeface="+mn-lt"/>
              </a:rPr>
              <a:t>Implementation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164890" y="3737316"/>
            <a:ext cx="227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Compile</a:t>
            </a:r>
            <a:r>
              <a:rPr lang="de-DE" sz="1600" b="0" dirty="0">
                <a:solidFill>
                  <a:srgbClr val="323232"/>
                </a:solidFill>
                <a:latin typeface="+mn-lt"/>
              </a:rPr>
              <a:t>,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 Test &amp;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Debug</a:t>
            </a:r>
            <a:endParaRPr lang="de-DE" sz="1600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198533" y="5052712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Postmortem</a:t>
            </a:r>
            <a:endParaRPr lang="de-DE" sz="1600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198533" y="568430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4639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  <p:bldP spid="19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>
                <a:latin typeface="+mn-lt"/>
              </a:rPr>
              <a:t>Einsatzzweck: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+mn-lt"/>
              </a:rPr>
              <a:t>Objekte über Zustandsänderung informieren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+mn-lt"/>
              </a:rPr>
              <a:t>Model-View-Controller Pattern</a:t>
            </a:r>
            <a:endParaRPr lang="de-DE" sz="1600" dirty="0">
              <a:latin typeface="+mn-lt"/>
            </a:endParaRPr>
          </a:p>
          <a:p>
            <a:pPr marL="54900" indent="0">
              <a:buNone/>
            </a:pPr>
            <a:r>
              <a:rPr lang="de-DE" sz="1800" dirty="0" smtClean="0">
                <a:latin typeface="+mn-lt"/>
              </a:rPr>
              <a:t>Varianten: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+mn-lt"/>
              </a:rPr>
              <a:t>Push Modell (Subjekt gibt Daten an Observer weiter)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+mn-lt"/>
              </a:rPr>
              <a:t>Pull Modell (Subjekt benachrichtigt Observer, Observer rufen relevante Parameter vom Subjekt ab)</a:t>
            </a:r>
          </a:p>
          <a:p>
            <a:pPr marL="396000" lvl="1" indent="0">
              <a:buNone/>
            </a:pPr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Verhaltensmuster - Observer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Verhaltensmuster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4525728"/>
            <a:ext cx="1066671" cy="10666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24115" y="4458900"/>
            <a:ext cx="2931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Vorteile: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Zustandskonsistenz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Flexibilität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Wiederverwendbarkeit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Kompatibilität zum Schichtenmodell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174038" y="445890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Nachteile: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Aktualisierungskaskaden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Abmeldung von Observer</a:t>
            </a:r>
          </a:p>
        </p:txBody>
      </p:sp>
    </p:spTree>
    <p:extLst>
      <p:ext uri="{BB962C8B-B14F-4D97-AF65-F5344CB8AC3E}">
        <p14:creationId xmlns:p14="http://schemas.microsoft.com/office/powerpoint/2010/main" val="17903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26805" y="1567543"/>
            <a:ext cx="7897763" cy="20264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sz="1800" u="sng" dirty="0" smtClean="0">
                <a:latin typeface="+mn-lt"/>
              </a:rPr>
              <a:t>Szenario: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600" dirty="0" smtClean="0">
                <a:latin typeface="+mn-lt"/>
              </a:rPr>
              <a:t>Sie möchten ein Programm zur Lohnabrechnung schreiben. Ihre Mitarbeiter werden in die Steuerklassen </a:t>
            </a:r>
            <a:r>
              <a:rPr lang="de-DE" sz="1600" i="1" dirty="0" smtClean="0">
                <a:latin typeface="+mn-lt"/>
              </a:rPr>
              <a:t>ledig, verheiratet</a:t>
            </a:r>
            <a:r>
              <a:rPr lang="de-DE" sz="1600" dirty="0" smtClean="0">
                <a:latin typeface="+mn-lt"/>
              </a:rPr>
              <a:t> und </a:t>
            </a:r>
            <a:r>
              <a:rPr lang="de-DE" sz="1600" i="1" dirty="0" smtClean="0">
                <a:latin typeface="+mn-lt"/>
              </a:rPr>
              <a:t>ledig mit Kind </a:t>
            </a:r>
            <a:r>
              <a:rPr lang="de-DE" sz="1600" dirty="0" smtClean="0">
                <a:latin typeface="+mn-lt"/>
              </a:rPr>
              <a:t>eingeteilt.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600" dirty="0" smtClean="0">
                <a:latin typeface="+mn-lt"/>
              </a:rPr>
              <a:t>In einem ersten Schritt soll das Programm, dass Nettogehalt und die Rente pro Monat ausrechnen. Des Weiteren soll eine Abfrage vom Namen und von der Steuerklasse möglich sein.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600" dirty="0" smtClean="0">
                <a:latin typeface="+mn-lt"/>
              </a:rPr>
              <a:t>Ziel: Berechnung der Werte in Abhängigkeit seiner Steuerklasse.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Verhaltensmuster - </a:t>
            </a:r>
            <a:r>
              <a:rPr lang="de-DE" dirty="0" err="1" smtClean="0"/>
              <a:t>Strategy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Verhaltensmuster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24114" y="3598183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bisherige Lösung: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84" y="3922634"/>
            <a:ext cx="6909683" cy="234371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080328" y="6266353"/>
            <a:ext cx="299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36; Beispiel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Strategy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– Pattern,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ugly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code</a:t>
            </a:r>
            <a:endParaRPr lang="de-DE" sz="1000" b="0" i="1" dirty="0" smtClean="0">
              <a:solidFill>
                <a:srgbClr val="323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Verhaltensmuster - </a:t>
            </a:r>
            <a:r>
              <a:rPr lang="de-DE" dirty="0" err="1"/>
              <a:t>Strategy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Verhaltensmuster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24114" y="1553030"/>
            <a:ext cx="613777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DE" sz="1800" b="0" dirty="0">
                <a:solidFill>
                  <a:schemeClr val="tx1"/>
                </a:solidFill>
                <a:latin typeface="+mn-lt"/>
              </a:rPr>
              <a:t>Fehler im Design: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Code Redundanz (doppelter Code bei gleichem Verhalten)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Verhalten der Mitarbeiter nicht änderbar zur Laufzeit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keine Wiederverwendbarkeit</a:t>
            </a:r>
          </a:p>
          <a:p>
            <a:endParaRPr lang="de-DE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24114" y="3484990"/>
            <a:ext cx="697652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DE" sz="1800" b="0" dirty="0">
                <a:solidFill>
                  <a:schemeClr val="tx1"/>
                </a:solidFill>
                <a:latin typeface="+mn-lt"/>
              </a:rPr>
              <a:t>Ziel: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Trennung von Aspekten die sich ändern und jenen die konstant sind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Algorithmus unabhängig vom nutzenden Client austauschen</a:t>
            </a:r>
          </a:p>
          <a:p>
            <a:endParaRPr lang="de-DE" b="0" dirty="0" smtClean="0">
              <a:solidFill>
                <a:srgbClr val="323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66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Lösung: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Verhaltensmuster - </a:t>
            </a:r>
            <a:r>
              <a:rPr lang="de-DE" dirty="0" err="1"/>
              <a:t>Strategy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Verhaltensmuster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4" y="2516355"/>
            <a:ext cx="7724127" cy="311261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080330" y="5734043"/>
            <a:ext cx="299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37; Beispiel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Strategy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– Pattern, clean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code</a:t>
            </a:r>
            <a:endParaRPr lang="de-DE" sz="1000" b="0" i="1" dirty="0" smtClean="0">
              <a:solidFill>
                <a:srgbClr val="323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044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Modell: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Verhaltensmuster - </a:t>
            </a:r>
            <a:r>
              <a:rPr lang="de-DE" dirty="0" err="1"/>
              <a:t>Strategy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Verhaltensmuster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466935" y="4547854"/>
            <a:ext cx="2217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38;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Strategy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– Entwurfsmuster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38" y="2859100"/>
            <a:ext cx="6763979" cy="15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5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Einsatzzweck: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dirty="0" smtClean="0"/>
              <a:t>Alternative zur Unterklassenbildung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dirty="0" smtClean="0"/>
              <a:t>Entkopplung von </a:t>
            </a:r>
            <a:r>
              <a:rPr lang="de-DE" sz="1600" dirty="0"/>
              <a:t>K</a:t>
            </a:r>
            <a:r>
              <a:rPr lang="de-DE" sz="1600" dirty="0" smtClean="0"/>
              <a:t>ontext und Verhalten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dirty="0" smtClean="0"/>
              <a:t>verstecken von komplexen </a:t>
            </a:r>
            <a:r>
              <a:rPr lang="de-DE" sz="1600" dirty="0" err="1" smtClean="0"/>
              <a:t>Algorithmusdetails</a:t>
            </a:r>
            <a:endParaRPr lang="de-DE" sz="1600" dirty="0" smtClean="0"/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dirty="0" err="1" smtClean="0"/>
              <a:t>If</a:t>
            </a:r>
            <a:r>
              <a:rPr lang="de-DE" sz="1600" dirty="0" smtClean="0"/>
              <a:t>()…</a:t>
            </a:r>
            <a:r>
              <a:rPr lang="de-DE" sz="1600" dirty="0" err="1" smtClean="0"/>
              <a:t>else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()…</a:t>
            </a:r>
            <a:r>
              <a:rPr lang="de-DE" sz="1600" dirty="0" err="1" smtClean="0"/>
              <a:t>else</a:t>
            </a:r>
            <a:r>
              <a:rPr lang="de-DE" sz="1600" dirty="0" smtClean="0"/>
              <a:t>… Ketten auflösen</a:t>
            </a:r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Verhaltensmuster - </a:t>
            </a:r>
            <a:r>
              <a:rPr lang="de-DE" dirty="0" err="1"/>
              <a:t>Strategy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Verhaltensmuster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24115" y="4458900"/>
            <a:ext cx="2931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Vorteile: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Komposition statt Vererbung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dynamisches Verhalten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Vermeidung von Bedingungen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986709" y="4458900"/>
            <a:ext cx="3537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Nachteile: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Kopplung zwischen Client und Strategieimplementierung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evtl. unnötige </a:t>
            </a:r>
            <a:r>
              <a:rPr lang="de-DE" sz="1600" b="0" dirty="0">
                <a:solidFill>
                  <a:srgbClr val="323232"/>
                </a:solidFill>
                <a:latin typeface="+mn-lt"/>
              </a:rPr>
              <a:t>K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ontext-Strategie-Kommunikation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Klassenexplosion bei zu starker Verhaltenstrennung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4525728"/>
            <a:ext cx="1066671" cy="10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Szenario:</a:t>
            </a:r>
          </a:p>
          <a:p>
            <a:pPr marL="0" indent="0">
              <a:buNone/>
            </a:pPr>
            <a:r>
              <a:rPr lang="de-DE" sz="1600" dirty="0" smtClean="0"/>
              <a:t>Das neue Verwaltungssystem soll die Personalhierarchie der Firma darstellen. Der Hierarchiebaum sieht wie folgt aus: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Strukturmuster – </a:t>
            </a:r>
            <a:r>
              <a:rPr lang="de-DE" dirty="0" smtClean="0"/>
              <a:t>Composite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Strukturmuster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2768664"/>
            <a:ext cx="7800975" cy="31242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768712" y="5998232"/>
            <a:ext cx="282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39;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Hierachiebaum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von Firmenpersonal</a:t>
            </a:r>
          </a:p>
        </p:txBody>
      </p:sp>
    </p:spTree>
    <p:extLst>
      <p:ext uri="{BB962C8B-B14F-4D97-AF65-F5344CB8AC3E}">
        <p14:creationId xmlns:p14="http://schemas.microsoft.com/office/powerpoint/2010/main" val="25713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Anforderungen an das System:</a:t>
            </a:r>
          </a:p>
          <a:p>
            <a:r>
              <a:rPr lang="de-DE" sz="1600" dirty="0" smtClean="0"/>
              <a:t>jeder Mitarbeiter und Abteilungsleiter besitzt einen Namen und eine Telefonnummer (</a:t>
            </a:r>
            <a:r>
              <a:rPr lang="de-DE" sz="1600" dirty="0" err="1" smtClean="0"/>
              <a:t>getName</a:t>
            </a:r>
            <a:r>
              <a:rPr lang="de-DE" sz="1600" dirty="0" smtClean="0"/>
              <a:t>(), </a:t>
            </a:r>
            <a:r>
              <a:rPr lang="de-DE" sz="1600" dirty="0" err="1" smtClean="0"/>
              <a:t>getPhoneNumber</a:t>
            </a:r>
            <a:r>
              <a:rPr lang="de-DE" sz="1600" dirty="0" smtClean="0"/>
              <a:t>())</a:t>
            </a:r>
          </a:p>
          <a:p>
            <a:r>
              <a:rPr lang="de-DE" sz="1600" dirty="0" smtClean="0"/>
              <a:t>jeder Abteilungsleiter kennt seine Abteilung (</a:t>
            </a:r>
            <a:r>
              <a:rPr lang="de-DE" sz="1600" dirty="0" err="1" smtClean="0"/>
              <a:t>getDepartment</a:t>
            </a:r>
            <a:r>
              <a:rPr lang="de-DE" sz="1600" dirty="0" smtClean="0"/>
              <a:t>())</a:t>
            </a:r>
          </a:p>
          <a:p>
            <a:r>
              <a:rPr lang="de-DE" sz="1600" dirty="0" smtClean="0"/>
              <a:t>Operationen um Mitarbeiter in den Baum einzuordnen, zu holen oder</a:t>
            </a:r>
            <a:r>
              <a:rPr lang="de-DE" sz="1600" dirty="0"/>
              <a:t> </a:t>
            </a:r>
            <a:r>
              <a:rPr lang="de-DE" sz="1600" dirty="0" smtClean="0"/>
              <a:t>zu entfernen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add</a:t>
            </a:r>
            <a:r>
              <a:rPr lang="de-DE" sz="1600" dirty="0" smtClean="0"/>
              <a:t>(), </a:t>
            </a:r>
            <a:r>
              <a:rPr lang="de-DE" sz="1600" dirty="0" err="1" smtClean="0"/>
              <a:t>getEmployee</a:t>
            </a:r>
            <a:r>
              <a:rPr lang="de-DE" sz="1600" dirty="0" smtClean="0"/>
              <a:t>(), </a:t>
            </a:r>
            <a:r>
              <a:rPr lang="de-DE" sz="1600" dirty="0" err="1" smtClean="0"/>
              <a:t>remove</a:t>
            </a:r>
            <a:r>
              <a:rPr lang="de-DE" sz="1600" dirty="0" smtClean="0"/>
              <a:t>())</a:t>
            </a:r>
          </a:p>
          <a:p>
            <a:r>
              <a:rPr lang="de-DE" sz="1600" dirty="0" smtClean="0"/>
              <a:t>Abteilungsleiter soll Mitarbeiteranzahl in seiner Abteilung ausgeben können (</a:t>
            </a:r>
            <a:r>
              <a:rPr lang="de-DE" sz="1600" dirty="0" err="1" smtClean="0"/>
              <a:t>getEmployeeCount</a:t>
            </a:r>
            <a:r>
              <a:rPr lang="de-DE" sz="1600" dirty="0" smtClean="0"/>
              <a:t>())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Strukturmuster – </a:t>
            </a:r>
            <a:r>
              <a:rPr lang="de-DE" dirty="0" smtClean="0"/>
              <a:t>Composite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Strukturmuster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58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Lösung vom Praktikant: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Strukturmuster – Composite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Strukturmuster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3035204"/>
            <a:ext cx="7770771" cy="21649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080331" y="5305522"/>
            <a:ext cx="299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40; Beispiel Composite – Pattern,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ugly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code</a:t>
            </a:r>
            <a:endParaRPr lang="de-DE" sz="1000" b="0" i="1" dirty="0" smtClean="0">
              <a:solidFill>
                <a:srgbClr val="323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30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Lösung: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Strukturmuster – Composite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Strukturmuster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80331" y="5305522"/>
            <a:ext cx="3129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41; Beispiel Composite – Pattern, clean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code</a:t>
            </a:r>
            <a:endParaRPr lang="de-DE" sz="1000" b="0" i="1" dirty="0" smtClean="0">
              <a:solidFill>
                <a:srgbClr val="323232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81" y="1970441"/>
            <a:ext cx="5000294" cy="29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Softwareentwicklungsprozess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Definition &amp; Aufgaben vom Softwaredesign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24" y="1795276"/>
            <a:ext cx="4009818" cy="4009818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22" name="Textfeld 21"/>
          <p:cNvSpPr txBox="1"/>
          <p:nvPr/>
        </p:nvSpPr>
        <p:spPr>
          <a:xfrm>
            <a:off x="624114" y="1790275"/>
            <a:ext cx="3425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Wo können wir uns Arbeit beim </a:t>
            </a:r>
          </a:p>
          <a:p>
            <a:r>
              <a:rPr lang="de-DE" sz="1800" b="0" dirty="0" smtClean="0">
                <a:solidFill>
                  <a:srgbClr val="323232"/>
                </a:solidFill>
                <a:latin typeface="+mn-lt"/>
              </a:rPr>
              <a:t>zweiten Durchlauf sparen?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24114" y="2778151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chemeClr val="accent1"/>
                </a:solidFill>
                <a:latin typeface="+mn-lt"/>
              </a:rPr>
              <a:t>Design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24114" y="4730546"/>
            <a:ext cx="1782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chemeClr val="accent5"/>
                </a:solidFill>
                <a:latin typeface="+mn-lt"/>
              </a:rPr>
              <a:t>Test &amp; Integration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24114" y="3116496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- strukturiert &amp; kategorisiert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24114" y="3455050"/>
            <a:ext cx="336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- Einhaltung der </a:t>
            </a:r>
            <a:r>
              <a:rPr lang="de-DE" sz="1600" b="0" u="sng" dirty="0" smtClean="0">
                <a:solidFill>
                  <a:srgbClr val="323232"/>
                </a:solidFill>
                <a:latin typeface="+mn-lt"/>
              </a:rPr>
              <a:t>Entwurfsprinzipien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24114" y="3793395"/>
            <a:ext cx="3435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- Verwendung von </a:t>
            </a:r>
            <a:r>
              <a:rPr lang="de-DE" sz="1600" b="0" u="sng" dirty="0" smtClean="0">
                <a:solidFill>
                  <a:srgbClr val="323232"/>
                </a:solidFill>
                <a:latin typeface="+mn-lt"/>
              </a:rPr>
              <a:t>Entwurfsmustern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624114" y="4135425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- Dokumentation</a:t>
            </a:r>
            <a:endParaRPr lang="de-DE" sz="1600" b="0" u="sng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20537" y="5069099"/>
            <a:ext cx="236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- automatisiertes Testen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953728" y="5799573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2 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  <a:hlinkClick r:id="rId3"/>
              </a:rPr>
              <a:t>www.online.husson.edu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– The Software 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4938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  <p:bldP spid="30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Modell: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Strukturmuster – Composite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Strukturmuster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84520" y="4218936"/>
            <a:ext cx="2382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42; Composite – Entwurfsmuster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35" y="2131901"/>
            <a:ext cx="3511912" cy="19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Einsatzzweck: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dirty="0" smtClean="0"/>
              <a:t>Modellierung von </a:t>
            </a:r>
            <a:r>
              <a:rPr lang="de-DE" sz="1600" dirty="0" err="1" smtClean="0"/>
              <a:t>Hierachien</a:t>
            </a:r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Verhaltensmuster - </a:t>
            </a:r>
            <a:r>
              <a:rPr lang="de-DE" dirty="0" smtClean="0"/>
              <a:t>Composite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Verhaltensmuster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24115" y="4458900"/>
            <a:ext cx="2931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Vorteile: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Einfache Bedienung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Einheitliche Bedienung</a:t>
            </a:r>
            <a:r>
              <a:rPr lang="de-DE" sz="1600" b="0" dirty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und Allgemeingültigkeit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strukturelle Erweiterbarkeit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986709" y="4458900"/>
            <a:ext cx="353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Nachteile: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keine personelle Veränderung zur Laufzeit möglich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4525728"/>
            <a:ext cx="1066671" cy="10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8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33403" y="1374958"/>
            <a:ext cx="7897763" cy="310719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/>
              <a:t>Erinnern Sie sich noch an unsere Software für den </a:t>
            </a:r>
            <a:r>
              <a:rPr lang="de-DE" sz="1600" dirty="0" err="1" smtClean="0"/>
              <a:t>CoffeeShop</a:t>
            </a:r>
            <a:r>
              <a:rPr lang="de-DE" sz="1600" dirty="0" smtClean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Strukturmuster </a:t>
            </a:r>
            <a:r>
              <a:rPr lang="de-DE" dirty="0"/>
              <a:t>– </a:t>
            </a:r>
            <a:r>
              <a:rPr lang="de-DE" dirty="0" err="1" smtClean="0"/>
              <a:t>decorator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err="1"/>
              <a:t>EntwurfsMuster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39712" y="1841888"/>
            <a:ext cx="81846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6000" lvl="1" indent="0">
              <a:buNone/>
            </a:pPr>
            <a:r>
              <a:rPr lang="de-DE" sz="1600" b="0" u="sng" dirty="0">
                <a:solidFill>
                  <a:schemeClr val="tx1"/>
                </a:solidFill>
                <a:latin typeface="+mn-lt"/>
              </a:rPr>
              <a:t>Szenario:</a:t>
            </a: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Sie möchten ein Kassenprogramm für ihren </a:t>
            </a:r>
            <a:r>
              <a:rPr lang="de-DE" sz="1600" b="0" dirty="0" err="1">
                <a:solidFill>
                  <a:schemeClr val="tx1"/>
                </a:solidFill>
                <a:latin typeface="+mn-lt"/>
              </a:rPr>
              <a:t>Cafè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 Betrieb schreiben.</a:t>
            </a: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Das Programm soll lediglich die Zusammenstellung und den Preis dieser anzeigen. </a:t>
            </a:r>
            <a:endParaRPr lang="de-DE" sz="1600" b="0" dirty="0" smtClean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Folgende Hauptsorten bieten Sie an:</a:t>
            </a: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Espresso 1,50 €	Mocca 2,00 €	Filterkaffe 1,00 €</a:t>
            </a:r>
          </a:p>
          <a:p>
            <a:pPr marL="396000" lvl="1" indent="0">
              <a:buNone/>
            </a:pP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Folgende Zusätze sind möglich:</a:t>
            </a: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Zucker 0,20 €		Milchschaum 0,50 €	</a:t>
            </a:r>
            <a:r>
              <a:rPr lang="de-DE" sz="1600" b="0" dirty="0" smtClean="0">
                <a:solidFill>
                  <a:schemeClr val="tx1"/>
                </a:solidFill>
                <a:latin typeface="+mn-lt"/>
              </a:rPr>
              <a:t>	Sahne </a:t>
            </a:r>
            <a:r>
              <a:rPr lang="de-DE" sz="1600" b="0" dirty="0">
                <a:solidFill>
                  <a:schemeClr val="tx1"/>
                </a:solidFill>
                <a:latin typeface="+mn-lt"/>
              </a:rPr>
              <a:t>0,60 €</a:t>
            </a:r>
          </a:p>
          <a:p>
            <a:pPr marL="396000" lvl="1" indent="0">
              <a:buNone/>
            </a:pPr>
            <a:endParaRPr lang="de-DE" sz="1600" b="0" dirty="0">
              <a:solidFill>
                <a:schemeClr val="tx1"/>
              </a:solidFill>
              <a:latin typeface="+mn-lt"/>
            </a:endParaRPr>
          </a:p>
          <a:p>
            <a:pPr marL="396000" lvl="1" indent="0">
              <a:buNone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	</a:t>
            </a:r>
            <a:endParaRPr lang="de-DE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090748" y="4931513"/>
            <a:ext cx="2482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Modellierung an der Tafel</a:t>
            </a:r>
          </a:p>
        </p:txBody>
      </p:sp>
    </p:spTree>
    <p:extLst>
      <p:ext uri="{BB962C8B-B14F-4D97-AF65-F5344CB8AC3E}">
        <p14:creationId xmlns:p14="http://schemas.microsoft.com/office/powerpoint/2010/main" val="8089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Strukturmuster – </a:t>
            </a:r>
            <a:r>
              <a:rPr lang="de-DE" dirty="0" err="1"/>
              <a:t>decorator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err="1"/>
              <a:t>EntwurfsMuster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24114" y="1553030"/>
            <a:ext cx="60016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DE" sz="1800" b="0" dirty="0">
                <a:solidFill>
                  <a:schemeClr val="tx1"/>
                </a:solidFill>
                <a:latin typeface="+mn-lt"/>
              </a:rPr>
              <a:t>Fehler im Design: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Klassenexplosion / enormer Zeitaufwand bei Erweiterung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Mangelnde Flexibilität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Mangelnde Dynamik</a:t>
            </a:r>
          </a:p>
          <a:p>
            <a:endParaRPr lang="de-DE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24114" y="3484990"/>
            <a:ext cx="610583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DE" sz="1800" b="0" dirty="0">
                <a:solidFill>
                  <a:schemeClr val="tx1"/>
                </a:solidFill>
                <a:latin typeface="+mn-lt"/>
              </a:rPr>
              <a:t>Ziel: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jedes Element soll durch eine Klasse repräsentiert werden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Dynamische Kombination zur Laufzeit ermöglichen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Einschränkungen bereits in der Struktur festlegen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chemeClr val="tx1"/>
                </a:solidFill>
                <a:latin typeface="+mn-lt"/>
              </a:rPr>
              <a:t>Einhaltung des Offen/Geschlossen-Prinzips</a:t>
            </a:r>
          </a:p>
          <a:p>
            <a:endParaRPr lang="de-DE" b="0" dirty="0" smtClean="0">
              <a:solidFill>
                <a:srgbClr val="323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4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Lösung:</a:t>
            </a: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Strukturmuster – </a:t>
            </a:r>
            <a:r>
              <a:rPr lang="de-DE" dirty="0" err="1"/>
              <a:t>decorator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err="1"/>
              <a:t>EntwurfsMuster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00" y="2284704"/>
            <a:ext cx="7574568" cy="328461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019780" y="5950439"/>
            <a:ext cx="3111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43; Beispiel –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Decorator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Pattern, clean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code</a:t>
            </a:r>
            <a:endParaRPr lang="de-DE" sz="1000" b="0" i="1" dirty="0" smtClean="0">
              <a:solidFill>
                <a:srgbClr val="323232"/>
              </a:solidFill>
              <a:latin typeface="+mn-lt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5494351" y="5271715"/>
            <a:ext cx="3101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r Verbinder 12"/>
          <p:cNvCxnSpPr/>
          <p:nvPr/>
        </p:nvCxnSpPr>
        <p:spPr bwMode="auto">
          <a:xfrm>
            <a:off x="7214348" y="5280992"/>
            <a:ext cx="3101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81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Modell:</a:t>
            </a: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Strukturmuster – </a:t>
            </a:r>
            <a:r>
              <a:rPr lang="de-DE" dirty="0" err="1"/>
              <a:t>decorator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err="1"/>
              <a:t>EntwurfsMuster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918557" y="5235528"/>
            <a:ext cx="237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44;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Decorator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– Entwurfsmuster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2" y="2438395"/>
            <a:ext cx="7049851" cy="26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9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Einsatzzweck:</a:t>
            </a:r>
            <a:endParaRPr lang="de-DE" sz="1800" dirty="0"/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dirty="0" smtClean="0"/>
              <a:t>Dynamische und transparente Funktionserweiterung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dirty="0" smtClean="0"/>
              <a:t>Hinzufügen bzw. Entfernen von Funktionalität zur Laufzeit</a:t>
            </a:r>
          </a:p>
          <a:p>
            <a:pPr marL="626850" lvl="1" indent="-285750">
              <a:buFont typeface="Courier New" panose="02070309020205020404" pitchFamily="49" charset="0"/>
              <a:buChar char="o"/>
            </a:pPr>
            <a:r>
              <a:rPr lang="de-DE" sz="1600" dirty="0" smtClean="0"/>
              <a:t>Vererbung nicht praktikabel für Funktionserweiterung</a:t>
            </a:r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Strukturmuster – </a:t>
            </a:r>
            <a:r>
              <a:rPr lang="de-DE" dirty="0" err="1"/>
              <a:t>decorator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 - </a:t>
            </a:r>
            <a:r>
              <a:rPr lang="de-DE" dirty="0" err="1"/>
              <a:t>EntwurfsMuster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24115" y="4458900"/>
            <a:ext cx="2931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Vorteile: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Dynamik und Flexibilität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Transparenz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kohäsive Klassen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keine Vererbungs- 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kaskaden</a:t>
            </a:r>
            <a:endParaRPr lang="de-DE" sz="1600" b="0" dirty="0" smtClean="0">
              <a:solidFill>
                <a:srgbClr val="323232"/>
              </a:solidFill>
              <a:latin typeface="+mn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27347" y="4458900"/>
            <a:ext cx="3106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Nachteile: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erschwerte Fehlerfindung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hohe Objektanzahl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Komplexität bei „</a:t>
            </a:r>
            <a:r>
              <a:rPr lang="de-DE" sz="1600" b="0" dirty="0" err="1" smtClean="0">
                <a:solidFill>
                  <a:srgbClr val="323232"/>
                </a:solidFill>
                <a:latin typeface="+mn-lt"/>
              </a:rPr>
              <a:t>Decoketten</a:t>
            </a:r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“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4525728"/>
            <a:ext cx="1066671" cy="10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06994" y="2602227"/>
            <a:ext cx="7903028" cy="639298"/>
          </a:xfrm>
        </p:spPr>
        <p:txBody>
          <a:bodyPr/>
          <a:lstStyle/>
          <a:p>
            <a:pPr algn="ctr"/>
            <a:r>
              <a:rPr lang="de-DE" dirty="0" smtClean="0"/>
              <a:t>Sie haben es geschafft!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Willkommen zur diskussions- und fragenrunde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26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Objektorientierter Software-Entwurf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Definition &amp; Aufgaben vom Softwaredesign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 bwMode="auto">
          <a:xfrm>
            <a:off x="618849" y="1439333"/>
            <a:ext cx="7903028" cy="14562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32011" y="1439333"/>
            <a:ext cx="7897763" cy="5010238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/>
              <a:t>Der objektorientierte Softwareentwurf stellt eine in Bezug auf das zur Strukturierung eingesetzte </a:t>
            </a:r>
            <a:r>
              <a:rPr lang="de-DE" sz="1600" dirty="0" smtClean="0">
                <a:solidFill>
                  <a:srgbClr val="FF0000"/>
                </a:solidFill>
              </a:rPr>
              <a:t>Paradigma</a:t>
            </a:r>
            <a:r>
              <a:rPr lang="de-DE" sz="1600" dirty="0" smtClean="0"/>
              <a:t> spezielle Form des Softwareentwurfs dar, bei dem ein Softwaresystem in </a:t>
            </a:r>
            <a:r>
              <a:rPr lang="de-DE" sz="1600" dirty="0" smtClean="0">
                <a:solidFill>
                  <a:srgbClr val="FF0000"/>
                </a:solidFill>
              </a:rPr>
              <a:t>Klassen</a:t>
            </a:r>
            <a:r>
              <a:rPr lang="de-DE" sz="1600" dirty="0" smtClean="0"/>
              <a:t> […] zerlegt wird. Der objektorientierte Softwareentwurf umfasst die Definition der </a:t>
            </a:r>
            <a:r>
              <a:rPr lang="de-DE" sz="1600" dirty="0" smtClean="0">
                <a:solidFill>
                  <a:srgbClr val="FF0000"/>
                </a:solidFill>
              </a:rPr>
              <a:t>Softwarearchitektur</a:t>
            </a:r>
            <a:r>
              <a:rPr lang="de-DE" sz="1600" dirty="0" smtClean="0"/>
              <a:t>, der Klassen und der </a:t>
            </a:r>
            <a:r>
              <a:rPr lang="de-DE" sz="1600" dirty="0" err="1" smtClean="0">
                <a:solidFill>
                  <a:srgbClr val="FF0000"/>
                </a:solidFill>
              </a:rPr>
              <a:t>Vererbungshierachien</a:t>
            </a:r>
            <a:r>
              <a:rPr lang="de-DE" sz="1600" dirty="0" smtClean="0"/>
              <a:t> […].</a:t>
            </a:r>
            <a:r>
              <a:rPr lang="de-DE" sz="1000" dirty="0" smtClean="0"/>
              <a:t>				</a:t>
            </a:r>
            <a:r>
              <a:rPr lang="de-DE" sz="1000" i="1" dirty="0" smtClean="0"/>
              <a:t>Sven </a:t>
            </a:r>
            <a:r>
              <a:rPr lang="de-DE" sz="1000" i="1" dirty="0" err="1" smtClean="0"/>
              <a:t>Overhage</a:t>
            </a:r>
            <a:r>
              <a:rPr lang="de-DE" sz="1000" i="1" dirty="0" smtClean="0"/>
              <a:t>, Wirtschaftsinformatik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000" i="1" dirty="0"/>
              <a:t>	</a:t>
            </a:r>
            <a:r>
              <a:rPr lang="de-DE" sz="1000" i="1" dirty="0" smtClean="0"/>
              <a:t>					Otto-Friedrich-Universität Bamberg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i="1" dirty="0"/>
          </a:p>
          <a:p>
            <a:pPr marL="0" indent="0">
              <a:spcBef>
                <a:spcPts val="0"/>
              </a:spcBef>
              <a:buNone/>
            </a:pPr>
            <a:endParaRPr lang="de-DE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600" dirty="0" smtClean="0"/>
              <a:t>Teilaufgaben des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600" dirty="0" smtClean="0"/>
              <a:t>objektorientierten Softwareentwurfs</a:t>
            </a:r>
          </a:p>
          <a:p>
            <a:pPr marL="0" indent="0">
              <a:spcBef>
                <a:spcPts val="0"/>
              </a:spcBef>
              <a:buNone/>
            </a:pPr>
            <a:endParaRPr lang="de-DE" sz="1600" dirty="0" smtClean="0"/>
          </a:p>
          <a:p>
            <a:pPr>
              <a:spcBef>
                <a:spcPts val="0"/>
              </a:spcBef>
            </a:pPr>
            <a:r>
              <a:rPr lang="de-DE" sz="1600" dirty="0" smtClean="0"/>
              <a:t>Identifikation von Objekten (Klassen)</a:t>
            </a:r>
          </a:p>
          <a:p>
            <a:pPr>
              <a:spcBef>
                <a:spcPts val="0"/>
              </a:spcBef>
            </a:pPr>
            <a:r>
              <a:rPr lang="de-DE" sz="1600" dirty="0" smtClean="0"/>
              <a:t>Beschreibung dieser und ihrer Fähigkeiten</a:t>
            </a:r>
          </a:p>
          <a:p>
            <a:pPr>
              <a:spcBef>
                <a:spcPts val="0"/>
              </a:spcBef>
            </a:pPr>
            <a:r>
              <a:rPr lang="de-DE" sz="1600" dirty="0" smtClean="0"/>
              <a:t>Verknüpfung der Klassen zum Softwaresystem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36" y="3210350"/>
            <a:ext cx="3308842" cy="259386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6025681" y="5804216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 3; Bibliothekssystem (vereinfacht), 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Enzyklopädie der Wirtschaftsinformatik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18849" y="5189600"/>
            <a:ext cx="501130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+mn-lt"/>
              </a:rPr>
              <a:t>Bei der Entwicklung großer Softwaresysteme </a:t>
            </a:r>
          </a:p>
          <a:p>
            <a:r>
              <a:rPr lang="de-DE" sz="1400" b="0" dirty="0" smtClean="0">
                <a:solidFill>
                  <a:srgbClr val="FF0000"/>
                </a:solidFill>
                <a:latin typeface="+mn-lt"/>
              </a:rPr>
              <a:t>wird von der Anwendung des objektorientierten </a:t>
            </a:r>
          </a:p>
          <a:p>
            <a:r>
              <a:rPr lang="de-DE" sz="1400" b="0" dirty="0" smtClean="0">
                <a:solidFill>
                  <a:srgbClr val="FF0000"/>
                </a:solidFill>
                <a:latin typeface="+mn-lt"/>
              </a:rPr>
              <a:t>Softwareentwurfs bisweilen abgeraten! </a:t>
            </a:r>
          </a:p>
          <a:p>
            <a:r>
              <a:rPr lang="de-DE" sz="1000" b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000" b="0" dirty="0" smtClean="0">
                <a:solidFill>
                  <a:srgbClr val="FF0000"/>
                </a:solidFill>
                <a:latin typeface="+mn-lt"/>
              </a:rPr>
              <a:t>     </a:t>
            </a:r>
          </a:p>
          <a:p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Szyperski</a:t>
            </a:r>
            <a:r>
              <a:rPr lang="de-DE" sz="1000" b="0" i="1" dirty="0" smtClean="0">
                <a:solidFill>
                  <a:srgbClr val="FF0000"/>
                </a:solidFill>
                <a:latin typeface="+mn-lt"/>
              </a:rPr>
              <a:t>, S.115-122, </a:t>
            </a:r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Component</a:t>
            </a:r>
            <a:r>
              <a:rPr lang="de-DE" sz="1000" b="0" i="1" dirty="0" smtClean="0">
                <a:solidFill>
                  <a:srgbClr val="FF0000"/>
                </a:solidFill>
                <a:latin typeface="+mn-lt"/>
              </a:rPr>
              <a:t> Software – </a:t>
            </a:r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Beyond</a:t>
            </a:r>
            <a:r>
              <a:rPr lang="de-DE" sz="1000" b="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Object-Oriented</a:t>
            </a:r>
            <a:r>
              <a:rPr lang="de-DE" sz="1000" b="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FF0000"/>
                </a:solidFill>
                <a:latin typeface="+mn-lt"/>
              </a:rPr>
              <a:t>Programming</a:t>
            </a:r>
            <a:endParaRPr lang="de-DE" sz="1000" b="0" i="1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Erstellung von unabhängigen Komponenten (Objekte)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Modellbaukastenprinzip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Zusammensetzung von komplexeren Objekten durch einfache Objekte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Vertreter: C++, C#, Java, etc.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endParaRPr lang="de-DE" dirty="0" smtClean="0"/>
          </a:p>
          <a:p>
            <a:pPr marL="396000" lvl="1" indent="0">
              <a:buNone/>
            </a:pPr>
            <a:r>
              <a:rPr lang="de-DE" dirty="0" smtClean="0"/>
              <a:t>Vorteile: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Komplexität eines Objekts ist durch klare Strukturierung beherrschbar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Komponenten sind größtenteils unabhängig voneinander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Erweiterung der Funktionalität einer Komponente mittels Vererbung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ProgrammierparadigmA</a:t>
            </a:r>
            <a:r>
              <a:rPr lang="de-DE" dirty="0" smtClean="0"/>
              <a:t> OOP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>
            <a:off x="624114" y="4232245"/>
            <a:ext cx="4043302" cy="1337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Was ist eine software</a:t>
            </a:r>
            <a:r>
              <a:rPr lang="de-DE" dirty="0"/>
              <a:t>-</a:t>
            </a:r>
            <a:r>
              <a:rPr lang="de-DE" dirty="0" smtClean="0"/>
              <a:t>Architektur?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Definition &amp; Aufgaben vom Softwaredesign</a:t>
            </a: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94" y="2027562"/>
            <a:ext cx="3523948" cy="296585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97713" y="5190952"/>
            <a:ext cx="3562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Abb.:4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Realisierung einer Software-Architektur mit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Lollipop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 </a:t>
            </a:r>
            <a:r>
              <a:rPr lang="de-DE" sz="1000" b="0" i="1" dirty="0" err="1" smtClean="0">
                <a:solidFill>
                  <a:srgbClr val="323232"/>
                </a:solidFill>
                <a:latin typeface="+mn-lt"/>
              </a:rPr>
              <a:t>Notaion</a:t>
            </a:r>
            <a:endParaRPr lang="de-DE" sz="1000" b="0" i="1" dirty="0" smtClean="0">
              <a:solidFill>
                <a:srgbClr val="323232"/>
              </a:solidFill>
              <a:latin typeface="+mn-lt"/>
            </a:endParaRP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zur Darstellung der Schnittstellen.</a:t>
            </a:r>
          </a:p>
        </p:txBody>
      </p:sp>
      <p:sp>
        <p:nvSpPr>
          <p:cNvPr id="12" name="Pfeil nach unten 11"/>
          <p:cNvSpPr/>
          <p:nvPr/>
        </p:nvSpPr>
        <p:spPr bwMode="auto">
          <a:xfrm>
            <a:off x="2450958" y="3118415"/>
            <a:ext cx="389614" cy="939253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24114" y="4232245"/>
            <a:ext cx="4049507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Die Architektur eines Softwaresystems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besteht aus (abstrakten) Komponenten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und Schnittstellen, die durch eine konkrete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Implementierung zu einem realen System</a:t>
            </a:r>
          </a:p>
          <a:p>
            <a:r>
              <a:rPr lang="de-DE" sz="1600" b="0" dirty="0" smtClean="0">
                <a:solidFill>
                  <a:srgbClr val="323232"/>
                </a:solidFill>
                <a:latin typeface="+mn-lt"/>
              </a:rPr>
              <a:t>wird.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717843" y="5569319"/>
            <a:ext cx="1984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Buch</a:t>
            </a:r>
          </a:p>
          <a:p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Effektive Softwarearchitekturen,</a:t>
            </a:r>
          </a:p>
          <a:p>
            <a:r>
              <a:rPr lang="de-DE" sz="1000" b="0" i="1" dirty="0">
                <a:solidFill>
                  <a:srgbClr val="323232"/>
                </a:solidFill>
                <a:latin typeface="+mn-lt"/>
              </a:rPr>
              <a:t>Gernot </a:t>
            </a:r>
            <a:r>
              <a:rPr lang="de-DE" sz="1000" b="0" i="1" dirty="0" smtClean="0">
                <a:solidFill>
                  <a:srgbClr val="323232"/>
                </a:solidFill>
                <a:latin typeface="+mn-lt"/>
              </a:rPr>
              <a:t>Starke</a:t>
            </a:r>
            <a:endParaRPr lang="de-DE" sz="1000" b="0" i="1" dirty="0">
              <a:solidFill>
                <a:srgbClr val="323232"/>
              </a:solidFill>
              <a:latin typeface="+mn-lt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30848" y="1958361"/>
            <a:ext cx="3629834" cy="1079130"/>
            <a:chOff x="624114" y="2013927"/>
            <a:chExt cx="3629834" cy="1079130"/>
          </a:xfrm>
        </p:grpSpPr>
        <p:sp>
          <p:nvSpPr>
            <p:cNvPr id="11" name="Textfeld 10"/>
            <p:cNvSpPr txBox="1"/>
            <p:nvPr/>
          </p:nvSpPr>
          <p:spPr>
            <a:xfrm>
              <a:off x="626032" y="2013927"/>
              <a:ext cx="36279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Die Architektur eines Systems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beschreibt ein System im Sinne einer 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Konstruktionszeichnung oder eines</a:t>
              </a:r>
            </a:p>
            <a:p>
              <a:r>
                <a:rPr lang="de-DE" sz="1600" b="0" dirty="0" smtClean="0">
                  <a:solidFill>
                    <a:srgbClr val="323232"/>
                  </a:solidFill>
                  <a:latin typeface="+mn-lt"/>
                </a:rPr>
                <a:t>Bauplans.</a:t>
              </a:r>
            </a:p>
          </p:txBody>
        </p:sp>
        <p:sp>
          <p:nvSpPr>
            <p:cNvPr id="2" name="Rechteck 1"/>
            <p:cNvSpPr/>
            <p:nvPr/>
          </p:nvSpPr>
          <p:spPr bwMode="auto">
            <a:xfrm>
              <a:off x="624114" y="2027562"/>
              <a:ext cx="3629834" cy="106549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4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U">
  <a:themeElements>
    <a:clrScheme name="BTU-KT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009BD2"/>
      </a:accent1>
      <a:accent2>
        <a:srgbClr val="FF0066"/>
      </a:accent2>
      <a:accent3>
        <a:srgbClr val="00CC99"/>
      </a:accent3>
      <a:accent4>
        <a:srgbClr val="7030A0"/>
      </a:accent4>
      <a:accent5>
        <a:srgbClr val="FFC000"/>
      </a:accent5>
      <a:accent6>
        <a:srgbClr val="FFFF00"/>
      </a:accent6>
      <a:hlink>
        <a:srgbClr val="AE01D1"/>
      </a:hlink>
      <a:folHlink>
        <a:srgbClr val="B2B2B2"/>
      </a:folHlink>
    </a:clrScheme>
    <a:fontScheme name="BTU-K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dirty="0" smtClean="0">
            <a:solidFill>
              <a:srgbClr val="323232"/>
            </a:solidFill>
            <a:latin typeface="+mn-lt"/>
          </a:defRPr>
        </a:defPPr>
      </a:lstStyle>
    </a:txDef>
  </a:objectDefaults>
  <a:extraClrSchemeLst>
    <a:extraClrScheme>
      <a:clrScheme name="IA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_KT.potx" id="{30520B74-9B68-4A4A-965D-3A15614AB213}" vid="{7A257505-FABA-4485-976C-478351B368D7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Softwaredesign</Template>
  <TotalTime>0</TotalTime>
  <Words>3225</Words>
  <Application>Microsoft Office PowerPoint</Application>
  <PresentationFormat>Bildschirmpräsentation (4:3)</PresentationFormat>
  <Paragraphs>755</Paragraphs>
  <Slides>67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8" baseType="lpstr">
      <vt:lpstr>Verdana</vt:lpstr>
      <vt:lpstr>Whitney-Medium</vt:lpstr>
      <vt:lpstr>DIN-Black</vt:lpstr>
      <vt:lpstr>Times New Roman</vt:lpstr>
      <vt:lpstr>Whitney-Light</vt:lpstr>
      <vt:lpstr>Cambria Math</vt:lpstr>
      <vt:lpstr>Arial</vt:lpstr>
      <vt:lpstr>DIN-Regular</vt:lpstr>
      <vt:lpstr>Wingdings</vt:lpstr>
      <vt:lpstr>Courier New</vt:lpstr>
      <vt:lpstr>BTU</vt:lpstr>
      <vt:lpstr>softwaredesign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Softwaredesign</dc:title>
  <dc:creator>Master</dc:creator>
  <cp:lastModifiedBy>Master</cp:lastModifiedBy>
  <cp:revision>230</cp:revision>
  <dcterms:created xsi:type="dcterms:W3CDTF">2016-03-29T09:40:08Z</dcterms:created>
  <dcterms:modified xsi:type="dcterms:W3CDTF">2016-05-15T20:41:12Z</dcterms:modified>
</cp:coreProperties>
</file>