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7D77FF-A7A7-49E4-9099-82E8CB2ABE28}">
  <a:tblStyle styleId="{B47D77FF-A7A7-49E4-9099-82E8CB2ABE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9"/>
    <p:restoredTop sz="94752"/>
  </p:normalViewPr>
  <p:slideViewPr>
    <p:cSldViewPr snapToGrid="0">
      <p:cViewPr varScale="1">
        <p:scale>
          <a:sx n="226" d="100"/>
          <a:sy n="226" d="100"/>
        </p:scale>
        <p:origin x="2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324E98FF-60EC-1644-824A-1EC40AF4E31F}"/>
    <pc:docChg chg="modSld">
      <pc:chgData name="Mikołaj Leszczuk" userId="f51ff640-68ca-4f5b-81f1-7b807841f46e" providerId="ADAL" clId="{324E98FF-60EC-1644-824A-1EC40AF4E31F}" dt="2020-11-13T23:36:45.521" v="4" actId="20577"/>
      <pc:docMkLst>
        <pc:docMk/>
      </pc:docMkLst>
      <pc:sldChg chg="modSp mod">
        <pc:chgData name="Mikołaj Leszczuk" userId="f51ff640-68ca-4f5b-81f1-7b807841f46e" providerId="ADAL" clId="{324E98FF-60EC-1644-824A-1EC40AF4E31F}" dt="2020-11-13T23:34:20.964" v="2" actId="20577"/>
        <pc:sldMkLst>
          <pc:docMk/>
          <pc:sldMk cId="0" sldId="259"/>
        </pc:sldMkLst>
        <pc:spChg chg="mod">
          <ac:chgData name="Mikołaj Leszczuk" userId="f51ff640-68ca-4f5b-81f1-7b807841f46e" providerId="ADAL" clId="{324E98FF-60EC-1644-824A-1EC40AF4E31F}" dt="2020-11-13T23:34:20.964" v="2" actId="20577"/>
          <ac:spMkLst>
            <pc:docMk/>
            <pc:sldMk cId="0" sldId="259"/>
            <ac:spMk id="75" creationId="{00000000-0000-0000-0000-000000000000}"/>
          </ac:spMkLst>
        </pc:spChg>
      </pc:sldChg>
      <pc:sldChg chg="modSp mod">
        <pc:chgData name="Mikołaj Leszczuk" userId="f51ff640-68ca-4f5b-81f1-7b807841f46e" providerId="ADAL" clId="{324E98FF-60EC-1644-824A-1EC40AF4E31F}" dt="2020-11-13T23:36:45.521" v="4" actId="20577"/>
        <pc:sldMkLst>
          <pc:docMk/>
          <pc:sldMk cId="0" sldId="276"/>
        </pc:sldMkLst>
        <pc:spChg chg="mod">
          <ac:chgData name="Mikołaj Leszczuk" userId="f51ff640-68ca-4f5b-81f1-7b807841f46e" providerId="ADAL" clId="{324E98FF-60EC-1644-824A-1EC40AF4E31F}" dt="2020-11-13T23:36:45.521" v="4" actId="20577"/>
          <ac:spMkLst>
            <pc:docMk/>
            <pc:sldMk cId="0" sldId="276"/>
            <ac:spMk id="1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c23df15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c23df15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c23df15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c23df15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c23df15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c23df15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17a46c3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17a46c3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617674c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617674c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17a46c3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17a46c3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17a46c3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17a46c3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c23df15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c23df15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1c23df15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1c23df15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c23df15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c23df15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c23df1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c23df1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c23df1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c23df15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17a46c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17a46c3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17a46c3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217a46c3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617674c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617674c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217a46c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217a46c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9617674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9617674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c23df15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1c23df15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23df1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c23df1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1c23df15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1c23df15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c23df15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c23df15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c23df15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c23df15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c23df15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c23df15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23df15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23df15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47E1B-2885-7C44-B6FD-C499A3E2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06DB5C-8D4A-4345-B46E-80ED2E52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265942-4C8C-6B4E-8937-503246BF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4016-EC88-1441-A65F-3C84A03A869D}" type="datetime1">
              <a:rPr lang="pl-PL" smtClean="0"/>
              <a:t>14.11.2020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9FC21C-18D7-6840-B79D-D56A2440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27B9DC-E7D9-FA48-925C-02E63820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373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31F26-6AF9-7F47-9A2A-8654904D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831AF1-EEC4-164F-A0C2-3E7D4FE1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A4CD1E-8F3C-E345-8313-8D29F90B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7EC2-3579-AE44-9FB1-611981B95D1F}" type="datetime1">
              <a:rPr lang="pl-PL" smtClean="0"/>
              <a:t>14.11.2020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8811E1-BEA7-834A-AA40-4EE6D133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B875F0-482B-8340-80B0-A9D7A20D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22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BF83878-A3BB-A048-827A-4EBEB7A99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3A4FEE7-8C7C-E247-AC7E-4DB92317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E6911F-9C5E-604E-9BDB-CA9A4114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ACF8-2331-3542-ACC1-73975B5FFCB8}" type="datetime1">
              <a:rPr lang="pl-PL" smtClean="0"/>
              <a:t>14.11.2020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A1AC09-851F-CF46-BFCC-25EED48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D5292-4F76-FE4C-BF27-18A15219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49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144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9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834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8C055-7962-454C-B4C5-9FE48DFC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0687E7-7AC0-DA41-ABF5-EEFA61BC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C05681-DFB4-FA45-BAC2-C762C574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14.11.2020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B67E7A-5AAA-2A4A-B45E-7C7E9AA6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C8B2F7-C43A-D944-8061-E517AA53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878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045B13-A3E7-AB4A-86B4-CBA74CD7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040F85-4492-2E43-ACBA-0AA07EC8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558664-2034-4145-BB55-C98EC6A7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12B-6FAD-2440-98E1-30209B926D6F}" type="datetime1">
              <a:rPr lang="pl-PL" smtClean="0"/>
              <a:t>14.11.2020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56EBED-C173-2447-B70E-6A4B2A1E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9FEB7A-9F25-F040-9275-ED7D7B2A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075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37BA2-E988-754E-A993-419927E7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041357-7EEA-9B4D-A1AE-0B6BAE63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AD84E7-47B0-374D-A0B5-6023EF2D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7209E2-382D-9F4C-8C52-0DA8A0EC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4DD-AD75-8D4D-A4B3-3496B5BAAAFC}" type="datetime1">
              <a:rPr lang="pl-PL" smtClean="0"/>
              <a:t>14.11.2020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EC425A-5804-2E49-8AA5-51B9B95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F2EEAC-BF07-8645-A393-ED684FBD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803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F4A48D-FA45-DF40-A106-8F3A2CE0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1163EE-A659-2948-B9FE-D0D5D656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32EFA6-5836-E94A-BD83-BA20161B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0FB85B9-5387-FF47-8552-97E0401F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B7DA30-7A98-0245-B709-B9E1AB967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894B4AF-3062-EE41-B450-4554AC4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DAB-4050-A745-BB0F-95F147F83C3D}" type="datetime1">
              <a:rPr lang="pl-PL" smtClean="0"/>
              <a:t>14.11.2020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A991878-A411-CB49-AD55-00A063EF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B55EA33-AC02-AD46-9755-9D74B529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4698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B5CBE6-7A5F-524C-B898-8048FFE3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D6A134-17AE-E74D-9508-73732BC9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06E6-40D3-324A-915C-CA5DEA707587}" type="datetime1">
              <a:rPr lang="pl-PL" smtClean="0"/>
              <a:t>14.11.2020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8E62824-EB3D-D24A-995A-7A43AAF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9793CA-6BED-6246-BF3C-C62C12A4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8276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96A2479-1D4D-9447-A7F9-4F9B67CA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E5AD-84CD-8047-BF75-5D0E2BAABBC0}" type="datetime1">
              <a:rPr lang="pl-PL" smtClean="0"/>
              <a:t>14.11.2020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D40DEE8-53C4-0E4E-B34C-9AE03FEA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908CFEE-CA69-5544-B7E7-EAADF5AE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47586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71A69E-D5E4-B94D-B4DB-25F44652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6DE349-F588-F147-ADE2-F4442787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183EB9-9091-F14D-8AA1-2FF0A4761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1D767C-DC9A-B144-A108-C08691DE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F8A-8C12-CC4F-BC5A-3A0D6A1C4391}" type="datetime1">
              <a:rPr lang="pl-PL" smtClean="0"/>
              <a:t>14.11.2020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8C0EDF-38F1-F942-9785-8FAA31F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8AB80C-84D0-C544-A66E-1DA390F2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9452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9AB5D1-7D1A-1C47-8F15-13FC3B4A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A51B6B-00DE-7242-92E0-89465577B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1F7E96-3A81-C149-B2C3-71269993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6B1216-EF7D-3144-8604-56CA5A4D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84D-DC26-794A-86F2-3866F0182936}" type="datetime1">
              <a:rPr lang="pl-PL" smtClean="0"/>
              <a:t>14.11.2020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7A0ED1-FE16-6A41-ABD0-F82F2863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E61CDF-AB17-A242-844B-3ECFB756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101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76A0A51-144D-2A4D-8209-8A48F14B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2E1FE1-57F8-3342-942D-6C55A23B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9BD565-640A-5E46-8F59-EAB74CE73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FEA4-C60A-B842-8474-0CC76535D062}" type="datetime1">
              <a:rPr lang="pl-PL" smtClean="0"/>
              <a:t>14.11.2020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27B861-0A9E-7044-BE35-BA41C5430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284217-08CC-CA43-B6C1-6036BB0CF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C3E9FEE-A18C-384F-B794-C5562B85B5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86250" y="272700"/>
            <a:ext cx="629100" cy="3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0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SQL – Wstęp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Mikołaj Leszczuk</a:t>
            </a:r>
            <a:endParaRPr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7BDAD7A-B584-1E4A-8B26-984E8B479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Tabele wypełnione danymi: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Tabela </a:t>
            </a:r>
            <a:r>
              <a:rPr lang="en-GB" b="1"/>
              <a:t>Order_product</a:t>
            </a:r>
            <a:r>
              <a:rPr lang="en-GB"/>
              <a:t>: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4832400" y="445075"/>
          <a:ext cx="3999900" cy="4123925"/>
        </p:xfrm>
        <a:graphic>
          <a:graphicData uri="http://schemas.openxmlformats.org/drawingml/2006/table">
            <a:tbl>
              <a:tblPr>
                <a:noFill/>
                <a:tableStyleId>{B47D77FF-A7A7-49E4-9099-82E8CB2ABE28}</a:tableStyleId>
              </a:tblPr>
              <a:tblGrid>
                <a:gridCol w="133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/>
                        <a:t>order_id</a:t>
                      </a:r>
                      <a:endParaRPr sz="8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/>
                        <a:t>product_id</a:t>
                      </a:r>
                      <a:endParaRPr sz="8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/>
                        <a:t>amount</a:t>
                      </a:r>
                      <a:endParaRPr sz="8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Język SQL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b="1" dirty="0"/>
              <a:t>Język SQL</a:t>
            </a:r>
            <a:r>
              <a:rPr lang="pl-PL" dirty="0"/>
              <a:t> to strukturalny język zapytań (ang. </a:t>
            </a:r>
            <a:r>
              <a:rPr lang="pl-PL" i="1" dirty="0" err="1"/>
              <a:t>Structured</a:t>
            </a:r>
            <a:r>
              <a:rPr lang="pl-PL" i="1" dirty="0"/>
              <a:t> Query</a:t>
            </a:r>
            <a:br>
              <a:rPr lang="pl-PL" i="1" dirty="0"/>
            </a:br>
            <a:r>
              <a:rPr lang="pl-PL" i="1" dirty="0"/>
              <a:t>Language</a:t>
            </a:r>
            <a:r>
              <a:rPr lang="pl-PL" dirty="0"/>
              <a:t> wym. /</a:t>
            </a:r>
            <a:r>
              <a:rPr lang="pl-PL" dirty="0" err="1"/>
              <a:t>ɛskju</a:t>
            </a:r>
            <a:r>
              <a:rPr lang="pl-PL" dirty="0"/>
              <a:t>ːˈ</a:t>
            </a:r>
            <a:r>
              <a:rPr lang="pl-PL" dirty="0" err="1"/>
              <a:t>ɛl</a:t>
            </a:r>
            <a:r>
              <a:rPr lang="pl-PL" dirty="0"/>
              <a:t>/).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Jest to bardzo powszechny i standaryzowany język dostępu do systemów zarządzania relacyjnymi bazami danych.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Służy do tworzenia i modyfikowania baz danych oraz do pobierania i zapisywania danych z i do bazy.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dirty="0"/>
              <a:t>Decyzję o sposobie przechowywania i pobrania danych pozostawia się </a:t>
            </a:r>
            <a:r>
              <a:rPr lang="pl-PL" b="1" dirty="0"/>
              <a:t>systemowi zarządzania bazą danych</a:t>
            </a:r>
            <a:r>
              <a:rPr lang="pl-PL" dirty="0"/>
              <a:t> (ang. </a:t>
            </a:r>
            <a:r>
              <a:rPr lang="pl-PL" i="1" dirty="0"/>
              <a:t>Database Management System</a:t>
            </a:r>
            <a:r>
              <a:rPr lang="pl-PL" dirty="0"/>
              <a:t>, DBMS).</a:t>
            </a:r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b="1" dirty="0"/>
              <a:t>Historia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SQL został opracowany w latach 70. w firmie </a:t>
            </a:r>
            <a:r>
              <a:rPr lang="pl-PL" b="1" dirty="0"/>
              <a:t>IBM</a:t>
            </a:r>
            <a:r>
              <a:rPr lang="pl-PL" dirty="0"/>
              <a:t>. Stał się </a:t>
            </a:r>
            <a:r>
              <a:rPr lang="pl-PL" b="1" dirty="0"/>
              <a:t>standardem</a:t>
            </a:r>
            <a:r>
              <a:rPr lang="pl-PL" dirty="0"/>
              <a:t> w komunikacji z </a:t>
            </a:r>
            <a:r>
              <a:rPr lang="pl-PL" b="1" dirty="0"/>
              <a:t>serwerami</a:t>
            </a:r>
            <a:r>
              <a:rPr lang="pl-PL" dirty="0"/>
              <a:t> relacyjnych </a:t>
            </a:r>
            <a:r>
              <a:rPr lang="pl-PL" b="1" dirty="0"/>
              <a:t>baz danych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Wiele współczesnych systemów relacyjnych baz danych używa do komunikacji z użytkownikiem SQL, dlatego potocznie mówi się, że korzystanie z relacyjnych baz danych to</a:t>
            </a:r>
            <a:br>
              <a:rPr lang="pl-PL" dirty="0"/>
            </a:br>
            <a:r>
              <a:rPr lang="pl-PL" dirty="0"/>
              <a:t>korzystanie z SQL-a.</a:t>
            </a:r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48" y="2571750"/>
            <a:ext cx="4992750" cy="19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Pierwszą firmą, która włączyła SQL do swojego produktu</a:t>
            </a:r>
            <a:br>
              <a:rPr lang="pl-PL" dirty="0"/>
            </a:br>
            <a:r>
              <a:rPr lang="pl-PL" dirty="0"/>
              <a:t>komercyjnego, był </a:t>
            </a:r>
            <a:r>
              <a:rPr lang="pl-PL" b="1" dirty="0"/>
              <a:t>Oracle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dirty="0"/>
              <a:t>Dalsze wprowadzanie SQL-a, w produktach innych firm, wiązało się nierozłącznie z wprowadzaniem modyfikacji pierwotnego języka.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dirty="0"/>
              <a:t>Wkrótce utrzymanie dalszej jednolitości języka wymagało wprowadzenia standardu.</a:t>
            </a: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61153"/>
            <a:ext cx="8520600" cy="110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56727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Pierwotną nazwą języka miał być </a:t>
            </a:r>
            <a:r>
              <a:rPr lang="en-GB" b="1" i="1"/>
              <a:t>SEQUEL</a:t>
            </a:r>
            <a:r>
              <a:rPr lang="en-GB"/>
              <a:t>, jednakże okazało się, że nazwa ta była już zastrzeżona przez brytyjską wytwórnię lotniczą </a:t>
            </a:r>
            <a:r>
              <a:rPr lang="en-GB" b="1"/>
              <a:t>Hawker Siddeley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313" y="1476375"/>
            <a:ext cx="28479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SQL</a:t>
            </a:r>
            <a:r>
              <a:rPr lang="pl-PL" dirty="0"/>
              <a:t> rozpoznawany jest przez wszystkie najpopularniejsze DBMS takie</a:t>
            </a:r>
            <a:br>
              <a:rPr lang="pl-PL" dirty="0"/>
            </a:br>
            <a:r>
              <a:rPr lang="pl-PL" dirty="0"/>
              <a:t>jak np. </a:t>
            </a:r>
            <a:r>
              <a:rPr lang="pl-PL" dirty="0" err="1"/>
              <a:t>SQLite</a:t>
            </a:r>
            <a:r>
              <a:rPr lang="pl-PL" dirty="0"/>
              <a:t>, MySQL, </a:t>
            </a:r>
            <a:r>
              <a:rPr lang="pl-PL" dirty="0" err="1"/>
              <a:t>PostgreSQL</a:t>
            </a:r>
            <a:r>
              <a:rPr lang="pl-PL" dirty="0"/>
              <a:t>, Microsoft SQL Server, Oracle, DB2.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dirty="0"/>
              <a:t>Język SQL w przeciwieństwie do języków programowania nie służy do tworzenia programów, ale tylko do operacji na danych zawartych w bazie. Jest więc nazywany pod-językiem danych.</a:t>
            </a:r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Składnia SQL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Użycie SQL, zgodnie z jego nazwą, polega na zadawaniu zapytań (query) do bazy danych i przekazywaniu użytkownikowi żądanych danych. Zapytania można zaliczyć do jednego z czterech głównych podzbiorów: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SQL DML</a:t>
            </a:r>
            <a:r>
              <a:rPr lang="en-GB"/>
              <a:t> (ang. </a:t>
            </a:r>
            <a:r>
              <a:rPr lang="en-GB" i="1"/>
              <a:t>Data Manipulation Language</a:t>
            </a:r>
            <a:r>
              <a:rPr lang="en-GB"/>
              <a:t> – „język manipulacji danymi”),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SQL DDL</a:t>
            </a:r>
            <a:r>
              <a:rPr lang="en-GB"/>
              <a:t> (ang. </a:t>
            </a:r>
            <a:r>
              <a:rPr lang="en-GB" i="1"/>
              <a:t>Data Definition Language</a:t>
            </a:r>
            <a:r>
              <a:rPr lang="en-GB"/>
              <a:t> – „język definicji danych”),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SQL DCL</a:t>
            </a:r>
            <a:r>
              <a:rPr lang="en-GB"/>
              <a:t> (ang. </a:t>
            </a:r>
            <a:r>
              <a:rPr lang="en-GB" i="1"/>
              <a:t>Data Control Language</a:t>
            </a:r>
            <a:r>
              <a:rPr lang="en-GB"/>
              <a:t> – „język kontroli nad danymi”).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SQL DQL</a:t>
            </a:r>
            <a:r>
              <a:rPr lang="en-GB"/>
              <a:t> (ang. </a:t>
            </a:r>
            <a:r>
              <a:rPr lang="en-GB" i="1"/>
              <a:t>Data Query Language</a:t>
            </a:r>
            <a:r>
              <a:rPr lang="en-GB"/>
              <a:t> – „język definiowania zapytań”).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Instrukcje SQL w obrębie zapytań tradycyjnie zapisywane są wielkimi</a:t>
            </a:r>
            <a:br>
              <a:rPr lang="pl-PL" dirty="0"/>
            </a:br>
            <a:r>
              <a:rPr lang="pl-PL" dirty="0"/>
              <a:t>literami, jednak nie jest to wymóg.</a:t>
            </a:r>
            <a:br>
              <a:rPr lang="pl-PL" dirty="0"/>
            </a:br>
            <a:r>
              <a:rPr lang="pl-PL" dirty="0"/>
              <a:t>Każde zapytanie w SQL-u musi kończyć się znakiem średnika (;).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dirty="0"/>
              <a:t>Dodatkowo, niektóre programy do łączenia się z silnikiem bazy danych (np. </a:t>
            </a:r>
            <a:r>
              <a:rPr lang="pl-PL" b="1" dirty="0" err="1">
                <a:latin typeface="Consolas"/>
                <a:ea typeface="Consolas"/>
                <a:cs typeface="Consolas"/>
                <a:sym typeface="Consolas"/>
              </a:rPr>
              <a:t>psql</a:t>
            </a:r>
            <a:r>
              <a:rPr lang="pl-PL" dirty="0"/>
              <a:t> w przypadku </a:t>
            </a:r>
            <a:r>
              <a:rPr lang="pl-PL" dirty="0" err="1"/>
              <a:t>PostgreSQL</a:t>
            </a:r>
            <a:r>
              <a:rPr lang="pl-PL" dirty="0"/>
              <a:t>), używają swoich własnych instrukcji, spoza standardu SQL, które służą np. do połączenia się z bazą, wyświetlenia dokumentacji itp.</a:t>
            </a:r>
          </a:p>
        </p:txBody>
      </p:sp>
      <p:sp>
        <p:nvSpPr>
          <p:cNvPr id="167" name="Google Shape;167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230" y="2640724"/>
            <a:ext cx="7389533" cy="20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5691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Dobre zwyczaje w posługiwaniu się językiem SQL i bazami danych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dirty="0"/>
              <a:t>Na początku pracy z bazą danych oraz językiem, warto wybrać sposób w jaki będzie się zapisywać nazwy tabeli, zapytania, warunki itd.</a:t>
            </a:r>
          </a:p>
        </p:txBody>
      </p:sp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175" name="Google Shape;175;p31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375" y="38793"/>
            <a:ext cx="3107602" cy="453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SQL – Wstęp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Wstęp do kursu języka SQL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Schemat (diagram) bazy danych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Język SQL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792" y="1152475"/>
            <a:ext cx="2939507" cy="351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Zasady przyjęte w tym kursie to m.in.: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nazwy tabeli zapisywane są z wielkiej litery (w zapytaniach z małej) oraz składają się tylko z liter i znaku “</a:t>
            </a:r>
            <a:r>
              <a:rPr lang="en-GB" i="1"/>
              <a:t>_</a:t>
            </a:r>
            <a:r>
              <a:rPr lang="en-GB"/>
              <a:t>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słowa kluczowe w zapytaniach są pisane wielkimi literami w odróżnieniu od np. nazw kolumn czy warunków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Szczególnie drugi z powyższych przykładów jest dobrym zwyczajem w pisaniu zapytań przestrzeganym przez większość osób posługujących się SQL-em.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Warto już na początku wypracować pewne nawyki, aby później móc z automatyzmem i łatwością odczytywać swoje zapytania i tworzyć nowe.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/>
              <a:t>SQLite</a:t>
            </a:r>
            <a:r>
              <a:rPr lang="pl-PL" sz="1800" dirty="0"/>
              <a:t> – </a:t>
            </a:r>
            <a:r>
              <a:rPr lang="pl-PL" sz="1800" b="1" dirty="0"/>
              <a:t>DBMS</a:t>
            </a:r>
            <a:r>
              <a:rPr lang="pl-PL" sz="1800" dirty="0"/>
              <a:t> oraz </a:t>
            </a:r>
            <a:r>
              <a:rPr lang="pl-PL" sz="1800" b="1" dirty="0"/>
              <a:t>biblioteka C implementująca</a:t>
            </a:r>
            <a:r>
              <a:rPr lang="pl-PL" sz="1800" dirty="0"/>
              <a:t> taki system, obsługująca język</a:t>
            </a:r>
            <a:br>
              <a:rPr lang="pl-PL" sz="1800" dirty="0"/>
            </a:br>
            <a:r>
              <a:rPr lang="pl-PL" sz="1800" b="1" dirty="0"/>
              <a:t>SQL</a:t>
            </a:r>
            <a:r>
              <a:rPr lang="pl-PL" sz="1800" dirty="0"/>
              <a:t>.</a:t>
            </a:r>
            <a:br>
              <a:rPr lang="pl-PL" sz="1800" dirty="0"/>
            </a:br>
            <a:r>
              <a:rPr lang="pl-PL" sz="1800" dirty="0"/>
              <a:t>Została stworzona przez </a:t>
            </a:r>
            <a:r>
              <a:rPr lang="pl-PL" sz="1800" b="1" dirty="0"/>
              <a:t>Richarda </a:t>
            </a:r>
            <a:r>
              <a:rPr lang="pl-PL" sz="1800" b="1" dirty="0" err="1"/>
              <a:t>Hippa</a:t>
            </a:r>
            <a:r>
              <a:rPr lang="pl-PL" sz="1800" dirty="0"/>
              <a:t> i jest dostępna na </a:t>
            </a:r>
            <a:r>
              <a:rPr lang="pl-PL" sz="1800" b="1" dirty="0"/>
              <a:t>licencji public </a:t>
            </a:r>
            <a:r>
              <a:rPr lang="pl-PL" sz="1800" b="1" dirty="0" err="1"/>
              <a:t>domain</a:t>
            </a:r>
            <a:r>
              <a:rPr lang="pl-PL" sz="1800" dirty="0"/>
              <a:t>. Projekt został rozpoczęty w roku 2000.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sz="1800" dirty="0" err="1"/>
              <a:t>SQLite</a:t>
            </a:r>
            <a:r>
              <a:rPr lang="pl-PL" sz="1800" dirty="0"/>
              <a:t> posiada również </a:t>
            </a:r>
            <a:r>
              <a:rPr lang="pl-PL" sz="1800" b="1" dirty="0"/>
              <a:t>API</a:t>
            </a:r>
            <a:r>
              <a:rPr lang="pl-PL" sz="1800" dirty="0"/>
              <a:t> do innych niż C </a:t>
            </a:r>
            <a:r>
              <a:rPr lang="pl-PL" sz="1800" b="1" dirty="0"/>
              <a:t>języków programowania</a:t>
            </a:r>
            <a:r>
              <a:rPr lang="pl-PL" sz="1800" dirty="0"/>
              <a:t>, a mianowicie: </a:t>
            </a:r>
            <a:r>
              <a:rPr lang="pl-PL" sz="1800" b="1" dirty="0" err="1"/>
              <a:t>ActionScript</a:t>
            </a:r>
            <a:r>
              <a:rPr lang="pl-PL" sz="1800" dirty="0"/>
              <a:t>, </a:t>
            </a:r>
            <a:r>
              <a:rPr lang="pl-PL" sz="1800" b="1" dirty="0"/>
              <a:t>Perl</a:t>
            </a:r>
            <a:r>
              <a:rPr lang="pl-PL" sz="1800" dirty="0"/>
              <a:t>, </a:t>
            </a:r>
            <a:r>
              <a:rPr lang="pl-PL" sz="1800" b="1" dirty="0"/>
              <a:t>PHP</a:t>
            </a:r>
            <a:r>
              <a:rPr lang="pl-PL" sz="1800" dirty="0"/>
              <a:t>, </a:t>
            </a:r>
            <a:r>
              <a:rPr lang="pl-PL" sz="1800" b="1" dirty="0" err="1"/>
              <a:t>Ruby</a:t>
            </a:r>
            <a:r>
              <a:rPr lang="pl-PL" sz="1800" dirty="0"/>
              <a:t>, </a:t>
            </a:r>
            <a:r>
              <a:rPr lang="pl-PL" sz="1800" b="1" dirty="0"/>
              <a:t>C++</a:t>
            </a:r>
            <a:r>
              <a:rPr lang="pl-PL" sz="1800" dirty="0"/>
              <a:t>, </a:t>
            </a:r>
            <a:r>
              <a:rPr lang="pl-PL" sz="1800" b="1" dirty="0"/>
              <a:t>Delphi</a:t>
            </a:r>
            <a:r>
              <a:rPr lang="pl-PL" sz="1800" dirty="0"/>
              <a:t>, </a:t>
            </a:r>
            <a:r>
              <a:rPr lang="pl-PL" sz="1800" b="1" dirty="0"/>
              <a:t>Python</a:t>
            </a:r>
            <a:r>
              <a:rPr lang="pl-PL" sz="1800" dirty="0"/>
              <a:t>, </a:t>
            </a:r>
            <a:r>
              <a:rPr lang="pl-PL" sz="1800" b="1" dirty="0"/>
              <a:t>Java</a:t>
            </a:r>
            <a:r>
              <a:rPr lang="pl-PL" sz="1800" dirty="0"/>
              <a:t>, </a:t>
            </a:r>
            <a:r>
              <a:rPr lang="pl-PL" sz="1800" b="1" dirty="0" err="1"/>
              <a:t>Tcl</a:t>
            </a:r>
            <a:r>
              <a:rPr lang="pl-PL" sz="1800" dirty="0"/>
              <a:t>, </a:t>
            </a:r>
            <a:r>
              <a:rPr lang="pl-PL" sz="1800" b="1" dirty="0"/>
              <a:t>Visual Basic</a:t>
            </a:r>
            <a:r>
              <a:rPr lang="pl-PL" sz="1800" dirty="0"/>
              <a:t>, platformy </a:t>
            </a:r>
            <a:r>
              <a:rPr lang="pl-PL" sz="1800" b="1" dirty="0"/>
              <a:t>.NET</a:t>
            </a:r>
            <a:r>
              <a:rPr lang="pl-PL" sz="1800" dirty="0"/>
              <a:t> i wielu innych; a także interfejs </a:t>
            </a:r>
            <a:r>
              <a:rPr lang="pl-PL" sz="1800" b="1" dirty="0"/>
              <a:t>powłokowy</a:t>
            </a:r>
            <a:r>
              <a:rPr lang="pl-PL" sz="1800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sz="1800" dirty="0"/>
              <a:t>Zawartość bazy danych przetrzymywana</a:t>
            </a:r>
            <a:br>
              <a:rPr lang="pl-PL" sz="1800" dirty="0"/>
            </a:br>
            <a:r>
              <a:rPr lang="pl-PL" sz="1800" dirty="0"/>
              <a:t>jest w jednym </a:t>
            </a:r>
            <a:r>
              <a:rPr lang="pl-PL" sz="1800" b="1" dirty="0"/>
              <a:t>pliku</a:t>
            </a:r>
            <a:r>
              <a:rPr lang="pl-PL" sz="1800" dirty="0"/>
              <a:t> (do 140 </a:t>
            </a:r>
            <a:r>
              <a:rPr lang="pl-PL" sz="1800" b="1" dirty="0"/>
              <a:t>TB</a:t>
            </a:r>
            <a:r>
              <a:rPr lang="pl-PL" sz="1800" dirty="0"/>
              <a:t>).</a:t>
            </a:r>
          </a:p>
        </p:txBody>
      </p:sp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030" y="2571750"/>
            <a:ext cx="4213270" cy="19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MySQL</a:t>
            </a:r>
            <a:r>
              <a:rPr lang="en-GB" sz="1800"/>
              <a:t> (</a:t>
            </a:r>
            <a:r>
              <a:rPr lang="en-GB" sz="1800" b="1"/>
              <a:t>maɪɛskjuːˈɛl</a:t>
            </a:r>
            <a:r>
              <a:rPr lang="en-GB" sz="1800"/>
              <a:t>) – </a:t>
            </a:r>
            <a:r>
              <a:rPr lang="en-GB" sz="1800" b="1"/>
              <a:t>wolnodostępny</a:t>
            </a:r>
            <a:r>
              <a:rPr lang="en-GB" sz="1800"/>
              <a:t>, </a:t>
            </a:r>
            <a:r>
              <a:rPr lang="en-GB" sz="1800" b="1"/>
              <a:t>otwartoźródłowy system zarządzania relacyjnymi bazami danych</a:t>
            </a:r>
            <a:r>
              <a:rPr lang="en-GB" sz="1800"/>
              <a:t>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MySQL rozwijany jest przez firmę </a:t>
            </a:r>
            <a:r>
              <a:rPr lang="en-GB" sz="1800" b="1"/>
              <a:t>Oracle</a:t>
            </a:r>
            <a:r>
              <a:rPr lang="en-GB" sz="1800"/>
              <a:t>. Wcześniej przez większość czasu jego tworzeniem zajmowała się </a:t>
            </a:r>
            <a:r>
              <a:rPr lang="en-GB" sz="1800" b="1"/>
              <a:t>szwedzka</a:t>
            </a:r>
            <a:r>
              <a:rPr lang="en-GB" sz="1800"/>
              <a:t> firma </a:t>
            </a:r>
            <a:r>
              <a:rPr lang="en-GB" sz="1800" b="1"/>
              <a:t>MySQL AB</a:t>
            </a:r>
            <a:r>
              <a:rPr lang="en-GB" sz="1800"/>
              <a:t>. </a:t>
            </a:r>
            <a:br>
              <a:rPr lang="en-GB" sz="1800"/>
            </a:br>
            <a:r>
              <a:rPr lang="en-GB" sz="1800"/>
              <a:t>MySQL AB została kupiona 16 stycznia 2008 roku przez </a:t>
            </a:r>
            <a:r>
              <a:rPr lang="en-GB" sz="1800" b="1"/>
              <a:t>Sun Microsystems</a:t>
            </a:r>
            <a:r>
              <a:rPr lang="en-GB" sz="1800"/>
              <a:t>, a ten 27 stycznia 2010 roku przez Oracle. </a:t>
            </a:r>
            <a:br>
              <a:rPr lang="en-GB" sz="1800"/>
            </a:br>
            <a:r>
              <a:rPr lang="en-GB" sz="1800"/>
              <a:t>W międzyczasie Monty Widenius (współtwórca MySQL) stworzył </a:t>
            </a:r>
            <a:br>
              <a:rPr lang="en-GB" sz="1800"/>
            </a:br>
            <a:r>
              <a:rPr lang="en-GB" sz="1800" b="1"/>
              <a:t>MariaDB</a:t>
            </a:r>
            <a:r>
              <a:rPr lang="en-GB" sz="1800"/>
              <a:t> – </a:t>
            </a:r>
            <a:r>
              <a:rPr lang="en-GB" sz="1800" b="1"/>
              <a:t>forka</a:t>
            </a:r>
            <a:r>
              <a:rPr lang="en-GB" sz="1800"/>
              <a:t> (alternatywną wersję) opartego na licencji GPL. </a:t>
            </a:r>
            <a:br>
              <a:rPr lang="en-GB" sz="1800"/>
            </a:br>
            <a:r>
              <a:rPr lang="en-GB" sz="1800"/>
              <a:t>MariaDB jest oparta na tym samym kodzie bazowym co MySQL i dąży </a:t>
            </a:r>
            <a:br>
              <a:rPr lang="en-GB" sz="1800"/>
            </a:br>
            <a:r>
              <a:rPr lang="en-GB" sz="1800"/>
              <a:t>do utrzymania kompatybilności z jej </a:t>
            </a:r>
            <a:br>
              <a:rPr lang="en-GB" sz="1800"/>
            </a:br>
            <a:r>
              <a:rPr lang="en-GB" sz="1800"/>
              <a:t>poprzednimi wersjami.</a:t>
            </a:r>
            <a:endParaRPr sz="1800"/>
          </a:p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234" y="2571751"/>
            <a:ext cx="3873066" cy="19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Bezpieczeństwo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Ponieważ SQL jest językiem interpretowanym, istnieje możliwość nadużyć w przypadku konstruowania zapytań z wykorzystaniem parametrów pochodzących z zewnątrz aplikacji.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Szczególnie podatne na ten typ ataku są tworzone dynamicznie w oparciu o SQL-ową bazę danych serwisy internetowe.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Jeśli twórca aplikacji nie zadba o sprawdzenie poprawności (tzw. </a:t>
            </a:r>
            <a:r>
              <a:rPr lang="en-GB" b="1"/>
              <a:t>walidację</a:t>
            </a:r>
            <a:r>
              <a:rPr lang="en-GB"/>
              <a:t>) danych wejściowych stanowiących część zapytania, atakujący może dopisać do zapytania („wstrzyknąć”) dodatkowe komendy lub zmienić ich sposób działania.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Atak taki nosi nazwę </a:t>
            </a:r>
            <a:r>
              <a:rPr lang="en-GB" b="1"/>
              <a:t>SQL injection</a:t>
            </a:r>
            <a:r>
              <a:rPr lang="en-GB"/>
              <a:t> (wstrzyknięcie kodu za pomocą SQL).</a:t>
            </a:r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Dziękuję za uwagę</a:t>
            </a:r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Wstęp do kursu języka SQL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Jak podzielony jest kurs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dirty="0"/>
              <a:t>Dzień pierwszy: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-PL" dirty="0"/>
              <a:t>Wstęp – o kursie, schemat bazy użytej w przykładach, ogólny opis języka SQL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-PL" dirty="0"/>
              <a:t>Poziom początkujący – początkujący poziom trudności zagadnień i zadań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-PL" dirty="0"/>
              <a:t>Poziom podstawowy – podstawowy poziom trudności zagadnień i zadań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dirty="0"/>
              <a:t>Dzień drugi: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-PL" dirty="0"/>
              <a:t>Poziom zaawansowany – zaawansowany poziom trudności zagadnień i zadań</a:t>
            </a: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Schemat (diagram) bazy danych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celu przygotowania przykładów oraz zadań stworzona została</a:t>
            </a:r>
            <a:br>
              <a:rPr lang="pl-PL" dirty="0"/>
            </a:br>
            <a:r>
              <a:rPr lang="pl-PL" dirty="0"/>
              <a:t>prosta baza danych na wzór sklepu internetowego, który jest doskonałym przykładem użytecznego wykorzystania bazy w aplikacjach www.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dirty="0"/>
              <a:t>Składa się ona z 4 tabel, w których zapisane są: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l-PL" b="1" dirty="0"/>
              <a:t>Product</a:t>
            </a:r>
            <a:r>
              <a:rPr lang="pl-PL" dirty="0"/>
              <a:t> (Produkty) – identyfikator, nazwa, cena, dostępna liczba, data dodania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b="1" dirty="0" err="1"/>
              <a:t>Customer</a:t>
            </a:r>
            <a:r>
              <a:rPr lang="pl-PL" dirty="0"/>
              <a:t> (Klienci) – identyfikator, imię, miejsce zamieszkania, data dodania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pl-PL" b="1" dirty="0" err="1">
                <a:solidFill>
                  <a:schemeClr val="lt2"/>
                </a:solidFill>
              </a:rPr>
              <a:t>Orders</a:t>
            </a:r>
            <a:r>
              <a:rPr lang="pl-PL" dirty="0">
                <a:solidFill>
                  <a:schemeClr val="lt2"/>
                </a:solidFill>
              </a:rPr>
              <a:t> (Zamówienia) - identyfikator, identyfikator klienta który złożył zamówienie, całkowita wartość zamówienia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b="1" dirty="0" err="1"/>
              <a:t>Order_product</a:t>
            </a:r>
            <a:r>
              <a:rPr lang="pl-PL" dirty="0"/>
              <a:t> (Przypisanie zamówienie-produkt) – identyfikator zamówienia, identyfikator produktu, liczba tych produktów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Oto wizualny diagram bazy danych: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b="1" dirty="0"/>
              <a:t>PK</a:t>
            </a:r>
            <a:r>
              <a:rPr lang="pl-PL" dirty="0"/>
              <a:t> – </a:t>
            </a:r>
            <a:r>
              <a:rPr lang="pl-PL" dirty="0" err="1"/>
              <a:t>Primary</a:t>
            </a:r>
            <a:r>
              <a:rPr lang="pl-PL" dirty="0"/>
              <a:t> Key (klucz główny) - kolumna(kolumny) której wartości jednoznacznie identyfikują wiersze tabeli.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5342"/>
            <a:ext cx="3999900" cy="2703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Tabele wypełnione danymi: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Tabela </a:t>
            </a:r>
            <a:r>
              <a:rPr lang="en-GB" b="1"/>
              <a:t>Product</a:t>
            </a:r>
            <a:r>
              <a:rPr lang="en-GB"/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4832400" y="445025"/>
          <a:ext cx="3999875" cy="4123800"/>
        </p:xfrm>
        <a:graphic>
          <a:graphicData uri="http://schemas.openxmlformats.org/drawingml/2006/table">
            <a:tbl>
              <a:tblPr>
                <a:noFill/>
                <a:tableStyleId>{B47D77FF-A7A7-49E4-9099-82E8CB2ABE28}</a:tableStyleId>
              </a:tblPr>
              <a:tblGrid>
                <a:gridCol w="7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/>
                        <a:t>id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/>
                        <a:t>name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/>
                        <a:t>price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/>
                        <a:t>amount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/>
                        <a:t>date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5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Spodnie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5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2011-02-01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Bluza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60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2011-02-12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Tabele wypełnione danymi: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Tabela </a:t>
            </a:r>
            <a:r>
              <a:rPr lang="en-GB" b="1"/>
              <a:t>Customer</a:t>
            </a:r>
            <a:r>
              <a:rPr lang="en-GB"/>
              <a:t>:</a:t>
            </a:r>
            <a:endParaRPr b="1"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4832400" y="445050"/>
          <a:ext cx="3999900" cy="4123800"/>
        </p:xfrm>
        <a:graphic>
          <a:graphicData uri="http://schemas.openxmlformats.org/drawingml/2006/table">
            <a:tbl>
              <a:tblPr>
                <a:noFill/>
                <a:tableStyleId>{B47D77FF-A7A7-49E4-9099-82E8CB2ABE28}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id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name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city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date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Adam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Lublin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2011-02-05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Monika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Gdynia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2011-02-19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Natalia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Zakopane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2011-02-23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Katarzyna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Lublin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2011-02-23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Marcin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Warszawa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2011-03-21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00 Python – powitani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 Python – funkcje – programowanie funkcyjne</Template>
  <TotalTime>12</TotalTime>
  <Words>1174</Words>
  <Application>Microsoft Macintosh PowerPoint</Application>
  <PresentationFormat>On-screen Show (16:9)</PresentationFormat>
  <Paragraphs>171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00 Python – powitanie</vt:lpstr>
      <vt:lpstr>SQL – Wstęp</vt:lpstr>
      <vt:lpstr>SQL – Wstęp</vt:lpstr>
      <vt:lpstr>Wstęp do kursu języka SQL</vt:lpstr>
      <vt:lpstr>Jak podzielony jest kurs</vt:lpstr>
      <vt:lpstr>Schemat (diagram) bazy danych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Język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Dziękuję za uwagę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Wstęp</dc:title>
  <cp:lastModifiedBy>Mikołaj Leszczuk</cp:lastModifiedBy>
  <cp:revision>13</cp:revision>
  <dcterms:modified xsi:type="dcterms:W3CDTF">2020-11-13T23:37:15Z</dcterms:modified>
</cp:coreProperties>
</file>