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65" autoAdjust="0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964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Mandatory FAFSA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847484"/>
            <a:ext cx="9144000" cy="283881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1800" dirty="0"/>
              <a:t>Reflects completions as of July 31 of each year</a:t>
            </a:r>
          </a:p>
          <a:p>
            <a:pPr marL="0" lvl="0" indent="0">
              <a:buNone/>
            </a:pPr>
            <a:r>
              <a:rPr lang="en-US" sz="1800" dirty="0"/>
              <a:t>FAFSA data from FSA Data Center </a:t>
            </a:r>
          </a:p>
          <a:p>
            <a:pPr marL="0" lvl="0" indent="0">
              <a:buNone/>
            </a:pPr>
            <a:r>
              <a:rPr lang="en-US" sz="1800" dirty="0"/>
              <a:t>Demographic data from U.S. Census Bureau (2018-2022 ACS)</a:t>
            </a:r>
          </a:p>
          <a:p>
            <a:pPr marL="0" lvl="0" indent="0">
              <a:buNone/>
            </a:pPr>
            <a:r>
              <a:rPr lang="en-US" sz="1800" dirty="0"/>
              <a:t>I was able to link Census data to FSA datasets for communities representing &gt;95% of FAFSAs at public high schools each year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 Alabama: Slides 2-11</a:t>
            </a:r>
          </a:p>
          <a:p>
            <a:pPr marL="0" lvl="0" indent="0">
              <a:buNone/>
            </a:pPr>
            <a:r>
              <a:rPr lang="en-US" sz="1800" dirty="0"/>
              <a:t>California: Slides 12-21</a:t>
            </a:r>
          </a:p>
          <a:p>
            <a:pPr marL="0" lvl="0" indent="0">
              <a:buNone/>
            </a:pPr>
            <a:r>
              <a:rPr lang="en-US" sz="1800" dirty="0"/>
              <a:t>Illinois: Slides 22-31</a:t>
            </a:r>
          </a:p>
          <a:p>
            <a:pPr marL="0" lvl="0" indent="0">
              <a:buNone/>
            </a:pPr>
            <a:r>
              <a:rPr lang="en-US" sz="1800" dirty="0"/>
              <a:t>Louisiana: Slides 32-41</a:t>
            </a:r>
          </a:p>
          <a:p>
            <a:pPr marL="0" lvl="0" indent="0">
              <a:buNone/>
            </a:pPr>
            <a:r>
              <a:rPr lang="en-US" sz="1800" dirty="0"/>
              <a:t>Texas: Slides 42-51</a:t>
            </a:r>
          </a:p>
          <a:p>
            <a:pPr marL="0" lvl="0" indent="0">
              <a:buNone/>
            </a:pPr>
            <a:r>
              <a:rPr lang="en-US" sz="1800" dirty="0"/>
              <a:t>All pre-2024 mandate states: Slides 52-58</a:t>
            </a:r>
          </a:p>
          <a:p>
            <a:pPr marL="0" lvl="0" indent="0">
              <a:buNone/>
            </a:pPr>
            <a:r>
              <a:rPr lang="en-US" sz="1800" dirty="0"/>
              <a:t>Nationwide: Slides 59-65 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*I don’t include Colorado or Maryland due to significant policy variations </a:t>
            </a:r>
            <a:endParaRPr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2024-08-24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A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3928B-BB26-87FC-0A12-152EF99878B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A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DCF13-F448-FFAD-F526-0F3734D3C2E9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California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Race/Ethnicity</a:t>
            </a:r>
          </a:p>
        </p:txBody>
      </p:sp>
      <p:pic>
        <p:nvPicPr>
          <p:cNvPr id="3" name="Picture 1" descr="Mandatory-FAFSA-Charts_files/figure-pptx/figB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6B3F7-B99E-441C-5A05-C09ACC493FE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Degree Attainment</a:t>
            </a:r>
          </a:p>
        </p:txBody>
      </p:sp>
      <p:pic>
        <p:nvPicPr>
          <p:cNvPr id="3" name="Picture 1" descr="Mandatory-FAFSA-Charts_files/figure-pptx/figB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785A9-92D8-BE16-9223-1726E1556DE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Poverty Level</a:t>
            </a:r>
          </a:p>
        </p:txBody>
      </p:sp>
      <p:pic>
        <p:nvPicPr>
          <p:cNvPr id="3" name="Picture 1" descr="Mandatory-FAFSA-Charts_files/figure-pptx/figB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71493-7000-8BAD-29E8-4B15B75DBE3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Race/Ethnicity (Before/After Policy)</a:t>
            </a:r>
          </a:p>
        </p:txBody>
      </p:sp>
      <p:pic>
        <p:nvPicPr>
          <p:cNvPr id="3" name="Picture 1" descr="Mandatory-FAFSA-Charts_files/figure-pptx/figB2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2E082-A0A3-0019-D7D7-DD7989DFD69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Degree Attainment (Before/After Policy)</a:t>
            </a:r>
          </a:p>
        </p:txBody>
      </p:sp>
      <p:pic>
        <p:nvPicPr>
          <p:cNvPr id="3" name="Picture 1" descr="Mandatory-FAFSA-Charts_files/figure-pptx/figB2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A5DCF-788F-F5B8-E80D-DE019AFB656B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Poverty Level (Before/After Policy)</a:t>
            </a:r>
          </a:p>
        </p:txBody>
      </p:sp>
      <p:pic>
        <p:nvPicPr>
          <p:cNvPr id="3" name="Picture 1" descr="Mandatory-FAFSA-Charts_files/figure-pptx/figB2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3A8B8-0C66-45D5-FF1A-CC04A041F11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B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F97C3-FBB3-C881-8B02-55E7449380D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Alabama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B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977179-C99C-7151-15E3-01C576202259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California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B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22519-786C-AC5F-DE37-0F2C2A1C388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Illinois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Race/Ethnicity</a:t>
            </a:r>
          </a:p>
        </p:txBody>
      </p:sp>
      <p:pic>
        <p:nvPicPr>
          <p:cNvPr id="3" name="Picture 1" descr="Mandatory-FAFSA-Charts_files/figure-pptx/figC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EB9E0-AD90-DDB1-32FC-FC7B008D6B9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Degree Attainment</a:t>
            </a:r>
          </a:p>
        </p:txBody>
      </p:sp>
      <p:pic>
        <p:nvPicPr>
          <p:cNvPr id="3" name="Picture 1" descr="Mandatory-FAFSA-Charts_files/figure-pptx/figC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A79A6-FEAB-3E47-F8C5-331DD607F6B2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Poverty Level</a:t>
            </a:r>
          </a:p>
        </p:txBody>
      </p:sp>
      <p:pic>
        <p:nvPicPr>
          <p:cNvPr id="3" name="Picture 1" descr="Mandatory-FAFSA-Charts_files/figure-pptx/figC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14545-B10F-D661-230B-4CA02B1B656D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Race/Ethnicity (Before/After Policy)</a:t>
            </a:r>
          </a:p>
        </p:txBody>
      </p:sp>
      <p:pic>
        <p:nvPicPr>
          <p:cNvPr id="3" name="Picture 1" descr="Mandatory-FAFSA-Charts_files/figure-pptx/figC2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E8A82-26FE-7042-1EE8-F78D1A7EF17F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Degree Attainment (Before/After Policy)</a:t>
            </a:r>
          </a:p>
        </p:txBody>
      </p:sp>
      <p:pic>
        <p:nvPicPr>
          <p:cNvPr id="3" name="Picture 1" descr="Mandatory-FAFSA-Charts_files/figure-pptx/figC2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8BB07-347E-1506-E1AC-C4ED0D300385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Poverty Level (Before/After Policy)</a:t>
            </a:r>
          </a:p>
        </p:txBody>
      </p:sp>
      <p:pic>
        <p:nvPicPr>
          <p:cNvPr id="3" name="Picture 1" descr="Mandatory-FAFSA-Charts_files/figure-pptx/figC2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82815-1CE6-37CB-2B58-2D3F1E764E35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C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090F7-B6D6-A6D0-601C-B495A8BB8732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Alabama vs. Rest of U.S.: Completion Rate by Race/Ethnicity</a:t>
            </a:r>
          </a:p>
        </p:txBody>
      </p:sp>
      <p:pic>
        <p:nvPicPr>
          <p:cNvPr id="3" name="Picture 1" descr="Mandatory-FAFSA-Charts_files/figure-pptx/figA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18BEC-7BEC-27EE-1F81-5BC037125485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C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342DD-A4A3-E784-5920-2F5B92CD351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Illinois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C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6575B-0AD8-D5D6-17EE-43C97894B33B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Louisiana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Race/Ethnicity</a:t>
            </a:r>
          </a:p>
        </p:txBody>
      </p:sp>
      <p:pic>
        <p:nvPicPr>
          <p:cNvPr id="3" name="Picture 1" descr="Mandatory-FAFSA-Charts_files/figure-pptx/figD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25368-02C7-F232-6A77-19CCE412DE78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Degree Attainment</a:t>
            </a:r>
          </a:p>
        </p:txBody>
      </p:sp>
      <p:pic>
        <p:nvPicPr>
          <p:cNvPr id="3" name="Picture 1" descr="Mandatory-FAFSA-Charts_files/figure-pptx/figD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0F51F-B3E6-D7D7-5D6F-574B3546FE1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Poverty Level</a:t>
            </a:r>
          </a:p>
        </p:txBody>
      </p:sp>
      <p:pic>
        <p:nvPicPr>
          <p:cNvPr id="3" name="Picture 1" descr="Mandatory-FAFSA-Charts_files/figure-pptx/figD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1FA7D3-41CB-7A88-CF33-4B7E9A00E6F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Race/Ethnicity (Before/After Policy)</a:t>
            </a:r>
          </a:p>
        </p:txBody>
      </p:sp>
      <p:pic>
        <p:nvPicPr>
          <p:cNvPr id="3" name="Picture 1" descr="Mandatory-FAFSA-Charts_files/figure-pptx/figD2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4F9BA0-C412-D371-2161-D6D98C67B116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Louisiana vs. Rest of U.S.: Completion Rate by Degree Attainment (Before/After Policy)</a:t>
            </a:r>
          </a:p>
        </p:txBody>
      </p:sp>
      <p:pic>
        <p:nvPicPr>
          <p:cNvPr id="3" name="Picture 1" descr="Mandatory-FAFSA-Charts_files/figure-pptx/figD2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094DD-E513-D8F6-C0ED-4698BC78642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Poverty Level (Before/After Policy)</a:t>
            </a:r>
          </a:p>
        </p:txBody>
      </p:sp>
      <p:pic>
        <p:nvPicPr>
          <p:cNvPr id="3" name="Picture 1" descr="Mandatory-FAFSA-Charts_files/figure-pptx/figD2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1074F-42D0-50F0-540F-A0F56C9BD893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D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9D1A9-AAD8-5EBC-C945-122582A3261F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Degree Attainment</a:t>
            </a:r>
          </a:p>
        </p:txBody>
      </p:sp>
      <p:pic>
        <p:nvPicPr>
          <p:cNvPr id="3" name="Picture 1" descr="Mandatory-FAFSA-Charts_files/figure-pptx/figA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8CC55-64E2-57DC-FEC2-3B688A85DE5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D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ECD24-ECA4-05E1-7B5B-56ECC5EFB8F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Louisiana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D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178C1-6142-588E-69F9-8E1E7EB3216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Texas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Race/Ethnicity</a:t>
            </a:r>
          </a:p>
        </p:txBody>
      </p:sp>
      <p:pic>
        <p:nvPicPr>
          <p:cNvPr id="3" name="Picture 1" descr="Mandatory-FAFSA-Charts_files/figure-pptx/figE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9BAB7-5721-DB16-D817-2CDA3FE749BD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Degree Attainment</a:t>
            </a:r>
          </a:p>
        </p:txBody>
      </p:sp>
      <p:pic>
        <p:nvPicPr>
          <p:cNvPr id="3" name="Picture 1" descr="Mandatory-FAFSA-Charts_files/figure-pptx/figE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9995E-42E6-C743-9BDC-D2B92D39DAE9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Poverty Level</a:t>
            </a:r>
          </a:p>
        </p:txBody>
      </p:sp>
      <p:pic>
        <p:nvPicPr>
          <p:cNvPr id="3" name="Picture 1" descr="Mandatory-FAFSA-Charts_files/figure-pptx/figE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6D895-656D-3070-E2BE-71C96902DF11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Race/Ethnicity (Before/After Policy)</a:t>
            </a:r>
          </a:p>
        </p:txBody>
      </p:sp>
      <p:pic>
        <p:nvPicPr>
          <p:cNvPr id="3" name="Picture 1" descr="Mandatory-FAFSA-Charts_files/figure-pptx/figE2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EE23F-D142-53C7-B2CA-8ED1F98B30F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Degree Attainment (Before/After Policy)</a:t>
            </a:r>
          </a:p>
        </p:txBody>
      </p:sp>
      <p:pic>
        <p:nvPicPr>
          <p:cNvPr id="3" name="Picture 1" descr="Mandatory-FAFSA-Charts_files/figure-pptx/figE2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B45CE-E86D-9FF8-0D92-F7103E7B8E7D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Poverty Level (Before/After Policy)</a:t>
            </a:r>
          </a:p>
        </p:txBody>
      </p:sp>
      <p:pic>
        <p:nvPicPr>
          <p:cNvPr id="3" name="Picture 1" descr="Mandatory-FAFSA-Charts_files/figure-pptx/figE2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1FDB5-4439-CC51-4426-51665FBC696A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E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0B6237-2146-9659-9502-6F5B0EAD2B66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Poverty Level</a:t>
            </a:r>
          </a:p>
        </p:txBody>
      </p:sp>
      <p:pic>
        <p:nvPicPr>
          <p:cNvPr id="3" name="Picture 1" descr="Mandatory-FAFSA-Charts_files/figure-pptx/figA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9833-4768-3E98-922D-149FD3746F2F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E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3AC48-30B4-C88D-87B4-0DFDAAAC7A31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Texas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E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D51D2-8ED2-8205-8446-539D4145832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All pre-2024 full mandate states (AL, CA, IL, LA, TX)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Race/Ethnicity</a:t>
            </a:r>
          </a:p>
        </p:txBody>
      </p:sp>
      <p:pic>
        <p:nvPicPr>
          <p:cNvPr id="3" name="Picture 1" descr="Mandatory-FAFSA-Charts_files/figure-pptx/figX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883B3-2C1C-06A9-2181-B0E8CB18840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Degree Attainment</a:t>
            </a:r>
          </a:p>
        </p:txBody>
      </p:sp>
      <p:pic>
        <p:nvPicPr>
          <p:cNvPr id="3" name="Picture 1" descr="Mandatory-FAFSA-Charts_files/figure-pptx/figX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ECB38-3FC6-5208-1B8D-0E1E96DC550C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Poverty Level</a:t>
            </a:r>
          </a:p>
        </p:txBody>
      </p:sp>
      <p:pic>
        <p:nvPicPr>
          <p:cNvPr id="3" name="Picture 1" descr="Mandatory-FAFSA-Charts_files/figure-pptx/figX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0E174-B402-B21F-35AF-F7A711D81DD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X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62B46-4CF4-F1A8-02A0-F1571845D3A4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Degree Attainment (1st &amp; 5th Quintiles)</a:t>
            </a:r>
          </a:p>
        </p:txBody>
      </p:sp>
      <p:pic>
        <p:nvPicPr>
          <p:cNvPr id="3" name="Picture 1" descr="Mandatory-FAFSA-Charts_files/figure-pptx/figX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59E5E-2FDD-B229-DF30-B0DABC1178A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All mandate states vs. Rest of U.S.: Completion Rate by Poverty Level (1st &amp; 5th Quintiles)</a:t>
            </a:r>
          </a:p>
        </p:txBody>
      </p:sp>
      <p:pic>
        <p:nvPicPr>
          <p:cNvPr id="3" name="Picture 1" descr="Mandatory-FAFSA-Charts_files/figure-pptx/figX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52A17-DCA6-E865-48F8-10DE867B7341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National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Race/Ethnicity (Before/After Policy)</a:t>
            </a:r>
          </a:p>
        </p:txBody>
      </p:sp>
      <p:pic>
        <p:nvPicPr>
          <p:cNvPr id="3" name="Picture 1" descr="Mandatory-FAFSA-Charts_files/figure-pptx/figA2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CFE72-BCA3-2A74-5AA4-AD7A2E2584A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Nationwide: Completion Rate by Race/Ethnicity</a:t>
            </a:r>
          </a:p>
        </p:txBody>
      </p:sp>
      <p:pic>
        <p:nvPicPr>
          <p:cNvPr id="3" name="Picture 1" descr="Mandatory-FAFSA-Charts_files/figure-pptx/figY1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332AD4-1B36-B7CE-3A2E-678130D4A578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Nationwide: Completion Rate by Degree Attainment</a:t>
            </a:r>
          </a:p>
        </p:txBody>
      </p:sp>
      <p:pic>
        <p:nvPicPr>
          <p:cNvPr id="3" name="Picture 1" descr="Mandatory-FAFSA-Charts_files/figure-pptx/figY1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56A45E-8F83-519F-D5E6-E8F8DA1D4F7D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Nationwide: Completion Rate by Poverty Level</a:t>
            </a:r>
          </a:p>
        </p:txBody>
      </p:sp>
      <p:pic>
        <p:nvPicPr>
          <p:cNvPr id="3" name="Picture 1" descr="Mandatory-FAFSA-Charts_files/figure-pptx/figY1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36F5B-D8A3-7684-0C32-9F8F352F2F1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Nationwide: Completion Rate by Race/Ethnicity (1st &amp; 5th Quintiles)</a:t>
            </a:r>
          </a:p>
        </p:txBody>
      </p:sp>
      <p:pic>
        <p:nvPicPr>
          <p:cNvPr id="3" name="Picture 1" descr="Mandatory-FAFSA-Charts_files/figure-pptx/figY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0985B-B7C2-9980-4918-86B01EA515FF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Nationwide: Completion Rate by Degree Attainment (1st &amp; 5th Quintiles)</a:t>
            </a:r>
          </a:p>
        </p:txBody>
      </p:sp>
      <p:pic>
        <p:nvPicPr>
          <p:cNvPr id="3" name="Picture 1" descr="Mandatory-FAFSA-Charts_files/figure-pptx/figY3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53DDC-57CD-F594-10F9-CB2884EE5EB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Nationwide: Completion Rate by Poverty Level (1st &amp; 5th Quintiles)</a:t>
            </a:r>
          </a:p>
        </p:txBody>
      </p:sp>
      <p:pic>
        <p:nvPicPr>
          <p:cNvPr id="3" name="Picture 1" descr="Mandatory-FAFSA-Charts_files/figure-pptx/figY3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0CAEA-2BD0-3A4A-7A8C-2CD419219F6E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Degree Attainment (Before/After Policy)</a:t>
            </a:r>
          </a:p>
        </p:txBody>
      </p:sp>
      <p:pic>
        <p:nvPicPr>
          <p:cNvPr id="3" name="Picture 1" descr="Mandatory-FAFSA-Charts_files/figure-pptx/figA2b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6FD73-47D4-A8FC-0188-4DA85ACEF2C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Poverty Level (Before/After Policy)</a:t>
            </a:r>
          </a:p>
        </p:txBody>
      </p:sp>
      <p:pic>
        <p:nvPicPr>
          <p:cNvPr id="3" name="Picture 1" descr="Mandatory-FAFSA-Charts_files/figure-pptx/figA2c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CBD20-A8A6-4BB9-D5CE-D613A9EF8CA0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Alabama vs. Rest of U.S.: Completion Rate by Race/Ethnicity (1st &amp; 5th Quintiles)</a:t>
            </a:r>
          </a:p>
        </p:txBody>
      </p:sp>
      <p:pic>
        <p:nvPicPr>
          <p:cNvPr id="3" name="Picture 1" descr="Mandatory-FAFSA-Charts_files/figure-pptx/figA3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8BC91-CA93-A857-B899-6ECEC0DD9BE3}"/>
              </a:ext>
            </a:extLst>
          </p:cNvPr>
          <p:cNvSpPr txBox="1"/>
          <p:nvPr/>
        </p:nvSpPr>
        <p:spPr>
          <a:xfrm>
            <a:off x="1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Lowest share of demographic; 5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quintile = Highest share of demographic.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2037</Words>
  <Application>Microsoft Macintosh PowerPoint</Application>
  <PresentationFormat>On-screen Show (16:9)</PresentationFormat>
  <Paragraphs>137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Calibri</vt:lpstr>
      <vt:lpstr>Office Theme</vt:lpstr>
      <vt:lpstr>Mandatory FAFSA Charts</vt:lpstr>
      <vt:lpstr>Alabama</vt:lpstr>
      <vt:lpstr>Alabama vs. Rest of U.S.: Completion Rate by Race/Ethnicity</vt:lpstr>
      <vt:lpstr>Alabama vs. Rest of U.S.: Completion Rate by Degree Attainment</vt:lpstr>
      <vt:lpstr>Alabama vs. Rest of U.S.: Completion Rate by Poverty Level</vt:lpstr>
      <vt:lpstr>Alabama vs. Rest of U.S.: Completion Rate by Race/Ethnicity (Before/After Policy)</vt:lpstr>
      <vt:lpstr>Alabama vs. Rest of U.S.: Completion Rate by Degree Attainment (Before/After Policy)</vt:lpstr>
      <vt:lpstr>Alabama vs. Rest of U.S.: Completion Rate by Poverty Level (Before/After Policy)</vt:lpstr>
      <vt:lpstr>Alabama vs. Rest of U.S.: Completion Rate by Race/Ethnicity (1st &amp; 5th Quintiles)</vt:lpstr>
      <vt:lpstr>Alabama vs. Rest of U.S.: Completion Rate by Degree Attainment (1st &amp; 5th Quintiles)</vt:lpstr>
      <vt:lpstr>Alabama vs. Rest of U.S.: Completion Rate by Poverty Level (1st &amp; 5th Quintiles)</vt:lpstr>
      <vt:lpstr>California</vt:lpstr>
      <vt:lpstr>California vs. Rest of U.S.: Completion Rate by Race/Ethnicity</vt:lpstr>
      <vt:lpstr>California vs. Rest of U.S.: Completion Rate by Degree Attainment</vt:lpstr>
      <vt:lpstr>California vs. Rest of U.S.: Completion Rate by Poverty Level</vt:lpstr>
      <vt:lpstr>California vs. Rest of U.S.: Completion Rate by Race/Ethnicity (Before/After Policy)</vt:lpstr>
      <vt:lpstr>California vs. Rest of U.S.: Completion Rate by Degree Attainment (Before/After Policy)</vt:lpstr>
      <vt:lpstr>California vs. Rest of U.S.: Completion Rate by Poverty Level (Before/After Policy)</vt:lpstr>
      <vt:lpstr>California vs. Rest of U.S.: Completion Rate by Race/Ethnicity (1st &amp; 5th Quintiles)</vt:lpstr>
      <vt:lpstr>California vs. Rest of U.S.: Completion Rate by Degree Attainment (1st &amp; 5th Quintiles)</vt:lpstr>
      <vt:lpstr>California vs. Rest of U.S.: Completion Rate by Poverty Level (1st &amp; 5th Quintiles)</vt:lpstr>
      <vt:lpstr>Illinois</vt:lpstr>
      <vt:lpstr>Illinois vs. Rest of U.S.: Completion Rate by Race/Ethnicity</vt:lpstr>
      <vt:lpstr>Illinois vs. Rest of U.S.: Completion Rate by Degree Attainment</vt:lpstr>
      <vt:lpstr>Illinois vs. Rest of U.S.: Completion Rate by Poverty Level</vt:lpstr>
      <vt:lpstr>Illinois vs. Rest of U.S.: Completion Rate by Race/Ethnicity (Before/After Policy)</vt:lpstr>
      <vt:lpstr>Illinois vs. Rest of U.S.: Completion Rate by Degree Attainment (Before/After Policy)</vt:lpstr>
      <vt:lpstr>Illinois vs. Rest of U.S.: Completion Rate by Poverty Level (Before/After Policy)</vt:lpstr>
      <vt:lpstr>Illinois vs. Rest of U.S.: Completion Rate by Race/Ethnicity (1st &amp; 5th Quintiles)</vt:lpstr>
      <vt:lpstr>Illinois vs. Rest of U.S.: Completion Rate by Degree Attainment (1st &amp; 5th Quintiles)</vt:lpstr>
      <vt:lpstr>Illinois vs. Rest of U.S.: Completion Rate by Poverty Level (1st &amp; 5th Quintiles)</vt:lpstr>
      <vt:lpstr>Louisiana</vt:lpstr>
      <vt:lpstr>Louisiana vs. Rest of U.S.: Completion Rate by Race/Ethnicity</vt:lpstr>
      <vt:lpstr>Louisiana vs. Rest of U.S.: Completion Rate by Degree Attainment</vt:lpstr>
      <vt:lpstr>Louisiana vs. Rest of U.S.: Completion Rate by Poverty Level</vt:lpstr>
      <vt:lpstr>Louisiana vs. Rest of U.S.: Completion Rate by Race/Ethnicity (Before/After Policy)</vt:lpstr>
      <vt:lpstr>Louisiana vs. Rest of U.S.: Completion Rate by Degree Attainment (Before/After Policy)</vt:lpstr>
      <vt:lpstr>Louisiana vs. Rest of U.S.: Completion Rate by Poverty Level (Before/After Policy)</vt:lpstr>
      <vt:lpstr>Louisiana vs. Rest of U.S.: Completion Rate by Race/Ethnicity (1st &amp; 5th Quintiles)</vt:lpstr>
      <vt:lpstr>Louisiana vs. Rest of U.S.: Completion Rate by Degree Attainment (1st &amp; 5th Quintiles)</vt:lpstr>
      <vt:lpstr>Louisiana vs. Rest of U.S.: Completion Rate by Poverty Level (1st &amp; 5th Quintiles)</vt:lpstr>
      <vt:lpstr>Texas</vt:lpstr>
      <vt:lpstr>Texas vs. Rest of U.S.: Completion Rate by Race/Ethnicity</vt:lpstr>
      <vt:lpstr>Texas vs. Rest of U.S.: Completion Rate by Degree Attainment</vt:lpstr>
      <vt:lpstr>Texas vs. Rest of U.S.: Completion Rate by Poverty Level</vt:lpstr>
      <vt:lpstr>Texas vs. Rest of U.S.: Completion Rate by Race/Ethnicity (Before/After Policy)</vt:lpstr>
      <vt:lpstr>Texas vs. Rest of U.S.: Completion Rate by Degree Attainment (Before/After Policy)</vt:lpstr>
      <vt:lpstr>Texas vs. Rest of U.S.: Completion Rate by Poverty Level (Before/After Policy)</vt:lpstr>
      <vt:lpstr>Texas vs. Rest of U.S.: Completion Rate by Race/Ethnicity (1st &amp; 5th Quintiles)</vt:lpstr>
      <vt:lpstr>Texas vs. Rest of U.S.: Completion Rate by Degree Attainment (1st &amp; 5th Quintiles)</vt:lpstr>
      <vt:lpstr>Texas vs. Rest of U.S.: Completion Rate by Poverty Level (1st &amp; 5th Quintiles)</vt:lpstr>
      <vt:lpstr>All pre-2024 full mandate states (AL, CA, IL, LA, TX)</vt:lpstr>
      <vt:lpstr>All mandate states vs. Rest of U.S.: Completion Rate by Race/Ethnicity</vt:lpstr>
      <vt:lpstr>All mandate states vs. Rest of U.S.: Completion Rate by Degree Attainment</vt:lpstr>
      <vt:lpstr>All mandate states vs. Rest of U.S.: Completion Rate by Poverty Level</vt:lpstr>
      <vt:lpstr>All mandate states vs. Rest of U.S.: Completion Rate by Race/Ethnicity (1st &amp; 5th Quintiles)</vt:lpstr>
      <vt:lpstr>All mandate states vs. Rest of U.S.: Completion Rate by Degree Attainment (1st &amp; 5th Quintiles)</vt:lpstr>
      <vt:lpstr>All mandate states vs. Rest of U.S.: Completion Rate by Poverty Level (1st &amp; 5th Quintiles)</vt:lpstr>
      <vt:lpstr>National</vt:lpstr>
      <vt:lpstr>Nationwide: Completion Rate by Race/Ethnicity</vt:lpstr>
      <vt:lpstr>Nationwide: Completion Rate by Degree Attainment</vt:lpstr>
      <vt:lpstr>Nationwide: Completion Rate by Poverty Level</vt:lpstr>
      <vt:lpstr>Nationwide: Completion Rate by Race/Ethnicity (1st &amp; 5th Quintiles)</vt:lpstr>
      <vt:lpstr>Nationwide: Completion Rate by Degree Attainment (1st &amp; 5th Quintiles)</vt:lpstr>
      <vt:lpstr>Nationwide: Completion Rate by Poverty Level (1st &amp; 5th Quintiles)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Mandatory FAFSA Charts</dc:title>
  <dc:creator>Peter Granville</dc:creator>
  <cp:keywords/>
  <cp:lastModifiedBy>Microsoft Office User</cp:lastModifiedBy>
  <cp:revision>3</cp:revision>
  <dcterms:created xsi:type="dcterms:W3CDTF">2024-08-24T13:42:50Z</dcterms:created>
  <dcterms:modified xsi:type="dcterms:W3CDTF">2024-08-27T10:23:53Z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2024-08-24</vt:lpwstr>
  </property>
  <property fmtid="{D5CDD505-2E9C-101B-9397-08002B2CF9AE}" pid="3" name="output">
    <vt:lpwstr>powerpoint_presentation</vt:lpwstr>
  </property>
</Properties>
</file>