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780b64da8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780b64da8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780b64da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780b64da8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780b64da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780b64da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780b64da8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780b64da8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780b64da8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780b64da8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780b64da8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780b64da8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780b64da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780b64da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780b64da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780b64da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780b64da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780b64da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780b64da8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780b64da8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780b64da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780b64da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780b64da8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780b64da8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780b64da8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780b64da8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323450" y="375975"/>
            <a:ext cx="6497100" cy="10158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Clr>
                <a:schemeClr val="dk1"/>
              </a:buClr>
              <a:buSzPts val="1100"/>
              <a:buFont typeface="Arial"/>
              <a:buNone/>
            </a:pPr>
            <a:r>
              <a:rPr b="1" lang="en" sz="1800">
                <a:solidFill>
                  <a:srgbClr val="1155CC"/>
                </a:solidFill>
                <a:latin typeface="Montserrat"/>
                <a:ea typeface="Montserrat"/>
                <a:cs typeface="Montserrat"/>
                <a:sym typeface="Montserrat"/>
              </a:rPr>
              <a:t>FACULTÉ DES SCIENCES ET DES TECHNOLOGIES</a:t>
            </a:r>
            <a:endParaRPr b="1" sz="1800">
              <a:solidFill>
                <a:srgbClr val="1155CC"/>
              </a:solidFill>
              <a:latin typeface="Montserrat"/>
              <a:ea typeface="Montserrat"/>
              <a:cs typeface="Montserrat"/>
              <a:sym typeface="Montserrat"/>
            </a:endParaRPr>
          </a:p>
          <a:p>
            <a:pPr indent="0" lvl="0" marL="0" rtl="0" algn="ctr">
              <a:lnSpc>
                <a:spcPct val="200000"/>
              </a:lnSpc>
              <a:spcBef>
                <a:spcPts val="0"/>
              </a:spcBef>
              <a:spcAft>
                <a:spcPts val="0"/>
              </a:spcAft>
              <a:buNone/>
            </a:pPr>
            <a:r>
              <a:rPr b="1" lang="en" sz="1800">
                <a:solidFill>
                  <a:schemeClr val="dk1"/>
                </a:solidFill>
                <a:latin typeface="Montserrat"/>
                <a:ea typeface="Montserrat"/>
                <a:cs typeface="Montserrat"/>
                <a:sym typeface="Montserrat"/>
              </a:rPr>
              <a:t>(FST)</a:t>
            </a:r>
            <a:endParaRPr sz="2400">
              <a:solidFill>
                <a:schemeClr val="dk2"/>
              </a:solidFill>
            </a:endParaRPr>
          </a:p>
        </p:txBody>
      </p:sp>
      <p:sp>
        <p:nvSpPr>
          <p:cNvPr id="55" name="Google Shape;55;p13"/>
          <p:cNvSpPr txBox="1"/>
          <p:nvPr/>
        </p:nvSpPr>
        <p:spPr>
          <a:xfrm>
            <a:off x="849600" y="1467975"/>
            <a:ext cx="7444800" cy="33246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Clr>
                <a:schemeClr val="dk1"/>
              </a:buClr>
              <a:buSzPts val="1100"/>
              <a:buFont typeface="Arial"/>
              <a:buNone/>
            </a:pPr>
            <a:r>
              <a:rPr b="1" lang="en">
                <a:solidFill>
                  <a:srgbClr val="1155CC"/>
                </a:solidFill>
                <a:latin typeface="Montserrat"/>
                <a:ea typeface="Montserrat"/>
                <a:cs typeface="Montserrat"/>
                <a:sym typeface="Montserrat"/>
              </a:rPr>
              <a:t>Troisième Année </a:t>
            </a:r>
            <a:endParaRPr b="1">
              <a:solidFill>
                <a:srgbClr val="1155CC"/>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RAPPORT: </a:t>
            </a:r>
            <a:r>
              <a:rPr b="1" lang="en" sz="1600">
                <a:solidFill>
                  <a:srgbClr val="1155CC"/>
                </a:solidFill>
                <a:latin typeface="Montserrat"/>
                <a:ea typeface="Montserrat"/>
                <a:cs typeface="Montserrat"/>
                <a:sym typeface="Montserrat"/>
              </a:rPr>
              <a:t>Sur le Projet Réseau 1</a:t>
            </a:r>
            <a:endParaRPr b="1" sz="1600">
              <a:solidFill>
                <a:srgbClr val="1155CC"/>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COURS: </a:t>
            </a:r>
            <a:r>
              <a:rPr b="1" lang="en" sz="1600">
                <a:solidFill>
                  <a:srgbClr val="1155CC"/>
                </a:solidFill>
                <a:latin typeface="Montserrat"/>
                <a:ea typeface="Montserrat"/>
                <a:cs typeface="Montserrat"/>
                <a:sym typeface="Montserrat"/>
              </a:rPr>
              <a:t>Réseau</a:t>
            </a:r>
            <a:endParaRPr b="1" sz="1600">
              <a:solidFill>
                <a:srgbClr val="1155CC"/>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PROFESSEUR: </a:t>
            </a:r>
            <a:r>
              <a:rPr b="1" lang="en" sz="1600">
                <a:solidFill>
                  <a:srgbClr val="1155CC"/>
                </a:solidFill>
                <a:latin typeface="Montserrat"/>
                <a:ea typeface="Montserrat"/>
                <a:cs typeface="Montserrat"/>
                <a:sym typeface="Montserrat"/>
              </a:rPr>
              <a:t>Ismael Saint Amour</a:t>
            </a:r>
            <a:endParaRPr b="1" sz="1600">
              <a:solidFill>
                <a:srgbClr val="1155CC"/>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PROJET: </a:t>
            </a:r>
            <a:r>
              <a:rPr b="1" lang="en" sz="1600">
                <a:solidFill>
                  <a:srgbClr val="1155CC"/>
                </a:solidFill>
                <a:latin typeface="Montserrat"/>
                <a:ea typeface="Montserrat"/>
                <a:cs typeface="Montserrat"/>
                <a:sym typeface="Montserrat"/>
              </a:rPr>
              <a:t>Configuration et Étude des Services DNS et DHCP</a:t>
            </a:r>
            <a:endParaRPr b="1" sz="1600">
              <a:solidFill>
                <a:srgbClr val="1155CC"/>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PREPARE PAR: </a:t>
            </a:r>
            <a:r>
              <a:rPr b="1" lang="en" sz="1600">
                <a:solidFill>
                  <a:srgbClr val="1155CC"/>
                </a:solidFill>
                <a:latin typeface="Montserrat"/>
                <a:ea typeface="Montserrat"/>
                <a:cs typeface="Montserrat"/>
                <a:sym typeface="Montserrat"/>
              </a:rPr>
              <a:t>Peterson CHERY</a:t>
            </a:r>
            <a:endParaRPr b="1" sz="1600">
              <a:solidFill>
                <a:srgbClr val="1155CC"/>
              </a:solidFill>
              <a:latin typeface="Montserrat"/>
              <a:ea typeface="Montserrat"/>
              <a:cs typeface="Montserrat"/>
              <a:sym typeface="Montserrat"/>
            </a:endParaRPr>
          </a:p>
          <a:p>
            <a:pPr indent="0" lvl="0" marL="0" rtl="0" algn="l">
              <a:lnSpc>
                <a:spcPct val="200000"/>
              </a:lnSpc>
              <a:spcBef>
                <a:spcPts val="0"/>
              </a:spcBef>
              <a:spcAft>
                <a:spcPts val="0"/>
              </a:spcAft>
              <a:buNone/>
            </a:pPr>
            <a:r>
              <a:rPr b="1" lang="en" sz="1600">
                <a:solidFill>
                  <a:schemeClr val="dk1"/>
                </a:solidFill>
                <a:latin typeface="Montserrat"/>
                <a:ea typeface="Montserrat"/>
                <a:cs typeface="Montserrat"/>
                <a:sym typeface="Montserrat"/>
              </a:rPr>
              <a:t>SESSION: </a:t>
            </a:r>
            <a:r>
              <a:rPr b="1" lang="en" sz="1600">
                <a:solidFill>
                  <a:srgbClr val="1155CC"/>
                </a:solidFill>
                <a:latin typeface="Montserrat"/>
                <a:ea typeface="Montserrat"/>
                <a:cs typeface="Montserrat"/>
                <a:sym typeface="Montserrat"/>
              </a:rPr>
              <a:t>I</a:t>
            </a:r>
            <a:endParaRPr sz="2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800">
                <a:latin typeface="Montserrat"/>
                <a:ea typeface="Montserrat"/>
                <a:cs typeface="Montserrat"/>
                <a:sym typeface="Montserrat"/>
              </a:rPr>
              <a:t>6.   Vérification du serveur DHCP:</a:t>
            </a:r>
            <a:endParaRPr sz="1800"/>
          </a:p>
        </p:txBody>
      </p:sp>
      <p:pic>
        <p:nvPicPr>
          <p:cNvPr id="111" name="Google Shape;111;p22"/>
          <p:cNvPicPr preferRelativeResize="0"/>
          <p:nvPr/>
        </p:nvPicPr>
        <p:blipFill>
          <a:blip r:embed="rId3">
            <a:alphaModFix/>
          </a:blip>
          <a:stretch>
            <a:fillRect/>
          </a:stretch>
        </p:blipFill>
        <p:spPr>
          <a:xfrm>
            <a:off x="1079400" y="1254200"/>
            <a:ext cx="6985200" cy="339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Montserrat"/>
                <a:ea typeface="Montserrat"/>
                <a:cs typeface="Montserrat"/>
                <a:sym typeface="Montserrat"/>
              </a:rPr>
              <a:t>7.   Configuration du serveur DNS et des dispositifs pour utiliser le serveur DNS:</a:t>
            </a:r>
            <a:endParaRPr sz="1800"/>
          </a:p>
        </p:txBody>
      </p:sp>
      <p:pic>
        <p:nvPicPr>
          <p:cNvPr id="117" name="Google Shape;117;p23"/>
          <p:cNvPicPr preferRelativeResize="0"/>
          <p:nvPr/>
        </p:nvPicPr>
        <p:blipFill>
          <a:blip r:embed="rId3">
            <a:alphaModFix/>
          </a:blip>
          <a:stretch>
            <a:fillRect/>
          </a:stretch>
        </p:blipFill>
        <p:spPr>
          <a:xfrm>
            <a:off x="368125" y="1215650"/>
            <a:ext cx="3914275" cy="3758050"/>
          </a:xfrm>
          <a:prstGeom prst="rect">
            <a:avLst/>
          </a:prstGeom>
          <a:noFill/>
          <a:ln>
            <a:noFill/>
          </a:ln>
        </p:spPr>
      </p:pic>
      <p:pic>
        <p:nvPicPr>
          <p:cNvPr id="118" name="Google Shape;118;p23"/>
          <p:cNvPicPr preferRelativeResize="0"/>
          <p:nvPr/>
        </p:nvPicPr>
        <p:blipFill>
          <a:blip r:embed="rId4">
            <a:alphaModFix/>
          </a:blip>
          <a:stretch>
            <a:fillRect/>
          </a:stretch>
        </p:blipFill>
        <p:spPr>
          <a:xfrm>
            <a:off x="4648200" y="1017725"/>
            <a:ext cx="4071026" cy="395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800">
                <a:latin typeface="Montserrat"/>
                <a:ea typeface="Montserrat"/>
                <a:cs typeface="Montserrat"/>
                <a:sym typeface="Montserrat"/>
              </a:rPr>
              <a:t>8.   Test de la Résolution du serveur DNS :</a:t>
            </a:r>
            <a:endParaRPr sz="1800"/>
          </a:p>
        </p:txBody>
      </p:sp>
      <p:pic>
        <p:nvPicPr>
          <p:cNvPr id="124" name="Google Shape;124;p24"/>
          <p:cNvPicPr preferRelativeResize="0"/>
          <p:nvPr/>
        </p:nvPicPr>
        <p:blipFill>
          <a:blip r:embed="rId3">
            <a:alphaModFix/>
          </a:blip>
          <a:stretch>
            <a:fillRect/>
          </a:stretch>
        </p:blipFill>
        <p:spPr>
          <a:xfrm>
            <a:off x="1252835" y="1168450"/>
            <a:ext cx="6638325" cy="344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356450" y="247875"/>
            <a:ext cx="2633775" cy="4756075"/>
          </a:xfrm>
          <a:prstGeom prst="rect">
            <a:avLst/>
          </a:prstGeom>
          <a:noFill/>
          <a:ln>
            <a:noFill/>
          </a:ln>
        </p:spPr>
      </p:pic>
      <p:pic>
        <p:nvPicPr>
          <p:cNvPr id="130" name="Google Shape;130;p25"/>
          <p:cNvPicPr preferRelativeResize="0"/>
          <p:nvPr/>
        </p:nvPicPr>
        <p:blipFill>
          <a:blip r:embed="rId4">
            <a:alphaModFix/>
          </a:blip>
          <a:stretch>
            <a:fillRect/>
          </a:stretch>
        </p:blipFill>
        <p:spPr>
          <a:xfrm>
            <a:off x="3282525" y="334310"/>
            <a:ext cx="2533025" cy="4583215"/>
          </a:xfrm>
          <a:prstGeom prst="rect">
            <a:avLst/>
          </a:prstGeom>
          <a:noFill/>
          <a:ln>
            <a:noFill/>
          </a:ln>
        </p:spPr>
      </p:pic>
      <p:pic>
        <p:nvPicPr>
          <p:cNvPr id="131" name="Google Shape;131;p25"/>
          <p:cNvPicPr preferRelativeResize="0"/>
          <p:nvPr/>
        </p:nvPicPr>
        <p:blipFill>
          <a:blip r:embed="rId5">
            <a:alphaModFix/>
          </a:blip>
          <a:stretch>
            <a:fillRect/>
          </a:stretch>
        </p:blipFill>
        <p:spPr>
          <a:xfrm>
            <a:off x="6072975" y="247875"/>
            <a:ext cx="2533025" cy="4580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368825"/>
            <a:ext cx="8520600" cy="359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Montserrat"/>
                <a:ea typeface="Montserrat"/>
                <a:cs typeface="Montserrat"/>
                <a:sym typeface="Montserrat"/>
              </a:rPr>
              <a:t>Conclusion:</a:t>
            </a:r>
            <a:endParaRPr b="1" sz="18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800">
              <a:latin typeface="Montserrat"/>
              <a:ea typeface="Montserrat"/>
              <a:cs typeface="Montserrat"/>
              <a:sym typeface="Montserrat"/>
            </a:endParaRPr>
          </a:p>
          <a:p>
            <a:pPr indent="0" lvl="0" marL="0" rtl="0" algn="l">
              <a:lnSpc>
                <a:spcPct val="115000"/>
              </a:lnSpc>
              <a:spcBef>
                <a:spcPts val="0"/>
              </a:spcBef>
              <a:spcAft>
                <a:spcPts val="0"/>
              </a:spcAft>
              <a:buNone/>
            </a:pPr>
            <a:r>
              <a:rPr b="1" lang="en" sz="1800">
                <a:latin typeface="Montserrat"/>
                <a:ea typeface="Montserrat"/>
                <a:cs typeface="Montserrat"/>
                <a:sym typeface="Montserrat"/>
              </a:rPr>
              <a:t>DHCP et DNS sont des outils indispensables pour la gestion efficace des réseaux locaux. Ils permettent d'automatiser les tâches et de réduire les erreurs de configuration, d'améliorer les performances et de faciliter la gestion des réseaux.</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p>
        </p:txBody>
      </p:sp>
      <p:pic>
        <p:nvPicPr>
          <p:cNvPr id="137" name="Google Shape;137;p26"/>
          <p:cNvPicPr preferRelativeResize="0"/>
          <p:nvPr/>
        </p:nvPicPr>
        <p:blipFill>
          <a:blip r:embed="rId3">
            <a:alphaModFix/>
          </a:blip>
          <a:stretch>
            <a:fillRect/>
          </a:stretch>
        </p:blipFill>
        <p:spPr>
          <a:xfrm>
            <a:off x="4571999" y="2228526"/>
            <a:ext cx="3710375" cy="2546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000">
                <a:latin typeface="Montserrat"/>
                <a:ea typeface="Montserrat"/>
                <a:cs typeface="Montserrat"/>
                <a:sym typeface="Montserrat"/>
              </a:rPr>
              <a:t>PLAN</a:t>
            </a:r>
            <a:endParaRPr sz="2000"/>
          </a:p>
        </p:txBody>
      </p:sp>
      <p:sp>
        <p:nvSpPr>
          <p:cNvPr id="61" name="Google Shape;61;p14"/>
          <p:cNvSpPr txBox="1"/>
          <p:nvPr>
            <p:ph idx="1" type="body"/>
          </p:nvPr>
        </p:nvSpPr>
        <p:spPr>
          <a:xfrm>
            <a:off x="311700" y="658775"/>
            <a:ext cx="8520600" cy="43707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rmAutofit fontScale="92500" lnSpcReduction="20000"/>
          </a:bodyPr>
          <a:lstStyle/>
          <a:p>
            <a:pPr indent="-328453" lvl="0" marL="457200" rtl="0" algn="l">
              <a:lnSpc>
                <a:spcPct val="105000"/>
              </a:lnSpc>
              <a:spcBef>
                <a:spcPts val="0"/>
              </a:spcBef>
              <a:spcAft>
                <a:spcPts val="0"/>
              </a:spcAft>
              <a:buClr>
                <a:schemeClr val="dk1"/>
              </a:buClr>
              <a:buSzPct val="100000"/>
              <a:buFont typeface="Montserrat"/>
              <a:buAutoNum type="arabicPeriod"/>
            </a:pPr>
            <a:r>
              <a:rPr b="1" lang="en" sz="1700">
                <a:solidFill>
                  <a:schemeClr val="dk1"/>
                </a:solidFill>
                <a:latin typeface="Montserrat"/>
                <a:ea typeface="Montserrat"/>
                <a:cs typeface="Montserrat"/>
                <a:sym typeface="Montserrat"/>
              </a:rPr>
              <a:t>Conception de l’architecture du réseau </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rPr b="1" lang="en" sz="1700">
                <a:solidFill>
                  <a:schemeClr val="dk1"/>
                </a:solidFill>
                <a:latin typeface="Montserrat"/>
                <a:ea typeface="Montserrat"/>
                <a:cs typeface="Montserrat"/>
                <a:sym typeface="Montserrat"/>
              </a:rPr>
              <a:t> 2.   Configuration du routeur</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rPr lang="en" sz="1700"/>
              <a:t> </a:t>
            </a:r>
            <a:r>
              <a:rPr b="1" lang="en" sz="1700">
                <a:solidFill>
                  <a:schemeClr val="dk1"/>
                </a:solidFill>
                <a:latin typeface="Montserrat"/>
                <a:ea typeface="Montserrat"/>
                <a:cs typeface="Montserrat"/>
                <a:sym typeface="Montserrat"/>
              </a:rPr>
              <a:t>3.   Configuration des Commutateurs S1 et S2</a:t>
            </a:r>
            <a:endParaRPr b="1" sz="1700">
              <a:solidFill>
                <a:schemeClr val="dk1"/>
              </a:solidFill>
              <a:latin typeface="Montserrat"/>
              <a:ea typeface="Montserrat"/>
              <a:cs typeface="Montserrat"/>
              <a:sym typeface="Montserrat"/>
            </a:endParaRPr>
          </a:p>
          <a:p>
            <a:pPr indent="0" lvl="0" marL="0" rtl="0" algn="l">
              <a:lnSpc>
                <a:spcPct val="105000"/>
              </a:lnSpc>
              <a:spcBef>
                <a:spcPts val="1200"/>
              </a:spcBef>
              <a:spcAft>
                <a:spcPts val="0"/>
              </a:spcAft>
              <a:buNone/>
            </a:pPr>
            <a:r>
              <a:rPr b="1" lang="en" sz="1700">
                <a:solidFill>
                  <a:schemeClr val="dk1"/>
                </a:solidFill>
                <a:latin typeface="Montserrat"/>
                <a:ea typeface="Montserrat"/>
                <a:cs typeface="Montserrat"/>
                <a:sym typeface="Montserrat"/>
              </a:rPr>
              <a:t> 4.   Configuration du service DHCP</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rPr b="1" lang="en" sz="1700">
                <a:solidFill>
                  <a:schemeClr val="dk1"/>
                </a:solidFill>
                <a:latin typeface="Montserrat"/>
                <a:ea typeface="Montserrat"/>
                <a:cs typeface="Montserrat"/>
                <a:sym typeface="Montserrat"/>
              </a:rPr>
              <a:t> 5.   Configuration des dispositifs à l’aide du serveur DHCP</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rPr b="1" lang="en" sz="1700">
                <a:solidFill>
                  <a:schemeClr val="dk1"/>
                </a:solidFill>
                <a:latin typeface="Montserrat"/>
                <a:ea typeface="Montserrat"/>
                <a:cs typeface="Montserrat"/>
                <a:sym typeface="Montserrat"/>
              </a:rPr>
              <a:t> 6.   Vérification du serveur DHCP</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rPr b="1" lang="en" sz="1700">
                <a:solidFill>
                  <a:schemeClr val="dk1"/>
                </a:solidFill>
                <a:latin typeface="Montserrat"/>
                <a:ea typeface="Montserrat"/>
                <a:cs typeface="Montserrat"/>
                <a:sym typeface="Montserrat"/>
              </a:rPr>
              <a:t> 7.   Configuration du serveur DNS et des dispositifs pour utiliser le serveur DNS</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rPr b="1" lang="en" sz="1700">
                <a:solidFill>
                  <a:schemeClr val="dk1"/>
                </a:solidFill>
                <a:latin typeface="Montserrat"/>
                <a:ea typeface="Montserrat"/>
                <a:cs typeface="Montserrat"/>
                <a:sym typeface="Montserrat"/>
              </a:rPr>
              <a:t> 8.   Test de la Résolution du serveur DNS </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rPr b="1" lang="en" sz="1700">
                <a:solidFill>
                  <a:schemeClr val="dk1"/>
                </a:solidFill>
                <a:latin typeface="Montserrat"/>
                <a:ea typeface="Montserrat"/>
                <a:cs typeface="Montserrat"/>
                <a:sym typeface="Montserrat"/>
              </a:rPr>
              <a:t> 9. Conclusion</a:t>
            </a:r>
            <a:endParaRPr b="1" sz="1700">
              <a:solidFill>
                <a:schemeClr val="dk1"/>
              </a:solidFill>
              <a:latin typeface="Montserrat"/>
              <a:ea typeface="Montserrat"/>
              <a:cs typeface="Montserrat"/>
              <a:sym typeface="Montserrat"/>
            </a:endParaRPr>
          </a:p>
          <a:p>
            <a:pPr indent="0" lvl="0" marL="0" rtl="0" algn="l">
              <a:lnSpc>
                <a:spcPct val="105000"/>
              </a:lnSpc>
              <a:spcBef>
                <a:spcPts val="0"/>
              </a:spcBef>
              <a:spcAft>
                <a:spcPts val="0"/>
              </a:spcAft>
              <a:buNone/>
            </a:pPr>
            <a:r>
              <a:t/>
            </a:r>
            <a:endParaRPr b="1" sz="1700">
              <a:solidFill>
                <a:schemeClr val="dk1"/>
              </a:solidFill>
              <a:latin typeface="Montserrat"/>
              <a:ea typeface="Montserrat"/>
              <a:cs typeface="Montserrat"/>
              <a:sym typeface="Montserrat"/>
            </a:endParaRPr>
          </a:p>
          <a:p>
            <a:pPr indent="0" lvl="0" marL="0" rtl="0" algn="l">
              <a:lnSpc>
                <a:spcPct val="105000"/>
              </a:lnSpc>
              <a:spcBef>
                <a:spcPts val="120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Montserrat"/>
              <a:buAutoNum type="arabicPeriod"/>
            </a:pPr>
            <a:r>
              <a:rPr b="1" lang="en" sz="1800">
                <a:latin typeface="Montserrat"/>
                <a:ea typeface="Montserrat"/>
                <a:cs typeface="Montserrat"/>
                <a:sym typeface="Montserrat"/>
              </a:rPr>
              <a:t>Conception de l’architecture du réseau :</a:t>
            </a:r>
            <a:endParaRPr sz="1800"/>
          </a:p>
        </p:txBody>
      </p:sp>
      <p:pic>
        <p:nvPicPr>
          <p:cNvPr id="67" name="Google Shape;67;p15"/>
          <p:cNvPicPr preferRelativeResize="0"/>
          <p:nvPr/>
        </p:nvPicPr>
        <p:blipFill>
          <a:blip r:embed="rId3">
            <a:alphaModFix/>
          </a:blip>
          <a:stretch>
            <a:fillRect/>
          </a:stretch>
        </p:blipFill>
        <p:spPr>
          <a:xfrm>
            <a:off x="1026350" y="1017725"/>
            <a:ext cx="6688700" cy="389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800">
                <a:latin typeface="Montserrat"/>
                <a:ea typeface="Montserrat"/>
                <a:cs typeface="Montserrat"/>
                <a:sym typeface="Montserrat"/>
              </a:rPr>
              <a:t>2.  Configuration du routeur:</a:t>
            </a:r>
            <a:endParaRPr sz="1800"/>
          </a:p>
        </p:txBody>
      </p:sp>
      <p:pic>
        <p:nvPicPr>
          <p:cNvPr id="73" name="Google Shape;73;p16"/>
          <p:cNvPicPr preferRelativeResize="0"/>
          <p:nvPr/>
        </p:nvPicPr>
        <p:blipFill>
          <a:blip r:embed="rId3">
            <a:alphaModFix/>
          </a:blip>
          <a:stretch>
            <a:fillRect/>
          </a:stretch>
        </p:blipFill>
        <p:spPr>
          <a:xfrm>
            <a:off x="235500" y="1017725"/>
            <a:ext cx="3917630" cy="3967600"/>
          </a:xfrm>
          <a:prstGeom prst="rect">
            <a:avLst/>
          </a:prstGeom>
          <a:noFill/>
          <a:ln>
            <a:noFill/>
          </a:ln>
        </p:spPr>
      </p:pic>
      <p:pic>
        <p:nvPicPr>
          <p:cNvPr id="74" name="Google Shape;74;p16"/>
          <p:cNvPicPr preferRelativeResize="0"/>
          <p:nvPr/>
        </p:nvPicPr>
        <p:blipFill>
          <a:blip r:embed="rId4">
            <a:alphaModFix/>
          </a:blip>
          <a:stretch>
            <a:fillRect/>
          </a:stretch>
        </p:blipFill>
        <p:spPr>
          <a:xfrm>
            <a:off x="4396050" y="1286575"/>
            <a:ext cx="4524425" cy="329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800">
                <a:latin typeface="Montserrat"/>
                <a:ea typeface="Montserrat"/>
                <a:cs typeface="Montserrat"/>
                <a:sym typeface="Montserrat"/>
              </a:rPr>
              <a:t>3.   Configuration des Commutateurs S1 et S2:</a:t>
            </a:r>
            <a:endParaRPr sz="1800"/>
          </a:p>
        </p:txBody>
      </p:sp>
      <p:pic>
        <p:nvPicPr>
          <p:cNvPr id="80" name="Google Shape;80;p17"/>
          <p:cNvPicPr preferRelativeResize="0"/>
          <p:nvPr/>
        </p:nvPicPr>
        <p:blipFill>
          <a:blip r:embed="rId3">
            <a:alphaModFix/>
          </a:blip>
          <a:stretch>
            <a:fillRect/>
          </a:stretch>
        </p:blipFill>
        <p:spPr>
          <a:xfrm>
            <a:off x="203075" y="1205300"/>
            <a:ext cx="4763076" cy="2641350"/>
          </a:xfrm>
          <a:prstGeom prst="rect">
            <a:avLst/>
          </a:prstGeom>
          <a:noFill/>
          <a:ln>
            <a:noFill/>
          </a:ln>
        </p:spPr>
      </p:pic>
      <p:pic>
        <p:nvPicPr>
          <p:cNvPr id="81" name="Google Shape;81;p17"/>
          <p:cNvPicPr preferRelativeResize="0"/>
          <p:nvPr/>
        </p:nvPicPr>
        <p:blipFill>
          <a:blip r:embed="rId4">
            <a:alphaModFix/>
          </a:blip>
          <a:stretch>
            <a:fillRect/>
          </a:stretch>
        </p:blipFill>
        <p:spPr>
          <a:xfrm>
            <a:off x="5206100" y="1163075"/>
            <a:ext cx="3631699" cy="303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Montserrat"/>
                <a:ea typeface="Montserrat"/>
                <a:cs typeface="Montserrat"/>
                <a:sym typeface="Montserrat"/>
              </a:rPr>
              <a:t>4.   Configuration du service DHCP:</a:t>
            </a:r>
            <a:endParaRPr sz="1800"/>
          </a:p>
        </p:txBody>
      </p:sp>
      <p:pic>
        <p:nvPicPr>
          <p:cNvPr id="87" name="Google Shape;87;p18"/>
          <p:cNvPicPr preferRelativeResize="0"/>
          <p:nvPr/>
        </p:nvPicPr>
        <p:blipFill>
          <a:blip r:embed="rId3">
            <a:alphaModFix/>
          </a:blip>
          <a:stretch>
            <a:fillRect/>
          </a:stretch>
        </p:blipFill>
        <p:spPr>
          <a:xfrm>
            <a:off x="2005013" y="925350"/>
            <a:ext cx="5133975" cy="400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800">
                <a:latin typeface="Montserrat"/>
                <a:ea typeface="Montserrat"/>
                <a:cs typeface="Montserrat"/>
                <a:sym typeface="Montserrat"/>
              </a:rPr>
              <a:t>5.   Configuration des dispositifs à l’aide du serveur DHCP:</a:t>
            </a:r>
            <a:endParaRPr sz="1800"/>
          </a:p>
        </p:txBody>
      </p:sp>
      <p:pic>
        <p:nvPicPr>
          <p:cNvPr id="93" name="Google Shape;93;p19"/>
          <p:cNvPicPr preferRelativeResize="0"/>
          <p:nvPr/>
        </p:nvPicPr>
        <p:blipFill>
          <a:blip r:embed="rId3">
            <a:alphaModFix/>
          </a:blip>
          <a:stretch>
            <a:fillRect/>
          </a:stretch>
        </p:blipFill>
        <p:spPr>
          <a:xfrm>
            <a:off x="457200" y="1031125"/>
            <a:ext cx="3939600" cy="3826624"/>
          </a:xfrm>
          <a:prstGeom prst="rect">
            <a:avLst/>
          </a:prstGeom>
          <a:noFill/>
          <a:ln>
            <a:noFill/>
          </a:ln>
        </p:spPr>
      </p:pic>
      <p:pic>
        <p:nvPicPr>
          <p:cNvPr id="94" name="Google Shape;94;p19"/>
          <p:cNvPicPr preferRelativeResize="0"/>
          <p:nvPr/>
        </p:nvPicPr>
        <p:blipFill>
          <a:blip r:embed="rId4">
            <a:alphaModFix/>
          </a:blip>
          <a:stretch>
            <a:fillRect/>
          </a:stretch>
        </p:blipFill>
        <p:spPr>
          <a:xfrm>
            <a:off x="4840550" y="1124014"/>
            <a:ext cx="3749200" cy="364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457200" y="609600"/>
            <a:ext cx="4002950" cy="3864125"/>
          </a:xfrm>
          <a:prstGeom prst="rect">
            <a:avLst/>
          </a:prstGeom>
          <a:noFill/>
          <a:ln>
            <a:noFill/>
          </a:ln>
        </p:spPr>
      </p:pic>
      <p:pic>
        <p:nvPicPr>
          <p:cNvPr id="100" name="Google Shape;100;p20"/>
          <p:cNvPicPr preferRelativeResize="0"/>
          <p:nvPr/>
        </p:nvPicPr>
        <p:blipFill>
          <a:blip r:embed="rId4">
            <a:alphaModFix/>
          </a:blip>
          <a:stretch>
            <a:fillRect/>
          </a:stretch>
        </p:blipFill>
        <p:spPr>
          <a:xfrm>
            <a:off x="4714250" y="558925"/>
            <a:ext cx="4002950" cy="38944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981200" y="152400"/>
            <a:ext cx="4775725" cy="465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