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itations.ouest-france.fr/citation-serie-the-100/paix-accompagne-ton-envol-amour-135421.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FACULTÉ DES SCIENCES ET DES TECHNOLOGIES</a:t>
            </a:r>
          </a:p>
          <a:p>
            <a:pPr lvl="0" marL="0" indent="0">
              <a:buNone/>
            </a:pPr>
            <a:r>
              <a:rPr/>
              <a:t>(FST)</a:t>
            </a:r>
          </a:p>
          <a:p>
            <a:pPr lvl="0" marL="0" indent="0">
              <a:buNone/>
            </a:pPr>
            <a:r>
              <a:rPr/>
              <a:t>Troisième année</a:t>
            </a:r>
          </a:p>
          <a:p>
            <a:pPr lvl="0" marL="0" indent="0">
              <a:buNone/>
            </a:pPr>
            <a:r>
              <a:rPr/>
              <a:t>RAPPORT</a:t>
            </a:r>
          </a:p>
          <a:p>
            <a:pPr lvl="0" marL="0" indent="0">
              <a:buNone/>
            </a:pPr>
            <a:r>
              <a:rPr/>
              <a:t>Sur le Travail de Laboratoire Nº1</a:t>
            </a:r>
          </a:p>
          <a:p>
            <a:pPr lvl="0" marL="0" indent="0">
              <a:buNone/>
            </a:pPr>
            <a:r>
              <a:rPr/>
              <a:t>COURS</a:t>
            </a:r>
          </a:p>
          <a:p>
            <a:pPr lvl="0" marL="0" indent="0">
              <a:buNone/>
            </a:pPr>
            <a:r>
              <a:rPr/>
              <a:t>Réseaux 2</a:t>
            </a:r>
          </a:p>
          <a:p>
            <a:pPr lvl="0" marL="0" indent="0">
              <a:buNone/>
            </a:pPr>
            <a:r>
              <a:rPr/>
              <a:t>PROFESSEUR</a:t>
            </a:r>
          </a:p>
          <a:p>
            <a:pPr lvl="0" marL="0" indent="0">
              <a:buNone/>
            </a:pPr>
            <a:r>
              <a:rPr/>
              <a:t>Ismael SAINT AMOUR</a:t>
            </a:r>
          </a:p>
          <a:p>
            <a:pPr lvl="0" marL="0" indent="0">
              <a:buNone/>
            </a:pPr>
            <a:r>
              <a:rPr/>
              <a:t>PRÉPARÉ PAR</a:t>
            </a:r>
          </a:p>
          <a:p>
            <a:pPr lvl="0" marL="0" indent="0">
              <a:buNone/>
            </a:pPr>
            <a:r>
              <a:rPr/>
              <a:t>Peterson CHERY</a:t>
            </a:r>
          </a:p>
          <a:p>
            <a:pPr lvl="0" marL="0" indent="0">
              <a:buNone/>
            </a:pPr>
            <a:r>
              <a:rPr/>
              <a:t>SEMESTRE</a:t>
            </a:r>
          </a:p>
          <a:p>
            <a:pPr lvl="0" marL="0" indent="0">
              <a:buNone/>
            </a:pPr>
            <a:r>
              <a:rPr/>
              <a:t>II</a:t>
            </a:r>
          </a:p>
          <a:p>
            <a:pPr lvl="0" marL="0" indent="0">
              <a:buNone/>
            </a:pPr>
            <a:r>
              <a:rPr/>
              <a:t> Le 15/03/2025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PLAN</a:t>
            </a:r>
            <a:r>
              <a:rPr/>
              <a:t> </a:t>
            </a:r>
            <a:r>
              <a:rPr/>
              <a:t>DU</a:t>
            </a:r>
            <a:r>
              <a:rPr/>
              <a:t> </a:t>
            </a:r>
            <a:r>
              <a:rPr/>
              <a:t>COURS</a:t>
            </a:r>
          </a:p>
        </p:txBody>
      </p:sp>
      <p:sp>
        <p:nvSpPr>
          <p:cNvPr id="3" name="Content Placeholder 2"/>
          <p:cNvSpPr>
            <a:spLocks noGrp="1"/>
          </p:cNvSpPr>
          <p:nvPr>
            <p:ph idx="1"/>
          </p:nvPr>
        </p:nvSpPr>
        <p:spPr/>
        <p:txBody>
          <a:bodyPr/>
          <a:lstStyle/>
          <a:p>
            <a:pPr lvl="1">
              <a:buAutoNum type="arabicPeriod"/>
            </a:pPr>
            <a:r>
              <a:rPr/>
              <a:t>Partie 1</a:t>
            </a:r>
          </a:p>
          <a:p>
            <a:pPr lvl="2"/>
            <a:r>
              <a:rPr/>
              <a:t>Configuration Réseau</a:t>
            </a:r>
          </a:p>
          <a:p>
            <a:pPr lvl="2"/>
            <a:r>
              <a:rPr/>
              <a:t>Services Réseau</a:t>
            </a:r>
          </a:p>
          <a:p>
            <a:pPr lvl="2"/>
            <a:r>
              <a:rPr/>
              <a:t>Introduction aux Serveurs de Messagerie et de Bases de Données</a:t>
            </a:r>
          </a:p>
          <a:p>
            <a:pPr lvl="1">
              <a:buAutoNum type="arabicPeriod"/>
            </a:pPr>
            <a:r>
              <a:rPr/>
              <a:t>Partie 2</a:t>
            </a:r>
          </a:p>
          <a:p>
            <a:pPr lvl="2"/>
            <a:r>
              <a:rPr/>
              <a:t>Outils de Surveillance Réseau</a:t>
            </a:r>
          </a:p>
          <a:p>
            <a:pPr lvl="2"/>
            <a:r>
              <a:rPr/>
              <a:t>Wireshark</a:t>
            </a:r>
          </a:p>
          <a:p>
            <a:pPr lvl="2"/>
            <a:r>
              <a:rPr/>
              <a:t>Les thèmes d’exposés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CONFIGURATION</a:t>
            </a:r>
            <a:r>
              <a:rPr/>
              <a:t> </a:t>
            </a:r>
            <a:r>
              <a:rPr/>
              <a:t>RÉSEAU</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i="1"/>
              <a:t>-1.</a:t>
            </a:r>
            <a:r>
              <a:rPr i="1"/>
              <a:t> </a:t>
            </a:r>
            <a:r>
              <a:rPr i="1"/>
              <a:t>Configuration</a:t>
            </a:r>
            <a:r>
              <a:rPr i="1"/>
              <a:t> </a:t>
            </a:r>
            <a:r>
              <a:rPr i="1"/>
              <a:t>de</a:t>
            </a:r>
            <a:r>
              <a:rPr i="1"/>
              <a:t> </a:t>
            </a:r>
            <a:r>
              <a:rPr i="1"/>
              <a:t>l’Adresse</a:t>
            </a:r>
            <a:r>
              <a:rPr i="1"/>
              <a:t> </a:t>
            </a:r>
            <a:r>
              <a:rPr i="1"/>
              <a:t>IP</a:t>
            </a:r>
            <a:r>
              <a:rPr i="1"/>
              <a:t> </a:t>
            </a:r>
            <a:r>
              <a:rPr i="1"/>
              <a:t>Statique</a:t>
            </a:r>
          </a:p>
        </p:txBody>
      </p:sp>
      <p:sp>
        <p:nvSpPr>
          <p:cNvPr id="3" name="Content Placeholder 2"/>
          <p:cNvSpPr>
            <a:spLocks noGrp="1"/>
          </p:cNvSpPr>
          <p:nvPr>
            <p:ph idx="1"/>
          </p:nvPr>
        </p:nvSpPr>
        <p:spPr/>
        <p:txBody>
          <a:bodyPr/>
          <a:lstStyle/>
          <a:p>
            <a:pPr lvl="0" marL="0" indent="0">
              <a:buNone/>
            </a:pPr>
            <a:r>
              <a:rPr/>
              <a:t>1.1. Vérification des Interfaces Réseau Avant de commencer, il faut identifier les interfaces réseau disponibles sur votre machine. Utilisez la commande suivante pour lister les interfaces réseau sur votre système Linux : ip link show Cela affichera toutes les interfaces réseau. Par exemple, eth0, enp0s3 ou wlan0 (pour les connexions sans fil) peuvent être les interfaces réseau. 1.2. Configuration Manuelle de l’Adresse IP Sur une machine Linux, vous pouvez définir une adresse IP statique en modifiant les fichiers de configuration des interfaces réseau. Sur les systèmes basés sur Debian (comme Ubuntu), vous modifiez le fichier /etc/network/interfaces. [Source] https://nordvpn.com/fr/blog/ip-statique/  </a:t>
            </a:r>
            <a:r>
              <a:rPr b="1"/>
              <a:t>Lien des badges</a:t>
            </a:r>
            <a:r>
              <a:rPr/>
              <a:t> Bookstack 42 edX Future Learn Wise ____________________________________________ </a:t>
            </a:r>
            <a:r>
              <a:rPr b="1"/>
              <a:t>Listes des taches</a:t>
            </a:r>
            <a:r>
              <a:rPr/>
              <a:t> - [ ] Terminer la présentation du projet - [ ] Réviser le rapport annuel - [x] Envoyer l’email d’invitation pour la réunion - [ ] Commander des fournitures de bureau ——————————————– </a:t>
            </a:r>
            <a:r>
              <a:rPr b="1"/>
              <a:t>Un Tableau</a:t>
            </a:r>
            <a:r>
              <a:rPr/>
              <a:t> | Tâche | Statut | Date limite | |—————————|————|—————-| | Terminer la présentation | En cours | 20 mars 2025 | | Réviser le rapport annuel | Non commencé | 25 mars 2025 | | Envoyer l’email d’invitation | Terminé | 15 mars 2025 |</a:t>
            </a:r>
          </a:p>
          <a:p>
            <a:pPr lvl="0" indent="0">
              <a:buNone/>
            </a:pPr>
            <a:r>
              <a:rPr i="1">
                <a:solidFill>
                  <a:srgbClr val="60A0B0"/>
                </a:solidFill>
                <a:latin typeface="Courier"/>
              </a:rPr>
              <a:t>&lt;!-- Exemple de syntaxe HTML --&gt;</a:t>
            </a:r>
            <a:br/>
            <a:r>
              <a:rPr b="1">
                <a:solidFill>
                  <a:srgbClr val="007020"/>
                </a:solidFill>
                <a:latin typeface="Courier"/>
              </a:rPr>
              <a:t>&lt;div&gt;</a:t>
            </a:r>
            <a:br/>
            <a:r>
              <a:rPr>
                <a:latin typeface="Courier"/>
              </a:rPr>
              <a:t>  </a:t>
            </a:r>
            <a:r>
              <a:rPr b="1">
                <a:solidFill>
                  <a:srgbClr val="007020"/>
                </a:solidFill>
                <a:latin typeface="Courier"/>
              </a:rPr>
              <a:t>&lt;h1&gt;</a:t>
            </a:r>
            <a:r>
              <a:rPr>
                <a:latin typeface="Courier"/>
              </a:rPr>
              <a:t>Bienvenue!</a:t>
            </a:r>
            <a:r>
              <a:rPr b="1">
                <a:solidFill>
                  <a:srgbClr val="007020"/>
                </a:solidFill>
                <a:latin typeface="Courier"/>
              </a:rPr>
              <a:t>&lt;/h1&gt;</a:t>
            </a:r>
            <a:br/>
            <a:r>
              <a:rPr>
                <a:latin typeface="Courier"/>
              </a:rPr>
              <a:t>  </a:t>
            </a:r>
            <a:r>
              <a:rPr b="1">
                <a:solidFill>
                  <a:srgbClr val="007020"/>
                </a:solidFill>
                <a:latin typeface="Courier"/>
              </a:rPr>
              <a:t>&lt;p&gt;</a:t>
            </a:r>
            <a:r>
              <a:rPr>
                <a:latin typeface="Courier"/>
              </a:rPr>
              <a:t>Ceci est un exemple de bloc HTML inclus dans un document Markdown.</a:t>
            </a:r>
            <a:r>
              <a:rPr b="1">
                <a:solidFill>
                  <a:srgbClr val="007020"/>
                </a:solidFill>
                <a:latin typeface="Courier"/>
              </a:rPr>
              <a:t>&lt;/p&gt;</a:t>
            </a:r>
            <a:br/>
            <a:r>
              <a:rPr>
                <a:latin typeface="Courier"/>
              </a:rPr>
              <a:t>  </a:t>
            </a:r>
            <a:r>
              <a:rPr b="1">
                <a:solidFill>
                  <a:srgbClr val="007020"/>
                </a:solidFill>
                <a:latin typeface="Courier"/>
              </a:rPr>
              <a:t>&lt;ul&gt;</a:t>
            </a:r>
            <a:br/>
            <a:r>
              <a:rPr>
                <a:latin typeface="Courier"/>
              </a:rPr>
              <a:t>    </a:t>
            </a:r>
            <a:r>
              <a:rPr b="1">
                <a:solidFill>
                  <a:srgbClr val="007020"/>
                </a:solidFill>
                <a:latin typeface="Courier"/>
              </a:rPr>
              <a:t>&lt;li&gt;</a:t>
            </a:r>
            <a:r>
              <a:rPr>
                <a:latin typeface="Courier"/>
              </a:rPr>
              <a:t>Tâche 1 : Réaliser l'objectif</a:t>
            </a:r>
            <a:r>
              <a:rPr b="1">
                <a:solidFill>
                  <a:srgbClr val="007020"/>
                </a:solidFill>
                <a:latin typeface="Courier"/>
              </a:rPr>
              <a:t>&lt;/li&gt;</a:t>
            </a:r>
            <a:br/>
            <a:r>
              <a:rPr>
                <a:latin typeface="Courier"/>
              </a:rPr>
              <a:t>    </a:t>
            </a:r>
            <a:r>
              <a:rPr b="1">
                <a:solidFill>
                  <a:srgbClr val="007020"/>
                </a:solidFill>
                <a:latin typeface="Courier"/>
              </a:rPr>
              <a:t>&lt;li&gt;</a:t>
            </a:r>
            <a:r>
              <a:rPr>
                <a:latin typeface="Courier"/>
              </a:rPr>
              <a:t>Tâche 2 : Vérifier la progression</a:t>
            </a:r>
            <a:r>
              <a:rPr b="1">
                <a:solidFill>
                  <a:srgbClr val="007020"/>
                </a:solidFill>
                <a:latin typeface="Courier"/>
              </a:rPr>
              <a:t>&lt;/li&gt;</a:t>
            </a:r>
            <a:br/>
            <a:r>
              <a:rPr>
                <a:latin typeface="Courier"/>
              </a:rPr>
              <a:t>  </a:t>
            </a:r>
            <a:r>
              <a:rPr b="1">
                <a:solidFill>
                  <a:srgbClr val="007020"/>
                </a:solidFill>
                <a:latin typeface="Courier"/>
              </a:rPr>
              <a:t>&lt;/ul&gt;</a:t>
            </a:r>
            <a:br/>
            <a:r>
              <a:rPr b="1">
                <a:solidFill>
                  <a:srgbClr val="007020"/>
                </a:solidFill>
                <a:latin typeface="Courier"/>
              </a:rPr>
              <a:t>&lt;/div&gt;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Une</a:t>
            </a:r>
            <a:r>
              <a:rPr/>
              <a:t> </a:t>
            </a:r>
            <a:r>
              <a:rPr/>
              <a:t>Citation</a:t>
            </a:r>
            <a:r>
              <a:rPr/>
              <a:t> </a:t>
            </a:r>
            <a:r>
              <a:rPr/>
              <a:t>que</a:t>
            </a:r>
            <a:r>
              <a:rPr/>
              <a:t> </a:t>
            </a:r>
            <a:r>
              <a:rPr/>
              <a:t>j’ai</a:t>
            </a:r>
            <a:r>
              <a:rPr/>
              <a:t> </a:t>
            </a:r>
            <a:r>
              <a:rPr/>
              <a:t>aime</a:t>
            </a:r>
            <a:r>
              <a:rPr/>
              <a:t> </a:t>
            </a:r>
            <a:r>
              <a:rPr/>
              <a:t>de</a:t>
            </a:r>
            <a:r>
              <a:rPr/>
              <a:t> </a:t>
            </a:r>
            <a:r>
              <a:rPr/>
              <a:t>la</a:t>
            </a:r>
            <a:r>
              <a:rPr/>
              <a:t> </a:t>
            </a:r>
            <a:r>
              <a:rPr/>
              <a:t>Série</a:t>
            </a:r>
            <a:r>
              <a:rPr/>
              <a:t> </a:t>
            </a:r>
            <a:r>
              <a:rPr/>
              <a:t>The</a:t>
            </a:r>
            <a:r>
              <a:rPr/>
              <a:t> </a:t>
            </a:r>
            <a:r>
              <a:rPr/>
              <a:t>100</a:t>
            </a:r>
          </a:p>
        </p:txBody>
      </p:sp>
      <p:sp>
        <p:nvSpPr>
          <p:cNvPr id="3" name="Content Placeholder 2"/>
          <p:cNvSpPr>
            <a:spLocks noGrp="1"/>
          </p:cNvSpPr>
          <p:nvPr>
            <p:ph idx="1"/>
          </p:nvPr>
        </p:nvSpPr>
        <p:spPr/>
        <p:txBody>
          <a:bodyPr/>
          <a:lstStyle/>
          <a:p>
            <a:pPr lvl="0" marL="1270000" indent="0">
              <a:buNone/>
            </a:pPr>
            <a:r>
              <a:rPr sz="2000"/>
              <a:t>Que la paix accompagne ton envol. Et que l’amour t’accueille à ton arrivée. Que ton voyage se fasse sans encombre, En attendant le dernier qui nous mènera sur terre. Puissions-nous nous retrouver. </a:t>
            </a:r>
            <a:r>
              <a:rPr sz="2000">
                <a:hlinkClick r:id="rId2"/>
              </a:rPr>
              <a:t>Source</a:t>
            </a:r>
            <a:r>
              <a:rPr sz="2000"/>
              <a:t> ____________________________________________</a:t>
            </a:r>
          </a:p>
          <a:p>
            <a:pPr lvl="0" indent="0">
              <a:buNone/>
            </a:pPr>
            <a:r>
              <a:rPr>
                <a:latin typeface="Courier"/>
              </a:rPr>
              <a:t>graph TD;
A--&gt;B;
A--&gt;C;
A--&gt;D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2025-03-16T19:01:14Z</dcterms:created>
  <dcterms:modified xsi:type="dcterms:W3CDTF">2025-03-16T19:01:14Z</dcterms:modified>
</cp:coreProperties>
</file>

<file path=docProps/custom.xml><?xml version="1.0" encoding="utf-8"?>
<Properties xmlns="http://schemas.openxmlformats.org/officeDocument/2006/custom-properties" xmlns:vt="http://schemas.openxmlformats.org/officeDocument/2006/docPropsVTypes"/>
</file>