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29A8ABF-2ACC-494F-B08A-D4EED3C8E2C3}" type="datetimeFigureOut">
              <a:rPr lang="en-US" smtClean="0"/>
              <a:t>3/11/2016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4DF813-D1F2-4B42-8753-AB88EB81DF61}" type="slidenum">
              <a:rPr lang="en-US" smtClean="0"/>
              <a:t>‹#›</a:t>
            </a:fld>
            <a:endParaRPr lang="en-US"/>
          </a:p>
        </p:txBody>
      </p:sp>
    </p:spTree>
    <p:extLst>
      <p:ext uri="{BB962C8B-B14F-4D97-AF65-F5344CB8AC3E}">
        <p14:creationId xmlns:p14="http://schemas.microsoft.com/office/powerpoint/2010/main" val="1646149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9A8ABF-2ACC-494F-B08A-D4EED3C8E2C3}" type="datetimeFigureOut">
              <a:rPr lang="en-US" smtClean="0"/>
              <a:t>3/11/2016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4DF813-D1F2-4B42-8753-AB88EB81DF61}" type="slidenum">
              <a:rPr lang="en-US" smtClean="0"/>
              <a:t>‹#›</a:t>
            </a:fld>
            <a:endParaRPr lang="en-US"/>
          </a:p>
        </p:txBody>
      </p:sp>
    </p:spTree>
    <p:extLst>
      <p:ext uri="{BB962C8B-B14F-4D97-AF65-F5344CB8AC3E}">
        <p14:creationId xmlns:p14="http://schemas.microsoft.com/office/powerpoint/2010/main" val="3212209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9A8ABF-2ACC-494F-B08A-D4EED3C8E2C3}" type="datetimeFigureOut">
              <a:rPr lang="en-US" smtClean="0"/>
              <a:t>3/11/2016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4DF813-D1F2-4B42-8753-AB88EB81DF61}" type="slidenum">
              <a:rPr lang="en-US" smtClean="0"/>
              <a:t>‹#›</a:t>
            </a:fld>
            <a:endParaRPr lang="en-US"/>
          </a:p>
        </p:txBody>
      </p:sp>
    </p:spTree>
    <p:extLst>
      <p:ext uri="{BB962C8B-B14F-4D97-AF65-F5344CB8AC3E}">
        <p14:creationId xmlns:p14="http://schemas.microsoft.com/office/powerpoint/2010/main" val="27807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9A8ABF-2ACC-494F-B08A-D4EED3C8E2C3}" type="datetimeFigureOut">
              <a:rPr lang="en-US" smtClean="0"/>
              <a:t>3/11/2016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4DF813-D1F2-4B42-8753-AB88EB81DF61}"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996681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9A8ABF-2ACC-494F-B08A-D4EED3C8E2C3}" type="datetimeFigureOut">
              <a:rPr lang="en-US" smtClean="0"/>
              <a:t>3/11/2016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4DF813-D1F2-4B42-8753-AB88EB81DF61}" type="slidenum">
              <a:rPr lang="en-US" smtClean="0"/>
              <a:t>‹#›</a:t>
            </a:fld>
            <a:endParaRPr lang="en-US"/>
          </a:p>
        </p:txBody>
      </p:sp>
    </p:spTree>
    <p:extLst>
      <p:ext uri="{BB962C8B-B14F-4D97-AF65-F5344CB8AC3E}">
        <p14:creationId xmlns:p14="http://schemas.microsoft.com/office/powerpoint/2010/main" val="3301634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829A8ABF-2ACC-494F-B08A-D4EED3C8E2C3}" type="datetimeFigureOut">
              <a:rPr lang="en-US" smtClean="0"/>
              <a:t>3/11/2016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4DF813-D1F2-4B42-8753-AB88EB81DF61}" type="slidenum">
              <a:rPr lang="en-US" smtClean="0"/>
              <a:t>‹#›</a:t>
            </a:fld>
            <a:endParaRPr lang="en-US"/>
          </a:p>
        </p:txBody>
      </p:sp>
    </p:spTree>
    <p:extLst>
      <p:ext uri="{BB962C8B-B14F-4D97-AF65-F5344CB8AC3E}">
        <p14:creationId xmlns:p14="http://schemas.microsoft.com/office/powerpoint/2010/main" val="3687147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829A8ABF-2ACC-494F-B08A-D4EED3C8E2C3}" type="datetimeFigureOut">
              <a:rPr lang="en-US" smtClean="0"/>
              <a:t>3/11/2016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4DF813-D1F2-4B42-8753-AB88EB81DF61}" type="slidenum">
              <a:rPr lang="en-US" smtClean="0"/>
              <a:t>‹#›</a:t>
            </a:fld>
            <a:endParaRPr lang="en-US"/>
          </a:p>
        </p:txBody>
      </p:sp>
    </p:spTree>
    <p:extLst>
      <p:ext uri="{BB962C8B-B14F-4D97-AF65-F5344CB8AC3E}">
        <p14:creationId xmlns:p14="http://schemas.microsoft.com/office/powerpoint/2010/main" val="39026528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9A8ABF-2ACC-494F-B08A-D4EED3C8E2C3}" type="datetimeFigureOut">
              <a:rPr lang="en-US" smtClean="0"/>
              <a:t>3/15/2016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4DF813-D1F2-4B42-8753-AB88EB81DF61}" type="slidenum">
              <a:rPr lang="en-US" smtClean="0"/>
              <a:t>‹#›</a:t>
            </a:fld>
            <a:endParaRPr lang="en-US"/>
          </a:p>
        </p:txBody>
      </p:sp>
    </p:spTree>
    <p:extLst>
      <p:ext uri="{BB962C8B-B14F-4D97-AF65-F5344CB8AC3E}">
        <p14:creationId xmlns:p14="http://schemas.microsoft.com/office/powerpoint/2010/main" val="23114137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9A8ABF-2ACC-494F-B08A-D4EED3C8E2C3}" type="datetimeFigureOut">
              <a:rPr lang="en-US" smtClean="0"/>
              <a:t>3/15/2016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4DF813-D1F2-4B42-8753-AB88EB81DF61}" type="slidenum">
              <a:rPr lang="en-US" smtClean="0"/>
              <a:t>‹#›</a:t>
            </a:fld>
            <a:endParaRPr lang="en-US"/>
          </a:p>
        </p:txBody>
      </p:sp>
    </p:spTree>
    <p:extLst>
      <p:ext uri="{BB962C8B-B14F-4D97-AF65-F5344CB8AC3E}">
        <p14:creationId xmlns:p14="http://schemas.microsoft.com/office/powerpoint/2010/main" val="1630045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9A8ABF-2ACC-494F-B08A-D4EED3C8E2C3}" type="datetimeFigureOut">
              <a:rPr lang="en-US" smtClean="0"/>
              <a:t>3/15/2016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4DF813-D1F2-4B42-8753-AB88EB81DF61}" type="slidenum">
              <a:rPr lang="en-US" smtClean="0"/>
              <a:t>‹#›</a:t>
            </a:fld>
            <a:endParaRPr lang="en-US"/>
          </a:p>
        </p:txBody>
      </p:sp>
    </p:spTree>
    <p:extLst>
      <p:ext uri="{BB962C8B-B14F-4D97-AF65-F5344CB8AC3E}">
        <p14:creationId xmlns:p14="http://schemas.microsoft.com/office/powerpoint/2010/main" val="508844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9A8ABF-2ACC-494F-B08A-D4EED3C8E2C3}" type="datetimeFigureOut">
              <a:rPr lang="en-US" smtClean="0"/>
              <a:t>3/15/2016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4DF813-D1F2-4B42-8753-AB88EB81DF61}" type="slidenum">
              <a:rPr lang="en-US" smtClean="0"/>
              <a:t>‹#›</a:t>
            </a:fld>
            <a:endParaRPr lang="en-US"/>
          </a:p>
        </p:txBody>
      </p:sp>
    </p:spTree>
    <p:extLst>
      <p:ext uri="{BB962C8B-B14F-4D97-AF65-F5344CB8AC3E}">
        <p14:creationId xmlns:p14="http://schemas.microsoft.com/office/powerpoint/2010/main" val="793283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29A8ABF-2ACC-494F-B08A-D4EED3C8E2C3}" type="datetimeFigureOut">
              <a:rPr lang="en-US" smtClean="0"/>
              <a:t>3/15/2016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4DF813-D1F2-4B42-8753-AB88EB81DF61}" type="slidenum">
              <a:rPr lang="en-US" smtClean="0"/>
              <a:t>‹#›</a:t>
            </a:fld>
            <a:endParaRPr lang="en-US"/>
          </a:p>
        </p:txBody>
      </p:sp>
    </p:spTree>
    <p:extLst>
      <p:ext uri="{BB962C8B-B14F-4D97-AF65-F5344CB8AC3E}">
        <p14:creationId xmlns:p14="http://schemas.microsoft.com/office/powerpoint/2010/main" val="2046878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29A8ABF-2ACC-494F-B08A-D4EED3C8E2C3}" type="datetimeFigureOut">
              <a:rPr lang="en-US" smtClean="0"/>
              <a:t>3/15/2016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4DF813-D1F2-4B42-8753-AB88EB81DF61}" type="slidenum">
              <a:rPr lang="en-US" smtClean="0"/>
              <a:t>‹#›</a:t>
            </a:fld>
            <a:endParaRPr lang="en-US"/>
          </a:p>
        </p:txBody>
      </p:sp>
    </p:spTree>
    <p:extLst>
      <p:ext uri="{BB962C8B-B14F-4D97-AF65-F5344CB8AC3E}">
        <p14:creationId xmlns:p14="http://schemas.microsoft.com/office/powerpoint/2010/main" val="3273246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29A8ABF-2ACC-494F-B08A-D4EED3C8E2C3}" type="datetimeFigureOut">
              <a:rPr lang="en-US" smtClean="0"/>
              <a:t>3/15/2016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4DF813-D1F2-4B42-8753-AB88EB81DF61}" type="slidenum">
              <a:rPr lang="en-US" smtClean="0"/>
              <a:t>‹#›</a:t>
            </a:fld>
            <a:endParaRPr lang="en-US"/>
          </a:p>
        </p:txBody>
      </p:sp>
    </p:spTree>
    <p:extLst>
      <p:ext uri="{BB962C8B-B14F-4D97-AF65-F5344CB8AC3E}">
        <p14:creationId xmlns:p14="http://schemas.microsoft.com/office/powerpoint/2010/main" val="554121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9A8ABF-2ACC-494F-B08A-D4EED3C8E2C3}" type="datetimeFigureOut">
              <a:rPr lang="en-US" smtClean="0"/>
              <a:t>3/15/2016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4DF813-D1F2-4B42-8753-AB88EB81DF61}" type="slidenum">
              <a:rPr lang="en-US" smtClean="0"/>
              <a:t>‹#›</a:t>
            </a:fld>
            <a:endParaRPr lang="en-US"/>
          </a:p>
        </p:txBody>
      </p:sp>
    </p:spTree>
    <p:extLst>
      <p:ext uri="{BB962C8B-B14F-4D97-AF65-F5344CB8AC3E}">
        <p14:creationId xmlns:p14="http://schemas.microsoft.com/office/powerpoint/2010/main" val="2340576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9A8ABF-2ACC-494F-B08A-D4EED3C8E2C3}" type="datetimeFigureOut">
              <a:rPr lang="en-US" smtClean="0"/>
              <a:t>3/15/2016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4DF813-D1F2-4B42-8753-AB88EB81DF61}" type="slidenum">
              <a:rPr lang="en-US" smtClean="0"/>
              <a:t>‹#›</a:t>
            </a:fld>
            <a:endParaRPr lang="en-US"/>
          </a:p>
        </p:txBody>
      </p:sp>
    </p:spTree>
    <p:extLst>
      <p:ext uri="{BB962C8B-B14F-4D97-AF65-F5344CB8AC3E}">
        <p14:creationId xmlns:p14="http://schemas.microsoft.com/office/powerpoint/2010/main" val="2159097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9A8ABF-2ACC-494F-B08A-D4EED3C8E2C3}" type="datetimeFigureOut">
              <a:rPr lang="en-US" smtClean="0"/>
              <a:t>3/15/2016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4DF813-D1F2-4B42-8753-AB88EB81DF61}" type="slidenum">
              <a:rPr lang="en-US" smtClean="0"/>
              <a:t>‹#›</a:t>
            </a:fld>
            <a:endParaRPr lang="en-US"/>
          </a:p>
        </p:txBody>
      </p:sp>
    </p:spTree>
    <p:extLst>
      <p:ext uri="{BB962C8B-B14F-4D97-AF65-F5344CB8AC3E}">
        <p14:creationId xmlns:p14="http://schemas.microsoft.com/office/powerpoint/2010/main" val="4044913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29A8ABF-2ACC-494F-B08A-D4EED3C8E2C3}" type="datetimeFigureOut">
              <a:rPr lang="en-US" smtClean="0"/>
              <a:t>3/11/2016</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E4DF813-D1F2-4B42-8753-AB88EB81DF61}" type="slidenum">
              <a:rPr lang="en-US" smtClean="0"/>
              <a:t>‹#›</a:t>
            </a:fld>
            <a:endParaRPr lang="en-US"/>
          </a:p>
        </p:txBody>
      </p:sp>
    </p:spTree>
    <p:extLst>
      <p:ext uri="{BB962C8B-B14F-4D97-AF65-F5344CB8AC3E}">
        <p14:creationId xmlns:p14="http://schemas.microsoft.com/office/powerpoint/2010/main" val="1756178628"/>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02013" y="1249251"/>
            <a:ext cx="8676222" cy="3835760"/>
          </a:xfrm>
        </p:spPr>
        <p:txBody>
          <a:bodyPr>
            <a:noAutofit/>
          </a:bodyPr>
          <a:lstStyle/>
          <a:p>
            <a:r>
              <a:rPr lang="en-US" sz="2000" b="1" dirty="0" smtClean="0">
                <a:effectLst/>
                <a:latin typeface="Times New Roman" panose="02020603050405020304" pitchFamily="18" charset="0"/>
                <a:cs typeface="Times New Roman" panose="02020603050405020304" pitchFamily="18" charset="0"/>
              </a:rPr>
              <a:t>The Google File System:</a:t>
            </a:r>
            <a:r>
              <a:rPr lang="en-US" sz="1800" dirty="0" smtClean="0">
                <a:effectLst/>
                <a:latin typeface="Times New Roman" panose="02020603050405020304" pitchFamily="18" charset="0"/>
                <a:cs typeface="Times New Roman" panose="02020603050405020304" pitchFamily="18" charset="0"/>
              </a:rPr>
              <a:t/>
            </a:r>
            <a:br>
              <a:rPr lang="en-US" sz="1800" dirty="0" smtClean="0">
                <a:effectLst/>
                <a:latin typeface="Times New Roman" panose="02020603050405020304" pitchFamily="18" charset="0"/>
                <a:cs typeface="Times New Roman" panose="02020603050405020304" pitchFamily="18" charset="0"/>
              </a:rPr>
            </a:br>
            <a:r>
              <a:rPr lang="en-US" sz="1800" dirty="0" err="1" smtClean="0">
                <a:effectLst/>
                <a:latin typeface="Times New Roman" panose="02020603050405020304" pitchFamily="18" charset="0"/>
                <a:cs typeface="Times New Roman" panose="02020603050405020304" pitchFamily="18" charset="0"/>
              </a:rPr>
              <a:t>Ghemawat</a:t>
            </a:r>
            <a:r>
              <a:rPr lang="en-US" sz="1800" dirty="0">
                <a:effectLst/>
                <a:latin typeface="Times New Roman" panose="02020603050405020304" pitchFamily="18" charset="0"/>
                <a:cs typeface="Times New Roman" panose="02020603050405020304" pitchFamily="18" charset="0"/>
              </a:rPr>
              <a:t>, Sanjay, Howard </a:t>
            </a:r>
            <a:r>
              <a:rPr lang="en-US" sz="1800" dirty="0" err="1">
                <a:effectLst/>
                <a:latin typeface="Times New Roman" panose="02020603050405020304" pitchFamily="18" charset="0"/>
                <a:cs typeface="Times New Roman" panose="02020603050405020304" pitchFamily="18" charset="0"/>
              </a:rPr>
              <a:t>Gobioff</a:t>
            </a:r>
            <a:r>
              <a:rPr lang="en-US" sz="1800" dirty="0">
                <a:effectLst/>
                <a:latin typeface="Times New Roman" panose="02020603050405020304" pitchFamily="18" charset="0"/>
                <a:cs typeface="Times New Roman" panose="02020603050405020304" pitchFamily="18" charset="0"/>
              </a:rPr>
              <a:t>, and Shun-</a:t>
            </a:r>
            <a:r>
              <a:rPr lang="en-US" sz="1800" dirty="0" err="1">
                <a:effectLst/>
                <a:latin typeface="Times New Roman" panose="02020603050405020304" pitchFamily="18" charset="0"/>
                <a:cs typeface="Times New Roman" panose="02020603050405020304" pitchFamily="18" charset="0"/>
              </a:rPr>
              <a:t>Tak</a:t>
            </a:r>
            <a:r>
              <a:rPr lang="en-US" sz="1800" dirty="0">
                <a:effectLst/>
                <a:latin typeface="Times New Roman" panose="02020603050405020304" pitchFamily="18" charset="0"/>
                <a:cs typeface="Times New Roman" panose="02020603050405020304" pitchFamily="18" charset="0"/>
              </a:rPr>
              <a:t> Leung. “The Google File System.” (</a:t>
            </a:r>
            <a:r>
              <a:rPr lang="en-US" sz="1800" dirty="0" err="1">
                <a:effectLst/>
                <a:latin typeface="Times New Roman" panose="02020603050405020304" pitchFamily="18" charset="0"/>
                <a:cs typeface="Times New Roman" panose="02020603050405020304" pitchFamily="18" charset="0"/>
              </a:rPr>
              <a:t>n.d.</a:t>
            </a:r>
            <a:r>
              <a:rPr lang="en-US" sz="1800" dirty="0">
                <a:effectLst/>
                <a:latin typeface="Times New Roman" panose="02020603050405020304" pitchFamily="18" charset="0"/>
                <a:cs typeface="Times New Roman" panose="02020603050405020304" pitchFamily="18" charset="0"/>
              </a:rPr>
              <a:t>): n. </a:t>
            </a:r>
            <a:r>
              <a:rPr lang="en-US" sz="1800" dirty="0" err="1">
                <a:effectLst/>
                <a:latin typeface="Times New Roman" panose="02020603050405020304" pitchFamily="18" charset="0"/>
                <a:cs typeface="Times New Roman" panose="02020603050405020304" pitchFamily="18" charset="0"/>
              </a:rPr>
              <a:t>pag</a:t>
            </a:r>
            <a:r>
              <a:rPr lang="en-US" sz="1800" dirty="0">
                <a:effectLst/>
                <a:latin typeface="Times New Roman" panose="02020603050405020304" pitchFamily="18" charset="0"/>
                <a:cs typeface="Times New Roman" panose="02020603050405020304" pitchFamily="18" charset="0"/>
              </a:rPr>
              <a:t>. </a:t>
            </a:r>
            <a:r>
              <a:rPr lang="en-US" sz="1800" i="1" dirty="0">
                <a:effectLst/>
                <a:latin typeface="Times New Roman" panose="02020603050405020304" pitchFamily="18" charset="0"/>
                <a:cs typeface="Times New Roman" panose="02020603050405020304" pitchFamily="18" charset="0"/>
              </a:rPr>
              <a:t>Http://www.labouseur.com/</a:t>
            </a:r>
            <a:r>
              <a:rPr lang="en-US" sz="1800" dirty="0">
                <a:effectLst/>
                <a:latin typeface="Times New Roman" panose="02020603050405020304" pitchFamily="18" charset="0"/>
                <a:cs typeface="Times New Roman" panose="02020603050405020304" pitchFamily="18" charset="0"/>
              </a:rPr>
              <a:t>. Google. Web. 12 Mar. 2016.</a:t>
            </a:r>
            <a:br>
              <a:rPr lang="en-US" sz="1800" dirty="0">
                <a:effectLst/>
                <a:latin typeface="Times New Roman" panose="02020603050405020304" pitchFamily="18" charset="0"/>
                <a:cs typeface="Times New Roman" panose="02020603050405020304" pitchFamily="18" charset="0"/>
              </a:rPr>
            </a:br>
            <a:r>
              <a:rPr lang="en-US" sz="1800" dirty="0" smtClean="0">
                <a:effectLst/>
                <a:latin typeface="Times New Roman" panose="02020603050405020304" pitchFamily="18" charset="0"/>
                <a:cs typeface="Times New Roman" panose="02020603050405020304" pitchFamily="18" charset="0"/>
              </a:rPr>
              <a:t/>
            </a:r>
            <a:br>
              <a:rPr lang="en-US" sz="1800" dirty="0" smtClean="0">
                <a:effectLst/>
                <a:latin typeface="Times New Roman" panose="02020603050405020304" pitchFamily="18" charset="0"/>
                <a:cs typeface="Times New Roman" panose="02020603050405020304" pitchFamily="18" charset="0"/>
              </a:rPr>
            </a:br>
            <a:r>
              <a:rPr lang="en-US" sz="2000" b="1" dirty="0">
                <a:effectLst/>
                <a:latin typeface="Times New Roman" panose="02020603050405020304" pitchFamily="18" charset="0"/>
                <a:cs typeface="Times New Roman" panose="02020603050405020304" pitchFamily="18" charset="0"/>
              </a:rPr>
              <a:t>A Comparison of Approaches to Large-Scale Data </a:t>
            </a:r>
            <a:r>
              <a:rPr lang="en-US" sz="2000" b="1" dirty="0" smtClean="0">
                <a:effectLst/>
                <a:latin typeface="Times New Roman" panose="02020603050405020304" pitchFamily="18" charset="0"/>
                <a:cs typeface="Times New Roman" panose="02020603050405020304" pitchFamily="18" charset="0"/>
              </a:rPr>
              <a:t>Analysis:</a:t>
            </a:r>
            <a:r>
              <a:rPr lang="en-US" sz="1800" dirty="0" smtClean="0">
                <a:effectLst/>
                <a:latin typeface="Times New Roman" panose="02020603050405020304" pitchFamily="18" charset="0"/>
                <a:cs typeface="Times New Roman" panose="02020603050405020304" pitchFamily="18" charset="0"/>
              </a:rPr>
              <a:t/>
            </a:r>
            <a:br>
              <a:rPr lang="en-US" sz="1800" dirty="0" smtClean="0">
                <a:effectLst/>
                <a:latin typeface="Times New Roman" panose="02020603050405020304" pitchFamily="18" charset="0"/>
                <a:cs typeface="Times New Roman" panose="02020603050405020304" pitchFamily="18" charset="0"/>
              </a:rPr>
            </a:br>
            <a:r>
              <a:rPr lang="en-US" sz="1800" dirty="0" err="1" smtClean="0">
                <a:effectLst/>
                <a:latin typeface="Times New Roman" panose="02020603050405020304" pitchFamily="18" charset="0"/>
                <a:cs typeface="Times New Roman" panose="02020603050405020304" pitchFamily="18" charset="0"/>
              </a:rPr>
              <a:t>Pavlo</a:t>
            </a:r>
            <a:r>
              <a:rPr lang="en-US" sz="1800" dirty="0">
                <a:effectLst/>
                <a:latin typeface="Times New Roman" panose="02020603050405020304" pitchFamily="18" charset="0"/>
                <a:cs typeface="Times New Roman" panose="02020603050405020304" pitchFamily="18" charset="0"/>
              </a:rPr>
              <a:t>, Andrew, Erik Paulson, Alexander </a:t>
            </a:r>
            <a:r>
              <a:rPr lang="en-US" sz="1800" dirty="0" err="1">
                <a:effectLst/>
                <a:latin typeface="Times New Roman" panose="02020603050405020304" pitchFamily="18" charset="0"/>
                <a:cs typeface="Times New Roman" panose="02020603050405020304" pitchFamily="18" charset="0"/>
              </a:rPr>
              <a:t>Rasin</a:t>
            </a:r>
            <a:r>
              <a:rPr lang="en-US" sz="1800" dirty="0">
                <a:effectLst/>
                <a:latin typeface="Times New Roman" panose="02020603050405020304" pitchFamily="18" charset="0"/>
                <a:cs typeface="Times New Roman" panose="02020603050405020304" pitchFamily="18" charset="0"/>
              </a:rPr>
              <a:t>, Daniel J. </a:t>
            </a:r>
            <a:r>
              <a:rPr lang="en-US" sz="1800" dirty="0" err="1">
                <a:effectLst/>
                <a:latin typeface="Times New Roman" panose="02020603050405020304" pitchFamily="18" charset="0"/>
                <a:cs typeface="Times New Roman" panose="02020603050405020304" pitchFamily="18" charset="0"/>
              </a:rPr>
              <a:t>Abadi</a:t>
            </a:r>
            <a:r>
              <a:rPr lang="en-US" sz="1800" dirty="0">
                <a:effectLst/>
                <a:latin typeface="Times New Roman" panose="02020603050405020304" pitchFamily="18" charset="0"/>
                <a:cs typeface="Times New Roman" panose="02020603050405020304" pitchFamily="18" charset="0"/>
              </a:rPr>
              <a:t>, David J. DeWitt, Samuel Madden, and Michael </a:t>
            </a:r>
            <a:r>
              <a:rPr lang="en-US" sz="1800" dirty="0" err="1">
                <a:effectLst/>
                <a:latin typeface="Times New Roman" panose="02020603050405020304" pitchFamily="18" charset="0"/>
                <a:cs typeface="Times New Roman" panose="02020603050405020304" pitchFamily="18" charset="0"/>
              </a:rPr>
              <a:t>Stonebraker</a:t>
            </a:r>
            <a:r>
              <a:rPr lang="en-US" sz="1800" dirty="0">
                <a:effectLst/>
                <a:latin typeface="Times New Roman" panose="02020603050405020304" pitchFamily="18" charset="0"/>
                <a:cs typeface="Times New Roman" panose="02020603050405020304" pitchFamily="18" charset="0"/>
              </a:rPr>
              <a:t>. “A Comparison of Approaches to Large-Scale Data Analysis.” (</a:t>
            </a:r>
            <a:r>
              <a:rPr lang="en-US" sz="1800" dirty="0" err="1">
                <a:effectLst/>
                <a:latin typeface="Times New Roman" panose="02020603050405020304" pitchFamily="18" charset="0"/>
                <a:cs typeface="Times New Roman" panose="02020603050405020304" pitchFamily="18" charset="0"/>
              </a:rPr>
              <a:t>n.d.</a:t>
            </a:r>
            <a:r>
              <a:rPr lang="en-US" sz="1800" dirty="0">
                <a:effectLst/>
                <a:latin typeface="Times New Roman" panose="02020603050405020304" pitchFamily="18" charset="0"/>
                <a:cs typeface="Times New Roman" panose="02020603050405020304" pitchFamily="18" charset="0"/>
              </a:rPr>
              <a:t>): n. </a:t>
            </a:r>
            <a:r>
              <a:rPr lang="en-US" sz="1800" dirty="0" err="1">
                <a:effectLst/>
                <a:latin typeface="Times New Roman" panose="02020603050405020304" pitchFamily="18" charset="0"/>
                <a:cs typeface="Times New Roman" panose="02020603050405020304" pitchFamily="18" charset="0"/>
              </a:rPr>
              <a:t>pag</a:t>
            </a:r>
            <a:r>
              <a:rPr lang="en-US" sz="1800" dirty="0">
                <a:effectLst/>
                <a:latin typeface="Times New Roman" panose="02020603050405020304" pitchFamily="18" charset="0"/>
                <a:cs typeface="Times New Roman" panose="02020603050405020304" pitchFamily="18" charset="0"/>
              </a:rPr>
              <a:t>. </a:t>
            </a:r>
            <a:r>
              <a:rPr lang="en-US" sz="1800" i="1" dirty="0">
                <a:effectLst/>
                <a:latin typeface="Times New Roman" panose="02020603050405020304" pitchFamily="18" charset="0"/>
                <a:cs typeface="Times New Roman" panose="02020603050405020304" pitchFamily="18" charset="0"/>
              </a:rPr>
              <a:t>Http://www.labouseur.com/</a:t>
            </a:r>
            <a:r>
              <a:rPr lang="en-US" sz="1800" dirty="0">
                <a:effectLst/>
                <a:latin typeface="Times New Roman" panose="02020603050405020304" pitchFamily="18" charset="0"/>
                <a:cs typeface="Times New Roman" panose="02020603050405020304" pitchFamily="18" charset="0"/>
              </a:rPr>
              <a:t>. Web. 12 Mar. 2016.</a:t>
            </a:r>
            <a:br>
              <a:rPr lang="en-US" sz="1800" dirty="0">
                <a:effectLst/>
                <a:latin typeface="Times New Roman" panose="02020603050405020304" pitchFamily="18" charset="0"/>
                <a:cs typeface="Times New Roman" panose="02020603050405020304" pitchFamily="18" charset="0"/>
              </a:rPr>
            </a:br>
            <a:r>
              <a:rPr lang="en-US" sz="1800" dirty="0" smtClean="0">
                <a:effectLst/>
                <a:latin typeface="Times New Roman" panose="02020603050405020304" pitchFamily="18" charset="0"/>
                <a:cs typeface="Times New Roman" panose="02020603050405020304" pitchFamily="18" charset="0"/>
              </a:rPr>
              <a:t/>
            </a:r>
            <a:br>
              <a:rPr lang="en-US" sz="1800" dirty="0" smtClean="0">
                <a:effectLst/>
                <a:latin typeface="Times New Roman" panose="02020603050405020304" pitchFamily="18" charset="0"/>
                <a:cs typeface="Times New Roman" panose="02020603050405020304" pitchFamily="18" charset="0"/>
              </a:rPr>
            </a:br>
            <a:r>
              <a:rPr lang="en-US" sz="2000" b="1" dirty="0">
                <a:effectLst/>
                <a:latin typeface="Times New Roman" panose="02020603050405020304" pitchFamily="18" charset="0"/>
                <a:cs typeface="Times New Roman" panose="02020603050405020304" pitchFamily="18" charset="0"/>
              </a:rPr>
              <a:t>One Size Fits All- An Idea Whose Time Has Come and </a:t>
            </a:r>
            <a:r>
              <a:rPr lang="en-US" sz="2000" b="1" dirty="0" smtClean="0">
                <a:effectLst/>
                <a:latin typeface="Times New Roman" panose="02020603050405020304" pitchFamily="18" charset="0"/>
                <a:cs typeface="Times New Roman" panose="02020603050405020304" pitchFamily="18" charset="0"/>
              </a:rPr>
              <a:t>Gone:</a:t>
            </a:r>
            <a:r>
              <a:rPr lang="en-US" sz="1800" dirty="0" smtClean="0">
                <a:effectLst/>
                <a:latin typeface="Times New Roman" panose="02020603050405020304" pitchFamily="18" charset="0"/>
                <a:cs typeface="Times New Roman" panose="02020603050405020304" pitchFamily="18" charset="0"/>
              </a:rPr>
              <a:t/>
            </a:r>
            <a:br>
              <a:rPr lang="en-US" sz="1800" dirty="0" smtClean="0">
                <a:effectLst/>
                <a:latin typeface="Times New Roman" panose="02020603050405020304" pitchFamily="18" charset="0"/>
                <a:cs typeface="Times New Roman" panose="02020603050405020304" pitchFamily="18" charset="0"/>
              </a:rPr>
            </a:br>
            <a:r>
              <a:rPr lang="en-US" sz="1800" dirty="0" err="1" smtClean="0">
                <a:effectLst/>
                <a:latin typeface="Times New Roman" panose="02020603050405020304" pitchFamily="18" charset="0"/>
                <a:cs typeface="Times New Roman" panose="02020603050405020304" pitchFamily="18" charset="0"/>
              </a:rPr>
              <a:t>Stonebraker</a:t>
            </a:r>
            <a:r>
              <a:rPr lang="en-US" sz="1800" dirty="0">
                <a:effectLst/>
                <a:latin typeface="Times New Roman" panose="02020603050405020304" pitchFamily="18" charset="0"/>
                <a:cs typeface="Times New Roman" panose="02020603050405020304" pitchFamily="18" charset="0"/>
              </a:rPr>
              <a:t>, Michael. “One Size Fits All- An Idea Whose Time Has Come and Gone.” </a:t>
            </a:r>
            <a:r>
              <a:rPr lang="en-US" sz="1800" i="1" dirty="0">
                <a:effectLst/>
                <a:latin typeface="Times New Roman" panose="02020603050405020304" pitchFamily="18" charset="0"/>
                <a:cs typeface="Times New Roman" panose="02020603050405020304" pitchFamily="18" charset="0"/>
              </a:rPr>
              <a:t>Http://kdb.snu.ac.kr/</a:t>
            </a:r>
            <a:r>
              <a:rPr lang="en-US" sz="1800" dirty="0">
                <a:effectLst/>
                <a:latin typeface="Times New Roman" panose="02020603050405020304" pitchFamily="18" charset="0"/>
                <a:cs typeface="Times New Roman" panose="02020603050405020304" pitchFamily="18" charset="0"/>
              </a:rPr>
              <a:t>. Database Group, </a:t>
            </a:r>
            <a:r>
              <a:rPr lang="en-US" sz="1800" dirty="0" err="1">
                <a:effectLst/>
                <a:latin typeface="Times New Roman" panose="02020603050405020304" pitchFamily="18" charset="0"/>
                <a:cs typeface="Times New Roman" panose="02020603050405020304" pitchFamily="18" charset="0"/>
              </a:rPr>
              <a:t>n.d.</a:t>
            </a:r>
            <a:r>
              <a:rPr lang="en-US" sz="1800" dirty="0">
                <a:effectLst/>
                <a:latin typeface="Times New Roman" panose="02020603050405020304" pitchFamily="18" charset="0"/>
                <a:cs typeface="Times New Roman" panose="02020603050405020304" pitchFamily="18" charset="0"/>
              </a:rPr>
              <a:t> Web. 12 Mar. 2016.</a:t>
            </a:r>
            <a:br>
              <a:rPr lang="en-US" sz="1800" dirty="0">
                <a:effectLst/>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674766" y="5239557"/>
            <a:ext cx="2930716" cy="910107"/>
          </a:xfrm>
        </p:spPr>
        <p:txBody>
          <a:bodyPr>
            <a:normAutofit/>
          </a:bodyPr>
          <a:lstStyle/>
          <a:p>
            <a:r>
              <a:rPr lang="en-US" sz="1800" b="1" dirty="0" smtClean="0">
                <a:latin typeface="Times New Roman" panose="02020603050405020304" pitchFamily="18" charset="0"/>
                <a:cs typeface="Times New Roman" panose="02020603050405020304" pitchFamily="18" charset="0"/>
              </a:rPr>
              <a:t>By Peter Guggisberg</a:t>
            </a:r>
          </a:p>
          <a:p>
            <a:r>
              <a:rPr lang="en-US" sz="1800" b="1" dirty="0" smtClean="0">
                <a:latin typeface="Times New Roman" panose="02020603050405020304" pitchFamily="18" charset="0"/>
                <a:cs typeface="Times New Roman" panose="02020603050405020304" pitchFamily="18" charset="0"/>
              </a:rPr>
              <a:t>3-15-16</a:t>
            </a:r>
            <a:endParaRPr 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0496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effectLst/>
                <a:latin typeface="Times New Roman" panose="02020603050405020304" pitchFamily="18" charset="0"/>
                <a:cs typeface="Times New Roman" panose="02020603050405020304" pitchFamily="18" charset="0"/>
              </a:rPr>
              <a:t>Pros and Cons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b="1" dirty="0" smtClean="0">
                <a:latin typeface="Times New Roman" panose="02020603050405020304" pitchFamily="18" charset="0"/>
                <a:cs typeface="Times New Roman" panose="02020603050405020304" pitchFamily="18" charset="0"/>
              </a:rPr>
              <a:t>Pros: </a:t>
            </a:r>
          </a:p>
          <a:p>
            <a:pPr lvl="1"/>
            <a:r>
              <a:rPr lang="en-US" sz="2000" b="1" dirty="0" smtClean="0">
                <a:latin typeface="Times New Roman" panose="02020603050405020304" pitchFamily="18" charset="0"/>
                <a:cs typeface="Times New Roman" panose="02020603050405020304" pitchFamily="18" charset="0"/>
              </a:rPr>
              <a:t>Flexible and easy to use.</a:t>
            </a:r>
          </a:p>
          <a:p>
            <a:pPr lvl="1"/>
            <a:r>
              <a:rPr lang="en-US" sz="2000" b="1" dirty="0" smtClean="0">
                <a:latin typeface="Times New Roman" panose="02020603050405020304" pitchFamily="18" charset="0"/>
                <a:cs typeface="Times New Roman" panose="02020603050405020304" pitchFamily="18" charset="0"/>
              </a:rPr>
              <a:t>Uses metadata to store memory instead of reading from a disk.</a:t>
            </a:r>
          </a:p>
          <a:p>
            <a:pPr lvl="1"/>
            <a:r>
              <a:rPr lang="en-US" sz="2000" b="1" dirty="0" smtClean="0">
                <a:latin typeface="Times New Roman" panose="02020603050405020304" pitchFamily="18" charset="0"/>
                <a:cs typeface="Times New Roman" panose="02020603050405020304" pitchFamily="18" charset="0"/>
              </a:rPr>
              <a:t>Built for large projects and scales well.</a:t>
            </a:r>
          </a:p>
          <a:p>
            <a:r>
              <a:rPr lang="en-US" b="1" dirty="0" smtClean="0">
                <a:latin typeface="Times New Roman" panose="02020603050405020304" pitchFamily="18" charset="0"/>
                <a:cs typeface="Times New Roman" panose="02020603050405020304" pitchFamily="18" charset="0"/>
              </a:rPr>
              <a:t>Cons: </a:t>
            </a:r>
          </a:p>
          <a:p>
            <a:pPr lvl="1"/>
            <a:r>
              <a:rPr lang="en-US" sz="2000" b="1" dirty="0" smtClean="0">
                <a:latin typeface="Times New Roman" panose="02020603050405020304" pitchFamily="18" charset="0"/>
                <a:cs typeface="Times New Roman" panose="02020603050405020304" pitchFamily="18" charset="0"/>
              </a:rPr>
              <a:t>Relies only on Google technology.</a:t>
            </a:r>
          </a:p>
          <a:p>
            <a:pPr lvl="1"/>
            <a:r>
              <a:rPr lang="en-US" sz="2000" b="1" dirty="0" smtClean="0">
                <a:latin typeface="Times New Roman" panose="02020603050405020304" pitchFamily="18" charset="0"/>
                <a:cs typeface="Times New Roman" panose="02020603050405020304" pitchFamily="18" charset="0"/>
              </a:rPr>
              <a:t>Load balancer isn’t perfect.</a:t>
            </a:r>
          </a:p>
          <a:p>
            <a:pPr lvl="1"/>
            <a:r>
              <a:rPr lang="en-US" sz="2000" b="1" dirty="0" smtClean="0">
                <a:latin typeface="Times New Roman" panose="02020603050405020304" pitchFamily="18" charset="0"/>
                <a:cs typeface="Times New Roman" panose="02020603050405020304" pitchFamily="18" charset="0"/>
              </a:rPr>
              <a:t>Can be slowed by the network.</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0759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latin typeface="Times New Roman" panose="02020603050405020304" pitchFamily="18" charset="0"/>
                <a:cs typeface="Times New Roman" panose="02020603050405020304" pitchFamily="18" charset="0"/>
              </a:rPr>
              <a:t>The Google File System</a:t>
            </a:r>
            <a:r>
              <a:rPr lang="en-US" b="1" dirty="0" smtClean="0">
                <a:effectLst/>
                <a:latin typeface="Times New Roman" panose="02020603050405020304" pitchFamily="18" charset="0"/>
                <a:cs typeface="Times New Roman" panose="02020603050405020304" pitchFamily="18" charset="0"/>
              </a:rPr>
              <a:t>: Main Idea</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3795" y="1732449"/>
            <a:ext cx="10353762" cy="2375912"/>
          </a:xfrm>
        </p:spPr>
        <p:txBody>
          <a:bodyPr>
            <a:noAutofit/>
          </a:bodyPr>
          <a:lstStyle/>
          <a:p>
            <a:r>
              <a:rPr lang="en-US" b="1" dirty="0">
                <a:effectLst/>
                <a:latin typeface="Times New Roman" panose="02020603050405020304" pitchFamily="18" charset="0"/>
                <a:cs typeface="Times New Roman" panose="02020603050405020304" pitchFamily="18" charset="0"/>
              </a:rPr>
              <a:t>Google looked at desired workload and built a distributed filesystem specifically for that. GFS is not a general purpose filesystem.</a:t>
            </a:r>
          </a:p>
          <a:p>
            <a:r>
              <a:rPr lang="en-US" b="1" dirty="0">
                <a:effectLst/>
                <a:latin typeface="Times New Roman" panose="02020603050405020304" pitchFamily="18" charset="0"/>
                <a:cs typeface="Times New Roman" panose="02020603050405020304" pitchFamily="18" charset="0"/>
              </a:rPr>
              <a:t>Files are almost all large, many gigabytes, target throughput, not latency, append-only, cannot overwrite existing data, must be distributed, and </a:t>
            </a:r>
            <a:r>
              <a:rPr lang="en-US" b="1" dirty="0" smtClean="0">
                <a:effectLst/>
                <a:latin typeface="Times New Roman" panose="02020603050405020304" pitchFamily="18" charset="0"/>
                <a:cs typeface="Times New Roman" panose="02020603050405020304" pitchFamily="18" charset="0"/>
              </a:rPr>
              <a:t>fault-tolerant.</a:t>
            </a:r>
          </a:p>
          <a:p>
            <a:r>
              <a:rPr lang="en-US" b="1" dirty="0">
                <a:effectLst/>
                <a:latin typeface="Times New Roman" panose="02020603050405020304" pitchFamily="18" charset="0"/>
                <a:cs typeface="Times New Roman" panose="02020603050405020304" pitchFamily="18" charset="0"/>
              </a:rPr>
              <a:t>Data consistency is made a lot easier by not having to worry about overwrites. It also means clients can cache chunk locations, since they change rarely</a:t>
            </a:r>
            <a:r>
              <a:rPr lang="en-US" b="1" dirty="0" smtClean="0">
                <a:effectLst/>
                <a:latin typeface="Times New Roman" panose="02020603050405020304" pitchFamily="18" charset="0"/>
                <a:cs typeface="Times New Roman" panose="02020603050405020304" pitchFamily="18" charset="0"/>
              </a:rPr>
              <a:t>.</a:t>
            </a:r>
            <a:endParaRPr lang="en-US" b="1" dirty="0">
              <a:effectLst/>
              <a:latin typeface="Times New Roman" panose="02020603050405020304" pitchFamily="18" charset="0"/>
              <a:cs typeface="Times New Roman" panose="02020603050405020304" pitchFamily="18" charset="0"/>
            </a:endParaRPr>
          </a:p>
          <a:p>
            <a:endParaRPr 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2054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latin typeface="Times New Roman" panose="02020603050405020304" pitchFamily="18" charset="0"/>
                <a:cs typeface="Times New Roman" panose="02020603050405020304" pitchFamily="18" charset="0"/>
              </a:rPr>
              <a:t>The Google File System</a:t>
            </a:r>
            <a:r>
              <a:rPr lang="en-US" b="1" dirty="0" smtClean="0">
                <a:effectLst/>
                <a:latin typeface="Times New Roman" panose="02020603050405020304" pitchFamily="18" charset="0"/>
                <a:cs typeface="Times New Roman" panose="02020603050405020304" pitchFamily="18" charset="0"/>
              </a:rPr>
              <a:t>: Implementation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b="1" dirty="0">
                <a:effectLst/>
                <a:latin typeface="Times New Roman" panose="02020603050405020304" pitchFamily="18" charset="0"/>
                <a:cs typeface="Times New Roman" panose="02020603050405020304" pitchFamily="18" charset="0"/>
              </a:rPr>
              <a:t>The problem they were basically trying to solve was doing log analytics at scale. Spreading files across multiple disks is crucial to getting enough throughput and getting fault-tolerance.</a:t>
            </a:r>
          </a:p>
          <a:p>
            <a:r>
              <a:rPr lang="en-US" b="1" dirty="0">
                <a:effectLst/>
                <a:latin typeface="Times New Roman" panose="02020603050405020304" pitchFamily="18" charset="0"/>
                <a:cs typeface="Times New Roman" panose="02020603050405020304" pitchFamily="18" charset="0"/>
              </a:rPr>
              <a:t>The architecture is a single GFS master, which stores metadata for all the files and a lot of chunk servers that store chunks (64MB) of files. The master is used to chunk locations for a given range of a file. The actual reads and writes are done by directly accessing the appropriate chunk server. All chunks are replicated across multiple chunk servers for durability and load balancing. Chunk servers talk to the master via heartbeat messages, upon which the master can piggyback commands like re-replicating or getting chunk lists</a:t>
            </a:r>
            <a:r>
              <a:rPr lang="en-US" b="1" dirty="0" smtClean="0">
                <a:effectLst/>
                <a:latin typeface="Times New Roman" panose="02020603050405020304" pitchFamily="18" charset="0"/>
                <a:cs typeface="Times New Roman" panose="02020603050405020304" pitchFamily="18" charset="0"/>
              </a:rPr>
              <a:t>.</a:t>
            </a:r>
            <a:endParaRPr lang="en-US" b="1"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3664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latin typeface="Times New Roman" panose="02020603050405020304" pitchFamily="18" charset="0"/>
                <a:cs typeface="Times New Roman" panose="02020603050405020304" pitchFamily="18" charset="0"/>
              </a:rPr>
              <a:t>The Google File System</a:t>
            </a:r>
            <a:r>
              <a:rPr lang="en-US" b="1" dirty="0" smtClean="0">
                <a:effectLst/>
                <a:latin typeface="Times New Roman" panose="02020603050405020304" pitchFamily="18" charset="0"/>
                <a:cs typeface="Times New Roman" panose="02020603050405020304" pitchFamily="18" charset="0"/>
              </a:rPr>
              <a:t>: Analysis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3795" y="1732450"/>
            <a:ext cx="10353762" cy="2298638"/>
          </a:xfrm>
        </p:spPr>
        <p:txBody>
          <a:bodyPr/>
          <a:lstStyle/>
          <a:p>
            <a:r>
              <a:rPr lang="en-US" b="1" dirty="0" smtClean="0">
                <a:latin typeface="Times New Roman" panose="02020603050405020304" pitchFamily="18" charset="0"/>
                <a:cs typeface="Times New Roman" panose="02020603050405020304" pitchFamily="18" charset="0"/>
              </a:rPr>
              <a:t>GFS accomplished its goals very well.</a:t>
            </a:r>
          </a:p>
          <a:p>
            <a:r>
              <a:rPr lang="en-US" b="1" dirty="0" smtClean="0">
                <a:latin typeface="Times New Roman" panose="02020603050405020304" pitchFamily="18" charset="0"/>
                <a:cs typeface="Times New Roman" panose="02020603050405020304" pitchFamily="18" charset="0"/>
              </a:rPr>
              <a:t>Scalability is very impressive.</a:t>
            </a:r>
          </a:p>
          <a:p>
            <a:r>
              <a:rPr lang="en-US" b="1" dirty="0" smtClean="0">
                <a:latin typeface="Times New Roman" panose="02020603050405020304" pitchFamily="18" charset="0"/>
                <a:cs typeface="Times New Roman" panose="02020603050405020304" pitchFamily="18" charset="0"/>
              </a:rPr>
              <a:t>Allows for flexibility in many areas, such as storage space.</a:t>
            </a:r>
          </a:p>
          <a:p>
            <a:r>
              <a:rPr lang="en-US" b="1" dirty="0" smtClean="0">
                <a:latin typeface="Times New Roman" panose="02020603050405020304" pitchFamily="18" charset="0"/>
                <a:cs typeface="Times New Roman" panose="02020603050405020304" pitchFamily="18" charset="0"/>
              </a:rPr>
              <a:t>Handles a lot of data and structures.</a:t>
            </a:r>
          </a:p>
          <a:p>
            <a:r>
              <a:rPr lang="en-US" b="1" dirty="0" smtClean="0">
                <a:latin typeface="Times New Roman" panose="02020603050405020304" pitchFamily="18" charset="0"/>
                <a:cs typeface="Times New Roman" panose="02020603050405020304" pitchFamily="18" charset="0"/>
              </a:rPr>
              <a:t>Relies on Google technology.</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1106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a:effectLst/>
                <a:latin typeface="Times New Roman" panose="02020603050405020304" pitchFamily="18" charset="0"/>
                <a:cs typeface="Times New Roman" panose="02020603050405020304" pitchFamily="18" charset="0"/>
              </a:rPr>
              <a:t>A Comparison of Approaches to Large-Scale Data </a:t>
            </a:r>
            <a:r>
              <a:rPr lang="en-US" b="1" dirty="0" smtClean="0">
                <a:effectLst/>
                <a:latin typeface="Times New Roman" panose="02020603050405020304" pitchFamily="18" charset="0"/>
                <a:cs typeface="Times New Roman" panose="02020603050405020304" pitchFamily="18" charset="0"/>
              </a:rPr>
              <a:t>Analysis:</a:t>
            </a:r>
            <a:r>
              <a:rPr lang="en-US" dirty="0" smtClean="0">
                <a:effectLst/>
                <a:latin typeface="Times New Roman" panose="02020603050405020304" pitchFamily="18" charset="0"/>
                <a:cs typeface="Times New Roman" panose="02020603050405020304" pitchFamily="18" charset="0"/>
              </a:rPr>
              <a:t> </a:t>
            </a:r>
            <a:r>
              <a:rPr lang="en-US" b="1" dirty="0" smtClean="0">
                <a:effectLst/>
                <a:latin typeface="Times New Roman" panose="02020603050405020304" pitchFamily="18" charset="0"/>
                <a:cs typeface="Times New Roman" panose="02020603050405020304" pitchFamily="18" charset="0"/>
              </a:rPr>
              <a:t>Main Idea</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3795" y="2118816"/>
            <a:ext cx="10353762" cy="1873636"/>
          </a:xfrm>
        </p:spPr>
        <p:txBody>
          <a:bodyPr/>
          <a:lstStyle/>
          <a:p>
            <a:r>
              <a:rPr lang="en-US" b="1" dirty="0">
                <a:effectLst/>
              </a:rPr>
              <a:t>C</a:t>
            </a:r>
            <a:r>
              <a:rPr lang="en-US" b="1" dirty="0" smtClean="0">
                <a:effectLst/>
              </a:rPr>
              <a:t>ompares </a:t>
            </a:r>
            <a:r>
              <a:rPr lang="en-US" b="1" dirty="0">
                <a:effectLst/>
              </a:rPr>
              <a:t>the performance of Hadoop, the open source MapReduce implementation, with two commercial parallel DBMSs, DBMS-X and Vertica. They find that the DBMSs run queries faster, while MapReduce is easier to set up and tune for </a:t>
            </a:r>
            <a:r>
              <a:rPr lang="en-US" b="1" dirty="0" smtClean="0">
                <a:effectLst/>
              </a:rPr>
              <a:t>performance.</a:t>
            </a:r>
          </a:p>
          <a:p>
            <a:r>
              <a:rPr lang="en-US" b="1" dirty="0" smtClean="0">
                <a:effectLst/>
              </a:rPr>
              <a:t>MapReduce </a:t>
            </a:r>
            <a:r>
              <a:rPr lang="en-US" b="1" dirty="0">
                <a:effectLst/>
              </a:rPr>
              <a:t>imports data faster in some </a:t>
            </a:r>
            <a:r>
              <a:rPr lang="en-US" b="1" dirty="0" smtClean="0">
                <a:effectLst/>
              </a:rPr>
              <a:t>cases </a:t>
            </a:r>
            <a:r>
              <a:rPr lang="en-US" b="1" dirty="0">
                <a:effectLst/>
              </a:rPr>
              <a:t>because it simply loads files from </a:t>
            </a:r>
            <a:r>
              <a:rPr lang="en-US" b="1" dirty="0" smtClean="0">
                <a:effectLst/>
              </a:rPr>
              <a:t>a disk</a:t>
            </a:r>
            <a:r>
              <a:rPr lang="en-US" b="1" dirty="0">
                <a:effectLst/>
              </a:rPr>
              <a:t>, without parsing the data to fit a schema. </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6431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a:effectLst/>
                <a:latin typeface="Times New Roman" panose="02020603050405020304" pitchFamily="18" charset="0"/>
                <a:cs typeface="Times New Roman" panose="02020603050405020304" pitchFamily="18" charset="0"/>
              </a:rPr>
              <a:t>A Comparison of Approaches to Large-Scale Data </a:t>
            </a:r>
            <a:r>
              <a:rPr lang="en-US" b="1" dirty="0" smtClean="0">
                <a:effectLst/>
                <a:latin typeface="Times New Roman" panose="02020603050405020304" pitchFamily="18" charset="0"/>
                <a:cs typeface="Times New Roman" panose="02020603050405020304" pitchFamily="18" charset="0"/>
              </a:rPr>
              <a:t>Analysis:</a:t>
            </a:r>
            <a:r>
              <a:rPr lang="en-US" dirty="0" smtClean="0">
                <a:effectLst/>
                <a:latin typeface="Times New Roman" panose="02020603050405020304" pitchFamily="18" charset="0"/>
                <a:cs typeface="Times New Roman" panose="02020603050405020304" pitchFamily="18" charset="0"/>
              </a:rPr>
              <a:t> </a:t>
            </a:r>
            <a:r>
              <a:rPr lang="en-US" b="1" dirty="0" smtClean="0">
                <a:effectLst/>
                <a:latin typeface="Times New Roman" panose="02020603050405020304" pitchFamily="18" charset="0"/>
                <a:cs typeface="Times New Roman" panose="02020603050405020304" pitchFamily="18" charset="0"/>
              </a:rPr>
              <a:t>Implementation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3795" y="2002905"/>
            <a:ext cx="10353762" cy="3522131"/>
          </a:xfrm>
        </p:spPr>
        <p:txBody>
          <a:bodyPr/>
          <a:lstStyle/>
          <a:p>
            <a:r>
              <a:rPr lang="en-US" b="1" dirty="0" smtClean="0"/>
              <a:t>Basic </a:t>
            </a:r>
            <a:r>
              <a:rPr lang="en-US" b="1" dirty="0"/>
              <a:t>control flow of this framework has existed in p</a:t>
            </a:r>
            <a:r>
              <a:rPr lang="en-US" b="1" dirty="0" smtClean="0"/>
              <a:t>arallel </a:t>
            </a:r>
            <a:r>
              <a:rPr lang="en-US" b="1" dirty="0"/>
              <a:t>DBMS for over 20 </a:t>
            </a:r>
            <a:r>
              <a:rPr lang="en-US" b="1" dirty="0" smtClean="0"/>
              <a:t>years. Parallel </a:t>
            </a:r>
            <a:r>
              <a:rPr lang="en-US" b="1" dirty="0"/>
              <a:t>DBMS </a:t>
            </a:r>
            <a:r>
              <a:rPr lang="en-US" b="1" dirty="0" smtClean="0"/>
              <a:t>provides </a:t>
            </a:r>
            <a:r>
              <a:rPr lang="en-US" b="1" dirty="0"/>
              <a:t>a high-level programming environment and </a:t>
            </a:r>
            <a:r>
              <a:rPr lang="en-US" b="1" dirty="0" smtClean="0"/>
              <a:t>parallelizes readily. Possible </a:t>
            </a:r>
            <a:r>
              <a:rPr lang="en-US" b="1" dirty="0"/>
              <a:t>to write almost any parallel processing task as either a set of database queries or a set of MapReduce </a:t>
            </a:r>
            <a:r>
              <a:rPr lang="en-US" b="1" dirty="0" smtClean="0"/>
              <a:t>jobs. </a:t>
            </a:r>
          </a:p>
          <a:p>
            <a:r>
              <a:rPr lang="en-US" b="1" dirty="0" smtClean="0"/>
              <a:t>An </a:t>
            </a:r>
            <a:r>
              <a:rPr lang="en-US" b="1" dirty="0"/>
              <a:t>attempt to evaluate in terms of performance and development </a:t>
            </a:r>
            <a:r>
              <a:rPr lang="en-US" b="1" dirty="0" smtClean="0"/>
              <a:t>complexity. Provides </a:t>
            </a:r>
            <a:r>
              <a:rPr lang="en-US" b="1" dirty="0"/>
              <a:t>a systematic analysis of the design choices made in these two paradigms and the </a:t>
            </a:r>
            <a:r>
              <a:rPr lang="en-US" b="1" dirty="0" smtClean="0"/>
              <a:t>repercussions.</a:t>
            </a:r>
          </a:p>
          <a:p>
            <a:r>
              <a:rPr lang="en-US" b="1" dirty="0" smtClean="0">
                <a:effectLst/>
              </a:rPr>
              <a:t>Revisit </a:t>
            </a:r>
            <a:r>
              <a:rPr lang="en-US" b="1" dirty="0">
                <a:effectLst/>
              </a:rPr>
              <a:t>the major design constructs based on distributed design </a:t>
            </a:r>
            <a:r>
              <a:rPr lang="en-US" b="1" dirty="0" smtClean="0">
                <a:effectLst/>
              </a:rPr>
              <a:t>systems, </a:t>
            </a:r>
            <a:r>
              <a:rPr lang="en-US" b="1" dirty="0">
                <a:effectLst/>
              </a:rPr>
              <a:t>since many attempts have been made in the particular field and a comparison was necessary to set them apart for the general audience.</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812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a:effectLst/>
                <a:latin typeface="Times New Roman" panose="02020603050405020304" pitchFamily="18" charset="0"/>
                <a:cs typeface="Times New Roman" panose="02020603050405020304" pitchFamily="18" charset="0"/>
              </a:rPr>
              <a:t>A Comparison of Approaches to Large-Scale Data </a:t>
            </a:r>
            <a:r>
              <a:rPr lang="en-US" b="1" dirty="0" smtClean="0">
                <a:effectLst/>
                <a:latin typeface="Times New Roman" panose="02020603050405020304" pitchFamily="18" charset="0"/>
                <a:cs typeface="Times New Roman" panose="02020603050405020304" pitchFamily="18" charset="0"/>
              </a:rPr>
              <a:t>Analysis:</a:t>
            </a:r>
            <a:r>
              <a:rPr lang="en-US" dirty="0" smtClean="0">
                <a:effectLst/>
                <a:latin typeface="Times New Roman" panose="02020603050405020304" pitchFamily="18" charset="0"/>
                <a:cs typeface="Times New Roman" panose="02020603050405020304" pitchFamily="18" charset="0"/>
              </a:rPr>
              <a:t> </a:t>
            </a:r>
            <a:r>
              <a:rPr lang="en-US" b="1" dirty="0" smtClean="0">
                <a:effectLst/>
                <a:latin typeface="Times New Roman" panose="02020603050405020304" pitchFamily="18" charset="0"/>
                <a:cs typeface="Times New Roman" panose="02020603050405020304" pitchFamily="18" charset="0"/>
              </a:rPr>
              <a:t>Analysis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3795" y="1977149"/>
            <a:ext cx="10353762" cy="2066818"/>
          </a:xfrm>
        </p:spPr>
        <p:txBody>
          <a:bodyPr/>
          <a:lstStyle/>
          <a:p>
            <a:r>
              <a:rPr lang="en-US" b="1" dirty="0"/>
              <a:t>Benchmark consisting of a collection of tasks </a:t>
            </a:r>
            <a:r>
              <a:rPr lang="en-US" b="1" dirty="0" smtClean="0"/>
              <a:t>run.</a:t>
            </a:r>
          </a:p>
          <a:p>
            <a:r>
              <a:rPr lang="en-US" b="1" dirty="0" smtClean="0"/>
              <a:t>Measure </a:t>
            </a:r>
            <a:r>
              <a:rPr lang="en-US" b="1" dirty="0"/>
              <a:t>each system’s performance for various degrees of parallelism on a cluster of 100 </a:t>
            </a:r>
            <a:r>
              <a:rPr lang="en-US" b="1" dirty="0" smtClean="0"/>
              <a:t>nodes.</a:t>
            </a:r>
          </a:p>
          <a:p>
            <a:r>
              <a:rPr lang="en-US" b="1" dirty="0">
                <a:effectLst/>
              </a:rPr>
              <a:t>DBMSs run queries faster, while MapReduce is easier to set up and tune for performance.</a:t>
            </a:r>
          </a:p>
          <a:p>
            <a:pPr marL="36900" indent="0">
              <a:buNone/>
            </a:pP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7840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effectLst/>
                <a:latin typeface="Times New Roman" panose="02020603050405020304" pitchFamily="18" charset="0"/>
                <a:cs typeface="Times New Roman" panose="02020603050405020304" pitchFamily="18" charset="0"/>
              </a:rPr>
              <a:t>Comparison of Both Papers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3795" y="1938512"/>
            <a:ext cx="7431715" cy="1461512"/>
          </a:xfrm>
        </p:spPr>
        <p:txBody>
          <a:bodyPr/>
          <a:lstStyle/>
          <a:p>
            <a:r>
              <a:rPr lang="en-US" b="1" dirty="0" smtClean="0">
                <a:latin typeface="Times New Roman" panose="02020603050405020304" pitchFamily="18" charset="0"/>
                <a:cs typeface="Times New Roman" panose="02020603050405020304" pitchFamily="18" charset="0"/>
              </a:rPr>
              <a:t>Both systems are easy to use.</a:t>
            </a:r>
          </a:p>
          <a:p>
            <a:r>
              <a:rPr lang="en-US" b="1" dirty="0" smtClean="0">
                <a:latin typeface="Times New Roman" panose="02020603050405020304" pitchFamily="18" charset="0"/>
                <a:cs typeface="Times New Roman" panose="02020603050405020304" pitchFamily="18" charset="0"/>
              </a:rPr>
              <a:t>Performed well and completed tasks quickly and efficiently.</a:t>
            </a:r>
          </a:p>
          <a:p>
            <a:r>
              <a:rPr lang="en-US" b="1" dirty="0" smtClean="0">
                <a:latin typeface="Times New Roman" panose="02020603050405020304" pitchFamily="18" charset="0"/>
                <a:cs typeface="Times New Roman" panose="02020603050405020304" pitchFamily="18" charset="0"/>
              </a:rPr>
              <a:t>Handles large amounts of data and storage.</a:t>
            </a:r>
          </a:p>
        </p:txBody>
      </p:sp>
    </p:spTree>
    <p:extLst>
      <p:ext uri="{BB962C8B-B14F-4D97-AF65-F5344CB8AC3E}">
        <p14:creationId xmlns:p14="http://schemas.microsoft.com/office/powerpoint/2010/main" val="3335876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err="1" smtClean="0">
                <a:effectLst/>
                <a:latin typeface="Times New Roman" panose="02020603050405020304" pitchFamily="18" charset="0"/>
                <a:cs typeface="Times New Roman" panose="02020603050405020304" pitchFamily="18" charset="0"/>
              </a:rPr>
              <a:t>Stonebraker</a:t>
            </a:r>
            <a:r>
              <a:rPr lang="en-US" b="1" dirty="0" smtClean="0">
                <a:effectLst/>
                <a:latin typeface="Times New Roman" panose="02020603050405020304" pitchFamily="18" charset="0"/>
                <a:cs typeface="Times New Roman" panose="02020603050405020304" pitchFamily="18" charset="0"/>
              </a:rPr>
              <a:t> Talk: </a:t>
            </a:r>
            <a:r>
              <a:rPr lang="en-US" b="1" dirty="0">
                <a:effectLst/>
                <a:latin typeface="Times New Roman" panose="02020603050405020304" pitchFamily="18" charset="0"/>
                <a:cs typeface="Times New Roman" panose="02020603050405020304" pitchFamily="18" charset="0"/>
              </a:rPr>
              <a:t>One Size Fits All- An Idea Whose Time Has Come and Gone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3795" y="1912753"/>
            <a:ext cx="10353762" cy="2015303"/>
          </a:xfrm>
        </p:spPr>
        <p:txBody>
          <a:bodyPr>
            <a:normAutofit lnSpcReduction="10000"/>
          </a:bodyPr>
          <a:lstStyle/>
          <a:p>
            <a:r>
              <a:rPr lang="en-US" b="1" dirty="0" smtClean="0">
                <a:latin typeface="Times New Roman" panose="02020603050405020304" pitchFamily="18" charset="0"/>
                <a:cs typeface="Times New Roman" panose="02020603050405020304" pitchFamily="18" charset="0"/>
              </a:rPr>
              <a:t>Make RDBMSs the answer to any question, make them “universal,” one size fits all.</a:t>
            </a:r>
          </a:p>
          <a:p>
            <a:r>
              <a:rPr lang="en-US" b="1" dirty="0" smtClean="0">
                <a:latin typeface="Times New Roman" panose="02020603050405020304" pitchFamily="18" charset="0"/>
                <a:cs typeface="Times New Roman" panose="02020603050405020304" pitchFamily="18" charset="0"/>
              </a:rPr>
              <a:t>Added multiple features to DBMSs.</a:t>
            </a:r>
          </a:p>
          <a:p>
            <a:r>
              <a:rPr lang="en-US" b="1" dirty="0" smtClean="0">
                <a:latin typeface="Times New Roman" panose="02020603050405020304" pitchFamily="18" charset="0"/>
                <a:cs typeface="Times New Roman" panose="02020603050405020304" pitchFamily="18" charset="0"/>
              </a:rPr>
              <a:t>Idea didn’t work, one size fits none.</a:t>
            </a:r>
          </a:p>
          <a:p>
            <a:r>
              <a:rPr lang="en-US" b="1" dirty="0" smtClean="0">
                <a:latin typeface="Times New Roman" panose="02020603050405020304" pitchFamily="18" charset="0"/>
                <a:cs typeface="Times New Roman" panose="02020603050405020304" pitchFamily="18" charset="0"/>
              </a:rPr>
              <a:t>No longer applicable to the database market, other markets’ traditional architecture is poor.</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79420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1188</TotalTime>
  <Words>617</Words>
  <Application>Microsoft Office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Calisto MT</vt:lpstr>
      <vt:lpstr>Times New Roman</vt:lpstr>
      <vt:lpstr>Trebuchet MS</vt:lpstr>
      <vt:lpstr>Wingdings 2</vt:lpstr>
      <vt:lpstr>Slate</vt:lpstr>
      <vt:lpstr>The Google File System: Ghemawat, Sanjay, Howard Gobioff, and Shun-Tak Leung. “The Google File System.” (n.d.): n. pag. Http://www.labouseur.com/. Google. Web. 12 Mar. 2016.  A Comparison of Approaches to Large-Scale Data Analysis: Pavlo, Andrew, Erik Paulson, Alexander Rasin, Daniel J. Abadi, David J. DeWitt, Samuel Madden, and Michael Stonebraker. “A Comparison of Approaches to Large-Scale Data Analysis.” (n.d.): n. pag. Http://www.labouseur.com/. Web. 12 Mar. 2016.  One Size Fits All- An Idea Whose Time Has Come and Gone: Stonebraker, Michael. “One Size Fits All- An Idea Whose Time Has Come and Gone.” Http://kdb.snu.ac.kr/. Database Group, n.d. Web. 12 Mar. 2016. </vt:lpstr>
      <vt:lpstr>The Google File System: Main Idea</vt:lpstr>
      <vt:lpstr>The Google File System: Implementation</vt:lpstr>
      <vt:lpstr>The Google File System: Analysis</vt:lpstr>
      <vt:lpstr>A Comparison of Approaches to Large-Scale Data Analysis: Main Idea</vt:lpstr>
      <vt:lpstr>A Comparison of Approaches to Large-Scale Data Analysis: Implementation</vt:lpstr>
      <vt:lpstr>A Comparison of Approaches to Large-Scale Data Analysis: Analysis</vt:lpstr>
      <vt:lpstr>Comparison of Both Papers</vt:lpstr>
      <vt:lpstr>Stonebraker Talk: One Size Fits All- An Idea Whose Time Has Come and Gone</vt:lpstr>
      <vt:lpstr>Pros and Cons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Peter Guggisberg</dc:creator>
  <cp:lastModifiedBy>Peter Guggisberg</cp:lastModifiedBy>
  <cp:revision>10</cp:revision>
  <dcterms:created xsi:type="dcterms:W3CDTF">2016-03-15T08:18:08Z</dcterms:created>
  <dcterms:modified xsi:type="dcterms:W3CDTF">2016-03-16T04:06:59Z</dcterms:modified>
</cp:coreProperties>
</file>