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7" r:id="rId2"/>
    <p:sldMasterId id="2147483701" r:id="rId3"/>
    <p:sldMasterId id="2147483681" r:id="rId4"/>
    <p:sldMasterId id="2147483708" r:id="rId5"/>
    <p:sldMasterId id="2147483719" r:id="rId6"/>
  </p:sldMasterIdLst>
  <p:notesMasterIdLst>
    <p:notesMasterId r:id="rId23"/>
  </p:notesMasterIdLst>
  <p:handoutMasterIdLst>
    <p:handoutMasterId r:id="rId24"/>
  </p:handoutMasterIdLst>
  <p:sldIdLst>
    <p:sldId id="342" r:id="rId7"/>
    <p:sldId id="343" r:id="rId8"/>
    <p:sldId id="345" r:id="rId9"/>
    <p:sldId id="346" r:id="rId10"/>
    <p:sldId id="360" r:id="rId11"/>
    <p:sldId id="361" r:id="rId12"/>
    <p:sldId id="359" r:id="rId13"/>
    <p:sldId id="347" r:id="rId14"/>
    <p:sldId id="348" r:id="rId15"/>
    <p:sldId id="351" r:id="rId16"/>
    <p:sldId id="350" r:id="rId17"/>
    <p:sldId id="349" r:id="rId18"/>
    <p:sldId id="352" r:id="rId19"/>
    <p:sldId id="355" r:id="rId20"/>
    <p:sldId id="356" r:id="rId21"/>
    <p:sldId id="357" r:id="rId2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213E"/>
    <a:srgbClr val="D1AF84"/>
    <a:srgbClr val="3D454C"/>
    <a:srgbClr val="DEC5A6"/>
    <a:srgbClr val="E0AA26"/>
    <a:srgbClr val="898E97"/>
    <a:srgbClr val="A9ABB2"/>
    <a:srgbClr val="FBE3A5"/>
    <a:srgbClr val="F9D97C"/>
    <a:srgbClr val="1A2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Közepesen sötét stílus 2 – 2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Sötét stílus 1 – 1. jelölőszín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Sötét stílus 2 – 3./4. jelölőszín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B4B98B0-60AC-42C2-AFA5-B58CD77FA1E5}" styleName="Világos stílus 1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034E78-7F5D-4C2E-B375-FC64B27BC917}" styleName="Sötét stílu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Közepesen sötét stílu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Közepesen sötét stílus 1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Közepesen sötét stílus 1 – 2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Közepesen sötét stílus 2 – 6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0" autoAdjust="0"/>
    <p:restoredTop sz="94720"/>
  </p:normalViewPr>
  <p:slideViewPr>
    <p:cSldViewPr snapToGrid="0" snapToObjects="1">
      <p:cViewPr varScale="1">
        <p:scale>
          <a:sx n="64" d="100"/>
          <a:sy n="64" d="100"/>
        </p:scale>
        <p:origin x="124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2574" y="102"/>
      </p:cViewPr>
      <p:guideLst>
        <p:guide orient="horz" pos="2880"/>
        <p:guide pos="2160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AD14E4-35B8-4954-B0BA-1AC7FF8368D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D5060A0-CA63-412F-B822-0C0F2EB70760}">
      <dgm:prSet phldrT="[Szöveg]"/>
      <dgm:spPr/>
      <dgm:t>
        <a:bodyPr/>
        <a:lstStyle/>
        <a:p>
          <a:r>
            <a:rPr lang="hu-HU" dirty="0" err="1"/>
            <a:t>Empirical</a:t>
          </a:r>
          <a:r>
            <a:rPr lang="hu-HU" dirty="0"/>
            <a:t> </a:t>
          </a:r>
          <a:r>
            <a:rPr lang="hu-HU" dirty="0" err="1"/>
            <a:t>research</a:t>
          </a:r>
          <a:endParaRPr lang="en-US" dirty="0"/>
        </a:p>
      </dgm:t>
    </dgm:pt>
    <dgm:pt modelId="{F59FAF31-152D-470E-A62B-8843E0C80722}" type="parTrans" cxnId="{B2FD1D49-FBF8-4DC7-BF40-E3A2933B0D46}">
      <dgm:prSet/>
      <dgm:spPr/>
      <dgm:t>
        <a:bodyPr/>
        <a:lstStyle/>
        <a:p>
          <a:endParaRPr lang="en-US"/>
        </a:p>
      </dgm:t>
    </dgm:pt>
    <dgm:pt modelId="{BB595C4E-95D7-4300-9135-F7922452FAF9}" type="sibTrans" cxnId="{B2FD1D49-FBF8-4DC7-BF40-E3A2933B0D46}">
      <dgm:prSet/>
      <dgm:spPr/>
      <dgm:t>
        <a:bodyPr/>
        <a:lstStyle/>
        <a:p>
          <a:endParaRPr lang="en-US"/>
        </a:p>
      </dgm:t>
    </dgm:pt>
    <dgm:pt modelId="{41864854-D9D5-496D-BFD1-54E3337A2B9F}">
      <dgm:prSet phldrT="[Szöveg]" custT="1"/>
      <dgm:spPr/>
      <dgm:t>
        <a:bodyPr/>
        <a:lstStyle/>
        <a:p>
          <a:r>
            <a:rPr lang="hu-HU" sz="3200" dirty="0" err="1"/>
            <a:t>Monetary</a:t>
          </a:r>
          <a:r>
            <a:rPr lang="hu-HU" sz="3200" dirty="0"/>
            <a:t> policy</a:t>
          </a:r>
          <a:endParaRPr lang="en-US" sz="3200" dirty="0"/>
        </a:p>
      </dgm:t>
    </dgm:pt>
    <dgm:pt modelId="{2B69A90D-6F7E-453D-BF29-E69E03379166}" type="parTrans" cxnId="{544C876F-8041-4C73-89C0-2E25EA61A16F}">
      <dgm:prSet/>
      <dgm:spPr/>
      <dgm:t>
        <a:bodyPr/>
        <a:lstStyle/>
        <a:p>
          <a:endParaRPr lang="en-US"/>
        </a:p>
      </dgm:t>
    </dgm:pt>
    <dgm:pt modelId="{A16E61B9-558A-4C79-8B9D-D8BAD5F1B128}" type="sibTrans" cxnId="{544C876F-8041-4C73-89C0-2E25EA61A16F}">
      <dgm:prSet/>
      <dgm:spPr/>
      <dgm:t>
        <a:bodyPr/>
        <a:lstStyle/>
        <a:p>
          <a:endParaRPr lang="en-US"/>
        </a:p>
      </dgm:t>
    </dgm:pt>
    <dgm:pt modelId="{FB4BDAF4-4792-42D2-B4A4-1DD4B9059066}">
      <dgm:prSet phldrT="[Szöveg]"/>
      <dgm:spPr/>
      <dgm:t>
        <a:bodyPr/>
        <a:lstStyle/>
        <a:p>
          <a:r>
            <a:rPr lang="hu-HU" sz="1900" dirty="0" err="1"/>
            <a:t>Uncertainty</a:t>
          </a:r>
          <a:endParaRPr lang="en-US" sz="1900" dirty="0"/>
        </a:p>
      </dgm:t>
    </dgm:pt>
    <dgm:pt modelId="{725E38B2-6578-43FD-A90F-C6B0905C9CA1}" type="parTrans" cxnId="{9A947817-CFE4-46DB-8A17-6534180BAA89}">
      <dgm:prSet/>
      <dgm:spPr/>
      <dgm:t>
        <a:bodyPr/>
        <a:lstStyle/>
        <a:p>
          <a:endParaRPr lang="en-US"/>
        </a:p>
      </dgm:t>
    </dgm:pt>
    <dgm:pt modelId="{B93294BE-CC0A-42D6-9E13-801CF8E03CB1}" type="sibTrans" cxnId="{9A947817-CFE4-46DB-8A17-6534180BAA89}">
      <dgm:prSet/>
      <dgm:spPr/>
      <dgm:t>
        <a:bodyPr/>
        <a:lstStyle/>
        <a:p>
          <a:endParaRPr lang="en-US"/>
        </a:p>
      </dgm:t>
    </dgm:pt>
    <dgm:pt modelId="{F26A01F6-CF44-497C-BA45-3A57704A66A7}">
      <dgm:prSet phldrT="[Szöveg]"/>
      <dgm:spPr/>
      <dgm:t>
        <a:bodyPr/>
        <a:lstStyle/>
        <a:p>
          <a:r>
            <a:rPr lang="hu-HU" sz="1900" dirty="0" err="1"/>
            <a:t>Asymmetry</a:t>
          </a:r>
          <a:endParaRPr lang="en-US" sz="1900" dirty="0"/>
        </a:p>
      </dgm:t>
    </dgm:pt>
    <dgm:pt modelId="{82C7716C-6C85-425E-A09C-A5A0E69D38F9}" type="parTrans" cxnId="{A43B9162-9EF8-4D4A-A03C-8B766F9F4EC0}">
      <dgm:prSet/>
      <dgm:spPr/>
      <dgm:t>
        <a:bodyPr/>
        <a:lstStyle/>
        <a:p>
          <a:endParaRPr lang="en-US"/>
        </a:p>
      </dgm:t>
    </dgm:pt>
    <dgm:pt modelId="{EB33A27B-73B1-467B-B9D4-79F68C94F409}" type="sibTrans" cxnId="{A43B9162-9EF8-4D4A-A03C-8B766F9F4EC0}">
      <dgm:prSet/>
      <dgm:spPr/>
      <dgm:t>
        <a:bodyPr/>
        <a:lstStyle/>
        <a:p>
          <a:endParaRPr lang="en-US"/>
        </a:p>
      </dgm:t>
    </dgm:pt>
    <dgm:pt modelId="{1AB1D97F-38E5-4466-8379-53ED472E0C20}">
      <dgm:prSet phldrT="[Szöveg]" custT="1"/>
      <dgm:spPr/>
      <dgm:t>
        <a:bodyPr/>
        <a:lstStyle/>
        <a:p>
          <a:r>
            <a:rPr lang="hu-HU" sz="2400" dirty="0"/>
            <a:t> </a:t>
          </a:r>
          <a:r>
            <a:rPr lang="hu-HU" sz="2400" dirty="0" err="1"/>
            <a:t>Recent</a:t>
          </a:r>
          <a:r>
            <a:rPr lang="hu-HU" sz="2400" dirty="0"/>
            <a:t> „hot </a:t>
          </a:r>
          <a:r>
            <a:rPr lang="hu-HU" sz="2400" dirty="0" err="1"/>
            <a:t>topics</a:t>
          </a:r>
          <a:r>
            <a:rPr lang="hu-HU" sz="2400" dirty="0"/>
            <a:t>”:</a:t>
          </a:r>
          <a:endParaRPr lang="en-US" sz="200" dirty="0"/>
        </a:p>
      </dgm:t>
    </dgm:pt>
    <dgm:pt modelId="{3E3FDB81-C01F-43DC-948C-716F40707EBE}" type="sibTrans" cxnId="{0B787CF1-C069-4FE8-A543-7D85EA2DB848}">
      <dgm:prSet/>
      <dgm:spPr/>
      <dgm:t>
        <a:bodyPr/>
        <a:lstStyle/>
        <a:p>
          <a:endParaRPr lang="en-US"/>
        </a:p>
      </dgm:t>
    </dgm:pt>
    <dgm:pt modelId="{513EEC84-E033-4DA9-A4FA-8A888D144BF6}" type="parTrans" cxnId="{0B787CF1-C069-4FE8-A543-7D85EA2DB848}">
      <dgm:prSet/>
      <dgm:spPr/>
      <dgm:t>
        <a:bodyPr/>
        <a:lstStyle/>
        <a:p>
          <a:endParaRPr lang="en-US"/>
        </a:p>
      </dgm:t>
    </dgm:pt>
    <dgm:pt modelId="{EF9D134C-3745-45C1-8E20-3BA3D9D42574}" type="pres">
      <dgm:prSet presAssocID="{C4AD14E4-35B8-4954-B0BA-1AC7FF8368DA}" presName="Name0" presStyleCnt="0">
        <dgm:presLayoutVars>
          <dgm:dir/>
          <dgm:resizeHandles val="exact"/>
        </dgm:presLayoutVars>
      </dgm:prSet>
      <dgm:spPr/>
    </dgm:pt>
    <dgm:pt modelId="{31783CEB-727A-4FFF-8179-A89FEA258D8F}" type="pres">
      <dgm:prSet presAssocID="{3D5060A0-CA63-412F-B822-0C0F2EB70760}" presName="node" presStyleLbl="node1" presStyleIdx="0" presStyleCnt="3">
        <dgm:presLayoutVars>
          <dgm:bulletEnabled val="1"/>
        </dgm:presLayoutVars>
      </dgm:prSet>
      <dgm:spPr/>
    </dgm:pt>
    <dgm:pt modelId="{936AAC3F-4F0D-4228-A5DE-006F073C88E3}" type="pres">
      <dgm:prSet presAssocID="{BB595C4E-95D7-4300-9135-F7922452FAF9}" presName="sibTrans" presStyleLbl="sibTrans2D1" presStyleIdx="0" presStyleCnt="2"/>
      <dgm:spPr/>
    </dgm:pt>
    <dgm:pt modelId="{7015EF04-ADE0-47C5-AFD3-C84D623BDDE4}" type="pres">
      <dgm:prSet presAssocID="{BB595C4E-95D7-4300-9135-F7922452FAF9}" presName="connectorText" presStyleLbl="sibTrans2D1" presStyleIdx="0" presStyleCnt="2"/>
      <dgm:spPr/>
    </dgm:pt>
    <dgm:pt modelId="{FFFD8F60-EEA4-4DF7-B9E0-1133609CB437}" type="pres">
      <dgm:prSet presAssocID="{41864854-D9D5-496D-BFD1-54E3337A2B9F}" presName="node" presStyleLbl="node1" presStyleIdx="1" presStyleCnt="3">
        <dgm:presLayoutVars>
          <dgm:bulletEnabled val="1"/>
        </dgm:presLayoutVars>
      </dgm:prSet>
      <dgm:spPr/>
    </dgm:pt>
    <dgm:pt modelId="{C27DC893-096D-4CCC-8FE7-20657ED1B3B9}" type="pres">
      <dgm:prSet presAssocID="{A16E61B9-558A-4C79-8B9D-D8BAD5F1B128}" presName="sibTrans" presStyleLbl="sibTrans2D1" presStyleIdx="1" presStyleCnt="2"/>
      <dgm:spPr/>
    </dgm:pt>
    <dgm:pt modelId="{C6C78B1C-5E54-40A4-915A-92623D918CD1}" type="pres">
      <dgm:prSet presAssocID="{A16E61B9-558A-4C79-8B9D-D8BAD5F1B128}" presName="connectorText" presStyleLbl="sibTrans2D1" presStyleIdx="1" presStyleCnt="2"/>
      <dgm:spPr/>
    </dgm:pt>
    <dgm:pt modelId="{B66A00C2-9FEC-449F-85AE-337D36D87D36}" type="pres">
      <dgm:prSet presAssocID="{1AB1D97F-38E5-4466-8379-53ED472E0C20}" presName="node" presStyleLbl="node1" presStyleIdx="2" presStyleCnt="3">
        <dgm:presLayoutVars>
          <dgm:bulletEnabled val="1"/>
        </dgm:presLayoutVars>
      </dgm:prSet>
      <dgm:spPr/>
    </dgm:pt>
  </dgm:ptLst>
  <dgm:cxnLst>
    <dgm:cxn modelId="{14A0A214-2F45-4D49-BCE8-CEE79A1B8C7C}" type="presOf" srcId="{A16E61B9-558A-4C79-8B9D-D8BAD5F1B128}" destId="{C6C78B1C-5E54-40A4-915A-92623D918CD1}" srcOrd="1" destOrd="0" presId="urn:microsoft.com/office/officeart/2005/8/layout/process1"/>
    <dgm:cxn modelId="{9A947817-CFE4-46DB-8A17-6534180BAA89}" srcId="{1AB1D97F-38E5-4466-8379-53ED472E0C20}" destId="{FB4BDAF4-4792-42D2-B4A4-1DD4B9059066}" srcOrd="0" destOrd="0" parTransId="{725E38B2-6578-43FD-A90F-C6B0905C9CA1}" sibTransId="{B93294BE-CC0A-42D6-9E13-801CF8E03CB1}"/>
    <dgm:cxn modelId="{59358E29-DC99-4229-BAD2-52990299F888}" type="presOf" srcId="{C4AD14E4-35B8-4954-B0BA-1AC7FF8368DA}" destId="{EF9D134C-3745-45C1-8E20-3BA3D9D42574}" srcOrd="0" destOrd="0" presId="urn:microsoft.com/office/officeart/2005/8/layout/process1"/>
    <dgm:cxn modelId="{8CEB592C-C6A7-4FD7-B1D5-146C2AD77DAA}" type="presOf" srcId="{FB4BDAF4-4792-42D2-B4A4-1DD4B9059066}" destId="{B66A00C2-9FEC-449F-85AE-337D36D87D36}" srcOrd="0" destOrd="1" presId="urn:microsoft.com/office/officeart/2005/8/layout/process1"/>
    <dgm:cxn modelId="{5AB4092E-6AD6-4346-A585-20690434CAA5}" type="presOf" srcId="{BB595C4E-95D7-4300-9135-F7922452FAF9}" destId="{7015EF04-ADE0-47C5-AFD3-C84D623BDDE4}" srcOrd="1" destOrd="0" presId="urn:microsoft.com/office/officeart/2005/8/layout/process1"/>
    <dgm:cxn modelId="{A43B9162-9EF8-4D4A-A03C-8B766F9F4EC0}" srcId="{1AB1D97F-38E5-4466-8379-53ED472E0C20}" destId="{F26A01F6-CF44-497C-BA45-3A57704A66A7}" srcOrd="1" destOrd="0" parTransId="{82C7716C-6C85-425E-A09C-A5A0E69D38F9}" sibTransId="{EB33A27B-73B1-467B-B9D4-79F68C94F409}"/>
    <dgm:cxn modelId="{C832B867-767E-4ACE-8FEB-45505F245B20}" type="presOf" srcId="{41864854-D9D5-496D-BFD1-54E3337A2B9F}" destId="{FFFD8F60-EEA4-4DF7-B9E0-1133609CB437}" srcOrd="0" destOrd="0" presId="urn:microsoft.com/office/officeart/2005/8/layout/process1"/>
    <dgm:cxn modelId="{B2FD1D49-FBF8-4DC7-BF40-E3A2933B0D46}" srcId="{C4AD14E4-35B8-4954-B0BA-1AC7FF8368DA}" destId="{3D5060A0-CA63-412F-B822-0C0F2EB70760}" srcOrd="0" destOrd="0" parTransId="{F59FAF31-152D-470E-A62B-8843E0C80722}" sibTransId="{BB595C4E-95D7-4300-9135-F7922452FAF9}"/>
    <dgm:cxn modelId="{C73F486B-0A88-4F38-BBDF-DC6E824720BC}" type="presOf" srcId="{BB595C4E-95D7-4300-9135-F7922452FAF9}" destId="{936AAC3F-4F0D-4228-A5DE-006F073C88E3}" srcOrd="0" destOrd="0" presId="urn:microsoft.com/office/officeart/2005/8/layout/process1"/>
    <dgm:cxn modelId="{544C876F-8041-4C73-89C0-2E25EA61A16F}" srcId="{C4AD14E4-35B8-4954-B0BA-1AC7FF8368DA}" destId="{41864854-D9D5-496D-BFD1-54E3337A2B9F}" srcOrd="1" destOrd="0" parTransId="{2B69A90D-6F7E-453D-BF29-E69E03379166}" sibTransId="{A16E61B9-558A-4C79-8B9D-D8BAD5F1B128}"/>
    <dgm:cxn modelId="{AD4474A9-C3BA-43CA-9A7D-95FFB0C98772}" type="presOf" srcId="{F26A01F6-CF44-497C-BA45-3A57704A66A7}" destId="{B66A00C2-9FEC-449F-85AE-337D36D87D36}" srcOrd="0" destOrd="2" presId="urn:microsoft.com/office/officeart/2005/8/layout/process1"/>
    <dgm:cxn modelId="{CCD787CC-BEF6-4EC3-989D-F1538DCAF4E3}" type="presOf" srcId="{3D5060A0-CA63-412F-B822-0C0F2EB70760}" destId="{31783CEB-727A-4FFF-8179-A89FEA258D8F}" srcOrd="0" destOrd="0" presId="urn:microsoft.com/office/officeart/2005/8/layout/process1"/>
    <dgm:cxn modelId="{AD1502E7-9611-4229-BC32-68387CC19D60}" type="presOf" srcId="{1AB1D97F-38E5-4466-8379-53ED472E0C20}" destId="{B66A00C2-9FEC-449F-85AE-337D36D87D36}" srcOrd="0" destOrd="0" presId="urn:microsoft.com/office/officeart/2005/8/layout/process1"/>
    <dgm:cxn modelId="{0B787CF1-C069-4FE8-A543-7D85EA2DB848}" srcId="{C4AD14E4-35B8-4954-B0BA-1AC7FF8368DA}" destId="{1AB1D97F-38E5-4466-8379-53ED472E0C20}" srcOrd="2" destOrd="0" parTransId="{513EEC84-E033-4DA9-A4FA-8A888D144BF6}" sibTransId="{3E3FDB81-C01F-43DC-948C-716F40707EBE}"/>
    <dgm:cxn modelId="{C36937F4-55C8-48EC-BD0E-E1B84A1AA3AC}" type="presOf" srcId="{A16E61B9-558A-4C79-8B9D-D8BAD5F1B128}" destId="{C27DC893-096D-4CCC-8FE7-20657ED1B3B9}" srcOrd="0" destOrd="0" presId="urn:microsoft.com/office/officeart/2005/8/layout/process1"/>
    <dgm:cxn modelId="{BE7130D0-BA0C-4903-BE10-F4432DD39352}" type="presParOf" srcId="{EF9D134C-3745-45C1-8E20-3BA3D9D42574}" destId="{31783CEB-727A-4FFF-8179-A89FEA258D8F}" srcOrd="0" destOrd="0" presId="urn:microsoft.com/office/officeart/2005/8/layout/process1"/>
    <dgm:cxn modelId="{14E05982-1B82-4B0A-9F53-6AF59E10B1C8}" type="presParOf" srcId="{EF9D134C-3745-45C1-8E20-3BA3D9D42574}" destId="{936AAC3F-4F0D-4228-A5DE-006F073C88E3}" srcOrd="1" destOrd="0" presId="urn:microsoft.com/office/officeart/2005/8/layout/process1"/>
    <dgm:cxn modelId="{D76FF2D7-CDAE-439D-8FC1-B798FB21390D}" type="presParOf" srcId="{936AAC3F-4F0D-4228-A5DE-006F073C88E3}" destId="{7015EF04-ADE0-47C5-AFD3-C84D623BDDE4}" srcOrd="0" destOrd="0" presId="urn:microsoft.com/office/officeart/2005/8/layout/process1"/>
    <dgm:cxn modelId="{AA252FA7-9E99-4F6A-AC38-428F0A8CCAD6}" type="presParOf" srcId="{EF9D134C-3745-45C1-8E20-3BA3D9D42574}" destId="{FFFD8F60-EEA4-4DF7-B9E0-1133609CB437}" srcOrd="2" destOrd="0" presId="urn:microsoft.com/office/officeart/2005/8/layout/process1"/>
    <dgm:cxn modelId="{86F113E5-2DC4-4AE0-86A9-4250B20D57B0}" type="presParOf" srcId="{EF9D134C-3745-45C1-8E20-3BA3D9D42574}" destId="{C27DC893-096D-4CCC-8FE7-20657ED1B3B9}" srcOrd="3" destOrd="0" presId="urn:microsoft.com/office/officeart/2005/8/layout/process1"/>
    <dgm:cxn modelId="{B2526615-03BF-4C3B-A2BD-0087F9D48162}" type="presParOf" srcId="{C27DC893-096D-4CCC-8FE7-20657ED1B3B9}" destId="{C6C78B1C-5E54-40A4-915A-92623D918CD1}" srcOrd="0" destOrd="0" presId="urn:microsoft.com/office/officeart/2005/8/layout/process1"/>
    <dgm:cxn modelId="{68823C08-558A-43A4-B7DE-DB875768E11D}" type="presParOf" srcId="{EF9D134C-3745-45C1-8E20-3BA3D9D42574}" destId="{B66A00C2-9FEC-449F-85AE-337D36D87D3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AD14E4-35B8-4954-B0BA-1AC7FF8368D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D5060A0-CA63-412F-B822-0C0F2EB70760}">
      <dgm:prSet phldrT="[Szöveg]"/>
      <dgm:spPr/>
      <dgm:t>
        <a:bodyPr/>
        <a:lstStyle/>
        <a:p>
          <a:r>
            <a:rPr lang="hu-HU" dirty="0" err="1"/>
            <a:t>Empirical</a:t>
          </a:r>
          <a:r>
            <a:rPr lang="hu-HU" dirty="0"/>
            <a:t> </a:t>
          </a:r>
          <a:r>
            <a:rPr lang="hu-HU" dirty="0" err="1"/>
            <a:t>research</a:t>
          </a:r>
          <a:endParaRPr lang="en-US" dirty="0"/>
        </a:p>
      </dgm:t>
    </dgm:pt>
    <dgm:pt modelId="{F59FAF31-152D-470E-A62B-8843E0C80722}" type="parTrans" cxnId="{B2FD1D49-FBF8-4DC7-BF40-E3A2933B0D46}">
      <dgm:prSet/>
      <dgm:spPr/>
      <dgm:t>
        <a:bodyPr/>
        <a:lstStyle/>
        <a:p>
          <a:endParaRPr lang="en-US"/>
        </a:p>
      </dgm:t>
    </dgm:pt>
    <dgm:pt modelId="{BB595C4E-95D7-4300-9135-F7922452FAF9}" type="sibTrans" cxnId="{B2FD1D49-FBF8-4DC7-BF40-E3A2933B0D46}">
      <dgm:prSet/>
      <dgm:spPr/>
      <dgm:t>
        <a:bodyPr/>
        <a:lstStyle/>
        <a:p>
          <a:endParaRPr lang="en-US"/>
        </a:p>
      </dgm:t>
    </dgm:pt>
    <dgm:pt modelId="{41864854-D9D5-496D-BFD1-54E3337A2B9F}">
      <dgm:prSet phldrT="[Szöveg]" custT="1"/>
      <dgm:spPr/>
      <dgm:t>
        <a:bodyPr/>
        <a:lstStyle/>
        <a:p>
          <a:r>
            <a:rPr lang="hu-HU" sz="3200" dirty="0" err="1"/>
            <a:t>Monetary</a:t>
          </a:r>
          <a:r>
            <a:rPr lang="hu-HU" sz="3200" dirty="0"/>
            <a:t> policy</a:t>
          </a:r>
          <a:endParaRPr lang="en-US" sz="3200" dirty="0"/>
        </a:p>
      </dgm:t>
    </dgm:pt>
    <dgm:pt modelId="{2B69A90D-6F7E-453D-BF29-E69E03379166}" type="parTrans" cxnId="{544C876F-8041-4C73-89C0-2E25EA61A16F}">
      <dgm:prSet/>
      <dgm:spPr/>
      <dgm:t>
        <a:bodyPr/>
        <a:lstStyle/>
        <a:p>
          <a:endParaRPr lang="en-US"/>
        </a:p>
      </dgm:t>
    </dgm:pt>
    <dgm:pt modelId="{A16E61B9-558A-4C79-8B9D-D8BAD5F1B128}" type="sibTrans" cxnId="{544C876F-8041-4C73-89C0-2E25EA61A16F}">
      <dgm:prSet/>
      <dgm:spPr/>
      <dgm:t>
        <a:bodyPr/>
        <a:lstStyle/>
        <a:p>
          <a:endParaRPr lang="en-US"/>
        </a:p>
      </dgm:t>
    </dgm:pt>
    <dgm:pt modelId="{FB4BDAF4-4792-42D2-B4A4-1DD4B9059066}">
      <dgm:prSet phldrT="[Szöveg]"/>
      <dgm:spPr/>
      <dgm:t>
        <a:bodyPr/>
        <a:lstStyle/>
        <a:p>
          <a:r>
            <a:rPr lang="hu-HU" sz="1900" dirty="0" err="1"/>
            <a:t>Uncertainty</a:t>
          </a:r>
          <a:endParaRPr lang="en-US" sz="1900" dirty="0"/>
        </a:p>
      </dgm:t>
    </dgm:pt>
    <dgm:pt modelId="{725E38B2-6578-43FD-A90F-C6B0905C9CA1}" type="parTrans" cxnId="{9A947817-CFE4-46DB-8A17-6534180BAA89}">
      <dgm:prSet/>
      <dgm:spPr/>
      <dgm:t>
        <a:bodyPr/>
        <a:lstStyle/>
        <a:p>
          <a:endParaRPr lang="en-US"/>
        </a:p>
      </dgm:t>
    </dgm:pt>
    <dgm:pt modelId="{B93294BE-CC0A-42D6-9E13-801CF8E03CB1}" type="sibTrans" cxnId="{9A947817-CFE4-46DB-8A17-6534180BAA89}">
      <dgm:prSet/>
      <dgm:spPr/>
      <dgm:t>
        <a:bodyPr/>
        <a:lstStyle/>
        <a:p>
          <a:endParaRPr lang="en-US"/>
        </a:p>
      </dgm:t>
    </dgm:pt>
    <dgm:pt modelId="{F26A01F6-CF44-497C-BA45-3A57704A66A7}">
      <dgm:prSet phldrT="[Szöveg]"/>
      <dgm:spPr/>
      <dgm:t>
        <a:bodyPr/>
        <a:lstStyle/>
        <a:p>
          <a:r>
            <a:rPr lang="hu-HU" sz="1900" dirty="0" err="1"/>
            <a:t>Asymmetry</a:t>
          </a:r>
          <a:endParaRPr lang="en-US" sz="1900" dirty="0"/>
        </a:p>
      </dgm:t>
    </dgm:pt>
    <dgm:pt modelId="{82C7716C-6C85-425E-A09C-A5A0E69D38F9}" type="parTrans" cxnId="{A43B9162-9EF8-4D4A-A03C-8B766F9F4EC0}">
      <dgm:prSet/>
      <dgm:spPr/>
      <dgm:t>
        <a:bodyPr/>
        <a:lstStyle/>
        <a:p>
          <a:endParaRPr lang="en-US"/>
        </a:p>
      </dgm:t>
    </dgm:pt>
    <dgm:pt modelId="{EB33A27B-73B1-467B-B9D4-79F68C94F409}" type="sibTrans" cxnId="{A43B9162-9EF8-4D4A-A03C-8B766F9F4EC0}">
      <dgm:prSet/>
      <dgm:spPr/>
      <dgm:t>
        <a:bodyPr/>
        <a:lstStyle/>
        <a:p>
          <a:endParaRPr lang="en-US"/>
        </a:p>
      </dgm:t>
    </dgm:pt>
    <dgm:pt modelId="{1AB1D97F-38E5-4466-8379-53ED472E0C20}">
      <dgm:prSet phldrT="[Szöveg]" custT="1"/>
      <dgm:spPr/>
      <dgm:t>
        <a:bodyPr/>
        <a:lstStyle/>
        <a:p>
          <a:r>
            <a:rPr lang="hu-HU" sz="2400" dirty="0"/>
            <a:t> </a:t>
          </a:r>
          <a:r>
            <a:rPr lang="hu-HU" sz="2400" dirty="0" err="1"/>
            <a:t>Recent</a:t>
          </a:r>
          <a:r>
            <a:rPr lang="hu-HU" sz="2400" dirty="0"/>
            <a:t> „hot </a:t>
          </a:r>
          <a:r>
            <a:rPr lang="hu-HU" sz="2400" dirty="0" err="1"/>
            <a:t>topics</a:t>
          </a:r>
          <a:r>
            <a:rPr lang="hu-HU" sz="2400" dirty="0"/>
            <a:t>”:</a:t>
          </a:r>
          <a:endParaRPr lang="en-US" sz="200" dirty="0"/>
        </a:p>
      </dgm:t>
    </dgm:pt>
    <dgm:pt modelId="{3E3FDB81-C01F-43DC-948C-716F40707EBE}" type="sibTrans" cxnId="{0B787CF1-C069-4FE8-A543-7D85EA2DB848}">
      <dgm:prSet/>
      <dgm:spPr/>
      <dgm:t>
        <a:bodyPr/>
        <a:lstStyle/>
        <a:p>
          <a:endParaRPr lang="en-US"/>
        </a:p>
      </dgm:t>
    </dgm:pt>
    <dgm:pt modelId="{513EEC84-E033-4DA9-A4FA-8A888D144BF6}" type="parTrans" cxnId="{0B787CF1-C069-4FE8-A543-7D85EA2DB848}">
      <dgm:prSet/>
      <dgm:spPr/>
      <dgm:t>
        <a:bodyPr/>
        <a:lstStyle/>
        <a:p>
          <a:endParaRPr lang="en-US"/>
        </a:p>
      </dgm:t>
    </dgm:pt>
    <dgm:pt modelId="{EF9D134C-3745-45C1-8E20-3BA3D9D42574}" type="pres">
      <dgm:prSet presAssocID="{C4AD14E4-35B8-4954-B0BA-1AC7FF8368DA}" presName="Name0" presStyleCnt="0">
        <dgm:presLayoutVars>
          <dgm:dir/>
          <dgm:resizeHandles val="exact"/>
        </dgm:presLayoutVars>
      </dgm:prSet>
      <dgm:spPr/>
    </dgm:pt>
    <dgm:pt modelId="{31783CEB-727A-4FFF-8179-A89FEA258D8F}" type="pres">
      <dgm:prSet presAssocID="{3D5060A0-CA63-412F-B822-0C0F2EB70760}" presName="node" presStyleLbl="node1" presStyleIdx="0" presStyleCnt="3">
        <dgm:presLayoutVars>
          <dgm:bulletEnabled val="1"/>
        </dgm:presLayoutVars>
      </dgm:prSet>
      <dgm:spPr/>
    </dgm:pt>
    <dgm:pt modelId="{936AAC3F-4F0D-4228-A5DE-006F073C88E3}" type="pres">
      <dgm:prSet presAssocID="{BB595C4E-95D7-4300-9135-F7922452FAF9}" presName="sibTrans" presStyleLbl="sibTrans2D1" presStyleIdx="0" presStyleCnt="2"/>
      <dgm:spPr/>
    </dgm:pt>
    <dgm:pt modelId="{7015EF04-ADE0-47C5-AFD3-C84D623BDDE4}" type="pres">
      <dgm:prSet presAssocID="{BB595C4E-95D7-4300-9135-F7922452FAF9}" presName="connectorText" presStyleLbl="sibTrans2D1" presStyleIdx="0" presStyleCnt="2"/>
      <dgm:spPr/>
    </dgm:pt>
    <dgm:pt modelId="{FFFD8F60-EEA4-4DF7-B9E0-1133609CB437}" type="pres">
      <dgm:prSet presAssocID="{41864854-D9D5-496D-BFD1-54E3337A2B9F}" presName="node" presStyleLbl="node1" presStyleIdx="1" presStyleCnt="3">
        <dgm:presLayoutVars>
          <dgm:bulletEnabled val="1"/>
        </dgm:presLayoutVars>
      </dgm:prSet>
      <dgm:spPr/>
    </dgm:pt>
    <dgm:pt modelId="{C27DC893-096D-4CCC-8FE7-20657ED1B3B9}" type="pres">
      <dgm:prSet presAssocID="{A16E61B9-558A-4C79-8B9D-D8BAD5F1B128}" presName="sibTrans" presStyleLbl="sibTrans2D1" presStyleIdx="1" presStyleCnt="2"/>
      <dgm:spPr/>
    </dgm:pt>
    <dgm:pt modelId="{C6C78B1C-5E54-40A4-915A-92623D918CD1}" type="pres">
      <dgm:prSet presAssocID="{A16E61B9-558A-4C79-8B9D-D8BAD5F1B128}" presName="connectorText" presStyleLbl="sibTrans2D1" presStyleIdx="1" presStyleCnt="2"/>
      <dgm:spPr/>
    </dgm:pt>
    <dgm:pt modelId="{B66A00C2-9FEC-449F-85AE-337D36D87D36}" type="pres">
      <dgm:prSet presAssocID="{1AB1D97F-38E5-4466-8379-53ED472E0C20}" presName="node" presStyleLbl="node1" presStyleIdx="2" presStyleCnt="3">
        <dgm:presLayoutVars>
          <dgm:bulletEnabled val="1"/>
        </dgm:presLayoutVars>
      </dgm:prSet>
      <dgm:spPr/>
    </dgm:pt>
  </dgm:ptLst>
  <dgm:cxnLst>
    <dgm:cxn modelId="{14A0A214-2F45-4D49-BCE8-CEE79A1B8C7C}" type="presOf" srcId="{A16E61B9-558A-4C79-8B9D-D8BAD5F1B128}" destId="{C6C78B1C-5E54-40A4-915A-92623D918CD1}" srcOrd="1" destOrd="0" presId="urn:microsoft.com/office/officeart/2005/8/layout/process1"/>
    <dgm:cxn modelId="{9A947817-CFE4-46DB-8A17-6534180BAA89}" srcId="{1AB1D97F-38E5-4466-8379-53ED472E0C20}" destId="{FB4BDAF4-4792-42D2-B4A4-1DD4B9059066}" srcOrd="0" destOrd="0" parTransId="{725E38B2-6578-43FD-A90F-C6B0905C9CA1}" sibTransId="{B93294BE-CC0A-42D6-9E13-801CF8E03CB1}"/>
    <dgm:cxn modelId="{59358E29-DC99-4229-BAD2-52990299F888}" type="presOf" srcId="{C4AD14E4-35B8-4954-B0BA-1AC7FF8368DA}" destId="{EF9D134C-3745-45C1-8E20-3BA3D9D42574}" srcOrd="0" destOrd="0" presId="urn:microsoft.com/office/officeart/2005/8/layout/process1"/>
    <dgm:cxn modelId="{8CEB592C-C6A7-4FD7-B1D5-146C2AD77DAA}" type="presOf" srcId="{FB4BDAF4-4792-42D2-B4A4-1DD4B9059066}" destId="{B66A00C2-9FEC-449F-85AE-337D36D87D36}" srcOrd="0" destOrd="1" presId="urn:microsoft.com/office/officeart/2005/8/layout/process1"/>
    <dgm:cxn modelId="{5AB4092E-6AD6-4346-A585-20690434CAA5}" type="presOf" srcId="{BB595C4E-95D7-4300-9135-F7922452FAF9}" destId="{7015EF04-ADE0-47C5-AFD3-C84D623BDDE4}" srcOrd="1" destOrd="0" presId="urn:microsoft.com/office/officeart/2005/8/layout/process1"/>
    <dgm:cxn modelId="{A43B9162-9EF8-4D4A-A03C-8B766F9F4EC0}" srcId="{1AB1D97F-38E5-4466-8379-53ED472E0C20}" destId="{F26A01F6-CF44-497C-BA45-3A57704A66A7}" srcOrd="1" destOrd="0" parTransId="{82C7716C-6C85-425E-A09C-A5A0E69D38F9}" sibTransId="{EB33A27B-73B1-467B-B9D4-79F68C94F409}"/>
    <dgm:cxn modelId="{C832B867-767E-4ACE-8FEB-45505F245B20}" type="presOf" srcId="{41864854-D9D5-496D-BFD1-54E3337A2B9F}" destId="{FFFD8F60-EEA4-4DF7-B9E0-1133609CB437}" srcOrd="0" destOrd="0" presId="urn:microsoft.com/office/officeart/2005/8/layout/process1"/>
    <dgm:cxn modelId="{B2FD1D49-FBF8-4DC7-BF40-E3A2933B0D46}" srcId="{C4AD14E4-35B8-4954-B0BA-1AC7FF8368DA}" destId="{3D5060A0-CA63-412F-B822-0C0F2EB70760}" srcOrd="0" destOrd="0" parTransId="{F59FAF31-152D-470E-A62B-8843E0C80722}" sibTransId="{BB595C4E-95D7-4300-9135-F7922452FAF9}"/>
    <dgm:cxn modelId="{C73F486B-0A88-4F38-BBDF-DC6E824720BC}" type="presOf" srcId="{BB595C4E-95D7-4300-9135-F7922452FAF9}" destId="{936AAC3F-4F0D-4228-A5DE-006F073C88E3}" srcOrd="0" destOrd="0" presId="urn:microsoft.com/office/officeart/2005/8/layout/process1"/>
    <dgm:cxn modelId="{544C876F-8041-4C73-89C0-2E25EA61A16F}" srcId="{C4AD14E4-35B8-4954-B0BA-1AC7FF8368DA}" destId="{41864854-D9D5-496D-BFD1-54E3337A2B9F}" srcOrd="1" destOrd="0" parTransId="{2B69A90D-6F7E-453D-BF29-E69E03379166}" sibTransId="{A16E61B9-558A-4C79-8B9D-D8BAD5F1B128}"/>
    <dgm:cxn modelId="{AD4474A9-C3BA-43CA-9A7D-95FFB0C98772}" type="presOf" srcId="{F26A01F6-CF44-497C-BA45-3A57704A66A7}" destId="{B66A00C2-9FEC-449F-85AE-337D36D87D36}" srcOrd="0" destOrd="2" presId="urn:microsoft.com/office/officeart/2005/8/layout/process1"/>
    <dgm:cxn modelId="{CCD787CC-BEF6-4EC3-989D-F1538DCAF4E3}" type="presOf" srcId="{3D5060A0-CA63-412F-B822-0C0F2EB70760}" destId="{31783CEB-727A-4FFF-8179-A89FEA258D8F}" srcOrd="0" destOrd="0" presId="urn:microsoft.com/office/officeart/2005/8/layout/process1"/>
    <dgm:cxn modelId="{AD1502E7-9611-4229-BC32-68387CC19D60}" type="presOf" srcId="{1AB1D97F-38E5-4466-8379-53ED472E0C20}" destId="{B66A00C2-9FEC-449F-85AE-337D36D87D36}" srcOrd="0" destOrd="0" presId="urn:microsoft.com/office/officeart/2005/8/layout/process1"/>
    <dgm:cxn modelId="{0B787CF1-C069-4FE8-A543-7D85EA2DB848}" srcId="{C4AD14E4-35B8-4954-B0BA-1AC7FF8368DA}" destId="{1AB1D97F-38E5-4466-8379-53ED472E0C20}" srcOrd="2" destOrd="0" parTransId="{513EEC84-E033-4DA9-A4FA-8A888D144BF6}" sibTransId="{3E3FDB81-C01F-43DC-948C-716F40707EBE}"/>
    <dgm:cxn modelId="{C36937F4-55C8-48EC-BD0E-E1B84A1AA3AC}" type="presOf" srcId="{A16E61B9-558A-4C79-8B9D-D8BAD5F1B128}" destId="{C27DC893-096D-4CCC-8FE7-20657ED1B3B9}" srcOrd="0" destOrd="0" presId="urn:microsoft.com/office/officeart/2005/8/layout/process1"/>
    <dgm:cxn modelId="{BE7130D0-BA0C-4903-BE10-F4432DD39352}" type="presParOf" srcId="{EF9D134C-3745-45C1-8E20-3BA3D9D42574}" destId="{31783CEB-727A-4FFF-8179-A89FEA258D8F}" srcOrd="0" destOrd="0" presId="urn:microsoft.com/office/officeart/2005/8/layout/process1"/>
    <dgm:cxn modelId="{14E05982-1B82-4B0A-9F53-6AF59E10B1C8}" type="presParOf" srcId="{EF9D134C-3745-45C1-8E20-3BA3D9D42574}" destId="{936AAC3F-4F0D-4228-A5DE-006F073C88E3}" srcOrd="1" destOrd="0" presId="urn:microsoft.com/office/officeart/2005/8/layout/process1"/>
    <dgm:cxn modelId="{D76FF2D7-CDAE-439D-8FC1-B798FB21390D}" type="presParOf" srcId="{936AAC3F-4F0D-4228-A5DE-006F073C88E3}" destId="{7015EF04-ADE0-47C5-AFD3-C84D623BDDE4}" srcOrd="0" destOrd="0" presId="urn:microsoft.com/office/officeart/2005/8/layout/process1"/>
    <dgm:cxn modelId="{AA252FA7-9E99-4F6A-AC38-428F0A8CCAD6}" type="presParOf" srcId="{EF9D134C-3745-45C1-8E20-3BA3D9D42574}" destId="{FFFD8F60-EEA4-4DF7-B9E0-1133609CB437}" srcOrd="2" destOrd="0" presId="urn:microsoft.com/office/officeart/2005/8/layout/process1"/>
    <dgm:cxn modelId="{86F113E5-2DC4-4AE0-86A9-4250B20D57B0}" type="presParOf" srcId="{EF9D134C-3745-45C1-8E20-3BA3D9D42574}" destId="{C27DC893-096D-4CCC-8FE7-20657ED1B3B9}" srcOrd="3" destOrd="0" presId="urn:microsoft.com/office/officeart/2005/8/layout/process1"/>
    <dgm:cxn modelId="{B2526615-03BF-4C3B-A2BD-0087F9D48162}" type="presParOf" srcId="{C27DC893-096D-4CCC-8FE7-20657ED1B3B9}" destId="{C6C78B1C-5E54-40A4-915A-92623D918CD1}" srcOrd="0" destOrd="0" presId="urn:microsoft.com/office/officeart/2005/8/layout/process1"/>
    <dgm:cxn modelId="{68823C08-558A-43A4-B7DE-DB875768E11D}" type="presParOf" srcId="{EF9D134C-3745-45C1-8E20-3BA3D9D42574}" destId="{B66A00C2-9FEC-449F-85AE-337D36D87D3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E68C7D-0E95-465E-BAEA-7B22CA0A472B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250796-B86E-4F0A-A331-748A3907EF81}">
      <dgm:prSet phldrT="[Text]"/>
      <dgm:spPr/>
      <dgm:t>
        <a:bodyPr/>
        <a:lstStyle/>
        <a:p>
          <a:r>
            <a:rPr lang="hu-HU" dirty="0" err="1"/>
            <a:t>Vector-Autoregression</a:t>
          </a:r>
          <a:endParaRPr lang="en-US" dirty="0"/>
        </a:p>
      </dgm:t>
    </dgm:pt>
    <dgm:pt modelId="{654DBD01-3F0D-4332-A1E5-4E8FF857CC0C}" type="parTrans" cxnId="{D0B4E514-C14F-423F-A76D-472A47C6B266}">
      <dgm:prSet/>
      <dgm:spPr/>
      <dgm:t>
        <a:bodyPr/>
        <a:lstStyle/>
        <a:p>
          <a:endParaRPr lang="en-US"/>
        </a:p>
      </dgm:t>
    </dgm:pt>
    <dgm:pt modelId="{99770A37-B855-407F-B705-62B5DA5E9C30}" type="sibTrans" cxnId="{D0B4E514-C14F-423F-A76D-472A47C6B266}">
      <dgm:prSet/>
      <dgm:spPr/>
      <dgm:t>
        <a:bodyPr/>
        <a:lstStyle/>
        <a:p>
          <a:endParaRPr lang="en-US"/>
        </a:p>
      </dgm:t>
    </dgm:pt>
    <dgm:pt modelId="{079940B6-6EBD-4DDB-BE44-5576AE393DFD}">
      <dgm:prSet phldrT="[Text]"/>
      <dgm:spPr/>
      <dgm:t>
        <a:bodyPr/>
        <a:lstStyle/>
        <a:p>
          <a:r>
            <a:rPr lang="hu-HU" dirty="0" err="1"/>
            <a:t>Estimate</a:t>
          </a:r>
          <a:r>
            <a:rPr lang="hu-HU" dirty="0"/>
            <a:t> a </a:t>
          </a:r>
          <a:r>
            <a:rPr lang="hu-HU" dirty="0" err="1"/>
            <a:t>baseline</a:t>
          </a:r>
          <a:r>
            <a:rPr lang="hu-HU" dirty="0"/>
            <a:t> </a:t>
          </a:r>
          <a:r>
            <a:rPr lang="hu-HU" dirty="0" err="1"/>
            <a:t>model</a:t>
          </a:r>
          <a:endParaRPr lang="en-US" dirty="0"/>
        </a:p>
      </dgm:t>
    </dgm:pt>
    <dgm:pt modelId="{715DDC2F-E80A-467F-860E-6D01A185EE77}" type="parTrans" cxnId="{BB01BD19-7555-4DCB-91C3-2E1C5BD2861F}">
      <dgm:prSet/>
      <dgm:spPr/>
      <dgm:t>
        <a:bodyPr/>
        <a:lstStyle/>
        <a:p>
          <a:endParaRPr lang="en-US"/>
        </a:p>
      </dgm:t>
    </dgm:pt>
    <dgm:pt modelId="{5E0260E9-259D-439A-AFA5-FE24E958AD7A}" type="sibTrans" cxnId="{BB01BD19-7555-4DCB-91C3-2E1C5BD2861F}">
      <dgm:prSet/>
      <dgm:spPr/>
      <dgm:t>
        <a:bodyPr/>
        <a:lstStyle/>
        <a:p>
          <a:endParaRPr lang="en-US"/>
        </a:p>
      </dgm:t>
    </dgm:pt>
    <dgm:pt modelId="{110B46ED-82AD-4F08-9342-B94B459B0CE2}">
      <dgm:prSet phldrT="[Text]"/>
      <dgm:spPr/>
      <dgm:t>
        <a:bodyPr/>
        <a:lstStyle/>
        <a:p>
          <a:r>
            <a:rPr lang="hu-HU" dirty="0"/>
            <a:t>VAR </a:t>
          </a:r>
          <a:r>
            <a:rPr lang="hu-HU" dirty="0" err="1"/>
            <a:t>with</a:t>
          </a:r>
          <a:r>
            <a:rPr lang="hu-HU" dirty="0"/>
            <a:t> </a:t>
          </a:r>
          <a:r>
            <a:rPr lang="hu-HU" dirty="0" err="1"/>
            <a:t>time</a:t>
          </a:r>
          <a:r>
            <a:rPr lang="hu-HU" dirty="0"/>
            <a:t> </a:t>
          </a:r>
          <a:r>
            <a:rPr lang="hu-HU" dirty="0" err="1"/>
            <a:t>varying</a:t>
          </a:r>
          <a:r>
            <a:rPr lang="hu-HU" dirty="0"/>
            <a:t> paramtere </a:t>
          </a:r>
          <a:r>
            <a:rPr lang="hu-HU" dirty="0" err="1"/>
            <a:t>assumption</a:t>
          </a:r>
          <a:endParaRPr lang="en-US" dirty="0"/>
        </a:p>
      </dgm:t>
    </dgm:pt>
    <dgm:pt modelId="{C286BA6C-31CB-4B94-963E-3A255880AA64}" type="parTrans" cxnId="{423589E4-2204-491A-A6F7-26EE185031A5}">
      <dgm:prSet/>
      <dgm:spPr/>
      <dgm:t>
        <a:bodyPr/>
        <a:lstStyle/>
        <a:p>
          <a:endParaRPr lang="en-US"/>
        </a:p>
      </dgm:t>
    </dgm:pt>
    <dgm:pt modelId="{4368414B-7C5D-4BD0-812E-E40AFB84DDF4}" type="sibTrans" cxnId="{423589E4-2204-491A-A6F7-26EE185031A5}">
      <dgm:prSet/>
      <dgm:spPr/>
      <dgm:t>
        <a:bodyPr/>
        <a:lstStyle/>
        <a:p>
          <a:endParaRPr lang="en-US"/>
        </a:p>
      </dgm:t>
    </dgm:pt>
    <dgm:pt modelId="{0C834C38-04CB-44BC-A61D-BCEBDDA4D423}">
      <dgm:prSet phldrT="[Text]"/>
      <dgm:spPr/>
      <dgm:t>
        <a:bodyPr/>
        <a:lstStyle/>
        <a:p>
          <a:r>
            <a:rPr lang="hu-HU" dirty="0" err="1"/>
            <a:t>Estimate</a:t>
          </a:r>
          <a:r>
            <a:rPr lang="hu-HU" dirty="0"/>
            <a:t> VAR-s in 60 </a:t>
          </a:r>
          <a:r>
            <a:rPr lang="hu-HU" dirty="0" err="1"/>
            <a:t>month</a:t>
          </a:r>
          <a:r>
            <a:rPr lang="hu-HU" dirty="0"/>
            <a:t> </a:t>
          </a:r>
          <a:r>
            <a:rPr lang="hu-HU" dirty="0" err="1"/>
            <a:t>rolling</a:t>
          </a:r>
          <a:r>
            <a:rPr lang="hu-HU" dirty="0"/>
            <a:t> </a:t>
          </a:r>
          <a:r>
            <a:rPr lang="hu-HU" dirty="0" err="1"/>
            <a:t>window</a:t>
          </a:r>
          <a:endParaRPr lang="en-US" dirty="0"/>
        </a:p>
      </dgm:t>
    </dgm:pt>
    <dgm:pt modelId="{54B390E8-31E1-48E1-B39D-25E5F6C32462}" type="parTrans" cxnId="{B50F759C-A5DF-4D4D-ABCE-75AB5E4F3A06}">
      <dgm:prSet/>
      <dgm:spPr/>
      <dgm:t>
        <a:bodyPr/>
        <a:lstStyle/>
        <a:p>
          <a:endParaRPr lang="en-US"/>
        </a:p>
      </dgm:t>
    </dgm:pt>
    <dgm:pt modelId="{45E90571-9D14-4E36-9834-1D368128C37D}" type="sibTrans" cxnId="{B50F759C-A5DF-4D4D-ABCE-75AB5E4F3A06}">
      <dgm:prSet/>
      <dgm:spPr/>
      <dgm:t>
        <a:bodyPr/>
        <a:lstStyle/>
        <a:p>
          <a:endParaRPr lang="en-US"/>
        </a:p>
      </dgm:t>
    </dgm:pt>
    <dgm:pt modelId="{7DCE7E2D-F551-463B-ABE1-F7A7BAEDEDB9}">
      <dgm:prSet phldrT="[Text]"/>
      <dgm:spPr/>
      <dgm:t>
        <a:bodyPr/>
        <a:lstStyle/>
        <a:p>
          <a:r>
            <a:rPr lang="hu-HU" dirty="0" err="1"/>
            <a:t>Impulse</a:t>
          </a:r>
          <a:r>
            <a:rPr lang="hu-HU" dirty="0"/>
            <a:t> </a:t>
          </a:r>
          <a:r>
            <a:rPr lang="hu-HU" dirty="0" err="1"/>
            <a:t>responses</a:t>
          </a:r>
          <a:r>
            <a:rPr lang="hu-HU" dirty="0"/>
            <a:t> </a:t>
          </a:r>
          <a:r>
            <a:rPr lang="hu-HU" dirty="0" err="1"/>
            <a:t>for</a:t>
          </a:r>
          <a:r>
            <a:rPr lang="hu-HU" dirty="0"/>
            <a:t> </a:t>
          </a:r>
          <a:r>
            <a:rPr lang="hu-HU" dirty="0" err="1"/>
            <a:t>assessing</a:t>
          </a:r>
          <a:r>
            <a:rPr lang="hu-HU" dirty="0"/>
            <a:t> </a:t>
          </a:r>
          <a:r>
            <a:rPr lang="hu-HU" dirty="0" err="1"/>
            <a:t>results</a:t>
          </a:r>
          <a:endParaRPr lang="en-US" dirty="0"/>
        </a:p>
      </dgm:t>
    </dgm:pt>
    <dgm:pt modelId="{A0716156-6C0B-4C91-8C71-80E2D5E50A66}" type="parTrans" cxnId="{B790F3E0-89BB-434D-A93C-505D66A4CF32}">
      <dgm:prSet/>
      <dgm:spPr/>
      <dgm:t>
        <a:bodyPr/>
        <a:lstStyle/>
        <a:p>
          <a:endParaRPr lang="en-US"/>
        </a:p>
      </dgm:t>
    </dgm:pt>
    <dgm:pt modelId="{3ADA20D9-933E-4DF3-872A-A05CBE37EDC7}" type="sibTrans" cxnId="{B790F3E0-89BB-434D-A93C-505D66A4CF32}">
      <dgm:prSet/>
      <dgm:spPr/>
      <dgm:t>
        <a:bodyPr/>
        <a:lstStyle/>
        <a:p>
          <a:endParaRPr lang="en-US"/>
        </a:p>
      </dgm:t>
    </dgm:pt>
    <dgm:pt modelId="{7007718D-A47B-428F-89AD-C7920358A0F4}">
      <dgm:prSet phldrT="[Text]"/>
      <dgm:spPr/>
      <dgm:t>
        <a:bodyPr/>
        <a:lstStyle/>
        <a:p>
          <a:r>
            <a:rPr lang="hu-HU" dirty="0" err="1"/>
            <a:t>Point-by-point</a:t>
          </a:r>
          <a:r>
            <a:rPr lang="hu-HU" dirty="0"/>
            <a:t> </a:t>
          </a:r>
          <a:r>
            <a:rPr lang="hu-HU" dirty="0" err="1"/>
            <a:t>median</a:t>
          </a:r>
          <a:r>
            <a:rPr lang="hu-HU" dirty="0"/>
            <a:t> </a:t>
          </a:r>
          <a:r>
            <a:rPr lang="hu-HU" dirty="0" err="1"/>
            <a:t>aggregation</a:t>
          </a:r>
          <a:endParaRPr lang="en-US" dirty="0"/>
        </a:p>
      </dgm:t>
    </dgm:pt>
    <dgm:pt modelId="{590341E0-34B1-43C6-9D7B-CC3347780789}" type="parTrans" cxnId="{29156D1F-AB81-47FD-AF71-07F6D7671677}">
      <dgm:prSet/>
      <dgm:spPr/>
      <dgm:t>
        <a:bodyPr/>
        <a:lstStyle/>
        <a:p>
          <a:endParaRPr lang="en-US"/>
        </a:p>
      </dgm:t>
    </dgm:pt>
    <dgm:pt modelId="{64C285D4-1392-4883-8C1B-AE716A48174F}" type="sibTrans" cxnId="{29156D1F-AB81-47FD-AF71-07F6D7671677}">
      <dgm:prSet/>
      <dgm:spPr/>
      <dgm:t>
        <a:bodyPr/>
        <a:lstStyle/>
        <a:p>
          <a:endParaRPr lang="en-US"/>
        </a:p>
      </dgm:t>
    </dgm:pt>
    <dgm:pt modelId="{C524D150-E30E-4936-B53D-46F6D70A6730}" type="pres">
      <dgm:prSet presAssocID="{00E68C7D-0E95-465E-BAEA-7B22CA0A472B}" presName="linearFlow" presStyleCnt="0">
        <dgm:presLayoutVars>
          <dgm:dir/>
          <dgm:animLvl val="lvl"/>
          <dgm:resizeHandles val="exact"/>
        </dgm:presLayoutVars>
      </dgm:prSet>
      <dgm:spPr/>
    </dgm:pt>
    <dgm:pt modelId="{8AF48968-3C4B-4B8C-810C-F305C8081667}" type="pres">
      <dgm:prSet presAssocID="{58250796-B86E-4F0A-A331-748A3907EF81}" presName="composite" presStyleCnt="0"/>
      <dgm:spPr/>
    </dgm:pt>
    <dgm:pt modelId="{DF99137B-5B62-4BBC-BE64-CA937CFD5EDE}" type="pres">
      <dgm:prSet presAssocID="{58250796-B86E-4F0A-A331-748A3907EF81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82308B0-5636-4AFD-B423-93A80B41251C}" type="pres">
      <dgm:prSet presAssocID="{58250796-B86E-4F0A-A331-748A3907EF81}" presName="parSh" presStyleLbl="node1" presStyleIdx="0" presStyleCnt="3"/>
      <dgm:spPr/>
    </dgm:pt>
    <dgm:pt modelId="{F95AE131-0C8D-40D1-8BC8-EEB201E78268}" type="pres">
      <dgm:prSet presAssocID="{58250796-B86E-4F0A-A331-748A3907EF81}" presName="desTx" presStyleLbl="fgAcc1" presStyleIdx="0" presStyleCnt="3">
        <dgm:presLayoutVars>
          <dgm:bulletEnabled val="1"/>
        </dgm:presLayoutVars>
      </dgm:prSet>
      <dgm:spPr/>
    </dgm:pt>
    <dgm:pt modelId="{41D7EDA0-690B-45E0-8E1C-E8949530CFC7}" type="pres">
      <dgm:prSet presAssocID="{99770A37-B855-407F-B705-62B5DA5E9C30}" presName="sibTrans" presStyleLbl="sibTrans2D1" presStyleIdx="0" presStyleCnt="2"/>
      <dgm:spPr/>
    </dgm:pt>
    <dgm:pt modelId="{B999CCE5-8A2B-4A86-96C7-C2FC3F3DF5C9}" type="pres">
      <dgm:prSet presAssocID="{99770A37-B855-407F-B705-62B5DA5E9C30}" presName="connTx" presStyleLbl="sibTrans2D1" presStyleIdx="0" presStyleCnt="2"/>
      <dgm:spPr/>
    </dgm:pt>
    <dgm:pt modelId="{6B8422AD-2FA3-48A5-922F-9A238ABBDE7B}" type="pres">
      <dgm:prSet presAssocID="{110B46ED-82AD-4F08-9342-B94B459B0CE2}" presName="composite" presStyleCnt="0"/>
      <dgm:spPr/>
    </dgm:pt>
    <dgm:pt modelId="{5B75D89B-2F60-494C-9DD4-3785B851079C}" type="pres">
      <dgm:prSet presAssocID="{110B46ED-82AD-4F08-9342-B94B459B0CE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CB4B49A-482D-409D-8EA4-67D5079BE269}" type="pres">
      <dgm:prSet presAssocID="{110B46ED-82AD-4F08-9342-B94B459B0CE2}" presName="parSh" presStyleLbl="node1" presStyleIdx="1" presStyleCnt="3"/>
      <dgm:spPr/>
    </dgm:pt>
    <dgm:pt modelId="{03779901-84BD-45F4-8F0E-E55C2C98C821}" type="pres">
      <dgm:prSet presAssocID="{110B46ED-82AD-4F08-9342-B94B459B0CE2}" presName="desTx" presStyleLbl="fgAcc1" presStyleIdx="1" presStyleCnt="3">
        <dgm:presLayoutVars>
          <dgm:bulletEnabled val="1"/>
        </dgm:presLayoutVars>
      </dgm:prSet>
      <dgm:spPr/>
    </dgm:pt>
    <dgm:pt modelId="{565EB860-8533-46A9-9D15-F5ADD58A684A}" type="pres">
      <dgm:prSet presAssocID="{4368414B-7C5D-4BD0-812E-E40AFB84DDF4}" presName="sibTrans" presStyleLbl="sibTrans2D1" presStyleIdx="1" presStyleCnt="2"/>
      <dgm:spPr/>
    </dgm:pt>
    <dgm:pt modelId="{9A4CAE57-E59D-4B20-ABB5-336D4F3CDB4E}" type="pres">
      <dgm:prSet presAssocID="{4368414B-7C5D-4BD0-812E-E40AFB84DDF4}" presName="connTx" presStyleLbl="sibTrans2D1" presStyleIdx="1" presStyleCnt="2"/>
      <dgm:spPr/>
    </dgm:pt>
    <dgm:pt modelId="{F137F329-B8DB-4EE7-A316-A13286962BEF}" type="pres">
      <dgm:prSet presAssocID="{7DCE7E2D-F551-463B-ABE1-F7A7BAEDEDB9}" presName="composite" presStyleCnt="0"/>
      <dgm:spPr/>
    </dgm:pt>
    <dgm:pt modelId="{82DD0A63-665A-4AEF-97A2-1BA1219ECCBC}" type="pres">
      <dgm:prSet presAssocID="{7DCE7E2D-F551-463B-ABE1-F7A7BAEDEDB9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CCAD41E-3EC3-4AFA-82A8-644BD926F0BA}" type="pres">
      <dgm:prSet presAssocID="{7DCE7E2D-F551-463B-ABE1-F7A7BAEDEDB9}" presName="parSh" presStyleLbl="node1" presStyleIdx="2" presStyleCnt="3"/>
      <dgm:spPr/>
    </dgm:pt>
    <dgm:pt modelId="{926FF1D5-428A-4A03-84EC-853E7CFF8C04}" type="pres">
      <dgm:prSet presAssocID="{7DCE7E2D-F551-463B-ABE1-F7A7BAEDEDB9}" presName="desTx" presStyleLbl="fgAcc1" presStyleIdx="2" presStyleCnt="3">
        <dgm:presLayoutVars>
          <dgm:bulletEnabled val="1"/>
        </dgm:presLayoutVars>
      </dgm:prSet>
      <dgm:spPr/>
    </dgm:pt>
  </dgm:ptLst>
  <dgm:cxnLst>
    <dgm:cxn modelId="{E6E3D80C-7C8B-49D7-89F5-D4DB173C1E64}" type="presOf" srcId="{58250796-B86E-4F0A-A331-748A3907EF81}" destId="{F82308B0-5636-4AFD-B423-93A80B41251C}" srcOrd="1" destOrd="0" presId="urn:microsoft.com/office/officeart/2005/8/layout/process3"/>
    <dgm:cxn modelId="{D0B4E514-C14F-423F-A76D-472A47C6B266}" srcId="{00E68C7D-0E95-465E-BAEA-7B22CA0A472B}" destId="{58250796-B86E-4F0A-A331-748A3907EF81}" srcOrd="0" destOrd="0" parTransId="{654DBD01-3F0D-4332-A1E5-4E8FF857CC0C}" sibTransId="{99770A37-B855-407F-B705-62B5DA5E9C30}"/>
    <dgm:cxn modelId="{BB01BD19-7555-4DCB-91C3-2E1C5BD2861F}" srcId="{58250796-B86E-4F0A-A331-748A3907EF81}" destId="{079940B6-6EBD-4DDB-BE44-5576AE393DFD}" srcOrd="0" destOrd="0" parTransId="{715DDC2F-E80A-467F-860E-6D01A185EE77}" sibTransId="{5E0260E9-259D-439A-AFA5-FE24E958AD7A}"/>
    <dgm:cxn modelId="{66C9671B-7BF7-493A-BB16-FDDFBB307810}" type="presOf" srcId="{00E68C7D-0E95-465E-BAEA-7B22CA0A472B}" destId="{C524D150-E30E-4936-B53D-46F6D70A6730}" srcOrd="0" destOrd="0" presId="urn:microsoft.com/office/officeart/2005/8/layout/process3"/>
    <dgm:cxn modelId="{29156D1F-AB81-47FD-AF71-07F6D7671677}" srcId="{7DCE7E2D-F551-463B-ABE1-F7A7BAEDEDB9}" destId="{7007718D-A47B-428F-89AD-C7920358A0F4}" srcOrd="0" destOrd="0" parTransId="{590341E0-34B1-43C6-9D7B-CC3347780789}" sibTransId="{64C285D4-1392-4883-8C1B-AE716A48174F}"/>
    <dgm:cxn modelId="{777A0D21-0038-4AE6-94EB-F7A6887093C8}" type="presOf" srcId="{4368414B-7C5D-4BD0-812E-E40AFB84DDF4}" destId="{565EB860-8533-46A9-9D15-F5ADD58A684A}" srcOrd="0" destOrd="0" presId="urn:microsoft.com/office/officeart/2005/8/layout/process3"/>
    <dgm:cxn modelId="{4D0D6725-E2C4-4D47-BE89-CD63F0171A37}" type="presOf" srcId="{4368414B-7C5D-4BD0-812E-E40AFB84DDF4}" destId="{9A4CAE57-E59D-4B20-ABB5-336D4F3CDB4E}" srcOrd="1" destOrd="0" presId="urn:microsoft.com/office/officeart/2005/8/layout/process3"/>
    <dgm:cxn modelId="{DB7FFC2C-682C-434A-AE1D-87A1E869E232}" type="presOf" srcId="{110B46ED-82AD-4F08-9342-B94B459B0CE2}" destId="{CCB4B49A-482D-409D-8EA4-67D5079BE269}" srcOrd="1" destOrd="0" presId="urn:microsoft.com/office/officeart/2005/8/layout/process3"/>
    <dgm:cxn modelId="{C1961834-1B12-44EA-8CB9-82D6152B2C22}" type="presOf" srcId="{99770A37-B855-407F-B705-62B5DA5E9C30}" destId="{B999CCE5-8A2B-4A86-96C7-C2FC3F3DF5C9}" srcOrd="1" destOrd="0" presId="urn:microsoft.com/office/officeart/2005/8/layout/process3"/>
    <dgm:cxn modelId="{6075483C-2C79-49B5-ADF4-16549494A355}" type="presOf" srcId="{99770A37-B855-407F-B705-62B5DA5E9C30}" destId="{41D7EDA0-690B-45E0-8E1C-E8949530CFC7}" srcOrd="0" destOrd="0" presId="urn:microsoft.com/office/officeart/2005/8/layout/process3"/>
    <dgm:cxn modelId="{2B04F44C-6476-469F-B9AF-1E2FB0F49FA9}" type="presOf" srcId="{079940B6-6EBD-4DDB-BE44-5576AE393DFD}" destId="{F95AE131-0C8D-40D1-8BC8-EEB201E78268}" srcOrd="0" destOrd="0" presId="urn:microsoft.com/office/officeart/2005/8/layout/process3"/>
    <dgm:cxn modelId="{238F6A70-D0E8-42A7-9B2C-7E548B29CACB}" type="presOf" srcId="{7DCE7E2D-F551-463B-ABE1-F7A7BAEDEDB9}" destId="{82DD0A63-665A-4AEF-97A2-1BA1219ECCBC}" srcOrd="0" destOrd="0" presId="urn:microsoft.com/office/officeart/2005/8/layout/process3"/>
    <dgm:cxn modelId="{BA9AAA77-8C03-49B9-ACDE-E44AFC6E1320}" type="presOf" srcId="{110B46ED-82AD-4F08-9342-B94B459B0CE2}" destId="{5B75D89B-2F60-494C-9DD4-3785B851079C}" srcOrd="0" destOrd="0" presId="urn:microsoft.com/office/officeart/2005/8/layout/process3"/>
    <dgm:cxn modelId="{E46AA37C-307D-417B-B7C8-81CC6F66F434}" type="presOf" srcId="{58250796-B86E-4F0A-A331-748A3907EF81}" destId="{DF99137B-5B62-4BBC-BE64-CA937CFD5EDE}" srcOrd="0" destOrd="0" presId="urn:microsoft.com/office/officeart/2005/8/layout/process3"/>
    <dgm:cxn modelId="{B50F759C-A5DF-4D4D-ABCE-75AB5E4F3A06}" srcId="{110B46ED-82AD-4F08-9342-B94B459B0CE2}" destId="{0C834C38-04CB-44BC-A61D-BCEBDDA4D423}" srcOrd="0" destOrd="0" parTransId="{54B390E8-31E1-48E1-B39D-25E5F6C32462}" sibTransId="{45E90571-9D14-4E36-9834-1D368128C37D}"/>
    <dgm:cxn modelId="{25756DAC-6467-4B11-B036-6AC5FA0604FB}" type="presOf" srcId="{7DCE7E2D-F551-463B-ABE1-F7A7BAEDEDB9}" destId="{8CCAD41E-3EC3-4AFA-82A8-644BD926F0BA}" srcOrd="1" destOrd="0" presId="urn:microsoft.com/office/officeart/2005/8/layout/process3"/>
    <dgm:cxn modelId="{00ABA3D7-F0DE-4523-80F8-742D179803BB}" type="presOf" srcId="{0C834C38-04CB-44BC-A61D-BCEBDDA4D423}" destId="{03779901-84BD-45F4-8F0E-E55C2C98C821}" srcOrd="0" destOrd="0" presId="urn:microsoft.com/office/officeart/2005/8/layout/process3"/>
    <dgm:cxn modelId="{303072D9-ACCC-43CE-B8FD-48FAD997C626}" type="presOf" srcId="{7007718D-A47B-428F-89AD-C7920358A0F4}" destId="{926FF1D5-428A-4A03-84EC-853E7CFF8C04}" srcOrd="0" destOrd="0" presId="urn:microsoft.com/office/officeart/2005/8/layout/process3"/>
    <dgm:cxn modelId="{B790F3E0-89BB-434D-A93C-505D66A4CF32}" srcId="{00E68C7D-0E95-465E-BAEA-7B22CA0A472B}" destId="{7DCE7E2D-F551-463B-ABE1-F7A7BAEDEDB9}" srcOrd="2" destOrd="0" parTransId="{A0716156-6C0B-4C91-8C71-80E2D5E50A66}" sibTransId="{3ADA20D9-933E-4DF3-872A-A05CBE37EDC7}"/>
    <dgm:cxn modelId="{423589E4-2204-491A-A6F7-26EE185031A5}" srcId="{00E68C7D-0E95-465E-BAEA-7B22CA0A472B}" destId="{110B46ED-82AD-4F08-9342-B94B459B0CE2}" srcOrd="1" destOrd="0" parTransId="{C286BA6C-31CB-4B94-963E-3A255880AA64}" sibTransId="{4368414B-7C5D-4BD0-812E-E40AFB84DDF4}"/>
    <dgm:cxn modelId="{741853C7-3E10-4B1B-BBEC-0356B8CACDB0}" type="presParOf" srcId="{C524D150-E30E-4936-B53D-46F6D70A6730}" destId="{8AF48968-3C4B-4B8C-810C-F305C8081667}" srcOrd="0" destOrd="0" presId="urn:microsoft.com/office/officeart/2005/8/layout/process3"/>
    <dgm:cxn modelId="{1B018D1A-6BF1-4155-8CEB-DFB07A210B59}" type="presParOf" srcId="{8AF48968-3C4B-4B8C-810C-F305C8081667}" destId="{DF99137B-5B62-4BBC-BE64-CA937CFD5EDE}" srcOrd="0" destOrd="0" presId="urn:microsoft.com/office/officeart/2005/8/layout/process3"/>
    <dgm:cxn modelId="{F0A701FC-7F7A-43F1-B1BC-2B90BDC385E7}" type="presParOf" srcId="{8AF48968-3C4B-4B8C-810C-F305C8081667}" destId="{F82308B0-5636-4AFD-B423-93A80B41251C}" srcOrd="1" destOrd="0" presId="urn:microsoft.com/office/officeart/2005/8/layout/process3"/>
    <dgm:cxn modelId="{A1278BCC-6573-4F8E-8D80-DB2AAF279D8A}" type="presParOf" srcId="{8AF48968-3C4B-4B8C-810C-F305C8081667}" destId="{F95AE131-0C8D-40D1-8BC8-EEB201E78268}" srcOrd="2" destOrd="0" presId="urn:microsoft.com/office/officeart/2005/8/layout/process3"/>
    <dgm:cxn modelId="{F27156EB-12D6-43E1-90A9-70861A137827}" type="presParOf" srcId="{C524D150-E30E-4936-B53D-46F6D70A6730}" destId="{41D7EDA0-690B-45E0-8E1C-E8949530CFC7}" srcOrd="1" destOrd="0" presId="urn:microsoft.com/office/officeart/2005/8/layout/process3"/>
    <dgm:cxn modelId="{4D48233B-EAE4-44C8-AA54-60D50F59ABBD}" type="presParOf" srcId="{41D7EDA0-690B-45E0-8E1C-E8949530CFC7}" destId="{B999CCE5-8A2B-4A86-96C7-C2FC3F3DF5C9}" srcOrd="0" destOrd="0" presId="urn:microsoft.com/office/officeart/2005/8/layout/process3"/>
    <dgm:cxn modelId="{D7617518-DD40-4409-91F2-102C6B0D02B7}" type="presParOf" srcId="{C524D150-E30E-4936-B53D-46F6D70A6730}" destId="{6B8422AD-2FA3-48A5-922F-9A238ABBDE7B}" srcOrd="2" destOrd="0" presId="urn:microsoft.com/office/officeart/2005/8/layout/process3"/>
    <dgm:cxn modelId="{91B3C8B1-4784-4E1C-813D-B828595422C6}" type="presParOf" srcId="{6B8422AD-2FA3-48A5-922F-9A238ABBDE7B}" destId="{5B75D89B-2F60-494C-9DD4-3785B851079C}" srcOrd="0" destOrd="0" presId="urn:microsoft.com/office/officeart/2005/8/layout/process3"/>
    <dgm:cxn modelId="{52C8BE48-B45A-43B2-8EAE-24D6B6F21F7D}" type="presParOf" srcId="{6B8422AD-2FA3-48A5-922F-9A238ABBDE7B}" destId="{CCB4B49A-482D-409D-8EA4-67D5079BE269}" srcOrd="1" destOrd="0" presId="urn:microsoft.com/office/officeart/2005/8/layout/process3"/>
    <dgm:cxn modelId="{183F1823-7656-4292-9725-C06EF58C6D86}" type="presParOf" srcId="{6B8422AD-2FA3-48A5-922F-9A238ABBDE7B}" destId="{03779901-84BD-45F4-8F0E-E55C2C98C821}" srcOrd="2" destOrd="0" presId="urn:microsoft.com/office/officeart/2005/8/layout/process3"/>
    <dgm:cxn modelId="{E5E412C2-FB0F-453D-8C06-BEC4C6D1682C}" type="presParOf" srcId="{C524D150-E30E-4936-B53D-46F6D70A6730}" destId="{565EB860-8533-46A9-9D15-F5ADD58A684A}" srcOrd="3" destOrd="0" presId="urn:microsoft.com/office/officeart/2005/8/layout/process3"/>
    <dgm:cxn modelId="{D71B5C0D-9C4A-4EB5-A4C6-96D1A09A1FC3}" type="presParOf" srcId="{565EB860-8533-46A9-9D15-F5ADD58A684A}" destId="{9A4CAE57-E59D-4B20-ABB5-336D4F3CDB4E}" srcOrd="0" destOrd="0" presId="urn:microsoft.com/office/officeart/2005/8/layout/process3"/>
    <dgm:cxn modelId="{46A69266-3D9C-441F-871D-C85003BA5FCA}" type="presParOf" srcId="{C524D150-E30E-4936-B53D-46F6D70A6730}" destId="{F137F329-B8DB-4EE7-A316-A13286962BEF}" srcOrd="4" destOrd="0" presId="urn:microsoft.com/office/officeart/2005/8/layout/process3"/>
    <dgm:cxn modelId="{AFC79441-78ED-4C86-8219-752685E93BAA}" type="presParOf" srcId="{F137F329-B8DB-4EE7-A316-A13286962BEF}" destId="{82DD0A63-665A-4AEF-97A2-1BA1219ECCBC}" srcOrd="0" destOrd="0" presId="urn:microsoft.com/office/officeart/2005/8/layout/process3"/>
    <dgm:cxn modelId="{D0D794CD-BB5D-413B-BCED-7464B3EC062F}" type="presParOf" srcId="{F137F329-B8DB-4EE7-A316-A13286962BEF}" destId="{8CCAD41E-3EC3-4AFA-82A8-644BD926F0BA}" srcOrd="1" destOrd="0" presId="urn:microsoft.com/office/officeart/2005/8/layout/process3"/>
    <dgm:cxn modelId="{49767F28-72FE-4FB6-A680-E57A97314BAE}" type="presParOf" srcId="{F137F329-B8DB-4EE7-A316-A13286962BEF}" destId="{926FF1D5-428A-4A03-84EC-853E7CFF8C0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C87206-70B1-462F-A312-AD12D54B81A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EE5BE60-6CF9-4C81-9A66-4BB51B5B5F7B}">
      <dgm:prSet phldrT="[Text]"/>
      <dgm:spPr/>
      <dgm:t>
        <a:bodyPr/>
        <a:lstStyle/>
        <a:p>
          <a:r>
            <a:rPr lang="hu-HU" dirty="0"/>
            <a:t>The </a:t>
          </a:r>
          <a:r>
            <a:rPr lang="hu-HU" dirty="0" err="1"/>
            <a:t>price</a:t>
          </a:r>
          <a:r>
            <a:rPr lang="hu-HU" dirty="0"/>
            <a:t> puzzle</a:t>
          </a:r>
          <a:endParaRPr lang="en-US" dirty="0"/>
        </a:p>
      </dgm:t>
    </dgm:pt>
    <dgm:pt modelId="{F3AD1494-7DF7-4564-ACCE-4B9EA8D48ABA}" type="parTrans" cxnId="{3E659CDA-6EA0-4003-94CF-7D46948DB02D}">
      <dgm:prSet/>
      <dgm:spPr/>
      <dgm:t>
        <a:bodyPr/>
        <a:lstStyle/>
        <a:p>
          <a:endParaRPr lang="en-US"/>
        </a:p>
      </dgm:t>
    </dgm:pt>
    <dgm:pt modelId="{26D22047-B2D9-474D-BABE-1C07C316E469}" type="sibTrans" cxnId="{3E659CDA-6EA0-4003-94CF-7D46948DB02D}">
      <dgm:prSet/>
      <dgm:spPr/>
      <dgm:t>
        <a:bodyPr/>
        <a:lstStyle/>
        <a:p>
          <a:endParaRPr lang="en-US"/>
        </a:p>
      </dgm:t>
    </dgm:pt>
    <dgm:pt modelId="{95AACBC9-EC4A-4563-BF29-AC9C62DF93F3}">
      <dgm:prSet phldrT="[Text]"/>
      <dgm:spPr/>
      <dgm:t>
        <a:bodyPr/>
        <a:lstStyle/>
        <a:p>
          <a:r>
            <a:rPr lang="hu-HU" dirty="0" err="1"/>
            <a:t>Monetary</a:t>
          </a:r>
          <a:r>
            <a:rPr lang="hu-HU" dirty="0"/>
            <a:t> </a:t>
          </a:r>
          <a:r>
            <a:rPr lang="hu-HU" dirty="0" err="1"/>
            <a:t>aggregates</a:t>
          </a:r>
          <a:r>
            <a:rPr lang="hu-HU" dirty="0"/>
            <a:t>?</a:t>
          </a:r>
          <a:endParaRPr lang="en-US" dirty="0"/>
        </a:p>
      </dgm:t>
    </dgm:pt>
    <dgm:pt modelId="{B4D48C57-3834-40ED-8FFE-645F7BC7E839}" type="parTrans" cxnId="{71EC1750-38AD-49E6-9F2E-B6BC0FD7428B}">
      <dgm:prSet/>
      <dgm:spPr/>
      <dgm:t>
        <a:bodyPr/>
        <a:lstStyle/>
        <a:p>
          <a:endParaRPr lang="en-US"/>
        </a:p>
      </dgm:t>
    </dgm:pt>
    <dgm:pt modelId="{9FD1ECDE-397D-4783-8790-64D3D9CA69BE}" type="sibTrans" cxnId="{71EC1750-38AD-49E6-9F2E-B6BC0FD7428B}">
      <dgm:prSet/>
      <dgm:spPr/>
      <dgm:t>
        <a:bodyPr/>
        <a:lstStyle/>
        <a:p>
          <a:endParaRPr lang="en-US"/>
        </a:p>
      </dgm:t>
    </dgm:pt>
    <dgm:pt modelId="{C6F47D04-995C-4280-93CD-3C5D47D19A0A}">
      <dgm:prSet phldrT="[Text]"/>
      <dgm:spPr/>
      <dgm:t>
        <a:bodyPr/>
        <a:lstStyle/>
        <a:p>
          <a:r>
            <a:rPr lang="hu-HU" dirty="0" err="1"/>
            <a:t>Commodity</a:t>
          </a:r>
          <a:r>
            <a:rPr lang="hu-HU" dirty="0"/>
            <a:t> </a:t>
          </a:r>
          <a:r>
            <a:rPr lang="hu-HU" dirty="0" err="1"/>
            <a:t>prices</a:t>
          </a:r>
          <a:r>
            <a:rPr lang="hu-HU" dirty="0"/>
            <a:t>?</a:t>
          </a:r>
        </a:p>
      </dgm:t>
    </dgm:pt>
    <dgm:pt modelId="{CA9C3983-33DF-4EF4-9814-B6AAA32358F6}" type="parTrans" cxnId="{A8794D54-2762-438B-AF1C-6436F8FE95F8}">
      <dgm:prSet/>
      <dgm:spPr/>
      <dgm:t>
        <a:bodyPr/>
        <a:lstStyle/>
        <a:p>
          <a:endParaRPr lang="en-US"/>
        </a:p>
      </dgm:t>
    </dgm:pt>
    <dgm:pt modelId="{A50ECFE6-9434-43B6-9AE5-0C6B04730DB9}" type="sibTrans" cxnId="{A8794D54-2762-438B-AF1C-6436F8FE95F8}">
      <dgm:prSet/>
      <dgm:spPr/>
      <dgm:t>
        <a:bodyPr/>
        <a:lstStyle/>
        <a:p>
          <a:endParaRPr lang="en-US"/>
        </a:p>
      </dgm:t>
    </dgm:pt>
    <dgm:pt modelId="{54B5B323-1195-46EB-A6C2-D7414981A9C4}">
      <dgm:prSet phldrT="[Text]"/>
      <dgm:spPr/>
      <dgm:t>
        <a:bodyPr/>
        <a:lstStyle/>
        <a:p>
          <a:r>
            <a:rPr lang="hu-HU" dirty="0" err="1"/>
            <a:t>Sign</a:t>
          </a:r>
          <a:r>
            <a:rPr lang="hu-HU" dirty="0"/>
            <a:t> </a:t>
          </a:r>
          <a:r>
            <a:rPr lang="hu-HU" dirty="0" err="1"/>
            <a:t>restriction</a:t>
          </a:r>
          <a:r>
            <a:rPr lang="hu-HU" dirty="0"/>
            <a:t>!</a:t>
          </a:r>
        </a:p>
      </dgm:t>
    </dgm:pt>
    <dgm:pt modelId="{035A3A3B-6B78-4751-B993-894F6B0426F3}" type="parTrans" cxnId="{B848264B-F643-4205-A34A-70080045DF36}">
      <dgm:prSet/>
      <dgm:spPr/>
      <dgm:t>
        <a:bodyPr/>
        <a:lstStyle/>
        <a:p>
          <a:endParaRPr lang="en-US"/>
        </a:p>
      </dgm:t>
    </dgm:pt>
    <dgm:pt modelId="{B56AAFD3-7F24-486B-A849-65003C53155B}" type="sibTrans" cxnId="{B848264B-F643-4205-A34A-70080045DF36}">
      <dgm:prSet/>
      <dgm:spPr/>
      <dgm:t>
        <a:bodyPr/>
        <a:lstStyle/>
        <a:p>
          <a:endParaRPr lang="en-US"/>
        </a:p>
      </dgm:t>
    </dgm:pt>
    <dgm:pt modelId="{B7D9D1EE-AD06-4BF5-8DD1-56586816DDEC}" type="pres">
      <dgm:prSet presAssocID="{7EC87206-70B1-462F-A312-AD12D54B81AC}" presName="Name0" presStyleCnt="0">
        <dgm:presLayoutVars>
          <dgm:dir/>
          <dgm:resizeHandles val="exact"/>
        </dgm:presLayoutVars>
      </dgm:prSet>
      <dgm:spPr/>
    </dgm:pt>
    <dgm:pt modelId="{D53043C7-A9D7-49FE-A14E-B6A40EF97928}" type="pres">
      <dgm:prSet presAssocID="{4EE5BE60-6CF9-4C81-9A66-4BB51B5B5F7B}" presName="node" presStyleLbl="node1" presStyleIdx="0" presStyleCnt="4">
        <dgm:presLayoutVars>
          <dgm:bulletEnabled val="1"/>
        </dgm:presLayoutVars>
      </dgm:prSet>
      <dgm:spPr/>
    </dgm:pt>
    <dgm:pt modelId="{2982E834-8D26-4597-86E8-C9605F991A9F}" type="pres">
      <dgm:prSet presAssocID="{26D22047-B2D9-474D-BABE-1C07C316E469}" presName="sibTrans" presStyleLbl="sibTrans2D1" presStyleIdx="0" presStyleCnt="3"/>
      <dgm:spPr/>
    </dgm:pt>
    <dgm:pt modelId="{9BC189F3-6A96-43CC-85CA-25FC34F4C413}" type="pres">
      <dgm:prSet presAssocID="{26D22047-B2D9-474D-BABE-1C07C316E469}" presName="connectorText" presStyleLbl="sibTrans2D1" presStyleIdx="0" presStyleCnt="3"/>
      <dgm:spPr/>
    </dgm:pt>
    <dgm:pt modelId="{8CA73D16-7C7F-4288-9D01-770578B9F239}" type="pres">
      <dgm:prSet presAssocID="{95AACBC9-EC4A-4563-BF29-AC9C62DF93F3}" presName="node" presStyleLbl="node1" presStyleIdx="1" presStyleCnt="4">
        <dgm:presLayoutVars>
          <dgm:bulletEnabled val="1"/>
        </dgm:presLayoutVars>
      </dgm:prSet>
      <dgm:spPr/>
    </dgm:pt>
    <dgm:pt modelId="{AEFA6EE7-FC50-4223-9BFF-A45029F2D337}" type="pres">
      <dgm:prSet presAssocID="{9FD1ECDE-397D-4783-8790-64D3D9CA69BE}" presName="sibTrans" presStyleLbl="sibTrans2D1" presStyleIdx="1" presStyleCnt="3"/>
      <dgm:spPr/>
    </dgm:pt>
    <dgm:pt modelId="{3D8ABFE0-469A-490B-A3BF-617E67C21C92}" type="pres">
      <dgm:prSet presAssocID="{9FD1ECDE-397D-4783-8790-64D3D9CA69BE}" presName="connectorText" presStyleLbl="sibTrans2D1" presStyleIdx="1" presStyleCnt="3"/>
      <dgm:spPr/>
    </dgm:pt>
    <dgm:pt modelId="{FBDF0884-A33B-4A8A-8315-9BF653C55F43}" type="pres">
      <dgm:prSet presAssocID="{C6F47D04-995C-4280-93CD-3C5D47D19A0A}" presName="node" presStyleLbl="node1" presStyleIdx="2" presStyleCnt="4">
        <dgm:presLayoutVars>
          <dgm:bulletEnabled val="1"/>
        </dgm:presLayoutVars>
      </dgm:prSet>
      <dgm:spPr/>
    </dgm:pt>
    <dgm:pt modelId="{B76564E1-9F05-474D-BEB1-C3E84DEF0B7E}" type="pres">
      <dgm:prSet presAssocID="{A50ECFE6-9434-43B6-9AE5-0C6B04730DB9}" presName="sibTrans" presStyleLbl="sibTrans2D1" presStyleIdx="2" presStyleCnt="3"/>
      <dgm:spPr/>
    </dgm:pt>
    <dgm:pt modelId="{F7936057-1E72-4587-BF53-86B85C36CC31}" type="pres">
      <dgm:prSet presAssocID="{A50ECFE6-9434-43B6-9AE5-0C6B04730DB9}" presName="connectorText" presStyleLbl="sibTrans2D1" presStyleIdx="2" presStyleCnt="3"/>
      <dgm:spPr/>
    </dgm:pt>
    <dgm:pt modelId="{6808B0E8-8086-4388-A3B9-7948DC91BD73}" type="pres">
      <dgm:prSet presAssocID="{54B5B323-1195-46EB-A6C2-D7414981A9C4}" presName="node" presStyleLbl="node1" presStyleIdx="3" presStyleCnt="4">
        <dgm:presLayoutVars>
          <dgm:bulletEnabled val="1"/>
        </dgm:presLayoutVars>
      </dgm:prSet>
      <dgm:spPr/>
    </dgm:pt>
  </dgm:ptLst>
  <dgm:cxnLst>
    <dgm:cxn modelId="{76505605-98F8-4ECB-8526-979E88C36D81}" type="presOf" srcId="{54B5B323-1195-46EB-A6C2-D7414981A9C4}" destId="{6808B0E8-8086-4388-A3B9-7948DC91BD73}" srcOrd="0" destOrd="0" presId="urn:microsoft.com/office/officeart/2005/8/layout/process1"/>
    <dgm:cxn modelId="{78E80835-467B-4D4C-904C-0508B69E44BD}" type="presOf" srcId="{9FD1ECDE-397D-4783-8790-64D3D9CA69BE}" destId="{3D8ABFE0-469A-490B-A3BF-617E67C21C92}" srcOrd="1" destOrd="0" presId="urn:microsoft.com/office/officeart/2005/8/layout/process1"/>
    <dgm:cxn modelId="{8A04A841-ACC4-4DA6-B46B-8C1D9110EB5B}" type="presOf" srcId="{4EE5BE60-6CF9-4C81-9A66-4BB51B5B5F7B}" destId="{D53043C7-A9D7-49FE-A14E-B6A40EF97928}" srcOrd="0" destOrd="0" presId="urn:microsoft.com/office/officeart/2005/8/layout/process1"/>
    <dgm:cxn modelId="{7AEFD663-50C7-4C5B-AD44-4133EA728D2A}" type="presOf" srcId="{95AACBC9-EC4A-4563-BF29-AC9C62DF93F3}" destId="{8CA73D16-7C7F-4288-9D01-770578B9F239}" srcOrd="0" destOrd="0" presId="urn:microsoft.com/office/officeart/2005/8/layout/process1"/>
    <dgm:cxn modelId="{5520CB66-769D-4EE8-B145-6BC659A35E24}" type="presOf" srcId="{26D22047-B2D9-474D-BABE-1C07C316E469}" destId="{9BC189F3-6A96-43CC-85CA-25FC34F4C413}" srcOrd="1" destOrd="0" presId="urn:microsoft.com/office/officeart/2005/8/layout/process1"/>
    <dgm:cxn modelId="{72ADE148-08B9-46F4-AD73-4653BCA06D83}" type="presOf" srcId="{7EC87206-70B1-462F-A312-AD12D54B81AC}" destId="{B7D9D1EE-AD06-4BF5-8DD1-56586816DDEC}" srcOrd="0" destOrd="0" presId="urn:microsoft.com/office/officeart/2005/8/layout/process1"/>
    <dgm:cxn modelId="{B848264B-F643-4205-A34A-70080045DF36}" srcId="{7EC87206-70B1-462F-A312-AD12D54B81AC}" destId="{54B5B323-1195-46EB-A6C2-D7414981A9C4}" srcOrd="3" destOrd="0" parTransId="{035A3A3B-6B78-4751-B993-894F6B0426F3}" sibTransId="{B56AAFD3-7F24-486B-A849-65003C53155B}"/>
    <dgm:cxn modelId="{639E4F6D-F685-45B5-BC64-7A7C92CCA17A}" type="presOf" srcId="{A50ECFE6-9434-43B6-9AE5-0C6B04730DB9}" destId="{F7936057-1E72-4587-BF53-86B85C36CC31}" srcOrd="1" destOrd="0" presId="urn:microsoft.com/office/officeart/2005/8/layout/process1"/>
    <dgm:cxn modelId="{71EC1750-38AD-49E6-9F2E-B6BC0FD7428B}" srcId="{7EC87206-70B1-462F-A312-AD12D54B81AC}" destId="{95AACBC9-EC4A-4563-BF29-AC9C62DF93F3}" srcOrd="1" destOrd="0" parTransId="{B4D48C57-3834-40ED-8FFE-645F7BC7E839}" sibTransId="{9FD1ECDE-397D-4783-8790-64D3D9CA69BE}"/>
    <dgm:cxn modelId="{A8794D54-2762-438B-AF1C-6436F8FE95F8}" srcId="{7EC87206-70B1-462F-A312-AD12D54B81AC}" destId="{C6F47D04-995C-4280-93CD-3C5D47D19A0A}" srcOrd="2" destOrd="0" parTransId="{CA9C3983-33DF-4EF4-9814-B6AAA32358F6}" sibTransId="{A50ECFE6-9434-43B6-9AE5-0C6B04730DB9}"/>
    <dgm:cxn modelId="{3E659CDA-6EA0-4003-94CF-7D46948DB02D}" srcId="{7EC87206-70B1-462F-A312-AD12D54B81AC}" destId="{4EE5BE60-6CF9-4C81-9A66-4BB51B5B5F7B}" srcOrd="0" destOrd="0" parTransId="{F3AD1494-7DF7-4564-ACCE-4B9EA8D48ABA}" sibTransId="{26D22047-B2D9-474D-BABE-1C07C316E469}"/>
    <dgm:cxn modelId="{E674EFED-FB83-4451-9918-EB7DAF2E293F}" type="presOf" srcId="{9FD1ECDE-397D-4783-8790-64D3D9CA69BE}" destId="{AEFA6EE7-FC50-4223-9BFF-A45029F2D337}" srcOrd="0" destOrd="0" presId="urn:microsoft.com/office/officeart/2005/8/layout/process1"/>
    <dgm:cxn modelId="{06AA6CF3-5383-4BB8-AABD-D11693F3F2A0}" type="presOf" srcId="{26D22047-B2D9-474D-BABE-1C07C316E469}" destId="{2982E834-8D26-4597-86E8-C9605F991A9F}" srcOrd="0" destOrd="0" presId="urn:microsoft.com/office/officeart/2005/8/layout/process1"/>
    <dgm:cxn modelId="{F73D6CF5-3CC9-49EE-A3C7-D3D8FE070DB9}" type="presOf" srcId="{A50ECFE6-9434-43B6-9AE5-0C6B04730DB9}" destId="{B76564E1-9F05-474D-BEB1-C3E84DEF0B7E}" srcOrd="0" destOrd="0" presId="urn:microsoft.com/office/officeart/2005/8/layout/process1"/>
    <dgm:cxn modelId="{1484F9FB-8966-4E74-893A-7DD110B10013}" type="presOf" srcId="{C6F47D04-995C-4280-93CD-3C5D47D19A0A}" destId="{FBDF0884-A33B-4A8A-8315-9BF653C55F43}" srcOrd="0" destOrd="0" presId="urn:microsoft.com/office/officeart/2005/8/layout/process1"/>
    <dgm:cxn modelId="{80C7AE8F-9587-41C3-A210-DEEB18E08EE1}" type="presParOf" srcId="{B7D9D1EE-AD06-4BF5-8DD1-56586816DDEC}" destId="{D53043C7-A9D7-49FE-A14E-B6A40EF97928}" srcOrd="0" destOrd="0" presId="urn:microsoft.com/office/officeart/2005/8/layout/process1"/>
    <dgm:cxn modelId="{474EDB3A-3EEE-4CEF-BC12-DBF465B51E23}" type="presParOf" srcId="{B7D9D1EE-AD06-4BF5-8DD1-56586816DDEC}" destId="{2982E834-8D26-4597-86E8-C9605F991A9F}" srcOrd="1" destOrd="0" presId="urn:microsoft.com/office/officeart/2005/8/layout/process1"/>
    <dgm:cxn modelId="{D4A4B01D-12FC-43E9-B680-9556C1366ABE}" type="presParOf" srcId="{2982E834-8D26-4597-86E8-C9605F991A9F}" destId="{9BC189F3-6A96-43CC-85CA-25FC34F4C413}" srcOrd="0" destOrd="0" presId="urn:microsoft.com/office/officeart/2005/8/layout/process1"/>
    <dgm:cxn modelId="{C149EA1F-2AD2-40C3-B5A1-17A3ADE70874}" type="presParOf" srcId="{B7D9D1EE-AD06-4BF5-8DD1-56586816DDEC}" destId="{8CA73D16-7C7F-4288-9D01-770578B9F239}" srcOrd="2" destOrd="0" presId="urn:microsoft.com/office/officeart/2005/8/layout/process1"/>
    <dgm:cxn modelId="{9658F937-1A6B-4408-A185-21B238950B25}" type="presParOf" srcId="{B7D9D1EE-AD06-4BF5-8DD1-56586816DDEC}" destId="{AEFA6EE7-FC50-4223-9BFF-A45029F2D337}" srcOrd="3" destOrd="0" presId="urn:microsoft.com/office/officeart/2005/8/layout/process1"/>
    <dgm:cxn modelId="{05A15640-5C02-46DA-A43E-A2A1F1CF23BC}" type="presParOf" srcId="{AEFA6EE7-FC50-4223-9BFF-A45029F2D337}" destId="{3D8ABFE0-469A-490B-A3BF-617E67C21C92}" srcOrd="0" destOrd="0" presId="urn:microsoft.com/office/officeart/2005/8/layout/process1"/>
    <dgm:cxn modelId="{1B8D2D62-FD4E-45ED-947E-0C57F394C6D9}" type="presParOf" srcId="{B7D9D1EE-AD06-4BF5-8DD1-56586816DDEC}" destId="{FBDF0884-A33B-4A8A-8315-9BF653C55F43}" srcOrd="4" destOrd="0" presId="urn:microsoft.com/office/officeart/2005/8/layout/process1"/>
    <dgm:cxn modelId="{73F6B441-E87F-45AB-9A04-0C79348248FE}" type="presParOf" srcId="{B7D9D1EE-AD06-4BF5-8DD1-56586816DDEC}" destId="{B76564E1-9F05-474D-BEB1-C3E84DEF0B7E}" srcOrd="5" destOrd="0" presId="urn:microsoft.com/office/officeart/2005/8/layout/process1"/>
    <dgm:cxn modelId="{61439F6D-EB16-44D2-887E-8E01F2D56D34}" type="presParOf" srcId="{B76564E1-9F05-474D-BEB1-C3E84DEF0B7E}" destId="{F7936057-1E72-4587-BF53-86B85C36CC31}" srcOrd="0" destOrd="0" presId="urn:microsoft.com/office/officeart/2005/8/layout/process1"/>
    <dgm:cxn modelId="{CAC0FC57-380F-4C0E-BA52-1745B471CDF4}" type="presParOf" srcId="{B7D9D1EE-AD06-4BF5-8DD1-56586816DDEC}" destId="{6808B0E8-8086-4388-A3B9-7948DC91BD7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783CEB-727A-4FFF-8179-A89FEA258D8F}">
      <dsp:nvSpPr>
        <dsp:cNvPr id="0" name=""/>
        <dsp:cNvSpPr/>
      </dsp:nvSpPr>
      <dsp:spPr>
        <a:xfrm>
          <a:off x="7143" y="1918646"/>
          <a:ext cx="2135187" cy="15813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400" kern="1200" dirty="0" err="1"/>
            <a:t>Empirical</a:t>
          </a:r>
          <a:r>
            <a:rPr lang="hu-HU" sz="3400" kern="1200" dirty="0"/>
            <a:t> </a:t>
          </a:r>
          <a:r>
            <a:rPr lang="hu-HU" sz="3400" kern="1200" dirty="0" err="1"/>
            <a:t>research</a:t>
          </a:r>
          <a:endParaRPr lang="en-US" sz="3400" kern="1200" dirty="0"/>
        </a:p>
      </dsp:txBody>
      <dsp:txXfrm>
        <a:off x="53460" y="1964963"/>
        <a:ext cx="2042553" cy="1488739"/>
      </dsp:txXfrm>
    </dsp:sp>
    <dsp:sp modelId="{936AAC3F-4F0D-4228-A5DE-006F073C88E3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355850" y="2550475"/>
        <a:ext cx="316861" cy="317716"/>
      </dsp:txXfrm>
    </dsp:sp>
    <dsp:sp modelId="{FFFD8F60-EEA4-4DF7-B9E0-1133609CB437}">
      <dsp:nvSpPr>
        <dsp:cNvPr id="0" name=""/>
        <dsp:cNvSpPr/>
      </dsp:nvSpPr>
      <dsp:spPr>
        <a:xfrm>
          <a:off x="2996406" y="1918646"/>
          <a:ext cx="2135187" cy="15813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200" kern="1200" dirty="0" err="1"/>
            <a:t>Monetary</a:t>
          </a:r>
          <a:r>
            <a:rPr lang="hu-HU" sz="3200" kern="1200" dirty="0"/>
            <a:t> policy</a:t>
          </a:r>
          <a:endParaRPr lang="en-US" sz="3200" kern="1200" dirty="0"/>
        </a:p>
      </dsp:txBody>
      <dsp:txXfrm>
        <a:off x="3042723" y="1964963"/>
        <a:ext cx="2042553" cy="1488739"/>
      </dsp:txXfrm>
    </dsp:sp>
    <dsp:sp modelId="{C27DC893-096D-4CCC-8FE7-20657ED1B3B9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345112" y="2550475"/>
        <a:ext cx="316861" cy="317716"/>
      </dsp:txXfrm>
    </dsp:sp>
    <dsp:sp modelId="{B66A00C2-9FEC-449F-85AE-337D36D87D36}">
      <dsp:nvSpPr>
        <dsp:cNvPr id="0" name=""/>
        <dsp:cNvSpPr/>
      </dsp:nvSpPr>
      <dsp:spPr>
        <a:xfrm>
          <a:off x="5985668" y="1918646"/>
          <a:ext cx="2135187" cy="15813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/>
            <a:t> </a:t>
          </a:r>
          <a:r>
            <a:rPr lang="hu-HU" sz="2400" kern="1200" dirty="0" err="1"/>
            <a:t>Recent</a:t>
          </a:r>
          <a:r>
            <a:rPr lang="hu-HU" sz="2400" kern="1200" dirty="0"/>
            <a:t> „hot </a:t>
          </a:r>
          <a:r>
            <a:rPr lang="hu-HU" sz="2400" kern="1200" dirty="0" err="1"/>
            <a:t>topics</a:t>
          </a:r>
          <a:r>
            <a:rPr lang="hu-HU" sz="2400" kern="1200" dirty="0"/>
            <a:t>”:</a:t>
          </a:r>
          <a:endParaRPr lang="en-US" sz="2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900" kern="1200" dirty="0" err="1"/>
            <a:t>Uncertainty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900" kern="1200" dirty="0" err="1"/>
            <a:t>Asymmetry</a:t>
          </a:r>
          <a:endParaRPr lang="en-US" sz="1900" kern="1200" dirty="0"/>
        </a:p>
      </dsp:txBody>
      <dsp:txXfrm>
        <a:off x="6031985" y="1964963"/>
        <a:ext cx="2042553" cy="14887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783CEB-727A-4FFF-8179-A89FEA258D8F}">
      <dsp:nvSpPr>
        <dsp:cNvPr id="0" name=""/>
        <dsp:cNvSpPr/>
      </dsp:nvSpPr>
      <dsp:spPr>
        <a:xfrm>
          <a:off x="7143" y="1918646"/>
          <a:ext cx="2135187" cy="15813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400" kern="1200" dirty="0" err="1"/>
            <a:t>Empirical</a:t>
          </a:r>
          <a:r>
            <a:rPr lang="hu-HU" sz="3400" kern="1200" dirty="0"/>
            <a:t> </a:t>
          </a:r>
          <a:r>
            <a:rPr lang="hu-HU" sz="3400" kern="1200" dirty="0" err="1"/>
            <a:t>research</a:t>
          </a:r>
          <a:endParaRPr lang="en-US" sz="3400" kern="1200" dirty="0"/>
        </a:p>
      </dsp:txBody>
      <dsp:txXfrm>
        <a:off x="53460" y="1964963"/>
        <a:ext cx="2042553" cy="1488739"/>
      </dsp:txXfrm>
    </dsp:sp>
    <dsp:sp modelId="{936AAC3F-4F0D-4228-A5DE-006F073C88E3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355850" y="2550475"/>
        <a:ext cx="316861" cy="317716"/>
      </dsp:txXfrm>
    </dsp:sp>
    <dsp:sp modelId="{FFFD8F60-EEA4-4DF7-B9E0-1133609CB437}">
      <dsp:nvSpPr>
        <dsp:cNvPr id="0" name=""/>
        <dsp:cNvSpPr/>
      </dsp:nvSpPr>
      <dsp:spPr>
        <a:xfrm>
          <a:off x="2996406" y="1918646"/>
          <a:ext cx="2135187" cy="15813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200" kern="1200" dirty="0" err="1"/>
            <a:t>Monetary</a:t>
          </a:r>
          <a:r>
            <a:rPr lang="hu-HU" sz="3200" kern="1200" dirty="0"/>
            <a:t> policy</a:t>
          </a:r>
          <a:endParaRPr lang="en-US" sz="3200" kern="1200" dirty="0"/>
        </a:p>
      </dsp:txBody>
      <dsp:txXfrm>
        <a:off x="3042723" y="1964963"/>
        <a:ext cx="2042553" cy="1488739"/>
      </dsp:txXfrm>
    </dsp:sp>
    <dsp:sp modelId="{C27DC893-096D-4CCC-8FE7-20657ED1B3B9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345112" y="2550475"/>
        <a:ext cx="316861" cy="317716"/>
      </dsp:txXfrm>
    </dsp:sp>
    <dsp:sp modelId="{B66A00C2-9FEC-449F-85AE-337D36D87D36}">
      <dsp:nvSpPr>
        <dsp:cNvPr id="0" name=""/>
        <dsp:cNvSpPr/>
      </dsp:nvSpPr>
      <dsp:spPr>
        <a:xfrm>
          <a:off x="5985668" y="1918646"/>
          <a:ext cx="2135187" cy="15813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/>
            <a:t> </a:t>
          </a:r>
          <a:r>
            <a:rPr lang="hu-HU" sz="2400" kern="1200" dirty="0" err="1"/>
            <a:t>Recent</a:t>
          </a:r>
          <a:r>
            <a:rPr lang="hu-HU" sz="2400" kern="1200" dirty="0"/>
            <a:t> „hot </a:t>
          </a:r>
          <a:r>
            <a:rPr lang="hu-HU" sz="2400" kern="1200" dirty="0" err="1"/>
            <a:t>topics</a:t>
          </a:r>
          <a:r>
            <a:rPr lang="hu-HU" sz="2400" kern="1200" dirty="0"/>
            <a:t>”:</a:t>
          </a:r>
          <a:endParaRPr lang="en-US" sz="2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900" kern="1200" dirty="0" err="1"/>
            <a:t>Uncertainty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900" kern="1200" dirty="0" err="1"/>
            <a:t>Asymmetry</a:t>
          </a:r>
          <a:endParaRPr lang="en-US" sz="1900" kern="1200" dirty="0"/>
        </a:p>
      </dsp:txBody>
      <dsp:txXfrm>
        <a:off x="6031985" y="1964963"/>
        <a:ext cx="2042553" cy="14887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2308B0-5636-4AFD-B423-93A80B41251C}">
      <dsp:nvSpPr>
        <dsp:cNvPr id="0" name=""/>
        <dsp:cNvSpPr/>
      </dsp:nvSpPr>
      <dsp:spPr>
        <a:xfrm>
          <a:off x="5262" y="2287883"/>
          <a:ext cx="2392743" cy="14356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dirty="0" err="1"/>
            <a:t>Vector-Autoregression</a:t>
          </a:r>
          <a:endParaRPr lang="en-US" sz="1900" kern="1200" dirty="0"/>
        </a:p>
      </dsp:txBody>
      <dsp:txXfrm>
        <a:off x="5262" y="2287883"/>
        <a:ext cx="2392743" cy="957097"/>
      </dsp:txXfrm>
    </dsp:sp>
    <dsp:sp modelId="{F95AE131-0C8D-40D1-8BC8-EEB201E78268}">
      <dsp:nvSpPr>
        <dsp:cNvPr id="0" name=""/>
        <dsp:cNvSpPr/>
      </dsp:nvSpPr>
      <dsp:spPr>
        <a:xfrm>
          <a:off x="495342" y="3244980"/>
          <a:ext cx="2392743" cy="1094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900" kern="1200" dirty="0" err="1"/>
            <a:t>Estimate</a:t>
          </a:r>
          <a:r>
            <a:rPr lang="hu-HU" sz="1900" kern="1200" dirty="0"/>
            <a:t> a </a:t>
          </a:r>
          <a:r>
            <a:rPr lang="hu-HU" sz="1900" kern="1200" dirty="0" err="1"/>
            <a:t>baseline</a:t>
          </a:r>
          <a:r>
            <a:rPr lang="hu-HU" sz="1900" kern="1200" dirty="0"/>
            <a:t> </a:t>
          </a:r>
          <a:r>
            <a:rPr lang="hu-HU" sz="1900" kern="1200" dirty="0" err="1"/>
            <a:t>model</a:t>
          </a:r>
          <a:endParaRPr lang="en-US" sz="1900" kern="1200" dirty="0"/>
        </a:p>
      </dsp:txBody>
      <dsp:txXfrm>
        <a:off x="527396" y="3277034"/>
        <a:ext cx="2328635" cy="1030292"/>
      </dsp:txXfrm>
    </dsp:sp>
    <dsp:sp modelId="{41D7EDA0-690B-45E0-8E1C-E8949530CFC7}">
      <dsp:nvSpPr>
        <dsp:cNvPr id="0" name=""/>
        <dsp:cNvSpPr/>
      </dsp:nvSpPr>
      <dsp:spPr>
        <a:xfrm>
          <a:off x="2760737" y="2468570"/>
          <a:ext cx="768990" cy="5957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760737" y="2587715"/>
        <a:ext cx="590273" cy="357433"/>
      </dsp:txXfrm>
    </dsp:sp>
    <dsp:sp modelId="{CCB4B49A-482D-409D-8EA4-67D5079BE269}">
      <dsp:nvSpPr>
        <dsp:cNvPr id="0" name=""/>
        <dsp:cNvSpPr/>
      </dsp:nvSpPr>
      <dsp:spPr>
        <a:xfrm>
          <a:off x="3848931" y="2287883"/>
          <a:ext cx="2392743" cy="14356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dirty="0"/>
            <a:t>VAR </a:t>
          </a:r>
          <a:r>
            <a:rPr lang="hu-HU" sz="1900" kern="1200" dirty="0" err="1"/>
            <a:t>with</a:t>
          </a:r>
          <a:r>
            <a:rPr lang="hu-HU" sz="1900" kern="1200" dirty="0"/>
            <a:t> </a:t>
          </a:r>
          <a:r>
            <a:rPr lang="hu-HU" sz="1900" kern="1200" dirty="0" err="1"/>
            <a:t>time</a:t>
          </a:r>
          <a:r>
            <a:rPr lang="hu-HU" sz="1900" kern="1200" dirty="0"/>
            <a:t> </a:t>
          </a:r>
          <a:r>
            <a:rPr lang="hu-HU" sz="1900" kern="1200" dirty="0" err="1"/>
            <a:t>varying</a:t>
          </a:r>
          <a:r>
            <a:rPr lang="hu-HU" sz="1900" kern="1200" dirty="0"/>
            <a:t> paramtere </a:t>
          </a:r>
          <a:r>
            <a:rPr lang="hu-HU" sz="1900" kern="1200" dirty="0" err="1"/>
            <a:t>assumption</a:t>
          </a:r>
          <a:endParaRPr lang="en-US" sz="1900" kern="1200" dirty="0"/>
        </a:p>
      </dsp:txBody>
      <dsp:txXfrm>
        <a:off x="3848931" y="2287883"/>
        <a:ext cx="2392743" cy="957097"/>
      </dsp:txXfrm>
    </dsp:sp>
    <dsp:sp modelId="{03779901-84BD-45F4-8F0E-E55C2C98C821}">
      <dsp:nvSpPr>
        <dsp:cNvPr id="0" name=""/>
        <dsp:cNvSpPr/>
      </dsp:nvSpPr>
      <dsp:spPr>
        <a:xfrm>
          <a:off x="4339011" y="3244980"/>
          <a:ext cx="2392743" cy="1094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900" kern="1200" dirty="0" err="1"/>
            <a:t>Estimate</a:t>
          </a:r>
          <a:r>
            <a:rPr lang="hu-HU" sz="1900" kern="1200" dirty="0"/>
            <a:t> VAR-s in 60 </a:t>
          </a:r>
          <a:r>
            <a:rPr lang="hu-HU" sz="1900" kern="1200" dirty="0" err="1"/>
            <a:t>month</a:t>
          </a:r>
          <a:r>
            <a:rPr lang="hu-HU" sz="1900" kern="1200" dirty="0"/>
            <a:t> </a:t>
          </a:r>
          <a:r>
            <a:rPr lang="hu-HU" sz="1900" kern="1200" dirty="0" err="1"/>
            <a:t>rolling</a:t>
          </a:r>
          <a:r>
            <a:rPr lang="hu-HU" sz="1900" kern="1200" dirty="0"/>
            <a:t> </a:t>
          </a:r>
          <a:r>
            <a:rPr lang="hu-HU" sz="1900" kern="1200" dirty="0" err="1"/>
            <a:t>window</a:t>
          </a:r>
          <a:endParaRPr lang="en-US" sz="1900" kern="1200" dirty="0"/>
        </a:p>
      </dsp:txBody>
      <dsp:txXfrm>
        <a:off x="4371065" y="3277034"/>
        <a:ext cx="2328635" cy="1030292"/>
      </dsp:txXfrm>
    </dsp:sp>
    <dsp:sp modelId="{565EB860-8533-46A9-9D15-F5ADD58A684A}">
      <dsp:nvSpPr>
        <dsp:cNvPr id="0" name=""/>
        <dsp:cNvSpPr/>
      </dsp:nvSpPr>
      <dsp:spPr>
        <a:xfrm>
          <a:off x="6604406" y="2468570"/>
          <a:ext cx="768990" cy="5957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6604406" y="2587715"/>
        <a:ext cx="590273" cy="357433"/>
      </dsp:txXfrm>
    </dsp:sp>
    <dsp:sp modelId="{8CCAD41E-3EC3-4AFA-82A8-644BD926F0BA}">
      <dsp:nvSpPr>
        <dsp:cNvPr id="0" name=""/>
        <dsp:cNvSpPr/>
      </dsp:nvSpPr>
      <dsp:spPr>
        <a:xfrm>
          <a:off x="7692599" y="2287883"/>
          <a:ext cx="2392743" cy="14356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dirty="0" err="1"/>
            <a:t>Impulse</a:t>
          </a:r>
          <a:r>
            <a:rPr lang="hu-HU" sz="1900" kern="1200" dirty="0"/>
            <a:t> </a:t>
          </a:r>
          <a:r>
            <a:rPr lang="hu-HU" sz="1900" kern="1200" dirty="0" err="1"/>
            <a:t>responses</a:t>
          </a:r>
          <a:r>
            <a:rPr lang="hu-HU" sz="1900" kern="1200" dirty="0"/>
            <a:t> </a:t>
          </a:r>
          <a:r>
            <a:rPr lang="hu-HU" sz="1900" kern="1200" dirty="0" err="1"/>
            <a:t>for</a:t>
          </a:r>
          <a:r>
            <a:rPr lang="hu-HU" sz="1900" kern="1200" dirty="0"/>
            <a:t> </a:t>
          </a:r>
          <a:r>
            <a:rPr lang="hu-HU" sz="1900" kern="1200" dirty="0" err="1"/>
            <a:t>assessing</a:t>
          </a:r>
          <a:r>
            <a:rPr lang="hu-HU" sz="1900" kern="1200" dirty="0"/>
            <a:t> </a:t>
          </a:r>
          <a:r>
            <a:rPr lang="hu-HU" sz="1900" kern="1200" dirty="0" err="1"/>
            <a:t>results</a:t>
          </a:r>
          <a:endParaRPr lang="en-US" sz="1900" kern="1200" dirty="0"/>
        </a:p>
      </dsp:txBody>
      <dsp:txXfrm>
        <a:off x="7692599" y="2287883"/>
        <a:ext cx="2392743" cy="957097"/>
      </dsp:txXfrm>
    </dsp:sp>
    <dsp:sp modelId="{926FF1D5-428A-4A03-84EC-853E7CFF8C04}">
      <dsp:nvSpPr>
        <dsp:cNvPr id="0" name=""/>
        <dsp:cNvSpPr/>
      </dsp:nvSpPr>
      <dsp:spPr>
        <a:xfrm>
          <a:off x="8182679" y="3244980"/>
          <a:ext cx="2392743" cy="1094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900" kern="1200" dirty="0" err="1"/>
            <a:t>Point-by-point</a:t>
          </a:r>
          <a:r>
            <a:rPr lang="hu-HU" sz="1900" kern="1200" dirty="0"/>
            <a:t> </a:t>
          </a:r>
          <a:r>
            <a:rPr lang="hu-HU" sz="1900" kern="1200" dirty="0" err="1"/>
            <a:t>median</a:t>
          </a:r>
          <a:r>
            <a:rPr lang="hu-HU" sz="1900" kern="1200" dirty="0"/>
            <a:t> </a:t>
          </a:r>
          <a:r>
            <a:rPr lang="hu-HU" sz="1900" kern="1200" dirty="0" err="1"/>
            <a:t>aggregation</a:t>
          </a:r>
          <a:endParaRPr lang="en-US" sz="1900" kern="1200" dirty="0"/>
        </a:p>
      </dsp:txBody>
      <dsp:txXfrm>
        <a:off x="8214733" y="3277034"/>
        <a:ext cx="2328635" cy="1030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043C7-A9D7-49FE-A14E-B6A40EF97928}">
      <dsp:nvSpPr>
        <dsp:cNvPr id="0" name=""/>
        <dsp:cNvSpPr/>
      </dsp:nvSpPr>
      <dsp:spPr>
        <a:xfrm>
          <a:off x="4822" y="2295671"/>
          <a:ext cx="2108299" cy="1264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/>
            <a:t>The </a:t>
          </a:r>
          <a:r>
            <a:rPr lang="hu-HU" sz="2600" kern="1200" dirty="0" err="1"/>
            <a:t>price</a:t>
          </a:r>
          <a:r>
            <a:rPr lang="hu-HU" sz="2600" kern="1200" dirty="0"/>
            <a:t> puzzle</a:t>
          </a:r>
          <a:endParaRPr lang="en-US" sz="2600" kern="1200" dirty="0"/>
        </a:p>
      </dsp:txBody>
      <dsp:txXfrm>
        <a:off x="41872" y="2332721"/>
        <a:ext cx="2034199" cy="1190879"/>
      </dsp:txXfrm>
    </dsp:sp>
    <dsp:sp modelId="{2982E834-8D26-4597-86E8-C9605F991A9F}">
      <dsp:nvSpPr>
        <dsp:cNvPr id="0" name=""/>
        <dsp:cNvSpPr/>
      </dsp:nvSpPr>
      <dsp:spPr>
        <a:xfrm>
          <a:off x="2323951" y="2666731"/>
          <a:ext cx="446959" cy="522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323951" y="2771303"/>
        <a:ext cx="312871" cy="313714"/>
      </dsp:txXfrm>
    </dsp:sp>
    <dsp:sp modelId="{8CA73D16-7C7F-4288-9D01-770578B9F239}">
      <dsp:nvSpPr>
        <dsp:cNvPr id="0" name=""/>
        <dsp:cNvSpPr/>
      </dsp:nvSpPr>
      <dsp:spPr>
        <a:xfrm>
          <a:off x="2956441" y="2295671"/>
          <a:ext cx="2108299" cy="1264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 err="1"/>
            <a:t>Monetary</a:t>
          </a:r>
          <a:r>
            <a:rPr lang="hu-HU" sz="2600" kern="1200" dirty="0"/>
            <a:t> </a:t>
          </a:r>
          <a:r>
            <a:rPr lang="hu-HU" sz="2600" kern="1200" dirty="0" err="1"/>
            <a:t>aggregates</a:t>
          </a:r>
          <a:r>
            <a:rPr lang="hu-HU" sz="2600" kern="1200" dirty="0"/>
            <a:t>?</a:t>
          </a:r>
          <a:endParaRPr lang="en-US" sz="2600" kern="1200" dirty="0"/>
        </a:p>
      </dsp:txBody>
      <dsp:txXfrm>
        <a:off x="2993491" y="2332721"/>
        <a:ext cx="2034199" cy="1190879"/>
      </dsp:txXfrm>
    </dsp:sp>
    <dsp:sp modelId="{AEFA6EE7-FC50-4223-9BFF-A45029F2D337}">
      <dsp:nvSpPr>
        <dsp:cNvPr id="0" name=""/>
        <dsp:cNvSpPr/>
      </dsp:nvSpPr>
      <dsp:spPr>
        <a:xfrm>
          <a:off x="5275570" y="2666731"/>
          <a:ext cx="446959" cy="522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275570" y="2771303"/>
        <a:ext cx="312871" cy="313714"/>
      </dsp:txXfrm>
    </dsp:sp>
    <dsp:sp modelId="{FBDF0884-A33B-4A8A-8315-9BF653C55F43}">
      <dsp:nvSpPr>
        <dsp:cNvPr id="0" name=""/>
        <dsp:cNvSpPr/>
      </dsp:nvSpPr>
      <dsp:spPr>
        <a:xfrm>
          <a:off x="5908060" y="2295671"/>
          <a:ext cx="2108299" cy="1264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 err="1"/>
            <a:t>Commodity</a:t>
          </a:r>
          <a:r>
            <a:rPr lang="hu-HU" sz="2600" kern="1200" dirty="0"/>
            <a:t> </a:t>
          </a:r>
          <a:r>
            <a:rPr lang="hu-HU" sz="2600" kern="1200" dirty="0" err="1"/>
            <a:t>prices</a:t>
          </a:r>
          <a:r>
            <a:rPr lang="hu-HU" sz="2600" kern="1200" dirty="0"/>
            <a:t>?</a:t>
          </a:r>
        </a:p>
      </dsp:txBody>
      <dsp:txXfrm>
        <a:off x="5945110" y="2332721"/>
        <a:ext cx="2034199" cy="1190879"/>
      </dsp:txXfrm>
    </dsp:sp>
    <dsp:sp modelId="{B76564E1-9F05-474D-BEB1-C3E84DEF0B7E}">
      <dsp:nvSpPr>
        <dsp:cNvPr id="0" name=""/>
        <dsp:cNvSpPr/>
      </dsp:nvSpPr>
      <dsp:spPr>
        <a:xfrm>
          <a:off x="8227189" y="2666731"/>
          <a:ext cx="446959" cy="522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227189" y="2771303"/>
        <a:ext cx="312871" cy="313714"/>
      </dsp:txXfrm>
    </dsp:sp>
    <dsp:sp modelId="{6808B0E8-8086-4388-A3B9-7948DC91BD73}">
      <dsp:nvSpPr>
        <dsp:cNvPr id="0" name=""/>
        <dsp:cNvSpPr/>
      </dsp:nvSpPr>
      <dsp:spPr>
        <a:xfrm>
          <a:off x="8859679" y="2295671"/>
          <a:ext cx="2108299" cy="1264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 err="1"/>
            <a:t>Sign</a:t>
          </a:r>
          <a:r>
            <a:rPr lang="hu-HU" sz="2600" kern="1200" dirty="0"/>
            <a:t> </a:t>
          </a:r>
          <a:r>
            <a:rPr lang="hu-HU" sz="2600" kern="1200" dirty="0" err="1"/>
            <a:t>restriction</a:t>
          </a:r>
          <a:r>
            <a:rPr lang="hu-HU" sz="2600" kern="1200" dirty="0"/>
            <a:t>!</a:t>
          </a:r>
        </a:p>
      </dsp:txBody>
      <dsp:txXfrm>
        <a:off x="8896729" y="2332721"/>
        <a:ext cx="2034199" cy="11908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CF6E208D-158E-468E-9C24-D662B92BEB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475ED88-349A-4682-B8CD-A573756E2F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A573D-56A2-4FA9-8037-418CB95CA259}" type="datetimeFigureOut">
              <a:rPr lang="hu-HU" smtClean="0"/>
              <a:t>2022. 05. 01.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D3AA1DA-CBB1-4B16-941B-0DE59B3F95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428A9F0-43C4-4CAF-97D4-EE8ECB529B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AA2A3-65F5-4D35-8232-6947BAD325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0591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49B13-56BB-2B46-B8BB-04CAC3B295EA}" type="datetimeFigureOut">
              <a:rPr lang="hu-HU" smtClean="0"/>
              <a:t>2022. 05. 01.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8C8CC-496F-EF43-AB3E-71738872D0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9772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8C8CC-496F-EF43-AB3E-71738872D0ED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9452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8C8CC-496F-EF43-AB3E-71738872D0ED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9719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Relationship Id="rId4" Type="http://schemas.openxmlformats.org/officeDocument/2006/relationships/hyperlink" Target="mailto:xy.z@uni-corvinus.hu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émaelválasztó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5521EF57-C42D-4AD7-96B5-BBCD9FF225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8900000">
            <a:off x="8612223" y="3585940"/>
            <a:ext cx="2544996" cy="254499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EAA0E2B3-C33F-44BF-BD24-838C7225A4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1814" y="1709738"/>
            <a:ext cx="11096623" cy="761982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6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</a:lstStyle>
          <a:p>
            <a:r>
              <a:rPr lang="hu-HU" dirty="0"/>
              <a:t>Georgia 66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12A0EB8-6C6A-462B-B007-E47F92C711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7113" y="2724805"/>
            <a:ext cx="7431088" cy="7041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1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 err="1"/>
              <a:t>Arial</a:t>
            </a:r>
            <a:r>
              <a:rPr lang="hu-HU" dirty="0"/>
              <a:t> 41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D07BBF8D-59B5-4E98-9412-4127A4631E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80475" y="553688"/>
            <a:ext cx="2743200" cy="18410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CDB8303-244F-419F-8500-227EC2D47407}" type="datetime3">
              <a:rPr lang="en-US" smtClean="0"/>
              <a:t>1 May 2022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3989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9 sorszámoz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7">
            <a:extLst>
              <a:ext uri="{FF2B5EF4-FFF2-40B4-BE49-F238E27FC236}">
                <a16:creationId xmlns:a16="http://schemas.microsoft.com/office/drawing/2014/main" id="{FDDD5CBB-919E-4178-8EC9-0F87492D1E5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361112" y="802093"/>
            <a:ext cx="5262562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lang="hu-HU" sz="1200" dirty="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Header</a:t>
            </a:r>
            <a:endParaRPr lang="hu-HU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83C3C09F-494C-4C4A-87C7-06D59574ABA3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548187" y="1924628"/>
            <a:ext cx="3370263" cy="45861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2.</a:t>
            </a:r>
            <a:endParaRPr lang="en-US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15F7311C-818D-429E-9FE8-E815ACC8011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258174" y="1924758"/>
            <a:ext cx="3370263" cy="45886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3.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5FB6020-9D77-4851-AD88-C654B6FF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80475" y="553688"/>
            <a:ext cx="2743200" cy="18410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BAB070B-1B76-435B-A1C8-8E22A589FF68}" type="datetime3">
              <a:rPr lang="en-US" smtClean="0"/>
              <a:t>1 May 2022</a:t>
            </a:fld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C3D426C7-51E6-498F-9AA3-565CAD33706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35511" y="2559819"/>
            <a:ext cx="3182939" cy="869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Subheadline</a:t>
            </a:r>
            <a:endParaRPr lang="hu-HU" dirty="0"/>
          </a:p>
        </p:txBody>
      </p:sp>
      <p:sp>
        <p:nvSpPr>
          <p:cNvPr id="20" name="Szöveg helye 7">
            <a:extLst>
              <a:ext uri="{FF2B5EF4-FFF2-40B4-BE49-F238E27FC236}">
                <a16:creationId xmlns:a16="http://schemas.microsoft.com/office/drawing/2014/main" id="{D10499E3-B38D-4B7E-A710-D3D3EF8642D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40735" y="2559819"/>
            <a:ext cx="3182939" cy="869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Subheadline</a:t>
            </a:r>
            <a:endParaRPr lang="hu-HU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7A76968-F434-47A8-8BB4-B0BB3F8973EE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4548187" y="3405190"/>
            <a:ext cx="3370263" cy="45861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5.</a:t>
            </a:r>
            <a:endParaRPr lang="en-US" dirty="0"/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1635D96A-64C0-4E8D-9137-7FF86566B7B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58174" y="3405320"/>
            <a:ext cx="3370263" cy="45886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6.</a:t>
            </a:r>
            <a:endParaRPr lang="en-US" dirty="0"/>
          </a:p>
        </p:txBody>
      </p:sp>
      <p:sp>
        <p:nvSpPr>
          <p:cNvPr id="48" name="Szöveg helye 7">
            <a:extLst>
              <a:ext uri="{FF2B5EF4-FFF2-40B4-BE49-F238E27FC236}">
                <a16:creationId xmlns:a16="http://schemas.microsoft.com/office/drawing/2014/main" id="{64F77A26-4ED9-4455-B129-C8D7B145A37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35511" y="4040381"/>
            <a:ext cx="3182939" cy="869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Subheadline</a:t>
            </a:r>
            <a:endParaRPr lang="hu-HU" dirty="0"/>
          </a:p>
        </p:txBody>
      </p:sp>
      <p:sp>
        <p:nvSpPr>
          <p:cNvPr id="49" name="Szöveg helye 7">
            <a:extLst>
              <a:ext uri="{FF2B5EF4-FFF2-40B4-BE49-F238E27FC236}">
                <a16:creationId xmlns:a16="http://schemas.microsoft.com/office/drawing/2014/main" id="{AA6FEF02-C14A-42B2-A7F7-7E2EF53664C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40735" y="4040381"/>
            <a:ext cx="3182939" cy="869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Subheadline</a:t>
            </a:r>
            <a:endParaRPr lang="hu-HU" dirty="0"/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24A7CA19-808C-4698-9E2B-CC4AA37D1E2C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39788" y="1924628"/>
            <a:ext cx="3370263" cy="45861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1.</a:t>
            </a:r>
            <a:endParaRPr lang="en-US" dirty="0"/>
          </a:p>
        </p:txBody>
      </p:sp>
      <p:sp>
        <p:nvSpPr>
          <p:cNvPr id="53" name="Szöveg helye 7">
            <a:extLst>
              <a:ext uri="{FF2B5EF4-FFF2-40B4-BE49-F238E27FC236}">
                <a16:creationId xmlns:a16="http://schemas.microsoft.com/office/drawing/2014/main" id="{A515265E-C569-4028-B881-B903372F35E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27112" y="2559819"/>
            <a:ext cx="3182939" cy="869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Subheadline</a:t>
            </a:r>
            <a:endParaRPr lang="hu-HU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40C80332-AF2D-4C3C-BC8B-023D61E37BC9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9788" y="3410658"/>
            <a:ext cx="3370263" cy="45861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4.</a:t>
            </a:r>
            <a:endParaRPr lang="en-US" dirty="0"/>
          </a:p>
        </p:txBody>
      </p:sp>
      <p:sp>
        <p:nvSpPr>
          <p:cNvPr id="55" name="Szöveg helye 7">
            <a:extLst>
              <a:ext uri="{FF2B5EF4-FFF2-40B4-BE49-F238E27FC236}">
                <a16:creationId xmlns:a16="http://schemas.microsoft.com/office/drawing/2014/main" id="{67A16235-2C88-4A3C-A4C4-9704FE1739C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27112" y="4045849"/>
            <a:ext cx="3182939" cy="869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Subheadline</a:t>
            </a:r>
            <a:endParaRPr lang="hu-HU" dirty="0"/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95ADD3A0-CF71-4C37-A730-D3DCE9DD9D3C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4548187" y="4896558"/>
            <a:ext cx="3370263" cy="45861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8.</a:t>
            </a:r>
            <a:endParaRPr lang="en-US" dirty="0"/>
          </a:p>
        </p:txBody>
      </p:sp>
      <p:sp>
        <p:nvSpPr>
          <p:cNvPr id="57" name="Text Placeholder 4">
            <a:extLst>
              <a:ext uri="{FF2B5EF4-FFF2-40B4-BE49-F238E27FC236}">
                <a16:creationId xmlns:a16="http://schemas.microsoft.com/office/drawing/2014/main" id="{2102ECB2-0CE8-475E-AB24-6EF66AA5766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58174" y="4896688"/>
            <a:ext cx="3370263" cy="45886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9.</a:t>
            </a:r>
            <a:endParaRPr lang="en-US" dirty="0"/>
          </a:p>
        </p:txBody>
      </p:sp>
      <p:sp>
        <p:nvSpPr>
          <p:cNvPr id="58" name="Szöveg helye 7">
            <a:extLst>
              <a:ext uri="{FF2B5EF4-FFF2-40B4-BE49-F238E27FC236}">
                <a16:creationId xmlns:a16="http://schemas.microsoft.com/office/drawing/2014/main" id="{50E77551-B0EB-4BC4-B794-3BAC2CFC6BE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5511" y="5531749"/>
            <a:ext cx="3182939" cy="869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Subheadline</a:t>
            </a:r>
            <a:endParaRPr lang="hu-HU" dirty="0"/>
          </a:p>
        </p:txBody>
      </p:sp>
      <p:sp>
        <p:nvSpPr>
          <p:cNvPr id="59" name="Szöveg helye 7">
            <a:extLst>
              <a:ext uri="{FF2B5EF4-FFF2-40B4-BE49-F238E27FC236}">
                <a16:creationId xmlns:a16="http://schemas.microsoft.com/office/drawing/2014/main" id="{4ED558E9-7431-413D-8B88-E274D0FB19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40735" y="5531749"/>
            <a:ext cx="3182939" cy="869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Subheadline</a:t>
            </a:r>
            <a:endParaRPr lang="hu-HU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F6774B50-35EA-4A39-A25B-D785EABAD0FF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39788" y="4902026"/>
            <a:ext cx="3370263" cy="45861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7.</a:t>
            </a:r>
            <a:endParaRPr lang="en-US" dirty="0"/>
          </a:p>
        </p:txBody>
      </p:sp>
      <p:sp>
        <p:nvSpPr>
          <p:cNvPr id="61" name="Szöveg helye 7">
            <a:extLst>
              <a:ext uri="{FF2B5EF4-FFF2-40B4-BE49-F238E27FC236}">
                <a16:creationId xmlns:a16="http://schemas.microsoft.com/office/drawing/2014/main" id="{08E55F04-8235-4020-86FF-65B4ED76722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27112" y="5537217"/>
            <a:ext cx="3182939" cy="869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Subheadline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80233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12 sorszámoz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7">
            <a:extLst>
              <a:ext uri="{FF2B5EF4-FFF2-40B4-BE49-F238E27FC236}">
                <a16:creationId xmlns:a16="http://schemas.microsoft.com/office/drawing/2014/main" id="{FDDD5CBB-919E-4178-8EC9-0F87492D1E5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361112" y="802093"/>
            <a:ext cx="5262562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lang="hu-HU" sz="1200" dirty="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200" dirty="0"/>
              <a:t>Header</a:t>
            </a:r>
            <a:endParaRPr lang="hu-HU" sz="1000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5FB6020-9D77-4851-AD88-C654B6FF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80475" y="553688"/>
            <a:ext cx="2743200" cy="18410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134038-045E-4A03-ABDC-3503F4C32EE7}" type="datetime3">
              <a:rPr lang="en-US" smtClean="0"/>
              <a:t>1 May 2022</a:t>
            </a:fld>
            <a:endParaRPr lang="hu-HU" dirty="0"/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24A7CA19-808C-4698-9E2B-CC4AA37D1E2C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39789" y="1924628"/>
            <a:ext cx="2699934" cy="45861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1.</a:t>
            </a:r>
            <a:endParaRPr lang="en-US" dirty="0"/>
          </a:p>
        </p:txBody>
      </p:sp>
      <p:sp>
        <p:nvSpPr>
          <p:cNvPr id="53" name="Szöveg helye 7">
            <a:extLst>
              <a:ext uri="{FF2B5EF4-FFF2-40B4-BE49-F238E27FC236}">
                <a16:creationId xmlns:a16="http://schemas.microsoft.com/office/drawing/2014/main" id="{A515265E-C569-4028-B881-B903372F35E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27112" y="2559819"/>
            <a:ext cx="2512611" cy="869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Subheadline</a:t>
            </a:r>
            <a:endParaRPr lang="hu-HU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40C80332-AF2D-4C3C-BC8B-023D61E37BC9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9788" y="3410658"/>
            <a:ext cx="2699935" cy="45861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5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55" name="Szöveg helye 7">
            <a:extLst>
              <a:ext uri="{FF2B5EF4-FFF2-40B4-BE49-F238E27FC236}">
                <a16:creationId xmlns:a16="http://schemas.microsoft.com/office/drawing/2014/main" id="{67A16235-2C88-4A3C-A4C4-9704FE1739C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27112" y="4045849"/>
            <a:ext cx="2512611" cy="869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Subheadline</a:t>
            </a:r>
            <a:endParaRPr lang="hu-HU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F6774B50-35EA-4A39-A25B-D785EABAD0FF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39788" y="4902026"/>
            <a:ext cx="2699935" cy="45861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9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61" name="Szöveg helye 7">
            <a:extLst>
              <a:ext uri="{FF2B5EF4-FFF2-40B4-BE49-F238E27FC236}">
                <a16:creationId xmlns:a16="http://schemas.microsoft.com/office/drawing/2014/main" id="{08E55F04-8235-4020-86FF-65B4ED76722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27113" y="5537217"/>
            <a:ext cx="2511830" cy="869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Subheadline</a:t>
            </a:r>
            <a:endParaRPr lang="hu-HU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F10E4259-543E-4A93-937C-8F3BE929663C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538942" y="1924628"/>
            <a:ext cx="2699934" cy="45861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2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34" name="Szöveg helye 7">
            <a:extLst>
              <a:ext uri="{FF2B5EF4-FFF2-40B4-BE49-F238E27FC236}">
                <a16:creationId xmlns:a16="http://schemas.microsoft.com/office/drawing/2014/main" id="{6FB36674-3D7B-42C5-AF5A-9314E988F17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726265" y="2559819"/>
            <a:ext cx="2512611" cy="869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Subheadline</a:t>
            </a:r>
            <a:endParaRPr lang="hu-HU" dirty="0"/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FCE212E-F20F-4499-89D7-86D4C4E7D1E9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538941" y="3410658"/>
            <a:ext cx="2699935" cy="45861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6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36" name="Szöveg helye 7">
            <a:extLst>
              <a:ext uri="{FF2B5EF4-FFF2-40B4-BE49-F238E27FC236}">
                <a16:creationId xmlns:a16="http://schemas.microsoft.com/office/drawing/2014/main" id="{FEDC2FF6-2588-4BAF-AE2B-2070717E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726265" y="4045849"/>
            <a:ext cx="2512611" cy="869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Subheadline</a:t>
            </a:r>
            <a:endParaRPr lang="hu-HU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83D50EC9-20EB-45A9-98E9-A3F14EF7030B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3538941" y="4902026"/>
            <a:ext cx="2699935" cy="45861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10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38" name="Szöveg helye 7">
            <a:extLst>
              <a:ext uri="{FF2B5EF4-FFF2-40B4-BE49-F238E27FC236}">
                <a16:creationId xmlns:a16="http://schemas.microsoft.com/office/drawing/2014/main" id="{A8D26A1E-F5BB-4E3F-828B-E1578DDE873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726266" y="5537217"/>
            <a:ext cx="2511830" cy="869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Subheadline</a:t>
            </a:r>
            <a:endParaRPr lang="hu-HU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02A1312-6C1A-4CE9-A2E9-A98AF4DDABF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6238877" y="1924628"/>
            <a:ext cx="2699934" cy="45861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3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40" name="Szöveg helye 7">
            <a:extLst>
              <a:ext uri="{FF2B5EF4-FFF2-40B4-BE49-F238E27FC236}">
                <a16:creationId xmlns:a16="http://schemas.microsoft.com/office/drawing/2014/main" id="{9E0A49DA-46ED-44E8-B956-91F1CDA145B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426200" y="2559819"/>
            <a:ext cx="2512611" cy="869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Subheadline</a:t>
            </a:r>
            <a:endParaRPr lang="hu-HU" dirty="0"/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5E2CE87C-8CDA-4590-A371-B750E8A87548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238876" y="3410658"/>
            <a:ext cx="2699935" cy="45861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7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42" name="Szöveg helye 7">
            <a:extLst>
              <a:ext uri="{FF2B5EF4-FFF2-40B4-BE49-F238E27FC236}">
                <a16:creationId xmlns:a16="http://schemas.microsoft.com/office/drawing/2014/main" id="{EF6839CE-4F4B-4E11-8626-B03D0743E4F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426200" y="4045849"/>
            <a:ext cx="2512611" cy="869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Subheadline</a:t>
            </a:r>
            <a:endParaRPr lang="hu-HU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DA1FABDD-5F73-475C-9EA1-48839B2B6EBE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6238876" y="4902026"/>
            <a:ext cx="2699935" cy="45861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11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44" name="Szöveg helye 7">
            <a:extLst>
              <a:ext uri="{FF2B5EF4-FFF2-40B4-BE49-F238E27FC236}">
                <a16:creationId xmlns:a16="http://schemas.microsoft.com/office/drawing/2014/main" id="{228766A5-45FE-4958-92EB-13C4A3226D7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426201" y="5537217"/>
            <a:ext cx="2511830" cy="869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Subheadline</a:t>
            </a:r>
            <a:endParaRPr lang="hu-HU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4ED8F4B0-953B-4461-A021-83A737793170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8938812" y="1924628"/>
            <a:ext cx="2699934" cy="45861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4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50" name="Szöveg helye 7">
            <a:extLst>
              <a:ext uri="{FF2B5EF4-FFF2-40B4-BE49-F238E27FC236}">
                <a16:creationId xmlns:a16="http://schemas.microsoft.com/office/drawing/2014/main" id="{E719BC40-A81D-4DAA-8BDD-905B247031F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126135" y="2559819"/>
            <a:ext cx="2512611" cy="869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Subheadline</a:t>
            </a:r>
            <a:endParaRPr lang="hu-HU" dirty="0"/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B0C540B8-AB66-459A-9FED-56B6427B3857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8938811" y="3410658"/>
            <a:ext cx="2699935" cy="45861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8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62" name="Szöveg helye 7">
            <a:extLst>
              <a:ext uri="{FF2B5EF4-FFF2-40B4-BE49-F238E27FC236}">
                <a16:creationId xmlns:a16="http://schemas.microsoft.com/office/drawing/2014/main" id="{CCA87FC6-0856-40E8-973F-0EDD740C633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26135" y="4045849"/>
            <a:ext cx="2512611" cy="869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Subheadline</a:t>
            </a:r>
            <a:endParaRPr lang="hu-HU" dirty="0"/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BFB456CF-7DB8-423B-978A-5CB78B60EFF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8938811" y="4902026"/>
            <a:ext cx="2699935" cy="45861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12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64" name="Szöveg helye 7">
            <a:extLst>
              <a:ext uri="{FF2B5EF4-FFF2-40B4-BE49-F238E27FC236}">
                <a16:creationId xmlns:a16="http://schemas.microsoft.com/office/drawing/2014/main" id="{353B2232-3170-4619-9C6C-AC027D49BD1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126136" y="5537217"/>
            <a:ext cx="2511830" cy="869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Subheadline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14339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kvő ké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E3D5CE5-894B-D641-97F3-B5228CC2AA1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7112" y="2498346"/>
            <a:ext cx="10601325" cy="42740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 err="1"/>
              <a:t>Arial</a:t>
            </a:r>
            <a:r>
              <a:rPr lang="hu-HU" dirty="0"/>
              <a:t> 24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370467-A302-47AA-A9F3-129DA56EDF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42988" y="3429000"/>
            <a:ext cx="3167062" cy="284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hu-HU" dirty="0" err="1"/>
              <a:t>Arial</a:t>
            </a:r>
            <a:r>
              <a:rPr lang="hu-HU" dirty="0"/>
              <a:t> 18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19" name="Footer Placeholder 7">
            <a:extLst>
              <a:ext uri="{FF2B5EF4-FFF2-40B4-BE49-F238E27FC236}">
                <a16:creationId xmlns:a16="http://schemas.microsoft.com/office/drawing/2014/main" id="{32C0B078-11E6-4C76-B9A6-2E3797304E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361112" y="802093"/>
            <a:ext cx="5262562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lang="hu-HU" sz="1200" dirty="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9E09E4E-E483-4CCF-AFE7-2F1C6D23C1F8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751388" y="3428999"/>
            <a:ext cx="7442199" cy="34290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B5AAF3D-FE31-4EBB-BCDD-F85DE83B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80475" y="553688"/>
            <a:ext cx="2743200" cy="18410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6CAFA6D-FC9A-4E73-AA3E-ECDA96492AB9}" type="datetime3">
              <a:rPr lang="en-US" smtClean="0"/>
              <a:t>1 May 2022</a:t>
            </a:fld>
            <a:endParaRPr lang="hu-H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7562CC1-1312-4F98-982B-FD100F59CA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1813" y="1583728"/>
            <a:ext cx="11091861" cy="69769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</a:lstStyle>
          <a:p>
            <a:r>
              <a:rPr lang="hu-HU" dirty="0"/>
              <a:t>Georgia </a:t>
            </a:r>
            <a:r>
              <a:rPr lang="en-US" dirty="0"/>
              <a:t>36</a:t>
            </a:r>
            <a:r>
              <a:rPr lang="hu-HU" dirty="0"/>
              <a:t> </a:t>
            </a:r>
            <a:r>
              <a:rPr lang="hu-HU" dirty="0" err="1"/>
              <a:t>pt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79123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lló kép négyze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E3D5CE5-894B-D641-97F3-B5228CC2AA1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7113" y="2498346"/>
            <a:ext cx="4797426" cy="42740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 err="1"/>
              <a:t>Arial</a:t>
            </a:r>
            <a:r>
              <a:rPr lang="hu-HU" dirty="0"/>
              <a:t> 24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370467-A302-47AA-A9F3-129DA56EDF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42987" y="3429000"/>
            <a:ext cx="4781551" cy="2844800"/>
          </a:xfrm>
          <a:prstGeom prst="rect">
            <a:avLst/>
          </a:prstGeom>
        </p:spPr>
        <p:txBody>
          <a:bodyPr lIns="0" tIns="0" rIns="0" bIns="0"/>
          <a:lstStyle>
            <a:lvl1pPr marL="216000" indent="-216000" defTabSz="54000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100000"/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hu-HU" dirty="0" err="1"/>
              <a:t>Arial</a:t>
            </a:r>
            <a:r>
              <a:rPr lang="hu-HU" dirty="0"/>
              <a:t> 18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19" name="Footer Placeholder 7">
            <a:extLst>
              <a:ext uri="{FF2B5EF4-FFF2-40B4-BE49-F238E27FC236}">
                <a16:creationId xmlns:a16="http://schemas.microsoft.com/office/drawing/2014/main" id="{32C0B078-11E6-4C76-B9A6-2E3797304E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361112" y="802093"/>
            <a:ext cx="5262562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lang="hu-HU" sz="1200" dirty="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Header</a:t>
            </a:r>
            <a:endParaRPr lang="hu-HU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C18C04BD-E924-4088-9C5F-60D7B34AC2CB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6361112" y="1709739"/>
            <a:ext cx="5832475" cy="51482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B7692F89-E66E-4ABB-910E-3E92241F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80475" y="553688"/>
            <a:ext cx="2743200" cy="18410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5A387CC-CE2B-46E4-888B-B5CB53413005}" type="datetime3">
              <a:rPr lang="en-US" smtClean="0"/>
              <a:t>1 May 2022</a:t>
            </a:fld>
            <a:endParaRPr lang="hu-H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4BD3BE-3373-40A1-874F-55870EB5CE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1814" y="1583728"/>
            <a:ext cx="5299076" cy="69769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</a:lstStyle>
          <a:p>
            <a:r>
              <a:rPr lang="hu-HU" dirty="0"/>
              <a:t>Georgia </a:t>
            </a:r>
            <a:r>
              <a:rPr lang="en-US" dirty="0"/>
              <a:t>36</a:t>
            </a:r>
            <a:r>
              <a:rPr lang="hu-HU" dirty="0"/>
              <a:t> </a:t>
            </a:r>
            <a:r>
              <a:rPr lang="hu-HU" dirty="0" err="1"/>
              <a:t>pt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29626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E3D5CE5-894B-D641-97F3-B5228CC2AA1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7113" y="2498346"/>
            <a:ext cx="4797426" cy="42740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 err="1"/>
              <a:t>Arial</a:t>
            </a:r>
            <a:r>
              <a:rPr lang="hu-HU" dirty="0"/>
              <a:t> 24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370467-A302-47AA-A9F3-129DA56EDF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42987" y="3429000"/>
            <a:ext cx="4781551" cy="2844800"/>
          </a:xfrm>
          <a:prstGeom prst="rect">
            <a:avLst/>
          </a:prstGeom>
        </p:spPr>
        <p:txBody>
          <a:bodyPr lIns="0" tIns="0" rIns="0" bIns="0"/>
          <a:lstStyle>
            <a:lvl1pPr marL="216000" indent="-216000" defTabSz="54000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111000"/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hu-HU" dirty="0" err="1"/>
              <a:t>Arial</a:t>
            </a:r>
            <a:r>
              <a:rPr lang="hu-HU" dirty="0"/>
              <a:t> 18 </a:t>
            </a:r>
            <a:r>
              <a:rPr lang="hu-HU" dirty="0" err="1"/>
              <a:t>pt</a:t>
            </a:r>
            <a:r>
              <a:rPr lang="hu-HU" dirty="0"/>
              <a:t> felsorolás</a:t>
            </a:r>
          </a:p>
        </p:txBody>
      </p:sp>
      <p:sp>
        <p:nvSpPr>
          <p:cNvPr id="19" name="Footer Placeholder 7">
            <a:extLst>
              <a:ext uri="{FF2B5EF4-FFF2-40B4-BE49-F238E27FC236}">
                <a16:creationId xmlns:a16="http://schemas.microsoft.com/office/drawing/2014/main" id="{32C0B078-11E6-4C76-B9A6-2E3797304E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361112" y="802093"/>
            <a:ext cx="5262562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lang="hu-HU" sz="1200" dirty="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Header</a:t>
            </a:r>
            <a:endParaRPr lang="hu-HU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C18C04BD-E924-4088-9C5F-60D7B34AC2CB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6361112" y="1709739"/>
            <a:ext cx="5832475" cy="51482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B7692F89-E66E-4ABB-910E-3E92241F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80475" y="553688"/>
            <a:ext cx="2743200" cy="18410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324CB8-25A0-4A0F-AD5A-966348336E8B}" type="datetime3">
              <a:rPr lang="en-US" smtClean="0"/>
              <a:t>1 May 2022</a:t>
            </a:fld>
            <a:endParaRPr lang="hu-H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4BD3BE-3373-40A1-874F-55870EB5CE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1814" y="1583728"/>
            <a:ext cx="5299076" cy="69769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</a:lstStyle>
          <a:p>
            <a:r>
              <a:rPr lang="hu-HU" dirty="0"/>
              <a:t>Georgia </a:t>
            </a:r>
            <a:r>
              <a:rPr lang="en-US" dirty="0"/>
              <a:t>36</a:t>
            </a:r>
            <a:r>
              <a:rPr lang="hu-HU" dirty="0"/>
              <a:t> </a:t>
            </a:r>
            <a:r>
              <a:rPr lang="hu-HU" dirty="0" err="1"/>
              <a:t>pt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00084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zöveg +1 ké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370467-A302-47AA-A9F3-129DA56EDF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42987" y="1709738"/>
            <a:ext cx="3167063" cy="456406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hu-HU" dirty="0" err="1"/>
              <a:t>Arial</a:t>
            </a:r>
            <a:r>
              <a:rPr lang="hu-HU" dirty="0"/>
              <a:t> 18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19" name="Footer Placeholder 7">
            <a:extLst>
              <a:ext uri="{FF2B5EF4-FFF2-40B4-BE49-F238E27FC236}">
                <a16:creationId xmlns:a16="http://schemas.microsoft.com/office/drawing/2014/main" id="{32C0B078-11E6-4C76-B9A6-2E3797304E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361112" y="802093"/>
            <a:ext cx="5262562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lang="hu-HU" sz="1200" dirty="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Header</a:t>
            </a:r>
            <a:endParaRPr lang="hu-HU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C18C04BD-E924-4088-9C5F-60D7B34AC2CB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751388" y="1709739"/>
            <a:ext cx="7442199" cy="51482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B7692F89-E66E-4ABB-910E-3E92241F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80475" y="553688"/>
            <a:ext cx="2743200" cy="18410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E09CF20-043B-4428-B532-310DC8D42FDE}" type="datetime3">
              <a:rPr lang="en-US" smtClean="0"/>
              <a:t>1 May 2022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06252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lló kép keske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E3D5CE5-894B-D641-97F3-B5228CC2AA1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7112" y="2498346"/>
            <a:ext cx="6891337" cy="42740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 err="1"/>
              <a:t>Arial</a:t>
            </a:r>
            <a:r>
              <a:rPr lang="hu-HU" dirty="0"/>
              <a:t> 24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370467-A302-47AA-A9F3-129DA56EDF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42987" y="3429000"/>
            <a:ext cx="3167063" cy="284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hu-HU" dirty="0" err="1"/>
              <a:t>Arial</a:t>
            </a:r>
            <a:r>
              <a:rPr lang="hu-HU" dirty="0"/>
              <a:t> 18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19" name="Footer Placeholder 7">
            <a:extLst>
              <a:ext uri="{FF2B5EF4-FFF2-40B4-BE49-F238E27FC236}">
                <a16:creationId xmlns:a16="http://schemas.microsoft.com/office/drawing/2014/main" id="{32C0B078-11E6-4C76-B9A6-2E3797304E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361112" y="802093"/>
            <a:ext cx="5262562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lang="hu-HU" sz="1200" dirty="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Header</a:t>
            </a:r>
            <a:endParaRPr lang="hu-HU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3E27EA6-7DAE-48E0-9C2B-9183E60141F9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8458200" y="1709739"/>
            <a:ext cx="3735387" cy="51482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42E0BD6-D3F1-4A95-825A-173841C67E4D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4749800" y="3429000"/>
            <a:ext cx="3167063" cy="284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hu-HU" dirty="0" err="1"/>
              <a:t>Arial</a:t>
            </a:r>
            <a:r>
              <a:rPr lang="hu-HU" dirty="0"/>
              <a:t> 18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DBB87C4-8470-404D-88CE-D3144DB437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80475" y="553688"/>
            <a:ext cx="2743200" cy="18410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22514C6-968A-4804-A97D-19BAC8AA79C4}" type="datetime3">
              <a:rPr lang="en-US" smtClean="0"/>
              <a:t>1 May 2022</a:t>
            </a:fld>
            <a:endParaRPr lang="hu-H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47F4E8-8179-405C-9906-237A0462A45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1814" y="1583728"/>
            <a:ext cx="7385050" cy="69769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</a:lstStyle>
          <a:p>
            <a:r>
              <a:rPr lang="hu-HU" dirty="0"/>
              <a:t>Georgia </a:t>
            </a:r>
            <a:r>
              <a:rPr lang="en-US" dirty="0"/>
              <a:t>36</a:t>
            </a:r>
            <a:r>
              <a:rPr lang="hu-HU" dirty="0"/>
              <a:t> </a:t>
            </a:r>
            <a:r>
              <a:rPr lang="hu-HU" dirty="0" err="1"/>
              <a:t>pt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70790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zöveg +2 ké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E3D5CE5-894B-D641-97F3-B5228CC2AA1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7112" y="2498346"/>
            <a:ext cx="6891337" cy="42740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 err="1"/>
              <a:t>Arial</a:t>
            </a:r>
            <a:r>
              <a:rPr lang="hu-HU" dirty="0"/>
              <a:t> 24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370467-A302-47AA-A9F3-129DA56EDF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42987" y="3429000"/>
            <a:ext cx="3167063" cy="284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hu-HU" dirty="0" err="1"/>
              <a:t>Arial</a:t>
            </a:r>
            <a:r>
              <a:rPr lang="hu-HU" dirty="0"/>
              <a:t> 18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19" name="Footer Placeholder 7">
            <a:extLst>
              <a:ext uri="{FF2B5EF4-FFF2-40B4-BE49-F238E27FC236}">
                <a16:creationId xmlns:a16="http://schemas.microsoft.com/office/drawing/2014/main" id="{32C0B078-11E6-4C76-B9A6-2E3797304E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361112" y="802093"/>
            <a:ext cx="5262562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lang="hu-HU" sz="1200" dirty="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Header</a:t>
            </a:r>
            <a:endParaRPr lang="hu-HU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3E27EA6-7DAE-48E0-9C2B-9183E60141F9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8458201" y="1709739"/>
            <a:ext cx="3165474" cy="21372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42E0BD6-D3F1-4A95-825A-173841C67E4D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4749800" y="3429000"/>
            <a:ext cx="3167063" cy="284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hu-HU" dirty="0" err="1"/>
              <a:t>Arial</a:t>
            </a:r>
            <a:r>
              <a:rPr lang="hu-HU" dirty="0"/>
              <a:t> 18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DBB87C4-8470-404D-88CE-D3144DB437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80475" y="553688"/>
            <a:ext cx="2743200" cy="18410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34B312-EC5F-4FEB-9036-A4AF5823234B}" type="datetime3">
              <a:rPr lang="en-US" smtClean="0"/>
              <a:t>1 May 2022</a:t>
            </a:fld>
            <a:endParaRPr lang="hu-HU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1653E774-FD06-465B-ADA8-2C5BAE50D753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8458201" y="4136545"/>
            <a:ext cx="3165474" cy="21372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B14809A-985C-4A99-9278-4878576245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1814" y="1583728"/>
            <a:ext cx="7385050" cy="69769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</a:lstStyle>
          <a:p>
            <a:r>
              <a:rPr lang="hu-HU" dirty="0"/>
              <a:t>Georgia </a:t>
            </a:r>
            <a:r>
              <a:rPr lang="en-US" dirty="0"/>
              <a:t>36</a:t>
            </a:r>
            <a:r>
              <a:rPr lang="hu-HU" dirty="0"/>
              <a:t> </a:t>
            </a:r>
            <a:r>
              <a:rPr lang="hu-HU" dirty="0" err="1"/>
              <a:t>pt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58568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zöveg +2 ké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E3D5CE5-894B-D641-97F3-B5228CC2AA1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7112" y="2498346"/>
            <a:ext cx="6891337" cy="42740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 err="1"/>
              <a:t>Arial</a:t>
            </a:r>
            <a:r>
              <a:rPr lang="hu-HU" dirty="0"/>
              <a:t> 24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370467-A302-47AA-A9F3-129DA56EDF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42987" y="3429000"/>
            <a:ext cx="3167063" cy="284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hu-HU" dirty="0" err="1"/>
              <a:t>Arial</a:t>
            </a:r>
            <a:r>
              <a:rPr lang="hu-HU" dirty="0"/>
              <a:t> 18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19" name="Footer Placeholder 7">
            <a:extLst>
              <a:ext uri="{FF2B5EF4-FFF2-40B4-BE49-F238E27FC236}">
                <a16:creationId xmlns:a16="http://schemas.microsoft.com/office/drawing/2014/main" id="{32C0B078-11E6-4C76-B9A6-2E3797304E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361112" y="802093"/>
            <a:ext cx="5262562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lang="hu-HU" sz="1200" dirty="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Header</a:t>
            </a:r>
            <a:endParaRPr lang="hu-HU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3E27EA6-7DAE-48E0-9C2B-9183E60141F9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752976" y="3429000"/>
            <a:ext cx="3165474" cy="284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DBB87C4-8470-404D-88CE-D3144DB437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80475" y="553688"/>
            <a:ext cx="2743200" cy="18410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3B2AA8-89B5-4212-8DD8-FA9CB978D898}" type="datetime3">
              <a:rPr lang="en-US" smtClean="0"/>
              <a:t>1 May 2022</a:t>
            </a:fld>
            <a:endParaRPr lang="hu-HU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1653E774-FD06-465B-ADA8-2C5BAE50D753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8458200" y="3428999"/>
            <a:ext cx="3165474" cy="284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D07D3E3-AE15-4CCF-87C9-79791466A6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1813" y="1583728"/>
            <a:ext cx="11091861" cy="69769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</a:lstStyle>
          <a:p>
            <a:r>
              <a:rPr lang="hu-HU" dirty="0"/>
              <a:t>Georgia </a:t>
            </a:r>
            <a:r>
              <a:rPr lang="en-US" dirty="0"/>
              <a:t>36</a:t>
            </a:r>
            <a:r>
              <a:rPr lang="hu-HU" dirty="0"/>
              <a:t> </a:t>
            </a:r>
            <a:r>
              <a:rPr lang="hu-HU" dirty="0" err="1"/>
              <a:t>pt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032469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sor +1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370467-A302-47AA-A9F3-129DA56EDF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42987" y="2628900"/>
            <a:ext cx="10580687" cy="36449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hu-HU" dirty="0" err="1"/>
              <a:t>Arial</a:t>
            </a:r>
            <a:r>
              <a:rPr lang="hu-HU" dirty="0"/>
              <a:t> 18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D07D3E3-AE15-4CCF-87C9-79791466A6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1813" y="1583728"/>
            <a:ext cx="11091861" cy="69769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</a:lstStyle>
          <a:p>
            <a:r>
              <a:rPr lang="hu-HU" dirty="0"/>
              <a:t>Georgia </a:t>
            </a:r>
            <a:r>
              <a:rPr lang="en-US" dirty="0"/>
              <a:t>36</a:t>
            </a:r>
            <a:r>
              <a:rPr lang="hu-HU" dirty="0"/>
              <a:t>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34D33CA-D16C-4C45-BA6B-575FFC9965B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361112" y="802093"/>
            <a:ext cx="5262562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lang="hu-HU" sz="1200" dirty="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Header</a:t>
            </a:r>
            <a:endParaRPr lang="hu-HU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D21110F-C4D6-4FE4-A2F2-B3B8A15097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80475" y="553688"/>
            <a:ext cx="2743200" cy="18410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3B2AA8-89B5-4212-8DD8-FA9CB978D898}" type="datetime3">
              <a:rPr lang="en-US" smtClean="0"/>
              <a:t>1 May 2022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022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émaelválasztó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5521EF57-C42D-4AD7-96B5-BBCD9FF225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8900000">
            <a:off x="8612223" y="3585940"/>
            <a:ext cx="2544996" cy="254499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EAA0E2B3-C33F-44BF-BD24-838C7225A4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1814" y="1557353"/>
            <a:ext cx="11096623" cy="187164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44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Georgia 44 </a:t>
            </a:r>
            <a:r>
              <a:rPr lang="en-US" dirty="0" err="1"/>
              <a:t>pt</a:t>
            </a:r>
            <a:endParaRPr lang="hu-HU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12A0EB8-6C6A-462B-B007-E47F92C711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7113" y="3455504"/>
            <a:ext cx="7431088" cy="7041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1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 err="1"/>
              <a:t>Arial</a:t>
            </a:r>
            <a:r>
              <a:rPr lang="hu-HU" dirty="0"/>
              <a:t> 41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D07BBF8D-59B5-4E98-9412-4127A4631E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80475" y="553688"/>
            <a:ext cx="2743200" cy="18410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A0FD362-F193-4210-BF89-48DFFBB39316}" type="datetime3">
              <a:rPr lang="en-US" smtClean="0"/>
              <a:t>1 May 2022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906818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sor +1 felsorol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D07D3E3-AE15-4CCF-87C9-79791466A6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1813" y="1583728"/>
            <a:ext cx="11091861" cy="69769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</a:lstStyle>
          <a:p>
            <a:r>
              <a:rPr lang="hu-HU" dirty="0"/>
              <a:t>Georgia </a:t>
            </a:r>
            <a:r>
              <a:rPr lang="en-US" dirty="0"/>
              <a:t>36</a:t>
            </a:r>
            <a:r>
              <a:rPr lang="hu-HU" dirty="0"/>
              <a:t>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0785E47-8640-445E-ADE0-B4AF3857840B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1042987" y="2628900"/>
            <a:ext cx="10580687" cy="3644900"/>
          </a:xfrm>
          <a:prstGeom prst="rect">
            <a:avLst/>
          </a:prstGeom>
        </p:spPr>
        <p:txBody>
          <a:bodyPr lIns="0" tIns="0" rIns="0" bIns="0"/>
          <a:lstStyle>
            <a:lvl1pPr marL="216000" indent="-216000" defTabSz="54000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111000"/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hu-HU" dirty="0" err="1"/>
              <a:t>Arial</a:t>
            </a:r>
            <a:r>
              <a:rPr lang="hu-HU" dirty="0"/>
              <a:t> 18 </a:t>
            </a:r>
            <a:r>
              <a:rPr lang="hu-HU" dirty="0" err="1"/>
              <a:t>pt</a:t>
            </a:r>
            <a:r>
              <a:rPr lang="hu-HU" dirty="0"/>
              <a:t> felsorolás</a:t>
            </a: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407B58E-6656-479D-A528-169ECA6EF1A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361112" y="802093"/>
            <a:ext cx="5262562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lang="hu-HU" sz="1200" dirty="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Header</a:t>
            </a:r>
            <a:endParaRPr lang="hu-HU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4FC81C9-D12D-4A6F-A215-C7503B2C61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80475" y="553688"/>
            <a:ext cx="2743200" cy="18410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3B2AA8-89B5-4212-8DD8-FA9CB978D898}" type="datetime3">
              <a:rPr lang="en-US" smtClean="0"/>
              <a:t>1 May 2022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21063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címsor +1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370467-A302-47AA-A9F3-129DA56EDF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42987" y="2628900"/>
            <a:ext cx="10580687" cy="36449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hu-HU" dirty="0" err="1"/>
              <a:t>Arial</a:t>
            </a:r>
            <a:r>
              <a:rPr lang="hu-HU" dirty="0"/>
              <a:t> 18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9310858-AF79-471D-985B-9A695D29D08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0863" y="1630245"/>
            <a:ext cx="11072812" cy="99865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 err="1"/>
              <a:t>Arial</a:t>
            </a:r>
            <a:r>
              <a:rPr lang="hu-HU" dirty="0"/>
              <a:t> 24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3DD4424-F5F2-4560-983E-6F783C220FD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361112" y="802093"/>
            <a:ext cx="5262562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lang="hu-HU" sz="1200" dirty="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Header</a:t>
            </a:r>
            <a:endParaRPr lang="hu-HU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8036B5F-D2ED-4792-A514-269221AC9C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80475" y="553688"/>
            <a:ext cx="2743200" cy="18410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3B2AA8-89B5-4212-8DD8-FA9CB978D898}" type="datetime3">
              <a:rPr lang="en-US" smtClean="0"/>
              <a:t>1 May 2022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936039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címsor +1 felsorol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0785E47-8640-445E-ADE0-B4AF3857840B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1042987" y="2628900"/>
            <a:ext cx="10580687" cy="3644900"/>
          </a:xfrm>
          <a:prstGeom prst="rect">
            <a:avLst/>
          </a:prstGeom>
        </p:spPr>
        <p:txBody>
          <a:bodyPr lIns="0" tIns="0" rIns="0" bIns="0"/>
          <a:lstStyle>
            <a:lvl1pPr marL="216000" indent="-216000" defTabSz="54000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111000"/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hu-HU" dirty="0" err="1"/>
              <a:t>Arial</a:t>
            </a:r>
            <a:r>
              <a:rPr lang="hu-HU" dirty="0"/>
              <a:t> 18 </a:t>
            </a:r>
            <a:r>
              <a:rPr lang="hu-HU" dirty="0" err="1"/>
              <a:t>pt</a:t>
            </a:r>
            <a:r>
              <a:rPr lang="hu-HU" dirty="0"/>
              <a:t> felsorolás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57EC366-DC86-467D-BFCE-A95B7C0BB9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0863" y="1630245"/>
            <a:ext cx="11072812" cy="99865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 err="1"/>
              <a:t>Arial</a:t>
            </a:r>
            <a:r>
              <a:rPr lang="hu-HU" dirty="0"/>
              <a:t> 24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4AFF4D-D8D9-4E80-9F92-4D8009345F9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361112" y="802093"/>
            <a:ext cx="5262562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lang="hu-HU" sz="1200" dirty="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Header</a:t>
            </a:r>
            <a:endParaRPr lang="hu-HU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4D8DD7D2-2687-493B-8556-FBFA35FA39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80475" y="553688"/>
            <a:ext cx="2743200" cy="18410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3B2AA8-89B5-4212-8DD8-FA9CB978D898}" type="datetime3">
              <a:rPr lang="en-US" smtClean="0"/>
              <a:t>1 May 2022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987319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áblázat címsor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DC0E1FB-9F2D-4811-A96C-534D0AA8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80475" y="553688"/>
            <a:ext cx="2743200" cy="18410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rgbClr val="1A203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EC27B19-7A5F-482F-9F0E-94F4BC25EB0C}" type="datetime3">
              <a:rPr lang="en-US" smtClean="0"/>
              <a:t>1 May 2022</a:t>
            </a:fld>
            <a:endParaRPr lang="hu-HU" sz="9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0A8CFB2-0A32-4B7E-B213-8848076C9BF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1813" y="1583728"/>
            <a:ext cx="11091861" cy="69769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</a:lstStyle>
          <a:p>
            <a:r>
              <a:rPr lang="hu-HU" dirty="0"/>
              <a:t>Georgia </a:t>
            </a:r>
            <a:r>
              <a:rPr lang="en-US" dirty="0"/>
              <a:t>36</a:t>
            </a:r>
            <a:r>
              <a:rPr lang="hu-HU" dirty="0"/>
              <a:t>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DC17FD9B-1798-49C4-9CA2-B35C8CC1507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7112" y="2498346"/>
            <a:ext cx="10596563" cy="42740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 err="1"/>
              <a:t>Arial</a:t>
            </a:r>
            <a:r>
              <a:rPr lang="hu-HU" dirty="0"/>
              <a:t> 24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5" name="Táblázat helye 4">
            <a:extLst>
              <a:ext uri="{FF2B5EF4-FFF2-40B4-BE49-F238E27FC236}">
                <a16:creationId xmlns:a16="http://schemas.microsoft.com/office/drawing/2014/main" id="{88AF4310-F95F-4C93-9067-63014549323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042989" y="3429000"/>
            <a:ext cx="3167062" cy="284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buNone/>
              <a:defRPr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hu-HU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7" name="Táblázat helye 4">
            <a:extLst>
              <a:ext uri="{FF2B5EF4-FFF2-40B4-BE49-F238E27FC236}">
                <a16:creationId xmlns:a16="http://schemas.microsoft.com/office/drawing/2014/main" id="{56DF7C02-8FD7-40FB-879A-A227E0F83B6C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4750594" y="3429000"/>
            <a:ext cx="3167062" cy="284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buNone/>
              <a:defRPr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hu-HU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8" name="Táblázat helye 4">
            <a:extLst>
              <a:ext uri="{FF2B5EF4-FFF2-40B4-BE49-F238E27FC236}">
                <a16:creationId xmlns:a16="http://schemas.microsoft.com/office/drawing/2014/main" id="{1CF11DCE-B672-4869-B6C0-0AB8B8F546E4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8458200" y="3429000"/>
            <a:ext cx="3167062" cy="284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buNone/>
              <a:defRPr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hu-HU" sz="18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7368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áblázat old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7">
            <a:extLst>
              <a:ext uri="{FF2B5EF4-FFF2-40B4-BE49-F238E27FC236}">
                <a16:creationId xmlns:a16="http://schemas.microsoft.com/office/drawing/2014/main" id="{32C0B078-11E6-4C76-B9A6-2E3797304E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361112" y="802093"/>
            <a:ext cx="5262562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lang="hu-HU" sz="1200" dirty="0">
                <a:solidFill>
                  <a:srgbClr val="1A203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Header</a:t>
            </a:r>
            <a:endParaRPr lang="hu-HU" sz="1200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DC0E1FB-9F2D-4811-A96C-534D0AA8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80475" y="553688"/>
            <a:ext cx="2743200" cy="18410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rgbClr val="1A203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AA05D56-5E60-4AC1-B23E-BC39947680DD}" type="datetime3">
              <a:rPr lang="en-US" smtClean="0"/>
              <a:t>1 May 2022</a:t>
            </a:fld>
            <a:endParaRPr lang="hu-HU" sz="900" dirty="0"/>
          </a:p>
        </p:txBody>
      </p:sp>
      <p:sp>
        <p:nvSpPr>
          <p:cNvPr id="5" name="Táblázat helye 4">
            <a:extLst>
              <a:ext uri="{FF2B5EF4-FFF2-40B4-BE49-F238E27FC236}">
                <a16:creationId xmlns:a16="http://schemas.microsoft.com/office/drawing/2014/main" id="{56A17600-A856-4B9E-AF11-ED721008296F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042988" y="1709738"/>
            <a:ext cx="10580687" cy="45640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buNone/>
              <a:defRPr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hu-HU" sz="18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3229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res old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7">
            <a:extLst>
              <a:ext uri="{FF2B5EF4-FFF2-40B4-BE49-F238E27FC236}">
                <a16:creationId xmlns:a16="http://schemas.microsoft.com/office/drawing/2014/main" id="{32C0B078-11E6-4C76-B9A6-2E3797304E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361112" y="802093"/>
            <a:ext cx="5262562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lang="hu-HU" sz="1200" dirty="0">
                <a:solidFill>
                  <a:srgbClr val="1A203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Header</a:t>
            </a:r>
            <a:endParaRPr lang="hu-HU" sz="1200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DC0E1FB-9F2D-4811-A96C-534D0AA8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80475" y="553688"/>
            <a:ext cx="2743200" cy="18410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rgbClr val="1A203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CBCA46A-DF7F-4ADC-9A59-3E3C63A7E917}" type="datetime3">
              <a:rPr lang="en-US" smtClean="0"/>
              <a:t>1 May 2022</a:t>
            </a:fld>
            <a:endParaRPr lang="hu-HU" sz="900" dirty="0"/>
          </a:p>
        </p:txBody>
      </p:sp>
    </p:spTree>
    <p:extLst>
      <p:ext uri="{BB962C8B-B14F-4D97-AF65-F5344CB8AC3E}">
        <p14:creationId xmlns:p14="http://schemas.microsoft.com/office/powerpoint/2010/main" val="19507699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for your attention!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Ábra 2">
            <a:extLst>
              <a:ext uri="{FF2B5EF4-FFF2-40B4-BE49-F238E27FC236}">
                <a16:creationId xmlns:a16="http://schemas.microsoft.com/office/drawing/2014/main" id="{E8EA9C32-3B89-4F10-845D-9C1A9BD4E1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514" y="1114422"/>
            <a:ext cx="5694362" cy="81348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D97B81-BBBA-465A-B069-4A463C52D1B6}"/>
              </a:ext>
            </a:extLst>
          </p:cNvPr>
          <p:cNvSpPr txBox="1">
            <a:spLocks/>
          </p:cNvSpPr>
          <p:nvPr userDrawn="1"/>
        </p:nvSpPr>
        <p:spPr>
          <a:xfrm>
            <a:off x="6365876" y="2141693"/>
            <a:ext cx="5841204" cy="761982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400" b="1" kern="6600" baseline="0">
                <a:solidFill>
                  <a:srgbClr val="1B213E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400" dirty="0"/>
              <a:t>Thank you </a:t>
            </a:r>
            <a:endParaRPr lang="hu-HU" sz="4400" dirty="0"/>
          </a:p>
          <a:p>
            <a:pPr>
              <a:defRPr/>
            </a:pPr>
            <a:r>
              <a:rPr lang="en-US" sz="4400" dirty="0"/>
              <a:t>for your attention</a:t>
            </a:r>
            <a:r>
              <a:rPr lang="hu-HU" sz="4400" dirty="0"/>
              <a:t>!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36E8676-952E-493B-BE45-89E69E302FC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365876" y="5910442"/>
            <a:ext cx="5257799" cy="41823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hu-HU" dirty="0">
                <a:latin typeface="Muli" pitchFamily="2" charset="7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xy.z@uni-corvinus.hu</a:t>
            </a:r>
            <a:endParaRPr lang="hu-HU" dirty="0">
              <a:latin typeface="Muli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82992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vinus színséma 9 szí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29">
            <a:extLst>
              <a:ext uri="{FF2B5EF4-FFF2-40B4-BE49-F238E27FC236}">
                <a16:creationId xmlns:a16="http://schemas.microsoft.com/office/drawing/2014/main" id="{B3A51A6E-BA40-41E4-9035-49E0B32CB69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42987" y="3429000"/>
            <a:ext cx="4781551" cy="2844800"/>
          </a:xfrm>
          <a:prstGeom prst="rect">
            <a:avLst/>
          </a:prstGeom>
        </p:spPr>
        <p:txBody>
          <a:bodyPr lIns="0" tIns="0" rIns="0" bIns="0"/>
          <a:lstStyle>
            <a:lvl1pPr>
              <a:buFontTx/>
              <a:buNone/>
              <a:defRPr sz="1800">
                <a:latin typeface="Arial "/>
              </a:defRPr>
            </a:lvl1pPr>
          </a:lstStyle>
          <a:p>
            <a:pPr marL="0" indent="0"/>
            <a:r>
              <a:rPr lang="hu-HU" dirty="0"/>
              <a:t>A sablonban létrehoztunk egy </a:t>
            </a:r>
            <a:r>
              <a:rPr lang="hu-HU" b="1" dirty="0"/>
              <a:t>Corvinus színsémát</a:t>
            </a:r>
            <a:r>
              <a:rPr lang="hu-HU" dirty="0"/>
              <a:t> ezekből a színekből +a fehér szín. </a:t>
            </a:r>
          </a:p>
          <a:p>
            <a:pPr marL="0" indent="0"/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3462E45-65F9-49AD-AA8B-15430070D2BD}"/>
              </a:ext>
            </a:extLst>
          </p:cNvPr>
          <p:cNvSpPr/>
          <p:nvPr userDrawn="1"/>
        </p:nvSpPr>
        <p:spPr>
          <a:xfrm>
            <a:off x="6367467" y="1714818"/>
            <a:ext cx="1344613" cy="1137920"/>
          </a:xfrm>
          <a:prstGeom prst="rect">
            <a:avLst/>
          </a:prstGeom>
          <a:solidFill>
            <a:srgbClr val="1B2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#1B213E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R: 27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G: 33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B: 62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7C08E134-A677-4239-90B9-B9C6BEBFDC20}"/>
              </a:ext>
            </a:extLst>
          </p:cNvPr>
          <p:cNvSpPr/>
          <p:nvPr userDrawn="1"/>
        </p:nvSpPr>
        <p:spPr>
          <a:xfrm>
            <a:off x="6367465" y="2838133"/>
            <a:ext cx="1344613" cy="1137920"/>
          </a:xfrm>
          <a:prstGeom prst="rect">
            <a:avLst/>
          </a:prstGeom>
          <a:solidFill>
            <a:srgbClr val="4D4B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#4D4B66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R: 77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G: 75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B: 102</a:t>
            </a: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555FC28D-891C-4908-9BBE-A24E08667F22}"/>
              </a:ext>
            </a:extLst>
          </p:cNvPr>
          <p:cNvSpPr/>
          <p:nvPr userDrawn="1"/>
        </p:nvSpPr>
        <p:spPr>
          <a:xfrm>
            <a:off x="6367464" y="3976053"/>
            <a:ext cx="1344613" cy="1137920"/>
          </a:xfrm>
          <a:prstGeom prst="rect">
            <a:avLst/>
          </a:prstGeom>
          <a:solidFill>
            <a:srgbClr val="787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#78748A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R: 120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G: 116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B: 138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09E8CE54-2A16-4026-A269-2BB435B43C26}"/>
              </a:ext>
            </a:extLst>
          </p:cNvPr>
          <p:cNvSpPr/>
          <p:nvPr userDrawn="1"/>
        </p:nvSpPr>
        <p:spPr>
          <a:xfrm>
            <a:off x="7712080" y="1714818"/>
            <a:ext cx="1346400" cy="1137920"/>
          </a:xfrm>
          <a:prstGeom prst="rect">
            <a:avLst/>
          </a:prstGeom>
          <a:solidFill>
            <a:srgbClr val="BF8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#BF8F55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R: 191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G: 143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B: 85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6EEAE0EE-12E0-40AA-8203-F738F2C8469A}"/>
              </a:ext>
            </a:extLst>
          </p:cNvPr>
          <p:cNvSpPr/>
          <p:nvPr userDrawn="1"/>
        </p:nvSpPr>
        <p:spPr>
          <a:xfrm>
            <a:off x="9058480" y="1714818"/>
            <a:ext cx="1346400" cy="1137920"/>
          </a:xfrm>
          <a:prstGeom prst="rect">
            <a:avLst/>
          </a:prstGeom>
          <a:solidFill>
            <a:srgbClr val="5C6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#5C6873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R: 92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G: 104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B: 115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D4B90DCE-C055-4C30-966F-F0F4D9C42C25}"/>
              </a:ext>
            </a:extLst>
          </p:cNvPr>
          <p:cNvSpPr/>
          <p:nvPr userDrawn="1"/>
        </p:nvSpPr>
        <p:spPr>
          <a:xfrm>
            <a:off x="7712080" y="2838133"/>
            <a:ext cx="1346400" cy="1137920"/>
          </a:xfrm>
          <a:prstGeom prst="rect">
            <a:avLst/>
          </a:prstGeom>
          <a:solidFill>
            <a:srgbClr val="D1AF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#D1AF84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R: 209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G: 175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B: 132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192125B8-034D-4CF8-8720-EF893D462AA9}"/>
              </a:ext>
            </a:extLst>
          </p:cNvPr>
          <p:cNvSpPr/>
          <p:nvPr userDrawn="1"/>
        </p:nvSpPr>
        <p:spPr>
          <a:xfrm>
            <a:off x="7712079" y="3976053"/>
            <a:ext cx="1346400" cy="1137920"/>
          </a:xfrm>
          <a:prstGeom prst="rect">
            <a:avLst/>
          </a:prstGeom>
          <a:solidFill>
            <a:srgbClr val="DEC5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#DEC5A6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R: 222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G: 197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B: 166</a:t>
            </a: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37CA651E-D2CF-4C74-9191-AEDD9DF105AC}"/>
              </a:ext>
            </a:extLst>
          </p:cNvPr>
          <p:cNvSpPr/>
          <p:nvPr userDrawn="1"/>
        </p:nvSpPr>
        <p:spPr>
          <a:xfrm>
            <a:off x="9058478" y="2838133"/>
            <a:ext cx="1346400" cy="1137920"/>
          </a:xfrm>
          <a:prstGeom prst="rect">
            <a:avLst/>
          </a:prstGeom>
          <a:solidFill>
            <a:srgbClr val="898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#898E97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R: 137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G: 142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B: 151</a:t>
            </a:r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0F2F7852-DF54-4CE6-8B1C-4AE9B6E9DE5D}"/>
              </a:ext>
            </a:extLst>
          </p:cNvPr>
          <p:cNvSpPr/>
          <p:nvPr userDrawn="1"/>
        </p:nvSpPr>
        <p:spPr>
          <a:xfrm>
            <a:off x="9058477" y="3976053"/>
            <a:ext cx="1346400" cy="1137920"/>
          </a:xfrm>
          <a:prstGeom prst="rect">
            <a:avLst/>
          </a:prstGeom>
          <a:solidFill>
            <a:srgbClr val="A9AB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#A9ABB2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R: 169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G: 171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B: 178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9B4926A-3EFF-4F82-820B-8307E7A163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1813" y="1583728"/>
            <a:ext cx="5292725" cy="126901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</a:lstStyle>
          <a:p>
            <a:r>
              <a:rPr lang="hu-HU" dirty="0"/>
              <a:t>Corvinus </a:t>
            </a:r>
            <a:r>
              <a:rPr lang="hu-HU" dirty="0" err="1"/>
              <a:t>color</a:t>
            </a:r>
            <a:r>
              <a:rPr lang="hu-HU" dirty="0"/>
              <a:t> </a:t>
            </a:r>
            <a:r>
              <a:rPr lang="hu-HU" dirty="0" err="1"/>
              <a:t>theme</a:t>
            </a:r>
            <a:r>
              <a:rPr lang="hu-HU" dirty="0"/>
              <a:t> Basic </a:t>
            </a:r>
            <a:r>
              <a:rPr lang="hu-HU" dirty="0" err="1"/>
              <a:t>colors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99059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vinus alapsz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29">
            <a:extLst>
              <a:ext uri="{FF2B5EF4-FFF2-40B4-BE49-F238E27FC236}">
                <a16:creationId xmlns:a16="http://schemas.microsoft.com/office/drawing/2014/main" id="{B3A51A6E-BA40-41E4-9035-49E0B32CB69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42987" y="2852738"/>
            <a:ext cx="4781551" cy="34210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800">
                <a:latin typeface="Arial "/>
              </a:defRPr>
            </a:lvl1pPr>
          </a:lstStyle>
          <a:p>
            <a:r>
              <a:rPr lang="hu-HU" dirty="0"/>
              <a:t>A Corvinus arculati rendszeréhez használt színek listája </a:t>
            </a:r>
            <a:r>
              <a:rPr lang="hu-HU" dirty="0" err="1"/>
              <a:t>hexa</a:t>
            </a:r>
            <a:r>
              <a:rPr lang="hu-HU" dirty="0"/>
              <a:t> kódokkal.</a:t>
            </a:r>
          </a:p>
          <a:p>
            <a:r>
              <a:rPr lang="hu-HU" dirty="0"/>
              <a:t>A sablonban létrehoztunk egy </a:t>
            </a:r>
            <a:r>
              <a:rPr lang="hu-HU" b="1" dirty="0"/>
              <a:t>Corvinus színsémát </a:t>
            </a:r>
            <a:r>
              <a:rPr lang="hu-HU" dirty="0"/>
              <a:t>ezekből a színekből. </a:t>
            </a:r>
            <a:endParaRPr lang="en-US" dirty="0"/>
          </a:p>
          <a:p>
            <a:pPr marL="0" indent="0"/>
            <a:r>
              <a:rPr lang="hu-HU" dirty="0"/>
              <a:t>A PPT nem enged 10 színnél többet előre definiálni. </a:t>
            </a:r>
          </a:p>
          <a:p>
            <a:pPr marL="0" indent="0"/>
            <a:r>
              <a:rPr lang="hu-HU" dirty="0"/>
              <a:t>A</a:t>
            </a:r>
            <a:r>
              <a:rPr lang="en-US" dirty="0"/>
              <a:t> </a:t>
            </a:r>
            <a:r>
              <a:rPr lang="hu-HU" dirty="0"/>
              <a:t>színpalettáról kimaradt színeket</a:t>
            </a:r>
            <a:r>
              <a:rPr lang="en-US" dirty="0"/>
              <a:t> (</a:t>
            </a:r>
            <a:r>
              <a:rPr lang="hu-HU" dirty="0"/>
              <a:t>pirossal) megjelöltük, a megadott </a:t>
            </a:r>
            <a:r>
              <a:rPr lang="hu-HU" dirty="0" err="1"/>
              <a:t>hexa</a:t>
            </a:r>
            <a:r>
              <a:rPr lang="hu-HU" dirty="0"/>
              <a:t> kódokkal lehet egyedileg létrehozni.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9B4926A-3EFF-4F82-820B-8307E7A163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1813" y="1583728"/>
            <a:ext cx="5292725" cy="126901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</a:lstStyle>
          <a:p>
            <a:r>
              <a:rPr lang="hu-HU" dirty="0"/>
              <a:t>Corvinus </a:t>
            </a:r>
            <a:r>
              <a:rPr lang="hu-HU" dirty="0" err="1"/>
              <a:t>colors</a:t>
            </a:r>
            <a:endParaRPr lang="hu-HU" dirty="0"/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3F1B1C38-5219-49AD-8789-72DF54AB4E39}"/>
              </a:ext>
            </a:extLst>
          </p:cNvPr>
          <p:cNvSpPr/>
          <p:nvPr userDrawn="1"/>
        </p:nvSpPr>
        <p:spPr>
          <a:xfrm>
            <a:off x="6367467" y="584200"/>
            <a:ext cx="1344613" cy="1137920"/>
          </a:xfrm>
          <a:prstGeom prst="rect">
            <a:avLst/>
          </a:prstGeom>
          <a:solidFill>
            <a:srgbClr val="1B2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#1B213E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R: 27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G: 33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B: 62</a:t>
            </a: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0F43B69D-9954-4231-9B66-69DC48D48644}"/>
              </a:ext>
            </a:extLst>
          </p:cNvPr>
          <p:cNvSpPr/>
          <p:nvPr userDrawn="1"/>
        </p:nvSpPr>
        <p:spPr>
          <a:xfrm>
            <a:off x="6367467" y="1722120"/>
            <a:ext cx="1344613" cy="1137920"/>
          </a:xfrm>
          <a:prstGeom prst="rect">
            <a:avLst/>
          </a:prstGeom>
          <a:solidFill>
            <a:srgbClr val="100C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#100C08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R: 16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G: 12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B: 8</a:t>
            </a: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A8654F13-FF8E-4C3D-814F-2E8AFFBCC3BA}"/>
              </a:ext>
            </a:extLst>
          </p:cNvPr>
          <p:cNvSpPr/>
          <p:nvPr userDrawn="1"/>
        </p:nvSpPr>
        <p:spPr>
          <a:xfrm>
            <a:off x="6367466" y="2860040"/>
            <a:ext cx="1344613" cy="1137920"/>
          </a:xfrm>
          <a:prstGeom prst="rect">
            <a:avLst/>
          </a:prstGeom>
          <a:solidFill>
            <a:srgbClr val="101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#101226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R: 16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G: 18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B: 38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6348C1C8-D574-4E74-BCEF-B6941F1C20E5}"/>
              </a:ext>
            </a:extLst>
          </p:cNvPr>
          <p:cNvSpPr/>
          <p:nvPr userDrawn="1"/>
        </p:nvSpPr>
        <p:spPr>
          <a:xfrm>
            <a:off x="6367465" y="3997960"/>
            <a:ext cx="1344613" cy="1137920"/>
          </a:xfrm>
          <a:prstGeom prst="rect">
            <a:avLst/>
          </a:prstGeom>
          <a:solidFill>
            <a:srgbClr val="4D4B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#4D4B66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R: 77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G: 75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B: 102</a:t>
            </a: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93119188-4F99-4312-B799-74E4C83C8820}"/>
              </a:ext>
            </a:extLst>
          </p:cNvPr>
          <p:cNvSpPr/>
          <p:nvPr userDrawn="1"/>
        </p:nvSpPr>
        <p:spPr>
          <a:xfrm>
            <a:off x="6367464" y="5135880"/>
            <a:ext cx="1344613" cy="1137920"/>
          </a:xfrm>
          <a:prstGeom prst="rect">
            <a:avLst/>
          </a:prstGeom>
          <a:solidFill>
            <a:srgbClr val="787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#78748A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R: 120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G: 116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B: 138</a:t>
            </a: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E7AB0B3B-92B4-4928-8894-AB6F8686A0F1}"/>
              </a:ext>
            </a:extLst>
          </p:cNvPr>
          <p:cNvSpPr/>
          <p:nvPr userDrawn="1"/>
        </p:nvSpPr>
        <p:spPr>
          <a:xfrm>
            <a:off x="7712080" y="584200"/>
            <a:ext cx="1346400" cy="1137920"/>
          </a:xfrm>
          <a:prstGeom prst="rect">
            <a:avLst/>
          </a:prstGeom>
          <a:solidFill>
            <a:srgbClr val="BF8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#BF8F55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R: 191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G: 143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B: 85</a:t>
            </a: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8954F0D5-A3EA-4852-9100-C78D820750D1}"/>
              </a:ext>
            </a:extLst>
          </p:cNvPr>
          <p:cNvSpPr/>
          <p:nvPr userDrawn="1"/>
        </p:nvSpPr>
        <p:spPr>
          <a:xfrm>
            <a:off x="9058480" y="584200"/>
            <a:ext cx="1346400" cy="1137920"/>
          </a:xfrm>
          <a:prstGeom prst="rect">
            <a:avLst/>
          </a:prstGeom>
          <a:solidFill>
            <a:srgbClr val="5C6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#5C6873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R: 92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G: 104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B: 115</a:t>
            </a: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1A3FB253-8265-499D-B2D0-FA148DD41FD3}"/>
              </a:ext>
            </a:extLst>
          </p:cNvPr>
          <p:cNvSpPr/>
          <p:nvPr userDrawn="1"/>
        </p:nvSpPr>
        <p:spPr>
          <a:xfrm>
            <a:off x="10404893" y="584200"/>
            <a:ext cx="1346400" cy="113792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#F5C832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R: 245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G: 200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B: 50</a:t>
            </a:r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3D4C8A9A-3720-4F41-863C-BA3A99368987}"/>
              </a:ext>
            </a:extLst>
          </p:cNvPr>
          <p:cNvSpPr/>
          <p:nvPr userDrawn="1"/>
        </p:nvSpPr>
        <p:spPr>
          <a:xfrm>
            <a:off x="7712079" y="1722120"/>
            <a:ext cx="1346400" cy="1137920"/>
          </a:xfrm>
          <a:prstGeom prst="rect">
            <a:avLst/>
          </a:prstGeom>
          <a:solidFill>
            <a:srgbClr val="855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#855C24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R: 133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G: 92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B: 36</a:t>
            </a:r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A6C8CE92-A9CE-4EC0-BA7B-7093D71FBD95}"/>
              </a:ext>
            </a:extLst>
          </p:cNvPr>
          <p:cNvSpPr/>
          <p:nvPr userDrawn="1"/>
        </p:nvSpPr>
        <p:spPr>
          <a:xfrm>
            <a:off x="7712080" y="2860040"/>
            <a:ext cx="1346400" cy="1137920"/>
          </a:xfrm>
          <a:prstGeom prst="rect">
            <a:avLst/>
          </a:prstGeom>
          <a:solidFill>
            <a:srgbClr val="D1AF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#D1AF84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R: 209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G: 175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B: 132</a:t>
            </a:r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B8FD5C4F-0017-4B60-9EE6-EFD2C8D535F0}"/>
              </a:ext>
            </a:extLst>
          </p:cNvPr>
          <p:cNvSpPr/>
          <p:nvPr userDrawn="1"/>
        </p:nvSpPr>
        <p:spPr>
          <a:xfrm>
            <a:off x="7712079" y="3997960"/>
            <a:ext cx="1346400" cy="1137920"/>
          </a:xfrm>
          <a:prstGeom prst="rect">
            <a:avLst/>
          </a:prstGeom>
          <a:solidFill>
            <a:srgbClr val="DEC5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#DEC5A6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R: 222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G: 197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B: 166</a:t>
            </a:r>
          </a:p>
        </p:txBody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27C24D85-E95A-4017-AC34-546178E1135E}"/>
              </a:ext>
            </a:extLst>
          </p:cNvPr>
          <p:cNvSpPr/>
          <p:nvPr userDrawn="1"/>
        </p:nvSpPr>
        <p:spPr>
          <a:xfrm>
            <a:off x="9058479" y="1722120"/>
            <a:ext cx="1346400" cy="1137920"/>
          </a:xfrm>
          <a:prstGeom prst="rect">
            <a:avLst/>
          </a:prstGeom>
          <a:solidFill>
            <a:srgbClr val="3D45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#3D454C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R: 61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G: 69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B: 76</a:t>
            </a:r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CBAD6C19-7AB7-4B14-85B5-BF936C07FA3C}"/>
              </a:ext>
            </a:extLst>
          </p:cNvPr>
          <p:cNvSpPr/>
          <p:nvPr userDrawn="1"/>
        </p:nvSpPr>
        <p:spPr>
          <a:xfrm>
            <a:off x="9058478" y="2860040"/>
            <a:ext cx="1346400" cy="1137920"/>
          </a:xfrm>
          <a:prstGeom prst="rect">
            <a:avLst/>
          </a:prstGeom>
          <a:solidFill>
            <a:srgbClr val="898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#898E97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R: 137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G: 142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B: 151</a:t>
            </a:r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9A0C7AA0-06A0-45D4-B090-D134938055E9}"/>
              </a:ext>
            </a:extLst>
          </p:cNvPr>
          <p:cNvSpPr/>
          <p:nvPr userDrawn="1"/>
        </p:nvSpPr>
        <p:spPr>
          <a:xfrm>
            <a:off x="9058477" y="3997960"/>
            <a:ext cx="1346400" cy="1137920"/>
          </a:xfrm>
          <a:prstGeom prst="rect">
            <a:avLst/>
          </a:prstGeom>
          <a:solidFill>
            <a:srgbClr val="A9AB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#A9ABB2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R: 169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G: 171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B: 178</a:t>
            </a:r>
          </a:p>
        </p:txBody>
      </p:sp>
      <p:sp>
        <p:nvSpPr>
          <p:cNvPr id="33" name="Rectangle 18">
            <a:extLst>
              <a:ext uri="{FF2B5EF4-FFF2-40B4-BE49-F238E27FC236}">
                <a16:creationId xmlns:a16="http://schemas.microsoft.com/office/drawing/2014/main" id="{2B13CCB4-4545-482E-A568-B5A7612D4CD8}"/>
              </a:ext>
            </a:extLst>
          </p:cNvPr>
          <p:cNvSpPr/>
          <p:nvPr userDrawn="1"/>
        </p:nvSpPr>
        <p:spPr>
          <a:xfrm>
            <a:off x="10404893" y="1722120"/>
            <a:ext cx="1346400" cy="1137920"/>
          </a:xfrm>
          <a:prstGeom prst="rect">
            <a:avLst/>
          </a:prstGeom>
          <a:solidFill>
            <a:srgbClr val="E0A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#E0AA26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R: 224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G: 170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B: 38</a:t>
            </a:r>
          </a:p>
        </p:txBody>
      </p:sp>
      <p:sp>
        <p:nvSpPr>
          <p:cNvPr id="34" name="Rectangle 19">
            <a:extLst>
              <a:ext uri="{FF2B5EF4-FFF2-40B4-BE49-F238E27FC236}">
                <a16:creationId xmlns:a16="http://schemas.microsoft.com/office/drawing/2014/main" id="{5AFDA953-A639-4EC5-8B9E-0077AF2C3678}"/>
              </a:ext>
            </a:extLst>
          </p:cNvPr>
          <p:cNvSpPr/>
          <p:nvPr userDrawn="1"/>
        </p:nvSpPr>
        <p:spPr>
          <a:xfrm>
            <a:off x="10404893" y="2860040"/>
            <a:ext cx="1346400" cy="1137920"/>
          </a:xfrm>
          <a:prstGeom prst="rect">
            <a:avLst/>
          </a:prstGeom>
          <a:solidFill>
            <a:srgbClr val="F9D9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#F9D97C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R: 249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G: 217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B: 124</a:t>
            </a: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AA0BE88F-4281-47E0-B119-418291CEBAD1}"/>
              </a:ext>
            </a:extLst>
          </p:cNvPr>
          <p:cNvSpPr/>
          <p:nvPr userDrawn="1"/>
        </p:nvSpPr>
        <p:spPr>
          <a:xfrm>
            <a:off x="10404880" y="3997960"/>
            <a:ext cx="1346400" cy="1137920"/>
          </a:xfrm>
          <a:prstGeom prst="rect">
            <a:avLst/>
          </a:prstGeom>
          <a:solidFill>
            <a:srgbClr val="FBE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#FBE3A5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R: 251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G: 227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B: 165</a:t>
            </a:r>
          </a:p>
        </p:txBody>
      </p:sp>
      <p:sp>
        <p:nvSpPr>
          <p:cNvPr id="36" name="Ellipszis 35">
            <a:extLst>
              <a:ext uri="{FF2B5EF4-FFF2-40B4-BE49-F238E27FC236}">
                <a16:creationId xmlns:a16="http://schemas.microsoft.com/office/drawing/2014/main" id="{851865AF-78D6-47D9-854F-8130F5B706E7}"/>
              </a:ext>
            </a:extLst>
          </p:cNvPr>
          <p:cNvSpPr/>
          <p:nvPr userDrawn="1"/>
        </p:nvSpPr>
        <p:spPr>
          <a:xfrm>
            <a:off x="7440614" y="2587779"/>
            <a:ext cx="189084" cy="1890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Ellipszis 36">
            <a:extLst>
              <a:ext uri="{FF2B5EF4-FFF2-40B4-BE49-F238E27FC236}">
                <a16:creationId xmlns:a16="http://schemas.microsoft.com/office/drawing/2014/main" id="{C1AB5074-C0EF-44B7-9FBC-3D3AABCD40AB}"/>
              </a:ext>
            </a:extLst>
          </p:cNvPr>
          <p:cNvSpPr/>
          <p:nvPr userDrawn="1"/>
        </p:nvSpPr>
        <p:spPr>
          <a:xfrm>
            <a:off x="8774846" y="2587779"/>
            <a:ext cx="189084" cy="1890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Ellipszis 37">
            <a:extLst>
              <a:ext uri="{FF2B5EF4-FFF2-40B4-BE49-F238E27FC236}">
                <a16:creationId xmlns:a16="http://schemas.microsoft.com/office/drawing/2014/main" id="{11FF2E33-97C7-40E1-8BFC-4B8D1A1BC775}"/>
              </a:ext>
            </a:extLst>
          </p:cNvPr>
          <p:cNvSpPr/>
          <p:nvPr userDrawn="1"/>
        </p:nvSpPr>
        <p:spPr>
          <a:xfrm>
            <a:off x="10094766" y="2587779"/>
            <a:ext cx="189084" cy="1890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Ellipszis 38">
            <a:extLst>
              <a:ext uri="{FF2B5EF4-FFF2-40B4-BE49-F238E27FC236}">
                <a16:creationId xmlns:a16="http://schemas.microsoft.com/office/drawing/2014/main" id="{5D8EB508-6849-4555-AF7B-FE97CAF9AC98}"/>
              </a:ext>
            </a:extLst>
          </p:cNvPr>
          <p:cNvSpPr/>
          <p:nvPr userDrawn="1"/>
        </p:nvSpPr>
        <p:spPr>
          <a:xfrm>
            <a:off x="11441166" y="2587779"/>
            <a:ext cx="189084" cy="1890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Ellipszis 39">
            <a:extLst>
              <a:ext uri="{FF2B5EF4-FFF2-40B4-BE49-F238E27FC236}">
                <a16:creationId xmlns:a16="http://schemas.microsoft.com/office/drawing/2014/main" id="{3314827D-1C74-46C0-AF99-F4B2A5263CF1}"/>
              </a:ext>
            </a:extLst>
          </p:cNvPr>
          <p:cNvSpPr/>
          <p:nvPr userDrawn="1"/>
        </p:nvSpPr>
        <p:spPr>
          <a:xfrm>
            <a:off x="11441166" y="1410963"/>
            <a:ext cx="189084" cy="1890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Ellipszis 40">
            <a:extLst>
              <a:ext uri="{FF2B5EF4-FFF2-40B4-BE49-F238E27FC236}">
                <a16:creationId xmlns:a16="http://schemas.microsoft.com/office/drawing/2014/main" id="{F9E5CA21-8EAC-42EC-BFE8-BE6A4F66B458}"/>
              </a:ext>
            </a:extLst>
          </p:cNvPr>
          <p:cNvSpPr/>
          <p:nvPr userDrawn="1"/>
        </p:nvSpPr>
        <p:spPr>
          <a:xfrm>
            <a:off x="11441166" y="3684784"/>
            <a:ext cx="189084" cy="1890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Ellipszis 41">
            <a:extLst>
              <a:ext uri="{FF2B5EF4-FFF2-40B4-BE49-F238E27FC236}">
                <a16:creationId xmlns:a16="http://schemas.microsoft.com/office/drawing/2014/main" id="{6D619A9F-D304-4BAA-83E6-E423537CF1E3}"/>
              </a:ext>
            </a:extLst>
          </p:cNvPr>
          <p:cNvSpPr/>
          <p:nvPr userDrawn="1"/>
        </p:nvSpPr>
        <p:spPr>
          <a:xfrm>
            <a:off x="11441166" y="4863619"/>
            <a:ext cx="189084" cy="1890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Ellipszis 42">
            <a:extLst>
              <a:ext uri="{FF2B5EF4-FFF2-40B4-BE49-F238E27FC236}">
                <a16:creationId xmlns:a16="http://schemas.microsoft.com/office/drawing/2014/main" id="{14CD199B-FC64-4973-B66D-29B56F69A5EC}"/>
              </a:ext>
            </a:extLst>
          </p:cNvPr>
          <p:cNvSpPr/>
          <p:nvPr userDrawn="1"/>
        </p:nvSpPr>
        <p:spPr>
          <a:xfrm>
            <a:off x="7440614" y="3684784"/>
            <a:ext cx="189084" cy="1890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2177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kafelü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569BC797-6F34-45E1-B3B7-7A81BDF20EEB}"/>
              </a:ext>
            </a:extLst>
          </p:cNvPr>
          <p:cNvSpPr/>
          <p:nvPr userDrawn="1"/>
        </p:nvSpPr>
        <p:spPr>
          <a:xfrm>
            <a:off x="0" y="1709738"/>
            <a:ext cx="12192000" cy="5148262"/>
          </a:xfrm>
          <a:prstGeom prst="rect">
            <a:avLst/>
          </a:prstGeom>
          <a:solidFill>
            <a:srgbClr val="1B2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4000" tIns="0" rIns="576000" bIns="0" rtlCol="0" anchor="ctr"/>
          <a:lstStyle/>
          <a:p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Ez az a felület, amin belül kell mindent megoldani!</a:t>
            </a:r>
          </a:p>
          <a:p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felette lévő terület mindig szabadon marad, ott csak a Corvinus logó, a dátum és a vetítés/dia címe szerepel.</a:t>
            </a:r>
          </a:p>
          <a:p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Adódhat olyan helyzet, amikor grafikon esetleg belenyúlik ebbe a zónába, de az is csak a második harmadban történhet, és nem zavarhat bele a „Dia címsor” szövegébe. </a:t>
            </a:r>
          </a:p>
          <a:p>
            <a:endParaRPr lang="hu-H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dián szereplő szövegek 18 pontos </a:t>
            </a:r>
            <a:r>
              <a:rPr lang="hu-H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Arial</a:t>
            </a: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szimpla sortávolsággal. Mindig balra rendezett, szabadsoros, soha nem sorkizárt!!!</a:t>
            </a:r>
          </a:p>
          <a:p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betűk méretét csak abban az esetben csökkentsük 1 ponttal, ha ezen 1 sor beférése múlik.</a:t>
            </a:r>
          </a:p>
          <a:p>
            <a:endParaRPr lang="hu-H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FA795C05-B2F8-41AF-841C-265ED6476F67}"/>
              </a:ext>
            </a:extLst>
          </p:cNvPr>
          <p:cNvSpPr/>
          <p:nvPr userDrawn="1"/>
        </p:nvSpPr>
        <p:spPr>
          <a:xfrm>
            <a:off x="4210050" y="0"/>
            <a:ext cx="4081463" cy="1709738"/>
          </a:xfrm>
          <a:prstGeom prst="rect">
            <a:avLst/>
          </a:prstGeom>
          <a:solidFill>
            <a:srgbClr val="D1AF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0AB4A51A-34AC-4B17-AA02-C76BF89718F9}"/>
              </a:ext>
            </a:extLst>
          </p:cNvPr>
          <p:cNvSpPr/>
          <p:nvPr userDrawn="1"/>
        </p:nvSpPr>
        <p:spPr>
          <a:xfrm>
            <a:off x="0" y="1709738"/>
            <a:ext cx="550863" cy="566737"/>
          </a:xfrm>
          <a:prstGeom prst="rect">
            <a:avLst/>
          </a:prstGeom>
          <a:solidFill>
            <a:srgbClr val="D1AF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5F131E2F-739E-4FB6-8334-6BBAE8D79216}"/>
              </a:ext>
            </a:extLst>
          </p:cNvPr>
          <p:cNvSpPr/>
          <p:nvPr userDrawn="1"/>
        </p:nvSpPr>
        <p:spPr>
          <a:xfrm>
            <a:off x="0" y="6273801"/>
            <a:ext cx="550863" cy="584200"/>
          </a:xfrm>
          <a:prstGeom prst="rect">
            <a:avLst/>
          </a:prstGeom>
          <a:solidFill>
            <a:srgbClr val="D1AF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DAF687B6-45A5-4957-8ADF-EB3322021C23}"/>
              </a:ext>
            </a:extLst>
          </p:cNvPr>
          <p:cNvSpPr/>
          <p:nvPr userDrawn="1"/>
        </p:nvSpPr>
        <p:spPr>
          <a:xfrm>
            <a:off x="11623674" y="6273800"/>
            <a:ext cx="568326" cy="584200"/>
          </a:xfrm>
          <a:prstGeom prst="rect">
            <a:avLst/>
          </a:prstGeom>
          <a:solidFill>
            <a:srgbClr val="D1AF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7467B71B-FECD-40B3-9EF3-5D6B82D4E009}"/>
              </a:ext>
            </a:extLst>
          </p:cNvPr>
          <p:cNvCxnSpPr>
            <a:cxnSpLocks/>
          </p:cNvCxnSpPr>
          <p:nvPr userDrawn="1"/>
        </p:nvCxnSpPr>
        <p:spPr>
          <a:xfrm>
            <a:off x="1042988" y="1093304"/>
            <a:ext cx="0" cy="576469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41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émaelválasztó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E3D5CE5-894B-D641-97F3-B5228CC2AA1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7113" y="2724805"/>
            <a:ext cx="7431088" cy="7041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1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 err="1"/>
              <a:t>Arial</a:t>
            </a:r>
            <a:r>
              <a:rPr lang="hu-HU" dirty="0"/>
              <a:t> 41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AA0E2B3-C33F-44BF-BD24-838C7225A4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1815" y="1709738"/>
            <a:ext cx="11096622" cy="761982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6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</a:lstStyle>
          <a:p>
            <a:r>
              <a:rPr lang="hu-HU" dirty="0"/>
              <a:t>Georgia 66 </a:t>
            </a:r>
            <a:r>
              <a:rPr lang="hu-HU" dirty="0" err="1"/>
              <a:t>pt</a:t>
            </a:r>
            <a:endParaRPr lang="hu-HU" dirty="0"/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09E48E4C-EDD7-4446-AE58-5628F6DED1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28238" y="3301340"/>
            <a:ext cx="3107796" cy="3107796"/>
          </a:xfrm>
          <a:prstGeom prst="rect">
            <a:avLst/>
          </a:prstGeom>
        </p:spPr>
      </p:pic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DDE6398-A52B-440D-9DFE-4B7AFF3ACC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80475" y="553688"/>
            <a:ext cx="2743200" cy="18410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D218025-DDEC-4AA1-8D01-5F851A455BE8}" type="datetime3">
              <a:rPr lang="en-US" smtClean="0"/>
              <a:t>1 May 2022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75031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unkafelü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Ábra 8">
            <a:extLst>
              <a:ext uri="{FF2B5EF4-FFF2-40B4-BE49-F238E27FC236}">
                <a16:creationId xmlns:a16="http://schemas.microsoft.com/office/drawing/2014/main" id="{6EB36BB6-73D5-4B04-8BF0-7DA34106CF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49341" y="3301375"/>
            <a:ext cx="2839260" cy="2839261"/>
          </a:xfrm>
          <a:prstGeom prst="rect">
            <a:avLst/>
          </a:prstGeom>
        </p:spPr>
      </p:pic>
      <p:pic>
        <p:nvPicPr>
          <p:cNvPr id="10" name="Ábra 9">
            <a:extLst>
              <a:ext uri="{FF2B5EF4-FFF2-40B4-BE49-F238E27FC236}">
                <a16:creationId xmlns:a16="http://schemas.microsoft.com/office/drawing/2014/main" id="{A5D539A4-0912-4A36-AAD4-DA71322D3F0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90952" y="1343871"/>
            <a:ext cx="1379721" cy="1619177"/>
          </a:xfrm>
          <a:prstGeom prst="rect">
            <a:avLst/>
          </a:prstGeom>
        </p:spPr>
      </p:pic>
      <p:pic>
        <p:nvPicPr>
          <p:cNvPr id="11" name="Ábra 10">
            <a:extLst>
              <a:ext uri="{FF2B5EF4-FFF2-40B4-BE49-F238E27FC236}">
                <a16:creationId xmlns:a16="http://schemas.microsoft.com/office/drawing/2014/main" id="{1F5622E8-F5FB-46CF-9895-933738D5A68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69976" y="2870270"/>
            <a:ext cx="558730" cy="558730"/>
          </a:xfrm>
          <a:prstGeom prst="rect">
            <a:avLst/>
          </a:prstGeom>
        </p:spPr>
      </p:pic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336DB1D4-1BEA-46B5-998E-DDB91948D1BF}"/>
              </a:ext>
            </a:extLst>
          </p:cNvPr>
          <p:cNvGrpSpPr/>
          <p:nvPr userDrawn="1"/>
        </p:nvGrpSpPr>
        <p:grpSpPr>
          <a:xfrm>
            <a:off x="6102376" y="3586442"/>
            <a:ext cx="2269127" cy="2269128"/>
            <a:chOff x="5239584" y="2481262"/>
            <a:chExt cx="1895475" cy="1895475"/>
          </a:xfrm>
        </p:grpSpPr>
        <p:pic>
          <p:nvPicPr>
            <p:cNvPr id="13" name="Ábra 12">
              <a:extLst>
                <a:ext uri="{FF2B5EF4-FFF2-40B4-BE49-F238E27FC236}">
                  <a16:creationId xmlns:a16="http://schemas.microsoft.com/office/drawing/2014/main" id="{366FC1E3-7463-4926-8653-1A04E41A90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39584" y="2481262"/>
              <a:ext cx="1895475" cy="1895475"/>
            </a:xfrm>
            <a:prstGeom prst="rect">
              <a:avLst/>
            </a:prstGeom>
          </p:spPr>
        </p:pic>
        <p:pic>
          <p:nvPicPr>
            <p:cNvPr id="14" name="Ábra 13">
              <a:extLst>
                <a:ext uri="{FF2B5EF4-FFF2-40B4-BE49-F238E27FC236}">
                  <a16:creationId xmlns:a16="http://schemas.microsoft.com/office/drawing/2014/main" id="{E4AA5B23-5C8E-41EE-8B4B-A1D8F09DC77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968250" y="3209925"/>
              <a:ext cx="438150" cy="438150"/>
            </a:xfrm>
            <a:prstGeom prst="rect">
              <a:avLst/>
            </a:prstGeom>
          </p:spPr>
        </p:pic>
      </p:grpSp>
      <p:sp>
        <p:nvSpPr>
          <p:cNvPr id="17" name="Szöveg helye 29">
            <a:extLst>
              <a:ext uri="{FF2B5EF4-FFF2-40B4-BE49-F238E27FC236}">
                <a16:creationId xmlns:a16="http://schemas.microsoft.com/office/drawing/2014/main" id="{36E7D894-D16D-45B3-9A9B-BCC83B1A3E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42987" y="2852738"/>
            <a:ext cx="4781551" cy="34210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800" b="0" i="0" baseline="0">
                <a:latin typeface="Arial "/>
              </a:defRPr>
            </a:lvl1pPr>
          </a:lstStyle>
          <a:p>
            <a:r>
              <a:rPr lang="hu-HU" dirty="0"/>
              <a:t>Az itt található grafikai elemek szabadon felhasználhatók díszitő elemként.</a:t>
            </a:r>
          </a:p>
          <a:p>
            <a:r>
              <a:rPr lang="hu-HU" dirty="0"/>
              <a:t>A Corvinus színpalettájából átszínezhetők.</a:t>
            </a:r>
          </a:p>
          <a:p>
            <a:r>
              <a:rPr lang="hu-HU" dirty="0"/>
              <a:t>Fehérre színezve és képre ráhelyezve mutatós dia készíthető.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3581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unkafelü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">
            <a:extLst>
              <a:ext uri="{FF2B5EF4-FFF2-40B4-BE49-F238E27FC236}">
                <a16:creationId xmlns:a16="http://schemas.microsoft.com/office/drawing/2014/main" id="{E0CD8A8D-2A37-49C6-8210-82146D3BBB5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165057"/>
              </p:ext>
            </p:extLst>
          </p:nvPr>
        </p:nvGraphicFramePr>
        <p:xfrm>
          <a:off x="4751388" y="2852738"/>
          <a:ext cx="6872292" cy="3451576"/>
        </p:xfrm>
        <a:graphic>
          <a:graphicData uri="http://schemas.openxmlformats.org/drawingml/2006/table">
            <a:tbl>
              <a:tblPr firstRow="1">
                <a:tableStyleId>{8FD4443E-F989-4FC4-A0C8-D5A2AF1F390B}</a:tableStyleId>
              </a:tblPr>
              <a:tblGrid>
                <a:gridCol w="1145382">
                  <a:extLst>
                    <a:ext uri="{9D8B030D-6E8A-4147-A177-3AD203B41FA5}">
                      <a16:colId xmlns:a16="http://schemas.microsoft.com/office/drawing/2014/main" val="25465378"/>
                    </a:ext>
                  </a:extLst>
                </a:gridCol>
                <a:gridCol w="1145382">
                  <a:extLst>
                    <a:ext uri="{9D8B030D-6E8A-4147-A177-3AD203B41FA5}">
                      <a16:colId xmlns:a16="http://schemas.microsoft.com/office/drawing/2014/main" val="4252401850"/>
                    </a:ext>
                  </a:extLst>
                </a:gridCol>
                <a:gridCol w="1145382">
                  <a:extLst>
                    <a:ext uri="{9D8B030D-6E8A-4147-A177-3AD203B41FA5}">
                      <a16:colId xmlns:a16="http://schemas.microsoft.com/office/drawing/2014/main" val="2691314751"/>
                    </a:ext>
                  </a:extLst>
                </a:gridCol>
                <a:gridCol w="1145382">
                  <a:extLst>
                    <a:ext uri="{9D8B030D-6E8A-4147-A177-3AD203B41FA5}">
                      <a16:colId xmlns:a16="http://schemas.microsoft.com/office/drawing/2014/main" val="1416183067"/>
                    </a:ext>
                  </a:extLst>
                </a:gridCol>
                <a:gridCol w="1145382">
                  <a:extLst>
                    <a:ext uri="{9D8B030D-6E8A-4147-A177-3AD203B41FA5}">
                      <a16:colId xmlns:a16="http://schemas.microsoft.com/office/drawing/2014/main" val="3641331892"/>
                    </a:ext>
                  </a:extLst>
                </a:gridCol>
                <a:gridCol w="1145382">
                  <a:extLst>
                    <a:ext uri="{9D8B030D-6E8A-4147-A177-3AD203B41FA5}">
                      <a16:colId xmlns:a16="http://schemas.microsoft.com/office/drawing/2014/main" val="2820213842"/>
                    </a:ext>
                  </a:extLst>
                </a:gridCol>
              </a:tblGrid>
              <a:tr h="5322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900" b="1" i="0" dirty="0">
                          <a:solidFill>
                            <a:srgbClr val="1B213E"/>
                          </a:solidFill>
                          <a:latin typeface="Georgia" panose="02040502050405020303" pitchFamily="18" charset="0"/>
                          <a:cs typeface="Arial Narrow" panose="020B0604020202020204" pitchFamily="34" charset="0"/>
                        </a:rPr>
                        <a:t>Fejléc</a:t>
                      </a:r>
                    </a:p>
                  </a:txBody>
                  <a:tcPr marL="72000" marR="72000" marT="72000" marB="0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C5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900" b="1" i="0" dirty="0">
                          <a:solidFill>
                            <a:srgbClr val="1B213E"/>
                          </a:solidFill>
                          <a:latin typeface="Georgia" panose="02040502050405020303" pitchFamily="18" charset="0"/>
                          <a:cs typeface="Arial Narrow" panose="020B0604020202020204" pitchFamily="34" charset="0"/>
                        </a:rPr>
                        <a:t>Fejléc</a:t>
                      </a:r>
                    </a:p>
                  </a:txBody>
                  <a:tcPr marL="72000" marR="72000" marT="7200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C5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900" b="1" i="0" dirty="0">
                          <a:solidFill>
                            <a:srgbClr val="1B213E"/>
                          </a:solidFill>
                          <a:latin typeface="Georgia" panose="02040502050405020303" pitchFamily="18" charset="0"/>
                        </a:rPr>
                        <a:t>Fejléc</a:t>
                      </a:r>
                    </a:p>
                    <a:p>
                      <a:endParaRPr lang="hu-HU" sz="900" dirty="0">
                        <a:solidFill>
                          <a:srgbClr val="1B213E"/>
                        </a:solidFill>
                      </a:endParaRPr>
                    </a:p>
                  </a:txBody>
                  <a:tcPr marL="72000" marR="72000" marT="7200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C5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900" b="1" i="0" dirty="0">
                          <a:solidFill>
                            <a:srgbClr val="1B213E"/>
                          </a:solidFill>
                          <a:latin typeface="Georgia" panose="02040502050405020303" pitchFamily="18" charset="0"/>
                        </a:rPr>
                        <a:t>Fejléc</a:t>
                      </a:r>
                    </a:p>
                  </a:txBody>
                  <a:tcPr marL="72000" marR="72000" marT="7200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C5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900" b="1" i="0" dirty="0">
                          <a:solidFill>
                            <a:srgbClr val="1B213E"/>
                          </a:solidFill>
                          <a:latin typeface="Georgia" panose="02040502050405020303" pitchFamily="18" charset="0"/>
                        </a:rPr>
                        <a:t>Fejléc</a:t>
                      </a:r>
                    </a:p>
                  </a:txBody>
                  <a:tcPr marL="72000" marR="72000" marT="7200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C5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900" b="1" i="0" dirty="0">
                          <a:solidFill>
                            <a:srgbClr val="1B213E"/>
                          </a:solidFill>
                          <a:latin typeface="Georgia" panose="02040502050405020303" pitchFamily="18" charset="0"/>
                        </a:rPr>
                        <a:t>Fejléc</a:t>
                      </a:r>
                    </a:p>
                  </a:txBody>
                  <a:tcPr marL="72000" marR="72000" marT="7200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C5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698621"/>
                  </a:ext>
                </a:extLst>
              </a:tr>
              <a:tr h="36361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900" b="0" i="0" dirty="0">
                          <a:solidFill>
                            <a:srgbClr val="1B213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Fejléc 2</a:t>
                      </a: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AB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900" b="0" i="0" dirty="0">
                          <a:solidFill>
                            <a:srgbClr val="1B213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Fejléc 2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AB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900" b="0" i="0" dirty="0">
                          <a:solidFill>
                            <a:srgbClr val="1B213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Fejléc 2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AB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900" b="0" i="0" dirty="0">
                          <a:solidFill>
                            <a:srgbClr val="1B213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Fejléc 2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AB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900" b="0" i="0" dirty="0">
                          <a:solidFill>
                            <a:srgbClr val="1B213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Fejléc 2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AB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900" b="0" i="0" dirty="0">
                          <a:solidFill>
                            <a:srgbClr val="1B213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Fejléc 2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AB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81467"/>
                  </a:ext>
                </a:extLst>
              </a:tr>
              <a:tr h="363613">
                <a:tc>
                  <a:txBody>
                    <a:bodyPr/>
                    <a:lstStyle/>
                    <a:p>
                      <a:pPr algn="l" fontAlgn="b"/>
                      <a:endParaRPr lang="hu-H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188170"/>
                  </a:ext>
                </a:extLst>
              </a:tr>
              <a:tr h="366539">
                <a:tc>
                  <a:txBody>
                    <a:bodyPr/>
                    <a:lstStyle/>
                    <a:p>
                      <a:pPr algn="l" fontAlgn="b"/>
                      <a:endParaRPr lang="hu-H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599051"/>
                  </a:ext>
                </a:extLst>
              </a:tr>
              <a:tr h="365226">
                <a:tc>
                  <a:txBody>
                    <a:bodyPr/>
                    <a:lstStyle/>
                    <a:p>
                      <a:pPr algn="l" fontAlgn="b"/>
                      <a:endParaRPr lang="hu-H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35829"/>
                  </a:ext>
                </a:extLst>
              </a:tr>
              <a:tr h="366539">
                <a:tc>
                  <a:txBody>
                    <a:bodyPr/>
                    <a:lstStyle/>
                    <a:p>
                      <a:pPr algn="l" fontAlgn="b"/>
                      <a:endParaRPr lang="hu-H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790493"/>
                  </a:ext>
                </a:extLst>
              </a:tr>
              <a:tr h="363613">
                <a:tc>
                  <a:txBody>
                    <a:bodyPr/>
                    <a:lstStyle/>
                    <a:p>
                      <a:pPr algn="l" fontAlgn="b"/>
                      <a:endParaRPr lang="hu-H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648282"/>
                  </a:ext>
                </a:extLst>
              </a:tr>
              <a:tr h="366539">
                <a:tc>
                  <a:txBody>
                    <a:bodyPr/>
                    <a:lstStyle/>
                    <a:p>
                      <a:pPr algn="l" fontAlgn="b"/>
                      <a:endParaRPr lang="hu-H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6929519"/>
                  </a:ext>
                </a:extLst>
              </a:tr>
              <a:tr h="363613">
                <a:tc>
                  <a:txBody>
                    <a:bodyPr/>
                    <a:lstStyle/>
                    <a:p>
                      <a:pPr algn="l" fontAlgn="b"/>
                      <a:endParaRPr lang="hu-H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1479274"/>
                  </a:ext>
                </a:extLst>
              </a:tr>
            </a:tbl>
          </a:graphicData>
        </a:graphic>
      </p:graphicFrame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0E2FA13-E2E8-477F-A01D-4CEE2C6AB77C}"/>
              </a:ext>
            </a:extLst>
          </p:cNvPr>
          <p:cNvSpPr txBox="1">
            <a:spLocks/>
          </p:cNvSpPr>
          <p:nvPr userDrawn="1"/>
        </p:nvSpPr>
        <p:spPr>
          <a:xfrm>
            <a:off x="1042988" y="2852738"/>
            <a:ext cx="3167062" cy="342106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Ezen az oldalon egy táblázat mintát mutatunk be, amit lehet bővíteni, szűkíteni, átszínezni.</a:t>
            </a:r>
          </a:p>
          <a:p>
            <a:endParaRPr lang="hu-HU" dirty="0"/>
          </a:p>
          <a:p>
            <a:r>
              <a:rPr lang="hu-HU" dirty="0"/>
              <a:t>A </a:t>
            </a:r>
            <a:r>
              <a:rPr lang="hu-HU" dirty="0" err="1"/>
              <a:t>ppt</a:t>
            </a:r>
            <a:r>
              <a:rPr lang="hu-HU" dirty="0"/>
              <a:t>-be beépített táblázatok a </a:t>
            </a:r>
            <a:r>
              <a:rPr lang="en-US" dirty="0"/>
              <a:t>Corvinus </a:t>
            </a:r>
            <a:r>
              <a:rPr lang="en-US" dirty="0" err="1"/>
              <a:t>színséma</a:t>
            </a:r>
            <a:r>
              <a:rPr lang="en-US" dirty="0"/>
              <a:t> </a:t>
            </a:r>
            <a:r>
              <a:rPr lang="en-US" dirty="0" err="1"/>
              <a:t>szerint</a:t>
            </a:r>
            <a:r>
              <a:rPr lang="en-US" dirty="0"/>
              <a:t> </a:t>
            </a:r>
            <a:r>
              <a:rPr lang="en-US" dirty="0" err="1"/>
              <a:t>vesz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en-US" dirty="0" err="1"/>
              <a:t>árnyalatokat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5828C34-E8A6-4A47-AFBC-17911EEF090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1813" y="1583728"/>
            <a:ext cx="5292725" cy="126901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</a:lstStyle>
          <a:p>
            <a:r>
              <a:rPr lang="hu-HU" dirty="0" err="1"/>
              <a:t>Tables</a:t>
            </a:r>
            <a:r>
              <a:rPr lang="hu-HU" dirty="0"/>
              <a:t> </a:t>
            </a:r>
            <a:r>
              <a:rPr lang="hu-HU" dirty="0" err="1"/>
              <a:t>sample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3820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émaelválasztó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>
            <a:extLst>
              <a:ext uri="{FF2B5EF4-FFF2-40B4-BE49-F238E27FC236}">
                <a16:creationId xmlns:a16="http://schemas.microsoft.com/office/drawing/2014/main" id="{09E48E4C-EDD7-4446-AE58-5628F6DED1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28238" y="3301340"/>
            <a:ext cx="3107796" cy="3107796"/>
          </a:xfrm>
          <a:prstGeom prst="rect">
            <a:avLst/>
          </a:prstGeom>
        </p:spPr>
      </p:pic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DDE6398-A52B-440D-9DFE-4B7AFF3ACC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80475" y="553688"/>
            <a:ext cx="2743200" cy="18410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E57B303-C5F0-4CAA-9A2C-AF26083F1B1D}" type="datetime3">
              <a:rPr lang="en-US" smtClean="0"/>
              <a:t>1 May 2022</a:t>
            </a:fld>
            <a:endParaRPr lang="hu-HU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48C49F5-362A-46CE-8366-5C4FC5BD30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1814" y="1557353"/>
            <a:ext cx="11096623" cy="187164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44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Georgia 44 </a:t>
            </a:r>
            <a:r>
              <a:rPr lang="en-US" dirty="0" err="1"/>
              <a:t>pt</a:t>
            </a:r>
            <a:endParaRPr lang="hu-HU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2C928E63-DE49-46D7-BADE-590FC65B3F8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7113" y="3455504"/>
            <a:ext cx="7431088" cy="7041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1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 err="1"/>
              <a:t>Arial</a:t>
            </a:r>
            <a:r>
              <a:rPr lang="hu-HU" dirty="0"/>
              <a:t> 41 </a:t>
            </a:r>
            <a:r>
              <a:rPr lang="hu-HU" dirty="0" err="1"/>
              <a:t>pt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4429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émaelválasztó +1 nagy ké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C0AF2DE-309C-459E-8C51-5E6FFE071A37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0" y="1718643"/>
            <a:ext cx="12193587" cy="5139358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D5CE5-894B-D641-97F3-B5228CC2AA1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7113" y="3105796"/>
            <a:ext cx="7431088" cy="7041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1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 err="1"/>
              <a:t>Arial</a:t>
            </a:r>
            <a:r>
              <a:rPr lang="hu-HU" dirty="0"/>
              <a:t> 41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AA0E2B3-C33F-44BF-BD24-838C7225A4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1815" y="2090729"/>
            <a:ext cx="11096622" cy="761982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6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</a:lstStyle>
          <a:p>
            <a:r>
              <a:rPr lang="hu-HU" dirty="0"/>
              <a:t>Georgia 66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DDE6398-A52B-440D-9DFE-4B7AFF3ACC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80475" y="553688"/>
            <a:ext cx="2743200" cy="18410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BD8545F-9778-4FE3-8B82-277FEE687C92}" type="datetime3">
              <a:rPr lang="en-US" smtClean="0"/>
              <a:t>1 May 2022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1823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émaelválasztó +1 nagy ké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C0AF2DE-309C-459E-8C51-5E6FFE071A37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0" y="1718643"/>
            <a:ext cx="12193587" cy="5139358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D5CE5-894B-D641-97F3-B5228CC2AA1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7113" y="3105796"/>
            <a:ext cx="7431088" cy="7041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1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 err="1"/>
              <a:t>Arial</a:t>
            </a:r>
            <a:r>
              <a:rPr lang="hu-HU" dirty="0"/>
              <a:t> 41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AA0E2B3-C33F-44BF-BD24-838C7225A4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1815" y="2090729"/>
            <a:ext cx="11096622" cy="761982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44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</a:lstStyle>
          <a:p>
            <a:r>
              <a:rPr lang="hu-HU" dirty="0"/>
              <a:t>Georgia </a:t>
            </a:r>
            <a:r>
              <a:rPr lang="en-US" dirty="0"/>
              <a:t>44</a:t>
            </a:r>
            <a:r>
              <a:rPr lang="hu-HU" dirty="0"/>
              <a:t>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DDE6398-A52B-440D-9DFE-4B7AFF3ACC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80475" y="553688"/>
            <a:ext cx="2743200" cy="18410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2DDCA44-80E8-4178-9970-883F5E9D79A8}" type="datetime3">
              <a:rPr lang="en-US" smtClean="0"/>
              <a:t>1 May 2022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0853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asáb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E3D5CE5-894B-D641-97F3-B5228CC2AA1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7112" y="2498346"/>
            <a:ext cx="10601325" cy="42740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 err="1"/>
              <a:t>Arial</a:t>
            </a:r>
            <a:r>
              <a:rPr lang="hu-HU" dirty="0"/>
              <a:t> 24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370467-A302-47AA-A9F3-129DA56EDF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42988" y="3429000"/>
            <a:ext cx="3167062" cy="284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hu-HU" dirty="0" err="1"/>
              <a:t>Arial</a:t>
            </a:r>
            <a:r>
              <a:rPr lang="hu-HU" dirty="0"/>
              <a:t> 18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9AEF92C-FC57-429C-87FC-521B33F9160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751388" y="3429000"/>
            <a:ext cx="3167062" cy="284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hu-HU" dirty="0" err="1"/>
              <a:t>Arial</a:t>
            </a:r>
            <a:r>
              <a:rPr lang="hu-HU" dirty="0"/>
              <a:t> 18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1638DDE7-9783-488A-8A38-F97EEBD01D9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8461375" y="3429000"/>
            <a:ext cx="3162300" cy="284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hu-HU" dirty="0" err="1"/>
              <a:t>Arial</a:t>
            </a:r>
            <a:r>
              <a:rPr lang="hu-HU" dirty="0"/>
              <a:t> 18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19" name="Footer Placeholder 7">
            <a:extLst>
              <a:ext uri="{FF2B5EF4-FFF2-40B4-BE49-F238E27FC236}">
                <a16:creationId xmlns:a16="http://schemas.microsoft.com/office/drawing/2014/main" id="{32C0B078-11E6-4C76-B9A6-2E3797304E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361112" y="802093"/>
            <a:ext cx="5262562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lang="hu-HU" sz="1200" dirty="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Header</a:t>
            </a:r>
            <a:endParaRPr lang="hu-HU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2DD2C20-4170-43F2-A180-4C8180D34A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80475" y="553688"/>
            <a:ext cx="2743200" cy="18410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147EA5A-4860-453B-AA5B-4D547FA36B6E}" type="datetime3">
              <a:rPr lang="en-US" smtClean="0"/>
              <a:t>1 May 2022</a:t>
            </a:fld>
            <a:endParaRPr lang="hu-H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994868-AE02-42BD-B69E-E49EAF9CAA9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1813" y="1583728"/>
            <a:ext cx="11091861" cy="69769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</a:lstStyle>
          <a:p>
            <a:r>
              <a:rPr lang="hu-HU" dirty="0"/>
              <a:t>Georgia </a:t>
            </a:r>
            <a:r>
              <a:rPr lang="en-US" dirty="0"/>
              <a:t>36</a:t>
            </a:r>
            <a:r>
              <a:rPr lang="hu-HU" dirty="0"/>
              <a:t> </a:t>
            </a:r>
            <a:r>
              <a:rPr lang="hu-HU" dirty="0" err="1"/>
              <a:t>pt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7057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asáb felsorol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E3D5CE5-894B-D641-97F3-B5228CC2AA1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7112" y="2498346"/>
            <a:ext cx="10601325" cy="42740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 err="1"/>
              <a:t>Arial</a:t>
            </a:r>
            <a:r>
              <a:rPr lang="hu-HU" dirty="0"/>
              <a:t> 24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370467-A302-47AA-A9F3-129DA56EDF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42988" y="3429000"/>
            <a:ext cx="3167062" cy="28448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0"/>
              </a:spcBef>
              <a:buSzPct val="111000"/>
              <a:buFont typeface="Wingdings" panose="05000000000000000000" pitchFamily="2" charset="2"/>
              <a:buChar char="§"/>
              <a:tabLst>
                <a:tab pos="252000" algn="l"/>
              </a:tabLst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hu-HU" dirty="0" err="1"/>
              <a:t>Arial</a:t>
            </a:r>
            <a:r>
              <a:rPr lang="hu-HU" dirty="0"/>
              <a:t> 18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19" name="Footer Placeholder 7">
            <a:extLst>
              <a:ext uri="{FF2B5EF4-FFF2-40B4-BE49-F238E27FC236}">
                <a16:creationId xmlns:a16="http://schemas.microsoft.com/office/drawing/2014/main" id="{32C0B078-11E6-4C76-B9A6-2E3797304E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361112" y="802093"/>
            <a:ext cx="5262562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lang="hu-HU" sz="1200" dirty="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Header</a:t>
            </a:r>
            <a:endParaRPr lang="hu-HU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B4D056B-5CB7-473E-9616-97918C589588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4744243" y="3429000"/>
            <a:ext cx="3167062" cy="28448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0"/>
              </a:spcBef>
              <a:buSzPct val="111000"/>
              <a:buFont typeface="Wingdings" panose="05000000000000000000" pitchFamily="2" charset="2"/>
              <a:buChar char="§"/>
              <a:tabLst>
                <a:tab pos="252000" algn="l"/>
              </a:tabLst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hu-HU" dirty="0" err="1"/>
              <a:t>Arial</a:t>
            </a:r>
            <a:r>
              <a:rPr lang="hu-HU" dirty="0"/>
              <a:t> 18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BD5047B-66CA-4D9B-AE1B-83209A84A2CD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456613" y="3429000"/>
            <a:ext cx="3167062" cy="28448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0"/>
              </a:spcBef>
              <a:buSzPct val="111000"/>
              <a:buFont typeface="Wingdings" panose="05000000000000000000" pitchFamily="2" charset="2"/>
              <a:buChar char="§"/>
              <a:tabLst>
                <a:tab pos="252000" algn="l"/>
              </a:tabLst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hu-HU" dirty="0" err="1"/>
              <a:t>Arial</a:t>
            </a:r>
            <a:r>
              <a:rPr lang="hu-HU" dirty="0"/>
              <a:t> 18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6C9CD1C0-0619-4287-A2C5-A2D517E40F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80475" y="553688"/>
            <a:ext cx="2743200" cy="18410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D1C98CC-962A-4897-A45C-819B551ADB57}" type="datetime3">
              <a:rPr lang="en-US" smtClean="0"/>
              <a:t>1 May 2022</a:t>
            </a:fld>
            <a:endParaRPr lang="hu-H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2081EA5-C5A5-4D02-9F0C-B3A5E13362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1813" y="1583728"/>
            <a:ext cx="11091861" cy="69769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</a:lstStyle>
          <a:p>
            <a:r>
              <a:rPr lang="hu-HU" dirty="0"/>
              <a:t>Georgia </a:t>
            </a:r>
            <a:r>
              <a:rPr lang="en-US" dirty="0"/>
              <a:t>36</a:t>
            </a:r>
            <a:r>
              <a:rPr lang="hu-HU" dirty="0"/>
              <a:t> </a:t>
            </a:r>
            <a:r>
              <a:rPr lang="hu-HU" dirty="0" err="1"/>
              <a:t>pt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2549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asáb sorszámoz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FDF7B45-FD6C-4F89-833D-97E6BFA2FDE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9788" y="1685928"/>
            <a:ext cx="3370263" cy="697690"/>
          </a:xfrm>
          <a:prstGeom prst="rect">
            <a:avLst/>
          </a:prstGeom>
        </p:spPr>
        <p:txBody>
          <a:bodyPr lIns="0" tIns="0" rIns="0" bIns="0" anchor="b" anchorCtr="0"/>
          <a:lstStyle>
            <a:lvl1pPr indent="0" algn="l">
              <a:lnSpc>
                <a:spcPct val="100000"/>
              </a:lnSpc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Number.</a:t>
            </a:r>
            <a:endParaRPr lang="hu-HU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BF6DA57-7950-4A56-A6BF-61257C57BE4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7112" y="2498346"/>
            <a:ext cx="3182939" cy="42740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00000"/>
              </a:lnSpc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Subheadline</a:t>
            </a:r>
            <a:endParaRPr lang="hu-HU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705370-5C6F-47CD-9ECF-A2639812141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42988" y="3429000"/>
            <a:ext cx="3167062" cy="284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A2D2297-A5F6-44D7-8815-20565F1DB498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751388" y="3429000"/>
            <a:ext cx="3167062" cy="284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804C9DB-6D5B-4565-9317-BD816C053197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8461375" y="3429000"/>
            <a:ext cx="3162300" cy="284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Footer Placeholder 7">
            <a:extLst>
              <a:ext uri="{FF2B5EF4-FFF2-40B4-BE49-F238E27FC236}">
                <a16:creationId xmlns:a16="http://schemas.microsoft.com/office/drawing/2014/main" id="{FDDD5CBB-919E-4178-8EC9-0F87492D1E5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361112" y="802093"/>
            <a:ext cx="5262562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lang="hu-HU" sz="1200" dirty="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Header</a:t>
            </a:r>
            <a:endParaRPr lang="hu-HU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83C3C09F-494C-4C4A-87C7-06D59574ABA3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548187" y="1685928"/>
            <a:ext cx="3370263" cy="697314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Number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15F7311C-818D-429E-9FE8-E815ACC8011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258174" y="1685928"/>
            <a:ext cx="3370263" cy="69769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Number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464ABEAD-6F60-4C32-81D7-5DC68F532B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35511" y="2498346"/>
            <a:ext cx="3182939" cy="42740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latin typeface="Arial "/>
              </a:defRPr>
            </a:lvl1pPr>
          </a:lstStyle>
          <a:p>
            <a:r>
              <a:rPr lang="en-US" dirty="0" err="1"/>
              <a:t>Subheadline</a:t>
            </a:r>
            <a:endParaRPr lang="hu-HU" dirty="0"/>
          </a:p>
        </p:txBody>
      </p:sp>
      <p:sp>
        <p:nvSpPr>
          <p:cNvPr id="24" name="Szöveg helye 6">
            <a:extLst>
              <a:ext uri="{FF2B5EF4-FFF2-40B4-BE49-F238E27FC236}">
                <a16:creationId xmlns:a16="http://schemas.microsoft.com/office/drawing/2014/main" id="{5EA4D16E-EA05-4897-8C66-E432AA9028B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40736" y="2498346"/>
            <a:ext cx="3182939" cy="42740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latin typeface="Arial "/>
              </a:defRPr>
            </a:lvl1pPr>
          </a:lstStyle>
          <a:p>
            <a:r>
              <a:rPr lang="en-US" dirty="0" err="1"/>
              <a:t>Subheadline</a:t>
            </a:r>
            <a:endParaRPr lang="hu-HU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5FB6020-9D77-4851-AD88-C654B6FF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80475" y="553688"/>
            <a:ext cx="2743200" cy="18410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43AEC1E-D65C-4119-B5DE-0F5752CD219A}" type="datetime3">
              <a:rPr lang="en-US" smtClean="0"/>
              <a:t>1 May 2022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441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.svg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8FDB1C4F-5F68-48A8-98D0-01015F761FAC}"/>
              </a:ext>
            </a:extLst>
          </p:cNvPr>
          <p:cNvGrpSpPr/>
          <p:nvPr userDrawn="1"/>
        </p:nvGrpSpPr>
        <p:grpSpPr>
          <a:xfrm>
            <a:off x="0" y="0"/>
            <a:ext cx="2628900" cy="1709738"/>
            <a:chOff x="0" y="0"/>
            <a:chExt cx="2628900" cy="1709738"/>
          </a:xfrm>
        </p:grpSpPr>
        <p:sp>
          <p:nvSpPr>
            <p:cNvPr id="3" name="Téglalap 2">
              <a:extLst>
                <a:ext uri="{FF2B5EF4-FFF2-40B4-BE49-F238E27FC236}">
                  <a16:creationId xmlns:a16="http://schemas.microsoft.com/office/drawing/2014/main" id="{4935A23F-E0B5-42C6-8842-E9037E6D9198}"/>
                </a:ext>
              </a:extLst>
            </p:cNvPr>
            <p:cNvSpPr/>
            <p:nvPr userDrawn="1"/>
          </p:nvSpPr>
          <p:spPr>
            <a:xfrm>
              <a:off x="0" y="0"/>
              <a:ext cx="2628900" cy="17097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n>
                  <a:noFill/>
                </a:ln>
                <a:noFill/>
              </a:endParaRPr>
            </a:p>
          </p:txBody>
        </p:sp>
        <p:pic>
          <p:nvPicPr>
            <p:cNvPr id="7" name="Ábra 6">
              <a:extLst>
                <a:ext uri="{FF2B5EF4-FFF2-40B4-BE49-F238E27FC236}">
                  <a16:creationId xmlns:a16="http://schemas.microsoft.com/office/drawing/2014/main" id="{B1D029F7-2D74-4B68-BDDA-F5F35F129F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71965" y="585090"/>
              <a:ext cx="1641384" cy="550800"/>
            </a:xfrm>
            <a:prstGeom prst="rect">
              <a:avLst/>
            </a:prstGeom>
          </p:spPr>
        </p:pic>
      </p:grpSp>
      <p:sp>
        <p:nvSpPr>
          <p:cNvPr id="5" name="Subtitle 2">
            <a:extLst>
              <a:ext uri="{FF2B5EF4-FFF2-40B4-BE49-F238E27FC236}">
                <a16:creationId xmlns:a16="http://schemas.microsoft.com/office/drawing/2014/main" id="{4C39FE4D-E2E2-4775-97FB-C6E7A1220D23}"/>
              </a:ext>
            </a:extLst>
          </p:cNvPr>
          <p:cNvSpPr txBox="1">
            <a:spLocks/>
          </p:cNvSpPr>
          <p:nvPr userDrawn="1"/>
        </p:nvSpPr>
        <p:spPr>
          <a:xfrm>
            <a:off x="11693728" y="6353969"/>
            <a:ext cx="412344" cy="423862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CA5128C-8080-4D6C-ACC9-4612070BD095}" type="slidenum">
              <a:rPr lang="hu-HU" sz="1100" smtClean="0"/>
              <a:t>‹#›</a:t>
            </a:fld>
            <a:endParaRPr lang="hu-HU" sz="1100" dirty="0"/>
          </a:p>
        </p:txBody>
      </p:sp>
    </p:spTree>
    <p:extLst>
      <p:ext uri="{BB962C8B-B14F-4D97-AF65-F5344CB8AC3E}">
        <p14:creationId xmlns:p14="http://schemas.microsoft.com/office/powerpoint/2010/main" val="270991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704" r:id="rId2"/>
    <p:sldLayoutId id="2147483675" r:id="rId3"/>
    <p:sldLayoutId id="2147483706" r:id="rId4"/>
    <p:sldLayoutId id="2147483700" r:id="rId5"/>
    <p:sldLayoutId id="2147483705" r:id="rId6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57" userDrawn="1">
          <p15:clr>
            <a:srgbClr val="A4A3A4"/>
          </p15:clr>
        </p15:guide>
        <p15:guide id="4" pos="529" userDrawn="1">
          <p15:clr>
            <a:srgbClr val="A4A3A4"/>
          </p15:clr>
        </p15:guide>
        <p15:guide id="5" pos="347" userDrawn="1">
          <p15:clr>
            <a:srgbClr val="A4A3A4"/>
          </p15:clr>
        </p15:guide>
        <p15:guide id="6" orient="horz" pos="368" userDrawn="1">
          <p15:clr>
            <a:srgbClr val="A4A3A4"/>
          </p15:clr>
        </p15:guide>
        <p15:guide id="7" orient="horz" pos="714" userDrawn="1">
          <p15:clr>
            <a:srgbClr val="A4A3A4"/>
          </p15:clr>
        </p15:guide>
        <p15:guide id="8" pos="4988" userDrawn="1">
          <p15:clr>
            <a:srgbClr val="A4A3A4"/>
          </p15:clr>
        </p15:guide>
        <p15:guide id="9" pos="5328" userDrawn="1">
          <p15:clr>
            <a:srgbClr val="A4A3A4"/>
          </p15:clr>
        </p15:guide>
        <p15:guide id="10" pos="7322" userDrawn="1">
          <p15:clr>
            <a:srgbClr val="A4A3A4"/>
          </p15:clr>
        </p15:guide>
        <p15:guide id="11" pos="2993" userDrawn="1">
          <p15:clr>
            <a:srgbClr val="A4A3A4"/>
          </p15:clr>
        </p15:guide>
        <p15:guide id="12" pos="2652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4" orient="horz" pos="1797" userDrawn="1">
          <p15:clr>
            <a:srgbClr val="A4A3A4"/>
          </p15:clr>
        </p15:guide>
        <p15:guide id="15" orient="horz" pos="1434" userDrawn="1">
          <p15:clr>
            <a:srgbClr val="A4A3A4"/>
          </p15:clr>
        </p15:guide>
        <p15:guide id="16" orient="horz" pos="1077" userDrawn="1">
          <p15:clr>
            <a:srgbClr val="A4A3A4"/>
          </p15:clr>
        </p15:guide>
        <p15:guide id="17" pos="3669" userDrawn="1">
          <p15:clr>
            <a:srgbClr val="A4A3A4"/>
          </p15:clr>
        </p15:guide>
        <p15:guide id="18" pos="4010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01380E2C-1A40-4AD4-A0F1-60217AA6B01B}"/>
              </a:ext>
            </a:extLst>
          </p:cNvPr>
          <p:cNvGrpSpPr/>
          <p:nvPr userDrawn="1"/>
        </p:nvGrpSpPr>
        <p:grpSpPr>
          <a:xfrm>
            <a:off x="0" y="0"/>
            <a:ext cx="2628900" cy="1709738"/>
            <a:chOff x="0" y="0"/>
            <a:chExt cx="2628900" cy="1709738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2F8299BC-7766-4D57-8691-1503062BCECA}"/>
                </a:ext>
              </a:extLst>
            </p:cNvPr>
            <p:cNvSpPr/>
            <p:nvPr userDrawn="1"/>
          </p:nvSpPr>
          <p:spPr>
            <a:xfrm>
              <a:off x="0" y="0"/>
              <a:ext cx="2628900" cy="17097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n>
                  <a:noFill/>
                </a:ln>
                <a:noFill/>
              </a:endParaRPr>
            </a:p>
          </p:txBody>
        </p:sp>
        <p:pic>
          <p:nvPicPr>
            <p:cNvPr id="6" name="Ábra 5">
              <a:extLst>
                <a:ext uri="{FF2B5EF4-FFF2-40B4-BE49-F238E27FC236}">
                  <a16:creationId xmlns:a16="http://schemas.microsoft.com/office/drawing/2014/main" id="{325A1351-0704-42ED-9BA2-34AB2037E6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71965" y="585090"/>
              <a:ext cx="1641384" cy="550800"/>
            </a:xfrm>
            <a:prstGeom prst="rect">
              <a:avLst/>
            </a:prstGeom>
          </p:spPr>
        </p:pic>
      </p:grpSp>
      <p:sp>
        <p:nvSpPr>
          <p:cNvPr id="7" name="Subtitle 2">
            <a:extLst>
              <a:ext uri="{FF2B5EF4-FFF2-40B4-BE49-F238E27FC236}">
                <a16:creationId xmlns:a16="http://schemas.microsoft.com/office/drawing/2014/main" id="{ED97E6C2-7170-4C43-B9B6-49A19FD2C2C5}"/>
              </a:ext>
            </a:extLst>
          </p:cNvPr>
          <p:cNvSpPr txBox="1">
            <a:spLocks/>
          </p:cNvSpPr>
          <p:nvPr userDrawn="1"/>
        </p:nvSpPr>
        <p:spPr>
          <a:xfrm>
            <a:off x="11693728" y="6353969"/>
            <a:ext cx="412344" cy="423862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CA5128C-8080-4D6C-ACC9-4612070BD095}" type="slidenum">
              <a:rPr lang="hu-HU" sz="1100" smtClean="0"/>
              <a:t>‹#›</a:t>
            </a:fld>
            <a:endParaRPr lang="hu-HU" sz="1100" dirty="0"/>
          </a:p>
        </p:txBody>
      </p:sp>
    </p:spTree>
    <p:extLst>
      <p:ext uri="{BB962C8B-B14F-4D97-AF65-F5344CB8AC3E}">
        <p14:creationId xmlns:p14="http://schemas.microsoft.com/office/powerpoint/2010/main" val="127612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707" r:id="rId5"/>
    <p:sldLayoutId id="2147483694" r:id="rId6"/>
    <p:sldLayoutId id="2147483695" r:id="rId7"/>
    <p:sldLayoutId id="2147483714" r:id="rId8"/>
    <p:sldLayoutId id="2147483696" r:id="rId9"/>
    <p:sldLayoutId id="2147483697" r:id="rId10"/>
    <p:sldLayoutId id="2147483698" r:id="rId11"/>
    <p:sldLayoutId id="2147483699" r:id="rId12"/>
    <p:sldLayoutId id="2147483725" r:id="rId13"/>
    <p:sldLayoutId id="2147483726" r:id="rId14"/>
    <p:sldLayoutId id="2147483727" r:id="rId15"/>
    <p:sldLayoutId id="2147483728" r:id="rId16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57" userDrawn="1">
          <p15:clr>
            <a:srgbClr val="A4A3A4"/>
          </p15:clr>
        </p15:guide>
        <p15:guide id="4" pos="529" userDrawn="1">
          <p15:clr>
            <a:srgbClr val="A4A3A4"/>
          </p15:clr>
        </p15:guide>
        <p15:guide id="5" pos="347" userDrawn="1">
          <p15:clr>
            <a:srgbClr val="A4A3A4"/>
          </p15:clr>
        </p15:guide>
        <p15:guide id="6" orient="horz" pos="368" userDrawn="1">
          <p15:clr>
            <a:srgbClr val="A4A3A4"/>
          </p15:clr>
        </p15:guide>
        <p15:guide id="7" orient="horz" pos="714" userDrawn="1">
          <p15:clr>
            <a:srgbClr val="A4A3A4"/>
          </p15:clr>
        </p15:guide>
        <p15:guide id="8" pos="4988" userDrawn="1">
          <p15:clr>
            <a:srgbClr val="A4A3A4"/>
          </p15:clr>
        </p15:guide>
        <p15:guide id="9" pos="5328" userDrawn="1">
          <p15:clr>
            <a:srgbClr val="A4A3A4"/>
          </p15:clr>
        </p15:guide>
        <p15:guide id="10" pos="7322" userDrawn="1">
          <p15:clr>
            <a:srgbClr val="A4A3A4"/>
          </p15:clr>
        </p15:guide>
        <p15:guide id="11" pos="2993" userDrawn="1">
          <p15:clr>
            <a:srgbClr val="A4A3A4"/>
          </p15:clr>
        </p15:guide>
        <p15:guide id="12" pos="2652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4" orient="horz" pos="1797" userDrawn="1">
          <p15:clr>
            <a:srgbClr val="A4A3A4"/>
          </p15:clr>
        </p15:guide>
        <p15:guide id="15" orient="horz" pos="1434" userDrawn="1">
          <p15:clr>
            <a:srgbClr val="A4A3A4"/>
          </p15:clr>
        </p15:guide>
        <p15:guide id="16" orient="horz" pos="1077" userDrawn="1">
          <p15:clr>
            <a:srgbClr val="A4A3A4"/>
          </p15:clr>
        </p15:guide>
        <p15:guide id="17" pos="3669" userDrawn="1">
          <p15:clr>
            <a:srgbClr val="A4A3A4"/>
          </p15:clr>
        </p15:guide>
        <p15:guide id="18" pos="4010" userDrawn="1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C5ACEF9C-BD53-463D-BADD-83B17DBBF649}"/>
              </a:ext>
            </a:extLst>
          </p:cNvPr>
          <p:cNvGrpSpPr/>
          <p:nvPr userDrawn="1"/>
        </p:nvGrpSpPr>
        <p:grpSpPr>
          <a:xfrm>
            <a:off x="0" y="0"/>
            <a:ext cx="2628900" cy="1709738"/>
            <a:chOff x="0" y="0"/>
            <a:chExt cx="2628900" cy="1709738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932E94C2-4E5B-4046-9AF0-4EFD60881088}"/>
                </a:ext>
              </a:extLst>
            </p:cNvPr>
            <p:cNvSpPr/>
            <p:nvPr userDrawn="1"/>
          </p:nvSpPr>
          <p:spPr>
            <a:xfrm>
              <a:off x="0" y="0"/>
              <a:ext cx="2628900" cy="17097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n>
                  <a:noFill/>
                </a:ln>
                <a:noFill/>
              </a:endParaRPr>
            </a:p>
          </p:txBody>
        </p:sp>
        <p:pic>
          <p:nvPicPr>
            <p:cNvPr id="6" name="Ábra 5">
              <a:extLst>
                <a:ext uri="{FF2B5EF4-FFF2-40B4-BE49-F238E27FC236}">
                  <a16:creationId xmlns:a16="http://schemas.microsoft.com/office/drawing/2014/main" id="{F5903BB2-81E9-4E48-A844-B2BD8F58B5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1965" y="585090"/>
              <a:ext cx="1641384" cy="550800"/>
            </a:xfrm>
            <a:prstGeom prst="rect">
              <a:avLst/>
            </a:prstGeom>
          </p:spPr>
        </p:pic>
      </p:grpSp>
      <p:sp>
        <p:nvSpPr>
          <p:cNvPr id="7" name="Subtitle 2">
            <a:extLst>
              <a:ext uri="{FF2B5EF4-FFF2-40B4-BE49-F238E27FC236}">
                <a16:creationId xmlns:a16="http://schemas.microsoft.com/office/drawing/2014/main" id="{592B0A53-5EC2-4CFE-9589-E7088B53A8FB}"/>
              </a:ext>
            </a:extLst>
          </p:cNvPr>
          <p:cNvSpPr txBox="1">
            <a:spLocks/>
          </p:cNvSpPr>
          <p:nvPr userDrawn="1"/>
        </p:nvSpPr>
        <p:spPr>
          <a:xfrm>
            <a:off x="11693728" y="6353969"/>
            <a:ext cx="412344" cy="423862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CA5128C-8080-4D6C-ACC9-4612070BD095}" type="slidenum">
              <a:rPr lang="hu-HU" sz="1100" smtClean="0"/>
              <a:t>‹#›</a:t>
            </a:fld>
            <a:endParaRPr lang="hu-HU" sz="1100" dirty="0"/>
          </a:p>
        </p:txBody>
      </p:sp>
    </p:spTree>
    <p:extLst>
      <p:ext uri="{BB962C8B-B14F-4D97-AF65-F5344CB8AC3E}">
        <p14:creationId xmlns:p14="http://schemas.microsoft.com/office/powerpoint/2010/main" val="4287762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2" r:id="rId2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57" userDrawn="1">
          <p15:clr>
            <a:srgbClr val="A4A3A4"/>
          </p15:clr>
        </p15:guide>
        <p15:guide id="4" pos="529" userDrawn="1">
          <p15:clr>
            <a:srgbClr val="A4A3A4"/>
          </p15:clr>
        </p15:guide>
        <p15:guide id="5" pos="347" userDrawn="1">
          <p15:clr>
            <a:srgbClr val="A4A3A4"/>
          </p15:clr>
        </p15:guide>
        <p15:guide id="6" orient="horz" pos="368" userDrawn="1">
          <p15:clr>
            <a:srgbClr val="A4A3A4"/>
          </p15:clr>
        </p15:guide>
        <p15:guide id="7" orient="horz" pos="714" userDrawn="1">
          <p15:clr>
            <a:srgbClr val="A4A3A4"/>
          </p15:clr>
        </p15:guide>
        <p15:guide id="8" pos="4988" userDrawn="1">
          <p15:clr>
            <a:srgbClr val="A4A3A4"/>
          </p15:clr>
        </p15:guide>
        <p15:guide id="9" pos="5328" userDrawn="1">
          <p15:clr>
            <a:srgbClr val="A4A3A4"/>
          </p15:clr>
        </p15:guide>
        <p15:guide id="10" pos="7322" userDrawn="1">
          <p15:clr>
            <a:srgbClr val="A4A3A4"/>
          </p15:clr>
        </p15:guide>
        <p15:guide id="11" pos="2993" userDrawn="1">
          <p15:clr>
            <a:srgbClr val="A4A3A4"/>
          </p15:clr>
        </p15:guide>
        <p15:guide id="12" pos="2652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4" orient="horz" pos="1797" userDrawn="1">
          <p15:clr>
            <a:srgbClr val="A4A3A4"/>
          </p15:clr>
        </p15:guide>
        <p15:guide id="15" orient="horz" pos="1434" userDrawn="1">
          <p15:clr>
            <a:srgbClr val="A4A3A4"/>
          </p15:clr>
        </p15:guide>
        <p15:guide id="16" orient="horz" pos="1077" userDrawn="1">
          <p15:clr>
            <a:srgbClr val="A4A3A4"/>
          </p15:clr>
        </p15:guide>
        <p15:guide id="17" pos="3669" userDrawn="1">
          <p15:clr>
            <a:srgbClr val="A4A3A4"/>
          </p15:clr>
        </p15:guide>
        <p15:guide id="18" pos="4010" userDrawn="1">
          <p15:clr>
            <a:srgbClr val="A4A3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929016EA-01FE-4265-B2E1-6948F248B829}"/>
              </a:ext>
            </a:extLst>
          </p:cNvPr>
          <p:cNvGrpSpPr/>
          <p:nvPr userDrawn="1"/>
        </p:nvGrpSpPr>
        <p:grpSpPr>
          <a:xfrm>
            <a:off x="0" y="0"/>
            <a:ext cx="2628900" cy="1709738"/>
            <a:chOff x="0" y="0"/>
            <a:chExt cx="2628900" cy="1709738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64390BCE-CE15-4965-BF77-764F540A4963}"/>
                </a:ext>
              </a:extLst>
            </p:cNvPr>
            <p:cNvSpPr/>
            <p:nvPr userDrawn="1"/>
          </p:nvSpPr>
          <p:spPr>
            <a:xfrm>
              <a:off x="0" y="0"/>
              <a:ext cx="2628900" cy="17097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n>
                  <a:noFill/>
                </a:ln>
                <a:noFill/>
              </a:endParaRPr>
            </a:p>
          </p:txBody>
        </p:sp>
        <p:pic>
          <p:nvPicPr>
            <p:cNvPr id="6" name="Ábra 5">
              <a:extLst>
                <a:ext uri="{FF2B5EF4-FFF2-40B4-BE49-F238E27FC236}">
                  <a16:creationId xmlns:a16="http://schemas.microsoft.com/office/drawing/2014/main" id="{A1C3EFAC-5118-42FE-B720-9A7F10F1A0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1965" y="585090"/>
              <a:ext cx="1641384" cy="550800"/>
            </a:xfrm>
            <a:prstGeom prst="rect">
              <a:avLst/>
            </a:prstGeom>
          </p:spPr>
        </p:pic>
      </p:grpSp>
      <p:sp>
        <p:nvSpPr>
          <p:cNvPr id="7" name="Subtitle 2">
            <a:extLst>
              <a:ext uri="{FF2B5EF4-FFF2-40B4-BE49-F238E27FC236}">
                <a16:creationId xmlns:a16="http://schemas.microsoft.com/office/drawing/2014/main" id="{392B155D-E535-4A76-9399-2902A8ADB910}"/>
              </a:ext>
            </a:extLst>
          </p:cNvPr>
          <p:cNvSpPr txBox="1">
            <a:spLocks/>
          </p:cNvSpPr>
          <p:nvPr userDrawn="1"/>
        </p:nvSpPr>
        <p:spPr>
          <a:xfrm>
            <a:off x="11693728" y="6353969"/>
            <a:ext cx="412344" cy="423862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CA5128C-8080-4D6C-ACC9-4612070BD095}" type="slidenum">
              <a:rPr lang="hu-HU" sz="1100" smtClean="0"/>
              <a:t>‹#›</a:t>
            </a:fld>
            <a:endParaRPr lang="hu-HU" sz="1100" dirty="0"/>
          </a:p>
        </p:txBody>
      </p:sp>
    </p:spTree>
    <p:extLst>
      <p:ext uri="{BB962C8B-B14F-4D97-AF65-F5344CB8AC3E}">
        <p14:creationId xmlns:p14="http://schemas.microsoft.com/office/powerpoint/2010/main" val="1216421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57" userDrawn="1">
          <p15:clr>
            <a:srgbClr val="A4A3A4"/>
          </p15:clr>
        </p15:guide>
        <p15:guide id="4" pos="529" userDrawn="1">
          <p15:clr>
            <a:srgbClr val="A4A3A4"/>
          </p15:clr>
        </p15:guide>
        <p15:guide id="5" pos="347" userDrawn="1">
          <p15:clr>
            <a:srgbClr val="A4A3A4"/>
          </p15:clr>
        </p15:guide>
        <p15:guide id="6" orient="horz" pos="368" userDrawn="1">
          <p15:clr>
            <a:srgbClr val="A4A3A4"/>
          </p15:clr>
        </p15:guide>
        <p15:guide id="7" orient="horz" pos="714" userDrawn="1">
          <p15:clr>
            <a:srgbClr val="A4A3A4"/>
          </p15:clr>
        </p15:guide>
        <p15:guide id="8" pos="4988" userDrawn="1">
          <p15:clr>
            <a:srgbClr val="A4A3A4"/>
          </p15:clr>
        </p15:guide>
        <p15:guide id="9" pos="5328" userDrawn="1">
          <p15:clr>
            <a:srgbClr val="A4A3A4"/>
          </p15:clr>
        </p15:guide>
        <p15:guide id="10" pos="7322" userDrawn="1">
          <p15:clr>
            <a:srgbClr val="A4A3A4"/>
          </p15:clr>
        </p15:guide>
        <p15:guide id="11" pos="2993" userDrawn="1">
          <p15:clr>
            <a:srgbClr val="A4A3A4"/>
          </p15:clr>
        </p15:guide>
        <p15:guide id="12" pos="2652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4" orient="horz" pos="1797" userDrawn="1">
          <p15:clr>
            <a:srgbClr val="A4A3A4"/>
          </p15:clr>
        </p15:guide>
        <p15:guide id="15" orient="horz" pos="1434" userDrawn="1">
          <p15:clr>
            <a:srgbClr val="A4A3A4"/>
          </p15:clr>
        </p15:guide>
        <p15:guide id="16" orient="horz" pos="1077" userDrawn="1">
          <p15:clr>
            <a:srgbClr val="A4A3A4"/>
          </p15:clr>
        </p15:guide>
        <p15:guide id="17" pos="3669" userDrawn="1">
          <p15:clr>
            <a:srgbClr val="A4A3A4"/>
          </p15:clr>
        </p15:guide>
        <p15:guide id="18" pos="4010" userDrawn="1">
          <p15:clr>
            <a:srgbClr val="A4A3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9562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57" userDrawn="1">
          <p15:clr>
            <a:srgbClr val="A4A3A4"/>
          </p15:clr>
        </p15:guide>
        <p15:guide id="4" pos="529" userDrawn="1">
          <p15:clr>
            <a:srgbClr val="A4A3A4"/>
          </p15:clr>
        </p15:guide>
        <p15:guide id="5" pos="347" userDrawn="1">
          <p15:clr>
            <a:srgbClr val="A4A3A4"/>
          </p15:clr>
        </p15:guide>
        <p15:guide id="6" orient="horz" pos="368" userDrawn="1">
          <p15:clr>
            <a:srgbClr val="A4A3A4"/>
          </p15:clr>
        </p15:guide>
        <p15:guide id="7" orient="horz" pos="714" userDrawn="1">
          <p15:clr>
            <a:srgbClr val="A4A3A4"/>
          </p15:clr>
        </p15:guide>
        <p15:guide id="8" pos="4988" userDrawn="1">
          <p15:clr>
            <a:srgbClr val="A4A3A4"/>
          </p15:clr>
        </p15:guide>
        <p15:guide id="9" pos="5328" userDrawn="1">
          <p15:clr>
            <a:srgbClr val="A4A3A4"/>
          </p15:clr>
        </p15:guide>
        <p15:guide id="10" pos="7322" userDrawn="1">
          <p15:clr>
            <a:srgbClr val="A4A3A4"/>
          </p15:clr>
        </p15:guide>
        <p15:guide id="11" pos="2993" userDrawn="1">
          <p15:clr>
            <a:srgbClr val="A4A3A4"/>
          </p15:clr>
        </p15:guide>
        <p15:guide id="12" pos="2652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4" orient="horz" pos="1797" userDrawn="1">
          <p15:clr>
            <a:srgbClr val="A4A3A4"/>
          </p15:clr>
        </p15:guide>
        <p15:guide id="15" orient="horz" pos="1434" userDrawn="1">
          <p15:clr>
            <a:srgbClr val="A4A3A4"/>
          </p15:clr>
        </p15:guide>
        <p15:guide id="16" orient="horz" pos="1077" userDrawn="1">
          <p15:clr>
            <a:srgbClr val="A4A3A4"/>
          </p15:clr>
        </p15:guide>
        <p15:guide id="17" pos="3669" userDrawn="1">
          <p15:clr>
            <a:srgbClr val="A4A3A4"/>
          </p15:clr>
        </p15:guide>
        <p15:guide id="18" pos="4010" userDrawn="1">
          <p15:clr>
            <a:srgbClr val="A4A3A4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E614E0BB-D7A7-40E7-8E93-5B7B37DD06D4}"/>
              </a:ext>
            </a:extLst>
          </p:cNvPr>
          <p:cNvGrpSpPr/>
          <p:nvPr userDrawn="1"/>
        </p:nvGrpSpPr>
        <p:grpSpPr>
          <a:xfrm>
            <a:off x="0" y="0"/>
            <a:ext cx="2628900" cy="1709738"/>
            <a:chOff x="0" y="0"/>
            <a:chExt cx="2628900" cy="1709738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020D5621-FC11-40F4-A06F-37E43A2AFCDA}"/>
                </a:ext>
              </a:extLst>
            </p:cNvPr>
            <p:cNvSpPr/>
            <p:nvPr userDrawn="1"/>
          </p:nvSpPr>
          <p:spPr>
            <a:xfrm>
              <a:off x="0" y="0"/>
              <a:ext cx="2628900" cy="17097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n>
                  <a:noFill/>
                </a:ln>
                <a:noFill/>
              </a:endParaRPr>
            </a:p>
          </p:txBody>
        </p:sp>
        <p:pic>
          <p:nvPicPr>
            <p:cNvPr id="6" name="Ábra 5">
              <a:extLst>
                <a:ext uri="{FF2B5EF4-FFF2-40B4-BE49-F238E27FC236}">
                  <a16:creationId xmlns:a16="http://schemas.microsoft.com/office/drawing/2014/main" id="{08B8B1DF-2E18-4BE0-A27F-E72188714A2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71965" y="585090"/>
              <a:ext cx="1641384" cy="550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565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9" r:id="rId4"/>
    <p:sldLayoutId id="2147483723" r:id="rId5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57" userDrawn="1">
          <p15:clr>
            <a:srgbClr val="A4A3A4"/>
          </p15:clr>
        </p15:guide>
        <p15:guide id="4" pos="529" userDrawn="1">
          <p15:clr>
            <a:srgbClr val="A4A3A4"/>
          </p15:clr>
        </p15:guide>
        <p15:guide id="5" pos="347" userDrawn="1">
          <p15:clr>
            <a:srgbClr val="A4A3A4"/>
          </p15:clr>
        </p15:guide>
        <p15:guide id="6" orient="horz" pos="368" userDrawn="1">
          <p15:clr>
            <a:srgbClr val="A4A3A4"/>
          </p15:clr>
        </p15:guide>
        <p15:guide id="7" orient="horz" pos="714" userDrawn="1">
          <p15:clr>
            <a:srgbClr val="A4A3A4"/>
          </p15:clr>
        </p15:guide>
        <p15:guide id="8" pos="4988" userDrawn="1">
          <p15:clr>
            <a:srgbClr val="A4A3A4"/>
          </p15:clr>
        </p15:guide>
        <p15:guide id="9" pos="5328" userDrawn="1">
          <p15:clr>
            <a:srgbClr val="A4A3A4"/>
          </p15:clr>
        </p15:guide>
        <p15:guide id="10" pos="7322" userDrawn="1">
          <p15:clr>
            <a:srgbClr val="A4A3A4"/>
          </p15:clr>
        </p15:guide>
        <p15:guide id="11" pos="2993" userDrawn="1">
          <p15:clr>
            <a:srgbClr val="A4A3A4"/>
          </p15:clr>
        </p15:guide>
        <p15:guide id="12" pos="2652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4" orient="horz" pos="1797" userDrawn="1">
          <p15:clr>
            <a:srgbClr val="A4A3A4"/>
          </p15:clr>
        </p15:guide>
        <p15:guide id="15" orient="horz" pos="1434" userDrawn="1">
          <p15:clr>
            <a:srgbClr val="A4A3A4"/>
          </p15:clr>
        </p15:guide>
        <p15:guide id="16" orient="horz" pos="1077" userDrawn="1">
          <p15:clr>
            <a:srgbClr val="A4A3A4"/>
          </p15:clr>
        </p15:guide>
        <p15:guide id="17" pos="3669" userDrawn="1">
          <p15:clr>
            <a:srgbClr val="A4A3A4"/>
          </p15:clr>
        </p15:guide>
        <p15:guide id="18" pos="401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4F6A34-196F-4B78-9851-E1A6716C49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asymmetric e</a:t>
            </a:r>
            <a:r>
              <a:rPr lang="hu-HU" dirty="0" err="1"/>
              <a:t>ff</a:t>
            </a:r>
            <a:r>
              <a:rPr lang="en-US" dirty="0" err="1"/>
              <a:t>ect</a:t>
            </a:r>
            <a:r>
              <a:rPr lang="en-US" dirty="0"/>
              <a:t> of uncertainty on monetary transmission </a:t>
            </a:r>
            <a:br>
              <a:rPr lang="hu-HU" dirty="0"/>
            </a:br>
            <a:br>
              <a:rPr lang="hu-HU" sz="1200" dirty="0"/>
            </a:br>
            <a:r>
              <a:rPr lang="hu-HU" sz="2400" b="0" dirty="0"/>
              <a:t>Péter Horváth</a:t>
            </a:r>
            <a:endParaRPr lang="en-US" sz="2400" b="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A7038B5-8EA3-4E3D-8B61-48E8D5734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7113" y="3848696"/>
            <a:ext cx="7431088" cy="704195"/>
          </a:xfrm>
        </p:spPr>
        <p:txBody>
          <a:bodyPr/>
          <a:lstStyle/>
          <a:p>
            <a:r>
              <a:rPr lang="hu-HU" sz="3400" dirty="0"/>
              <a:t>10th PhD Workshop of </a:t>
            </a:r>
            <a:r>
              <a:rPr lang="hu-HU" sz="3400" dirty="0" err="1"/>
              <a:t>the</a:t>
            </a:r>
            <a:r>
              <a:rPr lang="hu-HU" sz="3400" dirty="0"/>
              <a:t> </a:t>
            </a:r>
            <a:r>
              <a:rPr lang="hu-HU" sz="3400" dirty="0" err="1"/>
              <a:t>Hungarian</a:t>
            </a:r>
            <a:r>
              <a:rPr lang="hu-HU" sz="3400" dirty="0"/>
              <a:t> Society of </a:t>
            </a:r>
            <a:r>
              <a:rPr lang="hu-HU" sz="3400" dirty="0" err="1"/>
              <a:t>Economics</a:t>
            </a:r>
            <a:r>
              <a:rPr lang="hu-HU" sz="3400" dirty="0"/>
              <a:t> </a:t>
            </a:r>
            <a:r>
              <a:rPr lang="hu-HU" sz="3400" dirty="0" err="1"/>
              <a:t>at</a:t>
            </a:r>
            <a:r>
              <a:rPr lang="hu-HU" sz="3400" dirty="0"/>
              <a:t> </a:t>
            </a:r>
            <a:r>
              <a:rPr lang="hu-HU" sz="3400" dirty="0" err="1"/>
              <a:t>the</a:t>
            </a:r>
            <a:r>
              <a:rPr lang="hu-HU" sz="3400" dirty="0"/>
              <a:t> University of Pécs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994311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E74583-AE78-DC48-AF28-7EC601B72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An </a:t>
            </a:r>
            <a:r>
              <a:rPr lang="hu-HU" dirty="0" err="1"/>
              <a:t>empirical</a:t>
            </a:r>
            <a:r>
              <a:rPr lang="hu-HU" dirty="0"/>
              <a:t> </a:t>
            </a:r>
            <a:r>
              <a:rPr lang="hu-HU" dirty="0" err="1"/>
              <a:t>challange</a:t>
            </a:r>
            <a:r>
              <a:rPr lang="hu-HU" dirty="0"/>
              <a:t> </a:t>
            </a:r>
            <a:r>
              <a:rPr lang="hu-HU" dirty="0" err="1"/>
              <a:t>along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way</a:t>
            </a: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17AA2C8-DD91-945B-4A24-8CB2550311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340649"/>
              </p:ext>
            </p:extLst>
          </p:nvPr>
        </p:nvGraphicFramePr>
        <p:xfrm>
          <a:off x="609599" y="863126"/>
          <a:ext cx="10972801" cy="5856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243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FFB484-CD9E-4837-51AA-2C2C45569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2987" y="2697268"/>
            <a:ext cx="10580687" cy="44758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Sign</a:t>
            </a:r>
            <a:r>
              <a:rPr lang="hu-HU" dirty="0"/>
              <a:t> </a:t>
            </a:r>
            <a:r>
              <a:rPr lang="hu-HU" dirty="0" err="1"/>
              <a:t>restriction</a:t>
            </a:r>
            <a:r>
              <a:rPr lang="hu-HU" dirty="0"/>
              <a:t>:</a:t>
            </a:r>
          </a:p>
          <a:p>
            <a:endParaRPr lang="hu-HU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E74583-AE78-DC48-AF28-7EC601B72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Methodology</a:t>
            </a:r>
            <a:r>
              <a:rPr lang="hu-HU" dirty="0"/>
              <a:t> (</a:t>
            </a:r>
            <a:r>
              <a:rPr lang="hu-HU" dirty="0" err="1"/>
              <a:t>continued</a:t>
            </a:r>
            <a:r>
              <a:rPr lang="hu-HU" dirty="0"/>
              <a:t>)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89076A-59E6-F49F-8881-8832CF357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00396"/>
              </p:ext>
            </p:extLst>
          </p:nvPr>
        </p:nvGraphicFramePr>
        <p:xfrm>
          <a:off x="3117316" y="2316480"/>
          <a:ext cx="2304000" cy="11125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08000">
                  <a:extLst>
                    <a:ext uri="{9D8B030D-6E8A-4147-A177-3AD203B41FA5}">
                      <a16:colId xmlns:a16="http://schemas.microsoft.com/office/drawing/2014/main" val="271171583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28653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Interest </a:t>
                      </a:r>
                      <a:r>
                        <a:rPr lang="hu-HU" dirty="0" err="1"/>
                        <a:t>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676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Inflation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767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Industrial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growth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034635"/>
                  </a:ext>
                </a:extLst>
              </a:tr>
            </a:tbl>
          </a:graphicData>
        </a:graphic>
      </p:graphicFrame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D410CF90-A796-5E09-2B66-C9BCE2C1993C}"/>
              </a:ext>
            </a:extLst>
          </p:cNvPr>
          <p:cNvSpPr txBox="1">
            <a:spLocks/>
          </p:cNvSpPr>
          <p:nvPr/>
        </p:nvSpPr>
        <p:spPr>
          <a:xfrm>
            <a:off x="1041562" y="3644426"/>
            <a:ext cx="10580687" cy="2243625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monetary</a:t>
            </a:r>
            <a:r>
              <a:rPr lang="hu-HU" dirty="0"/>
              <a:t> </a:t>
            </a:r>
            <a:r>
              <a:rPr lang="hu-HU" dirty="0" err="1"/>
              <a:t>shock</a:t>
            </a:r>
            <a:r>
              <a:rPr lang="hu-HU" dirty="0"/>
              <a:t> is </a:t>
            </a:r>
            <a:r>
              <a:rPr lang="hu-HU" dirty="0" err="1"/>
              <a:t>identified</a:t>
            </a:r>
            <a:r>
              <a:rPr lang="hu-HU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Uhlig, H. (2005). What are the e</a:t>
            </a:r>
            <a:r>
              <a:rPr lang="hu-HU" dirty="0" err="1"/>
              <a:t>ff</a:t>
            </a:r>
            <a:r>
              <a:rPr lang="en-US" dirty="0" err="1"/>
              <a:t>ects</a:t>
            </a:r>
            <a:r>
              <a:rPr lang="en-US" dirty="0"/>
              <a:t> of monetary policy on output? Results from an agnostic </a:t>
            </a:r>
            <a:r>
              <a:rPr lang="hu-HU" dirty="0" err="1"/>
              <a:t>identification</a:t>
            </a:r>
            <a:r>
              <a:rPr lang="en-US" dirty="0"/>
              <a:t> procedure. </a:t>
            </a:r>
            <a:r>
              <a:rPr lang="en-US" i="1" dirty="0"/>
              <a:t>Journal of Monetary Economics</a:t>
            </a:r>
            <a:r>
              <a:rPr lang="en-US" dirty="0"/>
              <a:t>, </a:t>
            </a:r>
            <a:r>
              <a:rPr lang="en-US" i="1" dirty="0"/>
              <a:t>52</a:t>
            </a:r>
            <a:r>
              <a:rPr lang="en-US" dirty="0"/>
              <a:t> (2), 381-419.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Penalty</a:t>
            </a:r>
            <a:r>
              <a:rPr lang="hu-HU" dirty="0"/>
              <a:t> </a:t>
            </a:r>
            <a:r>
              <a:rPr lang="hu-HU" dirty="0" err="1"/>
              <a:t>method</a:t>
            </a:r>
            <a:r>
              <a:rPr lang="hu-HU" dirty="0"/>
              <a:t> </a:t>
            </a:r>
            <a:r>
              <a:rPr lang="hu-HU" dirty="0" err="1"/>
              <a:t>vs</a:t>
            </a:r>
            <a:r>
              <a:rPr lang="hu-HU" dirty="0"/>
              <a:t>. </a:t>
            </a:r>
            <a:r>
              <a:rPr lang="hu-HU" dirty="0" err="1"/>
              <a:t>rejection</a:t>
            </a:r>
            <a:r>
              <a:rPr lang="hu-HU" dirty="0"/>
              <a:t> </a:t>
            </a:r>
            <a:r>
              <a:rPr lang="hu-HU" dirty="0" err="1"/>
              <a:t>method</a:t>
            </a:r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498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E74583-AE78-DC48-AF28-7EC601B72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Evaluating</a:t>
            </a:r>
            <a:r>
              <a:rPr lang="hu-HU" dirty="0"/>
              <a:t> </a:t>
            </a:r>
            <a:r>
              <a:rPr lang="hu-HU" dirty="0" err="1"/>
              <a:t>results</a:t>
            </a:r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2A0D3D73-E65B-568F-402E-14C3D6B18E9E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2281417"/>
            <a:ext cx="900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15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0D8256-F3CB-DD42-7C35-C7E3D438BA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Dissecting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high</a:t>
            </a:r>
            <a:r>
              <a:rPr lang="hu-HU" dirty="0"/>
              <a:t> </a:t>
            </a:r>
            <a:r>
              <a:rPr lang="hu-HU" dirty="0" err="1"/>
              <a:t>uncertainty</a:t>
            </a:r>
            <a:r>
              <a:rPr lang="hu-HU" dirty="0"/>
              <a:t> </a:t>
            </a:r>
            <a:r>
              <a:rPr lang="hu-HU" dirty="0" err="1"/>
              <a:t>time</a:t>
            </a:r>
            <a:r>
              <a:rPr lang="hu-HU" dirty="0"/>
              <a:t> </a:t>
            </a:r>
            <a:r>
              <a:rPr lang="hu-HU" dirty="0" err="1"/>
              <a:t>periods</a:t>
            </a:r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D4D23374-18E0-8C0A-A28F-2826800B150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2180328"/>
            <a:ext cx="900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2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AE7FE4-001A-95D4-215D-F9BA55DFA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More </a:t>
            </a:r>
            <a:r>
              <a:rPr lang="hu-HU" dirty="0" err="1"/>
              <a:t>emphasis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time</a:t>
            </a:r>
            <a:r>
              <a:rPr lang="hu-HU" dirty="0"/>
              <a:t> </a:t>
            </a:r>
            <a:r>
              <a:rPr lang="hu-HU" dirty="0" err="1"/>
              <a:t>varying</a:t>
            </a:r>
            <a:r>
              <a:rPr lang="hu-HU" dirty="0"/>
              <a:t> </a:t>
            </a:r>
            <a:r>
              <a:rPr lang="hu-HU" dirty="0" err="1"/>
              <a:t>parameter</a:t>
            </a:r>
            <a:r>
              <a:rPr lang="hu-HU" dirty="0"/>
              <a:t> </a:t>
            </a:r>
            <a:r>
              <a:rPr lang="hu-HU" dirty="0" err="1"/>
              <a:t>assumption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Is </a:t>
            </a:r>
            <a:r>
              <a:rPr lang="hu-HU" dirty="0" err="1"/>
              <a:t>monthly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appropriate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my</a:t>
            </a:r>
            <a:r>
              <a:rPr lang="hu-HU" dirty="0"/>
              <a:t> </a:t>
            </a:r>
            <a:r>
              <a:rPr lang="hu-HU" dirty="0" err="1"/>
              <a:t>purposes</a:t>
            </a:r>
            <a:r>
              <a:rPr lang="hu-HU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More </a:t>
            </a:r>
            <a:r>
              <a:rPr lang="hu-HU" dirty="0" err="1"/>
              <a:t>elegant</a:t>
            </a:r>
            <a:r>
              <a:rPr lang="hu-HU" dirty="0"/>
              <a:t> </a:t>
            </a:r>
            <a:r>
              <a:rPr lang="hu-HU" dirty="0" err="1"/>
              <a:t>methodology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modelling </a:t>
            </a:r>
            <a:r>
              <a:rPr lang="hu-HU" dirty="0" err="1"/>
              <a:t>assymmetries</a:t>
            </a:r>
            <a:r>
              <a:rPr lang="hu-HU" dirty="0"/>
              <a:t> – TVAR / </a:t>
            </a:r>
            <a:r>
              <a:rPr lang="hu-HU" dirty="0" err="1"/>
              <a:t>Switching</a:t>
            </a:r>
            <a:r>
              <a:rPr lang="hu-HU" dirty="0"/>
              <a:t> VAR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FD1064-E19D-23CE-13D4-ED0124D91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Moving</a:t>
            </a:r>
            <a:r>
              <a:rPr lang="hu-HU" dirty="0"/>
              <a:t> </a:t>
            </a:r>
            <a:r>
              <a:rPr lang="hu-HU" dirty="0" err="1"/>
              <a:t>forward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20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AE7FE4-001A-95D4-215D-F9BA55DFA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Baker, S. R., Bloom, N., &amp; Davis, S. J. (2016). Measuring economic policy uncertainty. </a:t>
            </a:r>
            <a:r>
              <a:rPr lang="en-US" i="1" dirty="0"/>
              <a:t>The quarterly journal of economics</a:t>
            </a:r>
            <a:r>
              <a:rPr lang="en-US" dirty="0"/>
              <a:t>, </a:t>
            </a:r>
            <a:r>
              <a:rPr lang="en-US" i="1" dirty="0"/>
              <a:t>131</a:t>
            </a:r>
            <a:r>
              <a:rPr lang="en-US" dirty="0"/>
              <a:t> (4), 1593</a:t>
            </a:r>
            <a:r>
              <a:rPr lang="hu-HU" dirty="0"/>
              <a:t>-</a:t>
            </a:r>
            <a:r>
              <a:rPr lang="en-US" dirty="0"/>
              <a:t>1636.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Uhlig, H. (2005). What are the e</a:t>
            </a:r>
            <a:r>
              <a:rPr lang="hu-HU" dirty="0" err="1"/>
              <a:t>ff</a:t>
            </a:r>
            <a:r>
              <a:rPr lang="en-US" dirty="0" err="1"/>
              <a:t>ects</a:t>
            </a:r>
            <a:r>
              <a:rPr lang="en-US" dirty="0"/>
              <a:t> of monetary policy on output? Results from an agnostic </a:t>
            </a:r>
            <a:r>
              <a:rPr lang="hu-HU" dirty="0" err="1"/>
              <a:t>identification</a:t>
            </a:r>
            <a:r>
              <a:rPr lang="en-US" dirty="0"/>
              <a:t> procedure. </a:t>
            </a:r>
            <a:r>
              <a:rPr lang="en-US" i="1" dirty="0"/>
              <a:t>Journal of Monetary Economics</a:t>
            </a:r>
            <a:r>
              <a:rPr lang="en-US" dirty="0"/>
              <a:t>, </a:t>
            </a:r>
            <a:r>
              <a:rPr lang="en-US" i="1" dirty="0"/>
              <a:t>52</a:t>
            </a:r>
            <a:r>
              <a:rPr lang="en-US" dirty="0"/>
              <a:t> (2), 381-419.</a:t>
            </a:r>
            <a:endParaRPr lang="hu-HU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FD1064-E19D-23CE-13D4-ED0124D91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Most </a:t>
            </a:r>
            <a:r>
              <a:rPr lang="hu-HU" dirty="0" err="1"/>
              <a:t>important</a:t>
            </a:r>
            <a:r>
              <a:rPr lang="hu-HU" dirty="0"/>
              <a:t> </a:t>
            </a:r>
            <a:r>
              <a:rPr lang="hu-HU" dirty="0" err="1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754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0DF30-BF22-0915-32E6-FB6C7858AE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Thank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attention</a:t>
            </a:r>
            <a:r>
              <a:rPr lang="hu-HU" dirty="0"/>
              <a:t>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9EEA9-07B8-EBB6-5FF0-EF22B95350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8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65CE32B2-D351-4311-B725-DAB0A60A47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u="sng" dirty="0" err="1"/>
              <a:t>Motivation</a:t>
            </a:r>
            <a:r>
              <a:rPr lang="hu-HU" u="sng" dirty="0"/>
              <a:t>										</a:t>
            </a:r>
            <a:endParaRPr lang="en-US" u="sng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32CF31F-D7F0-4C40-A1A2-1B3F59F520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5550395"/>
              </p:ext>
            </p:extLst>
          </p:nvPr>
        </p:nvGraphicFramePr>
        <p:xfrm>
          <a:off x="2032000" y="34476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4523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65CE32B2-D351-4311-B725-DAB0A60A47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u="sng" dirty="0" err="1"/>
              <a:t>Motivation</a:t>
            </a:r>
            <a:r>
              <a:rPr lang="hu-HU" u="sng" dirty="0"/>
              <a:t>										</a:t>
            </a:r>
            <a:endParaRPr lang="en-US" u="sng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32CF31F-D7F0-4C40-A1A2-1B3F59F520C1}"/>
              </a:ext>
            </a:extLst>
          </p:cNvPr>
          <p:cNvGraphicFramePr/>
          <p:nvPr/>
        </p:nvGraphicFramePr>
        <p:xfrm>
          <a:off x="2032000" y="34476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ím 2">
            <a:extLst>
              <a:ext uri="{FF2B5EF4-FFF2-40B4-BE49-F238E27FC236}">
                <a16:creationId xmlns:a16="http://schemas.microsoft.com/office/drawing/2014/main" id="{DA04E904-D7C2-4150-8646-47A2280E9A36}"/>
              </a:ext>
            </a:extLst>
          </p:cNvPr>
          <p:cNvSpPr txBox="1">
            <a:spLocks/>
          </p:cNvSpPr>
          <p:nvPr/>
        </p:nvSpPr>
        <p:spPr>
          <a:xfrm>
            <a:off x="531812" y="4098328"/>
            <a:ext cx="11091861" cy="69769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rgbClr val="1B213E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hu-HU" u="sng" dirty="0" err="1"/>
              <a:t>Hypothesis</a:t>
            </a:r>
            <a:r>
              <a:rPr lang="hu-HU" u="sng" dirty="0"/>
              <a:t>										</a:t>
            </a:r>
            <a:endParaRPr lang="en-US" u="sng" dirty="0"/>
          </a:p>
        </p:txBody>
      </p:sp>
      <p:sp>
        <p:nvSpPr>
          <p:cNvPr id="6" name="Szöveg helye 1">
            <a:extLst>
              <a:ext uri="{FF2B5EF4-FFF2-40B4-BE49-F238E27FC236}">
                <a16:creationId xmlns:a16="http://schemas.microsoft.com/office/drawing/2014/main" id="{25AC2D24-8B60-4AAF-B618-1386F0F73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2987" y="4892040"/>
            <a:ext cx="10580687" cy="1381760"/>
          </a:xfrm>
        </p:spPr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monetary</a:t>
            </a:r>
            <a:r>
              <a:rPr lang="hu-HU" dirty="0"/>
              <a:t> </a:t>
            </a:r>
            <a:r>
              <a:rPr lang="hu-HU" dirty="0" err="1"/>
              <a:t>transmission</a:t>
            </a:r>
            <a:r>
              <a:rPr lang="hu-HU" dirty="0"/>
              <a:t> </a:t>
            </a:r>
            <a:r>
              <a:rPr lang="hu-HU" dirty="0" err="1"/>
              <a:t>mechanism</a:t>
            </a:r>
            <a:r>
              <a:rPr lang="hu-HU" dirty="0"/>
              <a:t> is less </a:t>
            </a:r>
            <a:r>
              <a:rPr lang="hu-HU" dirty="0" err="1"/>
              <a:t>effective</a:t>
            </a:r>
            <a:r>
              <a:rPr lang="hu-HU" dirty="0"/>
              <a:t> </a:t>
            </a:r>
            <a:r>
              <a:rPr lang="hu-HU" dirty="0" err="1"/>
              <a:t>when</a:t>
            </a:r>
            <a:r>
              <a:rPr lang="hu-HU" dirty="0"/>
              <a:t> </a:t>
            </a:r>
            <a:r>
              <a:rPr lang="hu-HU" dirty="0" err="1"/>
              <a:t>economic</a:t>
            </a:r>
            <a:r>
              <a:rPr lang="hu-HU" dirty="0"/>
              <a:t> </a:t>
            </a:r>
            <a:r>
              <a:rPr lang="hu-HU" dirty="0" err="1"/>
              <a:t>uncertainty</a:t>
            </a:r>
            <a:r>
              <a:rPr lang="hu-HU" dirty="0"/>
              <a:t> is </a:t>
            </a:r>
            <a:r>
              <a:rPr lang="hu-HU" dirty="0" err="1"/>
              <a:t>high</a:t>
            </a:r>
            <a:r>
              <a:rPr lang="hu-HU" dirty="0"/>
              <a:t> – </a:t>
            </a:r>
            <a:r>
              <a:rPr lang="hu-HU" dirty="0" err="1"/>
              <a:t>meaning</a:t>
            </a:r>
            <a:r>
              <a:rPr lang="hu-HU" dirty="0"/>
              <a:t> </a:t>
            </a:r>
            <a:r>
              <a:rPr lang="hu-HU" dirty="0" err="1"/>
              <a:t>it’s</a:t>
            </a:r>
            <a:r>
              <a:rPr lang="hu-HU" dirty="0"/>
              <a:t> less </a:t>
            </a:r>
            <a:r>
              <a:rPr lang="hu-HU" dirty="0" err="1"/>
              <a:t>able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anchor</a:t>
            </a:r>
            <a:r>
              <a:rPr lang="hu-HU" dirty="0"/>
              <a:t> </a:t>
            </a:r>
            <a:r>
              <a:rPr lang="hu-HU" dirty="0" err="1"/>
              <a:t>inflation</a:t>
            </a:r>
            <a:r>
              <a:rPr lang="hu-HU" dirty="0"/>
              <a:t> and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able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so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a </a:t>
            </a:r>
            <a:r>
              <a:rPr lang="hu-HU" dirty="0" err="1"/>
              <a:t>higher</a:t>
            </a:r>
            <a:r>
              <a:rPr lang="hu-HU" dirty="0"/>
              <a:t> </a:t>
            </a:r>
            <a:r>
              <a:rPr lang="hu-HU" dirty="0" err="1"/>
              <a:t>drop</a:t>
            </a:r>
            <a:r>
              <a:rPr lang="hu-HU" dirty="0"/>
              <a:t> in </a:t>
            </a:r>
            <a:r>
              <a:rPr lang="hu-HU" dirty="0" err="1"/>
              <a:t>economic</a:t>
            </a:r>
            <a:r>
              <a:rPr lang="hu-HU" dirty="0"/>
              <a:t> </a:t>
            </a:r>
            <a:r>
              <a:rPr lang="hu-HU" dirty="0" err="1"/>
              <a:t>activity</a:t>
            </a:r>
            <a:r>
              <a:rPr lang="hu-H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24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E74583-AE78-DC48-AF28-7EC601B72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measure</a:t>
            </a:r>
            <a:r>
              <a:rPr lang="hu-HU" dirty="0"/>
              <a:t> </a:t>
            </a:r>
            <a:r>
              <a:rPr lang="hu-HU" dirty="0" err="1"/>
              <a:t>uncertainty</a:t>
            </a:r>
            <a:r>
              <a:rPr lang="hu-HU" dirty="0"/>
              <a:t>?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C76D60-676E-AA3D-A775-A614EC657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76" y="2118121"/>
            <a:ext cx="11041016" cy="45250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1371CE-0F7D-E629-EA56-E8C3676DA55F}"/>
              </a:ext>
            </a:extLst>
          </p:cNvPr>
          <p:cNvSpPr txBox="1"/>
          <p:nvPr/>
        </p:nvSpPr>
        <p:spPr>
          <a:xfrm>
            <a:off x="9968610" y="6643127"/>
            <a:ext cx="1655064" cy="153888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l"/>
            <a:r>
              <a:rPr lang="hu-HU" sz="1000" i="1" dirty="0" err="1"/>
              <a:t>Source</a:t>
            </a:r>
            <a:r>
              <a:rPr lang="hu-HU" sz="1000" i="1" dirty="0"/>
              <a:t>: FRED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23645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E74583-AE78-DC48-AF28-7EC601B72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measure</a:t>
            </a:r>
            <a:r>
              <a:rPr lang="hu-HU" dirty="0"/>
              <a:t> </a:t>
            </a:r>
            <a:r>
              <a:rPr lang="hu-HU" dirty="0" err="1"/>
              <a:t>uncertainty</a:t>
            </a:r>
            <a:r>
              <a:rPr lang="hu-HU" dirty="0"/>
              <a:t>?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C76D60-676E-AA3D-A775-A614EC657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76" y="2118121"/>
            <a:ext cx="11041016" cy="45250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1371CE-0F7D-E629-EA56-E8C3676DA55F}"/>
              </a:ext>
            </a:extLst>
          </p:cNvPr>
          <p:cNvSpPr txBox="1"/>
          <p:nvPr/>
        </p:nvSpPr>
        <p:spPr>
          <a:xfrm>
            <a:off x="9968610" y="6643127"/>
            <a:ext cx="1655064" cy="153888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l"/>
            <a:r>
              <a:rPr lang="hu-HU" sz="1000" i="1" dirty="0" err="1"/>
              <a:t>Source</a:t>
            </a:r>
            <a:r>
              <a:rPr lang="hu-HU" sz="1000" i="1" dirty="0"/>
              <a:t>: FRED</a:t>
            </a:r>
            <a:endParaRPr lang="en-US" sz="10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9AFA2F-EC2D-7A48-D15B-985838895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08" y="2127647"/>
            <a:ext cx="11021963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1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E74583-AE78-DC48-AF28-7EC601B72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measure</a:t>
            </a:r>
            <a:r>
              <a:rPr lang="hu-HU" dirty="0"/>
              <a:t> </a:t>
            </a:r>
            <a:r>
              <a:rPr lang="hu-HU" dirty="0" err="1"/>
              <a:t>uncertainty</a:t>
            </a:r>
            <a:r>
              <a:rPr lang="hu-HU" dirty="0"/>
              <a:t>?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C76D60-676E-AA3D-A775-A614EC657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76" y="2118121"/>
            <a:ext cx="11041016" cy="45250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1371CE-0F7D-E629-EA56-E8C3676DA55F}"/>
              </a:ext>
            </a:extLst>
          </p:cNvPr>
          <p:cNvSpPr txBox="1"/>
          <p:nvPr/>
        </p:nvSpPr>
        <p:spPr>
          <a:xfrm>
            <a:off x="9968610" y="6643127"/>
            <a:ext cx="1655064" cy="153888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l"/>
            <a:r>
              <a:rPr lang="hu-HU" sz="1000" i="1" dirty="0" err="1"/>
              <a:t>Source</a:t>
            </a:r>
            <a:r>
              <a:rPr lang="hu-HU" sz="1000" i="1" dirty="0"/>
              <a:t>: FRED</a:t>
            </a:r>
            <a:endParaRPr lang="en-US" sz="10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9AFA2F-EC2D-7A48-D15B-985838895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08" y="2127647"/>
            <a:ext cx="11021963" cy="45059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B13A23-5A3E-11FF-FEAF-20D97C448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878" y="2114080"/>
            <a:ext cx="11060068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68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E74583-AE78-DC48-AF28-7EC601B72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measure</a:t>
            </a:r>
            <a:r>
              <a:rPr lang="hu-HU" dirty="0"/>
              <a:t> </a:t>
            </a:r>
            <a:r>
              <a:rPr lang="hu-HU" dirty="0" err="1"/>
              <a:t>uncertainty</a:t>
            </a:r>
            <a:r>
              <a:rPr lang="hu-HU" dirty="0"/>
              <a:t>?</a:t>
            </a:r>
            <a:endParaRPr lang="en-US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1D67B3E-6853-0A30-3177-6C42E781E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648" y="2654800"/>
            <a:ext cx="8552705" cy="4093472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FFB484-CD9E-4837-51AA-2C2C45569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7399" y="2226564"/>
            <a:ext cx="10580687" cy="3644900"/>
          </a:xfrm>
        </p:spPr>
        <p:txBody>
          <a:bodyPr/>
          <a:lstStyle/>
          <a:p>
            <a:r>
              <a:rPr lang="en-US" dirty="0"/>
              <a:t>Baker, S. R., Bloom, N., &amp; Davis, S. J. (2016). Measuring economic policy uncertainty. </a:t>
            </a:r>
            <a:r>
              <a:rPr lang="en-US" i="1" dirty="0"/>
              <a:t>The quarterly journal of economics</a:t>
            </a:r>
            <a:r>
              <a:rPr lang="en-US" dirty="0"/>
              <a:t>, </a:t>
            </a:r>
            <a:r>
              <a:rPr lang="en-US" i="1" dirty="0"/>
              <a:t>131</a:t>
            </a:r>
            <a:r>
              <a:rPr lang="en-US" dirty="0"/>
              <a:t> (4), 1593</a:t>
            </a:r>
            <a:r>
              <a:rPr lang="hu-HU" dirty="0"/>
              <a:t>-</a:t>
            </a:r>
            <a:r>
              <a:rPr lang="en-US" dirty="0"/>
              <a:t>1636.</a:t>
            </a:r>
          </a:p>
        </p:txBody>
      </p:sp>
    </p:spTree>
    <p:extLst>
      <p:ext uri="{BB962C8B-B14F-4D97-AF65-F5344CB8AC3E}">
        <p14:creationId xmlns:p14="http://schemas.microsoft.com/office/powerpoint/2010/main" val="1641215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E74583-AE78-DC48-AF28-7EC601B72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Data</a:t>
            </a:r>
            <a:endParaRPr lang="en-US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96E4812-22A7-1222-C924-5C4077845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567" y="1757168"/>
            <a:ext cx="8552705" cy="4093472"/>
          </a:xfrm>
          <a:prstGeom prst="rect">
            <a:avLst/>
          </a:prstGeom>
        </p:spPr>
      </p:pic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1F7C442-10CE-3ECB-4ADA-4211C92058D2}"/>
              </a:ext>
            </a:extLst>
          </p:cNvPr>
          <p:cNvSpPr txBox="1">
            <a:spLocks/>
          </p:cNvSpPr>
          <p:nvPr/>
        </p:nvSpPr>
        <p:spPr>
          <a:xfrm>
            <a:off x="348043" y="2356320"/>
            <a:ext cx="2687765" cy="36449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Monthly</a:t>
            </a:r>
            <a:r>
              <a:rPr lang="hu-HU" dirty="0"/>
              <a:t> US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Range</a:t>
            </a:r>
            <a:r>
              <a:rPr lang="hu-HU" dirty="0"/>
              <a:t>: </a:t>
            </a:r>
            <a:r>
              <a:rPr lang="en-US" dirty="0"/>
              <a:t>January 1985 to December 2019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FFR – </a:t>
            </a:r>
            <a:r>
              <a:rPr lang="hu-HU" dirty="0" err="1"/>
              <a:t>level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CPI – 1st </a:t>
            </a:r>
            <a:r>
              <a:rPr lang="hu-HU" dirty="0" err="1"/>
              <a:t>difference</a:t>
            </a:r>
            <a:r>
              <a:rPr lang="hu-HU" dirty="0"/>
              <a:t> (</a:t>
            </a:r>
            <a:r>
              <a:rPr lang="hu-HU" dirty="0" err="1"/>
              <a:t>monthly</a:t>
            </a:r>
            <a:r>
              <a:rPr lang="hu-HU" dirty="0"/>
              <a:t> </a:t>
            </a:r>
            <a:r>
              <a:rPr lang="hu-HU" dirty="0" err="1"/>
              <a:t>inflation</a:t>
            </a:r>
            <a:r>
              <a:rPr lang="hu-HU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INDPRO – 1st </a:t>
            </a:r>
            <a:r>
              <a:rPr lang="hu-HU" dirty="0" err="1"/>
              <a:t>difference</a:t>
            </a:r>
            <a:r>
              <a:rPr lang="hu-HU" dirty="0"/>
              <a:t> (</a:t>
            </a:r>
            <a:r>
              <a:rPr lang="hu-HU" dirty="0" err="1"/>
              <a:t>monthly</a:t>
            </a:r>
            <a:r>
              <a:rPr lang="hu-HU" dirty="0"/>
              <a:t> </a:t>
            </a:r>
            <a:r>
              <a:rPr lang="hu-HU" dirty="0" err="1"/>
              <a:t>growth</a:t>
            </a:r>
            <a:r>
              <a:rPr lang="hu-HU" dirty="0"/>
              <a:t> in output)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999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D319568-BB59-C00E-15C3-B639DB4FBF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3117670"/>
              </p:ext>
            </p:extLst>
          </p:nvPr>
        </p:nvGraphicFramePr>
        <p:xfrm>
          <a:off x="787400" y="897308"/>
          <a:ext cx="10580686" cy="6627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1E74583-AE78-DC48-AF28-7EC601B72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815195"/>
      </p:ext>
    </p:extLst>
  </p:cSld>
  <p:clrMapOvr>
    <a:masterClrMapping/>
  </p:clrMapOvr>
</p:sld>
</file>

<file path=ppt/theme/theme1.xml><?xml version="1.0" encoding="utf-8"?>
<a:theme xmlns:a="http://schemas.openxmlformats.org/drawingml/2006/main" name="Corvinus cím dia">
  <a:themeElements>
    <a:clrScheme name="Corvinus színséma">
      <a:dk1>
        <a:srgbClr val="1B213E"/>
      </a:dk1>
      <a:lt1>
        <a:sysClr val="window" lastClr="FFFFFF"/>
      </a:lt1>
      <a:dk2>
        <a:srgbClr val="BF8F55"/>
      </a:dk2>
      <a:lt2>
        <a:srgbClr val="DEC5A6"/>
      </a:lt2>
      <a:accent1>
        <a:srgbClr val="D1AF84"/>
      </a:accent1>
      <a:accent2>
        <a:srgbClr val="4D4B66"/>
      </a:accent2>
      <a:accent3>
        <a:srgbClr val="78748A"/>
      </a:accent3>
      <a:accent4>
        <a:srgbClr val="5C6873"/>
      </a:accent4>
      <a:accent5>
        <a:srgbClr val="898E97"/>
      </a:accent5>
      <a:accent6>
        <a:srgbClr val="A9ABB2"/>
      </a:accent6>
      <a:hlink>
        <a:srgbClr val="0563C1"/>
      </a:hlink>
      <a:folHlink>
        <a:srgbClr val="954F72"/>
      </a:folHlink>
    </a:clrScheme>
    <a:fontScheme name="Corvinus betűtípus séma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 anchor="b" anchorCtr="0"/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rvinus alap dia">
  <a:themeElements>
    <a:clrScheme name="Corvinus színséma">
      <a:dk1>
        <a:srgbClr val="1B213E"/>
      </a:dk1>
      <a:lt1>
        <a:sysClr val="window" lastClr="FFFFFF"/>
      </a:lt1>
      <a:dk2>
        <a:srgbClr val="BF8F55"/>
      </a:dk2>
      <a:lt2>
        <a:srgbClr val="DEC5A6"/>
      </a:lt2>
      <a:accent1>
        <a:srgbClr val="D1AF84"/>
      </a:accent1>
      <a:accent2>
        <a:srgbClr val="4D4B66"/>
      </a:accent2>
      <a:accent3>
        <a:srgbClr val="78748A"/>
      </a:accent3>
      <a:accent4>
        <a:srgbClr val="5C6873"/>
      </a:accent4>
      <a:accent5>
        <a:srgbClr val="898E97"/>
      </a:accent5>
      <a:accent6>
        <a:srgbClr val="A9ABB2"/>
      </a:accent6>
      <a:hlink>
        <a:srgbClr val="0563C1"/>
      </a:hlink>
      <a:folHlink>
        <a:srgbClr val="954F72"/>
      </a:folHlink>
    </a:clrScheme>
    <a:fontScheme name="Corvinus betűtípus séma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 anchor="b" anchorCtr="0"/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rvinus táblázat dia">
  <a:themeElements>
    <a:clrScheme name="Corvinus színséma">
      <a:dk1>
        <a:srgbClr val="1B213E"/>
      </a:dk1>
      <a:lt1>
        <a:sysClr val="window" lastClr="FFFFFF"/>
      </a:lt1>
      <a:dk2>
        <a:srgbClr val="BF8F55"/>
      </a:dk2>
      <a:lt2>
        <a:srgbClr val="DEC5A6"/>
      </a:lt2>
      <a:accent1>
        <a:srgbClr val="D1AF84"/>
      </a:accent1>
      <a:accent2>
        <a:srgbClr val="4D4B66"/>
      </a:accent2>
      <a:accent3>
        <a:srgbClr val="78748A"/>
      </a:accent3>
      <a:accent4>
        <a:srgbClr val="5C6873"/>
      </a:accent4>
      <a:accent5>
        <a:srgbClr val="898E97"/>
      </a:accent5>
      <a:accent6>
        <a:srgbClr val="A9ABB2"/>
      </a:accent6>
      <a:hlink>
        <a:srgbClr val="0563C1"/>
      </a:hlink>
      <a:folHlink>
        <a:srgbClr val="954F72"/>
      </a:folHlink>
    </a:clrScheme>
    <a:fontScheme name="Corvinus betűtípus séma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 anchor="b" anchorCtr="0"/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rvinus üres dia">
  <a:themeElements>
    <a:clrScheme name="Corvinus színséma">
      <a:dk1>
        <a:srgbClr val="1B213E"/>
      </a:dk1>
      <a:lt1>
        <a:sysClr val="window" lastClr="FFFFFF"/>
      </a:lt1>
      <a:dk2>
        <a:srgbClr val="BF8F55"/>
      </a:dk2>
      <a:lt2>
        <a:srgbClr val="DEC5A6"/>
      </a:lt2>
      <a:accent1>
        <a:srgbClr val="D1AF84"/>
      </a:accent1>
      <a:accent2>
        <a:srgbClr val="4D4B66"/>
      </a:accent2>
      <a:accent3>
        <a:srgbClr val="78748A"/>
      </a:accent3>
      <a:accent4>
        <a:srgbClr val="5C6873"/>
      </a:accent4>
      <a:accent5>
        <a:srgbClr val="898E97"/>
      </a:accent5>
      <a:accent6>
        <a:srgbClr val="A9ABB2"/>
      </a:accent6>
      <a:hlink>
        <a:srgbClr val="0563C1"/>
      </a:hlink>
      <a:folHlink>
        <a:srgbClr val="954F72"/>
      </a:folHlink>
    </a:clrScheme>
    <a:fontScheme name="Corvinus betűtípus séma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 anchor="b" anchorCtr="0"/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Köszönjük a figyelmet!">
  <a:themeElements>
    <a:clrScheme name="Corvinus színséma">
      <a:dk1>
        <a:srgbClr val="1B213E"/>
      </a:dk1>
      <a:lt1>
        <a:sysClr val="window" lastClr="FFFFFF"/>
      </a:lt1>
      <a:dk2>
        <a:srgbClr val="BF8F55"/>
      </a:dk2>
      <a:lt2>
        <a:srgbClr val="DEC5A6"/>
      </a:lt2>
      <a:accent1>
        <a:srgbClr val="D1AF84"/>
      </a:accent1>
      <a:accent2>
        <a:srgbClr val="4D4B66"/>
      </a:accent2>
      <a:accent3>
        <a:srgbClr val="78748A"/>
      </a:accent3>
      <a:accent4>
        <a:srgbClr val="5C6873"/>
      </a:accent4>
      <a:accent5>
        <a:srgbClr val="898E97"/>
      </a:accent5>
      <a:accent6>
        <a:srgbClr val="A9ABB2"/>
      </a:accent6>
      <a:hlink>
        <a:srgbClr val="0563C1"/>
      </a:hlink>
      <a:folHlink>
        <a:srgbClr val="954F72"/>
      </a:folHlink>
    </a:clrScheme>
    <a:fontScheme name="Corvinus betűtípus séma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 anchor="b" anchorCtr="0"/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Segédanyagok">
  <a:themeElements>
    <a:clrScheme name="Corvinus színséma">
      <a:dk1>
        <a:srgbClr val="1B213E"/>
      </a:dk1>
      <a:lt1>
        <a:sysClr val="window" lastClr="FFFFFF"/>
      </a:lt1>
      <a:dk2>
        <a:srgbClr val="BF8F55"/>
      </a:dk2>
      <a:lt2>
        <a:srgbClr val="DEC5A6"/>
      </a:lt2>
      <a:accent1>
        <a:srgbClr val="D1AF84"/>
      </a:accent1>
      <a:accent2>
        <a:srgbClr val="4D4B66"/>
      </a:accent2>
      <a:accent3>
        <a:srgbClr val="78748A"/>
      </a:accent3>
      <a:accent4>
        <a:srgbClr val="5C6873"/>
      </a:accent4>
      <a:accent5>
        <a:srgbClr val="898E97"/>
      </a:accent5>
      <a:accent6>
        <a:srgbClr val="A9ABB2"/>
      </a:accent6>
      <a:hlink>
        <a:srgbClr val="0563C1"/>
      </a:hlink>
      <a:folHlink>
        <a:srgbClr val="954F72"/>
      </a:folHlink>
    </a:clrScheme>
    <a:fontScheme name="Corvinus betűtípus séma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 anchor="b" anchorCtr="0"/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9072</TotalTime>
  <Words>461</Words>
  <Application>Microsoft Office PowerPoint</Application>
  <PresentationFormat>Widescreen</PresentationFormat>
  <Paragraphs>78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Arial </vt:lpstr>
      <vt:lpstr>Calibri</vt:lpstr>
      <vt:lpstr>Georgia</vt:lpstr>
      <vt:lpstr>Muli</vt:lpstr>
      <vt:lpstr>Wingdings</vt:lpstr>
      <vt:lpstr>Corvinus cím dia</vt:lpstr>
      <vt:lpstr>Corvinus alap dia</vt:lpstr>
      <vt:lpstr>Corvinus táblázat dia</vt:lpstr>
      <vt:lpstr>Corvinus üres dia</vt:lpstr>
      <vt:lpstr>Köszönjük a figyelmet!</vt:lpstr>
      <vt:lpstr>Segédanyagok</vt:lpstr>
      <vt:lpstr>The asymmetric effect of uncertainty on monetary transmission   Péter Horváth</vt:lpstr>
      <vt:lpstr>Motivation          </vt:lpstr>
      <vt:lpstr>Motivation          </vt:lpstr>
      <vt:lpstr>How do we measure uncertainty?</vt:lpstr>
      <vt:lpstr>How do we measure uncertainty?</vt:lpstr>
      <vt:lpstr>How do we measure uncertainty?</vt:lpstr>
      <vt:lpstr>How do we measure uncertainty?</vt:lpstr>
      <vt:lpstr>Data</vt:lpstr>
      <vt:lpstr>Methodology</vt:lpstr>
      <vt:lpstr>An empirical challange along the way</vt:lpstr>
      <vt:lpstr>Methodology (continued)</vt:lpstr>
      <vt:lpstr>Evaluating results</vt:lpstr>
      <vt:lpstr>Dissecting the high uncertainty time periods</vt:lpstr>
      <vt:lpstr>Moving forward</vt:lpstr>
      <vt:lpstr>Most important references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Microsoft Office User</dc:creator>
  <cp:lastModifiedBy>Horváth Péter</cp:lastModifiedBy>
  <cp:revision>994</cp:revision>
  <dcterms:created xsi:type="dcterms:W3CDTF">2020-10-20T10:56:19Z</dcterms:created>
  <dcterms:modified xsi:type="dcterms:W3CDTF">2022-05-01T16:24:35Z</dcterms:modified>
</cp:coreProperties>
</file>