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707BE5-A216-40F7-9229-53AEFB225F7F}" v="760" dt="2017-09-08T07:46:16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46" d="100"/>
          <a:sy n="46" d="100"/>
        </p:scale>
        <p:origin x="43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8c0e444ae0ca2217" providerId="LiveId" clId="{B3707BE5-A216-40F7-9229-53AEFB225F7F}"/>
    <pc:docChg chg="undo custSel addSld delSld modSld">
      <pc:chgData name="" userId="8c0e444ae0ca2217" providerId="LiveId" clId="{B3707BE5-A216-40F7-9229-53AEFB225F7F}" dt="2017-09-08T07:51:19.576" v="1150" actId="20577"/>
      <pc:docMkLst>
        <pc:docMk/>
      </pc:docMkLst>
      <pc:sldChg chg="addSp delSp modSp">
        <pc:chgData name="" userId="8c0e444ae0ca2217" providerId="LiveId" clId="{B3707BE5-A216-40F7-9229-53AEFB225F7F}" dt="2017-09-08T07:36:15.277" v="540" actId="1076"/>
        <pc:sldMkLst>
          <pc:docMk/>
          <pc:sldMk cId="2111388556" sldId="261"/>
        </pc:sldMkLst>
        <pc:spChg chg="mod">
          <ac:chgData name="" userId="8c0e444ae0ca2217" providerId="LiveId" clId="{B3707BE5-A216-40F7-9229-53AEFB225F7F}" dt="2017-09-08T07:36:01.286" v="538" actId="20577"/>
          <ac:spMkLst>
            <pc:docMk/>
            <pc:sldMk cId="2111388556" sldId="261"/>
            <ac:spMk id="3" creationId="{00000000-0000-0000-0000-000000000000}"/>
          </ac:spMkLst>
        </pc:spChg>
        <pc:graphicFrameChg chg="add del mod modGraphic">
          <ac:chgData name="" userId="8c0e444ae0ca2217" providerId="LiveId" clId="{B3707BE5-A216-40F7-9229-53AEFB225F7F}" dt="2017-09-08T07:23:11.309" v="32" actId="478"/>
          <ac:graphicFrameMkLst>
            <pc:docMk/>
            <pc:sldMk cId="2111388556" sldId="261"/>
            <ac:graphicFrameMk id="4" creationId="{A7FFBF5E-5439-48C7-9C85-E6F3DB9F1C74}"/>
          </ac:graphicFrameMkLst>
        </pc:graphicFrameChg>
        <pc:graphicFrameChg chg="add mod modGraphic">
          <ac:chgData name="" userId="8c0e444ae0ca2217" providerId="LiveId" clId="{B3707BE5-A216-40F7-9229-53AEFB225F7F}" dt="2017-09-08T07:36:15.277" v="540" actId="1076"/>
          <ac:graphicFrameMkLst>
            <pc:docMk/>
            <pc:sldMk cId="2111388556" sldId="261"/>
            <ac:graphicFrameMk id="5" creationId="{25F56D03-64E1-4E2B-B58D-345019B0BFAE}"/>
          </ac:graphicFrameMkLst>
        </pc:graphicFrameChg>
      </pc:sldChg>
      <pc:sldChg chg="modSp">
        <pc:chgData name="" userId="8c0e444ae0ca2217" providerId="LiveId" clId="{B3707BE5-A216-40F7-9229-53AEFB225F7F}" dt="2017-09-08T07:44:41.624" v="772" actId="1036"/>
        <pc:sldMkLst>
          <pc:docMk/>
          <pc:sldMk cId="715304374" sldId="263"/>
        </pc:sldMkLst>
        <pc:picChg chg="mod">
          <ac:chgData name="" userId="8c0e444ae0ca2217" providerId="LiveId" clId="{B3707BE5-A216-40F7-9229-53AEFB225F7F}" dt="2017-09-08T07:44:41.624" v="772" actId="1036"/>
          <ac:picMkLst>
            <pc:docMk/>
            <pc:sldMk cId="715304374" sldId="263"/>
            <ac:picMk id="3" creationId="{00000000-0000-0000-0000-000000000000}"/>
          </ac:picMkLst>
        </pc:picChg>
      </pc:sldChg>
      <pc:sldChg chg="modSp">
        <pc:chgData name="" userId="8c0e444ae0ca2217" providerId="LiveId" clId="{B3707BE5-A216-40F7-9229-53AEFB225F7F}" dt="2017-09-08T07:51:19.576" v="1150" actId="20577"/>
        <pc:sldMkLst>
          <pc:docMk/>
          <pc:sldMk cId="3832883313" sldId="264"/>
        </pc:sldMkLst>
        <pc:spChg chg="mod">
          <ac:chgData name="" userId="8c0e444ae0ca2217" providerId="LiveId" clId="{B3707BE5-A216-40F7-9229-53AEFB225F7F}" dt="2017-09-08T07:46:16.623" v="786" actId="20577"/>
          <ac:spMkLst>
            <pc:docMk/>
            <pc:sldMk cId="3832883313" sldId="264"/>
            <ac:spMk id="2" creationId="{00000000-0000-0000-0000-000000000000}"/>
          </ac:spMkLst>
        </pc:spChg>
        <pc:spChg chg="mod">
          <ac:chgData name="" userId="8c0e444ae0ca2217" providerId="LiveId" clId="{B3707BE5-A216-40F7-9229-53AEFB225F7F}" dt="2017-09-08T07:51:19.576" v="1150" actId="20577"/>
          <ac:spMkLst>
            <pc:docMk/>
            <pc:sldMk cId="3832883313" sldId="264"/>
            <ac:spMk id="3" creationId="{00000000-0000-0000-0000-000000000000}"/>
          </ac:spMkLst>
        </pc:spChg>
      </pc:sldChg>
      <pc:sldChg chg="addSp delSp modSp add">
        <pc:chgData name="" userId="8c0e444ae0ca2217" providerId="LiveId" clId="{B3707BE5-A216-40F7-9229-53AEFB225F7F}" dt="2017-09-08T07:42:48.839" v="770" actId="20577"/>
        <pc:sldMkLst>
          <pc:docMk/>
          <pc:sldMk cId="697274402" sldId="266"/>
        </pc:sldMkLst>
        <pc:spChg chg="mod">
          <ac:chgData name="" userId="8c0e444ae0ca2217" providerId="LiveId" clId="{B3707BE5-A216-40F7-9229-53AEFB225F7F}" dt="2017-09-08T07:17:44.420" v="19" actId="20577"/>
          <ac:spMkLst>
            <pc:docMk/>
            <pc:sldMk cId="697274402" sldId="266"/>
            <ac:spMk id="2" creationId="{00C39070-C438-47D0-BE5D-55F5275DB400}"/>
          </ac:spMkLst>
        </pc:spChg>
        <pc:spChg chg="del mod">
          <ac:chgData name="" userId="8c0e444ae0ca2217" providerId="LiveId" clId="{B3707BE5-A216-40F7-9229-53AEFB225F7F}" dt="2017-09-08T07:24:11.398" v="34" actId="20577"/>
          <ac:spMkLst>
            <pc:docMk/>
            <pc:sldMk cId="697274402" sldId="266"/>
            <ac:spMk id="3" creationId="{884F18F3-863A-4DAA-9AEE-5A8CE9C998F7}"/>
          </ac:spMkLst>
        </pc:spChg>
        <pc:spChg chg="add del mod">
          <ac:chgData name="" userId="8c0e444ae0ca2217" providerId="LiveId" clId="{B3707BE5-A216-40F7-9229-53AEFB225F7F}" dt="2017-09-08T07:36:49.375" v="545" actId="20577"/>
          <ac:spMkLst>
            <pc:docMk/>
            <pc:sldMk cId="697274402" sldId="266"/>
            <ac:spMk id="5" creationId="{1CD2A7BF-86FC-4F89-BE78-7E85577C0534}"/>
          </ac:spMkLst>
        </pc:spChg>
        <pc:spChg chg="add del mod">
          <ac:chgData name="" userId="8c0e444ae0ca2217" providerId="LiveId" clId="{B3707BE5-A216-40F7-9229-53AEFB225F7F}" dt="2017-09-08T07:37:21.771" v="547" actId="20577"/>
          <ac:spMkLst>
            <pc:docMk/>
            <pc:sldMk cId="697274402" sldId="266"/>
            <ac:spMk id="6" creationId="{BE700D8C-C590-4CD7-825B-F8F5535ACD5C}"/>
          </ac:spMkLst>
        </pc:spChg>
        <pc:spChg chg="add del mod">
          <ac:chgData name="" userId="8c0e444ae0ca2217" providerId="LiveId" clId="{B3707BE5-A216-40F7-9229-53AEFB225F7F}" dt="2017-09-08T07:39:32.255" v="630" actId="20577"/>
          <ac:spMkLst>
            <pc:docMk/>
            <pc:sldMk cId="697274402" sldId="266"/>
            <ac:spMk id="7" creationId="{83B3CEA0-9502-4ABD-8FEE-D0268C0A8993}"/>
          </ac:spMkLst>
        </pc:spChg>
        <pc:spChg chg="add mod">
          <ac:chgData name="" userId="8c0e444ae0ca2217" providerId="LiveId" clId="{B3707BE5-A216-40F7-9229-53AEFB225F7F}" dt="2017-09-08T07:42:48.839" v="770" actId="20577"/>
          <ac:spMkLst>
            <pc:docMk/>
            <pc:sldMk cId="697274402" sldId="266"/>
            <ac:spMk id="8" creationId="{60372FD8-480C-448B-ADA7-5350CBFCD41C}"/>
          </ac:spMkLst>
        </pc:spChg>
        <pc:graphicFrameChg chg="add mod modGraphic">
          <ac:chgData name="" userId="8c0e444ae0ca2217" providerId="LiveId" clId="{B3707BE5-A216-40F7-9229-53AEFB225F7F}" dt="2017-09-08T07:38:47.976" v="624" actId="1076"/>
          <ac:graphicFrameMkLst>
            <pc:docMk/>
            <pc:sldMk cId="697274402" sldId="266"/>
            <ac:graphicFrameMk id="4" creationId="{56DAD34F-8896-45B5-85F7-4989806AE1E2}"/>
          </ac:graphicFrameMkLst>
        </pc:graphicFrameChg>
      </pc:sldChg>
      <pc:sldChg chg="modSp add del">
        <pc:chgData name="" userId="8c0e444ae0ca2217" providerId="LiveId" clId="{B3707BE5-A216-40F7-9229-53AEFB225F7F}" dt="2017-09-08T07:38:39.396" v="623" actId="2696"/>
        <pc:sldMkLst>
          <pc:docMk/>
          <pc:sldMk cId="3799526423" sldId="267"/>
        </pc:sldMkLst>
        <pc:spChg chg="mod">
          <ac:chgData name="" userId="8c0e444ae0ca2217" providerId="LiveId" clId="{B3707BE5-A216-40F7-9229-53AEFB225F7F}" dt="2017-09-08T07:38:01.527" v="567" actId="20577"/>
          <ac:spMkLst>
            <pc:docMk/>
            <pc:sldMk cId="3799526423" sldId="267"/>
            <ac:spMk id="2" creationId="{417CD110-AA4E-4545-8D6F-0AFBE8F660B7}"/>
          </ac:spMkLst>
        </pc:spChg>
        <pc:spChg chg="mod">
          <ac:chgData name="" userId="8c0e444ae0ca2217" providerId="LiveId" clId="{B3707BE5-A216-40F7-9229-53AEFB225F7F}" dt="2017-09-08T07:38:34.034" v="622" actId="20577"/>
          <ac:spMkLst>
            <pc:docMk/>
            <pc:sldMk cId="3799526423" sldId="267"/>
            <ac:spMk id="3" creationId="{F4BDC0C4-419C-4B7C-A751-36A22E07DD9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3A216-7271-4D36-B34A-E6D9EDC1A286}" type="datetimeFigureOut">
              <a:rPr lang="en-US"/>
              <a:t>9/8/2017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FC084-0AC2-441A-90F7-B1D542C2E38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3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Did this one, feel free to add to it. -S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FC084-0AC2-441A-90F7-B1D542C2E38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41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this one, feel free to add to it. -S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FC084-0AC2-441A-90F7-B1D542C2E38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6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clue what to put for Project Task bullet. Would delete it but I didn't put it there, someone else can work with that or cut it. -S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FC084-0AC2-441A-90F7-B1D542C2E38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70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I think, although all of these can be sorted into front end or back end bullet if someone wants to. -S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FC084-0AC2-441A-90F7-B1D542C2E38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52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put a little about roles under process, since divide and conquer is basically our process. (except on reports) -S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FC084-0AC2-441A-90F7-B1D542C2E38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91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Drew first part from report, needed more so bull crapped that whole second thing but it is a technical thing to consider. Anyone can add/change/remove anything. -S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FC084-0AC2-441A-90F7-B1D542C2E38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43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Pretty much just going to leave the chart here as this slide. Make changes as needed. -S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FC084-0AC2-441A-90F7-B1D542C2E38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39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FC084-0AC2-441A-90F7-B1D542C2E38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9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09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5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0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7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5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1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8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FA7AC5-6045-4418-8E60-F48788734473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2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8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10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Feasibility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STEVEN </a:t>
            </a:r>
            <a:r>
              <a:rPr lang="en-US" dirty="0" err="1"/>
              <a:t>bOOTH</a:t>
            </a:r>
            <a:r>
              <a:rPr lang="en-US" dirty="0"/>
              <a:t>, </a:t>
            </a:r>
            <a:r>
              <a:rPr lang="en-US" dirty="0" err="1"/>
              <a:t>pETER</a:t>
            </a:r>
            <a:r>
              <a:rPr lang="en-US" dirty="0"/>
              <a:t> </a:t>
            </a:r>
            <a:r>
              <a:rPr lang="en-US" dirty="0" err="1"/>
              <a:t>hARLAN</a:t>
            </a:r>
            <a:r>
              <a:rPr lang="en-US" dirty="0"/>
              <a:t>, </a:t>
            </a:r>
            <a:r>
              <a:rPr lang="en-US" dirty="0" err="1"/>
              <a:t>dANIEL</a:t>
            </a:r>
            <a:r>
              <a:rPr lang="en-US" dirty="0"/>
              <a:t> mONTERROSAS, </a:t>
            </a:r>
            <a:r>
              <a:rPr lang="en-US" dirty="0" err="1"/>
              <a:t>mICHELLE</a:t>
            </a:r>
            <a:r>
              <a:rPr lang="en-US" dirty="0"/>
              <a:t> sCHAPMIRE, </a:t>
            </a:r>
            <a:r>
              <a:rPr lang="en-US" dirty="0" err="1"/>
              <a:t>zACH</a:t>
            </a:r>
            <a:r>
              <a:rPr lang="en-US" dirty="0"/>
              <a:t> </a:t>
            </a:r>
            <a:r>
              <a:rPr lang="en-US" dirty="0" err="1"/>
              <a:t>wATHEN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Feasibility</a:t>
            </a:r>
          </a:p>
        </p:txBody>
      </p:sp>
      <p:pic>
        <p:nvPicPr>
          <p:cNvPr id="3" name="Picture 4" descr="timeline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1874354"/>
            <a:ext cx="7080388" cy="41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0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– Accessible way to track, store, and edit all code</a:t>
            </a:r>
          </a:p>
          <a:p>
            <a:r>
              <a:rPr lang="en-US" dirty="0"/>
              <a:t>OneDrive – Documentation storage and access for all team members </a:t>
            </a:r>
            <a:r>
              <a:rPr lang="en-US"/>
              <a:t>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83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Risk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808824"/>
              </p:ext>
            </p:extLst>
          </p:nvPr>
        </p:nvGraphicFramePr>
        <p:xfrm>
          <a:off x="1669772" y="2219824"/>
          <a:ext cx="9170505" cy="3649269"/>
        </p:xfrm>
        <a:graphic>
          <a:graphicData uri="http://schemas.openxmlformats.org/drawingml/2006/table">
            <a:tbl>
              <a:tblPr/>
              <a:tblGrid>
                <a:gridCol w="1834101">
                  <a:extLst>
                    <a:ext uri="{9D8B030D-6E8A-4147-A177-3AD203B41FA5}">
                      <a16:colId xmlns:a16="http://schemas.microsoft.com/office/drawing/2014/main" val="1092846030"/>
                    </a:ext>
                  </a:extLst>
                </a:gridCol>
                <a:gridCol w="1834101">
                  <a:extLst>
                    <a:ext uri="{9D8B030D-6E8A-4147-A177-3AD203B41FA5}">
                      <a16:colId xmlns:a16="http://schemas.microsoft.com/office/drawing/2014/main" val="1527002061"/>
                    </a:ext>
                  </a:extLst>
                </a:gridCol>
                <a:gridCol w="1834101">
                  <a:extLst>
                    <a:ext uri="{9D8B030D-6E8A-4147-A177-3AD203B41FA5}">
                      <a16:colId xmlns:a16="http://schemas.microsoft.com/office/drawing/2014/main" val="2646815466"/>
                    </a:ext>
                  </a:extLst>
                </a:gridCol>
                <a:gridCol w="1834101">
                  <a:extLst>
                    <a:ext uri="{9D8B030D-6E8A-4147-A177-3AD203B41FA5}">
                      <a16:colId xmlns:a16="http://schemas.microsoft.com/office/drawing/2014/main" val="3477185606"/>
                    </a:ext>
                  </a:extLst>
                </a:gridCol>
                <a:gridCol w="1834101">
                  <a:extLst>
                    <a:ext uri="{9D8B030D-6E8A-4147-A177-3AD203B41FA5}">
                      <a16:colId xmlns:a16="http://schemas.microsoft.com/office/drawing/2014/main" val="574592567"/>
                    </a:ext>
                  </a:extLst>
                </a:gridCol>
              </a:tblGrid>
              <a:tr h="65082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i="0">
                          <a:effectLst/>
                          <a:latin typeface="Calibri" panose="020F0502020204030204" pitchFamily="34" charset="0"/>
                        </a:rPr>
                        <a:t>Risk </a:t>
                      </a:r>
                      <a:endParaRPr lang="en-US" b="1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i="0">
                          <a:effectLst/>
                          <a:latin typeface="Calibri" panose="020F0502020204030204" pitchFamily="34" charset="0"/>
                        </a:rPr>
                        <a:t>Category </a:t>
                      </a:r>
                      <a:endParaRPr lang="en-US" b="1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i="0">
                          <a:effectLst/>
                          <a:latin typeface="Calibri" panose="020F0502020204030204" pitchFamily="34" charset="0"/>
                        </a:rPr>
                        <a:t>Risk Level </a:t>
                      </a:r>
                      <a:endParaRPr lang="en-US" b="1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1" i="0">
                          <a:effectLst/>
                          <a:latin typeface="Calibri" panose="020F0502020204030204" pitchFamily="34" charset="0"/>
                        </a:rPr>
                        <a:t>(based on loss) </a:t>
                      </a:r>
                      <a:endParaRPr lang="en-US" b="1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i="0">
                          <a:effectLst/>
                          <a:latin typeface="Calibri" panose="020F0502020204030204" pitchFamily="34" charset="0"/>
                        </a:rPr>
                        <a:t>Likelihood </a:t>
                      </a:r>
                      <a:endParaRPr lang="en-US" b="1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i="0">
                          <a:effectLst/>
                          <a:latin typeface="Calibri" panose="020F0502020204030204" pitchFamily="34" charset="0"/>
                        </a:rPr>
                        <a:t>Impact </a:t>
                      </a:r>
                      <a:endParaRPr lang="en-US" b="1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019880"/>
                  </a:ext>
                </a:extLst>
              </a:tr>
              <a:tr h="39514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i="0">
                          <a:effectLst/>
                          <a:latin typeface="Calibri" panose="020F0502020204030204" pitchFamily="34" charset="0"/>
                        </a:rPr>
                        <a:t>Lack of Time </a:t>
                      </a:r>
                      <a:endParaRPr lang="en-US" b="1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Known-Known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Medium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Unlikely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Missed delivery dates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745774"/>
                  </a:ext>
                </a:extLst>
              </a:tr>
              <a:tr h="65082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i="0">
                          <a:effectLst/>
                          <a:latin typeface="Calibri" panose="020F0502020204030204" pitchFamily="34" charset="0"/>
                        </a:rPr>
                        <a:t>Lack of Experience </a:t>
                      </a:r>
                      <a:endParaRPr lang="en-US" b="1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Known-Known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Low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Likely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Software Quality will not be good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668890"/>
                  </a:ext>
                </a:extLst>
              </a:tr>
              <a:tr h="65082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i="0">
                          <a:effectLst/>
                          <a:latin typeface="Calibri" panose="020F0502020204030204" pitchFamily="34" charset="0"/>
                        </a:rPr>
                        <a:t>New to Collaborative Development </a:t>
                      </a:r>
                      <a:endParaRPr lang="en-US" b="1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Known-Known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Medium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Likely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Missed delivery dates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891687"/>
                  </a:ext>
                </a:extLst>
              </a:tr>
              <a:tr h="65082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i="0">
                          <a:effectLst/>
                          <a:latin typeface="Calibri" panose="020F0502020204030204" pitchFamily="34" charset="0"/>
                        </a:rPr>
                        <a:t> Loss of a team  member </a:t>
                      </a:r>
                      <a:endParaRPr lang="en-US" b="1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Unknown-Known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High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Unlikely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Development  will slow  down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505378"/>
                  </a:ext>
                </a:extLst>
              </a:tr>
              <a:tr h="65082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i="0">
                          <a:effectLst/>
                          <a:latin typeface="Calibri" panose="020F0502020204030204" pitchFamily="34" charset="0"/>
                        </a:rPr>
                        <a:t> Poor communication </a:t>
                      </a:r>
                      <a:endParaRPr lang="en-US" b="1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Unknown-Known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Medium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Likely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Confusion on task </a:t>
                      </a:r>
                      <a:endParaRPr lang="en-US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goals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762887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1640396" y="2050549"/>
            <a:ext cx="23665816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97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/>
              <a:t>Project Overview and Goals</a:t>
            </a:r>
            <a:endParaRPr lang="en-US"/>
          </a:p>
          <a:p>
            <a:pPr>
              <a:buFont typeface="Arial" panose="020F0502020204030204" pitchFamily="34" charset="0"/>
              <a:buChar char="•"/>
            </a:pPr>
            <a:r>
              <a:rPr lang="en-US" dirty="0"/>
              <a:t>Preliminary Requirements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/>
              <a:t>Project Scope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/>
              <a:t>Technical Resources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/>
              <a:t>Our Approach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/>
              <a:t>Technical Feasibility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/>
              <a:t>Schedule Feasibility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/>
              <a:t>Progress </a:t>
            </a:r>
            <a:r>
              <a:rPr lang="en-US" dirty="0" err="1"/>
              <a:t>Visibilility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/>
              <a:t>Initial Risk Analysis</a:t>
            </a:r>
          </a:p>
        </p:txBody>
      </p:sp>
    </p:spTree>
    <p:extLst>
      <p:ext uri="{BB962C8B-B14F-4D97-AF65-F5344CB8AC3E}">
        <p14:creationId xmlns:p14="http://schemas.microsoft.com/office/powerpoint/2010/main" val="136871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and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Wikipedia is the world's largest online collaborative encyclopedia, having thousands and thousands of users from across the world contribute to a plethora of informative pages about every subject imaginable. Our goal is to create a miniature version of Wikipedia all about Western Kentucky University.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1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dirty="0"/>
              <a:t>Business considerations</a:t>
            </a:r>
          </a:p>
          <a:p>
            <a:pPr marL="383540" lvl="1"/>
            <a:r>
              <a:rPr lang="en-US" dirty="0"/>
              <a:t>Docker Book</a:t>
            </a:r>
            <a:endParaRPr dirty="0">
              <a:solidFill>
                <a:srgbClr val="000000"/>
              </a:solidFill>
            </a:endParaRPr>
          </a:p>
          <a:p>
            <a:pPr marL="383540" lvl="1"/>
            <a:r>
              <a:rPr lang="en-US" dirty="0"/>
              <a:t>Raspberry Pi 3</a:t>
            </a:r>
            <a:endParaRPr>
              <a:solidFill>
                <a:srgbClr val="000000"/>
              </a:solidFill>
            </a:endParaRPr>
          </a:p>
          <a:p>
            <a:r>
              <a:rPr lang="en-US" dirty="0"/>
              <a:t>General Objectives</a:t>
            </a:r>
          </a:p>
          <a:p>
            <a:pPr marL="383540" lvl="1"/>
            <a:r>
              <a:rPr lang="en-US" dirty="0"/>
              <a:t>Create a working Mini Wikipedia with legitimate content about WKU.</a:t>
            </a:r>
          </a:p>
          <a:p>
            <a:pPr marL="383540" lvl="1"/>
            <a:r>
              <a:rPr lang="en-US" dirty="0"/>
              <a:t>Include all planned user functions for Wikipedia.*</a:t>
            </a:r>
          </a:p>
          <a:p>
            <a:r>
              <a:rPr lang="en-US" dirty="0"/>
              <a:t>Business Objectives</a:t>
            </a:r>
          </a:p>
          <a:p>
            <a:pPr marL="383540" lvl="1"/>
            <a:r>
              <a:rPr lang="en-US" dirty="0"/>
              <a:t>Be a useful tool for students to learn about places on campus and important staff as an interest.</a:t>
            </a:r>
          </a:p>
          <a:p>
            <a:pPr marL="383540" lvl="1"/>
            <a:r>
              <a:rPr lang="en-US" dirty="0"/>
              <a:t>Serve as a applicable tool for newer students to find or learn about places/people on campus. (Find computer labs, libraries, financial aid office, etc.)</a:t>
            </a:r>
          </a:p>
          <a:p>
            <a:pPr marL="200660" lvl="1" indent="0">
              <a:buNone/>
            </a:pPr>
            <a:endParaRPr lang="en-US" dirty="0"/>
          </a:p>
          <a:p>
            <a:pPr marL="200660" lvl="1" indent="0">
              <a:buNone/>
            </a:pPr>
            <a:r>
              <a:rPr lang="en-US" dirty="0"/>
              <a:t>*Listed under functional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88033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Project Task</a:t>
            </a:r>
          </a:p>
          <a:p>
            <a:pPr marL="383540" lvl="1"/>
            <a:r>
              <a:rPr lang="en-US" dirty="0"/>
              <a:t>Create a smaller Version of Wikipedia centered around WKU</a:t>
            </a:r>
          </a:p>
          <a:p>
            <a:r>
              <a:rPr lang="en-US" dirty="0"/>
              <a:t>Functional Requirements</a:t>
            </a:r>
          </a:p>
          <a:p>
            <a:pPr marL="383540" lvl="1"/>
            <a:r>
              <a:rPr lang="en-US" dirty="0">
                <a:solidFill>
                  <a:srgbClr val="404040"/>
                </a:solidFill>
              </a:rPr>
              <a:t>User Levels</a:t>
            </a:r>
          </a:p>
          <a:p>
            <a:pPr marL="566420" lvl="2"/>
            <a:r>
              <a:rPr lang="en-US" dirty="0">
                <a:solidFill>
                  <a:srgbClr val="404040"/>
                </a:solidFill>
              </a:rPr>
              <a:t>Admin</a:t>
            </a:r>
          </a:p>
          <a:p>
            <a:pPr marL="566420" lvl="2"/>
            <a:r>
              <a:rPr lang="en-US" dirty="0">
                <a:solidFill>
                  <a:srgbClr val="404040"/>
                </a:solidFill>
              </a:rPr>
              <a:t>Member</a:t>
            </a:r>
          </a:p>
          <a:p>
            <a:pPr marL="566420" lvl="2"/>
            <a:r>
              <a:rPr lang="en-US" dirty="0">
                <a:solidFill>
                  <a:srgbClr val="404040"/>
                </a:solidFill>
              </a:rPr>
              <a:t>Public User</a:t>
            </a:r>
          </a:p>
          <a:p>
            <a:pPr marL="383540" lvl="1"/>
            <a:r>
              <a:rPr lang="en-US" dirty="0">
                <a:solidFill>
                  <a:srgbClr val="404040"/>
                </a:solidFill>
              </a:rPr>
              <a:t>Restoring Page Backups</a:t>
            </a:r>
          </a:p>
          <a:p>
            <a:pPr marL="383540" lvl="1"/>
            <a:r>
              <a:rPr lang="en-US" dirty="0">
                <a:solidFill>
                  <a:srgbClr val="404040"/>
                </a:solidFill>
              </a:rPr>
              <a:t>Easy Page Adding and Editing</a:t>
            </a:r>
          </a:p>
          <a:p>
            <a:pPr marL="383540" lvl="1"/>
            <a:r>
              <a:rPr lang="en-US" dirty="0">
                <a:solidFill>
                  <a:srgbClr val="404040"/>
                </a:solidFill>
              </a:rPr>
              <a:t>Search Function</a:t>
            </a:r>
          </a:p>
        </p:txBody>
      </p:sp>
    </p:spTree>
    <p:extLst>
      <p:ext uri="{BB962C8B-B14F-4D97-AF65-F5344CB8AC3E}">
        <p14:creationId xmlns:p14="http://schemas.microsoft.com/office/powerpoint/2010/main" val="144267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r>
              <a:rPr lang="en-US" dirty="0"/>
              <a:t>Hardware Architecture</a:t>
            </a:r>
          </a:p>
          <a:p>
            <a:pPr marL="383540" lvl="1"/>
            <a:r>
              <a:rPr lang="en-US" dirty="0"/>
              <a:t>Raspberry Pi 3</a:t>
            </a:r>
          </a:p>
          <a:p>
            <a:r>
              <a:rPr lang="en-US" dirty="0"/>
              <a:t>Software Architecture</a:t>
            </a:r>
          </a:p>
          <a:p>
            <a:pPr marL="383540" lvl="1"/>
            <a:r>
              <a:rPr lang="en-US" dirty="0"/>
              <a:t>Front-End Frameworks</a:t>
            </a:r>
          </a:p>
          <a:p>
            <a:pPr marL="383540" lvl="1"/>
            <a:r>
              <a:rPr lang="en-US" dirty="0"/>
              <a:t>Back-End Frameworks</a:t>
            </a:r>
          </a:p>
          <a:p>
            <a:pPr marL="383540" lvl="1"/>
            <a:endParaRPr lang="en-US" dirty="0"/>
          </a:p>
          <a:p>
            <a:pPr marL="200660" lvl="1" indent="0">
              <a:buNone/>
            </a:pPr>
            <a:r>
              <a:rPr lang="en-US" dirty="0"/>
              <a:t>LAMP</a:t>
            </a:r>
          </a:p>
          <a:p>
            <a:pPr marL="200660" lvl="1" indent="0">
              <a:buNone/>
            </a:pPr>
            <a:endParaRPr lang="en-US" dirty="0"/>
          </a:p>
          <a:p>
            <a:pPr marL="200660" lvl="1" indent="0">
              <a:buNone/>
            </a:pPr>
            <a:r>
              <a:rPr lang="en-US" dirty="0"/>
              <a:t>MYSQL</a:t>
            </a:r>
          </a:p>
          <a:p>
            <a:pPr marL="200660" lvl="1" indent="0">
              <a:buNone/>
            </a:pPr>
            <a:r>
              <a:rPr lang="en-US" dirty="0"/>
              <a:t>PHP</a:t>
            </a:r>
          </a:p>
          <a:p>
            <a:pPr marL="200660" lvl="1" indent="0">
              <a:buNone/>
            </a:pPr>
            <a:r>
              <a:rPr lang="en-US" dirty="0"/>
              <a:t>Bootstrap</a:t>
            </a:r>
          </a:p>
          <a:p>
            <a:pPr marL="200660" lvl="1" indent="0">
              <a:buNone/>
            </a:pPr>
            <a:r>
              <a:rPr lang="en-US" dirty="0"/>
              <a:t>Github</a:t>
            </a:r>
          </a:p>
          <a:p>
            <a:pPr marL="200660" lvl="1" indent="0">
              <a:buNone/>
            </a:pPr>
            <a:r>
              <a:rPr lang="en-US" dirty="0"/>
              <a:t>PhpMyAdmin</a:t>
            </a:r>
          </a:p>
        </p:txBody>
      </p:sp>
    </p:spTree>
    <p:extLst>
      <p:ext uri="{BB962C8B-B14F-4D97-AF65-F5344CB8AC3E}">
        <p14:creationId xmlns:p14="http://schemas.microsoft.com/office/powerpoint/2010/main" val="132816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F56D03-64E1-4E2B-B58D-345019B0B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418813"/>
              </p:ext>
            </p:extLst>
          </p:nvPr>
        </p:nvGraphicFramePr>
        <p:xfrm>
          <a:off x="1643269" y="2292626"/>
          <a:ext cx="8971278" cy="2898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426">
                  <a:extLst>
                    <a:ext uri="{9D8B030D-6E8A-4147-A177-3AD203B41FA5}">
                      <a16:colId xmlns:a16="http://schemas.microsoft.com/office/drawing/2014/main" val="3709441492"/>
                    </a:ext>
                  </a:extLst>
                </a:gridCol>
                <a:gridCol w="2990426">
                  <a:extLst>
                    <a:ext uri="{9D8B030D-6E8A-4147-A177-3AD203B41FA5}">
                      <a16:colId xmlns:a16="http://schemas.microsoft.com/office/drawing/2014/main" val="3226399367"/>
                    </a:ext>
                  </a:extLst>
                </a:gridCol>
                <a:gridCol w="2990426">
                  <a:extLst>
                    <a:ext uri="{9D8B030D-6E8A-4147-A177-3AD203B41FA5}">
                      <a16:colId xmlns:a16="http://schemas.microsoft.com/office/drawing/2014/main" val="482545252"/>
                    </a:ext>
                  </a:extLst>
                </a:gridCol>
              </a:tblGrid>
              <a:tr h="531555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34132"/>
                  </a:ext>
                </a:extLst>
              </a:tr>
              <a:tr h="917478">
                <a:tc>
                  <a:txBody>
                    <a:bodyPr/>
                    <a:lstStyle/>
                    <a:p>
                      <a:r>
                        <a:rPr lang="en-US" dirty="0"/>
                        <a:t>Front End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Peter Harlan</a:t>
                      </a:r>
                    </a:p>
                    <a:p>
                      <a:r>
                        <a:rPr lang="en-US" dirty="0"/>
                        <a:t>Steven Booth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End Design</a:t>
                      </a:r>
                    </a:p>
                    <a:p>
                      <a:r>
                        <a:rPr lang="en-US" dirty="0"/>
                        <a:t>Mediator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85885"/>
                  </a:ext>
                </a:extLst>
              </a:tr>
              <a:tr h="917478">
                <a:tc>
                  <a:txBody>
                    <a:bodyPr/>
                    <a:lstStyle/>
                    <a:p>
                      <a:r>
                        <a:rPr lang="en-US" dirty="0"/>
                        <a:t>Back End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Zachary </a:t>
                      </a:r>
                      <a:r>
                        <a:rPr lang="en-US" dirty="0" err="1"/>
                        <a:t>Wathen</a:t>
                      </a:r>
                      <a:endParaRPr lang="en-US" dirty="0"/>
                    </a:p>
                    <a:p>
                      <a:r>
                        <a:rPr lang="en-US" dirty="0"/>
                        <a:t>Daniel </a:t>
                      </a:r>
                      <a:r>
                        <a:rPr lang="en-US" dirty="0" err="1"/>
                        <a:t>Monterrosas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Scripting</a:t>
                      </a:r>
                    </a:p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06700"/>
                  </a:ext>
                </a:extLst>
              </a:tr>
              <a:tr h="531555">
                <a:tc>
                  <a:txBody>
                    <a:bodyPr/>
                    <a:lstStyle/>
                    <a:p>
                      <a:r>
                        <a:rPr lang="en-US" dirty="0"/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Michelle Schapmire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931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38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9070-C438-47D0-BE5D-55F5275D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DAD34F-8896-45B5-85F7-4989806AE1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79316"/>
              </p:ext>
            </p:extLst>
          </p:nvPr>
        </p:nvGraphicFramePr>
        <p:xfrm>
          <a:off x="3785483" y="2266120"/>
          <a:ext cx="7370197" cy="3260038"/>
        </p:xfrm>
        <a:graphic>
          <a:graphicData uri="http://schemas.openxmlformats.org/drawingml/2006/table">
            <a:tbl>
              <a:tblPr/>
              <a:tblGrid>
                <a:gridCol w="2011129">
                  <a:extLst>
                    <a:ext uri="{9D8B030D-6E8A-4147-A177-3AD203B41FA5}">
                      <a16:colId xmlns:a16="http://schemas.microsoft.com/office/drawing/2014/main" val="2044119266"/>
                    </a:ext>
                  </a:extLst>
                </a:gridCol>
                <a:gridCol w="1668054">
                  <a:extLst>
                    <a:ext uri="{9D8B030D-6E8A-4147-A177-3AD203B41FA5}">
                      <a16:colId xmlns:a16="http://schemas.microsoft.com/office/drawing/2014/main" val="1865775037"/>
                    </a:ext>
                  </a:extLst>
                </a:gridCol>
                <a:gridCol w="1845507">
                  <a:extLst>
                    <a:ext uri="{9D8B030D-6E8A-4147-A177-3AD203B41FA5}">
                      <a16:colId xmlns:a16="http://schemas.microsoft.com/office/drawing/2014/main" val="2702557669"/>
                    </a:ext>
                  </a:extLst>
                </a:gridCol>
                <a:gridCol w="1845507">
                  <a:extLst>
                    <a:ext uri="{9D8B030D-6E8A-4147-A177-3AD203B41FA5}">
                      <a16:colId xmlns:a16="http://schemas.microsoft.com/office/drawing/2014/main" val="1211618468"/>
                    </a:ext>
                  </a:extLst>
                </a:gridCol>
              </a:tblGrid>
              <a:tr h="48900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Meeting Time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Meeting Type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A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B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451610"/>
                  </a:ext>
                </a:extLst>
              </a:tr>
              <a:tr h="48900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Monday 3-4pm</a:t>
                      </a:r>
                      <a:r>
                        <a:rPr lang="en-US" sz="16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Person </a:t>
                      </a:r>
                    </a:p>
                  </a:txBody>
                  <a:tcPr>
                    <a:lnL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 </a:t>
                      </a:r>
                    </a:p>
                  </a:txBody>
                  <a:tcPr>
                    <a:lnL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 </a:t>
                      </a:r>
                    </a:p>
                  </a:txBody>
                  <a:tcPr>
                    <a:lnL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125129"/>
                  </a:ext>
                </a:extLst>
              </a:tr>
              <a:tr h="48900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Tuesday 4-5:30pm</a:t>
                      </a:r>
                      <a:r>
                        <a:rPr lang="en-US" sz="16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Person </a:t>
                      </a:r>
                    </a:p>
                  </a:txBody>
                  <a:tcPr>
                    <a:lnL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 </a:t>
                      </a:r>
                    </a:p>
                  </a:txBody>
                  <a:tcPr>
                    <a:lnL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 </a:t>
                      </a:r>
                    </a:p>
                  </a:txBody>
                  <a:tcPr>
                    <a:lnL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774480"/>
                  </a:ext>
                </a:extLst>
              </a:tr>
              <a:tr h="48900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Wednesday 3-4pm</a:t>
                      </a:r>
                      <a:r>
                        <a:rPr lang="en-US" sz="16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Person </a:t>
                      </a:r>
                    </a:p>
                  </a:txBody>
                  <a:tcPr>
                    <a:lnL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 </a:t>
                      </a:r>
                    </a:p>
                  </a:txBody>
                  <a:tcPr>
                    <a:lnL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 </a:t>
                      </a:r>
                    </a:p>
                  </a:txBody>
                  <a:tcPr>
                    <a:lnL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898595"/>
                  </a:ext>
                </a:extLst>
              </a:tr>
              <a:tr h="81500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Friday 11:30-12:25pm</a:t>
                      </a:r>
                      <a:r>
                        <a:rPr lang="en-US" sz="16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Person </a:t>
                      </a:r>
                    </a:p>
                    <a:p>
                      <a:pPr algn="l" rtl="0" fontAlgn="base"/>
                      <a:r>
                        <a:rPr lang="en-US" sz="1600" b="0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 Meeting </a:t>
                      </a:r>
                    </a:p>
                  </a:txBody>
                  <a:tcPr>
                    <a:lnL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 </a:t>
                      </a:r>
                    </a:p>
                  </a:txBody>
                  <a:tcPr>
                    <a:lnL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 </a:t>
                      </a:r>
                    </a:p>
                  </a:txBody>
                  <a:tcPr>
                    <a:lnL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156076"/>
                  </a:ext>
                </a:extLst>
              </a:tr>
              <a:tr h="48900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Friday 3-4pm</a:t>
                      </a:r>
                      <a:r>
                        <a:rPr lang="en-US" sz="16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Virtual </a:t>
                      </a:r>
                    </a:p>
                  </a:txBody>
                  <a:tcPr>
                    <a:lnL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 </a:t>
                      </a:r>
                    </a:p>
                  </a:txBody>
                  <a:tcPr>
                    <a:lnL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 </a:t>
                      </a:r>
                    </a:p>
                  </a:txBody>
                  <a:tcPr>
                    <a:lnL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1972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0372FD8-480C-448B-ADA7-5350CBFCD41C}"/>
              </a:ext>
            </a:extLst>
          </p:cNvPr>
          <p:cNvSpPr txBox="1"/>
          <p:nvPr/>
        </p:nvSpPr>
        <p:spPr>
          <a:xfrm>
            <a:off x="1097279" y="2266120"/>
            <a:ext cx="2361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Weekly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Collaboration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74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2400" dirty="0"/>
              <a:t>The Raspberry PI is the tool which will host our little web project. It has many limitations, but will serve as a feasible outlet for this particular project.</a:t>
            </a:r>
          </a:p>
          <a:p>
            <a:pPr marL="383540" lvl="1"/>
            <a:r>
              <a:rPr lang="en-US" sz="2000" dirty="0"/>
              <a:t>Security</a:t>
            </a:r>
          </a:p>
          <a:p>
            <a:pPr marL="383540" lvl="1"/>
            <a:r>
              <a:rPr lang="en-US" sz="2000" dirty="0"/>
              <a:t>Administrative Interface</a:t>
            </a:r>
          </a:p>
          <a:p>
            <a:pPr marL="383540" lvl="1"/>
            <a:r>
              <a:rPr lang="en-US" sz="2000" dirty="0"/>
              <a:t>Account Privileges</a:t>
            </a:r>
          </a:p>
          <a:p>
            <a:pPr marL="383540" lvl="1"/>
            <a:endParaRPr lang="en-US" dirty="0"/>
          </a:p>
          <a:p>
            <a:r>
              <a:rPr lang="en-US" sz="2400" dirty="0"/>
              <a:t>The location where our PI will host from must have a decently suitable internet speed, so preferably no or low latency, and no random outages.</a:t>
            </a:r>
          </a:p>
          <a:p>
            <a:pPr marL="383540" lvl="1"/>
            <a:r>
              <a:rPr lang="en-US" sz="2000" dirty="0"/>
              <a:t>Backup Locations</a:t>
            </a:r>
          </a:p>
        </p:txBody>
      </p:sp>
    </p:spTree>
    <p:extLst>
      <p:ext uri="{BB962C8B-B14F-4D97-AF65-F5344CB8AC3E}">
        <p14:creationId xmlns:p14="http://schemas.microsoft.com/office/powerpoint/2010/main" val="33688786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565</Words>
  <Application>Microsoft Office PowerPoint</Application>
  <PresentationFormat>Widescreen</PresentationFormat>
  <Paragraphs>181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</vt:lpstr>
      <vt:lpstr>Feasibility Report</vt:lpstr>
      <vt:lpstr>Introduction</vt:lpstr>
      <vt:lpstr>Project Overview and Goals</vt:lpstr>
      <vt:lpstr>Preliminary Requirements</vt:lpstr>
      <vt:lpstr>Project Scope</vt:lpstr>
      <vt:lpstr>Technical Resources</vt:lpstr>
      <vt:lpstr>Our Approach</vt:lpstr>
      <vt:lpstr>Our Approach</vt:lpstr>
      <vt:lpstr>Technical Feasibility</vt:lpstr>
      <vt:lpstr>Schedule Feasibility</vt:lpstr>
      <vt:lpstr>Progress Visibility</vt:lpstr>
      <vt:lpstr>Initial Risk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Feasibility Report</dc:title>
  <dc:creator/>
  <cp:lastModifiedBy>Daniel Monterrosas</cp:lastModifiedBy>
  <cp:revision>11</cp:revision>
  <dcterms:created xsi:type="dcterms:W3CDTF">2012-07-27T01:16:44Z</dcterms:created>
  <dcterms:modified xsi:type="dcterms:W3CDTF">2017-09-08T15:25:05Z</dcterms:modified>
</cp:coreProperties>
</file>