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80" r:id="rId6"/>
    <p:sldId id="281" r:id="rId7"/>
    <p:sldId id="260" r:id="rId8"/>
    <p:sldId id="261" r:id="rId9"/>
    <p:sldId id="279" r:id="rId10"/>
    <p:sldId id="266" r:id="rId11"/>
    <p:sldId id="263" r:id="rId12"/>
    <p:sldId id="267" r:id="rId13"/>
    <p:sldId id="268" r:id="rId14"/>
    <p:sldId id="270" r:id="rId15"/>
    <p:sldId id="271" r:id="rId16"/>
    <p:sldId id="272" r:id="rId17"/>
    <p:sldId id="273" r:id="rId18"/>
    <p:sldId id="278" r:id="rId19"/>
    <p:sldId id="274" r:id="rId20"/>
    <p:sldId id="276" r:id="rId21"/>
    <p:sldId id="277" r:id="rId22"/>
    <p:sldId id="264"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69" d="100"/>
          <a:sy n="69" d="100"/>
        </p:scale>
        <p:origin x="5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F1FA7AC5-6045-4418-8E60-F48788734473}"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9846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790853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4168480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1768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3886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FA7AC5-6045-4418-8E60-F48788734473}"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041836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1FA7AC5-6045-4418-8E60-F48788734473}" type="datetimeFigureOut">
              <a:rPr lang="en-US" smtClean="0"/>
              <a:t>10/4/2017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426527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1FA7AC5-6045-4418-8E60-F48788734473}" type="datetimeFigureOut">
              <a:rPr lang="en-US" smtClean="0"/>
              <a:t>10/4/2017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777537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1FA7AC5-6045-4418-8E60-F48788734473}" type="datetimeFigureOut">
              <a:rPr lang="en-US" smtClean="0"/>
              <a:t>10/4/2017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78511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1FA7AC5-6045-4418-8E60-F48788734473}" type="datetimeFigureOut">
              <a:rPr lang="en-US" smtClean="0"/>
              <a:t>10/4/2017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1739500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740316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1FA7AC5-6045-4418-8E60-F48788734473}" type="datetimeFigureOut">
              <a:rPr lang="en-US" smtClean="0"/>
              <a:t>10/4/2017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71CAF9-4461-454A-B702-D536C377575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981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Milestone 2</a:t>
            </a:r>
          </a:p>
        </p:txBody>
      </p:sp>
      <p:sp>
        <p:nvSpPr>
          <p:cNvPr id="3" name="Subtitle 2"/>
          <p:cNvSpPr>
            <a:spLocks noGrp="1"/>
          </p:cNvSpPr>
          <p:nvPr>
            <p:ph type="subTitle" idx="1"/>
          </p:nvPr>
        </p:nvSpPr>
        <p:spPr/>
        <p:txBody>
          <a:bodyPr/>
          <a:lstStyle/>
          <a:p>
            <a:r>
              <a:rPr lang="en-US" dirty="0"/>
              <a:t>Steven Booth, Peter Harlan, Daniel </a:t>
            </a:r>
            <a:r>
              <a:rPr lang="en-US" dirty="0" err="1"/>
              <a:t>Monterrosas</a:t>
            </a:r>
            <a:r>
              <a:rPr lang="en-US" dirty="0"/>
              <a:t>, Michelle </a:t>
            </a:r>
            <a:r>
              <a:rPr lang="en-US" dirty="0" err="1"/>
              <a:t>Schapmire</a:t>
            </a:r>
            <a:r>
              <a:rPr lang="en-US" dirty="0"/>
              <a:t>, and Zachary </a:t>
            </a:r>
            <a:r>
              <a:rPr lang="en-US" dirty="0" err="1"/>
              <a:t>Wathen</a:t>
            </a:r>
            <a:endParaRPr lang="en-US" dirty="0"/>
          </a:p>
        </p:txBody>
      </p:sp>
    </p:spTree>
    <p:extLst>
      <p:ext uri="{BB962C8B-B14F-4D97-AF65-F5344CB8AC3E}">
        <p14:creationId xmlns:p14="http://schemas.microsoft.com/office/powerpoint/2010/main" val="4157082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endParaRPr lang="en-US" dirty="0">
              <a:solidFill>
                <a:schemeClr val="tx1"/>
              </a:solidFill>
            </a:endParaRPr>
          </a:p>
        </p:txBody>
      </p:sp>
      <p:pic>
        <p:nvPicPr>
          <p:cNvPr id="5" name="Picture 5" descr="usecase.png"/>
          <p:cNvPicPr>
            <a:picLocks noGrp="1" noChangeAspect="1"/>
          </p:cNvPicPr>
          <p:nvPr>
            <p:ph idx="1"/>
          </p:nvPr>
        </p:nvPicPr>
        <p:blipFill>
          <a:blip r:embed="rId2"/>
          <a:stretch>
            <a:fillRect/>
          </a:stretch>
        </p:blipFill>
        <p:spPr>
          <a:xfrm>
            <a:off x="4170627" y="447675"/>
            <a:ext cx="7723318" cy="5734429"/>
          </a:xfrm>
          <a:prstGeom prst="rect">
            <a:avLst/>
          </a:prstGeom>
        </p:spPr>
      </p:pic>
      <p:sp>
        <p:nvSpPr>
          <p:cNvPr id="4" name="Text Placeholder 3"/>
          <p:cNvSpPr>
            <a:spLocks noGrp="1"/>
          </p:cNvSpPr>
          <p:nvPr>
            <p:ph type="body" sz="half" idx="2"/>
          </p:nvPr>
        </p:nvSpPr>
        <p:spPr/>
        <p:txBody>
          <a:bodyPr vert="horz" lIns="91440" tIns="45720" rIns="91440" bIns="45720" rtlCol="0" anchor="t">
            <a:normAutofit/>
          </a:bodyPr>
          <a:lstStyle/>
          <a:p>
            <a:r>
              <a:rPr lang="en-US" dirty="0"/>
              <a:t>User Interface Interactions</a:t>
            </a:r>
            <a:endParaRPr lang="en-US" dirty="0">
              <a:solidFill>
                <a:schemeClr val="tx1"/>
              </a:solidFill>
            </a:endParaRPr>
          </a:p>
        </p:txBody>
      </p:sp>
    </p:spTree>
    <p:extLst>
      <p:ext uri="{BB962C8B-B14F-4D97-AF65-F5344CB8AC3E}">
        <p14:creationId xmlns:p14="http://schemas.microsoft.com/office/powerpoint/2010/main" val="1794488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Approach </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Software Process Model used</a:t>
            </a:r>
          </a:p>
          <a:p>
            <a:r>
              <a:rPr lang="en-US" dirty="0"/>
              <a:t>How group met, time spent</a:t>
            </a:r>
          </a:p>
          <a:p>
            <a:r>
              <a:rPr lang="en-US" dirty="0"/>
              <a:t>Gantt Chart/ Activity Graph</a:t>
            </a:r>
          </a:p>
          <a:p>
            <a:r>
              <a:rPr lang="en-US" dirty="0"/>
              <a:t>Estimated time to complete each task</a:t>
            </a:r>
          </a:p>
          <a:p>
            <a:r>
              <a:rPr lang="en-US" dirty="0"/>
              <a:t>Progress visibility</a:t>
            </a:r>
          </a:p>
          <a:p>
            <a:r>
              <a:rPr lang="en-US" dirty="0"/>
              <a:t>Asses remaining duration of the project</a:t>
            </a:r>
          </a:p>
          <a:p>
            <a:endParaRPr lang="en-US" dirty="0"/>
          </a:p>
        </p:txBody>
      </p:sp>
    </p:spTree>
    <p:extLst>
      <p:ext uri="{BB962C8B-B14F-4D97-AF65-F5344CB8AC3E}">
        <p14:creationId xmlns:p14="http://schemas.microsoft.com/office/powerpoint/2010/main" val="4292082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the group met, Time spent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61892348"/>
              </p:ext>
            </p:extLst>
          </p:nvPr>
        </p:nvGraphicFramePr>
        <p:xfrm>
          <a:off x="1096963" y="1846263"/>
          <a:ext cx="10058399" cy="3704661"/>
        </p:xfrm>
        <a:graphic>
          <a:graphicData uri="http://schemas.openxmlformats.org/drawingml/2006/table">
            <a:tbl>
              <a:tblPr firstRow="1" bandRow="1">
                <a:tableStyleId>{5C22544A-7EE6-4342-B048-85BDC9FD1C3A}</a:tableStyleId>
              </a:tblPr>
              <a:tblGrid>
                <a:gridCol w="2741725">
                  <a:extLst>
                    <a:ext uri="{9D8B030D-6E8A-4147-A177-3AD203B41FA5}">
                      <a16:colId xmlns:a16="http://schemas.microsoft.com/office/drawing/2014/main" val="1517512125"/>
                    </a:ext>
                  </a:extLst>
                </a:gridCol>
                <a:gridCol w="2287474">
                  <a:extLst>
                    <a:ext uri="{9D8B030D-6E8A-4147-A177-3AD203B41FA5}">
                      <a16:colId xmlns:a16="http://schemas.microsoft.com/office/drawing/2014/main" val="4225186051"/>
                    </a:ext>
                  </a:extLst>
                </a:gridCol>
                <a:gridCol w="2514600">
                  <a:extLst>
                    <a:ext uri="{9D8B030D-6E8A-4147-A177-3AD203B41FA5}">
                      <a16:colId xmlns:a16="http://schemas.microsoft.com/office/drawing/2014/main" val="3443252465"/>
                    </a:ext>
                  </a:extLst>
                </a:gridCol>
                <a:gridCol w="2514600">
                  <a:extLst>
                    <a:ext uri="{9D8B030D-6E8A-4147-A177-3AD203B41FA5}">
                      <a16:colId xmlns:a16="http://schemas.microsoft.com/office/drawing/2014/main" val="206028711"/>
                    </a:ext>
                  </a:extLst>
                </a:gridCol>
              </a:tblGrid>
              <a:tr h="586877">
                <a:tc>
                  <a:txBody>
                    <a:bodyPr/>
                    <a:lstStyle/>
                    <a:p>
                      <a:pPr algn="just" rtl="0" fontAlgn="base"/>
                      <a:r>
                        <a:rPr lang="en-US" sz="2000" dirty="0">
                          <a:effectLst/>
                        </a:rPr>
                        <a:t>Meeting Time </a:t>
                      </a:r>
                      <a:endParaRPr lang="en-US" sz="2000" b="1">
                        <a:effectLst/>
                      </a:endParaRPr>
                    </a:p>
                  </a:txBody>
                  <a:tcPr/>
                </a:tc>
                <a:tc>
                  <a:txBody>
                    <a:bodyPr/>
                    <a:lstStyle/>
                    <a:p>
                      <a:pPr algn="just" rtl="0" fontAlgn="base"/>
                      <a:r>
                        <a:rPr lang="en-US" sz="2000" dirty="0">
                          <a:effectLst/>
                        </a:rPr>
                        <a:t>Meeting Type </a:t>
                      </a:r>
                      <a:endParaRPr lang="en-US" sz="2000" b="1">
                        <a:effectLst/>
                      </a:endParaRPr>
                    </a:p>
                  </a:txBody>
                  <a:tcPr/>
                </a:tc>
                <a:tc>
                  <a:txBody>
                    <a:bodyPr/>
                    <a:lstStyle/>
                    <a:p>
                      <a:pPr algn="just" rtl="0" fontAlgn="base"/>
                      <a:r>
                        <a:rPr lang="en-US" sz="2000" dirty="0">
                          <a:effectLst/>
                        </a:rPr>
                        <a:t>Group A </a:t>
                      </a:r>
                      <a:endParaRPr lang="en-US" sz="2000" b="1">
                        <a:effectLst/>
                      </a:endParaRPr>
                    </a:p>
                  </a:txBody>
                  <a:tcPr/>
                </a:tc>
                <a:tc>
                  <a:txBody>
                    <a:bodyPr/>
                    <a:lstStyle/>
                    <a:p>
                      <a:pPr algn="just" rtl="0" fontAlgn="base"/>
                      <a:r>
                        <a:rPr lang="en-US" sz="2000" dirty="0">
                          <a:effectLst/>
                        </a:rPr>
                        <a:t>Group B </a:t>
                      </a:r>
                      <a:endParaRPr lang="en-US" sz="2000" b="1">
                        <a:effectLst/>
                      </a:endParaRPr>
                    </a:p>
                  </a:txBody>
                  <a:tcPr/>
                </a:tc>
                <a:extLst>
                  <a:ext uri="{0D108BD9-81ED-4DB2-BD59-A6C34878D82A}">
                    <a16:rowId xmlns:a16="http://schemas.microsoft.com/office/drawing/2014/main" val="1044566854"/>
                  </a:ext>
                </a:extLst>
              </a:tr>
              <a:tr h="568537">
                <a:tc>
                  <a:txBody>
                    <a:bodyPr/>
                    <a:lstStyle/>
                    <a:p>
                      <a:pPr algn="just" rtl="0" fontAlgn="base"/>
                      <a:r>
                        <a:rPr lang="en-US" sz="2000" dirty="0">
                          <a:effectLst/>
                        </a:rPr>
                        <a:t>Monday 6-8:</a:t>
                      </a:r>
                      <a:r>
                        <a:rPr lang="en-US" sz="2000" dirty="0" err="1">
                          <a:effectLst/>
                        </a:rPr>
                        <a:t>30pm</a:t>
                      </a:r>
                      <a:r>
                        <a:rPr lang="en-US" sz="2000" dirty="0">
                          <a:effectLst/>
                        </a:rPr>
                        <a:t> </a:t>
                      </a:r>
                      <a:endParaRPr lang="en-US" sz="2000" b="1">
                        <a:effectLst/>
                      </a:endParaRPr>
                    </a:p>
                  </a:txBody>
                  <a:tcPr/>
                </a:tc>
                <a:tc>
                  <a:txBody>
                    <a:bodyPr/>
                    <a:lstStyle/>
                    <a:p>
                      <a:pPr algn="just" rtl="0" fontAlgn="base"/>
                      <a:r>
                        <a:rPr lang="en-US" sz="2000" dirty="0">
                          <a:effectLst/>
                        </a:rPr>
                        <a:t>In Person/Virtual </a:t>
                      </a:r>
                    </a:p>
                  </a:txBody>
                  <a:tcPr/>
                </a:tc>
                <a:tc>
                  <a:txBody>
                    <a:bodyPr/>
                    <a:lstStyle/>
                    <a:p>
                      <a:pPr algn="just" rtl="0" fontAlgn="base"/>
                      <a:r>
                        <a:rPr lang="en-US" sz="2000" dirty="0">
                          <a:effectLst/>
                        </a:rPr>
                        <a:t>Yes </a:t>
                      </a:r>
                    </a:p>
                  </a:txBody>
                  <a:tcPr/>
                </a:tc>
                <a:tc>
                  <a:txBody>
                    <a:bodyPr/>
                    <a:lstStyle/>
                    <a:p>
                      <a:pPr algn="just" rtl="0" fontAlgn="base"/>
                      <a:r>
                        <a:rPr lang="en-US" sz="2000" dirty="0">
                          <a:effectLst/>
                        </a:rPr>
                        <a:t>No </a:t>
                      </a:r>
                    </a:p>
                  </a:txBody>
                  <a:tcPr/>
                </a:tc>
                <a:extLst>
                  <a:ext uri="{0D108BD9-81ED-4DB2-BD59-A6C34878D82A}">
                    <a16:rowId xmlns:a16="http://schemas.microsoft.com/office/drawing/2014/main" val="1655593681"/>
                  </a:ext>
                </a:extLst>
              </a:tr>
              <a:tr h="550197">
                <a:tc>
                  <a:txBody>
                    <a:bodyPr/>
                    <a:lstStyle/>
                    <a:p>
                      <a:pPr algn="just" rtl="0" fontAlgn="base"/>
                      <a:r>
                        <a:rPr lang="en-US" sz="2000" dirty="0">
                          <a:effectLst/>
                        </a:rPr>
                        <a:t>Tuesday 4-7:</a:t>
                      </a:r>
                      <a:r>
                        <a:rPr lang="en-US" sz="2000" dirty="0" err="1">
                          <a:effectLst/>
                        </a:rPr>
                        <a:t>00pm</a:t>
                      </a:r>
                      <a:r>
                        <a:rPr lang="en-US" sz="2000" dirty="0">
                          <a:effectLst/>
                        </a:rPr>
                        <a:t> </a:t>
                      </a:r>
                      <a:endParaRPr lang="en-US" sz="2000" b="1">
                        <a:effectLst/>
                      </a:endParaRPr>
                    </a:p>
                  </a:txBody>
                  <a:tcPr/>
                </a:tc>
                <a:tc>
                  <a:txBody>
                    <a:bodyPr/>
                    <a:lstStyle/>
                    <a:p>
                      <a:pPr algn="just" rtl="0" fontAlgn="base"/>
                      <a:r>
                        <a:rPr lang="en-US" sz="2000" dirty="0">
                          <a:effectLst/>
                        </a:rPr>
                        <a:t>In Person </a:t>
                      </a:r>
                    </a:p>
                  </a:txBody>
                  <a:tcPr/>
                </a:tc>
                <a:tc>
                  <a:txBody>
                    <a:bodyPr/>
                    <a:lstStyle/>
                    <a:p>
                      <a:pPr algn="just" rtl="0" fontAlgn="base"/>
                      <a:r>
                        <a:rPr lang="en-US" sz="2000" dirty="0">
                          <a:effectLst/>
                        </a:rPr>
                        <a:t>Yes </a:t>
                      </a:r>
                    </a:p>
                  </a:txBody>
                  <a:tcPr/>
                </a:tc>
                <a:tc>
                  <a:txBody>
                    <a:bodyPr/>
                    <a:lstStyle/>
                    <a:p>
                      <a:pPr algn="just" rtl="0" fontAlgn="base"/>
                      <a:r>
                        <a:rPr lang="en-US" sz="2000" dirty="0">
                          <a:effectLst/>
                        </a:rPr>
                        <a:t>Yes </a:t>
                      </a:r>
                    </a:p>
                  </a:txBody>
                  <a:tcPr/>
                </a:tc>
                <a:extLst>
                  <a:ext uri="{0D108BD9-81ED-4DB2-BD59-A6C34878D82A}">
                    <a16:rowId xmlns:a16="http://schemas.microsoft.com/office/drawing/2014/main" val="379517123"/>
                  </a:ext>
                </a:extLst>
              </a:tr>
              <a:tr h="550197">
                <a:tc>
                  <a:txBody>
                    <a:bodyPr/>
                    <a:lstStyle/>
                    <a:p>
                      <a:pPr algn="just" rtl="0" fontAlgn="base"/>
                      <a:r>
                        <a:rPr lang="en-US" sz="2000" dirty="0">
                          <a:effectLst/>
                        </a:rPr>
                        <a:t>Wednesday 7-9:30pm </a:t>
                      </a:r>
                      <a:endParaRPr lang="en-US" sz="2000" b="1">
                        <a:effectLst/>
                      </a:endParaRPr>
                    </a:p>
                  </a:txBody>
                  <a:tcPr/>
                </a:tc>
                <a:tc>
                  <a:txBody>
                    <a:bodyPr/>
                    <a:lstStyle/>
                    <a:p>
                      <a:pPr algn="just" rtl="0" fontAlgn="base"/>
                      <a:r>
                        <a:rPr lang="en-US" sz="2000" dirty="0">
                          <a:effectLst/>
                        </a:rPr>
                        <a:t>In Person/Virtual </a:t>
                      </a:r>
                    </a:p>
                  </a:txBody>
                  <a:tcPr/>
                </a:tc>
                <a:tc>
                  <a:txBody>
                    <a:bodyPr/>
                    <a:lstStyle/>
                    <a:p>
                      <a:pPr algn="just" rtl="0" fontAlgn="base"/>
                      <a:r>
                        <a:rPr lang="en-US" sz="2000" dirty="0">
                          <a:effectLst/>
                        </a:rPr>
                        <a:t>No </a:t>
                      </a:r>
                    </a:p>
                  </a:txBody>
                  <a:tcPr/>
                </a:tc>
                <a:tc>
                  <a:txBody>
                    <a:bodyPr/>
                    <a:lstStyle/>
                    <a:p>
                      <a:pPr algn="just" rtl="0" fontAlgn="base"/>
                      <a:r>
                        <a:rPr lang="en-US" sz="2000" dirty="0">
                          <a:effectLst/>
                        </a:rPr>
                        <a:t>Yes </a:t>
                      </a:r>
                    </a:p>
                  </a:txBody>
                  <a:tcPr/>
                </a:tc>
                <a:extLst>
                  <a:ext uri="{0D108BD9-81ED-4DB2-BD59-A6C34878D82A}">
                    <a16:rowId xmlns:a16="http://schemas.microsoft.com/office/drawing/2014/main" val="4023927201"/>
                  </a:ext>
                </a:extLst>
              </a:tr>
              <a:tr h="550197">
                <a:tc>
                  <a:txBody>
                    <a:bodyPr/>
                    <a:lstStyle/>
                    <a:p>
                      <a:pPr algn="just" rtl="0" fontAlgn="base"/>
                      <a:r>
                        <a:rPr lang="en-US" sz="2000" dirty="0">
                          <a:effectLst/>
                        </a:rPr>
                        <a:t>Thursday 7-9:00pm </a:t>
                      </a:r>
                      <a:endParaRPr lang="en-US" sz="2000" b="1">
                        <a:effectLst/>
                      </a:endParaRPr>
                    </a:p>
                  </a:txBody>
                  <a:tcPr/>
                </a:tc>
                <a:tc>
                  <a:txBody>
                    <a:bodyPr/>
                    <a:lstStyle/>
                    <a:p>
                      <a:pPr algn="just" rtl="0" fontAlgn="base"/>
                      <a:r>
                        <a:rPr lang="en-US" sz="2000" dirty="0">
                          <a:effectLst/>
                        </a:rPr>
                        <a:t>Virtual </a:t>
                      </a:r>
                    </a:p>
                  </a:txBody>
                  <a:tcPr/>
                </a:tc>
                <a:tc>
                  <a:txBody>
                    <a:bodyPr/>
                    <a:lstStyle/>
                    <a:p>
                      <a:pPr algn="just" rtl="0" fontAlgn="base"/>
                      <a:r>
                        <a:rPr lang="en-US" sz="2000" dirty="0">
                          <a:effectLst/>
                        </a:rPr>
                        <a:t>Yes </a:t>
                      </a:r>
                    </a:p>
                  </a:txBody>
                  <a:tcPr/>
                </a:tc>
                <a:tc>
                  <a:txBody>
                    <a:bodyPr/>
                    <a:lstStyle/>
                    <a:p>
                      <a:pPr algn="just" rtl="0" fontAlgn="base"/>
                      <a:r>
                        <a:rPr lang="en-US" sz="2000" dirty="0">
                          <a:effectLst/>
                        </a:rPr>
                        <a:t>Yes </a:t>
                      </a:r>
                    </a:p>
                  </a:txBody>
                  <a:tcPr/>
                </a:tc>
                <a:extLst>
                  <a:ext uri="{0D108BD9-81ED-4DB2-BD59-A6C34878D82A}">
                    <a16:rowId xmlns:a16="http://schemas.microsoft.com/office/drawing/2014/main" val="3133560871"/>
                  </a:ext>
                </a:extLst>
              </a:tr>
              <a:tr h="898656">
                <a:tc>
                  <a:txBody>
                    <a:bodyPr/>
                    <a:lstStyle/>
                    <a:p>
                      <a:pPr algn="just" rtl="0" fontAlgn="base"/>
                      <a:r>
                        <a:rPr lang="en-US" sz="2000" dirty="0">
                          <a:effectLst/>
                        </a:rPr>
                        <a:t>Friday 11:30-12:</a:t>
                      </a:r>
                      <a:r>
                        <a:rPr lang="en-US" sz="2000" dirty="0" err="1">
                          <a:effectLst/>
                        </a:rPr>
                        <a:t>25pm</a:t>
                      </a:r>
                      <a:r>
                        <a:rPr lang="en-US" sz="2000" dirty="0">
                          <a:effectLst/>
                        </a:rPr>
                        <a:t> </a:t>
                      </a:r>
                      <a:endParaRPr lang="en-US" sz="2000" b="1">
                        <a:effectLst/>
                      </a:endParaRPr>
                    </a:p>
                  </a:txBody>
                  <a:tcPr/>
                </a:tc>
                <a:tc>
                  <a:txBody>
                    <a:bodyPr/>
                    <a:lstStyle/>
                    <a:p>
                      <a:pPr algn="just" rtl="0" fontAlgn="base"/>
                      <a:r>
                        <a:rPr lang="en-US" sz="2000" dirty="0">
                          <a:effectLst/>
                        </a:rPr>
                        <a:t>In Person </a:t>
                      </a:r>
                    </a:p>
                    <a:p>
                      <a:pPr algn="just" rtl="0" fontAlgn="base"/>
                      <a:r>
                        <a:rPr lang="en-US" sz="2000" dirty="0">
                          <a:effectLst/>
                        </a:rPr>
                        <a:t>Client Meeting </a:t>
                      </a:r>
                    </a:p>
                  </a:txBody>
                  <a:tcPr/>
                </a:tc>
                <a:tc>
                  <a:txBody>
                    <a:bodyPr/>
                    <a:lstStyle/>
                    <a:p>
                      <a:pPr algn="just" rtl="0" fontAlgn="base"/>
                      <a:r>
                        <a:rPr lang="en-US" sz="2000" dirty="0">
                          <a:effectLst/>
                        </a:rPr>
                        <a:t>Yes </a:t>
                      </a:r>
                    </a:p>
                  </a:txBody>
                  <a:tcPr/>
                </a:tc>
                <a:tc>
                  <a:txBody>
                    <a:bodyPr/>
                    <a:lstStyle/>
                    <a:p>
                      <a:pPr algn="just" rtl="0" fontAlgn="base"/>
                      <a:r>
                        <a:rPr lang="en-US" sz="2000" dirty="0">
                          <a:effectLst/>
                        </a:rPr>
                        <a:t>Yes </a:t>
                      </a:r>
                    </a:p>
                  </a:txBody>
                  <a:tcPr/>
                </a:tc>
                <a:extLst>
                  <a:ext uri="{0D108BD9-81ED-4DB2-BD59-A6C34878D82A}">
                    <a16:rowId xmlns:a16="http://schemas.microsoft.com/office/drawing/2014/main" val="4253633118"/>
                  </a:ext>
                </a:extLst>
              </a:tr>
            </a:tbl>
          </a:graphicData>
        </a:graphic>
      </p:graphicFrame>
    </p:spTree>
    <p:extLst>
      <p:ext uri="{BB962C8B-B14F-4D97-AF65-F5344CB8AC3E}">
        <p14:creationId xmlns:p14="http://schemas.microsoft.com/office/powerpoint/2010/main" val="3998668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1599692" y="209550"/>
            <a:ext cx="9238766" cy="5935954"/>
          </a:xfrm>
          <a:prstGeom prst="rect">
            <a:avLst/>
          </a:prstGeom>
        </p:spPr>
      </p:pic>
    </p:spTree>
    <p:extLst>
      <p:ext uri="{BB962C8B-B14F-4D97-AF65-F5344CB8AC3E}">
        <p14:creationId xmlns:p14="http://schemas.microsoft.com/office/powerpoint/2010/main" val="2058771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 time to complete tasks</a:t>
            </a:r>
          </a:p>
        </p:txBody>
      </p:sp>
      <p:sp>
        <p:nvSpPr>
          <p:cNvPr id="3" name="Content Placeholder 2"/>
          <p:cNvSpPr>
            <a:spLocks noGrp="1"/>
          </p:cNvSpPr>
          <p:nvPr>
            <p:ph idx="1"/>
          </p:nvPr>
        </p:nvSpPr>
        <p:spPr/>
        <p:txBody>
          <a:bodyPr vert="horz" lIns="0" tIns="45720" rIns="0" bIns="45720" rtlCol="0" anchor="t">
            <a:normAutofit/>
          </a:bodyPr>
          <a:lstStyle/>
          <a:p>
            <a:endParaRPr lang="en-US"/>
          </a:p>
          <a:p>
            <a:endParaRPr lang="en-US" dirty="0"/>
          </a:p>
          <a:p>
            <a:pPr marL="0" indent="0">
              <a:buNone/>
            </a:pPr>
            <a:r>
              <a:rPr lang="en-US" sz="2800" dirty="0"/>
              <a:t>Tools:</a:t>
            </a:r>
          </a:p>
          <a:p>
            <a:r>
              <a:rPr lang="en-US" sz="2800" dirty="0"/>
              <a:t>Activity Key Chart</a:t>
            </a:r>
          </a:p>
          <a:p>
            <a:r>
              <a:rPr lang="en-US" sz="2800" dirty="0"/>
              <a:t>Activity Graph</a:t>
            </a:r>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653373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194101380"/>
              </p:ext>
            </p:extLst>
          </p:nvPr>
        </p:nvGraphicFramePr>
        <p:xfrm>
          <a:off x="209484" y="209550"/>
          <a:ext cx="11636871" cy="6221238"/>
        </p:xfrm>
        <a:graphic>
          <a:graphicData uri="http://schemas.openxmlformats.org/drawingml/2006/table">
            <a:tbl>
              <a:tblPr firstRow="1" bandRow="1">
                <a:tableStyleId>{5C22544A-7EE6-4342-B048-85BDC9FD1C3A}</a:tableStyleId>
              </a:tblPr>
              <a:tblGrid>
                <a:gridCol w="1051072">
                  <a:extLst>
                    <a:ext uri="{9D8B030D-6E8A-4147-A177-3AD203B41FA5}">
                      <a16:colId xmlns:a16="http://schemas.microsoft.com/office/drawing/2014/main" val="42135649"/>
                    </a:ext>
                  </a:extLst>
                </a:gridCol>
                <a:gridCol w="2871680">
                  <a:extLst>
                    <a:ext uri="{9D8B030D-6E8A-4147-A177-3AD203B41FA5}">
                      <a16:colId xmlns:a16="http://schemas.microsoft.com/office/drawing/2014/main" val="1699039397"/>
                    </a:ext>
                  </a:extLst>
                </a:gridCol>
                <a:gridCol w="1820607">
                  <a:extLst>
                    <a:ext uri="{9D8B030D-6E8A-4147-A177-3AD203B41FA5}">
                      <a16:colId xmlns:a16="http://schemas.microsoft.com/office/drawing/2014/main" val="3827107558"/>
                    </a:ext>
                  </a:extLst>
                </a:gridCol>
                <a:gridCol w="2195990">
                  <a:extLst>
                    <a:ext uri="{9D8B030D-6E8A-4147-A177-3AD203B41FA5}">
                      <a16:colId xmlns:a16="http://schemas.microsoft.com/office/drawing/2014/main" val="2266369878"/>
                    </a:ext>
                  </a:extLst>
                </a:gridCol>
                <a:gridCol w="2008299">
                  <a:extLst>
                    <a:ext uri="{9D8B030D-6E8A-4147-A177-3AD203B41FA5}">
                      <a16:colId xmlns:a16="http://schemas.microsoft.com/office/drawing/2014/main" val="396678553"/>
                    </a:ext>
                  </a:extLst>
                </a:gridCol>
                <a:gridCol w="1689223">
                  <a:extLst>
                    <a:ext uri="{9D8B030D-6E8A-4147-A177-3AD203B41FA5}">
                      <a16:colId xmlns:a16="http://schemas.microsoft.com/office/drawing/2014/main" val="2175532108"/>
                    </a:ext>
                  </a:extLst>
                </a:gridCol>
              </a:tblGrid>
              <a:tr h="869616">
                <a:tc>
                  <a:txBody>
                    <a:bodyPr/>
                    <a:lstStyle/>
                    <a:p>
                      <a:pPr rtl="0" fontAlgn="base"/>
                      <a:r>
                        <a:rPr lang="en-US" sz="2000" dirty="0">
                          <a:effectLst/>
                        </a:rPr>
                        <a:t>Task Label </a:t>
                      </a:r>
                      <a:endParaRPr lang="en-US" sz="2000" b="1">
                        <a:effectLst/>
                      </a:endParaRPr>
                    </a:p>
                  </a:txBody>
                  <a:tcPr/>
                </a:tc>
                <a:tc>
                  <a:txBody>
                    <a:bodyPr/>
                    <a:lstStyle/>
                    <a:p>
                      <a:pPr rtl="0" fontAlgn="base"/>
                      <a:r>
                        <a:rPr lang="en-US" sz="2000" dirty="0">
                          <a:effectLst/>
                        </a:rPr>
                        <a:t>Description </a:t>
                      </a:r>
                      <a:endParaRPr lang="en-US" sz="2000" b="1">
                        <a:effectLst/>
                      </a:endParaRPr>
                    </a:p>
                  </a:txBody>
                  <a:tcPr/>
                </a:tc>
                <a:tc>
                  <a:txBody>
                    <a:bodyPr/>
                    <a:lstStyle/>
                    <a:p>
                      <a:pPr rtl="0" fontAlgn="base"/>
                      <a:r>
                        <a:rPr lang="en-US" sz="2000" dirty="0">
                          <a:effectLst/>
                        </a:rPr>
                        <a:t>Personnel </a:t>
                      </a:r>
                      <a:endParaRPr lang="en-US" sz="2000" b="1">
                        <a:effectLst/>
                      </a:endParaRPr>
                    </a:p>
                  </a:txBody>
                  <a:tcPr/>
                </a:tc>
                <a:tc>
                  <a:txBody>
                    <a:bodyPr/>
                    <a:lstStyle/>
                    <a:p>
                      <a:pPr rtl="0" fontAlgn="base"/>
                      <a:r>
                        <a:rPr lang="en-US" sz="2000" dirty="0">
                          <a:effectLst/>
                        </a:rPr>
                        <a:t>Required Resources </a:t>
                      </a:r>
                      <a:endParaRPr lang="en-US" sz="2000" b="1">
                        <a:effectLst/>
                      </a:endParaRPr>
                    </a:p>
                  </a:txBody>
                  <a:tcPr/>
                </a:tc>
                <a:tc>
                  <a:txBody>
                    <a:bodyPr/>
                    <a:lstStyle/>
                    <a:p>
                      <a:pPr rtl="0" fontAlgn="base"/>
                      <a:r>
                        <a:rPr lang="en-US" sz="2000" dirty="0">
                          <a:effectLst/>
                        </a:rPr>
                        <a:t>Task dependency </a:t>
                      </a:r>
                      <a:endParaRPr lang="en-US" sz="2000" b="1">
                        <a:effectLst/>
                      </a:endParaRPr>
                    </a:p>
                  </a:txBody>
                  <a:tcPr/>
                </a:tc>
                <a:tc>
                  <a:txBody>
                    <a:bodyPr/>
                    <a:lstStyle/>
                    <a:p>
                      <a:pPr rtl="0" fontAlgn="base"/>
                      <a:r>
                        <a:rPr lang="en-US" sz="2000" dirty="0" err="1">
                          <a:effectLst/>
                        </a:rPr>
                        <a:t>HoursEst</a:t>
                      </a:r>
                      <a:r>
                        <a:rPr lang="en-US" sz="2000" dirty="0">
                          <a:effectLst/>
                        </a:rPr>
                        <a:t>. </a:t>
                      </a:r>
                      <a:endParaRPr lang="en-US" sz="2000" b="1">
                        <a:effectLst/>
                      </a:endParaRPr>
                    </a:p>
                  </a:txBody>
                  <a:tcPr/>
                </a:tc>
                <a:extLst>
                  <a:ext uri="{0D108BD9-81ED-4DB2-BD59-A6C34878D82A}">
                    <a16:rowId xmlns:a16="http://schemas.microsoft.com/office/drawing/2014/main" val="1043752054"/>
                  </a:ext>
                </a:extLst>
              </a:tr>
              <a:tr h="869616">
                <a:tc>
                  <a:txBody>
                    <a:bodyPr/>
                    <a:lstStyle/>
                    <a:p>
                      <a:pPr rtl="0" fontAlgn="base"/>
                      <a:r>
                        <a:rPr lang="en-US" sz="2000" dirty="0">
                          <a:effectLst/>
                        </a:rPr>
                        <a:t>A </a:t>
                      </a:r>
                      <a:endParaRPr lang="en-US" sz="2000" b="1">
                        <a:effectLst/>
                      </a:endParaRPr>
                    </a:p>
                  </a:txBody>
                  <a:tcPr/>
                </a:tc>
                <a:tc>
                  <a:txBody>
                    <a:bodyPr/>
                    <a:lstStyle/>
                    <a:p>
                      <a:pPr rtl="0" fontAlgn="base"/>
                      <a:r>
                        <a:rPr lang="en-US" sz="2000" dirty="0">
                          <a:effectLst/>
                        </a:rPr>
                        <a:t>Set up remote access on the pi </a:t>
                      </a:r>
                    </a:p>
                  </a:txBody>
                  <a:tcPr/>
                </a:tc>
                <a:tc>
                  <a:txBody>
                    <a:bodyPr/>
                    <a:lstStyle/>
                    <a:p>
                      <a:pPr rtl="0" fontAlgn="base"/>
                      <a:r>
                        <a:rPr lang="en-US" sz="2000" dirty="0">
                          <a:effectLst/>
                        </a:rPr>
                        <a:t>Zach </a:t>
                      </a:r>
                    </a:p>
                  </a:txBody>
                  <a:tcPr/>
                </a:tc>
                <a:tc>
                  <a:txBody>
                    <a:bodyPr/>
                    <a:lstStyle/>
                    <a:p>
                      <a:pPr rtl="0" fontAlgn="base"/>
                      <a:r>
                        <a:rPr lang="en-US" sz="2000" dirty="0">
                          <a:effectLst/>
                        </a:rPr>
                        <a:t>Raspberry Pi </a:t>
                      </a:r>
                    </a:p>
                    <a:p>
                      <a:pPr rtl="0" fontAlgn="base"/>
                      <a:r>
                        <a:rPr lang="en-US" sz="2000" dirty="0">
                          <a:effectLst/>
                        </a:rPr>
                        <a:t>SSH access </a:t>
                      </a:r>
                    </a:p>
                    <a:p>
                      <a:pPr rtl="0" fontAlgn="base"/>
                      <a:r>
                        <a:rPr lang="en-US" sz="2000" dirty="0">
                          <a:effectLst/>
                        </a:rPr>
                        <a:t>PutTy </a:t>
                      </a:r>
                    </a:p>
                  </a:txBody>
                  <a:tcPr/>
                </a:tc>
                <a:tc>
                  <a:txBody>
                    <a:bodyPr/>
                    <a:lstStyle/>
                    <a:p>
                      <a:pPr rtl="0" fontAlgn="base"/>
                      <a:endParaRPr lang="en-US" sz="2000" i="1" dirty="0">
                        <a:effectLst/>
                        <a:latin typeface="Arial"/>
                      </a:endParaRPr>
                    </a:p>
                  </a:txBody>
                  <a:tcPr/>
                </a:tc>
                <a:tc>
                  <a:txBody>
                    <a:bodyPr/>
                    <a:lstStyle/>
                    <a:p>
                      <a:pPr rtl="0" fontAlgn="base"/>
                      <a:r>
                        <a:rPr lang="en-US" sz="2000" dirty="0">
                          <a:effectLst/>
                        </a:rPr>
                        <a:t>4 </a:t>
                      </a:r>
                    </a:p>
                  </a:txBody>
                  <a:tcPr/>
                </a:tc>
                <a:extLst>
                  <a:ext uri="{0D108BD9-81ED-4DB2-BD59-A6C34878D82A}">
                    <a16:rowId xmlns:a16="http://schemas.microsoft.com/office/drawing/2014/main" val="1704801402"/>
                  </a:ext>
                </a:extLst>
              </a:tr>
              <a:tr h="849154">
                <a:tc>
                  <a:txBody>
                    <a:bodyPr/>
                    <a:lstStyle/>
                    <a:p>
                      <a:pPr rtl="0" fontAlgn="base"/>
                      <a:r>
                        <a:rPr lang="en-US" sz="2000" dirty="0">
                          <a:effectLst/>
                        </a:rPr>
                        <a:t>B </a:t>
                      </a:r>
                      <a:endParaRPr lang="en-US" sz="2000" b="1">
                        <a:effectLst/>
                      </a:endParaRPr>
                    </a:p>
                  </a:txBody>
                  <a:tcPr/>
                </a:tc>
                <a:tc>
                  <a:txBody>
                    <a:bodyPr/>
                    <a:lstStyle/>
                    <a:p>
                      <a:pPr rtl="0" fontAlgn="base"/>
                      <a:r>
                        <a:rPr lang="en-US" sz="2000" dirty="0">
                          <a:effectLst/>
                        </a:rPr>
                        <a:t>Define requirements for sprint </a:t>
                      </a:r>
                    </a:p>
                  </a:txBody>
                  <a:tcPr/>
                </a:tc>
                <a:tc>
                  <a:txBody>
                    <a:bodyPr/>
                    <a:lstStyle/>
                    <a:p>
                      <a:pPr rtl="0" fontAlgn="base"/>
                      <a:r>
                        <a:rPr lang="en-US" sz="2000" dirty="0">
                          <a:effectLst/>
                        </a:rPr>
                        <a:t>Team </a:t>
                      </a:r>
                    </a:p>
                    <a:p>
                      <a:pPr rtl="0" fontAlgn="base"/>
                      <a:r>
                        <a:rPr lang="en-US" sz="2000" dirty="0">
                          <a:effectLst/>
                        </a:rPr>
                        <a:t>Client </a:t>
                      </a:r>
                    </a:p>
                  </a:txBody>
                  <a:tcPr/>
                </a:tc>
                <a:tc>
                  <a:txBody>
                    <a:bodyPr/>
                    <a:lstStyle/>
                    <a:p>
                      <a:pPr rtl="0" fontAlgn="base"/>
                      <a:endParaRPr lang="en-US" sz="2000" i="1" dirty="0">
                        <a:effectLst/>
                        <a:latin typeface="Arial"/>
                      </a:endParaRPr>
                    </a:p>
                  </a:txBody>
                  <a:tcPr/>
                </a:tc>
                <a:tc>
                  <a:txBody>
                    <a:bodyPr/>
                    <a:lstStyle/>
                    <a:p>
                      <a:pPr rtl="0" fontAlgn="base"/>
                      <a:endParaRPr lang="en-US" sz="2000" i="1" dirty="0">
                        <a:effectLst/>
                        <a:latin typeface="Arial"/>
                      </a:endParaRPr>
                    </a:p>
                  </a:txBody>
                  <a:tcPr/>
                </a:tc>
                <a:tc>
                  <a:txBody>
                    <a:bodyPr/>
                    <a:lstStyle/>
                    <a:p>
                      <a:pPr rtl="0" fontAlgn="base"/>
                      <a:r>
                        <a:rPr lang="en-US" sz="2000" dirty="0">
                          <a:effectLst/>
                        </a:rPr>
                        <a:t>2 </a:t>
                      </a:r>
                    </a:p>
                  </a:txBody>
                  <a:tcPr/>
                </a:tc>
                <a:extLst>
                  <a:ext uri="{0D108BD9-81ED-4DB2-BD59-A6C34878D82A}">
                    <a16:rowId xmlns:a16="http://schemas.microsoft.com/office/drawing/2014/main" val="2968002958"/>
                  </a:ext>
                </a:extLst>
              </a:tr>
              <a:tr h="368307">
                <a:tc>
                  <a:txBody>
                    <a:bodyPr/>
                    <a:lstStyle/>
                    <a:p>
                      <a:pPr rtl="0" fontAlgn="base"/>
                      <a:r>
                        <a:rPr lang="en-US" sz="2000" dirty="0">
                          <a:effectLst/>
                        </a:rPr>
                        <a:t>C </a:t>
                      </a:r>
                      <a:endParaRPr lang="en-US" sz="2000" b="1">
                        <a:effectLst/>
                      </a:endParaRPr>
                    </a:p>
                  </a:txBody>
                  <a:tcPr/>
                </a:tc>
                <a:tc>
                  <a:txBody>
                    <a:bodyPr/>
                    <a:lstStyle/>
                    <a:p>
                      <a:pPr rtl="0" fontAlgn="base"/>
                      <a:r>
                        <a:rPr lang="en-US" sz="2000" dirty="0">
                          <a:effectLst/>
                        </a:rPr>
                        <a:t>Plan Timeline </a:t>
                      </a:r>
                    </a:p>
                  </a:txBody>
                  <a:tcPr/>
                </a:tc>
                <a:tc>
                  <a:txBody>
                    <a:bodyPr/>
                    <a:lstStyle/>
                    <a:p>
                      <a:pPr rtl="0" fontAlgn="base"/>
                      <a:r>
                        <a:rPr lang="en-US" sz="2000" dirty="0">
                          <a:effectLst/>
                        </a:rPr>
                        <a:t>MIchelle </a:t>
                      </a:r>
                    </a:p>
                  </a:txBody>
                  <a:tcPr/>
                </a:tc>
                <a:tc>
                  <a:txBody>
                    <a:bodyPr/>
                    <a:lstStyle/>
                    <a:p>
                      <a:pPr rtl="0" fontAlgn="base"/>
                      <a:r>
                        <a:rPr lang="en-US" sz="2000" dirty="0">
                          <a:effectLst/>
                        </a:rPr>
                        <a:t>Team input </a:t>
                      </a:r>
                    </a:p>
                  </a:txBody>
                  <a:tcPr/>
                </a:tc>
                <a:tc>
                  <a:txBody>
                    <a:bodyPr/>
                    <a:lstStyle/>
                    <a:p>
                      <a:pPr rtl="0" fontAlgn="base"/>
                      <a:r>
                        <a:rPr lang="en-US" sz="2000" dirty="0">
                          <a:effectLst/>
                        </a:rPr>
                        <a:t>B </a:t>
                      </a:r>
                    </a:p>
                  </a:txBody>
                  <a:tcPr/>
                </a:tc>
                <a:tc>
                  <a:txBody>
                    <a:bodyPr/>
                    <a:lstStyle/>
                    <a:p>
                      <a:pPr rtl="0" fontAlgn="base"/>
                      <a:r>
                        <a:rPr lang="en-US" sz="2000" dirty="0">
                          <a:effectLst/>
                        </a:rPr>
                        <a:t>2 </a:t>
                      </a:r>
                    </a:p>
                  </a:txBody>
                  <a:tcPr/>
                </a:tc>
                <a:extLst>
                  <a:ext uri="{0D108BD9-81ED-4DB2-BD59-A6C34878D82A}">
                    <a16:rowId xmlns:a16="http://schemas.microsoft.com/office/drawing/2014/main" val="2997919075"/>
                  </a:ext>
                </a:extLst>
              </a:tr>
              <a:tr h="849154">
                <a:tc>
                  <a:txBody>
                    <a:bodyPr/>
                    <a:lstStyle/>
                    <a:p>
                      <a:pPr rtl="0" fontAlgn="base"/>
                      <a:r>
                        <a:rPr lang="en-US" sz="2000" dirty="0">
                          <a:effectLst/>
                        </a:rPr>
                        <a:t>D </a:t>
                      </a:r>
                      <a:endParaRPr lang="en-US" sz="2000" b="1">
                        <a:effectLst/>
                      </a:endParaRPr>
                    </a:p>
                  </a:txBody>
                  <a:tcPr/>
                </a:tc>
                <a:tc>
                  <a:txBody>
                    <a:bodyPr/>
                    <a:lstStyle/>
                    <a:p>
                      <a:pPr rtl="0" fontAlgn="base"/>
                      <a:r>
                        <a:rPr lang="en-US" sz="2000" dirty="0">
                          <a:effectLst/>
                        </a:rPr>
                        <a:t>Design home page and registration page </a:t>
                      </a:r>
                    </a:p>
                  </a:txBody>
                  <a:tcPr/>
                </a:tc>
                <a:tc>
                  <a:txBody>
                    <a:bodyPr/>
                    <a:lstStyle/>
                    <a:p>
                      <a:pPr rtl="0" fontAlgn="base"/>
                      <a:r>
                        <a:rPr lang="en-US" sz="2000" dirty="0">
                          <a:effectLst/>
                        </a:rPr>
                        <a:t>Peter </a:t>
                      </a:r>
                    </a:p>
                    <a:p>
                      <a:pPr rtl="0" fontAlgn="base"/>
                      <a:r>
                        <a:rPr lang="en-US" sz="2000" dirty="0">
                          <a:effectLst/>
                        </a:rPr>
                        <a:t>Steven </a:t>
                      </a:r>
                    </a:p>
                  </a:txBody>
                  <a:tcPr/>
                </a:tc>
                <a:tc>
                  <a:txBody>
                    <a:bodyPr/>
                    <a:lstStyle/>
                    <a:p>
                      <a:pPr rtl="0" fontAlgn="base"/>
                      <a:endParaRPr lang="en-US" sz="2000" i="1" dirty="0">
                        <a:effectLst/>
                        <a:latin typeface="Arial"/>
                      </a:endParaRPr>
                    </a:p>
                  </a:txBody>
                  <a:tcPr/>
                </a:tc>
                <a:tc>
                  <a:txBody>
                    <a:bodyPr/>
                    <a:lstStyle/>
                    <a:p>
                      <a:pPr rtl="0" fontAlgn="base"/>
                      <a:endParaRPr lang="en-US" sz="2000" i="1" dirty="0">
                        <a:effectLst/>
                        <a:latin typeface="Arial"/>
                      </a:endParaRPr>
                    </a:p>
                  </a:txBody>
                  <a:tcPr/>
                </a:tc>
                <a:tc>
                  <a:txBody>
                    <a:bodyPr/>
                    <a:lstStyle/>
                    <a:p>
                      <a:pPr rtl="0" fontAlgn="base"/>
                      <a:r>
                        <a:rPr lang="en-US" sz="2000" dirty="0">
                          <a:effectLst/>
                        </a:rPr>
                        <a:t>5 </a:t>
                      </a:r>
                    </a:p>
                  </a:txBody>
                  <a:tcPr/>
                </a:tc>
                <a:extLst>
                  <a:ext uri="{0D108BD9-81ED-4DB2-BD59-A6C34878D82A}">
                    <a16:rowId xmlns:a16="http://schemas.microsoft.com/office/drawing/2014/main" val="2883240993"/>
                  </a:ext>
                </a:extLst>
              </a:tr>
              <a:tr h="849154">
                <a:tc>
                  <a:txBody>
                    <a:bodyPr/>
                    <a:lstStyle/>
                    <a:p>
                      <a:pPr rtl="0" fontAlgn="base"/>
                      <a:r>
                        <a:rPr lang="en-US" sz="2000" dirty="0">
                          <a:effectLst/>
                        </a:rPr>
                        <a:t>E </a:t>
                      </a:r>
                      <a:endParaRPr lang="en-US" sz="2000" b="1">
                        <a:effectLst/>
                      </a:endParaRPr>
                    </a:p>
                  </a:txBody>
                  <a:tcPr/>
                </a:tc>
                <a:tc>
                  <a:txBody>
                    <a:bodyPr/>
                    <a:lstStyle/>
                    <a:p>
                      <a:pPr rtl="0" fontAlgn="base"/>
                      <a:r>
                        <a:rPr lang="en-US" sz="2000" dirty="0">
                          <a:effectLst/>
                        </a:rPr>
                        <a:t>Create home page and registration page </a:t>
                      </a:r>
                    </a:p>
                  </a:txBody>
                  <a:tcPr/>
                </a:tc>
                <a:tc>
                  <a:txBody>
                    <a:bodyPr/>
                    <a:lstStyle/>
                    <a:p>
                      <a:pPr rtl="0" fontAlgn="base"/>
                      <a:r>
                        <a:rPr lang="en-US" sz="2000" dirty="0">
                          <a:effectLst/>
                        </a:rPr>
                        <a:t>Peter </a:t>
                      </a:r>
                    </a:p>
                    <a:p>
                      <a:pPr rtl="0" fontAlgn="base"/>
                      <a:r>
                        <a:rPr lang="en-US" sz="2000" dirty="0">
                          <a:effectLst/>
                        </a:rPr>
                        <a:t>Steven </a:t>
                      </a:r>
                    </a:p>
                  </a:txBody>
                  <a:tcPr/>
                </a:tc>
                <a:tc>
                  <a:txBody>
                    <a:bodyPr/>
                    <a:lstStyle/>
                    <a:p>
                      <a:pPr rtl="0" fontAlgn="base"/>
                      <a:r>
                        <a:rPr lang="en-US" sz="2000" dirty="0">
                          <a:effectLst/>
                        </a:rPr>
                        <a:t>Html, css, javascript, bootstrap </a:t>
                      </a:r>
                    </a:p>
                  </a:txBody>
                  <a:tcPr/>
                </a:tc>
                <a:tc>
                  <a:txBody>
                    <a:bodyPr/>
                    <a:lstStyle/>
                    <a:p>
                      <a:pPr rtl="0" fontAlgn="base"/>
                      <a:r>
                        <a:rPr lang="en-US" sz="2000" dirty="0">
                          <a:effectLst/>
                        </a:rPr>
                        <a:t>A, D </a:t>
                      </a:r>
                    </a:p>
                  </a:txBody>
                  <a:tcPr/>
                </a:tc>
                <a:tc>
                  <a:txBody>
                    <a:bodyPr/>
                    <a:lstStyle/>
                    <a:p>
                      <a:pPr rtl="0" fontAlgn="base"/>
                      <a:r>
                        <a:rPr lang="en-US" sz="2000" dirty="0">
                          <a:effectLst/>
                        </a:rPr>
                        <a:t>10 </a:t>
                      </a:r>
                    </a:p>
                  </a:txBody>
                  <a:tcPr/>
                </a:tc>
                <a:extLst>
                  <a:ext uri="{0D108BD9-81ED-4DB2-BD59-A6C34878D82A}">
                    <a16:rowId xmlns:a16="http://schemas.microsoft.com/office/drawing/2014/main" val="3568908542"/>
                  </a:ext>
                </a:extLst>
              </a:tr>
              <a:tr h="613846">
                <a:tc>
                  <a:txBody>
                    <a:bodyPr/>
                    <a:lstStyle/>
                    <a:p>
                      <a:pPr rtl="0" fontAlgn="base"/>
                      <a:r>
                        <a:rPr lang="en-US" sz="2000" dirty="0">
                          <a:effectLst/>
                        </a:rPr>
                        <a:t>F </a:t>
                      </a:r>
                      <a:endParaRPr lang="en-US" sz="2000" b="1">
                        <a:effectLst/>
                      </a:endParaRPr>
                    </a:p>
                  </a:txBody>
                  <a:tcPr/>
                </a:tc>
                <a:tc>
                  <a:txBody>
                    <a:bodyPr/>
                    <a:lstStyle/>
                    <a:p>
                      <a:pPr rtl="0" fontAlgn="base"/>
                      <a:r>
                        <a:rPr lang="en-US" sz="2000" dirty="0">
                          <a:effectLst/>
                        </a:rPr>
                        <a:t>Create a database design </a:t>
                      </a:r>
                    </a:p>
                  </a:txBody>
                  <a:tcPr/>
                </a:tc>
                <a:tc>
                  <a:txBody>
                    <a:bodyPr/>
                    <a:lstStyle/>
                    <a:p>
                      <a:pPr rtl="0" fontAlgn="base"/>
                      <a:r>
                        <a:rPr lang="en-US" sz="2000" dirty="0">
                          <a:effectLst/>
                        </a:rPr>
                        <a:t>Daniel </a:t>
                      </a:r>
                    </a:p>
                    <a:p>
                      <a:pPr rtl="0" fontAlgn="base"/>
                      <a:r>
                        <a:rPr lang="en-US" sz="2000" dirty="0">
                          <a:effectLst/>
                        </a:rPr>
                        <a:t>Zach </a:t>
                      </a:r>
                    </a:p>
                  </a:txBody>
                  <a:tcPr/>
                </a:tc>
                <a:tc>
                  <a:txBody>
                    <a:bodyPr/>
                    <a:lstStyle/>
                    <a:p>
                      <a:pPr rtl="0" fontAlgn="base"/>
                      <a:endParaRPr lang="en-US" sz="2000" i="1" dirty="0">
                        <a:effectLst/>
                        <a:latin typeface="Arial"/>
                      </a:endParaRPr>
                    </a:p>
                  </a:txBody>
                  <a:tcPr/>
                </a:tc>
                <a:tc>
                  <a:txBody>
                    <a:bodyPr/>
                    <a:lstStyle/>
                    <a:p>
                      <a:pPr rtl="0" fontAlgn="base"/>
                      <a:endParaRPr lang="en-US" sz="2000" i="1" dirty="0">
                        <a:effectLst/>
                        <a:latin typeface="Arial"/>
                      </a:endParaRPr>
                    </a:p>
                  </a:txBody>
                  <a:tcPr/>
                </a:tc>
                <a:tc>
                  <a:txBody>
                    <a:bodyPr/>
                    <a:lstStyle/>
                    <a:p>
                      <a:pPr rtl="0" fontAlgn="base"/>
                      <a:r>
                        <a:rPr lang="en-US" sz="2000" dirty="0">
                          <a:effectLst/>
                        </a:rPr>
                        <a:t>2 </a:t>
                      </a:r>
                    </a:p>
                  </a:txBody>
                  <a:tcPr/>
                </a:tc>
                <a:extLst>
                  <a:ext uri="{0D108BD9-81ED-4DB2-BD59-A6C34878D82A}">
                    <a16:rowId xmlns:a16="http://schemas.microsoft.com/office/drawing/2014/main" val="2884656010"/>
                  </a:ext>
                </a:extLst>
              </a:tr>
              <a:tr h="613846">
                <a:tc>
                  <a:txBody>
                    <a:bodyPr/>
                    <a:lstStyle/>
                    <a:p>
                      <a:pPr rtl="0" fontAlgn="base"/>
                      <a:r>
                        <a:rPr lang="en-US" sz="2000" dirty="0">
                          <a:effectLst/>
                        </a:rPr>
                        <a:t>G </a:t>
                      </a:r>
                      <a:endParaRPr lang="en-US" sz="2000" b="1">
                        <a:effectLst/>
                      </a:endParaRPr>
                    </a:p>
                  </a:txBody>
                  <a:tcPr/>
                </a:tc>
                <a:tc>
                  <a:txBody>
                    <a:bodyPr/>
                    <a:lstStyle/>
                    <a:p>
                      <a:pPr rtl="0" fontAlgn="base"/>
                      <a:r>
                        <a:rPr lang="en-US" sz="2000" dirty="0">
                          <a:effectLst/>
                        </a:rPr>
                        <a:t>Create database and accounts table </a:t>
                      </a:r>
                    </a:p>
                  </a:txBody>
                  <a:tcPr/>
                </a:tc>
                <a:tc>
                  <a:txBody>
                    <a:bodyPr/>
                    <a:lstStyle/>
                    <a:p>
                      <a:pPr rtl="0" fontAlgn="base"/>
                      <a:r>
                        <a:rPr lang="en-US" sz="2000" dirty="0">
                          <a:effectLst/>
                        </a:rPr>
                        <a:t>Daniel </a:t>
                      </a:r>
                    </a:p>
                  </a:txBody>
                  <a:tcPr/>
                </a:tc>
                <a:tc>
                  <a:txBody>
                    <a:bodyPr/>
                    <a:lstStyle/>
                    <a:p>
                      <a:pPr rtl="0" fontAlgn="base"/>
                      <a:r>
                        <a:rPr lang="en-US" sz="2000" dirty="0">
                          <a:effectLst/>
                        </a:rPr>
                        <a:t>Phpmyadmin, </a:t>
                      </a:r>
                    </a:p>
                    <a:p>
                      <a:pPr rtl="0" fontAlgn="base"/>
                      <a:r>
                        <a:rPr lang="en-US" sz="2000" dirty="0">
                          <a:effectLst/>
                        </a:rPr>
                        <a:t>MySQL </a:t>
                      </a:r>
                    </a:p>
                  </a:txBody>
                  <a:tcPr/>
                </a:tc>
                <a:tc>
                  <a:txBody>
                    <a:bodyPr/>
                    <a:lstStyle/>
                    <a:p>
                      <a:pPr rtl="0" fontAlgn="base"/>
                      <a:r>
                        <a:rPr lang="en-US" sz="2000" dirty="0">
                          <a:effectLst/>
                        </a:rPr>
                        <a:t>A </a:t>
                      </a:r>
                    </a:p>
                  </a:txBody>
                  <a:tcPr/>
                </a:tc>
                <a:tc>
                  <a:txBody>
                    <a:bodyPr/>
                    <a:lstStyle/>
                    <a:p>
                      <a:pPr rtl="0" fontAlgn="base"/>
                      <a:r>
                        <a:rPr lang="en-US" sz="2000" dirty="0">
                          <a:effectLst/>
                        </a:rPr>
                        <a:t>2 </a:t>
                      </a:r>
                    </a:p>
                  </a:txBody>
                  <a:tcPr/>
                </a:tc>
                <a:extLst>
                  <a:ext uri="{0D108BD9-81ED-4DB2-BD59-A6C34878D82A}">
                    <a16:rowId xmlns:a16="http://schemas.microsoft.com/office/drawing/2014/main" val="2593705833"/>
                  </a:ext>
                </a:extLst>
              </a:tr>
            </a:tbl>
          </a:graphicData>
        </a:graphic>
      </p:graphicFrame>
    </p:spTree>
    <p:extLst>
      <p:ext uri="{BB962C8B-B14F-4D97-AF65-F5344CB8AC3E}">
        <p14:creationId xmlns:p14="http://schemas.microsoft.com/office/powerpoint/2010/main" val="1146771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1733998555"/>
              </p:ext>
            </p:extLst>
          </p:nvPr>
        </p:nvGraphicFramePr>
        <p:xfrm>
          <a:off x="342791" y="219075"/>
          <a:ext cx="11398722" cy="6016964"/>
        </p:xfrm>
        <a:graphic>
          <a:graphicData uri="http://schemas.openxmlformats.org/drawingml/2006/table">
            <a:tbl>
              <a:tblPr firstRow="1" bandRow="1">
                <a:tableStyleId>{5C22544A-7EE6-4342-B048-85BDC9FD1C3A}</a:tableStyleId>
              </a:tblPr>
              <a:tblGrid>
                <a:gridCol w="1029562">
                  <a:extLst>
                    <a:ext uri="{9D8B030D-6E8A-4147-A177-3AD203B41FA5}">
                      <a16:colId xmlns:a16="http://schemas.microsoft.com/office/drawing/2014/main" val="4137934688"/>
                    </a:ext>
                  </a:extLst>
                </a:gridCol>
                <a:gridCol w="2812911">
                  <a:extLst>
                    <a:ext uri="{9D8B030D-6E8A-4147-A177-3AD203B41FA5}">
                      <a16:colId xmlns:a16="http://schemas.microsoft.com/office/drawing/2014/main" val="2593262034"/>
                    </a:ext>
                  </a:extLst>
                </a:gridCol>
                <a:gridCol w="1783348">
                  <a:extLst>
                    <a:ext uri="{9D8B030D-6E8A-4147-A177-3AD203B41FA5}">
                      <a16:colId xmlns:a16="http://schemas.microsoft.com/office/drawing/2014/main" val="4017261870"/>
                    </a:ext>
                  </a:extLst>
                </a:gridCol>
                <a:gridCol w="2151049">
                  <a:extLst>
                    <a:ext uri="{9D8B030D-6E8A-4147-A177-3AD203B41FA5}">
                      <a16:colId xmlns:a16="http://schemas.microsoft.com/office/drawing/2014/main" val="2817719178"/>
                    </a:ext>
                  </a:extLst>
                </a:gridCol>
                <a:gridCol w="1967199">
                  <a:extLst>
                    <a:ext uri="{9D8B030D-6E8A-4147-A177-3AD203B41FA5}">
                      <a16:colId xmlns:a16="http://schemas.microsoft.com/office/drawing/2014/main" val="2622491513"/>
                    </a:ext>
                  </a:extLst>
                </a:gridCol>
                <a:gridCol w="1654653">
                  <a:extLst>
                    <a:ext uri="{9D8B030D-6E8A-4147-A177-3AD203B41FA5}">
                      <a16:colId xmlns:a16="http://schemas.microsoft.com/office/drawing/2014/main" val="439225203"/>
                    </a:ext>
                  </a:extLst>
                </a:gridCol>
              </a:tblGrid>
              <a:tr h="918285">
                <a:tc>
                  <a:txBody>
                    <a:bodyPr/>
                    <a:lstStyle/>
                    <a:p>
                      <a:pPr rtl="0" fontAlgn="base"/>
                      <a:r>
                        <a:rPr lang="en-US" sz="2000" dirty="0">
                          <a:effectLst/>
                        </a:rPr>
                        <a:t>H </a:t>
                      </a:r>
                    </a:p>
                  </a:txBody>
                  <a:tcPr/>
                </a:tc>
                <a:tc>
                  <a:txBody>
                    <a:bodyPr/>
                    <a:lstStyle/>
                    <a:p>
                      <a:pPr rtl="0" fontAlgn="base"/>
                      <a:r>
                        <a:rPr lang="en-US" sz="2000" dirty="0">
                          <a:effectLst/>
                        </a:rPr>
                        <a:t>Add login and registration functionality </a:t>
                      </a:r>
                    </a:p>
                  </a:txBody>
                  <a:tcPr/>
                </a:tc>
                <a:tc>
                  <a:txBody>
                    <a:bodyPr/>
                    <a:lstStyle/>
                    <a:p>
                      <a:pPr rtl="0" fontAlgn="base"/>
                      <a:r>
                        <a:rPr lang="en-US" sz="2000" dirty="0">
                          <a:effectLst/>
                        </a:rPr>
                        <a:t>Zach </a:t>
                      </a:r>
                    </a:p>
                    <a:p>
                      <a:pPr rtl="0" fontAlgn="base"/>
                      <a:r>
                        <a:rPr lang="en-US" sz="2000" dirty="0">
                          <a:effectLst/>
                        </a:rPr>
                        <a:t>Steven </a:t>
                      </a:r>
                    </a:p>
                  </a:txBody>
                  <a:tcPr/>
                </a:tc>
                <a:tc>
                  <a:txBody>
                    <a:bodyPr/>
                    <a:lstStyle/>
                    <a:p>
                      <a:pPr rtl="0" fontAlgn="base"/>
                      <a:r>
                        <a:rPr lang="en-US" sz="2000" dirty="0">
                          <a:effectLst/>
                        </a:rPr>
                        <a:t>PHP, Apache, MySQL, </a:t>
                      </a:r>
                      <a:r>
                        <a:rPr lang="en-US" sz="2000" dirty="0" err="1">
                          <a:effectLst/>
                        </a:rPr>
                        <a:t>Javascript</a:t>
                      </a:r>
                      <a:r>
                        <a:rPr lang="en-US" sz="2000" dirty="0">
                          <a:effectLst/>
                        </a:rPr>
                        <a:t> </a:t>
                      </a:r>
                    </a:p>
                  </a:txBody>
                  <a:tcPr/>
                </a:tc>
                <a:tc>
                  <a:txBody>
                    <a:bodyPr/>
                    <a:lstStyle/>
                    <a:p>
                      <a:pPr rtl="0" fontAlgn="base"/>
                      <a:r>
                        <a:rPr lang="en-US" sz="2000" dirty="0">
                          <a:effectLst/>
                        </a:rPr>
                        <a:t>D,G </a:t>
                      </a:r>
                    </a:p>
                  </a:txBody>
                  <a:tcPr/>
                </a:tc>
                <a:tc>
                  <a:txBody>
                    <a:bodyPr/>
                    <a:lstStyle/>
                    <a:p>
                      <a:pPr rtl="0" fontAlgn="base"/>
                      <a:r>
                        <a:rPr lang="en-US" sz="2000" dirty="0">
                          <a:effectLst/>
                        </a:rPr>
                        <a:t>10 </a:t>
                      </a:r>
                    </a:p>
                  </a:txBody>
                  <a:tcPr/>
                </a:tc>
                <a:extLst>
                  <a:ext uri="{0D108BD9-81ED-4DB2-BD59-A6C34878D82A}">
                    <a16:rowId xmlns:a16="http://schemas.microsoft.com/office/drawing/2014/main" val="1351216303"/>
                  </a:ext>
                </a:extLst>
              </a:tr>
              <a:tr h="905166">
                <a:tc>
                  <a:txBody>
                    <a:bodyPr/>
                    <a:lstStyle/>
                    <a:p>
                      <a:pPr rtl="0" fontAlgn="base"/>
                      <a:r>
                        <a:rPr lang="en-US" sz="2000" dirty="0">
                          <a:effectLst/>
                        </a:rPr>
                        <a:t>I </a:t>
                      </a:r>
                    </a:p>
                  </a:txBody>
                  <a:tcPr/>
                </a:tc>
                <a:tc>
                  <a:txBody>
                    <a:bodyPr/>
                    <a:lstStyle/>
                    <a:p>
                      <a:pPr rtl="0" fontAlgn="base"/>
                      <a:r>
                        <a:rPr lang="en-US" sz="2000" dirty="0">
                          <a:effectLst/>
                        </a:rPr>
                        <a:t>Set up Docker and package the web interface </a:t>
                      </a:r>
                    </a:p>
                  </a:txBody>
                  <a:tcPr/>
                </a:tc>
                <a:tc>
                  <a:txBody>
                    <a:bodyPr/>
                    <a:lstStyle/>
                    <a:p>
                      <a:pPr rtl="0" fontAlgn="base"/>
                      <a:r>
                        <a:rPr lang="en-US" sz="2000" dirty="0">
                          <a:effectLst/>
                        </a:rPr>
                        <a:t>Michelle </a:t>
                      </a:r>
                    </a:p>
                  </a:txBody>
                  <a:tcPr/>
                </a:tc>
                <a:tc>
                  <a:txBody>
                    <a:bodyPr/>
                    <a:lstStyle/>
                    <a:p>
                      <a:pPr rtl="0" fontAlgn="base"/>
                      <a:r>
                        <a:rPr lang="en-US" sz="2000" dirty="0">
                          <a:effectLst/>
                        </a:rPr>
                        <a:t>Docker, </a:t>
                      </a:r>
                    </a:p>
                    <a:p>
                      <a:pPr rtl="0" fontAlgn="base"/>
                      <a:r>
                        <a:rPr lang="en-US" sz="2000" dirty="0">
                          <a:effectLst/>
                        </a:rPr>
                        <a:t>Docker Cloud, </a:t>
                      </a:r>
                    </a:p>
                    <a:p>
                      <a:pPr rtl="0" fontAlgn="base"/>
                      <a:r>
                        <a:rPr lang="en-US" sz="2000" dirty="0">
                          <a:effectLst/>
                        </a:rPr>
                        <a:t>SSH </a:t>
                      </a:r>
                    </a:p>
                  </a:txBody>
                  <a:tcPr/>
                </a:tc>
                <a:tc>
                  <a:txBody>
                    <a:bodyPr/>
                    <a:lstStyle/>
                    <a:p>
                      <a:pPr rtl="0" fontAlgn="base"/>
                      <a:r>
                        <a:rPr lang="en-US" sz="2000" dirty="0">
                          <a:effectLst/>
                        </a:rPr>
                        <a:t>A, H </a:t>
                      </a:r>
                    </a:p>
                  </a:txBody>
                  <a:tcPr/>
                </a:tc>
                <a:tc>
                  <a:txBody>
                    <a:bodyPr/>
                    <a:lstStyle/>
                    <a:p>
                      <a:pPr rtl="0" fontAlgn="base"/>
                      <a:r>
                        <a:rPr lang="en-US" sz="2000" dirty="0">
                          <a:effectLst/>
                        </a:rPr>
                        <a:t>10 </a:t>
                      </a:r>
                    </a:p>
                  </a:txBody>
                  <a:tcPr/>
                </a:tc>
                <a:extLst>
                  <a:ext uri="{0D108BD9-81ED-4DB2-BD59-A6C34878D82A}">
                    <a16:rowId xmlns:a16="http://schemas.microsoft.com/office/drawing/2014/main" val="1214806228"/>
                  </a:ext>
                </a:extLst>
              </a:tr>
              <a:tr h="892048">
                <a:tc>
                  <a:txBody>
                    <a:bodyPr/>
                    <a:lstStyle/>
                    <a:p>
                      <a:pPr rtl="0" fontAlgn="base"/>
                      <a:r>
                        <a:rPr lang="en-US" sz="2000" dirty="0">
                          <a:effectLst/>
                        </a:rPr>
                        <a:t>J </a:t>
                      </a:r>
                    </a:p>
                  </a:txBody>
                  <a:tcPr/>
                </a:tc>
                <a:tc>
                  <a:txBody>
                    <a:bodyPr/>
                    <a:lstStyle/>
                    <a:p>
                      <a:pPr rtl="0" fontAlgn="base"/>
                      <a:r>
                        <a:rPr lang="en-US" sz="2000" dirty="0">
                          <a:effectLst/>
                        </a:rPr>
                        <a:t>Create models for system requirements </a:t>
                      </a:r>
                    </a:p>
                  </a:txBody>
                  <a:tcPr/>
                </a:tc>
                <a:tc>
                  <a:txBody>
                    <a:bodyPr/>
                    <a:lstStyle/>
                    <a:p>
                      <a:pPr rtl="0" fontAlgn="base"/>
                      <a:r>
                        <a:rPr lang="en-US" sz="2000" dirty="0">
                          <a:effectLst/>
                        </a:rPr>
                        <a:t>Michelle </a:t>
                      </a:r>
                    </a:p>
                    <a:p>
                      <a:pPr rtl="0" fontAlgn="base"/>
                      <a:r>
                        <a:rPr lang="en-US" sz="2000" dirty="0">
                          <a:effectLst/>
                        </a:rPr>
                        <a:t>Daniel </a:t>
                      </a:r>
                    </a:p>
                  </a:txBody>
                  <a:tcPr/>
                </a:tc>
                <a:tc>
                  <a:txBody>
                    <a:bodyPr/>
                    <a:lstStyle/>
                    <a:p>
                      <a:pPr rtl="0" fontAlgn="base"/>
                      <a:endParaRPr lang="en-US" sz="2000" dirty="0">
                        <a:effectLst/>
                      </a:endParaRPr>
                    </a:p>
                  </a:txBody>
                  <a:tcPr/>
                </a:tc>
                <a:tc>
                  <a:txBody>
                    <a:bodyPr/>
                    <a:lstStyle/>
                    <a:p>
                      <a:pPr rtl="0" fontAlgn="base"/>
                      <a:r>
                        <a:rPr lang="en-US" sz="2000" dirty="0">
                          <a:effectLst/>
                        </a:rPr>
                        <a:t>B </a:t>
                      </a:r>
                    </a:p>
                  </a:txBody>
                  <a:tcPr/>
                </a:tc>
                <a:tc>
                  <a:txBody>
                    <a:bodyPr/>
                    <a:lstStyle/>
                    <a:p>
                      <a:pPr rtl="0" fontAlgn="base"/>
                      <a:r>
                        <a:rPr lang="en-US" sz="2000" dirty="0">
                          <a:effectLst/>
                        </a:rPr>
                        <a:t>3 </a:t>
                      </a:r>
                    </a:p>
                  </a:txBody>
                  <a:tcPr/>
                </a:tc>
                <a:extLst>
                  <a:ext uri="{0D108BD9-81ED-4DB2-BD59-A6C34878D82A}">
                    <a16:rowId xmlns:a16="http://schemas.microsoft.com/office/drawing/2014/main" val="177833988"/>
                  </a:ext>
                </a:extLst>
              </a:tr>
              <a:tr h="892048">
                <a:tc>
                  <a:txBody>
                    <a:bodyPr/>
                    <a:lstStyle/>
                    <a:p>
                      <a:pPr rtl="0" fontAlgn="base"/>
                      <a:r>
                        <a:rPr lang="en-US" sz="2000" dirty="0">
                          <a:effectLst/>
                        </a:rPr>
                        <a:t>K </a:t>
                      </a:r>
                    </a:p>
                  </a:txBody>
                  <a:tcPr/>
                </a:tc>
                <a:tc>
                  <a:txBody>
                    <a:bodyPr/>
                    <a:lstStyle/>
                    <a:p>
                      <a:pPr rtl="0" fontAlgn="base"/>
                      <a:r>
                        <a:rPr lang="en-US" sz="2000" dirty="0">
                          <a:effectLst/>
                        </a:rPr>
                        <a:t>Create outline for milestone 2 documentation </a:t>
                      </a:r>
                    </a:p>
                  </a:txBody>
                  <a:tcPr/>
                </a:tc>
                <a:tc>
                  <a:txBody>
                    <a:bodyPr/>
                    <a:lstStyle/>
                    <a:p>
                      <a:pPr rtl="0" fontAlgn="base"/>
                      <a:r>
                        <a:rPr lang="en-US" sz="2000" dirty="0">
                          <a:effectLst/>
                        </a:rPr>
                        <a:t>Peter </a:t>
                      </a:r>
                    </a:p>
                    <a:p>
                      <a:pPr rtl="0" fontAlgn="base"/>
                      <a:r>
                        <a:rPr lang="en-US" sz="2000" dirty="0">
                          <a:effectLst/>
                        </a:rPr>
                        <a:t>Michelle </a:t>
                      </a:r>
                    </a:p>
                  </a:txBody>
                  <a:tcPr/>
                </a:tc>
                <a:tc>
                  <a:txBody>
                    <a:bodyPr/>
                    <a:lstStyle/>
                    <a:p>
                      <a:pPr rtl="0" fontAlgn="base"/>
                      <a:endParaRPr lang="en-US" sz="2000" dirty="0">
                        <a:effectLst/>
                      </a:endParaRPr>
                    </a:p>
                  </a:txBody>
                  <a:tcPr/>
                </a:tc>
                <a:tc>
                  <a:txBody>
                    <a:bodyPr/>
                    <a:lstStyle/>
                    <a:p>
                      <a:pPr rtl="0" fontAlgn="base"/>
                      <a:endParaRPr lang="en-US" sz="2000" dirty="0">
                        <a:effectLst/>
                      </a:endParaRPr>
                    </a:p>
                  </a:txBody>
                  <a:tcPr/>
                </a:tc>
                <a:tc>
                  <a:txBody>
                    <a:bodyPr/>
                    <a:lstStyle/>
                    <a:p>
                      <a:pPr rtl="0" fontAlgn="base"/>
                      <a:r>
                        <a:rPr lang="en-US" sz="2000" dirty="0">
                          <a:effectLst/>
                        </a:rPr>
                        <a:t>2 </a:t>
                      </a:r>
                    </a:p>
                  </a:txBody>
                  <a:tcPr/>
                </a:tc>
                <a:extLst>
                  <a:ext uri="{0D108BD9-81ED-4DB2-BD59-A6C34878D82A}">
                    <a16:rowId xmlns:a16="http://schemas.microsoft.com/office/drawing/2014/main" val="4044094184"/>
                  </a:ext>
                </a:extLst>
              </a:tr>
              <a:tr h="1010116">
                <a:tc>
                  <a:txBody>
                    <a:bodyPr/>
                    <a:lstStyle/>
                    <a:p>
                      <a:pPr rtl="0" fontAlgn="base"/>
                      <a:r>
                        <a:rPr lang="en-US" sz="2000" dirty="0">
                          <a:effectLst/>
                        </a:rPr>
                        <a:t>L </a:t>
                      </a:r>
                    </a:p>
                  </a:txBody>
                  <a:tcPr/>
                </a:tc>
                <a:tc>
                  <a:txBody>
                    <a:bodyPr/>
                    <a:lstStyle/>
                    <a:p>
                      <a:pPr rtl="0" fontAlgn="t"/>
                      <a:endParaRPr lang="en-US" sz="2000" dirty="0">
                        <a:effectLst/>
                      </a:endParaRPr>
                    </a:p>
                    <a:p>
                      <a:pPr rtl="0" fontAlgn="base"/>
                      <a:r>
                        <a:rPr lang="en-US" sz="2000" dirty="0">
                          <a:effectLst/>
                        </a:rPr>
                        <a:t>Create 25 page draft of documentation </a:t>
                      </a:r>
                    </a:p>
                  </a:txBody>
                  <a:tcPr/>
                </a:tc>
                <a:tc>
                  <a:txBody>
                    <a:bodyPr/>
                    <a:lstStyle/>
                    <a:p>
                      <a:pPr rtl="0" fontAlgn="base"/>
                      <a:r>
                        <a:rPr lang="en-US" sz="2000" dirty="0">
                          <a:effectLst/>
                        </a:rPr>
                        <a:t>Team </a:t>
                      </a:r>
                    </a:p>
                  </a:txBody>
                  <a:tcPr/>
                </a:tc>
                <a:tc>
                  <a:txBody>
                    <a:bodyPr/>
                    <a:lstStyle/>
                    <a:p>
                      <a:pPr rtl="0" fontAlgn="base"/>
                      <a:endParaRPr lang="en-US" sz="2000" dirty="0">
                        <a:effectLst/>
                      </a:endParaRPr>
                    </a:p>
                  </a:txBody>
                  <a:tcPr/>
                </a:tc>
                <a:tc>
                  <a:txBody>
                    <a:bodyPr/>
                    <a:lstStyle/>
                    <a:p>
                      <a:pPr rtl="0" fontAlgn="base"/>
                      <a:r>
                        <a:rPr lang="en-US" sz="2000" dirty="0">
                          <a:effectLst/>
                        </a:rPr>
                        <a:t>K </a:t>
                      </a:r>
                    </a:p>
                  </a:txBody>
                  <a:tcPr/>
                </a:tc>
                <a:tc>
                  <a:txBody>
                    <a:bodyPr/>
                    <a:lstStyle/>
                    <a:p>
                      <a:pPr rtl="0" fontAlgn="base"/>
                      <a:r>
                        <a:rPr lang="en-US" sz="2000" dirty="0">
                          <a:effectLst/>
                        </a:rPr>
                        <a:t>10 </a:t>
                      </a:r>
                    </a:p>
                  </a:txBody>
                  <a:tcPr/>
                </a:tc>
                <a:extLst>
                  <a:ext uri="{0D108BD9-81ED-4DB2-BD59-A6C34878D82A}">
                    <a16:rowId xmlns:a16="http://schemas.microsoft.com/office/drawing/2014/main" val="428331057"/>
                  </a:ext>
                </a:extLst>
              </a:tr>
              <a:tr h="642799">
                <a:tc>
                  <a:txBody>
                    <a:bodyPr/>
                    <a:lstStyle/>
                    <a:p>
                      <a:pPr rtl="0" fontAlgn="base"/>
                      <a:r>
                        <a:rPr lang="en-US" sz="2000" dirty="0">
                          <a:effectLst/>
                        </a:rPr>
                        <a:t>M </a:t>
                      </a:r>
                    </a:p>
                  </a:txBody>
                  <a:tcPr/>
                </a:tc>
                <a:tc>
                  <a:txBody>
                    <a:bodyPr/>
                    <a:lstStyle/>
                    <a:p>
                      <a:pPr rtl="0" fontAlgn="base"/>
                      <a:r>
                        <a:rPr lang="en-US" sz="2000" dirty="0">
                          <a:effectLst/>
                        </a:rPr>
                        <a:t>Create final report for milestone 2 </a:t>
                      </a:r>
                    </a:p>
                  </a:txBody>
                  <a:tcPr/>
                </a:tc>
                <a:tc>
                  <a:txBody>
                    <a:bodyPr/>
                    <a:lstStyle/>
                    <a:p>
                      <a:pPr rtl="0" fontAlgn="base"/>
                      <a:r>
                        <a:rPr lang="en-US" sz="2000" dirty="0">
                          <a:effectLst/>
                        </a:rPr>
                        <a:t>Team </a:t>
                      </a:r>
                    </a:p>
                  </a:txBody>
                  <a:tcPr/>
                </a:tc>
                <a:tc>
                  <a:txBody>
                    <a:bodyPr/>
                    <a:lstStyle/>
                    <a:p>
                      <a:pPr rtl="0" fontAlgn="base"/>
                      <a:endParaRPr lang="en-US" sz="2000" dirty="0">
                        <a:effectLst/>
                      </a:endParaRPr>
                    </a:p>
                  </a:txBody>
                  <a:tcPr/>
                </a:tc>
                <a:tc>
                  <a:txBody>
                    <a:bodyPr/>
                    <a:lstStyle/>
                    <a:p>
                      <a:pPr rtl="0" fontAlgn="base"/>
                      <a:r>
                        <a:rPr lang="en-US" sz="2000" dirty="0">
                          <a:effectLst/>
                        </a:rPr>
                        <a:t>L </a:t>
                      </a:r>
                    </a:p>
                  </a:txBody>
                  <a:tcPr/>
                </a:tc>
                <a:tc>
                  <a:txBody>
                    <a:bodyPr/>
                    <a:lstStyle/>
                    <a:p>
                      <a:pPr rtl="0" fontAlgn="base"/>
                      <a:r>
                        <a:rPr lang="en-US" sz="2000" dirty="0">
                          <a:effectLst/>
                        </a:rPr>
                        <a:t>8 </a:t>
                      </a:r>
                    </a:p>
                  </a:txBody>
                  <a:tcPr/>
                </a:tc>
                <a:extLst>
                  <a:ext uri="{0D108BD9-81ED-4DB2-BD59-A6C34878D82A}">
                    <a16:rowId xmlns:a16="http://schemas.microsoft.com/office/drawing/2014/main" val="181206627"/>
                  </a:ext>
                </a:extLst>
              </a:tr>
              <a:tr h="393551">
                <a:tc>
                  <a:txBody>
                    <a:bodyPr/>
                    <a:lstStyle/>
                    <a:p>
                      <a:pPr rtl="0" fontAlgn="base"/>
                      <a:r>
                        <a:rPr lang="en-US" sz="2000" dirty="0">
                          <a:effectLst/>
                        </a:rPr>
                        <a:t>N </a:t>
                      </a:r>
                    </a:p>
                  </a:txBody>
                  <a:tcPr/>
                </a:tc>
                <a:tc>
                  <a:txBody>
                    <a:bodyPr/>
                    <a:lstStyle/>
                    <a:p>
                      <a:pPr rtl="0" fontAlgn="base"/>
                      <a:r>
                        <a:rPr lang="en-US" sz="2000" dirty="0">
                          <a:effectLst/>
                        </a:rPr>
                        <a:t>Create presentation </a:t>
                      </a:r>
                    </a:p>
                  </a:txBody>
                  <a:tcPr/>
                </a:tc>
                <a:tc>
                  <a:txBody>
                    <a:bodyPr/>
                    <a:lstStyle/>
                    <a:p>
                      <a:pPr rtl="0" fontAlgn="base"/>
                      <a:r>
                        <a:rPr lang="en-US" sz="2000" dirty="0">
                          <a:effectLst/>
                        </a:rPr>
                        <a:t>Team </a:t>
                      </a:r>
                    </a:p>
                  </a:txBody>
                  <a:tcPr/>
                </a:tc>
                <a:tc>
                  <a:txBody>
                    <a:bodyPr/>
                    <a:lstStyle/>
                    <a:p>
                      <a:pPr rtl="0" fontAlgn="base"/>
                      <a:endParaRPr lang="en-US" sz="2000" dirty="0">
                        <a:effectLst/>
                      </a:endParaRPr>
                    </a:p>
                  </a:txBody>
                  <a:tcPr/>
                </a:tc>
                <a:tc>
                  <a:txBody>
                    <a:bodyPr/>
                    <a:lstStyle/>
                    <a:p>
                      <a:pPr rtl="0" fontAlgn="base"/>
                      <a:r>
                        <a:rPr lang="en-US" sz="2000" dirty="0">
                          <a:effectLst/>
                        </a:rPr>
                        <a:t>M </a:t>
                      </a:r>
                    </a:p>
                  </a:txBody>
                  <a:tcPr/>
                </a:tc>
                <a:tc>
                  <a:txBody>
                    <a:bodyPr/>
                    <a:lstStyle/>
                    <a:p>
                      <a:pPr rtl="0" fontAlgn="base"/>
                      <a:r>
                        <a:rPr lang="en-US" sz="2000" dirty="0">
                          <a:effectLst/>
                        </a:rPr>
                        <a:t>2 </a:t>
                      </a:r>
                    </a:p>
                  </a:txBody>
                  <a:tcPr/>
                </a:tc>
                <a:extLst>
                  <a:ext uri="{0D108BD9-81ED-4DB2-BD59-A6C34878D82A}">
                    <a16:rowId xmlns:a16="http://schemas.microsoft.com/office/drawing/2014/main" val="2266037778"/>
                  </a:ext>
                </a:extLst>
              </a:tr>
            </a:tbl>
          </a:graphicData>
        </a:graphic>
      </p:graphicFrame>
    </p:spTree>
    <p:extLst>
      <p:ext uri="{BB962C8B-B14F-4D97-AF65-F5344CB8AC3E}">
        <p14:creationId xmlns:p14="http://schemas.microsoft.com/office/powerpoint/2010/main" val="4076895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Graph</a:t>
            </a:r>
          </a:p>
        </p:txBody>
      </p:sp>
      <p:pic>
        <p:nvPicPr>
          <p:cNvPr id="4" name="Picture 4" descr="activitygraph.png"/>
          <p:cNvPicPr>
            <a:picLocks noGrp="1" noChangeAspect="1"/>
          </p:cNvPicPr>
          <p:nvPr>
            <p:ph idx="1"/>
          </p:nvPr>
        </p:nvPicPr>
        <p:blipFill>
          <a:blip r:embed="rId2"/>
          <a:stretch>
            <a:fillRect/>
          </a:stretch>
        </p:blipFill>
        <p:spPr>
          <a:xfrm>
            <a:off x="2808984" y="1857375"/>
            <a:ext cx="5933213" cy="4389069"/>
          </a:xfrm>
          <a:prstGeom prst="rect">
            <a:avLst/>
          </a:prstGeom>
        </p:spPr>
      </p:pic>
    </p:spTree>
    <p:extLst>
      <p:ext uri="{BB962C8B-B14F-4D97-AF65-F5344CB8AC3E}">
        <p14:creationId xmlns:p14="http://schemas.microsoft.com/office/powerpoint/2010/main" val="3495312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Progress Visibility</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62517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989226713"/>
              </p:ext>
            </p:extLst>
          </p:nvPr>
        </p:nvGraphicFramePr>
        <p:xfrm>
          <a:off x="313210" y="313309"/>
          <a:ext cx="11575122" cy="6102183"/>
        </p:xfrm>
        <a:graphic>
          <a:graphicData uri="http://schemas.openxmlformats.org/drawingml/2006/table">
            <a:tbl>
              <a:tblPr firstRow="1" bandRow="1">
                <a:tableStyleId>{5C22544A-7EE6-4342-B048-85BDC9FD1C3A}</a:tableStyleId>
              </a:tblPr>
              <a:tblGrid>
                <a:gridCol w="3952874">
                  <a:extLst>
                    <a:ext uri="{9D8B030D-6E8A-4147-A177-3AD203B41FA5}">
                      <a16:colId xmlns:a16="http://schemas.microsoft.com/office/drawing/2014/main" val="4207889843"/>
                    </a:ext>
                  </a:extLst>
                </a:gridCol>
                <a:gridCol w="1238249">
                  <a:extLst>
                    <a:ext uri="{9D8B030D-6E8A-4147-A177-3AD203B41FA5}">
                      <a16:colId xmlns:a16="http://schemas.microsoft.com/office/drawing/2014/main" val="168424419"/>
                    </a:ext>
                  </a:extLst>
                </a:gridCol>
                <a:gridCol w="1190625">
                  <a:extLst>
                    <a:ext uri="{9D8B030D-6E8A-4147-A177-3AD203B41FA5}">
                      <a16:colId xmlns:a16="http://schemas.microsoft.com/office/drawing/2014/main" val="595343370"/>
                    </a:ext>
                  </a:extLst>
                </a:gridCol>
                <a:gridCol w="1095373">
                  <a:extLst>
                    <a:ext uri="{9D8B030D-6E8A-4147-A177-3AD203B41FA5}">
                      <a16:colId xmlns:a16="http://schemas.microsoft.com/office/drawing/2014/main" val="2011982280"/>
                    </a:ext>
                  </a:extLst>
                </a:gridCol>
                <a:gridCol w="1228725">
                  <a:extLst>
                    <a:ext uri="{9D8B030D-6E8A-4147-A177-3AD203B41FA5}">
                      <a16:colId xmlns:a16="http://schemas.microsoft.com/office/drawing/2014/main" val="842979242"/>
                    </a:ext>
                  </a:extLst>
                </a:gridCol>
                <a:gridCol w="1209673">
                  <a:extLst>
                    <a:ext uri="{9D8B030D-6E8A-4147-A177-3AD203B41FA5}">
                      <a16:colId xmlns:a16="http://schemas.microsoft.com/office/drawing/2014/main" val="3355955134"/>
                    </a:ext>
                  </a:extLst>
                </a:gridCol>
                <a:gridCol w="1659603">
                  <a:extLst>
                    <a:ext uri="{9D8B030D-6E8A-4147-A177-3AD203B41FA5}">
                      <a16:colId xmlns:a16="http://schemas.microsoft.com/office/drawing/2014/main" val="2132372401"/>
                    </a:ext>
                  </a:extLst>
                </a:gridCol>
              </a:tblGrid>
              <a:tr h="567161">
                <a:tc>
                  <a:txBody>
                    <a:bodyPr/>
                    <a:lstStyle/>
                    <a:p>
                      <a:pPr rtl="0" fontAlgn="base"/>
                      <a:r>
                        <a:rPr lang="en-US" sz="1800" dirty="0">
                          <a:effectLst/>
                        </a:rPr>
                        <a:t>Task Name </a:t>
                      </a:r>
                      <a:endParaRPr lang="en-US" sz="1800" b="1">
                        <a:effectLst/>
                      </a:endParaRPr>
                    </a:p>
                  </a:txBody>
                  <a:tcPr/>
                </a:tc>
                <a:tc>
                  <a:txBody>
                    <a:bodyPr/>
                    <a:lstStyle/>
                    <a:p>
                      <a:pPr rtl="0" fontAlgn="base"/>
                      <a:r>
                        <a:rPr lang="en-US" sz="1800" dirty="0">
                          <a:effectLst/>
                        </a:rPr>
                        <a:t>Start Date (2017) </a:t>
                      </a:r>
                      <a:endParaRPr lang="en-US" sz="1800" b="1">
                        <a:effectLst/>
                      </a:endParaRPr>
                    </a:p>
                  </a:txBody>
                  <a:tcPr/>
                </a:tc>
                <a:tc>
                  <a:txBody>
                    <a:bodyPr/>
                    <a:lstStyle/>
                    <a:p>
                      <a:pPr rtl="0" fontAlgn="base"/>
                      <a:r>
                        <a:rPr lang="en-US" sz="1800" dirty="0">
                          <a:effectLst/>
                        </a:rPr>
                        <a:t>End Date (2017) </a:t>
                      </a:r>
                      <a:endParaRPr lang="en-US" sz="1800" b="1">
                        <a:effectLst/>
                      </a:endParaRPr>
                    </a:p>
                  </a:txBody>
                  <a:tcPr/>
                </a:tc>
                <a:tc>
                  <a:txBody>
                    <a:bodyPr/>
                    <a:lstStyle/>
                    <a:p>
                      <a:pPr rtl="0" fontAlgn="base"/>
                      <a:r>
                        <a:rPr lang="en-US" sz="1800" dirty="0">
                          <a:effectLst/>
                        </a:rPr>
                        <a:t>Duration (Days) </a:t>
                      </a:r>
                      <a:endParaRPr lang="en-US" sz="1800" b="1">
                        <a:effectLst/>
                      </a:endParaRPr>
                    </a:p>
                  </a:txBody>
                  <a:tcPr/>
                </a:tc>
                <a:tc>
                  <a:txBody>
                    <a:bodyPr/>
                    <a:lstStyle/>
                    <a:p>
                      <a:pPr rtl="0" fontAlgn="base"/>
                      <a:r>
                        <a:rPr lang="en-US" sz="1800" dirty="0">
                          <a:effectLst/>
                        </a:rPr>
                        <a:t>Days Complete </a:t>
                      </a:r>
                      <a:endParaRPr lang="en-US" sz="1800" b="1">
                        <a:effectLst/>
                      </a:endParaRPr>
                    </a:p>
                  </a:txBody>
                  <a:tcPr/>
                </a:tc>
                <a:tc>
                  <a:txBody>
                    <a:bodyPr/>
                    <a:lstStyle/>
                    <a:p>
                      <a:pPr rtl="0" fontAlgn="base"/>
                      <a:r>
                        <a:rPr lang="en-US" sz="1800" dirty="0">
                          <a:effectLst/>
                        </a:rPr>
                        <a:t>Days Remaining </a:t>
                      </a:r>
                      <a:endParaRPr lang="en-US" sz="1800" b="1">
                        <a:effectLst/>
                      </a:endParaRPr>
                    </a:p>
                  </a:txBody>
                  <a:tcPr/>
                </a:tc>
                <a:tc>
                  <a:txBody>
                    <a:bodyPr/>
                    <a:lstStyle/>
                    <a:p>
                      <a:pPr rtl="0" fontAlgn="base"/>
                      <a:r>
                        <a:rPr lang="en-US" sz="1800" dirty="0">
                          <a:effectLst/>
                        </a:rPr>
                        <a:t>Percent Complete </a:t>
                      </a:r>
                      <a:endParaRPr lang="en-US" sz="1800" b="1">
                        <a:effectLst/>
                      </a:endParaRPr>
                    </a:p>
                  </a:txBody>
                  <a:tcPr/>
                </a:tc>
                <a:extLst>
                  <a:ext uri="{0D108BD9-81ED-4DB2-BD59-A6C34878D82A}">
                    <a16:rowId xmlns:a16="http://schemas.microsoft.com/office/drawing/2014/main" val="3089952847"/>
                  </a:ext>
                </a:extLst>
              </a:tr>
              <a:tr h="405115">
                <a:tc>
                  <a:txBody>
                    <a:bodyPr/>
                    <a:lstStyle/>
                    <a:p>
                      <a:pPr rtl="0" fontAlgn="base"/>
                      <a:r>
                        <a:rPr lang="en-US" sz="1800" dirty="0">
                          <a:effectLst/>
                        </a:rPr>
                        <a:t>Get pi Remotely Accessible </a:t>
                      </a:r>
                      <a:endParaRPr lang="en-US" sz="1800" b="1">
                        <a:effectLst/>
                      </a:endParaRPr>
                    </a:p>
                  </a:txBody>
                  <a:tcPr/>
                </a:tc>
                <a:tc>
                  <a:txBody>
                    <a:bodyPr/>
                    <a:lstStyle/>
                    <a:p>
                      <a:pPr rtl="0" fontAlgn="base"/>
                      <a:r>
                        <a:rPr lang="en-US" sz="1800" dirty="0">
                          <a:effectLst/>
                        </a:rPr>
                        <a:t>Sept 8 </a:t>
                      </a:r>
                    </a:p>
                  </a:txBody>
                  <a:tcPr/>
                </a:tc>
                <a:tc>
                  <a:txBody>
                    <a:bodyPr/>
                    <a:lstStyle/>
                    <a:p>
                      <a:pPr rtl="0" fontAlgn="base"/>
                      <a:r>
                        <a:rPr lang="en-US" sz="1800" dirty="0">
                          <a:effectLst/>
                        </a:rPr>
                        <a:t>Sept 15 </a:t>
                      </a:r>
                    </a:p>
                  </a:txBody>
                  <a:tcPr/>
                </a:tc>
                <a:tc>
                  <a:txBody>
                    <a:bodyPr/>
                    <a:lstStyle/>
                    <a:p>
                      <a:pPr rtl="0" fontAlgn="base"/>
                      <a:r>
                        <a:rPr lang="en-US" sz="1800" dirty="0">
                          <a:effectLst/>
                        </a:rPr>
                        <a:t>7 </a:t>
                      </a:r>
                    </a:p>
                  </a:txBody>
                  <a:tcPr/>
                </a:tc>
                <a:tc>
                  <a:txBody>
                    <a:bodyPr/>
                    <a:lstStyle/>
                    <a:p>
                      <a:pPr rtl="0" fontAlgn="base"/>
                      <a:r>
                        <a:rPr lang="en-US" sz="1800" dirty="0">
                          <a:effectLst/>
                        </a:rPr>
                        <a:t>7.00 </a:t>
                      </a:r>
                    </a:p>
                  </a:txBody>
                  <a:tcPr/>
                </a:tc>
                <a:tc>
                  <a:txBody>
                    <a:bodyPr/>
                    <a:lstStyle/>
                    <a:p>
                      <a:pPr rtl="0" fontAlgn="base"/>
                      <a:r>
                        <a:rPr lang="en-US" sz="1800" dirty="0">
                          <a:effectLst/>
                        </a:rPr>
                        <a:t>0.00 </a:t>
                      </a:r>
                    </a:p>
                  </a:txBody>
                  <a:tcPr/>
                </a:tc>
                <a:tc>
                  <a:txBody>
                    <a:bodyPr/>
                    <a:lstStyle/>
                    <a:p>
                      <a:pPr rtl="0" fontAlgn="base"/>
                      <a:r>
                        <a:rPr lang="en-US" sz="1800" dirty="0">
                          <a:effectLst/>
                        </a:rPr>
                        <a:t>100% </a:t>
                      </a:r>
                    </a:p>
                  </a:txBody>
                  <a:tcPr/>
                </a:tc>
                <a:extLst>
                  <a:ext uri="{0D108BD9-81ED-4DB2-BD59-A6C34878D82A}">
                    <a16:rowId xmlns:a16="http://schemas.microsoft.com/office/drawing/2014/main" val="403396132"/>
                  </a:ext>
                </a:extLst>
              </a:tr>
              <a:tr h="394987">
                <a:tc>
                  <a:txBody>
                    <a:bodyPr/>
                    <a:lstStyle/>
                    <a:p>
                      <a:pPr rtl="0" fontAlgn="base"/>
                      <a:r>
                        <a:rPr lang="en-US" sz="1800" dirty="0">
                          <a:effectLst/>
                        </a:rPr>
                        <a:t>Preliminary Database Schema </a:t>
                      </a:r>
                      <a:endParaRPr lang="en-US" sz="1800" b="1">
                        <a:effectLst/>
                      </a:endParaRPr>
                    </a:p>
                  </a:txBody>
                  <a:tcPr/>
                </a:tc>
                <a:tc>
                  <a:txBody>
                    <a:bodyPr/>
                    <a:lstStyle/>
                    <a:p>
                      <a:pPr rtl="0" fontAlgn="base"/>
                      <a:r>
                        <a:rPr lang="en-US" sz="1800" dirty="0">
                          <a:effectLst/>
                        </a:rPr>
                        <a:t>Sept 8 </a:t>
                      </a:r>
                    </a:p>
                  </a:txBody>
                  <a:tcPr/>
                </a:tc>
                <a:tc>
                  <a:txBody>
                    <a:bodyPr/>
                    <a:lstStyle/>
                    <a:p>
                      <a:pPr rtl="0" fontAlgn="base"/>
                      <a:r>
                        <a:rPr lang="en-US" sz="1800" dirty="0">
                          <a:effectLst/>
                        </a:rPr>
                        <a:t>Sept 15 </a:t>
                      </a:r>
                    </a:p>
                  </a:txBody>
                  <a:tcPr/>
                </a:tc>
                <a:tc>
                  <a:txBody>
                    <a:bodyPr/>
                    <a:lstStyle/>
                    <a:p>
                      <a:pPr rtl="0" fontAlgn="base"/>
                      <a:r>
                        <a:rPr lang="en-US" sz="1800" dirty="0">
                          <a:effectLst/>
                        </a:rPr>
                        <a:t>7 </a:t>
                      </a:r>
                    </a:p>
                  </a:txBody>
                  <a:tcPr/>
                </a:tc>
                <a:tc>
                  <a:txBody>
                    <a:bodyPr/>
                    <a:lstStyle/>
                    <a:p>
                      <a:pPr rtl="0" fontAlgn="base"/>
                      <a:r>
                        <a:rPr lang="en-US" sz="1800" dirty="0">
                          <a:effectLst/>
                        </a:rPr>
                        <a:t>7.00 </a:t>
                      </a:r>
                    </a:p>
                  </a:txBody>
                  <a:tcPr/>
                </a:tc>
                <a:tc>
                  <a:txBody>
                    <a:bodyPr/>
                    <a:lstStyle/>
                    <a:p>
                      <a:pPr rtl="0" fontAlgn="base"/>
                      <a:r>
                        <a:rPr lang="en-US" sz="1800" dirty="0">
                          <a:effectLst/>
                        </a:rPr>
                        <a:t>0.00 </a:t>
                      </a:r>
                    </a:p>
                  </a:txBody>
                  <a:tcPr/>
                </a:tc>
                <a:tc>
                  <a:txBody>
                    <a:bodyPr/>
                    <a:lstStyle/>
                    <a:p>
                      <a:pPr rtl="0" fontAlgn="base"/>
                      <a:r>
                        <a:rPr lang="en-US" sz="1800" dirty="0">
                          <a:effectLst/>
                        </a:rPr>
                        <a:t>100% </a:t>
                      </a:r>
                    </a:p>
                  </a:txBody>
                  <a:tcPr/>
                </a:tc>
                <a:extLst>
                  <a:ext uri="{0D108BD9-81ED-4DB2-BD59-A6C34878D82A}">
                    <a16:rowId xmlns:a16="http://schemas.microsoft.com/office/drawing/2014/main" val="3845022629"/>
                  </a:ext>
                </a:extLst>
              </a:tr>
              <a:tr h="394987">
                <a:tc>
                  <a:txBody>
                    <a:bodyPr/>
                    <a:lstStyle/>
                    <a:p>
                      <a:pPr rtl="0" fontAlgn="base"/>
                      <a:r>
                        <a:rPr lang="en-US" sz="1800" dirty="0">
                          <a:effectLst/>
                        </a:rPr>
                        <a:t>Login Function Design </a:t>
                      </a:r>
                      <a:endParaRPr lang="en-US" sz="1800" b="1">
                        <a:effectLst/>
                      </a:endParaRPr>
                    </a:p>
                  </a:txBody>
                  <a:tcPr/>
                </a:tc>
                <a:tc>
                  <a:txBody>
                    <a:bodyPr/>
                    <a:lstStyle/>
                    <a:p>
                      <a:pPr rtl="0" fontAlgn="base"/>
                      <a:r>
                        <a:rPr lang="en-US" sz="1800" dirty="0">
                          <a:effectLst/>
                        </a:rPr>
                        <a:t>Sept 8 </a:t>
                      </a:r>
                    </a:p>
                  </a:txBody>
                  <a:tcPr/>
                </a:tc>
                <a:tc>
                  <a:txBody>
                    <a:bodyPr/>
                    <a:lstStyle/>
                    <a:p>
                      <a:pPr rtl="0" fontAlgn="base"/>
                      <a:r>
                        <a:rPr lang="en-US" sz="1800" dirty="0">
                          <a:effectLst/>
                        </a:rPr>
                        <a:t>Sept 15 </a:t>
                      </a:r>
                    </a:p>
                  </a:txBody>
                  <a:tcPr/>
                </a:tc>
                <a:tc>
                  <a:txBody>
                    <a:bodyPr/>
                    <a:lstStyle/>
                    <a:p>
                      <a:pPr rtl="0" fontAlgn="base"/>
                      <a:r>
                        <a:rPr lang="en-US" sz="1800" dirty="0">
                          <a:effectLst/>
                        </a:rPr>
                        <a:t>7 </a:t>
                      </a:r>
                    </a:p>
                  </a:txBody>
                  <a:tcPr/>
                </a:tc>
                <a:tc>
                  <a:txBody>
                    <a:bodyPr/>
                    <a:lstStyle/>
                    <a:p>
                      <a:pPr rtl="0" fontAlgn="base"/>
                      <a:r>
                        <a:rPr lang="en-US" sz="1800" dirty="0">
                          <a:effectLst/>
                        </a:rPr>
                        <a:t>7.00 </a:t>
                      </a:r>
                    </a:p>
                  </a:txBody>
                  <a:tcPr/>
                </a:tc>
                <a:tc>
                  <a:txBody>
                    <a:bodyPr/>
                    <a:lstStyle/>
                    <a:p>
                      <a:pPr rtl="0" fontAlgn="base"/>
                      <a:r>
                        <a:rPr lang="en-US" sz="1800" dirty="0">
                          <a:effectLst/>
                        </a:rPr>
                        <a:t>0.00 </a:t>
                      </a:r>
                    </a:p>
                  </a:txBody>
                  <a:tcPr/>
                </a:tc>
                <a:tc>
                  <a:txBody>
                    <a:bodyPr/>
                    <a:lstStyle/>
                    <a:p>
                      <a:pPr rtl="0" fontAlgn="base"/>
                      <a:r>
                        <a:rPr lang="en-US" sz="1800" dirty="0">
                          <a:effectLst/>
                        </a:rPr>
                        <a:t>100% </a:t>
                      </a:r>
                    </a:p>
                  </a:txBody>
                  <a:tcPr/>
                </a:tc>
                <a:extLst>
                  <a:ext uri="{0D108BD9-81ED-4DB2-BD59-A6C34878D82A}">
                    <a16:rowId xmlns:a16="http://schemas.microsoft.com/office/drawing/2014/main" val="4150929963"/>
                  </a:ext>
                </a:extLst>
              </a:tr>
              <a:tr h="394987">
                <a:tc>
                  <a:txBody>
                    <a:bodyPr/>
                    <a:lstStyle/>
                    <a:p>
                      <a:pPr rtl="0" fontAlgn="base"/>
                      <a:r>
                        <a:rPr lang="en-US" sz="1800" dirty="0">
                          <a:effectLst/>
                        </a:rPr>
                        <a:t>Registration Function Design </a:t>
                      </a:r>
                      <a:endParaRPr lang="en-US" sz="1800" b="1">
                        <a:effectLst/>
                      </a:endParaRPr>
                    </a:p>
                  </a:txBody>
                  <a:tcPr/>
                </a:tc>
                <a:tc>
                  <a:txBody>
                    <a:bodyPr/>
                    <a:lstStyle/>
                    <a:p>
                      <a:pPr rtl="0" fontAlgn="base"/>
                      <a:r>
                        <a:rPr lang="en-US" sz="1800" dirty="0">
                          <a:effectLst/>
                        </a:rPr>
                        <a:t>Sept 8 </a:t>
                      </a:r>
                    </a:p>
                  </a:txBody>
                  <a:tcPr/>
                </a:tc>
                <a:tc>
                  <a:txBody>
                    <a:bodyPr/>
                    <a:lstStyle/>
                    <a:p>
                      <a:pPr rtl="0" fontAlgn="base"/>
                      <a:r>
                        <a:rPr lang="en-US" sz="1800" dirty="0">
                          <a:effectLst/>
                        </a:rPr>
                        <a:t>Sept 15 </a:t>
                      </a:r>
                    </a:p>
                  </a:txBody>
                  <a:tcPr/>
                </a:tc>
                <a:tc>
                  <a:txBody>
                    <a:bodyPr/>
                    <a:lstStyle/>
                    <a:p>
                      <a:pPr rtl="0" fontAlgn="base"/>
                      <a:r>
                        <a:rPr lang="en-US" sz="1800" dirty="0">
                          <a:effectLst/>
                        </a:rPr>
                        <a:t>7 </a:t>
                      </a:r>
                    </a:p>
                  </a:txBody>
                  <a:tcPr/>
                </a:tc>
                <a:tc>
                  <a:txBody>
                    <a:bodyPr/>
                    <a:lstStyle/>
                    <a:p>
                      <a:pPr rtl="0" fontAlgn="base"/>
                      <a:r>
                        <a:rPr lang="en-US" sz="1800" dirty="0">
                          <a:effectLst/>
                        </a:rPr>
                        <a:t>7.00 </a:t>
                      </a:r>
                    </a:p>
                  </a:txBody>
                  <a:tcPr/>
                </a:tc>
                <a:tc>
                  <a:txBody>
                    <a:bodyPr/>
                    <a:lstStyle/>
                    <a:p>
                      <a:pPr rtl="0" fontAlgn="base"/>
                      <a:r>
                        <a:rPr lang="en-US" sz="1800" dirty="0">
                          <a:effectLst/>
                        </a:rPr>
                        <a:t>0.00 </a:t>
                      </a:r>
                    </a:p>
                  </a:txBody>
                  <a:tcPr/>
                </a:tc>
                <a:tc>
                  <a:txBody>
                    <a:bodyPr/>
                    <a:lstStyle/>
                    <a:p>
                      <a:pPr rtl="0" fontAlgn="base"/>
                      <a:r>
                        <a:rPr lang="en-US" sz="1800" dirty="0">
                          <a:effectLst/>
                        </a:rPr>
                        <a:t>100% </a:t>
                      </a:r>
                    </a:p>
                  </a:txBody>
                  <a:tcPr/>
                </a:tc>
                <a:extLst>
                  <a:ext uri="{0D108BD9-81ED-4DB2-BD59-A6C34878D82A}">
                    <a16:rowId xmlns:a16="http://schemas.microsoft.com/office/drawing/2014/main" val="141253919"/>
                  </a:ext>
                </a:extLst>
              </a:tr>
              <a:tr h="303836">
                <a:tc>
                  <a:txBody>
                    <a:bodyPr/>
                    <a:lstStyle/>
                    <a:p>
                      <a:pPr rtl="0" fontAlgn="base"/>
                      <a:r>
                        <a:rPr lang="en-US" sz="1800" dirty="0">
                          <a:effectLst/>
                        </a:rPr>
                        <a:t>Home Page Design </a:t>
                      </a:r>
                      <a:endParaRPr lang="en-US" sz="1800" b="1">
                        <a:effectLst/>
                      </a:endParaRPr>
                    </a:p>
                  </a:txBody>
                  <a:tcPr/>
                </a:tc>
                <a:tc>
                  <a:txBody>
                    <a:bodyPr/>
                    <a:lstStyle/>
                    <a:p>
                      <a:pPr rtl="0" fontAlgn="base"/>
                      <a:r>
                        <a:rPr lang="en-US" sz="1800" dirty="0">
                          <a:effectLst/>
                        </a:rPr>
                        <a:t>Sept 8 </a:t>
                      </a:r>
                    </a:p>
                  </a:txBody>
                  <a:tcPr/>
                </a:tc>
                <a:tc>
                  <a:txBody>
                    <a:bodyPr/>
                    <a:lstStyle/>
                    <a:p>
                      <a:pPr rtl="0" fontAlgn="base"/>
                      <a:r>
                        <a:rPr lang="en-US" sz="1800" dirty="0">
                          <a:effectLst/>
                        </a:rPr>
                        <a:t>Sept 15 </a:t>
                      </a:r>
                    </a:p>
                  </a:txBody>
                  <a:tcPr/>
                </a:tc>
                <a:tc>
                  <a:txBody>
                    <a:bodyPr/>
                    <a:lstStyle/>
                    <a:p>
                      <a:pPr rtl="0" fontAlgn="base"/>
                      <a:r>
                        <a:rPr lang="en-US" sz="1800" dirty="0">
                          <a:effectLst/>
                        </a:rPr>
                        <a:t>7 </a:t>
                      </a:r>
                    </a:p>
                  </a:txBody>
                  <a:tcPr/>
                </a:tc>
                <a:tc>
                  <a:txBody>
                    <a:bodyPr/>
                    <a:lstStyle/>
                    <a:p>
                      <a:pPr rtl="0" fontAlgn="base"/>
                      <a:r>
                        <a:rPr lang="en-US" sz="1800" dirty="0">
                          <a:effectLst/>
                        </a:rPr>
                        <a:t>7.00 </a:t>
                      </a:r>
                    </a:p>
                  </a:txBody>
                  <a:tcPr/>
                </a:tc>
                <a:tc>
                  <a:txBody>
                    <a:bodyPr/>
                    <a:lstStyle/>
                    <a:p>
                      <a:pPr rtl="0" fontAlgn="base"/>
                      <a:r>
                        <a:rPr lang="en-US" sz="1800" dirty="0">
                          <a:effectLst/>
                        </a:rPr>
                        <a:t>0.00 </a:t>
                      </a:r>
                    </a:p>
                  </a:txBody>
                  <a:tcPr/>
                </a:tc>
                <a:tc>
                  <a:txBody>
                    <a:bodyPr/>
                    <a:lstStyle/>
                    <a:p>
                      <a:pPr rtl="0" fontAlgn="base"/>
                      <a:r>
                        <a:rPr lang="en-US" sz="1800" dirty="0">
                          <a:effectLst/>
                        </a:rPr>
                        <a:t>100% </a:t>
                      </a:r>
                    </a:p>
                  </a:txBody>
                  <a:tcPr/>
                </a:tc>
                <a:extLst>
                  <a:ext uri="{0D108BD9-81ED-4DB2-BD59-A6C34878D82A}">
                    <a16:rowId xmlns:a16="http://schemas.microsoft.com/office/drawing/2014/main" val="1014472265"/>
                  </a:ext>
                </a:extLst>
              </a:tr>
              <a:tr h="394987">
                <a:tc>
                  <a:txBody>
                    <a:bodyPr/>
                    <a:lstStyle/>
                    <a:p>
                      <a:pPr rtl="0" fontAlgn="base"/>
                      <a:r>
                        <a:rPr lang="en-US" sz="1800" dirty="0">
                          <a:effectLst/>
                        </a:rPr>
                        <a:t>Registration Page Design </a:t>
                      </a:r>
                      <a:endParaRPr lang="en-US" sz="1800" b="1">
                        <a:effectLst/>
                      </a:endParaRPr>
                    </a:p>
                  </a:txBody>
                  <a:tcPr/>
                </a:tc>
                <a:tc>
                  <a:txBody>
                    <a:bodyPr/>
                    <a:lstStyle/>
                    <a:p>
                      <a:pPr rtl="0" fontAlgn="base"/>
                      <a:r>
                        <a:rPr lang="en-US" sz="1800" dirty="0">
                          <a:effectLst/>
                        </a:rPr>
                        <a:t>Sept 8 </a:t>
                      </a:r>
                    </a:p>
                  </a:txBody>
                  <a:tcPr/>
                </a:tc>
                <a:tc>
                  <a:txBody>
                    <a:bodyPr/>
                    <a:lstStyle/>
                    <a:p>
                      <a:pPr rtl="0" fontAlgn="base"/>
                      <a:r>
                        <a:rPr lang="en-US" sz="1800" dirty="0">
                          <a:effectLst/>
                        </a:rPr>
                        <a:t>Sept 15 </a:t>
                      </a:r>
                    </a:p>
                  </a:txBody>
                  <a:tcPr/>
                </a:tc>
                <a:tc>
                  <a:txBody>
                    <a:bodyPr/>
                    <a:lstStyle/>
                    <a:p>
                      <a:pPr rtl="0" fontAlgn="base"/>
                      <a:r>
                        <a:rPr lang="en-US" sz="1800" dirty="0">
                          <a:effectLst/>
                        </a:rPr>
                        <a:t>7 </a:t>
                      </a:r>
                    </a:p>
                  </a:txBody>
                  <a:tcPr/>
                </a:tc>
                <a:tc>
                  <a:txBody>
                    <a:bodyPr/>
                    <a:lstStyle/>
                    <a:p>
                      <a:pPr rtl="0" fontAlgn="base"/>
                      <a:r>
                        <a:rPr lang="en-US" sz="1800" dirty="0">
                          <a:effectLst/>
                        </a:rPr>
                        <a:t>7.00 </a:t>
                      </a:r>
                    </a:p>
                  </a:txBody>
                  <a:tcPr/>
                </a:tc>
                <a:tc>
                  <a:txBody>
                    <a:bodyPr/>
                    <a:lstStyle/>
                    <a:p>
                      <a:pPr rtl="0" fontAlgn="base"/>
                      <a:r>
                        <a:rPr lang="en-US" sz="1800" dirty="0">
                          <a:effectLst/>
                        </a:rPr>
                        <a:t>0.00 </a:t>
                      </a:r>
                    </a:p>
                  </a:txBody>
                  <a:tcPr/>
                </a:tc>
                <a:tc>
                  <a:txBody>
                    <a:bodyPr/>
                    <a:lstStyle/>
                    <a:p>
                      <a:pPr rtl="0" fontAlgn="base"/>
                      <a:r>
                        <a:rPr lang="en-US" sz="1800" dirty="0">
                          <a:effectLst/>
                        </a:rPr>
                        <a:t>100% </a:t>
                      </a:r>
                    </a:p>
                  </a:txBody>
                  <a:tcPr/>
                </a:tc>
                <a:extLst>
                  <a:ext uri="{0D108BD9-81ED-4DB2-BD59-A6C34878D82A}">
                    <a16:rowId xmlns:a16="http://schemas.microsoft.com/office/drawing/2014/main" val="2354152639"/>
                  </a:ext>
                </a:extLst>
              </a:tr>
              <a:tr h="303836">
                <a:tc>
                  <a:txBody>
                    <a:bodyPr/>
                    <a:lstStyle/>
                    <a:p>
                      <a:pPr rtl="0" fontAlgn="base"/>
                      <a:r>
                        <a:rPr lang="en-US" sz="1800" dirty="0" err="1">
                          <a:effectLst/>
                        </a:rPr>
                        <a:t>Set Up</a:t>
                      </a:r>
                      <a:r>
                        <a:rPr lang="en-US" sz="1800" dirty="0">
                          <a:effectLst/>
                        </a:rPr>
                        <a:t> Docker </a:t>
                      </a:r>
                      <a:endParaRPr lang="en-US" sz="1800" b="1">
                        <a:effectLst/>
                      </a:endParaRPr>
                    </a:p>
                  </a:txBody>
                  <a:tcPr/>
                </a:tc>
                <a:tc>
                  <a:txBody>
                    <a:bodyPr/>
                    <a:lstStyle/>
                    <a:p>
                      <a:pPr rtl="0" fontAlgn="base"/>
                      <a:r>
                        <a:rPr lang="en-US" sz="1800" dirty="0">
                          <a:effectLst/>
                        </a:rPr>
                        <a:t>Sept 15 </a:t>
                      </a:r>
                    </a:p>
                  </a:txBody>
                  <a:tcPr/>
                </a:tc>
                <a:tc>
                  <a:txBody>
                    <a:bodyPr/>
                    <a:lstStyle/>
                    <a:p>
                      <a:pPr rtl="0" fontAlgn="base"/>
                      <a:r>
                        <a:rPr lang="en-US" sz="1800" dirty="0">
                          <a:effectLst/>
                        </a:rPr>
                        <a:t>Sept 22 </a:t>
                      </a:r>
                    </a:p>
                  </a:txBody>
                  <a:tcPr/>
                </a:tc>
                <a:tc>
                  <a:txBody>
                    <a:bodyPr/>
                    <a:lstStyle/>
                    <a:p>
                      <a:pPr rtl="0" fontAlgn="base"/>
                      <a:r>
                        <a:rPr lang="en-US" sz="1800" dirty="0">
                          <a:effectLst/>
                        </a:rPr>
                        <a:t>7 </a:t>
                      </a:r>
                    </a:p>
                  </a:txBody>
                  <a:tcPr/>
                </a:tc>
                <a:tc>
                  <a:txBody>
                    <a:bodyPr/>
                    <a:lstStyle/>
                    <a:p>
                      <a:pPr rtl="0" fontAlgn="base"/>
                      <a:r>
                        <a:rPr lang="en-US" sz="1800" dirty="0">
                          <a:effectLst/>
                        </a:rPr>
                        <a:t>7.00 </a:t>
                      </a:r>
                    </a:p>
                  </a:txBody>
                  <a:tcPr/>
                </a:tc>
                <a:tc>
                  <a:txBody>
                    <a:bodyPr/>
                    <a:lstStyle/>
                    <a:p>
                      <a:pPr rtl="0" fontAlgn="base"/>
                      <a:r>
                        <a:rPr lang="en-US" sz="1800" dirty="0">
                          <a:effectLst/>
                        </a:rPr>
                        <a:t>0.00 </a:t>
                      </a:r>
                    </a:p>
                  </a:txBody>
                  <a:tcPr/>
                </a:tc>
                <a:tc>
                  <a:txBody>
                    <a:bodyPr/>
                    <a:lstStyle/>
                    <a:p>
                      <a:pPr rtl="0" fontAlgn="base"/>
                      <a:r>
                        <a:rPr lang="en-US" sz="1800" dirty="0">
                          <a:effectLst/>
                        </a:rPr>
                        <a:t>100% </a:t>
                      </a:r>
                    </a:p>
                  </a:txBody>
                  <a:tcPr/>
                </a:tc>
                <a:extLst>
                  <a:ext uri="{0D108BD9-81ED-4DB2-BD59-A6C34878D82A}">
                    <a16:rowId xmlns:a16="http://schemas.microsoft.com/office/drawing/2014/main" val="3527280430"/>
                  </a:ext>
                </a:extLst>
              </a:tr>
              <a:tr h="394987">
                <a:tc>
                  <a:txBody>
                    <a:bodyPr/>
                    <a:lstStyle/>
                    <a:p>
                      <a:pPr rtl="0" fontAlgn="base"/>
                      <a:r>
                        <a:rPr lang="en-US" sz="1800" dirty="0">
                          <a:effectLst/>
                        </a:rPr>
                        <a:t>Create Home Page Interface </a:t>
                      </a:r>
                      <a:endParaRPr lang="en-US" sz="1800" b="1">
                        <a:effectLst/>
                      </a:endParaRPr>
                    </a:p>
                  </a:txBody>
                  <a:tcPr/>
                </a:tc>
                <a:tc>
                  <a:txBody>
                    <a:bodyPr/>
                    <a:lstStyle/>
                    <a:p>
                      <a:pPr rtl="0" fontAlgn="base"/>
                      <a:r>
                        <a:rPr lang="en-US" sz="1800" dirty="0">
                          <a:effectLst/>
                        </a:rPr>
                        <a:t>Sept 15 </a:t>
                      </a:r>
                    </a:p>
                  </a:txBody>
                  <a:tcPr/>
                </a:tc>
                <a:tc>
                  <a:txBody>
                    <a:bodyPr/>
                    <a:lstStyle/>
                    <a:p>
                      <a:pPr rtl="0" fontAlgn="base"/>
                      <a:r>
                        <a:rPr lang="en-US" sz="1800" dirty="0">
                          <a:effectLst/>
                        </a:rPr>
                        <a:t>Sept 22 </a:t>
                      </a:r>
                    </a:p>
                  </a:txBody>
                  <a:tcPr/>
                </a:tc>
                <a:tc>
                  <a:txBody>
                    <a:bodyPr/>
                    <a:lstStyle/>
                    <a:p>
                      <a:pPr rtl="0" fontAlgn="base"/>
                      <a:r>
                        <a:rPr lang="en-US" sz="1800" dirty="0">
                          <a:effectLst/>
                        </a:rPr>
                        <a:t>7 </a:t>
                      </a:r>
                    </a:p>
                  </a:txBody>
                  <a:tcPr/>
                </a:tc>
                <a:tc>
                  <a:txBody>
                    <a:bodyPr/>
                    <a:lstStyle/>
                    <a:p>
                      <a:pPr rtl="0" fontAlgn="base"/>
                      <a:r>
                        <a:rPr lang="en-US" sz="1800" dirty="0">
                          <a:effectLst/>
                        </a:rPr>
                        <a:t>7.00 </a:t>
                      </a:r>
                    </a:p>
                  </a:txBody>
                  <a:tcPr/>
                </a:tc>
                <a:tc>
                  <a:txBody>
                    <a:bodyPr/>
                    <a:lstStyle/>
                    <a:p>
                      <a:pPr rtl="0" fontAlgn="base"/>
                      <a:r>
                        <a:rPr lang="en-US" sz="1800" dirty="0">
                          <a:effectLst/>
                        </a:rPr>
                        <a:t>0.00 </a:t>
                      </a:r>
                    </a:p>
                  </a:txBody>
                  <a:tcPr/>
                </a:tc>
                <a:tc>
                  <a:txBody>
                    <a:bodyPr/>
                    <a:lstStyle/>
                    <a:p>
                      <a:pPr rtl="0" fontAlgn="base"/>
                      <a:r>
                        <a:rPr lang="en-US" sz="1800" dirty="0">
                          <a:effectLst/>
                        </a:rPr>
                        <a:t>100% </a:t>
                      </a:r>
                    </a:p>
                  </a:txBody>
                  <a:tcPr/>
                </a:tc>
                <a:extLst>
                  <a:ext uri="{0D108BD9-81ED-4DB2-BD59-A6C34878D82A}">
                    <a16:rowId xmlns:a16="http://schemas.microsoft.com/office/drawing/2014/main" val="3652694848"/>
                  </a:ext>
                </a:extLst>
              </a:tr>
              <a:tr h="496265">
                <a:tc>
                  <a:txBody>
                    <a:bodyPr/>
                    <a:lstStyle/>
                    <a:p>
                      <a:pPr rtl="0" fontAlgn="base"/>
                      <a:r>
                        <a:rPr lang="en-US" sz="1800" dirty="0">
                          <a:effectLst/>
                        </a:rPr>
                        <a:t>Create Registration Page Interface </a:t>
                      </a:r>
                      <a:endParaRPr lang="en-US" sz="1800" b="1">
                        <a:effectLst/>
                      </a:endParaRPr>
                    </a:p>
                  </a:txBody>
                  <a:tcPr/>
                </a:tc>
                <a:tc>
                  <a:txBody>
                    <a:bodyPr/>
                    <a:lstStyle/>
                    <a:p>
                      <a:pPr rtl="0" fontAlgn="base"/>
                      <a:r>
                        <a:rPr lang="en-US" sz="1800" dirty="0">
                          <a:effectLst/>
                        </a:rPr>
                        <a:t>Sept 15 </a:t>
                      </a:r>
                    </a:p>
                  </a:txBody>
                  <a:tcPr/>
                </a:tc>
                <a:tc>
                  <a:txBody>
                    <a:bodyPr/>
                    <a:lstStyle/>
                    <a:p>
                      <a:pPr rtl="0" fontAlgn="base"/>
                      <a:r>
                        <a:rPr lang="en-US" sz="1800" dirty="0">
                          <a:effectLst/>
                        </a:rPr>
                        <a:t>Sept 22 </a:t>
                      </a:r>
                    </a:p>
                  </a:txBody>
                  <a:tcPr/>
                </a:tc>
                <a:tc>
                  <a:txBody>
                    <a:bodyPr/>
                    <a:lstStyle/>
                    <a:p>
                      <a:pPr rtl="0" fontAlgn="base"/>
                      <a:r>
                        <a:rPr lang="en-US" sz="1800" dirty="0">
                          <a:effectLst/>
                        </a:rPr>
                        <a:t>7 </a:t>
                      </a:r>
                    </a:p>
                  </a:txBody>
                  <a:tcPr/>
                </a:tc>
                <a:tc>
                  <a:txBody>
                    <a:bodyPr/>
                    <a:lstStyle/>
                    <a:p>
                      <a:pPr rtl="0" fontAlgn="base"/>
                      <a:r>
                        <a:rPr lang="en-US" sz="1800" dirty="0">
                          <a:effectLst/>
                        </a:rPr>
                        <a:t>7.00 </a:t>
                      </a:r>
                    </a:p>
                  </a:txBody>
                  <a:tcPr/>
                </a:tc>
                <a:tc>
                  <a:txBody>
                    <a:bodyPr/>
                    <a:lstStyle/>
                    <a:p>
                      <a:pPr rtl="0" fontAlgn="base"/>
                      <a:r>
                        <a:rPr lang="en-US" sz="1800" dirty="0">
                          <a:effectLst/>
                        </a:rPr>
                        <a:t>0.00 </a:t>
                      </a:r>
                    </a:p>
                  </a:txBody>
                  <a:tcPr/>
                </a:tc>
                <a:tc>
                  <a:txBody>
                    <a:bodyPr/>
                    <a:lstStyle/>
                    <a:p>
                      <a:pPr rtl="0" fontAlgn="base"/>
                      <a:r>
                        <a:rPr lang="en-US" sz="1800" dirty="0">
                          <a:effectLst/>
                        </a:rPr>
                        <a:t>100% </a:t>
                      </a:r>
                    </a:p>
                  </a:txBody>
                  <a:tcPr/>
                </a:tc>
                <a:extLst>
                  <a:ext uri="{0D108BD9-81ED-4DB2-BD59-A6C34878D82A}">
                    <a16:rowId xmlns:a16="http://schemas.microsoft.com/office/drawing/2014/main" val="4290662520"/>
                  </a:ext>
                </a:extLst>
              </a:tr>
              <a:tr h="394987">
                <a:tc>
                  <a:txBody>
                    <a:bodyPr/>
                    <a:lstStyle/>
                    <a:p>
                      <a:pPr rtl="0" fontAlgn="base"/>
                      <a:r>
                        <a:rPr lang="en-US" sz="1800" dirty="0">
                          <a:effectLst/>
                        </a:rPr>
                        <a:t>Create User Tables in </a:t>
                      </a:r>
                      <a:r>
                        <a:rPr lang="en-US" sz="1800" dirty="0" err="1">
                          <a:effectLst/>
                        </a:rPr>
                        <a:t>mySQL</a:t>
                      </a:r>
                      <a:r>
                        <a:rPr lang="en-US" sz="1800" dirty="0">
                          <a:effectLst/>
                        </a:rPr>
                        <a:t> </a:t>
                      </a:r>
                      <a:endParaRPr lang="en-US" sz="1800" b="1">
                        <a:effectLst/>
                      </a:endParaRPr>
                    </a:p>
                  </a:txBody>
                  <a:tcPr/>
                </a:tc>
                <a:tc>
                  <a:txBody>
                    <a:bodyPr/>
                    <a:lstStyle/>
                    <a:p>
                      <a:pPr rtl="0" fontAlgn="base"/>
                      <a:r>
                        <a:rPr lang="en-US" sz="1800" dirty="0">
                          <a:effectLst/>
                        </a:rPr>
                        <a:t>Sept 15 </a:t>
                      </a:r>
                    </a:p>
                  </a:txBody>
                  <a:tcPr/>
                </a:tc>
                <a:tc>
                  <a:txBody>
                    <a:bodyPr/>
                    <a:lstStyle/>
                    <a:p>
                      <a:pPr rtl="0" fontAlgn="base"/>
                      <a:r>
                        <a:rPr lang="en-US" sz="1800" dirty="0">
                          <a:effectLst/>
                        </a:rPr>
                        <a:t>Sept 22 </a:t>
                      </a:r>
                    </a:p>
                  </a:txBody>
                  <a:tcPr/>
                </a:tc>
                <a:tc>
                  <a:txBody>
                    <a:bodyPr/>
                    <a:lstStyle/>
                    <a:p>
                      <a:pPr rtl="0" fontAlgn="base"/>
                      <a:r>
                        <a:rPr lang="en-US" sz="1800" dirty="0">
                          <a:effectLst/>
                        </a:rPr>
                        <a:t>7 </a:t>
                      </a:r>
                    </a:p>
                  </a:txBody>
                  <a:tcPr/>
                </a:tc>
                <a:tc>
                  <a:txBody>
                    <a:bodyPr/>
                    <a:lstStyle/>
                    <a:p>
                      <a:pPr rtl="0" fontAlgn="base"/>
                      <a:r>
                        <a:rPr lang="en-US" sz="1800" dirty="0">
                          <a:effectLst/>
                        </a:rPr>
                        <a:t>7.00 </a:t>
                      </a:r>
                    </a:p>
                  </a:txBody>
                  <a:tcPr/>
                </a:tc>
                <a:tc>
                  <a:txBody>
                    <a:bodyPr/>
                    <a:lstStyle/>
                    <a:p>
                      <a:pPr rtl="0" fontAlgn="base"/>
                      <a:r>
                        <a:rPr lang="en-US" sz="1800" dirty="0">
                          <a:effectLst/>
                        </a:rPr>
                        <a:t>0.00 </a:t>
                      </a:r>
                    </a:p>
                  </a:txBody>
                  <a:tcPr/>
                </a:tc>
                <a:tc>
                  <a:txBody>
                    <a:bodyPr/>
                    <a:lstStyle/>
                    <a:p>
                      <a:pPr rtl="0" fontAlgn="base"/>
                      <a:r>
                        <a:rPr lang="en-US" sz="1800" dirty="0">
                          <a:effectLst/>
                        </a:rPr>
                        <a:t>100% </a:t>
                      </a:r>
                    </a:p>
                  </a:txBody>
                  <a:tcPr/>
                </a:tc>
                <a:extLst>
                  <a:ext uri="{0D108BD9-81ED-4DB2-BD59-A6C34878D82A}">
                    <a16:rowId xmlns:a16="http://schemas.microsoft.com/office/drawing/2014/main" val="1825738563"/>
                  </a:ext>
                </a:extLst>
              </a:tr>
              <a:tr h="394987">
                <a:tc>
                  <a:txBody>
                    <a:bodyPr/>
                    <a:lstStyle/>
                    <a:p>
                      <a:pPr rtl="0" fontAlgn="base"/>
                      <a:r>
                        <a:rPr lang="en-US" sz="1800" dirty="0">
                          <a:effectLst/>
                        </a:rPr>
                        <a:t>Add Login Functionality </a:t>
                      </a:r>
                      <a:endParaRPr lang="en-US" sz="1800" b="1">
                        <a:effectLst/>
                      </a:endParaRPr>
                    </a:p>
                  </a:txBody>
                  <a:tcPr/>
                </a:tc>
                <a:tc>
                  <a:txBody>
                    <a:bodyPr/>
                    <a:lstStyle/>
                    <a:p>
                      <a:pPr rtl="0" fontAlgn="base"/>
                      <a:r>
                        <a:rPr lang="en-US" sz="1800" dirty="0">
                          <a:effectLst/>
                        </a:rPr>
                        <a:t>Sept 22 </a:t>
                      </a:r>
                    </a:p>
                  </a:txBody>
                  <a:tcPr/>
                </a:tc>
                <a:tc>
                  <a:txBody>
                    <a:bodyPr/>
                    <a:lstStyle/>
                    <a:p>
                      <a:pPr rtl="0" fontAlgn="base"/>
                      <a:r>
                        <a:rPr lang="en-US" sz="1800" dirty="0">
                          <a:effectLst/>
                        </a:rPr>
                        <a:t>Sept 29 </a:t>
                      </a:r>
                    </a:p>
                  </a:txBody>
                  <a:tcPr/>
                </a:tc>
                <a:tc>
                  <a:txBody>
                    <a:bodyPr/>
                    <a:lstStyle/>
                    <a:p>
                      <a:pPr rtl="0" fontAlgn="base"/>
                      <a:r>
                        <a:rPr lang="en-US" sz="1800" dirty="0">
                          <a:effectLst/>
                        </a:rPr>
                        <a:t>7 </a:t>
                      </a:r>
                    </a:p>
                  </a:txBody>
                  <a:tcPr/>
                </a:tc>
                <a:tc>
                  <a:txBody>
                    <a:bodyPr/>
                    <a:lstStyle/>
                    <a:p>
                      <a:pPr rtl="0" fontAlgn="base"/>
                      <a:r>
                        <a:rPr lang="en-US" sz="1800" dirty="0">
                          <a:effectLst/>
                        </a:rPr>
                        <a:t>7.00 </a:t>
                      </a:r>
                    </a:p>
                  </a:txBody>
                  <a:tcPr/>
                </a:tc>
                <a:tc>
                  <a:txBody>
                    <a:bodyPr/>
                    <a:lstStyle/>
                    <a:p>
                      <a:pPr rtl="0" fontAlgn="base"/>
                      <a:r>
                        <a:rPr lang="en-US" sz="1800" dirty="0">
                          <a:effectLst/>
                        </a:rPr>
                        <a:t>0.00 </a:t>
                      </a:r>
                    </a:p>
                  </a:txBody>
                  <a:tcPr/>
                </a:tc>
                <a:tc>
                  <a:txBody>
                    <a:bodyPr/>
                    <a:lstStyle/>
                    <a:p>
                      <a:pPr rtl="0" fontAlgn="base"/>
                      <a:r>
                        <a:rPr lang="en-US" sz="1800" dirty="0">
                          <a:effectLst/>
                        </a:rPr>
                        <a:t>100% </a:t>
                      </a:r>
                    </a:p>
                  </a:txBody>
                  <a:tcPr/>
                </a:tc>
                <a:extLst>
                  <a:ext uri="{0D108BD9-81ED-4DB2-BD59-A6C34878D82A}">
                    <a16:rowId xmlns:a16="http://schemas.microsoft.com/office/drawing/2014/main" val="771842315"/>
                  </a:ext>
                </a:extLst>
              </a:tr>
              <a:tr h="394987">
                <a:tc>
                  <a:txBody>
                    <a:bodyPr/>
                    <a:lstStyle/>
                    <a:p>
                      <a:pPr rtl="0" fontAlgn="base"/>
                      <a:r>
                        <a:rPr lang="en-US" sz="1800" dirty="0">
                          <a:effectLst/>
                        </a:rPr>
                        <a:t>Add Registration Functionality </a:t>
                      </a:r>
                      <a:endParaRPr lang="en-US" sz="1800" b="1">
                        <a:effectLst/>
                      </a:endParaRPr>
                    </a:p>
                  </a:txBody>
                  <a:tcPr/>
                </a:tc>
                <a:tc>
                  <a:txBody>
                    <a:bodyPr/>
                    <a:lstStyle/>
                    <a:p>
                      <a:pPr rtl="0" fontAlgn="base"/>
                      <a:r>
                        <a:rPr lang="en-US" sz="1800" dirty="0">
                          <a:effectLst/>
                        </a:rPr>
                        <a:t>Sept 22 </a:t>
                      </a:r>
                    </a:p>
                  </a:txBody>
                  <a:tcPr/>
                </a:tc>
                <a:tc>
                  <a:txBody>
                    <a:bodyPr/>
                    <a:lstStyle/>
                    <a:p>
                      <a:pPr rtl="0" fontAlgn="base"/>
                      <a:r>
                        <a:rPr lang="en-US" sz="1800" dirty="0">
                          <a:effectLst/>
                        </a:rPr>
                        <a:t>Sept 29 </a:t>
                      </a:r>
                    </a:p>
                  </a:txBody>
                  <a:tcPr/>
                </a:tc>
                <a:tc>
                  <a:txBody>
                    <a:bodyPr/>
                    <a:lstStyle/>
                    <a:p>
                      <a:pPr rtl="0" fontAlgn="base"/>
                      <a:r>
                        <a:rPr lang="en-US" sz="1800" dirty="0">
                          <a:effectLst/>
                        </a:rPr>
                        <a:t>7 </a:t>
                      </a:r>
                    </a:p>
                  </a:txBody>
                  <a:tcPr/>
                </a:tc>
                <a:tc>
                  <a:txBody>
                    <a:bodyPr/>
                    <a:lstStyle/>
                    <a:p>
                      <a:pPr rtl="0" fontAlgn="base"/>
                      <a:r>
                        <a:rPr lang="en-US" sz="1800" dirty="0">
                          <a:effectLst/>
                        </a:rPr>
                        <a:t>7.00 </a:t>
                      </a:r>
                    </a:p>
                  </a:txBody>
                  <a:tcPr/>
                </a:tc>
                <a:tc>
                  <a:txBody>
                    <a:bodyPr/>
                    <a:lstStyle/>
                    <a:p>
                      <a:pPr rtl="0" fontAlgn="base"/>
                      <a:r>
                        <a:rPr lang="en-US" sz="1800" dirty="0">
                          <a:effectLst/>
                        </a:rPr>
                        <a:t>0.00 </a:t>
                      </a:r>
                    </a:p>
                  </a:txBody>
                  <a:tcPr/>
                </a:tc>
                <a:tc>
                  <a:txBody>
                    <a:bodyPr/>
                    <a:lstStyle/>
                    <a:p>
                      <a:pPr rtl="0" fontAlgn="base"/>
                      <a:r>
                        <a:rPr lang="en-US" sz="1800" dirty="0">
                          <a:effectLst/>
                        </a:rPr>
                        <a:t>100% </a:t>
                      </a:r>
                    </a:p>
                  </a:txBody>
                  <a:tcPr/>
                </a:tc>
                <a:extLst>
                  <a:ext uri="{0D108BD9-81ED-4DB2-BD59-A6C34878D82A}">
                    <a16:rowId xmlns:a16="http://schemas.microsoft.com/office/drawing/2014/main" val="3740770755"/>
                  </a:ext>
                </a:extLst>
              </a:tr>
              <a:tr h="394987">
                <a:tc>
                  <a:txBody>
                    <a:bodyPr/>
                    <a:lstStyle/>
                    <a:p>
                      <a:pPr rtl="0" fontAlgn="base"/>
                      <a:r>
                        <a:rPr lang="en-US" sz="1800" dirty="0">
                          <a:effectLst/>
                        </a:rPr>
                        <a:t>Research Create Page Feature </a:t>
                      </a:r>
                      <a:endParaRPr lang="en-US" sz="1800" b="1">
                        <a:effectLst/>
                      </a:endParaRPr>
                    </a:p>
                  </a:txBody>
                  <a:tcPr/>
                </a:tc>
                <a:tc>
                  <a:txBody>
                    <a:bodyPr/>
                    <a:lstStyle/>
                    <a:p>
                      <a:pPr rtl="0" fontAlgn="base"/>
                      <a:r>
                        <a:rPr lang="en-US" sz="1800" dirty="0">
                          <a:effectLst/>
                        </a:rPr>
                        <a:t>Sept 29 </a:t>
                      </a:r>
                    </a:p>
                  </a:txBody>
                  <a:tcPr/>
                </a:tc>
                <a:tc>
                  <a:txBody>
                    <a:bodyPr/>
                    <a:lstStyle/>
                    <a:p>
                      <a:pPr rtl="0" fontAlgn="base"/>
                      <a:r>
                        <a:rPr lang="en-US" sz="1800" dirty="0">
                          <a:effectLst/>
                        </a:rPr>
                        <a:t>Oct 4 </a:t>
                      </a:r>
                    </a:p>
                  </a:txBody>
                  <a:tcPr/>
                </a:tc>
                <a:tc>
                  <a:txBody>
                    <a:bodyPr/>
                    <a:lstStyle/>
                    <a:p>
                      <a:pPr rtl="0" fontAlgn="base"/>
                      <a:r>
                        <a:rPr lang="en-US" sz="1800" dirty="0">
                          <a:effectLst/>
                        </a:rPr>
                        <a:t>5 </a:t>
                      </a:r>
                    </a:p>
                  </a:txBody>
                  <a:tcPr/>
                </a:tc>
                <a:tc>
                  <a:txBody>
                    <a:bodyPr/>
                    <a:lstStyle/>
                    <a:p>
                      <a:pPr rtl="0" fontAlgn="base"/>
                      <a:r>
                        <a:rPr lang="en-US" sz="1800" dirty="0">
                          <a:effectLst/>
                        </a:rPr>
                        <a:t>5.00 </a:t>
                      </a:r>
                    </a:p>
                  </a:txBody>
                  <a:tcPr/>
                </a:tc>
                <a:tc>
                  <a:txBody>
                    <a:bodyPr/>
                    <a:lstStyle/>
                    <a:p>
                      <a:pPr rtl="0" fontAlgn="base"/>
                      <a:r>
                        <a:rPr lang="en-US" sz="1800" dirty="0">
                          <a:effectLst/>
                        </a:rPr>
                        <a:t>0.00 </a:t>
                      </a:r>
                    </a:p>
                  </a:txBody>
                  <a:tcPr/>
                </a:tc>
                <a:tc>
                  <a:txBody>
                    <a:bodyPr/>
                    <a:lstStyle/>
                    <a:p>
                      <a:pPr rtl="0" fontAlgn="base"/>
                      <a:r>
                        <a:rPr lang="en-US" sz="1800" dirty="0">
                          <a:effectLst/>
                        </a:rPr>
                        <a:t>100% </a:t>
                      </a:r>
                    </a:p>
                  </a:txBody>
                  <a:tcPr/>
                </a:tc>
                <a:extLst>
                  <a:ext uri="{0D108BD9-81ED-4DB2-BD59-A6C34878D82A}">
                    <a16:rowId xmlns:a16="http://schemas.microsoft.com/office/drawing/2014/main" val="648102288"/>
                  </a:ext>
                </a:extLst>
              </a:tr>
            </a:tbl>
          </a:graphicData>
        </a:graphic>
      </p:graphicFrame>
    </p:spTree>
    <p:extLst>
      <p:ext uri="{BB962C8B-B14F-4D97-AF65-F5344CB8AC3E}">
        <p14:creationId xmlns:p14="http://schemas.microsoft.com/office/powerpoint/2010/main" val="3082868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1096963" y="1846263"/>
            <a:ext cx="10058400" cy="4400762"/>
          </a:xfrm>
        </p:spPr>
        <p:txBody>
          <a:bodyPr vert="horz" lIns="0" tIns="45720" rIns="0" bIns="45720" rtlCol="0" anchor="t">
            <a:normAutofit lnSpcReduction="10000"/>
          </a:bodyPr>
          <a:lstStyle/>
          <a:p>
            <a:r>
              <a:rPr lang="en-US" dirty="0"/>
              <a:t>Updated Project Overview and Goals</a:t>
            </a:r>
          </a:p>
          <a:p>
            <a:r>
              <a:rPr lang="en-US" dirty="0"/>
              <a:t>Updated Requirements</a:t>
            </a:r>
          </a:p>
          <a:p>
            <a:r>
              <a:rPr lang="en-US" dirty="0"/>
              <a:t>Updated Project Scope</a:t>
            </a:r>
          </a:p>
          <a:p>
            <a:r>
              <a:rPr lang="en-US" dirty="0"/>
              <a:t>Technical Resources</a:t>
            </a:r>
          </a:p>
          <a:p>
            <a:r>
              <a:rPr lang="en-US" dirty="0"/>
              <a:t>Use cases</a:t>
            </a:r>
          </a:p>
          <a:p>
            <a:r>
              <a:rPr lang="en-US" dirty="0"/>
              <a:t>Group's Approach</a:t>
            </a:r>
          </a:p>
          <a:p>
            <a:r>
              <a:rPr lang="en-US" dirty="0"/>
              <a:t>Progress Visibility</a:t>
            </a:r>
          </a:p>
          <a:p>
            <a:r>
              <a:rPr lang="en-US" dirty="0"/>
              <a:t>Remaining Duration Assessment</a:t>
            </a:r>
          </a:p>
          <a:p>
            <a:r>
              <a:rPr lang="en-US" dirty="0"/>
              <a:t>Update risk analysis</a:t>
            </a:r>
          </a:p>
          <a:p>
            <a:r>
              <a:rPr lang="en-US" dirty="0"/>
              <a:t>Prototype </a:t>
            </a:r>
            <a:r>
              <a:rPr lang="en-US" dirty="0" err="1"/>
              <a:t>demoi</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07468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709312500"/>
              </p:ext>
            </p:extLst>
          </p:nvPr>
        </p:nvGraphicFramePr>
        <p:xfrm>
          <a:off x="220407" y="197269"/>
          <a:ext cx="11658600" cy="6316843"/>
        </p:xfrm>
        <a:graphic>
          <a:graphicData uri="http://schemas.openxmlformats.org/drawingml/2006/table">
            <a:tbl>
              <a:tblPr firstRow="1" bandRow="1">
                <a:tableStyleId>{5C22544A-7EE6-4342-B048-85BDC9FD1C3A}</a:tableStyleId>
              </a:tblPr>
              <a:tblGrid>
                <a:gridCol w="3514725">
                  <a:extLst>
                    <a:ext uri="{9D8B030D-6E8A-4147-A177-3AD203B41FA5}">
                      <a16:colId xmlns:a16="http://schemas.microsoft.com/office/drawing/2014/main" val="414305152"/>
                    </a:ext>
                  </a:extLst>
                </a:gridCol>
                <a:gridCol w="895350">
                  <a:extLst>
                    <a:ext uri="{9D8B030D-6E8A-4147-A177-3AD203B41FA5}">
                      <a16:colId xmlns:a16="http://schemas.microsoft.com/office/drawing/2014/main" val="847978029"/>
                    </a:ext>
                  </a:extLst>
                </a:gridCol>
                <a:gridCol w="1285875">
                  <a:extLst>
                    <a:ext uri="{9D8B030D-6E8A-4147-A177-3AD203B41FA5}">
                      <a16:colId xmlns:a16="http://schemas.microsoft.com/office/drawing/2014/main" val="780739849"/>
                    </a:ext>
                  </a:extLst>
                </a:gridCol>
                <a:gridCol w="1571625">
                  <a:extLst>
                    <a:ext uri="{9D8B030D-6E8A-4147-A177-3AD203B41FA5}">
                      <a16:colId xmlns:a16="http://schemas.microsoft.com/office/drawing/2014/main" val="2125820839"/>
                    </a:ext>
                  </a:extLst>
                </a:gridCol>
                <a:gridCol w="1733550">
                  <a:extLst>
                    <a:ext uri="{9D8B030D-6E8A-4147-A177-3AD203B41FA5}">
                      <a16:colId xmlns:a16="http://schemas.microsoft.com/office/drawing/2014/main" val="348746198"/>
                    </a:ext>
                  </a:extLst>
                </a:gridCol>
                <a:gridCol w="1285875">
                  <a:extLst>
                    <a:ext uri="{9D8B030D-6E8A-4147-A177-3AD203B41FA5}">
                      <a16:colId xmlns:a16="http://schemas.microsoft.com/office/drawing/2014/main" val="244678675"/>
                    </a:ext>
                  </a:extLst>
                </a:gridCol>
                <a:gridCol w="1371600">
                  <a:extLst>
                    <a:ext uri="{9D8B030D-6E8A-4147-A177-3AD203B41FA5}">
                      <a16:colId xmlns:a16="http://schemas.microsoft.com/office/drawing/2014/main" val="2184913403"/>
                    </a:ext>
                  </a:extLst>
                </a:gridCol>
              </a:tblGrid>
              <a:tr h="1088469">
                <a:tc>
                  <a:txBody>
                    <a:bodyPr/>
                    <a:lstStyle/>
                    <a:p>
                      <a:pPr rtl="0" fontAlgn="base"/>
                      <a:r>
                        <a:rPr lang="en-US" sz="1800" dirty="0">
                          <a:effectLst/>
                        </a:rPr>
                        <a:t>Define Requirements for Current Sprint* </a:t>
                      </a:r>
                      <a:endParaRPr lang="en-US" sz="1800" b="1" dirty="0">
                        <a:effectLst/>
                      </a:endParaRPr>
                    </a:p>
                  </a:txBody>
                  <a:tcPr/>
                </a:tc>
                <a:tc>
                  <a:txBody>
                    <a:bodyPr/>
                    <a:lstStyle/>
                    <a:p>
                      <a:pPr rtl="0" fontAlgn="base"/>
                      <a:r>
                        <a:rPr lang="en-US" sz="1800" dirty="0">
                          <a:effectLst/>
                        </a:rPr>
                        <a:t>Sept 8 </a:t>
                      </a:r>
                    </a:p>
                  </a:txBody>
                  <a:tcPr/>
                </a:tc>
                <a:tc>
                  <a:txBody>
                    <a:bodyPr/>
                    <a:lstStyle/>
                    <a:p>
                      <a:pPr rtl="0" fontAlgn="base"/>
                      <a:r>
                        <a:rPr lang="en-US" sz="1800" dirty="0">
                          <a:effectLst/>
                        </a:rPr>
                        <a:t>Sept 15 </a:t>
                      </a:r>
                    </a:p>
                  </a:txBody>
                  <a:tcPr/>
                </a:tc>
                <a:tc>
                  <a:txBody>
                    <a:bodyPr/>
                    <a:lstStyle/>
                    <a:p>
                      <a:pPr rtl="0" fontAlgn="base"/>
                      <a:r>
                        <a:rPr lang="en-US" sz="1800" dirty="0">
                          <a:effectLst/>
                        </a:rPr>
                        <a:t>7 </a:t>
                      </a:r>
                    </a:p>
                  </a:txBody>
                  <a:tcPr/>
                </a:tc>
                <a:tc>
                  <a:txBody>
                    <a:bodyPr/>
                    <a:lstStyle/>
                    <a:p>
                      <a:pPr rtl="0" fontAlgn="base"/>
                      <a:r>
                        <a:rPr lang="en-US" sz="1800" dirty="0">
                          <a:effectLst/>
                        </a:rPr>
                        <a:t>7.00 </a:t>
                      </a:r>
                    </a:p>
                  </a:txBody>
                  <a:tcPr/>
                </a:tc>
                <a:tc>
                  <a:txBody>
                    <a:bodyPr/>
                    <a:lstStyle/>
                    <a:p>
                      <a:pPr rtl="0" fontAlgn="base"/>
                      <a:r>
                        <a:rPr lang="en-US" sz="1800" dirty="0">
                          <a:effectLst/>
                        </a:rPr>
                        <a:t>0.00 </a:t>
                      </a:r>
                    </a:p>
                  </a:txBody>
                  <a:tcPr/>
                </a:tc>
                <a:tc>
                  <a:txBody>
                    <a:bodyPr/>
                    <a:lstStyle/>
                    <a:p>
                      <a:pPr rtl="0" fontAlgn="base"/>
                      <a:r>
                        <a:rPr lang="en-US" sz="1800" dirty="0">
                          <a:effectLst/>
                        </a:rPr>
                        <a:t>100% </a:t>
                      </a:r>
                    </a:p>
                  </a:txBody>
                  <a:tcPr/>
                </a:tc>
                <a:extLst>
                  <a:ext uri="{0D108BD9-81ED-4DB2-BD59-A6C34878D82A}">
                    <a16:rowId xmlns:a16="http://schemas.microsoft.com/office/drawing/2014/main" val="244678752"/>
                  </a:ext>
                </a:extLst>
              </a:tr>
              <a:tr h="846587">
                <a:tc>
                  <a:txBody>
                    <a:bodyPr/>
                    <a:lstStyle/>
                    <a:p>
                      <a:pPr rtl="0" fontAlgn="base"/>
                      <a:r>
                        <a:rPr lang="en-US" sz="1800" dirty="0">
                          <a:effectLst/>
                        </a:rPr>
                        <a:t>Create Models for the System Requirements* </a:t>
                      </a:r>
                      <a:endParaRPr lang="en-US" sz="1800" b="1" dirty="0">
                        <a:effectLst/>
                      </a:endParaRPr>
                    </a:p>
                  </a:txBody>
                  <a:tcPr/>
                </a:tc>
                <a:tc>
                  <a:txBody>
                    <a:bodyPr/>
                    <a:lstStyle/>
                    <a:p>
                      <a:pPr rtl="0" fontAlgn="base"/>
                      <a:r>
                        <a:rPr lang="en-US" sz="1800" dirty="0">
                          <a:effectLst/>
                        </a:rPr>
                        <a:t>Sept 15 </a:t>
                      </a:r>
                    </a:p>
                  </a:txBody>
                  <a:tcPr/>
                </a:tc>
                <a:tc>
                  <a:txBody>
                    <a:bodyPr/>
                    <a:lstStyle/>
                    <a:p>
                      <a:pPr rtl="0" fontAlgn="base"/>
                      <a:r>
                        <a:rPr lang="en-US" sz="1800" dirty="0">
                          <a:effectLst/>
                        </a:rPr>
                        <a:t>Sept 25 </a:t>
                      </a:r>
                    </a:p>
                  </a:txBody>
                  <a:tcPr/>
                </a:tc>
                <a:tc>
                  <a:txBody>
                    <a:bodyPr/>
                    <a:lstStyle/>
                    <a:p>
                      <a:pPr rtl="0" fontAlgn="base"/>
                      <a:r>
                        <a:rPr lang="en-US" sz="1800" dirty="0">
                          <a:effectLst/>
                        </a:rPr>
                        <a:t>10 </a:t>
                      </a:r>
                    </a:p>
                  </a:txBody>
                  <a:tcPr/>
                </a:tc>
                <a:tc>
                  <a:txBody>
                    <a:bodyPr/>
                    <a:lstStyle/>
                    <a:p>
                      <a:pPr rtl="0" fontAlgn="base"/>
                      <a:r>
                        <a:rPr lang="en-US" sz="1800" dirty="0">
                          <a:effectLst/>
                        </a:rPr>
                        <a:t>10.00 </a:t>
                      </a:r>
                    </a:p>
                  </a:txBody>
                  <a:tcPr/>
                </a:tc>
                <a:tc>
                  <a:txBody>
                    <a:bodyPr/>
                    <a:lstStyle/>
                    <a:p>
                      <a:pPr rtl="0" fontAlgn="base"/>
                      <a:r>
                        <a:rPr lang="en-US" sz="1800" dirty="0">
                          <a:effectLst/>
                        </a:rPr>
                        <a:t>0.00 </a:t>
                      </a:r>
                    </a:p>
                  </a:txBody>
                  <a:tcPr/>
                </a:tc>
                <a:tc>
                  <a:txBody>
                    <a:bodyPr/>
                    <a:lstStyle/>
                    <a:p>
                      <a:pPr rtl="0" fontAlgn="base"/>
                      <a:r>
                        <a:rPr lang="en-US" sz="1800" dirty="0">
                          <a:effectLst/>
                        </a:rPr>
                        <a:t>100% </a:t>
                      </a:r>
                    </a:p>
                  </a:txBody>
                  <a:tcPr/>
                </a:tc>
                <a:extLst>
                  <a:ext uri="{0D108BD9-81ED-4DB2-BD59-A6C34878D82A}">
                    <a16:rowId xmlns:a16="http://schemas.microsoft.com/office/drawing/2014/main" val="4271657215"/>
                  </a:ext>
                </a:extLst>
              </a:tr>
              <a:tr h="1069867">
                <a:tc>
                  <a:txBody>
                    <a:bodyPr/>
                    <a:lstStyle/>
                    <a:p>
                      <a:pPr rtl="0" fontAlgn="base"/>
                      <a:r>
                        <a:rPr lang="en-US" sz="1800" dirty="0">
                          <a:effectLst/>
                        </a:rPr>
                        <a:t>Create Milestone 2 Report Outline* </a:t>
                      </a:r>
                      <a:endParaRPr lang="en-US" sz="1800" b="1" dirty="0">
                        <a:effectLst/>
                      </a:endParaRPr>
                    </a:p>
                  </a:txBody>
                  <a:tcPr/>
                </a:tc>
                <a:tc>
                  <a:txBody>
                    <a:bodyPr/>
                    <a:lstStyle/>
                    <a:p>
                      <a:pPr rtl="0" fontAlgn="base"/>
                      <a:r>
                        <a:rPr lang="en-US" sz="1800" dirty="0">
                          <a:effectLst/>
                        </a:rPr>
                        <a:t>Sept 15 </a:t>
                      </a:r>
                    </a:p>
                  </a:txBody>
                  <a:tcPr/>
                </a:tc>
                <a:tc>
                  <a:txBody>
                    <a:bodyPr/>
                    <a:lstStyle/>
                    <a:p>
                      <a:pPr rtl="0" fontAlgn="base"/>
                      <a:r>
                        <a:rPr lang="en-US" sz="1800" dirty="0">
                          <a:effectLst/>
                        </a:rPr>
                        <a:t>Sept 20 </a:t>
                      </a:r>
                    </a:p>
                  </a:txBody>
                  <a:tcPr/>
                </a:tc>
                <a:tc>
                  <a:txBody>
                    <a:bodyPr/>
                    <a:lstStyle/>
                    <a:p>
                      <a:pPr rtl="0" fontAlgn="base"/>
                      <a:r>
                        <a:rPr lang="en-US" sz="1800" dirty="0">
                          <a:effectLst/>
                        </a:rPr>
                        <a:t>5 </a:t>
                      </a:r>
                    </a:p>
                  </a:txBody>
                  <a:tcPr/>
                </a:tc>
                <a:tc>
                  <a:txBody>
                    <a:bodyPr/>
                    <a:lstStyle/>
                    <a:p>
                      <a:pPr rtl="0" fontAlgn="base"/>
                      <a:r>
                        <a:rPr lang="en-US" sz="1800" dirty="0">
                          <a:effectLst/>
                        </a:rPr>
                        <a:t>5.00 </a:t>
                      </a:r>
                    </a:p>
                  </a:txBody>
                  <a:tcPr/>
                </a:tc>
                <a:tc>
                  <a:txBody>
                    <a:bodyPr/>
                    <a:lstStyle/>
                    <a:p>
                      <a:pPr rtl="0" fontAlgn="base"/>
                      <a:r>
                        <a:rPr lang="en-US" sz="1800" dirty="0">
                          <a:effectLst/>
                        </a:rPr>
                        <a:t>0.00 </a:t>
                      </a:r>
                    </a:p>
                  </a:txBody>
                  <a:tcPr/>
                </a:tc>
                <a:tc>
                  <a:txBody>
                    <a:bodyPr/>
                    <a:lstStyle/>
                    <a:p>
                      <a:pPr rtl="0" fontAlgn="base"/>
                      <a:r>
                        <a:rPr lang="en-US" sz="1800" dirty="0">
                          <a:effectLst/>
                        </a:rPr>
                        <a:t>100% </a:t>
                      </a:r>
                    </a:p>
                  </a:txBody>
                  <a:tcPr/>
                </a:tc>
                <a:extLst>
                  <a:ext uri="{0D108BD9-81ED-4DB2-BD59-A6C34878D82A}">
                    <a16:rowId xmlns:a16="http://schemas.microsoft.com/office/drawing/2014/main" val="321107671"/>
                  </a:ext>
                </a:extLst>
              </a:tr>
              <a:tr h="827980">
                <a:tc>
                  <a:txBody>
                    <a:bodyPr/>
                    <a:lstStyle/>
                    <a:p>
                      <a:pPr rtl="0" fontAlgn="base"/>
                      <a:r>
                        <a:rPr lang="en-US" sz="1800" dirty="0">
                          <a:effectLst/>
                        </a:rPr>
                        <a:t>Create Milestone 2 Report Draft* </a:t>
                      </a:r>
                      <a:endParaRPr lang="en-US" sz="1800" b="1" dirty="0">
                        <a:effectLst/>
                      </a:endParaRPr>
                    </a:p>
                  </a:txBody>
                  <a:tcPr/>
                </a:tc>
                <a:tc>
                  <a:txBody>
                    <a:bodyPr/>
                    <a:lstStyle/>
                    <a:p>
                      <a:pPr rtl="0" fontAlgn="base"/>
                      <a:r>
                        <a:rPr lang="en-US" sz="1800" dirty="0">
                          <a:effectLst/>
                        </a:rPr>
                        <a:t>Sept 20 </a:t>
                      </a:r>
                    </a:p>
                  </a:txBody>
                  <a:tcPr/>
                </a:tc>
                <a:tc>
                  <a:txBody>
                    <a:bodyPr/>
                    <a:lstStyle/>
                    <a:p>
                      <a:pPr rtl="0" fontAlgn="base"/>
                      <a:r>
                        <a:rPr lang="en-US" sz="1800" dirty="0">
                          <a:effectLst/>
                        </a:rPr>
                        <a:t>Sept 27 </a:t>
                      </a:r>
                    </a:p>
                  </a:txBody>
                  <a:tcPr/>
                </a:tc>
                <a:tc>
                  <a:txBody>
                    <a:bodyPr/>
                    <a:lstStyle/>
                    <a:p>
                      <a:pPr rtl="0" fontAlgn="base"/>
                      <a:r>
                        <a:rPr lang="en-US" sz="1800" dirty="0">
                          <a:effectLst/>
                        </a:rPr>
                        <a:t>7 </a:t>
                      </a:r>
                    </a:p>
                  </a:txBody>
                  <a:tcPr/>
                </a:tc>
                <a:tc>
                  <a:txBody>
                    <a:bodyPr/>
                    <a:lstStyle/>
                    <a:p>
                      <a:pPr rtl="0" fontAlgn="base"/>
                      <a:r>
                        <a:rPr lang="en-US" sz="1800" dirty="0">
                          <a:effectLst/>
                        </a:rPr>
                        <a:t>7.00 </a:t>
                      </a:r>
                    </a:p>
                  </a:txBody>
                  <a:tcPr/>
                </a:tc>
                <a:tc>
                  <a:txBody>
                    <a:bodyPr/>
                    <a:lstStyle/>
                    <a:p>
                      <a:pPr rtl="0" fontAlgn="base"/>
                      <a:r>
                        <a:rPr lang="en-US" sz="1800" dirty="0">
                          <a:effectLst/>
                        </a:rPr>
                        <a:t>0.00 </a:t>
                      </a:r>
                    </a:p>
                  </a:txBody>
                  <a:tcPr/>
                </a:tc>
                <a:tc>
                  <a:txBody>
                    <a:bodyPr/>
                    <a:lstStyle/>
                    <a:p>
                      <a:pPr rtl="0" fontAlgn="base"/>
                      <a:r>
                        <a:rPr lang="en-US" sz="1800" dirty="0">
                          <a:effectLst/>
                        </a:rPr>
                        <a:t>100% </a:t>
                      </a:r>
                    </a:p>
                  </a:txBody>
                  <a:tcPr/>
                </a:tc>
                <a:extLst>
                  <a:ext uri="{0D108BD9-81ED-4DB2-BD59-A6C34878D82A}">
                    <a16:rowId xmlns:a16="http://schemas.microsoft.com/office/drawing/2014/main" val="3554056429"/>
                  </a:ext>
                </a:extLst>
              </a:tr>
              <a:tr h="827980">
                <a:tc>
                  <a:txBody>
                    <a:bodyPr/>
                    <a:lstStyle/>
                    <a:p>
                      <a:pPr rtl="0" fontAlgn="base"/>
                      <a:r>
                        <a:rPr lang="en-US" sz="1800" dirty="0">
                          <a:effectLst/>
                        </a:rPr>
                        <a:t>Create Final Milestone 2 Report* </a:t>
                      </a:r>
                      <a:endParaRPr lang="en-US" sz="1800" b="1" dirty="0">
                        <a:effectLst/>
                      </a:endParaRPr>
                    </a:p>
                  </a:txBody>
                  <a:tcPr/>
                </a:tc>
                <a:tc>
                  <a:txBody>
                    <a:bodyPr/>
                    <a:lstStyle/>
                    <a:p>
                      <a:pPr rtl="0" fontAlgn="base"/>
                      <a:r>
                        <a:rPr lang="en-US" sz="1800" dirty="0">
                          <a:effectLst/>
                        </a:rPr>
                        <a:t>Sept 27 </a:t>
                      </a:r>
                    </a:p>
                  </a:txBody>
                  <a:tcPr/>
                </a:tc>
                <a:tc>
                  <a:txBody>
                    <a:bodyPr/>
                    <a:lstStyle/>
                    <a:p>
                      <a:pPr rtl="0" fontAlgn="base"/>
                      <a:r>
                        <a:rPr lang="en-US" sz="1800" dirty="0">
                          <a:effectLst/>
                        </a:rPr>
                        <a:t>Oct 3 </a:t>
                      </a:r>
                    </a:p>
                  </a:txBody>
                  <a:tcPr/>
                </a:tc>
                <a:tc>
                  <a:txBody>
                    <a:bodyPr/>
                    <a:lstStyle/>
                    <a:p>
                      <a:pPr rtl="0" fontAlgn="base"/>
                      <a:r>
                        <a:rPr lang="en-US" sz="1800" dirty="0">
                          <a:effectLst/>
                        </a:rPr>
                        <a:t>6 </a:t>
                      </a:r>
                    </a:p>
                  </a:txBody>
                  <a:tcPr/>
                </a:tc>
                <a:tc>
                  <a:txBody>
                    <a:bodyPr/>
                    <a:lstStyle/>
                    <a:p>
                      <a:pPr rtl="0" fontAlgn="base"/>
                      <a:r>
                        <a:rPr lang="en-US" sz="1800" dirty="0">
                          <a:effectLst/>
                        </a:rPr>
                        <a:t>6.00 </a:t>
                      </a:r>
                    </a:p>
                  </a:txBody>
                  <a:tcPr/>
                </a:tc>
                <a:tc>
                  <a:txBody>
                    <a:bodyPr/>
                    <a:lstStyle/>
                    <a:p>
                      <a:pPr rtl="0" fontAlgn="base"/>
                      <a:r>
                        <a:rPr lang="en-US" sz="1800" dirty="0">
                          <a:effectLst/>
                        </a:rPr>
                        <a:t>0.00 </a:t>
                      </a:r>
                    </a:p>
                  </a:txBody>
                  <a:tcPr/>
                </a:tc>
                <a:tc>
                  <a:txBody>
                    <a:bodyPr/>
                    <a:lstStyle/>
                    <a:p>
                      <a:pPr rtl="0" fontAlgn="base"/>
                      <a:r>
                        <a:rPr lang="en-US" sz="1800" dirty="0">
                          <a:effectLst/>
                        </a:rPr>
                        <a:t>100% </a:t>
                      </a:r>
                    </a:p>
                  </a:txBody>
                  <a:tcPr/>
                </a:tc>
                <a:extLst>
                  <a:ext uri="{0D108BD9-81ED-4DB2-BD59-A6C34878D82A}">
                    <a16:rowId xmlns:a16="http://schemas.microsoft.com/office/drawing/2014/main" val="1118853106"/>
                  </a:ext>
                </a:extLst>
              </a:tr>
              <a:tr h="827980">
                <a:tc>
                  <a:txBody>
                    <a:bodyPr/>
                    <a:lstStyle/>
                    <a:p>
                      <a:pPr rtl="0" fontAlgn="base"/>
                      <a:r>
                        <a:rPr lang="en-US" sz="1800" dirty="0">
                          <a:effectLst/>
                        </a:rPr>
                        <a:t>Create Presentation for Client* </a:t>
                      </a:r>
                      <a:endParaRPr lang="en-US" sz="1800" b="1" dirty="0">
                        <a:effectLst/>
                      </a:endParaRPr>
                    </a:p>
                  </a:txBody>
                  <a:tcPr/>
                </a:tc>
                <a:tc>
                  <a:txBody>
                    <a:bodyPr/>
                    <a:lstStyle/>
                    <a:p>
                      <a:pPr rtl="0" fontAlgn="base"/>
                      <a:r>
                        <a:rPr lang="en-US" sz="1800" dirty="0">
                          <a:effectLst/>
                        </a:rPr>
                        <a:t>Sept 27 </a:t>
                      </a:r>
                    </a:p>
                  </a:txBody>
                  <a:tcPr/>
                </a:tc>
                <a:tc>
                  <a:txBody>
                    <a:bodyPr/>
                    <a:lstStyle/>
                    <a:p>
                      <a:pPr rtl="0" fontAlgn="base"/>
                      <a:r>
                        <a:rPr lang="en-US" sz="1800" dirty="0">
                          <a:effectLst/>
                        </a:rPr>
                        <a:t>Oct 3 </a:t>
                      </a:r>
                    </a:p>
                  </a:txBody>
                  <a:tcPr/>
                </a:tc>
                <a:tc>
                  <a:txBody>
                    <a:bodyPr/>
                    <a:lstStyle/>
                    <a:p>
                      <a:pPr rtl="0" fontAlgn="base"/>
                      <a:r>
                        <a:rPr lang="en-US" sz="1800" dirty="0">
                          <a:effectLst/>
                        </a:rPr>
                        <a:t>6 </a:t>
                      </a:r>
                    </a:p>
                  </a:txBody>
                  <a:tcPr/>
                </a:tc>
                <a:tc>
                  <a:txBody>
                    <a:bodyPr/>
                    <a:lstStyle/>
                    <a:p>
                      <a:pPr rtl="0" fontAlgn="base"/>
                      <a:r>
                        <a:rPr lang="en-US" sz="1800" dirty="0">
                          <a:effectLst/>
                        </a:rPr>
                        <a:t>6.00 </a:t>
                      </a:r>
                    </a:p>
                  </a:txBody>
                  <a:tcPr/>
                </a:tc>
                <a:tc>
                  <a:txBody>
                    <a:bodyPr/>
                    <a:lstStyle/>
                    <a:p>
                      <a:pPr rtl="0" fontAlgn="base"/>
                      <a:r>
                        <a:rPr lang="en-US" sz="1800" dirty="0">
                          <a:effectLst/>
                        </a:rPr>
                        <a:t>0.00 </a:t>
                      </a:r>
                    </a:p>
                  </a:txBody>
                  <a:tcPr/>
                </a:tc>
                <a:tc>
                  <a:txBody>
                    <a:bodyPr/>
                    <a:lstStyle/>
                    <a:p>
                      <a:pPr rtl="0" fontAlgn="base"/>
                      <a:r>
                        <a:rPr lang="en-US" sz="1800" dirty="0">
                          <a:effectLst/>
                        </a:rPr>
                        <a:t>100% </a:t>
                      </a:r>
                    </a:p>
                  </a:txBody>
                  <a:tcPr/>
                </a:tc>
                <a:extLst>
                  <a:ext uri="{0D108BD9-81ED-4DB2-BD59-A6C34878D82A}">
                    <a16:rowId xmlns:a16="http://schemas.microsoft.com/office/drawing/2014/main" val="2775965020"/>
                  </a:ext>
                </a:extLst>
              </a:tr>
              <a:tr h="827980">
                <a:tc>
                  <a:txBody>
                    <a:bodyPr/>
                    <a:lstStyle/>
                    <a:p>
                      <a:pPr rtl="0" fontAlgn="base"/>
                      <a:r>
                        <a:rPr lang="en-US" sz="1800" dirty="0">
                          <a:effectLst/>
                        </a:rPr>
                        <a:t>Deliver Report and Presentation to Client* </a:t>
                      </a:r>
                      <a:endParaRPr lang="en-US" sz="1800" b="1" dirty="0">
                        <a:effectLst/>
                      </a:endParaRPr>
                    </a:p>
                  </a:txBody>
                  <a:tcPr/>
                </a:tc>
                <a:tc>
                  <a:txBody>
                    <a:bodyPr/>
                    <a:lstStyle/>
                    <a:p>
                      <a:pPr rtl="0" fontAlgn="base"/>
                      <a:r>
                        <a:rPr lang="en-US" sz="1800" dirty="0">
                          <a:effectLst/>
                        </a:rPr>
                        <a:t>Oct 4 </a:t>
                      </a:r>
                    </a:p>
                  </a:txBody>
                  <a:tcPr/>
                </a:tc>
                <a:tc>
                  <a:txBody>
                    <a:bodyPr/>
                    <a:lstStyle/>
                    <a:p>
                      <a:pPr rtl="0" fontAlgn="base"/>
                      <a:r>
                        <a:rPr lang="en-US" sz="1800" dirty="0">
                          <a:effectLst/>
                        </a:rPr>
                        <a:t>Oct 5 </a:t>
                      </a:r>
                    </a:p>
                  </a:txBody>
                  <a:tcPr/>
                </a:tc>
                <a:tc>
                  <a:txBody>
                    <a:bodyPr/>
                    <a:lstStyle/>
                    <a:p>
                      <a:pPr rtl="0" fontAlgn="base"/>
                      <a:r>
                        <a:rPr lang="en-US" sz="1800" dirty="0">
                          <a:effectLst/>
                        </a:rPr>
                        <a:t>1 </a:t>
                      </a:r>
                    </a:p>
                  </a:txBody>
                  <a:tcPr/>
                </a:tc>
                <a:tc>
                  <a:txBody>
                    <a:bodyPr/>
                    <a:lstStyle/>
                    <a:p>
                      <a:pPr rtl="0" fontAlgn="base"/>
                      <a:r>
                        <a:rPr lang="en-US" sz="1800" dirty="0">
                          <a:effectLst/>
                        </a:rPr>
                        <a:t>1.00 </a:t>
                      </a:r>
                    </a:p>
                  </a:txBody>
                  <a:tcPr/>
                </a:tc>
                <a:tc>
                  <a:txBody>
                    <a:bodyPr/>
                    <a:lstStyle/>
                    <a:p>
                      <a:pPr rtl="0" fontAlgn="base"/>
                      <a:r>
                        <a:rPr lang="en-US" sz="1800" dirty="0">
                          <a:effectLst/>
                        </a:rPr>
                        <a:t>0.00 </a:t>
                      </a:r>
                    </a:p>
                  </a:txBody>
                  <a:tcPr/>
                </a:tc>
                <a:tc>
                  <a:txBody>
                    <a:bodyPr/>
                    <a:lstStyle/>
                    <a:p>
                      <a:pPr rtl="0" fontAlgn="base"/>
                      <a:r>
                        <a:rPr lang="en-US" sz="1800" dirty="0">
                          <a:effectLst/>
                        </a:rPr>
                        <a:t>100% </a:t>
                      </a:r>
                    </a:p>
                  </a:txBody>
                  <a:tcPr/>
                </a:tc>
                <a:extLst>
                  <a:ext uri="{0D108BD9-81ED-4DB2-BD59-A6C34878D82A}">
                    <a16:rowId xmlns:a16="http://schemas.microsoft.com/office/drawing/2014/main" val="614267180"/>
                  </a:ext>
                </a:extLst>
              </a:tr>
            </a:tbl>
          </a:graphicData>
        </a:graphic>
      </p:graphicFrame>
    </p:spTree>
    <p:extLst>
      <p:ext uri="{BB962C8B-B14F-4D97-AF65-F5344CB8AC3E}">
        <p14:creationId xmlns:p14="http://schemas.microsoft.com/office/powerpoint/2010/main" val="392237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Remaining Duration Assessment</a:t>
            </a:r>
          </a:p>
        </p:txBody>
      </p:sp>
      <p:pic>
        <p:nvPicPr>
          <p:cNvPr id="7" name="Picture 7"/>
          <p:cNvPicPr>
            <a:picLocks noGrp="1" noChangeAspect="1"/>
          </p:cNvPicPr>
          <p:nvPr>
            <p:ph idx="1"/>
          </p:nvPr>
        </p:nvPicPr>
        <p:blipFill>
          <a:blip r:embed="rId2"/>
          <a:stretch>
            <a:fillRect/>
          </a:stretch>
        </p:blipFill>
        <p:spPr>
          <a:xfrm>
            <a:off x="4332501" y="419100"/>
            <a:ext cx="7272684" cy="6251849"/>
          </a:xfrm>
          <a:prstGeom prst="rect">
            <a:avLst/>
          </a:prstGeom>
        </p:spPr>
      </p:pic>
      <p:sp>
        <p:nvSpPr>
          <p:cNvPr id="4" name="Text Placeholder 3"/>
          <p:cNvSpPr>
            <a:spLocks noGrp="1"/>
          </p:cNvSpPr>
          <p:nvPr>
            <p:ph type="body" sz="half" idx="2"/>
          </p:nvPr>
        </p:nvSpPr>
        <p:spPr/>
        <p:txBody>
          <a:bodyPr/>
          <a:lstStyle/>
          <a:p>
            <a:endParaRPr lang="en-US"/>
          </a:p>
        </p:txBody>
      </p:sp>
      <p:sp>
        <p:nvSpPr>
          <p:cNvPr id="9" name="TextBox 8"/>
          <p:cNvSpPr txBox="1"/>
          <p:nvPr/>
        </p:nvSpPr>
        <p:spPr>
          <a:xfrm>
            <a:off x="1818698" y="2028825"/>
            <a:ext cx="8933572" cy="4392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3922960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Updated Risk Analysis</a:t>
            </a:r>
          </a:p>
        </p:txBody>
      </p:sp>
      <p:sp>
        <p:nvSpPr>
          <p:cNvPr id="3" name="Content Placeholder 2"/>
          <p:cNvSpPr>
            <a:spLocks noGrp="1"/>
          </p:cNvSpPr>
          <p:nvPr>
            <p:ph idx="1"/>
          </p:nvPr>
        </p:nvSpPr>
        <p:spPr>
          <a:xfrm>
            <a:off x="1097280" y="1845734"/>
            <a:ext cx="10058400" cy="4023360"/>
          </a:xfrm>
        </p:spPr>
        <p:txBody>
          <a:bodyPr vert="horz" lIns="0" tIns="45720" rIns="0" bIns="45720" rtlCol="0" anchor="t">
            <a:normAutofit/>
          </a:bodyPr>
          <a:lstStyle/>
          <a:p>
            <a:r>
              <a:rPr lang="en-US" sz="2400" dirty="0"/>
              <a:t>Operational risks</a:t>
            </a:r>
          </a:p>
          <a:p>
            <a:pPr marL="383540" lvl="1"/>
            <a:r>
              <a:rPr lang="en-US" sz="2400" dirty="0"/>
              <a:t>Lack experience with docker</a:t>
            </a:r>
          </a:p>
          <a:p>
            <a:pPr marL="383540" lvl="1"/>
            <a:endParaRPr lang="en-US" sz="2400" dirty="0"/>
          </a:p>
          <a:p>
            <a:pPr marL="200660" lvl="1" indent="0">
              <a:buNone/>
            </a:pPr>
            <a:r>
              <a:rPr lang="en-US" sz="2400" dirty="0"/>
              <a:t>Technical Risks</a:t>
            </a:r>
          </a:p>
          <a:p>
            <a:pPr marL="383540" lvl="1"/>
            <a:r>
              <a:rPr lang="en-US" sz="2400" dirty="0"/>
              <a:t>Pi malfunctioning </a:t>
            </a:r>
          </a:p>
          <a:p>
            <a:pPr marL="383540" lvl="1"/>
            <a:r>
              <a:rPr lang="en-US" sz="2400" dirty="0"/>
              <a:t>Connectivity to the pi</a:t>
            </a:r>
          </a:p>
          <a:p>
            <a:pPr marL="383540" lvl="1"/>
            <a:endParaRPr lang="en-US" sz="2400" dirty="0"/>
          </a:p>
          <a:p>
            <a:pPr marL="200660" lvl="1" indent="0">
              <a:buNone/>
            </a:pPr>
            <a:r>
              <a:rPr lang="en-US" sz="2400" dirty="0"/>
              <a:t>Time management and communication crucial to preventing risks from becoming a problem</a:t>
            </a:r>
          </a:p>
          <a:p>
            <a:pPr marL="383540" lvl="1"/>
            <a:endParaRPr lang="en-US" dirty="0"/>
          </a:p>
          <a:p>
            <a:pPr marL="200660" lvl="1" indent="0">
              <a:buNone/>
            </a:pPr>
            <a:endParaRPr lang="en-US" dirty="0"/>
          </a:p>
          <a:p>
            <a:endParaRPr lang="en-US" dirty="0"/>
          </a:p>
        </p:txBody>
      </p:sp>
    </p:spTree>
    <p:extLst>
      <p:ext uri="{BB962C8B-B14F-4D97-AF65-F5344CB8AC3E}">
        <p14:creationId xmlns:p14="http://schemas.microsoft.com/office/powerpoint/2010/main" val="239901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Prototype Demo</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73772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Updated Project Overview and Goals</a:t>
            </a:r>
          </a:p>
        </p:txBody>
      </p:sp>
      <p:sp>
        <p:nvSpPr>
          <p:cNvPr id="3" name="Content Placeholder 2"/>
          <p:cNvSpPr>
            <a:spLocks noGrp="1"/>
          </p:cNvSpPr>
          <p:nvPr>
            <p:ph idx="1"/>
          </p:nvPr>
        </p:nvSpPr>
        <p:spPr/>
        <p:txBody>
          <a:bodyPr vert="horz" lIns="0" tIns="45720" rIns="0" bIns="45720" rtlCol="0" anchor="t">
            <a:noAutofit/>
          </a:bodyPr>
          <a:lstStyle/>
          <a:p>
            <a:pPr marL="0" indent="0">
              <a:buNone/>
            </a:pPr>
            <a:r>
              <a:rPr lang="en-US" i="1" dirty="0"/>
              <a:t>Project Overview</a:t>
            </a:r>
            <a:endParaRPr lang="en-US" dirty="0"/>
          </a:p>
          <a:p>
            <a:pPr indent="457200" algn="just"/>
            <a:r>
              <a:rPr lang="en-US" dirty="0"/>
              <a:t>Wikipedia is an online encyclopedia with articles created and edited by volunteers around the world. Wikipedia describes itself as the free web-based encyclopedia that anyone can edit. The accessibility and ease of use of the website are integral elements of its growth and popularity. These elements will shape how each feature is developed for the final product. The goal is to create an accessible web-based encyclopedia. The mini WKU themed Wikipedia will be easy to use, which will attract users to create, edit, and explore articles. </a:t>
            </a:r>
          </a:p>
          <a:p>
            <a:pPr marL="0" indent="0" algn="just">
              <a:buNone/>
            </a:pPr>
            <a:r>
              <a:rPr lang="en-US" i="1" dirty="0"/>
              <a:t>Our Client</a:t>
            </a:r>
            <a:endParaRPr lang="en-US" dirty="0"/>
          </a:p>
          <a:p>
            <a:pPr indent="457200" algn="just"/>
            <a:r>
              <a:rPr lang="en-US" dirty="0"/>
              <a:t>Our team will be working for a client, Mahn Do, who will direct our building of the mini Wiki from start to finish. Mr. Do will be briefed weekly on the team's development progress, and will be notified and inquired about all major decisions dealing with the Wiki clone project. The Wiki will be built to the specifications and liking of Mr. Do throughout the entire developmental process.</a:t>
            </a:r>
          </a:p>
          <a:p>
            <a:endParaRPr lang="en-US" dirty="0"/>
          </a:p>
        </p:txBody>
      </p:sp>
    </p:spTree>
    <p:extLst>
      <p:ext uri="{BB962C8B-B14F-4D97-AF65-F5344CB8AC3E}">
        <p14:creationId xmlns:p14="http://schemas.microsoft.com/office/powerpoint/2010/main" val="1760485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Updated Requirements</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000000"/>
                </a:solidFill>
              </a:rPr>
              <a:t>Functional </a:t>
            </a:r>
          </a:p>
          <a:p>
            <a:pPr marL="383540" lvl="1"/>
            <a:r>
              <a:rPr dirty="0">
                <a:solidFill>
                  <a:srgbClr val="000000"/>
                </a:solidFill>
                <a:latin typeface="Calibri"/>
                <a:cs typeface="+mn-ea"/>
              </a:rPr>
              <a:t>Account Creation</a:t>
            </a:r>
            <a:endParaRPr lang="en-US">
              <a:solidFill>
                <a:srgbClr val="000000"/>
              </a:solidFill>
              <a:latin typeface="Calibri"/>
              <a:cs typeface="+mn-ea"/>
            </a:endParaRPr>
          </a:p>
          <a:p>
            <a:pPr marL="383540" lvl="1"/>
            <a:r>
              <a:rPr dirty="0">
                <a:solidFill>
                  <a:srgbClr val="000000"/>
                </a:solidFill>
                <a:latin typeface="Calibri"/>
                <a:cs typeface="+mn-ea"/>
              </a:rPr>
              <a:t>Login</a:t>
            </a:r>
            <a:endParaRPr lang="en-US">
              <a:solidFill>
                <a:srgbClr val="000000"/>
              </a:solidFill>
              <a:latin typeface="Calibri"/>
              <a:cs typeface="+mn-ea"/>
            </a:endParaRPr>
          </a:p>
          <a:p>
            <a:pPr marL="383540" lvl="1"/>
            <a:r>
              <a:rPr dirty="0">
                <a:solidFill>
                  <a:srgbClr val="000000"/>
                </a:solidFill>
                <a:latin typeface="Calibri"/>
                <a:cs typeface="+mn-ea"/>
              </a:rPr>
              <a:t>Search</a:t>
            </a:r>
            <a:endParaRPr lang="en-US">
              <a:solidFill>
                <a:srgbClr val="000000"/>
              </a:solidFill>
              <a:latin typeface="Calibri"/>
              <a:cs typeface="+mn-ea"/>
            </a:endParaRPr>
          </a:p>
          <a:p>
            <a:pPr marL="383540" lvl="1"/>
            <a:r>
              <a:rPr dirty="0">
                <a:solidFill>
                  <a:srgbClr val="000000"/>
                </a:solidFill>
                <a:latin typeface="Calibri"/>
                <a:cs typeface="+mn-ea"/>
              </a:rPr>
              <a:t>Create Page</a:t>
            </a:r>
            <a:endParaRPr lang="en-US">
              <a:solidFill>
                <a:srgbClr val="000000"/>
              </a:solidFill>
              <a:latin typeface="Calibri"/>
              <a:cs typeface="+mn-ea"/>
            </a:endParaRPr>
          </a:p>
          <a:p>
            <a:pPr marL="383540" lvl="1"/>
            <a:r>
              <a:rPr dirty="0">
                <a:solidFill>
                  <a:srgbClr val="000000"/>
                </a:solidFill>
                <a:latin typeface="Calibri"/>
                <a:cs typeface="+mn-ea"/>
              </a:rPr>
              <a:t>Edit Page</a:t>
            </a:r>
            <a:endParaRPr lang="en-US">
              <a:solidFill>
                <a:schemeClr val="tx1"/>
              </a:solidFill>
              <a:latin typeface="Calibri"/>
              <a:cs typeface="+mn-ea"/>
            </a:endParaRPr>
          </a:p>
          <a:p>
            <a:pPr marL="383540" lvl="1"/>
            <a:r>
              <a:rPr dirty="0">
                <a:solidFill>
                  <a:schemeClr val="tx1"/>
                </a:solidFill>
                <a:latin typeface="Calibri"/>
                <a:cs typeface="+mn-ea"/>
              </a:rPr>
              <a:t>Recover </a:t>
            </a:r>
            <a:r>
              <a:rPr dirty="0" err="1">
                <a:solidFill>
                  <a:schemeClr val="tx1"/>
                </a:solidFill>
                <a:latin typeface="Calibri"/>
                <a:cs typeface="+mn-ea"/>
              </a:rPr>
              <a:t>Back up</a:t>
            </a:r>
            <a:r>
              <a:rPr dirty="0">
                <a:solidFill>
                  <a:schemeClr val="tx1"/>
                </a:solidFill>
                <a:latin typeface="Calibri"/>
                <a:cs typeface="+mn-ea"/>
              </a:rPr>
              <a:t> Pages</a:t>
            </a:r>
            <a:endParaRPr sz="800" dirty="0">
              <a:solidFill>
                <a:srgbClr val="000000"/>
              </a:solidFill>
              <a:latin typeface="Calibri"/>
            </a:endParaRPr>
          </a:p>
          <a:p>
            <a:r>
              <a:rPr lang="en-US" dirty="0">
                <a:solidFill>
                  <a:srgbClr val="000000"/>
                </a:solidFill>
              </a:rPr>
              <a:t>Nonfunctional</a:t>
            </a:r>
          </a:p>
          <a:p>
            <a:pPr marL="383540" lvl="1"/>
            <a:r>
              <a:rPr lang="en-US" dirty="0">
                <a:solidFill>
                  <a:srgbClr val="000000"/>
                </a:solidFill>
              </a:rPr>
              <a:t>Security</a:t>
            </a:r>
          </a:p>
          <a:p>
            <a:pPr marL="383540" lvl="1"/>
            <a:r>
              <a:rPr lang="en-US" dirty="0">
                <a:solidFill>
                  <a:srgbClr val="000000"/>
                </a:solidFill>
              </a:rPr>
              <a:t>Usability</a:t>
            </a:r>
          </a:p>
          <a:p>
            <a:pPr marL="383540" lvl="1"/>
            <a:r>
              <a:rPr lang="en-US" dirty="0">
                <a:solidFill>
                  <a:srgbClr val="000000"/>
                </a:solidFill>
              </a:rPr>
              <a:t>Compatibility</a:t>
            </a:r>
          </a:p>
          <a:p>
            <a:pPr marL="383540" lvl="1"/>
            <a:endParaRPr lang="en-US" dirty="0"/>
          </a:p>
        </p:txBody>
      </p:sp>
    </p:spTree>
    <p:extLst>
      <p:ext uri="{BB962C8B-B14F-4D97-AF65-F5344CB8AC3E}">
        <p14:creationId xmlns:p14="http://schemas.microsoft.com/office/powerpoint/2010/main" val="4216717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Sprint Requirements</a:t>
            </a:r>
          </a:p>
        </p:txBody>
      </p:sp>
      <p:pic>
        <p:nvPicPr>
          <p:cNvPr id="4" name="Picture 4"/>
          <p:cNvPicPr>
            <a:picLocks noGrp="1" noChangeAspect="1"/>
          </p:cNvPicPr>
          <p:nvPr>
            <p:ph idx="1"/>
          </p:nvPr>
        </p:nvPicPr>
        <p:blipFill>
          <a:blip r:embed="rId2"/>
          <a:stretch>
            <a:fillRect/>
          </a:stretch>
        </p:blipFill>
        <p:spPr>
          <a:xfrm>
            <a:off x="647700" y="2200275"/>
            <a:ext cx="11058774" cy="2779713"/>
          </a:xfrm>
          <a:prstGeom prst="rect">
            <a:avLst/>
          </a:prstGeom>
        </p:spPr>
      </p:pic>
    </p:spTree>
    <p:extLst>
      <p:ext uri="{BB962C8B-B14F-4D97-AF65-F5344CB8AC3E}">
        <p14:creationId xmlns:p14="http://schemas.microsoft.com/office/powerpoint/2010/main" val="629381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Sprint Requirements</a:t>
            </a:r>
            <a:endParaRPr lang="en-US" dirty="0">
              <a:solidFill>
                <a:schemeClr val="tx1"/>
              </a:solidFill>
            </a:endParaRPr>
          </a:p>
        </p:txBody>
      </p:sp>
      <p:pic>
        <p:nvPicPr>
          <p:cNvPr id="4" name="Picture 4"/>
          <p:cNvPicPr>
            <a:picLocks noGrp="1" noChangeAspect="1"/>
          </p:cNvPicPr>
          <p:nvPr>
            <p:ph idx="1"/>
          </p:nvPr>
        </p:nvPicPr>
        <p:blipFill>
          <a:blip r:embed="rId2"/>
          <a:stretch>
            <a:fillRect/>
          </a:stretch>
        </p:blipFill>
        <p:spPr>
          <a:xfrm>
            <a:off x="1096963" y="2055813"/>
            <a:ext cx="10089024" cy="2346215"/>
          </a:xfrm>
          <a:prstGeom prst="rect">
            <a:avLst/>
          </a:prstGeom>
        </p:spPr>
      </p:pic>
    </p:spTree>
    <p:extLst>
      <p:ext uri="{BB962C8B-B14F-4D97-AF65-F5344CB8AC3E}">
        <p14:creationId xmlns:p14="http://schemas.microsoft.com/office/powerpoint/2010/main" val="43264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Updated Project Scope</a:t>
            </a:r>
          </a:p>
        </p:txBody>
      </p:sp>
      <p:sp>
        <p:nvSpPr>
          <p:cNvPr id="3" name="Content Placeholder 2"/>
          <p:cNvSpPr>
            <a:spLocks noGrp="1"/>
          </p:cNvSpPr>
          <p:nvPr>
            <p:ph idx="1"/>
          </p:nvPr>
        </p:nvSpPr>
        <p:spPr>
          <a:xfrm>
            <a:off x="1097280" y="1845734"/>
            <a:ext cx="10058400" cy="4023360"/>
          </a:xfrm>
        </p:spPr>
        <p:txBody>
          <a:bodyPr vert="horz" lIns="0" tIns="45720" rIns="0" bIns="45720" rtlCol="0" anchor="t">
            <a:normAutofit/>
          </a:bodyPr>
          <a:lstStyle/>
          <a:p>
            <a:pPr>
              <a:buChar char="•"/>
            </a:pPr>
            <a:r>
              <a:rPr lang="en-US" dirty="0">
                <a:latin typeface="Calibri"/>
              </a:rPr>
              <a:t>Project Task</a:t>
            </a:r>
          </a:p>
          <a:p>
            <a:pPr marL="383540" lvl="1">
              <a:buChar char="•"/>
            </a:pPr>
            <a:r>
              <a:rPr lang="en-US" sz="2000" dirty="0">
                <a:latin typeface="Calibri"/>
              </a:rPr>
              <a:t>Create a smaller Version of Wikipedia centered around WKU</a:t>
            </a:r>
          </a:p>
          <a:p>
            <a:r>
              <a:rPr lang="en-US" sz="2200" dirty="0">
                <a:latin typeface="Calibri"/>
              </a:rPr>
              <a:t>Target Users</a:t>
            </a:r>
          </a:p>
          <a:p>
            <a:pPr marL="383540" lvl="1"/>
            <a:r>
              <a:rPr lang="en-US" sz="2000" dirty="0">
                <a:latin typeface="Calibri"/>
              </a:rPr>
              <a:t>WKU Students, Faculty, Staff, Alumni</a:t>
            </a:r>
          </a:p>
          <a:p>
            <a:pPr marL="383540" lvl="1"/>
            <a:r>
              <a:rPr lang="en-US" sz="2000" dirty="0">
                <a:latin typeface="Calibri"/>
              </a:rPr>
              <a:t>Possible future students interested in WKU</a:t>
            </a:r>
          </a:p>
          <a:p>
            <a:r>
              <a:rPr lang="en-US" sz="2200" dirty="0">
                <a:latin typeface="Calibri"/>
              </a:rPr>
              <a:t>Current Sprint Objective</a:t>
            </a:r>
          </a:p>
          <a:p>
            <a:pPr marL="383540" lvl="1"/>
            <a:r>
              <a:rPr lang="en-US" sz="2000" dirty="0">
                <a:latin typeface="Calibri"/>
              </a:rPr>
              <a:t>Create a home page and registration page with working functionality</a:t>
            </a:r>
          </a:p>
          <a:p>
            <a:pPr marL="383540" lvl="1"/>
            <a:endParaRPr lang="en-US" sz="2000" dirty="0">
              <a:latin typeface="Calibri"/>
            </a:endParaRPr>
          </a:p>
          <a:p>
            <a:endParaRPr lang="en-US" sz="2200" dirty="0">
              <a:latin typeface="Calibri"/>
            </a:endParaRPr>
          </a:p>
          <a:p>
            <a:pPr marL="383540" lvl="1">
              <a:buChar char="•"/>
            </a:pPr>
            <a:endParaRPr lang="en-US" sz="2000" dirty="0">
              <a:latin typeface="Calibri"/>
            </a:endParaRPr>
          </a:p>
        </p:txBody>
      </p:sp>
    </p:spTree>
    <p:extLst>
      <p:ext uri="{BB962C8B-B14F-4D97-AF65-F5344CB8AC3E}">
        <p14:creationId xmlns:p14="http://schemas.microsoft.com/office/powerpoint/2010/main" val="2655653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Technical Resources: Hardware Architecture</a:t>
            </a:r>
          </a:p>
        </p:txBody>
      </p:sp>
      <p:sp>
        <p:nvSpPr>
          <p:cNvPr id="3" name="Content Placeholder 2"/>
          <p:cNvSpPr>
            <a:spLocks noGrp="1"/>
          </p:cNvSpPr>
          <p:nvPr>
            <p:ph idx="1"/>
          </p:nvPr>
        </p:nvSpPr>
        <p:spPr>
          <a:xfrm>
            <a:off x="990600" y="1771650"/>
            <a:ext cx="10058400" cy="4023360"/>
          </a:xfrm>
        </p:spPr>
        <p:txBody>
          <a:bodyPr vert="horz" lIns="91440" tIns="45720" rIns="91440" bIns="45720" rtlCol="0" anchor="t">
            <a:noAutofit/>
          </a:bodyPr>
          <a:lstStyle/>
          <a:p>
            <a:pPr marL="0" indent="0">
              <a:buNone/>
            </a:pPr>
            <a:r>
              <a:rPr lang="en-US" dirty="0"/>
              <a:t>Raspberry Pi 3</a:t>
            </a:r>
          </a:p>
          <a:p>
            <a:pPr>
              <a:buFont typeface="Arial" panose="020F0502020204030204" pitchFamily="34" charset="0"/>
              <a:buChar char=" "/>
            </a:pPr>
            <a:r>
              <a:rPr lang="en-US" dirty="0"/>
              <a:t>The </a:t>
            </a:r>
            <a:r>
              <a:rPr lang="en-US" dirty="0" err="1"/>
              <a:t>PI's</a:t>
            </a:r>
            <a:r>
              <a:rPr lang="en-US" dirty="0"/>
              <a:t> hardware design was geared towards simplicity and mobility. You would not use a single PI to operate a traffic intensive service, but with this being a smaller project, the PI is more than what we require.</a:t>
            </a:r>
          </a:p>
          <a:p>
            <a:pPr>
              <a:buFont typeface="Arial" panose="020F0502020204030204" pitchFamily="34" charset="0"/>
              <a:buChar char=" "/>
            </a:pPr>
            <a:r>
              <a:rPr lang="en-US" dirty="0" err="1"/>
              <a:t>Quadcore</a:t>
            </a:r>
            <a:r>
              <a:rPr lang="en-US" dirty="0"/>
              <a:t> processor</a:t>
            </a:r>
          </a:p>
          <a:p>
            <a:pPr>
              <a:buFont typeface="Arial" panose="020F0502020204030204" pitchFamily="34" charset="0"/>
              <a:buChar char=" "/>
            </a:pPr>
            <a:r>
              <a:rPr lang="en-US" dirty="0"/>
              <a:t>HDMI port</a:t>
            </a:r>
          </a:p>
          <a:p>
            <a:pPr>
              <a:buFont typeface="Arial" panose="020F0502020204030204" pitchFamily="34" charset="0"/>
              <a:buChar char=" "/>
            </a:pPr>
            <a:r>
              <a:rPr lang="en-US" dirty="0"/>
              <a:t>Wifi/Ethernet</a:t>
            </a:r>
          </a:p>
          <a:p>
            <a:pPr>
              <a:buFont typeface="Arial" panose="020F0502020204030204" pitchFamily="34" charset="0"/>
              <a:buChar char=" "/>
            </a:pPr>
            <a:r>
              <a:rPr lang="en-US" dirty="0"/>
              <a:t>Audio Jack</a:t>
            </a:r>
          </a:p>
          <a:p>
            <a:pPr>
              <a:buFont typeface="Arial" panose="020F0502020204030204" pitchFamily="34" charset="0"/>
              <a:buChar char=" "/>
            </a:pPr>
            <a:r>
              <a:rPr lang="en-US" dirty="0"/>
              <a:t>SD card port</a:t>
            </a:r>
          </a:p>
          <a:p>
            <a:pPr>
              <a:buFont typeface="Arial" panose="020F0502020204030204" pitchFamily="34" charset="0"/>
              <a:buChar char=" "/>
            </a:pPr>
            <a:r>
              <a:rPr lang="en-US" dirty="0"/>
              <a:t>Micro USB power</a:t>
            </a:r>
          </a:p>
          <a:p>
            <a:pPr>
              <a:buFont typeface="Arial" panose="020F0502020204030204" pitchFamily="34" charset="0"/>
              <a:buChar char=" "/>
            </a:pPr>
            <a:r>
              <a:rPr lang="en-US" dirty="0"/>
              <a:t>USB ports</a:t>
            </a:r>
          </a:p>
        </p:txBody>
      </p:sp>
    </p:spTree>
    <p:extLst>
      <p:ext uri="{BB962C8B-B14F-4D97-AF65-F5344CB8AC3E}">
        <p14:creationId xmlns:p14="http://schemas.microsoft.com/office/powerpoint/2010/main" val="2553397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Technical Resources: Software Architecture</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endParaRPr lang="en-US" dirty="0"/>
          </a:p>
          <a:p>
            <a:pPr marL="383540" lvl="1"/>
            <a:r>
              <a:rPr lang="en-US" sz="2400" dirty="0"/>
              <a:t>LAMP</a:t>
            </a:r>
          </a:p>
          <a:p>
            <a:pPr marL="383540" lvl="1"/>
            <a:r>
              <a:rPr lang="en-US" sz="2400" dirty="0"/>
              <a:t>PHPmyAdmin</a:t>
            </a:r>
          </a:p>
          <a:p>
            <a:pPr marL="383540" lvl="1"/>
            <a:r>
              <a:rPr lang="en-US" sz="2400" dirty="0"/>
              <a:t>MySql</a:t>
            </a:r>
          </a:p>
          <a:p>
            <a:pPr marL="383540" lvl="1"/>
            <a:r>
              <a:rPr lang="en-US" sz="2400" dirty="0"/>
              <a:t>PHP/HTML/</a:t>
            </a:r>
            <a:r>
              <a:rPr lang="en-US" sz="2400" dirty="0" err="1"/>
              <a:t>Javascript</a:t>
            </a:r>
            <a:endParaRPr lang="en-US" sz="2400" dirty="0"/>
          </a:p>
          <a:p>
            <a:pPr marL="383540" lvl="1"/>
            <a:r>
              <a:rPr lang="en-US" sz="2400" dirty="0"/>
              <a:t>Bootstrap</a:t>
            </a:r>
          </a:p>
          <a:p>
            <a:pPr marL="383540" lvl="1"/>
            <a:r>
              <a:rPr lang="en-US" sz="2400" dirty="0"/>
              <a:t>Docker</a:t>
            </a:r>
          </a:p>
          <a:p>
            <a:pPr marL="383540" lvl="1"/>
            <a:r>
              <a:rPr lang="en-US" sz="2400" dirty="0"/>
              <a:t>Docker Cloud</a:t>
            </a:r>
          </a:p>
          <a:p>
            <a:pPr marL="383540" lvl="1"/>
            <a:r>
              <a:rPr lang="en-US" sz="2400" dirty="0"/>
              <a:t>Github</a:t>
            </a:r>
          </a:p>
          <a:p>
            <a:pPr marL="383540" lvl="1"/>
            <a:endParaRPr lang="en-US" dirty="0"/>
          </a:p>
        </p:txBody>
      </p:sp>
    </p:spTree>
    <p:extLst>
      <p:ext uri="{BB962C8B-B14F-4D97-AF65-F5344CB8AC3E}">
        <p14:creationId xmlns:p14="http://schemas.microsoft.com/office/powerpoint/2010/main" val="84934822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TotalTime>
  <Words>838</Words>
  <Application>Microsoft Office PowerPoint</Application>
  <PresentationFormat>Widescreen</PresentationFormat>
  <Paragraphs>358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Retrospect</vt:lpstr>
      <vt:lpstr>Milestone 2</vt:lpstr>
      <vt:lpstr>Introduction</vt:lpstr>
      <vt:lpstr>Updated Project Overview and Goals</vt:lpstr>
      <vt:lpstr>Updated Requirements</vt:lpstr>
      <vt:lpstr>Current Sprint Requirements</vt:lpstr>
      <vt:lpstr>Current Sprint Requirements</vt:lpstr>
      <vt:lpstr>Updated Project Scope</vt:lpstr>
      <vt:lpstr>Technical Resources: Hardware Architecture</vt:lpstr>
      <vt:lpstr>Technical Resources: Software Architecture</vt:lpstr>
      <vt:lpstr>Use Cases</vt:lpstr>
      <vt:lpstr>Group Approach </vt:lpstr>
      <vt:lpstr>How the group met, Time spent</vt:lpstr>
      <vt:lpstr>PowerPoint Presentation</vt:lpstr>
      <vt:lpstr>Estimate time to complete tasks</vt:lpstr>
      <vt:lpstr>PowerPoint Presentation</vt:lpstr>
      <vt:lpstr>PowerPoint Presentation</vt:lpstr>
      <vt:lpstr>Activity Graph</vt:lpstr>
      <vt:lpstr>Progress Visibility</vt:lpstr>
      <vt:lpstr>PowerPoint Presentation</vt:lpstr>
      <vt:lpstr>PowerPoint Presentation</vt:lpstr>
      <vt:lpstr>Remaining Duration Assessment</vt:lpstr>
      <vt:lpstr>Updated Risk Analysis</vt:lpstr>
      <vt:lpstr>Project Prototype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2</dc:title>
  <dc:creator/>
  <cp:lastModifiedBy>Peter Harlan</cp:lastModifiedBy>
  <cp:revision>11</cp:revision>
  <dcterms:created xsi:type="dcterms:W3CDTF">2012-07-27T01:16:44Z</dcterms:created>
  <dcterms:modified xsi:type="dcterms:W3CDTF">2017-10-04T15:38:28Z</dcterms:modified>
</cp:coreProperties>
</file>