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2"/>
    <p:restoredTop sz="94617"/>
  </p:normalViewPr>
  <p:slideViewPr>
    <p:cSldViewPr snapToGrid="0" snapToObjects="1">
      <p:cViewPr varScale="1">
        <p:scale>
          <a:sx n="67" d="100"/>
          <a:sy n="67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F31B4-BB34-384A-8CC3-02EA823DE78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F675E-7812-0843-8693-E0195CCC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675E-7812-0843-8693-E0195CCC8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2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E0B3E1-0593-CB4D-B4DE-96355A0072D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DCD49-BEEB-774E-B970-8B523647C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A1A-380C-F541-B096-E59AE25B7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0938" y="2218268"/>
            <a:ext cx="7197726" cy="242146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Evaluating the Effect of Covid-19 on Emotional and Mental Health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07F2-B33C-7049-85CD-F15E52D8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8" y="4387938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Peter hart </a:t>
            </a:r>
          </a:p>
          <a:p>
            <a:pPr algn="l"/>
            <a:r>
              <a:rPr lang="en-US" dirty="0"/>
              <a:t>Department of Electrical Engineering and Computer Science, Cleveland State University  </a:t>
            </a:r>
          </a:p>
        </p:txBody>
      </p:sp>
    </p:spTree>
    <p:extLst>
      <p:ext uri="{BB962C8B-B14F-4D97-AF65-F5344CB8AC3E}">
        <p14:creationId xmlns:p14="http://schemas.microsoft.com/office/powerpoint/2010/main" val="29614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440-6460-1749-8221-AA6583A5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4813"/>
            <a:ext cx="10131425" cy="862013"/>
          </a:xfrm>
        </p:spPr>
        <p:txBody>
          <a:bodyPr/>
          <a:lstStyle/>
          <a:p>
            <a:r>
              <a:rPr lang="en-US" dirty="0"/>
              <a:t>US sentiment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6F93D00-AAA4-8B4E-9F1C-252D05ED8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211" y="1522943"/>
            <a:ext cx="4276302" cy="305450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F08A85-D72A-F24D-9D02-F2FC3251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522943"/>
            <a:ext cx="4276303" cy="305450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4693E-1122-4E47-BF76-C781EA8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96122"/>
              </p:ext>
            </p:extLst>
          </p:nvPr>
        </p:nvGraphicFramePr>
        <p:xfrm>
          <a:off x="1986756" y="4972049"/>
          <a:ext cx="7529513" cy="116871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82378">
                  <a:extLst>
                    <a:ext uri="{9D8B030D-6E8A-4147-A177-3AD203B41FA5}">
                      <a16:colId xmlns:a16="http://schemas.microsoft.com/office/drawing/2014/main" val="1988359589"/>
                    </a:ext>
                  </a:extLst>
                </a:gridCol>
                <a:gridCol w="2098801">
                  <a:extLst>
                    <a:ext uri="{9D8B030D-6E8A-4147-A177-3AD203B41FA5}">
                      <a16:colId xmlns:a16="http://schemas.microsoft.com/office/drawing/2014/main" val="1399183386"/>
                    </a:ext>
                  </a:extLst>
                </a:gridCol>
                <a:gridCol w="1902511">
                  <a:extLst>
                    <a:ext uri="{9D8B030D-6E8A-4147-A177-3AD203B41FA5}">
                      <a16:colId xmlns:a16="http://schemas.microsoft.com/office/drawing/2014/main" val="80695675"/>
                    </a:ext>
                  </a:extLst>
                </a:gridCol>
                <a:gridCol w="1645823">
                  <a:extLst>
                    <a:ext uri="{9D8B030D-6E8A-4147-A177-3AD203B41FA5}">
                      <a16:colId xmlns:a16="http://schemas.microsoft.com/office/drawing/2014/main" val="198489109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Covid-19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00231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211943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263074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24.1249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581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169924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18.8714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68848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446756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544023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21.7718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7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31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BBF8-09B4-1449-A1BB-23134A34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4" y="338138"/>
            <a:ext cx="10131425" cy="914400"/>
          </a:xfrm>
        </p:spPr>
        <p:txBody>
          <a:bodyPr/>
          <a:lstStyle/>
          <a:p>
            <a:r>
              <a:rPr lang="en-US" dirty="0"/>
              <a:t>North America sentiment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A3C9A6-C555-984C-8F6A-579C3CEC8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970130"/>
              </p:ext>
            </p:extLst>
          </p:nvPr>
        </p:nvGraphicFramePr>
        <p:xfrm>
          <a:off x="1740297" y="5362893"/>
          <a:ext cx="8711404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417">
                  <a:extLst>
                    <a:ext uri="{9D8B030D-6E8A-4147-A177-3AD203B41FA5}">
                      <a16:colId xmlns:a16="http://schemas.microsoft.com/office/drawing/2014/main" val="3068325563"/>
                    </a:ext>
                  </a:extLst>
                </a:gridCol>
                <a:gridCol w="887717">
                  <a:extLst>
                    <a:ext uri="{9D8B030D-6E8A-4147-A177-3AD203B41FA5}">
                      <a16:colId xmlns:a16="http://schemas.microsoft.com/office/drawing/2014/main" val="1669104492"/>
                    </a:ext>
                  </a:extLst>
                </a:gridCol>
                <a:gridCol w="800687">
                  <a:extLst>
                    <a:ext uri="{9D8B030D-6E8A-4147-A177-3AD203B41FA5}">
                      <a16:colId xmlns:a16="http://schemas.microsoft.com/office/drawing/2014/main" val="2371611563"/>
                    </a:ext>
                  </a:extLst>
                </a:gridCol>
                <a:gridCol w="718629">
                  <a:extLst>
                    <a:ext uri="{9D8B030D-6E8A-4147-A177-3AD203B41FA5}">
                      <a16:colId xmlns:a16="http://schemas.microsoft.com/office/drawing/2014/main" val="4251948260"/>
                    </a:ext>
                  </a:extLst>
                </a:gridCol>
                <a:gridCol w="1280602">
                  <a:extLst>
                    <a:ext uri="{9D8B030D-6E8A-4147-A177-3AD203B41FA5}">
                      <a16:colId xmlns:a16="http://schemas.microsoft.com/office/drawing/2014/main" val="1335529366"/>
                    </a:ext>
                  </a:extLst>
                </a:gridCol>
                <a:gridCol w="800687">
                  <a:extLst>
                    <a:ext uri="{9D8B030D-6E8A-4147-A177-3AD203B41FA5}">
                      <a16:colId xmlns:a16="http://schemas.microsoft.com/office/drawing/2014/main" val="3341483414"/>
                    </a:ext>
                  </a:extLst>
                </a:gridCol>
                <a:gridCol w="718629">
                  <a:extLst>
                    <a:ext uri="{9D8B030D-6E8A-4147-A177-3AD203B41FA5}">
                      <a16:colId xmlns:a16="http://schemas.microsoft.com/office/drawing/2014/main" val="3489124842"/>
                    </a:ext>
                  </a:extLst>
                </a:gridCol>
                <a:gridCol w="833012">
                  <a:extLst>
                    <a:ext uri="{9D8B030D-6E8A-4147-A177-3AD203B41FA5}">
                      <a16:colId xmlns:a16="http://schemas.microsoft.com/office/drawing/2014/main" val="1781480360"/>
                    </a:ext>
                  </a:extLst>
                </a:gridCol>
                <a:gridCol w="833012">
                  <a:extLst>
                    <a:ext uri="{9D8B030D-6E8A-4147-A177-3AD203B41FA5}">
                      <a16:colId xmlns:a16="http://schemas.microsoft.com/office/drawing/2014/main" val="3155074532"/>
                    </a:ext>
                  </a:extLst>
                </a:gridCol>
                <a:gridCol w="833012">
                  <a:extLst>
                    <a:ext uri="{9D8B030D-6E8A-4147-A177-3AD203B41FA5}">
                      <a16:colId xmlns:a16="http://schemas.microsoft.com/office/drawing/2014/main" val="314485922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Sentiment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Negative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Positive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Negative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Positive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 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Neg 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25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211943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169924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446756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0365" algn="l"/>
                        </a:tabLst>
                      </a:pPr>
                      <a:r>
                        <a:rPr lang="en-US" sz="1200">
                          <a:effectLst/>
                        </a:rPr>
                        <a:t>263074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544023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18.8714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1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CANADA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43834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98895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37110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41226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97764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-5.95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42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MEXICO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-3.230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-13.218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35518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631176-6CF0-8F41-B5D9-96FAE1B0F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3" y="1374140"/>
            <a:ext cx="7172325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C9A7-35E4-844A-8851-05507FC8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9845"/>
            <a:ext cx="10131425" cy="746336"/>
          </a:xfrm>
        </p:spPr>
        <p:txBody>
          <a:bodyPr/>
          <a:lstStyle/>
          <a:p>
            <a:r>
              <a:rPr lang="en-US" dirty="0"/>
              <a:t>Emotion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F0B3-FF60-374F-9BF0-204BA129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71563"/>
            <a:ext cx="10131425" cy="5386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Many machine learning algorithms compared	</a:t>
            </a:r>
          </a:p>
          <a:p>
            <a:pPr lvl="1"/>
            <a:r>
              <a:rPr lang="en-US" sz="1800" dirty="0"/>
              <a:t>Logistic Regression, Linear Discriminant Analysis, </a:t>
            </a:r>
            <a:r>
              <a:rPr lang="en-US" sz="1800" dirty="0" err="1"/>
              <a:t>KNeighbors</a:t>
            </a:r>
            <a:r>
              <a:rPr lang="en-US" sz="1800" dirty="0"/>
              <a:t> Classifier, Decision Tree Classifier, </a:t>
            </a:r>
            <a:r>
              <a:rPr lang="en-US" sz="1800" dirty="0" err="1"/>
              <a:t>GaussianNB</a:t>
            </a:r>
            <a:r>
              <a:rPr lang="en-US" sz="1800" dirty="0"/>
              <a:t>, Support Vector machine, and Convolutional Neural Network (CNN) Long-Short Term Memory (LSTM). </a:t>
            </a:r>
          </a:p>
          <a:p>
            <a:r>
              <a:rPr lang="en-US" sz="2000" dirty="0"/>
              <a:t>Evaluated using Accuracy, macro f1-score, recall, and precision</a:t>
            </a:r>
          </a:p>
          <a:p>
            <a:r>
              <a:rPr lang="en-US" sz="2000" dirty="0"/>
              <a:t>Best algorithm determined to be CNN LTSM </a:t>
            </a:r>
          </a:p>
          <a:p>
            <a:r>
              <a:rPr lang="en-US" sz="2000" dirty="0"/>
              <a:t>Each tweet is run through the model and given a score for each of the four emotions. Whichever score is the highest, indicates the prevalent emotion for </a:t>
            </a:r>
            <a:r>
              <a:rPr lang="en-US" sz="2000"/>
              <a:t>that tweet.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3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0CC-90DC-624C-9F7C-C38E66E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33350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dirty="0"/>
              <a:t>Emotion Analysis Model Comparison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D12B0E1-008E-8044-AF24-23C348D01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1" y="1021292"/>
            <a:ext cx="4257674" cy="2838449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9D604C-094F-344A-88FC-683BA43F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6" y="3611039"/>
            <a:ext cx="4257674" cy="28384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0B52B79-06EA-7F43-9523-9B145A55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6" y="849851"/>
            <a:ext cx="4257674" cy="2838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56233-E3A2-A749-9B5A-5D938F8AA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422" y="3611039"/>
            <a:ext cx="4257674" cy="2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1ACD-9D0B-4E4C-868A-7B5800D0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(CNN) Long-Short Term Memory (LSTM)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6E92ED4-C672-5B4C-8BEF-B4C4EFE768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224" y="1712357"/>
            <a:ext cx="6603661" cy="4159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79152F-533F-A946-84A1-1C9B9D4B72E6}"/>
              </a:ext>
            </a:extLst>
          </p:cNvPr>
          <p:cNvSpPr/>
          <p:nvPr/>
        </p:nvSpPr>
        <p:spPr>
          <a:xfrm>
            <a:off x="359114" y="2234297"/>
            <a:ext cx="4327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Times New Roman" panose="02020603050405020304" pitchFamily="18" charset="0"/>
              </a:rPr>
              <a:t>Uses the CNN layers to extract features from the input data and combines with the LSTM layer to support sequence prediction 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9F5415-1762-5B4F-9235-D0CDE3D2D6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4" y="4029075"/>
            <a:ext cx="4327186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0DF-E07F-7B47-A0D1-B1C9C8A8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1"/>
            <a:ext cx="10131425" cy="933450"/>
          </a:xfrm>
        </p:spPr>
        <p:txBody>
          <a:bodyPr/>
          <a:lstStyle/>
          <a:p>
            <a:r>
              <a:rPr lang="en-US" dirty="0"/>
              <a:t>Ohio emotion analysis 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454E413-D9E5-0646-AE5B-41EAA28ED5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2" y="1451498"/>
            <a:ext cx="4751388" cy="247755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0CA671-C16D-CD4F-B394-845625AFB0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1498"/>
            <a:ext cx="4364038" cy="247755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265CC-2A30-FE48-8376-93E9B88E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45032"/>
              </p:ext>
            </p:extLst>
          </p:nvPr>
        </p:nvGraphicFramePr>
        <p:xfrm>
          <a:off x="1885950" y="4237557"/>
          <a:ext cx="8174830" cy="198632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3271">
                  <a:extLst>
                    <a:ext uri="{9D8B030D-6E8A-4147-A177-3AD203B41FA5}">
                      <a16:colId xmlns:a16="http://schemas.microsoft.com/office/drawing/2014/main" val="3570144885"/>
                    </a:ext>
                  </a:extLst>
                </a:gridCol>
                <a:gridCol w="2043271">
                  <a:extLst>
                    <a:ext uri="{9D8B030D-6E8A-4147-A177-3AD203B41FA5}">
                      <a16:colId xmlns:a16="http://schemas.microsoft.com/office/drawing/2014/main" val="3497772522"/>
                    </a:ext>
                  </a:extLst>
                </a:gridCol>
                <a:gridCol w="2044144">
                  <a:extLst>
                    <a:ext uri="{9D8B030D-6E8A-4147-A177-3AD203B41FA5}">
                      <a16:colId xmlns:a16="http://schemas.microsoft.com/office/drawing/2014/main" val="986007346"/>
                    </a:ext>
                  </a:extLst>
                </a:gridCol>
                <a:gridCol w="2044144">
                  <a:extLst>
                    <a:ext uri="{9D8B030D-6E8A-4147-A177-3AD203B41FA5}">
                      <a16:colId xmlns:a16="http://schemas.microsoft.com/office/drawing/2014/main" val="3718712722"/>
                    </a:ext>
                  </a:extLst>
                </a:gridCol>
              </a:tblGrid>
              <a:tr h="3132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Emotion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70443"/>
                  </a:ext>
                </a:extLst>
              </a:tr>
              <a:tr h="3642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6604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796608"/>
                  </a:ext>
                </a:extLst>
              </a:tr>
              <a:tr h="3390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35638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46325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828305"/>
                  </a:ext>
                </a:extLst>
              </a:tr>
              <a:tr h="4026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23123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917141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Sadness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14802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711294"/>
                  </a:ext>
                </a:extLst>
              </a:tr>
              <a:tr h="2013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86545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90609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53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9C5-B3D4-F34A-841F-49113F37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864"/>
            <a:ext cx="4657724" cy="1233488"/>
          </a:xfrm>
        </p:spPr>
        <p:txBody>
          <a:bodyPr/>
          <a:lstStyle/>
          <a:p>
            <a:r>
              <a:rPr lang="en-US" dirty="0"/>
              <a:t>US Emotion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DDF53-C727-3E44-877B-97729779A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652804"/>
            <a:ext cx="2691066" cy="1921933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6BA4260-92D8-2146-9AD1-2BEBE0074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95" y="1654075"/>
            <a:ext cx="2689047" cy="1920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A379B-E26C-5342-B1AF-5F02BDE9F21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86" y="1652803"/>
            <a:ext cx="2689048" cy="192193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D576832-E2A1-B041-AEE0-C5ECE90034C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4" y="1661696"/>
            <a:ext cx="2886329" cy="1913040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972A5-4CB0-7641-9F11-058569C1978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4186243"/>
            <a:ext cx="2689048" cy="1753235"/>
          </a:xfrm>
          <a:prstGeom prst="rect">
            <a:avLst/>
          </a:prstGeo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912BCF37-BF4B-A640-A6D2-6364E5B830F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68" y="4186243"/>
            <a:ext cx="2561474" cy="1753235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9584FA-5204-0146-84EB-666B4C0F8A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 bwMode="auto">
          <a:xfrm>
            <a:off x="6126087" y="4186243"/>
            <a:ext cx="2807062" cy="1753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A5F4D7-A2C5-6346-AD65-F3ADB27B05E8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2"/>
          <a:stretch/>
        </p:blipFill>
        <p:spPr bwMode="auto">
          <a:xfrm>
            <a:off x="8933149" y="4186243"/>
            <a:ext cx="2838450" cy="1753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CBF0EC-7779-1243-9D43-4D465EC37685}"/>
              </a:ext>
            </a:extLst>
          </p:cNvPr>
          <p:cNvSpPr txBox="1"/>
          <p:nvPr/>
        </p:nvSpPr>
        <p:spPr>
          <a:xfrm>
            <a:off x="2878199" y="1230036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79D71-E2D1-4D4F-B3EA-393BB679A4B6}"/>
              </a:ext>
            </a:extLst>
          </p:cNvPr>
          <p:cNvSpPr txBox="1"/>
          <p:nvPr/>
        </p:nvSpPr>
        <p:spPr>
          <a:xfrm>
            <a:off x="8633188" y="1188145"/>
            <a:ext cx="5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59804-48BA-4F42-9C3B-93A7F299B3F2}"/>
              </a:ext>
            </a:extLst>
          </p:cNvPr>
          <p:cNvSpPr txBox="1"/>
          <p:nvPr/>
        </p:nvSpPr>
        <p:spPr>
          <a:xfrm>
            <a:off x="3142188" y="3816911"/>
            <a:ext cx="4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9E2F2-6B81-3A41-9B99-4EE35EC79C65}"/>
              </a:ext>
            </a:extLst>
          </p:cNvPr>
          <p:cNvSpPr txBox="1"/>
          <p:nvPr/>
        </p:nvSpPr>
        <p:spPr>
          <a:xfrm>
            <a:off x="8459966" y="381691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Sadness</a:t>
            </a:r>
          </a:p>
        </p:txBody>
      </p:sp>
    </p:spTree>
    <p:extLst>
      <p:ext uri="{BB962C8B-B14F-4D97-AF65-F5344CB8AC3E}">
        <p14:creationId xmlns:p14="http://schemas.microsoft.com/office/powerpoint/2010/main" val="40063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A0-F8B5-CD49-BE88-B638BBE2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Emotion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ABE172-59B6-4B49-B697-B6CE12FB9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701398"/>
              </p:ext>
            </p:extLst>
          </p:nvPr>
        </p:nvGraphicFramePr>
        <p:xfrm>
          <a:off x="1401764" y="2065867"/>
          <a:ext cx="9415462" cy="3520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362">
                  <a:extLst>
                    <a:ext uri="{9D8B030D-6E8A-4147-A177-3AD203B41FA5}">
                      <a16:colId xmlns:a16="http://schemas.microsoft.com/office/drawing/2014/main" val="3008919656"/>
                    </a:ext>
                  </a:extLst>
                </a:gridCol>
                <a:gridCol w="2353362">
                  <a:extLst>
                    <a:ext uri="{9D8B030D-6E8A-4147-A177-3AD203B41FA5}">
                      <a16:colId xmlns:a16="http://schemas.microsoft.com/office/drawing/2014/main" val="1027300085"/>
                    </a:ext>
                  </a:extLst>
                </a:gridCol>
                <a:gridCol w="2354369">
                  <a:extLst>
                    <a:ext uri="{9D8B030D-6E8A-4147-A177-3AD203B41FA5}">
                      <a16:colId xmlns:a16="http://schemas.microsoft.com/office/drawing/2014/main" val="1937703156"/>
                    </a:ext>
                  </a:extLst>
                </a:gridCol>
                <a:gridCol w="2354369">
                  <a:extLst>
                    <a:ext uri="{9D8B030D-6E8A-4147-A177-3AD203B41FA5}">
                      <a16:colId xmlns:a16="http://schemas.microsoft.com/office/drawing/2014/main" val="2040516602"/>
                    </a:ext>
                  </a:extLst>
                </a:gridCol>
              </a:tblGrid>
              <a:tr h="783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Emotion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Before Covid-19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After Covid-19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Change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35489"/>
                  </a:ext>
                </a:extLst>
              </a:tr>
              <a:tr h="699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Anger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25340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58597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131.20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402384"/>
                  </a:ext>
                </a:extLst>
              </a:tr>
              <a:tr h="650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255450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544023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112.97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350288"/>
                  </a:ext>
                </a:extLst>
              </a:tr>
              <a:tr h="614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Joy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139142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142739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2.56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666205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Sadness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26824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29095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8.46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668177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 Dataset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446756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774454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73.35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25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7F14-7747-844F-A5E7-0A13116A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6171"/>
            <a:ext cx="7358062" cy="876300"/>
          </a:xfrm>
        </p:spPr>
        <p:txBody>
          <a:bodyPr/>
          <a:lstStyle/>
          <a:p>
            <a:r>
              <a:rPr lang="en-US" dirty="0"/>
              <a:t>North America emotion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A1D183-9F76-8347-89BA-744BFD62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92" y="1683546"/>
            <a:ext cx="9546615" cy="1843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9B411-F15B-484D-8282-FEECA924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92" y="4139406"/>
            <a:ext cx="9561014" cy="1843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BF298D-325F-7F46-BB9B-3210EB6BB167}"/>
              </a:ext>
            </a:extLst>
          </p:cNvPr>
          <p:cNvSpPr txBox="1"/>
          <p:nvPr/>
        </p:nvSpPr>
        <p:spPr>
          <a:xfrm>
            <a:off x="3271838" y="1371600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616F1-E6EE-8D4C-8681-F91FAB8DC21F}"/>
              </a:ext>
            </a:extLst>
          </p:cNvPr>
          <p:cNvSpPr txBox="1"/>
          <p:nvPr/>
        </p:nvSpPr>
        <p:spPr>
          <a:xfrm>
            <a:off x="8158163" y="1400175"/>
            <a:ext cx="4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A639A-8C9F-FD44-AD6B-F427D4225867}"/>
              </a:ext>
            </a:extLst>
          </p:cNvPr>
          <p:cNvSpPr txBox="1"/>
          <p:nvPr/>
        </p:nvSpPr>
        <p:spPr>
          <a:xfrm>
            <a:off x="3346313" y="3800475"/>
            <a:ext cx="5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6A0C7-E79B-2E48-9D8C-337C12E68FA9}"/>
              </a:ext>
            </a:extLst>
          </p:cNvPr>
          <p:cNvSpPr txBox="1"/>
          <p:nvPr/>
        </p:nvSpPr>
        <p:spPr>
          <a:xfrm>
            <a:off x="7929926" y="376610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Sadness</a:t>
            </a:r>
          </a:p>
        </p:txBody>
      </p:sp>
    </p:spTree>
    <p:extLst>
      <p:ext uri="{BB962C8B-B14F-4D97-AF65-F5344CB8AC3E}">
        <p14:creationId xmlns:p14="http://schemas.microsoft.com/office/powerpoint/2010/main" val="199662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3A2A-D178-F643-A9C5-A250F65F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7" y="266701"/>
            <a:ext cx="8429624" cy="949166"/>
          </a:xfrm>
        </p:spPr>
        <p:txBody>
          <a:bodyPr/>
          <a:lstStyle/>
          <a:p>
            <a:r>
              <a:rPr lang="en-US" dirty="0"/>
              <a:t>North America emotion analysis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AD086-1A1C-7E48-8D52-18394D9E6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83687"/>
              </p:ext>
            </p:extLst>
          </p:nvPr>
        </p:nvGraphicFramePr>
        <p:xfrm>
          <a:off x="608012" y="1219991"/>
          <a:ext cx="5937250" cy="1666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1675413397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2973836435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607302573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8083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USA Emotion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Change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77019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25340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58597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131.2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02313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255450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544023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112.97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2406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139142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142739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28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Sadness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26824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29095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1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446756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774454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73.35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708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DEF8-9080-F843-8CE9-7BAD8325D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5649"/>
              </p:ext>
            </p:extLst>
          </p:nvPr>
        </p:nvGraphicFramePr>
        <p:xfrm>
          <a:off x="5721986" y="3008390"/>
          <a:ext cx="5933440" cy="179451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85265">
                  <a:extLst>
                    <a:ext uri="{9D8B030D-6E8A-4147-A177-3AD203B41FA5}">
                      <a16:colId xmlns:a16="http://schemas.microsoft.com/office/drawing/2014/main" val="1625477902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608772085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745498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57693117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Canada Emotion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After Covid-19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824149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67602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53408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53743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78265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38528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37409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9213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Sadness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-17.74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41625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98895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97791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873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DA7AF8-DF44-4E45-A61F-0B50394F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42752"/>
              </p:ext>
            </p:extLst>
          </p:nvPr>
        </p:nvGraphicFramePr>
        <p:xfrm>
          <a:off x="608012" y="4925059"/>
          <a:ext cx="5937250" cy="1666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1537971764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62084475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410063657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37136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Mexico Emotion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638095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-34.65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11797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49893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91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Sadness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58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70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C560-3D3D-A94B-AC6C-FFB699A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D51D-B4BC-9D4D-A7B0-2EEEA2E0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/>
          <a:lstStyle/>
          <a:p>
            <a:r>
              <a:rPr lang="en-US" sz="2800" dirty="0"/>
              <a:t>Because of Covid-19, there has been over 270k deaths, 49 million unemployed, and 100k businesses permanently closed in US alone</a:t>
            </a:r>
          </a:p>
          <a:p>
            <a:r>
              <a:rPr lang="en-US" sz="2800" dirty="0"/>
              <a:t>Covid-19 pandemic has potential to negatively impact emotional and mental health </a:t>
            </a:r>
          </a:p>
          <a:p>
            <a:r>
              <a:rPr lang="en-US" sz="2800" dirty="0"/>
              <a:t>Twitter can be used as a data source to assess the change of the public’s sentiment and emotions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8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300F-DE7F-D34E-8775-AE9BC95C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4386"/>
            <a:ext cx="6400799" cy="8048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8BCE-BAA2-7244-B5E1-A7543A2D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7316"/>
            <a:ext cx="10131425" cy="3649133"/>
          </a:xfrm>
        </p:spPr>
        <p:txBody>
          <a:bodyPr/>
          <a:lstStyle/>
          <a:p>
            <a:r>
              <a:rPr lang="en-US" sz="3200" dirty="0"/>
              <a:t>Overall sentiment of both Ohio and the USA have sharply declined because of Covid-19</a:t>
            </a:r>
          </a:p>
          <a:p>
            <a:r>
              <a:rPr lang="en-US" sz="3200" dirty="0"/>
              <a:t>Emotion Recognition showed that USA was affected more significantly by Covid-19 than its fellow North American countries.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093D-B054-3F4C-8BA0-886526FC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AAB3-B39A-5A4D-9E0C-A5460E6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1061"/>
            <a:ext cx="9392477" cy="382205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Visualize how the general sentiment of the US and Ohio has changed seven months before and after COVID-19 </a:t>
            </a:r>
          </a:p>
          <a:p>
            <a:r>
              <a:rPr lang="en-US" sz="2800" dirty="0"/>
              <a:t>Visualize how the emotion of the US and Ohio residents has changed seven months before and after COVID-19 in order to identify specific areas potentially in need of more immediate help </a:t>
            </a:r>
          </a:p>
          <a:p>
            <a:r>
              <a:rPr lang="en-US" sz="2800" dirty="0"/>
              <a:t>Visualize how the general sentiment and the emotion of the residents of US compares with the residents of Mexico and Canada seven months before and after the COVID-19 pandemic.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95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4888-DD41-0A4C-87AE-FAD49D2B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A6725-05B0-4841-A6B7-33F6435B3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2900679"/>
            <a:ext cx="11221720" cy="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04F-E104-3D4B-8D74-DAC3413C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335B-E3B8-F147-B2EE-C0EB1D47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6810"/>
            <a:ext cx="10131425" cy="3797764"/>
          </a:xfrm>
        </p:spPr>
        <p:txBody>
          <a:bodyPr>
            <a:normAutofit/>
          </a:bodyPr>
          <a:lstStyle/>
          <a:p>
            <a:r>
              <a:rPr lang="en-US" sz="3200" dirty="0"/>
              <a:t>5,678,432 geotagged tweets from Twitter Stream API</a:t>
            </a:r>
          </a:p>
          <a:p>
            <a:r>
              <a:rPr lang="en-US" sz="3200" dirty="0"/>
              <a:t>July 2019 to early September 2020 </a:t>
            </a:r>
          </a:p>
          <a:p>
            <a:r>
              <a:rPr lang="en-US" sz="3200" dirty="0"/>
              <a:t>Created separate dataset using hashtags and emojis on tweets mapped to 1 of 4 emotions: anger, fear, joy, sadness to train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3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B8B-2AD8-624B-B454-21400A20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Reverse Geocoding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18F0-337C-B041-B744-9F6524C9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3581"/>
            <a:ext cx="10131425" cy="2890837"/>
          </a:xfrm>
        </p:spPr>
        <p:txBody>
          <a:bodyPr/>
          <a:lstStyle/>
          <a:p>
            <a:r>
              <a:rPr lang="en-US" sz="2400" dirty="0"/>
              <a:t>Preprocessing</a:t>
            </a:r>
          </a:p>
          <a:p>
            <a:pPr lvl="1"/>
            <a:r>
              <a:rPr lang="en-US" sz="2000" dirty="0"/>
              <a:t>Removing links usernames, char repetitions, common stop words and transforming emojis to text. The characters are then all converted to lowercase. </a:t>
            </a:r>
          </a:p>
          <a:p>
            <a:r>
              <a:rPr lang="en-US" sz="24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Additional fields for country, city, region, and county were added, based on longitude/latitude (reverse geocoding)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5C099AE-39A2-4A4E-9810-23D4C61AC59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b="70442"/>
          <a:stretch/>
        </p:blipFill>
        <p:spPr>
          <a:xfrm>
            <a:off x="1067594" y="4430182"/>
            <a:ext cx="9367837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7B28-AAAD-BB49-9741-7E94F918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21AC-13A4-8849-A21E-BD1B8240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●"/>
            </a:pPr>
            <a:r>
              <a:rPr lang="en-US" sz="2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Technique that will classify each tweet as positive (+1), neutral (0), or negative (-1) representing the emotion of the author toward the tweet’s subject</a:t>
            </a:r>
          </a:p>
          <a:p>
            <a:pPr marL="457200" lvl="0" indent="-381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●"/>
            </a:pPr>
            <a:r>
              <a:rPr lang="en-US" sz="2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VADER is a sentiment analysis tool that will score tweets from -1 to 1</a:t>
            </a:r>
            <a:endParaRPr lang="en-US" sz="2800" dirty="0"/>
          </a:p>
          <a:p>
            <a:pPr marL="457200" lvl="0" indent="-381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●"/>
            </a:pPr>
            <a:r>
              <a:rPr lang="en-US" sz="2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Experimentally determined thresholds classify those values as positive, neutral or negative. Values above 0.5 are positive, values below -0.5 are negative and values in between are neutral.</a:t>
            </a:r>
          </a:p>
        </p:txBody>
      </p:sp>
    </p:spTree>
    <p:extLst>
      <p:ext uri="{BB962C8B-B14F-4D97-AF65-F5344CB8AC3E}">
        <p14:creationId xmlns:p14="http://schemas.microsoft.com/office/powerpoint/2010/main" val="21508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7A83-96E6-FA48-BBED-45D81091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examples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DFDD50C-269D-6F4A-A193-554B6B5C58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2" y="2065867"/>
            <a:ext cx="704002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F1F9-1F53-6E42-8468-1081C451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Sentiment Analysis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8515567-0555-4549-9756-DA2E2904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8" y="1879065"/>
            <a:ext cx="5410199" cy="2705100"/>
          </a:xfrm>
        </p:spPr>
      </p:pic>
      <p:pic>
        <p:nvPicPr>
          <p:cNvPr id="7" name="Picture 6" descr="Chart, map&#10;&#10;Description automatically generated">
            <a:extLst>
              <a:ext uri="{FF2B5EF4-FFF2-40B4-BE49-F238E27FC236}">
                <a16:creationId xmlns:a16="http://schemas.microsoft.com/office/drawing/2014/main" id="{C17126DC-D47D-5D4C-BD91-F78A50DB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3" y="1879065"/>
            <a:ext cx="5410199" cy="27051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9C9723-4318-8B48-AB4A-BE92A198E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30416"/>
              </p:ext>
            </p:extLst>
          </p:nvPr>
        </p:nvGraphicFramePr>
        <p:xfrm>
          <a:off x="2219320" y="5084349"/>
          <a:ext cx="8010525" cy="116405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02631">
                  <a:extLst>
                    <a:ext uri="{9D8B030D-6E8A-4147-A177-3AD203B41FA5}">
                      <a16:colId xmlns:a16="http://schemas.microsoft.com/office/drawing/2014/main" val="1088290963"/>
                    </a:ext>
                  </a:extLst>
                </a:gridCol>
                <a:gridCol w="2232880">
                  <a:extLst>
                    <a:ext uri="{9D8B030D-6E8A-4147-A177-3AD203B41FA5}">
                      <a16:colId xmlns:a16="http://schemas.microsoft.com/office/drawing/2014/main" val="1151034070"/>
                    </a:ext>
                  </a:extLst>
                </a:gridCol>
                <a:gridCol w="2024050">
                  <a:extLst>
                    <a:ext uri="{9D8B030D-6E8A-4147-A177-3AD203B41FA5}">
                      <a16:colId xmlns:a16="http://schemas.microsoft.com/office/drawing/2014/main" val="1891913435"/>
                    </a:ext>
                  </a:extLst>
                </a:gridCol>
                <a:gridCol w="1750964">
                  <a:extLst>
                    <a:ext uri="{9D8B030D-6E8A-4147-A177-3AD203B41FA5}">
                      <a16:colId xmlns:a16="http://schemas.microsoft.com/office/drawing/2014/main" val="1888561444"/>
                    </a:ext>
                  </a:extLst>
                </a:gridCol>
              </a:tblGrid>
              <a:tr h="398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Covid-19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Change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17519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34369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44021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28.0834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373228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33462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34324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2.57606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4084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86545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90609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4.69582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9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1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792</Words>
  <Application>Microsoft Macintosh PowerPoint</Application>
  <PresentationFormat>Widescreen</PresentationFormat>
  <Paragraphs>254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Quicksand</vt:lpstr>
      <vt:lpstr>Times New Roman</vt:lpstr>
      <vt:lpstr>Celestial</vt:lpstr>
      <vt:lpstr>Evaluating the Effect of Covid-19 on Emotional and Mental Health </vt:lpstr>
      <vt:lpstr>Motivation </vt:lpstr>
      <vt:lpstr>Research objectives</vt:lpstr>
      <vt:lpstr>Approach</vt:lpstr>
      <vt:lpstr>Data collection</vt:lpstr>
      <vt:lpstr>Data cleaning and Reverse Geocoding</vt:lpstr>
      <vt:lpstr>Sentiment analysis</vt:lpstr>
      <vt:lpstr>VADER examples</vt:lpstr>
      <vt:lpstr>Ohio Sentiment Analysis</vt:lpstr>
      <vt:lpstr>US sentiment Analysis</vt:lpstr>
      <vt:lpstr>North America sentiment analysis</vt:lpstr>
      <vt:lpstr>Emotion analysis </vt:lpstr>
      <vt:lpstr>Emotion Analysis Model Comparison</vt:lpstr>
      <vt:lpstr>Convolutional Neural Network (CNN) Long-Short Term Memory (LSTM) </vt:lpstr>
      <vt:lpstr>Ohio emotion analysis </vt:lpstr>
      <vt:lpstr>US Emotion analysis </vt:lpstr>
      <vt:lpstr>Us Emotion cont.</vt:lpstr>
      <vt:lpstr>North America emotion analysis</vt:lpstr>
      <vt:lpstr>North America emotion analysis Cont.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Effect of Covid-19 on Emotional and Mental Health </dc:title>
  <dc:creator>Peter Hart</dc:creator>
  <cp:lastModifiedBy>Peter Hart</cp:lastModifiedBy>
  <cp:revision>39</cp:revision>
  <dcterms:created xsi:type="dcterms:W3CDTF">2020-12-15T22:35:44Z</dcterms:created>
  <dcterms:modified xsi:type="dcterms:W3CDTF">2021-01-29T02:59:46Z</dcterms:modified>
</cp:coreProperties>
</file>