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57" r:id="rId6"/>
    <p:sldId id="258" r:id="rId7"/>
  </p:sldIdLst>
  <p:sldSz cx="13681075" cy="8280400"/>
  <p:notesSz cx="6858000" cy="9144000"/>
  <p:defaultTextStyle>
    <a:defPPr>
      <a:defRPr lang="en-US"/>
    </a:defPPr>
    <a:lvl1pPr marL="0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702762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1405524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2108286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2811048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3513811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4216573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4919335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5622097" algn="l" defTabSz="1405524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1" d="100"/>
          <a:sy n="51" d="100"/>
        </p:scale>
        <p:origin x="-1639" y="-674"/>
      </p:cViewPr>
      <p:guideLst>
        <p:guide orient="horz" pos="2608"/>
        <p:guide pos="430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6081" y="2572292"/>
            <a:ext cx="11628914" cy="17749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2161" y="4692227"/>
            <a:ext cx="9576753" cy="211610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027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05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08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110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138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216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9193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622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879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4259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18779" y="249179"/>
            <a:ext cx="3078242" cy="52979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054" y="249179"/>
            <a:ext cx="9006708" cy="52979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6191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9756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11" y="5320925"/>
            <a:ext cx="11628914" cy="1644579"/>
          </a:xfrm>
        </p:spPr>
        <p:txBody>
          <a:bodyPr anchor="t"/>
          <a:lstStyle>
            <a:lvl1pPr algn="l">
              <a:defRPr sz="6100" b="1" cap="all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11" y="3509587"/>
            <a:ext cx="11628914" cy="1811336"/>
          </a:xfrm>
        </p:spPr>
        <p:txBody>
          <a:bodyPr anchor="b"/>
          <a:lstStyle>
            <a:lvl1pPr marL="0" indent="0">
              <a:buNone/>
              <a:defRPr sz="3100">
                <a:solidFill>
                  <a:schemeClr val="tx1">
                    <a:tint val="75000"/>
                  </a:schemeClr>
                </a:solidFill>
              </a:defRPr>
            </a:lvl1pPr>
            <a:lvl2pPr marL="702762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405524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3pPr>
            <a:lvl4pPr marL="210828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4pPr>
            <a:lvl5pPr marL="281104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5pPr>
            <a:lvl6pPr marL="3513811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6pPr>
            <a:lvl7pPr marL="4216573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7pPr>
            <a:lvl8pPr marL="4919335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8pPr>
            <a:lvl9pPr marL="5622097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23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054" y="1449071"/>
            <a:ext cx="6042475" cy="409803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54546" y="1449071"/>
            <a:ext cx="6042475" cy="4098031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475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54" y="331601"/>
            <a:ext cx="12312968" cy="138006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4" y="1853507"/>
            <a:ext cx="6044851" cy="772454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2762" indent="0">
              <a:buNone/>
              <a:defRPr sz="3100" b="1"/>
            </a:lvl2pPr>
            <a:lvl3pPr marL="1405524" indent="0">
              <a:buNone/>
              <a:defRPr sz="2800" b="1"/>
            </a:lvl3pPr>
            <a:lvl4pPr marL="2108286" indent="0">
              <a:buNone/>
              <a:defRPr sz="2500" b="1"/>
            </a:lvl4pPr>
            <a:lvl5pPr marL="2811048" indent="0">
              <a:buNone/>
              <a:defRPr sz="2500" b="1"/>
            </a:lvl5pPr>
            <a:lvl6pPr marL="3513811" indent="0">
              <a:buNone/>
              <a:defRPr sz="2500" b="1"/>
            </a:lvl6pPr>
            <a:lvl7pPr marL="4216573" indent="0">
              <a:buNone/>
              <a:defRPr sz="2500" b="1"/>
            </a:lvl7pPr>
            <a:lvl8pPr marL="4919335" indent="0">
              <a:buNone/>
              <a:defRPr sz="2500" b="1"/>
            </a:lvl8pPr>
            <a:lvl9pPr marL="5622097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054" y="2625960"/>
            <a:ext cx="6044851" cy="477081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9798" y="1853507"/>
            <a:ext cx="6047225" cy="772454"/>
          </a:xfrm>
        </p:spPr>
        <p:txBody>
          <a:bodyPr anchor="b"/>
          <a:lstStyle>
            <a:lvl1pPr marL="0" indent="0">
              <a:buNone/>
              <a:defRPr sz="3700" b="1"/>
            </a:lvl1pPr>
            <a:lvl2pPr marL="702762" indent="0">
              <a:buNone/>
              <a:defRPr sz="3100" b="1"/>
            </a:lvl2pPr>
            <a:lvl3pPr marL="1405524" indent="0">
              <a:buNone/>
              <a:defRPr sz="2800" b="1"/>
            </a:lvl3pPr>
            <a:lvl4pPr marL="2108286" indent="0">
              <a:buNone/>
              <a:defRPr sz="2500" b="1"/>
            </a:lvl4pPr>
            <a:lvl5pPr marL="2811048" indent="0">
              <a:buNone/>
              <a:defRPr sz="2500" b="1"/>
            </a:lvl5pPr>
            <a:lvl6pPr marL="3513811" indent="0">
              <a:buNone/>
              <a:defRPr sz="2500" b="1"/>
            </a:lvl6pPr>
            <a:lvl7pPr marL="4216573" indent="0">
              <a:buNone/>
              <a:defRPr sz="2500" b="1"/>
            </a:lvl7pPr>
            <a:lvl8pPr marL="4919335" indent="0">
              <a:buNone/>
              <a:defRPr sz="2500" b="1"/>
            </a:lvl8pPr>
            <a:lvl9pPr marL="5622097" indent="0">
              <a:buNone/>
              <a:defRPr sz="2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9798" y="2625960"/>
            <a:ext cx="6047225" cy="4770814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14/1/2022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2926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14/1/2022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068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14/1/2022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9716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056" y="329682"/>
            <a:ext cx="4500979" cy="1403069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8920" y="329684"/>
            <a:ext cx="7648101" cy="7067092"/>
          </a:xfrm>
        </p:spPr>
        <p:txBody>
          <a:bodyPr/>
          <a:lstStyle>
            <a:lvl1pPr>
              <a:defRPr sz="4900"/>
            </a:lvl1pPr>
            <a:lvl2pPr>
              <a:defRPr sz="4300"/>
            </a:lvl2pPr>
            <a:lvl3pPr>
              <a:defRPr sz="37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056" y="1732753"/>
            <a:ext cx="4500979" cy="5664024"/>
          </a:xfrm>
        </p:spPr>
        <p:txBody>
          <a:bodyPr/>
          <a:lstStyle>
            <a:lvl1pPr marL="0" indent="0">
              <a:buNone/>
              <a:defRPr sz="2200"/>
            </a:lvl1pPr>
            <a:lvl2pPr marL="702762" indent="0">
              <a:buNone/>
              <a:defRPr sz="1800"/>
            </a:lvl2pPr>
            <a:lvl3pPr marL="1405524" indent="0">
              <a:buNone/>
              <a:defRPr sz="1500"/>
            </a:lvl3pPr>
            <a:lvl4pPr marL="2108286" indent="0">
              <a:buNone/>
              <a:defRPr sz="1400"/>
            </a:lvl4pPr>
            <a:lvl5pPr marL="2811048" indent="0">
              <a:buNone/>
              <a:defRPr sz="1400"/>
            </a:lvl5pPr>
            <a:lvl6pPr marL="3513811" indent="0">
              <a:buNone/>
              <a:defRPr sz="1400"/>
            </a:lvl6pPr>
            <a:lvl7pPr marL="4216573" indent="0">
              <a:buNone/>
              <a:defRPr sz="1400"/>
            </a:lvl7pPr>
            <a:lvl8pPr marL="4919335" indent="0">
              <a:buNone/>
              <a:defRPr sz="1400"/>
            </a:lvl8pPr>
            <a:lvl9pPr marL="562209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4249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1586" y="5796280"/>
            <a:ext cx="8208645" cy="684284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1586" y="739869"/>
            <a:ext cx="8208645" cy="4968240"/>
          </a:xfrm>
        </p:spPr>
        <p:txBody>
          <a:bodyPr/>
          <a:lstStyle>
            <a:lvl1pPr marL="0" indent="0">
              <a:buNone/>
              <a:defRPr sz="4900"/>
            </a:lvl1pPr>
            <a:lvl2pPr marL="702762" indent="0">
              <a:buNone/>
              <a:defRPr sz="4300"/>
            </a:lvl2pPr>
            <a:lvl3pPr marL="1405524" indent="0">
              <a:buNone/>
              <a:defRPr sz="3700"/>
            </a:lvl3pPr>
            <a:lvl4pPr marL="2108286" indent="0">
              <a:buNone/>
              <a:defRPr sz="3100"/>
            </a:lvl4pPr>
            <a:lvl5pPr marL="2811048" indent="0">
              <a:buNone/>
              <a:defRPr sz="3100"/>
            </a:lvl5pPr>
            <a:lvl6pPr marL="3513811" indent="0">
              <a:buNone/>
              <a:defRPr sz="3100"/>
            </a:lvl6pPr>
            <a:lvl7pPr marL="4216573" indent="0">
              <a:buNone/>
              <a:defRPr sz="3100"/>
            </a:lvl7pPr>
            <a:lvl8pPr marL="4919335" indent="0">
              <a:buNone/>
              <a:defRPr sz="3100"/>
            </a:lvl8pPr>
            <a:lvl9pPr marL="5622097" indent="0">
              <a:buNone/>
              <a:defRPr sz="31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1586" y="6480564"/>
            <a:ext cx="8208645" cy="971797"/>
          </a:xfrm>
        </p:spPr>
        <p:txBody>
          <a:bodyPr/>
          <a:lstStyle>
            <a:lvl1pPr marL="0" indent="0">
              <a:buNone/>
              <a:defRPr sz="2200"/>
            </a:lvl1pPr>
            <a:lvl2pPr marL="702762" indent="0">
              <a:buNone/>
              <a:defRPr sz="1800"/>
            </a:lvl2pPr>
            <a:lvl3pPr marL="1405524" indent="0">
              <a:buNone/>
              <a:defRPr sz="1500"/>
            </a:lvl3pPr>
            <a:lvl4pPr marL="2108286" indent="0">
              <a:buNone/>
              <a:defRPr sz="1400"/>
            </a:lvl4pPr>
            <a:lvl5pPr marL="2811048" indent="0">
              <a:buNone/>
              <a:defRPr sz="1400"/>
            </a:lvl5pPr>
            <a:lvl6pPr marL="3513811" indent="0">
              <a:buNone/>
              <a:defRPr sz="1400"/>
            </a:lvl6pPr>
            <a:lvl7pPr marL="4216573" indent="0">
              <a:buNone/>
              <a:defRPr sz="1400"/>
            </a:lvl7pPr>
            <a:lvl8pPr marL="4919335" indent="0">
              <a:buNone/>
              <a:defRPr sz="1400"/>
            </a:lvl8pPr>
            <a:lvl9pPr marL="562209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6C896-786E-40CB-ABF2-E7ECB1B703CB}" type="datetimeFigureOut">
              <a:rPr lang="en-SG" smtClean="0"/>
              <a:t>14/1/2022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28641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054" y="331601"/>
            <a:ext cx="12312968" cy="1380067"/>
          </a:xfrm>
          <a:prstGeom prst="rect">
            <a:avLst/>
          </a:prstGeom>
        </p:spPr>
        <p:txBody>
          <a:bodyPr vert="horz" lIns="140552" tIns="70276" rIns="140552" bIns="70276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054" y="1932095"/>
            <a:ext cx="12312968" cy="5464681"/>
          </a:xfrm>
          <a:prstGeom prst="rect">
            <a:avLst/>
          </a:prstGeom>
        </p:spPr>
        <p:txBody>
          <a:bodyPr vert="horz" lIns="140552" tIns="70276" rIns="140552" bIns="7027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4054" y="7674705"/>
            <a:ext cx="3192251" cy="440855"/>
          </a:xfrm>
          <a:prstGeom prst="rect">
            <a:avLst/>
          </a:prstGeom>
        </p:spPr>
        <p:txBody>
          <a:bodyPr vert="horz" lIns="140552" tIns="70276" rIns="140552" bIns="70276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A6C896-786E-40CB-ABF2-E7ECB1B703CB}" type="datetimeFigureOut">
              <a:rPr lang="en-SG" smtClean="0"/>
              <a:t>14/1/2022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74368" y="7674705"/>
            <a:ext cx="4332340" cy="440855"/>
          </a:xfrm>
          <a:prstGeom prst="rect">
            <a:avLst/>
          </a:prstGeom>
        </p:spPr>
        <p:txBody>
          <a:bodyPr vert="horz" lIns="140552" tIns="70276" rIns="140552" bIns="70276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04770" y="7674705"/>
            <a:ext cx="3192251" cy="440855"/>
          </a:xfrm>
          <a:prstGeom prst="rect">
            <a:avLst/>
          </a:prstGeom>
        </p:spPr>
        <p:txBody>
          <a:bodyPr vert="horz" lIns="140552" tIns="70276" rIns="140552" bIns="70276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7E66-6930-44DD-ACED-B47908D3EB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962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05524" rtl="0" eaLnBrk="1" latinLnBrk="0" hangingPunct="1">
        <a:spcBef>
          <a:spcPct val="0"/>
        </a:spcBef>
        <a:buNone/>
        <a:defRPr sz="6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27072" indent="-527072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4900" kern="1200">
          <a:solidFill>
            <a:schemeClr val="tx1"/>
          </a:solidFill>
          <a:latin typeface="+mn-lt"/>
          <a:ea typeface="+mn-ea"/>
          <a:cs typeface="+mn-cs"/>
        </a:defRPr>
      </a:lvl1pPr>
      <a:lvl2pPr marL="1141988" indent="-439226" algn="l" defTabSz="1405524" rtl="0" eaLnBrk="1" latinLnBrk="0" hangingPunct="1">
        <a:spcBef>
          <a:spcPct val="20000"/>
        </a:spcBef>
        <a:buFont typeface="Arial" panose="020B0604020202020204" pitchFamily="34" charset="0"/>
        <a:buChar char="–"/>
        <a:defRPr sz="4300" kern="1200">
          <a:solidFill>
            <a:schemeClr val="tx1"/>
          </a:solidFill>
          <a:latin typeface="+mn-lt"/>
          <a:ea typeface="+mn-ea"/>
          <a:cs typeface="+mn-cs"/>
        </a:defRPr>
      </a:lvl2pPr>
      <a:lvl3pPr marL="1756905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459667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4pPr>
      <a:lvl5pPr marL="3162430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»"/>
        <a:defRPr sz="3100" kern="1200">
          <a:solidFill>
            <a:schemeClr val="tx1"/>
          </a:solidFill>
          <a:latin typeface="+mn-lt"/>
          <a:ea typeface="+mn-ea"/>
          <a:cs typeface="+mn-cs"/>
        </a:defRPr>
      </a:lvl5pPr>
      <a:lvl6pPr marL="3865192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567954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270716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5973478" indent="-351381" algn="l" defTabSz="1405524" rtl="0" eaLnBrk="1" latinLnBrk="0" hangingPunct="1">
        <a:spcBef>
          <a:spcPct val="20000"/>
        </a:spcBef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02762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05524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08286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11048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13811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6573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919335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622097" algn="l" defTabSz="1405524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9817" y="323776"/>
            <a:ext cx="12961440" cy="77048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 smtClean="0"/>
              <a:t>MainWindow</a:t>
            </a:r>
            <a:endParaRPr lang="en-SG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12217" y="683816"/>
            <a:ext cx="12737032" cy="73448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dirty="0" err="1"/>
              <a:t>MapControl</a:t>
            </a:r>
            <a:endParaRPr lang="en-SG" sz="1200" dirty="0"/>
          </a:p>
        </p:txBody>
      </p:sp>
    </p:spTree>
    <p:extLst>
      <p:ext uri="{BB962C8B-B14F-4D97-AF65-F5344CB8AC3E}">
        <p14:creationId xmlns:p14="http://schemas.microsoft.com/office/powerpoint/2010/main" val="299141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833" y="107752"/>
            <a:ext cx="12457384" cy="25202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SG" sz="1200" b="1" dirty="0" err="1" smtClean="0">
                <a:latin typeface="Consolas" panose="020B0609020204030204" pitchFamily="49" charset="0"/>
              </a:rPr>
              <a:t>GameController</a:t>
            </a:r>
            <a:r>
              <a:rPr lang="en-SG" sz="1200" dirty="0" err="1" smtClean="0">
                <a:latin typeface="Consolas" panose="020B0609020204030204" pitchFamily="49" charset="0"/>
              </a:rPr>
              <a:t>.controllerMethod</a:t>
            </a:r>
            <a:r>
              <a:rPr lang="en-SG" sz="1200" dirty="0">
                <a:latin typeface="Consolas" panose="020B0609020204030204" pitchFamily="49" charset="0"/>
              </a:rPr>
              <a:t>()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  </a:t>
            </a:r>
            <a:r>
              <a:rPr lang="en-SG" sz="1200" b="1" dirty="0" err="1" smtClean="0">
                <a:latin typeface="Consolas" panose="020B0609020204030204" pitchFamily="49" charset="0"/>
              </a:rPr>
              <a:t>GameController</a:t>
            </a:r>
            <a:r>
              <a:rPr lang="en-SG" sz="1200" dirty="0" err="1" smtClean="0">
                <a:latin typeface="Consolas" panose="020B0609020204030204" pitchFamily="49" charset="0"/>
              </a:rPr>
              <a:t>.startNewGame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    fill robots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   new </a:t>
            </a:r>
            <a:r>
              <a:rPr lang="en-SG" sz="1200" b="1" dirty="0" err="1" smtClean="0">
                <a:latin typeface="Consolas" panose="020B0609020204030204" pitchFamily="49" charset="0"/>
              </a:rPr>
              <a:t>GameFix</a:t>
            </a:r>
            <a:r>
              <a:rPr lang="en-SG" sz="1200" dirty="0" smtClean="0">
                <a:latin typeface="Consolas" panose="020B0609020204030204" pitchFamily="49" charset="0"/>
              </a:rPr>
              <a:t>(options)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    </a:t>
            </a:r>
            <a:r>
              <a:rPr lang="en-SG" sz="1200" dirty="0">
                <a:latin typeface="Consolas" panose="020B0609020204030204" pitchFamily="49" charset="0"/>
              </a:rPr>
              <a:t>new </a:t>
            </a:r>
            <a:r>
              <a:rPr lang="en-SG" sz="1200" dirty="0" err="1">
                <a:latin typeface="Consolas" panose="020B0609020204030204" pitchFamily="49" charset="0"/>
              </a:rPr>
              <a:t>PixelMap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      create </a:t>
            </a:r>
            <a:r>
              <a:rPr lang="en-SG" sz="1200" dirty="0" err="1" smtClean="0">
                <a:latin typeface="Consolas" panose="020B0609020204030204" pitchFamily="49" charset="0"/>
              </a:rPr>
              <a:t>CountryFix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    </a:t>
            </a:r>
            <a:r>
              <a:rPr lang="en-US" sz="1200" dirty="0" err="1">
                <a:latin typeface="Consolas" panose="020B0609020204030204" pitchFamily="49" charset="0"/>
              </a:rPr>
              <a:t>masterGame</a:t>
            </a:r>
            <a:r>
              <a:rPr lang="en-US" sz="1200" dirty="0">
                <a:latin typeface="Consolas" panose="020B0609020204030204" pitchFamily="49" charset="0"/>
              </a:rPr>
              <a:t> = new </a:t>
            </a:r>
            <a:r>
              <a:rPr lang="en-US" sz="1200" b="1" dirty="0">
                <a:latin typeface="Consolas" panose="020B0609020204030204" pitchFamily="49" charset="0"/>
              </a:rPr>
              <a:t>Game</a:t>
            </a:r>
            <a:r>
              <a:rPr lang="en-US" sz="1200" dirty="0">
                <a:latin typeface="Consolas" panose="020B0609020204030204" pitchFamily="49" charset="0"/>
              </a:rPr>
              <a:t>(Options, </a:t>
            </a:r>
            <a:r>
              <a:rPr lang="en-US" sz="1200" dirty="0" err="1">
                <a:latin typeface="Consolas" panose="020B0609020204030204" pitchFamily="49" charset="0"/>
              </a:rPr>
              <a:t>CountryFixArray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MountainsCount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GuiPlayerId</a:t>
            </a:r>
            <a:r>
              <a:rPr lang="en-US" sz="1200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      </a:t>
            </a:r>
            <a:r>
              <a:rPr lang="en-SG" sz="1200" dirty="0">
                <a:latin typeface="Consolas" panose="020B0609020204030204" pitchFamily="49" charset="0"/>
              </a:rPr>
              <a:t>players = new Player[</a:t>
            </a:r>
            <a:r>
              <a:rPr lang="en-SG" sz="1200" dirty="0" err="1">
                <a:latin typeface="Consolas" panose="020B0609020204030204" pitchFamily="49" charset="0"/>
              </a:rPr>
              <a:t>Options.RobotTypes.Count</a:t>
            </a:r>
            <a:r>
              <a:rPr lang="en-SG" sz="1200" dirty="0">
                <a:latin typeface="Consolas" panose="020B0609020204030204" pitchFamily="49" charset="0"/>
              </a:rPr>
              <a:t> + 1</a:t>
            </a:r>
            <a:r>
              <a:rPr lang="en-SG" sz="1200" dirty="0" smtClean="0">
                <a:latin typeface="Consolas" panose="020B0609020204030204" pitchFamily="49" charset="0"/>
              </a:rPr>
              <a:t>];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                 </a:t>
            </a:r>
            <a:r>
              <a:rPr lang="en-SG" sz="1200" dirty="0">
                <a:latin typeface="Consolas" panose="020B0609020204030204" pitchFamily="49" charset="0"/>
              </a:rPr>
              <a:t>new </a:t>
            </a:r>
            <a:r>
              <a:rPr lang="en-SG" sz="1200" b="1" dirty="0" smtClean="0">
                <a:latin typeface="Consolas" panose="020B0609020204030204" pitchFamily="49" charset="0"/>
              </a:rPr>
              <a:t>Map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          assign </a:t>
            </a:r>
            <a:r>
              <a:rPr lang="en-SG" sz="1200" dirty="0" err="1" smtClean="0">
                <a:latin typeface="Consolas" panose="020B0609020204030204" pitchFamily="49" charset="0"/>
              </a:rPr>
              <a:t>countrIds</a:t>
            </a:r>
            <a:r>
              <a:rPr lang="en-SG" sz="1200" dirty="0" smtClean="0">
                <a:latin typeface="Consolas" panose="020B0609020204030204" pitchFamily="49" charset="0"/>
              </a:rPr>
              <a:t> to players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          create countries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  </a:t>
            </a:r>
            <a:r>
              <a:rPr lang="en-SG" sz="1200" dirty="0" err="1" smtClean="0">
                <a:latin typeface="Consolas" panose="020B0609020204030204" pitchFamily="49" charset="0"/>
              </a:rPr>
              <a:t>mapChanged</a:t>
            </a:r>
            <a:r>
              <a:rPr lang="en-SG" sz="1200" dirty="0">
                <a:latin typeface="Consolas" panose="020B0609020204030204" pitchFamily="49" charset="0"/>
              </a:rPr>
              <a:t>()</a:t>
            </a:r>
            <a:r>
              <a:rPr lang="en-SG" sz="1200" dirty="0" smtClean="0">
                <a:latin typeface="Consolas" panose="020B0609020204030204" pitchFamily="49" charset="0"/>
              </a:rPr>
              <a:t>  </a:t>
            </a:r>
            <a:endParaRPr lang="en-SG" sz="1200" dirty="0">
              <a:latin typeface="Consolas" panose="020B0609020204030204" pitchFamily="49" charset="0"/>
            </a:endParaRPr>
          </a:p>
          <a:p>
            <a:endParaRPr lang="en-SG" sz="1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1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07888" y="1993663"/>
            <a:ext cx="1584176" cy="10801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err="1" smtClean="0">
                <a:latin typeface="Consolas" panose="020B0609020204030204" pitchFamily="49" charset="0"/>
              </a:rPr>
              <a:t>GameFix</a:t>
            </a:r>
            <a:endParaRPr lang="en-SG" sz="1200" b="1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PixelMap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CountryFixArray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masterGame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168128" y="2340000"/>
            <a:ext cx="1584176" cy="1080120"/>
          </a:xfrm>
          <a:prstGeom prst="rect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Game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Map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Players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Results</a:t>
            </a:r>
            <a:endParaRPr lang="en-SG" sz="12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>
            <a:stCxn id="11" idx="3"/>
            <a:endCxn id="12" idx="1"/>
          </p:cNvCxnSpPr>
          <p:nvPr/>
        </p:nvCxnSpPr>
        <p:spPr>
          <a:xfrm flipV="1">
            <a:off x="1937367" y="2481920"/>
            <a:ext cx="1302769" cy="2086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328368" y="3780160"/>
            <a:ext cx="1584176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Player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ID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Game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CountryIds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66179" y="2484016"/>
            <a:ext cx="1584176" cy="10801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Map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Game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Countries</a:t>
            </a:r>
            <a:endParaRPr lang="en-SG" sz="1200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/>
          <p:cNvCxnSpPr>
            <a:stCxn id="14" idx="3"/>
            <a:endCxn id="13" idx="1"/>
          </p:cNvCxnSpPr>
          <p:nvPr/>
        </p:nvCxnSpPr>
        <p:spPr>
          <a:xfrm>
            <a:off x="3888208" y="2829400"/>
            <a:ext cx="1512167" cy="1103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16" idx="1"/>
          </p:cNvCxnSpPr>
          <p:nvPr/>
        </p:nvCxnSpPr>
        <p:spPr>
          <a:xfrm flipV="1">
            <a:off x="3564172" y="2629844"/>
            <a:ext cx="1865180" cy="555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79896" y="2595144"/>
            <a:ext cx="857471" cy="19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40136" y="2373908"/>
            <a:ext cx="432048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00375" y="3824548"/>
            <a:ext cx="576065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240136" y="2721388"/>
            <a:ext cx="648072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40136" y="2577372"/>
            <a:ext cx="324036" cy="2160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29352" y="2548693"/>
            <a:ext cx="432048" cy="16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0377" y="395784"/>
            <a:ext cx="1656184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err="1">
                <a:latin typeface="Consolas" panose="020B0609020204030204" pitchFamily="49" charset="0"/>
              </a:rPr>
              <a:t>CountryFix</a:t>
            </a:r>
            <a:endParaRPr lang="en-SG" sz="1200" b="1" dirty="0" smtClean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ID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Coordinate</a:t>
            </a:r>
          </a:p>
          <a:p>
            <a:r>
              <a:rPr lang="en-SG" sz="1200" dirty="0" err="1">
                <a:latin typeface="Consolas" panose="020B0609020204030204" pitchFamily="49" charset="0"/>
              </a:rPr>
              <a:t>IsMountain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Size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Capacity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Center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NeighbourIds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BorderCoordinates</a:t>
            </a:r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079895" y="2404304"/>
            <a:ext cx="1296145" cy="1908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72385" y="458083"/>
            <a:ext cx="936103" cy="1908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/>
          <p:cNvCxnSpPr>
            <a:stCxn id="18" idx="3"/>
            <a:endCxn id="19" idx="1"/>
          </p:cNvCxnSpPr>
          <p:nvPr/>
        </p:nvCxnSpPr>
        <p:spPr>
          <a:xfrm flipV="1">
            <a:off x="2376040" y="553503"/>
            <a:ext cx="3096345" cy="194622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27714" y="2737963"/>
            <a:ext cx="432048" cy="16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cxnSp>
        <p:nvCxnSpPr>
          <p:cNvPr id="25" name="Straight Arrow Connector 24"/>
          <p:cNvCxnSpPr>
            <a:stCxn id="23" idx="1"/>
            <a:endCxn id="12" idx="3"/>
          </p:cNvCxnSpPr>
          <p:nvPr/>
        </p:nvCxnSpPr>
        <p:spPr>
          <a:xfrm flipH="1" flipV="1">
            <a:off x="3672184" y="2481920"/>
            <a:ext cx="1755530" cy="3371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393757" y="4212208"/>
            <a:ext cx="432048" cy="16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cxnSp>
        <p:nvCxnSpPr>
          <p:cNvPr id="29" name="Straight Arrow Connector 28"/>
          <p:cNvCxnSpPr>
            <a:stCxn id="27" idx="1"/>
            <a:endCxn id="12" idx="3"/>
          </p:cNvCxnSpPr>
          <p:nvPr/>
        </p:nvCxnSpPr>
        <p:spPr>
          <a:xfrm flipH="1" flipV="1">
            <a:off x="3672184" y="2481920"/>
            <a:ext cx="1721573" cy="181143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352705" y="2700040"/>
            <a:ext cx="1584176" cy="24482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r>
              <a:rPr lang="en-SG" sz="1200" b="1" dirty="0" smtClean="0">
                <a:latin typeface="Consolas" panose="020B0609020204030204" pitchFamily="49" charset="0"/>
              </a:rPr>
              <a:t>Country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ID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Coordinate</a:t>
            </a:r>
          </a:p>
          <a:p>
            <a:r>
              <a:rPr lang="en-SG" sz="1200" dirty="0" err="1">
                <a:latin typeface="Consolas" panose="020B0609020204030204" pitchFamily="49" charset="0"/>
              </a:rPr>
              <a:t>IsMountain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Size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Capacity</a:t>
            </a:r>
          </a:p>
          <a:p>
            <a:r>
              <a:rPr lang="en-SG" sz="1200" dirty="0" err="1">
                <a:latin typeface="Consolas" panose="020B0609020204030204" pitchFamily="49" charset="0"/>
              </a:rPr>
              <a:t>Center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err="1">
                <a:latin typeface="Consolas" panose="020B0609020204030204" pitchFamily="49" charset="0"/>
              </a:rPr>
              <a:t>NeighbourIds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 smtClean="0">
                <a:latin typeface="Consolas" panose="020B0609020204030204" pitchFamily="49" charset="0"/>
              </a:rPr>
              <a:t>Map</a:t>
            </a:r>
          </a:p>
          <a:p>
            <a:r>
              <a:rPr lang="en-SG" sz="1200" dirty="0" smtClean="0">
                <a:latin typeface="Consolas" panose="020B0609020204030204" pitchFamily="49" charset="0"/>
              </a:rPr>
              <a:t>Owner</a:t>
            </a:r>
          </a:p>
          <a:p>
            <a:r>
              <a:rPr lang="en-SG" sz="1200" dirty="0" err="1" smtClean="0">
                <a:latin typeface="Consolas" panose="020B0609020204030204" pitchFamily="49" charset="0"/>
              </a:rPr>
              <a:t>PreviousOwnerId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 err="1" smtClean="0">
                <a:latin typeface="Consolas" panose="020B0609020204030204" pitchFamily="49" charset="0"/>
              </a:rPr>
              <a:t>ArmySize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State</a:t>
            </a:r>
            <a:endParaRPr lang="en-SG" sz="1200" dirty="0" smtClean="0">
              <a:latin typeface="Consolas" panose="020B0609020204030204" pitchFamily="49" charset="0"/>
            </a:endParaRPr>
          </a:p>
          <a:p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8424713" y="2746188"/>
            <a:ext cx="648072" cy="16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29351" y="2906793"/>
            <a:ext cx="835121" cy="16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cxnSp>
        <p:nvCxnSpPr>
          <p:cNvPr id="37" name="Straight Arrow Connector 36"/>
          <p:cNvCxnSpPr>
            <a:stCxn id="35" idx="3"/>
            <a:endCxn id="31" idx="1"/>
          </p:cNvCxnSpPr>
          <p:nvPr/>
        </p:nvCxnSpPr>
        <p:spPr>
          <a:xfrm flipV="1">
            <a:off x="6264472" y="2827339"/>
            <a:ext cx="2160241" cy="1606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424713" y="4428232"/>
            <a:ext cx="648072" cy="16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cxnSp>
        <p:nvCxnSpPr>
          <p:cNvPr id="47" name="Straight Arrow Connector 46"/>
          <p:cNvCxnSpPr>
            <a:stCxn id="44" idx="1"/>
            <a:endCxn id="13" idx="3"/>
          </p:cNvCxnSpPr>
          <p:nvPr/>
        </p:nvCxnSpPr>
        <p:spPr>
          <a:xfrm flipH="1" flipV="1">
            <a:off x="5976440" y="3932560"/>
            <a:ext cx="2448273" cy="5768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424713" y="4226170"/>
            <a:ext cx="324036" cy="16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cxnSp>
        <p:nvCxnSpPr>
          <p:cNvPr id="50" name="Straight Arrow Connector 49"/>
          <p:cNvCxnSpPr>
            <a:stCxn id="48" idx="1"/>
            <a:endCxn id="16" idx="3"/>
          </p:cNvCxnSpPr>
          <p:nvPr/>
        </p:nvCxnSpPr>
        <p:spPr>
          <a:xfrm flipH="1" flipV="1">
            <a:off x="5861400" y="2629844"/>
            <a:ext cx="2563313" cy="16774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400376" y="4390007"/>
            <a:ext cx="916585" cy="1623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cxnSp>
        <p:nvCxnSpPr>
          <p:cNvPr id="54" name="Straight Arrow Connector 53"/>
          <p:cNvCxnSpPr>
            <a:stCxn id="52" idx="3"/>
            <a:endCxn id="31" idx="1"/>
          </p:cNvCxnSpPr>
          <p:nvPr/>
        </p:nvCxnSpPr>
        <p:spPr>
          <a:xfrm flipV="1">
            <a:off x="6316961" y="2827339"/>
            <a:ext cx="2107752" cy="1643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ight Brace 58"/>
          <p:cNvSpPr/>
          <p:nvPr/>
        </p:nvSpPr>
        <p:spPr>
          <a:xfrm>
            <a:off x="6552505" y="648923"/>
            <a:ext cx="144016" cy="12590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sp>
        <p:nvSpPr>
          <p:cNvPr id="60" name="Right Brace 59"/>
          <p:cNvSpPr/>
          <p:nvPr/>
        </p:nvSpPr>
        <p:spPr>
          <a:xfrm flipH="1">
            <a:off x="8353835" y="2931170"/>
            <a:ext cx="144016" cy="12590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>
              <a:latin typeface="Consolas" panose="020B0609020204030204" pitchFamily="49" charset="0"/>
            </a:endParaRPr>
          </a:p>
        </p:txBody>
      </p:sp>
      <p:cxnSp>
        <p:nvCxnSpPr>
          <p:cNvPr id="64" name="Straight Arrow Connector 63"/>
          <p:cNvCxnSpPr>
            <a:stCxn id="59" idx="1"/>
            <a:endCxn id="60" idx="1"/>
          </p:cNvCxnSpPr>
          <p:nvPr/>
        </p:nvCxnSpPr>
        <p:spPr>
          <a:xfrm>
            <a:off x="6696521" y="1278438"/>
            <a:ext cx="1657314" cy="228224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617798"/>
              </p:ext>
            </p:extLst>
          </p:nvPr>
        </p:nvGraphicFramePr>
        <p:xfrm>
          <a:off x="863873" y="5460320"/>
          <a:ext cx="9120718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023"/>
                <a:gridCol w="7584695"/>
              </a:tblGrid>
              <a:tr h="37084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The</a:t>
                      </a:r>
                      <a:r>
                        <a:rPr lang="en-SG" sz="1200" baseline="0" dirty="0" smtClean="0"/>
                        <a:t> values of these classes don’t change during a game. They contain also data the Robots don’t need, like how to draw a country.</a:t>
                      </a:r>
                      <a:endParaRPr lang="en-SG" sz="1200" dirty="0"/>
                    </a:p>
                  </a:txBody>
                  <a:tcPr/>
                </a:tc>
              </a:tr>
              <a:tr h="38292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Each time a Player has made a move, s</a:t>
                      </a:r>
                      <a:r>
                        <a:rPr lang="en-SG" sz="1200" dirty="0" smtClean="0"/>
                        <a:t>ome values of these classes  can change during a game. Each Player (</a:t>
                      </a:r>
                      <a:r>
                        <a:rPr lang="en-SG" sz="1200" dirty="0" err="1" smtClean="0"/>
                        <a:t>GuiPlayer</a:t>
                      </a:r>
                      <a:r>
                        <a:rPr lang="en-SG" sz="1200" dirty="0" smtClean="0"/>
                        <a:t> and Robots) get their own copy of these classes, to prevent that Robots can change any information except by making a Move().</a:t>
                      </a:r>
                      <a:endParaRPr lang="en-SG" sz="1200" dirty="0"/>
                    </a:p>
                  </a:txBody>
                  <a:tcPr/>
                </a:tc>
              </a:tr>
              <a:tr h="126856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Forward link from parent to child</a:t>
                      </a:r>
                      <a:endParaRPr lang="en-SG" sz="1200" dirty="0"/>
                    </a:p>
                  </a:txBody>
                  <a:tcPr/>
                </a:tc>
              </a:tr>
              <a:tr h="140568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Backward link from child to parent</a:t>
                      </a:r>
                      <a:endParaRPr lang="en-SG" sz="1200" dirty="0"/>
                    </a:p>
                  </a:txBody>
                  <a:tcPr/>
                </a:tc>
              </a:tr>
              <a:tr h="154280">
                <a:tc>
                  <a:txBody>
                    <a:bodyPr/>
                    <a:lstStyle/>
                    <a:p>
                      <a:endParaRPr lang="en-SG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sz="1200" dirty="0" smtClean="0"/>
                        <a:t>These values get copied from </a:t>
                      </a:r>
                      <a:r>
                        <a:rPr lang="en-SG" sz="1200" dirty="0" err="1" smtClean="0"/>
                        <a:t>CountryFix</a:t>
                      </a:r>
                      <a:r>
                        <a:rPr lang="en-SG" sz="1200" dirty="0" smtClean="0"/>
                        <a:t> to Country only</a:t>
                      </a:r>
                      <a:r>
                        <a:rPr lang="en-SG" sz="1200" baseline="0" dirty="0" smtClean="0"/>
                        <a:t> once, when a new Game starts</a:t>
                      </a:r>
                      <a:endParaRPr lang="en-SG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1007888" y="5580360"/>
            <a:ext cx="1224137" cy="2618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SG" sz="1200" dirty="0">
              <a:latin typeface="Consolas" panose="020B0609020204030204" pitchFamily="49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07888" y="6084416"/>
            <a:ext cx="1217355" cy="2160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endParaRPr lang="en-SG" sz="1200" dirty="0">
              <a:latin typeface="Consolas" panose="020B0609020204030204" pitchFamily="49" charset="0"/>
            </a:endParaRPr>
          </a:p>
        </p:txBody>
      </p:sp>
      <p:cxnSp>
        <p:nvCxnSpPr>
          <p:cNvPr id="69" name="Straight Arrow Connector 68"/>
          <p:cNvCxnSpPr/>
          <p:nvPr/>
        </p:nvCxnSpPr>
        <p:spPr>
          <a:xfrm>
            <a:off x="1007888" y="6732488"/>
            <a:ext cx="12090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1001108" y="6948512"/>
            <a:ext cx="12125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1024985" y="7236544"/>
            <a:ext cx="120025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62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3833" y="107752"/>
            <a:ext cx="12457384" cy="69127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SG" sz="1200" b="1" dirty="0" err="1" smtClean="0">
                <a:latin typeface="Consolas" panose="020B0609020204030204" pitchFamily="49" charset="0"/>
              </a:rPr>
              <a:t>GameController</a:t>
            </a:r>
            <a:r>
              <a:rPr lang="en-SG" sz="1200" dirty="0" err="1" smtClean="0">
                <a:latin typeface="Consolas" panose="020B0609020204030204" pitchFamily="49" charset="0"/>
              </a:rPr>
              <a:t>.controllerMethod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  <a:endParaRPr lang="en-SG" sz="1200" dirty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  </a:t>
            </a:r>
            <a:r>
              <a:rPr lang="en-SG" sz="1200" dirty="0" err="1" smtClean="0">
                <a:latin typeface="Consolas" panose="020B0609020204030204" pitchFamily="49" charset="0"/>
              </a:rPr>
              <a:t>executeMove</a:t>
            </a:r>
            <a:r>
              <a:rPr lang="en-SG" sz="1200" dirty="0" smtClean="0">
                <a:latin typeface="Consolas" panose="020B0609020204030204" pitchFamily="49" charset="0"/>
              </a:rPr>
              <a:t>(</a:t>
            </a:r>
            <a:r>
              <a:rPr lang="en-SG" sz="1200" dirty="0" err="1" smtClean="0">
                <a:latin typeface="Consolas" panose="020B0609020204030204" pitchFamily="49" charset="0"/>
              </a:rPr>
              <a:t>GameFix.GuiPlayerId</a:t>
            </a:r>
            <a:r>
              <a:rPr lang="en-SG" sz="1200" dirty="0" smtClean="0">
                <a:latin typeface="Consolas" panose="020B0609020204030204" pitchFamily="49" charset="0"/>
              </a:rPr>
              <a:t>) =&gt; </a:t>
            </a:r>
            <a:r>
              <a:rPr lang="en-SG" sz="1200" b="1" dirty="0" err="1" smtClean="0">
                <a:latin typeface="Consolas" panose="020B0609020204030204" pitchFamily="49" charset="0"/>
              </a:rPr>
              <a:t>GameFix</a:t>
            </a:r>
            <a:r>
              <a:rPr lang="en-SG" sz="1200" dirty="0" err="1" smtClean="0">
                <a:latin typeface="Consolas" panose="020B0609020204030204" pitchFamily="49" charset="0"/>
              </a:rPr>
              <a:t>.executeMove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for each robot in Robots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   </a:t>
            </a:r>
            <a:r>
              <a:rPr lang="en-SG" sz="1200" dirty="0" err="1" smtClean="0">
                <a:latin typeface="Consolas" panose="020B0609020204030204" pitchFamily="49" charset="0"/>
              </a:rPr>
              <a:t>robotMove</a:t>
            </a:r>
            <a:r>
              <a:rPr lang="en-SG" sz="1200" dirty="0" smtClean="0">
                <a:latin typeface="Consolas" panose="020B0609020204030204" pitchFamily="49" charset="0"/>
              </a:rPr>
              <a:t> = </a:t>
            </a:r>
            <a:r>
              <a:rPr lang="en-SG" sz="1200" dirty="0" err="1" smtClean="0">
                <a:latin typeface="Consolas" panose="020B0609020204030204" pitchFamily="49" charset="0"/>
              </a:rPr>
              <a:t>robot.PlanMove</a:t>
            </a:r>
            <a:r>
              <a:rPr lang="en-SG" sz="1200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SG" sz="1200" dirty="0">
                <a:latin typeface="Consolas" panose="020B0609020204030204" pitchFamily="49" charset="0"/>
              </a:rPr>
              <a:t>      </a:t>
            </a:r>
            <a:r>
              <a:rPr lang="en-SG" sz="1200" dirty="0" err="1">
                <a:latin typeface="Consolas" panose="020B0609020204030204" pitchFamily="49" charset="0"/>
              </a:rPr>
              <a:t>DoPlanMove</a:t>
            </a:r>
            <a:r>
              <a:rPr lang="en-SG" sz="1200" dirty="0">
                <a:latin typeface="Consolas" panose="020B0609020204030204" pitchFamily="49" charset="0"/>
              </a:rPr>
              <a:t>() =&gt; </a:t>
            </a:r>
            <a:r>
              <a:rPr lang="en-SG" sz="1200" dirty="0" err="1" smtClean="0">
                <a:latin typeface="Consolas" panose="020B0609020204030204" pitchFamily="49" charset="0"/>
              </a:rPr>
              <a:t>BasicRobot.DoPlanMove</a:t>
            </a:r>
            <a:r>
              <a:rPr lang="en-SG" sz="1200" dirty="0">
                <a:latin typeface="Consolas" panose="020B0609020204030204" pitchFamily="49" charset="0"/>
              </a:rPr>
              <a:t>() </a:t>
            </a:r>
            <a:endParaRPr lang="en-SG" sz="1200" dirty="0" smtClean="0">
              <a:latin typeface="Consolas" panose="020B0609020204030204" pitchFamily="49" charset="0"/>
            </a:endParaRPr>
          </a:p>
          <a:p>
            <a:r>
              <a:rPr lang="en-SG" sz="1200" dirty="0">
                <a:latin typeface="Consolas" panose="020B0609020204030204" pitchFamily="49" charset="0"/>
              </a:rPr>
              <a:t> </a:t>
            </a:r>
            <a:r>
              <a:rPr lang="en-SG" sz="1200" dirty="0" smtClean="0">
                <a:latin typeface="Consolas" panose="020B0609020204030204" pitchFamily="49" charset="0"/>
              </a:rPr>
              <a:t>   </a:t>
            </a:r>
            <a:r>
              <a:rPr lang="en-SG" sz="1200" dirty="0" err="1" smtClean="0">
                <a:latin typeface="Consolas" panose="020B0609020204030204" pitchFamily="49" charset="0"/>
              </a:rPr>
              <a:t>executeMove</a:t>
            </a:r>
            <a:r>
              <a:rPr lang="en-SG" sz="1200" dirty="0" smtClean="0">
                <a:latin typeface="Consolas" panose="020B0609020204030204" pitchFamily="49" charset="0"/>
              </a:rPr>
              <a:t>(</a:t>
            </a:r>
            <a:r>
              <a:rPr lang="en-SG" sz="1200" dirty="0" err="1" smtClean="0">
                <a:latin typeface="Consolas" panose="020B0609020204030204" pitchFamily="49" charset="0"/>
              </a:rPr>
              <a:t>robotMove</a:t>
            </a:r>
            <a:r>
              <a:rPr lang="en-SG" sz="1200" dirty="0" smtClean="0">
                <a:latin typeface="Consolas" panose="020B0609020204030204" pitchFamily="49" charset="0"/>
              </a:rPr>
              <a:t>) </a:t>
            </a:r>
            <a:r>
              <a:rPr lang="en-SG" sz="1200" dirty="0">
                <a:latin typeface="Consolas" panose="020B0609020204030204" pitchFamily="49" charset="0"/>
              </a:rPr>
              <a:t>=&gt; </a:t>
            </a:r>
            <a:r>
              <a:rPr lang="en-SG" sz="1200" b="1" dirty="0" err="1">
                <a:latin typeface="Consolas" panose="020B0609020204030204" pitchFamily="49" charset="0"/>
              </a:rPr>
              <a:t>GameFix</a:t>
            </a:r>
            <a:r>
              <a:rPr lang="en-SG" sz="1200" dirty="0" err="1">
                <a:latin typeface="Consolas" panose="020B0609020204030204" pitchFamily="49" charset="0"/>
              </a:rPr>
              <a:t>.executeMove</a:t>
            </a:r>
            <a:r>
              <a:rPr lang="en-SG" sz="1200" dirty="0">
                <a:latin typeface="Consolas" panose="020B0609020204030204" pitchFamily="49" charset="0"/>
              </a:rPr>
              <a:t>()</a:t>
            </a:r>
          </a:p>
          <a:p>
            <a:endParaRPr lang="en-SG" sz="12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3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5333846" y="1930367"/>
            <a:ext cx="6954546" cy="5780946"/>
          </a:xfrm>
          <a:custGeom>
            <a:avLst/>
            <a:gdLst>
              <a:gd name="connsiteX0" fmla="*/ 685800 w 4648200"/>
              <a:gd name="connsiteY0" fmla="*/ 0 h 3590925"/>
              <a:gd name="connsiteX1" fmla="*/ 3571875 w 4648200"/>
              <a:gd name="connsiteY1" fmla="*/ 1438275 h 3590925"/>
              <a:gd name="connsiteX2" fmla="*/ 3905250 w 4648200"/>
              <a:gd name="connsiteY2" fmla="*/ 723900 h 3590925"/>
              <a:gd name="connsiteX3" fmla="*/ 4648200 w 4648200"/>
              <a:gd name="connsiteY3" fmla="*/ 2876550 h 3590925"/>
              <a:gd name="connsiteX4" fmla="*/ 2495550 w 4648200"/>
              <a:gd name="connsiteY4" fmla="*/ 3590925 h 3590925"/>
              <a:gd name="connsiteX5" fmla="*/ 2857500 w 4648200"/>
              <a:gd name="connsiteY5" fmla="*/ 2886075 h 3590925"/>
              <a:gd name="connsiteX6" fmla="*/ 0 w 4648200"/>
              <a:gd name="connsiteY6" fmla="*/ 1428750 h 3590925"/>
              <a:gd name="connsiteX7" fmla="*/ 685800 w 4648200"/>
              <a:gd name="connsiteY7" fmla="*/ 0 h 3590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648200" h="3590925">
                <a:moveTo>
                  <a:pt x="685800" y="0"/>
                </a:moveTo>
                <a:lnTo>
                  <a:pt x="3571875" y="1438275"/>
                </a:lnTo>
                <a:lnTo>
                  <a:pt x="3905250" y="723900"/>
                </a:lnTo>
                <a:lnTo>
                  <a:pt x="4648200" y="2876550"/>
                </a:lnTo>
                <a:lnTo>
                  <a:pt x="2495550" y="3590925"/>
                </a:lnTo>
                <a:lnTo>
                  <a:pt x="2857500" y="2886075"/>
                </a:lnTo>
                <a:lnTo>
                  <a:pt x="0" y="1428750"/>
                </a:lnTo>
                <a:lnTo>
                  <a:pt x="6858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71785" y="60329"/>
            <a:ext cx="1213334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b="1" dirty="0" smtClean="0"/>
              <a:t>Arrow</a:t>
            </a:r>
            <a:endParaRPr lang="en-SG" b="1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667326" y="755873"/>
            <a:ext cx="2111" cy="6955439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445525" y="7595388"/>
            <a:ext cx="445753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y</a:t>
            </a:r>
            <a:endParaRPr lang="en-SG" dirty="0"/>
          </a:p>
        </p:txBody>
      </p:sp>
      <p:cxnSp>
        <p:nvCxnSpPr>
          <p:cNvPr id="8" name="Straight Arrow Connector 7"/>
          <p:cNvCxnSpPr>
            <a:endCxn id="11" idx="1"/>
          </p:cNvCxnSpPr>
          <p:nvPr/>
        </p:nvCxnSpPr>
        <p:spPr>
          <a:xfrm>
            <a:off x="3890412" y="755872"/>
            <a:ext cx="8730912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85490" y="2378808"/>
            <a:ext cx="1044314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From</a:t>
            </a:r>
            <a:endParaRPr lang="en-SG" dirty="0"/>
          </a:p>
        </p:txBody>
      </p:sp>
      <p:sp>
        <p:nvSpPr>
          <p:cNvPr id="10" name="Rectangle 9"/>
          <p:cNvSpPr/>
          <p:nvPr/>
        </p:nvSpPr>
        <p:spPr>
          <a:xfrm>
            <a:off x="12323445" y="6534526"/>
            <a:ext cx="61580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To</a:t>
            </a:r>
            <a:endParaRPr lang="en-SG" dirty="0"/>
          </a:p>
        </p:txBody>
      </p:sp>
      <p:sp>
        <p:nvSpPr>
          <p:cNvPr id="11" name="Rectangle 10"/>
          <p:cNvSpPr/>
          <p:nvPr/>
        </p:nvSpPr>
        <p:spPr>
          <a:xfrm>
            <a:off x="12621324" y="458583"/>
            <a:ext cx="439383" cy="594579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x</a:t>
            </a:r>
            <a:endParaRPr lang="en-SG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5789005" y="755873"/>
            <a:ext cx="13252" cy="695543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592066" y="3074352"/>
            <a:ext cx="1002925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2288392" y="755873"/>
            <a:ext cx="0" cy="695543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592065" y="6534527"/>
            <a:ext cx="10773697" cy="1754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789005" y="3074352"/>
            <a:ext cx="6499387" cy="347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729220" y="755872"/>
            <a:ext cx="2146075" cy="463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9038699" y="3074352"/>
            <a:ext cx="2146075" cy="4636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4" idx="3"/>
          </p:cNvCxnSpPr>
          <p:nvPr/>
        </p:nvCxnSpPr>
        <p:spPr>
          <a:xfrm>
            <a:off x="5802257" y="3074353"/>
            <a:ext cx="6486136" cy="3486904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 rot="1500000">
            <a:off x="7579903" y="3947186"/>
            <a:ext cx="153060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Distance</a:t>
            </a:r>
            <a:endParaRPr lang="en-SG" dirty="0"/>
          </a:p>
        </p:txBody>
      </p:sp>
      <p:sp>
        <p:nvSpPr>
          <p:cNvPr id="21" name="Arc 20"/>
          <p:cNvSpPr/>
          <p:nvPr/>
        </p:nvSpPr>
        <p:spPr>
          <a:xfrm>
            <a:off x="5931912" y="2658160"/>
            <a:ext cx="1422498" cy="1159240"/>
          </a:xfrm>
          <a:prstGeom prst="arc">
            <a:avLst>
              <a:gd name="adj1" fmla="val 21303145"/>
              <a:gd name="adj2" fmla="val 2463342"/>
            </a:avLst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22" name="Rectangle 21"/>
          <p:cNvSpPr/>
          <p:nvPr/>
        </p:nvSpPr>
        <p:spPr>
          <a:xfrm>
            <a:off x="6751794" y="3037090"/>
            <a:ext cx="48743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l-GR" dirty="0" smtClean="0"/>
              <a:t>α</a:t>
            </a:r>
            <a:endParaRPr lang="en-SG" dirty="0"/>
          </a:p>
        </p:txBody>
      </p:sp>
      <p:sp>
        <p:nvSpPr>
          <p:cNvPr id="23" name="Rectangle 22"/>
          <p:cNvSpPr/>
          <p:nvPr/>
        </p:nvSpPr>
        <p:spPr>
          <a:xfrm>
            <a:off x="6278502" y="1234527"/>
            <a:ext cx="65254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P1</a:t>
            </a:r>
            <a:endParaRPr lang="en-SG" dirty="0"/>
          </a:p>
        </p:txBody>
      </p:sp>
      <p:sp>
        <p:nvSpPr>
          <p:cNvPr id="24" name="Rectangle 23"/>
          <p:cNvSpPr/>
          <p:nvPr/>
        </p:nvSpPr>
        <p:spPr>
          <a:xfrm>
            <a:off x="10349127" y="3671562"/>
            <a:ext cx="65254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P2</a:t>
            </a:r>
            <a:endParaRPr lang="en-SG" dirty="0"/>
          </a:p>
        </p:txBody>
      </p:sp>
      <p:sp>
        <p:nvSpPr>
          <p:cNvPr id="25" name="Rectangle 24"/>
          <p:cNvSpPr/>
          <p:nvPr/>
        </p:nvSpPr>
        <p:spPr>
          <a:xfrm>
            <a:off x="10977983" y="2420956"/>
            <a:ext cx="652540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smtClean="0"/>
              <a:t>P3</a:t>
            </a:r>
            <a:endParaRPr lang="en-SG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5802257" y="7943160"/>
            <a:ext cx="6499438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8373148" y="7595389"/>
            <a:ext cx="1264310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 err="1"/>
              <a:t>Distance.X</a:t>
            </a:r>
            <a:endParaRPr lang="en-SG" sz="1800" dirty="0"/>
          </a:p>
        </p:txBody>
      </p:sp>
      <p:cxnSp>
        <p:nvCxnSpPr>
          <p:cNvPr id="28" name="Straight Connector 27"/>
          <p:cNvCxnSpPr>
            <a:stCxn id="4" idx="6"/>
          </p:cNvCxnSpPr>
          <p:nvPr/>
        </p:nvCxnSpPr>
        <p:spPr>
          <a:xfrm flipH="1" flipV="1">
            <a:off x="3777172" y="3334381"/>
            <a:ext cx="1556674" cy="89609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4854541" y="1053162"/>
            <a:ext cx="1556674" cy="896096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3777171" y="1053162"/>
            <a:ext cx="1077370" cy="2281218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17880000">
            <a:off x="3683408" y="1842613"/>
            <a:ext cx="862534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/>
              <a:t>Width</a:t>
            </a:r>
          </a:p>
        </p:txBody>
      </p:sp>
      <p:sp>
        <p:nvSpPr>
          <p:cNvPr id="32" name="Arc 31"/>
          <p:cNvSpPr/>
          <p:nvPr/>
        </p:nvSpPr>
        <p:spPr>
          <a:xfrm rot="5400000" flipH="1">
            <a:off x="6998142" y="2929609"/>
            <a:ext cx="1530595" cy="1077370"/>
          </a:xfrm>
          <a:prstGeom prst="arc">
            <a:avLst>
              <a:gd name="adj1" fmla="val 534184"/>
              <a:gd name="adj2" fmla="val 2579186"/>
            </a:avLst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33" name="Rectangle 32"/>
          <p:cNvSpPr/>
          <p:nvPr/>
        </p:nvSpPr>
        <p:spPr>
          <a:xfrm>
            <a:off x="7559118" y="2595697"/>
            <a:ext cx="48743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l-GR" dirty="0" smtClean="0"/>
              <a:t>α</a:t>
            </a:r>
            <a:endParaRPr lang="en-SG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657640" y="524024"/>
            <a:ext cx="2144616" cy="0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343789" y="60329"/>
            <a:ext cx="950185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 err="1"/>
              <a:t>From.X</a:t>
            </a:r>
            <a:endParaRPr lang="en-SG" sz="1800" dirty="0"/>
          </a:p>
        </p:txBody>
      </p:sp>
      <p:sp>
        <p:nvSpPr>
          <p:cNvPr id="36" name="Rectangle 35"/>
          <p:cNvSpPr/>
          <p:nvPr/>
        </p:nvSpPr>
        <p:spPr>
          <a:xfrm>
            <a:off x="10238753" y="5095542"/>
            <a:ext cx="1257705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dirty="0" err="1" smtClean="0"/>
              <a:t>Center</a:t>
            </a:r>
            <a:endParaRPr lang="en-SG" dirty="0"/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10115267" y="2378808"/>
            <a:ext cx="1340234" cy="30140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12288392" y="3550571"/>
            <a:ext cx="1340234" cy="3014024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1455502" y="2378809"/>
            <a:ext cx="2173124" cy="1162803"/>
          </a:xfrm>
          <a:prstGeom prst="line">
            <a:avLst/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 rot="1680000">
            <a:off x="12424266" y="2559012"/>
            <a:ext cx="902095" cy="418923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n-SG" sz="1800" dirty="0"/>
              <a:t>Height</a:t>
            </a:r>
          </a:p>
        </p:txBody>
      </p:sp>
      <p:sp>
        <p:nvSpPr>
          <p:cNvPr id="41" name="Arc 40"/>
          <p:cNvSpPr/>
          <p:nvPr/>
        </p:nvSpPr>
        <p:spPr>
          <a:xfrm rot="10800000">
            <a:off x="11081369" y="5856528"/>
            <a:ext cx="1422498" cy="1159240"/>
          </a:xfrm>
          <a:prstGeom prst="arc">
            <a:avLst>
              <a:gd name="adj1" fmla="val 21303145"/>
              <a:gd name="adj2" fmla="val 2463342"/>
            </a:avLst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40552" tIns="70276" rIns="140552" bIns="70276" rtlCol="0" anchor="ctr"/>
          <a:lstStyle/>
          <a:p>
            <a:pPr algn="ctr"/>
            <a:endParaRPr lang="en-SG"/>
          </a:p>
        </p:txBody>
      </p:sp>
      <p:sp>
        <p:nvSpPr>
          <p:cNvPr id="42" name="Rectangle 41"/>
          <p:cNvSpPr/>
          <p:nvPr/>
        </p:nvSpPr>
        <p:spPr>
          <a:xfrm>
            <a:off x="11175855" y="6086640"/>
            <a:ext cx="487431" cy="572812"/>
          </a:xfrm>
          <a:prstGeom prst="rect">
            <a:avLst/>
          </a:prstGeom>
        </p:spPr>
        <p:txBody>
          <a:bodyPr wrap="none" lIns="140552" tIns="70276" rIns="140552" bIns="70276">
            <a:spAutoFit/>
          </a:bodyPr>
          <a:lstStyle/>
          <a:p>
            <a:r>
              <a:rPr lang="el-GR" dirty="0" smtClean="0"/>
              <a:t>α</a:t>
            </a:r>
            <a:endParaRPr lang="en-SG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10120402" y="755873"/>
            <a:ext cx="13252" cy="695543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2592066" y="5392832"/>
            <a:ext cx="10029259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099666"/>
              </p:ext>
            </p:extLst>
          </p:nvPr>
        </p:nvGraphicFramePr>
        <p:xfrm>
          <a:off x="-223" y="4068192"/>
          <a:ext cx="4923244" cy="1980528"/>
        </p:xfrm>
        <a:graphic>
          <a:graphicData uri="http://schemas.openxmlformats.org/drawingml/2006/table">
            <a:tbl>
              <a:tblPr firstRow="1" bandRow="1"/>
              <a:tblGrid>
                <a:gridCol w="746780"/>
                <a:gridCol w="2160240"/>
                <a:gridCol w="2016224"/>
              </a:tblGrid>
              <a:tr h="0">
                <a:tc>
                  <a:txBody>
                    <a:bodyPr/>
                    <a:lstStyle/>
                    <a:p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X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Y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173538">
                <a:tc>
                  <a:txBody>
                    <a:bodyPr/>
                    <a:lstStyle/>
                    <a:p>
                      <a:r>
                        <a:rPr lang="el-GR" sz="1200" b="1" dirty="0" smtClean="0"/>
                        <a:t>α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arc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 (Distance / </a:t>
                      </a:r>
                      <a:r>
                        <a:rPr lang="en-US" sz="1200" dirty="0" err="1" smtClean="0"/>
                        <a:t>Distance.X</a:t>
                      </a:r>
                      <a:r>
                        <a:rPr lang="en-SG" sz="1200" dirty="0" smtClean="0"/>
                        <a:t>)</a:t>
                      </a:r>
                      <a:endParaRPr lang="en-US" sz="1200" dirty="0" smtClean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20349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P1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From.X</a:t>
                      </a:r>
                      <a:r>
                        <a:rPr lang="en-US" sz="1200" dirty="0" smtClean="0"/>
                        <a:t> + Width/2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From.Y</a:t>
                      </a:r>
                      <a:r>
                        <a:rPr lang="en-US" sz="1200" dirty="0" smtClean="0"/>
                        <a:t> - Width/2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Center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To.X</a:t>
                      </a:r>
                      <a:r>
                        <a:rPr lang="en-US" sz="1200" dirty="0" smtClean="0"/>
                        <a:t> - Height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To.Y</a:t>
                      </a:r>
                      <a:r>
                        <a:rPr lang="en-US" sz="1200" dirty="0" smtClean="0"/>
                        <a:t> - Height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  <a:tr h="191386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P2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Center.X</a:t>
                      </a:r>
                      <a:r>
                        <a:rPr lang="en-US" sz="1200" dirty="0" smtClean="0"/>
                        <a:t> + Width/2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  <a:endParaRPr lang="en-SG" sz="1200" dirty="0"/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Center.Y</a:t>
                      </a:r>
                      <a:r>
                        <a:rPr lang="en-US" sz="1200" dirty="0" smtClean="0"/>
                        <a:t> - Width/2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P3</a:t>
                      </a:r>
                      <a:endParaRPr lang="en-SG" sz="1200" b="1" dirty="0"/>
                    </a:p>
                  </a:txBody>
                  <a:tcPr marL="136811" marR="136811" marT="73604" marB="73604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Center.X</a:t>
                      </a:r>
                      <a:r>
                        <a:rPr lang="en-US" sz="1200" dirty="0" smtClean="0"/>
                        <a:t> + Width * sin(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 smtClean="0"/>
                        <a:t>Center.Y</a:t>
                      </a:r>
                      <a:r>
                        <a:rPr lang="en-US" sz="1200" dirty="0" smtClean="0"/>
                        <a:t> - Width * </a:t>
                      </a:r>
                      <a:r>
                        <a:rPr lang="en-US" sz="1200" dirty="0" err="1" smtClean="0"/>
                        <a:t>cos</a:t>
                      </a:r>
                      <a:r>
                        <a:rPr lang="en-US" sz="1200" dirty="0" smtClean="0"/>
                        <a:t>(</a:t>
                      </a:r>
                      <a:r>
                        <a:rPr lang="el-GR" sz="1200" dirty="0" smtClean="0"/>
                        <a:t>α</a:t>
                      </a:r>
                      <a:r>
                        <a:rPr lang="en-SG" sz="1200" dirty="0" smtClean="0"/>
                        <a:t>)</a:t>
                      </a:r>
                    </a:p>
                  </a:txBody>
                  <a:tcPr marL="136811" marR="136811" marT="73604" marB="73604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376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809" y="251768"/>
            <a:ext cx="13011150" cy="731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753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5446</TotalTime>
  <Words>315</Words>
  <Application>Microsoft Office PowerPoint</Application>
  <PresentationFormat>Custom</PresentationFormat>
  <Paragraphs>95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</dc:creator>
  <cp:lastModifiedBy>Peter</cp:lastModifiedBy>
  <cp:revision>21</cp:revision>
  <dcterms:created xsi:type="dcterms:W3CDTF">2022-01-12T10:10:51Z</dcterms:created>
  <dcterms:modified xsi:type="dcterms:W3CDTF">2022-01-18T01:48:27Z</dcterms:modified>
</cp:coreProperties>
</file>