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  <p:sldId id="263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8" y="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073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06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180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773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729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327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1/5/2021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129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1/5/2021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771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1/5/2021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25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4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A1B0-2ED7-4B4A-A39C-6445DDB52C66}" type="datetimeFigureOut">
              <a:rPr lang="en-SG" smtClean="0"/>
              <a:t>1/5/2021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98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A1B0-2ED7-4B4A-A39C-6445DDB52C66}" type="datetimeFigureOut">
              <a:rPr lang="en-SG" smtClean="0"/>
              <a:t>1/5/2021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55096-23F7-44B2-B378-F4FBA0FF8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599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2771800" y="1054477"/>
            <a:ext cx="0" cy="8883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2375756" y="620688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i="1" dirty="0" smtClean="0"/>
              <a:t>Idle</a:t>
            </a:r>
            <a:endParaRPr lang="en-SG" sz="1200" i="1" dirty="0"/>
          </a:p>
        </p:txBody>
      </p:sp>
      <p:sp>
        <p:nvSpPr>
          <p:cNvPr id="5" name="Oval 4"/>
          <p:cNvSpPr/>
          <p:nvPr/>
        </p:nvSpPr>
        <p:spPr>
          <a:xfrm>
            <a:off x="2375756" y="1905942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i="1" dirty="0" smtClean="0"/>
              <a:t>Starting</a:t>
            </a:r>
            <a:r>
              <a:rPr lang="en-SG" sz="1200" dirty="0" smtClean="0"/>
              <a:t> 1)</a:t>
            </a:r>
            <a:endParaRPr lang="en-SG" sz="1200" dirty="0"/>
          </a:p>
        </p:txBody>
      </p:sp>
      <p:sp>
        <p:nvSpPr>
          <p:cNvPr id="6" name="Oval 5"/>
          <p:cNvSpPr/>
          <p:nvPr/>
        </p:nvSpPr>
        <p:spPr>
          <a:xfrm>
            <a:off x="2375756" y="3058070"/>
            <a:ext cx="144016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i="1" dirty="0" smtClean="0"/>
              <a:t>Playing</a:t>
            </a:r>
            <a:r>
              <a:rPr lang="en-SG" sz="1200" dirty="0" smtClean="0"/>
              <a:t> 2)</a:t>
            </a:r>
            <a:endParaRPr lang="en-SG" sz="1200" dirty="0"/>
          </a:p>
        </p:txBody>
      </p:sp>
      <p:sp>
        <p:nvSpPr>
          <p:cNvPr id="8" name="Oval 7"/>
          <p:cNvSpPr/>
          <p:nvPr/>
        </p:nvSpPr>
        <p:spPr>
          <a:xfrm>
            <a:off x="2375756" y="4509120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i="1" dirty="0" smtClean="0"/>
              <a:t>Paused</a:t>
            </a:r>
            <a:r>
              <a:rPr lang="en-SG" sz="1200" dirty="0" smtClean="0"/>
              <a:t> 4)</a:t>
            </a:r>
            <a:endParaRPr lang="en-SG" sz="1200" dirty="0"/>
          </a:p>
        </p:txBody>
      </p: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>
            <a:off x="3095836" y="908720"/>
            <a:ext cx="0" cy="997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59832" y="910461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</a:t>
            </a:r>
            <a:r>
              <a:rPr lang="en-SG" sz="1200" dirty="0" smtClean="0"/>
              <a:t> 6)</a:t>
            </a:r>
            <a:endParaRPr lang="en-SG" sz="1200" b="1" dirty="0" smtClean="0"/>
          </a:p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/>
              <a:t>mediaPlayer.Play</a:t>
            </a:r>
            <a:endParaRPr lang="en-SG" sz="1200" dirty="0"/>
          </a:p>
        </p:txBody>
      </p: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3095836" y="2193974"/>
            <a:ext cx="0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59832" y="2193974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Media</a:t>
            </a:r>
          </a:p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Opened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6" idx="4"/>
            <a:endCxn id="8" idx="0"/>
          </p:cNvCxnSpPr>
          <p:nvPr/>
        </p:nvCxnSpPr>
        <p:spPr>
          <a:xfrm>
            <a:off x="3095836" y="3346102"/>
            <a:ext cx="0" cy="1163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95836" y="3346102"/>
            <a:ext cx="13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Pause</a:t>
            </a:r>
          </a:p>
          <a:p>
            <a:r>
              <a:rPr lang="en-SG" sz="1200" dirty="0" err="1" smtClean="0"/>
              <a:t>mediaPlayer.Pause</a:t>
            </a:r>
            <a:endParaRPr lang="en-SG" sz="1200" dirty="0"/>
          </a:p>
        </p:txBody>
      </p:sp>
      <p:cxnSp>
        <p:nvCxnSpPr>
          <p:cNvPr id="25" name="Elbow Connector 24"/>
          <p:cNvCxnSpPr>
            <a:stCxn id="8" idx="6"/>
            <a:endCxn id="4" idx="6"/>
          </p:cNvCxnSpPr>
          <p:nvPr/>
        </p:nvCxnSpPr>
        <p:spPr>
          <a:xfrm flipV="1">
            <a:off x="3815916" y="764704"/>
            <a:ext cx="12700" cy="3888432"/>
          </a:xfrm>
          <a:prstGeom prst="bentConnector3">
            <a:avLst>
              <a:gd name="adj1" fmla="val 1068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51920" y="2967335"/>
            <a:ext cx="126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  <a:p>
            <a:r>
              <a:rPr lang="en-SG" sz="1200" dirty="0" err="1" smtClean="0"/>
              <a:t>mediaPlayer.Stop</a:t>
            </a:r>
            <a:endParaRPr lang="en-SG" sz="1200" dirty="0" smtClean="0"/>
          </a:p>
        </p:txBody>
      </p:sp>
      <p:cxnSp>
        <p:nvCxnSpPr>
          <p:cNvPr id="45" name="Straight Arrow Connector 44"/>
          <p:cNvCxnSpPr>
            <a:stCxn id="6" idx="6"/>
          </p:cNvCxnSpPr>
          <p:nvPr/>
        </p:nvCxnSpPr>
        <p:spPr>
          <a:xfrm flipV="1">
            <a:off x="3815916" y="3198167"/>
            <a:ext cx="1332148" cy="3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6" idx="2"/>
            <a:endCxn id="4" idx="2"/>
          </p:cNvCxnSpPr>
          <p:nvPr/>
        </p:nvCxnSpPr>
        <p:spPr>
          <a:xfrm rot="10800000">
            <a:off x="2375756" y="764704"/>
            <a:ext cx="12700" cy="2437382"/>
          </a:xfrm>
          <a:prstGeom prst="bentConnector3">
            <a:avLst>
              <a:gd name="adj1" fmla="val 1008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327682" y="296701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>
                <a:solidFill>
                  <a:schemeClr val="accent1"/>
                </a:solidFill>
              </a:rPr>
              <a:t>MediaEnded</a:t>
            </a:r>
            <a:r>
              <a:rPr lang="en-SG" sz="1200" dirty="0" smtClean="0"/>
              <a:t> 3)</a:t>
            </a:r>
            <a:endParaRPr lang="en-SG" sz="1200" dirty="0"/>
          </a:p>
        </p:txBody>
      </p:sp>
      <p:cxnSp>
        <p:nvCxnSpPr>
          <p:cNvPr id="54" name="Straight Arrow Connector 53"/>
          <p:cNvCxnSpPr>
            <a:stCxn id="8" idx="1"/>
            <a:endCxn id="6" idx="3"/>
          </p:cNvCxnSpPr>
          <p:nvPr/>
        </p:nvCxnSpPr>
        <p:spPr>
          <a:xfrm flipV="1">
            <a:off x="2586663" y="3303921"/>
            <a:ext cx="0" cy="1247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02795" y="3645024"/>
            <a:ext cx="1483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smtClean="0"/>
              <a:t>Resume</a:t>
            </a:r>
          </a:p>
          <a:p>
            <a:pPr algn="r"/>
            <a:r>
              <a:rPr lang="en-SG" sz="1200" strike="sngStrike" dirty="0" err="1" smtClean="0"/>
              <a:t>mediaPlayer.Position</a:t>
            </a:r>
            <a:endParaRPr lang="en-SG" sz="1200" strike="sngStrike" dirty="0" smtClean="0"/>
          </a:p>
          <a:p>
            <a:pPr algn="r"/>
            <a:r>
              <a:rPr lang="en-SG" sz="1200" dirty="0" err="1"/>
              <a:t>mediaPlayer.Play</a:t>
            </a:r>
            <a:endParaRPr lang="en-SG" sz="1200" dirty="0"/>
          </a:p>
        </p:txBody>
      </p:sp>
      <p:cxnSp>
        <p:nvCxnSpPr>
          <p:cNvPr id="89" name="Straight Arrow Connector 88"/>
          <p:cNvCxnSpPr>
            <a:endCxn id="5" idx="1"/>
          </p:cNvCxnSpPr>
          <p:nvPr/>
        </p:nvCxnSpPr>
        <p:spPr>
          <a:xfrm>
            <a:off x="1115616" y="1948123"/>
            <a:ext cx="14710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67544" y="980728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 smtClean="0"/>
              <a:t>Nothing</a:t>
            </a:r>
          </a:p>
          <a:p>
            <a:pPr algn="r"/>
            <a:r>
              <a:rPr lang="en-SG" sz="1200" i="1" dirty="0" smtClean="0"/>
              <a:t>to play</a:t>
            </a:r>
            <a:endParaRPr lang="en-SG" sz="1200" i="1" dirty="0"/>
          </a:p>
        </p:txBody>
      </p:sp>
      <p:sp>
        <p:nvSpPr>
          <p:cNvPr id="92" name="TextBox 91"/>
          <p:cNvSpPr txBox="1"/>
          <p:nvPr/>
        </p:nvSpPr>
        <p:spPr>
          <a:xfrm>
            <a:off x="1165202" y="1342509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 smtClean="0"/>
              <a:t>Next track</a:t>
            </a:r>
            <a:endParaRPr lang="en-SG" sz="1200" dirty="0" smtClean="0"/>
          </a:p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 smtClean="0"/>
              <a:t>mediaPlayer.Play</a:t>
            </a:r>
            <a:endParaRPr lang="en-SG" sz="12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5955586" y="626204"/>
            <a:ext cx="3008902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>
              <a:buFontTx/>
              <a:buAutoNum type="arabicParenR"/>
            </a:pPr>
            <a:r>
              <a:rPr lang="en-SG" sz="1200" dirty="0" smtClean="0"/>
              <a:t>a) </a:t>
            </a:r>
            <a:r>
              <a:rPr lang="en-SG" sz="1200" b="1" dirty="0" smtClean="0"/>
              <a:t>Stop</a:t>
            </a:r>
            <a:r>
              <a:rPr lang="en-SG" sz="1200" dirty="0" smtClean="0"/>
              <a:t> and </a:t>
            </a:r>
            <a:r>
              <a:rPr lang="en-SG" sz="1200" b="1" dirty="0" smtClean="0"/>
              <a:t>Play</a:t>
            </a:r>
            <a:r>
              <a:rPr lang="en-SG" sz="1200" dirty="0" smtClean="0"/>
              <a:t> commands received during </a:t>
            </a:r>
            <a:r>
              <a:rPr lang="en-SG" sz="1200" i="1" dirty="0" smtClean="0"/>
              <a:t>Starting</a:t>
            </a:r>
            <a:r>
              <a:rPr lang="en-SG" sz="1200" dirty="0" smtClean="0"/>
              <a:t> get only executed </a:t>
            </a:r>
            <a:r>
              <a:rPr lang="en-SG" sz="1200" dirty="0"/>
              <a:t>once </a:t>
            </a:r>
            <a:r>
              <a:rPr lang="en-SG" sz="1200" b="1" dirty="0" err="1" smtClean="0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r>
              <a:rPr lang="en-SG" sz="1200" dirty="0" smtClean="0"/>
              <a:t> </a:t>
            </a:r>
            <a:r>
              <a:rPr lang="en-SG" sz="1200" dirty="0"/>
              <a:t>is received</a:t>
            </a:r>
            <a:r>
              <a:rPr lang="en-SG" sz="1200" dirty="0" smtClean="0"/>
              <a:t>.                              b) </a:t>
            </a:r>
            <a:r>
              <a:rPr lang="en-SG" sz="1200" b="1" dirty="0" smtClean="0"/>
              <a:t>Play </a:t>
            </a:r>
            <a:r>
              <a:rPr lang="en-SG" sz="1200" dirty="0"/>
              <a:t>during </a:t>
            </a:r>
            <a:r>
              <a:rPr lang="en-SG" sz="1200" i="1" dirty="0"/>
              <a:t>Starting</a:t>
            </a:r>
            <a:r>
              <a:rPr lang="en-SG" sz="1200" dirty="0"/>
              <a:t> </a:t>
            </a:r>
            <a:r>
              <a:rPr lang="en-SG" sz="1200" dirty="0" smtClean="0"/>
              <a:t>executes </a:t>
            </a:r>
            <a:r>
              <a:rPr lang="en-SG" sz="1200" dirty="0" err="1" smtClean="0"/>
              <a:t>mediaPlayer.Play</a:t>
            </a:r>
            <a:r>
              <a:rPr lang="en-SG" sz="1200" dirty="0" smtClean="0"/>
              <a:t> for new track, but state does not change.</a:t>
            </a:r>
          </a:p>
          <a:p>
            <a:pPr marL="228600" indent="-228600">
              <a:buAutoNum type="arabicParenR"/>
            </a:pPr>
            <a:r>
              <a:rPr lang="en-SG" sz="1200" dirty="0" smtClean="0"/>
              <a:t>a) </a:t>
            </a:r>
            <a:r>
              <a:rPr lang="en-SG" sz="1200" b="1" dirty="0" smtClean="0"/>
              <a:t>Pause</a:t>
            </a:r>
            <a:r>
              <a:rPr lang="en-SG" sz="1200" dirty="0" smtClean="0"/>
              <a:t> is only accepted during </a:t>
            </a:r>
            <a:r>
              <a:rPr lang="en-SG" sz="1200" i="1" dirty="0" smtClean="0"/>
              <a:t>Playing</a:t>
            </a:r>
            <a:r>
              <a:rPr lang="en-SG" sz="1200" dirty="0" smtClean="0"/>
              <a:t>        b) When </a:t>
            </a:r>
            <a:r>
              <a:rPr lang="en-SG" sz="1200" b="1" dirty="0" err="1" smtClean="0">
                <a:solidFill>
                  <a:schemeClr val="accent3">
                    <a:lumMod val="75000"/>
                  </a:schemeClr>
                </a:solidFill>
              </a:rPr>
              <a:t>MediaEndeded</a:t>
            </a:r>
            <a:r>
              <a:rPr lang="en-SG" sz="1200" dirty="0" smtClean="0"/>
              <a:t> during </a:t>
            </a:r>
            <a:r>
              <a:rPr lang="en-SG" sz="1200" i="1" dirty="0" smtClean="0"/>
              <a:t>Playing</a:t>
            </a:r>
            <a:r>
              <a:rPr lang="en-SG" sz="1200" dirty="0" smtClean="0"/>
              <a:t>, Player asks the </a:t>
            </a:r>
            <a:r>
              <a:rPr lang="en-SG" sz="1200" dirty="0" err="1" smtClean="0"/>
              <a:t>PlayerControl</a:t>
            </a:r>
            <a:r>
              <a:rPr lang="en-SG" sz="1200" dirty="0" smtClean="0"/>
              <a:t> which next track to play or if to stop.</a:t>
            </a:r>
          </a:p>
          <a:p>
            <a:pPr marL="228600" indent="-228600">
              <a:buAutoNum type="arabicParenR"/>
            </a:pPr>
            <a:r>
              <a:rPr lang="en-SG" sz="1200" b="1" dirty="0" err="1">
                <a:solidFill>
                  <a:schemeClr val="accent3">
                    <a:lumMod val="75000"/>
                  </a:schemeClr>
                </a:solidFill>
              </a:rPr>
              <a:t>MediaEndeded</a:t>
            </a:r>
            <a:r>
              <a:rPr lang="en-SG" sz="1200" dirty="0" smtClean="0"/>
              <a:t> because track finished:   </a:t>
            </a:r>
            <a:r>
              <a:rPr lang="en-SG" sz="1200" dirty="0" err="1" smtClean="0"/>
              <a:t>PlayerControl</a:t>
            </a:r>
            <a:r>
              <a:rPr lang="en-SG" sz="1200" dirty="0" smtClean="0"/>
              <a:t> one more track =&gt; </a:t>
            </a:r>
            <a:r>
              <a:rPr lang="en-SG" sz="1200" i="1" dirty="0" smtClean="0"/>
              <a:t>Starting</a:t>
            </a:r>
            <a:r>
              <a:rPr lang="en-SG" sz="1200" dirty="0" smtClean="0"/>
              <a:t> </a:t>
            </a:r>
            <a:r>
              <a:rPr lang="en-SG" sz="1200" dirty="0" err="1" smtClean="0"/>
              <a:t>PlayerControl</a:t>
            </a:r>
            <a:r>
              <a:rPr lang="en-SG" sz="1200" dirty="0" smtClean="0"/>
              <a:t>  no more track =&gt; </a:t>
            </a:r>
            <a:r>
              <a:rPr lang="en-SG" sz="1200" i="1" dirty="0" smtClean="0"/>
              <a:t>Idle</a:t>
            </a:r>
          </a:p>
          <a:p>
            <a:pPr marL="228600" indent="-228600">
              <a:buFontTx/>
              <a:buAutoNum type="arabicParenR"/>
            </a:pPr>
            <a:r>
              <a:rPr lang="en-SG" sz="1200" dirty="0" smtClean="0"/>
              <a:t> </a:t>
            </a:r>
            <a:r>
              <a:rPr lang="en-SG" sz="1200" b="1" dirty="0" smtClean="0"/>
              <a:t>Resume</a:t>
            </a:r>
            <a:r>
              <a:rPr lang="en-SG" sz="1200" dirty="0" smtClean="0"/>
              <a:t> is only accepted during </a:t>
            </a:r>
            <a:r>
              <a:rPr lang="en-SG" sz="1200" i="1" dirty="0" smtClean="0"/>
              <a:t>Paused</a:t>
            </a:r>
          </a:p>
          <a:p>
            <a:pPr marL="228600" indent="-228600">
              <a:buFontTx/>
              <a:buAutoNum type="arabicParenR"/>
            </a:pPr>
            <a:r>
              <a:rPr lang="en-SG" sz="1200" dirty="0" smtClean="0"/>
              <a:t> </a:t>
            </a:r>
            <a:r>
              <a:rPr lang="en-SG" sz="1200" b="1" dirty="0" smtClean="0"/>
              <a:t>Play</a:t>
            </a:r>
            <a:r>
              <a:rPr lang="en-SG" sz="1200" dirty="0" smtClean="0"/>
              <a:t> for the already playing track will not raise </a:t>
            </a:r>
            <a:r>
              <a:rPr lang="en-SG" sz="1200" b="1" dirty="0" err="1" smtClean="0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r>
              <a:rPr lang="en-SG" sz="1200" dirty="0" smtClean="0"/>
              <a:t>. </a:t>
            </a:r>
            <a:r>
              <a:rPr lang="en-SG" sz="1200" dirty="0" err="1" smtClean="0"/>
              <a:t>Therfore</a:t>
            </a:r>
            <a:r>
              <a:rPr lang="en-SG" sz="1200" dirty="0" smtClean="0"/>
              <a:t>, just stay in </a:t>
            </a:r>
            <a:r>
              <a:rPr lang="en-SG" sz="1200" i="1" dirty="0" smtClean="0"/>
              <a:t>Playing</a:t>
            </a:r>
            <a:r>
              <a:rPr lang="en-SG" sz="1200" dirty="0" smtClean="0"/>
              <a:t> state.</a:t>
            </a:r>
          </a:p>
          <a:p>
            <a:pPr marL="228600" indent="-228600">
              <a:buFontTx/>
              <a:buAutoNum type="arabicParenR"/>
            </a:pPr>
            <a:r>
              <a:rPr lang="en-SG" sz="1200" dirty="0" smtClean="0"/>
              <a:t>When </a:t>
            </a:r>
            <a:r>
              <a:rPr lang="en-SG" sz="1200" b="1" dirty="0" smtClean="0"/>
              <a:t>Play</a:t>
            </a:r>
            <a:r>
              <a:rPr lang="en-SG" sz="1200" dirty="0" smtClean="0"/>
              <a:t> during </a:t>
            </a:r>
            <a:r>
              <a:rPr lang="en-SG" sz="1200" i="1" dirty="0" smtClean="0"/>
              <a:t>Idle</a:t>
            </a:r>
            <a:r>
              <a:rPr lang="en-SG" sz="1200" dirty="0" smtClean="0"/>
              <a:t> plays the same song again, </a:t>
            </a:r>
            <a:r>
              <a:rPr lang="en-SG" sz="1200" b="1" dirty="0" err="1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r>
              <a:rPr lang="en-SG" sz="1200" dirty="0"/>
              <a:t> </a:t>
            </a:r>
            <a:r>
              <a:rPr lang="en-SG" sz="1200" dirty="0" smtClean="0"/>
              <a:t>will not be raised. Jump directly </a:t>
            </a:r>
            <a:r>
              <a:rPr lang="en-SG" sz="1200" dirty="0"/>
              <a:t>t</a:t>
            </a:r>
            <a:r>
              <a:rPr lang="en-SG" sz="1200" dirty="0" smtClean="0"/>
              <a:t>o </a:t>
            </a:r>
            <a:r>
              <a:rPr lang="en-SG" sz="1200" i="1" dirty="0" smtClean="0"/>
              <a:t>Playing</a:t>
            </a:r>
            <a:r>
              <a:rPr lang="en-SG" sz="1200" dirty="0" smtClean="0"/>
              <a:t>.</a:t>
            </a:r>
          </a:p>
          <a:p>
            <a:pPr marL="228600" indent="-228600">
              <a:buAutoNum type="arabicParenR"/>
            </a:pPr>
            <a:endParaRPr lang="en-SG" sz="1200" dirty="0" smtClean="0"/>
          </a:p>
          <a:p>
            <a:pPr marL="228600" indent="-228600">
              <a:buAutoNum type="arabicParenR"/>
            </a:pPr>
            <a:endParaRPr lang="en-SG" sz="1200" dirty="0"/>
          </a:p>
        </p:txBody>
      </p:sp>
      <p:cxnSp>
        <p:nvCxnSpPr>
          <p:cNvPr id="117" name="Straight Arrow Connector 116"/>
          <p:cNvCxnSpPr>
            <a:stCxn id="6" idx="1"/>
            <a:endCxn id="5" idx="3"/>
          </p:cNvCxnSpPr>
          <p:nvPr/>
        </p:nvCxnSpPr>
        <p:spPr>
          <a:xfrm flipV="1">
            <a:off x="2586663" y="2151793"/>
            <a:ext cx="0" cy="948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259632" y="2121966"/>
            <a:ext cx="1318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smtClean="0"/>
              <a:t>Play</a:t>
            </a:r>
            <a:r>
              <a:rPr lang="en-SG" sz="1200" dirty="0" smtClean="0"/>
              <a:t> 5)</a:t>
            </a:r>
          </a:p>
          <a:p>
            <a:pPr algn="r"/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mediaPlayer.Play</a:t>
            </a:r>
            <a:endParaRPr lang="en-SG" sz="1200" dirty="0" smtClean="0"/>
          </a:p>
          <a:p>
            <a:endParaRPr lang="en-SG" sz="12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1957290" y="4665767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</a:t>
            </a:r>
            <a:endParaRPr lang="en-SG" sz="1200" dirty="0" smtClean="0"/>
          </a:p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 smtClean="0"/>
              <a:t>mediaPlayer.Play</a:t>
            </a:r>
            <a:endParaRPr lang="en-SG" sz="1200" dirty="0" smtClean="0"/>
          </a:p>
        </p:txBody>
      </p:sp>
      <p:sp>
        <p:nvSpPr>
          <p:cNvPr id="133" name="TextBox 132"/>
          <p:cNvSpPr txBox="1"/>
          <p:nvPr/>
        </p:nvSpPr>
        <p:spPr>
          <a:xfrm>
            <a:off x="3881038" y="4665767"/>
            <a:ext cx="126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  <a:p>
            <a:r>
              <a:rPr lang="en-SG" sz="1200" dirty="0" err="1" smtClean="0"/>
              <a:t>mediaPlayer.Stop</a:t>
            </a:r>
            <a:endParaRPr lang="en-SG" sz="1200" dirty="0"/>
          </a:p>
        </p:txBody>
      </p:sp>
      <p:cxnSp>
        <p:nvCxnSpPr>
          <p:cNvPr id="3" name="Straight Arrow Connector 2"/>
          <p:cNvCxnSpPr>
            <a:stCxn id="5" idx="6"/>
          </p:cNvCxnSpPr>
          <p:nvPr/>
        </p:nvCxnSpPr>
        <p:spPr>
          <a:xfrm>
            <a:off x="3815916" y="2049958"/>
            <a:ext cx="13321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" idx="7"/>
            <a:endCxn id="4" idx="0"/>
          </p:cNvCxnSpPr>
          <p:nvPr/>
        </p:nvCxnSpPr>
        <p:spPr>
          <a:xfrm rot="16200000" flipV="1">
            <a:off x="3329333" y="387192"/>
            <a:ext cx="42181" cy="509173"/>
          </a:xfrm>
          <a:prstGeom prst="bentConnector3">
            <a:avLst>
              <a:gd name="adj1" fmla="val 5064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30072" y="193269"/>
            <a:ext cx="474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71800" y="1054477"/>
            <a:ext cx="32403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 rot="16200000">
            <a:off x="2002160" y="1096305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 smtClean="0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endParaRPr lang="en-SG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SG" sz="1200" dirty="0"/>
              <a:t>a</a:t>
            </a:r>
            <a:r>
              <a:rPr lang="en-SG" sz="1200" dirty="0" smtClean="0"/>
              <a:t>nd </a:t>
            </a:r>
            <a:r>
              <a:rPr lang="en-SG" sz="1200" b="1" dirty="0" smtClean="0"/>
              <a:t>Play</a:t>
            </a:r>
            <a:endParaRPr lang="en-SG" sz="1200" dirty="0" smtClean="0"/>
          </a:p>
        </p:txBody>
      </p:sp>
      <p:sp>
        <p:nvSpPr>
          <p:cNvPr id="98" name="Oval 97"/>
          <p:cNvSpPr/>
          <p:nvPr/>
        </p:nvSpPr>
        <p:spPr>
          <a:xfrm>
            <a:off x="613959" y="6032321"/>
            <a:ext cx="720079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Xxx</a:t>
            </a:r>
            <a:endParaRPr lang="en-SG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364103" y="6032321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Media is stopped</a:t>
            </a:r>
          </a:p>
        </p:txBody>
      </p:sp>
      <p:sp>
        <p:nvSpPr>
          <p:cNvPr id="100" name="Oval 99"/>
          <p:cNvSpPr/>
          <p:nvPr/>
        </p:nvSpPr>
        <p:spPr>
          <a:xfrm>
            <a:off x="2702191" y="6032321"/>
            <a:ext cx="720079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Xxx</a:t>
            </a:r>
            <a:endParaRPr lang="en-SG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452335" y="6032321"/>
            <a:ext cx="1191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Media is playing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11560" y="652534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370709" y="639236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Command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2699792" y="6525344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58941" y="6392361"/>
            <a:ext cx="1793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Media state change event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779912" y="1619651"/>
            <a:ext cx="1262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 smtClean="0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SG" sz="1200" dirty="0" smtClean="0"/>
              <a:t>and </a:t>
            </a:r>
            <a:r>
              <a:rPr lang="en-SG" sz="1200" b="1" dirty="0" smtClean="0"/>
              <a:t>Stop</a:t>
            </a:r>
            <a:endParaRPr lang="en-SG" sz="1200" dirty="0" smtClean="0"/>
          </a:p>
          <a:p>
            <a:r>
              <a:rPr lang="en-SG" sz="1200" dirty="0" err="1" smtClean="0"/>
              <a:t>mediaPlayer.Stop</a:t>
            </a:r>
            <a:endParaRPr lang="en-SG" sz="1200" dirty="0" smtClean="0"/>
          </a:p>
        </p:txBody>
      </p:sp>
      <p:cxnSp>
        <p:nvCxnSpPr>
          <p:cNvPr id="29" name="Elbow Connector 28"/>
          <p:cNvCxnSpPr>
            <a:stCxn id="8" idx="2"/>
            <a:endCxn id="5" idx="2"/>
          </p:cNvCxnSpPr>
          <p:nvPr/>
        </p:nvCxnSpPr>
        <p:spPr>
          <a:xfrm rot="10800000">
            <a:off x="2375756" y="2049958"/>
            <a:ext cx="12700" cy="2603178"/>
          </a:xfrm>
          <a:prstGeom prst="bentConnector3">
            <a:avLst>
              <a:gd name="adj1" fmla="val 126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583462"/>
            <a:ext cx="5976663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467544" y="3429000"/>
            <a:ext cx="5976664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467544" y="692696"/>
            <a:ext cx="5976663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474573" y="2492896"/>
            <a:ext cx="5968208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474573" y="83671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Idle</a:t>
            </a:r>
            <a:endParaRPr lang="en-SG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4573" y="1712809"/>
            <a:ext cx="686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Starting</a:t>
            </a:r>
            <a:endParaRPr lang="en-SG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74573" y="2588906"/>
            <a:ext cx="645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Playing</a:t>
            </a:r>
            <a:endParaRPr lang="en-SG" sz="12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74573" y="3507484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Paused</a:t>
            </a:r>
            <a:endParaRPr lang="en-SG" sz="1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403648" y="76470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14" name="Rectangle 13"/>
          <p:cNvSpPr/>
          <p:nvPr/>
        </p:nvSpPr>
        <p:spPr>
          <a:xfrm>
            <a:off x="3414936" y="76470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15" name="Rectangle 14"/>
          <p:cNvSpPr/>
          <p:nvPr/>
        </p:nvSpPr>
        <p:spPr>
          <a:xfrm>
            <a:off x="4444752" y="764704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Pause</a:t>
            </a:r>
            <a:endParaRPr lang="en-SG" sz="1400" dirty="0"/>
          </a:p>
        </p:txBody>
      </p:sp>
      <p:sp>
        <p:nvSpPr>
          <p:cNvPr id="16" name="Rectangle 15"/>
          <p:cNvSpPr/>
          <p:nvPr/>
        </p:nvSpPr>
        <p:spPr>
          <a:xfrm>
            <a:off x="1403648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17" name="Rectangle 16"/>
          <p:cNvSpPr/>
          <p:nvPr/>
        </p:nvSpPr>
        <p:spPr>
          <a:xfrm>
            <a:off x="2411760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18" name="Rectangle 17"/>
          <p:cNvSpPr/>
          <p:nvPr/>
        </p:nvSpPr>
        <p:spPr>
          <a:xfrm>
            <a:off x="3414936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19" name="Rectangle 18"/>
          <p:cNvSpPr/>
          <p:nvPr/>
        </p:nvSpPr>
        <p:spPr>
          <a:xfrm>
            <a:off x="4444752" y="1652803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Pause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03648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21" name="Rectangle 20"/>
          <p:cNvSpPr/>
          <p:nvPr/>
        </p:nvSpPr>
        <p:spPr>
          <a:xfrm>
            <a:off x="2411760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22" name="Rectangle 21"/>
          <p:cNvSpPr/>
          <p:nvPr/>
        </p:nvSpPr>
        <p:spPr>
          <a:xfrm>
            <a:off x="3414936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23" name="Rectangle 22"/>
          <p:cNvSpPr/>
          <p:nvPr/>
        </p:nvSpPr>
        <p:spPr>
          <a:xfrm>
            <a:off x="4444752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Pause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03648" y="348348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25" name="Rectangle 24"/>
          <p:cNvSpPr/>
          <p:nvPr/>
        </p:nvSpPr>
        <p:spPr>
          <a:xfrm>
            <a:off x="2411760" y="348348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26" name="Rectangle 25"/>
          <p:cNvSpPr/>
          <p:nvPr/>
        </p:nvSpPr>
        <p:spPr>
          <a:xfrm>
            <a:off x="3414936" y="348348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27" name="Rectangle 26"/>
          <p:cNvSpPr/>
          <p:nvPr/>
        </p:nvSpPr>
        <p:spPr>
          <a:xfrm>
            <a:off x="4444752" y="348348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Resume</a:t>
            </a:r>
            <a:endParaRPr lang="en-SG" sz="1400" dirty="0"/>
          </a:p>
        </p:txBody>
      </p:sp>
      <p:sp>
        <p:nvSpPr>
          <p:cNvPr id="29" name="Rectangle 28"/>
          <p:cNvSpPr/>
          <p:nvPr/>
        </p:nvSpPr>
        <p:spPr>
          <a:xfrm>
            <a:off x="2411760" y="769899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smtClean="0"/>
              <a:t>Play</a:t>
            </a:r>
            <a:endParaRPr lang="en-SG" sz="1400" dirty="0"/>
          </a:p>
        </p:txBody>
      </p:sp>
      <p:sp>
        <p:nvSpPr>
          <p:cNvPr id="32" name="Rectangle 31"/>
          <p:cNvSpPr/>
          <p:nvPr/>
        </p:nvSpPr>
        <p:spPr>
          <a:xfrm>
            <a:off x="5457800" y="764704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33" name="Rectangle 32"/>
          <p:cNvSpPr/>
          <p:nvPr/>
        </p:nvSpPr>
        <p:spPr>
          <a:xfrm>
            <a:off x="5457800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34" name="Rectangle 33"/>
          <p:cNvSpPr/>
          <p:nvPr/>
        </p:nvSpPr>
        <p:spPr>
          <a:xfrm>
            <a:off x="5457800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35" name="Rectangle 34"/>
          <p:cNvSpPr/>
          <p:nvPr/>
        </p:nvSpPr>
        <p:spPr>
          <a:xfrm>
            <a:off x="5457800" y="348348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02240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75756" y="620688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Idle</a:t>
            </a:r>
            <a:endParaRPr lang="en-SG" sz="1200" dirty="0"/>
          </a:p>
        </p:txBody>
      </p:sp>
      <p:sp>
        <p:nvSpPr>
          <p:cNvPr id="5" name="Oval 4"/>
          <p:cNvSpPr/>
          <p:nvPr/>
        </p:nvSpPr>
        <p:spPr>
          <a:xfrm>
            <a:off x="2375756" y="1628800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Starting 1)</a:t>
            </a:r>
            <a:endParaRPr lang="en-SG" sz="1200" dirty="0"/>
          </a:p>
        </p:txBody>
      </p:sp>
      <p:sp>
        <p:nvSpPr>
          <p:cNvPr id="6" name="Oval 5"/>
          <p:cNvSpPr/>
          <p:nvPr/>
        </p:nvSpPr>
        <p:spPr>
          <a:xfrm>
            <a:off x="2375756" y="2636912"/>
            <a:ext cx="144016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Playing 2)</a:t>
            </a:r>
            <a:endParaRPr lang="en-SG" sz="1200" dirty="0"/>
          </a:p>
        </p:txBody>
      </p:sp>
      <p:sp>
        <p:nvSpPr>
          <p:cNvPr id="7" name="Oval 6"/>
          <p:cNvSpPr/>
          <p:nvPr/>
        </p:nvSpPr>
        <p:spPr>
          <a:xfrm>
            <a:off x="2375756" y="3429000"/>
            <a:ext cx="144016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Pausing 4)</a:t>
            </a:r>
            <a:endParaRPr lang="en-SG" sz="1200" dirty="0"/>
          </a:p>
        </p:txBody>
      </p:sp>
      <p:sp>
        <p:nvSpPr>
          <p:cNvPr id="8" name="Oval 7"/>
          <p:cNvSpPr/>
          <p:nvPr/>
        </p:nvSpPr>
        <p:spPr>
          <a:xfrm>
            <a:off x="2375756" y="4221088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Paused 5)</a:t>
            </a:r>
            <a:endParaRPr lang="en-SG" sz="1200" dirty="0"/>
          </a:p>
        </p:txBody>
      </p:sp>
      <p:cxnSp>
        <p:nvCxnSpPr>
          <p:cNvPr id="10" name="Straight Arrow Connector 9"/>
          <p:cNvCxnSpPr>
            <a:stCxn id="4" idx="4"/>
            <a:endCxn id="5" idx="0"/>
          </p:cNvCxnSpPr>
          <p:nvPr/>
        </p:nvCxnSpPr>
        <p:spPr>
          <a:xfrm>
            <a:off x="3095836" y="908720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59832" y="910461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</a:t>
            </a:r>
          </a:p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/>
              <a:t>mediaPlayer.Play</a:t>
            </a:r>
            <a:endParaRPr lang="en-SG" sz="1200" dirty="0"/>
          </a:p>
        </p:txBody>
      </p:sp>
      <p:cxnSp>
        <p:nvCxnSpPr>
          <p:cNvPr id="12" name="Straight Arrow Connector 11"/>
          <p:cNvCxnSpPr>
            <a:stCxn id="5" idx="4"/>
            <a:endCxn id="6" idx="0"/>
          </p:cNvCxnSpPr>
          <p:nvPr/>
        </p:nvCxnSpPr>
        <p:spPr>
          <a:xfrm>
            <a:off x="3095836" y="1916832"/>
            <a:ext cx="0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59832" y="1916832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Media</a:t>
            </a:r>
          </a:p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Opened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>
            <a:stCxn id="6" idx="4"/>
            <a:endCxn id="7" idx="0"/>
          </p:cNvCxnSpPr>
          <p:nvPr/>
        </p:nvCxnSpPr>
        <p:spPr>
          <a:xfrm>
            <a:off x="3095836" y="292494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95836" y="2924944"/>
            <a:ext cx="126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Pause</a:t>
            </a:r>
          </a:p>
          <a:p>
            <a:r>
              <a:rPr lang="en-SG" sz="1200" dirty="0" err="1"/>
              <a:t>mediaPlayer.Stop</a:t>
            </a:r>
            <a:endParaRPr lang="en-SG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059832" y="3717032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 smtClean="0">
                <a:solidFill>
                  <a:schemeClr val="accent1"/>
                </a:solidFill>
              </a:rPr>
              <a:t>MediaEnded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cxnSp>
        <p:nvCxnSpPr>
          <p:cNvPr id="25" name="Elbow Connector 24"/>
          <p:cNvCxnSpPr>
            <a:stCxn id="8" idx="6"/>
            <a:endCxn id="4" idx="6"/>
          </p:cNvCxnSpPr>
          <p:nvPr/>
        </p:nvCxnSpPr>
        <p:spPr>
          <a:xfrm flipV="1">
            <a:off x="3815916" y="764704"/>
            <a:ext cx="12700" cy="3600400"/>
          </a:xfrm>
          <a:prstGeom prst="bentConnector3">
            <a:avLst>
              <a:gd name="adj1" fmla="val 1656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5411" y="2744264"/>
            <a:ext cx="1262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  <a:p>
            <a:r>
              <a:rPr lang="en-SG" sz="1200" dirty="0" err="1" smtClean="0"/>
              <a:t>mediaPlayer.Stop</a:t>
            </a:r>
            <a:endParaRPr lang="en-SG" sz="1200" dirty="0" smtClean="0"/>
          </a:p>
          <a:p>
            <a:endParaRPr lang="en-SG" sz="1200" b="1" dirty="0"/>
          </a:p>
        </p:txBody>
      </p:sp>
      <p:cxnSp>
        <p:nvCxnSpPr>
          <p:cNvPr id="45" name="Straight Arrow Connector 44"/>
          <p:cNvCxnSpPr>
            <a:stCxn id="6" idx="6"/>
            <a:endCxn id="96" idx="2"/>
          </p:cNvCxnSpPr>
          <p:nvPr/>
        </p:nvCxnSpPr>
        <p:spPr>
          <a:xfrm>
            <a:off x="3815916" y="2780928"/>
            <a:ext cx="5400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6" idx="2"/>
            <a:endCxn id="4" idx="2"/>
          </p:cNvCxnSpPr>
          <p:nvPr/>
        </p:nvCxnSpPr>
        <p:spPr>
          <a:xfrm rot="10800000">
            <a:off x="2375756" y="764704"/>
            <a:ext cx="12700" cy="2016224"/>
          </a:xfrm>
          <a:prstGeom prst="bentConnector3">
            <a:avLst>
              <a:gd name="adj1" fmla="val 100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327682" y="2545854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>
                <a:solidFill>
                  <a:schemeClr val="accent1"/>
                </a:solidFill>
              </a:rPr>
              <a:t>MediaEnded</a:t>
            </a:r>
            <a:r>
              <a:rPr lang="en-SG" sz="1200" dirty="0" smtClean="0"/>
              <a:t> 3)</a:t>
            </a:r>
            <a:endParaRPr lang="en-SG" sz="1200" dirty="0"/>
          </a:p>
        </p:txBody>
      </p:sp>
      <p:sp>
        <p:nvSpPr>
          <p:cNvPr id="53" name="Oval 52"/>
          <p:cNvSpPr/>
          <p:nvPr/>
        </p:nvSpPr>
        <p:spPr>
          <a:xfrm>
            <a:off x="2381662" y="5301208"/>
            <a:ext cx="1440160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Resuming 6)</a:t>
            </a:r>
            <a:endParaRPr lang="en-SG" sz="1200" dirty="0"/>
          </a:p>
        </p:txBody>
      </p:sp>
      <p:cxnSp>
        <p:nvCxnSpPr>
          <p:cNvPr id="54" name="Straight Arrow Connector 53"/>
          <p:cNvCxnSpPr>
            <a:stCxn id="8" idx="4"/>
            <a:endCxn id="53" idx="0"/>
          </p:cNvCxnSpPr>
          <p:nvPr/>
        </p:nvCxnSpPr>
        <p:spPr>
          <a:xfrm>
            <a:off x="3095836" y="4509120"/>
            <a:ext cx="590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08775" y="4585510"/>
            <a:ext cx="1483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Resume</a:t>
            </a:r>
          </a:p>
          <a:p>
            <a:r>
              <a:rPr lang="en-SG" sz="1200" dirty="0" err="1" smtClean="0"/>
              <a:t>mediaPlayer.Position</a:t>
            </a:r>
            <a:endParaRPr lang="en-SG" sz="1200" dirty="0" smtClean="0"/>
          </a:p>
          <a:p>
            <a:r>
              <a:rPr lang="en-SG" sz="1200" dirty="0" err="1"/>
              <a:t>mediaPlayer.Play</a:t>
            </a:r>
            <a:endParaRPr lang="en-SG" sz="1200" dirty="0"/>
          </a:p>
        </p:txBody>
      </p:sp>
      <p:cxnSp>
        <p:nvCxnSpPr>
          <p:cNvPr id="62" name="Straight Arrow Connector 61"/>
          <p:cNvCxnSpPr>
            <a:stCxn id="7" idx="4"/>
            <a:endCxn id="8" idx="0"/>
          </p:cNvCxnSpPr>
          <p:nvPr/>
        </p:nvCxnSpPr>
        <p:spPr>
          <a:xfrm>
            <a:off x="3095836" y="3717032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53" idx="2"/>
            <a:endCxn id="5" idx="2"/>
          </p:cNvCxnSpPr>
          <p:nvPr/>
        </p:nvCxnSpPr>
        <p:spPr>
          <a:xfrm rot="10800000">
            <a:off x="2375756" y="1772816"/>
            <a:ext cx="5906" cy="3672408"/>
          </a:xfrm>
          <a:prstGeom prst="bentConnector3">
            <a:avLst>
              <a:gd name="adj1" fmla="val 2971039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91225" y="5456257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endParaRPr lang="en-SG" sz="1200" dirty="0"/>
          </a:p>
        </p:txBody>
      </p:sp>
      <p:cxnSp>
        <p:nvCxnSpPr>
          <p:cNvPr id="89" name="Straight Arrow Connector 88"/>
          <p:cNvCxnSpPr>
            <a:endCxn id="5" idx="1"/>
          </p:cNvCxnSpPr>
          <p:nvPr/>
        </p:nvCxnSpPr>
        <p:spPr>
          <a:xfrm>
            <a:off x="1115616" y="1670981"/>
            <a:ext cx="14710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67544" y="1167135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 smtClean="0"/>
              <a:t>Nothing</a:t>
            </a:r>
          </a:p>
          <a:p>
            <a:pPr algn="r"/>
            <a:r>
              <a:rPr lang="en-SG" sz="1200" i="1" dirty="0" smtClean="0"/>
              <a:t>to play</a:t>
            </a:r>
            <a:endParaRPr lang="en-SG" sz="1200" i="1" dirty="0"/>
          </a:p>
        </p:txBody>
      </p:sp>
      <p:sp>
        <p:nvSpPr>
          <p:cNvPr id="92" name="TextBox 91"/>
          <p:cNvSpPr txBox="1"/>
          <p:nvPr/>
        </p:nvSpPr>
        <p:spPr>
          <a:xfrm>
            <a:off x="1043608" y="1054477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 smtClean="0"/>
              <a:t>Next track</a:t>
            </a:r>
            <a:endParaRPr lang="en-SG" sz="1200" dirty="0" smtClean="0"/>
          </a:p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 smtClean="0"/>
              <a:t>mediaPlayer.Play</a:t>
            </a:r>
            <a:endParaRPr lang="en-SG" sz="12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5955586" y="626204"/>
            <a:ext cx="2936894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indent="-228600">
              <a:buFontTx/>
              <a:buAutoNum type="arabicParenR"/>
            </a:pPr>
            <a:r>
              <a:rPr lang="en-SG" sz="1200" dirty="0" smtClean="0"/>
              <a:t>a) </a:t>
            </a:r>
            <a:r>
              <a:rPr lang="en-SG" sz="1200" b="1" dirty="0" smtClean="0"/>
              <a:t>Stop</a:t>
            </a:r>
            <a:r>
              <a:rPr lang="en-SG" sz="1200" dirty="0" smtClean="0"/>
              <a:t> and </a:t>
            </a:r>
            <a:r>
              <a:rPr lang="en-SG" sz="1200" b="1" dirty="0" smtClean="0"/>
              <a:t>Play</a:t>
            </a:r>
            <a:r>
              <a:rPr lang="en-SG" sz="1200" dirty="0" smtClean="0"/>
              <a:t> commands received during Starting get only executed </a:t>
            </a:r>
            <a:r>
              <a:rPr lang="en-SG" sz="1200" dirty="0"/>
              <a:t>once </a:t>
            </a:r>
            <a:r>
              <a:rPr lang="en-SG" sz="1200" dirty="0" err="1"/>
              <a:t>MediaOpened</a:t>
            </a:r>
            <a:r>
              <a:rPr lang="en-SG" sz="1200" dirty="0"/>
              <a:t> is received</a:t>
            </a:r>
            <a:r>
              <a:rPr lang="en-SG" sz="1200" dirty="0" smtClean="0"/>
              <a:t>.                              b) </a:t>
            </a:r>
            <a:r>
              <a:rPr lang="en-SG" sz="1200" b="1" dirty="0" smtClean="0"/>
              <a:t>Play </a:t>
            </a:r>
            <a:r>
              <a:rPr lang="en-SG" sz="1200" dirty="0"/>
              <a:t>during Starting </a:t>
            </a:r>
            <a:r>
              <a:rPr lang="en-SG" sz="1200" dirty="0" smtClean="0"/>
              <a:t>executes </a:t>
            </a:r>
            <a:r>
              <a:rPr lang="en-SG" sz="1200" dirty="0" err="1" smtClean="0"/>
              <a:t>mediaPlayer.Play</a:t>
            </a:r>
            <a:r>
              <a:rPr lang="en-SG" sz="1200" dirty="0" smtClean="0"/>
              <a:t> for new track, but state does not change.</a:t>
            </a:r>
          </a:p>
          <a:p>
            <a:pPr marL="228600" indent="-228600">
              <a:buAutoNum type="arabicParenR"/>
            </a:pPr>
            <a:r>
              <a:rPr lang="en-SG" sz="1200" dirty="0" smtClean="0"/>
              <a:t>a) </a:t>
            </a:r>
            <a:r>
              <a:rPr lang="en-SG" sz="1200" b="1" dirty="0" smtClean="0"/>
              <a:t>Pause</a:t>
            </a:r>
            <a:r>
              <a:rPr lang="en-SG" sz="1200" dirty="0" smtClean="0"/>
              <a:t> is only accepted during Playing        b) When </a:t>
            </a:r>
            <a:r>
              <a:rPr lang="en-SG" sz="1200" dirty="0" err="1" smtClean="0"/>
              <a:t>MediaEnded</a:t>
            </a:r>
            <a:r>
              <a:rPr lang="en-SG" sz="1200" dirty="0" smtClean="0"/>
              <a:t> during Playing, Player asks the </a:t>
            </a:r>
            <a:r>
              <a:rPr lang="en-SG" sz="1200" dirty="0" err="1" smtClean="0"/>
              <a:t>PlayerControl</a:t>
            </a:r>
            <a:r>
              <a:rPr lang="en-SG" sz="1200" dirty="0" smtClean="0"/>
              <a:t> which next track to play or if to stop.</a:t>
            </a:r>
          </a:p>
          <a:p>
            <a:pPr marL="228600" indent="-228600">
              <a:buAutoNum type="arabicParenR"/>
            </a:pPr>
            <a:r>
              <a:rPr lang="en-SG" sz="1200" dirty="0" err="1" smtClean="0"/>
              <a:t>MediaEnded</a:t>
            </a:r>
            <a:r>
              <a:rPr lang="en-SG" sz="1200" dirty="0" smtClean="0"/>
              <a:t> because track finished:   </a:t>
            </a:r>
            <a:r>
              <a:rPr lang="en-SG" sz="1200" dirty="0" err="1" smtClean="0"/>
              <a:t>PlayerControl</a:t>
            </a:r>
            <a:r>
              <a:rPr lang="en-SG" sz="1200" dirty="0" smtClean="0"/>
              <a:t> one more track =&gt; Starting </a:t>
            </a:r>
            <a:r>
              <a:rPr lang="en-SG" sz="1200" dirty="0" err="1" smtClean="0"/>
              <a:t>PlayerControl</a:t>
            </a:r>
            <a:r>
              <a:rPr lang="en-SG" sz="1200" dirty="0" smtClean="0"/>
              <a:t>  no more track =&gt; Idle</a:t>
            </a:r>
          </a:p>
          <a:p>
            <a:pPr marL="228600" indent="-228600">
              <a:buFontTx/>
              <a:buAutoNum type="arabicParenR"/>
            </a:pPr>
            <a:r>
              <a:rPr lang="en-SG" sz="1200" dirty="0" smtClean="0"/>
              <a:t>A </a:t>
            </a:r>
            <a:r>
              <a:rPr lang="en-SG" sz="1200" b="1" dirty="0" smtClean="0"/>
              <a:t>Play</a:t>
            </a:r>
            <a:r>
              <a:rPr lang="en-SG" sz="1200" dirty="0" smtClean="0"/>
              <a:t> command received during Pausing gets only executed </a:t>
            </a:r>
            <a:r>
              <a:rPr lang="en-SG" sz="1200" dirty="0"/>
              <a:t>once </a:t>
            </a:r>
            <a:r>
              <a:rPr lang="en-SG" sz="1200" dirty="0" err="1"/>
              <a:t>MediaOpened</a:t>
            </a:r>
            <a:r>
              <a:rPr lang="en-SG" sz="1200" dirty="0"/>
              <a:t> is received</a:t>
            </a:r>
            <a:r>
              <a:rPr lang="en-SG" sz="1200" dirty="0" smtClean="0"/>
              <a:t>.</a:t>
            </a:r>
          </a:p>
          <a:p>
            <a:pPr marL="228600" indent="-228600">
              <a:buFontTx/>
              <a:buAutoNum type="arabicParenR"/>
            </a:pPr>
            <a:r>
              <a:rPr lang="en-SG" sz="1200" dirty="0" smtClean="0"/>
              <a:t> </a:t>
            </a:r>
            <a:r>
              <a:rPr lang="en-SG" sz="1200" b="1" dirty="0" smtClean="0"/>
              <a:t>Resume</a:t>
            </a:r>
            <a:r>
              <a:rPr lang="en-SG" sz="1200" dirty="0" smtClean="0"/>
              <a:t> is only accepted during Paused</a:t>
            </a:r>
          </a:p>
          <a:p>
            <a:pPr marL="228600" indent="-228600">
              <a:buFontTx/>
              <a:buAutoNum type="arabicParenR"/>
            </a:pPr>
            <a:r>
              <a:rPr lang="en-SG" sz="1200" dirty="0" smtClean="0"/>
              <a:t> </a:t>
            </a:r>
            <a:r>
              <a:rPr lang="en-SG" sz="1200" b="1" dirty="0" smtClean="0"/>
              <a:t>Stop</a:t>
            </a:r>
            <a:r>
              <a:rPr lang="en-SG" sz="1200" dirty="0" smtClean="0"/>
              <a:t> and </a:t>
            </a:r>
            <a:r>
              <a:rPr lang="en-SG" sz="1200" b="1" dirty="0" smtClean="0"/>
              <a:t>Play</a:t>
            </a:r>
            <a:r>
              <a:rPr lang="en-SG" sz="1200" dirty="0" smtClean="0"/>
              <a:t> commands received during Resuming get only executed </a:t>
            </a:r>
            <a:r>
              <a:rPr lang="en-SG" sz="1200" dirty="0"/>
              <a:t>once </a:t>
            </a:r>
            <a:r>
              <a:rPr lang="en-SG" sz="1200" dirty="0" err="1" smtClean="0"/>
              <a:t>MediaOpened</a:t>
            </a:r>
            <a:r>
              <a:rPr lang="en-SG" sz="1200" dirty="0" smtClean="0"/>
              <a:t> is received.</a:t>
            </a:r>
          </a:p>
          <a:p>
            <a:endParaRPr lang="en-SG" sz="1200" dirty="0" smtClean="0"/>
          </a:p>
          <a:p>
            <a:pPr marL="228600" indent="-228600">
              <a:buAutoNum type="arabicParenR"/>
            </a:pPr>
            <a:endParaRPr lang="en-SG" sz="1200" dirty="0" smtClean="0"/>
          </a:p>
          <a:p>
            <a:pPr marL="228600" indent="-228600">
              <a:buAutoNum type="arabicParenR"/>
            </a:pPr>
            <a:endParaRPr lang="en-SG" sz="1200" dirty="0"/>
          </a:p>
        </p:txBody>
      </p:sp>
      <p:sp>
        <p:nvSpPr>
          <p:cNvPr id="96" name="Oval 95"/>
          <p:cNvSpPr/>
          <p:nvPr/>
        </p:nvSpPr>
        <p:spPr>
          <a:xfrm>
            <a:off x="4355976" y="2636912"/>
            <a:ext cx="1440160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Stopping</a:t>
            </a:r>
            <a:endParaRPr lang="en-SG" sz="1200" dirty="0"/>
          </a:p>
        </p:txBody>
      </p:sp>
      <p:cxnSp>
        <p:nvCxnSpPr>
          <p:cNvPr id="102" name="Elbow Connector 101"/>
          <p:cNvCxnSpPr>
            <a:stCxn id="7" idx="6"/>
            <a:endCxn id="96" idx="4"/>
          </p:cNvCxnSpPr>
          <p:nvPr/>
        </p:nvCxnSpPr>
        <p:spPr>
          <a:xfrm flipV="1">
            <a:off x="3815916" y="2924944"/>
            <a:ext cx="1260140" cy="64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029427" y="3516423"/>
            <a:ext cx="474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</p:txBody>
      </p:sp>
      <p:cxnSp>
        <p:nvCxnSpPr>
          <p:cNvPr id="104" name="Elbow Connector 103"/>
          <p:cNvCxnSpPr>
            <a:stCxn id="96" idx="0"/>
            <a:endCxn id="4" idx="5"/>
          </p:cNvCxnSpPr>
          <p:nvPr/>
        </p:nvCxnSpPr>
        <p:spPr>
          <a:xfrm rot="16200000" flipV="1">
            <a:off x="3455347" y="1016202"/>
            <a:ext cx="1770373" cy="1471047"/>
          </a:xfrm>
          <a:prstGeom prst="bentConnector3">
            <a:avLst>
              <a:gd name="adj1" fmla="val 8981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076056" y="2204864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>
                <a:solidFill>
                  <a:schemeClr val="accent1"/>
                </a:solidFill>
              </a:rPr>
              <a:t>Media</a:t>
            </a:r>
          </a:p>
          <a:p>
            <a:r>
              <a:rPr lang="en-SG" sz="1200" b="1" dirty="0" smtClean="0">
                <a:solidFill>
                  <a:schemeClr val="accent1"/>
                </a:solidFill>
              </a:rPr>
              <a:t>Ended</a:t>
            </a:r>
            <a:endParaRPr lang="en-SG" sz="1200" dirty="0"/>
          </a:p>
        </p:txBody>
      </p:sp>
      <p:cxnSp>
        <p:nvCxnSpPr>
          <p:cNvPr id="117" name="Straight Arrow Connector 116"/>
          <p:cNvCxnSpPr>
            <a:stCxn id="6" idx="1"/>
            <a:endCxn id="5" idx="3"/>
          </p:cNvCxnSpPr>
          <p:nvPr/>
        </p:nvCxnSpPr>
        <p:spPr>
          <a:xfrm flipV="1">
            <a:off x="2586663" y="1874651"/>
            <a:ext cx="0" cy="804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259632" y="1844824"/>
            <a:ext cx="1318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smtClean="0"/>
              <a:t>Play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mediaPlayer.Play</a:t>
            </a:r>
            <a:endParaRPr lang="en-SG" sz="1200" dirty="0" smtClean="0"/>
          </a:p>
          <a:p>
            <a:endParaRPr lang="en-SG" sz="1200" b="1" dirty="0"/>
          </a:p>
        </p:txBody>
      </p:sp>
      <p:cxnSp>
        <p:nvCxnSpPr>
          <p:cNvPr id="129" name="Straight Arrow Connector 128"/>
          <p:cNvCxnSpPr>
            <a:stCxn id="8" idx="2"/>
          </p:cNvCxnSpPr>
          <p:nvPr/>
        </p:nvCxnSpPr>
        <p:spPr>
          <a:xfrm flipH="1">
            <a:off x="2051720" y="4365104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237210" y="4377735"/>
            <a:ext cx="13185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smtClean="0"/>
              <a:t>Play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mediaPlayer.Play</a:t>
            </a:r>
            <a:endParaRPr lang="en-SG" sz="1200" dirty="0" smtClean="0"/>
          </a:p>
          <a:p>
            <a:pPr algn="r"/>
            <a:r>
              <a:rPr lang="en-SG" sz="1200" dirty="0"/>
              <a:t>State = Starting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881038" y="4377735"/>
            <a:ext cx="474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</p:txBody>
      </p:sp>
      <p:cxnSp>
        <p:nvCxnSpPr>
          <p:cNvPr id="3" name="Straight Arrow Connector 2"/>
          <p:cNvCxnSpPr>
            <a:endCxn id="5" idx="6"/>
          </p:cNvCxnSpPr>
          <p:nvPr/>
        </p:nvCxnSpPr>
        <p:spPr>
          <a:xfrm flipH="1">
            <a:off x="3815916" y="1772816"/>
            <a:ext cx="12601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52752" y="1526304"/>
            <a:ext cx="121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</a:t>
            </a:r>
            <a:r>
              <a:rPr lang="en-SG" sz="1200" dirty="0" smtClean="0"/>
              <a:t> in Stopping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29498" y="1743199"/>
            <a:ext cx="1318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r>
              <a:rPr lang="en-SG" sz="1200" dirty="0" err="1"/>
              <a:t>mediaPlayer.Play</a:t>
            </a:r>
            <a:endParaRPr lang="en-SG" sz="1200" dirty="0"/>
          </a:p>
        </p:txBody>
      </p:sp>
      <p:cxnSp>
        <p:nvCxnSpPr>
          <p:cNvPr id="34" name="Straight Arrow Connector 33"/>
          <p:cNvCxnSpPr>
            <a:endCxn id="6" idx="3"/>
          </p:cNvCxnSpPr>
          <p:nvPr/>
        </p:nvCxnSpPr>
        <p:spPr>
          <a:xfrm flipV="1">
            <a:off x="611560" y="2882763"/>
            <a:ext cx="1975103" cy="5038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83479" y="3247266"/>
            <a:ext cx="692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Resume</a:t>
            </a:r>
            <a:endParaRPr lang="en-SG" sz="1200" dirty="0" smtClean="0"/>
          </a:p>
        </p:txBody>
      </p:sp>
      <p:cxnSp>
        <p:nvCxnSpPr>
          <p:cNvPr id="64" name="Elbow Connector 63"/>
          <p:cNvCxnSpPr>
            <a:stCxn id="53" idx="6"/>
            <a:endCxn id="96" idx="5"/>
          </p:cNvCxnSpPr>
          <p:nvPr/>
        </p:nvCxnSpPr>
        <p:spPr>
          <a:xfrm flipV="1">
            <a:off x="3821822" y="2882763"/>
            <a:ext cx="1763407" cy="256246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873048" y="5456257"/>
            <a:ext cx="1696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err="1">
                <a:solidFill>
                  <a:schemeClr val="accent3">
                    <a:lumMod val="75000"/>
                  </a:schemeClr>
                </a:solidFill>
              </a:rPr>
              <a:t>MediaOpened</a:t>
            </a:r>
            <a:r>
              <a:rPr lang="en-SG" sz="1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SG" sz="1200" dirty="0" smtClean="0"/>
              <a:t>and </a:t>
            </a:r>
            <a:r>
              <a:rPr lang="en-SG" sz="1200" b="1" dirty="0" smtClean="0"/>
              <a:t>Stop</a:t>
            </a:r>
            <a:endParaRPr lang="en-SG" sz="1200" dirty="0" smtClean="0"/>
          </a:p>
          <a:p>
            <a:r>
              <a:rPr lang="en-SG" sz="1200" dirty="0" err="1" smtClean="0"/>
              <a:t>mediaPlayer.Stop</a:t>
            </a:r>
            <a:endParaRPr lang="en-SG" sz="1200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-298881" y="2559597"/>
            <a:ext cx="131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smtClean="0"/>
              <a:t>Play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mediaPlayer.Play</a:t>
            </a:r>
            <a:endParaRPr lang="en-SG" sz="1200" dirty="0" smtClean="0"/>
          </a:p>
        </p:txBody>
      </p:sp>
      <p:cxnSp>
        <p:nvCxnSpPr>
          <p:cNvPr id="71" name="Straight Arrow Connector 70"/>
          <p:cNvCxnSpPr>
            <a:stCxn id="7" idx="2"/>
          </p:cNvCxnSpPr>
          <p:nvPr/>
        </p:nvCxnSpPr>
        <p:spPr>
          <a:xfrm flipH="1">
            <a:off x="2092809" y="3573016"/>
            <a:ext cx="2829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53458" y="3512438"/>
            <a:ext cx="1565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b="1" dirty="0" err="1" smtClean="0">
                <a:solidFill>
                  <a:schemeClr val="accent1"/>
                </a:solidFill>
              </a:rPr>
              <a:t>MediaEnded</a:t>
            </a:r>
            <a:r>
              <a:rPr lang="en-SG" sz="1200" b="1" dirty="0" smtClean="0">
                <a:solidFill>
                  <a:schemeClr val="accent1"/>
                </a:solidFill>
              </a:rPr>
              <a:t> </a:t>
            </a:r>
            <a:r>
              <a:rPr lang="en-SG" sz="1200" dirty="0" smtClean="0"/>
              <a:t>and </a:t>
            </a:r>
            <a:r>
              <a:rPr lang="en-SG" sz="1200" b="1" dirty="0" smtClean="0"/>
              <a:t>Play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mediaPlayer.Open</a:t>
            </a:r>
            <a:endParaRPr lang="en-SG" sz="1200" dirty="0" smtClean="0"/>
          </a:p>
          <a:p>
            <a:pPr algn="r"/>
            <a:r>
              <a:rPr lang="en-SG" sz="1200" dirty="0" err="1" smtClean="0"/>
              <a:t>mediaPlayer.Play</a:t>
            </a:r>
            <a:endParaRPr lang="en-SG" sz="1200" dirty="0" smtClean="0"/>
          </a:p>
          <a:p>
            <a:pPr algn="r"/>
            <a:r>
              <a:rPr lang="en-SG" sz="1200" dirty="0" smtClean="0"/>
              <a:t>State = Starting</a:t>
            </a:r>
            <a:endParaRPr lang="en-SG" sz="1200" dirty="0"/>
          </a:p>
        </p:txBody>
      </p:sp>
      <p:cxnSp>
        <p:nvCxnSpPr>
          <p:cNvPr id="49" name="Elbow Connector 48"/>
          <p:cNvCxnSpPr>
            <a:stCxn id="4" idx="7"/>
            <a:endCxn id="4" idx="0"/>
          </p:cNvCxnSpPr>
          <p:nvPr/>
        </p:nvCxnSpPr>
        <p:spPr>
          <a:xfrm rot="16200000" flipV="1">
            <a:off x="3329333" y="387192"/>
            <a:ext cx="42181" cy="509173"/>
          </a:xfrm>
          <a:prstGeom prst="bentConnector3">
            <a:avLst>
              <a:gd name="adj1" fmla="val 5064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30072" y="193269"/>
            <a:ext cx="474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endParaRPr lang="en-SG" sz="1200" dirty="0" smtClean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771800" y="1054477"/>
            <a:ext cx="324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771800" y="1054477"/>
            <a:ext cx="0" cy="58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 rot="16200000">
            <a:off x="2322813" y="1003972"/>
            <a:ext cx="71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Media</a:t>
            </a:r>
          </a:p>
          <a:p>
            <a:r>
              <a:rPr lang="en-SG" sz="1200" b="1" dirty="0" smtClean="0">
                <a:solidFill>
                  <a:schemeClr val="accent3">
                    <a:lumMod val="75000"/>
                  </a:schemeClr>
                </a:solidFill>
              </a:rPr>
              <a:t>Opened</a:t>
            </a:r>
          </a:p>
          <a:p>
            <a:r>
              <a:rPr lang="en-SG" sz="1200" dirty="0"/>
              <a:t>a</a:t>
            </a:r>
            <a:r>
              <a:rPr lang="en-SG" sz="1200" dirty="0" smtClean="0"/>
              <a:t>nd </a:t>
            </a:r>
            <a:r>
              <a:rPr lang="en-SG" sz="1200" b="1" dirty="0" smtClean="0"/>
              <a:t>Play</a:t>
            </a:r>
            <a:endParaRPr lang="en-SG" sz="1200" dirty="0" smtClean="0"/>
          </a:p>
        </p:txBody>
      </p:sp>
      <p:cxnSp>
        <p:nvCxnSpPr>
          <p:cNvPr id="81" name="Straight Arrow Connector 80"/>
          <p:cNvCxnSpPr>
            <a:endCxn id="96" idx="1"/>
          </p:cNvCxnSpPr>
          <p:nvPr/>
        </p:nvCxnSpPr>
        <p:spPr>
          <a:xfrm>
            <a:off x="3101742" y="2435696"/>
            <a:ext cx="1465141" cy="2433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275856" y="2246377"/>
            <a:ext cx="1588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</a:t>
            </a:r>
            <a:r>
              <a:rPr lang="en-SG" sz="1200" dirty="0"/>
              <a:t> </a:t>
            </a:r>
            <a:r>
              <a:rPr lang="en-SG" sz="1200" dirty="0" err="1"/>
              <a:t>mediaPlayer.Stop</a:t>
            </a:r>
            <a:endParaRPr lang="en-SG" sz="1200" dirty="0"/>
          </a:p>
          <a:p>
            <a:endParaRPr lang="en-SG" sz="1200" dirty="0" smtClean="0"/>
          </a:p>
        </p:txBody>
      </p:sp>
      <p:sp>
        <p:nvSpPr>
          <p:cNvPr id="98" name="Oval 97"/>
          <p:cNvSpPr/>
          <p:nvPr/>
        </p:nvSpPr>
        <p:spPr>
          <a:xfrm>
            <a:off x="613959" y="6032321"/>
            <a:ext cx="720079" cy="28803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Xxx</a:t>
            </a:r>
            <a:endParaRPr lang="en-SG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1364103" y="6032321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Media is stopped</a:t>
            </a:r>
          </a:p>
        </p:txBody>
      </p:sp>
      <p:sp>
        <p:nvSpPr>
          <p:cNvPr id="100" name="Oval 99"/>
          <p:cNvSpPr/>
          <p:nvPr/>
        </p:nvSpPr>
        <p:spPr>
          <a:xfrm>
            <a:off x="2702191" y="6032321"/>
            <a:ext cx="720079" cy="28803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Xxx</a:t>
            </a:r>
            <a:endParaRPr lang="en-SG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452335" y="6032321"/>
            <a:ext cx="1191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Media is playing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11560" y="652534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370709" y="6392361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Command</a:t>
            </a: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2699792" y="6525344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3458941" y="6392361"/>
            <a:ext cx="1793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Media state change event</a:t>
            </a:r>
          </a:p>
        </p:txBody>
      </p:sp>
    </p:spTree>
    <p:extLst>
      <p:ext uri="{BB962C8B-B14F-4D97-AF65-F5344CB8AC3E}">
        <p14:creationId xmlns:p14="http://schemas.microsoft.com/office/powerpoint/2010/main" val="123388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467544" y="5149572"/>
            <a:ext cx="6041643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Rectangle 65"/>
          <p:cNvSpPr/>
          <p:nvPr/>
        </p:nvSpPr>
        <p:spPr>
          <a:xfrm>
            <a:off x="467544" y="1583462"/>
            <a:ext cx="6041643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Rectangle 64"/>
          <p:cNvSpPr/>
          <p:nvPr/>
        </p:nvSpPr>
        <p:spPr>
          <a:xfrm>
            <a:off x="467544" y="4262616"/>
            <a:ext cx="6041643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 63"/>
          <p:cNvSpPr/>
          <p:nvPr/>
        </p:nvSpPr>
        <p:spPr>
          <a:xfrm>
            <a:off x="467544" y="692696"/>
            <a:ext cx="6041643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Rectangle 62"/>
          <p:cNvSpPr/>
          <p:nvPr/>
        </p:nvSpPr>
        <p:spPr>
          <a:xfrm>
            <a:off x="467544" y="6021288"/>
            <a:ext cx="6041643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Rectangle 60"/>
          <p:cNvSpPr/>
          <p:nvPr/>
        </p:nvSpPr>
        <p:spPr>
          <a:xfrm>
            <a:off x="474573" y="2492896"/>
            <a:ext cx="6041643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474573" y="83671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Idle</a:t>
            </a:r>
            <a:endParaRPr lang="en-SG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4573" y="1712809"/>
            <a:ext cx="686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Starting</a:t>
            </a:r>
            <a:endParaRPr lang="en-SG" sz="1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4573" y="2588906"/>
            <a:ext cx="645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Playing</a:t>
            </a:r>
            <a:endParaRPr lang="en-SG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74573" y="4341100"/>
            <a:ext cx="643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Paused</a:t>
            </a:r>
            <a:endParaRPr lang="en-SG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74573" y="5217197"/>
            <a:ext cx="810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Resuming</a:t>
            </a:r>
            <a:endParaRPr lang="en-SG" sz="1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74573" y="6093296"/>
            <a:ext cx="753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Stopping</a:t>
            </a:r>
            <a:endParaRPr lang="en-SG" sz="1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403648" y="76470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14" name="Rectangle 13"/>
          <p:cNvSpPr/>
          <p:nvPr/>
        </p:nvSpPr>
        <p:spPr>
          <a:xfrm>
            <a:off x="2411760" y="76470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15" name="Rectangle 14"/>
          <p:cNvSpPr/>
          <p:nvPr/>
        </p:nvSpPr>
        <p:spPr>
          <a:xfrm>
            <a:off x="3414936" y="764704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16" name="Rectangle 15"/>
          <p:cNvSpPr/>
          <p:nvPr/>
        </p:nvSpPr>
        <p:spPr>
          <a:xfrm>
            <a:off x="4444752" y="764704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Pause</a:t>
            </a:r>
            <a:endParaRPr lang="en-SG" sz="1400" dirty="0"/>
          </a:p>
        </p:txBody>
      </p:sp>
      <p:sp>
        <p:nvSpPr>
          <p:cNvPr id="19" name="Rectangle 18"/>
          <p:cNvSpPr/>
          <p:nvPr/>
        </p:nvSpPr>
        <p:spPr>
          <a:xfrm>
            <a:off x="1403648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21" name="Rectangle 20"/>
          <p:cNvSpPr/>
          <p:nvPr/>
        </p:nvSpPr>
        <p:spPr>
          <a:xfrm>
            <a:off x="2411760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22" name="Rectangle 21"/>
          <p:cNvSpPr/>
          <p:nvPr/>
        </p:nvSpPr>
        <p:spPr>
          <a:xfrm>
            <a:off x="3414936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23" name="Rectangle 22"/>
          <p:cNvSpPr/>
          <p:nvPr/>
        </p:nvSpPr>
        <p:spPr>
          <a:xfrm>
            <a:off x="4444752" y="1652803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Pause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03648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27" name="Rectangle 26"/>
          <p:cNvSpPr/>
          <p:nvPr/>
        </p:nvSpPr>
        <p:spPr>
          <a:xfrm>
            <a:off x="2411760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28" name="Rectangle 27"/>
          <p:cNvSpPr/>
          <p:nvPr/>
        </p:nvSpPr>
        <p:spPr>
          <a:xfrm>
            <a:off x="3414936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29" name="Rectangle 28"/>
          <p:cNvSpPr/>
          <p:nvPr/>
        </p:nvSpPr>
        <p:spPr>
          <a:xfrm>
            <a:off x="4444752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Pause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03648" y="4317100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39" name="Rectangle 38"/>
          <p:cNvSpPr/>
          <p:nvPr/>
        </p:nvSpPr>
        <p:spPr>
          <a:xfrm>
            <a:off x="2411760" y="4317100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40" name="Rectangle 39"/>
          <p:cNvSpPr/>
          <p:nvPr/>
        </p:nvSpPr>
        <p:spPr>
          <a:xfrm>
            <a:off x="3414936" y="4317100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41" name="Rectangle 40"/>
          <p:cNvSpPr/>
          <p:nvPr/>
        </p:nvSpPr>
        <p:spPr>
          <a:xfrm>
            <a:off x="4444752" y="4317100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Resume</a:t>
            </a:r>
            <a:endParaRPr lang="en-SG" sz="1400" dirty="0"/>
          </a:p>
        </p:txBody>
      </p:sp>
      <p:sp>
        <p:nvSpPr>
          <p:cNvPr id="43" name="Rectangle 42"/>
          <p:cNvSpPr/>
          <p:nvPr/>
        </p:nvSpPr>
        <p:spPr>
          <a:xfrm>
            <a:off x="1403648" y="5205199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45" name="Rectangle 44"/>
          <p:cNvSpPr/>
          <p:nvPr/>
        </p:nvSpPr>
        <p:spPr>
          <a:xfrm>
            <a:off x="2411760" y="5205199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46" name="Rectangle 45"/>
          <p:cNvSpPr/>
          <p:nvPr/>
        </p:nvSpPr>
        <p:spPr>
          <a:xfrm>
            <a:off x="3414936" y="5205199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47" name="Rectangle 46"/>
          <p:cNvSpPr/>
          <p:nvPr/>
        </p:nvSpPr>
        <p:spPr>
          <a:xfrm>
            <a:off x="4444752" y="5205199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Resume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03648" y="6093296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Position</a:t>
            </a:r>
            <a:endParaRPr lang="en-SG" sz="1400" dirty="0"/>
          </a:p>
        </p:txBody>
      </p:sp>
      <p:sp>
        <p:nvSpPr>
          <p:cNvPr id="51" name="Rectangle 50"/>
          <p:cNvSpPr/>
          <p:nvPr/>
        </p:nvSpPr>
        <p:spPr>
          <a:xfrm>
            <a:off x="2411760" y="6093296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Play</a:t>
            </a:r>
            <a:endParaRPr lang="en-SG" sz="1400" dirty="0"/>
          </a:p>
        </p:txBody>
      </p:sp>
      <p:sp>
        <p:nvSpPr>
          <p:cNvPr id="52" name="Rectangle 51"/>
          <p:cNvSpPr/>
          <p:nvPr/>
        </p:nvSpPr>
        <p:spPr>
          <a:xfrm>
            <a:off x="3414936" y="6093296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Next</a:t>
            </a:r>
            <a:endParaRPr lang="en-SG" sz="1400" dirty="0"/>
          </a:p>
        </p:txBody>
      </p:sp>
      <p:sp>
        <p:nvSpPr>
          <p:cNvPr id="53" name="Rectangle 52"/>
          <p:cNvSpPr/>
          <p:nvPr/>
        </p:nvSpPr>
        <p:spPr>
          <a:xfrm>
            <a:off x="4444752" y="6093296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Pause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57800" y="764704"/>
            <a:ext cx="914400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55" name="Rectangle 54"/>
          <p:cNvSpPr/>
          <p:nvPr/>
        </p:nvSpPr>
        <p:spPr>
          <a:xfrm>
            <a:off x="5457800" y="1652803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56" name="Rectangle 55"/>
          <p:cNvSpPr/>
          <p:nvPr/>
        </p:nvSpPr>
        <p:spPr>
          <a:xfrm>
            <a:off x="5457800" y="2547385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58" name="Rectangle 57"/>
          <p:cNvSpPr/>
          <p:nvPr/>
        </p:nvSpPr>
        <p:spPr>
          <a:xfrm>
            <a:off x="5457800" y="4317100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59" name="Rectangle 58"/>
          <p:cNvSpPr/>
          <p:nvPr/>
        </p:nvSpPr>
        <p:spPr>
          <a:xfrm>
            <a:off x="5457800" y="5205199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  <p:sp>
        <p:nvSpPr>
          <p:cNvPr id="60" name="Rectangle 59"/>
          <p:cNvSpPr/>
          <p:nvPr/>
        </p:nvSpPr>
        <p:spPr>
          <a:xfrm>
            <a:off x="5457800" y="6093296"/>
            <a:ext cx="91440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Stop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2179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047046"/>
            <a:ext cx="172819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Window X</a:t>
            </a:r>
            <a:endParaRPr lang="en-SG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27784" y="1052736"/>
            <a:ext cx="172819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err="1" smtClean="0"/>
              <a:t>PlayerControl</a:t>
            </a:r>
            <a:endParaRPr lang="en-SG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052736"/>
            <a:ext cx="1728192" cy="48965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Player</a:t>
            </a:r>
            <a:endParaRPr lang="en-SG" sz="1200" dirty="0" smtClean="0"/>
          </a:p>
          <a:p>
            <a:r>
              <a:rPr lang="en-US" sz="1050" dirty="0" err="1"/>
              <a:t>PlayerControl</a:t>
            </a:r>
            <a:endParaRPr lang="en-SG" sz="1050" dirty="0" smtClean="0"/>
          </a:p>
          <a:p>
            <a:r>
              <a:rPr lang="en-SG" sz="1050" dirty="0" err="1" smtClean="0"/>
              <a:t>NaturalDuration</a:t>
            </a:r>
            <a:endParaRPr lang="en-SG" sz="1050" dirty="0"/>
          </a:p>
          <a:p>
            <a:r>
              <a:rPr lang="en-SG" sz="1050" dirty="0" smtClean="0"/>
              <a:t>Position</a:t>
            </a:r>
          </a:p>
          <a:p>
            <a:r>
              <a:rPr lang="en-US" sz="1050" dirty="0" err="1" smtClean="0"/>
              <a:t>IsMuted</a:t>
            </a:r>
            <a:endParaRPr lang="en-US" sz="1050" dirty="0" smtClean="0"/>
          </a:p>
          <a:p>
            <a:r>
              <a:rPr lang="en-SG" sz="1050" dirty="0" smtClean="0"/>
              <a:t>Volume</a:t>
            </a:r>
            <a:endParaRPr lang="en-US" sz="1050" dirty="0" smtClean="0"/>
          </a:p>
          <a:p>
            <a:r>
              <a:rPr lang="en-US" sz="1050" dirty="0" err="1" smtClean="0"/>
              <a:t>PlayerState</a:t>
            </a:r>
            <a:endParaRPr lang="en-US" sz="1050" dirty="0" smtClean="0"/>
          </a:p>
          <a:p>
            <a:r>
              <a:rPr lang="en-SG" sz="1050" dirty="0" err="1"/>
              <a:t>mediaPlayer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err="1" smtClean="0"/>
              <a:t>mediaPlayer_MediaOpened</a:t>
            </a:r>
            <a:endParaRPr lang="en-US" sz="1050" dirty="0" smtClean="0"/>
          </a:p>
          <a:p>
            <a:r>
              <a:rPr lang="en-US" sz="1050" dirty="0" err="1" smtClean="0"/>
              <a:t>mediaPlayer_MediaFailed</a:t>
            </a:r>
            <a:endParaRPr lang="en-US" sz="1050" dirty="0" smtClean="0"/>
          </a:p>
          <a:p>
            <a:r>
              <a:rPr lang="en-US" sz="1050" dirty="0" err="1"/>
              <a:t>mediaPlayer_MediaEnded</a:t>
            </a:r>
            <a:endParaRPr lang="en-US" sz="1050" dirty="0"/>
          </a:p>
          <a:p>
            <a:endParaRPr lang="en-US" sz="1050" dirty="0"/>
          </a:p>
          <a:p>
            <a:r>
              <a:rPr lang="en-US" sz="1050" b="1" dirty="0" smtClean="0"/>
              <a:t>Events:</a:t>
            </a:r>
          </a:p>
          <a:p>
            <a:r>
              <a:rPr lang="en-SG" sz="1050" dirty="0" smtClean="0"/>
              <a:t>Traced</a:t>
            </a:r>
          </a:p>
          <a:p>
            <a:r>
              <a:rPr lang="en-SG" sz="1050" dirty="0" err="1" smtClean="0"/>
              <a:t>StateChanged</a:t>
            </a:r>
            <a:endParaRPr lang="en-SG" sz="1050" dirty="0" smtClean="0"/>
          </a:p>
          <a:p>
            <a:r>
              <a:rPr lang="en-SG" sz="1050" dirty="0" err="1" smtClean="0"/>
              <a:t>PositionChanged</a:t>
            </a:r>
            <a:endParaRPr lang="en-SG" sz="1050" dirty="0" smtClean="0"/>
          </a:p>
          <a:p>
            <a:r>
              <a:rPr lang="en-SG" sz="1050" dirty="0" err="1" smtClean="0"/>
              <a:t>VolumeChanged</a:t>
            </a:r>
            <a:endParaRPr lang="en-SG" sz="1050" dirty="0" smtClean="0"/>
          </a:p>
          <a:p>
            <a:endParaRPr lang="en-SG" sz="1050" b="1" dirty="0"/>
          </a:p>
          <a:p>
            <a:r>
              <a:rPr lang="en-SG" sz="1050" dirty="0" smtClean="0"/>
              <a:t>Play(</a:t>
            </a:r>
            <a:r>
              <a:rPr lang="en-SG" sz="1050" dirty="0" err="1" smtClean="0"/>
              <a:t>playerControl</a:t>
            </a:r>
            <a:r>
              <a:rPr lang="en-SG" sz="1050" dirty="0"/>
              <a:t>, </a:t>
            </a:r>
            <a:r>
              <a:rPr lang="en-SG" sz="1050" dirty="0" smtClean="0"/>
              <a:t>track</a:t>
            </a:r>
            <a:r>
              <a:rPr lang="en-SG" sz="1050" dirty="0"/>
              <a:t>)</a:t>
            </a:r>
            <a:endParaRPr lang="en-SG" sz="105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635896" y="1196752"/>
            <a:ext cx="1224136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48264" y="1046292"/>
            <a:ext cx="1728192" cy="48965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err="1"/>
              <a:t>M</a:t>
            </a:r>
            <a:r>
              <a:rPr lang="en-SG" sz="1200" b="1" dirty="0" err="1" smtClean="0"/>
              <a:t>ediaPlayer</a:t>
            </a:r>
            <a:endParaRPr lang="en-SG" sz="1200" b="1" dirty="0" smtClean="0"/>
          </a:p>
          <a:p>
            <a:r>
              <a:rPr lang="en-US" sz="1050" dirty="0" err="1" smtClean="0"/>
              <a:t>NaturalDuration</a:t>
            </a:r>
            <a:endParaRPr lang="en-US" sz="1050" dirty="0" smtClean="0"/>
          </a:p>
          <a:p>
            <a:r>
              <a:rPr lang="en-US" sz="1050" dirty="0" smtClean="0"/>
              <a:t>Position</a:t>
            </a:r>
          </a:p>
          <a:p>
            <a:r>
              <a:rPr lang="en-US" sz="1050" dirty="0" err="1" smtClean="0"/>
              <a:t>IsMuted</a:t>
            </a:r>
            <a:endParaRPr lang="en-US" sz="1050" dirty="0" smtClean="0"/>
          </a:p>
          <a:p>
            <a:r>
              <a:rPr lang="en-US" sz="1050" dirty="0" smtClean="0"/>
              <a:t>Volume</a:t>
            </a:r>
          </a:p>
          <a:p>
            <a:r>
              <a:rPr lang="en-US" sz="1050" dirty="0" smtClean="0"/>
              <a:t>Source</a:t>
            </a:r>
          </a:p>
          <a:p>
            <a:endParaRPr lang="en-US" sz="1050" dirty="0"/>
          </a:p>
          <a:p>
            <a:r>
              <a:rPr lang="en-US" sz="1050" b="1" dirty="0" smtClean="0"/>
              <a:t>Events:</a:t>
            </a:r>
          </a:p>
          <a:p>
            <a:r>
              <a:rPr lang="en-SG" sz="1050" dirty="0" err="1"/>
              <a:t>MediaOpened</a:t>
            </a:r>
            <a:endParaRPr lang="en-SG" sz="1050" dirty="0" smtClean="0"/>
          </a:p>
          <a:p>
            <a:r>
              <a:rPr lang="en-SG" sz="1050" dirty="0" err="1"/>
              <a:t>MediaFailed</a:t>
            </a:r>
            <a:endParaRPr lang="en-SG" sz="1050" dirty="0" smtClean="0"/>
          </a:p>
          <a:p>
            <a:r>
              <a:rPr lang="en-SG" sz="1050" dirty="0" err="1" smtClean="0"/>
              <a:t>MediaEnded</a:t>
            </a:r>
            <a:endParaRPr lang="en-SG" sz="1050" dirty="0" smtClean="0"/>
          </a:p>
          <a:p>
            <a:endParaRPr lang="en-SG" sz="1050" dirty="0"/>
          </a:p>
          <a:p>
            <a:r>
              <a:rPr lang="en-SG" sz="1050" dirty="0" smtClean="0"/>
              <a:t>Open()</a:t>
            </a:r>
          </a:p>
          <a:p>
            <a:r>
              <a:rPr lang="en-SG" sz="1050" dirty="0" smtClean="0"/>
              <a:t>Play()</a:t>
            </a:r>
          </a:p>
          <a:p>
            <a:r>
              <a:rPr lang="en-SG" sz="1050" dirty="0" smtClean="0"/>
              <a:t>Pause()</a:t>
            </a:r>
          </a:p>
          <a:p>
            <a:r>
              <a:rPr lang="en-SG" sz="1050" dirty="0" smtClean="0"/>
              <a:t>Stop()</a:t>
            </a:r>
          </a:p>
          <a:p>
            <a:endParaRPr lang="en-SG" sz="1050" dirty="0" smtClean="0"/>
          </a:p>
          <a:p>
            <a:endParaRPr lang="en-SG" sz="105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580112" y="1196752"/>
            <a:ext cx="136815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187624" y="1196752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796136" y="1340768"/>
            <a:ext cx="1224136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364088" y="1503530"/>
            <a:ext cx="1656184" cy="19727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364088" y="1666292"/>
            <a:ext cx="1656184" cy="1627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364088" y="1829054"/>
            <a:ext cx="1656184" cy="1785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7406640" y="2640330"/>
            <a:ext cx="607637" cy="647700"/>
          </a:xfrm>
          <a:custGeom>
            <a:avLst/>
            <a:gdLst>
              <a:gd name="connsiteX0" fmla="*/ 0 w 607637"/>
              <a:gd name="connsiteY0" fmla="*/ 647700 h 647700"/>
              <a:gd name="connsiteX1" fmla="*/ 556260 w 607637"/>
              <a:gd name="connsiteY1" fmla="*/ 487680 h 647700"/>
              <a:gd name="connsiteX2" fmla="*/ 560070 w 607637"/>
              <a:gd name="connsiteY2" fmla="*/ 99060 h 647700"/>
              <a:gd name="connsiteX3" fmla="*/ 354330 w 607637"/>
              <a:gd name="connsiteY3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637" h="647700">
                <a:moveTo>
                  <a:pt x="0" y="647700"/>
                </a:moveTo>
                <a:cubicBezTo>
                  <a:pt x="231457" y="613410"/>
                  <a:pt x="462915" y="579120"/>
                  <a:pt x="556260" y="487680"/>
                </a:cubicBezTo>
                <a:cubicBezTo>
                  <a:pt x="649605" y="396240"/>
                  <a:pt x="593725" y="180340"/>
                  <a:pt x="560070" y="99060"/>
                </a:cubicBezTo>
                <a:cubicBezTo>
                  <a:pt x="526415" y="17780"/>
                  <a:pt x="440372" y="8890"/>
                  <a:pt x="354330" y="0"/>
                </a:cubicBez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Freeform 35"/>
          <p:cNvSpPr/>
          <p:nvPr/>
        </p:nvSpPr>
        <p:spPr>
          <a:xfrm>
            <a:off x="7410450" y="2466196"/>
            <a:ext cx="686391" cy="826491"/>
          </a:xfrm>
          <a:custGeom>
            <a:avLst/>
            <a:gdLst>
              <a:gd name="connsiteX0" fmla="*/ 0 w 686391"/>
              <a:gd name="connsiteY0" fmla="*/ 821834 h 826491"/>
              <a:gd name="connsiteX1" fmla="*/ 624840 w 686391"/>
              <a:gd name="connsiteY1" fmla="*/ 718964 h 826491"/>
              <a:gd name="connsiteX2" fmla="*/ 643890 w 686391"/>
              <a:gd name="connsiteY2" fmla="*/ 97934 h 826491"/>
              <a:gd name="connsiteX3" fmla="*/ 453390 w 686391"/>
              <a:gd name="connsiteY3" fmla="*/ 10304 h 826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391" h="826491">
                <a:moveTo>
                  <a:pt x="0" y="821834"/>
                </a:moveTo>
                <a:cubicBezTo>
                  <a:pt x="258762" y="830724"/>
                  <a:pt x="517525" y="839614"/>
                  <a:pt x="624840" y="718964"/>
                </a:cubicBezTo>
                <a:cubicBezTo>
                  <a:pt x="732155" y="598314"/>
                  <a:pt x="672465" y="216044"/>
                  <a:pt x="643890" y="97934"/>
                </a:cubicBezTo>
                <a:cubicBezTo>
                  <a:pt x="615315" y="-20176"/>
                  <a:pt x="534352" y="-4936"/>
                  <a:pt x="453390" y="10304"/>
                </a:cubicBez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408204" y="2466196"/>
            <a:ext cx="612068" cy="174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7544" y="2055158"/>
            <a:ext cx="172819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Window Y</a:t>
            </a:r>
            <a:endParaRPr lang="en-SG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27784" y="2060848"/>
            <a:ext cx="1728192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err="1" smtClean="0"/>
              <a:t>PlayerControl</a:t>
            </a:r>
            <a:endParaRPr lang="en-SG" sz="120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635896" y="1412776"/>
            <a:ext cx="1224136" cy="7920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7624" y="2204864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7544" y="3429000"/>
            <a:ext cx="396044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sz="1050" dirty="0" err="1" smtClean="0"/>
              <a:t>Player.PlayerControl</a:t>
            </a:r>
            <a:r>
              <a:rPr lang="en-SG" sz="1050" dirty="0" smtClean="0"/>
              <a:t> points to </a:t>
            </a:r>
            <a:r>
              <a:rPr lang="en-SG" sz="1050" dirty="0" err="1" smtClean="0"/>
              <a:t>PlayerControl</a:t>
            </a:r>
            <a:r>
              <a:rPr lang="en-SG" sz="1050" dirty="0" smtClean="0"/>
              <a:t> which gave to last order. Player will ask that </a:t>
            </a:r>
            <a:r>
              <a:rPr lang="en-SG" sz="1050" dirty="0" err="1"/>
              <a:t>PlayerControl</a:t>
            </a:r>
            <a:r>
              <a:rPr lang="en-SG" sz="1050" dirty="0"/>
              <a:t> </a:t>
            </a:r>
            <a:r>
              <a:rPr lang="en-SG" sz="1050" dirty="0" smtClean="0"/>
              <a:t> for next Track.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35380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827584" y="1340768"/>
            <a:ext cx="4536504" cy="32403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SG" sz="1200" i="1" dirty="0" smtClean="0"/>
              <a:t>Stored in CSV File</a:t>
            </a:r>
            <a:endParaRPr lang="en-SG" sz="12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04664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Playlist</a:t>
            </a:r>
            <a:endParaRPr lang="en-SG" b="1" dirty="0"/>
          </a:p>
        </p:txBody>
      </p:sp>
      <p:sp>
        <p:nvSpPr>
          <p:cNvPr id="5" name="Rectangle 4"/>
          <p:cNvSpPr/>
          <p:nvPr/>
        </p:nvSpPr>
        <p:spPr>
          <a:xfrm>
            <a:off x="1216606" y="3789040"/>
            <a:ext cx="1699210" cy="555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smtClean="0"/>
              <a:t>Track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1216606" y="1556792"/>
            <a:ext cx="1699210" cy="555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smtClean="0"/>
              <a:t>Playlist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216606" y="2494423"/>
            <a:ext cx="1699210" cy="9837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PlaylistTrack</a:t>
            </a:r>
            <a:endParaRPr lang="en-SG" dirty="0" smtClean="0"/>
          </a:p>
        </p:txBody>
      </p:sp>
      <p:sp>
        <p:nvSpPr>
          <p:cNvPr id="8" name="Rectangle 7"/>
          <p:cNvSpPr/>
          <p:nvPr/>
        </p:nvSpPr>
        <p:spPr>
          <a:xfrm>
            <a:off x="3560877" y="2492896"/>
            <a:ext cx="1699210" cy="5558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PlayinglistTrack</a:t>
            </a:r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3563888" y="332656"/>
            <a:ext cx="1699210" cy="7719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Playinglist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1595226" y="2904768"/>
            <a:ext cx="620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Playlist</a:t>
            </a:r>
            <a:endParaRPr lang="en-SG" sz="1200" dirty="0"/>
          </a:p>
        </p:txBody>
      </p:sp>
      <p:cxnSp>
        <p:nvCxnSpPr>
          <p:cNvPr id="12" name="Elbow Connector 11"/>
          <p:cNvCxnSpPr>
            <a:stCxn id="10" idx="1"/>
            <a:endCxn id="6" idx="1"/>
          </p:cNvCxnSpPr>
          <p:nvPr/>
        </p:nvCxnSpPr>
        <p:spPr>
          <a:xfrm rot="10800000">
            <a:off x="1216606" y="1834736"/>
            <a:ext cx="378620" cy="1208532"/>
          </a:xfrm>
          <a:prstGeom prst="bentConnector3">
            <a:avLst>
              <a:gd name="adj1" fmla="val 1603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95226" y="3048784"/>
            <a:ext cx="510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Track</a:t>
            </a:r>
            <a:endParaRPr lang="en-SG" sz="1200" dirty="0"/>
          </a:p>
        </p:txBody>
      </p:sp>
      <p:cxnSp>
        <p:nvCxnSpPr>
          <p:cNvPr id="22" name="Elbow Connector 21"/>
          <p:cNvCxnSpPr>
            <a:stCxn id="20" idx="1"/>
            <a:endCxn id="5" idx="1"/>
          </p:cNvCxnSpPr>
          <p:nvPr/>
        </p:nvCxnSpPr>
        <p:spPr>
          <a:xfrm rot="10800000" flipV="1">
            <a:off x="1216606" y="3187284"/>
            <a:ext cx="378620" cy="879700"/>
          </a:xfrm>
          <a:prstGeom prst="bentConnector3">
            <a:avLst>
              <a:gd name="adj1" fmla="val 1603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7893" y="2760752"/>
            <a:ext cx="406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635896" y="2760752"/>
            <a:ext cx="1203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PlaylistTrackKey</a:t>
            </a:r>
            <a:endParaRPr lang="en-SG" sz="1200" dirty="0"/>
          </a:p>
        </p:txBody>
      </p:sp>
      <p:cxnSp>
        <p:nvCxnSpPr>
          <p:cNvPr id="28" name="Elbow Connector 27"/>
          <p:cNvCxnSpPr>
            <a:stCxn id="26" idx="1"/>
            <a:endCxn id="25" idx="3"/>
          </p:cNvCxnSpPr>
          <p:nvPr/>
        </p:nvCxnSpPr>
        <p:spPr>
          <a:xfrm rot="10800000">
            <a:off x="2004864" y="2899252"/>
            <a:ext cx="1631032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35896" y="836712"/>
            <a:ext cx="968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ToPlayTracks</a:t>
            </a:r>
            <a:endParaRPr lang="en-SG" sz="1200" dirty="0"/>
          </a:p>
        </p:txBody>
      </p:sp>
      <p:cxnSp>
        <p:nvCxnSpPr>
          <p:cNvPr id="36" name="Elbow Connector 35"/>
          <p:cNvCxnSpPr>
            <a:stCxn id="8" idx="0"/>
            <a:endCxn id="34" idx="2"/>
          </p:cNvCxnSpPr>
          <p:nvPr/>
        </p:nvCxnSpPr>
        <p:spPr>
          <a:xfrm rot="16200000" flipV="1">
            <a:off x="3575683" y="1658096"/>
            <a:ext cx="1379185" cy="29041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95226" y="3201184"/>
            <a:ext cx="691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TrackNo</a:t>
            </a:r>
            <a:endParaRPr lang="en-SG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220072" y="503342"/>
            <a:ext cx="2695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i="1" dirty="0" smtClean="0"/>
              <a:t>Stored in RAM only</a:t>
            </a:r>
          </a:p>
          <a:p>
            <a:r>
              <a:rPr lang="en-SG" sz="1200" i="1" dirty="0" smtClean="0"/>
              <a:t>Used by player to play playlist</a:t>
            </a:r>
          </a:p>
          <a:p>
            <a:r>
              <a:rPr lang="en-SG" sz="1200" i="1" dirty="0" smtClean="0"/>
              <a:t>Recreated during </a:t>
            </a:r>
            <a:r>
              <a:rPr lang="en-SG" sz="1200" i="1" dirty="0" err="1" smtClean="0"/>
              <a:t>startup</a:t>
            </a:r>
            <a:r>
              <a:rPr lang="en-SG" sz="1200" i="1" dirty="0" smtClean="0"/>
              <a:t> by </a:t>
            </a:r>
            <a:r>
              <a:rPr lang="en-SG" sz="1200" i="1" dirty="0" err="1" smtClean="0"/>
              <a:t>datacontext</a:t>
            </a:r>
            <a:endParaRPr lang="en-SG" sz="12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5332646" y="2422629"/>
            <a:ext cx="2695738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sz="1200" i="1" dirty="0" err="1" smtClean="0"/>
              <a:t>PlayinglistTracks</a:t>
            </a:r>
            <a:r>
              <a:rPr lang="en-SG" sz="1200" i="1" dirty="0" smtClean="0"/>
              <a:t> get created and stored when Player starts to play a new playlist.</a:t>
            </a:r>
          </a:p>
          <a:p>
            <a:r>
              <a:rPr lang="en-SG" sz="1200" i="1" dirty="0" err="1" smtClean="0"/>
              <a:t>PlayinglistTracks</a:t>
            </a:r>
            <a:r>
              <a:rPr lang="en-SG" sz="1200" i="1" dirty="0" smtClean="0"/>
              <a:t> get deleted once the Player has played them. Once all </a:t>
            </a:r>
            <a:r>
              <a:rPr lang="en-SG" sz="1200" i="1" dirty="0" err="1" smtClean="0"/>
              <a:t>PlayinglistTracks</a:t>
            </a:r>
            <a:r>
              <a:rPr lang="en-SG" sz="1200" i="1" dirty="0" smtClean="0"/>
              <a:t> has been played, Player fills </a:t>
            </a:r>
            <a:r>
              <a:rPr lang="en-SG" sz="1200" i="1" dirty="0" err="1" smtClean="0"/>
              <a:t>Playinglist</a:t>
            </a:r>
            <a:r>
              <a:rPr lang="en-SG" sz="1200" i="1" dirty="0" smtClean="0"/>
              <a:t> again with all tracks from</a:t>
            </a:r>
          </a:p>
          <a:p>
            <a:r>
              <a:rPr lang="en-SG" sz="1200" i="1" dirty="0" smtClean="0"/>
              <a:t>Playlist.</a:t>
            </a:r>
            <a:endParaRPr lang="en-SG" sz="12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3635896" y="692696"/>
            <a:ext cx="620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Playlist</a:t>
            </a:r>
            <a:endParaRPr lang="en-SG" sz="1200" dirty="0"/>
          </a:p>
        </p:txBody>
      </p:sp>
      <p:cxnSp>
        <p:nvCxnSpPr>
          <p:cNvPr id="50" name="Elbow Connector 49"/>
          <p:cNvCxnSpPr>
            <a:stCxn id="48" idx="1"/>
            <a:endCxn id="6" idx="0"/>
          </p:cNvCxnSpPr>
          <p:nvPr/>
        </p:nvCxnSpPr>
        <p:spPr>
          <a:xfrm rot="10800000" flipV="1">
            <a:off x="2066212" y="831196"/>
            <a:ext cx="1569685" cy="7255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3568" y="4797152"/>
            <a:ext cx="8064896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When </a:t>
            </a:r>
            <a:r>
              <a:rPr lang="en-SG" sz="1400" dirty="0" smtClean="0"/>
              <a:t>releasing </a:t>
            </a:r>
            <a:r>
              <a:rPr lang="en-SG" sz="1400" dirty="0"/>
              <a:t>a </a:t>
            </a:r>
            <a:r>
              <a:rPr lang="en-SG" sz="1400" dirty="0" smtClean="0"/>
              <a:t>Playlist, it’s </a:t>
            </a:r>
            <a:r>
              <a:rPr lang="en-SG" sz="1400" dirty="0" err="1" smtClean="0"/>
              <a:t>PlaylistTracks</a:t>
            </a:r>
            <a:r>
              <a:rPr lang="en-SG" sz="1400" dirty="0" smtClean="0"/>
              <a:t> need to be released. If a </a:t>
            </a:r>
            <a:r>
              <a:rPr lang="en-SG" sz="1400" dirty="0" err="1" smtClean="0"/>
              <a:t>Playinglist</a:t>
            </a:r>
            <a:r>
              <a:rPr lang="en-SG" sz="1400" dirty="0" smtClean="0"/>
              <a:t> exist, it needs to be released too and </a:t>
            </a:r>
            <a:r>
              <a:rPr lang="en-SG" sz="1400" dirty="0"/>
              <a:t>all </a:t>
            </a:r>
            <a:r>
              <a:rPr lang="en-SG" sz="1400" dirty="0" smtClean="0"/>
              <a:t>its </a:t>
            </a:r>
            <a:r>
              <a:rPr lang="en-SG" sz="1400" dirty="0" err="1"/>
              <a:t>PlayinglistTracks</a:t>
            </a:r>
            <a:r>
              <a:rPr lang="en-SG" sz="1400" dirty="0"/>
              <a:t> </a:t>
            </a:r>
            <a:r>
              <a:rPr lang="en-SG" sz="1400" dirty="0" smtClean="0"/>
              <a:t>in </a:t>
            </a:r>
            <a:r>
              <a:rPr lang="en-SG" sz="1400" dirty="0" err="1" smtClean="0"/>
              <a:t>Playinglist.ToPlayTracks</a:t>
            </a:r>
            <a:endParaRPr lang="en-SG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 smtClean="0"/>
              <a:t>When releasing a Track, it’s </a:t>
            </a:r>
            <a:r>
              <a:rPr lang="en-SG" sz="1400" dirty="0" err="1" smtClean="0"/>
              <a:t>PlaylistTracks</a:t>
            </a:r>
            <a:r>
              <a:rPr lang="en-SG" sz="1400" dirty="0" smtClean="0"/>
              <a:t> </a:t>
            </a:r>
            <a:r>
              <a:rPr lang="en-SG" sz="1400" dirty="0"/>
              <a:t>need to be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 smtClean="0"/>
              <a:t>When deleting a </a:t>
            </a:r>
            <a:r>
              <a:rPr lang="en-SG" sz="1400" dirty="0" err="1" smtClean="0"/>
              <a:t>PlaylistTrack</a:t>
            </a:r>
            <a:r>
              <a:rPr lang="en-SG" sz="1400" dirty="0" smtClean="0"/>
              <a:t>, also the </a:t>
            </a:r>
            <a:r>
              <a:rPr lang="en-SG" sz="1400" dirty="0" err="1" smtClean="0"/>
              <a:t>PlayinglistTrack</a:t>
            </a:r>
            <a:r>
              <a:rPr lang="en-SG" sz="1400" dirty="0" smtClean="0"/>
              <a:t> needs to get deleted, if it exists, and the </a:t>
            </a:r>
            <a:r>
              <a:rPr lang="en-SG" sz="1400" dirty="0" err="1"/>
              <a:t>PlayinglistTrack</a:t>
            </a:r>
            <a:r>
              <a:rPr lang="en-SG" sz="1400" dirty="0"/>
              <a:t> </a:t>
            </a:r>
            <a:r>
              <a:rPr lang="en-SG" sz="1400" dirty="0" smtClean="0"/>
              <a:t>removed from </a:t>
            </a:r>
            <a:r>
              <a:rPr lang="en-SG" sz="1400" dirty="0" err="1" smtClean="0"/>
              <a:t>Playinglist.ToPlayTracks</a:t>
            </a:r>
            <a:r>
              <a:rPr lang="en-SG" sz="1400" dirty="0" smtClean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3836" y="4016097"/>
            <a:ext cx="1005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/>
              <a:t>PlaylistTracks</a:t>
            </a:r>
            <a:endParaRPr lang="en-SG" sz="1200" dirty="0"/>
          </a:p>
        </p:txBody>
      </p:sp>
      <p:cxnSp>
        <p:nvCxnSpPr>
          <p:cNvPr id="3" name="Elbow Connector 2"/>
          <p:cNvCxnSpPr>
            <a:stCxn id="24" idx="3"/>
            <a:endCxn id="7" idx="2"/>
          </p:cNvCxnSpPr>
          <p:nvPr/>
        </p:nvCxnSpPr>
        <p:spPr>
          <a:xfrm flipH="1" flipV="1">
            <a:off x="2066211" y="3478182"/>
            <a:ext cx="273541" cy="676415"/>
          </a:xfrm>
          <a:prstGeom prst="bentConnector4">
            <a:avLst>
              <a:gd name="adj1" fmla="val -83571"/>
              <a:gd name="adj2" fmla="val 602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333836" y="1783849"/>
            <a:ext cx="1005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/>
              <a:t>PlaylistTracks</a:t>
            </a:r>
            <a:endParaRPr lang="en-SG" sz="1200" dirty="0"/>
          </a:p>
        </p:txBody>
      </p:sp>
      <p:cxnSp>
        <p:nvCxnSpPr>
          <p:cNvPr id="14" name="Elbow Connector 13"/>
          <p:cNvCxnSpPr>
            <a:stCxn id="29" idx="3"/>
            <a:endCxn id="7" idx="0"/>
          </p:cNvCxnSpPr>
          <p:nvPr/>
        </p:nvCxnSpPr>
        <p:spPr>
          <a:xfrm flipH="1">
            <a:off x="2066211" y="1922349"/>
            <a:ext cx="273541" cy="572074"/>
          </a:xfrm>
          <a:prstGeom prst="bentConnector4">
            <a:avLst>
              <a:gd name="adj1" fmla="val -83571"/>
              <a:gd name="adj2" fmla="val 6210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58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04664"/>
            <a:ext cx="10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Releases</a:t>
            </a:r>
            <a:endParaRPr lang="en-SG" b="1" dirty="0"/>
          </a:p>
        </p:txBody>
      </p:sp>
      <p:sp>
        <p:nvSpPr>
          <p:cNvPr id="5" name="Rectangle 4"/>
          <p:cNvSpPr/>
          <p:nvPr/>
        </p:nvSpPr>
        <p:spPr>
          <a:xfrm>
            <a:off x="2307953" y="222096"/>
            <a:ext cx="2808312" cy="1261884"/>
          </a:xfrm>
          <a:prstGeom prst="rect">
            <a:avLst/>
          </a:prstGeom>
          <a:gradFill>
            <a:gsLst>
              <a:gs pos="0">
                <a:srgbClr val="DDDDDD"/>
              </a:gs>
              <a:gs pos="35000">
                <a:srgbClr val="EEEEEE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SG" sz="1600" dirty="0" smtClean="0"/>
              <a:t>Playlist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Release(){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</a:rPr>
              <a:t> while 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PlaylistTracks.Count</a:t>
            </a:r>
            <a:r>
              <a:rPr lang="en-US" sz="1000" dirty="0">
                <a:latin typeface="Consolas" panose="020B0609020204030204" pitchFamily="49" charset="0"/>
              </a:rPr>
              <a:t>&gt;0)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 smtClean="0">
                <a:latin typeface="Consolas" panose="020B0609020204030204" pitchFamily="49" charset="0"/>
              </a:rPr>
              <a:t>  </a:t>
            </a:r>
            <a:r>
              <a:rPr lang="en-US" sz="1000" dirty="0" err="1">
                <a:latin typeface="Consolas" panose="020B0609020204030204" pitchFamily="49" charset="0"/>
              </a:rPr>
              <a:t>PlaylistTracks</a:t>
            </a:r>
            <a:r>
              <a:rPr lang="en-US" sz="1000" dirty="0">
                <a:latin typeface="Consolas" panose="020B0609020204030204" pitchFamily="49" charset="0"/>
              </a:rPr>
              <a:t>[^1].Release();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</a:rPr>
              <a:t> }</a:t>
            </a:r>
            <a:r>
              <a:rPr lang="en-SG" sz="1000" dirty="0" smtClean="0">
                <a:latin typeface="Consolas" panose="020B0609020204030204" pitchFamily="49" charset="0"/>
              </a:rPr>
              <a:t>  </a:t>
            </a:r>
          </a:p>
          <a:p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smtClean="0">
                <a:latin typeface="Consolas" panose="020B0609020204030204" pitchFamily="49" charset="0"/>
              </a:rPr>
              <a:t> </a:t>
            </a:r>
            <a:r>
              <a:rPr lang="en-SG" sz="1000" dirty="0" err="1" smtClean="0">
                <a:latin typeface="Consolas" panose="020B0609020204030204" pitchFamily="49" charset="0"/>
              </a:rPr>
              <a:t>DC.Data.Playinglists.Remove</a:t>
            </a:r>
            <a:r>
              <a:rPr lang="en-SG" sz="10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}</a:t>
            </a:r>
            <a:endParaRPr lang="en-SG" sz="10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53451" y="188640"/>
            <a:ext cx="2808312" cy="1107996"/>
          </a:xfrm>
          <a:prstGeom prst="rect">
            <a:avLst/>
          </a:prstGeom>
          <a:gradFill>
            <a:gsLst>
              <a:gs pos="0">
                <a:srgbClr val="DDDDDD"/>
              </a:gs>
              <a:gs pos="35000">
                <a:srgbClr val="EEEEEE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SG" sz="1600" dirty="0" smtClean="0"/>
              <a:t>Track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Release(){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  </a:t>
            </a:r>
            <a:r>
              <a:rPr lang="en-US" sz="1000" dirty="0" smtClean="0">
                <a:latin typeface="Consolas" panose="020B0609020204030204" pitchFamily="49" charset="0"/>
              </a:rPr>
              <a:t>while 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PlaylistTracks.Count</a:t>
            </a:r>
            <a:r>
              <a:rPr lang="en-US" sz="1000" dirty="0">
                <a:latin typeface="Consolas" panose="020B0609020204030204" pitchFamily="49" charset="0"/>
              </a:rPr>
              <a:t>&gt;0)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latin typeface="Consolas" panose="020B0609020204030204" pitchFamily="49" charset="0"/>
              </a:rPr>
              <a:t>PlaylistTracks</a:t>
            </a:r>
            <a:r>
              <a:rPr lang="en-US" sz="1000" dirty="0">
                <a:latin typeface="Consolas" panose="020B0609020204030204" pitchFamily="49" charset="0"/>
              </a:rPr>
              <a:t>[^1].Release(); </a:t>
            </a:r>
            <a:endParaRPr lang="en-US" sz="1000" dirty="0" smtClean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latin typeface="Consolas" panose="020B0609020204030204" pitchFamily="49" charset="0"/>
              </a:rPr>
              <a:t> }</a:t>
            </a:r>
            <a:endParaRPr lang="en-SG" sz="1000" dirty="0" smtClean="0">
              <a:latin typeface="Consolas" panose="020B0609020204030204" pitchFamily="49" charset="0"/>
            </a:endParaRPr>
          </a:p>
          <a:p>
            <a:r>
              <a:rPr lang="en-SG" sz="1000" dirty="0" smtClean="0">
                <a:latin typeface="Consolas" panose="020B0609020204030204" pitchFamily="49" charset="0"/>
              </a:rPr>
              <a:t>}</a:t>
            </a:r>
            <a:endParaRPr lang="en-SG" sz="10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76987" y="1866890"/>
            <a:ext cx="6984776" cy="1877437"/>
          </a:xfrm>
          <a:prstGeom prst="rect">
            <a:avLst/>
          </a:prstGeom>
          <a:gradFill>
            <a:gsLst>
              <a:gs pos="0">
                <a:srgbClr val="DDDDDD"/>
              </a:gs>
              <a:gs pos="35000">
                <a:srgbClr val="EEEEEE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SG" sz="1600" dirty="0" err="1" smtClean="0"/>
              <a:t>PlaylistTrack</a:t>
            </a:r>
            <a:endParaRPr lang="en-SG" sz="1600" dirty="0" smtClean="0"/>
          </a:p>
          <a:p>
            <a:r>
              <a:rPr lang="en-SG" sz="1000" dirty="0" smtClean="0">
                <a:latin typeface="Consolas" panose="020B0609020204030204" pitchFamily="49" charset="0"/>
              </a:rPr>
              <a:t>Release(){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  </a:t>
            </a:r>
            <a:r>
              <a:rPr lang="en-SG" sz="1000" dirty="0">
                <a:latin typeface="Consolas" panose="020B0609020204030204" pitchFamily="49" charset="0"/>
              </a:rPr>
              <a:t>if (</a:t>
            </a:r>
            <a:r>
              <a:rPr lang="en-SG" sz="1000" dirty="0" err="1">
                <a:latin typeface="Consolas" panose="020B0609020204030204" pitchFamily="49" charset="0"/>
              </a:rPr>
              <a:t>DC.Data.PlayinglistTracksByPlaylistTrackKey.TryGetValue</a:t>
            </a:r>
            <a:r>
              <a:rPr lang="en-SG" sz="1000" dirty="0">
                <a:latin typeface="Consolas" panose="020B0609020204030204" pitchFamily="49" charset="0"/>
              </a:rPr>
              <a:t>(Key, out </a:t>
            </a:r>
            <a:r>
              <a:rPr lang="en-SG" sz="1000" dirty="0" err="1">
                <a:latin typeface="Consolas" panose="020B0609020204030204" pitchFamily="49" charset="0"/>
              </a:rPr>
              <a:t>var</a:t>
            </a:r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err="1">
                <a:latin typeface="Consolas" panose="020B0609020204030204" pitchFamily="49" charset="0"/>
              </a:rPr>
              <a:t>playinglistTrack</a:t>
            </a:r>
            <a:r>
              <a:rPr lang="en-SG" sz="1000" dirty="0">
                <a:latin typeface="Consolas" panose="020B0609020204030204" pitchFamily="49" charset="0"/>
              </a:rPr>
              <a:t>)) {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    </a:t>
            </a:r>
            <a:r>
              <a:rPr lang="en-SG" sz="1000" dirty="0" err="1" smtClean="0">
                <a:latin typeface="Consolas" panose="020B0609020204030204" pitchFamily="49" charset="0"/>
              </a:rPr>
              <a:t>playinglistTrack.Release</a:t>
            </a:r>
            <a:r>
              <a:rPr lang="en-SG" sz="10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smtClean="0">
                <a:latin typeface="Consolas" panose="020B0609020204030204" pitchFamily="49" charset="0"/>
              </a:rPr>
              <a:t>   </a:t>
            </a:r>
            <a:r>
              <a:rPr lang="en-SG" sz="1000" dirty="0" err="1" smtClean="0">
                <a:latin typeface="Consolas" panose="020B0609020204030204" pitchFamily="49" charset="0"/>
              </a:rPr>
              <a:t>playingList.ToPlayTracks.Remove</a:t>
            </a:r>
            <a:r>
              <a:rPr lang="en-SG" sz="1000" dirty="0" smtClean="0">
                <a:latin typeface="Consolas" panose="020B0609020204030204" pitchFamily="49" charset="0"/>
              </a:rPr>
              <a:t>(</a:t>
            </a:r>
            <a:r>
              <a:rPr lang="en-SG" sz="1000" dirty="0" err="1">
                <a:latin typeface="Consolas" panose="020B0609020204030204" pitchFamily="49" charset="0"/>
              </a:rPr>
              <a:t>playinglistTrack</a:t>
            </a:r>
            <a:r>
              <a:rPr lang="en-SG" sz="1000" dirty="0" smtClean="0">
                <a:latin typeface="Consolas" panose="020B0609020204030204" pitchFamily="49" charset="0"/>
              </a:rPr>
              <a:t>);</a:t>
            </a:r>
            <a:endParaRPr lang="en-SG" sz="1000" dirty="0">
              <a:latin typeface="Consolas" panose="020B0609020204030204" pitchFamily="49" charset="0"/>
            </a:endParaRPr>
          </a:p>
          <a:p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smtClean="0">
                <a:latin typeface="Consolas" panose="020B0609020204030204" pitchFamily="49" charset="0"/>
              </a:rPr>
              <a:t> }</a:t>
            </a:r>
            <a:endParaRPr lang="en-SG" sz="1000" dirty="0">
              <a:latin typeface="Consolas" panose="020B0609020204030204" pitchFamily="49" charset="0"/>
            </a:endParaRPr>
          </a:p>
          <a:p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smtClean="0">
                <a:latin typeface="Consolas" panose="020B0609020204030204" pitchFamily="49" charset="0"/>
              </a:rPr>
              <a:t> </a:t>
            </a:r>
            <a:r>
              <a:rPr lang="en-SG" sz="1000" dirty="0" err="1" smtClean="0">
                <a:latin typeface="Consolas" panose="020B0609020204030204" pitchFamily="49" charset="0"/>
              </a:rPr>
              <a:t>Playlist.RemoveFromPlaylistTracks</a:t>
            </a:r>
            <a:r>
              <a:rPr lang="en-SG" sz="1000" dirty="0" smtClean="0">
                <a:latin typeface="Consolas" panose="020B0609020204030204" pitchFamily="49" charset="0"/>
              </a:rPr>
              <a:t>(this</a:t>
            </a:r>
            <a:r>
              <a:rPr lang="en-SG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smtClean="0">
                <a:latin typeface="Consolas" panose="020B0609020204030204" pitchFamily="49" charset="0"/>
              </a:rPr>
              <a:t> Playlist </a:t>
            </a:r>
            <a:r>
              <a:rPr lang="en-SG" sz="1000" dirty="0">
                <a:latin typeface="Consolas" panose="020B0609020204030204" pitchFamily="49" charset="0"/>
              </a:rPr>
              <a:t>= null!;</a:t>
            </a:r>
          </a:p>
          <a:p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smtClean="0">
                <a:latin typeface="Consolas" panose="020B0609020204030204" pitchFamily="49" charset="0"/>
              </a:rPr>
              <a:t> </a:t>
            </a:r>
            <a:r>
              <a:rPr lang="en-SG" sz="1000" dirty="0" err="1" smtClean="0">
                <a:latin typeface="Consolas" panose="020B0609020204030204" pitchFamily="49" charset="0"/>
              </a:rPr>
              <a:t>Track.RemoveFromPlaylistTracks</a:t>
            </a:r>
            <a:r>
              <a:rPr lang="en-SG" sz="1000" dirty="0" smtClean="0">
                <a:latin typeface="Consolas" panose="020B0609020204030204" pitchFamily="49" charset="0"/>
              </a:rPr>
              <a:t>(this</a:t>
            </a:r>
            <a:r>
              <a:rPr lang="en-SG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smtClean="0">
                <a:latin typeface="Consolas" panose="020B0609020204030204" pitchFamily="49" charset="0"/>
              </a:rPr>
              <a:t> Track </a:t>
            </a:r>
            <a:r>
              <a:rPr lang="en-SG" sz="1000" dirty="0">
                <a:latin typeface="Consolas" panose="020B0609020204030204" pitchFamily="49" charset="0"/>
              </a:rPr>
              <a:t>= null</a:t>
            </a:r>
            <a:r>
              <a:rPr lang="en-SG" sz="1000" dirty="0" smtClean="0">
                <a:latin typeface="Consolas" panose="020B0609020204030204" pitchFamily="49" charset="0"/>
              </a:rPr>
              <a:t>!;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}</a:t>
            </a:r>
            <a:endParaRPr lang="en-SG" sz="1000" dirty="0">
              <a:latin typeface="Consolas" panose="020B0609020204030204" pitchFamily="49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843443" y="894566"/>
            <a:ext cx="1719178" cy="1341120"/>
          </a:xfrm>
          <a:custGeom>
            <a:avLst/>
            <a:gdLst>
              <a:gd name="connsiteX0" fmla="*/ 449482 w 449482"/>
              <a:gd name="connsiteY0" fmla="*/ 0 h 1390650"/>
              <a:gd name="connsiteX1" fmla="*/ 3712 w 449482"/>
              <a:gd name="connsiteY1" fmla="*/ 784860 h 1390650"/>
              <a:gd name="connsiteX2" fmla="*/ 224692 w 449482"/>
              <a:gd name="connsiteY2" fmla="*/ 1390650 h 1390650"/>
              <a:gd name="connsiteX3" fmla="*/ 224692 w 449482"/>
              <a:gd name="connsiteY3" fmla="*/ 1390650 h 1390650"/>
              <a:gd name="connsiteX0" fmla="*/ 1620896 w 1620896"/>
              <a:gd name="connsiteY0" fmla="*/ 0 h 1341120"/>
              <a:gd name="connsiteX1" fmla="*/ 62606 w 1620896"/>
              <a:gd name="connsiteY1" fmla="*/ 735330 h 1341120"/>
              <a:gd name="connsiteX2" fmla="*/ 283586 w 1620896"/>
              <a:gd name="connsiteY2" fmla="*/ 1341120 h 1341120"/>
              <a:gd name="connsiteX3" fmla="*/ 283586 w 1620896"/>
              <a:gd name="connsiteY3" fmla="*/ 1341120 h 1341120"/>
              <a:gd name="connsiteX0" fmla="*/ 1620896 w 1620896"/>
              <a:gd name="connsiteY0" fmla="*/ 0 h 1341120"/>
              <a:gd name="connsiteX1" fmla="*/ 62606 w 1620896"/>
              <a:gd name="connsiteY1" fmla="*/ 735330 h 1341120"/>
              <a:gd name="connsiteX2" fmla="*/ 283586 w 1620896"/>
              <a:gd name="connsiteY2" fmla="*/ 1341120 h 1341120"/>
              <a:gd name="connsiteX3" fmla="*/ 283586 w 1620896"/>
              <a:gd name="connsiteY3" fmla="*/ 1341120 h 1341120"/>
              <a:gd name="connsiteX0" fmla="*/ 1568510 w 1568510"/>
              <a:gd name="connsiteY0" fmla="*/ 0 h 1341120"/>
              <a:gd name="connsiteX1" fmla="*/ 69487 w 1568510"/>
              <a:gd name="connsiteY1" fmla="*/ 409364 h 1341120"/>
              <a:gd name="connsiteX2" fmla="*/ 231200 w 1568510"/>
              <a:gd name="connsiteY2" fmla="*/ 1341120 h 1341120"/>
              <a:gd name="connsiteX3" fmla="*/ 231200 w 1568510"/>
              <a:gd name="connsiteY3" fmla="*/ 1341120 h 1341120"/>
              <a:gd name="connsiteX0" fmla="*/ 1719178 w 1719178"/>
              <a:gd name="connsiteY0" fmla="*/ 0 h 1341120"/>
              <a:gd name="connsiteX1" fmla="*/ 220155 w 1719178"/>
              <a:gd name="connsiteY1" fmla="*/ 409364 h 1341120"/>
              <a:gd name="connsiteX2" fmla="*/ 24390 w 1719178"/>
              <a:gd name="connsiteY2" fmla="*/ 1018901 h 1341120"/>
              <a:gd name="connsiteX3" fmla="*/ 381868 w 1719178"/>
              <a:gd name="connsiteY3" fmla="*/ 1341120 h 1341120"/>
              <a:gd name="connsiteX4" fmla="*/ 381868 w 1719178"/>
              <a:gd name="connsiteY4" fmla="*/ 1341120 h 134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178" h="1341120">
                <a:moveTo>
                  <a:pt x="1719178" y="0"/>
                </a:moveTo>
                <a:cubicBezTo>
                  <a:pt x="1130215" y="40322"/>
                  <a:pt x="502620" y="239547"/>
                  <a:pt x="220155" y="409364"/>
                </a:cubicBezTo>
                <a:cubicBezTo>
                  <a:pt x="-62310" y="579181"/>
                  <a:pt x="-2562" y="863608"/>
                  <a:pt x="24390" y="1018901"/>
                </a:cubicBezTo>
                <a:cubicBezTo>
                  <a:pt x="51342" y="1174194"/>
                  <a:pt x="349100" y="1262017"/>
                  <a:pt x="381868" y="1341120"/>
                </a:cubicBezTo>
                <a:lnTo>
                  <a:pt x="381868" y="1341120"/>
                </a:ln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3481243" y="1483980"/>
            <a:ext cx="230866" cy="1280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3983771" y="1296636"/>
            <a:ext cx="2773836" cy="1866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75459" y="3956863"/>
            <a:ext cx="6984776" cy="954107"/>
          </a:xfrm>
          <a:prstGeom prst="rect">
            <a:avLst/>
          </a:prstGeom>
          <a:gradFill>
            <a:gsLst>
              <a:gs pos="0">
                <a:srgbClr val="DDDDDD"/>
              </a:gs>
              <a:gs pos="35000">
                <a:srgbClr val="EEEEEE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SG" sz="1600" dirty="0" err="1" smtClean="0"/>
              <a:t>PlayinglistTrack</a:t>
            </a:r>
            <a:endParaRPr lang="en-SG" sz="1600" dirty="0" smtClean="0"/>
          </a:p>
          <a:p>
            <a:r>
              <a:rPr lang="en-SG" sz="1000" dirty="0" smtClean="0">
                <a:latin typeface="Consolas" panose="020B0609020204030204" pitchFamily="49" charset="0"/>
              </a:rPr>
              <a:t>//Does not release itself from </a:t>
            </a:r>
            <a:r>
              <a:rPr lang="en-SG" sz="1000" dirty="0" err="1">
                <a:latin typeface="Consolas" panose="020B0609020204030204" pitchFamily="49" charset="0"/>
              </a:rPr>
              <a:t>P</a:t>
            </a:r>
            <a:r>
              <a:rPr lang="en-SG" sz="1000" dirty="0" err="1" smtClean="0">
                <a:latin typeface="Consolas" panose="020B0609020204030204" pitchFamily="49" charset="0"/>
              </a:rPr>
              <a:t>layingList.ToPlayTracks</a:t>
            </a:r>
            <a:r>
              <a:rPr lang="en-SG" sz="1000" dirty="0" smtClean="0">
                <a:latin typeface="Consolas" panose="020B0609020204030204" pitchFamily="49" charset="0"/>
              </a:rPr>
              <a:t>. </a:t>
            </a:r>
            <a:r>
              <a:rPr lang="en-SG" sz="1000" dirty="0" err="1" smtClean="0">
                <a:latin typeface="Consolas" panose="020B0609020204030204" pitchFamily="49" charset="0"/>
              </a:rPr>
              <a:t>Playinglist.GetNext</a:t>
            </a:r>
            <a:r>
              <a:rPr lang="en-SG" sz="1000" dirty="0" smtClean="0">
                <a:latin typeface="Consolas" panose="020B0609020204030204" pitchFamily="49" charset="0"/>
              </a:rPr>
              <a:t>() and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//</a:t>
            </a:r>
            <a:r>
              <a:rPr lang="en-SG" sz="1000" dirty="0">
                <a:latin typeface="Consolas" panose="020B0609020204030204" pitchFamily="49" charset="0"/>
              </a:rPr>
              <a:t> </a:t>
            </a:r>
            <a:r>
              <a:rPr lang="en-SG" sz="1000" dirty="0" err="1">
                <a:latin typeface="Consolas" panose="020B0609020204030204" pitchFamily="49" charset="0"/>
              </a:rPr>
              <a:t>PlaylistTrack.Release</a:t>
            </a:r>
            <a:r>
              <a:rPr lang="en-SG" sz="1000" dirty="0">
                <a:latin typeface="Consolas" panose="020B0609020204030204" pitchFamily="49" charset="0"/>
              </a:rPr>
              <a:t>() </a:t>
            </a:r>
            <a:r>
              <a:rPr lang="en-SG" sz="1000" dirty="0" smtClean="0">
                <a:latin typeface="Consolas" panose="020B0609020204030204" pitchFamily="49" charset="0"/>
              </a:rPr>
              <a:t>do that.  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Release(){</a:t>
            </a:r>
          </a:p>
          <a:p>
            <a:r>
              <a:rPr lang="en-SG" sz="1000" dirty="0" smtClean="0">
                <a:latin typeface="Consolas" panose="020B0609020204030204" pitchFamily="49" charset="0"/>
              </a:rPr>
              <a:t>}</a:t>
            </a:r>
            <a:endParaRPr lang="en-SG" sz="1000" dirty="0">
              <a:latin typeface="Consolas" panose="020B0609020204030204" pitchFamily="49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965501" y="2539988"/>
            <a:ext cx="4224076" cy="2112507"/>
          </a:xfrm>
          <a:custGeom>
            <a:avLst/>
            <a:gdLst>
              <a:gd name="connsiteX0" fmla="*/ 2279003 w 3396383"/>
              <a:gd name="connsiteY0" fmla="*/ 1616 h 1780886"/>
              <a:gd name="connsiteX1" fmla="*/ 3223883 w 3396383"/>
              <a:gd name="connsiteY1" fmla="*/ 96866 h 1780886"/>
              <a:gd name="connsiteX2" fmla="*/ 3105773 w 3396383"/>
              <a:gd name="connsiteY2" fmla="*/ 622646 h 1780886"/>
              <a:gd name="connsiteX3" fmla="*/ 370193 w 3396383"/>
              <a:gd name="connsiteY3" fmla="*/ 1197956 h 1780886"/>
              <a:gd name="connsiteX4" fmla="*/ 99683 w 3396383"/>
              <a:gd name="connsiteY4" fmla="*/ 1780886 h 1780886"/>
              <a:gd name="connsiteX0" fmla="*/ 2281558 w 3398938"/>
              <a:gd name="connsiteY0" fmla="*/ 1616 h 2098386"/>
              <a:gd name="connsiteX1" fmla="*/ 3226438 w 3398938"/>
              <a:gd name="connsiteY1" fmla="*/ 96866 h 2098386"/>
              <a:gd name="connsiteX2" fmla="*/ 3108328 w 3398938"/>
              <a:gd name="connsiteY2" fmla="*/ 622646 h 2098386"/>
              <a:gd name="connsiteX3" fmla="*/ 372748 w 3398938"/>
              <a:gd name="connsiteY3" fmla="*/ 1197956 h 2098386"/>
              <a:gd name="connsiteX4" fmla="*/ 98005 w 3398938"/>
              <a:gd name="connsiteY4" fmla="*/ 2098386 h 2098386"/>
              <a:gd name="connsiteX0" fmla="*/ 2431510 w 3567220"/>
              <a:gd name="connsiteY0" fmla="*/ 1616 h 2098386"/>
              <a:gd name="connsiteX1" fmla="*/ 3376390 w 3567220"/>
              <a:gd name="connsiteY1" fmla="*/ 96866 h 2098386"/>
              <a:gd name="connsiteX2" fmla="*/ 3258280 w 3567220"/>
              <a:gd name="connsiteY2" fmla="*/ 622646 h 2098386"/>
              <a:gd name="connsiteX3" fmla="*/ 251767 w 3567220"/>
              <a:gd name="connsiteY3" fmla="*/ 1303790 h 2098386"/>
              <a:gd name="connsiteX4" fmla="*/ 247957 w 3567220"/>
              <a:gd name="connsiteY4" fmla="*/ 2098386 h 2098386"/>
              <a:gd name="connsiteX0" fmla="*/ 2431510 w 4210076"/>
              <a:gd name="connsiteY0" fmla="*/ 426 h 2097196"/>
              <a:gd name="connsiteX1" fmla="*/ 3376390 w 4210076"/>
              <a:gd name="connsiteY1" fmla="*/ 95676 h 2097196"/>
              <a:gd name="connsiteX2" fmla="*/ 4054147 w 4210076"/>
              <a:gd name="connsiteY2" fmla="*/ 443656 h 2097196"/>
              <a:gd name="connsiteX3" fmla="*/ 251767 w 4210076"/>
              <a:gd name="connsiteY3" fmla="*/ 1302600 h 2097196"/>
              <a:gd name="connsiteX4" fmla="*/ 247957 w 4210076"/>
              <a:gd name="connsiteY4" fmla="*/ 2097196 h 2097196"/>
              <a:gd name="connsiteX0" fmla="*/ 2431510 w 4393075"/>
              <a:gd name="connsiteY0" fmla="*/ 15737 h 2112507"/>
              <a:gd name="connsiteX1" fmla="*/ 4024090 w 4393075"/>
              <a:gd name="connsiteY1" fmla="*/ 43254 h 2112507"/>
              <a:gd name="connsiteX2" fmla="*/ 4054147 w 4393075"/>
              <a:gd name="connsiteY2" fmla="*/ 458967 h 2112507"/>
              <a:gd name="connsiteX3" fmla="*/ 251767 w 4393075"/>
              <a:gd name="connsiteY3" fmla="*/ 1317911 h 2112507"/>
              <a:gd name="connsiteX4" fmla="*/ 247957 w 4393075"/>
              <a:gd name="connsiteY4" fmla="*/ 2112507 h 2112507"/>
              <a:gd name="connsiteX0" fmla="*/ 2431510 w 4224076"/>
              <a:gd name="connsiteY0" fmla="*/ 15737 h 2112507"/>
              <a:gd name="connsiteX1" fmla="*/ 4024090 w 4224076"/>
              <a:gd name="connsiteY1" fmla="*/ 43254 h 2112507"/>
              <a:gd name="connsiteX2" fmla="*/ 4054147 w 4224076"/>
              <a:gd name="connsiteY2" fmla="*/ 458967 h 2112507"/>
              <a:gd name="connsiteX3" fmla="*/ 2687866 w 4224076"/>
              <a:gd name="connsiteY3" fmla="*/ 944045 h 2112507"/>
              <a:gd name="connsiteX4" fmla="*/ 251767 w 4224076"/>
              <a:gd name="connsiteY4" fmla="*/ 1317911 h 2112507"/>
              <a:gd name="connsiteX5" fmla="*/ 247957 w 4224076"/>
              <a:gd name="connsiteY5" fmla="*/ 2112507 h 211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24076" h="2112507">
                <a:moveTo>
                  <a:pt x="2431510" y="15737"/>
                </a:moveTo>
                <a:cubicBezTo>
                  <a:pt x="2835052" y="11609"/>
                  <a:pt x="3753651" y="-30618"/>
                  <a:pt x="4024090" y="43254"/>
                </a:cubicBezTo>
                <a:cubicBezTo>
                  <a:pt x="4294529" y="117126"/>
                  <a:pt x="4276851" y="308835"/>
                  <a:pt x="4054147" y="458967"/>
                </a:cubicBezTo>
                <a:cubicBezTo>
                  <a:pt x="3831443" y="609099"/>
                  <a:pt x="3321596" y="800888"/>
                  <a:pt x="2687866" y="944045"/>
                </a:cubicBezTo>
                <a:cubicBezTo>
                  <a:pt x="2054136" y="1087202"/>
                  <a:pt x="882080" y="1042028"/>
                  <a:pt x="251767" y="1317911"/>
                </a:cubicBezTo>
                <a:cubicBezTo>
                  <a:pt x="-249248" y="1510951"/>
                  <a:pt x="132704" y="1917562"/>
                  <a:pt x="247957" y="2112507"/>
                </a:cubicBez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1175459" y="5139188"/>
            <a:ext cx="6984776" cy="954107"/>
          </a:xfrm>
          <a:prstGeom prst="rect">
            <a:avLst/>
          </a:prstGeom>
          <a:gradFill>
            <a:gsLst>
              <a:gs pos="0">
                <a:srgbClr val="DDDDDD"/>
              </a:gs>
              <a:gs pos="35000">
                <a:srgbClr val="EEEEEE"/>
              </a:gs>
              <a:gs pos="100000">
                <a:schemeClr val="bg1"/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SG" sz="1600" dirty="0" err="1" smtClean="0"/>
              <a:t>Playinglist</a:t>
            </a:r>
            <a:endParaRPr lang="en-SG" sz="1600" dirty="0" smtClean="0"/>
          </a:p>
          <a:p>
            <a:r>
              <a:rPr lang="en-SG" sz="1000" dirty="0" smtClean="0">
                <a:latin typeface="Consolas" panose="020B0609020204030204" pitchFamily="49" charset="0"/>
              </a:rPr>
              <a:t>//cannot be deleted, it disappears when empty and application restarts</a:t>
            </a:r>
          </a:p>
          <a:p>
            <a:r>
              <a:rPr lang="en-SG" sz="1000" dirty="0" err="1" smtClean="0">
                <a:latin typeface="Consolas" panose="020B0609020204030204" pitchFamily="49" charset="0"/>
              </a:rPr>
              <a:t>GetNext</a:t>
            </a:r>
            <a:r>
              <a:rPr lang="en-SG" sz="1000" dirty="0" smtClean="0">
                <a:latin typeface="Consolas" panose="020B0609020204030204" pitchFamily="49" charset="0"/>
              </a:rPr>
              <a:t>(){</a:t>
            </a:r>
          </a:p>
          <a:p>
            <a:r>
              <a:rPr lang="en-SG" sz="1000" dirty="0">
                <a:latin typeface="Consolas" panose="020B0609020204030204" pitchFamily="49" charset="0"/>
              </a:rPr>
              <a:t>  </a:t>
            </a:r>
            <a:r>
              <a:rPr lang="en-SG" sz="1000" dirty="0" err="1">
                <a:latin typeface="Consolas" panose="020B0609020204030204" pitchFamily="49" charset="0"/>
              </a:rPr>
              <a:t>playinglistTrack.Release</a:t>
            </a:r>
            <a:r>
              <a:rPr lang="en-SG" sz="1000" dirty="0" smtClean="0">
                <a:latin typeface="Consolas" panose="020B0609020204030204" pitchFamily="49" charset="0"/>
              </a:rPr>
              <a:t>();</a:t>
            </a:r>
            <a:endParaRPr lang="en-SG" sz="1000" dirty="0">
              <a:latin typeface="Consolas" panose="020B0609020204030204" pitchFamily="49" charset="0"/>
            </a:endParaRPr>
          </a:p>
          <a:p>
            <a:r>
              <a:rPr lang="en-SG" sz="1000" dirty="0" smtClean="0">
                <a:latin typeface="Consolas" panose="020B0609020204030204" pitchFamily="49" charset="0"/>
              </a:rPr>
              <a:t>}</a:t>
            </a:r>
            <a:endParaRPr lang="en-SG" sz="1000" dirty="0">
              <a:latin typeface="Consolas" panose="020B0609020204030204" pitchFamily="49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040467" y="944033"/>
            <a:ext cx="4072466" cy="1291167"/>
          </a:xfrm>
          <a:custGeom>
            <a:avLst/>
            <a:gdLst>
              <a:gd name="connsiteX0" fmla="*/ 4072466 w 4072466"/>
              <a:gd name="connsiteY0" fmla="*/ 0 h 1291167"/>
              <a:gd name="connsiteX1" fmla="*/ 3018366 w 4072466"/>
              <a:gd name="connsiteY1" fmla="*/ 999067 h 1291167"/>
              <a:gd name="connsiteX2" fmla="*/ 0 w 4072466"/>
              <a:gd name="connsiteY2" fmla="*/ 1291167 h 129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2466" h="1291167">
                <a:moveTo>
                  <a:pt x="4072466" y="0"/>
                </a:moveTo>
                <a:cubicBezTo>
                  <a:pt x="3884788" y="391936"/>
                  <a:pt x="3697110" y="783873"/>
                  <a:pt x="3018366" y="999067"/>
                </a:cubicBezTo>
                <a:cubicBezTo>
                  <a:pt x="2339622" y="1214261"/>
                  <a:pt x="1169811" y="1252714"/>
                  <a:pt x="0" y="1291167"/>
                </a:cubicBez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Freeform 17"/>
          <p:cNvSpPr/>
          <p:nvPr/>
        </p:nvSpPr>
        <p:spPr>
          <a:xfrm>
            <a:off x="625743" y="1162399"/>
            <a:ext cx="1871924" cy="4141969"/>
          </a:xfrm>
          <a:custGeom>
            <a:avLst/>
            <a:gdLst>
              <a:gd name="connsiteX0" fmla="*/ 1863570 w 1863570"/>
              <a:gd name="connsiteY0" fmla="*/ 47615 h 4175115"/>
              <a:gd name="connsiteX1" fmla="*/ 665536 w 1863570"/>
              <a:gd name="connsiteY1" fmla="*/ 377815 h 4175115"/>
              <a:gd name="connsiteX2" fmla="*/ 903 w 1863570"/>
              <a:gd name="connsiteY2" fmla="*/ 2833148 h 4175115"/>
              <a:gd name="connsiteX3" fmla="*/ 521603 w 1863570"/>
              <a:gd name="connsiteY3" fmla="*/ 4175115 h 4175115"/>
              <a:gd name="connsiteX0" fmla="*/ 1863472 w 1863472"/>
              <a:gd name="connsiteY0" fmla="*/ 25574 h 4153074"/>
              <a:gd name="connsiteX1" fmla="*/ 656971 w 1863472"/>
              <a:gd name="connsiteY1" fmla="*/ 461607 h 4153074"/>
              <a:gd name="connsiteX2" fmla="*/ 805 w 1863472"/>
              <a:gd name="connsiteY2" fmla="*/ 2811107 h 4153074"/>
              <a:gd name="connsiteX3" fmla="*/ 521505 w 1863472"/>
              <a:gd name="connsiteY3" fmla="*/ 4153074 h 4153074"/>
              <a:gd name="connsiteX0" fmla="*/ 1871924 w 1871924"/>
              <a:gd name="connsiteY0" fmla="*/ 14469 h 4141969"/>
              <a:gd name="connsiteX1" fmla="*/ 665423 w 1871924"/>
              <a:gd name="connsiteY1" fmla="*/ 450502 h 4141969"/>
              <a:gd name="connsiteX2" fmla="*/ 790 w 1871924"/>
              <a:gd name="connsiteY2" fmla="*/ 2016836 h 4141969"/>
              <a:gd name="connsiteX3" fmla="*/ 529957 w 1871924"/>
              <a:gd name="connsiteY3" fmla="*/ 4141969 h 414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1924" h="4141969">
                <a:moveTo>
                  <a:pt x="1871924" y="14469"/>
                </a:moveTo>
                <a:cubicBezTo>
                  <a:pt x="1428129" y="-52559"/>
                  <a:pt x="977279" y="116774"/>
                  <a:pt x="665423" y="450502"/>
                </a:cubicBezTo>
                <a:cubicBezTo>
                  <a:pt x="353567" y="784230"/>
                  <a:pt x="23368" y="1401592"/>
                  <a:pt x="790" y="2016836"/>
                </a:cubicBezTo>
                <a:cubicBezTo>
                  <a:pt x="-21788" y="2632080"/>
                  <a:pt x="445996" y="3918308"/>
                  <a:pt x="529957" y="4141969"/>
                </a:cubicBez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Freeform 21"/>
          <p:cNvSpPr/>
          <p:nvPr/>
        </p:nvSpPr>
        <p:spPr>
          <a:xfrm>
            <a:off x="647042" y="4639733"/>
            <a:ext cx="639891" cy="1164167"/>
          </a:xfrm>
          <a:custGeom>
            <a:avLst/>
            <a:gdLst>
              <a:gd name="connsiteX0" fmla="*/ 546101 w 546101"/>
              <a:gd name="connsiteY0" fmla="*/ 1024467 h 1024467"/>
              <a:gd name="connsiteX1" fmla="*/ 1 w 546101"/>
              <a:gd name="connsiteY1" fmla="*/ 423334 h 1024467"/>
              <a:gd name="connsiteX2" fmla="*/ 541868 w 546101"/>
              <a:gd name="connsiteY2" fmla="*/ 0 h 1024467"/>
              <a:gd name="connsiteX0" fmla="*/ 639891 w 639891"/>
              <a:gd name="connsiteY0" fmla="*/ 1164167 h 1164167"/>
              <a:gd name="connsiteX1" fmla="*/ 658 w 639891"/>
              <a:gd name="connsiteY1" fmla="*/ 423334 h 1164167"/>
              <a:gd name="connsiteX2" fmla="*/ 542525 w 639891"/>
              <a:gd name="connsiteY2" fmla="*/ 0 h 1164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9891" h="1164167">
                <a:moveTo>
                  <a:pt x="639891" y="1164167"/>
                </a:moveTo>
                <a:cubicBezTo>
                  <a:pt x="367193" y="948972"/>
                  <a:pt x="16886" y="617362"/>
                  <a:pt x="658" y="423334"/>
                </a:cubicBezTo>
                <a:cubicBezTo>
                  <a:pt x="-15570" y="229306"/>
                  <a:pt x="271239" y="126295"/>
                  <a:pt x="542525" y="0"/>
                </a:cubicBez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15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771800" y="3933056"/>
            <a:ext cx="1656184" cy="864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TracksWindow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323528" y="908720"/>
            <a:ext cx="1512168" cy="4536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MainWindow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67544" y="1484784"/>
            <a:ext cx="1152128" cy="12961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smtClean="0"/>
              <a:t>Playlists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467544" y="2924944"/>
            <a:ext cx="1152128" cy="12961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smtClean="0"/>
              <a:t>Playlist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611560" y="4365104"/>
            <a:ext cx="1152128" cy="36004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TrackStats</a:t>
            </a:r>
            <a:endParaRPr lang="en-SG" dirty="0"/>
          </a:p>
        </p:txBody>
      </p:sp>
      <p:sp>
        <p:nvSpPr>
          <p:cNvPr id="8" name="Rectangle 7"/>
          <p:cNvSpPr/>
          <p:nvPr/>
        </p:nvSpPr>
        <p:spPr>
          <a:xfrm>
            <a:off x="2771800" y="1628800"/>
            <a:ext cx="1656184" cy="864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ImportWindow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2879212" y="1988840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Import()</a:t>
            </a:r>
            <a:endParaRPr lang="en-SG" sz="1200" dirty="0"/>
          </a:p>
        </p:txBody>
      </p:sp>
      <p:cxnSp>
        <p:nvCxnSpPr>
          <p:cNvPr id="11" name="Straight Arrow Connector 10"/>
          <p:cNvCxnSpPr>
            <a:stCxn id="9" idx="1"/>
            <a:endCxn id="5" idx="3"/>
          </p:cNvCxnSpPr>
          <p:nvPr/>
        </p:nvCxnSpPr>
        <p:spPr>
          <a:xfrm flipH="1">
            <a:off x="1619672" y="2127340"/>
            <a:ext cx="1259540" cy="5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71800" y="2780928"/>
            <a:ext cx="1656184" cy="864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err="1" smtClean="0"/>
              <a:t>PlaylistWindow</a:t>
            </a:r>
            <a:endParaRPr lang="en-SG" dirty="0"/>
          </a:p>
        </p:txBody>
      </p:sp>
      <p:sp>
        <p:nvSpPr>
          <p:cNvPr id="14" name="TextBox 13"/>
          <p:cNvSpPr txBox="1"/>
          <p:nvPr/>
        </p:nvSpPr>
        <p:spPr>
          <a:xfrm>
            <a:off x="2843808" y="3079993"/>
            <a:ext cx="1471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AddToOtherPlaylist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cxnSp>
        <p:nvCxnSpPr>
          <p:cNvPr id="16" name="Straight Arrow Connector 15"/>
          <p:cNvCxnSpPr>
            <a:stCxn id="14" idx="1"/>
            <a:endCxn id="5" idx="3"/>
          </p:cNvCxnSpPr>
          <p:nvPr/>
        </p:nvCxnSpPr>
        <p:spPr>
          <a:xfrm flipH="1" flipV="1">
            <a:off x="1619672" y="2132856"/>
            <a:ext cx="1224136" cy="1085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1"/>
            <a:endCxn id="6" idx="3"/>
          </p:cNvCxnSpPr>
          <p:nvPr/>
        </p:nvCxnSpPr>
        <p:spPr>
          <a:xfrm flipH="1">
            <a:off x="1619672" y="3218493"/>
            <a:ext cx="1224136" cy="354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4" idx="1"/>
            <a:endCxn id="7" idx="3"/>
          </p:cNvCxnSpPr>
          <p:nvPr/>
        </p:nvCxnSpPr>
        <p:spPr>
          <a:xfrm flipH="1" flipV="1">
            <a:off x="1763688" y="4545124"/>
            <a:ext cx="1071543" cy="41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1"/>
            <a:endCxn id="7" idx="3"/>
          </p:cNvCxnSpPr>
          <p:nvPr/>
        </p:nvCxnSpPr>
        <p:spPr>
          <a:xfrm flipH="1">
            <a:off x="1763688" y="2127340"/>
            <a:ext cx="1115524" cy="2417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35231" y="3296017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RemoveTrack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cxnSp>
        <p:nvCxnSpPr>
          <p:cNvPr id="29" name="Straight Arrow Connector 28"/>
          <p:cNvCxnSpPr>
            <a:stCxn id="27" idx="1"/>
            <a:endCxn id="6" idx="3"/>
          </p:cNvCxnSpPr>
          <p:nvPr/>
        </p:nvCxnSpPr>
        <p:spPr>
          <a:xfrm flipH="1">
            <a:off x="1619672" y="3434517"/>
            <a:ext cx="1215559" cy="138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1"/>
            <a:endCxn id="5" idx="3"/>
          </p:cNvCxnSpPr>
          <p:nvPr/>
        </p:nvCxnSpPr>
        <p:spPr>
          <a:xfrm flipH="1" flipV="1">
            <a:off x="1619672" y="2132856"/>
            <a:ext cx="1215559" cy="1301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843808" y="4221088"/>
            <a:ext cx="1107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AddToPlaylist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835231" y="4448145"/>
            <a:ext cx="1109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RemoveTrack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cxnSp>
        <p:nvCxnSpPr>
          <p:cNvPr id="38" name="Straight Arrow Connector 37"/>
          <p:cNvCxnSpPr>
            <a:stCxn id="34" idx="1"/>
            <a:endCxn id="5" idx="3"/>
          </p:cNvCxnSpPr>
          <p:nvPr/>
        </p:nvCxnSpPr>
        <p:spPr>
          <a:xfrm flipH="1" flipV="1">
            <a:off x="1619672" y="2132856"/>
            <a:ext cx="1215559" cy="2453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1"/>
            <a:endCxn id="6" idx="3"/>
          </p:cNvCxnSpPr>
          <p:nvPr/>
        </p:nvCxnSpPr>
        <p:spPr>
          <a:xfrm flipH="1" flipV="1">
            <a:off x="1619672" y="3573016"/>
            <a:ext cx="1215559" cy="1013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5" idx="3"/>
          </p:cNvCxnSpPr>
          <p:nvPr/>
        </p:nvCxnSpPr>
        <p:spPr>
          <a:xfrm flipH="1" flipV="1">
            <a:off x="1619672" y="2132856"/>
            <a:ext cx="1224136" cy="2226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3" idx="1"/>
            <a:endCxn id="6" idx="3"/>
          </p:cNvCxnSpPr>
          <p:nvPr/>
        </p:nvCxnSpPr>
        <p:spPr>
          <a:xfrm flipH="1" flipV="1">
            <a:off x="1619672" y="3573016"/>
            <a:ext cx="1224136" cy="786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51520" y="404664"/>
            <a:ext cx="2242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 smtClean="0"/>
              <a:t>Update </a:t>
            </a:r>
            <a:r>
              <a:rPr lang="en-SG" b="1" dirty="0" err="1" smtClean="0"/>
              <a:t>MainWindow</a:t>
            </a:r>
            <a:endParaRPr lang="en-SG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58967" y="4952201"/>
            <a:ext cx="1123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DeletePlaylist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sp>
        <p:nvSpPr>
          <p:cNvPr id="66" name="Rectangle 65"/>
          <p:cNvSpPr/>
          <p:nvPr/>
        </p:nvSpPr>
        <p:spPr>
          <a:xfrm>
            <a:off x="5220072" y="917104"/>
            <a:ext cx="3024336" cy="4528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smtClean="0"/>
              <a:t>Data Context</a:t>
            </a:r>
            <a:endParaRPr lang="en-SG" dirty="0"/>
          </a:p>
        </p:txBody>
      </p:sp>
      <p:sp>
        <p:nvSpPr>
          <p:cNvPr id="67" name="TextBox 66"/>
          <p:cNvSpPr txBox="1"/>
          <p:nvPr/>
        </p:nvSpPr>
        <p:spPr>
          <a:xfrm>
            <a:off x="5353990" y="2221632"/>
            <a:ext cx="638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Playlist</a:t>
            </a:r>
            <a:endParaRPr lang="en-SG" sz="12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339552" y="2423537"/>
            <a:ext cx="60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Store()</a:t>
            </a:r>
            <a:endParaRPr lang="en-SG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5325114" y="2647945"/>
            <a:ext cx="759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Release()</a:t>
            </a:r>
            <a:endParaRPr lang="en-SG" sz="1200" dirty="0"/>
          </a:p>
        </p:txBody>
      </p:sp>
      <p:cxnSp>
        <p:nvCxnSpPr>
          <p:cNvPr id="82" name="Straight Arrow Connector 81"/>
          <p:cNvCxnSpPr>
            <a:stCxn id="9" idx="3"/>
            <a:endCxn id="79" idx="1"/>
          </p:cNvCxnSpPr>
          <p:nvPr/>
        </p:nvCxnSpPr>
        <p:spPr>
          <a:xfrm>
            <a:off x="3584854" y="2127340"/>
            <a:ext cx="1754698" cy="434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65" idx="3"/>
            <a:endCxn id="80" idx="1"/>
          </p:cNvCxnSpPr>
          <p:nvPr/>
        </p:nvCxnSpPr>
        <p:spPr>
          <a:xfrm flipV="1">
            <a:off x="1582288" y="2786445"/>
            <a:ext cx="3742826" cy="2304256"/>
          </a:xfrm>
          <a:prstGeom prst="bentConnector3">
            <a:avLst>
              <a:gd name="adj1" fmla="val 851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412733" y="2564904"/>
            <a:ext cx="1624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/>
              <a:t>UpdatePlayListStrings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cxnSp>
        <p:nvCxnSpPr>
          <p:cNvPr id="89" name="Straight Arrow Connector 88"/>
          <p:cNvCxnSpPr>
            <a:stCxn id="79" idx="3"/>
            <a:endCxn id="87" idx="1"/>
          </p:cNvCxnSpPr>
          <p:nvPr/>
        </p:nvCxnSpPr>
        <p:spPr>
          <a:xfrm>
            <a:off x="5947091" y="2562037"/>
            <a:ext cx="465642" cy="141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0" idx="3"/>
            <a:endCxn id="87" idx="1"/>
          </p:cNvCxnSpPr>
          <p:nvPr/>
        </p:nvCxnSpPr>
        <p:spPr>
          <a:xfrm flipV="1">
            <a:off x="6084168" y="2703404"/>
            <a:ext cx="328565" cy="83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458593" y="3152001"/>
            <a:ext cx="1425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/>
              <a:t>UpdateTracksStats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cxnSp>
        <p:nvCxnSpPr>
          <p:cNvPr id="95" name="Straight Arrow Connector 94"/>
          <p:cNvCxnSpPr>
            <a:stCxn id="9" idx="3"/>
            <a:endCxn id="93" idx="1"/>
          </p:cNvCxnSpPr>
          <p:nvPr/>
        </p:nvCxnSpPr>
        <p:spPr>
          <a:xfrm>
            <a:off x="3584854" y="2127340"/>
            <a:ext cx="2873739" cy="1163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4" idx="3"/>
            <a:endCxn id="93" idx="1"/>
          </p:cNvCxnSpPr>
          <p:nvPr/>
        </p:nvCxnSpPr>
        <p:spPr>
          <a:xfrm flipV="1">
            <a:off x="3944894" y="3290501"/>
            <a:ext cx="2513699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3" idx="2"/>
            <a:endCxn id="7" idx="2"/>
          </p:cNvCxnSpPr>
          <p:nvPr/>
        </p:nvCxnSpPr>
        <p:spPr>
          <a:xfrm rot="5400000">
            <a:off x="3531481" y="1085144"/>
            <a:ext cx="1296144" cy="5983857"/>
          </a:xfrm>
          <a:prstGeom prst="bentConnector3">
            <a:avLst>
              <a:gd name="adj1" fmla="val 1176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65" idx="1"/>
            <a:endCxn id="5" idx="1"/>
          </p:cNvCxnSpPr>
          <p:nvPr/>
        </p:nvCxnSpPr>
        <p:spPr>
          <a:xfrm rot="10800000" flipH="1">
            <a:off x="458966" y="2132857"/>
            <a:ext cx="8577" cy="2957845"/>
          </a:xfrm>
          <a:prstGeom prst="bentConnector3">
            <a:avLst>
              <a:gd name="adj1" fmla="val -26652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65" idx="1"/>
            <a:endCxn id="6" idx="1"/>
          </p:cNvCxnSpPr>
          <p:nvPr/>
        </p:nvCxnSpPr>
        <p:spPr>
          <a:xfrm rot="10800000" flipH="1">
            <a:off x="458966" y="3573017"/>
            <a:ext cx="8577" cy="1517685"/>
          </a:xfrm>
          <a:prstGeom prst="bentConnector3">
            <a:avLst>
              <a:gd name="adj1" fmla="val -26652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45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13241</TotalTime>
  <Words>821</Words>
  <Application>Microsoft Office PowerPoint</Application>
  <PresentationFormat>On-screen Show (4:3)</PresentationFormat>
  <Paragraphs>298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67</cp:revision>
  <cp:lastPrinted>2020-11-14T09:24:04Z</cp:lastPrinted>
  <dcterms:created xsi:type="dcterms:W3CDTF">2020-11-14T04:00:09Z</dcterms:created>
  <dcterms:modified xsi:type="dcterms:W3CDTF">2021-05-03T08:17:45Z</dcterms:modified>
</cp:coreProperties>
</file>