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8" y="-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073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0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180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773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729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327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129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771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25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4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98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A1B0-2ED7-4B4A-A39C-6445DDB52C66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59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2771800" y="1054477"/>
            <a:ext cx="0" cy="888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375756" y="620688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Idle</a:t>
            </a:r>
            <a:endParaRPr lang="en-SG" sz="1200" i="1" dirty="0"/>
          </a:p>
        </p:txBody>
      </p:sp>
      <p:sp>
        <p:nvSpPr>
          <p:cNvPr id="5" name="Oval 4"/>
          <p:cNvSpPr/>
          <p:nvPr/>
        </p:nvSpPr>
        <p:spPr>
          <a:xfrm>
            <a:off x="2375756" y="1905942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Starting</a:t>
            </a:r>
            <a:r>
              <a:rPr lang="en-SG" sz="1200" dirty="0" smtClean="0"/>
              <a:t> 1)</a:t>
            </a:r>
            <a:endParaRPr lang="en-SG" sz="1200" dirty="0"/>
          </a:p>
        </p:txBody>
      </p:sp>
      <p:sp>
        <p:nvSpPr>
          <p:cNvPr id="6" name="Oval 5"/>
          <p:cNvSpPr/>
          <p:nvPr/>
        </p:nvSpPr>
        <p:spPr>
          <a:xfrm>
            <a:off x="2375756" y="3058070"/>
            <a:ext cx="144016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Playing</a:t>
            </a:r>
            <a:r>
              <a:rPr lang="en-SG" sz="1200" dirty="0" smtClean="0"/>
              <a:t> 2)</a:t>
            </a:r>
            <a:endParaRPr lang="en-SG" sz="1200" dirty="0"/>
          </a:p>
        </p:txBody>
      </p:sp>
      <p:sp>
        <p:nvSpPr>
          <p:cNvPr id="8" name="Oval 7"/>
          <p:cNvSpPr/>
          <p:nvPr/>
        </p:nvSpPr>
        <p:spPr>
          <a:xfrm>
            <a:off x="2375756" y="4509120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Paused</a:t>
            </a:r>
            <a:r>
              <a:rPr lang="en-SG" sz="1200" dirty="0" smtClean="0"/>
              <a:t> 4)</a:t>
            </a:r>
            <a:endParaRPr lang="en-SG" sz="1200" dirty="0"/>
          </a:p>
        </p:txBody>
      </p: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>
            <a:off x="3095836" y="908720"/>
            <a:ext cx="0" cy="997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59832" y="910461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</a:t>
            </a:r>
            <a:r>
              <a:rPr lang="en-SG" sz="1200" dirty="0" smtClean="0"/>
              <a:t> 6)</a:t>
            </a:r>
            <a:endParaRPr lang="en-SG" sz="1200" b="1" dirty="0" smtClean="0"/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/>
              <a:t>mediaPlayer.Play</a:t>
            </a:r>
            <a:endParaRPr lang="en-SG" sz="1200" dirty="0"/>
          </a:p>
        </p:txBody>
      </p: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3095836" y="2193974"/>
            <a:ext cx="0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59832" y="2193974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Media</a:t>
            </a:r>
          </a:p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Opened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6" idx="4"/>
            <a:endCxn id="8" idx="0"/>
          </p:cNvCxnSpPr>
          <p:nvPr/>
        </p:nvCxnSpPr>
        <p:spPr>
          <a:xfrm>
            <a:off x="3095836" y="3346102"/>
            <a:ext cx="0" cy="1163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95836" y="3346102"/>
            <a:ext cx="13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Pause</a:t>
            </a:r>
          </a:p>
          <a:p>
            <a:r>
              <a:rPr lang="en-SG" sz="1200" dirty="0" err="1" smtClean="0"/>
              <a:t>mediaPlayer.Pause</a:t>
            </a:r>
            <a:endParaRPr lang="en-SG" sz="1200" dirty="0"/>
          </a:p>
        </p:txBody>
      </p:sp>
      <p:cxnSp>
        <p:nvCxnSpPr>
          <p:cNvPr id="25" name="Elbow Connector 24"/>
          <p:cNvCxnSpPr>
            <a:stCxn id="8" idx="6"/>
            <a:endCxn id="4" idx="6"/>
          </p:cNvCxnSpPr>
          <p:nvPr/>
        </p:nvCxnSpPr>
        <p:spPr>
          <a:xfrm flipV="1">
            <a:off x="3815916" y="764704"/>
            <a:ext cx="12700" cy="3888432"/>
          </a:xfrm>
          <a:prstGeom prst="bentConnector3">
            <a:avLst>
              <a:gd name="adj1" fmla="val 106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51920" y="2967335"/>
            <a:ext cx="126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  <a:p>
            <a:r>
              <a:rPr lang="en-SG" sz="1200" dirty="0" err="1" smtClean="0"/>
              <a:t>mediaPlayer.Stop</a:t>
            </a:r>
            <a:endParaRPr lang="en-SG" sz="1200" dirty="0" smtClean="0"/>
          </a:p>
        </p:txBody>
      </p:sp>
      <p:cxnSp>
        <p:nvCxnSpPr>
          <p:cNvPr id="45" name="Straight Arrow Connector 44"/>
          <p:cNvCxnSpPr>
            <a:stCxn id="6" idx="6"/>
          </p:cNvCxnSpPr>
          <p:nvPr/>
        </p:nvCxnSpPr>
        <p:spPr>
          <a:xfrm flipV="1">
            <a:off x="3815916" y="3198167"/>
            <a:ext cx="1332148" cy="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6" idx="2"/>
            <a:endCxn id="4" idx="2"/>
          </p:cNvCxnSpPr>
          <p:nvPr/>
        </p:nvCxnSpPr>
        <p:spPr>
          <a:xfrm rot="10800000">
            <a:off x="2375756" y="764704"/>
            <a:ext cx="12700" cy="2437382"/>
          </a:xfrm>
          <a:prstGeom prst="bentConnector3">
            <a:avLst>
              <a:gd name="adj1" fmla="val 1008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327682" y="296701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>
                <a:solidFill>
                  <a:schemeClr val="accent1"/>
                </a:solidFill>
              </a:rPr>
              <a:t>MediaEnded</a:t>
            </a:r>
            <a:r>
              <a:rPr lang="en-SG" sz="1200" dirty="0" smtClean="0"/>
              <a:t> 3)</a:t>
            </a:r>
            <a:endParaRPr lang="en-SG" sz="1200" dirty="0"/>
          </a:p>
        </p:txBody>
      </p:sp>
      <p:cxnSp>
        <p:nvCxnSpPr>
          <p:cNvPr id="54" name="Straight Arrow Connector 53"/>
          <p:cNvCxnSpPr>
            <a:stCxn id="8" idx="1"/>
            <a:endCxn id="6" idx="3"/>
          </p:cNvCxnSpPr>
          <p:nvPr/>
        </p:nvCxnSpPr>
        <p:spPr>
          <a:xfrm flipV="1">
            <a:off x="2586663" y="3303921"/>
            <a:ext cx="0" cy="1247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02795" y="3645024"/>
            <a:ext cx="1483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Resume</a:t>
            </a:r>
          </a:p>
          <a:p>
            <a:pPr algn="r"/>
            <a:r>
              <a:rPr lang="en-SG" sz="1200" strike="sngStrike" dirty="0" err="1" smtClean="0"/>
              <a:t>mediaPlayer.Position</a:t>
            </a:r>
            <a:endParaRPr lang="en-SG" sz="1200" strike="sngStrike" dirty="0" smtClean="0"/>
          </a:p>
          <a:p>
            <a:pPr algn="r"/>
            <a:r>
              <a:rPr lang="en-SG" sz="1200" dirty="0" err="1"/>
              <a:t>mediaPlayer.Play</a:t>
            </a:r>
            <a:endParaRPr lang="en-SG" sz="1200" dirty="0"/>
          </a:p>
        </p:txBody>
      </p:sp>
      <p:cxnSp>
        <p:nvCxnSpPr>
          <p:cNvPr id="89" name="Straight Arrow Connector 88"/>
          <p:cNvCxnSpPr>
            <a:endCxn id="5" idx="1"/>
          </p:cNvCxnSpPr>
          <p:nvPr/>
        </p:nvCxnSpPr>
        <p:spPr>
          <a:xfrm>
            <a:off x="1115616" y="1948123"/>
            <a:ext cx="14710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67544" y="980728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Nothing</a:t>
            </a:r>
          </a:p>
          <a:p>
            <a:pPr algn="r"/>
            <a:r>
              <a:rPr lang="en-SG" sz="1200" i="1" dirty="0" smtClean="0"/>
              <a:t>to play</a:t>
            </a:r>
            <a:endParaRPr lang="en-SG" sz="1200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1165202" y="1342509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Next track</a:t>
            </a:r>
            <a:endParaRPr lang="en-SG" sz="1200" dirty="0" smtClean="0"/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955586" y="626204"/>
            <a:ext cx="3008902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>
              <a:buFontTx/>
              <a:buAutoNum type="arabicParenR"/>
            </a:pPr>
            <a:r>
              <a:rPr lang="en-SG" sz="1200" dirty="0" smtClean="0"/>
              <a:t>a) </a:t>
            </a:r>
            <a:r>
              <a:rPr lang="en-SG" sz="1200" b="1" dirty="0" smtClean="0"/>
              <a:t>Stop</a:t>
            </a:r>
            <a:r>
              <a:rPr lang="en-SG" sz="1200" dirty="0" smtClean="0"/>
              <a:t> and </a:t>
            </a:r>
            <a:r>
              <a:rPr lang="en-SG" sz="1200" b="1" dirty="0" smtClean="0"/>
              <a:t>Play</a:t>
            </a:r>
            <a:r>
              <a:rPr lang="en-SG" sz="1200" dirty="0" smtClean="0"/>
              <a:t> commands received during </a:t>
            </a:r>
            <a:r>
              <a:rPr lang="en-SG" sz="1200" i="1" dirty="0" smtClean="0"/>
              <a:t>Starting</a:t>
            </a:r>
            <a:r>
              <a:rPr lang="en-SG" sz="1200" dirty="0" smtClean="0"/>
              <a:t> get only executed </a:t>
            </a:r>
            <a:r>
              <a:rPr lang="en-SG" sz="1200" dirty="0"/>
              <a:t>once </a:t>
            </a:r>
            <a:r>
              <a:rPr lang="en-SG" sz="1200" b="1" dirty="0" err="1" smtClean="0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r>
              <a:rPr lang="en-SG" sz="1200" dirty="0" smtClean="0"/>
              <a:t> </a:t>
            </a:r>
            <a:r>
              <a:rPr lang="en-SG" sz="1200" dirty="0"/>
              <a:t>is received</a:t>
            </a:r>
            <a:r>
              <a:rPr lang="en-SG" sz="1200" dirty="0" smtClean="0"/>
              <a:t>.                              b) </a:t>
            </a:r>
            <a:r>
              <a:rPr lang="en-SG" sz="1200" b="1" dirty="0" smtClean="0"/>
              <a:t>Play </a:t>
            </a:r>
            <a:r>
              <a:rPr lang="en-SG" sz="1200" dirty="0"/>
              <a:t>during </a:t>
            </a:r>
            <a:r>
              <a:rPr lang="en-SG" sz="1200" i="1" dirty="0"/>
              <a:t>Starting</a:t>
            </a:r>
            <a:r>
              <a:rPr lang="en-SG" sz="1200" dirty="0"/>
              <a:t> </a:t>
            </a:r>
            <a:r>
              <a:rPr lang="en-SG" sz="1200" dirty="0" smtClean="0"/>
              <a:t>executes </a:t>
            </a:r>
            <a:r>
              <a:rPr lang="en-SG" sz="1200" dirty="0" err="1" smtClean="0"/>
              <a:t>mediaPlayer.Play</a:t>
            </a:r>
            <a:r>
              <a:rPr lang="en-SG" sz="1200" dirty="0" smtClean="0"/>
              <a:t> for new track, but state does not change.</a:t>
            </a:r>
          </a:p>
          <a:p>
            <a:pPr marL="228600" indent="-228600">
              <a:buAutoNum type="arabicParenR"/>
            </a:pPr>
            <a:r>
              <a:rPr lang="en-SG" sz="1200" dirty="0" smtClean="0"/>
              <a:t>a) </a:t>
            </a:r>
            <a:r>
              <a:rPr lang="en-SG" sz="1200" b="1" dirty="0" smtClean="0"/>
              <a:t>Pause</a:t>
            </a:r>
            <a:r>
              <a:rPr lang="en-SG" sz="1200" dirty="0" smtClean="0"/>
              <a:t> is only accepted during </a:t>
            </a:r>
            <a:r>
              <a:rPr lang="en-SG" sz="1200" i="1" dirty="0" smtClean="0"/>
              <a:t>Playing</a:t>
            </a:r>
            <a:r>
              <a:rPr lang="en-SG" sz="1200" dirty="0" smtClean="0"/>
              <a:t>        b) When </a:t>
            </a:r>
            <a:r>
              <a:rPr lang="en-SG" sz="1200" b="1" dirty="0" err="1" smtClean="0">
                <a:solidFill>
                  <a:schemeClr val="accent3">
                    <a:lumMod val="75000"/>
                  </a:schemeClr>
                </a:solidFill>
              </a:rPr>
              <a:t>MediaEndeded</a:t>
            </a:r>
            <a:r>
              <a:rPr lang="en-SG" sz="1200" dirty="0" smtClean="0"/>
              <a:t> during </a:t>
            </a:r>
            <a:r>
              <a:rPr lang="en-SG" sz="1200" i="1" dirty="0" smtClean="0"/>
              <a:t>Playing</a:t>
            </a:r>
            <a:r>
              <a:rPr lang="en-SG" sz="1200" dirty="0" smtClean="0"/>
              <a:t>, Player asks the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which next track to play or if to stop.</a:t>
            </a:r>
          </a:p>
          <a:p>
            <a:pPr marL="228600" indent="-228600">
              <a:buAutoNum type="arabicParenR"/>
            </a:pPr>
            <a:r>
              <a:rPr lang="en-SG" sz="1200" b="1" dirty="0" err="1">
                <a:solidFill>
                  <a:schemeClr val="accent3">
                    <a:lumMod val="75000"/>
                  </a:schemeClr>
                </a:solidFill>
              </a:rPr>
              <a:t>MediaEndeded</a:t>
            </a:r>
            <a:r>
              <a:rPr lang="en-SG" sz="1200" dirty="0" smtClean="0"/>
              <a:t> because track finished:  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one more track =&gt; </a:t>
            </a:r>
            <a:r>
              <a:rPr lang="en-SG" sz="1200" i="1" dirty="0" smtClean="0"/>
              <a:t>Starting</a:t>
            </a:r>
            <a:r>
              <a:rPr lang="en-SG" sz="1200" dirty="0" smtClean="0"/>
              <a:t>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 no more track =&gt; </a:t>
            </a:r>
            <a:r>
              <a:rPr lang="en-SG" sz="1200" i="1" dirty="0" smtClean="0"/>
              <a:t>Idle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 </a:t>
            </a:r>
            <a:r>
              <a:rPr lang="en-SG" sz="1200" b="1" dirty="0" smtClean="0"/>
              <a:t>Resume</a:t>
            </a:r>
            <a:r>
              <a:rPr lang="en-SG" sz="1200" dirty="0" smtClean="0"/>
              <a:t> is only accepted during </a:t>
            </a:r>
            <a:r>
              <a:rPr lang="en-SG" sz="1200" i="1" dirty="0" smtClean="0"/>
              <a:t>Paused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 </a:t>
            </a:r>
            <a:r>
              <a:rPr lang="en-SG" sz="1200" b="1" dirty="0" smtClean="0"/>
              <a:t>Play</a:t>
            </a:r>
            <a:r>
              <a:rPr lang="en-SG" sz="1200" dirty="0" smtClean="0"/>
              <a:t> for the already playing track will not raise </a:t>
            </a:r>
            <a:r>
              <a:rPr lang="en-SG" sz="1200" b="1" dirty="0" err="1" smtClean="0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r>
              <a:rPr lang="en-SG" sz="1200" dirty="0" smtClean="0"/>
              <a:t>. </a:t>
            </a:r>
            <a:r>
              <a:rPr lang="en-SG" sz="1200" dirty="0" err="1" smtClean="0"/>
              <a:t>Therfore</a:t>
            </a:r>
            <a:r>
              <a:rPr lang="en-SG" sz="1200" dirty="0" smtClean="0"/>
              <a:t>, just stay in </a:t>
            </a:r>
            <a:r>
              <a:rPr lang="en-SG" sz="1200" i="1" dirty="0" smtClean="0"/>
              <a:t>Playing</a:t>
            </a:r>
            <a:r>
              <a:rPr lang="en-SG" sz="1200" dirty="0" smtClean="0"/>
              <a:t> state.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When </a:t>
            </a:r>
            <a:r>
              <a:rPr lang="en-SG" sz="1200" b="1" dirty="0" smtClean="0"/>
              <a:t>Play</a:t>
            </a:r>
            <a:r>
              <a:rPr lang="en-SG" sz="1200" dirty="0" smtClean="0"/>
              <a:t> during </a:t>
            </a:r>
            <a:r>
              <a:rPr lang="en-SG" sz="1200" i="1" dirty="0" smtClean="0"/>
              <a:t>Idle</a:t>
            </a:r>
            <a:r>
              <a:rPr lang="en-SG" sz="1200" dirty="0" smtClean="0"/>
              <a:t> plays the same song again, </a:t>
            </a:r>
            <a:r>
              <a:rPr lang="en-SG" sz="1200" b="1" dirty="0" err="1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r>
              <a:rPr lang="en-SG" sz="1200" dirty="0"/>
              <a:t> </a:t>
            </a:r>
            <a:r>
              <a:rPr lang="en-SG" sz="1200" dirty="0" smtClean="0"/>
              <a:t>will not be raised. Jump directly </a:t>
            </a:r>
            <a:r>
              <a:rPr lang="en-SG" sz="1200" dirty="0"/>
              <a:t>t</a:t>
            </a:r>
            <a:r>
              <a:rPr lang="en-SG" sz="1200" dirty="0" smtClean="0"/>
              <a:t>o </a:t>
            </a:r>
            <a:r>
              <a:rPr lang="en-SG" sz="1200" i="1" dirty="0" smtClean="0"/>
              <a:t>Playing</a:t>
            </a:r>
            <a:r>
              <a:rPr lang="en-SG" sz="1200" dirty="0" smtClean="0"/>
              <a:t>.</a:t>
            </a:r>
          </a:p>
          <a:p>
            <a:pPr marL="228600" indent="-228600">
              <a:buAutoNum type="arabicParenR"/>
            </a:pPr>
            <a:endParaRPr lang="en-SG" sz="1200" dirty="0" smtClean="0"/>
          </a:p>
          <a:p>
            <a:pPr marL="228600" indent="-228600">
              <a:buAutoNum type="arabicParenR"/>
            </a:pPr>
            <a:endParaRPr lang="en-SG" sz="1200" dirty="0"/>
          </a:p>
        </p:txBody>
      </p:sp>
      <p:cxnSp>
        <p:nvCxnSpPr>
          <p:cNvPr id="117" name="Straight Arrow Connector 116"/>
          <p:cNvCxnSpPr>
            <a:stCxn id="6" idx="1"/>
            <a:endCxn id="5" idx="3"/>
          </p:cNvCxnSpPr>
          <p:nvPr/>
        </p:nvCxnSpPr>
        <p:spPr>
          <a:xfrm flipV="1">
            <a:off x="2586663" y="2151793"/>
            <a:ext cx="0" cy="948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259632" y="2121966"/>
            <a:ext cx="131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Play</a:t>
            </a:r>
            <a:r>
              <a:rPr lang="en-SG" sz="1200" dirty="0" smtClean="0"/>
              <a:t> 5)</a:t>
            </a:r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  <a:p>
            <a:endParaRPr lang="en-SG" sz="12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1957290" y="4665767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</a:t>
            </a:r>
            <a:endParaRPr lang="en-SG" sz="1200" dirty="0" smtClean="0"/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sp>
        <p:nvSpPr>
          <p:cNvPr id="133" name="TextBox 132"/>
          <p:cNvSpPr txBox="1"/>
          <p:nvPr/>
        </p:nvSpPr>
        <p:spPr>
          <a:xfrm>
            <a:off x="3881038" y="4665767"/>
            <a:ext cx="126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  <a:p>
            <a:r>
              <a:rPr lang="en-SG" sz="1200" dirty="0" err="1" smtClean="0"/>
              <a:t>mediaPlayer.Stop</a:t>
            </a:r>
            <a:endParaRPr lang="en-SG" sz="1200" dirty="0"/>
          </a:p>
        </p:txBody>
      </p:sp>
      <p:cxnSp>
        <p:nvCxnSpPr>
          <p:cNvPr id="3" name="Straight Arrow Connector 2"/>
          <p:cNvCxnSpPr>
            <a:stCxn id="5" idx="6"/>
          </p:cNvCxnSpPr>
          <p:nvPr/>
        </p:nvCxnSpPr>
        <p:spPr>
          <a:xfrm>
            <a:off x="3815916" y="2049958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" idx="7"/>
            <a:endCxn id="4" idx="0"/>
          </p:cNvCxnSpPr>
          <p:nvPr/>
        </p:nvCxnSpPr>
        <p:spPr>
          <a:xfrm rot="16200000" flipV="1">
            <a:off x="3329333" y="387192"/>
            <a:ext cx="42181" cy="509173"/>
          </a:xfrm>
          <a:prstGeom prst="bentConnector3">
            <a:avLst>
              <a:gd name="adj1" fmla="val 5064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0072" y="193269"/>
            <a:ext cx="474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71800" y="1054477"/>
            <a:ext cx="3240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 rot="16200000">
            <a:off x="2002160" y="1096305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 smtClean="0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endParaRPr lang="en-SG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SG" sz="1200" dirty="0"/>
              <a:t>a</a:t>
            </a:r>
            <a:r>
              <a:rPr lang="en-SG" sz="1200" dirty="0" smtClean="0"/>
              <a:t>nd </a:t>
            </a:r>
            <a:r>
              <a:rPr lang="en-SG" sz="1200" b="1" dirty="0" smtClean="0"/>
              <a:t>Play</a:t>
            </a:r>
            <a:endParaRPr lang="en-SG" sz="1200" dirty="0" smtClean="0"/>
          </a:p>
        </p:txBody>
      </p:sp>
      <p:sp>
        <p:nvSpPr>
          <p:cNvPr id="98" name="Oval 97"/>
          <p:cNvSpPr/>
          <p:nvPr/>
        </p:nvSpPr>
        <p:spPr>
          <a:xfrm>
            <a:off x="613959" y="6032321"/>
            <a:ext cx="720079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Xxx</a:t>
            </a:r>
            <a:endParaRPr lang="en-SG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364103" y="6032321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is stopped</a:t>
            </a:r>
          </a:p>
        </p:txBody>
      </p:sp>
      <p:sp>
        <p:nvSpPr>
          <p:cNvPr id="100" name="Oval 99"/>
          <p:cNvSpPr/>
          <p:nvPr/>
        </p:nvSpPr>
        <p:spPr>
          <a:xfrm>
            <a:off x="2702191" y="6032321"/>
            <a:ext cx="720079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Xxx</a:t>
            </a:r>
            <a:endParaRPr lang="en-SG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452335" y="6032321"/>
            <a:ext cx="1191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is playing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11560" y="652534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370709" y="639236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Command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699792" y="6525344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58941" y="6392361"/>
            <a:ext cx="1793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state change event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779912" y="1619651"/>
            <a:ext cx="1262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 smtClean="0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SG" sz="1200" dirty="0" smtClean="0"/>
              <a:t>and </a:t>
            </a:r>
            <a:r>
              <a:rPr lang="en-SG" sz="1200" b="1" dirty="0" smtClean="0"/>
              <a:t>Stop</a:t>
            </a:r>
            <a:endParaRPr lang="en-SG" sz="1200" dirty="0" smtClean="0"/>
          </a:p>
          <a:p>
            <a:r>
              <a:rPr lang="en-SG" sz="1200" dirty="0" err="1" smtClean="0"/>
              <a:t>mediaPlayer.Stop</a:t>
            </a:r>
            <a:endParaRPr lang="en-SG" sz="1200" dirty="0" smtClean="0"/>
          </a:p>
        </p:txBody>
      </p:sp>
      <p:cxnSp>
        <p:nvCxnSpPr>
          <p:cNvPr id="29" name="Elbow Connector 28"/>
          <p:cNvCxnSpPr>
            <a:stCxn id="8" idx="2"/>
            <a:endCxn id="5" idx="2"/>
          </p:cNvCxnSpPr>
          <p:nvPr/>
        </p:nvCxnSpPr>
        <p:spPr>
          <a:xfrm rot="10800000">
            <a:off x="2375756" y="2049958"/>
            <a:ext cx="12700" cy="2603178"/>
          </a:xfrm>
          <a:prstGeom prst="bentConnector3">
            <a:avLst>
              <a:gd name="adj1" fmla="val 126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0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583462"/>
            <a:ext cx="597666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467544" y="3429000"/>
            <a:ext cx="597666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467544" y="692696"/>
            <a:ext cx="597666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474573" y="2492896"/>
            <a:ext cx="5968208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474573" y="83671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Idle</a:t>
            </a:r>
            <a:endParaRPr lang="en-SG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4573" y="1712809"/>
            <a:ext cx="686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Starting</a:t>
            </a:r>
            <a:endParaRPr lang="en-SG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4573" y="2588906"/>
            <a:ext cx="645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Playing</a:t>
            </a:r>
            <a:endParaRPr lang="en-SG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74573" y="3507484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Paused</a:t>
            </a:r>
            <a:endParaRPr lang="en-SG" sz="1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403648" y="76470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14" name="Rectangle 13"/>
          <p:cNvSpPr/>
          <p:nvPr/>
        </p:nvSpPr>
        <p:spPr>
          <a:xfrm>
            <a:off x="3414936" y="76470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15" name="Rectangle 14"/>
          <p:cNvSpPr/>
          <p:nvPr/>
        </p:nvSpPr>
        <p:spPr>
          <a:xfrm>
            <a:off x="4444752" y="764704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Pause</a:t>
            </a:r>
            <a:endParaRPr lang="en-SG" sz="1400" dirty="0"/>
          </a:p>
        </p:txBody>
      </p:sp>
      <p:sp>
        <p:nvSpPr>
          <p:cNvPr id="16" name="Rectangle 15"/>
          <p:cNvSpPr/>
          <p:nvPr/>
        </p:nvSpPr>
        <p:spPr>
          <a:xfrm>
            <a:off x="1403648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17" name="Rectangle 16"/>
          <p:cNvSpPr/>
          <p:nvPr/>
        </p:nvSpPr>
        <p:spPr>
          <a:xfrm>
            <a:off x="2411760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18" name="Rectangle 17"/>
          <p:cNvSpPr/>
          <p:nvPr/>
        </p:nvSpPr>
        <p:spPr>
          <a:xfrm>
            <a:off x="3414936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19" name="Rectangle 18"/>
          <p:cNvSpPr/>
          <p:nvPr/>
        </p:nvSpPr>
        <p:spPr>
          <a:xfrm>
            <a:off x="4444752" y="1652803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Pause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03648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21" name="Rectangle 20"/>
          <p:cNvSpPr/>
          <p:nvPr/>
        </p:nvSpPr>
        <p:spPr>
          <a:xfrm>
            <a:off x="2411760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22" name="Rectangle 21"/>
          <p:cNvSpPr/>
          <p:nvPr/>
        </p:nvSpPr>
        <p:spPr>
          <a:xfrm>
            <a:off x="3414936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23" name="Rectangle 22"/>
          <p:cNvSpPr/>
          <p:nvPr/>
        </p:nvSpPr>
        <p:spPr>
          <a:xfrm>
            <a:off x="4444752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Pause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03648" y="348348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25" name="Rectangle 24"/>
          <p:cNvSpPr/>
          <p:nvPr/>
        </p:nvSpPr>
        <p:spPr>
          <a:xfrm>
            <a:off x="2411760" y="348348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26" name="Rectangle 25"/>
          <p:cNvSpPr/>
          <p:nvPr/>
        </p:nvSpPr>
        <p:spPr>
          <a:xfrm>
            <a:off x="3414936" y="348348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27" name="Rectangle 26"/>
          <p:cNvSpPr/>
          <p:nvPr/>
        </p:nvSpPr>
        <p:spPr>
          <a:xfrm>
            <a:off x="4444752" y="348348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Resume</a:t>
            </a:r>
            <a:endParaRPr lang="en-SG" sz="1400" dirty="0"/>
          </a:p>
        </p:txBody>
      </p:sp>
      <p:sp>
        <p:nvSpPr>
          <p:cNvPr id="29" name="Rectangle 28"/>
          <p:cNvSpPr/>
          <p:nvPr/>
        </p:nvSpPr>
        <p:spPr>
          <a:xfrm>
            <a:off x="2411760" y="769899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smtClean="0"/>
              <a:t>Play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5457800" y="764704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33" name="Rectangle 32"/>
          <p:cNvSpPr/>
          <p:nvPr/>
        </p:nvSpPr>
        <p:spPr>
          <a:xfrm>
            <a:off x="5457800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34" name="Rectangle 33"/>
          <p:cNvSpPr/>
          <p:nvPr/>
        </p:nvSpPr>
        <p:spPr>
          <a:xfrm>
            <a:off x="5457800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35" name="Rectangle 34"/>
          <p:cNvSpPr/>
          <p:nvPr/>
        </p:nvSpPr>
        <p:spPr>
          <a:xfrm>
            <a:off x="5457800" y="348348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02240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75756" y="620688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Idle</a:t>
            </a:r>
            <a:endParaRPr lang="en-SG" sz="1200" dirty="0"/>
          </a:p>
        </p:txBody>
      </p:sp>
      <p:sp>
        <p:nvSpPr>
          <p:cNvPr id="5" name="Oval 4"/>
          <p:cNvSpPr/>
          <p:nvPr/>
        </p:nvSpPr>
        <p:spPr>
          <a:xfrm>
            <a:off x="2375756" y="1628800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Starting 1)</a:t>
            </a:r>
            <a:endParaRPr lang="en-SG" sz="1200" dirty="0"/>
          </a:p>
        </p:txBody>
      </p:sp>
      <p:sp>
        <p:nvSpPr>
          <p:cNvPr id="6" name="Oval 5"/>
          <p:cNvSpPr/>
          <p:nvPr/>
        </p:nvSpPr>
        <p:spPr>
          <a:xfrm>
            <a:off x="2375756" y="2636912"/>
            <a:ext cx="144016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Playing 2)</a:t>
            </a:r>
            <a:endParaRPr lang="en-SG" sz="1200" dirty="0"/>
          </a:p>
        </p:txBody>
      </p:sp>
      <p:sp>
        <p:nvSpPr>
          <p:cNvPr id="7" name="Oval 6"/>
          <p:cNvSpPr/>
          <p:nvPr/>
        </p:nvSpPr>
        <p:spPr>
          <a:xfrm>
            <a:off x="2375756" y="3429000"/>
            <a:ext cx="144016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Pausing 4)</a:t>
            </a:r>
            <a:endParaRPr lang="en-SG" sz="1200" dirty="0"/>
          </a:p>
        </p:txBody>
      </p:sp>
      <p:sp>
        <p:nvSpPr>
          <p:cNvPr id="8" name="Oval 7"/>
          <p:cNvSpPr/>
          <p:nvPr/>
        </p:nvSpPr>
        <p:spPr>
          <a:xfrm>
            <a:off x="2375756" y="4221088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Paused 5)</a:t>
            </a:r>
            <a:endParaRPr lang="en-SG" sz="1200" dirty="0"/>
          </a:p>
        </p:txBody>
      </p: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>
            <a:off x="3095836" y="90872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59832" y="910461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</a:t>
            </a:r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/>
              <a:t>mediaPlayer.Play</a:t>
            </a:r>
            <a:endParaRPr lang="en-SG" sz="1200" dirty="0"/>
          </a:p>
        </p:txBody>
      </p: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3095836" y="1916832"/>
            <a:ext cx="0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59832" y="1916832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Media</a:t>
            </a:r>
          </a:p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Opened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6" idx="4"/>
            <a:endCxn id="7" idx="0"/>
          </p:cNvCxnSpPr>
          <p:nvPr/>
        </p:nvCxnSpPr>
        <p:spPr>
          <a:xfrm>
            <a:off x="3095836" y="292494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95836" y="2924944"/>
            <a:ext cx="126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Pause</a:t>
            </a:r>
          </a:p>
          <a:p>
            <a:r>
              <a:rPr lang="en-SG" sz="1200" dirty="0" err="1"/>
              <a:t>mediaPlayer.Stop</a:t>
            </a:r>
            <a:endParaRPr lang="en-SG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059832" y="3717032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 smtClean="0">
                <a:solidFill>
                  <a:schemeClr val="accent1"/>
                </a:solidFill>
              </a:rPr>
              <a:t>MediaEnded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cxnSp>
        <p:nvCxnSpPr>
          <p:cNvPr id="25" name="Elbow Connector 24"/>
          <p:cNvCxnSpPr>
            <a:stCxn id="8" idx="6"/>
            <a:endCxn id="4" idx="6"/>
          </p:cNvCxnSpPr>
          <p:nvPr/>
        </p:nvCxnSpPr>
        <p:spPr>
          <a:xfrm flipV="1">
            <a:off x="3815916" y="764704"/>
            <a:ext cx="12700" cy="3600400"/>
          </a:xfrm>
          <a:prstGeom prst="bentConnector3">
            <a:avLst>
              <a:gd name="adj1" fmla="val 165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5411" y="2744264"/>
            <a:ext cx="1262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  <a:p>
            <a:r>
              <a:rPr lang="en-SG" sz="1200" dirty="0" err="1" smtClean="0"/>
              <a:t>mediaPlayer.Stop</a:t>
            </a:r>
            <a:endParaRPr lang="en-SG" sz="1200" dirty="0" smtClean="0"/>
          </a:p>
          <a:p>
            <a:endParaRPr lang="en-SG" sz="1200" b="1" dirty="0"/>
          </a:p>
        </p:txBody>
      </p:sp>
      <p:cxnSp>
        <p:nvCxnSpPr>
          <p:cNvPr id="45" name="Straight Arrow Connector 44"/>
          <p:cNvCxnSpPr>
            <a:stCxn id="6" idx="6"/>
            <a:endCxn id="96" idx="2"/>
          </p:cNvCxnSpPr>
          <p:nvPr/>
        </p:nvCxnSpPr>
        <p:spPr>
          <a:xfrm>
            <a:off x="3815916" y="2780928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6" idx="2"/>
            <a:endCxn id="4" idx="2"/>
          </p:cNvCxnSpPr>
          <p:nvPr/>
        </p:nvCxnSpPr>
        <p:spPr>
          <a:xfrm rot="10800000">
            <a:off x="2375756" y="764704"/>
            <a:ext cx="12700" cy="2016224"/>
          </a:xfrm>
          <a:prstGeom prst="bentConnector3">
            <a:avLst>
              <a:gd name="adj1" fmla="val 100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327682" y="2545854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>
                <a:solidFill>
                  <a:schemeClr val="accent1"/>
                </a:solidFill>
              </a:rPr>
              <a:t>MediaEnded</a:t>
            </a:r>
            <a:r>
              <a:rPr lang="en-SG" sz="1200" dirty="0" smtClean="0"/>
              <a:t> 3)</a:t>
            </a:r>
            <a:endParaRPr lang="en-SG" sz="1200" dirty="0"/>
          </a:p>
        </p:txBody>
      </p:sp>
      <p:sp>
        <p:nvSpPr>
          <p:cNvPr id="53" name="Oval 52"/>
          <p:cNvSpPr/>
          <p:nvPr/>
        </p:nvSpPr>
        <p:spPr>
          <a:xfrm>
            <a:off x="2381662" y="5301208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Resuming 6)</a:t>
            </a:r>
            <a:endParaRPr lang="en-SG" sz="1200" dirty="0"/>
          </a:p>
        </p:txBody>
      </p:sp>
      <p:cxnSp>
        <p:nvCxnSpPr>
          <p:cNvPr id="54" name="Straight Arrow Connector 53"/>
          <p:cNvCxnSpPr>
            <a:stCxn id="8" idx="4"/>
            <a:endCxn id="53" idx="0"/>
          </p:cNvCxnSpPr>
          <p:nvPr/>
        </p:nvCxnSpPr>
        <p:spPr>
          <a:xfrm>
            <a:off x="3095836" y="4509120"/>
            <a:ext cx="590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08775" y="4585510"/>
            <a:ext cx="1483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Resume</a:t>
            </a:r>
          </a:p>
          <a:p>
            <a:r>
              <a:rPr lang="en-SG" sz="1200" dirty="0" err="1" smtClean="0"/>
              <a:t>mediaPlayer.Position</a:t>
            </a:r>
            <a:endParaRPr lang="en-SG" sz="1200" dirty="0" smtClean="0"/>
          </a:p>
          <a:p>
            <a:r>
              <a:rPr lang="en-SG" sz="1200" dirty="0" err="1"/>
              <a:t>mediaPlayer.Play</a:t>
            </a:r>
            <a:endParaRPr lang="en-SG" sz="1200" dirty="0"/>
          </a:p>
        </p:txBody>
      </p:sp>
      <p:cxnSp>
        <p:nvCxnSpPr>
          <p:cNvPr id="62" name="Straight Arrow Connector 61"/>
          <p:cNvCxnSpPr>
            <a:stCxn id="7" idx="4"/>
            <a:endCxn id="8" idx="0"/>
          </p:cNvCxnSpPr>
          <p:nvPr/>
        </p:nvCxnSpPr>
        <p:spPr>
          <a:xfrm>
            <a:off x="3095836" y="371703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3" idx="2"/>
            <a:endCxn id="5" idx="2"/>
          </p:cNvCxnSpPr>
          <p:nvPr/>
        </p:nvCxnSpPr>
        <p:spPr>
          <a:xfrm rot="10800000">
            <a:off x="2375756" y="1772816"/>
            <a:ext cx="5906" cy="3672408"/>
          </a:xfrm>
          <a:prstGeom prst="bentConnector3">
            <a:avLst>
              <a:gd name="adj1" fmla="val 2971039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91225" y="5456257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endParaRPr lang="en-SG" sz="1200" dirty="0"/>
          </a:p>
        </p:txBody>
      </p:sp>
      <p:cxnSp>
        <p:nvCxnSpPr>
          <p:cNvPr id="89" name="Straight Arrow Connector 88"/>
          <p:cNvCxnSpPr>
            <a:endCxn id="5" idx="1"/>
          </p:cNvCxnSpPr>
          <p:nvPr/>
        </p:nvCxnSpPr>
        <p:spPr>
          <a:xfrm>
            <a:off x="1115616" y="1670981"/>
            <a:ext cx="14710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67544" y="1167135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Nothing</a:t>
            </a:r>
          </a:p>
          <a:p>
            <a:pPr algn="r"/>
            <a:r>
              <a:rPr lang="en-SG" sz="1200" i="1" dirty="0" smtClean="0"/>
              <a:t>to play</a:t>
            </a:r>
            <a:endParaRPr lang="en-SG" sz="1200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1043608" y="1054477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Next track</a:t>
            </a:r>
            <a:endParaRPr lang="en-SG" sz="1200" dirty="0" smtClean="0"/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955586" y="626204"/>
            <a:ext cx="2936894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>
              <a:buFontTx/>
              <a:buAutoNum type="arabicParenR"/>
            </a:pPr>
            <a:r>
              <a:rPr lang="en-SG" sz="1200" dirty="0" smtClean="0"/>
              <a:t>a) </a:t>
            </a:r>
            <a:r>
              <a:rPr lang="en-SG" sz="1200" b="1" dirty="0" smtClean="0"/>
              <a:t>Stop</a:t>
            </a:r>
            <a:r>
              <a:rPr lang="en-SG" sz="1200" dirty="0" smtClean="0"/>
              <a:t> and </a:t>
            </a:r>
            <a:r>
              <a:rPr lang="en-SG" sz="1200" b="1" dirty="0" smtClean="0"/>
              <a:t>Play</a:t>
            </a:r>
            <a:r>
              <a:rPr lang="en-SG" sz="1200" dirty="0" smtClean="0"/>
              <a:t> commands received during Starting get only executed </a:t>
            </a:r>
            <a:r>
              <a:rPr lang="en-SG" sz="1200" dirty="0"/>
              <a:t>once </a:t>
            </a:r>
            <a:r>
              <a:rPr lang="en-SG" sz="1200" dirty="0" err="1"/>
              <a:t>MediaOpened</a:t>
            </a:r>
            <a:r>
              <a:rPr lang="en-SG" sz="1200" dirty="0"/>
              <a:t> is received</a:t>
            </a:r>
            <a:r>
              <a:rPr lang="en-SG" sz="1200" dirty="0" smtClean="0"/>
              <a:t>.                              b) </a:t>
            </a:r>
            <a:r>
              <a:rPr lang="en-SG" sz="1200" b="1" dirty="0" smtClean="0"/>
              <a:t>Play </a:t>
            </a:r>
            <a:r>
              <a:rPr lang="en-SG" sz="1200" dirty="0"/>
              <a:t>during Starting </a:t>
            </a:r>
            <a:r>
              <a:rPr lang="en-SG" sz="1200" dirty="0" smtClean="0"/>
              <a:t>executes </a:t>
            </a:r>
            <a:r>
              <a:rPr lang="en-SG" sz="1200" dirty="0" err="1" smtClean="0"/>
              <a:t>mediaPlayer.Play</a:t>
            </a:r>
            <a:r>
              <a:rPr lang="en-SG" sz="1200" dirty="0" smtClean="0"/>
              <a:t> for new track, but state does not change.</a:t>
            </a:r>
          </a:p>
          <a:p>
            <a:pPr marL="228600" indent="-228600">
              <a:buAutoNum type="arabicParenR"/>
            </a:pPr>
            <a:r>
              <a:rPr lang="en-SG" sz="1200" dirty="0" smtClean="0"/>
              <a:t>a) </a:t>
            </a:r>
            <a:r>
              <a:rPr lang="en-SG" sz="1200" b="1" dirty="0" smtClean="0"/>
              <a:t>Pause</a:t>
            </a:r>
            <a:r>
              <a:rPr lang="en-SG" sz="1200" dirty="0" smtClean="0"/>
              <a:t> is only accepted during Playing        b) When </a:t>
            </a:r>
            <a:r>
              <a:rPr lang="en-SG" sz="1200" dirty="0" err="1" smtClean="0"/>
              <a:t>MediaEnded</a:t>
            </a:r>
            <a:r>
              <a:rPr lang="en-SG" sz="1200" dirty="0" smtClean="0"/>
              <a:t> during Playing, Player asks the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which next track to play or if to stop.</a:t>
            </a:r>
          </a:p>
          <a:p>
            <a:pPr marL="228600" indent="-228600">
              <a:buAutoNum type="arabicParenR"/>
            </a:pPr>
            <a:r>
              <a:rPr lang="en-SG" sz="1200" dirty="0" err="1" smtClean="0"/>
              <a:t>MediaEnded</a:t>
            </a:r>
            <a:r>
              <a:rPr lang="en-SG" sz="1200" dirty="0" smtClean="0"/>
              <a:t> because track finished:  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one more track =&gt; Starting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 no more track =&gt; Idle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A </a:t>
            </a:r>
            <a:r>
              <a:rPr lang="en-SG" sz="1200" b="1" dirty="0" smtClean="0"/>
              <a:t>Play</a:t>
            </a:r>
            <a:r>
              <a:rPr lang="en-SG" sz="1200" dirty="0" smtClean="0"/>
              <a:t> command received during Pausing gets only executed </a:t>
            </a:r>
            <a:r>
              <a:rPr lang="en-SG" sz="1200" dirty="0"/>
              <a:t>once </a:t>
            </a:r>
            <a:r>
              <a:rPr lang="en-SG" sz="1200" dirty="0" err="1"/>
              <a:t>MediaOpened</a:t>
            </a:r>
            <a:r>
              <a:rPr lang="en-SG" sz="1200" dirty="0"/>
              <a:t> is received</a:t>
            </a:r>
            <a:r>
              <a:rPr lang="en-SG" sz="1200" dirty="0" smtClean="0"/>
              <a:t>.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 </a:t>
            </a:r>
            <a:r>
              <a:rPr lang="en-SG" sz="1200" b="1" dirty="0" smtClean="0"/>
              <a:t>Resume</a:t>
            </a:r>
            <a:r>
              <a:rPr lang="en-SG" sz="1200" dirty="0" smtClean="0"/>
              <a:t> is only accepted during Paused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 </a:t>
            </a:r>
            <a:r>
              <a:rPr lang="en-SG" sz="1200" b="1" dirty="0" smtClean="0"/>
              <a:t>Stop</a:t>
            </a:r>
            <a:r>
              <a:rPr lang="en-SG" sz="1200" dirty="0" smtClean="0"/>
              <a:t> and </a:t>
            </a:r>
            <a:r>
              <a:rPr lang="en-SG" sz="1200" b="1" dirty="0" smtClean="0"/>
              <a:t>Play</a:t>
            </a:r>
            <a:r>
              <a:rPr lang="en-SG" sz="1200" dirty="0" smtClean="0"/>
              <a:t> commands received during Resuming get only executed </a:t>
            </a:r>
            <a:r>
              <a:rPr lang="en-SG" sz="1200" dirty="0"/>
              <a:t>once </a:t>
            </a:r>
            <a:r>
              <a:rPr lang="en-SG" sz="1200" dirty="0" err="1" smtClean="0"/>
              <a:t>MediaOpened</a:t>
            </a:r>
            <a:r>
              <a:rPr lang="en-SG" sz="1200" dirty="0" smtClean="0"/>
              <a:t> is received.</a:t>
            </a:r>
          </a:p>
          <a:p>
            <a:endParaRPr lang="en-SG" sz="1200" dirty="0" smtClean="0"/>
          </a:p>
          <a:p>
            <a:pPr marL="228600" indent="-228600">
              <a:buAutoNum type="arabicParenR"/>
            </a:pPr>
            <a:endParaRPr lang="en-SG" sz="1200" dirty="0" smtClean="0"/>
          </a:p>
          <a:p>
            <a:pPr marL="228600" indent="-228600">
              <a:buAutoNum type="arabicParenR"/>
            </a:pPr>
            <a:endParaRPr lang="en-SG" sz="1200" dirty="0"/>
          </a:p>
        </p:txBody>
      </p:sp>
      <p:sp>
        <p:nvSpPr>
          <p:cNvPr id="96" name="Oval 95"/>
          <p:cNvSpPr/>
          <p:nvPr/>
        </p:nvSpPr>
        <p:spPr>
          <a:xfrm>
            <a:off x="4355976" y="2636912"/>
            <a:ext cx="144016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Stopping</a:t>
            </a:r>
            <a:endParaRPr lang="en-SG" sz="1200" dirty="0"/>
          </a:p>
        </p:txBody>
      </p:sp>
      <p:cxnSp>
        <p:nvCxnSpPr>
          <p:cNvPr id="102" name="Elbow Connector 101"/>
          <p:cNvCxnSpPr>
            <a:stCxn id="7" idx="6"/>
            <a:endCxn id="96" idx="4"/>
          </p:cNvCxnSpPr>
          <p:nvPr/>
        </p:nvCxnSpPr>
        <p:spPr>
          <a:xfrm flipV="1">
            <a:off x="3815916" y="2924944"/>
            <a:ext cx="1260140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029427" y="3516423"/>
            <a:ext cx="474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</p:txBody>
      </p:sp>
      <p:cxnSp>
        <p:nvCxnSpPr>
          <p:cNvPr id="104" name="Elbow Connector 103"/>
          <p:cNvCxnSpPr>
            <a:stCxn id="96" idx="0"/>
            <a:endCxn id="4" idx="5"/>
          </p:cNvCxnSpPr>
          <p:nvPr/>
        </p:nvCxnSpPr>
        <p:spPr>
          <a:xfrm rot="16200000" flipV="1">
            <a:off x="3455347" y="1016202"/>
            <a:ext cx="1770373" cy="1471047"/>
          </a:xfrm>
          <a:prstGeom prst="bentConnector3">
            <a:avLst>
              <a:gd name="adj1" fmla="val 8981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076056" y="22048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>
                <a:solidFill>
                  <a:schemeClr val="accent1"/>
                </a:solidFill>
              </a:rPr>
              <a:t>Media</a:t>
            </a:r>
          </a:p>
          <a:p>
            <a:r>
              <a:rPr lang="en-SG" sz="1200" b="1" dirty="0" smtClean="0">
                <a:solidFill>
                  <a:schemeClr val="accent1"/>
                </a:solidFill>
              </a:rPr>
              <a:t>Ended</a:t>
            </a:r>
            <a:endParaRPr lang="en-SG" sz="1200" dirty="0"/>
          </a:p>
        </p:txBody>
      </p:sp>
      <p:cxnSp>
        <p:nvCxnSpPr>
          <p:cNvPr id="117" name="Straight Arrow Connector 116"/>
          <p:cNvCxnSpPr>
            <a:stCxn id="6" idx="1"/>
            <a:endCxn id="5" idx="3"/>
          </p:cNvCxnSpPr>
          <p:nvPr/>
        </p:nvCxnSpPr>
        <p:spPr>
          <a:xfrm flipV="1">
            <a:off x="2586663" y="1874651"/>
            <a:ext cx="0" cy="804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259632" y="1844824"/>
            <a:ext cx="131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Play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  <a:p>
            <a:endParaRPr lang="en-SG" sz="1200" b="1" dirty="0"/>
          </a:p>
        </p:txBody>
      </p:sp>
      <p:cxnSp>
        <p:nvCxnSpPr>
          <p:cNvPr id="129" name="Straight Arrow Connector 128"/>
          <p:cNvCxnSpPr>
            <a:stCxn id="8" idx="2"/>
          </p:cNvCxnSpPr>
          <p:nvPr/>
        </p:nvCxnSpPr>
        <p:spPr>
          <a:xfrm flipH="1">
            <a:off x="2051720" y="4365104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237210" y="4377735"/>
            <a:ext cx="131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Play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  <a:p>
            <a:pPr algn="r"/>
            <a:r>
              <a:rPr lang="en-SG" sz="1200" dirty="0"/>
              <a:t>State = Starting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881038" y="4377735"/>
            <a:ext cx="474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</p:txBody>
      </p:sp>
      <p:cxnSp>
        <p:nvCxnSpPr>
          <p:cNvPr id="3" name="Straight Arrow Connector 2"/>
          <p:cNvCxnSpPr>
            <a:endCxn id="5" idx="6"/>
          </p:cNvCxnSpPr>
          <p:nvPr/>
        </p:nvCxnSpPr>
        <p:spPr>
          <a:xfrm flipH="1">
            <a:off x="3815916" y="1772816"/>
            <a:ext cx="12601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52752" y="1526304"/>
            <a:ext cx="121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</a:t>
            </a:r>
            <a:r>
              <a:rPr lang="en-SG" sz="1200" dirty="0" smtClean="0"/>
              <a:t> in Stopping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29498" y="1743199"/>
            <a:ext cx="1318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/>
              <a:t>mediaPlayer.Play</a:t>
            </a:r>
            <a:endParaRPr lang="en-SG" sz="1200" dirty="0"/>
          </a:p>
        </p:txBody>
      </p:sp>
      <p:cxnSp>
        <p:nvCxnSpPr>
          <p:cNvPr id="34" name="Straight Arrow Connector 33"/>
          <p:cNvCxnSpPr>
            <a:endCxn id="6" idx="3"/>
          </p:cNvCxnSpPr>
          <p:nvPr/>
        </p:nvCxnSpPr>
        <p:spPr>
          <a:xfrm flipV="1">
            <a:off x="611560" y="2882763"/>
            <a:ext cx="1975103" cy="5038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3479" y="3247266"/>
            <a:ext cx="692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Resume</a:t>
            </a:r>
            <a:endParaRPr lang="en-SG" sz="1200" dirty="0" smtClean="0"/>
          </a:p>
        </p:txBody>
      </p:sp>
      <p:cxnSp>
        <p:nvCxnSpPr>
          <p:cNvPr id="64" name="Elbow Connector 63"/>
          <p:cNvCxnSpPr>
            <a:stCxn id="53" idx="6"/>
            <a:endCxn id="96" idx="5"/>
          </p:cNvCxnSpPr>
          <p:nvPr/>
        </p:nvCxnSpPr>
        <p:spPr>
          <a:xfrm flipV="1">
            <a:off x="3821822" y="2882763"/>
            <a:ext cx="1763407" cy="256246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73048" y="5456257"/>
            <a:ext cx="1696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r>
              <a:rPr lang="en-SG" sz="1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SG" sz="1200" dirty="0" smtClean="0"/>
              <a:t>and </a:t>
            </a:r>
            <a:r>
              <a:rPr lang="en-SG" sz="1200" b="1" dirty="0" smtClean="0"/>
              <a:t>Stop</a:t>
            </a:r>
            <a:endParaRPr lang="en-SG" sz="1200" dirty="0" smtClean="0"/>
          </a:p>
          <a:p>
            <a:r>
              <a:rPr lang="en-SG" sz="1200" dirty="0" err="1" smtClean="0"/>
              <a:t>mediaPlayer.Stop</a:t>
            </a:r>
            <a:endParaRPr lang="en-SG" sz="1200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-298881" y="2559597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Play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cxnSp>
        <p:nvCxnSpPr>
          <p:cNvPr id="71" name="Straight Arrow Connector 70"/>
          <p:cNvCxnSpPr>
            <a:stCxn id="7" idx="2"/>
          </p:cNvCxnSpPr>
          <p:nvPr/>
        </p:nvCxnSpPr>
        <p:spPr>
          <a:xfrm flipH="1">
            <a:off x="2092809" y="3573016"/>
            <a:ext cx="2829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53458" y="3512438"/>
            <a:ext cx="1565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err="1" smtClean="0">
                <a:solidFill>
                  <a:schemeClr val="accent1"/>
                </a:solidFill>
              </a:rPr>
              <a:t>MediaEnded</a:t>
            </a:r>
            <a:r>
              <a:rPr lang="en-SG" sz="1200" b="1" dirty="0" smtClean="0">
                <a:solidFill>
                  <a:schemeClr val="accent1"/>
                </a:solidFill>
              </a:rPr>
              <a:t> </a:t>
            </a:r>
            <a:r>
              <a:rPr lang="en-SG" sz="1200" dirty="0" smtClean="0"/>
              <a:t>and </a:t>
            </a:r>
            <a:r>
              <a:rPr lang="en-SG" sz="1200" b="1" dirty="0" smtClean="0"/>
              <a:t>Play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  <a:p>
            <a:pPr algn="r"/>
            <a:r>
              <a:rPr lang="en-SG" sz="1200" dirty="0" smtClean="0"/>
              <a:t>State = Starting</a:t>
            </a:r>
            <a:endParaRPr lang="en-SG" sz="1200" dirty="0"/>
          </a:p>
        </p:txBody>
      </p:sp>
      <p:cxnSp>
        <p:nvCxnSpPr>
          <p:cNvPr id="49" name="Elbow Connector 48"/>
          <p:cNvCxnSpPr>
            <a:stCxn id="4" idx="7"/>
            <a:endCxn id="4" idx="0"/>
          </p:cNvCxnSpPr>
          <p:nvPr/>
        </p:nvCxnSpPr>
        <p:spPr>
          <a:xfrm rot="16200000" flipV="1">
            <a:off x="3329333" y="387192"/>
            <a:ext cx="42181" cy="509173"/>
          </a:xfrm>
          <a:prstGeom prst="bentConnector3">
            <a:avLst>
              <a:gd name="adj1" fmla="val 5064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0072" y="193269"/>
            <a:ext cx="474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71800" y="1054477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771800" y="1054477"/>
            <a:ext cx="0" cy="58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 rot="16200000">
            <a:off x="2322813" y="1003972"/>
            <a:ext cx="71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Media</a:t>
            </a:r>
          </a:p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Opened</a:t>
            </a:r>
          </a:p>
          <a:p>
            <a:r>
              <a:rPr lang="en-SG" sz="1200" dirty="0"/>
              <a:t>a</a:t>
            </a:r>
            <a:r>
              <a:rPr lang="en-SG" sz="1200" dirty="0" smtClean="0"/>
              <a:t>nd </a:t>
            </a:r>
            <a:r>
              <a:rPr lang="en-SG" sz="1200" b="1" dirty="0" smtClean="0"/>
              <a:t>Play</a:t>
            </a:r>
            <a:endParaRPr lang="en-SG" sz="1200" dirty="0" smtClean="0"/>
          </a:p>
        </p:txBody>
      </p:sp>
      <p:cxnSp>
        <p:nvCxnSpPr>
          <p:cNvPr id="81" name="Straight Arrow Connector 80"/>
          <p:cNvCxnSpPr>
            <a:endCxn id="96" idx="1"/>
          </p:cNvCxnSpPr>
          <p:nvPr/>
        </p:nvCxnSpPr>
        <p:spPr>
          <a:xfrm>
            <a:off x="3101742" y="2435696"/>
            <a:ext cx="1465141" cy="2433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275856" y="2246377"/>
            <a:ext cx="1588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r>
              <a:rPr lang="en-SG" sz="1200" dirty="0"/>
              <a:t> </a:t>
            </a:r>
            <a:r>
              <a:rPr lang="en-SG" sz="1200" dirty="0" err="1"/>
              <a:t>mediaPlayer.Stop</a:t>
            </a:r>
            <a:endParaRPr lang="en-SG" sz="1200" dirty="0"/>
          </a:p>
          <a:p>
            <a:endParaRPr lang="en-SG" sz="1200" dirty="0" smtClean="0"/>
          </a:p>
        </p:txBody>
      </p:sp>
      <p:sp>
        <p:nvSpPr>
          <p:cNvPr id="98" name="Oval 97"/>
          <p:cNvSpPr/>
          <p:nvPr/>
        </p:nvSpPr>
        <p:spPr>
          <a:xfrm>
            <a:off x="613959" y="6032321"/>
            <a:ext cx="720079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Xxx</a:t>
            </a:r>
            <a:endParaRPr lang="en-SG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364103" y="6032321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is stopped</a:t>
            </a:r>
          </a:p>
        </p:txBody>
      </p:sp>
      <p:sp>
        <p:nvSpPr>
          <p:cNvPr id="100" name="Oval 99"/>
          <p:cNvSpPr/>
          <p:nvPr/>
        </p:nvSpPr>
        <p:spPr>
          <a:xfrm>
            <a:off x="2702191" y="6032321"/>
            <a:ext cx="720079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Xxx</a:t>
            </a:r>
            <a:endParaRPr lang="en-SG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452335" y="6032321"/>
            <a:ext cx="1191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is playing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11560" y="652534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370709" y="639236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Command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699792" y="6525344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58941" y="6392361"/>
            <a:ext cx="1793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state change event</a:t>
            </a:r>
          </a:p>
        </p:txBody>
      </p:sp>
    </p:spTree>
    <p:extLst>
      <p:ext uri="{BB962C8B-B14F-4D97-AF65-F5344CB8AC3E}">
        <p14:creationId xmlns:p14="http://schemas.microsoft.com/office/powerpoint/2010/main" val="123388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467544" y="5149572"/>
            <a:ext cx="604164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Rectangle 65"/>
          <p:cNvSpPr/>
          <p:nvPr/>
        </p:nvSpPr>
        <p:spPr>
          <a:xfrm>
            <a:off x="467544" y="1583462"/>
            <a:ext cx="604164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Rectangle 64"/>
          <p:cNvSpPr/>
          <p:nvPr/>
        </p:nvSpPr>
        <p:spPr>
          <a:xfrm>
            <a:off x="467544" y="4262616"/>
            <a:ext cx="604164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 63"/>
          <p:cNvSpPr/>
          <p:nvPr/>
        </p:nvSpPr>
        <p:spPr>
          <a:xfrm>
            <a:off x="467544" y="692696"/>
            <a:ext cx="604164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ectangle 62"/>
          <p:cNvSpPr/>
          <p:nvPr/>
        </p:nvSpPr>
        <p:spPr>
          <a:xfrm>
            <a:off x="467544" y="6021288"/>
            <a:ext cx="6041643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ectangle 60"/>
          <p:cNvSpPr/>
          <p:nvPr/>
        </p:nvSpPr>
        <p:spPr>
          <a:xfrm>
            <a:off x="474573" y="2492896"/>
            <a:ext cx="6041643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474573" y="83671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Idle</a:t>
            </a:r>
            <a:endParaRPr lang="en-SG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4573" y="1712809"/>
            <a:ext cx="686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Starting</a:t>
            </a:r>
            <a:endParaRPr lang="en-SG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4573" y="2588906"/>
            <a:ext cx="645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Playing</a:t>
            </a:r>
            <a:endParaRPr lang="en-SG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74573" y="4341100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Paused</a:t>
            </a:r>
            <a:endParaRPr lang="en-SG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4573" y="5217197"/>
            <a:ext cx="810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Resuming</a:t>
            </a:r>
            <a:endParaRPr lang="en-SG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4573" y="6093296"/>
            <a:ext cx="753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Stopping</a:t>
            </a:r>
            <a:endParaRPr lang="en-SG" sz="1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403648" y="76470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14" name="Rectangle 13"/>
          <p:cNvSpPr/>
          <p:nvPr/>
        </p:nvSpPr>
        <p:spPr>
          <a:xfrm>
            <a:off x="2411760" y="76470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15" name="Rectangle 14"/>
          <p:cNvSpPr/>
          <p:nvPr/>
        </p:nvSpPr>
        <p:spPr>
          <a:xfrm>
            <a:off x="3414936" y="76470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16" name="Rectangle 15"/>
          <p:cNvSpPr/>
          <p:nvPr/>
        </p:nvSpPr>
        <p:spPr>
          <a:xfrm>
            <a:off x="4444752" y="764704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Pause</a:t>
            </a:r>
            <a:endParaRPr lang="en-SG" sz="1400" dirty="0"/>
          </a:p>
        </p:txBody>
      </p:sp>
      <p:sp>
        <p:nvSpPr>
          <p:cNvPr id="19" name="Rectangle 18"/>
          <p:cNvSpPr/>
          <p:nvPr/>
        </p:nvSpPr>
        <p:spPr>
          <a:xfrm>
            <a:off x="1403648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21" name="Rectangle 20"/>
          <p:cNvSpPr/>
          <p:nvPr/>
        </p:nvSpPr>
        <p:spPr>
          <a:xfrm>
            <a:off x="2411760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22" name="Rectangle 21"/>
          <p:cNvSpPr/>
          <p:nvPr/>
        </p:nvSpPr>
        <p:spPr>
          <a:xfrm>
            <a:off x="3414936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23" name="Rectangle 22"/>
          <p:cNvSpPr/>
          <p:nvPr/>
        </p:nvSpPr>
        <p:spPr>
          <a:xfrm>
            <a:off x="4444752" y="1652803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Pause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03648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27" name="Rectangle 26"/>
          <p:cNvSpPr/>
          <p:nvPr/>
        </p:nvSpPr>
        <p:spPr>
          <a:xfrm>
            <a:off x="2411760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28" name="Rectangle 27"/>
          <p:cNvSpPr/>
          <p:nvPr/>
        </p:nvSpPr>
        <p:spPr>
          <a:xfrm>
            <a:off x="3414936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29" name="Rectangle 28"/>
          <p:cNvSpPr/>
          <p:nvPr/>
        </p:nvSpPr>
        <p:spPr>
          <a:xfrm>
            <a:off x="4444752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Pause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03648" y="4317100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39" name="Rectangle 38"/>
          <p:cNvSpPr/>
          <p:nvPr/>
        </p:nvSpPr>
        <p:spPr>
          <a:xfrm>
            <a:off x="2411760" y="4317100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40" name="Rectangle 39"/>
          <p:cNvSpPr/>
          <p:nvPr/>
        </p:nvSpPr>
        <p:spPr>
          <a:xfrm>
            <a:off x="3414936" y="4317100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41" name="Rectangle 40"/>
          <p:cNvSpPr/>
          <p:nvPr/>
        </p:nvSpPr>
        <p:spPr>
          <a:xfrm>
            <a:off x="4444752" y="4317100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Resume</a:t>
            </a:r>
            <a:endParaRPr lang="en-SG" sz="1400" dirty="0"/>
          </a:p>
        </p:txBody>
      </p:sp>
      <p:sp>
        <p:nvSpPr>
          <p:cNvPr id="43" name="Rectangle 42"/>
          <p:cNvSpPr/>
          <p:nvPr/>
        </p:nvSpPr>
        <p:spPr>
          <a:xfrm>
            <a:off x="1403648" y="5205199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45" name="Rectangle 44"/>
          <p:cNvSpPr/>
          <p:nvPr/>
        </p:nvSpPr>
        <p:spPr>
          <a:xfrm>
            <a:off x="2411760" y="5205199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46" name="Rectangle 45"/>
          <p:cNvSpPr/>
          <p:nvPr/>
        </p:nvSpPr>
        <p:spPr>
          <a:xfrm>
            <a:off x="3414936" y="5205199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47" name="Rectangle 46"/>
          <p:cNvSpPr/>
          <p:nvPr/>
        </p:nvSpPr>
        <p:spPr>
          <a:xfrm>
            <a:off x="4444752" y="5205199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Resume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03648" y="6093296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51" name="Rectangle 50"/>
          <p:cNvSpPr/>
          <p:nvPr/>
        </p:nvSpPr>
        <p:spPr>
          <a:xfrm>
            <a:off x="2411760" y="6093296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52" name="Rectangle 51"/>
          <p:cNvSpPr/>
          <p:nvPr/>
        </p:nvSpPr>
        <p:spPr>
          <a:xfrm>
            <a:off x="3414936" y="6093296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53" name="Rectangle 52"/>
          <p:cNvSpPr/>
          <p:nvPr/>
        </p:nvSpPr>
        <p:spPr>
          <a:xfrm>
            <a:off x="4444752" y="6093296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Pause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57800" y="764704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55" name="Rectangle 54"/>
          <p:cNvSpPr/>
          <p:nvPr/>
        </p:nvSpPr>
        <p:spPr>
          <a:xfrm>
            <a:off x="5457800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56" name="Rectangle 55"/>
          <p:cNvSpPr/>
          <p:nvPr/>
        </p:nvSpPr>
        <p:spPr>
          <a:xfrm>
            <a:off x="5457800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58" name="Rectangle 57"/>
          <p:cNvSpPr/>
          <p:nvPr/>
        </p:nvSpPr>
        <p:spPr>
          <a:xfrm>
            <a:off x="5457800" y="4317100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59" name="Rectangle 58"/>
          <p:cNvSpPr/>
          <p:nvPr/>
        </p:nvSpPr>
        <p:spPr>
          <a:xfrm>
            <a:off x="5457800" y="5205199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60" name="Rectangle 59"/>
          <p:cNvSpPr/>
          <p:nvPr/>
        </p:nvSpPr>
        <p:spPr>
          <a:xfrm>
            <a:off x="5457800" y="6093296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21791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047046"/>
            <a:ext cx="1728192" cy="48965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Window</a:t>
            </a:r>
            <a:endParaRPr lang="en-SG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27784" y="1052736"/>
            <a:ext cx="1728192" cy="48965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err="1" smtClean="0"/>
              <a:t>PlayerControl</a:t>
            </a:r>
            <a:endParaRPr lang="en-SG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052736"/>
            <a:ext cx="1728192" cy="48965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Player</a:t>
            </a:r>
            <a:endParaRPr lang="en-SG" sz="1200" dirty="0" smtClean="0"/>
          </a:p>
          <a:p>
            <a:r>
              <a:rPr lang="en-US" sz="1050" dirty="0" err="1"/>
              <a:t>PlayerControl</a:t>
            </a:r>
            <a:endParaRPr lang="en-SG" sz="1050" dirty="0" smtClean="0"/>
          </a:p>
          <a:p>
            <a:r>
              <a:rPr lang="en-SG" sz="1050" dirty="0" err="1" smtClean="0"/>
              <a:t>NaturalDuration</a:t>
            </a:r>
            <a:endParaRPr lang="en-SG" sz="1050" dirty="0"/>
          </a:p>
          <a:p>
            <a:r>
              <a:rPr lang="en-SG" sz="1050" dirty="0" smtClean="0"/>
              <a:t>Position</a:t>
            </a:r>
          </a:p>
          <a:p>
            <a:r>
              <a:rPr lang="en-US" sz="1050" dirty="0" err="1" smtClean="0"/>
              <a:t>IsMuted</a:t>
            </a:r>
            <a:endParaRPr lang="en-US" sz="1050" dirty="0" smtClean="0"/>
          </a:p>
          <a:p>
            <a:r>
              <a:rPr lang="en-SG" sz="1050" dirty="0" smtClean="0"/>
              <a:t>Volume</a:t>
            </a:r>
            <a:endParaRPr lang="en-US" sz="1050" dirty="0" smtClean="0"/>
          </a:p>
          <a:p>
            <a:r>
              <a:rPr lang="en-US" sz="1050" dirty="0" err="1" smtClean="0"/>
              <a:t>PlayerState</a:t>
            </a:r>
            <a:endParaRPr lang="en-US" sz="1050" dirty="0" smtClean="0"/>
          </a:p>
          <a:p>
            <a:r>
              <a:rPr lang="en-SG" sz="1050" dirty="0" err="1"/>
              <a:t>mediaPlayer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err="1" smtClean="0"/>
              <a:t>mediaPlayer_MediaOpened</a:t>
            </a:r>
            <a:endParaRPr lang="en-US" sz="1050" dirty="0" smtClean="0"/>
          </a:p>
          <a:p>
            <a:r>
              <a:rPr lang="en-US" sz="1050" dirty="0" err="1" smtClean="0"/>
              <a:t>mediaPlayer_MediaFailed</a:t>
            </a:r>
            <a:endParaRPr lang="en-US" sz="1050" dirty="0" smtClean="0"/>
          </a:p>
          <a:p>
            <a:r>
              <a:rPr lang="en-US" sz="1050" dirty="0" err="1"/>
              <a:t>mediaPlayer_MediaEnded</a:t>
            </a:r>
            <a:endParaRPr lang="en-US" sz="1050" dirty="0"/>
          </a:p>
          <a:p>
            <a:endParaRPr lang="en-US" sz="1050" dirty="0"/>
          </a:p>
          <a:p>
            <a:r>
              <a:rPr lang="en-US" sz="1050" b="1" dirty="0" smtClean="0"/>
              <a:t>Events:</a:t>
            </a:r>
          </a:p>
          <a:p>
            <a:r>
              <a:rPr lang="en-SG" sz="1050" dirty="0" smtClean="0"/>
              <a:t>Traced</a:t>
            </a:r>
          </a:p>
          <a:p>
            <a:r>
              <a:rPr lang="en-SG" sz="1050" dirty="0" err="1" smtClean="0"/>
              <a:t>StateChanged</a:t>
            </a:r>
            <a:endParaRPr lang="en-SG" sz="1050" dirty="0" smtClean="0"/>
          </a:p>
          <a:p>
            <a:r>
              <a:rPr lang="en-SG" sz="1050" dirty="0" err="1" smtClean="0"/>
              <a:t>PositionChanged</a:t>
            </a:r>
            <a:endParaRPr lang="en-SG" sz="1050" dirty="0" smtClean="0"/>
          </a:p>
          <a:p>
            <a:r>
              <a:rPr lang="en-SG" sz="1050" dirty="0" err="1" smtClean="0"/>
              <a:t>VolumeChanged</a:t>
            </a:r>
            <a:endParaRPr lang="en-SG" sz="1050" dirty="0" smtClean="0"/>
          </a:p>
          <a:p>
            <a:endParaRPr lang="en-SG" sz="1050" b="1" dirty="0"/>
          </a:p>
          <a:p>
            <a:r>
              <a:rPr lang="en-SG" sz="1050" dirty="0" smtClean="0"/>
              <a:t>Play(</a:t>
            </a:r>
            <a:r>
              <a:rPr lang="en-SG" sz="1050" dirty="0" err="1" smtClean="0"/>
              <a:t>playerControl</a:t>
            </a:r>
            <a:r>
              <a:rPr lang="en-SG" sz="1050"/>
              <a:t>, </a:t>
            </a:r>
            <a:r>
              <a:rPr lang="en-SG" sz="1050" smtClean="0"/>
              <a:t>track</a:t>
            </a:r>
            <a:r>
              <a:rPr lang="en-SG" sz="1050" dirty="0"/>
              <a:t>)</a:t>
            </a:r>
            <a:endParaRPr lang="en-SG" sz="105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35896" y="1196752"/>
            <a:ext cx="1224136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48264" y="1046292"/>
            <a:ext cx="1728192" cy="48965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err="1"/>
              <a:t>M</a:t>
            </a:r>
            <a:r>
              <a:rPr lang="en-SG" sz="1200" b="1" dirty="0" err="1" smtClean="0"/>
              <a:t>ediaPlayer</a:t>
            </a:r>
            <a:endParaRPr lang="en-SG" sz="1200" b="1" dirty="0" smtClean="0"/>
          </a:p>
          <a:p>
            <a:r>
              <a:rPr lang="en-US" sz="1050" dirty="0" err="1" smtClean="0"/>
              <a:t>NaturalDuration</a:t>
            </a:r>
            <a:endParaRPr lang="en-US" sz="1050" dirty="0" smtClean="0"/>
          </a:p>
          <a:p>
            <a:r>
              <a:rPr lang="en-US" sz="1050" dirty="0" smtClean="0"/>
              <a:t>Position</a:t>
            </a:r>
          </a:p>
          <a:p>
            <a:r>
              <a:rPr lang="en-US" sz="1050" dirty="0" err="1" smtClean="0"/>
              <a:t>IsMuted</a:t>
            </a:r>
            <a:endParaRPr lang="en-US" sz="1050" dirty="0" smtClean="0"/>
          </a:p>
          <a:p>
            <a:r>
              <a:rPr lang="en-US" sz="1050" dirty="0" smtClean="0"/>
              <a:t>Volume</a:t>
            </a:r>
          </a:p>
          <a:p>
            <a:r>
              <a:rPr lang="en-US" sz="1050" dirty="0" smtClean="0"/>
              <a:t>Source</a:t>
            </a:r>
          </a:p>
          <a:p>
            <a:endParaRPr lang="en-US" sz="1050" dirty="0"/>
          </a:p>
          <a:p>
            <a:r>
              <a:rPr lang="en-US" sz="1050" b="1" dirty="0" smtClean="0"/>
              <a:t>Events:</a:t>
            </a:r>
          </a:p>
          <a:p>
            <a:r>
              <a:rPr lang="en-SG" sz="1050" dirty="0" err="1"/>
              <a:t>MediaOpened</a:t>
            </a:r>
            <a:endParaRPr lang="en-SG" sz="1050" dirty="0" smtClean="0"/>
          </a:p>
          <a:p>
            <a:r>
              <a:rPr lang="en-SG" sz="1050" dirty="0" err="1"/>
              <a:t>MediaFailed</a:t>
            </a:r>
            <a:endParaRPr lang="en-SG" sz="1050" dirty="0" smtClean="0"/>
          </a:p>
          <a:p>
            <a:r>
              <a:rPr lang="en-SG" sz="1050" dirty="0" err="1" smtClean="0"/>
              <a:t>MediaEnded</a:t>
            </a:r>
            <a:endParaRPr lang="en-SG" sz="1050" dirty="0" smtClean="0"/>
          </a:p>
          <a:p>
            <a:endParaRPr lang="en-SG" sz="1050" dirty="0"/>
          </a:p>
          <a:p>
            <a:r>
              <a:rPr lang="en-SG" sz="1050" dirty="0" smtClean="0"/>
              <a:t>Open()</a:t>
            </a:r>
          </a:p>
          <a:p>
            <a:r>
              <a:rPr lang="en-SG" sz="1050" dirty="0" smtClean="0"/>
              <a:t>Play()</a:t>
            </a:r>
          </a:p>
          <a:p>
            <a:r>
              <a:rPr lang="en-SG" sz="1050" dirty="0" smtClean="0"/>
              <a:t>Pause()</a:t>
            </a:r>
          </a:p>
          <a:p>
            <a:r>
              <a:rPr lang="en-SG" sz="1050" dirty="0" smtClean="0"/>
              <a:t>Stop()</a:t>
            </a:r>
          </a:p>
          <a:p>
            <a:endParaRPr lang="en-SG" sz="1050" dirty="0" smtClean="0"/>
          </a:p>
          <a:p>
            <a:endParaRPr lang="en-SG" sz="105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580112" y="1196752"/>
            <a:ext cx="136815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87624" y="119675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796136" y="1340768"/>
            <a:ext cx="1224136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364088" y="1503530"/>
            <a:ext cx="1656184" cy="1972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364088" y="1666292"/>
            <a:ext cx="1656184" cy="1627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364088" y="1829054"/>
            <a:ext cx="1656184" cy="1785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9612560" y="2708920"/>
            <a:ext cx="697230" cy="804721"/>
          </a:xfrm>
          <a:custGeom>
            <a:avLst/>
            <a:gdLst>
              <a:gd name="connsiteX0" fmla="*/ 0 w 697230"/>
              <a:gd name="connsiteY0" fmla="*/ 800818 h 804721"/>
              <a:gd name="connsiteX1" fmla="*/ 137160 w 697230"/>
              <a:gd name="connsiteY1" fmla="*/ 804628 h 804721"/>
              <a:gd name="connsiteX2" fmla="*/ 300990 w 697230"/>
              <a:gd name="connsiteY2" fmla="*/ 793198 h 804721"/>
              <a:gd name="connsiteX3" fmla="*/ 331470 w 697230"/>
              <a:gd name="connsiteY3" fmla="*/ 777958 h 804721"/>
              <a:gd name="connsiteX4" fmla="*/ 342900 w 697230"/>
              <a:gd name="connsiteY4" fmla="*/ 766528 h 804721"/>
              <a:gd name="connsiteX5" fmla="*/ 361950 w 697230"/>
              <a:gd name="connsiteY5" fmla="*/ 758908 h 804721"/>
              <a:gd name="connsiteX6" fmla="*/ 392430 w 697230"/>
              <a:gd name="connsiteY6" fmla="*/ 736048 h 804721"/>
              <a:gd name="connsiteX7" fmla="*/ 403860 w 697230"/>
              <a:gd name="connsiteY7" fmla="*/ 728428 h 804721"/>
              <a:gd name="connsiteX8" fmla="*/ 415290 w 697230"/>
              <a:gd name="connsiteY8" fmla="*/ 724618 h 804721"/>
              <a:gd name="connsiteX9" fmla="*/ 434340 w 697230"/>
              <a:gd name="connsiteY9" fmla="*/ 713188 h 804721"/>
              <a:gd name="connsiteX10" fmla="*/ 453390 w 697230"/>
              <a:gd name="connsiteY10" fmla="*/ 686518 h 804721"/>
              <a:gd name="connsiteX11" fmla="*/ 464820 w 697230"/>
              <a:gd name="connsiteY11" fmla="*/ 682708 h 804721"/>
              <a:gd name="connsiteX12" fmla="*/ 483870 w 697230"/>
              <a:gd name="connsiteY12" fmla="*/ 663658 h 804721"/>
              <a:gd name="connsiteX13" fmla="*/ 491490 w 697230"/>
              <a:gd name="connsiteY13" fmla="*/ 652228 h 804721"/>
              <a:gd name="connsiteX14" fmla="*/ 506730 w 697230"/>
              <a:gd name="connsiteY14" fmla="*/ 648418 h 804721"/>
              <a:gd name="connsiteX15" fmla="*/ 525780 w 697230"/>
              <a:gd name="connsiteY15" fmla="*/ 621748 h 804721"/>
              <a:gd name="connsiteX16" fmla="*/ 529590 w 697230"/>
              <a:gd name="connsiteY16" fmla="*/ 610318 h 804721"/>
              <a:gd name="connsiteX17" fmla="*/ 552450 w 697230"/>
              <a:gd name="connsiteY17" fmla="*/ 587458 h 804721"/>
              <a:gd name="connsiteX18" fmla="*/ 563880 w 697230"/>
              <a:gd name="connsiteY18" fmla="*/ 568408 h 804721"/>
              <a:gd name="connsiteX19" fmla="*/ 605790 w 697230"/>
              <a:gd name="connsiteY19" fmla="*/ 530308 h 804721"/>
              <a:gd name="connsiteX20" fmla="*/ 609600 w 697230"/>
              <a:gd name="connsiteY20" fmla="*/ 515068 h 804721"/>
              <a:gd name="connsiteX21" fmla="*/ 617220 w 697230"/>
              <a:gd name="connsiteY21" fmla="*/ 503638 h 804721"/>
              <a:gd name="connsiteX22" fmla="*/ 628650 w 697230"/>
              <a:gd name="connsiteY22" fmla="*/ 484588 h 804721"/>
              <a:gd name="connsiteX23" fmla="*/ 636270 w 697230"/>
              <a:gd name="connsiteY23" fmla="*/ 473158 h 804721"/>
              <a:gd name="connsiteX24" fmla="*/ 651510 w 697230"/>
              <a:gd name="connsiteY24" fmla="*/ 450298 h 804721"/>
              <a:gd name="connsiteX25" fmla="*/ 662940 w 697230"/>
              <a:gd name="connsiteY25" fmla="*/ 419818 h 804721"/>
              <a:gd name="connsiteX26" fmla="*/ 670560 w 697230"/>
              <a:gd name="connsiteY26" fmla="*/ 385528 h 804721"/>
              <a:gd name="connsiteX27" fmla="*/ 681990 w 697230"/>
              <a:gd name="connsiteY27" fmla="*/ 355048 h 804721"/>
              <a:gd name="connsiteX28" fmla="*/ 697230 w 697230"/>
              <a:gd name="connsiteY28" fmla="*/ 286468 h 804721"/>
              <a:gd name="connsiteX29" fmla="*/ 693420 w 697230"/>
              <a:gd name="connsiteY29" fmla="*/ 168358 h 804721"/>
              <a:gd name="connsiteX30" fmla="*/ 685800 w 697230"/>
              <a:gd name="connsiteY30" fmla="*/ 156928 h 804721"/>
              <a:gd name="connsiteX31" fmla="*/ 674370 w 697230"/>
              <a:gd name="connsiteY31" fmla="*/ 134068 h 804721"/>
              <a:gd name="connsiteX32" fmla="*/ 670560 w 697230"/>
              <a:gd name="connsiteY32" fmla="*/ 111208 h 804721"/>
              <a:gd name="connsiteX33" fmla="*/ 662940 w 697230"/>
              <a:gd name="connsiteY33" fmla="*/ 99778 h 804721"/>
              <a:gd name="connsiteX34" fmla="*/ 659130 w 697230"/>
              <a:gd name="connsiteY34" fmla="*/ 80728 h 804721"/>
              <a:gd name="connsiteX35" fmla="*/ 643890 w 697230"/>
              <a:gd name="connsiteY35" fmla="*/ 76918 h 804721"/>
              <a:gd name="connsiteX36" fmla="*/ 640080 w 697230"/>
              <a:gd name="connsiteY36" fmla="*/ 65488 h 804721"/>
              <a:gd name="connsiteX37" fmla="*/ 609600 w 697230"/>
              <a:gd name="connsiteY37" fmla="*/ 54058 h 804721"/>
              <a:gd name="connsiteX38" fmla="*/ 605790 w 697230"/>
              <a:gd name="connsiteY38" fmla="*/ 38818 h 804721"/>
              <a:gd name="connsiteX39" fmla="*/ 594360 w 697230"/>
              <a:gd name="connsiteY39" fmla="*/ 35008 h 804721"/>
              <a:gd name="connsiteX40" fmla="*/ 575310 w 697230"/>
              <a:gd name="connsiteY40" fmla="*/ 27388 h 804721"/>
              <a:gd name="connsiteX41" fmla="*/ 563880 w 697230"/>
              <a:gd name="connsiteY41" fmla="*/ 23578 h 804721"/>
              <a:gd name="connsiteX42" fmla="*/ 552450 w 697230"/>
              <a:gd name="connsiteY42" fmla="*/ 15958 h 804721"/>
              <a:gd name="connsiteX43" fmla="*/ 525780 w 697230"/>
              <a:gd name="connsiteY43" fmla="*/ 8338 h 804721"/>
              <a:gd name="connsiteX44" fmla="*/ 506730 w 697230"/>
              <a:gd name="connsiteY44" fmla="*/ 718 h 804721"/>
              <a:gd name="connsiteX45" fmla="*/ 472440 w 697230"/>
              <a:gd name="connsiteY45" fmla="*/ 718 h 80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97230" h="804721">
                <a:moveTo>
                  <a:pt x="0" y="800818"/>
                </a:moveTo>
                <a:cubicBezTo>
                  <a:pt x="45720" y="802088"/>
                  <a:pt x="91427" y="805311"/>
                  <a:pt x="137160" y="804628"/>
                </a:cubicBezTo>
                <a:cubicBezTo>
                  <a:pt x="173847" y="804080"/>
                  <a:pt x="253432" y="797161"/>
                  <a:pt x="300990" y="793198"/>
                </a:cubicBezTo>
                <a:cubicBezTo>
                  <a:pt x="314457" y="787811"/>
                  <a:pt x="320934" y="786738"/>
                  <a:pt x="331470" y="777958"/>
                </a:cubicBezTo>
                <a:cubicBezTo>
                  <a:pt x="335609" y="774509"/>
                  <a:pt x="338331" y="769384"/>
                  <a:pt x="342900" y="766528"/>
                </a:cubicBezTo>
                <a:cubicBezTo>
                  <a:pt x="348700" y="762903"/>
                  <a:pt x="356125" y="762492"/>
                  <a:pt x="361950" y="758908"/>
                </a:cubicBezTo>
                <a:cubicBezTo>
                  <a:pt x="372766" y="752252"/>
                  <a:pt x="381863" y="743093"/>
                  <a:pt x="392430" y="736048"/>
                </a:cubicBezTo>
                <a:cubicBezTo>
                  <a:pt x="396240" y="733508"/>
                  <a:pt x="399764" y="730476"/>
                  <a:pt x="403860" y="728428"/>
                </a:cubicBezTo>
                <a:cubicBezTo>
                  <a:pt x="407452" y="726632"/>
                  <a:pt x="411698" y="726414"/>
                  <a:pt x="415290" y="724618"/>
                </a:cubicBezTo>
                <a:cubicBezTo>
                  <a:pt x="421914" y="721306"/>
                  <a:pt x="427990" y="716998"/>
                  <a:pt x="434340" y="713188"/>
                </a:cubicBezTo>
                <a:cubicBezTo>
                  <a:pt x="440690" y="704298"/>
                  <a:pt x="445665" y="694243"/>
                  <a:pt x="453390" y="686518"/>
                </a:cubicBezTo>
                <a:cubicBezTo>
                  <a:pt x="456230" y="683678"/>
                  <a:pt x="461607" y="685118"/>
                  <a:pt x="464820" y="682708"/>
                </a:cubicBezTo>
                <a:cubicBezTo>
                  <a:pt x="472004" y="677320"/>
                  <a:pt x="477956" y="670416"/>
                  <a:pt x="483870" y="663658"/>
                </a:cubicBezTo>
                <a:cubicBezTo>
                  <a:pt x="486885" y="660212"/>
                  <a:pt x="487680" y="654768"/>
                  <a:pt x="491490" y="652228"/>
                </a:cubicBezTo>
                <a:cubicBezTo>
                  <a:pt x="495847" y="649323"/>
                  <a:pt x="501650" y="649688"/>
                  <a:pt x="506730" y="648418"/>
                </a:cubicBezTo>
                <a:cubicBezTo>
                  <a:pt x="515339" y="622592"/>
                  <a:pt x="503180" y="653388"/>
                  <a:pt x="525780" y="621748"/>
                </a:cubicBezTo>
                <a:cubicBezTo>
                  <a:pt x="528114" y="618480"/>
                  <a:pt x="527124" y="613488"/>
                  <a:pt x="529590" y="610318"/>
                </a:cubicBezTo>
                <a:cubicBezTo>
                  <a:pt x="536206" y="601812"/>
                  <a:pt x="546906" y="596699"/>
                  <a:pt x="552450" y="587458"/>
                </a:cubicBezTo>
                <a:cubicBezTo>
                  <a:pt x="556260" y="581108"/>
                  <a:pt x="559191" y="574139"/>
                  <a:pt x="563880" y="568408"/>
                </a:cubicBezTo>
                <a:cubicBezTo>
                  <a:pt x="577432" y="551844"/>
                  <a:pt x="589688" y="543190"/>
                  <a:pt x="605790" y="530308"/>
                </a:cubicBezTo>
                <a:cubicBezTo>
                  <a:pt x="607060" y="525228"/>
                  <a:pt x="607537" y="519881"/>
                  <a:pt x="609600" y="515068"/>
                </a:cubicBezTo>
                <a:cubicBezTo>
                  <a:pt x="611404" y="510859"/>
                  <a:pt x="614793" y="507521"/>
                  <a:pt x="617220" y="503638"/>
                </a:cubicBezTo>
                <a:cubicBezTo>
                  <a:pt x="621145" y="497358"/>
                  <a:pt x="624725" y="490868"/>
                  <a:pt x="628650" y="484588"/>
                </a:cubicBezTo>
                <a:cubicBezTo>
                  <a:pt x="631077" y="480705"/>
                  <a:pt x="634222" y="477254"/>
                  <a:pt x="636270" y="473158"/>
                </a:cubicBezTo>
                <a:cubicBezTo>
                  <a:pt x="647298" y="451102"/>
                  <a:pt x="629843" y="471965"/>
                  <a:pt x="651510" y="450298"/>
                </a:cubicBezTo>
                <a:cubicBezTo>
                  <a:pt x="653841" y="444471"/>
                  <a:pt x="660949" y="427782"/>
                  <a:pt x="662940" y="419818"/>
                </a:cubicBezTo>
                <a:cubicBezTo>
                  <a:pt x="665780" y="408459"/>
                  <a:pt x="667117" y="396719"/>
                  <a:pt x="670560" y="385528"/>
                </a:cubicBezTo>
                <a:cubicBezTo>
                  <a:pt x="689393" y="324322"/>
                  <a:pt x="668624" y="413859"/>
                  <a:pt x="681990" y="355048"/>
                </a:cubicBezTo>
                <a:cubicBezTo>
                  <a:pt x="687180" y="332213"/>
                  <a:pt x="697230" y="286468"/>
                  <a:pt x="697230" y="286468"/>
                </a:cubicBezTo>
                <a:cubicBezTo>
                  <a:pt x="695960" y="247098"/>
                  <a:pt x="696882" y="207596"/>
                  <a:pt x="693420" y="168358"/>
                </a:cubicBezTo>
                <a:cubicBezTo>
                  <a:pt x="693018" y="163797"/>
                  <a:pt x="687848" y="161024"/>
                  <a:pt x="685800" y="156928"/>
                </a:cubicBezTo>
                <a:cubicBezTo>
                  <a:pt x="670026" y="125380"/>
                  <a:pt x="696208" y="166825"/>
                  <a:pt x="674370" y="134068"/>
                </a:cubicBezTo>
                <a:cubicBezTo>
                  <a:pt x="673100" y="126448"/>
                  <a:pt x="673003" y="118537"/>
                  <a:pt x="670560" y="111208"/>
                </a:cubicBezTo>
                <a:cubicBezTo>
                  <a:pt x="669112" y="106864"/>
                  <a:pt x="664548" y="104065"/>
                  <a:pt x="662940" y="99778"/>
                </a:cubicBezTo>
                <a:cubicBezTo>
                  <a:pt x="660666" y="93715"/>
                  <a:pt x="663276" y="85703"/>
                  <a:pt x="659130" y="80728"/>
                </a:cubicBezTo>
                <a:cubicBezTo>
                  <a:pt x="655778" y="76705"/>
                  <a:pt x="648970" y="78188"/>
                  <a:pt x="643890" y="76918"/>
                </a:cubicBezTo>
                <a:cubicBezTo>
                  <a:pt x="642620" y="73108"/>
                  <a:pt x="642589" y="68624"/>
                  <a:pt x="640080" y="65488"/>
                </a:cubicBezTo>
                <a:cubicBezTo>
                  <a:pt x="632605" y="56145"/>
                  <a:pt x="619927" y="56123"/>
                  <a:pt x="609600" y="54058"/>
                </a:cubicBezTo>
                <a:cubicBezTo>
                  <a:pt x="608330" y="48978"/>
                  <a:pt x="609061" y="42907"/>
                  <a:pt x="605790" y="38818"/>
                </a:cubicBezTo>
                <a:cubicBezTo>
                  <a:pt x="603281" y="35682"/>
                  <a:pt x="598120" y="36418"/>
                  <a:pt x="594360" y="35008"/>
                </a:cubicBezTo>
                <a:cubicBezTo>
                  <a:pt x="587956" y="32607"/>
                  <a:pt x="581714" y="29789"/>
                  <a:pt x="575310" y="27388"/>
                </a:cubicBezTo>
                <a:cubicBezTo>
                  <a:pt x="571550" y="25978"/>
                  <a:pt x="567472" y="25374"/>
                  <a:pt x="563880" y="23578"/>
                </a:cubicBezTo>
                <a:cubicBezTo>
                  <a:pt x="559784" y="21530"/>
                  <a:pt x="556546" y="18006"/>
                  <a:pt x="552450" y="15958"/>
                </a:cubicBezTo>
                <a:cubicBezTo>
                  <a:pt x="545112" y="12289"/>
                  <a:pt x="533104" y="10779"/>
                  <a:pt x="525780" y="8338"/>
                </a:cubicBezTo>
                <a:cubicBezTo>
                  <a:pt x="519292" y="6175"/>
                  <a:pt x="513500" y="1685"/>
                  <a:pt x="506730" y="718"/>
                </a:cubicBezTo>
                <a:cubicBezTo>
                  <a:pt x="495415" y="-898"/>
                  <a:pt x="483870" y="718"/>
                  <a:pt x="472440" y="718"/>
                </a:cubicBez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reeform 34"/>
          <p:cNvSpPr/>
          <p:nvPr/>
        </p:nvSpPr>
        <p:spPr>
          <a:xfrm>
            <a:off x="7406640" y="2640330"/>
            <a:ext cx="607637" cy="647700"/>
          </a:xfrm>
          <a:custGeom>
            <a:avLst/>
            <a:gdLst>
              <a:gd name="connsiteX0" fmla="*/ 0 w 607637"/>
              <a:gd name="connsiteY0" fmla="*/ 647700 h 647700"/>
              <a:gd name="connsiteX1" fmla="*/ 556260 w 607637"/>
              <a:gd name="connsiteY1" fmla="*/ 487680 h 647700"/>
              <a:gd name="connsiteX2" fmla="*/ 560070 w 607637"/>
              <a:gd name="connsiteY2" fmla="*/ 99060 h 647700"/>
              <a:gd name="connsiteX3" fmla="*/ 354330 w 607637"/>
              <a:gd name="connsiteY3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637" h="647700">
                <a:moveTo>
                  <a:pt x="0" y="647700"/>
                </a:moveTo>
                <a:cubicBezTo>
                  <a:pt x="231457" y="613410"/>
                  <a:pt x="462915" y="579120"/>
                  <a:pt x="556260" y="487680"/>
                </a:cubicBezTo>
                <a:cubicBezTo>
                  <a:pt x="649605" y="396240"/>
                  <a:pt x="593725" y="180340"/>
                  <a:pt x="560070" y="99060"/>
                </a:cubicBezTo>
                <a:cubicBezTo>
                  <a:pt x="526415" y="17780"/>
                  <a:pt x="440372" y="8890"/>
                  <a:pt x="354330" y="0"/>
                </a:cubicBez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Freeform 35"/>
          <p:cNvSpPr/>
          <p:nvPr/>
        </p:nvSpPr>
        <p:spPr>
          <a:xfrm>
            <a:off x="7410450" y="2466196"/>
            <a:ext cx="686391" cy="826491"/>
          </a:xfrm>
          <a:custGeom>
            <a:avLst/>
            <a:gdLst>
              <a:gd name="connsiteX0" fmla="*/ 0 w 686391"/>
              <a:gd name="connsiteY0" fmla="*/ 821834 h 826491"/>
              <a:gd name="connsiteX1" fmla="*/ 624840 w 686391"/>
              <a:gd name="connsiteY1" fmla="*/ 718964 h 826491"/>
              <a:gd name="connsiteX2" fmla="*/ 643890 w 686391"/>
              <a:gd name="connsiteY2" fmla="*/ 97934 h 826491"/>
              <a:gd name="connsiteX3" fmla="*/ 453390 w 686391"/>
              <a:gd name="connsiteY3" fmla="*/ 10304 h 82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391" h="826491">
                <a:moveTo>
                  <a:pt x="0" y="821834"/>
                </a:moveTo>
                <a:cubicBezTo>
                  <a:pt x="258762" y="830724"/>
                  <a:pt x="517525" y="839614"/>
                  <a:pt x="624840" y="718964"/>
                </a:cubicBezTo>
                <a:cubicBezTo>
                  <a:pt x="732155" y="598314"/>
                  <a:pt x="672465" y="216044"/>
                  <a:pt x="643890" y="97934"/>
                </a:cubicBezTo>
                <a:cubicBezTo>
                  <a:pt x="615315" y="-20176"/>
                  <a:pt x="534352" y="-4936"/>
                  <a:pt x="453390" y="10304"/>
                </a:cubicBez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408204" y="2466196"/>
            <a:ext cx="612068" cy="174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7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827584" y="1340768"/>
            <a:ext cx="4536504" cy="32403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SG" sz="1200" i="1" dirty="0" smtClean="0"/>
              <a:t>Stored in CSV File</a:t>
            </a:r>
            <a:endParaRPr lang="en-SG" sz="12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04664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Playlist</a:t>
            </a:r>
            <a:endParaRPr lang="en-SG" b="1" dirty="0"/>
          </a:p>
        </p:txBody>
      </p:sp>
      <p:sp>
        <p:nvSpPr>
          <p:cNvPr id="5" name="Rectangle 4"/>
          <p:cNvSpPr/>
          <p:nvPr/>
        </p:nvSpPr>
        <p:spPr>
          <a:xfrm>
            <a:off x="1216606" y="3789040"/>
            <a:ext cx="1699210" cy="555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smtClean="0"/>
              <a:t>Track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216606" y="1556792"/>
            <a:ext cx="1699210" cy="555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smtClean="0"/>
              <a:t>Playlist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216606" y="2494423"/>
            <a:ext cx="1699210" cy="9837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PlaylistTrack</a:t>
            </a:r>
            <a:endParaRPr lang="en-SG" dirty="0" smtClean="0"/>
          </a:p>
        </p:txBody>
      </p:sp>
      <p:sp>
        <p:nvSpPr>
          <p:cNvPr id="8" name="Rectangle 7"/>
          <p:cNvSpPr/>
          <p:nvPr/>
        </p:nvSpPr>
        <p:spPr>
          <a:xfrm>
            <a:off x="3560877" y="2492896"/>
            <a:ext cx="1699210" cy="555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PlayinglistTrack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3563888" y="332656"/>
            <a:ext cx="1699210" cy="7719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Playinglist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1595226" y="2904768"/>
            <a:ext cx="620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Playlist</a:t>
            </a:r>
            <a:endParaRPr lang="en-SG" sz="1200" dirty="0"/>
          </a:p>
        </p:txBody>
      </p:sp>
      <p:cxnSp>
        <p:nvCxnSpPr>
          <p:cNvPr id="12" name="Elbow Connector 11"/>
          <p:cNvCxnSpPr>
            <a:stCxn id="10" idx="1"/>
            <a:endCxn id="6" idx="1"/>
          </p:cNvCxnSpPr>
          <p:nvPr/>
        </p:nvCxnSpPr>
        <p:spPr>
          <a:xfrm rot="10800000">
            <a:off x="1216606" y="1834736"/>
            <a:ext cx="378620" cy="1208532"/>
          </a:xfrm>
          <a:prstGeom prst="bentConnector3">
            <a:avLst>
              <a:gd name="adj1" fmla="val 1603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95226" y="3048784"/>
            <a:ext cx="510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Track</a:t>
            </a:r>
            <a:endParaRPr lang="en-SG" sz="1200" dirty="0"/>
          </a:p>
        </p:txBody>
      </p:sp>
      <p:cxnSp>
        <p:nvCxnSpPr>
          <p:cNvPr id="22" name="Elbow Connector 21"/>
          <p:cNvCxnSpPr>
            <a:stCxn id="20" idx="1"/>
            <a:endCxn id="5" idx="1"/>
          </p:cNvCxnSpPr>
          <p:nvPr/>
        </p:nvCxnSpPr>
        <p:spPr>
          <a:xfrm rot="10800000" flipV="1">
            <a:off x="1216606" y="3187284"/>
            <a:ext cx="378620" cy="879700"/>
          </a:xfrm>
          <a:prstGeom prst="bentConnector3">
            <a:avLst>
              <a:gd name="adj1" fmla="val 1603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7893" y="2760752"/>
            <a:ext cx="406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635896" y="2760752"/>
            <a:ext cx="1203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PlaylistTrackKey</a:t>
            </a:r>
            <a:endParaRPr lang="en-SG" sz="1200" dirty="0"/>
          </a:p>
        </p:txBody>
      </p:sp>
      <p:cxnSp>
        <p:nvCxnSpPr>
          <p:cNvPr id="28" name="Elbow Connector 27"/>
          <p:cNvCxnSpPr>
            <a:stCxn id="26" idx="1"/>
            <a:endCxn id="25" idx="3"/>
          </p:cNvCxnSpPr>
          <p:nvPr/>
        </p:nvCxnSpPr>
        <p:spPr>
          <a:xfrm rot="10800000">
            <a:off x="2004864" y="2899252"/>
            <a:ext cx="1631032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35896" y="836712"/>
            <a:ext cx="968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ToPlayTracks</a:t>
            </a:r>
            <a:endParaRPr lang="en-SG" sz="1200" dirty="0"/>
          </a:p>
        </p:txBody>
      </p:sp>
      <p:cxnSp>
        <p:nvCxnSpPr>
          <p:cNvPr id="36" name="Elbow Connector 35"/>
          <p:cNvCxnSpPr>
            <a:stCxn id="8" idx="0"/>
            <a:endCxn id="34" idx="2"/>
          </p:cNvCxnSpPr>
          <p:nvPr/>
        </p:nvCxnSpPr>
        <p:spPr>
          <a:xfrm rot="16200000" flipV="1">
            <a:off x="3575683" y="1658096"/>
            <a:ext cx="1379185" cy="2904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95226" y="3201184"/>
            <a:ext cx="691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TrackNo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220072" y="503342"/>
            <a:ext cx="2695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Stored in RAM only</a:t>
            </a:r>
          </a:p>
          <a:p>
            <a:r>
              <a:rPr lang="en-SG" sz="1200" i="1" dirty="0" smtClean="0"/>
              <a:t>Used by player to play playlist</a:t>
            </a:r>
          </a:p>
          <a:p>
            <a:r>
              <a:rPr lang="en-SG" sz="1200" i="1" dirty="0" smtClean="0"/>
              <a:t>Recreated during </a:t>
            </a:r>
            <a:r>
              <a:rPr lang="en-SG" sz="1200" i="1" dirty="0" err="1" smtClean="0"/>
              <a:t>startup</a:t>
            </a:r>
            <a:r>
              <a:rPr lang="en-SG" sz="1200" i="1" dirty="0" smtClean="0"/>
              <a:t> by </a:t>
            </a:r>
            <a:r>
              <a:rPr lang="en-SG" sz="1200" i="1" dirty="0" err="1" smtClean="0"/>
              <a:t>datacontext</a:t>
            </a:r>
            <a:endParaRPr lang="en-SG" sz="12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5332646" y="2422629"/>
            <a:ext cx="2695738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sz="1200" i="1" dirty="0" err="1" smtClean="0"/>
              <a:t>PlayinglistTracks</a:t>
            </a:r>
            <a:r>
              <a:rPr lang="en-SG" sz="1200" i="1" dirty="0" smtClean="0"/>
              <a:t> get created and stored when Player starts to play a new playlist.</a:t>
            </a:r>
          </a:p>
          <a:p>
            <a:r>
              <a:rPr lang="en-SG" sz="1200" i="1" dirty="0" err="1" smtClean="0"/>
              <a:t>PlayinglistTracks</a:t>
            </a:r>
            <a:r>
              <a:rPr lang="en-SG" sz="1200" i="1" dirty="0" smtClean="0"/>
              <a:t> get deleted once the Player has played them. Once all </a:t>
            </a:r>
            <a:r>
              <a:rPr lang="en-SG" sz="1200" i="1" dirty="0" err="1" smtClean="0"/>
              <a:t>PlayinglistTracks</a:t>
            </a:r>
            <a:r>
              <a:rPr lang="en-SG" sz="1200" i="1" dirty="0" smtClean="0"/>
              <a:t> has been played, Player fills </a:t>
            </a:r>
            <a:r>
              <a:rPr lang="en-SG" sz="1200" i="1" dirty="0" err="1" smtClean="0"/>
              <a:t>Playinglist</a:t>
            </a:r>
            <a:r>
              <a:rPr lang="en-SG" sz="1200" i="1" dirty="0" smtClean="0"/>
              <a:t> again with all tracks from</a:t>
            </a:r>
          </a:p>
          <a:p>
            <a:r>
              <a:rPr lang="en-SG" sz="1200" i="1" dirty="0" smtClean="0"/>
              <a:t>Playlist.</a:t>
            </a:r>
            <a:endParaRPr lang="en-SG" sz="12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692696"/>
            <a:ext cx="620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Playlist</a:t>
            </a:r>
            <a:endParaRPr lang="en-SG" sz="1200" dirty="0"/>
          </a:p>
        </p:txBody>
      </p:sp>
      <p:cxnSp>
        <p:nvCxnSpPr>
          <p:cNvPr id="50" name="Elbow Connector 49"/>
          <p:cNvCxnSpPr>
            <a:stCxn id="48" idx="1"/>
            <a:endCxn id="6" idx="0"/>
          </p:cNvCxnSpPr>
          <p:nvPr/>
        </p:nvCxnSpPr>
        <p:spPr>
          <a:xfrm rot="10800000" flipV="1">
            <a:off x="2066212" y="831196"/>
            <a:ext cx="1569685" cy="7255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3568" y="4797152"/>
            <a:ext cx="806489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sz="1400" dirty="0" smtClean="0"/>
              <a:t>When deleting a </a:t>
            </a:r>
            <a:r>
              <a:rPr lang="en-SG" sz="1400" dirty="0" err="1" smtClean="0"/>
              <a:t>PlaylistTrack</a:t>
            </a:r>
            <a:r>
              <a:rPr lang="en-SG" sz="1400" dirty="0" smtClean="0"/>
              <a:t> from a Playlist, also the </a:t>
            </a:r>
            <a:r>
              <a:rPr lang="en-SG" sz="1400" dirty="0" err="1" smtClean="0"/>
              <a:t>PlayinglistTrack</a:t>
            </a:r>
            <a:r>
              <a:rPr lang="en-SG" sz="1400" dirty="0" smtClean="0"/>
              <a:t> needs to get deleted, if it exists.</a:t>
            </a:r>
          </a:p>
          <a:p>
            <a:r>
              <a:rPr lang="en-SG" sz="1400" dirty="0" smtClean="0"/>
              <a:t>When deleting a Playlist, also the </a:t>
            </a:r>
            <a:r>
              <a:rPr lang="en-SG" sz="1400" dirty="0" err="1" smtClean="0"/>
              <a:t>Playinglist</a:t>
            </a:r>
            <a:r>
              <a:rPr lang="en-SG" sz="1400" dirty="0" smtClean="0"/>
              <a:t> and all it </a:t>
            </a:r>
            <a:r>
              <a:rPr lang="en-SG" sz="1400" dirty="0" err="1" smtClean="0"/>
              <a:t>PlayinglistTracks</a:t>
            </a:r>
            <a:r>
              <a:rPr lang="en-SG" sz="1400" dirty="0" smtClean="0"/>
              <a:t> need to get deleted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67158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5320</TotalTime>
  <Words>616</Words>
  <Application>Microsoft Office PowerPoint</Application>
  <PresentationFormat>On-screen Show (4:3)</PresentationFormat>
  <Paragraphs>237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48</cp:revision>
  <cp:lastPrinted>2020-11-14T09:24:04Z</cp:lastPrinted>
  <dcterms:created xsi:type="dcterms:W3CDTF">2020-11-14T04:00:09Z</dcterms:created>
  <dcterms:modified xsi:type="dcterms:W3CDTF">2021-04-12T06:51:25Z</dcterms:modified>
</cp:coreProperties>
</file>