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3" r:id="rId2"/>
    <p:sldId id="271" r:id="rId3"/>
    <p:sldId id="268" r:id="rId4"/>
    <p:sldId id="267" r:id="rId5"/>
    <p:sldId id="269" r:id="rId6"/>
    <p:sldId id="270" r:id="rId7"/>
    <p:sldId id="260" r:id="rId8"/>
    <p:sldId id="261" r:id="rId9"/>
    <p:sldId id="258" r:id="rId10"/>
    <p:sldId id="259" r:id="rId11"/>
    <p:sldId id="273" r:id="rId12"/>
    <p:sldId id="272" r:id="rId13"/>
    <p:sldId id="256" r:id="rId14"/>
    <p:sldId id="274" r:id="rId15"/>
    <p:sldId id="266" r:id="rId16"/>
    <p:sldId id="262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D8A"/>
    <a:srgbClr val="386299"/>
    <a:srgbClr val="969696"/>
    <a:srgbClr val="B2B2B2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117" d="100"/>
          <a:sy n="117" d="100"/>
        </p:scale>
        <p:origin x="-456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868407-9A4F-47AB-A8EB-DC5757C925AB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4E9C4-42CA-4BD6-8E97-79E85EB9568C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348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4E9C4-42CA-4BD6-8E97-79E85EB9568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9708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229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1822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319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401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6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943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157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615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474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635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238AC-D00D-4077-9A18-165FEE5E386A}" type="datetimeFigureOut">
              <a:rPr lang="en-SG" smtClean="0"/>
              <a:t>13/9/2021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A2FD6-DC32-4AB0-9F6D-083091A0497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5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3133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Introduction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%PDF-1.0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0 40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0000000123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r>
              <a:rPr lang="pt-BR" sz="1200" dirty="0"/>
              <a:t> </a:t>
            </a:r>
            <a:r>
              <a:rPr lang="pt-BR" sz="1200" dirty="0" smtClean="0"/>
              <a:t>    0000000345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...</a:t>
            </a:r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/>
              <a:t>s</a:t>
            </a:r>
            <a:r>
              <a:rPr lang="en-SG" sz="1200" dirty="0" err="1" smtClean="0"/>
              <a:t>tartxref</a:t>
            </a:r>
            <a:r>
              <a:rPr lang="en-SG" sz="1200" dirty="0" smtClean="0"/>
              <a:t> 12345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5013176"/>
            <a:ext cx="172819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Size </a:t>
            </a:r>
            <a:r>
              <a:rPr lang="pt-BR" sz="1200" dirty="0" smtClean="0"/>
              <a:t>40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Root </a:t>
            </a:r>
            <a:r>
              <a:rPr lang="pt-BR" sz="1200" dirty="0" smtClean="0"/>
              <a:t>3 </a:t>
            </a:r>
            <a:r>
              <a:rPr lang="pt-BR" sz="1200" dirty="0"/>
              <a:t>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...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97496" y="1390333"/>
            <a:ext cx="1728192" cy="101566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2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 smtClean="0"/>
              <a:t>/Type/Pages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Count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Kids[ </a:t>
            </a:r>
            <a:r>
              <a:rPr lang="pt-BR" sz="1200" dirty="0" smtClean="0"/>
              <a:t>7 </a:t>
            </a:r>
            <a:r>
              <a:rPr lang="pt-BR" sz="1200" dirty="0"/>
              <a:t>0 R 16 0 </a:t>
            </a:r>
            <a:r>
              <a:rPr lang="pt-BR" sz="1200" dirty="0" smtClean="0"/>
              <a:t>R] </a:t>
            </a:r>
          </a:p>
          <a:p>
            <a:r>
              <a:rPr lang="pt-BR" sz="1200" dirty="0" smtClean="0"/>
              <a:t>&gt;&gt;</a:t>
            </a:r>
            <a:r>
              <a:rPr lang="pt-BR" sz="1200" dirty="0"/>
              <a:t>endobj</a:t>
            </a:r>
          </a:p>
        </p:txBody>
      </p:sp>
      <p:sp>
        <p:nvSpPr>
          <p:cNvPr id="8" name="Oval 7"/>
          <p:cNvSpPr/>
          <p:nvPr/>
        </p:nvSpPr>
        <p:spPr>
          <a:xfrm>
            <a:off x="281473" y="999778"/>
            <a:ext cx="186466" cy="186467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</a:t>
            </a:r>
            <a:endParaRPr lang="en-SG" sz="1200" dirty="0"/>
          </a:p>
        </p:txBody>
      </p:sp>
      <p:sp>
        <p:nvSpPr>
          <p:cNvPr id="20" name="Oval 19"/>
          <p:cNvSpPr/>
          <p:nvPr/>
        </p:nvSpPr>
        <p:spPr>
          <a:xfrm>
            <a:off x="281473" y="6122854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b</a:t>
            </a:r>
            <a:endParaRPr lang="en-SG" sz="1200" dirty="0"/>
          </a:p>
        </p:txBody>
      </p:sp>
      <p:sp>
        <p:nvSpPr>
          <p:cNvPr id="23" name="Oval 22"/>
          <p:cNvSpPr/>
          <p:nvPr/>
        </p:nvSpPr>
        <p:spPr>
          <a:xfrm>
            <a:off x="281473" y="5042734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281473" y="3573016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81473" y="5445224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</a:t>
            </a:r>
            <a:endParaRPr lang="en-SG" sz="1200" dirty="0"/>
          </a:p>
        </p:txBody>
      </p:sp>
      <p:sp>
        <p:nvSpPr>
          <p:cNvPr id="28" name="Oval 27"/>
          <p:cNvSpPr/>
          <p:nvPr/>
        </p:nvSpPr>
        <p:spPr>
          <a:xfrm>
            <a:off x="281473" y="1412776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j</a:t>
            </a:r>
          </a:p>
        </p:txBody>
      </p:sp>
      <p:sp>
        <p:nvSpPr>
          <p:cNvPr id="4" name="Freeform 3"/>
          <p:cNvSpPr/>
          <p:nvPr/>
        </p:nvSpPr>
        <p:spPr>
          <a:xfrm>
            <a:off x="851483" y="3673537"/>
            <a:ext cx="1736988" cy="2725185"/>
          </a:xfrm>
          <a:custGeom>
            <a:avLst/>
            <a:gdLst>
              <a:gd name="connsiteX0" fmla="*/ 700480 w 1736988"/>
              <a:gd name="connsiteY0" fmla="*/ 2369594 h 2552074"/>
              <a:gd name="connsiteX1" fmla="*/ 1468073 w 1736988"/>
              <a:gd name="connsiteY1" fmla="*/ 2357011 h 2552074"/>
              <a:gd name="connsiteX2" fmla="*/ 1635853 w 1736988"/>
              <a:gd name="connsiteY2" fmla="*/ 373014 h 2552074"/>
              <a:gd name="connsiteX3" fmla="*/ 0 w 1736988"/>
              <a:gd name="connsiteY3" fmla="*/ 3899 h 2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988" h="2552074">
                <a:moveTo>
                  <a:pt x="700480" y="2369594"/>
                </a:moveTo>
                <a:cubicBezTo>
                  <a:pt x="1006329" y="2529684"/>
                  <a:pt x="1312178" y="2689774"/>
                  <a:pt x="1468073" y="2357011"/>
                </a:cubicBezTo>
                <a:cubicBezTo>
                  <a:pt x="1623968" y="2024248"/>
                  <a:pt x="1880532" y="765199"/>
                  <a:pt x="1635853" y="373014"/>
                </a:cubicBezTo>
                <a:cubicBezTo>
                  <a:pt x="1391174" y="-19171"/>
                  <a:pt x="695587" y="-7636"/>
                  <a:pt x="0" y="3899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/>
          <p:cNvSpPr txBox="1"/>
          <p:nvPr/>
        </p:nvSpPr>
        <p:spPr>
          <a:xfrm>
            <a:off x="497496" y="2503552"/>
            <a:ext cx="1728192" cy="830997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3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 smtClean="0"/>
              <a:t>/Type/Catalog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Pages 2 0 R</a:t>
            </a:r>
            <a:endParaRPr lang="pt-BR" sz="1200" dirty="0" smtClean="0"/>
          </a:p>
          <a:p>
            <a:r>
              <a:rPr lang="pt-BR" sz="1200" dirty="0" smtClean="0"/>
              <a:t>&gt;&gt;endobj</a:t>
            </a:r>
            <a:endParaRPr lang="pt-BR" sz="1200" dirty="0"/>
          </a:p>
        </p:txBody>
      </p:sp>
      <p:sp>
        <p:nvSpPr>
          <p:cNvPr id="17" name="Oval 16"/>
          <p:cNvSpPr/>
          <p:nvPr/>
        </p:nvSpPr>
        <p:spPr>
          <a:xfrm>
            <a:off x="281473" y="4509120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f</a:t>
            </a:r>
            <a:endParaRPr lang="en-SG" sz="1200" dirty="0"/>
          </a:p>
        </p:txBody>
      </p:sp>
      <p:sp>
        <p:nvSpPr>
          <p:cNvPr id="6" name="Freeform 5"/>
          <p:cNvSpPr/>
          <p:nvPr/>
        </p:nvSpPr>
        <p:spPr>
          <a:xfrm>
            <a:off x="1384183" y="4622334"/>
            <a:ext cx="734043" cy="906011"/>
          </a:xfrm>
          <a:custGeom>
            <a:avLst/>
            <a:gdLst>
              <a:gd name="connsiteX0" fmla="*/ 0 w 734043"/>
              <a:gd name="connsiteY0" fmla="*/ 906011 h 906011"/>
              <a:gd name="connsiteX1" fmla="*/ 629175 w 734043"/>
              <a:gd name="connsiteY1" fmla="*/ 767593 h 906011"/>
              <a:gd name="connsiteX2" fmla="*/ 717259 w 734043"/>
              <a:gd name="connsiteY2" fmla="*/ 197141 h 906011"/>
              <a:gd name="connsiteX3" fmla="*/ 453006 w 734043"/>
              <a:gd name="connsiteY3" fmla="*/ 0 h 906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4043" h="906011">
                <a:moveTo>
                  <a:pt x="0" y="906011"/>
                </a:moveTo>
                <a:cubicBezTo>
                  <a:pt x="254816" y="895874"/>
                  <a:pt x="509632" y="885738"/>
                  <a:pt x="629175" y="767593"/>
                </a:cubicBezTo>
                <a:cubicBezTo>
                  <a:pt x="748718" y="649448"/>
                  <a:pt x="746620" y="325073"/>
                  <a:pt x="717259" y="197141"/>
                </a:cubicBezTo>
                <a:cubicBezTo>
                  <a:pt x="687898" y="69209"/>
                  <a:pt x="570452" y="34604"/>
                  <a:pt x="453006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Freeform 6"/>
          <p:cNvSpPr/>
          <p:nvPr/>
        </p:nvSpPr>
        <p:spPr>
          <a:xfrm>
            <a:off x="1375794" y="2646727"/>
            <a:ext cx="1486678" cy="1994746"/>
          </a:xfrm>
          <a:custGeom>
            <a:avLst/>
            <a:gdLst>
              <a:gd name="connsiteX0" fmla="*/ 473978 w 1486678"/>
              <a:gd name="connsiteY0" fmla="*/ 1912690 h 1994746"/>
              <a:gd name="connsiteX1" fmla="*/ 864067 w 1486678"/>
              <a:gd name="connsiteY1" fmla="*/ 1853967 h 1994746"/>
              <a:gd name="connsiteX2" fmla="*/ 1463879 w 1486678"/>
              <a:gd name="connsiteY2" fmla="*/ 608201 h 1994746"/>
              <a:gd name="connsiteX3" fmla="*/ 0 w 1486678"/>
              <a:gd name="connsiteY3" fmla="*/ 0 h 199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678" h="1994746">
                <a:moveTo>
                  <a:pt x="473978" y="1912690"/>
                </a:moveTo>
                <a:cubicBezTo>
                  <a:pt x="586531" y="1992036"/>
                  <a:pt x="699084" y="2071382"/>
                  <a:pt x="864067" y="1853967"/>
                </a:cubicBezTo>
                <a:cubicBezTo>
                  <a:pt x="1029050" y="1636552"/>
                  <a:pt x="1607890" y="917195"/>
                  <a:pt x="1463879" y="608201"/>
                </a:cubicBezTo>
                <a:cubicBezTo>
                  <a:pt x="1319868" y="299207"/>
                  <a:pt x="659934" y="149603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Freeform 8"/>
          <p:cNvSpPr/>
          <p:nvPr/>
        </p:nvSpPr>
        <p:spPr>
          <a:xfrm>
            <a:off x="1518407" y="2951243"/>
            <a:ext cx="658547" cy="1444588"/>
          </a:xfrm>
          <a:custGeom>
            <a:avLst/>
            <a:gdLst>
              <a:gd name="connsiteX0" fmla="*/ 0 w 658547"/>
              <a:gd name="connsiteY0" fmla="*/ 52016 h 1444588"/>
              <a:gd name="connsiteX1" fmla="*/ 402672 w 658547"/>
              <a:gd name="connsiteY1" fmla="*/ 131711 h 1444588"/>
              <a:gd name="connsiteX2" fmla="*/ 658536 w 658547"/>
              <a:gd name="connsiteY2" fmla="*/ 1188724 h 1444588"/>
              <a:gd name="connsiteX3" fmla="*/ 411061 w 658547"/>
              <a:gd name="connsiteY3" fmla="*/ 1444588 h 1444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8547" h="1444588">
                <a:moveTo>
                  <a:pt x="0" y="52016"/>
                </a:moveTo>
                <a:cubicBezTo>
                  <a:pt x="146458" y="-2862"/>
                  <a:pt x="292916" y="-57740"/>
                  <a:pt x="402672" y="131711"/>
                </a:cubicBezTo>
                <a:cubicBezTo>
                  <a:pt x="512428" y="321162"/>
                  <a:pt x="657138" y="969911"/>
                  <a:pt x="658536" y="1188724"/>
                </a:cubicBezTo>
                <a:cubicBezTo>
                  <a:pt x="659934" y="1407537"/>
                  <a:pt x="535497" y="1426062"/>
                  <a:pt x="411061" y="144458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Freeform 10"/>
          <p:cNvSpPr/>
          <p:nvPr/>
        </p:nvSpPr>
        <p:spPr>
          <a:xfrm>
            <a:off x="1283516" y="1532882"/>
            <a:ext cx="1741713" cy="2833588"/>
          </a:xfrm>
          <a:custGeom>
            <a:avLst/>
            <a:gdLst>
              <a:gd name="connsiteX0" fmla="*/ 578840 w 1741713"/>
              <a:gd name="connsiteY0" fmla="*/ 2833588 h 2833588"/>
              <a:gd name="connsiteX1" fmla="*/ 1149291 w 1741713"/>
              <a:gd name="connsiteY1" fmla="*/ 2187635 h 2833588"/>
              <a:gd name="connsiteX2" fmla="*/ 1740715 w 1741713"/>
              <a:gd name="connsiteY2" fmla="*/ 1063511 h 2833588"/>
              <a:gd name="connsiteX3" fmla="*/ 1254154 w 1741713"/>
              <a:gd name="connsiteY3" fmla="*/ 157500 h 2833588"/>
              <a:gd name="connsiteX4" fmla="*/ 0 w 1741713"/>
              <a:gd name="connsiteY4" fmla="*/ 6498 h 283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1713" h="2833588">
                <a:moveTo>
                  <a:pt x="578840" y="2833588"/>
                </a:moveTo>
                <a:cubicBezTo>
                  <a:pt x="767242" y="2658118"/>
                  <a:pt x="955645" y="2482648"/>
                  <a:pt x="1149291" y="2187635"/>
                </a:cubicBezTo>
                <a:cubicBezTo>
                  <a:pt x="1342937" y="1892622"/>
                  <a:pt x="1723238" y="1401867"/>
                  <a:pt x="1740715" y="1063511"/>
                </a:cubicBezTo>
                <a:cubicBezTo>
                  <a:pt x="1758192" y="725155"/>
                  <a:pt x="1544273" y="333669"/>
                  <a:pt x="1254154" y="157500"/>
                </a:cubicBezTo>
                <a:cubicBezTo>
                  <a:pt x="964035" y="-18669"/>
                  <a:pt x="482017" y="-6086"/>
                  <a:pt x="0" y="649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Oval 18"/>
          <p:cNvSpPr/>
          <p:nvPr/>
        </p:nvSpPr>
        <p:spPr>
          <a:xfrm>
            <a:off x="281473" y="2522453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</a:t>
            </a:r>
            <a:endParaRPr lang="en-SG" sz="1200" dirty="0"/>
          </a:p>
        </p:txBody>
      </p:sp>
      <p:sp>
        <p:nvSpPr>
          <p:cNvPr id="21" name="Oval 20"/>
          <p:cNvSpPr/>
          <p:nvPr/>
        </p:nvSpPr>
        <p:spPr>
          <a:xfrm>
            <a:off x="281473" y="2908781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h</a:t>
            </a:r>
            <a:endParaRPr lang="en-SG" sz="1200" dirty="0"/>
          </a:p>
        </p:txBody>
      </p:sp>
      <p:sp>
        <p:nvSpPr>
          <p:cNvPr id="22" name="Oval 21"/>
          <p:cNvSpPr/>
          <p:nvPr/>
        </p:nvSpPr>
        <p:spPr>
          <a:xfrm>
            <a:off x="281473" y="4293096"/>
            <a:ext cx="186466" cy="18646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15419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504" y="4259232"/>
            <a:ext cx="595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7: Authenticating the owner password</a:t>
            </a:r>
            <a:endParaRPr lang="en-SG" b="1" dirty="0"/>
          </a:p>
        </p:txBody>
      </p:sp>
      <p:sp>
        <p:nvSpPr>
          <p:cNvPr id="3" name="Rectangle 2"/>
          <p:cNvSpPr/>
          <p:nvPr/>
        </p:nvSpPr>
        <p:spPr>
          <a:xfrm>
            <a:off x="251520" y="515761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5" name="Straight Arrow Connector 4"/>
          <p:cNvCxnSpPr>
            <a:stCxn id="3" idx="3"/>
            <a:endCxn id="20" idx="1"/>
          </p:cNvCxnSpPr>
          <p:nvPr/>
        </p:nvCxnSpPr>
        <p:spPr>
          <a:xfrm>
            <a:off x="1331640" y="5409646"/>
            <a:ext cx="360040" cy="46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0" idx="3"/>
            <a:endCxn id="20" idx="0"/>
          </p:cNvCxnSpPr>
          <p:nvPr/>
        </p:nvCxnSpPr>
        <p:spPr>
          <a:xfrm flipH="1" flipV="1">
            <a:off x="2231740" y="516227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46192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8" name="Rectangle 16"/>
          <p:cNvSpPr/>
          <p:nvPr/>
        </p:nvSpPr>
        <p:spPr>
          <a:xfrm>
            <a:off x="5005597" y="4904908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dirty="0" smtClean="0"/>
              <a:t>RC4</a:t>
            </a:r>
          </a:p>
          <a:p>
            <a:endParaRPr lang="" sz="1200" dirty="0"/>
          </a:p>
          <a:p>
            <a:r>
              <a:rPr lang="" sz="1200" dirty="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9" name="Straight Arrow Connector 8"/>
          <p:cNvCxnSpPr>
            <a:stCxn id="20" idx="3"/>
            <a:endCxn id="13" idx="1"/>
          </p:cNvCxnSpPr>
          <p:nvPr/>
        </p:nvCxnSpPr>
        <p:spPr>
          <a:xfrm flipV="1">
            <a:off x="2771800" y="5409220"/>
            <a:ext cx="648072" cy="5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19872" y="573325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 flipV="1">
            <a:off x="4499992" y="5969150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716016" y="5977526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3419872" y="515719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XOR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4" name="Elbow Connector 13"/>
          <p:cNvCxnSpPr>
            <a:stCxn id="13" idx="3"/>
            <a:endCxn id="13" idx="0"/>
          </p:cNvCxnSpPr>
          <p:nvPr/>
        </p:nvCxnSpPr>
        <p:spPr>
          <a:xfrm flipH="1" flipV="1">
            <a:off x="3959932" y="5157192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677112" y="64643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707904" y="4664169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7" name="Rectangle 16"/>
          <p:cNvSpPr/>
          <p:nvPr/>
        </p:nvSpPr>
        <p:spPr>
          <a:xfrm>
            <a:off x="5940152" y="5733256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user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18" name="Straight Arrow Connector 17"/>
          <p:cNvCxnSpPr>
            <a:stCxn id="8" idx="2"/>
            <a:endCxn id="17" idx="1"/>
          </p:cNvCxnSpPr>
          <p:nvPr/>
        </p:nvCxnSpPr>
        <p:spPr>
          <a:xfrm>
            <a:off x="5544329" y="5969150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8" idx="5"/>
          </p:cNvCxnSpPr>
          <p:nvPr/>
        </p:nvCxnSpPr>
        <p:spPr>
          <a:xfrm>
            <a:off x="4499992" y="5409220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691680" y="5162272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25" name="Rectangle 2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3: Computing the encryption dictionary’s O (owner password) value</a:t>
            </a:r>
            <a:endParaRPr lang="en-SG" b="1" dirty="0"/>
          </a:p>
        </p:txBody>
      </p:sp>
      <p:sp>
        <p:nvSpPr>
          <p:cNvPr id="26" name="Rectangle 25"/>
          <p:cNvSpPr/>
          <p:nvPr/>
        </p:nvSpPr>
        <p:spPr>
          <a:xfrm>
            <a:off x="251520" y="96968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</a:t>
            </a:r>
            <a:r>
              <a:rPr lang="en-SG" sz="1200" dirty="0"/>
              <a:t>o</a:t>
            </a:r>
            <a:r>
              <a:rPr lang="" sz="1200" dirty="0" smtClean="0"/>
              <a:t>wner </a:t>
            </a:r>
            <a:r>
              <a:rPr lang="en-SG" sz="1200" dirty="0" smtClean="0"/>
              <a:t>password</a:t>
            </a:r>
            <a:endParaRPr lang="en-SG" sz="1200" dirty="0"/>
          </a:p>
        </p:txBody>
      </p:sp>
      <p:cxnSp>
        <p:nvCxnSpPr>
          <p:cNvPr id="27" name="Straight Arrow Connector 26"/>
          <p:cNvCxnSpPr>
            <a:stCxn id="26" idx="3"/>
            <a:endCxn id="42" idx="1"/>
          </p:cNvCxnSpPr>
          <p:nvPr/>
        </p:nvCxnSpPr>
        <p:spPr>
          <a:xfrm>
            <a:off x="1331640" y="1221717"/>
            <a:ext cx="360040" cy="110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42" idx="3"/>
            <a:endCxn id="42" idx="0"/>
          </p:cNvCxnSpPr>
          <p:nvPr/>
        </p:nvCxnSpPr>
        <p:spPr>
          <a:xfrm flipH="1" flipV="1">
            <a:off x="2231740" y="980728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005378" y="548680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</a:t>
            </a:r>
            <a:endParaRPr lang="en-SG" sz="1200" dirty="0"/>
          </a:p>
        </p:txBody>
      </p:sp>
      <p:sp>
        <p:nvSpPr>
          <p:cNvPr id="30" name="Rectangle 16"/>
          <p:cNvSpPr/>
          <p:nvPr/>
        </p:nvSpPr>
        <p:spPr>
          <a:xfrm>
            <a:off x="4933589" y="717411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31" name="Straight Arrow Connector 30"/>
          <p:cNvCxnSpPr>
            <a:stCxn id="42" idx="3"/>
            <a:endCxn id="35" idx="1"/>
          </p:cNvCxnSpPr>
          <p:nvPr/>
        </p:nvCxnSpPr>
        <p:spPr>
          <a:xfrm flipV="1">
            <a:off x="2771800" y="1221723"/>
            <a:ext cx="576064" cy="110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347864" y="1545759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33" name="Straight Arrow Connector 32"/>
          <p:cNvCxnSpPr>
            <a:stCxn id="32" idx="3"/>
          </p:cNvCxnSpPr>
          <p:nvPr/>
        </p:nvCxnSpPr>
        <p:spPr>
          <a:xfrm flipV="1">
            <a:off x="4427984" y="1781653"/>
            <a:ext cx="505605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33"/>
          <p:cNvSpPr/>
          <p:nvPr/>
        </p:nvSpPr>
        <p:spPr>
          <a:xfrm>
            <a:off x="4644008" y="179002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Rectangle 34"/>
          <p:cNvSpPr/>
          <p:nvPr/>
        </p:nvSpPr>
        <p:spPr>
          <a:xfrm>
            <a:off x="3347864" y="969695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36" name="Elbow Connector 35"/>
          <p:cNvCxnSpPr>
            <a:stCxn id="35" idx="3"/>
            <a:endCxn id="35" idx="0"/>
          </p:cNvCxnSpPr>
          <p:nvPr/>
        </p:nvCxnSpPr>
        <p:spPr>
          <a:xfrm flipH="1" flipV="1">
            <a:off x="3887924" y="969695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669674" y="22768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35896" y="476672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39" name="Rectangle 38"/>
          <p:cNvSpPr/>
          <p:nvPr/>
        </p:nvSpPr>
        <p:spPr>
          <a:xfrm>
            <a:off x="5868144" y="1545759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cxnSp>
        <p:nvCxnSpPr>
          <p:cNvPr id="40" name="Straight Arrow Connector 39"/>
          <p:cNvCxnSpPr>
            <a:stCxn id="30" idx="2"/>
            <a:endCxn id="39" idx="1"/>
          </p:cNvCxnSpPr>
          <p:nvPr/>
        </p:nvCxnSpPr>
        <p:spPr>
          <a:xfrm>
            <a:off x="5472321" y="1781653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5" idx="3"/>
            <a:endCxn id="30" idx="5"/>
          </p:cNvCxnSpPr>
          <p:nvPr/>
        </p:nvCxnSpPr>
        <p:spPr>
          <a:xfrm>
            <a:off x="4427984" y="1221723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1691680" y="980728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4" name="Right Arrow 3"/>
          <p:cNvSpPr/>
          <p:nvPr/>
        </p:nvSpPr>
        <p:spPr>
          <a:xfrm>
            <a:off x="7236296" y="5445224"/>
            <a:ext cx="1728191" cy="105750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Use </a:t>
            </a:r>
            <a:r>
              <a:rPr lang="en-SG" sz="1200" dirty="0"/>
              <a:t>Padded user </a:t>
            </a:r>
            <a:r>
              <a:rPr lang="en-SG" sz="1200" dirty="0" smtClean="0"/>
              <a:t>password as input to Algorithm 6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98378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484785"/>
            <a:ext cx="4560183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339752" y="1700808"/>
            <a:ext cx="4536504" cy="3384376"/>
          </a:xfrm>
          <a:prstGeom prst="rect">
            <a:avLst/>
          </a:prstGeom>
          <a:noFill/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6876256" y="1772816"/>
            <a:ext cx="1174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>
                <a:solidFill>
                  <a:schemeClr val="tx2"/>
                </a:solidFill>
              </a:rPr>
              <a:t>MainWindow</a:t>
            </a:r>
            <a:endParaRPr lang="en-SG" sz="1400" dirty="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11760" y="2142148"/>
            <a:ext cx="2520280" cy="2510988"/>
          </a:xfrm>
          <a:prstGeom prst="rect">
            <a:avLst/>
          </a:prstGeom>
          <a:noFill/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665576" y="2546320"/>
            <a:ext cx="17461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>
                <a:solidFill>
                  <a:schemeClr val="accent2"/>
                </a:solidFill>
              </a:rPr>
              <a:t>TextViewer</a:t>
            </a:r>
            <a:endParaRPr lang="en-SG" sz="1400" dirty="0" smtClean="0">
              <a:solidFill>
                <a:schemeClr val="accent2"/>
              </a:solidFill>
            </a:endParaRPr>
          </a:p>
          <a:p>
            <a:r>
              <a:rPr lang="en-SG" sz="1400" dirty="0">
                <a:solidFill>
                  <a:schemeClr val="accent2"/>
                </a:solidFill>
              </a:rPr>
              <a:t> </a:t>
            </a:r>
            <a:r>
              <a:rPr lang="en-SG" sz="1400" dirty="0" smtClean="0">
                <a:solidFill>
                  <a:schemeClr val="accent2"/>
                </a:solidFill>
              </a:rPr>
              <a:t> </a:t>
            </a:r>
            <a:r>
              <a:rPr lang="en-SG" sz="1400" dirty="0" err="1" smtClean="0">
                <a:solidFill>
                  <a:schemeClr val="accent2"/>
                </a:solidFill>
              </a:rPr>
              <a:t>TextViewerGlyph</a:t>
            </a:r>
            <a:endParaRPr lang="en-SG" sz="1400" dirty="0" smtClean="0">
              <a:solidFill>
                <a:schemeClr val="accent2"/>
              </a:solidFill>
            </a:endParaRPr>
          </a:p>
          <a:p>
            <a:r>
              <a:rPr lang="en-SG" sz="1400" dirty="0">
                <a:solidFill>
                  <a:schemeClr val="accent2"/>
                </a:solidFill>
              </a:rPr>
              <a:t> </a:t>
            </a:r>
            <a:r>
              <a:rPr lang="en-SG" sz="1400" dirty="0" smtClean="0">
                <a:solidFill>
                  <a:schemeClr val="accent2"/>
                </a:solidFill>
              </a:rPr>
              <a:t> </a:t>
            </a:r>
            <a:r>
              <a:rPr lang="en-SG" sz="1400" dirty="0" err="1" smtClean="0">
                <a:solidFill>
                  <a:schemeClr val="accent2"/>
                </a:solidFill>
              </a:rPr>
              <a:t>TextViewerSelection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11760" y="2142148"/>
            <a:ext cx="360040" cy="2294964"/>
          </a:xfrm>
          <a:prstGeom prst="rect">
            <a:avLst/>
          </a:prstGeom>
          <a:noFill/>
          <a:ln w="12700">
            <a:solidFill>
              <a:schemeClr val="accent3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1507345" y="2060848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>
                <a:solidFill>
                  <a:schemeClr val="accent3">
                    <a:lumMod val="50000"/>
                  </a:schemeClr>
                </a:solidFill>
              </a:rPr>
              <a:t>AdrLabels</a:t>
            </a:r>
            <a:endParaRPr lang="en-SG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3337247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Anchor</a:t>
            </a:r>
            <a:endParaRPr lang="en-SG" sz="1400" dirty="0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2258115" y="3491136"/>
            <a:ext cx="585693" cy="153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6543" y="2275626"/>
            <a:ext cx="13138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Marked Anchor</a:t>
            </a:r>
            <a:endParaRPr lang="en-SG" sz="1400" dirty="0"/>
          </a:p>
        </p:txBody>
      </p:sp>
      <p:cxnSp>
        <p:nvCxnSpPr>
          <p:cNvPr id="20" name="Straight Arrow Connector 19"/>
          <p:cNvCxnSpPr>
            <a:stCxn id="19" idx="3"/>
          </p:cNvCxnSpPr>
          <p:nvPr/>
        </p:nvCxnSpPr>
        <p:spPr>
          <a:xfrm flipV="1">
            <a:off x="2230364" y="2429514"/>
            <a:ext cx="576064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04048" y="2132856"/>
            <a:ext cx="1728192" cy="2736304"/>
          </a:xfrm>
          <a:prstGeom prst="rect">
            <a:avLst/>
          </a:prstGeom>
          <a:noFill/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TextBox 27"/>
          <p:cNvSpPr txBox="1"/>
          <p:nvPr/>
        </p:nvSpPr>
        <p:spPr>
          <a:xfrm>
            <a:off x="1763688" y="4057327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  <a:endParaRPr lang="en-SG" sz="1400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>
            <a:off x="2241704" y="4211216"/>
            <a:ext cx="110616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547664" y="4209727"/>
            <a:ext cx="70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Stream</a:t>
            </a:r>
            <a:endParaRPr lang="en-SG" sz="1400" dirty="0"/>
          </a:p>
        </p:txBody>
      </p:sp>
      <p:cxnSp>
        <p:nvCxnSpPr>
          <p:cNvPr id="34" name="Straight Arrow Connector 33"/>
          <p:cNvCxnSpPr>
            <a:stCxn id="33" idx="3"/>
          </p:cNvCxnSpPr>
          <p:nvPr/>
        </p:nvCxnSpPr>
        <p:spPr>
          <a:xfrm flipV="1">
            <a:off x="2254139" y="4293096"/>
            <a:ext cx="877701" cy="705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58264" y="2546320"/>
            <a:ext cx="935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>
                <a:solidFill>
                  <a:schemeClr val="accent2"/>
                </a:solidFill>
              </a:rPr>
              <a:t>PdfViewer</a:t>
            </a:r>
            <a:endParaRPr lang="en-SG" sz="1400" dirty="0">
              <a:solidFill>
                <a:schemeClr val="accent2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794784" y="2132856"/>
            <a:ext cx="1993240" cy="2304256"/>
          </a:xfrm>
          <a:prstGeom prst="rect">
            <a:avLst/>
          </a:pr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TextBox 37"/>
          <p:cNvSpPr txBox="1"/>
          <p:nvPr/>
        </p:nvSpPr>
        <p:spPr>
          <a:xfrm>
            <a:off x="2591780" y="5229200"/>
            <a:ext cx="41657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Visible pdf file content when the ‘Bytes’ tab is selected</a:t>
            </a:r>
            <a:endParaRPr lang="en-SG" sz="1400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491880" y="4437112"/>
            <a:ext cx="12" cy="86409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95626" y="44624"/>
            <a:ext cx="3001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Components of </a:t>
            </a:r>
            <a:r>
              <a:rPr lang="en-US" b="1" dirty="0" err="1" smtClean="0"/>
              <a:t>MainWindow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40266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smtClean="0"/>
              <a:t>Coordinates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2003189" y="434876"/>
            <a:ext cx="3096344" cy="3930228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>
                <a:solidFill>
                  <a:schemeClr val="tx1"/>
                </a:solidFill>
              </a:rPr>
              <a:t>Document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8003" y="955824"/>
            <a:ext cx="2520280" cy="3193256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Text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2339752" y="1700808"/>
            <a:ext cx="2160240" cy="1224136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dirty="0" smtClean="0"/>
              <a:t>View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2051720" y="980728"/>
            <a:ext cx="45187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SG" sz="1200" dirty="0" smtClean="0"/>
              <a:t>0</a:t>
            </a:r>
          </a:p>
          <a:p>
            <a:pPr algn="r"/>
            <a:r>
              <a:rPr lang="en-SG" sz="1200" dirty="0" smtClean="0"/>
              <a:t>13</a:t>
            </a:r>
          </a:p>
          <a:p>
            <a:pPr algn="r"/>
            <a:r>
              <a:rPr lang="en-SG" sz="1200" dirty="0" smtClean="0"/>
              <a:t>34</a:t>
            </a:r>
          </a:p>
          <a:p>
            <a:pPr algn="r"/>
            <a:r>
              <a:rPr lang="en-SG" sz="1200" dirty="0" smtClean="0"/>
              <a:t>45</a:t>
            </a:r>
          </a:p>
          <a:p>
            <a:pPr algn="r"/>
            <a:r>
              <a:rPr lang="en-SG" sz="1200" dirty="0" smtClean="0"/>
              <a:t>56</a:t>
            </a:r>
          </a:p>
          <a:p>
            <a:pPr algn="r"/>
            <a:r>
              <a:rPr lang="en-SG" sz="1200" dirty="0" smtClean="0"/>
              <a:t>85</a:t>
            </a:r>
          </a:p>
          <a:p>
            <a:pPr algn="r"/>
            <a:r>
              <a:rPr lang="en-SG" sz="1200" dirty="0" smtClean="0"/>
              <a:t>93</a:t>
            </a:r>
          </a:p>
          <a:p>
            <a:pPr algn="r"/>
            <a:r>
              <a:rPr lang="en-SG" sz="1200" dirty="0" smtClean="0"/>
              <a:t>113</a:t>
            </a:r>
          </a:p>
          <a:p>
            <a:pPr algn="r"/>
            <a:r>
              <a:rPr lang="en-SG" sz="1200" dirty="0" smtClean="0"/>
              <a:t>127</a:t>
            </a:r>
          </a:p>
          <a:p>
            <a:pPr algn="r"/>
            <a:r>
              <a:rPr lang="en-SG" sz="1200" dirty="0" smtClean="0"/>
              <a:t>139</a:t>
            </a:r>
          </a:p>
          <a:p>
            <a:pPr algn="r"/>
            <a:r>
              <a:rPr lang="en-SG" sz="1200" dirty="0" smtClean="0"/>
              <a:t>147</a:t>
            </a:r>
          </a:p>
          <a:p>
            <a:pPr algn="r"/>
            <a:r>
              <a:rPr lang="en-SG" sz="1200" dirty="0" smtClean="0"/>
              <a:t>156</a:t>
            </a:r>
          </a:p>
          <a:p>
            <a:pPr algn="r"/>
            <a:r>
              <a:rPr lang="en-SG" sz="1200" dirty="0" smtClean="0"/>
              <a:t>163</a:t>
            </a:r>
          </a:p>
          <a:p>
            <a:pPr algn="r"/>
            <a:r>
              <a:rPr lang="en-SG" sz="1200" dirty="0" smtClean="0"/>
              <a:t>176</a:t>
            </a:r>
          </a:p>
          <a:p>
            <a:pPr algn="r"/>
            <a:r>
              <a:rPr lang="en-SG" sz="1200" dirty="0" smtClean="0"/>
              <a:t>189</a:t>
            </a:r>
          </a:p>
          <a:p>
            <a:pPr algn="r"/>
            <a:r>
              <a:rPr lang="en-SG" sz="1200" dirty="0" smtClean="0"/>
              <a:t>199</a:t>
            </a:r>
          </a:p>
          <a:p>
            <a:pPr algn="r"/>
            <a:r>
              <a:rPr lang="en-SG" sz="1200" dirty="0" smtClean="0"/>
              <a:t>214</a:t>
            </a:r>
            <a:endParaRPr lang="en-SG" sz="12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711502" y="188640"/>
            <a:ext cx="3816424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455918" y="44624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X</a:t>
            </a:r>
            <a:endParaRPr lang="en-SG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675498" y="188640"/>
            <a:ext cx="36004" cy="468052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62864" y="4882728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Y</a:t>
            </a:r>
            <a:endParaRPr lang="en-SG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3275856" y="1124744"/>
            <a:ext cx="1792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VerticalScrollbar.Value</a:t>
            </a:r>
            <a:endParaRPr lang="en-SG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95220" y="5445224"/>
            <a:ext cx="81692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SG" sz="1400" b="1" dirty="0" smtClean="0"/>
              <a:t>Document</a:t>
            </a:r>
            <a:r>
              <a:rPr lang="en-SG" sz="1400" dirty="0" smtClean="0"/>
              <a:t>: Covers  all characters of </a:t>
            </a:r>
            <a:r>
              <a:rPr lang="en-SG" sz="1400" dirty="0" err="1" smtClean="0"/>
              <a:t>AdrLabels</a:t>
            </a:r>
            <a:r>
              <a:rPr lang="en-SG" sz="1400" dirty="0" smtClean="0"/>
              <a:t> and pdf content, just used as coordinates, not stored, uses line number for y coordinates and document pixels for x coordinates.</a:t>
            </a:r>
          </a:p>
          <a:p>
            <a:pPr>
              <a:spcAft>
                <a:spcPts val="600"/>
              </a:spcAft>
            </a:pPr>
            <a:r>
              <a:rPr lang="en-SG" sz="1400" b="1" dirty="0" smtClean="0"/>
              <a:t>Text:</a:t>
            </a:r>
            <a:r>
              <a:rPr lang="en-SG" sz="1400" dirty="0" smtClean="0"/>
              <a:t> Contains all characters (incl. formatting chars) of pdf text. Uses char number for x and line number for y.</a:t>
            </a:r>
          </a:p>
          <a:p>
            <a:pPr>
              <a:spcAft>
                <a:spcPts val="600"/>
              </a:spcAft>
            </a:pPr>
            <a:r>
              <a:rPr lang="en-SG" sz="1400" b="1" dirty="0" smtClean="0"/>
              <a:t>View</a:t>
            </a:r>
            <a:r>
              <a:rPr lang="en-SG" sz="1400" dirty="0" smtClean="0"/>
              <a:t>: </a:t>
            </a:r>
            <a:r>
              <a:rPr lang="en-SG" sz="1400" dirty="0" err="1" smtClean="0"/>
              <a:t>TextViewer</a:t>
            </a:r>
            <a:r>
              <a:rPr lang="en-SG" sz="1400" dirty="0" smtClean="0"/>
              <a:t> window, shows part of </a:t>
            </a:r>
            <a:r>
              <a:rPr lang="en-SG" sz="1400" dirty="0" err="1"/>
              <a:t>AdrLabels</a:t>
            </a:r>
            <a:r>
              <a:rPr lang="en-SG" sz="1400" dirty="0"/>
              <a:t> and pdf </a:t>
            </a:r>
            <a:r>
              <a:rPr lang="en-SG" sz="1400" dirty="0" smtClean="0"/>
              <a:t>content on screen, uses screen pixels for x and y.</a:t>
            </a:r>
            <a:endParaRPr lang="en-SG" sz="1400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347864" y="955824"/>
            <a:ext cx="0" cy="735111"/>
          </a:xfrm>
          <a:prstGeom prst="straightConnector1">
            <a:avLst/>
          </a:prstGeom>
          <a:ln w="12700">
            <a:solidFill>
              <a:srgbClr val="385D8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99534" y="2492896"/>
            <a:ext cx="340218" cy="0"/>
          </a:xfrm>
          <a:prstGeom prst="straightConnector1">
            <a:avLst/>
          </a:prstGeom>
          <a:ln w="12700">
            <a:solidFill>
              <a:srgbClr val="385D8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496" y="2348880"/>
            <a:ext cx="1993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HorizontalScrollbar.Value</a:t>
            </a:r>
            <a:endParaRPr lang="en-SG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084843" y="4653136"/>
            <a:ext cx="4830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AdrLabel</a:t>
            </a:r>
            <a:r>
              <a:rPr lang="en-SG" sz="1400" dirty="0" smtClean="0"/>
              <a:t> (Byte offset of first line character from start of pdf file)</a:t>
            </a:r>
            <a:endParaRPr lang="en-SG" sz="1400" dirty="0"/>
          </a:p>
        </p:txBody>
      </p:sp>
      <p:cxnSp>
        <p:nvCxnSpPr>
          <p:cNvPr id="27" name="Straight Arrow Connector 26"/>
          <p:cNvCxnSpPr>
            <a:endCxn id="8" idx="2"/>
          </p:cNvCxnSpPr>
          <p:nvPr/>
        </p:nvCxnSpPr>
        <p:spPr>
          <a:xfrm flipH="1" flipV="1">
            <a:off x="2277655" y="4212382"/>
            <a:ext cx="62097" cy="440754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79712" y="4077072"/>
            <a:ext cx="216024" cy="0"/>
          </a:xfrm>
          <a:prstGeom prst="straightConnector1">
            <a:avLst/>
          </a:prstGeom>
          <a:ln w="12700">
            <a:solidFill>
              <a:srgbClr val="385D8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367750" y="3933056"/>
            <a:ext cx="68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smtClean="0"/>
              <a:t>Border</a:t>
            </a:r>
            <a:endParaRPr lang="en-SG" sz="1400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90969" y="1124744"/>
            <a:ext cx="661566" cy="4937"/>
          </a:xfrm>
          <a:prstGeom prst="straightConnector1">
            <a:avLst/>
          </a:prstGeom>
          <a:ln w="12700">
            <a:solidFill>
              <a:srgbClr val="385D8A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49248" y="980728"/>
            <a:ext cx="1302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 err="1"/>
              <a:t>TextStartDocuX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3794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1249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179512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MainWindow.navigate</a:t>
            </a:r>
            <a:r>
              <a:rPr lang="en-SG" sz="1200" b="1" dirty="0" smtClean="0"/>
              <a:t>()</a:t>
            </a:r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07504" y="312911"/>
            <a:ext cx="30199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/>
              <a:t>Loading </a:t>
            </a:r>
            <a:r>
              <a:rPr lang="en-US" sz="1400" b="1" dirty="0" err="1" smtClean="0"/>
              <a:t>TextViewer</a:t>
            </a:r>
            <a:r>
              <a:rPr lang="en-US" sz="1400" b="1" dirty="0" smtClean="0"/>
              <a:t> with pdf </a:t>
            </a:r>
            <a:r>
              <a:rPr lang="en-US" sz="1400" b="1" dirty="0"/>
              <a:t>file </a:t>
            </a:r>
            <a:r>
              <a:rPr lang="en-US" sz="1400" b="1" dirty="0" smtClean="0"/>
              <a:t>bytes</a:t>
            </a:r>
            <a:endParaRPr lang="en-SG" sz="1400" b="1" dirty="0"/>
          </a:p>
        </p:txBody>
      </p:sp>
      <p:sp>
        <p:nvSpPr>
          <p:cNvPr id="24" name="Rectangle 23"/>
          <p:cNvSpPr/>
          <p:nvPr/>
        </p:nvSpPr>
        <p:spPr>
          <a:xfrm>
            <a:off x="4644008" y="692696"/>
            <a:ext cx="432048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  <a:p>
            <a:r>
              <a:rPr lang="en-SG" sz="1200" dirty="0" err="1" smtClean="0"/>
              <a:t>PdfParser</a:t>
            </a:r>
            <a:r>
              <a:rPr lang="en-SG" sz="1200" dirty="0" smtClean="0"/>
              <a:t> constructor()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tokeniser.VerifyFileHeader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tokeniser.FindPages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</a:t>
            </a:r>
            <a:r>
              <a:rPr lang="en-SG" sz="1200" dirty="0" err="1" smtClean="0"/>
              <a:t>findXrefTable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readXrefTable</a:t>
            </a:r>
            <a:r>
              <a:rPr lang="en-SG" sz="1200" dirty="0" smtClean="0"/>
              <a:t>()</a:t>
            </a:r>
            <a:endParaRPr lang="en-SG" sz="1200" dirty="0"/>
          </a:p>
          <a:p>
            <a:r>
              <a:rPr lang="en-SG" sz="1200" dirty="0" smtClean="0"/>
              <a:t>      </a:t>
            </a:r>
            <a:r>
              <a:rPr lang="en-SG" sz="1200" dirty="0" err="1" smtClean="0"/>
              <a:t>readTrailers</a:t>
            </a:r>
            <a:r>
              <a:rPr lang="en-SG" sz="1200" dirty="0" smtClean="0"/>
              <a:t>()</a:t>
            </a:r>
          </a:p>
          <a:p>
            <a:r>
              <a:rPr lang="en-SG" sz="1200" dirty="0" smtClean="0"/>
              <a:t>        </a:t>
            </a:r>
            <a:r>
              <a:rPr lang="en-SG" sz="1200" i="1" dirty="0" smtClean="0"/>
              <a:t>read </a:t>
            </a:r>
            <a:r>
              <a:rPr lang="en-SG" sz="1200" i="1" dirty="0" err="1" smtClean="0"/>
              <a:t>DocumentID</a:t>
            </a:r>
            <a:r>
              <a:rPr lang="en-SG" sz="1200" i="1" dirty="0" smtClean="0"/>
              <a:t>, Encrypt, </a:t>
            </a:r>
            <a:r>
              <a:rPr lang="en-SG" sz="1200" i="1" dirty="0" err="1" smtClean="0"/>
              <a:t>DocumentInfo</a:t>
            </a:r>
            <a:r>
              <a:rPr lang="en-SG" sz="1200" i="1" dirty="0" smtClean="0"/>
              <a:t>, Root, Pages token</a:t>
            </a:r>
          </a:p>
          <a:p>
            <a:r>
              <a:rPr lang="en-SG" sz="1200" dirty="0" err="1" smtClean="0"/>
              <a:t>addPages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addInfo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addBytes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 smtClean="0"/>
              <a:t>bytesTextViwer.Load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 smtClean="0"/>
              <a:t>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textStore.Reset</a:t>
            </a:r>
            <a:r>
              <a:rPr lang="en-SG" sz="1200" dirty="0" smtClean="0"/>
              <a:t>()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  </a:t>
            </a:r>
            <a:r>
              <a:rPr lang="en-SG" sz="1200" dirty="0" err="1" smtClean="0"/>
              <a:t>PdfToTextStore.Convert</a:t>
            </a:r>
            <a:r>
              <a:rPr lang="en-SG" sz="1200" dirty="0" smtClean="0"/>
              <a:t>(</a:t>
            </a:r>
            <a:r>
              <a:rPr lang="en-SG" sz="1200" dirty="0" err="1" smtClean="0"/>
              <a:t>tokeniser</a:t>
            </a:r>
            <a:r>
              <a:rPr lang="en-SG" sz="1200" dirty="0"/>
              <a:t>,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)</a:t>
            </a:r>
          </a:p>
          <a:p>
            <a:r>
              <a:rPr lang="en-SG" sz="1200" dirty="0" smtClean="0"/>
              <a:t>    </a:t>
            </a:r>
            <a:r>
              <a:rPr lang="en-SG" sz="1200" i="1" dirty="0" smtClean="0"/>
              <a:t>format </a:t>
            </a:r>
            <a:r>
              <a:rPr lang="en-SG" sz="1200" i="1" dirty="0" err="1" smtClean="0"/>
              <a:t>tokeniser.PdfBytes</a:t>
            </a:r>
            <a:r>
              <a:rPr lang="en-SG" sz="1200" i="1" dirty="0" smtClean="0"/>
              <a:t> and copy to </a:t>
            </a:r>
            <a:r>
              <a:rPr lang="en-SG" sz="1200" i="1" dirty="0" err="1" smtClean="0"/>
              <a:t>testStore</a:t>
            </a:r>
            <a:endParaRPr lang="en-SG" sz="1200" i="1" dirty="0" smtClean="0"/>
          </a:p>
          <a:p>
            <a:r>
              <a:rPr lang="en-SG" sz="1200" dirty="0" smtClean="0"/>
              <a:t> </a:t>
            </a:r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29" name="Rectangle 28"/>
          <p:cNvSpPr/>
          <p:nvPr/>
        </p:nvSpPr>
        <p:spPr>
          <a:xfrm>
            <a:off x="4576407" y="312911"/>
            <a:ext cx="25811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TextViewer</a:t>
            </a:r>
            <a:r>
              <a:rPr lang="en-US" sz="1400" b="1" dirty="0" smtClean="0"/>
              <a:t> events and renderer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04969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468333" y="1340768"/>
            <a:ext cx="1871279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verticalScrollbar</a:t>
            </a:r>
            <a:endParaRPr lang="en-SG" sz="1200" b="1" dirty="0" smtClean="0"/>
          </a:p>
          <a:p>
            <a:r>
              <a:rPr lang="en-SG" sz="1200" b="1" dirty="0" err="1" smtClean="0"/>
              <a:t>Minmum</a:t>
            </a:r>
            <a:r>
              <a:rPr lang="en-SG" sz="1200" dirty="0" smtClean="0"/>
              <a:t>: </a:t>
            </a:r>
            <a:r>
              <a:rPr lang="en-SG" sz="1200" dirty="0"/>
              <a:t>0</a:t>
            </a:r>
          </a:p>
          <a:p>
            <a:r>
              <a:rPr lang="en-SG" sz="1200" b="1" dirty="0" smtClean="0"/>
              <a:t>Value</a:t>
            </a:r>
            <a:r>
              <a:rPr lang="en-SG" sz="1200" dirty="0"/>
              <a:t>: first line to display</a:t>
            </a:r>
          </a:p>
          <a:p>
            <a:r>
              <a:rPr lang="en-SG" sz="1200" b="1" dirty="0" err="1" smtClean="0"/>
              <a:t>LargeChange</a:t>
            </a:r>
            <a:r>
              <a:rPr lang="en-SG" sz="1200" dirty="0" smtClean="0"/>
              <a:t>: </a:t>
            </a:r>
            <a:r>
              <a:rPr lang="en-SG" sz="1200" dirty="0"/>
              <a:t>number of lines </a:t>
            </a:r>
            <a:r>
              <a:rPr lang="en-SG" sz="1200" dirty="0" smtClean="0"/>
              <a:t>displayed</a:t>
            </a:r>
          </a:p>
          <a:p>
            <a:r>
              <a:rPr lang="en-SG" sz="1200" b="1" dirty="0" smtClean="0"/>
              <a:t>Maximum</a:t>
            </a:r>
            <a:r>
              <a:rPr lang="en-SG" sz="1200" dirty="0" smtClean="0"/>
              <a:t>: </a:t>
            </a:r>
            <a:r>
              <a:rPr lang="en-SG" sz="1200" dirty="0"/>
              <a:t>total lines – </a:t>
            </a:r>
            <a:endParaRPr lang="en-SG" sz="1200" dirty="0" smtClean="0"/>
          </a:p>
          <a:p>
            <a:r>
              <a:rPr lang="en-SG" sz="1200" dirty="0" err="1" smtClean="0"/>
              <a:t>LargeChange</a:t>
            </a:r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769495" y="1124744"/>
            <a:ext cx="1083639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Mouse </a:t>
            </a:r>
          </a:p>
          <a:p>
            <a:r>
              <a:rPr lang="en-SG" sz="1200" dirty="0" smtClean="0"/>
              <a:t>Scroll</a:t>
            </a:r>
            <a:endParaRPr lang="en-SG" sz="1200" dirty="0"/>
          </a:p>
        </p:txBody>
      </p:sp>
      <p:sp>
        <p:nvSpPr>
          <p:cNvPr id="7" name="Rectangle 6"/>
          <p:cNvSpPr/>
          <p:nvPr/>
        </p:nvSpPr>
        <p:spPr>
          <a:xfrm>
            <a:off x="769495" y="1556792"/>
            <a:ext cx="1098672" cy="9997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Keyboard</a:t>
            </a:r>
          </a:p>
          <a:p>
            <a:r>
              <a:rPr lang="en-SG" sz="1200" dirty="0" smtClean="0"/>
              <a:t>Home</a:t>
            </a:r>
          </a:p>
          <a:p>
            <a:r>
              <a:rPr lang="en-SG" sz="1200" dirty="0" err="1" smtClean="0"/>
              <a:t>PageUp</a:t>
            </a:r>
            <a:endParaRPr lang="en-SG" sz="1200" dirty="0" smtClean="0"/>
          </a:p>
          <a:p>
            <a:r>
              <a:rPr lang="en-SG" sz="1200" dirty="0" err="1" smtClean="0"/>
              <a:t>PageDown</a:t>
            </a:r>
            <a:endParaRPr lang="en-SG" sz="1200" dirty="0" smtClean="0"/>
          </a:p>
          <a:p>
            <a:r>
              <a:rPr lang="en-SG" sz="1200" dirty="0" smtClean="0"/>
              <a:t>End</a:t>
            </a:r>
            <a:endParaRPr lang="en-SG" sz="1200" dirty="0"/>
          </a:p>
        </p:txBody>
      </p:sp>
      <p:sp>
        <p:nvSpPr>
          <p:cNvPr id="8" name="Rectangle 7"/>
          <p:cNvSpPr/>
          <p:nvPr/>
        </p:nvSpPr>
        <p:spPr>
          <a:xfrm>
            <a:off x="2483768" y="1744064"/>
            <a:ext cx="1728192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/>
          <p:cNvCxnSpPr>
            <a:stCxn id="6" idx="3"/>
            <a:endCxn id="8" idx="1"/>
          </p:cNvCxnSpPr>
          <p:nvPr/>
        </p:nvCxnSpPr>
        <p:spPr>
          <a:xfrm>
            <a:off x="1853134" y="1304764"/>
            <a:ext cx="630634" cy="5473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>
          <a:xfrm flipV="1">
            <a:off x="1868167" y="1852076"/>
            <a:ext cx="615601" cy="204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644008" y="1343270"/>
            <a:ext cx="2448272" cy="19417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</a:t>
            </a:r>
            <a:endParaRPr lang="en-SG" sz="1200" b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796408" y="1639686"/>
            <a:ext cx="1871279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TextViewerSelection</a:t>
            </a:r>
            <a:endParaRPr lang="en-SG" sz="1200" b="1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sp>
        <p:nvSpPr>
          <p:cNvPr id="13" name="Rectangle 12"/>
          <p:cNvSpPr/>
          <p:nvPr/>
        </p:nvSpPr>
        <p:spPr>
          <a:xfrm>
            <a:off x="4948808" y="2060848"/>
            <a:ext cx="1871279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 smtClean="0"/>
              <a:t>TextViewerGlyph</a:t>
            </a:r>
            <a:endParaRPr lang="en-SG" sz="1200" b="1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 smtClean="0"/>
              <a:t>()</a:t>
            </a:r>
            <a:endParaRPr lang="en-SG" sz="1200" dirty="0"/>
          </a:p>
        </p:txBody>
      </p:sp>
      <p:cxnSp>
        <p:nvCxnSpPr>
          <p:cNvPr id="14" name="Straight Arrow Connector 13"/>
          <p:cNvCxnSpPr>
            <a:stCxn id="8" idx="3"/>
          </p:cNvCxnSpPr>
          <p:nvPr/>
        </p:nvCxnSpPr>
        <p:spPr>
          <a:xfrm>
            <a:off x="4211960" y="1852076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6126410" y="1977557"/>
            <a:ext cx="531108" cy="435799"/>
          </a:xfrm>
          <a:custGeom>
            <a:avLst/>
            <a:gdLst>
              <a:gd name="connsiteX0" fmla="*/ 143969 w 531108"/>
              <a:gd name="connsiteY0" fmla="*/ 435799 h 435799"/>
              <a:gd name="connsiteX1" fmla="*/ 529185 w 531108"/>
              <a:gd name="connsiteY1" fmla="*/ 202335 h 435799"/>
              <a:gd name="connsiteX2" fmla="*/ 0 w 531108"/>
              <a:gd name="connsiteY2" fmla="*/ 0 h 43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108" h="435799">
                <a:moveTo>
                  <a:pt x="143969" y="435799"/>
                </a:moveTo>
                <a:cubicBezTo>
                  <a:pt x="348574" y="355383"/>
                  <a:pt x="553180" y="274968"/>
                  <a:pt x="529185" y="202335"/>
                </a:cubicBezTo>
                <a:cubicBezTo>
                  <a:pt x="505190" y="129702"/>
                  <a:pt x="84306" y="35668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769495" y="2924944"/>
            <a:ext cx="1083639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dirty="0" smtClean="0"/>
              <a:t>User clicks on Link</a:t>
            </a:r>
            <a:endParaRPr lang="en-SG" sz="1200" dirty="0" smtClean="0"/>
          </a:p>
        </p:txBody>
      </p:sp>
      <p:cxnSp>
        <p:nvCxnSpPr>
          <p:cNvPr id="17" name="Straight Arrow Connector 16"/>
          <p:cNvCxnSpPr>
            <a:stCxn id="16" idx="3"/>
            <a:endCxn id="8" idx="1"/>
          </p:cNvCxnSpPr>
          <p:nvPr/>
        </p:nvCxnSpPr>
        <p:spPr>
          <a:xfrm flipV="1">
            <a:off x="1853134" y="1852076"/>
            <a:ext cx="630634" cy="1252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5626" y="44624"/>
            <a:ext cx="4297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Scrollbars control which text gets </a:t>
            </a:r>
            <a:r>
              <a:rPr lang="en-US" b="1" dirty="0" smtClean="0"/>
              <a:t>displayed</a:t>
            </a:r>
            <a:endParaRPr lang="en-SG" b="1" dirty="0"/>
          </a:p>
        </p:txBody>
      </p:sp>
      <p:sp>
        <p:nvSpPr>
          <p:cNvPr id="19" name="Rectangle 18"/>
          <p:cNvSpPr/>
          <p:nvPr/>
        </p:nvSpPr>
        <p:spPr>
          <a:xfrm>
            <a:off x="4644008" y="3566322"/>
            <a:ext cx="2448272" cy="1374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b="1" dirty="0" err="1"/>
              <a:t>h</a:t>
            </a:r>
            <a:r>
              <a:rPr lang="en-SG" sz="1200" b="1" dirty="0" err="1" smtClean="0"/>
              <a:t>orizontalScrollbar</a:t>
            </a:r>
            <a:endParaRPr lang="en-SG" sz="1200" b="1" dirty="0" smtClean="0"/>
          </a:p>
          <a:p>
            <a:r>
              <a:rPr lang="en-SG" sz="1200" b="1" dirty="0" err="1" smtClean="0"/>
              <a:t>Minmum</a:t>
            </a:r>
            <a:r>
              <a:rPr lang="en-SG" sz="1200" dirty="0" smtClean="0"/>
              <a:t>: </a:t>
            </a:r>
            <a:r>
              <a:rPr lang="en-SG" sz="1200" dirty="0"/>
              <a:t>0</a:t>
            </a:r>
          </a:p>
          <a:p>
            <a:r>
              <a:rPr lang="en-SG" sz="1200" b="1" dirty="0" smtClean="0"/>
              <a:t>Value</a:t>
            </a:r>
            <a:r>
              <a:rPr lang="en-SG" sz="1200" dirty="0"/>
              <a:t>: </a:t>
            </a:r>
            <a:r>
              <a:rPr lang="en-SG" sz="1200" dirty="0" smtClean="0"/>
              <a:t>pixel of first char </a:t>
            </a:r>
            <a:r>
              <a:rPr lang="en-SG" sz="1200" dirty="0"/>
              <a:t>to display</a:t>
            </a:r>
          </a:p>
          <a:p>
            <a:r>
              <a:rPr lang="en-SG" sz="1200" b="1" dirty="0" err="1"/>
              <a:t>LargeChange</a:t>
            </a:r>
            <a:r>
              <a:rPr lang="en-SG" sz="1200" dirty="0"/>
              <a:t>: </a:t>
            </a:r>
            <a:r>
              <a:rPr lang="en-SG" sz="1200" dirty="0" smtClean="0"/>
              <a:t>pixel width of View</a:t>
            </a:r>
            <a:endParaRPr lang="en-SG" sz="1200" dirty="0"/>
          </a:p>
          <a:p>
            <a:r>
              <a:rPr lang="en-SG" sz="1200" b="1" dirty="0" smtClean="0"/>
              <a:t>Maximum</a:t>
            </a:r>
            <a:r>
              <a:rPr lang="en-SG" sz="1200" dirty="0" smtClean="0"/>
              <a:t>: document pixel width – </a:t>
            </a:r>
            <a:endParaRPr lang="en-SG" sz="1200" dirty="0" smtClean="0"/>
          </a:p>
          <a:p>
            <a:r>
              <a:rPr lang="en-SG" sz="1200" dirty="0" err="1" smtClean="0"/>
              <a:t>LargeChange</a:t>
            </a:r>
            <a:endParaRPr lang="en-SG" sz="1200" dirty="0"/>
          </a:p>
          <a:p>
            <a:endParaRPr lang="en-SG" sz="1200" dirty="0"/>
          </a:p>
        </p:txBody>
      </p:sp>
      <p:sp>
        <p:nvSpPr>
          <p:cNvPr id="20" name="Rectangle 19"/>
          <p:cNvSpPr/>
          <p:nvPr/>
        </p:nvSpPr>
        <p:spPr>
          <a:xfrm>
            <a:off x="769495" y="3638330"/>
            <a:ext cx="1083639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dirty="0"/>
              <a:t>User clicks on </a:t>
            </a:r>
            <a:r>
              <a:rPr lang="en-SG" sz="1200" dirty="0" err="1" smtClean="0"/>
              <a:t>HorScrollbar</a:t>
            </a:r>
            <a:endParaRPr lang="en-SG" sz="1200" dirty="0"/>
          </a:p>
        </p:txBody>
      </p:sp>
      <p:sp>
        <p:nvSpPr>
          <p:cNvPr id="21" name="Rectangle 20"/>
          <p:cNvSpPr/>
          <p:nvPr/>
        </p:nvSpPr>
        <p:spPr>
          <a:xfrm>
            <a:off x="769495" y="4070378"/>
            <a:ext cx="1098672" cy="58275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b="1" dirty="0" smtClean="0"/>
              <a:t>Keyboard</a:t>
            </a:r>
          </a:p>
          <a:p>
            <a:r>
              <a:rPr lang="en-SG" sz="1200" dirty="0" smtClean="0"/>
              <a:t>Ctrl </a:t>
            </a:r>
            <a:r>
              <a:rPr lang="en-SG" sz="1200" dirty="0" err="1" smtClean="0"/>
              <a:t>PageUp</a:t>
            </a:r>
            <a:endParaRPr lang="en-SG" sz="1200" dirty="0" smtClean="0"/>
          </a:p>
          <a:p>
            <a:r>
              <a:rPr lang="en-SG" sz="1200" dirty="0" smtClean="0"/>
              <a:t>Ctrl </a:t>
            </a:r>
            <a:r>
              <a:rPr lang="en-SG" sz="1200" dirty="0" err="1" smtClean="0"/>
              <a:t>PageDown</a:t>
            </a:r>
            <a:endParaRPr lang="en-SG" sz="1200" dirty="0" smtClean="0"/>
          </a:p>
        </p:txBody>
      </p:sp>
      <p:sp>
        <p:nvSpPr>
          <p:cNvPr id="22" name="Rectangle 21"/>
          <p:cNvSpPr/>
          <p:nvPr/>
        </p:nvSpPr>
        <p:spPr>
          <a:xfrm>
            <a:off x="4716016" y="3976442"/>
            <a:ext cx="2160240" cy="2160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1853134" y="3818350"/>
            <a:ext cx="2862882" cy="26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3"/>
            <a:endCxn id="22" idx="1"/>
          </p:cNvCxnSpPr>
          <p:nvPr/>
        </p:nvCxnSpPr>
        <p:spPr>
          <a:xfrm flipV="1">
            <a:off x="1868167" y="4084454"/>
            <a:ext cx="2847849" cy="277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22" idx="1"/>
          </p:cNvCxnSpPr>
          <p:nvPr/>
        </p:nvCxnSpPr>
        <p:spPr>
          <a:xfrm>
            <a:off x="1853134" y="3104964"/>
            <a:ext cx="2862882" cy="9794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69495" y="692696"/>
            <a:ext cx="1083639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SG" sz="1200" dirty="0" smtClean="0"/>
              <a:t>User clicks on </a:t>
            </a:r>
            <a:r>
              <a:rPr lang="en-SG" sz="1200" dirty="0" err="1" smtClean="0"/>
              <a:t>VertScrollbar</a:t>
            </a:r>
            <a:endParaRPr lang="en-SG" sz="1200" dirty="0" smtClean="0"/>
          </a:p>
        </p:txBody>
      </p:sp>
      <p:cxnSp>
        <p:nvCxnSpPr>
          <p:cNvPr id="52" name="Straight Arrow Connector 51"/>
          <p:cNvCxnSpPr>
            <a:stCxn id="27" idx="3"/>
            <a:endCxn id="8" idx="1"/>
          </p:cNvCxnSpPr>
          <p:nvPr/>
        </p:nvCxnSpPr>
        <p:spPr>
          <a:xfrm>
            <a:off x="1853134" y="872716"/>
            <a:ext cx="630634" cy="979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/>
          <p:cNvSpPr/>
          <p:nvPr/>
        </p:nvSpPr>
        <p:spPr>
          <a:xfrm>
            <a:off x="4503036" y="2401520"/>
            <a:ext cx="2713916" cy="1675858"/>
          </a:xfrm>
          <a:custGeom>
            <a:avLst/>
            <a:gdLst>
              <a:gd name="connsiteX0" fmla="*/ 2369607 w 2713916"/>
              <a:gd name="connsiteY0" fmla="*/ 1675858 h 1675858"/>
              <a:gd name="connsiteX1" fmla="*/ 2678746 w 2713916"/>
              <a:gd name="connsiteY1" fmla="*/ 1506645 h 1675858"/>
              <a:gd name="connsiteX2" fmla="*/ 1640691 w 2713916"/>
              <a:gd name="connsiteY2" fmla="*/ 1112900 h 1675858"/>
              <a:gd name="connsiteX3" fmla="*/ 68964 w 2713916"/>
              <a:gd name="connsiteY3" fmla="*/ 432795 h 1675858"/>
              <a:gd name="connsiteX4" fmla="*/ 426914 w 2713916"/>
              <a:gd name="connsiteY4" fmla="*/ 0 h 1675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916" h="1675858">
                <a:moveTo>
                  <a:pt x="2369607" y="1675858"/>
                </a:moveTo>
                <a:cubicBezTo>
                  <a:pt x="2584919" y="1638164"/>
                  <a:pt x="2800232" y="1600471"/>
                  <a:pt x="2678746" y="1506645"/>
                </a:cubicBezTo>
                <a:cubicBezTo>
                  <a:pt x="2557260" y="1412819"/>
                  <a:pt x="2075655" y="1291875"/>
                  <a:pt x="1640691" y="1112900"/>
                </a:cubicBezTo>
                <a:cubicBezTo>
                  <a:pt x="1205727" y="933925"/>
                  <a:pt x="271260" y="618278"/>
                  <a:pt x="68964" y="432795"/>
                </a:cubicBezTo>
                <a:cubicBezTo>
                  <a:pt x="-133332" y="247312"/>
                  <a:pt x="146791" y="123656"/>
                  <a:pt x="426914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58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7503" y="260648"/>
            <a:ext cx="646331" cy="6866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Main </a:t>
            </a:r>
            <a:r>
              <a:rPr lang="en-SG" sz="1000" b="1" dirty="0" err="1" smtClean="0"/>
              <a:t>WIndow</a:t>
            </a:r>
            <a:endParaRPr lang="en-SG" sz="1000" b="1" dirty="0"/>
          </a:p>
        </p:txBody>
      </p:sp>
      <p:sp>
        <p:nvSpPr>
          <p:cNvPr id="14" name="Rectangle 13"/>
          <p:cNvSpPr/>
          <p:nvPr/>
        </p:nvSpPr>
        <p:spPr>
          <a:xfrm>
            <a:off x="1043608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</a:t>
            </a:r>
            <a:endParaRPr lang="en-SG" sz="1000" b="1" dirty="0"/>
          </a:p>
        </p:txBody>
      </p:sp>
      <p:sp>
        <p:nvSpPr>
          <p:cNvPr id="15" name="Rectangle 14"/>
          <p:cNvSpPr/>
          <p:nvPr/>
        </p:nvSpPr>
        <p:spPr>
          <a:xfrm>
            <a:off x="3131840" y="260648"/>
            <a:ext cx="1656184" cy="62646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TextStore</a:t>
            </a:r>
            <a:endParaRPr lang="en-SG" sz="1000" b="1" dirty="0"/>
          </a:p>
        </p:txBody>
      </p:sp>
      <p:sp>
        <p:nvSpPr>
          <p:cNvPr id="16" name="Rectangle 15"/>
          <p:cNvSpPr/>
          <p:nvPr/>
        </p:nvSpPr>
        <p:spPr>
          <a:xfrm>
            <a:off x="5220072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/>
              <a:t>TextViewerGlyph</a:t>
            </a:r>
            <a:endParaRPr lang="en-SG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3608" y="446475"/>
            <a:ext cx="5196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Load()</a:t>
            </a:r>
            <a:endParaRPr lang="en-SG" sz="1000" b="1" dirty="0"/>
          </a:p>
        </p:txBody>
      </p:sp>
      <p:sp>
        <p:nvSpPr>
          <p:cNvPr id="18" name="Rectangle 17"/>
          <p:cNvSpPr/>
          <p:nvPr/>
        </p:nvSpPr>
        <p:spPr>
          <a:xfrm>
            <a:off x="7308304" y="260648"/>
            <a:ext cx="1656184" cy="626469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err="1" smtClean="0"/>
              <a:t>TextViewerSelection</a:t>
            </a:r>
            <a:endParaRPr lang="en-SG" sz="1000" b="1" dirty="0"/>
          </a:p>
        </p:txBody>
      </p:sp>
      <p:cxnSp>
        <p:nvCxnSpPr>
          <p:cNvPr id="20" name="Straight Arrow Connector 19"/>
          <p:cNvCxnSpPr>
            <a:endCxn id="17" idx="1"/>
          </p:cNvCxnSpPr>
          <p:nvPr/>
        </p:nvCxnSpPr>
        <p:spPr>
          <a:xfrm>
            <a:off x="755576" y="569585"/>
            <a:ext cx="28803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31840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5244382" y="548680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24" name="TextBox 23"/>
          <p:cNvSpPr txBox="1"/>
          <p:nvPr/>
        </p:nvSpPr>
        <p:spPr>
          <a:xfrm>
            <a:off x="7356924" y="446475"/>
            <a:ext cx="5581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Reset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26" name="Straight Arrow Connector 25"/>
          <p:cNvCxnSpPr>
            <a:stCxn id="17" idx="3"/>
            <a:endCxn id="22" idx="1"/>
          </p:cNvCxnSpPr>
          <p:nvPr/>
        </p:nvCxnSpPr>
        <p:spPr>
          <a:xfrm>
            <a:off x="1563302" y="569586"/>
            <a:ext cx="1568538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3"/>
            <a:endCxn id="23" idx="1"/>
          </p:cNvCxnSpPr>
          <p:nvPr/>
        </p:nvCxnSpPr>
        <p:spPr>
          <a:xfrm>
            <a:off x="1563302" y="569586"/>
            <a:ext cx="3681080" cy="1022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4" idx="1"/>
          </p:cNvCxnSpPr>
          <p:nvPr/>
        </p:nvCxnSpPr>
        <p:spPr>
          <a:xfrm>
            <a:off x="1619672" y="569585"/>
            <a:ext cx="5737252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131840" y="701080"/>
            <a:ext cx="6783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smtClean="0"/>
              <a:t>Append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cxnSp>
        <p:nvCxnSpPr>
          <p:cNvPr id="33" name="Straight Arrow Connector 32"/>
          <p:cNvCxnSpPr>
            <a:stCxn id="17" idx="3"/>
          </p:cNvCxnSpPr>
          <p:nvPr/>
        </p:nvCxnSpPr>
        <p:spPr>
          <a:xfrm>
            <a:off x="1563302" y="569586"/>
            <a:ext cx="1504153" cy="2671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43608" y="598875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InvalidateVisual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35" name="TextBox 34"/>
          <p:cNvSpPr txBox="1"/>
          <p:nvPr/>
        </p:nvSpPr>
        <p:spPr>
          <a:xfrm>
            <a:off x="1043608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37" name="Straight Arrow Connector 36"/>
          <p:cNvCxnSpPr>
            <a:stCxn id="34" idx="2"/>
            <a:endCxn id="35" idx="0"/>
          </p:cNvCxnSpPr>
          <p:nvPr/>
        </p:nvCxnSpPr>
        <p:spPr>
          <a:xfrm>
            <a:off x="1612835" y="845096"/>
            <a:ext cx="244458" cy="1774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20072" y="1166555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308304" y="1022539"/>
            <a:ext cx="16273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MeasureContentOverride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1" name="Straight Arrow Connector 40"/>
          <p:cNvCxnSpPr>
            <a:stCxn id="35" idx="3"/>
            <a:endCxn id="38" idx="1"/>
          </p:cNvCxnSpPr>
          <p:nvPr/>
        </p:nvCxnSpPr>
        <p:spPr>
          <a:xfrm>
            <a:off x="2670977" y="1145650"/>
            <a:ext cx="2549095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5" idx="3"/>
            <a:endCxn id="39" idx="1"/>
          </p:cNvCxnSpPr>
          <p:nvPr/>
        </p:nvCxnSpPr>
        <p:spPr>
          <a:xfrm>
            <a:off x="2670977" y="1145650"/>
            <a:ext cx="463732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043608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220072" y="1598603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308304" y="1454587"/>
            <a:ext cx="1582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ArrangeContentOverride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48" name="Straight Arrow Connector 47"/>
          <p:cNvCxnSpPr>
            <a:stCxn id="45" idx="3"/>
            <a:endCxn id="46" idx="1"/>
          </p:cNvCxnSpPr>
          <p:nvPr/>
        </p:nvCxnSpPr>
        <p:spPr>
          <a:xfrm>
            <a:off x="2626092" y="1577698"/>
            <a:ext cx="259398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5" idx="3"/>
            <a:endCxn id="47" idx="1"/>
          </p:cNvCxnSpPr>
          <p:nvPr/>
        </p:nvCxnSpPr>
        <p:spPr>
          <a:xfrm>
            <a:off x="2626092" y="1577698"/>
            <a:ext cx="468221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043608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5220072" y="2102659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7308304" y="1958643"/>
            <a:ext cx="1231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/>
              <a:t>OnRenderContent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043608" y="2750731"/>
            <a:ext cx="1340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  </a:t>
            </a:r>
            <a:r>
              <a:rPr lang="en-SG" sz="1000" dirty="0" err="1" smtClean="0"/>
              <a:t>SetVerticalScrollbar</a:t>
            </a:r>
            <a:r>
              <a:rPr lang="en-SG" sz="1000" dirty="0" smtClean="0"/>
              <a:t>()</a:t>
            </a:r>
            <a:endParaRPr lang="en-SG" sz="1000" dirty="0"/>
          </a:p>
        </p:txBody>
      </p:sp>
      <p:sp>
        <p:nvSpPr>
          <p:cNvPr id="64" name="Rectangle 63"/>
          <p:cNvSpPr/>
          <p:nvPr/>
        </p:nvSpPr>
        <p:spPr>
          <a:xfrm>
            <a:off x="107504" y="2636912"/>
            <a:ext cx="576064" cy="379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Mouse</a:t>
            </a:r>
            <a:endParaRPr lang="en-SG" sz="1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07504" y="2750731"/>
            <a:ext cx="5229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smtClean="0"/>
              <a:t>Wheel</a:t>
            </a:r>
            <a:endParaRPr lang="en-SG" sz="1000" dirty="0"/>
          </a:p>
        </p:txBody>
      </p:sp>
      <p:sp>
        <p:nvSpPr>
          <p:cNvPr id="66" name="TextBox 65"/>
          <p:cNvSpPr txBox="1"/>
          <p:nvPr/>
        </p:nvSpPr>
        <p:spPr>
          <a:xfrm>
            <a:off x="1043608" y="3110771"/>
            <a:ext cx="1611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VScrollBar_ValueChanged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68" name="Straight Arrow Connector 67"/>
          <p:cNvCxnSpPr>
            <a:stCxn id="65" idx="3"/>
            <a:endCxn id="66" idx="1"/>
          </p:cNvCxnSpPr>
          <p:nvPr/>
        </p:nvCxnSpPr>
        <p:spPr>
          <a:xfrm>
            <a:off x="630404" y="2873842"/>
            <a:ext cx="41320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7504" y="3229022"/>
            <a:ext cx="576064" cy="68665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000" b="1" dirty="0" smtClean="0"/>
              <a:t>Keyboard</a:t>
            </a:r>
            <a:endParaRPr lang="en-SG" sz="1000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107504" y="3542819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dirty="0" err="1" smtClean="0"/>
              <a:t>PageUp</a:t>
            </a:r>
            <a:r>
              <a:rPr lang="en-SG" sz="1000" dirty="0" smtClean="0"/>
              <a:t>,</a:t>
            </a:r>
          </a:p>
          <a:p>
            <a:r>
              <a:rPr lang="en-SG" sz="1000" dirty="0" smtClean="0"/>
              <a:t>Down, …</a:t>
            </a:r>
            <a:endParaRPr lang="en-SG" sz="1000" dirty="0"/>
          </a:p>
        </p:txBody>
      </p:sp>
      <p:cxnSp>
        <p:nvCxnSpPr>
          <p:cNvPr id="73" name="Straight Arrow Connector 72"/>
          <p:cNvCxnSpPr>
            <a:stCxn id="71" idx="3"/>
            <a:endCxn id="66" idx="1"/>
          </p:cNvCxnSpPr>
          <p:nvPr/>
        </p:nvCxnSpPr>
        <p:spPr>
          <a:xfrm flipV="1">
            <a:off x="753835" y="3233882"/>
            <a:ext cx="289773" cy="5089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5220072" y="2780928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b="1" dirty="0" err="1" smtClean="0"/>
              <a:t>SetViewLines</a:t>
            </a:r>
            <a:r>
              <a:rPr lang="en-SG" sz="1000" b="1" dirty="0" smtClean="0"/>
              <a:t>()</a:t>
            </a:r>
            <a:endParaRPr lang="en-SG" sz="1000" b="1" dirty="0"/>
          </a:p>
        </p:txBody>
      </p:sp>
      <p:cxnSp>
        <p:nvCxnSpPr>
          <p:cNvPr id="78" name="Straight Arrow Connector 77"/>
          <p:cNvCxnSpPr>
            <a:stCxn id="57" idx="3"/>
            <a:endCxn id="76" idx="1"/>
          </p:cNvCxnSpPr>
          <p:nvPr/>
        </p:nvCxnSpPr>
        <p:spPr>
          <a:xfrm>
            <a:off x="2384040" y="2873842"/>
            <a:ext cx="2836032" cy="30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154262" y="6237312"/>
            <a:ext cx="7328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i="1" dirty="0" smtClean="0"/>
              <a:t>Not visible</a:t>
            </a:r>
            <a:endParaRPr lang="en-SG" sz="1000" b="1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5207259" y="6237312"/>
            <a:ext cx="12795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00" i="1" dirty="0" smtClean="0"/>
              <a:t>On top of </a:t>
            </a:r>
            <a:r>
              <a:rPr lang="en-SG" sz="1000" i="1" dirty="0" err="1" smtClean="0"/>
              <a:t>TextViewer</a:t>
            </a:r>
            <a:endParaRPr lang="en-SG" sz="1000" b="1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7260257" y="5971346"/>
            <a:ext cx="1704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i="1" dirty="0" smtClean="0"/>
              <a:t>Executed after </a:t>
            </a:r>
            <a:r>
              <a:rPr lang="en-SG" sz="1000" i="1" dirty="0" err="1" smtClean="0"/>
              <a:t>TextViewerGlyph</a:t>
            </a:r>
            <a:r>
              <a:rPr lang="en-SG" sz="1000" i="1" dirty="0" smtClean="0"/>
              <a:t>, but </a:t>
            </a:r>
            <a:r>
              <a:rPr lang="en-SG" sz="1000" i="1" dirty="0"/>
              <a:t>drawn </a:t>
            </a:r>
            <a:r>
              <a:rPr lang="en-SG" sz="1000" i="1" dirty="0" smtClean="0"/>
              <a:t>under </a:t>
            </a:r>
            <a:r>
              <a:rPr lang="en-SG" sz="1000" i="1" dirty="0" err="1"/>
              <a:t>TextViewerGlyph</a:t>
            </a:r>
            <a:endParaRPr lang="en-SG" sz="1000" b="1" i="1" dirty="0"/>
          </a:p>
        </p:txBody>
      </p:sp>
    </p:spTree>
    <p:extLst>
      <p:ext uri="{BB962C8B-B14F-4D97-AF65-F5344CB8AC3E}">
        <p14:creationId xmlns:p14="http://schemas.microsoft.com/office/powerpoint/2010/main" val="110125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TextViewerGlyphDrawer</a:t>
            </a:r>
            <a:r>
              <a:rPr lang="en-SG" b="1" dirty="0" smtClean="0"/>
              <a:t> </a:t>
            </a:r>
            <a:r>
              <a:rPr lang="en-SG" b="1" dirty="0" err="1"/>
              <a:t>D</a:t>
            </a:r>
            <a:r>
              <a:rPr lang="en-SG" b="1" dirty="0" err="1" smtClean="0"/>
              <a:t>ecodeState</a:t>
            </a:r>
            <a:endParaRPr lang="en-SG" b="1" dirty="0"/>
          </a:p>
        </p:txBody>
      </p:sp>
      <p:sp>
        <p:nvSpPr>
          <p:cNvPr id="8" name="Oval 7"/>
          <p:cNvSpPr/>
          <p:nvPr/>
        </p:nvSpPr>
        <p:spPr>
          <a:xfrm>
            <a:off x="3386282" y="836712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plain</a:t>
            </a:r>
          </a:p>
        </p:txBody>
      </p:sp>
      <p:cxnSp>
        <p:nvCxnSpPr>
          <p:cNvPr id="11" name="Straight Arrow Connector 10"/>
          <p:cNvCxnSpPr>
            <a:stCxn id="8" idx="4"/>
            <a:endCxn id="60" idx="0"/>
          </p:cNvCxnSpPr>
          <p:nvPr/>
        </p:nvCxnSpPr>
        <p:spPr>
          <a:xfrm flipH="1">
            <a:off x="3240819" y="1124744"/>
            <a:ext cx="721527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83782" y="105273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5" name="Elbow Connector 14"/>
          <p:cNvCxnSpPr>
            <a:stCxn id="60" idx="1"/>
            <a:endCxn id="17" idx="2"/>
          </p:cNvCxnSpPr>
          <p:nvPr/>
        </p:nvCxnSpPr>
        <p:spPr>
          <a:xfrm rot="10800000">
            <a:off x="2451038" y="1394776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123728" y="1178751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20" name="Elbow Connector 19"/>
          <p:cNvCxnSpPr>
            <a:stCxn id="17" idx="0"/>
            <a:endCxn id="8" idx="2"/>
          </p:cNvCxnSpPr>
          <p:nvPr/>
        </p:nvCxnSpPr>
        <p:spPr>
          <a:xfrm rot="5400000" flipH="1" flipV="1">
            <a:off x="2819648" y="612118"/>
            <a:ext cx="198023" cy="9352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51597" y="137466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25" name="Oval 24"/>
          <p:cNvSpPr/>
          <p:nvPr/>
        </p:nvSpPr>
        <p:spPr>
          <a:xfrm>
            <a:off x="2666202" y="3129027"/>
            <a:ext cx="1152128" cy="2880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format</a:t>
            </a:r>
            <a:endParaRPr lang="en-SG" sz="1200" b="1" dirty="0"/>
          </a:p>
        </p:txBody>
      </p:sp>
      <p:cxnSp>
        <p:nvCxnSpPr>
          <p:cNvPr id="33" name="Straight Arrow Connector 32"/>
          <p:cNvCxnSpPr>
            <a:stCxn id="60" idx="2"/>
            <a:endCxn id="197" idx="0"/>
          </p:cNvCxnSpPr>
          <p:nvPr/>
        </p:nvCxnSpPr>
        <p:spPr>
          <a:xfrm flipH="1">
            <a:off x="3237235" y="1844824"/>
            <a:ext cx="358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203848" y="1844824"/>
            <a:ext cx="4751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l</a:t>
            </a:r>
            <a:r>
              <a:rPr lang="en-SG" sz="1200" dirty="0" smtClean="0"/>
              <a:t>egal</a:t>
            </a:r>
          </a:p>
        </p:txBody>
      </p:sp>
      <p:cxnSp>
        <p:nvCxnSpPr>
          <p:cNvPr id="41" name="Elbow Connector 40"/>
          <p:cNvCxnSpPr>
            <a:endCxn id="43" idx="2"/>
          </p:cNvCxnSpPr>
          <p:nvPr/>
        </p:nvCxnSpPr>
        <p:spPr>
          <a:xfrm rot="5400000" flipH="1" flipV="1">
            <a:off x="4900715" y="1450187"/>
            <a:ext cx="311947" cy="26130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860032" y="1208842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60" name="Rounded Rectangle 59"/>
          <p:cNvSpPr/>
          <p:nvPr/>
        </p:nvSpPr>
        <p:spPr>
          <a:xfrm>
            <a:off x="2972290" y="1484784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68" name="Rounded Rectangle 67"/>
          <p:cNvSpPr/>
          <p:nvPr/>
        </p:nvSpPr>
        <p:spPr>
          <a:xfrm>
            <a:off x="4499992" y="1556792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69" name="Straight Arrow Connector 68"/>
          <p:cNvCxnSpPr>
            <a:endCxn id="68" idx="0"/>
          </p:cNvCxnSpPr>
          <p:nvPr/>
        </p:nvCxnSpPr>
        <p:spPr>
          <a:xfrm>
            <a:off x="4067944" y="1124744"/>
            <a:ext cx="700577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325877" y="11122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4983982" y="146678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76" name="Elbow Connector 75"/>
          <p:cNvCxnSpPr>
            <a:stCxn id="43" idx="0"/>
            <a:endCxn id="8" idx="6"/>
          </p:cNvCxnSpPr>
          <p:nvPr/>
        </p:nvCxnSpPr>
        <p:spPr>
          <a:xfrm rot="16200000" flipV="1">
            <a:off x="4748819" y="770319"/>
            <a:ext cx="228114" cy="64893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1115616" y="1178750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80" name="Elbow Connector 79"/>
          <p:cNvCxnSpPr>
            <a:stCxn id="60" idx="1"/>
            <a:endCxn id="79" idx="2"/>
          </p:cNvCxnSpPr>
          <p:nvPr/>
        </p:nvCxnSpPr>
        <p:spPr>
          <a:xfrm rot="10800000">
            <a:off x="1508388" y="1394774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475656" y="1412776"/>
            <a:ext cx="729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i</a:t>
            </a:r>
            <a:r>
              <a:rPr lang="en-SG" sz="1200" dirty="0" smtClean="0"/>
              <a:t>llegal ‘x’</a:t>
            </a:r>
            <a:endParaRPr lang="en-SG" sz="1200" dirty="0"/>
          </a:p>
        </p:txBody>
      </p:sp>
      <p:cxnSp>
        <p:nvCxnSpPr>
          <p:cNvPr id="86" name="Elbow Connector 85"/>
          <p:cNvCxnSpPr>
            <a:stCxn id="79" idx="0"/>
            <a:endCxn id="8" idx="2"/>
          </p:cNvCxnSpPr>
          <p:nvPr/>
        </p:nvCxnSpPr>
        <p:spPr>
          <a:xfrm rot="5400000" flipH="1" flipV="1">
            <a:off x="2348323" y="140792"/>
            <a:ext cx="198022" cy="187789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/>
          <p:cNvSpPr/>
          <p:nvPr/>
        </p:nvSpPr>
        <p:spPr>
          <a:xfrm>
            <a:off x="5724128" y="1204241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‘]x‘</a:t>
            </a:r>
            <a:endParaRPr lang="en-SG" sz="1200" dirty="0"/>
          </a:p>
        </p:txBody>
      </p:sp>
      <p:cxnSp>
        <p:nvCxnSpPr>
          <p:cNvPr id="98" name="Elbow Connector 97"/>
          <p:cNvCxnSpPr>
            <a:stCxn id="68" idx="3"/>
            <a:endCxn id="93" idx="2"/>
          </p:cNvCxnSpPr>
          <p:nvPr/>
        </p:nvCxnSpPr>
        <p:spPr>
          <a:xfrm flipV="1">
            <a:off x="5037050" y="1420265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5763134" y="1455250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04" name="Elbow Connector 103"/>
          <p:cNvCxnSpPr>
            <a:stCxn id="93" idx="0"/>
            <a:endCxn id="8" idx="6"/>
          </p:cNvCxnSpPr>
          <p:nvPr/>
        </p:nvCxnSpPr>
        <p:spPr>
          <a:xfrm rot="16200000" flipV="1">
            <a:off x="5199533" y="319606"/>
            <a:ext cx="223513" cy="154575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25" idx="4"/>
            <a:endCxn id="128" idx="0"/>
          </p:cNvCxnSpPr>
          <p:nvPr/>
        </p:nvCxnSpPr>
        <p:spPr>
          <a:xfrm flipH="1">
            <a:off x="2952787" y="3417059"/>
            <a:ext cx="289479" cy="43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895750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cxnSp>
        <p:nvCxnSpPr>
          <p:cNvPr id="122" name="Elbow Connector 121"/>
          <p:cNvCxnSpPr>
            <a:stCxn id="128" idx="1"/>
            <a:endCxn id="123" idx="2"/>
          </p:cNvCxnSpPr>
          <p:nvPr/>
        </p:nvCxnSpPr>
        <p:spPr>
          <a:xfrm rot="10800000">
            <a:off x="2163006" y="3758555"/>
            <a:ext cx="521253" cy="270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/>
          <p:cNvSpPr/>
          <p:nvPr/>
        </p:nvSpPr>
        <p:spPr>
          <a:xfrm>
            <a:off x="1835696" y="3542530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‘[‘</a:t>
            </a:r>
            <a:endParaRPr lang="en-SG" sz="1200" dirty="0"/>
          </a:p>
        </p:txBody>
      </p:sp>
      <p:cxnSp>
        <p:nvCxnSpPr>
          <p:cNvPr id="124" name="Elbow Connector 123"/>
          <p:cNvCxnSpPr>
            <a:stCxn id="123" idx="0"/>
            <a:endCxn id="25" idx="2"/>
          </p:cNvCxnSpPr>
          <p:nvPr/>
        </p:nvCxnSpPr>
        <p:spPr>
          <a:xfrm rot="5400000" flipH="1" flipV="1">
            <a:off x="2279860" y="3156189"/>
            <a:ext cx="269487" cy="50319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163565" y="37384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‘[‘</a:t>
            </a:r>
            <a:endParaRPr lang="en-SG" sz="1200" dirty="0"/>
          </a:p>
        </p:txBody>
      </p:sp>
      <p:sp>
        <p:nvSpPr>
          <p:cNvPr id="128" name="Rounded Rectangle 127"/>
          <p:cNvSpPr/>
          <p:nvPr/>
        </p:nvSpPr>
        <p:spPr>
          <a:xfrm>
            <a:off x="2684258" y="3848563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sp>
        <p:nvSpPr>
          <p:cNvPr id="129" name="Rounded Rectangle 128"/>
          <p:cNvSpPr/>
          <p:nvPr/>
        </p:nvSpPr>
        <p:spPr>
          <a:xfrm>
            <a:off x="827584" y="3542529"/>
            <a:ext cx="785542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‘[x?‘</a:t>
            </a:r>
            <a:endParaRPr lang="en-SG" sz="1200" dirty="0"/>
          </a:p>
        </p:txBody>
      </p:sp>
      <p:cxnSp>
        <p:nvCxnSpPr>
          <p:cNvPr id="130" name="Elbow Connector 129"/>
          <p:cNvCxnSpPr>
            <a:stCxn id="128" idx="1"/>
            <a:endCxn id="129" idx="2"/>
          </p:cNvCxnSpPr>
          <p:nvPr/>
        </p:nvCxnSpPr>
        <p:spPr>
          <a:xfrm rot="10800000">
            <a:off x="1220356" y="3758553"/>
            <a:ext cx="1463903" cy="2700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187624" y="3776555"/>
            <a:ext cx="332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‘x’</a:t>
            </a:r>
            <a:endParaRPr lang="en-SG" sz="1200" dirty="0"/>
          </a:p>
        </p:txBody>
      </p:sp>
      <p:cxnSp>
        <p:nvCxnSpPr>
          <p:cNvPr id="132" name="Elbow Connector 131"/>
          <p:cNvCxnSpPr>
            <a:stCxn id="129" idx="0"/>
            <a:endCxn id="25" idx="2"/>
          </p:cNvCxnSpPr>
          <p:nvPr/>
        </p:nvCxnSpPr>
        <p:spPr>
          <a:xfrm rot="5400000" flipH="1" flipV="1">
            <a:off x="1808535" y="2684863"/>
            <a:ext cx="269486" cy="14458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Elbow Connector 167"/>
          <p:cNvCxnSpPr>
            <a:stCxn id="170" idx="3"/>
            <a:endCxn id="169" idx="2"/>
          </p:cNvCxnSpPr>
          <p:nvPr/>
        </p:nvCxnSpPr>
        <p:spPr>
          <a:xfrm flipV="1">
            <a:off x="4028938" y="3729122"/>
            <a:ext cx="150291" cy="31194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3851920" y="3513098"/>
            <a:ext cx="654618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add 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sp>
        <p:nvSpPr>
          <p:cNvPr id="170" name="Rounded Rectangle 169"/>
          <p:cNvSpPr/>
          <p:nvPr/>
        </p:nvSpPr>
        <p:spPr>
          <a:xfrm>
            <a:off x="3491880" y="3861048"/>
            <a:ext cx="537058" cy="36004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next char</a:t>
            </a:r>
            <a:endParaRPr lang="en-SG" sz="1200" dirty="0"/>
          </a:p>
        </p:txBody>
      </p:sp>
      <p:cxnSp>
        <p:nvCxnSpPr>
          <p:cNvPr id="171" name="Straight Arrow Connector 170"/>
          <p:cNvCxnSpPr>
            <a:stCxn id="25" idx="4"/>
            <a:endCxn id="170" idx="0"/>
          </p:cNvCxnSpPr>
          <p:nvPr/>
        </p:nvCxnSpPr>
        <p:spPr>
          <a:xfrm>
            <a:off x="3242266" y="3417059"/>
            <a:ext cx="518143" cy="443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3399806" y="341651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‘]‘</a:t>
            </a:r>
            <a:endParaRPr lang="en-SG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4139952" y="37045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</a:t>
            </a:r>
            <a:r>
              <a:rPr lang="en-SG" sz="1200" dirty="0"/>
              <a:t>]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4" name="Elbow Connector 173"/>
          <p:cNvCxnSpPr>
            <a:stCxn id="169" idx="0"/>
            <a:endCxn id="25" idx="6"/>
          </p:cNvCxnSpPr>
          <p:nvPr/>
        </p:nvCxnSpPr>
        <p:spPr>
          <a:xfrm rot="16200000" flipV="1">
            <a:off x="3878753" y="3212621"/>
            <a:ext cx="240055" cy="36089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/>
          <p:cNvSpPr/>
          <p:nvPr/>
        </p:nvSpPr>
        <p:spPr>
          <a:xfrm>
            <a:off x="4716016" y="3508497"/>
            <a:ext cx="720080" cy="2160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smtClean="0"/>
              <a:t>add ‘x</a:t>
            </a:r>
            <a:r>
              <a:rPr lang="en-SG" sz="1200" dirty="0" smtClean="0"/>
              <a:t>‘</a:t>
            </a:r>
            <a:endParaRPr lang="en-SG" sz="1200" dirty="0"/>
          </a:p>
        </p:txBody>
      </p:sp>
      <p:cxnSp>
        <p:nvCxnSpPr>
          <p:cNvPr id="176" name="Elbow Connector 175"/>
          <p:cNvCxnSpPr>
            <a:stCxn id="170" idx="3"/>
            <a:endCxn id="175" idx="2"/>
          </p:cNvCxnSpPr>
          <p:nvPr/>
        </p:nvCxnSpPr>
        <p:spPr>
          <a:xfrm flipV="1">
            <a:off x="4028938" y="3724521"/>
            <a:ext cx="1047118" cy="31654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/>
          <p:cNvSpPr txBox="1"/>
          <p:nvPr/>
        </p:nvSpPr>
        <p:spPr>
          <a:xfrm>
            <a:off x="4755022" y="3759506"/>
            <a:ext cx="328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‘x‘</a:t>
            </a:r>
            <a:endParaRPr lang="en-SG" sz="1200" dirty="0"/>
          </a:p>
        </p:txBody>
      </p:sp>
      <p:cxnSp>
        <p:nvCxnSpPr>
          <p:cNvPr id="178" name="Elbow Connector 177"/>
          <p:cNvCxnSpPr>
            <a:stCxn id="175" idx="3"/>
            <a:endCxn id="196" idx="2"/>
          </p:cNvCxnSpPr>
          <p:nvPr/>
        </p:nvCxnSpPr>
        <p:spPr>
          <a:xfrm flipV="1">
            <a:off x="5436096" y="2780928"/>
            <a:ext cx="1473547" cy="83558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Rounded Rectangle 195"/>
          <p:cNvSpPr/>
          <p:nvPr/>
        </p:nvSpPr>
        <p:spPr>
          <a:xfrm>
            <a:off x="6444208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formatted text</a:t>
            </a:r>
            <a:endParaRPr lang="en-SG" sz="1200" dirty="0"/>
          </a:p>
        </p:txBody>
      </p:sp>
      <p:sp>
        <p:nvSpPr>
          <p:cNvPr id="197" name="Rounded Rectangle 196"/>
          <p:cNvSpPr/>
          <p:nvPr/>
        </p:nvSpPr>
        <p:spPr>
          <a:xfrm>
            <a:off x="2771800" y="2204864"/>
            <a:ext cx="930870" cy="57606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Draw normal text</a:t>
            </a:r>
            <a:endParaRPr lang="en-SG" sz="1200" dirty="0"/>
          </a:p>
        </p:txBody>
      </p:sp>
      <p:cxnSp>
        <p:nvCxnSpPr>
          <p:cNvPr id="200" name="Straight Arrow Connector 199"/>
          <p:cNvCxnSpPr>
            <a:stCxn id="197" idx="2"/>
            <a:endCxn id="25" idx="0"/>
          </p:cNvCxnSpPr>
          <p:nvPr/>
        </p:nvCxnSpPr>
        <p:spPr>
          <a:xfrm>
            <a:off x="3237235" y="2780928"/>
            <a:ext cx="5031" cy="348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196" idx="0"/>
            <a:endCxn id="8" idx="6"/>
          </p:cNvCxnSpPr>
          <p:nvPr/>
        </p:nvCxnSpPr>
        <p:spPr>
          <a:xfrm rot="16200000" flipV="1">
            <a:off x="5111959" y="407179"/>
            <a:ext cx="1224136" cy="237123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8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115616" y="640433"/>
            <a:ext cx="6120680" cy="312015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Rectangle 37"/>
          <p:cNvSpPr/>
          <p:nvPr/>
        </p:nvSpPr>
        <p:spPr>
          <a:xfrm>
            <a:off x="1187624" y="959242"/>
            <a:ext cx="1641204" cy="270552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 16"/>
          <p:cNvSpPr/>
          <p:nvPr/>
        </p:nvSpPr>
        <p:spPr>
          <a:xfrm>
            <a:off x="3104308" y="1321022"/>
            <a:ext cx="1899739" cy="181994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7" name="Rectangle 6"/>
          <p:cNvSpPr/>
          <p:nvPr/>
        </p:nvSpPr>
        <p:spPr>
          <a:xfrm>
            <a:off x="3429755" y="1987365"/>
            <a:ext cx="710197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3347864" y="2120793"/>
            <a:ext cx="576064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3275856" y="1841608"/>
            <a:ext cx="706475" cy="523220"/>
          </a:xfrm>
          <a:prstGeom prst="rect">
            <a:avLst/>
          </a:prstGeom>
          <a:solidFill>
            <a:srgbClr val="969696">
              <a:alpha val="32157"/>
            </a:srgb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0" name="Rectangle 9"/>
          <p:cNvSpPr/>
          <p:nvPr/>
        </p:nvSpPr>
        <p:spPr>
          <a:xfrm>
            <a:off x="1115616" y="908720"/>
            <a:ext cx="8823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TextStore</a:t>
            </a:r>
            <a:endParaRPr lang="en-SG" sz="1400" b="1" dirty="0"/>
          </a:p>
        </p:txBody>
      </p:sp>
      <p:sp>
        <p:nvSpPr>
          <p:cNvPr id="12" name="Left Brace 11"/>
          <p:cNvSpPr/>
          <p:nvPr/>
        </p:nvSpPr>
        <p:spPr>
          <a:xfrm>
            <a:off x="3131840" y="1913616"/>
            <a:ext cx="117727" cy="43204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3154943" y="1564609"/>
            <a:ext cx="12730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TextViewerGlyph</a:t>
            </a:r>
            <a:endParaRPr lang="en-SG" sz="1200" b="1" dirty="0"/>
          </a:p>
        </p:txBody>
      </p:sp>
      <p:sp>
        <p:nvSpPr>
          <p:cNvPr id="16" name="Rectangle 15"/>
          <p:cNvSpPr/>
          <p:nvPr/>
        </p:nvSpPr>
        <p:spPr>
          <a:xfrm>
            <a:off x="3347864" y="2633696"/>
            <a:ext cx="14846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TextViewerSelection</a:t>
            </a:r>
            <a:endParaRPr lang="en-SG" sz="1200" b="1" dirty="0"/>
          </a:p>
        </p:txBody>
      </p:sp>
      <p:sp>
        <p:nvSpPr>
          <p:cNvPr id="18" name="Rectangle 17"/>
          <p:cNvSpPr/>
          <p:nvPr/>
        </p:nvSpPr>
        <p:spPr>
          <a:xfrm>
            <a:off x="3104309" y="1321023"/>
            <a:ext cx="7264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smtClean="0"/>
              <a:t>Display</a:t>
            </a:r>
            <a:endParaRPr lang="en-SG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68438" y="1432521"/>
            <a:ext cx="36740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r"/>
            <a:r>
              <a:rPr lang="en-SG" sz="1400" dirty="0" smtClean="0"/>
              <a:t>0</a:t>
            </a:r>
          </a:p>
          <a:p>
            <a:pPr algn="r"/>
            <a:r>
              <a:rPr lang="en-SG" sz="1400" dirty="0" smtClean="0"/>
              <a:t>3</a:t>
            </a:r>
          </a:p>
          <a:p>
            <a:pPr algn="r"/>
            <a:r>
              <a:rPr lang="en-SG" sz="1400" dirty="0" smtClean="0"/>
              <a:t>6</a:t>
            </a:r>
          </a:p>
          <a:p>
            <a:pPr algn="r"/>
            <a:r>
              <a:rPr lang="en-SG" sz="1400" dirty="0" smtClean="0"/>
              <a:t>9</a:t>
            </a:r>
          </a:p>
          <a:p>
            <a:pPr algn="r"/>
            <a:r>
              <a:rPr lang="en-SG" sz="1400" dirty="0" smtClean="0"/>
              <a:t>12</a:t>
            </a:r>
          </a:p>
          <a:p>
            <a:pPr algn="r"/>
            <a:r>
              <a:rPr lang="en-SG" sz="1400" dirty="0" smtClean="0"/>
              <a:t>15</a:t>
            </a:r>
            <a:endParaRPr lang="en-SG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1295922" y="1432521"/>
            <a:ext cx="276038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0</a:t>
            </a:r>
          </a:p>
          <a:p>
            <a:r>
              <a:rPr lang="en-SG" sz="1400" dirty="0" smtClean="0"/>
              <a:t>1</a:t>
            </a:r>
          </a:p>
          <a:p>
            <a:r>
              <a:rPr lang="en-SG" sz="1400" dirty="0" smtClean="0"/>
              <a:t>2</a:t>
            </a:r>
          </a:p>
          <a:p>
            <a:r>
              <a:rPr lang="en-SG" sz="1400" dirty="0" smtClean="0"/>
              <a:t>3</a:t>
            </a:r>
          </a:p>
          <a:p>
            <a:r>
              <a:rPr lang="en-SG" sz="1400" dirty="0" smtClean="0"/>
              <a:t>4</a:t>
            </a:r>
          </a:p>
          <a:p>
            <a:r>
              <a:rPr lang="en-SG" sz="1400" dirty="0" smtClean="0"/>
              <a:t>5</a:t>
            </a:r>
            <a:endParaRPr lang="en-SG" sz="1400" dirty="0"/>
          </a:p>
        </p:txBody>
      </p:sp>
      <p:sp>
        <p:nvSpPr>
          <p:cNvPr id="21" name="Rectangle 20"/>
          <p:cNvSpPr/>
          <p:nvPr/>
        </p:nvSpPr>
        <p:spPr>
          <a:xfrm>
            <a:off x="1187624" y="3387770"/>
            <a:ext cx="12443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absolutLineIndex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1448322" y="2915072"/>
            <a:ext cx="1380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smtClean="0"/>
              <a:t>First character </a:t>
            </a:r>
          </a:p>
          <a:p>
            <a:r>
              <a:rPr lang="en-SG" sz="1200" dirty="0" smtClean="0"/>
              <a:t>position of this line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endCxn id="20" idx="2"/>
          </p:cNvCxnSpPr>
          <p:nvPr/>
        </p:nvCxnSpPr>
        <p:spPr>
          <a:xfrm flipV="1">
            <a:off x="1433941" y="2817516"/>
            <a:ext cx="0" cy="5702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9" idx="2"/>
          </p:cNvCxnSpPr>
          <p:nvPr/>
        </p:nvCxnSpPr>
        <p:spPr>
          <a:xfrm flipV="1">
            <a:off x="1752142" y="2817516"/>
            <a:ext cx="0" cy="1991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707155" y="1351801"/>
            <a:ext cx="1368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dirty="0" err="1" smtClean="0"/>
              <a:t>displayLineIndex</a:t>
            </a:r>
            <a:r>
              <a:rPr lang="en-SG" sz="1200" dirty="0" smtClean="0"/>
              <a:t>: 0</a:t>
            </a:r>
            <a:endParaRPr lang="en-SG" sz="12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707904" y="1628800"/>
            <a:ext cx="1124597" cy="3585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0232" y="3760584"/>
            <a:ext cx="8692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 err="1" smtClean="0"/>
              <a:t>TextStore</a:t>
            </a:r>
            <a:r>
              <a:rPr lang="en-SG" sz="1200" dirty="0" smtClean="0"/>
              <a:t> contains all characters of a document</a:t>
            </a:r>
          </a:p>
          <a:p>
            <a:r>
              <a:rPr lang="en-SG" sz="1200" b="1" dirty="0" err="1" smtClean="0"/>
              <a:t>TextViewerGlyph</a:t>
            </a:r>
            <a:r>
              <a:rPr lang="en-SG" sz="1200" dirty="0" smtClean="0"/>
              <a:t> calculates the width of the characters and paints them to the screen</a:t>
            </a:r>
          </a:p>
          <a:p>
            <a:r>
              <a:rPr lang="en-SG" sz="1200" b="1" dirty="0" err="1" smtClean="0"/>
              <a:t>TextViewerSelection</a:t>
            </a:r>
            <a:r>
              <a:rPr lang="en-SG" sz="1200" dirty="0" smtClean="0"/>
              <a:t> draws blue rectangles under characters selected by user</a:t>
            </a:r>
          </a:p>
          <a:p>
            <a:r>
              <a:rPr lang="en-SG" sz="1200" b="1" dirty="0" err="1" smtClean="0"/>
              <a:t>TextViewerObjects</a:t>
            </a:r>
            <a:r>
              <a:rPr lang="en-SG" sz="1200" dirty="0" smtClean="0"/>
              <a:t> holds information about some </a:t>
            </a:r>
            <a:r>
              <a:rPr lang="en-SG" sz="1200" dirty="0"/>
              <a:t>displayed </a:t>
            </a:r>
            <a:r>
              <a:rPr lang="en-SG" sz="1200" dirty="0" smtClean="0"/>
              <a:t>characters, showing a pdf stream or a </a:t>
            </a:r>
            <a:r>
              <a:rPr lang="en-SG" sz="1200" u="sng" dirty="0" smtClean="0"/>
              <a:t>link</a:t>
            </a:r>
            <a:r>
              <a:rPr lang="en-SG" sz="1200" dirty="0" smtClean="0"/>
              <a:t> to another part in the document</a:t>
            </a:r>
            <a:endParaRPr lang="en-SG" sz="1200" dirty="0"/>
          </a:p>
        </p:txBody>
      </p:sp>
      <p:sp>
        <p:nvSpPr>
          <p:cNvPr id="33" name="Rectangle 32"/>
          <p:cNvSpPr/>
          <p:nvPr/>
        </p:nvSpPr>
        <p:spPr>
          <a:xfrm>
            <a:off x="1115616" y="1144489"/>
            <a:ext cx="816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err="1"/>
              <a:t>LineStarts</a:t>
            </a:r>
            <a:endParaRPr lang="en-SG" sz="1200" b="1" dirty="0"/>
          </a:p>
        </p:txBody>
      </p:sp>
      <p:sp>
        <p:nvSpPr>
          <p:cNvPr id="34" name="Rectangle 33"/>
          <p:cNvSpPr/>
          <p:nvPr/>
        </p:nvSpPr>
        <p:spPr>
          <a:xfrm>
            <a:off x="1899829" y="1144489"/>
            <a:ext cx="53867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200" b="1" dirty="0" smtClean="0"/>
              <a:t>Chars</a:t>
            </a:r>
            <a:endParaRPr lang="en-SG" sz="1200" b="1" dirty="0"/>
          </a:p>
        </p:txBody>
      </p:sp>
      <p:sp>
        <p:nvSpPr>
          <p:cNvPr id="35" name="Rectangle 34"/>
          <p:cNvSpPr/>
          <p:nvPr/>
        </p:nvSpPr>
        <p:spPr>
          <a:xfrm>
            <a:off x="251519" y="4645585"/>
            <a:ext cx="8640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err="1"/>
              <a:t>TextStore</a:t>
            </a:r>
            <a:r>
              <a:rPr lang="en-SG" sz="1200" dirty="0"/>
              <a:t> </a:t>
            </a:r>
            <a:endParaRPr lang="en-SG" sz="1200" dirty="0" smtClean="0"/>
          </a:p>
          <a:p>
            <a:r>
              <a:rPr lang="en-SG" sz="1200" dirty="0" smtClean="0"/>
              <a:t>Stores all characters in </a:t>
            </a:r>
            <a:r>
              <a:rPr lang="en-SG" sz="1200" b="1" dirty="0" smtClean="0"/>
              <a:t>chars</a:t>
            </a:r>
            <a:r>
              <a:rPr lang="en-SG" sz="1200" dirty="0" smtClean="0"/>
              <a:t>, a char[], which gets reused by ever document</a:t>
            </a:r>
          </a:p>
          <a:p>
            <a:r>
              <a:rPr lang="en-SG" sz="1200" dirty="0" smtClean="0"/>
              <a:t>The </a:t>
            </a:r>
            <a:r>
              <a:rPr lang="en-SG" sz="1200" dirty="0" err="1" smtClean="0"/>
              <a:t>int</a:t>
            </a:r>
            <a:r>
              <a:rPr lang="en-SG" sz="1200" dirty="0" smtClean="0"/>
              <a:t>[]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 stores for every line a character index into </a:t>
            </a:r>
            <a:r>
              <a:rPr lang="en-SG" sz="1200" b="1" dirty="0" smtClean="0"/>
              <a:t>chars</a:t>
            </a:r>
            <a:r>
              <a:rPr lang="en-SG" sz="1200" dirty="0" smtClean="0"/>
              <a:t> where that line starts. </a:t>
            </a:r>
            <a:r>
              <a:rPr lang="en-SG" sz="1200" b="1" dirty="0" err="1" smtClean="0"/>
              <a:t>LineStarts</a:t>
            </a:r>
            <a:r>
              <a:rPr lang="en-SG" sz="1200" dirty="0" smtClean="0"/>
              <a:t>[0] is always 0. </a:t>
            </a:r>
            <a:r>
              <a:rPr lang="en-SG" sz="1200" b="1" dirty="0" err="1" smtClean="0"/>
              <a:t>LineStarts</a:t>
            </a:r>
            <a:r>
              <a:rPr lang="en-SG" sz="1200" dirty="0"/>
              <a:t> </a:t>
            </a:r>
            <a:r>
              <a:rPr lang="en-SG" sz="1200" dirty="0" smtClean="0"/>
              <a:t>has 1 more line entry than the number of lines in the document. It points to the first character in </a:t>
            </a:r>
            <a:r>
              <a:rPr lang="en-SG" sz="1200" b="1" dirty="0" smtClean="0"/>
              <a:t>chars</a:t>
            </a:r>
            <a:r>
              <a:rPr lang="en-SG" sz="1200" dirty="0" smtClean="0"/>
              <a:t> after the document ends. </a:t>
            </a:r>
          </a:p>
          <a:p>
            <a:endParaRPr lang="en-SG" sz="1200" dirty="0"/>
          </a:p>
        </p:txBody>
      </p:sp>
      <p:sp>
        <p:nvSpPr>
          <p:cNvPr id="37" name="Rectangle 36"/>
          <p:cNvSpPr/>
          <p:nvPr/>
        </p:nvSpPr>
        <p:spPr>
          <a:xfrm>
            <a:off x="1043608" y="620688"/>
            <a:ext cx="1132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err="1" smtClean="0"/>
              <a:t>TextViewer</a:t>
            </a:r>
            <a:endParaRPr lang="en-SG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179511" y="5560784"/>
            <a:ext cx="88569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200" b="1" dirty="0" smtClean="0"/>
              <a:t>Line Indexes</a:t>
            </a:r>
            <a:endParaRPr lang="en-SG" sz="1200" dirty="0" smtClean="0"/>
          </a:p>
          <a:p>
            <a:r>
              <a:rPr lang="en-SG" sz="1200" dirty="0" smtClean="0"/>
              <a:t>Lines related to the </a:t>
            </a:r>
            <a:r>
              <a:rPr lang="en-SG" sz="1200" dirty="0" err="1" smtClean="0"/>
              <a:t>TextStore</a:t>
            </a:r>
            <a:r>
              <a:rPr lang="en-SG" sz="1200" dirty="0" smtClean="0"/>
              <a:t> are counted from the beginning of the document and are called absolute lines.</a:t>
            </a:r>
          </a:p>
          <a:p>
            <a:r>
              <a:rPr lang="en-SG" sz="1200" dirty="0" smtClean="0"/>
              <a:t>Lines counted from the first displayed line are called display lines. For example the mouse position is first translated to a display line index.</a:t>
            </a:r>
          </a:p>
          <a:p>
            <a:r>
              <a:rPr lang="en-SG" sz="1200" dirty="0" smtClean="0"/>
              <a:t>Most lines in the code are absolute lines.</a:t>
            </a:r>
          </a:p>
          <a:p>
            <a:endParaRPr lang="en-SG" sz="1200" dirty="0"/>
          </a:p>
        </p:txBody>
      </p:sp>
      <p:sp>
        <p:nvSpPr>
          <p:cNvPr id="45" name="Rectangle 44"/>
          <p:cNvSpPr/>
          <p:nvPr/>
        </p:nvSpPr>
        <p:spPr>
          <a:xfrm>
            <a:off x="5192542" y="1484784"/>
            <a:ext cx="1671070" cy="9895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5285743" y="1484784"/>
            <a:ext cx="15778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400" b="1" dirty="0" err="1"/>
              <a:t>TextViewerObjects</a:t>
            </a:r>
            <a:endParaRPr lang="en-SG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935235" y="1421488"/>
            <a:ext cx="706475" cy="1169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err="1" smtClean="0"/>
              <a:t>Aaa</a:t>
            </a:r>
            <a:endParaRPr lang="en-SG" sz="1400" dirty="0" smtClean="0"/>
          </a:p>
          <a:p>
            <a:r>
              <a:rPr lang="en-SG" sz="1400" dirty="0" err="1" smtClean="0"/>
              <a:t>Bbb</a:t>
            </a:r>
            <a:endParaRPr lang="en-SG" sz="1400" dirty="0" smtClean="0"/>
          </a:p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</a:p>
          <a:p>
            <a:r>
              <a:rPr lang="en-SG" sz="1400" dirty="0" smtClean="0"/>
              <a:t>456</a:t>
            </a:r>
            <a:endParaRPr lang="en-SG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385320" y="1773397"/>
            <a:ext cx="706475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400" dirty="0" smtClean="0"/>
              <a:t>Link</a:t>
            </a:r>
          </a:p>
          <a:p>
            <a:r>
              <a:rPr lang="en-SG" sz="1400" dirty="0" smtClean="0"/>
              <a:t>Stream</a:t>
            </a:r>
            <a:endParaRPr lang="en-SG" sz="1400" dirty="0"/>
          </a:p>
        </p:txBody>
      </p:sp>
      <p:sp>
        <p:nvSpPr>
          <p:cNvPr id="11" name="Right Brace 10"/>
          <p:cNvSpPr/>
          <p:nvPr/>
        </p:nvSpPr>
        <p:spPr>
          <a:xfrm>
            <a:off x="2483768" y="1911875"/>
            <a:ext cx="144016" cy="43378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/>
          <p:cNvCxnSpPr>
            <a:stCxn id="11" idx="1"/>
            <a:endCxn id="12" idx="1"/>
          </p:cNvCxnSpPr>
          <p:nvPr/>
        </p:nvCxnSpPr>
        <p:spPr>
          <a:xfrm>
            <a:off x="2627784" y="2128770"/>
            <a:ext cx="504056" cy="870"/>
          </a:xfrm>
          <a:prstGeom prst="straightConnector1">
            <a:avLst/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3791463" y="1911875"/>
            <a:ext cx="1644633" cy="676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3753872" y="2131906"/>
            <a:ext cx="1682224" cy="968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44624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b="1" dirty="0" err="1" smtClean="0"/>
              <a:t>TextViewer</a:t>
            </a:r>
            <a:endParaRPr lang="en-SG" b="1" dirty="0"/>
          </a:p>
        </p:txBody>
      </p:sp>
      <p:sp>
        <p:nvSpPr>
          <p:cNvPr id="5" name="Rectangle 4"/>
          <p:cNvSpPr/>
          <p:nvPr/>
        </p:nvSpPr>
        <p:spPr>
          <a:xfrm>
            <a:off x="539552" y="1052736"/>
            <a:ext cx="2232248" cy="31683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</a:t>
            </a:r>
            <a:endParaRPr lang="en-SG" sz="1400" b="1" dirty="0" smtClean="0"/>
          </a:p>
          <a:p>
            <a:r>
              <a:rPr lang="en-SG" sz="1200" dirty="0" err="1"/>
              <a:t>TextViewer_SizeChanged</a:t>
            </a:r>
            <a:endParaRPr lang="en-SG" sz="1200" dirty="0" smtClean="0"/>
          </a:p>
          <a:p>
            <a:r>
              <a:rPr lang="en-SG" sz="1200" dirty="0" err="1" smtClean="0"/>
              <a:t>ScrollBar_ValueChanged</a:t>
            </a:r>
            <a:endParaRPr lang="en-SG" sz="1200" dirty="0" smtClean="0"/>
          </a:p>
          <a:p>
            <a:endParaRPr lang="en-SG" sz="1200" dirty="0"/>
          </a:p>
          <a:p>
            <a:r>
              <a:rPr lang="en-SG" sz="1200" dirty="0" err="1" smtClean="0"/>
              <a:t>TextViewer_MouseMove</a:t>
            </a:r>
            <a:endParaRPr lang="en-SG" sz="1200" dirty="0" smtClean="0"/>
          </a:p>
          <a:p>
            <a:r>
              <a:rPr lang="en-SG" sz="1200" i="1" dirty="0"/>
              <a:t> </a:t>
            </a:r>
            <a:r>
              <a:rPr lang="en-SG" sz="1200" i="1" dirty="0" smtClean="0"/>
              <a:t> when left mouse button is</a:t>
            </a:r>
          </a:p>
          <a:p>
            <a:r>
              <a:rPr lang="en-SG" sz="1200" i="1" dirty="0"/>
              <a:t> </a:t>
            </a:r>
            <a:r>
              <a:rPr lang="en-SG" sz="1200" i="1" dirty="0" smtClean="0"/>
              <a:t> pressed, text selection changes</a:t>
            </a:r>
          </a:p>
          <a:p>
            <a:endParaRPr lang="en-SG" sz="1200" dirty="0" smtClean="0"/>
          </a:p>
          <a:p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3419872" y="260648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TextViewerGlyph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 smtClean="0"/>
          </a:p>
          <a:p>
            <a:r>
              <a:rPr lang="en-SG" sz="1200" dirty="0" err="1" smtClean="0"/>
              <a:t>OnRenderContent</a:t>
            </a:r>
            <a:r>
              <a:rPr lang="en-SG" sz="1200" dirty="0"/>
              <a:t>()</a:t>
            </a:r>
          </a:p>
          <a:p>
            <a:endParaRPr lang="en-SG" sz="12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156176" y="2132856"/>
            <a:ext cx="2232248" cy="13681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 smtClean="0"/>
              <a:t>TextViewerSelection</a:t>
            </a:r>
            <a:endParaRPr lang="en-SG" sz="1400" b="1" dirty="0" smtClean="0"/>
          </a:p>
          <a:p>
            <a:r>
              <a:rPr lang="en-SG" sz="1200" dirty="0" err="1"/>
              <a:t>SetDisplayLines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SetSelection</a:t>
            </a:r>
            <a:r>
              <a:rPr lang="en-SG" sz="1200" dirty="0" smtClean="0"/>
              <a:t>()</a:t>
            </a:r>
          </a:p>
          <a:p>
            <a:endParaRPr lang="en-SG" sz="1200" dirty="0"/>
          </a:p>
          <a:p>
            <a:r>
              <a:rPr lang="en-SG" sz="1200" dirty="0" err="1"/>
              <a:t>OnRenderContent</a:t>
            </a:r>
            <a:r>
              <a:rPr lang="en-SG" sz="1200" dirty="0"/>
              <a:t>()</a:t>
            </a:r>
            <a:endParaRPr lang="en-SG" sz="1200" dirty="0" smtClean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123728" y="620688"/>
            <a:ext cx="1368152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067944" y="1052736"/>
            <a:ext cx="2016224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339752" y="1988840"/>
            <a:ext cx="3744416" cy="8550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56176" y="548680"/>
            <a:ext cx="2232248" cy="129614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 err="1"/>
              <a:t>TextViewerObjects</a:t>
            </a:r>
            <a:endParaRPr lang="en-SG" sz="1400" b="1" dirty="0" smtClean="0"/>
          </a:p>
          <a:p>
            <a:r>
              <a:rPr lang="en-SG" sz="1200" dirty="0" err="1"/>
              <a:t>AddLink</a:t>
            </a:r>
            <a:r>
              <a:rPr lang="en-SG" sz="1200" dirty="0" smtClean="0"/>
              <a:t>()</a:t>
            </a:r>
          </a:p>
          <a:p>
            <a:r>
              <a:rPr lang="en-SG" sz="1200" dirty="0" err="1" smtClean="0"/>
              <a:t>AddStream</a:t>
            </a:r>
            <a:r>
              <a:rPr lang="en-SG" sz="1200" dirty="0" smtClean="0"/>
              <a:t>()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716016" y="980728"/>
            <a:ext cx="15121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67944" y="69269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732240" y="292494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236296" y="2564904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3688" y="44624"/>
            <a:ext cx="3024336" cy="67687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900" b="1" dirty="0" smtClean="0"/>
              <a:t>PDF File</a:t>
            </a:r>
          </a:p>
          <a:p>
            <a:r>
              <a:rPr lang="en-SG" sz="900" dirty="0" smtClean="0"/>
              <a:t>                   %PDF-1.1</a:t>
            </a:r>
          </a:p>
          <a:p>
            <a:r>
              <a:rPr lang="en-SG" sz="900" dirty="0" smtClean="0"/>
              <a:t>                   %</a:t>
            </a:r>
            <a:r>
              <a:rPr lang="en-SG" sz="900" dirty="0" err="1" smtClean="0"/>
              <a:t>âãÏÓ</a:t>
            </a:r>
            <a:endParaRPr lang="en-SG" sz="900" dirty="0" smtClean="0"/>
          </a:p>
        </p:txBody>
      </p:sp>
      <p:sp>
        <p:nvSpPr>
          <p:cNvPr id="30" name="Rectangle 29"/>
          <p:cNvSpPr/>
          <p:nvPr/>
        </p:nvSpPr>
        <p:spPr>
          <a:xfrm>
            <a:off x="1835695" y="4941167"/>
            <a:ext cx="1930031" cy="1800201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835695" y="495975"/>
            <a:ext cx="1930031" cy="4373186"/>
          </a:xfrm>
          <a:prstGeom prst="rect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7" name="Rectangle 26"/>
          <p:cNvSpPr/>
          <p:nvPr/>
        </p:nvSpPr>
        <p:spPr>
          <a:xfrm>
            <a:off x="95626" y="44624"/>
            <a:ext cx="15969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err="1" smtClean="0"/>
              <a:t>Linearised</a:t>
            </a:r>
            <a:r>
              <a:rPr lang="en-US" sz="1100" b="1" dirty="0" smtClean="0"/>
              <a:t> File Structure</a:t>
            </a:r>
            <a:endParaRPr lang="en-SG" sz="11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341527" y="2636912"/>
            <a:ext cx="1298416" cy="784830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dirty="0"/>
              <a:t>trailer</a:t>
            </a:r>
            <a:r>
              <a:rPr lang="pt-BR" sz="900" dirty="0" smtClean="0"/>
              <a:t>&lt;&lt;</a:t>
            </a:r>
          </a:p>
          <a:p>
            <a:r>
              <a:rPr lang="pt-BR" sz="900" dirty="0"/>
              <a:t>/Size 57</a:t>
            </a:r>
          </a:p>
          <a:p>
            <a:r>
              <a:rPr lang="pt-BR" sz="900" dirty="0" smtClean="0"/>
              <a:t>/</a:t>
            </a:r>
            <a:r>
              <a:rPr lang="pt-BR" sz="900" dirty="0"/>
              <a:t>Prev 52776</a:t>
            </a:r>
          </a:p>
          <a:p>
            <a:r>
              <a:rPr lang="pt-BR" sz="900" dirty="0" smtClean="0"/>
              <a:t>/</a:t>
            </a:r>
            <a:r>
              <a:rPr lang="pt-BR" sz="900" dirty="0"/>
              <a:t>Root </a:t>
            </a:r>
            <a:r>
              <a:rPr lang="pt-BR" sz="900" dirty="0" smtClean="0"/>
              <a:t>45 </a:t>
            </a:r>
            <a:r>
              <a:rPr lang="pt-BR" sz="900" dirty="0"/>
              <a:t>0 R</a:t>
            </a:r>
          </a:p>
          <a:p>
            <a:r>
              <a:rPr lang="pt-BR" sz="900" dirty="0" smtClean="0"/>
              <a:t>&gt;&gt;</a:t>
            </a:r>
            <a:endParaRPr lang="en-SG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2341527" y="578004"/>
            <a:ext cx="1298416" cy="133882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/>
              <a:t>43 0 </a:t>
            </a:r>
            <a:r>
              <a:rPr lang="pt-BR" sz="900" dirty="0" smtClean="0"/>
              <a:t>obj&lt;&lt;</a:t>
            </a:r>
            <a:endParaRPr lang="pt-BR" sz="900" dirty="0"/>
          </a:p>
          <a:p>
            <a:r>
              <a:rPr lang="pt-BR" sz="900" dirty="0"/>
              <a:t>/Linearized 1.0</a:t>
            </a:r>
          </a:p>
          <a:p>
            <a:r>
              <a:rPr lang="pt-BR" sz="900" dirty="0"/>
              <a:t>/L </a:t>
            </a:r>
            <a:r>
              <a:rPr lang="pt-BR" sz="900" dirty="0" smtClean="0"/>
              <a:t>54567</a:t>
            </a:r>
            <a:endParaRPr lang="pt-BR" sz="900" dirty="0"/>
          </a:p>
          <a:p>
            <a:r>
              <a:rPr lang="pt-BR" sz="900" dirty="0"/>
              <a:t>/H [475 598]</a:t>
            </a:r>
          </a:p>
          <a:p>
            <a:r>
              <a:rPr lang="pt-BR" sz="900" dirty="0"/>
              <a:t>/O </a:t>
            </a:r>
            <a:r>
              <a:rPr lang="pt-BR" sz="900" dirty="0" smtClean="0"/>
              <a:t>44</a:t>
            </a:r>
            <a:endParaRPr lang="pt-BR" sz="900" dirty="0"/>
          </a:p>
          <a:p>
            <a:r>
              <a:rPr lang="pt-BR" sz="900" dirty="0"/>
              <a:t>/E 5437</a:t>
            </a:r>
          </a:p>
          <a:p>
            <a:r>
              <a:rPr lang="pt-BR" sz="900" dirty="0"/>
              <a:t>/N </a:t>
            </a:r>
            <a:r>
              <a:rPr lang="pt-BR" sz="900" dirty="0" smtClean="0"/>
              <a:t>11</a:t>
            </a:r>
            <a:endParaRPr lang="pt-BR" sz="900" dirty="0"/>
          </a:p>
          <a:p>
            <a:r>
              <a:rPr lang="pt-BR" sz="900" dirty="0"/>
              <a:t>/T 52786</a:t>
            </a:r>
          </a:p>
          <a:p>
            <a:r>
              <a:rPr lang="pt-BR" sz="900" dirty="0" smtClean="0"/>
              <a:t>&gt;&gt;endobj</a:t>
            </a:r>
            <a:endParaRPr lang="pt-BR" sz="900" dirty="0"/>
          </a:p>
        </p:txBody>
      </p:sp>
      <p:sp>
        <p:nvSpPr>
          <p:cNvPr id="8" name="Oval 7"/>
          <p:cNvSpPr/>
          <p:nvPr/>
        </p:nvSpPr>
        <p:spPr>
          <a:xfrm>
            <a:off x="2161096" y="225683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a</a:t>
            </a:r>
            <a:endParaRPr lang="en-SG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2341527" y="3868651"/>
            <a:ext cx="1298416" cy="646331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900" dirty="0" smtClean="0"/>
              <a:t>45 </a:t>
            </a:r>
            <a:r>
              <a:rPr lang="fr-FR" sz="900" dirty="0"/>
              <a:t>0 </a:t>
            </a:r>
            <a:r>
              <a:rPr lang="fr-FR" sz="900" dirty="0" err="1"/>
              <a:t>obj</a:t>
            </a:r>
            <a:r>
              <a:rPr lang="fr-FR" sz="900" dirty="0"/>
              <a:t>&lt;&lt;</a:t>
            </a:r>
          </a:p>
          <a:p>
            <a:r>
              <a:rPr lang="fr-FR" sz="900" dirty="0"/>
              <a:t> /Type /</a:t>
            </a:r>
            <a:r>
              <a:rPr lang="fr-FR" sz="900" dirty="0" err="1"/>
              <a:t>Catalog</a:t>
            </a:r>
            <a:endParaRPr lang="fr-FR" sz="900" dirty="0"/>
          </a:p>
          <a:p>
            <a:r>
              <a:rPr lang="fr-FR" sz="900" dirty="0"/>
              <a:t>/Pages 42 0 R</a:t>
            </a:r>
          </a:p>
          <a:p>
            <a:r>
              <a:rPr lang="fr-FR" sz="900" dirty="0" smtClean="0"/>
              <a:t>&gt;&gt;</a:t>
            </a:r>
            <a:r>
              <a:rPr lang="fr-FR" sz="900" dirty="0" err="1" smtClean="0"/>
              <a:t>endobj</a:t>
            </a:r>
            <a:endParaRPr lang="pt-BR" sz="900" dirty="0"/>
          </a:p>
        </p:txBody>
      </p:sp>
      <p:sp>
        <p:nvSpPr>
          <p:cNvPr id="29" name="TextBox 28"/>
          <p:cNvSpPr txBox="1"/>
          <p:nvPr/>
        </p:nvSpPr>
        <p:spPr>
          <a:xfrm>
            <a:off x="2341527" y="4565254"/>
            <a:ext cx="129841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44 </a:t>
            </a:r>
            <a:r>
              <a:rPr lang="pt-BR" sz="900" dirty="0"/>
              <a:t>0 </a:t>
            </a:r>
            <a:r>
              <a:rPr lang="pt-BR" sz="900" dirty="0" smtClean="0"/>
              <a:t>obj </a:t>
            </a:r>
            <a:r>
              <a:rPr lang="pt-BR" sz="900" b="1" dirty="0" smtClean="0"/>
              <a:t>Page 1</a:t>
            </a:r>
            <a:endParaRPr lang="pt-BR" sz="9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250621" y="1857523"/>
            <a:ext cx="1859509" cy="7848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xref</a:t>
            </a:r>
            <a:r>
              <a:rPr lang="pt-BR" sz="900" dirty="0"/>
              <a:t>|</a:t>
            </a:r>
          </a:p>
          <a:p>
            <a:r>
              <a:rPr lang="pt-BR" sz="900" dirty="0" smtClean="0"/>
              <a:t>43 14</a:t>
            </a:r>
            <a:endParaRPr lang="pt-BR" sz="900" dirty="0"/>
          </a:p>
          <a:p>
            <a:r>
              <a:rPr lang="pt-BR" sz="900" dirty="0" smtClean="0"/>
              <a:t>0000000052 </a:t>
            </a:r>
            <a:r>
              <a:rPr lang="pt-BR" sz="900" dirty="0"/>
              <a:t>000000 n</a:t>
            </a:r>
          </a:p>
          <a:p>
            <a:r>
              <a:rPr lang="pt-BR" sz="900" dirty="0" smtClean="0"/>
              <a:t>0000000392 </a:t>
            </a:r>
            <a:r>
              <a:rPr lang="pt-BR" sz="900" dirty="0"/>
              <a:t>000000 n</a:t>
            </a:r>
          </a:p>
          <a:p>
            <a:r>
              <a:rPr lang="pt-BR" sz="900" dirty="0" smtClean="0"/>
              <a:t>...</a:t>
            </a:r>
            <a:endParaRPr lang="pt-BR" sz="900" dirty="0"/>
          </a:p>
        </p:txBody>
      </p:sp>
      <p:sp>
        <p:nvSpPr>
          <p:cNvPr id="32" name="TextBox 31"/>
          <p:cNvSpPr txBox="1"/>
          <p:nvPr/>
        </p:nvSpPr>
        <p:spPr>
          <a:xfrm>
            <a:off x="2250621" y="3390566"/>
            <a:ext cx="1298416" cy="50783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startxref</a:t>
            </a:r>
            <a:endParaRPr lang="pt-BR" sz="900" dirty="0"/>
          </a:p>
          <a:p>
            <a:r>
              <a:rPr lang="pt-BR" sz="900" dirty="0" smtClean="0"/>
              <a:t>0</a:t>
            </a:r>
            <a:endParaRPr lang="pt-BR" sz="900" dirty="0"/>
          </a:p>
          <a:p>
            <a:r>
              <a:rPr lang="pt-BR" sz="900" dirty="0" smtClean="0"/>
              <a:t>%%EOF</a:t>
            </a:r>
            <a:endParaRPr lang="en-SG" sz="900" dirty="0"/>
          </a:p>
        </p:txBody>
      </p:sp>
      <p:sp>
        <p:nvSpPr>
          <p:cNvPr id="33" name="TextBox 32"/>
          <p:cNvSpPr txBox="1"/>
          <p:nvPr/>
        </p:nvSpPr>
        <p:spPr>
          <a:xfrm>
            <a:off x="2250621" y="5469031"/>
            <a:ext cx="1298416" cy="1200329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900" dirty="0" err="1"/>
              <a:t>x</a:t>
            </a:r>
            <a:r>
              <a:rPr lang="en-US" sz="900" dirty="0" err="1" smtClean="0"/>
              <a:t>ref</a:t>
            </a:r>
            <a:endParaRPr lang="en-US" sz="900" dirty="0" smtClean="0"/>
          </a:p>
          <a:p>
            <a:r>
              <a:rPr lang="en-US" sz="900" dirty="0" smtClean="0"/>
              <a:t>0 </a:t>
            </a:r>
            <a:r>
              <a:rPr lang="en-US" sz="900" dirty="0"/>
              <a:t>43</a:t>
            </a:r>
          </a:p>
          <a:p>
            <a:r>
              <a:rPr lang="en-US" sz="900" dirty="0" smtClean="0"/>
              <a:t>0000000000 </a:t>
            </a:r>
            <a:r>
              <a:rPr lang="en-US" sz="900" dirty="0"/>
              <a:t>65535 f</a:t>
            </a:r>
          </a:p>
          <a:p>
            <a:r>
              <a:rPr lang="pt-BR" sz="900" dirty="0"/>
              <a:t> </a:t>
            </a:r>
            <a:r>
              <a:rPr lang="pt-BR" sz="900" dirty="0" smtClean="0"/>
              <a:t>...</a:t>
            </a:r>
            <a:endParaRPr lang="pt-BR" sz="900" dirty="0"/>
          </a:p>
          <a:p>
            <a:r>
              <a:rPr lang="en-US" sz="900" dirty="0" smtClean="0"/>
              <a:t>trailer</a:t>
            </a:r>
            <a:r>
              <a:rPr lang="en-US" sz="900" dirty="0"/>
              <a:t>&lt;&lt;/Size 43&gt;&gt;</a:t>
            </a:r>
          </a:p>
          <a:p>
            <a:r>
              <a:rPr lang="en-US" sz="900" dirty="0" err="1" smtClean="0"/>
              <a:t>startxref</a:t>
            </a:r>
            <a:endParaRPr lang="en-US" sz="900" dirty="0"/>
          </a:p>
          <a:p>
            <a:r>
              <a:rPr lang="en-US" sz="900" dirty="0" smtClean="0"/>
              <a:t>257</a:t>
            </a:r>
            <a:endParaRPr lang="en-US" sz="900" dirty="0"/>
          </a:p>
          <a:p>
            <a:r>
              <a:rPr lang="en-US" sz="900" dirty="0" smtClean="0"/>
              <a:t>%%</a:t>
            </a:r>
            <a:r>
              <a:rPr lang="en-US" sz="900" dirty="0"/>
              <a:t>EOF</a:t>
            </a:r>
            <a:endParaRPr lang="en-SG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795972" y="578004"/>
            <a:ext cx="288032" cy="43858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dirty="0" smtClean="0"/>
              <a:t>P</a:t>
            </a:r>
          </a:p>
          <a:p>
            <a:r>
              <a:rPr lang="pt-BR" sz="900" b="1" dirty="0"/>
              <a:t>a</a:t>
            </a:r>
            <a:endParaRPr lang="pt-BR" sz="900" b="1" dirty="0" smtClean="0"/>
          </a:p>
          <a:p>
            <a:r>
              <a:rPr lang="pt-BR" sz="900" b="1" dirty="0"/>
              <a:t>r</a:t>
            </a:r>
            <a:endParaRPr lang="pt-BR" sz="900" b="1" dirty="0" smtClean="0"/>
          </a:p>
          <a:p>
            <a:r>
              <a:rPr lang="pt-BR" sz="900" b="1" dirty="0"/>
              <a:t>t</a:t>
            </a:r>
            <a:endParaRPr lang="pt-BR" sz="900" b="1" dirty="0" smtClean="0"/>
          </a:p>
          <a:p>
            <a:r>
              <a:rPr lang="pt-BR" sz="900" b="1" dirty="0" smtClean="0"/>
              <a:t>1</a:t>
            </a:r>
          </a:p>
          <a:p>
            <a:r>
              <a:rPr lang="pt-BR" sz="900" b="1" dirty="0" smtClean="0"/>
              <a:t>:</a:t>
            </a:r>
          </a:p>
          <a:p>
            <a:r>
              <a:rPr lang="pt-BR" sz="900" dirty="0" smtClean="0"/>
              <a:t>O</a:t>
            </a:r>
          </a:p>
          <a:p>
            <a:r>
              <a:rPr lang="pt-BR" sz="900" dirty="0" smtClean="0"/>
              <a:t>b</a:t>
            </a:r>
          </a:p>
          <a:p>
            <a:r>
              <a:rPr lang="pt-BR" sz="900" dirty="0" smtClean="0"/>
              <a:t>j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c</a:t>
            </a:r>
          </a:p>
          <a:p>
            <a:r>
              <a:rPr lang="pt-BR" sz="900" dirty="0" smtClean="0"/>
              <a:t>t</a:t>
            </a:r>
          </a:p>
          <a:p>
            <a:r>
              <a:rPr lang="pt-BR" sz="900" dirty="0" smtClean="0"/>
              <a:t>s</a:t>
            </a:r>
          </a:p>
          <a:p>
            <a:endParaRPr lang="pt-BR" sz="900" dirty="0" smtClean="0"/>
          </a:p>
          <a:p>
            <a:r>
              <a:rPr lang="pt-BR" sz="900" dirty="0" smtClean="0"/>
              <a:t>n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d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d </a:t>
            </a:r>
          </a:p>
          <a:p>
            <a:endParaRPr lang="pt-BR" sz="900" dirty="0"/>
          </a:p>
          <a:p>
            <a:r>
              <a:rPr lang="pt-BR" sz="900" dirty="0" smtClean="0"/>
              <a:t>f</a:t>
            </a:r>
          </a:p>
          <a:p>
            <a:r>
              <a:rPr lang="pt-BR" sz="900" dirty="0" smtClean="0"/>
              <a:t>o</a:t>
            </a:r>
          </a:p>
          <a:p>
            <a:r>
              <a:rPr lang="pt-BR" sz="900" dirty="0" smtClean="0"/>
              <a:t>r</a:t>
            </a:r>
          </a:p>
          <a:p>
            <a:endParaRPr lang="pt-BR" sz="900" dirty="0" smtClean="0"/>
          </a:p>
          <a:p>
            <a:r>
              <a:rPr lang="pt-BR" sz="900" dirty="0" smtClean="0"/>
              <a:t>P</a:t>
            </a:r>
          </a:p>
          <a:p>
            <a:r>
              <a:rPr lang="pt-BR" sz="900" dirty="0" smtClean="0"/>
              <a:t>a</a:t>
            </a:r>
          </a:p>
          <a:p>
            <a:r>
              <a:rPr lang="pt-BR" sz="900" dirty="0" smtClean="0"/>
              <a:t>g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1</a:t>
            </a:r>
            <a:endParaRPr lang="en-SG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1795972" y="4941168"/>
            <a:ext cx="288032" cy="147732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b="1" dirty="0" smtClean="0"/>
              <a:t>P</a:t>
            </a:r>
          </a:p>
          <a:p>
            <a:r>
              <a:rPr lang="pt-BR" sz="900" b="1" dirty="0" smtClean="0"/>
              <a:t>A</a:t>
            </a:r>
          </a:p>
          <a:p>
            <a:r>
              <a:rPr lang="pt-BR" sz="900" b="1" dirty="0" smtClean="0"/>
              <a:t>R</a:t>
            </a:r>
          </a:p>
          <a:p>
            <a:r>
              <a:rPr lang="pt-BR" sz="900" b="1" dirty="0" smtClean="0"/>
              <a:t>T</a:t>
            </a:r>
          </a:p>
          <a:p>
            <a:r>
              <a:rPr lang="pt-BR" sz="900" b="1" dirty="0"/>
              <a:t>2</a:t>
            </a:r>
            <a:endParaRPr lang="pt-BR" sz="900" b="1" dirty="0" smtClean="0"/>
          </a:p>
          <a:p>
            <a:r>
              <a:rPr lang="pt-BR" sz="900" b="1" dirty="0" smtClean="0"/>
              <a:t>:</a:t>
            </a:r>
          </a:p>
          <a:p>
            <a:r>
              <a:rPr lang="pt-BR" sz="900" dirty="0" smtClean="0"/>
              <a:t>R</a:t>
            </a:r>
          </a:p>
          <a:p>
            <a:r>
              <a:rPr lang="pt-BR" sz="900" dirty="0" smtClean="0"/>
              <a:t>e</a:t>
            </a:r>
          </a:p>
          <a:p>
            <a:r>
              <a:rPr lang="pt-BR" sz="900" dirty="0" smtClean="0"/>
              <a:t>s</a:t>
            </a:r>
          </a:p>
          <a:p>
            <a:r>
              <a:rPr lang="pt-BR" sz="900" dirty="0" smtClean="0"/>
              <a:t>t</a:t>
            </a:r>
            <a:endParaRPr lang="en-SG" sz="900" dirty="0"/>
          </a:p>
        </p:txBody>
      </p:sp>
      <p:sp>
        <p:nvSpPr>
          <p:cNvPr id="36" name="Oval 35"/>
          <p:cNvSpPr/>
          <p:nvPr/>
        </p:nvSpPr>
        <p:spPr>
          <a:xfrm>
            <a:off x="2161096" y="608117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g</a:t>
            </a:r>
            <a:endParaRPr lang="en-SG" sz="900" dirty="0"/>
          </a:p>
        </p:txBody>
      </p:sp>
      <p:sp>
        <p:nvSpPr>
          <p:cNvPr id="37" name="Oval 36"/>
          <p:cNvSpPr/>
          <p:nvPr/>
        </p:nvSpPr>
        <p:spPr>
          <a:xfrm>
            <a:off x="2161096" y="2688200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d</a:t>
            </a:r>
            <a:endParaRPr lang="en-SG" sz="900" dirty="0"/>
          </a:p>
        </p:txBody>
      </p:sp>
      <p:sp>
        <p:nvSpPr>
          <p:cNvPr id="38" name="Oval 37"/>
          <p:cNvSpPr/>
          <p:nvPr/>
        </p:nvSpPr>
        <p:spPr>
          <a:xfrm>
            <a:off x="2161096" y="6333568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b</a:t>
            </a:r>
            <a:endParaRPr lang="en-SG" sz="900" dirty="0"/>
          </a:p>
        </p:txBody>
      </p:sp>
      <p:sp>
        <p:nvSpPr>
          <p:cNvPr id="39" name="TextBox 38"/>
          <p:cNvSpPr txBox="1"/>
          <p:nvPr/>
        </p:nvSpPr>
        <p:spPr>
          <a:xfrm>
            <a:off x="2341793" y="4964975"/>
            <a:ext cx="129841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42 </a:t>
            </a:r>
            <a:r>
              <a:rPr lang="pt-BR" sz="900" dirty="0"/>
              <a:t>0 </a:t>
            </a:r>
            <a:r>
              <a:rPr lang="pt-BR" sz="900" dirty="0" smtClean="0"/>
              <a:t>obj </a:t>
            </a:r>
            <a:r>
              <a:rPr lang="pt-BR" sz="900" b="1" dirty="0" smtClean="0"/>
              <a:t>Pages 1</a:t>
            </a:r>
            <a:endParaRPr lang="pt-BR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2342059" y="5278630"/>
            <a:ext cx="1298416" cy="230832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900" dirty="0" smtClean="0"/>
              <a:t>1 </a:t>
            </a:r>
            <a:r>
              <a:rPr lang="pt-BR" sz="900" dirty="0"/>
              <a:t>0 </a:t>
            </a:r>
            <a:r>
              <a:rPr lang="pt-BR" sz="900" dirty="0" smtClean="0"/>
              <a:t>obj </a:t>
            </a:r>
            <a:r>
              <a:rPr lang="pt-BR" sz="900" b="1" dirty="0" smtClean="0"/>
              <a:t>Page 2</a:t>
            </a:r>
            <a:endParaRPr lang="pt-BR" sz="900" b="1" dirty="0"/>
          </a:p>
        </p:txBody>
      </p:sp>
      <p:sp>
        <p:nvSpPr>
          <p:cNvPr id="12" name="Freeform 11"/>
          <p:cNvSpPr/>
          <p:nvPr/>
        </p:nvSpPr>
        <p:spPr>
          <a:xfrm>
            <a:off x="2758525" y="1233055"/>
            <a:ext cx="1236478" cy="1146463"/>
          </a:xfrm>
          <a:custGeom>
            <a:avLst/>
            <a:gdLst>
              <a:gd name="connsiteX0" fmla="*/ 0 w 1236478"/>
              <a:gd name="connsiteY0" fmla="*/ 0 h 1146463"/>
              <a:gd name="connsiteX1" fmla="*/ 1111828 w 1236478"/>
              <a:gd name="connsiteY1" fmla="*/ 183572 h 1146463"/>
              <a:gd name="connsiteX2" fmla="*/ 1160319 w 1236478"/>
              <a:gd name="connsiteY2" fmla="*/ 969818 h 1146463"/>
              <a:gd name="connsiteX3" fmla="*/ 668482 w 1236478"/>
              <a:gd name="connsiteY3" fmla="*/ 1146463 h 114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6478" h="1146463">
                <a:moveTo>
                  <a:pt x="0" y="0"/>
                </a:moveTo>
                <a:cubicBezTo>
                  <a:pt x="459221" y="10968"/>
                  <a:pt x="918442" y="21936"/>
                  <a:pt x="1111828" y="183572"/>
                </a:cubicBezTo>
                <a:cubicBezTo>
                  <a:pt x="1305215" y="345208"/>
                  <a:pt x="1234210" y="809336"/>
                  <a:pt x="1160319" y="969818"/>
                </a:cubicBezTo>
                <a:cubicBezTo>
                  <a:pt x="1086428" y="1130300"/>
                  <a:pt x="749878" y="1119331"/>
                  <a:pt x="668482" y="1146463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Freeform 13"/>
          <p:cNvSpPr/>
          <p:nvPr/>
        </p:nvSpPr>
        <p:spPr>
          <a:xfrm>
            <a:off x="3454716" y="2365731"/>
            <a:ext cx="672687" cy="2322475"/>
          </a:xfrm>
          <a:custGeom>
            <a:avLst/>
            <a:gdLst>
              <a:gd name="connsiteX0" fmla="*/ 0 w 581196"/>
              <a:gd name="connsiteY0" fmla="*/ 123354 h 2438197"/>
              <a:gd name="connsiteX1" fmla="*/ 467591 w 581196"/>
              <a:gd name="connsiteY1" fmla="*/ 213409 h 2438197"/>
              <a:gd name="connsiteX2" fmla="*/ 561109 w 581196"/>
              <a:gd name="connsiteY2" fmla="*/ 2097627 h 2438197"/>
              <a:gd name="connsiteX3" fmla="*/ 162791 w 581196"/>
              <a:gd name="connsiteY3" fmla="*/ 2430136 h 2438197"/>
              <a:gd name="connsiteX0" fmla="*/ 0 w 648768"/>
              <a:gd name="connsiteY0" fmla="*/ 32286 h 2342872"/>
              <a:gd name="connsiteX1" fmla="*/ 601008 w 648768"/>
              <a:gd name="connsiteY1" fmla="*/ 468902 h 2342872"/>
              <a:gd name="connsiteX2" fmla="*/ 561109 w 648768"/>
              <a:gd name="connsiteY2" fmla="*/ 2006559 h 2342872"/>
              <a:gd name="connsiteX3" fmla="*/ 162791 w 648768"/>
              <a:gd name="connsiteY3" fmla="*/ 2339068 h 2342872"/>
              <a:gd name="connsiteX0" fmla="*/ 0 w 672687"/>
              <a:gd name="connsiteY0" fmla="*/ 13786 h 2322475"/>
              <a:gd name="connsiteX1" fmla="*/ 631922 w 672687"/>
              <a:gd name="connsiteY1" fmla="*/ 910856 h 2322475"/>
              <a:gd name="connsiteX2" fmla="*/ 561109 w 672687"/>
              <a:gd name="connsiteY2" fmla="*/ 1988059 h 2322475"/>
              <a:gd name="connsiteX3" fmla="*/ 162791 w 672687"/>
              <a:gd name="connsiteY3" fmla="*/ 2320568 h 232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2687" h="2322475">
                <a:moveTo>
                  <a:pt x="0" y="13786"/>
                </a:moveTo>
                <a:cubicBezTo>
                  <a:pt x="187036" y="-105709"/>
                  <a:pt x="538404" y="581811"/>
                  <a:pt x="631922" y="910856"/>
                </a:cubicBezTo>
                <a:cubicBezTo>
                  <a:pt x="725440" y="1239901"/>
                  <a:pt x="639298" y="1753107"/>
                  <a:pt x="561109" y="1988059"/>
                </a:cubicBezTo>
                <a:cubicBezTo>
                  <a:pt x="482920" y="2223011"/>
                  <a:pt x="336550" y="2339040"/>
                  <a:pt x="162791" y="2320568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1" name="Oval 40"/>
          <p:cNvSpPr/>
          <p:nvPr/>
        </p:nvSpPr>
        <p:spPr>
          <a:xfrm>
            <a:off x="2161096" y="191683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c</a:t>
            </a:r>
            <a:endParaRPr lang="en-SG" sz="900" dirty="0"/>
          </a:p>
        </p:txBody>
      </p:sp>
      <p:sp>
        <p:nvSpPr>
          <p:cNvPr id="15" name="Freeform 14"/>
          <p:cNvSpPr/>
          <p:nvPr/>
        </p:nvSpPr>
        <p:spPr>
          <a:xfrm>
            <a:off x="3063325" y="3012837"/>
            <a:ext cx="1008801" cy="2576403"/>
          </a:xfrm>
          <a:custGeom>
            <a:avLst/>
            <a:gdLst>
              <a:gd name="connsiteX0" fmla="*/ 0 w 1008801"/>
              <a:gd name="connsiteY0" fmla="*/ 527 h 3137867"/>
              <a:gd name="connsiteX1" fmla="*/ 897082 w 1008801"/>
              <a:gd name="connsiteY1" fmla="*/ 450799 h 3137867"/>
              <a:gd name="connsiteX2" fmla="*/ 921328 w 1008801"/>
              <a:gd name="connsiteY2" fmla="*/ 2740263 h 3137867"/>
              <a:gd name="connsiteX3" fmla="*/ 225137 w 1008801"/>
              <a:gd name="connsiteY3" fmla="*/ 3121263 h 313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801" h="3137867">
                <a:moveTo>
                  <a:pt x="0" y="527"/>
                </a:moveTo>
                <a:cubicBezTo>
                  <a:pt x="371763" y="-2649"/>
                  <a:pt x="743527" y="-5824"/>
                  <a:pt x="897082" y="450799"/>
                </a:cubicBezTo>
                <a:cubicBezTo>
                  <a:pt x="1050637" y="907422"/>
                  <a:pt x="1033319" y="2295186"/>
                  <a:pt x="921328" y="2740263"/>
                </a:cubicBezTo>
                <a:cubicBezTo>
                  <a:pt x="809337" y="3185340"/>
                  <a:pt x="517237" y="3153301"/>
                  <a:pt x="225137" y="3121263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Freeform 41"/>
          <p:cNvSpPr/>
          <p:nvPr/>
        </p:nvSpPr>
        <p:spPr>
          <a:xfrm>
            <a:off x="2561098" y="1991591"/>
            <a:ext cx="1866886" cy="4538001"/>
          </a:xfrm>
          <a:custGeom>
            <a:avLst/>
            <a:gdLst>
              <a:gd name="connsiteX0" fmla="*/ 0 w 2082910"/>
              <a:gd name="connsiteY0" fmla="*/ 4419600 h 4538001"/>
              <a:gd name="connsiteX1" fmla="*/ 1783773 w 2082910"/>
              <a:gd name="connsiteY1" fmla="*/ 4125191 h 4538001"/>
              <a:gd name="connsiteX2" fmla="*/ 1918855 w 2082910"/>
              <a:gd name="connsiteY2" fmla="*/ 1035627 h 4538001"/>
              <a:gd name="connsiteX3" fmla="*/ 124691 w 2082910"/>
              <a:gd name="connsiteY3" fmla="*/ 0 h 453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2910" h="4538001">
                <a:moveTo>
                  <a:pt x="0" y="4419600"/>
                </a:moveTo>
                <a:cubicBezTo>
                  <a:pt x="731982" y="4554393"/>
                  <a:pt x="1463964" y="4689186"/>
                  <a:pt x="1783773" y="4125191"/>
                </a:cubicBezTo>
                <a:cubicBezTo>
                  <a:pt x="2103582" y="3561196"/>
                  <a:pt x="2195369" y="1723159"/>
                  <a:pt x="1918855" y="1035627"/>
                </a:cubicBezTo>
                <a:cubicBezTo>
                  <a:pt x="1642341" y="348095"/>
                  <a:pt x="883516" y="174047"/>
                  <a:pt x="124691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/>
          <p:cNvSpPr/>
          <p:nvPr/>
        </p:nvSpPr>
        <p:spPr>
          <a:xfrm>
            <a:off x="1979712" y="225683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1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1979712" y="620688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2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5" name="Oval 44"/>
          <p:cNvSpPr/>
          <p:nvPr/>
        </p:nvSpPr>
        <p:spPr>
          <a:xfrm>
            <a:off x="1979712" y="1175410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3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979712" y="2315745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>
                <a:solidFill>
                  <a:schemeClr val="bg1"/>
                </a:solidFill>
              </a:rPr>
              <a:t>4</a:t>
            </a:r>
            <a:endParaRPr lang="en-SG" sz="900" dirty="0">
              <a:solidFill>
                <a:schemeClr val="bg1"/>
              </a:solidFill>
            </a:endParaRPr>
          </a:p>
        </p:txBody>
      </p:sp>
      <p:sp>
        <p:nvSpPr>
          <p:cNvPr id="47" name="Oval 46"/>
          <p:cNvSpPr/>
          <p:nvPr/>
        </p:nvSpPr>
        <p:spPr>
          <a:xfrm>
            <a:off x="1979712" y="4581128"/>
            <a:ext cx="144016" cy="144016"/>
          </a:xfrm>
          <a:prstGeom prst="ellipse">
            <a:avLst/>
          </a:prstGeom>
          <a:solidFill>
            <a:schemeClr val="tx1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8" name="Oval 47"/>
          <p:cNvSpPr/>
          <p:nvPr/>
        </p:nvSpPr>
        <p:spPr>
          <a:xfrm>
            <a:off x="2161096" y="296846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e</a:t>
            </a:r>
            <a:endParaRPr lang="en-SG" sz="900" dirty="0"/>
          </a:p>
        </p:txBody>
      </p:sp>
      <p:sp>
        <p:nvSpPr>
          <p:cNvPr id="49" name="Freeform 48"/>
          <p:cNvSpPr/>
          <p:nvPr/>
        </p:nvSpPr>
        <p:spPr>
          <a:xfrm>
            <a:off x="3078480" y="3158490"/>
            <a:ext cx="722394" cy="792480"/>
          </a:xfrm>
          <a:custGeom>
            <a:avLst/>
            <a:gdLst>
              <a:gd name="connsiteX0" fmla="*/ 0 w 722394"/>
              <a:gd name="connsiteY0" fmla="*/ 0 h 792480"/>
              <a:gd name="connsiteX1" fmla="*/ 643890 w 722394"/>
              <a:gd name="connsiteY1" fmla="*/ 262890 h 792480"/>
              <a:gd name="connsiteX2" fmla="*/ 704850 w 722394"/>
              <a:gd name="connsiteY2" fmla="*/ 636270 h 792480"/>
              <a:gd name="connsiteX3" fmla="*/ 582930 w 722394"/>
              <a:gd name="connsiteY3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394" h="792480">
                <a:moveTo>
                  <a:pt x="0" y="0"/>
                </a:moveTo>
                <a:cubicBezTo>
                  <a:pt x="263207" y="78422"/>
                  <a:pt x="526415" y="156845"/>
                  <a:pt x="643890" y="262890"/>
                </a:cubicBezTo>
                <a:cubicBezTo>
                  <a:pt x="761365" y="368935"/>
                  <a:pt x="715010" y="548005"/>
                  <a:pt x="704850" y="636270"/>
                </a:cubicBezTo>
                <a:cubicBezTo>
                  <a:pt x="694690" y="724535"/>
                  <a:pt x="638810" y="758507"/>
                  <a:pt x="582930" y="79248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Oval 49"/>
          <p:cNvSpPr/>
          <p:nvPr/>
        </p:nvSpPr>
        <p:spPr>
          <a:xfrm>
            <a:off x="2161096" y="3933056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err="1" smtClean="0"/>
              <a:t>i</a:t>
            </a:r>
            <a:endParaRPr lang="en-SG" sz="900" dirty="0"/>
          </a:p>
        </p:txBody>
      </p:sp>
      <p:sp>
        <p:nvSpPr>
          <p:cNvPr id="51" name="Oval 50"/>
          <p:cNvSpPr/>
          <p:nvPr/>
        </p:nvSpPr>
        <p:spPr>
          <a:xfrm>
            <a:off x="2161096" y="4221088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j</a:t>
            </a:r>
            <a:endParaRPr lang="en-SG" sz="900" dirty="0"/>
          </a:p>
        </p:txBody>
      </p:sp>
      <p:sp>
        <p:nvSpPr>
          <p:cNvPr id="52" name="Oval 51"/>
          <p:cNvSpPr/>
          <p:nvPr/>
        </p:nvSpPr>
        <p:spPr>
          <a:xfrm>
            <a:off x="2161096" y="5013176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k</a:t>
            </a:r>
            <a:endParaRPr lang="en-SG" sz="900" dirty="0"/>
          </a:p>
        </p:txBody>
      </p:sp>
      <p:sp>
        <p:nvSpPr>
          <p:cNvPr id="53" name="Freeform 52"/>
          <p:cNvSpPr/>
          <p:nvPr/>
        </p:nvSpPr>
        <p:spPr>
          <a:xfrm>
            <a:off x="3101340" y="4259580"/>
            <a:ext cx="736771" cy="821055"/>
          </a:xfrm>
          <a:custGeom>
            <a:avLst/>
            <a:gdLst>
              <a:gd name="connsiteX0" fmla="*/ 0 w 736771"/>
              <a:gd name="connsiteY0" fmla="*/ 0 h 821055"/>
              <a:gd name="connsiteX1" fmla="*/ 659130 w 736771"/>
              <a:gd name="connsiteY1" fmla="*/ 291465 h 821055"/>
              <a:gd name="connsiteX2" fmla="*/ 710565 w 736771"/>
              <a:gd name="connsiteY2" fmla="*/ 701040 h 821055"/>
              <a:gd name="connsiteX3" fmla="*/ 539115 w 736771"/>
              <a:gd name="connsiteY3" fmla="*/ 821055 h 82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771" h="821055">
                <a:moveTo>
                  <a:pt x="0" y="0"/>
                </a:moveTo>
                <a:cubicBezTo>
                  <a:pt x="270351" y="87312"/>
                  <a:pt x="540703" y="174625"/>
                  <a:pt x="659130" y="291465"/>
                </a:cubicBezTo>
                <a:cubicBezTo>
                  <a:pt x="777557" y="408305"/>
                  <a:pt x="730567" y="612775"/>
                  <a:pt x="710565" y="701040"/>
                </a:cubicBezTo>
                <a:cubicBezTo>
                  <a:pt x="690563" y="789305"/>
                  <a:pt x="614839" y="805180"/>
                  <a:pt x="539115" y="821055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Oval 53"/>
          <p:cNvSpPr/>
          <p:nvPr/>
        </p:nvSpPr>
        <p:spPr>
          <a:xfrm>
            <a:off x="2161096" y="4581128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l</a:t>
            </a:r>
            <a:endParaRPr lang="en-SG" sz="900" dirty="0"/>
          </a:p>
        </p:txBody>
      </p:sp>
      <p:sp>
        <p:nvSpPr>
          <p:cNvPr id="55" name="Freeform 54"/>
          <p:cNvSpPr/>
          <p:nvPr/>
        </p:nvSpPr>
        <p:spPr>
          <a:xfrm>
            <a:off x="3272790" y="4743450"/>
            <a:ext cx="492937" cy="339090"/>
          </a:xfrm>
          <a:custGeom>
            <a:avLst/>
            <a:gdLst>
              <a:gd name="connsiteX0" fmla="*/ 0 w 492937"/>
              <a:gd name="connsiteY0" fmla="*/ 339090 h 339090"/>
              <a:gd name="connsiteX1" fmla="*/ 480060 w 492937"/>
              <a:gd name="connsiteY1" fmla="*/ 203835 h 339090"/>
              <a:gd name="connsiteX2" fmla="*/ 365760 w 492937"/>
              <a:gd name="connsiteY2" fmla="*/ 0 h 33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937" h="339090">
                <a:moveTo>
                  <a:pt x="0" y="339090"/>
                </a:moveTo>
                <a:cubicBezTo>
                  <a:pt x="209550" y="299720"/>
                  <a:pt x="419100" y="260350"/>
                  <a:pt x="480060" y="203835"/>
                </a:cubicBezTo>
                <a:cubicBezTo>
                  <a:pt x="541020" y="147320"/>
                  <a:pt x="365760" y="0"/>
                  <a:pt x="36576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Oval 55"/>
          <p:cNvSpPr/>
          <p:nvPr/>
        </p:nvSpPr>
        <p:spPr>
          <a:xfrm>
            <a:off x="2161096" y="312086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h</a:t>
            </a:r>
            <a:endParaRPr lang="en-SG" sz="900" dirty="0"/>
          </a:p>
        </p:txBody>
      </p:sp>
      <p:sp>
        <p:nvSpPr>
          <p:cNvPr id="57" name="Oval 56"/>
          <p:cNvSpPr/>
          <p:nvPr/>
        </p:nvSpPr>
        <p:spPr>
          <a:xfrm>
            <a:off x="2161096" y="5517232"/>
            <a:ext cx="144016" cy="144016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900" dirty="0" smtClean="0"/>
              <a:t>f</a:t>
            </a:r>
            <a:endParaRPr lang="en-SG" sz="900" dirty="0"/>
          </a:p>
        </p:txBody>
      </p:sp>
      <p:sp>
        <p:nvSpPr>
          <p:cNvPr id="58" name="Freeform 57"/>
          <p:cNvSpPr/>
          <p:nvPr/>
        </p:nvSpPr>
        <p:spPr>
          <a:xfrm>
            <a:off x="3288723" y="5079423"/>
            <a:ext cx="498684" cy="299604"/>
          </a:xfrm>
          <a:custGeom>
            <a:avLst/>
            <a:gdLst>
              <a:gd name="connsiteX0" fmla="*/ 0 w 498684"/>
              <a:gd name="connsiteY0" fmla="*/ 0 h 299604"/>
              <a:gd name="connsiteX1" fmla="*/ 479713 w 498684"/>
              <a:gd name="connsiteY1" fmla="*/ 157595 h 299604"/>
              <a:gd name="connsiteX2" fmla="*/ 356754 w 498684"/>
              <a:gd name="connsiteY2" fmla="*/ 299604 h 29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8684" h="299604">
                <a:moveTo>
                  <a:pt x="0" y="0"/>
                </a:moveTo>
                <a:cubicBezTo>
                  <a:pt x="210127" y="53830"/>
                  <a:pt x="420254" y="107661"/>
                  <a:pt x="479713" y="157595"/>
                </a:cubicBezTo>
                <a:cubicBezTo>
                  <a:pt x="539172" y="207529"/>
                  <a:pt x="447963" y="253566"/>
                  <a:pt x="356754" y="299604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937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106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Cross Reference Tables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%PDF-1.6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/>
              <a:t>s</a:t>
            </a:r>
            <a:r>
              <a:rPr lang="en-SG" sz="1200" dirty="0" err="1" smtClean="0"/>
              <a:t>tartxref</a:t>
            </a:r>
            <a:r>
              <a:rPr lang="en-SG" sz="1200" dirty="0" smtClean="0"/>
              <a:t> 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/</a:t>
            </a:r>
            <a:r>
              <a:rPr lang="pt-BR" sz="1200" b="1" dirty="0" smtClean="0"/>
              <a:t>Prev</a:t>
            </a:r>
            <a:r>
              <a:rPr lang="pt-BR" sz="1200" dirty="0"/>
              <a:t> </a:t>
            </a:r>
            <a:r>
              <a:rPr lang="pt-BR" sz="1200" dirty="0" smtClean="0"/>
              <a:t>114629</a:t>
            </a:r>
          </a:p>
          <a:p>
            <a:r>
              <a:rPr lang="pt-BR" sz="1200" dirty="0" smtClean="0"/>
              <a:t>/ID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2123658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 smtClean="0"/>
              <a:t>62 </a:t>
            </a:r>
            <a:r>
              <a:rPr lang="pt-BR" sz="1200" dirty="0"/>
              <a:t>0 </a:t>
            </a:r>
            <a:r>
              <a:rPr lang="pt-BR" sz="1200" dirty="0" smtClean="0"/>
              <a:t>obj&lt;&lt;</a:t>
            </a:r>
          </a:p>
          <a:p>
            <a:r>
              <a:rPr lang="pt-BR" sz="1200" dirty="0" smtClean="0"/>
              <a:t>/Type /Xref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Size </a:t>
            </a:r>
            <a:r>
              <a:rPr lang="pt-BR" sz="1200" dirty="0" smtClean="0"/>
              <a:t>1821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W[ 1 4 2] </a:t>
            </a:r>
            <a:endParaRPr lang="pt-BR" sz="1200" dirty="0" smtClean="0"/>
          </a:p>
          <a:p>
            <a:r>
              <a:rPr lang="pt-BR" sz="1200" dirty="0" smtClean="0"/>
              <a:t>/</a:t>
            </a:r>
            <a:r>
              <a:rPr lang="pt-BR" sz="1200" dirty="0"/>
              <a:t>Root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Info </a:t>
            </a:r>
            <a:r>
              <a:rPr lang="pt-BR" sz="1200" dirty="0" smtClean="0"/>
              <a:t>63 R</a:t>
            </a:r>
          </a:p>
          <a:p>
            <a:r>
              <a:rPr lang="pt-BR" sz="1200" dirty="0" smtClean="0"/>
              <a:t>/</a:t>
            </a:r>
            <a:r>
              <a:rPr lang="pt-BR" sz="1200" dirty="0"/>
              <a:t>ID [&lt;160c...&gt;&lt;160c...&gt;]</a:t>
            </a:r>
          </a:p>
          <a:p>
            <a:r>
              <a:rPr lang="pt-BR" sz="1200" dirty="0" smtClean="0"/>
              <a:t>/Filter/FlateDecode</a:t>
            </a:r>
          </a:p>
          <a:p>
            <a:r>
              <a:rPr lang="pt-BR" sz="1200" dirty="0" smtClean="0"/>
              <a:t>/Length </a:t>
            </a:r>
            <a:r>
              <a:rPr lang="pt-BR" sz="1200" dirty="0"/>
              <a:t>3342&gt;&gt;</a:t>
            </a:r>
          </a:p>
          <a:p>
            <a:r>
              <a:rPr lang="pt-BR" sz="1200" dirty="0" smtClean="0"/>
              <a:t>Stream...endstream</a:t>
            </a:r>
          </a:p>
          <a:p>
            <a:r>
              <a:rPr lang="pt-BR" sz="1200" dirty="0" smtClean="0"/>
              <a:t>endobj</a:t>
            </a:r>
            <a:endParaRPr lang="pt-BR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  <p:sp>
        <p:nvSpPr>
          <p:cNvPr id="4" name="Freeform 3"/>
          <p:cNvSpPr/>
          <p:nvPr/>
        </p:nvSpPr>
        <p:spPr>
          <a:xfrm>
            <a:off x="851483" y="3846648"/>
            <a:ext cx="1736988" cy="2552074"/>
          </a:xfrm>
          <a:custGeom>
            <a:avLst/>
            <a:gdLst>
              <a:gd name="connsiteX0" fmla="*/ 700480 w 1736988"/>
              <a:gd name="connsiteY0" fmla="*/ 2369594 h 2552074"/>
              <a:gd name="connsiteX1" fmla="*/ 1468073 w 1736988"/>
              <a:gd name="connsiteY1" fmla="*/ 2357011 h 2552074"/>
              <a:gd name="connsiteX2" fmla="*/ 1635853 w 1736988"/>
              <a:gd name="connsiteY2" fmla="*/ 373014 h 2552074"/>
              <a:gd name="connsiteX3" fmla="*/ 0 w 1736988"/>
              <a:gd name="connsiteY3" fmla="*/ 3899 h 2552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6988" h="2552074">
                <a:moveTo>
                  <a:pt x="700480" y="2369594"/>
                </a:moveTo>
                <a:cubicBezTo>
                  <a:pt x="1006329" y="2529684"/>
                  <a:pt x="1312178" y="2689774"/>
                  <a:pt x="1468073" y="2357011"/>
                </a:cubicBezTo>
                <a:cubicBezTo>
                  <a:pt x="1623968" y="2024248"/>
                  <a:pt x="1880532" y="765199"/>
                  <a:pt x="1635853" y="373014"/>
                </a:cubicBezTo>
                <a:cubicBezTo>
                  <a:pt x="1391174" y="-19171"/>
                  <a:pt x="695587" y="-7636"/>
                  <a:pt x="0" y="38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Left Arrow Callout 4"/>
          <p:cNvSpPr/>
          <p:nvPr/>
        </p:nvSpPr>
        <p:spPr>
          <a:xfrm>
            <a:off x="2123728" y="2348880"/>
            <a:ext cx="2088232" cy="1800200"/>
          </a:xfrm>
          <a:prstGeom prst="leftArrowCallout">
            <a:avLst>
              <a:gd name="adj1" fmla="val 13350"/>
              <a:gd name="adj2" fmla="val 18709"/>
              <a:gd name="adj3" fmla="val 13583"/>
              <a:gd name="adj4" fmla="val 7923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330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2971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File Structure, Encryption</a:t>
            </a:r>
            <a:endParaRPr lang="en-SG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1520" y="764703"/>
            <a:ext cx="3024336" cy="576064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/>
              <a:t>PDF File</a:t>
            </a:r>
          </a:p>
          <a:p>
            <a:r>
              <a:rPr lang="en-SG" sz="1200" dirty="0" smtClean="0"/>
              <a:t>     %PDF-1.4</a:t>
            </a:r>
          </a:p>
          <a:p>
            <a:r>
              <a:rPr lang="en-SG" sz="1200" dirty="0" smtClean="0"/>
              <a:t>     %</a:t>
            </a:r>
            <a:r>
              <a:rPr lang="en-SG" sz="1200" dirty="0" err="1" smtClean="0"/>
              <a:t>âãÏÓ</a:t>
            </a:r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 smtClean="0"/>
          </a:p>
          <a:p>
            <a:endParaRPr lang="en-SG" sz="1200" dirty="0" smtClean="0"/>
          </a:p>
          <a:p>
            <a:r>
              <a:rPr lang="en-SG" sz="1200" dirty="0" smtClean="0"/>
              <a:t>     …</a:t>
            </a:r>
          </a:p>
          <a:p>
            <a:endParaRPr lang="en-SG" sz="1200" dirty="0" smtClean="0"/>
          </a:p>
          <a:p>
            <a:r>
              <a:rPr lang="pt-BR" sz="1200" dirty="0" smtClean="0"/>
              <a:t>     xref</a:t>
            </a:r>
          </a:p>
          <a:p>
            <a:r>
              <a:rPr lang="pt-BR" sz="1200" dirty="0" smtClean="0"/>
              <a:t>     0 74</a:t>
            </a:r>
          </a:p>
          <a:p>
            <a:r>
              <a:rPr lang="pt-BR" sz="1200" dirty="0" smtClean="0"/>
              <a:t>     0000000000 </a:t>
            </a:r>
            <a:r>
              <a:rPr lang="pt-BR" sz="1200" dirty="0"/>
              <a:t>65535 f</a:t>
            </a:r>
          </a:p>
          <a:p>
            <a:r>
              <a:rPr lang="pt-BR" sz="1200" dirty="0" smtClean="0"/>
              <a:t>     0000000016 </a:t>
            </a:r>
            <a:r>
              <a:rPr lang="pt-BR" sz="1200" dirty="0"/>
              <a:t>00000 n</a:t>
            </a:r>
          </a:p>
          <a:p>
            <a:r>
              <a:rPr lang="pt-BR" sz="1200" dirty="0" smtClean="0"/>
              <a:t>     0000050772 </a:t>
            </a:r>
            <a:r>
              <a:rPr lang="pt-BR" sz="1200" dirty="0"/>
              <a:t>00000 </a:t>
            </a:r>
            <a:r>
              <a:rPr lang="pt-BR" sz="1200" dirty="0" smtClean="0"/>
              <a:t>n</a:t>
            </a:r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endParaRPr lang="pt-BR" sz="1200" dirty="0"/>
          </a:p>
          <a:p>
            <a:endParaRPr lang="pt-BR" sz="1200" dirty="0" smtClean="0"/>
          </a:p>
          <a:p>
            <a:r>
              <a:rPr lang="en-SG" sz="1200" dirty="0" smtClean="0"/>
              <a:t>     </a:t>
            </a:r>
            <a:r>
              <a:rPr lang="en-SG" sz="1200" dirty="0" err="1"/>
              <a:t>s</a:t>
            </a:r>
            <a:r>
              <a:rPr lang="en-SG" sz="1200" dirty="0" err="1" smtClean="0"/>
              <a:t>tartxref</a:t>
            </a:r>
            <a:r>
              <a:rPr lang="en-SG" sz="1200" dirty="0" smtClean="0"/>
              <a:t> 67964</a:t>
            </a:r>
          </a:p>
          <a:p>
            <a:r>
              <a:rPr lang="en-SG" sz="1200" dirty="0" smtClean="0"/>
              <a:t>     %%</a:t>
            </a:r>
            <a:r>
              <a:rPr lang="en-SG" sz="1200" dirty="0"/>
              <a:t>EOF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497496" y="4725144"/>
            <a:ext cx="1728192" cy="138499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b="1" dirty="0"/>
              <a:t>trailer</a:t>
            </a:r>
            <a:r>
              <a:rPr lang="pt-BR" sz="1200" dirty="0" smtClean="0"/>
              <a:t>&lt;&lt;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Size </a:t>
            </a:r>
            <a:r>
              <a:rPr lang="pt-BR" sz="1200" dirty="0" smtClean="0"/>
              <a:t>74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Root 73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Info 63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/>
              <a:t>Encrypt</a:t>
            </a:r>
            <a:r>
              <a:rPr lang="pt-BR" sz="1200" dirty="0"/>
              <a:t> 1 0 </a:t>
            </a:r>
            <a:r>
              <a:rPr lang="pt-BR" sz="1200" dirty="0" smtClean="0"/>
              <a:t>R</a:t>
            </a:r>
          </a:p>
          <a:p>
            <a:r>
              <a:rPr lang="pt-BR" sz="1200" dirty="0" smtClean="0"/>
              <a:t>  /</a:t>
            </a:r>
            <a:r>
              <a:rPr lang="pt-BR" sz="1200" b="1" dirty="0" smtClean="0"/>
              <a:t>ID</a:t>
            </a:r>
            <a:r>
              <a:rPr lang="pt-BR" sz="1200" dirty="0" smtClean="0"/>
              <a:t> [&lt;160c...&gt;</a:t>
            </a:r>
            <a:r>
              <a:rPr lang="pt-BR" sz="1200" dirty="0"/>
              <a:t>&lt;160c</a:t>
            </a:r>
            <a:r>
              <a:rPr lang="pt-BR" sz="1200" dirty="0" smtClean="0"/>
              <a:t>...&gt;]</a:t>
            </a:r>
          </a:p>
          <a:p>
            <a:r>
              <a:rPr lang="pt-BR" sz="1200" dirty="0" smtClean="0"/>
              <a:t>&gt;&gt;</a:t>
            </a:r>
            <a:endParaRPr lang="en-SG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95536" y="1412776"/>
            <a:ext cx="1728192" cy="17543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200" dirty="0"/>
              <a:t>1 0 </a:t>
            </a:r>
            <a:r>
              <a:rPr lang="pt-BR" sz="1200" dirty="0" smtClean="0"/>
              <a:t>obj &lt;&lt;</a:t>
            </a:r>
          </a:p>
          <a:p>
            <a:r>
              <a:rPr lang="pt-BR" sz="1200" dirty="0" smtClean="0"/>
              <a:t>  /Filter/Standard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V </a:t>
            </a:r>
            <a:r>
              <a:rPr lang="pt-BR" sz="1200" dirty="0" smtClean="0"/>
              <a:t>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R </a:t>
            </a:r>
            <a:r>
              <a:rPr lang="pt-BR" sz="1200" dirty="0" smtClean="0"/>
              <a:t>3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P -</a:t>
            </a:r>
            <a:r>
              <a:rPr lang="pt-BR" sz="1200" dirty="0" smtClean="0"/>
              <a:t>1852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Length </a:t>
            </a:r>
            <a:r>
              <a:rPr lang="pt-BR" sz="1200" dirty="0" smtClean="0"/>
              <a:t>128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O &lt;</a:t>
            </a:r>
            <a:r>
              <a:rPr lang="pt-BR" sz="1200" dirty="0" smtClean="0"/>
              <a:t>3d7d82...&gt;</a:t>
            </a:r>
          </a:p>
          <a:p>
            <a:r>
              <a:rPr lang="pt-BR" sz="1200" dirty="0" smtClean="0"/>
              <a:t>  /</a:t>
            </a:r>
            <a:r>
              <a:rPr lang="pt-BR" sz="1200" dirty="0"/>
              <a:t>U &lt;</a:t>
            </a:r>
            <a:r>
              <a:rPr lang="pt-BR" sz="1200" dirty="0" smtClean="0"/>
              <a:t>f15047...&gt;</a:t>
            </a:r>
          </a:p>
          <a:p>
            <a:r>
              <a:rPr lang="pt-BR" sz="1200" dirty="0" smtClean="0"/>
              <a:t>&gt;&gt; endobj</a:t>
            </a:r>
            <a:endParaRPr lang="en-SG" sz="1200" dirty="0"/>
          </a:p>
        </p:txBody>
      </p:sp>
      <p:sp>
        <p:nvSpPr>
          <p:cNvPr id="8" name="Oval 7"/>
          <p:cNvSpPr/>
          <p:nvPr/>
        </p:nvSpPr>
        <p:spPr>
          <a:xfrm>
            <a:off x="281472" y="1013437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a</a:t>
            </a:r>
            <a:endParaRPr lang="en-SG" sz="1400" dirty="0"/>
          </a:p>
        </p:txBody>
      </p:sp>
      <p:sp>
        <p:nvSpPr>
          <p:cNvPr id="20" name="Oval 19"/>
          <p:cNvSpPr/>
          <p:nvPr/>
        </p:nvSpPr>
        <p:spPr>
          <a:xfrm>
            <a:off x="251520" y="616530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b</a:t>
            </a:r>
            <a:endParaRPr lang="en-SG" sz="1400" dirty="0"/>
          </a:p>
        </p:txBody>
      </p:sp>
      <p:sp>
        <p:nvSpPr>
          <p:cNvPr id="23" name="Oval 22"/>
          <p:cNvSpPr/>
          <p:nvPr/>
        </p:nvSpPr>
        <p:spPr>
          <a:xfrm>
            <a:off x="236741" y="479715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d</a:t>
            </a:r>
            <a:endParaRPr lang="en-SG" sz="1400" dirty="0"/>
          </a:p>
        </p:txBody>
      </p:sp>
      <p:sp>
        <p:nvSpPr>
          <p:cNvPr id="25" name="Oval 24"/>
          <p:cNvSpPr/>
          <p:nvPr/>
        </p:nvSpPr>
        <p:spPr>
          <a:xfrm>
            <a:off x="251520" y="37170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/>
              <a:t>c</a:t>
            </a:r>
          </a:p>
        </p:txBody>
      </p:sp>
      <p:sp>
        <p:nvSpPr>
          <p:cNvPr id="26" name="Oval 25"/>
          <p:cNvSpPr/>
          <p:nvPr/>
        </p:nvSpPr>
        <p:spPr>
          <a:xfrm>
            <a:off x="251520" y="5517232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e</a:t>
            </a:r>
            <a:endParaRPr lang="en-SG" sz="1400" dirty="0"/>
          </a:p>
        </p:txBody>
      </p:sp>
      <p:sp>
        <p:nvSpPr>
          <p:cNvPr id="10" name="Freeform 9"/>
          <p:cNvSpPr/>
          <p:nvPr/>
        </p:nvSpPr>
        <p:spPr>
          <a:xfrm>
            <a:off x="1634067" y="4389967"/>
            <a:ext cx="1040012" cy="1198033"/>
          </a:xfrm>
          <a:custGeom>
            <a:avLst/>
            <a:gdLst>
              <a:gd name="connsiteX0" fmla="*/ 0 w 1040012"/>
              <a:gd name="connsiteY0" fmla="*/ 1198033 h 1198033"/>
              <a:gd name="connsiteX1" fmla="*/ 910166 w 1040012"/>
              <a:gd name="connsiteY1" fmla="*/ 1003300 h 1198033"/>
              <a:gd name="connsiteX2" fmla="*/ 969433 w 1040012"/>
              <a:gd name="connsiteY2" fmla="*/ 177800 h 1198033"/>
              <a:gd name="connsiteX3" fmla="*/ 296333 w 1040012"/>
              <a:gd name="connsiteY3" fmla="*/ 0 h 1198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0012" h="1198033">
                <a:moveTo>
                  <a:pt x="0" y="1198033"/>
                </a:moveTo>
                <a:cubicBezTo>
                  <a:pt x="374297" y="1185686"/>
                  <a:pt x="748594" y="1173339"/>
                  <a:pt x="910166" y="1003300"/>
                </a:cubicBezTo>
                <a:cubicBezTo>
                  <a:pt x="1071738" y="833261"/>
                  <a:pt x="1071738" y="345017"/>
                  <a:pt x="969433" y="177800"/>
                </a:cubicBezTo>
                <a:cubicBezTo>
                  <a:pt x="867128" y="10583"/>
                  <a:pt x="581730" y="5291"/>
                  <a:pt x="296333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Freeform 11"/>
          <p:cNvSpPr/>
          <p:nvPr/>
        </p:nvSpPr>
        <p:spPr>
          <a:xfrm>
            <a:off x="1350433" y="1540932"/>
            <a:ext cx="1178612" cy="2791795"/>
          </a:xfrm>
          <a:custGeom>
            <a:avLst/>
            <a:gdLst>
              <a:gd name="connsiteX0" fmla="*/ 605367 w 1398128"/>
              <a:gd name="connsiteY0" fmla="*/ 2768600 h 2866442"/>
              <a:gd name="connsiteX1" fmla="*/ 1299634 w 1398128"/>
              <a:gd name="connsiteY1" fmla="*/ 2590800 h 2866442"/>
              <a:gd name="connsiteX2" fmla="*/ 1253067 w 1398128"/>
              <a:gd name="connsiteY2" fmla="*/ 431800 h 2866442"/>
              <a:gd name="connsiteX3" fmla="*/ 0 w 1398128"/>
              <a:gd name="connsiteY3" fmla="*/ 0 h 2866442"/>
              <a:gd name="connsiteX0" fmla="*/ 605367 w 1443563"/>
              <a:gd name="connsiteY0" fmla="*/ 2768600 h 2818157"/>
              <a:gd name="connsiteX1" fmla="*/ 1373301 w 1443563"/>
              <a:gd name="connsiteY1" fmla="*/ 2441129 h 2818157"/>
              <a:gd name="connsiteX2" fmla="*/ 1253067 w 1443563"/>
              <a:gd name="connsiteY2" fmla="*/ 431800 h 2818157"/>
              <a:gd name="connsiteX3" fmla="*/ 0 w 1443563"/>
              <a:gd name="connsiteY3" fmla="*/ 0 h 2818157"/>
              <a:gd name="connsiteX0" fmla="*/ 605367 w 1481625"/>
              <a:gd name="connsiteY0" fmla="*/ 2768600 h 2802194"/>
              <a:gd name="connsiteX1" fmla="*/ 1373301 w 1481625"/>
              <a:gd name="connsiteY1" fmla="*/ 2441129 h 2802194"/>
              <a:gd name="connsiteX2" fmla="*/ 1253067 w 1481625"/>
              <a:gd name="connsiteY2" fmla="*/ 431800 h 2802194"/>
              <a:gd name="connsiteX3" fmla="*/ 0 w 1481625"/>
              <a:gd name="connsiteY3" fmla="*/ 0 h 2802194"/>
              <a:gd name="connsiteX0" fmla="*/ 605367 w 1455596"/>
              <a:gd name="connsiteY0" fmla="*/ 2768600 h 2787497"/>
              <a:gd name="connsiteX1" fmla="*/ 1335884 w 1455596"/>
              <a:gd name="connsiteY1" fmla="*/ 2234162 h 2787497"/>
              <a:gd name="connsiteX2" fmla="*/ 1253067 w 1455596"/>
              <a:gd name="connsiteY2" fmla="*/ 431800 h 2787497"/>
              <a:gd name="connsiteX3" fmla="*/ 0 w 1455596"/>
              <a:gd name="connsiteY3" fmla="*/ 0 h 2787497"/>
              <a:gd name="connsiteX0" fmla="*/ 605367 w 1436376"/>
              <a:gd name="connsiteY0" fmla="*/ 2768600 h 2787956"/>
              <a:gd name="connsiteX1" fmla="*/ 1335884 w 1436376"/>
              <a:gd name="connsiteY1" fmla="*/ 2234162 h 2787956"/>
              <a:gd name="connsiteX2" fmla="*/ 1253067 w 1436376"/>
              <a:gd name="connsiteY2" fmla="*/ 431800 h 2787956"/>
              <a:gd name="connsiteX3" fmla="*/ 0 w 1436376"/>
              <a:gd name="connsiteY3" fmla="*/ 0 h 2787956"/>
              <a:gd name="connsiteX0" fmla="*/ 605367 w 1333566"/>
              <a:gd name="connsiteY0" fmla="*/ 2768600 h 2787956"/>
              <a:gd name="connsiteX1" fmla="*/ 1114904 w 1333566"/>
              <a:gd name="connsiteY1" fmla="*/ 2234162 h 2787956"/>
              <a:gd name="connsiteX2" fmla="*/ 1253067 w 1333566"/>
              <a:gd name="connsiteY2" fmla="*/ 431800 h 2787956"/>
              <a:gd name="connsiteX3" fmla="*/ 0 w 1333566"/>
              <a:gd name="connsiteY3" fmla="*/ 0 h 2787956"/>
              <a:gd name="connsiteX0" fmla="*/ 605367 w 1178612"/>
              <a:gd name="connsiteY0" fmla="*/ 2768600 h 2791795"/>
              <a:gd name="connsiteX1" fmla="*/ 1114904 w 1178612"/>
              <a:gd name="connsiteY1" fmla="*/ 2234162 h 2791795"/>
              <a:gd name="connsiteX2" fmla="*/ 1047327 w 1178612"/>
              <a:gd name="connsiteY2" fmla="*/ 546100 h 2791795"/>
              <a:gd name="connsiteX3" fmla="*/ 0 w 1178612"/>
              <a:gd name="connsiteY3" fmla="*/ 0 h 279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12" h="2791795">
                <a:moveTo>
                  <a:pt x="605367" y="2768600"/>
                </a:moveTo>
                <a:cubicBezTo>
                  <a:pt x="898525" y="2874433"/>
                  <a:pt x="1041244" y="2604579"/>
                  <a:pt x="1114904" y="2234162"/>
                </a:cubicBezTo>
                <a:cubicBezTo>
                  <a:pt x="1188564" y="1863745"/>
                  <a:pt x="1233144" y="918460"/>
                  <a:pt x="1047327" y="546100"/>
                </a:cubicBezTo>
                <a:cubicBezTo>
                  <a:pt x="861510" y="173740"/>
                  <a:pt x="518230" y="0"/>
                  <a:pt x="0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Oval 27"/>
          <p:cNvSpPr/>
          <p:nvPr/>
        </p:nvSpPr>
        <p:spPr>
          <a:xfrm>
            <a:off x="251520" y="1484784"/>
            <a:ext cx="216024" cy="216024"/>
          </a:xfrm>
          <a:prstGeom prst="ellipse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dirty="0" smtClean="0"/>
              <a:t>f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21281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26" y="44624"/>
            <a:ext cx="2149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Pdf Object Hierarchy</a:t>
            </a:r>
            <a:endParaRPr lang="en-S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Trailer</a:t>
            </a:r>
          </a:p>
          <a:p>
            <a:r>
              <a:rPr lang="en-SG" sz="1200" dirty="0" err="1" smtClean="0"/>
              <a:t>Prev</a:t>
            </a:r>
            <a:endParaRPr lang="en-SG" sz="1200" dirty="0" smtClean="0"/>
          </a:p>
          <a:p>
            <a:r>
              <a:rPr lang="en-SG" sz="1200" dirty="0" smtClean="0"/>
              <a:t>Root</a:t>
            </a:r>
          </a:p>
          <a:p>
            <a:r>
              <a:rPr lang="en-SG" sz="1200" i="1" dirty="0" smtClean="0"/>
              <a:t>Encrypt</a:t>
            </a:r>
            <a:endParaRPr lang="en-SG" sz="1200" i="1" dirty="0"/>
          </a:p>
          <a:p>
            <a:r>
              <a:rPr lang="en-SG" sz="1200" i="1" dirty="0" smtClean="0"/>
              <a:t>Info</a:t>
            </a:r>
            <a:endParaRPr lang="en-SG" sz="1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403648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err="1" smtClean="0"/>
              <a:t>Catalog</a:t>
            </a:r>
            <a:endParaRPr lang="en-SG" sz="1200" b="1" dirty="0" smtClean="0"/>
          </a:p>
          <a:p>
            <a:r>
              <a:rPr lang="en-SG" sz="1200" dirty="0" smtClean="0"/>
              <a:t>Pages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3528" y="1916832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Information</a:t>
            </a:r>
          </a:p>
          <a:p>
            <a:r>
              <a:rPr lang="en-SG" sz="1200" dirty="0" smtClean="0"/>
              <a:t>Root</a:t>
            </a:r>
          </a:p>
          <a:p>
            <a:r>
              <a:rPr lang="en-SG" sz="1200" dirty="0" smtClean="0"/>
              <a:t>Info</a:t>
            </a:r>
            <a:endParaRPr lang="en-SG" sz="1200" dirty="0"/>
          </a:p>
        </p:txBody>
      </p:sp>
      <p:sp>
        <p:nvSpPr>
          <p:cNvPr id="8" name="Freeform 7"/>
          <p:cNvSpPr/>
          <p:nvPr/>
        </p:nvSpPr>
        <p:spPr>
          <a:xfrm>
            <a:off x="188714" y="689155"/>
            <a:ext cx="180402" cy="184507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2555776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Pages</a:t>
            </a:r>
          </a:p>
          <a:p>
            <a:r>
              <a:rPr lang="en-SG" sz="1200" dirty="0" smtClean="0"/>
              <a:t>Parent</a:t>
            </a:r>
          </a:p>
          <a:p>
            <a:r>
              <a:rPr lang="en-SG" sz="1200" dirty="0" smtClean="0"/>
              <a:t>Kids</a:t>
            </a:r>
          </a:p>
          <a:p>
            <a:r>
              <a:rPr lang="en-SG" sz="1200" i="1" dirty="0" smtClean="0"/>
              <a:t>Resources</a:t>
            </a:r>
            <a:endParaRPr lang="en-SG" sz="1200" i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733974" y="689155"/>
            <a:ext cx="741682" cy="363581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>
            <a:off x="2339752" y="692697"/>
            <a:ext cx="288032" cy="360040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2857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195736" y="692696"/>
            <a:ext cx="432048" cy="180966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 18"/>
          <p:cNvSpPr/>
          <p:nvPr/>
        </p:nvSpPr>
        <p:spPr>
          <a:xfrm>
            <a:off x="2555775" y="692697"/>
            <a:ext cx="84123" cy="180965"/>
          </a:xfrm>
          <a:custGeom>
            <a:avLst/>
            <a:gdLst>
              <a:gd name="connsiteX0" fmla="*/ 167818 w 180402"/>
              <a:gd name="connsiteY0" fmla="*/ 331365 h 331365"/>
              <a:gd name="connsiteX1" fmla="*/ 38 w 180402"/>
              <a:gd name="connsiteY1" fmla="*/ 171975 h 331365"/>
              <a:gd name="connsiteX2" fmla="*/ 180402 w 180402"/>
              <a:gd name="connsiteY2" fmla="*/ 0 h 3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402" h="331365">
                <a:moveTo>
                  <a:pt x="167818" y="331365"/>
                </a:moveTo>
                <a:cubicBezTo>
                  <a:pt x="82879" y="279283"/>
                  <a:pt x="-2059" y="227202"/>
                  <a:pt x="38" y="171975"/>
                </a:cubicBezTo>
                <a:cubicBezTo>
                  <a:pt x="2135" y="116748"/>
                  <a:pt x="91268" y="58374"/>
                  <a:pt x="180402" y="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Straight Arrow Connector 20"/>
          <p:cNvCxnSpPr>
            <a:endCxn id="19" idx="2"/>
          </p:cNvCxnSpPr>
          <p:nvPr/>
        </p:nvCxnSpPr>
        <p:spPr>
          <a:xfrm flipV="1">
            <a:off x="1907704" y="692697"/>
            <a:ext cx="732194" cy="180966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07904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Page</a:t>
            </a:r>
          </a:p>
          <a:p>
            <a:r>
              <a:rPr lang="en-SG" sz="1200" dirty="0" smtClean="0"/>
              <a:t>Parent</a:t>
            </a:r>
          </a:p>
          <a:p>
            <a:r>
              <a:rPr lang="en-SG" sz="1200" dirty="0"/>
              <a:t>Content</a:t>
            </a:r>
          </a:p>
          <a:p>
            <a:r>
              <a:rPr lang="en-SG" sz="1200" i="1" dirty="0" smtClean="0"/>
              <a:t>Resources</a:t>
            </a:r>
          </a:p>
          <a:p>
            <a:endParaRPr lang="en-SG" sz="1200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3131840" y="692697"/>
            <a:ext cx="576064" cy="1782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59832" y="1916832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b="1" dirty="0" smtClean="0"/>
              <a:t>Font</a:t>
            </a:r>
          </a:p>
          <a:p>
            <a:r>
              <a:rPr lang="en-SG" sz="1200" dirty="0" err="1" smtClean="0"/>
              <a:t>ToUnicode</a:t>
            </a:r>
            <a:endParaRPr lang="en-SG" sz="1200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915816" y="692697"/>
            <a:ext cx="792088" cy="33875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23528" y="3373542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43608" y="3214717"/>
            <a:ext cx="808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1 to 1</a:t>
            </a:r>
          </a:p>
          <a:p>
            <a:r>
              <a:rPr lang="en-SG" sz="1200" dirty="0" smtClean="0"/>
              <a:t>1 to many</a:t>
            </a:r>
          </a:p>
          <a:p>
            <a:r>
              <a:rPr lang="en-SG" sz="1200" i="1" dirty="0" smtClean="0"/>
              <a:t>optional</a:t>
            </a:r>
            <a:endParaRPr lang="en-SG" sz="1200" i="1" dirty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25202" y="3517558"/>
            <a:ext cx="646398" cy="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1" idx="2"/>
            <a:endCxn id="27" idx="0"/>
          </p:cNvCxnSpPr>
          <p:nvPr/>
        </p:nvCxnSpPr>
        <p:spPr>
          <a:xfrm>
            <a:off x="2987824" y="1556792"/>
            <a:ext cx="504056" cy="36004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4" idx="2"/>
            <a:endCxn id="27" idx="0"/>
          </p:cNvCxnSpPr>
          <p:nvPr/>
        </p:nvCxnSpPr>
        <p:spPr>
          <a:xfrm flipH="1">
            <a:off x="3491880" y="1556792"/>
            <a:ext cx="648072" cy="36004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860032" y="548680"/>
            <a:ext cx="864096" cy="10081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smtClean="0"/>
              <a:t>Content</a:t>
            </a:r>
          </a:p>
          <a:p>
            <a:r>
              <a:rPr lang="en-SG" sz="1200" dirty="0" smtClean="0"/>
              <a:t>stream</a:t>
            </a:r>
            <a:endParaRPr lang="en-SG" sz="1200" dirty="0"/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4355976" y="720327"/>
            <a:ext cx="576064" cy="338750"/>
          </a:xfrm>
          <a:prstGeom prst="straightConnector1">
            <a:avLst/>
          </a:prstGeom>
          <a:ln w="28575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39552" y="1484784"/>
            <a:ext cx="0" cy="4320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626" y="44624"/>
            <a:ext cx="110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Page Tree</a:t>
            </a:r>
            <a:endParaRPr lang="en-SG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2018501"/>
            <a:ext cx="864096" cy="11161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12</a:t>
            </a:r>
          </a:p>
          <a:p>
            <a:r>
              <a:rPr lang="en-SG" sz="1600" b="1" dirty="0" err="1" smtClean="0"/>
              <a:t>Catalog</a:t>
            </a:r>
            <a:endParaRPr lang="en-SG" sz="1600" b="1" dirty="0" smtClean="0"/>
          </a:p>
          <a:p>
            <a:r>
              <a:rPr lang="en-SG" sz="1200" b="1" dirty="0" smtClean="0"/>
              <a:t>Pages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Obj</a:t>
            </a:r>
            <a:r>
              <a:rPr lang="en-SG" sz="1200" dirty="0" smtClean="0"/>
              <a:t> 19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03648" y="1419119"/>
            <a:ext cx="864096" cy="142747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19</a:t>
            </a:r>
          </a:p>
          <a:p>
            <a:r>
              <a:rPr lang="en-SG" sz="1600" b="1" dirty="0" smtClean="0"/>
              <a:t>Pages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12</a:t>
            </a:r>
          </a:p>
          <a:p>
            <a:r>
              <a:rPr lang="en-SG" sz="1200" b="1" dirty="0" smtClean="0"/>
              <a:t>Kids</a:t>
            </a:r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  <a:endParaRPr lang="en-SG" sz="1200" dirty="0"/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25</a:t>
            </a:r>
            <a:endParaRPr lang="en-SG" sz="1200" dirty="0"/>
          </a:p>
          <a:p>
            <a:endParaRPr lang="en-SG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627784" y="1275103"/>
            <a:ext cx="864096" cy="15714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32</a:t>
            </a:r>
          </a:p>
          <a:p>
            <a:r>
              <a:rPr lang="en-SG" sz="1600" b="1" dirty="0" smtClean="0"/>
              <a:t>Pages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19</a:t>
            </a:r>
          </a:p>
          <a:p>
            <a:r>
              <a:rPr lang="en-SG" sz="1200" b="1" dirty="0" smtClean="0"/>
              <a:t>Kids</a:t>
            </a:r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63</a:t>
            </a:r>
            <a:endParaRPr lang="en-SG" sz="1200" dirty="0"/>
          </a:p>
          <a:p>
            <a:r>
              <a:rPr lang="en-SG" sz="1200" dirty="0" smtClean="0"/>
              <a:t> 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42</a:t>
            </a:r>
          </a:p>
          <a:p>
            <a:r>
              <a:rPr lang="en-SG" sz="1200" dirty="0" smtClean="0"/>
              <a:t>  </a:t>
            </a:r>
            <a:r>
              <a:rPr lang="en-SG" sz="1200" dirty="0" err="1" smtClean="0"/>
              <a:t>Obj</a:t>
            </a:r>
            <a:r>
              <a:rPr lang="en-SG" sz="1200" dirty="0" smtClean="0"/>
              <a:t> 8</a:t>
            </a:r>
            <a:endParaRPr lang="en-SG" sz="1200" dirty="0"/>
          </a:p>
          <a:p>
            <a:endParaRPr lang="en-SG" sz="1200" dirty="0"/>
          </a:p>
          <a:p>
            <a:endParaRPr lang="en-SG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51920" y="902377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63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</a:p>
          <a:p>
            <a:endParaRPr lang="en-SG" sz="300" dirty="0"/>
          </a:p>
          <a:p>
            <a:r>
              <a:rPr lang="en-SG" sz="1200" dirty="0" smtClean="0"/>
              <a:t>Page 1</a:t>
            </a:r>
            <a:endParaRPr lang="en-SG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3851920" y="2067191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42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3</a:t>
            </a:r>
            <a:r>
              <a:rPr lang="en-SG" sz="1200" dirty="0" smtClean="0"/>
              <a:t>2</a:t>
            </a:r>
          </a:p>
          <a:p>
            <a:endParaRPr lang="en-SG" sz="300" dirty="0"/>
          </a:p>
          <a:p>
            <a:r>
              <a:rPr lang="en-SG" sz="1200" dirty="0" smtClean="0"/>
              <a:t>Page 2</a:t>
            </a:r>
            <a:endParaRPr lang="en-SG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851920" y="3206633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8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32</a:t>
            </a:r>
          </a:p>
          <a:p>
            <a:endParaRPr lang="en-SG" sz="300" dirty="0"/>
          </a:p>
          <a:p>
            <a:r>
              <a:rPr lang="en-SG" sz="1200" dirty="0" smtClean="0"/>
              <a:t>Page 3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647807" y="3206633"/>
            <a:ext cx="864096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r>
              <a:rPr lang="en-SG" sz="1200" dirty="0" err="1" smtClean="0"/>
              <a:t>Obj</a:t>
            </a:r>
            <a:r>
              <a:rPr lang="en-SG" sz="1200" dirty="0" smtClean="0"/>
              <a:t> 25</a:t>
            </a:r>
          </a:p>
          <a:p>
            <a:r>
              <a:rPr lang="en-SG" sz="1600" b="1" dirty="0" smtClean="0"/>
              <a:t>Page</a:t>
            </a:r>
          </a:p>
          <a:p>
            <a:r>
              <a:rPr lang="en-SG" sz="1200" b="1" dirty="0" smtClean="0"/>
              <a:t>Parent</a:t>
            </a:r>
          </a:p>
          <a:p>
            <a:r>
              <a:rPr lang="en-SG" sz="1200" dirty="0"/>
              <a:t> </a:t>
            </a:r>
            <a:r>
              <a:rPr lang="en-SG" sz="1200" dirty="0" smtClean="0"/>
              <a:t> </a:t>
            </a:r>
            <a:r>
              <a:rPr lang="en-SG" sz="1200" dirty="0" err="1"/>
              <a:t>Obj</a:t>
            </a:r>
            <a:r>
              <a:rPr lang="en-SG" sz="1200" dirty="0"/>
              <a:t> </a:t>
            </a:r>
            <a:r>
              <a:rPr lang="en-SG" sz="1200" dirty="0" smtClean="0"/>
              <a:t>19</a:t>
            </a:r>
          </a:p>
          <a:p>
            <a:endParaRPr lang="en-SG" sz="300" dirty="0"/>
          </a:p>
          <a:p>
            <a:r>
              <a:rPr lang="en-SG" sz="1200" dirty="0" smtClean="0"/>
              <a:t>Page 4</a:t>
            </a:r>
            <a:endParaRPr lang="en-SG" sz="1200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55576" y="2774585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051720" y="2499239"/>
            <a:ext cx="576064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79712" y="2702577"/>
            <a:ext cx="864096" cy="504056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203848" y="1694465"/>
            <a:ext cx="648072" cy="72008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03848" y="2576563"/>
            <a:ext cx="64807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3848" y="2774585"/>
            <a:ext cx="720080" cy="43204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1043608" y="2145590"/>
            <a:ext cx="468052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306640" y="2018501"/>
            <a:ext cx="465159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3527884" y="1622457"/>
            <a:ext cx="396044" cy="0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3511903" y="2702577"/>
            <a:ext cx="484034" cy="72008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275856" y="2846593"/>
            <a:ext cx="720080" cy="1080121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2123728" y="2846593"/>
            <a:ext cx="648072" cy="1152129"/>
          </a:xfrm>
          <a:prstGeom prst="straightConnector1">
            <a:avLst/>
          </a:prstGeom>
          <a:ln w="12700">
            <a:solidFill>
              <a:srgbClr val="385D8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31640" y="1124744"/>
            <a:ext cx="741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tree root</a:t>
            </a:r>
            <a:endParaRPr lang="en-SG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2561115" y="980728"/>
            <a:ext cx="905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tree branch</a:t>
            </a:r>
            <a:endParaRPr lang="en-SG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779912" y="631721"/>
            <a:ext cx="80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tree leave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58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62068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sp>
        <p:nvSpPr>
          <p:cNvPr id="5" name="Rectangle 4"/>
          <p:cNvSpPr/>
          <p:nvPr/>
        </p:nvSpPr>
        <p:spPr>
          <a:xfrm>
            <a:off x="179512" y="1196752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Encrypt.O</a:t>
            </a:r>
            <a:endParaRPr lang="en-SG" sz="1200" dirty="0"/>
          </a:p>
        </p:txBody>
      </p:sp>
      <p:sp>
        <p:nvSpPr>
          <p:cNvPr id="6" name="Rectangle 5"/>
          <p:cNvSpPr/>
          <p:nvPr/>
        </p:nvSpPr>
        <p:spPr>
          <a:xfrm>
            <a:off x="179512" y="177281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</a:t>
            </a:r>
            <a:endParaRPr lang="en-SG" sz="1200" dirty="0"/>
          </a:p>
        </p:txBody>
      </p:sp>
      <p:sp>
        <p:nvSpPr>
          <p:cNvPr id="7" name="Rectangle 6"/>
          <p:cNvSpPr/>
          <p:nvPr/>
        </p:nvSpPr>
        <p:spPr>
          <a:xfrm>
            <a:off x="179512" y="234888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sp>
        <p:nvSpPr>
          <p:cNvPr id="9" name="Oval 8"/>
          <p:cNvSpPr/>
          <p:nvPr/>
        </p:nvSpPr>
        <p:spPr>
          <a:xfrm>
            <a:off x="1979712" y="1556792"/>
            <a:ext cx="720080" cy="7200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cxnSp>
        <p:nvCxnSpPr>
          <p:cNvPr id="11" name="Straight Arrow Connector 10"/>
          <p:cNvCxnSpPr>
            <a:stCxn id="4" idx="3"/>
            <a:endCxn id="9" idx="2"/>
          </p:cNvCxnSpPr>
          <p:nvPr/>
        </p:nvCxnSpPr>
        <p:spPr>
          <a:xfrm>
            <a:off x="1259632" y="872716"/>
            <a:ext cx="720080" cy="1044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9" idx="2"/>
          </p:cNvCxnSpPr>
          <p:nvPr/>
        </p:nvCxnSpPr>
        <p:spPr>
          <a:xfrm>
            <a:off x="1259632" y="1448780"/>
            <a:ext cx="720080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2"/>
          </p:cNvCxnSpPr>
          <p:nvPr/>
        </p:nvCxnSpPr>
        <p:spPr>
          <a:xfrm flipV="1">
            <a:off x="1259632" y="1916832"/>
            <a:ext cx="720080" cy="108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3"/>
          </p:cNvCxnSpPr>
          <p:nvPr/>
        </p:nvCxnSpPr>
        <p:spPr>
          <a:xfrm flipV="1">
            <a:off x="1259632" y="1916832"/>
            <a:ext cx="720080" cy="6840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9" idx="6"/>
            <a:endCxn id="9" idx="0"/>
          </p:cNvCxnSpPr>
          <p:nvPr/>
        </p:nvCxnSpPr>
        <p:spPr>
          <a:xfrm flipH="1" flipV="1">
            <a:off x="2339752" y="1556792"/>
            <a:ext cx="360040" cy="360040"/>
          </a:xfrm>
          <a:prstGeom prst="bentConnector4">
            <a:avLst>
              <a:gd name="adj1" fmla="val -63493"/>
              <a:gd name="adj2" fmla="val 1634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267744" y="1052736"/>
            <a:ext cx="2745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50 times with </a:t>
            </a:r>
            <a:r>
              <a:rPr lang="en-SG" sz="1200" dirty="0" err="1" smtClean="0"/>
              <a:t>Encrypt.Lenght</a:t>
            </a:r>
            <a:r>
              <a:rPr lang="en-SG" sz="1200" dirty="0" smtClean="0"/>
              <a:t> bits</a:t>
            </a:r>
            <a:endParaRPr lang="en-SG" sz="1200" dirty="0"/>
          </a:p>
        </p:txBody>
      </p:sp>
      <p:sp>
        <p:nvSpPr>
          <p:cNvPr id="22" name="Rectangle 21"/>
          <p:cNvSpPr/>
          <p:nvPr/>
        </p:nvSpPr>
        <p:spPr>
          <a:xfrm>
            <a:off x="3275856" y="1916832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cxnSp>
        <p:nvCxnSpPr>
          <p:cNvPr id="24" name="Straight Arrow Connector 23"/>
          <p:cNvCxnSpPr>
            <a:stCxn id="9" idx="5"/>
            <a:endCxn id="22" idx="1"/>
          </p:cNvCxnSpPr>
          <p:nvPr/>
        </p:nvCxnSpPr>
        <p:spPr>
          <a:xfrm flipV="1">
            <a:off x="2594339" y="2168860"/>
            <a:ext cx="681517" cy="2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95626" y="44624"/>
            <a:ext cx="4229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2: Computing an encryption key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0681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95626" y="44624"/>
            <a:ext cx="4533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Algorithm 1: Encryption of data using the RC4</a:t>
            </a:r>
            <a:endParaRPr lang="en-SG" b="1" dirty="0"/>
          </a:p>
        </p:txBody>
      </p:sp>
      <p:sp>
        <p:nvSpPr>
          <p:cNvPr id="38" name="Rectangle 37"/>
          <p:cNvSpPr/>
          <p:nvPr/>
        </p:nvSpPr>
        <p:spPr>
          <a:xfrm>
            <a:off x="237094" y="53778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42" name="Rectangle 16"/>
          <p:cNvSpPr/>
          <p:nvPr/>
        </p:nvSpPr>
        <p:spPr>
          <a:xfrm>
            <a:off x="4789573" y="944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43" name="Straight Arrow Connector 42"/>
          <p:cNvCxnSpPr>
            <a:stCxn id="54" idx="3"/>
            <a:endCxn id="47" idx="1"/>
          </p:cNvCxnSpPr>
          <p:nvPr/>
        </p:nvCxnSpPr>
        <p:spPr>
          <a:xfrm>
            <a:off x="2771800" y="1449172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203848" y="1773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Readable text</a:t>
            </a:r>
            <a:endParaRPr lang="en-SG" sz="1200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283968" y="2036133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3203848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48" name="Elbow Connector 47"/>
          <p:cNvCxnSpPr>
            <a:stCxn id="47" idx="3"/>
            <a:endCxn id="47" idx="0"/>
          </p:cNvCxnSpPr>
          <p:nvPr/>
        </p:nvCxnSpPr>
        <p:spPr>
          <a:xfrm flipH="1" flipV="1">
            <a:off x="3743908" y="1197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491880" y="704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51" name="Rectangle 50"/>
          <p:cNvSpPr/>
          <p:nvPr/>
        </p:nvSpPr>
        <p:spPr>
          <a:xfrm>
            <a:off x="5724128" y="1773208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Encrypted text</a:t>
            </a:r>
            <a:endParaRPr lang="en-SG" sz="1200" dirty="0"/>
          </a:p>
        </p:txBody>
      </p:sp>
      <p:cxnSp>
        <p:nvCxnSpPr>
          <p:cNvPr id="52" name="Straight Arrow Connector 51"/>
          <p:cNvCxnSpPr>
            <a:endCxn id="51" idx="1"/>
          </p:cNvCxnSpPr>
          <p:nvPr/>
        </p:nvCxnSpPr>
        <p:spPr>
          <a:xfrm>
            <a:off x="5328305" y="2016722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2" idx="5"/>
          </p:cNvCxnSpPr>
          <p:nvPr/>
        </p:nvCxnSpPr>
        <p:spPr>
          <a:xfrm>
            <a:off x="4283968" y="1449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1691680" y="1197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55" name="Rectangle 54"/>
          <p:cNvSpPr/>
          <p:nvPr/>
        </p:nvSpPr>
        <p:spPr>
          <a:xfrm>
            <a:off x="237094" y="119130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56" name="Rectangle 55"/>
          <p:cNvSpPr/>
          <p:nvPr/>
        </p:nvSpPr>
        <p:spPr>
          <a:xfrm>
            <a:off x="237094" y="184482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11" name="Straight Arrow Connector 10"/>
          <p:cNvCxnSpPr>
            <a:stCxn id="38" idx="3"/>
            <a:endCxn id="54" idx="1"/>
          </p:cNvCxnSpPr>
          <p:nvPr/>
        </p:nvCxnSpPr>
        <p:spPr>
          <a:xfrm>
            <a:off x="1317214" y="789811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5" idx="3"/>
            <a:endCxn id="54" idx="1"/>
          </p:cNvCxnSpPr>
          <p:nvPr/>
        </p:nvCxnSpPr>
        <p:spPr>
          <a:xfrm>
            <a:off x="1317214" y="1443331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6" idx="3"/>
            <a:endCxn id="54" idx="1"/>
          </p:cNvCxnSpPr>
          <p:nvPr/>
        </p:nvCxnSpPr>
        <p:spPr>
          <a:xfrm flipV="1">
            <a:off x="1317214" y="1449172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07504" y="2852936"/>
            <a:ext cx="3440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Decryption </a:t>
            </a:r>
            <a:r>
              <a:rPr lang="en-US" b="1" dirty="0"/>
              <a:t>of data using the RC4</a:t>
            </a:r>
            <a:endParaRPr lang="en-SG" b="1" dirty="0"/>
          </a:p>
        </p:txBody>
      </p:sp>
      <p:sp>
        <p:nvSpPr>
          <p:cNvPr id="61" name="Rectangle 60"/>
          <p:cNvSpPr/>
          <p:nvPr/>
        </p:nvSpPr>
        <p:spPr>
          <a:xfrm>
            <a:off x="248972" y="334609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General</a:t>
            </a:r>
          </a:p>
          <a:p>
            <a:pPr algn="ctr"/>
            <a:r>
              <a:rPr lang="en-SG" sz="1200" dirty="0" err="1"/>
              <a:t>Encyption</a:t>
            </a:r>
            <a:endParaRPr lang="en-SG" sz="1200" dirty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62" name="Rectangle 16"/>
          <p:cNvSpPr/>
          <p:nvPr/>
        </p:nvSpPr>
        <p:spPr>
          <a:xfrm>
            <a:off x="4801451" y="3753172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63" name="Straight Arrow Connector 62"/>
          <p:cNvCxnSpPr>
            <a:stCxn id="72" idx="3"/>
            <a:endCxn id="66" idx="1"/>
          </p:cNvCxnSpPr>
          <p:nvPr/>
        </p:nvCxnSpPr>
        <p:spPr>
          <a:xfrm>
            <a:off x="2783678" y="4257484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15726" y="4581520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Encrypted </a:t>
            </a:r>
            <a:r>
              <a:rPr lang="en-SG" sz="1200" dirty="0" smtClean="0"/>
              <a:t>text</a:t>
            </a:r>
            <a:endParaRPr lang="en-SG" sz="1200" dirty="0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4295846" y="4844445"/>
            <a:ext cx="50560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3215726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 </a:t>
            </a:r>
            <a:r>
              <a:rPr lang="en-SG" sz="1200" dirty="0" smtClean="0"/>
              <a:t>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67" name="Elbow Connector 66"/>
          <p:cNvCxnSpPr>
            <a:stCxn id="66" idx="3"/>
            <a:endCxn id="66" idx="0"/>
          </p:cNvCxnSpPr>
          <p:nvPr/>
        </p:nvCxnSpPr>
        <p:spPr>
          <a:xfrm flipH="1" flipV="1">
            <a:off x="3755786" y="4005456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503758" y="3512433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5736006" y="4581520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Readable text</a:t>
            </a:r>
          </a:p>
        </p:txBody>
      </p:sp>
      <p:cxnSp>
        <p:nvCxnSpPr>
          <p:cNvPr id="70" name="Straight Arrow Connector 69"/>
          <p:cNvCxnSpPr>
            <a:endCxn id="69" idx="1"/>
          </p:cNvCxnSpPr>
          <p:nvPr/>
        </p:nvCxnSpPr>
        <p:spPr>
          <a:xfrm>
            <a:off x="5340183" y="4825034"/>
            <a:ext cx="395823" cy="85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6" idx="3"/>
            <a:endCxn id="62" idx="5"/>
          </p:cNvCxnSpPr>
          <p:nvPr/>
        </p:nvCxnSpPr>
        <p:spPr>
          <a:xfrm>
            <a:off x="4295846" y="4257484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703558" y="400545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73" name="Rectangle 72"/>
          <p:cNvSpPr/>
          <p:nvPr/>
        </p:nvSpPr>
        <p:spPr>
          <a:xfrm>
            <a:off x="248972" y="3999615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</a:t>
            </a:r>
            <a:r>
              <a:rPr lang="en-SG" sz="1200" dirty="0" smtClean="0"/>
              <a:t>Id</a:t>
            </a:r>
            <a:endParaRPr lang="en-SG" sz="1200" dirty="0"/>
          </a:p>
        </p:txBody>
      </p:sp>
      <p:sp>
        <p:nvSpPr>
          <p:cNvPr id="74" name="Rectangle 73"/>
          <p:cNvSpPr/>
          <p:nvPr/>
        </p:nvSpPr>
        <p:spPr>
          <a:xfrm>
            <a:off x="248972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/>
              <a:t>Object Generation</a:t>
            </a:r>
          </a:p>
        </p:txBody>
      </p:sp>
      <p:cxnSp>
        <p:nvCxnSpPr>
          <p:cNvPr id="75" name="Straight Arrow Connector 74"/>
          <p:cNvCxnSpPr>
            <a:stCxn id="61" idx="3"/>
            <a:endCxn id="72" idx="1"/>
          </p:cNvCxnSpPr>
          <p:nvPr/>
        </p:nvCxnSpPr>
        <p:spPr>
          <a:xfrm>
            <a:off x="1329092" y="3598123"/>
            <a:ext cx="374466" cy="659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3" idx="3"/>
            <a:endCxn id="72" idx="1"/>
          </p:cNvCxnSpPr>
          <p:nvPr/>
        </p:nvCxnSpPr>
        <p:spPr>
          <a:xfrm>
            <a:off x="1329092" y="4251643"/>
            <a:ext cx="374466" cy="58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4" idx="3"/>
            <a:endCxn id="72" idx="1"/>
          </p:cNvCxnSpPr>
          <p:nvPr/>
        </p:nvCxnSpPr>
        <p:spPr>
          <a:xfrm flipV="1">
            <a:off x="1329092" y="4257484"/>
            <a:ext cx="374466" cy="647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57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18"/>
          <p:cNvSpPr/>
          <p:nvPr/>
        </p:nvSpPr>
        <p:spPr>
          <a:xfrm>
            <a:off x="136656" y="3760691"/>
            <a:ext cx="4644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Algorithm 6: Authenticating the user password</a:t>
            </a:r>
            <a:endParaRPr lang="en-SG" b="1" dirty="0"/>
          </a:p>
        </p:txBody>
      </p:sp>
      <p:sp>
        <p:nvSpPr>
          <p:cNvPr id="120" name="Rectangle 119"/>
          <p:cNvSpPr/>
          <p:nvPr/>
        </p:nvSpPr>
        <p:spPr>
          <a:xfrm>
            <a:off x="323528" y="547951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22" name="Straight Arrow Connector 121"/>
          <p:cNvCxnSpPr>
            <a:stCxn id="120" idx="3"/>
            <a:endCxn id="137" idx="1"/>
          </p:cNvCxnSpPr>
          <p:nvPr/>
        </p:nvCxnSpPr>
        <p:spPr>
          <a:xfrm>
            <a:off x="1403648" y="5731542"/>
            <a:ext cx="389192" cy="2887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6"/>
          <p:cNvSpPr/>
          <p:nvPr/>
        </p:nvSpPr>
        <p:spPr>
          <a:xfrm>
            <a:off x="3349413" y="4472860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24" name="Straight Arrow Connector 123"/>
          <p:cNvCxnSpPr>
            <a:stCxn id="137" idx="3"/>
          </p:cNvCxnSpPr>
          <p:nvPr/>
        </p:nvCxnSpPr>
        <p:spPr>
          <a:xfrm flipV="1">
            <a:off x="2872960" y="5537102"/>
            <a:ext cx="450968" cy="4832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Freeform 124"/>
          <p:cNvSpPr/>
          <p:nvPr/>
        </p:nvSpPr>
        <p:spPr>
          <a:xfrm>
            <a:off x="3148642" y="5517232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6" name="Rectangle 125"/>
          <p:cNvSpPr/>
          <p:nvPr/>
        </p:nvSpPr>
        <p:spPr>
          <a:xfrm>
            <a:off x="1763688" y="4725144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27" name="Elbow Connector 126"/>
          <p:cNvCxnSpPr>
            <a:stCxn id="126" idx="3"/>
            <a:endCxn id="126" idx="0"/>
          </p:cNvCxnSpPr>
          <p:nvPr/>
        </p:nvCxnSpPr>
        <p:spPr>
          <a:xfrm flipH="1" flipV="1">
            <a:off x="2303748" y="4725144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020928" y="60323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29" name="TextBox 128"/>
          <p:cNvSpPr txBox="1"/>
          <p:nvPr/>
        </p:nvSpPr>
        <p:spPr>
          <a:xfrm>
            <a:off x="2051720" y="4232121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30" name="Rectangle 129"/>
          <p:cNvSpPr/>
          <p:nvPr/>
        </p:nvSpPr>
        <p:spPr>
          <a:xfrm>
            <a:off x="4283968" y="5301208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Calculated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31" name="Straight Arrow Connector 130"/>
          <p:cNvCxnSpPr>
            <a:stCxn id="123" idx="2"/>
            <a:endCxn id="130" idx="1"/>
          </p:cNvCxnSpPr>
          <p:nvPr/>
        </p:nvCxnSpPr>
        <p:spPr>
          <a:xfrm>
            <a:off x="3888145" y="5537102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6" idx="3"/>
          </p:cNvCxnSpPr>
          <p:nvPr/>
        </p:nvCxnSpPr>
        <p:spPr>
          <a:xfrm>
            <a:off x="2843808" y="4977172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323528" y="474314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34" name="Rectangle 133"/>
          <p:cNvSpPr/>
          <p:nvPr/>
        </p:nvSpPr>
        <p:spPr>
          <a:xfrm>
            <a:off x="323528" y="6165304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35" name="Straight Arrow Connector 134"/>
          <p:cNvCxnSpPr>
            <a:stCxn id="134" idx="3"/>
            <a:endCxn id="137" idx="1"/>
          </p:cNvCxnSpPr>
          <p:nvPr/>
        </p:nvCxnSpPr>
        <p:spPr>
          <a:xfrm flipV="1">
            <a:off x="1403648" y="6020324"/>
            <a:ext cx="389192" cy="397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3" idx="3"/>
            <a:endCxn id="126" idx="1"/>
          </p:cNvCxnSpPr>
          <p:nvPr/>
        </p:nvCxnSpPr>
        <p:spPr>
          <a:xfrm flipV="1">
            <a:off x="1403648" y="4977172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792840" y="5768296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44" name="Rectangle 143"/>
          <p:cNvSpPr/>
          <p:nvPr/>
        </p:nvSpPr>
        <p:spPr>
          <a:xfrm>
            <a:off x="136656" y="260648"/>
            <a:ext cx="74168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Algorithm 5: Computing the encryption dictionary’s U (user password) value</a:t>
            </a:r>
            <a:endParaRPr lang="en-SG" b="1" dirty="0"/>
          </a:p>
        </p:txBody>
      </p:sp>
      <p:sp>
        <p:nvSpPr>
          <p:cNvPr id="145" name="Rectangle 144"/>
          <p:cNvSpPr/>
          <p:nvPr/>
        </p:nvSpPr>
        <p:spPr>
          <a:xfrm>
            <a:off x="280672" y="186808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Padded user password</a:t>
            </a:r>
            <a:endParaRPr lang="en-SG" sz="1200" dirty="0"/>
          </a:p>
        </p:txBody>
      </p:sp>
      <p:cxnSp>
        <p:nvCxnSpPr>
          <p:cNvPr id="146" name="Straight Arrow Connector 145"/>
          <p:cNvCxnSpPr>
            <a:stCxn id="145" idx="3"/>
            <a:endCxn id="161" idx="1"/>
          </p:cNvCxnSpPr>
          <p:nvPr/>
        </p:nvCxnSpPr>
        <p:spPr>
          <a:xfrm>
            <a:off x="1360792" y="2120109"/>
            <a:ext cx="342977" cy="2202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6"/>
          <p:cNvSpPr/>
          <p:nvPr/>
        </p:nvSpPr>
        <p:spPr>
          <a:xfrm>
            <a:off x="3306557" y="861427"/>
            <a:ext cx="540332" cy="1368152"/>
          </a:xfrm>
          <a:custGeom>
            <a:avLst/>
            <a:gdLst>
              <a:gd name="connsiteX0" fmla="*/ 0 w 1080120"/>
              <a:gd name="connsiteY0" fmla="*/ 0 h 1368152"/>
              <a:gd name="connsiteX1" fmla="*/ 1080120 w 1080120"/>
              <a:gd name="connsiteY1" fmla="*/ 0 h 1368152"/>
              <a:gd name="connsiteX2" fmla="*/ 1080120 w 1080120"/>
              <a:gd name="connsiteY2" fmla="*/ 1368152 h 1368152"/>
              <a:gd name="connsiteX3" fmla="*/ 0 w 1080120"/>
              <a:gd name="connsiteY3" fmla="*/ 1368152 h 1368152"/>
              <a:gd name="connsiteX4" fmla="*/ 0 w 1080120"/>
              <a:gd name="connsiteY4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80664 w 1080664"/>
              <a:gd name="connsiteY2" fmla="*/ 1368152 h 1368152"/>
              <a:gd name="connsiteX3" fmla="*/ 544 w 1080664"/>
              <a:gd name="connsiteY3" fmla="*/ 1368152 h 1368152"/>
              <a:gd name="connsiteX4" fmla="*/ 0 w 1080664"/>
              <a:gd name="connsiteY4" fmla="*/ 507252 h 1368152"/>
              <a:gd name="connsiteX5" fmla="*/ 544 w 1080664"/>
              <a:gd name="connsiteY5" fmla="*/ 0 h 1368152"/>
              <a:gd name="connsiteX0" fmla="*/ 544 w 1080664"/>
              <a:gd name="connsiteY0" fmla="*/ 0 h 1368152"/>
              <a:gd name="connsiteX1" fmla="*/ 1080664 w 1080664"/>
              <a:gd name="connsiteY1" fmla="*/ 0 h 1368152"/>
              <a:gd name="connsiteX2" fmla="*/ 1077464 w 1080664"/>
              <a:gd name="connsiteY2" fmla="*/ 1064242 h 1368152"/>
              <a:gd name="connsiteX3" fmla="*/ 1080664 w 1080664"/>
              <a:gd name="connsiteY3" fmla="*/ 1368152 h 1368152"/>
              <a:gd name="connsiteX4" fmla="*/ 544 w 1080664"/>
              <a:gd name="connsiteY4" fmla="*/ 1368152 h 1368152"/>
              <a:gd name="connsiteX5" fmla="*/ 0 w 1080664"/>
              <a:gd name="connsiteY5" fmla="*/ 507252 h 1368152"/>
              <a:gd name="connsiteX6" fmla="*/ 544 w 1080664"/>
              <a:gd name="connsiteY6" fmla="*/ 0 h 136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664" h="1368152">
                <a:moveTo>
                  <a:pt x="544" y="0"/>
                </a:moveTo>
                <a:lnTo>
                  <a:pt x="1080664" y="0"/>
                </a:lnTo>
                <a:cubicBezTo>
                  <a:pt x="1079597" y="354747"/>
                  <a:pt x="1078531" y="709495"/>
                  <a:pt x="1077464" y="1064242"/>
                </a:cubicBezTo>
                <a:cubicBezTo>
                  <a:pt x="1078531" y="1165545"/>
                  <a:pt x="1079597" y="1266849"/>
                  <a:pt x="1080664" y="1368152"/>
                </a:cubicBezTo>
                <a:lnTo>
                  <a:pt x="544" y="1368152"/>
                </a:lnTo>
                <a:cubicBezTo>
                  <a:pt x="363" y="1081185"/>
                  <a:pt x="181" y="794219"/>
                  <a:pt x="0" y="507252"/>
                </a:cubicBezTo>
                <a:cubicBezTo>
                  <a:pt x="181" y="338168"/>
                  <a:pt x="363" y="169084"/>
                  <a:pt x="544" y="0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" sz="1200" b="1" smtClean="0"/>
              <a:t>RC4</a:t>
            </a:r>
          </a:p>
          <a:p>
            <a:endParaRPr lang="" sz="1200"/>
          </a:p>
          <a:p>
            <a:r>
              <a:rPr lang="" sz="1200" smtClean="0"/>
              <a:t>Key</a:t>
            </a:r>
            <a:endParaRPr lang="en-SG" sz="1200" dirty="0" smtClean="0"/>
          </a:p>
          <a:p>
            <a:endParaRPr lang="en-SG" sz="1200" dirty="0" smtClean="0"/>
          </a:p>
          <a:p>
            <a:endParaRPr lang="en-SG" sz="1200" dirty="0"/>
          </a:p>
          <a:p>
            <a:r>
              <a:rPr lang="en-SG" sz="1200" dirty="0" smtClean="0"/>
              <a:t>Data</a:t>
            </a:r>
            <a:endParaRPr lang="en-SG" sz="1200" dirty="0"/>
          </a:p>
        </p:txBody>
      </p:sp>
      <p:cxnSp>
        <p:nvCxnSpPr>
          <p:cNvPr id="148" name="Straight Arrow Connector 147"/>
          <p:cNvCxnSpPr>
            <a:stCxn id="161" idx="3"/>
          </p:cNvCxnSpPr>
          <p:nvPr/>
        </p:nvCxnSpPr>
        <p:spPr>
          <a:xfrm flipV="1">
            <a:off x="2783889" y="1922477"/>
            <a:ext cx="482215" cy="417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reeform 148"/>
          <p:cNvSpPr/>
          <p:nvPr/>
        </p:nvSpPr>
        <p:spPr>
          <a:xfrm>
            <a:off x="3105786" y="1905799"/>
            <a:ext cx="1063318" cy="503092"/>
          </a:xfrm>
          <a:custGeom>
            <a:avLst/>
            <a:gdLst>
              <a:gd name="connsiteX0" fmla="*/ 719331 w 955732"/>
              <a:gd name="connsiteY0" fmla="*/ 0 h 503092"/>
              <a:gd name="connsiteX1" fmla="*/ 892439 w 955732"/>
              <a:gd name="connsiteY1" fmla="*/ 161940 h 503092"/>
              <a:gd name="connsiteX2" fmla="*/ 884062 w 955732"/>
              <a:gd name="connsiteY2" fmla="*/ 441146 h 503092"/>
              <a:gd name="connsiteX3" fmla="*/ 49236 w 955732"/>
              <a:gd name="connsiteY3" fmla="*/ 466274 h 503092"/>
              <a:gd name="connsiteX4" fmla="*/ 169295 w 955732"/>
              <a:gd name="connsiteY4" fmla="*/ 12564 h 50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5732" h="503092">
                <a:moveTo>
                  <a:pt x="719331" y="0"/>
                </a:moveTo>
                <a:cubicBezTo>
                  <a:pt x="792157" y="44208"/>
                  <a:pt x="864984" y="88416"/>
                  <a:pt x="892439" y="161940"/>
                </a:cubicBezTo>
                <a:cubicBezTo>
                  <a:pt x="919894" y="235464"/>
                  <a:pt x="1024596" y="390424"/>
                  <a:pt x="884062" y="441146"/>
                </a:cubicBezTo>
                <a:cubicBezTo>
                  <a:pt x="743528" y="491868"/>
                  <a:pt x="168364" y="537704"/>
                  <a:pt x="49236" y="466274"/>
                </a:cubicBezTo>
                <a:cubicBezTo>
                  <a:pt x="-69892" y="394844"/>
                  <a:pt x="49701" y="203704"/>
                  <a:pt x="169295" y="12564"/>
                </a:cubicBezTo>
              </a:path>
            </a:pathLst>
          </a:custGeom>
          <a:noFill/>
          <a:ln w="9525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0" name="Rectangle 149"/>
          <p:cNvSpPr/>
          <p:nvPr/>
        </p:nvSpPr>
        <p:spPr>
          <a:xfrm>
            <a:off x="1720832" y="1113711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XOR</a:t>
            </a:r>
            <a:r>
              <a:rPr lang="en-SG" sz="1200" dirty="0" smtClean="0"/>
              <a:t> with</a:t>
            </a:r>
          </a:p>
          <a:p>
            <a:pPr algn="ctr"/>
            <a:r>
              <a:rPr lang="en-SG" sz="1200" dirty="0" smtClean="0"/>
              <a:t>Iterator</a:t>
            </a:r>
            <a:endParaRPr lang="en-SG" sz="1200" dirty="0"/>
          </a:p>
        </p:txBody>
      </p:sp>
      <p:cxnSp>
        <p:nvCxnSpPr>
          <p:cNvPr id="151" name="Elbow Connector 150"/>
          <p:cNvCxnSpPr>
            <a:stCxn id="150" idx="3"/>
            <a:endCxn id="150" idx="0"/>
          </p:cNvCxnSpPr>
          <p:nvPr/>
        </p:nvCxnSpPr>
        <p:spPr>
          <a:xfrm flipH="1" flipV="1">
            <a:off x="2260892" y="1113711"/>
            <a:ext cx="540060" cy="252028"/>
          </a:xfrm>
          <a:prstGeom prst="bentConnector4">
            <a:avLst>
              <a:gd name="adj1" fmla="val -42329"/>
              <a:gd name="adj2" fmla="val 19070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2978072" y="24208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008864" y="620688"/>
            <a:ext cx="11984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Repeat 20 times</a:t>
            </a:r>
            <a:endParaRPr lang="en-SG" sz="1200" dirty="0"/>
          </a:p>
        </p:txBody>
      </p:sp>
      <p:sp>
        <p:nvSpPr>
          <p:cNvPr id="154" name="Rectangle 153"/>
          <p:cNvSpPr/>
          <p:nvPr/>
        </p:nvSpPr>
        <p:spPr>
          <a:xfrm>
            <a:off x="4241112" y="1689775"/>
            <a:ext cx="1080120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cxnSp>
        <p:nvCxnSpPr>
          <p:cNvPr id="155" name="Straight Arrow Connector 154"/>
          <p:cNvCxnSpPr>
            <a:stCxn id="147" idx="2"/>
            <a:endCxn id="154" idx="1"/>
          </p:cNvCxnSpPr>
          <p:nvPr/>
        </p:nvCxnSpPr>
        <p:spPr>
          <a:xfrm>
            <a:off x="3845289" y="1925669"/>
            <a:ext cx="395823" cy="1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3"/>
          </p:cNvCxnSpPr>
          <p:nvPr/>
        </p:nvCxnSpPr>
        <p:spPr>
          <a:xfrm>
            <a:off x="2800952" y="1365739"/>
            <a:ext cx="505605" cy="2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80672" y="1131713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General</a:t>
            </a:r>
          </a:p>
          <a:p>
            <a:pPr algn="ctr"/>
            <a:r>
              <a:rPr lang="en-SG" sz="1200" dirty="0" err="1" smtClean="0"/>
              <a:t>Encyption</a:t>
            </a:r>
            <a:endParaRPr lang="en-SG" sz="1200" dirty="0" smtClean="0"/>
          </a:p>
          <a:p>
            <a:pPr algn="ctr"/>
            <a:r>
              <a:rPr lang="en-SG" sz="1200" dirty="0" smtClean="0"/>
              <a:t>Key</a:t>
            </a:r>
            <a:endParaRPr lang="en-SG" sz="1200" dirty="0"/>
          </a:p>
        </p:txBody>
      </p:sp>
      <p:sp>
        <p:nvSpPr>
          <p:cNvPr id="158" name="Rectangle 157"/>
          <p:cNvSpPr/>
          <p:nvPr/>
        </p:nvSpPr>
        <p:spPr>
          <a:xfrm>
            <a:off x="280672" y="2553871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Trailer.ID</a:t>
            </a:r>
            <a:endParaRPr lang="en-SG" sz="1200" dirty="0"/>
          </a:p>
        </p:txBody>
      </p:sp>
      <p:cxnSp>
        <p:nvCxnSpPr>
          <p:cNvPr id="159" name="Straight Arrow Connector 158"/>
          <p:cNvCxnSpPr>
            <a:stCxn id="158" idx="3"/>
            <a:endCxn id="161" idx="1"/>
          </p:cNvCxnSpPr>
          <p:nvPr/>
        </p:nvCxnSpPr>
        <p:spPr>
          <a:xfrm flipV="1">
            <a:off x="1360792" y="2340321"/>
            <a:ext cx="342977" cy="465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57" idx="3"/>
            <a:endCxn id="150" idx="1"/>
          </p:cNvCxnSpPr>
          <p:nvPr/>
        </p:nvCxnSpPr>
        <p:spPr>
          <a:xfrm flipV="1">
            <a:off x="1360792" y="1365739"/>
            <a:ext cx="360040" cy="180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/>
          <p:cNvSpPr/>
          <p:nvPr/>
        </p:nvSpPr>
        <p:spPr>
          <a:xfrm>
            <a:off x="1703769" y="2088293"/>
            <a:ext cx="1080120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MD5</a:t>
            </a:r>
          </a:p>
          <a:p>
            <a:pPr algn="ctr"/>
            <a:r>
              <a:rPr lang="en-SG" sz="1200" dirty="0" smtClean="0"/>
              <a:t>Hash</a:t>
            </a:r>
            <a:endParaRPr lang="en-SG" sz="1200" dirty="0"/>
          </a:p>
        </p:txBody>
      </p:sp>
      <p:sp>
        <p:nvSpPr>
          <p:cNvPr id="162" name="Rectangle 161"/>
          <p:cNvSpPr/>
          <p:nvPr/>
        </p:nvSpPr>
        <p:spPr>
          <a:xfrm>
            <a:off x="4283968" y="4653136"/>
            <a:ext cx="1080120" cy="5040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Stored</a:t>
            </a:r>
          </a:p>
          <a:p>
            <a:pPr algn="ctr"/>
            <a:r>
              <a:rPr lang="en-SG" sz="1200" dirty="0" err="1" smtClean="0"/>
              <a:t>Encrypt.U</a:t>
            </a:r>
            <a:endParaRPr lang="en-SG" sz="1200" dirty="0"/>
          </a:p>
        </p:txBody>
      </p:sp>
      <p:sp>
        <p:nvSpPr>
          <p:cNvPr id="163" name="Rectangle 162"/>
          <p:cNvSpPr/>
          <p:nvPr/>
        </p:nvSpPr>
        <p:spPr>
          <a:xfrm>
            <a:off x="5580112" y="4974010"/>
            <a:ext cx="792088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Equal ?</a:t>
            </a:r>
            <a:endParaRPr lang="en-SG" sz="1200" dirty="0"/>
          </a:p>
        </p:txBody>
      </p:sp>
      <p:cxnSp>
        <p:nvCxnSpPr>
          <p:cNvPr id="165" name="Straight Arrow Connector 164"/>
          <p:cNvCxnSpPr>
            <a:stCxn id="162" idx="3"/>
            <a:endCxn id="163" idx="1"/>
          </p:cNvCxnSpPr>
          <p:nvPr/>
        </p:nvCxnSpPr>
        <p:spPr>
          <a:xfrm>
            <a:off x="5364088" y="4905164"/>
            <a:ext cx="216024" cy="3208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0" idx="3"/>
            <a:endCxn id="163" idx="1"/>
          </p:cNvCxnSpPr>
          <p:nvPr/>
        </p:nvCxnSpPr>
        <p:spPr>
          <a:xfrm flipV="1">
            <a:off x="5364088" y="5226038"/>
            <a:ext cx="216024" cy="327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/>
          <p:cNvSpPr txBox="1"/>
          <p:nvPr/>
        </p:nvSpPr>
        <p:spPr>
          <a:xfrm>
            <a:off x="6700706" y="4795108"/>
            <a:ext cx="490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valid</a:t>
            </a:r>
            <a:endParaRPr lang="en-SG" sz="12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644281" y="5251137"/>
            <a:ext cx="609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 smtClean="0"/>
              <a:t>invalid</a:t>
            </a:r>
            <a:endParaRPr lang="en-SG" sz="1200" b="1" dirty="0"/>
          </a:p>
        </p:txBody>
      </p:sp>
      <p:cxnSp>
        <p:nvCxnSpPr>
          <p:cNvPr id="177" name="Straight Arrow Connector 176"/>
          <p:cNvCxnSpPr>
            <a:stCxn id="163" idx="3"/>
            <a:endCxn id="174" idx="1"/>
          </p:cNvCxnSpPr>
          <p:nvPr/>
        </p:nvCxnSpPr>
        <p:spPr>
          <a:xfrm flipV="1">
            <a:off x="6372200" y="4933608"/>
            <a:ext cx="328506" cy="292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63" idx="3"/>
            <a:endCxn id="175" idx="1"/>
          </p:cNvCxnSpPr>
          <p:nvPr/>
        </p:nvCxnSpPr>
        <p:spPr>
          <a:xfrm>
            <a:off x="6372200" y="5226038"/>
            <a:ext cx="272081" cy="163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6300192" y="4725144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6313662" y="5312241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406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385D8A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34630</TotalTime>
  <Words>1591</Words>
  <Application>Microsoft Office PowerPoint</Application>
  <PresentationFormat>On-screen Show (4:3)</PresentationFormat>
  <Paragraphs>712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110</cp:revision>
  <dcterms:created xsi:type="dcterms:W3CDTF">2021-06-26T08:43:21Z</dcterms:created>
  <dcterms:modified xsi:type="dcterms:W3CDTF">2021-09-13T09:51:08Z</dcterms:modified>
</cp:coreProperties>
</file>