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7" r:id="rId4"/>
    <p:sldId id="256" r:id="rId5"/>
    <p:sldId id="266" r:id="rId6"/>
    <p:sldId id="260" r:id="rId7"/>
    <p:sldId id="261" r:id="rId8"/>
    <p:sldId id="258" r:id="rId9"/>
    <p:sldId id="259" r:id="rId10"/>
    <p:sldId id="262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12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22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82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19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401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364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943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157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15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474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635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238AC-D00D-4077-9A18-165FEE5E386A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855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313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Pdf File </a:t>
            </a:r>
            <a:r>
              <a:rPr lang="en-US" b="1" dirty="0" smtClean="0"/>
              <a:t>Structure, Introduction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764703"/>
            <a:ext cx="3024336" cy="57606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/>
              <a:t>PDF File</a:t>
            </a:r>
          </a:p>
          <a:p>
            <a:r>
              <a:rPr lang="en-SG" sz="1200" dirty="0" smtClean="0"/>
              <a:t>     %</a:t>
            </a:r>
            <a:r>
              <a:rPr lang="en-SG" sz="1200" dirty="0" smtClean="0"/>
              <a:t>PDF-1.6</a:t>
            </a:r>
            <a:endParaRPr lang="en-SG" sz="1200" dirty="0" smtClean="0"/>
          </a:p>
          <a:p>
            <a:r>
              <a:rPr lang="en-SG" sz="1200" dirty="0" smtClean="0"/>
              <a:t>     %</a:t>
            </a:r>
            <a:r>
              <a:rPr lang="en-SG" sz="1200" dirty="0" err="1" smtClean="0"/>
              <a:t>âãÏÓ</a:t>
            </a:r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r>
              <a:rPr lang="en-SG" sz="1200" dirty="0" smtClean="0"/>
              <a:t>     …</a:t>
            </a:r>
          </a:p>
          <a:p>
            <a:r>
              <a:rPr lang="pt-BR" sz="1200" dirty="0" smtClean="0"/>
              <a:t>     </a:t>
            </a:r>
            <a:r>
              <a:rPr lang="pt-BR" sz="1200" dirty="0" smtClean="0"/>
              <a:t>xref</a:t>
            </a:r>
          </a:p>
          <a:p>
            <a:r>
              <a:rPr lang="pt-BR" sz="1200" dirty="0" smtClean="0"/>
              <a:t>     0 </a:t>
            </a:r>
            <a:r>
              <a:rPr lang="pt-BR" sz="1200" dirty="0" smtClean="0"/>
              <a:t>40</a:t>
            </a:r>
            <a:endParaRPr lang="pt-BR" sz="1200" dirty="0" smtClean="0"/>
          </a:p>
          <a:p>
            <a:r>
              <a:rPr lang="pt-BR" sz="1200" dirty="0" smtClean="0"/>
              <a:t>     0000000000 </a:t>
            </a:r>
            <a:r>
              <a:rPr lang="pt-BR" sz="1200" dirty="0"/>
              <a:t>65535 f</a:t>
            </a:r>
          </a:p>
          <a:p>
            <a:r>
              <a:rPr lang="pt-BR" sz="1200" dirty="0" smtClean="0"/>
              <a:t>     0000000016 </a:t>
            </a:r>
            <a:r>
              <a:rPr lang="pt-BR" sz="1200" dirty="0"/>
              <a:t>00000 n</a:t>
            </a:r>
          </a:p>
          <a:p>
            <a:r>
              <a:rPr lang="pt-BR" sz="1200" dirty="0" smtClean="0"/>
              <a:t>     </a:t>
            </a:r>
            <a:r>
              <a:rPr lang="pt-BR" sz="1200" dirty="0" smtClean="0"/>
              <a:t>0000000123 </a:t>
            </a:r>
            <a:r>
              <a:rPr lang="pt-BR" sz="1200" dirty="0"/>
              <a:t>00000 </a:t>
            </a:r>
            <a:r>
              <a:rPr lang="pt-BR" sz="1200" dirty="0" smtClean="0"/>
              <a:t>n</a:t>
            </a:r>
          </a:p>
          <a:p>
            <a:r>
              <a:rPr lang="pt-BR" sz="1200" dirty="0"/>
              <a:t> </a:t>
            </a:r>
            <a:r>
              <a:rPr lang="pt-BR" sz="1200" dirty="0" smtClean="0"/>
              <a:t>    0000000345 </a:t>
            </a:r>
            <a:r>
              <a:rPr lang="pt-BR" sz="1200" dirty="0"/>
              <a:t>00000 n</a:t>
            </a:r>
          </a:p>
          <a:p>
            <a:r>
              <a:rPr lang="pt-BR" sz="1200" dirty="0" smtClean="0"/>
              <a:t>    ...</a:t>
            </a:r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r>
              <a:rPr lang="en-SG" sz="1200" dirty="0" smtClean="0"/>
              <a:t>     </a:t>
            </a:r>
            <a:r>
              <a:rPr lang="en-SG" sz="1200" dirty="0" err="1" smtClean="0"/>
              <a:t>Startxref</a:t>
            </a:r>
            <a:r>
              <a:rPr lang="en-SG" sz="1200" dirty="0" smtClean="0"/>
              <a:t> </a:t>
            </a:r>
            <a:r>
              <a:rPr lang="en-SG" sz="1200" dirty="0" smtClean="0"/>
              <a:t>12345</a:t>
            </a:r>
            <a:endParaRPr lang="en-SG" sz="1200" dirty="0" smtClean="0"/>
          </a:p>
          <a:p>
            <a:r>
              <a:rPr lang="en-SG" sz="1200" dirty="0" smtClean="0"/>
              <a:t>     %%</a:t>
            </a:r>
            <a:r>
              <a:rPr lang="en-SG" sz="1200" dirty="0"/>
              <a:t>EOF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97496" y="5013176"/>
            <a:ext cx="1728192" cy="101566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/>
              <a:t>trailer</a:t>
            </a:r>
            <a:r>
              <a:rPr lang="pt-BR" sz="1200" dirty="0" smtClean="0"/>
              <a:t>&lt;&lt;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Size </a:t>
            </a:r>
            <a:r>
              <a:rPr lang="pt-BR" sz="1200" dirty="0" smtClean="0"/>
              <a:t>40</a:t>
            </a:r>
            <a:endParaRPr lang="pt-BR" sz="1200" dirty="0" smtClean="0"/>
          </a:p>
          <a:p>
            <a:r>
              <a:rPr lang="pt-BR" sz="1200" dirty="0" smtClean="0"/>
              <a:t>  /</a:t>
            </a:r>
            <a:r>
              <a:rPr lang="pt-BR" sz="1200" dirty="0"/>
              <a:t>Root </a:t>
            </a:r>
            <a:r>
              <a:rPr lang="pt-BR" sz="1200" dirty="0" smtClean="0"/>
              <a:t>3 </a:t>
            </a:r>
            <a:r>
              <a:rPr lang="pt-BR" sz="1200" dirty="0"/>
              <a:t>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</a:t>
            </a:r>
            <a:r>
              <a:rPr lang="pt-BR" sz="1200" dirty="0" smtClean="0"/>
              <a:t>...</a:t>
            </a:r>
            <a:endParaRPr lang="pt-BR" sz="1200" dirty="0" smtClean="0"/>
          </a:p>
          <a:p>
            <a:r>
              <a:rPr lang="pt-BR" sz="1200" dirty="0" smtClean="0"/>
              <a:t>&gt;&gt;</a:t>
            </a:r>
            <a:endParaRPr lang="en-SG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97496" y="1390333"/>
            <a:ext cx="1728192" cy="101566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2 </a:t>
            </a:r>
            <a:r>
              <a:rPr lang="pt-BR" sz="1200" dirty="0"/>
              <a:t>0 </a:t>
            </a:r>
            <a:r>
              <a:rPr lang="pt-BR" sz="1200" dirty="0" smtClean="0"/>
              <a:t>obj&lt;&lt;</a:t>
            </a:r>
          </a:p>
          <a:p>
            <a:r>
              <a:rPr lang="pt-BR" sz="1200" dirty="0" smtClean="0"/>
              <a:t>/Type/Pages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Count </a:t>
            </a:r>
            <a:r>
              <a:rPr lang="pt-BR" sz="1200" dirty="0" smtClean="0"/>
              <a:t>2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Kids[ </a:t>
            </a:r>
            <a:r>
              <a:rPr lang="pt-BR" sz="1200" dirty="0" smtClean="0"/>
              <a:t>7 </a:t>
            </a:r>
            <a:r>
              <a:rPr lang="pt-BR" sz="1200" dirty="0"/>
              <a:t>0 R 16 0 </a:t>
            </a:r>
            <a:r>
              <a:rPr lang="pt-BR" sz="1200" dirty="0" smtClean="0"/>
              <a:t>R] </a:t>
            </a:r>
          </a:p>
          <a:p>
            <a:r>
              <a:rPr lang="pt-BR" sz="1200" dirty="0" smtClean="0"/>
              <a:t>&gt;&gt;</a:t>
            </a:r>
            <a:r>
              <a:rPr lang="pt-BR" sz="1200" dirty="0"/>
              <a:t>endobj</a:t>
            </a:r>
          </a:p>
        </p:txBody>
      </p:sp>
      <p:sp>
        <p:nvSpPr>
          <p:cNvPr id="8" name="Oval 7"/>
          <p:cNvSpPr/>
          <p:nvPr/>
        </p:nvSpPr>
        <p:spPr>
          <a:xfrm>
            <a:off x="281472" y="1013437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a</a:t>
            </a:r>
            <a:endParaRPr lang="en-SG" sz="1400" dirty="0"/>
          </a:p>
        </p:txBody>
      </p:sp>
      <p:sp>
        <p:nvSpPr>
          <p:cNvPr id="20" name="Oval 19"/>
          <p:cNvSpPr/>
          <p:nvPr/>
        </p:nvSpPr>
        <p:spPr>
          <a:xfrm>
            <a:off x="251520" y="616530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b</a:t>
            </a:r>
            <a:endParaRPr lang="en-SG" sz="1400" dirty="0"/>
          </a:p>
        </p:txBody>
      </p:sp>
      <p:sp>
        <p:nvSpPr>
          <p:cNvPr id="23" name="Oval 22"/>
          <p:cNvSpPr/>
          <p:nvPr/>
        </p:nvSpPr>
        <p:spPr>
          <a:xfrm>
            <a:off x="236741" y="479715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d</a:t>
            </a:r>
            <a:endParaRPr lang="en-SG" sz="1400" dirty="0"/>
          </a:p>
        </p:txBody>
      </p:sp>
      <p:sp>
        <p:nvSpPr>
          <p:cNvPr id="25" name="Oval 24"/>
          <p:cNvSpPr/>
          <p:nvPr/>
        </p:nvSpPr>
        <p:spPr>
          <a:xfrm>
            <a:off x="251520" y="37170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51520" y="55172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e</a:t>
            </a:r>
            <a:endParaRPr lang="en-SG" sz="1400" dirty="0"/>
          </a:p>
        </p:txBody>
      </p:sp>
      <p:sp>
        <p:nvSpPr>
          <p:cNvPr id="28" name="Oval 27"/>
          <p:cNvSpPr/>
          <p:nvPr/>
        </p:nvSpPr>
        <p:spPr>
          <a:xfrm>
            <a:off x="251520" y="148478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g</a:t>
            </a:r>
            <a:endParaRPr lang="en-SG" sz="1400" dirty="0"/>
          </a:p>
        </p:txBody>
      </p:sp>
      <p:sp>
        <p:nvSpPr>
          <p:cNvPr id="4" name="Freeform 3"/>
          <p:cNvSpPr/>
          <p:nvPr/>
        </p:nvSpPr>
        <p:spPr>
          <a:xfrm>
            <a:off x="851483" y="3846648"/>
            <a:ext cx="1736988" cy="2552074"/>
          </a:xfrm>
          <a:custGeom>
            <a:avLst/>
            <a:gdLst>
              <a:gd name="connsiteX0" fmla="*/ 700480 w 1736988"/>
              <a:gd name="connsiteY0" fmla="*/ 2369594 h 2552074"/>
              <a:gd name="connsiteX1" fmla="*/ 1468073 w 1736988"/>
              <a:gd name="connsiteY1" fmla="*/ 2357011 h 2552074"/>
              <a:gd name="connsiteX2" fmla="*/ 1635853 w 1736988"/>
              <a:gd name="connsiteY2" fmla="*/ 373014 h 2552074"/>
              <a:gd name="connsiteX3" fmla="*/ 0 w 1736988"/>
              <a:gd name="connsiteY3" fmla="*/ 3899 h 255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988" h="2552074">
                <a:moveTo>
                  <a:pt x="700480" y="2369594"/>
                </a:moveTo>
                <a:cubicBezTo>
                  <a:pt x="1006329" y="2529684"/>
                  <a:pt x="1312178" y="2689774"/>
                  <a:pt x="1468073" y="2357011"/>
                </a:cubicBezTo>
                <a:cubicBezTo>
                  <a:pt x="1623968" y="2024248"/>
                  <a:pt x="1880532" y="765199"/>
                  <a:pt x="1635853" y="373014"/>
                </a:cubicBezTo>
                <a:cubicBezTo>
                  <a:pt x="1391174" y="-19171"/>
                  <a:pt x="695587" y="-7636"/>
                  <a:pt x="0" y="3899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497496" y="2503552"/>
            <a:ext cx="1728192" cy="8309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3 </a:t>
            </a:r>
            <a:r>
              <a:rPr lang="pt-BR" sz="1200" dirty="0"/>
              <a:t>0 </a:t>
            </a:r>
            <a:r>
              <a:rPr lang="pt-BR" sz="1200" dirty="0" smtClean="0"/>
              <a:t>obj&lt;&lt;</a:t>
            </a:r>
          </a:p>
          <a:p>
            <a:r>
              <a:rPr lang="pt-BR" sz="1200" dirty="0"/>
              <a:t> </a:t>
            </a:r>
            <a:r>
              <a:rPr lang="pt-BR" sz="1200" dirty="0" smtClean="0"/>
              <a:t> </a:t>
            </a:r>
            <a:r>
              <a:rPr lang="pt-BR" sz="1200" dirty="0"/>
              <a:t>/</a:t>
            </a:r>
            <a:r>
              <a:rPr lang="pt-BR" sz="1200" dirty="0" smtClean="0"/>
              <a:t>Type/Catalog</a:t>
            </a:r>
          </a:p>
          <a:p>
            <a:r>
              <a:rPr lang="pt-BR" sz="1200" dirty="0"/>
              <a:t>  /Pages 2 0 R</a:t>
            </a:r>
            <a:endParaRPr lang="pt-BR" sz="1200" dirty="0" smtClean="0"/>
          </a:p>
          <a:p>
            <a:r>
              <a:rPr lang="pt-BR" sz="1200" dirty="0" smtClean="0"/>
              <a:t>&gt;&gt;endobj</a:t>
            </a:r>
            <a:endParaRPr lang="pt-BR" sz="1200" dirty="0"/>
          </a:p>
        </p:txBody>
      </p:sp>
      <p:sp>
        <p:nvSpPr>
          <p:cNvPr id="17" name="Oval 16"/>
          <p:cNvSpPr/>
          <p:nvPr/>
        </p:nvSpPr>
        <p:spPr>
          <a:xfrm>
            <a:off x="251520" y="2598003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f</a:t>
            </a:r>
            <a:endParaRPr lang="en-SG" sz="1400" dirty="0"/>
          </a:p>
        </p:txBody>
      </p:sp>
      <p:sp>
        <p:nvSpPr>
          <p:cNvPr id="6" name="Freeform 5"/>
          <p:cNvSpPr/>
          <p:nvPr/>
        </p:nvSpPr>
        <p:spPr>
          <a:xfrm>
            <a:off x="1384183" y="4622334"/>
            <a:ext cx="734043" cy="906011"/>
          </a:xfrm>
          <a:custGeom>
            <a:avLst/>
            <a:gdLst>
              <a:gd name="connsiteX0" fmla="*/ 0 w 734043"/>
              <a:gd name="connsiteY0" fmla="*/ 906011 h 906011"/>
              <a:gd name="connsiteX1" fmla="*/ 629175 w 734043"/>
              <a:gd name="connsiteY1" fmla="*/ 767593 h 906011"/>
              <a:gd name="connsiteX2" fmla="*/ 717259 w 734043"/>
              <a:gd name="connsiteY2" fmla="*/ 197141 h 906011"/>
              <a:gd name="connsiteX3" fmla="*/ 453006 w 734043"/>
              <a:gd name="connsiteY3" fmla="*/ 0 h 90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043" h="906011">
                <a:moveTo>
                  <a:pt x="0" y="906011"/>
                </a:moveTo>
                <a:cubicBezTo>
                  <a:pt x="254816" y="895874"/>
                  <a:pt x="509632" y="885738"/>
                  <a:pt x="629175" y="767593"/>
                </a:cubicBezTo>
                <a:cubicBezTo>
                  <a:pt x="748718" y="649448"/>
                  <a:pt x="746620" y="325073"/>
                  <a:pt x="717259" y="197141"/>
                </a:cubicBezTo>
                <a:cubicBezTo>
                  <a:pt x="687898" y="69209"/>
                  <a:pt x="570452" y="34604"/>
                  <a:pt x="453006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Freeform 6"/>
          <p:cNvSpPr/>
          <p:nvPr/>
        </p:nvSpPr>
        <p:spPr>
          <a:xfrm>
            <a:off x="1375794" y="2646727"/>
            <a:ext cx="1486678" cy="1994746"/>
          </a:xfrm>
          <a:custGeom>
            <a:avLst/>
            <a:gdLst>
              <a:gd name="connsiteX0" fmla="*/ 473978 w 1486678"/>
              <a:gd name="connsiteY0" fmla="*/ 1912690 h 1994746"/>
              <a:gd name="connsiteX1" fmla="*/ 864067 w 1486678"/>
              <a:gd name="connsiteY1" fmla="*/ 1853967 h 1994746"/>
              <a:gd name="connsiteX2" fmla="*/ 1463879 w 1486678"/>
              <a:gd name="connsiteY2" fmla="*/ 608201 h 1994746"/>
              <a:gd name="connsiteX3" fmla="*/ 0 w 1486678"/>
              <a:gd name="connsiteY3" fmla="*/ 0 h 199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678" h="1994746">
                <a:moveTo>
                  <a:pt x="473978" y="1912690"/>
                </a:moveTo>
                <a:cubicBezTo>
                  <a:pt x="586531" y="1992036"/>
                  <a:pt x="699084" y="2071382"/>
                  <a:pt x="864067" y="1853967"/>
                </a:cubicBezTo>
                <a:cubicBezTo>
                  <a:pt x="1029050" y="1636552"/>
                  <a:pt x="1607890" y="917195"/>
                  <a:pt x="1463879" y="608201"/>
                </a:cubicBezTo>
                <a:cubicBezTo>
                  <a:pt x="1319868" y="299207"/>
                  <a:pt x="659934" y="149603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Freeform 8"/>
          <p:cNvSpPr/>
          <p:nvPr/>
        </p:nvSpPr>
        <p:spPr>
          <a:xfrm>
            <a:off x="1518407" y="2951243"/>
            <a:ext cx="658547" cy="1444588"/>
          </a:xfrm>
          <a:custGeom>
            <a:avLst/>
            <a:gdLst>
              <a:gd name="connsiteX0" fmla="*/ 0 w 658547"/>
              <a:gd name="connsiteY0" fmla="*/ 52016 h 1444588"/>
              <a:gd name="connsiteX1" fmla="*/ 402672 w 658547"/>
              <a:gd name="connsiteY1" fmla="*/ 131711 h 1444588"/>
              <a:gd name="connsiteX2" fmla="*/ 658536 w 658547"/>
              <a:gd name="connsiteY2" fmla="*/ 1188724 h 1444588"/>
              <a:gd name="connsiteX3" fmla="*/ 411061 w 658547"/>
              <a:gd name="connsiteY3" fmla="*/ 1444588 h 144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547" h="1444588">
                <a:moveTo>
                  <a:pt x="0" y="52016"/>
                </a:moveTo>
                <a:cubicBezTo>
                  <a:pt x="146458" y="-2862"/>
                  <a:pt x="292916" y="-57740"/>
                  <a:pt x="402672" y="131711"/>
                </a:cubicBezTo>
                <a:cubicBezTo>
                  <a:pt x="512428" y="321162"/>
                  <a:pt x="657138" y="969911"/>
                  <a:pt x="658536" y="1188724"/>
                </a:cubicBezTo>
                <a:cubicBezTo>
                  <a:pt x="659934" y="1407537"/>
                  <a:pt x="535497" y="1426062"/>
                  <a:pt x="411061" y="1444588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reeform 10"/>
          <p:cNvSpPr/>
          <p:nvPr/>
        </p:nvSpPr>
        <p:spPr>
          <a:xfrm>
            <a:off x="1283516" y="1532882"/>
            <a:ext cx="1741713" cy="2833588"/>
          </a:xfrm>
          <a:custGeom>
            <a:avLst/>
            <a:gdLst>
              <a:gd name="connsiteX0" fmla="*/ 578840 w 1741713"/>
              <a:gd name="connsiteY0" fmla="*/ 2833588 h 2833588"/>
              <a:gd name="connsiteX1" fmla="*/ 1149291 w 1741713"/>
              <a:gd name="connsiteY1" fmla="*/ 2187635 h 2833588"/>
              <a:gd name="connsiteX2" fmla="*/ 1740715 w 1741713"/>
              <a:gd name="connsiteY2" fmla="*/ 1063511 h 2833588"/>
              <a:gd name="connsiteX3" fmla="*/ 1254154 w 1741713"/>
              <a:gd name="connsiteY3" fmla="*/ 157500 h 2833588"/>
              <a:gd name="connsiteX4" fmla="*/ 0 w 1741713"/>
              <a:gd name="connsiteY4" fmla="*/ 6498 h 283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1713" h="2833588">
                <a:moveTo>
                  <a:pt x="578840" y="2833588"/>
                </a:moveTo>
                <a:cubicBezTo>
                  <a:pt x="767242" y="2658118"/>
                  <a:pt x="955645" y="2482648"/>
                  <a:pt x="1149291" y="2187635"/>
                </a:cubicBezTo>
                <a:cubicBezTo>
                  <a:pt x="1342937" y="1892622"/>
                  <a:pt x="1723238" y="1401867"/>
                  <a:pt x="1740715" y="1063511"/>
                </a:cubicBezTo>
                <a:cubicBezTo>
                  <a:pt x="1758192" y="725155"/>
                  <a:pt x="1544273" y="333669"/>
                  <a:pt x="1254154" y="157500"/>
                </a:cubicBezTo>
                <a:cubicBezTo>
                  <a:pt x="964035" y="-18669"/>
                  <a:pt x="482017" y="-6086"/>
                  <a:pt x="0" y="6498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41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 smtClean="0"/>
              <a:t>TextViewerGlyphDrawer</a:t>
            </a:r>
            <a:r>
              <a:rPr lang="en-SG" b="1" dirty="0" smtClean="0"/>
              <a:t> </a:t>
            </a:r>
            <a:r>
              <a:rPr lang="en-SG" b="1" dirty="0" err="1"/>
              <a:t>D</a:t>
            </a:r>
            <a:r>
              <a:rPr lang="en-SG" b="1" dirty="0" err="1" smtClean="0"/>
              <a:t>ecodeState</a:t>
            </a:r>
            <a:endParaRPr lang="en-SG" b="1" dirty="0"/>
          </a:p>
        </p:txBody>
      </p:sp>
      <p:sp>
        <p:nvSpPr>
          <p:cNvPr id="8" name="Oval 7"/>
          <p:cNvSpPr/>
          <p:nvPr/>
        </p:nvSpPr>
        <p:spPr>
          <a:xfrm>
            <a:off x="3386282" y="836712"/>
            <a:ext cx="1152128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plain</a:t>
            </a:r>
          </a:p>
        </p:txBody>
      </p:sp>
      <p:cxnSp>
        <p:nvCxnSpPr>
          <p:cNvPr id="11" name="Straight Arrow Connector 10"/>
          <p:cNvCxnSpPr>
            <a:stCxn id="8" idx="4"/>
            <a:endCxn id="60" idx="0"/>
          </p:cNvCxnSpPr>
          <p:nvPr/>
        </p:nvCxnSpPr>
        <p:spPr>
          <a:xfrm flipH="1">
            <a:off x="3240819" y="1124744"/>
            <a:ext cx="72152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83782" y="105273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cxnSp>
        <p:nvCxnSpPr>
          <p:cNvPr id="15" name="Elbow Connector 14"/>
          <p:cNvCxnSpPr>
            <a:stCxn id="60" idx="1"/>
            <a:endCxn id="17" idx="2"/>
          </p:cNvCxnSpPr>
          <p:nvPr/>
        </p:nvCxnSpPr>
        <p:spPr>
          <a:xfrm rot="10800000">
            <a:off x="2451038" y="1394776"/>
            <a:ext cx="521253" cy="2700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123728" y="1178751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‘[‘</a:t>
            </a:r>
            <a:endParaRPr lang="en-SG" sz="1200" dirty="0"/>
          </a:p>
        </p:txBody>
      </p:sp>
      <p:cxnSp>
        <p:nvCxnSpPr>
          <p:cNvPr id="20" name="Elbow Connector 19"/>
          <p:cNvCxnSpPr>
            <a:stCxn id="17" idx="0"/>
            <a:endCxn id="8" idx="2"/>
          </p:cNvCxnSpPr>
          <p:nvPr/>
        </p:nvCxnSpPr>
        <p:spPr>
          <a:xfrm rot="5400000" flipH="1" flipV="1">
            <a:off x="2819648" y="612118"/>
            <a:ext cx="198023" cy="9352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51597" y="137466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sp>
        <p:nvSpPr>
          <p:cNvPr id="25" name="Oval 24"/>
          <p:cNvSpPr/>
          <p:nvPr/>
        </p:nvSpPr>
        <p:spPr>
          <a:xfrm>
            <a:off x="2666202" y="3129027"/>
            <a:ext cx="1152128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format</a:t>
            </a:r>
            <a:endParaRPr lang="en-SG" sz="1200" b="1" dirty="0"/>
          </a:p>
        </p:txBody>
      </p:sp>
      <p:cxnSp>
        <p:nvCxnSpPr>
          <p:cNvPr id="33" name="Straight Arrow Connector 32"/>
          <p:cNvCxnSpPr>
            <a:stCxn id="60" idx="2"/>
            <a:endCxn id="197" idx="0"/>
          </p:cNvCxnSpPr>
          <p:nvPr/>
        </p:nvCxnSpPr>
        <p:spPr>
          <a:xfrm flipH="1">
            <a:off x="3237235" y="1844824"/>
            <a:ext cx="35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3848" y="1844824"/>
            <a:ext cx="475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l</a:t>
            </a:r>
            <a:r>
              <a:rPr lang="en-SG" sz="1200" dirty="0" smtClean="0"/>
              <a:t>egal</a:t>
            </a:r>
          </a:p>
        </p:txBody>
      </p:sp>
      <p:cxnSp>
        <p:nvCxnSpPr>
          <p:cNvPr id="41" name="Elbow Connector 40"/>
          <p:cNvCxnSpPr>
            <a:endCxn id="43" idx="2"/>
          </p:cNvCxnSpPr>
          <p:nvPr/>
        </p:nvCxnSpPr>
        <p:spPr>
          <a:xfrm rot="5400000" flipH="1" flipV="1">
            <a:off x="4900715" y="1450187"/>
            <a:ext cx="311947" cy="2613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860032" y="1208842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2972290" y="1484784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4499992" y="1556792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cxnSp>
        <p:nvCxnSpPr>
          <p:cNvPr id="69" name="Straight Arrow Connector 68"/>
          <p:cNvCxnSpPr>
            <a:endCxn id="68" idx="0"/>
          </p:cNvCxnSpPr>
          <p:nvPr/>
        </p:nvCxnSpPr>
        <p:spPr>
          <a:xfrm>
            <a:off x="4067944" y="1124744"/>
            <a:ext cx="70057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325877" y="111225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‘]‘</a:t>
            </a:r>
            <a:endParaRPr lang="en-SG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983982" y="146678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cxnSp>
        <p:nvCxnSpPr>
          <p:cNvPr id="76" name="Elbow Connector 75"/>
          <p:cNvCxnSpPr>
            <a:stCxn id="43" idx="0"/>
            <a:endCxn id="8" idx="6"/>
          </p:cNvCxnSpPr>
          <p:nvPr/>
        </p:nvCxnSpPr>
        <p:spPr>
          <a:xfrm rot="16200000" flipV="1">
            <a:off x="4748819" y="770319"/>
            <a:ext cx="228114" cy="6489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1115616" y="1178750"/>
            <a:ext cx="78554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‘[x?‘</a:t>
            </a:r>
            <a:endParaRPr lang="en-SG" sz="1200" dirty="0"/>
          </a:p>
        </p:txBody>
      </p:sp>
      <p:cxnSp>
        <p:nvCxnSpPr>
          <p:cNvPr id="80" name="Elbow Connector 79"/>
          <p:cNvCxnSpPr>
            <a:stCxn id="60" idx="1"/>
            <a:endCxn id="79" idx="2"/>
          </p:cNvCxnSpPr>
          <p:nvPr/>
        </p:nvCxnSpPr>
        <p:spPr>
          <a:xfrm rot="10800000">
            <a:off x="1508388" y="1394774"/>
            <a:ext cx="1463903" cy="2700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475656" y="1412776"/>
            <a:ext cx="7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i</a:t>
            </a:r>
            <a:r>
              <a:rPr lang="en-SG" sz="1200" dirty="0" smtClean="0"/>
              <a:t>llegal ‘x’</a:t>
            </a:r>
            <a:endParaRPr lang="en-SG" sz="1200" dirty="0"/>
          </a:p>
        </p:txBody>
      </p:sp>
      <p:cxnSp>
        <p:nvCxnSpPr>
          <p:cNvPr id="86" name="Elbow Connector 85"/>
          <p:cNvCxnSpPr>
            <a:stCxn id="79" idx="0"/>
            <a:endCxn id="8" idx="2"/>
          </p:cNvCxnSpPr>
          <p:nvPr/>
        </p:nvCxnSpPr>
        <p:spPr>
          <a:xfrm rot="5400000" flipH="1" flipV="1">
            <a:off x="2348323" y="140792"/>
            <a:ext cx="198022" cy="18778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5724128" y="1204241"/>
            <a:ext cx="720080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‘]x‘</a:t>
            </a:r>
            <a:endParaRPr lang="en-SG" sz="1200" dirty="0"/>
          </a:p>
        </p:txBody>
      </p:sp>
      <p:cxnSp>
        <p:nvCxnSpPr>
          <p:cNvPr id="98" name="Elbow Connector 97"/>
          <p:cNvCxnSpPr>
            <a:stCxn id="68" idx="3"/>
            <a:endCxn id="93" idx="2"/>
          </p:cNvCxnSpPr>
          <p:nvPr/>
        </p:nvCxnSpPr>
        <p:spPr>
          <a:xfrm flipV="1">
            <a:off x="5037050" y="1420265"/>
            <a:ext cx="1047118" cy="3165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63134" y="145525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‘x‘</a:t>
            </a:r>
            <a:endParaRPr lang="en-SG" sz="1200" dirty="0"/>
          </a:p>
        </p:txBody>
      </p:sp>
      <p:cxnSp>
        <p:nvCxnSpPr>
          <p:cNvPr id="104" name="Elbow Connector 103"/>
          <p:cNvCxnSpPr>
            <a:stCxn id="93" idx="0"/>
            <a:endCxn id="8" idx="6"/>
          </p:cNvCxnSpPr>
          <p:nvPr/>
        </p:nvCxnSpPr>
        <p:spPr>
          <a:xfrm rot="16200000" flipV="1">
            <a:off x="5199533" y="319606"/>
            <a:ext cx="223513" cy="15457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5" idx="4"/>
            <a:endCxn id="128" idx="0"/>
          </p:cNvCxnSpPr>
          <p:nvPr/>
        </p:nvCxnSpPr>
        <p:spPr>
          <a:xfrm flipH="1">
            <a:off x="2952787" y="3417059"/>
            <a:ext cx="289479" cy="43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895750" y="341651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cxnSp>
        <p:nvCxnSpPr>
          <p:cNvPr id="122" name="Elbow Connector 121"/>
          <p:cNvCxnSpPr>
            <a:stCxn id="128" idx="1"/>
            <a:endCxn id="123" idx="2"/>
          </p:cNvCxnSpPr>
          <p:nvPr/>
        </p:nvCxnSpPr>
        <p:spPr>
          <a:xfrm rot="10800000">
            <a:off x="2163006" y="3758555"/>
            <a:ext cx="521253" cy="2700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1835696" y="3542530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‘[‘</a:t>
            </a:r>
            <a:endParaRPr lang="en-SG" sz="1200" dirty="0"/>
          </a:p>
        </p:txBody>
      </p:sp>
      <p:cxnSp>
        <p:nvCxnSpPr>
          <p:cNvPr id="124" name="Elbow Connector 123"/>
          <p:cNvCxnSpPr>
            <a:stCxn id="123" idx="0"/>
            <a:endCxn id="25" idx="2"/>
          </p:cNvCxnSpPr>
          <p:nvPr/>
        </p:nvCxnSpPr>
        <p:spPr>
          <a:xfrm rot="5400000" flipH="1" flipV="1">
            <a:off x="2279860" y="3156189"/>
            <a:ext cx="269487" cy="5031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163565" y="373844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sp>
        <p:nvSpPr>
          <p:cNvPr id="128" name="Rounded Rectangle 127"/>
          <p:cNvSpPr/>
          <p:nvPr/>
        </p:nvSpPr>
        <p:spPr>
          <a:xfrm>
            <a:off x="2684258" y="3848563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sp>
        <p:nvSpPr>
          <p:cNvPr id="129" name="Rounded Rectangle 128"/>
          <p:cNvSpPr/>
          <p:nvPr/>
        </p:nvSpPr>
        <p:spPr>
          <a:xfrm>
            <a:off x="827584" y="3542529"/>
            <a:ext cx="78554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‘[x?‘</a:t>
            </a:r>
            <a:endParaRPr lang="en-SG" sz="1200" dirty="0"/>
          </a:p>
        </p:txBody>
      </p:sp>
      <p:cxnSp>
        <p:nvCxnSpPr>
          <p:cNvPr id="130" name="Elbow Connector 129"/>
          <p:cNvCxnSpPr>
            <a:stCxn id="128" idx="1"/>
            <a:endCxn id="129" idx="2"/>
          </p:cNvCxnSpPr>
          <p:nvPr/>
        </p:nvCxnSpPr>
        <p:spPr>
          <a:xfrm rot="10800000">
            <a:off x="1220356" y="3758553"/>
            <a:ext cx="1463903" cy="2700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187624" y="3776555"/>
            <a:ext cx="332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‘x’</a:t>
            </a:r>
            <a:endParaRPr lang="en-SG" sz="1200" dirty="0"/>
          </a:p>
        </p:txBody>
      </p:sp>
      <p:cxnSp>
        <p:nvCxnSpPr>
          <p:cNvPr id="132" name="Elbow Connector 131"/>
          <p:cNvCxnSpPr>
            <a:stCxn id="129" idx="0"/>
            <a:endCxn id="25" idx="2"/>
          </p:cNvCxnSpPr>
          <p:nvPr/>
        </p:nvCxnSpPr>
        <p:spPr>
          <a:xfrm rot="5400000" flipH="1" flipV="1">
            <a:off x="1808535" y="2684863"/>
            <a:ext cx="269486" cy="14458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70" idx="3"/>
            <a:endCxn id="169" idx="2"/>
          </p:cNvCxnSpPr>
          <p:nvPr/>
        </p:nvCxnSpPr>
        <p:spPr>
          <a:xfrm flipV="1">
            <a:off x="4028938" y="3729122"/>
            <a:ext cx="150291" cy="3119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/>
          <p:cNvSpPr/>
          <p:nvPr/>
        </p:nvSpPr>
        <p:spPr>
          <a:xfrm>
            <a:off x="3851920" y="3513098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sp>
        <p:nvSpPr>
          <p:cNvPr id="170" name="Rounded Rectangle 169"/>
          <p:cNvSpPr/>
          <p:nvPr/>
        </p:nvSpPr>
        <p:spPr>
          <a:xfrm>
            <a:off x="3491880" y="3861048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cxnSp>
        <p:nvCxnSpPr>
          <p:cNvPr id="171" name="Straight Arrow Connector 170"/>
          <p:cNvCxnSpPr>
            <a:stCxn id="25" idx="4"/>
            <a:endCxn id="170" idx="0"/>
          </p:cNvCxnSpPr>
          <p:nvPr/>
        </p:nvCxnSpPr>
        <p:spPr>
          <a:xfrm>
            <a:off x="3242266" y="3417059"/>
            <a:ext cx="518143" cy="443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399806" y="341651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‘]‘</a:t>
            </a:r>
            <a:endParaRPr lang="en-SG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139952" y="370454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cxnSp>
        <p:nvCxnSpPr>
          <p:cNvPr id="174" name="Elbow Connector 173"/>
          <p:cNvCxnSpPr>
            <a:stCxn id="169" idx="0"/>
            <a:endCxn id="25" idx="6"/>
          </p:cNvCxnSpPr>
          <p:nvPr/>
        </p:nvCxnSpPr>
        <p:spPr>
          <a:xfrm rot="16200000" flipV="1">
            <a:off x="3878753" y="3212621"/>
            <a:ext cx="240055" cy="3608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4716016" y="3508497"/>
            <a:ext cx="720080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smtClean="0"/>
              <a:t>add ‘x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cxnSp>
        <p:nvCxnSpPr>
          <p:cNvPr id="176" name="Elbow Connector 175"/>
          <p:cNvCxnSpPr>
            <a:stCxn id="170" idx="3"/>
            <a:endCxn id="175" idx="2"/>
          </p:cNvCxnSpPr>
          <p:nvPr/>
        </p:nvCxnSpPr>
        <p:spPr>
          <a:xfrm flipV="1">
            <a:off x="4028938" y="3724521"/>
            <a:ext cx="1047118" cy="3165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4755022" y="3759506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‘x‘</a:t>
            </a:r>
            <a:endParaRPr lang="en-SG" sz="1200" dirty="0"/>
          </a:p>
        </p:txBody>
      </p:sp>
      <p:cxnSp>
        <p:nvCxnSpPr>
          <p:cNvPr id="178" name="Elbow Connector 177"/>
          <p:cNvCxnSpPr>
            <a:stCxn id="175" idx="3"/>
            <a:endCxn id="196" idx="2"/>
          </p:cNvCxnSpPr>
          <p:nvPr/>
        </p:nvCxnSpPr>
        <p:spPr>
          <a:xfrm flipV="1">
            <a:off x="5436096" y="2780928"/>
            <a:ext cx="1473547" cy="8355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ounded Rectangle 195"/>
          <p:cNvSpPr/>
          <p:nvPr/>
        </p:nvSpPr>
        <p:spPr>
          <a:xfrm>
            <a:off x="6444208" y="2204864"/>
            <a:ext cx="93087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Draw formatted text</a:t>
            </a:r>
            <a:endParaRPr lang="en-SG" sz="1200" dirty="0"/>
          </a:p>
        </p:txBody>
      </p:sp>
      <p:sp>
        <p:nvSpPr>
          <p:cNvPr id="197" name="Rounded Rectangle 196"/>
          <p:cNvSpPr/>
          <p:nvPr/>
        </p:nvSpPr>
        <p:spPr>
          <a:xfrm>
            <a:off x="2771800" y="2204864"/>
            <a:ext cx="93087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Draw normal text</a:t>
            </a:r>
            <a:endParaRPr lang="en-SG" sz="1200" dirty="0"/>
          </a:p>
        </p:txBody>
      </p:sp>
      <p:cxnSp>
        <p:nvCxnSpPr>
          <p:cNvPr id="200" name="Straight Arrow Connector 199"/>
          <p:cNvCxnSpPr>
            <a:stCxn id="197" idx="2"/>
            <a:endCxn id="25" idx="0"/>
          </p:cNvCxnSpPr>
          <p:nvPr/>
        </p:nvCxnSpPr>
        <p:spPr>
          <a:xfrm>
            <a:off x="3237235" y="2780928"/>
            <a:ext cx="5031" cy="348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96" idx="0"/>
            <a:endCxn id="8" idx="6"/>
          </p:cNvCxnSpPr>
          <p:nvPr/>
        </p:nvCxnSpPr>
        <p:spPr>
          <a:xfrm rot="16200000" flipV="1">
            <a:off x="5111959" y="407179"/>
            <a:ext cx="1224136" cy="23712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8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115616" y="640433"/>
            <a:ext cx="6120680" cy="31201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187624" y="959242"/>
            <a:ext cx="1641204" cy="27055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3104308" y="1321022"/>
            <a:ext cx="1899739" cy="1819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 smtClean="0"/>
              <a:t>TextViewer</a:t>
            </a: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3429755" y="1987365"/>
            <a:ext cx="7101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3347864" y="2120793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275856" y="1841608"/>
            <a:ext cx="706475" cy="523220"/>
          </a:xfrm>
          <a:prstGeom prst="rect">
            <a:avLst/>
          </a:prstGeom>
          <a:solidFill>
            <a:srgbClr val="969696">
              <a:alpha val="32157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smtClean="0"/>
              <a:t>Link</a:t>
            </a:r>
          </a:p>
          <a:p>
            <a:r>
              <a:rPr lang="en-SG" sz="1400" dirty="0" smtClean="0"/>
              <a:t>Stream</a:t>
            </a:r>
            <a:endParaRPr lang="en-SG" sz="1400" dirty="0"/>
          </a:p>
        </p:txBody>
      </p:sp>
      <p:sp>
        <p:nvSpPr>
          <p:cNvPr id="10" name="Rectangle 9"/>
          <p:cNvSpPr/>
          <p:nvPr/>
        </p:nvSpPr>
        <p:spPr>
          <a:xfrm>
            <a:off x="1115616" y="908720"/>
            <a:ext cx="882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 err="1"/>
              <a:t>TextStore</a:t>
            </a:r>
            <a:endParaRPr lang="en-SG" sz="1400" b="1" dirty="0"/>
          </a:p>
        </p:txBody>
      </p:sp>
      <p:sp>
        <p:nvSpPr>
          <p:cNvPr id="12" name="Left Brace 11"/>
          <p:cNvSpPr/>
          <p:nvPr/>
        </p:nvSpPr>
        <p:spPr>
          <a:xfrm>
            <a:off x="3131840" y="1913616"/>
            <a:ext cx="117727" cy="43204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3154943" y="1564609"/>
            <a:ext cx="1273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err="1"/>
              <a:t>TextViewerGlyph</a:t>
            </a:r>
            <a:endParaRPr lang="en-SG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3347864" y="2633696"/>
            <a:ext cx="1484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err="1"/>
              <a:t>TextViewerSelection</a:t>
            </a:r>
            <a:endParaRPr lang="en-SG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3104309" y="1321023"/>
            <a:ext cx="726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 smtClean="0"/>
              <a:t>Display</a:t>
            </a:r>
            <a:endParaRPr lang="en-SG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68438" y="1432521"/>
            <a:ext cx="36740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SG" sz="1400" dirty="0" smtClean="0"/>
              <a:t>0</a:t>
            </a:r>
          </a:p>
          <a:p>
            <a:pPr algn="r"/>
            <a:r>
              <a:rPr lang="en-SG" sz="1400" dirty="0" smtClean="0"/>
              <a:t>3</a:t>
            </a:r>
          </a:p>
          <a:p>
            <a:pPr algn="r"/>
            <a:r>
              <a:rPr lang="en-SG" sz="1400" dirty="0" smtClean="0"/>
              <a:t>6</a:t>
            </a:r>
          </a:p>
          <a:p>
            <a:pPr algn="r"/>
            <a:r>
              <a:rPr lang="en-SG" sz="1400" dirty="0" smtClean="0"/>
              <a:t>9</a:t>
            </a:r>
          </a:p>
          <a:p>
            <a:pPr algn="r"/>
            <a:r>
              <a:rPr lang="en-SG" sz="1400" dirty="0" smtClean="0"/>
              <a:t>12</a:t>
            </a:r>
          </a:p>
          <a:p>
            <a:pPr algn="r"/>
            <a:r>
              <a:rPr lang="en-SG" sz="1400" dirty="0" smtClean="0"/>
              <a:t>15</a:t>
            </a:r>
            <a:endParaRPr lang="en-SG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922" y="1432521"/>
            <a:ext cx="27603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smtClean="0"/>
              <a:t>0</a:t>
            </a:r>
          </a:p>
          <a:p>
            <a:r>
              <a:rPr lang="en-SG" sz="1400" dirty="0" smtClean="0"/>
              <a:t>1</a:t>
            </a:r>
          </a:p>
          <a:p>
            <a:r>
              <a:rPr lang="en-SG" sz="1400" dirty="0" smtClean="0"/>
              <a:t>2</a:t>
            </a:r>
          </a:p>
          <a:p>
            <a:r>
              <a:rPr lang="en-SG" sz="1400" dirty="0" smtClean="0"/>
              <a:t>3</a:t>
            </a:r>
          </a:p>
          <a:p>
            <a:r>
              <a:rPr lang="en-SG" sz="1400" dirty="0" smtClean="0"/>
              <a:t>4</a:t>
            </a:r>
          </a:p>
          <a:p>
            <a:r>
              <a:rPr lang="en-SG" sz="1400" dirty="0" smtClean="0"/>
              <a:t>5</a:t>
            </a:r>
            <a:endParaRPr lang="en-SG" sz="1400" dirty="0"/>
          </a:p>
        </p:txBody>
      </p:sp>
      <p:sp>
        <p:nvSpPr>
          <p:cNvPr id="21" name="Rectangle 20"/>
          <p:cNvSpPr/>
          <p:nvPr/>
        </p:nvSpPr>
        <p:spPr>
          <a:xfrm>
            <a:off x="1187624" y="3387770"/>
            <a:ext cx="1244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err="1" smtClean="0"/>
              <a:t>absolutLineIndex</a:t>
            </a:r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1448322" y="2915072"/>
            <a:ext cx="1380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First character </a:t>
            </a:r>
          </a:p>
          <a:p>
            <a:r>
              <a:rPr lang="en-SG" sz="1200" dirty="0" smtClean="0"/>
              <a:t>position of this line</a:t>
            </a:r>
            <a:endParaRPr lang="en-SG" sz="1200" dirty="0"/>
          </a:p>
        </p:txBody>
      </p:sp>
      <p:cxnSp>
        <p:nvCxnSpPr>
          <p:cNvPr id="24" name="Straight Arrow Connector 23"/>
          <p:cNvCxnSpPr>
            <a:endCxn id="20" idx="2"/>
          </p:cNvCxnSpPr>
          <p:nvPr/>
        </p:nvCxnSpPr>
        <p:spPr>
          <a:xfrm flipV="1">
            <a:off x="1433941" y="2817516"/>
            <a:ext cx="0" cy="570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52142" y="2817516"/>
            <a:ext cx="0" cy="199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07155" y="1351801"/>
            <a:ext cx="1368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err="1" smtClean="0"/>
              <a:t>displayLineIndex</a:t>
            </a:r>
            <a:r>
              <a:rPr lang="en-SG" sz="1200" dirty="0" smtClean="0"/>
              <a:t>: 0</a:t>
            </a:r>
            <a:endParaRPr lang="en-SG" sz="12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707904" y="1628800"/>
            <a:ext cx="1124597" cy="358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0232" y="3760584"/>
            <a:ext cx="8692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err="1" smtClean="0"/>
              <a:t>TextStore</a:t>
            </a:r>
            <a:r>
              <a:rPr lang="en-SG" sz="1200" dirty="0" smtClean="0"/>
              <a:t> contains all characters of a document</a:t>
            </a:r>
          </a:p>
          <a:p>
            <a:r>
              <a:rPr lang="en-SG" sz="1200" b="1" dirty="0" err="1" smtClean="0"/>
              <a:t>TextViewerGlyph</a:t>
            </a:r>
            <a:r>
              <a:rPr lang="en-SG" sz="1200" dirty="0" smtClean="0"/>
              <a:t> calculates the width of the characters and paints them to the screen</a:t>
            </a:r>
          </a:p>
          <a:p>
            <a:r>
              <a:rPr lang="en-SG" sz="1200" b="1" dirty="0" err="1" smtClean="0"/>
              <a:t>TextViewerSelection</a:t>
            </a:r>
            <a:r>
              <a:rPr lang="en-SG" sz="1200" dirty="0" smtClean="0"/>
              <a:t> draws blue rectangles under characters selected by user</a:t>
            </a:r>
          </a:p>
          <a:p>
            <a:r>
              <a:rPr lang="en-SG" sz="1200" b="1" dirty="0" err="1" smtClean="0"/>
              <a:t>TextViewerObjects</a:t>
            </a:r>
            <a:r>
              <a:rPr lang="en-SG" sz="1200" dirty="0" smtClean="0"/>
              <a:t> holds information about some </a:t>
            </a:r>
            <a:r>
              <a:rPr lang="en-SG" sz="1200" dirty="0"/>
              <a:t>displayed </a:t>
            </a:r>
            <a:r>
              <a:rPr lang="en-SG" sz="1200" dirty="0" smtClean="0"/>
              <a:t>characters, showing a pdf stream or a </a:t>
            </a:r>
            <a:r>
              <a:rPr lang="en-SG" sz="1200" u="sng" dirty="0" smtClean="0"/>
              <a:t>link</a:t>
            </a:r>
            <a:r>
              <a:rPr lang="en-SG" sz="1200" dirty="0" smtClean="0"/>
              <a:t> to another part in the document</a:t>
            </a:r>
            <a:endParaRPr lang="en-SG" sz="1200" dirty="0"/>
          </a:p>
        </p:txBody>
      </p:sp>
      <p:sp>
        <p:nvSpPr>
          <p:cNvPr id="33" name="Rectangle 32"/>
          <p:cNvSpPr/>
          <p:nvPr/>
        </p:nvSpPr>
        <p:spPr>
          <a:xfrm>
            <a:off x="1115616" y="1144489"/>
            <a:ext cx="8163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err="1"/>
              <a:t>LineStarts</a:t>
            </a:r>
            <a:endParaRPr lang="en-SG" sz="1200" b="1" dirty="0"/>
          </a:p>
        </p:txBody>
      </p:sp>
      <p:sp>
        <p:nvSpPr>
          <p:cNvPr id="34" name="Rectangle 33"/>
          <p:cNvSpPr/>
          <p:nvPr/>
        </p:nvSpPr>
        <p:spPr>
          <a:xfrm>
            <a:off x="1899829" y="1144489"/>
            <a:ext cx="538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smtClean="0"/>
              <a:t>Chars</a:t>
            </a:r>
            <a:endParaRPr lang="en-SG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51519" y="4645585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1" dirty="0" err="1"/>
              <a:t>TextStore</a:t>
            </a:r>
            <a:r>
              <a:rPr lang="en-SG" sz="1200" dirty="0"/>
              <a:t> </a:t>
            </a:r>
            <a:endParaRPr lang="en-SG" sz="1200" dirty="0" smtClean="0"/>
          </a:p>
          <a:p>
            <a:r>
              <a:rPr lang="en-SG" sz="1200" dirty="0" smtClean="0"/>
              <a:t>Stores all characters in </a:t>
            </a:r>
            <a:r>
              <a:rPr lang="en-SG" sz="1200" b="1" dirty="0" smtClean="0"/>
              <a:t>chars</a:t>
            </a:r>
            <a:r>
              <a:rPr lang="en-SG" sz="1200" dirty="0" smtClean="0"/>
              <a:t>, a char[], which gets reused by ever document</a:t>
            </a:r>
          </a:p>
          <a:p>
            <a:r>
              <a:rPr lang="en-SG" sz="1200" dirty="0" smtClean="0"/>
              <a:t>The </a:t>
            </a:r>
            <a:r>
              <a:rPr lang="en-SG" sz="1200" dirty="0" err="1" smtClean="0"/>
              <a:t>int</a:t>
            </a:r>
            <a:r>
              <a:rPr lang="en-SG" sz="1200" dirty="0" smtClean="0"/>
              <a:t>[] </a:t>
            </a:r>
            <a:r>
              <a:rPr lang="en-SG" sz="1200" b="1" dirty="0" err="1" smtClean="0"/>
              <a:t>LineStarts</a:t>
            </a:r>
            <a:r>
              <a:rPr lang="en-SG" sz="1200" dirty="0" smtClean="0"/>
              <a:t> stores for every line a character index into </a:t>
            </a:r>
            <a:r>
              <a:rPr lang="en-SG" sz="1200" b="1" dirty="0" smtClean="0"/>
              <a:t>chars</a:t>
            </a:r>
            <a:r>
              <a:rPr lang="en-SG" sz="1200" dirty="0" smtClean="0"/>
              <a:t> where that line starts. </a:t>
            </a:r>
            <a:r>
              <a:rPr lang="en-SG" sz="1200" b="1" dirty="0" err="1" smtClean="0"/>
              <a:t>LineStarts</a:t>
            </a:r>
            <a:r>
              <a:rPr lang="en-SG" sz="1200" dirty="0" smtClean="0"/>
              <a:t>[0] is always 0. </a:t>
            </a:r>
            <a:r>
              <a:rPr lang="en-SG" sz="1200" b="1" dirty="0" err="1" smtClean="0"/>
              <a:t>LineStarts</a:t>
            </a:r>
            <a:r>
              <a:rPr lang="en-SG" sz="1200" dirty="0"/>
              <a:t> </a:t>
            </a:r>
            <a:r>
              <a:rPr lang="en-SG" sz="1200" dirty="0" smtClean="0"/>
              <a:t>has 1 more line entry than the number of lines in the document. It points to the first character in </a:t>
            </a:r>
            <a:r>
              <a:rPr lang="en-SG" sz="1200" b="1" dirty="0" smtClean="0"/>
              <a:t>chars</a:t>
            </a:r>
            <a:r>
              <a:rPr lang="en-SG" sz="1200" dirty="0" smtClean="0"/>
              <a:t> after the document ends. </a:t>
            </a:r>
          </a:p>
          <a:p>
            <a:endParaRPr lang="en-SG" sz="1200" dirty="0"/>
          </a:p>
        </p:txBody>
      </p:sp>
      <p:sp>
        <p:nvSpPr>
          <p:cNvPr id="37" name="Rectangle 36"/>
          <p:cNvSpPr/>
          <p:nvPr/>
        </p:nvSpPr>
        <p:spPr>
          <a:xfrm>
            <a:off x="1043608" y="620688"/>
            <a:ext cx="1132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b="1" dirty="0" err="1" smtClean="0"/>
              <a:t>TextViewer</a:t>
            </a:r>
            <a:endParaRPr lang="en-SG" sz="1600" b="1" dirty="0"/>
          </a:p>
        </p:txBody>
      </p:sp>
      <p:sp>
        <p:nvSpPr>
          <p:cNvPr id="39" name="Rectangle 38"/>
          <p:cNvSpPr/>
          <p:nvPr/>
        </p:nvSpPr>
        <p:spPr>
          <a:xfrm>
            <a:off x="179511" y="5560784"/>
            <a:ext cx="88569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1" dirty="0" smtClean="0"/>
              <a:t>Line Indexes</a:t>
            </a:r>
            <a:endParaRPr lang="en-SG" sz="1200" dirty="0" smtClean="0"/>
          </a:p>
          <a:p>
            <a:r>
              <a:rPr lang="en-SG" sz="1200" dirty="0" smtClean="0"/>
              <a:t>Lines related to the </a:t>
            </a:r>
            <a:r>
              <a:rPr lang="en-SG" sz="1200" dirty="0" err="1" smtClean="0"/>
              <a:t>TextStore</a:t>
            </a:r>
            <a:r>
              <a:rPr lang="en-SG" sz="1200" dirty="0" smtClean="0"/>
              <a:t> are counted from the beginning of the document and are called absolute lines.</a:t>
            </a:r>
          </a:p>
          <a:p>
            <a:r>
              <a:rPr lang="en-SG" sz="1200" dirty="0" smtClean="0"/>
              <a:t>Lines counted from the first displayed line are called display lines. For example the mouse position is first translated to a display line index.</a:t>
            </a:r>
          </a:p>
          <a:p>
            <a:r>
              <a:rPr lang="en-SG" sz="1200" dirty="0" smtClean="0"/>
              <a:t>Most lines in the code are absolute lines.</a:t>
            </a:r>
          </a:p>
          <a:p>
            <a:endParaRPr lang="en-SG" sz="1200" dirty="0"/>
          </a:p>
        </p:txBody>
      </p:sp>
      <p:sp>
        <p:nvSpPr>
          <p:cNvPr id="45" name="Rectangle 44"/>
          <p:cNvSpPr/>
          <p:nvPr/>
        </p:nvSpPr>
        <p:spPr>
          <a:xfrm>
            <a:off x="5192542" y="1484784"/>
            <a:ext cx="1671070" cy="9895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5285743" y="1484784"/>
            <a:ext cx="1577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 err="1"/>
              <a:t>TextViewerObjects</a:t>
            </a:r>
            <a:endParaRPr lang="en-SG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35235" y="1421488"/>
            <a:ext cx="706475" cy="1169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err="1" smtClean="0"/>
              <a:t>Aaa</a:t>
            </a:r>
            <a:endParaRPr lang="en-SG" sz="1400" dirty="0" smtClean="0"/>
          </a:p>
          <a:p>
            <a:r>
              <a:rPr lang="en-SG" sz="1400" dirty="0" err="1" smtClean="0"/>
              <a:t>Bbb</a:t>
            </a:r>
            <a:endParaRPr lang="en-SG" sz="1400" dirty="0" smtClean="0"/>
          </a:p>
          <a:p>
            <a:r>
              <a:rPr lang="en-SG" sz="1400" dirty="0" smtClean="0"/>
              <a:t>Link</a:t>
            </a:r>
          </a:p>
          <a:p>
            <a:r>
              <a:rPr lang="en-SG" sz="1400" dirty="0" smtClean="0"/>
              <a:t>Stream</a:t>
            </a:r>
          </a:p>
          <a:p>
            <a:r>
              <a:rPr lang="en-SG" sz="1400" dirty="0" smtClean="0"/>
              <a:t>456</a:t>
            </a:r>
            <a:endParaRPr lang="en-SG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385320" y="1773397"/>
            <a:ext cx="70647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smtClean="0"/>
              <a:t>Link</a:t>
            </a:r>
          </a:p>
          <a:p>
            <a:r>
              <a:rPr lang="en-SG" sz="1400" dirty="0" smtClean="0"/>
              <a:t>Stream</a:t>
            </a:r>
            <a:endParaRPr lang="en-SG" sz="1400" dirty="0"/>
          </a:p>
        </p:txBody>
      </p:sp>
      <p:sp>
        <p:nvSpPr>
          <p:cNvPr id="11" name="Right Brace 10"/>
          <p:cNvSpPr/>
          <p:nvPr/>
        </p:nvSpPr>
        <p:spPr>
          <a:xfrm>
            <a:off x="2483768" y="1911875"/>
            <a:ext cx="144016" cy="43378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/>
          <p:cNvCxnSpPr>
            <a:stCxn id="11" idx="1"/>
            <a:endCxn id="12" idx="1"/>
          </p:cNvCxnSpPr>
          <p:nvPr/>
        </p:nvCxnSpPr>
        <p:spPr>
          <a:xfrm>
            <a:off x="2627784" y="2128770"/>
            <a:ext cx="504056" cy="87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791463" y="1911875"/>
            <a:ext cx="1644633" cy="67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753872" y="2131906"/>
            <a:ext cx="1682224" cy="96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7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 smtClean="0"/>
              <a:t>TextViewer</a:t>
            </a:r>
            <a:endParaRPr lang="en-SG" b="1" dirty="0"/>
          </a:p>
        </p:txBody>
      </p:sp>
      <p:sp>
        <p:nvSpPr>
          <p:cNvPr id="5" name="Rectangle 4"/>
          <p:cNvSpPr/>
          <p:nvPr/>
        </p:nvSpPr>
        <p:spPr>
          <a:xfrm>
            <a:off x="539552" y="1052736"/>
            <a:ext cx="2232248" cy="3168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 smtClean="0"/>
              <a:t>TextViewer</a:t>
            </a:r>
            <a:endParaRPr lang="en-SG" sz="1400" b="1" dirty="0" smtClean="0"/>
          </a:p>
          <a:p>
            <a:r>
              <a:rPr lang="en-SG" sz="1200" dirty="0" err="1"/>
              <a:t>TextViewer_SizeChanged</a:t>
            </a:r>
            <a:endParaRPr lang="en-SG" sz="1200" dirty="0" smtClean="0"/>
          </a:p>
          <a:p>
            <a:r>
              <a:rPr lang="en-SG" sz="1200" dirty="0" err="1" smtClean="0"/>
              <a:t>ScrollBar_ValueChanged</a:t>
            </a:r>
            <a:endParaRPr lang="en-SG" sz="1200" dirty="0" smtClean="0"/>
          </a:p>
          <a:p>
            <a:endParaRPr lang="en-SG" sz="1200" dirty="0"/>
          </a:p>
          <a:p>
            <a:r>
              <a:rPr lang="en-SG" sz="1200" dirty="0" err="1" smtClean="0"/>
              <a:t>TextViewer_MouseMove</a:t>
            </a:r>
            <a:endParaRPr lang="en-SG" sz="1200" dirty="0" smtClean="0"/>
          </a:p>
          <a:p>
            <a:r>
              <a:rPr lang="en-SG" sz="1200" i="1" dirty="0"/>
              <a:t> </a:t>
            </a:r>
            <a:r>
              <a:rPr lang="en-SG" sz="1200" i="1" dirty="0" smtClean="0"/>
              <a:t> when left mouse button is</a:t>
            </a:r>
          </a:p>
          <a:p>
            <a:r>
              <a:rPr lang="en-SG" sz="1200" i="1" dirty="0"/>
              <a:t> </a:t>
            </a:r>
            <a:r>
              <a:rPr lang="en-SG" sz="1200" i="1" dirty="0" smtClean="0"/>
              <a:t> pressed, text selection changes</a:t>
            </a:r>
          </a:p>
          <a:p>
            <a:endParaRPr lang="en-SG" sz="1200" dirty="0" smtClean="0"/>
          </a:p>
          <a:p>
            <a:endParaRPr lang="en-SG" sz="1200" dirty="0"/>
          </a:p>
        </p:txBody>
      </p:sp>
      <p:sp>
        <p:nvSpPr>
          <p:cNvPr id="6" name="Rectangle 5"/>
          <p:cNvSpPr/>
          <p:nvPr/>
        </p:nvSpPr>
        <p:spPr>
          <a:xfrm>
            <a:off x="3419872" y="260648"/>
            <a:ext cx="2232248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 smtClean="0"/>
              <a:t>TextViewerGlyph</a:t>
            </a:r>
            <a:endParaRPr lang="en-SG" sz="1400" b="1" dirty="0" smtClean="0"/>
          </a:p>
          <a:p>
            <a:r>
              <a:rPr lang="en-SG" sz="1200" dirty="0" err="1"/>
              <a:t>SetDisplayLines</a:t>
            </a:r>
            <a:r>
              <a:rPr lang="en-SG" sz="1200" dirty="0" smtClean="0"/>
              <a:t>()</a:t>
            </a:r>
          </a:p>
          <a:p>
            <a:endParaRPr lang="en-SG" sz="1200" dirty="0" smtClean="0"/>
          </a:p>
          <a:p>
            <a:r>
              <a:rPr lang="en-SG" sz="1200" dirty="0" err="1" smtClean="0"/>
              <a:t>OnRenderContent</a:t>
            </a:r>
            <a:r>
              <a:rPr lang="en-SG" sz="1200" dirty="0"/>
              <a:t>()</a:t>
            </a:r>
          </a:p>
          <a:p>
            <a:endParaRPr lang="en-SG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156176" y="2132856"/>
            <a:ext cx="2232248" cy="13681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 smtClean="0"/>
              <a:t>TextViewerSelection</a:t>
            </a:r>
            <a:endParaRPr lang="en-SG" sz="1400" b="1" dirty="0" smtClean="0"/>
          </a:p>
          <a:p>
            <a:r>
              <a:rPr lang="en-SG" sz="1200" dirty="0" err="1"/>
              <a:t>SetDisplayLines</a:t>
            </a:r>
            <a:r>
              <a:rPr lang="en-SG" sz="1200" dirty="0" smtClean="0"/>
              <a:t>()</a:t>
            </a:r>
          </a:p>
          <a:p>
            <a:endParaRPr lang="en-SG" sz="1200" dirty="0"/>
          </a:p>
          <a:p>
            <a:r>
              <a:rPr lang="en-SG" sz="1200" dirty="0" err="1"/>
              <a:t>SetSelection</a:t>
            </a:r>
            <a:r>
              <a:rPr lang="en-SG" sz="1200" dirty="0" smtClean="0"/>
              <a:t>()</a:t>
            </a:r>
          </a:p>
          <a:p>
            <a:endParaRPr lang="en-SG" sz="1200" dirty="0"/>
          </a:p>
          <a:p>
            <a:r>
              <a:rPr lang="en-SG" sz="1200" dirty="0" err="1"/>
              <a:t>OnRenderContent</a:t>
            </a:r>
            <a:r>
              <a:rPr lang="en-SG" sz="1200" dirty="0"/>
              <a:t>()</a:t>
            </a:r>
            <a:endParaRPr lang="en-SG" sz="12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23728" y="620688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67944" y="1052736"/>
            <a:ext cx="201622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39752" y="1988840"/>
            <a:ext cx="3744416" cy="855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56176" y="548680"/>
            <a:ext cx="2232248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/>
              <a:t>TextViewerObjects</a:t>
            </a:r>
            <a:endParaRPr lang="en-SG" sz="1400" b="1" dirty="0" smtClean="0"/>
          </a:p>
          <a:p>
            <a:r>
              <a:rPr lang="en-SG" sz="1200" dirty="0" err="1"/>
              <a:t>AddLink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AddStream</a:t>
            </a:r>
            <a:r>
              <a:rPr lang="en-SG" sz="1200" dirty="0" smtClean="0"/>
              <a:t>()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16016" y="98072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67944" y="69269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32240" y="292494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36296" y="256490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25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4106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Pdf File Structure, </a:t>
            </a:r>
            <a:r>
              <a:rPr lang="en-US" b="1" dirty="0" smtClean="0"/>
              <a:t>Cross Reference Tables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764703"/>
            <a:ext cx="3024336" cy="57606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/>
              <a:t>PDF File</a:t>
            </a:r>
          </a:p>
          <a:p>
            <a:r>
              <a:rPr lang="en-SG" sz="1200" dirty="0" smtClean="0"/>
              <a:t>     %</a:t>
            </a:r>
            <a:r>
              <a:rPr lang="en-SG" sz="1200" dirty="0" smtClean="0"/>
              <a:t>PDF-1.6</a:t>
            </a:r>
            <a:endParaRPr lang="en-SG" sz="1200" dirty="0" smtClean="0"/>
          </a:p>
          <a:p>
            <a:r>
              <a:rPr lang="en-SG" sz="1200" dirty="0" smtClean="0"/>
              <a:t>     %</a:t>
            </a:r>
            <a:r>
              <a:rPr lang="en-SG" sz="1200" dirty="0" err="1" smtClean="0"/>
              <a:t>âãÏÓ</a:t>
            </a:r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r>
              <a:rPr lang="en-SG" sz="1200" dirty="0" smtClean="0"/>
              <a:t>     …</a:t>
            </a:r>
          </a:p>
          <a:p>
            <a:endParaRPr lang="en-SG" sz="1200" dirty="0" smtClean="0"/>
          </a:p>
          <a:p>
            <a:r>
              <a:rPr lang="pt-BR" sz="1200" dirty="0" smtClean="0"/>
              <a:t>     xref</a:t>
            </a:r>
          </a:p>
          <a:p>
            <a:r>
              <a:rPr lang="pt-BR" sz="1200" dirty="0" smtClean="0"/>
              <a:t>     0 74</a:t>
            </a:r>
          </a:p>
          <a:p>
            <a:r>
              <a:rPr lang="pt-BR" sz="1200" dirty="0" smtClean="0"/>
              <a:t>     0000000000 </a:t>
            </a:r>
            <a:r>
              <a:rPr lang="pt-BR" sz="1200" dirty="0"/>
              <a:t>65535 f</a:t>
            </a:r>
          </a:p>
          <a:p>
            <a:r>
              <a:rPr lang="pt-BR" sz="1200" dirty="0" smtClean="0"/>
              <a:t>     0000000016 </a:t>
            </a:r>
            <a:r>
              <a:rPr lang="pt-BR" sz="1200" dirty="0"/>
              <a:t>00000 n</a:t>
            </a:r>
          </a:p>
          <a:p>
            <a:r>
              <a:rPr lang="pt-BR" sz="1200" dirty="0" smtClean="0"/>
              <a:t>     0000050772 </a:t>
            </a:r>
            <a:r>
              <a:rPr lang="pt-BR" sz="1200" dirty="0"/>
              <a:t>00000 </a:t>
            </a:r>
            <a:r>
              <a:rPr lang="pt-BR" sz="1200" dirty="0" smtClean="0"/>
              <a:t>n</a:t>
            </a:r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r>
              <a:rPr lang="en-SG" sz="1200" dirty="0" smtClean="0"/>
              <a:t>     </a:t>
            </a:r>
            <a:r>
              <a:rPr lang="en-SG" sz="1200" dirty="0" err="1" smtClean="0"/>
              <a:t>Startxref</a:t>
            </a:r>
            <a:r>
              <a:rPr lang="en-SG" sz="1200" dirty="0" smtClean="0"/>
              <a:t> 67964</a:t>
            </a:r>
          </a:p>
          <a:p>
            <a:r>
              <a:rPr lang="en-SG" sz="1200" dirty="0" smtClean="0"/>
              <a:t>     %%</a:t>
            </a:r>
            <a:r>
              <a:rPr lang="en-SG" sz="1200" dirty="0"/>
              <a:t>EOF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97496" y="4725144"/>
            <a:ext cx="1728192" cy="13849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/>
              <a:t>trailer</a:t>
            </a:r>
            <a:r>
              <a:rPr lang="pt-BR" sz="1200" dirty="0" smtClean="0"/>
              <a:t>&lt;&lt;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Size </a:t>
            </a:r>
            <a:r>
              <a:rPr lang="pt-BR" sz="1200" dirty="0" smtClean="0"/>
              <a:t>74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Root 73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Info 63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</a:t>
            </a:r>
            <a:r>
              <a:rPr lang="pt-BR" sz="1200" dirty="0" smtClean="0"/>
              <a:t>/</a:t>
            </a:r>
            <a:r>
              <a:rPr lang="pt-BR" sz="1200" b="1" dirty="0" smtClean="0"/>
              <a:t>Prev</a:t>
            </a:r>
            <a:r>
              <a:rPr lang="pt-BR" sz="1200" dirty="0"/>
              <a:t> </a:t>
            </a:r>
            <a:r>
              <a:rPr lang="pt-BR" sz="1200" dirty="0" smtClean="0"/>
              <a:t>114629</a:t>
            </a:r>
          </a:p>
          <a:p>
            <a:r>
              <a:rPr lang="pt-BR" sz="1200" dirty="0" smtClean="0"/>
              <a:t>  </a:t>
            </a:r>
            <a:r>
              <a:rPr lang="pt-BR" sz="1200" dirty="0" smtClean="0"/>
              <a:t>/ID [&lt;160c...&gt;</a:t>
            </a:r>
            <a:r>
              <a:rPr lang="pt-BR" sz="1200" dirty="0"/>
              <a:t>&lt;160c</a:t>
            </a:r>
            <a:r>
              <a:rPr lang="pt-BR" sz="1200" dirty="0" smtClean="0"/>
              <a:t>...&gt;]</a:t>
            </a:r>
          </a:p>
          <a:p>
            <a:r>
              <a:rPr lang="pt-BR" sz="1200" dirty="0" smtClean="0"/>
              <a:t>&gt;&gt;</a:t>
            </a:r>
            <a:endParaRPr lang="en-SG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1412776"/>
            <a:ext cx="1728192" cy="212365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62 </a:t>
            </a:r>
            <a:r>
              <a:rPr lang="pt-BR" sz="1200" dirty="0"/>
              <a:t>0 </a:t>
            </a:r>
            <a:r>
              <a:rPr lang="pt-BR" sz="1200" dirty="0" smtClean="0"/>
              <a:t>obj&lt;&lt;</a:t>
            </a:r>
          </a:p>
          <a:p>
            <a:r>
              <a:rPr lang="pt-BR" sz="1200" dirty="0"/>
              <a:t> </a:t>
            </a:r>
            <a:r>
              <a:rPr lang="pt-BR" sz="1200" dirty="0" smtClean="0"/>
              <a:t> /Type/Xref</a:t>
            </a:r>
          </a:p>
          <a:p>
            <a:r>
              <a:rPr lang="pt-BR" sz="1200" dirty="0"/>
              <a:t> </a:t>
            </a:r>
            <a:r>
              <a:rPr lang="pt-BR" sz="1200" dirty="0" smtClean="0"/>
              <a:t> /</a:t>
            </a:r>
            <a:r>
              <a:rPr lang="pt-BR" sz="1200" dirty="0"/>
              <a:t>Size </a:t>
            </a:r>
            <a:r>
              <a:rPr lang="pt-BR" sz="1200" dirty="0" smtClean="0"/>
              <a:t>1821</a:t>
            </a:r>
          </a:p>
          <a:p>
            <a:r>
              <a:rPr lang="pt-BR" sz="1200" dirty="0"/>
              <a:t> </a:t>
            </a:r>
            <a:r>
              <a:rPr lang="pt-BR" sz="1200" dirty="0" smtClean="0"/>
              <a:t> /</a:t>
            </a:r>
            <a:r>
              <a:rPr lang="pt-BR" sz="1200" dirty="0"/>
              <a:t>W[ 1 4 2] </a:t>
            </a:r>
            <a:endParaRPr lang="pt-BR" sz="1200" dirty="0" smtClean="0"/>
          </a:p>
          <a:p>
            <a:r>
              <a:rPr lang="pt-BR" sz="1200" dirty="0"/>
              <a:t> </a:t>
            </a:r>
            <a:r>
              <a:rPr lang="pt-BR" sz="1200" dirty="0" smtClean="0"/>
              <a:t> /</a:t>
            </a:r>
            <a:r>
              <a:rPr lang="pt-BR" sz="1200" dirty="0"/>
              <a:t>Root 1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Info </a:t>
            </a:r>
            <a:r>
              <a:rPr lang="pt-BR" sz="1200" dirty="0" smtClean="0"/>
              <a:t>63 R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ID [&lt;160c...&gt;&lt;160c...&gt;]</a:t>
            </a:r>
          </a:p>
          <a:p>
            <a:r>
              <a:rPr lang="pt-BR" sz="1200" dirty="0" smtClean="0"/>
              <a:t>  /Filter/FlateDecode</a:t>
            </a:r>
          </a:p>
          <a:p>
            <a:r>
              <a:rPr lang="pt-BR" sz="1200" dirty="0" smtClean="0"/>
              <a:t>  /Length </a:t>
            </a:r>
            <a:r>
              <a:rPr lang="pt-BR" sz="1200" dirty="0"/>
              <a:t>3342&gt;&gt;</a:t>
            </a:r>
          </a:p>
          <a:p>
            <a:r>
              <a:rPr lang="pt-BR" sz="1200" dirty="0" smtClean="0"/>
              <a:t>Stream...endstream</a:t>
            </a:r>
          </a:p>
          <a:p>
            <a:r>
              <a:rPr lang="pt-BR" sz="1200" dirty="0" smtClean="0"/>
              <a:t>endobj</a:t>
            </a:r>
            <a:endParaRPr lang="pt-BR" sz="1200" dirty="0"/>
          </a:p>
        </p:txBody>
      </p:sp>
      <p:sp>
        <p:nvSpPr>
          <p:cNvPr id="8" name="Oval 7"/>
          <p:cNvSpPr/>
          <p:nvPr/>
        </p:nvSpPr>
        <p:spPr>
          <a:xfrm>
            <a:off x="281472" y="1013437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a</a:t>
            </a:r>
            <a:endParaRPr lang="en-SG" sz="1400" dirty="0"/>
          </a:p>
        </p:txBody>
      </p:sp>
      <p:sp>
        <p:nvSpPr>
          <p:cNvPr id="20" name="Oval 19"/>
          <p:cNvSpPr/>
          <p:nvPr/>
        </p:nvSpPr>
        <p:spPr>
          <a:xfrm>
            <a:off x="251520" y="616530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b</a:t>
            </a:r>
            <a:endParaRPr lang="en-SG" sz="1400" dirty="0"/>
          </a:p>
        </p:txBody>
      </p:sp>
      <p:sp>
        <p:nvSpPr>
          <p:cNvPr id="23" name="Oval 22"/>
          <p:cNvSpPr/>
          <p:nvPr/>
        </p:nvSpPr>
        <p:spPr>
          <a:xfrm>
            <a:off x="236741" y="479715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d</a:t>
            </a:r>
            <a:endParaRPr lang="en-SG" sz="1400" dirty="0"/>
          </a:p>
        </p:txBody>
      </p:sp>
      <p:sp>
        <p:nvSpPr>
          <p:cNvPr id="25" name="Oval 24"/>
          <p:cNvSpPr/>
          <p:nvPr/>
        </p:nvSpPr>
        <p:spPr>
          <a:xfrm>
            <a:off x="251520" y="37170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51520" y="55172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e</a:t>
            </a:r>
            <a:endParaRPr lang="en-SG" sz="1400" dirty="0"/>
          </a:p>
        </p:txBody>
      </p:sp>
      <p:sp>
        <p:nvSpPr>
          <p:cNvPr id="28" name="Oval 27"/>
          <p:cNvSpPr/>
          <p:nvPr/>
        </p:nvSpPr>
        <p:spPr>
          <a:xfrm>
            <a:off x="251520" y="148478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f</a:t>
            </a:r>
            <a:endParaRPr lang="en-SG" sz="1400" dirty="0"/>
          </a:p>
        </p:txBody>
      </p:sp>
      <p:sp>
        <p:nvSpPr>
          <p:cNvPr id="4" name="Freeform 3"/>
          <p:cNvSpPr/>
          <p:nvPr/>
        </p:nvSpPr>
        <p:spPr>
          <a:xfrm>
            <a:off x="851483" y="3846648"/>
            <a:ext cx="1736988" cy="2552074"/>
          </a:xfrm>
          <a:custGeom>
            <a:avLst/>
            <a:gdLst>
              <a:gd name="connsiteX0" fmla="*/ 700480 w 1736988"/>
              <a:gd name="connsiteY0" fmla="*/ 2369594 h 2552074"/>
              <a:gd name="connsiteX1" fmla="*/ 1468073 w 1736988"/>
              <a:gd name="connsiteY1" fmla="*/ 2357011 h 2552074"/>
              <a:gd name="connsiteX2" fmla="*/ 1635853 w 1736988"/>
              <a:gd name="connsiteY2" fmla="*/ 373014 h 2552074"/>
              <a:gd name="connsiteX3" fmla="*/ 0 w 1736988"/>
              <a:gd name="connsiteY3" fmla="*/ 3899 h 255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988" h="2552074">
                <a:moveTo>
                  <a:pt x="700480" y="2369594"/>
                </a:moveTo>
                <a:cubicBezTo>
                  <a:pt x="1006329" y="2529684"/>
                  <a:pt x="1312178" y="2689774"/>
                  <a:pt x="1468073" y="2357011"/>
                </a:cubicBezTo>
                <a:cubicBezTo>
                  <a:pt x="1623968" y="2024248"/>
                  <a:pt x="1880532" y="765199"/>
                  <a:pt x="1635853" y="373014"/>
                </a:cubicBezTo>
                <a:cubicBezTo>
                  <a:pt x="1391174" y="-19171"/>
                  <a:pt x="695587" y="-7636"/>
                  <a:pt x="0" y="38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Left Arrow Callout 4"/>
          <p:cNvSpPr/>
          <p:nvPr/>
        </p:nvSpPr>
        <p:spPr>
          <a:xfrm>
            <a:off x="2123728" y="2348880"/>
            <a:ext cx="2088232" cy="1800200"/>
          </a:xfrm>
          <a:prstGeom prst="leftArrowCallout">
            <a:avLst>
              <a:gd name="adj1" fmla="val 13350"/>
              <a:gd name="adj2" fmla="val 18709"/>
              <a:gd name="adj3" fmla="val 13583"/>
              <a:gd name="adj4" fmla="val 79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330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297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Pdf File Structure, Encryption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764703"/>
            <a:ext cx="3024336" cy="57606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/>
              <a:t>PDF File</a:t>
            </a:r>
          </a:p>
          <a:p>
            <a:r>
              <a:rPr lang="en-SG" sz="1200" dirty="0" smtClean="0"/>
              <a:t>     %PDF-1.4</a:t>
            </a:r>
          </a:p>
          <a:p>
            <a:r>
              <a:rPr lang="en-SG" sz="1200" dirty="0" smtClean="0"/>
              <a:t>     %</a:t>
            </a:r>
            <a:r>
              <a:rPr lang="en-SG" sz="1200" dirty="0" err="1" smtClean="0"/>
              <a:t>âãÏÓ</a:t>
            </a:r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r>
              <a:rPr lang="en-SG" sz="1200" dirty="0" smtClean="0"/>
              <a:t>     …</a:t>
            </a:r>
          </a:p>
          <a:p>
            <a:endParaRPr lang="en-SG" sz="1200" dirty="0" smtClean="0"/>
          </a:p>
          <a:p>
            <a:r>
              <a:rPr lang="pt-BR" sz="1200" dirty="0" smtClean="0"/>
              <a:t>     xref</a:t>
            </a:r>
          </a:p>
          <a:p>
            <a:r>
              <a:rPr lang="pt-BR" sz="1200" dirty="0" smtClean="0"/>
              <a:t>     0 74</a:t>
            </a:r>
          </a:p>
          <a:p>
            <a:r>
              <a:rPr lang="pt-BR" sz="1200" dirty="0" smtClean="0"/>
              <a:t>     0000000000 </a:t>
            </a:r>
            <a:r>
              <a:rPr lang="pt-BR" sz="1200" dirty="0"/>
              <a:t>65535 f</a:t>
            </a:r>
          </a:p>
          <a:p>
            <a:r>
              <a:rPr lang="pt-BR" sz="1200" dirty="0" smtClean="0"/>
              <a:t>     0000000016 </a:t>
            </a:r>
            <a:r>
              <a:rPr lang="pt-BR" sz="1200" dirty="0"/>
              <a:t>00000 n</a:t>
            </a:r>
          </a:p>
          <a:p>
            <a:r>
              <a:rPr lang="pt-BR" sz="1200" dirty="0" smtClean="0"/>
              <a:t>     0000050772 </a:t>
            </a:r>
            <a:r>
              <a:rPr lang="pt-BR" sz="1200" dirty="0"/>
              <a:t>00000 </a:t>
            </a:r>
            <a:r>
              <a:rPr lang="pt-BR" sz="1200" dirty="0" smtClean="0"/>
              <a:t>n</a:t>
            </a:r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r>
              <a:rPr lang="en-SG" sz="1200" dirty="0" smtClean="0"/>
              <a:t>     </a:t>
            </a:r>
            <a:r>
              <a:rPr lang="en-SG" sz="1200" dirty="0" err="1" smtClean="0"/>
              <a:t>Startxref</a:t>
            </a:r>
            <a:r>
              <a:rPr lang="en-SG" sz="1200" dirty="0" smtClean="0"/>
              <a:t> 67964</a:t>
            </a:r>
          </a:p>
          <a:p>
            <a:r>
              <a:rPr lang="en-SG" sz="1200" dirty="0" smtClean="0"/>
              <a:t>     %%</a:t>
            </a:r>
            <a:r>
              <a:rPr lang="en-SG" sz="1200" dirty="0"/>
              <a:t>EOF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97496" y="4725144"/>
            <a:ext cx="1728192" cy="13849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/>
              <a:t>trailer</a:t>
            </a:r>
            <a:r>
              <a:rPr lang="pt-BR" sz="1200" dirty="0" smtClean="0"/>
              <a:t>&lt;&lt;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Size </a:t>
            </a:r>
            <a:r>
              <a:rPr lang="pt-BR" sz="1200" dirty="0" smtClean="0"/>
              <a:t>74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Root 73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Info 63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b="1" dirty="0"/>
              <a:t>Encrypt</a:t>
            </a:r>
            <a:r>
              <a:rPr lang="pt-BR" sz="1200" dirty="0"/>
              <a:t> 1 0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b="1" dirty="0" smtClean="0"/>
              <a:t>ID</a:t>
            </a:r>
            <a:r>
              <a:rPr lang="pt-BR" sz="1200" dirty="0" smtClean="0"/>
              <a:t> [&lt;160c...&gt;</a:t>
            </a:r>
            <a:r>
              <a:rPr lang="pt-BR" sz="1200" dirty="0"/>
              <a:t>&lt;160c</a:t>
            </a:r>
            <a:r>
              <a:rPr lang="pt-BR" sz="1200" dirty="0" smtClean="0"/>
              <a:t>...&gt;]</a:t>
            </a:r>
          </a:p>
          <a:p>
            <a:r>
              <a:rPr lang="pt-BR" sz="1200" dirty="0" smtClean="0"/>
              <a:t>&gt;&gt;</a:t>
            </a:r>
            <a:endParaRPr lang="en-SG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1412776"/>
            <a:ext cx="1728192" cy="175432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1 0 </a:t>
            </a:r>
            <a:r>
              <a:rPr lang="pt-BR" sz="1200" dirty="0" smtClean="0"/>
              <a:t>obj &lt;&lt;</a:t>
            </a:r>
          </a:p>
          <a:p>
            <a:r>
              <a:rPr lang="pt-BR" sz="1200" dirty="0" smtClean="0"/>
              <a:t>  /Filter/Standard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V </a:t>
            </a:r>
            <a:r>
              <a:rPr lang="pt-BR" sz="1200" dirty="0" smtClean="0"/>
              <a:t>2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R </a:t>
            </a:r>
            <a:r>
              <a:rPr lang="pt-BR" sz="1200" dirty="0" smtClean="0"/>
              <a:t>3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P -</a:t>
            </a:r>
            <a:r>
              <a:rPr lang="pt-BR" sz="1200" dirty="0" smtClean="0"/>
              <a:t>1852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Length </a:t>
            </a:r>
            <a:r>
              <a:rPr lang="pt-BR" sz="1200" dirty="0" smtClean="0"/>
              <a:t>128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O &lt;</a:t>
            </a:r>
            <a:r>
              <a:rPr lang="pt-BR" sz="1200" dirty="0" smtClean="0"/>
              <a:t>3d7d82...&gt;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U &lt;</a:t>
            </a:r>
            <a:r>
              <a:rPr lang="pt-BR" sz="1200" dirty="0" smtClean="0"/>
              <a:t>f15047...&gt;</a:t>
            </a:r>
          </a:p>
          <a:p>
            <a:r>
              <a:rPr lang="pt-BR" sz="1200" dirty="0" smtClean="0"/>
              <a:t>&gt;&gt; endobj</a:t>
            </a:r>
            <a:endParaRPr lang="en-SG" sz="1200" dirty="0"/>
          </a:p>
        </p:txBody>
      </p:sp>
      <p:sp>
        <p:nvSpPr>
          <p:cNvPr id="8" name="Oval 7"/>
          <p:cNvSpPr/>
          <p:nvPr/>
        </p:nvSpPr>
        <p:spPr>
          <a:xfrm>
            <a:off x="281472" y="1013437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a</a:t>
            </a:r>
            <a:endParaRPr lang="en-SG" sz="1400" dirty="0"/>
          </a:p>
        </p:txBody>
      </p:sp>
      <p:sp>
        <p:nvSpPr>
          <p:cNvPr id="20" name="Oval 19"/>
          <p:cNvSpPr/>
          <p:nvPr/>
        </p:nvSpPr>
        <p:spPr>
          <a:xfrm>
            <a:off x="251520" y="616530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b</a:t>
            </a:r>
            <a:endParaRPr lang="en-SG" sz="1400" dirty="0"/>
          </a:p>
        </p:txBody>
      </p:sp>
      <p:sp>
        <p:nvSpPr>
          <p:cNvPr id="23" name="Oval 22"/>
          <p:cNvSpPr/>
          <p:nvPr/>
        </p:nvSpPr>
        <p:spPr>
          <a:xfrm>
            <a:off x="236741" y="479715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d</a:t>
            </a:r>
            <a:endParaRPr lang="en-SG" sz="1400" dirty="0"/>
          </a:p>
        </p:txBody>
      </p:sp>
      <p:sp>
        <p:nvSpPr>
          <p:cNvPr id="25" name="Oval 24"/>
          <p:cNvSpPr/>
          <p:nvPr/>
        </p:nvSpPr>
        <p:spPr>
          <a:xfrm>
            <a:off x="251520" y="37170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51520" y="55172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e</a:t>
            </a:r>
            <a:endParaRPr lang="en-SG" sz="1400" dirty="0"/>
          </a:p>
        </p:txBody>
      </p:sp>
      <p:sp>
        <p:nvSpPr>
          <p:cNvPr id="10" name="Freeform 9"/>
          <p:cNvSpPr/>
          <p:nvPr/>
        </p:nvSpPr>
        <p:spPr>
          <a:xfrm>
            <a:off x="1634067" y="4389967"/>
            <a:ext cx="1040012" cy="1198033"/>
          </a:xfrm>
          <a:custGeom>
            <a:avLst/>
            <a:gdLst>
              <a:gd name="connsiteX0" fmla="*/ 0 w 1040012"/>
              <a:gd name="connsiteY0" fmla="*/ 1198033 h 1198033"/>
              <a:gd name="connsiteX1" fmla="*/ 910166 w 1040012"/>
              <a:gd name="connsiteY1" fmla="*/ 1003300 h 1198033"/>
              <a:gd name="connsiteX2" fmla="*/ 969433 w 1040012"/>
              <a:gd name="connsiteY2" fmla="*/ 177800 h 1198033"/>
              <a:gd name="connsiteX3" fmla="*/ 296333 w 1040012"/>
              <a:gd name="connsiteY3" fmla="*/ 0 h 119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012" h="1198033">
                <a:moveTo>
                  <a:pt x="0" y="1198033"/>
                </a:moveTo>
                <a:cubicBezTo>
                  <a:pt x="374297" y="1185686"/>
                  <a:pt x="748594" y="1173339"/>
                  <a:pt x="910166" y="1003300"/>
                </a:cubicBezTo>
                <a:cubicBezTo>
                  <a:pt x="1071738" y="833261"/>
                  <a:pt x="1071738" y="345017"/>
                  <a:pt x="969433" y="177800"/>
                </a:cubicBezTo>
                <a:cubicBezTo>
                  <a:pt x="867128" y="10583"/>
                  <a:pt x="581730" y="5291"/>
                  <a:pt x="296333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reeform 11"/>
          <p:cNvSpPr/>
          <p:nvPr/>
        </p:nvSpPr>
        <p:spPr>
          <a:xfrm>
            <a:off x="1350433" y="1540932"/>
            <a:ext cx="1178612" cy="2791795"/>
          </a:xfrm>
          <a:custGeom>
            <a:avLst/>
            <a:gdLst>
              <a:gd name="connsiteX0" fmla="*/ 605367 w 1398128"/>
              <a:gd name="connsiteY0" fmla="*/ 2768600 h 2866442"/>
              <a:gd name="connsiteX1" fmla="*/ 1299634 w 1398128"/>
              <a:gd name="connsiteY1" fmla="*/ 2590800 h 2866442"/>
              <a:gd name="connsiteX2" fmla="*/ 1253067 w 1398128"/>
              <a:gd name="connsiteY2" fmla="*/ 431800 h 2866442"/>
              <a:gd name="connsiteX3" fmla="*/ 0 w 1398128"/>
              <a:gd name="connsiteY3" fmla="*/ 0 h 2866442"/>
              <a:gd name="connsiteX0" fmla="*/ 605367 w 1443563"/>
              <a:gd name="connsiteY0" fmla="*/ 2768600 h 2818157"/>
              <a:gd name="connsiteX1" fmla="*/ 1373301 w 1443563"/>
              <a:gd name="connsiteY1" fmla="*/ 2441129 h 2818157"/>
              <a:gd name="connsiteX2" fmla="*/ 1253067 w 1443563"/>
              <a:gd name="connsiteY2" fmla="*/ 431800 h 2818157"/>
              <a:gd name="connsiteX3" fmla="*/ 0 w 1443563"/>
              <a:gd name="connsiteY3" fmla="*/ 0 h 2818157"/>
              <a:gd name="connsiteX0" fmla="*/ 605367 w 1481625"/>
              <a:gd name="connsiteY0" fmla="*/ 2768600 h 2802194"/>
              <a:gd name="connsiteX1" fmla="*/ 1373301 w 1481625"/>
              <a:gd name="connsiteY1" fmla="*/ 2441129 h 2802194"/>
              <a:gd name="connsiteX2" fmla="*/ 1253067 w 1481625"/>
              <a:gd name="connsiteY2" fmla="*/ 431800 h 2802194"/>
              <a:gd name="connsiteX3" fmla="*/ 0 w 1481625"/>
              <a:gd name="connsiteY3" fmla="*/ 0 h 2802194"/>
              <a:gd name="connsiteX0" fmla="*/ 605367 w 1455596"/>
              <a:gd name="connsiteY0" fmla="*/ 2768600 h 2787497"/>
              <a:gd name="connsiteX1" fmla="*/ 1335884 w 1455596"/>
              <a:gd name="connsiteY1" fmla="*/ 2234162 h 2787497"/>
              <a:gd name="connsiteX2" fmla="*/ 1253067 w 1455596"/>
              <a:gd name="connsiteY2" fmla="*/ 431800 h 2787497"/>
              <a:gd name="connsiteX3" fmla="*/ 0 w 1455596"/>
              <a:gd name="connsiteY3" fmla="*/ 0 h 2787497"/>
              <a:gd name="connsiteX0" fmla="*/ 605367 w 1436376"/>
              <a:gd name="connsiteY0" fmla="*/ 2768600 h 2787956"/>
              <a:gd name="connsiteX1" fmla="*/ 1335884 w 1436376"/>
              <a:gd name="connsiteY1" fmla="*/ 2234162 h 2787956"/>
              <a:gd name="connsiteX2" fmla="*/ 1253067 w 1436376"/>
              <a:gd name="connsiteY2" fmla="*/ 431800 h 2787956"/>
              <a:gd name="connsiteX3" fmla="*/ 0 w 1436376"/>
              <a:gd name="connsiteY3" fmla="*/ 0 h 2787956"/>
              <a:gd name="connsiteX0" fmla="*/ 605367 w 1333566"/>
              <a:gd name="connsiteY0" fmla="*/ 2768600 h 2787956"/>
              <a:gd name="connsiteX1" fmla="*/ 1114904 w 1333566"/>
              <a:gd name="connsiteY1" fmla="*/ 2234162 h 2787956"/>
              <a:gd name="connsiteX2" fmla="*/ 1253067 w 1333566"/>
              <a:gd name="connsiteY2" fmla="*/ 431800 h 2787956"/>
              <a:gd name="connsiteX3" fmla="*/ 0 w 1333566"/>
              <a:gd name="connsiteY3" fmla="*/ 0 h 2787956"/>
              <a:gd name="connsiteX0" fmla="*/ 605367 w 1178612"/>
              <a:gd name="connsiteY0" fmla="*/ 2768600 h 2791795"/>
              <a:gd name="connsiteX1" fmla="*/ 1114904 w 1178612"/>
              <a:gd name="connsiteY1" fmla="*/ 2234162 h 2791795"/>
              <a:gd name="connsiteX2" fmla="*/ 1047327 w 1178612"/>
              <a:gd name="connsiteY2" fmla="*/ 546100 h 2791795"/>
              <a:gd name="connsiteX3" fmla="*/ 0 w 1178612"/>
              <a:gd name="connsiteY3" fmla="*/ 0 h 279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12" h="2791795">
                <a:moveTo>
                  <a:pt x="605367" y="2768600"/>
                </a:moveTo>
                <a:cubicBezTo>
                  <a:pt x="898525" y="2874433"/>
                  <a:pt x="1041244" y="2604579"/>
                  <a:pt x="1114904" y="2234162"/>
                </a:cubicBezTo>
                <a:cubicBezTo>
                  <a:pt x="1188564" y="1863745"/>
                  <a:pt x="1233144" y="918460"/>
                  <a:pt x="1047327" y="546100"/>
                </a:cubicBezTo>
                <a:cubicBezTo>
                  <a:pt x="861510" y="173740"/>
                  <a:pt x="518230" y="0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/>
          <p:cNvSpPr/>
          <p:nvPr/>
        </p:nvSpPr>
        <p:spPr>
          <a:xfrm>
            <a:off x="251520" y="148478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f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2128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1249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TextViewer</a:t>
            </a: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179512" y="692696"/>
            <a:ext cx="432048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MainWindow.navigate</a:t>
            </a:r>
            <a:r>
              <a:rPr lang="en-SG" sz="1200" b="1" dirty="0" smtClean="0"/>
              <a:t>()</a:t>
            </a:r>
          </a:p>
          <a:p>
            <a:r>
              <a:rPr lang="en-SG" sz="1200" dirty="0" err="1" smtClean="0"/>
              <a:t>PdfParser</a:t>
            </a:r>
            <a:r>
              <a:rPr lang="en-SG" sz="1200" dirty="0" smtClean="0"/>
              <a:t> constructor()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tokeniser.VerifyFileHeader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tokeniser.FindPages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</a:t>
            </a:r>
            <a:r>
              <a:rPr lang="en-SG" sz="1200" dirty="0" err="1" smtClean="0"/>
              <a:t>findXrefTable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readTrailers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    </a:t>
            </a:r>
            <a:r>
              <a:rPr lang="en-SG" sz="1200" i="1" dirty="0" smtClean="0"/>
              <a:t>read </a:t>
            </a:r>
            <a:r>
              <a:rPr lang="en-SG" sz="1200" i="1" dirty="0" err="1" smtClean="0"/>
              <a:t>DocumentID</a:t>
            </a:r>
            <a:r>
              <a:rPr lang="en-SG" sz="1200" i="1" dirty="0" smtClean="0"/>
              <a:t>, Encrypt, </a:t>
            </a:r>
            <a:r>
              <a:rPr lang="en-SG" sz="1200" i="1" dirty="0" err="1" smtClean="0"/>
              <a:t>DocumentInfo</a:t>
            </a:r>
            <a:r>
              <a:rPr lang="en-SG" sz="1200" i="1" dirty="0" smtClean="0"/>
              <a:t>, Root, Pages token</a:t>
            </a:r>
          </a:p>
          <a:p>
            <a:r>
              <a:rPr lang="en-SG" sz="1200" dirty="0" err="1" smtClean="0"/>
              <a:t>addPages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addInfo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addBytes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 smtClean="0"/>
              <a:t>bytesTextViwer.Load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 smtClean="0"/>
              <a:t>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textStore.Reset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PdfToTextStore.Convert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/>
              <a:t>, </a:t>
            </a:r>
            <a:r>
              <a:rPr lang="en-SG" sz="1200" dirty="0" err="1" smtClean="0"/>
              <a:t>textStore</a:t>
            </a:r>
            <a:r>
              <a:rPr lang="en-SG" sz="1200" dirty="0" smtClean="0"/>
              <a:t>)</a:t>
            </a:r>
          </a:p>
          <a:p>
            <a:r>
              <a:rPr lang="en-SG" sz="1200" dirty="0" smtClean="0"/>
              <a:t>    </a:t>
            </a:r>
            <a:r>
              <a:rPr lang="en-SG" sz="1200" i="1" dirty="0" smtClean="0"/>
              <a:t>format </a:t>
            </a:r>
            <a:r>
              <a:rPr lang="en-SG" sz="1200" i="1" dirty="0" err="1" smtClean="0"/>
              <a:t>tokeniser.PdfBytes</a:t>
            </a:r>
            <a:r>
              <a:rPr lang="en-SG" sz="1200" i="1" dirty="0" smtClean="0"/>
              <a:t> and copy to </a:t>
            </a:r>
            <a:r>
              <a:rPr lang="en-SG" sz="1200" i="1" dirty="0" err="1" smtClean="0"/>
              <a:t>testStore</a:t>
            </a:r>
            <a:endParaRPr lang="en-SG" sz="1200" i="1" dirty="0" smtClean="0"/>
          </a:p>
          <a:p>
            <a:r>
              <a:rPr lang="en-SG" sz="1200" dirty="0" smtClean="0"/>
              <a:t> </a:t>
            </a:r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107504" y="312911"/>
            <a:ext cx="3019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Loading </a:t>
            </a:r>
            <a:r>
              <a:rPr lang="en-US" sz="1400" b="1" dirty="0" err="1" smtClean="0"/>
              <a:t>TextViewer</a:t>
            </a:r>
            <a:r>
              <a:rPr lang="en-US" sz="1400" b="1" dirty="0" smtClean="0"/>
              <a:t> with pdf </a:t>
            </a:r>
            <a:r>
              <a:rPr lang="en-US" sz="1400" b="1" dirty="0"/>
              <a:t>file </a:t>
            </a:r>
            <a:r>
              <a:rPr lang="en-US" sz="1400" b="1" dirty="0" smtClean="0"/>
              <a:t>bytes</a:t>
            </a:r>
            <a:endParaRPr lang="en-SG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4644008" y="692696"/>
            <a:ext cx="432048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TextViewer</a:t>
            </a:r>
            <a:endParaRPr lang="en-SG" sz="1200" b="1" dirty="0" smtClean="0"/>
          </a:p>
          <a:p>
            <a:r>
              <a:rPr lang="en-SG" sz="1200" dirty="0" err="1" smtClean="0"/>
              <a:t>PdfParser</a:t>
            </a:r>
            <a:r>
              <a:rPr lang="en-SG" sz="1200" dirty="0" smtClean="0"/>
              <a:t> constructor()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tokeniser.VerifyFileHeader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tokeniser.FindPages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</a:t>
            </a:r>
            <a:r>
              <a:rPr lang="en-SG" sz="1200" dirty="0" err="1" smtClean="0"/>
              <a:t>findXrefTable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readTrailers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    </a:t>
            </a:r>
            <a:r>
              <a:rPr lang="en-SG" sz="1200" i="1" dirty="0" smtClean="0"/>
              <a:t>read </a:t>
            </a:r>
            <a:r>
              <a:rPr lang="en-SG" sz="1200" i="1" dirty="0" err="1" smtClean="0"/>
              <a:t>DocumentID</a:t>
            </a:r>
            <a:r>
              <a:rPr lang="en-SG" sz="1200" i="1" dirty="0" smtClean="0"/>
              <a:t>, Encrypt, </a:t>
            </a:r>
            <a:r>
              <a:rPr lang="en-SG" sz="1200" i="1" dirty="0" err="1" smtClean="0"/>
              <a:t>DocumentInfo</a:t>
            </a:r>
            <a:r>
              <a:rPr lang="en-SG" sz="1200" i="1" dirty="0" smtClean="0"/>
              <a:t>, Root, Pages token</a:t>
            </a:r>
          </a:p>
          <a:p>
            <a:r>
              <a:rPr lang="en-SG" sz="1200" dirty="0" err="1" smtClean="0"/>
              <a:t>addPages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addInfo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addBytes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 smtClean="0"/>
              <a:t>bytesTextViwer.Load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 smtClean="0"/>
              <a:t>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textStore.Reset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PdfToTextStore.Convert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/>
              <a:t>, </a:t>
            </a:r>
            <a:r>
              <a:rPr lang="en-SG" sz="1200" dirty="0" err="1" smtClean="0"/>
              <a:t>textStore</a:t>
            </a:r>
            <a:r>
              <a:rPr lang="en-SG" sz="1200" dirty="0" smtClean="0"/>
              <a:t>)</a:t>
            </a:r>
          </a:p>
          <a:p>
            <a:r>
              <a:rPr lang="en-SG" sz="1200" dirty="0" smtClean="0"/>
              <a:t>    </a:t>
            </a:r>
            <a:r>
              <a:rPr lang="en-SG" sz="1200" i="1" dirty="0" smtClean="0"/>
              <a:t>format </a:t>
            </a:r>
            <a:r>
              <a:rPr lang="en-SG" sz="1200" i="1" dirty="0" err="1" smtClean="0"/>
              <a:t>tokeniser.PdfBytes</a:t>
            </a:r>
            <a:r>
              <a:rPr lang="en-SG" sz="1200" i="1" dirty="0" smtClean="0"/>
              <a:t> and copy to </a:t>
            </a:r>
            <a:r>
              <a:rPr lang="en-SG" sz="1200" i="1" dirty="0" err="1" smtClean="0"/>
              <a:t>testStore</a:t>
            </a:r>
            <a:endParaRPr lang="en-SG" sz="1200" i="1" dirty="0" smtClean="0"/>
          </a:p>
          <a:p>
            <a:r>
              <a:rPr lang="en-SG" sz="1200" dirty="0" smtClean="0"/>
              <a:t> </a:t>
            </a:r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29" name="Rectangle 28"/>
          <p:cNvSpPr/>
          <p:nvPr/>
        </p:nvSpPr>
        <p:spPr>
          <a:xfrm>
            <a:off x="4576407" y="312911"/>
            <a:ext cx="25811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TextViewer</a:t>
            </a:r>
            <a:r>
              <a:rPr lang="en-US" sz="1400" b="1" dirty="0" smtClean="0"/>
              <a:t> events and renderer</a:t>
            </a:r>
            <a:endParaRPr lang="en-SG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107504" y="3841303"/>
            <a:ext cx="4236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TextViewer</a:t>
            </a:r>
            <a:r>
              <a:rPr lang="en-US" sz="1400" b="1" dirty="0" smtClean="0"/>
              <a:t> scrollbar controls which lines get displayed</a:t>
            </a:r>
            <a:endParaRPr lang="en-SG" sz="1400" b="1" dirty="0"/>
          </a:p>
        </p:txBody>
      </p:sp>
      <p:sp>
        <p:nvSpPr>
          <p:cNvPr id="32" name="Rectangle 31"/>
          <p:cNvSpPr/>
          <p:nvPr/>
        </p:nvSpPr>
        <p:spPr>
          <a:xfrm>
            <a:off x="2684357" y="4581128"/>
            <a:ext cx="1871279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smtClean="0"/>
              <a:t>scrollbar</a:t>
            </a:r>
          </a:p>
          <a:p>
            <a:r>
              <a:rPr lang="en-SG" sz="1200" dirty="0" err="1" smtClean="0"/>
              <a:t>Minvalue</a:t>
            </a:r>
            <a:r>
              <a:rPr lang="en-SG" sz="1200" dirty="0"/>
              <a:t>: 0</a:t>
            </a:r>
          </a:p>
          <a:p>
            <a:r>
              <a:rPr lang="en-SG" sz="1200" dirty="0" smtClean="0"/>
              <a:t>Value</a:t>
            </a:r>
            <a:r>
              <a:rPr lang="en-SG" sz="1200" dirty="0"/>
              <a:t>: first line to display</a:t>
            </a:r>
          </a:p>
          <a:p>
            <a:r>
              <a:rPr lang="en-SG" sz="1200" dirty="0" err="1" smtClean="0"/>
              <a:t>Maxvalue</a:t>
            </a:r>
            <a:r>
              <a:rPr lang="en-SG" sz="1200" dirty="0"/>
              <a:t>: total lines – </a:t>
            </a:r>
            <a:endParaRPr lang="en-SG" sz="1200" dirty="0" smtClean="0"/>
          </a:p>
          <a:p>
            <a:r>
              <a:rPr lang="en-SG" sz="1200" dirty="0"/>
              <a:t> </a:t>
            </a:r>
            <a:r>
              <a:rPr lang="en-SG" sz="1200" dirty="0" smtClean="0"/>
              <a:t> number </a:t>
            </a:r>
            <a:r>
              <a:rPr lang="en-SG" sz="1200" dirty="0"/>
              <a:t>of lines displayed</a:t>
            </a:r>
          </a:p>
          <a:p>
            <a:endParaRPr lang="en-SG" sz="1200" dirty="0"/>
          </a:p>
        </p:txBody>
      </p:sp>
      <p:sp>
        <p:nvSpPr>
          <p:cNvPr id="33" name="Rectangle 32"/>
          <p:cNvSpPr/>
          <p:nvPr/>
        </p:nvSpPr>
        <p:spPr>
          <a:xfrm>
            <a:off x="827584" y="4581128"/>
            <a:ext cx="789884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200" b="1" dirty="0" smtClean="0"/>
              <a:t>Mouse </a:t>
            </a:r>
          </a:p>
          <a:p>
            <a:r>
              <a:rPr lang="en-SG" sz="1200" dirty="0" smtClean="0"/>
              <a:t>Scroll</a:t>
            </a:r>
            <a:endParaRPr lang="en-SG" sz="1200" dirty="0"/>
          </a:p>
        </p:txBody>
      </p:sp>
      <p:sp>
        <p:nvSpPr>
          <p:cNvPr id="34" name="Rectangle 33"/>
          <p:cNvSpPr/>
          <p:nvPr/>
        </p:nvSpPr>
        <p:spPr>
          <a:xfrm>
            <a:off x="827584" y="5089376"/>
            <a:ext cx="864096" cy="999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200" b="1" dirty="0" smtClean="0"/>
              <a:t>Keyboard</a:t>
            </a:r>
          </a:p>
          <a:p>
            <a:r>
              <a:rPr lang="en-SG" sz="1200" dirty="0" smtClean="0"/>
              <a:t>Home</a:t>
            </a:r>
          </a:p>
          <a:p>
            <a:r>
              <a:rPr lang="en-SG" sz="1200" dirty="0" err="1" smtClean="0"/>
              <a:t>PageUp</a:t>
            </a:r>
            <a:endParaRPr lang="en-SG" sz="1200" dirty="0" smtClean="0"/>
          </a:p>
          <a:p>
            <a:r>
              <a:rPr lang="en-SG" sz="1200" dirty="0" err="1" smtClean="0"/>
              <a:t>PageDown</a:t>
            </a:r>
            <a:endParaRPr lang="en-SG" sz="1200" dirty="0" smtClean="0"/>
          </a:p>
          <a:p>
            <a:r>
              <a:rPr lang="en-SG" sz="1200" dirty="0" smtClean="0"/>
              <a:t>End</a:t>
            </a:r>
            <a:endParaRPr lang="en-SG" sz="1200" dirty="0"/>
          </a:p>
        </p:txBody>
      </p:sp>
      <p:sp>
        <p:nvSpPr>
          <p:cNvPr id="9" name="Rectangle 8"/>
          <p:cNvSpPr/>
          <p:nvPr/>
        </p:nvSpPr>
        <p:spPr>
          <a:xfrm>
            <a:off x="2699792" y="5013176"/>
            <a:ext cx="172819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/>
          <p:cNvCxnSpPr>
            <a:stCxn id="33" idx="3"/>
            <a:endCxn id="9" idx="1"/>
          </p:cNvCxnSpPr>
          <p:nvPr/>
        </p:nvCxnSpPr>
        <p:spPr>
          <a:xfrm>
            <a:off x="1617468" y="4761148"/>
            <a:ext cx="10823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3"/>
            <a:endCxn id="32" idx="1"/>
          </p:cNvCxnSpPr>
          <p:nvPr/>
        </p:nvCxnSpPr>
        <p:spPr>
          <a:xfrm flipV="1">
            <a:off x="1691680" y="5121188"/>
            <a:ext cx="992677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60032" y="4583630"/>
            <a:ext cx="1871279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TextViewer</a:t>
            </a:r>
            <a:endParaRPr lang="en-SG" sz="1200" b="1" dirty="0" smtClean="0"/>
          </a:p>
          <a:p>
            <a:r>
              <a:rPr lang="en-SG" sz="1200" dirty="0" err="1" smtClean="0"/>
              <a:t>OnRenderContent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sp>
        <p:nvSpPr>
          <p:cNvPr id="42" name="Rectangle 41"/>
          <p:cNvSpPr/>
          <p:nvPr/>
        </p:nvSpPr>
        <p:spPr>
          <a:xfrm>
            <a:off x="4932040" y="4797152"/>
            <a:ext cx="129614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Straight Arrow Connector 39"/>
          <p:cNvCxnSpPr>
            <a:stCxn id="9" idx="3"/>
            <a:endCxn id="42" idx="1"/>
          </p:cNvCxnSpPr>
          <p:nvPr/>
        </p:nvCxnSpPr>
        <p:spPr>
          <a:xfrm flipV="1">
            <a:off x="4427984" y="4905164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7504" y="260648"/>
            <a:ext cx="576064" cy="6866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 smtClean="0"/>
              <a:t>MainWIndow</a:t>
            </a:r>
            <a:endParaRPr lang="en-SG" sz="1000" b="1" dirty="0"/>
          </a:p>
        </p:txBody>
      </p:sp>
      <p:sp>
        <p:nvSpPr>
          <p:cNvPr id="14" name="Rectangle 13"/>
          <p:cNvSpPr/>
          <p:nvPr/>
        </p:nvSpPr>
        <p:spPr>
          <a:xfrm>
            <a:off x="1043608" y="260648"/>
            <a:ext cx="1656184" cy="6264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/>
              <a:t>TextViewer</a:t>
            </a:r>
            <a:endParaRPr lang="en-SG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3131840" y="260648"/>
            <a:ext cx="1656184" cy="6264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 smtClean="0"/>
              <a:t>TextStore</a:t>
            </a:r>
            <a:endParaRPr lang="en-SG" sz="1000" b="1" dirty="0"/>
          </a:p>
        </p:txBody>
      </p:sp>
      <p:sp>
        <p:nvSpPr>
          <p:cNvPr id="16" name="Rectangle 15"/>
          <p:cNvSpPr/>
          <p:nvPr/>
        </p:nvSpPr>
        <p:spPr>
          <a:xfrm>
            <a:off x="5220072" y="260648"/>
            <a:ext cx="1656184" cy="6264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/>
              <a:t>TextViewerGlyph</a:t>
            </a:r>
            <a:endParaRPr lang="en-SG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43608" y="446475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Load()</a:t>
            </a:r>
            <a:endParaRPr lang="en-SG" sz="1000" b="1" dirty="0"/>
          </a:p>
        </p:txBody>
      </p:sp>
      <p:sp>
        <p:nvSpPr>
          <p:cNvPr id="18" name="Rectangle 17"/>
          <p:cNvSpPr/>
          <p:nvPr/>
        </p:nvSpPr>
        <p:spPr>
          <a:xfrm>
            <a:off x="7308304" y="260648"/>
            <a:ext cx="1656184" cy="6264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 smtClean="0"/>
              <a:t>TextViewerSelection</a:t>
            </a:r>
            <a:endParaRPr lang="en-SG" sz="1000" b="1" dirty="0"/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>
          <a:xfrm>
            <a:off x="547175" y="569585"/>
            <a:ext cx="49643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31840" y="548680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Reset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244382" y="548680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Reset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7356924" y="446475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Reset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cxnSp>
        <p:nvCxnSpPr>
          <p:cNvPr id="26" name="Straight Arrow Connector 25"/>
          <p:cNvCxnSpPr>
            <a:stCxn id="17" idx="3"/>
            <a:endCxn id="22" idx="1"/>
          </p:cNvCxnSpPr>
          <p:nvPr/>
        </p:nvCxnSpPr>
        <p:spPr>
          <a:xfrm>
            <a:off x="1563302" y="569586"/>
            <a:ext cx="1568538" cy="102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23" idx="1"/>
          </p:cNvCxnSpPr>
          <p:nvPr/>
        </p:nvCxnSpPr>
        <p:spPr>
          <a:xfrm>
            <a:off x="1563302" y="569586"/>
            <a:ext cx="3681080" cy="102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1"/>
          </p:cNvCxnSpPr>
          <p:nvPr/>
        </p:nvCxnSpPr>
        <p:spPr>
          <a:xfrm>
            <a:off x="1619672" y="569585"/>
            <a:ext cx="57372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31840" y="701080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Append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cxnSp>
        <p:nvCxnSpPr>
          <p:cNvPr id="33" name="Straight Arrow Connector 32"/>
          <p:cNvCxnSpPr>
            <a:stCxn id="17" idx="3"/>
          </p:cNvCxnSpPr>
          <p:nvPr/>
        </p:nvCxnSpPr>
        <p:spPr>
          <a:xfrm>
            <a:off x="1563302" y="569586"/>
            <a:ext cx="1504153" cy="267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3608" y="598875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  </a:t>
            </a:r>
            <a:r>
              <a:rPr lang="en-SG" sz="1000" dirty="0" err="1" smtClean="0"/>
              <a:t>InvalidateVisual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43608" y="1022539"/>
            <a:ext cx="1627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MeasureContentOverride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37" name="Straight Arrow Connector 36"/>
          <p:cNvCxnSpPr>
            <a:stCxn id="34" idx="2"/>
            <a:endCxn id="35" idx="0"/>
          </p:cNvCxnSpPr>
          <p:nvPr/>
        </p:nvCxnSpPr>
        <p:spPr>
          <a:xfrm>
            <a:off x="1612835" y="845096"/>
            <a:ext cx="244458" cy="177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20072" y="1166555"/>
            <a:ext cx="1627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MeasureContentOverride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308304" y="1022539"/>
            <a:ext cx="1627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MeasureContentOverride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41" name="Straight Arrow Connector 40"/>
          <p:cNvCxnSpPr>
            <a:stCxn id="35" idx="3"/>
            <a:endCxn id="38" idx="1"/>
          </p:cNvCxnSpPr>
          <p:nvPr/>
        </p:nvCxnSpPr>
        <p:spPr>
          <a:xfrm>
            <a:off x="2670977" y="1145650"/>
            <a:ext cx="2549095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9" idx="1"/>
          </p:cNvCxnSpPr>
          <p:nvPr/>
        </p:nvCxnSpPr>
        <p:spPr>
          <a:xfrm>
            <a:off x="2670977" y="1145650"/>
            <a:ext cx="46373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43608" y="1454587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ArrangeContentOverride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220072" y="1598603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ArrangeContentOverride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308304" y="1454587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ArrangeContentOverride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48" name="Straight Arrow Connector 47"/>
          <p:cNvCxnSpPr>
            <a:stCxn id="45" idx="3"/>
            <a:endCxn id="46" idx="1"/>
          </p:cNvCxnSpPr>
          <p:nvPr/>
        </p:nvCxnSpPr>
        <p:spPr>
          <a:xfrm>
            <a:off x="2626092" y="1577698"/>
            <a:ext cx="259398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3"/>
            <a:endCxn id="47" idx="1"/>
          </p:cNvCxnSpPr>
          <p:nvPr/>
        </p:nvCxnSpPr>
        <p:spPr>
          <a:xfrm>
            <a:off x="2626092" y="1577698"/>
            <a:ext cx="46822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43608" y="1958643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OnRenderContent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220072" y="2102659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OnRenderContent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308304" y="1958643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OnRenderContent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>
            <a:off x="2275035" y="2081754"/>
            <a:ext cx="2945037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3"/>
            <a:endCxn id="52" idx="1"/>
          </p:cNvCxnSpPr>
          <p:nvPr/>
        </p:nvCxnSpPr>
        <p:spPr>
          <a:xfrm>
            <a:off x="2275035" y="2081754"/>
            <a:ext cx="5033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608" y="2318683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SizeChanged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043608" y="2462699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 </a:t>
            </a:r>
            <a:r>
              <a:rPr lang="en-SG" sz="1000" dirty="0" err="1"/>
              <a:t>LinesPerPage</a:t>
            </a:r>
            <a:r>
              <a:rPr lang="en-SG" sz="1000" dirty="0"/>
              <a:t> = </a:t>
            </a:r>
            <a:endParaRPr lang="en-SG" sz="1000" dirty="0" smtClean="0"/>
          </a:p>
          <a:p>
            <a:r>
              <a:rPr lang="en-SG" sz="1000" dirty="0"/>
              <a:t> </a:t>
            </a:r>
            <a:r>
              <a:rPr lang="en-SG" sz="1000" dirty="0" smtClean="0"/>
              <a:t>   </a:t>
            </a:r>
            <a:r>
              <a:rPr lang="en-SG" sz="1000" dirty="0" err="1" smtClean="0"/>
              <a:t>ActualHeight</a:t>
            </a:r>
            <a:r>
              <a:rPr lang="en-SG" sz="1000" dirty="0" smtClean="0"/>
              <a:t> </a:t>
            </a:r>
            <a:r>
              <a:rPr lang="en-SG" sz="1000" dirty="0"/>
              <a:t>/ </a:t>
            </a:r>
            <a:r>
              <a:rPr lang="en-SG" sz="1000" dirty="0" err="1"/>
              <a:t>FontSize</a:t>
            </a:r>
            <a:r>
              <a:rPr lang="en-SG" sz="1000" dirty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43608" y="2750731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  </a:t>
            </a:r>
            <a:r>
              <a:rPr lang="en-SG" sz="1000" dirty="0" err="1" smtClean="0"/>
              <a:t>SetVerticalScrollbar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5220072" y="2606715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SetDisplayLines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220072" y="2780928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ResetMaxLineWidth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61" name="Straight Arrow Connector 60"/>
          <p:cNvCxnSpPr>
            <a:stCxn id="55" idx="3"/>
            <a:endCxn id="58" idx="1"/>
          </p:cNvCxnSpPr>
          <p:nvPr/>
        </p:nvCxnSpPr>
        <p:spPr>
          <a:xfrm>
            <a:off x="1978479" y="2441794"/>
            <a:ext cx="324159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3"/>
            <a:endCxn id="59" idx="1"/>
          </p:cNvCxnSpPr>
          <p:nvPr/>
        </p:nvCxnSpPr>
        <p:spPr>
          <a:xfrm>
            <a:off x="1978479" y="2441794"/>
            <a:ext cx="3241593" cy="46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7504" y="2636912"/>
            <a:ext cx="576064" cy="379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smtClean="0"/>
              <a:t>Mouse</a:t>
            </a:r>
            <a:endParaRPr lang="en-SG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07504" y="2750731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Wheel</a:t>
            </a:r>
            <a:endParaRPr lang="en-SG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043608" y="3110771"/>
            <a:ext cx="1611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/>
              <a:t>VScrollBar_ValueChanged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68" name="Straight Arrow Connector 67"/>
          <p:cNvCxnSpPr>
            <a:stCxn id="65" idx="3"/>
            <a:endCxn id="66" idx="1"/>
          </p:cNvCxnSpPr>
          <p:nvPr/>
        </p:nvCxnSpPr>
        <p:spPr>
          <a:xfrm>
            <a:off x="630404" y="2873842"/>
            <a:ext cx="4132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7504" y="3229022"/>
            <a:ext cx="576064" cy="6866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smtClean="0"/>
              <a:t>Keyboard</a:t>
            </a:r>
            <a:endParaRPr lang="en-SG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07504" y="3542819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/>
              <a:t>PageUp</a:t>
            </a:r>
            <a:r>
              <a:rPr lang="en-SG" sz="1000" dirty="0" smtClean="0"/>
              <a:t>,</a:t>
            </a:r>
          </a:p>
          <a:p>
            <a:r>
              <a:rPr lang="en-SG" sz="1000" dirty="0" smtClean="0"/>
              <a:t>Down, …</a:t>
            </a:r>
            <a:endParaRPr lang="en-SG" sz="1000" dirty="0"/>
          </a:p>
        </p:txBody>
      </p:sp>
      <p:cxnSp>
        <p:nvCxnSpPr>
          <p:cNvPr id="73" name="Straight Arrow Connector 72"/>
          <p:cNvCxnSpPr>
            <a:stCxn id="71" idx="3"/>
            <a:endCxn id="66" idx="1"/>
          </p:cNvCxnSpPr>
          <p:nvPr/>
        </p:nvCxnSpPr>
        <p:spPr>
          <a:xfrm flipV="1">
            <a:off x="753835" y="3233882"/>
            <a:ext cx="289773" cy="508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220072" y="3120644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SetDisplayLines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78" name="Straight Arrow Connector 77"/>
          <p:cNvCxnSpPr>
            <a:stCxn id="66" idx="3"/>
            <a:endCxn id="76" idx="1"/>
          </p:cNvCxnSpPr>
          <p:nvPr/>
        </p:nvCxnSpPr>
        <p:spPr>
          <a:xfrm>
            <a:off x="2654947" y="3233882"/>
            <a:ext cx="2565125" cy="9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25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62068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sp>
        <p:nvSpPr>
          <p:cNvPr id="5" name="Rectangle 4"/>
          <p:cNvSpPr/>
          <p:nvPr/>
        </p:nvSpPr>
        <p:spPr>
          <a:xfrm>
            <a:off x="179512" y="1196752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Encrypt.O</a:t>
            </a:r>
            <a:endParaRPr lang="en-SG" sz="1200" dirty="0"/>
          </a:p>
        </p:txBody>
      </p:sp>
      <p:sp>
        <p:nvSpPr>
          <p:cNvPr id="6" name="Rectangle 5"/>
          <p:cNvSpPr/>
          <p:nvPr/>
        </p:nvSpPr>
        <p:spPr>
          <a:xfrm>
            <a:off x="179512" y="177281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</a:t>
            </a:r>
            <a:endParaRPr lang="en-SG" sz="1200" dirty="0"/>
          </a:p>
        </p:txBody>
      </p:sp>
      <p:sp>
        <p:nvSpPr>
          <p:cNvPr id="7" name="Rectangle 6"/>
          <p:cNvSpPr/>
          <p:nvPr/>
        </p:nvSpPr>
        <p:spPr>
          <a:xfrm>
            <a:off x="179512" y="2348880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Trailer.ID</a:t>
            </a:r>
            <a:endParaRPr lang="en-SG" sz="1200" dirty="0"/>
          </a:p>
        </p:txBody>
      </p:sp>
      <p:sp>
        <p:nvSpPr>
          <p:cNvPr id="9" name="Oval 8"/>
          <p:cNvSpPr/>
          <p:nvPr/>
        </p:nvSpPr>
        <p:spPr>
          <a:xfrm>
            <a:off x="1979712" y="1556792"/>
            <a:ext cx="720080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cxnSp>
        <p:nvCxnSpPr>
          <p:cNvPr id="11" name="Straight Arrow Connector 10"/>
          <p:cNvCxnSpPr>
            <a:stCxn id="4" idx="3"/>
            <a:endCxn id="9" idx="2"/>
          </p:cNvCxnSpPr>
          <p:nvPr/>
        </p:nvCxnSpPr>
        <p:spPr>
          <a:xfrm>
            <a:off x="1259632" y="872716"/>
            <a:ext cx="720080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2"/>
          </p:cNvCxnSpPr>
          <p:nvPr/>
        </p:nvCxnSpPr>
        <p:spPr>
          <a:xfrm>
            <a:off x="1259632" y="1448780"/>
            <a:ext cx="72008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2"/>
          </p:cNvCxnSpPr>
          <p:nvPr/>
        </p:nvCxnSpPr>
        <p:spPr>
          <a:xfrm flipV="1">
            <a:off x="1259632" y="1916832"/>
            <a:ext cx="720080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V="1">
            <a:off x="1259632" y="1916832"/>
            <a:ext cx="720080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6"/>
            <a:endCxn id="9" idx="0"/>
          </p:cNvCxnSpPr>
          <p:nvPr/>
        </p:nvCxnSpPr>
        <p:spPr>
          <a:xfrm flipH="1" flipV="1">
            <a:off x="2339752" y="1556792"/>
            <a:ext cx="360040" cy="360040"/>
          </a:xfrm>
          <a:prstGeom prst="bentConnector4">
            <a:avLst>
              <a:gd name="adj1" fmla="val -63493"/>
              <a:gd name="adj2" fmla="val 1634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67744" y="1052736"/>
            <a:ext cx="2745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50 times with </a:t>
            </a:r>
            <a:r>
              <a:rPr lang="en-SG" sz="1200" dirty="0" err="1" smtClean="0"/>
              <a:t>Encrypt.Lenght</a:t>
            </a:r>
            <a:r>
              <a:rPr lang="en-SG" sz="1200" dirty="0" smtClean="0"/>
              <a:t> bits</a:t>
            </a:r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3275856" y="1916832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General</a:t>
            </a:r>
          </a:p>
          <a:p>
            <a:pPr algn="ctr"/>
            <a:r>
              <a:rPr lang="en-SG" sz="1200" dirty="0" err="1" smtClean="0"/>
              <a:t>Encyption</a:t>
            </a:r>
            <a:endParaRPr lang="en-SG" sz="1200" dirty="0" smtClean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cxnSp>
        <p:nvCxnSpPr>
          <p:cNvPr id="24" name="Straight Arrow Connector 23"/>
          <p:cNvCxnSpPr>
            <a:stCxn id="9" idx="5"/>
            <a:endCxn id="22" idx="1"/>
          </p:cNvCxnSpPr>
          <p:nvPr/>
        </p:nvCxnSpPr>
        <p:spPr>
          <a:xfrm flipV="1">
            <a:off x="2594339" y="2168860"/>
            <a:ext cx="681517" cy="2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5626" y="44624"/>
            <a:ext cx="4229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Algorithm 2: Computing an encryption key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0681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4533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Algorithm 1: Encryption of data using the RC4</a:t>
            </a:r>
            <a:endParaRPr lang="en-SG" b="1" dirty="0"/>
          </a:p>
        </p:txBody>
      </p:sp>
      <p:sp>
        <p:nvSpPr>
          <p:cNvPr id="38" name="Rectangle 37"/>
          <p:cNvSpPr/>
          <p:nvPr/>
        </p:nvSpPr>
        <p:spPr>
          <a:xfrm>
            <a:off x="237094" y="537783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General</a:t>
            </a:r>
          </a:p>
          <a:p>
            <a:pPr algn="ctr"/>
            <a:r>
              <a:rPr lang="en-SG" sz="1200" dirty="0" err="1"/>
              <a:t>Encyption</a:t>
            </a:r>
            <a:endParaRPr lang="en-SG" sz="1200" dirty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42" name="Rectangle 16"/>
          <p:cNvSpPr/>
          <p:nvPr/>
        </p:nvSpPr>
        <p:spPr>
          <a:xfrm>
            <a:off x="4789573" y="944860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43" name="Straight Arrow Connector 42"/>
          <p:cNvCxnSpPr>
            <a:stCxn id="54" idx="3"/>
            <a:endCxn id="47" idx="1"/>
          </p:cNvCxnSpPr>
          <p:nvPr/>
        </p:nvCxnSpPr>
        <p:spPr>
          <a:xfrm>
            <a:off x="2771800" y="14491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203848" y="177320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Readable text</a:t>
            </a:r>
            <a:endParaRPr lang="en-SG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283968" y="2036133"/>
            <a:ext cx="505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203848" y="1197144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 </a:t>
            </a:r>
            <a:r>
              <a:rPr lang="en-SG" sz="1200" dirty="0" smtClean="0"/>
              <a:t>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48" name="Elbow Connector 47"/>
          <p:cNvCxnSpPr>
            <a:stCxn id="47" idx="3"/>
            <a:endCxn id="47" idx="0"/>
          </p:cNvCxnSpPr>
          <p:nvPr/>
        </p:nvCxnSpPr>
        <p:spPr>
          <a:xfrm flipH="1" flipV="1">
            <a:off x="3743908" y="1197144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91880" y="704121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51" name="Rectangle 50"/>
          <p:cNvSpPr/>
          <p:nvPr/>
        </p:nvSpPr>
        <p:spPr>
          <a:xfrm>
            <a:off x="5724128" y="1773208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Encrypted text</a:t>
            </a:r>
            <a:endParaRPr lang="en-SG" sz="1200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328305" y="2016722"/>
            <a:ext cx="395823" cy="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2" idx="5"/>
          </p:cNvCxnSpPr>
          <p:nvPr/>
        </p:nvCxnSpPr>
        <p:spPr>
          <a:xfrm>
            <a:off x="4283968" y="1449172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691680" y="1197144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55" name="Rectangle 54"/>
          <p:cNvSpPr/>
          <p:nvPr/>
        </p:nvSpPr>
        <p:spPr>
          <a:xfrm>
            <a:off x="237094" y="1191303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</a:t>
            </a:r>
            <a:r>
              <a:rPr lang="en-SG" sz="1200" dirty="0" smtClean="0"/>
              <a:t>Id</a:t>
            </a:r>
            <a:endParaRPr lang="en-SG" sz="1200" dirty="0"/>
          </a:p>
        </p:txBody>
      </p:sp>
      <p:sp>
        <p:nvSpPr>
          <p:cNvPr id="56" name="Rectangle 55"/>
          <p:cNvSpPr/>
          <p:nvPr/>
        </p:nvSpPr>
        <p:spPr>
          <a:xfrm>
            <a:off x="237094" y="1844824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Generation</a:t>
            </a:r>
          </a:p>
        </p:txBody>
      </p:sp>
      <p:cxnSp>
        <p:nvCxnSpPr>
          <p:cNvPr id="11" name="Straight Arrow Connector 10"/>
          <p:cNvCxnSpPr>
            <a:stCxn id="38" idx="3"/>
            <a:endCxn id="54" idx="1"/>
          </p:cNvCxnSpPr>
          <p:nvPr/>
        </p:nvCxnSpPr>
        <p:spPr>
          <a:xfrm>
            <a:off x="1317214" y="789811"/>
            <a:ext cx="374466" cy="659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5" idx="3"/>
            <a:endCxn id="54" idx="1"/>
          </p:cNvCxnSpPr>
          <p:nvPr/>
        </p:nvCxnSpPr>
        <p:spPr>
          <a:xfrm>
            <a:off x="1317214" y="1443331"/>
            <a:ext cx="374466" cy="5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3"/>
            <a:endCxn id="54" idx="1"/>
          </p:cNvCxnSpPr>
          <p:nvPr/>
        </p:nvCxnSpPr>
        <p:spPr>
          <a:xfrm flipV="1">
            <a:off x="1317214" y="1449172"/>
            <a:ext cx="374466" cy="64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07504" y="2852936"/>
            <a:ext cx="3440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Decryption </a:t>
            </a:r>
            <a:r>
              <a:rPr lang="en-US" b="1" dirty="0"/>
              <a:t>of data using the RC4</a:t>
            </a:r>
            <a:endParaRPr lang="en-SG" b="1" dirty="0"/>
          </a:p>
        </p:txBody>
      </p:sp>
      <p:sp>
        <p:nvSpPr>
          <p:cNvPr id="61" name="Rectangle 60"/>
          <p:cNvSpPr/>
          <p:nvPr/>
        </p:nvSpPr>
        <p:spPr>
          <a:xfrm>
            <a:off x="248972" y="3346095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General</a:t>
            </a:r>
          </a:p>
          <a:p>
            <a:pPr algn="ctr"/>
            <a:r>
              <a:rPr lang="en-SG" sz="1200" dirty="0" err="1"/>
              <a:t>Encyption</a:t>
            </a:r>
            <a:endParaRPr lang="en-SG" sz="1200" dirty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62" name="Rectangle 16"/>
          <p:cNvSpPr/>
          <p:nvPr/>
        </p:nvSpPr>
        <p:spPr>
          <a:xfrm>
            <a:off x="4801451" y="3753172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63" name="Straight Arrow Connector 62"/>
          <p:cNvCxnSpPr>
            <a:stCxn id="72" idx="3"/>
            <a:endCxn id="66" idx="1"/>
          </p:cNvCxnSpPr>
          <p:nvPr/>
        </p:nvCxnSpPr>
        <p:spPr>
          <a:xfrm>
            <a:off x="2783678" y="425748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215726" y="4581520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Encrypted </a:t>
            </a:r>
            <a:r>
              <a:rPr lang="en-SG" sz="1200" dirty="0" smtClean="0"/>
              <a:t>text</a:t>
            </a:r>
            <a:endParaRPr lang="en-SG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295846" y="4844445"/>
            <a:ext cx="505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215726" y="4005456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 </a:t>
            </a:r>
            <a:r>
              <a:rPr lang="en-SG" sz="1200" dirty="0" smtClean="0"/>
              <a:t>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67" name="Elbow Connector 66"/>
          <p:cNvCxnSpPr>
            <a:stCxn id="66" idx="3"/>
            <a:endCxn id="66" idx="0"/>
          </p:cNvCxnSpPr>
          <p:nvPr/>
        </p:nvCxnSpPr>
        <p:spPr>
          <a:xfrm flipH="1" flipV="1">
            <a:off x="3755786" y="4005456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03758" y="3512433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69" name="Rectangle 68"/>
          <p:cNvSpPr/>
          <p:nvPr/>
        </p:nvSpPr>
        <p:spPr>
          <a:xfrm>
            <a:off x="5736006" y="4581520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Readable text</a:t>
            </a:r>
          </a:p>
        </p:txBody>
      </p:sp>
      <p:cxnSp>
        <p:nvCxnSpPr>
          <p:cNvPr id="70" name="Straight Arrow Connector 69"/>
          <p:cNvCxnSpPr>
            <a:endCxn id="69" idx="1"/>
          </p:cNvCxnSpPr>
          <p:nvPr/>
        </p:nvCxnSpPr>
        <p:spPr>
          <a:xfrm>
            <a:off x="5340183" y="4825034"/>
            <a:ext cx="395823" cy="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6" idx="3"/>
            <a:endCxn id="62" idx="5"/>
          </p:cNvCxnSpPr>
          <p:nvPr/>
        </p:nvCxnSpPr>
        <p:spPr>
          <a:xfrm>
            <a:off x="4295846" y="4257484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703558" y="4005456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73" name="Rectangle 72"/>
          <p:cNvSpPr/>
          <p:nvPr/>
        </p:nvSpPr>
        <p:spPr>
          <a:xfrm>
            <a:off x="248972" y="3999615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</a:t>
            </a:r>
            <a:r>
              <a:rPr lang="en-SG" sz="1200" dirty="0" smtClean="0"/>
              <a:t>Id</a:t>
            </a:r>
            <a:endParaRPr lang="en-SG" sz="1200" dirty="0"/>
          </a:p>
        </p:txBody>
      </p:sp>
      <p:sp>
        <p:nvSpPr>
          <p:cNvPr id="74" name="Rectangle 73"/>
          <p:cNvSpPr/>
          <p:nvPr/>
        </p:nvSpPr>
        <p:spPr>
          <a:xfrm>
            <a:off x="248972" y="465313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Generation</a:t>
            </a:r>
          </a:p>
        </p:txBody>
      </p:sp>
      <p:cxnSp>
        <p:nvCxnSpPr>
          <p:cNvPr id="75" name="Straight Arrow Connector 74"/>
          <p:cNvCxnSpPr>
            <a:stCxn id="61" idx="3"/>
            <a:endCxn id="72" idx="1"/>
          </p:cNvCxnSpPr>
          <p:nvPr/>
        </p:nvCxnSpPr>
        <p:spPr>
          <a:xfrm>
            <a:off x="1329092" y="3598123"/>
            <a:ext cx="374466" cy="659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3" idx="3"/>
            <a:endCxn id="72" idx="1"/>
          </p:cNvCxnSpPr>
          <p:nvPr/>
        </p:nvCxnSpPr>
        <p:spPr>
          <a:xfrm>
            <a:off x="1329092" y="4251643"/>
            <a:ext cx="374466" cy="5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3"/>
            <a:endCxn id="72" idx="1"/>
          </p:cNvCxnSpPr>
          <p:nvPr/>
        </p:nvCxnSpPr>
        <p:spPr>
          <a:xfrm flipV="1">
            <a:off x="1329092" y="4257484"/>
            <a:ext cx="374466" cy="64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36656" y="3760691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Algorithm 6: Authenticating the user password</a:t>
            </a:r>
            <a:endParaRPr lang="en-SG" b="1" dirty="0"/>
          </a:p>
        </p:txBody>
      </p:sp>
      <p:sp>
        <p:nvSpPr>
          <p:cNvPr id="120" name="Rectangle 119"/>
          <p:cNvSpPr/>
          <p:nvPr/>
        </p:nvSpPr>
        <p:spPr>
          <a:xfrm>
            <a:off x="323528" y="5479514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cxnSp>
        <p:nvCxnSpPr>
          <p:cNvPr id="122" name="Straight Arrow Connector 121"/>
          <p:cNvCxnSpPr>
            <a:stCxn id="120" idx="3"/>
            <a:endCxn id="137" idx="1"/>
          </p:cNvCxnSpPr>
          <p:nvPr/>
        </p:nvCxnSpPr>
        <p:spPr>
          <a:xfrm>
            <a:off x="1403648" y="5731542"/>
            <a:ext cx="389192" cy="288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6"/>
          <p:cNvSpPr/>
          <p:nvPr/>
        </p:nvSpPr>
        <p:spPr>
          <a:xfrm>
            <a:off x="3349413" y="4472860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124" name="Straight Arrow Connector 123"/>
          <p:cNvCxnSpPr>
            <a:stCxn id="137" idx="3"/>
          </p:cNvCxnSpPr>
          <p:nvPr/>
        </p:nvCxnSpPr>
        <p:spPr>
          <a:xfrm flipV="1">
            <a:off x="2872960" y="5537102"/>
            <a:ext cx="450968" cy="48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eform 124"/>
          <p:cNvSpPr/>
          <p:nvPr/>
        </p:nvSpPr>
        <p:spPr>
          <a:xfrm>
            <a:off x="3148642" y="5517232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Rectangle 125"/>
          <p:cNvSpPr/>
          <p:nvPr/>
        </p:nvSpPr>
        <p:spPr>
          <a:xfrm>
            <a:off x="1763688" y="4725144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</a:t>
            </a:r>
            <a:r>
              <a:rPr lang="en-SG" sz="1200" dirty="0" smtClean="0"/>
              <a:t> 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127" name="Elbow Connector 126"/>
          <p:cNvCxnSpPr>
            <a:stCxn id="126" idx="3"/>
            <a:endCxn id="126" idx="0"/>
          </p:cNvCxnSpPr>
          <p:nvPr/>
        </p:nvCxnSpPr>
        <p:spPr>
          <a:xfrm flipH="1" flipV="1">
            <a:off x="2303748" y="4725144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020928" y="6032321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051720" y="4232121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30" name="Rectangle 129"/>
          <p:cNvSpPr/>
          <p:nvPr/>
        </p:nvSpPr>
        <p:spPr>
          <a:xfrm>
            <a:off x="4283968" y="530120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Calculated</a:t>
            </a:r>
          </a:p>
          <a:p>
            <a:pPr algn="ctr"/>
            <a:r>
              <a:rPr lang="en-SG" sz="1200" dirty="0" err="1" smtClean="0"/>
              <a:t>Encrypt.U</a:t>
            </a:r>
            <a:endParaRPr lang="en-SG" sz="1200" dirty="0"/>
          </a:p>
        </p:txBody>
      </p:sp>
      <p:cxnSp>
        <p:nvCxnSpPr>
          <p:cNvPr id="131" name="Straight Arrow Connector 130"/>
          <p:cNvCxnSpPr>
            <a:stCxn id="123" idx="2"/>
            <a:endCxn id="130" idx="1"/>
          </p:cNvCxnSpPr>
          <p:nvPr/>
        </p:nvCxnSpPr>
        <p:spPr>
          <a:xfrm>
            <a:off x="3888145" y="5537102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6" idx="3"/>
          </p:cNvCxnSpPr>
          <p:nvPr/>
        </p:nvCxnSpPr>
        <p:spPr>
          <a:xfrm>
            <a:off x="2843808" y="4977172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23528" y="474314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General</a:t>
            </a:r>
          </a:p>
          <a:p>
            <a:pPr algn="ctr"/>
            <a:r>
              <a:rPr lang="en-SG" sz="1200" dirty="0" err="1" smtClean="0"/>
              <a:t>Encyption</a:t>
            </a:r>
            <a:endParaRPr lang="en-SG" sz="1200" dirty="0" smtClean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134" name="Rectangle 133"/>
          <p:cNvSpPr/>
          <p:nvPr/>
        </p:nvSpPr>
        <p:spPr>
          <a:xfrm>
            <a:off x="323528" y="6165304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Trailer.ID</a:t>
            </a:r>
            <a:endParaRPr lang="en-SG" sz="1200" dirty="0"/>
          </a:p>
        </p:txBody>
      </p:sp>
      <p:cxnSp>
        <p:nvCxnSpPr>
          <p:cNvPr id="135" name="Straight Arrow Connector 134"/>
          <p:cNvCxnSpPr>
            <a:stCxn id="134" idx="3"/>
            <a:endCxn id="137" idx="1"/>
          </p:cNvCxnSpPr>
          <p:nvPr/>
        </p:nvCxnSpPr>
        <p:spPr>
          <a:xfrm flipV="1">
            <a:off x="1403648" y="6020324"/>
            <a:ext cx="389192" cy="39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3" idx="3"/>
            <a:endCxn id="126" idx="1"/>
          </p:cNvCxnSpPr>
          <p:nvPr/>
        </p:nvCxnSpPr>
        <p:spPr>
          <a:xfrm flipV="1">
            <a:off x="1403648" y="4977172"/>
            <a:ext cx="360040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1792840" y="5768296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144" name="Rectangle 143"/>
          <p:cNvSpPr/>
          <p:nvPr/>
        </p:nvSpPr>
        <p:spPr>
          <a:xfrm>
            <a:off x="136656" y="260648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 5: Computing the encryption dictionary’s U (user password) value</a:t>
            </a:r>
            <a:endParaRPr lang="en-SG" b="1" dirty="0"/>
          </a:p>
        </p:txBody>
      </p:sp>
      <p:sp>
        <p:nvSpPr>
          <p:cNvPr id="145" name="Rectangle 144"/>
          <p:cNvSpPr/>
          <p:nvPr/>
        </p:nvSpPr>
        <p:spPr>
          <a:xfrm>
            <a:off x="280672" y="1868081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cxnSp>
        <p:nvCxnSpPr>
          <p:cNvPr id="146" name="Straight Arrow Connector 145"/>
          <p:cNvCxnSpPr>
            <a:stCxn id="145" idx="3"/>
            <a:endCxn id="161" idx="1"/>
          </p:cNvCxnSpPr>
          <p:nvPr/>
        </p:nvCxnSpPr>
        <p:spPr>
          <a:xfrm>
            <a:off x="1360792" y="2120109"/>
            <a:ext cx="342977" cy="220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6"/>
          <p:cNvSpPr/>
          <p:nvPr/>
        </p:nvSpPr>
        <p:spPr>
          <a:xfrm>
            <a:off x="3306557" y="861427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148" name="Straight Arrow Connector 147"/>
          <p:cNvCxnSpPr>
            <a:stCxn id="161" idx="3"/>
          </p:cNvCxnSpPr>
          <p:nvPr/>
        </p:nvCxnSpPr>
        <p:spPr>
          <a:xfrm flipV="1">
            <a:off x="2783889" y="1922477"/>
            <a:ext cx="482215" cy="417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reeform 148"/>
          <p:cNvSpPr/>
          <p:nvPr/>
        </p:nvSpPr>
        <p:spPr>
          <a:xfrm>
            <a:off x="3105786" y="1905799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0" name="Rectangle 149"/>
          <p:cNvSpPr/>
          <p:nvPr/>
        </p:nvSpPr>
        <p:spPr>
          <a:xfrm>
            <a:off x="1720832" y="1113711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</a:t>
            </a:r>
            <a:r>
              <a:rPr lang="en-SG" sz="1200" dirty="0" smtClean="0"/>
              <a:t> 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151" name="Elbow Connector 150"/>
          <p:cNvCxnSpPr>
            <a:stCxn id="150" idx="3"/>
            <a:endCxn id="150" idx="0"/>
          </p:cNvCxnSpPr>
          <p:nvPr/>
        </p:nvCxnSpPr>
        <p:spPr>
          <a:xfrm flipH="1" flipV="1">
            <a:off x="2260892" y="1113711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978072" y="2420888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008864" y="620688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54" name="Rectangle 153"/>
          <p:cNvSpPr/>
          <p:nvPr/>
        </p:nvSpPr>
        <p:spPr>
          <a:xfrm>
            <a:off x="4241112" y="1689775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Encrypt.U</a:t>
            </a:r>
            <a:endParaRPr lang="en-SG" sz="1200" dirty="0"/>
          </a:p>
        </p:txBody>
      </p:sp>
      <p:cxnSp>
        <p:nvCxnSpPr>
          <p:cNvPr id="155" name="Straight Arrow Connector 154"/>
          <p:cNvCxnSpPr>
            <a:stCxn id="147" idx="2"/>
            <a:endCxn id="154" idx="1"/>
          </p:cNvCxnSpPr>
          <p:nvPr/>
        </p:nvCxnSpPr>
        <p:spPr>
          <a:xfrm>
            <a:off x="3845289" y="1925669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50" idx="3"/>
          </p:cNvCxnSpPr>
          <p:nvPr/>
        </p:nvCxnSpPr>
        <p:spPr>
          <a:xfrm>
            <a:off x="2800952" y="1365739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280672" y="1131713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General</a:t>
            </a:r>
          </a:p>
          <a:p>
            <a:pPr algn="ctr"/>
            <a:r>
              <a:rPr lang="en-SG" sz="1200" dirty="0" err="1" smtClean="0"/>
              <a:t>Encyption</a:t>
            </a:r>
            <a:endParaRPr lang="en-SG" sz="1200" dirty="0" smtClean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158" name="Rectangle 157"/>
          <p:cNvSpPr/>
          <p:nvPr/>
        </p:nvSpPr>
        <p:spPr>
          <a:xfrm>
            <a:off x="280672" y="2553871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Trailer.ID</a:t>
            </a:r>
            <a:endParaRPr lang="en-SG" sz="1200" dirty="0"/>
          </a:p>
        </p:txBody>
      </p:sp>
      <p:cxnSp>
        <p:nvCxnSpPr>
          <p:cNvPr id="159" name="Straight Arrow Connector 158"/>
          <p:cNvCxnSpPr>
            <a:stCxn id="158" idx="3"/>
            <a:endCxn id="161" idx="1"/>
          </p:cNvCxnSpPr>
          <p:nvPr/>
        </p:nvCxnSpPr>
        <p:spPr>
          <a:xfrm flipV="1">
            <a:off x="1360792" y="2340321"/>
            <a:ext cx="342977" cy="465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7" idx="3"/>
            <a:endCxn id="150" idx="1"/>
          </p:cNvCxnSpPr>
          <p:nvPr/>
        </p:nvCxnSpPr>
        <p:spPr>
          <a:xfrm flipV="1">
            <a:off x="1360792" y="1365739"/>
            <a:ext cx="360040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1703769" y="2088293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162" name="Rectangle 161"/>
          <p:cNvSpPr/>
          <p:nvPr/>
        </p:nvSpPr>
        <p:spPr>
          <a:xfrm>
            <a:off x="4283968" y="465313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Stored</a:t>
            </a:r>
          </a:p>
          <a:p>
            <a:pPr algn="ctr"/>
            <a:r>
              <a:rPr lang="en-SG" sz="1200" dirty="0" err="1" smtClean="0"/>
              <a:t>Encrypt.U</a:t>
            </a:r>
            <a:endParaRPr lang="en-SG" sz="1200" dirty="0"/>
          </a:p>
        </p:txBody>
      </p:sp>
      <p:sp>
        <p:nvSpPr>
          <p:cNvPr id="163" name="Rectangle 162"/>
          <p:cNvSpPr/>
          <p:nvPr/>
        </p:nvSpPr>
        <p:spPr>
          <a:xfrm>
            <a:off x="5580112" y="4974010"/>
            <a:ext cx="7920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Equal ?</a:t>
            </a:r>
            <a:endParaRPr lang="en-SG" sz="1200" dirty="0"/>
          </a:p>
        </p:txBody>
      </p:sp>
      <p:cxnSp>
        <p:nvCxnSpPr>
          <p:cNvPr id="165" name="Straight Arrow Connector 164"/>
          <p:cNvCxnSpPr>
            <a:stCxn id="162" idx="3"/>
            <a:endCxn id="163" idx="1"/>
          </p:cNvCxnSpPr>
          <p:nvPr/>
        </p:nvCxnSpPr>
        <p:spPr>
          <a:xfrm>
            <a:off x="5364088" y="4905164"/>
            <a:ext cx="216024" cy="320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30" idx="3"/>
            <a:endCxn id="163" idx="1"/>
          </p:cNvCxnSpPr>
          <p:nvPr/>
        </p:nvCxnSpPr>
        <p:spPr>
          <a:xfrm flipV="1">
            <a:off x="5364088" y="5226038"/>
            <a:ext cx="216024" cy="327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6700706" y="4795108"/>
            <a:ext cx="490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valid</a:t>
            </a:r>
            <a:endParaRPr lang="en-SG" sz="12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6644281" y="5251137"/>
            <a:ext cx="609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invalid</a:t>
            </a:r>
            <a:endParaRPr lang="en-SG" sz="1200" b="1" dirty="0"/>
          </a:p>
        </p:txBody>
      </p:sp>
      <p:cxnSp>
        <p:nvCxnSpPr>
          <p:cNvPr id="177" name="Straight Arrow Connector 176"/>
          <p:cNvCxnSpPr>
            <a:stCxn id="163" idx="3"/>
            <a:endCxn id="174" idx="1"/>
          </p:cNvCxnSpPr>
          <p:nvPr/>
        </p:nvCxnSpPr>
        <p:spPr>
          <a:xfrm flipV="1">
            <a:off x="6372200" y="4933608"/>
            <a:ext cx="328506" cy="29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3" idx="3"/>
            <a:endCxn id="175" idx="1"/>
          </p:cNvCxnSpPr>
          <p:nvPr/>
        </p:nvCxnSpPr>
        <p:spPr>
          <a:xfrm>
            <a:off x="6372200" y="5226038"/>
            <a:ext cx="272081" cy="163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300192" y="4725144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6313662" y="5312241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06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4259232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 7: Authenticating the owner password</a:t>
            </a:r>
            <a:endParaRPr lang="en-SG" b="1" dirty="0"/>
          </a:p>
        </p:txBody>
      </p:sp>
      <p:sp>
        <p:nvSpPr>
          <p:cNvPr id="3" name="Rectangle 2"/>
          <p:cNvSpPr/>
          <p:nvPr/>
        </p:nvSpPr>
        <p:spPr>
          <a:xfrm>
            <a:off x="251520" y="515761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</a:t>
            </a:r>
            <a:r>
              <a:rPr lang="en-SG" sz="1200" dirty="0"/>
              <a:t>o</a:t>
            </a:r>
            <a:r>
              <a:rPr lang="" sz="1200" smtClean="0"/>
              <a:t>wner </a:t>
            </a:r>
            <a:r>
              <a:rPr lang="en-SG" sz="1200" dirty="0" smtClean="0"/>
              <a:t>password</a:t>
            </a:r>
            <a:endParaRPr lang="en-SG" sz="1200" dirty="0"/>
          </a:p>
        </p:txBody>
      </p:sp>
      <p:cxnSp>
        <p:nvCxnSpPr>
          <p:cNvPr id="5" name="Straight Arrow Connector 4"/>
          <p:cNvCxnSpPr>
            <a:stCxn id="3" idx="3"/>
            <a:endCxn id="20" idx="1"/>
          </p:cNvCxnSpPr>
          <p:nvPr/>
        </p:nvCxnSpPr>
        <p:spPr>
          <a:xfrm>
            <a:off x="1331640" y="5409646"/>
            <a:ext cx="360040" cy="4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0" idx="3"/>
            <a:endCxn id="20" idx="0"/>
          </p:cNvCxnSpPr>
          <p:nvPr/>
        </p:nvCxnSpPr>
        <p:spPr>
          <a:xfrm flipH="1" flipV="1">
            <a:off x="2231740" y="5162272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3728" y="4619272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50 times</a:t>
            </a:r>
            <a:endParaRPr lang="en-SG" sz="1200" dirty="0"/>
          </a:p>
        </p:txBody>
      </p:sp>
      <p:sp>
        <p:nvSpPr>
          <p:cNvPr id="8" name="Rectangle 16"/>
          <p:cNvSpPr/>
          <p:nvPr/>
        </p:nvSpPr>
        <p:spPr>
          <a:xfrm>
            <a:off x="5005597" y="4904908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dirty="0" smtClean="0"/>
              <a:t>RC4</a:t>
            </a:r>
          </a:p>
          <a:p>
            <a:endParaRPr lang="" sz="1200" dirty="0"/>
          </a:p>
          <a:p>
            <a:r>
              <a:rPr lang="" sz="1200" dirty="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9" name="Straight Arrow Connector 8"/>
          <p:cNvCxnSpPr>
            <a:stCxn id="20" idx="3"/>
            <a:endCxn id="13" idx="1"/>
          </p:cNvCxnSpPr>
          <p:nvPr/>
        </p:nvCxnSpPr>
        <p:spPr>
          <a:xfrm flipV="1">
            <a:off x="2771800" y="5409220"/>
            <a:ext cx="648072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19872" y="573325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Encrypt.O</a:t>
            </a:r>
            <a:endParaRPr lang="en-SG" sz="1200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4499992" y="5969150"/>
            <a:ext cx="505605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4716016" y="5977526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3419872" y="5157192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XOR 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14" name="Elbow Connector 13"/>
          <p:cNvCxnSpPr>
            <a:stCxn id="13" idx="3"/>
            <a:endCxn id="13" idx="0"/>
          </p:cNvCxnSpPr>
          <p:nvPr/>
        </p:nvCxnSpPr>
        <p:spPr>
          <a:xfrm flipH="1" flipV="1">
            <a:off x="3959932" y="5157192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7112" y="6464369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707904" y="4664169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7" name="Rectangle 16"/>
          <p:cNvSpPr/>
          <p:nvPr/>
        </p:nvSpPr>
        <p:spPr>
          <a:xfrm>
            <a:off x="5940152" y="5733256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</a:t>
            </a:r>
            <a:r>
              <a:rPr lang="en-SG" sz="1200" dirty="0"/>
              <a:t>user </a:t>
            </a:r>
            <a:r>
              <a:rPr lang="en-SG" sz="1200" dirty="0" smtClean="0"/>
              <a:t>password</a:t>
            </a:r>
            <a:endParaRPr lang="en-SG" sz="1200" dirty="0"/>
          </a:p>
        </p:txBody>
      </p:sp>
      <p:cxnSp>
        <p:nvCxnSpPr>
          <p:cNvPr id="18" name="Straight Arrow Connector 17"/>
          <p:cNvCxnSpPr>
            <a:stCxn id="8" idx="2"/>
            <a:endCxn id="17" idx="1"/>
          </p:cNvCxnSpPr>
          <p:nvPr/>
        </p:nvCxnSpPr>
        <p:spPr>
          <a:xfrm>
            <a:off x="5544329" y="5969150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8" idx="5"/>
          </p:cNvCxnSpPr>
          <p:nvPr/>
        </p:nvCxnSpPr>
        <p:spPr>
          <a:xfrm>
            <a:off x="4499992" y="5409220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91680" y="5162272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25" name="Rectangle 24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 3: Computing the encryption dictionary’s O (owner password) value</a:t>
            </a:r>
            <a:endParaRPr lang="en-SG" b="1" dirty="0"/>
          </a:p>
        </p:txBody>
      </p:sp>
      <p:sp>
        <p:nvSpPr>
          <p:cNvPr id="26" name="Rectangle 25"/>
          <p:cNvSpPr/>
          <p:nvPr/>
        </p:nvSpPr>
        <p:spPr>
          <a:xfrm>
            <a:off x="251520" y="969689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</a:t>
            </a:r>
            <a:r>
              <a:rPr lang="en-SG" sz="1200" dirty="0"/>
              <a:t>o</a:t>
            </a:r>
            <a:r>
              <a:rPr lang="" sz="1200" dirty="0" smtClean="0"/>
              <a:t>wner </a:t>
            </a:r>
            <a:r>
              <a:rPr lang="en-SG" sz="1200" dirty="0" smtClean="0"/>
              <a:t>password</a:t>
            </a:r>
            <a:endParaRPr lang="en-SG" sz="1200" dirty="0"/>
          </a:p>
        </p:txBody>
      </p:sp>
      <p:cxnSp>
        <p:nvCxnSpPr>
          <p:cNvPr id="27" name="Straight Arrow Connector 26"/>
          <p:cNvCxnSpPr>
            <a:stCxn id="26" idx="3"/>
            <a:endCxn id="42" idx="1"/>
          </p:cNvCxnSpPr>
          <p:nvPr/>
        </p:nvCxnSpPr>
        <p:spPr>
          <a:xfrm>
            <a:off x="1331640" y="1221717"/>
            <a:ext cx="360040" cy="11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2" idx="3"/>
            <a:endCxn id="42" idx="0"/>
          </p:cNvCxnSpPr>
          <p:nvPr/>
        </p:nvCxnSpPr>
        <p:spPr>
          <a:xfrm flipH="1" flipV="1">
            <a:off x="2231740" y="980728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05378" y="548680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50 times</a:t>
            </a:r>
            <a:endParaRPr lang="en-SG" sz="1200" dirty="0"/>
          </a:p>
        </p:txBody>
      </p:sp>
      <p:sp>
        <p:nvSpPr>
          <p:cNvPr id="30" name="Rectangle 16"/>
          <p:cNvSpPr/>
          <p:nvPr/>
        </p:nvSpPr>
        <p:spPr>
          <a:xfrm>
            <a:off x="4933589" y="717411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31" name="Straight Arrow Connector 30"/>
          <p:cNvCxnSpPr>
            <a:stCxn id="42" idx="3"/>
            <a:endCxn id="35" idx="1"/>
          </p:cNvCxnSpPr>
          <p:nvPr/>
        </p:nvCxnSpPr>
        <p:spPr>
          <a:xfrm flipV="1">
            <a:off x="2771800" y="1221723"/>
            <a:ext cx="576064" cy="11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47864" y="1545759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 flipV="1">
            <a:off x="4427984" y="1781653"/>
            <a:ext cx="505605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4644008" y="1790029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/>
          <p:cNvSpPr/>
          <p:nvPr/>
        </p:nvSpPr>
        <p:spPr>
          <a:xfrm>
            <a:off x="3347864" y="969695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 </a:t>
            </a:r>
            <a:r>
              <a:rPr lang="en-SG" sz="1200" dirty="0" smtClean="0"/>
              <a:t>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36" name="Elbow Connector 35"/>
          <p:cNvCxnSpPr>
            <a:stCxn id="35" idx="3"/>
            <a:endCxn id="35" idx="0"/>
          </p:cNvCxnSpPr>
          <p:nvPr/>
        </p:nvCxnSpPr>
        <p:spPr>
          <a:xfrm flipH="1" flipV="1">
            <a:off x="3887924" y="969695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69674" y="2276872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635896" y="476672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39" name="Rectangle 38"/>
          <p:cNvSpPr/>
          <p:nvPr/>
        </p:nvSpPr>
        <p:spPr>
          <a:xfrm>
            <a:off x="5868144" y="1545759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Encrypt.O</a:t>
            </a:r>
            <a:endParaRPr lang="en-SG" sz="1200" dirty="0"/>
          </a:p>
        </p:txBody>
      </p:sp>
      <p:cxnSp>
        <p:nvCxnSpPr>
          <p:cNvPr id="40" name="Straight Arrow Connector 39"/>
          <p:cNvCxnSpPr>
            <a:stCxn id="30" idx="2"/>
            <a:endCxn id="39" idx="1"/>
          </p:cNvCxnSpPr>
          <p:nvPr/>
        </p:nvCxnSpPr>
        <p:spPr>
          <a:xfrm>
            <a:off x="5472321" y="1781653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3"/>
            <a:endCxn id="30" idx="5"/>
          </p:cNvCxnSpPr>
          <p:nvPr/>
        </p:nvCxnSpPr>
        <p:spPr>
          <a:xfrm>
            <a:off x="4427984" y="1221723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91680" y="980728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4" name="Right Arrow 3"/>
          <p:cNvSpPr/>
          <p:nvPr/>
        </p:nvSpPr>
        <p:spPr>
          <a:xfrm>
            <a:off x="7236296" y="5445224"/>
            <a:ext cx="1728191" cy="10575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Use </a:t>
            </a:r>
            <a:r>
              <a:rPr lang="en-SG" sz="1200" dirty="0"/>
              <a:t>Padded user </a:t>
            </a:r>
            <a:r>
              <a:rPr lang="en-SG" sz="1200" dirty="0" smtClean="0"/>
              <a:t>password as input to Algorithm 6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98378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17523</TotalTime>
  <Words>1117</Words>
  <Application>Microsoft Office PowerPoint</Application>
  <PresentationFormat>On-screen Show (4:3)</PresentationFormat>
  <Paragraphs>479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57</cp:revision>
  <dcterms:created xsi:type="dcterms:W3CDTF">2021-06-26T08:43:21Z</dcterms:created>
  <dcterms:modified xsi:type="dcterms:W3CDTF">2021-08-20T06:09:48Z</dcterms:modified>
</cp:coreProperties>
</file>