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0" r:id="rId5"/>
    <p:sldId id="261" r:id="rId6"/>
    <p:sldId id="258" r:id="rId7"/>
    <p:sldId id="259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12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19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0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6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4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57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1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3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38AC-D00D-4077-9A18-165FEE5E386A}" type="datetimeFigureOut">
              <a:rPr lang="en-SG" smtClean="0"/>
              <a:t>27/7/2021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5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12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MainWindow.navigate</a:t>
            </a:r>
            <a:r>
              <a:rPr lang="en-SG" sz="1200" b="1" dirty="0" smtClean="0"/>
              <a:t>()</a:t>
            </a:r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07504" y="312911"/>
            <a:ext cx="3019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Loading </a:t>
            </a:r>
            <a:r>
              <a:rPr lang="en-US" sz="1400" b="1" dirty="0" err="1" smtClean="0"/>
              <a:t>TextViewer</a:t>
            </a:r>
            <a:r>
              <a:rPr lang="en-US" sz="1400" b="1" dirty="0" smtClean="0"/>
              <a:t> with pdf </a:t>
            </a:r>
            <a:r>
              <a:rPr lang="en-US" sz="1400" b="1" dirty="0"/>
              <a:t>file </a:t>
            </a:r>
            <a:r>
              <a:rPr lang="en-US" sz="1400" b="1" dirty="0" smtClean="0"/>
              <a:t>bytes</a:t>
            </a:r>
            <a:endParaRPr lang="en-SG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4644008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6407" y="312911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events and renderer</a:t>
            </a:r>
            <a:endParaRPr lang="en-SG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07504" y="3841303"/>
            <a:ext cx="423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scrollbar controls which lines get displayed</a:t>
            </a:r>
            <a:endParaRPr lang="en-SG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684357" y="4581128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smtClean="0"/>
              <a:t>scrollbar</a:t>
            </a:r>
          </a:p>
          <a:p>
            <a:r>
              <a:rPr lang="en-SG" sz="1200" dirty="0" err="1" smtClean="0"/>
              <a:t>Minvalue</a:t>
            </a:r>
            <a:r>
              <a:rPr lang="en-SG" sz="1200" dirty="0"/>
              <a:t>: 0</a:t>
            </a:r>
          </a:p>
          <a:p>
            <a:r>
              <a:rPr lang="en-SG" sz="1200" dirty="0" smtClean="0"/>
              <a:t>Value</a:t>
            </a:r>
            <a:r>
              <a:rPr lang="en-SG" sz="1200" dirty="0"/>
              <a:t>: first line to display</a:t>
            </a:r>
          </a:p>
          <a:p>
            <a:r>
              <a:rPr lang="en-SG" sz="1200" dirty="0" err="1" smtClean="0"/>
              <a:t>Maxvalue</a:t>
            </a:r>
            <a:r>
              <a:rPr lang="en-SG" sz="1200" dirty="0"/>
              <a:t>: total lines – </a:t>
            </a:r>
            <a:endParaRPr lang="en-SG" sz="1200" dirty="0" smtClean="0"/>
          </a:p>
          <a:p>
            <a:r>
              <a:rPr lang="en-SG" sz="1200" dirty="0"/>
              <a:t> </a:t>
            </a:r>
            <a:r>
              <a:rPr lang="en-SG" sz="1200" dirty="0" smtClean="0"/>
              <a:t> number </a:t>
            </a:r>
            <a:r>
              <a:rPr lang="en-SG" sz="1200" dirty="0"/>
              <a:t>of lines displayed</a:t>
            </a:r>
          </a:p>
          <a:p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827584" y="4581128"/>
            <a:ext cx="78988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Mouse </a:t>
            </a:r>
          </a:p>
          <a:p>
            <a:r>
              <a:rPr lang="en-SG" sz="1200" dirty="0" smtClean="0"/>
              <a:t>Scroll</a:t>
            </a:r>
            <a:endParaRPr lang="en-SG" sz="1200" dirty="0"/>
          </a:p>
        </p:txBody>
      </p:sp>
      <p:sp>
        <p:nvSpPr>
          <p:cNvPr id="34" name="Rectangle 33"/>
          <p:cNvSpPr/>
          <p:nvPr/>
        </p:nvSpPr>
        <p:spPr>
          <a:xfrm>
            <a:off x="827584" y="5089376"/>
            <a:ext cx="864096" cy="99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Keyboard</a:t>
            </a:r>
          </a:p>
          <a:p>
            <a:r>
              <a:rPr lang="en-SG" sz="1200" dirty="0" smtClean="0"/>
              <a:t>Home</a:t>
            </a:r>
          </a:p>
          <a:p>
            <a:r>
              <a:rPr lang="en-SG" sz="1200" dirty="0" err="1" smtClean="0"/>
              <a:t>PageUp</a:t>
            </a:r>
            <a:endParaRPr lang="en-SG" sz="1200" dirty="0" smtClean="0"/>
          </a:p>
          <a:p>
            <a:r>
              <a:rPr lang="en-SG" sz="1200" dirty="0" err="1" smtClean="0"/>
              <a:t>PageDown</a:t>
            </a:r>
            <a:endParaRPr lang="en-SG" sz="1200" dirty="0" smtClean="0"/>
          </a:p>
          <a:p>
            <a:r>
              <a:rPr lang="en-SG" sz="1200" dirty="0" smtClean="0"/>
              <a:t>End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2699792" y="5013176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>
            <a:stCxn id="33" idx="3"/>
            <a:endCxn id="9" idx="1"/>
          </p:cNvCxnSpPr>
          <p:nvPr/>
        </p:nvCxnSpPr>
        <p:spPr>
          <a:xfrm>
            <a:off x="1617468" y="4761148"/>
            <a:ext cx="10823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32" idx="1"/>
          </p:cNvCxnSpPr>
          <p:nvPr/>
        </p:nvCxnSpPr>
        <p:spPr>
          <a:xfrm flipV="1">
            <a:off x="1691680" y="5121188"/>
            <a:ext cx="992677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60032" y="4583630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42" name="Rectangle 41"/>
          <p:cNvSpPr/>
          <p:nvPr/>
        </p:nvSpPr>
        <p:spPr>
          <a:xfrm>
            <a:off x="4932040" y="4797152"/>
            <a:ext cx="12961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/>
          <p:cNvCxnSpPr>
            <a:stCxn id="9" idx="3"/>
            <a:endCxn id="42" idx="1"/>
          </p:cNvCxnSpPr>
          <p:nvPr/>
        </p:nvCxnSpPr>
        <p:spPr>
          <a:xfrm flipV="1">
            <a:off x="4427984" y="4905164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1052736"/>
            <a:ext cx="2232248" cy="3168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</a:t>
            </a:r>
            <a:endParaRPr lang="en-SG" sz="1400" b="1" dirty="0" smtClean="0"/>
          </a:p>
          <a:p>
            <a:r>
              <a:rPr lang="en-SG" sz="1200" dirty="0" err="1"/>
              <a:t>TextViewer_SizeChanged</a:t>
            </a:r>
            <a:endParaRPr lang="en-SG" sz="1200" dirty="0" smtClean="0"/>
          </a:p>
          <a:p>
            <a:r>
              <a:rPr lang="en-SG" sz="1200" dirty="0" err="1" smtClean="0"/>
              <a:t>ScrollBar_ValueChanged</a:t>
            </a:r>
            <a:endParaRPr lang="en-SG" sz="1200" dirty="0" smtClean="0"/>
          </a:p>
          <a:p>
            <a:endParaRPr lang="en-SG" sz="1200" dirty="0"/>
          </a:p>
          <a:p>
            <a:r>
              <a:rPr lang="en-SG" sz="1200" dirty="0" err="1" smtClean="0"/>
              <a:t>TextViewer_MouseMove</a:t>
            </a:r>
            <a:endParaRPr lang="en-SG" sz="1200" dirty="0" smtClean="0"/>
          </a:p>
          <a:p>
            <a:r>
              <a:rPr lang="en-SG" sz="1200" i="1" dirty="0"/>
              <a:t> </a:t>
            </a:r>
            <a:r>
              <a:rPr lang="en-SG" sz="1200" i="1" dirty="0" smtClean="0"/>
              <a:t> when left mouse button is</a:t>
            </a:r>
          </a:p>
          <a:p>
            <a:r>
              <a:rPr lang="en-SG" sz="1200" i="1" dirty="0"/>
              <a:t> </a:t>
            </a:r>
            <a:r>
              <a:rPr lang="en-SG" sz="1200" i="1" dirty="0" smtClean="0"/>
              <a:t> pressed, text selection changes</a:t>
            </a:r>
          </a:p>
          <a:p>
            <a:endParaRPr lang="en-SG" sz="1200" dirty="0" smtClean="0"/>
          </a:p>
          <a:p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3419872" y="260648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TextViewerGlyph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/>
              <a:t>()</a:t>
            </a:r>
          </a:p>
          <a:p>
            <a:endParaRPr lang="en-SG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56176" y="2132856"/>
            <a:ext cx="2232248" cy="1368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TextViewerSelection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SetSelection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OnRenderContent</a:t>
            </a:r>
            <a:r>
              <a:rPr lang="en-SG" sz="1200" dirty="0"/>
              <a:t>()</a:t>
            </a:r>
            <a:endParaRPr lang="en-SG" sz="12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23728" y="6206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7944" y="1052736"/>
            <a:ext cx="201622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39752" y="1988840"/>
            <a:ext cx="3744416" cy="85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56176" y="548680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/>
              <a:t>TextViewerObjects</a:t>
            </a:r>
            <a:endParaRPr lang="en-SG" sz="1400" b="1" dirty="0" smtClean="0"/>
          </a:p>
          <a:p>
            <a:r>
              <a:rPr lang="en-SG" sz="1200" dirty="0" err="1"/>
              <a:t>AddLink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AddStream</a:t>
            </a:r>
            <a:r>
              <a:rPr lang="en-SG" sz="1200" dirty="0" smtClean="0"/>
              <a:t>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16016" y="98072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7944" y="6926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32240" y="29249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6296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504" y="260648"/>
            <a:ext cx="576064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MainWIndow</a:t>
            </a:r>
            <a:endParaRPr lang="en-SG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1043608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</a:t>
            </a:r>
            <a:endParaRPr lang="en-SG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TextStore</a:t>
            </a:r>
            <a:endParaRPr lang="en-SG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5220072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TextViewerGlyph</a:t>
            </a:r>
            <a:endParaRPr lang="en-SG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4647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Load()</a:t>
            </a:r>
            <a:endParaRPr lang="en-SG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7308304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TextViewerSelection</a:t>
            </a:r>
            <a:endParaRPr lang="en-SG" sz="1000" b="1" dirty="0"/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>
            <a:off x="547175" y="569585"/>
            <a:ext cx="49643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31840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244382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356924" y="446475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26" name="Straight Arrow Connector 25"/>
          <p:cNvCxnSpPr>
            <a:stCxn id="17" idx="3"/>
            <a:endCxn id="22" idx="1"/>
          </p:cNvCxnSpPr>
          <p:nvPr/>
        </p:nvCxnSpPr>
        <p:spPr>
          <a:xfrm>
            <a:off x="1563302" y="569586"/>
            <a:ext cx="1568538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3" idx="1"/>
          </p:cNvCxnSpPr>
          <p:nvPr/>
        </p:nvCxnSpPr>
        <p:spPr>
          <a:xfrm>
            <a:off x="1563302" y="569586"/>
            <a:ext cx="3681080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1619672" y="569585"/>
            <a:ext cx="57372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31840" y="701080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Append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33" name="Straight Arrow Connector 32"/>
          <p:cNvCxnSpPr>
            <a:stCxn id="17" idx="3"/>
          </p:cNvCxnSpPr>
          <p:nvPr/>
        </p:nvCxnSpPr>
        <p:spPr>
          <a:xfrm>
            <a:off x="1563302" y="569586"/>
            <a:ext cx="1504153" cy="26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598875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InvalidateVisual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3608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1612835" y="845096"/>
            <a:ext cx="244458" cy="17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20072" y="1166555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308304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1" name="Straight Arrow Connector 40"/>
          <p:cNvCxnSpPr>
            <a:stCxn id="35" idx="3"/>
            <a:endCxn id="38" idx="1"/>
          </p:cNvCxnSpPr>
          <p:nvPr/>
        </p:nvCxnSpPr>
        <p:spPr>
          <a:xfrm>
            <a:off x="2670977" y="1145650"/>
            <a:ext cx="254909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1"/>
          </p:cNvCxnSpPr>
          <p:nvPr/>
        </p:nvCxnSpPr>
        <p:spPr>
          <a:xfrm>
            <a:off x="2670977" y="1145650"/>
            <a:ext cx="4637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43608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1598603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8" name="Straight Arrow Connector 47"/>
          <p:cNvCxnSpPr>
            <a:stCxn id="45" idx="3"/>
            <a:endCxn id="46" idx="1"/>
          </p:cNvCxnSpPr>
          <p:nvPr/>
        </p:nvCxnSpPr>
        <p:spPr>
          <a:xfrm>
            <a:off x="2626092" y="1577698"/>
            <a:ext cx="25939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7" idx="1"/>
          </p:cNvCxnSpPr>
          <p:nvPr/>
        </p:nvCxnSpPr>
        <p:spPr>
          <a:xfrm>
            <a:off x="2626092" y="1577698"/>
            <a:ext cx="4682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3608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220072" y="2102659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308304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>
            <a:off x="2275035" y="2081754"/>
            <a:ext cx="29450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2275035" y="2081754"/>
            <a:ext cx="5033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608" y="2318683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SizeChanged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43608" y="2462699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</a:t>
            </a:r>
            <a:r>
              <a:rPr lang="en-SG" sz="1000" dirty="0" err="1"/>
              <a:t>LinesPerPage</a:t>
            </a:r>
            <a:r>
              <a:rPr lang="en-SG" sz="1000" dirty="0"/>
              <a:t> =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  </a:t>
            </a:r>
            <a:r>
              <a:rPr lang="en-SG" sz="1000" dirty="0" err="1" smtClean="0"/>
              <a:t>ActualHeight</a:t>
            </a:r>
            <a:r>
              <a:rPr lang="en-SG" sz="1000" dirty="0" smtClean="0"/>
              <a:t> </a:t>
            </a:r>
            <a:r>
              <a:rPr lang="en-SG" sz="1000" dirty="0"/>
              <a:t>/ </a:t>
            </a:r>
            <a:r>
              <a:rPr lang="en-SG" sz="1000" dirty="0" err="1"/>
              <a:t>FontSize</a:t>
            </a:r>
            <a:r>
              <a:rPr lang="en-SG" sz="1000" dirty="0"/>
              <a:t>)</a:t>
            </a:r>
            <a:endParaRPr lang="en-SG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043608" y="2750731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SetVerticalScrollbar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2606715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SetDisplayLines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220072" y="2780928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ResetMaxLineWidth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1" name="Straight Arrow Connector 60"/>
          <p:cNvCxnSpPr>
            <a:stCxn id="55" idx="3"/>
            <a:endCxn id="58" idx="1"/>
          </p:cNvCxnSpPr>
          <p:nvPr/>
        </p:nvCxnSpPr>
        <p:spPr>
          <a:xfrm>
            <a:off x="1978479" y="2441794"/>
            <a:ext cx="324159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1"/>
          </p:cNvCxnSpPr>
          <p:nvPr/>
        </p:nvCxnSpPr>
        <p:spPr>
          <a:xfrm>
            <a:off x="1978479" y="2441794"/>
            <a:ext cx="3241593" cy="46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7504" y="2636912"/>
            <a:ext cx="576064" cy="379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Mouse</a:t>
            </a:r>
            <a:endParaRPr lang="en-SG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504" y="2750731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Wheel</a:t>
            </a:r>
            <a:endParaRPr lang="en-SG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043608" y="3110771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VScrollBar_ValueChanged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8" name="Straight Arrow Connector 67"/>
          <p:cNvCxnSpPr>
            <a:stCxn id="65" idx="3"/>
            <a:endCxn id="66" idx="1"/>
          </p:cNvCxnSpPr>
          <p:nvPr/>
        </p:nvCxnSpPr>
        <p:spPr>
          <a:xfrm>
            <a:off x="630404" y="2873842"/>
            <a:ext cx="4132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7504" y="3229022"/>
            <a:ext cx="576064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Keyboard</a:t>
            </a:r>
            <a:endParaRPr lang="en-SG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07504" y="354281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PageUp</a:t>
            </a:r>
            <a:r>
              <a:rPr lang="en-SG" sz="1000" dirty="0" smtClean="0"/>
              <a:t>,</a:t>
            </a:r>
          </a:p>
          <a:p>
            <a:r>
              <a:rPr lang="en-SG" sz="1000" dirty="0" smtClean="0"/>
              <a:t>Down, …</a:t>
            </a:r>
            <a:endParaRPr lang="en-SG" sz="1000" dirty="0"/>
          </a:p>
        </p:txBody>
      </p:sp>
      <p:cxnSp>
        <p:nvCxnSpPr>
          <p:cNvPr id="73" name="Straight Arrow Connector 72"/>
          <p:cNvCxnSpPr>
            <a:stCxn id="71" idx="3"/>
            <a:endCxn id="66" idx="1"/>
          </p:cNvCxnSpPr>
          <p:nvPr/>
        </p:nvCxnSpPr>
        <p:spPr>
          <a:xfrm flipV="1">
            <a:off x="753835" y="3233882"/>
            <a:ext cx="289773" cy="508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20072" y="312064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SetDisplayLines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78" name="Straight Arrow Connector 77"/>
          <p:cNvCxnSpPr>
            <a:stCxn id="66" idx="3"/>
            <a:endCxn id="76" idx="1"/>
          </p:cNvCxnSpPr>
          <p:nvPr/>
        </p:nvCxnSpPr>
        <p:spPr>
          <a:xfrm>
            <a:off x="2654947" y="3233882"/>
            <a:ext cx="2565125" cy="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5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297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Encryption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%PDF-1.4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 smtClean="0"/>
              <a:t>Startxref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/>
              <a:t>Encrypt</a:t>
            </a:r>
            <a:r>
              <a:rPr lang="pt-BR" sz="1200" dirty="0"/>
              <a:t>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 smtClean="0"/>
              <a:t>ID</a:t>
            </a:r>
            <a:r>
              <a:rPr lang="pt-BR" sz="1200" dirty="0" smtClean="0"/>
              <a:t>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17543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1 0 </a:t>
            </a:r>
            <a:r>
              <a:rPr lang="pt-BR" sz="1200" dirty="0" smtClean="0"/>
              <a:t>obj &lt;&lt;</a:t>
            </a:r>
          </a:p>
          <a:p>
            <a:r>
              <a:rPr lang="pt-BR" sz="1200" dirty="0" smtClean="0"/>
              <a:t>  /Filter/Standard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V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 </a:t>
            </a:r>
            <a:r>
              <a:rPr lang="pt-BR" sz="1200" dirty="0" smtClean="0"/>
              <a:t>3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P -</a:t>
            </a:r>
            <a:r>
              <a:rPr lang="pt-BR" sz="1200" dirty="0" smtClean="0"/>
              <a:t>1852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Length </a:t>
            </a:r>
            <a:r>
              <a:rPr lang="pt-BR" sz="1200" dirty="0" smtClean="0"/>
              <a:t>128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O &lt;</a:t>
            </a:r>
            <a:r>
              <a:rPr lang="pt-BR" sz="1200" dirty="0" smtClean="0"/>
              <a:t>3d7d82...&gt;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U &lt;</a:t>
            </a:r>
            <a:r>
              <a:rPr lang="pt-BR" sz="1200" dirty="0" smtClean="0"/>
              <a:t>f15047...&gt;</a:t>
            </a:r>
          </a:p>
          <a:p>
            <a:r>
              <a:rPr lang="pt-BR" sz="1200" dirty="0" smtClean="0"/>
              <a:t>&gt;&gt; endobj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10" name="Freeform 9"/>
          <p:cNvSpPr/>
          <p:nvPr/>
        </p:nvSpPr>
        <p:spPr>
          <a:xfrm>
            <a:off x="1634067" y="4389967"/>
            <a:ext cx="1040012" cy="1198033"/>
          </a:xfrm>
          <a:custGeom>
            <a:avLst/>
            <a:gdLst>
              <a:gd name="connsiteX0" fmla="*/ 0 w 1040012"/>
              <a:gd name="connsiteY0" fmla="*/ 1198033 h 1198033"/>
              <a:gd name="connsiteX1" fmla="*/ 910166 w 1040012"/>
              <a:gd name="connsiteY1" fmla="*/ 1003300 h 1198033"/>
              <a:gd name="connsiteX2" fmla="*/ 969433 w 1040012"/>
              <a:gd name="connsiteY2" fmla="*/ 177800 h 1198033"/>
              <a:gd name="connsiteX3" fmla="*/ 296333 w 1040012"/>
              <a:gd name="connsiteY3" fmla="*/ 0 h 119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012" h="1198033">
                <a:moveTo>
                  <a:pt x="0" y="1198033"/>
                </a:moveTo>
                <a:cubicBezTo>
                  <a:pt x="374297" y="1185686"/>
                  <a:pt x="748594" y="1173339"/>
                  <a:pt x="910166" y="1003300"/>
                </a:cubicBezTo>
                <a:cubicBezTo>
                  <a:pt x="1071738" y="833261"/>
                  <a:pt x="1071738" y="345017"/>
                  <a:pt x="969433" y="177800"/>
                </a:cubicBezTo>
                <a:cubicBezTo>
                  <a:pt x="867128" y="10583"/>
                  <a:pt x="581730" y="5291"/>
                  <a:pt x="296333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1350433" y="1540932"/>
            <a:ext cx="1178612" cy="2791795"/>
          </a:xfrm>
          <a:custGeom>
            <a:avLst/>
            <a:gdLst>
              <a:gd name="connsiteX0" fmla="*/ 605367 w 1398128"/>
              <a:gd name="connsiteY0" fmla="*/ 2768600 h 2866442"/>
              <a:gd name="connsiteX1" fmla="*/ 1299634 w 1398128"/>
              <a:gd name="connsiteY1" fmla="*/ 2590800 h 2866442"/>
              <a:gd name="connsiteX2" fmla="*/ 1253067 w 1398128"/>
              <a:gd name="connsiteY2" fmla="*/ 431800 h 2866442"/>
              <a:gd name="connsiteX3" fmla="*/ 0 w 1398128"/>
              <a:gd name="connsiteY3" fmla="*/ 0 h 2866442"/>
              <a:gd name="connsiteX0" fmla="*/ 605367 w 1443563"/>
              <a:gd name="connsiteY0" fmla="*/ 2768600 h 2818157"/>
              <a:gd name="connsiteX1" fmla="*/ 1373301 w 1443563"/>
              <a:gd name="connsiteY1" fmla="*/ 2441129 h 2818157"/>
              <a:gd name="connsiteX2" fmla="*/ 1253067 w 1443563"/>
              <a:gd name="connsiteY2" fmla="*/ 431800 h 2818157"/>
              <a:gd name="connsiteX3" fmla="*/ 0 w 1443563"/>
              <a:gd name="connsiteY3" fmla="*/ 0 h 2818157"/>
              <a:gd name="connsiteX0" fmla="*/ 605367 w 1481625"/>
              <a:gd name="connsiteY0" fmla="*/ 2768600 h 2802194"/>
              <a:gd name="connsiteX1" fmla="*/ 1373301 w 1481625"/>
              <a:gd name="connsiteY1" fmla="*/ 2441129 h 2802194"/>
              <a:gd name="connsiteX2" fmla="*/ 1253067 w 1481625"/>
              <a:gd name="connsiteY2" fmla="*/ 431800 h 2802194"/>
              <a:gd name="connsiteX3" fmla="*/ 0 w 1481625"/>
              <a:gd name="connsiteY3" fmla="*/ 0 h 2802194"/>
              <a:gd name="connsiteX0" fmla="*/ 605367 w 1455596"/>
              <a:gd name="connsiteY0" fmla="*/ 2768600 h 2787497"/>
              <a:gd name="connsiteX1" fmla="*/ 1335884 w 1455596"/>
              <a:gd name="connsiteY1" fmla="*/ 2234162 h 2787497"/>
              <a:gd name="connsiteX2" fmla="*/ 1253067 w 1455596"/>
              <a:gd name="connsiteY2" fmla="*/ 431800 h 2787497"/>
              <a:gd name="connsiteX3" fmla="*/ 0 w 1455596"/>
              <a:gd name="connsiteY3" fmla="*/ 0 h 2787497"/>
              <a:gd name="connsiteX0" fmla="*/ 605367 w 1436376"/>
              <a:gd name="connsiteY0" fmla="*/ 2768600 h 2787956"/>
              <a:gd name="connsiteX1" fmla="*/ 1335884 w 1436376"/>
              <a:gd name="connsiteY1" fmla="*/ 2234162 h 2787956"/>
              <a:gd name="connsiteX2" fmla="*/ 1253067 w 1436376"/>
              <a:gd name="connsiteY2" fmla="*/ 431800 h 2787956"/>
              <a:gd name="connsiteX3" fmla="*/ 0 w 1436376"/>
              <a:gd name="connsiteY3" fmla="*/ 0 h 2787956"/>
              <a:gd name="connsiteX0" fmla="*/ 605367 w 1333566"/>
              <a:gd name="connsiteY0" fmla="*/ 2768600 h 2787956"/>
              <a:gd name="connsiteX1" fmla="*/ 1114904 w 1333566"/>
              <a:gd name="connsiteY1" fmla="*/ 2234162 h 2787956"/>
              <a:gd name="connsiteX2" fmla="*/ 1253067 w 1333566"/>
              <a:gd name="connsiteY2" fmla="*/ 431800 h 2787956"/>
              <a:gd name="connsiteX3" fmla="*/ 0 w 1333566"/>
              <a:gd name="connsiteY3" fmla="*/ 0 h 2787956"/>
              <a:gd name="connsiteX0" fmla="*/ 605367 w 1178612"/>
              <a:gd name="connsiteY0" fmla="*/ 2768600 h 2791795"/>
              <a:gd name="connsiteX1" fmla="*/ 1114904 w 1178612"/>
              <a:gd name="connsiteY1" fmla="*/ 2234162 h 2791795"/>
              <a:gd name="connsiteX2" fmla="*/ 1047327 w 1178612"/>
              <a:gd name="connsiteY2" fmla="*/ 546100 h 2791795"/>
              <a:gd name="connsiteX3" fmla="*/ 0 w 1178612"/>
              <a:gd name="connsiteY3" fmla="*/ 0 h 27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12" h="2791795">
                <a:moveTo>
                  <a:pt x="605367" y="2768600"/>
                </a:moveTo>
                <a:cubicBezTo>
                  <a:pt x="898525" y="2874433"/>
                  <a:pt x="1041244" y="2604579"/>
                  <a:pt x="1114904" y="2234162"/>
                </a:cubicBezTo>
                <a:cubicBezTo>
                  <a:pt x="1188564" y="1863745"/>
                  <a:pt x="1233144" y="918460"/>
                  <a:pt x="1047327" y="546100"/>
                </a:cubicBezTo>
                <a:cubicBezTo>
                  <a:pt x="861510" y="173740"/>
                  <a:pt x="518230" y="0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154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sp>
        <p:nvSpPr>
          <p:cNvPr id="5" name="Rectangle 4"/>
          <p:cNvSpPr/>
          <p:nvPr/>
        </p:nvSpPr>
        <p:spPr>
          <a:xfrm>
            <a:off x="179512" y="1196752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</a:t>
            </a:r>
            <a:endParaRPr lang="en-SG" sz="1200" dirty="0"/>
          </a:p>
        </p:txBody>
      </p:sp>
      <p:sp>
        <p:nvSpPr>
          <p:cNvPr id="7" name="Rectangle 6"/>
          <p:cNvSpPr/>
          <p:nvPr/>
        </p:nvSpPr>
        <p:spPr>
          <a:xfrm>
            <a:off x="179512" y="234888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sp>
        <p:nvSpPr>
          <p:cNvPr id="9" name="Oval 8"/>
          <p:cNvSpPr/>
          <p:nvPr/>
        </p:nvSpPr>
        <p:spPr>
          <a:xfrm>
            <a:off x="1979712" y="155679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4" idx="3"/>
            <a:endCxn id="9" idx="2"/>
          </p:cNvCxnSpPr>
          <p:nvPr/>
        </p:nvCxnSpPr>
        <p:spPr>
          <a:xfrm>
            <a:off x="1259632" y="87271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2"/>
          </p:cNvCxnSpPr>
          <p:nvPr/>
        </p:nvCxnSpPr>
        <p:spPr>
          <a:xfrm>
            <a:off x="1259632" y="1448780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2"/>
          </p:cNvCxnSpPr>
          <p:nvPr/>
        </p:nvCxnSpPr>
        <p:spPr>
          <a:xfrm flipV="1">
            <a:off x="1259632" y="1916832"/>
            <a:ext cx="72008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259632" y="1916832"/>
            <a:ext cx="72008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6"/>
            <a:endCxn id="9" idx="0"/>
          </p:cNvCxnSpPr>
          <p:nvPr/>
        </p:nvCxnSpPr>
        <p:spPr>
          <a:xfrm flipH="1" flipV="1">
            <a:off x="2339752" y="1556792"/>
            <a:ext cx="360040" cy="360040"/>
          </a:xfrm>
          <a:prstGeom prst="bentConnector4">
            <a:avLst>
              <a:gd name="adj1" fmla="val -63493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7744" y="1052736"/>
            <a:ext cx="274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 with </a:t>
            </a:r>
            <a:r>
              <a:rPr lang="en-SG" sz="1200" dirty="0" err="1" smtClean="0"/>
              <a:t>Encrypt.Lenght</a:t>
            </a:r>
            <a:r>
              <a:rPr lang="en-SG" sz="1200" dirty="0" smtClean="0"/>
              <a:t> bits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3275856" y="1916832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stCxn id="9" idx="5"/>
            <a:endCxn id="22" idx="1"/>
          </p:cNvCxnSpPr>
          <p:nvPr/>
        </p:nvCxnSpPr>
        <p:spPr>
          <a:xfrm flipV="1">
            <a:off x="2594339" y="2168860"/>
            <a:ext cx="681517" cy="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5626" y="44624"/>
            <a:ext cx="422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2: Computing an encryption key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681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53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Algorithm 1: Encryption of data using the RC4</a:t>
            </a:r>
            <a:endParaRPr lang="en-SG" b="1" dirty="0"/>
          </a:p>
        </p:txBody>
      </p:sp>
      <p:sp>
        <p:nvSpPr>
          <p:cNvPr id="38" name="Rectangle 37"/>
          <p:cNvSpPr/>
          <p:nvPr/>
        </p:nvSpPr>
        <p:spPr>
          <a:xfrm>
            <a:off x="237094" y="53778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42" name="Rectangle 16"/>
          <p:cNvSpPr/>
          <p:nvPr/>
        </p:nvSpPr>
        <p:spPr>
          <a:xfrm>
            <a:off x="4789573" y="944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43" name="Straight Arrow Connector 42"/>
          <p:cNvCxnSpPr>
            <a:stCxn id="54" idx="3"/>
            <a:endCxn id="47" idx="1"/>
          </p:cNvCxnSpPr>
          <p:nvPr/>
        </p:nvCxnSpPr>
        <p:spPr>
          <a:xfrm>
            <a:off x="2771800" y="14491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03848" y="1773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Readable text</a:t>
            </a:r>
            <a:endParaRPr lang="en-SG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83968" y="2036133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3848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48" name="Elbow Connector 47"/>
          <p:cNvCxnSpPr>
            <a:stCxn id="47" idx="3"/>
            <a:endCxn id="47" idx="0"/>
          </p:cNvCxnSpPr>
          <p:nvPr/>
        </p:nvCxnSpPr>
        <p:spPr>
          <a:xfrm flipH="1" flipV="1">
            <a:off x="3743908" y="1197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704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4128" y="1773208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Encrypted text</a:t>
            </a:r>
            <a:endParaRPr lang="en-SG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328305" y="2016722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5"/>
          </p:cNvCxnSpPr>
          <p:nvPr/>
        </p:nvCxnSpPr>
        <p:spPr>
          <a:xfrm>
            <a:off x="4283968" y="1449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91680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55" name="Rectangle 54"/>
          <p:cNvSpPr/>
          <p:nvPr/>
        </p:nvSpPr>
        <p:spPr>
          <a:xfrm>
            <a:off x="237094" y="119130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56" name="Rectangle 55"/>
          <p:cNvSpPr/>
          <p:nvPr/>
        </p:nvSpPr>
        <p:spPr>
          <a:xfrm>
            <a:off x="237094" y="184482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11" name="Straight Arrow Connector 10"/>
          <p:cNvCxnSpPr>
            <a:stCxn id="38" idx="3"/>
            <a:endCxn id="54" idx="1"/>
          </p:cNvCxnSpPr>
          <p:nvPr/>
        </p:nvCxnSpPr>
        <p:spPr>
          <a:xfrm>
            <a:off x="1317214" y="789811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1317214" y="1443331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4" idx="1"/>
          </p:cNvCxnSpPr>
          <p:nvPr/>
        </p:nvCxnSpPr>
        <p:spPr>
          <a:xfrm flipV="1">
            <a:off x="1317214" y="1449172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7504" y="2852936"/>
            <a:ext cx="3440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Decryption </a:t>
            </a:r>
            <a:r>
              <a:rPr lang="en-US" b="1" dirty="0"/>
              <a:t>of data using the RC4</a:t>
            </a:r>
            <a:endParaRPr lang="en-SG" b="1" dirty="0"/>
          </a:p>
        </p:txBody>
      </p:sp>
      <p:sp>
        <p:nvSpPr>
          <p:cNvPr id="61" name="Rectangle 60"/>
          <p:cNvSpPr/>
          <p:nvPr/>
        </p:nvSpPr>
        <p:spPr>
          <a:xfrm>
            <a:off x="248972" y="334609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62" name="Rectangle 16"/>
          <p:cNvSpPr/>
          <p:nvPr/>
        </p:nvSpPr>
        <p:spPr>
          <a:xfrm>
            <a:off x="4801451" y="3753172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63" name="Straight Arrow Connector 62"/>
          <p:cNvCxnSpPr>
            <a:stCxn id="72" idx="3"/>
            <a:endCxn id="66" idx="1"/>
          </p:cNvCxnSpPr>
          <p:nvPr/>
        </p:nvCxnSpPr>
        <p:spPr>
          <a:xfrm>
            <a:off x="2783678" y="42574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5726" y="458152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Encrypted </a:t>
            </a:r>
            <a:r>
              <a:rPr lang="en-SG" sz="1200" dirty="0" smtClean="0"/>
              <a:t>text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295846" y="4844445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15726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67" name="Elbow Connector 66"/>
          <p:cNvCxnSpPr>
            <a:stCxn id="66" idx="3"/>
            <a:endCxn id="66" idx="0"/>
          </p:cNvCxnSpPr>
          <p:nvPr/>
        </p:nvCxnSpPr>
        <p:spPr>
          <a:xfrm flipH="1" flipV="1">
            <a:off x="3755786" y="4005456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3758" y="3512433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5736006" y="4581520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Readable text</a:t>
            </a: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>
            <a:off x="5340183" y="4825034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3"/>
            <a:endCxn id="62" idx="5"/>
          </p:cNvCxnSpPr>
          <p:nvPr/>
        </p:nvCxnSpPr>
        <p:spPr>
          <a:xfrm>
            <a:off x="4295846" y="4257484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03558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73" name="Rectangle 72"/>
          <p:cNvSpPr/>
          <p:nvPr/>
        </p:nvSpPr>
        <p:spPr>
          <a:xfrm>
            <a:off x="248972" y="399961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74" name="Rectangle 73"/>
          <p:cNvSpPr/>
          <p:nvPr/>
        </p:nvSpPr>
        <p:spPr>
          <a:xfrm>
            <a:off x="248972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75" name="Straight Arrow Connector 74"/>
          <p:cNvCxnSpPr>
            <a:stCxn id="61" idx="3"/>
            <a:endCxn id="72" idx="1"/>
          </p:cNvCxnSpPr>
          <p:nvPr/>
        </p:nvCxnSpPr>
        <p:spPr>
          <a:xfrm>
            <a:off x="1329092" y="3598123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  <a:endCxn id="72" idx="1"/>
          </p:cNvCxnSpPr>
          <p:nvPr/>
        </p:nvCxnSpPr>
        <p:spPr>
          <a:xfrm>
            <a:off x="1329092" y="4251643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2" idx="1"/>
          </p:cNvCxnSpPr>
          <p:nvPr/>
        </p:nvCxnSpPr>
        <p:spPr>
          <a:xfrm flipV="1">
            <a:off x="1329092" y="4257484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36656" y="3760691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6: Authenticating the user password</a:t>
            </a:r>
            <a:endParaRPr lang="en-SG" b="1" dirty="0"/>
          </a:p>
        </p:txBody>
      </p:sp>
      <p:sp>
        <p:nvSpPr>
          <p:cNvPr id="120" name="Rectangle 119"/>
          <p:cNvSpPr/>
          <p:nvPr/>
        </p:nvSpPr>
        <p:spPr>
          <a:xfrm>
            <a:off x="323528" y="547951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22" name="Straight Arrow Connector 121"/>
          <p:cNvCxnSpPr>
            <a:stCxn id="120" idx="3"/>
            <a:endCxn id="137" idx="1"/>
          </p:cNvCxnSpPr>
          <p:nvPr/>
        </p:nvCxnSpPr>
        <p:spPr>
          <a:xfrm>
            <a:off x="1403648" y="5731542"/>
            <a:ext cx="389192" cy="28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6"/>
          <p:cNvSpPr/>
          <p:nvPr/>
        </p:nvSpPr>
        <p:spPr>
          <a:xfrm>
            <a:off x="3349413" y="4472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24" name="Straight Arrow Connector 123"/>
          <p:cNvCxnSpPr>
            <a:stCxn id="137" idx="3"/>
          </p:cNvCxnSpPr>
          <p:nvPr/>
        </p:nvCxnSpPr>
        <p:spPr>
          <a:xfrm flipV="1">
            <a:off x="2872960" y="5537102"/>
            <a:ext cx="450968" cy="48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3148642" y="5517232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 125"/>
          <p:cNvSpPr/>
          <p:nvPr/>
        </p:nvSpPr>
        <p:spPr>
          <a:xfrm>
            <a:off x="1763688" y="4725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27" name="Elbow Connector 126"/>
          <p:cNvCxnSpPr>
            <a:stCxn id="126" idx="3"/>
            <a:endCxn id="126" idx="0"/>
          </p:cNvCxnSpPr>
          <p:nvPr/>
        </p:nvCxnSpPr>
        <p:spPr>
          <a:xfrm flipH="1" flipV="1">
            <a:off x="2303748" y="4725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20928" y="60323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051720" y="4232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30" name="Rectangle 129"/>
          <p:cNvSpPr/>
          <p:nvPr/>
        </p:nvSpPr>
        <p:spPr>
          <a:xfrm>
            <a:off x="4283968" y="5301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Calculated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31" name="Straight Arrow Connector 130"/>
          <p:cNvCxnSpPr>
            <a:stCxn id="123" idx="2"/>
            <a:endCxn id="130" idx="1"/>
          </p:cNvCxnSpPr>
          <p:nvPr/>
        </p:nvCxnSpPr>
        <p:spPr>
          <a:xfrm>
            <a:off x="3888145" y="5537102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3"/>
          </p:cNvCxnSpPr>
          <p:nvPr/>
        </p:nvCxnSpPr>
        <p:spPr>
          <a:xfrm>
            <a:off x="2843808" y="4977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3528" y="474314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23528" y="616530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35" name="Straight Arrow Connector 134"/>
          <p:cNvCxnSpPr>
            <a:stCxn id="134" idx="3"/>
            <a:endCxn id="137" idx="1"/>
          </p:cNvCxnSpPr>
          <p:nvPr/>
        </p:nvCxnSpPr>
        <p:spPr>
          <a:xfrm flipV="1">
            <a:off x="1403648" y="6020324"/>
            <a:ext cx="389192" cy="39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3"/>
            <a:endCxn id="126" idx="1"/>
          </p:cNvCxnSpPr>
          <p:nvPr/>
        </p:nvCxnSpPr>
        <p:spPr>
          <a:xfrm flipV="1">
            <a:off x="1403648" y="4977172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792840" y="576829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44" name="Rectangle 143"/>
          <p:cNvSpPr/>
          <p:nvPr/>
        </p:nvSpPr>
        <p:spPr>
          <a:xfrm>
            <a:off x="136656" y="26064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5: Computing the encryption dictionary’s U (user password) value</a:t>
            </a:r>
            <a:endParaRPr lang="en-SG" b="1" dirty="0"/>
          </a:p>
        </p:txBody>
      </p:sp>
      <p:sp>
        <p:nvSpPr>
          <p:cNvPr id="145" name="Rectangle 144"/>
          <p:cNvSpPr/>
          <p:nvPr/>
        </p:nvSpPr>
        <p:spPr>
          <a:xfrm>
            <a:off x="280672" y="186808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46" name="Straight Arrow Connector 145"/>
          <p:cNvCxnSpPr>
            <a:stCxn id="145" idx="3"/>
            <a:endCxn id="161" idx="1"/>
          </p:cNvCxnSpPr>
          <p:nvPr/>
        </p:nvCxnSpPr>
        <p:spPr>
          <a:xfrm>
            <a:off x="1360792" y="2120109"/>
            <a:ext cx="342977" cy="220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6"/>
          <p:cNvSpPr/>
          <p:nvPr/>
        </p:nvSpPr>
        <p:spPr>
          <a:xfrm>
            <a:off x="3306557" y="861427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48" name="Straight Arrow Connector 147"/>
          <p:cNvCxnSpPr>
            <a:stCxn id="161" idx="3"/>
          </p:cNvCxnSpPr>
          <p:nvPr/>
        </p:nvCxnSpPr>
        <p:spPr>
          <a:xfrm flipV="1">
            <a:off x="2783889" y="1922477"/>
            <a:ext cx="482215" cy="41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3105786" y="190579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/>
          <p:cNvSpPr/>
          <p:nvPr/>
        </p:nvSpPr>
        <p:spPr>
          <a:xfrm>
            <a:off x="1720832" y="1113711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51" name="Elbow Connector 150"/>
          <p:cNvCxnSpPr>
            <a:stCxn id="150" idx="3"/>
            <a:endCxn id="150" idx="0"/>
          </p:cNvCxnSpPr>
          <p:nvPr/>
        </p:nvCxnSpPr>
        <p:spPr>
          <a:xfrm flipH="1" flipV="1">
            <a:off x="2260892" y="1113711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978072" y="24208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008864" y="6206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4" name="Rectangle 153"/>
          <p:cNvSpPr/>
          <p:nvPr/>
        </p:nvSpPr>
        <p:spPr>
          <a:xfrm>
            <a:off x="4241112" y="1689775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55" name="Straight Arrow Connector 154"/>
          <p:cNvCxnSpPr>
            <a:stCxn id="147" idx="2"/>
            <a:endCxn id="154" idx="1"/>
          </p:cNvCxnSpPr>
          <p:nvPr/>
        </p:nvCxnSpPr>
        <p:spPr>
          <a:xfrm>
            <a:off x="3845289" y="1925669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3"/>
          </p:cNvCxnSpPr>
          <p:nvPr/>
        </p:nvCxnSpPr>
        <p:spPr>
          <a:xfrm>
            <a:off x="2800952" y="1365739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80672" y="113171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58" name="Rectangle 157"/>
          <p:cNvSpPr/>
          <p:nvPr/>
        </p:nvSpPr>
        <p:spPr>
          <a:xfrm>
            <a:off x="280672" y="255387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59" name="Straight Arrow Connector 158"/>
          <p:cNvCxnSpPr>
            <a:stCxn id="158" idx="3"/>
            <a:endCxn id="161" idx="1"/>
          </p:cNvCxnSpPr>
          <p:nvPr/>
        </p:nvCxnSpPr>
        <p:spPr>
          <a:xfrm flipV="1">
            <a:off x="1360792" y="2340321"/>
            <a:ext cx="342977" cy="46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7" idx="3"/>
            <a:endCxn id="150" idx="1"/>
          </p:cNvCxnSpPr>
          <p:nvPr/>
        </p:nvCxnSpPr>
        <p:spPr>
          <a:xfrm flipV="1">
            <a:off x="1360792" y="1365739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03769" y="2088293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62" name="Rectangle 161"/>
          <p:cNvSpPr/>
          <p:nvPr/>
        </p:nvSpPr>
        <p:spPr>
          <a:xfrm>
            <a:off x="4283968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Stored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sp>
        <p:nvSpPr>
          <p:cNvPr id="163" name="Rectangle 162"/>
          <p:cNvSpPr/>
          <p:nvPr/>
        </p:nvSpPr>
        <p:spPr>
          <a:xfrm>
            <a:off x="5580112" y="4974010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Equal ?</a:t>
            </a:r>
            <a:endParaRPr lang="en-SG" sz="1200" dirty="0"/>
          </a:p>
        </p:txBody>
      </p:sp>
      <p:cxnSp>
        <p:nvCxnSpPr>
          <p:cNvPr id="165" name="Straight Arrow Connector 164"/>
          <p:cNvCxnSpPr>
            <a:stCxn id="162" idx="3"/>
            <a:endCxn id="163" idx="1"/>
          </p:cNvCxnSpPr>
          <p:nvPr/>
        </p:nvCxnSpPr>
        <p:spPr>
          <a:xfrm>
            <a:off x="5364088" y="4905164"/>
            <a:ext cx="216024" cy="32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0" idx="3"/>
            <a:endCxn id="163" idx="1"/>
          </p:cNvCxnSpPr>
          <p:nvPr/>
        </p:nvCxnSpPr>
        <p:spPr>
          <a:xfrm flipV="1">
            <a:off x="5364088" y="5226038"/>
            <a:ext cx="216024" cy="32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700706" y="4795108"/>
            <a:ext cx="490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valid</a:t>
            </a:r>
            <a:endParaRPr lang="en-SG" sz="12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644281" y="5251137"/>
            <a:ext cx="609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invalid</a:t>
            </a:r>
            <a:endParaRPr lang="en-SG" sz="1200" b="1" dirty="0"/>
          </a:p>
        </p:txBody>
      </p:sp>
      <p:cxnSp>
        <p:nvCxnSpPr>
          <p:cNvPr id="177" name="Straight Arrow Connector 176"/>
          <p:cNvCxnSpPr>
            <a:stCxn id="163" idx="3"/>
            <a:endCxn id="174" idx="1"/>
          </p:cNvCxnSpPr>
          <p:nvPr/>
        </p:nvCxnSpPr>
        <p:spPr>
          <a:xfrm flipV="1">
            <a:off x="6372200" y="4933608"/>
            <a:ext cx="328506" cy="2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3" idx="3"/>
            <a:endCxn id="175" idx="1"/>
          </p:cNvCxnSpPr>
          <p:nvPr/>
        </p:nvCxnSpPr>
        <p:spPr>
          <a:xfrm>
            <a:off x="6372200" y="5226038"/>
            <a:ext cx="272081" cy="16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300192" y="472514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313662" y="531224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06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25923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7: Authenticating the owner password</a:t>
            </a: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515761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5" name="Straight Arrow Connector 4"/>
          <p:cNvCxnSpPr>
            <a:stCxn id="3" idx="3"/>
            <a:endCxn id="20" idx="1"/>
          </p:cNvCxnSpPr>
          <p:nvPr/>
        </p:nvCxnSpPr>
        <p:spPr>
          <a:xfrm>
            <a:off x="1331640" y="5409646"/>
            <a:ext cx="360040" cy="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0" idx="3"/>
            <a:endCxn id="20" idx="0"/>
          </p:cNvCxnSpPr>
          <p:nvPr/>
        </p:nvCxnSpPr>
        <p:spPr>
          <a:xfrm flipH="1" flipV="1">
            <a:off x="2231740" y="516227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46192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8" name="Rectangle 16"/>
          <p:cNvSpPr/>
          <p:nvPr/>
        </p:nvSpPr>
        <p:spPr>
          <a:xfrm>
            <a:off x="5005597" y="4904908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dirty="0" smtClean="0"/>
              <a:t>RC4</a:t>
            </a:r>
          </a:p>
          <a:p>
            <a:endParaRPr lang="" sz="1200" dirty="0"/>
          </a:p>
          <a:p>
            <a:r>
              <a:rPr lang="" sz="1200" dirty="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20" idx="3"/>
            <a:endCxn id="13" idx="1"/>
          </p:cNvCxnSpPr>
          <p:nvPr/>
        </p:nvCxnSpPr>
        <p:spPr>
          <a:xfrm flipV="1">
            <a:off x="2771800" y="5409220"/>
            <a:ext cx="648072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9872" y="573325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499992" y="5969150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716016" y="5977526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419872" y="515719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XOR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13" idx="3"/>
            <a:endCxn id="13" idx="0"/>
          </p:cNvCxnSpPr>
          <p:nvPr/>
        </p:nvCxnSpPr>
        <p:spPr>
          <a:xfrm flipH="1" flipV="1">
            <a:off x="3959932" y="515719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112" y="64643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46641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5940152" y="5733256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user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8" idx="2"/>
            <a:endCxn id="17" idx="1"/>
          </p:cNvCxnSpPr>
          <p:nvPr/>
        </p:nvCxnSpPr>
        <p:spPr>
          <a:xfrm>
            <a:off x="5544329" y="5969150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8" idx="5"/>
          </p:cNvCxnSpPr>
          <p:nvPr/>
        </p:nvCxnSpPr>
        <p:spPr>
          <a:xfrm>
            <a:off x="4499992" y="5409220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91680" y="516227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3: Computing the encryption dictionary’s O (owner password) value</a:t>
            </a:r>
            <a:endParaRPr lang="en-SG" b="1" dirty="0"/>
          </a:p>
        </p:txBody>
      </p:sp>
      <p:sp>
        <p:nvSpPr>
          <p:cNvPr id="26" name="Rectangle 25"/>
          <p:cNvSpPr/>
          <p:nvPr/>
        </p:nvSpPr>
        <p:spPr>
          <a:xfrm>
            <a:off x="251520" y="96968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dirty="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3"/>
            <a:endCxn id="42" idx="1"/>
          </p:cNvCxnSpPr>
          <p:nvPr/>
        </p:nvCxnSpPr>
        <p:spPr>
          <a:xfrm>
            <a:off x="1331640" y="1221717"/>
            <a:ext cx="360040" cy="1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2" idx="3"/>
            <a:endCxn id="42" idx="0"/>
          </p:cNvCxnSpPr>
          <p:nvPr/>
        </p:nvCxnSpPr>
        <p:spPr>
          <a:xfrm flipH="1" flipV="1">
            <a:off x="2231740" y="980728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5378" y="548680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30" name="Rectangle 16"/>
          <p:cNvSpPr/>
          <p:nvPr/>
        </p:nvSpPr>
        <p:spPr>
          <a:xfrm>
            <a:off x="4933589" y="717411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31" name="Straight Arrow Connector 30"/>
          <p:cNvCxnSpPr>
            <a:stCxn id="42" idx="3"/>
            <a:endCxn id="35" idx="1"/>
          </p:cNvCxnSpPr>
          <p:nvPr/>
        </p:nvCxnSpPr>
        <p:spPr>
          <a:xfrm flipV="1">
            <a:off x="2771800" y="1221723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7864" y="154575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4427984" y="1781653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644008" y="179002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/>
          <p:cNvSpPr/>
          <p:nvPr/>
        </p:nvSpPr>
        <p:spPr>
          <a:xfrm>
            <a:off x="3347864" y="969695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35" idx="3"/>
            <a:endCxn id="35" idx="0"/>
          </p:cNvCxnSpPr>
          <p:nvPr/>
        </p:nvCxnSpPr>
        <p:spPr>
          <a:xfrm flipH="1" flipV="1">
            <a:off x="3887924" y="969695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69674" y="22768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4766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9" name="Rectangle 38"/>
          <p:cNvSpPr/>
          <p:nvPr/>
        </p:nvSpPr>
        <p:spPr>
          <a:xfrm>
            <a:off x="5868144" y="1545759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40" name="Straight Arrow Connector 39"/>
          <p:cNvCxnSpPr>
            <a:stCxn id="30" idx="2"/>
            <a:endCxn id="39" idx="1"/>
          </p:cNvCxnSpPr>
          <p:nvPr/>
        </p:nvCxnSpPr>
        <p:spPr>
          <a:xfrm>
            <a:off x="5472321" y="1781653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0" idx="5"/>
          </p:cNvCxnSpPr>
          <p:nvPr/>
        </p:nvCxnSpPr>
        <p:spPr>
          <a:xfrm>
            <a:off x="4427984" y="1221723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1680" y="980728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4" name="Right Arrow 3"/>
          <p:cNvSpPr/>
          <p:nvPr/>
        </p:nvSpPr>
        <p:spPr>
          <a:xfrm>
            <a:off x="7236296" y="5445224"/>
            <a:ext cx="1728191" cy="10575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Use </a:t>
            </a:r>
            <a:r>
              <a:rPr lang="en-SG" sz="1200" dirty="0"/>
              <a:t>Padded user </a:t>
            </a:r>
            <a:r>
              <a:rPr lang="en-SG" sz="1200" dirty="0" smtClean="0"/>
              <a:t>password as input to Algorithm 6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837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TextViewerGlyphDrawer</a:t>
            </a:r>
            <a:r>
              <a:rPr lang="en-SG" b="1" dirty="0" smtClean="0"/>
              <a:t> </a:t>
            </a:r>
            <a:r>
              <a:rPr lang="en-SG" b="1" dirty="0" err="1"/>
              <a:t>D</a:t>
            </a:r>
            <a:r>
              <a:rPr lang="en-SG" b="1" dirty="0" err="1" smtClean="0"/>
              <a:t>ecodeState</a:t>
            </a:r>
            <a:endParaRPr lang="en-SG" b="1" dirty="0"/>
          </a:p>
        </p:txBody>
      </p:sp>
      <p:sp>
        <p:nvSpPr>
          <p:cNvPr id="8" name="Oval 7"/>
          <p:cNvSpPr/>
          <p:nvPr/>
        </p:nvSpPr>
        <p:spPr>
          <a:xfrm>
            <a:off x="3386282" y="836712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plain</a:t>
            </a:r>
          </a:p>
        </p:txBody>
      </p:sp>
      <p:cxnSp>
        <p:nvCxnSpPr>
          <p:cNvPr id="11" name="Straight Arrow Connector 10"/>
          <p:cNvCxnSpPr>
            <a:stCxn id="8" idx="4"/>
            <a:endCxn id="60" idx="0"/>
          </p:cNvCxnSpPr>
          <p:nvPr/>
        </p:nvCxnSpPr>
        <p:spPr>
          <a:xfrm flipH="1">
            <a:off x="3240819" y="1124744"/>
            <a:ext cx="7215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3782" y="10527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5" name="Elbow Connector 14"/>
          <p:cNvCxnSpPr>
            <a:stCxn id="60" idx="1"/>
            <a:endCxn id="17" idx="2"/>
          </p:cNvCxnSpPr>
          <p:nvPr/>
        </p:nvCxnSpPr>
        <p:spPr>
          <a:xfrm rot="10800000">
            <a:off x="2451038" y="1394776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3728" y="1178751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20" name="Elbow Connector 19"/>
          <p:cNvCxnSpPr>
            <a:stCxn id="17" idx="0"/>
            <a:endCxn id="8" idx="2"/>
          </p:cNvCxnSpPr>
          <p:nvPr/>
        </p:nvCxnSpPr>
        <p:spPr>
          <a:xfrm rot="5400000" flipH="1" flipV="1">
            <a:off x="2819648" y="612118"/>
            <a:ext cx="198023" cy="935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597" y="137466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666202" y="3129027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format</a:t>
            </a:r>
            <a:endParaRPr lang="en-SG" sz="1200" b="1" dirty="0"/>
          </a:p>
        </p:txBody>
      </p:sp>
      <p:cxnSp>
        <p:nvCxnSpPr>
          <p:cNvPr id="33" name="Straight Arrow Connector 32"/>
          <p:cNvCxnSpPr>
            <a:stCxn id="60" idx="2"/>
            <a:endCxn id="197" idx="0"/>
          </p:cNvCxnSpPr>
          <p:nvPr/>
        </p:nvCxnSpPr>
        <p:spPr>
          <a:xfrm flipH="1">
            <a:off x="3237235" y="1844824"/>
            <a:ext cx="35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3848" y="1844824"/>
            <a:ext cx="475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</a:t>
            </a:r>
            <a:r>
              <a:rPr lang="en-SG" sz="1200" dirty="0" smtClean="0"/>
              <a:t>egal</a:t>
            </a:r>
          </a:p>
        </p:txBody>
      </p:sp>
      <p:cxnSp>
        <p:nvCxnSpPr>
          <p:cNvPr id="41" name="Elbow Connector 40"/>
          <p:cNvCxnSpPr>
            <a:endCxn id="43" idx="2"/>
          </p:cNvCxnSpPr>
          <p:nvPr/>
        </p:nvCxnSpPr>
        <p:spPr>
          <a:xfrm rot="5400000" flipH="1" flipV="1">
            <a:off x="4900715" y="1450187"/>
            <a:ext cx="311947" cy="261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860032" y="1208842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972290" y="1484784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4499992" y="1556792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69" name="Straight Arrow Connector 68"/>
          <p:cNvCxnSpPr>
            <a:endCxn id="68" idx="0"/>
          </p:cNvCxnSpPr>
          <p:nvPr/>
        </p:nvCxnSpPr>
        <p:spPr>
          <a:xfrm>
            <a:off x="4067944" y="1124744"/>
            <a:ext cx="70057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25877" y="11122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983982" y="146678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76" name="Elbow Connector 75"/>
          <p:cNvCxnSpPr>
            <a:stCxn id="43" idx="0"/>
            <a:endCxn id="8" idx="6"/>
          </p:cNvCxnSpPr>
          <p:nvPr/>
        </p:nvCxnSpPr>
        <p:spPr>
          <a:xfrm rot="16200000" flipV="1">
            <a:off x="4748819" y="770319"/>
            <a:ext cx="228114" cy="648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115616" y="1178750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80" name="Elbow Connector 79"/>
          <p:cNvCxnSpPr>
            <a:stCxn id="60" idx="1"/>
            <a:endCxn id="79" idx="2"/>
          </p:cNvCxnSpPr>
          <p:nvPr/>
        </p:nvCxnSpPr>
        <p:spPr>
          <a:xfrm rot="10800000">
            <a:off x="1508388" y="1394774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75656" y="1412776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</a:t>
            </a:r>
            <a:r>
              <a:rPr lang="en-SG" sz="1200" dirty="0" smtClean="0"/>
              <a:t>llegal ‘x’</a:t>
            </a:r>
            <a:endParaRPr lang="en-SG" sz="1200" dirty="0"/>
          </a:p>
        </p:txBody>
      </p:sp>
      <p:cxnSp>
        <p:nvCxnSpPr>
          <p:cNvPr id="86" name="Elbow Connector 85"/>
          <p:cNvCxnSpPr>
            <a:stCxn id="79" idx="0"/>
            <a:endCxn id="8" idx="2"/>
          </p:cNvCxnSpPr>
          <p:nvPr/>
        </p:nvCxnSpPr>
        <p:spPr>
          <a:xfrm rot="5400000" flipH="1" flipV="1">
            <a:off x="2348323" y="140792"/>
            <a:ext cx="198022" cy="18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724128" y="1204241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‘]x‘</a:t>
            </a:r>
            <a:endParaRPr lang="en-SG" sz="1200" dirty="0"/>
          </a:p>
        </p:txBody>
      </p:sp>
      <p:cxnSp>
        <p:nvCxnSpPr>
          <p:cNvPr id="98" name="Elbow Connector 97"/>
          <p:cNvCxnSpPr>
            <a:stCxn id="68" idx="3"/>
            <a:endCxn id="93" idx="2"/>
          </p:cNvCxnSpPr>
          <p:nvPr/>
        </p:nvCxnSpPr>
        <p:spPr>
          <a:xfrm flipV="1">
            <a:off x="5037050" y="1420265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63134" y="145525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04" name="Elbow Connector 103"/>
          <p:cNvCxnSpPr>
            <a:stCxn id="93" idx="0"/>
            <a:endCxn id="8" idx="6"/>
          </p:cNvCxnSpPr>
          <p:nvPr/>
        </p:nvCxnSpPr>
        <p:spPr>
          <a:xfrm rot="16200000" flipV="1">
            <a:off x="5199533" y="319606"/>
            <a:ext cx="223513" cy="15457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5" idx="4"/>
            <a:endCxn id="128" idx="0"/>
          </p:cNvCxnSpPr>
          <p:nvPr/>
        </p:nvCxnSpPr>
        <p:spPr>
          <a:xfrm flipH="1">
            <a:off x="2952787" y="3417059"/>
            <a:ext cx="289479" cy="43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95750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22" name="Elbow Connector 121"/>
          <p:cNvCxnSpPr>
            <a:stCxn id="128" idx="1"/>
            <a:endCxn id="123" idx="2"/>
          </p:cNvCxnSpPr>
          <p:nvPr/>
        </p:nvCxnSpPr>
        <p:spPr>
          <a:xfrm rot="10800000">
            <a:off x="2163006" y="3758555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835696" y="3542530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124" name="Elbow Connector 123"/>
          <p:cNvCxnSpPr>
            <a:stCxn id="123" idx="0"/>
            <a:endCxn id="25" idx="2"/>
          </p:cNvCxnSpPr>
          <p:nvPr/>
        </p:nvCxnSpPr>
        <p:spPr>
          <a:xfrm rot="5400000" flipH="1" flipV="1">
            <a:off x="2279860" y="3156189"/>
            <a:ext cx="269487" cy="503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3565" y="37384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128" name="Rounded Rectangle 127"/>
          <p:cNvSpPr/>
          <p:nvPr/>
        </p:nvSpPr>
        <p:spPr>
          <a:xfrm>
            <a:off x="2684258" y="3848563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827584" y="3542529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130" name="Elbow Connector 129"/>
          <p:cNvCxnSpPr>
            <a:stCxn id="128" idx="1"/>
            <a:endCxn id="129" idx="2"/>
          </p:cNvCxnSpPr>
          <p:nvPr/>
        </p:nvCxnSpPr>
        <p:spPr>
          <a:xfrm rot="10800000">
            <a:off x="1220356" y="3758553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87624" y="3776555"/>
            <a:ext cx="33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‘x’</a:t>
            </a:r>
            <a:endParaRPr lang="en-SG" sz="1200" dirty="0"/>
          </a:p>
        </p:txBody>
      </p:sp>
      <p:cxnSp>
        <p:nvCxnSpPr>
          <p:cNvPr id="132" name="Elbow Connector 131"/>
          <p:cNvCxnSpPr>
            <a:stCxn id="129" idx="0"/>
            <a:endCxn id="25" idx="2"/>
          </p:cNvCxnSpPr>
          <p:nvPr/>
        </p:nvCxnSpPr>
        <p:spPr>
          <a:xfrm rot="5400000" flipH="1" flipV="1">
            <a:off x="1808535" y="2684863"/>
            <a:ext cx="269486" cy="1445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70" idx="3"/>
            <a:endCxn id="169" idx="2"/>
          </p:cNvCxnSpPr>
          <p:nvPr/>
        </p:nvCxnSpPr>
        <p:spPr>
          <a:xfrm flipV="1">
            <a:off x="4028938" y="3729122"/>
            <a:ext cx="150291" cy="31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851920" y="3513098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170" name="Rounded Rectangle 169"/>
          <p:cNvSpPr/>
          <p:nvPr/>
        </p:nvSpPr>
        <p:spPr>
          <a:xfrm>
            <a:off x="3491880" y="3861048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171" name="Straight Arrow Connector 170"/>
          <p:cNvCxnSpPr>
            <a:stCxn id="25" idx="4"/>
            <a:endCxn id="170" idx="0"/>
          </p:cNvCxnSpPr>
          <p:nvPr/>
        </p:nvCxnSpPr>
        <p:spPr>
          <a:xfrm>
            <a:off x="3242266" y="3417059"/>
            <a:ext cx="518143" cy="443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9806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39952" y="37045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4" name="Elbow Connector 173"/>
          <p:cNvCxnSpPr>
            <a:stCxn id="169" idx="0"/>
            <a:endCxn id="25" idx="6"/>
          </p:cNvCxnSpPr>
          <p:nvPr/>
        </p:nvCxnSpPr>
        <p:spPr>
          <a:xfrm rot="16200000" flipV="1">
            <a:off x="3878753" y="3212621"/>
            <a:ext cx="240055" cy="360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4716016" y="3508497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smtClean="0"/>
              <a:t>add ‘x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6" name="Elbow Connector 175"/>
          <p:cNvCxnSpPr>
            <a:stCxn id="170" idx="3"/>
            <a:endCxn id="175" idx="2"/>
          </p:cNvCxnSpPr>
          <p:nvPr/>
        </p:nvCxnSpPr>
        <p:spPr>
          <a:xfrm flipV="1">
            <a:off x="4028938" y="3724521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755022" y="375950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78" name="Elbow Connector 177"/>
          <p:cNvCxnSpPr>
            <a:stCxn id="175" idx="3"/>
            <a:endCxn id="196" idx="2"/>
          </p:cNvCxnSpPr>
          <p:nvPr/>
        </p:nvCxnSpPr>
        <p:spPr>
          <a:xfrm flipV="1">
            <a:off x="5436096" y="2780928"/>
            <a:ext cx="1473547" cy="835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6444208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formatted text</a:t>
            </a:r>
            <a:endParaRPr lang="en-SG" sz="1200" dirty="0"/>
          </a:p>
        </p:txBody>
      </p:sp>
      <p:sp>
        <p:nvSpPr>
          <p:cNvPr id="197" name="Rounded Rectangle 196"/>
          <p:cNvSpPr/>
          <p:nvPr/>
        </p:nvSpPr>
        <p:spPr>
          <a:xfrm>
            <a:off x="2771800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normal text</a:t>
            </a:r>
            <a:endParaRPr lang="en-SG" sz="1200" dirty="0"/>
          </a:p>
        </p:txBody>
      </p:sp>
      <p:cxnSp>
        <p:nvCxnSpPr>
          <p:cNvPr id="200" name="Straight Arrow Connector 199"/>
          <p:cNvCxnSpPr>
            <a:stCxn id="197" idx="2"/>
            <a:endCxn id="25" idx="0"/>
          </p:cNvCxnSpPr>
          <p:nvPr/>
        </p:nvCxnSpPr>
        <p:spPr>
          <a:xfrm>
            <a:off x="3237235" y="2780928"/>
            <a:ext cx="5031" cy="34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6" idx="0"/>
            <a:endCxn id="8" idx="6"/>
          </p:cNvCxnSpPr>
          <p:nvPr/>
        </p:nvCxnSpPr>
        <p:spPr>
          <a:xfrm rot="16200000" flipV="1">
            <a:off x="5111959" y="407179"/>
            <a:ext cx="1224136" cy="23712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15616" y="640433"/>
            <a:ext cx="6120680" cy="3120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187624" y="959242"/>
            <a:ext cx="1641204" cy="2705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104308" y="1321022"/>
            <a:ext cx="1899739" cy="1819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3429755" y="1987365"/>
            <a:ext cx="7101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347864" y="2120793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275856" y="1841608"/>
            <a:ext cx="706475" cy="523220"/>
          </a:xfrm>
          <a:prstGeom prst="rect">
            <a:avLst/>
          </a:prstGeom>
          <a:solidFill>
            <a:srgbClr val="969696">
              <a:alpha val="32157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0" name="Rectangle 9"/>
          <p:cNvSpPr/>
          <p:nvPr/>
        </p:nvSpPr>
        <p:spPr>
          <a:xfrm>
            <a:off x="1115616" y="908720"/>
            <a:ext cx="882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TextStore</a:t>
            </a:r>
            <a:endParaRPr lang="en-SG" sz="1400" b="1" dirty="0"/>
          </a:p>
        </p:txBody>
      </p:sp>
      <p:sp>
        <p:nvSpPr>
          <p:cNvPr id="12" name="Left Brace 11"/>
          <p:cNvSpPr/>
          <p:nvPr/>
        </p:nvSpPr>
        <p:spPr>
          <a:xfrm>
            <a:off x="3131840" y="1913616"/>
            <a:ext cx="117727" cy="4320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154943" y="1564609"/>
            <a:ext cx="1273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TextViewerGlyph</a:t>
            </a:r>
            <a:endParaRPr lang="en-SG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347864" y="2633696"/>
            <a:ext cx="1484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TextViewerSelection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3104309" y="1321023"/>
            <a:ext cx="726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smtClean="0"/>
              <a:t>Display</a:t>
            </a:r>
            <a:endParaRPr lang="en-SG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68438" y="1432521"/>
            <a:ext cx="36740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SG" sz="1400" dirty="0" smtClean="0"/>
              <a:t>0</a:t>
            </a:r>
          </a:p>
          <a:p>
            <a:pPr algn="r"/>
            <a:r>
              <a:rPr lang="en-SG" sz="1400" dirty="0" smtClean="0"/>
              <a:t>3</a:t>
            </a:r>
          </a:p>
          <a:p>
            <a:pPr algn="r"/>
            <a:r>
              <a:rPr lang="en-SG" sz="1400" dirty="0" smtClean="0"/>
              <a:t>6</a:t>
            </a:r>
          </a:p>
          <a:p>
            <a:pPr algn="r"/>
            <a:r>
              <a:rPr lang="en-SG" sz="1400" dirty="0" smtClean="0"/>
              <a:t>9</a:t>
            </a:r>
          </a:p>
          <a:p>
            <a:pPr algn="r"/>
            <a:r>
              <a:rPr lang="en-SG" sz="1400" dirty="0" smtClean="0"/>
              <a:t>12</a:t>
            </a:r>
          </a:p>
          <a:p>
            <a:pPr algn="r"/>
            <a:r>
              <a:rPr lang="en-SG" sz="1400" dirty="0" smtClean="0"/>
              <a:t>15</a:t>
            </a:r>
            <a:endParaRPr lang="en-SG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922" y="1432521"/>
            <a:ext cx="27603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0</a:t>
            </a:r>
          </a:p>
          <a:p>
            <a:r>
              <a:rPr lang="en-SG" sz="1400" dirty="0" smtClean="0"/>
              <a:t>1</a:t>
            </a:r>
          </a:p>
          <a:p>
            <a:r>
              <a:rPr lang="en-SG" sz="1400" dirty="0" smtClean="0"/>
              <a:t>2</a:t>
            </a:r>
          </a:p>
          <a:p>
            <a:r>
              <a:rPr lang="en-SG" sz="1400" dirty="0" smtClean="0"/>
              <a:t>3</a:t>
            </a:r>
          </a:p>
          <a:p>
            <a:r>
              <a:rPr lang="en-SG" sz="1400" dirty="0" smtClean="0"/>
              <a:t>4</a:t>
            </a:r>
          </a:p>
          <a:p>
            <a:r>
              <a:rPr lang="en-SG" sz="1400" dirty="0" smtClean="0"/>
              <a:t>5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1187624" y="3387770"/>
            <a:ext cx="1244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absolutLineIndex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448322" y="2915072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First character </a:t>
            </a:r>
          </a:p>
          <a:p>
            <a:r>
              <a:rPr lang="en-SG" sz="1200" dirty="0" smtClean="0"/>
              <a:t>position of this line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endCxn id="20" idx="2"/>
          </p:cNvCxnSpPr>
          <p:nvPr/>
        </p:nvCxnSpPr>
        <p:spPr>
          <a:xfrm flipV="1">
            <a:off x="1433941" y="2817516"/>
            <a:ext cx="0" cy="570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52142" y="2817516"/>
            <a:ext cx="0" cy="19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07155" y="1351801"/>
            <a:ext cx="1368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displayLineIndex</a:t>
            </a:r>
            <a:r>
              <a:rPr lang="en-SG" sz="1200" dirty="0" smtClean="0"/>
              <a:t>: 0</a:t>
            </a:r>
            <a:endParaRPr lang="en-SG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07904" y="1628800"/>
            <a:ext cx="1124597" cy="35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0232" y="3760584"/>
            <a:ext cx="869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err="1" smtClean="0"/>
              <a:t>TextStore</a:t>
            </a:r>
            <a:r>
              <a:rPr lang="en-SG" sz="1200" dirty="0" smtClean="0"/>
              <a:t> contains all characters of a document</a:t>
            </a:r>
          </a:p>
          <a:p>
            <a:r>
              <a:rPr lang="en-SG" sz="1200" b="1" dirty="0" err="1" smtClean="0"/>
              <a:t>TextViewerGlyph</a:t>
            </a:r>
            <a:r>
              <a:rPr lang="en-SG" sz="1200" dirty="0" smtClean="0"/>
              <a:t> calculates the width of the characters and paints them to the screen</a:t>
            </a:r>
          </a:p>
          <a:p>
            <a:r>
              <a:rPr lang="en-SG" sz="1200" b="1" dirty="0" err="1" smtClean="0"/>
              <a:t>TextViewerSelection</a:t>
            </a:r>
            <a:r>
              <a:rPr lang="en-SG" sz="1200" dirty="0" smtClean="0"/>
              <a:t> draws blue rectangles under characters selected by user</a:t>
            </a:r>
          </a:p>
          <a:p>
            <a:r>
              <a:rPr lang="en-SG" sz="1200" b="1" dirty="0" err="1" smtClean="0"/>
              <a:t>TextViewerObjects</a:t>
            </a:r>
            <a:r>
              <a:rPr lang="en-SG" sz="1200" dirty="0" smtClean="0"/>
              <a:t> holds information about some </a:t>
            </a:r>
            <a:r>
              <a:rPr lang="en-SG" sz="1200" dirty="0"/>
              <a:t>displayed </a:t>
            </a:r>
            <a:r>
              <a:rPr lang="en-SG" sz="1200" dirty="0" smtClean="0"/>
              <a:t>characters, showing a pdf stream or a </a:t>
            </a:r>
            <a:r>
              <a:rPr lang="en-SG" sz="1200" u="sng" dirty="0" smtClean="0"/>
              <a:t>link</a:t>
            </a:r>
            <a:r>
              <a:rPr lang="en-SG" sz="1200" dirty="0" smtClean="0"/>
              <a:t> to another part in the document</a:t>
            </a:r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1115616" y="1144489"/>
            <a:ext cx="816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LineStarts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1899829" y="1144489"/>
            <a:ext cx="538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smtClean="0"/>
              <a:t>Chars</a:t>
            </a:r>
            <a:endParaRPr lang="en-SG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1519" y="464558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err="1"/>
              <a:t>TextStore</a:t>
            </a:r>
            <a:r>
              <a:rPr lang="en-SG" sz="1200" dirty="0"/>
              <a:t> </a:t>
            </a:r>
            <a:endParaRPr lang="en-SG" sz="1200" dirty="0" smtClean="0"/>
          </a:p>
          <a:p>
            <a:r>
              <a:rPr lang="en-SG" sz="1200" dirty="0" smtClean="0"/>
              <a:t>Stores all characters in </a:t>
            </a:r>
            <a:r>
              <a:rPr lang="en-SG" sz="1200" b="1" dirty="0" smtClean="0"/>
              <a:t>chars</a:t>
            </a:r>
            <a:r>
              <a:rPr lang="en-SG" sz="1200" dirty="0" smtClean="0"/>
              <a:t>, a char[], which gets reused by ever document</a:t>
            </a:r>
          </a:p>
          <a:p>
            <a:r>
              <a:rPr lang="en-SG" sz="1200" dirty="0" smtClean="0"/>
              <a:t>The </a:t>
            </a:r>
            <a:r>
              <a:rPr lang="en-SG" sz="1200" dirty="0" err="1" smtClean="0"/>
              <a:t>int</a:t>
            </a:r>
            <a:r>
              <a:rPr lang="en-SG" sz="1200" dirty="0" smtClean="0"/>
              <a:t>[]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 stores for every line a character index into </a:t>
            </a:r>
            <a:r>
              <a:rPr lang="en-SG" sz="1200" b="1" dirty="0" smtClean="0"/>
              <a:t>chars</a:t>
            </a:r>
            <a:r>
              <a:rPr lang="en-SG" sz="1200" dirty="0" smtClean="0"/>
              <a:t> where that line starts.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[0] is always 0. </a:t>
            </a:r>
            <a:r>
              <a:rPr lang="en-SG" sz="1200" b="1" dirty="0" err="1" smtClean="0"/>
              <a:t>LineStarts</a:t>
            </a:r>
            <a:r>
              <a:rPr lang="en-SG" sz="1200" dirty="0"/>
              <a:t> </a:t>
            </a:r>
            <a:r>
              <a:rPr lang="en-SG" sz="1200" dirty="0" smtClean="0"/>
              <a:t>has 1 more line entry than the number of lines in the document. It points to the first character in </a:t>
            </a:r>
            <a:r>
              <a:rPr lang="en-SG" sz="1200" b="1" dirty="0" smtClean="0"/>
              <a:t>chars</a:t>
            </a:r>
            <a:r>
              <a:rPr lang="en-SG" sz="1200" dirty="0" smtClean="0"/>
              <a:t> after the document ends. </a:t>
            </a:r>
          </a:p>
          <a:p>
            <a:endParaRPr lang="en-SG" sz="1200" dirty="0"/>
          </a:p>
        </p:txBody>
      </p:sp>
      <p:sp>
        <p:nvSpPr>
          <p:cNvPr id="37" name="Rectangle 36"/>
          <p:cNvSpPr/>
          <p:nvPr/>
        </p:nvSpPr>
        <p:spPr>
          <a:xfrm>
            <a:off x="1043608" y="620688"/>
            <a:ext cx="1132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err="1" smtClean="0"/>
              <a:t>TextViewer</a:t>
            </a:r>
            <a:endParaRPr lang="en-SG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179511" y="5560784"/>
            <a:ext cx="8856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smtClean="0"/>
              <a:t>Line Indexes</a:t>
            </a:r>
            <a:endParaRPr lang="en-SG" sz="1200" dirty="0" smtClean="0"/>
          </a:p>
          <a:p>
            <a:r>
              <a:rPr lang="en-SG" sz="1200" dirty="0" smtClean="0"/>
              <a:t>Lines related to the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 are counted from the beginning of the document and are called absolute lines.</a:t>
            </a:r>
          </a:p>
          <a:p>
            <a:r>
              <a:rPr lang="en-SG" sz="1200" dirty="0" smtClean="0"/>
              <a:t>Lines counted from the first displayed line are called display lines. For example the mouse position is first translated to a display line index.</a:t>
            </a:r>
          </a:p>
          <a:p>
            <a:r>
              <a:rPr lang="en-SG" sz="1200" dirty="0" smtClean="0"/>
              <a:t>Most lines in the code are absolute lines.</a:t>
            </a:r>
          </a:p>
          <a:p>
            <a:endParaRPr lang="en-SG" sz="1200" dirty="0"/>
          </a:p>
        </p:txBody>
      </p:sp>
      <p:sp>
        <p:nvSpPr>
          <p:cNvPr id="45" name="Rectangle 44"/>
          <p:cNvSpPr/>
          <p:nvPr/>
        </p:nvSpPr>
        <p:spPr>
          <a:xfrm>
            <a:off x="5192542" y="1484784"/>
            <a:ext cx="1671070" cy="989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285743" y="1484784"/>
            <a:ext cx="157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TextViewerObjects</a:t>
            </a:r>
            <a:endParaRPr lang="en-SG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5235" y="1421488"/>
            <a:ext cx="706475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Aaa</a:t>
            </a:r>
            <a:endParaRPr lang="en-SG" sz="1400" dirty="0" smtClean="0"/>
          </a:p>
          <a:p>
            <a:r>
              <a:rPr lang="en-SG" sz="1400" dirty="0" err="1" smtClean="0"/>
              <a:t>Bbb</a:t>
            </a:r>
            <a:endParaRPr lang="en-SG" sz="1400" dirty="0" smtClean="0"/>
          </a:p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</a:p>
          <a:p>
            <a:r>
              <a:rPr lang="en-SG" sz="1400" dirty="0" smtClean="0"/>
              <a:t>456</a:t>
            </a:r>
            <a:endParaRPr lang="en-SG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85320" y="1773397"/>
            <a:ext cx="7064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1" name="Right Brace 10"/>
          <p:cNvSpPr/>
          <p:nvPr/>
        </p:nvSpPr>
        <p:spPr>
          <a:xfrm>
            <a:off x="2483768" y="1911875"/>
            <a:ext cx="144016" cy="43378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>
            <a:off x="2627784" y="2128770"/>
            <a:ext cx="504056" cy="87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791463" y="1911875"/>
            <a:ext cx="1644633" cy="6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53872" y="2131906"/>
            <a:ext cx="1682224" cy="9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17463</TotalTime>
  <Words>888</Words>
  <Application>Microsoft Office PowerPoint</Application>
  <PresentationFormat>On-screen Show (4:3)</PresentationFormat>
  <Paragraphs>368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51</cp:revision>
  <dcterms:created xsi:type="dcterms:W3CDTF">2021-06-26T08:43:21Z</dcterms:created>
  <dcterms:modified xsi:type="dcterms:W3CDTF">2021-08-01T09:03:26Z</dcterms:modified>
</cp:coreProperties>
</file>