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1" r:id="rId4"/>
    <p:sldId id="256" r:id="rId5"/>
    <p:sldId id="257" r:id="rId6"/>
    <p:sldId id="259" r:id="rId7"/>
    <p:sldId id="260" r:id="rId8"/>
    <p:sldId id="258"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4FF"/>
    <a:srgbClr val="DAF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3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18.9.20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32308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18.9.20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7733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18.9.20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74448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18.9.20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411068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45444-3A16-465C-AD6C-0FB678B44574}" type="datetimeFigureOut">
              <a:rPr lang="en-GB" smtClean="0"/>
              <a:t>18.9.20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326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D45444-3A16-465C-AD6C-0FB678B44574}" type="datetimeFigureOut">
              <a:rPr lang="en-GB" smtClean="0"/>
              <a:t>18.9.20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03082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D45444-3A16-465C-AD6C-0FB678B44574}" type="datetimeFigureOut">
              <a:rPr lang="en-GB" smtClean="0"/>
              <a:t>18.9.20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88047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D45444-3A16-465C-AD6C-0FB678B44574}" type="datetimeFigureOut">
              <a:rPr lang="en-GB" smtClean="0"/>
              <a:t>18.9.20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714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45444-3A16-465C-AD6C-0FB678B44574}" type="datetimeFigureOut">
              <a:rPr lang="en-GB" smtClean="0"/>
              <a:t>18.9.20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649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18.9.20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808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18.9.20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57979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D45444-3A16-465C-AD6C-0FB678B44574}" type="datetimeFigureOut">
              <a:rPr lang="en-GB" smtClean="0"/>
              <a:t>18.9.20</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6CFC6B-E8FB-47F7-8131-0A2D363F87CA}" type="slidenum">
              <a:rPr lang="en-GB" smtClean="0"/>
              <a:t>‹#›</a:t>
            </a:fld>
            <a:endParaRPr lang="en-GB"/>
          </a:p>
        </p:txBody>
      </p:sp>
    </p:spTree>
    <p:extLst>
      <p:ext uri="{BB962C8B-B14F-4D97-AF65-F5344CB8AC3E}">
        <p14:creationId xmlns:p14="http://schemas.microsoft.com/office/powerpoint/2010/main" val="257291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9344" y="267494"/>
            <a:ext cx="5075144" cy="46805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Context</a:t>
            </a:r>
          </a:p>
          <a:p>
            <a:endParaRPr lang="en-GB" sz="1600" dirty="0"/>
          </a:p>
        </p:txBody>
      </p:sp>
      <p:sp>
        <p:nvSpPr>
          <p:cNvPr id="4" name="TextBox 3"/>
          <p:cNvSpPr txBox="1"/>
          <p:nvPr/>
        </p:nvSpPr>
        <p:spPr>
          <a:xfrm>
            <a:off x="201609" y="1275606"/>
            <a:ext cx="3240360" cy="26642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Model</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706" y="1707654"/>
            <a:ext cx="307577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697801"/>
            <a:ext cx="4826039" cy="414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9583253">
            <a:off x="2292461" y="926200"/>
            <a:ext cx="1602065"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rot="19638915">
            <a:off x="2256129" y="531577"/>
            <a:ext cx="1231491" cy="584775"/>
          </a:xfrm>
          <a:prstGeom prst="rect">
            <a:avLst/>
          </a:prstGeom>
          <a:noFill/>
        </p:spPr>
        <p:txBody>
          <a:bodyPr wrap="none" rtlCol="0">
            <a:spAutoFit/>
          </a:bodyPr>
          <a:lstStyle/>
          <a:p>
            <a:r>
              <a:rPr lang="en-GB" sz="1600" dirty="0" err="1" smtClean="0"/>
              <a:t>StorageClass</a:t>
            </a:r>
            <a:endParaRPr lang="en-GB" sz="1600" dirty="0" smtClean="0"/>
          </a:p>
          <a:p>
            <a:r>
              <a:rPr lang="en-GB" sz="1600" dirty="0" smtClean="0"/>
              <a:t>Generator</a:t>
            </a:r>
            <a:endParaRPr lang="en-GB" sz="1600" dirty="0"/>
          </a:p>
        </p:txBody>
      </p:sp>
    </p:spTree>
    <p:extLst>
      <p:ext uri="{BB962C8B-B14F-4D97-AF65-F5344CB8AC3E}">
        <p14:creationId xmlns:p14="http://schemas.microsoft.com/office/powerpoint/2010/main" val="2869660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7504" y="3003798"/>
            <a:ext cx="8856984" cy="2062103"/>
          </a:xfrm>
          <a:prstGeom prst="rect">
            <a:avLst/>
          </a:prstGeom>
          <a:noFill/>
        </p:spPr>
        <p:txBody>
          <a:bodyPr wrap="square" rtlCol="0">
            <a:spAutoFit/>
          </a:bodyPr>
          <a:lstStyle/>
          <a:p>
            <a:endParaRPr lang="en-GB" sz="800" dirty="0" smtClean="0"/>
          </a:p>
          <a:p>
            <a:r>
              <a:rPr lang="en-GB" sz="800" b="1" dirty="0" smtClean="0"/>
              <a:t>Linking 2 classes (child -&gt; parent relationship)</a:t>
            </a:r>
          </a:p>
          <a:p>
            <a:r>
              <a:rPr lang="en-GB" sz="800" dirty="0" smtClean="0"/>
              <a:t>A relationship between 2 classes defines one as child and the other as parent. Each child property points to 0 or 1 parent, while a parent can have 0 to many children (one to many relationship,  1:mc or 1c:mc).</a:t>
            </a:r>
          </a:p>
          <a:p>
            <a:r>
              <a:rPr lang="en-GB" sz="800" dirty="0" smtClean="0"/>
              <a:t>For each class there is a file storing the data permanently. When the application starts, it is not  possible to process 2 files at the same time. All instances (items) of the parent class get read before the child class instances. </a:t>
            </a:r>
          </a:p>
          <a:p>
            <a:r>
              <a:rPr lang="en-GB" sz="800" dirty="0"/>
              <a:t>A child item gets linked to </a:t>
            </a:r>
            <a:r>
              <a:rPr lang="en-GB" sz="800" dirty="0" smtClean="0"/>
              <a:t>its </a:t>
            </a:r>
            <a:r>
              <a:rPr lang="en-GB" sz="800" dirty="0"/>
              <a:t>parent by assigning the parent to the </a:t>
            </a:r>
            <a:r>
              <a:rPr lang="en-GB" sz="800" dirty="0" err="1"/>
              <a:t>child.Parent</a:t>
            </a:r>
            <a:r>
              <a:rPr lang="en-GB" sz="800" dirty="0"/>
              <a:t> property. This can be done with the constructor or </a:t>
            </a:r>
            <a:r>
              <a:rPr lang="en-GB" sz="800" dirty="0" err="1"/>
              <a:t>item.Update</a:t>
            </a:r>
            <a:r>
              <a:rPr lang="en-GB" sz="800" dirty="0"/>
              <a:t>(). </a:t>
            </a:r>
          </a:p>
          <a:p>
            <a:r>
              <a:rPr lang="en-GB" sz="800" dirty="0" err="1" smtClean="0"/>
              <a:t>item.Update</a:t>
            </a:r>
            <a:r>
              <a:rPr lang="en-GB" sz="800" dirty="0" smtClean="0"/>
              <a:t>() can also remove a child from its parent.</a:t>
            </a:r>
          </a:p>
          <a:p>
            <a:r>
              <a:rPr lang="en-GB" sz="800" dirty="0" smtClean="0"/>
              <a:t>Setting a child’s </a:t>
            </a:r>
            <a:r>
              <a:rPr lang="en-GB" sz="800" dirty="0"/>
              <a:t>P</a:t>
            </a:r>
            <a:r>
              <a:rPr lang="en-GB" sz="800" dirty="0" smtClean="0"/>
              <a:t>arent property adds that child to the </a:t>
            </a:r>
            <a:r>
              <a:rPr lang="en-GB" sz="800" dirty="0" err="1" smtClean="0"/>
              <a:t>parent.Children</a:t>
            </a:r>
            <a:r>
              <a:rPr lang="en-GB" sz="800" dirty="0"/>
              <a:t> collection. </a:t>
            </a:r>
            <a:r>
              <a:rPr lang="en-GB" sz="800" dirty="0" smtClean="0"/>
              <a:t>Removing a parent from </a:t>
            </a:r>
            <a:r>
              <a:rPr lang="en-GB" sz="800" dirty="0" err="1" smtClean="0"/>
              <a:t>child.Parent</a:t>
            </a:r>
            <a:r>
              <a:rPr lang="en-GB" sz="800" dirty="0" smtClean="0"/>
              <a:t> removes the child from the </a:t>
            </a:r>
            <a:r>
              <a:rPr lang="en-GB" sz="800" dirty="0" err="1" smtClean="0"/>
              <a:t>parent.Children</a:t>
            </a:r>
            <a:r>
              <a:rPr lang="en-GB" sz="800" dirty="0" smtClean="0"/>
              <a:t>. </a:t>
            </a:r>
            <a:r>
              <a:rPr lang="en-GB" sz="800" dirty="0" err="1" smtClean="0"/>
              <a:t>parent.Children.Add</a:t>
            </a:r>
            <a:r>
              <a:rPr lang="en-GB" sz="800" dirty="0" smtClean="0"/>
              <a:t>(child) is not available. </a:t>
            </a:r>
            <a:endParaRPr lang="en-GB" sz="800" dirty="0"/>
          </a:p>
          <a:p>
            <a:r>
              <a:rPr lang="en-GB" sz="800" dirty="0" smtClean="0"/>
              <a:t>The parent child relationship gets only permanently stored in the child. When the child gets read at application start and it has a link to a parent, the child gets added to the parents children collection.</a:t>
            </a:r>
          </a:p>
          <a:p>
            <a:r>
              <a:rPr lang="en-GB" sz="800" b="1" dirty="0" smtClean="0"/>
              <a:t>It is illegal for a stored child to link to a not stored parent</a:t>
            </a:r>
            <a:r>
              <a:rPr lang="en-GB" sz="800" dirty="0" smtClean="0"/>
              <a:t>, because an exception would occur during </a:t>
            </a:r>
            <a:r>
              <a:rPr lang="en-GB" sz="800" dirty="0" err="1" smtClean="0"/>
              <a:t>startup</a:t>
            </a:r>
            <a:r>
              <a:rPr lang="en-GB" sz="800" dirty="0" smtClean="0"/>
              <a:t> if the parent can’t be found. Trying to add a stored child to a not stored parent throws an exception.</a:t>
            </a:r>
          </a:p>
          <a:p>
            <a:endParaRPr lang="en-GB" sz="800" dirty="0"/>
          </a:p>
          <a:p>
            <a:r>
              <a:rPr lang="en-GB" sz="800" b="1" dirty="0" smtClean="0"/>
              <a:t>Rules for linking children and parents</a:t>
            </a:r>
          </a:p>
          <a:p>
            <a:r>
              <a:rPr lang="en-GB" sz="800" dirty="0"/>
              <a:t>A not stored child can link to a stored or not stored parent. </a:t>
            </a:r>
          </a:p>
          <a:p>
            <a:r>
              <a:rPr lang="en-GB" sz="800" dirty="0" smtClean="0"/>
              <a:t>A </a:t>
            </a:r>
            <a:r>
              <a:rPr lang="en-GB" sz="800" dirty="0"/>
              <a:t>stored child can only link to a stored parent.</a:t>
            </a:r>
          </a:p>
          <a:p>
            <a:r>
              <a:rPr lang="en-GB" sz="800" dirty="0" smtClean="0"/>
              <a:t>A </a:t>
            </a:r>
            <a:r>
              <a:rPr lang="en-GB" sz="800" dirty="0"/>
              <a:t>not stored parent can only have not stored children in its children collection</a:t>
            </a:r>
          </a:p>
          <a:p>
            <a:r>
              <a:rPr lang="en-GB" sz="800" dirty="0"/>
              <a:t>A </a:t>
            </a:r>
            <a:r>
              <a:rPr lang="en-GB" sz="800" dirty="0" smtClean="0"/>
              <a:t>stored </a:t>
            </a:r>
            <a:r>
              <a:rPr lang="en-GB" sz="800" dirty="0"/>
              <a:t>parent can </a:t>
            </a:r>
            <a:r>
              <a:rPr lang="en-GB" sz="800" dirty="0" smtClean="0"/>
              <a:t>have stored and not </a:t>
            </a:r>
            <a:r>
              <a:rPr lang="en-GB" sz="800" dirty="0"/>
              <a:t>stored children in its children </a:t>
            </a:r>
            <a:r>
              <a:rPr lang="en-GB" sz="800" dirty="0" smtClean="0"/>
              <a:t>collection</a:t>
            </a:r>
            <a:endParaRPr lang="en-GB" sz="800" dirty="0"/>
          </a:p>
        </p:txBody>
      </p:sp>
      <p:sp>
        <p:nvSpPr>
          <p:cNvPr id="4" name="TextBox 3"/>
          <p:cNvSpPr txBox="1"/>
          <p:nvPr/>
        </p:nvSpPr>
        <p:spPr>
          <a:xfrm>
            <a:off x="107504" y="903378"/>
            <a:ext cx="5112568" cy="1077218"/>
          </a:xfrm>
          <a:prstGeom prst="rect">
            <a:avLst/>
          </a:prstGeom>
          <a:noFill/>
        </p:spPr>
        <p:txBody>
          <a:bodyPr wrap="square" rtlCol="0">
            <a:spAutoFit/>
          </a:bodyPr>
          <a:lstStyle/>
          <a:p>
            <a:r>
              <a:rPr lang="en-GB" sz="800" b="1" dirty="0" smtClean="0"/>
              <a:t>Rules for storing and releasing items from Data </a:t>
            </a:r>
            <a:r>
              <a:rPr lang="en-GB" sz="800" b="1" dirty="0" err="1" smtClean="0"/>
              <a:t>Contexxt</a:t>
            </a:r>
            <a:endParaRPr lang="en-GB" sz="800" b="1" dirty="0" smtClean="0"/>
          </a:p>
          <a:p>
            <a:r>
              <a:rPr lang="en-GB" sz="800" dirty="0" smtClean="0"/>
              <a:t>One Data Context per application holds all stored data in memory and maintains a copy of the data in files.</a:t>
            </a:r>
          </a:p>
          <a:p>
            <a:r>
              <a:rPr lang="en-GB" sz="800" dirty="0" smtClean="0"/>
              <a:t>An item just constructed is not stored, its Key has the value -1.</a:t>
            </a:r>
          </a:p>
          <a:p>
            <a:r>
              <a:rPr lang="en-GB" sz="800" dirty="0" err="1" smtClean="0"/>
              <a:t>Item.Store</a:t>
            </a:r>
            <a:r>
              <a:rPr lang="en-GB" sz="800" dirty="0" smtClean="0"/>
              <a:t>() stores the item in the data context and assigns a unique key value &gt;=0 to the item.</a:t>
            </a:r>
          </a:p>
          <a:p>
            <a:r>
              <a:rPr lang="en-GB" sz="800" dirty="0"/>
              <a:t>When setting the parameter </a:t>
            </a:r>
            <a:r>
              <a:rPr lang="en-GB" sz="800" dirty="0" err="1"/>
              <a:t>isStoring</a:t>
            </a:r>
            <a:r>
              <a:rPr lang="en-GB" sz="800" dirty="0"/>
              <a:t>: true in the constructer, the item gets constructed and stored at the same time.</a:t>
            </a:r>
          </a:p>
          <a:p>
            <a:r>
              <a:rPr lang="en-GB" sz="800" dirty="0" smtClean="0"/>
              <a:t>As long an item is stored, its latest content </a:t>
            </a:r>
            <a:r>
              <a:rPr lang="en-GB" sz="800" dirty="0"/>
              <a:t>is </a:t>
            </a:r>
            <a:r>
              <a:rPr lang="en-GB" sz="800" dirty="0" smtClean="0"/>
              <a:t>always tracked </a:t>
            </a:r>
            <a:r>
              <a:rPr lang="en-GB" sz="800" dirty="0"/>
              <a:t>in a file , also after an Update().</a:t>
            </a:r>
            <a:endParaRPr lang="en-GB" sz="800" dirty="0" smtClean="0"/>
          </a:p>
          <a:p>
            <a:r>
              <a:rPr lang="en-GB" sz="800" dirty="0" err="1" smtClean="0"/>
              <a:t>Item.Release</a:t>
            </a:r>
            <a:r>
              <a:rPr lang="en-GB" sz="800" dirty="0" smtClean="0"/>
              <a:t>() removes the item from the </a:t>
            </a:r>
            <a:r>
              <a:rPr lang="en-GB" sz="800" dirty="0"/>
              <a:t>data </a:t>
            </a:r>
            <a:r>
              <a:rPr lang="en-GB" sz="800" dirty="0" smtClean="0"/>
              <a:t>context and file </a:t>
            </a:r>
            <a:r>
              <a:rPr lang="en-GB" sz="800" dirty="0"/>
              <a:t>and </a:t>
            </a:r>
            <a:r>
              <a:rPr lang="en-GB" sz="800" dirty="0" smtClean="0"/>
              <a:t>sets its key to -1.</a:t>
            </a:r>
          </a:p>
          <a:p>
            <a:endParaRPr lang="en-GB" sz="800" dirty="0"/>
          </a:p>
        </p:txBody>
      </p:sp>
      <p:grpSp>
        <p:nvGrpSpPr>
          <p:cNvPr id="46" name="Group 45"/>
          <p:cNvGrpSpPr/>
          <p:nvPr/>
        </p:nvGrpSpPr>
        <p:grpSpPr>
          <a:xfrm>
            <a:off x="107504" y="39282"/>
            <a:ext cx="3795320" cy="791508"/>
            <a:chOff x="5312832" y="3820612"/>
            <a:chExt cx="3795320" cy="791508"/>
          </a:xfrm>
        </p:grpSpPr>
        <p:sp>
          <p:nvSpPr>
            <p:cNvPr id="5" name="Oval 4"/>
            <p:cNvSpPr/>
            <p:nvPr/>
          </p:nvSpPr>
          <p:spPr>
            <a:xfrm>
              <a:off x="7545080"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Stored</a:t>
              </a:r>
            </a:p>
            <a:p>
              <a:pPr algn="ctr"/>
              <a:r>
                <a:rPr lang="en-GB" sz="800" dirty="0" smtClean="0"/>
                <a:t>Key&gt;=0</a:t>
              </a:r>
              <a:endParaRPr lang="en-GB" sz="800" dirty="0"/>
            </a:p>
          </p:txBody>
        </p:sp>
        <p:sp>
          <p:nvSpPr>
            <p:cNvPr id="6" name="Oval 5"/>
            <p:cNvSpPr/>
            <p:nvPr/>
          </p:nvSpPr>
          <p:spPr>
            <a:xfrm>
              <a:off x="5960904"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Not stored</a:t>
              </a:r>
            </a:p>
            <a:p>
              <a:pPr algn="ctr"/>
              <a:r>
                <a:rPr lang="en-GB" sz="800" dirty="0" smtClean="0"/>
                <a:t>Key=-1</a:t>
              </a:r>
              <a:endParaRPr lang="en-GB" sz="800" dirty="0"/>
            </a:p>
          </p:txBody>
        </p:sp>
        <p:cxnSp>
          <p:nvCxnSpPr>
            <p:cNvPr id="8" name="Straight Arrow Connector 7"/>
            <p:cNvCxnSpPr>
              <a:stCxn id="6" idx="7"/>
              <a:endCxn id="5" idx="1"/>
            </p:cNvCxnSpPr>
            <p:nvPr/>
          </p:nvCxnSpPr>
          <p:spPr>
            <a:xfrm>
              <a:off x="6759919" y="4243344"/>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5"/>
            </p:cNvCxnSpPr>
            <p:nvPr/>
          </p:nvCxnSpPr>
          <p:spPr>
            <a:xfrm flipH="1">
              <a:off x="6759919" y="4548848"/>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80984" y="4036056"/>
              <a:ext cx="466794" cy="215444"/>
            </a:xfrm>
            <a:prstGeom prst="rect">
              <a:avLst/>
            </a:prstGeom>
            <a:noFill/>
          </p:spPr>
          <p:txBody>
            <a:bodyPr wrap="none" rtlCol="0">
              <a:spAutoFit/>
            </a:bodyPr>
            <a:lstStyle/>
            <a:p>
              <a:r>
                <a:rPr lang="en-GB" sz="800" dirty="0" smtClean="0"/>
                <a:t>Store()</a:t>
              </a:r>
              <a:endParaRPr lang="en-GB" sz="800" dirty="0"/>
            </a:p>
          </p:txBody>
        </p:sp>
        <p:sp>
          <p:nvSpPr>
            <p:cNvPr id="14" name="TextBox 13"/>
            <p:cNvSpPr txBox="1"/>
            <p:nvPr/>
          </p:nvSpPr>
          <p:spPr>
            <a:xfrm>
              <a:off x="7041024" y="4324088"/>
              <a:ext cx="569387" cy="215444"/>
            </a:xfrm>
            <a:prstGeom prst="rect">
              <a:avLst/>
            </a:prstGeom>
            <a:noFill/>
          </p:spPr>
          <p:txBody>
            <a:bodyPr wrap="none" rtlCol="0">
              <a:spAutoFit/>
            </a:bodyPr>
            <a:lstStyle/>
            <a:p>
              <a:r>
                <a:rPr lang="en-GB" sz="800" dirty="0" smtClean="0"/>
                <a:t>Release()</a:t>
              </a:r>
              <a:endParaRPr lang="en-GB" sz="800" dirty="0"/>
            </a:p>
          </p:txBody>
        </p:sp>
        <p:cxnSp>
          <p:nvCxnSpPr>
            <p:cNvPr id="17" name="Elbow Connector 16"/>
            <p:cNvCxnSpPr>
              <a:stCxn id="5" idx="7"/>
              <a:endCxn id="5" idx="5"/>
            </p:cNvCxnSpPr>
            <p:nvPr/>
          </p:nvCxnSpPr>
          <p:spPr>
            <a:xfrm rot="16200000" flipH="1">
              <a:off x="8191343" y="4396096"/>
              <a:ext cx="305504" cy="12700"/>
            </a:xfrm>
            <a:prstGeom prst="bentConnector5">
              <a:avLst>
                <a:gd name="adj1" fmla="val -2494"/>
                <a:gd name="adj2" fmla="val 1911457"/>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53192" y="4288374"/>
              <a:ext cx="554960" cy="215444"/>
            </a:xfrm>
            <a:prstGeom prst="rect">
              <a:avLst/>
            </a:prstGeom>
            <a:noFill/>
          </p:spPr>
          <p:txBody>
            <a:bodyPr wrap="none" rtlCol="0">
              <a:spAutoFit/>
            </a:bodyPr>
            <a:lstStyle/>
            <a:p>
              <a:r>
                <a:rPr lang="en-GB" sz="800" dirty="0" smtClean="0"/>
                <a:t>Update()</a:t>
              </a:r>
              <a:endParaRPr lang="en-GB" sz="800" dirty="0"/>
            </a:p>
          </p:txBody>
        </p:sp>
        <p:cxnSp>
          <p:nvCxnSpPr>
            <p:cNvPr id="26" name="Elbow Connector 25"/>
            <p:cNvCxnSpPr>
              <a:stCxn id="6" idx="1"/>
              <a:endCxn id="6" idx="3"/>
            </p:cNvCxnSpPr>
            <p:nvPr/>
          </p:nvCxnSpPr>
          <p:spPr>
            <a:xfrm rot="16200000" flipH="1">
              <a:off x="5945241" y="4396096"/>
              <a:ext cx="305504" cy="12700"/>
            </a:xfrm>
            <a:prstGeom prst="bentConnector5">
              <a:avLst>
                <a:gd name="adj1" fmla="val -831"/>
                <a:gd name="adj2" fmla="val -1740559"/>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12832" y="4294724"/>
              <a:ext cx="554960" cy="215444"/>
            </a:xfrm>
            <a:prstGeom prst="rect">
              <a:avLst/>
            </a:prstGeom>
            <a:noFill/>
          </p:spPr>
          <p:txBody>
            <a:bodyPr wrap="none" rtlCol="0">
              <a:spAutoFit/>
            </a:bodyPr>
            <a:lstStyle/>
            <a:p>
              <a:r>
                <a:rPr lang="en-GB" sz="800" dirty="0" smtClean="0"/>
                <a:t>Update()</a:t>
              </a:r>
              <a:endParaRPr lang="en-GB" sz="800" dirty="0"/>
            </a:p>
          </p:txBody>
        </p:sp>
        <p:sp>
          <p:nvSpPr>
            <p:cNvPr id="33" name="TextBox 32"/>
            <p:cNvSpPr txBox="1"/>
            <p:nvPr/>
          </p:nvSpPr>
          <p:spPr>
            <a:xfrm>
              <a:off x="6104920" y="3820612"/>
              <a:ext cx="651140" cy="215444"/>
            </a:xfrm>
            <a:prstGeom prst="rect">
              <a:avLst/>
            </a:prstGeom>
            <a:noFill/>
          </p:spPr>
          <p:txBody>
            <a:bodyPr wrap="none" rtlCol="0">
              <a:spAutoFit/>
            </a:bodyPr>
            <a:lstStyle/>
            <a:p>
              <a:r>
                <a:rPr lang="en-GB" sz="800" dirty="0" smtClean="0"/>
                <a:t>New Item()</a:t>
              </a:r>
              <a:endParaRPr lang="en-GB" sz="800" dirty="0"/>
            </a:p>
          </p:txBody>
        </p:sp>
        <p:cxnSp>
          <p:nvCxnSpPr>
            <p:cNvPr id="35" name="Straight Arrow Connector 34"/>
            <p:cNvCxnSpPr>
              <a:endCxn id="6" idx="0"/>
            </p:cNvCxnSpPr>
            <p:nvPr/>
          </p:nvCxnSpPr>
          <p:spPr>
            <a:xfrm>
              <a:off x="6428956" y="3995992"/>
              <a:ext cx="0" cy="184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734157" y="1970453"/>
            <a:ext cx="813507" cy="3010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Parent</a:t>
            </a:r>
          </a:p>
          <a:p>
            <a:pPr algn="ctr"/>
            <a:r>
              <a:rPr lang="en-GB" sz="800" dirty="0" smtClean="0"/>
              <a:t>Children</a:t>
            </a:r>
            <a:endParaRPr lang="en-GB" sz="800" dirty="0"/>
          </a:p>
        </p:txBody>
      </p:sp>
      <p:sp>
        <p:nvSpPr>
          <p:cNvPr id="41" name="Oval 40"/>
          <p:cNvSpPr/>
          <p:nvPr/>
        </p:nvSpPr>
        <p:spPr>
          <a:xfrm>
            <a:off x="806165"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3" name="Straight Arrow Connector 42"/>
          <p:cNvCxnSpPr>
            <a:stCxn id="40" idx="4"/>
            <a:endCxn id="41" idx="0"/>
          </p:cNvCxnSpPr>
          <p:nvPr/>
        </p:nvCxnSpPr>
        <p:spPr>
          <a:xfrm>
            <a:off x="1140911" y="2271530"/>
            <a:ext cx="3570"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075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9" name="Straight Arrow Connector 48"/>
          <p:cNvCxnSpPr>
            <a:stCxn id="48" idx="0"/>
            <a:endCxn id="40" idx="4"/>
          </p:cNvCxnSpPr>
          <p:nvPr/>
        </p:nvCxnSpPr>
        <p:spPr>
          <a:xfrm flipV="1">
            <a:off x="445820" y="2271530"/>
            <a:ext cx="695091"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5191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52" name="Straight Arrow Connector 51"/>
          <p:cNvCxnSpPr>
            <a:stCxn id="40" idx="4"/>
            <a:endCxn id="51" idx="0"/>
          </p:cNvCxnSpPr>
          <p:nvPr/>
        </p:nvCxnSpPr>
        <p:spPr>
          <a:xfrm>
            <a:off x="1140911" y="2271530"/>
            <a:ext cx="716509"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38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259632" y="3800611"/>
            <a:ext cx="2630731" cy="12194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5" name="Rectangle 64"/>
          <p:cNvSpPr/>
          <p:nvPr/>
        </p:nvSpPr>
        <p:spPr>
          <a:xfrm>
            <a:off x="179512" y="3867894"/>
            <a:ext cx="936104" cy="8640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Rectangle 5"/>
          <p:cNvSpPr/>
          <p:nvPr/>
        </p:nvSpPr>
        <p:spPr>
          <a:xfrm>
            <a:off x="495718" y="1656540"/>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4" name="Oval 3"/>
          <p:cNvSpPr/>
          <p:nvPr/>
        </p:nvSpPr>
        <p:spPr>
          <a:xfrm>
            <a:off x="611560" y="1761130"/>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P</a:t>
            </a:r>
            <a:endParaRPr lang="en-GB" sz="800" dirty="0"/>
          </a:p>
        </p:txBody>
      </p:sp>
      <p:sp>
        <p:nvSpPr>
          <p:cNvPr id="5" name="Oval 4"/>
          <p:cNvSpPr/>
          <p:nvPr/>
        </p:nvSpPr>
        <p:spPr>
          <a:xfrm>
            <a:off x="611560" y="213371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8" name="Straight Arrow Connector 7"/>
          <p:cNvCxnSpPr>
            <a:stCxn id="5" idx="0"/>
            <a:endCxn id="4" idx="4"/>
          </p:cNvCxnSpPr>
          <p:nvPr/>
        </p:nvCxnSpPr>
        <p:spPr>
          <a:xfrm flipV="1">
            <a:off x="689839" y="191768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384832"/>
            <a:ext cx="920445" cy="338554"/>
          </a:xfrm>
          <a:prstGeom prst="rect">
            <a:avLst/>
          </a:prstGeom>
          <a:noFill/>
        </p:spPr>
        <p:txBody>
          <a:bodyPr wrap="none" rtlCol="0">
            <a:spAutoFit/>
          </a:bodyPr>
          <a:lstStyle/>
          <a:p>
            <a:r>
              <a:rPr lang="en-GB" sz="800" dirty="0" smtClean="0"/>
              <a:t>Parent not stored</a:t>
            </a:r>
          </a:p>
          <a:p>
            <a:r>
              <a:rPr lang="en-GB" sz="800" dirty="0" smtClean="0"/>
              <a:t>Child not stored</a:t>
            </a:r>
            <a:endParaRPr lang="en-GB" sz="800" dirty="0"/>
          </a:p>
        </p:txBody>
      </p:sp>
      <p:sp>
        <p:nvSpPr>
          <p:cNvPr id="10" name="Rectangle 9"/>
          <p:cNvSpPr/>
          <p:nvPr/>
        </p:nvSpPr>
        <p:spPr>
          <a:xfrm>
            <a:off x="1182136" y="354162"/>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1" name="Oval 10"/>
          <p:cNvSpPr/>
          <p:nvPr/>
        </p:nvSpPr>
        <p:spPr>
          <a:xfrm>
            <a:off x="1326152" y="434760"/>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2" name="Oval 11"/>
          <p:cNvSpPr/>
          <p:nvPr/>
        </p:nvSpPr>
        <p:spPr>
          <a:xfrm>
            <a:off x="1326152" y="80734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13" name="Straight Arrow Connector 12"/>
          <p:cNvCxnSpPr>
            <a:stCxn id="12" idx="0"/>
            <a:endCxn id="11" idx="4"/>
          </p:cNvCxnSpPr>
          <p:nvPr/>
        </p:nvCxnSpPr>
        <p:spPr>
          <a:xfrm flipV="1">
            <a:off x="1404431" y="59131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1044852"/>
            <a:ext cx="853119" cy="338554"/>
          </a:xfrm>
          <a:prstGeom prst="rect">
            <a:avLst/>
          </a:prstGeom>
          <a:noFill/>
        </p:spPr>
        <p:txBody>
          <a:bodyPr wrap="none" rtlCol="0">
            <a:spAutoFit/>
          </a:bodyPr>
          <a:lstStyle/>
          <a:p>
            <a:r>
              <a:rPr lang="en-GB" sz="800" dirty="0" smtClean="0"/>
              <a:t>Parent stored</a:t>
            </a:r>
          </a:p>
          <a:p>
            <a:r>
              <a:rPr lang="en-GB" sz="800" dirty="0" smtClean="0"/>
              <a:t>Child not stored</a:t>
            </a:r>
            <a:endParaRPr lang="en-GB" sz="800" dirty="0"/>
          </a:p>
        </p:txBody>
      </p:sp>
      <p:sp>
        <p:nvSpPr>
          <p:cNvPr id="15" name="Rectangle 14"/>
          <p:cNvSpPr/>
          <p:nvPr/>
        </p:nvSpPr>
        <p:spPr>
          <a:xfrm>
            <a:off x="1835696" y="1656778"/>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6" name="Oval 15"/>
          <p:cNvSpPr/>
          <p:nvPr/>
        </p:nvSpPr>
        <p:spPr>
          <a:xfrm>
            <a:off x="1979712" y="1737376"/>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7" name="Oval 16"/>
          <p:cNvSpPr/>
          <p:nvPr/>
        </p:nvSpPr>
        <p:spPr>
          <a:xfrm>
            <a:off x="1979712" y="2109958"/>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a:t>
            </a:r>
            <a:endParaRPr lang="en-GB" sz="800" dirty="0"/>
          </a:p>
        </p:txBody>
      </p:sp>
      <p:cxnSp>
        <p:nvCxnSpPr>
          <p:cNvPr id="18" name="Straight Arrow Connector 17"/>
          <p:cNvCxnSpPr>
            <a:stCxn id="17" idx="0"/>
            <a:endCxn id="16" idx="4"/>
          </p:cNvCxnSpPr>
          <p:nvPr/>
        </p:nvCxnSpPr>
        <p:spPr>
          <a:xfrm flipV="1">
            <a:off x="2057991" y="1893934"/>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1680" y="2385448"/>
            <a:ext cx="753732" cy="338554"/>
          </a:xfrm>
          <a:prstGeom prst="rect">
            <a:avLst/>
          </a:prstGeom>
          <a:noFill/>
        </p:spPr>
        <p:txBody>
          <a:bodyPr wrap="none" rtlCol="0">
            <a:spAutoFit/>
          </a:bodyPr>
          <a:lstStyle/>
          <a:p>
            <a:r>
              <a:rPr lang="en-GB" sz="800" dirty="0" smtClean="0"/>
              <a:t>Parent stored</a:t>
            </a:r>
          </a:p>
          <a:p>
            <a:r>
              <a:rPr lang="en-GB" sz="800" dirty="0" smtClean="0"/>
              <a:t>Child stored</a:t>
            </a:r>
            <a:endParaRPr lang="en-GB" sz="800" dirty="0"/>
          </a:p>
        </p:txBody>
      </p:sp>
      <p:cxnSp>
        <p:nvCxnSpPr>
          <p:cNvPr id="24" name="Straight Arrow Connector 23"/>
          <p:cNvCxnSpPr>
            <a:stCxn id="5" idx="6"/>
            <a:endCxn id="63" idx="3"/>
          </p:cNvCxnSpPr>
          <p:nvPr/>
        </p:nvCxnSpPr>
        <p:spPr>
          <a:xfrm>
            <a:off x="768118" y="2211991"/>
            <a:ext cx="824884" cy="64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6"/>
            <a:endCxn id="10" idx="3"/>
          </p:cNvCxnSpPr>
          <p:nvPr/>
        </p:nvCxnSpPr>
        <p:spPr>
          <a:xfrm flipH="1" flipV="1">
            <a:off x="1614184" y="717394"/>
            <a:ext cx="522086" cy="1470843"/>
          </a:xfrm>
          <a:prstGeom prst="bentConnector3">
            <a:avLst>
              <a:gd name="adj1" fmla="val -82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6"/>
            <a:endCxn id="15" idx="3"/>
          </p:cNvCxnSpPr>
          <p:nvPr/>
        </p:nvCxnSpPr>
        <p:spPr>
          <a:xfrm>
            <a:off x="1482710" y="885621"/>
            <a:ext cx="785034" cy="1134389"/>
          </a:xfrm>
          <a:prstGeom prst="bentConnector3">
            <a:avLst>
              <a:gd name="adj1" fmla="val 12281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3162655075"/>
              </p:ext>
            </p:extLst>
          </p:nvPr>
        </p:nvGraphicFramePr>
        <p:xfrm>
          <a:off x="3228652" y="717394"/>
          <a:ext cx="3888431" cy="1828800"/>
        </p:xfrm>
        <a:graphic>
          <a:graphicData uri="http://schemas.openxmlformats.org/drawingml/2006/table">
            <a:tbl>
              <a:tblPr firstRow="1" bandRow="1">
                <a:tableStyleId>{5C22544A-7EE6-4342-B048-85BDC9FD1C3A}</a:tableStyleId>
              </a:tblPr>
              <a:tblGrid>
                <a:gridCol w="460472"/>
                <a:gridCol w="547639"/>
                <a:gridCol w="2880320"/>
              </a:tblGrid>
              <a:tr h="187569">
                <a:tc>
                  <a:txBody>
                    <a:bodyPr/>
                    <a:lstStyle/>
                    <a:p>
                      <a:r>
                        <a:rPr lang="en-GB" sz="800" dirty="0" smtClean="0"/>
                        <a:t>Child</a:t>
                      </a:r>
                      <a:endParaRPr lang="en-GB" sz="800" dirty="0"/>
                    </a:p>
                  </a:txBody>
                  <a:tcPr/>
                </a:tc>
                <a:tc>
                  <a:txBody>
                    <a:bodyPr/>
                    <a:lstStyle/>
                    <a:p>
                      <a:r>
                        <a:rPr lang="en-GB" sz="800" dirty="0" smtClean="0"/>
                        <a:t>Parent</a:t>
                      </a:r>
                      <a:endParaRPr lang="en-GB" sz="800" dirty="0"/>
                    </a:p>
                  </a:txBody>
                  <a:tcPr/>
                </a:tc>
                <a:tc>
                  <a:txBody>
                    <a:bodyPr/>
                    <a:lstStyle/>
                    <a:p>
                      <a:endParaRPr lang="en-GB" sz="800"/>
                    </a:p>
                  </a:txBody>
                  <a:tcPr/>
                </a:tc>
              </a:tr>
              <a:tr h="129273">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Not stored</a:t>
                      </a:r>
                      <a:endParaRPr lang="en-GB" sz="800" dirty="0"/>
                    </a:p>
                  </a:txBody>
                  <a:tcPr>
                    <a:solidFill>
                      <a:srgbClr val="DAFDA7"/>
                    </a:solidFill>
                  </a:tcPr>
                </a:tc>
                <a:tc>
                  <a:txBody>
                    <a:bodyPr/>
                    <a:lstStyle/>
                    <a:p>
                      <a:r>
                        <a:rPr lang="en-GB" sz="800" dirty="0" err="1" smtClean="0"/>
                        <a:t>Parent.Store</a:t>
                      </a:r>
                      <a:r>
                        <a:rPr lang="en-GB" sz="800" dirty="0" smtClean="0"/>
                        <a:t>(): Parent gets stored.</a:t>
                      </a:r>
                      <a:endParaRPr lang="en-GB" sz="800" dirty="0"/>
                    </a:p>
                  </a:txBody>
                  <a:tcPr/>
                </a:tc>
              </a:tr>
              <a:tr h="129273">
                <a:tc vMerge="1">
                  <a:txBody>
                    <a:bodyPr/>
                    <a:lstStyle/>
                    <a:p>
                      <a:endParaRPr lang="en-GB" sz="800" dirty="0"/>
                    </a:p>
                  </a:txBody>
                  <a:tcPr>
                    <a:solidFill>
                      <a:srgbClr val="DAFDA7"/>
                    </a:solidFill>
                  </a:tcPr>
                </a:tc>
                <a:tc vMerge="1">
                  <a:txBody>
                    <a:bodyPr/>
                    <a:lstStyle/>
                    <a:p>
                      <a:endParaRPr lang="en-GB" sz="800" dirty="0"/>
                    </a:p>
                  </a:txBody>
                  <a:tcPr>
                    <a:solidFill>
                      <a:srgbClr val="DAFDA7"/>
                    </a:solidFill>
                  </a:tcPr>
                </a:tc>
                <a:tc>
                  <a:txBody>
                    <a:bodyPr/>
                    <a:lstStyle/>
                    <a:p>
                      <a:r>
                        <a:rPr lang="en-GB" sz="800" dirty="0" err="1" smtClean="0"/>
                        <a:t>Child.Store</a:t>
                      </a:r>
                      <a:r>
                        <a:rPr lang="en-GB" sz="800" dirty="0" smtClean="0"/>
                        <a:t>(): </a:t>
                      </a:r>
                      <a:r>
                        <a:rPr lang="en-GB" sz="800" b="1" dirty="0" smtClean="0"/>
                        <a:t>Illegal</a:t>
                      </a:r>
                      <a:endParaRPr lang="en-GB" sz="800" b="1" dirty="0"/>
                    </a:p>
                  </a:txBody>
                  <a:tcPr/>
                </a:tc>
              </a:tr>
              <a:tr h="142985">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Stored</a:t>
                      </a:r>
                      <a:endParaRPr lang="en-GB" sz="800" dirty="0"/>
                    </a:p>
                  </a:txBody>
                  <a:tcPr>
                    <a:solidFill>
                      <a:srgbClr val="A3C4FF"/>
                    </a:solidFill>
                  </a:tcPr>
                </a:tc>
                <a:tc>
                  <a:txBody>
                    <a:bodyPr/>
                    <a:lstStyle/>
                    <a:p>
                      <a:r>
                        <a:rPr lang="en-GB" sz="800" dirty="0" err="1" smtClean="0"/>
                        <a:t>Parent.Release</a:t>
                      </a:r>
                      <a:r>
                        <a:rPr lang="en-GB" sz="800" dirty="0" smtClean="0"/>
                        <a:t>(): Parent gets released from store.</a:t>
                      </a:r>
                      <a:endParaRPr lang="en-GB" sz="800" dirty="0"/>
                    </a:p>
                  </a:txBody>
                  <a:tcPr/>
                </a:tc>
              </a:tr>
              <a:tr h="142985">
                <a:tc vMerge="1">
                  <a:txBody>
                    <a:bodyPr/>
                    <a:lstStyle/>
                    <a:p>
                      <a:endParaRPr lang="en-GB" sz="800" dirty="0"/>
                    </a:p>
                  </a:txBody>
                  <a:tcPr>
                    <a:solidFill>
                      <a:srgbClr val="DAFDA7"/>
                    </a:solidFill>
                  </a:tcPr>
                </a:tc>
                <a:tc vMerge="1">
                  <a:txBody>
                    <a:bodyPr/>
                    <a:lstStyle/>
                    <a:p>
                      <a:endParaRPr lang="en-GB" sz="800" dirty="0"/>
                    </a:p>
                  </a:txBody>
                  <a:tcPr>
                    <a:solidFill>
                      <a:srgbClr val="A3C4FF"/>
                    </a:solidFill>
                  </a:tcPr>
                </a:tc>
                <a:tc>
                  <a:txBody>
                    <a:bodyPr/>
                    <a:lstStyle/>
                    <a:p>
                      <a:r>
                        <a:rPr lang="en-GB" sz="800" dirty="0" err="1" smtClean="0"/>
                        <a:t>Child.Store</a:t>
                      </a:r>
                      <a:r>
                        <a:rPr lang="en-GB" sz="800" dirty="0" smtClean="0"/>
                        <a:t>(): Child gets stored.</a:t>
                      </a:r>
                      <a:endParaRPr lang="en-GB" sz="800" dirty="0"/>
                    </a:p>
                  </a:txBody>
                  <a:tcPr/>
                </a:tc>
              </a:tr>
              <a:tr h="156697">
                <a:tc rowSpan="2">
                  <a:txBody>
                    <a:bodyPr/>
                    <a:lstStyle/>
                    <a:p>
                      <a:r>
                        <a:rPr lang="en-GB" sz="800" dirty="0" smtClean="0"/>
                        <a:t>Stored</a:t>
                      </a:r>
                      <a:endParaRPr lang="en-GB" sz="800" dirty="0"/>
                    </a:p>
                  </a:txBody>
                  <a:tcPr>
                    <a:solidFill>
                      <a:srgbClr val="A3C4FF"/>
                    </a:solidFill>
                  </a:tcPr>
                </a:tc>
                <a:tc rowSpan="2">
                  <a:txBody>
                    <a:bodyPr/>
                    <a:lstStyle/>
                    <a:p>
                      <a:r>
                        <a:rPr lang="en-GB" sz="800" dirty="0" smtClean="0"/>
                        <a:t>Stored</a:t>
                      </a:r>
                      <a:endParaRPr lang="en-GB" sz="800" dirty="0"/>
                    </a:p>
                  </a:txBody>
                  <a:tcPr>
                    <a:solidFill>
                      <a:srgbClr val="A3C4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err="1" smtClean="0"/>
                        <a:t>Parent.Release</a:t>
                      </a:r>
                      <a:r>
                        <a:rPr lang="en-GB" sz="800" dirty="0" smtClean="0"/>
                        <a:t>():</a:t>
                      </a:r>
                      <a:r>
                        <a:rPr lang="en-GB" sz="800" b="1" dirty="0" smtClean="0"/>
                        <a:t> Illegal</a:t>
                      </a:r>
                    </a:p>
                  </a:txBody>
                  <a:tcPr/>
                </a:tc>
              </a:tr>
              <a:tr h="156697">
                <a:tc vMerge="1">
                  <a:txBody>
                    <a:bodyPr/>
                    <a:lstStyle/>
                    <a:p>
                      <a:endParaRPr lang="en-GB" sz="800" dirty="0"/>
                    </a:p>
                  </a:txBody>
                  <a:tcPr>
                    <a:solidFill>
                      <a:srgbClr val="A3C4FF"/>
                    </a:solidFill>
                  </a:tcPr>
                </a:tc>
                <a:tc vMerge="1">
                  <a:txBody>
                    <a:bodyPr/>
                    <a:lstStyle/>
                    <a:p>
                      <a:endParaRPr lang="en-GB" sz="800" dirty="0"/>
                    </a:p>
                  </a:txBody>
                  <a:tcPr>
                    <a:solidFill>
                      <a:srgbClr val="A3C4FF"/>
                    </a:solidFill>
                  </a:tcPr>
                </a:tc>
                <a:tc>
                  <a:txBody>
                    <a:bodyPr/>
                    <a:lstStyle/>
                    <a:p>
                      <a:r>
                        <a:rPr lang="en-GB" sz="800" dirty="0" err="1" smtClean="0"/>
                        <a:t>Child.Release</a:t>
                      </a:r>
                      <a:r>
                        <a:rPr lang="en-GB" sz="800" dirty="0" smtClean="0"/>
                        <a:t>(): Child gets released from store.</a:t>
                      </a:r>
                      <a:endParaRPr lang="en-GB" sz="800" dirty="0"/>
                    </a:p>
                  </a:txBody>
                  <a:tcPr/>
                </a:tc>
              </a:tr>
              <a:tr h="0">
                <a:tc>
                  <a:txBody>
                    <a:bodyPr/>
                    <a:lstStyle/>
                    <a:p>
                      <a:r>
                        <a:rPr lang="en-GB" sz="800" dirty="0" smtClean="0"/>
                        <a:t>Stored</a:t>
                      </a:r>
                      <a:endParaRPr lang="en-GB" sz="800" dirty="0"/>
                    </a:p>
                  </a:txBody>
                  <a:tcPr>
                    <a:solidFill>
                      <a:srgbClr val="A3C4FF"/>
                    </a:solidFill>
                  </a:tcPr>
                </a:tc>
                <a:tc>
                  <a:txBody>
                    <a:bodyPr/>
                    <a:lstStyle/>
                    <a:p>
                      <a:r>
                        <a:rPr lang="en-GB" sz="800" dirty="0" smtClean="0"/>
                        <a:t>Not stored</a:t>
                      </a:r>
                      <a:endParaRPr lang="en-GB" sz="800" dirty="0"/>
                    </a:p>
                  </a:txBody>
                  <a:tcPr>
                    <a:solidFill>
                      <a:srgbClr val="DAFDA7"/>
                    </a:solidFill>
                  </a:tcPr>
                </a:tc>
                <a:tc>
                  <a:txBody>
                    <a:bodyPr/>
                    <a:lstStyle/>
                    <a:p>
                      <a:r>
                        <a:rPr lang="en-GB" sz="800" b="1" dirty="0" smtClean="0"/>
                        <a:t>Illegal</a:t>
                      </a:r>
                      <a:endParaRPr lang="en-GB" sz="800" b="1" baseline="0" dirty="0" smtClean="0"/>
                    </a:p>
                  </a:txBody>
                  <a:tcPr/>
                </a:tc>
              </a:tr>
            </a:tbl>
          </a:graphicData>
        </a:graphic>
      </p:graphicFrame>
      <p:cxnSp>
        <p:nvCxnSpPr>
          <p:cNvPr id="49" name="Straight Arrow Connector 48"/>
          <p:cNvCxnSpPr>
            <a:stCxn id="16" idx="2"/>
            <a:endCxn id="66" idx="1"/>
          </p:cNvCxnSpPr>
          <p:nvPr/>
        </p:nvCxnSpPr>
        <p:spPr>
          <a:xfrm flipH="1" flipV="1">
            <a:off x="1043608" y="1810916"/>
            <a:ext cx="936104" cy="47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5800" y="3003798"/>
            <a:ext cx="3225472" cy="488792"/>
            <a:chOff x="1591112" y="4371950"/>
            <a:chExt cx="3225472" cy="488792"/>
          </a:xfrm>
        </p:grpSpPr>
        <p:sp>
          <p:nvSpPr>
            <p:cNvPr id="36" name="Oval 35"/>
            <p:cNvSpPr/>
            <p:nvPr/>
          </p:nvSpPr>
          <p:spPr>
            <a:xfrm>
              <a:off x="2692956" y="4371950"/>
              <a:ext cx="1077768"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Region</a:t>
              </a:r>
            </a:p>
            <a:p>
              <a:pPr algn="ctr"/>
              <a:r>
                <a:rPr lang="en-GB" sz="800" dirty="0" smtClean="0"/>
                <a:t>P: Country</a:t>
              </a:r>
            </a:p>
            <a:p>
              <a:pPr algn="ctr"/>
              <a:r>
                <a:rPr lang="en-GB" sz="800" dirty="0" smtClean="0"/>
                <a:t>C: Cities</a:t>
              </a:r>
              <a:endParaRPr lang="en-GB" sz="800" dirty="0"/>
            </a:p>
          </p:txBody>
        </p:sp>
        <p:sp>
          <p:nvSpPr>
            <p:cNvPr id="37" name="Oval 36"/>
            <p:cNvSpPr/>
            <p:nvPr/>
          </p:nvSpPr>
          <p:spPr>
            <a:xfrm>
              <a:off x="3923928"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City</a:t>
              </a:r>
            </a:p>
            <a:p>
              <a:pPr algn="ctr"/>
              <a:r>
                <a:rPr lang="en-GB" sz="800" dirty="0" smtClean="0"/>
                <a:t>P: Region</a:t>
              </a:r>
            </a:p>
            <a:p>
              <a:pPr algn="ctr"/>
              <a:endParaRPr lang="en-GB" sz="800" dirty="0"/>
            </a:p>
          </p:txBody>
        </p:sp>
        <p:cxnSp>
          <p:nvCxnSpPr>
            <p:cNvPr id="40" name="Straight Arrow Connector 39"/>
            <p:cNvCxnSpPr/>
            <p:nvPr/>
          </p:nvCxnSpPr>
          <p:spPr>
            <a:xfrm flipV="1">
              <a:off x="3439628" y="4616346"/>
              <a:ext cx="692617" cy="16882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91112"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Country</a:t>
              </a:r>
            </a:p>
            <a:p>
              <a:pPr algn="ctr"/>
              <a:endParaRPr lang="en-GB" sz="800" dirty="0" smtClean="0"/>
            </a:p>
            <a:p>
              <a:pPr algn="ctr"/>
              <a:r>
                <a:rPr lang="en-GB" sz="800" dirty="0" smtClean="0"/>
                <a:t>C: Regions</a:t>
              </a:r>
              <a:endParaRPr lang="en-GB" sz="800" dirty="0"/>
            </a:p>
          </p:txBody>
        </p:sp>
        <p:cxnSp>
          <p:nvCxnSpPr>
            <p:cNvPr id="43" name="Straight Arrow Connector 42"/>
            <p:cNvCxnSpPr/>
            <p:nvPr/>
          </p:nvCxnSpPr>
          <p:spPr>
            <a:xfrm flipV="1">
              <a:off x="2221136" y="4616346"/>
              <a:ext cx="729336" cy="1686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923928" y="3003798"/>
            <a:ext cx="3812262" cy="338554"/>
          </a:xfrm>
          <a:prstGeom prst="rect">
            <a:avLst/>
          </a:prstGeom>
          <a:noFill/>
        </p:spPr>
        <p:txBody>
          <a:bodyPr wrap="none" rtlCol="0">
            <a:spAutoFit/>
          </a:bodyPr>
          <a:lstStyle/>
          <a:p>
            <a:r>
              <a:rPr lang="en-GB" sz="800" dirty="0" smtClean="0"/>
              <a:t>A class can be parent to one class and child of a different class at the same time.</a:t>
            </a:r>
          </a:p>
          <a:p>
            <a:r>
              <a:rPr lang="en-GB" sz="800" dirty="0" smtClean="0"/>
              <a:t>A class can have many parent properties and many collections to different child classes.</a:t>
            </a:r>
            <a:endParaRPr lang="en-GB" sz="800" dirty="0"/>
          </a:p>
        </p:txBody>
      </p:sp>
      <p:sp>
        <p:nvSpPr>
          <p:cNvPr id="22" name="Oval 21"/>
          <p:cNvSpPr/>
          <p:nvPr/>
        </p:nvSpPr>
        <p:spPr>
          <a:xfrm>
            <a:off x="1953522" y="3867894"/>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A</a:t>
            </a:r>
            <a:endParaRPr lang="en-GB" sz="800" dirty="0"/>
          </a:p>
        </p:txBody>
      </p:sp>
      <p:sp>
        <p:nvSpPr>
          <p:cNvPr id="48" name="Oval 47"/>
          <p:cNvSpPr/>
          <p:nvPr/>
        </p:nvSpPr>
        <p:spPr>
          <a:xfrm>
            <a:off x="1491176" y="415592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B</a:t>
            </a:r>
            <a:endParaRPr lang="en-GB" sz="800" dirty="0"/>
          </a:p>
        </p:txBody>
      </p:sp>
      <p:cxnSp>
        <p:nvCxnSpPr>
          <p:cNvPr id="26" name="Straight Arrow Connector 25"/>
          <p:cNvCxnSpPr>
            <a:stCxn id="22" idx="3"/>
            <a:endCxn id="48" idx="0"/>
          </p:cNvCxnSpPr>
          <p:nvPr/>
        </p:nvCxnSpPr>
        <p:spPr>
          <a:xfrm flipH="1">
            <a:off x="1832945" y="3998886"/>
            <a:ext cx="220679" cy="157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84891" y="41648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C</a:t>
            </a:r>
            <a:endParaRPr lang="en-GB" sz="800" dirty="0"/>
          </a:p>
        </p:txBody>
      </p:sp>
      <p:cxnSp>
        <p:nvCxnSpPr>
          <p:cNvPr id="51" name="Straight Arrow Connector 50"/>
          <p:cNvCxnSpPr>
            <a:stCxn id="22" idx="5"/>
            <a:endCxn id="50" idx="0"/>
          </p:cNvCxnSpPr>
          <p:nvPr/>
        </p:nvCxnSpPr>
        <p:spPr>
          <a:xfrm>
            <a:off x="2536958" y="3998886"/>
            <a:ext cx="189702" cy="166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56485" y="446713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D</a:t>
            </a:r>
            <a:endParaRPr lang="en-GB" sz="800" dirty="0"/>
          </a:p>
        </p:txBody>
      </p:sp>
      <p:cxnSp>
        <p:nvCxnSpPr>
          <p:cNvPr id="54" name="Straight Arrow Connector 53"/>
          <p:cNvCxnSpPr>
            <a:stCxn id="22" idx="4"/>
            <a:endCxn id="53" idx="0"/>
          </p:cNvCxnSpPr>
          <p:nvPr/>
        </p:nvCxnSpPr>
        <p:spPr>
          <a:xfrm>
            <a:off x="2295291" y="4021361"/>
            <a:ext cx="2963" cy="44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701353" y="48039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E</a:t>
            </a:r>
            <a:endParaRPr lang="en-GB" sz="800" dirty="0"/>
          </a:p>
        </p:txBody>
      </p:sp>
      <p:cxnSp>
        <p:nvCxnSpPr>
          <p:cNvPr id="61" name="Straight Arrow Connector 60"/>
          <p:cNvCxnSpPr>
            <a:stCxn id="53" idx="4"/>
            <a:endCxn id="60" idx="7"/>
          </p:cNvCxnSpPr>
          <p:nvPr/>
        </p:nvCxnSpPr>
        <p:spPr>
          <a:xfrm flipH="1">
            <a:off x="2284789" y="4620603"/>
            <a:ext cx="13465" cy="205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8" idx="4"/>
            <a:endCxn id="60" idx="0"/>
          </p:cNvCxnSpPr>
          <p:nvPr/>
        </p:nvCxnSpPr>
        <p:spPr>
          <a:xfrm>
            <a:off x="1832945" y="4309393"/>
            <a:ext cx="210177" cy="49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8" idx="4"/>
            <a:endCxn id="69" idx="0"/>
          </p:cNvCxnSpPr>
          <p:nvPr/>
        </p:nvCxnSpPr>
        <p:spPr>
          <a:xfrm>
            <a:off x="637826" y="4155926"/>
            <a:ext cx="0" cy="206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96057" y="400245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Parent</a:t>
            </a:r>
            <a:endParaRPr lang="en-GB" sz="800" dirty="0"/>
          </a:p>
        </p:txBody>
      </p:sp>
      <p:sp>
        <p:nvSpPr>
          <p:cNvPr id="69" name="Oval 68"/>
          <p:cNvSpPr/>
          <p:nvPr/>
        </p:nvSpPr>
        <p:spPr>
          <a:xfrm>
            <a:off x="296057" y="436249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Child</a:t>
            </a:r>
            <a:endParaRPr lang="en-GB" sz="800" dirty="0"/>
          </a:p>
        </p:txBody>
      </p:sp>
      <p:cxnSp>
        <p:nvCxnSpPr>
          <p:cNvPr id="75" name="Elbow Connector 74"/>
          <p:cNvCxnSpPr>
            <a:stCxn id="60" idx="6"/>
            <a:endCxn id="22" idx="6"/>
          </p:cNvCxnSpPr>
          <p:nvPr/>
        </p:nvCxnSpPr>
        <p:spPr>
          <a:xfrm flipV="1">
            <a:off x="2384891" y="3944628"/>
            <a:ext cx="252169" cy="936104"/>
          </a:xfrm>
          <a:prstGeom prst="bentConnector3">
            <a:avLst>
              <a:gd name="adj1" fmla="val 33167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92737" y="4155926"/>
            <a:ext cx="697627" cy="461665"/>
          </a:xfrm>
          <a:prstGeom prst="rect">
            <a:avLst/>
          </a:prstGeom>
          <a:noFill/>
        </p:spPr>
        <p:txBody>
          <a:bodyPr wrap="none" rtlCol="0">
            <a:spAutoFit/>
          </a:bodyPr>
          <a:lstStyle/>
          <a:p>
            <a:r>
              <a:rPr lang="en-GB" sz="800" b="1" dirty="0" smtClean="0"/>
              <a:t>Illegal</a:t>
            </a:r>
          </a:p>
          <a:p>
            <a:r>
              <a:rPr lang="en-GB" sz="800" dirty="0" smtClean="0"/>
              <a:t>E cannot be </a:t>
            </a:r>
          </a:p>
          <a:p>
            <a:r>
              <a:rPr lang="en-GB" sz="800" dirty="0" smtClean="0"/>
              <a:t>parent of C</a:t>
            </a:r>
            <a:endParaRPr lang="en-GB" sz="800" dirty="0"/>
          </a:p>
        </p:txBody>
      </p:sp>
      <p:cxnSp>
        <p:nvCxnSpPr>
          <p:cNvPr id="79" name="Elbow Connector 78"/>
          <p:cNvCxnSpPr>
            <a:stCxn id="22" idx="2"/>
            <a:endCxn id="60" idx="2"/>
          </p:cNvCxnSpPr>
          <p:nvPr/>
        </p:nvCxnSpPr>
        <p:spPr>
          <a:xfrm rot="10800000" flipV="1">
            <a:off x="1701354" y="3944628"/>
            <a:ext cx="252169" cy="936104"/>
          </a:xfrm>
          <a:prstGeom prst="bentConnector3">
            <a:avLst>
              <a:gd name="adj1" fmla="val 2130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50" idx="4"/>
            <a:endCxn id="53" idx="7"/>
          </p:cNvCxnSpPr>
          <p:nvPr/>
        </p:nvCxnSpPr>
        <p:spPr>
          <a:xfrm flipH="1">
            <a:off x="2539921" y="4318365"/>
            <a:ext cx="186739" cy="1712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74515" y="4002458"/>
            <a:ext cx="4447051" cy="729531"/>
          </a:xfrm>
          <a:prstGeom prst="rect">
            <a:avLst/>
          </a:prstGeom>
          <a:noFill/>
        </p:spPr>
        <p:txBody>
          <a:bodyPr wrap="square" rtlCol="0">
            <a:noAutofit/>
          </a:bodyPr>
          <a:lstStyle/>
          <a:p>
            <a:r>
              <a:rPr lang="en-GB" sz="800" dirty="0" smtClean="0"/>
              <a:t>A parent class cannot become a child of any of his decedents. Reason: At application </a:t>
            </a:r>
            <a:r>
              <a:rPr lang="en-GB" sz="800" dirty="0" err="1" smtClean="0"/>
              <a:t>startup</a:t>
            </a:r>
            <a:r>
              <a:rPr lang="en-GB" sz="800" dirty="0" smtClean="0"/>
              <a:t>, the oldest generation (A) gets read first from its file. Only then the next generation  gets read (B and then C and D). While reading that second generation, if the child (B, C, D) can find its Parent (A), it gets added in the parent to the correct children collection. If the parent is missing, an Exception is thrown. If A could be a child of E, it would no longer be possible to decide who is the oldest generation.</a:t>
            </a:r>
            <a:endParaRPr lang="en-GB" sz="800" dirty="0"/>
          </a:p>
        </p:txBody>
      </p:sp>
      <p:sp>
        <p:nvSpPr>
          <p:cNvPr id="63" name="TextBox 62"/>
          <p:cNvSpPr txBox="1"/>
          <p:nvPr/>
        </p:nvSpPr>
        <p:spPr>
          <a:xfrm>
            <a:off x="888963" y="2049162"/>
            <a:ext cx="704039" cy="338554"/>
          </a:xfrm>
          <a:prstGeom prst="rect">
            <a:avLst/>
          </a:prstGeom>
          <a:noFill/>
        </p:spPr>
        <p:txBody>
          <a:bodyPr wrap="none" rtlCol="0">
            <a:spAutoFit/>
          </a:bodyPr>
          <a:lstStyle/>
          <a:p>
            <a:r>
              <a:rPr lang="en-GB" sz="800" dirty="0" err="1" smtClean="0"/>
              <a:t>Child.Store</a:t>
            </a:r>
            <a:r>
              <a:rPr lang="en-GB" sz="800" dirty="0" smtClean="0"/>
              <a:t>()</a:t>
            </a:r>
          </a:p>
          <a:p>
            <a:r>
              <a:rPr lang="en-GB" sz="800" b="1" dirty="0" smtClean="0"/>
              <a:t>illegal</a:t>
            </a:r>
            <a:endParaRPr lang="en-GB" sz="800" b="1" dirty="0"/>
          </a:p>
        </p:txBody>
      </p:sp>
      <p:sp>
        <p:nvSpPr>
          <p:cNvPr id="66" name="TextBox 65"/>
          <p:cNvSpPr txBox="1"/>
          <p:nvPr/>
        </p:nvSpPr>
        <p:spPr>
          <a:xfrm>
            <a:off x="1043608" y="1641639"/>
            <a:ext cx="872355" cy="338554"/>
          </a:xfrm>
          <a:prstGeom prst="rect">
            <a:avLst/>
          </a:prstGeom>
          <a:noFill/>
        </p:spPr>
        <p:txBody>
          <a:bodyPr wrap="none" rtlCol="0">
            <a:spAutoFit/>
          </a:bodyPr>
          <a:lstStyle/>
          <a:p>
            <a:r>
              <a:rPr lang="en-GB" sz="800" dirty="0" err="1" smtClean="0"/>
              <a:t>Parent.Release</a:t>
            </a:r>
            <a:r>
              <a:rPr lang="en-GB" sz="800" dirty="0" smtClean="0"/>
              <a:t>()</a:t>
            </a:r>
          </a:p>
          <a:p>
            <a:r>
              <a:rPr lang="en-GB" sz="800" b="1" dirty="0" smtClean="0"/>
              <a:t>illegal</a:t>
            </a:r>
            <a:endParaRPr lang="en-GB" sz="800" b="1" dirty="0"/>
          </a:p>
        </p:txBody>
      </p:sp>
      <p:cxnSp>
        <p:nvCxnSpPr>
          <p:cNvPr id="46" name="Elbow Connector 45"/>
          <p:cNvCxnSpPr>
            <a:stCxn id="11" idx="2"/>
            <a:endCxn id="6" idx="1"/>
          </p:cNvCxnSpPr>
          <p:nvPr/>
        </p:nvCxnSpPr>
        <p:spPr>
          <a:xfrm rot="10800000" flipV="1">
            <a:off x="495718" y="513038"/>
            <a:ext cx="830434" cy="1506733"/>
          </a:xfrm>
          <a:prstGeom prst="bentConnector3">
            <a:avLst>
              <a:gd name="adj1" fmla="val 1192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 idx="0"/>
            <a:endCxn id="10" idx="1"/>
          </p:cNvCxnSpPr>
          <p:nvPr/>
        </p:nvCxnSpPr>
        <p:spPr>
          <a:xfrm rot="5400000" flipH="1" flipV="1">
            <a:off x="414119" y="993114"/>
            <a:ext cx="1043736" cy="4922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11560" y="1420202"/>
            <a:ext cx="769763" cy="215444"/>
          </a:xfrm>
          <a:prstGeom prst="rect">
            <a:avLst/>
          </a:prstGeom>
          <a:noFill/>
        </p:spPr>
        <p:txBody>
          <a:bodyPr wrap="none" rtlCol="0">
            <a:spAutoFit/>
          </a:bodyPr>
          <a:lstStyle/>
          <a:p>
            <a:r>
              <a:rPr lang="en-GB" sz="800" dirty="0" err="1"/>
              <a:t>Parent.Store</a:t>
            </a:r>
            <a:r>
              <a:rPr lang="en-GB" sz="800" dirty="0"/>
              <a:t>()</a:t>
            </a:r>
          </a:p>
        </p:txBody>
      </p:sp>
      <p:sp>
        <p:nvSpPr>
          <p:cNvPr id="81" name="TextBox 80"/>
          <p:cNvSpPr txBox="1"/>
          <p:nvPr/>
        </p:nvSpPr>
        <p:spPr>
          <a:xfrm>
            <a:off x="387277" y="339502"/>
            <a:ext cx="872355" cy="215444"/>
          </a:xfrm>
          <a:prstGeom prst="rect">
            <a:avLst/>
          </a:prstGeom>
          <a:noFill/>
        </p:spPr>
        <p:txBody>
          <a:bodyPr wrap="none" rtlCol="0">
            <a:spAutoFit/>
          </a:bodyPr>
          <a:lstStyle/>
          <a:p>
            <a:r>
              <a:rPr lang="en-GB" sz="800" dirty="0" err="1"/>
              <a:t>Parent.Release</a:t>
            </a:r>
            <a:r>
              <a:rPr lang="en-GB" sz="800" dirty="0"/>
              <a:t>()</a:t>
            </a:r>
          </a:p>
        </p:txBody>
      </p:sp>
      <p:sp>
        <p:nvSpPr>
          <p:cNvPr id="83" name="TextBox 82"/>
          <p:cNvSpPr txBox="1"/>
          <p:nvPr/>
        </p:nvSpPr>
        <p:spPr>
          <a:xfrm>
            <a:off x="1547664" y="858218"/>
            <a:ext cx="704039" cy="215444"/>
          </a:xfrm>
          <a:prstGeom prst="rect">
            <a:avLst/>
          </a:prstGeom>
          <a:noFill/>
        </p:spPr>
        <p:txBody>
          <a:bodyPr wrap="none" rtlCol="0">
            <a:spAutoFit/>
          </a:bodyPr>
          <a:lstStyle/>
          <a:p>
            <a:r>
              <a:rPr lang="en-GB" sz="800" dirty="0" err="1"/>
              <a:t>Child.Store</a:t>
            </a:r>
            <a:r>
              <a:rPr lang="en-GB" sz="800" dirty="0"/>
              <a:t>()</a:t>
            </a:r>
          </a:p>
        </p:txBody>
      </p:sp>
      <p:sp>
        <p:nvSpPr>
          <p:cNvPr id="84" name="TextBox 83"/>
          <p:cNvSpPr txBox="1"/>
          <p:nvPr/>
        </p:nvSpPr>
        <p:spPr>
          <a:xfrm>
            <a:off x="2195736" y="2139702"/>
            <a:ext cx="806631" cy="215444"/>
          </a:xfrm>
          <a:prstGeom prst="rect">
            <a:avLst/>
          </a:prstGeom>
          <a:noFill/>
        </p:spPr>
        <p:txBody>
          <a:bodyPr wrap="none" rtlCol="0">
            <a:spAutoFit/>
          </a:bodyPr>
          <a:lstStyle/>
          <a:p>
            <a:r>
              <a:rPr lang="en-GB" sz="800" dirty="0" err="1"/>
              <a:t>Child.Release</a:t>
            </a:r>
            <a:r>
              <a:rPr lang="en-GB" sz="800" dirty="0"/>
              <a:t>()</a:t>
            </a:r>
          </a:p>
        </p:txBody>
      </p:sp>
    </p:spTree>
    <p:extLst>
      <p:ext uri="{BB962C8B-B14F-4D97-AF65-F5344CB8AC3E}">
        <p14:creationId xmlns:p14="http://schemas.microsoft.com/office/powerpoint/2010/main" val="1746345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334" y="627535"/>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6" name="TextBox 5"/>
          <p:cNvSpPr txBox="1"/>
          <p:nvPr/>
        </p:nvSpPr>
        <p:spPr>
          <a:xfrm>
            <a:off x="3619334" y="1599643"/>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a:t>
            </a:r>
          </a:p>
        </p:txBody>
      </p:sp>
      <p:cxnSp>
        <p:nvCxnSpPr>
          <p:cNvPr id="8" name="Straight Arrow Connector 7"/>
          <p:cNvCxnSpPr>
            <a:stCxn id="4" idx="2"/>
            <a:endCxn id="6" idx="0"/>
          </p:cNvCxnSpPr>
          <p:nvPr/>
        </p:nvCxnSpPr>
        <p:spPr>
          <a:xfrm>
            <a:off x="4112932" y="1273866"/>
            <a:ext cx="0" cy="325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9" y="735546"/>
            <a:ext cx="2636747" cy="923330"/>
          </a:xfrm>
          <a:prstGeom prst="rect">
            <a:avLst/>
          </a:prstGeom>
          <a:noFill/>
        </p:spPr>
        <p:txBody>
          <a:bodyPr wrap="none" rtlCol="0">
            <a:spAutoFit/>
          </a:bodyPr>
          <a:lstStyle/>
          <a:p>
            <a:r>
              <a:rPr lang="en-GB" dirty="0" err="1" smtClean="0"/>
              <a:t>createStore</a:t>
            </a:r>
            <a:r>
              <a:rPr lang="en-GB" dirty="0" smtClean="0"/>
              <a:t>(Parent)</a:t>
            </a:r>
          </a:p>
          <a:p>
            <a:r>
              <a:rPr lang="en-GB" dirty="0" err="1" smtClean="0"/>
              <a:t>createStore</a:t>
            </a:r>
            <a:r>
              <a:rPr lang="en-GB" dirty="0"/>
              <a:t>(</a:t>
            </a:r>
            <a:r>
              <a:rPr lang="en-GB" dirty="0" smtClean="0"/>
              <a:t>Child(Parent))</a:t>
            </a:r>
          </a:p>
          <a:p>
            <a:r>
              <a:rPr lang="en-GB" dirty="0" smtClean="0"/>
              <a:t> adds Child to Parent</a:t>
            </a:r>
            <a:endParaRPr lang="en-GB" dirty="0"/>
          </a:p>
        </p:txBody>
      </p:sp>
      <p:sp>
        <p:nvSpPr>
          <p:cNvPr id="13" name="TextBox 12"/>
          <p:cNvSpPr txBox="1"/>
          <p:nvPr/>
        </p:nvSpPr>
        <p:spPr>
          <a:xfrm>
            <a:off x="5110584" y="849846"/>
            <a:ext cx="2176109" cy="1477328"/>
          </a:xfrm>
          <a:prstGeom prst="rect">
            <a:avLst/>
          </a:prstGeom>
          <a:noFill/>
        </p:spPr>
        <p:txBody>
          <a:bodyPr wrap="none" rtlCol="0">
            <a:spAutoFit/>
          </a:bodyPr>
          <a:lstStyle/>
          <a:p>
            <a:r>
              <a:rPr lang="en-GB" dirty="0" smtClean="0"/>
              <a:t>Create(Parent)</a:t>
            </a:r>
          </a:p>
          <a:p>
            <a:r>
              <a:rPr lang="en-GB" dirty="0" smtClean="0"/>
              <a:t>Create(Child(Parent))</a:t>
            </a:r>
          </a:p>
          <a:p>
            <a:r>
              <a:rPr lang="en-GB" dirty="0" smtClean="0"/>
              <a:t>Store(Parent)</a:t>
            </a:r>
          </a:p>
          <a:p>
            <a:r>
              <a:rPr lang="en-GB" dirty="0" smtClean="0"/>
              <a:t>Store(Child)</a:t>
            </a:r>
          </a:p>
          <a:p>
            <a:r>
              <a:rPr lang="en-GB" dirty="0"/>
              <a:t> </a:t>
            </a:r>
            <a:r>
              <a:rPr lang="en-GB" dirty="0" smtClean="0"/>
              <a:t> adds Child to Parent</a:t>
            </a:r>
            <a:endParaRPr lang="en-GB" dirty="0"/>
          </a:p>
        </p:txBody>
      </p:sp>
    </p:spTree>
    <p:extLst>
      <p:ext uri="{BB962C8B-B14F-4D97-AF65-F5344CB8AC3E}">
        <p14:creationId xmlns:p14="http://schemas.microsoft.com/office/powerpoint/2010/main" val="3242916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5857"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8" name="TextBox 7"/>
          <p:cNvSpPr txBox="1"/>
          <p:nvPr/>
        </p:nvSpPr>
        <p:spPr>
          <a:xfrm>
            <a:off x="3907366" y="1437624"/>
            <a:ext cx="98719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Parent1</a:t>
            </a:r>
          </a:p>
          <a:p>
            <a:r>
              <a:rPr lang="en-GB" dirty="0" smtClean="0"/>
              <a:t>Parent2</a:t>
            </a:r>
          </a:p>
        </p:txBody>
      </p:sp>
      <p:cxnSp>
        <p:nvCxnSpPr>
          <p:cNvPr id="9" name="Straight Arrow Connector 8"/>
          <p:cNvCxnSpPr>
            <a:stCxn id="7" idx="2"/>
            <a:endCxn id="8" idx="0"/>
          </p:cNvCxnSpPr>
          <p:nvPr/>
        </p:nvCxnSpPr>
        <p:spPr>
          <a:xfrm>
            <a:off x="3769455" y="1111848"/>
            <a:ext cx="631509"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513" y="627534"/>
            <a:ext cx="3594895" cy="1200329"/>
          </a:xfrm>
          <a:prstGeom prst="rect">
            <a:avLst/>
          </a:prstGeom>
          <a:noFill/>
        </p:spPr>
        <p:txBody>
          <a:bodyPr wrap="none" rtlCol="0">
            <a:spAutoFit/>
          </a:bodyPr>
          <a:lstStyle/>
          <a:p>
            <a:r>
              <a:rPr lang="en-GB" dirty="0" err="1" smtClean="0"/>
              <a:t>createStore</a:t>
            </a:r>
            <a:r>
              <a:rPr lang="en-GB" dirty="0" smtClean="0"/>
              <a:t>(Parent1)</a:t>
            </a:r>
          </a:p>
          <a:p>
            <a:r>
              <a:rPr lang="en-GB" dirty="0" err="1" smtClean="0"/>
              <a:t>createStore</a:t>
            </a:r>
            <a:r>
              <a:rPr lang="en-GB" dirty="0" smtClean="0"/>
              <a:t>(Parent2)</a:t>
            </a:r>
          </a:p>
          <a:p>
            <a:r>
              <a:rPr lang="en-GB" dirty="0" err="1" smtClean="0"/>
              <a:t>createStore</a:t>
            </a:r>
            <a:r>
              <a:rPr lang="en-GB" dirty="0" smtClean="0"/>
              <a:t>(Child(Parent1, Parent2))</a:t>
            </a:r>
          </a:p>
          <a:p>
            <a:r>
              <a:rPr lang="en-GB" dirty="0" smtClean="0"/>
              <a:t> adds Child to Parent1 and Parent2</a:t>
            </a:r>
            <a:endParaRPr lang="en-GB" dirty="0"/>
          </a:p>
        </p:txBody>
      </p:sp>
      <p:sp>
        <p:nvSpPr>
          <p:cNvPr id="11" name="TextBox 10"/>
          <p:cNvSpPr txBox="1"/>
          <p:nvPr/>
        </p:nvSpPr>
        <p:spPr>
          <a:xfrm>
            <a:off x="323528" y="2571750"/>
            <a:ext cx="8640960" cy="2031325"/>
          </a:xfrm>
          <a:prstGeom prst="rect">
            <a:avLst/>
          </a:prstGeom>
          <a:noFill/>
        </p:spPr>
        <p:txBody>
          <a:bodyPr wrap="square" rtlCol="0">
            <a:spAutoFit/>
          </a:bodyPr>
          <a:lstStyle/>
          <a:p>
            <a:r>
              <a:rPr lang="en-GB" dirty="0" smtClean="0"/>
              <a:t>Unfortunately, there are to many strange cases to be solved, when a not stored child can be added to a not stored parent, for example if the child belongs to 2 parents. If it has only 1 parent, the child could get saved when the parent gets saved. But when it has 2 parents and the first parent tries to save the child before the second parent is saved, that wouldn’t work, because parent 2 has to be saved before child 2 can get saved, which needs to know </a:t>
            </a:r>
            <a:r>
              <a:rPr lang="en-GB" smtClean="0"/>
              <a:t>the key of parent 2.</a:t>
            </a:r>
            <a:endParaRPr lang="en-GB" dirty="0" smtClean="0"/>
          </a:p>
          <a:p>
            <a:endParaRPr lang="en-GB" dirty="0"/>
          </a:p>
        </p:txBody>
      </p:sp>
      <p:sp>
        <p:nvSpPr>
          <p:cNvPr id="12" name="TextBox 11"/>
          <p:cNvSpPr txBox="1"/>
          <p:nvPr/>
        </p:nvSpPr>
        <p:spPr>
          <a:xfrm>
            <a:off x="4520910"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cxnSp>
        <p:nvCxnSpPr>
          <p:cNvPr id="13" name="Straight Arrow Connector 12"/>
          <p:cNvCxnSpPr>
            <a:stCxn id="12" idx="2"/>
            <a:endCxn id="8" idx="0"/>
          </p:cNvCxnSpPr>
          <p:nvPr/>
        </p:nvCxnSpPr>
        <p:spPr>
          <a:xfrm flipH="1">
            <a:off x="4400964" y="1111848"/>
            <a:ext cx="613544"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57626" y="627534"/>
            <a:ext cx="3430811" cy="2308324"/>
          </a:xfrm>
          <a:prstGeom prst="rect">
            <a:avLst/>
          </a:prstGeom>
          <a:noFill/>
        </p:spPr>
        <p:txBody>
          <a:bodyPr wrap="none" rtlCol="0">
            <a:spAutoFit/>
          </a:bodyPr>
          <a:lstStyle/>
          <a:p>
            <a:r>
              <a:rPr lang="en-GB" dirty="0" smtClean="0"/>
              <a:t>create (Parent1)</a:t>
            </a:r>
          </a:p>
          <a:p>
            <a:r>
              <a:rPr lang="en-GB" dirty="0"/>
              <a:t>s</a:t>
            </a:r>
            <a:r>
              <a:rPr lang="en-GB" dirty="0" smtClean="0"/>
              <a:t>tore(Parent1)</a:t>
            </a:r>
          </a:p>
          <a:p>
            <a:r>
              <a:rPr lang="en-GB" dirty="0" smtClean="0"/>
              <a:t>create (Parent2)</a:t>
            </a:r>
          </a:p>
          <a:p>
            <a:r>
              <a:rPr lang="en-GB" dirty="0" smtClean="0"/>
              <a:t>create (Child(Parent1, Parent2))</a:t>
            </a:r>
          </a:p>
          <a:p>
            <a:r>
              <a:rPr lang="en-GB" dirty="0" smtClean="0"/>
              <a:t>/*store child not possible*/</a:t>
            </a:r>
          </a:p>
          <a:p>
            <a:r>
              <a:rPr lang="en-GB" dirty="0" smtClean="0"/>
              <a:t>store(Parent2)</a:t>
            </a:r>
          </a:p>
          <a:p>
            <a:r>
              <a:rPr lang="en-GB" dirty="0" smtClean="0"/>
              <a:t>store(Child)</a:t>
            </a:r>
          </a:p>
          <a:p>
            <a:r>
              <a:rPr lang="en-GB" dirty="0" smtClean="0"/>
              <a:t> adds Child to Parent1 and Parent2</a:t>
            </a:r>
            <a:endParaRPr lang="en-GB" dirty="0"/>
          </a:p>
        </p:txBody>
      </p:sp>
    </p:spTree>
    <p:extLst>
      <p:ext uri="{BB962C8B-B14F-4D97-AF65-F5344CB8AC3E}">
        <p14:creationId xmlns:p14="http://schemas.microsoft.com/office/powerpoint/2010/main" val="1310231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679597" cy="369332"/>
          </a:xfrm>
          <a:prstGeom prst="rect">
            <a:avLst/>
          </a:prstGeom>
          <a:noFill/>
        </p:spPr>
        <p:txBody>
          <a:bodyPr wrap="none" rtlCol="0">
            <a:spAutoFit/>
          </a:bodyPr>
          <a:lstStyle/>
          <a:p>
            <a:r>
              <a:rPr lang="en-GB" b="1" dirty="0" smtClean="0"/>
              <a:t>Create Item and store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6" name="Elbow Connector 15"/>
          <p:cNvCxnSpPr>
            <a:stCxn id="161" idx="3"/>
            <a:endCxn id="74" idx="3"/>
          </p:cNvCxnSpPr>
          <p:nvPr/>
        </p:nvCxnSpPr>
        <p:spPr>
          <a:xfrm flipH="1" flipV="1">
            <a:off x="707366" y="906600"/>
            <a:ext cx="1872063" cy="2950888"/>
          </a:xfrm>
          <a:prstGeom prst="bentConnector3">
            <a:avLst>
              <a:gd name="adj1" fmla="val -5224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9" idx="3"/>
            <a:endCxn id="81" idx="1"/>
          </p:cNvCxnSpPr>
          <p:nvPr/>
        </p:nvCxnSpPr>
        <p:spPr>
          <a:xfrm flipH="1">
            <a:off x="300395" y="1795540"/>
            <a:ext cx="566117" cy="355576"/>
          </a:xfrm>
          <a:prstGeom prst="bentConnector5">
            <a:avLst>
              <a:gd name="adj1" fmla="val -40380"/>
              <a:gd name="adj2" fmla="val 72889"/>
              <a:gd name="adj3" fmla="val 140380"/>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77" name="Group 276"/>
          <p:cNvGrpSpPr/>
          <p:nvPr/>
        </p:nvGrpSpPr>
        <p:grpSpPr>
          <a:xfrm>
            <a:off x="3779912" y="1920178"/>
            <a:ext cx="1523430" cy="2410455"/>
            <a:chOff x="3779912" y="1920178"/>
            <a:chExt cx="1523430" cy="2410455"/>
          </a:xfrm>
        </p:grpSpPr>
        <p:sp>
          <p:nvSpPr>
            <p:cNvPr id="172" name="TextBox 171"/>
            <p:cNvSpPr txBox="1"/>
            <p:nvPr/>
          </p:nvSpPr>
          <p:spPr>
            <a:xfrm>
              <a:off x="3779912" y="1920178"/>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3779912" y="2097966"/>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3779912" y="2275754"/>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3779912" y="2453542"/>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3779912" y="2631330"/>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3779912" y="2809118"/>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3779912" y="2986906"/>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3779912" y="3164694"/>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3779912" y="3342482"/>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3779912" y="3520270"/>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3779912" y="3698058"/>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3779912" y="3875846"/>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3779912" y="4053634"/>
              <a:ext cx="184731" cy="276999"/>
            </a:xfrm>
            <a:prstGeom prst="rect">
              <a:avLst/>
            </a:prstGeom>
            <a:noFill/>
          </p:spPr>
          <p:txBody>
            <a:bodyPr wrap="none" rtlCol="0">
              <a:spAutoFit/>
            </a:bodyPr>
            <a:lstStyle/>
            <a:p>
              <a:endParaRPr lang="en-GB" sz="1200" dirty="0"/>
            </a:p>
          </p:txBody>
        </p:sp>
      </p:grpSp>
      <p:sp>
        <p:nvSpPr>
          <p:cNvPr id="191" name="TextBox 190"/>
          <p:cNvSpPr txBox="1"/>
          <p:nvPr/>
        </p:nvSpPr>
        <p:spPr>
          <a:xfrm>
            <a:off x="3779912" y="5298157"/>
            <a:ext cx="184731" cy="276999"/>
          </a:xfrm>
          <a:prstGeom prst="rect">
            <a:avLst/>
          </a:prstGeom>
          <a:noFill/>
        </p:spPr>
        <p:txBody>
          <a:bodyPr wrap="none" rtlCol="0">
            <a:spAutoFit/>
          </a:bodyPr>
          <a:lstStyle/>
          <a:p>
            <a:endParaRPr lang="en-GB" sz="1200" dirty="0"/>
          </a:p>
        </p:txBody>
      </p:sp>
      <p:cxnSp>
        <p:nvCxnSpPr>
          <p:cNvPr id="41" name="Elbow Connector 40"/>
          <p:cNvCxnSpPr>
            <a:stCxn id="161" idx="3"/>
            <a:endCxn id="155" idx="3"/>
          </p:cNvCxnSpPr>
          <p:nvPr/>
        </p:nvCxnSpPr>
        <p:spPr>
          <a:xfrm flipV="1">
            <a:off x="2579429" y="2790760"/>
            <a:ext cx="64120" cy="1066728"/>
          </a:xfrm>
          <a:prstGeom prst="bentConnector3">
            <a:avLst>
              <a:gd name="adj1" fmla="val 152481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1" idx="3"/>
            <a:endCxn id="161" idx="1"/>
          </p:cNvCxnSpPr>
          <p:nvPr/>
        </p:nvCxnSpPr>
        <p:spPr>
          <a:xfrm>
            <a:off x="907934" y="2151116"/>
            <a:ext cx="1143786" cy="1706372"/>
          </a:xfrm>
          <a:prstGeom prst="bentConnector3">
            <a:avLst>
              <a:gd name="adj1" fmla="val 7490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1" idx="3"/>
            <a:endCxn id="178" idx="1"/>
          </p:cNvCxnSpPr>
          <p:nvPr/>
        </p:nvCxnSpPr>
        <p:spPr>
          <a:xfrm flipV="1">
            <a:off x="2579429" y="3125406"/>
            <a:ext cx="1200483" cy="732082"/>
          </a:xfrm>
          <a:prstGeom prst="bentConnector3">
            <a:avLst>
              <a:gd name="adj1" fmla="val 8121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29" idx="1"/>
            <a:endCxn id="229" idx="3"/>
          </p:cNvCxnSpPr>
          <p:nvPr/>
        </p:nvCxnSpPr>
        <p:spPr>
          <a:xfrm>
            <a:off x="3779912" y="4951115"/>
            <a:ext cx="1107463" cy="0"/>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3779912" y="4882208"/>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8" name="Straight Connector 237"/>
          <p:cNvCxnSpPr>
            <a:stCxn id="229" idx="3"/>
            <a:endCxn id="229" idx="1"/>
          </p:cNvCxnSpPr>
          <p:nvPr/>
        </p:nvCxnSpPr>
        <p:spPr>
          <a:xfrm flipH="1">
            <a:off x="3779912" y="4951115"/>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229" idx="3"/>
            <a:endCxn id="140" idx="1"/>
          </p:cNvCxnSpPr>
          <p:nvPr/>
        </p:nvCxnSpPr>
        <p:spPr>
          <a:xfrm flipV="1">
            <a:off x="4887375" y="2684480"/>
            <a:ext cx="1005742" cy="2266635"/>
          </a:xfrm>
          <a:prstGeom prst="bentConnector3">
            <a:avLst>
              <a:gd name="adj1" fmla="val 7121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54" name="Elbow Connector 253"/>
          <p:cNvCxnSpPr>
            <a:stCxn id="81" idx="3"/>
            <a:endCxn id="229" idx="1"/>
          </p:cNvCxnSpPr>
          <p:nvPr/>
        </p:nvCxnSpPr>
        <p:spPr>
          <a:xfrm>
            <a:off x="907934" y="2151116"/>
            <a:ext cx="2871978" cy="2799999"/>
          </a:xfrm>
          <a:prstGeom prst="bentConnector3">
            <a:avLst>
              <a:gd name="adj1" fmla="val 29839"/>
            </a:avLst>
          </a:prstGeom>
          <a:ln w="12700"/>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178" idx="3"/>
            <a:endCxn id="106" idx="4"/>
          </p:cNvCxnSpPr>
          <p:nvPr/>
        </p:nvCxnSpPr>
        <p:spPr>
          <a:xfrm>
            <a:off x="4935934" y="3125406"/>
            <a:ext cx="80651" cy="1534576"/>
          </a:xfrm>
          <a:prstGeom prst="bentConnector3">
            <a:avLst>
              <a:gd name="adj1" fmla="val 62909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5671505" y="4515966"/>
            <a:ext cx="1140249" cy="276999"/>
          </a:xfrm>
          <a:prstGeom prst="rect">
            <a:avLst/>
          </a:prstGeom>
          <a:noFill/>
        </p:spPr>
        <p:txBody>
          <a:bodyPr wrap="none" rtlCol="0">
            <a:spAutoFit/>
          </a:bodyPr>
          <a:lstStyle/>
          <a:p>
            <a:r>
              <a:rPr lang="en-GB" sz="1200" dirty="0" smtClean="0"/>
              <a:t>Write Add Item</a:t>
            </a:r>
            <a:endParaRPr lang="en-GB" sz="1200" dirty="0"/>
          </a:p>
        </p:txBody>
      </p:sp>
      <p:sp>
        <p:nvSpPr>
          <p:cNvPr id="2" name="TextBox 1"/>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Tree>
    <p:extLst>
      <p:ext uri="{BB962C8B-B14F-4D97-AF65-F5344CB8AC3E}">
        <p14:creationId xmlns:p14="http://schemas.microsoft.com/office/powerpoint/2010/main" val="420375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p:cNvSpPr/>
          <p:nvPr/>
        </p:nvSpPr>
        <p:spPr>
          <a:xfrm>
            <a:off x="3930832" y="4927053"/>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753400" cy="369332"/>
          </a:xfrm>
          <a:prstGeom prst="rect">
            <a:avLst/>
          </a:prstGeom>
          <a:noFill/>
        </p:spPr>
        <p:txBody>
          <a:bodyPr wrap="none" rtlCol="0">
            <a:spAutoFit/>
          </a:bodyPr>
          <a:lstStyle/>
          <a:p>
            <a:r>
              <a:rPr lang="en-GB" b="1" dirty="0" smtClean="0"/>
              <a:t>Update Item and track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59054" cy="276999"/>
            </a:xfrm>
            <a:prstGeom prst="rect">
              <a:avLst/>
            </a:prstGeom>
            <a:noFill/>
          </p:spPr>
          <p:txBody>
            <a:bodyPr wrap="none" rtlCol="0">
              <a:spAutoFit/>
            </a:bodyPr>
            <a:lstStyle/>
            <a:p>
              <a:r>
                <a:rPr lang="en-GB" sz="1200" dirty="0" smtClean="0"/>
                <a:t>Release()</a:t>
              </a:r>
              <a:endParaRPr lang="en-GB" sz="1200" dirty="0"/>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grpSp>
        <p:nvGrpSpPr>
          <p:cNvPr id="171" name="Group 170"/>
          <p:cNvGrpSpPr/>
          <p:nvPr/>
        </p:nvGrpSpPr>
        <p:grpSpPr>
          <a:xfrm>
            <a:off x="3779912" y="1920178"/>
            <a:ext cx="1523430" cy="3654978"/>
            <a:chOff x="-684584" y="932996"/>
            <a:chExt cx="1523430" cy="3654978"/>
          </a:xfrm>
        </p:grpSpPr>
        <p:sp>
          <p:nvSpPr>
            <p:cNvPr id="172" name="TextBox 171"/>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684584" y="1110784"/>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684584" y="1288572"/>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684584" y="1466360"/>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684584" y="1644148"/>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684584" y="1821936"/>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684584" y="1999724"/>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684584" y="2177512"/>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684584" y="2355300"/>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684584" y="2533088"/>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684584" y="2710876"/>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185" name="TextBox 184"/>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86" name="TextBox 185"/>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87" name="TextBox 186"/>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88" name="TextBox 187"/>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89" name="TextBox 188"/>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90" name="TextBox 189"/>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91" name="TextBox 190"/>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41" name="Elbow Connector 40"/>
          <p:cNvCxnSpPr>
            <a:stCxn id="162" idx="3"/>
            <a:endCxn id="156" idx="3"/>
          </p:cNvCxnSpPr>
          <p:nvPr/>
        </p:nvCxnSpPr>
        <p:spPr>
          <a:xfrm flipH="1" flipV="1">
            <a:off x="2780125" y="2968548"/>
            <a:ext cx="612283" cy="1066728"/>
          </a:xfrm>
          <a:prstGeom prst="bentConnector3">
            <a:avLst>
              <a:gd name="adj1" fmla="val -3733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2" idx="3"/>
            <a:endCxn id="162" idx="1"/>
          </p:cNvCxnSpPr>
          <p:nvPr/>
        </p:nvCxnSpPr>
        <p:spPr>
          <a:xfrm>
            <a:off x="1036622" y="2328904"/>
            <a:ext cx="1015098" cy="1706372"/>
          </a:xfrm>
          <a:prstGeom prst="bentConnector3">
            <a:avLst>
              <a:gd name="adj1" fmla="val 7402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2" idx="3"/>
            <a:endCxn id="179" idx="1"/>
          </p:cNvCxnSpPr>
          <p:nvPr/>
        </p:nvCxnSpPr>
        <p:spPr>
          <a:xfrm flipV="1">
            <a:off x="3392408" y="3303194"/>
            <a:ext cx="387504" cy="732082"/>
          </a:xfrm>
          <a:prstGeom prst="bentConnector3">
            <a:avLst>
              <a:gd name="adj1" fmla="val 57888"/>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61" name="Elbow Connector 260"/>
          <p:cNvCxnSpPr>
            <a:stCxn id="179" idx="3"/>
            <a:endCxn id="106" idx="4"/>
          </p:cNvCxnSpPr>
          <p:nvPr/>
        </p:nvCxnSpPr>
        <p:spPr>
          <a:xfrm flipH="1">
            <a:off x="5016585" y="3303194"/>
            <a:ext cx="286757" cy="1356788"/>
          </a:xfrm>
          <a:prstGeom prst="bentConnector3">
            <a:avLst>
              <a:gd name="adj1" fmla="val -55803"/>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197" idx="3"/>
            <a:endCxn id="140" idx="1"/>
          </p:cNvCxnSpPr>
          <p:nvPr/>
        </p:nvCxnSpPr>
        <p:spPr>
          <a:xfrm flipV="1">
            <a:off x="5038295" y="2684480"/>
            <a:ext cx="854822" cy="2311480"/>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endCxn id="197" idx="1"/>
          </p:cNvCxnSpPr>
          <p:nvPr/>
        </p:nvCxnSpPr>
        <p:spPr>
          <a:xfrm>
            <a:off x="1059514" y="2328903"/>
            <a:ext cx="2871318" cy="2667057"/>
          </a:xfrm>
          <a:prstGeom prst="bentConnector3">
            <a:avLst>
              <a:gd name="adj1" fmla="val 25784"/>
            </a:avLst>
          </a:prstGeom>
          <a:ln w="127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97" idx="3"/>
            <a:endCxn id="141" idx="1"/>
          </p:cNvCxnSpPr>
          <p:nvPr/>
        </p:nvCxnSpPr>
        <p:spPr>
          <a:xfrm flipV="1">
            <a:off x="5038295" y="2862268"/>
            <a:ext cx="854822" cy="2133692"/>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7" idx="1"/>
            <a:endCxn id="197" idx="3"/>
          </p:cNvCxnSpPr>
          <p:nvPr/>
        </p:nvCxnSpPr>
        <p:spPr>
          <a:xfrm>
            <a:off x="3930832" y="4995960"/>
            <a:ext cx="1107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7" idx="3"/>
            <a:endCxn id="197" idx="1"/>
          </p:cNvCxnSpPr>
          <p:nvPr/>
        </p:nvCxnSpPr>
        <p:spPr>
          <a:xfrm flipH="1">
            <a:off x="3930832" y="4995960"/>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5504023" y="4526999"/>
            <a:ext cx="1348767" cy="276999"/>
          </a:xfrm>
          <a:prstGeom prst="rect">
            <a:avLst/>
          </a:prstGeom>
          <a:noFill/>
        </p:spPr>
        <p:txBody>
          <a:bodyPr wrap="none" rtlCol="0">
            <a:spAutoFit/>
          </a:bodyPr>
          <a:lstStyle/>
          <a:p>
            <a:r>
              <a:rPr lang="en-GB" sz="1200" dirty="0" smtClean="0"/>
              <a:t>Write Update Item</a:t>
            </a:r>
            <a:endParaRPr lang="en-GB" sz="1200" dirty="0"/>
          </a:p>
        </p:txBody>
      </p:sp>
      <p:sp>
        <p:nvSpPr>
          <p:cNvPr id="193" name="TextBox 192"/>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Tree>
    <p:extLst>
      <p:ext uri="{BB962C8B-B14F-4D97-AF65-F5344CB8AC3E}">
        <p14:creationId xmlns:p14="http://schemas.microsoft.com/office/powerpoint/2010/main" val="3318559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4853" y="370561"/>
            <a:ext cx="3855841" cy="192702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DataContext</a:t>
            </a:r>
            <a:endParaRPr lang="en-GB" dirty="0"/>
          </a:p>
        </p:txBody>
      </p:sp>
      <p:sp>
        <p:nvSpPr>
          <p:cNvPr id="5" name="Rectangle 4"/>
          <p:cNvSpPr/>
          <p:nvPr/>
        </p:nvSpPr>
        <p:spPr>
          <a:xfrm>
            <a:off x="2638971" y="898210"/>
            <a:ext cx="1572989"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6" name="Rectangle 5"/>
          <p:cNvSpPr/>
          <p:nvPr/>
        </p:nvSpPr>
        <p:spPr>
          <a:xfrm>
            <a:off x="467544" y="898210"/>
            <a:ext cx="1728192"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cxnSp>
        <p:nvCxnSpPr>
          <p:cNvPr id="7" name="Straight Arrow Connector 6"/>
          <p:cNvCxnSpPr>
            <a:stCxn id="65" idx="3"/>
            <a:endCxn id="71" idx="1"/>
          </p:cNvCxnSpPr>
          <p:nvPr/>
        </p:nvCxnSpPr>
        <p:spPr>
          <a:xfrm>
            <a:off x="1147091" y="1635967"/>
            <a:ext cx="148069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2425" y="1147331"/>
            <a:ext cx="1545423" cy="276999"/>
          </a:xfrm>
          <a:prstGeom prst="rect">
            <a:avLst/>
          </a:prstGeom>
          <a:noFill/>
        </p:spPr>
        <p:txBody>
          <a:bodyPr wrap="none" rtlCol="0">
            <a:spAutoFit/>
          </a:bodyPr>
          <a:lstStyle/>
          <a:p>
            <a:r>
              <a:rPr lang="en-GB" sz="1200" dirty="0" err="1"/>
              <a:t>TransactionStoreFlags</a:t>
            </a:r>
            <a:endParaRPr lang="en-GB" sz="1200" dirty="0" smtClean="0"/>
          </a:p>
        </p:txBody>
      </p:sp>
      <p:cxnSp>
        <p:nvCxnSpPr>
          <p:cNvPr id="11" name="Straight Arrow Connector 10"/>
          <p:cNvCxnSpPr>
            <a:stCxn id="71" idx="3"/>
            <a:endCxn id="10" idx="1"/>
          </p:cNvCxnSpPr>
          <p:nvPr/>
        </p:nvCxnSpPr>
        <p:spPr>
          <a:xfrm flipV="1">
            <a:off x="3155493" y="1285831"/>
            <a:ext cx="1706932" cy="350136"/>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25851" y="760574"/>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sp>
        <p:nvSpPr>
          <p:cNvPr id="13" name="TextBox 12"/>
          <p:cNvSpPr txBox="1"/>
          <p:nvPr/>
        </p:nvSpPr>
        <p:spPr>
          <a:xfrm>
            <a:off x="4862424" y="760574"/>
            <a:ext cx="1002326" cy="276999"/>
          </a:xfrm>
          <a:prstGeom prst="rect">
            <a:avLst/>
          </a:prstGeom>
          <a:noFill/>
        </p:spPr>
        <p:txBody>
          <a:bodyPr wrap="none" rtlCol="0">
            <a:spAutoFit/>
          </a:bodyPr>
          <a:lstStyle/>
          <a:p>
            <a:r>
              <a:rPr lang="en-GB" sz="1200" dirty="0" err="1" smtClean="0"/>
              <a:t>IsTransaction</a:t>
            </a:r>
            <a:endParaRPr lang="en-GB" sz="1200" dirty="0"/>
          </a:p>
        </p:txBody>
      </p:sp>
      <p:cxnSp>
        <p:nvCxnSpPr>
          <p:cNvPr id="14" name="Straight Arrow Connector 13"/>
          <p:cNvCxnSpPr>
            <a:stCxn id="12" idx="1"/>
            <a:endCxn id="13" idx="3"/>
          </p:cNvCxnSpPr>
          <p:nvPr/>
        </p:nvCxnSpPr>
        <p:spPr>
          <a:xfrm flipH="1">
            <a:off x="5864750" y="899074"/>
            <a:ext cx="861101"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25852" y="1147331"/>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6" name="TextBox 15"/>
          <p:cNvSpPr txBox="1"/>
          <p:nvPr/>
        </p:nvSpPr>
        <p:spPr>
          <a:xfrm>
            <a:off x="2638972" y="2222743"/>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7" name="TextBox 16"/>
          <p:cNvSpPr txBox="1"/>
          <p:nvPr/>
        </p:nvSpPr>
        <p:spPr>
          <a:xfrm>
            <a:off x="4862425" y="1862703"/>
            <a:ext cx="1252331" cy="276999"/>
          </a:xfrm>
          <a:prstGeom prst="rect">
            <a:avLst/>
          </a:prstGeom>
          <a:noFill/>
        </p:spPr>
        <p:txBody>
          <a:bodyPr wrap="none" rtlCol="0">
            <a:spAutoFit/>
          </a:bodyPr>
          <a:lstStyle/>
          <a:p>
            <a:r>
              <a:rPr lang="en-GB" sz="1200" dirty="0" err="1" smtClean="0"/>
              <a:t>TransactionItems</a:t>
            </a:r>
            <a:endParaRPr lang="en-GB" sz="1200" dirty="0"/>
          </a:p>
        </p:txBody>
      </p:sp>
      <p:cxnSp>
        <p:nvCxnSpPr>
          <p:cNvPr id="18" name="Straight Arrow Connector 17"/>
          <p:cNvCxnSpPr>
            <a:endCxn id="17" idx="1"/>
          </p:cNvCxnSpPr>
          <p:nvPr/>
        </p:nvCxnSpPr>
        <p:spPr>
          <a:xfrm>
            <a:off x="3183351" y="1643517"/>
            <a:ext cx="1679074" cy="3576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3"/>
          </p:cNvCxnSpPr>
          <p:nvPr/>
        </p:nvCxnSpPr>
        <p:spPr>
          <a:xfrm flipH="1">
            <a:off x="6407848" y="1285831"/>
            <a:ext cx="3180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6" idx="3"/>
          </p:cNvCxnSpPr>
          <p:nvPr/>
        </p:nvCxnSpPr>
        <p:spPr>
          <a:xfrm flipH="1">
            <a:off x="4131817" y="1424330"/>
            <a:ext cx="1503320" cy="9369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a:endCxn id="17" idx="3"/>
          </p:cNvCxnSpPr>
          <p:nvPr/>
        </p:nvCxnSpPr>
        <p:spPr>
          <a:xfrm flipH="1">
            <a:off x="6114756" y="1285831"/>
            <a:ext cx="611096" cy="7153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25852" y="1862703"/>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3" name="Straight Arrow Connector 22"/>
          <p:cNvCxnSpPr>
            <a:stCxn id="22" idx="1"/>
            <a:endCxn id="17" idx="3"/>
          </p:cNvCxnSpPr>
          <p:nvPr/>
        </p:nvCxnSpPr>
        <p:spPr>
          <a:xfrm flipH="1">
            <a:off x="6114756" y="2001203"/>
            <a:ext cx="611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38972" y="2438767"/>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5" name="Straight Arrow Connector 24"/>
          <p:cNvCxnSpPr>
            <a:stCxn id="22" idx="1"/>
            <a:endCxn id="10" idx="3"/>
          </p:cNvCxnSpPr>
          <p:nvPr/>
        </p:nvCxnSpPr>
        <p:spPr>
          <a:xfrm flipH="1" flipV="1">
            <a:off x="6407848" y="1285831"/>
            <a:ext cx="318004" cy="7153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24" idx="3"/>
          </p:cNvCxnSpPr>
          <p:nvPr/>
        </p:nvCxnSpPr>
        <p:spPr>
          <a:xfrm flipH="1">
            <a:off x="4157529" y="1424330"/>
            <a:ext cx="1477608" cy="11529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1"/>
            <a:endCxn id="29" idx="3"/>
          </p:cNvCxnSpPr>
          <p:nvPr/>
        </p:nvCxnSpPr>
        <p:spPr>
          <a:xfrm flipH="1">
            <a:off x="3727731" y="2001203"/>
            <a:ext cx="1134694" cy="10775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38971" y="2940225"/>
            <a:ext cx="1088760" cy="276999"/>
          </a:xfrm>
          <a:prstGeom prst="rect">
            <a:avLst/>
          </a:prstGeom>
          <a:noFill/>
        </p:spPr>
        <p:txBody>
          <a:bodyPr wrap="none" rtlCol="0">
            <a:spAutoFit/>
          </a:bodyPr>
          <a:lstStyle/>
          <a:p>
            <a:r>
              <a:rPr lang="en-GB" sz="1200" dirty="0" err="1" smtClean="0"/>
              <a:t>RollbackItem</a:t>
            </a:r>
            <a:r>
              <a:rPr lang="en-GB" sz="1200" dirty="0" smtClean="0"/>
              <a:t>()</a:t>
            </a:r>
            <a:endParaRPr lang="en-GB" sz="1200" dirty="0"/>
          </a:p>
        </p:txBody>
      </p:sp>
      <p:cxnSp>
        <p:nvCxnSpPr>
          <p:cNvPr id="30" name="Straight Arrow Connector 29"/>
          <p:cNvCxnSpPr>
            <a:stCxn id="29" idx="1"/>
            <a:endCxn id="76" idx="3"/>
          </p:cNvCxnSpPr>
          <p:nvPr/>
        </p:nvCxnSpPr>
        <p:spPr>
          <a:xfrm flipH="1">
            <a:off x="2081364" y="3078725"/>
            <a:ext cx="55760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71" idx="3"/>
          </p:cNvCxnSpPr>
          <p:nvPr/>
        </p:nvCxnSpPr>
        <p:spPr>
          <a:xfrm flipH="1">
            <a:off x="3155493" y="899074"/>
            <a:ext cx="1706931" cy="736893"/>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31640" y="3581315"/>
            <a:ext cx="1396408" cy="276999"/>
          </a:xfrm>
          <a:prstGeom prst="rect">
            <a:avLst/>
          </a:prstGeom>
          <a:noFill/>
        </p:spPr>
        <p:txBody>
          <a:bodyPr wrap="none" rtlCol="0">
            <a:spAutoFit/>
          </a:bodyPr>
          <a:lstStyle/>
          <a:p>
            <a:r>
              <a:rPr lang="en-GB" sz="1200" dirty="0" smtClean="0"/>
              <a:t>1) Start Transaction</a:t>
            </a:r>
            <a:endParaRPr lang="en-GB" sz="1200" dirty="0"/>
          </a:p>
        </p:txBody>
      </p:sp>
      <p:cxnSp>
        <p:nvCxnSpPr>
          <p:cNvPr id="33" name="Straight Arrow Connector 32"/>
          <p:cNvCxnSpPr/>
          <p:nvPr/>
        </p:nvCxnSpPr>
        <p:spPr>
          <a:xfrm>
            <a:off x="539552" y="3685190"/>
            <a:ext cx="723474"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31640" y="3751608"/>
            <a:ext cx="1133900" cy="276999"/>
          </a:xfrm>
          <a:prstGeom prst="rect">
            <a:avLst/>
          </a:prstGeom>
          <a:noFill/>
        </p:spPr>
        <p:txBody>
          <a:bodyPr wrap="none" rtlCol="0">
            <a:spAutoFit/>
          </a:bodyPr>
          <a:lstStyle/>
          <a:p>
            <a:r>
              <a:rPr lang="en-GB" sz="1200" dirty="0" smtClean="0"/>
              <a:t>2) Change Data</a:t>
            </a:r>
            <a:endParaRPr lang="en-GB" sz="1200" dirty="0"/>
          </a:p>
        </p:txBody>
      </p:sp>
      <p:cxnSp>
        <p:nvCxnSpPr>
          <p:cNvPr id="35" name="Straight Arrow Connector 34"/>
          <p:cNvCxnSpPr/>
          <p:nvPr/>
        </p:nvCxnSpPr>
        <p:spPr>
          <a:xfrm>
            <a:off x="539552" y="3855482"/>
            <a:ext cx="72347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31641" y="3921901"/>
            <a:ext cx="1669175" cy="276999"/>
          </a:xfrm>
          <a:prstGeom prst="rect">
            <a:avLst/>
          </a:prstGeom>
          <a:noFill/>
        </p:spPr>
        <p:txBody>
          <a:bodyPr wrap="none" rtlCol="0">
            <a:spAutoFit/>
          </a:bodyPr>
          <a:lstStyle/>
          <a:p>
            <a:r>
              <a:rPr lang="en-GB" sz="1200" dirty="0" smtClean="0"/>
              <a:t>3a) Commit Transaction</a:t>
            </a:r>
            <a:endParaRPr lang="en-GB" sz="1200" dirty="0"/>
          </a:p>
        </p:txBody>
      </p:sp>
      <p:cxnSp>
        <p:nvCxnSpPr>
          <p:cNvPr id="37" name="Straight Arrow Connector 36"/>
          <p:cNvCxnSpPr/>
          <p:nvPr/>
        </p:nvCxnSpPr>
        <p:spPr>
          <a:xfrm>
            <a:off x="539552" y="4025775"/>
            <a:ext cx="7234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31640" y="4092193"/>
            <a:ext cx="1701300" cy="276999"/>
          </a:xfrm>
          <a:prstGeom prst="rect">
            <a:avLst/>
          </a:prstGeom>
          <a:noFill/>
        </p:spPr>
        <p:txBody>
          <a:bodyPr wrap="none" rtlCol="0">
            <a:spAutoFit/>
          </a:bodyPr>
          <a:lstStyle/>
          <a:p>
            <a:r>
              <a:rPr lang="en-GB" sz="1200" dirty="0" smtClean="0"/>
              <a:t>3b) Rollback Transaction</a:t>
            </a:r>
            <a:endParaRPr lang="en-GB" sz="1200" dirty="0"/>
          </a:p>
        </p:txBody>
      </p:sp>
      <p:cxnSp>
        <p:nvCxnSpPr>
          <p:cNvPr id="39" name="Straight Arrow Connector 38"/>
          <p:cNvCxnSpPr/>
          <p:nvPr/>
        </p:nvCxnSpPr>
        <p:spPr>
          <a:xfrm>
            <a:off x="539552" y="4196068"/>
            <a:ext cx="72347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7544" y="267494"/>
            <a:ext cx="1285032" cy="369332"/>
          </a:xfrm>
          <a:prstGeom prst="rect">
            <a:avLst/>
          </a:prstGeom>
          <a:noFill/>
        </p:spPr>
        <p:txBody>
          <a:bodyPr wrap="none" rtlCol="0">
            <a:spAutoFit/>
          </a:bodyPr>
          <a:lstStyle/>
          <a:p>
            <a:r>
              <a:rPr lang="en-GB" b="1" dirty="0" smtClean="0"/>
              <a:t>Transaction</a:t>
            </a:r>
            <a:endParaRPr lang="en-GB" b="1" dirty="0"/>
          </a:p>
        </p:txBody>
      </p:sp>
      <p:sp>
        <p:nvSpPr>
          <p:cNvPr id="40" name="Rectangle 39"/>
          <p:cNvSpPr/>
          <p:nvPr/>
        </p:nvSpPr>
        <p:spPr>
          <a:xfrm>
            <a:off x="4654853" y="2568168"/>
            <a:ext cx="1866786"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41" name="TextBox 40"/>
          <p:cNvSpPr txBox="1"/>
          <p:nvPr/>
        </p:nvSpPr>
        <p:spPr>
          <a:xfrm>
            <a:off x="4776743" y="3619027"/>
            <a:ext cx="1675587" cy="276999"/>
          </a:xfrm>
          <a:prstGeom prst="rect">
            <a:avLst/>
          </a:prstGeom>
          <a:noFill/>
        </p:spPr>
        <p:txBody>
          <a:bodyPr wrap="none" rtlCol="0">
            <a:spAutoFit/>
          </a:bodyPr>
          <a:lstStyle/>
          <a:p>
            <a:r>
              <a:rPr lang="en-GB" sz="1200" dirty="0" err="1" smtClean="0"/>
              <a:t>OnCommitTransaction</a:t>
            </a:r>
            <a:r>
              <a:rPr lang="en-GB" sz="1200" dirty="0" smtClean="0"/>
              <a:t>()</a:t>
            </a:r>
            <a:endParaRPr lang="en-GB" sz="1200" dirty="0"/>
          </a:p>
        </p:txBody>
      </p:sp>
      <p:sp>
        <p:nvSpPr>
          <p:cNvPr id="42" name="TextBox 41"/>
          <p:cNvSpPr txBox="1"/>
          <p:nvPr/>
        </p:nvSpPr>
        <p:spPr>
          <a:xfrm>
            <a:off x="4776743" y="3870651"/>
            <a:ext cx="1701300" cy="276999"/>
          </a:xfrm>
          <a:prstGeom prst="rect">
            <a:avLst/>
          </a:prstGeom>
          <a:noFill/>
        </p:spPr>
        <p:txBody>
          <a:bodyPr wrap="none" rtlCol="0">
            <a:spAutoFit/>
          </a:bodyPr>
          <a:lstStyle/>
          <a:p>
            <a:r>
              <a:rPr lang="en-GB" sz="1200" dirty="0" err="1" smtClean="0"/>
              <a:t>OnRollbackTransaction</a:t>
            </a:r>
            <a:r>
              <a:rPr lang="en-GB" sz="1200" dirty="0" smtClean="0"/>
              <a:t>()</a:t>
            </a:r>
            <a:endParaRPr lang="en-GB" sz="1200" dirty="0"/>
          </a:p>
        </p:txBody>
      </p:sp>
      <p:sp>
        <p:nvSpPr>
          <p:cNvPr id="43" name="TextBox 42"/>
          <p:cNvSpPr txBox="1"/>
          <p:nvPr/>
        </p:nvSpPr>
        <p:spPr>
          <a:xfrm>
            <a:off x="4776743" y="3367402"/>
            <a:ext cx="1476558" cy="276999"/>
          </a:xfrm>
          <a:prstGeom prst="rect">
            <a:avLst/>
          </a:prstGeom>
          <a:noFill/>
        </p:spPr>
        <p:txBody>
          <a:bodyPr wrap="none" rtlCol="0">
            <a:spAutoFit/>
          </a:bodyPr>
          <a:lstStyle/>
          <a:p>
            <a:r>
              <a:rPr lang="en-GB" sz="1200" dirty="0" err="1" smtClean="0"/>
              <a:t>OnStartTransaction</a:t>
            </a:r>
            <a:r>
              <a:rPr lang="en-GB" sz="1200" dirty="0" smtClean="0"/>
              <a:t>()</a:t>
            </a:r>
            <a:endParaRPr lang="en-GB" sz="1200" dirty="0"/>
          </a:p>
        </p:txBody>
      </p:sp>
      <p:cxnSp>
        <p:nvCxnSpPr>
          <p:cNvPr id="44" name="Straight Arrow Connector 43"/>
          <p:cNvCxnSpPr>
            <a:endCxn id="43" idx="1"/>
          </p:cNvCxnSpPr>
          <p:nvPr/>
        </p:nvCxnSpPr>
        <p:spPr>
          <a:xfrm>
            <a:off x="4467135" y="1797703"/>
            <a:ext cx="309608" cy="1708199"/>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41" idx="1"/>
          </p:cNvCxnSpPr>
          <p:nvPr/>
        </p:nvCxnSpPr>
        <p:spPr>
          <a:xfrm>
            <a:off x="4131817" y="2361243"/>
            <a:ext cx="644926" cy="1396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42" idx="1"/>
          </p:cNvCxnSpPr>
          <p:nvPr/>
        </p:nvCxnSpPr>
        <p:spPr>
          <a:xfrm>
            <a:off x="4157529" y="2577267"/>
            <a:ext cx="619214" cy="1431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733112" y="2571750"/>
            <a:ext cx="1799328"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a:t>CsvWriter</a:t>
            </a:r>
            <a:endParaRPr lang="en-GB" dirty="0"/>
          </a:p>
        </p:txBody>
      </p:sp>
      <p:sp>
        <p:nvSpPr>
          <p:cNvPr id="54" name="TextBox 53"/>
          <p:cNvSpPr txBox="1"/>
          <p:nvPr/>
        </p:nvSpPr>
        <p:spPr>
          <a:xfrm>
            <a:off x="6787544" y="3619027"/>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55" name="TextBox 54"/>
          <p:cNvSpPr txBox="1"/>
          <p:nvPr/>
        </p:nvSpPr>
        <p:spPr>
          <a:xfrm>
            <a:off x="6787544" y="3870651"/>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sp>
        <p:nvSpPr>
          <p:cNvPr id="56" name="TextBox 55"/>
          <p:cNvSpPr txBox="1"/>
          <p:nvPr/>
        </p:nvSpPr>
        <p:spPr>
          <a:xfrm>
            <a:off x="6787544" y="3367402"/>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cxnSp>
        <p:nvCxnSpPr>
          <p:cNvPr id="57" name="Straight Arrow Connector 56"/>
          <p:cNvCxnSpPr>
            <a:stCxn id="43" idx="3"/>
            <a:endCxn id="56" idx="1"/>
          </p:cNvCxnSpPr>
          <p:nvPr/>
        </p:nvCxnSpPr>
        <p:spPr>
          <a:xfrm>
            <a:off x="6253301" y="3505902"/>
            <a:ext cx="534243"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3"/>
            <a:endCxn id="54" idx="1"/>
          </p:cNvCxnSpPr>
          <p:nvPr/>
        </p:nvCxnSpPr>
        <p:spPr>
          <a:xfrm>
            <a:off x="6452330" y="3757527"/>
            <a:ext cx="3352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55" idx="1"/>
          </p:cNvCxnSpPr>
          <p:nvPr/>
        </p:nvCxnSpPr>
        <p:spPr>
          <a:xfrm>
            <a:off x="6478043" y="4009151"/>
            <a:ext cx="3095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7036498" y="4496504"/>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68" name="Straight Arrow Connector 67"/>
          <p:cNvCxnSpPr>
            <a:stCxn id="55" idx="2"/>
            <a:endCxn id="67" idx="1"/>
          </p:cNvCxnSpPr>
          <p:nvPr/>
        </p:nvCxnSpPr>
        <p:spPr>
          <a:xfrm>
            <a:off x="7546823" y="4147650"/>
            <a:ext cx="0" cy="3488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28384" y="4189025"/>
            <a:ext cx="964623" cy="830997"/>
          </a:xfrm>
          <a:prstGeom prst="rect">
            <a:avLst/>
          </a:prstGeom>
          <a:noFill/>
        </p:spPr>
        <p:txBody>
          <a:bodyPr wrap="none" rtlCol="0">
            <a:spAutoFit/>
          </a:bodyPr>
          <a:lstStyle/>
          <a:p>
            <a:r>
              <a:rPr lang="en-GB" sz="1200" dirty="0" smtClean="0"/>
              <a:t>Remove</a:t>
            </a:r>
          </a:p>
          <a:p>
            <a:r>
              <a:rPr lang="en-GB" sz="1200" dirty="0" smtClean="0"/>
              <a:t>Data written</a:t>
            </a:r>
          </a:p>
          <a:p>
            <a:r>
              <a:rPr lang="en-GB" sz="1200" dirty="0" smtClean="0"/>
              <a:t>during</a:t>
            </a:r>
          </a:p>
          <a:p>
            <a:r>
              <a:rPr lang="en-GB" sz="1200" dirty="0" smtClean="0"/>
              <a:t>transaction</a:t>
            </a:r>
            <a:endParaRPr lang="en-GB" sz="1200" dirty="0"/>
          </a:p>
        </p:txBody>
      </p:sp>
      <p:cxnSp>
        <p:nvCxnSpPr>
          <p:cNvPr id="81" name="Straight Arrow Connector 80"/>
          <p:cNvCxnSpPr>
            <a:stCxn id="29" idx="1"/>
            <a:endCxn id="77" idx="3"/>
          </p:cNvCxnSpPr>
          <p:nvPr/>
        </p:nvCxnSpPr>
        <p:spPr>
          <a:xfrm flipH="1">
            <a:off x="2104190" y="3078725"/>
            <a:ext cx="534781"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9" idx="1"/>
            <a:endCxn id="27" idx="3"/>
          </p:cNvCxnSpPr>
          <p:nvPr/>
        </p:nvCxnSpPr>
        <p:spPr>
          <a:xfrm flipH="1" flipV="1">
            <a:off x="1952675" y="2860103"/>
            <a:ext cx="686296"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39552" y="1497467"/>
            <a:ext cx="1340688" cy="714243"/>
            <a:chOff x="-1188640" y="3578483"/>
            <a:chExt cx="1340688" cy="714243"/>
          </a:xfrm>
        </p:grpSpPr>
        <p:sp>
          <p:nvSpPr>
            <p:cNvPr id="65" name="TextBox 64"/>
            <p:cNvSpPr txBox="1"/>
            <p:nvPr/>
          </p:nvSpPr>
          <p:spPr>
            <a:xfrm>
              <a:off x="-1188640" y="3578483"/>
              <a:ext cx="607539" cy="276999"/>
            </a:xfrm>
            <a:prstGeom prst="rect">
              <a:avLst/>
            </a:prstGeom>
            <a:noFill/>
          </p:spPr>
          <p:txBody>
            <a:bodyPr wrap="none" rtlCol="0">
              <a:spAutoFit/>
            </a:bodyPr>
            <a:lstStyle/>
            <a:p>
              <a:r>
                <a:rPr lang="en-GB" sz="1200" dirty="0"/>
                <a:t>Store()</a:t>
              </a:r>
              <a:endParaRPr lang="en-GB" sz="1200" dirty="0" smtClean="0"/>
            </a:p>
          </p:txBody>
        </p:sp>
        <p:sp>
          <p:nvSpPr>
            <p:cNvPr id="66" name="TextBox 65"/>
            <p:cNvSpPr txBox="1"/>
            <p:nvPr/>
          </p:nvSpPr>
          <p:spPr>
            <a:xfrm>
              <a:off x="-1188640" y="3797105"/>
              <a:ext cx="1340688" cy="276999"/>
            </a:xfrm>
            <a:prstGeom prst="rect">
              <a:avLst/>
            </a:prstGeom>
            <a:noFill/>
          </p:spPr>
          <p:txBody>
            <a:bodyPr wrap="none" rtlCol="0">
              <a:spAutoFit/>
            </a:bodyPr>
            <a:lstStyle/>
            <a:p>
              <a:r>
                <a:rPr lang="en-GB" sz="1200" dirty="0" err="1" smtClean="0"/>
                <a:t>HasChanged</a:t>
              </a:r>
              <a:r>
                <a:rPr lang="en-GB" sz="1200" dirty="0" smtClean="0"/>
                <a:t> Event</a:t>
              </a:r>
              <a:endParaRPr lang="en-GB" sz="1200" dirty="0"/>
            </a:p>
          </p:txBody>
        </p:sp>
        <p:sp>
          <p:nvSpPr>
            <p:cNvPr id="69" name="TextBox 68"/>
            <p:cNvSpPr txBox="1"/>
            <p:nvPr/>
          </p:nvSpPr>
          <p:spPr>
            <a:xfrm>
              <a:off x="-1188640" y="4015727"/>
              <a:ext cx="759054" cy="276999"/>
            </a:xfrm>
            <a:prstGeom prst="rect">
              <a:avLst/>
            </a:prstGeom>
            <a:noFill/>
          </p:spPr>
          <p:txBody>
            <a:bodyPr wrap="none" rtlCol="0">
              <a:spAutoFit/>
            </a:bodyPr>
            <a:lstStyle/>
            <a:p>
              <a:r>
                <a:rPr lang="en-GB" sz="1200" dirty="0" smtClean="0"/>
                <a:t>Release()</a:t>
              </a:r>
              <a:endParaRPr lang="en-GB" sz="1200" dirty="0"/>
            </a:p>
          </p:txBody>
        </p:sp>
      </p:grpSp>
      <p:cxnSp>
        <p:nvCxnSpPr>
          <p:cNvPr id="80" name="Straight Arrow Connector 79"/>
          <p:cNvCxnSpPr>
            <a:stCxn id="13" idx="1"/>
            <a:endCxn id="72" idx="3"/>
          </p:cNvCxnSpPr>
          <p:nvPr/>
        </p:nvCxnSpPr>
        <p:spPr>
          <a:xfrm flipH="1">
            <a:off x="4045416" y="899074"/>
            <a:ext cx="817008" cy="955515"/>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1"/>
            <a:endCxn id="74" idx="3"/>
          </p:cNvCxnSpPr>
          <p:nvPr/>
        </p:nvCxnSpPr>
        <p:spPr>
          <a:xfrm flipH="1">
            <a:off x="3411909" y="899074"/>
            <a:ext cx="1450515" cy="1174137"/>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3"/>
            <a:endCxn id="10" idx="1"/>
          </p:cNvCxnSpPr>
          <p:nvPr/>
        </p:nvCxnSpPr>
        <p:spPr>
          <a:xfrm flipV="1">
            <a:off x="4045416" y="1285831"/>
            <a:ext cx="817009" cy="56875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4" idx="3"/>
            <a:endCxn id="10" idx="1"/>
          </p:cNvCxnSpPr>
          <p:nvPr/>
        </p:nvCxnSpPr>
        <p:spPr>
          <a:xfrm flipV="1">
            <a:off x="3411909" y="1285831"/>
            <a:ext cx="1450516" cy="78738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3"/>
            <a:endCxn id="17" idx="1"/>
          </p:cNvCxnSpPr>
          <p:nvPr/>
        </p:nvCxnSpPr>
        <p:spPr>
          <a:xfrm>
            <a:off x="4045416" y="1854589"/>
            <a:ext cx="817009" cy="1466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4" idx="3"/>
            <a:endCxn id="17" idx="1"/>
          </p:cNvCxnSpPr>
          <p:nvPr/>
        </p:nvCxnSpPr>
        <p:spPr>
          <a:xfrm flipV="1">
            <a:off x="3411909" y="2001203"/>
            <a:ext cx="1450516" cy="72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66" idx="3"/>
            <a:endCxn id="72" idx="1"/>
          </p:cNvCxnSpPr>
          <p:nvPr/>
        </p:nvCxnSpPr>
        <p:spPr>
          <a:xfrm>
            <a:off x="1880240" y="1854589"/>
            <a:ext cx="74754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9" idx="3"/>
            <a:endCxn id="74" idx="1"/>
          </p:cNvCxnSpPr>
          <p:nvPr/>
        </p:nvCxnSpPr>
        <p:spPr>
          <a:xfrm>
            <a:off x="1298606" y="2073211"/>
            <a:ext cx="132917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2627784" y="1497467"/>
            <a:ext cx="1417632" cy="714243"/>
            <a:chOff x="-1188640" y="3578483"/>
            <a:chExt cx="1417632" cy="714243"/>
          </a:xfrm>
        </p:grpSpPr>
        <p:sp>
          <p:nvSpPr>
            <p:cNvPr id="71" name="TextBox 70"/>
            <p:cNvSpPr txBox="1"/>
            <p:nvPr/>
          </p:nvSpPr>
          <p:spPr>
            <a:xfrm>
              <a:off x="-1188640" y="3578483"/>
              <a:ext cx="527709" cy="276999"/>
            </a:xfrm>
            <a:prstGeom prst="rect">
              <a:avLst/>
            </a:prstGeom>
            <a:noFill/>
          </p:spPr>
          <p:txBody>
            <a:bodyPr wrap="none" rtlCol="0">
              <a:spAutoFit/>
            </a:bodyPr>
            <a:lstStyle/>
            <a:p>
              <a:r>
                <a:rPr lang="en-GB" sz="1200" dirty="0"/>
                <a:t>Add()</a:t>
              </a:r>
              <a:endParaRPr lang="en-GB" sz="1200" dirty="0" smtClean="0"/>
            </a:p>
          </p:txBody>
        </p:sp>
        <p:sp>
          <p:nvSpPr>
            <p:cNvPr id="74" name="TextBox 73"/>
            <p:cNvSpPr txBox="1"/>
            <p:nvPr/>
          </p:nvSpPr>
          <p:spPr>
            <a:xfrm>
              <a:off x="-1188640" y="4015727"/>
              <a:ext cx="784125" cy="276999"/>
            </a:xfrm>
            <a:prstGeom prst="rect">
              <a:avLst/>
            </a:prstGeom>
            <a:noFill/>
          </p:spPr>
          <p:txBody>
            <a:bodyPr wrap="none" rtlCol="0">
              <a:spAutoFit/>
            </a:bodyPr>
            <a:lstStyle/>
            <a:p>
              <a:r>
                <a:rPr lang="en-GB" sz="1200" dirty="0"/>
                <a:t>Remove()</a:t>
              </a:r>
            </a:p>
          </p:txBody>
        </p:sp>
        <p:sp>
          <p:nvSpPr>
            <p:cNvPr id="72" name="TextBox 71"/>
            <p:cNvSpPr txBox="1"/>
            <p:nvPr/>
          </p:nvSpPr>
          <p:spPr>
            <a:xfrm>
              <a:off x="-1188640" y="3797105"/>
              <a:ext cx="1417632" cy="276999"/>
            </a:xfrm>
            <a:prstGeom prst="rect">
              <a:avLst/>
            </a:prstGeom>
            <a:noFill/>
          </p:spPr>
          <p:txBody>
            <a:bodyPr wrap="none" rtlCol="0">
              <a:spAutoFit/>
            </a:bodyPr>
            <a:lstStyle/>
            <a:p>
              <a:r>
                <a:rPr lang="en-GB" sz="1200" dirty="0" err="1"/>
                <a:t>Item_HasChanged</a:t>
              </a:r>
              <a:r>
                <a:rPr lang="en-GB" sz="1200" dirty="0"/>
                <a:t>()</a:t>
              </a:r>
            </a:p>
          </p:txBody>
        </p:sp>
      </p:grpSp>
      <p:grpSp>
        <p:nvGrpSpPr>
          <p:cNvPr id="3" name="Group 2"/>
          <p:cNvGrpSpPr/>
          <p:nvPr/>
        </p:nvGrpSpPr>
        <p:grpSpPr>
          <a:xfrm>
            <a:off x="534017" y="2510775"/>
            <a:ext cx="1570173" cy="925071"/>
            <a:chOff x="534017" y="2510775"/>
            <a:chExt cx="1570173" cy="925071"/>
          </a:xfrm>
        </p:grpSpPr>
        <p:sp>
          <p:nvSpPr>
            <p:cNvPr id="27" name="TextBox 26"/>
            <p:cNvSpPr txBox="1"/>
            <p:nvPr/>
          </p:nvSpPr>
          <p:spPr>
            <a:xfrm>
              <a:off x="534017" y="2721603"/>
              <a:ext cx="1418658" cy="276999"/>
            </a:xfrm>
            <a:prstGeom prst="rect">
              <a:avLst/>
            </a:prstGeom>
            <a:noFill/>
          </p:spPr>
          <p:txBody>
            <a:bodyPr wrap="none" rtlCol="0">
              <a:spAutoFit/>
            </a:bodyPr>
            <a:lstStyle/>
            <a:p>
              <a:r>
                <a:rPr lang="en-GB" sz="1200" dirty="0" err="1"/>
                <a:t>RollbackItemStore</a:t>
              </a:r>
              <a:r>
                <a:rPr lang="en-GB" sz="1200" dirty="0" smtClean="0"/>
                <a:t>()</a:t>
              </a:r>
            </a:p>
          </p:txBody>
        </p:sp>
        <p:sp>
          <p:nvSpPr>
            <p:cNvPr id="76" name="TextBox 75"/>
            <p:cNvSpPr txBox="1"/>
            <p:nvPr/>
          </p:nvSpPr>
          <p:spPr>
            <a:xfrm>
              <a:off x="534017" y="2940225"/>
              <a:ext cx="1547347" cy="276999"/>
            </a:xfrm>
            <a:prstGeom prst="rect">
              <a:avLst/>
            </a:prstGeom>
            <a:noFill/>
          </p:spPr>
          <p:txBody>
            <a:bodyPr wrap="none" rtlCol="0">
              <a:spAutoFit/>
            </a:bodyPr>
            <a:lstStyle/>
            <a:p>
              <a:r>
                <a:rPr lang="en-GB" sz="1200" dirty="0" err="1" smtClean="0"/>
                <a:t>RollbackItemUpdate</a:t>
              </a:r>
              <a:r>
                <a:rPr lang="en-GB" sz="1200" dirty="0" smtClean="0"/>
                <a:t>()</a:t>
              </a:r>
              <a:endParaRPr lang="en-GB" sz="1200" dirty="0"/>
            </a:p>
          </p:txBody>
        </p:sp>
        <p:sp>
          <p:nvSpPr>
            <p:cNvPr id="77" name="TextBox 76"/>
            <p:cNvSpPr txBox="1"/>
            <p:nvPr/>
          </p:nvSpPr>
          <p:spPr>
            <a:xfrm>
              <a:off x="534017" y="3158847"/>
              <a:ext cx="1570173" cy="276999"/>
            </a:xfrm>
            <a:prstGeom prst="rect">
              <a:avLst/>
            </a:prstGeom>
            <a:noFill/>
          </p:spPr>
          <p:txBody>
            <a:bodyPr wrap="none" rtlCol="0">
              <a:spAutoFit/>
            </a:bodyPr>
            <a:lstStyle/>
            <a:p>
              <a:r>
                <a:rPr lang="en-GB" sz="1200" dirty="0" err="1" smtClean="0"/>
                <a:t>RollbackItemRelease</a:t>
              </a:r>
              <a:r>
                <a:rPr lang="en-GB" sz="1200" dirty="0" smtClean="0"/>
                <a:t>()</a:t>
              </a:r>
              <a:endParaRPr lang="en-GB" sz="1200" dirty="0"/>
            </a:p>
          </p:txBody>
        </p:sp>
        <p:sp>
          <p:nvSpPr>
            <p:cNvPr id="75" name="TextBox 74"/>
            <p:cNvSpPr txBox="1"/>
            <p:nvPr/>
          </p:nvSpPr>
          <p:spPr>
            <a:xfrm>
              <a:off x="534863" y="2510775"/>
              <a:ext cx="1374928" cy="276999"/>
            </a:xfrm>
            <a:prstGeom prst="rect">
              <a:avLst/>
            </a:prstGeom>
            <a:noFill/>
          </p:spPr>
          <p:txBody>
            <a:bodyPr wrap="none" rtlCol="0">
              <a:spAutoFit/>
            </a:bodyPr>
            <a:lstStyle/>
            <a:p>
              <a:r>
                <a:rPr lang="en-GB" sz="1200" dirty="0" err="1" smtClean="0"/>
                <a:t>RollbackItemNew</a:t>
              </a:r>
              <a:r>
                <a:rPr lang="en-GB" sz="1200" dirty="0" smtClean="0"/>
                <a:t>()</a:t>
              </a:r>
            </a:p>
          </p:txBody>
        </p:sp>
      </p:grpSp>
      <p:cxnSp>
        <p:nvCxnSpPr>
          <p:cNvPr id="78" name="Straight Arrow Connector 77"/>
          <p:cNvCxnSpPr>
            <a:stCxn id="29" idx="1"/>
            <a:endCxn id="75" idx="3"/>
          </p:cNvCxnSpPr>
          <p:nvPr/>
        </p:nvCxnSpPr>
        <p:spPr>
          <a:xfrm flipH="1" flipV="1">
            <a:off x="1909791" y="2649275"/>
            <a:ext cx="729180" cy="4294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558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4685</TotalTime>
  <Words>1243</Words>
  <Application>Microsoft Office PowerPoint</Application>
  <PresentationFormat>On-screen Show (16:9)</PresentationFormat>
  <Paragraphs>325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Huber</dc:creator>
  <cp:lastModifiedBy>Peter Huber</cp:lastModifiedBy>
  <cp:revision>68</cp:revision>
  <dcterms:created xsi:type="dcterms:W3CDTF">2020-04-17T09:14:55Z</dcterms:created>
  <dcterms:modified xsi:type="dcterms:W3CDTF">2020-09-18T11:29:47Z</dcterms:modified>
</cp:coreProperties>
</file>