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2" r:id="rId3"/>
    <p:sldId id="266" r:id="rId4"/>
    <p:sldId id="265" r:id="rId5"/>
    <p:sldId id="264" r:id="rId6"/>
    <p:sldId id="268" r:id="rId7"/>
    <p:sldId id="267" r:id="rId8"/>
    <p:sldId id="261" r:id="rId9"/>
    <p:sldId id="256" r:id="rId10"/>
    <p:sldId id="257" r:id="rId11"/>
    <p:sldId id="259" r:id="rId12"/>
    <p:sldId id="260" r:id="rId13"/>
    <p:sldId id="258"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C4FF"/>
    <a:srgbClr val="DAFD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948" y="-379"/>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6D45444-3A16-465C-AD6C-0FB678B44574}" type="datetimeFigureOut">
              <a:rPr lang="en-GB" smtClean="0"/>
              <a:t>24/05/2022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1323081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6D45444-3A16-465C-AD6C-0FB678B44574}" type="datetimeFigureOut">
              <a:rPr lang="en-GB" smtClean="0"/>
              <a:t>24/05/2022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3577335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6D45444-3A16-465C-AD6C-0FB678B44574}" type="datetimeFigureOut">
              <a:rPr lang="en-GB" smtClean="0"/>
              <a:t>24/05/2022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1744488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6D45444-3A16-465C-AD6C-0FB678B44574}" type="datetimeFigureOut">
              <a:rPr lang="en-GB" smtClean="0"/>
              <a:t>24/05/2022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4110680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D45444-3A16-465C-AD6C-0FB678B44574}" type="datetimeFigureOut">
              <a:rPr lang="en-GB" smtClean="0"/>
              <a:t>24/05/2022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3563265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6D45444-3A16-465C-AD6C-0FB678B44574}" type="datetimeFigureOut">
              <a:rPr lang="en-GB" smtClean="0"/>
              <a:t>24/05/2022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2030828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6D45444-3A16-465C-AD6C-0FB678B44574}" type="datetimeFigureOut">
              <a:rPr lang="en-GB" smtClean="0"/>
              <a:t>24/05/2022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1880477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6D45444-3A16-465C-AD6C-0FB678B44574}" type="datetimeFigureOut">
              <a:rPr lang="en-GB" smtClean="0"/>
              <a:t>24/05/2022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271456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D45444-3A16-465C-AD6C-0FB678B44574}" type="datetimeFigureOut">
              <a:rPr lang="en-GB" smtClean="0"/>
              <a:t>24/05/2022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3649041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D45444-3A16-465C-AD6C-0FB678B44574}" type="datetimeFigureOut">
              <a:rPr lang="en-GB" smtClean="0"/>
              <a:t>24/05/2022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3568087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D45444-3A16-465C-AD6C-0FB678B44574}" type="datetimeFigureOut">
              <a:rPr lang="en-GB" smtClean="0"/>
              <a:t>24/05/2022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2579798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6D45444-3A16-465C-AD6C-0FB678B44574}" type="datetimeFigureOut">
              <a:rPr lang="en-GB" smtClean="0"/>
              <a:t>24/05/2022</a:t>
            </a:fld>
            <a:endParaRPr lang="en-GB"/>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66CFC6B-E8FB-47F7-8131-0A2D363F87CA}" type="slidenum">
              <a:rPr lang="en-GB" smtClean="0"/>
              <a:t>‹#›</a:t>
            </a:fld>
            <a:endParaRPr lang="en-GB"/>
          </a:p>
        </p:txBody>
      </p:sp>
    </p:spTree>
    <p:extLst>
      <p:ext uri="{BB962C8B-B14F-4D97-AF65-F5344CB8AC3E}">
        <p14:creationId xmlns:p14="http://schemas.microsoft.com/office/powerpoint/2010/main" val="2572918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89344" y="267494"/>
            <a:ext cx="5075144" cy="468052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oAutofit/>
          </a:bodyPr>
          <a:lstStyle/>
          <a:p>
            <a:r>
              <a:rPr lang="en-GB" sz="1600" dirty="0" smtClean="0"/>
              <a:t>Data Context</a:t>
            </a:r>
          </a:p>
          <a:p>
            <a:endParaRPr lang="en-GB" sz="1600" dirty="0"/>
          </a:p>
        </p:txBody>
      </p:sp>
      <p:sp>
        <p:nvSpPr>
          <p:cNvPr id="4" name="TextBox 3"/>
          <p:cNvSpPr txBox="1"/>
          <p:nvPr/>
        </p:nvSpPr>
        <p:spPr>
          <a:xfrm>
            <a:off x="201609" y="1275606"/>
            <a:ext cx="3240360" cy="266429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oAutofit/>
          </a:bodyPr>
          <a:lstStyle/>
          <a:p>
            <a:r>
              <a:rPr lang="en-GB" sz="1600" dirty="0" smtClean="0"/>
              <a:t>Data Model</a:t>
            </a:r>
          </a:p>
          <a:p>
            <a:endParaRPr lang="en-GB"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3706" y="1707654"/>
            <a:ext cx="3075772" cy="1656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697801"/>
            <a:ext cx="4826039" cy="4144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ight Arrow 4"/>
          <p:cNvSpPr/>
          <p:nvPr/>
        </p:nvSpPr>
        <p:spPr>
          <a:xfrm rot="19583253">
            <a:off x="2292461" y="926200"/>
            <a:ext cx="1602065"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Box 8"/>
          <p:cNvSpPr txBox="1"/>
          <p:nvPr/>
        </p:nvSpPr>
        <p:spPr>
          <a:xfrm rot="19638915">
            <a:off x="2256129" y="531577"/>
            <a:ext cx="1231491" cy="584775"/>
          </a:xfrm>
          <a:prstGeom prst="rect">
            <a:avLst/>
          </a:prstGeom>
          <a:noFill/>
        </p:spPr>
        <p:txBody>
          <a:bodyPr wrap="none" rtlCol="0">
            <a:spAutoFit/>
          </a:bodyPr>
          <a:lstStyle/>
          <a:p>
            <a:r>
              <a:rPr lang="en-GB" sz="1600" dirty="0" err="1" smtClean="0"/>
              <a:t>StorageClass</a:t>
            </a:r>
            <a:endParaRPr lang="en-GB" sz="1600" dirty="0" smtClean="0"/>
          </a:p>
          <a:p>
            <a:r>
              <a:rPr lang="en-GB" sz="1600" dirty="0" smtClean="0"/>
              <a:t>Generator</a:t>
            </a:r>
            <a:endParaRPr lang="en-GB" sz="1600" dirty="0"/>
          </a:p>
        </p:txBody>
      </p:sp>
    </p:spTree>
    <p:extLst>
      <p:ext uri="{BB962C8B-B14F-4D97-AF65-F5344CB8AC3E}">
        <p14:creationId xmlns:p14="http://schemas.microsoft.com/office/powerpoint/2010/main" val="28696604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75857" y="465517"/>
            <a:ext cx="987195"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b="1" dirty="0" smtClean="0"/>
              <a:t>Parent</a:t>
            </a:r>
          </a:p>
          <a:p>
            <a:r>
              <a:rPr lang="en-GB" dirty="0" smtClean="0"/>
              <a:t>Children</a:t>
            </a:r>
            <a:endParaRPr lang="en-GB" dirty="0"/>
          </a:p>
        </p:txBody>
      </p:sp>
      <p:sp>
        <p:nvSpPr>
          <p:cNvPr id="8" name="TextBox 7"/>
          <p:cNvSpPr txBox="1"/>
          <p:nvPr/>
        </p:nvSpPr>
        <p:spPr>
          <a:xfrm>
            <a:off x="3907366" y="1437624"/>
            <a:ext cx="987195" cy="92333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b="1" dirty="0" smtClean="0"/>
              <a:t>Child</a:t>
            </a:r>
          </a:p>
          <a:p>
            <a:r>
              <a:rPr lang="en-GB" dirty="0" smtClean="0"/>
              <a:t>Parent1</a:t>
            </a:r>
          </a:p>
          <a:p>
            <a:r>
              <a:rPr lang="en-GB" dirty="0" smtClean="0"/>
              <a:t>Parent2</a:t>
            </a:r>
          </a:p>
        </p:txBody>
      </p:sp>
      <p:cxnSp>
        <p:nvCxnSpPr>
          <p:cNvPr id="9" name="Straight Arrow Connector 8"/>
          <p:cNvCxnSpPr>
            <a:stCxn id="7" idx="2"/>
            <a:endCxn id="8" idx="0"/>
          </p:cNvCxnSpPr>
          <p:nvPr/>
        </p:nvCxnSpPr>
        <p:spPr>
          <a:xfrm>
            <a:off x="3769455" y="1111848"/>
            <a:ext cx="631509" cy="32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79513" y="627534"/>
            <a:ext cx="3594895" cy="1200329"/>
          </a:xfrm>
          <a:prstGeom prst="rect">
            <a:avLst/>
          </a:prstGeom>
          <a:noFill/>
        </p:spPr>
        <p:txBody>
          <a:bodyPr wrap="none" rtlCol="0">
            <a:spAutoFit/>
          </a:bodyPr>
          <a:lstStyle/>
          <a:p>
            <a:r>
              <a:rPr lang="en-GB" dirty="0" err="1" smtClean="0"/>
              <a:t>createStore</a:t>
            </a:r>
            <a:r>
              <a:rPr lang="en-GB" dirty="0" smtClean="0"/>
              <a:t>(Parent1)</a:t>
            </a:r>
          </a:p>
          <a:p>
            <a:r>
              <a:rPr lang="en-GB" dirty="0" err="1" smtClean="0"/>
              <a:t>createStore</a:t>
            </a:r>
            <a:r>
              <a:rPr lang="en-GB" dirty="0" smtClean="0"/>
              <a:t>(Parent2)</a:t>
            </a:r>
          </a:p>
          <a:p>
            <a:r>
              <a:rPr lang="en-GB" dirty="0" err="1" smtClean="0"/>
              <a:t>createStore</a:t>
            </a:r>
            <a:r>
              <a:rPr lang="en-GB" dirty="0" smtClean="0"/>
              <a:t>(Child(Parent1, Parent2))</a:t>
            </a:r>
          </a:p>
          <a:p>
            <a:r>
              <a:rPr lang="en-GB" dirty="0" smtClean="0"/>
              <a:t> adds Child to Parent1 and Parent2</a:t>
            </a:r>
            <a:endParaRPr lang="en-GB" dirty="0"/>
          </a:p>
        </p:txBody>
      </p:sp>
      <p:sp>
        <p:nvSpPr>
          <p:cNvPr id="11" name="TextBox 10"/>
          <p:cNvSpPr txBox="1"/>
          <p:nvPr/>
        </p:nvSpPr>
        <p:spPr>
          <a:xfrm>
            <a:off x="323528" y="2988697"/>
            <a:ext cx="8640960" cy="2031325"/>
          </a:xfrm>
          <a:prstGeom prst="rect">
            <a:avLst/>
          </a:prstGeom>
          <a:noFill/>
        </p:spPr>
        <p:txBody>
          <a:bodyPr wrap="square" rtlCol="0">
            <a:spAutoFit/>
          </a:bodyPr>
          <a:lstStyle/>
          <a:p>
            <a:r>
              <a:rPr lang="en-GB" dirty="0" smtClean="0"/>
              <a:t>Unfortunately, there are to many strange cases to be solved, when a not stored child can be added to a not stored parent, for example if the child belongs to 2 parents. If it has only 1 parent, the child could get saved when the parent gets saved. But when it has 2 parents and the first parent tries to save the child before the second parent is saved, that wouldn’t work, because parent 2 has to be saved before child 2 can get saved, which needs to know the key of parent 2.</a:t>
            </a:r>
          </a:p>
          <a:p>
            <a:endParaRPr lang="en-GB" dirty="0"/>
          </a:p>
        </p:txBody>
      </p:sp>
      <p:sp>
        <p:nvSpPr>
          <p:cNvPr id="12" name="TextBox 11"/>
          <p:cNvSpPr txBox="1"/>
          <p:nvPr/>
        </p:nvSpPr>
        <p:spPr>
          <a:xfrm>
            <a:off x="4520910" y="465517"/>
            <a:ext cx="987195"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b="1" dirty="0" smtClean="0"/>
              <a:t>Parent</a:t>
            </a:r>
          </a:p>
          <a:p>
            <a:r>
              <a:rPr lang="en-GB" dirty="0" smtClean="0"/>
              <a:t>Children</a:t>
            </a:r>
            <a:endParaRPr lang="en-GB" dirty="0"/>
          </a:p>
        </p:txBody>
      </p:sp>
      <p:cxnSp>
        <p:nvCxnSpPr>
          <p:cNvPr id="13" name="Straight Arrow Connector 12"/>
          <p:cNvCxnSpPr>
            <a:stCxn id="12" idx="2"/>
            <a:endCxn id="8" idx="0"/>
          </p:cNvCxnSpPr>
          <p:nvPr/>
        </p:nvCxnSpPr>
        <p:spPr>
          <a:xfrm flipH="1">
            <a:off x="4400964" y="1111848"/>
            <a:ext cx="613544" cy="32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657626" y="627534"/>
            <a:ext cx="3430811" cy="2308324"/>
          </a:xfrm>
          <a:prstGeom prst="rect">
            <a:avLst/>
          </a:prstGeom>
          <a:noFill/>
        </p:spPr>
        <p:txBody>
          <a:bodyPr wrap="none" rtlCol="0">
            <a:spAutoFit/>
          </a:bodyPr>
          <a:lstStyle/>
          <a:p>
            <a:r>
              <a:rPr lang="en-GB" dirty="0" smtClean="0"/>
              <a:t>create (Parent1)</a:t>
            </a:r>
          </a:p>
          <a:p>
            <a:r>
              <a:rPr lang="en-GB" dirty="0"/>
              <a:t>s</a:t>
            </a:r>
            <a:r>
              <a:rPr lang="en-GB" dirty="0" smtClean="0"/>
              <a:t>tore(Parent1)</a:t>
            </a:r>
          </a:p>
          <a:p>
            <a:r>
              <a:rPr lang="en-GB" dirty="0" smtClean="0"/>
              <a:t>create (Parent2)</a:t>
            </a:r>
          </a:p>
          <a:p>
            <a:r>
              <a:rPr lang="en-GB" dirty="0" smtClean="0"/>
              <a:t>create (Child(Parent1, Parent2))</a:t>
            </a:r>
          </a:p>
          <a:p>
            <a:r>
              <a:rPr lang="en-GB" dirty="0" smtClean="0"/>
              <a:t>/*store child not possible*/</a:t>
            </a:r>
          </a:p>
          <a:p>
            <a:r>
              <a:rPr lang="en-GB" dirty="0" smtClean="0"/>
              <a:t>store(Parent2)</a:t>
            </a:r>
          </a:p>
          <a:p>
            <a:r>
              <a:rPr lang="en-GB" dirty="0" smtClean="0"/>
              <a:t>store(Child)</a:t>
            </a:r>
          </a:p>
          <a:p>
            <a:r>
              <a:rPr lang="en-GB" dirty="0" smtClean="0"/>
              <a:t> adds Child to Parent1 and Parent2</a:t>
            </a:r>
            <a:endParaRPr lang="en-GB" dirty="0"/>
          </a:p>
        </p:txBody>
      </p:sp>
    </p:spTree>
    <p:extLst>
      <p:ext uri="{BB962C8B-B14F-4D97-AF65-F5344CB8AC3E}">
        <p14:creationId xmlns:p14="http://schemas.microsoft.com/office/powerpoint/2010/main" val="13102318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267494"/>
            <a:ext cx="1296144" cy="3617756"/>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smtClean="0"/>
              <a:t>Item</a:t>
            </a:r>
            <a:endParaRPr lang="en-GB" dirty="0"/>
          </a:p>
        </p:txBody>
      </p:sp>
      <p:sp>
        <p:nvSpPr>
          <p:cNvPr id="6" name="Rectangle 5"/>
          <p:cNvSpPr/>
          <p:nvPr/>
        </p:nvSpPr>
        <p:spPr>
          <a:xfrm>
            <a:off x="5749101" y="267494"/>
            <a:ext cx="2135267" cy="3617756"/>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smtClean="0"/>
              <a:t>ItemParent</a:t>
            </a:r>
            <a:endParaRPr lang="en-GB" dirty="0"/>
          </a:p>
        </p:txBody>
      </p:sp>
      <p:cxnSp>
        <p:nvCxnSpPr>
          <p:cNvPr id="9" name="Straight Arrow Connector 8"/>
          <p:cNvCxnSpPr>
            <a:stCxn id="75" idx="3"/>
            <a:endCxn id="131" idx="1"/>
          </p:cNvCxnSpPr>
          <p:nvPr/>
        </p:nvCxnSpPr>
        <p:spPr>
          <a:xfrm>
            <a:off x="1181918" y="1084388"/>
            <a:ext cx="4711199"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979712" y="1391166"/>
            <a:ext cx="1440160" cy="2960397"/>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smtClean="0"/>
              <a:t>DataStore</a:t>
            </a:r>
            <a:r>
              <a:rPr lang="en-GB" dirty="0" smtClean="0"/>
              <a:t> &lt;Item&gt;</a:t>
            </a:r>
            <a:endParaRPr lang="en-GB" dirty="0"/>
          </a:p>
        </p:txBody>
      </p:sp>
      <p:sp>
        <p:nvSpPr>
          <p:cNvPr id="30" name="Rectangle 29"/>
          <p:cNvSpPr/>
          <p:nvPr/>
        </p:nvSpPr>
        <p:spPr>
          <a:xfrm>
            <a:off x="3729609" y="1401620"/>
            <a:ext cx="1634479" cy="2949943"/>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smtClean="0"/>
              <a:t>DataStoreCSV</a:t>
            </a:r>
            <a:r>
              <a:rPr lang="en-GB" dirty="0" smtClean="0"/>
              <a:t> &lt;Item&gt;</a:t>
            </a:r>
            <a:endParaRPr lang="en-GB" dirty="0"/>
          </a:p>
        </p:txBody>
      </p:sp>
      <p:sp>
        <p:nvSpPr>
          <p:cNvPr id="33" name="TextBox 32"/>
          <p:cNvSpPr txBox="1"/>
          <p:nvPr/>
        </p:nvSpPr>
        <p:spPr>
          <a:xfrm>
            <a:off x="1711513" y="51470"/>
            <a:ext cx="3679597" cy="369332"/>
          </a:xfrm>
          <a:prstGeom prst="rect">
            <a:avLst/>
          </a:prstGeom>
          <a:noFill/>
        </p:spPr>
        <p:txBody>
          <a:bodyPr wrap="none" rtlCol="0">
            <a:spAutoFit/>
          </a:bodyPr>
          <a:lstStyle/>
          <a:p>
            <a:r>
              <a:rPr lang="en-GB" b="1" dirty="0" smtClean="0"/>
              <a:t>Create Item and store it in </a:t>
            </a:r>
            <a:r>
              <a:rPr lang="en-GB" b="1" dirty="0" err="1" smtClean="0"/>
              <a:t>DataStore</a:t>
            </a:r>
            <a:endParaRPr lang="en-GB" b="1" dirty="0"/>
          </a:p>
        </p:txBody>
      </p:sp>
      <p:grpSp>
        <p:nvGrpSpPr>
          <p:cNvPr id="97" name="Group 96"/>
          <p:cNvGrpSpPr/>
          <p:nvPr/>
        </p:nvGrpSpPr>
        <p:grpSpPr>
          <a:xfrm>
            <a:off x="300395" y="590312"/>
            <a:ext cx="959237" cy="3654978"/>
            <a:chOff x="-684584" y="932996"/>
            <a:chExt cx="959237" cy="3654978"/>
          </a:xfrm>
        </p:grpSpPr>
        <p:sp>
          <p:nvSpPr>
            <p:cNvPr id="73" name="TextBox 72"/>
            <p:cNvSpPr txBox="1"/>
            <p:nvPr/>
          </p:nvSpPr>
          <p:spPr>
            <a:xfrm>
              <a:off x="-684584" y="932996"/>
              <a:ext cx="846450" cy="276999"/>
            </a:xfrm>
            <a:prstGeom prst="rect">
              <a:avLst/>
            </a:prstGeom>
            <a:noFill/>
          </p:spPr>
          <p:txBody>
            <a:bodyPr wrap="none" rtlCol="0">
              <a:spAutoFit/>
            </a:bodyPr>
            <a:lstStyle/>
            <a:p>
              <a:r>
                <a:rPr lang="en-GB" sz="1200" b="1" dirty="0" smtClean="0"/>
                <a:t>Properties</a:t>
              </a:r>
              <a:endParaRPr lang="en-GB" sz="1200" b="1" dirty="0"/>
            </a:p>
          </p:txBody>
        </p:sp>
        <p:sp>
          <p:nvSpPr>
            <p:cNvPr id="74" name="TextBox 73"/>
            <p:cNvSpPr txBox="1"/>
            <p:nvPr/>
          </p:nvSpPr>
          <p:spPr>
            <a:xfrm>
              <a:off x="-684584" y="1110784"/>
              <a:ext cx="406971" cy="276999"/>
            </a:xfrm>
            <a:prstGeom prst="rect">
              <a:avLst/>
            </a:prstGeom>
            <a:noFill/>
          </p:spPr>
          <p:txBody>
            <a:bodyPr wrap="none" rtlCol="0">
              <a:spAutoFit/>
            </a:bodyPr>
            <a:lstStyle/>
            <a:p>
              <a:r>
                <a:rPr lang="en-GB" sz="1200" dirty="0" smtClean="0"/>
                <a:t>Key</a:t>
              </a:r>
              <a:endParaRPr lang="en-GB" sz="1200" dirty="0"/>
            </a:p>
          </p:txBody>
        </p:sp>
        <p:sp>
          <p:nvSpPr>
            <p:cNvPr id="75" name="TextBox 74"/>
            <p:cNvSpPr txBox="1"/>
            <p:nvPr/>
          </p:nvSpPr>
          <p:spPr>
            <a:xfrm>
              <a:off x="-684584" y="1288572"/>
              <a:ext cx="881523" cy="276999"/>
            </a:xfrm>
            <a:prstGeom prst="rect">
              <a:avLst/>
            </a:prstGeom>
            <a:noFill/>
          </p:spPr>
          <p:txBody>
            <a:bodyPr wrap="none" rtlCol="0">
              <a:spAutoFit/>
            </a:bodyPr>
            <a:lstStyle/>
            <a:p>
              <a:r>
                <a:rPr lang="en-GB" sz="1200" dirty="0" err="1" smtClean="0"/>
                <a:t>ItemParent</a:t>
              </a:r>
              <a:endParaRPr lang="en-GB" sz="1200" dirty="0"/>
            </a:p>
          </p:txBody>
        </p:sp>
        <p:sp>
          <p:nvSpPr>
            <p:cNvPr id="76" name="TextBox 75"/>
            <p:cNvSpPr txBox="1"/>
            <p:nvPr/>
          </p:nvSpPr>
          <p:spPr>
            <a:xfrm>
              <a:off x="-684584" y="1466360"/>
              <a:ext cx="538545" cy="276999"/>
            </a:xfrm>
            <a:prstGeom prst="rect">
              <a:avLst/>
            </a:prstGeom>
            <a:noFill/>
          </p:spPr>
          <p:txBody>
            <a:bodyPr wrap="none" rtlCol="0">
              <a:spAutoFit/>
            </a:bodyPr>
            <a:lstStyle/>
            <a:p>
              <a:r>
                <a:rPr lang="en-GB" sz="1200" b="1" dirty="0" smtClean="0"/>
                <a:t>Event</a:t>
              </a:r>
              <a:endParaRPr lang="en-GB" sz="1200" b="1" dirty="0"/>
            </a:p>
          </p:txBody>
        </p:sp>
        <p:sp>
          <p:nvSpPr>
            <p:cNvPr id="77" name="TextBox 76"/>
            <p:cNvSpPr txBox="1"/>
            <p:nvPr/>
          </p:nvSpPr>
          <p:spPr>
            <a:xfrm>
              <a:off x="-684584" y="1644148"/>
              <a:ext cx="959237" cy="276999"/>
            </a:xfrm>
            <a:prstGeom prst="rect">
              <a:avLst/>
            </a:prstGeom>
            <a:noFill/>
          </p:spPr>
          <p:txBody>
            <a:bodyPr wrap="none" rtlCol="0">
              <a:spAutoFit/>
            </a:bodyPr>
            <a:lstStyle/>
            <a:p>
              <a:r>
                <a:rPr lang="en-GB" sz="1200" dirty="0" err="1" smtClean="0"/>
                <a:t>HasChanged</a:t>
              </a:r>
              <a:endParaRPr lang="en-GB" sz="1200" dirty="0"/>
            </a:p>
          </p:txBody>
        </p:sp>
        <p:sp>
          <p:nvSpPr>
            <p:cNvPr id="78" name="TextBox 77"/>
            <p:cNvSpPr txBox="1"/>
            <p:nvPr/>
          </p:nvSpPr>
          <p:spPr>
            <a:xfrm>
              <a:off x="-684584" y="1821936"/>
              <a:ext cx="936475" cy="276999"/>
            </a:xfrm>
            <a:prstGeom prst="rect">
              <a:avLst/>
            </a:prstGeom>
            <a:noFill/>
          </p:spPr>
          <p:txBody>
            <a:bodyPr wrap="none" rtlCol="0">
              <a:spAutoFit/>
            </a:bodyPr>
            <a:lstStyle/>
            <a:p>
              <a:r>
                <a:rPr lang="en-GB" sz="1200" b="1" dirty="0" smtClean="0"/>
                <a:t>Constructor</a:t>
              </a:r>
              <a:endParaRPr lang="en-GB" sz="1200" b="1" dirty="0"/>
            </a:p>
          </p:txBody>
        </p:sp>
        <p:sp>
          <p:nvSpPr>
            <p:cNvPr id="79" name="TextBox 78"/>
            <p:cNvSpPr txBox="1"/>
            <p:nvPr/>
          </p:nvSpPr>
          <p:spPr>
            <a:xfrm>
              <a:off x="-684584" y="1999724"/>
              <a:ext cx="566117" cy="276999"/>
            </a:xfrm>
            <a:prstGeom prst="rect">
              <a:avLst/>
            </a:prstGeom>
            <a:noFill/>
          </p:spPr>
          <p:txBody>
            <a:bodyPr wrap="none" rtlCol="0">
              <a:spAutoFit/>
            </a:bodyPr>
            <a:lstStyle/>
            <a:p>
              <a:r>
                <a:rPr lang="en-GB" sz="1200" dirty="0"/>
                <a:t>Item()</a:t>
              </a:r>
            </a:p>
          </p:txBody>
        </p:sp>
        <p:sp>
          <p:nvSpPr>
            <p:cNvPr id="80" name="TextBox 79"/>
            <p:cNvSpPr txBox="1"/>
            <p:nvPr/>
          </p:nvSpPr>
          <p:spPr>
            <a:xfrm>
              <a:off x="-684584" y="2177512"/>
              <a:ext cx="759119" cy="276999"/>
            </a:xfrm>
            <a:prstGeom prst="rect">
              <a:avLst/>
            </a:prstGeom>
            <a:noFill/>
          </p:spPr>
          <p:txBody>
            <a:bodyPr wrap="none" rtlCol="0">
              <a:spAutoFit/>
            </a:bodyPr>
            <a:lstStyle/>
            <a:p>
              <a:r>
                <a:rPr lang="en-GB" sz="1200" b="1" dirty="0"/>
                <a:t>Methods</a:t>
              </a:r>
              <a:endParaRPr lang="en-GB" sz="1200" dirty="0"/>
            </a:p>
          </p:txBody>
        </p:sp>
        <p:sp>
          <p:nvSpPr>
            <p:cNvPr id="81" name="TextBox 80"/>
            <p:cNvSpPr txBox="1"/>
            <p:nvPr/>
          </p:nvSpPr>
          <p:spPr>
            <a:xfrm>
              <a:off x="-684584" y="2355300"/>
              <a:ext cx="607539" cy="276999"/>
            </a:xfrm>
            <a:prstGeom prst="rect">
              <a:avLst/>
            </a:prstGeom>
            <a:noFill/>
          </p:spPr>
          <p:txBody>
            <a:bodyPr wrap="none" rtlCol="0">
              <a:spAutoFit/>
            </a:bodyPr>
            <a:lstStyle/>
            <a:p>
              <a:r>
                <a:rPr lang="en-GB" sz="1200" dirty="0"/>
                <a:t>Store()</a:t>
              </a:r>
            </a:p>
          </p:txBody>
        </p:sp>
        <p:sp>
          <p:nvSpPr>
            <p:cNvPr id="82" name="TextBox 81"/>
            <p:cNvSpPr txBox="1"/>
            <p:nvPr/>
          </p:nvSpPr>
          <p:spPr>
            <a:xfrm>
              <a:off x="-684584" y="2533088"/>
              <a:ext cx="736227" cy="276999"/>
            </a:xfrm>
            <a:prstGeom prst="rect">
              <a:avLst/>
            </a:prstGeom>
            <a:noFill/>
          </p:spPr>
          <p:txBody>
            <a:bodyPr wrap="none" rtlCol="0">
              <a:spAutoFit/>
            </a:bodyPr>
            <a:lstStyle/>
            <a:p>
              <a:r>
                <a:rPr lang="en-GB" sz="1200" dirty="0"/>
                <a:t>Update</a:t>
              </a:r>
              <a:r>
                <a:rPr lang="en-GB" sz="1200" dirty="0" smtClean="0"/>
                <a:t>()</a:t>
              </a:r>
              <a:endParaRPr lang="en-GB" sz="1200" dirty="0"/>
            </a:p>
          </p:txBody>
        </p:sp>
        <p:sp>
          <p:nvSpPr>
            <p:cNvPr id="83" name="TextBox 82"/>
            <p:cNvSpPr txBox="1"/>
            <p:nvPr/>
          </p:nvSpPr>
          <p:spPr>
            <a:xfrm>
              <a:off x="-684584" y="2710876"/>
              <a:ext cx="784125" cy="276999"/>
            </a:xfrm>
            <a:prstGeom prst="rect">
              <a:avLst/>
            </a:prstGeom>
            <a:noFill/>
          </p:spPr>
          <p:txBody>
            <a:bodyPr wrap="none" rtlCol="0">
              <a:spAutoFit/>
            </a:bodyPr>
            <a:lstStyle/>
            <a:p>
              <a:r>
                <a:rPr lang="en-GB" sz="1200" dirty="0"/>
                <a:t>Release()</a:t>
              </a:r>
            </a:p>
          </p:txBody>
        </p:sp>
        <p:sp>
          <p:nvSpPr>
            <p:cNvPr id="84" name="TextBox 83"/>
            <p:cNvSpPr txBox="1"/>
            <p:nvPr/>
          </p:nvSpPr>
          <p:spPr>
            <a:xfrm>
              <a:off x="-684584" y="2888664"/>
              <a:ext cx="184731" cy="276999"/>
            </a:xfrm>
            <a:prstGeom prst="rect">
              <a:avLst/>
            </a:prstGeom>
            <a:noFill/>
          </p:spPr>
          <p:txBody>
            <a:bodyPr wrap="none" rtlCol="0">
              <a:spAutoFit/>
            </a:bodyPr>
            <a:lstStyle/>
            <a:p>
              <a:endParaRPr lang="en-GB" sz="1200" dirty="0"/>
            </a:p>
          </p:txBody>
        </p:sp>
        <p:sp>
          <p:nvSpPr>
            <p:cNvPr id="85" name="TextBox 84"/>
            <p:cNvSpPr txBox="1"/>
            <p:nvPr/>
          </p:nvSpPr>
          <p:spPr>
            <a:xfrm>
              <a:off x="-684584" y="3066452"/>
              <a:ext cx="184731" cy="276999"/>
            </a:xfrm>
            <a:prstGeom prst="rect">
              <a:avLst/>
            </a:prstGeom>
            <a:noFill/>
          </p:spPr>
          <p:txBody>
            <a:bodyPr wrap="none" rtlCol="0">
              <a:spAutoFit/>
            </a:bodyPr>
            <a:lstStyle/>
            <a:p>
              <a:endParaRPr lang="en-GB" sz="1200" dirty="0"/>
            </a:p>
          </p:txBody>
        </p:sp>
        <p:sp>
          <p:nvSpPr>
            <p:cNvPr id="86" name="TextBox 85"/>
            <p:cNvSpPr txBox="1"/>
            <p:nvPr/>
          </p:nvSpPr>
          <p:spPr>
            <a:xfrm>
              <a:off x="-684584" y="3244240"/>
              <a:ext cx="184731" cy="276999"/>
            </a:xfrm>
            <a:prstGeom prst="rect">
              <a:avLst/>
            </a:prstGeom>
            <a:noFill/>
          </p:spPr>
          <p:txBody>
            <a:bodyPr wrap="none" rtlCol="0">
              <a:spAutoFit/>
            </a:bodyPr>
            <a:lstStyle/>
            <a:p>
              <a:endParaRPr lang="en-GB" sz="1200" dirty="0"/>
            </a:p>
          </p:txBody>
        </p:sp>
        <p:sp>
          <p:nvSpPr>
            <p:cNvPr id="87" name="TextBox 86"/>
            <p:cNvSpPr txBox="1"/>
            <p:nvPr/>
          </p:nvSpPr>
          <p:spPr>
            <a:xfrm>
              <a:off x="-684584" y="3422028"/>
              <a:ext cx="184731" cy="276999"/>
            </a:xfrm>
            <a:prstGeom prst="rect">
              <a:avLst/>
            </a:prstGeom>
            <a:noFill/>
          </p:spPr>
          <p:txBody>
            <a:bodyPr wrap="none" rtlCol="0">
              <a:spAutoFit/>
            </a:bodyPr>
            <a:lstStyle/>
            <a:p>
              <a:endParaRPr lang="en-GB" sz="1200" dirty="0"/>
            </a:p>
          </p:txBody>
        </p:sp>
        <p:sp>
          <p:nvSpPr>
            <p:cNvPr id="88" name="TextBox 87"/>
            <p:cNvSpPr txBox="1"/>
            <p:nvPr/>
          </p:nvSpPr>
          <p:spPr>
            <a:xfrm>
              <a:off x="-684584" y="3599816"/>
              <a:ext cx="184731" cy="276999"/>
            </a:xfrm>
            <a:prstGeom prst="rect">
              <a:avLst/>
            </a:prstGeom>
            <a:noFill/>
          </p:spPr>
          <p:txBody>
            <a:bodyPr wrap="none" rtlCol="0">
              <a:spAutoFit/>
            </a:bodyPr>
            <a:lstStyle/>
            <a:p>
              <a:endParaRPr lang="en-GB" sz="1200" dirty="0"/>
            </a:p>
          </p:txBody>
        </p:sp>
        <p:sp>
          <p:nvSpPr>
            <p:cNvPr id="89" name="TextBox 88"/>
            <p:cNvSpPr txBox="1"/>
            <p:nvPr/>
          </p:nvSpPr>
          <p:spPr>
            <a:xfrm>
              <a:off x="-684584" y="3777604"/>
              <a:ext cx="184731" cy="276999"/>
            </a:xfrm>
            <a:prstGeom prst="rect">
              <a:avLst/>
            </a:prstGeom>
            <a:noFill/>
          </p:spPr>
          <p:txBody>
            <a:bodyPr wrap="none" rtlCol="0">
              <a:spAutoFit/>
            </a:bodyPr>
            <a:lstStyle/>
            <a:p>
              <a:endParaRPr lang="en-GB" sz="1200" dirty="0"/>
            </a:p>
          </p:txBody>
        </p:sp>
        <p:sp>
          <p:nvSpPr>
            <p:cNvPr id="90" name="TextBox 89"/>
            <p:cNvSpPr txBox="1"/>
            <p:nvPr/>
          </p:nvSpPr>
          <p:spPr>
            <a:xfrm>
              <a:off x="-684584" y="3955392"/>
              <a:ext cx="184731" cy="276999"/>
            </a:xfrm>
            <a:prstGeom prst="rect">
              <a:avLst/>
            </a:prstGeom>
            <a:noFill/>
          </p:spPr>
          <p:txBody>
            <a:bodyPr wrap="none" rtlCol="0">
              <a:spAutoFit/>
            </a:bodyPr>
            <a:lstStyle/>
            <a:p>
              <a:endParaRPr lang="en-GB" sz="1200" dirty="0"/>
            </a:p>
          </p:txBody>
        </p:sp>
        <p:sp>
          <p:nvSpPr>
            <p:cNvPr id="91" name="TextBox 90"/>
            <p:cNvSpPr txBox="1"/>
            <p:nvPr/>
          </p:nvSpPr>
          <p:spPr>
            <a:xfrm>
              <a:off x="-684584" y="4133180"/>
              <a:ext cx="184731" cy="276999"/>
            </a:xfrm>
            <a:prstGeom prst="rect">
              <a:avLst/>
            </a:prstGeom>
            <a:noFill/>
          </p:spPr>
          <p:txBody>
            <a:bodyPr wrap="none" rtlCol="0">
              <a:spAutoFit/>
            </a:bodyPr>
            <a:lstStyle/>
            <a:p>
              <a:endParaRPr lang="en-GB" sz="1200" dirty="0"/>
            </a:p>
          </p:txBody>
        </p:sp>
        <p:sp>
          <p:nvSpPr>
            <p:cNvPr id="92" name="TextBox 91"/>
            <p:cNvSpPr txBox="1"/>
            <p:nvPr/>
          </p:nvSpPr>
          <p:spPr>
            <a:xfrm>
              <a:off x="-684584" y="4310975"/>
              <a:ext cx="184731" cy="276999"/>
            </a:xfrm>
            <a:prstGeom prst="rect">
              <a:avLst/>
            </a:prstGeom>
            <a:noFill/>
          </p:spPr>
          <p:txBody>
            <a:bodyPr wrap="none" rtlCol="0">
              <a:spAutoFit/>
            </a:bodyPr>
            <a:lstStyle/>
            <a:p>
              <a:endParaRPr lang="en-GB" sz="1200" dirty="0"/>
            </a:p>
          </p:txBody>
        </p:sp>
      </p:grpSp>
      <p:sp>
        <p:nvSpPr>
          <p:cNvPr id="111" name="TextBox 110"/>
          <p:cNvSpPr txBox="1"/>
          <p:nvPr/>
        </p:nvSpPr>
        <p:spPr>
          <a:xfrm>
            <a:off x="3779912" y="1142623"/>
            <a:ext cx="657552" cy="276999"/>
          </a:xfrm>
          <a:prstGeom prst="rect">
            <a:avLst/>
          </a:prstGeom>
          <a:noFill/>
        </p:spPr>
        <p:txBody>
          <a:bodyPr wrap="none" rtlCol="0">
            <a:spAutoFit/>
          </a:bodyPr>
          <a:lstStyle/>
          <a:p>
            <a:r>
              <a:rPr lang="en-GB" sz="1200" dirty="0" smtClean="0"/>
              <a:t>inherits</a:t>
            </a:r>
            <a:endParaRPr lang="en-GB" sz="1200" dirty="0"/>
          </a:p>
        </p:txBody>
      </p:sp>
      <p:grpSp>
        <p:nvGrpSpPr>
          <p:cNvPr id="128" name="Group 127"/>
          <p:cNvGrpSpPr/>
          <p:nvPr/>
        </p:nvGrpSpPr>
        <p:grpSpPr>
          <a:xfrm>
            <a:off x="5893117" y="590312"/>
            <a:ext cx="1919243" cy="3654978"/>
            <a:chOff x="-684584" y="932996"/>
            <a:chExt cx="1919243" cy="3654978"/>
          </a:xfrm>
        </p:grpSpPr>
        <p:sp>
          <p:nvSpPr>
            <p:cNvPr id="129" name="TextBox 128"/>
            <p:cNvSpPr txBox="1"/>
            <p:nvPr/>
          </p:nvSpPr>
          <p:spPr>
            <a:xfrm>
              <a:off x="-684584" y="932996"/>
              <a:ext cx="846450" cy="276999"/>
            </a:xfrm>
            <a:prstGeom prst="rect">
              <a:avLst/>
            </a:prstGeom>
            <a:noFill/>
          </p:spPr>
          <p:txBody>
            <a:bodyPr wrap="none" rtlCol="0">
              <a:spAutoFit/>
            </a:bodyPr>
            <a:lstStyle/>
            <a:p>
              <a:r>
                <a:rPr lang="en-GB" sz="1200" b="1" dirty="0" smtClean="0"/>
                <a:t>Properties</a:t>
              </a:r>
              <a:endParaRPr lang="en-GB" sz="1200" b="1" dirty="0"/>
            </a:p>
          </p:txBody>
        </p:sp>
        <p:sp>
          <p:nvSpPr>
            <p:cNvPr id="130" name="TextBox 129"/>
            <p:cNvSpPr txBox="1"/>
            <p:nvPr/>
          </p:nvSpPr>
          <p:spPr>
            <a:xfrm>
              <a:off x="-684584" y="1110784"/>
              <a:ext cx="406971" cy="276999"/>
            </a:xfrm>
            <a:prstGeom prst="rect">
              <a:avLst/>
            </a:prstGeom>
            <a:noFill/>
          </p:spPr>
          <p:txBody>
            <a:bodyPr wrap="none" rtlCol="0">
              <a:spAutoFit/>
            </a:bodyPr>
            <a:lstStyle/>
            <a:p>
              <a:r>
                <a:rPr lang="en-GB" sz="1200" dirty="0" smtClean="0"/>
                <a:t>Key</a:t>
              </a:r>
              <a:endParaRPr lang="en-GB" sz="1200" dirty="0"/>
            </a:p>
          </p:txBody>
        </p:sp>
        <p:sp>
          <p:nvSpPr>
            <p:cNvPr id="131" name="TextBox 130"/>
            <p:cNvSpPr txBox="1"/>
            <p:nvPr/>
          </p:nvSpPr>
          <p:spPr>
            <a:xfrm>
              <a:off x="-684584" y="1288572"/>
              <a:ext cx="993670" cy="276999"/>
            </a:xfrm>
            <a:prstGeom prst="rect">
              <a:avLst/>
            </a:prstGeom>
            <a:noFill/>
          </p:spPr>
          <p:txBody>
            <a:bodyPr wrap="none" rtlCol="0">
              <a:spAutoFit/>
            </a:bodyPr>
            <a:lstStyle/>
            <a:p>
              <a:r>
                <a:rPr lang="en-GB" sz="1200" dirty="0" err="1" smtClean="0"/>
                <a:t>ItemChildren</a:t>
              </a:r>
              <a:endParaRPr lang="en-GB" sz="1200" dirty="0"/>
            </a:p>
          </p:txBody>
        </p:sp>
        <p:sp>
          <p:nvSpPr>
            <p:cNvPr id="132" name="TextBox 131"/>
            <p:cNvSpPr txBox="1"/>
            <p:nvPr/>
          </p:nvSpPr>
          <p:spPr>
            <a:xfrm>
              <a:off x="-684584" y="1466360"/>
              <a:ext cx="538545" cy="276999"/>
            </a:xfrm>
            <a:prstGeom prst="rect">
              <a:avLst/>
            </a:prstGeom>
            <a:noFill/>
          </p:spPr>
          <p:txBody>
            <a:bodyPr wrap="none" rtlCol="0">
              <a:spAutoFit/>
            </a:bodyPr>
            <a:lstStyle/>
            <a:p>
              <a:r>
                <a:rPr lang="en-GB" sz="1200" b="1" dirty="0" smtClean="0"/>
                <a:t>Event</a:t>
              </a:r>
              <a:endParaRPr lang="en-GB" sz="1200" b="1" dirty="0"/>
            </a:p>
          </p:txBody>
        </p:sp>
        <p:sp>
          <p:nvSpPr>
            <p:cNvPr id="133" name="TextBox 132"/>
            <p:cNvSpPr txBox="1"/>
            <p:nvPr/>
          </p:nvSpPr>
          <p:spPr>
            <a:xfrm>
              <a:off x="-684584" y="1644148"/>
              <a:ext cx="959237" cy="276999"/>
            </a:xfrm>
            <a:prstGeom prst="rect">
              <a:avLst/>
            </a:prstGeom>
            <a:noFill/>
          </p:spPr>
          <p:txBody>
            <a:bodyPr wrap="none" rtlCol="0">
              <a:spAutoFit/>
            </a:bodyPr>
            <a:lstStyle/>
            <a:p>
              <a:r>
                <a:rPr lang="en-GB" sz="1200" dirty="0" err="1" smtClean="0"/>
                <a:t>HasChanged</a:t>
              </a:r>
              <a:endParaRPr lang="en-GB" sz="1200" dirty="0"/>
            </a:p>
          </p:txBody>
        </p:sp>
        <p:sp>
          <p:nvSpPr>
            <p:cNvPr id="134" name="TextBox 133"/>
            <p:cNvSpPr txBox="1"/>
            <p:nvPr/>
          </p:nvSpPr>
          <p:spPr>
            <a:xfrm>
              <a:off x="-684584" y="1821936"/>
              <a:ext cx="936475" cy="276999"/>
            </a:xfrm>
            <a:prstGeom prst="rect">
              <a:avLst/>
            </a:prstGeom>
            <a:noFill/>
          </p:spPr>
          <p:txBody>
            <a:bodyPr wrap="none" rtlCol="0">
              <a:spAutoFit/>
            </a:bodyPr>
            <a:lstStyle/>
            <a:p>
              <a:r>
                <a:rPr lang="en-GB" sz="1200" b="1" dirty="0" smtClean="0"/>
                <a:t>Constructor</a:t>
              </a:r>
              <a:endParaRPr lang="en-GB" sz="1200" b="1" dirty="0"/>
            </a:p>
          </p:txBody>
        </p:sp>
        <p:sp>
          <p:nvSpPr>
            <p:cNvPr id="135" name="TextBox 134"/>
            <p:cNvSpPr txBox="1"/>
            <p:nvPr/>
          </p:nvSpPr>
          <p:spPr>
            <a:xfrm>
              <a:off x="-684584" y="1999724"/>
              <a:ext cx="566117" cy="276999"/>
            </a:xfrm>
            <a:prstGeom prst="rect">
              <a:avLst/>
            </a:prstGeom>
            <a:noFill/>
          </p:spPr>
          <p:txBody>
            <a:bodyPr wrap="none" rtlCol="0">
              <a:spAutoFit/>
            </a:bodyPr>
            <a:lstStyle/>
            <a:p>
              <a:r>
                <a:rPr lang="en-GB" sz="1200" dirty="0"/>
                <a:t>Item()</a:t>
              </a:r>
            </a:p>
          </p:txBody>
        </p:sp>
        <p:sp>
          <p:nvSpPr>
            <p:cNvPr id="136" name="TextBox 135"/>
            <p:cNvSpPr txBox="1"/>
            <p:nvPr/>
          </p:nvSpPr>
          <p:spPr>
            <a:xfrm>
              <a:off x="-684584" y="2177512"/>
              <a:ext cx="759119" cy="276999"/>
            </a:xfrm>
            <a:prstGeom prst="rect">
              <a:avLst/>
            </a:prstGeom>
            <a:noFill/>
          </p:spPr>
          <p:txBody>
            <a:bodyPr wrap="none" rtlCol="0">
              <a:spAutoFit/>
            </a:bodyPr>
            <a:lstStyle/>
            <a:p>
              <a:r>
                <a:rPr lang="en-GB" sz="1200" b="1" dirty="0"/>
                <a:t>Methods</a:t>
              </a:r>
              <a:endParaRPr lang="en-GB" sz="1200" dirty="0"/>
            </a:p>
          </p:txBody>
        </p:sp>
        <p:sp>
          <p:nvSpPr>
            <p:cNvPr id="137" name="TextBox 136"/>
            <p:cNvSpPr txBox="1"/>
            <p:nvPr/>
          </p:nvSpPr>
          <p:spPr>
            <a:xfrm>
              <a:off x="-684584" y="2355300"/>
              <a:ext cx="607539" cy="276999"/>
            </a:xfrm>
            <a:prstGeom prst="rect">
              <a:avLst/>
            </a:prstGeom>
            <a:noFill/>
          </p:spPr>
          <p:txBody>
            <a:bodyPr wrap="none" rtlCol="0">
              <a:spAutoFit/>
            </a:bodyPr>
            <a:lstStyle/>
            <a:p>
              <a:r>
                <a:rPr lang="en-GB" sz="1200" dirty="0"/>
                <a:t>Store()</a:t>
              </a:r>
            </a:p>
          </p:txBody>
        </p:sp>
        <p:sp>
          <p:nvSpPr>
            <p:cNvPr id="138" name="TextBox 137"/>
            <p:cNvSpPr txBox="1"/>
            <p:nvPr/>
          </p:nvSpPr>
          <p:spPr>
            <a:xfrm>
              <a:off x="-684584" y="2533088"/>
              <a:ext cx="736227" cy="276999"/>
            </a:xfrm>
            <a:prstGeom prst="rect">
              <a:avLst/>
            </a:prstGeom>
            <a:noFill/>
          </p:spPr>
          <p:txBody>
            <a:bodyPr wrap="none" rtlCol="0">
              <a:spAutoFit/>
            </a:bodyPr>
            <a:lstStyle/>
            <a:p>
              <a:r>
                <a:rPr lang="en-GB" sz="1200" dirty="0"/>
                <a:t>Update</a:t>
              </a:r>
              <a:r>
                <a:rPr lang="en-GB" sz="1200" dirty="0" smtClean="0"/>
                <a:t>()</a:t>
              </a:r>
              <a:endParaRPr lang="en-GB" sz="1200" dirty="0"/>
            </a:p>
          </p:txBody>
        </p:sp>
        <p:sp>
          <p:nvSpPr>
            <p:cNvPr id="139" name="TextBox 138"/>
            <p:cNvSpPr txBox="1"/>
            <p:nvPr/>
          </p:nvSpPr>
          <p:spPr>
            <a:xfrm>
              <a:off x="-684584" y="2710876"/>
              <a:ext cx="784125" cy="276999"/>
            </a:xfrm>
            <a:prstGeom prst="rect">
              <a:avLst/>
            </a:prstGeom>
            <a:noFill/>
          </p:spPr>
          <p:txBody>
            <a:bodyPr wrap="none" rtlCol="0">
              <a:spAutoFit/>
            </a:bodyPr>
            <a:lstStyle/>
            <a:p>
              <a:r>
                <a:rPr lang="en-GB" sz="1200" dirty="0"/>
                <a:t>Release()</a:t>
              </a:r>
            </a:p>
          </p:txBody>
        </p:sp>
        <p:sp>
          <p:nvSpPr>
            <p:cNvPr id="140" name="TextBox 139"/>
            <p:cNvSpPr txBox="1"/>
            <p:nvPr/>
          </p:nvSpPr>
          <p:spPr>
            <a:xfrm>
              <a:off x="-684584" y="2888664"/>
              <a:ext cx="1480149" cy="276999"/>
            </a:xfrm>
            <a:prstGeom prst="rect">
              <a:avLst/>
            </a:prstGeom>
            <a:noFill/>
          </p:spPr>
          <p:txBody>
            <a:bodyPr wrap="none" rtlCol="0">
              <a:spAutoFit/>
            </a:bodyPr>
            <a:lstStyle/>
            <a:p>
              <a:r>
                <a:rPr lang="en-GB" sz="1200" dirty="0" err="1" smtClean="0"/>
                <a:t>AddToItemChildren</a:t>
              </a:r>
              <a:r>
                <a:rPr lang="en-GB" sz="1200" dirty="0" smtClean="0"/>
                <a:t>()</a:t>
              </a:r>
              <a:endParaRPr lang="en-GB" sz="1200" dirty="0"/>
            </a:p>
          </p:txBody>
        </p:sp>
        <p:sp>
          <p:nvSpPr>
            <p:cNvPr id="141" name="TextBox 140"/>
            <p:cNvSpPr txBox="1"/>
            <p:nvPr/>
          </p:nvSpPr>
          <p:spPr>
            <a:xfrm>
              <a:off x="-684584" y="3066452"/>
              <a:ext cx="1919243" cy="276999"/>
            </a:xfrm>
            <a:prstGeom prst="rect">
              <a:avLst/>
            </a:prstGeom>
            <a:noFill/>
          </p:spPr>
          <p:txBody>
            <a:bodyPr wrap="none" rtlCol="0">
              <a:spAutoFit/>
            </a:bodyPr>
            <a:lstStyle/>
            <a:p>
              <a:r>
                <a:rPr lang="en-GB" sz="1200" dirty="0" err="1" smtClean="0"/>
                <a:t>RemoveFromItemChildren</a:t>
              </a:r>
              <a:r>
                <a:rPr lang="en-GB" sz="1200" dirty="0" smtClean="0"/>
                <a:t>()</a:t>
              </a:r>
              <a:endParaRPr lang="en-GB" sz="1200" dirty="0"/>
            </a:p>
          </p:txBody>
        </p:sp>
        <p:sp>
          <p:nvSpPr>
            <p:cNvPr id="142" name="TextBox 141"/>
            <p:cNvSpPr txBox="1"/>
            <p:nvPr/>
          </p:nvSpPr>
          <p:spPr>
            <a:xfrm>
              <a:off x="-684584" y="3244240"/>
              <a:ext cx="184731" cy="276999"/>
            </a:xfrm>
            <a:prstGeom prst="rect">
              <a:avLst/>
            </a:prstGeom>
            <a:noFill/>
          </p:spPr>
          <p:txBody>
            <a:bodyPr wrap="none" rtlCol="0">
              <a:spAutoFit/>
            </a:bodyPr>
            <a:lstStyle/>
            <a:p>
              <a:endParaRPr lang="en-GB" sz="1200" dirty="0"/>
            </a:p>
          </p:txBody>
        </p:sp>
        <p:sp>
          <p:nvSpPr>
            <p:cNvPr id="143" name="TextBox 142"/>
            <p:cNvSpPr txBox="1"/>
            <p:nvPr/>
          </p:nvSpPr>
          <p:spPr>
            <a:xfrm>
              <a:off x="-684584" y="3422028"/>
              <a:ext cx="184731" cy="276999"/>
            </a:xfrm>
            <a:prstGeom prst="rect">
              <a:avLst/>
            </a:prstGeom>
            <a:noFill/>
          </p:spPr>
          <p:txBody>
            <a:bodyPr wrap="none" rtlCol="0">
              <a:spAutoFit/>
            </a:bodyPr>
            <a:lstStyle/>
            <a:p>
              <a:endParaRPr lang="en-GB" sz="1200" dirty="0"/>
            </a:p>
          </p:txBody>
        </p:sp>
        <p:sp>
          <p:nvSpPr>
            <p:cNvPr id="144" name="TextBox 143"/>
            <p:cNvSpPr txBox="1"/>
            <p:nvPr/>
          </p:nvSpPr>
          <p:spPr>
            <a:xfrm>
              <a:off x="-684584" y="3599816"/>
              <a:ext cx="184731" cy="276999"/>
            </a:xfrm>
            <a:prstGeom prst="rect">
              <a:avLst/>
            </a:prstGeom>
            <a:noFill/>
          </p:spPr>
          <p:txBody>
            <a:bodyPr wrap="none" rtlCol="0">
              <a:spAutoFit/>
            </a:bodyPr>
            <a:lstStyle/>
            <a:p>
              <a:endParaRPr lang="en-GB" sz="1200" dirty="0"/>
            </a:p>
          </p:txBody>
        </p:sp>
        <p:sp>
          <p:nvSpPr>
            <p:cNvPr id="145" name="TextBox 144"/>
            <p:cNvSpPr txBox="1"/>
            <p:nvPr/>
          </p:nvSpPr>
          <p:spPr>
            <a:xfrm>
              <a:off x="-684584" y="3777604"/>
              <a:ext cx="184731" cy="276999"/>
            </a:xfrm>
            <a:prstGeom prst="rect">
              <a:avLst/>
            </a:prstGeom>
            <a:noFill/>
          </p:spPr>
          <p:txBody>
            <a:bodyPr wrap="none" rtlCol="0">
              <a:spAutoFit/>
            </a:bodyPr>
            <a:lstStyle/>
            <a:p>
              <a:endParaRPr lang="en-GB" sz="1200" dirty="0"/>
            </a:p>
          </p:txBody>
        </p:sp>
        <p:sp>
          <p:nvSpPr>
            <p:cNvPr id="146" name="TextBox 145"/>
            <p:cNvSpPr txBox="1"/>
            <p:nvPr/>
          </p:nvSpPr>
          <p:spPr>
            <a:xfrm>
              <a:off x="-684584" y="3955392"/>
              <a:ext cx="184731" cy="276999"/>
            </a:xfrm>
            <a:prstGeom prst="rect">
              <a:avLst/>
            </a:prstGeom>
            <a:noFill/>
          </p:spPr>
          <p:txBody>
            <a:bodyPr wrap="none" rtlCol="0">
              <a:spAutoFit/>
            </a:bodyPr>
            <a:lstStyle/>
            <a:p>
              <a:endParaRPr lang="en-GB" sz="1200" dirty="0"/>
            </a:p>
          </p:txBody>
        </p:sp>
        <p:sp>
          <p:nvSpPr>
            <p:cNvPr id="147" name="TextBox 146"/>
            <p:cNvSpPr txBox="1"/>
            <p:nvPr/>
          </p:nvSpPr>
          <p:spPr>
            <a:xfrm>
              <a:off x="-684584" y="4133180"/>
              <a:ext cx="184731" cy="276999"/>
            </a:xfrm>
            <a:prstGeom prst="rect">
              <a:avLst/>
            </a:prstGeom>
            <a:noFill/>
          </p:spPr>
          <p:txBody>
            <a:bodyPr wrap="none" rtlCol="0">
              <a:spAutoFit/>
            </a:bodyPr>
            <a:lstStyle/>
            <a:p>
              <a:endParaRPr lang="en-GB" sz="1200" dirty="0"/>
            </a:p>
          </p:txBody>
        </p:sp>
        <p:sp>
          <p:nvSpPr>
            <p:cNvPr id="148" name="TextBox 147"/>
            <p:cNvSpPr txBox="1"/>
            <p:nvPr/>
          </p:nvSpPr>
          <p:spPr>
            <a:xfrm>
              <a:off x="-684584" y="4310975"/>
              <a:ext cx="184731" cy="276999"/>
            </a:xfrm>
            <a:prstGeom prst="rect">
              <a:avLst/>
            </a:prstGeom>
            <a:noFill/>
          </p:spPr>
          <p:txBody>
            <a:bodyPr wrap="none" rtlCol="0">
              <a:spAutoFit/>
            </a:bodyPr>
            <a:lstStyle/>
            <a:p>
              <a:endParaRPr lang="en-GB" sz="1200" dirty="0"/>
            </a:p>
          </p:txBody>
        </p:sp>
      </p:grpSp>
      <p:cxnSp>
        <p:nvCxnSpPr>
          <p:cNvPr id="12" name="Elbow Connector 11"/>
          <p:cNvCxnSpPr>
            <a:stCxn id="20" idx="0"/>
            <a:endCxn id="30" idx="0"/>
          </p:cNvCxnSpPr>
          <p:nvPr/>
        </p:nvCxnSpPr>
        <p:spPr>
          <a:xfrm rot="16200000" flipH="1">
            <a:off x="3618093" y="472865"/>
            <a:ext cx="10454" cy="1847057"/>
          </a:xfrm>
          <a:prstGeom prst="bentConnector3">
            <a:avLst>
              <a:gd name="adj1" fmla="val -218672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9" name="TextBox 148"/>
          <p:cNvSpPr txBox="1"/>
          <p:nvPr/>
        </p:nvSpPr>
        <p:spPr>
          <a:xfrm>
            <a:off x="3991855" y="869278"/>
            <a:ext cx="1516249" cy="276999"/>
          </a:xfrm>
          <a:prstGeom prst="rect">
            <a:avLst/>
          </a:prstGeom>
          <a:noFill/>
        </p:spPr>
        <p:txBody>
          <a:bodyPr wrap="none" rtlCol="0">
            <a:spAutoFit/>
          </a:bodyPr>
          <a:lstStyle/>
          <a:p>
            <a:r>
              <a:rPr lang="en-GB" sz="1200" dirty="0" err="1" smtClean="0"/>
              <a:t>ItemParent</a:t>
            </a:r>
            <a:r>
              <a:rPr lang="en-GB" sz="1200" dirty="0" smtClean="0"/>
              <a:t> has Items</a:t>
            </a:r>
            <a:endParaRPr lang="en-GB" sz="1200" dirty="0"/>
          </a:p>
        </p:txBody>
      </p:sp>
      <p:grpSp>
        <p:nvGrpSpPr>
          <p:cNvPr id="150" name="Group 149"/>
          <p:cNvGrpSpPr/>
          <p:nvPr/>
        </p:nvGrpSpPr>
        <p:grpSpPr>
          <a:xfrm>
            <a:off x="2051720" y="1941108"/>
            <a:ext cx="1340688" cy="3654978"/>
            <a:chOff x="-684584" y="932996"/>
            <a:chExt cx="1340688" cy="3654978"/>
          </a:xfrm>
        </p:grpSpPr>
        <p:sp>
          <p:nvSpPr>
            <p:cNvPr id="151" name="TextBox 150"/>
            <p:cNvSpPr txBox="1"/>
            <p:nvPr/>
          </p:nvSpPr>
          <p:spPr>
            <a:xfrm>
              <a:off x="-684584" y="932996"/>
              <a:ext cx="846450" cy="276999"/>
            </a:xfrm>
            <a:prstGeom prst="rect">
              <a:avLst/>
            </a:prstGeom>
            <a:noFill/>
          </p:spPr>
          <p:txBody>
            <a:bodyPr wrap="none" rtlCol="0">
              <a:spAutoFit/>
            </a:bodyPr>
            <a:lstStyle/>
            <a:p>
              <a:r>
                <a:rPr lang="en-GB" sz="1200" b="1" dirty="0" smtClean="0"/>
                <a:t>Properties</a:t>
              </a:r>
              <a:endParaRPr lang="en-GB" sz="1200" b="1" dirty="0"/>
            </a:p>
          </p:txBody>
        </p:sp>
        <p:sp>
          <p:nvSpPr>
            <p:cNvPr id="152" name="TextBox 151"/>
            <p:cNvSpPr txBox="1"/>
            <p:nvPr/>
          </p:nvSpPr>
          <p:spPr>
            <a:xfrm>
              <a:off x="-684584" y="1110784"/>
              <a:ext cx="736868" cy="276999"/>
            </a:xfrm>
            <a:prstGeom prst="rect">
              <a:avLst/>
            </a:prstGeom>
            <a:noFill/>
          </p:spPr>
          <p:txBody>
            <a:bodyPr wrap="none" rtlCol="0">
              <a:spAutoFit/>
            </a:bodyPr>
            <a:lstStyle/>
            <a:p>
              <a:r>
                <a:rPr lang="en-GB" sz="1200" dirty="0" err="1"/>
                <a:t>StoreKey</a:t>
              </a:r>
              <a:endParaRPr lang="en-GB" sz="1200" dirty="0"/>
            </a:p>
          </p:txBody>
        </p:sp>
        <p:sp>
          <p:nvSpPr>
            <p:cNvPr id="153" name="TextBox 152"/>
            <p:cNvSpPr txBox="1"/>
            <p:nvPr/>
          </p:nvSpPr>
          <p:spPr>
            <a:xfrm>
              <a:off x="-684584" y="1288572"/>
              <a:ext cx="627031" cy="276999"/>
            </a:xfrm>
            <a:prstGeom prst="rect">
              <a:avLst/>
            </a:prstGeom>
            <a:noFill/>
          </p:spPr>
          <p:txBody>
            <a:bodyPr wrap="none" rtlCol="0">
              <a:spAutoFit/>
            </a:bodyPr>
            <a:lstStyle/>
            <a:p>
              <a:r>
                <a:rPr lang="en-GB" sz="1200" dirty="0"/>
                <a:t>Items[]</a:t>
              </a:r>
            </a:p>
          </p:txBody>
        </p:sp>
        <p:sp>
          <p:nvSpPr>
            <p:cNvPr id="154" name="TextBox 153"/>
            <p:cNvSpPr txBox="1"/>
            <p:nvPr/>
          </p:nvSpPr>
          <p:spPr>
            <a:xfrm>
              <a:off x="-684584" y="1466360"/>
              <a:ext cx="538545" cy="276999"/>
            </a:xfrm>
            <a:prstGeom prst="rect">
              <a:avLst/>
            </a:prstGeom>
            <a:noFill/>
          </p:spPr>
          <p:txBody>
            <a:bodyPr wrap="none" rtlCol="0">
              <a:spAutoFit/>
            </a:bodyPr>
            <a:lstStyle/>
            <a:p>
              <a:r>
                <a:rPr lang="en-GB" sz="1200" b="1" dirty="0"/>
                <a:t>Event</a:t>
              </a:r>
            </a:p>
          </p:txBody>
        </p:sp>
        <p:sp>
          <p:nvSpPr>
            <p:cNvPr id="155" name="TextBox 154"/>
            <p:cNvSpPr txBox="1"/>
            <p:nvPr/>
          </p:nvSpPr>
          <p:spPr>
            <a:xfrm>
              <a:off x="-684584" y="1644148"/>
              <a:ext cx="591829" cy="276999"/>
            </a:xfrm>
            <a:prstGeom prst="rect">
              <a:avLst/>
            </a:prstGeom>
            <a:noFill/>
          </p:spPr>
          <p:txBody>
            <a:bodyPr wrap="none" rtlCol="0">
              <a:spAutoFit/>
            </a:bodyPr>
            <a:lstStyle/>
            <a:p>
              <a:r>
                <a:rPr lang="en-GB" sz="1200" dirty="0"/>
                <a:t>Added</a:t>
              </a:r>
            </a:p>
          </p:txBody>
        </p:sp>
        <p:sp>
          <p:nvSpPr>
            <p:cNvPr id="156" name="TextBox 155"/>
            <p:cNvSpPr txBox="1"/>
            <p:nvPr/>
          </p:nvSpPr>
          <p:spPr>
            <a:xfrm>
              <a:off x="-684584" y="1821936"/>
              <a:ext cx="728405" cy="276999"/>
            </a:xfrm>
            <a:prstGeom prst="rect">
              <a:avLst/>
            </a:prstGeom>
            <a:noFill/>
          </p:spPr>
          <p:txBody>
            <a:bodyPr wrap="none" rtlCol="0">
              <a:spAutoFit/>
            </a:bodyPr>
            <a:lstStyle/>
            <a:p>
              <a:r>
                <a:rPr lang="en-GB" sz="1200" dirty="0"/>
                <a:t>Changed</a:t>
              </a:r>
              <a:endParaRPr lang="en-GB" sz="1200" b="1" dirty="0"/>
            </a:p>
          </p:txBody>
        </p:sp>
        <p:sp>
          <p:nvSpPr>
            <p:cNvPr id="157" name="TextBox 156"/>
            <p:cNvSpPr txBox="1"/>
            <p:nvPr/>
          </p:nvSpPr>
          <p:spPr>
            <a:xfrm>
              <a:off x="-684584" y="1999724"/>
              <a:ext cx="771301" cy="276999"/>
            </a:xfrm>
            <a:prstGeom prst="rect">
              <a:avLst/>
            </a:prstGeom>
            <a:noFill/>
          </p:spPr>
          <p:txBody>
            <a:bodyPr wrap="none" rtlCol="0">
              <a:spAutoFit/>
            </a:bodyPr>
            <a:lstStyle/>
            <a:p>
              <a:r>
                <a:rPr lang="en-GB" sz="1200" dirty="0"/>
                <a:t>Removed</a:t>
              </a:r>
            </a:p>
          </p:txBody>
        </p:sp>
        <p:sp>
          <p:nvSpPr>
            <p:cNvPr id="158" name="TextBox 157"/>
            <p:cNvSpPr txBox="1"/>
            <p:nvPr/>
          </p:nvSpPr>
          <p:spPr>
            <a:xfrm>
              <a:off x="-684584" y="2177512"/>
              <a:ext cx="936475" cy="276999"/>
            </a:xfrm>
            <a:prstGeom prst="rect">
              <a:avLst/>
            </a:prstGeom>
            <a:noFill/>
          </p:spPr>
          <p:txBody>
            <a:bodyPr wrap="none" rtlCol="0">
              <a:spAutoFit/>
            </a:bodyPr>
            <a:lstStyle/>
            <a:p>
              <a:r>
                <a:rPr lang="en-GB" sz="1200" b="1" dirty="0"/>
                <a:t>Constructor</a:t>
              </a:r>
              <a:endParaRPr lang="en-GB" sz="1200" dirty="0"/>
            </a:p>
          </p:txBody>
        </p:sp>
        <p:sp>
          <p:nvSpPr>
            <p:cNvPr id="159" name="TextBox 158"/>
            <p:cNvSpPr txBox="1"/>
            <p:nvPr/>
          </p:nvSpPr>
          <p:spPr>
            <a:xfrm>
              <a:off x="-684584" y="2355300"/>
              <a:ext cx="897618" cy="276999"/>
            </a:xfrm>
            <a:prstGeom prst="rect">
              <a:avLst/>
            </a:prstGeom>
            <a:noFill/>
          </p:spPr>
          <p:txBody>
            <a:bodyPr wrap="none" rtlCol="0">
              <a:spAutoFit/>
            </a:bodyPr>
            <a:lstStyle/>
            <a:p>
              <a:r>
                <a:rPr lang="en-GB" sz="1200" dirty="0" err="1"/>
                <a:t>DataStore</a:t>
              </a:r>
              <a:r>
                <a:rPr lang="en-GB" sz="1200" dirty="0"/>
                <a:t>()</a:t>
              </a:r>
            </a:p>
          </p:txBody>
        </p:sp>
        <p:sp>
          <p:nvSpPr>
            <p:cNvPr id="160" name="TextBox 159"/>
            <p:cNvSpPr txBox="1"/>
            <p:nvPr/>
          </p:nvSpPr>
          <p:spPr>
            <a:xfrm>
              <a:off x="-684584" y="2533088"/>
              <a:ext cx="759119" cy="276999"/>
            </a:xfrm>
            <a:prstGeom prst="rect">
              <a:avLst/>
            </a:prstGeom>
            <a:noFill/>
          </p:spPr>
          <p:txBody>
            <a:bodyPr wrap="none" rtlCol="0">
              <a:spAutoFit/>
            </a:bodyPr>
            <a:lstStyle/>
            <a:p>
              <a:r>
                <a:rPr lang="en-GB" sz="1200" b="1" dirty="0"/>
                <a:t>Methods</a:t>
              </a:r>
              <a:endParaRPr lang="en-GB" sz="1200" dirty="0"/>
            </a:p>
          </p:txBody>
        </p:sp>
        <p:sp>
          <p:nvSpPr>
            <p:cNvPr id="161" name="TextBox 160"/>
            <p:cNvSpPr txBox="1"/>
            <p:nvPr/>
          </p:nvSpPr>
          <p:spPr>
            <a:xfrm>
              <a:off x="-684584" y="2710876"/>
              <a:ext cx="527709" cy="276999"/>
            </a:xfrm>
            <a:prstGeom prst="rect">
              <a:avLst/>
            </a:prstGeom>
            <a:noFill/>
          </p:spPr>
          <p:txBody>
            <a:bodyPr wrap="none" rtlCol="0">
              <a:spAutoFit/>
            </a:bodyPr>
            <a:lstStyle/>
            <a:p>
              <a:r>
                <a:rPr lang="en-GB" sz="1200" dirty="0"/>
                <a:t>Add()</a:t>
              </a:r>
            </a:p>
          </p:txBody>
        </p:sp>
        <p:sp>
          <p:nvSpPr>
            <p:cNvPr id="162" name="TextBox 161"/>
            <p:cNvSpPr txBox="1"/>
            <p:nvPr/>
          </p:nvSpPr>
          <p:spPr>
            <a:xfrm>
              <a:off x="-684584" y="2888664"/>
              <a:ext cx="1340688" cy="276999"/>
            </a:xfrm>
            <a:prstGeom prst="rect">
              <a:avLst/>
            </a:prstGeom>
            <a:noFill/>
          </p:spPr>
          <p:txBody>
            <a:bodyPr wrap="none" rtlCol="0">
              <a:spAutoFit/>
            </a:bodyPr>
            <a:lstStyle/>
            <a:p>
              <a:r>
                <a:rPr lang="en-GB" sz="1200" dirty="0" err="1"/>
                <a:t>ItemHasChanged</a:t>
              </a:r>
              <a:r>
                <a:rPr lang="en-GB" sz="1200" dirty="0"/>
                <a:t>()</a:t>
              </a:r>
            </a:p>
          </p:txBody>
        </p:sp>
        <p:sp>
          <p:nvSpPr>
            <p:cNvPr id="163" name="TextBox 162"/>
            <p:cNvSpPr txBox="1"/>
            <p:nvPr/>
          </p:nvSpPr>
          <p:spPr>
            <a:xfrm>
              <a:off x="-684584" y="3066452"/>
              <a:ext cx="784125" cy="276999"/>
            </a:xfrm>
            <a:prstGeom prst="rect">
              <a:avLst/>
            </a:prstGeom>
            <a:noFill/>
          </p:spPr>
          <p:txBody>
            <a:bodyPr wrap="none" rtlCol="0">
              <a:spAutoFit/>
            </a:bodyPr>
            <a:lstStyle/>
            <a:p>
              <a:r>
                <a:rPr lang="en-GB" sz="1200" dirty="0"/>
                <a:t>Remove()</a:t>
              </a:r>
            </a:p>
          </p:txBody>
        </p:sp>
        <p:sp>
          <p:nvSpPr>
            <p:cNvPr id="164" name="TextBox 163"/>
            <p:cNvSpPr txBox="1"/>
            <p:nvPr/>
          </p:nvSpPr>
          <p:spPr>
            <a:xfrm>
              <a:off x="-684584" y="3244240"/>
              <a:ext cx="184731" cy="276999"/>
            </a:xfrm>
            <a:prstGeom prst="rect">
              <a:avLst/>
            </a:prstGeom>
            <a:noFill/>
          </p:spPr>
          <p:txBody>
            <a:bodyPr wrap="none" rtlCol="0">
              <a:spAutoFit/>
            </a:bodyPr>
            <a:lstStyle/>
            <a:p>
              <a:endParaRPr lang="en-GB" sz="1200" dirty="0"/>
            </a:p>
          </p:txBody>
        </p:sp>
        <p:sp>
          <p:nvSpPr>
            <p:cNvPr id="165" name="TextBox 164"/>
            <p:cNvSpPr txBox="1"/>
            <p:nvPr/>
          </p:nvSpPr>
          <p:spPr>
            <a:xfrm>
              <a:off x="-684584" y="3422028"/>
              <a:ext cx="184731" cy="276999"/>
            </a:xfrm>
            <a:prstGeom prst="rect">
              <a:avLst/>
            </a:prstGeom>
            <a:noFill/>
          </p:spPr>
          <p:txBody>
            <a:bodyPr wrap="none" rtlCol="0">
              <a:spAutoFit/>
            </a:bodyPr>
            <a:lstStyle/>
            <a:p>
              <a:endParaRPr lang="en-GB" sz="1200" dirty="0"/>
            </a:p>
          </p:txBody>
        </p:sp>
        <p:sp>
          <p:nvSpPr>
            <p:cNvPr id="166" name="TextBox 165"/>
            <p:cNvSpPr txBox="1"/>
            <p:nvPr/>
          </p:nvSpPr>
          <p:spPr>
            <a:xfrm>
              <a:off x="-684584" y="3599816"/>
              <a:ext cx="184731" cy="276999"/>
            </a:xfrm>
            <a:prstGeom prst="rect">
              <a:avLst/>
            </a:prstGeom>
            <a:noFill/>
          </p:spPr>
          <p:txBody>
            <a:bodyPr wrap="none" rtlCol="0">
              <a:spAutoFit/>
            </a:bodyPr>
            <a:lstStyle/>
            <a:p>
              <a:endParaRPr lang="en-GB" sz="1200" dirty="0"/>
            </a:p>
          </p:txBody>
        </p:sp>
        <p:sp>
          <p:nvSpPr>
            <p:cNvPr id="167" name="TextBox 166"/>
            <p:cNvSpPr txBox="1"/>
            <p:nvPr/>
          </p:nvSpPr>
          <p:spPr>
            <a:xfrm>
              <a:off x="-684584" y="3777604"/>
              <a:ext cx="184731" cy="276999"/>
            </a:xfrm>
            <a:prstGeom prst="rect">
              <a:avLst/>
            </a:prstGeom>
            <a:noFill/>
          </p:spPr>
          <p:txBody>
            <a:bodyPr wrap="none" rtlCol="0">
              <a:spAutoFit/>
            </a:bodyPr>
            <a:lstStyle/>
            <a:p>
              <a:endParaRPr lang="en-GB" sz="1200" dirty="0"/>
            </a:p>
          </p:txBody>
        </p:sp>
        <p:sp>
          <p:nvSpPr>
            <p:cNvPr id="168" name="TextBox 167"/>
            <p:cNvSpPr txBox="1"/>
            <p:nvPr/>
          </p:nvSpPr>
          <p:spPr>
            <a:xfrm>
              <a:off x="-684584" y="3955392"/>
              <a:ext cx="184731" cy="276999"/>
            </a:xfrm>
            <a:prstGeom prst="rect">
              <a:avLst/>
            </a:prstGeom>
            <a:noFill/>
          </p:spPr>
          <p:txBody>
            <a:bodyPr wrap="none" rtlCol="0">
              <a:spAutoFit/>
            </a:bodyPr>
            <a:lstStyle/>
            <a:p>
              <a:endParaRPr lang="en-GB" sz="1200" dirty="0"/>
            </a:p>
          </p:txBody>
        </p:sp>
        <p:sp>
          <p:nvSpPr>
            <p:cNvPr id="169" name="TextBox 168"/>
            <p:cNvSpPr txBox="1"/>
            <p:nvPr/>
          </p:nvSpPr>
          <p:spPr>
            <a:xfrm>
              <a:off x="-684584" y="4133180"/>
              <a:ext cx="184731" cy="276999"/>
            </a:xfrm>
            <a:prstGeom prst="rect">
              <a:avLst/>
            </a:prstGeom>
            <a:noFill/>
          </p:spPr>
          <p:txBody>
            <a:bodyPr wrap="none" rtlCol="0">
              <a:spAutoFit/>
            </a:bodyPr>
            <a:lstStyle/>
            <a:p>
              <a:endParaRPr lang="en-GB" sz="1200" dirty="0"/>
            </a:p>
          </p:txBody>
        </p:sp>
        <p:sp>
          <p:nvSpPr>
            <p:cNvPr id="170" name="TextBox 169"/>
            <p:cNvSpPr txBox="1"/>
            <p:nvPr/>
          </p:nvSpPr>
          <p:spPr>
            <a:xfrm>
              <a:off x="-684584" y="4310975"/>
              <a:ext cx="184731" cy="276999"/>
            </a:xfrm>
            <a:prstGeom prst="rect">
              <a:avLst/>
            </a:prstGeom>
            <a:noFill/>
          </p:spPr>
          <p:txBody>
            <a:bodyPr wrap="none" rtlCol="0">
              <a:spAutoFit/>
            </a:bodyPr>
            <a:lstStyle/>
            <a:p>
              <a:endParaRPr lang="en-GB" sz="1200" dirty="0"/>
            </a:p>
          </p:txBody>
        </p:sp>
      </p:grpSp>
      <p:cxnSp>
        <p:nvCxnSpPr>
          <p:cNvPr id="16" name="Elbow Connector 15"/>
          <p:cNvCxnSpPr>
            <a:stCxn id="161" idx="3"/>
            <a:endCxn id="74" idx="3"/>
          </p:cNvCxnSpPr>
          <p:nvPr/>
        </p:nvCxnSpPr>
        <p:spPr>
          <a:xfrm flipH="1" flipV="1">
            <a:off x="707366" y="906600"/>
            <a:ext cx="1872063" cy="2950888"/>
          </a:xfrm>
          <a:prstGeom prst="bentConnector3">
            <a:avLst>
              <a:gd name="adj1" fmla="val -52247"/>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79" idx="3"/>
            <a:endCxn id="81" idx="1"/>
          </p:cNvCxnSpPr>
          <p:nvPr/>
        </p:nvCxnSpPr>
        <p:spPr>
          <a:xfrm flipH="1">
            <a:off x="300395" y="1795540"/>
            <a:ext cx="566117" cy="355576"/>
          </a:xfrm>
          <a:prstGeom prst="bentConnector5">
            <a:avLst>
              <a:gd name="adj1" fmla="val -40380"/>
              <a:gd name="adj2" fmla="val 72889"/>
              <a:gd name="adj3" fmla="val 140380"/>
            </a:avLst>
          </a:prstGeom>
          <a:ln w="12700">
            <a:tailEnd type="arrow"/>
          </a:ln>
        </p:spPr>
        <p:style>
          <a:lnRef idx="1">
            <a:schemeClr val="accent1"/>
          </a:lnRef>
          <a:fillRef idx="0">
            <a:schemeClr val="accent1"/>
          </a:fillRef>
          <a:effectRef idx="0">
            <a:schemeClr val="accent1"/>
          </a:effectRef>
          <a:fontRef idx="minor">
            <a:schemeClr val="tx1"/>
          </a:fontRef>
        </p:style>
      </p:cxnSp>
      <p:grpSp>
        <p:nvGrpSpPr>
          <p:cNvPr id="277" name="Group 276"/>
          <p:cNvGrpSpPr/>
          <p:nvPr/>
        </p:nvGrpSpPr>
        <p:grpSpPr>
          <a:xfrm>
            <a:off x="3779912" y="1920178"/>
            <a:ext cx="1523430" cy="2410455"/>
            <a:chOff x="3779912" y="1920178"/>
            <a:chExt cx="1523430" cy="2410455"/>
          </a:xfrm>
        </p:grpSpPr>
        <p:sp>
          <p:nvSpPr>
            <p:cNvPr id="172" name="TextBox 171"/>
            <p:cNvSpPr txBox="1"/>
            <p:nvPr/>
          </p:nvSpPr>
          <p:spPr>
            <a:xfrm>
              <a:off x="3779912" y="1920178"/>
              <a:ext cx="846450" cy="276999"/>
            </a:xfrm>
            <a:prstGeom prst="rect">
              <a:avLst/>
            </a:prstGeom>
            <a:noFill/>
          </p:spPr>
          <p:txBody>
            <a:bodyPr wrap="none" rtlCol="0">
              <a:spAutoFit/>
            </a:bodyPr>
            <a:lstStyle/>
            <a:p>
              <a:r>
                <a:rPr lang="en-GB" sz="1200" b="1" dirty="0" smtClean="0"/>
                <a:t>Properties</a:t>
              </a:r>
              <a:endParaRPr lang="en-GB" sz="1200" b="1" dirty="0"/>
            </a:p>
          </p:txBody>
        </p:sp>
        <p:sp>
          <p:nvSpPr>
            <p:cNvPr id="173" name="TextBox 172"/>
            <p:cNvSpPr txBox="1"/>
            <p:nvPr/>
          </p:nvSpPr>
          <p:spPr>
            <a:xfrm>
              <a:off x="3779912" y="2097966"/>
              <a:ext cx="790601" cy="276999"/>
            </a:xfrm>
            <a:prstGeom prst="rect">
              <a:avLst/>
            </a:prstGeom>
            <a:noFill/>
          </p:spPr>
          <p:txBody>
            <a:bodyPr wrap="none" rtlCol="0">
              <a:spAutoFit/>
            </a:bodyPr>
            <a:lstStyle/>
            <a:p>
              <a:r>
                <a:rPr lang="en-GB" sz="1200" dirty="0" err="1"/>
                <a:t>CsvConfig</a:t>
              </a:r>
              <a:endParaRPr lang="en-GB" sz="1200" dirty="0"/>
            </a:p>
          </p:txBody>
        </p:sp>
        <p:sp>
          <p:nvSpPr>
            <p:cNvPr id="174" name="TextBox 173"/>
            <p:cNvSpPr txBox="1"/>
            <p:nvPr/>
          </p:nvSpPr>
          <p:spPr>
            <a:xfrm>
              <a:off x="3779912" y="2275754"/>
              <a:ext cx="1056764" cy="276999"/>
            </a:xfrm>
            <a:prstGeom prst="rect">
              <a:avLst/>
            </a:prstGeom>
            <a:noFill/>
          </p:spPr>
          <p:txBody>
            <a:bodyPr wrap="none" rtlCol="0">
              <a:spAutoFit/>
            </a:bodyPr>
            <a:lstStyle/>
            <a:p>
              <a:r>
                <a:rPr lang="en-GB" sz="1200" dirty="0" err="1"/>
                <a:t>PathFileName</a:t>
              </a:r>
              <a:endParaRPr lang="en-GB" sz="1200" dirty="0"/>
            </a:p>
          </p:txBody>
        </p:sp>
        <p:sp>
          <p:nvSpPr>
            <p:cNvPr id="175" name="TextBox 174"/>
            <p:cNvSpPr txBox="1"/>
            <p:nvPr/>
          </p:nvSpPr>
          <p:spPr>
            <a:xfrm>
              <a:off x="3779912" y="2453542"/>
              <a:ext cx="936475" cy="276999"/>
            </a:xfrm>
            <a:prstGeom prst="rect">
              <a:avLst/>
            </a:prstGeom>
            <a:noFill/>
          </p:spPr>
          <p:txBody>
            <a:bodyPr wrap="none" rtlCol="0">
              <a:spAutoFit/>
            </a:bodyPr>
            <a:lstStyle/>
            <a:p>
              <a:r>
                <a:rPr lang="en-GB" sz="1200" b="1" dirty="0"/>
                <a:t>Constructor</a:t>
              </a:r>
            </a:p>
          </p:txBody>
        </p:sp>
        <p:sp>
          <p:nvSpPr>
            <p:cNvPr id="176" name="TextBox 175"/>
            <p:cNvSpPr txBox="1"/>
            <p:nvPr/>
          </p:nvSpPr>
          <p:spPr>
            <a:xfrm>
              <a:off x="3779912" y="2631330"/>
              <a:ext cx="897618" cy="276999"/>
            </a:xfrm>
            <a:prstGeom prst="rect">
              <a:avLst/>
            </a:prstGeom>
            <a:noFill/>
          </p:spPr>
          <p:txBody>
            <a:bodyPr wrap="none" rtlCol="0">
              <a:spAutoFit/>
            </a:bodyPr>
            <a:lstStyle/>
            <a:p>
              <a:r>
                <a:rPr lang="en-GB" sz="1200" dirty="0" err="1"/>
                <a:t>DataStore</a:t>
              </a:r>
              <a:r>
                <a:rPr lang="en-GB" sz="1200" dirty="0"/>
                <a:t>()</a:t>
              </a:r>
            </a:p>
          </p:txBody>
        </p:sp>
        <p:sp>
          <p:nvSpPr>
            <p:cNvPr id="177" name="TextBox 176"/>
            <p:cNvSpPr txBox="1"/>
            <p:nvPr/>
          </p:nvSpPr>
          <p:spPr>
            <a:xfrm>
              <a:off x="3779912" y="2809118"/>
              <a:ext cx="759119" cy="276999"/>
            </a:xfrm>
            <a:prstGeom prst="rect">
              <a:avLst/>
            </a:prstGeom>
            <a:noFill/>
          </p:spPr>
          <p:txBody>
            <a:bodyPr wrap="none" rtlCol="0">
              <a:spAutoFit/>
            </a:bodyPr>
            <a:lstStyle/>
            <a:p>
              <a:r>
                <a:rPr lang="en-GB" sz="1200" b="1" dirty="0"/>
                <a:t>Methods</a:t>
              </a:r>
            </a:p>
          </p:txBody>
        </p:sp>
        <p:sp>
          <p:nvSpPr>
            <p:cNvPr id="178" name="TextBox 177"/>
            <p:cNvSpPr txBox="1"/>
            <p:nvPr/>
          </p:nvSpPr>
          <p:spPr>
            <a:xfrm>
              <a:off x="3779912" y="2986906"/>
              <a:ext cx="1156022" cy="276999"/>
            </a:xfrm>
            <a:prstGeom prst="rect">
              <a:avLst/>
            </a:prstGeom>
            <a:noFill/>
          </p:spPr>
          <p:txBody>
            <a:bodyPr wrap="none" rtlCol="0">
              <a:spAutoFit/>
            </a:bodyPr>
            <a:lstStyle/>
            <a:p>
              <a:r>
                <a:rPr lang="en-GB" sz="1200" dirty="0" err="1"/>
                <a:t>OnItemAdded</a:t>
              </a:r>
              <a:r>
                <a:rPr lang="en-GB" sz="1200" dirty="0"/>
                <a:t>()</a:t>
              </a:r>
            </a:p>
          </p:txBody>
        </p:sp>
        <p:sp>
          <p:nvSpPr>
            <p:cNvPr id="179" name="TextBox 178"/>
            <p:cNvSpPr txBox="1"/>
            <p:nvPr/>
          </p:nvSpPr>
          <p:spPr>
            <a:xfrm>
              <a:off x="3779912" y="3164694"/>
              <a:ext cx="1523430" cy="276999"/>
            </a:xfrm>
            <a:prstGeom prst="rect">
              <a:avLst/>
            </a:prstGeom>
            <a:noFill/>
          </p:spPr>
          <p:txBody>
            <a:bodyPr wrap="none" rtlCol="0">
              <a:spAutoFit/>
            </a:bodyPr>
            <a:lstStyle/>
            <a:p>
              <a:r>
                <a:rPr lang="en-GB" sz="1200" dirty="0" err="1"/>
                <a:t>OnItemHasChanged</a:t>
              </a:r>
              <a:r>
                <a:rPr lang="en-GB" sz="1200" dirty="0"/>
                <a:t>()</a:t>
              </a:r>
            </a:p>
          </p:txBody>
        </p:sp>
        <p:sp>
          <p:nvSpPr>
            <p:cNvPr id="180" name="TextBox 179"/>
            <p:cNvSpPr txBox="1"/>
            <p:nvPr/>
          </p:nvSpPr>
          <p:spPr>
            <a:xfrm>
              <a:off x="3779912" y="3342482"/>
              <a:ext cx="1335494" cy="276999"/>
            </a:xfrm>
            <a:prstGeom prst="rect">
              <a:avLst/>
            </a:prstGeom>
            <a:noFill/>
          </p:spPr>
          <p:txBody>
            <a:bodyPr wrap="none" rtlCol="0">
              <a:spAutoFit/>
            </a:bodyPr>
            <a:lstStyle/>
            <a:p>
              <a:r>
                <a:rPr lang="en-GB" sz="1200" dirty="0" err="1"/>
                <a:t>OnItemRemoved</a:t>
              </a:r>
              <a:r>
                <a:rPr lang="en-GB" sz="1200" dirty="0" smtClean="0"/>
                <a:t>()</a:t>
              </a:r>
              <a:endParaRPr lang="en-GB" sz="1200" dirty="0"/>
            </a:p>
          </p:txBody>
        </p:sp>
        <p:sp>
          <p:nvSpPr>
            <p:cNvPr id="181" name="TextBox 180"/>
            <p:cNvSpPr txBox="1"/>
            <p:nvPr/>
          </p:nvSpPr>
          <p:spPr>
            <a:xfrm>
              <a:off x="3779912" y="3520270"/>
              <a:ext cx="184731" cy="276999"/>
            </a:xfrm>
            <a:prstGeom prst="rect">
              <a:avLst/>
            </a:prstGeom>
            <a:noFill/>
          </p:spPr>
          <p:txBody>
            <a:bodyPr wrap="none" rtlCol="0">
              <a:spAutoFit/>
            </a:bodyPr>
            <a:lstStyle/>
            <a:p>
              <a:endParaRPr lang="en-GB" sz="1200" dirty="0"/>
            </a:p>
          </p:txBody>
        </p:sp>
        <p:sp>
          <p:nvSpPr>
            <p:cNvPr id="182" name="TextBox 181"/>
            <p:cNvSpPr txBox="1"/>
            <p:nvPr/>
          </p:nvSpPr>
          <p:spPr>
            <a:xfrm>
              <a:off x="3779912" y="3698058"/>
              <a:ext cx="184731" cy="276999"/>
            </a:xfrm>
            <a:prstGeom prst="rect">
              <a:avLst/>
            </a:prstGeom>
            <a:noFill/>
          </p:spPr>
          <p:txBody>
            <a:bodyPr wrap="none" rtlCol="0">
              <a:spAutoFit/>
            </a:bodyPr>
            <a:lstStyle/>
            <a:p>
              <a:endParaRPr lang="en-GB" sz="1200" dirty="0"/>
            </a:p>
          </p:txBody>
        </p:sp>
        <p:sp>
          <p:nvSpPr>
            <p:cNvPr id="183" name="TextBox 182"/>
            <p:cNvSpPr txBox="1"/>
            <p:nvPr/>
          </p:nvSpPr>
          <p:spPr>
            <a:xfrm>
              <a:off x="3779912" y="3875846"/>
              <a:ext cx="184731" cy="276999"/>
            </a:xfrm>
            <a:prstGeom prst="rect">
              <a:avLst/>
            </a:prstGeom>
            <a:noFill/>
          </p:spPr>
          <p:txBody>
            <a:bodyPr wrap="none" rtlCol="0">
              <a:spAutoFit/>
            </a:bodyPr>
            <a:lstStyle/>
            <a:p>
              <a:endParaRPr lang="en-GB" sz="1200" dirty="0"/>
            </a:p>
          </p:txBody>
        </p:sp>
        <p:sp>
          <p:nvSpPr>
            <p:cNvPr id="184" name="TextBox 183"/>
            <p:cNvSpPr txBox="1"/>
            <p:nvPr/>
          </p:nvSpPr>
          <p:spPr>
            <a:xfrm>
              <a:off x="3779912" y="4053634"/>
              <a:ext cx="184731" cy="276999"/>
            </a:xfrm>
            <a:prstGeom prst="rect">
              <a:avLst/>
            </a:prstGeom>
            <a:noFill/>
          </p:spPr>
          <p:txBody>
            <a:bodyPr wrap="none" rtlCol="0">
              <a:spAutoFit/>
            </a:bodyPr>
            <a:lstStyle/>
            <a:p>
              <a:endParaRPr lang="en-GB" sz="1200" dirty="0"/>
            </a:p>
          </p:txBody>
        </p:sp>
      </p:grpSp>
      <p:sp>
        <p:nvSpPr>
          <p:cNvPr id="191" name="TextBox 190"/>
          <p:cNvSpPr txBox="1"/>
          <p:nvPr/>
        </p:nvSpPr>
        <p:spPr>
          <a:xfrm>
            <a:off x="3779912" y="5298157"/>
            <a:ext cx="184731" cy="276999"/>
          </a:xfrm>
          <a:prstGeom prst="rect">
            <a:avLst/>
          </a:prstGeom>
          <a:noFill/>
        </p:spPr>
        <p:txBody>
          <a:bodyPr wrap="none" rtlCol="0">
            <a:spAutoFit/>
          </a:bodyPr>
          <a:lstStyle/>
          <a:p>
            <a:endParaRPr lang="en-GB" sz="1200" dirty="0"/>
          </a:p>
        </p:txBody>
      </p:sp>
      <p:cxnSp>
        <p:nvCxnSpPr>
          <p:cNvPr id="41" name="Elbow Connector 40"/>
          <p:cNvCxnSpPr>
            <a:stCxn id="161" idx="3"/>
            <a:endCxn id="155" idx="3"/>
          </p:cNvCxnSpPr>
          <p:nvPr/>
        </p:nvCxnSpPr>
        <p:spPr>
          <a:xfrm flipV="1">
            <a:off x="2579429" y="2790760"/>
            <a:ext cx="64120" cy="1066728"/>
          </a:xfrm>
          <a:prstGeom prst="bentConnector3">
            <a:avLst>
              <a:gd name="adj1" fmla="val 1524816"/>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92" name="Elbow Connector 191"/>
          <p:cNvCxnSpPr>
            <a:stCxn id="81" idx="3"/>
            <a:endCxn id="161" idx="1"/>
          </p:cNvCxnSpPr>
          <p:nvPr/>
        </p:nvCxnSpPr>
        <p:spPr>
          <a:xfrm>
            <a:off x="907934" y="2151116"/>
            <a:ext cx="1143786" cy="1706372"/>
          </a:xfrm>
          <a:prstGeom prst="bentConnector3">
            <a:avLst>
              <a:gd name="adj1" fmla="val 7490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202" name="Elbow Connector 201"/>
          <p:cNvCxnSpPr>
            <a:stCxn id="161" idx="3"/>
            <a:endCxn id="178" idx="1"/>
          </p:cNvCxnSpPr>
          <p:nvPr/>
        </p:nvCxnSpPr>
        <p:spPr>
          <a:xfrm flipV="1">
            <a:off x="2579429" y="3125406"/>
            <a:ext cx="1200483" cy="732082"/>
          </a:xfrm>
          <a:prstGeom prst="bentConnector3">
            <a:avLst>
              <a:gd name="adj1" fmla="val 81217"/>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a:stCxn id="229" idx="1"/>
            <a:endCxn id="229" idx="3"/>
          </p:cNvCxnSpPr>
          <p:nvPr/>
        </p:nvCxnSpPr>
        <p:spPr>
          <a:xfrm>
            <a:off x="3779912" y="4951115"/>
            <a:ext cx="1107463" cy="0"/>
          </a:xfrm>
          <a:prstGeom prst="line">
            <a:avLst/>
          </a:prstGeom>
        </p:spPr>
        <p:style>
          <a:lnRef idx="1">
            <a:schemeClr val="accent1"/>
          </a:lnRef>
          <a:fillRef idx="0">
            <a:schemeClr val="accent1"/>
          </a:fillRef>
          <a:effectRef idx="0">
            <a:schemeClr val="accent1"/>
          </a:effectRef>
          <a:fontRef idx="minor">
            <a:schemeClr val="tx1"/>
          </a:fontRef>
        </p:style>
      </p:cxnSp>
      <p:sp>
        <p:nvSpPr>
          <p:cNvPr id="229" name="Rectangle 228"/>
          <p:cNvSpPr/>
          <p:nvPr/>
        </p:nvSpPr>
        <p:spPr>
          <a:xfrm>
            <a:off x="3779912" y="4882208"/>
            <a:ext cx="1107463" cy="1378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8" name="Straight Connector 237"/>
          <p:cNvCxnSpPr>
            <a:stCxn id="229" idx="3"/>
            <a:endCxn id="229" idx="1"/>
          </p:cNvCxnSpPr>
          <p:nvPr/>
        </p:nvCxnSpPr>
        <p:spPr>
          <a:xfrm flipH="1">
            <a:off x="3779912" y="4951115"/>
            <a:ext cx="110746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4" name="Elbow Connector 243"/>
          <p:cNvCxnSpPr>
            <a:stCxn id="229" idx="3"/>
            <a:endCxn id="140" idx="1"/>
          </p:cNvCxnSpPr>
          <p:nvPr/>
        </p:nvCxnSpPr>
        <p:spPr>
          <a:xfrm flipV="1">
            <a:off x="4887375" y="2684480"/>
            <a:ext cx="1005742" cy="2266635"/>
          </a:xfrm>
          <a:prstGeom prst="bentConnector3">
            <a:avLst>
              <a:gd name="adj1" fmla="val 71214"/>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106" name="Can 105"/>
          <p:cNvSpPr/>
          <p:nvPr/>
        </p:nvSpPr>
        <p:spPr>
          <a:xfrm>
            <a:off x="3995936" y="4443958"/>
            <a:ext cx="1020649" cy="43204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CSV-File</a:t>
            </a:r>
            <a:endParaRPr lang="en-GB" dirty="0"/>
          </a:p>
        </p:txBody>
      </p:sp>
      <p:cxnSp>
        <p:nvCxnSpPr>
          <p:cNvPr id="254" name="Elbow Connector 253"/>
          <p:cNvCxnSpPr>
            <a:stCxn id="81" idx="3"/>
            <a:endCxn id="229" idx="1"/>
          </p:cNvCxnSpPr>
          <p:nvPr/>
        </p:nvCxnSpPr>
        <p:spPr>
          <a:xfrm>
            <a:off x="907934" y="2151116"/>
            <a:ext cx="2871978" cy="2799999"/>
          </a:xfrm>
          <a:prstGeom prst="bentConnector3">
            <a:avLst>
              <a:gd name="adj1" fmla="val 29839"/>
            </a:avLst>
          </a:prstGeom>
          <a:ln w="12700"/>
        </p:spPr>
        <p:style>
          <a:lnRef idx="1">
            <a:schemeClr val="accent1"/>
          </a:lnRef>
          <a:fillRef idx="0">
            <a:schemeClr val="accent1"/>
          </a:fillRef>
          <a:effectRef idx="0">
            <a:schemeClr val="accent1"/>
          </a:effectRef>
          <a:fontRef idx="minor">
            <a:schemeClr val="tx1"/>
          </a:fontRef>
        </p:style>
      </p:cxnSp>
      <p:cxnSp>
        <p:nvCxnSpPr>
          <p:cNvPr id="261" name="Elbow Connector 260"/>
          <p:cNvCxnSpPr>
            <a:stCxn id="178" idx="3"/>
            <a:endCxn id="106" idx="4"/>
          </p:cNvCxnSpPr>
          <p:nvPr/>
        </p:nvCxnSpPr>
        <p:spPr>
          <a:xfrm>
            <a:off x="4935934" y="3125406"/>
            <a:ext cx="80651" cy="1534576"/>
          </a:xfrm>
          <a:prstGeom prst="bentConnector3">
            <a:avLst>
              <a:gd name="adj1" fmla="val 629094"/>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270" name="TextBox 269"/>
          <p:cNvSpPr txBox="1"/>
          <p:nvPr/>
        </p:nvSpPr>
        <p:spPr>
          <a:xfrm>
            <a:off x="5671505" y="4515966"/>
            <a:ext cx="1140249" cy="276999"/>
          </a:xfrm>
          <a:prstGeom prst="rect">
            <a:avLst/>
          </a:prstGeom>
          <a:noFill/>
        </p:spPr>
        <p:txBody>
          <a:bodyPr wrap="none" rtlCol="0">
            <a:spAutoFit/>
          </a:bodyPr>
          <a:lstStyle/>
          <a:p>
            <a:r>
              <a:rPr lang="en-GB" sz="1200" dirty="0" smtClean="0"/>
              <a:t>Write Add Item</a:t>
            </a:r>
            <a:endParaRPr lang="en-GB" sz="1200" dirty="0"/>
          </a:p>
        </p:txBody>
      </p:sp>
      <p:sp>
        <p:nvSpPr>
          <p:cNvPr id="2" name="TextBox 1"/>
          <p:cNvSpPr txBox="1"/>
          <p:nvPr/>
        </p:nvSpPr>
        <p:spPr>
          <a:xfrm>
            <a:off x="0" y="4607928"/>
            <a:ext cx="8982331" cy="830997"/>
          </a:xfrm>
          <a:prstGeom prst="rect">
            <a:avLst/>
          </a:prstGeom>
          <a:noFill/>
        </p:spPr>
        <p:txBody>
          <a:bodyPr wrap="none" rtlCol="0">
            <a:spAutoFit/>
          </a:bodyPr>
          <a:lstStyle/>
          <a:p>
            <a:r>
              <a:rPr lang="en-GB" sz="4800" dirty="0" smtClean="0">
                <a:solidFill>
                  <a:srgbClr val="FF0000"/>
                </a:solidFill>
              </a:rPr>
              <a:t>Are there still events in </a:t>
            </a:r>
            <a:r>
              <a:rPr lang="en-GB" sz="4800" dirty="0" err="1" smtClean="0">
                <a:solidFill>
                  <a:srgbClr val="FF0000"/>
                </a:solidFill>
              </a:rPr>
              <a:t>DataStore</a:t>
            </a:r>
            <a:r>
              <a:rPr lang="en-GB" sz="4800" dirty="0" smtClean="0">
                <a:solidFill>
                  <a:srgbClr val="FF0000"/>
                </a:solidFill>
              </a:rPr>
              <a:t> ?</a:t>
            </a:r>
            <a:endParaRPr lang="en-GB" sz="4800" dirty="0">
              <a:solidFill>
                <a:srgbClr val="FF0000"/>
              </a:solidFill>
            </a:endParaRPr>
          </a:p>
        </p:txBody>
      </p:sp>
      <p:sp>
        <p:nvSpPr>
          <p:cNvPr id="3" name="Oval 2"/>
          <p:cNvSpPr/>
          <p:nvPr/>
        </p:nvSpPr>
        <p:spPr>
          <a:xfrm>
            <a:off x="1146845" y="1832794"/>
            <a:ext cx="174768"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1</a:t>
            </a:r>
            <a:endParaRPr lang="en-SG" sz="1200" dirty="0"/>
          </a:p>
        </p:txBody>
      </p:sp>
      <p:sp>
        <p:nvSpPr>
          <p:cNvPr id="125" name="Oval 124"/>
          <p:cNvSpPr/>
          <p:nvPr/>
        </p:nvSpPr>
        <p:spPr>
          <a:xfrm>
            <a:off x="1578595" y="2193424"/>
            <a:ext cx="174768"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2</a:t>
            </a:r>
            <a:endParaRPr lang="en-SG" sz="1200" dirty="0"/>
          </a:p>
        </p:txBody>
      </p:sp>
      <p:sp>
        <p:nvSpPr>
          <p:cNvPr id="126" name="Oval 125"/>
          <p:cNvSpPr/>
          <p:nvPr/>
        </p:nvSpPr>
        <p:spPr>
          <a:xfrm>
            <a:off x="2988195" y="3624535"/>
            <a:ext cx="174768"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3</a:t>
            </a:r>
            <a:endParaRPr lang="en-SG" sz="1200" dirty="0"/>
          </a:p>
        </p:txBody>
      </p:sp>
      <p:sp>
        <p:nvSpPr>
          <p:cNvPr id="127" name="Oval 126"/>
          <p:cNvSpPr/>
          <p:nvPr/>
        </p:nvSpPr>
        <p:spPr>
          <a:xfrm>
            <a:off x="4955240" y="2886609"/>
            <a:ext cx="174768"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4</a:t>
            </a:r>
            <a:endParaRPr lang="en-SG" sz="1200" dirty="0"/>
          </a:p>
        </p:txBody>
      </p:sp>
    </p:spTree>
    <p:extLst>
      <p:ext uri="{BB962C8B-B14F-4D97-AF65-F5344CB8AC3E}">
        <p14:creationId xmlns:p14="http://schemas.microsoft.com/office/powerpoint/2010/main" val="42037574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p:cNvSpPr/>
          <p:nvPr/>
        </p:nvSpPr>
        <p:spPr>
          <a:xfrm>
            <a:off x="3930832" y="4927053"/>
            <a:ext cx="1107463" cy="1378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p:cNvSpPr/>
          <p:nvPr/>
        </p:nvSpPr>
        <p:spPr>
          <a:xfrm>
            <a:off x="251520" y="267494"/>
            <a:ext cx="1296144" cy="3617756"/>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smtClean="0"/>
              <a:t>Item</a:t>
            </a:r>
            <a:endParaRPr lang="en-GB" dirty="0"/>
          </a:p>
        </p:txBody>
      </p:sp>
      <p:sp>
        <p:nvSpPr>
          <p:cNvPr id="6" name="Rectangle 5"/>
          <p:cNvSpPr/>
          <p:nvPr/>
        </p:nvSpPr>
        <p:spPr>
          <a:xfrm>
            <a:off x="5749101" y="267494"/>
            <a:ext cx="2135267" cy="3617756"/>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smtClean="0"/>
              <a:t>ItemParent</a:t>
            </a:r>
            <a:endParaRPr lang="en-GB" dirty="0"/>
          </a:p>
        </p:txBody>
      </p:sp>
      <p:cxnSp>
        <p:nvCxnSpPr>
          <p:cNvPr id="9" name="Straight Arrow Connector 8"/>
          <p:cNvCxnSpPr>
            <a:stCxn id="75" idx="3"/>
            <a:endCxn id="131" idx="1"/>
          </p:cNvCxnSpPr>
          <p:nvPr/>
        </p:nvCxnSpPr>
        <p:spPr>
          <a:xfrm>
            <a:off x="1181918" y="1084388"/>
            <a:ext cx="4711199"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979712" y="1391166"/>
            <a:ext cx="1440160" cy="2960397"/>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smtClean="0"/>
              <a:t>DataStore</a:t>
            </a:r>
            <a:r>
              <a:rPr lang="en-GB" dirty="0" smtClean="0"/>
              <a:t> &lt;Item&gt;</a:t>
            </a:r>
            <a:endParaRPr lang="en-GB" dirty="0"/>
          </a:p>
        </p:txBody>
      </p:sp>
      <p:sp>
        <p:nvSpPr>
          <p:cNvPr id="30" name="Rectangle 29"/>
          <p:cNvSpPr/>
          <p:nvPr/>
        </p:nvSpPr>
        <p:spPr>
          <a:xfrm>
            <a:off x="3729609" y="1401620"/>
            <a:ext cx="1634479" cy="2949943"/>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smtClean="0"/>
              <a:t>DataStoreCSV</a:t>
            </a:r>
            <a:r>
              <a:rPr lang="en-GB" dirty="0" smtClean="0"/>
              <a:t> &lt;Item&gt;</a:t>
            </a:r>
            <a:endParaRPr lang="en-GB" dirty="0"/>
          </a:p>
        </p:txBody>
      </p:sp>
      <p:sp>
        <p:nvSpPr>
          <p:cNvPr id="33" name="TextBox 32"/>
          <p:cNvSpPr txBox="1"/>
          <p:nvPr/>
        </p:nvSpPr>
        <p:spPr>
          <a:xfrm>
            <a:off x="1711513" y="51470"/>
            <a:ext cx="3753400" cy="369332"/>
          </a:xfrm>
          <a:prstGeom prst="rect">
            <a:avLst/>
          </a:prstGeom>
          <a:noFill/>
        </p:spPr>
        <p:txBody>
          <a:bodyPr wrap="none" rtlCol="0">
            <a:spAutoFit/>
          </a:bodyPr>
          <a:lstStyle/>
          <a:p>
            <a:r>
              <a:rPr lang="en-GB" b="1" dirty="0" smtClean="0"/>
              <a:t>Update Item and track it in </a:t>
            </a:r>
            <a:r>
              <a:rPr lang="en-GB" b="1" dirty="0" err="1" smtClean="0"/>
              <a:t>DataStore</a:t>
            </a:r>
            <a:endParaRPr lang="en-GB" b="1" dirty="0"/>
          </a:p>
        </p:txBody>
      </p:sp>
      <p:grpSp>
        <p:nvGrpSpPr>
          <p:cNvPr id="97" name="Group 96"/>
          <p:cNvGrpSpPr/>
          <p:nvPr/>
        </p:nvGrpSpPr>
        <p:grpSpPr>
          <a:xfrm>
            <a:off x="300395" y="590312"/>
            <a:ext cx="959237" cy="3654978"/>
            <a:chOff x="-684584" y="932996"/>
            <a:chExt cx="959237" cy="3654978"/>
          </a:xfrm>
        </p:grpSpPr>
        <p:sp>
          <p:nvSpPr>
            <p:cNvPr id="73" name="TextBox 72"/>
            <p:cNvSpPr txBox="1"/>
            <p:nvPr/>
          </p:nvSpPr>
          <p:spPr>
            <a:xfrm>
              <a:off x="-684584" y="932996"/>
              <a:ext cx="846450" cy="276999"/>
            </a:xfrm>
            <a:prstGeom prst="rect">
              <a:avLst/>
            </a:prstGeom>
            <a:noFill/>
          </p:spPr>
          <p:txBody>
            <a:bodyPr wrap="none" rtlCol="0">
              <a:spAutoFit/>
            </a:bodyPr>
            <a:lstStyle/>
            <a:p>
              <a:r>
                <a:rPr lang="en-GB" sz="1200" b="1" dirty="0" smtClean="0"/>
                <a:t>Properties</a:t>
              </a:r>
              <a:endParaRPr lang="en-GB" sz="1200" b="1" dirty="0"/>
            </a:p>
          </p:txBody>
        </p:sp>
        <p:sp>
          <p:nvSpPr>
            <p:cNvPr id="74" name="TextBox 73"/>
            <p:cNvSpPr txBox="1"/>
            <p:nvPr/>
          </p:nvSpPr>
          <p:spPr>
            <a:xfrm>
              <a:off x="-684584" y="1110784"/>
              <a:ext cx="406971" cy="276999"/>
            </a:xfrm>
            <a:prstGeom prst="rect">
              <a:avLst/>
            </a:prstGeom>
            <a:noFill/>
          </p:spPr>
          <p:txBody>
            <a:bodyPr wrap="none" rtlCol="0">
              <a:spAutoFit/>
            </a:bodyPr>
            <a:lstStyle/>
            <a:p>
              <a:r>
                <a:rPr lang="en-GB" sz="1200" dirty="0" smtClean="0"/>
                <a:t>Key</a:t>
              </a:r>
              <a:endParaRPr lang="en-GB" sz="1200" dirty="0"/>
            </a:p>
          </p:txBody>
        </p:sp>
        <p:sp>
          <p:nvSpPr>
            <p:cNvPr id="75" name="TextBox 74"/>
            <p:cNvSpPr txBox="1"/>
            <p:nvPr/>
          </p:nvSpPr>
          <p:spPr>
            <a:xfrm>
              <a:off x="-684584" y="1288572"/>
              <a:ext cx="881523" cy="276999"/>
            </a:xfrm>
            <a:prstGeom prst="rect">
              <a:avLst/>
            </a:prstGeom>
            <a:noFill/>
          </p:spPr>
          <p:txBody>
            <a:bodyPr wrap="none" rtlCol="0">
              <a:spAutoFit/>
            </a:bodyPr>
            <a:lstStyle/>
            <a:p>
              <a:r>
                <a:rPr lang="en-GB" sz="1200" dirty="0" err="1" smtClean="0"/>
                <a:t>ItemParent</a:t>
              </a:r>
              <a:endParaRPr lang="en-GB" sz="1200" dirty="0"/>
            </a:p>
          </p:txBody>
        </p:sp>
        <p:sp>
          <p:nvSpPr>
            <p:cNvPr id="76" name="TextBox 75"/>
            <p:cNvSpPr txBox="1"/>
            <p:nvPr/>
          </p:nvSpPr>
          <p:spPr>
            <a:xfrm>
              <a:off x="-684584" y="1466360"/>
              <a:ext cx="538545" cy="276999"/>
            </a:xfrm>
            <a:prstGeom prst="rect">
              <a:avLst/>
            </a:prstGeom>
            <a:noFill/>
          </p:spPr>
          <p:txBody>
            <a:bodyPr wrap="none" rtlCol="0">
              <a:spAutoFit/>
            </a:bodyPr>
            <a:lstStyle/>
            <a:p>
              <a:r>
                <a:rPr lang="en-GB" sz="1200" b="1" dirty="0" smtClean="0"/>
                <a:t>Event</a:t>
              </a:r>
              <a:endParaRPr lang="en-GB" sz="1200" b="1" dirty="0"/>
            </a:p>
          </p:txBody>
        </p:sp>
        <p:sp>
          <p:nvSpPr>
            <p:cNvPr id="77" name="TextBox 76"/>
            <p:cNvSpPr txBox="1"/>
            <p:nvPr/>
          </p:nvSpPr>
          <p:spPr>
            <a:xfrm>
              <a:off x="-684584" y="1644148"/>
              <a:ext cx="959237" cy="276999"/>
            </a:xfrm>
            <a:prstGeom prst="rect">
              <a:avLst/>
            </a:prstGeom>
            <a:noFill/>
          </p:spPr>
          <p:txBody>
            <a:bodyPr wrap="none" rtlCol="0">
              <a:spAutoFit/>
            </a:bodyPr>
            <a:lstStyle/>
            <a:p>
              <a:r>
                <a:rPr lang="en-GB" sz="1200" dirty="0" err="1" smtClean="0"/>
                <a:t>HasChanged</a:t>
              </a:r>
              <a:endParaRPr lang="en-GB" sz="1200" dirty="0"/>
            </a:p>
          </p:txBody>
        </p:sp>
        <p:sp>
          <p:nvSpPr>
            <p:cNvPr id="78" name="TextBox 77"/>
            <p:cNvSpPr txBox="1"/>
            <p:nvPr/>
          </p:nvSpPr>
          <p:spPr>
            <a:xfrm>
              <a:off x="-684584" y="1821936"/>
              <a:ext cx="936475" cy="276999"/>
            </a:xfrm>
            <a:prstGeom prst="rect">
              <a:avLst/>
            </a:prstGeom>
            <a:noFill/>
          </p:spPr>
          <p:txBody>
            <a:bodyPr wrap="none" rtlCol="0">
              <a:spAutoFit/>
            </a:bodyPr>
            <a:lstStyle/>
            <a:p>
              <a:r>
                <a:rPr lang="en-GB" sz="1200" b="1" dirty="0" smtClean="0"/>
                <a:t>Constructor</a:t>
              </a:r>
              <a:endParaRPr lang="en-GB" sz="1200" b="1" dirty="0"/>
            </a:p>
          </p:txBody>
        </p:sp>
        <p:sp>
          <p:nvSpPr>
            <p:cNvPr id="79" name="TextBox 78"/>
            <p:cNvSpPr txBox="1"/>
            <p:nvPr/>
          </p:nvSpPr>
          <p:spPr>
            <a:xfrm>
              <a:off x="-684584" y="1999724"/>
              <a:ext cx="566117" cy="276999"/>
            </a:xfrm>
            <a:prstGeom prst="rect">
              <a:avLst/>
            </a:prstGeom>
            <a:noFill/>
          </p:spPr>
          <p:txBody>
            <a:bodyPr wrap="none" rtlCol="0">
              <a:spAutoFit/>
            </a:bodyPr>
            <a:lstStyle/>
            <a:p>
              <a:r>
                <a:rPr lang="en-GB" sz="1200" dirty="0"/>
                <a:t>Item()</a:t>
              </a:r>
            </a:p>
          </p:txBody>
        </p:sp>
        <p:sp>
          <p:nvSpPr>
            <p:cNvPr id="80" name="TextBox 79"/>
            <p:cNvSpPr txBox="1"/>
            <p:nvPr/>
          </p:nvSpPr>
          <p:spPr>
            <a:xfrm>
              <a:off x="-684584" y="2177512"/>
              <a:ext cx="759119" cy="276999"/>
            </a:xfrm>
            <a:prstGeom prst="rect">
              <a:avLst/>
            </a:prstGeom>
            <a:noFill/>
          </p:spPr>
          <p:txBody>
            <a:bodyPr wrap="none" rtlCol="0">
              <a:spAutoFit/>
            </a:bodyPr>
            <a:lstStyle/>
            <a:p>
              <a:r>
                <a:rPr lang="en-GB" sz="1200" b="1" dirty="0"/>
                <a:t>Methods</a:t>
              </a:r>
              <a:endParaRPr lang="en-GB" sz="1200" dirty="0"/>
            </a:p>
          </p:txBody>
        </p:sp>
        <p:sp>
          <p:nvSpPr>
            <p:cNvPr id="81" name="TextBox 80"/>
            <p:cNvSpPr txBox="1"/>
            <p:nvPr/>
          </p:nvSpPr>
          <p:spPr>
            <a:xfrm>
              <a:off x="-684584" y="2355300"/>
              <a:ext cx="607539" cy="276999"/>
            </a:xfrm>
            <a:prstGeom prst="rect">
              <a:avLst/>
            </a:prstGeom>
            <a:noFill/>
          </p:spPr>
          <p:txBody>
            <a:bodyPr wrap="none" rtlCol="0">
              <a:spAutoFit/>
            </a:bodyPr>
            <a:lstStyle/>
            <a:p>
              <a:r>
                <a:rPr lang="en-GB" sz="1200" dirty="0"/>
                <a:t>Store()</a:t>
              </a:r>
            </a:p>
          </p:txBody>
        </p:sp>
        <p:sp>
          <p:nvSpPr>
            <p:cNvPr id="82" name="TextBox 81"/>
            <p:cNvSpPr txBox="1"/>
            <p:nvPr/>
          </p:nvSpPr>
          <p:spPr>
            <a:xfrm>
              <a:off x="-684584" y="2533088"/>
              <a:ext cx="736227" cy="276999"/>
            </a:xfrm>
            <a:prstGeom prst="rect">
              <a:avLst/>
            </a:prstGeom>
            <a:noFill/>
          </p:spPr>
          <p:txBody>
            <a:bodyPr wrap="none" rtlCol="0">
              <a:spAutoFit/>
            </a:bodyPr>
            <a:lstStyle/>
            <a:p>
              <a:r>
                <a:rPr lang="en-GB" sz="1200" dirty="0"/>
                <a:t>Update</a:t>
              </a:r>
              <a:r>
                <a:rPr lang="en-GB" sz="1200" dirty="0" smtClean="0"/>
                <a:t>()</a:t>
              </a:r>
              <a:endParaRPr lang="en-GB" sz="1200" dirty="0"/>
            </a:p>
          </p:txBody>
        </p:sp>
        <p:sp>
          <p:nvSpPr>
            <p:cNvPr id="83" name="TextBox 82"/>
            <p:cNvSpPr txBox="1"/>
            <p:nvPr/>
          </p:nvSpPr>
          <p:spPr>
            <a:xfrm>
              <a:off x="-684584" y="2710876"/>
              <a:ext cx="759054" cy="276999"/>
            </a:xfrm>
            <a:prstGeom prst="rect">
              <a:avLst/>
            </a:prstGeom>
            <a:noFill/>
          </p:spPr>
          <p:txBody>
            <a:bodyPr wrap="none" rtlCol="0">
              <a:spAutoFit/>
            </a:bodyPr>
            <a:lstStyle/>
            <a:p>
              <a:r>
                <a:rPr lang="en-GB" sz="1200" dirty="0" smtClean="0"/>
                <a:t>Release()</a:t>
              </a:r>
              <a:endParaRPr lang="en-GB" sz="1200" dirty="0"/>
            </a:p>
          </p:txBody>
        </p:sp>
        <p:sp>
          <p:nvSpPr>
            <p:cNvPr id="84" name="TextBox 83"/>
            <p:cNvSpPr txBox="1"/>
            <p:nvPr/>
          </p:nvSpPr>
          <p:spPr>
            <a:xfrm>
              <a:off x="-684584" y="2888664"/>
              <a:ext cx="184731" cy="276999"/>
            </a:xfrm>
            <a:prstGeom prst="rect">
              <a:avLst/>
            </a:prstGeom>
            <a:noFill/>
          </p:spPr>
          <p:txBody>
            <a:bodyPr wrap="none" rtlCol="0">
              <a:spAutoFit/>
            </a:bodyPr>
            <a:lstStyle/>
            <a:p>
              <a:endParaRPr lang="en-GB" sz="1200" dirty="0"/>
            </a:p>
          </p:txBody>
        </p:sp>
        <p:sp>
          <p:nvSpPr>
            <p:cNvPr id="85" name="TextBox 84"/>
            <p:cNvSpPr txBox="1"/>
            <p:nvPr/>
          </p:nvSpPr>
          <p:spPr>
            <a:xfrm>
              <a:off x="-684584" y="3066452"/>
              <a:ext cx="184731" cy="276999"/>
            </a:xfrm>
            <a:prstGeom prst="rect">
              <a:avLst/>
            </a:prstGeom>
            <a:noFill/>
          </p:spPr>
          <p:txBody>
            <a:bodyPr wrap="none" rtlCol="0">
              <a:spAutoFit/>
            </a:bodyPr>
            <a:lstStyle/>
            <a:p>
              <a:endParaRPr lang="en-GB" sz="1200" dirty="0"/>
            </a:p>
          </p:txBody>
        </p:sp>
        <p:sp>
          <p:nvSpPr>
            <p:cNvPr id="86" name="TextBox 85"/>
            <p:cNvSpPr txBox="1"/>
            <p:nvPr/>
          </p:nvSpPr>
          <p:spPr>
            <a:xfrm>
              <a:off x="-684584" y="3244240"/>
              <a:ext cx="184731" cy="276999"/>
            </a:xfrm>
            <a:prstGeom prst="rect">
              <a:avLst/>
            </a:prstGeom>
            <a:noFill/>
          </p:spPr>
          <p:txBody>
            <a:bodyPr wrap="none" rtlCol="0">
              <a:spAutoFit/>
            </a:bodyPr>
            <a:lstStyle/>
            <a:p>
              <a:endParaRPr lang="en-GB" sz="1200" dirty="0"/>
            </a:p>
          </p:txBody>
        </p:sp>
        <p:sp>
          <p:nvSpPr>
            <p:cNvPr id="87" name="TextBox 86"/>
            <p:cNvSpPr txBox="1"/>
            <p:nvPr/>
          </p:nvSpPr>
          <p:spPr>
            <a:xfrm>
              <a:off x="-684584" y="3422028"/>
              <a:ext cx="184731" cy="276999"/>
            </a:xfrm>
            <a:prstGeom prst="rect">
              <a:avLst/>
            </a:prstGeom>
            <a:noFill/>
          </p:spPr>
          <p:txBody>
            <a:bodyPr wrap="none" rtlCol="0">
              <a:spAutoFit/>
            </a:bodyPr>
            <a:lstStyle/>
            <a:p>
              <a:endParaRPr lang="en-GB" sz="1200" dirty="0"/>
            </a:p>
          </p:txBody>
        </p:sp>
        <p:sp>
          <p:nvSpPr>
            <p:cNvPr id="88" name="TextBox 87"/>
            <p:cNvSpPr txBox="1"/>
            <p:nvPr/>
          </p:nvSpPr>
          <p:spPr>
            <a:xfrm>
              <a:off x="-684584" y="3599816"/>
              <a:ext cx="184731" cy="276999"/>
            </a:xfrm>
            <a:prstGeom prst="rect">
              <a:avLst/>
            </a:prstGeom>
            <a:noFill/>
          </p:spPr>
          <p:txBody>
            <a:bodyPr wrap="none" rtlCol="0">
              <a:spAutoFit/>
            </a:bodyPr>
            <a:lstStyle/>
            <a:p>
              <a:endParaRPr lang="en-GB" sz="1200" dirty="0"/>
            </a:p>
          </p:txBody>
        </p:sp>
        <p:sp>
          <p:nvSpPr>
            <p:cNvPr id="89" name="TextBox 88"/>
            <p:cNvSpPr txBox="1"/>
            <p:nvPr/>
          </p:nvSpPr>
          <p:spPr>
            <a:xfrm>
              <a:off x="-684584" y="3777604"/>
              <a:ext cx="184731" cy="276999"/>
            </a:xfrm>
            <a:prstGeom prst="rect">
              <a:avLst/>
            </a:prstGeom>
            <a:noFill/>
          </p:spPr>
          <p:txBody>
            <a:bodyPr wrap="none" rtlCol="0">
              <a:spAutoFit/>
            </a:bodyPr>
            <a:lstStyle/>
            <a:p>
              <a:endParaRPr lang="en-GB" sz="1200" dirty="0"/>
            </a:p>
          </p:txBody>
        </p:sp>
        <p:sp>
          <p:nvSpPr>
            <p:cNvPr id="90" name="TextBox 89"/>
            <p:cNvSpPr txBox="1"/>
            <p:nvPr/>
          </p:nvSpPr>
          <p:spPr>
            <a:xfrm>
              <a:off x="-684584" y="3955392"/>
              <a:ext cx="184731" cy="276999"/>
            </a:xfrm>
            <a:prstGeom prst="rect">
              <a:avLst/>
            </a:prstGeom>
            <a:noFill/>
          </p:spPr>
          <p:txBody>
            <a:bodyPr wrap="none" rtlCol="0">
              <a:spAutoFit/>
            </a:bodyPr>
            <a:lstStyle/>
            <a:p>
              <a:endParaRPr lang="en-GB" sz="1200" dirty="0"/>
            </a:p>
          </p:txBody>
        </p:sp>
        <p:sp>
          <p:nvSpPr>
            <p:cNvPr id="91" name="TextBox 90"/>
            <p:cNvSpPr txBox="1"/>
            <p:nvPr/>
          </p:nvSpPr>
          <p:spPr>
            <a:xfrm>
              <a:off x="-684584" y="4133180"/>
              <a:ext cx="184731" cy="276999"/>
            </a:xfrm>
            <a:prstGeom prst="rect">
              <a:avLst/>
            </a:prstGeom>
            <a:noFill/>
          </p:spPr>
          <p:txBody>
            <a:bodyPr wrap="none" rtlCol="0">
              <a:spAutoFit/>
            </a:bodyPr>
            <a:lstStyle/>
            <a:p>
              <a:endParaRPr lang="en-GB" sz="1200" dirty="0"/>
            </a:p>
          </p:txBody>
        </p:sp>
        <p:sp>
          <p:nvSpPr>
            <p:cNvPr id="92" name="TextBox 91"/>
            <p:cNvSpPr txBox="1"/>
            <p:nvPr/>
          </p:nvSpPr>
          <p:spPr>
            <a:xfrm>
              <a:off x="-684584" y="4310975"/>
              <a:ext cx="184731" cy="276999"/>
            </a:xfrm>
            <a:prstGeom prst="rect">
              <a:avLst/>
            </a:prstGeom>
            <a:noFill/>
          </p:spPr>
          <p:txBody>
            <a:bodyPr wrap="none" rtlCol="0">
              <a:spAutoFit/>
            </a:bodyPr>
            <a:lstStyle/>
            <a:p>
              <a:endParaRPr lang="en-GB" sz="1200" dirty="0"/>
            </a:p>
          </p:txBody>
        </p:sp>
      </p:grpSp>
      <p:sp>
        <p:nvSpPr>
          <p:cNvPr id="111" name="TextBox 110"/>
          <p:cNvSpPr txBox="1"/>
          <p:nvPr/>
        </p:nvSpPr>
        <p:spPr>
          <a:xfrm>
            <a:off x="3779912" y="1142623"/>
            <a:ext cx="657552" cy="276999"/>
          </a:xfrm>
          <a:prstGeom prst="rect">
            <a:avLst/>
          </a:prstGeom>
          <a:noFill/>
        </p:spPr>
        <p:txBody>
          <a:bodyPr wrap="none" rtlCol="0">
            <a:spAutoFit/>
          </a:bodyPr>
          <a:lstStyle/>
          <a:p>
            <a:r>
              <a:rPr lang="en-GB" sz="1200" dirty="0" smtClean="0"/>
              <a:t>inherits</a:t>
            </a:r>
            <a:endParaRPr lang="en-GB" sz="1200" dirty="0"/>
          </a:p>
        </p:txBody>
      </p:sp>
      <p:grpSp>
        <p:nvGrpSpPr>
          <p:cNvPr id="56" name="Group 55"/>
          <p:cNvGrpSpPr/>
          <p:nvPr/>
        </p:nvGrpSpPr>
        <p:grpSpPr>
          <a:xfrm>
            <a:off x="9396536" y="375203"/>
            <a:ext cx="846450" cy="3654978"/>
            <a:chOff x="-684584" y="932996"/>
            <a:chExt cx="846450" cy="3654978"/>
          </a:xfrm>
        </p:grpSpPr>
        <p:sp>
          <p:nvSpPr>
            <p:cNvPr id="57" name="TextBox 56"/>
            <p:cNvSpPr txBox="1"/>
            <p:nvPr/>
          </p:nvSpPr>
          <p:spPr>
            <a:xfrm>
              <a:off x="-684584" y="932996"/>
              <a:ext cx="846450" cy="276999"/>
            </a:xfrm>
            <a:prstGeom prst="rect">
              <a:avLst/>
            </a:prstGeom>
            <a:noFill/>
          </p:spPr>
          <p:txBody>
            <a:bodyPr wrap="none" rtlCol="0">
              <a:spAutoFit/>
            </a:bodyPr>
            <a:lstStyle/>
            <a:p>
              <a:r>
                <a:rPr lang="en-GB" sz="1200" b="1" dirty="0" smtClean="0"/>
                <a:t>Properties</a:t>
              </a:r>
              <a:endParaRPr lang="en-GB" sz="1200" b="1" dirty="0"/>
            </a:p>
          </p:txBody>
        </p:sp>
        <p:sp>
          <p:nvSpPr>
            <p:cNvPr id="58" name="TextBox 57"/>
            <p:cNvSpPr txBox="1"/>
            <p:nvPr/>
          </p:nvSpPr>
          <p:spPr>
            <a:xfrm>
              <a:off x="-684584" y="1110784"/>
              <a:ext cx="406971" cy="276999"/>
            </a:xfrm>
            <a:prstGeom prst="rect">
              <a:avLst/>
            </a:prstGeom>
            <a:noFill/>
          </p:spPr>
          <p:txBody>
            <a:bodyPr wrap="none" rtlCol="0">
              <a:spAutoFit/>
            </a:bodyPr>
            <a:lstStyle/>
            <a:p>
              <a:r>
                <a:rPr lang="en-GB" sz="1200" dirty="0" err="1"/>
                <a:t>aaa</a:t>
              </a:r>
              <a:endParaRPr lang="en-GB" sz="1200" dirty="0"/>
            </a:p>
          </p:txBody>
        </p:sp>
        <p:sp>
          <p:nvSpPr>
            <p:cNvPr id="59" name="TextBox 58"/>
            <p:cNvSpPr txBox="1"/>
            <p:nvPr/>
          </p:nvSpPr>
          <p:spPr>
            <a:xfrm>
              <a:off x="-684584" y="1288572"/>
              <a:ext cx="405880" cy="276999"/>
            </a:xfrm>
            <a:prstGeom prst="rect">
              <a:avLst/>
            </a:prstGeom>
            <a:noFill/>
          </p:spPr>
          <p:txBody>
            <a:bodyPr wrap="none" rtlCol="0">
              <a:spAutoFit/>
            </a:bodyPr>
            <a:lstStyle/>
            <a:p>
              <a:r>
                <a:rPr lang="en-GB" sz="1200" dirty="0" err="1"/>
                <a:t>aaa</a:t>
              </a:r>
              <a:endParaRPr lang="en-GB" sz="1200" dirty="0"/>
            </a:p>
          </p:txBody>
        </p:sp>
        <p:sp>
          <p:nvSpPr>
            <p:cNvPr id="60" name="TextBox 59"/>
            <p:cNvSpPr txBox="1"/>
            <p:nvPr/>
          </p:nvSpPr>
          <p:spPr>
            <a:xfrm>
              <a:off x="-684584" y="1466360"/>
              <a:ext cx="405880" cy="276999"/>
            </a:xfrm>
            <a:prstGeom prst="rect">
              <a:avLst/>
            </a:prstGeom>
            <a:noFill/>
          </p:spPr>
          <p:txBody>
            <a:bodyPr wrap="none" rtlCol="0">
              <a:spAutoFit/>
            </a:bodyPr>
            <a:lstStyle/>
            <a:p>
              <a:r>
                <a:rPr lang="en-GB" sz="1200" dirty="0" err="1"/>
                <a:t>aaa</a:t>
              </a:r>
              <a:endParaRPr lang="en-GB" sz="1200" b="1" dirty="0"/>
            </a:p>
          </p:txBody>
        </p:sp>
        <p:sp>
          <p:nvSpPr>
            <p:cNvPr id="61" name="TextBox 60"/>
            <p:cNvSpPr txBox="1"/>
            <p:nvPr/>
          </p:nvSpPr>
          <p:spPr>
            <a:xfrm>
              <a:off x="-684584" y="1644148"/>
              <a:ext cx="405880" cy="276999"/>
            </a:xfrm>
            <a:prstGeom prst="rect">
              <a:avLst/>
            </a:prstGeom>
            <a:noFill/>
          </p:spPr>
          <p:txBody>
            <a:bodyPr wrap="none" rtlCol="0">
              <a:spAutoFit/>
            </a:bodyPr>
            <a:lstStyle/>
            <a:p>
              <a:r>
                <a:rPr lang="en-GB" sz="1200" dirty="0" err="1"/>
                <a:t>aaa</a:t>
              </a:r>
              <a:endParaRPr lang="en-GB" sz="1200" dirty="0"/>
            </a:p>
          </p:txBody>
        </p:sp>
        <p:sp>
          <p:nvSpPr>
            <p:cNvPr id="62" name="TextBox 61"/>
            <p:cNvSpPr txBox="1"/>
            <p:nvPr/>
          </p:nvSpPr>
          <p:spPr>
            <a:xfrm>
              <a:off x="-684584" y="1821936"/>
              <a:ext cx="405880" cy="276999"/>
            </a:xfrm>
            <a:prstGeom prst="rect">
              <a:avLst/>
            </a:prstGeom>
            <a:noFill/>
          </p:spPr>
          <p:txBody>
            <a:bodyPr wrap="none" rtlCol="0">
              <a:spAutoFit/>
            </a:bodyPr>
            <a:lstStyle/>
            <a:p>
              <a:r>
                <a:rPr lang="en-GB" sz="1200" dirty="0" err="1"/>
                <a:t>aaa</a:t>
              </a:r>
              <a:endParaRPr lang="en-GB" sz="1200" b="1" dirty="0"/>
            </a:p>
          </p:txBody>
        </p:sp>
        <p:sp>
          <p:nvSpPr>
            <p:cNvPr id="63" name="TextBox 62"/>
            <p:cNvSpPr txBox="1"/>
            <p:nvPr/>
          </p:nvSpPr>
          <p:spPr>
            <a:xfrm>
              <a:off x="-684584" y="1999724"/>
              <a:ext cx="405880" cy="276999"/>
            </a:xfrm>
            <a:prstGeom prst="rect">
              <a:avLst/>
            </a:prstGeom>
            <a:noFill/>
          </p:spPr>
          <p:txBody>
            <a:bodyPr wrap="none" rtlCol="0">
              <a:spAutoFit/>
            </a:bodyPr>
            <a:lstStyle/>
            <a:p>
              <a:r>
                <a:rPr lang="en-GB" sz="1200" dirty="0" err="1" smtClean="0"/>
                <a:t>aaa</a:t>
              </a:r>
              <a:endParaRPr lang="en-GB" sz="1200" dirty="0"/>
            </a:p>
          </p:txBody>
        </p:sp>
        <p:sp>
          <p:nvSpPr>
            <p:cNvPr id="64" name="TextBox 63"/>
            <p:cNvSpPr txBox="1"/>
            <p:nvPr/>
          </p:nvSpPr>
          <p:spPr>
            <a:xfrm>
              <a:off x="-684584" y="2177512"/>
              <a:ext cx="405880" cy="276999"/>
            </a:xfrm>
            <a:prstGeom prst="rect">
              <a:avLst/>
            </a:prstGeom>
            <a:noFill/>
          </p:spPr>
          <p:txBody>
            <a:bodyPr wrap="none" rtlCol="0">
              <a:spAutoFit/>
            </a:bodyPr>
            <a:lstStyle/>
            <a:p>
              <a:r>
                <a:rPr lang="en-GB" sz="1200" dirty="0" err="1" smtClean="0"/>
                <a:t>aaa</a:t>
              </a:r>
              <a:endParaRPr lang="en-GB" sz="1200" dirty="0"/>
            </a:p>
          </p:txBody>
        </p:sp>
        <p:sp>
          <p:nvSpPr>
            <p:cNvPr id="65" name="TextBox 64"/>
            <p:cNvSpPr txBox="1"/>
            <p:nvPr/>
          </p:nvSpPr>
          <p:spPr>
            <a:xfrm>
              <a:off x="-684584" y="2355300"/>
              <a:ext cx="405880" cy="276999"/>
            </a:xfrm>
            <a:prstGeom prst="rect">
              <a:avLst/>
            </a:prstGeom>
            <a:noFill/>
          </p:spPr>
          <p:txBody>
            <a:bodyPr wrap="none" rtlCol="0">
              <a:spAutoFit/>
            </a:bodyPr>
            <a:lstStyle/>
            <a:p>
              <a:r>
                <a:rPr lang="en-GB" sz="1200" dirty="0" err="1" smtClean="0"/>
                <a:t>aaa</a:t>
              </a:r>
              <a:endParaRPr lang="en-GB" sz="1200" dirty="0"/>
            </a:p>
          </p:txBody>
        </p:sp>
        <p:sp>
          <p:nvSpPr>
            <p:cNvPr id="66" name="TextBox 65"/>
            <p:cNvSpPr txBox="1"/>
            <p:nvPr/>
          </p:nvSpPr>
          <p:spPr>
            <a:xfrm>
              <a:off x="-684584" y="2533088"/>
              <a:ext cx="405880" cy="276999"/>
            </a:xfrm>
            <a:prstGeom prst="rect">
              <a:avLst/>
            </a:prstGeom>
            <a:noFill/>
          </p:spPr>
          <p:txBody>
            <a:bodyPr wrap="none" rtlCol="0">
              <a:spAutoFit/>
            </a:bodyPr>
            <a:lstStyle/>
            <a:p>
              <a:r>
                <a:rPr lang="en-GB" sz="1200" dirty="0" err="1" smtClean="0"/>
                <a:t>aaa</a:t>
              </a:r>
              <a:endParaRPr lang="en-GB" sz="1200" dirty="0"/>
            </a:p>
          </p:txBody>
        </p:sp>
        <p:sp>
          <p:nvSpPr>
            <p:cNvPr id="67" name="TextBox 66"/>
            <p:cNvSpPr txBox="1"/>
            <p:nvPr/>
          </p:nvSpPr>
          <p:spPr>
            <a:xfrm>
              <a:off x="-684584" y="2710876"/>
              <a:ext cx="405880" cy="276999"/>
            </a:xfrm>
            <a:prstGeom prst="rect">
              <a:avLst/>
            </a:prstGeom>
            <a:noFill/>
          </p:spPr>
          <p:txBody>
            <a:bodyPr wrap="none" rtlCol="0">
              <a:spAutoFit/>
            </a:bodyPr>
            <a:lstStyle/>
            <a:p>
              <a:r>
                <a:rPr lang="en-GB" sz="1200" dirty="0" err="1" smtClean="0"/>
                <a:t>aaa</a:t>
              </a:r>
              <a:endParaRPr lang="en-GB" sz="1200" dirty="0"/>
            </a:p>
          </p:txBody>
        </p:sp>
        <p:sp>
          <p:nvSpPr>
            <p:cNvPr id="68" name="TextBox 67"/>
            <p:cNvSpPr txBox="1"/>
            <p:nvPr/>
          </p:nvSpPr>
          <p:spPr>
            <a:xfrm>
              <a:off x="-684584" y="2888664"/>
              <a:ext cx="405880" cy="276999"/>
            </a:xfrm>
            <a:prstGeom prst="rect">
              <a:avLst/>
            </a:prstGeom>
            <a:noFill/>
          </p:spPr>
          <p:txBody>
            <a:bodyPr wrap="none" rtlCol="0">
              <a:spAutoFit/>
            </a:bodyPr>
            <a:lstStyle/>
            <a:p>
              <a:r>
                <a:rPr lang="en-GB" sz="1200" dirty="0" err="1" smtClean="0"/>
                <a:t>aaa</a:t>
              </a:r>
              <a:endParaRPr lang="en-GB" sz="1200" dirty="0"/>
            </a:p>
          </p:txBody>
        </p:sp>
        <p:sp>
          <p:nvSpPr>
            <p:cNvPr id="69" name="TextBox 68"/>
            <p:cNvSpPr txBox="1"/>
            <p:nvPr/>
          </p:nvSpPr>
          <p:spPr>
            <a:xfrm>
              <a:off x="-684584" y="3066452"/>
              <a:ext cx="405880" cy="276999"/>
            </a:xfrm>
            <a:prstGeom prst="rect">
              <a:avLst/>
            </a:prstGeom>
            <a:noFill/>
          </p:spPr>
          <p:txBody>
            <a:bodyPr wrap="none" rtlCol="0">
              <a:spAutoFit/>
            </a:bodyPr>
            <a:lstStyle/>
            <a:p>
              <a:r>
                <a:rPr lang="en-GB" sz="1200" dirty="0" err="1" smtClean="0"/>
                <a:t>aaa</a:t>
              </a:r>
              <a:endParaRPr lang="en-GB" sz="1200" dirty="0"/>
            </a:p>
          </p:txBody>
        </p:sp>
        <p:sp>
          <p:nvSpPr>
            <p:cNvPr id="70" name="TextBox 69"/>
            <p:cNvSpPr txBox="1"/>
            <p:nvPr/>
          </p:nvSpPr>
          <p:spPr>
            <a:xfrm>
              <a:off x="-684584" y="3244240"/>
              <a:ext cx="405880" cy="276999"/>
            </a:xfrm>
            <a:prstGeom prst="rect">
              <a:avLst/>
            </a:prstGeom>
            <a:noFill/>
          </p:spPr>
          <p:txBody>
            <a:bodyPr wrap="none" rtlCol="0">
              <a:spAutoFit/>
            </a:bodyPr>
            <a:lstStyle/>
            <a:p>
              <a:r>
                <a:rPr lang="en-GB" sz="1200" dirty="0" err="1" smtClean="0"/>
                <a:t>aaa</a:t>
              </a:r>
              <a:endParaRPr lang="en-GB" sz="1200" dirty="0"/>
            </a:p>
          </p:txBody>
        </p:sp>
        <p:sp>
          <p:nvSpPr>
            <p:cNvPr id="71" name="TextBox 70"/>
            <p:cNvSpPr txBox="1"/>
            <p:nvPr/>
          </p:nvSpPr>
          <p:spPr>
            <a:xfrm>
              <a:off x="-684584" y="3422028"/>
              <a:ext cx="405880" cy="276999"/>
            </a:xfrm>
            <a:prstGeom prst="rect">
              <a:avLst/>
            </a:prstGeom>
            <a:noFill/>
          </p:spPr>
          <p:txBody>
            <a:bodyPr wrap="none" rtlCol="0">
              <a:spAutoFit/>
            </a:bodyPr>
            <a:lstStyle/>
            <a:p>
              <a:r>
                <a:rPr lang="en-GB" sz="1200" dirty="0" err="1" smtClean="0"/>
                <a:t>aaa</a:t>
              </a:r>
              <a:endParaRPr lang="en-GB" sz="1200" dirty="0"/>
            </a:p>
          </p:txBody>
        </p:sp>
        <p:sp>
          <p:nvSpPr>
            <p:cNvPr id="72" name="TextBox 71"/>
            <p:cNvSpPr txBox="1"/>
            <p:nvPr/>
          </p:nvSpPr>
          <p:spPr>
            <a:xfrm>
              <a:off x="-684584" y="3599816"/>
              <a:ext cx="405880" cy="276999"/>
            </a:xfrm>
            <a:prstGeom prst="rect">
              <a:avLst/>
            </a:prstGeom>
            <a:noFill/>
          </p:spPr>
          <p:txBody>
            <a:bodyPr wrap="none" rtlCol="0">
              <a:spAutoFit/>
            </a:bodyPr>
            <a:lstStyle/>
            <a:p>
              <a:r>
                <a:rPr lang="en-GB" sz="1200" dirty="0" err="1" smtClean="0"/>
                <a:t>aaa</a:t>
              </a:r>
              <a:endParaRPr lang="en-GB" sz="1200" dirty="0"/>
            </a:p>
          </p:txBody>
        </p:sp>
        <p:sp>
          <p:nvSpPr>
            <p:cNvPr id="93" name="TextBox 92"/>
            <p:cNvSpPr txBox="1"/>
            <p:nvPr/>
          </p:nvSpPr>
          <p:spPr>
            <a:xfrm>
              <a:off x="-684584" y="3777604"/>
              <a:ext cx="405880" cy="276999"/>
            </a:xfrm>
            <a:prstGeom prst="rect">
              <a:avLst/>
            </a:prstGeom>
            <a:noFill/>
          </p:spPr>
          <p:txBody>
            <a:bodyPr wrap="none" rtlCol="0">
              <a:spAutoFit/>
            </a:bodyPr>
            <a:lstStyle/>
            <a:p>
              <a:r>
                <a:rPr lang="en-GB" sz="1200" dirty="0" err="1" smtClean="0"/>
                <a:t>aaa</a:t>
              </a:r>
              <a:endParaRPr lang="en-GB" sz="1200" dirty="0"/>
            </a:p>
          </p:txBody>
        </p:sp>
        <p:sp>
          <p:nvSpPr>
            <p:cNvPr id="94" name="TextBox 93"/>
            <p:cNvSpPr txBox="1"/>
            <p:nvPr/>
          </p:nvSpPr>
          <p:spPr>
            <a:xfrm>
              <a:off x="-684584" y="3955392"/>
              <a:ext cx="405880" cy="276999"/>
            </a:xfrm>
            <a:prstGeom prst="rect">
              <a:avLst/>
            </a:prstGeom>
            <a:noFill/>
          </p:spPr>
          <p:txBody>
            <a:bodyPr wrap="none" rtlCol="0">
              <a:spAutoFit/>
            </a:bodyPr>
            <a:lstStyle/>
            <a:p>
              <a:r>
                <a:rPr lang="en-GB" sz="1200" dirty="0" err="1" smtClean="0"/>
                <a:t>aaa</a:t>
              </a:r>
              <a:endParaRPr lang="en-GB" sz="1200" dirty="0"/>
            </a:p>
          </p:txBody>
        </p:sp>
        <p:sp>
          <p:nvSpPr>
            <p:cNvPr id="95" name="TextBox 94"/>
            <p:cNvSpPr txBox="1"/>
            <p:nvPr/>
          </p:nvSpPr>
          <p:spPr>
            <a:xfrm>
              <a:off x="-684584" y="4133180"/>
              <a:ext cx="405880" cy="276999"/>
            </a:xfrm>
            <a:prstGeom prst="rect">
              <a:avLst/>
            </a:prstGeom>
            <a:noFill/>
          </p:spPr>
          <p:txBody>
            <a:bodyPr wrap="none" rtlCol="0">
              <a:spAutoFit/>
            </a:bodyPr>
            <a:lstStyle/>
            <a:p>
              <a:r>
                <a:rPr lang="en-GB" sz="1200" dirty="0" err="1" smtClean="0"/>
                <a:t>aaa</a:t>
              </a:r>
              <a:endParaRPr lang="en-GB" sz="1200" dirty="0"/>
            </a:p>
          </p:txBody>
        </p:sp>
        <p:sp>
          <p:nvSpPr>
            <p:cNvPr id="96" name="TextBox 95"/>
            <p:cNvSpPr txBox="1"/>
            <p:nvPr/>
          </p:nvSpPr>
          <p:spPr>
            <a:xfrm>
              <a:off x="-684584" y="4310975"/>
              <a:ext cx="405880" cy="276999"/>
            </a:xfrm>
            <a:prstGeom prst="rect">
              <a:avLst/>
            </a:prstGeom>
            <a:noFill/>
          </p:spPr>
          <p:txBody>
            <a:bodyPr wrap="none" rtlCol="0">
              <a:spAutoFit/>
            </a:bodyPr>
            <a:lstStyle/>
            <a:p>
              <a:r>
                <a:rPr lang="en-GB" sz="1200" dirty="0" err="1" smtClean="0"/>
                <a:t>aaa</a:t>
              </a:r>
              <a:endParaRPr lang="en-GB" sz="1200" dirty="0"/>
            </a:p>
          </p:txBody>
        </p:sp>
      </p:grpSp>
      <p:grpSp>
        <p:nvGrpSpPr>
          <p:cNvPr id="128" name="Group 127"/>
          <p:cNvGrpSpPr/>
          <p:nvPr/>
        </p:nvGrpSpPr>
        <p:grpSpPr>
          <a:xfrm>
            <a:off x="5893117" y="590312"/>
            <a:ext cx="1919243" cy="3654978"/>
            <a:chOff x="-684584" y="932996"/>
            <a:chExt cx="1919243" cy="3654978"/>
          </a:xfrm>
        </p:grpSpPr>
        <p:sp>
          <p:nvSpPr>
            <p:cNvPr id="129" name="TextBox 128"/>
            <p:cNvSpPr txBox="1"/>
            <p:nvPr/>
          </p:nvSpPr>
          <p:spPr>
            <a:xfrm>
              <a:off x="-684584" y="932996"/>
              <a:ext cx="846450" cy="276999"/>
            </a:xfrm>
            <a:prstGeom prst="rect">
              <a:avLst/>
            </a:prstGeom>
            <a:noFill/>
          </p:spPr>
          <p:txBody>
            <a:bodyPr wrap="none" rtlCol="0">
              <a:spAutoFit/>
            </a:bodyPr>
            <a:lstStyle/>
            <a:p>
              <a:r>
                <a:rPr lang="en-GB" sz="1200" b="1" dirty="0" smtClean="0"/>
                <a:t>Properties</a:t>
              </a:r>
              <a:endParaRPr lang="en-GB" sz="1200" b="1" dirty="0"/>
            </a:p>
          </p:txBody>
        </p:sp>
        <p:sp>
          <p:nvSpPr>
            <p:cNvPr id="130" name="TextBox 129"/>
            <p:cNvSpPr txBox="1"/>
            <p:nvPr/>
          </p:nvSpPr>
          <p:spPr>
            <a:xfrm>
              <a:off x="-684584" y="1110784"/>
              <a:ext cx="406971" cy="276999"/>
            </a:xfrm>
            <a:prstGeom prst="rect">
              <a:avLst/>
            </a:prstGeom>
            <a:noFill/>
          </p:spPr>
          <p:txBody>
            <a:bodyPr wrap="none" rtlCol="0">
              <a:spAutoFit/>
            </a:bodyPr>
            <a:lstStyle/>
            <a:p>
              <a:r>
                <a:rPr lang="en-GB" sz="1200" dirty="0" smtClean="0"/>
                <a:t>Key</a:t>
              </a:r>
              <a:endParaRPr lang="en-GB" sz="1200" dirty="0"/>
            </a:p>
          </p:txBody>
        </p:sp>
        <p:sp>
          <p:nvSpPr>
            <p:cNvPr id="131" name="TextBox 130"/>
            <p:cNvSpPr txBox="1"/>
            <p:nvPr/>
          </p:nvSpPr>
          <p:spPr>
            <a:xfrm>
              <a:off x="-684584" y="1288572"/>
              <a:ext cx="993670" cy="276999"/>
            </a:xfrm>
            <a:prstGeom prst="rect">
              <a:avLst/>
            </a:prstGeom>
            <a:noFill/>
          </p:spPr>
          <p:txBody>
            <a:bodyPr wrap="none" rtlCol="0">
              <a:spAutoFit/>
            </a:bodyPr>
            <a:lstStyle/>
            <a:p>
              <a:r>
                <a:rPr lang="en-GB" sz="1200" dirty="0" err="1" smtClean="0"/>
                <a:t>ItemChildren</a:t>
              </a:r>
              <a:endParaRPr lang="en-GB" sz="1200" dirty="0"/>
            </a:p>
          </p:txBody>
        </p:sp>
        <p:sp>
          <p:nvSpPr>
            <p:cNvPr id="132" name="TextBox 131"/>
            <p:cNvSpPr txBox="1"/>
            <p:nvPr/>
          </p:nvSpPr>
          <p:spPr>
            <a:xfrm>
              <a:off x="-684584" y="1466360"/>
              <a:ext cx="538545" cy="276999"/>
            </a:xfrm>
            <a:prstGeom prst="rect">
              <a:avLst/>
            </a:prstGeom>
            <a:noFill/>
          </p:spPr>
          <p:txBody>
            <a:bodyPr wrap="none" rtlCol="0">
              <a:spAutoFit/>
            </a:bodyPr>
            <a:lstStyle/>
            <a:p>
              <a:r>
                <a:rPr lang="en-GB" sz="1200" b="1" dirty="0" smtClean="0"/>
                <a:t>Event</a:t>
              </a:r>
              <a:endParaRPr lang="en-GB" sz="1200" b="1" dirty="0"/>
            </a:p>
          </p:txBody>
        </p:sp>
        <p:sp>
          <p:nvSpPr>
            <p:cNvPr id="133" name="TextBox 132"/>
            <p:cNvSpPr txBox="1"/>
            <p:nvPr/>
          </p:nvSpPr>
          <p:spPr>
            <a:xfrm>
              <a:off x="-684584" y="1644148"/>
              <a:ext cx="959237" cy="276999"/>
            </a:xfrm>
            <a:prstGeom prst="rect">
              <a:avLst/>
            </a:prstGeom>
            <a:noFill/>
          </p:spPr>
          <p:txBody>
            <a:bodyPr wrap="none" rtlCol="0">
              <a:spAutoFit/>
            </a:bodyPr>
            <a:lstStyle/>
            <a:p>
              <a:r>
                <a:rPr lang="en-GB" sz="1200" dirty="0" err="1" smtClean="0"/>
                <a:t>HasChanged</a:t>
              </a:r>
              <a:endParaRPr lang="en-GB" sz="1200" dirty="0"/>
            </a:p>
          </p:txBody>
        </p:sp>
        <p:sp>
          <p:nvSpPr>
            <p:cNvPr id="134" name="TextBox 133"/>
            <p:cNvSpPr txBox="1"/>
            <p:nvPr/>
          </p:nvSpPr>
          <p:spPr>
            <a:xfrm>
              <a:off x="-684584" y="1821936"/>
              <a:ext cx="936475" cy="276999"/>
            </a:xfrm>
            <a:prstGeom prst="rect">
              <a:avLst/>
            </a:prstGeom>
            <a:noFill/>
          </p:spPr>
          <p:txBody>
            <a:bodyPr wrap="none" rtlCol="0">
              <a:spAutoFit/>
            </a:bodyPr>
            <a:lstStyle/>
            <a:p>
              <a:r>
                <a:rPr lang="en-GB" sz="1200" b="1" dirty="0" smtClean="0"/>
                <a:t>Constructor</a:t>
              </a:r>
              <a:endParaRPr lang="en-GB" sz="1200" b="1" dirty="0"/>
            </a:p>
          </p:txBody>
        </p:sp>
        <p:sp>
          <p:nvSpPr>
            <p:cNvPr id="135" name="TextBox 134"/>
            <p:cNvSpPr txBox="1"/>
            <p:nvPr/>
          </p:nvSpPr>
          <p:spPr>
            <a:xfrm>
              <a:off x="-684584" y="1999724"/>
              <a:ext cx="566117" cy="276999"/>
            </a:xfrm>
            <a:prstGeom prst="rect">
              <a:avLst/>
            </a:prstGeom>
            <a:noFill/>
          </p:spPr>
          <p:txBody>
            <a:bodyPr wrap="none" rtlCol="0">
              <a:spAutoFit/>
            </a:bodyPr>
            <a:lstStyle/>
            <a:p>
              <a:r>
                <a:rPr lang="en-GB" sz="1200" dirty="0"/>
                <a:t>Item()</a:t>
              </a:r>
            </a:p>
          </p:txBody>
        </p:sp>
        <p:sp>
          <p:nvSpPr>
            <p:cNvPr id="136" name="TextBox 135"/>
            <p:cNvSpPr txBox="1"/>
            <p:nvPr/>
          </p:nvSpPr>
          <p:spPr>
            <a:xfrm>
              <a:off x="-684584" y="2177512"/>
              <a:ext cx="759119" cy="276999"/>
            </a:xfrm>
            <a:prstGeom prst="rect">
              <a:avLst/>
            </a:prstGeom>
            <a:noFill/>
          </p:spPr>
          <p:txBody>
            <a:bodyPr wrap="none" rtlCol="0">
              <a:spAutoFit/>
            </a:bodyPr>
            <a:lstStyle/>
            <a:p>
              <a:r>
                <a:rPr lang="en-GB" sz="1200" b="1" dirty="0"/>
                <a:t>Methods</a:t>
              </a:r>
              <a:endParaRPr lang="en-GB" sz="1200" dirty="0"/>
            </a:p>
          </p:txBody>
        </p:sp>
        <p:sp>
          <p:nvSpPr>
            <p:cNvPr id="137" name="TextBox 136"/>
            <p:cNvSpPr txBox="1"/>
            <p:nvPr/>
          </p:nvSpPr>
          <p:spPr>
            <a:xfrm>
              <a:off x="-684584" y="2355300"/>
              <a:ext cx="607539" cy="276999"/>
            </a:xfrm>
            <a:prstGeom prst="rect">
              <a:avLst/>
            </a:prstGeom>
            <a:noFill/>
          </p:spPr>
          <p:txBody>
            <a:bodyPr wrap="none" rtlCol="0">
              <a:spAutoFit/>
            </a:bodyPr>
            <a:lstStyle/>
            <a:p>
              <a:r>
                <a:rPr lang="en-GB" sz="1200" dirty="0"/>
                <a:t>Store()</a:t>
              </a:r>
            </a:p>
          </p:txBody>
        </p:sp>
        <p:sp>
          <p:nvSpPr>
            <p:cNvPr id="138" name="TextBox 137"/>
            <p:cNvSpPr txBox="1"/>
            <p:nvPr/>
          </p:nvSpPr>
          <p:spPr>
            <a:xfrm>
              <a:off x="-684584" y="2533088"/>
              <a:ext cx="736227" cy="276999"/>
            </a:xfrm>
            <a:prstGeom prst="rect">
              <a:avLst/>
            </a:prstGeom>
            <a:noFill/>
          </p:spPr>
          <p:txBody>
            <a:bodyPr wrap="none" rtlCol="0">
              <a:spAutoFit/>
            </a:bodyPr>
            <a:lstStyle/>
            <a:p>
              <a:r>
                <a:rPr lang="en-GB" sz="1200" dirty="0"/>
                <a:t>Update</a:t>
              </a:r>
              <a:r>
                <a:rPr lang="en-GB" sz="1200" dirty="0" smtClean="0"/>
                <a:t>()</a:t>
              </a:r>
              <a:endParaRPr lang="en-GB" sz="1200" dirty="0"/>
            </a:p>
          </p:txBody>
        </p:sp>
        <p:sp>
          <p:nvSpPr>
            <p:cNvPr id="139" name="TextBox 138"/>
            <p:cNvSpPr txBox="1"/>
            <p:nvPr/>
          </p:nvSpPr>
          <p:spPr>
            <a:xfrm>
              <a:off x="-684584" y="2710876"/>
              <a:ext cx="784125" cy="276999"/>
            </a:xfrm>
            <a:prstGeom prst="rect">
              <a:avLst/>
            </a:prstGeom>
            <a:noFill/>
          </p:spPr>
          <p:txBody>
            <a:bodyPr wrap="none" rtlCol="0">
              <a:spAutoFit/>
            </a:bodyPr>
            <a:lstStyle/>
            <a:p>
              <a:r>
                <a:rPr lang="en-GB" sz="1200" dirty="0"/>
                <a:t>Release()</a:t>
              </a:r>
            </a:p>
          </p:txBody>
        </p:sp>
        <p:sp>
          <p:nvSpPr>
            <p:cNvPr id="140" name="TextBox 139"/>
            <p:cNvSpPr txBox="1"/>
            <p:nvPr/>
          </p:nvSpPr>
          <p:spPr>
            <a:xfrm>
              <a:off x="-684584" y="2888664"/>
              <a:ext cx="1480149" cy="276999"/>
            </a:xfrm>
            <a:prstGeom prst="rect">
              <a:avLst/>
            </a:prstGeom>
            <a:noFill/>
          </p:spPr>
          <p:txBody>
            <a:bodyPr wrap="none" rtlCol="0">
              <a:spAutoFit/>
            </a:bodyPr>
            <a:lstStyle/>
            <a:p>
              <a:r>
                <a:rPr lang="en-GB" sz="1200" dirty="0" err="1" smtClean="0"/>
                <a:t>AddToItemChildren</a:t>
              </a:r>
              <a:r>
                <a:rPr lang="en-GB" sz="1200" dirty="0" smtClean="0"/>
                <a:t>()</a:t>
              </a:r>
              <a:endParaRPr lang="en-GB" sz="1200" dirty="0"/>
            </a:p>
          </p:txBody>
        </p:sp>
        <p:sp>
          <p:nvSpPr>
            <p:cNvPr id="141" name="TextBox 140"/>
            <p:cNvSpPr txBox="1"/>
            <p:nvPr/>
          </p:nvSpPr>
          <p:spPr>
            <a:xfrm>
              <a:off x="-684584" y="3066452"/>
              <a:ext cx="1919243" cy="276999"/>
            </a:xfrm>
            <a:prstGeom prst="rect">
              <a:avLst/>
            </a:prstGeom>
            <a:noFill/>
          </p:spPr>
          <p:txBody>
            <a:bodyPr wrap="none" rtlCol="0">
              <a:spAutoFit/>
            </a:bodyPr>
            <a:lstStyle/>
            <a:p>
              <a:r>
                <a:rPr lang="en-GB" sz="1200" dirty="0" err="1" smtClean="0"/>
                <a:t>RemoveFromItemChildren</a:t>
              </a:r>
              <a:r>
                <a:rPr lang="en-GB" sz="1200" dirty="0" smtClean="0"/>
                <a:t>()</a:t>
              </a:r>
              <a:endParaRPr lang="en-GB" sz="1200" dirty="0"/>
            </a:p>
          </p:txBody>
        </p:sp>
        <p:sp>
          <p:nvSpPr>
            <p:cNvPr id="142" name="TextBox 141"/>
            <p:cNvSpPr txBox="1"/>
            <p:nvPr/>
          </p:nvSpPr>
          <p:spPr>
            <a:xfrm>
              <a:off x="-684584" y="3244240"/>
              <a:ext cx="184731" cy="276999"/>
            </a:xfrm>
            <a:prstGeom prst="rect">
              <a:avLst/>
            </a:prstGeom>
            <a:noFill/>
          </p:spPr>
          <p:txBody>
            <a:bodyPr wrap="none" rtlCol="0">
              <a:spAutoFit/>
            </a:bodyPr>
            <a:lstStyle/>
            <a:p>
              <a:endParaRPr lang="en-GB" sz="1200" dirty="0"/>
            </a:p>
          </p:txBody>
        </p:sp>
        <p:sp>
          <p:nvSpPr>
            <p:cNvPr id="143" name="TextBox 142"/>
            <p:cNvSpPr txBox="1"/>
            <p:nvPr/>
          </p:nvSpPr>
          <p:spPr>
            <a:xfrm>
              <a:off x="-684584" y="3422028"/>
              <a:ext cx="184731" cy="276999"/>
            </a:xfrm>
            <a:prstGeom prst="rect">
              <a:avLst/>
            </a:prstGeom>
            <a:noFill/>
          </p:spPr>
          <p:txBody>
            <a:bodyPr wrap="none" rtlCol="0">
              <a:spAutoFit/>
            </a:bodyPr>
            <a:lstStyle/>
            <a:p>
              <a:endParaRPr lang="en-GB" sz="1200" dirty="0"/>
            </a:p>
          </p:txBody>
        </p:sp>
        <p:sp>
          <p:nvSpPr>
            <p:cNvPr id="144" name="TextBox 143"/>
            <p:cNvSpPr txBox="1"/>
            <p:nvPr/>
          </p:nvSpPr>
          <p:spPr>
            <a:xfrm>
              <a:off x="-684584" y="3599816"/>
              <a:ext cx="184731" cy="276999"/>
            </a:xfrm>
            <a:prstGeom prst="rect">
              <a:avLst/>
            </a:prstGeom>
            <a:noFill/>
          </p:spPr>
          <p:txBody>
            <a:bodyPr wrap="none" rtlCol="0">
              <a:spAutoFit/>
            </a:bodyPr>
            <a:lstStyle/>
            <a:p>
              <a:endParaRPr lang="en-GB" sz="1200" dirty="0"/>
            </a:p>
          </p:txBody>
        </p:sp>
        <p:sp>
          <p:nvSpPr>
            <p:cNvPr id="145" name="TextBox 144"/>
            <p:cNvSpPr txBox="1"/>
            <p:nvPr/>
          </p:nvSpPr>
          <p:spPr>
            <a:xfrm>
              <a:off x="-684584" y="3777604"/>
              <a:ext cx="184731" cy="276999"/>
            </a:xfrm>
            <a:prstGeom prst="rect">
              <a:avLst/>
            </a:prstGeom>
            <a:noFill/>
          </p:spPr>
          <p:txBody>
            <a:bodyPr wrap="none" rtlCol="0">
              <a:spAutoFit/>
            </a:bodyPr>
            <a:lstStyle/>
            <a:p>
              <a:endParaRPr lang="en-GB" sz="1200" dirty="0"/>
            </a:p>
          </p:txBody>
        </p:sp>
        <p:sp>
          <p:nvSpPr>
            <p:cNvPr id="146" name="TextBox 145"/>
            <p:cNvSpPr txBox="1"/>
            <p:nvPr/>
          </p:nvSpPr>
          <p:spPr>
            <a:xfrm>
              <a:off x="-684584" y="3955392"/>
              <a:ext cx="184731" cy="276999"/>
            </a:xfrm>
            <a:prstGeom prst="rect">
              <a:avLst/>
            </a:prstGeom>
            <a:noFill/>
          </p:spPr>
          <p:txBody>
            <a:bodyPr wrap="none" rtlCol="0">
              <a:spAutoFit/>
            </a:bodyPr>
            <a:lstStyle/>
            <a:p>
              <a:endParaRPr lang="en-GB" sz="1200" dirty="0"/>
            </a:p>
          </p:txBody>
        </p:sp>
        <p:sp>
          <p:nvSpPr>
            <p:cNvPr id="147" name="TextBox 146"/>
            <p:cNvSpPr txBox="1"/>
            <p:nvPr/>
          </p:nvSpPr>
          <p:spPr>
            <a:xfrm>
              <a:off x="-684584" y="4133180"/>
              <a:ext cx="184731" cy="276999"/>
            </a:xfrm>
            <a:prstGeom prst="rect">
              <a:avLst/>
            </a:prstGeom>
            <a:noFill/>
          </p:spPr>
          <p:txBody>
            <a:bodyPr wrap="none" rtlCol="0">
              <a:spAutoFit/>
            </a:bodyPr>
            <a:lstStyle/>
            <a:p>
              <a:endParaRPr lang="en-GB" sz="1200" dirty="0"/>
            </a:p>
          </p:txBody>
        </p:sp>
        <p:sp>
          <p:nvSpPr>
            <p:cNvPr id="148" name="TextBox 147"/>
            <p:cNvSpPr txBox="1"/>
            <p:nvPr/>
          </p:nvSpPr>
          <p:spPr>
            <a:xfrm>
              <a:off x="-684584" y="4310975"/>
              <a:ext cx="184731" cy="276999"/>
            </a:xfrm>
            <a:prstGeom prst="rect">
              <a:avLst/>
            </a:prstGeom>
            <a:noFill/>
          </p:spPr>
          <p:txBody>
            <a:bodyPr wrap="none" rtlCol="0">
              <a:spAutoFit/>
            </a:bodyPr>
            <a:lstStyle/>
            <a:p>
              <a:endParaRPr lang="en-GB" sz="1200" dirty="0"/>
            </a:p>
          </p:txBody>
        </p:sp>
      </p:grpSp>
      <p:cxnSp>
        <p:nvCxnSpPr>
          <p:cNvPr id="12" name="Elbow Connector 11"/>
          <p:cNvCxnSpPr>
            <a:stCxn id="20" idx="0"/>
            <a:endCxn id="30" idx="0"/>
          </p:cNvCxnSpPr>
          <p:nvPr/>
        </p:nvCxnSpPr>
        <p:spPr>
          <a:xfrm rot="16200000" flipH="1">
            <a:off x="3618093" y="472865"/>
            <a:ext cx="10454" cy="1847057"/>
          </a:xfrm>
          <a:prstGeom prst="bentConnector3">
            <a:avLst>
              <a:gd name="adj1" fmla="val -218672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9" name="TextBox 148"/>
          <p:cNvSpPr txBox="1"/>
          <p:nvPr/>
        </p:nvSpPr>
        <p:spPr>
          <a:xfrm>
            <a:off x="3991855" y="869278"/>
            <a:ext cx="1516249" cy="276999"/>
          </a:xfrm>
          <a:prstGeom prst="rect">
            <a:avLst/>
          </a:prstGeom>
          <a:noFill/>
        </p:spPr>
        <p:txBody>
          <a:bodyPr wrap="none" rtlCol="0">
            <a:spAutoFit/>
          </a:bodyPr>
          <a:lstStyle/>
          <a:p>
            <a:r>
              <a:rPr lang="en-GB" sz="1200" dirty="0" err="1" smtClean="0"/>
              <a:t>ItemParent</a:t>
            </a:r>
            <a:r>
              <a:rPr lang="en-GB" sz="1200" dirty="0" smtClean="0"/>
              <a:t> has Items</a:t>
            </a:r>
            <a:endParaRPr lang="en-GB" sz="1200" dirty="0"/>
          </a:p>
        </p:txBody>
      </p:sp>
      <p:grpSp>
        <p:nvGrpSpPr>
          <p:cNvPr id="150" name="Group 149"/>
          <p:cNvGrpSpPr/>
          <p:nvPr/>
        </p:nvGrpSpPr>
        <p:grpSpPr>
          <a:xfrm>
            <a:off x="2051720" y="1941108"/>
            <a:ext cx="1340688" cy="3654978"/>
            <a:chOff x="-684584" y="932996"/>
            <a:chExt cx="1340688" cy="3654978"/>
          </a:xfrm>
        </p:grpSpPr>
        <p:sp>
          <p:nvSpPr>
            <p:cNvPr id="151" name="TextBox 150"/>
            <p:cNvSpPr txBox="1"/>
            <p:nvPr/>
          </p:nvSpPr>
          <p:spPr>
            <a:xfrm>
              <a:off x="-684584" y="932996"/>
              <a:ext cx="846450" cy="276999"/>
            </a:xfrm>
            <a:prstGeom prst="rect">
              <a:avLst/>
            </a:prstGeom>
            <a:noFill/>
          </p:spPr>
          <p:txBody>
            <a:bodyPr wrap="none" rtlCol="0">
              <a:spAutoFit/>
            </a:bodyPr>
            <a:lstStyle/>
            <a:p>
              <a:r>
                <a:rPr lang="en-GB" sz="1200" b="1" dirty="0" smtClean="0"/>
                <a:t>Properties</a:t>
              </a:r>
              <a:endParaRPr lang="en-GB" sz="1200" b="1" dirty="0"/>
            </a:p>
          </p:txBody>
        </p:sp>
        <p:sp>
          <p:nvSpPr>
            <p:cNvPr id="152" name="TextBox 151"/>
            <p:cNvSpPr txBox="1"/>
            <p:nvPr/>
          </p:nvSpPr>
          <p:spPr>
            <a:xfrm>
              <a:off x="-684584" y="1110784"/>
              <a:ext cx="736868" cy="276999"/>
            </a:xfrm>
            <a:prstGeom prst="rect">
              <a:avLst/>
            </a:prstGeom>
            <a:noFill/>
          </p:spPr>
          <p:txBody>
            <a:bodyPr wrap="none" rtlCol="0">
              <a:spAutoFit/>
            </a:bodyPr>
            <a:lstStyle/>
            <a:p>
              <a:r>
                <a:rPr lang="en-GB" sz="1200" dirty="0" err="1"/>
                <a:t>StoreKey</a:t>
              </a:r>
              <a:endParaRPr lang="en-GB" sz="1200" dirty="0"/>
            </a:p>
          </p:txBody>
        </p:sp>
        <p:sp>
          <p:nvSpPr>
            <p:cNvPr id="153" name="TextBox 152"/>
            <p:cNvSpPr txBox="1"/>
            <p:nvPr/>
          </p:nvSpPr>
          <p:spPr>
            <a:xfrm>
              <a:off x="-684584" y="1288572"/>
              <a:ext cx="627031" cy="276999"/>
            </a:xfrm>
            <a:prstGeom prst="rect">
              <a:avLst/>
            </a:prstGeom>
            <a:noFill/>
          </p:spPr>
          <p:txBody>
            <a:bodyPr wrap="none" rtlCol="0">
              <a:spAutoFit/>
            </a:bodyPr>
            <a:lstStyle/>
            <a:p>
              <a:r>
                <a:rPr lang="en-GB" sz="1200" dirty="0"/>
                <a:t>Items[]</a:t>
              </a:r>
            </a:p>
          </p:txBody>
        </p:sp>
        <p:sp>
          <p:nvSpPr>
            <p:cNvPr id="154" name="TextBox 153"/>
            <p:cNvSpPr txBox="1"/>
            <p:nvPr/>
          </p:nvSpPr>
          <p:spPr>
            <a:xfrm>
              <a:off x="-684584" y="1466360"/>
              <a:ext cx="538545" cy="276999"/>
            </a:xfrm>
            <a:prstGeom prst="rect">
              <a:avLst/>
            </a:prstGeom>
            <a:noFill/>
          </p:spPr>
          <p:txBody>
            <a:bodyPr wrap="none" rtlCol="0">
              <a:spAutoFit/>
            </a:bodyPr>
            <a:lstStyle/>
            <a:p>
              <a:r>
                <a:rPr lang="en-GB" sz="1200" b="1" dirty="0"/>
                <a:t>Event</a:t>
              </a:r>
            </a:p>
          </p:txBody>
        </p:sp>
        <p:sp>
          <p:nvSpPr>
            <p:cNvPr id="155" name="TextBox 154"/>
            <p:cNvSpPr txBox="1"/>
            <p:nvPr/>
          </p:nvSpPr>
          <p:spPr>
            <a:xfrm>
              <a:off x="-684584" y="1644148"/>
              <a:ext cx="591829" cy="276999"/>
            </a:xfrm>
            <a:prstGeom prst="rect">
              <a:avLst/>
            </a:prstGeom>
            <a:noFill/>
          </p:spPr>
          <p:txBody>
            <a:bodyPr wrap="none" rtlCol="0">
              <a:spAutoFit/>
            </a:bodyPr>
            <a:lstStyle/>
            <a:p>
              <a:r>
                <a:rPr lang="en-GB" sz="1200" dirty="0"/>
                <a:t>Added</a:t>
              </a:r>
            </a:p>
          </p:txBody>
        </p:sp>
        <p:sp>
          <p:nvSpPr>
            <p:cNvPr id="156" name="TextBox 155"/>
            <p:cNvSpPr txBox="1"/>
            <p:nvPr/>
          </p:nvSpPr>
          <p:spPr>
            <a:xfrm>
              <a:off x="-684584" y="1821936"/>
              <a:ext cx="728405" cy="276999"/>
            </a:xfrm>
            <a:prstGeom prst="rect">
              <a:avLst/>
            </a:prstGeom>
            <a:noFill/>
          </p:spPr>
          <p:txBody>
            <a:bodyPr wrap="none" rtlCol="0">
              <a:spAutoFit/>
            </a:bodyPr>
            <a:lstStyle/>
            <a:p>
              <a:r>
                <a:rPr lang="en-GB" sz="1200" dirty="0"/>
                <a:t>Changed</a:t>
              </a:r>
              <a:endParaRPr lang="en-GB" sz="1200" b="1" dirty="0"/>
            </a:p>
          </p:txBody>
        </p:sp>
        <p:sp>
          <p:nvSpPr>
            <p:cNvPr id="157" name="TextBox 156"/>
            <p:cNvSpPr txBox="1"/>
            <p:nvPr/>
          </p:nvSpPr>
          <p:spPr>
            <a:xfrm>
              <a:off x="-684584" y="1999724"/>
              <a:ext cx="771301" cy="276999"/>
            </a:xfrm>
            <a:prstGeom prst="rect">
              <a:avLst/>
            </a:prstGeom>
            <a:noFill/>
          </p:spPr>
          <p:txBody>
            <a:bodyPr wrap="none" rtlCol="0">
              <a:spAutoFit/>
            </a:bodyPr>
            <a:lstStyle/>
            <a:p>
              <a:r>
                <a:rPr lang="en-GB" sz="1200" dirty="0"/>
                <a:t>Removed</a:t>
              </a:r>
            </a:p>
          </p:txBody>
        </p:sp>
        <p:sp>
          <p:nvSpPr>
            <p:cNvPr id="158" name="TextBox 157"/>
            <p:cNvSpPr txBox="1"/>
            <p:nvPr/>
          </p:nvSpPr>
          <p:spPr>
            <a:xfrm>
              <a:off x="-684584" y="2177512"/>
              <a:ext cx="936475" cy="276999"/>
            </a:xfrm>
            <a:prstGeom prst="rect">
              <a:avLst/>
            </a:prstGeom>
            <a:noFill/>
          </p:spPr>
          <p:txBody>
            <a:bodyPr wrap="none" rtlCol="0">
              <a:spAutoFit/>
            </a:bodyPr>
            <a:lstStyle/>
            <a:p>
              <a:r>
                <a:rPr lang="en-GB" sz="1200" b="1" dirty="0"/>
                <a:t>Constructor</a:t>
              </a:r>
              <a:endParaRPr lang="en-GB" sz="1200" dirty="0"/>
            </a:p>
          </p:txBody>
        </p:sp>
        <p:sp>
          <p:nvSpPr>
            <p:cNvPr id="159" name="TextBox 158"/>
            <p:cNvSpPr txBox="1"/>
            <p:nvPr/>
          </p:nvSpPr>
          <p:spPr>
            <a:xfrm>
              <a:off x="-684584" y="2355300"/>
              <a:ext cx="897618" cy="276999"/>
            </a:xfrm>
            <a:prstGeom prst="rect">
              <a:avLst/>
            </a:prstGeom>
            <a:noFill/>
          </p:spPr>
          <p:txBody>
            <a:bodyPr wrap="none" rtlCol="0">
              <a:spAutoFit/>
            </a:bodyPr>
            <a:lstStyle/>
            <a:p>
              <a:r>
                <a:rPr lang="en-GB" sz="1200" dirty="0" err="1"/>
                <a:t>DataStore</a:t>
              </a:r>
              <a:r>
                <a:rPr lang="en-GB" sz="1200" dirty="0"/>
                <a:t>()</a:t>
              </a:r>
            </a:p>
          </p:txBody>
        </p:sp>
        <p:sp>
          <p:nvSpPr>
            <p:cNvPr id="160" name="TextBox 159"/>
            <p:cNvSpPr txBox="1"/>
            <p:nvPr/>
          </p:nvSpPr>
          <p:spPr>
            <a:xfrm>
              <a:off x="-684584" y="2533088"/>
              <a:ext cx="759119" cy="276999"/>
            </a:xfrm>
            <a:prstGeom prst="rect">
              <a:avLst/>
            </a:prstGeom>
            <a:noFill/>
          </p:spPr>
          <p:txBody>
            <a:bodyPr wrap="none" rtlCol="0">
              <a:spAutoFit/>
            </a:bodyPr>
            <a:lstStyle/>
            <a:p>
              <a:r>
                <a:rPr lang="en-GB" sz="1200" b="1" dirty="0"/>
                <a:t>Methods</a:t>
              </a:r>
              <a:endParaRPr lang="en-GB" sz="1200" dirty="0"/>
            </a:p>
          </p:txBody>
        </p:sp>
        <p:sp>
          <p:nvSpPr>
            <p:cNvPr id="161" name="TextBox 160"/>
            <p:cNvSpPr txBox="1"/>
            <p:nvPr/>
          </p:nvSpPr>
          <p:spPr>
            <a:xfrm>
              <a:off x="-684584" y="2710876"/>
              <a:ext cx="527709" cy="276999"/>
            </a:xfrm>
            <a:prstGeom prst="rect">
              <a:avLst/>
            </a:prstGeom>
            <a:noFill/>
          </p:spPr>
          <p:txBody>
            <a:bodyPr wrap="none" rtlCol="0">
              <a:spAutoFit/>
            </a:bodyPr>
            <a:lstStyle/>
            <a:p>
              <a:r>
                <a:rPr lang="en-GB" sz="1200" dirty="0"/>
                <a:t>Add()</a:t>
              </a:r>
            </a:p>
          </p:txBody>
        </p:sp>
        <p:sp>
          <p:nvSpPr>
            <p:cNvPr id="162" name="TextBox 161"/>
            <p:cNvSpPr txBox="1"/>
            <p:nvPr/>
          </p:nvSpPr>
          <p:spPr>
            <a:xfrm>
              <a:off x="-684584" y="2888664"/>
              <a:ext cx="1340688" cy="276999"/>
            </a:xfrm>
            <a:prstGeom prst="rect">
              <a:avLst/>
            </a:prstGeom>
            <a:noFill/>
          </p:spPr>
          <p:txBody>
            <a:bodyPr wrap="none" rtlCol="0">
              <a:spAutoFit/>
            </a:bodyPr>
            <a:lstStyle/>
            <a:p>
              <a:r>
                <a:rPr lang="en-GB" sz="1200" dirty="0" err="1"/>
                <a:t>ItemHasChanged</a:t>
              </a:r>
              <a:r>
                <a:rPr lang="en-GB" sz="1200" dirty="0"/>
                <a:t>()</a:t>
              </a:r>
            </a:p>
          </p:txBody>
        </p:sp>
        <p:sp>
          <p:nvSpPr>
            <p:cNvPr id="163" name="TextBox 162"/>
            <p:cNvSpPr txBox="1"/>
            <p:nvPr/>
          </p:nvSpPr>
          <p:spPr>
            <a:xfrm>
              <a:off x="-684584" y="3066452"/>
              <a:ext cx="784125" cy="276999"/>
            </a:xfrm>
            <a:prstGeom prst="rect">
              <a:avLst/>
            </a:prstGeom>
            <a:noFill/>
          </p:spPr>
          <p:txBody>
            <a:bodyPr wrap="none" rtlCol="0">
              <a:spAutoFit/>
            </a:bodyPr>
            <a:lstStyle/>
            <a:p>
              <a:r>
                <a:rPr lang="en-GB" sz="1200" dirty="0"/>
                <a:t>Remove()</a:t>
              </a:r>
            </a:p>
          </p:txBody>
        </p:sp>
        <p:sp>
          <p:nvSpPr>
            <p:cNvPr id="164" name="TextBox 163"/>
            <p:cNvSpPr txBox="1"/>
            <p:nvPr/>
          </p:nvSpPr>
          <p:spPr>
            <a:xfrm>
              <a:off x="-684584" y="3244240"/>
              <a:ext cx="184731" cy="276999"/>
            </a:xfrm>
            <a:prstGeom prst="rect">
              <a:avLst/>
            </a:prstGeom>
            <a:noFill/>
          </p:spPr>
          <p:txBody>
            <a:bodyPr wrap="none" rtlCol="0">
              <a:spAutoFit/>
            </a:bodyPr>
            <a:lstStyle/>
            <a:p>
              <a:endParaRPr lang="en-GB" sz="1200" dirty="0"/>
            </a:p>
          </p:txBody>
        </p:sp>
        <p:sp>
          <p:nvSpPr>
            <p:cNvPr id="165" name="TextBox 164"/>
            <p:cNvSpPr txBox="1"/>
            <p:nvPr/>
          </p:nvSpPr>
          <p:spPr>
            <a:xfrm>
              <a:off x="-684584" y="3422028"/>
              <a:ext cx="184731" cy="276999"/>
            </a:xfrm>
            <a:prstGeom prst="rect">
              <a:avLst/>
            </a:prstGeom>
            <a:noFill/>
          </p:spPr>
          <p:txBody>
            <a:bodyPr wrap="none" rtlCol="0">
              <a:spAutoFit/>
            </a:bodyPr>
            <a:lstStyle/>
            <a:p>
              <a:endParaRPr lang="en-GB" sz="1200" dirty="0"/>
            </a:p>
          </p:txBody>
        </p:sp>
        <p:sp>
          <p:nvSpPr>
            <p:cNvPr id="166" name="TextBox 165"/>
            <p:cNvSpPr txBox="1"/>
            <p:nvPr/>
          </p:nvSpPr>
          <p:spPr>
            <a:xfrm>
              <a:off x="-684584" y="3599816"/>
              <a:ext cx="184731" cy="276999"/>
            </a:xfrm>
            <a:prstGeom prst="rect">
              <a:avLst/>
            </a:prstGeom>
            <a:noFill/>
          </p:spPr>
          <p:txBody>
            <a:bodyPr wrap="none" rtlCol="0">
              <a:spAutoFit/>
            </a:bodyPr>
            <a:lstStyle/>
            <a:p>
              <a:endParaRPr lang="en-GB" sz="1200" dirty="0"/>
            </a:p>
          </p:txBody>
        </p:sp>
        <p:sp>
          <p:nvSpPr>
            <p:cNvPr id="167" name="TextBox 166"/>
            <p:cNvSpPr txBox="1"/>
            <p:nvPr/>
          </p:nvSpPr>
          <p:spPr>
            <a:xfrm>
              <a:off x="-684584" y="3777604"/>
              <a:ext cx="184731" cy="276999"/>
            </a:xfrm>
            <a:prstGeom prst="rect">
              <a:avLst/>
            </a:prstGeom>
            <a:noFill/>
          </p:spPr>
          <p:txBody>
            <a:bodyPr wrap="none" rtlCol="0">
              <a:spAutoFit/>
            </a:bodyPr>
            <a:lstStyle/>
            <a:p>
              <a:endParaRPr lang="en-GB" sz="1200" dirty="0"/>
            </a:p>
          </p:txBody>
        </p:sp>
        <p:sp>
          <p:nvSpPr>
            <p:cNvPr id="168" name="TextBox 167"/>
            <p:cNvSpPr txBox="1"/>
            <p:nvPr/>
          </p:nvSpPr>
          <p:spPr>
            <a:xfrm>
              <a:off x="-684584" y="3955392"/>
              <a:ext cx="184731" cy="276999"/>
            </a:xfrm>
            <a:prstGeom prst="rect">
              <a:avLst/>
            </a:prstGeom>
            <a:noFill/>
          </p:spPr>
          <p:txBody>
            <a:bodyPr wrap="none" rtlCol="0">
              <a:spAutoFit/>
            </a:bodyPr>
            <a:lstStyle/>
            <a:p>
              <a:endParaRPr lang="en-GB" sz="1200" dirty="0"/>
            </a:p>
          </p:txBody>
        </p:sp>
        <p:sp>
          <p:nvSpPr>
            <p:cNvPr id="169" name="TextBox 168"/>
            <p:cNvSpPr txBox="1"/>
            <p:nvPr/>
          </p:nvSpPr>
          <p:spPr>
            <a:xfrm>
              <a:off x="-684584" y="4133180"/>
              <a:ext cx="184731" cy="276999"/>
            </a:xfrm>
            <a:prstGeom prst="rect">
              <a:avLst/>
            </a:prstGeom>
            <a:noFill/>
          </p:spPr>
          <p:txBody>
            <a:bodyPr wrap="none" rtlCol="0">
              <a:spAutoFit/>
            </a:bodyPr>
            <a:lstStyle/>
            <a:p>
              <a:endParaRPr lang="en-GB" sz="1200" dirty="0"/>
            </a:p>
          </p:txBody>
        </p:sp>
        <p:sp>
          <p:nvSpPr>
            <p:cNvPr id="170" name="TextBox 169"/>
            <p:cNvSpPr txBox="1"/>
            <p:nvPr/>
          </p:nvSpPr>
          <p:spPr>
            <a:xfrm>
              <a:off x="-684584" y="4310975"/>
              <a:ext cx="184731" cy="276999"/>
            </a:xfrm>
            <a:prstGeom prst="rect">
              <a:avLst/>
            </a:prstGeom>
            <a:noFill/>
          </p:spPr>
          <p:txBody>
            <a:bodyPr wrap="none" rtlCol="0">
              <a:spAutoFit/>
            </a:bodyPr>
            <a:lstStyle/>
            <a:p>
              <a:endParaRPr lang="en-GB" sz="1200" dirty="0"/>
            </a:p>
          </p:txBody>
        </p:sp>
      </p:grpSp>
      <p:grpSp>
        <p:nvGrpSpPr>
          <p:cNvPr id="171" name="Group 170"/>
          <p:cNvGrpSpPr/>
          <p:nvPr/>
        </p:nvGrpSpPr>
        <p:grpSpPr>
          <a:xfrm>
            <a:off x="3779912" y="1920178"/>
            <a:ext cx="1523430" cy="3654978"/>
            <a:chOff x="-684584" y="932996"/>
            <a:chExt cx="1523430" cy="3654978"/>
          </a:xfrm>
        </p:grpSpPr>
        <p:sp>
          <p:nvSpPr>
            <p:cNvPr id="172" name="TextBox 171"/>
            <p:cNvSpPr txBox="1"/>
            <p:nvPr/>
          </p:nvSpPr>
          <p:spPr>
            <a:xfrm>
              <a:off x="-684584" y="932996"/>
              <a:ext cx="846450" cy="276999"/>
            </a:xfrm>
            <a:prstGeom prst="rect">
              <a:avLst/>
            </a:prstGeom>
            <a:noFill/>
          </p:spPr>
          <p:txBody>
            <a:bodyPr wrap="none" rtlCol="0">
              <a:spAutoFit/>
            </a:bodyPr>
            <a:lstStyle/>
            <a:p>
              <a:r>
                <a:rPr lang="en-GB" sz="1200" b="1" dirty="0" smtClean="0"/>
                <a:t>Properties</a:t>
              </a:r>
              <a:endParaRPr lang="en-GB" sz="1200" b="1" dirty="0"/>
            </a:p>
          </p:txBody>
        </p:sp>
        <p:sp>
          <p:nvSpPr>
            <p:cNvPr id="173" name="TextBox 172"/>
            <p:cNvSpPr txBox="1"/>
            <p:nvPr/>
          </p:nvSpPr>
          <p:spPr>
            <a:xfrm>
              <a:off x="-684584" y="1110784"/>
              <a:ext cx="790601" cy="276999"/>
            </a:xfrm>
            <a:prstGeom prst="rect">
              <a:avLst/>
            </a:prstGeom>
            <a:noFill/>
          </p:spPr>
          <p:txBody>
            <a:bodyPr wrap="none" rtlCol="0">
              <a:spAutoFit/>
            </a:bodyPr>
            <a:lstStyle/>
            <a:p>
              <a:r>
                <a:rPr lang="en-GB" sz="1200" dirty="0" err="1"/>
                <a:t>CsvConfig</a:t>
              </a:r>
              <a:endParaRPr lang="en-GB" sz="1200" dirty="0"/>
            </a:p>
          </p:txBody>
        </p:sp>
        <p:sp>
          <p:nvSpPr>
            <p:cNvPr id="174" name="TextBox 173"/>
            <p:cNvSpPr txBox="1"/>
            <p:nvPr/>
          </p:nvSpPr>
          <p:spPr>
            <a:xfrm>
              <a:off x="-684584" y="1288572"/>
              <a:ext cx="1056764" cy="276999"/>
            </a:xfrm>
            <a:prstGeom prst="rect">
              <a:avLst/>
            </a:prstGeom>
            <a:noFill/>
          </p:spPr>
          <p:txBody>
            <a:bodyPr wrap="none" rtlCol="0">
              <a:spAutoFit/>
            </a:bodyPr>
            <a:lstStyle/>
            <a:p>
              <a:r>
                <a:rPr lang="en-GB" sz="1200" dirty="0" err="1"/>
                <a:t>PathFileName</a:t>
              </a:r>
              <a:endParaRPr lang="en-GB" sz="1200" dirty="0"/>
            </a:p>
          </p:txBody>
        </p:sp>
        <p:sp>
          <p:nvSpPr>
            <p:cNvPr id="175" name="TextBox 174"/>
            <p:cNvSpPr txBox="1"/>
            <p:nvPr/>
          </p:nvSpPr>
          <p:spPr>
            <a:xfrm>
              <a:off x="-684584" y="1466360"/>
              <a:ext cx="936475" cy="276999"/>
            </a:xfrm>
            <a:prstGeom prst="rect">
              <a:avLst/>
            </a:prstGeom>
            <a:noFill/>
          </p:spPr>
          <p:txBody>
            <a:bodyPr wrap="none" rtlCol="0">
              <a:spAutoFit/>
            </a:bodyPr>
            <a:lstStyle/>
            <a:p>
              <a:r>
                <a:rPr lang="en-GB" sz="1200" b="1" dirty="0"/>
                <a:t>Constructor</a:t>
              </a:r>
            </a:p>
          </p:txBody>
        </p:sp>
        <p:sp>
          <p:nvSpPr>
            <p:cNvPr id="176" name="TextBox 175"/>
            <p:cNvSpPr txBox="1"/>
            <p:nvPr/>
          </p:nvSpPr>
          <p:spPr>
            <a:xfrm>
              <a:off x="-684584" y="1644148"/>
              <a:ext cx="897618" cy="276999"/>
            </a:xfrm>
            <a:prstGeom prst="rect">
              <a:avLst/>
            </a:prstGeom>
            <a:noFill/>
          </p:spPr>
          <p:txBody>
            <a:bodyPr wrap="none" rtlCol="0">
              <a:spAutoFit/>
            </a:bodyPr>
            <a:lstStyle/>
            <a:p>
              <a:r>
                <a:rPr lang="en-GB" sz="1200" dirty="0" err="1"/>
                <a:t>DataStore</a:t>
              </a:r>
              <a:r>
                <a:rPr lang="en-GB" sz="1200" dirty="0"/>
                <a:t>()</a:t>
              </a:r>
            </a:p>
          </p:txBody>
        </p:sp>
        <p:sp>
          <p:nvSpPr>
            <p:cNvPr id="177" name="TextBox 176"/>
            <p:cNvSpPr txBox="1"/>
            <p:nvPr/>
          </p:nvSpPr>
          <p:spPr>
            <a:xfrm>
              <a:off x="-684584" y="1821936"/>
              <a:ext cx="759119" cy="276999"/>
            </a:xfrm>
            <a:prstGeom prst="rect">
              <a:avLst/>
            </a:prstGeom>
            <a:noFill/>
          </p:spPr>
          <p:txBody>
            <a:bodyPr wrap="none" rtlCol="0">
              <a:spAutoFit/>
            </a:bodyPr>
            <a:lstStyle/>
            <a:p>
              <a:r>
                <a:rPr lang="en-GB" sz="1200" b="1" dirty="0"/>
                <a:t>Methods</a:t>
              </a:r>
            </a:p>
          </p:txBody>
        </p:sp>
        <p:sp>
          <p:nvSpPr>
            <p:cNvPr id="178" name="TextBox 177"/>
            <p:cNvSpPr txBox="1"/>
            <p:nvPr/>
          </p:nvSpPr>
          <p:spPr>
            <a:xfrm>
              <a:off x="-684584" y="1999724"/>
              <a:ext cx="1156022" cy="276999"/>
            </a:xfrm>
            <a:prstGeom prst="rect">
              <a:avLst/>
            </a:prstGeom>
            <a:noFill/>
          </p:spPr>
          <p:txBody>
            <a:bodyPr wrap="none" rtlCol="0">
              <a:spAutoFit/>
            </a:bodyPr>
            <a:lstStyle/>
            <a:p>
              <a:r>
                <a:rPr lang="en-GB" sz="1200" dirty="0" err="1"/>
                <a:t>OnItemAdded</a:t>
              </a:r>
              <a:r>
                <a:rPr lang="en-GB" sz="1200" dirty="0"/>
                <a:t>()</a:t>
              </a:r>
            </a:p>
          </p:txBody>
        </p:sp>
        <p:sp>
          <p:nvSpPr>
            <p:cNvPr id="179" name="TextBox 178"/>
            <p:cNvSpPr txBox="1"/>
            <p:nvPr/>
          </p:nvSpPr>
          <p:spPr>
            <a:xfrm>
              <a:off x="-684584" y="2177512"/>
              <a:ext cx="1523430" cy="276999"/>
            </a:xfrm>
            <a:prstGeom prst="rect">
              <a:avLst/>
            </a:prstGeom>
            <a:noFill/>
          </p:spPr>
          <p:txBody>
            <a:bodyPr wrap="none" rtlCol="0">
              <a:spAutoFit/>
            </a:bodyPr>
            <a:lstStyle/>
            <a:p>
              <a:r>
                <a:rPr lang="en-GB" sz="1200" dirty="0" err="1"/>
                <a:t>OnItemHasChanged</a:t>
              </a:r>
              <a:r>
                <a:rPr lang="en-GB" sz="1200" dirty="0"/>
                <a:t>()</a:t>
              </a:r>
            </a:p>
          </p:txBody>
        </p:sp>
        <p:sp>
          <p:nvSpPr>
            <p:cNvPr id="180" name="TextBox 179"/>
            <p:cNvSpPr txBox="1"/>
            <p:nvPr/>
          </p:nvSpPr>
          <p:spPr>
            <a:xfrm>
              <a:off x="-684584" y="2355300"/>
              <a:ext cx="1335494" cy="276999"/>
            </a:xfrm>
            <a:prstGeom prst="rect">
              <a:avLst/>
            </a:prstGeom>
            <a:noFill/>
          </p:spPr>
          <p:txBody>
            <a:bodyPr wrap="none" rtlCol="0">
              <a:spAutoFit/>
            </a:bodyPr>
            <a:lstStyle/>
            <a:p>
              <a:r>
                <a:rPr lang="en-GB" sz="1200" dirty="0" err="1"/>
                <a:t>OnItemRemoved</a:t>
              </a:r>
              <a:r>
                <a:rPr lang="en-GB" sz="1200" dirty="0" smtClean="0"/>
                <a:t>()</a:t>
              </a:r>
              <a:endParaRPr lang="en-GB" sz="1200" dirty="0"/>
            </a:p>
          </p:txBody>
        </p:sp>
        <p:sp>
          <p:nvSpPr>
            <p:cNvPr id="181" name="TextBox 180"/>
            <p:cNvSpPr txBox="1"/>
            <p:nvPr/>
          </p:nvSpPr>
          <p:spPr>
            <a:xfrm>
              <a:off x="-684584" y="2533088"/>
              <a:ext cx="184731" cy="276999"/>
            </a:xfrm>
            <a:prstGeom prst="rect">
              <a:avLst/>
            </a:prstGeom>
            <a:noFill/>
          </p:spPr>
          <p:txBody>
            <a:bodyPr wrap="none" rtlCol="0">
              <a:spAutoFit/>
            </a:bodyPr>
            <a:lstStyle/>
            <a:p>
              <a:endParaRPr lang="en-GB" sz="1200" dirty="0"/>
            </a:p>
          </p:txBody>
        </p:sp>
        <p:sp>
          <p:nvSpPr>
            <p:cNvPr id="182" name="TextBox 181"/>
            <p:cNvSpPr txBox="1"/>
            <p:nvPr/>
          </p:nvSpPr>
          <p:spPr>
            <a:xfrm>
              <a:off x="-684584" y="2710876"/>
              <a:ext cx="184731" cy="276999"/>
            </a:xfrm>
            <a:prstGeom prst="rect">
              <a:avLst/>
            </a:prstGeom>
            <a:noFill/>
          </p:spPr>
          <p:txBody>
            <a:bodyPr wrap="none" rtlCol="0">
              <a:spAutoFit/>
            </a:bodyPr>
            <a:lstStyle/>
            <a:p>
              <a:endParaRPr lang="en-GB" sz="1200" dirty="0"/>
            </a:p>
          </p:txBody>
        </p:sp>
        <p:sp>
          <p:nvSpPr>
            <p:cNvPr id="183" name="TextBox 182"/>
            <p:cNvSpPr txBox="1"/>
            <p:nvPr/>
          </p:nvSpPr>
          <p:spPr>
            <a:xfrm>
              <a:off x="-684584" y="2888664"/>
              <a:ext cx="184731" cy="276999"/>
            </a:xfrm>
            <a:prstGeom prst="rect">
              <a:avLst/>
            </a:prstGeom>
            <a:noFill/>
          </p:spPr>
          <p:txBody>
            <a:bodyPr wrap="none" rtlCol="0">
              <a:spAutoFit/>
            </a:bodyPr>
            <a:lstStyle/>
            <a:p>
              <a:endParaRPr lang="en-GB" sz="1200" dirty="0"/>
            </a:p>
          </p:txBody>
        </p:sp>
        <p:sp>
          <p:nvSpPr>
            <p:cNvPr id="184" name="TextBox 183"/>
            <p:cNvSpPr txBox="1"/>
            <p:nvPr/>
          </p:nvSpPr>
          <p:spPr>
            <a:xfrm>
              <a:off x="-684584" y="3066452"/>
              <a:ext cx="184731" cy="276999"/>
            </a:xfrm>
            <a:prstGeom prst="rect">
              <a:avLst/>
            </a:prstGeom>
            <a:noFill/>
          </p:spPr>
          <p:txBody>
            <a:bodyPr wrap="none" rtlCol="0">
              <a:spAutoFit/>
            </a:bodyPr>
            <a:lstStyle/>
            <a:p>
              <a:endParaRPr lang="en-GB" sz="1200" dirty="0"/>
            </a:p>
          </p:txBody>
        </p:sp>
        <p:sp>
          <p:nvSpPr>
            <p:cNvPr id="185" name="TextBox 184"/>
            <p:cNvSpPr txBox="1"/>
            <p:nvPr/>
          </p:nvSpPr>
          <p:spPr>
            <a:xfrm>
              <a:off x="-684584" y="3244240"/>
              <a:ext cx="184731" cy="276999"/>
            </a:xfrm>
            <a:prstGeom prst="rect">
              <a:avLst/>
            </a:prstGeom>
            <a:noFill/>
          </p:spPr>
          <p:txBody>
            <a:bodyPr wrap="none" rtlCol="0">
              <a:spAutoFit/>
            </a:bodyPr>
            <a:lstStyle/>
            <a:p>
              <a:endParaRPr lang="en-GB" sz="1200" dirty="0"/>
            </a:p>
          </p:txBody>
        </p:sp>
        <p:sp>
          <p:nvSpPr>
            <p:cNvPr id="186" name="TextBox 185"/>
            <p:cNvSpPr txBox="1"/>
            <p:nvPr/>
          </p:nvSpPr>
          <p:spPr>
            <a:xfrm>
              <a:off x="-684584" y="3422028"/>
              <a:ext cx="184731" cy="276999"/>
            </a:xfrm>
            <a:prstGeom prst="rect">
              <a:avLst/>
            </a:prstGeom>
            <a:noFill/>
          </p:spPr>
          <p:txBody>
            <a:bodyPr wrap="none" rtlCol="0">
              <a:spAutoFit/>
            </a:bodyPr>
            <a:lstStyle/>
            <a:p>
              <a:endParaRPr lang="en-GB" sz="1200" dirty="0"/>
            </a:p>
          </p:txBody>
        </p:sp>
        <p:sp>
          <p:nvSpPr>
            <p:cNvPr id="187" name="TextBox 186"/>
            <p:cNvSpPr txBox="1"/>
            <p:nvPr/>
          </p:nvSpPr>
          <p:spPr>
            <a:xfrm>
              <a:off x="-684584" y="3599816"/>
              <a:ext cx="184731" cy="276999"/>
            </a:xfrm>
            <a:prstGeom prst="rect">
              <a:avLst/>
            </a:prstGeom>
            <a:noFill/>
          </p:spPr>
          <p:txBody>
            <a:bodyPr wrap="none" rtlCol="0">
              <a:spAutoFit/>
            </a:bodyPr>
            <a:lstStyle/>
            <a:p>
              <a:endParaRPr lang="en-GB" sz="1200" dirty="0"/>
            </a:p>
          </p:txBody>
        </p:sp>
        <p:sp>
          <p:nvSpPr>
            <p:cNvPr id="188" name="TextBox 187"/>
            <p:cNvSpPr txBox="1"/>
            <p:nvPr/>
          </p:nvSpPr>
          <p:spPr>
            <a:xfrm>
              <a:off x="-684584" y="3777604"/>
              <a:ext cx="184731" cy="276999"/>
            </a:xfrm>
            <a:prstGeom prst="rect">
              <a:avLst/>
            </a:prstGeom>
            <a:noFill/>
          </p:spPr>
          <p:txBody>
            <a:bodyPr wrap="none" rtlCol="0">
              <a:spAutoFit/>
            </a:bodyPr>
            <a:lstStyle/>
            <a:p>
              <a:endParaRPr lang="en-GB" sz="1200" dirty="0"/>
            </a:p>
          </p:txBody>
        </p:sp>
        <p:sp>
          <p:nvSpPr>
            <p:cNvPr id="189" name="TextBox 188"/>
            <p:cNvSpPr txBox="1"/>
            <p:nvPr/>
          </p:nvSpPr>
          <p:spPr>
            <a:xfrm>
              <a:off x="-684584" y="3955392"/>
              <a:ext cx="184731" cy="276999"/>
            </a:xfrm>
            <a:prstGeom prst="rect">
              <a:avLst/>
            </a:prstGeom>
            <a:noFill/>
          </p:spPr>
          <p:txBody>
            <a:bodyPr wrap="none" rtlCol="0">
              <a:spAutoFit/>
            </a:bodyPr>
            <a:lstStyle/>
            <a:p>
              <a:endParaRPr lang="en-GB" sz="1200" dirty="0"/>
            </a:p>
          </p:txBody>
        </p:sp>
        <p:sp>
          <p:nvSpPr>
            <p:cNvPr id="190" name="TextBox 189"/>
            <p:cNvSpPr txBox="1"/>
            <p:nvPr/>
          </p:nvSpPr>
          <p:spPr>
            <a:xfrm>
              <a:off x="-684584" y="4133180"/>
              <a:ext cx="184731" cy="276999"/>
            </a:xfrm>
            <a:prstGeom prst="rect">
              <a:avLst/>
            </a:prstGeom>
            <a:noFill/>
          </p:spPr>
          <p:txBody>
            <a:bodyPr wrap="none" rtlCol="0">
              <a:spAutoFit/>
            </a:bodyPr>
            <a:lstStyle/>
            <a:p>
              <a:endParaRPr lang="en-GB" sz="1200" dirty="0"/>
            </a:p>
          </p:txBody>
        </p:sp>
        <p:sp>
          <p:nvSpPr>
            <p:cNvPr id="191" name="TextBox 190"/>
            <p:cNvSpPr txBox="1"/>
            <p:nvPr/>
          </p:nvSpPr>
          <p:spPr>
            <a:xfrm>
              <a:off x="-684584" y="4310975"/>
              <a:ext cx="184731" cy="276999"/>
            </a:xfrm>
            <a:prstGeom prst="rect">
              <a:avLst/>
            </a:prstGeom>
            <a:noFill/>
          </p:spPr>
          <p:txBody>
            <a:bodyPr wrap="none" rtlCol="0">
              <a:spAutoFit/>
            </a:bodyPr>
            <a:lstStyle/>
            <a:p>
              <a:endParaRPr lang="en-GB" sz="1200" dirty="0"/>
            </a:p>
          </p:txBody>
        </p:sp>
      </p:grpSp>
      <p:cxnSp>
        <p:nvCxnSpPr>
          <p:cNvPr id="41" name="Elbow Connector 40"/>
          <p:cNvCxnSpPr>
            <a:stCxn id="162" idx="3"/>
            <a:endCxn id="156" idx="3"/>
          </p:cNvCxnSpPr>
          <p:nvPr/>
        </p:nvCxnSpPr>
        <p:spPr>
          <a:xfrm flipH="1" flipV="1">
            <a:off x="2780125" y="2968548"/>
            <a:ext cx="612283" cy="1066728"/>
          </a:xfrm>
          <a:prstGeom prst="bentConnector3">
            <a:avLst>
              <a:gd name="adj1" fmla="val -37336"/>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92" name="Elbow Connector 191"/>
          <p:cNvCxnSpPr>
            <a:stCxn id="82" idx="3"/>
            <a:endCxn id="162" idx="1"/>
          </p:cNvCxnSpPr>
          <p:nvPr/>
        </p:nvCxnSpPr>
        <p:spPr>
          <a:xfrm>
            <a:off x="1036622" y="2328904"/>
            <a:ext cx="1015098" cy="1706372"/>
          </a:xfrm>
          <a:prstGeom prst="bentConnector3">
            <a:avLst>
              <a:gd name="adj1" fmla="val 7402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202" name="Elbow Connector 201"/>
          <p:cNvCxnSpPr>
            <a:stCxn id="162" idx="3"/>
            <a:endCxn id="179" idx="1"/>
          </p:cNvCxnSpPr>
          <p:nvPr/>
        </p:nvCxnSpPr>
        <p:spPr>
          <a:xfrm flipV="1">
            <a:off x="3392408" y="3303194"/>
            <a:ext cx="387504" cy="732082"/>
          </a:xfrm>
          <a:prstGeom prst="bentConnector3">
            <a:avLst>
              <a:gd name="adj1" fmla="val 57888"/>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106" name="Can 105"/>
          <p:cNvSpPr/>
          <p:nvPr/>
        </p:nvSpPr>
        <p:spPr>
          <a:xfrm>
            <a:off x="3995936" y="4443958"/>
            <a:ext cx="1020649" cy="43204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CSV-File</a:t>
            </a:r>
            <a:endParaRPr lang="en-GB" dirty="0"/>
          </a:p>
        </p:txBody>
      </p:sp>
      <p:cxnSp>
        <p:nvCxnSpPr>
          <p:cNvPr id="261" name="Elbow Connector 260"/>
          <p:cNvCxnSpPr>
            <a:stCxn id="179" idx="3"/>
            <a:endCxn id="106" idx="4"/>
          </p:cNvCxnSpPr>
          <p:nvPr/>
        </p:nvCxnSpPr>
        <p:spPr>
          <a:xfrm flipH="1">
            <a:off x="5016585" y="3303194"/>
            <a:ext cx="286757" cy="1356788"/>
          </a:xfrm>
          <a:prstGeom prst="bentConnector3">
            <a:avLst>
              <a:gd name="adj1" fmla="val -55803"/>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94" name="Elbow Connector 193"/>
          <p:cNvCxnSpPr>
            <a:stCxn id="197" idx="3"/>
            <a:endCxn id="140" idx="1"/>
          </p:cNvCxnSpPr>
          <p:nvPr/>
        </p:nvCxnSpPr>
        <p:spPr>
          <a:xfrm flipV="1">
            <a:off x="5038295" y="2684480"/>
            <a:ext cx="854822" cy="2311480"/>
          </a:xfrm>
          <a:prstGeom prst="bentConnector3">
            <a:avLst>
              <a:gd name="adj1" fmla="val 62480"/>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95" name="Elbow Connector 194"/>
          <p:cNvCxnSpPr>
            <a:endCxn id="197" idx="1"/>
          </p:cNvCxnSpPr>
          <p:nvPr/>
        </p:nvCxnSpPr>
        <p:spPr>
          <a:xfrm>
            <a:off x="1059514" y="2328903"/>
            <a:ext cx="2871318" cy="2667057"/>
          </a:xfrm>
          <a:prstGeom prst="bentConnector3">
            <a:avLst>
              <a:gd name="adj1" fmla="val 25784"/>
            </a:avLst>
          </a:prstGeom>
          <a:ln w="12700"/>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97" idx="3"/>
            <a:endCxn id="141" idx="1"/>
          </p:cNvCxnSpPr>
          <p:nvPr/>
        </p:nvCxnSpPr>
        <p:spPr>
          <a:xfrm flipV="1">
            <a:off x="5038295" y="2862268"/>
            <a:ext cx="854822" cy="2133692"/>
          </a:xfrm>
          <a:prstGeom prst="bentConnector3">
            <a:avLst>
              <a:gd name="adj1" fmla="val 62480"/>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a:stCxn id="197" idx="1"/>
            <a:endCxn id="197" idx="3"/>
          </p:cNvCxnSpPr>
          <p:nvPr/>
        </p:nvCxnSpPr>
        <p:spPr>
          <a:xfrm>
            <a:off x="3930832" y="4995960"/>
            <a:ext cx="11074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8" name="Straight Connector 197"/>
          <p:cNvCxnSpPr>
            <a:stCxn id="197" idx="3"/>
            <a:endCxn id="197" idx="1"/>
          </p:cNvCxnSpPr>
          <p:nvPr/>
        </p:nvCxnSpPr>
        <p:spPr>
          <a:xfrm flipH="1">
            <a:off x="3930832" y="4995960"/>
            <a:ext cx="110746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9" name="TextBox 198"/>
          <p:cNvSpPr txBox="1"/>
          <p:nvPr/>
        </p:nvSpPr>
        <p:spPr>
          <a:xfrm>
            <a:off x="5504023" y="4526999"/>
            <a:ext cx="1348767" cy="276999"/>
          </a:xfrm>
          <a:prstGeom prst="rect">
            <a:avLst/>
          </a:prstGeom>
          <a:noFill/>
        </p:spPr>
        <p:txBody>
          <a:bodyPr wrap="none" rtlCol="0">
            <a:spAutoFit/>
          </a:bodyPr>
          <a:lstStyle/>
          <a:p>
            <a:r>
              <a:rPr lang="en-GB" sz="1200" dirty="0" smtClean="0"/>
              <a:t>Write Update Item</a:t>
            </a:r>
            <a:endParaRPr lang="en-GB" sz="1200" dirty="0"/>
          </a:p>
        </p:txBody>
      </p:sp>
      <p:sp>
        <p:nvSpPr>
          <p:cNvPr id="193" name="TextBox 192"/>
          <p:cNvSpPr txBox="1"/>
          <p:nvPr/>
        </p:nvSpPr>
        <p:spPr>
          <a:xfrm>
            <a:off x="0" y="4607928"/>
            <a:ext cx="8982331" cy="830997"/>
          </a:xfrm>
          <a:prstGeom prst="rect">
            <a:avLst/>
          </a:prstGeom>
          <a:noFill/>
        </p:spPr>
        <p:txBody>
          <a:bodyPr wrap="none" rtlCol="0">
            <a:spAutoFit/>
          </a:bodyPr>
          <a:lstStyle/>
          <a:p>
            <a:r>
              <a:rPr lang="en-GB" sz="4800" dirty="0" smtClean="0">
                <a:solidFill>
                  <a:srgbClr val="FF0000"/>
                </a:solidFill>
              </a:rPr>
              <a:t>Are there still events in </a:t>
            </a:r>
            <a:r>
              <a:rPr lang="en-GB" sz="4800" dirty="0" err="1" smtClean="0">
                <a:solidFill>
                  <a:srgbClr val="FF0000"/>
                </a:solidFill>
              </a:rPr>
              <a:t>DataStore</a:t>
            </a:r>
            <a:r>
              <a:rPr lang="en-GB" sz="4800" dirty="0" smtClean="0">
                <a:solidFill>
                  <a:srgbClr val="FF0000"/>
                </a:solidFill>
              </a:rPr>
              <a:t> ?</a:t>
            </a:r>
            <a:endParaRPr lang="en-GB" sz="4800" dirty="0">
              <a:solidFill>
                <a:srgbClr val="FF0000"/>
              </a:solidFill>
            </a:endParaRPr>
          </a:p>
        </p:txBody>
      </p:sp>
      <p:sp>
        <p:nvSpPr>
          <p:cNvPr id="201" name="Oval 200"/>
          <p:cNvSpPr/>
          <p:nvPr/>
        </p:nvSpPr>
        <p:spPr>
          <a:xfrm>
            <a:off x="1578595" y="2067694"/>
            <a:ext cx="174768"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a:t>1</a:t>
            </a:r>
          </a:p>
        </p:txBody>
      </p:sp>
      <p:sp>
        <p:nvSpPr>
          <p:cNvPr id="203" name="Oval 202"/>
          <p:cNvSpPr/>
          <p:nvPr/>
        </p:nvSpPr>
        <p:spPr>
          <a:xfrm>
            <a:off x="3389120" y="3765134"/>
            <a:ext cx="174768"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a:t>2</a:t>
            </a:r>
          </a:p>
        </p:txBody>
      </p:sp>
      <p:sp>
        <p:nvSpPr>
          <p:cNvPr id="204" name="Oval 203"/>
          <p:cNvSpPr/>
          <p:nvPr/>
        </p:nvSpPr>
        <p:spPr>
          <a:xfrm>
            <a:off x="5261328" y="3045054"/>
            <a:ext cx="174768"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a:t>3</a:t>
            </a:r>
          </a:p>
        </p:txBody>
      </p:sp>
    </p:spTree>
    <p:extLst>
      <p:ext uri="{BB962C8B-B14F-4D97-AF65-F5344CB8AC3E}">
        <p14:creationId xmlns:p14="http://schemas.microsoft.com/office/powerpoint/2010/main" val="33185596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54853" y="370561"/>
            <a:ext cx="3855841" cy="1927023"/>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smtClean="0"/>
              <a:t>DataContext</a:t>
            </a:r>
            <a:endParaRPr lang="en-GB" dirty="0"/>
          </a:p>
        </p:txBody>
      </p:sp>
      <p:sp>
        <p:nvSpPr>
          <p:cNvPr id="5" name="Rectangle 4"/>
          <p:cNvSpPr/>
          <p:nvPr/>
        </p:nvSpPr>
        <p:spPr>
          <a:xfrm>
            <a:off x="2638971" y="898210"/>
            <a:ext cx="1572989" cy="2607691"/>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smtClean="0"/>
              <a:t>DataStore</a:t>
            </a:r>
            <a:r>
              <a:rPr lang="en-GB" dirty="0" smtClean="0"/>
              <a:t> &lt;Item&gt;</a:t>
            </a:r>
            <a:endParaRPr lang="en-GB" dirty="0"/>
          </a:p>
        </p:txBody>
      </p:sp>
      <p:sp>
        <p:nvSpPr>
          <p:cNvPr id="6" name="Rectangle 5"/>
          <p:cNvSpPr/>
          <p:nvPr/>
        </p:nvSpPr>
        <p:spPr>
          <a:xfrm>
            <a:off x="467544" y="898210"/>
            <a:ext cx="1728192" cy="2607691"/>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smtClean="0"/>
              <a:t>Item</a:t>
            </a:r>
            <a:endParaRPr lang="en-GB" dirty="0"/>
          </a:p>
        </p:txBody>
      </p:sp>
      <p:cxnSp>
        <p:nvCxnSpPr>
          <p:cNvPr id="7" name="Straight Arrow Connector 6"/>
          <p:cNvCxnSpPr>
            <a:stCxn id="65" idx="3"/>
            <a:endCxn id="71" idx="1"/>
          </p:cNvCxnSpPr>
          <p:nvPr/>
        </p:nvCxnSpPr>
        <p:spPr>
          <a:xfrm>
            <a:off x="1147091" y="1635967"/>
            <a:ext cx="1480693" cy="0"/>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62425" y="1147331"/>
            <a:ext cx="1545423" cy="276999"/>
          </a:xfrm>
          <a:prstGeom prst="rect">
            <a:avLst/>
          </a:prstGeom>
          <a:noFill/>
        </p:spPr>
        <p:txBody>
          <a:bodyPr wrap="none" rtlCol="0">
            <a:spAutoFit/>
          </a:bodyPr>
          <a:lstStyle/>
          <a:p>
            <a:r>
              <a:rPr lang="en-GB" sz="1200" dirty="0" err="1"/>
              <a:t>TransactionStoreFlags</a:t>
            </a:r>
            <a:endParaRPr lang="en-GB" sz="1200" dirty="0" smtClean="0"/>
          </a:p>
        </p:txBody>
      </p:sp>
      <p:cxnSp>
        <p:nvCxnSpPr>
          <p:cNvPr id="11" name="Straight Arrow Connector 10"/>
          <p:cNvCxnSpPr>
            <a:stCxn id="71" idx="3"/>
            <a:endCxn id="10" idx="1"/>
          </p:cNvCxnSpPr>
          <p:nvPr/>
        </p:nvCxnSpPr>
        <p:spPr>
          <a:xfrm flipV="1">
            <a:off x="3155493" y="1285831"/>
            <a:ext cx="1706932" cy="350136"/>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725851" y="760574"/>
            <a:ext cx="1293816" cy="276999"/>
          </a:xfrm>
          <a:prstGeom prst="rect">
            <a:avLst/>
          </a:prstGeom>
          <a:noFill/>
        </p:spPr>
        <p:txBody>
          <a:bodyPr wrap="none" rtlCol="0">
            <a:spAutoFit/>
          </a:bodyPr>
          <a:lstStyle/>
          <a:p>
            <a:r>
              <a:rPr lang="en-GB" sz="1200" dirty="0" err="1" smtClean="0"/>
              <a:t>StartTransaction</a:t>
            </a:r>
            <a:r>
              <a:rPr lang="en-GB" sz="1200" dirty="0" smtClean="0"/>
              <a:t>()</a:t>
            </a:r>
            <a:endParaRPr lang="en-GB" sz="1200" dirty="0"/>
          </a:p>
        </p:txBody>
      </p:sp>
      <p:sp>
        <p:nvSpPr>
          <p:cNvPr id="13" name="TextBox 12"/>
          <p:cNvSpPr txBox="1"/>
          <p:nvPr/>
        </p:nvSpPr>
        <p:spPr>
          <a:xfrm>
            <a:off x="4862424" y="760574"/>
            <a:ext cx="1002326" cy="276999"/>
          </a:xfrm>
          <a:prstGeom prst="rect">
            <a:avLst/>
          </a:prstGeom>
          <a:noFill/>
        </p:spPr>
        <p:txBody>
          <a:bodyPr wrap="none" rtlCol="0">
            <a:spAutoFit/>
          </a:bodyPr>
          <a:lstStyle/>
          <a:p>
            <a:r>
              <a:rPr lang="en-GB" sz="1200" dirty="0" err="1" smtClean="0"/>
              <a:t>IsTransaction</a:t>
            </a:r>
            <a:endParaRPr lang="en-GB" sz="1200" dirty="0"/>
          </a:p>
        </p:txBody>
      </p:sp>
      <p:cxnSp>
        <p:nvCxnSpPr>
          <p:cNvPr id="14" name="Straight Arrow Connector 13"/>
          <p:cNvCxnSpPr>
            <a:stCxn id="12" idx="1"/>
            <a:endCxn id="13" idx="3"/>
          </p:cNvCxnSpPr>
          <p:nvPr/>
        </p:nvCxnSpPr>
        <p:spPr>
          <a:xfrm flipH="1">
            <a:off x="5864750" y="899074"/>
            <a:ext cx="861101" cy="0"/>
          </a:xfrm>
          <a:prstGeom prst="straightConnector1">
            <a:avLst/>
          </a:prstGeom>
          <a:ln w="190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725852" y="1147331"/>
            <a:ext cx="1492845" cy="276999"/>
          </a:xfrm>
          <a:prstGeom prst="rect">
            <a:avLst/>
          </a:prstGeom>
          <a:noFill/>
        </p:spPr>
        <p:txBody>
          <a:bodyPr wrap="none" rtlCol="0">
            <a:spAutoFit/>
          </a:bodyPr>
          <a:lstStyle/>
          <a:p>
            <a:r>
              <a:rPr lang="en-GB" sz="1200" dirty="0" err="1" smtClean="0"/>
              <a:t>CommitTransaction</a:t>
            </a:r>
            <a:r>
              <a:rPr lang="en-GB" sz="1200" dirty="0" smtClean="0"/>
              <a:t>()</a:t>
            </a:r>
            <a:endParaRPr lang="en-GB" sz="1200" dirty="0"/>
          </a:p>
        </p:txBody>
      </p:sp>
      <p:sp>
        <p:nvSpPr>
          <p:cNvPr id="16" name="TextBox 15"/>
          <p:cNvSpPr txBox="1"/>
          <p:nvPr/>
        </p:nvSpPr>
        <p:spPr>
          <a:xfrm>
            <a:off x="2638972" y="2222743"/>
            <a:ext cx="1492845" cy="276999"/>
          </a:xfrm>
          <a:prstGeom prst="rect">
            <a:avLst/>
          </a:prstGeom>
          <a:noFill/>
        </p:spPr>
        <p:txBody>
          <a:bodyPr wrap="none" rtlCol="0">
            <a:spAutoFit/>
          </a:bodyPr>
          <a:lstStyle/>
          <a:p>
            <a:r>
              <a:rPr lang="en-GB" sz="1200" dirty="0" err="1" smtClean="0"/>
              <a:t>CommitTransaction</a:t>
            </a:r>
            <a:r>
              <a:rPr lang="en-GB" sz="1200" dirty="0" smtClean="0"/>
              <a:t>()</a:t>
            </a:r>
            <a:endParaRPr lang="en-GB" sz="1200" dirty="0"/>
          </a:p>
        </p:txBody>
      </p:sp>
      <p:sp>
        <p:nvSpPr>
          <p:cNvPr id="17" name="TextBox 16"/>
          <p:cNvSpPr txBox="1"/>
          <p:nvPr/>
        </p:nvSpPr>
        <p:spPr>
          <a:xfrm>
            <a:off x="4862425" y="1862703"/>
            <a:ext cx="1252331" cy="276999"/>
          </a:xfrm>
          <a:prstGeom prst="rect">
            <a:avLst/>
          </a:prstGeom>
          <a:noFill/>
        </p:spPr>
        <p:txBody>
          <a:bodyPr wrap="none" rtlCol="0">
            <a:spAutoFit/>
          </a:bodyPr>
          <a:lstStyle/>
          <a:p>
            <a:r>
              <a:rPr lang="en-GB" sz="1200" dirty="0" err="1" smtClean="0"/>
              <a:t>TransactionItems</a:t>
            </a:r>
            <a:endParaRPr lang="en-GB" sz="1200" dirty="0"/>
          </a:p>
        </p:txBody>
      </p:sp>
      <p:cxnSp>
        <p:nvCxnSpPr>
          <p:cNvPr id="18" name="Straight Arrow Connector 17"/>
          <p:cNvCxnSpPr>
            <a:endCxn id="17" idx="1"/>
          </p:cNvCxnSpPr>
          <p:nvPr/>
        </p:nvCxnSpPr>
        <p:spPr>
          <a:xfrm>
            <a:off x="3183351" y="1643517"/>
            <a:ext cx="1679074" cy="35768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5" idx="1"/>
            <a:endCxn id="10" idx="3"/>
          </p:cNvCxnSpPr>
          <p:nvPr/>
        </p:nvCxnSpPr>
        <p:spPr>
          <a:xfrm flipH="1">
            <a:off x="6407848" y="1285831"/>
            <a:ext cx="31800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2"/>
            <a:endCxn id="16" idx="3"/>
          </p:cNvCxnSpPr>
          <p:nvPr/>
        </p:nvCxnSpPr>
        <p:spPr>
          <a:xfrm flipH="1">
            <a:off x="4131817" y="1424330"/>
            <a:ext cx="1503320" cy="9369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1"/>
            <a:endCxn id="17" idx="3"/>
          </p:cNvCxnSpPr>
          <p:nvPr/>
        </p:nvCxnSpPr>
        <p:spPr>
          <a:xfrm flipH="1">
            <a:off x="6114756" y="1285831"/>
            <a:ext cx="611096" cy="71537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725852" y="1862703"/>
            <a:ext cx="1518557" cy="276999"/>
          </a:xfrm>
          <a:prstGeom prst="rect">
            <a:avLst/>
          </a:prstGeom>
          <a:noFill/>
        </p:spPr>
        <p:txBody>
          <a:bodyPr wrap="none" rtlCol="0">
            <a:spAutoFit/>
          </a:bodyPr>
          <a:lstStyle/>
          <a:p>
            <a:r>
              <a:rPr lang="en-GB" sz="1200" dirty="0" err="1" smtClean="0"/>
              <a:t>RollbackTransaction</a:t>
            </a:r>
            <a:r>
              <a:rPr lang="en-GB" sz="1200" dirty="0" smtClean="0"/>
              <a:t>()</a:t>
            </a:r>
            <a:endParaRPr lang="en-GB" sz="1200" dirty="0"/>
          </a:p>
        </p:txBody>
      </p:sp>
      <p:cxnSp>
        <p:nvCxnSpPr>
          <p:cNvPr id="23" name="Straight Arrow Connector 22"/>
          <p:cNvCxnSpPr>
            <a:stCxn id="22" idx="1"/>
            <a:endCxn id="17" idx="3"/>
          </p:cNvCxnSpPr>
          <p:nvPr/>
        </p:nvCxnSpPr>
        <p:spPr>
          <a:xfrm flipH="1">
            <a:off x="6114756" y="2001203"/>
            <a:ext cx="61109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638972" y="2438767"/>
            <a:ext cx="1518557" cy="276999"/>
          </a:xfrm>
          <a:prstGeom prst="rect">
            <a:avLst/>
          </a:prstGeom>
          <a:noFill/>
        </p:spPr>
        <p:txBody>
          <a:bodyPr wrap="none" rtlCol="0">
            <a:spAutoFit/>
          </a:bodyPr>
          <a:lstStyle/>
          <a:p>
            <a:r>
              <a:rPr lang="en-GB" sz="1200" dirty="0" err="1" smtClean="0"/>
              <a:t>RollbackTransaction</a:t>
            </a:r>
            <a:r>
              <a:rPr lang="en-GB" sz="1200" dirty="0" smtClean="0"/>
              <a:t>()</a:t>
            </a:r>
            <a:endParaRPr lang="en-GB" sz="1200" dirty="0"/>
          </a:p>
        </p:txBody>
      </p:sp>
      <p:cxnSp>
        <p:nvCxnSpPr>
          <p:cNvPr id="25" name="Straight Arrow Connector 24"/>
          <p:cNvCxnSpPr>
            <a:stCxn id="22" idx="1"/>
            <a:endCxn id="10" idx="3"/>
          </p:cNvCxnSpPr>
          <p:nvPr/>
        </p:nvCxnSpPr>
        <p:spPr>
          <a:xfrm flipH="1" flipV="1">
            <a:off x="6407848" y="1285831"/>
            <a:ext cx="318004" cy="71537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0" idx="2"/>
            <a:endCxn id="24" idx="3"/>
          </p:cNvCxnSpPr>
          <p:nvPr/>
        </p:nvCxnSpPr>
        <p:spPr>
          <a:xfrm flipH="1">
            <a:off x="4157529" y="1424330"/>
            <a:ext cx="1477608" cy="115293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7" idx="1"/>
            <a:endCxn id="29" idx="3"/>
          </p:cNvCxnSpPr>
          <p:nvPr/>
        </p:nvCxnSpPr>
        <p:spPr>
          <a:xfrm flipH="1">
            <a:off x="3727731" y="2001203"/>
            <a:ext cx="1134694" cy="107752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638971" y="2940225"/>
            <a:ext cx="1088760" cy="276999"/>
          </a:xfrm>
          <a:prstGeom prst="rect">
            <a:avLst/>
          </a:prstGeom>
          <a:noFill/>
        </p:spPr>
        <p:txBody>
          <a:bodyPr wrap="none" rtlCol="0">
            <a:spAutoFit/>
          </a:bodyPr>
          <a:lstStyle/>
          <a:p>
            <a:r>
              <a:rPr lang="en-GB" sz="1200" dirty="0" err="1" smtClean="0"/>
              <a:t>RollbackItem</a:t>
            </a:r>
            <a:r>
              <a:rPr lang="en-GB" sz="1200" dirty="0" smtClean="0"/>
              <a:t>()</a:t>
            </a:r>
            <a:endParaRPr lang="en-GB" sz="1200" dirty="0"/>
          </a:p>
        </p:txBody>
      </p:sp>
      <p:cxnSp>
        <p:nvCxnSpPr>
          <p:cNvPr id="30" name="Straight Arrow Connector 29"/>
          <p:cNvCxnSpPr>
            <a:stCxn id="29" idx="1"/>
            <a:endCxn id="76" idx="3"/>
          </p:cNvCxnSpPr>
          <p:nvPr/>
        </p:nvCxnSpPr>
        <p:spPr>
          <a:xfrm flipH="1">
            <a:off x="2081364" y="3078725"/>
            <a:ext cx="557607"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3" idx="1"/>
            <a:endCxn id="71" idx="3"/>
          </p:cNvCxnSpPr>
          <p:nvPr/>
        </p:nvCxnSpPr>
        <p:spPr>
          <a:xfrm flipH="1">
            <a:off x="3155493" y="899074"/>
            <a:ext cx="1706931" cy="736893"/>
          </a:xfrm>
          <a:prstGeom prst="straightConnector1">
            <a:avLst/>
          </a:prstGeom>
          <a:ln w="190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331640" y="3581315"/>
            <a:ext cx="1396408" cy="276999"/>
          </a:xfrm>
          <a:prstGeom prst="rect">
            <a:avLst/>
          </a:prstGeom>
          <a:noFill/>
        </p:spPr>
        <p:txBody>
          <a:bodyPr wrap="none" rtlCol="0">
            <a:spAutoFit/>
          </a:bodyPr>
          <a:lstStyle/>
          <a:p>
            <a:r>
              <a:rPr lang="en-GB" sz="1200" dirty="0" smtClean="0"/>
              <a:t>1) Start Transaction</a:t>
            </a:r>
            <a:endParaRPr lang="en-GB" sz="1200" dirty="0"/>
          </a:p>
        </p:txBody>
      </p:sp>
      <p:cxnSp>
        <p:nvCxnSpPr>
          <p:cNvPr id="33" name="Straight Arrow Connector 32"/>
          <p:cNvCxnSpPr/>
          <p:nvPr/>
        </p:nvCxnSpPr>
        <p:spPr>
          <a:xfrm>
            <a:off x="539552" y="3685190"/>
            <a:ext cx="723474" cy="0"/>
          </a:xfrm>
          <a:prstGeom prst="straightConnector1">
            <a:avLst/>
          </a:prstGeom>
          <a:ln w="190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331640" y="3751608"/>
            <a:ext cx="1133900" cy="276999"/>
          </a:xfrm>
          <a:prstGeom prst="rect">
            <a:avLst/>
          </a:prstGeom>
          <a:noFill/>
        </p:spPr>
        <p:txBody>
          <a:bodyPr wrap="none" rtlCol="0">
            <a:spAutoFit/>
          </a:bodyPr>
          <a:lstStyle/>
          <a:p>
            <a:r>
              <a:rPr lang="en-GB" sz="1200" dirty="0" smtClean="0"/>
              <a:t>4) Change Data</a:t>
            </a:r>
            <a:endParaRPr lang="en-GB" sz="1200" dirty="0"/>
          </a:p>
        </p:txBody>
      </p:sp>
      <p:cxnSp>
        <p:nvCxnSpPr>
          <p:cNvPr id="35" name="Straight Arrow Connector 34"/>
          <p:cNvCxnSpPr/>
          <p:nvPr/>
        </p:nvCxnSpPr>
        <p:spPr>
          <a:xfrm>
            <a:off x="539552" y="3855482"/>
            <a:ext cx="723474" cy="0"/>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331641" y="3921901"/>
            <a:ext cx="1669175" cy="276999"/>
          </a:xfrm>
          <a:prstGeom prst="rect">
            <a:avLst/>
          </a:prstGeom>
          <a:noFill/>
        </p:spPr>
        <p:txBody>
          <a:bodyPr wrap="none" rtlCol="0">
            <a:spAutoFit/>
          </a:bodyPr>
          <a:lstStyle/>
          <a:p>
            <a:r>
              <a:rPr lang="en-GB" sz="1200" dirty="0" smtClean="0"/>
              <a:t>6a) Commit Transaction</a:t>
            </a:r>
            <a:endParaRPr lang="en-GB" sz="1200" dirty="0"/>
          </a:p>
        </p:txBody>
      </p:sp>
      <p:cxnSp>
        <p:nvCxnSpPr>
          <p:cNvPr id="37" name="Straight Arrow Connector 36"/>
          <p:cNvCxnSpPr/>
          <p:nvPr/>
        </p:nvCxnSpPr>
        <p:spPr>
          <a:xfrm>
            <a:off x="539552" y="4025775"/>
            <a:ext cx="72347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331640" y="4092193"/>
            <a:ext cx="1701300" cy="276999"/>
          </a:xfrm>
          <a:prstGeom prst="rect">
            <a:avLst/>
          </a:prstGeom>
          <a:noFill/>
        </p:spPr>
        <p:txBody>
          <a:bodyPr wrap="none" rtlCol="0">
            <a:spAutoFit/>
          </a:bodyPr>
          <a:lstStyle/>
          <a:p>
            <a:r>
              <a:rPr lang="en-GB" sz="1200" dirty="0" smtClean="0"/>
              <a:t>6b) Rollback Transaction</a:t>
            </a:r>
            <a:endParaRPr lang="en-GB" sz="1200" dirty="0"/>
          </a:p>
        </p:txBody>
      </p:sp>
      <p:cxnSp>
        <p:nvCxnSpPr>
          <p:cNvPr id="39" name="Straight Arrow Connector 38"/>
          <p:cNvCxnSpPr/>
          <p:nvPr/>
        </p:nvCxnSpPr>
        <p:spPr>
          <a:xfrm>
            <a:off x="539552" y="4196068"/>
            <a:ext cx="723474"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467544" y="267494"/>
            <a:ext cx="1285032" cy="369332"/>
          </a:xfrm>
          <a:prstGeom prst="rect">
            <a:avLst/>
          </a:prstGeom>
          <a:noFill/>
        </p:spPr>
        <p:txBody>
          <a:bodyPr wrap="none" rtlCol="0">
            <a:spAutoFit/>
          </a:bodyPr>
          <a:lstStyle/>
          <a:p>
            <a:r>
              <a:rPr lang="en-GB" b="1" dirty="0" smtClean="0"/>
              <a:t>Transaction</a:t>
            </a:r>
            <a:endParaRPr lang="en-GB" b="1" dirty="0"/>
          </a:p>
        </p:txBody>
      </p:sp>
      <p:sp>
        <p:nvSpPr>
          <p:cNvPr id="40" name="Rectangle 39"/>
          <p:cNvSpPr/>
          <p:nvPr/>
        </p:nvSpPr>
        <p:spPr>
          <a:xfrm>
            <a:off x="4654853" y="2568168"/>
            <a:ext cx="1866786" cy="1659766"/>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smtClean="0"/>
              <a:t>DataStoreCSV</a:t>
            </a:r>
            <a:r>
              <a:rPr lang="en-GB" dirty="0" smtClean="0"/>
              <a:t> &lt;Item&gt;</a:t>
            </a:r>
            <a:endParaRPr lang="en-GB" dirty="0"/>
          </a:p>
        </p:txBody>
      </p:sp>
      <p:sp>
        <p:nvSpPr>
          <p:cNvPr id="41" name="TextBox 40"/>
          <p:cNvSpPr txBox="1"/>
          <p:nvPr/>
        </p:nvSpPr>
        <p:spPr>
          <a:xfrm>
            <a:off x="4776743" y="3619027"/>
            <a:ext cx="1675587" cy="276999"/>
          </a:xfrm>
          <a:prstGeom prst="rect">
            <a:avLst/>
          </a:prstGeom>
          <a:noFill/>
        </p:spPr>
        <p:txBody>
          <a:bodyPr wrap="none" rtlCol="0">
            <a:spAutoFit/>
          </a:bodyPr>
          <a:lstStyle/>
          <a:p>
            <a:r>
              <a:rPr lang="en-GB" sz="1200" dirty="0" err="1" smtClean="0"/>
              <a:t>OnCommitTransaction</a:t>
            </a:r>
            <a:r>
              <a:rPr lang="en-GB" sz="1200" dirty="0" smtClean="0"/>
              <a:t>()</a:t>
            </a:r>
            <a:endParaRPr lang="en-GB" sz="1200" dirty="0"/>
          </a:p>
        </p:txBody>
      </p:sp>
      <p:sp>
        <p:nvSpPr>
          <p:cNvPr id="42" name="TextBox 41"/>
          <p:cNvSpPr txBox="1"/>
          <p:nvPr/>
        </p:nvSpPr>
        <p:spPr>
          <a:xfrm>
            <a:off x="4776743" y="3870651"/>
            <a:ext cx="1701300" cy="276999"/>
          </a:xfrm>
          <a:prstGeom prst="rect">
            <a:avLst/>
          </a:prstGeom>
          <a:noFill/>
        </p:spPr>
        <p:txBody>
          <a:bodyPr wrap="none" rtlCol="0">
            <a:spAutoFit/>
          </a:bodyPr>
          <a:lstStyle/>
          <a:p>
            <a:r>
              <a:rPr lang="en-GB" sz="1200" dirty="0" err="1" smtClean="0"/>
              <a:t>OnRollbackTransaction</a:t>
            </a:r>
            <a:r>
              <a:rPr lang="en-GB" sz="1200" dirty="0" smtClean="0"/>
              <a:t>()</a:t>
            </a:r>
            <a:endParaRPr lang="en-GB" sz="1200" dirty="0"/>
          </a:p>
        </p:txBody>
      </p:sp>
      <p:sp>
        <p:nvSpPr>
          <p:cNvPr id="43" name="TextBox 42"/>
          <p:cNvSpPr txBox="1"/>
          <p:nvPr/>
        </p:nvSpPr>
        <p:spPr>
          <a:xfrm>
            <a:off x="4776743" y="3367402"/>
            <a:ext cx="1476558" cy="276999"/>
          </a:xfrm>
          <a:prstGeom prst="rect">
            <a:avLst/>
          </a:prstGeom>
          <a:noFill/>
        </p:spPr>
        <p:txBody>
          <a:bodyPr wrap="none" rtlCol="0">
            <a:spAutoFit/>
          </a:bodyPr>
          <a:lstStyle/>
          <a:p>
            <a:r>
              <a:rPr lang="en-GB" sz="1200" dirty="0" err="1" smtClean="0"/>
              <a:t>OnStartTransaction</a:t>
            </a:r>
            <a:r>
              <a:rPr lang="en-GB" sz="1200" dirty="0" smtClean="0"/>
              <a:t>()</a:t>
            </a:r>
            <a:endParaRPr lang="en-GB" sz="1200" dirty="0"/>
          </a:p>
        </p:txBody>
      </p:sp>
      <p:cxnSp>
        <p:nvCxnSpPr>
          <p:cNvPr id="44" name="Straight Arrow Connector 43"/>
          <p:cNvCxnSpPr>
            <a:endCxn id="43" idx="1"/>
          </p:cNvCxnSpPr>
          <p:nvPr/>
        </p:nvCxnSpPr>
        <p:spPr>
          <a:xfrm flipH="1">
            <a:off x="4776743" y="897253"/>
            <a:ext cx="106734" cy="2608649"/>
          </a:xfrm>
          <a:prstGeom prst="straightConnector1">
            <a:avLst/>
          </a:prstGeom>
          <a:ln w="190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6" idx="3"/>
            <a:endCxn id="41" idx="1"/>
          </p:cNvCxnSpPr>
          <p:nvPr/>
        </p:nvCxnSpPr>
        <p:spPr>
          <a:xfrm>
            <a:off x="4131817" y="2361243"/>
            <a:ext cx="644926" cy="139628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4" idx="3"/>
            <a:endCxn id="42" idx="1"/>
          </p:cNvCxnSpPr>
          <p:nvPr/>
        </p:nvCxnSpPr>
        <p:spPr>
          <a:xfrm>
            <a:off x="4157529" y="2577267"/>
            <a:ext cx="619214" cy="143188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6733112" y="2571750"/>
            <a:ext cx="1799328" cy="1659766"/>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a:t>CsvWriter</a:t>
            </a:r>
            <a:endParaRPr lang="en-GB" dirty="0"/>
          </a:p>
        </p:txBody>
      </p:sp>
      <p:sp>
        <p:nvSpPr>
          <p:cNvPr id="54" name="TextBox 53"/>
          <p:cNvSpPr txBox="1"/>
          <p:nvPr/>
        </p:nvSpPr>
        <p:spPr>
          <a:xfrm>
            <a:off x="6787544" y="3619027"/>
            <a:ext cx="1492845" cy="276999"/>
          </a:xfrm>
          <a:prstGeom prst="rect">
            <a:avLst/>
          </a:prstGeom>
          <a:noFill/>
        </p:spPr>
        <p:txBody>
          <a:bodyPr wrap="none" rtlCol="0">
            <a:spAutoFit/>
          </a:bodyPr>
          <a:lstStyle/>
          <a:p>
            <a:r>
              <a:rPr lang="en-GB" sz="1200" dirty="0" err="1" smtClean="0"/>
              <a:t>CommitTransaction</a:t>
            </a:r>
            <a:r>
              <a:rPr lang="en-GB" sz="1200" dirty="0" smtClean="0"/>
              <a:t>()</a:t>
            </a:r>
            <a:endParaRPr lang="en-GB" sz="1200" dirty="0"/>
          </a:p>
        </p:txBody>
      </p:sp>
      <p:sp>
        <p:nvSpPr>
          <p:cNvPr id="55" name="TextBox 54"/>
          <p:cNvSpPr txBox="1"/>
          <p:nvPr/>
        </p:nvSpPr>
        <p:spPr>
          <a:xfrm>
            <a:off x="6787544" y="3870651"/>
            <a:ext cx="1518557" cy="276999"/>
          </a:xfrm>
          <a:prstGeom prst="rect">
            <a:avLst/>
          </a:prstGeom>
          <a:noFill/>
        </p:spPr>
        <p:txBody>
          <a:bodyPr wrap="none" rtlCol="0">
            <a:spAutoFit/>
          </a:bodyPr>
          <a:lstStyle/>
          <a:p>
            <a:r>
              <a:rPr lang="en-GB" sz="1200" dirty="0" err="1" smtClean="0"/>
              <a:t>RollbackTransaction</a:t>
            </a:r>
            <a:r>
              <a:rPr lang="en-GB" sz="1200" dirty="0" smtClean="0"/>
              <a:t>()</a:t>
            </a:r>
            <a:endParaRPr lang="en-GB" sz="1200" dirty="0"/>
          </a:p>
        </p:txBody>
      </p:sp>
      <p:sp>
        <p:nvSpPr>
          <p:cNvPr id="56" name="TextBox 55"/>
          <p:cNvSpPr txBox="1"/>
          <p:nvPr/>
        </p:nvSpPr>
        <p:spPr>
          <a:xfrm>
            <a:off x="6787544" y="3367402"/>
            <a:ext cx="1293816" cy="276999"/>
          </a:xfrm>
          <a:prstGeom prst="rect">
            <a:avLst/>
          </a:prstGeom>
          <a:noFill/>
        </p:spPr>
        <p:txBody>
          <a:bodyPr wrap="none" rtlCol="0">
            <a:spAutoFit/>
          </a:bodyPr>
          <a:lstStyle/>
          <a:p>
            <a:r>
              <a:rPr lang="en-GB" sz="1200" dirty="0" err="1" smtClean="0"/>
              <a:t>StartTransaction</a:t>
            </a:r>
            <a:r>
              <a:rPr lang="en-GB" sz="1200" dirty="0" smtClean="0"/>
              <a:t>()</a:t>
            </a:r>
            <a:endParaRPr lang="en-GB" sz="1200" dirty="0"/>
          </a:p>
        </p:txBody>
      </p:sp>
      <p:cxnSp>
        <p:nvCxnSpPr>
          <p:cNvPr id="57" name="Straight Arrow Connector 56"/>
          <p:cNvCxnSpPr>
            <a:stCxn id="43" idx="3"/>
            <a:endCxn id="56" idx="1"/>
          </p:cNvCxnSpPr>
          <p:nvPr/>
        </p:nvCxnSpPr>
        <p:spPr>
          <a:xfrm>
            <a:off x="6253301" y="3505902"/>
            <a:ext cx="534243" cy="0"/>
          </a:xfrm>
          <a:prstGeom prst="straightConnector1">
            <a:avLst/>
          </a:prstGeom>
          <a:ln w="190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1" idx="3"/>
            <a:endCxn id="54" idx="1"/>
          </p:cNvCxnSpPr>
          <p:nvPr/>
        </p:nvCxnSpPr>
        <p:spPr>
          <a:xfrm>
            <a:off x="6452330" y="3757527"/>
            <a:ext cx="33521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55" idx="1"/>
          </p:cNvCxnSpPr>
          <p:nvPr/>
        </p:nvCxnSpPr>
        <p:spPr>
          <a:xfrm>
            <a:off x="6478043" y="4009151"/>
            <a:ext cx="309501"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7" name="Can 66"/>
          <p:cNvSpPr/>
          <p:nvPr/>
        </p:nvSpPr>
        <p:spPr>
          <a:xfrm>
            <a:off x="7036498" y="4496504"/>
            <a:ext cx="1020649" cy="43204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CSV-File</a:t>
            </a:r>
            <a:endParaRPr lang="en-GB" dirty="0"/>
          </a:p>
        </p:txBody>
      </p:sp>
      <p:cxnSp>
        <p:nvCxnSpPr>
          <p:cNvPr id="68" name="Straight Arrow Connector 67"/>
          <p:cNvCxnSpPr>
            <a:stCxn id="55" idx="2"/>
            <a:endCxn id="67" idx="1"/>
          </p:cNvCxnSpPr>
          <p:nvPr/>
        </p:nvCxnSpPr>
        <p:spPr>
          <a:xfrm>
            <a:off x="7546823" y="4147650"/>
            <a:ext cx="0" cy="34885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8028384" y="4189025"/>
            <a:ext cx="964623" cy="830997"/>
          </a:xfrm>
          <a:prstGeom prst="rect">
            <a:avLst/>
          </a:prstGeom>
          <a:noFill/>
        </p:spPr>
        <p:txBody>
          <a:bodyPr wrap="none" rtlCol="0">
            <a:spAutoFit/>
          </a:bodyPr>
          <a:lstStyle/>
          <a:p>
            <a:r>
              <a:rPr lang="en-GB" sz="1200" dirty="0" smtClean="0"/>
              <a:t>Remove</a:t>
            </a:r>
          </a:p>
          <a:p>
            <a:r>
              <a:rPr lang="en-GB" sz="1200" dirty="0" smtClean="0"/>
              <a:t>Data written</a:t>
            </a:r>
          </a:p>
          <a:p>
            <a:r>
              <a:rPr lang="en-GB" sz="1200" dirty="0" smtClean="0"/>
              <a:t>during</a:t>
            </a:r>
          </a:p>
          <a:p>
            <a:r>
              <a:rPr lang="en-GB" sz="1200" dirty="0" smtClean="0"/>
              <a:t>transaction</a:t>
            </a:r>
            <a:endParaRPr lang="en-GB" sz="1200" dirty="0"/>
          </a:p>
        </p:txBody>
      </p:sp>
      <p:cxnSp>
        <p:nvCxnSpPr>
          <p:cNvPr id="81" name="Straight Arrow Connector 80"/>
          <p:cNvCxnSpPr>
            <a:stCxn id="29" idx="1"/>
            <a:endCxn id="77" idx="3"/>
          </p:cNvCxnSpPr>
          <p:nvPr/>
        </p:nvCxnSpPr>
        <p:spPr>
          <a:xfrm flipH="1">
            <a:off x="2104190" y="3078725"/>
            <a:ext cx="534781" cy="21862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29" idx="1"/>
            <a:endCxn id="27" idx="3"/>
          </p:cNvCxnSpPr>
          <p:nvPr/>
        </p:nvCxnSpPr>
        <p:spPr>
          <a:xfrm flipH="1" flipV="1">
            <a:off x="1952675" y="2860103"/>
            <a:ext cx="686296" cy="21862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539552" y="1497467"/>
            <a:ext cx="1340688" cy="714243"/>
            <a:chOff x="-1188640" y="3578483"/>
            <a:chExt cx="1340688" cy="714243"/>
          </a:xfrm>
        </p:grpSpPr>
        <p:sp>
          <p:nvSpPr>
            <p:cNvPr id="65" name="TextBox 64"/>
            <p:cNvSpPr txBox="1"/>
            <p:nvPr/>
          </p:nvSpPr>
          <p:spPr>
            <a:xfrm>
              <a:off x="-1188640" y="3578483"/>
              <a:ext cx="607539" cy="276999"/>
            </a:xfrm>
            <a:prstGeom prst="rect">
              <a:avLst/>
            </a:prstGeom>
            <a:noFill/>
          </p:spPr>
          <p:txBody>
            <a:bodyPr wrap="none" rtlCol="0">
              <a:spAutoFit/>
            </a:bodyPr>
            <a:lstStyle/>
            <a:p>
              <a:r>
                <a:rPr lang="en-GB" sz="1200" dirty="0"/>
                <a:t>Store()</a:t>
              </a:r>
              <a:endParaRPr lang="en-GB" sz="1200" dirty="0" smtClean="0"/>
            </a:p>
          </p:txBody>
        </p:sp>
        <p:sp>
          <p:nvSpPr>
            <p:cNvPr id="66" name="TextBox 65"/>
            <p:cNvSpPr txBox="1"/>
            <p:nvPr/>
          </p:nvSpPr>
          <p:spPr>
            <a:xfrm>
              <a:off x="-1188640" y="3797105"/>
              <a:ext cx="1340688" cy="276999"/>
            </a:xfrm>
            <a:prstGeom prst="rect">
              <a:avLst/>
            </a:prstGeom>
            <a:noFill/>
          </p:spPr>
          <p:txBody>
            <a:bodyPr wrap="none" rtlCol="0">
              <a:spAutoFit/>
            </a:bodyPr>
            <a:lstStyle/>
            <a:p>
              <a:r>
                <a:rPr lang="en-GB" sz="1200" dirty="0" err="1" smtClean="0"/>
                <a:t>HasChanged</a:t>
              </a:r>
              <a:r>
                <a:rPr lang="en-GB" sz="1200" dirty="0" smtClean="0"/>
                <a:t> Event</a:t>
              </a:r>
              <a:endParaRPr lang="en-GB" sz="1200" dirty="0"/>
            </a:p>
          </p:txBody>
        </p:sp>
        <p:sp>
          <p:nvSpPr>
            <p:cNvPr id="69" name="TextBox 68"/>
            <p:cNvSpPr txBox="1"/>
            <p:nvPr/>
          </p:nvSpPr>
          <p:spPr>
            <a:xfrm>
              <a:off x="-1188640" y="4015727"/>
              <a:ext cx="759054" cy="276999"/>
            </a:xfrm>
            <a:prstGeom prst="rect">
              <a:avLst/>
            </a:prstGeom>
            <a:noFill/>
          </p:spPr>
          <p:txBody>
            <a:bodyPr wrap="none" rtlCol="0">
              <a:spAutoFit/>
            </a:bodyPr>
            <a:lstStyle/>
            <a:p>
              <a:r>
                <a:rPr lang="en-GB" sz="1200" dirty="0" smtClean="0"/>
                <a:t>Release()</a:t>
              </a:r>
              <a:endParaRPr lang="en-GB" sz="1200" dirty="0"/>
            </a:p>
          </p:txBody>
        </p:sp>
      </p:grpSp>
      <p:cxnSp>
        <p:nvCxnSpPr>
          <p:cNvPr id="80" name="Straight Arrow Connector 79"/>
          <p:cNvCxnSpPr>
            <a:stCxn id="13" idx="1"/>
            <a:endCxn id="72" idx="3"/>
          </p:cNvCxnSpPr>
          <p:nvPr/>
        </p:nvCxnSpPr>
        <p:spPr>
          <a:xfrm flipH="1">
            <a:off x="4045416" y="899074"/>
            <a:ext cx="817008" cy="955515"/>
          </a:xfrm>
          <a:prstGeom prst="straightConnector1">
            <a:avLst/>
          </a:prstGeom>
          <a:ln w="190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13" idx="1"/>
            <a:endCxn id="74" idx="3"/>
          </p:cNvCxnSpPr>
          <p:nvPr/>
        </p:nvCxnSpPr>
        <p:spPr>
          <a:xfrm flipH="1">
            <a:off x="3411909" y="899074"/>
            <a:ext cx="1450515" cy="1174137"/>
          </a:xfrm>
          <a:prstGeom prst="straightConnector1">
            <a:avLst/>
          </a:prstGeom>
          <a:ln w="190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72" idx="3"/>
            <a:endCxn id="10" idx="1"/>
          </p:cNvCxnSpPr>
          <p:nvPr/>
        </p:nvCxnSpPr>
        <p:spPr>
          <a:xfrm flipV="1">
            <a:off x="4045416" y="1285831"/>
            <a:ext cx="817009" cy="568758"/>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74" idx="3"/>
            <a:endCxn id="10" idx="1"/>
          </p:cNvCxnSpPr>
          <p:nvPr/>
        </p:nvCxnSpPr>
        <p:spPr>
          <a:xfrm flipV="1">
            <a:off x="3411909" y="1285831"/>
            <a:ext cx="1450516" cy="787380"/>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72" idx="3"/>
            <a:endCxn id="17" idx="1"/>
          </p:cNvCxnSpPr>
          <p:nvPr/>
        </p:nvCxnSpPr>
        <p:spPr>
          <a:xfrm>
            <a:off x="4045416" y="1854589"/>
            <a:ext cx="817009" cy="14661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74" idx="3"/>
            <a:endCxn id="17" idx="1"/>
          </p:cNvCxnSpPr>
          <p:nvPr/>
        </p:nvCxnSpPr>
        <p:spPr>
          <a:xfrm flipV="1">
            <a:off x="3411909" y="2001203"/>
            <a:ext cx="1450516" cy="7200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66" idx="3"/>
            <a:endCxn id="72" idx="1"/>
          </p:cNvCxnSpPr>
          <p:nvPr/>
        </p:nvCxnSpPr>
        <p:spPr>
          <a:xfrm>
            <a:off x="1880240" y="1854589"/>
            <a:ext cx="747544" cy="0"/>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69" idx="3"/>
            <a:endCxn id="74" idx="1"/>
          </p:cNvCxnSpPr>
          <p:nvPr/>
        </p:nvCxnSpPr>
        <p:spPr>
          <a:xfrm>
            <a:off x="1298606" y="2073211"/>
            <a:ext cx="1329178" cy="0"/>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2627784" y="1497467"/>
            <a:ext cx="1417632" cy="714243"/>
            <a:chOff x="-1188640" y="3578483"/>
            <a:chExt cx="1417632" cy="714243"/>
          </a:xfrm>
        </p:grpSpPr>
        <p:sp>
          <p:nvSpPr>
            <p:cNvPr id="71" name="TextBox 70"/>
            <p:cNvSpPr txBox="1"/>
            <p:nvPr/>
          </p:nvSpPr>
          <p:spPr>
            <a:xfrm>
              <a:off x="-1188640" y="3578483"/>
              <a:ext cx="527709" cy="276999"/>
            </a:xfrm>
            <a:prstGeom prst="rect">
              <a:avLst/>
            </a:prstGeom>
            <a:noFill/>
          </p:spPr>
          <p:txBody>
            <a:bodyPr wrap="none" rtlCol="0">
              <a:spAutoFit/>
            </a:bodyPr>
            <a:lstStyle/>
            <a:p>
              <a:r>
                <a:rPr lang="en-GB" sz="1200" dirty="0"/>
                <a:t>Add()</a:t>
              </a:r>
              <a:endParaRPr lang="en-GB" sz="1200" dirty="0" smtClean="0"/>
            </a:p>
          </p:txBody>
        </p:sp>
        <p:sp>
          <p:nvSpPr>
            <p:cNvPr id="74" name="TextBox 73"/>
            <p:cNvSpPr txBox="1"/>
            <p:nvPr/>
          </p:nvSpPr>
          <p:spPr>
            <a:xfrm>
              <a:off x="-1188640" y="4015727"/>
              <a:ext cx="784125" cy="276999"/>
            </a:xfrm>
            <a:prstGeom prst="rect">
              <a:avLst/>
            </a:prstGeom>
            <a:noFill/>
          </p:spPr>
          <p:txBody>
            <a:bodyPr wrap="none" rtlCol="0">
              <a:spAutoFit/>
            </a:bodyPr>
            <a:lstStyle/>
            <a:p>
              <a:r>
                <a:rPr lang="en-GB" sz="1200" dirty="0"/>
                <a:t>Remove()</a:t>
              </a:r>
            </a:p>
          </p:txBody>
        </p:sp>
        <p:sp>
          <p:nvSpPr>
            <p:cNvPr id="72" name="TextBox 71"/>
            <p:cNvSpPr txBox="1"/>
            <p:nvPr/>
          </p:nvSpPr>
          <p:spPr>
            <a:xfrm>
              <a:off x="-1188640" y="3797105"/>
              <a:ext cx="1417632" cy="276999"/>
            </a:xfrm>
            <a:prstGeom prst="rect">
              <a:avLst/>
            </a:prstGeom>
            <a:noFill/>
          </p:spPr>
          <p:txBody>
            <a:bodyPr wrap="none" rtlCol="0">
              <a:spAutoFit/>
            </a:bodyPr>
            <a:lstStyle/>
            <a:p>
              <a:r>
                <a:rPr lang="en-GB" sz="1200" dirty="0" err="1"/>
                <a:t>Item_HasChanged</a:t>
              </a:r>
              <a:r>
                <a:rPr lang="en-GB" sz="1200" dirty="0"/>
                <a:t>()</a:t>
              </a:r>
            </a:p>
          </p:txBody>
        </p:sp>
      </p:grpSp>
      <p:grpSp>
        <p:nvGrpSpPr>
          <p:cNvPr id="3" name="Group 2"/>
          <p:cNvGrpSpPr/>
          <p:nvPr/>
        </p:nvGrpSpPr>
        <p:grpSpPr>
          <a:xfrm>
            <a:off x="534017" y="2510775"/>
            <a:ext cx="1570173" cy="925071"/>
            <a:chOff x="534017" y="2510775"/>
            <a:chExt cx="1570173" cy="925071"/>
          </a:xfrm>
        </p:grpSpPr>
        <p:sp>
          <p:nvSpPr>
            <p:cNvPr id="27" name="TextBox 26"/>
            <p:cNvSpPr txBox="1"/>
            <p:nvPr/>
          </p:nvSpPr>
          <p:spPr>
            <a:xfrm>
              <a:off x="534017" y="2721603"/>
              <a:ext cx="1418658" cy="276999"/>
            </a:xfrm>
            <a:prstGeom prst="rect">
              <a:avLst/>
            </a:prstGeom>
            <a:noFill/>
          </p:spPr>
          <p:txBody>
            <a:bodyPr wrap="none" rtlCol="0">
              <a:spAutoFit/>
            </a:bodyPr>
            <a:lstStyle/>
            <a:p>
              <a:r>
                <a:rPr lang="en-GB" sz="1200" dirty="0" err="1"/>
                <a:t>RollbackItemStore</a:t>
              </a:r>
              <a:r>
                <a:rPr lang="en-GB" sz="1200" dirty="0" smtClean="0"/>
                <a:t>()</a:t>
              </a:r>
            </a:p>
          </p:txBody>
        </p:sp>
        <p:sp>
          <p:nvSpPr>
            <p:cNvPr id="76" name="TextBox 75"/>
            <p:cNvSpPr txBox="1"/>
            <p:nvPr/>
          </p:nvSpPr>
          <p:spPr>
            <a:xfrm>
              <a:off x="534017" y="2940225"/>
              <a:ext cx="1547347" cy="276999"/>
            </a:xfrm>
            <a:prstGeom prst="rect">
              <a:avLst/>
            </a:prstGeom>
            <a:noFill/>
          </p:spPr>
          <p:txBody>
            <a:bodyPr wrap="none" rtlCol="0">
              <a:spAutoFit/>
            </a:bodyPr>
            <a:lstStyle/>
            <a:p>
              <a:r>
                <a:rPr lang="en-GB" sz="1200" dirty="0" err="1" smtClean="0"/>
                <a:t>RollbackItemUpdate</a:t>
              </a:r>
              <a:r>
                <a:rPr lang="en-GB" sz="1200" dirty="0" smtClean="0"/>
                <a:t>()</a:t>
              </a:r>
              <a:endParaRPr lang="en-GB" sz="1200" dirty="0"/>
            </a:p>
          </p:txBody>
        </p:sp>
        <p:sp>
          <p:nvSpPr>
            <p:cNvPr id="77" name="TextBox 76"/>
            <p:cNvSpPr txBox="1"/>
            <p:nvPr/>
          </p:nvSpPr>
          <p:spPr>
            <a:xfrm>
              <a:off x="534017" y="3158847"/>
              <a:ext cx="1570173" cy="276999"/>
            </a:xfrm>
            <a:prstGeom prst="rect">
              <a:avLst/>
            </a:prstGeom>
            <a:noFill/>
          </p:spPr>
          <p:txBody>
            <a:bodyPr wrap="none" rtlCol="0">
              <a:spAutoFit/>
            </a:bodyPr>
            <a:lstStyle/>
            <a:p>
              <a:r>
                <a:rPr lang="en-GB" sz="1200" dirty="0" err="1" smtClean="0"/>
                <a:t>RollbackItemRelease</a:t>
              </a:r>
              <a:r>
                <a:rPr lang="en-GB" sz="1200" dirty="0" smtClean="0"/>
                <a:t>()</a:t>
              </a:r>
              <a:endParaRPr lang="en-GB" sz="1200" dirty="0"/>
            </a:p>
          </p:txBody>
        </p:sp>
        <p:sp>
          <p:nvSpPr>
            <p:cNvPr id="75" name="TextBox 74"/>
            <p:cNvSpPr txBox="1"/>
            <p:nvPr/>
          </p:nvSpPr>
          <p:spPr>
            <a:xfrm>
              <a:off x="534863" y="2510775"/>
              <a:ext cx="1374928" cy="276999"/>
            </a:xfrm>
            <a:prstGeom prst="rect">
              <a:avLst/>
            </a:prstGeom>
            <a:noFill/>
          </p:spPr>
          <p:txBody>
            <a:bodyPr wrap="none" rtlCol="0">
              <a:spAutoFit/>
            </a:bodyPr>
            <a:lstStyle/>
            <a:p>
              <a:r>
                <a:rPr lang="en-GB" sz="1200" dirty="0" err="1" smtClean="0"/>
                <a:t>RollbackItemNew</a:t>
              </a:r>
              <a:r>
                <a:rPr lang="en-GB" sz="1200" dirty="0" smtClean="0"/>
                <a:t>()</a:t>
              </a:r>
            </a:p>
          </p:txBody>
        </p:sp>
      </p:grpSp>
      <p:cxnSp>
        <p:nvCxnSpPr>
          <p:cNvPr id="78" name="Straight Arrow Connector 77"/>
          <p:cNvCxnSpPr>
            <a:stCxn id="29" idx="1"/>
            <a:endCxn id="75" idx="3"/>
          </p:cNvCxnSpPr>
          <p:nvPr/>
        </p:nvCxnSpPr>
        <p:spPr>
          <a:xfrm flipH="1" flipV="1">
            <a:off x="1909791" y="2649275"/>
            <a:ext cx="729180" cy="4294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6277562" y="810826"/>
            <a:ext cx="174768"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1</a:t>
            </a:r>
            <a:endParaRPr lang="en-SG" sz="1200" dirty="0"/>
          </a:p>
        </p:txBody>
      </p:sp>
      <p:sp>
        <p:nvSpPr>
          <p:cNvPr id="82" name="Oval 81"/>
          <p:cNvSpPr/>
          <p:nvPr/>
        </p:nvSpPr>
        <p:spPr>
          <a:xfrm>
            <a:off x="4775040" y="809869"/>
            <a:ext cx="174768"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2</a:t>
            </a:r>
            <a:endParaRPr lang="en-SG" sz="1200" dirty="0"/>
          </a:p>
        </p:txBody>
      </p:sp>
      <p:sp>
        <p:nvSpPr>
          <p:cNvPr id="85" name="Oval 84"/>
          <p:cNvSpPr/>
          <p:nvPr/>
        </p:nvSpPr>
        <p:spPr>
          <a:xfrm>
            <a:off x="1811206" y="1570210"/>
            <a:ext cx="174768" cy="56949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4</a:t>
            </a:r>
            <a:endParaRPr lang="en-SG" sz="1200" dirty="0"/>
          </a:p>
        </p:txBody>
      </p:sp>
      <p:sp>
        <p:nvSpPr>
          <p:cNvPr id="86" name="Oval 85"/>
          <p:cNvSpPr/>
          <p:nvPr/>
        </p:nvSpPr>
        <p:spPr>
          <a:xfrm>
            <a:off x="4567469" y="1282080"/>
            <a:ext cx="174768"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5</a:t>
            </a:r>
            <a:endParaRPr lang="en-SG" sz="1200" dirty="0"/>
          </a:p>
        </p:txBody>
      </p:sp>
      <p:sp>
        <p:nvSpPr>
          <p:cNvPr id="88" name="Oval 87"/>
          <p:cNvSpPr/>
          <p:nvPr/>
        </p:nvSpPr>
        <p:spPr>
          <a:xfrm>
            <a:off x="6521639" y="1059947"/>
            <a:ext cx="475537"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6a</a:t>
            </a:r>
            <a:endParaRPr lang="en-SG" sz="1200" dirty="0"/>
          </a:p>
        </p:txBody>
      </p:sp>
      <p:sp>
        <p:nvSpPr>
          <p:cNvPr id="89" name="Oval 88"/>
          <p:cNvSpPr/>
          <p:nvPr/>
        </p:nvSpPr>
        <p:spPr>
          <a:xfrm>
            <a:off x="4597580" y="1734976"/>
            <a:ext cx="174768"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5</a:t>
            </a:r>
            <a:endParaRPr lang="en-SG" sz="1200" dirty="0"/>
          </a:p>
        </p:txBody>
      </p:sp>
      <p:sp>
        <p:nvSpPr>
          <p:cNvPr id="91" name="Oval 90"/>
          <p:cNvSpPr/>
          <p:nvPr/>
        </p:nvSpPr>
        <p:spPr>
          <a:xfrm>
            <a:off x="6407848" y="2052318"/>
            <a:ext cx="504056"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6b</a:t>
            </a:r>
            <a:endParaRPr lang="en-SG" sz="1200" dirty="0"/>
          </a:p>
        </p:txBody>
      </p:sp>
      <p:sp>
        <p:nvSpPr>
          <p:cNvPr id="92" name="Oval 91"/>
          <p:cNvSpPr/>
          <p:nvPr/>
        </p:nvSpPr>
        <p:spPr>
          <a:xfrm>
            <a:off x="3819541" y="2126341"/>
            <a:ext cx="475537"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7a</a:t>
            </a:r>
            <a:endParaRPr lang="en-SG" sz="1200" dirty="0"/>
          </a:p>
        </p:txBody>
      </p:sp>
      <p:sp>
        <p:nvSpPr>
          <p:cNvPr id="93" name="Oval 92"/>
          <p:cNvSpPr/>
          <p:nvPr/>
        </p:nvSpPr>
        <p:spPr>
          <a:xfrm>
            <a:off x="3707904" y="2634219"/>
            <a:ext cx="504056"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7b</a:t>
            </a:r>
            <a:endParaRPr lang="en-SG" sz="1200" dirty="0"/>
          </a:p>
        </p:txBody>
      </p:sp>
      <p:sp>
        <p:nvSpPr>
          <p:cNvPr id="95" name="Oval 94"/>
          <p:cNvSpPr/>
          <p:nvPr/>
        </p:nvSpPr>
        <p:spPr>
          <a:xfrm>
            <a:off x="6520422" y="3261078"/>
            <a:ext cx="174768"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3</a:t>
            </a:r>
            <a:endParaRPr lang="en-SG" sz="1200" dirty="0"/>
          </a:p>
        </p:txBody>
      </p:sp>
      <p:sp>
        <p:nvSpPr>
          <p:cNvPr id="96" name="Oval 95"/>
          <p:cNvSpPr/>
          <p:nvPr/>
        </p:nvSpPr>
        <p:spPr>
          <a:xfrm>
            <a:off x="6407848" y="4096618"/>
            <a:ext cx="504056"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8b</a:t>
            </a:r>
            <a:endParaRPr lang="en-SG" sz="1200" dirty="0"/>
          </a:p>
        </p:txBody>
      </p:sp>
      <p:sp>
        <p:nvSpPr>
          <p:cNvPr id="97" name="Oval 96"/>
          <p:cNvSpPr/>
          <p:nvPr/>
        </p:nvSpPr>
        <p:spPr>
          <a:xfrm>
            <a:off x="2360167" y="2787774"/>
            <a:ext cx="504056"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8b</a:t>
            </a:r>
            <a:endParaRPr lang="en-SG" sz="1200" dirty="0"/>
          </a:p>
        </p:txBody>
      </p:sp>
      <p:sp>
        <p:nvSpPr>
          <p:cNvPr id="99" name="Oval 98"/>
          <p:cNvSpPr/>
          <p:nvPr/>
        </p:nvSpPr>
        <p:spPr>
          <a:xfrm>
            <a:off x="6353700" y="3554184"/>
            <a:ext cx="475537"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8a</a:t>
            </a:r>
            <a:endParaRPr lang="en-SG" sz="1200" dirty="0"/>
          </a:p>
        </p:txBody>
      </p:sp>
      <p:sp>
        <p:nvSpPr>
          <p:cNvPr id="100" name="Oval 99"/>
          <p:cNvSpPr/>
          <p:nvPr/>
        </p:nvSpPr>
        <p:spPr>
          <a:xfrm>
            <a:off x="7596336" y="4269190"/>
            <a:ext cx="504056"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a:t>9</a:t>
            </a:r>
            <a:r>
              <a:rPr lang="en-SG" sz="1200" dirty="0" smtClean="0"/>
              <a:t>b</a:t>
            </a:r>
            <a:endParaRPr lang="en-SG" sz="1200" dirty="0"/>
          </a:p>
        </p:txBody>
      </p:sp>
      <p:sp>
        <p:nvSpPr>
          <p:cNvPr id="101" name="TextBox 100"/>
          <p:cNvSpPr txBox="1"/>
          <p:nvPr/>
        </p:nvSpPr>
        <p:spPr>
          <a:xfrm>
            <a:off x="4911361" y="4486349"/>
            <a:ext cx="2108911" cy="461665"/>
          </a:xfrm>
          <a:prstGeom prst="rect">
            <a:avLst/>
          </a:prstGeom>
          <a:noFill/>
        </p:spPr>
        <p:txBody>
          <a:bodyPr wrap="none" rtlCol="0">
            <a:spAutoFit/>
          </a:bodyPr>
          <a:lstStyle/>
          <a:p>
            <a:r>
              <a:rPr lang="en-GB" sz="1200" dirty="0" smtClean="0"/>
              <a:t>Adding data to CSV-File during </a:t>
            </a:r>
          </a:p>
          <a:p>
            <a:r>
              <a:rPr lang="en-GB" sz="1200" dirty="0" smtClean="0"/>
              <a:t>transaction is not shown.</a:t>
            </a:r>
          </a:p>
        </p:txBody>
      </p:sp>
    </p:spTree>
    <p:extLst>
      <p:ext uri="{BB962C8B-B14F-4D97-AF65-F5344CB8AC3E}">
        <p14:creationId xmlns:p14="http://schemas.microsoft.com/office/powerpoint/2010/main" val="24145586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107504" y="3003798"/>
            <a:ext cx="8856984" cy="2062103"/>
          </a:xfrm>
          <a:prstGeom prst="rect">
            <a:avLst/>
          </a:prstGeom>
          <a:noFill/>
        </p:spPr>
        <p:txBody>
          <a:bodyPr wrap="square" rtlCol="0">
            <a:spAutoFit/>
          </a:bodyPr>
          <a:lstStyle/>
          <a:p>
            <a:endParaRPr lang="en-GB" sz="800" dirty="0" smtClean="0"/>
          </a:p>
          <a:p>
            <a:r>
              <a:rPr lang="en-GB" sz="800" b="1" dirty="0" smtClean="0"/>
              <a:t>Linking 2 classes (child -&gt; parent relationship)</a:t>
            </a:r>
          </a:p>
          <a:p>
            <a:r>
              <a:rPr lang="en-GB" sz="800" dirty="0" smtClean="0"/>
              <a:t>A relationship between 2 classes defines one as child and the other as parent. Each child property points to 0 or 1 parent, while a parent can have 0 to many children (one to many relationship,  1:mc or 1c:mc).</a:t>
            </a:r>
          </a:p>
          <a:p>
            <a:r>
              <a:rPr lang="en-GB" sz="800" dirty="0" smtClean="0"/>
              <a:t>For each class there is a file storing the data permanently. When the application starts, it is not  possible to process 2 files at the same time. All instances (items) of the parent class get read before the child class instances. </a:t>
            </a:r>
          </a:p>
          <a:p>
            <a:r>
              <a:rPr lang="en-GB" sz="800" dirty="0"/>
              <a:t>A child item gets linked to </a:t>
            </a:r>
            <a:r>
              <a:rPr lang="en-GB" sz="800" dirty="0" smtClean="0"/>
              <a:t>its </a:t>
            </a:r>
            <a:r>
              <a:rPr lang="en-GB" sz="800" dirty="0"/>
              <a:t>parent by assigning the parent to the </a:t>
            </a:r>
            <a:r>
              <a:rPr lang="en-GB" sz="800" dirty="0" err="1"/>
              <a:t>child.Parent</a:t>
            </a:r>
            <a:r>
              <a:rPr lang="en-GB" sz="800" dirty="0"/>
              <a:t> property. This can be done with the constructor or </a:t>
            </a:r>
            <a:r>
              <a:rPr lang="en-GB" sz="800" dirty="0" err="1"/>
              <a:t>item.Update</a:t>
            </a:r>
            <a:r>
              <a:rPr lang="en-GB" sz="800" dirty="0"/>
              <a:t>(). </a:t>
            </a:r>
          </a:p>
          <a:p>
            <a:r>
              <a:rPr lang="en-GB" sz="800" dirty="0" err="1" smtClean="0"/>
              <a:t>item.Update</a:t>
            </a:r>
            <a:r>
              <a:rPr lang="en-GB" sz="800" dirty="0" smtClean="0"/>
              <a:t>() can also remove a child from its parent.</a:t>
            </a:r>
          </a:p>
          <a:p>
            <a:r>
              <a:rPr lang="en-GB" sz="800" dirty="0" smtClean="0"/>
              <a:t>Setting a child’s </a:t>
            </a:r>
            <a:r>
              <a:rPr lang="en-GB" sz="800" dirty="0"/>
              <a:t>P</a:t>
            </a:r>
            <a:r>
              <a:rPr lang="en-GB" sz="800" dirty="0" smtClean="0"/>
              <a:t>arent property adds that child to the </a:t>
            </a:r>
            <a:r>
              <a:rPr lang="en-GB" sz="800" dirty="0" err="1" smtClean="0"/>
              <a:t>parent.Children</a:t>
            </a:r>
            <a:r>
              <a:rPr lang="en-GB" sz="800" dirty="0"/>
              <a:t> collection. </a:t>
            </a:r>
            <a:r>
              <a:rPr lang="en-GB" sz="800" dirty="0" smtClean="0"/>
              <a:t>Removing a parent from </a:t>
            </a:r>
            <a:r>
              <a:rPr lang="en-GB" sz="800" dirty="0" err="1" smtClean="0"/>
              <a:t>child.Parent</a:t>
            </a:r>
            <a:r>
              <a:rPr lang="en-GB" sz="800" dirty="0" smtClean="0"/>
              <a:t> removes the child from the </a:t>
            </a:r>
            <a:r>
              <a:rPr lang="en-GB" sz="800" dirty="0" err="1" smtClean="0"/>
              <a:t>parent.Children</a:t>
            </a:r>
            <a:r>
              <a:rPr lang="en-GB" sz="800" dirty="0" smtClean="0"/>
              <a:t>. </a:t>
            </a:r>
            <a:r>
              <a:rPr lang="en-GB" sz="800" dirty="0" err="1" smtClean="0"/>
              <a:t>parent.Children.Add</a:t>
            </a:r>
            <a:r>
              <a:rPr lang="en-GB" sz="800" dirty="0" smtClean="0"/>
              <a:t>(child) is not available. </a:t>
            </a:r>
            <a:endParaRPr lang="en-GB" sz="800" dirty="0"/>
          </a:p>
          <a:p>
            <a:r>
              <a:rPr lang="en-GB" sz="800" dirty="0" smtClean="0"/>
              <a:t>The parent child relationship gets only permanently stored in the child. When the child gets read at application start and it has a link to a parent, the child gets added to the parents children collection.</a:t>
            </a:r>
          </a:p>
          <a:p>
            <a:r>
              <a:rPr lang="en-GB" sz="800" b="1" dirty="0" smtClean="0"/>
              <a:t>It is illegal for a stored child to link to a not stored parent</a:t>
            </a:r>
            <a:r>
              <a:rPr lang="en-GB" sz="800" dirty="0" smtClean="0"/>
              <a:t>, because an exception would occur during </a:t>
            </a:r>
            <a:r>
              <a:rPr lang="en-GB" sz="800" dirty="0" err="1" smtClean="0"/>
              <a:t>startup</a:t>
            </a:r>
            <a:r>
              <a:rPr lang="en-GB" sz="800" dirty="0" smtClean="0"/>
              <a:t> if the parent can’t be found. Trying to add a stored child to a not stored parent throws an exception.</a:t>
            </a:r>
          </a:p>
          <a:p>
            <a:endParaRPr lang="en-GB" sz="800" dirty="0"/>
          </a:p>
          <a:p>
            <a:r>
              <a:rPr lang="en-GB" sz="800" b="1" dirty="0" smtClean="0"/>
              <a:t>Rules for linking children and parents</a:t>
            </a:r>
          </a:p>
          <a:p>
            <a:r>
              <a:rPr lang="en-GB" sz="800" dirty="0"/>
              <a:t>A not stored child can link to a stored or not stored parent. </a:t>
            </a:r>
          </a:p>
          <a:p>
            <a:r>
              <a:rPr lang="en-GB" sz="800" dirty="0" smtClean="0"/>
              <a:t>A </a:t>
            </a:r>
            <a:r>
              <a:rPr lang="en-GB" sz="800" dirty="0"/>
              <a:t>stored child can only link to a stored parent.</a:t>
            </a:r>
          </a:p>
          <a:p>
            <a:r>
              <a:rPr lang="en-GB" sz="800" dirty="0" smtClean="0"/>
              <a:t>A </a:t>
            </a:r>
            <a:r>
              <a:rPr lang="en-GB" sz="800" dirty="0"/>
              <a:t>not stored parent can only have not stored children in its children collection</a:t>
            </a:r>
          </a:p>
          <a:p>
            <a:r>
              <a:rPr lang="en-GB" sz="800" dirty="0"/>
              <a:t>A </a:t>
            </a:r>
            <a:r>
              <a:rPr lang="en-GB" sz="800" dirty="0" smtClean="0"/>
              <a:t>stored </a:t>
            </a:r>
            <a:r>
              <a:rPr lang="en-GB" sz="800" dirty="0"/>
              <a:t>parent can </a:t>
            </a:r>
            <a:r>
              <a:rPr lang="en-GB" sz="800" dirty="0" smtClean="0"/>
              <a:t>have stored and not </a:t>
            </a:r>
            <a:r>
              <a:rPr lang="en-GB" sz="800" dirty="0"/>
              <a:t>stored children in its children </a:t>
            </a:r>
            <a:r>
              <a:rPr lang="en-GB" sz="800" dirty="0" smtClean="0"/>
              <a:t>collection</a:t>
            </a:r>
            <a:endParaRPr lang="en-GB" sz="800" dirty="0"/>
          </a:p>
        </p:txBody>
      </p:sp>
      <p:sp>
        <p:nvSpPr>
          <p:cNvPr id="4" name="TextBox 3"/>
          <p:cNvSpPr txBox="1"/>
          <p:nvPr/>
        </p:nvSpPr>
        <p:spPr>
          <a:xfrm>
            <a:off x="107504" y="903378"/>
            <a:ext cx="5112568" cy="1077218"/>
          </a:xfrm>
          <a:prstGeom prst="rect">
            <a:avLst/>
          </a:prstGeom>
          <a:noFill/>
        </p:spPr>
        <p:txBody>
          <a:bodyPr wrap="square" rtlCol="0">
            <a:spAutoFit/>
          </a:bodyPr>
          <a:lstStyle/>
          <a:p>
            <a:r>
              <a:rPr lang="en-GB" sz="800" b="1" dirty="0" smtClean="0"/>
              <a:t>Rules for storing and releasing items from Data </a:t>
            </a:r>
            <a:r>
              <a:rPr lang="en-GB" sz="800" b="1" dirty="0" err="1" smtClean="0"/>
              <a:t>Contexxt</a:t>
            </a:r>
            <a:endParaRPr lang="en-GB" sz="800" b="1" dirty="0" smtClean="0"/>
          </a:p>
          <a:p>
            <a:r>
              <a:rPr lang="en-GB" sz="800" dirty="0" smtClean="0"/>
              <a:t>One Data Context per application holds all stored data in memory and maintains a copy of the data in files.</a:t>
            </a:r>
          </a:p>
          <a:p>
            <a:r>
              <a:rPr lang="en-GB" sz="800" dirty="0" smtClean="0"/>
              <a:t>An item just constructed is not stored, its Key has the value -1.</a:t>
            </a:r>
          </a:p>
          <a:p>
            <a:r>
              <a:rPr lang="en-GB" sz="800" dirty="0" err="1" smtClean="0"/>
              <a:t>Item.Store</a:t>
            </a:r>
            <a:r>
              <a:rPr lang="en-GB" sz="800" dirty="0" smtClean="0"/>
              <a:t>() stores the item in the data context and assigns a unique key value &gt;=0 to the item.</a:t>
            </a:r>
          </a:p>
          <a:p>
            <a:r>
              <a:rPr lang="en-GB" sz="800" dirty="0"/>
              <a:t>When setting the parameter </a:t>
            </a:r>
            <a:r>
              <a:rPr lang="en-GB" sz="800" dirty="0" err="1"/>
              <a:t>isStoring</a:t>
            </a:r>
            <a:r>
              <a:rPr lang="en-GB" sz="800" dirty="0"/>
              <a:t>: true in the constructer, the item gets constructed and stored at the same time.</a:t>
            </a:r>
          </a:p>
          <a:p>
            <a:r>
              <a:rPr lang="en-GB" sz="800" dirty="0" smtClean="0"/>
              <a:t>As long an item is stored, its latest content </a:t>
            </a:r>
            <a:r>
              <a:rPr lang="en-GB" sz="800" dirty="0"/>
              <a:t>is </a:t>
            </a:r>
            <a:r>
              <a:rPr lang="en-GB" sz="800" dirty="0" smtClean="0"/>
              <a:t>always tracked </a:t>
            </a:r>
            <a:r>
              <a:rPr lang="en-GB" sz="800" dirty="0"/>
              <a:t>in a file , also after an Update().</a:t>
            </a:r>
            <a:endParaRPr lang="en-GB" sz="800" dirty="0" smtClean="0"/>
          </a:p>
          <a:p>
            <a:r>
              <a:rPr lang="en-GB" sz="800" dirty="0" err="1" smtClean="0"/>
              <a:t>Item.Release</a:t>
            </a:r>
            <a:r>
              <a:rPr lang="en-GB" sz="800" dirty="0" smtClean="0"/>
              <a:t>() removes the item from the </a:t>
            </a:r>
            <a:r>
              <a:rPr lang="en-GB" sz="800" dirty="0"/>
              <a:t>data </a:t>
            </a:r>
            <a:r>
              <a:rPr lang="en-GB" sz="800" dirty="0" smtClean="0"/>
              <a:t>context and file </a:t>
            </a:r>
            <a:r>
              <a:rPr lang="en-GB" sz="800" dirty="0"/>
              <a:t>and </a:t>
            </a:r>
            <a:r>
              <a:rPr lang="en-GB" sz="800" dirty="0" smtClean="0"/>
              <a:t>sets its key to -1.</a:t>
            </a:r>
          </a:p>
          <a:p>
            <a:endParaRPr lang="en-GB" sz="800" dirty="0"/>
          </a:p>
        </p:txBody>
      </p:sp>
      <p:grpSp>
        <p:nvGrpSpPr>
          <p:cNvPr id="46" name="Group 45"/>
          <p:cNvGrpSpPr/>
          <p:nvPr/>
        </p:nvGrpSpPr>
        <p:grpSpPr>
          <a:xfrm>
            <a:off x="107504" y="39282"/>
            <a:ext cx="3795320" cy="791508"/>
            <a:chOff x="5312832" y="3820612"/>
            <a:chExt cx="3795320" cy="791508"/>
          </a:xfrm>
        </p:grpSpPr>
        <p:sp>
          <p:nvSpPr>
            <p:cNvPr id="5" name="Oval 4"/>
            <p:cNvSpPr/>
            <p:nvPr/>
          </p:nvSpPr>
          <p:spPr>
            <a:xfrm>
              <a:off x="7545080" y="4180072"/>
              <a:ext cx="936104" cy="43204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Stored</a:t>
              </a:r>
            </a:p>
            <a:p>
              <a:pPr algn="ctr"/>
              <a:r>
                <a:rPr lang="en-GB" sz="800" dirty="0" smtClean="0"/>
                <a:t>Key&gt;=0</a:t>
              </a:r>
              <a:endParaRPr lang="en-GB" sz="800" dirty="0"/>
            </a:p>
          </p:txBody>
        </p:sp>
        <p:sp>
          <p:nvSpPr>
            <p:cNvPr id="6" name="Oval 5"/>
            <p:cNvSpPr/>
            <p:nvPr/>
          </p:nvSpPr>
          <p:spPr>
            <a:xfrm>
              <a:off x="5960904" y="4180072"/>
              <a:ext cx="936104" cy="43204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Not stored</a:t>
              </a:r>
            </a:p>
            <a:p>
              <a:pPr algn="ctr"/>
              <a:r>
                <a:rPr lang="en-GB" sz="800" dirty="0" smtClean="0"/>
                <a:t>Key=-1</a:t>
              </a:r>
              <a:endParaRPr lang="en-GB" sz="800" dirty="0"/>
            </a:p>
          </p:txBody>
        </p:sp>
        <p:cxnSp>
          <p:nvCxnSpPr>
            <p:cNvPr id="8" name="Straight Arrow Connector 7"/>
            <p:cNvCxnSpPr>
              <a:stCxn id="6" idx="7"/>
              <a:endCxn id="5" idx="1"/>
            </p:cNvCxnSpPr>
            <p:nvPr/>
          </p:nvCxnSpPr>
          <p:spPr>
            <a:xfrm>
              <a:off x="6759919" y="4243344"/>
              <a:ext cx="92225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a:endCxn id="6" idx="5"/>
            </p:cNvCxnSpPr>
            <p:nvPr/>
          </p:nvCxnSpPr>
          <p:spPr>
            <a:xfrm flipH="1">
              <a:off x="6759919" y="4548848"/>
              <a:ext cx="92225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80984" y="4036056"/>
              <a:ext cx="466794" cy="215444"/>
            </a:xfrm>
            <a:prstGeom prst="rect">
              <a:avLst/>
            </a:prstGeom>
            <a:noFill/>
          </p:spPr>
          <p:txBody>
            <a:bodyPr wrap="none" rtlCol="0">
              <a:spAutoFit/>
            </a:bodyPr>
            <a:lstStyle/>
            <a:p>
              <a:r>
                <a:rPr lang="en-GB" sz="800" dirty="0" smtClean="0"/>
                <a:t>Store()</a:t>
              </a:r>
              <a:endParaRPr lang="en-GB" sz="800" dirty="0"/>
            </a:p>
          </p:txBody>
        </p:sp>
        <p:sp>
          <p:nvSpPr>
            <p:cNvPr id="14" name="TextBox 13"/>
            <p:cNvSpPr txBox="1"/>
            <p:nvPr/>
          </p:nvSpPr>
          <p:spPr>
            <a:xfrm>
              <a:off x="7041024" y="4324088"/>
              <a:ext cx="569387" cy="215444"/>
            </a:xfrm>
            <a:prstGeom prst="rect">
              <a:avLst/>
            </a:prstGeom>
            <a:noFill/>
          </p:spPr>
          <p:txBody>
            <a:bodyPr wrap="none" rtlCol="0">
              <a:spAutoFit/>
            </a:bodyPr>
            <a:lstStyle/>
            <a:p>
              <a:r>
                <a:rPr lang="en-GB" sz="800" dirty="0" smtClean="0"/>
                <a:t>Release()</a:t>
              </a:r>
              <a:endParaRPr lang="en-GB" sz="800" dirty="0"/>
            </a:p>
          </p:txBody>
        </p:sp>
        <p:cxnSp>
          <p:nvCxnSpPr>
            <p:cNvPr id="17" name="Elbow Connector 16"/>
            <p:cNvCxnSpPr>
              <a:stCxn id="5" idx="7"/>
              <a:endCxn id="5" idx="5"/>
            </p:cNvCxnSpPr>
            <p:nvPr/>
          </p:nvCxnSpPr>
          <p:spPr>
            <a:xfrm rot="16200000" flipH="1">
              <a:off x="8191343" y="4396096"/>
              <a:ext cx="305504" cy="12700"/>
            </a:xfrm>
            <a:prstGeom prst="bentConnector5">
              <a:avLst>
                <a:gd name="adj1" fmla="val -2494"/>
                <a:gd name="adj2" fmla="val 1911457"/>
                <a:gd name="adj3" fmla="val 10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553192" y="4288374"/>
              <a:ext cx="554960" cy="215444"/>
            </a:xfrm>
            <a:prstGeom prst="rect">
              <a:avLst/>
            </a:prstGeom>
            <a:noFill/>
          </p:spPr>
          <p:txBody>
            <a:bodyPr wrap="none" rtlCol="0">
              <a:spAutoFit/>
            </a:bodyPr>
            <a:lstStyle/>
            <a:p>
              <a:r>
                <a:rPr lang="en-GB" sz="800" dirty="0" smtClean="0"/>
                <a:t>Update()</a:t>
              </a:r>
              <a:endParaRPr lang="en-GB" sz="800" dirty="0"/>
            </a:p>
          </p:txBody>
        </p:sp>
        <p:cxnSp>
          <p:nvCxnSpPr>
            <p:cNvPr id="26" name="Elbow Connector 25"/>
            <p:cNvCxnSpPr>
              <a:stCxn id="6" idx="1"/>
              <a:endCxn id="6" idx="3"/>
            </p:cNvCxnSpPr>
            <p:nvPr/>
          </p:nvCxnSpPr>
          <p:spPr>
            <a:xfrm rot="16200000" flipH="1">
              <a:off x="5945241" y="4396096"/>
              <a:ext cx="305504" cy="12700"/>
            </a:xfrm>
            <a:prstGeom prst="bentConnector5">
              <a:avLst>
                <a:gd name="adj1" fmla="val -831"/>
                <a:gd name="adj2" fmla="val -1740559"/>
                <a:gd name="adj3" fmla="val 10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312832" y="4294724"/>
              <a:ext cx="554960" cy="215444"/>
            </a:xfrm>
            <a:prstGeom prst="rect">
              <a:avLst/>
            </a:prstGeom>
            <a:noFill/>
          </p:spPr>
          <p:txBody>
            <a:bodyPr wrap="none" rtlCol="0">
              <a:spAutoFit/>
            </a:bodyPr>
            <a:lstStyle/>
            <a:p>
              <a:r>
                <a:rPr lang="en-GB" sz="800" dirty="0" smtClean="0"/>
                <a:t>Update()</a:t>
              </a:r>
              <a:endParaRPr lang="en-GB" sz="800" dirty="0"/>
            </a:p>
          </p:txBody>
        </p:sp>
        <p:sp>
          <p:nvSpPr>
            <p:cNvPr id="33" name="TextBox 32"/>
            <p:cNvSpPr txBox="1"/>
            <p:nvPr/>
          </p:nvSpPr>
          <p:spPr>
            <a:xfrm>
              <a:off x="6104920" y="3820612"/>
              <a:ext cx="651140" cy="215444"/>
            </a:xfrm>
            <a:prstGeom prst="rect">
              <a:avLst/>
            </a:prstGeom>
            <a:noFill/>
          </p:spPr>
          <p:txBody>
            <a:bodyPr wrap="none" rtlCol="0">
              <a:spAutoFit/>
            </a:bodyPr>
            <a:lstStyle/>
            <a:p>
              <a:r>
                <a:rPr lang="en-GB" sz="800" dirty="0" smtClean="0"/>
                <a:t>New Item()</a:t>
              </a:r>
              <a:endParaRPr lang="en-GB" sz="800" dirty="0"/>
            </a:p>
          </p:txBody>
        </p:sp>
        <p:cxnSp>
          <p:nvCxnSpPr>
            <p:cNvPr id="35" name="Straight Arrow Connector 34"/>
            <p:cNvCxnSpPr>
              <a:endCxn id="6" idx="0"/>
            </p:cNvCxnSpPr>
            <p:nvPr/>
          </p:nvCxnSpPr>
          <p:spPr>
            <a:xfrm>
              <a:off x="6428956" y="3995992"/>
              <a:ext cx="0" cy="184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40" name="Oval 39"/>
          <p:cNvSpPr/>
          <p:nvPr/>
        </p:nvSpPr>
        <p:spPr>
          <a:xfrm>
            <a:off x="734157" y="1970453"/>
            <a:ext cx="813507" cy="30107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b="1" dirty="0" smtClean="0"/>
              <a:t>Parent</a:t>
            </a:r>
          </a:p>
          <a:p>
            <a:pPr algn="ctr"/>
            <a:r>
              <a:rPr lang="en-GB" sz="800" dirty="0" smtClean="0"/>
              <a:t>Children</a:t>
            </a:r>
            <a:endParaRPr lang="en-GB" sz="800" dirty="0"/>
          </a:p>
        </p:txBody>
      </p:sp>
      <p:sp>
        <p:nvSpPr>
          <p:cNvPr id="41" name="Oval 40"/>
          <p:cNvSpPr/>
          <p:nvPr/>
        </p:nvSpPr>
        <p:spPr>
          <a:xfrm>
            <a:off x="806165" y="2699042"/>
            <a:ext cx="676632" cy="36457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b="1" dirty="0" smtClean="0"/>
              <a:t>Child</a:t>
            </a:r>
          </a:p>
          <a:p>
            <a:pPr algn="ctr"/>
            <a:r>
              <a:rPr lang="en-GB" sz="800" dirty="0" smtClean="0"/>
              <a:t>Parent</a:t>
            </a:r>
            <a:endParaRPr lang="en-GB" sz="800" dirty="0"/>
          </a:p>
        </p:txBody>
      </p:sp>
      <p:cxnSp>
        <p:nvCxnSpPr>
          <p:cNvPr id="43" name="Straight Arrow Connector 42"/>
          <p:cNvCxnSpPr>
            <a:stCxn id="40" idx="4"/>
            <a:endCxn id="41" idx="0"/>
          </p:cNvCxnSpPr>
          <p:nvPr/>
        </p:nvCxnSpPr>
        <p:spPr>
          <a:xfrm>
            <a:off x="1140911" y="2271530"/>
            <a:ext cx="3570" cy="42751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107504" y="2699042"/>
            <a:ext cx="676632" cy="36457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b="1" dirty="0" smtClean="0"/>
              <a:t>Child</a:t>
            </a:r>
          </a:p>
          <a:p>
            <a:pPr algn="ctr"/>
            <a:r>
              <a:rPr lang="en-GB" sz="800" dirty="0" smtClean="0"/>
              <a:t>Parent</a:t>
            </a:r>
            <a:endParaRPr lang="en-GB" sz="800" dirty="0"/>
          </a:p>
        </p:txBody>
      </p:sp>
      <p:cxnSp>
        <p:nvCxnSpPr>
          <p:cNvPr id="49" name="Straight Arrow Connector 48"/>
          <p:cNvCxnSpPr>
            <a:stCxn id="48" idx="0"/>
            <a:endCxn id="40" idx="4"/>
          </p:cNvCxnSpPr>
          <p:nvPr/>
        </p:nvCxnSpPr>
        <p:spPr>
          <a:xfrm flipV="1">
            <a:off x="445820" y="2271530"/>
            <a:ext cx="695091" cy="42751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1519104" y="2699042"/>
            <a:ext cx="676632" cy="36457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b="1" dirty="0" smtClean="0"/>
              <a:t>Child</a:t>
            </a:r>
          </a:p>
          <a:p>
            <a:pPr algn="ctr"/>
            <a:r>
              <a:rPr lang="en-GB" sz="800" dirty="0" smtClean="0"/>
              <a:t>Parent</a:t>
            </a:r>
            <a:endParaRPr lang="en-GB" sz="800" dirty="0"/>
          </a:p>
        </p:txBody>
      </p:sp>
      <p:cxnSp>
        <p:nvCxnSpPr>
          <p:cNvPr id="52" name="Straight Arrow Connector 51"/>
          <p:cNvCxnSpPr>
            <a:stCxn id="40" idx="4"/>
            <a:endCxn id="51" idx="0"/>
          </p:cNvCxnSpPr>
          <p:nvPr/>
        </p:nvCxnSpPr>
        <p:spPr>
          <a:xfrm>
            <a:off x="1140911" y="2271530"/>
            <a:ext cx="716509" cy="42751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54388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20538"/>
            <a:ext cx="2345963" cy="338554"/>
          </a:xfrm>
          <a:prstGeom prst="rect">
            <a:avLst/>
          </a:prstGeom>
          <a:noFill/>
        </p:spPr>
        <p:txBody>
          <a:bodyPr wrap="none" rtlCol="0">
            <a:spAutoFit/>
          </a:bodyPr>
          <a:lstStyle/>
          <a:p>
            <a:r>
              <a:rPr lang="en-SG" sz="1600" dirty="0" smtClean="0"/>
              <a:t>Parent Child Relationships</a:t>
            </a:r>
            <a:endParaRPr lang="en-SG" sz="1600" dirty="0"/>
          </a:p>
        </p:txBody>
      </p:sp>
      <p:sp>
        <p:nvSpPr>
          <p:cNvPr id="26" name="Rectangle 25"/>
          <p:cNvSpPr/>
          <p:nvPr/>
        </p:nvSpPr>
        <p:spPr>
          <a:xfrm>
            <a:off x="179512" y="627534"/>
            <a:ext cx="2592288"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SG" sz="1000" b="1" dirty="0" smtClean="0"/>
              <a:t>Item</a:t>
            </a:r>
            <a:r>
              <a:rPr lang="en-SG" sz="1000" dirty="0" smtClean="0"/>
              <a:t>   </a:t>
            </a:r>
            <a:r>
              <a:rPr lang="en-SG" sz="1000" dirty="0" err="1" smtClean="0"/>
              <a:t>Item</a:t>
            </a:r>
            <a:r>
              <a:rPr lang="en-SG" sz="1000" dirty="0" smtClean="0"/>
              <a:t> </a:t>
            </a:r>
            <a:r>
              <a:rPr lang="en-SG" sz="1000" b="1" dirty="0" smtClean="0"/>
              <a:t>Parent</a:t>
            </a:r>
            <a:endParaRPr lang="en-SG" sz="1000" b="1" dirty="0"/>
          </a:p>
        </p:txBody>
      </p:sp>
      <p:sp>
        <p:nvSpPr>
          <p:cNvPr id="27" name="TextBox 26"/>
          <p:cNvSpPr txBox="1"/>
          <p:nvPr/>
        </p:nvSpPr>
        <p:spPr>
          <a:xfrm>
            <a:off x="1475656" y="649759"/>
            <a:ext cx="1224135" cy="24622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solidFill>
              <a:schemeClr val="accent1"/>
            </a:solidFill>
          </a:ln>
        </p:spPr>
        <p:txBody>
          <a:bodyPr wrap="square" rtlCol="0">
            <a:spAutoFit/>
          </a:bodyPr>
          <a:lstStyle/>
          <a:p>
            <a:r>
              <a:rPr lang="en-SG" sz="1000" dirty="0" smtClean="0"/>
              <a:t>List&lt;Item&gt;</a:t>
            </a:r>
            <a:r>
              <a:rPr lang="en-SG" sz="1000" b="1" dirty="0" smtClean="0"/>
              <a:t> Items</a:t>
            </a:r>
            <a:endParaRPr lang="en-SG" sz="1000" dirty="0"/>
          </a:p>
        </p:txBody>
      </p:sp>
      <p:cxnSp>
        <p:nvCxnSpPr>
          <p:cNvPr id="30" name="Straight Arrow Connector 29"/>
          <p:cNvCxnSpPr>
            <a:endCxn id="27" idx="1"/>
          </p:cNvCxnSpPr>
          <p:nvPr/>
        </p:nvCxnSpPr>
        <p:spPr>
          <a:xfrm>
            <a:off x="1259632" y="771550"/>
            <a:ext cx="216024" cy="1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1187624" y="1203598"/>
            <a:ext cx="3312368"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SG" sz="1000" b="1" dirty="0" smtClean="0"/>
              <a:t>Directory </a:t>
            </a:r>
            <a:r>
              <a:rPr lang="en-SG" sz="1000" dirty="0" err="1" smtClean="0"/>
              <a:t>Directory</a:t>
            </a:r>
            <a:r>
              <a:rPr lang="en-SG" sz="1000" dirty="0" smtClean="0"/>
              <a:t> </a:t>
            </a:r>
            <a:r>
              <a:rPr lang="en-SG" sz="1000" b="1" dirty="0" smtClean="0"/>
              <a:t>Parent</a:t>
            </a:r>
            <a:endParaRPr lang="en-SG" sz="1000" b="1" dirty="0"/>
          </a:p>
        </p:txBody>
      </p:sp>
      <p:sp>
        <p:nvSpPr>
          <p:cNvPr id="42" name="TextBox 41"/>
          <p:cNvSpPr txBox="1"/>
          <p:nvPr/>
        </p:nvSpPr>
        <p:spPr>
          <a:xfrm>
            <a:off x="2915816" y="1225823"/>
            <a:ext cx="1512168" cy="24622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solidFill>
              <a:schemeClr val="accent1"/>
            </a:solidFill>
          </a:ln>
        </p:spPr>
        <p:txBody>
          <a:bodyPr wrap="square" rtlCol="0">
            <a:spAutoFit/>
          </a:bodyPr>
          <a:lstStyle/>
          <a:p>
            <a:r>
              <a:rPr lang="en-SG" sz="1000" dirty="0" smtClean="0"/>
              <a:t>List&lt;Directory&gt;</a:t>
            </a:r>
            <a:r>
              <a:rPr lang="en-SG" sz="1000" b="1" dirty="0" smtClean="0"/>
              <a:t> Children</a:t>
            </a:r>
            <a:endParaRPr lang="en-SG" sz="1000" dirty="0"/>
          </a:p>
        </p:txBody>
      </p:sp>
      <p:cxnSp>
        <p:nvCxnSpPr>
          <p:cNvPr id="43" name="Straight Arrow Connector 42"/>
          <p:cNvCxnSpPr>
            <a:endCxn id="42" idx="1"/>
          </p:cNvCxnSpPr>
          <p:nvPr/>
        </p:nvCxnSpPr>
        <p:spPr>
          <a:xfrm>
            <a:off x="2699792" y="1347614"/>
            <a:ext cx="216024" cy="1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79512" y="1707654"/>
            <a:ext cx="3312368"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SG" sz="1000" b="1" dirty="0" smtClean="0"/>
              <a:t>Directory </a:t>
            </a:r>
            <a:r>
              <a:rPr lang="en-SG" sz="1000" dirty="0" err="1" smtClean="0"/>
              <a:t>Directory</a:t>
            </a:r>
            <a:r>
              <a:rPr lang="en-SG" sz="1000" dirty="0" smtClean="0"/>
              <a:t> </a:t>
            </a:r>
            <a:r>
              <a:rPr lang="en-SG" sz="1000" b="1" dirty="0" smtClean="0"/>
              <a:t>Parent</a:t>
            </a:r>
            <a:endParaRPr lang="en-SG" sz="1000" b="1" dirty="0"/>
          </a:p>
        </p:txBody>
      </p:sp>
      <p:sp>
        <p:nvSpPr>
          <p:cNvPr id="48" name="TextBox 47"/>
          <p:cNvSpPr txBox="1"/>
          <p:nvPr/>
        </p:nvSpPr>
        <p:spPr>
          <a:xfrm>
            <a:off x="1907704" y="1729879"/>
            <a:ext cx="1512168" cy="24622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solidFill>
              <a:schemeClr val="accent1"/>
            </a:solidFill>
          </a:ln>
        </p:spPr>
        <p:txBody>
          <a:bodyPr wrap="square" rtlCol="0">
            <a:spAutoFit/>
          </a:bodyPr>
          <a:lstStyle/>
          <a:p>
            <a:r>
              <a:rPr lang="en-SG" sz="1000" dirty="0" smtClean="0"/>
              <a:t>List&lt;Directory&gt;</a:t>
            </a:r>
            <a:r>
              <a:rPr lang="en-SG" sz="1000" b="1" dirty="0" smtClean="0"/>
              <a:t> Children</a:t>
            </a:r>
            <a:endParaRPr lang="en-SG" sz="1000" dirty="0"/>
          </a:p>
        </p:txBody>
      </p:sp>
      <p:cxnSp>
        <p:nvCxnSpPr>
          <p:cNvPr id="49" name="Straight Arrow Connector 48"/>
          <p:cNvCxnSpPr>
            <a:endCxn id="48" idx="1"/>
          </p:cNvCxnSpPr>
          <p:nvPr/>
        </p:nvCxnSpPr>
        <p:spPr>
          <a:xfrm>
            <a:off x="1691680" y="1851670"/>
            <a:ext cx="216024" cy="1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3707904" y="1707654"/>
            <a:ext cx="3312368"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SG" sz="1000" b="1" dirty="0" smtClean="0"/>
              <a:t>Directory </a:t>
            </a:r>
            <a:r>
              <a:rPr lang="en-SG" sz="1000" dirty="0" err="1" smtClean="0"/>
              <a:t>Directory</a:t>
            </a:r>
            <a:r>
              <a:rPr lang="en-SG" sz="1000" dirty="0" smtClean="0"/>
              <a:t> </a:t>
            </a:r>
            <a:r>
              <a:rPr lang="en-SG" sz="1000" b="1" dirty="0" smtClean="0"/>
              <a:t>Parent</a:t>
            </a:r>
            <a:endParaRPr lang="en-SG" sz="1000" b="1" dirty="0"/>
          </a:p>
        </p:txBody>
      </p:sp>
      <p:sp>
        <p:nvSpPr>
          <p:cNvPr id="51" name="TextBox 50"/>
          <p:cNvSpPr txBox="1"/>
          <p:nvPr/>
        </p:nvSpPr>
        <p:spPr>
          <a:xfrm>
            <a:off x="5436096" y="1729879"/>
            <a:ext cx="1512168" cy="24622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solidFill>
              <a:schemeClr val="accent1"/>
            </a:solidFill>
          </a:ln>
        </p:spPr>
        <p:txBody>
          <a:bodyPr wrap="square" rtlCol="0">
            <a:spAutoFit/>
          </a:bodyPr>
          <a:lstStyle/>
          <a:p>
            <a:r>
              <a:rPr lang="en-SG" sz="1000" dirty="0" smtClean="0"/>
              <a:t>List&lt;Directory&gt;</a:t>
            </a:r>
            <a:r>
              <a:rPr lang="en-SG" sz="1000" b="1" dirty="0" smtClean="0"/>
              <a:t> Children</a:t>
            </a:r>
            <a:endParaRPr lang="en-SG" sz="1000" dirty="0"/>
          </a:p>
        </p:txBody>
      </p:sp>
      <p:cxnSp>
        <p:nvCxnSpPr>
          <p:cNvPr id="52" name="Straight Arrow Connector 51"/>
          <p:cNvCxnSpPr>
            <a:endCxn id="51" idx="1"/>
          </p:cNvCxnSpPr>
          <p:nvPr/>
        </p:nvCxnSpPr>
        <p:spPr>
          <a:xfrm>
            <a:off x="5220072" y="1851670"/>
            <a:ext cx="216024" cy="1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7" idx="0"/>
            <a:endCxn id="41" idx="2"/>
          </p:cNvCxnSpPr>
          <p:nvPr/>
        </p:nvCxnSpPr>
        <p:spPr>
          <a:xfrm flipV="1">
            <a:off x="1835696" y="1491630"/>
            <a:ext cx="1008112"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0" idx="0"/>
            <a:endCxn id="41" idx="2"/>
          </p:cNvCxnSpPr>
          <p:nvPr/>
        </p:nvCxnSpPr>
        <p:spPr>
          <a:xfrm flipH="1" flipV="1">
            <a:off x="2843808" y="1491630"/>
            <a:ext cx="252028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04024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20538"/>
            <a:ext cx="2886175" cy="338554"/>
          </a:xfrm>
          <a:prstGeom prst="rect">
            <a:avLst/>
          </a:prstGeom>
          <a:noFill/>
        </p:spPr>
        <p:txBody>
          <a:bodyPr wrap="none" rtlCol="0">
            <a:spAutoFit/>
          </a:bodyPr>
          <a:lstStyle/>
          <a:p>
            <a:r>
              <a:rPr lang="en-SG" sz="1600" dirty="0" smtClean="0"/>
              <a:t>Child Single Parent Relationships</a:t>
            </a:r>
            <a:endParaRPr lang="en-SG" sz="1600" dirty="0"/>
          </a:p>
        </p:txBody>
      </p:sp>
      <p:sp>
        <p:nvSpPr>
          <p:cNvPr id="5" name="Rectangle 4"/>
          <p:cNvSpPr/>
          <p:nvPr/>
        </p:nvSpPr>
        <p:spPr>
          <a:xfrm>
            <a:off x="179512" y="411510"/>
            <a:ext cx="1800200"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SG" sz="1000" b="1" dirty="0" smtClean="0"/>
              <a:t>Parent</a:t>
            </a:r>
            <a:endParaRPr lang="en-SG" sz="1000" b="1" dirty="0"/>
          </a:p>
        </p:txBody>
      </p:sp>
      <p:sp>
        <p:nvSpPr>
          <p:cNvPr id="6" name="TextBox 5"/>
          <p:cNvSpPr txBox="1"/>
          <p:nvPr/>
        </p:nvSpPr>
        <p:spPr>
          <a:xfrm>
            <a:off x="683568" y="433735"/>
            <a:ext cx="1224135" cy="24622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solidFill>
              <a:schemeClr val="accent1"/>
            </a:solidFill>
          </a:ln>
        </p:spPr>
        <p:txBody>
          <a:bodyPr wrap="square" rtlCol="0">
            <a:spAutoFit/>
          </a:bodyPr>
          <a:lstStyle/>
          <a:p>
            <a:r>
              <a:rPr lang="en-SG" sz="1000" dirty="0" smtClean="0"/>
              <a:t>List&lt;Child&gt;</a:t>
            </a:r>
            <a:r>
              <a:rPr lang="en-SG" sz="1000" b="1" dirty="0" smtClean="0"/>
              <a:t> Children</a:t>
            </a:r>
            <a:endParaRPr lang="en-SG" sz="1000" dirty="0"/>
          </a:p>
        </p:txBody>
      </p:sp>
      <p:sp>
        <p:nvSpPr>
          <p:cNvPr id="7" name="Rectangle 6"/>
          <p:cNvSpPr/>
          <p:nvPr/>
        </p:nvSpPr>
        <p:spPr>
          <a:xfrm>
            <a:off x="179512" y="915566"/>
            <a:ext cx="1800200"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SG" sz="1000" b="1" dirty="0" smtClean="0"/>
              <a:t>Child</a:t>
            </a:r>
            <a:endParaRPr lang="en-SG" sz="1000" b="1" dirty="0"/>
          </a:p>
        </p:txBody>
      </p:sp>
      <p:sp>
        <p:nvSpPr>
          <p:cNvPr id="8" name="TextBox 7"/>
          <p:cNvSpPr txBox="1"/>
          <p:nvPr/>
        </p:nvSpPr>
        <p:spPr>
          <a:xfrm>
            <a:off x="683568" y="937791"/>
            <a:ext cx="1224135" cy="24622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solidFill>
              <a:schemeClr val="accent1"/>
            </a:solidFill>
          </a:ln>
        </p:spPr>
        <p:txBody>
          <a:bodyPr wrap="square" rtlCol="0">
            <a:spAutoFit/>
          </a:bodyPr>
          <a:lstStyle/>
          <a:p>
            <a:r>
              <a:rPr lang="en-SG" sz="1000" dirty="0" smtClean="0"/>
              <a:t>Parent </a:t>
            </a:r>
            <a:r>
              <a:rPr lang="en-SG" sz="1000" b="1" dirty="0" err="1" smtClean="0"/>
              <a:t>Parent</a:t>
            </a:r>
            <a:endParaRPr lang="en-SG" sz="1000" dirty="0"/>
          </a:p>
        </p:txBody>
      </p:sp>
      <p:cxnSp>
        <p:nvCxnSpPr>
          <p:cNvPr id="10" name="Straight Arrow Connector 9"/>
          <p:cNvCxnSpPr>
            <a:stCxn id="8" idx="0"/>
            <a:endCxn id="6" idx="2"/>
          </p:cNvCxnSpPr>
          <p:nvPr/>
        </p:nvCxnSpPr>
        <p:spPr>
          <a:xfrm flipV="1">
            <a:off x="1295636" y="679956"/>
            <a:ext cx="0" cy="2578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85922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20538"/>
            <a:ext cx="3092963" cy="338554"/>
          </a:xfrm>
          <a:prstGeom prst="rect">
            <a:avLst/>
          </a:prstGeom>
          <a:noFill/>
        </p:spPr>
        <p:txBody>
          <a:bodyPr wrap="none" rtlCol="0">
            <a:spAutoFit/>
          </a:bodyPr>
          <a:lstStyle/>
          <a:p>
            <a:r>
              <a:rPr lang="en-SG" sz="1600" dirty="0" smtClean="0"/>
              <a:t>Child </a:t>
            </a:r>
            <a:r>
              <a:rPr lang="en-SG" sz="1600" smtClean="0"/>
              <a:t>Multiple Parent Relationships</a:t>
            </a:r>
            <a:endParaRPr lang="en-SG" sz="1600" dirty="0"/>
          </a:p>
        </p:txBody>
      </p:sp>
      <p:sp>
        <p:nvSpPr>
          <p:cNvPr id="14" name="Rectangle 13"/>
          <p:cNvSpPr/>
          <p:nvPr/>
        </p:nvSpPr>
        <p:spPr>
          <a:xfrm>
            <a:off x="251520" y="411510"/>
            <a:ext cx="3240360"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SG" sz="1000" b="1" dirty="0" smtClean="0"/>
              <a:t>Parent</a:t>
            </a:r>
            <a:endParaRPr lang="en-SG" sz="1000" b="1" dirty="0"/>
          </a:p>
        </p:txBody>
      </p:sp>
      <p:sp>
        <p:nvSpPr>
          <p:cNvPr id="15" name="TextBox 14"/>
          <p:cNvSpPr txBox="1"/>
          <p:nvPr/>
        </p:nvSpPr>
        <p:spPr>
          <a:xfrm>
            <a:off x="755576" y="433735"/>
            <a:ext cx="1296143" cy="24622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solidFill>
              <a:schemeClr val="accent1"/>
            </a:solidFill>
          </a:ln>
        </p:spPr>
        <p:txBody>
          <a:bodyPr wrap="square" rtlCol="0">
            <a:spAutoFit/>
          </a:bodyPr>
          <a:lstStyle/>
          <a:p>
            <a:r>
              <a:rPr lang="en-SG" sz="1000" dirty="0" smtClean="0"/>
              <a:t>List&lt;Child&gt;</a:t>
            </a:r>
            <a:r>
              <a:rPr lang="en-SG" sz="1000" b="1" dirty="0" smtClean="0"/>
              <a:t> Children1</a:t>
            </a:r>
            <a:endParaRPr lang="en-SG" sz="1000" dirty="0"/>
          </a:p>
        </p:txBody>
      </p:sp>
      <p:sp>
        <p:nvSpPr>
          <p:cNvPr id="16" name="Rectangle 15"/>
          <p:cNvSpPr/>
          <p:nvPr/>
        </p:nvSpPr>
        <p:spPr>
          <a:xfrm>
            <a:off x="251520" y="915566"/>
            <a:ext cx="3240360"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SG" sz="1000" b="1" dirty="0" smtClean="0"/>
              <a:t>Child</a:t>
            </a:r>
            <a:endParaRPr lang="en-SG" sz="1000" b="1" dirty="0"/>
          </a:p>
        </p:txBody>
      </p:sp>
      <p:sp>
        <p:nvSpPr>
          <p:cNvPr id="17" name="TextBox 16"/>
          <p:cNvSpPr txBox="1"/>
          <p:nvPr/>
        </p:nvSpPr>
        <p:spPr>
          <a:xfrm>
            <a:off x="755576" y="937791"/>
            <a:ext cx="1296143" cy="24622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solidFill>
              <a:schemeClr val="accent1"/>
            </a:solidFill>
          </a:ln>
        </p:spPr>
        <p:txBody>
          <a:bodyPr wrap="square" rtlCol="0">
            <a:spAutoFit/>
          </a:bodyPr>
          <a:lstStyle/>
          <a:p>
            <a:r>
              <a:rPr lang="en-SG" sz="1000" dirty="0" smtClean="0"/>
              <a:t>Parent </a:t>
            </a:r>
            <a:r>
              <a:rPr lang="en-SG" sz="1000" b="1" dirty="0" smtClean="0"/>
              <a:t>Parent1</a:t>
            </a:r>
            <a:endParaRPr lang="en-SG" sz="1000" dirty="0"/>
          </a:p>
        </p:txBody>
      </p:sp>
      <p:cxnSp>
        <p:nvCxnSpPr>
          <p:cNvPr id="18" name="Straight Arrow Connector 17"/>
          <p:cNvCxnSpPr>
            <a:stCxn id="17" idx="0"/>
            <a:endCxn id="15" idx="2"/>
          </p:cNvCxnSpPr>
          <p:nvPr/>
        </p:nvCxnSpPr>
        <p:spPr>
          <a:xfrm flipV="1">
            <a:off x="1403648" y="679956"/>
            <a:ext cx="0" cy="2578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123729" y="434271"/>
            <a:ext cx="1296143" cy="24622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solidFill>
              <a:schemeClr val="accent1"/>
            </a:solidFill>
          </a:ln>
        </p:spPr>
        <p:txBody>
          <a:bodyPr wrap="square" rtlCol="0">
            <a:spAutoFit/>
          </a:bodyPr>
          <a:lstStyle/>
          <a:p>
            <a:r>
              <a:rPr lang="en-SG" sz="1000" dirty="0" smtClean="0"/>
              <a:t>List&lt;Child&gt;</a:t>
            </a:r>
            <a:r>
              <a:rPr lang="en-SG" sz="1000" b="1" dirty="0" smtClean="0"/>
              <a:t> Children2</a:t>
            </a:r>
            <a:endParaRPr lang="en-SG" sz="1000" dirty="0"/>
          </a:p>
        </p:txBody>
      </p:sp>
      <p:sp>
        <p:nvSpPr>
          <p:cNvPr id="20" name="TextBox 19"/>
          <p:cNvSpPr txBox="1"/>
          <p:nvPr/>
        </p:nvSpPr>
        <p:spPr>
          <a:xfrm>
            <a:off x="2123729" y="938327"/>
            <a:ext cx="1296143" cy="24622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solidFill>
              <a:schemeClr val="accent1"/>
            </a:solidFill>
          </a:ln>
        </p:spPr>
        <p:txBody>
          <a:bodyPr wrap="square" rtlCol="0">
            <a:spAutoFit/>
          </a:bodyPr>
          <a:lstStyle/>
          <a:p>
            <a:r>
              <a:rPr lang="en-SG" sz="1000" dirty="0" smtClean="0"/>
              <a:t>Parent </a:t>
            </a:r>
            <a:r>
              <a:rPr lang="en-SG" sz="1000" b="1" dirty="0" smtClean="0"/>
              <a:t>Parent2</a:t>
            </a:r>
            <a:endParaRPr lang="en-SG" sz="1000" dirty="0"/>
          </a:p>
        </p:txBody>
      </p:sp>
      <p:cxnSp>
        <p:nvCxnSpPr>
          <p:cNvPr id="21" name="Straight Arrow Connector 20"/>
          <p:cNvCxnSpPr>
            <a:stCxn id="20" idx="0"/>
            <a:endCxn id="19" idx="2"/>
          </p:cNvCxnSpPr>
          <p:nvPr/>
        </p:nvCxnSpPr>
        <p:spPr>
          <a:xfrm flipV="1">
            <a:off x="2771801" y="680492"/>
            <a:ext cx="0" cy="2578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251520" y="1419622"/>
            <a:ext cx="3240360"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SG" sz="1000" b="1" dirty="0" err="1" smtClean="0"/>
              <a:t>Adr</a:t>
            </a:r>
            <a:endParaRPr lang="en-SG" sz="1000" b="1" dirty="0"/>
          </a:p>
        </p:txBody>
      </p:sp>
      <p:sp>
        <p:nvSpPr>
          <p:cNvPr id="34" name="TextBox 33"/>
          <p:cNvSpPr txBox="1"/>
          <p:nvPr/>
        </p:nvSpPr>
        <p:spPr>
          <a:xfrm>
            <a:off x="755576" y="1441847"/>
            <a:ext cx="1296143" cy="24622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solidFill>
              <a:schemeClr val="accent1"/>
            </a:solidFill>
          </a:ln>
        </p:spPr>
        <p:txBody>
          <a:bodyPr wrap="square" rtlCol="0">
            <a:spAutoFit/>
          </a:bodyPr>
          <a:lstStyle/>
          <a:p>
            <a:r>
              <a:rPr lang="en-SG" sz="1000" dirty="0" smtClean="0"/>
              <a:t>List&lt;Child&gt;</a:t>
            </a:r>
            <a:r>
              <a:rPr lang="en-SG" sz="1000" b="1" dirty="0" smtClean="0"/>
              <a:t> Billings</a:t>
            </a:r>
            <a:endParaRPr lang="en-SG" sz="1000" dirty="0"/>
          </a:p>
        </p:txBody>
      </p:sp>
      <p:sp>
        <p:nvSpPr>
          <p:cNvPr id="35" name="Rectangle 34"/>
          <p:cNvSpPr/>
          <p:nvPr/>
        </p:nvSpPr>
        <p:spPr>
          <a:xfrm>
            <a:off x="251520" y="1923678"/>
            <a:ext cx="3240360"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SG" sz="1000" b="1" dirty="0" smtClean="0"/>
              <a:t>Invoice</a:t>
            </a:r>
            <a:endParaRPr lang="en-SG" sz="1000" b="1" dirty="0"/>
          </a:p>
        </p:txBody>
      </p:sp>
      <p:sp>
        <p:nvSpPr>
          <p:cNvPr id="36" name="TextBox 35"/>
          <p:cNvSpPr txBox="1"/>
          <p:nvPr/>
        </p:nvSpPr>
        <p:spPr>
          <a:xfrm>
            <a:off x="755576" y="1945903"/>
            <a:ext cx="1296143" cy="24622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solidFill>
              <a:schemeClr val="accent1"/>
            </a:solidFill>
          </a:ln>
        </p:spPr>
        <p:txBody>
          <a:bodyPr wrap="square" rtlCol="0">
            <a:spAutoFit/>
          </a:bodyPr>
          <a:lstStyle/>
          <a:p>
            <a:r>
              <a:rPr lang="en-SG" sz="1000" dirty="0" err="1" smtClean="0"/>
              <a:t>Adr</a:t>
            </a:r>
            <a:r>
              <a:rPr lang="en-SG" sz="1000" dirty="0" smtClean="0"/>
              <a:t> </a:t>
            </a:r>
            <a:r>
              <a:rPr lang="en-SG" sz="1000" b="1" dirty="0" smtClean="0"/>
              <a:t>Billing</a:t>
            </a:r>
            <a:endParaRPr lang="en-SG" sz="1000" dirty="0"/>
          </a:p>
        </p:txBody>
      </p:sp>
      <p:cxnSp>
        <p:nvCxnSpPr>
          <p:cNvPr id="37" name="Straight Arrow Connector 36"/>
          <p:cNvCxnSpPr>
            <a:stCxn id="36" idx="0"/>
            <a:endCxn id="34" idx="2"/>
          </p:cNvCxnSpPr>
          <p:nvPr/>
        </p:nvCxnSpPr>
        <p:spPr>
          <a:xfrm flipV="1">
            <a:off x="1403648" y="1688068"/>
            <a:ext cx="0" cy="2578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123729" y="1442383"/>
            <a:ext cx="1296143" cy="24622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solidFill>
              <a:schemeClr val="accent1"/>
            </a:solidFill>
          </a:ln>
        </p:spPr>
        <p:txBody>
          <a:bodyPr wrap="square" rtlCol="0">
            <a:spAutoFit/>
          </a:bodyPr>
          <a:lstStyle/>
          <a:p>
            <a:r>
              <a:rPr lang="en-SG" sz="1000" dirty="0" smtClean="0"/>
              <a:t>List&lt;Child&gt;</a:t>
            </a:r>
            <a:r>
              <a:rPr lang="en-SG" sz="1000" b="1" dirty="0" smtClean="0"/>
              <a:t> Deliveries</a:t>
            </a:r>
            <a:endParaRPr lang="en-SG" sz="1000" dirty="0"/>
          </a:p>
        </p:txBody>
      </p:sp>
      <p:sp>
        <p:nvSpPr>
          <p:cNvPr id="39" name="TextBox 38"/>
          <p:cNvSpPr txBox="1"/>
          <p:nvPr/>
        </p:nvSpPr>
        <p:spPr>
          <a:xfrm>
            <a:off x="2123729" y="1946439"/>
            <a:ext cx="1296143" cy="24622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solidFill>
              <a:schemeClr val="accent1"/>
            </a:solidFill>
          </a:ln>
        </p:spPr>
        <p:txBody>
          <a:bodyPr wrap="square" rtlCol="0">
            <a:spAutoFit/>
          </a:bodyPr>
          <a:lstStyle/>
          <a:p>
            <a:r>
              <a:rPr lang="en-SG" sz="1000" dirty="0" err="1" smtClean="0"/>
              <a:t>Adr</a:t>
            </a:r>
            <a:r>
              <a:rPr lang="en-SG" sz="1000" dirty="0" smtClean="0"/>
              <a:t> </a:t>
            </a:r>
            <a:r>
              <a:rPr lang="en-SG" sz="1000" b="1" dirty="0" smtClean="0"/>
              <a:t>Delivery</a:t>
            </a:r>
            <a:endParaRPr lang="en-SG" sz="1000" dirty="0"/>
          </a:p>
        </p:txBody>
      </p:sp>
      <p:cxnSp>
        <p:nvCxnSpPr>
          <p:cNvPr id="40" name="Straight Arrow Connector 39"/>
          <p:cNvCxnSpPr>
            <a:stCxn id="39" idx="0"/>
            <a:endCxn id="38" idx="2"/>
          </p:cNvCxnSpPr>
          <p:nvPr/>
        </p:nvCxnSpPr>
        <p:spPr>
          <a:xfrm flipV="1">
            <a:off x="2771801" y="1688604"/>
            <a:ext cx="0" cy="2578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34743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2411760" y="318016"/>
            <a:ext cx="3888432" cy="4413974"/>
          </a:xfrm>
          <a:prstGeom prst="rect">
            <a:avLst/>
          </a:prstGeom>
        </p:spPr>
        <p:style>
          <a:lnRef idx="1">
            <a:schemeClr val="dk1"/>
          </a:lnRef>
          <a:fillRef idx="2">
            <a:schemeClr val="dk1"/>
          </a:fillRef>
          <a:effectRef idx="1">
            <a:schemeClr val="dk1"/>
          </a:effectRef>
          <a:fontRef idx="minor">
            <a:schemeClr val="dk1"/>
          </a:fontRef>
        </p:style>
        <p:txBody>
          <a:bodyPr rtlCol="0" anchor="t"/>
          <a:lstStyle/>
          <a:p>
            <a:pPr algn="ctr"/>
            <a:r>
              <a:rPr lang="en-SG" dirty="0" smtClean="0"/>
              <a:t>Branches</a:t>
            </a:r>
            <a:endParaRPr lang="en-SG" dirty="0"/>
          </a:p>
        </p:txBody>
      </p:sp>
      <p:sp>
        <p:nvSpPr>
          <p:cNvPr id="2" name="Rectangle 1"/>
          <p:cNvSpPr/>
          <p:nvPr/>
        </p:nvSpPr>
        <p:spPr>
          <a:xfrm>
            <a:off x="179512" y="318016"/>
            <a:ext cx="1944216" cy="4413974"/>
          </a:xfrm>
          <a:prstGeom prst="rect">
            <a:avLst/>
          </a:prstGeom>
        </p:spPr>
        <p:style>
          <a:lnRef idx="1">
            <a:schemeClr val="dk1"/>
          </a:lnRef>
          <a:fillRef idx="2">
            <a:schemeClr val="dk1"/>
          </a:fillRef>
          <a:effectRef idx="1">
            <a:schemeClr val="dk1"/>
          </a:effectRef>
          <a:fontRef idx="minor">
            <a:schemeClr val="dk1"/>
          </a:fontRef>
        </p:style>
        <p:txBody>
          <a:bodyPr rtlCol="0" anchor="t"/>
          <a:lstStyle/>
          <a:p>
            <a:pPr algn="ctr"/>
            <a:r>
              <a:rPr lang="en-SG" dirty="0" smtClean="0"/>
              <a:t>Roots</a:t>
            </a:r>
            <a:endParaRPr lang="en-SG" dirty="0"/>
          </a:p>
        </p:txBody>
      </p:sp>
      <p:sp>
        <p:nvSpPr>
          <p:cNvPr id="4" name="Rectangle 3"/>
          <p:cNvSpPr/>
          <p:nvPr/>
        </p:nvSpPr>
        <p:spPr>
          <a:xfrm>
            <a:off x="395536" y="1045116"/>
            <a:ext cx="1512168" cy="734546"/>
          </a:xfrm>
          <a:prstGeom prst="rect">
            <a:avLst/>
          </a:prstGeom>
        </p:spPr>
        <p:style>
          <a:lnRef idx="1">
            <a:schemeClr val="accent3"/>
          </a:lnRef>
          <a:fillRef idx="2">
            <a:schemeClr val="accent3"/>
          </a:fillRef>
          <a:effectRef idx="1">
            <a:schemeClr val="accent3"/>
          </a:effectRef>
          <a:fontRef idx="minor">
            <a:schemeClr val="dk1"/>
          </a:fontRef>
        </p:style>
        <p:txBody>
          <a:bodyPr rtlCol="0" anchor="t"/>
          <a:lstStyle/>
          <a:p>
            <a:r>
              <a:rPr lang="en-SG" sz="1000" b="1" dirty="0" smtClean="0"/>
              <a:t>Node</a:t>
            </a:r>
            <a:endParaRPr lang="en-SG" sz="1000" b="1" dirty="0" smtClean="0"/>
          </a:p>
          <a:p>
            <a:r>
              <a:rPr lang="en-SG" sz="1000" dirty="0" smtClean="0">
                <a:solidFill>
                  <a:schemeClr val="bg1">
                    <a:lumMod val="50000"/>
                  </a:schemeClr>
                </a:solidFill>
              </a:rPr>
              <a:t>Node </a:t>
            </a:r>
            <a:r>
              <a:rPr lang="en-SG" sz="1000" b="1" dirty="0" smtClean="0">
                <a:solidFill>
                  <a:schemeClr val="bg1">
                    <a:lumMod val="50000"/>
                  </a:schemeClr>
                </a:solidFill>
              </a:rPr>
              <a:t>Parent</a:t>
            </a:r>
            <a:endParaRPr lang="en-SG" sz="1000" dirty="0" smtClean="0">
              <a:solidFill>
                <a:schemeClr val="bg1">
                  <a:lumMod val="50000"/>
                </a:schemeClr>
              </a:solidFill>
            </a:endParaRPr>
          </a:p>
        </p:txBody>
      </p:sp>
      <p:sp>
        <p:nvSpPr>
          <p:cNvPr id="5" name="TextBox 4"/>
          <p:cNvSpPr txBox="1"/>
          <p:nvPr/>
        </p:nvSpPr>
        <p:spPr>
          <a:xfrm>
            <a:off x="467544" y="1419622"/>
            <a:ext cx="1368151" cy="24622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solidFill>
              <a:schemeClr val="accent1"/>
            </a:solidFill>
          </a:ln>
        </p:spPr>
        <p:txBody>
          <a:bodyPr wrap="square" rtlCol="0">
            <a:spAutoFit/>
          </a:bodyPr>
          <a:lstStyle/>
          <a:p>
            <a:r>
              <a:rPr lang="en-SG" sz="1000" dirty="0" smtClean="0"/>
              <a:t>List&lt;Person&gt;</a:t>
            </a:r>
            <a:r>
              <a:rPr lang="en-SG" sz="1000" b="1" dirty="0" smtClean="0"/>
              <a:t> Children</a:t>
            </a:r>
            <a:endParaRPr lang="en-SG" sz="1000" dirty="0"/>
          </a:p>
        </p:txBody>
      </p:sp>
      <p:sp>
        <p:nvSpPr>
          <p:cNvPr id="33" name="TextBox 32"/>
          <p:cNvSpPr txBox="1"/>
          <p:nvPr/>
        </p:nvSpPr>
        <p:spPr>
          <a:xfrm>
            <a:off x="-36512" y="-20538"/>
            <a:ext cx="545983" cy="338554"/>
          </a:xfrm>
          <a:prstGeom prst="rect">
            <a:avLst/>
          </a:prstGeom>
          <a:noFill/>
        </p:spPr>
        <p:txBody>
          <a:bodyPr wrap="none" rtlCol="0">
            <a:spAutoFit/>
          </a:bodyPr>
          <a:lstStyle/>
          <a:p>
            <a:r>
              <a:rPr lang="en-SG" sz="1600" dirty="0" smtClean="0"/>
              <a:t>Tree</a:t>
            </a:r>
            <a:endParaRPr lang="en-SG" sz="1600" dirty="0"/>
          </a:p>
        </p:txBody>
      </p:sp>
      <p:sp>
        <p:nvSpPr>
          <p:cNvPr id="23" name="Rectangle 22"/>
          <p:cNvSpPr/>
          <p:nvPr/>
        </p:nvSpPr>
        <p:spPr>
          <a:xfrm>
            <a:off x="6660232" y="318016"/>
            <a:ext cx="1944216" cy="4413974"/>
          </a:xfrm>
          <a:prstGeom prst="rect">
            <a:avLst/>
          </a:prstGeom>
        </p:spPr>
        <p:style>
          <a:lnRef idx="1">
            <a:schemeClr val="dk1"/>
          </a:lnRef>
          <a:fillRef idx="2">
            <a:schemeClr val="dk1"/>
          </a:fillRef>
          <a:effectRef idx="1">
            <a:schemeClr val="dk1"/>
          </a:effectRef>
          <a:fontRef idx="minor">
            <a:schemeClr val="dk1"/>
          </a:fontRef>
        </p:style>
        <p:txBody>
          <a:bodyPr rtlCol="0" anchor="t"/>
          <a:lstStyle/>
          <a:p>
            <a:pPr algn="ctr"/>
            <a:r>
              <a:rPr lang="en-SG" dirty="0" smtClean="0"/>
              <a:t>Leaves</a:t>
            </a:r>
            <a:endParaRPr lang="en-SG" dirty="0"/>
          </a:p>
        </p:txBody>
      </p:sp>
      <p:sp>
        <p:nvSpPr>
          <p:cNvPr id="26" name="Rectangle 25"/>
          <p:cNvSpPr/>
          <p:nvPr/>
        </p:nvSpPr>
        <p:spPr>
          <a:xfrm>
            <a:off x="395536" y="3205356"/>
            <a:ext cx="1512168" cy="734546"/>
          </a:xfrm>
          <a:prstGeom prst="rect">
            <a:avLst/>
          </a:prstGeom>
        </p:spPr>
        <p:style>
          <a:lnRef idx="1">
            <a:schemeClr val="accent3"/>
          </a:lnRef>
          <a:fillRef idx="2">
            <a:schemeClr val="accent3"/>
          </a:fillRef>
          <a:effectRef idx="1">
            <a:schemeClr val="accent3"/>
          </a:effectRef>
          <a:fontRef idx="minor">
            <a:schemeClr val="dk1"/>
          </a:fontRef>
        </p:style>
        <p:txBody>
          <a:bodyPr rtlCol="0" anchor="t"/>
          <a:lstStyle/>
          <a:p>
            <a:r>
              <a:rPr lang="en-SG" sz="1000" b="1" dirty="0" smtClean="0"/>
              <a:t>Node</a:t>
            </a:r>
            <a:endParaRPr lang="en-SG" sz="1000" b="1" dirty="0" smtClean="0"/>
          </a:p>
          <a:p>
            <a:r>
              <a:rPr lang="en-SG" sz="1000" dirty="0" smtClean="0">
                <a:solidFill>
                  <a:schemeClr val="bg1">
                    <a:lumMod val="50000"/>
                  </a:schemeClr>
                </a:solidFill>
              </a:rPr>
              <a:t>Node </a:t>
            </a:r>
            <a:r>
              <a:rPr lang="en-SG" sz="1000" b="1" dirty="0" smtClean="0">
                <a:solidFill>
                  <a:schemeClr val="bg1">
                    <a:lumMod val="50000"/>
                  </a:schemeClr>
                </a:solidFill>
              </a:rPr>
              <a:t>Parent</a:t>
            </a:r>
            <a:endParaRPr lang="en-SG" sz="1000" dirty="0" smtClean="0">
              <a:solidFill>
                <a:schemeClr val="bg1">
                  <a:lumMod val="50000"/>
                </a:schemeClr>
              </a:solidFill>
            </a:endParaRPr>
          </a:p>
        </p:txBody>
      </p:sp>
      <p:sp>
        <p:nvSpPr>
          <p:cNvPr id="28" name="TextBox 27"/>
          <p:cNvSpPr txBox="1"/>
          <p:nvPr/>
        </p:nvSpPr>
        <p:spPr>
          <a:xfrm>
            <a:off x="467544" y="3579862"/>
            <a:ext cx="1368151" cy="24622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solidFill>
              <a:schemeClr val="accent1"/>
            </a:solidFill>
          </a:ln>
        </p:spPr>
        <p:txBody>
          <a:bodyPr wrap="square" rtlCol="0">
            <a:spAutoFit/>
          </a:bodyPr>
          <a:lstStyle/>
          <a:p>
            <a:r>
              <a:rPr lang="en-SG" sz="1000" dirty="0" smtClean="0"/>
              <a:t>List&lt;Person&gt;</a:t>
            </a:r>
            <a:r>
              <a:rPr lang="en-SG" sz="1000" b="1" dirty="0" smtClean="0"/>
              <a:t> Children</a:t>
            </a:r>
            <a:endParaRPr lang="en-SG" sz="1000" dirty="0"/>
          </a:p>
        </p:txBody>
      </p:sp>
      <p:sp>
        <p:nvSpPr>
          <p:cNvPr id="29" name="Rectangle 28"/>
          <p:cNvSpPr/>
          <p:nvPr/>
        </p:nvSpPr>
        <p:spPr>
          <a:xfrm>
            <a:off x="2627784" y="843558"/>
            <a:ext cx="1512168" cy="734546"/>
          </a:xfrm>
          <a:prstGeom prst="rect">
            <a:avLst/>
          </a:prstGeom>
        </p:spPr>
        <p:style>
          <a:lnRef idx="1">
            <a:schemeClr val="accent3"/>
          </a:lnRef>
          <a:fillRef idx="2">
            <a:schemeClr val="accent3"/>
          </a:fillRef>
          <a:effectRef idx="1">
            <a:schemeClr val="accent3"/>
          </a:effectRef>
          <a:fontRef idx="minor">
            <a:schemeClr val="dk1"/>
          </a:fontRef>
        </p:style>
        <p:txBody>
          <a:bodyPr rtlCol="0" anchor="t"/>
          <a:lstStyle/>
          <a:p>
            <a:r>
              <a:rPr lang="en-SG" sz="1000" b="1" dirty="0" smtClean="0"/>
              <a:t>Node</a:t>
            </a:r>
            <a:endParaRPr lang="en-SG" sz="1000" b="1" dirty="0" smtClean="0"/>
          </a:p>
          <a:p>
            <a:r>
              <a:rPr lang="en-SG" sz="1000" dirty="0" smtClean="0">
                <a:solidFill>
                  <a:schemeClr val="tx1"/>
                </a:solidFill>
              </a:rPr>
              <a:t>Node </a:t>
            </a:r>
            <a:r>
              <a:rPr lang="en-SG" sz="1000" b="1" dirty="0" smtClean="0">
                <a:solidFill>
                  <a:schemeClr val="tx1"/>
                </a:solidFill>
              </a:rPr>
              <a:t>Parent</a:t>
            </a:r>
            <a:endParaRPr lang="en-SG" sz="1000" dirty="0" smtClean="0">
              <a:solidFill>
                <a:schemeClr val="tx1"/>
              </a:solidFill>
            </a:endParaRPr>
          </a:p>
        </p:txBody>
      </p:sp>
      <p:sp>
        <p:nvSpPr>
          <p:cNvPr id="34" name="TextBox 33"/>
          <p:cNvSpPr txBox="1"/>
          <p:nvPr/>
        </p:nvSpPr>
        <p:spPr>
          <a:xfrm>
            <a:off x="2699792" y="1218064"/>
            <a:ext cx="1368151" cy="24622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solidFill>
              <a:schemeClr val="accent1"/>
            </a:solidFill>
          </a:ln>
        </p:spPr>
        <p:txBody>
          <a:bodyPr wrap="square" rtlCol="0">
            <a:spAutoFit/>
          </a:bodyPr>
          <a:lstStyle/>
          <a:p>
            <a:r>
              <a:rPr lang="en-SG" sz="1000" dirty="0" smtClean="0"/>
              <a:t>List&lt;Person&gt;</a:t>
            </a:r>
            <a:r>
              <a:rPr lang="en-SG" sz="1000" b="1" dirty="0" smtClean="0"/>
              <a:t> Children</a:t>
            </a:r>
            <a:endParaRPr lang="en-SG" sz="1000" dirty="0"/>
          </a:p>
        </p:txBody>
      </p:sp>
      <p:sp>
        <p:nvSpPr>
          <p:cNvPr id="35" name="Rectangle 34"/>
          <p:cNvSpPr/>
          <p:nvPr/>
        </p:nvSpPr>
        <p:spPr>
          <a:xfrm>
            <a:off x="4572000" y="685076"/>
            <a:ext cx="1512168" cy="734546"/>
          </a:xfrm>
          <a:prstGeom prst="rect">
            <a:avLst/>
          </a:prstGeom>
        </p:spPr>
        <p:style>
          <a:lnRef idx="1">
            <a:schemeClr val="accent3"/>
          </a:lnRef>
          <a:fillRef idx="2">
            <a:schemeClr val="accent3"/>
          </a:fillRef>
          <a:effectRef idx="1">
            <a:schemeClr val="accent3"/>
          </a:effectRef>
          <a:fontRef idx="minor">
            <a:schemeClr val="dk1"/>
          </a:fontRef>
        </p:style>
        <p:txBody>
          <a:bodyPr rtlCol="0" anchor="t"/>
          <a:lstStyle/>
          <a:p>
            <a:r>
              <a:rPr lang="en-SG" sz="1000" b="1" dirty="0" smtClean="0"/>
              <a:t>Node</a:t>
            </a:r>
            <a:endParaRPr lang="en-SG" sz="1000" b="1" dirty="0" smtClean="0"/>
          </a:p>
          <a:p>
            <a:r>
              <a:rPr lang="en-SG" sz="1000" dirty="0" smtClean="0">
                <a:solidFill>
                  <a:schemeClr val="tx1"/>
                </a:solidFill>
              </a:rPr>
              <a:t>Node </a:t>
            </a:r>
            <a:r>
              <a:rPr lang="en-SG" sz="1000" b="1" dirty="0" smtClean="0">
                <a:solidFill>
                  <a:schemeClr val="tx1"/>
                </a:solidFill>
              </a:rPr>
              <a:t>Parent</a:t>
            </a:r>
            <a:endParaRPr lang="en-SG" sz="1000" dirty="0" smtClean="0">
              <a:solidFill>
                <a:schemeClr val="tx1"/>
              </a:solidFill>
            </a:endParaRPr>
          </a:p>
        </p:txBody>
      </p:sp>
      <p:sp>
        <p:nvSpPr>
          <p:cNvPr id="36" name="TextBox 35"/>
          <p:cNvSpPr txBox="1"/>
          <p:nvPr/>
        </p:nvSpPr>
        <p:spPr>
          <a:xfrm>
            <a:off x="4644008" y="1059582"/>
            <a:ext cx="1368151" cy="24622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solidFill>
              <a:schemeClr val="accent1"/>
            </a:solidFill>
          </a:ln>
        </p:spPr>
        <p:txBody>
          <a:bodyPr wrap="square" rtlCol="0">
            <a:spAutoFit/>
          </a:bodyPr>
          <a:lstStyle/>
          <a:p>
            <a:r>
              <a:rPr lang="en-SG" sz="1000" dirty="0" smtClean="0"/>
              <a:t>List&lt;Person&gt;</a:t>
            </a:r>
            <a:r>
              <a:rPr lang="en-SG" sz="1000" b="1" dirty="0" smtClean="0"/>
              <a:t> Children</a:t>
            </a:r>
            <a:endParaRPr lang="en-SG" sz="1000" dirty="0"/>
          </a:p>
        </p:txBody>
      </p:sp>
      <p:sp>
        <p:nvSpPr>
          <p:cNvPr id="37" name="Rectangle 36"/>
          <p:cNvSpPr/>
          <p:nvPr/>
        </p:nvSpPr>
        <p:spPr>
          <a:xfrm>
            <a:off x="6804248" y="685076"/>
            <a:ext cx="1512168" cy="734546"/>
          </a:xfrm>
          <a:prstGeom prst="rect">
            <a:avLst/>
          </a:prstGeom>
        </p:spPr>
        <p:style>
          <a:lnRef idx="1">
            <a:schemeClr val="accent3"/>
          </a:lnRef>
          <a:fillRef idx="2">
            <a:schemeClr val="accent3"/>
          </a:fillRef>
          <a:effectRef idx="1">
            <a:schemeClr val="accent3"/>
          </a:effectRef>
          <a:fontRef idx="minor">
            <a:schemeClr val="dk1"/>
          </a:fontRef>
        </p:style>
        <p:txBody>
          <a:bodyPr rtlCol="0" anchor="t"/>
          <a:lstStyle/>
          <a:p>
            <a:r>
              <a:rPr lang="en-SG" sz="1000" b="1" dirty="0" smtClean="0"/>
              <a:t>Node</a:t>
            </a:r>
            <a:endParaRPr lang="en-SG" sz="1000" b="1" dirty="0" smtClean="0"/>
          </a:p>
          <a:p>
            <a:r>
              <a:rPr lang="en-SG" sz="1000" dirty="0" smtClean="0">
                <a:solidFill>
                  <a:schemeClr val="tx1"/>
                </a:solidFill>
              </a:rPr>
              <a:t>Node </a:t>
            </a:r>
            <a:r>
              <a:rPr lang="en-SG" sz="1000" b="1" dirty="0" smtClean="0">
                <a:solidFill>
                  <a:schemeClr val="tx1"/>
                </a:solidFill>
              </a:rPr>
              <a:t>Parent</a:t>
            </a:r>
            <a:endParaRPr lang="en-SG" sz="1000" dirty="0" smtClean="0">
              <a:solidFill>
                <a:schemeClr val="tx1"/>
              </a:solidFill>
            </a:endParaRPr>
          </a:p>
        </p:txBody>
      </p:sp>
      <p:sp>
        <p:nvSpPr>
          <p:cNvPr id="38" name="TextBox 37"/>
          <p:cNvSpPr txBox="1"/>
          <p:nvPr/>
        </p:nvSpPr>
        <p:spPr>
          <a:xfrm>
            <a:off x="6876256" y="1069087"/>
            <a:ext cx="1368151" cy="24622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solidFill>
              <a:schemeClr val="accent1"/>
            </a:solidFill>
          </a:ln>
        </p:spPr>
        <p:txBody>
          <a:bodyPr wrap="square" rtlCol="0">
            <a:spAutoFit/>
          </a:bodyPr>
          <a:lstStyle/>
          <a:p>
            <a:r>
              <a:rPr lang="en-SG" sz="1000" dirty="0" smtClean="0">
                <a:solidFill>
                  <a:schemeClr val="bg1">
                    <a:lumMod val="50000"/>
                  </a:schemeClr>
                </a:solidFill>
              </a:rPr>
              <a:t>List&lt;Person&gt;</a:t>
            </a:r>
            <a:r>
              <a:rPr lang="en-SG" sz="1000" b="1" dirty="0" smtClean="0">
                <a:solidFill>
                  <a:schemeClr val="bg1">
                    <a:lumMod val="50000"/>
                  </a:schemeClr>
                </a:solidFill>
              </a:rPr>
              <a:t> Children</a:t>
            </a:r>
            <a:endParaRPr lang="en-SG" sz="1000" dirty="0">
              <a:solidFill>
                <a:schemeClr val="bg1">
                  <a:lumMod val="50000"/>
                </a:schemeClr>
              </a:solidFill>
            </a:endParaRPr>
          </a:p>
        </p:txBody>
      </p:sp>
      <p:sp>
        <p:nvSpPr>
          <p:cNvPr id="39" name="Rectangle 38"/>
          <p:cNvSpPr/>
          <p:nvPr/>
        </p:nvSpPr>
        <p:spPr>
          <a:xfrm>
            <a:off x="2627784" y="1779662"/>
            <a:ext cx="1512168" cy="734546"/>
          </a:xfrm>
          <a:prstGeom prst="rect">
            <a:avLst/>
          </a:prstGeom>
        </p:spPr>
        <p:style>
          <a:lnRef idx="1">
            <a:schemeClr val="accent3"/>
          </a:lnRef>
          <a:fillRef idx="2">
            <a:schemeClr val="accent3"/>
          </a:fillRef>
          <a:effectRef idx="1">
            <a:schemeClr val="accent3"/>
          </a:effectRef>
          <a:fontRef idx="minor">
            <a:schemeClr val="dk1"/>
          </a:fontRef>
        </p:style>
        <p:txBody>
          <a:bodyPr rtlCol="0" anchor="t"/>
          <a:lstStyle/>
          <a:p>
            <a:r>
              <a:rPr lang="en-SG" sz="1000" b="1" dirty="0" smtClean="0"/>
              <a:t>Node</a:t>
            </a:r>
            <a:endParaRPr lang="en-SG" sz="1000" b="1" dirty="0" smtClean="0"/>
          </a:p>
          <a:p>
            <a:r>
              <a:rPr lang="en-SG" sz="1000" dirty="0" smtClean="0">
                <a:solidFill>
                  <a:schemeClr val="tx1"/>
                </a:solidFill>
              </a:rPr>
              <a:t>Node </a:t>
            </a:r>
            <a:r>
              <a:rPr lang="en-SG" sz="1000" b="1" dirty="0" smtClean="0">
                <a:solidFill>
                  <a:schemeClr val="tx1"/>
                </a:solidFill>
              </a:rPr>
              <a:t>Parent</a:t>
            </a:r>
            <a:endParaRPr lang="en-SG" sz="1000" dirty="0" smtClean="0">
              <a:solidFill>
                <a:schemeClr val="tx1"/>
              </a:solidFill>
            </a:endParaRPr>
          </a:p>
        </p:txBody>
      </p:sp>
      <p:sp>
        <p:nvSpPr>
          <p:cNvPr id="40" name="TextBox 39"/>
          <p:cNvSpPr txBox="1"/>
          <p:nvPr/>
        </p:nvSpPr>
        <p:spPr>
          <a:xfrm>
            <a:off x="2699792" y="2154168"/>
            <a:ext cx="1368151" cy="24622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solidFill>
              <a:schemeClr val="accent1"/>
            </a:solidFill>
          </a:ln>
        </p:spPr>
        <p:txBody>
          <a:bodyPr wrap="square" rtlCol="0">
            <a:spAutoFit/>
          </a:bodyPr>
          <a:lstStyle/>
          <a:p>
            <a:r>
              <a:rPr lang="en-SG" sz="1000" dirty="0" smtClean="0"/>
              <a:t>List&lt;Person&gt;</a:t>
            </a:r>
            <a:r>
              <a:rPr lang="en-SG" sz="1000" b="1" dirty="0" smtClean="0"/>
              <a:t> Children</a:t>
            </a:r>
            <a:endParaRPr lang="en-SG" sz="1000" dirty="0"/>
          </a:p>
        </p:txBody>
      </p:sp>
      <p:sp>
        <p:nvSpPr>
          <p:cNvPr id="42" name="Rectangle 41"/>
          <p:cNvSpPr/>
          <p:nvPr/>
        </p:nvSpPr>
        <p:spPr>
          <a:xfrm>
            <a:off x="6804248" y="1491630"/>
            <a:ext cx="1512168" cy="734546"/>
          </a:xfrm>
          <a:prstGeom prst="rect">
            <a:avLst/>
          </a:prstGeom>
        </p:spPr>
        <p:style>
          <a:lnRef idx="1">
            <a:schemeClr val="accent3"/>
          </a:lnRef>
          <a:fillRef idx="2">
            <a:schemeClr val="accent3"/>
          </a:fillRef>
          <a:effectRef idx="1">
            <a:schemeClr val="accent3"/>
          </a:effectRef>
          <a:fontRef idx="minor">
            <a:schemeClr val="dk1"/>
          </a:fontRef>
        </p:style>
        <p:txBody>
          <a:bodyPr rtlCol="0" anchor="t"/>
          <a:lstStyle/>
          <a:p>
            <a:r>
              <a:rPr lang="en-SG" sz="1000" b="1" dirty="0" smtClean="0"/>
              <a:t>Node</a:t>
            </a:r>
            <a:endParaRPr lang="en-SG" sz="1000" b="1" dirty="0" smtClean="0"/>
          </a:p>
          <a:p>
            <a:r>
              <a:rPr lang="en-SG" sz="1000" dirty="0" smtClean="0">
                <a:solidFill>
                  <a:schemeClr val="tx1"/>
                </a:solidFill>
              </a:rPr>
              <a:t>Node </a:t>
            </a:r>
            <a:r>
              <a:rPr lang="en-SG" sz="1000" b="1" dirty="0" smtClean="0">
                <a:solidFill>
                  <a:schemeClr val="tx1"/>
                </a:solidFill>
              </a:rPr>
              <a:t>Parent</a:t>
            </a:r>
            <a:endParaRPr lang="en-SG" sz="1000" dirty="0" smtClean="0">
              <a:solidFill>
                <a:schemeClr val="tx1"/>
              </a:solidFill>
            </a:endParaRPr>
          </a:p>
        </p:txBody>
      </p:sp>
      <p:sp>
        <p:nvSpPr>
          <p:cNvPr id="43" name="TextBox 42"/>
          <p:cNvSpPr txBox="1"/>
          <p:nvPr/>
        </p:nvSpPr>
        <p:spPr>
          <a:xfrm>
            <a:off x="6876256" y="1875641"/>
            <a:ext cx="1368151" cy="24622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solidFill>
              <a:schemeClr val="accent1"/>
            </a:solidFill>
          </a:ln>
        </p:spPr>
        <p:txBody>
          <a:bodyPr wrap="square" rtlCol="0">
            <a:spAutoFit/>
          </a:bodyPr>
          <a:lstStyle/>
          <a:p>
            <a:r>
              <a:rPr lang="en-SG" sz="1000" dirty="0" smtClean="0">
                <a:solidFill>
                  <a:schemeClr val="bg1">
                    <a:lumMod val="50000"/>
                  </a:schemeClr>
                </a:solidFill>
              </a:rPr>
              <a:t>List&lt;Person&gt;</a:t>
            </a:r>
            <a:r>
              <a:rPr lang="en-SG" sz="1000" b="1" dirty="0" smtClean="0">
                <a:solidFill>
                  <a:schemeClr val="bg1">
                    <a:lumMod val="50000"/>
                  </a:schemeClr>
                </a:solidFill>
              </a:rPr>
              <a:t> Children</a:t>
            </a:r>
            <a:endParaRPr lang="en-SG" sz="1000" dirty="0">
              <a:solidFill>
                <a:schemeClr val="bg1">
                  <a:lumMod val="50000"/>
                </a:schemeClr>
              </a:solidFill>
            </a:endParaRPr>
          </a:p>
        </p:txBody>
      </p:sp>
      <p:sp>
        <p:nvSpPr>
          <p:cNvPr id="44" name="Rectangle 43"/>
          <p:cNvSpPr/>
          <p:nvPr/>
        </p:nvSpPr>
        <p:spPr>
          <a:xfrm>
            <a:off x="6804248" y="2283718"/>
            <a:ext cx="1512168" cy="734546"/>
          </a:xfrm>
          <a:prstGeom prst="rect">
            <a:avLst/>
          </a:prstGeom>
        </p:spPr>
        <p:style>
          <a:lnRef idx="1">
            <a:schemeClr val="accent3"/>
          </a:lnRef>
          <a:fillRef idx="2">
            <a:schemeClr val="accent3"/>
          </a:fillRef>
          <a:effectRef idx="1">
            <a:schemeClr val="accent3"/>
          </a:effectRef>
          <a:fontRef idx="minor">
            <a:schemeClr val="dk1"/>
          </a:fontRef>
        </p:style>
        <p:txBody>
          <a:bodyPr rtlCol="0" anchor="t"/>
          <a:lstStyle/>
          <a:p>
            <a:r>
              <a:rPr lang="en-SG" sz="1000" b="1" dirty="0" smtClean="0"/>
              <a:t>Node</a:t>
            </a:r>
            <a:endParaRPr lang="en-SG" sz="1000" b="1" dirty="0" smtClean="0"/>
          </a:p>
          <a:p>
            <a:r>
              <a:rPr lang="en-SG" sz="1000" dirty="0" smtClean="0">
                <a:solidFill>
                  <a:schemeClr val="tx1"/>
                </a:solidFill>
              </a:rPr>
              <a:t>Node </a:t>
            </a:r>
            <a:r>
              <a:rPr lang="en-SG" sz="1000" b="1" dirty="0" smtClean="0">
                <a:solidFill>
                  <a:schemeClr val="tx1"/>
                </a:solidFill>
              </a:rPr>
              <a:t>Parent</a:t>
            </a:r>
            <a:endParaRPr lang="en-SG" sz="1000" dirty="0" smtClean="0">
              <a:solidFill>
                <a:schemeClr val="tx1"/>
              </a:solidFill>
            </a:endParaRPr>
          </a:p>
        </p:txBody>
      </p:sp>
      <p:sp>
        <p:nvSpPr>
          <p:cNvPr id="45" name="TextBox 44"/>
          <p:cNvSpPr txBox="1"/>
          <p:nvPr/>
        </p:nvSpPr>
        <p:spPr>
          <a:xfrm>
            <a:off x="6876256" y="2653263"/>
            <a:ext cx="1368151" cy="24622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solidFill>
              <a:schemeClr val="accent1"/>
            </a:solidFill>
          </a:ln>
        </p:spPr>
        <p:txBody>
          <a:bodyPr wrap="square" rtlCol="0">
            <a:spAutoFit/>
          </a:bodyPr>
          <a:lstStyle/>
          <a:p>
            <a:r>
              <a:rPr lang="en-SG" sz="1000" dirty="0" smtClean="0">
                <a:solidFill>
                  <a:schemeClr val="bg1">
                    <a:lumMod val="50000"/>
                  </a:schemeClr>
                </a:solidFill>
              </a:rPr>
              <a:t>List&lt;Person&gt;</a:t>
            </a:r>
            <a:r>
              <a:rPr lang="en-SG" sz="1000" b="1" dirty="0" smtClean="0">
                <a:solidFill>
                  <a:schemeClr val="bg1">
                    <a:lumMod val="50000"/>
                  </a:schemeClr>
                </a:solidFill>
              </a:rPr>
              <a:t> Children</a:t>
            </a:r>
            <a:endParaRPr lang="en-SG" sz="1000" dirty="0">
              <a:solidFill>
                <a:schemeClr val="bg1">
                  <a:lumMod val="50000"/>
                </a:schemeClr>
              </a:solidFill>
            </a:endParaRPr>
          </a:p>
        </p:txBody>
      </p:sp>
      <p:sp>
        <p:nvSpPr>
          <p:cNvPr id="46" name="Rectangle 45"/>
          <p:cNvSpPr/>
          <p:nvPr/>
        </p:nvSpPr>
        <p:spPr>
          <a:xfrm>
            <a:off x="6804248" y="3075806"/>
            <a:ext cx="1512168" cy="734546"/>
          </a:xfrm>
          <a:prstGeom prst="rect">
            <a:avLst/>
          </a:prstGeom>
        </p:spPr>
        <p:style>
          <a:lnRef idx="1">
            <a:schemeClr val="accent3"/>
          </a:lnRef>
          <a:fillRef idx="2">
            <a:schemeClr val="accent3"/>
          </a:fillRef>
          <a:effectRef idx="1">
            <a:schemeClr val="accent3"/>
          </a:effectRef>
          <a:fontRef idx="minor">
            <a:schemeClr val="dk1"/>
          </a:fontRef>
        </p:style>
        <p:txBody>
          <a:bodyPr rtlCol="0" anchor="t"/>
          <a:lstStyle/>
          <a:p>
            <a:r>
              <a:rPr lang="en-SG" sz="1000" b="1" dirty="0" smtClean="0"/>
              <a:t>Node</a:t>
            </a:r>
            <a:endParaRPr lang="en-SG" sz="1000" b="1" dirty="0" smtClean="0"/>
          </a:p>
          <a:p>
            <a:r>
              <a:rPr lang="en-SG" sz="1000" dirty="0" smtClean="0">
                <a:solidFill>
                  <a:schemeClr val="tx1"/>
                </a:solidFill>
              </a:rPr>
              <a:t>Node </a:t>
            </a:r>
            <a:r>
              <a:rPr lang="en-SG" sz="1000" b="1" dirty="0" smtClean="0">
                <a:solidFill>
                  <a:schemeClr val="tx1"/>
                </a:solidFill>
              </a:rPr>
              <a:t>Parent</a:t>
            </a:r>
            <a:endParaRPr lang="en-SG" sz="1000" dirty="0" smtClean="0">
              <a:solidFill>
                <a:schemeClr val="tx1"/>
              </a:solidFill>
            </a:endParaRPr>
          </a:p>
        </p:txBody>
      </p:sp>
      <p:sp>
        <p:nvSpPr>
          <p:cNvPr id="47" name="TextBox 46"/>
          <p:cNvSpPr txBox="1"/>
          <p:nvPr/>
        </p:nvSpPr>
        <p:spPr>
          <a:xfrm>
            <a:off x="6876256" y="3459817"/>
            <a:ext cx="1368151" cy="24622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solidFill>
              <a:schemeClr val="accent1"/>
            </a:solidFill>
          </a:ln>
        </p:spPr>
        <p:txBody>
          <a:bodyPr wrap="square" rtlCol="0">
            <a:spAutoFit/>
          </a:bodyPr>
          <a:lstStyle/>
          <a:p>
            <a:r>
              <a:rPr lang="en-SG" sz="1000" dirty="0" smtClean="0">
                <a:solidFill>
                  <a:schemeClr val="bg1">
                    <a:lumMod val="50000"/>
                  </a:schemeClr>
                </a:solidFill>
              </a:rPr>
              <a:t>List&lt;Person&gt;</a:t>
            </a:r>
            <a:r>
              <a:rPr lang="en-SG" sz="1000" b="1" dirty="0" smtClean="0">
                <a:solidFill>
                  <a:schemeClr val="bg1">
                    <a:lumMod val="50000"/>
                  </a:schemeClr>
                </a:solidFill>
              </a:rPr>
              <a:t> Children</a:t>
            </a:r>
            <a:endParaRPr lang="en-SG" sz="1000" dirty="0">
              <a:solidFill>
                <a:schemeClr val="bg1">
                  <a:lumMod val="50000"/>
                </a:schemeClr>
              </a:solidFill>
            </a:endParaRPr>
          </a:p>
        </p:txBody>
      </p:sp>
      <p:sp>
        <p:nvSpPr>
          <p:cNvPr id="48" name="Rectangle 47"/>
          <p:cNvSpPr/>
          <p:nvPr/>
        </p:nvSpPr>
        <p:spPr>
          <a:xfrm>
            <a:off x="6804248" y="3867894"/>
            <a:ext cx="1512168" cy="734546"/>
          </a:xfrm>
          <a:prstGeom prst="rect">
            <a:avLst/>
          </a:prstGeom>
        </p:spPr>
        <p:style>
          <a:lnRef idx="1">
            <a:schemeClr val="accent3"/>
          </a:lnRef>
          <a:fillRef idx="2">
            <a:schemeClr val="accent3"/>
          </a:fillRef>
          <a:effectRef idx="1">
            <a:schemeClr val="accent3"/>
          </a:effectRef>
          <a:fontRef idx="minor">
            <a:schemeClr val="dk1"/>
          </a:fontRef>
        </p:style>
        <p:txBody>
          <a:bodyPr rtlCol="0" anchor="t"/>
          <a:lstStyle/>
          <a:p>
            <a:r>
              <a:rPr lang="en-SG" sz="1000" b="1" dirty="0" smtClean="0"/>
              <a:t>Node</a:t>
            </a:r>
            <a:endParaRPr lang="en-SG" sz="1000" b="1" dirty="0" smtClean="0"/>
          </a:p>
          <a:p>
            <a:r>
              <a:rPr lang="en-SG" sz="1000" dirty="0" smtClean="0">
                <a:solidFill>
                  <a:schemeClr val="tx1"/>
                </a:solidFill>
              </a:rPr>
              <a:t>Node </a:t>
            </a:r>
            <a:r>
              <a:rPr lang="en-SG" sz="1000" b="1" dirty="0" smtClean="0">
                <a:solidFill>
                  <a:schemeClr val="tx1"/>
                </a:solidFill>
              </a:rPr>
              <a:t>Parent</a:t>
            </a:r>
            <a:endParaRPr lang="en-SG" sz="1000" dirty="0" smtClean="0">
              <a:solidFill>
                <a:schemeClr val="tx1"/>
              </a:solidFill>
            </a:endParaRPr>
          </a:p>
        </p:txBody>
      </p:sp>
      <p:sp>
        <p:nvSpPr>
          <p:cNvPr id="49" name="TextBox 48"/>
          <p:cNvSpPr txBox="1"/>
          <p:nvPr/>
        </p:nvSpPr>
        <p:spPr>
          <a:xfrm>
            <a:off x="6876256" y="4251905"/>
            <a:ext cx="1368151" cy="24622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solidFill>
              <a:schemeClr val="accent1"/>
            </a:solidFill>
          </a:ln>
        </p:spPr>
        <p:txBody>
          <a:bodyPr wrap="square" rtlCol="0">
            <a:spAutoFit/>
          </a:bodyPr>
          <a:lstStyle/>
          <a:p>
            <a:r>
              <a:rPr lang="en-SG" sz="1000" dirty="0" smtClean="0">
                <a:solidFill>
                  <a:schemeClr val="bg1">
                    <a:lumMod val="50000"/>
                  </a:schemeClr>
                </a:solidFill>
              </a:rPr>
              <a:t>List&lt;Person&gt;</a:t>
            </a:r>
            <a:r>
              <a:rPr lang="en-SG" sz="1000" b="1" dirty="0" smtClean="0">
                <a:solidFill>
                  <a:schemeClr val="bg1">
                    <a:lumMod val="50000"/>
                  </a:schemeClr>
                </a:solidFill>
              </a:rPr>
              <a:t> Children</a:t>
            </a:r>
            <a:endParaRPr lang="en-SG" sz="1000" dirty="0">
              <a:solidFill>
                <a:schemeClr val="bg1">
                  <a:lumMod val="50000"/>
                </a:schemeClr>
              </a:solidFill>
            </a:endParaRPr>
          </a:p>
        </p:txBody>
      </p:sp>
      <p:cxnSp>
        <p:nvCxnSpPr>
          <p:cNvPr id="11" name="Straight Arrow Connector 10"/>
          <p:cNvCxnSpPr>
            <a:stCxn id="37" idx="1"/>
          </p:cNvCxnSpPr>
          <p:nvPr/>
        </p:nvCxnSpPr>
        <p:spPr>
          <a:xfrm flipH="1">
            <a:off x="6012159" y="1052349"/>
            <a:ext cx="792089" cy="1303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2" idx="1"/>
            <a:endCxn id="36" idx="3"/>
          </p:cNvCxnSpPr>
          <p:nvPr/>
        </p:nvCxnSpPr>
        <p:spPr>
          <a:xfrm flipH="1" flipV="1">
            <a:off x="6012159" y="1182693"/>
            <a:ext cx="792089" cy="6762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35" idx="1"/>
            <a:endCxn id="34" idx="3"/>
          </p:cNvCxnSpPr>
          <p:nvPr/>
        </p:nvCxnSpPr>
        <p:spPr>
          <a:xfrm flipH="1">
            <a:off x="4067943" y="1052349"/>
            <a:ext cx="504057" cy="2888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4" idx="1"/>
            <a:endCxn id="34" idx="3"/>
          </p:cNvCxnSpPr>
          <p:nvPr/>
        </p:nvCxnSpPr>
        <p:spPr>
          <a:xfrm flipH="1" flipV="1">
            <a:off x="4067943" y="1341175"/>
            <a:ext cx="2736305" cy="13098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0" idx="3"/>
          </p:cNvCxnSpPr>
          <p:nvPr/>
        </p:nvCxnSpPr>
        <p:spPr>
          <a:xfrm flipH="1" flipV="1">
            <a:off x="4067943" y="2277279"/>
            <a:ext cx="2736305" cy="116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28" idx="3"/>
          </p:cNvCxnSpPr>
          <p:nvPr/>
        </p:nvCxnSpPr>
        <p:spPr>
          <a:xfrm flipH="1" flipV="1">
            <a:off x="1835695" y="3702973"/>
            <a:ext cx="4968553" cy="5321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5" idx="3"/>
          </p:cNvCxnSpPr>
          <p:nvPr/>
        </p:nvCxnSpPr>
        <p:spPr>
          <a:xfrm flipH="1">
            <a:off x="1835695" y="1210831"/>
            <a:ext cx="792089" cy="3319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5" idx="3"/>
          </p:cNvCxnSpPr>
          <p:nvPr/>
        </p:nvCxnSpPr>
        <p:spPr>
          <a:xfrm flipH="1" flipV="1">
            <a:off x="1835695" y="1542733"/>
            <a:ext cx="792089" cy="6114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890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5004048" y="318016"/>
            <a:ext cx="1944216" cy="3693894"/>
          </a:xfrm>
          <a:prstGeom prst="rect">
            <a:avLst/>
          </a:prstGeom>
        </p:spPr>
        <p:style>
          <a:lnRef idx="1">
            <a:schemeClr val="dk1"/>
          </a:lnRef>
          <a:fillRef idx="2">
            <a:schemeClr val="dk1"/>
          </a:fillRef>
          <a:effectRef idx="1">
            <a:schemeClr val="dk1"/>
          </a:effectRef>
          <a:fontRef idx="minor">
            <a:schemeClr val="dk1"/>
          </a:fontRef>
        </p:style>
        <p:txBody>
          <a:bodyPr rtlCol="0" anchor="t"/>
          <a:lstStyle/>
          <a:p>
            <a:pPr algn="ctr"/>
            <a:r>
              <a:rPr lang="en-SG" dirty="0" smtClean="0"/>
              <a:t>Children</a:t>
            </a:r>
            <a:endParaRPr lang="en-SG" dirty="0"/>
          </a:p>
        </p:txBody>
      </p:sp>
      <p:sp>
        <p:nvSpPr>
          <p:cNvPr id="2" name="Rectangle 1"/>
          <p:cNvSpPr/>
          <p:nvPr/>
        </p:nvSpPr>
        <p:spPr>
          <a:xfrm>
            <a:off x="2771800" y="318016"/>
            <a:ext cx="1944216" cy="3693894"/>
          </a:xfrm>
          <a:prstGeom prst="rect">
            <a:avLst/>
          </a:prstGeom>
        </p:spPr>
        <p:style>
          <a:lnRef idx="1">
            <a:schemeClr val="dk1"/>
          </a:lnRef>
          <a:fillRef idx="2">
            <a:schemeClr val="dk1"/>
          </a:fillRef>
          <a:effectRef idx="1">
            <a:schemeClr val="dk1"/>
          </a:effectRef>
          <a:fontRef idx="minor">
            <a:schemeClr val="dk1"/>
          </a:fontRef>
        </p:style>
        <p:txBody>
          <a:bodyPr rtlCol="0" anchor="t"/>
          <a:lstStyle/>
          <a:p>
            <a:pPr algn="ctr"/>
            <a:r>
              <a:rPr lang="en-SG" dirty="0" smtClean="0"/>
              <a:t>Parents</a:t>
            </a:r>
            <a:endParaRPr lang="en-SG" dirty="0"/>
          </a:p>
        </p:txBody>
      </p:sp>
      <p:sp>
        <p:nvSpPr>
          <p:cNvPr id="4" name="Rectangle 3"/>
          <p:cNvSpPr/>
          <p:nvPr/>
        </p:nvSpPr>
        <p:spPr>
          <a:xfrm>
            <a:off x="2987824" y="1045116"/>
            <a:ext cx="1512168" cy="950570"/>
          </a:xfrm>
          <a:prstGeom prst="rect">
            <a:avLst/>
          </a:prstGeom>
        </p:spPr>
        <p:style>
          <a:lnRef idx="1">
            <a:schemeClr val="accent3"/>
          </a:lnRef>
          <a:fillRef idx="2">
            <a:schemeClr val="accent3"/>
          </a:fillRef>
          <a:effectRef idx="1">
            <a:schemeClr val="accent3"/>
          </a:effectRef>
          <a:fontRef idx="minor">
            <a:schemeClr val="dk1"/>
          </a:fontRef>
        </p:style>
        <p:txBody>
          <a:bodyPr rtlCol="0" anchor="t"/>
          <a:lstStyle/>
          <a:p>
            <a:r>
              <a:rPr lang="en-SG" sz="1000" b="1" dirty="0" smtClean="0"/>
              <a:t>Person </a:t>
            </a:r>
          </a:p>
          <a:p>
            <a:r>
              <a:rPr lang="en-SG" sz="1000" dirty="0" smtClean="0">
                <a:solidFill>
                  <a:schemeClr val="bg1">
                    <a:lumMod val="50000"/>
                  </a:schemeClr>
                </a:solidFill>
              </a:rPr>
              <a:t>Person </a:t>
            </a:r>
            <a:r>
              <a:rPr lang="en-SG" sz="1000" b="1" dirty="0" smtClean="0">
                <a:solidFill>
                  <a:schemeClr val="bg1">
                    <a:lumMod val="50000"/>
                  </a:schemeClr>
                </a:solidFill>
              </a:rPr>
              <a:t>Parent1</a:t>
            </a:r>
            <a:endParaRPr lang="en-SG" sz="1000" dirty="0" smtClean="0">
              <a:solidFill>
                <a:schemeClr val="bg1">
                  <a:lumMod val="50000"/>
                </a:schemeClr>
              </a:solidFill>
            </a:endParaRPr>
          </a:p>
          <a:p>
            <a:r>
              <a:rPr lang="en-SG" sz="1000" dirty="0" smtClean="0">
                <a:solidFill>
                  <a:schemeClr val="bg1">
                    <a:lumMod val="50000"/>
                  </a:schemeClr>
                </a:solidFill>
              </a:rPr>
              <a:t>Person </a:t>
            </a:r>
            <a:r>
              <a:rPr lang="en-SG" sz="1000" b="1" dirty="0" smtClean="0">
                <a:solidFill>
                  <a:schemeClr val="bg1">
                    <a:lumMod val="50000"/>
                  </a:schemeClr>
                </a:solidFill>
              </a:rPr>
              <a:t>Parent2</a:t>
            </a:r>
            <a:endParaRPr lang="en-SG" sz="1000" b="1" dirty="0" smtClean="0">
              <a:solidFill>
                <a:schemeClr val="bg1">
                  <a:lumMod val="50000"/>
                </a:schemeClr>
              </a:solidFill>
            </a:endParaRPr>
          </a:p>
          <a:p>
            <a:r>
              <a:rPr lang="en-SG" sz="1000" dirty="0" smtClean="0"/>
              <a:t>Person </a:t>
            </a:r>
            <a:r>
              <a:rPr lang="en-SG" sz="1000" b="1" dirty="0" smtClean="0"/>
              <a:t>Partner</a:t>
            </a:r>
            <a:endParaRPr lang="en-SG" sz="1000" b="1" dirty="0"/>
          </a:p>
        </p:txBody>
      </p:sp>
      <p:sp>
        <p:nvSpPr>
          <p:cNvPr id="5" name="TextBox 4"/>
          <p:cNvSpPr txBox="1"/>
          <p:nvPr/>
        </p:nvSpPr>
        <p:spPr>
          <a:xfrm>
            <a:off x="3059832" y="1707654"/>
            <a:ext cx="1368151" cy="24622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solidFill>
              <a:schemeClr val="accent1"/>
            </a:solidFill>
          </a:ln>
        </p:spPr>
        <p:txBody>
          <a:bodyPr wrap="square" rtlCol="0">
            <a:spAutoFit/>
          </a:bodyPr>
          <a:lstStyle/>
          <a:p>
            <a:r>
              <a:rPr lang="en-SG" sz="1000" dirty="0" smtClean="0"/>
              <a:t>List&lt;Person&gt;</a:t>
            </a:r>
            <a:r>
              <a:rPr lang="en-SG" sz="1000" b="1" dirty="0" smtClean="0"/>
              <a:t> Children</a:t>
            </a:r>
            <a:endParaRPr lang="en-SG" sz="1000" dirty="0"/>
          </a:p>
        </p:txBody>
      </p:sp>
      <p:sp>
        <p:nvSpPr>
          <p:cNvPr id="6" name="Rectangle 5"/>
          <p:cNvSpPr/>
          <p:nvPr/>
        </p:nvSpPr>
        <p:spPr>
          <a:xfrm>
            <a:off x="2987824" y="2341260"/>
            <a:ext cx="1512168" cy="950570"/>
          </a:xfrm>
          <a:prstGeom prst="rect">
            <a:avLst/>
          </a:prstGeom>
        </p:spPr>
        <p:style>
          <a:lnRef idx="1">
            <a:schemeClr val="accent3"/>
          </a:lnRef>
          <a:fillRef idx="2">
            <a:schemeClr val="accent3"/>
          </a:fillRef>
          <a:effectRef idx="1">
            <a:schemeClr val="accent3"/>
          </a:effectRef>
          <a:fontRef idx="minor">
            <a:schemeClr val="dk1"/>
          </a:fontRef>
        </p:style>
        <p:txBody>
          <a:bodyPr rtlCol="0" anchor="t"/>
          <a:lstStyle/>
          <a:p>
            <a:r>
              <a:rPr lang="en-SG" sz="1000" b="1" dirty="0" smtClean="0"/>
              <a:t>Person </a:t>
            </a:r>
          </a:p>
          <a:p>
            <a:r>
              <a:rPr lang="en-SG" sz="1000" dirty="0" smtClean="0">
                <a:solidFill>
                  <a:schemeClr val="bg1">
                    <a:lumMod val="50000"/>
                  </a:schemeClr>
                </a:solidFill>
              </a:rPr>
              <a:t>Person </a:t>
            </a:r>
            <a:r>
              <a:rPr lang="en-SG" sz="1000" b="1" dirty="0">
                <a:solidFill>
                  <a:schemeClr val="bg1">
                    <a:lumMod val="50000"/>
                  </a:schemeClr>
                </a:solidFill>
              </a:rPr>
              <a:t>Parent1</a:t>
            </a:r>
            <a:endParaRPr lang="en-SG" sz="1000" dirty="0" smtClean="0">
              <a:solidFill>
                <a:schemeClr val="bg1">
                  <a:lumMod val="50000"/>
                </a:schemeClr>
              </a:solidFill>
            </a:endParaRPr>
          </a:p>
          <a:p>
            <a:r>
              <a:rPr lang="en-SG" sz="1000" dirty="0" smtClean="0">
                <a:solidFill>
                  <a:schemeClr val="bg1">
                    <a:lumMod val="50000"/>
                  </a:schemeClr>
                </a:solidFill>
              </a:rPr>
              <a:t>Person </a:t>
            </a:r>
            <a:r>
              <a:rPr lang="en-SG" sz="1000" b="1" dirty="0">
                <a:solidFill>
                  <a:schemeClr val="bg1">
                    <a:lumMod val="50000"/>
                  </a:schemeClr>
                </a:solidFill>
              </a:rPr>
              <a:t>Parent2</a:t>
            </a:r>
            <a:endParaRPr lang="en-SG" sz="1000" b="1" dirty="0" smtClean="0">
              <a:solidFill>
                <a:schemeClr val="bg1">
                  <a:lumMod val="50000"/>
                </a:schemeClr>
              </a:solidFill>
            </a:endParaRPr>
          </a:p>
          <a:p>
            <a:r>
              <a:rPr lang="en-SG" sz="1000" dirty="0" smtClean="0"/>
              <a:t>Person </a:t>
            </a:r>
            <a:r>
              <a:rPr lang="en-SG" sz="1000" b="1" dirty="0" smtClean="0"/>
              <a:t>Partner</a:t>
            </a:r>
            <a:endParaRPr lang="en-SG" sz="1000" b="1" dirty="0"/>
          </a:p>
        </p:txBody>
      </p:sp>
      <p:sp>
        <p:nvSpPr>
          <p:cNvPr id="7" name="TextBox 6"/>
          <p:cNvSpPr txBox="1"/>
          <p:nvPr/>
        </p:nvSpPr>
        <p:spPr>
          <a:xfrm>
            <a:off x="3059832" y="3003798"/>
            <a:ext cx="1368151" cy="24622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solidFill>
              <a:schemeClr val="accent1"/>
            </a:solidFill>
          </a:ln>
        </p:spPr>
        <p:txBody>
          <a:bodyPr wrap="square" rtlCol="0">
            <a:spAutoFit/>
          </a:bodyPr>
          <a:lstStyle/>
          <a:p>
            <a:r>
              <a:rPr lang="en-SG" sz="1000" dirty="0" smtClean="0"/>
              <a:t>List&lt;Person&gt;</a:t>
            </a:r>
            <a:r>
              <a:rPr lang="en-SG" sz="1000" b="1" dirty="0" smtClean="0"/>
              <a:t> Children</a:t>
            </a:r>
            <a:endParaRPr lang="en-SG" sz="1000" dirty="0"/>
          </a:p>
        </p:txBody>
      </p:sp>
      <p:sp>
        <p:nvSpPr>
          <p:cNvPr id="8" name="Rectangle 7"/>
          <p:cNvSpPr/>
          <p:nvPr/>
        </p:nvSpPr>
        <p:spPr>
          <a:xfrm>
            <a:off x="5148064" y="627534"/>
            <a:ext cx="1512168" cy="950570"/>
          </a:xfrm>
          <a:prstGeom prst="rect">
            <a:avLst/>
          </a:prstGeom>
        </p:spPr>
        <p:style>
          <a:lnRef idx="1">
            <a:schemeClr val="accent3"/>
          </a:lnRef>
          <a:fillRef idx="2">
            <a:schemeClr val="accent3"/>
          </a:fillRef>
          <a:effectRef idx="1">
            <a:schemeClr val="accent3"/>
          </a:effectRef>
          <a:fontRef idx="minor">
            <a:schemeClr val="dk1"/>
          </a:fontRef>
        </p:style>
        <p:txBody>
          <a:bodyPr rtlCol="0" anchor="t"/>
          <a:lstStyle/>
          <a:p>
            <a:r>
              <a:rPr lang="en-SG" sz="1000" b="1" dirty="0" smtClean="0"/>
              <a:t>Person </a:t>
            </a:r>
          </a:p>
          <a:p>
            <a:r>
              <a:rPr lang="en-SG" sz="1000" dirty="0" smtClean="0"/>
              <a:t>Person </a:t>
            </a:r>
            <a:r>
              <a:rPr lang="en-SG" sz="1000" b="1" dirty="0"/>
              <a:t>Parent1</a:t>
            </a:r>
            <a:endParaRPr lang="en-SG" sz="1000" dirty="0" smtClean="0"/>
          </a:p>
          <a:p>
            <a:r>
              <a:rPr lang="en-SG" sz="1000" dirty="0" smtClean="0"/>
              <a:t>Person </a:t>
            </a:r>
            <a:r>
              <a:rPr lang="en-SG" sz="1000" b="1" dirty="0"/>
              <a:t>Parent2</a:t>
            </a:r>
            <a:endParaRPr lang="en-SG" sz="1000" b="1" dirty="0" smtClean="0"/>
          </a:p>
          <a:p>
            <a:r>
              <a:rPr lang="en-SG" sz="1000" dirty="0" smtClean="0">
                <a:solidFill>
                  <a:schemeClr val="bg1">
                    <a:lumMod val="50000"/>
                  </a:schemeClr>
                </a:solidFill>
              </a:rPr>
              <a:t>Person </a:t>
            </a:r>
            <a:r>
              <a:rPr lang="en-SG" sz="1000" b="1" dirty="0" smtClean="0">
                <a:solidFill>
                  <a:schemeClr val="bg1">
                    <a:lumMod val="50000"/>
                  </a:schemeClr>
                </a:solidFill>
              </a:rPr>
              <a:t>Partner</a:t>
            </a:r>
            <a:endParaRPr lang="en-SG" sz="1000" b="1" dirty="0">
              <a:solidFill>
                <a:schemeClr val="bg1">
                  <a:lumMod val="50000"/>
                </a:schemeClr>
              </a:solidFill>
            </a:endParaRPr>
          </a:p>
        </p:txBody>
      </p:sp>
      <p:sp>
        <p:nvSpPr>
          <p:cNvPr id="9" name="Rectangle 8"/>
          <p:cNvSpPr/>
          <p:nvPr/>
        </p:nvSpPr>
        <p:spPr>
          <a:xfrm>
            <a:off x="5148064" y="1779662"/>
            <a:ext cx="1512168" cy="950570"/>
          </a:xfrm>
          <a:prstGeom prst="rect">
            <a:avLst/>
          </a:prstGeom>
        </p:spPr>
        <p:style>
          <a:lnRef idx="1">
            <a:schemeClr val="accent3"/>
          </a:lnRef>
          <a:fillRef idx="2">
            <a:schemeClr val="accent3"/>
          </a:fillRef>
          <a:effectRef idx="1">
            <a:schemeClr val="accent3"/>
          </a:effectRef>
          <a:fontRef idx="minor">
            <a:schemeClr val="dk1"/>
          </a:fontRef>
        </p:style>
        <p:txBody>
          <a:bodyPr rtlCol="0" anchor="t"/>
          <a:lstStyle/>
          <a:p>
            <a:r>
              <a:rPr lang="en-SG" sz="1000" b="1" dirty="0" smtClean="0"/>
              <a:t>Person </a:t>
            </a:r>
          </a:p>
          <a:p>
            <a:r>
              <a:rPr lang="en-SG" sz="1000" dirty="0" smtClean="0"/>
              <a:t>Person </a:t>
            </a:r>
            <a:r>
              <a:rPr lang="en-SG" sz="1000" b="1" dirty="0"/>
              <a:t>Parent1</a:t>
            </a:r>
            <a:endParaRPr lang="en-SG" sz="1000" dirty="0" smtClean="0"/>
          </a:p>
          <a:p>
            <a:r>
              <a:rPr lang="en-SG" sz="1000" dirty="0" smtClean="0"/>
              <a:t>Person </a:t>
            </a:r>
            <a:r>
              <a:rPr lang="en-SG" sz="1000" b="1" dirty="0"/>
              <a:t>Parent2</a:t>
            </a:r>
            <a:endParaRPr lang="en-SG" sz="1000" b="1" dirty="0" smtClean="0"/>
          </a:p>
          <a:p>
            <a:r>
              <a:rPr lang="en-SG" sz="1000" dirty="0" smtClean="0">
                <a:solidFill>
                  <a:schemeClr val="bg1">
                    <a:lumMod val="50000"/>
                  </a:schemeClr>
                </a:solidFill>
              </a:rPr>
              <a:t>Person </a:t>
            </a:r>
            <a:r>
              <a:rPr lang="en-SG" sz="1000" b="1" dirty="0" smtClean="0">
                <a:solidFill>
                  <a:schemeClr val="bg1">
                    <a:lumMod val="50000"/>
                  </a:schemeClr>
                </a:solidFill>
              </a:rPr>
              <a:t>Partner</a:t>
            </a:r>
            <a:endParaRPr lang="en-SG" sz="1000" b="1" dirty="0">
              <a:solidFill>
                <a:schemeClr val="bg1">
                  <a:lumMod val="50000"/>
                </a:schemeClr>
              </a:solidFill>
            </a:endParaRPr>
          </a:p>
        </p:txBody>
      </p:sp>
      <p:sp>
        <p:nvSpPr>
          <p:cNvPr id="10" name="Rectangle 9"/>
          <p:cNvSpPr/>
          <p:nvPr/>
        </p:nvSpPr>
        <p:spPr>
          <a:xfrm>
            <a:off x="5148064" y="2931790"/>
            <a:ext cx="1512168" cy="950570"/>
          </a:xfrm>
          <a:prstGeom prst="rect">
            <a:avLst/>
          </a:prstGeom>
        </p:spPr>
        <p:style>
          <a:lnRef idx="1">
            <a:schemeClr val="accent3"/>
          </a:lnRef>
          <a:fillRef idx="2">
            <a:schemeClr val="accent3"/>
          </a:fillRef>
          <a:effectRef idx="1">
            <a:schemeClr val="accent3"/>
          </a:effectRef>
          <a:fontRef idx="minor">
            <a:schemeClr val="dk1"/>
          </a:fontRef>
        </p:style>
        <p:txBody>
          <a:bodyPr rtlCol="0" anchor="t"/>
          <a:lstStyle/>
          <a:p>
            <a:r>
              <a:rPr lang="en-SG" sz="1000" b="1" dirty="0" smtClean="0"/>
              <a:t>Person </a:t>
            </a:r>
          </a:p>
          <a:p>
            <a:r>
              <a:rPr lang="en-SG" sz="1000" dirty="0" smtClean="0"/>
              <a:t>Person </a:t>
            </a:r>
            <a:r>
              <a:rPr lang="en-SG" sz="1000" b="1" dirty="0"/>
              <a:t>Parent1</a:t>
            </a:r>
            <a:endParaRPr lang="en-SG" sz="1000" dirty="0" smtClean="0"/>
          </a:p>
          <a:p>
            <a:r>
              <a:rPr lang="en-SG" sz="1000" dirty="0" smtClean="0">
                <a:solidFill>
                  <a:schemeClr val="bg1">
                    <a:lumMod val="50000"/>
                  </a:schemeClr>
                </a:solidFill>
              </a:rPr>
              <a:t>Person </a:t>
            </a:r>
            <a:r>
              <a:rPr lang="en-SG" sz="1000" b="1" dirty="0">
                <a:solidFill>
                  <a:schemeClr val="bg1">
                    <a:lumMod val="50000"/>
                  </a:schemeClr>
                </a:solidFill>
              </a:rPr>
              <a:t>Parent2</a:t>
            </a:r>
            <a:endParaRPr lang="en-SG" sz="1000" b="1" dirty="0" smtClean="0">
              <a:solidFill>
                <a:schemeClr val="bg1">
                  <a:lumMod val="50000"/>
                </a:schemeClr>
              </a:solidFill>
            </a:endParaRPr>
          </a:p>
          <a:p>
            <a:r>
              <a:rPr lang="en-SG" sz="1000" dirty="0" smtClean="0">
                <a:solidFill>
                  <a:schemeClr val="bg1">
                    <a:lumMod val="50000"/>
                  </a:schemeClr>
                </a:solidFill>
              </a:rPr>
              <a:t>Person </a:t>
            </a:r>
            <a:r>
              <a:rPr lang="en-SG" sz="1000" b="1" dirty="0" smtClean="0">
                <a:solidFill>
                  <a:schemeClr val="bg1">
                    <a:lumMod val="50000"/>
                  </a:schemeClr>
                </a:solidFill>
              </a:rPr>
              <a:t>Partner</a:t>
            </a:r>
            <a:endParaRPr lang="en-SG" sz="1000" b="1" dirty="0">
              <a:solidFill>
                <a:schemeClr val="bg1">
                  <a:lumMod val="50000"/>
                </a:schemeClr>
              </a:solidFill>
            </a:endParaRPr>
          </a:p>
        </p:txBody>
      </p:sp>
      <p:cxnSp>
        <p:nvCxnSpPr>
          <p:cNvPr id="12" name="Straight Arrow Connector 11"/>
          <p:cNvCxnSpPr/>
          <p:nvPr/>
        </p:nvCxnSpPr>
        <p:spPr>
          <a:xfrm flipH="1">
            <a:off x="4427983" y="915566"/>
            <a:ext cx="792090"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1"/>
            <a:endCxn id="7" idx="3"/>
          </p:cNvCxnSpPr>
          <p:nvPr/>
        </p:nvCxnSpPr>
        <p:spPr>
          <a:xfrm flipH="1">
            <a:off x="4427983" y="1102819"/>
            <a:ext cx="720081" cy="20240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5" idx="3"/>
          </p:cNvCxnSpPr>
          <p:nvPr/>
        </p:nvCxnSpPr>
        <p:spPr>
          <a:xfrm flipH="1" flipV="1">
            <a:off x="4427983" y="1830765"/>
            <a:ext cx="792089" cy="2369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1"/>
            <a:endCxn id="7" idx="3"/>
          </p:cNvCxnSpPr>
          <p:nvPr/>
        </p:nvCxnSpPr>
        <p:spPr>
          <a:xfrm flipH="1">
            <a:off x="4427983" y="2254947"/>
            <a:ext cx="720081" cy="8719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194534" y="1165860"/>
            <a:ext cx="845846" cy="1748790"/>
          </a:xfrm>
          <a:custGeom>
            <a:avLst/>
            <a:gdLst>
              <a:gd name="connsiteX0" fmla="*/ 845846 w 845846"/>
              <a:gd name="connsiteY0" fmla="*/ 1748790 h 1748790"/>
              <a:gd name="connsiteX1" fmla="*/ 26 w 845846"/>
              <a:gd name="connsiteY1" fmla="*/ 678180 h 1748790"/>
              <a:gd name="connsiteX2" fmla="*/ 822986 w 845846"/>
              <a:gd name="connsiteY2" fmla="*/ 0 h 1748790"/>
            </a:gdLst>
            <a:ahLst/>
            <a:cxnLst>
              <a:cxn ang="0">
                <a:pos x="connsiteX0" y="connsiteY0"/>
              </a:cxn>
              <a:cxn ang="0">
                <a:pos x="connsiteX1" y="connsiteY1"/>
              </a:cxn>
              <a:cxn ang="0">
                <a:pos x="connsiteX2" y="connsiteY2"/>
              </a:cxn>
            </a:cxnLst>
            <a:rect l="l" t="t" r="r" b="b"/>
            <a:pathLst>
              <a:path w="845846" h="1748790">
                <a:moveTo>
                  <a:pt x="845846" y="1748790"/>
                </a:moveTo>
                <a:cubicBezTo>
                  <a:pt x="424841" y="1359217"/>
                  <a:pt x="3836" y="969645"/>
                  <a:pt x="26" y="678180"/>
                </a:cubicBezTo>
                <a:cubicBezTo>
                  <a:pt x="-3784" y="386715"/>
                  <a:pt x="409601" y="193357"/>
                  <a:pt x="822986" y="0"/>
                </a:cubicBezTo>
              </a:path>
            </a:pathLst>
          </a:custGeom>
          <a:noFill/>
          <a:ln w="9525">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Freeform 24"/>
          <p:cNvSpPr/>
          <p:nvPr/>
        </p:nvSpPr>
        <p:spPr>
          <a:xfrm>
            <a:off x="2640325" y="1626870"/>
            <a:ext cx="407675" cy="838200"/>
          </a:xfrm>
          <a:custGeom>
            <a:avLst/>
            <a:gdLst>
              <a:gd name="connsiteX0" fmla="*/ 407675 w 407675"/>
              <a:gd name="connsiteY0" fmla="*/ 0 h 838200"/>
              <a:gd name="connsiteX1" fmla="*/ 5 w 407675"/>
              <a:gd name="connsiteY1" fmla="*/ 384810 h 838200"/>
              <a:gd name="connsiteX2" fmla="*/ 400055 w 407675"/>
              <a:gd name="connsiteY2" fmla="*/ 838200 h 838200"/>
            </a:gdLst>
            <a:ahLst/>
            <a:cxnLst>
              <a:cxn ang="0">
                <a:pos x="connsiteX0" y="connsiteY0"/>
              </a:cxn>
              <a:cxn ang="0">
                <a:pos x="connsiteX1" y="connsiteY1"/>
              </a:cxn>
              <a:cxn ang="0">
                <a:pos x="connsiteX2" y="connsiteY2"/>
              </a:cxn>
            </a:cxnLst>
            <a:rect l="l" t="t" r="r" b="b"/>
            <a:pathLst>
              <a:path w="407675" h="838200">
                <a:moveTo>
                  <a:pt x="407675" y="0"/>
                </a:moveTo>
                <a:cubicBezTo>
                  <a:pt x="204475" y="122555"/>
                  <a:pt x="1275" y="245110"/>
                  <a:pt x="5" y="384810"/>
                </a:cubicBezTo>
                <a:cubicBezTo>
                  <a:pt x="-1265" y="524510"/>
                  <a:pt x="199395" y="681355"/>
                  <a:pt x="400055" y="838200"/>
                </a:cubicBezTo>
              </a:path>
            </a:pathLst>
          </a:custGeom>
          <a:noFill/>
          <a:ln w="9525">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7" name="Straight Arrow Connector 26"/>
          <p:cNvCxnSpPr/>
          <p:nvPr/>
        </p:nvCxnSpPr>
        <p:spPr>
          <a:xfrm flipH="1" flipV="1">
            <a:off x="4427984" y="3126909"/>
            <a:ext cx="720080" cy="929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220073" y="1287036"/>
            <a:ext cx="1368151" cy="24622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solidFill>
              <a:schemeClr val="accent1"/>
            </a:solidFill>
          </a:ln>
        </p:spPr>
        <p:txBody>
          <a:bodyPr wrap="square" rtlCol="0">
            <a:spAutoFit/>
          </a:bodyPr>
          <a:lstStyle/>
          <a:p>
            <a:r>
              <a:rPr lang="en-SG" sz="1000" dirty="0" smtClean="0">
                <a:solidFill>
                  <a:schemeClr val="bg1">
                    <a:lumMod val="50000"/>
                  </a:schemeClr>
                </a:solidFill>
              </a:rPr>
              <a:t>List&lt;Person&gt;</a:t>
            </a:r>
            <a:r>
              <a:rPr lang="en-SG" sz="1000" b="1" dirty="0" smtClean="0">
                <a:solidFill>
                  <a:schemeClr val="bg1">
                    <a:lumMod val="50000"/>
                  </a:schemeClr>
                </a:solidFill>
              </a:rPr>
              <a:t> Children</a:t>
            </a:r>
            <a:endParaRPr lang="en-SG" sz="1000" dirty="0">
              <a:solidFill>
                <a:schemeClr val="bg1">
                  <a:lumMod val="50000"/>
                </a:schemeClr>
              </a:solidFill>
            </a:endParaRPr>
          </a:p>
        </p:txBody>
      </p:sp>
      <p:sp>
        <p:nvSpPr>
          <p:cNvPr id="31" name="TextBox 30"/>
          <p:cNvSpPr txBox="1"/>
          <p:nvPr/>
        </p:nvSpPr>
        <p:spPr>
          <a:xfrm>
            <a:off x="5220072" y="2450594"/>
            <a:ext cx="1368151" cy="24622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solidFill>
              <a:schemeClr val="accent1"/>
            </a:solidFill>
          </a:ln>
        </p:spPr>
        <p:txBody>
          <a:bodyPr wrap="square" rtlCol="0">
            <a:spAutoFit/>
          </a:bodyPr>
          <a:lstStyle/>
          <a:p>
            <a:r>
              <a:rPr lang="en-SG" sz="1000" dirty="0" smtClean="0">
                <a:solidFill>
                  <a:schemeClr val="bg1">
                    <a:lumMod val="50000"/>
                  </a:schemeClr>
                </a:solidFill>
              </a:rPr>
              <a:t>List&lt;Person&gt;</a:t>
            </a:r>
            <a:r>
              <a:rPr lang="en-SG" sz="1000" b="1" dirty="0" smtClean="0">
                <a:solidFill>
                  <a:schemeClr val="bg1">
                    <a:lumMod val="50000"/>
                  </a:schemeClr>
                </a:solidFill>
              </a:rPr>
              <a:t> Children</a:t>
            </a:r>
            <a:endParaRPr lang="en-SG" sz="1000" dirty="0">
              <a:solidFill>
                <a:schemeClr val="bg1">
                  <a:lumMod val="50000"/>
                </a:schemeClr>
              </a:solidFill>
            </a:endParaRPr>
          </a:p>
        </p:txBody>
      </p:sp>
      <p:sp>
        <p:nvSpPr>
          <p:cNvPr id="32" name="TextBox 31"/>
          <p:cNvSpPr txBox="1"/>
          <p:nvPr/>
        </p:nvSpPr>
        <p:spPr>
          <a:xfrm>
            <a:off x="5220071" y="3614152"/>
            <a:ext cx="1368151" cy="24622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solidFill>
              <a:schemeClr val="accent1"/>
            </a:solidFill>
          </a:ln>
        </p:spPr>
        <p:txBody>
          <a:bodyPr wrap="square" rtlCol="0">
            <a:spAutoFit/>
          </a:bodyPr>
          <a:lstStyle/>
          <a:p>
            <a:r>
              <a:rPr lang="en-SG" sz="1000" dirty="0" smtClean="0">
                <a:solidFill>
                  <a:schemeClr val="bg1">
                    <a:lumMod val="50000"/>
                  </a:schemeClr>
                </a:solidFill>
              </a:rPr>
              <a:t>List&lt;Person&gt;</a:t>
            </a:r>
            <a:r>
              <a:rPr lang="en-SG" sz="1000" b="1" dirty="0" smtClean="0">
                <a:solidFill>
                  <a:schemeClr val="bg1">
                    <a:lumMod val="50000"/>
                  </a:schemeClr>
                </a:solidFill>
              </a:rPr>
              <a:t> Children</a:t>
            </a:r>
            <a:endParaRPr lang="en-SG" sz="1000" dirty="0">
              <a:solidFill>
                <a:schemeClr val="bg1">
                  <a:lumMod val="50000"/>
                </a:schemeClr>
              </a:solidFill>
            </a:endParaRPr>
          </a:p>
        </p:txBody>
      </p:sp>
      <p:sp>
        <p:nvSpPr>
          <p:cNvPr id="33" name="TextBox 32"/>
          <p:cNvSpPr txBox="1"/>
          <p:nvPr/>
        </p:nvSpPr>
        <p:spPr>
          <a:xfrm>
            <a:off x="-36512" y="-20538"/>
            <a:ext cx="720967" cy="338554"/>
          </a:xfrm>
          <a:prstGeom prst="rect">
            <a:avLst/>
          </a:prstGeom>
          <a:noFill/>
        </p:spPr>
        <p:txBody>
          <a:bodyPr wrap="none" rtlCol="0">
            <a:spAutoFit/>
          </a:bodyPr>
          <a:lstStyle/>
          <a:p>
            <a:r>
              <a:rPr lang="en-SG" sz="1600" dirty="0" smtClean="0"/>
              <a:t>Family</a:t>
            </a:r>
            <a:endParaRPr lang="en-SG" sz="1600" dirty="0"/>
          </a:p>
        </p:txBody>
      </p:sp>
    </p:spTree>
    <p:extLst>
      <p:ext uri="{BB962C8B-B14F-4D97-AF65-F5344CB8AC3E}">
        <p14:creationId xmlns:p14="http://schemas.microsoft.com/office/powerpoint/2010/main" val="406350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1259632" y="3800611"/>
            <a:ext cx="2630731" cy="121941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65" name="Rectangle 64"/>
          <p:cNvSpPr/>
          <p:nvPr/>
        </p:nvSpPr>
        <p:spPr>
          <a:xfrm>
            <a:off x="179512" y="3867894"/>
            <a:ext cx="936104" cy="86409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6" name="Rectangle 5"/>
          <p:cNvSpPr/>
          <p:nvPr/>
        </p:nvSpPr>
        <p:spPr>
          <a:xfrm>
            <a:off x="495718" y="1656540"/>
            <a:ext cx="432048" cy="72646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sz="800"/>
          </a:p>
        </p:txBody>
      </p:sp>
      <p:sp>
        <p:nvSpPr>
          <p:cNvPr id="4" name="Oval 3"/>
          <p:cNvSpPr/>
          <p:nvPr/>
        </p:nvSpPr>
        <p:spPr>
          <a:xfrm>
            <a:off x="611560" y="1761130"/>
            <a:ext cx="156558" cy="15655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800" dirty="0" smtClean="0"/>
              <a:t>P</a:t>
            </a:r>
            <a:endParaRPr lang="en-GB" sz="800" dirty="0"/>
          </a:p>
        </p:txBody>
      </p:sp>
      <p:sp>
        <p:nvSpPr>
          <p:cNvPr id="5" name="Oval 4"/>
          <p:cNvSpPr/>
          <p:nvPr/>
        </p:nvSpPr>
        <p:spPr>
          <a:xfrm>
            <a:off x="611560" y="2133712"/>
            <a:ext cx="156558" cy="15655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800" dirty="0" smtClean="0"/>
              <a:t>C</a:t>
            </a:r>
            <a:endParaRPr lang="en-GB" sz="800" dirty="0"/>
          </a:p>
        </p:txBody>
      </p:sp>
      <p:cxnSp>
        <p:nvCxnSpPr>
          <p:cNvPr id="8" name="Straight Arrow Connector 7"/>
          <p:cNvCxnSpPr>
            <a:stCxn id="5" idx="0"/>
            <a:endCxn id="4" idx="4"/>
          </p:cNvCxnSpPr>
          <p:nvPr/>
        </p:nvCxnSpPr>
        <p:spPr>
          <a:xfrm flipV="1">
            <a:off x="689839" y="1917688"/>
            <a:ext cx="0" cy="216024"/>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23528" y="2384832"/>
            <a:ext cx="920445" cy="338554"/>
          </a:xfrm>
          <a:prstGeom prst="rect">
            <a:avLst/>
          </a:prstGeom>
          <a:noFill/>
        </p:spPr>
        <p:txBody>
          <a:bodyPr wrap="none" rtlCol="0">
            <a:spAutoFit/>
          </a:bodyPr>
          <a:lstStyle/>
          <a:p>
            <a:r>
              <a:rPr lang="en-GB" sz="800" dirty="0" smtClean="0"/>
              <a:t>Parent not stored</a:t>
            </a:r>
          </a:p>
          <a:p>
            <a:r>
              <a:rPr lang="en-GB" sz="800" dirty="0" smtClean="0"/>
              <a:t>Child not stored</a:t>
            </a:r>
            <a:endParaRPr lang="en-GB" sz="800" dirty="0"/>
          </a:p>
        </p:txBody>
      </p:sp>
      <p:sp>
        <p:nvSpPr>
          <p:cNvPr id="10" name="Rectangle 9"/>
          <p:cNvSpPr/>
          <p:nvPr/>
        </p:nvSpPr>
        <p:spPr>
          <a:xfrm>
            <a:off x="1182136" y="354162"/>
            <a:ext cx="432048" cy="72646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sz="800"/>
          </a:p>
        </p:txBody>
      </p:sp>
      <p:sp>
        <p:nvSpPr>
          <p:cNvPr id="11" name="Oval 10"/>
          <p:cNvSpPr/>
          <p:nvPr/>
        </p:nvSpPr>
        <p:spPr>
          <a:xfrm>
            <a:off x="1326152" y="434760"/>
            <a:ext cx="156558" cy="1565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P</a:t>
            </a:r>
            <a:endParaRPr lang="en-GB" sz="800" dirty="0"/>
          </a:p>
        </p:txBody>
      </p:sp>
      <p:sp>
        <p:nvSpPr>
          <p:cNvPr id="12" name="Oval 11"/>
          <p:cNvSpPr/>
          <p:nvPr/>
        </p:nvSpPr>
        <p:spPr>
          <a:xfrm>
            <a:off x="1326152" y="807342"/>
            <a:ext cx="156558" cy="15655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800" dirty="0" smtClean="0"/>
              <a:t>C</a:t>
            </a:r>
            <a:endParaRPr lang="en-GB" sz="800" dirty="0"/>
          </a:p>
        </p:txBody>
      </p:sp>
      <p:cxnSp>
        <p:nvCxnSpPr>
          <p:cNvPr id="13" name="Straight Arrow Connector 12"/>
          <p:cNvCxnSpPr>
            <a:stCxn id="12" idx="0"/>
            <a:endCxn id="11" idx="4"/>
          </p:cNvCxnSpPr>
          <p:nvPr/>
        </p:nvCxnSpPr>
        <p:spPr>
          <a:xfrm flipV="1">
            <a:off x="1404431" y="591318"/>
            <a:ext cx="0" cy="216024"/>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71600" y="1044852"/>
            <a:ext cx="853119" cy="338554"/>
          </a:xfrm>
          <a:prstGeom prst="rect">
            <a:avLst/>
          </a:prstGeom>
          <a:noFill/>
        </p:spPr>
        <p:txBody>
          <a:bodyPr wrap="none" rtlCol="0">
            <a:spAutoFit/>
          </a:bodyPr>
          <a:lstStyle/>
          <a:p>
            <a:r>
              <a:rPr lang="en-GB" sz="800" dirty="0" smtClean="0"/>
              <a:t>Parent stored</a:t>
            </a:r>
          </a:p>
          <a:p>
            <a:r>
              <a:rPr lang="en-GB" sz="800" dirty="0" smtClean="0"/>
              <a:t>Child not stored</a:t>
            </a:r>
            <a:endParaRPr lang="en-GB" sz="800" dirty="0"/>
          </a:p>
        </p:txBody>
      </p:sp>
      <p:sp>
        <p:nvSpPr>
          <p:cNvPr id="15" name="Rectangle 14"/>
          <p:cNvSpPr/>
          <p:nvPr/>
        </p:nvSpPr>
        <p:spPr>
          <a:xfrm>
            <a:off x="1835696" y="1656778"/>
            <a:ext cx="432048" cy="72646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sz="800"/>
          </a:p>
        </p:txBody>
      </p:sp>
      <p:sp>
        <p:nvSpPr>
          <p:cNvPr id="16" name="Oval 15"/>
          <p:cNvSpPr/>
          <p:nvPr/>
        </p:nvSpPr>
        <p:spPr>
          <a:xfrm>
            <a:off x="1979712" y="1737376"/>
            <a:ext cx="156558" cy="1565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P</a:t>
            </a:r>
            <a:endParaRPr lang="en-GB" sz="800" dirty="0"/>
          </a:p>
        </p:txBody>
      </p:sp>
      <p:sp>
        <p:nvSpPr>
          <p:cNvPr id="17" name="Oval 16"/>
          <p:cNvSpPr/>
          <p:nvPr/>
        </p:nvSpPr>
        <p:spPr>
          <a:xfrm>
            <a:off x="1979712" y="2109958"/>
            <a:ext cx="156558" cy="1565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C</a:t>
            </a:r>
            <a:endParaRPr lang="en-GB" sz="800" dirty="0"/>
          </a:p>
        </p:txBody>
      </p:sp>
      <p:cxnSp>
        <p:nvCxnSpPr>
          <p:cNvPr id="18" name="Straight Arrow Connector 17"/>
          <p:cNvCxnSpPr>
            <a:stCxn id="17" idx="0"/>
            <a:endCxn id="16" idx="4"/>
          </p:cNvCxnSpPr>
          <p:nvPr/>
        </p:nvCxnSpPr>
        <p:spPr>
          <a:xfrm flipV="1">
            <a:off x="2057991" y="1893934"/>
            <a:ext cx="0" cy="216024"/>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691680" y="2385448"/>
            <a:ext cx="753732" cy="338554"/>
          </a:xfrm>
          <a:prstGeom prst="rect">
            <a:avLst/>
          </a:prstGeom>
          <a:noFill/>
        </p:spPr>
        <p:txBody>
          <a:bodyPr wrap="none" rtlCol="0">
            <a:spAutoFit/>
          </a:bodyPr>
          <a:lstStyle/>
          <a:p>
            <a:r>
              <a:rPr lang="en-GB" sz="800" dirty="0" smtClean="0"/>
              <a:t>Parent stored</a:t>
            </a:r>
          </a:p>
          <a:p>
            <a:r>
              <a:rPr lang="en-GB" sz="800" dirty="0" smtClean="0"/>
              <a:t>Child stored</a:t>
            </a:r>
            <a:endParaRPr lang="en-GB" sz="800" dirty="0"/>
          </a:p>
        </p:txBody>
      </p:sp>
      <p:cxnSp>
        <p:nvCxnSpPr>
          <p:cNvPr id="24" name="Straight Arrow Connector 23"/>
          <p:cNvCxnSpPr>
            <a:stCxn id="5" idx="6"/>
            <a:endCxn id="63" idx="3"/>
          </p:cNvCxnSpPr>
          <p:nvPr/>
        </p:nvCxnSpPr>
        <p:spPr>
          <a:xfrm>
            <a:off x="768118" y="2211991"/>
            <a:ext cx="824884" cy="644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7" idx="6"/>
            <a:endCxn id="10" idx="3"/>
          </p:cNvCxnSpPr>
          <p:nvPr/>
        </p:nvCxnSpPr>
        <p:spPr>
          <a:xfrm flipH="1" flipV="1">
            <a:off x="1614184" y="717394"/>
            <a:ext cx="522086" cy="1470843"/>
          </a:xfrm>
          <a:prstGeom prst="bentConnector3">
            <a:avLst>
              <a:gd name="adj1" fmla="val -8246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2" idx="6"/>
            <a:endCxn id="15" idx="3"/>
          </p:cNvCxnSpPr>
          <p:nvPr/>
        </p:nvCxnSpPr>
        <p:spPr>
          <a:xfrm>
            <a:off x="1482710" y="885621"/>
            <a:ext cx="785034" cy="1134389"/>
          </a:xfrm>
          <a:prstGeom prst="bentConnector3">
            <a:avLst>
              <a:gd name="adj1" fmla="val 12281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47" name="Table 46"/>
          <p:cNvGraphicFramePr>
            <a:graphicFrameLocks noGrp="1"/>
          </p:cNvGraphicFramePr>
          <p:nvPr>
            <p:extLst>
              <p:ext uri="{D42A27DB-BD31-4B8C-83A1-F6EECF244321}">
                <p14:modId xmlns:p14="http://schemas.microsoft.com/office/powerpoint/2010/main" val="3162655075"/>
              </p:ext>
            </p:extLst>
          </p:nvPr>
        </p:nvGraphicFramePr>
        <p:xfrm>
          <a:off x="3228652" y="717394"/>
          <a:ext cx="3888431" cy="1828800"/>
        </p:xfrm>
        <a:graphic>
          <a:graphicData uri="http://schemas.openxmlformats.org/drawingml/2006/table">
            <a:tbl>
              <a:tblPr firstRow="1" bandRow="1">
                <a:tableStyleId>{5C22544A-7EE6-4342-B048-85BDC9FD1C3A}</a:tableStyleId>
              </a:tblPr>
              <a:tblGrid>
                <a:gridCol w="460472"/>
                <a:gridCol w="547639"/>
                <a:gridCol w="2880320"/>
              </a:tblGrid>
              <a:tr h="187569">
                <a:tc>
                  <a:txBody>
                    <a:bodyPr/>
                    <a:lstStyle/>
                    <a:p>
                      <a:r>
                        <a:rPr lang="en-GB" sz="800" dirty="0" smtClean="0"/>
                        <a:t>Child</a:t>
                      </a:r>
                      <a:endParaRPr lang="en-GB" sz="800" dirty="0"/>
                    </a:p>
                  </a:txBody>
                  <a:tcPr/>
                </a:tc>
                <a:tc>
                  <a:txBody>
                    <a:bodyPr/>
                    <a:lstStyle/>
                    <a:p>
                      <a:r>
                        <a:rPr lang="en-GB" sz="800" dirty="0" smtClean="0"/>
                        <a:t>Parent</a:t>
                      </a:r>
                      <a:endParaRPr lang="en-GB" sz="800" dirty="0"/>
                    </a:p>
                  </a:txBody>
                  <a:tcPr/>
                </a:tc>
                <a:tc>
                  <a:txBody>
                    <a:bodyPr/>
                    <a:lstStyle/>
                    <a:p>
                      <a:endParaRPr lang="en-GB" sz="800"/>
                    </a:p>
                  </a:txBody>
                  <a:tcPr/>
                </a:tc>
              </a:tr>
              <a:tr h="129273">
                <a:tc rowSpan="2">
                  <a:txBody>
                    <a:bodyPr/>
                    <a:lstStyle/>
                    <a:p>
                      <a:r>
                        <a:rPr lang="en-GB" sz="800" dirty="0" smtClean="0"/>
                        <a:t>Not stored</a:t>
                      </a:r>
                      <a:endParaRPr lang="en-GB" sz="800" dirty="0"/>
                    </a:p>
                  </a:txBody>
                  <a:tcPr>
                    <a:solidFill>
                      <a:srgbClr val="DAFDA7"/>
                    </a:solidFill>
                  </a:tcPr>
                </a:tc>
                <a:tc rowSpan="2">
                  <a:txBody>
                    <a:bodyPr/>
                    <a:lstStyle/>
                    <a:p>
                      <a:r>
                        <a:rPr lang="en-GB" sz="800" dirty="0" smtClean="0"/>
                        <a:t>Not stored</a:t>
                      </a:r>
                      <a:endParaRPr lang="en-GB" sz="800" dirty="0"/>
                    </a:p>
                  </a:txBody>
                  <a:tcPr>
                    <a:solidFill>
                      <a:srgbClr val="DAFDA7"/>
                    </a:solidFill>
                  </a:tcPr>
                </a:tc>
                <a:tc>
                  <a:txBody>
                    <a:bodyPr/>
                    <a:lstStyle/>
                    <a:p>
                      <a:r>
                        <a:rPr lang="en-GB" sz="800" dirty="0" err="1" smtClean="0"/>
                        <a:t>Parent.Store</a:t>
                      </a:r>
                      <a:r>
                        <a:rPr lang="en-GB" sz="800" dirty="0" smtClean="0"/>
                        <a:t>(): Parent gets stored.</a:t>
                      </a:r>
                      <a:endParaRPr lang="en-GB" sz="800" dirty="0"/>
                    </a:p>
                  </a:txBody>
                  <a:tcPr/>
                </a:tc>
              </a:tr>
              <a:tr h="129273">
                <a:tc vMerge="1">
                  <a:txBody>
                    <a:bodyPr/>
                    <a:lstStyle/>
                    <a:p>
                      <a:endParaRPr lang="en-GB" sz="800" dirty="0"/>
                    </a:p>
                  </a:txBody>
                  <a:tcPr>
                    <a:solidFill>
                      <a:srgbClr val="DAFDA7"/>
                    </a:solidFill>
                  </a:tcPr>
                </a:tc>
                <a:tc vMerge="1">
                  <a:txBody>
                    <a:bodyPr/>
                    <a:lstStyle/>
                    <a:p>
                      <a:endParaRPr lang="en-GB" sz="800" dirty="0"/>
                    </a:p>
                  </a:txBody>
                  <a:tcPr>
                    <a:solidFill>
                      <a:srgbClr val="DAFDA7"/>
                    </a:solidFill>
                  </a:tcPr>
                </a:tc>
                <a:tc>
                  <a:txBody>
                    <a:bodyPr/>
                    <a:lstStyle/>
                    <a:p>
                      <a:r>
                        <a:rPr lang="en-GB" sz="800" dirty="0" err="1" smtClean="0"/>
                        <a:t>Child.Store</a:t>
                      </a:r>
                      <a:r>
                        <a:rPr lang="en-GB" sz="800" dirty="0" smtClean="0"/>
                        <a:t>(): </a:t>
                      </a:r>
                      <a:r>
                        <a:rPr lang="en-GB" sz="800" b="1" dirty="0" smtClean="0"/>
                        <a:t>Illegal</a:t>
                      </a:r>
                      <a:endParaRPr lang="en-GB" sz="800" b="1" dirty="0"/>
                    </a:p>
                  </a:txBody>
                  <a:tcPr/>
                </a:tc>
              </a:tr>
              <a:tr h="142985">
                <a:tc rowSpan="2">
                  <a:txBody>
                    <a:bodyPr/>
                    <a:lstStyle/>
                    <a:p>
                      <a:r>
                        <a:rPr lang="en-GB" sz="800" dirty="0" smtClean="0"/>
                        <a:t>Not stored</a:t>
                      </a:r>
                      <a:endParaRPr lang="en-GB" sz="800" dirty="0"/>
                    </a:p>
                  </a:txBody>
                  <a:tcPr>
                    <a:solidFill>
                      <a:srgbClr val="DAFDA7"/>
                    </a:solidFill>
                  </a:tcPr>
                </a:tc>
                <a:tc rowSpan="2">
                  <a:txBody>
                    <a:bodyPr/>
                    <a:lstStyle/>
                    <a:p>
                      <a:r>
                        <a:rPr lang="en-GB" sz="800" dirty="0" smtClean="0"/>
                        <a:t>Stored</a:t>
                      </a:r>
                      <a:endParaRPr lang="en-GB" sz="800" dirty="0"/>
                    </a:p>
                  </a:txBody>
                  <a:tcPr>
                    <a:solidFill>
                      <a:srgbClr val="A3C4FF"/>
                    </a:solidFill>
                  </a:tcPr>
                </a:tc>
                <a:tc>
                  <a:txBody>
                    <a:bodyPr/>
                    <a:lstStyle/>
                    <a:p>
                      <a:r>
                        <a:rPr lang="en-GB" sz="800" dirty="0" err="1" smtClean="0"/>
                        <a:t>Parent.Release</a:t>
                      </a:r>
                      <a:r>
                        <a:rPr lang="en-GB" sz="800" dirty="0" smtClean="0"/>
                        <a:t>(): Parent gets released from store.</a:t>
                      </a:r>
                      <a:endParaRPr lang="en-GB" sz="800" dirty="0"/>
                    </a:p>
                  </a:txBody>
                  <a:tcPr/>
                </a:tc>
              </a:tr>
              <a:tr h="142985">
                <a:tc vMerge="1">
                  <a:txBody>
                    <a:bodyPr/>
                    <a:lstStyle/>
                    <a:p>
                      <a:endParaRPr lang="en-GB" sz="800" dirty="0"/>
                    </a:p>
                  </a:txBody>
                  <a:tcPr>
                    <a:solidFill>
                      <a:srgbClr val="DAFDA7"/>
                    </a:solidFill>
                  </a:tcPr>
                </a:tc>
                <a:tc vMerge="1">
                  <a:txBody>
                    <a:bodyPr/>
                    <a:lstStyle/>
                    <a:p>
                      <a:endParaRPr lang="en-GB" sz="800" dirty="0"/>
                    </a:p>
                  </a:txBody>
                  <a:tcPr>
                    <a:solidFill>
                      <a:srgbClr val="A3C4FF"/>
                    </a:solidFill>
                  </a:tcPr>
                </a:tc>
                <a:tc>
                  <a:txBody>
                    <a:bodyPr/>
                    <a:lstStyle/>
                    <a:p>
                      <a:r>
                        <a:rPr lang="en-GB" sz="800" dirty="0" err="1" smtClean="0"/>
                        <a:t>Child.Store</a:t>
                      </a:r>
                      <a:r>
                        <a:rPr lang="en-GB" sz="800" dirty="0" smtClean="0"/>
                        <a:t>(): Child gets stored.</a:t>
                      </a:r>
                      <a:endParaRPr lang="en-GB" sz="800" dirty="0"/>
                    </a:p>
                  </a:txBody>
                  <a:tcPr/>
                </a:tc>
              </a:tr>
              <a:tr h="156697">
                <a:tc rowSpan="2">
                  <a:txBody>
                    <a:bodyPr/>
                    <a:lstStyle/>
                    <a:p>
                      <a:r>
                        <a:rPr lang="en-GB" sz="800" dirty="0" smtClean="0"/>
                        <a:t>Stored</a:t>
                      </a:r>
                      <a:endParaRPr lang="en-GB" sz="800" dirty="0"/>
                    </a:p>
                  </a:txBody>
                  <a:tcPr>
                    <a:solidFill>
                      <a:srgbClr val="A3C4FF"/>
                    </a:solidFill>
                  </a:tcPr>
                </a:tc>
                <a:tc rowSpan="2">
                  <a:txBody>
                    <a:bodyPr/>
                    <a:lstStyle/>
                    <a:p>
                      <a:r>
                        <a:rPr lang="en-GB" sz="800" dirty="0" smtClean="0"/>
                        <a:t>Stored</a:t>
                      </a:r>
                      <a:endParaRPr lang="en-GB" sz="800" dirty="0"/>
                    </a:p>
                  </a:txBody>
                  <a:tcPr>
                    <a:solidFill>
                      <a:srgbClr val="A3C4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800" dirty="0" err="1" smtClean="0"/>
                        <a:t>Parent.Release</a:t>
                      </a:r>
                      <a:r>
                        <a:rPr lang="en-GB" sz="800" dirty="0" smtClean="0"/>
                        <a:t>():</a:t>
                      </a:r>
                      <a:r>
                        <a:rPr lang="en-GB" sz="800" b="1" dirty="0" smtClean="0"/>
                        <a:t> Illegal</a:t>
                      </a:r>
                    </a:p>
                  </a:txBody>
                  <a:tcPr/>
                </a:tc>
              </a:tr>
              <a:tr h="156697">
                <a:tc vMerge="1">
                  <a:txBody>
                    <a:bodyPr/>
                    <a:lstStyle/>
                    <a:p>
                      <a:endParaRPr lang="en-GB" sz="800" dirty="0"/>
                    </a:p>
                  </a:txBody>
                  <a:tcPr>
                    <a:solidFill>
                      <a:srgbClr val="A3C4FF"/>
                    </a:solidFill>
                  </a:tcPr>
                </a:tc>
                <a:tc vMerge="1">
                  <a:txBody>
                    <a:bodyPr/>
                    <a:lstStyle/>
                    <a:p>
                      <a:endParaRPr lang="en-GB" sz="800" dirty="0"/>
                    </a:p>
                  </a:txBody>
                  <a:tcPr>
                    <a:solidFill>
                      <a:srgbClr val="A3C4FF"/>
                    </a:solidFill>
                  </a:tcPr>
                </a:tc>
                <a:tc>
                  <a:txBody>
                    <a:bodyPr/>
                    <a:lstStyle/>
                    <a:p>
                      <a:r>
                        <a:rPr lang="en-GB" sz="800" dirty="0" err="1" smtClean="0"/>
                        <a:t>Child.Release</a:t>
                      </a:r>
                      <a:r>
                        <a:rPr lang="en-GB" sz="800" dirty="0" smtClean="0"/>
                        <a:t>(): Child gets released from store.</a:t>
                      </a:r>
                      <a:endParaRPr lang="en-GB" sz="800" dirty="0"/>
                    </a:p>
                  </a:txBody>
                  <a:tcPr/>
                </a:tc>
              </a:tr>
              <a:tr h="0">
                <a:tc>
                  <a:txBody>
                    <a:bodyPr/>
                    <a:lstStyle/>
                    <a:p>
                      <a:r>
                        <a:rPr lang="en-GB" sz="800" dirty="0" smtClean="0"/>
                        <a:t>Stored</a:t>
                      </a:r>
                      <a:endParaRPr lang="en-GB" sz="800" dirty="0"/>
                    </a:p>
                  </a:txBody>
                  <a:tcPr>
                    <a:solidFill>
                      <a:srgbClr val="A3C4FF"/>
                    </a:solidFill>
                  </a:tcPr>
                </a:tc>
                <a:tc>
                  <a:txBody>
                    <a:bodyPr/>
                    <a:lstStyle/>
                    <a:p>
                      <a:r>
                        <a:rPr lang="en-GB" sz="800" dirty="0" smtClean="0"/>
                        <a:t>Not stored</a:t>
                      </a:r>
                      <a:endParaRPr lang="en-GB" sz="800" dirty="0"/>
                    </a:p>
                  </a:txBody>
                  <a:tcPr>
                    <a:solidFill>
                      <a:srgbClr val="DAFDA7"/>
                    </a:solidFill>
                  </a:tcPr>
                </a:tc>
                <a:tc>
                  <a:txBody>
                    <a:bodyPr/>
                    <a:lstStyle/>
                    <a:p>
                      <a:r>
                        <a:rPr lang="en-GB" sz="800" b="1" dirty="0" smtClean="0"/>
                        <a:t>Illegal</a:t>
                      </a:r>
                      <a:endParaRPr lang="en-GB" sz="800" b="1" baseline="0" dirty="0" smtClean="0"/>
                    </a:p>
                  </a:txBody>
                  <a:tcPr/>
                </a:tc>
              </a:tr>
            </a:tbl>
          </a:graphicData>
        </a:graphic>
      </p:graphicFrame>
      <p:cxnSp>
        <p:nvCxnSpPr>
          <p:cNvPr id="49" name="Straight Arrow Connector 48"/>
          <p:cNvCxnSpPr>
            <a:stCxn id="16" idx="2"/>
            <a:endCxn id="66" idx="1"/>
          </p:cNvCxnSpPr>
          <p:nvPr/>
        </p:nvCxnSpPr>
        <p:spPr>
          <a:xfrm flipH="1" flipV="1">
            <a:off x="1043608" y="1810916"/>
            <a:ext cx="936104" cy="473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265800" y="3003798"/>
            <a:ext cx="3225472" cy="488792"/>
            <a:chOff x="1591112" y="4371950"/>
            <a:chExt cx="3225472" cy="488792"/>
          </a:xfrm>
        </p:grpSpPr>
        <p:sp>
          <p:nvSpPr>
            <p:cNvPr id="36" name="Oval 35"/>
            <p:cNvSpPr/>
            <p:nvPr/>
          </p:nvSpPr>
          <p:spPr>
            <a:xfrm>
              <a:off x="2692956" y="4371950"/>
              <a:ext cx="1077768" cy="48879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b="1" dirty="0" smtClean="0"/>
                <a:t>Region</a:t>
              </a:r>
            </a:p>
            <a:p>
              <a:pPr algn="ctr"/>
              <a:r>
                <a:rPr lang="en-GB" sz="800" dirty="0" smtClean="0"/>
                <a:t>P: Country</a:t>
              </a:r>
            </a:p>
            <a:p>
              <a:pPr algn="ctr"/>
              <a:r>
                <a:rPr lang="en-GB" sz="800" dirty="0" smtClean="0"/>
                <a:t>C: Cities</a:t>
              </a:r>
              <a:endParaRPr lang="en-GB" sz="800" dirty="0"/>
            </a:p>
          </p:txBody>
        </p:sp>
        <p:sp>
          <p:nvSpPr>
            <p:cNvPr id="37" name="Oval 36"/>
            <p:cNvSpPr/>
            <p:nvPr/>
          </p:nvSpPr>
          <p:spPr>
            <a:xfrm>
              <a:off x="3923928" y="4371950"/>
              <a:ext cx="892656" cy="48879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b="1" dirty="0" smtClean="0"/>
                <a:t>City</a:t>
              </a:r>
            </a:p>
            <a:p>
              <a:pPr algn="ctr"/>
              <a:r>
                <a:rPr lang="en-GB" sz="800" dirty="0" smtClean="0"/>
                <a:t>P: Region</a:t>
              </a:r>
            </a:p>
            <a:p>
              <a:pPr algn="ctr"/>
              <a:endParaRPr lang="en-GB" sz="800" dirty="0"/>
            </a:p>
          </p:txBody>
        </p:sp>
        <p:cxnSp>
          <p:nvCxnSpPr>
            <p:cNvPr id="40" name="Straight Arrow Connector 39"/>
            <p:cNvCxnSpPr/>
            <p:nvPr/>
          </p:nvCxnSpPr>
          <p:spPr>
            <a:xfrm flipV="1">
              <a:off x="3439628" y="4616346"/>
              <a:ext cx="692617" cy="168826"/>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1591112" y="4371950"/>
              <a:ext cx="892656" cy="48879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b="1" dirty="0" smtClean="0"/>
                <a:t>Country</a:t>
              </a:r>
            </a:p>
            <a:p>
              <a:pPr algn="ctr"/>
              <a:endParaRPr lang="en-GB" sz="800" dirty="0" smtClean="0"/>
            </a:p>
            <a:p>
              <a:pPr algn="ctr"/>
              <a:r>
                <a:rPr lang="en-GB" sz="800" dirty="0" smtClean="0"/>
                <a:t>C: Regions</a:t>
              </a:r>
              <a:endParaRPr lang="en-GB" sz="800" dirty="0"/>
            </a:p>
          </p:txBody>
        </p:sp>
        <p:cxnSp>
          <p:nvCxnSpPr>
            <p:cNvPr id="43" name="Straight Arrow Connector 42"/>
            <p:cNvCxnSpPr/>
            <p:nvPr/>
          </p:nvCxnSpPr>
          <p:spPr>
            <a:xfrm flipV="1">
              <a:off x="2221136" y="4616346"/>
              <a:ext cx="729336" cy="16860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3923928" y="3003798"/>
            <a:ext cx="3812262" cy="338554"/>
          </a:xfrm>
          <a:prstGeom prst="rect">
            <a:avLst/>
          </a:prstGeom>
          <a:noFill/>
        </p:spPr>
        <p:txBody>
          <a:bodyPr wrap="none" rtlCol="0">
            <a:spAutoFit/>
          </a:bodyPr>
          <a:lstStyle/>
          <a:p>
            <a:r>
              <a:rPr lang="en-GB" sz="800" dirty="0" smtClean="0"/>
              <a:t>A class can be parent to one class and child of a different class at the same time.</a:t>
            </a:r>
          </a:p>
          <a:p>
            <a:r>
              <a:rPr lang="en-GB" sz="800" dirty="0" smtClean="0"/>
              <a:t>A class can have many parent properties and many collections to different child classes.</a:t>
            </a:r>
            <a:endParaRPr lang="en-GB" sz="800" dirty="0"/>
          </a:p>
        </p:txBody>
      </p:sp>
      <p:sp>
        <p:nvSpPr>
          <p:cNvPr id="22" name="Oval 21"/>
          <p:cNvSpPr/>
          <p:nvPr/>
        </p:nvSpPr>
        <p:spPr>
          <a:xfrm>
            <a:off x="1953522" y="3867894"/>
            <a:ext cx="683538" cy="153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Class A</a:t>
            </a:r>
            <a:endParaRPr lang="en-GB" sz="800" dirty="0"/>
          </a:p>
        </p:txBody>
      </p:sp>
      <p:sp>
        <p:nvSpPr>
          <p:cNvPr id="48" name="Oval 47"/>
          <p:cNvSpPr/>
          <p:nvPr/>
        </p:nvSpPr>
        <p:spPr>
          <a:xfrm>
            <a:off x="1491176" y="4155926"/>
            <a:ext cx="683538" cy="153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Class B</a:t>
            </a:r>
            <a:endParaRPr lang="en-GB" sz="800" dirty="0"/>
          </a:p>
        </p:txBody>
      </p:sp>
      <p:cxnSp>
        <p:nvCxnSpPr>
          <p:cNvPr id="26" name="Straight Arrow Connector 25"/>
          <p:cNvCxnSpPr>
            <a:stCxn id="22" idx="3"/>
            <a:endCxn id="48" idx="0"/>
          </p:cNvCxnSpPr>
          <p:nvPr/>
        </p:nvCxnSpPr>
        <p:spPr>
          <a:xfrm flipH="1">
            <a:off x="1832945" y="3998886"/>
            <a:ext cx="220679" cy="1570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2384891" y="4164898"/>
            <a:ext cx="683538" cy="153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Class C</a:t>
            </a:r>
            <a:endParaRPr lang="en-GB" sz="800" dirty="0"/>
          </a:p>
        </p:txBody>
      </p:sp>
      <p:cxnSp>
        <p:nvCxnSpPr>
          <p:cNvPr id="51" name="Straight Arrow Connector 50"/>
          <p:cNvCxnSpPr>
            <a:stCxn id="22" idx="5"/>
            <a:endCxn id="50" idx="0"/>
          </p:cNvCxnSpPr>
          <p:nvPr/>
        </p:nvCxnSpPr>
        <p:spPr>
          <a:xfrm>
            <a:off x="2536958" y="3998886"/>
            <a:ext cx="189702" cy="1660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1956485" y="4467136"/>
            <a:ext cx="683538" cy="153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Class D</a:t>
            </a:r>
            <a:endParaRPr lang="en-GB" sz="800" dirty="0"/>
          </a:p>
        </p:txBody>
      </p:sp>
      <p:cxnSp>
        <p:nvCxnSpPr>
          <p:cNvPr id="54" name="Straight Arrow Connector 53"/>
          <p:cNvCxnSpPr>
            <a:stCxn id="22" idx="4"/>
            <a:endCxn id="53" idx="0"/>
          </p:cNvCxnSpPr>
          <p:nvPr/>
        </p:nvCxnSpPr>
        <p:spPr>
          <a:xfrm>
            <a:off x="2295291" y="4021361"/>
            <a:ext cx="2963" cy="4457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1701353" y="4803998"/>
            <a:ext cx="683538" cy="153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Class E</a:t>
            </a:r>
            <a:endParaRPr lang="en-GB" sz="800" dirty="0"/>
          </a:p>
        </p:txBody>
      </p:sp>
      <p:cxnSp>
        <p:nvCxnSpPr>
          <p:cNvPr id="61" name="Straight Arrow Connector 60"/>
          <p:cNvCxnSpPr>
            <a:stCxn id="53" idx="4"/>
            <a:endCxn id="60" idx="7"/>
          </p:cNvCxnSpPr>
          <p:nvPr/>
        </p:nvCxnSpPr>
        <p:spPr>
          <a:xfrm flipH="1">
            <a:off x="2284789" y="4620603"/>
            <a:ext cx="13465" cy="2058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8" idx="4"/>
            <a:endCxn id="60" idx="0"/>
          </p:cNvCxnSpPr>
          <p:nvPr/>
        </p:nvCxnSpPr>
        <p:spPr>
          <a:xfrm>
            <a:off x="1832945" y="4309393"/>
            <a:ext cx="210177" cy="4946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8" idx="4"/>
            <a:endCxn id="69" idx="0"/>
          </p:cNvCxnSpPr>
          <p:nvPr/>
        </p:nvCxnSpPr>
        <p:spPr>
          <a:xfrm>
            <a:off x="637826" y="4155926"/>
            <a:ext cx="0" cy="20657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296057" y="4002459"/>
            <a:ext cx="683538" cy="153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Parent</a:t>
            </a:r>
            <a:endParaRPr lang="en-GB" sz="800" dirty="0"/>
          </a:p>
        </p:txBody>
      </p:sp>
      <p:sp>
        <p:nvSpPr>
          <p:cNvPr id="69" name="Oval 68"/>
          <p:cNvSpPr/>
          <p:nvPr/>
        </p:nvSpPr>
        <p:spPr>
          <a:xfrm>
            <a:off x="296057" y="4362499"/>
            <a:ext cx="683538" cy="153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Child</a:t>
            </a:r>
            <a:endParaRPr lang="en-GB" sz="800" dirty="0"/>
          </a:p>
        </p:txBody>
      </p:sp>
      <p:cxnSp>
        <p:nvCxnSpPr>
          <p:cNvPr id="75" name="Elbow Connector 74"/>
          <p:cNvCxnSpPr>
            <a:stCxn id="60" idx="6"/>
            <a:endCxn id="22" idx="6"/>
          </p:cNvCxnSpPr>
          <p:nvPr/>
        </p:nvCxnSpPr>
        <p:spPr>
          <a:xfrm flipV="1">
            <a:off x="2384891" y="3944628"/>
            <a:ext cx="252169" cy="936104"/>
          </a:xfrm>
          <a:prstGeom prst="bentConnector3">
            <a:avLst>
              <a:gd name="adj1" fmla="val 331670"/>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3192737" y="4155926"/>
            <a:ext cx="697627" cy="461665"/>
          </a:xfrm>
          <a:prstGeom prst="rect">
            <a:avLst/>
          </a:prstGeom>
          <a:noFill/>
        </p:spPr>
        <p:txBody>
          <a:bodyPr wrap="none" rtlCol="0">
            <a:spAutoFit/>
          </a:bodyPr>
          <a:lstStyle/>
          <a:p>
            <a:r>
              <a:rPr lang="en-GB" sz="800" b="1" dirty="0" smtClean="0"/>
              <a:t>Illegal</a:t>
            </a:r>
          </a:p>
          <a:p>
            <a:r>
              <a:rPr lang="en-GB" sz="800" dirty="0" smtClean="0"/>
              <a:t>E cannot be </a:t>
            </a:r>
          </a:p>
          <a:p>
            <a:r>
              <a:rPr lang="en-GB" sz="800" dirty="0" smtClean="0"/>
              <a:t>parent of C</a:t>
            </a:r>
            <a:endParaRPr lang="en-GB" sz="800" dirty="0"/>
          </a:p>
        </p:txBody>
      </p:sp>
      <p:cxnSp>
        <p:nvCxnSpPr>
          <p:cNvPr id="79" name="Elbow Connector 78"/>
          <p:cNvCxnSpPr>
            <a:stCxn id="22" idx="2"/>
            <a:endCxn id="60" idx="2"/>
          </p:cNvCxnSpPr>
          <p:nvPr/>
        </p:nvCxnSpPr>
        <p:spPr>
          <a:xfrm rot="10800000" flipV="1">
            <a:off x="1701354" y="3944628"/>
            <a:ext cx="252169" cy="936104"/>
          </a:xfrm>
          <a:prstGeom prst="bentConnector3">
            <a:avLst>
              <a:gd name="adj1" fmla="val 213036"/>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50" idx="4"/>
            <a:endCxn id="53" idx="7"/>
          </p:cNvCxnSpPr>
          <p:nvPr/>
        </p:nvCxnSpPr>
        <p:spPr>
          <a:xfrm flipH="1">
            <a:off x="2539921" y="4318365"/>
            <a:ext cx="186739" cy="17124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4074515" y="4002458"/>
            <a:ext cx="4447051" cy="729531"/>
          </a:xfrm>
          <a:prstGeom prst="rect">
            <a:avLst/>
          </a:prstGeom>
          <a:noFill/>
        </p:spPr>
        <p:txBody>
          <a:bodyPr wrap="square" rtlCol="0">
            <a:noAutofit/>
          </a:bodyPr>
          <a:lstStyle/>
          <a:p>
            <a:r>
              <a:rPr lang="en-GB" sz="800" dirty="0" smtClean="0"/>
              <a:t>A parent class cannot become a child of any of his decedents. Reason: At application </a:t>
            </a:r>
            <a:r>
              <a:rPr lang="en-GB" sz="800" dirty="0" err="1" smtClean="0"/>
              <a:t>startup</a:t>
            </a:r>
            <a:r>
              <a:rPr lang="en-GB" sz="800" dirty="0" smtClean="0"/>
              <a:t>, the oldest generation (A) gets read first from its file. Only then the next generation  gets read (B, C and D). While reading that second generation, if the child (B, C, D) can find its Parent (A), it gets added in the parent to the correct children collection. If the parent is missing, an Exception is thrown. If A could be a child of E, it would no longer be possible to decide who is the oldest generation.</a:t>
            </a:r>
            <a:endParaRPr lang="en-GB" sz="800" dirty="0"/>
          </a:p>
        </p:txBody>
      </p:sp>
      <p:sp>
        <p:nvSpPr>
          <p:cNvPr id="63" name="TextBox 62"/>
          <p:cNvSpPr txBox="1"/>
          <p:nvPr/>
        </p:nvSpPr>
        <p:spPr>
          <a:xfrm>
            <a:off x="888963" y="2049162"/>
            <a:ext cx="704039" cy="338554"/>
          </a:xfrm>
          <a:prstGeom prst="rect">
            <a:avLst/>
          </a:prstGeom>
          <a:noFill/>
        </p:spPr>
        <p:txBody>
          <a:bodyPr wrap="none" rtlCol="0">
            <a:spAutoFit/>
          </a:bodyPr>
          <a:lstStyle/>
          <a:p>
            <a:r>
              <a:rPr lang="en-GB" sz="800" dirty="0" err="1" smtClean="0"/>
              <a:t>Child.Store</a:t>
            </a:r>
            <a:r>
              <a:rPr lang="en-GB" sz="800" dirty="0" smtClean="0"/>
              <a:t>()</a:t>
            </a:r>
          </a:p>
          <a:p>
            <a:r>
              <a:rPr lang="en-GB" sz="800" b="1" dirty="0" smtClean="0"/>
              <a:t>illegal</a:t>
            </a:r>
            <a:endParaRPr lang="en-GB" sz="800" b="1" dirty="0"/>
          </a:p>
        </p:txBody>
      </p:sp>
      <p:sp>
        <p:nvSpPr>
          <p:cNvPr id="66" name="TextBox 65"/>
          <p:cNvSpPr txBox="1"/>
          <p:nvPr/>
        </p:nvSpPr>
        <p:spPr>
          <a:xfrm>
            <a:off x="1043608" y="1641639"/>
            <a:ext cx="872355" cy="338554"/>
          </a:xfrm>
          <a:prstGeom prst="rect">
            <a:avLst/>
          </a:prstGeom>
          <a:noFill/>
        </p:spPr>
        <p:txBody>
          <a:bodyPr wrap="none" rtlCol="0">
            <a:spAutoFit/>
          </a:bodyPr>
          <a:lstStyle/>
          <a:p>
            <a:r>
              <a:rPr lang="en-GB" sz="800" dirty="0" err="1" smtClean="0"/>
              <a:t>Parent.Release</a:t>
            </a:r>
            <a:r>
              <a:rPr lang="en-GB" sz="800" dirty="0" smtClean="0"/>
              <a:t>()</a:t>
            </a:r>
          </a:p>
          <a:p>
            <a:r>
              <a:rPr lang="en-GB" sz="800" b="1" dirty="0" smtClean="0"/>
              <a:t>illegal</a:t>
            </a:r>
            <a:endParaRPr lang="en-GB" sz="800" b="1" dirty="0"/>
          </a:p>
        </p:txBody>
      </p:sp>
      <p:cxnSp>
        <p:nvCxnSpPr>
          <p:cNvPr id="46" name="Elbow Connector 45"/>
          <p:cNvCxnSpPr>
            <a:stCxn id="11" idx="2"/>
            <a:endCxn id="6" idx="1"/>
          </p:cNvCxnSpPr>
          <p:nvPr/>
        </p:nvCxnSpPr>
        <p:spPr>
          <a:xfrm rot="10800000" flipV="1">
            <a:off x="495718" y="513038"/>
            <a:ext cx="830434" cy="1506733"/>
          </a:xfrm>
          <a:prstGeom prst="bentConnector3">
            <a:avLst>
              <a:gd name="adj1" fmla="val 11927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4" idx="0"/>
            <a:endCxn id="10" idx="1"/>
          </p:cNvCxnSpPr>
          <p:nvPr/>
        </p:nvCxnSpPr>
        <p:spPr>
          <a:xfrm rot="5400000" flipH="1" flipV="1">
            <a:off x="414119" y="993114"/>
            <a:ext cx="1043736" cy="49229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611560" y="1420202"/>
            <a:ext cx="769763" cy="215444"/>
          </a:xfrm>
          <a:prstGeom prst="rect">
            <a:avLst/>
          </a:prstGeom>
          <a:noFill/>
        </p:spPr>
        <p:txBody>
          <a:bodyPr wrap="none" rtlCol="0">
            <a:spAutoFit/>
          </a:bodyPr>
          <a:lstStyle/>
          <a:p>
            <a:r>
              <a:rPr lang="en-GB" sz="800" dirty="0" err="1"/>
              <a:t>Parent.Store</a:t>
            </a:r>
            <a:r>
              <a:rPr lang="en-GB" sz="800" dirty="0"/>
              <a:t>()</a:t>
            </a:r>
          </a:p>
        </p:txBody>
      </p:sp>
      <p:sp>
        <p:nvSpPr>
          <p:cNvPr id="81" name="TextBox 80"/>
          <p:cNvSpPr txBox="1"/>
          <p:nvPr/>
        </p:nvSpPr>
        <p:spPr>
          <a:xfrm>
            <a:off x="387277" y="339502"/>
            <a:ext cx="872355" cy="215444"/>
          </a:xfrm>
          <a:prstGeom prst="rect">
            <a:avLst/>
          </a:prstGeom>
          <a:noFill/>
        </p:spPr>
        <p:txBody>
          <a:bodyPr wrap="none" rtlCol="0">
            <a:spAutoFit/>
          </a:bodyPr>
          <a:lstStyle/>
          <a:p>
            <a:r>
              <a:rPr lang="en-GB" sz="800" dirty="0" err="1"/>
              <a:t>Parent.Release</a:t>
            </a:r>
            <a:r>
              <a:rPr lang="en-GB" sz="800" dirty="0"/>
              <a:t>()</a:t>
            </a:r>
          </a:p>
        </p:txBody>
      </p:sp>
      <p:sp>
        <p:nvSpPr>
          <p:cNvPr id="83" name="TextBox 82"/>
          <p:cNvSpPr txBox="1"/>
          <p:nvPr/>
        </p:nvSpPr>
        <p:spPr>
          <a:xfrm>
            <a:off x="1547664" y="858218"/>
            <a:ext cx="704039" cy="215444"/>
          </a:xfrm>
          <a:prstGeom prst="rect">
            <a:avLst/>
          </a:prstGeom>
          <a:noFill/>
        </p:spPr>
        <p:txBody>
          <a:bodyPr wrap="none" rtlCol="0">
            <a:spAutoFit/>
          </a:bodyPr>
          <a:lstStyle/>
          <a:p>
            <a:r>
              <a:rPr lang="en-GB" sz="800" dirty="0" err="1"/>
              <a:t>Child.Store</a:t>
            </a:r>
            <a:r>
              <a:rPr lang="en-GB" sz="800" dirty="0"/>
              <a:t>()</a:t>
            </a:r>
          </a:p>
        </p:txBody>
      </p:sp>
      <p:sp>
        <p:nvSpPr>
          <p:cNvPr id="84" name="TextBox 83"/>
          <p:cNvSpPr txBox="1"/>
          <p:nvPr/>
        </p:nvSpPr>
        <p:spPr>
          <a:xfrm>
            <a:off x="2195736" y="2139702"/>
            <a:ext cx="806631" cy="215444"/>
          </a:xfrm>
          <a:prstGeom prst="rect">
            <a:avLst/>
          </a:prstGeom>
          <a:noFill/>
        </p:spPr>
        <p:txBody>
          <a:bodyPr wrap="none" rtlCol="0">
            <a:spAutoFit/>
          </a:bodyPr>
          <a:lstStyle/>
          <a:p>
            <a:r>
              <a:rPr lang="en-GB" sz="800" dirty="0" err="1"/>
              <a:t>Child.Release</a:t>
            </a:r>
            <a:r>
              <a:rPr lang="en-GB" sz="800" dirty="0"/>
              <a:t>()</a:t>
            </a:r>
          </a:p>
        </p:txBody>
      </p:sp>
    </p:spTree>
    <p:extLst>
      <p:ext uri="{BB962C8B-B14F-4D97-AF65-F5344CB8AC3E}">
        <p14:creationId xmlns:p14="http://schemas.microsoft.com/office/powerpoint/2010/main" val="17463450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19334" y="627535"/>
            <a:ext cx="987195"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b="1" dirty="0" smtClean="0"/>
              <a:t>Parent</a:t>
            </a:r>
          </a:p>
          <a:p>
            <a:r>
              <a:rPr lang="en-GB" dirty="0" smtClean="0"/>
              <a:t>Children</a:t>
            </a:r>
            <a:endParaRPr lang="en-GB" dirty="0"/>
          </a:p>
        </p:txBody>
      </p:sp>
      <p:sp>
        <p:nvSpPr>
          <p:cNvPr id="6" name="TextBox 5"/>
          <p:cNvSpPr txBox="1"/>
          <p:nvPr/>
        </p:nvSpPr>
        <p:spPr>
          <a:xfrm>
            <a:off x="3619334" y="1599643"/>
            <a:ext cx="987195"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b="1" dirty="0" smtClean="0"/>
              <a:t>Child</a:t>
            </a:r>
          </a:p>
          <a:p>
            <a:r>
              <a:rPr lang="en-GB" dirty="0" smtClean="0"/>
              <a:t>Parent</a:t>
            </a:r>
          </a:p>
        </p:txBody>
      </p:sp>
      <p:cxnSp>
        <p:nvCxnSpPr>
          <p:cNvPr id="8" name="Straight Arrow Connector 7"/>
          <p:cNvCxnSpPr>
            <a:stCxn id="4" idx="2"/>
            <a:endCxn id="6" idx="0"/>
          </p:cNvCxnSpPr>
          <p:nvPr/>
        </p:nvCxnSpPr>
        <p:spPr>
          <a:xfrm>
            <a:off x="4112932" y="1273866"/>
            <a:ext cx="0" cy="3257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83569" y="735546"/>
            <a:ext cx="2636747" cy="923330"/>
          </a:xfrm>
          <a:prstGeom prst="rect">
            <a:avLst/>
          </a:prstGeom>
          <a:noFill/>
        </p:spPr>
        <p:txBody>
          <a:bodyPr wrap="none" rtlCol="0">
            <a:spAutoFit/>
          </a:bodyPr>
          <a:lstStyle/>
          <a:p>
            <a:r>
              <a:rPr lang="en-GB" dirty="0" err="1" smtClean="0"/>
              <a:t>createStore</a:t>
            </a:r>
            <a:r>
              <a:rPr lang="en-GB" dirty="0" smtClean="0"/>
              <a:t>(Parent)</a:t>
            </a:r>
          </a:p>
          <a:p>
            <a:r>
              <a:rPr lang="en-GB" dirty="0" err="1" smtClean="0"/>
              <a:t>createStore</a:t>
            </a:r>
            <a:r>
              <a:rPr lang="en-GB" dirty="0"/>
              <a:t>(</a:t>
            </a:r>
            <a:r>
              <a:rPr lang="en-GB" dirty="0" smtClean="0"/>
              <a:t>Child(Parent))</a:t>
            </a:r>
          </a:p>
          <a:p>
            <a:r>
              <a:rPr lang="en-GB" dirty="0" smtClean="0"/>
              <a:t> adds Child to Parent</a:t>
            </a:r>
            <a:endParaRPr lang="en-GB" dirty="0"/>
          </a:p>
        </p:txBody>
      </p:sp>
      <p:sp>
        <p:nvSpPr>
          <p:cNvPr id="13" name="TextBox 12"/>
          <p:cNvSpPr txBox="1"/>
          <p:nvPr/>
        </p:nvSpPr>
        <p:spPr>
          <a:xfrm>
            <a:off x="5110584" y="849846"/>
            <a:ext cx="2176109" cy="1477328"/>
          </a:xfrm>
          <a:prstGeom prst="rect">
            <a:avLst/>
          </a:prstGeom>
          <a:noFill/>
        </p:spPr>
        <p:txBody>
          <a:bodyPr wrap="none" rtlCol="0">
            <a:spAutoFit/>
          </a:bodyPr>
          <a:lstStyle/>
          <a:p>
            <a:r>
              <a:rPr lang="en-GB" dirty="0" smtClean="0"/>
              <a:t>Create(Parent)</a:t>
            </a:r>
          </a:p>
          <a:p>
            <a:r>
              <a:rPr lang="en-GB" dirty="0" smtClean="0"/>
              <a:t>Create(Child(Parent))</a:t>
            </a:r>
          </a:p>
          <a:p>
            <a:r>
              <a:rPr lang="en-GB" dirty="0" smtClean="0"/>
              <a:t>Store(Parent)</a:t>
            </a:r>
          </a:p>
          <a:p>
            <a:r>
              <a:rPr lang="en-GB" dirty="0" smtClean="0"/>
              <a:t>Store(Child)</a:t>
            </a:r>
          </a:p>
          <a:p>
            <a:r>
              <a:rPr lang="en-GB" dirty="0"/>
              <a:t> </a:t>
            </a:r>
            <a:r>
              <a:rPr lang="en-GB" dirty="0" smtClean="0"/>
              <a:t> adds Child to Parent</a:t>
            </a:r>
            <a:endParaRPr lang="en-GB" dirty="0"/>
          </a:p>
        </p:txBody>
      </p:sp>
    </p:spTree>
    <p:extLst>
      <p:ext uri="{BB962C8B-B14F-4D97-AF65-F5344CB8AC3E}">
        <p14:creationId xmlns:p14="http://schemas.microsoft.com/office/powerpoint/2010/main" val="32429169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13574</TotalTime>
  <Words>1436</Words>
  <Application>Microsoft Office PowerPoint</Application>
  <PresentationFormat>On-screen Show (16:9)</PresentationFormat>
  <Paragraphs>417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Huber</dc:creator>
  <cp:lastModifiedBy>Peter</cp:lastModifiedBy>
  <cp:revision>83</cp:revision>
  <dcterms:created xsi:type="dcterms:W3CDTF">2020-04-17T09:14:55Z</dcterms:created>
  <dcterms:modified xsi:type="dcterms:W3CDTF">2022-05-24T02:47:46Z</dcterms:modified>
</cp:coreProperties>
</file>