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2" r:id="rId3"/>
    <p:sldId id="261" r:id="rId4"/>
    <p:sldId id="256" r:id="rId5"/>
    <p:sldId id="257" r:id="rId6"/>
    <p:sldId id="259" r:id="rId7"/>
    <p:sldId id="260" r:id="rId8"/>
    <p:sldId id="258"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C4FF"/>
    <a:srgbClr val="DAF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0" d="100"/>
          <a:sy n="120" d="100"/>
        </p:scale>
        <p:origin x="-372" y="-2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323081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7733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74448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6D45444-3A16-465C-AD6C-0FB678B4457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411068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45444-3A16-465C-AD6C-0FB678B44574}" type="datetimeFigureOut">
              <a:rPr lang="en-GB" smtClean="0"/>
              <a:t>12/12/2020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6326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6D45444-3A16-465C-AD6C-0FB678B4457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03082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6D45444-3A16-465C-AD6C-0FB678B44574}" type="datetimeFigureOut">
              <a:rPr lang="en-GB" smtClean="0"/>
              <a:t>12/12/2020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188047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6D45444-3A16-465C-AD6C-0FB678B44574}" type="datetimeFigureOut">
              <a:rPr lang="en-GB" smtClean="0"/>
              <a:t>12/12/2020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714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45444-3A16-465C-AD6C-0FB678B44574}" type="datetimeFigureOut">
              <a:rPr lang="en-GB" smtClean="0"/>
              <a:t>12/12/2020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64904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45444-3A16-465C-AD6C-0FB678B4457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3568087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45444-3A16-465C-AD6C-0FB678B44574}" type="datetimeFigureOut">
              <a:rPr lang="en-GB" smtClean="0"/>
              <a:t>12/12/2020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CFC6B-E8FB-47F7-8131-0A2D363F87CA}" type="slidenum">
              <a:rPr lang="en-GB" smtClean="0"/>
              <a:t>‹#›</a:t>
            </a:fld>
            <a:endParaRPr lang="en-GB"/>
          </a:p>
        </p:txBody>
      </p:sp>
    </p:spTree>
    <p:extLst>
      <p:ext uri="{BB962C8B-B14F-4D97-AF65-F5344CB8AC3E}">
        <p14:creationId xmlns:p14="http://schemas.microsoft.com/office/powerpoint/2010/main" val="2579798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6D45444-3A16-465C-AD6C-0FB678B44574}" type="datetimeFigureOut">
              <a:rPr lang="en-GB" smtClean="0"/>
              <a:t>12/12/2020</a:t>
            </a:fld>
            <a:endParaRPr lang="en-GB"/>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66CFC6B-E8FB-47F7-8131-0A2D363F87CA}" type="slidenum">
              <a:rPr lang="en-GB" smtClean="0"/>
              <a:t>‹#›</a:t>
            </a:fld>
            <a:endParaRPr lang="en-GB"/>
          </a:p>
        </p:txBody>
      </p:sp>
    </p:spTree>
    <p:extLst>
      <p:ext uri="{BB962C8B-B14F-4D97-AF65-F5344CB8AC3E}">
        <p14:creationId xmlns:p14="http://schemas.microsoft.com/office/powerpoint/2010/main" val="2572918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89344" y="267494"/>
            <a:ext cx="5075144" cy="46805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sz="1600" dirty="0" smtClean="0"/>
              <a:t>Data Context</a:t>
            </a:r>
          </a:p>
          <a:p>
            <a:endParaRPr lang="en-GB" sz="1600" dirty="0"/>
          </a:p>
        </p:txBody>
      </p:sp>
      <p:sp>
        <p:nvSpPr>
          <p:cNvPr id="4" name="TextBox 3"/>
          <p:cNvSpPr txBox="1"/>
          <p:nvPr/>
        </p:nvSpPr>
        <p:spPr>
          <a:xfrm>
            <a:off x="201609" y="1275606"/>
            <a:ext cx="3240360" cy="266429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oAutofit/>
          </a:bodyPr>
          <a:lstStyle/>
          <a:p>
            <a:r>
              <a:rPr lang="en-GB" sz="1600" dirty="0" smtClean="0"/>
              <a:t>Data Model</a:t>
            </a:r>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3706" y="1707654"/>
            <a:ext cx="3075772"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697801"/>
            <a:ext cx="4826039" cy="4144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rot="19583253">
            <a:off x="2292461" y="926200"/>
            <a:ext cx="1602065"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p:cNvSpPr txBox="1"/>
          <p:nvPr/>
        </p:nvSpPr>
        <p:spPr>
          <a:xfrm rot="19638915">
            <a:off x="2256129" y="531577"/>
            <a:ext cx="1231491" cy="584775"/>
          </a:xfrm>
          <a:prstGeom prst="rect">
            <a:avLst/>
          </a:prstGeom>
          <a:noFill/>
        </p:spPr>
        <p:txBody>
          <a:bodyPr wrap="none" rtlCol="0">
            <a:spAutoFit/>
          </a:bodyPr>
          <a:lstStyle/>
          <a:p>
            <a:r>
              <a:rPr lang="en-GB" sz="1600" dirty="0" err="1" smtClean="0"/>
              <a:t>StorageClass</a:t>
            </a:r>
            <a:endParaRPr lang="en-GB" sz="1600" dirty="0" smtClean="0"/>
          </a:p>
          <a:p>
            <a:r>
              <a:rPr lang="en-GB" sz="1600" dirty="0" smtClean="0"/>
              <a:t>Generator</a:t>
            </a:r>
            <a:endParaRPr lang="en-GB" sz="1600" dirty="0"/>
          </a:p>
        </p:txBody>
      </p:sp>
    </p:spTree>
    <p:extLst>
      <p:ext uri="{BB962C8B-B14F-4D97-AF65-F5344CB8AC3E}">
        <p14:creationId xmlns:p14="http://schemas.microsoft.com/office/powerpoint/2010/main" val="2869660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07504" y="3003798"/>
            <a:ext cx="8856984" cy="2062103"/>
          </a:xfrm>
          <a:prstGeom prst="rect">
            <a:avLst/>
          </a:prstGeom>
          <a:noFill/>
        </p:spPr>
        <p:txBody>
          <a:bodyPr wrap="square" rtlCol="0">
            <a:spAutoFit/>
          </a:bodyPr>
          <a:lstStyle/>
          <a:p>
            <a:endParaRPr lang="en-GB" sz="800" dirty="0" smtClean="0"/>
          </a:p>
          <a:p>
            <a:r>
              <a:rPr lang="en-GB" sz="800" b="1" dirty="0" smtClean="0"/>
              <a:t>Linking 2 classes (child -&gt; parent relationship)</a:t>
            </a:r>
          </a:p>
          <a:p>
            <a:r>
              <a:rPr lang="en-GB" sz="800" dirty="0" smtClean="0"/>
              <a:t>A relationship between 2 classes defines one as child and the other as parent. Each child property points to 0 or 1 parent, while a parent can have 0 to many children </a:t>
            </a:r>
            <a:r>
              <a:rPr lang="en-GB" sz="800" dirty="0" smtClean="0"/>
              <a:t>(one to </a:t>
            </a:r>
            <a:r>
              <a:rPr lang="en-GB" sz="800" dirty="0" smtClean="0"/>
              <a:t>many relationship,  </a:t>
            </a:r>
            <a:r>
              <a:rPr lang="en-GB" sz="800" dirty="0" smtClean="0"/>
              <a:t>1:mc </a:t>
            </a:r>
            <a:r>
              <a:rPr lang="en-GB" sz="800" dirty="0" smtClean="0"/>
              <a:t>or 1c:mc).</a:t>
            </a:r>
          </a:p>
          <a:p>
            <a:r>
              <a:rPr lang="en-GB" sz="800" dirty="0" smtClean="0"/>
              <a:t>For each class there is a file storing the data permanently. When the application starts, it is not  possible to process 2 files at the same time. All instances (items) of the parent class get read before the child class instances. </a:t>
            </a:r>
          </a:p>
          <a:p>
            <a:r>
              <a:rPr lang="en-GB" sz="800" dirty="0"/>
              <a:t>A child item gets linked to </a:t>
            </a:r>
            <a:r>
              <a:rPr lang="en-GB" sz="800" dirty="0" smtClean="0"/>
              <a:t>its </a:t>
            </a:r>
            <a:r>
              <a:rPr lang="en-GB" sz="800" dirty="0"/>
              <a:t>parent by assigning the parent to the </a:t>
            </a:r>
            <a:r>
              <a:rPr lang="en-GB" sz="800" dirty="0" err="1"/>
              <a:t>child.Parent</a:t>
            </a:r>
            <a:r>
              <a:rPr lang="en-GB" sz="800" dirty="0"/>
              <a:t> property. This can be done with the constructor or </a:t>
            </a:r>
            <a:r>
              <a:rPr lang="en-GB" sz="800" dirty="0" err="1"/>
              <a:t>item.Update</a:t>
            </a:r>
            <a:r>
              <a:rPr lang="en-GB" sz="800" dirty="0"/>
              <a:t>(). </a:t>
            </a:r>
          </a:p>
          <a:p>
            <a:r>
              <a:rPr lang="en-GB" sz="800" dirty="0" err="1" smtClean="0"/>
              <a:t>item.Update</a:t>
            </a:r>
            <a:r>
              <a:rPr lang="en-GB" sz="800" dirty="0" smtClean="0"/>
              <a:t>() can also remove a child from its parent.</a:t>
            </a:r>
          </a:p>
          <a:p>
            <a:r>
              <a:rPr lang="en-GB" sz="800" dirty="0" smtClean="0"/>
              <a:t>Setting a child’s </a:t>
            </a:r>
            <a:r>
              <a:rPr lang="en-GB" sz="800" dirty="0"/>
              <a:t>P</a:t>
            </a:r>
            <a:r>
              <a:rPr lang="en-GB" sz="800" dirty="0" smtClean="0"/>
              <a:t>arent property adds that child to the </a:t>
            </a:r>
            <a:r>
              <a:rPr lang="en-GB" sz="800" dirty="0" err="1" smtClean="0"/>
              <a:t>parent.Children</a:t>
            </a:r>
            <a:r>
              <a:rPr lang="en-GB" sz="800" dirty="0"/>
              <a:t> collection. </a:t>
            </a:r>
            <a:r>
              <a:rPr lang="en-GB" sz="800" dirty="0" smtClean="0"/>
              <a:t>Removing a parent from </a:t>
            </a:r>
            <a:r>
              <a:rPr lang="en-GB" sz="800" dirty="0" err="1" smtClean="0"/>
              <a:t>child.Parent</a:t>
            </a:r>
            <a:r>
              <a:rPr lang="en-GB" sz="800" dirty="0" smtClean="0"/>
              <a:t> removes the child from the </a:t>
            </a:r>
            <a:r>
              <a:rPr lang="en-GB" sz="800" dirty="0" err="1" smtClean="0"/>
              <a:t>parent.Children</a:t>
            </a:r>
            <a:r>
              <a:rPr lang="en-GB" sz="800" dirty="0" smtClean="0"/>
              <a:t>. </a:t>
            </a:r>
            <a:r>
              <a:rPr lang="en-GB" sz="800" dirty="0" err="1" smtClean="0"/>
              <a:t>parent.Children.Add</a:t>
            </a:r>
            <a:r>
              <a:rPr lang="en-GB" sz="800" dirty="0" smtClean="0"/>
              <a:t>(child) is not available. </a:t>
            </a:r>
            <a:endParaRPr lang="en-GB" sz="800" dirty="0"/>
          </a:p>
          <a:p>
            <a:r>
              <a:rPr lang="en-GB" sz="800" dirty="0" smtClean="0"/>
              <a:t>The parent child relationship gets only permanently stored in the child. When the child gets read at application start and it has a link to a parent, the child gets added to the parents children collection.</a:t>
            </a:r>
          </a:p>
          <a:p>
            <a:r>
              <a:rPr lang="en-GB" sz="800" b="1" dirty="0" smtClean="0"/>
              <a:t>It is illegal for a stored child to link to a not stored parent</a:t>
            </a:r>
            <a:r>
              <a:rPr lang="en-GB" sz="800" dirty="0" smtClean="0"/>
              <a:t>, because an exception would occur during </a:t>
            </a:r>
            <a:r>
              <a:rPr lang="en-GB" sz="800" dirty="0" err="1" smtClean="0"/>
              <a:t>startup</a:t>
            </a:r>
            <a:r>
              <a:rPr lang="en-GB" sz="800" dirty="0" smtClean="0"/>
              <a:t> if the parent can’t be found. Trying to add a stored child to a not stored parent throws an exception.</a:t>
            </a:r>
          </a:p>
          <a:p>
            <a:endParaRPr lang="en-GB" sz="800" dirty="0"/>
          </a:p>
          <a:p>
            <a:r>
              <a:rPr lang="en-GB" sz="800" b="1" dirty="0" smtClean="0"/>
              <a:t>Rules for linking children and parents</a:t>
            </a:r>
          </a:p>
          <a:p>
            <a:r>
              <a:rPr lang="en-GB" sz="800" dirty="0"/>
              <a:t>A not stored child can link to a stored or not stored parent. </a:t>
            </a:r>
          </a:p>
          <a:p>
            <a:r>
              <a:rPr lang="en-GB" sz="800" dirty="0" smtClean="0"/>
              <a:t>A </a:t>
            </a:r>
            <a:r>
              <a:rPr lang="en-GB" sz="800" dirty="0"/>
              <a:t>stored child can only link to a stored parent.</a:t>
            </a:r>
          </a:p>
          <a:p>
            <a:r>
              <a:rPr lang="en-GB" sz="800" dirty="0" smtClean="0"/>
              <a:t>A </a:t>
            </a:r>
            <a:r>
              <a:rPr lang="en-GB" sz="800" dirty="0"/>
              <a:t>not stored parent can only have not stored children in its children collection</a:t>
            </a:r>
          </a:p>
          <a:p>
            <a:r>
              <a:rPr lang="en-GB" sz="800" dirty="0"/>
              <a:t>A </a:t>
            </a:r>
            <a:r>
              <a:rPr lang="en-GB" sz="800" dirty="0" smtClean="0"/>
              <a:t>stored </a:t>
            </a:r>
            <a:r>
              <a:rPr lang="en-GB" sz="800" dirty="0"/>
              <a:t>parent can </a:t>
            </a:r>
            <a:r>
              <a:rPr lang="en-GB" sz="800" dirty="0" smtClean="0"/>
              <a:t>have stored and not </a:t>
            </a:r>
            <a:r>
              <a:rPr lang="en-GB" sz="800" dirty="0"/>
              <a:t>stored children in its children </a:t>
            </a:r>
            <a:r>
              <a:rPr lang="en-GB" sz="800" dirty="0" smtClean="0"/>
              <a:t>collection</a:t>
            </a:r>
            <a:endParaRPr lang="en-GB" sz="800" dirty="0"/>
          </a:p>
        </p:txBody>
      </p:sp>
      <p:sp>
        <p:nvSpPr>
          <p:cNvPr id="4" name="TextBox 3"/>
          <p:cNvSpPr txBox="1"/>
          <p:nvPr/>
        </p:nvSpPr>
        <p:spPr>
          <a:xfrm>
            <a:off x="107504" y="903378"/>
            <a:ext cx="5112568" cy="1077218"/>
          </a:xfrm>
          <a:prstGeom prst="rect">
            <a:avLst/>
          </a:prstGeom>
          <a:noFill/>
        </p:spPr>
        <p:txBody>
          <a:bodyPr wrap="square" rtlCol="0">
            <a:spAutoFit/>
          </a:bodyPr>
          <a:lstStyle/>
          <a:p>
            <a:r>
              <a:rPr lang="en-GB" sz="800" b="1" dirty="0" smtClean="0"/>
              <a:t>Rules for storing and releasing items from Data </a:t>
            </a:r>
            <a:r>
              <a:rPr lang="en-GB" sz="800" b="1" dirty="0" err="1" smtClean="0"/>
              <a:t>Contexxt</a:t>
            </a:r>
            <a:endParaRPr lang="en-GB" sz="800" b="1" dirty="0" smtClean="0"/>
          </a:p>
          <a:p>
            <a:r>
              <a:rPr lang="en-GB" sz="800" dirty="0" smtClean="0"/>
              <a:t>One Data Context per application holds all stored data in memory and maintains a copy of the data in files.</a:t>
            </a:r>
          </a:p>
          <a:p>
            <a:r>
              <a:rPr lang="en-GB" sz="800" dirty="0" smtClean="0"/>
              <a:t>An item just constructed is not stored, its Key has the value -1.</a:t>
            </a:r>
          </a:p>
          <a:p>
            <a:r>
              <a:rPr lang="en-GB" sz="800" dirty="0" err="1" smtClean="0"/>
              <a:t>Item.Store</a:t>
            </a:r>
            <a:r>
              <a:rPr lang="en-GB" sz="800" dirty="0" smtClean="0"/>
              <a:t>() stores the item in the data context and assigns a unique key value &gt;=0 to the item.</a:t>
            </a:r>
          </a:p>
          <a:p>
            <a:r>
              <a:rPr lang="en-GB" sz="800" dirty="0"/>
              <a:t>When setting the parameter </a:t>
            </a:r>
            <a:r>
              <a:rPr lang="en-GB" sz="800" dirty="0" err="1"/>
              <a:t>isStoring</a:t>
            </a:r>
            <a:r>
              <a:rPr lang="en-GB" sz="800" dirty="0"/>
              <a:t>: true in the constructer, the item gets constructed and stored at the same time.</a:t>
            </a:r>
          </a:p>
          <a:p>
            <a:r>
              <a:rPr lang="en-GB" sz="800" dirty="0" smtClean="0"/>
              <a:t>As long an item is stored, its latest content </a:t>
            </a:r>
            <a:r>
              <a:rPr lang="en-GB" sz="800" dirty="0"/>
              <a:t>is </a:t>
            </a:r>
            <a:r>
              <a:rPr lang="en-GB" sz="800" dirty="0" smtClean="0"/>
              <a:t>always tracked </a:t>
            </a:r>
            <a:r>
              <a:rPr lang="en-GB" sz="800" dirty="0"/>
              <a:t>in a file , also after an Update().</a:t>
            </a:r>
            <a:endParaRPr lang="en-GB" sz="800" dirty="0" smtClean="0"/>
          </a:p>
          <a:p>
            <a:r>
              <a:rPr lang="en-GB" sz="800" dirty="0" err="1" smtClean="0"/>
              <a:t>Item.Release</a:t>
            </a:r>
            <a:r>
              <a:rPr lang="en-GB" sz="800" dirty="0" smtClean="0"/>
              <a:t>() removes the item from the </a:t>
            </a:r>
            <a:r>
              <a:rPr lang="en-GB" sz="800" dirty="0"/>
              <a:t>data </a:t>
            </a:r>
            <a:r>
              <a:rPr lang="en-GB" sz="800" dirty="0" smtClean="0"/>
              <a:t>context and file </a:t>
            </a:r>
            <a:r>
              <a:rPr lang="en-GB" sz="800" dirty="0"/>
              <a:t>and </a:t>
            </a:r>
            <a:r>
              <a:rPr lang="en-GB" sz="800" dirty="0" smtClean="0"/>
              <a:t>sets its key to -1.</a:t>
            </a:r>
          </a:p>
          <a:p>
            <a:endParaRPr lang="en-GB" sz="800" dirty="0"/>
          </a:p>
        </p:txBody>
      </p:sp>
      <p:grpSp>
        <p:nvGrpSpPr>
          <p:cNvPr id="46" name="Group 45"/>
          <p:cNvGrpSpPr/>
          <p:nvPr/>
        </p:nvGrpSpPr>
        <p:grpSpPr>
          <a:xfrm>
            <a:off x="107504" y="39282"/>
            <a:ext cx="3795320" cy="791508"/>
            <a:chOff x="5312832" y="3820612"/>
            <a:chExt cx="3795320" cy="791508"/>
          </a:xfrm>
        </p:grpSpPr>
        <p:sp>
          <p:nvSpPr>
            <p:cNvPr id="5" name="Oval 4"/>
            <p:cNvSpPr/>
            <p:nvPr/>
          </p:nvSpPr>
          <p:spPr>
            <a:xfrm>
              <a:off x="7545080" y="4180072"/>
              <a:ext cx="936104" cy="4320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Stored</a:t>
              </a:r>
            </a:p>
            <a:p>
              <a:pPr algn="ctr"/>
              <a:r>
                <a:rPr lang="en-GB" sz="800" dirty="0" smtClean="0"/>
                <a:t>Key&gt;=0</a:t>
              </a:r>
              <a:endParaRPr lang="en-GB" sz="800" dirty="0"/>
            </a:p>
          </p:txBody>
        </p:sp>
        <p:sp>
          <p:nvSpPr>
            <p:cNvPr id="6" name="Oval 5"/>
            <p:cNvSpPr/>
            <p:nvPr/>
          </p:nvSpPr>
          <p:spPr>
            <a:xfrm>
              <a:off x="5960904" y="4180072"/>
              <a:ext cx="936104" cy="4320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Not stored</a:t>
              </a:r>
            </a:p>
            <a:p>
              <a:pPr algn="ctr"/>
              <a:r>
                <a:rPr lang="en-GB" sz="800" dirty="0" smtClean="0"/>
                <a:t>Key=-1</a:t>
              </a:r>
              <a:endParaRPr lang="en-GB" sz="800" dirty="0"/>
            </a:p>
          </p:txBody>
        </p:sp>
        <p:cxnSp>
          <p:nvCxnSpPr>
            <p:cNvPr id="8" name="Straight Arrow Connector 7"/>
            <p:cNvCxnSpPr>
              <a:stCxn id="6" idx="7"/>
              <a:endCxn id="5" idx="1"/>
            </p:cNvCxnSpPr>
            <p:nvPr/>
          </p:nvCxnSpPr>
          <p:spPr>
            <a:xfrm>
              <a:off x="6759919" y="4243344"/>
              <a:ext cx="9222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5"/>
            </p:cNvCxnSpPr>
            <p:nvPr/>
          </p:nvCxnSpPr>
          <p:spPr>
            <a:xfrm flipH="1">
              <a:off x="6759919" y="4548848"/>
              <a:ext cx="9222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80984" y="4036056"/>
              <a:ext cx="466794" cy="215444"/>
            </a:xfrm>
            <a:prstGeom prst="rect">
              <a:avLst/>
            </a:prstGeom>
            <a:noFill/>
          </p:spPr>
          <p:txBody>
            <a:bodyPr wrap="none" rtlCol="0">
              <a:spAutoFit/>
            </a:bodyPr>
            <a:lstStyle/>
            <a:p>
              <a:r>
                <a:rPr lang="en-GB" sz="800" dirty="0" smtClean="0"/>
                <a:t>Store()</a:t>
              </a:r>
              <a:endParaRPr lang="en-GB" sz="800" dirty="0"/>
            </a:p>
          </p:txBody>
        </p:sp>
        <p:sp>
          <p:nvSpPr>
            <p:cNvPr id="14" name="TextBox 13"/>
            <p:cNvSpPr txBox="1"/>
            <p:nvPr/>
          </p:nvSpPr>
          <p:spPr>
            <a:xfrm>
              <a:off x="7041024" y="4324088"/>
              <a:ext cx="569387" cy="215444"/>
            </a:xfrm>
            <a:prstGeom prst="rect">
              <a:avLst/>
            </a:prstGeom>
            <a:noFill/>
          </p:spPr>
          <p:txBody>
            <a:bodyPr wrap="none" rtlCol="0">
              <a:spAutoFit/>
            </a:bodyPr>
            <a:lstStyle/>
            <a:p>
              <a:r>
                <a:rPr lang="en-GB" sz="800" dirty="0" smtClean="0"/>
                <a:t>Release()</a:t>
              </a:r>
              <a:endParaRPr lang="en-GB" sz="800" dirty="0"/>
            </a:p>
          </p:txBody>
        </p:sp>
        <p:cxnSp>
          <p:nvCxnSpPr>
            <p:cNvPr id="17" name="Elbow Connector 16"/>
            <p:cNvCxnSpPr>
              <a:stCxn id="5" idx="7"/>
              <a:endCxn id="5" idx="5"/>
            </p:cNvCxnSpPr>
            <p:nvPr/>
          </p:nvCxnSpPr>
          <p:spPr>
            <a:xfrm rot="16200000" flipH="1">
              <a:off x="8191343" y="4396096"/>
              <a:ext cx="305504" cy="12700"/>
            </a:xfrm>
            <a:prstGeom prst="bentConnector5">
              <a:avLst>
                <a:gd name="adj1" fmla="val -2494"/>
                <a:gd name="adj2" fmla="val 1911457"/>
                <a:gd name="adj3" fmla="val 1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553192" y="4288374"/>
              <a:ext cx="554960" cy="215444"/>
            </a:xfrm>
            <a:prstGeom prst="rect">
              <a:avLst/>
            </a:prstGeom>
            <a:noFill/>
          </p:spPr>
          <p:txBody>
            <a:bodyPr wrap="none" rtlCol="0">
              <a:spAutoFit/>
            </a:bodyPr>
            <a:lstStyle/>
            <a:p>
              <a:r>
                <a:rPr lang="en-GB" sz="800" dirty="0" smtClean="0"/>
                <a:t>Update()</a:t>
              </a:r>
              <a:endParaRPr lang="en-GB" sz="800" dirty="0"/>
            </a:p>
          </p:txBody>
        </p:sp>
        <p:cxnSp>
          <p:nvCxnSpPr>
            <p:cNvPr id="26" name="Elbow Connector 25"/>
            <p:cNvCxnSpPr>
              <a:stCxn id="6" idx="1"/>
              <a:endCxn id="6" idx="3"/>
            </p:cNvCxnSpPr>
            <p:nvPr/>
          </p:nvCxnSpPr>
          <p:spPr>
            <a:xfrm rot="16200000" flipH="1">
              <a:off x="5945241" y="4396096"/>
              <a:ext cx="305504" cy="12700"/>
            </a:xfrm>
            <a:prstGeom prst="bentConnector5">
              <a:avLst>
                <a:gd name="adj1" fmla="val -831"/>
                <a:gd name="adj2" fmla="val -1740559"/>
                <a:gd name="adj3" fmla="val 1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312832" y="4294724"/>
              <a:ext cx="554960" cy="215444"/>
            </a:xfrm>
            <a:prstGeom prst="rect">
              <a:avLst/>
            </a:prstGeom>
            <a:noFill/>
          </p:spPr>
          <p:txBody>
            <a:bodyPr wrap="none" rtlCol="0">
              <a:spAutoFit/>
            </a:bodyPr>
            <a:lstStyle/>
            <a:p>
              <a:r>
                <a:rPr lang="en-GB" sz="800" dirty="0" smtClean="0"/>
                <a:t>Update()</a:t>
              </a:r>
              <a:endParaRPr lang="en-GB" sz="800" dirty="0"/>
            </a:p>
          </p:txBody>
        </p:sp>
        <p:sp>
          <p:nvSpPr>
            <p:cNvPr id="33" name="TextBox 32"/>
            <p:cNvSpPr txBox="1"/>
            <p:nvPr/>
          </p:nvSpPr>
          <p:spPr>
            <a:xfrm>
              <a:off x="6104920" y="3820612"/>
              <a:ext cx="651140" cy="215444"/>
            </a:xfrm>
            <a:prstGeom prst="rect">
              <a:avLst/>
            </a:prstGeom>
            <a:noFill/>
          </p:spPr>
          <p:txBody>
            <a:bodyPr wrap="none" rtlCol="0">
              <a:spAutoFit/>
            </a:bodyPr>
            <a:lstStyle/>
            <a:p>
              <a:r>
                <a:rPr lang="en-GB" sz="800" dirty="0" smtClean="0"/>
                <a:t>New Item()</a:t>
              </a:r>
              <a:endParaRPr lang="en-GB" sz="800" dirty="0"/>
            </a:p>
          </p:txBody>
        </p:sp>
        <p:cxnSp>
          <p:nvCxnSpPr>
            <p:cNvPr id="35" name="Straight Arrow Connector 34"/>
            <p:cNvCxnSpPr>
              <a:endCxn id="6" idx="0"/>
            </p:cNvCxnSpPr>
            <p:nvPr/>
          </p:nvCxnSpPr>
          <p:spPr>
            <a:xfrm>
              <a:off x="6428956" y="3995992"/>
              <a:ext cx="0" cy="184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a:off x="734157" y="1970453"/>
            <a:ext cx="813507" cy="30107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Parent</a:t>
            </a:r>
          </a:p>
          <a:p>
            <a:pPr algn="ctr"/>
            <a:r>
              <a:rPr lang="en-GB" sz="800" dirty="0" smtClean="0"/>
              <a:t>Children</a:t>
            </a:r>
            <a:endParaRPr lang="en-GB" sz="800" dirty="0"/>
          </a:p>
        </p:txBody>
      </p:sp>
      <p:sp>
        <p:nvSpPr>
          <p:cNvPr id="41" name="Oval 40"/>
          <p:cNvSpPr/>
          <p:nvPr/>
        </p:nvSpPr>
        <p:spPr>
          <a:xfrm>
            <a:off x="806165"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43" name="Straight Arrow Connector 42"/>
          <p:cNvCxnSpPr>
            <a:stCxn id="40" idx="4"/>
            <a:endCxn id="41" idx="0"/>
          </p:cNvCxnSpPr>
          <p:nvPr/>
        </p:nvCxnSpPr>
        <p:spPr>
          <a:xfrm>
            <a:off x="1140911" y="2271530"/>
            <a:ext cx="3570"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107504"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49" name="Straight Arrow Connector 48"/>
          <p:cNvCxnSpPr>
            <a:stCxn id="48" idx="0"/>
            <a:endCxn id="40" idx="4"/>
          </p:cNvCxnSpPr>
          <p:nvPr/>
        </p:nvCxnSpPr>
        <p:spPr>
          <a:xfrm flipV="1">
            <a:off x="445820" y="2271530"/>
            <a:ext cx="695091"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1519104" y="2699042"/>
            <a:ext cx="676632" cy="3645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Child</a:t>
            </a:r>
          </a:p>
          <a:p>
            <a:pPr algn="ctr"/>
            <a:r>
              <a:rPr lang="en-GB" sz="800" dirty="0" smtClean="0"/>
              <a:t>Parent</a:t>
            </a:r>
            <a:endParaRPr lang="en-GB" sz="800" dirty="0"/>
          </a:p>
        </p:txBody>
      </p:sp>
      <p:cxnSp>
        <p:nvCxnSpPr>
          <p:cNvPr id="52" name="Straight Arrow Connector 51"/>
          <p:cNvCxnSpPr>
            <a:stCxn id="40" idx="4"/>
            <a:endCxn id="51" idx="0"/>
          </p:cNvCxnSpPr>
          <p:nvPr/>
        </p:nvCxnSpPr>
        <p:spPr>
          <a:xfrm>
            <a:off x="1140911" y="2271530"/>
            <a:ext cx="716509" cy="42751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438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259632" y="3800611"/>
            <a:ext cx="2630731" cy="12194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5" name="Rectangle 64"/>
          <p:cNvSpPr/>
          <p:nvPr/>
        </p:nvSpPr>
        <p:spPr>
          <a:xfrm>
            <a:off x="179512" y="3867894"/>
            <a:ext cx="936104" cy="86409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 name="Rectangle 5"/>
          <p:cNvSpPr/>
          <p:nvPr/>
        </p:nvSpPr>
        <p:spPr>
          <a:xfrm>
            <a:off x="495718" y="1656540"/>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4" name="Oval 3"/>
          <p:cNvSpPr/>
          <p:nvPr/>
        </p:nvSpPr>
        <p:spPr>
          <a:xfrm>
            <a:off x="611560" y="1761130"/>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P</a:t>
            </a:r>
            <a:endParaRPr lang="en-GB" sz="800" dirty="0"/>
          </a:p>
        </p:txBody>
      </p:sp>
      <p:sp>
        <p:nvSpPr>
          <p:cNvPr id="5" name="Oval 4"/>
          <p:cNvSpPr/>
          <p:nvPr/>
        </p:nvSpPr>
        <p:spPr>
          <a:xfrm>
            <a:off x="611560" y="2133712"/>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C</a:t>
            </a:r>
            <a:endParaRPr lang="en-GB" sz="800" dirty="0"/>
          </a:p>
        </p:txBody>
      </p:sp>
      <p:cxnSp>
        <p:nvCxnSpPr>
          <p:cNvPr id="8" name="Straight Arrow Connector 7"/>
          <p:cNvCxnSpPr>
            <a:stCxn id="5" idx="0"/>
            <a:endCxn id="4" idx="4"/>
          </p:cNvCxnSpPr>
          <p:nvPr/>
        </p:nvCxnSpPr>
        <p:spPr>
          <a:xfrm flipV="1">
            <a:off x="689839" y="1917688"/>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3528" y="2384832"/>
            <a:ext cx="920445" cy="338554"/>
          </a:xfrm>
          <a:prstGeom prst="rect">
            <a:avLst/>
          </a:prstGeom>
          <a:noFill/>
        </p:spPr>
        <p:txBody>
          <a:bodyPr wrap="none" rtlCol="0">
            <a:spAutoFit/>
          </a:bodyPr>
          <a:lstStyle/>
          <a:p>
            <a:r>
              <a:rPr lang="en-GB" sz="800" dirty="0" smtClean="0"/>
              <a:t>Parent not stored</a:t>
            </a:r>
          </a:p>
          <a:p>
            <a:r>
              <a:rPr lang="en-GB" sz="800" dirty="0" smtClean="0"/>
              <a:t>Child not stored</a:t>
            </a:r>
            <a:endParaRPr lang="en-GB" sz="800" dirty="0"/>
          </a:p>
        </p:txBody>
      </p:sp>
      <p:sp>
        <p:nvSpPr>
          <p:cNvPr id="10" name="Rectangle 9"/>
          <p:cNvSpPr/>
          <p:nvPr/>
        </p:nvSpPr>
        <p:spPr>
          <a:xfrm>
            <a:off x="1182136" y="354162"/>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11" name="Oval 10"/>
          <p:cNvSpPr/>
          <p:nvPr/>
        </p:nvSpPr>
        <p:spPr>
          <a:xfrm>
            <a:off x="1326152" y="434760"/>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t>
            </a:r>
            <a:endParaRPr lang="en-GB" sz="800" dirty="0"/>
          </a:p>
        </p:txBody>
      </p:sp>
      <p:sp>
        <p:nvSpPr>
          <p:cNvPr id="12" name="Oval 11"/>
          <p:cNvSpPr/>
          <p:nvPr/>
        </p:nvSpPr>
        <p:spPr>
          <a:xfrm>
            <a:off x="1326152" y="807342"/>
            <a:ext cx="156558" cy="15655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smtClean="0"/>
              <a:t>C</a:t>
            </a:r>
            <a:endParaRPr lang="en-GB" sz="800" dirty="0"/>
          </a:p>
        </p:txBody>
      </p:sp>
      <p:cxnSp>
        <p:nvCxnSpPr>
          <p:cNvPr id="13" name="Straight Arrow Connector 12"/>
          <p:cNvCxnSpPr>
            <a:stCxn id="12" idx="0"/>
            <a:endCxn id="11" idx="4"/>
          </p:cNvCxnSpPr>
          <p:nvPr/>
        </p:nvCxnSpPr>
        <p:spPr>
          <a:xfrm flipV="1">
            <a:off x="1404431" y="591318"/>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71600" y="1044852"/>
            <a:ext cx="853119" cy="338554"/>
          </a:xfrm>
          <a:prstGeom prst="rect">
            <a:avLst/>
          </a:prstGeom>
          <a:noFill/>
        </p:spPr>
        <p:txBody>
          <a:bodyPr wrap="none" rtlCol="0">
            <a:spAutoFit/>
          </a:bodyPr>
          <a:lstStyle/>
          <a:p>
            <a:r>
              <a:rPr lang="en-GB" sz="800" dirty="0" smtClean="0"/>
              <a:t>Parent stored</a:t>
            </a:r>
          </a:p>
          <a:p>
            <a:r>
              <a:rPr lang="en-GB" sz="800" dirty="0" smtClean="0"/>
              <a:t>Child not stored</a:t>
            </a:r>
            <a:endParaRPr lang="en-GB" sz="800" dirty="0"/>
          </a:p>
        </p:txBody>
      </p:sp>
      <p:sp>
        <p:nvSpPr>
          <p:cNvPr id="15" name="Rectangle 14"/>
          <p:cNvSpPr/>
          <p:nvPr/>
        </p:nvSpPr>
        <p:spPr>
          <a:xfrm>
            <a:off x="1835696" y="1656778"/>
            <a:ext cx="432048" cy="7264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800"/>
          </a:p>
        </p:txBody>
      </p:sp>
      <p:sp>
        <p:nvSpPr>
          <p:cNvPr id="16" name="Oval 15"/>
          <p:cNvSpPr/>
          <p:nvPr/>
        </p:nvSpPr>
        <p:spPr>
          <a:xfrm>
            <a:off x="1979712" y="1737376"/>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t>
            </a:r>
            <a:endParaRPr lang="en-GB" sz="800" dirty="0"/>
          </a:p>
        </p:txBody>
      </p:sp>
      <p:sp>
        <p:nvSpPr>
          <p:cNvPr id="17" name="Oval 16"/>
          <p:cNvSpPr/>
          <p:nvPr/>
        </p:nvSpPr>
        <p:spPr>
          <a:xfrm>
            <a:off x="1979712" y="2109958"/>
            <a:ext cx="156558" cy="1565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a:t>
            </a:r>
            <a:endParaRPr lang="en-GB" sz="800" dirty="0"/>
          </a:p>
        </p:txBody>
      </p:sp>
      <p:cxnSp>
        <p:nvCxnSpPr>
          <p:cNvPr id="18" name="Straight Arrow Connector 17"/>
          <p:cNvCxnSpPr>
            <a:stCxn id="17" idx="0"/>
            <a:endCxn id="16" idx="4"/>
          </p:cNvCxnSpPr>
          <p:nvPr/>
        </p:nvCxnSpPr>
        <p:spPr>
          <a:xfrm flipV="1">
            <a:off x="2057991" y="1893934"/>
            <a:ext cx="0" cy="216024"/>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91680" y="2385448"/>
            <a:ext cx="753732" cy="338554"/>
          </a:xfrm>
          <a:prstGeom prst="rect">
            <a:avLst/>
          </a:prstGeom>
          <a:noFill/>
        </p:spPr>
        <p:txBody>
          <a:bodyPr wrap="none" rtlCol="0">
            <a:spAutoFit/>
          </a:bodyPr>
          <a:lstStyle/>
          <a:p>
            <a:r>
              <a:rPr lang="en-GB" sz="800" dirty="0" smtClean="0"/>
              <a:t>Parent stored</a:t>
            </a:r>
          </a:p>
          <a:p>
            <a:r>
              <a:rPr lang="en-GB" sz="800" dirty="0" smtClean="0"/>
              <a:t>Child stored</a:t>
            </a:r>
            <a:endParaRPr lang="en-GB" sz="800" dirty="0"/>
          </a:p>
        </p:txBody>
      </p:sp>
      <p:cxnSp>
        <p:nvCxnSpPr>
          <p:cNvPr id="24" name="Straight Arrow Connector 23"/>
          <p:cNvCxnSpPr>
            <a:stCxn id="5" idx="6"/>
            <a:endCxn id="63" idx="3"/>
          </p:cNvCxnSpPr>
          <p:nvPr/>
        </p:nvCxnSpPr>
        <p:spPr>
          <a:xfrm>
            <a:off x="768118" y="2211991"/>
            <a:ext cx="824884" cy="64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7" idx="6"/>
            <a:endCxn id="10" idx="3"/>
          </p:cNvCxnSpPr>
          <p:nvPr/>
        </p:nvCxnSpPr>
        <p:spPr>
          <a:xfrm flipH="1" flipV="1">
            <a:off x="1614184" y="717394"/>
            <a:ext cx="522086" cy="1470843"/>
          </a:xfrm>
          <a:prstGeom prst="bentConnector3">
            <a:avLst>
              <a:gd name="adj1" fmla="val -8246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2" idx="6"/>
            <a:endCxn id="15" idx="3"/>
          </p:cNvCxnSpPr>
          <p:nvPr/>
        </p:nvCxnSpPr>
        <p:spPr>
          <a:xfrm>
            <a:off x="1482710" y="885621"/>
            <a:ext cx="785034" cy="1134389"/>
          </a:xfrm>
          <a:prstGeom prst="bentConnector3">
            <a:avLst>
              <a:gd name="adj1" fmla="val 12281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extLst>
              <p:ext uri="{D42A27DB-BD31-4B8C-83A1-F6EECF244321}">
                <p14:modId xmlns:p14="http://schemas.microsoft.com/office/powerpoint/2010/main" val="3162655075"/>
              </p:ext>
            </p:extLst>
          </p:nvPr>
        </p:nvGraphicFramePr>
        <p:xfrm>
          <a:off x="3228652" y="717394"/>
          <a:ext cx="3888431" cy="1828800"/>
        </p:xfrm>
        <a:graphic>
          <a:graphicData uri="http://schemas.openxmlformats.org/drawingml/2006/table">
            <a:tbl>
              <a:tblPr firstRow="1" bandRow="1">
                <a:tableStyleId>{5C22544A-7EE6-4342-B048-85BDC9FD1C3A}</a:tableStyleId>
              </a:tblPr>
              <a:tblGrid>
                <a:gridCol w="460472"/>
                <a:gridCol w="547639"/>
                <a:gridCol w="2880320"/>
              </a:tblGrid>
              <a:tr h="187569">
                <a:tc>
                  <a:txBody>
                    <a:bodyPr/>
                    <a:lstStyle/>
                    <a:p>
                      <a:r>
                        <a:rPr lang="en-GB" sz="800" dirty="0" smtClean="0"/>
                        <a:t>Child</a:t>
                      </a:r>
                      <a:endParaRPr lang="en-GB" sz="800" dirty="0"/>
                    </a:p>
                  </a:txBody>
                  <a:tcPr/>
                </a:tc>
                <a:tc>
                  <a:txBody>
                    <a:bodyPr/>
                    <a:lstStyle/>
                    <a:p>
                      <a:r>
                        <a:rPr lang="en-GB" sz="800" dirty="0" smtClean="0"/>
                        <a:t>Parent</a:t>
                      </a:r>
                      <a:endParaRPr lang="en-GB" sz="800" dirty="0"/>
                    </a:p>
                  </a:txBody>
                  <a:tcPr/>
                </a:tc>
                <a:tc>
                  <a:txBody>
                    <a:bodyPr/>
                    <a:lstStyle/>
                    <a:p>
                      <a:endParaRPr lang="en-GB" sz="800"/>
                    </a:p>
                  </a:txBody>
                  <a:tcPr/>
                </a:tc>
              </a:tr>
              <a:tr h="129273">
                <a:tc rowSpan="2">
                  <a:txBody>
                    <a:bodyPr/>
                    <a:lstStyle/>
                    <a:p>
                      <a:r>
                        <a:rPr lang="en-GB" sz="800" dirty="0" smtClean="0"/>
                        <a:t>Not stored</a:t>
                      </a:r>
                      <a:endParaRPr lang="en-GB" sz="800" dirty="0"/>
                    </a:p>
                  </a:txBody>
                  <a:tcPr>
                    <a:solidFill>
                      <a:srgbClr val="DAFDA7"/>
                    </a:solidFill>
                  </a:tcPr>
                </a:tc>
                <a:tc rowSpan="2">
                  <a:txBody>
                    <a:bodyPr/>
                    <a:lstStyle/>
                    <a:p>
                      <a:r>
                        <a:rPr lang="en-GB" sz="800" dirty="0" smtClean="0"/>
                        <a:t>Not stored</a:t>
                      </a:r>
                      <a:endParaRPr lang="en-GB" sz="800" dirty="0"/>
                    </a:p>
                  </a:txBody>
                  <a:tcPr>
                    <a:solidFill>
                      <a:srgbClr val="DAFDA7"/>
                    </a:solidFill>
                  </a:tcPr>
                </a:tc>
                <a:tc>
                  <a:txBody>
                    <a:bodyPr/>
                    <a:lstStyle/>
                    <a:p>
                      <a:r>
                        <a:rPr lang="en-GB" sz="800" dirty="0" err="1" smtClean="0"/>
                        <a:t>Parent.Store</a:t>
                      </a:r>
                      <a:r>
                        <a:rPr lang="en-GB" sz="800" dirty="0" smtClean="0"/>
                        <a:t>(): Parent gets stored.</a:t>
                      </a:r>
                      <a:endParaRPr lang="en-GB" sz="800" dirty="0"/>
                    </a:p>
                  </a:txBody>
                  <a:tcPr/>
                </a:tc>
              </a:tr>
              <a:tr h="129273">
                <a:tc vMerge="1">
                  <a:txBody>
                    <a:bodyPr/>
                    <a:lstStyle/>
                    <a:p>
                      <a:endParaRPr lang="en-GB" sz="800" dirty="0"/>
                    </a:p>
                  </a:txBody>
                  <a:tcPr>
                    <a:solidFill>
                      <a:srgbClr val="DAFDA7"/>
                    </a:solidFill>
                  </a:tcPr>
                </a:tc>
                <a:tc vMerge="1">
                  <a:txBody>
                    <a:bodyPr/>
                    <a:lstStyle/>
                    <a:p>
                      <a:endParaRPr lang="en-GB" sz="800" dirty="0"/>
                    </a:p>
                  </a:txBody>
                  <a:tcPr>
                    <a:solidFill>
                      <a:srgbClr val="DAFDA7"/>
                    </a:solidFill>
                  </a:tcPr>
                </a:tc>
                <a:tc>
                  <a:txBody>
                    <a:bodyPr/>
                    <a:lstStyle/>
                    <a:p>
                      <a:r>
                        <a:rPr lang="en-GB" sz="800" dirty="0" err="1" smtClean="0"/>
                        <a:t>Child.Store</a:t>
                      </a:r>
                      <a:r>
                        <a:rPr lang="en-GB" sz="800" dirty="0" smtClean="0"/>
                        <a:t>(): </a:t>
                      </a:r>
                      <a:r>
                        <a:rPr lang="en-GB" sz="800" b="1" dirty="0" smtClean="0"/>
                        <a:t>Illegal</a:t>
                      </a:r>
                      <a:endParaRPr lang="en-GB" sz="800" b="1" dirty="0"/>
                    </a:p>
                  </a:txBody>
                  <a:tcPr/>
                </a:tc>
              </a:tr>
              <a:tr h="142985">
                <a:tc rowSpan="2">
                  <a:txBody>
                    <a:bodyPr/>
                    <a:lstStyle/>
                    <a:p>
                      <a:r>
                        <a:rPr lang="en-GB" sz="800" dirty="0" smtClean="0"/>
                        <a:t>Not stored</a:t>
                      </a:r>
                      <a:endParaRPr lang="en-GB" sz="800" dirty="0"/>
                    </a:p>
                  </a:txBody>
                  <a:tcPr>
                    <a:solidFill>
                      <a:srgbClr val="DAFDA7"/>
                    </a:solidFill>
                  </a:tcPr>
                </a:tc>
                <a:tc rowSpan="2">
                  <a:txBody>
                    <a:bodyPr/>
                    <a:lstStyle/>
                    <a:p>
                      <a:r>
                        <a:rPr lang="en-GB" sz="800" dirty="0" smtClean="0"/>
                        <a:t>Stored</a:t>
                      </a:r>
                      <a:endParaRPr lang="en-GB" sz="800" dirty="0"/>
                    </a:p>
                  </a:txBody>
                  <a:tcPr>
                    <a:solidFill>
                      <a:srgbClr val="A3C4FF"/>
                    </a:solidFill>
                  </a:tcPr>
                </a:tc>
                <a:tc>
                  <a:txBody>
                    <a:bodyPr/>
                    <a:lstStyle/>
                    <a:p>
                      <a:r>
                        <a:rPr lang="en-GB" sz="800" dirty="0" err="1" smtClean="0"/>
                        <a:t>Parent.Release</a:t>
                      </a:r>
                      <a:r>
                        <a:rPr lang="en-GB" sz="800" dirty="0" smtClean="0"/>
                        <a:t>(): Parent gets released from store.</a:t>
                      </a:r>
                      <a:endParaRPr lang="en-GB" sz="800" dirty="0"/>
                    </a:p>
                  </a:txBody>
                  <a:tcPr/>
                </a:tc>
              </a:tr>
              <a:tr h="142985">
                <a:tc vMerge="1">
                  <a:txBody>
                    <a:bodyPr/>
                    <a:lstStyle/>
                    <a:p>
                      <a:endParaRPr lang="en-GB" sz="800" dirty="0"/>
                    </a:p>
                  </a:txBody>
                  <a:tcPr>
                    <a:solidFill>
                      <a:srgbClr val="DAFDA7"/>
                    </a:solidFill>
                  </a:tcPr>
                </a:tc>
                <a:tc vMerge="1">
                  <a:txBody>
                    <a:bodyPr/>
                    <a:lstStyle/>
                    <a:p>
                      <a:endParaRPr lang="en-GB" sz="800" dirty="0"/>
                    </a:p>
                  </a:txBody>
                  <a:tcPr>
                    <a:solidFill>
                      <a:srgbClr val="A3C4FF"/>
                    </a:solidFill>
                  </a:tcPr>
                </a:tc>
                <a:tc>
                  <a:txBody>
                    <a:bodyPr/>
                    <a:lstStyle/>
                    <a:p>
                      <a:r>
                        <a:rPr lang="en-GB" sz="800" dirty="0" err="1" smtClean="0"/>
                        <a:t>Child.Store</a:t>
                      </a:r>
                      <a:r>
                        <a:rPr lang="en-GB" sz="800" dirty="0" smtClean="0"/>
                        <a:t>(): Child gets stored.</a:t>
                      </a:r>
                      <a:endParaRPr lang="en-GB" sz="800" dirty="0"/>
                    </a:p>
                  </a:txBody>
                  <a:tcPr/>
                </a:tc>
              </a:tr>
              <a:tr h="156697">
                <a:tc rowSpan="2">
                  <a:txBody>
                    <a:bodyPr/>
                    <a:lstStyle/>
                    <a:p>
                      <a:r>
                        <a:rPr lang="en-GB" sz="800" dirty="0" smtClean="0"/>
                        <a:t>Stored</a:t>
                      </a:r>
                      <a:endParaRPr lang="en-GB" sz="800" dirty="0"/>
                    </a:p>
                  </a:txBody>
                  <a:tcPr>
                    <a:solidFill>
                      <a:srgbClr val="A3C4FF"/>
                    </a:solidFill>
                  </a:tcPr>
                </a:tc>
                <a:tc rowSpan="2">
                  <a:txBody>
                    <a:bodyPr/>
                    <a:lstStyle/>
                    <a:p>
                      <a:r>
                        <a:rPr lang="en-GB" sz="800" dirty="0" smtClean="0"/>
                        <a:t>Stored</a:t>
                      </a:r>
                      <a:endParaRPr lang="en-GB" sz="800" dirty="0"/>
                    </a:p>
                  </a:txBody>
                  <a:tcPr>
                    <a:solidFill>
                      <a:srgbClr val="A3C4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dirty="0" err="1" smtClean="0"/>
                        <a:t>Parent.Release</a:t>
                      </a:r>
                      <a:r>
                        <a:rPr lang="en-GB" sz="800" dirty="0" smtClean="0"/>
                        <a:t>():</a:t>
                      </a:r>
                      <a:r>
                        <a:rPr lang="en-GB" sz="800" b="1" dirty="0" smtClean="0"/>
                        <a:t> Illegal</a:t>
                      </a:r>
                    </a:p>
                  </a:txBody>
                  <a:tcPr/>
                </a:tc>
              </a:tr>
              <a:tr h="156697">
                <a:tc vMerge="1">
                  <a:txBody>
                    <a:bodyPr/>
                    <a:lstStyle/>
                    <a:p>
                      <a:endParaRPr lang="en-GB" sz="800" dirty="0"/>
                    </a:p>
                  </a:txBody>
                  <a:tcPr>
                    <a:solidFill>
                      <a:srgbClr val="A3C4FF"/>
                    </a:solidFill>
                  </a:tcPr>
                </a:tc>
                <a:tc vMerge="1">
                  <a:txBody>
                    <a:bodyPr/>
                    <a:lstStyle/>
                    <a:p>
                      <a:endParaRPr lang="en-GB" sz="800" dirty="0"/>
                    </a:p>
                  </a:txBody>
                  <a:tcPr>
                    <a:solidFill>
                      <a:srgbClr val="A3C4FF"/>
                    </a:solidFill>
                  </a:tcPr>
                </a:tc>
                <a:tc>
                  <a:txBody>
                    <a:bodyPr/>
                    <a:lstStyle/>
                    <a:p>
                      <a:r>
                        <a:rPr lang="en-GB" sz="800" dirty="0" err="1" smtClean="0"/>
                        <a:t>Child.Release</a:t>
                      </a:r>
                      <a:r>
                        <a:rPr lang="en-GB" sz="800" dirty="0" smtClean="0"/>
                        <a:t>(): Child gets released from store.</a:t>
                      </a:r>
                      <a:endParaRPr lang="en-GB" sz="800" dirty="0"/>
                    </a:p>
                  </a:txBody>
                  <a:tcPr/>
                </a:tc>
              </a:tr>
              <a:tr h="0">
                <a:tc>
                  <a:txBody>
                    <a:bodyPr/>
                    <a:lstStyle/>
                    <a:p>
                      <a:r>
                        <a:rPr lang="en-GB" sz="800" dirty="0" smtClean="0"/>
                        <a:t>Stored</a:t>
                      </a:r>
                      <a:endParaRPr lang="en-GB" sz="800" dirty="0"/>
                    </a:p>
                  </a:txBody>
                  <a:tcPr>
                    <a:solidFill>
                      <a:srgbClr val="A3C4FF"/>
                    </a:solidFill>
                  </a:tcPr>
                </a:tc>
                <a:tc>
                  <a:txBody>
                    <a:bodyPr/>
                    <a:lstStyle/>
                    <a:p>
                      <a:r>
                        <a:rPr lang="en-GB" sz="800" dirty="0" smtClean="0"/>
                        <a:t>Not stored</a:t>
                      </a:r>
                      <a:endParaRPr lang="en-GB" sz="800" dirty="0"/>
                    </a:p>
                  </a:txBody>
                  <a:tcPr>
                    <a:solidFill>
                      <a:srgbClr val="DAFDA7"/>
                    </a:solidFill>
                  </a:tcPr>
                </a:tc>
                <a:tc>
                  <a:txBody>
                    <a:bodyPr/>
                    <a:lstStyle/>
                    <a:p>
                      <a:r>
                        <a:rPr lang="en-GB" sz="800" b="1" dirty="0" smtClean="0"/>
                        <a:t>Illegal</a:t>
                      </a:r>
                      <a:endParaRPr lang="en-GB" sz="800" b="1" baseline="0" dirty="0" smtClean="0"/>
                    </a:p>
                  </a:txBody>
                  <a:tcPr/>
                </a:tc>
              </a:tr>
            </a:tbl>
          </a:graphicData>
        </a:graphic>
      </p:graphicFrame>
      <p:cxnSp>
        <p:nvCxnSpPr>
          <p:cNvPr id="49" name="Straight Arrow Connector 48"/>
          <p:cNvCxnSpPr>
            <a:stCxn id="16" idx="2"/>
            <a:endCxn id="66" idx="1"/>
          </p:cNvCxnSpPr>
          <p:nvPr/>
        </p:nvCxnSpPr>
        <p:spPr>
          <a:xfrm flipH="1" flipV="1">
            <a:off x="1043608" y="1810916"/>
            <a:ext cx="936104" cy="47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265800" y="3003798"/>
            <a:ext cx="3225472" cy="488792"/>
            <a:chOff x="1591112" y="4371950"/>
            <a:chExt cx="3225472" cy="488792"/>
          </a:xfrm>
        </p:grpSpPr>
        <p:sp>
          <p:nvSpPr>
            <p:cNvPr id="36" name="Oval 35"/>
            <p:cNvSpPr/>
            <p:nvPr/>
          </p:nvSpPr>
          <p:spPr>
            <a:xfrm>
              <a:off x="2692956" y="4371950"/>
              <a:ext cx="1077768"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Region</a:t>
              </a:r>
            </a:p>
            <a:p>
              <a:pPr algn="ctr"/>
              <a:r>
                <a:rPr lang="en-GB" sz="800" dirty="0" smtClean="0"/>
                <a:t>P: Country</a:t>
              </a:r>
            </a:p>
            <a:p>
              <a:pPr algn="ctr"/>
              <a:r>
                <a:rPr lang="en-GB" sz="800" dirty="0" smtClean="0"/>
                <a:t>C: Cities</a:t>
              </a:r>
              <a:endParaRPr lang="en-GB" sz="800" dirty="0"/>
            </a:p>
          </p:txBody>
        </p:sp>
        <p:sp>
          <p:nvSpPr>
            <p:cNvPr id="37" name="Oval 36"/>
            <p:cNvSpPr/>
            <p:nvPr/>
          </p:nvSpPr>
          <p:spPr>
            <a:xfrm>
              <a:off x="3923928" y="4371950"/>
              <a:ext cx="892656"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City</a:t>
              </a:r>
            </a:p>
            <a:p>
              <a:pPr algn="ctr"/>
              <a:r>
                <a:rPr lang="en-GB" sz="800" dirty="0" smtClean="0"/>
                <a:t>P: Region</a:t>
              </a:r>
            </a:p>
            <a:p>
              <a:pPr algn="ctr"/>
              <a:endParaRPr lang="en-GB" sz="800" dirty="0"/>
            </a:p>
          </p:txBody>
        </p:sp>
        <p:cxnSp>
          <p:nvCxnSpPr>
            <p:cNvPr id="40" name="Straight Arrow Connector 39"/>
            <p:cNvCxnSpPr/>
            <p:nvPr/>
          </p:nvCxnSpPr>
          <p:spPr>
            <a:xfrm flipV="1">
              <a:off x="3439628" y="4616346"/>
              <a:ext cx="692617" cy="16882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591112" y="4371950"/>
              <a:ext cx="892656" cy="48879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b="1" dirty="0" smtClean="0"/>
                <a:t>Country</a:t>
              </a:r>
            </a:p>
            <a:p>
              <a:pPr algn="ctr"/>
              <a:endParaRPr lang="en-GB" sz="800" dirty="0" smtClean="0"/>
            </a:p>
            <a:p>
              <a:pPr algn="ctr"/>
              <a:r>
                <a:rPr lang="en-GB" sz="800" dirty="0" smtClean="0"/>
                <a:t>C: Regions</a:t>
              </a:r>
              <a:endParaRPr lang="en-GB" sz="800" dirty="0"/>
            </a:p>
          </p:txBody>
        </p:sp>
        <p:cxnSp>
          <p:nvCxnSpPr>
            <p:cNvPr id="43" name="Straight Arrow Connector 42"/>
            <p:cNvCxnSpPr/>
            <p:nvPr/>
          </p:nvCxnSpPr>
          <p:spPr>
            <a:xfrm flipV="1">
              <a:off x="2221136" y="4616346"/>
              <a:ext cx="729336" cy="1686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923928" y="3003798"/>
            <a:ext cx="3812262" cy="338554"/>
          </a:xfrm>
          <a:prstGeom prst="rect">
            <a:avLst/>
          </a:prstGeom>
          <a:noFill/>
        </p:spPr>
        <p:txBody>
          <a:bodyPr wrap="none" rtlCol="0">
            <a:spAutoFit/>
          </a:bodyPr>
          <a:lstStyle/>
          <a:p>
            <a:r>
              <a:rPr lang="en-GB" sz="800" dirty="0" smtClean="0"/>
              <a:t>A class can be parent to one class and child of a different class at the same time.</a:t>
            </a:r>
          </a:p>
          <a:p>
            <a:r>
              <a:rPr lang="en-GB" sz="800" dirty="0" smtClean="0"/>
              <a:t>A class can have many parent properties and many collections to different child classes.</a:t>
            </a:r>
            <a:endParaRPr lang="en-GB" sz="800" dirty="0"/>
          </a:p>
        </p:txBody>
      </p:sp>
      <p:sp>
        <p:nvSpPr>
          <p:cNvPr id="22" name="Oval 21"/>
          <p:cNvSpPr/>
          <p:nvPr/>
        </p:nvSpPr>
        <p:spPr>
          <a:xfrm>
            <a:off x="1953522" y="3867894"/>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A</a:t>
            </a:r>
            <a:endParaRPr lang="en-GB" sz="800" dirty="0"/>
          </a:p>
        </p:txBody>
      </p:sp>
      <p:sp>
        <p:nvSpPr>
          <p:cNvPr id="48" name="Oval 47"/>
          <p:cNvSpPr/>
          <p:nvPr/>
        </p:nvSpPr>
        <p:spPr>
          <a:xfrm>
            <a:off x="1491176" y="4155926"/>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B</a:t>
            </a:r>
            <a:endParaRPr lang="en-GB" sz="800" dirty="0"/>
          </a:p>
        </p:txBody>
      </p:sp>
      <p:cxnSp>
        <p:nvCxnSpPr>
          <p:cNvPr id="26" name="Straight Arrow Connector 25"/>
          <p:cNvCxnSpPr>
            <a:stCxn id="22" idx="3"/>
            <a:endCxn id="48" idx="0"/>
          </p:cNvCxnSpPr>
          <p:nvPr/>
        </p:nvCxnSpPr>
        <p:spPr>
          <a:xfrm flipH="1">
            <a:off x="1832945" y="3998886"/>
            <a:ext cx="220679" cy="157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384891" y="4164898"/>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C</a:t>
            </a:r>
            <a:endParaRPr lang="en-GB" sz="800" dirty="0"/>
          </a:p>
        </p:txBody>
      </p:sp>
      <p:cxnSp>
        <p:nvCxnSpPr>
          <p:cNvPr id="51" name="Straight Arrow Connector 50"/>
          <p:cNvCxnSpPr>
            <a:stCxn id="22" idx="5"/>
            <a:endCxn id="50" idx="0"/>
          </p:cNvCxnSpPr>
          <p:nvPr/>
        </p:nvCxnSpPr>
        <p:spPr>
          <a:xfrm>
            <a:off x="2536958" y="3998886"/>
            <a:ext cx="189702" cy="1660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956485" y="4467136"/>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D</a:t>
            </a:r>
            <a:endParaRPr lang="en-GB" sz="800" dirty="0"/>
          </a:p>
        </p:txBody>
      </p:sp>
      <p:cxnSp>
        <p:nvCxnSpPr>
          <p:cNvPr id="54" name="Straight Arrow Connector 53"/>
          <p:cNvCxnSpPr>
            <a:stCxn id="22" idx="4"/>
            <a:endCxn id="53" idx="0"/>
          </p:cNvCxnSpPr>
          <p:nvPr/>
        </p:nvCxnSpPr>
        <p:spPr>
          <a:xfrm>
            <a:off x="2295291" y="4021361"/>
            <a:ext cx="2963" cy="445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1701353" y="4803998"/>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Class E</a:t>
            </a:r>
            <a:endParaRPr lang="en-GB" sz="800" dirty="0"/>
          </a:p>
        </p:txBody>
      </p:sp>
      <p:cxnSp>
        <p:nvCxnSpPr>
          <p:cNvPr id="61" name="Straight Arrow Connector 60"/>
          <p:cNvCxnSpPr>
            <a:stCxn id="53" idx="4"/>
            <a:endCxn id="60" idx="7"/>
          </p:cNvCxnSpPr>
          <p:nvPr/>
        </p:nvCxnSpPr>
        <p:spPr>
          <a:xfrm flipH="1">
            <a:off x="2284789" y="4620603"/>
            <a:ext cx="13465" cy="2058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8" idx="4"/>
            <a:endCxn id="60" idx="0"/>
          </p:cNvCxnSpPr>
          <p:nvPr/>
        </p:nvCxnSpPr>
        <p:spPr>
          <a:xfrm>
            <a:off x="1832945" y="4309393"/>
            <a:ext cx="210177" cy="49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8" idx="4"/>
            <a:endCxn id="69" idx="0"/>
          </p:cNvCxnSpPr>
          <p:nvPr/>
        </p:nvCxnSpPr>
        <p:spPr>
          <a:xfrm>
            <a:off x="637826" y="4155926"/>
            <a:ext cx="0" cy="2065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296057" y="4002459"/>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Parent</a:t>
            </a:r>
            <a:endParaRPr lang="en-GB" sz="800" dirty="0"/>
          </a:p>
        </p:txBody>
      </p:sp>
      <p:sp>
        <p:nvSpPr>
          <p:cNvPr id="69" name="Oval 68"/>
          <p:cNvSpPr/>
          <p:nvPr/>
        </p:nvSpPr>
        <p:spPr>
          <a:xfrm>
            <a:off x="296057" y="4362499"/>
            <a:ext cx="683538" cy="153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800" dirty="0" smtClean="0"/>
              <a:t>Child</a:t>
            </a:r>
            <a:endParaRPr lang="en-GB" sz="800" dirty="0"/>
          </a:p>
        </p:txBody>
      </p:sp>
      <p:cxnSp>
        <p:nvCxnSpPr>
          <p:cNvPr id="75" name="Elbow Connector 74"/>
          <p:cNvCxnSpPr>
            <a:stCxn id="60" idx="6"/>
            <a:endCxn id="22" idx="6"/>
          </p:cNvCxnSpPr>
          <p:nvPr/>
        </p:nvCxnSpPr>
        <p:spPr>
          <a:xfrm flipV="1">
            <a:off x="2384891" y="3944628"/>
            <a:ext cx="252169" cy="936104"/>
          </a:xfrm>
          <a:prstGeom prst="bentConnector3">
            <a:avLst>
              <a:gd name="adj1" fmla="val 33167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192737" y="4155926"/>
            <a:ext cx="697627" cy="461665"/>
          </a:xfrm>
          <a:prstGeom prst="rect">
            <a:avLst/>
          </a:prstGeom>
          <a:noFill/>
        </p:spPr>
        <p:txBody>
          <a:bodyPr wrap="none" rtlCol="0">
            <a:spAutoFit/>
          </a:bodyPr>
          <a:lstStyle/>
          <a:p>
            <a:r>
              <a:rPr lang="en-GB" sz="800" b="1" dirty="0" smtClean="0"/>
              <a:t>Illegal</a:t>
            </a:r>
          </a:p>
          <a:p>
            <a:r>
              <a:rPr lang="en-GB" sz="800" dirty="0" smtClean="0"/>
              <a:t>E cannot be </a:t>
            </a:r>
          </a:p>
          <a:p>
            <a:r>
              <a:rPr lang="en-GB" sz="800" dirty="0" smtClean="0"/>
              <a:t>parent of C</a:t>
            </a:r>
            <a:endParaRPr lang="en-GB" sz="800" dirty="0"/>
          </a:p>
        </p:txBody>
      </p:sp>
      <p:cxnSp>
        <p:nvCxnSpPr>
          <p:cNvPr id="79" name="Elbow Connector 78"/>
          <p:cNvCxnSpPr>
            <a:stCxn id="22" idx="2"/>
            <a:endCxn id="60" idx="2"/>
          </p:cNvCxnSpPr>
          <p:nvPr/>
        </p:nvCxnSpPr>
        <p:spPr>
          <a:xfrm rot="10800000" flipV="1">
            <a:off x="1701354" y="3944628"/>
            <a:ext cx="252169" cy="936104"/>
          </a:xfrm>
          <a:prstGeom prst="bentConnector3">
            <a:avLst>
              <a:gd name="adj1" fmla="val 21303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50" idx="4"/>
            <a:endCxn id="53" idx="7"/>
          </p:cNvCxnSpPr>
          <p:nvPr/>
        </p:nvCxnSpPr>
        <p:spPr>
          <a:xfrm flipH="1">
            <a:off x="2539921" y="4318365"/>
            <a:ext cx="186739" cy="1712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074515" y="4002458"/>
            <a:ext cx="4447051" cy="729531"/>
          </a:xfrm>
          <a:prstGeom prst="rect">
            <a:avLst/>
          </a:prstGeom>
          <a:noFill/>
        </p:spPr>
        <p:txBody>
          <a:bodyPr wrap="square" rtlCol="0">
            <a:noAutofit/>
          </a:bodyPr>
          <a:lstStyle/>
          <a:p>
            <a:r>
              <a:rPr lang="en-GB" sz="800" dirty="0" smtClean="0"/>
              <a:t>A parent class cannot become a child of any of his decedents. Reason: At application </a:t>
            </a:r>
            <a:r>
              <a:rPr lang="en-GB" sz="800" dirty="0" err="1" smtClean="0"/>
              <a:t>startup</a:t>
            </a:r>
            <a:r>
              <a:rPr lang="en-GB" sz="800" dirty="0" smtClean="0"/>
              <a:t>, the oldest generation (A) gets read first from its file. Only then the next generation  gets read (</a:t>
            </a:r>
            <a:r>
              <a:rPr lang="en-GB" sz="800" dirty="0" smtClean="0"/>
              <a:t>B, C </a:t>
            </a:r>
            <a:r>
              <a:rPr lang="en-GB" sz="800" dirty="0" smtClean="0"/>
              <a:t>and D). While reading that second generation, if the child (B, C, D) can find its Parent (A), it gets added in the parent to the correct children collection. If the parent is missing, an Exception is thrown. If A could be a child of E, it would no longer be possible to decide who is the oldest generation.</a:t>
            </a:r>
            <a:endParaRPr lang="en-GB" sz="800" dirty="0"/>
          </a:p>
        </p:txBody>
      </p:sp>
      <p:sp>
        <p:nvSpPr>
          <p:cNvPr id="63" name="TextBox 62"/>
          <p:cNvSpPr txBox="1"/>
          <p:nvPr/>
        </p:nvSpPr>
        <p:spPr>
          <a:xfrm>
            <a:off x="888963" y="2049162"/>
            <a:ext cx="704039" cy="338554"/>
          </a:xfrm>
          <a:prstGeom prst="rect">
            <a:avLst/>
          </a:prstGeom>
          <a:noFill/>
        </p:spPr>
        <p:txBody>
          <a:bodyPr wrap="none" rtlCol="0">
            <a:spAutoFit/>
          </a:bodyPr>
          <a:lstStyle/>
          <a:p>
            <a:r>
              <a:rPr lang="en-GB" sz="800" dirty="0" err="1" smtClean="0"/>
              <a:t>Child.Store</a:t>
            </a:r>
            <a:r>
              <a:rPr lang="en-GB" sz="800" dirty="0" smtClean="0"/>
              <a:t>()</a:t>
            </a:r>
          </a:p>
          <a:p>
            <a:r>
              <a:rPr lang="en-GB" sz="800" b="1" dirty="0" smtClean="0"/>
              <a:t>illegal</a:t>
            </a:r>
            <a:endParaRPr lang="en-GB" sz="800" b="1" dirty="0"/>
          </a:p>
        </p:txBody>
      </p:sp>
      <p:sp>
        <p:nvSpPr>
          <p:cNvPr id="66" name="TextBox 65"/>
          <p:cNvSpPr txBox="1"/>
          <p:nvPr/>
        </p:nvSpPr>
        <p:spPr>
          <a:xfrm>
            <a:off x="1043608" y="1641639"/>
            <a:ext cx="872355" cy="338554"/>
          </a:xfrm>
          <a:prstGeom prst="rect">
            <a:avLst/>
          </a:prstGeom>
          <a:noFill/>
        </p:spPr>
        <p:txBody>
          <a:bodyPr wrap="none" rtlCol="0">
            <a:spAutoFit/>
          </a:bodyPr>
          <a:lstStyle/>
          <a:p>
            <a:r>
              <a:rPr lang="en-GB" sz="800" dirty="0" err="1" smtClean="0"/>
              <a:t>Parent.Release</a:t>
            </a:r>
            <a:r>
              <a:rPr lang="en-GB" sz="800" dirty="0" smtClean="0"/>
              <a:t>()</a:t>
            </a:r>
          </a:p>
          <a:p>
            <a:r>
              <a:rPr lang="en-GB" sz="800" b="1" dirty="0" smtClean="0"/>
              <a:t>illegal</a:t>
            </a:r>
            <a:endParaRPr lang="en-GB" sz="800" b="1" dirty="0"/>
          </a:p>
        </p:txBody>
      </p:sp>
      <p:cxnSp>
        <p:nvCxnSpPr>
          <p:cNvPr id="46" name="Elbow Connector 45"/>
          <p:cNvCxnSpPr>
            <a:stCxn id="11" idx="2"/>
            <a:endCxn id="6" idx="1"/>
          </p:cNvCxnSpPr>
          <p:nvPr/>
        </p:nvCxnSpPr>
        <p:spPr>
          <a:xfrm rot="10800000" flipV="1">
            <a:off x="495718" y="513038"/>
            <a:ext cx="830434" cy="1506733"/>
          </a:xfrm>
          <a:prstGeom prst="bentConnector3">
            <a:avLst>
              <a:gd name="adj1" fmla="val 1192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 idx="0"/>
            <a:endCxn id="10" idx="1"/>
          </p:cNvCxnSpPr>
          <p:nvPr/>
        </p:nvCxnSpPr>
        <p:spPr>
          <a:xfrm rot="5400000" flipH="1" flipV="1">
            <a:off x="414119" y="993114"/>
            <a:ext cx="1043736" cy="4922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11560" y="1420202"/>
            <a:ext cx="769763" cy="215444"/>
          </a:xfrm>
          <a:prstGeom prst="rect">
            <a:avLst/>
          </a:prstGeom>
          <a:noFill/>
        </p:spPr>
        <p:txBody>
          <a:bodyPr wrap="none" rtlCol="0">
            <a:spAutoFit/>
          </a:bodyPr>
          <a:lstStyle/>
          <a:p>
            <a:r>
              <a:rPr lang="en-GB" sz="800" dirty="0" err="1"/>
              <a:t>Parent.Store</a:t>
            </a:r>
            <a:r>
              <a:rPr lang="en-GB" sz="800" dirty="0"/>
              <a:t>()</a:t>
            </a:r>
          </a:p>
        </p:txBody>
      </p:sp>
      <p:sp>
        <p:nvSpPr>
          <p:cNvPr id="81" name="TextBox 80"/>
          <p:cNvSpPr txBox="1"/>
          <p:nvPr/>
        </p:nvSpPr>
        <p:spPr>
          <a:xfrm>
            <a:off x="387277" y="339502"/>
            <a:ext cx="872355" cy="215444"/>
          </a:xfrm>
          <a:prstGeom prst="rect">
            <a:avLst/>
          </a:prstGeom>
          <a:noFill/>
        </p:spPr>
        <p:txBody>
          <a:bodyPr wrap="none" rtlCol="0">
            <a:spAutoFit/>
          </a:bodyPr>
          <a:lstStyle/>
          <a:p>
            <a:r>
              <a:rPr lang="en-GB" sz="800" dirty="0" err="1"/>
              <a:t>Parent.Release</a:t>
            </a:r>
            <a:r>
              <a:rPr lang="en-GB" sz="800" dirty="0"/>
              <a:t>()</a:t>
            </a:r>
          </a:p>
        </p:txBody>
      </p:sp>
      <p:sp>
        <p:nvSpPr>
          <p:cNvPr id="83" name="TextBox 82"/>
          <p:cNvSpPr txBox="1"/>
          <p:nvPr/>
        </p:nvSpPr>
        <p:spPr>
          <a:xfrm>
            <a:off x="1547664" y="858218"/>
            <a:ext cx="704039" cy="215444"/>
          </a:xfrm>
          <a:prstGeom prst="rect">
            <a:avLst/>
          </a:prstGeom>
          <a:noFill/>
        </p:spPr>
        <p:txBody>
          <a:bodyPr wrap="none" rtlCol="0">
            <a:spAutoFit/>
          </a:bodyPr>
          <a:lstStyle/>
          <a:p>
            <a:r>
              <a:rPr lang="en-GB" sz="800" dirty="0" err="1"/>
              <a:t>Child.Store</a:t>
            </a:r>
            <a:r>
              <a:rPr lang="en-GB" sz="800" dirty="0"/>
              <a:t>()</a:t>
            </a:r>
          </a:p>
        </p:txBody>
      </p:sp>
      <p:sp>
        <p:nvSpPr>
          <p:cNvPr id="84" name="TextBox 83"/>
          <p:cNvSpPr txBox="1"/>
          <p:nvPr/>
        </p:nvSpPr>
        <p:spPr>
          <a:xfrm>
            <a:off x="2195736" y="2139702"/>
            <a:ext cx="806631" cy="215444"/>
          </a:xfrm>
          <a:prstGeom prst="rect">
            <a:avLst/>
          </a:prstGeom>
          <a:noFill/>
        </p:spPr>
        <p:txBody>
          <a:bodyPr wrap="none" rtlCol="0">
            <a:spAutoFit/>
          </a:bodyPr>
          <a:lstStyle/>
          <a:p>
            <a:r>
              <a:rPr lang="en-GB" sz="800" dirty="0" err="1"/>
              <a:t>Child.Release</a:t>
            </a:r>
            <a:r>
              <a:rPr lang="en-GB" sz="800" dirty="0"/>
              <a:t>()</a:t>
            </a:r>
          </a:p>
        </p:txBody>
      </p:sp>
    </p:spTree>
    <p:extLst>
      <p:ext uri="{BB962C8B-B14F-4D97-AF65-F5344CB8AC3E}">
        <p14:creationId xmlns:p14="http://schemas.microsoft.com/office/powerpoint/2010/main" val="1746345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9334" y="627535"/>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sp>
        <p:nvSpPr>
          <p:cNvPr id="6" name="TextBox 5"/>
          <p:cNvSpPr txBox="1"/>
          <p:nvPr/>
        </p:nvSpPr>
        <p:spPr>
          <a:xfrm>
            <a:off x="3619334" y="1599643"/>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Child</a:t>
            </a:r>
          </a:p>
          <a:p>
            <a:r>
              <a:rPr lang="en-GB" dirty="0" smtClean="0"/>
              <a:t>Parent</a:t>
            </a:r>
          </a:p>
        </p:txBody>
      </p:sp>
      <p:cxnSp>
        <p:nvCxnSpPr>
          <p:cNvPr id="8" name="Straight Arrow Connector 7"/>
          <p:cNvCxnSpPr>
            <a:stCxn id="4" idx="2"/>
            <a:endCxn id="6" idx="0"/>
          </p:cNvCxnSpPr>
          <p:nvPr/>
        </p:nvCxnSpPr>
        <p:spPr>
          <a:xfrm>
            <a:off x="4112932" y="1273866"/>
            <a:ext cx="0" cy="325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3569" y="735546"/>
            <a:ext cx="2636747" cy="923330"/>
          </a:xfrm>
          <a:prstGeom prst="rect">
            <a:avLst/>
          </a:prstGeom>
          <a:noFill/>
        </p:spPr>
        <p:txBody>
          <a:bodyPr wrap="none" rtlCol="0">
            <a:spAutoFit/>
          </a:bodyPr>
          <a:lstStyle/>
          <a:p>
            <a:r>
              <a:rPr lang="en-GB" dirty="0" err="1" smtClean="0"/>
              <a:t>createStore</a:t>
            </a:r>
            <a:r>
              <a:rPr lang="en-GB" dirty="0" smtClean="0"/>
              <a:t>(Parent)</a:t>
            </a:r>
          </a:p>
          <a:p>
            <a:r>
              <a:rPr lang="en-GB" dirty="0" err="1" smtClean="0"/>
              <a:t>createStore</a:t>
            </a:r>
            <a:r>
              <a:rPr lang="en-GB" dirty="0"/>
              <a:t>(</a:t>
            </a:r>
            <a:r>
              <a:rPr lang="en-GB" dirty="0" smtClean="0"/>
              <a:t>Child(Parent))</a:t>
            </a:r>
          </a:p>
          <a:p>
            <a:r>
              <a:rPr lang="en-GB" dirty="0" smtClean="0"/>
              <a:t> adds Child to Parent</a:t>
            </a:r>
            <a:endParaRPr lang="en-GB" dirty="0"/>
          </a:p>
        </p:txBody>
      </p:sp>
      <p:sp>
        <p:nvSpPr>
          <p:cNvPr id="13" name="TextBox 12"/>
          <p:cNvSpPr txBox="1"/>
          <p:nvPr/>
        </p:nvSpPr>
        <p:spPr>
          <a:xfrm>
            <a:off x="5110584" y="849846"/>
            <a:ext cx="2176109" cy="1477328"/>
          </a:xfrm>
          <a:prstGeom prst="rect">
            <a:avLst/>
          </a:prstGeom>
          <a:noFill/>
        </p:spPr>
        <p:txBody>
          <a:bodyPr wrap="none" rtlCol="0">
            <a:spAutoFit/>
          </a:bodyPr>
          <a:lstStyle/>
          <a:p>
            <a:r>
              <a:rPr lang="en-GB" dirty="0" smtClean="0"/>
              <a:t>Create(Parent)</a:t>
            </a:r>
          </a:p>
          <a:p>
            <a:r>
              <a:rPr lang="en-GB" dirty="0" smtClean="0"/>
              <a:t>Create(Child(Parent))</a:t>
            </a:r>
          </a:p>
          <a:p>
            <a:r>
              <a:rPr lang="en-GB" dirty="0" smtClean="0"/>
              <a:t>Store(Parent)</a:t>
            </a:r>
          </a:p>
          <a:p>
            <a:r>
              <a:rPr lang="en-GB" dirty="0" smtClean="0"/>
              <a:t>Store(Child)</a:t>
            </a:r>
          </a:p>
          <a:p>
            <a:r>
              <a:rPr lang="en-GB" dirty="0"/>
              <a:t> </a:t>
            </a:r>
            <a:r>
              <a:rPr lang="en-GB" dirty="0" smtClean="0"/>
              <a:t> adds Child to Parent</a:t>
            </a:r>
            <a:endParaRPr lang="en-GB" dirty="0"/>
          </a:p>
        </p:txBody>
      </p:sp>
    </p:spTree>
    <p:extLst>
      <p:ext uri="{BB962C8B-B14F-4D97-AF65-F5344CB8AC3E}">
        <p14:creationId xmlns:p14="http://schemas.microsoft.com/office/powerpoint/2010/main" val="3242916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5857" y="465517"/>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sp>
        <p:nvSpPr>
          <p:cNvPr id="8" name="TextBox 7"/>
          <p:cNvSpPr txBox="1"/>
          <p:nvPr/>
        </p:nvSpPr>
        <p:spPr>
          <a:xfrm>
            <a:off x="3907366" y="1437624"/>
            <a:ext cx="987195"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Child</a:t>
            </a:r>
          </a:p>
          <a:p>
            <a:r>
              <a:rPr lang="en-GB" dirty="0" smtClean="0"/>
              <a:t>Parent1</a:t>
            </a:r>
          </a:p>
          <a:p>
            <a:r>
              <a:rPr lang="en-GB" dirty="0" smtClean="0"/>
              <a:t>Parent2</a:t>
            </a:r>
          </a:p>
        </p:txBody>
      </p:sp>
      <p:cxnSp>
        <p:nvCxnSpPr>
          <p:cNvPr id="9" name="Straight Arrow Connector 8"/>
          <p:cNvCxnSpPr>
            <a:stCxn id="7" idx="2"/>
            <a:endCxn id="8" idx="0"/>
          </p:cNvCxnSpPr>
          <p:nvPr/>
        </p:nvCxnSpPr>
        <p:spPr>
          <a:xfrm>
            <a:off x="3769455" y="1111848"/>
            <a:ext cx="631509" cy="32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9513" y="627534"/>
            <a:ext cx="3594895" cy="1200329"/>
          </a:xfrm>
          <a:prstGeom prst="rect">
            <a:avLst/>
          </a:prstGeom>
          <a:noFill/>
        </p:spPr>
        <p:txBody>
          <a:bodyPr wrap="none" rtlCol="0">
            <a:spAutoFit/>
          </a:bodyPr>
          <a:lstStyle/>
          <a:p>
            <a:r>
              <a:rPr lang="en-GB" dirty="0" err="1" smtClean="0"/>
              <a:t>createStore</a:t>
            </a:r>
            <a:r>
              <a:rPr lang="en-GB" dirty="0" smtClean="0"/>
              <a:t>(Parent1)</a:t>
            </a:r>
          </a:p>
          <a:p>
            <a:r>
              <a:rPr lang="en-GB" dirty="0" err="1" smtClean="0"/>
              <a:t>createStore</a:t>
            </a:r>
            <a:r>
              <a:rPr lang="en-GB" dirty="0" smtClean="0"/>
              <a:t>(Parent2)</a:t>
            </a:r>
          </a:p>
          <a:p>
            <a:r>
              <a:rPr lang="en-GB" dirty="0" err="1" smtClean="0"/>
              <a:t>createStore</a:t>
            </a:r>
            <a:r>
              <a:rPr lang="en-GB" dirty="0" smtClean="0"/>
              <a:t>(Child(Parent1, Parent2))</a:t>
            </a:r>
          </a:p>
          <a:p>
            <a:r>
              <a:rPr lang="en-GB" dirty="0" smtClean="0"/>
              <a:t> adds Child to Parent1 and Parent2</a:t>
            </a:r>
            <a:endParaRPr lang="en-GB" dirty="0"/>
          </a:p>
        </p:txBody>
      </p:sp>
      <p:sp>
        <p:nvSpPr>
          <p:cNvPr id="11" name="TextBox 10"/>
          <p:cNvSpPr txBox="1"/>
          <p:nvPr/>
        </p:nvSpPr>
        <p:spPr>
          <a:xfrm>
            <a:off x="323528" y="2988697"/>
            <a:ext cx="8640960" cy="2031325"/>
          </a:xfrm>
          <a:prstGeom prst="rect">
            <a:avLst/>
          </a:prstGeom>
          <a:noFill/>
        </p:spPr>
        <p:txBody>
          <a:bodyPr wrap="square" rtlCol="0">
            <a:spAutoFit/>
          </a:bodyPr>
          <a:lstStyle/>
          <a:p>
            <a:r>
              <a:rPr lang="en-GB" dirty="0" smtClean="0"/>
              <a:t>Unfortunately, there are to many strange cases to be solved, when a not stored child can be added to a not stored parent, for example if the child belongs to 2 parents. If it has only 1 parent, the child could get saved when the parent gets saved. But when it has 2 parents and the first parent tries to save the child before the second parent is saved, that wouldn’t work, because parent 2 has to be saved before child 2 can get saved, which needs to know the key of parent 2.</a:t>
            </a:r>
          </a:p>
          <a:p>
            <a:endParaRPr lang="en-GB" dirty="0"/>
          </a:p>
        </p:txBody>
      </p:sp>
      <p:sp>
        <p:nvSpPr>
          <p:cNvPr id="12" name="TextBox 11"/>
          <p:cNvSpPr txBox="1"/>
          <p:nvPr/>
        </p:nvSpPr>
        <p:spPr>
          <a:xfrm>
            <a:off x="4520910" y="465517"/>
            <a:ext cx="98719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b="1" dirty="0" smtClean="0"/>
              <a:t>Parent</a:t>
            </a:r>
          </a:p>
          <a:p>
            <a:r>
              <a:rPr lang="en-GB" dirty="0" smtClean="0"/>
              <a:t>Children</a:t>
            </a:r>
            <a:endParaRPr lang="en-GB" dirty="0"/>
          </a:p>
        </p:txBody>
      </p:sp>
      <p:cxnSp>
        <p:nvCxnSpPr>
          <p:cNvPr id="13" name="Straight Arrow Connector 12"/>
          <p:cNvCxnSpPr>
            <a:stCxn id="12" idx="2"/>
            <a:endCxn id="8" idx="0"/>
          </p:cNvCxnSpPr>
          <p:nvPr/>
        </p:nvCxnSpPr>
        <p:spPr>
          <a:xfrm flipH="1">
            <a:off x="4400964" y="1111848"/>
            <a:ext cx="613544" cy="32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57626" y="627534"/>
            <a:ext cx="3430811" cy="2308324"/>
          </a:xfrm>
          <a:prstGeom prst="rect">
            <a:avLst/>
          </a:prstGeom>
          <a:noFill/>
        </p:spPr>
        <p:txBody>
          <a:bodyPr wrap="none" rtlCol="0">
            <a:spAutoFit/>
          </a:bodyPr>
          <a:lstStyle/>
          <a:p>
            <a:r>
              <a:rPr lang="en-GB" dirty="0" smtClean="0"/>
              <a:t>create (Parent1)</a:t>
            </a:r>
          </a:p>
          <a:p>
            <a:r>
              <a:rPr lang="en-GB" dirty="0"/>
              <a:t>s</a:t>
            </a:r>
            <a:r>
              <a:rPr lang="en-GB" dirty="0" smtClean="0"/>
              <a:t>tore(Parent1)</a:t>
            </a:r>
          </a:p>
          <a:p>
            <a:r>
              <a:rPr lang="en-GB" dirty="0" smtClean="0"/>
              <a:t>create (Parent2)</a:t>
            </a:r>
          </a:p>
          <a:p>
            <a:r>
              <a:rPr lang="en-GB" dirty="0" smtClean="0"/>
              <a:t>create (Child(Parent1, Parent2))</a:t>
            </a:r>
          </a:p>
          <a:p>
            <a:r>
              <a:rPr lang="en-GB" dirty="0" smtClean="0"/>
              <a:t>/*store child not possible*/</a:t>
            </a:r>
          </a:p>
          <a:p>
            <a:r>
              <a:rPr lang="en-GB" dirty="0" smtClean="0"/>
              <a:t>store(Parent2)</a:t>
            </a:r>
          </a:p>
          <a:p>
            <a:r>
              <a:rPr lang="en-GB" dirty="0" smtClean="0"/>
              <a:t>store(Child)</a:t>
            </a:r>
          </a:p>
          <a:p>
            <a:r>
              <a:rPr lang="en-GB" dirty="0" smtClean="0"/>
              <a:t> adds Child to Parent1 and Parent2</a:t>
            </a:r>
            <a:endParaRPr lang="en-GB" dirty="0"/>
          </a:p>
        </p:txBody>
      </p:sp>
    </p:spTree>
    <p:extLst>
      <p:ext uri="{BB962C8B-B14F-4D97-AF65-F5344CB8AC3E}">
        <p14:creationId xmlns:p14="http://schemas.microsoft.com/office/powerpoint/2010/main" val="1310231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7494"/>
            <a:ext cx="1296144"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sp>
        <p:nvSpPr>
          <p:cNvPr id="6" name="Rectangle 5"/>
          <p:cNvSpPr/>
          <p:nvPr/>
        </p:nvSpPr>
        <p:spPr>
          <a:xfrm>
            <a:off x="5749101" y="267494"/>
            <a:ext cx="2135267"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ItemParent</a:t>
            </a:r>
            <a:endParaRPr lang="en-GB" dirty="0"/>
          </a:p>
        </p:txBody>
      </p:sp>
      <p:cxnSp>
        <p:nvCxnSpPr>
          <p:cNvPr id="9" name="Straight Arrow Connector 8"/>
          <p:cNvCxnSpPr>
            <a:stCxn id="75" idx="3"/>
            <a:endCxn id="131" idx="1"/>
          </p:cNvCxnSpPr>
          <p:nvPr/>
        </p:nvCxnSpPr>
        <p:spPr>
          <a:xfrm>
            <a:off x="1181918" y="1084388"/>
            <a:ext cx="4711199"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79712" y="1391166"/>
            <a:ext cx="1440160" cy="2960397"/>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30" name="Rectangle 29"/>
          <p:cNvSpPr/>
          <p:nvPr/>
        </p:nvSpPr>
        <p:spPr>
          <a:xfrm>
            <a:off x="3729609" y="1401620"/>
            <a:ext cx="1634479" cy="294994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33" name="TextBox 32"/>
          <p:cNvSpPr txBox="1"/>
          <p:nvPr/>
        </p:nvSpPr>
        <p:spPr>
          <a:xfrm>
            <a:off x="1711513" y="51470"/>
            <a:ext cx="3679597" cy="369332"/>
          </a:xfrm>
          <a:prstGeom prst="rect">
            <a:avLst/>
          </a:prstGeom>
          <a:noFill/>
        </p:spPr>
        <p:txBody>
          <a:bodyPr wrap="none" rtlCol="0">
            <a:spAutoFit/>
          </a:bodyPr>
          <a:lstStyle/>
          <a:p>
            <a:r>
              <a:rPr lang="en-GB" b="1" dirty="0" smtClean="0"/>
              <a:t>Create Item and store it in </a:t>
            </a:r>
            <a:r>
              <a:rPr lang="en-GB" b="1" dirty="0" err="1" smtClean="0"/>
              <a:t>DataStore</a:t>
            </a:r>
            <a:endParaRPr lang="en-GB" b="1" dirty="0"/>
          </a:p>
        </p:txBody>
      </p:sp>
      <p:grpSp>
        <p:nvGrpSpPr>
          <p:cNvPr id="97" name="Group 96"/>
          <p:cNvGrpSpPr/>
          <p:nvPr/>
        </p:nvGrpSpPr>
        <p:grpSpPr>
          <a:xfrm>
            <a:off x="300395" y="590312"/>
            <a:ext cx="959237" cy="3654978"/>
            <a:chOff x="-684584" y="932996"/>
            <a:chExt cx="959237" cy="3654978"/>
          </a:xfrm>
        </p:grpSpPr>
        <p:sp>
          <p:nvSpPr>
            <p:cNvPr id="73" name="TextBox 72"/>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74" name="TextBox 73"/>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75" name="TextBox 74"/>
            <p:cNvSpPr txBox="1"/>
            <p:nvPr/>
          </p:nvSpPr>
          <p:spPr>
            <a:xfrm>
              <a:off x="-684584" y="1288572"/>
              <a:ext cx="881523" cy="276999"/>
            </a:xfrm>
            <a:prstGeom prst="rect">
              <a:avLst/>
            </a:prstGeom>
            <a:noFill/>
          </p:spPr>
          <p:txBody>
            <a:bodyPr wrap="none" rtlCol="0">
              <a:spAutoFit/>
            </a:bodyPr>
            <a:lstStyle/>
            <a:p>
              <a:r>
                <a:rPr lang="en-GB" sz="1200" dirty="0" err="1" smtClean="0"/>
                <a:t>ItemParent</a:t>
              </a:r>
              <a:endParaRPr lang="en-GB" sz="1200" dirty="0"/>
            </a:p>
          </p:txBody>
        </p:sp>
        <p:sp>
          <p:nvSpPr>
            <p:cNvPr id="76" name="TextBox 75"/>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77" name="TextBox 76"/>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78" name="TextBox 77"/>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79" name="TextBox 78"/>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80" name="TextBox 79"/>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81" name="TextBox 80"/>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82" name="TextBox 81"/>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83" name="TextBox 82"/>
            <p:cNvSpPr txBox="1"/>
            <p:nvPr/>
          </p:nvSpPr>
          <p:spPr>
            <a:xfrm>
              <a:off x="-684584" y="2710876"/>
              <a:ext cx="784125" cy="276999"/>
            </a:xfrm>
            <a:prstGeom prst="rect">
              <a:avLst/>
            </a:prstGeom>
            <a:noFill/>
          </p:spPr>
          <p:txBody>
            <a:bodyPr wrap="none" rtlCol="0">
              <a:spAutoFit/>
            </a:bodyPr>
            <a:lstStyle/>
            <a:p>
              <a:r>
                <a:rPr lang="en-GB" sz="1200" dirty="0"/>
                <a:t>Release()</a:t>
              </a:r>
            </a:p>
          </p:txBody>
        </p:sp>
        <p:sp>
          <p:nvSpPr>
            <p:cNvPr id="84" name="TextBox 83"/>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85" name="TextBox 84"/>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86" name="TextBox 85"/>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87" name="TextBox 86"/>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88" name="TextBox 87"/>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89" name="TextBox 88"/>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90" name="TextBox 89"/>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91" name="TextBox 90"/>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92" name="TextBox 91"/>
            <p:cNvSpPr txBox="1"/>
            <p:nvPr/>
          </p:nvSpPr>
          <p:spPr>
            <a:xfrm>
              <a:off x="-684584" y="4310975"/>
              <a:ext cx="184731" cy="276999"/>
            </a:xfrm>
            <a:prstGeom prst="rect">
              <a:avLst/>
            </a:prstGeom>
            <a:noFill/>
          </p:spPr>
          <p:txBody>
            <a:bodyPr wrap="none" rtlCol="0">
              <a:spAutoFit/>
            </a:bodyPr>
            <a:lstStyle/>
            <a:p>
              <a:endParaRPr lang="en-GB" sz="1200" dirty="0"/>
            </a:p>
          </p:txBody>
        </p:sp>
      </p:grpSp>
      <p:sp>
        <p:nvSpPr>
          <p:cNvPr id="111" name="TextBox 110"/>
          <p:cNvSpPr txBox="1"/>
          <p:nvPr/>
        </p:nvSpPr>
        <p:spPr>
          <a:xfrm>
            <a:off x="3779912" y="1142623"/>
            <a:ext cx="657552" cy="276999"/>
          </a:xfrm>
          <a:prstGeom prst="rect">
            <a:avLst/>
          </a:prstGeom>
          <a:noFill/>
        </p:spPr>
        <p:txBody>
          <a:bodyPr wrap="none" rtlCol="0">
            <a:spAutoFit/>
          </a:bodyPr>
          <a:lstStyle/>
          <a:p>
            <a:r>
              <a:rPr lang="en-GB" sz="1200" dirty="0" smtClean="0"/>
              <a:t>inherits</a:t>
            </a:r>
            <a:endParaRPr lang="en-GB" sz="1200" dirty="0"/>
          </a:p>
        </p:txBody>
      </p:sp>
      <p:grpSp>
        <p:nvGrpSpPr>
          <p:cNvPr id="128" name="Group 127"/>
          <p:cNvGrpSpPr/>
          <p:nvPr/>
        </p:nvGrpSpPr>
        <p:grpSpPr>
          <a:xfrm>
            <a:off x="5893117" y="590312"/>
            <a:ext cx="1919243" cy="3654978"/>
            <a:chOff x="-684584" y="932996"/>
            <a:chExt cx="1919243" cy="3654978"/>
          </a:xfrm>
        </p:grpSpPr>
        <p:sp>
          <p:nvSpPr>
            <p:cNvPr id="129" name="TextBox 128"/>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30" name="TextBox 129"/>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131" name="TextBox 130"/>
            <p:cNvSpPr txBox="1"/>
            <p:nvPr/>
          </p:nvSpPr>
          <p:spPr>
            <a:xfrm>
              <a:off x="-684584" y="1288572"/>
              <a:ext cx="993670" cy="276999"/>
            </a:xfrm>
            <a:prstGeom prst="rect">
              <a:avLst/>
            </a:prstGeom>
            <a:noFill/>
          </p:spPr>
          <p:txBody>
            <a:bodyPr wrap="none" rtlCol="0">
              <a:spAutoFit/>
            </a:bodyPr>
            <a:lstStyle/>
            <a:p>
              <a:r>
                <a:rPr lang="en-GB" sz="1200" dirty="0" err="1" smtClean="0"/>
                <a:t>ItemChildren</a:t>
              </a:r>
              <a:endParaRPr lang="en-GB" sz="1200" dirty="0"/>
            </a:p>
          </p:txBody>
        </p:sp>
        <p:sp>
          <p:nvSpPr>
            <p:cNvPr id="132" name="TextBox 131"/>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133" name="TextBox 132"/>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134" name="TextBox 133"/>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135" name="TextBox 134"/>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136" name="TextBox 135"/>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137" name="TextBox 136"/>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138" name="TextBox 137"/>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139" name="TextBox 138"/>
            <p:cNvSpPr txBox="1"/>
            <p:nvPr/>
          </p:nvSpPr>
          <p:spPr>
            <a:xfrm>
              <a:off x="-684584" y="2710876"/>
              <a:ext cx="784125" cy="276999"/>
            </a:xfrm>
            <a:prstGeom prst="rect">
              <a:avLst/>
            </a:prstGeom>
            <a:noFill/>
          </p:spPr>
          <p:txBody>
            <a:bodyPr wrap="none" rtlCol="0">
              <a:spAutoFit/>
            </a:bodyPr>
            <a:lstStyle/>
            <a:p>
              <a:r>
                <a:rPr lang="en-GB" sz="1200" dirty="0"/>
                <a:t>Release()</a:t>
              </a:r>
            </a:p>
          </p:txBody>
        </p:sp>
        <p:sp>
          <p:nvSpPr>
            <p:cNvPr id="140" name="TextBox 139"/>
            <p:cNvSpPr txBox="1"/>
            <p:nvPr/>
          </p:nvSpPr>
          <p:spPr>
            <a:xfrm>
              <a:off x="-684584" y="2888664"/>
              <a:ext cx="1480149" cy="276999"/>
            </a:xfrm>
            <a:prstGeom prst="rect">
              <a:avLst/>
            </a:prstGeom>
            <a:noFill/>
          </p:spPr>
          <p:txBody>
            <a:bodyPr wrap="none" rtlCol="0">
              <a:spAutoFit/>
            </a:bodyPr>
            <a:lstStyle/>
            <a:p>
              <a:r>
                <a:rPr lang="en-GB" sz="1200" dirty="0" err="1" smtClean="0"/>
                <a:t>AddToItemChildren</a:t>
              </a:r>
              <a:r>
                <a:rPr lang="en-GB" sz="1200" dirty="0" smtClean="0"/>
                <a:t>()</a:t>
              </a:r>
              <a:endParaRPr lang="en-GB" sz="1200" dirty="0"/>
            </a:p>
          </p:txBody>
        </p:sp>
        <p:sp>
          <p:nvSpPr>
            <p:cNvPr id="141" name="TextBox 140"/>
            <p:cNvSpPr txBox="1"/>
            <p:nvPr/>
          </p:nvSpPr>
          <p:spPr>
            <a:xfrm>
              <a:off x="-684584" y="3066452"/>
              <a:ext cx="1919243" cy="276999"/>
            </a:xfrm>
            <a:prstGeom prst="rect">
              <a:avLst/>
            </a:prstGeom>
            <a:noFill/>
          </p:spPr>
          <p:txBody>
            <a:bodyPr wrap="none" rtlCol="0">
              <a:spAutoFit/>
            </a:bodyPr>
            <a:lstStyle/>
            <a:p>
              <a:r>
                <a:rPr lang="en-GB" sz="1200" dirty="0" err="1" smtClean="0"/>
                <a:t>RemoveFromItemChildren</a:t>
              </a:r>
              <a:r>
                <a:rPr lang="en-GB" sz="1200" dirty="0" smtClean="0"/>
                <a:t>()</a:t>
              </a:r>
              <a:endParaRPr lang="en-GB" sz="1200" dirty="0"/>
            </a:p>
          </p:txBody>
        </p:sp>
        <p:sp>
          <p:nvSpPr>
            <p:cNvPr id="142" name="TextBox 141"/>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43" name="TextBox 142"/>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44" name="TextBox 143"/>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45" name="TextBox 144"/>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46" name="TextBox 145"/>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47" name="TextBox 146"/>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48" name="TextBox 147"/>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2" name="Elbow Connector 11"/>
          <p:cNvCxnSpPr>
            <a:stCxn id="20" idx="0"/>
            <a:endCxn id="30" idx="0"/>
          </p:cNvCxnSpPr>
          <p:nvPr/>
        </p:nvCxnSpPr>
        <p:spPr>
          <a:xfrm rot="16200000" flipH="1">
            <a:off x="3618093" y="472865"/>
            <a:ext cx="10454" cy="1847057"/>
          </a:xfrm>
          <a:prstGeom prst="bentConnector3">
            <a:avLst>
              <a:gd name="adj1" fmla="val -218672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3991855" y="869278"/>
            <a:ext cx="1516249" cy="276999"/>
          </a:xfrm>
          <a:prstGeom prst="rect">
            <a:avLst/>
          </a:prstGeom>
          <a:noFill/>
        </p:spPr>
        <p:txBody>
          <a:bodyPr wrap="none" rtlCol="0">
            <a:spAutoFit/>
          </a:bodyPr>
          <a:lstStyle/>
          <a:p>
            <a:r>
              <a:rPr lang="en-GB" sz="1200" dirty="0" err="1" smtClean="0"/>
              <a:t>ItemParent</a:t>
            </a:r>
            <a:r>
              <a:rPr lang="en-GB" sz="1200" dirty="0" smtClean="0"/>
              <a:t> has Items</a:t>
            </a:r>
            <a:endParaRPr lang="en-GB" sz="1200" dirty="0"/>
          </a:p>
        </p:txBody>
      </p:sp>
      <p:grpSp>
        <p:nvGrpSpPr>
          <p:cNvPr id="150" name="Group 149"/>
          <p:cNvGrpSpPr/>
          <p:nvPr/>
        </p:nvGrpSpPr>
        <p:grpSpPr>
          <a:xfrm>
            <a:off x="2051720" y="1941108"/>
            <a:ext cx="1340688" cy="3654978"/>
            <a:chOff x="-684584" y="932996"/>
            <a:chExt cx="1340688" cy="3654978"/>
          </a:xfrm>
        </p:grpSpPr>
        <p:sp>
          <p:nvSpPr>
            <p:cNvPr id="151" name="TextBox 150"/>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52" name="TextBox 151"/>
            <p:cNvSpPr txBox="1"/>
            <p:nvPr/>
          </p:nvSpPr>
          <p:spPr>
            <a:xfrm>
              <a:off x="-684584" y="1110784"/>
              <a:ext cx="736868" cy="276999"/>
            </a:xfrm>
            <a:prstGeom prst="rect">
              <a:avLst/>
            </a:prstGeom>
            <a:noFill/>
          </p:spPr>
          <p:txBody>
            <a:bodyPr wrap="none" rtlCol="0">
              <a:spAutoFit/>
            </a:bodyPr>
            <a:lstStyle/>
            <a:p>
              <a:r>
                <a:rPr lang="en-GB" sz="1200" dirty="0" err="1"/>
                <a:t>StoreKey</a:t>
              </a:r>
              <a:endParaRPr lang="en-GB" sz="1200" dirty="0"/>
            </a:p>
          </p:txBody>
        </p:sp>
        <p:sp>
          <p:nvSpPr>
            <p:cNvPr id="153" name="TextBox 152"/>
            <p:cNvSpPr txBox="1"/>
            <p:nvPr/>
          </p:nvSpPr>
          <p:spPr>
            <a:xfrm>
              <a:off x="-684584" y="1288572"/>
              <a:ext cx="627031" cy="276999"/>
            </a:xfrm>
            <a:prstGeom prst="rect">
              <a:avLst/>
            </a:prstGeom>
            <a:noFill/>
          </p:spPr>
          <p:txBody>
            <a:bodyPr wrap="none" rtlCol="0">
              <a:spAutoFit/>
            </a:bodyPr>
            <a:lstStyle/>
            <a:p>
              <a:r>
                <a:rPr lang="en-GB" sz="1200" dirty="0"/>
                <a:t>Items[]</a:t>
              </a:r>
            </a:p>
          </p:txBody>
        </p:sp>
        <p:sp>
          <p:nvSpPr>
            <p:cNvPr id="154" name="TextBox 153"/>
            <p:cNvSpPr txBox="1"/>
            <p:nvPr/>
          </p:nvSpPr>
          <p:spPr>
            <a:xfrm>
              <a:off x="-684584" y="1466360"/>
              <a:ext cx="538545" cy="276999"/>
            </a:xfrm>
            <a:prstGeom prst="rect">
              <a:avLst/>
            </a:prstGeom>
            <a:noFill/>
          </p:spPr>
          <p:txBody>
            <a:bodyPr wrap="none" rtlCol="0">
              <a:spAutoFit/>
            </a:bodyPr>
            <a:lstStyle/>
            <a:p>
              <a:r>
                <a:rPr lang="en-GB" sz="1200" b="1" dirty="0"/>
                <a:t>Event</a:t>
              </a:r>
            </a:p>
          </p:txBody>
        </p:sp>
        <p:sp>
          <p:nvSpPr>
            <p:cNvPr id="155" name="TextBox 154"/>
            <p:cNvSpPr txBox="1"/>
            <p:nvPr/>
          </p:nvSpPr>
          <p:spPr>
            <a:xfrm>
              <a:off x="-684584" y="1644148"/>
              <a:ext cx="591829" cy="276999"/>
            </a:xfrm>
            <a:prstGeom prst="rect">
              <a:avLst/>
            </a:prstGeom>
            <a:noFill/>
          </p:spPr>
          <p:txBody>
            <a:bodyPr wrap="none" rtlCol="0">
              <a:spAutoFit/>
            </a:bodyPr>
            <a:lstStyle/>
            <a:p>
              <a:r>
                <a:rPr lang="en-GB" sz="1200" dirty="0"/>
                <a:t>Added</a:t>
              </a:r>
            </a:p>
          </p:txBody>
        </p:sp>
        <p:sp>
          <p:nvSpPr>
            <p:cNvPr id="156" name="TextBox 155"/>
            <p:cNvSpPr txBox="1"/>
            <p:nvPr/>
          </p:nvSpPr>
          <p:spPr>
            <a:xfrm>
              <a:off x="-684584" y="1821936"/>
              <a:ext cx="728405" cy="276999"/>
            </a:xfrm>
            <a:prstGeom prst="rect">
              <a:avLst/>
            </a:prstGeom>
            <a:noFill/>
          </p:spPr>
          <p:txBody>
            <a:bodyPr wrap="none" rtlCol="0">
              <a:spAutoFit/>
            </a:bodyPr>
            <a:lstStyle/>
            <a:p>
              <a:r>
                <a:rPr lang="en-GB" sz="1200" dirty="0"/>
                <a:t>Changed</a:t>
              </a:r>
              <a:endParaRPr lang="en-GB" sz="1200" b="1" dirty="0"/>
            </a:p>
          </p:txBody>
        </p:sp>
        <p:sp>
          <p:nvSpPr>
            <p:cNvPr id="157" name="TextBox 156"/>
            <p:cNvSpPr txBox="1"/>
            <p:nvPr/>
          </p:nvSpPr>
          <p:spPr>
            <a:xfrm>
              <a:off x="-684584" y="1999724"/>
              <a:ext cx="771301" cy="276999"/>
            </a:xfrm>
            <a:prstGeom prst="rect">
              <a:avLst/>
            </a:prstGeom>
            <a:noFill/>
          </p:spPr>
          <p:txBody>
            <a:bodyPr wrap="none" rtlCol="0">
              <a:spAutoFit/>
            </a:bodyPr>
            <a:lstStyle/>
            <a:p>
              <a:r>
                <a:rPr lang="en-GB" sz="1200" dirty="0"/>
                <a:t>Removed</a:t>
              </a:r>
            </a:p>
          </p:txBody>
        </p:sp>
        <p:sp>
          <p:nvSpPr>
            <p:cNvPr id="158" name="TextBox 157"/>
            <p:cNvSpPr txBox="1"/>
            <p:nvPr/>
          </p:nvSpPr>
          <p:spPr>
            <a:xfrm>
              <a:off x="-684584" y="2177512"/>
              <a:ext cx="936475" cy="276999"/>
            </a:xfrm>
            <a:prstGeom prst="rect">
              <a:avLst/>
            </a:prstGeom>
            <a:noFill/>
          </p:spPr>
          <p:txBody>
            <a:bodyPr wrap="none" rtlCol="0">
              <a:spAutoFit/>
            </a:bodyPr>
            <a:lstStyle/>
            <a:p>
              <a:r>
                <a:rPr lang="en-GB" sz="1200" b="1" dirty="0"/>
                <a:t>Constructor</a:t>
              </a:r>
              <a:endParaRPr lang="en-GB" sz="1200" dirty="0"/>
            </a:p>
          </p:txBody>
        </p:sp>
        <p:sp>
          <p:nvSpPr>
            <p:cNvPr id="159" name="TextBox 158"/>
            <p:cNvSpPr txBox="1"/>
            <p:nvPr/>
          </p:nvSpPr>
          <p:spPr>
            <a:xfrm>
              <a:off x="-684584" y="2355300"/>
              <a:ext cx="897618" cy="276999"/>
            </a:xfrm>
            <a:prstGeom prst="rect">
              <a:avLst/>
            </a:prstGeom>
            <a:noFill/>
          </p:spPr>
          <p:txBody>
            <a:bodyPr wrap="none" rtlCol="0">
              <a:spAutoFit/>
            </a:bodyPr>
            <a:lstStyle/>
            <a:p>
              <a:r>
                <a:rPr lang="en-GB" sz="1200" dirty="0" err="1"/>
                <a:t>DataStore</a:t>
              </a:r>
              <a:r>
                <a:rPr lang="en-GB" sz="1200" dirty="0"/>
                <a:t>()</a:t>
              </a:r>
            </a:p>
          </p:txBody>
        </p:sp>
        <p:sp>
          <p:nvSpPr>
            <p:cNvPr id="160" name="TextBox 159"/>
            <p:cNvSpPr txBox="1"/>
            <p:nvPr/>
          </p:nvSpPr>
          <p:spPr>
            <a:xfrm>
              <a:off x="-684584" y="2533088"/>
              <a:ext cx="759119" cy="276999"/>
            </a:xfrm>
            <a:prstGeom prst="rect">
              <a:avLst/>
            </a:prstGeom>
            <a:noFill/>
          </p:spPr>
          <p:txBody>
            <a:bodyPr wrap="none" rtlCol="0">
              <a:spAutoFit/>
            </a:bodyPr>
            <a:lstStyle/>
            <a:p>
              <a:r>
                <a:rPr lang="en-GB" sz="1200" b="1" dirty="0"/>
                <a:t>Methods</a:t>
              </a:r>
              <a:endParaRPr lang="en-GB" sz="1200" dirty="0"/>
            </a:p>
          </p:txBody>
        </p:sp>
        <p:sp>
          <p:nvSpPr>
            <p:cNvPr id="161" name="TextBox 160"/>
            <p:cNvSpPr txBox="1"/>
            <p:nvPr/>
          </p:nvSpPr>
          <p:spPr>
            <a:xfrm>
              <a:off x="-684584" y="2710876"/>
              <a:ext cx="527709" cy="276999"/>
            </a:xfrm>
            <a:prstGeom prst="rect">
              <a:avLst/>
            </a:prstGeom>
            <a:noFill/>
          </p:spPr>
          <p:txBody>
            <a:bodyPr wrap="none" rtlCol="0">
              <a:spAutoFit/>
            </a:bodyPr>
            <a:lstStyle/>
            <a:p>
              <a:r>
                <a:rPr lang="en-GB" sz="1200" dirty="0"/>
                <a:t>Add()</a:t>
              </a:r>
            </a:p>
          </p:txBody>
        </p:sp>
        <p:sp>
          <p:nvSpPr>
            <p:cNvPr id="162" name="TextBox 161"/>
            <p:cNvSpPr txBox="1"/>
            <p:nvPr/>
          </p:nvSpPr>
          <p:spPr>
            <a:xfrm>
              <a:off x="-684584" y="2888664"/>
              <a:ext cx="1340688" cy="276999"/>
            </a:xfrm>
            <a:prstGeom prst="rect">
              <a:avLst/>
            </a:prstGeom>
            <a:noFill/>
          </p:spPr>
          <p:txBody>
            <a:bodyPr wrap="none" rtlCol="0">
              <a:spAutoFit/>
            </a:bodyPr>
            <a:lstStyle/>
            <a:p>
              <a:r>
                <a:rPr lang="en-GB" sz="1200" dirty="0" err="1"/>
                <a:t>ItemHasChanged</a:t>
              </a:r>
              <a:r>
                <a:rPr lang="en-GB" sz="1200" dirty="0"/>
                <a:t>()</a:t>
              </a:r>
            </a:p>
          </p:txBody>
        </p:sp>
        <p:sp>
          <p:nvSpPr>
            <p:cNvPr id="163" name="TextBox 162"/>
            <p:cNvSpPr txBox="1"/>
            <p:nvPr/>
          </p:nvSpPr>
          <p:spPr>
            <a:xfrm>
              <a:off x="-684584" y="3066452"/>
              <a:ext cx="784125" cy="276999"/>
            </a:xfrm>
            <a:prstGeom prst="rect">
              <a:avLst/>
            </a:prstGeom>
            <a:noFill/>
          </p:spPr>
          <p:txBody>
            <a:bodyPr wrap="none" rtlCol="0">
              <a:spAutoFit/>
            </a:bodyPr>
            <a:lstStyle/>
            <a:p>
              <a:r>
                <a:rPr lang="en-GB" sz="1200" dirty="0"/>
                <a:t>Remove()</a:t>
              </a:r>
            </a:p>
          </p:txBody>
        </p:sp>
        <p:sp>
          <p:nvSpPr>
            <p:cNvPr id="164" name="TextBox 163"/>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65" name="TextBox 164"/>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66" name="TextBox 165"/>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67" name="TextBox 166"/>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68" name="TextBox 167"/>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69" name="TextBox 168"/>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70" name="TextBox 169"/>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6" name="Elbow Connector 15"/>
          <p:cNvCxnSpPr>
            <a:stCxn id="161" idx="3"/>
            <a:endCxn id="74" idx="3"/>
          </p:cNvCxnSpPr>
          <p:nvPr/>
        </p:nvCxnSpPr>
        <p:spPr>
          <a:xfrm flipH="1" flipV="1">
            <a:off x="707366" y="906600"/>
            <a:ext cx="1872063" cy="2950888"/>
          </a:xfrm>
          <a:prstGeom prst="bentConnector3">
            <a:avLst>
              <a:gd name="adj1" fmla="val -52247"/>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9" idx="3"/>
            <a:endCxn id="81" idx="1"/>
          </p:cNvCxnSpPr>
          <p:nvPr/>
        </p:nvCxnSpPr>
        <p:spPr>
          <a:xfrm flipH="1">
            <a:off x="300395" y="1795540"/>
            <a:ext cx="566117" cy="355576"/>
          </a:xfrm>
          <a:prstGeom prst="bentConnector5">
            <a:avLst>
              <a:gd name="adj1" fmla="val -40380"/>
              <a:gd name="adj2" fmla="val 72889"/>
              <a:gd name="adj3" fmla="val 140380"/>
            </a:avLst>
          </a:prstGeom>
          <a:ln w="12700">
            <a:tailEnd type="arrow"/>
          </a:ln>
        </p:spPr>
        <p:style>
          <a:lnRef idx="1">
            <a:schemeClr val="accent1"/>
          </a:lnRef>
          <a:fillRef idx="0">
            <a:schemeClr val="accent1"/>
          </a:fillRef>
          <a:effectRef idx="0">
            <a:schemeClr val="accent1"/>
          </a:effectRef>
          <a:fontRef idx="minor">
            <a:schemeClr val="tx1"/>
          </a:fontRef>
        </p:style>
      </p:cxnSp>
      <p:grpSp>
        <p:nvGrpSpPr>
          <p:cNvPr id="277" name="Group 276"/>
          <p:cNvGrpSpPr/>
          <p:nvPr/>
        </p:nvGrpSpPr>
        <p:grpSpPr>
          <a:xfrm>
            <a:off x="3779912" y="1920178"/>
            <a:ext cx="1523430" cy="2410455"/>
            <a:chOff x="3779912" y="1920178"/>
            <a:chExt cx="1523430" cy="2410455"/>
          </a:xfrm>
        </p:grpSpPr>
        <p:sp>
          <p:nvSpPr>
            <p:cNvPr id="172" name="TextBox 171"/>
            <p:cNvSpPr txBox="1"/>
            <p:nvPr/>
          </p:nvSpPr>
          <p:spPr>
            <a:xfrm>
              <a:off x="3779912" y="1920178"/>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73" name="TextBox 172"/>
            <p:cNvSpPr txBox="1"/>
            <p:nvPr/>
          </p:nvSpPr>
          <p:spPr>
            <a:xfrm>
              <a:off x="3779912" y="2097966"/>
              <a:ext cx="790601" cy="276999"/>
            </a:xfrm>
            <a:prstGeom prst="rect">
              <a:avLst/>
            </a:prstGeom>
            <a:noFill/>
          </p:spPr>
          <p:txBody>
            <a:bodyPr wrap="none" rtlCol="0">
              <a:spAutoFit/>
            </a:bodyPr>
            <a:lstStyle/>
            <a:p>
              <a:r>
                <a:rPr lang="en-GB" sz="1200" dirty="0" err="1"/>
                <a:t>CsvConfig</a:t>
              </a:r>
              <a:endParaRPr lang="en-GB" sz="1200" dirty="0"/>
            </a:p>
          </p:txBody>
        </p:sp>
        <p:sp>
          <p:nvSpPr>
            <p:cNvPr id="174" name="TextBox 173"/>
            <p:cNvSpPr txBox="1"/>
            <p:nvPr/>
          </p:nvSpPr>
          <p:spPr>
            <a:xfrm>
              <a:off x="3779912" y="2275754"/>
              <a:ext cx="1056764" cy="276999"/>
            </a:xfrm>
            <a:prstGeom prst="rect">
              <a:avLst/>
            </a:prstGeom>
            <a:noFill/>
          </p:spPr>
          <p:txBody>
            <a:bodyPr wrap="none" rtlCol="0">
              <a:spAutoFit/>
            </a:bodyPr>
            <a:lstStyle/>
            <a:p>
              <a:r>
                <a:rPr lang="en-GB" sz="1200" dirty="0" err="1"/>
                <a:t>PathFileName</a:t>
              </a:r>
              <a:endParaRPr lang="en-GB" sz="1200" dirty="0"/>
            </a:p>
          </p:txBody>
        </p:sp>
        <p:sp>
          <p:nvSpPr>
            <p:cNvPr id="175" name="TextBox 174"/>
            <p:cNvSpPr txBox="1"/>
            <p:nvPr/>
          </p:nvSpPr>
          <p:spPr>
            <a:xfrm>
              <a:off x="3779912" y="2453542"/>
              <a:ext cx="936475" cy="276999"/>
            </a:xfrm>
            <a:prstGeom prst="rect">
              <a:avLst/>
            </a:prstGeom>
            <a:noFill/>
          </p:spPr>
          <p:txBody>
            <a:bodyPr wrap="none" rtlCol="0">
              <a:spAutoFit/>
            </a:bodyPr>
            <a:lstStyle/>
            <a:p>
              <a:r>
                <a:rPr lang="en-GB" sz="1200" b="1" dirty="0"/>
                <a:t>Constructor</a:t>
              </a:r>
            </a:p>
          </p:txBody>
        </p:sp>
        <p:sp>
          <p:nvSpPr>
            <p:cNvPr id="176" name="TextBox 175"/>
            <p:cNvSpPr txBox="1"/>
            <p:nvPr/>
          </p:nvSpPr>
          <p:spPr>
            <a:xfrm>
              <a:off x="3779912" y="2631330"/>
              <a:ext cx="897618" cy="276999"/>
            </a:xfrm>
            <a:prstGeom prst="rect">
              <a:avLst/>
            </a:prstGeom>
            <a:noFill/>
          </p:spPr>
          <p:txBody>
            <a:bodyPr wrap="none" rtlCol="0">
              <a:spAutoFit/>
            </a:bodyPr>
            <a:lstStyle/>
            <a:p>
              <a:r>
                <a:rPr lang="en-GB" sz="1200" dirty="0" err="1"/>
                <a:t>DataStore</a:t>
              </a:r>
              <a:r>
                <a:rPr lang="en-GB" sz="1200" dirty="0"/>
                <a:t>()</a:t>
              </a:r>
            </a:p>
          </p:txBody>
        </p:sp>
        <p:sp>
          <p:nvSpPr>
            <p:cNvPr id="177" name="TextBox 176"/>
            <p:cNvSpPr txBox="1"/>
            <p:nvPr/>
          </p:nvSpPr>
          <p:spPr>
            <a:xfrm>
              <a:off x="3779912" y="2809118"/>
              <a:ext cx="759119" cy="276999"/>
            </a:xfrm>
            <a:prstGeom prst="rect">
              <a:avLst/>
            </a:prstGeom>
            <a:noFill/>
          </p:spPr>
          <p:txBody>
            <a:bodyPr wrap="none" rtlCol="0">
              <a:spAutoFit/>
            </a:bodyPr>
            <a:lstStyle/>
            <a:p>
              <a:r>
                <a:rPr lang="en-GB" sz="1200" b="1" dirty="0"/>
                <a:t>Methods</a:t>
              </a:r>
            </a:p>
          </p:txBody>
        </p:sp>
        <p:sp>
          <p:nvSpPr>
            <p:cNvPr id="178" name="TextBox 177"/>
            <p:cNvSpPr txBox="1"/>
            <p:nvPr/>
          </p:nvSpPr>
          <p:spPr>
            <a:xfrm>
              <a:off x="3779912" y="2986906"/>
              <a:ext cx="1156022" cy="276999"/>
            </a:xfrm>
            <a:prstGeom prst="rect">
              <a:avLst/>
            </a:prstGeom>
            <a:noFill/>
          </p:spPr>
          <p:txBody>
            <a:bodyPr wrap="none" rtlCol="0">
              <a:spAutoFit/>
            </a:bodyPr>
            <a:lstStyle/>
            <a:p>
              <a:r>
                <a:rPr lang="en-GB" sz="1200" dirty="0" err="1"/>
                <a:t>OnItemAdded</a:t>
              </a:r>
              <a:r>
                <a:rPr lang="en-GB" sz="1200" dirty="0"/>
                <a:t>()</a:t>
              </a:r>
            </a:p>
          </p:txBody>
        </p:sp>
        <p:sp>
          <p:nvSpPr>
            <p:cNvPr id="179" name="TextBox 178"/>
            <p:cNvSpPr txBox="1"/>
            <p:nvPr/>
          </p:nvSpPr>
          <p:spPr>
            <a:xfrm>
              <a:off x="3779912" y="3164694"/>
              <a:ext cx="1523430" cy="276999"/>
            </a:xfrm>
            <a:prstGeom prst="rect">
              <a:avLst/>
            </a:prstGeom>
            <a:noFill/>
          </p:spPr>
          <p:txBody>
            <a:bodyPr wrap="none" rtlCol="0">
              <a:spAutoFit/>
            </a:bodyPr>
            <a:lstStyle/>
            <a:p>
              <a:r>
                <a:rPr lang="en-GB" sz="1200" dirty="0" err="1"/>
                <a:t>OnItemHasChanged</a:t>
              </a:r>
              <a:r>
                <a:rPr lang="en-GB" sz="1200" dirty="0"/>
                <a:t>()</a:t>
              </a:r>
            </a:p>
          </p:txBody>
        </p:sp>
        <p:sp>
          <p:nvSpPr>
            <p:cNvPr id="180" name="TextBox 179"/>
            <p:cNvSpPr txBox="1"/>
            <p:nvPr/>
          </p:nvSpPr>
          <p:spPr>
            <a:xfrm>
              <a:off x="3779912" y="3342482"/>
              <a:ext cx="1335494" cy="276999"/>
            </a:xfrm>
            <a:prstGeom prst="rect">
              <a:avLst/>
            </a:prstGeom>
            <a:noFill/>
          </p:spPr>
          <p:txBody>
            <a:bodyPr wrap="none" rtlCol="0">
              <a:spAutoFit/>
            </a:bodyPr>
            <a:lstStyle/>
            <a:p>
              <a:r>
                <a:rPr lang="en-GB" sz="1200" dirty="0" err="1"/>
                <a:t>OnItemRemoved</a:t>
              </a:r>
              <a:r>
                <a:rPr lang="en-GB" sz="1200" dirty="0" smtClean="0"/>
                <a:t>()</a:t>
              </a:r>
              <a:endParaRPr lang="en-GB" sz="1200" dirty="0"/>
            </a:p>
          </p:txBody>
        </p:sp>
        <p:sp>
          <p:nvSpPr>
            <p:cNvPr id="181" name="TextBox 180"/>
            <p:cNvSpPr txBox="1"/>
            <p:nvPr/>
          </p:nvSpPr>
          <p:spPr>
            <a:xfrm>
              <a:off x="3779912" y="3520270"/>
              <a:ext cx="184731" cy="276999"/>
            </a:xfrm>
            <a:prstGeom prst="rect">
              <a:avLst/>
            </a:prstGeom>
            <a:noFill/>
          </p:spPr>
          <p:txBody>
            <a:bodyPr wrap="none" rtlCol="0">
              <a:spAutoFit/>
            </a:bodyPr>
            <a:lstStyle/>
            <a:p>
              <a:endParaRPr lang="en-GB" sz="1200" dirty="0"/>
            </a:p>
          </p:txBody>
        </p:sp>
        <p:sp>
          <p:nvSpPr>
            <p:cNvPr id="182" name="TextBox 181"/>
            <p:cNvSpPr txBox="1"/>
            <p:nvPr/>
          </p:nvSpPr>
          <p:spPr>
            <a:xfrm>
              <a:off x="3779912" y="3698058"/>
              <a:ext cx="184731" cy="276999"/>
            </a:xfrm>
            <a:prstGeom prst="rect">
              <a:avLst/>
            </a:prstGeom>
            <a:noFill/>
          </p:spPr>
          <p:txBody>
            <a:bodyPr wrap="none" rtlCol="0">
              <a:spAutoFit/>
            </a:bodyPr>
            <a:lstStyle/>
            <a:p>
              <a:endParaRPr lang="en-GB" sz="1200" dirty="0"/>
            </a:p>
          </p:txBody>
        </p:sp>
        <p:sp>
          <p:nvSpPr>
            <p:cNvPr id="183" name="TextBox 182"/>
            <p:cNvSpPr txBox="1"/>
            <p:nvPr/>
          </p:nvSpPr>
          <p:spPr>
            <a:xfrm>
              <a:off x="3779912" y="3875846"/>
              <a:ext cx="184731" cy="276999"/>
            </a:xfrm>
            <a:prstGeom prst="rect">
              <a:avLst/>
            </a:prstGeom>
            <a:noFill/>
          </p:spPr>
          <p:txBody>
            <a:bodyPr wrap="none" rtlCol="0">
              <a:spAutoFit/>
            </a:bodyPr>
            <a:lstStyle/>
            <a:p>
              <a:endParaRPr lang="en-GB" sz="1200" dirty="0"/>
            </a:p>
          </p:txBody>
        </p:sp>
        <p:sp>
          <p:nvSpPr>
            <p:cNvPr id="184" name="TextBox 183"/>
            <p:cNvSpPr txBox="1"/>
            <p:nvPr/>
          </p:nvSpPr>
          <p:spPr>
            <a:xfrm>
              <a:off x="3779912" y="4053634"/>
              <a:ext cx="184731" cy="276999"/>
            </a:xfrm>
            <a:prstGeom prst="rect">
              <a:avLst/>
            </a:prstGeom>
            <a:noFill/>
          </p:spPr>
          <p:txBody>
            <a:bodyPr wrap="none" rtlCol="0">
              <a:spAutoFit/>
            </a:bodyPr>
            <a:lstStyle/>
            <a:p>
              <a:endParaRPr lang="en-GB" sz="1200" dirty="0"/>
            </a:p>
          </p:txBody>
        </p:sp>
      </p:grpSp>
      <p:sp>
        <p:nvSpPr>
          <p:cNvPr id="191" name="TextBox 190"/>
          <p:cNvSpPr txBox="1"/>
          <p:nvPr/>
        </p:nvSpPr>
        <p:spPr>
          <a:xfrm>
            <a:off x="3779912" y="5298157"/>
            <a:ext cx="184731" cy="276999"/>
          </a:xfrm>
          <a:prstGeom prst="rect">
            <a:avLst/>
          </a:prstGeom>
          <a:noFill/>
        </p:spPr>
        <p:txBody>
          <a:bodyPr wrap="none" rtlCol="0">
            <a:spAutoFit/>
          </a:bodyPr>
          <a:lstStyle/>
          <a:p>
            <a:endParaRPr lang="en-GB" sz="1200" dirty="0"/>
          </a:p>
        </p:txBody>
      </p:sp>
      <p:cxnSp>
        <p:nvCxnSpPr>
          <p:cNvPr id="41" name="Elbow Connector 40"/>
          <p:cNvCxnSpPr>
            <a:stCxn id="161" idx="3"/>
            <a:endCxn id="155" idx="3"/>
          </p:cNvCxnSpPr>
          <p:nvPr/>
        </p:nvCxnSpPr>
        <p:spPr>
          <a:xfrm flipV="1">
            <a:off x="2579429" y="2790760"/>
            <a:ext cx="64120" cy="1066728"/>
          </a:xfrm>
          <a:prstGeom prst="bentConnector3">
            <a:avLst>
              <a:gd name="adj1" fmla="val 1524816"/>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81" idx="3"/>
            <a:endCxn id="161" idx="1"/>
          </p:cNvCxnSpPr>
          <p:nvPr/>
        </p:nvCxnSpPr>
        <p:spPr>
          <a:xfrm>
            <a:off x="907934" y="2151116"/>
            <a:ext cx="1143786" cy="1706372"/>
          </a:xfrm>
          <a:prstGeom prst="bentConnector3">
            <a:avLst>
              <a:gd name="adj1" fmla="val 7490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02" name="Elbow Connector 201"/>
          <p:cNvCxnSpPr>
            <a:stCxn id="161" idx="3"/>
            <a:endCxn id="178" idx="1"/>
          </p:cNvCxnSpPr>
          <p:nvPr/>
        </p:nvCxnSpPr>
        <p:spPr>
          <a:xfrm flipV="1">
            <a:off x="2579429" y="3125406"/>
            <a:ext cx="1200483" cy="732082"/>
          </a:xfrm>
          <a:prstGeom prst="bentConnector3">
            <a:avLst>
              <a:gd name="adj1" fmla="val 81217"/>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29" idx="1"/>
            <a:endCxn id="229" idx="3"/>
          </p:cNvCxnSpPr>
          <p:nvPr/>
        </p:nvCxnSpPr>
        <p:spPr>
          <a:xfrm>
            <a:off x="3779912" y="4951115"/>
            <a:ext cx="1107463" cy="0"/>
          </a:xfrm>
          <a:prstGeom prst="line">
            <a:avLst/>
          </a:prstGeom>
        </p:spPr>
        <p:style>
          <a:lnRef idx="1">
            <a:schemeClr val="accent1"/>
          </a:lnRef>
          <a:fillRef idx="0">
            <a:schemeClr val="accent1"/>
          </a:fillRef>
          <a:effectRef idx="0">
            <a:schemeClr val="accent1"/>
          </a:effectRef>
          <a:fontRef idx="minor">
            <a:schemeClr val="tx1"/>
          </a:fontRef>
        </p:style>
      </p:cxnSp>
      <p:sp>
        <p:nvSpPr>
          <p:cNvPr id="229" name="Rectangle 228"/>
          <p:cNvSpPr/>
          <p:nvPr/>
        </p:nvSpPr>
        <p:spPr>
          <a:xfrm>
            <a:off x="3779912" y="4882208"/>
            <a:ext cx="1107463" cy="137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8" name="Straight Connector 237"/>
          <p:cNvCxnSpPr>
            <a:stCxn id="229" idx="3"/>
            <a:endCxn id="229" idx="1"/>
          </p:cNvCxnSpPr>
          <p:nvPr/>
        </p:nvCxnSpPr>
        <p:spPr>
          <a:xfrm flipH="1">
            <a:off x="3779912" y="4951115"/>
            <a:ext cx="110746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Elbow Connector 243"/>
          <p:cNvCxnSpPr>
            <a:stCxn id="229" idx="3"/>
            <a:endCxn id="140" idx="1"/>
          </p:cNvCxnSpPr>
          <p:nvPr/>
        </p:nvCxnSpPr>
        <p:spPr>
          <a:xfrm flipV="1">
            <a:off x="4887375" y="2684480"/>
            <a:ext cx="1005742" cy="2266635"/>
          </a:xfrm>
          <a:prstGeom prst="bentConnector3">
            <a:avLst>
              <a:gd name="adj1" fmla="val 71214"/>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06" name="Can 105"/>
          <p:cNvSpPr/>
          <p:nvPr/>
        </p:nvSpPr>
        <p:spPr>
          <a:xfrm>
            <a:off x="3995936" y="4443958"/>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254" name="Elbow Connector 253"/>
          <p:cNvCxnSpPr>
            <a:stCxn id="81" idx="3"/>
            <a:endCxn id="229" idx="1"/>
          </p:cNvCxnSpPr>
          <p:nvPr/>
        </p:nvCxnSpPr>
        <p:spPr>
          <a:xfrm>
            <a:off x="907934" y="2151116"/>
            <a:ext cx="2871978" cy="2799999"/>
          </a:xfrm>
          <a:prstGeom prst="bentConnector3">
            <a:avLst>
              <a:gd name="adj1" fmla="val 29839"/>
            </a:avLst>
          </a:prstGeom>
          <a:ln w="12700"/>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178" idx="3"/>
            <a:endCxn id="106" idx="4"/>
          </p:cNvCxnSpPr>
          <p:nvPr/>
        </p:nvCxnSpPr>
        <p:spPr>
          <a:xfrm>
            <a:off x="4935934" y="3125406"/>
            <a:ext cx="80651" cy="1534576"/>
          </a:xfrm>
          <a:prstGeom prst="bentConnector3">
            <a:avLst>
              <a:gd name="adj1" fmla="val 629094"/>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5671505" y="4515966"/>
            <a:ext cx="1140249" cy="276999"/>
          </a:xfrm>
          <a:prstGeom prst="rect">
            <a:avLst/>
          </a:prstGeom>
          <a:noFill/>
        </p:spPr>
        <p:txBody>
          <a:bodyPr wrap="none" rtlCol="0">
            <a:spAutoFit/>
          </a:bodyPr>
          <a:lstStyle/>
          <a:p>
            <a:r>
              <a:rPr lang="en-GB" sz="1200" dirty="0" smtClean="0"/>
              <a:t>Write Add Item</a:t>
            </a:r>
            <a:endParaRPr lang="en-GB" sz="1200" dirty="0"/>
          </a:p>
        </p:txBody>
      </p:sp>
      <p:sp>
        <p:nvSpPr>
          <p:cNvPr id="2" name="TextBox 1"/>
          <p:cNvSpPr txBox="1"/>
          <p:nvPr/>
        </p:nvSpPr>
        <p:spPr>
          <a:xfrm>
            <a:off x="0" y="4607928"/>
            <a:ext cx="8982331" cy="830997"/>
          </a:xfrm>
          <a:prstGeom prst="rect">
            <a:avLst/>
          </a:prstGeom>
          <a:noFill/>
        </p:spPr>
        <p:txBody>
          <a:bodyPr wrap="none" rtlCol="0">
            <a:spAutoFit/>
          </a:bodyPr>
          <a:lstStyle/>
          <a:p>
            <a:r>
              <a:rPr lang="en-GB" sz="4800" dirty="0" smtClean="0">
                <a:solidFill>
                  <a:srgbClr val="FF0000"/>
                </a:solidFill>
              </a:rPr>
              <a:t>Are there still events in </a:t>
            </a:r>
            <a:r>
              <a:rPr lang="en-GB" sz="4800" dirty="0" err="1" smtClean="0">
                <a:solidFill>
                  <a:srgbClr val="FF0000"/>
                </a:solidFill>
              </a:rPr>
              <a:t>DataStore</a:t>
            </a:r>
            <a:r>
              <a:rPr lang="en-GB" sz="4800" dirty="0" smtClean="0">
                <a:solidFill>
                  <a:srgbClr val="FF0000"/>
                </a:solidFill>
              </a:rPr>
              <a:t> ?</a:t>
            </a:r>
            <a:endParaRPr lang="en-GB" sz="4800" dirty="0">
              <a:solidFill>
                <a:srgbClr val="FF0000"/>
              </a:solidFill>
            </a:endParaRPr>
          </a:p>
        </p:txBody>
      </p:sp>
      <p:sp>
        <p:nvSpPr>
          <p:cNvPr id="3" name="Oval 2"/>
          <p:cNvSpPr/>
          <p:nvPr/>
        </p:nvSpPr>
        <p:spPr>
          <a:xfrm>
            <a:off x="1146845" y="183279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1</a:t>
            </a:r>
            <a:endParaRPr lang="en-SG" sz="1200" dirty="0"/>
          </a:p>
        </p:txBody>
      </p:sp>
      <p:sp>
        <p:nvSpPr>
          <p:cNvPr id="125" name="Oval 124"/>
          <p:cNvSpPr/>
          <p:nvPr/>
        </p:nvSpPr>
        <p:spPr>
          <a:xfrm>
            <a:off x="1578595" y="219342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2</a:t>
            </a:r>
            <a:endParaRPr lang="en-SG" sz="1200" dirty="0"/>
          </a:p>
        </p:txBody>
      </p:sp>
      <p:sp>
        <p:nvSpPr>
          <p:cNvPr id="126" name="Oval 125"/>
          <p:cNvSpPr/>
          <p:nvPr/>
        </p:nvSpPr>
        <p:spPr>
          <a:xfrm>
            <a:off x="2988195" y="3624535"/>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3</a:t>
            </a:r>
            <a:endParaRPr lang="en-SG" sz="1200" dirty="0"/>
          </a:p>
        </p:txBody>
      </p:sp>
      <p:sp>
        <p:nvSpPr>
          <p:cNvPr id="127" name="Oval 126"/>
          <p:cNvSpPr/>
          <p:nvPr/>
        </p:nvSpPr>
        <p:spPr>
          <a:xfrm>
            <a:off x="4955240" y="2886609"/>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4</a:t>
            </a:r>
            <a:endParaRPr lang="en-SG" sz="1200" dirty="0"/>
          </a:p>
        </p:txBody>
      </p:sp>
    </p:spTree>
    <p:extLst>
      <p:ext uri="{BB962C8B-B14F-4D97-AF65-F5344CB8AC3E}">
        <p14:creationId xmlns:p14="http://schemas.microsoft.com/office/powerpoint/2010/main" val="4203757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p:cNvSpPr/>
          <p:nvPr/>
        </p:nvSpPr>
        <p:spPr>
          <a:xfrm>
            <a:off x="3930832" y="4927053"/>
            <a:ext cx="1107463" cy="137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251520" y="267494"/>
            <a:ext cx="1296144"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sp>
        <p:nvSpPr>
          <p:cNvPr id="6" name="Rectangle 5"/>
          <p:cNvSpPr/>
          <p:nvPr/>
        </p:nvSpPr>
        <p:spPr>
          <a:xfrm>
            <a:off x="5749101" y="267494"/>
            <a:ext cx="2135267" cy="361775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ItemParent</a:t>
            </a:r>
            <a:endParaRPr lang="en-GB" dirty="0"/>
          </a:p>
        </p:txBody>
      </p:sp>
      <p:cxnSp>
        <p:nvCxnSpPr>
          <p:cNvPr id="9" name="Straight Arrow Connector 8"/>
          <p:cNvCxnSpPr>
            <a:stCxn id="75" idx="3"/>
            <a:endCxn id="131" idx="1"/>
          </p:cNvCxnSpPr>
          <p:nvPr/>
        </p:nvCxnSpPr>
        <p:spPr>
          <a:xfrm>
            <a:off x="1181918" y="1084388"/>
            <a:ext cx="4711199"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79712" y="1391166"/>
            <a:ext cx="1440160" cy="2960397"/>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30" name="Rectangle 29"/>
          <p:cNvSpPr/>
          <p:nvPr/>
        </p:nvSpPr>
        <p:spPr>
          <a:xfrm>
            <a:off x="3729609" y="1401620"/>
            <a:ext cx="1634479" cy="294994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33" name="TextBox 32"/>
          <p:cNvSpPr txBox="1"/>
          <p:nvPr/>
        </p:nvSpPr>
        <p:spPr>
          <a:xfrm>
            <a:off x="1711513" y="51470"/>
            <a:ext cx="3753400" cy="369332"/>
          </a:xfrm>
          <a:prstGeom prst="rect">
            <a:avLst/>
          </a:prstGeom>
          <a:noFill/>
        </p:spPr>
        <p:txBody>
          <a:bodyPr wrap="none" rtlCol="0">
            <a:spAutoFit/>
          </a:bodyPr>
          <a:lstStyle/>
          <a:p>
            <a:r>
              <a:rPr lang="en-GB" b="1" dirty="0" smtClean="0"/>
              <a:t>Update Item and track it in </a:t>
            </a:r>
            <a:r>
              <a:rPr lang="en-GB" b="1" dirty="0" err="1" smtClean="0"/>
              <a:t>DataStore</a:t>
            </a:r>
            <a:endParaRPr lang="en-GB" b="1" dirty="0"/>
          </a:p>
        </p:txBody>
      </p:sp>
      <p:grpSp>
        <p:nvGrpSpPr>
          <p:cNvPr id="97" name="Group 96"/>
          <p:cNvGrpSpPr/>
          <p:nvPr/>
        </p:nvGrpSpPr>
        <p:grpSpPr>
          <a:xfrm>
            <a:off x="300395" y="590312"/>
            <a:ext cx="959237" cy="3654978"/>
            <a:chOff x="-684584" y="932996"/>
            <a:chExt cx="959237" cy="3654978"/>
          </a:xfrm>
        </p:grpSpPr>
        <p:sp>
          <p:nvSpPr>
            <p:cNvPr id="73" name="TextBox 72"/>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74" name="TextBox 73"/>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75" name="TextBox 74"/>
            <p:cNvSpPr txBox="1"/>
            <p:nvPr/>
          </p:nvSpPr>
          <p:spPr>
            <a:xfrm>
              <a:off x="-684584" y="1288572"/>
              <a:ext cx="881523" cy="276999"/>
            </a:xfrm>
            <a:prstGeom prst="rect">
              <a:avLst/>
            </a:prstGeom>
            <a:noFill/>
          </p:spPr>
          <p:txBody>
            <a:bodyPr wrap="none" rtlCol="0">
              <a:spAutoFit/>
            </a:bodyPr>
            <a:lstStyle/>
            <a:p>
              <a:r>
                <a:rPr lang="en-GB" sz="1200" dirty="0" err="1" smtClean="0"/>
                <a:t>ItemParent</a:t>
              </a:r>
              <a:endParaRPr lang="en-GB" sz="1200" dirty="0"/>
            </a:p>
          </p:txBody>
        </p:sp>
        <p:sp>
          <p:nvSpPr>
            <p:cNvPr id="76" name="TextBox 75"/>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77" name="TextBox 76"/>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78" name="TextBox 77"/>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79" name="TextBox 78"/>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80" name="TextBox 79"/>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81" name="TextBox 80"/>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82" name="TextBox 81"/>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83" name="TextBox 82"/>
            <p:cNvSpPr txBox="1"/>
            <p:nvPr/>
          </p:nvSpPr>
          <p:spPr>
            <a:xfrm>
              <a:off x="-684584" y="2710876"/>
              <a:ext cx="759054" cy="276999"/>
            </a:xfrm>
            <a:prstGeom prst="rect">
              <a:avLst/>
            </a:prstGeom>
            <a:noFill/>
          </p:spPr>
          <p:txBody>
            <a:bodyPr wrap="none" rtlCol="0">
              <a:spAutoFit/>
            </a:bodyPr>
            <a:lstStyle/>
            <a:p>
              <a:r>
                <a:rPr lang="en-GB" sz="1200" dirty="0" smtClean="0"/>
                <a:t>Release()</a:t>
              </a:r>
              <a:endParaRPr lang="en-GB" sz="1200" dirty="0"/>
            </a:p>
          </p:txBody>
        </p:sp>
        <p:sp>
          <p:nvSpPr>
            <p:cNvPr id="84" name="TextBox 83"/>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85" name="TextBox 84"/>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86" name="TextBox 85"/>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87" name="TextBox 86"/>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88" name="TextBox 87"/>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89" name="TextBox 88"/>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90" name="TextBox 89"/>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91" name="TextBox 90"/>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92" name="TextBox 91"/>
            <p:cNvSpPr txBox="1"/>
            <p:nvPr/>
          </p:nvSpPr>
          <p:spPr>
            <a:xfrm>
              <a:off x="-684584" y="4310975"/>
              <a:ext cx="184731" cy="276999"/>
            </a:xfrm>
            <a:prstGeom prst="rect">
              <a:avLst/>
            </a:prstGeom>
            <a:noFill/>
          </p:spPr>
          <p:txBody>
            <a:bodyPr wrap="none" rtlCol="0">
              <a:spAutoFit/>
            </a:bodyPr>
            <a:lstStyle/>
            <a:p>
              <a:endParaRPr lang="en-GB" sz="1200" dirty="0"/>
            </a:p>
          </p:txBody>
        </p:sp>
      </p:grpSp>
      <p:sp>
        <p:nvSpPr>
          <p:cNvPr id="111" name="TextBox 110"/>
          <p:cNvSpPr txBox="1"/>
          <p:nvPr/>
        </p:nvSpPr>
        <p:spPr>
          <a:xfrm>
            <a:off x="3779912" y="1142623"/>
            <a:ext cx="657552" cy="276999"/>
          </a:xfrm>
          <a:prstGeom prst="rect">
            <a:avLst/>
          </a:prstGeom>
          <a:noFill/>
        </p:spPr>
        <p:txBody>
          <a:bodyPr wrap="none" rtlCol="0">
            <a:spAutoFit/>
          </a:bodyPr>
          <a:lstStyle/>
          <a:p>
            <a:r>
              <a:rPr lang="en-GB" sz="1200" dirty="0" smtClean="0"/>
              <a:t>inherits</a:t>
            </a:r>
            <a:endParaRPr lang="en-GB" sz="1200" dirty="0"/>
          </a:p>
        </p:txBody>
      </p:sp>
      <p:grpSp>
        <p:nvGrpSpPr>
          <p:cNvPr id="56" name="Group 55"/>
          <p:cNvGrpSpPr/>
          <p:nvPr/>
        </p:nvGrpSpPr>
        <p:grpSpPr>
          <a:xfrm>
            <a:off x="9396536" y="375203"/>
            <a:ext cx="846450" cy="3654978"/>
            <a:chOff x="-684584" y="932996"/>
            <a:chExt cx="846450" cy="3654978"/>
          </a:xfrm>
        </p:grpSpPr>
        <p:sp>
          <p:nvSpPr>
            <p:cNvPr id="57" name="TextBox 56"/>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58" name="TextBox 57"/>
            <p:cNvSpPr txBox="1"/>
            <p:nvPr/>
          </p:nvSpPr>
          <p:spPr>
            <a:xfrm>
              <a:off x="-684584" y="1110784"/>
              <a:ext cx="406971" cy="276999"/>
            </a:xfrm>
            <a:prstGeom prst="rect">
              <a:avLst/>
            </a:prstGeom>
            <a:noFill/>
          </p:spPr>
          <p:txBody>
            <a:bodyPr wrap="none" rtlCol="0">
              <a:spAutoFit/>
            </a:bodyPr>
            <a:lstStyle/>
            <a:p>
              <a:r>
                <a:rPr lang="en-GB" sz="1200" dirty="0" err="1"/>
                <a:t>aaa</a:t>
              </a:r>
              <a:endParaRPr lang="en-GB" sz="1200" dirty="0"/>
            </a:p>
          </p:txBody>
        </p:sp>
        <p:sp>
          <p:nvSpPr>
            <p:cNvPr id="59" name="TextBox 58"/>
            <p:cNvSpPr txBox="1"/>
            <p:nvPr/>
          </p:nvSpPr>
          <p:spPr>
            <a:xfrm>
              <a:off x="-684584" y="1288572"/>
              <a:ext cx="405880" cy="276999"/>
            </a:xfrm>
            <a:prstGeom prst="rect">
              <a:avLst/>
            </a:prstGeom>
            <a:noFill/>
          </p:spPr>
          <p:txBody>
            <a:bodyPr wrap="none" rtlCol="0">
              <a:spAutoFit/>
            </a:bodyPr>
            <a:lstStyle/>
            <a:p>
              <a:r>
                <a:rPr lang="en-GB" sz="1200" dirty="0" err="1"/>
                <a:t>aaa</a:t>
              </a:r>
              <a:endParaRPr lang="en-GB" sz="1200" dirty="0"/>
            </a:p>
          </p:txBody>
        </p:sp>
        <p:sp>
          <p:nvSpPr>
            <p:cNvPr id="60" name="TextBox 59"/>
            <p:cNvSpPr txBox="1"/>
            <p:nvPr/>
          </p:nvSpPr>
          <p:spPr>
            <a:xfrm>
              <a:off x="-684584" y="1466360"/>
              <a:ext cx="405880" cy="276999"/>
            </a:xfrm>
            <a:prstGeom prst="rect">
              <a:avLst/>
            </a:prstGeom>
            <a:noFill/>
          </p:spPr>
          <p:txBody>
            <a:bodyPr wrap="none" rtlCol="0">
              <a:spAutoFit/>
            </a:bodyPr>
            <a:lstStyle/>
            <a:p>
              <a:r>
                <a:rPr lang="en-GB" sz="1200" dirty="0" err="1"/>
                <a:t>aaa</a:t>
              </a:r>
              <a:endParaRPr lang="en-GB" sz="1200" b="1" dirty="0"/>
            </a:p>
          </p:txBody>
        </p:sp>
        <p:sp>
          <p:nvSpPr>
            <p:cNvPr id="61" name="TextBox 60"/>
            <p:cNvSpPr txBox="1"/>
            <p:nvPr/>
          </p:nvSpPr>
          <p:spPr>
            <a:xfrm>
              <a:off x="-684584" y="1644148"/>
              <a:ext cx="405880" cy="276999"/>
            </a:xfrm>
            <a:prstGeom prst="rect">
              <a:avLst/>
            </a:prstGeom>
            <a:noFill/>
          </p:spPr>
          <p:txBody>
            <a:bodyPr wrap="none" rtlCol="0">
              <a:spAutoFit/>
            </a:bodyPr>
            <a:lstStyle/>
            <a:p>
              <a:r>
                <a:rPr lang="en-GB" sz="1200" dirty="0" err="1"/>
                <a:t>aaa</a:t>
              </a:r>
              <a:endParaRPr lang="en-GB" sz="1200" dirty="0"/>
            </a:p>
          </p:txBody>
        </p:sp>
        <p:sp>
          <p:nvSpPr>
            <p:cNvPr id="62" name="TextBox 61"/>
            <p:cNvSpPr txBox="1"/>
            <p:nvPr/>
          </p:nvSpPr>
          <p:spPr>
            <a:xfrm>
              <a:off x="-684584" y="1821936"/>
              <a:ext cx="405880" cy="276999"/>
            </a:xfrm>
            <a:prstGeom prst="rect">
              <a:avLst/>
            </a:prstGeom>
            <a:noFill/>
          </p:spPr>
          <p:txBody>
            <a:bodyPr wrap="none" rtlCol="0">
              <a:spAutoFit/>
            </a:bodyPr>
            <a:lstStyle/>
            <a:p>
              <a:r>
                <a:rPr lang="en-GB" sz="1200" dirty="0" err="1"/>
                <a:t>aaa</a:t>
              </a:r>
              <a:endParaRPr lang="en-GB" sz="1200" b="1" dirty="0"/>
            </a:p>
          </p:txBody>
        </p:sp>
        <p:sp>
          <p:nvSpPr>
            <p:cNvPr id="63" name="TextBox 62"/>
            <p:cNvSpPr txBox="1"/>
            <p:nvPr/>
          </p:nvSpPr>
          <p:spPr>
            <a:xfrm>
              <a:off x="-684584" y="1999724"/>
              <a:ext cx="405880" cy="276999"/>
            </a:xfrm>
            <a:prstGeom prst="rect">
              <a:avLst/>
            </a:prstGeom>
            <a:noFill/>
          </p:spPr>
          <p:txBody>
            <a:bodyPr wrap="none" rtlCol="0">
              <a:spAutoFit/>
            </a:bodyPr>
            <a:lstStyle/>
            <a:p>
              <a:r>
                <a:rPr lang="en-GB" sz="1200" dirty="0" err="1" smtClean="0"/>
                <a:t>aaa</a:t>
              </a:r>
              <a:endParaRPr lang="en-GB" sz="1200" dirty="0"/>
            </a:p>
          </p:txBody>
        </p:sp>
        <p:sp>
          <p:nvSpPr>
            <p:cNvPr id="64" name="TextBox 63"/>
            <p:cNvSpPr txBox="1"/>
            <p:nvPr/>
          </p:nvSpPr>
          <p:spPr>
            <a:xfrm>
              <a:off x="-684584" y="2177512"/>
              <a:ext cx="405880" cy="276999"/>
            </a:xfrm>
            <a:prstGeom prst="rect">
              <a:avLst/>
            </a:prstGeom>
            <a:noFill/>
          </p:spPr>
          <p:txBody>
            <a:bodyPr wrap="none" rtlCol="0">
              <a:spAutoFit/>
            </a:bodyPr>
            <a:lstStyle/>
            <a:p>
              <a:r>
                <a:rPr lang="en-GB" sz="1200" dirty="0" err="1" smtClean="0"/>
                <a:t>aaa</a:t>
              </a:r>
              <a:endParaRPr lang="en-GB" sz="1200" dirty="0"/>
            </a:p>
          </p:txBody>
        </p:sp>
        <p:sp>
          <p:nvSpPr>
            <p:cNvPr id="65" name="TextBox 64"/>
            <p:cNvSpPr txBox="1"/>
            <p:nvPr/>
          </p:nvSpPr>
          <p:spPr>
            <a:xfrm>
              <a:off x="-684584" y="2355300"/>
              <a:ext cx="405880" cy="276999"/>
            </a:xfrm>
            <a:prstGeom prst="rect">
              <a:avLst/>
            </a:prstGeom>
            <a:noFill/>
          </p:spPr>
          <p:txBody>
            <a:bodyPr wrap="none" rtlCol="0">
              <a:spAutoFit/>
            </a:bodyPr>
            <a:lstStyle/>
            <a:p>
              <a:r>
                <a:rPr lang="en-GB" sz="1200" dirty="0" err="1" smtClean="0"/>
                <a:t>aaa</a:t>
              </a:r>
              <a:endParaRPr lang="en-GB" sz="1200" dirty="0"/>
            </a:p>
          </p:txBody>
        </p:sp>
        <p:sp>
          <p:nvSpPr>
            <p:cNvPr id="66" name="TextBox 65"/>
            <p:cNvSpPr txBox="1"/>
            <p:nvPr/>
          </p:nvSpPr>
          <p:spPr>
            <a:xfrm>
              <a:off x="-684584" y="2533088"/>
              <a:ext cx="405880" cy="276999"/>
            </a:xfrm>
            <a:prstGeom prst="rect">
              <a:avLst/>
            </a:prstGeom>
            <a:noFill/>
          </p:spPr>
          <p:txBody>
            <a:bodyPr wrap="none" rtlCol="0">
              <a:spAutoFit/>
            </a:bodyPr>
            <a:lstStyle/>
            <a:p>
              <a:r>
                <a:rPr lang="en-GB" sz="1200" dirty="0" err="1" smtClean="0"/>
                <a:t>aaa</a:t>
              </a:r>
              <a:endParaRPr lang="en-GB" sz="1200" dirty="0"/>
            </a:p>
          </p:txBody>
        </p:sp>
        <p:sp>
          <p:nvSpPr>
            <p:cNvPr id="67" name="TextBox 66"/>
            <p:cNvSpPr txBox="1"/>
            <p:nvPr/>
          </p:nvSpPr>
          <p:spPr>
            <a:xfrm>
              <a:off x="-684584" y="2710876"/>
              <a:ext cx="405880" cy="276999"/>
            </a:xfrm>
            <a:prstGeom prst="rect">
              <a:avLst/>
            </a:prstGeom>
            <a:noFill/>
          </p:spPr>
          <p:txBody>
            <a:bodyPr wrap="none" rtlCol="0">
              <a:spAutoFit/>
            </a:bodyPr>
            <a:lstStyle/>
            <a:p>
              <a:r>
                <a:rPr lang="en-GB" sz="1200" dirty="0" err="1" smtClean="0"/>
                <a:t>aaa</a:t>
              </a:r>
              <a:endParaRPr lang="en-GB" sz="1200" dirty="0"/>
            </a:p>
          </p:txBody>
        </p:sp>
        <p:sp>
          <p:nvSpPr>
            <p:cNvPr id="68" name="TextBox 67"/>
            <p:cNvSpPr txBox="1"/>
            <p:nvPr/>
          </p:nvSpPr>
          <p:spPr>
            <a:xfrm>
              <a:off x="-684584" y="2888664"/>
              <a:ext cx="405880" cy="276999"/>
            </a:xfrm>
            <a:prstGeom prst="rect">
              <a:avLst/>
            </a:prstGeom>
            <a:noFill/>
          </p:spPr>
          <p:txBody>
            <a:bodyPr wrap="none" rtlCol="0">
              <a:spAutoFit/>
            </a:bodyPr>
            <a:lstStyle/>
            <a:p>
              <a:r>
                <a:rPr lang="en-GB" sz="1200" dirty="0" err="1" smtClean="0"/>
                <a:t>aaa</a:t>
              </a:r>
              <a:endParaRPr lang="en-GB" sz="1200" dirty="0"/>
            </a:p>
          </p:txBody>
        </p:sp>
        <p:sp>
          <p:nvSpPr>
            <p:cNvPr id="69" name="TextBox 68"/>
            <p:cNvSpPr txBox="1"/>
            <p:nvPr/>
          </p:nvSpPr>
          <p:spPr>
            <a:xfrm>
              <a:off x="-684584" y="3066452"/>
              <a:ext cx="405880" cy="276999"/>
            </a:xfrm>
            <a:prstGeom prst="rect">
              <a:avLst/>
            </a:prstGeom>
            <a:noFill/>
          </p:spPr>
          <p:txBody>
            <a:bodyPr wrap="none" rtlCol="0">
              <a:spAutoFit/>
            </a:bodyPr>
            <a:lstStyle/>
            <a:p>
              <a:r>
                <a:rPr lang="en-GB" sz="1200" dirty="0" err="1" smtClean="0"/>
                <a:t>aaa</a:t>
              </a:r>
              <a:endParaRPr lang="en-GB" sz="1200" dirty="0"/>
            </a:p>
          </p:txBody>
        </p:sp>
        <p:sp>
          <p:nvSpPr>
            <p:cNvPr id="70" name="TextBox 69"/>
            <p:cNvSpPr txBox="1"/>
            <p:nvPr/>
          </p:nvSpPr>
          <p:spPr>
            <a:xfrm>
              <a:off x="-684584" y="3244240"/>
              <a:ext cx="405880" cy="276999"/>
            </a:xfrm>
            <a:prstGeom prst="rect">
              <a:avLst/>
            </a:prstGeom>
            <a:noFill/>
          </p:spPr>
          <p:txBody>
            <a:bodyPr wrap="none" rtlCol="0">
              <a:spAutoFit/>
            </a:bodyPr>
            <a:lstStyle/>
            <a:p>
              <a:r>
                <a:rPr lang="en-GB" sz="1200" dirty="0" err="1" smtClean="0"/>
                <a:t>aaa</a:t>
              </a:r>
              <a:endParaRPr lang="en-GB" sz="1200" dirty="0"/>
            </a:p>
          </p:txBody>
        </p:sp>
        <p:sp>
          <p:nvSpPr>
            <p:cNvPr id="71" name="TextBox 70"/>
            <p:cNvSpPr txBox="1"/>
            <p:nvPr/>
          </p:nvSpPr>
          <p:spPr>
            <a:xfrm>
              <a:off x="-684584" y="3422028"/>
              <a:ext cx="405880" cy="276999"/>
            </a:xfrm>
            <a:prstGeom prst="rect">
              <a:avLst/>
            </a:prstGeom>
            <a:noFill/>
          </p:spPr>
          <p:txBody>
            <a:bodyPr wrap="none" rtlCol="0">
              <a:spAutoFit/>
            </a:bodyPr>
            <a:lstStyle/>
            <a:p>
              <a:r>
                <a:rPr lang="en-GB" sz="1200" dirty="0" err="1" smtClean="0"/>
                <a:t>aaa</a:t>
              </a:r>
              <a:endParaRPr lang="en-GB" sz="1200" dirty="0"/>
            </a:p>
          </p:txBody>
        </p:sp>
        <p:sp>
          <p:nvSpPr>
            <p:cNvPr id="72" name="TextBox 71"/>
            <p:cNvSpPr txBox="1"/>
            <p:nvPr/>
          </p:nvSpPr>
          <p:spPr>
            <a:xfrm>
              <a:off x="-684584" y="3599816"/>
              <a:ext cx="405880" cy="276999"/>
            </a:xfrm>
            <a:prstGeom prst="rect">
              <a:avLst/>
            </a:prstGeom>
            <a:noFill/>
          </p:spPr>
          <p:txBody>
            <a:bodyPr wrap="none" rtlCol="0">
              <a:spAutoFit/>
            </a:bodyPr>
            <a:lstStyle/>
            <a:p>
              <a:r>
                <a:rPr lang="en-GB" sz="1200" dirty="0" err="1" smtClean="0"/>
                <a:t>aaa</a:t>
              </a:r>
              <a:endParaRPr lang="en-GB" sz="1200" dirty="0"/>
            </a:p>
          </p:txBody>
        </p:sp>
        <p:sp>
          <p:nvSpPr>
            <p:cNvPr id="93" name="TextBox 92"/>
            <p:cNvSpPr txBox="1"/>
            <p:nvPr/>
          </p:nvSpPr>
          <p:spPr>
            <a:xfrm>
              <a:off x="-684584" y="3777604"/>
              <a:ext cx="405880" cy="276999"/>
            </a:xfrm>
            <a:prstGeom prst="rect">
              <a:avLst/>
            </a:prstGeom>
            <a:noFill/>
          </p:spPr>
          <p:txBody>
            <a:bodyPr wrap="none" rtlCol="0">
              <a:spAutoFit/>
            </a:bodyPr>
            <a:lstStyle/>
            <a:p>
              <a:r>
                <a:rPr lang="en-GB" sz="1200" dirty="0" err="1" smtClean="0"/>
                <a:t>aaa</a:t>
              </a:r>
              <a:endParaRPr lang="en-GB" sz="1200" dirty="0"/>
            </a:p>
          </p:txBody>
        </p:sp>
        <p:sp>
          <p:nvSpPr>
            <p:cNvPr id="94" name="TextBox 93"/>
            <p:cNvSpPr txBox="1"/>
            <p:nvPr/>
          </p:nvSpPr>
          <p:spPr>
            <a:xfrm>
              <a:off x="-684584" y="3955392"/>
              <a:ext cx="405880" cy="276999"/>
            </a:xfrm>
            <a:prstGeom prst="rect">
              <a:avLst/>
            </a:prstGeom>
            <a:noFill/>
          </p:spPr>
          <p:txBody>
            <a:bodyPr wrap="none" rtlCol="0">
              <a:spAutoFit/>
            </a:bodyPr>
            <a:lstStyle/>
            <a:p>
              <a:r>
                <a:rPr lang="en-GB" sz="1200" dirty="0" err="1" smtClean="0"/>
                <a:t>aaa</a:t>
              </a:r>
              <a:endParaRPr lang="en-GB" sz="1200" dirty="0"/>
            </a:p>
          </p:txBody>
        </p:sp>
        <p:sp>
          <p:nvSpPr>
            <p:cNvPr id="95" name="TextBox 94"/>
            <p:cNvSpPr txBox="1"/>
            <p:nvPr/>
          </p:nvSpPr>
          <p:spPr>
            <a:xfrm>
              <a:off x="-684584" y="4133180"/>
              <a:ext cx="405880" cy="276999"/>
            </a:xfrm>
            <a:prstGeom prst="rect">
              <a:avLst/>
            </a:prstGeom>
            <a:noFill/>
          </p:spPr>
          <p:txBody>
            <a:bodyPr wrap="none" rtlCol="0">
              <a:spAutoFit/>
            </a:bodyPr>
            <a:lstStyle/>
            <a:p>
              <a:r>
                <a:rPr lang="en-GB" sz="1200" dirty="0" err="1" smtClean="0"/>
                <a:t>aaa</a:t>
              </a:r>
              <a:endParaRPr lang="en-GB" sz="1200" dirty="0"/>
            </a:p>
          </p:txBody>
        </p:sp>
        <p:sp>
          <p:nvSpPr>
            <p:cNvPr id="96" name="TextBox 95"/>
            <p:cNvSpPr txBox="1"/>
            <p:nvPr/>
          </p:nvSpPr>
          <p:spPr>
            <a:xfrm>
              <a:off x="-684584" y="4310975"/>
              <a:ext cx="405880" cy="276999"/>
            </a:xfrm>
            <a:prstGeom prst="rect">
              <a:avLst/>
            </a:prstGeom>
            <a:noFill/>
          </p:spPr>
          <p:txBody>
            <a:bodyPr wrap="none" rtlCol="0">
              <a:spAutoFit/>
            </a:bodyPr>
            <a:lstStyle/>
            <a:p>
              <a:r>
                <a:rPr lang="en-GB" sz="1200" dirty="0" err="1" smtClean="0"/>
                <a:t>aaa</a:t>
              </a:r>
              <a:endParaRPr lang="en-GB" sz="1200" dirty="0"/>
            </a:p>
          </p:txBody>
        </p:sp>
      </p:grpSp>
      <p:grpSp>
        <p:nvGrpSpPr>
          <p:cNvPr id="128" name="Group 127"/>
          <p:cNvGrpSpPr/>
          <p:nvPr/>
        </p:nvGrpSpPr>
        <p:grpSpPr>
          <a:xfrm>
            <a:off x="5893117" y="590312"/>
            <a:ext cx="1919243" cy="3654978"/>
            <a:chOff x="-684584" y="932996"/>
            <a:chExt cx="1919243" cy="3654978"/>
          </a:xfrm>
        </p:grpSpPr>
        <p:sp>
          <p:nvSpPr>
            <p:cNvPr id="129" name="TextBox 128"/>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30" name="TextBox 129"/>
            <p:cNvSpPr txBox="1"/>
            <p:nvPr/>
          </p:nvSpPr>
          <p:spPr>
            <a:xfrm>
              <a:off x="-684584" y="1110784"/>
              <a:ext cx="406971" cy="276999"/>
            </a:xfrm>
            <a:prstGeom prst="rect">
              <a:avLst/>
            </a:prstGeom>
            <a:noFill/>
          </p:spPr>
          <p:txBody>
            <a:bodyPr wrap="none" rtlCol="0">
              <a:spAutoFit/>
            </a:bodyPr>
            <a:lstStyle/>
            <a:p>
              <a:r>
                <a:rPr lang="en-GB" sz="1200" dirty="0" smtClean="0"/>
                <a:t>Key</a:t>
              </a:r>
              <a:endParaRPr lang="en-GB" sz="1200" dirty="0"/>
            </a:p>
          </p:txBody>
        </p:sp>
        <p:sp>
          <p:nvSpPr>
            <p:cNvPr id="131" name="TextBox 130"/>
            <p:cNvSpPr txBox="1"/>
            <p:nvPr/>
          </p:nvSpPr>
          <p:spPr>
            <a:xfrm>
              <a:off x="-684584" y="1288572"/>
              <a:ext cx="993670" cy="276999"/>
            </a:xfrm>
            <a:prstGeom prst="rect">
              <a:avLst/>
            </a:prstGeom>
            <a:noFill/>
          </p:spPr>
          <p:txBody>
            <a:bodyPr wrap="none" rtlCol="0">
              <a:spAutoFit/>
            </a:bodyPr>
            <a:lstStyle/>
            <a:p>
              <a:r>
                <a:rPr lang="en-GB" sz="1200" dirty="0" err="1" smtClean="0"/>
                <a:t>ItemChildren</a:t>
              </a:r>
              <a:endParaRPr lang="en-GB" sz="1200" dirty="0"/>
            </a:p>
          </p:txBody>
        </p:sp>
        <p:sp>
          <p:nvSpPr>
            <p:cNvPr id="132" name="TextBox 131"/>
            <p:cNvSpPr txBox="1"/>
            <p:nvPr/>
          </p:nvSpPr>
          <p:spPr>
            <a:xfrm>
              <a:off x="-684584" y="1466360"/>
              <a:ext cx="538545" cy="276999"/>
            </a:xfrm>
            <a:prstGeom prst="rect">
              <a:avLst/>
            </a:prstGeom>
            <a:noFill/>
          </p:spPr>
          <p:txBody>
            <a:bodyPr wrap="none" rtlCol="0">
              <a:spAutoFit/>
            </a:bodyPr>
            <a:lstStyle/>
            <a:p>
              <a:r>
                <a:rPr lang="en-GB" sz="1200" b="1" dirty="0" smtClean="0"/>
                <a:t>Event</a:t>
              </a:r>
              <a:endParaRPr lang="en-GB" sz="1200" b="1" dirty="0"/>
            </a:p>
          </p:txBody>
        </p:sp>
        <p:sp>
          <p:nvSpPr>
            <p:cNvPr id="133" name="TextBox 132"/>
            <p:cNvSpPr txBox="1"/>
            <p:nvPr/>
          </p:nvSpPr>
          <p:spPr>
            <a:xfrm>
              <a:off x="-684584" y="1644148"/>
              <a:ext cx="959237" cy="276999"/>
            </a:xfrm>
            <a:prstGeom prst="rect">
              <a:avLst/>
            </a:prstGeom>
            <a:noFill/>
          </p:spPr>
          <p:txBody>
            <a:bodyPr wrap="none" rtlCol="0">
              <a:spAutoFit/>
            </a:bodyPr>
            <a:lstStyle/>
            <a:p>
              <a:r>
                <a:rPr lang="en-GB" sz="1200" dirty="0" err="1" smtClean="0"/>
                <a:t>HasChanged</a:t>
              </a:r>
              <a:endParaRPr lang="en-GB" sz="1200" dirty="0"/>
            </a:p>
          </p:txBody>
        </p:sp>
        <p:sp>
          <p:nvSpPr>
            <p:cNvPr id="134" name="TextBox 133"/>
            <p:cNvSpPr txBox="1"/>
            <p:nvPr/>
          </p:nvSpPr>
          <p:spPr>
            <a:xfrm>
              <a:off x="-684584" y="1821936"/>
              <a:ext cx="936475" cy="276999"/>
            </a:xfrm>
            <a:prstGeom prst="rect">
              <a:avLst/>
            </a:prstGeom>
            <a:noFill/>
          </p:spPr>
          <p:txBody>
            <a:bodyPr wrap="none" rtlCol="0">
              <a:spAutoFit/>
            </a:bodyPr>
            <a:lstStyle/>
            <a:p>
              <a:r>
                <a:rPr lang="en-GB" sz="1200" b="1" dirty="0" smtClean="0"/>
                <a:t>Constructor</a:t>
              </a:r>
              <a:endParaRPr lang="en-GB" sz="1200" b="1" dirty="0"/>
            </a:p>
          </p:txBody>
        </p:sp>
        <p:sp>
          <p:nvSpPr>
            <p:cNvPr id="135" name="TextBox 134"/>
            <p:cNvSpPr txBox="1"/>
            <p:nvPr/>
          </p:nvSpPr>
          <p:spPr>
            <a:xfrm>
              <a:off x="-684584" y="1999724"/>
              <a:ext cx="566117" cy="276999"/>
            </a:xfrm>
            <a:prstGeom prst="rect">
              <a:avLst/>
            </a:prstGeom>
            <a:noFill/>
          </p:spPr>
          <p:txBody>
            <a:bodyPr wrap="none" rtlCol="0">
              <a:spAutoFit/>
            </a:bodyPr>
            <a:lstStyle/>
            <a:p>
              <a:r>
                <a:rPr lang="en-GB" sz="1200" dirty="0"/>
                <a:t>Item()</a:t>
              </a:r>
            </a:p>
          </p:txBody>
        </p:sp>
        <p:sp>
          <p:nvSpPr>
            <p:cNvPr id="136" name="TextBox 135"/>
            <p:cNvSpPr txBox="1"/>
            <p:nvPr/>
          </p:nvSpPr>
          <p:spPr>
            <a:xfrm>
              <a:off x="-684584" y="2177512"/>
              <a:ext cx="759119" cy="276999"/>
            </a:xfrm>
            <a:prstGeom prst="rect">
              <a:avLst/>
            </a:prstGeom>
            <a:noFill/>
          </p:spPr>
          <p:txBody>
            <a:bodyPr wrap="none" rtlCol="0">
              <a:spAutoFit/>
            </a:bodyPr>
            <a:lstStyle/>
            <a:p>
              <a:r>
                <a:rPr lang="en-GB" sz="1200" b="1" dirty="0"/>
                <a:t>Methods</a:t>
              </a:r>
              <a:endParaRPr lang="en-GB" sz="1200" dirty="0"/>
            </a:p>
          </p:txBody>
        </p:sp>
        <p:sp>
          <p:nvSpPr>
            <p:cNvPr id="137" name="TextBox 136"/>
            <p:cNvSpPr txBox="1"/>
            <p:nvPr/>
          </p:nvSpPr>
          <p:spPr>
            <a:xfrm>
              <a:off x="-684584" y="2355300"/>
              <a:ext cx="607539" cy="276999"/>
            </a:xfrm>
            <a:prstGeom prst="rect">
              <a:avLst/>
            </a:prstGeom>
            <a:noFill/>
          </p:spPr>
          <p:txBody>
            <a:bodyPr wrap="none" rtlCol="0">
              <a:spAutoFit/>
            </a:bodyPr>
            <a:lstStyle/>
            <a:p>
              <a:r>
                <a:rPr lang="en-GB" sz="1200" dirty="0"/>
                <a:t>Store()</a:t>
              </a:r>
            </a:p>
          </p:txBody>
        </p:sp>
        <p:sp>
          <p:nvSpPr>
            <p:cNvPr id="138" name="TextBox 137"/>
            <p:cNvSpPr txBox="1"/>
            <p:nvPr/>
          </p:nvSpPr>
          <p:spPr>
            <a:xfrm>
              <a:off x="-684584" y="2533088"/>
              <a:ext cx="736227" cy="276999"/>
            </a:xfrm>
            <a:prstGeom prst="rect">
              <a:avLst/>
            </a:prstGeom>
            <a:noFill/>
          </p:spPr>
          <p:txBody>
            <a:bodyPr wrap="none" rtlCol="0">
              <a:spAutoFit/>
            </a:bodyPr>
            <a:lstStyle/>
            <a:p>
              <a:r>
                <a:rPr lang="en-GB" sz="1200" dirty="0"/>
                <a:t>Update</a:t>
              </a:r>
              <a:r>
                <a:rPr lang="en-GB" sz="1200" dirty="0" smtClean="0"/>
                <a:t>()</a:t>
              </a:r>
              <a:endParaRPr lang="en-GB" sz="1200" dirty="0"/>
            </a:p>
          </p:txBody>
        </p:sp>
        <p:sp>
          <p:nvSpPr>
            <p:cNvPr id="139" name="TextBox 138"/>
            <p:cNvSpPr txBox="1"/>
            <p:nvPr/>
          </p:nvSpPr>
          <p:spPr>
            <a:xfrm>
              <a:off x="-684584" y="2710876"/>
              <a:ext cx="784125" cy="276999"/>
            </a:xfrm>
            <a:prstGeom prst="rect">
              <a:avLst/>
            </a:prstGeom>
            <a:noFill/>
          </p:spPr>
          <p:txBody>
            <a:bodyPr wrap="none" rtlCol="0">
              <a:spAutoFit/>
            </a:bodyPr>
            <a:lstStyle/>
            <a:p>
              <a:r>
                <a:rPr lang="en-GB" sz="1200" dirty="0"/>
                <a:t>Release()</a:t>
              </a:r>
            </a:p>
          </p:txBody>
        </p:sp>
        <p:sp>
          <p:nvSpPr>
            <p:cNvPr id="140" name="TextBox 139"/>
            <p:cNvSpPr txBox="1"/>
            <p:nvPr/>
          </p:nvSpPr>
          <p:spPr>
            <a:xfrm>
              <a:off x="-684584" y="2888664"/>
              <a:ext cx="1480149" cy="276999"/>
            </a:xfrm>
            <a:prstGeom prst="rect">
              <a:avLst/>
            </a:prstGeom>
            <a:noFill/>
          </p:spPr>
          <p:txBody>
            <a:bodyPr wrap="none" rtlCol="0">
              <a:spAutoFit/>
            </a:bodyPr>
            <a:lstStyle/>
            <a:p>
              <a:r>
                <a:rPr lang="en-GB" sz="1200" dirty="0" err="1" smtClean="0"/>
                <a:t>AddToItemChildren</a:t>
              </a:r>
              <a:r>
                <a:rPr lang="en-GB" sz="1200" dirty="0" smtClean="0"/>
                <a:t>()</a:t>
              </a:r>
              <a:endParaRPr lang="en-GB" sz="1200" dirty="0"/>
            </a:p>
          </p:txBody>
        </p:sp>
        <p:sp>
          <p:nvSpPr>
            <p:cNvPr id="141" name="TextBox 140"/>
            <p:cNvSpPr txBox="1"/>
            <p:nvPr/>
          </p:nvSpPr>
          <p:spPr>
            <a:xfrm>
              <a:off x="-684584" y="3066452"/>
              <a:ext cx="1919243" cy="276999"/>
            </a:xfrm>
            <a:prstGeom prst="rect">
              <a:avLst/>
            </a:prstGeom>
            <a:noFill/>
          </p:spPr>
          <p:txBody>
            <a:bodyPr wrap="none" rtlCol="0">
              <a:spAutoFit/>
            </a:bodyPr>
            <a:lstStyle/>
            <a:p>
              <a:r>
                <a:rPr lang="en-GB" sz="1200" dirty="0" err="1" smtClean="0"/>
                <a:t>RemoveFromItemChildren</a:t>
              </a:r>
              <a:r>
                <a:rPr lang="en-GB" sz="1200" dirty="0" smtClean="0"/>
                <a:t>()</a:t>
              </a:r>
              <a:endParaRPr lang="en-GB" sz="1200" dirty="0"/>
            </a:p>
          </p:txBody>
        </p:sp>
        <p:sp>
          <p:nvSpPr>
            <p:cNvPr id="142" name="TextBox 141"/>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43" name="TextBox 142"/>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44" name="TextBox 143"/>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45" name="TextBox 144"/>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46" name="TextBox 145"/>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47" name="TextBox 146"/>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48" name="TextBox 147"/>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12" name="Elbow Connector 11"/>
          <p:cNvCxnSpPr>
            <a:stCxn id="20" idx="0"/>
            <a:endCxn id="30" idx="0"/>
          </p:cNvCxnSpPr>
          <p:nvPr/>
        </p:nvCxnSpPr>
        <p:spPr>
          <a:xfrm rot="16200000" flipH="1">
            <a:off x="3618093" y="472865"/>
            <a:ext cx="10454" cy="1847057"/>
          </a:xfrm>
          <a:prstGeom prst="bentConnector3">
            <a:avLst>
              <a:gd name="adj1" fmla="val -218672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3991855" y="869278"/>
            <a:ext cx="1516249" cy="276999"/>
          </a:xfrm>
          <a:prstGeom prst="rect">
            <a:avLst/>
          </a:prstGeom>
          <a:noFill/>
        </p:spPr>
        <p:txBody>
          <a:bodyPr wrap="none" rtlCol="0">
            <a:spAutoFit/>
          </a:bodyPr>
          <a:lstStyle/>
          <a:p>
            <a:r>
              <a:rPr lang="en-GB" sz="1200" dirty="0" err="1" smtClean="0"/>
              <a:t>ItemParent</a:t>
            </a:r>
            <a:r>
              <a:rPr lang="en-GB" sz="1200" dirty="0" smtClean="0"/>
              <a:t> has Items</a:t>
            </a:r>
            <a:endParaRPr lang="en-GB" sz="1200" dirty="0"/>
          </a:p>
        </p:txBody>
      </p:sp>
      <p:grpSp>
        <p:nvGrpSpPr>
          <p:cNvPr id="150" name="Group 149"/>
          <p:cNvGrpSpPr/>
          <p:nvPr/>
        </p:nvGrpSpPr>
        <p:grpSpPr>
          <a:xfrm>
            <a:off x="2051720" y="1941108"/>
            <a:ext cx="1340688" cy="3654978"/>
            <a:chOff x="-684584" y="932996"/>
            <a:chExt cx="1340688" cy="3654978"/>
          </a:xfrm>
        </p:grpSpPr>
        <p:sp>
          <p:nvSpPr>
            <p:cNvPr id="151" name="TextBox 150"/>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52" name="TextBox 151"/>
            <p:cNvSpPr txBox="1"/>
            <p:nvPr/>
          </p:nvSpPr>
          <p:spPr>
            <a:xfrm>
              <a:off x="-684584" y="1110784"/>
              <a:ext cx="736868" cy="276999"/>
            </a:xfrm>
            <a:prstGeom prst="rect">
              <a:avLst/>
            </a:prstGeom>
            <a:noFill/>
          </p:spPr>
          <p:txBody>
            <a:bodyPr wrap="none" rtlCol="0">
              <a:spAutoFit/>
            </a:bodyPr>
            <a:lstStyle/>
            <a:p>
              <a:r>
                <a:rPr lang="en-GB" sz="1200" dirty="0" err="1"/>
                <a:t>StoreKey</a:t>
              </a:r>
              <a:endParaRPr lang="en-GB" sz="1200" dirty="0"/>
            </a:p>
          </p:txBody>
        </p:sp>
        <p:sp>
          <p:nvSpPr>
            <p:cNvPr id="153" name="TextBox 152"/>
            <p:cNvSpPr txBox="1"/>
            <p:nvPr/>
          </p:nvSpPr>
          <p:spPr>
            <a:xfrm>
              <a:off x="-684584" y="1288572"/>
              <a:ext cx="627031" cy="276999"/>
            </a:xfrm>
            <a:prstGeom prst="rect">
              <a:avLst/>
            </a:prstGeom>
            <a:noFill/>
          </p:spPr>
          <p:txBody>
            <a:bodyPr wrap="none" rtlCol="0">
              <a:spAutoFit/>
            </a:bodyPr>
            <a:lstStyle/>
            <a:p>
              <a:r>
                <a:rPr lang="en-GB" sz="1200" dirty="0"/>
                <a:t>Items[]</a:t>
              </a:r>
            </a:p>
          </p:txBody>
        </p:sp>
        <p:sp>
          <p:nvSpPr>
            <p:cNvPr id="154" name="TextBox 153"/>
            <p:cNvSpPr txBox="1"/>
            <p:nvPr/>
          </p:nvSpPr>
          <p:spPr>
            <a:xfrm>
              <a:off x="-684584" y="1466360"/>
              <a:ext cx="538545" cy="276999"/>
            </a:xfrm>
            <a:prstGeom prst="rect">
              <a:avLst/>
            </a:prstGeom>
            <a:noFill/>
          </p:spPr>
          <p:txBody>
            <a:bodyPr wrap="none" rtlCol="0">
              <a:spAutoFit/>
            </a:bodyPr>
            <a:lstStyle/>
            <a:p>
              <a:r>
                <a:rPr lang="en-GB" sz="1200" b="1" dirty="0"/>
                <a:t>Event</a:t>
              </a:r>
            </a:p>
          </p:txBody>
        </p:sp>
        <p:sp>
          <p:nvSpPr>
            <p:cNvPr id="155" name="TextBox 154"/>
            <p:cNvSpPr txBox="1"/>
            <p:nvPr/>
          </p:nvSpPr>
          <p:spPr>
            <a:xfrm>
              <a:off x="-684584" y="1644148"/>
              <a:ext cx="591829" cy="276999"/>
            </a:xfrm>
            <a:prstGeom prst="rect">
              <a:avLst/>
            </a:prstGeom>
            <a:noFill/>
          </p:spPr>
          <p:txBody>
            <a:bodyPr wrap="none" rtlCol="0">
              <a:spAutoFit/>
            </a:bodyPr>
            <a:lstStyle/>
            <a:p>
              <a:r>
                <a:rPr lang="en-GB" sz="1200" dirty="0"/>
                <a:t>Added</a:t>
              </a:r>
            </a:p>
          </p:txBody>
        </p:sp>
        <p:sp>
          <p:nvSpPr>
            <p:cNvPr id="156" name="TextBox 155"/>
            <p:cNvSpPr txBox="1"/>
            <p:nvPr/>
          </p:nvSpPr>
          <p:spPr>
            <a:xfrm>
              <a:off x="-684584" y="1821936"/>
              <a:ext cx="728405" cy="276999"/>
            </a:xfrm>
            <a:prstGeom prst="rect">
              <a:avLst/>
            </a:prstGeom>
            <a:noFill/>
          </p:spPr>
          <p:txBody>
            <a:bodyPr wrap="none" rtlCol="0">
              <a:spAutoFit/>
            </a:bodyPr>
            <a:lstStyle/>
            <a:p>
              <a:r>
                <a:rPr lang="en-GB" sz="1200" dirty="0"/>
                <a:t>Changed</a:t>
              </a:r>
              <a:endParaRPr lang="en-GB" sz="1200" b="1" dirty="0"/>
            </a:p>
          </p:txBody>
        </p:sp>
        <p:sp>
          <p:nvSpPr>
            <p:cNvPr id="157" name="TextBox 156"/>
            <p:cNvSpPr txBox="1"/>
            <p:nvPr/>
          </p:nvSpPr>
          <p:spPr>
            <a:xfrm>
              <a:off x="-684584" y="1999724"/>
              <a:ext cx="771301" cy="276999"/>
            </a:xfrm>
            <a:prstGeom prst="rect">
              <a:avLst/>
            </a:prstGeom>
            <a:noFill/>
          </p:spPr>
          <p:txBody>
            <a:bodyPr wrap="none" rtlCol="0">
              <a:spAutoFit/>
            </a:bodyPr>
            <a:lstStyle/>
            <a:p>
              <a:r>
                <a:rPr lang="en-GB" sz="1200" dirty="0"/>
                <a:t>Removed</a:t>
              </a:r>
            </a:p>
          </p:txBody>
        </p:sp>
        <p:sp>
          <p:nvSpPr>
            <p:cNvPr id="158" name="TextBox 157"/>
            <p:cNvSpPr txBox="1"/>
            <p:nvPr/>
          </p:nvSpPr>
          <p:spPr>
            <a:xfrm>
              <a:off x="-684584" y="2177512"/>
              <a:ext cx="936475" cy="276999"/>
            </a:xfrm>
            <a:prstGeom prst="rect">
              <a:avLst/>
            </a:prstGeom>
            <a:noFill/>
          </p:spPr>
          <p:txBody>
            <a:bodyPr wrap="none" rtlCol="0">
              <a:spAutoFit/>
            </a:bodyPr>
            <a:lstStyle/>
            <a:p>
              <a:r>
                <a:rPr lang="en-GB" sz="1200" b="1" dirty="0"/>
                <a:t>Constructor</a:t>
              </a:r>
              <a:endParaRPr lang="en-GB" sz="1200" dirty="0"/>
            </a:p>
          </p:txBody>
        </p:sp>
        <p:sp>
          <p:nvSpPr>
            <p:cNvPr id="159" name="TextBox 158"/>
            <p:cNvSpPr txBox="1"/>
            <p:nvPr/>
          </p:nvSpPr>
          <p:spPr>
            <a:xfrm>
              <a:off x="-684584" y="2355300"/>
              <a:ext cx="897618" cy="276999"/>
            </a:xfrm>
            <a:prstGeom prst="rect">
              <a:avLst/>
            </a:prstGeom>
            <a:noFill/>
          </p:spPr>
          <p:txBody>
            <a:bodyPr wrap="none" rtlCol="0">
              <a:spAutoFit/>
            </a:bodyPr>
            <a:lstStyle/>
            <a:p>
              <a:r>
                <a:rPr lang="en-GB" sz="1200" dirty="0" err="1"/>
                <a:t>DataStore</a:t>
              </a:r>
              <a:r>
                <a:rPr lang="en-GB" sz="1200" dirty="0"/>
                <a:t>()</a:t>
              </a:r>
            </a:p>
          </p:txBody>
        </p:sp>
        <p:sp>
          <p:nvSpPr>
            <p:cNvPr id="160" name="TextBox 159"/>
            <p:cNvSpPr txBox="1"/>
            <p:nvPr/>
          </p:nvSpPr>
          <p:spPr>
            <a:xfrm>
              <a:off x="-684584" y="2533088"/>
              <a:ext cx="759119" cy="276999"/>
            </a:xfrm>
            <a:prstGeom prst="rect">
              <a:avLst/>
            </a:prstGeom>
            <a:noFill/>
          </p:spPr>
          <p:txBody>
            <a:bodyPr wrap="none" rtlCol="0">
              <a:spAutoFit/>
            </a:bodyPr>
            <a:lstStyle/>
            <a:p>
              <a:r>
                <a:rPr lang="en-GB" sz="1200" b="1" dirty="0"/>
                <a:t>Methods</a:t>
              </a:r>
              <a:endParaRPr lang="en-GB" sz="1200" dirty="0"/>
            </a:p>
          </p:txBody>
        </p:sp>
        <p:sp>
          <p:nvSpPr>
            <p:cNvPr id="161" name="TextBox 160"/>
            <p:cNvSpPr txBox="1"/>
            <p:nvPr/>
          </p:nvSpPr>
          <p:spPr>
            <a:xfrm>
              <a:off x="-684584" y="2710876"/>
              <a:ext cx="527709" cy="276999"/>
            </a:xfrm>
            <a:prstGeom prst="rect">
              <a:avLst/>
            </a:prstGeom>
            <a:noFill/>
          </p:spPr>
          <p:txBody>
            <a:bodyPr wrap="none" rtlCol="0">
              <a:spAutoFit/>
            </a:bodyPr>
            <a:lstStyle/>
            <a:p>
              <a:r>
                <a:rPr lang="en-GB" sz="1200" dirty="0"/>
                <a:t>Add()</a:t>
              </a:r>
            </a:p>
          </p:txBody>
        </p:sp>
        <p:sp>
          <p:nvSpPr>
            <p:cNvPr id="162" name="TextBox 161"/>
            <p:cNvSpPr txBox="1"/>
            <p:nvPr/>
          </p:nvSpPr>
          <p:spPr>
            <a:xfrm>
              <a:off x="-684584" y="2888664"/>
              <a:ext cx="1340688" cy="276999"/>
            </a:xfrm>
            <a:prstGeom prst="rect">
              <a:avLst/>
            </a:prstGeom>
            <a:noFill/>
          </p:spPr>
          <p:txBody>
            <a:bodyPr wrap="none" rtlCol="0">
              <a:spAutoFit/>
            </a:bodyPr>
            <a:lstStyle/>
            <a:p>
              <a:r>
                <a:rPr lang="en-GB" sz="1200" dirty="0" err="1"/>
                <a:t>ItemHasChanged</a:t>
              </a:r>
              <a:r>
                <a:rPr lang="en-GB" sz="1200" dirty="0"/>
                <a:t>()</a:t>
              </a:r>
            </a:p>
          </p:txBody>
        </p:sp>
        <p:sp>
          <p:nvSpPr>
            <p:cNvPr id="163" name="TextBox 162"/>
            <p:cNvSpPr txBox="1"/>
            <p:nvPr/>
          </p:nvSpPr>
          <p:spPr>
            <a:xfrm>
              <a:off x="-684584" y="3066452"/>
              <a:ext cx="784125" cy="276999"/>
            </a:xfrm>
            <a:prstGeom prst="rect">
              <a:avLst/>
            </a:prstGeom>
            <a:noFill/>
          </p:spPr>
          <p:txBody>
            <a:bodyPr wrap="none" rtlCol="0">
              <a:spAutoFit/>
            </a:bodyPr>
            <a:lstStyle/>
            <a:p>
              <a:r>
                <a:rPr lang="en-GB" sz="1200" dirty="0"/>
                <a:t>Remove()</a:t>
              </a:r>
            </a:p>
          </p:txBody>
        </p:sp>
        <p:sp>
          <p:nvSpPr>
            <p:cNvPr id="164" name="TextBox 163"/>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65" name="TextBox 164"/>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66" name="TextBox 165"/>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67" name="TextBox 166"/>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68" name="TextBox 167"/>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69" name="TextBox 168"/>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70" name="TextBox 169"/>
            <p:cNvSpPr txBox="1"/>
            <p:nvPr/>
          </p:nvSpPr>
          <p:spPr>
            <a:xfrm>
              <a:off x="-684584" y="4310975"/>
              <a:ext cx="184731" cy="276999"/>
            </a:xfrm>
            <a:prstGeom prst="rect">
              <a:avLst/>
            </a:prstGeom>
            <a:noFill/>
          </p:spPr>
          <p:txBody>
            <a:bodyPr wrap="none" rtlCol="0">
              <a:spAutoFit/>
            </a:bodyPr>
            <a:lstStyle/>
            <a:p>
              <a:endParaRPr lang="en-GB" sz="1200" dirty="0"/>
            </a:p>
          </p:txBody>
        </p:sp>
      </p:grpSp>
      <p:grpSp>
        <p:nvGrpSpPr>
          <p:cNvPr id="171" name="Group 170"/>
          <p:cNvGrpSpPr/>
          <p:nvPr/>
        </p:nvGrpSpPr>
        <p:grpSpPr>
          <a:xfrm>
            <a:off x="3779912" y="1920178"/>
            <a:ext cx="1523430" cy="3654978"/>
            <a:chOff x="-684584" y="932996"/>
            <a:chExt cx="1523430" cy="3654978"/>
          </a:xfrm>
        </p:grpSpPr>
        <p:sp>
          <p:nvSpPr>
            <p:cNvPr id="172" name="TextBox 171"/>
            <p:cNvSpPr txBox="1"/>
            <p:nvPr/>
          </p:nvSpPr>
          <p:spPr>
            <a:xfrm>
              <a:off x="-684584" y="932996"/>
              <a:ext cx="846450" cy="276999"/>
            </a:xfrm>
            <a:prstGeom prst="rect">
              <a:avLst/>
            </a:prstGeom>
            <a:noFill/>
          </p:spPr>
          <p:txBody>
            <a:bodyPr wrap="none" rtlCol="0">
              <a:spAutoFit/>
            </a:bodyPr>
            <a:lstStyle/>
            <a:p>
              <a:r>
                <a:rPr lang="en-GB" sz="1200" b="1" dirty="0" smtClean="0"/>
                <a:t>Properties</a:t>
              </a:r>
              <a:endParaRPr lang="en-GB" sz="1200" b="1" dirty="0"/>
            </a:p>
          </p:txBody>
        </p:sp>
        <p:sp>
          <p:nvSpPr>
            <p:cNvPr id="173" name="TextBox 172"/>
            <p:cNvSpPr txBox="1"/>
            <p:nvPr/>
          </p:nvSpPr>
          <p:spPr>
            <a:xfrm>
              <a:off x="-684584" y="1110784"/>
              <a:ext cx="790601" cy="276999"/>
            </a:xfrm>
            <a:prstGeom prst="rect">
              <a:avLst/>
            </a:prstGeom>
            <a:noFill/>
          </p:spPr>
          <p:txBody>
            <a:bodyPr wrap="none" rtlCol="0">
              <a:spAutoFit/>
            </a:bodyPr>
            <a:lstStyle/>
            <a:p>
              <a:r>
                <a:rPr lang="en-GB" sz="1200" dirty="0" err="1"/>
                <a:t>CsvConfig</a:t>
              </a:r>
              <a:endParaRPr lang="en-GB" sz="1200" dirty="0"/>
            </a:p>
          </p:txBody>
        </p:sp>
        <p:sp>
          <p:nvSpPr>
            <p:cNvPr id="174" name="TextBox 173"/>
            <p:cNvSpPr txBox="1"/>
            <p:nvPr/>
          </p:nvSpPr>
          <p:spPr>
            <a:xfrm>
              <a:off x="-684584" y="1288572"/>
              <a:ext cx="1056764" cy="276999"/>
            </a:xfrm>
            <a:prstGeom prst="rect">
              <a:avLst/>
            </a:prstGeom>
            <a:noFill/>
          </p:spPr>
          <p:txBody>
            <a:bodyPr wrap="none" rtlCol="0">
              <a:spAutoFit/>
            </a:bodyPr>
            <a:lstStyle/>
            <a:p>
              <a:r>
                <a:rPr lang="en-GB" sz="1200" dirty="0" err="1"/>
                <a:t>PathFileName</a:t>
              </a:r>
              <a:endParaRPr lang="en-GB" sz="1200" dirty="0"/>
            </a:p>
          </p:txBody>
        </p:sp>
        <p:sp>
          <p:nvSpPr>
            <p:cNvPr id="175" name="TextBox 174"/>
            <p:cNvSpPr txBox="1"/>
            <p:nvPr/>
          </p:nvSpPr>
          <p:spPr>
            <a:xfrm>
              <a:off x="-684584" y="1466360"/>
              <a:ext cx="936475" cy="276999"/>
            </a:xfrm>
            <a:prstGeom prst="rect">
              <a:avLst/>
            </a:prstGeom>
            <a:noFill/>
          </p:spPr>
          <p:txBody>
            <a:bodyPr wrap="none" rtlCol="0">
              <a:spAutoFit/>
            </a:bodyPr>
            <a:lstStyle/>
            <a:p>
              <a:r>
                <a:rPr lang="en-GB" sz="1200" b="1" dirty="0"/>
                <a:t>Constructor</a:t>
              </a:r>
            </a:p>
          </p:txBody>
        </p:sp>
        <p:sp>
          <p:nvSpPr>
            <p:cNvPr id="176" name="TextBox 175"/>
            <p:cNvSpPr txBox="1"/>
            <p:nvPr/>
          </p:nvSpPr>
          <p:spPr>
            <a:xfrm>
              <a:off x="-684584" y="1644148"/>
              <a:ext cx="897618" cy="276999"/>
            </a:xfrm>
            <a:prstGeom prst="rect">
              <a:avLst/>
            </a:prstGeom>
            <a:noFill/>
          </p:spPr>
          <p:txBody>
            <a:bodyPr wrap="none" rtlCol="0">
              <a:spAutoFit/>
            </a:bodyPr>
            <a:lstStyle/>
            <a:p>
              <a:r>
                <a:rPr lang="en-GB" sz="1200" dirty="0" err="1"/>
                <a:t>DataStore</a:t>
              </a:r>
              <a:r>
                <a:rPr lang="en-GB" sz="1200" dirty="0"/>
                <a:t>()</a:t>
              </a:r>
            </a:p>
          </p:txBody>
        </p:sp>
        <p:sp>
          <p:nvSpPr>
            <p:cNvPr id="177" name="TextBox 176"/>
            <p:cNvSpPr txBox="1"/>
            <p:nvPr/>
          </p:nvSpPr>
          <p:spPr>
            <a:xfrm>
              <a:off x="-684584" y="1821936"/>
              <a:ext cx="759119" cy="276999"/>
            </a:xfrm>
            <a:prstGeom prst="rect">
              <a:avLst/>
            </a:prstGeom>
            <a:noFill/>
          </p:spPr>
          <p:txBody>
            <a:bodyPr wrap="none" rtlCol="0">
              <a:spAutoFit/>
            </a:bodyPr>
            <a:lstStyle/>
            <a:p>
              <a:r>
                <a:rPr lang="en-GB" sz="1200" b="1" dirty="0"/>
                <a:t>Methods</a:t>
              </a:r>
            </a:p>
          </p:txBody>
        </p:sp>
        <p:sp>
          <p:nvSpPr>
            <p:cNvPr id="178" name="TextBox 177"/>
            <p:cNvSpPr txBox="1"/>
            <p:nvPr/>
          </p:nvSpPr>
          <p:spPr>
            <a:xfrm>
              <a:off x="-684584" y="1999724"/>
              <a:ext cx="1156022" cy="276999"/>
            </a:xfrm>
            <a:prstGeom prst="rect">
              <a:avLst/>
            </a:prstGeom>
            <a:noFill/>
          </p:spPr>
          <p:txBody>
            <a:bodyPr wrap="none" rtlCol="0">
              <a:spAutoFit/>
            </a:bodyPr>
            <a:lstStyle/>
            <a:p>
              <a:r>
                <a:rPr lang="en-GB" sz="1200" dirty="0" err="1"/>
                <a:t>OnItemAdded</a:t>
              </a:r>
              <a:r>
                <a:rPr lang="en-GB" sz="1200" dirty="0"/>
                <a:t>()</a:t>
              </a:r>
            </a:p>
          </p:txBody>
        </p:sp>
        <p:sp>
          <p:nvSpPr>
            <p:cNvPr id="179" name="TextBox 178"/>
            <p:cNvSpPr txBox="1"/>
            <p:nvPr/>
          </p:nvSpPr>
          <p:spPr>
            <a:xfrm>
              <a:off x="-684584" y="2177512"/>
              <a:ext cx="1523430" cy="276999"/>
            </a:xfrm>
            <a:prstGeom prst="rect">
              <a:avLst/>
            </a:prstGeom>
            <a:noFill/>
          </p:spPr>
          <p:txBody>
            <a:bodyPr wrap="none" rtlCol="0">
              <a:spAutoFit/>
            </a:bodyPr>
            <a:lstStyle/>
            <a:p>
              <a:r>
                <a:rPr lang="en-GB" sz="1200" dirty="0" err="1"/>
                <a:t>OnItemHasChanged</a:t>
              </a:r>
              <a:r>
                <a:rPr lang="en-GB" sz="1200" dirty="0"/>
                <a:t>()</a:t>
              </a:r>
            </a:p>
          </p:txBody>
        </p:sp>
        <p:sp>
          <p:nvSpPr>
            <p:cNvPr id="180" name="TextBox 179"/>
            <p:cNvSpPr txBox="1"/>
            <p:nvPr/>
          </p:nvSpPr>
          <p:spPr>
            <a:xfrm>
              <a:off x="-684584" y="2355300"/>
              <a:ext cx="1335494" cy="276999"/>
            </a:xfrm>
            <a:prstGeom prst="rect">
              <a:avLst/>
            </a:prstGeom>
            <a:noFill/>
          </p:spPr>
          <p:txBody>
            <a:bodyPr wrap="none" rtlCol="0">
              <a:spAutoFit/>
            </a:bodyPr>
            <a:lstStyle/>
            <a:p>
              <a:r>
                <a:rPr lang="en-GB" sz="1200" dirty="0" err="1"/>
                <a:t>OnItemRemoved</a:t>
              </a:r>
              <a:r>
                <a:rPr lang="en-GB" sz="1200" dirty="0" smtClean="0"/>
                <a:t>()</a:t>
              </a:r>
              <a:endParaRPr lang="en-GB" sz="1200" dirty="0"/>
            </a:p>
          </p:txBody>
        </p:sp>
        <p:sp>
          <p:nvSpPr>
            <p:cNvPr id="181" name="TextBox 180"/>
            <p:cNvSpPr txBox="1"/>
            <p:nvPr/>
          </p:nvSpPr>
          <p:spPr>
            <a:xfrm>
              <a:off x="-684584" y="2533088"/>
              <a:ext cx="184731" cy="276999"/>
            </a:xfrm>
            <a:prstGeom prst="rect">
              <a:avLst/>
            </a:prstGeom>
            <a:noFill/>
          </p:spPr>
          <p:txBody>
            <a:bodyPr wrap="none" rtlCol="0">
              <a:spAutoFit/>
            </a:bodyPr>
            <a:lstStyle/>
            <a:p>
              <a:endParaRPr lang="en-GB" sz="1200" dirty="0"/>
            </a:p>
          </p:txBody>
        </p:sp>
        <p:sp>
          <p:nvSpPr>
            <p:cNvPr id="182" name="TextBox 181"/>
            <p:cNvSpPr txBox="1"/>
            <p:nvPr/>
          </p:nvSpPr>
          <p:spPr>
            <a:xfrm>
              <a:off x="-684584" y="2710876"/>
              <a:ext cx="184731" cy="276999"/>
            </a:xfrm>
            <a:prstGeom prst="rect">
              <a:avLst/>
            </a:prstGeom>
            <a:noFill/>
          </p:spPr>
          <p:txBody>
            <a:bodyPr wrap="none" rtlCol="0">
              <a:spAutoFit/>
            </a:bodyPr>
            <a:lstStyle/>
            <a:p>
              <a:endParaRPr lang="en-GB" sz="1200" dirty="0"/>
            </a:p>
          </p:txBody>
        </p:sp>
        <p:sp>
          <p:nvSpPr>
            <p:cNvPr id="183" name="TextBox 182"/>
            <p:cNvSpPr txBox="1"/>
            <p:nvPr/>
          </p:nvSpPr>
          <p:spPr>
            <a:xfrm>
              <a:off x="-684584" y="2888664"/>
              <a:ext cx="184731" cy="276999"/>
            </a:xfrm>
            <a:prstGeom prst="rect">
              <a:avLst/>
            </a:prstGeom>
            <a:noFill/>
          </p:spPr>
          <p:txBody>
            <a:bodyPr wrap="none" rtlCol="0">
              <a:spAutoFit/>
            </a:bodyPr>
            <a:lstStyle/>
            <a:p>
              <a:endParaRPr lang="en-GB" sz="1200" dirty="0"/>
            </a:p>
          </p:txBody>
        </p:sp>
        <p:sp>
          <p:nvSpPr>
            <p:cNvPr id="184" name="TextBox 183"/>
            <p:cNvSpPr txBox="1"/>
            <p:nvPr/>
          </p:nvSpPr>
          <p:spPr>
            <a:xfrm>
              <a:off x="-684584" y="3066452"/>
              <a:ext cx="184731" cy="276999"/>
            </a:xfrm>
            <a:prstGeom prst="rect">
              <a:avLst/>
            </a:prstGeom>
            <a:noFill/>
          </p:spPr>
          <p:txBody>
            <a:bodyPr wrap="none" rtlCol="0">
              <a:spAutoFit/>
            </a:bodyPr>
            <a:lstStyle/>
            <a:p>
              <a:endParaRPr lang="en-GB" sz="1200" dirty="0"/>
            </a:p>
          </p:txBody>
        </p:sp>
        <p:sp>
          <p:nvSpPr>
            <p:cNvPr id="185" name="TextBox 184"/>
            <p:cNvSpPr txBox="1"/>
            <p:nvPr/>
          </p:nvSpPr>
          <p:spPr>
            <a:xfrm>
              <a:off x="-684584" y="3244240"/>
              <a:ext cx="184731" cy="276999"/>
            </a:xfrm>
            <a:prstGeom prst="rect">
              <a:avLst/>
            </a:prstGeom>
            <a:noFill/>
          </p:spPr>
          <p:txBody>
            <a:bodyPr wrap="none" rtlCol="0">
              <a:spAutoFit/>
            </a:bodyPr>
            <a:lstStyle/>
            <a:p>
              <a:endParaRPr lang="en-GB" sz="1200" dirty="0"/>
            </a:p>
          </p:txBody>
        </p:sp>
        <p:sp>
          <p:nvSpPr>
            <p:cNvPr id="186" name="TextBox 185"/>
            <p:cNvSpPr txBox="1"/>
            <p:nvPr/>
          </p:nvSpPr>
          <p:spPr>
            <a:xfrm>
              <a:off x="-684584" y="3422028"/>
              <a:ext cx="184731" cy="276999"/>
            </a:xfrm>
            <a:prstGeom prst="rect">
              <a:avLst/>
            </a:prstGeom>
            <a:noFill/>
          </p:spPr>
          <p:txBody>
            <a:bodyPr wrap="none" rtlCol="0">
              <a:spAutoFit/>
            </a:bodyPr>
            <a:lstStyle/>
            <a:p>
              <a:endParaRPr lang="en-GB" sz="1200" dirty="0"/>
            </a:p>
          </p:txBody>
        </p:sp>
        <p:sp>
          <p:nvSpPr>
            <p:cNvPr id="187" name="TextBox 186"/>
            <p:cNvSpPr txBox="1"/>
            <p:nvPr/>
          </p:nvSpPr>
          <p:spPr>
            <a:xfrm>
              <a:off x="-684584" y="3599816"/>
              <a:ext cx="184731" cy="276999"/>
            </a:xfrm>
            <a:prstGeom prst="rect">
              <a:avLst/>
            </a:prstGeom>
            <a:noFill/>
          </p:spPr>
          <p:txBody>
            <a:bodyPr wrap="none" rtlCol="0">
              <a:spAutoFit/>
            </a:bodyPr>
            <a:lstStyle/>
            <a:p>
              <a:endParaRPr lang="en-GB" sz="1200" dirty="0"/>
            </a:p>
          </p:txBody>
        </p:sp>
        <p:sp>
          <p:nvSpPr>
            <p:cNvPr id="188" name="TextBox 187"/>
            <p:cNvSpPr txBox="1"/>
            <p:nvPr/>
          </p:nvSpPr>
          <p:spPr>
            <a:xfrm>
              <a:off x="-684584" y="3777604"/>
              <a:ext cx="184731" cy="276999"/>
            </a:xfrm>
            <a:prstGeom prst="rect">
              <a:avLst/>
            </a:prstGeom>
            <a:noFill/>
          </p:spPr>
          <p:txBody>
            <a:bodyPr wrap="none" rtlCol="0">
              <a:spAutoFit/>
            </a:bodyPr>
            <a:lstStyle/>
            <a:p>
              <a:endParaRPr lang="en-GB" sz="1200" dirty="0"/>
            </a:p>
          </p:txBody>
        </p:sp>
        <p:sp>
          <p:nvSpPr>
            <p:cNvPr id="189" name="TextBox 188"/>
            <p:cNvSpPr txBox="1"/>
            <p:nvPr/>
          </p:nvSpPr>
          <p:spPr>
            <a:xfrm>
              <a:off x="-684584" y="3955392"/>
              <a:ext cx="184731" cy="276999"/>
            </a:xfrm>
            <a:prstGeom prst="rect">
              <a:avLst/>
            </a:prstGeom>
            <a:noFill/>
          </p:spPr>
          <p:txBody>
            <a:bodyPr wrap="none" rtlCol="0">
              <a:spAutoFit/>
            </a:bodyPr>
            <a:lstStyle/>
            <a:p>
              <a:endParaRPr lang="en-GB" sz="1200" dirty="0"/>
            </a:p>
          </p:txBody>
        </p:sp>
        <p:sp>
          <p:nvSpPr>
            <p:cNvPr id="190" name="TextBox 189"/>
            <p:cNvSpPr txBox="1"/>
            <p:nvPr/>
          </p:nvSpPr>
          <p:spPr>
            <a:xfrm>
              <a:off x="-684584" y="4133180"/>
              <a:ext cx="184731" cy="276999"/>
            </a:xfrm>
            <a:prstGeom prst="rect">
              <a:avLst/>
            </a:prstGeom>
            <a:noFill/>
          </p:spPr>
          <p:txBody>
            <a:bodyPr wrap="none" rtlCol="0">
              <a:spAutoFit/>
            </a:bodyPr>
            <a:lstStyle/>
            <a:p>
              <a:endParaRPr lang="en-GB" sz="1200" dirty="0"/>
            </a:p>
          </p:txBody>
        </p:sp>
        <p:sp>
          <p:nvSpPr>
            <p:cNvPr id="191" name="TextBox 190"/>
            <p:cNvSpPr txBox="1"/>
            <p:nvPr/>
          </p:nvSpPr>
          <p:spPr>
            <a:xfrm>
              <a:off x="-684584" y="4310975"/>
              <a:ext cx="184731" cy="276999"/>
            </a:xfrm>
            <a:prstGeom prst="rect">
              <a:avLst/>
            </a:prstGeom>
            <a:noFill/>
          </p:spPr>
          <p:txBody>
            <a:bodyPr wrap="none" rtlCol="0">
              <a:spAutoFit/>
            </a:bodyPr>
            <a:lstStyle/>
            <a:p>
              <a:endParaRPr lang="en-GB" sz="1200" dirty="0"/>
            </a:p>
          </p:txBody>
        </p:sp>
      </p:grpSp>
      <p:cxnSp>
        <p:nvCxnSpPr>
          <p:cNvPr id="41" name="Elbow Connector 40"/>
          <p:cNvCxnSpPr>
            <a:stCxn id="162" idx="3"/>
            <a:endCxn id="156" idx="3"/>
          </p:cNvCxnSpPr>
          <p:nvPr/>
        </p:nvCxnSpPr>
        <p:spPr>
          <a:xfrm flipH="1" flipV="1">
            <a:off x="2780125" y="2968548"/>
            <a:ext cx="612283" cy="1066728"/>
          </a:xfrm>
          <a:prstGeom prst="bentConnector3">
            <a:avLst>
              <a:gd name="adj1" fmla="val -37336"/>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2" name="Elbow Connector 191"/>
          <p:cNvCxnSpPr>
            <a:stCxn id="82" idx="3"/>
            <a:endCxn id="162" idx="1"/>
          </p:cNvCxnSpPr>
          <p:nvPr/>
        </p:nvCxnSpPr>
        <p:spPr>
          <a:xfrm>
            <a:off x="1036622" y="2328904"/>
            <a:ext cx="1015098" cy="1706372"/>
          </a:xfrm>
          <a:prstGeom prst="bentConnector3">
            <a:avLst>
              <a:gd name="adj1" fmla="val 7402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02" name="Elbow Connector 201"/>
          <p:cNvCxnSpPr>
            <a:stCxn id="162" idx="3"/>
            <a:endCxn id="179" idx="1"/>
          </p:cNvCxnSpPr>
          <p:nvPr/>
        </p:nvCxnSpPr>
        <p:spPr>
          <a:xfrm flipV="1">
            <a:off x="3392408" y="3303194"/>
            <a:ext cx="387504" cy="732082"/>
          </a:xfrm>
          <a:prstGeom prst="bentConnector3">
            <a:avLst>
              <a:gd name="adj1" fmla="val 57888"/>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06" name="Can 105"/>
          <p:cNvSpPr/>
          <p:nvPr/>
        </p:nvSpPr>
        <p:spPr>
          <a:xfrm>
            <a:off x="3995936" y="4443958"/>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261" name="Elbow Connector 260"/>
          <p:cNvCxnSpPr>
            <a:stCxn id="179" idx="3"/>
            <a:endCxn id="106" idx="4"/>
          </p:cNvCxnSpPr>
          <p:nvPr/>
        </p:nvCxnSpPr>
        <p:spPr>
          <a:xfrm flipH="1">
            <a:off x="5016585" y="3303194"/>
            <a:ext cx="286757" cy="1356788"/>
          </a:xfrm>
          <a:prstGeom prst="bentConnector3">
            <a:avLst>
              <a:gd name="adj1" fmla="val -55803"/>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4" name="Elbow Connector 193"/>
          <p:cNvCxnSpPr>
            <a:stCxn id="197" idx="3"/>
            <a:endCxn id="140" idx="1"/>
          </p:cNvCxnSpPr>
          <p:nvPr/>
        </p:nvCxnSpPr>
        <p:spPr>
          <a:xfrm flipV="1">
            <a:off x="5038295" y="2684480"/>
            <a:ext cx="854822" cy="2311480"/>
          </a:xfrm>
          <a:prstGeom prst="bentConnector3">
            <a:avLst>
              <a:gd name="adj1" fmla="val 6248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5" name="Elbow Connector 194"/>
          <p:cNvCxnSpPr>
            <a:endCxn id="197" idx="1"/>
          </p:cNvCxnSpPr>
          <p:nvPr/>
        </p:nvCxnSpPr>
        <p:spPr>
          <a:xfrm>
            <a:off x="1059514" y="2328903"/>
            <a:ext cx="2871318" cy="2667057"/>
          </a:xfrm>
          <a:prstGeom prst="bentConnector3">
            <a:avLst>
              <a:gd name="adj1" fmla="val 25784"/>
            </a:avLst>
          </a:prstGeom>
          <a:ln w="12700"/>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97" idx="3"/>
            <a:endCxn id="141" idx="1"/>
          </p:cNvCxnSpPr>
          <p:nvPr/>
        </p:nvCxnSpPr>
        <p:spPr>
          <a:xfrm flipV="1">
            <a:off x="5038295" y="2862268"/>
            <a:ext cx="854822" cy="2133692"/>
          </a:xfrm>
          <a:prstGeom prst="bentConnector3">
            <a:avLst>
              <a:gd name="adj1" fmla="val 62480"/>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97" idx="1"/>
            <a:endCxn id="197" idx="3"/>
          </p:cNvCxnSpPr>
          <p:nvPr/>
        </p:nvCxnSpPr>
        <p:spPr>
          <a:xfrm>
            <a:off x="3930832" y="4995960"/>
            <a:ext cx="11074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97" idx="3"/>
            <a:endCxn id="197" idx="1"/>
          </p:cNvCxnSpPr>
          <p:nvPr/>
        </p:nvCxnSpPr>
        <p:spPr>
          <a:xfrm flipH="1">
            <a:off x="3930832" y="4995960"/>
            <a:ext cx="11074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5504023" y="4526999"/>
            <a:ext cx="1348767" cy="276999"/>
          </a:xfrm>
          <a:prstGeom prst="rect">
            <a:avLst/>
          </a:prstGeom>
          <a:noFill/>
        </p:spPr>
        <p:txBody>
          <a:bodyPr wrap="none" rtlCol="0">
            <a:spAutoFit/>
          </a:bodyPr>
          <a:lstStyle/>
          <a:p>
            <a:r>
              <a:rPr lang="en-GB" sz="1200" dirty="0" smtClean="0"/>
              <a:t>Write Update Item</a:t>
            </a:r>
            <a:endParaRPr lang="en-GB" sz="1200" dirty="0"/>
          </a:p>
        </p:txBody>
      </p:sp>
      <p:sp>
        <p:nvSpPr>
          <p:cNvPr id="193" name="TextBox 192"/>
          <p:cNvSpPr txBox="1"/>
          <p:nvPr/>
        </p:nvSpPr>
        <p:spPr>
          <a:xfrm>
            <a:off x="0" y="4607928"/>
            <a:ext cx="8982331" cy="830997"/>
          </a:xfrm>
          <a:prstGeom prst="rect">
            <a:avLst/>
          </a:prstGeom>
          <a:noFill/>
        </p:spPr>
        <p:txBody>
          <a:bodyPr wrap="none" rtlCol="0">
            <a:spAutoFit/>
          </a:bodyPr>
          <a:lstStyle/>
          <a:p>
            <a:r>
              <a:rPr lang="en-GB" sz="4800" dirty="0" smtClean="0">
                <a:solidFill>
                  <a:srgbClr val="FF0000"/>
                </a:solidFill>
              </a:rPr>
              <a:t>Are there still events in </a:t>
            </a:r>
            <a:r>
              <a:rPr lang="en-GB" sz="4800" dirty="0" err="1" smtClean="0">
                <a:solidFill>
                  <a:srgbClr val="FF0000"/>
                </a:solidFill>
              </a:rPr>
              <a:t>DataStore</a:t>
            </a:r>
            <a:r>
              <a:rPr lang="en-GB" sz="4800" dirty="0" smtClean="0">
                <a:solidFill>
                  <a:srgbClr val="FF0000"/>
                </a:solidFill>
              </a:rPr>
              <a:t> ?</a:t>
            </a:r>
            <a:endParaRPr lang="en-GB" sz="4800" dirty="0">
              <a:solidFill>
                <a:srgbClr val="FF0000"/>
              </a:solidFill>
            </a:endParaRPr>
          </a:p>
        </p:txBody>
      </p:sp>
      <p:sp>
        <p:nvSpPr>
          <p:cNvPr id="201" name="Oval 200"/>
          <p:cNvSpPr/>
          <p:nvPr/>
        </p:nvSpPr>
        <p:spPr>
          <a:xfrm>
            <a:off x="1578595" y="206769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a:t>1</a:t>
            </a:r>
            <a:endParaRPr lang="en-SG" sz="1200" dirty="0"/>
          </a:p>
        </p:txBody>
      </p:sp>
      <p:sp>
        <p:nvSpPr>
          <p:cNvPr id="203" name="Oval 202"/>
          <p:cNvSpPr/>
          <p:nvPr/>
        </p:nvSpPr>
        <p:spPr>
          <a:xfrm>
            <a:off x="3389120" y="376513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a:t>2</a:t>
            </a:r>
            <a:endParaRPr lang="en-SG" sz="1200" dirty="0"/>
          </a:p>
        </p:txBody>
      </p:sp>
      <p:sp>
        <p:nvSpPr>
          <p:cNvPr id="204" name="Oval 203"/>
          <p:cNvSpPr/>
          <p:nvPr/>
        </p:nvSpPr>
        <p:spPr>
          <a:xfrm>
            <a:off x="5261328" y="3045054"/>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a:t>3</a:t>
            </a:r>
            <a:endParaRPr lang="en-SG" sz="1200" dirty="0"/>
          </a:p>
        </p:txBody>
      </p:sp>
    </p:spTree>
    <p:extLst>
      <p:ext uri="{BB962C8B-B14F-4D97-AF65-F5344CB8AC3E}">
        <p14:creationId xmlns:p14="http://schemas.microsoft.com/office/powerpoint/2010/main" val="3318559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4853" y="370561"/>
            <a:ext cx="3855841" cy="192702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DataContext</a:t>
            </a:r>
            <a:endParaRPr lang="en-GB" dirty="0"/>
          </a:p>
        </p:txBody>
      </p:sp>
      <p:sp>
        <p:nvSpPr>
          <p:cNvPr id="5" name="Rectangle 4"/>
          <p:cNvSpPr/>
          <p:nvPr/>
        </p:nvSpPr>
        <p:spPr>
          <a:xfrm>
            <a:off x="2638971" y="898210"/>
            <a:ext cx="1572989" cy="260769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a:t>
            </a:r>
            <a:r>
              <a:rPr lang="en-GB" dirty="0" smtClean="0"/>
              <a:t> &lt;Item&gt;</a:t>
            </a:r>
            <a:endParaRPr lang="en-GB" dirty="0"/>
          </a:p>
        </p:txBody>
      </p:sp>
      <p:sp>
        <p:nvSpPr>
          <p:cNvPr id="6" name="Rectangle 5"/>
          <p:cNvSpPr/>
          <p:nvPr/>
        </p:nvSpPr>
        <p:spPr>
          <a:xfrm>
            <a:off x="467544" y="898210"/>
            <a:ext cx="1728192" cy="260769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smtClean="0"/>
              <a:t>Item</a:t>
            </a:r>
            <a:endParaRPr lang="en-GB" dirty="0"/>
          </a:p>
        </p:txBody>
      </p:sp>
      <p:cxnSp>
        <p:nvCxnSpPr>
          <p:cNvPr id="7" name="Straight Arrow Connector 6"/>
          <p:cNvCxnSpPr>
            <a:stCxn id="65" idx="3"/>
            <a:endCxn id="71" idx="1"/>
          </p:cNvCxnSpPr>
          <p:nvPr/>
        </p:nvCxnSpPr>
        <p:spPr>
          <a:xfrm>
            <a:off x="1147091" y="1635967"/>
            <a:ext cx="1480693"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2425" y="1147331"/>
            <a:ext cx="1545423" cy="276999"/>
          </a:xfrm>
          <a:prstGeom prst="rect">
            <a:avLst/>
          </a:prstGeom>
          <a:noFill/>
        </p:spPr>
        <p:txBody>
          <a:bodyPr wrap="none" rtlCol="0">
            <a:spAutoFit/>
          </a:bodyPr>
          <a:lstStyle/>
          <a:p>
            <a:r>
              <a:rPr lang="en-GB" sz="1200" dirty="0" err="1"/>
              <a:t>TransactionStoreFlags</a:t>
            </a:r>
            <a:endParaRPr lang="en-GB" sz="1200" dirty="0" smtClean="0"/>
          </a:p>
        </p:txBody>
      </p:sp>
      <p:cxnSp>
        <p:nvCxnSpPr>
          <p:cNvPr id="11" name="Straight Arrow Connector 10"/>
          <p:cNvCxnSpPr>
            <a:stCxn id="71" idx="3"/>
            <a:endCxn id="10" idx="1"/>
          </p:cNvCxnSpPr>
          <p:nvPr/>
        </p:nvCxnSpPr>
        <p:spPr>
          <a:xfrm flipV="1">
            <a:off x="3155493" y="1285831"/>
            <a:ext cx="1706932" cy="350136"/>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25851" y="760574"/>
            <a:ext cx="1293816" cy="276999"/>
          </a:xfrm>
          <a:prstGeom prst="rect">
            <a:avLst/>
          </a:prstGeom>
          <a:noFill/>
        </p:spPr>
        <p:txBody>
          <a:bodyPr wrap="none" rtlCol="0">
            <a:spAutoFit/>
          </a:bodyPr>
          <a:lstStyle/>
          <a:p>
            <a:r>
              <a:rPr lang="en-GB" sz="1200" dirty="0" err="1" smtClean="0"/>
              <a:t>StartTransaction</a:t>
            </a:r>
            <a:r>
              <a:rPr lang="en-GB" sz="1200" dirty="0" smtClean="0"/>
              <a:t>()</a:t>
            </a:r>
            <a:endParaRPr lang="en-GB" sz="1200" dirty="0"/>
          </a:p>
        </p:txBody>
      </p:sp>
      <p:sp>
        <p:nvSpPr>
          <p:cNvPr id="13" name="TextBox 12"/>
          <p:cNvSpPr txBox="1"/>
          <p:nvPr/>
        </p:nvSpPr>
        <p:spPr>
          <a:xfrm>
            <a:off x="4862424" y="760574"/>
            <a:ext cx="1002326" cy="276999"/>
          </a:xfrm>
          <a:prstGeom prst="rect">
            <a:avLst/>
          </a:prstGeom>
          <a:noFill/>
        </p:spPr>
        <p:txBody>
          <a:bodyPr wrap="none" rtlCol="0">
            <a:spAutoFit/>
          </a:bodyPr>
          <a:lstStyle/>
          <a:p>
            <a:r>
              <a:rPr lang="en-GB" sz="1200" dirty="0" err="1" smtClean="0"/>
              <a:t>IsTransaction</a:t>
            </a:r>
            <a:endParaRPr lang="en-GB" sz="1200" dirty="0"/>
          </a:p>
        </p:txBody>
      </p:sp>
      <p:cxnSp>
        <p:nvCxnSpPr>
          <p:cNvPr id="14" name="Straight Arrow Connector 13"/>
          <p:cNvCxnSpPr>
            <a:stCxn id="12" idx="1"/>
            <a:endCxn id="13" idx="3"/>
          </p:cNvCxnSpPr>
          <p:nvPr/>
        </p:nvCxnSpPr>
        <p:spPr>
          <a:xfrm flipH="1">
            <a:off x="5864750" y="899074"/>
            <a:ext cx="861101"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25852" y="1147331"/>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16" name="TextBox 15"/>
          <p:cNvSpPr txBox="1"/>
          <p:nvPr/>
        </p:nvSpPr>
        <p:spPr>
          <a:xfrm>
            <a:off x="2638972" y="2222743"/>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17" name="TextBox 16"/>
          <p:cNvSpPr txBox="1"/>
          <p:nvPr/>
        </p:nvSpPr>
        <p:spPr>
          <a:xfrm>
            <a:off x="4862425" y="1862703"/>
            <a:ext cx="1252331" cy="276999"/>
          </a:xfrm>
          <a:prstGeom prst="rect">
            <a:avLst/>
          </a:prstGeom>
          <a:noFill/>
        </p:spPr>
        <p:txBody>
          <a:bodyPr wrap="none" rtlCol="0">
            <a:spAutoFit/>
          </a:bodyPr>
          <a:lstStyle/>
          <a:p>
            <a:r>
              <a:rPr lang="en-GB" sz="1200" dirty="0" err="1" smtClean="0"/>
              <a:t>TransactionItems</a:t>
            </a:r>
            <a:endParaRPr lang="en-GB" sz="1200" dirty="0"/>
          </a:p>
        </p:txBody>
      </p:sp>
      <p:cxnSp>
        <p:nvCxnSpPr>
          <p:cNvPr id="18" name="Straight Arrow Connector 17"/>
          <p:cNvCxnSpPr>
            <a:endCxn id="17" idx="1"/>
          </p:cNvCxnSpPr>
          <p:nvPr/>
        </p:nvCxnSpPr>
        <p:spPr>
          <a:xfrm>
            <a:off x="3183351" y="1643517"/>
            <a:ext cx="1679074" cy="35768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1"/>
            <a:endCxn id="10" idx="3"/>
          </p:cNvCxnSpPr>
          <p:nvPr/>
        </p:nvCxnSpPr>
        <p:spPr>
          <a:xfrm flipH="1">
            <a:off x="6407848" y="1285831"/>
            <a:ext cx="31800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a:endCxn id="16" idx="3"/>
          </p:cNvCxnSpPr>
          <p:nvPr/>
        </p:nvCxnSpPr>
        <p:spPr>
          <a:xfrm flipH="1">
            <a:off x="4131817" y="1424330"/>
            <a:ext cx="1503320" cy="9369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1"/>
            <a:endCxn id="17" idx="3"/>
          </p:cNvCxnSpPr>
          <p:nvPr/>
        </p:nvCxnSpPr>
        <p:spPr>
          <a:xfrm flipH="1">
            <a:off x="6114756" y="1285831"/>
            <a:ext cx="611096" cy="7153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25852" y="1862703"/>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cxnSp>
        <p:nvCxnSpPr>
          <p:cNvPr id="23" name="Straight Arrow Connector 22"/>
          <p:cNvCxnSpPr>
            <a:stCxn id="22" idx="1"/>
            <a:endCxn id="17" idx="3"/>
          </p:cNvCxnSpPr>
          <p:nvPr/>
        </p:nvCxnSpPr>
        <p:spPr>
          <a:xfrm flipH="1">
            <a:off x="6114756" y="2001203"/>
            <a:ext cx="61109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638972" y="2438767"/>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cxnSp>
        <p:nvCxnSpPr>
          <p:cNvPr id="25" name="Straight Arrow Connector 24"/>
          <p:cNvCxnSpPr>
            <a:stCxn id="22" idx="1"/>
            <a:endCxn id="10" idx="3"/>
          </p:cNvCxnSpPr>
          <p:nvPr/>
        </p:nvCxnSpPr>
        <p:spPr>
          <a:xfrm flipH="1" flipV="1">
            <a:off x="6407848" y="1285831"/>
            <a:ext cx="318004" cy="7153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2"/>
            <a:endCxn id="24" idx="3"/>
          </p:cNvCxnSpPr>
          <p:nvPr/>
        </p:nvCxnSpPr>
        <p:spPr>
          <a:xfrm flipH="1">
            <a:off x="4157529" y="1424330"/>
            <a:ext cx="1477608" cy="115293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1"/>
            <a:endCxn id="29" idx="3"/>
          </p:cNvCxnSpPr>
          <p:nvPr/>
        </p:nvCxnSpPr>
        <p:spPr>
          <a:xfrm flipH="1">
            <a:off x="3727731" y="2001203"/>
            <a:ext cx="1134694" cy="10775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38971" y="2940225"/>
            <a:ext cx="1088760" cy="276999"/>
          </a:xfrm>
          <a:prstGeom prst="rect">
            <a:avLst/>
          </a:prstGeom>
          <a:noFill/>
        </p:spPr>
        <p:txBody>
          <a:bodyPr wrap="none" rtlCol="0">
            <a:spAutoFit/>
          </a:bodyPr>
          <a:lstStyle/>
          <a:p>
            <a:r>
              <a:rPr lang="en-GB" sz="1200" dirty="0" err="1" smtClean="0"/>
              <a:t>RollbackItem</a:t>
            </a:r>
            <a:r>
              <a:rPr lang="en-GB" sz="1200" dirty="0" smtClean="0"/>
              <a:t>()</a:t>
            </a:r>
            <a:endParaRPr lang="en-GB" sz="1200" dirty="0"/>
          </a:p>
        </p:txBody>
      </p:sp>
      <p:cxnSp>
        <p:nvCxnSpPr>
          <p:cNvPr id="30" name="Straight Arrow Connector 29"/>
          <p:cNvCxnSpPr>
            <a:stCxn id="29" idx="1"/>
            <a:endCxn id="76" idx="3"/>
          </p:cNvCxnSpPr>
          <p:nvPr/>
        </p:nvCxnSpPr>
        <p:spPr>
          <a:xfrm flipH="1">
            <a:off x="2081364" y="3078725"/>
            <a:ext cx="557607"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1"/>
            <a:endCxn id="71" idx="3"/>
          </p:cNvCxnSpPr>
          <p:nvPr/>
        </p:nvCxnSpPr>
        <p:spPr>
          <a:xfrm flipH="1">
            <a:off x="3155493" y="899074"/>
            <a:ext cx="1706931" cy="736893"/>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331640" y="3581315"/>
            <a:ext cx="1396408" cy="276999"/>
          </a:xfrm>
          <a:prstGeom prst="rect">
            <a:avLst/>
          </a:prstGeom>
          <a:noFill/>
        </p:spPr>
        <p:txBody>
          <a:bodyPr wrap="none" rtlCol="0">
            <a:spAutoFit/>
          </a:bodyPr>
          <a:lstStyle/>
          <a:p>
            <a:r>
              <a:rPr lang="en-GB" sz="1200" dirty="0" smtClean="0"/>
              <a:t>1) Start Transaction</a:t>
            </a:r>
            <a:endParaRPr lang="en-GB" sz="1200" dirty="0"/>
          </a:p>
        </p:txBody>
      </p:sp>
      <p:cxnSp>
        <p:nvCxnSpPr>
          <p:cNvPr id="33" name="Straight Arrow Connector 32"/>
          <p:cNvCxnSpPr/>
          <p:nvPr/>
        </p:nvCxnSpPr>
        <p:spPr>
          <a:xfrm>
            <a:off x="539552" y="3685190"/>
            <a:ext cx="723474"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31640" y="3751608"/>
            <a:ext cx="1133900" cy="276999"/>
          </a:xfrm>
          <a:prstGeom prst="rect">
            <a:avLst/>
          </a:prstGeom>
          <a:noFill/>
        </p:spPr>
        <p:txBody>
          <a:bodyPr wrap="none" rtlCol="0">
            <a:spAutoFit/>
          </a:bodyPr>
          <a:lstStyle/>
          <a:p>
            <a:r>
              <a:rPr lang="en-GB" sz="1200" dirty="0" smtClean="0"/>
              <a:t>4) </a:t>
            </a:r>
            <a:r>
              <a:rPr lang="en-GB" sz="1200" dirty="0" smtClean="0"/>
              <a:t>Change Data</a:t>
            </a:r>
            <a:endParaRPr lang="en-GB" sz="1200" dirty="0"/>
          </a:p>
        </p:txBody>
      </p:sp>
      <p:cxnSp>
        <p:nvCxnSpPr>
          <p:cNvPr id="35" name="Straight Arrow Connector 34"/>
          <p:cNvCxnSpPr/>
          <p:nvPr/>
        </p:nvCxnSpPr>
        <p:spPr>
          <a:xfrm>
            <a:off x="539552" y="3855482"/>
            <a:ext cx="723474"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331641" y="3921901"/>
            <a:ext cx="1669175" cy="276999"/>
          </a:xfrm>
          <a:prstGeom prst="rect">
            <a:avLst/>
          </a:prstGeom>
          <a:noFill/>
        </p:spPr>
        <p:txBody>
          <a:bodyPr wrap="none" rtlCol="0">
            <a:spAutoFit/>
          </a:bodyPr>
          <a:lstStyle/>
          <a:p>
            <a:r>
              <a:rPr lang="en-GB" sz="1200" dirty="0" smtClean="0"/>
              <a:t>6a</a:t>
            </a:r>
            <a:r>
              <a:rPr lang="en-GB" sz="1200" dirty="0" smtClean="0"/>
              <a:t>) Commit Transaction</a:t>
            </a:r>
            <a:endParaRPr lang="en-GB" sz="1200" dirty="0"/>
          </a:p>
        </p:txBody>
      </p:sp>
      <p:cxnSp>
        <p:nvCxnSpPr>
          <p:cNvPr id="37" name="Straight Arrow Connector 36"/>
          <p:cNvCxnSpPr/>
          <p:nvPr/>
        </p:nvCxnSpPr>
        <p:spPr>
          <a:xfrm>
            <a:off x="539552" y="4025775"/>
            <a:ext cx="72347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331640" y="4092193"/>
            <a:ext cx="1701300" cy="276999"/>
          </a:xfrm>
          <a:prstGeom prst="rect">
            <a:avLst/>
          </a:prstGeom>
          <a:noFill/>
        </p:spPr>
        <p:txBody>
          <a:bodyPr wrap="none" rtlCol="0">
            <a:spAutoFit/>
          </a:bodyPr>
          <a:lstStyle/>
          <a:p>
            <a:r>
              <a:rPr lang="en-GB" sz="1200" dirty="0" smtClean="0"/>
              <a:t>6b</a:t>
            </a:r>
            <a:r>
              <a:rPr lang="en-GB" sz="1200" dirty="0" smtClean="0"/>
              <a:t>) Rollback Transaction</a:t>
            </a:r>
            <a:endParaRPr lang="en-GB" sz="1200" dirty="0"/>
          </a:p>
        </p:txBody>
      </p:sp>
      <p:cxnSp>
        <p:nvCxnSpPr>
          <p:cNvPr id="39" name="Straight Arrow Connector 38"/>
          <p:cNvCxnSpPr/>
          <p:nvPr/>
        </p:nvCxnSpPr>
        <p:spPr>
          <a:xfrm>
            <a:off x="539552" y="4196068"/>
            <a:ext cx="72347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67544" y="267494"/>
            <a:ext cx="1285032" cy="369332"/>
          </a:xfrm>
          <a:prstGeom prst="rect">
            <a:avLst/>
          </a:prstGeom>
          <a:noFill/>
        </p:spPr>
        <p:txBody>
          <a:bodyPr wrap="none" rtlCol="0">
            <a:spAutoFit/>
          </a:bodyPr>
          <a:lstStyle/>
          <a:p>
            <a:r>
              <a:rPr lang="en-GB" b="1" dirty="0" smtClean="0"/>
              <a:t>Transaction</a:t>
            </a:r>
            <a:endParaRPr lang="en-GB" b="1" dirty="0"/>
          </a:p>
        </p:txBody>
      </p:sp>
      <p:sp>
        <p:nvSpPr>
          <p:cNvPr id="40" name="Rectangle 39"/>
          <p:cNvSpPr/>
          <p:nvPr/>
        </p:nvSpPr>
        <p:spPr>
          <a:xfrm>
            <a:off x="4654853" y="2568168"/>
            <a:ext cx="1866786" cy="165976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smtClean="0"/>
              <a:t>DataStoreCSV</a:t>
            </a:r>
            <a:r>
              <a:rPr lang="en-GB" dirty="0" smtClean="0"/>
              <a:t> &lt;Item&gt;</a:t>
            </a:r>
            <a:endParaRPr lang="en-GB" dirty="0"/>
          </a:p>
        </p:txBody>
      </p:sp>
      <p:sp>
        <p:nvSpPr>
          <p:cNvPr id="41" name="TextBox 40"/>
          <p:cNvSpPr txBox="1"/>
          <p:nvPr/>
        </p:nvSpPr>
        <p:spPr>
          <a:xfrm>
            <a:off x="4776743" y="3619027"/>
            <a:ext cx="1675587" cy="276999"/>
          </a:xfrm>
          <a:prstGeom prst="rect">
            <a:avLst/>
          </a:prstGeom>
          <a:noFill/>
        </p:spPr>
        <p:txBody>
          <a:bodyPr wrap="none" rtlCol="0">
            <a:spAutoFit/>
          </a:bodyPr>
          <a:lstStyle/>
          <a:p>
            <a:r>
              <a:rPr lang="en-GB" sz="1200" dirty="0" err="1" smtClean="0"/>
              <a:t>OnCommitTransaction</a:t>
            </a:r>
            <a:r>
              <a:rPr lang="en-GB" sz="1200" dirty="0" smtClean="0"/>
              <a:t>()</a:t>
            </a:r>
            <a:endParaRPr lang="en-GB" sz="1200" dirty="0"/>
          </a:p>
        </p:txBody>
      </p:sp>
      <p:sp>
        <p:nvSpPr>
          <p:cNvPr id="42" name="TextBox 41"/>
          <p:cNvSpPr txBox="1"/>
          <p:nvPr/>
        </p:nvSpPr>
        <p:spPr>
          <a:xfrm>
            <a:off x="4776743" y="3870651"/>
            <a:ext cx="1701300" cy="276999"/>
          </a:xfrm>
          <a:prstGeom prst="rect">
            <a:avLst/>
          </a:prstGeom>
          <a:noFill/>
        </p:spPr>
        <p:txBody>
          <a:bodyPr wrap="none" rtlCol="0">
            <a:spAutoFit/>
          </a:bodyPr>
          <a:lstStyle/>
          <a:p>
            <a:r>
              <a:rPr lang="en-GB" sz="1200" dirty="0" err="1" smtClean="0"/>
              <a:t>OnRollbackTransaction</a:t>
            </a:r>
            <a:r>
              <a:rPr lang="en-GB" sz="1200" dirty="0" smtClean="0"/>
              <a:t>()</a:t>
            </a:r>
            <a:endParaRPr lang="en-GB" sz="1200" dirty="0"/>
          </a:p>
        </p:txBody>
      </p:sp>
      <p:sp>
        <p:nvSpPr>
          <p:cNvPr id="43" name="TextBox 42"/>
          <p:cNvSpPr txBox="1"/>
          <p:nvPr/>
        </p:nvSpPr>
        <p:spPr>
          <a:xfrm>
            <a:off x="4776743" y="3367402"/>
            <a:ext cx="1476558" cy="276999"/>
          </a:xfrm>
          <a:prstGeom prst="rect">
            <a:avLst/>
          </a:prstGeom>
          <a:noFill/>
        </p:spPr>
        <p:txBody>
          <a:bodyPr wrap="none" rtlCol="0">
            <a:spAutoFit/>
          </a:bodyPr>
          <a:lstStyle/>
          <a:p>
            <a:r>
              <a:rPr lang="en-GB" sz="1200" dirty="0" err="1" smtClean="0"/>
              <a:t>OnStartTransaction</a:t>
            </a:r>
            <a:r>
              <a:rPr lang="en-GB" sz="1200" dirty="0" smtClean="0"/>
              <a:t>()</a:t>
            </a:r>
            <a:endParaRPr lang="en-GB" sz="1200" dirty="0"/>
          </a:p>
        </p:txBody>
      </p:sp>
      <p:cxnSp>
        <p:nvCxnSpPr>
          <p:cNvPr id="44" name="Straight Arrow Connector 43"/>
          <p:cNvCxnSpPr>
            <a:endCxn id="43" idx="1"/>
          </p:cNvCxnSpPr>
          <p:nvPr/>
        </p:nvCxnSpPr>
        <p:spPr>
          <a:xfrm flipH="1">
            <a:off x="4776743" y="897253"/>
            <a:ext cx="106734" cy="2608649"/>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3"/>
            <a:endCxn id="41" idx="1"/>
          </p:cNvCxnSpPr>
          <p:nvPr/>
        </p:nvCxnSpPr>
        <p:spPr>
          <a:xfrm>
            <a:off x="4131817" y="2361243"/>
            <a:ext cx="644926" cy="13962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3"/>
            <a:endCxn id="42" idx="1"/>
          </p:cNvCxnSpPr>
          <p:nvPr/>
        </p:nvCxnSpPr>
        <p:spPr>
          <a:xfrm>
            <a:off x="4157529" y="2577267"/>
            <a:ext cx="619214" cy="143188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733112" y="2571750"/>
            <a:ext cx="1799328" cy="1659766"/>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GB" dirty="0" err="1"/>
              <a:t>CsvWriter</a:t>
            </a:r>
            <a:endParaRPr lang="en-GB" dirty="0"/>
          </a:p>
        </p:txBody>
      </p:sp>
      <p:sp>
        <p:nvSpPr>
          <p:cNvPr id="54" name="TextBox 53"/>
          <p:cNvSpPr txBox="1"/>
          <p:nvPr/>
        </p:nvSpPr>
        <p:spPr>
          <a:xfrm>
            <a:off x="6787544" y="3619027"/>
            <a:ext cx="1492845" cy="276999"/>
          </a:xfrm>
          <a:prstGeom prst="rect">
            <a:avLst/>
          </a:prstGeom>
          <a:noFill/>
        </p:spPr>
        <p:txBody>
          <a:bodyPr wrap="none" rtlCol="0">
            <a:spAutoFit/>
          </a:bodyPr>
          <a:lstStyle/>
          <a:p>
            <a:r>
              <a:rPr lang="en-GB" sz="1200" dirty="0" err="1" smtClean="0"/>
              <a:t>CommitTransaction</a:t>
            </a:r>
            <a:r>
              <a:rPr lang="en-GB" sz="1200" dirty="0" smtClean="0"/>
              <a:t>()</a:t>
            </a:r>
            <a:endParaRPr lang="en-GB" sz="1200" dirty="0"/>
          </a:p>
        </p:txBody>
      </p:sp>
      <p:sp>
        <p:nvSpPr>
          <p:cNvPr id="55" name="TextBox 54"/>
          <p:cNvSpPr txBox="1"/>
          <p:nvPr/>
        </p:nvSpPr>
        <p:spPr>
          <a:xfrm>
            <a:off x="6787544" y="3870651"/>
            <a:ext cx="1518557" cy="276999"/>
          </a:xfrm>
          <a:prstGeom prst="rect">
            <a:avLst/>
          </a:prstGeom>
          <a:noFill/>
        </p:spPr>
        <p:txBody>
          <a:bodyPr wrap="none" rtlCol="0">
            <a:spAutoFit/>
          </a:bodyPr>
          <a:lstStyle/>
          <a:p>
            <a:r>
              <a:rPr lang="en-GB" sz="1200" dirty="0" err="1" smtClean="0"/>
              <a:t>RollbackTransaction</a:t>
            </a:r>
            <a:r>
              <a:rPr lang="en-GB" sz="1200" dirty="0" smtClean="0"/>
              <a:t>()</a:t>
            </a:r>
            <a:endParaRPr lang="en-GB" sz="1200" dirty="0"/>
          </a:p>
        </p:txBody>
      </p:sp>
      <p:sp>
        <p:nvSpPr>
          <p:cNvPr id="56" name="TextBox 55"/>
          <p:cNvSpPr txBox="1"/>
          <p:nvPr/>
        </p:nvSpPr>
        <p:spPr>
          <a:xfrm>
            <a:off x="6787544" y="3367402"/>
            <a:ext cx="1293816" cy="276999"/>
          </a:xfrm>
          <a:prstGeom prst="rect">
            <a:avLst/>
          </a:prstGeom>
          <a:noFill/>
        </p:spPr>
        <p:txBody>
          <a:bodyPr wrap="none" rtlCol="0">
            <a:spAutoFit/>
          </a:bodyPr>
          <a:lstStyle/>
          <a:p>
            <a:r>
              <a:rPr lang="en-GB" sz="1200" dirty="0" err="1" smtClean="0"/>
              <a:t>StartTransaction</a:t>
            </a:r>
            <a:r>
              <a:rPr lang="en-GB" sz="1200" dirty="0" smtClean="0"/>
              <a:t>()</a:t>
            </a:r>
            <a:endParaRPr lang="en-GB" sz="1200" dirty="0"/>
          </a:p>
        </p:txBody>
      </p:sp>
      <p:cxnSp>
        <p:nvCxnSpPr>
          <p:cNvPr id="57" name="Straight Arrow Connector 56"/>
          <p:cNvCxnSpPr>
            <a:stCxn id="43" idx="3"/>
            <a:endCxn id="56" idx="1"/>
          </p:cNvCxnSpPr>
          <p:nvPr/>
        </p:nvCxnSpPr>
        <p:spPr>
          <a:xfrm>
            <a:off x="6253301" y="3505902"/>
            <a:ext cx="534243" cy="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1" idx="3"/>
            <a:endCxn id="54" idx="1"/>
          </p:cNvCxnSpPr>
          <p:nvPr/>
        </p:nvCxnSpPr>
        <p:spPr>
          <a:xfrm>
            <a:off x="6452330" y="3757527"/>
            <a:ext cx="33521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55" idx="1"/>
          </p:cNvCxnSpPr>
          <p:nvPr/>
        </p:nvCxnSpPr>
        <p:spPr>
          <a:xfrm>
            <a:off x="6478043" y="4009151"/>
            <a:ext cx="30950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 name="Can 66"/>
          <p:cNvSpPr/>
          <p:nvPr/>
        </p:nvSpPr>
        <p:spPr>
          <a:xfrm>
            <a:off x="7036498" y="4496504"/>
            <a:ext cx="1020649" cy="4320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CSV-File</a:t>
            </a:r>
            <a:endParaRPr lang="en-GB" dirty="0"/>
          </a:p>
        </p:txBody>
      </p:sp>
      <p:cxnSp>
        <p:nvCxnSpPr>
          <p:cNvPr id="68" name="Straight Arrow Connector 67"/>
          <p:cNvCxnSpPr>
            <a:stCxn id="55" idx="2"/>
            <a:endCxn id="67" idx="1"/>
          </p:cNvCxnSpPr>
          <p:nvPr/>
        </p:nvCxnSpPr>
        <p:spPr>
          <a:xfrm>
            <a:off x="7546823" y="4147650"/>
            <a:ext cx="0" cy="34885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028384" y="4189025"/>
            <a:ext cx="964623" cy="830997"/>
          </a:xfrm>
          <a:prstGeom prst="rect">
            <a:avLst/>
          </a:prstGeom>
          <a:noFill/>
        </p:spPr>
        <p:txBody>
          <a:bodyPr wrap="none" rtlCol="0">
            <a:spAutoFit/>
          </a:bodyPr>
          <a:lstStyle/>
          <a:p>
            <a:r>
              <a:rPr lang="en-GB" sz="1200" dirty="0" smtClean="0"/>
              <a:t>Remove</a:t>
            </a:r>
          </a:p>
          <a:p>
            <a:r>
              <a:rPr lang="en-GB" sz="1200" dirty="0" smtClean="0"/>
              <a:t>Data written</a:t>
            </a:r>
          </a:p>
          <a:p>
            <a:r>
              <a:rPr lang="en-GB" sz="1200" dirty="0" smtClean="0"/>
              <a:t>during</a:t>
            </a:r>
          </a:p>
          <a:p>
            <a:r>
              <a:rPr lang="en-GB" sz="1200" dirty="0" smtClean="0"/>
              <a:t>transaction</a:t>
            </a:r>
            <a:endParaRPr lang="en-GB" sz="1200" dirty="0"/>
          </a:p>
        </p:txBody>
      </p:sp>
      <p:cxnSp>
        <p:nvCxnSpPr>
          <p:cNvPr id="81" name="Straight Arrow Connector 80"/>
          <p:cNvCxnSpPr>
            <a:stCxn id="29" idx="1"/>
            <a:endCxn id="77" idx="3"/>
          </p:cNvCxnSpPr>
          <p:nvPr/>
        </p:nvCxnSpPr>
        <p:spPr>
          <a:xfrm flipH="1">
            <a:off x="2104190" y="3078725"/>
            <a:ext cx="534781" cy="218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9" idx="1"/>
            <a:endCxn id="27" idx="3"/>
          </p:cNvCxnSpPr>
          <p:nvPr/>
        </p:nvCxnSpPr>
        <p:spPr>
          <a:xfrm flipH="1" flipV="1">
            <a:off x="1952675" y="2860103"/>
            <a:ext cx="686296" cy="218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539552" y="1497467"/>
            <a:ext cx="1340688" cy="714243"/>
            <a:chOff x="-1188640" y="3578483"/>
            <a:chExt cx="1340688" cy="714243"/>
          </a:xfrm>
        </p:grpSpPr>
        <p:sp>
          <p:nvSpPr>
            <p:cNvPr id="65" name="TextBox 64"/>
            <p:cNvSpPr txBox="1"/>
            <p:nvPr/>
          </p:nvSpPr>
          <p:spPr>
            <a:xfrm>
              <a:off x="-1188640" y="3578483"/>
              <a:ext cx="607539" cy="276999"/>
            </a:xfrm>
            <a:prstGeom prst="rect">
              <a:avLst/>
            </a:prstGeom>
            <a:noFill/>
          </p:spPr>
          <p:txBody>
            <a:bodyPr wrap="none" rtlCol="0">
              <a:spAutoFit/>
            </a:bodyPr>
            <a:lstStyle/>
            <a:p>
              <a:r>
                <a:rPr lang="en-GB" sz="1200" dirty="0"/>
                <a:t>Store()</a:t>
              </a:r>
              <a:endParaRPr lang="en-GB" sz="1200" dirty="0" smtClean="0"/>
            </a:p>
          </p:txBody>
        </p:sp>
        <p:sp>
          <p:nvSpPr>
            <p:cNvPr id="66" name="TextBox 65"/>
            <p:cNvSpPr txBox="1"/>
            <p:nvPr/>
          </p:nvSpPr>
          <p:spPr>
            <a:xfrm>
              <a:off x="-1188640" y="3797105"/>
              <a:ext cx="1340688" cy="276999"/>
            </a:xfrm>
            <a:prstGeom prst="rect">
              <a:avLst/>
            </a:prstGeom>
            <a:noFill/>
          </p:spPr>
          <p:txBody>
            <a:bodyPr wrap="none" rtlCol="0">
              <a:spAutoFit/>
            </a:bodyPr>
            <a:lstStyle/>
            <a:p>
              <a:r>
                <a:rPr lang="en-GB" sz="1200" dirty="0" err="1" smtClean="0"/>
                <a:t>HasChanged</a:t>
              </a:r>
              <a:r>
                <a:rPr lang="en-GB" sz="1200" dirty="0" smtClean="0"/>
                <a:t> Event</a:t>
              </a:r>
              <a:endParaRPr lang="en-GB" sz="1200" dirty="0"/>
            </a:p>
          </p:txBody>
        </p:sp>
        <p:sp>
          <p:nvSpPr>
            <p:cNvPr id="69" name="TextBox 68"/>
            <p:cNvSpPr txBox="1"/>
            <p:nvPr/>
          </p:nvSpPr>
          <p:spPr>
            <a:xfrm>
              <a:off x="-1188640" y="4015727"/>
              <a:ext cx="759054" cy="276999"/>
            </a:xfrm>
            <a:prstGeom prst="rect">
              <a:avLst/>
            </a:prstGeom>
            <a:noFill/>
          </p:spPr>
          <p:txBody>
            <a:bodyPr wrap="none" rtlCol="0">
              <a:spAutoFit/>
            </a:bodyPr>
            <a:lstStyle/>
            <a:p>
              <a:r>
                <a:rPr lang="en-GB" sz="1200" dirty="0" smtClean="0"/>
                <a:t>Release()</a:t>
              </a:r>
              <a:endParaRPr lang="en-GB" sz="1200" dirty="0"/>
            </a:p>
          </p:txBody>
        </p:sp>
      </p:grpSp>
      <p:cxnSp>
        <p:nvCxnSpPr>
          <p:cNvPr id="80" name="Straight Arrow Connector 79"/>
          <p:cNvCxnSpPr>
            <a:stCxn id="13" idx="1"/>
            <a:endCxn id="72" idx="3"/>
          </p:cNvCxnSpPr>
          <p:nvPr/>
        </p:nvCxnSpPr>
        <p:spPr>
          <a:xfrm flipH="1">
            <a:off x="4045416" y="899074"/>
            <a:ext cx="817008" cy="955515"/>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3" idx="1"/>
            <a:endCxn id="74" idx="3"/>
          </p:cNvCxnSpPr>
          <p:nvPr/>
        </p:nvCxnSpPr>
        <p:spPr>
          <a:xfrm flipH="1">
            <a:off x="3411909" y="899074"/>
            <a:ext cx="1450515" cy="1174137"/>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2" idx="3"/>
            <a:endCxn id="10" idx="1"/>
          </p:cNvCxnSpPr>
          <p:nvPr/>
        </p:nvCxnSpPr>
        <p:spPr>
          <a:xfrm flipV="1">
            <a:off x="4045416" y="1285831"/>
            <a:ext cx="817009" cy="568758"/>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4" idx="3"/>
            <a:endCxn id="10" idx="1"/>
          </p:cNvCxnSpPr>
          <p:nvPr/>
        </p:nvCxnSpPr>
        <p:spPr>
          <a:xfrm flipV="1">
            <a:off x="3411909" y="1285831"/>
            <a:ext cx="1450516" cy="78738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2" idx="3"/>
            <a:endCxn id="17" idx="1"/>
          </p:cNvCxnSpPr>
          <p:nvPr/>
        </p:nvCxnSpPr>
        <p:spPr>
          <a:xfrm>
            <a:off x="4045416" y="1854589"/>
            <a:ext cx="817009" cy="14661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4" idx="3"/>
            <a:endCxn id="17" idx="1"/>
          </p:cNvCxnSpPr>
          <p:nvPr/>
        </p:nvCxnSpPr>
        <p:spPr>
          <a:xfrm flipV="1">
            <a:off x="3411909" y="2001203"/>
            <a:ext cx="1450516" cy="720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66" idx="3"/>
            <a:endCxn id="72" idx="1"/>
          </p:cNvCxnSpPr>
          <p:nvPr/>
        </p:nvCxnSpPr>
        <p:spPr>
          <a:xfrm>
            <a:off x="1880240" y="1854589"/>
            <a:ext cx="747544"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9" idx="3"/>
            <a:endCxn id="74" idx="1"/>
          </p:cNvCxnSpPr>
          <p:nvPr/>
        </p:nvCxnSpPr>
        <p:spPr>
          <a:xfrm>
            <a:off x="1298606" y="2073211"/>
            <a:ext cx="1329178" cy="0"/>
          </a:xfrm>
          <a:prstGeom prst="straightConnector1">
            <a:avLst/>
          </a:prstGeom>
          <a:ln w="1905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2627784" y="1497467"/>
            <a:ext cx="1417632" cy="714243"/>
            <a:chOff x="-1188640" y="3578483"/>
            <a:chExt cx="1417632" cy="714243"/>
          </a:xfrm>
        </p:grpSpPr>
        <p:sp>
          <p:nvSpPr>
            <p:cNvPr id="71" name="TextBox 70"/>
            <p:cNvSpPr txBox="1"/>
            <p:nvPr/>
          </p:nvSpPr>
          <p:spPr>
            <a:xfrm>
              <a:off x="-1188640" y="3578483"/>
              <a:ext cx="527709" cy="276999"/>
            </a:xfrm>
            <a:prstGeom prst="rect">
              <a:avLst/>
            </a:prstGeom>
            <a:noFill/>
          </p:spPr>
          <p:txBody>
            <a:bodyPr wrap="none" rtlCol="0">
              <a:spAutoFit/>
            </a:bodyPr>
            <a:lstStyle/>
            <a:p>
              <a:r>
                <a:rPr lang="en-GB" sz="1200" dirty="0"/>
                <a:t>Add()</a:t>
              </a:r>
              <a:endParaRPr lang="en-GB" sz="1200" dirty="0" smtClean="0"/>
            </a:p>
          </p:txBody>
        </p:sp>
        <p:sp>
          <p:nvSpPr>
            <p:cNvPr id="74" name="TextBox 73"/>
            <p:cNvSpPr txBox="1"/>
            <p:nvPr/>
          </p:nvSpPr>
          <p:spPr>
            <a:xfrm>
              <a:off x="-1188640" y="4015727"/>
              <a:ext cx="784125" cy="276999"/>
            </a:xfrm>
            <a:prstGeom prst="rect">
              <a:avLst/>
            </a:prstGeom>
            <a:noFill/>
          </p:spPr>
          <p:txBody>
            <a:bodyPr wrap="none" rtlCol="0">
              <a:spAutoFit/>
            </a:bodyPr>
            <a:lstStyle/>
            <a:p>
              <a:r>
                <a:rPr lang="en-GB" sz="1200" dirty="0"/>
                <a:t>Remove()</a:t>
              </a:r>
            </a:p>
          </p:txBody>
        </p:sp>
        <p:sp>
          <p:nvSpPr>
            <p:cNvPr id="72" name="TextBox 71"/>
            <p:cNvSpPr txBox="1"/>
            <p:nvPr/>
          </p:nvSpPr>
          <p:spPr>
            <a:xfrm>
              <a:off x="-1188640" y="3797105"/>
              <a:ext cx="1417632" cy="276999"/>
            </a:xfrm>
            <a:prstGeom prst="rect">
              <a:avLst/>
            </a:prstGeom>
            <a:noFill/>
          </p:spPr>
          <p:txBody>
            <a:bodyPr wrap="none" rtlCol="0">
              <a:spAutoFit/>
            </a:bodyPr>
            <a:lstStyle/>
            <a:p>
              <a:r>
                <a:rPr lang="en-GB" sz="1200" dirty="0" err="1"/>
                <a:t>Item_HasChanged</a:t>
              </a:r>
              <a:r>
                <a:rPr lang="en-GB" sz="1200" dirty="0"/>
                <a:t>()</a:t>
              </a:r>
            </a:p>
          </p:txBody>
        </p:sp>
      </p:grpSp>
      <p:grpSp>
        <p:nvGrpSpPr>
          <p:cNvPr id="3" name="Group 2"/>
          <p:cNvGrpSpPr/>
          <p:nvPr/>
        </p:nvGrpSpPr>
        <p:grpSpPr>
          <a:xfrm>
            <a:off x="534017" y="2510775"/>
            <a:ext cx="1570173" cy="925071"/>
            <a:chOff x="534017" y="2510775"/>
            <a:chExt cx="1570173" cy="925071"/>
          </a:xfrm>
        </p:grpSpPr>
        <p:sp>
          <p:nvSpPr>
            <p:cNvPr id="27" name="TextBox 26"/>
            <p:cNvSpPr txBox="1"/>
            <p:nvPr/>
          </p:nvSpPr>
          <p:spPr>
            <a:xfrm>
              <a:off x="534017" y="2721603"/>
              <a:ext cx="1418658" cy="276999"/>
            </a:xfrm>
            <a:prstGeom prst="rect">
              <a:avLst/>
            </a:prstGeom>
            <a:noFill/>
          </p:spPr>
          <p:txBody>
            <a:bodyPr wrap="none" rtlCol="0">
              <a:spAutoFit/>
            </a:bodyPr>
            <a:lstStyle/>
            <a:p>
              <a:r>
                <a:rPr lang="en-GB" sz="1200" dirty="0" err="1"/>
                <a:t>RollbackItemStore</a:t>
              </a:r>
              <a:r>
                <a:rPr lang="en-GB" sz="1200" dirty="0" smtClean="0"/>
                <a:t>()</a:t>
              </a:r>
            </a:p>
          </p:txBody>
        </p:sp>
        <p:sp>
          <p:nvSpPr>
            <p:cNvPr id="76" name="TextBox 75"/>
            <p:cNvSpPr txBox="1"/>
            <p:nvPr/>
          </p:nvSpPr>
          <p:spPr>
            <a:xfrm>
              <a:off x="534017" y="2940225"/>
              <a:ext cx="1547347" cy="276999"/>
            </a:xfrm>
            <a:prstGeom prst="rect">
              <a:avLst/>
            </a:prstGeom>
            <a:noFill/>
          </p:spPr>
          <p:txBody>
            <a:bodyPr wrap="none" rtlCol="0">
              <a:spAutoFit/>
            </a:bodyPr>
            <a:lstStyle/>
            <a:p>
              <a:r>
                <a:rPr lang="en-GB" sz="1200" dirty="0" err="1" smtClean="0"/>
                <a:t>RollbackItemUpdate</a:t>
              </a:r>
              <a:r>
                <a:rPr lang="en-GB" sz="1200" dirty="0" smtClean="0"/>
                <a:t>()</a:t>
              </a:r>
              <a:endParaRPr lang="en-GB" sz="1200" dirty="0"/>
            </a:p>
          </p:txBody>
        </p:sp>
        <p:sp>
          <p:nvSpPr>
            <p:cNvPr id="77" name="TextBox 76"/>
            <p:cNvSpPr txBox="1"/>
            <p:nvPr/>
          </p:nvSpPr>
          <p:spPr>
            <a:xfrm>
              <a:off x="534017" y="3158847"/>
              <a:ext cx="1570173" cy="276999"/>
            </a:xfrm>
            <a:prstGeom prst="rect">
              <a:avLst/>
            </a:prstGeom>
            <a:noFill/>
          </p:spPr>
          <p:txBody>
            <a:bodyPr wrap="none" rtlCol="0">
              <a:spAutoFit/>
            </a:bodyPr>
            <a:lstStyle/>
            <a:p>
              <a:r>
                <a:rPr lang="en-GB" sz="1200" dirty="0" err="1" smtClean="0"/>
                <a:t>RollbackItemRelease</a:t>
              </a:r>
              <a:r>
                <a:rPr lang="en-GB" sz="1200" dirty="0" smtClean="0"/>
                <a:t>()</a:t>
              </a:r>
              <a:endParaRPr lang="en-GB" sz="1200" dirty="0"/>
            </a:p>
          </p:txBody>
        </p:sp>
        <p:sp>
          <p:nvSpPr>
            <p:cNvPr id="75" name="TextBox 74"/>
            <p:cNvSpPr txBox="1"/>
            <p:nvPr/>
          </p:nvSpPr>
          <p:spPr>
            <a:xfrm>
              <a:off x="534863" y="2510775"/>
              <a:ext cx="1374928" cy="276999"/>
            </a:xfrm>
            <a:prstGeom prst="rect">
              <a:avLst/>
            </a:prstGeom>
            <a:noFill/>
          </p:spPr>
          <p:txBody>
            <a:bodyPr wrap="none" rtlCol="0">
              <a:spAutoFit/>
            </a:bodyPr>
            <a:lstStyle/>
            <a:p>
              <a:r>
                <a:rPr lang="en-GB" sz="1200" dirty="0" err="1" smtClean="0"/>
                <a:t>RollbackItemNew</a:t>
              </a:r>
              <a:r>
                <a:rPr lang="en-GB" sz="1200" dirty="0" smtClean="0"/>
                <a:t>()</a:t>
              </a:r>
            </a:p>
          </p:txBody>
        </p:sp>
      </p:grpSp>
      <p:cxnSp>
        <p:nvCxnSpPr>
          <p:cNvPr id="78" name="Straight Arrow Connector 77"/>
          <p:cNvCxnSpPr>
            <a:stCxn id="29" idx="1"/>
            <a:endCxn id="75" idx="3"/>
          </p:cNvCxnSpPr>
          <p:nvPr/>
        </p:nvCxnSpPr>
        <p:spPr>
          <a:xfrm flipH="1" flipV="1">
            <a:off x="1909791" y="2649275"/>
            <a:ext cx="729180" cy="4294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6277562" y="810826"/>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1</a:t>
            </a:r>
            <a:endParaRPr lang="en-SG" sz="1200" dirty="0"/>
          </a:p>
        </p:txBody>
      </p:sp>
      <p:sp>
        <p:nvSpPr>
          <p:cNvPr id="82" name="Oval 81"/>
          <p:cNvSpPr/>
          <p:nvPr/>
        </p:nvSpPr>
        <p:spPr>
          <a:xfrm>
            <a:off x="4775040" y="809869"/>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2</a:t>
            </a:r>
            <a:endParaRPr lang="en-SG" sz="1200" dirty="0"/>
          </a:p>
        </p:txBody>
      </p:sp>
      <p:sp>
        <p:nvSpPr>
          <p:cNvPr id="85" name="Oval 84"/>
          <p:cNvSpPr/>
          <p:nvPr/>
        </p:nvSpPr>
        <p:spPr>
          <a:xfrm>
            <a:off x="1811206" y="1570210"/>
            <a:ext cx="174768" cy="56949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4</a:t>
            </a:r>
            <a:endParaRPr lang="en-SG" sz="1200" dirty="0"/>
          </a:p>
        </p:txBody>
      </p:sp>
      <p:sp>
        <p:nvSpPr>
          <p:cNvPr id="86" name="Oval 85"/>
          <p:cNvSpPr/>
          <p:nvPr/>
        </p:nvSpPr>
        <p:spPr>
          <a:xfrm>
            <a:off x="4567469" y="1282080"/>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5</a:t>
            </a:r>
            <a:endParaRPr lang="en-SG" sz="1200" dirty="0"/>
          </a:p>
        </p:txBody>
      </p:sp>
      <p:sp>
        <p:nvSpPr>
          <p:cNvPr id="88" name="Oval 87"/>
          <p:cNvSpPr/>
          <p:nvPr/>
        </p:nvSpPr>
        <p:spPr>
          <a:xfrm>
            <a:off x="6521639" y="1059947"/>
            <a:ext cx="475537"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6a</a:t>
            </a:r>
            <a:endParaRPr lang="en-SG" sz="1200" dirty="0"/>
          </a:p>
        </p:txBody>
      </p:sp>
      <p:sp>
        <p:nvSpPr>
          <p:cNvPr id="89" name="Oval 88"/>
          <p:cNvSpPr/>
          <p:nvPr/>
        </p:nvSpPr>
        <p:spPr>
          <a:xfrm>
            <a:off x="4597580" y="1734976"/>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5</a:t>
            </a:r>
            <a:endParaRPr lang="en-SG" sz="1200" dirty="0"/>
          </a:p>
        </p:txBody>
      </p:sp>
      <p:sp>
        <p:nvSpPr>
          <p:cNvPr id="91" name="Oval 90"/>
          <p:cNvSpPr/>
          <p:nvPr/>
        </p:nvSpPr>
        <p:spPr>
          <a:xfrm>
            <a:off x="6407848" y="2052318"/>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6b</a:t>
            </a:r>
            <a:endParaRPr lang="en-SG" sz="1200" dirty="0"/>
          </a:p>
        </p:txBody>
      </p:sp>
      <p:sp>
        <p:nvSpPr>
          <p:cNvPr id="92" name="Oval 91"/>
          <p:cNvSpPr/>
          <p:nvPr/>
        </p:nvSpPr>
        <p:spPr>
          <a:xfrm>
            <a:off x="3819541" y="2126341"/>
            <a:ext cx="475537"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7a</a:t>
            </a:r>
            <a:endParaRPr lang="en-SG" sz="1200" dirty="0"/>
          </a:p>
        </p:txBody>
      </p:sp>
      <p:sp>
        <p:nvSpPr>
          <p:cNvPr id="93" name="Oval 92"/>
          <p:cNvSpPr/>
          <p:nvPr/>
        </p:nvSpPr>
        <p:spPr>
          <a:xfrm>
            <a:off x="3707904" y="2634219"/>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7b</a:t>
            </a:r>
            <a:endParaRPr lang="en-SG" sz="1200" dirty="0"/>
          </a:p>
        </p:txBody>
      </p:sp>
      <p:sp>
        <p:nvSpPr>
          <p:cNvPr id="95" name="Oval 94"/>
          <p:cNvSpPr/>
          <p:nvPr/>
        </p:nvSpPr>
        <p:spPr>
          <a:xfrm>
            <a:off x="6520422" y="3261078"/>
            <a:ext cx="174768"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3</a:t>
            </a:r>
            <a:endParaRPr lang="en-SG" sz="1200" dirty="0"/>
          </a:p>
        </p:txBody>
      </p:sp>
      <p:sp>
        <p:nvSpPr>
          <p:cNvPr id="96" name="Oval 95"/>
          <p:cNvSpPr/>
          <p:nvPr/>
        </p:nvSpPr>
        <p:spPr>
          <a:xfrm>
            <a:off x="6407848" y="4096618"/>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8b</a:t>
            </a:r>
            <a:endParaRPr lang="en-SG" sz="1200" dirty="0"/>
          </a:p>
        </p:txBody>
      </p:sp>
      <p:sp>
        <p:nvSpPr>
          <p:cNvPr id="97" name="Oval 96"/>
          <p:cNvSpPr/>
          <p:nvPr/>
        </p:nvSpPr>
        <p:spPr>
          <a:xfrm>
            <a:off x="2360167" y="2787774"/>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8b</a:t>
            </a:r>
            <a:endParaRPr lang="en-SG" sz="1200" dirty="0"/>
          </a:p>
        </p:txBody>
      </p:sp>
      <p:sp>
        <p:nvSpPr>
          <p:cNvPr id="99" name="Oval 98"/>
          <p:cNvSpPr/>
          <p:nvPr/>
        </p:nvSpPr>
        <p:spPr>
          <a:xfrm>
            <a:off x="6353700" y="3554184"/>
            <a:ext cx="475537"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smtClean="0"/>
              <a:t>8a</a:t>
            </a:r>
            <a:endParaRPr lang="en-SG" sz="1200" dirty="0"/>
          </a:p>
        </p:txBody>
      </p:sp>
      <p:sp>
        <p:nvSpPr>
          <p:cNvPr id="100" name="Oval 99"/>
          <p:cNvSpPr/>
          <p:nvPr/>
        </p:nvSpPr>
        <p:spPr>
          <a:xfrm>
            <a:off x="7596336" y="4269190"/>
            <a:ext cx="504056" cy="1747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1200" dirty="0"/>
              <a:t>9</a:t>
            </a:r>
            <a:r>
              <a:rPr lang="en-SG" sz="1200" dirty="0" smtClean="0"/>
              <a:t>b</a:t>
            </a:r>
            <a:endParaRPr lang="en-SG" sz="1200" dirty="0"/>
          </a:p>
        </p:txBody>
      </p:sp>
      <p:sp>
        <p:nvSpPr>
          <p:cNvPr id="101" name="TextBox 100"/>
          <p:cNvSpPr txBox="1"/>
          <p:nvPr/>
        </p:nvSpPr>
        <p:spPr>
          <a:xfrm>
            <a:off x="4911361" y="4486349"/>
            <a:ext cx="2108911" cy="461665"/>
          </a:xfrm>
          <a:prstGeom prst="rect">
            <a:avLst/>
          </a:prstGeom>
          <a:noFill/>
        </p:spPr>
        <p:txBody>
          <a:bodyPr wrap="none" rtlCol="0">
            <a:spAutoFit/>
          </a:bodyPr>
          <a:lstStyle/>
          <a:p>
            <a:r>
              <a:rPr lang="en-GB" sz="1200" dirty="0" smtClean="0"/>
              <a:t>Adding data to CSV-File during </a:t>
            </a:r>
          </a:p>
          <a:p>
            <a:r>
              <a:rPr lang="en-GB" sz="1200" dirty="0" smtClean="0"/>
              <a:t>transaction </a:t>
            </a:r>
            <a:r>
              <a:rPr lang="en-GB" sz="1200" dirty="0" smtClean="0"/>
              <a:t>i</a:t>
            </a:r>
            <a:r>
              <a:rPr lang="en-GB" sz="1200" dirty="0" smtClean="0"/>
              <a:t>s not shown.</a:t>
            </a:r>
            <a:endParaRPr lang="en-GB" sz="1200" dirty="0" smtClean="0"/>
          </a:p>
        </p:txBody>
      </p:sp>
    </p:spTree>
    <p:extLst>
      <p:ext uri="{BB962C8B-B14F-4D97-AF65-F5344CB8AC3E}">
        <p14:creationId xmlns:p14="http://schemas.microsoft.com/office/powerpoint/2010/main" val="2414558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6593</TotalTime>
  <Words>1253</Words>
  <Application>Microsoft Office PowerPoint</Application>
  <PresentationFormat>On-screen Show (16:9)</PresentationFormat>
  <Paragraphs>328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Huber</dc:creator>
  <cp:lastModifiedBy>Peter</cp:lastModifiedBy>
  <cp:revision>73</cp:revision>
  <dcterms:created xsi:type="dcterms:W3CDTF">2020-04-17T09:14:55Z</dcterms:created>
  <dcterms:modified xsi:type="dcterms:W3CDTF">2020-12-13T13:34:54Z</dcterms:modified>
</cp:coreProperties>
</file>