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8" r:id="rId4"/>
    <p:sldId id="259" r:id="rId5"/>
    <p:sldId id="260" r:id="rId6"/>
    <p:sldId id="264" r:id="rId7"/>
    <p:sldId id="262" r:id="rId8"/>
    <p:sldId id="261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66FFFF"/>
    <a:srgbClr val="99FF99"/>
    <a:srgbClr val="CCFFCC"/>
    <a:srgbClr val="FFFF66"/>
    <a:srgbClr val="FFFFCC"/>
    <a:srgbClr val="FF9900"/>
    <a:srgbClr val="F8F8F8"/>
    <a:srgbClr val="66CCFF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7F7929-6817-40EB-9AD6-64EF4BA28766}" type="datetimeFigureOut">
              <a:rPr lang="en-SG" smtClean="0"/>
              <a:t>24/1/2015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4BF61-682C-474A-BBFB-3CB2935246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606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4BF61-682C-474A-BBFB-3CB2935246D1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443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0299-3D93-44EF-B054-BF31E6AE1521}" type="datetimeFigureOut">
              <a:rPr lang="en-SG" smtClean="0"/>
              <a:t>24/1/2015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177-96F9-4F98-B260-5EB824A646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958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0299-3D93-44EF-B054-BF31E6AE1521}" type="datetimeFigureOut">
              <a:rPr lang="en-SG" smtClean="0"/>
              <a:t>24/1/2015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177-96F9-4F98-B260-5EB824A646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181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0299-3D93-44EF-B054-BF31E6AE1521}" type="datetimeFigureOut">
              <a:rPr lang="en-SG" smtClean="0"/>
              <a:t>24/1/2015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177-96F9-4F98-B260-5EB824A646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3331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0299-3D93-44EF-B054-BF31E6AE1521}" type="datetimeFigureOut">
              <a:rPr lang="en-SG" smtClean="0"/>
              <a:t>24/1/2015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177-96F9-4F98-B260-5EB824A646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681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0299-3D93-44EF-B054-BF31E6AE1521}" type="datetimeFigureOut">
              <a:rPr lang="en-SG" smtClean="0"/>
              <a:t>24/1/2015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177-96F9-4F98-B260-5EB824A646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3252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0299-3D93-44EF-B054-BF31E6AE1521}" type="datetimeFigureOut">
              <a:rPr lang="en-SG" smtClean="0"/>
              <a:t>24/1/2015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177-96F9-4F98-B260-5EB824A646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897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0299-3D93-44EF-B054-BF31E6AE1521}" type="datetimeFigureOut">
              <a:rPr lang="en-SG" smtClean="0"/>
              <a:t>24/1/2015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177-96F9-4F98-B260-5EB824A646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020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0299-3D93-44EF-B054-BF31E6AE1521}" type="datetimeFigureOut">
              <a:rPr lang="en-SG" smtClean="0"/>
              <a:t>24/1/2015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177-96F9-4F98-B260-5EB824A646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7359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0299-3D93-44EF-B054-BF31E6AE1521}" type="datetimeFigureOut">
              <a:rPr lang="en-SG" smtClean="0"/>
              <a:t>24/1/2015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177-96F9-4F98-B260-5EB824A646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13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0299-3D93-44EF-B054-BF31E6AE1521}" type="datetimeFigureOut">
              <a:rPr lang="en-SG" smtClean="0"/>
              <a:t>24/1/2015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177-96F9-4F98-B260-5EB824A646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361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70299-3D93-44EF-B054-BF31E6AE1521}" type="datetimeFigureOut">
              <a:rPr lang="en-SG" smtClean="0"/>
              <a:t>24/1/2015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8177-96F9-4F98-B260-5EB824A646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1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70299-3D93-44EF-B054-BF31E6AE1521}" type="datetimeFigureOut">
              <a:rPr lang="en-SG" smtClean="0"/>
              <a:t>24/1/2015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8177-96F9-4F98-B260-5EB824A6461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069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090122" y="764704"/>
            <a:ext cx="3866254" cy="3384376"/>
          </a:xfrm>
          <a:prstGeom prst="rect">
            <a:avLst/>
          </a:prstGeom>
          <a:solidFill>
            <a:srgbClr val="F8F8F8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err="1" smtClean="0"/>
              <a:t>XYGraph</a:t>
            </a:r>
            <a:endParaRPr lang="en-SG" sz="1000" dirty="0"/>
          </a:p>
        </p:txBody>
      </p:sp>
      <p:sp>
        <p:nvSpPr>
          <p:cNvPr id="4" name="Rectangle 3"/>
          <p:cNvSpPr/>
          <p:nvPr/>
        </p:nvSpPr>
        <p:spPr>
          <a:xfrm>
            <a:off x="179512" y="188640"/>
            <a:ext cx="227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Composition </a:t>
            </a:r>
            <a:r>
              <a:rPr lang="en-US" b="1" dirty="0" err="1" smtClean="0"/>
              <a:t>XYGraph</a:t>
            </a:r>
            <a:endParaRPr lang="en-SG" b="1" dirty="0"/>
          </a:p>
        </p:txBody>
      </p:sp>
      <p:sp>
        <p:nvSpPr>
          <p:cNvPr id="2" name="Rectangle 1"/>
          <p:cNvSpPr/>
          <p:nvPr/>
        </p:nvSpPr>
        <p:spPr>
          <a:xfrm>
            <a:off x="4223031" y="1006373"/>
            <a:ext cx="2869249" cy="2206603"/>
          </a:xfrm>
          <a:prstGeom prst="rect">
            <a:avLst/>
          </a:prstGeom>
          <a:solidFill>
            <a:srgbClr val="66CCFF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err="1" smtClean="0"/>
              <a:t>PlotArea</a:t>
            </a:r>
            <a:endParaRPr lang="en-SG" sz="1000" dirty="0"/>
          </a:p>
        </p:txBody>
      </p:sp>
      <p:sp>
        <p:nvSpPr>
          <p:cNvPr id="8" name="Rectangle 7"/>
          <p:cNvSpPr/>
          <p:nvPr/>
        </p:nvSpPr>
        <p:spPr>
          <a:xfrm>
            <a:off x="7116390" y="999622"/>
            <a:ext cx="695970" cy="2213354"/>
          </a:xfrm>
          <a:prstGeom prst="rect">
            <a:avLst/>
          </a:prstGeom>
          <a:solidFill>
            <a:srgbClr val="66CCFF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err="1" smtClean="0"/>
              <a:t>YLegend</a:t>
            </a:r>
            <a:r>
              <a:rPr lang="en-US" sz="1000" dirty="0" smtClean="0"/>
              <a:t>-</a:t>
            </a:r>
          </a:p>
          <a:p>
            <a:r>
              <a:rPr lang="en-US" sz="1000" dirty="0" err="1" smtClean="0"/>
              <a:t>Scroller</a:t>
            </a:r>
            <a:endParaRPr lang="en-SG" sz="1000" dirty="0"/>
          </a:p>
        </p:txBody>
      </p:sp>
      <p:sp>
        <p:nvSpPr>
          <p:cNvPr id="10" name="Rectangle 9"/>
          <p:cNvSpPr/>
          <p:nvPr/>
        </p:nvSpPr>
        <p:spPr>
          <a:xfrm>
            <a:off x="4325970" y="1316693"/>
            <a:ext cx="2694302" cy="182427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smtClean="0"/>
              <a:t>Renderers</a:t>
            </a:r>
            <a:endParaRPr lang="en-SG" sz="1000" dirty="0"/>
          </a:p>
        </p:txBody>
      </p:sp>
      <p:sp>
        <p:nvSpPr>
          <p:cNvPr id="11" name="Rectangle 10"/>
          <p:cNvSpPr/>
          <p:nvPr/>
        </p:nvSpPr>
        <p:spPr>
          <a:xfrm>
            <a:off x="7181083" y="1484785"/>
            <a:ext cx="271237" cy="1656184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err="1" smtClean="0"/>
              <a:t>YLegend</a:t>
            </a:r>
            <a:endParaRPr lang="en-SG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99623"/>
            <a:ext cx="3399656" cy="2773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4223030" y="3221771"/>
            <a:ext cx="2893359" cy="783293"/>
          </a:xfrm>
          <a:prstGeom prst="rect">
            <a:avLst/>
          </a:prstGeom>
          <a:solidFill>
            <a:srgbClr val="66CCFF">
              <a:alpha val="20000"/>
            </a:srgb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err="1" smtClean="0"/>
              <a:t>XLegendScroller</a:t>
            </a:r>
            <a:endParaRPr lang="en-SG" sz="1000" dirty="0"/>
          </a:p>
        </p:txBody>
      </p:sp>
      <p:sp>
        <p:nvSpPr>
          <p:cNvPr id="14" name="Rectangle 13"/>
          <p:cNvSpPr/>
          <p:nvPr/>
        </p:nvSpPr>
        <p:spPr>
          <a:xfrm>
            <a:off x="4325970" y="3426555"/>
            <a:ext cx="2694302" cy="26138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 smtClean="0"/>
              <a:t>XLegend</a:t>
            </a:r>
            <a:endParaRPr lang="en-SG" sz="1000" dirty="0"/>
          </a:p>
        </p:txBody>
      </p:sp>
      <p:sp>
        <p:nvSpPr>
          <p:cNvPr id="17" name="Rectangle 16"/>
          <p:cNvSpPr/>
          <p:nvPr/>
        </p:nvSpPr>
        <p:spPr>
          <a:xfrm>
            <a:off x="7452320" y="1484785"/>
            <a:ext cx="271237" cy="16561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err="1" smtClean="0"/>
              <a:t>Scro</a:t>
            </a:r>
            <a:endParaRPr lang="en-US" sz="1000" dirty="0" smtClean="0"/>
          </a:p>
          <a:p>
            <a:r>
              <a:rPr lang="en-US" sz="1000" dirty="0" smtClean="0"/>
              <a:t>l</a:t>
            </a:r>
          </a:p>
          <a:p>
            <a:r>
              <a:rPr lang="en-US" sz="1000" dirty="0" smtClean="0"/>
              <a:t>l</a:t>
            </a:r>
          </a:p>
          <a:p>
            <a:r>
              <a:rPr lang="en-US" sz="1000" dirty="0" smtClean="0"/>
              <a:t>b</a:t>
            </a:r>
          </a:p>
          <a:p>
            <a:r>
              <a:rPr lang="en-US" sz="1000" dirty="0" smtClean="0"/>
              <a:t>a</a:t>
            </a:r>
          </a:p>
          <a:p>
            <a:r>
              <a:rPr lang="en-US" sz="1000" dirty="0" smtClean="0"/>
              <a:t>r</a:t>
            </a:r>
            <a:endParaRPr lang="en-SG" sz="1000" dirty="0"/>
          </a:p>
        </p:txBody>
      </p:sp>
      <p:sp>
        <p:nvSpPr>
          <p:cNvPr id="18" name="Rectangle 17"/>
          <p:cNvSpPr/>
          <p:nvPr/>
        </p:nvSpPr>
        <p:spPr>
          <a:xfrm>
            <a:off x="4325970" y="3661629"/>
            <a:ext cx="2694302" cy="26138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 err="1" smtClean="0"/>
              <a:t>XScrollbar</a:t>
            </a:r>
            <a:endParaRPr lang="en-SG" sz="1000" dirty="0"/>
          </a:p>
        </p:txBody>
      </p:sp>
    </p:spTree>
    <p:extLst>
      <p:ext uri="{BB962C8B-B14F-4D97-AF65-F5344CB8AC3E}">
        <p14:creationId xmlns:p14="http://schemas.microsoft.com/office/powerpoint/2010/main" val="2653357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7583" y="1016732"/>
            <a:ext cx="4536505" cy="2988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19672" y="1008348"/>
            <a:ext cx="0" cy="32589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619672" y="1340768"/>
            <a:ext cx="2160240" cy="1512168"/>
          </a:xfrm>
          <a:prstGeom prst="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27584" y="1340768"/>
            <a:ext cx="792088" cy="4105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592052" y="3663026"/>
            <a:ext cx="218786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72000" y="1344873"/>
            <a:ext cx="0" cy="1508063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27584" y="836712"/>
            <a:ext cx="4536504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11560" y="1020924"/>
            <a:ext cx="0" cy="216024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79912" y="1340768"/>
            <a:ext cx="324036" cy="15154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8</a:t>
            </a:r>
          </a:p>
          <a:p>
            <a:r>
              <a:rPr lang="en-US" sz="1600" dirty="0" smtClean="0"/>
              <a:t>7</a:t>
            </a:r>
          </a:p>
          <a:p>
            <a:r>
              <a:rPr lang="en-US" sz="1600" dirty="0" smtClean="0"/>
              <a:t>6</a:t>
            </a:r>
          </a:p>
          <a:p>
            <a:r>
              <a:rPr lang="en-US" sz="1600" dirty="0" smtClean="0"/>
              <a:t>5</a:t>
            </a:r>
          </a:p>
          <a:p>
            <a:r>
              <a:rPr lang="en-US" sz="1600" dirty="0" smtClean="0"/>
              <a:t>4</a:t>
            </a:r>
          </a:p>
          <a:p>
            <a:r>
              <a:rPr lang="en-US" sz="1600" dirty="0" smtClean="0"/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28056" y="2871737"/>
            <a:ext cx="2151856" cy="324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dirty="0" smtClean="0"/>
              <a:t> 4  5  6  7  8  9 10  11 12</a:t>
            </a:r>
            <a:endParaRPr lang="en-SG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1625648" y="3195773"/>
            <a:ext cx="2154264" cy="3240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SG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2627784" y="3195773"/>
            <a:ext cx="398677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SG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4107291" y="1628800"/>
            <a:ext cx="324036" cy="12241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SG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4107291" y="1844824"/>
            <a:ext cx="324036" cy="2448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SG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827584" y="4077072"/>
            <a:ext cx="8136904" cy="230425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 err="1" smtClean="0"/>
              <a:t>ValueRange</a:t>
            </a:r>
            <a:r>
              <a:rPr lang="en-US" sz="1200" dirty="0" smtClean="0"/>
              <a:t> = </a:t>
            </a:r>
            <a:r>
              <a:rPr lang="en-US" sz="1200" dirty="0" err="1" smtClean="0"/>
              <a:t>maxValue-minValue</a:t>
            </a:r>
            <a:endParaRPr lang="en-US" sz="1200" dirty="0" smtClean="0"/>
          </a:p>
          <a:p>
            <a:r>
              <a:rPr lang="en-US" sz="1200" dirty="0" err="1" smtClean="0"/>
              <a:t>PixelPerValue</a:t>
            </a:r>
            <a:r>
              <a:rPr lang="en-US" sz="1200" dirty="0" smtClean="0"/>
              <a:t> = </a:t>
            </a:r>
            <a:r>
              <a:rPr lang="en-US" sz="1200" dirty="0" err="1" smtClean="0"/>
              <a:t>FullHeight</a:t>
            </a:r>
            <a:r>
              <a:rPr lang="en-US" sz="1200" dirty="0" smtClean="0"/>
              <a:t> / </a:t>
            </a:r>
            <a:r>
              <a:rPr lang="en-US" sz="1200" dirty="0" err="1" smtClean="0"/>
              <a:t>ValueRange</a:t>
            </a:r>
            <a:endParaRPr lang="en-US" sz="1200" dirty="0" smtClean="0"/>
          </a:p>
          <a:p>
            <a:r>
              <a:rPr lang="en-US" sz="1200" dirty="0" err="1" smtClean="0"/>
              <a:t>PageRange</a:t>
            </a:r>
            <a:r>
              <a:rPr lang="en-US" sz="1200" dirty="0" smtClean="0"/>
              <a:t> = Height / </a:t>
            </a:r>
            <a:r>
              <a:rPr lang="en-US" sz="1200" dirty="0" err="1" smtClean="0"/>
              <a:t>PixelPerValue</a:t>
            </a:r>
            <a:endParaRPr lang="en-US" sz="1200" dirty="0" smtClean="0"/>
          </a:p>
          <a:p>
            <a:r>
              <a:rPr lang="en-US" sz="1200" dirty="0" err="1" smtClean="0"/>
              <a:t>PageCount</a:t>
            </a:r>
            <a:r>
              <a:rPr lang="en-US" sz="1200" dirty="0" smtClean="0"/>
              <a:t> = </a:t>
            </a:r>
            <a:r>
              <a:rPr lang="en-US" sz="1200" dirty="0" err="1" smtClean="0"/>
              <a:t>FullHeight</a:t>
            </a:r>
            <a:r>
              <a:rPr lang="en-US" sz="1200" dirty="0" smtClean="0"/>
              <a:t> / Height</a:t>
            </a:r>
          </a:p>
          <a:p>
            <a:endParaRPr lang="en-US" sz="1200" dirty="0" smtClean="0"/>
          </a:p>
          <a:p>
            <a:r>
              <a:rPr lang="en-US" sz="1200" dirty="0" err="1" smtClean="0"/>
              <a:t>Scrollbar.Minimum</a:t>
            </a:r>
            <a:r>
              <a:rPr lang="en-US" sz="1200" dirty="0" smtClean="0"/>
              <a:t> = </a:t>
            </a:r>
            <a:r>
              <a:rPr lang="en-US" sz="1200" dirty="0" err="1" smtClean="0"/>
              <a:t>minValue</a:t>
            </a:r>
            <a:endParaRPr lang="en-US" sz="1200" dirty="0" smtClean="0"/>
          </a:p>
          <a:p>
            <a:r>
              <a:rPr lang="en-US" sz="1200" dirty="0" err="1" smtClean="0"/>
              <a:t>Scrollbar.Maximum</a:t>
            </a:r>
            <a:r>
              <a:rPr lang="en-US" sz="1200" dirty="0" smtClean="0"/>
              <a:t> </a:t>
            </a:r>
            <a:r>
              <a:rPr lang="en-US" sz="1200" dirty="0"/>
              <a:t>= </a:t>
            </a:r>
            <a:r>
              <a:rPr lang="en-US" sz="1200" dirty="0" err="1" smtClean="0"/>
              <a:t>maxValue</a:t>
            </a:r>
            <a:r>
              <a:rPr lang="en-US" sz="1200" dirty="0" smtClean="0"/>
              <a:t> </a:t>
            </a:r>
            <a:r>
              <a:rPr lang="en-US" sz="1200" dirty="0"/>
              <a:t>- </a:t>
            </a:r>
            <a:r>
              <a:rPr lang="en-US" sz="1200" dirty="0" err="1"/>
              <a:t>PageRange</a:t>
            </a:r>
            <a:endParaRPr lang="en-US" sz="1200" dirty="0" smtClean="0"/>
          </a:p>
          <a:p>
            <a:r>
              <a:rPr lang="en-US" sz="1200" dirty="0" err="1" smtClean="0"/>
              <a:t>Scrollbar.LargeChange</a:t>
            </a:r>
            <a:r>
              <a:rPr lang="en-US" sz="1200" dirty="0" smtClean="0"/>
              <a:t> = </a:t>
            </a:r>
            <a:r>
              <a:rPr lang="en-US" sz="1200" dirty="0" err="1" smtClean="0"/>
              <a:t>PageRange</a:t>
            </a:r>
            <a:endParaRPr lang="en-US" sz="1200" dirty="0" smtClean="0"/>
          </a:p>
          <a:p>
            <a:r>
              <a:rPr lang="en-US" sz="1200" dirty="0" err="1" smtClean="0"/>
              <a:t>Scrollbar.SmallChange</a:t>
            </a:r>
            <a:r>
              <a:rPr lang="en-US" sz="1200" dirty="0" smtClean="0"/>
              <a:t> = </a:t>
            </a:r>
            <a:r>
              <a:rPr lang="en-US" sz="1200" dirty="0" err="1" smtClean="0"/>
              <a:t>Scrollbar.LargeChange</a:t>
            </a:r>
            <a:r>
              <a:rPr lang="en-US" sz="1200" dirty="0" smtClean="0"/>
              <a:t> / 10</a:t>
            </a:r>
          </a:p>
          <a:p>
            <a:r>
              <a:rPr lang="en-US" sz="1200" dirty="0" err="1" smtClean="0"/>
              <a:t>Scrollbar.ViewPort</a:t>
            </a:r>
            <a:r>
              <a:rPr lang="en-US" sz="1200" dirty="0" smtClean="0"/>
              <a:t> = </a:t>
            </a:r>
            <a:r>
              <a:rPr lang="en-US" sz="1200" dirty="0" err="1"/>
              <a:t>PageRange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</a:t>
            </a:r>
            <a:endParaRPr lang="en-SG" sz="1200" dirty="0"/>
          </a:p>
        </p:txBody>
      </p:sp>
      <p:sp>
        <p:nvSpPr>
          <p:cNvPr id="44" name="Rectangle 43"/>
          <p:cNvSpPr/>
          <p:nvPr/>
        </p:nvSpPr>
        <p:spPr>
          <a:xfrm>
            <a:off x="2307449" y="539388"/>
            <a:ext cx="896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FullWidth</a:t>
            </a:r>
            <a:endParaRPr lang="en-SG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629484" y="1052736"/>
            <a:ext cx="2736647" cy="276999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ScrollbarHeight</a:t>
            </a:r>
            <a:r>
              <a:rPr lang="en-US" sz="1200" dirty="0" smtClean="0"/>
              <a:t> = </a:t>
            </a:r>
            <a:r>
              <a:rPr lang="en-US" sz="1200" dirty="0" err="1" smtClean="0"/>
              <a:t>ValueRange</a:t>
            </a:r>
            <a:r>
              <a:rPr lang="en-US" sz="1200" dirty="0" smtClean="0"/>
              <a:t> + </a:t>
            </a:r>
            <a:r>
              <a:rPr lang="en-US" sz="1200" dirty="0" err="1" smtClean="0"/>
              <a:t>ViewPort</a:t>
            </a:r>
            <a:endParaRPr lang="en-SG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4107291" y="1334240"/>
            <a:ext cx="324036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+</a:t>
            </a:r>
            <a:endParaRPr lang="en-SG" dirty="0"/>
          </a:p>
        </p:txBody>
      </p:sp>
      <p:sp>
        <p:nvSpPr>
          <p:cNvPr id="47" name="TextBox 46"/>
          <p:cNvSpPr txBox="1"/>
          <p:nvPr/>
        </p:nvSpPr>
        <p:spPr>
          <a:xfrm>
            <a:off x="4108849" y="2528900"/>
            <a:ext cx="324036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-</a:t>
            </a:r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4521258" y="1827445"/>
            <a:ext cx="667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Height</a:t>
            </a:r>
            <a:endParaRPr lang="en-SG" sz="1400" dirty="0"/>
          </a:p>
        </p:txBody>
      </p:sp>
      <p:sp>
        <p:nvSpPr>
          <p:cNvPr id="51" name="Rectangle 50"/>
          <p:cNvSpPr/>
          <p:nvPr/>
        </p:nvSpPr>
        <p:spPr>
          <a:xfrm>
            <a:off x="16462" y="1628800"/>
            <a:ext cx="678006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Full</a:t>
            </a:r>
          </a:p>
          <a:p>
            <a:r>
              <a:rPr lang="en-US" sz="1400" dirty="0" smtClean="0"/>
              <a:t>Height</a:t>
            </a:r>
          </a:p>
          <a:p>
            <a:r>
              <a:rPr lang="en-US" sz="1400" dirty="0" smtClean="0"/>
              <a:t>/</a:t>
            </a:r>
          </a:p>
          <a:p>
            <a:r>
              <a:rPr lang="en-US" sz="1400" dirty="0" err="1" smtClean="0"/>
              <a:t>YValue</a:t>
            </a:r>
            <a:endParaRPr lang="en-US" sz="1400" dirty="0" smtClean="0"/>
          </a:p>
          <a:p>
            <a:r>
              <a:rPr lang="en-US" sz="1400" dirty="0" smtClean="0"/>
              <a:t>Range</a:t>
            </a:r>
            <a:endParaRPr lang="en-SG" sz="1400" dirty="0"/>
          </a:p>
        </p:txBody>
      </p:sp>
      <p:sp>
        <p:nvSpPr>
          <p:cNvPr id="55" name="Rectangle 54"/>
          <p:cNvSpPr/>
          <p:nvPr/>
        </p:nvSpPr>
        <p:spPr>
          <a:xfrm>
            <a:off x="1661878" y="1037096"/>
            <a:ext cx="18576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/>
              <a:t>YOffset</a:t>
            </a:r>
            <a:r>
              <a:rPr lang="en-US" sz="1400" dirty="0" smtClean="0"/>
              <a:t>=</a:t>
            </a:r>
            <a:r>
              <a:rPr lang="en-US" sz="1400" dirty="0" err="1" smtClean="0"/>
              <a:t>Scrollbar.Value</a:t>
            </a:r>
            <a:endParaRPr lang="en-SG" sz="1400" dirty="0"/>
          </a:p>
        </p:txBody>
      </p:sp>
      <p:sp>
        <p:nvSpPr>
          <p:cNvPr id="56" name="Rectangle 55"/>
          <p:cNvSpPr/>
          <p:nvPr/>
        </p:nvSpPr>
        <p:spPr>
          <a:xfrm>
            <a:off x="2257169" y="1900674"/>
            <a:ext cx="5336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Page</a:t>
            </a:r>
            <a:endParaRPr lang="en-SG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3455876" y="3191797"/>
            <a:ext cx="324036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+</a:t>
            </a:r>
            <a:endParaRPr lang="en-SG" dirty="0"/>
          </a:p>
        </p:txBody>
      </p:sp>
      <p:sp>
        <p:nvSpPr>
          <p:cNvPr id="58" name="TextBox 57"/>
          <p:cNvSpPr txBox="1"/>
          <p:nvPr/>
        </p:nvSpPr>
        <p:spPr>
          <a:xfrm>
            <a:off x="1619672" y="3195773"/>
            <a:ext cx="324036" cy="3240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smtClean="0"/>
              <a:t>-</a:t>
            </a:r>
            <a:endParaRPr lang="en-SG" dirty="0"/>
          </a:p>
        </p:txBody>
      </p:sp>
      <p:sp>
        <p:nvSpPr>
          <p:cNvPr id="60" name="Rectangle 59"/>
          <p:cNvSpPr/>
          <p:nvPr/>
        </p:nvSpPr>
        <p:spPr>
          <a:xfrm>
            <a:off x="2351111" y="3670898"/>
            <a:ext cx="636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Width</a:t>
            </a:r>
            <a:endParaRPr lang="en-SG" sz="14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096726"/>
              </p:ext>
            </p:extLst>
          </p:nvPr>
        </p:nvGraphicFramePr>
        <p:xfrm>
          <a:off x="5727807" y="1435704"/>
          <a:ext cx="2540000" cy="3796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0787"/>
                <a:gridCol w="561273"/>
                <a:gridCol w="520050"/>
                <a:gridCol w="887890"/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SG" sz="1100" b="1" u="none" strike="noStrike" dirty="0" err="1">
                          <a:effectLst/>
                        </a:rPr>
                        <a:t>ScrollLegend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 err="1" smtClean="0">
                          <a:effectLst/>
                        </a:rPr>
                        <a:t>MinValue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200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 err="1" smtClean="0">
                          <a:effectLst/>
                        </a:rPr>
                        <a:t>MaxValue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800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 err="1" smtClean="0">
                          <a:effectLst/>
                        </a:rPr>
                        <a:t>PageRange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100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 err="1" smtClean="0">
                          <a:effectLst/>
                        </a:rPr>
                        <a:t>ValueRange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600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 err="1" smtClean="0">
                          <a:effectLst/>
                        </a:rPr>
                        <a:t>ScrollRange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500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u="none" strike="noStrike" dirty="0">
                          <a:effectLst/>
                        </a:rPr>
                        <a:t>Scrollbar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Minimum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200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Maximum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700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>
                          <a:effectLst/>
                        </a:rPr>
                        <a:t>ViewPort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100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>
                          <a:effectLst/>
                        </a:rPr>
                        <a:t>Min + Max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900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100" b="1" u="none" strike="noStrike" dirty="0">
                          <a:effectLst/>
                        </a:rPr>
                        <a:t>Scrollbar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SG" sz="1100" b="1" u="none" strike="noStrike" dirty="0" err="1">
                          <a:effectLst/>
                        </a:rPr>
                        <a:t>ScrollLegend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u="none" strike="noStrike" dirty="0">
                          <a:effectLst/>
                        </a:rPr>
                        <a:t>Position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u="none" strike="noStrike" dirty="0">
                          <a:effectLst/>
                        </a:rPr>
                        <a:t>Value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u="none" strike="noStrike" dirty="0" err="1">
                          <a:effectLst/>
                        </a:rPr>
                        <a:t>Yoffset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b="1" u="none" strike="noStrike" dirty="0" err="1">
                          <a:effectLst/>
                        </a:rPr>
                        <a:t>Yoffset+Page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u="none" strike="noStrike" dirty="0">
                          <a:effectLst/>
                        </a:rPr>
                        <a:t>Low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700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200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300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u="none" strike="noStrike" dirty="0">
                          <a:effectLst/>
                        </a:rPr>
                        <a:t>Middle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450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450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550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01170">
                <a:tc>
                  <a:txBody>
                    <a:bodyPr/>
                    <a:lstStyle/>
                    <a:p>
                      <a:pPr algn="l" fontAlgn="b"/>
                      <a:r>
                        <a:rPr lang="en-SG" sz="1100" b="1" u="none" strike="noStrike" dirty="0">
                          <a:effectLst/>
                        </a:rPr>
                        <a:t>Top</a:t>
                      </a:r>
                      <a:endParaRPr lang="en-SG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200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>
                          <a:effectLst/>
                        </a:rPr>
                        <a:t>700</a:t>
                      </a:r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SG" sz="1100" u="none" strike="noStrike" dirty="0">
                          <a:effectLst/>
                        </a:rPr>
                        <a:t>800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SG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190500"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SG" sz="1100" u="none" strike="noStrike" dirty="0" err="1">
                          <a:effectLst/>
                        </a:rPr>
                        <a:t>Yoffset</a:t>
                      </a:r>
                      <a:r>
                        <a:rPr lang="en-SG" sz="1100" u="none" strike="noStrike" dirty="0">
                          <a:effectLst/>
                        </a:rPr>
                        <a:t> = </a:t>
                      </a:r>
                      <a:r>
                        <a:rPr lang="en-SG" sz="1100" u="none" strike="noStrike" dirty="0" err="1">
                          <a:effectLst/>
                        </a:rPr>
                        <a:t>MinValue</a:t>
                      </a:r>
                      <a:r>
                        <a:rPr lang="en-SG" sz="1100" u="none" strike="noStrike" dirty="0">
                          <a:effectLst/>
                        </a:rPr>
                        <a:t> + </a:t>
                      </a:r>
                      <a:r>
                        <a:rPr lang="en-SG" sz="1100" u="none" strike="noStrike" dirty="0" err="1">
                          <a:effectLst/>
                        </a:rPr>
                        <a:t>MaxValue</a:t>
                      </a:r>
                      <a:r>
                        <a:rPr lang="en-SG" sz="1100" u="none" strike="noStrike" dirty="0">
                          <a:effectLst/>
                        </a:rPr>
                        <a:t> - Value</a:t>
                      </a:r>
                      <a:endParaRPr lang="en-SG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Rectangle 28"/>
          <p:cNvSpPr/>
          <p:nvPr/>
        </p:nvSpPr>
        <p:spPr>
          <a:xfrm>
            <a:off x="179512" y="188640"/>
            <a:ext cx="3306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Calculations </a:t>
            </a:r>
            <a:r>
              <a:rPr lang="en-US" b="1" dirty="0" err="1" smtClean="0"/>
              <a:t>YLegend</a:t>
            </a:r>
            <a:r>
              <a:rPr lang="en-US" b="1" dirty="0" smtClean="0"/>
              <a:t> &amp; </a:t>
            </a:r>
            <a:r>
              <a:rPr lang="en-US" b="1" dirty="0" err="1" smtClean="0"/>
              <a:t>ScrollBar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84850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18" y="35332"/>
            <a:ext cx="32572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Interaction of Controls: Creation</a:t>
            </a:r>
            <a:endParaRPr lang="en-SG" b="1" dirty="0"/>
          </a:p>
        </p:txBody>
      </p:sp>
      <p:sp>
        <p:nvSpPr>
          <p:cNvPr id="3" name="Rectangle 2"/>
          <p:cNvSpPr/>
          <p:nvPr/>
        </p:nvSpPr>
        <p:spPr>
          <a:xfrm>
            <a:off x="179512" y="446474"/>
            <a:ext cx="936104" cy="3902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XYGraph</a:t>
            </a:r>
            <a:endParaRPr lang="en-SG" sz="10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3" idx="2"/>
          </p:cNvCxnSpPr>
          <p:nvPr/>
        </p:nvCxnSpPr>
        <p:spPr>
          <a:xfrm>
            <a:off x="647564" y="836711"/>
            <a:ext cx="0" cy="576064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748062" y="446474"/>
            <a:ext cx="936104" cy="3902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PlotArea</a:t>
            </a:r>
            <a:endParaRPr lang="en-SG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316612" y="446474"/>
            <a:ext cx="936104" cy="3902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Renderer</a:t>
            </a:r>
            <a:endParaRPr lang="en-SG" sz="10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5162" y="446474"/>
            <a:ext cx="936104" cy="3902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YLegend</a:t>
            </a:r>
            <a:r>
              <a:rPr lang="en-US" sz="1000" b="1" dirty="0">
                <a:solidFill>
                  <a:schemeClr val="tx1"/>
                </a:solidFill>
              </a:rPr>
              <a:t>-</a:t>
            </a:r>
          </a:p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Scroller</a:t>
            </a:r>
            <a:endParaRPr lang="en-SG" sz="1000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453712" y="446474"/>
            <a:ext cx="936104" cy="3902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YLegend</a:t>
            </a:r>
            <a:endParaRPr lang="en-SG" sz="1000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22263" y="446474"/>
            <a:ext cx="936104" cy="3902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Scrollbar</a:t>
            </a:r>
            <a:endParaRPr lang="en-SG" sz="1000" b="1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>
            <a:stCxn id="74" idx="2"/>
          </p:cNvCxnSpPr>
          <p:nvPr/>
        </p:nvCxnSpPr>
        <p:spPr>
          <a:xfrm flipH="1">
            <a:off x="2195736" y="836711"/>
            <a:ext cx="20378" cy="576064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6" idx="2"/>
          </p:cNvCxnSpPr>
          <p:nvPr/>
        </p:nvCxnSpPr>
        <p:spPr>
          <a:xfrm flipH="1">
            <a:off x="3779912" y="836711"/>
            <a:ext cx="4752" cy="576064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8" idx="2"/>
          </p:cNvCxnSpPr>
          <p:nvPr/>
        </p:nvCxnSpPr>
        <p:spPr>
          <a:xfrm>
            <a:off x="5353214" y="836711"/>
            <a:ext cx="0" cy="576064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0" idx="2"/>
          </p:cNvCxnSpPr>
          <p:nvPr/>
        </p:nvCxnSpPr>
        <p:spPr>
          <a:xfrm>
            <a:off x="6921764" y="836711"/>
            <a:ext cx="2750" cy="576064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2" idx="2"/>
          </p:cNvCxnSpPr>
          <p:nvPr/>
        </p:nvCxnSpPr>
        <p:spPr>
          <a:xfrm flipH="1">
            <a:off x="8484940" y="836711"/>
            <a:ext cx="5375" cy="576064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0" y="926781"/>
            <a:ext cx="6479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create</a:t>
            </a:r>
            <a:endParaRPr lang="en-SG" sz="1000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35496" y="1124744"/>
            <a:ext cx="61036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1559539" y="935165"/>
            <a:ext cx="6479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create</a:t>
            </a:r>
            <a:endParaRPr lang="en-SG" sz="10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647943" y="1133128"/>
            <a:ext cx="154779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6275684" y="1087565"/>
            <a:ext cx="6479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create</a:t>
            </a:r>
            <a:endParaRPr lang="en-SG" sz="1000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647943" y="1285528"/>
            <a:ext cx="626393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4729213" y="1310571"/>
            <a:ext cx="6479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create</a:t>
            </a:r>
            <a:endParaRPr lang="en-SG" sz="1000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647564" y="1508534"/>
            <a:ext cx="471784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-887" y="1556792"/>
            <a:ext cx="6479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measure</a:t>
            </a:r>
            <a:endParaRPr lang="en-SG" sz="1000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34609" y="1754755"/>
            <a:ext cx="61036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644977" y="2094275"/>
            <a:ext cx="4719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Measure </a:t>
            </a:r>
            <a:endParaRPr lang="en-SG" sz="10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647943" y="2292238"/>
            <a:ext cx="471406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377157" y="2173590"/>
            <a:ext cx="1571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err="1" smtClean="0"/>
              <a:t>FullHeight</a:t>
            </a:r>
            <a:endParaRPr lang="en-SG" sz="1000" dirty="0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377156" y="2371553"/>
            <a:ext cx="156902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364089" y="2345040"/>
            <a:ext cx="1571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Measure</a:t>
            </a:r>
            <a:endParaRPr lang="en-SG" sz="1000" dirty="0"/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5364088" y="2543003"/>
            <a:ext cx="156902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364088" y="2533630"/>
            <a:ext cx="1571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MinMax</a:t>
            </a:r>
            <a:r>
              <a:rPr lang="en-SG" sz="1000" dirty="0" smtClean="0"/>
              <a:t> Value &amp; Display</a:t>
            </a:r>
            <a:endParaRPr lang="en-SG" sz="1000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5364088" y="2726893"/>
            <a:ext cx="156902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539552" y="2454315"/>
            <a:ext cx="16560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measure</a:t>
            </a:r>
            <a:endParaRPr lang="en-SG" sz="1000" dirty="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633511" y="2652278"/>
            <a:ext cx="156001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1505" y="2958371"/>
            <a:ext cx="6479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arrange</a:t>
            </a:r>
            <a:endParaRPr lang="en-SG" sz="1000" dirty="0"/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2546" y="3156334"/>
            <a:ext cx="61036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4716145" y="2958371"/>
            <a:ext cx="6479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arrange</a:t>
            </a:r>
            <a:endParaRPr lang="en-SG" sz="1000" dirty="0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652913" y="3156336"/>
            <a:ext cx="470909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5292080" y="2971607"/>
            <a:ext cx="16431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arrange</a:t>
            </a:r>
            <a:endParaRPr lang="en-SG" sz="1000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5364088" y="3169570"/>
            <a:ext cx="156902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4706620" y="3360222"/>
            <a:ext cx="6479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render</a:t>
            </a:r>
            <a:endParaRPr lang="en-SG" sz="1000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647943" y="3558186"/>
            <a:ext cx="470454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33511" y="3534435"/>
            <a:ext cx="15620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arrange</a:t>
            </a:r>
            <a:endParaRPr lang="en-SG" sz="1000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633511" y="3732398"/>
            <a:ext cx="156001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539552" y="3720262"/>
            <a:ext cx="16560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render</a:t>
            </a:r>
            <a:endParaRPr lang="en-SG" sz="1000" dirty="0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633511" y="3918225"/>
            <a:ext cx="156001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588" y="4077072"/>
            <a:ext cx="6479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render</a:t>
            </a:r>
            <a:endParaRPr lang="en-SG" sz="1000" dirty="0"/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37084" y="4275035"/>
            <a:ext cx="61036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1883510" y="1556792"/>
            <a:ext cx="18743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Create </a:t>
            </a:r>
            <a:r>
              <a:rPr lang="en-SG" sz="1000" dirty="0"/>
              <a:t>gridlines </a:t>
            </a:r>
            <a:r>
              <a:rPr lang="en-SG" sz="1000" dirty="0" smtClean="0"/>
              <a:t>renderer</a:t>
            </a:r>
            <a:endParaRPr lang="en-SG" sz="1000" dirty="0"/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654690" y="1754755"/>
            <a:ext cx="31299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5292080" y="3124007"/>
            <a:ext cx="16431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render </a:t>
            </a:r>
            <a:endParaRPr lang="en-SG" sz="1000" dirty="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5364088" y="3321970"/>
            <a:ext cx="156902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5292080" y="4217858"/>
            <a:ext cx="16431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arrange</a:t>
            </a:r>
            <a:endParaRPr lang="en-SG" sz="1000" dirty="0"/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18618" y="4415821"/>
            <a:ext cx="691449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5292080" y="4370258"/>
            <a:ext cx="16431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render</a:t>
            </a:r>
            <a:endParaRPr lang="en-SG" sz="1000" dirty="0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-887" y="4568221"/>
            <a:ext cx="693400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6870630" y="3102387"/>
            <a:ext cx="835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i="1" dirty="0" err="1">
                <a:solidFill>
                  <a:schemeClr val="tx2"/>
                </a:solidFill>
              </a:rPr>
              <a:t>LabelCount</a:t>
            </a:r>
            <a:r>
              <a:rPr lang="en-SG" sz="1000" i="1" dirty="0">
                <a:solidFill>
                  <a:schemeClr val="tx2"/>
                </a:solidFill>
              </a:rPr>
              <a:t>, </a:t>
            </a:r>
            <a:endParaRPr lang="en-SG" sz="1000" i="1" dirty="0" smtClean="0">
              <a:solidFill>
                <a:schemeClr val="tx2"/>
              </a:solidFill>
            </a:endParaRPr>
          </a:p>
          <a:p>
            <a:r>
              <a:rPr lang="en-SG" sz="1000" i="1" dirty="0" smtClean="0">
                <a:solidFill>
                  <a:schemeClr val="tx2"/>
                </a:solidFill>
              </a:rPr>
              <a:t>Step</a:t>
            </a:r>
            <a:endParaRPr lang="en-SG" sz="1000" i="1" dirty="0">
              <a:solidFill>
                <a:schemeClr val="tx2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292080" y="2174667"/>
            <a:ext cx="7136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i="1" dirty="0" err="1">
                <a:solidFill>
                  <a:schemeClr val="tx2"/>
                </a:solidFill>
              </a:rPr>
              <a:t>FullHeight</a:t>
            </a:r>
            <a:endParaRPr lang="en-SG" sz="1000" i="1" dirty="0">
              <a:solidFill>
                <a:schemeClr val="tx2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559933" y="1743938"/>
            <a:ext cx="16560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Add gridlines renderer</a:t>
            </a:r>
            <a:endParaRPr lang="en-SG" sz="1000" dirty="0"/>
          </a:p>
        </p:txBody>
      </p:sp>
      <p:cxnSp>
        <p:nvCxnSpPr>
          <p:cNvPr id="188" name="Straight Arrow Connector 187"/>
          <p:cNvCxnSpPr/>
          <p:nvPr/>
        </p:nvCxnSpPr>
        <p:spPr>
          <a:xfrm>
            <a:off x="653892" y="1941901"/>
            <a:ext cx="156001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3708033" y="1886635"/>
            <a:ext cx="16560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Add gridlines renderer</a:t>
            </a:r>
            <a:endParaRPr lang="en-SG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>
            <a:off x="659389" y="2084598"/>
            <a:ext cx="469309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2174169" y="1818790"/>
            <a:ext cx="1003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i="1" dirty="0" err="1" smtClean="0">
                <a:solidFill>
                  <a:schemeClr val="tx2"/>
                </a:solidFill>
              </a:rPr>
              <a:t>InvalidateVisual</a:t>
            </a:r>
            <a:endParaRPr lang="en-SG" sz="1000" i="1" dirty="0">
              <a:solidFill>
                <a:schemeClr val="tx2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876256" y="2348880"/>
            <a:ext cx="14269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i="1" dirty="0" smtClean="0">
                <a:solidFill>
                  <a:schemeClr val="tx2"/>
                </a:solidFill>
              </a:rPr>
              <a:t>No Data =&gt;</a:t>
            </a:r>
          </a:p>
          <a:p>
            <a:r>
              <a:rPr lang="en-SG" sz="1000" i="1" dirty="0" smtClean="0">
                <a:solidFill>
                  <a:schemeClr val="tx2"/>
                </a:solidFill>
              </a:rPr>
              <a:t>Use Default for </a:t>
            </a:r>
            <a:r>
              <a:rPr lang="en-SG" sz="1000" i="1" dirty="0" err="1" smtClean="0">
                <a:solidFill>
                  <a:schemeClr val="tx2"/>
                </a:solidFill>
              </a:rPr>
              <a:t>MinMax</a:t>
            </a:r>
            <a:endParaRPr lang="en-SG" sz="1000" i="1" dirty="0" smtClean="0">
              <a:solidFill>
                <a:schemeClr val="tx2"/>
              </a:solidFill>
            </a:endParaRPr>
          </a:p>
          <a:p>
            <a:r>
              <a:rPr lang="en-SG" sz="1000" i="1" dirty="0" err="1" smtClean="0">
                <a:solidFill>
                  <a:schemeClr val="tx2"/>
                </a:solidFill>
              </a:rPr>
              <a:t>InvalidateArrange</a:t>
            </a:r>
            <a:endParaRPr lang="en-SG" sz="1000" i="1" dirty="0" smtClean="0">
              <a:solidFill>
                <a:schemeClr val="tx2"/>
              </a:solidFill>
            </a:endParaRPr>
          </a:p>
          <a:p>
            <a:r>
              <a:rPr lang="en-US" sz="1000" i="1" dirty="0" err="1" smtClean="0">
                <a:solidFill>
                  <a:schemeClr val="tx2"/>
                </a:solidFill>
              </a:rPr>
              <a:t>Calc</a:t>
            </a:r>
            <a:r>
              <a:rPr lang="en-US" sz="1000" i="1" dirty="0" smtClean="0">
                <a:solidFill>
                  <a:schemeClr val="tx2"/>
                </a:solidFill>
              </a:rPr>
              <a:t> Width</a:t>
            </a:r>
            <a:endParaRPr lang="en-SG" sz="1000" i="1" dirty="0">
              <a:solidFill>
                <a:schemeClr val="tx2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217816" y="3717032"/>
            <a:ext cx="1562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/>
              <a:t>Set </a:t>
            </a:r>
            <a:r>
              <a:rPr lang="en-SG" sz="1000" dirty="0" err="1"/>
              <a:t>DisplayRange</a:t>
            </a:r>
            <a:r>
              <a:rPr lang="en-SG" sz="1000" dirty="0"/>
              <a:t> for gridlines</a:t>
            </a:r>
          </a:p>
        </p:txBody>
      </p:sp>
      <p:cxnSp>
        <p:nvCxnSpPr>
          <p:cNvPr id="197" name="Straight Arrow Connector 196"/>
          <p:cNvCxnSpPr/>
          <p:nvPr/>
        </p:nvCxnSpPr>
        <p:spPr>
          <a:xfrm>
            <a:off x="2217816" y="3914995"/>
            <a:ext cx="156001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3131969" y="4005064"/>
            <a:ext cx="6479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render</a:t>
            </a:r>
            <a:endParaRPr lang="en-SG" sz="1000" dirty="0"/>
          </a:p>
        </p:txBody>
      </p:sp>
      <p:cxnSp>
        <p:nvCxnSpPr>
          <p:cNvPr id="199" name="Straight Arrow Connector 198"/>
          <p:cNvCxnSpPr/>
          <p:nvPr/>
        </p:nvCxnSpPr>
        <p:spPr>
          <a:xfrm>
            <a:off x="2217816" y="4203027"/>
            <a:ext cx="156001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18" y="35332"/>
            <a:ext cx="4248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Interaction of Controls: Creation &amp; </a:t>
            </a:r>
            <a:r>
              <a:rPr lang="en-US" b="1" dirty="0" err="1" smtClean="0"/>
              <a:t>FillData</a:t>
            </a:r>
            <a:endParaRPr lang="en-SG" b="1" dirty="0"/>
          </a:p>
        </p:txBody>
      </p:sp>
      <p:sp>
        <p:nvSpPr>
          <p:cNvPr id="3" name="Rectangle 2"/>
          <p:cNvSpPr/>
          <p:nvPr/>
        </p:nvSpPr>
        <p:spPr>
          <a:xfrm>
            <a:off x="179512" y="446474"/>
            <a:ext cx="936104" cy="3902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XYGraph</a:t>
            </a:r>
            <a:endParaRPr lang="en-SG" sz="10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3" idx="2"/>
          </p:cNvCxnSpPr>
          <p:nvPr/>
        </p:nvCxnSpPr>
        <p:spPr>
          <a:xfrm>
            <a:off x="647564" y="836711"/>
            <a:ext cx="0" cy="576064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1748062" y="446474"/>
            <a:ext cx="936104" cy="3902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PlotArea</a:t>
            </a:r>
            <a:endParaRPr lang="en-SG" sz="1000" b="1" dirty="0">
              <a:solidFill>
                <a:schemeClr val="tx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3316612" y="446474"/>
            <a:ext cx="936104" cy="3902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Renderer</a:t>
            </a:r>
            <a:endParaRPr lang="en-SG" sz="1000" b="1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885162" y="446474"/>
            <a:ext cx="936104" cy="3902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YLegend</a:t>
            </a:r>
            <a:r>
              <a:rPr lang="en-US" sz="1000" b="1" dirty="0">
                <a:solidFill>
                  <a:schemeClr val="tx1"/>
                </a:solidFill>
              </a:rPr>
              <a:t>-</a:t>
            </a:r>
          </a:p>
          <a:p>
            <a:pPr algn="ctr"/>
            <a:r>
              <a:rPr lang="en-US" sz="1000" b="1" dirty="0" err="1" smtClean="0">
                <a:solidFill>
                  <a:schemeClr val="tx1"/>
                </a:solidFill>
              </a:rPr>
              <a:t>Scroller</a:t>
            </a:r>
            <a:endParaRPr lang="en-SG" sz="1000" b="1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453712" y="446474"/>
            <a:ext cx="936104" cy="3902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tx1"/>
                </a:solidFill>
              </a:rPr>
              <a:t>YLegend</a:t>
            </a:r>
            <a:endParaRPr lang="en-SG" sz="1000" b="1" dirty="0">
              <a:solidFill>
                <a:schemeClr val="tx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8022263" y="446474"/>
            <a:ext cx="936104" cy="39023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Scrollbar</a:t>
            </a:r>
            <a:endParaRPr lang="en-SG" sz="1000" b="1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/>
          <p:cNvCxnSpPr>
            <a:stCxn id="74" idx="2"/>
          </p:cNvCxnSpPr>
          <p:nvPr/>
        </p:nvCxnSpPr>
        <p:spPr>
          <a:xfrm flipH="1">
            <a:off x="2195736" y="836711"/>
            <a:ext cx="20378" cy="576064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76" idx="2"/>
          </p:cNvCxnSpPr>
          <p:nvPr/>
        </p:nvCxnSpPr>
        <p:spPr>
          <a:xfrm flipH="1">
            <a:off x="3779912" y="836711"/>
            <a:ext cx="4752" cy="576064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78" idx="2"/>
          </p:cNvCxnSpPr>
          <p:nvPr/>
        </p:nvCxnSpPr>
        <p:spPr>
          <a:xfrm>
            <a:off x="5353214" y="836711"/>
            <a:ext cx="0" cy="576064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0" idx="2"/>
          </p:cNvCxnSpPr>
          <p:nvPr/>
        </p:nvCxnSpPr>
        <p:spPr>
          <a:xfrm>
            <a:off x="6921764" y="836711"/>
            <a:ext cx="2750" cy="576064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2" idx="2"/>
          </p:cNvCxnSpPr>
          <p:nvPr/>
        </p:nvCxnSpPr>
        <p:spPr>
          <a:xfrm flipH="1">
            <a:off x="8484940" y="836711"/>
            <a:ext cx="5375" cy="576064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0" y="926781"/>
            <a:ext cx="6479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create</a:t>
            </a:r>
            <a:endParaRPr lang="en-SG" sz="1000" dirty="0"/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35496" y="1124744"/>
            <a:ext cx="61036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1559539" y="935165"/>
            <a:ext cx="6479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create</a:t>
            </a:r>
            <a:endParaRPr lang="en-SG" sz="1000" dirty="0"/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647943" y="1133128"/>
            <a:ext cx="154779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6275684" y="1087565"/>
            <a:ext cx="6479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create</a:t>
            </a:r>
            <a:endParaRPr lang="en-SG" sz="1000" dirty="0"/>
          </a:p>
        </p:txBody>
      </p:sp>
      <p:cxnSp>
        <p:nvCxnSpPr>
          <p:cNvPr id="116" name="Straight Arrow Connector 115"/>
          <p:cNvCxnSpPr/>
          <p:nvPr/>
        </p:nvCxnSpPr>
        <p:spPr>
          <a:xfrm>
            <a:off x="647943" y="1285528"/>
            <a:ext cx="626393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4729213" y="1268760"/>
            <a:ext cx="6479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create</a:t>
            </a:r>
            <a:endParaRPr lang="en-SG" sz="1000" dirty="0"/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647564" y="1466723"/>
            <a:ext cx="471784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-887" y="3099157"/>
            <a:ext cx="6479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measure</a:t>
            </a:r>
            <a:endParaRPr lang="en-SG" sz="1000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34609" y="3297120"/>
            <a:ext cx="61036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2"/>
          <p:cNvSpPr/>
          <p:nvPr/>
        </p:nvSpPr>
        <p:spPr>
          <a:xfrm>
            <a:off x="644977" y="3097233"/>
            <a:ext cx="4719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Measure </a:t>
            </a:r>
            <a:endParaRPr lang="en-SG" sz="1000" dirty="0"/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647943" y="3295196"/>
            <a:ext cx="471406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377157" y="3176548"/>
            <a:ext cx="1571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err="1" smtClean="0"/>
              <a:t>FullHeight</a:t>
            </a:r>
            <a:endParaRPr lang="en-SG" sz="1000" dirty="0"/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5377156" y="3374511"/>
            <a:ext cx="156902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5364089" y="3347998"/>
            <a:ext cx="1571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Measure</a:t>
            </a:r>
            <a:endParaRPr lang="en-SG" sz="1000" dirty="0"/>
          </a:p>
        </p:txBody>
      </p:sp>
      <p:cxnSp>
        <p:nvCxnSpPr>
          <p:cNvPr id="131" name="Straight Arrow Connector 130"/>
          <p:cNvCxnSpPr/>
          <p:nvPr/>
        </p:nvCxnSpPr>
        <p:spPr>
          <a:xfrm>
            <a:off x="5364088" y="3545961"/>
            <a:ext cx="156902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364088" y="3536588"/>
            <a:ext cx="15711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MinMax</a:t>
            </a:r>
            <a:r>
              <a:rPr lang="en-SG" sz="1000" dirty="0" smtClean="0"/>
              <a:t> Value &amp; Display</a:t>
            </a:r>
            <a:endParaRPr lang="en-SG" sz="1000" dirty="0"/>
          </a:p>
        </p:txBody>
      </p:sp>
      <p:cxnSp>
        <p:nvCxnSpPr>
          <p:cNvPr id="133" name="Straight Arrow Connector 132"/>
          <p:cNvCxnSpPr/>
          <p:nvPr/>
        </p:nvCxnSpPr>
        <p:spPr>
          <a:xfrm>
            <a:off x="5364088" y="3729851"/>
            <a:ext cx="156902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755576" y="3758843"/>
            <a:ext cx="144003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measure</a:t>
            </a:r>
            <a:endParaRPr lang="en-SG" sz="1000" dirty="0"/>
          </a:p>
        </p:txBody>
      </p:sp>
      <p:cxnSp>
        <p:nvCxnSpPr>
          <p:cNvPr id="135" name="Straight Arrow Connector 134"/>
          <p:cNvCxnSpPr/>
          <p:nvPr/>
        </p:nvCxnSpPr>
        <p:spPr>
          <a:xfrm>
            <a:off x="633511" y="3956806"/>
            <a:ext cx="156001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1505" y="3933056"/>
            <a:ext cx="6479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arrange</a:t>
            </a:r>
            <a:endParaRPr lang="en-SG" sz="1000" dirty="0"/>
          </a:p>
        </p:txBody>
      </p:sp>
      <p:cxnSp>
        <p:nvCxnSpPr>
          <p:cNvPr id="138" name="Straight Arrow Connector 137"/>
          <p:cNvCxnSpPr/>
          <p:nvPr/>
        </p:nvCxnSpPr>
        <p:spPr>
          <a:xfrm>
            <a:off x="42546" y="4131019"/>
            <a:ext cx="61036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/>
          <p:cNvSpPr/>
          <p:nvPr/>
        </p:nvSpPr>
        <p:spPr>
          <a:xfrm>
            <a:off x="4716145" y="3933056"/>
            <a:ext cx="6479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arrange</a:t>
            </a:r>
            <a:endParaRPr lang="en-SG" sz="1000" dirty="0"/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652913" y="4131021"/>
            <a:ext cx="470909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/>
          <p:cNvSpPr/>
          <p:nvPr/>
        </p:nvSpPr>
        <p:spPr>
          <a:xfrm>
            <a:off x="5292080" y="3946292"/>
            <a:ext cx="16431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arrange</a:t>
            </a:r>
            <a:endParaRPr lang="en-SG" sz="1000" dirty="0"/>
          </a:p>
        </p:txBody>
      </p:sp>
      <p:cxnSp>
        <p:nvCxnSpPr>
          <p:cNvPr id="145" name="Straight Arrow Connector 144"/>
          <p:cNvCxnSpPr/>
          <p:nvPr/>
        </p:nvCxnSpPr>
        <p:spPr>
          <a:xfrm>
            <a:off x="5364088" y="4144255"/>
            <a:ext cx="156902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145"/>
          <p:cNvSpPr/>
          <p:nvPr/>
        </p:nvSpPr>
        <p:spPr>
          <a:xfrm>
            <a:off x="4706620" y="4334907"/>
            <a:ext cx="6479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render</a:t>
            </a:r>
            <a:endParaRPr lang="en-SG" sz="1000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647943" y="4532871"/>
            <a:ext cx="4704540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/>
          <p:cNvSpPr/>
          <p:nvPr/>
        </p:nvSpPr>
        <p:spPr>
          <a:xfrm>
            <a:off x="633511" y="4509120"/>
            <a:ext cx="15620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arrange</a:t>
            </a:r>
            <a:endParaRPr lang="en-SG" sz="1000" dirty="0"/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633511" y="4707083"/>
            <a:ext cx="156001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/>
          <p:cNvSpPr/>
          <p:nvPr/>
        </p:nvSpPr>
        <p:spPr>
          <a:xfrm>
            <a:off x="539552" y="4694947"/>
            <a:ext cx="16560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render</a:t>
            </a:r>
            <a:endParaRPr lang="en-SG" sz="1000" dirty="0"/>
          </a:p>
        </p:txBody>
      </p:sp>
      <p:cxnSp>
        <p:nvCxnSpPr>
          <p:cNvPr id="151" name="Straight Arrow Connector 150"/>
          <p:cNvCxnSpPr/>
          <p:nvPr/>
        </p:nvCxnSpPr>
        <p:spPr>
          <a:xfrm>
            <a:off x="633511" y="4892910"/>
            <a:ext cx="156001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1588" y="5051757"/>
            <a:ext cx="6479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render</a:t>
            </a:r>
            <a:endParaRPr lang="en-SG" sz="1000" dirty="0"/>
          </a:p>
        </p:txBody>
      </p:sp>
      <p:cxnSp>
        <p:nvCxnSpPr>
          <p:cNvPr id="153" name="Straight Arrow Connector 152"/>
          <p:cNvCxnSpPr/>
          <p:nvPr/>
        </p:nvCxnSpPr>
        <p:spPr>
          <a:xfrm>
            <a:off x="37084" y="5249720"/>
            <a:ext cx="61036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 159"/>
          <p:cNvSpPr/>
          <p:nvPr/>
        </p:nvSpPr>
        <p:spPr>
          <a:xfrm>
            <a:off x="1883510" y="1875021"/>
            <a:ext cx="18743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Create </a:t>
            </a:r>
            <a:r>
              <a:rPr lang="en-SG" sz="1000" dirty="0"/>
              <a:t>gridlines </a:t>
            </a:r>
            <a:r>
              <a:rPr lang="en-SG" sz="1000" dirty="0" smtClean="0"/>
              <a:t>renderer</a:t>
            </a:r>
            <a:endParaRPr lang="en-SG" sz="1000" dirty="0"/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654690" y="2072984"/>
            <a:ext cx="312997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5292080" y="4098692"/>
            <a:ext cx="16431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render </a:t>
            </a:r>
            <a:endParaRPr lang="en-SG" sz="1000" dirty="0"/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5364088" y="4296655"/>
            <a:ext cx="156902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5292080" y="5192543"/>
            <a:ext cx="16431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arrange</a:t>
            </a:r>
            <a:endParaRPr lang="en-SG" sz="1000" dirty="0"/>
          </a:p>
        </p:txBody>
      </p:sp>
      <p:cxnSp>
        <p:nvCxnSpPr>
          <p:cNvPr id="169" name="Straight Arrow Connector 168"/>
          <p:cNvCxnSpPr/>
          <p:nvPr/>
        </p:nvCxnSpPr>
        <p:spPr>
          <a:xfrm>
            <a:off x="18618" y="5390506"/>
            <a:ext cx="691449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5292080" y="5344943"/>
            <a:ext cx="16431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render</a:t>
            </a:r>
            <a:endParaRPr lang="en-SG" sz="1000" dirty="0"/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-887" y="5542906"/>
            <a:ext cx="693400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6870630" y="4077072"/>
            <a:ext cx="835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i="1" dirty="0" err="1">
                <a:solidFill>
                  <a:schemeClr val="tx2"/>
                </a:solidFill>
              </a:rPr>
              <a:t>LabelCount</a:t>
            </a:r>
            <a:r>
              <a:rPr lang="en-SG" sz="1000" i="1" dirty="0">
                <a:solidFill>
                  <a:schemeClr val="tx2"/>
                </a:solidFill>
              </a:rPr>
              <a:t>, </a:t>
            </a:r>
            <a:endParaRPr lang="en-SG" sz="1000" i="1" dirty="0" smtClean="0">
              <a:solidFill>
                <a:schemeClr val="tx2"/>
              </a:solidFill>
            </a:endParaRPr>
          </a:p>
          <a:p>
            <a:r>
              <a:rPr lang="en-SG" sz="1000" i="1" dirty="0" smtClean="0">
                <a:solidFill>
                  <a:schemeClr val="tx2"/>
                </a:solidFill>
              </a:rPr>
              <a:t>Step</a:t>
            </a:r>
            <a:endParaRPr lang="en-SG" sz="1000" i="1" dirty="0">
              <a:solidFill>
                <a:schemeClr val="tx2"/>
              </a:solidFill>
            </a:endParaRPr>
          </a:p>
        </p:txBody>
      </p:sp>
      <p:sp>
        <p:nvSpPr>
          <p:cNvPr id="180" name="Rectangle 179"/>
          <p:cNvSpPr/>
          <p:nvPr/>
        </p:nvSpPr>
        <p:spPr>
          <a:xfrm>
            <a:off x="5292080" y="3177625"/>
            <a:ext cx="71365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i="1" dirty="0" err="1">
                <a:solidFill>
                  <a:schemeClr val="tx2"/>
                </a:solidFill>
              </a:rPr>
              <a:t>FullHeight</a:t>
            </a:r>
            <a:endParaRPr lang="en-SG" sz="1000" i="1" dirty="0">
              <a:solidFill>
                <a:schemeClr val="tx2"/>
              </a:solidFill>
            </a:endParaRPr>
          </a:p>
        </p:txBody>
      </p:sp>
      <p:sp>
        <p:nvSpPr>
          <p:cNvPr id="187" name="Rectangle 186"/>
          <p:cNvSpPr/>
          <p:nvPr/>
        </p:nvSpPr>
        <p:spPr>
          <a:xfrm>
            <a:off x="755576" y="2053541"/>
            <a:ext cx="14604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 Add gridlines renderer</a:t>
            </a:r>
            <a:endParaRPr lang="en-SG" sz="1000" dirty="0"/>
          </a:p>
        </p:txBody>
      </p:sp>
      <p:cxnSp>
        <p:nvCxnSpPr>
          <p:cNvPr id="188" name="Straight Arrow Connector 187"/>
          <p:cNvCxnSpPr/>
          <p:nvPr/>
        </p:nvCxnSpPr>
        <p:spPr>
          <a:xfrm>
            <a:off x="653892" y="2260130"/>
            <a:ext cx="156001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3708033" y="2204864"/>
            <a:ext cx="165605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Add gridlines renderer</a:t>
            </a:r>
            <a:endParaRPr lang="en-SG" sz="1000" dirty="0"/>
          </a:p>
        </p:txBody>
      </p:sp>
      <p:cxnSp>
        <p:nvCxnSpPr>
          <p:cNvPr id="190" name="Straight Arrow Connector 189"/>
          <p:cNvCxnSpPr/>
          <p:nvPr/>
        </p:nvCxnSpPr>
        <p:spPr>
          <a:xfrm>
            <a:off x="659389" y="2402827"/>
            <a:ext cx="4693094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2174169" y="2137019"/>
            <a:ext cx="1003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i="1" dirty="0" err="1" smtClean="0">
                <a:solidFill>
                  <a:schemeClr val="tx2"/>
                </a:solidFill>
              </a:rPr>
              <a:t>InvalidateVisual</a:t>
            </a:r>
            <a:endParaRPr lang="en-SG" sz="1000" i="1" dirty="0">
              <a:solidFill>
                <a:schemeClr val="tx2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876256" y="3351838"/>
            <a:ext cx="142699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i="1" dirty="0" smtClean="0">
                <a:solidFill>
                  <a:schemeClr val="tx2"/>
                </a:solidFill>
              </a:rPr>
              <a:t>No Data =&gt;</a:t>
            </a:r>
          </a:p>
          <a:p>
            <a:r>
              <a:rPr lang="en-SG" sz="1000" i="1" dirty="0" smtClean="0">
                <a:solidFill>
                  <a:schemeClr val="tx2"/>
                </a:solidFill>
              </a:rPr>
              <a:t>Use Default for </a:t>
            </a:r>
            <a:r>
              <a:rPr lang="en-SG" sz="1000" i="1" dirty="0" err="1" smtClean="0">
                <a:solidFill>
                  <a:schemeClr val="tx2"/>
                </a:solidFill>
              </a:rPr>
              <a:t>MinMax</a:t>
            </a:r>
            <a:endParaRPr lang="en-SG" sz="1000" i="1" dirty="0" smtClean="0">
              <a:solidFill>
                <a:schemeClr val="tx2"/>
              </a:solidFill>
            </a:endParaRPr>
          </a:p>
          <a:p>
            <a:r>
              <a:rPr lang="en-SG" sz="1000" i="1" dirty="0" err="1" smtClean="0">
                <a:solidFill>
                  <a:schemeClr val="tx2"/>
                </a:solidFill>
              </a:rPr>
              <a:t>InvalidateArrange</a:t>
            </a:r>
            <a:endParaRPr lang="en-SG" sz="1000" i="1" dirty="0" smtClean="0">
              <a:solidFill>
                <a:schemeClr val="tx2"/>
              </a:solidFill>
            </a:endParaRPr>
          </a:p>
          <a:p>
            <a:r>
              <a:rPr lang="en-US" sz="1000" i="1" dirty="0" err="1" smtClean="0">
                <a:solidFill>
                  <a:schemeClr val="tx2"/>
                </a:solidFill>
              </a:rPr>
              <a:t>Calc</a:t>
            </a:r>
            <a:r>
              <a:rPr lang="en-US" sz="1000" i="1" dirty="0" smtClean="0">
                <a:solidFill>
                  <a:schemeClr val="tx2"/>
                </a:solidFill>
              </a:rPr>
              <a:t> Width</a:t>
            </a:r>
            <a:endParaRPr lang="en-SG" sz="1000" i="1" dirty="0">
              <a:solidFill>
                <a:schemeClr val="tx2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2217816" y="4691717"/>
            <a:ext cx="15620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/>
              <a:t>Set </a:t>
            </a:r>
            <a:r>
              <a:rPr lang="en-SG" sz="1000" dirty="0" err="1"/>
              <a:t>DisplayRange</a:t>
            </a:r>
            <a:r>
              <a:rPr lang="en-SG" sz="1000" dirty="0"/>
              <a:t> for gridlines</a:t>
            </a:r>
          </a:p>
        </p:txBody>
      </p:sp>
      <p:cxnSp>
        <p:nvCxnSpPr>
          <p:cNvPr id="197" name="Straight Arrow Connector 196"/>
          <p:cNvCxnSpPr/>
          <p:nvPr/>
        </p:nvCxnSpPr>
        <p:spPr>
          <a:xfrm>
            <a:off x="2217816" y="4889680"/>
            <a:ext cx="156001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3131969" y="4979749"/>
            <a:ext cx="6479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render</a:t>
            </a:r>
            <a:endParaRPr lang="en-SG" sz="1000" dirty="0"/>
          </a:p>
        </p:txBody>
      </p:sp>
      <p:cxnSp>
        <p:nvCxnSpPr>
          <p:cNvPr id="199" name="Straight Arrow Connector 198"/>
          <p:cNvCxnSpPr/>
          <p:nvPr/>
        </p:nvCxnSpPr>
        <p:spPr>
          <a:xfrm>
            <a:off x="2217816" y="5177712"/>
            <a:ext cx="1560016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726" y="1556792"/>
            <a:ext cx="6479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err="1" smtClean="0"/>
              <a:t>FillData</a:t>
            </a:r>
            <a:endParaRPr lang="en-SG" sz="1000" dirty="0"/>
          </a:p>
        </p:txBody>
      </p:sp>
      <p:cxnSp>
        <p:nvCxnSpPr>
          <p:cNvPr id="70" name="Straight Arrow Connector 69"/>
          <p:cNvCxnSpPr/>
          <p:nvPr/>
        </p:nvCxnSpPr>
        <p:spPr>
          <a:xfrm>
            <a:off x="39222" y="1754755"/>
            <a:ext cx="61036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827585" y="1556792"/>
            <a:ext cx="13894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err="1" smtClean="0"/>
              <a:t>clearRenderers</a:t>
            </a:r>
            <a:endParaRPr lang="en-SG" sz="1000" dirty="0"/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57463" y="1754755"/>
            <a:ext cx="154779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832424" y="2564904"/>
            <a:ext cx="13894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err="1" smtClean="0"/>
              <a:t>addRenderers</a:t>
            </a:r>
            <a:endParaRPr lang="en-SG" sz="1000" dirty="0"/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662302" y="2762867"/>
            <a:ext cx="154779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390494" y="2379077"/>
            <a:ext cx="13894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create</a:t>
            </a:r>
            <a:endParaRPr lang="en-SG" sz="10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47056" y="2577040"/>
            <a:ext cx="3121109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3974670" y="2379077"/>
            <a:ext cx="13894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Set </a:t>
            </a:r>
            <a:r>
              <a:rPr lang="en-SG" sz="1000" dirty="0" err="1" smtClean="0"/>
              <a:t>MinMaxValue</a:t>
            </a:r>
            <a:endParaRPr lang="en-SG" sz="10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3804548" y="2577040"/>
            <a:ext cx="154779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5537580" y="2379077"/>
            <a:ext cx="13894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smtClean="0"/>
              <a:t>Set </a:t>
            </a:r>
            <a:r>
              <a:rPr lang="en-SG" sz="1000" dirty="0" err="1" smtClean="0"/>
              <a:t>MinMaxFullValue</a:t>
            </a:r>
            <a:endParaRPr lang="en-SG" sz="1000" dirty="0"/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5367458" y="2577040"/>
            <a:ext cx="154779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3974670" y="1700808"/>
            <a:ext cx="13894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err="1" smtClean="0"/>
              <a:t>clearRenderers</a:t>
            </a:r>
            <a:endParaRPr lang="en-SG" sz="1000" dirty="0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656448" y="1898771"/>
            <a:ext cx="469589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974670" y="2717304"/>
            <a:ext cx="13894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SG" sz="1000" dirty="0" err="1" smtClean="0"/>
              <a:t>addRenderers</a:t>
            </a:r>
            <a:endParaRPr lang="en-SG" sz="1000" dirty="0"/>
          </a:p>
        </p:txBody>
      </p:sp>
      <p:cxnSp>
        <p:nvCxnSpPr>
          <p:cNvPr id="94" name="Straight Arrow Connector 93"/>
          <p:cNvCxnSpPr/>
          <p:nvPr/>
        </p:nvCxnSpPr>
        <p:spPr>
          <a:xfrm>
            <a:off x="657690" y="2915267"/>
            <a:ext cx="4694651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539552" y="2924944"/>
            <a:ext cx="158248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i="1" dirty="0" err="1" smtClean="0">
                <a:solidFill>
                  <a:schemeClr val="tx2"/>
                </a:solidFill>
              </a:rPr>
              <a:t>InvalidateMeasure</a:t>
            </a:r>
            <a:r>
              <a:rPr lang="en-SG" sz="1000" i="1" dirty="0" smtClean="0">
                <a:solidFill>
                  <a:schemeClr val="tx2"/>
                </a:solidFill>
              </a:rPr>
              <a:t> &amp;Visual</a:t>
            </a:r>
            <a:endParaRPr lang="en-SG" sz="10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75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2132674" y="2348880"/>
            <a:ext cx="4892438" cy="3384376"/>
          </a:xfrm>
          <a:prstGeom prst="rect">
            <a:avLst/>
          </a:prstGeom>
          <a:solidFill>
            <a:srgbClr val="CCFFFF"/>
          </a:solidFill>
          <a:ln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200" b="1" dirty="0">
                <a:solidFill>
                  <a:schemeClr val="tx1"/>
                </a:solidFill>
              </a:rPr>
              <a:t>Render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127833" y="1412776"/>
            <a:ext cx="4892438" cy="936104"/>
          </a:xfrm>
          <a:prstGeom prst="rect">
            <a:avLst/>
          </a:prstGeom>
          <a:solidFill>
            <a:srgbClr val="CCFFCC"/>
          </a:solidFill>
          <a:ln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200" b="1" dirty="0">
                <a:solidFill>
                  <a:schemeClr val="tx1"/>
                </a:solidFill>
              </a:rPr>
              <a:t>Arrange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127834" y="332656"/>
            <a:ext cx="4892438" cy="1080120"/>
          </a:xfrm>
          <a:prstGeom prst="rect">
            <a:avLst/>
          </a:prstGeom>
          <a:solidFill>
            <a:srgbClr val="FFFFCC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200" b="1" dirty="0">
                <a:solidFill>
                  <a:schemeClr val="tx1"/>
                </a:solidFill>
              </a:rPr>
              <a:t>Measure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8957" y="2869813"/>
            <a:ext cx="8499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MinFullDate</a:t>
            </a:r>
            <a:endParaRPr lang="en-SG" sz="1000" dirty="0"/>
          </a:p>
        </p:txBody>
      </p:sp>
      <p:sp>
        <p:nvSpPr>
          <p:cNvPr id="5" name="Rectangle 4"/>
          <p:cNvSpPr/>
          <p:nvPr/>
        </p:nvSpPr>
        <p:spPr>
          <a:xfrm>
            <a:off x="978957" y="3678560"/>
            <a:ext cx="1091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MinDisplayDate</a:t>
            </a:r>
            <a:endParaRPr lang="en-SG" sz="1000" dirty="0"/>
          </a:p>
        </p:txBody>
      </p:sp>
      <p:sp>
        <p:nvSpPr>
          <p:cNvPr id="6" name="Rectangle 5"/>
          <p:cNvSpPr/>
          <p:nvPr/>
        </p:nvSpPr>
        <p:spPr>
          <a:xfrm>
            <a:off x="3561247" y="4282234"/>
            <a:ext cx="13894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MinDisplayLabelDate</a:t>
            </a:r>
            <a:endParaRPr lang="en-SG" sz="1000" dirty="0"/>
          </a:p>
        </p:txBody>
      </p:sp>
      <p:sp>
        <p:nvSpPr>
          <p:cNvPr id="7" name="Rectangle 6"/>
          <p:cNvSpPr/>
          <p:nvPr/>
        </p:nvSpPr>
        <p:spPr>
          <a:xfrm>
            <a:off x="3561247" y="4694947"/>
            <a:ext cx="13894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MaxDisplayLabelDate</a:t>
            </a:r>
            <a:endParaRPr lang="en-SG" sz="1000" dirty="0"/>
          </a:p>
        </p:txBody>
      </p:sp>
      <p:sp>
        <p:nvSpPr>
          <p:cNvPr id="8" name="Rectangle 7"/>
          <p:cNvSpPr/>
          <p:nvPr/>
        </p:nvSpPr>
        <p:spPr>
          <a:xfrm>
            <a:off x="2358377" y="3678560"/>
            <a:ext cx="1152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MaxDisplayDate</a:t>
            </a:r>
            <a:endParaRPr lang="en-SG" sz="1000" dirty="0"/>
          </a:p>
        </p:txBody>
      </p:sp>
      <p:sp>
        <p:nvSpPr>
          <p:cNvPr id="9" name="Rectangle 8"/>
          <p:cNvSpPr/>
          <p:nvPr/>
        </p:nvSpPr>
        <p:spPr>
          <a:xfrm>
            <a:off x="991671" y="3078968"/>
            <a:ext cx="83727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MaxFullDate</a:t>
            </a:r>
            <a:endParaRPr lang="en-SG" sz="1000" dirty="0"/>
          </a:p>
        </p:txBody>
      </p:sp>
      <p:sp>
        <p:nvSpPr>
          <p:cNvPr id="10" name="Rectangle 9"/>
          <p:cNvSpPr/>
          <p:nvPr/>
        </p:nvSpPr>
        <p:spPr>
          <a:xfrm>
            <a:off x="964854" y="2564904"/>
            <a:ext cx="8640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smtClean="0"/>
              <a:t>Zoom</a:t>
            </a:r>
            <a:endParaRPr lang="en-SG" sz="1000" dirty="0"/>
          </a:p>
        </p:txBody>
      </p:sp>
      <p:sp>
        <p:nvSpPr>
          <p:cNvPr id="11" name="Rectangle 10"/>
          <p:cNvSpPr/>
          <p:nvPr/>
        </p:nvSpPr>
        <p:spPr>
          <a:xfrm>
            <a:off x="978957" y="3942017"/>
            <a:ext cx="1091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ActualWidth</a:t>
            </a:r>
            <a:endParaRPr lang="en-SG" sz="1000" dirty="0"/>
          </a:p>
        </p:txBody>
      </p:sp>
      <p:sp>
        <p:nvSpPr>
          <p:cNvPr id="12" name="Rectangle 11"/>
          <p:cNvSpPr/>
          <p:nvPr/>
        </p:nvSpPr>
        <p:spPr>
          <a:xfrm>
            <a:off x="1134241" y="598303"/>
            <a:ext cx="8259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FontFamily</a:t>
            </a:r>
            <a:endParaRPr lang="en-SG" sz="1000" dirty="0"/>
          </a:p>
        </p:txBody>
      </p:sp>
      <p:sp>
        <p:nvSpPr>
          <p:cNvPr id="13" name="Rectangle 12"/>
          <p:cNvSpPr/>
          <p:nvPr/>
        </p:nvSpPr>
        <p:spPr>
          <a:xfrm>
            <a:off x="1134241" y="844524"/>
            <a:ext cx="8259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FontSize</a:t>
            </a:r>
            <a:endParaRPr lang="en-SG" sz="1000" dirty="0"/>
          </a:p>
        </p:txBody>
      </p:sp>
      <p:sp>
        <p:nvSpPr>
          <p:cNvPr id="15" name="Rectangle 14"/>
          <p:cNvSpPr/>
          <p:nvPr/>
        </p:nvSpPr>
        <p:spPr>
          <a:xfrm>
            <a:off x="2337111" y="598303"/>
            <a:ext cx="1224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requiredHeight</a:t>
            </a:r>
            <a:endParaRPr lang="en-SG" sz="1000" dirty="0"/>
          </a:p>
        </p:txBody>
      </p:sp>
      <p:sp>
        <p:nvSpPr>
          <p:cNvPr id="17" name="Rectangle 16"/>
          <p:cNvSpPr/>
          <p:nvPr/>
        </p:nvSpPr>
        <p:spPr>
          <a:xfrm>
            <a:off x="5802806" y="6368499"/>
            <a:ext cx="13894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smtClean="0"/>
              <a:t>xxx</a:t>
            </a:r>
            <a:endParaRPr lang="en-SG" sz="1000" dirty="0"/>
          </a:p>
        </p:txBody>
      </p:sp>
      <p:sp>
        <p:nvSpPr>
          <p:cNvPr id="18" name="Rectangle 17"/>
          <p:cNvSpPr/>
          <p:nvPr/>
        </p:nvSpPr>
        <p:spPr>
          <a:xfrm>
            <a:off x="2358377" y="3078968"/>
            <a:ext cx="8450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PixelPerTick</a:t>
            </a:r>
            <a:endParaRPr lang="en-SG" sz="1000" dirty="0"/>
          </a:p>
        </p:txBody>
      </p:sp>
      <p:sp>
        <p:nvSpPr>
          <p:cNvPr id="19" name="Rectangle 18"/>
          <p:cNvSpPr/>
          <p:nvPr/>
        </p:nvSpPr>
        <p:spPr>
          <a:xfrm>
            <a:off x="3654521" y="844523"/>
            <a:ext cx="149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timeSpanUnitFormatter</a:t>
            </a:r>
            <a:endParaRPr lang="en-SG" sz="1000" dirty="0"/>
          </a:p>
        </p:txBody>
      </p:sp>
      <p:sp>
        <p:nvSpPr>
          <p:cNvPr id="20" name="Rectangle 19"/>
          <p:cNvSpPr/>
          <p:nvPr/>
        </p:nvSpPr>
        <p:spPr>
          <a:xfrm>
            <a:off x="3561247" y="3942017"/>
            <a:ext cx="9361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/>
              <a:t>timeSpanUnit</a:t>
            </a:r>
            <a:endParaRPr lang="en-SG" sz="1000" dirty="0"/>
          </a:p>
        </p:txBody>
      </p:sp>
      <p:sp>
        <p:nvSpPr>
          <p:cNvPr id="21" name="Rectangle 20"/>
          <p:cNvSpPr/>
          <p:nvPr/>
        </p:nvSpPr>
        <p:spPr>
          <a:xfrm>
            <a:off x="5663630" y="5830109"/>
            <a:ext cx="13894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smtClean="0"/>
              <a:t>xxx</a:t>
            </a:r>
            <a:endParaRPr lang="en-SG" sz="1000" dirty="0"/>
          </a:p>
        </p:txBody>
      </p:sp>
      <p:sp>
        <p:nvSpPr>
          <p:cNvPr id="22" name="Rectangle 21"/>
          <p:cNvSpPr/>
          <p:nvPr/>
        </p:nvSpPr>
        <p:spPr>
          <a:xfrm>
            <a:off x="5658790" y="5982509"/>
            <a:ext cx="13894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smtClean="0"/>
              <a:t>xxx</a:t>
            </a:r>
            <a:endParaRPr lang="en-SG" sz="1000" dirty="0"/>
          </a:p>
        </p:txBody>
      </p:sp>
      <p:cxnSp>
        <p:nvCxnSpPr>
          <p:cNvPr id="25" name="Straight Arrow Connector 24"/>
          <p:cNvCxnSpPr>
            <a:stCxn id="4" idx="3"/>
            <a:endCxn id="18" idx="1"/>
          </p:cNvCxnSpPr>
          <p:nvPr/>
        </p:nvCxnSpPr>
        <p:spPr>
          <a:xfrm>
            <a:off x="1828950" y="2992924"/>
            <a:ext cx="529427" cy="20915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18" idx="1"/>
          </p:cNvCxnSpPr>
          <p:nvPr/>
        </p:nvCxnSpPr>
        <p:spPr>
          <a:xfrm>
            <a:off x="1828950" y="3202079"/>
            <a:ext cx="52942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110" idx="1"/>
          </p:cNvCxnSpPr>
          <p:nvPr/>
        </p:nvCxnSpPr>
        <p:spPr>
          <a:xfrm>
            <a:off x="1828950" y="2688015"/>
            <a:ext cx="52942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3"/>
            <a:endCxn id="15" idx="1"/>
          </p:cNvCxnSpPr>
          <p:nvPr/>
        </p:nvCxnSpPr>
        <p:spPr>
          <a:xfrm flipV="1">
            <a:off x="1960209" y="721414"/>
            <a:ext cx="376902" cy="24622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3"/>
            <a:endCxn id="15" idx="1"/>
          </p:cNvCxnSpPr>
          <p:nvPr/>
        </p:nvCxnSpPr>
        <p:spPr>
          <a:xfrm>
            <a:off x="1960209" y="721414"/>
            <a:ext cx="376902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358377" y="844524"/>
            <a:ext cx="9636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glyphDrawer</a:t>
            </a:r>
            <a:endParaRPr lang="en-SG" sz="1000" dirty="0"/>
          </a:p>
        </p:txBody>
      </p:sp>
      <p:cxnSp>
        <p:nvCxnSpPr>
          <p:cNvPr id="60" name="Straight Arrow Connector 59"/>
          <p:cNvCxnSpPr>
            <a:stCxn id="13" idx="3"/>
            <a:endCxn id="59" idx="1"/>
          </p:cNvCxnSpPr>
          <p:nvPr/>
        </p:nvCxnSpPr>
        <p:spPr>
          <a:xfrm>
            <a:off x="1960209" y="967635"/>
            <a:ext cx="39816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" idx="3"/>
            <a:endCxn id="59" idx="1"/>
          </p:cNvCxnSpPr>
          <p:nvPr/>
        </p:nvCxnSpPr>
        <p:spPr>
          <a:xfrm>
            <a:off x="1960209" y="721414"/>
            <a:ext cx="398168" cy="24622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3"/>
            <a:endCxn id="19" idx="1"/>
          </p:cNvCxnSpPr>
          <p:nvPr/>
        </p:nvCxnSpPr>
        <p:spPr>
          <a:xfrm flipV="1">
            <a:off x="3322054" y="967634"/>
            <a:ext cx="332467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8" idx="2"/>
            <a:endCxn id="8" idx="0"/>
          </p:cNvCxnSpPr>
          <p:nvPr/>
        </p:nvCxnSpPr>
        <p:spPr>
          <a:xfrm>
            <a:off x="2780893" y="3325189"/>
            <a:ext cx="153582" cy="35337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1" idx="3"/>
            <a:endCxn id="8" idx="1"/>
          </p:cNvCxnSpPr>
          <p:nvPr/>
        </p:nvCxnSpPr>
        <p:spPr>
          <a:xfrm flipV="1">
            <a:off x="2070345" y="3801671"/>
            <a:ext cx="288032" cy="26345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" idx="3"/>
            <a:endCxn id="8" idx="1"/>
          </p:cNvCxnSpPr>
          <p:nvPr/>
        </p:nvCxnSpPr>
        <p:spPr>
          <a:xfrm>
            <a:off x="2070345" y="3801671"/>
            <a:ext cx="288032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358378" y="3942017"/>
            <a:ext cx="4225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smtClean="0"/>
              <a:t>Step</a:t>
            </a:r>
            <a:endParaRPr lang="en-SG" sz="1000" dirty="0"/>
          </a:p>
        </p:txBody>
      </p:sp>
      <p:cxnSp>
        <p:nvCxnSpPr>
          <p:cNvPr id="80" name="Straight Arrow Connector 79"/>
          <p:cNvCxnSpPr>
            <a:stCxn id="5" idx="3"/>
            <a:endCxn id="79" idx="1"/>
          </p:cNvCxnSpPr>
          <p:nvPr/>
        </p:nvCxnSpPr>
        <p:spPr>
          <a:xfrm>
            <a:off x="2070345" y="3801671"/>
            <a:ext cx="288033" cy="26345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1" idx="3"/>
            <a:endCxn id="79" idx="1"/>
          </p:cNvCxnSpPr>
          <p:nvPr/>
        </p:nvCxnSpPr>
        <p:spPr>
          <a:xfrm>
            <a:off x="2070345" y="4065128"/>
            <a:ext cx="28803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20" idx="1"/>
          </p:cNvCxnSpPr>
          <p:nvPr/>
        </p:nvCxnSpPr>
        <p:spPr>
          <a:xfrm>
            <a:off x="2780894" y="4065128"/>
            <a:ext cx="78035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9" idx="3"/>
            <a:endCxn id="6" idx="1"/>
          </p:cNvCxnSpPr>
          <p:nvPr/>
        </p:nvCxnSpPr>
        <p:spPr>
          <a:xfrm>
            <a:off x="2780894" y="4065128"/>
            <a:ext cx="780353" cy="34021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" idx="2"/>
            <a:endCxn id="7" idx="0"/>
          </p:cNvCxnSpPr>
          <p:nvPr/>
        </p:nvCxnSpPr>
        <p:spPr>
          <a:xfrm>
            <a:off x="4255956" y="4528455"/>
            <a:ext cx="0" cy="16649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9" idx="3"/>
            <a:endCxn id="7" idx="1"/>
          </p:cNvCxnSpPr>
          <p:nvPr/>
        </p:nvCxnSpPr>
        <p:spPr>
          <a:xfrm>
            <a:off x="2780894" y="4065128"/>
            <a:ext cx="780353" cy="75293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8618" y="35332"/>
            <a:ext cx="2016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XLegend</a:t>
            </a:r>
            <a:r>
              <a:rPr lang="en-US" b="1" dirty="0" smtClean="0"/>
              <a:t>: </a:t>
            </a:r>
            <a:r>
              <a:rPr lang="en-US" b="1" dirty="0" err="1" smtClean="0"/>
              <a:t>DataFlow</a:t>
            </a:r>
            <a:endParaRPr lang="en-SG" b="1" dirty="0"/>
          </a:p>
        </p:txBody>
      </p:sp>
      <p:sp>
        <p:nvSpPr>
          <p:cNvPr id="110" name="Rectangle 109"/>
          <p:cNvSpPr/>
          <p:nvPr/>
        </p:nvSpPr>
        <p:spPr>
          <a:xfrm>
            <a:off x="2358377" y="2564904"/>
            <a:ext cx="8640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FullWidth</a:t>
            </a:r>
            <a:endParaRPr lang="en-SG" sz="1000" dirty="0"/>
          </a:p>
        </p:txBody>
      </p:sp>
      <p:cxnSp>
        <p:nvCxnSpPr>
          <p:cNvPr id="112" name="Straight Arrow Connector 111"/>
          <p:cNvCxnSpPr>
            <a:stCxn id="110" idx="2"/>
            <a:endCxn id="18" idx="0"/>
          </p:cNvCxnSpPr>
          <p:nvPr/>
        </p:nvCxnSpPr>
        <p:spPr>
          <a:xfrm flipH="1">
            <a:off x="2780893" y="2811125"/>
            <a:ext cx="9532" cy="26784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62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2132674" y="2348880"/>
            <a:ext cx="4892438" cy="3384376"/>
          </a:xfrm>
          <a:prstGeom prst="rect">
            <a:avLst/>
          </a:prstGeom>
          <a:solidFill>
            <a:srgbClr val="CCFFFF"/>
          </a:solidFill>
          <a:ln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200" b="1" dirty="0">
                <a:solidFill>
                  <a:schemeClr val="tx1"/>
                </a:solidFill>
              </a:rPr>
              <a:t>Render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127833" y="1412776"/>
            <a:ext cx="4892438" cy="936104"/>
          </a:xfrm>
          <a:prstGeom prst="rect">
            <a:avLst/>
          </a:prstGeom>
          <a:solidFill>
            <a:srgbClr val="CCFFCC"/>
          </a:solidFill>
          <a:ln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200" b="1" dirty="0">
                <a:solidFill>
                  <a:schemeClr val="tx1"/>
                </a:solidFill>
              </a:rPr>
              <a:t>Arrange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127834" y="332656"/>
            <a:ext cx="4892438" cy="1080120"/>
          </a:xfrm>
          <a:prstGeom prst="rect">
            <a:avLst/>
          </a:prstGeom>
          <a:solidFill>
            <a:srgbClr val="FFFFCC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200" b="1" dirty="0">
                <a:solidFill>
                  <a:schemeClr val="tx1"/>
                </a:solidFill>
              </a:rPr>
              <a:t>Measure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1247" y="4282234"/>
            <a:ext cx="13894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MinDisplayLabelDate</a:t>
            </a:r>
            <a:endParaRPr lang="en-SG" sz="1000" dirty="0"/>
          </a:p>
        </p:txBody>
      </p:sp>
      <p:sp>
        <p:nvSpPr>
          <p:cNvPr id="7" name="Rectangle 6"/>
          <p:cNvSpPr/>
          <p:nvPr/>
        </p:nvSpPr>
        <p:spPr>
          <a:xfrm>
            <a:off x="3561247" y="4694947"/>
            <a:ext cx="138941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MaxDisplayLabelDate</a:t>
            </a:r>
            <a:endParaRPr lang="en-SG" sz="1000" dirty="0"/>
          </a:p>
        </p:txBody>
      </p:sp>
      <p:sp>
        <p:nvSpPr>
          <p:cNvPr id="8" name="Rectangle 7"/>
          <p:cNvSpPr/>
          <p:nvPr/>
        </p:nvSpPr>
        <p:spPr>
          <a:xfrm>
            <a:off x="2358377" y="3678560"/>
            <a:ext cx="11521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MaxDisplayDate</a:t>
            </a:r>
            <a:endParaRPr lang="en-SG" sz="1000" dirty="0"/>
          </a:p>
        </p:txBody>
      </p:sp>
      <p:sp>
        <p:nvSpPr>
          <p:cNvPr id="12" name="Rectangle 11"/>
          <p:cNvSpPr/>
          <p:nvPr/>
        </p:nvSpPr>
        <p:spPr>
          <a:xfrm>
            <a:off x="194183" y="598303"/>
            <a:ext cx="17660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smtClean="0"/>
              <a:t>Change of available space, margin, border, padding</a:t>
            </a:r>
            <a:r>
              <a:rPr lang="en-SG" sz="1000" smtClean="0"/>
              <a:t>, font</a:t>
            </a:r>
            <a:endParaRPr lang="en-SG" sz="1000" dirty="0"/>
          </a:p>
        </p:txBody>
      </p:sp>
      <p:sp>
        <p:nvSpPr>
          <p:cNvPr id="13" name="Rectangle 12"/>
          <p:cNvSpPr/>
          <p:nvPr/>
        </p:nvSpPr>
        <p:spPr>
          <a:xfrm>
            <a:off x="1134241" y="844524"/>
            <a:ext cx="8259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FontSize</a:t>
            </a:r>
            <a:endParaRPr lang="en-SG" sz="1000" dirty="0"/>
          </a:p>
        </p:txBody>
      </p:sp>
      <p:sp>
        <p:nvSpPr>
          <p:cNvPr id="15" name="Rectangle 14"/>
          <p:cNvSpPr/>
          <p:nvPr/>
        </p:nvSpPr>
        <p:spPr>
          <a:xfrm>
            <a:off x="2337111" y="598303"/>
            <a:ext cx="1224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requiredHeight</a:t>
            </a:r>
            <a:endParaRPr lang="en-SG" sz="1000" dirty="0"/>
          </a:p>
        </p:txBody>
      </p:sp>
      <p:sp>
        <p:nvSpPr>
          <p:cNvPr id="18" name="Rectangle 17"/>
          <p:cNvSpPr/>
          <p:nvPr/>
        </p:nvSpPr>
        <p:spPr>
          <a:xfrm>
            <a:off x="2358377" y="3078968"/>
            <a:ext cx="84503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PixelPerTick</a:t>
            </a:r>
            <a:endParaRPr lang="en-SG" sz="1000" dirty="0"/>
          </a:p>
        </p:txBody>
      </p:sp>
      <p:sp>
        <p:nvSpPr>
          <p:cNvPr id="19" name="Rectangle 18"/>
          <p:cNvSpPr/>
          <p:nvPr/>
        </p:nvSpPr>
        <p:spPr>
          <a:xfrm>
            <a:off x="3654521" y="844523"/>
            <a:ext cx="149764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timeSpanUnitFormatter</a:t>
            </a:r>
            <a:endParaRPr lang="en-SG" sz="1000" dirty="0"/>
          </a:p>
        </p:txBody>
      </p:sp>
      <p:sp>
        <p:nvSpPr>
          <p:cNvPr id="20" name="Rectangle 19"/>
          <p:cNvSpPr/>
          <p:nvPr/>
        </p:nvSpPr>
        <p:spPr>
          <a:xfrm>
            <a:off x="3561247" y="3942017"/>
            <a:ext cx="93610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/>
              <a:t>timeSpanUnit</a:t>
            </a:r>
            <a:endParaRPr lang="en-SG" sz="1000" dirty="0"/>
          </a:p>
        </p:txBody>
      </p:sp>
      <p:cxnSp>
        <p:nvCxnSpPr>
          <p:cNvPr id="25" name="Straight Arrow Connector 24"/>
          <p:cNvCxnSpPr>
            <a:endCxn id="18" idx="1"/>
          </p:cNvCxnSpPr>
          <p:nvPr/>
        </p:nvCxnSpPr>
        <p:spPr>
          <a:xfrm>
            <a:off x="1828950" y="2992924"/>
            <a:ext cx="529427" cy="20915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18" idx="1"/>
          </p:cNvCxnSpPr>
          <p:nvPr/>
        </p:nvCxnSpPr>
        <p:spPr>
          <a:xfrm>
            <a:off x="1828950" y="3202079"/>
            <a:ext cx="52942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10" idx="1"/>
          </p:cNvCxnSpPr>
          <p:nvPr/>
        </p:nvCxnSpPr>
        <p:spPr>
          <a:xfrm>
            <a:off x="1828950" y="2688015"/>
            <a:ext cx="52942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3" idx="3"/>
            <a:endCxn id="15" idx="1"/>
          </p:cNvCxnSpPr>
          <p:nvPr/>
        </p:nvCxnSpPr>
        <p:spPr>
          <a:xfrm flipV="1">
            <a:off x="1960209" y="721414"/>
            <a:ext cx="376902" cy="24622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3"/>
            <a:endCxn id="15" idx="1"/>
          </p:cNvCxnSpPr>
          <p:nvPr/>
        </p:nvCxnSpPr>
        <p:spPr>
          <a:xfrm flipV="1">
            <a:off x="1960209" y="721414"/>
            <a:ext cx="376902" cy="7694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358377" y="844524"/>
            <a:ext cx="9636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glyphDrawer</a:t>
            </a:r>
            <a:endParaRPr lang="en-SG" sz="1000" dirty="0"/>
          </a:p>
        </p:txBody>
      </p:sp>
      <p:cxnSp>
        <p:nvCxnSpPr>
          <p:cNvPr id="60" name="Straight Arrow Connector 59"/>
          <p:cNvCxnSpPr>
            <a:stCxn id="13" idx="3"/>
            <a:endCxn id="59" idx="1"/>
          </p:cNvCxnSpPr>
          <p:nvPr/>
        </p:nvCxnSpPr>
        <p:spPr>
          <a:xfrm>
            <a:off x="1960209" y="967635"/>
            <a:ext cx="39816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" idx="3"/>
            <a:endCxn id="59" idx="1"/>
          </p:cNvCxnSpPr>
          <p:nvPr/>
        </p:nvCxnSpPr>
        <p:spPr>
          <a:xfrm>
            <a:off x="1960209" y="798358"/>
            <a:ext cx="398168" cy="16927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9" idx="3"/>
            <a:endCxn id="19" idx="1"/>
          </p:cNvCxnSpPr>
          <p:nvPr/>
        </p:nvCxnSpPr>
        <p:spPr>
          <a:xfrm flipV="1">
            <a:off x="3322054" y="967634"/>
            <a:ext cx="332467" cy="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8" idx="2"/>
            <a:endCxn id="8" idx="0"/>
          </p:cNvCxnSpPr>
          <p:nvPr/>
        </p:nvCxnSpPr>
        <p:spPr>
          <a:xfrm>
            <a:off x="2780893" y="3325189"/>
            <a:ext cx="153582" cy="35337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endCxn id="8" idx="1"/>
          </p:cNvCxnSpPr>
          <p:nvPr/>
        </p:nvCxnSpPr>
        <p:spPr>
          <a:xfrm flipV="1">
            <a:off x="2070345" y="3801671"/>
            <a:ext cx="288032" cy="26345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8" idx="1"/>
          </p:cNvCxnSpPr>
          <p:nvPr/>
        </p:nvCxnSpPr>
        <p:spPr>
          <a:xfrm>
            <a:off x="2070345" y="3801671"/>
            <a:ext cx="288032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358378" y="3942017"/>
            <a:ext cx="4225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smtClean="0"/>
              <a:t>Step</a:t>
            </a:r>
            <a:endParaRPr lang="en-SG" sz="1000" dirty="0"/>
          </a:p>
        </p:txBody>
      </p:sp>
      <p:cxnSp>
        <p:nvCxnSpPr>
          <p:cNvPr id="80" name="Straight Arrow Connector 79"/>
          <p:cNvCxnSpPr>
            <a:endCxn id="79" idx="1"/>
          </p:cNvCxnSpPr>
          <p:nvPr/>
        </p:nvCxnSpPr>
        <p:spPr>
          <a:xfrm>
            <a:off x="2070345" y="3801671"/>
            <a:ext cx="288033" cy="26345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endCxn id="79" idx="1"/>
          </p:cNvCxnSpPr>
          <p:nvPr/>
        </p:nvCxnSpPr>
        <p:spPr>
          <a:xfrm>
            <a:off x="2070345" y="4065128"/>
            <a:ext cx="28803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3"/>
            <a:endCxn id="20" idx="1"/>
          </p:cNvCxnSpPr>
          <p:nvPr/>
        </p:nvCxnSpPr>
        <p:spPr>
          <a:xfrm>
            <a:off x="2780894" y="4065128"/>
            <a:ext cx="780353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79" idx="3"/>
            <a:endCxn id="6" idx="1"/>
          </p:cNvCxnSpPr>
          <p:nvPr/>
        </p:nvCxnSpPr>
        <p:spPr>
          <a:xfrm>
            <a:off x="2780894" y="4065128"/>
            <a:ext cx="780353" cy="34021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6" idx="2"/>
            <a:endCxn id="7" idx="0"/>
          </p:cNvCxnSpPr>
          <p:nvPr/>
        </p:nvCxnSpPr>
        <p:spPr>
          <a:xfrm>
            <a:off x="4255956" y="4528455"/>
            <a:ext cx="0" cy="16649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9" idx="3"/>
            <a:endCxn id="7" idx="1"/>
          </p:cNvCxnSpPr>
          <p:nvPr/>
        </p:nvCxnSpPr>
        <p:spPr>
          <a:xfrm>
            <a:off x="2780894" y="4065128"/>
            <a:ext cx="780353" cy="75293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8618" y="35332"/>
            <a:ext cx="2732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XLegendScroller</a:t>
            </a:r>
            <a:r>
              <a:rPr lang="en-US" b="1" dirty="0" smtClean="0"/>
              <a:t>: </a:t>
            </a:r>
            <a:r>
              <a:rPr lang="en-US" b="1" dirty="0" err="1" smtClean="0"/>
              <a:t>DataFlow</a:t>
            </a:r>
            <a:endParaRPr lang="en-SG" b="1" dirty="0"/>
          </a:p>
        </p:txBody>
      </p:sp>
      <p:sp>
        <p:nvSpPr>
          <p:cNvPr id="110" name="Rectangle 109"/>
          <p:cNvSpPr/>
          <p:nvPr/>
        </p:nvSpPr>
        <p:spPr>
          <a:xfrm>
            <a:off x="2358377" y="2564904"/>
            <a:ext cx="8640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FullWidth</a:t>
            </a:r>
            <a:endParaRPr lang="en-SG" sz="1000" dirty="0"/>
          </a:p>
        </p:txBody>
      </p:sp>
      <p:cxnSp>
        <p:nvCxnSpPr>
          <p:cNvPr id="112" name="Straight Arrow Connector 111"/>
          <p:cNvCxnSpPr>
            <a:stCxn id="110" idx="2"/>
            <a:endCxn id="18" idx="0"/>
          </p:cNvCxnSpPr>
          <p:nvPr/>
        </p:nvCxnSpPr>
        <p:spPr>
          <a:xfrm flipH="1">
            <a:off x="2780893" y="2811125"/>
            <a:ext cx="9532" cy="26784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94183" y="1408943"/>
            <a:ext cx="8435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/>
              <a:t>DisplayIndex</a:t>
            </a:r>
            <a:endParaRPr lang="en-SG" sz="1000" dirty="0"/>
          </a:p>
        </p:txBody>
      </p:sp>
      <p:sp>
        <p:nvSpPr>
          <p:cNvPr id="3" name="Rectangle 2"/>
          <p:cNvSpPr/>
          <p:nvPr/>
        </p:nvSpPr>
        <p:spPr>
          <a:xfrm>
            <a:off x="179512" y="1556792"/>
            <a:ext cx="11657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/>
              <a:t>DisplayIndexRange</a:t>
            </a:r>
            <a:endParaRPr lang="en-SG" sz="1000" dirty="0"/>
          </a:p>
        </p:txBody>
      </p:sp>
      <p:sp>
        <p:nvSpPr>
          <p:cNvPr id="14" name="Rectangle 13"/>
          <p:cNvSpPr/>
          <p:nvPr/>
        </p:nvSpPr>
        <p:spPr>
          <a:xfrm>
            <a:off x="13198" y="1691516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/>
              <a:t>MaxIndex</a:t>
            </a:r>
            <a:endParaRPr lang="en-SG" sz="1000" dirty="0"/>
          </a:p>
        </p:txBody>
      </p:sp>
      <p:sp>
        <p:nvSpPr>
          <p:cNvPr id="16" name="Rectangle 15"/>
          <p:cNvSpPr/>
          <p:nvPr/>
        </p:nvSpPr>
        <p:spPr>
          <a:xfrm>
            <a:off x="107504" y="1916832"/>
            <a:ext cx="63671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/>
              <a:t>MinDate</a:t>
            </a:r>
            <a:endParaRPr lang="en-SG" sz="1000" dirty="0"/>
          </a:p>
        </p:txBody>
      </p:sp>
      <p:sp>
        <p:nvSpPr>
          <p:cNvPr id="23" name="Rectangle 22"/>
          <p:cNvSpPr/>
          <p:nvPr/>
        </p:nvSpPr>
        <p:spPr>
          <a:xfrm>
            <a:off x="7232285" y="2276872"/>
            <a:ext cx="80342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/>
              <a:t>DisplayDate</a:t>
            </a:r>
            <a:endParaRPr lang="en-SG" sz="1000" dirty="0"/>
          </a:p>
        </p:txBody>
      </p:sp>
      <p:sp>
        <p:nvSpPr>
          <p:cNvPr id="24" name="Rectangle 23"/>
          <p:cNvSpPr/>
          <p:nvPr/>
        </p:nvSpPr>
        <p:spPr>
          <a:xfrm>
            <a:off x="7232285" y="2564904"/>
            <a:ext cx="112562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/>
              <a:t>DisplayDateRange</a:t>
            </a:r>
            <a:endParaRPr lang="en-SG" sz="1000" dirty="0"/>
          </a:p>
        </p:txBody>
      </p:sp>
      <p:sp>
        <p:nvSpPr>
          <p:cNvPr id="26" name="Rectangle 25"/>
          <p:cNvSpPr/>
          <p:nvPr/>
        </p:nvSpPr>
        <p:spPr>
          <a:xfrm>
            <a:off x="179512" y="2276872"/>
            <a:ext cx="657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/>
              <a:t>MaxDate</a:t>
            </a:r>
            <a:endParaRPr lang="en-SG" sz="1000" dirty="0"/>
          </a:p>
        </p:txBody>
      </p:sp>
      <p:sp>
        <p:nvSpPr>
          <p:cNvPr id="27" name="Rectangle 26"/>
          <p:cNvSpPr/>
          <p:nvPr/>
        </p:nvSpPr>
        <p:spPr>
          <a:xfrm>
            <a:off x="7234138" y="3244334"/>
            <a:ext cx="88517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/>
              <a:t>IsZoomActive</a:t>
            </a:r>
            <a:endParaRPr lang="en-SG" sz="1000" dirty="0"/>
          </a:p>
        </p:txBody>
      </p:sp>
      <p:sp>
        <p:nvSpPr>
          <p:cNvPr id="28" name="Rectangle 27"/>
          <p:cNvSpPr/>
          <p:nvPr/>
        </p:nvSpPr>
        <p:spPr>
          <a:xfrm>
            <a:off x="179512" y="3244334"/>
            <a:ext cx="657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/>
              <a:t>ZoomIn</a:t>
            </a:r>
            <a:r>
              <a:rPr lang="en-SG" sz="1000" dirty="0"/>
              <a:t>()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23528" y="3563724"/>
            <a:ext cx="7537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/>
              <a:t>ZoomOut</a:t>
            </a:r>
            <a:r>
              <a:rPr lang="en-SG" sz="1000" dirty="0"/>
              <a:t>()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72109" y="6011996"/>
            <a:ext cx="9829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000" dirty="0" err="1"/>
              <a:t>updateIndex</a:t>
            </a:r>
            <a:r>
              <a:rPr lang="en-SG" dirty="0" smtClean="0"/>
              <a:t>()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8127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/>
          <p:cNvSpPr/>
          <p:nvPr/>
        </p:nvSpPr>
        <p:spPr>
          <a:xfrm>
            <a:off x="2132674" y="2636912"/>
            <a:ext cx="4892438" cy="1944216"/>
          </a:xfrm>
          <a:prstGeom prst="rect">
            <a:avLst/>
          </a:prstGeom>
          <a:solidFill>
            <a:srgbClr val="CCFFFF"/>
          </a:solidFill>
          <a:ln>
            <a:solidFill>
              <a:srgbClr val="66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200" b="1" dirty="0">
                <a:solidFill>
                  <a:schemeClr val="tx1"/>
                </a:solidFill>
              </a:rPr>
              <a:t>Render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2127833" y="1700808"/>
            <a:ext cx="4892438" cy="936104"/>
          </a:xfrm>
          <a:prstGeom prst="rect">
            <a:avLst/>
          </a:prstGeom>
          <a:solidFill>
            <a:srgbClr val="CCFFCC"/>
          </a:solidFill>
          <a:ln>
            <a:solidFill>
              <a:srgbClr val="99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200" b="1" dirty="0">
                <a:solidFill>
                  <a:schemeClr val="tx1"/>
                </a:solidFill>
              </a:rPr>
              <a:t>Arrange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127834" y="620688"/>
            <a:ext cx="4892438" cy="1080120"/>
          </a:xfrm>
          <a:prstGeom prst="rect">
            <a:avLst/>
          </a:prstGeom>
          <a:solidFill>
            <a:srgbClr val="FFFFCC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200" b="1" dirty="0">
                <a:solidFill>
                  <a:schemeClr val="tx1"/>
                </a:solidFill>
              </a:rPr>
              <a:t>Measure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755577" y="1239284"/>
            <a:ext cx="10633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SignificantDigits</a:t>
            </a:r>
            <a:endParaRPr lang="en-SG" sz="1000" dirty="0"/>
          </a:p>
        </p:txBody>
      </p:sp>
      <p:sp>
        <p:nvSpPr>
          <p:cNvPr id="5" name="Rectangle 4"/>
          <p:cNvSpPr/>
          <p:nvPr/>
        </p:nvSpPr>
        <p:spPr>
          <a:xfrm>
            <a:off x="755578" y="3398803"/>
            <a:ext cx="120375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RenderSize.Height</a:t>
            </a:r>
            <a:endParaRPr lang="en-SG" sz="1000" dirty="0"/>
          </a:p>
        </p:txBody>
      </p:sp>
      <p:sp>
        <p:nvSpPr>
          <p:cNvPr id="9" name="Rectangle 8"/>
          <p:cNvSpPr/>
          <p:nvPr/>
        </p:nvSpPr>
        <p:spPr>
          <a:xfrm>
            <a:off x="755578" y="1448439"/>
            <a:ext cx="9562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MinFullValue</a:t>
            </a:r>
            <a:endParaRPr lang="en-SG" sz="1000" dirty="0"/>
          </a:p>
        </p:txBody>
      </p:sp>
      <p:sp>
        <p:nvSpPr>
          <p:cNvPr id="10" name="Rectangle 9"/>
          <p:cNvSpPr/>
          <p:nvPr/>
        </p:nvSpPr>
        <p:spPr>
          <a:xfrm>
            <a:off x="755576" y="2852936"/>
            <a:ext cx="106335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MinDisplayValue</a:t>
            </a:r>
            <a:endParaRPr lang="en-SG" sz="1000" dirty="0"/>
          </a:p>
        </p:txBody>
      </p:sp>
      <p:sp>
        <p:nvSpPr>
          <p:cNvPr id="12" name="Rectangle 11"/>
          <p:cNvSpPr/>
          <p:nvPr/>
        </p:nvSpPr>
        <p:spPr>
          <a:xfrm>
            <a:off x="755578" y="836712"/>
            <a:ext cx="8259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FontFamily</a:t>
            </a:r>
            <a:endParaRPr lang="en-SG" sz="1000" dirty="0"/>
          </a:p>
        </p:txBody>
      </p:sp>
      <p:sp>
        <p:nvSpPr>
          <p:cNvPr id="13" name="Rectangle 12"/>
          <p:cNvSpPr/>
          <p:nvPr/>
        </p:nvSpPr>
        <p:spPr>
          <a:xfrm>
            <a:off x="755578" y="1023260"/>
            <a:ext cx="8259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FontSize</a:t>
            </a:r>
            <a:endParaRPr lang="en-SG" sz="1000" dirty="0"/>
          </a:p>
        </p:txBody>
      </p:sp>
      <p:sp>
        <p:nvSpPr>
          <p:cNvPr id="15" name="Rectangle 14"/>
          <p:cNvSpPr/>
          <p:nvPr/>
        </p:nvSpPr>
        <p:spPr>
          <a:xfrm>
            <a:off x="2337111" y="836712"/>
            <a:ext cx="1224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glyphDrawer</a:t>
            </a:r>
            <a:endParaRPr lang="en-SG" sz="1000" dirty="0"/>
          </a:p>
        </p:txBody>
      </p:sp>
      <p:sp>
        <p:nvSpPr>
          <p:cNvPr id="18" name="Rectangle 17"/>
          <p:cNvSpPr/>
          <p:nvPr/>
        </p:nvSpPr>
        <p:spPr>
          <a:xfrm>
            <a:off x="2358376" y="3367000"/>
            <a:ext cx="9894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availableHeight</a:t>
            </a:r>
            <a:endParaRPr lang="en-SG" sz="1000" dirty="0"/>
          </a:p>
        </p:txBody>
      </p:sp>
      <p:cxnSp>
        <p:nvCxnSpPr>
          <p:cNvPr id="25" name="Straight Arrow Connector 24"/>
          <p:cNvCxnSpPr>
            <a:stCxn id="4" idx="3"/>
            <a:endCxn id="59" idx="1"/>
          </p:cNvCxnSpPr>
          <p:nvPr/>
        </p:nvCxnSpPr>
        <p:spPr>
          <a:xfrm>
            <a:off x="1818930" y="1362395"/>
            <a:ext cx="539448" cy="7128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9" idx="3"/>
            <a:endCxn id="59" idx="1"/>
          </p:cNvCxnSpPr>
          <p:nvPr/>
        </p:nvCxnSpPr>
        <p:spPr>
          <a:xfrm flipV="1">
            <a:off x="1711877" y="1433682"/>
            <a:ext cx="646501" cy="13786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0" idx="3"/>
            <a:endCxn id="110" idx="1"/>
          </p:cNvCxnSpPr>
          <p:nvPr/>
        </p:nvCxnSpPr>
        <p:spPr>
          <a:xfrm>
            <a:off x="1818929" y="2976047"/>
            <a:ext cx="539448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2" idx="3"/>
            <a:endCxn id="15" idx="1"/>
          </p:cNvCxnSpPr>
          <p:nvPr/>
        </p:nvCxnSpPr>
        <p:spPr>
          <a:xfrm>
            <a:off x="1581546" y="959823"/>
            <a:ext cx="755565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2358378" y="1310571"/>
            <a:ext cx="10614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numberFormat</a:t>
            </a:r>
            <a:r>
              <a:rPr lang="en-SG" sz="1000" dirty="0" smtClean="0"/>
              <a:t>,</a:t>
            </a:r>
            <a:endParaRPr lang="en-SG" sz="1000" dirty="0"/>
          </a:p>
        </p:txBody>
      </p:sp>
      <p:cxnSp>
        <p:nvCxnSpPr>
          <p:cNvPr id="60" name="Straight Arrow Connector 59"/>
          <p:cNvCxnSpPr>
            <a:stCxn id="13" idx="3"/>
            <a:endCxn id="57" idx="1"/>
          </p:cNvCxnSpPr>
          <p:nvPr/>
        </p:nvCxnSpPr>
        <p:spPr>
          <a:xfrm>
            <a:off x="1581546" y="1146371"/>
            <a:ext cx="2156008" cy="31750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2" idx="3"/>
            <a:endCxn id="57" idx="1"/>
          </p:cNvCxnSpPr>
          <p:nvPr/>
        </p:nvCxnSpPr>
        <p:spPr>
          <a:xfrm>
            <a:off x="1581546" y="959823"/>
            <a:ext cx="2156008" cy="50405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8" idx="3"/>
            <a:endCxn id="104" idx="1"/>
          </p:cNvCxnSpPr>
          <p:nvPr/>
        </p:nvCxnSpPr>
        <p:spPr>
          <a:xfrm flipV="1">
            <a:off x="3347863" y="3192071"/>
            <a:ext cx="450674" cy="29804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" idx="3"/>
            <a:endCxn id="18" idx="1"/>
          </p:cNvCxnSpPr>
          <p:nvPr/>
        </p:nvCxnSpPr>
        <p:spPr>
          <a:xfrm flipV="1">
            <a:off x="1959328" y="3490111"/>
            <a:ext cx="399048" cy="3180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92" idx="3"/>
            <a:endCxn id="18" idx="1"/>
          </p:cNvCxnSpPr>
          <p:nvPr/>
        </p:nvCxnSpPr>
        <p:spPr>
          <a:xfrm flipV="1">
            <a:off x="1846964" y="3490111"/>
            <a:ext cx="511412" cy="20601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18618" y="35332"/>
            <a:ext cx="2009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Y</a:t>
            </a:r>
            <a:r>
              <a:rPr lang="en-US" b="1" dirty="0" err="1" smtClean="0"/>
              <a:t>Legend</a:t>
            </a:r>
            <a:r>
              <a:rPr lang="en-US" b="1" dirty="0" smtClean="0"/>
              <a:t>: </a:t>
            </a:r>
            <a:r>
              <a:rPr lang="en-US" b="1" dirty="0" err="1" smtClean="0"/>
              <a:t>DataFlow</a:t>
            </a:r>
            <a:endParaRPr lang="en-SG" b="1" dirty="0"/>
          </a:p>
        </p:txBody>
      </p:sp>
      <p:sp>
        <p:nvSpPr>
          <p:cNvPr id="110" name="Rectangle 109"/>
          <p:cNvSpPr/>
          <p:nvPr/>
        </p:nvSpPr>
        <p:spPr>
          <a:xfrm>
            <a:off x="2358377" y="2852936"/>
            <a:ext cx="8640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displayRange</a:t>
            </a:r>
            <a:endParaRPr lang="en-SG" sz="1000" dirty="0"/>
          </a:p>
        </p:txBody>
      </p:sp>
      <p:cxnSp>
        <p:nvCxnSpPr>
          <p:cNvPr id="112" name="Straight Arrow Connector 111"/>
          <p:cNvCxnSpPr>
            <a:stCxn id="110" idx="3"/>
            <a:endCxn id="104" idx="1"/>
          </p:cNvCxnSpPr>
          <p:nvPr/>
        </p:nvCxnSpPr>
        <p:spPr>
          <a:xfrm>
            <a:off x="3222473" y="2976047"/>
            <a:ext cx="576064" cy="21602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62324" y="1664463"/>
            <a:ext cx="9562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MaxFullValue</a:t>
            </a:r>
            <a:endParaRPr lang="en-SG" sz="1000" dirty="0"/>
          </a:p>
        </p:txBody>
      </p:sp>
      <p:cxnSp>
        <p:nvCxnSpPr>
          <p:cNvPr id="53" name="Straight Arrow Connector 52"/>
          <p:cNvCxnSpPr>
            <a:stCxn id="52" idx="3"/>
            <a:endCxn id="59" idx="1"/>
          </p:cNvCxnSpPr>
          <p:nvPr/>
        </p:nvCxnSpPr>
        <p:spPr>
          <a:xfrm flipV="1">
            <a:off x="1718623" y="1433682"/>
            <a:ext cx="639755" cy="353892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737554" y="1340768"/>
            <a:ext cx="105047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requiredWidth</a:t>
            </a:r>
            <a:endParaRPr lang="en-SG" sz="1000" dirty="0"/>
          </a:p>
        </p:txBody>
      </p:sp>
      <p:cxnSp>
        <p:nvCxnSpPr>
          <p:cNvPr id="63" name="Straight Arrow Connector 62"/>
          <p:cNvCxnSpPr>
            <a:stCxn id="59" idx="3"/>
            <a:endCxn id="57" idx="1"/>
          </p:cNvCxnSpPr>
          <p:nvPr/>
        </p:nvCxnSpPr>
        <p:spPr>
          <a:xfrm>
            <a:off x="3419872" y="1433682"/>
            <a:ext cx="317682" cy="3019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2" idx="3"/>
            <a:endCxn id="57" idx="1"/>
          </p:cNvCxnSpPr>
          <p:nvPr/>
        </p:nvCxnSpPr>
        <p:spPr>
          <a:xfrm flipV="1">
            <a:off x="1718623" y="1463879"/>
            <a:ext cx="2018931" cy="32369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9" idx="3"/>
            <a:endCxn id="57" idx="1"/>
          </p:cNvCxnSpPr>
          <p:nvPr/>
        </p:nvCxnSpPr>
        <p:spPr>
          <a:xfrm flipV="1">
            <a:off x="1711877" y="1463879"/>
            <a:ext cx="2025677" cy="10767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762324" y="3038763"/>
            <a:ext cx="10923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MaxDisplayValue</a:t>
            </a:r>
            <a:endParaRPr lang="en-SG" sz="1000" dirty="0"/>
          </a:p>
        </p:txBody>
      </p:sp>
      <p:cxnSp>
        <p:nvCxnSpPr>
          <p:cNvPr id="90" name="Straight Arrow Connector 89"/>
          <p:cNvCxnSpPr>
            <a:stCxn id="89" idx="3"/>
            <a:endCxn id="110" idx="1"/>
          </p:cNvCxnSpPr>
          <p:nvPr/>
        </p:nvCxnSpPr>
        <p:spPr>
          <a:xfrm flipV="1">
            <a:off x="1854690" y="2976047"/>
            <a:ext cx="503687" cy="18582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755576" y="3573016"/>
            <a:ext cx="109138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smtClean="0"/>
              <a:t>Padding</a:t>
            </a:r>
            <a:endParaRPr lang="en-SG" sz="1000" dirty="0"/>
          </a:p>
        </p:txBody>
      </p:sp>
      <p:sp>
        <p:nvSpPr>
          <p:cNvPr id="104" name="Rectangle 103"/>
          <p:cNvSpPr/>
          <p:nvPr/>
        </p:nvSpPr>
        <p:spPr>
          <a:xfrm>
            <a:off x="3798537" y="3068960"/>
            <a:ext cx="9894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StepValue</a:t>
            </a:r>
            <a:endParaRPr lang="en-SG" sz="1000" dirty="0"/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1581546" y="959823"/>
            <a:ext cx="2216991" cy="2232247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3" idx="3"/>
            <a:endCxn id="104" idx="1"/>
          </p:cNvCxnSpPr>
          <p:nvPr/>
        </p:nvCxnSpPr>
        <p:spPr>
          <a:xfrm>
            <a:off x="1581546" y="1146371"/>
            <a:ext cx="2216991" cy="204570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3798537" y="3542819"/>
            <a:ext cx="9894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LabelsCount</a:t>
            </a:r>
            <a:endParaRPr lang="en-SG" sz="1000" dirty="0"/>
          </a:p>
        </p:txBody>
      </p:sp>
      <p:sp>
        <p:nvSpPr>
          <p:cNvPr id="116" name="Rectangle 115"/>
          <p:cNvSpPr/>
          <p:nvPr/>
        </p:nvSpPr>
        <p:spPr>
          <a:xfrm>
            <a:off x="3798537" y="4046875"/>
            <a:ext cx="9894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err="1" smtClean="0"/>
              <a:t>LegendStrings</a:t>
            </a:r>
            <a:endParaRPr lang="en-SG" sz="1000" dirty="0"/>
          </a:p>
        </p:txBody>
      </p:sp>
      <p:cxnSp>
        <p:nvCxnSpPr>
          <p:cNvPr id="117" name="Straight Arrow Connector 116"/>
          <p:cNvCxnSpPr>
            <a:stCxn id="104" idx="2"/>
            <a:endCxn id="115" idx="0"/>
          </p:cNvCxnSpPr>
          <p:nvPr/>
        </p:nvCxnSpPr>
        <p:spPr>
          <a:xfrm>
            <a:off x="4293281" y="3315181"/>
            <a:ext cx="0" cy="227638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>
            <a:stCxn id="115" idx="2"/>
            <a:endCxn id="116" idx="0"/>
          </p:cNvCxnSpPr>
          <p:nvPr/>
        </p:nvCxnSpPr>
        <p:spPr>
          <a:xfrm>
            <a:off x="4293281" y="3789040"/>
            <a:ext cx="0" cy="257835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680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64854" y="620688"/>
            <a:ext cx="86409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000" dirty="0" smtClean="0"/>
              <a:t>Zoom</a:t>
            </a:r>
            <a:endParaRPr lang="en-SG" sz="1000" dirty="0"/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1828950" y="743799"/>
            <a:ext cx="529427" cy="0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971600" y="332656"/>
            <a:ext cx="8640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400" b="1" dirty="0" smtClean="0"/>
              <a:t>Visual</a:t>
            </a:r>
            <a:endParaRPr lang="en-SG" sz="1400" b="1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71600" y="836712"/>
            <a:ext cx="8172400" cy="15841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8"/>
                <a:cs typeface="Arial" pitchFamily="34" charset="0"/>
              </a:rPr>
              <a:t>RenderContent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Arial Unicode MS" pitchFamily="34" charset="-128"/>
                <a:cs typeface="Arial" pitchFamily="34" charset="0"/>
              </a:rPr>
              <a:t> is implemented by derived classes to hook up their content. The implementer of this function can assert that the visual is marshaled on the current channel when the function  is executed.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itchFamily="34" charset="-128"/>
                <a:cs typeface="Arial" pitchFamily="34" charset="0"/>
              </a:rPr>
              <a:t>internal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itchFamily="34" charset="-128"/>
                <a:cs typeface="Arial" pitchFamily="34" charset="0"/>
              </a:rPr>
              <a:t>virtual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n-US" sz="10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itchFamily="34" charset="-128"/>
                <a:cs typeface="Arial" pitchFamily="34" charset="0"/>
              </a:rPr>
              <a:t>void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RenderContent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(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RenderContext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ctx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, </a:t>
            </a:r>
            <a:r>
              <a:rPr kumimoji="0" lang="en-US" sz="1000" b="1" i="0" u="none" strike="noStrike" cap="none" normalizeH="0" baseline="0" dirty="0" err="1" smtClean="0">
                <a:ln>
                  <a:noFill/>
                </a:ln>
                <a:solidFill>
                  <a:srgbClr val="006699"/>
                </a:solidFill>
                <a:effectLst/>
                <a:latin typeface="Arial Unicode MS" pitchFamily="34" charset="-128"/>
                <a:cs typeface="Arial" pitchFamily="34" charset="0"/>
              </a:rPr>
              <a:t>bool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 </a:t>
            </a:r>
            <a:r>
              <a:rPr kumimoji="0" 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isOnChannel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latin typeface="Arial Unicode MS" pitchFamily="34" charset="-128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rgbClr val="808080"/>
                </a:solidFill>
                <a:latin typeface="Arial Unicode MS" pitchFamily="34" charset="-128"/>
                <a:cs typeface="Arial" pitchFamily="34" charset="0"/>
              </a:rPr>
              <a:t>This </a:t>
            </a:r>
            <a:r>
              <a:rPr lang="en-US" sz="1000" dirty="0">
                <a:solidFill>
                  <a:srgbClr val="808080"/>
                </a:solidFill>
                <a:latin typeface="Arial Unicode MS" pitchFamily="34" charset="-128"/>
                <a:cs typeface="Arial" pitchFamily="34" charset="0"/>
              </a:rPr>
              <a:t>method is </a:t>
            </a:r>
            <a:r>
              <a:rPr lang="en-US" sz="1000" dirty="0" err="1">
                <a:solidFill>
                  <a:srgbClr val="808080"/>
                </a:solidFill>
                <a:latin typeface="Arial Unicode MS" pitchFamily="34" charset="-128"/>
                <a:cs typeface="Arial" pitchFamily="34" charset="0"/>
              </a:rPr>
              <a:t>overrided</a:t>
            </a:r>
            <a:r>
              <a:rPr lang="en-US" sz="1000" dirty="0">
                <a:solidFill>
                  <a:srgbClr val="808080"/>
                </a:solidFill>
                <a:latin typeface="Arial Unicode MS" pitchFamily="34" charset="-128"/>
                <a:cs typeface="Arial" pitchFamily="34" charset="0"/>
              </a:rPr>
              <a:t> on Visuals that can instantiate </a:t>
            </a:r>
            <a:r>
              <a:rPr lang="en-US" sz="1000" dirty="0" err="1" smtClean="0">
                <a:solidFill>
                  <a:srgbClr val="808080"/>
                </a:solidFill>
                <a:latin typeface="Arial Unicode MS" pitchFamily="34" charset="-128"/>
                <a:cs typeface="Arial" pitchFamily="34" charset="0"/>
              </a:rPr>
              <a:t>IDrawingContext</a:t>
            </a:r>
            <a:r>
              <a:rPr lang="en-US" sz="1000" dirty="0" smtClean="0">
                <a:solidFill>
                  <a:srgbClr val="808080"/>
                </a:solidFill>
                <a:latin typeface="Arial Unicode MS" pitchFamily="34" charset="-128"/>
                <a:cs typeface="Arial" pitchFamily="34" charset="0"/>
              </a:rPr>
              <a:t>. Currently</a:t>
            </a:r>
            <a:r>
              <a:rPr lang="en-US" sz="1000" dirty="0">
                <a:solidFill>
                  <a:srgbClr val="808080"/>
                </a:solidFill>
                <a:latin typeface="Arial Unicode MS" pitchFamily="34" charset="-128"/>
                <a:cs typeface="Arial" pitchFamily="34" charset="0"/>
              </a:rPr>
              <a:t>, </a:t>
            </a:r>
            <a:r>
              <a:rPr lang="en-US" sz="1000" dirty="0" err="1">
                <a:solidFill>
                  <a:srgbClr val="808080"/>
                </a:solidFill>
                <a:latin typeface="Arial Unicode MS" pitchFamily="34" charset="-128"/>
                <a:cs typeface="Arial" pitchFamily="34" charset="0"/>
              </a:rPr>
              <a:t>DrawingVisual</a:t>
            </a:r>
            <a:r>
              <a:rPr lang="en-US" sz="1000" dirty="0">
                <a:solidFill>
                  <a:srgbClr val="808080"/>
                </a:solidFill>
                <a:latin typeface="Arial Unicode MS" pitchFamily="34" charset="-128"/>
                <a:cs typeface="Arial" pitchFamily="34" charset="0"/>
              </a:rPr>
              <a:t> and </a:t>
            </a:r>
            <a:r>
              <a:rPr lang="en-US" sz="1000" dirty="0" err="1">
                <a:solidFill>
                  <a:srgbClr val="808080"/>
                </a:solidFill>
                <a:latin typeface="Arial Unicode MS" pitchFamily="34" charset="-128"/>
                <a:cs typeface="Arial" pitchFamily="34" charset="0"/>
              </a:rPr>
              <a:t>UIElement</a:t>
            </a:r>
            <a:endParaRPr lang="en-US" sz="8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rgbClr val="006699"/>
                </a:solidFill>
                <a:latin typeface="Arial Unicode MS" pitchFamily="34" charset="-128"/>
                <a:cs typeface="Arial" pitchFamily="34" charset="0"/>
              </a:rPr>
              <a:t>internal</a:t>
            </a:r>
            <a:r>
              <a:rPr lang="en-US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sz="1000" b="1" dirty="0">
                <a:solidFill>
                  <a:srgbClr val="006699"/>
                </a:solidFill>
                <a:latin typeface="Arial Unicode MS" pitchFamily="34" charset="-128"/>
                <a:cs typeface="Arial" pitchFamily="34" charset="0"/>
              </a:rPr>
              <a:t>virtual</a:t>
            </a:r>
            <a:r>
              <a:rPr lang="en-US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sz="1000" b="1" dirty="0">
                <a:solidFill>
                  <a:srgbClr val="006699"/>
                </a:solidFill>
                <a:latin typeface="Arial Unicode MS" pitchFamily="34" charset="-128"/>
                <a:cs typeface="Arial" pitchFamily="34" charset="0"/>
              </a:rPr>
              <a:t>void</a:t>
            </a:r>
            <a:r>
              <a:rPr lang="en-US" sz="9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en-US" sz="1000" dirty="0" err="1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RenderClose</a:t>
            </a:r>
            <a:r>
              <a:rPr lang="en-US" sz="10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IDrawingContent</a:t>
            </a:r>
            <a:r>
              <a:rPr lang="en-US" sz="1000" dirty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newContent</a:t>
            </a:r>
            <a:r>
              <a:rPr lang="en-US" sz="1000" dirty="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000000"/>
              </a:solidFill>
              <a:latin typeface="Arial Unicode MS" pitchFamily="34" charset="-128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 dirty="0" smtClean="0">
              <a:solidFill>
                <a:srgbClr val="000000"/>
              </a:solidFill>
              <a:latin typeface="Arial Unicode MS" pitchFamily="34" charset="-128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srgbClr val="000000"/>
              </a:solidFill>
              <a:latin typeface="Arial Unicode MS" pitchFamily="34" charset="-128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Arial Unicode MS" pitchFamily="34" charset="-128"/>
                <a:cs typeface="Arial" pitchFamily="34" charset="0"/>
              </a:rPr>
              <a:t>sdf</a:t>
            </a:r>
            <a:endParaRPr lang="en-US" sz="1000" dirty="0" smtClean="0">
              <a:solidFill>
                <a:srgbClr val="000000"/>
              </a:solidFill>
              <a:latin typeface="Arial Unicode MS" pitchFamily="34" charset="-128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>
              <a:solidFill>
                <a:srgbClr val="000000"/>
              </a:solidFill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31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618" y="35332"/>
            <a:ext cx="4184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CustomControlSample</a:t>
            </a:r>
            <a:r>
              <a:rPr lang="en-US" b="1" dirty="0" smtClean="0"/>
              <a:t>: </a:t>
            </a:r>
            <a:r>
              <a:rPr lang="en-US" b="1" dirty="0" err="1" smtClean="0"/>
              <a:t>ContentAlignment</a:t>
            </a:r>
            <a:endParaRPr lang="en-SG" b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691680" y="1268760"/>
            <a:ext cx="1440160" cy="720080"/>
            <a:chOff x="1691680" y="1268760"/>
            <a:chExt cx="1440160" cy="720080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1268760"/>
              <a:ext cx="720080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sz="1400" dirty="0" smtClean="0"/>
                <a:t>Text</a:t>
              </a:r>
              <a:endParaRPr lang="en-SG" sz="14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2411760" y="1268760"/>
              <a:ext cx="720080" cy="72008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7" name="Rectangle 6"/>
          <p:cNvSpPr/>
          <p:nvPr/>
        </p:nvSpPr>
        <p:spPr>
          <a:xfrm>
            <a:off x="1691679" y="1088740"/>
            <a:ext cx="2511417" cy="10801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9" name="Group 8"/>
          <p:cNvGrpSpPr/>
          <p:nvPr/>
        </p:nvGrpSpPr>
        <p:grpSpPr>
          <a:xfrm>
            <a:off x="2195736" y="2672916"/>
            <a:ext cx="1440160" cy="720080"/>
            <a:chOff x="1691680" y="1268760"/>
            <a:chExt cx="1440160" cy="720080"/>
          </a:xfrm>
        </p:grpSpPr>
        <p:sp>
          <p:nvSpPr>
            <p:cNvPr id="10" name="TextBox 9"/>
            <p:cNvSpPr txBox="1"/>
            <p:nvPr/>
          </p:nvSpPr>
          <p:spPr>
            <a:xfrm>
              <a:off x="1691680" y="1268760"/>
              <a:ext cx="720080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sz="1400" dirty="0" smtClean="0"/>
                <a:t>Text</a:t>
              </a:r>
              <a:endParaRPr lang="en-SG" sz="14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2411760" y="1268760"/>
              <a:ext cx="720080" cy="72008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691680" y="2492896"/>
            <a:ext cx="2511416" cy="10801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3" name="Group 12"/>
          <p:cNvGrpSpPr/>
          <p:nvPr/>
        </p:nvGrpSpPr>
        <p:grpSpPr>
          <a:xfrm>
            <a:off x="2699792" y="4077072"/>
            <a:ext cx="1440160" cy="720080"/>
            <a:chOff x="1691680" y="1268760"/>
            <a:chExt cx="1440160" cy="720080"/>
          </a:xfrm>
        </p:grpSpPr>
        <p:sp>
          <p:nvSpPr>
            <p:cNvPr id="14" name="TextBox 13"/>
            <p:cNvSpPr txBox="1"/>
            <p:nvPr/>
          </p:nvSpPr>
          <p:spPr>
            <a:xfrm>
              <a:off x="1691680" y="1268760"/>
              <a:ext cx="720080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sz="1400" dirty="0" smtClean="0"/>
                <a:t>Text</a:t>
              </a:r>
              <a:endParaRPr lang="en-SG" sz="14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2411760" y="1268760"/>
              <a:ext cx="720080" cy="72008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691680" y="3897052"/>
            <a:ext cx="2448272" cy="10801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/>
          <p:cNvSpPr txBox="1"/>
          <p:nvPr/>
        </p:nvSpPr>
        <p:spPr>
          <a:xfrm>
            <a:off x="1691680" y="5301208"/>
            <a:ext cx="1224136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sz="1400" dirty="0" smtClean="0"/>
              <a:t>Text</a:t>
            </a:r>
            <a:endParaRPr lang="en-SG" sz="1400" dirty="0"/>
          </a:p>
        </p:txBody>
      </p:sp>
      <p:sp>
        <p:nvSpPr>
          <p:cNvPr id="19" name="Oval 18"/>
          <p:cNvSpPr/>
          <p:nvPr/>
        </p:nvSpPr>
        <p:spPr>
          <a:xfrm>
            <a:off x="2915816" y="5301208"/>
            <a:ext cx="1224136" cy="108012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Rectangle 19"/>
          <p:cNvSpPr/>
          <p:nvPr/>
        </p:nvSpPr>
        <p:spPr>
          <a:xfrm>
            <a:off x="1691680" y="5301208"/>
            <a:ext cx="2448272" cy="10801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1" name="Group 20"/>
          <p:cNvGrpSpPr/>
          <p:nvPr/>
        </p:nvGrpSpPr>
        <p:grpSpPr>
          <a:xfrm>
            <a:off x="5292080" y="1271650"/>
            <a:ext cx="1440160" cy="720080"/>
            <a:chOff x="1691680" y="1268760"/>
            <a:chExt cx="1440160" cy="720080"/>
          </a:xfrm>
        </p:grpSpPr>
        <p:sp>
          <p:nvSpPr>
            <p:cNvPr id="22" name="TextBox 21"/>
            <p:cNvSpPr txBox="1"/>
            <p:nvPr/>
          </p:nvSpPr>
          <p:spPr>
            <a:xfrm>
              <a:off x="1691680" y="1268760"/>
              <a:ext cx="720080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sz="1400" dirty="0" smtClean="0"/>
                <a:t>Text</a:t>
              </a:r>
              <a:endParaRPr lang="en-SG" sz="1400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2411760" y="1268760"/>
              <a:ext cx="720080" cy="72008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5292080" y="1091630"/>
            <a:ext cx="1152128" cy="10801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5" name="Group 24"/>
          <p:cNvGrpSpPr/>
          <p:nvPr/>
        </p:nvGrpSpPr>
        <p:grpSpPr>
          <a:xfrm>
            <a:off x="5148064" y="2672916"/>
            <a:ext cx="1440160" cy="720080"/>
            <a:chOff x="1691680" y="1268760"/>
            <a:chExt cx="1440160" cy="720080"/>
          </a:xfrm>
        </p:grpSpPr>
        <p:sp>
          <p:nvSpPr>
            <p:cNvPr id="26" name="TextBox 25"/>
            <p:cNvSpPr txBox="1"/>
            <p:nvPr/>
          </p:nvSpPr>
          <p:spPr>
            <a:xfrm>
              <a:off x="1691680" y="1268760"/>
              <a:ext cx="720080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sz="1400" dirty="0" smtClean="0"/>
                <a:t>Text</a:t>
              </a:r>
              <a:endParaRPr lang="en-SG" sz="1400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2411760" y="1268760"/>
              <a:ext cx="720080" cy="72008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8" name="Rectangle 27"/>
          <p:cNvSpPr/>
          <p:nvPr/>
        </p:nvSpPr>
        <p:spPr>
          <a:xfrm>
            <a:off x="5292080" y="2492896"/>
            <a:ext cx="1152128" cy="10801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9" name="Group 28"/>
          <p:cNvGrpSpPr/>
          <p:nvPr/>
        </p:nvGrpSpPr>
        <p:grpSpPr>
          <a:xfrm>
            <a:off x="5004048" y="4074182"/>
            <a:ext cx="1440160" cy="720080"/>
            <a:chOff x="1691680" y="1268760"/>
            <a:chExt cx="1440160" cy="720080"/>
          </a:xfrm>
        </p:grpSpPr>
        <p:sp>
          <p:nvSpPr>
            <p:cNvPr id="30" name="TextBox 29"/>
            <p:cNvSpPr txBox="1"/>
            <p:nvPr/>
          </p:nvSpPr>
          <p:spPr>
            <a:xfrm>
              <a:off x="1691680" y="1268760"/>
              <a:ext cx="720080" cy="7200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 anchor="ctr" anchorCtr="1">
              <a:noAutofit/>
            </a:bodyPr>
            <a:lstStyle/>
            <a:p>
              <a:r>
                <a:rPr lang="en-US" sz="1400" dirty="0" smtClean="0"/>
                <a:t>Text</a:t>
              </a:r>
              <a:endParaRPr lang="en-SG" sz="1400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2411760" y="1268760"/>
              <a:ext cx="720080" cy="72008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32" name="Rectangle 31"/>
          <p:cNvSpPr/>
          <p:nvPr/>
        </p:nvSpPr>
        <p:spPr>
          <a:xfrm>
            <a:off x="5292080" y="3894162"/>
            <a:ext cx="1152128" cy="10801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TextBox 33"/>
          <p:cNvSpPr txBox="1"/>
          <p:nvPr/>
        </p:nvSpPr>
        <p:spPr>
          <a:xfrm>
            <a:off x="5292080" y="5301208"/>
            <a:ext cx="576064" cy="10743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 anchor="ctr" anchorCtr="1">
            <a:noAutofit/>
          </a:bodyPr>
          <a:lstStyle/>
          <a:p>
            <a:r>
              <a:rPr lang="en-US" sz="1400" dirty="0" smtClean="0"/>
              <a:t>Text</a:t>
            </a:r>
            <a:endParaRPr lang="en-SG" sz="1400" dirty="0"/>
          </a:p>
        </p:txBody>
      </p:sp>
      <p:sp>
        <p:nvSpPr>
          <p:cNvPr id="35" name="Oval 34"/>
          <p:cNvSpPr/>
          <p:nvPr/>
        </p:nvSpPr>
        <p:spPr>
          <a:xfrm>
            <a:off x="5868144" y="5301208"/>
            <a:ext cx="576064" cy="107434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Rectangle 35"/>
          <p:cNvSpPr/>
          <p:nvPr/>
        </p:nvSpPr>
        <p:spPr>
          <a:xfrm>
            <a:off x="5292080" y="5295428"/>
            <a:ext cx="1152128" cy="108012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3" name="Straight Connector 42"/>
          <p:cNvCxnSpPr/>
          <p:nvPr/>
        </p:nvCxnSpPr>
        <p:spPr>
          <a:xfrm>
            <a:off x="3419872" y="548680"/>
            <a:ext cx="0" cy="604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724128" y="548680"/>
            <a:ext cx="0" cy="6048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62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5720</TotalTime>
  <Words>427</Words>
  <Application>Microsoft Office PowerPoint</Application>
  <PresentationFormat>On-screen Show (4:3)</PresentationFormat>
  <Paragraphs>276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72</cp:revision>
  <dcterms:created xsi:type="dcterms:W3CDTF">2013-12-17T05:04:26Z</dcterms:created>
  <dcterms:modified xsi:type="dcterms:W3CDTF">2015-01-24T23:39:19Z</dcterms:modified>
</cp:coreProperties>
</file>