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0" r:id="rId6"/>
    <p:sldId id="258" r:id="rId7"/>
    <p:sldId id="264" r:id="rId8"/>
    <p:sldId id="263" r:id="rId9"/>
    <p:sldId id="262" r:id="rId10"/>
    <p:sldId id="268" r:id="rId11"/>
    <p:sldId id="265" r:id="rId12"/>
    <p:sldId id="271" r:id="rId13"/>
    <p:sldId id="270" r:id="rId14"/>
    <p:sldId id="269" r:id="rId15"/>
    <p:sldId id="261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127"/>
    <a:srgbClr val="FFFFCC"/>
    <a:srgbClr val="D3D3D3"/>
    <a:srgbClr val="DDDDDD"/>
    <a:srgbClr val="7C5D8A"/>
    <a:srgbClr val="FFFFFF"/>
    <a:srgbClr val="EAEAEA"/>
    <a:srgbClr val="FFFF99"/>
    <a:srgbClr val="CC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98" y="-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7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1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1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0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8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7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66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57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DA6D-348F-46A3-831A-93AFDBC0634A}" type="datetimeFigureOut">
              <a:rPr lang="en-SG" smtClean="0"/>
              <a:t>27/10/2024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6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37072"/>
            <a:ext cx="57721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3608" y="729845"/>
            <a:ext cx="5200650" cy="1795463"/>
          </a:xfrm>
          <a:prstGeom prst="rect">
            <a:avLst/>
          </a:prstGeom>
          <a:solidFill>
            <a:srgbClr val="FF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err="1" smtClean="0"/>
              <a:t>PlotArea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2532535"/>
            <a:ext cx="5200650" cy="317972"/>
          </a:xfrm>
          <a:prstGeom prst="rect">
            <a:avLst/>
          </a:prstGeom>
          <a:solidFill>
            <a:srgbClr val="CC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6244258" y="737072"/>
            <a:ext cx="571500" cy="1795463"/>
          </a:xfrm>
          <a:prstGeom prst="rect">
            <a:avLst/>
          </a:prstGeom>
          <a:solidFill>
            <a:srgbClr val="FFCC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835" y="66110"/>
            <a:ext cx="2318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simple Chart</a:t>
            </a:r>
            <a:endParaRPr lang="en-SG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7368" y="2463279"/>
            <a:ext cx="77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Legend-</a:t>
            </a:r>
            <a:r>
              <a:rPr lang="en-US" sz="1200" b="1" dirty="0" err="1" smtClean="0"/>
              <a:t>ScrollerX</a:t>
            </a:r>
            <a:endParaRPr lang="en-SG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04664"/>
            <a:ext cx="120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LegendScrollerY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8544" y="692696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6752520" y="8311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67314" y="2310780"/>
            <a:ext cx="1275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ZoomOutButtonY</a:t>
            </a:r>
            <a:endParaRPr lang="en-SG" sz="12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751290" y="24492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6084" y="2530996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totalZoomInButton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750060" y="26694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64854" y="2835394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totalZoom100Button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6748830" y="297389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7314" y="2689870"/>
            <a:ext cx="1489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totalZoomOutButton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6372200" y="2689870"/>
            <a:ext cx="59511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0729" y="3865313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ZoomOutButtonX</a:t>
            </a:r>
            <a:endParaRPr lang="en-US" sz="1200" dirty="0" smtClean="0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H="1" flipV="1">
            <a:off x="1102150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18088" y="3865313"/>
            <a:ext cx="116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ZoomInButtonX</a:t>
            </a:r>
            <a:endParaRPr lang="en-US" sz="1200" dirty="0" smtClean="0"/>
          </a:p>
        </p:txBody>
      </p:sp>
      <p:cxnSp>
        <p:nvCxnSpPr>
          <p:cNvPr id="50" name="Straight Arrow Connector 49"/>
          <p:cNvCxnSpPr>
            <a:stCxn id="49" idx="0"/>
          </p:cNvCxnSpPr>
          <p:nvPr/>
        </p:nvCxnSpPr>
        <p:spPr>
          <a:xfrm flipH="1" flipV="1">
            <a:off x="6181801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072640" y="756285"/>
            <a:ext cx="952" cy="82867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072640" y="1627577"/>
            <a:ext cx="0" cy="53459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072640" y="2195980"/>
            <a:ext cx="952" cy="31990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291840" y="763905"/>
            <a:ext cx="952" cy="783908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291840" y="1578836"/>
            <a:ext cx="952" cy="164239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92792" y="1770698"/>
            <a:ext cx="952" cy="74519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518278" y="763905"/>
            <a:ext cx="952" cy="54483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8278" y="1349283"/>
            <a:ext cx="1906" cy="164239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517800" y="1528763"/>
            <a:ext cx="3336" cy="98712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707790" y="1484784"/>
            <a:ext cx="1668" cy="1031103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14156" y="941070"/>
            <a:ext cx="0" cy="531904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714156" y="763905"/>
            <a:ext cx="0" cy="153035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4008" y="638215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err="1" smtClean="0"/>
              <a:t>GridLineX</a:t>
            </a:r>
            <a:endParaRPr lang="en-SG" sz="1200" dirty="0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>
            <a:off x="921403" y="869048"/>
            <a:ext cx="644507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626131" y="183158"/>
            <a:ext cx="1358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err="1" smtClean="0"/>
              <a:t>RendererGridLineY</a:t>
            </a:r>
            <a:endParaRPr lang="en-SG" sz="1200" dirty="0"/>
          </a:p>
        </p:txBody>
      </p:sp>
      <p:cxnSp>
        <p:nvCxnSpPr>
          <p:cNvPr id="87" name="Straight Arrow Connector 86"/>
          <p:cNvCxnSpPr>
            <a:stCxn id="86" idx="2"/>
          </p:cNvCxnSpPr>
          <p:nvPr/>
        </p:nvCxnSpPr>
        <p:spPr>
          <a:xfrm flipH="1">
            <a:off x="3291840" y="460157"/>
            <a:ext cx="13356" cy="2215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68577" y="1139003"/>
            <a:ext cx="76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smtClean="0"/>
              <a:t>1Line1</a:t>
            </a:r>
            <a:endParaRPr lang="en-SG" sz="1200" dirty="0"/>
          </a:p>
        </p:txBody>
      </p:sp>
      <p:cxnSp>
        <p:nvCxnSpPr>
          <p:cNvPr id="95" name="Straight Arrow Connector 94"/>
          <p:cNvCxnSpPr>
            <a:stCxn id="94" idx="3"/>
          </p:cNvCxnSpPr>
          <p:nvPr/>
        </p:nvCxnSpPr>
        <p:spPr>
          <a:xfrm>
            <a:off x="928785" y="1369836"/>
            <a:ext cx="65810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1195" y="1882601"/>
            <a:ext cx="76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 smtClean="0"/>
              <a:t>Renderer</a:t>
            </a:r>
          </a:p>
          <a:p>
            <a:pPr algn="ctr"/>
            <a:r>
              <a:rPr lang="en-SG" sz="1200" dirty="0" smtClean="0"/>
              <a:t>1Line2</a:t>
            </a:r>
            <a:endParaRPr lang="en-SG" sz="1200" dirty="0"/>
          </a:p>
        </p:txBody>
      </p:sp>
      <p:cxnSp>
        <p:nvCxnSpPr>
          <p:cNvPr id="97" name="Straight Arrow Connector 96"/>
          <p:cNvCxnSpPr>
            <a:stCxn id="96" idx="3"/>
          </p:cNvCxnSpPr>
          <p:nvPr/>
        </p:nvCxnSpPr>
        <p:spPr>
          <a:xfrm>
            <a:off x="921403" y="2113434"/>
            <a:ext cx="658100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66" y="4860"/>
            <a:ext cx="91994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Control Interaction</a:t>
            </a:r>
          </a:p>
          <a:p>
            <a:r>
              <a:rPr lang="en-US" sz="1100" dirty="0" smtClean="0"/>
              <a:t>Change in one control can lead to change in other controls</a:t>
            </a:r>
          </a:p>
          <a:p>
            <a:endParaRPr lang="en-US" sz="1100" dirty="0" smtClean="0"/>
          </a:p>
          <a:p>
            <a:r>
              <a:rPr lang="en-US" sz="1100" b="1" dirty="0" smtClean="0"/>
              <a:t>Example: </a:t>
            </a:r>
          </a:p>
          <a:p>
            <a:r>
              <a:rPr lang="en-US" sz="1100" dirty="0" smtClean="0"/>
              <a:t>Chart gets more display space =&gt;</a:t>
            </a:r>
          </a:p>
          <a:p>
            <a:r>
              <a:rPr lang="en-US" sz="1100" dirty="0" smtClean="0"/>
              <a:t>Legend gets more display space =&gt;</a:t>
            </a:r>
          </a:p>
          <a:p>
            <a:r>
              <a:rPr lang="en-US" sz="1100" dirty="0" smtClean="0"/>
              <a:t>Legend can display a bigger data range =&gt;</a:t>
            </a:r>
          </a:p>
          <a:p>
            <a:r>
              <a:rPr lang="en-US" sz="1100" dirty="0" smtClean="0"/>
              <a:t>1) Legend needs to get rendered again</a:t>
            </a:r>
          </a:p>
          <a:p>
            <a:r>
              <a:rPr lang="en-US" sz="1100" dirty="0" smtClean="0"/>
              <a:t>2) Legend might need more or less display space =&gt;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2a) </a:t>
            </a:r>
            <a:r>
              <a:rPr lang="en-US" sz="1100" dirty="0" err="1" smtClean="0"/>
              <a:t>PlotArea</a:t>
            </a:r>
            <a:r>
              <a:rPr lang="en-US" sz="1100" dirty="0" smtClean="0"/>
              <a:t> needs to get rendered again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2b) Renderers need to render again</a:t>
            </a:r>
          </a:p>
          <a:p>
            <a:r>
              <a:rPr lang="en-US" sz="1100" dirty="0" smtClean="0"/>
              <a:t>3) Legend values have changed =&gt;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 3a)</a:t>
            </a:r>
            <a:r>
              <a:rPr lang="en-US" sz="1100" dirty="0"/>
              <a:t> Renderers need to render </a:t>
            </a:r>
            <a:r>
              <a:rPr lang="en-US" sz="1100" dirty="0" smtClean="0"/>
              <a:t>again</a:t>
            </a:r>
          </a:p>
          <a:p>
            <a:endParaRPr lang="en-US" sz="1100" dirty="0"/>
          </a:p>
          <a:p>
            <a:r>
              <a:rPr lang="en-US" sz="1100" b="1" dirty="0" smtClean="0"/>
              <a:t>Design Goal</a:t>
            </a:r>
            <a:r>
              <a:rPr lang="en-US" sz="1100" dirty="0" smtClean="0"/>
              <a:t>:</a:t>
            </a:r>
          </a:p>
          <a:p>
            <a:r>
              <a:rPr lang="en-US" sz="1100" dirty="0" err="1" smtClean="0"/>
              <a:t>Contols</a:t>
            </a:r>
            <a:r>
              <a:rPr lang="en-US" sz="1100" dirty="0" smtClean="0"/>
              <a:t> like Legend need to inform </a:t>
            </a:r>
            <a:r>
              <a:rPr lang="en-US" sz="1100" dirty="0" err="1" smtClean="0"/>
              <a:t>oder</a:t>
            </a:r>
            <a:r>
              <a:rPr lang="en-US" sz="1100" dirty="0" smtClean="0"/>
              <a:t> controls </a:t>
            </a:r>
            <a:r>
              <a:rPr lang="en-US" sz="1100" smtClean="0"/>
              <a:t>like Renderer </a:t>
            </a:r>
            <a:r>
              <a:rPr lang="en-US" sz="1100" dirty="0" smtClean="0"/>
              <a:t>if the Legend values have changed. But it must be possible to test Legend without any Renderer. For this reason</a:t>
            </a:r>
          </a:p>
          <a:p>
            <a:r>
              <a:rPr lang="en-US" sz="1100" dirty="0" smtClean="0"/>
              <a:t>. </a:t>
            </a:r>
            <a:r>
              <a:rPr lang="en-US" sz="1100" dirty="0" err="1" smtClean="0"/>
              <a:t>Thefore</a:t>
            </a:r>
            <a:r>
              <a:rPr lang="en-US" sz="1100" dirty="0" smtClean="0"/>
              <a:t>, Legend cannot have any link to </a:t>
            </a:r>
            <a:r>
              <a:rPr lang="en-US" sz="1100" dirty="0" err="1" smtClean="0"/>
              <a:t>LegendScroller</a:t>
            </a:r>
            <a:endParaRPr lang="en-US" sz="1100" dirty="0" smtClean="0"/>
          </a:p>
          <a:p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43605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44951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Program Flow Chart Creation</a:t>
            </a:r>
            <a:endParaRPr lang="en-US" sz="1600" b="1" dirty="0" smtClean="0"/>
          </a:p>
          <a:p>
            <a:r>
              <a:rPr lang="en-US" sz="1100" dirty="0"/>
              <a:t>Example used is </a:t>
            </a:r>
            <a:r>
              <a:rPr lang="en-SG" sz="1100" dirty="0"/>
              <a:t>Chart1Plot1X1YLegend. It also applies for other chart types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904670" y="3042511"/>
            <a:ext cx="2071401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/>
              <a:t>Zoomers</a:t>
            </a:r>
            <a:endParaRPr lang="en-SG" sz="1000" dirty="0"/>
          </a:p>
          <a:p>
            <a:r>
              <a:rPr lang="en-SG" sz="1000" dirty="0" err="1" smtClean="0"/>
              <a:t>TotalZoomInButton</a:t>
            </a:r>
            <a:endParaRPr lang="en-SG" sz="1000" dirty="0" smtClean="0"/>
          </a:p>
          <a:p>
            <a:r>
              <a:rPr lang="en-SG" sz="1000" dirty="0" err="1" smtClean="0"/>
              <a:t>TotalZoomOutButton</a:t>
            </a:r>
            <a:endParaRPr lang="en-SG" sz="1000" dirty="0" smtClean="0"/>
          </a:p>
          <a:p>
            <a:r>
              <a:rPr lang="en-SG" sz="1000" dirty="0" smtClean="0"/>
              <a:t>TotalZoom100Button</a:t>
            </a:r>
          </a:p>
          <a:p>
            <a:endParaRPr lang="en-US" sz="1000" dirty="0"/>
          </a:p>
          <a:p>
            <a:r>
              <a:rPr lang="en-US" sz="1000" b="1" dirty="0" smtClean="0"/>
              <a:t>Chart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Create total zoom buttons</a:t>
            </a:r>
            <a:endParaRPr lang="en-US" sz="1000" dirty="0" smtClean="0"/>
          </a:p>
          <a:p>
            <a:r>
              <a:rPr lang="en-US" sz="1000" dirty="0" smtClean="0"/>
              <a:t>}</a:t>
            </a:r>
          </a:p>
          <a:p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b="1" dirty="0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PlotAreas.Add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)</a:t>
            </a:r>
            <a:endParaRPr lang="en-US" sz="1000" dirty="0" smtClean="0"/>
          </a:p>
          <a:p>
            <a:r>
              <a:rPr lang="en-US" sz="1000" dirty="0" smtClean="0"/>
              <a:t>}</a:t>
            </a:r>
          </a:p>
          <a:p>
            <a:r>
              <a:rPr lang="en-SG" sz="1000" b="1" dirty="0"/>
              <a:t>A</a:t>
            </a:r>
            <a:r>
              <a:rPr lang="en-SG" sz="1000" b="1" dirty="0" smtClean="0"/>
              <a:t>dd</a:t>
            </a:r>
            <a:r>
              <a:rPr lang="en-SG" sz="1000" dirty="0" smtClean="0"/>
              <a:t>(</a:t>
            </a:r>
            <a:r>
              <a:rPr lang="en-SG" sz="1000" dirty="0" err="1" smtClean="0"/>
              <a:t>LegendScroller</a:t>
            </a:r>
            <a:r>
              <a:rPr lang="en-SG" sz="1000" dirty="0" smtClean="0"/>
              <a:t> </a:t>
            </a:r>
            <a:r>
              <a:rPr lang="en-SG" sz="1000" dirty="0" err="1"/>
              <a:t>legendScroller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legendScroller.Add</a:t>
            </a:r>
            <a:r>
              <a:rPr lang="en-SG" sz="1000" dirty="0" smtClean="0"/>
              <a:t>(this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legendScroller</a:t>
            </a:r>
            <a:r>
              <a:rPr lang="en-SG" sz="1000" dirty="0"/>
              <a:t>);</a:t>
            </a:r>
            <a:endParaRPr lang="en-US" sz="1000" dirty="0"/>
          </a:p>
          <a:p>
            <a:endParaRPr lang="en-SG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34863" y="1526802"/>
            <a:ext cx="164339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 err="1" smtClean="0"/>
              <a:t>XName</a:t>
            </a:r>
            <a:endParaRPr lang="en-SG" sz="1000" dirty="0" smtClean="0"/>
          </a:p>
          <a:p>
            <a:r>
              <a:rPr lang="en-SG" sz="1000" dirty="0" err="1" smtClean="0"/>
              <a:t>XUnit</a:t>
            </a:r>
            <a:endParaRPr lang="en-SG" sz="1000" dirty="0" smtClean="0"/>
          </a:p>
          <a:p>
            <a:r>
              <a:rPr lang="en-SG" sz="1000" dirty="0"/>
              <a:t>crosshair</a:t>
            </a:r>
            <a:endParaRPr lang="it-IT" sz="1000" dirty="0" smtClean="0"/>
          </a:p>
          <a:p>
            <a:endParaRPr lang="it-IT" sz="1000" dirty="0"/>
          </a:p>
          <a:p>
            <a:r>
              <a:rPr lang="it-IT" sz="1000" b="1" dirty="0" smtClean="0"/>
              <a:t>PlotArea</a:t>
            </a:r>
            <a:r>
              <a:rPr lang="it-IT" sz="1000" dirty="0" smtClean="0"/>
              <a:t>(</a:t>
            </a:r>
            <a:r>
              <a:rPr lang="en-SG" sz="1000" dirty="0" err="1" smtClean="0"/>
              <a:t>xName</a:t>
            </a:r>
            <a:r>
              <a:rPr lang="en-SG" sz="1000" dirty="0" smtClean="0"/>
              <a:t>, </a:t>
            </a:r>
            <a:r>
              <a:rPr lang="en-SG" sz="1000" dirty="0" err="1" smtClean="0"/>
              <a:t>xUnit</a:t>
            </a:r>
            <a:r>
              <a:rPr lang="en-SG" sz="1000" dirty="0" smtClean="0"/>
              <a:t>){</a:t>
            </a:r>
          </a:p>
          <a:p>
            <a:r>
              <a:rPr lang="en-SG" sz="1000" dirty="0" smtClean="0"/>
              <a:t>  crosshair </a:t>
            </a:r>
            <a:r>
              <a:rPr lang="en-SG" sz="1000" dirty="0"/>
              <a:t>= new Crosshair</a:t>
            </a:r>
            <a:r>
              <a:rPr lang="en-SG" sz="1000" dirty="0" smtClean="0"/>
              <a:t>()</a:t>
            </a:r>
          </a:p>
          <a:p>
            <a:r>
              <a:rPr lang="en-US" sz="1000" dirty="0"/>
              <a:t>}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77937" y="1568348"/>
            <a:ext cx="78739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SG" sz="1000" b="1" dirty="0" smtClean="0"/>
          </a:p>
          <a:p>
            <a:r>
              <a:rPr lang="en-SG" sz="1000" b="1" dirty="0" err="1" smtClean="0"/>
              <a:t>LegendX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97165" y="1568348"/>
            <a:ext cx="10454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LegendXDate</a:t>
            </a:r>
            <a:endParaRPr lang="en-US" sz="1000" b="1" dirty="0" smtClean="0"/>
          </a:p>
          <a:p>
            <a:r>
              <a:rPr lang="en-US" sz="1000" b="1" dirty="0" err="1" smtClean="0"/>
              <a:t>LegendXDate</a:t>
            </a:r>
            <a:r>
              <a:rPr lang="en-US" sz="1000" dirty="0" smtClean="0"/>
              <a:t>(){}</a:t>
            </a:r>
            <a:endParaRPr 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47624" y="3301598"/>
            <a:ext cx="142539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 smtClean="0"/>
              <a:t>Legend</a:t>
            </a:r>
          </a:p>
          <a:p>
            <a:r>
              <a:rPr lang="en-SG" sz="1000" dirty="0" err="1"/>
              <a:t>ScrollBar</a:t>
            </a:r>
            <a:endParaRPr lang="en-US" sz="1000" dirty="0" smtClean="0"/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err="1" smtClean="0"/>
              <a:t>LegendScroller</a:t>
            </a:r>
            <a:r>
              <a:rPr lang="en-SG" sz="1000" dirty="0" smtClean="0"/>
              <a:t>(legend)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  Create zoom </a:t>
            </a:r>
            <a:r>
              <a:rPr lang="en-US" sz="1000" dirty="0"/>
              <a:t>buttons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21037" y="2373187"/>
            <a:ext cx="198964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endParaRPr lang="en-SG" sz="1000" dirty="0"/>
          </a:p>
          <a:p>
            <a:r>
              <a:rPr lang="en-SG" sz="1000" b="1" dirty="0" err="1"/>
              <a:t>LegendScrollerX</a:t>
            </a:r>
            <a:r>
              <a:rPr lang="en-SG" sz="1000" dirty="0"/>
              <a:t>(</a:t>
            </a:r>
            <a:r>
              <a:rPr lang="en-SG" sz="1000" dirty="0" err="1"/>
              <a:t>LegendX</a:t>
            </a:r>
            <a:r>
              <a:rPr lang="en-SG" sz="1000" dirty="0"/>
              <a:t> legend):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base(legend</a:t>
            </a:r>
            <a:r>
              <a:rPr lang="en-SG" sz="1000" dirty="0"/>
              <a:t>) </a:t>
            </a:r>
            <a:r>
              <a:rPr lang="en-SG" sz="1000" dirty="0" smtClean="0"/>
              <a:t>{}</a:t>
            </a:r>
            <a:endParaRPr lang="en-SG" sz="10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9467" y="3042511"/>
            <a:ext cx="1443024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Chart1Plot1X1YLegend</a:t>
            </a:r>
          </a:p>
          <a:p>
            <a:r>
              <a:rPr lang="en-SG" sz="1000" dirty="0" err="1" smtClean="0"/>
              <a:t>PlotArea</a:t>
            </a:r>
            <a:endParaRPr lang="en-SG" sz="1000" dirty="0" smtClean="0"/>
          </a:p>
          <a:p>
            <a:r>
              <a:rPr lang="en-SG" sz="1000" dirty="0" err="1" smtClean="0"/>
              <a:t>LegendScrollerY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smtClean="0"/>
              <a:t>Chart1Plot1X1YLegend</a:t>
            </a:r>
            <a:r>
              <a:rPr lang="en-SG" sz="1000" dirty="0" smtClean="0"/>
              <a:t>(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/>
              <a:t>, 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{</a:t>
            </a:r>
          </a:p>
          <a:p>
            <a:r>
              <a:rPr lang="en-US" sz="1000" dirty="0" smtClean="0"/>
              <a:t>  </a:t>
            </a:r>
            <a:r>
              <a:rPr lang="en-SG" sz="1000" dirty="0" smtClean="0"/>
              <a:t>Add(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)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SG" sz="1000" dirty="0" smtClean="0"/>
              <a:t>Add(</a:t>
            </a:r>
            <a:r>
              <a:rPr lang="en-SG" sz="1000" dirty="0" err="1" smtClean="0"/>
              <a:t>legendScrollerX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  Add(</a:t>
            </a:r>
            <a:r>
              <a:rPr lang="en-SG" sz="1000" dirty="0" err="1"/>
              <a:t>l</a:t>
            </a:r>
            <a:r>
              <a:rPr lang="en-SG" sz="1000" dirty="0" err="1" smtClean="0"/>
              <a:t>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2347" y="582593"/>
            <a:ext cx="654377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WindowsXyz</a:t>
            </a:r>
            <a:endParaRPr lang="en-SG" sz="1000" b="1" dirty="0" smtClean="0"/>
          </a:p>
          <a:p>
            <a:r>
              <a:rPr lang="en-US" sz="1000" i="1" dirty="0" smtClean="0"/>
              <a:t>Hosts </a:t>
            </a:r>
            <a:r>
              <a:rPr lang="en-SG" sz="1000" i="1" dirty="0" smtClean="0"/>
              <a:t>the Chart</a:t>
            </a:r>
          </a:p>
          <a:p>
            <a:r>
              <a:rPr lang="en-US" sz="1000" dirty="0" err="1"/>
              <a:t>var</a:t>
            </a:r>
            <a:r>
              <a:rPr lang="en-US" sz="1000" dirty="0"/>
              <a:t> chart = new Chart1Plot1X1YLegend(new </a:t>
            </a:r>
            <a:r>
              <a:rPr lang="en-US" sz="1000" dirty="0" err="1"/>
              <a:t>PlotArea</a:t>
            </a:r>
            <a:r>
              <a:rPr lang="en-US" sz="1000" dirty="0"/>
              <a:t>(), new </a:t>
            </a:r>
            <a:r>
              <a:rPr lang="en-US" sz="1000" dirty="0" err="1"/>
              <a:t>LegendScrollerX</a:t>
            </a:r>
            <a:r>
              <a:rPr lang="en-US" sz="1000" dirty="0"/>
              <a:t>(new </a:t>
            </a:r>
            <a:r>
              <a:rPr lang="en-US" sz="1000" dirty="0" err="1"/>
              <a:t>LegendXDate</a:t>
            </a:r>
            <a:r>
              <a:rPr lang="en-US" sz="1000" dirty="0"/>
              <a:t>()), new </a:t>
            </a:r>
            <a:r>
              <a:rPr lang="en-US" sz="1000" dirty="0" err="1"/>
              <a:t>LegendScrollerY</a:t>
            </a:r>
            <a:r>
              <a:rPr lang="en-US" sz="1000" dirty="0" smtClean="0"/>
              <a:t>())</a:t>
            </a:r>
            <a:endParaRPr lang="en-SG" sz="1000" dirty="0" smtClean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1669754" y="3141540"/>
            <a:ext cx="23491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7804" y="6151034"/>
            <a:ext cx="5524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42340" y="6031782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program flow </a:t>
            </a:r>
            <a:endParaRPr lang="en-SG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304345" y="1097973"/>
            <a:ext cx="1151342" cy="276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020257" y="1097973"/>
            <a:ext cx="183572" cy="1220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364718" y="1655793"/>
            <a:ext cx="21321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08347" y="1568348"/>
            <a:ext cx="7360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</a:p>
          <a:p>
            <a:r>
              <a:rPr lang="en-US" sz="1000" b="1" dirty="0" smtClean="0"/>
              <a:t>Legend</a:t>
            </a:r>
            <a:r>
              <a:rPr lang="en-US" sz="1000" dirty="0" smtClean="0"/>
              <a:t>(){}</a:t>
            </a:r>
            <a:endParaRPr lang="en-US" sz="1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365332" y="1631373"/>
            <a:ext cx="3430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73746" y="3939271"/>
            <a:ext cx="409147" cy="317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47013" y="1860492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314535" y="1884737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174638" y="1136591"/>
            <a:ext cx="427557" cy="678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07839" y="1031666"/>
            <a:ext cx="26397" cy="15868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877756" y="1968458"/>
            <a:ext cx="1004455" cy="2374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15882" y="2850241"/>
            <a:ext cx="321893" cy="1451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458513" y="4509833"/>
            <a:ext cx="1439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SG" sz="1000" b="1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(): 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base(</a:t>
            </a:r>
            <a:r>
              <a:rPr lang="en-SG" sz="1000" dirty="0"/>
              <a:t>new </a:t>
            </a:r>
            <a:r>
              <a:rPr lang="en-SG" sz="1000" dirty="0" err="1"/>
              <a:t>LegendY</a:t>
            </a:r>
            <a:r>
              <a:rPr lang="en-SG" sz="1000" dirty="0" smtClean="0"/>
              <a:t>()) {}</a:t>
            </a:r>
            <a:endParaRPr lang="en-SG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6712549" y="3090316"/>
            <a:ext cx="79060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SG" sz="1000" b="1" dirty="0" smtClean="0"/>
          </a:p>
          <a:p>
            <a:r>
              <a:rPr lang="en-SG" sz="1000" b="1" dirty="0" err="1" smtClean="0"/>
              <a:t>LegendY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6979019" y="1998445"/>
            <a:ext cx="128831" cy="109187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406126" y="3529445"/>
            <a:ext cx="97024" cy="1358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6507345" y="1070264"/>
            <a:ext cx="29495" cy="3577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5832729" y="4407307"/>
            <a:ext cx="758537" cy="5422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6" idx="0"/>
          </p:cNvCxnSpPr>
          <p:nvPr/>
        </p:nvCxnSpPr>
        <p:spPr>
          <a:xfrm flipV="1">
            <a:off x="5260319" y="2933700"/>
            <a:ext cx="0" cy="36789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68" idx="1"/>
          </p:cNvCxnSpPr>
          <p:nvPr/>
        </p:nvCxnSpPr>
        <p:spPr>
          <a:xfrm>
            <a:off x="6002448" y="4343400"/>
            <a:ext cx="456065" cy="44343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855365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09" name="Oval 108"/>
          <p:cNvSpPr/>
          <p:nvPr/>
        </p:nvSpPr>
        <p:spPr>
          <a:xfrm>
            <a:off x="5217582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SG" sz="1100" dirty="0"/>
          </a:p>
        </p:txBody>
      </p:sp>
      <p:sp>
        <p:nvSpPr>
          <p:cNvPr id="110" name="Oval 109"/>
          <p:cNvSpPr/>
          <p:nvPr/>
        </p:nvSpPr>
        <p:spPr>
          <a:xfrm>
            <a:off x="5356128" y="1894449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SG" sz="1100" dirty="0"/>
          </a:p>
        </p:txBody>
      </p:sp>
      <p:sp>
        <p:nvSpPr>
          <p:cNvPr id="111" name="Oval 110"/>
          <p:cNvSpPr/>
          <p:nvPr/>
        </p:nvSpPr>
        <p:spPr>
          <a:xfrm>
            <a:off x="6424729" y="1934276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</a:t>
            </a:r>
            <a:endParaRPr lang="en-SG" sz="1100" dirty="0"/>
          </a:p>
        </p:txBody>
      </p:sp>
      <p:sp>
        <p:nvSpPr>
          <p:cNvPr id="112" name="Oval 111"/>
          <p:cNvSpPr/>
          <p:nvPr/>
        </p:nvSpPr>
        <p:spPr>
          <a:xfrm>
            <a:off x="4211886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</a:t>
            </a:r>
            <a:endParaRPr lang="en-SG" sz="1100" dirty="0"/>
          </a:p>
        </p:txBody>
      </p:sp>
      <p:sp>
        <p:nvSpPr>
          <p:cNvPr id="113" name="Oval 112"/>
          <p:cNvSpPr/>
          <p:nvPr/>
        </p:nvSpPr>
        <p:spPr>
          <a:xfrm>
            <a:off x="4429783" y="298632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SG" sz="1100" dirty="0"/>
          </a:p>
        </p:txBody>
      </p:sp>
      <p:sp>
        <p:nvSpPr>
          <p:cNvPr id="114" name="Oval 113"/>
          <p:cNvSpPr/>
          <p:nvPr/>
        </p:nvSpPr>
        <p:spPr>
          <a:xfrm>
            <a:off x="7302130" y="117583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7</a:t>
            </a:r>
            <a:endParaRPr lang="en-SG" sz="1100" dirty="0"/>
          </a:p>
        </p:txBody>
      </p:sp>
      <p:sp>
        <p:nvSpPr>
          <p:cNvPr id="115" name="Oval 114"/>
          <p:cNvSpPr/>
          <p:nvPr/>
        </p:nvSpPr>
        <p:spPr>
          <a:xfrm>
            <a:off x="7614363" y="4135408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8</a:t>
            </a:r>
            <a:endParaRPr lang="en-SG" sz="1100" dirty="0"/>
          </a:p>
        </p:txBody>
      </p:sp>
      <p:sp>
        <p:nvSpPr>
          <p:cNvPr id="116" name="Oval 115"/>
          <p:cNvSpPr/>
          <p:nvPr/>
        </p:nvSpPr>
        <p:spPr>
          <a:xfrm>
            <a:off x="7302130" y="2767226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SG" sz="1100" dirty="0"/>
          </a:p>
        </p:txBody>
      </p:sp>
      <p:sp>
        <p:nvSpPr>
          <p:cNvPr id="117" name="Oval 116"/>
          <p:cNvSpPr/>
          <p:nvPr/>
        </p:nvSpPr>
        <p:spPr>
          <a:xfrm>
            <a:off x="1642439" y="1175830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SG" sz="1100" dirty="0"/>
          </a:p>
        </p:txBody>
      </p:sp>
      <p:sp>
        <p:nvSpPr>
          <p:cNvPr id="118" name="Oval 117"/>
          <p:cNvSpPr/>
          <p:nvPr/>
        </p:nvSpPr>
        <p:spPr>
          <a:xfrm>
            <a:off x="1514509" y="3646572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SG" sz="1100" dirty="0"/>
          </a:p>
        </p:txBody>
      </p:sp>
      <p:cxnSp>
        <p:nvCxnSpPr>
          <p:cNvPr id="119" name="Straight Arrow Connector 118"/>
          <p:cNvCxnSpPr>
            <a:endCxn id="44" idx="2"/>
          </p:cNvCxnSpPr>
          <p:nvPr/>
        </p:nvCxnSpPr>
        <p:spPr>
          <a:xfrm flipH="1" flipV="1">
            <a:off x="7076397" y="1968458"/>
            <a:ext cx="252623" cy="13219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5877756" y="4784090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SG" sz="1100" dirty="0"/>
          </a:p>
        </p:txBody>
      </p:sp>
      <p:sp>
        <p:nvSpPr>
          <p:cNvPr id="126" name="Oval 125"/>
          <p:cNvSpPr/>
          <p:nvPr/>
        </p:nvSpPr>
        <p:spPr>
          <a:xfrm>
            <a:off x="434551" y="5818694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27" name="Rectangle 126"/>
          <p:cNvSpPr/>
          <p:nvPr/>
        </p:nvSpPr>
        <p:spPr>
          <a:xfrm>
            <a:off x="849252" y="5806606"/>
            <a:ext cx="12250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xecution sequence</a:t>
            </a:r>
            <a:endParaRPr lang="en-SG" sz="1000" dirty="0"/>
          </a:p>
        </p:txBody>
      </p:sp>
      <p:cxnSp>
        <p:nvCxnSpPr>
          <p:cNvPr id="144" name="Straight Arrow Connector 143"/>
          <p:cNvCxnSpPr/>
          <p:nvPr/>
        </p:nvCxnSpPr>
        <p:spPr>
          <a:xfrm flipV="1">
            <a:off x="1179329" y="4680891"/>
            <a:ext cx="775855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1498088" y="4841884"/>
            <a:ext cx="457096" cy="315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447574" y="4973998"/>
            <a:ext cx="507610" cy="1576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451006" y="4386149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13</a:t>
            </a:r>
            <a:endParaRPr lang="en-SG" sz="1100" dirty="0"/>
          </a:p>
        </p:txBody>
      </p:sp>
      <p:sp>
        <p:nvSpPr>
          <p:cNvPr id="156" name="Oval 155"/>
          <p:cNvSpPr/>
          <p:nvPr/>
        </p:nvSpPr>
        <p:spPr>
          <a:xfrm>
            <a:off x="1482627" y="5147174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14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16948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43517" y="1599665"/>
            <a:ext cx="6370655" cy="36317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Chart1Plot1X1YLegend</a:t>
            </a:r>
          </a:p>
          <a:p>
            <a:r>
              <a:rPr lang="en-SG" sz="1000" dirty="0" err="1" smtClean="0"/>
              <a:t>PlotArea</a:t>
            </a:r>
            <a:endParaRPr lang="en-SG" sz="1000" dirty="0" smtClean="0"/>
          </a:p>
          <a:p>
            <a:r>
              <a:rPr lang="en-SG" sz="1000" dirty="0" err="1" smtClean="0"/>
              <a:t>LegendScrollerY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dirty="0" smtClean="0"/>
              <a:t>void </a:t>
            </a:r>
            <a:r>
              <a:rPr lang="en-SG" sz="1000" dirty="0" err="1"/>
              <a:t>FillData</a:t>
            </a:r>
            <a:r>
              <a:rPr lang="en-SG" sz="1000" dirty="0"/>
              <a:t>&lt;</a:t>
            </a:r>
            <a:r>
              <a:rPr lang="en-SG" sz="1000" dirty="0" err="1"/>
              <a:t>TRecord</a:t>
            </a:r>
            <a:r>
              <a:rPr lang="en-SG" sz="1000" dirty="0" smtClean="0"/>
              <a:t>&gt;(records, </a:t>
            </a:r>
            <a:r>
              <a:rPr lang="en-SG" sz="1000" dirty="0" err="1" smtClean="0"/>
              <a:t>serieSettings</a:t>
            </a:r>
            <a:r>
              <a:rPr lang="en-SG" sz="1000" dirty="0" smtClean="0"/>
              <a:t>)</a:t>
            </a:r>
            <a:r>
              <a:rPr lang="en-US" sz="1000" dirty="0" smtClean="0"/>
              <a:t>{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plotArea.ClearRenderers</a:t>
            </a:r>
            <a:r>
              <a:rPr lang="en-SG" sz="1000" dirty="0" smtClean="0"/>
              <a:t>()</a:t>
            </a:r>
            <a:endParaRPr lang="en-SG" sz="1000" dirty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legendScrollerX.Reset</a:t>
            </a:r>
            <a:r>
              <a:rPr lang="en-SG" sz="1000" dirty="0" smtClean="0"/>
              <a:t>()</a:t>
            </a:r>
            <a:endParaRPr lang="en-SG" sz="1000" dirty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legendScrollerY.Reset</a:t>
            </a:r>
            <a:r>
              <a:rPr lang="en-SG" sz="1000" dirty="0" smtClean="0"/>
              <a:t>()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base.FillData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&gt;(records, </a:t>
            </a:r>
            <a:r>
              <a:rPr lang="en-SG" sz="1000" dirty="0" err="1" smtClean="0"/>
              <a:t>serieSettings</a:t>
            </a:r>
            <a:r>
              <a:rPr lang="en-SG" sz="1000" dirty="0" smtClean="0"/>
              <a:t>)</a:t>
            </a:r>
            <a:endParaRPr lang="en-SG" sz="1000" dirty="0"/>
          </a:p>
          <a:p>
            <a:endParaRPr lang="en-SG" sz="1000" dirty="0"/>
          </a:p>
          <a:p>
            <a:r>
              <a:rPr lang="en-SG" sz="1000" dirty="0"/>
              <a:t>      for (</a:t>
            </a:r>
            <a:r>
              <a:rPr lang="en-SG" sz="1000" dirty="0" err="1"/>
              <a:t>int</a:t>
            </a:r>
            <a:r>
              <a:rPr lang="en-SG" sz="1000" dirty="0"/>
              <a:t> </a:t>
            </a:r>
            <a:r>
              <a:rPr lang="en-SG" sz="1000" dirty="0" err="1"/>
              <a:t>serieIndex</a:t>
            </a:r>
            <a:r>
              <a:rPr lang="en-SG" sz="1000" dirty="0"/>
              <a:t> = 0; </a:t>
            </a:r>
            <a:r>
              <a:rPr lang="en-SG" sz="1000" dirty="0" err="1"/>
              <a:t>serieIndex</a:t>
            </a:r>
            <a:r>
              <a:rPr lang="en-SG" sz="1000" dirty="0"/>
              <a:t>&lt;</a:t>
            </a:r>
            <a:r>
              <a:rPr lang="en-SG" sz="1000" dirty="0" err="1"/>
              <a:t>serieSettings</a:t>
            </a:r>
            <a:r>
              <a:rPr lang="en-SG" sz="1000" dirty="0"/>
              <a:t>!.Length; </a:t>
            </a:r>
            <a:r>
              <a:rPr lang="en-SG" sz="1000" dirty="0" err="1"/>
              <a:t>serieIndex</a:t>
            </a:r>
            <a:r>
              <a:rPr lang="en-SG" sz="1000" dirty="0"/>
              <a:t>++) {</a:t>
            </a:r>
          </a:p>
          <a:p>
            <a:r>
              <a:rPr lang="en-SG" sz="1000" dirty="0"/>
              <a:t>        Renderer? renderer = </a:t>
            </a:r>
            <a:r>
              <a:rPr lang="en-SG" sz="1000" dirty="0" err="1"/>
              <a:t>CreateGraphRenderer</a:t>
            </a:r>
            <a:r>
              <a:rPr lang="en-SG" sz="1000" dirty="0"/>
              <a:t>(</a:t>
            </a:r>
            <a:r>
              <a:rPr lang="en-SG" sz="1000" dirty="0" err="1"/>
              <a:t>serieIndex</a:t>
            </a:r>
            <a:r>
              <a:rPr lang="en-SG" sz="1000" dirty="0"/>
              <a:t>, </a:t>
            </a:r>
            <a:r>
              <a:rPr lang="en-SG" sz="1000" dirty="0" err="1"/>
              <a:t>serieSettings</a:t>
            </a:r>
            <a:r>
              <a:rPr lang="en-SG" sz="1000" dirty="0"/>
              <a:t>[</a:t>
            </a:r>
            <a:r>
              <a:rPr lang="en-SG" sz="1000" dirty="0" err="1"/>
              <a:t>serieIndex</a:t>
            </a:r>
            <a:r>
              <a:rPr lang="en-SG" sz="1000" dirty="0"/>
              <a:t>]);</a:t>
            </a:r>
          </a:p>
          <a:p>
            <a:r>
              <a:rPr lang="en-SG" sz="1000" dirty="0"/>
              <a:t>        if (renderer!=null) {</a:t>
            </a:r>
          </a:p>
          <a:p>
            <a:r>
              <a:rPr lang="en-SG" sz="1000" dirty="0"/>
              <a:t>          if (</a:t>
            </a:r>
            <a:r>
              <a:rPr lang="en-SG" sz="1000" dirty="0" err="1"/>
              <a:t>serieSettings</a:t>
            </a:r>
            <a:r>
              <a:rPr lang="en-SG" sz="1000" dirty="0"/>
              <a:t>[</a:t>
            </a:r>
            <a:r>
              <a:rPr lang="en-SG" sz="1000" dirty="0" err="1"/>
              <a:t>serieIndex</a:t>
            </a:r>
            <a:r>
              <a:rPr lang="en-SG" sz="1000" dirty="0"/>
              <a:t>].Group==0) {</a:t>
            </a:r>
          </a:p>
          <a:p>
            <a:r>
              <a:rPr lang="en-SG" sz="1000" dirty="0"/>
              <a:t>            </a:t>
            </a:r>
            <a:r>
              <a:rPr lang="en-SG" sz="1000" dirty="0" err="1"/>
              <a:t>AddRenderer</a:t>
            </a:r>
            <a:r>
              <a:rPr lang="en-SG" sz="1000" dirty="0"/>
              <a:t>(renderer,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</a:p>
          <a:p>
            <a:r>
              <a:rPr lang="en-SG" sz="1000" dirty="0"/>
              <a:t>          } else {</a:t>
            </a:r>
          </a:p>
          <a:p>
            <a:r>
              <a:rPr lang="en-US" sz="1000" dirty="0"/>
              <a:t>            throw new Exception("Only group 0 is supported. </a:t>
            </a:r>
            <a:r>
              <a:rPr lang="en-US" sz="1000" dirty="0" err="1"/>
              <a:t>SerieSettings</a:t>
            </a:r>
            <a:r>
              <a:rPr lang="en-US" sz="1000" dirty="0"/>
              <a:t>[" + </a:t>
            </a:r>
            <a:r>
              <a:rPr lang="en-US" sz="1000" dirty="0" err="1"/>
              <a:t>serieIndex</a:t>
            </a:r>
            <a:r>
              <a:rPr lang="en-US" sz="1000" dirty="0"/>
              <a:t> + "]: " + </a:t>
            </a:r>
            <a:r>
              <a:rPr lang="en-US" sz="1000" dirty="0" err="1"/>
              <a:t>serieSettings</a:t>
            </a:r>
            <a:r>
              <a:rPr lang="en-US" sz="1000" dirty="0"/>
              <a:t>[</a:t>
            </a:r>
            <a:r>
              <a:rPr lang="en-US" sz="1000" dirty="0" err="1"/>
              <a:t>serieIndex</a:t>
            </a:r>
            <a:r>
              <a:rPr lang="en-US" sz="1000" dirty="0"/>
              <a:t>]);</a:t>
            </a:r>
          </a:p>
          <a:p>
            <a:r>
              <a:rPr lang="en-SG" sz="1000" dirty="0"/>
              <a:t>          }</a:t>
            </a:r>
          </a:p>
          <a:p>
            <a:r>
              <a:rPr lang="en-SG" sz="1000" dirty="0"/>
              <a:t>        }</a:t>
            </a:r>
          </a:p>
          <a:p>
            <a:r>
              <a:rPr lang="en-SG" sz="1000" dirty="0"/>
              <a:t>      }</a:t>
            </a:r>
          </a:p>
          <a:p>
            <a:r>
              <a:rPr lang="en-SG" sz="1000" dirty="0"/>
              <a:t>    }</a:t>
            </a:r>
            <a:endParaRPr lang="en-US" sz="1000" dirty="0" smtClean="0"/>
          </a:p>
          <a:p>
            <a:endParaRPr lang="en-SG" sz="1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835" y="66110"/>
            <a:ext cx="45304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Program Flow </a:t>
            </a:r>
            <a:r>
              <a:rPr lang="en-US" sz="1600" b="1" dirty="0" err="1" smtClean="0"/>
              <a:t>FillData</a:t>
            </a:r>
            <a:endParaRPr lang="en-US" sz="1600" b="1" dirty="0" smtClean="0"/>
          </a:p>
          <a:p>
            <a:r>
              <a:rPr lang="en-US" sz="1100" dirty="0" smtClean="0"/>
              <a:t>Example used is </a:t>
            </a:r>
            <a:r>
              <a:rPr lang="en-SG" sz="1100" dirty="0" smtClean="0"/>
              <a:t>Chart1Plot1X1YLegend. It also applies for other chart types</a:t>
            </a:r>
            <a:r>
              <a:rPr lang="en-US" sz="1100" dirty="0" smtClean="0"/>
              <a:t>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9425453" y="-219828"/>
            <a:ext cx="158408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SG" sz="1000" dirty="0" err="1" smtClean="0"/>
              <a:t>TotalZoomInButton</a:t>
            </a:r>
            <a:endParaRPr lang="en-SG" sz="1000" dirty="0" smtClean="0"/>
          </a:p>
          <a:p>
            <a:r>
              <a:rPr lang="en-SG" sz="1000" dirty="0" err="1" smtClean="0"/>
              <a:t>TotalZoomOutButton</a:t>
            </a:r>
            <a:endParaRPr lang="en-SG" sz="1000" dirty="0" smtClean="0"/>
          </a:p>
          <a:p>
            <a:r>
              <a:rPr lang="en-SG" sz="1000" dirty="0" smtClean="0"/>
              <a:t>TotalZoom100Button</a:t>
            </a:r>
          </a:p>
          <a:p>
            <a:endParaRPr lang="en-US" sz="1000" dirty="0"/>
          </a:p>
          <a:p>
            <a:r>
              <a:rPr lang="en-US" sz="1000" b="1" dirty="0" smtClean="0"/>
              <a:t>Chart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Create total zoom buttons</a:t>
            </a:r>
            <a:endParaRPr lang="en-US" sz="1000" dirty="0" smtClean="0"/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425453" y="1207607"/>
            <a:ext cx="164339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 err="1" smtClean="0"/>
              <a:t>XName</a:t>
            </a:r>
            <a:endParaRPr lang="en-SG" sz="1000" dirty="0" smtClean="0"/>
          </a:p>
          <a:p>
            <a:r>
              <a:rPr lang="en-SG" sz="1000" dirty="0" err="1" smtClean="0"/>
              <a:t>XUnit</a:t>
            </a:r>
            <a:endParaRPr lang="en-SG" sz="1000" dirty="0" smtClean="0"/>
          </a:p>
          <a:p>
            <a:r>
              <a:rPr lang="en-SG" sz="1000" dirty="0"/>
              <a:t>crosshair</a:t>
            </a:r>
            <a:endParaRPr lang="it-IT" sz="1000" dirty="0" smtClean="0"/>
          </a:p>
          <a:p>
            <a:endParaRPr lang="it-IT" sz="1000" dirty="0"/>
          </a:p>
          <a:p>
            <a:r>
              <a:rPr lang="it-IT" sz="1000" b="1" dirty="0" smtClean="0"/>
              <a:t>PlotArea</a:t>
            </a:r>
            <a:r>
              <a:rPr lang="it-IT" sz="1000" dirty="0" smtClean="0"/>
              <a:t>(</a:t>
            </a:r>
            <a:r>
              <a:rPr lang="en-SG" sz="1000" dirty="0" err="1" smtClean="0"/>
              <a:t>xName</a:t>
            </a:r>
            <a:r>
              <a:rPr lang="en-SG" sz="1000" dirty="0" smtClean="0"/>
              <a:t>, </a:t>
            </a:r>
            <a:r>
              <a:rPr lang="en-SG" sz="1000" dirty="0" err="1" smtClean="0"/>
              <a:t>xUnit</a:t>
            </a:r>
            <a:r>
              <a:rPr lang="en-SG" sz="1000" dirty="0" smtClean="0"/>
              <a:t>){</a:t>
            </a:r>
          </a:p>
          <a:p>
            <a:r>
              <a:rPr lang="en-SG" sz="1000" dirty="0" smtClean="0"/>
              <a:t>  crosshair </a:t>
            </a:r>
            <a:r>
              <a:rPr lang="en-SG" sz="1000" dirty="0"/>
              <a:t>= new Crosshair</a:t>
            </a:r>
            <a:r>
              <a:rPr lang="en-SG" sz="1000" dirty="0" smtClean="0"/>
              <a:t>()</a:t>
            </a:r>
          </a:p>
          <a:p>
            <a:r>
              <a:rPr lang="en-US" sz="1000" dirty="0"/>
              <a:t>}</a:t>
            </a:r>
            <a:endParaRPr 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500481" y="4814453"/>
            <a:ext cx="78739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SG" sz="1000" b="1" dirty="0" smtClean="0"/>
          </a:p>
          <a:p>
            <a:r>
              <a:rPr lang="en-SG" sz="1000" b="1" dirty="0" err="1" smtClean="0"/>
              <a:t>LegendX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00481" y="5294225"/>
            <a:ext cx="104547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LegendXDate</a:t>
            </a:r>
            <a:endParaRPr lang="en-US" sz="1000" b="1" dirty="0" smtClean="0"/>
          </a:p>
          <a:p>
            <a:r>
              <a:rPr lang="en-US" sz="1000" b="1" dirty="0" err="1" smtClean="0"/>
              <a:t>LegendXDate</a:t>
            </a:r>
            <a:r>
              <a:rPr lang="en-US" sz="1000" dirty="0" smtClean="0"/>
              <a:t>(){}</a:t>
            </a:r>
            <a:endParaRPr lang="en-US" sz="1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470498" y="2630050"/>
            <a:ext cx="142539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 smtClean="0"/>
              <a:t>Legend</a:t>
            </a:r>
          </a:p>
          <a:p>
            <a:r>
              <a:rPr lang="en-SG" sz="1000" dirty="0" err="1"/>
              <a:t>ScrollBar</a:t>
            </a:r>
            <a:endParaRPr lang="en-US" sz="1000" dirty="0" smtClean="0"/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b="1" dirty="0" err="1" smtClean="0"/>
              <a:t>LegendScroller</a:t>
            </a:r>
            <a:r>
              <a:rPr lang="en-SG" sz="1000" dirty="0" smtClean="0"/>
              <a:t>(legend)</a:t>
            </a:r>
            <a:r>
              <a:rPr lang="en-US" sz="1000" dirty="0" smtClean="0"/>
              <a:t>{</a:t>
            </a:r>
          </a:p>
          <a:p>
            <a:r>
              <a:rPr lang="en-US" sz="1000" dirty="0" smtClean="0"/>
              <a:t>  Create zoom </a:t>
            </a:r>
            <a:r>
              <a:rPr lang="en-US" sz="1000" dirty="0"/>
              <a:t>buttons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9293052" y="3830379"/>
            <a:ext cx="1989647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endParaRPr lang="en-SG" sz="1000" dirty="0"/>
          </a:p>
          <a:p>
            <a:r>
              <a:rPr lang="en-SG" sz="1000" b="1" dirty="0" err="1"/>
              <a:t>LegendScrollerX</a:t>
            </a:r>
            <a:r>
              <a:rPr lang="en-SG" sz="1000" dirty="0"/>
              <a:t>(</a:t>
            </a:r>
            <a:r>
              <a:rPr lang="en-SG" sz="1000" dirty="0" err="1"/>
              <a:t>LegendX</a:t>
            </a:r>
            <a:r>
              <a:rPr lang="en-SG" sz="1000" dirty="0"/>
              <a:t> legend):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base(legend</a:t>
            </a:r>
            <a:r>
              <a:rPr lang="en-SG" sz="1000" dirty="0"/>
              <a:t>) </a:t>
            </a:r>
            <a:r>
              <a:rPr lang="en-SG" sz="1000" dirty="0" smtClean="0"/>
              <a:t>{}</a:t>
            </a:r>
            <a:endParaRPr lang="en-SG" sz="1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061033" y="718547"/>
            <a:ext cx="320151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WindowsXyz</a:t>
            </a:r>
            <a:endParaRPr lang="en-SG" sz="1000" b="1" dirty="0" smtClean="0"/>
          </a:p>
          <a:p>
            <a:r>
              <a:rPr lang="en-US" sz="1000" dirty="0"/>
              <a:t>chart 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chart.</a:t>
            </a:r>
            <a:r>
              <a:rPr lang="en-SG" sz="1000" dirty="0"/>
              <a:t> </a:t>
            </a:r>
            <a:r>
              <a:rPr lang="en-SG" sz="1000" dirty="0" err="1"/>
              <a:t>FillData</a:t>
            </a:r>
            <a:r>
              <a:rPr lang="en-SG" sz="1000" dirty="0"/>
              <a:t>&lt;</a:t>
            </a:r>
            <a:r>
              <a:rPr lang="en-SG" sz="1000" dirty="0" err="1"/>
              <a:t>DataRecord</a:t>
            </a:r>
            <a:r>
              <a:rPr lang="en-SG" sz="1000" dirty="0"/>
              <a:t>&gt;(</a:t>
            </a:r>
            <a:r>
              <a:rPr lang="en-SG" sz="1000" dirty="0" err="1"/>
              <a:t>dataRecords</a:t>
            </a:r>
            <a:r>
              <a:rPr lang="en-SG" sz="1000" dirty="0"/>
              <a:t>, </a:t>
            </a:r>
            <a:r>
              <a:rPr lang="en-SG" sz="1000" dirty="0" err="1" smtClean="0"/>
              <a:t>seriesSettings</a:t>
            </a:r>
            <a:r>
              <a:rPr lang="en-SG" sz="1000" dirty="0" smtClean="0"/>
              <a:t>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-1889529" y="2539385"/>
            <a:ext cx="23491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57804" y="6151034"/>
            <a:ext cx="552450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42340" y="6031782"/>
            <a:ext cx="9172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program flow </a:t>
            </a:r>
            <a:endParaRPr lang="en-SG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1958334" y="2973374"/>
            <a:ext cx="1593339" cy="276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-1955643" y="4281881"/>
            <a:ext cx="183572" cy="1220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-497473" y="2683157"/>
            <a:ext cx="213219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500481" y="4303160"/>
            <a:ext cx="7360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</a:p>
          <a:p>
            <a:r>
              <a:rPr lang="en-US" sz="1000" b="1" dirty="0" smtClean="0"/>
              <a:t>Legend</a:t>
            </a:r>
            <a:r>
              <a:rPr lang="en-US" sz="1000" dirty="0" smtClean="0"/>
              <a:t>(){}</a:t>
            </a:r>
            <a:endParaRPr lang="en-US" sz="1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-661709" y="2473909"/>
            <a:ext cx="343016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511019" y="5256513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-1772071" y="5702118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-1719471" y="5605555"/>
            <a:ext cx="38562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-877656" y="3121608"/>
            <a:ext cx="427557" cy="6783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-1587013" y="3098464"/>
            <a:ext cx="329045" cy="22691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-914994" y="5417019"/>
            <a:ext cx="714131" cy="1401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-1787549" y="4165908"/>
            <a:ext cx="1403802" cy="585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425453" y="6285253"/>
            <a:ext cx="143981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SG" sz="1000" b="1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(): </a:t>
            </a:r>
          </a:p>
          <a:p>
            <a:r>
              <a:rPr lang="en-SG" sz="1000" dirty="0"/>
              <a:t> </a:t>
            </a:r>
            <a:r>
              <a:rPr lang="en-SG" sz="1000" dirty="0" smtClean="0"/>
              <a:t> base(</a:t>
            </a:r>
            <a:r>
              <a:rPr lang="en-SG" sz="1000" dirty="0"/>
              <a:t>new </a:t>
            </a:r>
            <a:r>
              <a:rPr lang="en-SG" sz="1000" dirty="0" err="1"/>
              <a:t>LegendY</a:t>
            </a:r>
            <a:r>
              <a:rPr lang="en-SG" sz="1000" dirty="0" smtClean="0"/>
              <a:t>()) {}</a:t>
            </a:r>
            <a:endParaRPr lang="en-SG" sz="1000" b="1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9523236" y="5773817"/>
            <a:ext cx="79060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SG" sz="1000" b="1" dirty="0" smtClean="0"/>
          </a:p>
          <a:p>
            <a:r>
              <a:rPr lang="en-SG" sz="1000" b="1" dirty="0" err="1" smtClean="0"/>
              <a:t>LegendY</a:t>
            </a:r>
            <a:r>
              <a:rPr lang="en-SG" sz="1000" dirty="0" smtClean="0"/>
              <a:t>(){}</a:t>
            </a:r>
            <a:endParaRPr lang="en-US" sz="1000" dirty="0" smtClean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-1385554" y="2524717"/>
            <a:ext cx="480539" cy="70058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-826664" y="4029081"/>
            <a:ext cx="160011" cy="2058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-1965228" y="2363118"/>
            <a:ext cx="803564" cy="37544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-881507" y="3982507"/>
            <a:ext cx="269696" cy="952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-1143336" y="2307864"/>
            <a:ext cx="24421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-912833" y="2524717"/>
            <a:ext cx="109043" cy="31688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-1700664" y="1064715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09" name="Oval 108"/>
          <p:cNvSpPr/>
          <p:nvPr/>
        </p:nvSpPr>
        <p:spPr>
          <a:xfrm>
            <a:off x="-1385554" y="1064715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2</a:t>
            </a:r>
            <a:endParaRPr lang="en-SG" sz="1100" dirty="0"/>
          </a:p>
        </p:txBody>
      </p:sp>
      <p:sp>
        <p:nvSpPr>
          <p:cNvPr id="110" name="Oval 109"/>
          <p:cNvSpPr/>
          <p:nvPr/>
        </p:nvSpPr>
        <p:spPr>
          <a:xfrm>
            <a:off x="-1085648" y="1083767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3</a:t>
            </a:r>
            <a:endParaRPr lang="en-SG" sz="1100" dirty="0"/>
          </a:p>
        </p:txBody>
      </p:sp>
      <p:sp>
        <p:nvSpPr>
          <p:cNvPr id="111" name="Oval 110"/>
          <p:cNvSpPr/>
          <p:nvPr/>
        </p:nvSpPr>
        <p:spPr>
          <a:xfrm>
            <a:off x="-809461" y="1103611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</a:t>
            </a:r>
            <a:endParaRPr lang="en-SG" sz="1100" dirty="0"/>
          </a:p>
        </p:txBody>
      </p:sp>
      <p:sp>
        <p:nvSpPr>
          <p:cNvPr id="112" name="Oval 111"/>
          <p:cNvSpPr/>
          <p:nvPr/>
        </p:nvSpPr>
        <p:spPr>
          <a:xfrm>
            <a:off x="-1683216" y="1372710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5</a:t>
            </a:r>
            <a:endParaRPr lang="en-SG" sz="1100" dirty="0"/>
          </a:p>
        </p:txBody>
      </p:sp>
      <p:sp>
        <p:nvSpPr>
          <p:cNvPr id="113" name="Oval 112"/>
          <p:cNvSpPr/>
          <p:nvPr/>
        </p:nvSpPr>
        <p:spPr>
          <a:xfrm>
            <a:off x="-1358630" y="1424332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6</a:t>
            </a:r>
            <a:endParaRPr lang="en-SG" sz="1100" dirty="0"/>
          </a:p>
        </p:txBody>
      </p:sp>
      <p:sp>
        <p:nvSpPr>
          <p:cNvPr id="114" name="Oval 113"/>
          <p:cNvSpPr/>
          <p:nvPr/>
        </p:nvSpPr>
        <p:spPr>
          <a:xfrm>
            <a:off x="-1018990" y="1396195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7</a:t>
            </a:r>
            <a:endParaRPr lang="en-SG" sz="1100" dirty="0"/>
          </a:p>
        </p:txBody>
      </p:sp>
      <p:sp>
        <p:nvSpPr>
          <p:cNvPr id="115" name="Oval 114"/>
          <p:cNvSpPr/>
          <p:nvPr/>
        </p:nvSpPr>
        <p:spPr>
          <a:xfrm>
            <a:off x="-705465" y="1428698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8</a:t>
            </a:r>
            <a:endParaRPr lang="en-SG" sz="1100" dirty="0"/>
          </a:p>
        </p:txBody>
      </p:sp>
      <p:sp>
        <p:nvSpPr>
          <p:cNvPr id="116" name="Oval 115"/>
          <p:cNvSpPr/>
          <p:nvPr/>
        </p:nvSpPr>
        <p:spPr>
          <a:xfrm>
            <a:off x="-1682983" y="1689673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9</a:t>
            </a:r>
            <a:endParaRPr lang="en-SG" sz="1100" dirty="0"/>
          </a:p>
        </p:txBody>
      </p:sp>
      <p:sp>
        <p:nvSpPr>
          <p:cNvPr id="117" name="Oval 116"/>
          <p:cNvSpPr/>
          <p:nvPr/>
        </p:nvSpPr>
        <p:spPr>
          <a:xfrm>
            <a:off x="-773548" y="1818663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11</a:t>
            </a:r>
            <a:endParaRPr lang="en-SG" sz="1100" dirty="0"/>
          </a:p>
        </p:txBody>
      </p:sp>
      <p:sp>
        <p:nvSpPr>
          <p:cNvPr id="118" name="Oval 117"/>
          <p:cNvSpPr/>
          <p:nvPr/>
        </p:nvSpPr>
        <p:spPr>
          <a:xfrm>
            <a:off x="-1739342" y="2026655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12</a:t>
            </a:r>
            <a:endParaRPr lang="en-SG" sz="1100" dirty="0"/>
          </a:p>
        </p:txBody>
      </p:sp>
      <p:cxnSp>
        <p:nvCxnSpPr>
          <p:cNvPr id="119" name="Straight Arrow Connector 118"/>
          <p:cNvCxnSpPr/>
          <p:nvPr/>
        </p:nvCxnSpPr>
        <p:spPr>
          <a:xfrm flipH="1" flipV="1">
            <a:off x="-1145285" y="3628412"/>
            <a:ext cx="826592" cy="957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-1408333" y="1793669"/>
            <a:ext cx="493339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10</a:t>
            </a:r>
            <a:endParaRPr lang="en-SG" sz="1100" dirty="0"/>
          </a:p>
        </p:txBody>
      </p:sp>
      <p:sp>
        <p:nvSpPr>
          <p:cNvPr id="126" name="Oval 125"/>
          <p:cNvSpPr/>
          <p:nvPr/>
        </p:nvSpPr>
        <p:spPr>
          <a:xfrm>
            <a:off x="434551" y="5818694"/>
            <a:ext cx="207992" cy="20799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1</a:t>
            </a:r>
            <a:endParaRPr lang="en-SG" sz="1100" dirty="0"/>
          </a:p>
        </p:txBody>
      </p:sp>
      <p:sp>
        <p:nvSpPr>
          <p:cNvPr id="127" name="Rectangle 126"/>
          <p:cNvSpPr/>
          <p:nvPr/>
        </p:nvSpPr>
        <p:spPr>
          <a:xfrm>
            <a:off x="849252" y="5806606"/>
            <a:ext cx="12250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/>
              <a:t>e</a:t>
            </a:r>
            <a:r>
              <a:rPr lang="en-SG" sz="1000" dirty="0" smtClean="0"/>
              <a:t>xecution sequence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8359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61382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FillData</a:t>
            </a:r>
            <a:r>
              <a:rPr lang="en-US" sz="1600" b="1" dirty="0" smtClean="0"/>
              <a:t>() Control Interaction</a:t>
            </a:r>
          </a:p>
          <a:p>
            <a:r>
              <a:rPr lang="en-US" sz="1100" dirty="0" smtClean="0"/>
              <a:t>When user scrolls or zooms, those controls have to instruct the other controls what they need to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25164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 smtClean="0"/>
              <a:t>ZoomButtonClick</a:t>
            </a:r>
            <a:r>
              <a:rPr lang="en-US" sz="1000" dirty="0" smtClean="0"/>
              <a:t>(){</a:t>
            </a:r>
          </a:p>
          <a:p>
            <a:r>
              <a:rPr lang="en-US" sz="1000" i="1" dirty="0" smtClean="0"/>
              <a:t>  </a:t>
            </a:r>
            <a:r>
              <a:rPr lang="en-US" sz="1000" dirty="0" smtClean="0"/>
              <a:t>update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</a:t>
            </a:r>
            <a:r>
              <a:rPr lang="en-US" sz="1000" dirty="0" err="1" smtClean="0"/>
              <a:t>DisplayRange</a:t>
            </a:r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/>
              <a:t>void </a:t>
            </a:r>
            <a:r>
              <a:rPr lang="en-SG" sz="1000" b="1" dirty="0" err="1"/>
              <a:t>UpdateZoomState</a:t>
            </a:r>
            <a:r>
              <a:rPr lang="en-US" sz="1000" dirty="0" smtClean="0"/>
              <a:t>(){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loop through all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and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enable/disable the total zoom buttons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depending on the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state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SG" sz="1000" dirty="0"/>
              <a:t> </a:t>
            </a:r>
            <a:r>
              <a:rPr lang="en-SG" sz="1000" dirty="0" err="1"/>
              <a:t>plotArea.Arrange</a:t>
            </a:r>
            <a:r>
              <a:rPr lang="en-SG" sz="1000" dirty="0"/>
              <a:t> </a:t>
            </a:r>
            <a:r>
              <a:rPr lang="en-SG" sz="1000" dirty="0" smtClean="0"/>
              <a:t>(…)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legendScrollerY.Arrange</a:t>
            </a:r>
            <a:r>
              <a:rPr lang="en-SG" sz="1000" dirty="0" smtClean="0"/>
              <a:t>(…)</a:t>
            </a:r>
            <a:endParaRPr lang="en-SG" sz="1000" dirty="0"/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legendScrollerX.Arrange</a:t>
            </a:r>
            <a:r>
              <a:rPr lang="en-SG" sz="1000" dirty="0" smtClean="0"/>
              <a:t> (…)</a:t>
            </a:r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79574" y="954616"/>
            <a:ext cx="28504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/>
              <a:t>void </a:t>
            </a:r>
            <a:r>
              <a:rPr lang="en-SG" sz="1000" b="1" dirty="0" err="1" smtClean="0"/>
              <a:t>UpdateVisual</a:t>
            </a:r>
            <a:r>
              <a:rPr lang="en-SG" sz="1000" dirty="0" smtClean="0"/>
              <a:t>(</a:t>
            </a:r>
            <a:r>
              <a:rPr lang="en-SG" sz="1000" dirty="0" smtClean="0"/>
              <a:t>renderer</a:t>
            </a:r>
            <a:r>
              <a:rPr lang="en-SG" sz="1000" dirty="0" smtClean="0"/>
              <a:t>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remove existing Visual of this renderer</a:t>
            </a:r>
          </a:p>
          <a:p>
            <a:r>
              <a:rPr lang="en-US" sz="1000" dirty="0" smtClean="0"/>
              <a:t>  </a:t>
            </a:r>
            <a:r>
              <a:rPr lang="en-SG" sz="1000" dirty="0" err="1"/>
              <a:t>renderer.CreateVisual</a:t>
            </a:r>
            <a:r>
              <a:rPr lang="en-SG" sz="1000" dirty="0"/>
              <a:t>(</a:t>
            </a:r>
            <a:r>
              <a:rPr lang="en-SG" sz="1000" dirty="0" err="1"/>
              <a:t>ActualWidth</a:t>
            </a:r>
            <a:r>
              <a:rPr lang="en-SG" sz="1000" dirty="0"/>
              <a:t>, </a:t>
            </a:r>
            <a:r>
              <a:rPr lang="en-SG" sz="1000" dirty="0" err="1"/>
              <a:t>ActualHeight</a:t>
            </a:r>
            <a:r>
              <a:rPr lang="en-SG" sz="1000" dirty="0"/>
              <a:t>)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add new Visual of this renderer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530126" y="2770926"/>
            <a:ext cx="2270173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US" sz="1000" dirty="0" smtClean="0"/>
              <a:t>renderers</a:t>
            </a:r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 {</a:t>
            </a:r>
          </a:p>
          <a:p>
            <a:r>
              <a:rPr lang="en-US" sz="1000" dirty="0" smtClean="0"/>
              <a:t>  If (</a:t>
            </a:r>
            <a:r>
              <a:rPr lang="en-SG" sz="1000" dirty="0" err="1" smtClean="0"/>
              <a:t>haveDisplayValuesChanged</a:t>
            </a:r>
            <a:r>
              <a:rPr lang="en-SG" sz="1000" dirty="0" smtClean="0"/>
              <a:t>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create and write </a:t>
            </a:r>
            <a:r>
              <a:rPr lang="en-US" sz="1000" dirty="0" smtClean="0"/>
              <a:t>labels</a:t>
            </a:r>
          </a:p>
          <a:p>
            <a:r>
              <a:rPr lang="en-US" sz="1000" dirty="0" smtClean="0"/>
              <a:t>    </a:t>
            </a:r>
            <a:r>
              <a:rPr lang="en-US" sz="1000" dirty="0" err="1" smtClean="0"/>
              <a:t>foreach</a:t>
            </a:r>
            <a:r>
              <a:rPr lang="en-US" sz="1000" dirty="0" smtClean="0"/>
              <a:t> (renderer in renderers){</a:t>
            </a:r>
            <a:endParaRPr lang="en-US" sz="1000" dirty="0" smtClean="0"/>
          </a:p>
          <a:p>
            <a:r>
              <a:rPr lang="en-US" sz="1000" dirty="0" smtClean="0"/>
              <a:t>    </a:t>
            </a:r>
            <a:r>
              <a:rPr lang="en-US" sz="1000" dirty="0" smtClean="0"/>
              <a:t>  renderer.</a:t>
            </a:r>
            <a:r>
              <a:rPr lang="en-SG" sz="1000" b="1" dirty="0" err="1" smtClean="0"/>
              <a:t>DisplayValueChanged</a:t>
            </a:r>
            <a:r>
              <a:rPr lang="en-SG" sz="1000" dirty="0" smtClean="0"/>
              <a:t>(this</a:t>
            </a:r>
            <a:r>
              <a:rPr lang="en-SG" sz="1000" dirty="0" smtClean="0"/>
              <a:t>)</a:t>
            </a:r>
          </a:p>
          <a:p>
            <a:r>
              <a:rPr lang="en-US" sz="1000" dirty="0" smtClean="0"/>
              <a:t>  </a:t>
            </a:r>
            <a:r>
              <a:rPr lang="en-US" sz="1000" dirty="0" smtClean="0"/>
              <a:t>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}</a:t>
            </a:r>
            <a:endParaRPr lang="en-SG" sz="1000" dirty="0" smtClean="0"/>
          </a:p>
          <a:p>
            <a:r>
              <a:rPr lang="en-US" sz="1000" dirty="0"/>
              <a:t>}</a:t>
            </a:r>
            <a:endParaRPr lang="en-SG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14472" y="1075605"/>
            <a:ext cx="2085827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</a:p>
          <a:p>
            <a:r>
              <a:rPr lang="en-US" sz="1000" dirty="0" err="1" smtClean="0"/>
              <a:t>plotArea</a:t>
            </a:r>
            <a:endParaRPr lang="en-SG" sz="1000" b="1" dirty="0" smtClean="0"/>
          </a:p>
          <a:p>
            <a:endParaRPr lang="en-SG" sz="1000" dirty="0"/>
          </a:p>
          <a:p>
            <a:endParaRPr lang="en-SG" sz="1000" dirty="0" smtClean="0"/>
          </a:p>
          <a:p>
            <a:r>
              <a:rPr lang="en-SG" sz="1000" dirty="0" smtClean="0"/>
              <a:t>void </a:t>
            </a:r>
            <a:r>
              <a:rPr lang="en-SG" sz="1000" b="1" dirty="0" err="1" smtClean="0"/>
              <a:t>DisplayValueChanged</a:t>
            </a:r>
            <a:r>
              <a:rPr lang="en-SG" sz="1000" dirty="0" smtClean="0"/>
              <a:t>(legend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if (Min or Max value changed){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</a:t>
            </a:r>
            <a:r>
              <a:rPr lang="en-SG" sz="1000" dirty="0" err="1" smtClean="0"/>
              <a:t>PlotArea.</a:t>
            </a:r>
            <a:r>
              <a:rPr lang="en-SG" sz="1000" b="1" dirty="0" err="1" smtClean="0"/>
              <a:t>UpdateVisual</a:t>
            </a:r>
            <a:r>
              <a:rPr lang="en-SG" sz="1000" dirty="0" smtClean="0"/>
              <a:t>(this</a:t>
            </a:r>
            <a:r>
              <a:rPr lang="en-SG" sz="1000" dirty="0" smtClean="0"/>
              <a:t>);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smtClean="0"/>
              <a:t>}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489919" y="1876927"/>
            <a:ext cx="85315" cy="1986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22902" y="1253067"/>
            <a:ext cx="1432273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9574" y="2376094"/>
            <a:ext cx="336823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 smtClean="0"/>
              <a:t>chart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b="1" dirty="0" err="1"/>
              <a:t>CalculateScrollBarValues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 calculate min, display, range and max values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</a:t>
            </a:r>
            <a:r>
              <a:rPr lang="en-US" sz="1000" dirty="0" err="1" smtClean="0"/>
              <a:t>canZoomIn</a:t>
            </a:r>
            <a:r>
              <a:rPr lang="en-US" sz="1000" dirty="0" smtClean="0"/>
              <a:t> or </a:t>
            </a:r>
            <a:r>
              <a:rPr lang="en-US" sz="1000" dirty="0" err="1" smtClean="0"/>
              <a:t>canZoomOut</a:t>
            </a:r>
            <a:r>
              <a:rPr lang="en-US" sz="1000" dirty="0" smtClean="0"/>
              <a:t>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chart.</a:t>
            </a:r>
            <a:r>
              <a:rPr lang="en-SG" sz="1000" b="1" dirty="0" err="1" smtClean="0"/>
              <a:t>UpdateZoomState</a:t>
            </a:r>
            <a:r>
              <a:rPr lang="en-SG" sz="1000" dirty="0" smtClean="0"/>
              <a:t>()</a:t>
            </a:r>
            <a:endParaRPr lang="en-SG" sz="1000" dirty="0" smtClean="0"/>
          </a:p>
          <a:p>
            <a:r>
              <a:rPr lang="en-US" sz="1000" dirty="0" smtClean="0"/>
              <a:t>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(values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i="1" dirty="0" smtClean="0"/>
              <a:t>changing the legend’s properties forces rendering of legend</a:t>
            </a:r>
          </a:p>
          <a:p>
            <a:r>
              <a:rPr lang="en-SG" sz="1000" dirty="0" smtClean="0"/>
              <a:t>    </a:t>
            </a:r>
            <a:r>
              <a:rPr lang="en-SG" sz="1000" dirty="0" err="1" smtClean="0"/>
              <a:t>legend.MinValue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minValueTracked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legend.DisplayValueRange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displayValueRangeTracked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legend.MaxValue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maxValueTracked</a:t>
            </a:r>
            <a:r>
              <a:rPr lang="en-SG" sz="1000" dirty="0"/>
              <a:t>;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}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6385" y="4677971"/>
            <a:ext cx="20714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r>
              <a:rPr lang="en-SG" sz="1000" dirty="0" smtClean="0"/>
              <a:t>or</a:t>
            </a:r>
            <a:r>
              <a:rPr lang="en-SG" sz="1000" b="1" dirty="0" smtClean="0"/>
              <a:t> Y</a:t>
            </a:r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</a:t>
            </a:r>
            <a:r>
              <a:rPr lang="en-SG" sz="1000" b="1" dirty="0" err="1"/>
              <a:t>CalculateScrollBarValues</a:t>
            </a:r>
            <a:r>
              <a:rPr lang="en-SG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78567" y="2963333"/>
            <a:ext cx="838200" cy="21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078569" y="2001989"/>
            <a:ext cx="942761" cy="1386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30034" y="3388405"/>
            <a:ext cx="800092" cy="474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26167" y="1462447"/>
            <a:ext cx="953407" cy="91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54991" y="1253067"/>
            <a:ext cx="1598377" cy="171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8623" y="3333750"/>
            <a:ext cx="161001" cy="1637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2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61382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FillData</a:t>
            </a:r>
            <a:r>
              <a:rPr lang="en-US" sz="1600" b="1" dirty="0" smtClean="0"/>
              <a:t>() Control Interaction</a:t>
            </a:r>
          </a:p>
          <a:p>
            <a:r>
              <a:rPr lang="en-US" sz="1100" dirty="0" smtClean="0"/>
              <a:t>When user scrolls or zooms, those controls have to instruct the other controls what they need to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385589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err="1" smtClean="0"/>
              <a:t>ZoomButtonClick</a:t>
            </a:r>
            <a:r>
              <a:rPr lang="en-US" sz="1000" dirty="0" smtClean="0"/>
              <a:t>(){</a:t>
            </a:r>
          </a:p>
          <a:p>
            <a:r>
              <a:rPr lang="en-US" sz="1000" i="1" dirty="0" smtClean="0"/>
              <a:t>  </a:t>
            </a:r>
            <a:r>
              <a:rPr lang="en-US" sz="1000" dirty="0" smtClean="0"/>
              <a:t>update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</a:t>
            </a:r>
            <a:r>
              <a:rPr lang="en-US" sz="1000" dirty="0" err="1" smtClean="0"/>
              <a:t>DisplayRange</a:t>
            </a:r>
            <a:endParaRPr lang="en-US" sz="1000" dirty="0"/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/>
              <a:t>void </a:t>
            </a:r>
            <a:r>
              <a:rPr lang="en-US" sz="1000" dirty="0" err="1"/>
              <a:t>legendScroller_</a:t>
            </a:r>
            <a:r>
              <a:rPr lang="en-US" sz="1000" b="1" dirty="0" err="1"/>
              <a:t>ZoomStateChanged</a:t>
            </a:r>
            <a:r>
              <a:rPr lang="en-US" sz="1000" dirty="0" smtClean="0"/>
              <a:t>(){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loop through all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and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enable/disable the total zoom buttons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depending on the </a:t>
            </a:r>
            <a:r>
              <a:rPr lang="en-US" sz="1000" dirty="0" err="1" smtClean="0"/>
              <a:t>Zoomers</a:t>
            </a:r>
            <a:r>
              <a:rPr lang="en-US" sz="1000" dirty="0" smtClean="0"/>
              <a:t> state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SG" sz="1000" dirty="0"/>
              <a:t> </a:t>
            </a:r>
            <a:r>
              <a:rPr lang="en-SG" sz="1000" dirty="0" err="1"/>
              <a:t>plotArea.Arrange</a:t>
            </a:r>
            <a:r>
              <a:rPr lang="en-SG" sz="1000" dirty="0"/>
              <a:t> </a:t>
            </a:r>
            <a:r>
              <a:rPr lang="en-SG" sz="1000" dirty="0" smtClean="0"/>
              <a:t>(…)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legendScrollerY.Arrange</a:t>
            </a:r>
            <a:r>
              <a:rPr lang="en-SG" sz="1000" dirty="0" smtClean="0"/>
              <a:t>(…)</a:t>
            </a:r>
            <a:endParaRPr lang="en-SG" sz="1000" dirty="0"/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legendScrollerX.Arrange</a:t>
            </a:r>
            <a:r>
              <a:rPr lang="en-SG" sz="1000" dirty="0" smtClean="0"/>
              <a:t> (…)</a:t>
            </a:r>
          </a:p>
          <a:p>
            <a:r>
              <a:rPr lang="en-US" sz="1000" dirty="0" smtClean="0"/>
              <a:t>}</a:t>
            </a:r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2879574" y="954616"/>
            <a:ext cx="28504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dirty="0"/>
              <a:t>void </a:t>
            </a:r>
            <a:r>
              <a:rPr lang="en-SG" sz="1000" b="1" dirty="0" err="1" smtClean="0"/>
              <a:t>renderer_RenderingRequested</a:t>
            </a:r>
            <a:r>
              <a:rPr lang="en-SG" sz="1000" dirty="0" smtClean="0"/>
              <a:t>(renderer){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remove existing Visual of this renderer</a:t>
            </a:r>
          </a:p>
          <a:p>
            <a:r>
              <a:rPr lang="en-US" sz="1000" dirty="0" smtClean="0"/>
              <a:t>  </a:t>
            </a:r>
            <a:r>
              <a:rPr lang="en-SG" sz="1000" dirty="0" err="1"/>
              <a:t>renderer.CreateVisual</a:t>
            </a:r>
            <a:r>
              <a:rPr lang="en-SG" sz="1000" dirty="0"/>
              <a:t>(</a:t>
            </a:r>
            <a:r>
              <a:rPr lang="en-SG" sz="1000" dirty="0" err="1"/>
              <a:t>ActualWidth</a:t>
            </a:r>
            <a:r>
              <a:rPr lang="en-SG" sz="1000" dirty="0"/>
              <a:t>, </a:t>
            </a:r>
            <a:r>
              <a:rPr lang="en-SG" sz="1000" dirty="0" err="1"/>
              <a:t>ActualHeight</a:t>
            </a:r>
            <a:r>
              <a:rPr lang="en-SG" sz="1000" dirty="0"/>
              <a:t>)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add new Visual of this renderer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55175" y="2770926"/>
            <a:ext cx="188064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SG" sz="1000" dirty="0"/>
              <a:t>e</a:t>
            </a:r>
            <a:r>
              <a:rPr lang="en-SG" sz="1000" dirty="0" smtClean="0"/>
              <a:t>vent</a:t>
            </a:r>
            <a:r>
              <a:rPr lang="en-SG" sz="1000" i="1" dirty="0" smtClean="0"/>
              <a:t> </a:t>
            </a:r>
            <a:r>
              <a:rPr lang="en-SG" sz="1000" b="1" dirty="0" err="1"/>
              <a:t>DisplayValueChanged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 {</a:t>
            </a:r>
          </a:p>
          <a:p>
            <a:r>
              <a:rPr lang="en-US" sz="1000" dirty="0" smtClean="0"/>
              <a:t>  If (</a:t>
            </a:r>
            <a:r>
              <a:rPr lang="en-SG" sz="1000" dirty="0" err="1" smtClean="0"/>
              <a:t>haveDisplayValuesChanged</a:t>
            </a:r>
            <a:r>
              <a:rPr lang="en-SG" sz="1000" dirty="0" smtClean="0"/>
              <a:t>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create and write labels</a:t>
            </a:r>
          </a:p>
          <a:p>
            <a:r>
              <a:rPr lang="en-US" sz="1000" dirty="0" smtClean="0"/>
              <a:t>    </a:t>
            </a:r>
            <a:r>
              <a:rPr lang="en-SG" sz="1000" b="1" dirty="0" err="1" smtClean="0"/>
              <a:t>DisplayValueChanged</a:t>
            </a:r>
            <a:r>
              <a:rPr lang="en-SG" sz="1000" dirty="0" smtClean="0"/>
              <a:t>(this)</a:t>
            </a:r>
          </a:p>
          <a:p>
            <a:r>
              <a:rPr lang="en-US" sz="1000" dirty="0" smtClean="0"/>
              <a:t>  }</a:t>
            </a:r>
            <a:endParaRPr lang="en-SG" sz="1000" dirty="0" smtClean="0"/>
          </a:p>
          <a:p>
            <a:r>
              <a:rPr lang="en-US" sz="1000" dirty="0"/>
              <a:t>}</a:t>
            </a:r>
            <a:endParaRPr lang="en-SG" sz="10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14472" y="1075605"/>
            <a:ext cx="205537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vent </a:t>
            </a:r>
            <a:r>
              <a:rPr lang="en-SG" sz="1000" b="1" dirty="0" err="1" smtClean="0"/>
              <a:t>RenderingRequested</a:t>
            </a:r>
            <a:endParaRPr lang="en-SG" sz="1000" b="1" dirty="0" smtClean="0"/>
          </a:p>
          <a:p>
            <a:endParaRPr lang="en-SG" sz="1000" dirty="0"/>
          </a:p>
          <a:p>
            <a:endParaRPr lang="en-SG" sz="1000" dirty="0" smtClean="0"/>
          </a:p>
          <a:p>
            <a:r>
              <a:rPr lang="en-SG" sz="1000" dirty="0" smtClean="0"/>
              <a:t>void </a:t>
            </a:r>
            <a:r>
              <a:rPr lang="en-SG" sz="1000" dirty="0" err="1" smtClean="0"/>
              <a:t>DisplayValueChanged</a:t>
            </a:r>
            <a:r>
              <a:rPr lang="en-SG" sz="1000" dirty="0" smtClean="0"/>
              <a:t>(legend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if (Min or Max value changed){</a:t>
            </a:r>
          </a:p>
          <a:p>
            <a:r>
              <a:rPr lang="en-US" sz="1000" b="1" dirty="0"/>
              <a:t> </a:t>
            </a:r>
            <a:r>
              <a:rPr lang="en-US" sz="1000" b="1" dirty="0" smtClean="0"/>
              <a:t>   </a:t>
            </a:r>
            <a:r>
              <a:rPr lang="en-SG" sz="1000" b="1" dirty="0" err="1" smtClean="0"/>
              <a:t>RenderingRequested</a:t>
            </a:r>
            <a:r>
              <a:rPr lang="en-SG" sz="1000" dirty="0" smtClean="0"/>
              <a:t>(this);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smtClean="0"/>
              <a:t>}</a:t>
            </a:r>
          </a:p>
          <a:p>
            <a:r>
              <a:rPr lang="en-US" sz="1000" dirty="0"/>
              <a:t>}</a:t>
            </a:r>
            <a:endParaRPr lang="en-SG" sz="1000" dirty="0" smtClean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8404605" y="1876927"/>
            <a:ext cx="170629" cy="108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22901" y="1253067"/>
            <a:ext cx="1291571" cy="825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6557954" y="3055829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Freeform 14"/>
          <p:cNvSpPr/>
          <p:nvPr/>
        </p:nvSpPr>
        <p:spPr>
          <a:xfrm>
            <a:off x="6386169" y="1384279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2879574" y="2376094"/>
            <a:ext cx="3368230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US" sz="1000" dirty="0"/>
              <a:t>e</a:t>
            </a:r>
            <a:r>
              <a:rPr lang="en-US" sz="1000" dirty="0" smtClean="0"/>
              <a:t>vent </a:t>
            </a:r>
            <a:r>
              <a:rPr lang="en-SG" sz="1000" b="1" dirty="0" err="1"/>
              <a:t>ZoomStateChanged</a:t>
            </a:r>
            <a:endParaRPr lang="en-SG" sz="1000" b="1" dirty="0"/>
          </a:p>
          <a:p>
            <a:endParaRPr lang="en-US" sz="1000" dirty="0" smtClean="0"/>
          </a:p>
          <a:p>
            <a:r>
              <a:rPr lang="en-SG" sz="1000" dirty="0"/>
              <a:t>void </a:t>
            </a:r>
            <a:r>
              <a:rPr lang="en-SG" sz="1000" b="1" dirty="0" err="1"/>
              <a:t>CalculateScrollBarValues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 calculate min, display, range and max values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</a:t>
            </a:r>
            <a:r>
              <a:rPr lang="en-US" sz="1000" dirty="0" err="1" smtClean="0"/>
              <a:t>canZoomIn</a:t>
            </a:r>
            <a:r>
              <a:rPr lang="en-US" sz="1000" dirty="0" smtClean="0"/>
              <a:t> or </a:t>
            </a:r>
            <a:r>
              <a:rPr lang="en-US" sz="1000" dirty="0" err="1" smtClean="0"/>
              <a:t>canZoomOut</a:t>
            </a:r>
            <a:r>
              <a:rPr lang="en-US" sz="1000" dirty="0" smtClean="0"/>
              <a:t>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SG" sz="1000" b="1" dirty="0" err="1" smtClean="0"/>
              <a:t>ZoomStateChanged</a:t>
            </a:r>
            <a:r>
              <a:rPr lang="en-SG" sz="1000" dirty="0" smtClean="0"/>
              <a:t>(this)</a:t>
            </a:r>
          </a:p>
          <a:p>
            <a:r>
              <a:rPr lang="en-US" sz="1000" dirty="0" smtClean="0"/>
              <a:t>  }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if (values changed){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</a:t>
            </a:r>
            <a:r>
              <a:rPr lang="en-US" sz="1000" i="1" dirty="0" smtClean="0"/>
              <a:t>changing the legend’s properties forces rendering of legend</a:t>
            </a:r>
          </a:p>
          <a:p>
            <a:r>
              <a:rPr lang="en-SG" sz="1000" dirty="0" smtClean="0"/>
              <a:t>    </a:t>
            </a:r>
            <a:r>
              <a:rPr lang="en-SG" sz="1000" dirty="0" err="1" smtClean="0"/>
              <a:t>legend.MinValue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minValueTracked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legend.DisplayValueRange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displayValueRangeTracked</a:t>
            </a:r>
            <a:r>
              <a:rPr lang="en-SG" sz="1000" dirty="0"/>
              <a:t>;</a:t>
            </a:r>
          </a:p>
          <a:p>
            <a:r>
              <a:rPr lang="en-SG" sz="1000" dirty="0"/>
              <a:t>    </a:t>
            </a:r>
            <a:r>
              <a:rPr lang="en-SG" sz="1000" dirty="0" err="1" smtClean="0"/>
              <a:t>legend.MaxValue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maxValueTracked</a:t>
            </a:r>
            <a:r>
              <a:rPr lang="en-SG" sz="1000" dirty="0"/>
              <a:t>;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}</a:t>
            </a:r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76385" y="4677971"/>
            <a:ext cx="20714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r>
              <a:rPr lang="en-SG" sz="1000" b="1" dirty="0" smtClean="0"/>
              <a:t> </a:t>
            </a:r>
            <a:r>
              <a:rPr lang="en-SG" sz="1000" dirty="0" smtClean="0"/>
              <a:t>or</a:t>
            </a:r>
            <a:r>
              <a:rPr lang="en-SG" sz="1000" b="1" dirty="0" smtClean="0"/>
              <a:t> Y</a:t>
            </a:r>
          </a:p>
          <a:p>
            <a:r>
              <a:rPr lang="en-SG" sz="1000" dirty="0"/>
              <a:t>Size </a:t>
            </a:r>
            <a:r>
              <a:rPr lang="en-SG" sz="1000" dirty="0" err="1" smtClean="0"/>
              <a:t>ArrangeOverride</a:t>
            </a:r>
            <a:r>
              <a:rPr lang="en-SG" sz="1000" dirty="0" smtClean="0"/>
              <a:t>(</a:t>
            </a:r>
            <a:r>
              <a:rPr lang="en-SG" sz="1000" dirty="0" err="1" smtClean="0"/>
              <a:t>arrangeRect</a:t>
            </a:r>
            <a:r>
              <a:rPr lang="en-SG" sz="1000" dirty="0"/>
              <a:t>) </a:t>
            </a:r>
            <a:r>
              <a:rPr lang="en-SG" sz="1000" dirty="0" smtClean="0"/>
              <a:t>{</a:t>
            </a:r>
          </a:p>
          <a:p>
            <a:r>
              <a:rPr lang="en-US" sz="1000" dirty="0" smtClean="0"/>
              <a:t> </a:t>
            </a:r>
            <a:r>
              <a:rPr lang="en-SG" sz="1000" b="1" dirty="0" err="1"/>
              <a:t>CalculateScrollBarValues</a:t>
            </a:r>
            <a:r>
              <a:rPr lang="en-SG" sz="1000" dirty="0" smtClean="0"/>
              <a:t>()</a:t>
            </a:r>
            <a:endParaRPr lang="en-US" sz="1000" dirty="0" smtClean="0"/>
          </a:p>
          <a:p>
            <a:r>
              <a:rPr lang="en-US" sz="1000" dirty="0" smtClean="0"/>
              <a:t>}</a:t>
            </a:r>
            <a:endParaRPr lang="en-SG" sz="10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078567" y="2963333"/>
            <a:ext cx="838200" cy="2137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2591690" y="2651805"/>
            <a:ext cx="402201" cy="736600"/>
          </a:xfrm>
          <a:custGeom>
            <a:avLst/>
            <a:gdLst>
              <a:gd name="connsiteX0" fmla="*/ 402201 w 402201"/>
              <a:gd name="connsiteY0" fmla="*/ 736600 h 736600"/>
              <a:gd name="connsiteX1" fmla="*/ 35 w 402201"/>
              <a:gd name="connsiteY1" fmla="*/ 232833 h 736600"/>
              <a:gd name="connsiteX2" fmla="*/ 376801 w 402201"/>
              <a:gd name="connsiteY2" fmla="*/ 0 h 736600"/>
              <a:gd name="connsiteX3" fmla="*/ 376801 w 402201"/>
              <a:gd name="connsiteY3" fmla="*/ 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201" h="736600">
                <a:moveTo>
                  <a:pt x="402201" y="736600"/>
                </a:moveTo>
                <a:cubicBezTo>
                  <a:pt x="203234" y="546100"/>
                  <a:pt x="4268" y="355600"/>
                  <a:pt x="35" y="232833"/>
                </a:cubicBezTo>
                <a:cubicBezTo>
                  <a:pt x="-4198" y="110066"/>
                  <a:pt x="376801" y="0"/>
                  <a:pt x="376801" y="0"/>
                </a:cubicBezTo>
                <a:lnTo>
                  <a:pt x="376801" y="0"/>
                </a:lnTo>
              </a:path>
            </a:pathLst>
          </a:custGeom>
          <a:noFill/>
          <a:ln w="12700"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078568" y="2001989"/>
            <a:ext cx="1002445" cy="618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730034" y="3429000"/>
            <a:ext cx="1230121" cy="434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26167" y="1462447"/>
            <a:ext cx="953407" cy="9136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354991" y="1253067"/>
            <a:ext cx="1598377" cy="1710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8623" y="3333750"/>
            <a:ext cx="161001" cy="1637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0990" y="266700"/>
            <a:ext cx="2891790" cy="5360670"/>
          </a:xfrm>
          <a:prstGeom prst="rect">
            <a:avLst/>
          </a:prstGeom>
          <a:solidFill>
            <a:srgbClr val="FB1127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29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19" y="2054551"/>
            <a:ext cx="5817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Chart</a:t>
            </a:r>
          </a:p>
          <a:p>
            <a:r>
              <a:rPr lang="en-SG" sz="1200" i="1" dirty="0" smtClean="0"/>
              <a:t>Stores the data to be drawn in </a:t>
            </a:r>
            <a:r>
              <a:rPr lang="en-SG" sz="1200" b="1" dirty="0" err="1" smtClean="0"/>
              <a:t>DataSeries</a:t>
            </a:r>
            <a:r>
              <a:rPr lang="en-SG" sz="1200" dirty="0" smtClean="0"/>
              <a:t>:</a:t>
            </a:r>
            <a:endParaRPr lang="en-SG" sz="1200" i="1" dirty="0" smtClean="0"/>
          </a:p>
          <a:p>
            <a:r>
              <a:rPr lang="en-SG" sz="1200" dirty="0"/>
              <a:t>double[</a:t>
            </a:r>
            <a:r>
              <a:rPr lang="en-SG" sz="1200" dirty="0" err="1"/>
              <a:t>SerieIndex</a:t>
            </a:r>
            <a:r>
              <a:rPr lang="en-SG" sz="1200" dirty="0"/>
              <a:t>][</a:t>
            </a:r>
            <a:r>
              <a:rPr lang="en-SG" sz="1200" dirty="0" err="1"/>
              <a:t>RecordIndex</a:t>
            </a:r>
            <a:r>
              <a:rPr lang="en-SG" sz="1200" dirty="0"/>
              <a:t>, </a:t>
            </a:r>
            <a:r>
              <a:rPr lang="en-SG" sz="1200" dirty="0" err="1"/>
              <a:t>ValueIndex</a:t>
            </a:r>
            <a:r>
              <a:rPr lang="en-SG" sz="1200" dirty="0" smtClean="0"/>
              <a:t>] </a:t>
            </a:r>
          </a:p>
          <a:p>
            <a:endParaRPr lang="en-SG" sz="1200" b="1" dirty="0" smtClean="0"/>
          </a:p>
          <a:p>
            <a:r>
              <a:rPr lang="en-SG" sz="1200" dirty="0" err="1" smtClean="0"/>
              <a:t>ValueIndex</a:t>
            </a:r>
            <a:r>
              <a:rPr lang="en-SG" sz="1200" dirty="0" smtClean="0"/>
              <a:t>==0 </a:t>
            </a:r>
            <a:r>
              <a:rPr lang="en-SG" sz="1200" i="1" dirty="0" smtClean="0"/>
              <a:t>is always the </a:t>
            </a:r>
            <a:r>
              <a:rPr lang="en-SG" sz="1200" dirty="0" err="1" smtClean="0"/>
              <a:t>TimeStamp</a:t>
            </a:r>
            <a:r>
              <a:rPr lang="en-SG" sz="1200" dirty="0" smtClean="0"/>
              <a:t> (X) </a:t>
            </a:r>
            <a:r>
              <a:rPr lang="en-SG" sz="1200" i="1" dirty="0" smtClean="0"/>
              <a:t>and</a:t>
            </a:r>
          </a:p>
          <a:p>
            <a:r>
              <a:rPr lang="en-SG" sz="1200" i="1" dirty="0" smtClean="0"/>
              <a:t>the other indices retrieve one or several</a:t>
            </a:r>
            <a:r>
              <a:rPr lang="en-SG" sz="1200" dirty="0" smtClean="0"/>
              <a:t> Y </a:t>
            </a:r>
          </a:p>
          <a:p>
            <a:r>
              <a:rPr lang="en-SG" sz="1200" i="1" dirty="0" smtClean="0"/>
              <a:t>values.</a:t>
            </a:r>
          </a:p>
          <a:p>
            <a:r>
              <a:rPr lang="en-US" sz="1200" i="1" dirty="0" smtClean="0"/>
              <a:t>It’s easier to draw a line if the line’s data (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) is stored in one array.</a:t>
            </a:r>
            <a:endParaRPr lang="en-SG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152400" y="449580"/>
            <a:ext cx="5303520" cy="1203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0835" y="6611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smtClean="0"/>
              <a:t>Data Transformation</a:t>
            </a:r>
            <a:endParaRPr lang="en-SG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49580"/>
            <a:ext cx="3387090" cy="11468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b="1" dirty="0" smtClean="0"/>
              <a:t>Host Application</a:t>
            </a:r>
          </a:p>
          <a:p>
            <a:r>
              <a:rPr lang="en-US" sz="1200" i="1" dirty="0" smtClean="0"/>
              <a:t>Creates 1 data sample (measurements) at a time </a:t>
            </a:r>
          </a:p>
          <a:p>
            <a:r>
              <a:rPr lang="en-US" sz="1200" i="1" dirty="0" smtClean="0"/>
              <a:t>consisting of an x value (often time stamp) and </a:t>
            </a:r>
          </a:p>
          <a:p>
            <a:r>
              <a:rPr lang="en-US" sz="1200" i="1" dirty="0" smtClean="0"/>
              <a:t>several Y values (measurements). It’s up to the </a:t>
            </a:r>
          </a:p>
          <a:p>
            <a:r>
              <a:rPr lang="en-US" sz="1200" i="1" dirty="0" smtClean="0"/>
              <a:t>host app how to store the data.</a:t>
            </a:r>
          </a:p>
          <a:p>
            <a:endParaRPr lang="en-SG" sz="12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38514"/>
              </p:ext>
            </p:extLst>
          </p:nvPr>
        </p:nvGraphicFramePr>
        <p:xfrm>
          <a:off x="3310890" y="542290"/>
          <a:ext cx="20764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/>
                <a:gridCol w="556260"/>
                <a:gridCol w="491490"/>
                <a:gridCol w="5181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Time-</a:t>
                      </a:r>
                    </a:p>
                    <a:p>
                      <a:r>
                        <a:rPr lang="en-US" sz="1200" dirty="0" smtClean="0"/>
                        <a:t>Stamp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1620" y="896451"/>
            <a:ext cx="246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US" sz="1200" dirty="0" err="1" smtClean="0"/>
              <a:t>TRecord</a:t>
            </a:r>
            <a:r>
              <a:rPr lang="en-SG" sz="1200" dirty="0"/>
              <a:t>,</a:t>
            </a:r>
            <a:r>
              <a:rPr lang="en-SG" sz="1200" dirty="0" smtClean="0"/>
              <a:t> </a:t>
            </a:r>
            <a:r>
              <a:rPr lang="en-US" sz="1200" dirty="0"/>
              <a:t>data sample </a:t>
            </a:r>
            <a:r>
              <a:rPr lang="en-SG" sz="1200" dirty="0" smtClean="0"/>
              <a:t>0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37810" y="109076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1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29269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2</a:t>
            </a:r>
            <a:endParaRPr lang="en-SG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78162"/>
              </p:ext>
            </p:extLst>
          </p:nvPr>
        </p:nvGraphicFramePr>
        <p:xfrm>
          <a:off x="3329940" y="2180798"/>
          <a:ext cx="24765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770"/>
                <a:gridCol w="552450"/>
                <a:gridCol w="521970"/>
                <a:gridCol w="57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 Values 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08:00</a:t>
                      </a:r>
                    </a:p>
                    <a:p>
                      <a:r>
                        <a:rPr lang="en-US" sz="1200" dirty="0" smtClean="0"/>
                        <a:t>Y: 10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09:00</a:t>
                      </a:r>
                    </a:p>
                    <a:p>
                      <a:r>
                        <a:rPr lang="en-US" sz="1200" dirty="0" smtClean="0"/>
                        <a:t>Y: 12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10:00</a:t>
                      </a:r>
                    </a:p>
                    <a:p>
                      <a:r>
                        <a:rPr lang="en-US" sz="1200" dirty="0" smtClean="0"/>
                        <a:t>Y: 16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Values 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08:00</a:t>
                      </a:r>
                    </a:p>
                    <a:p>
                      <a:r>
                        <a:rPr lang="en-US" sz="1200" dirty="0" smtClean="0"/>
                        <a:t>Y: 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09:00</a:t>
                      </a:r>
                    </a:p>
                    <a:p>
                      <a:r>
                        <a:rPr lang="en-US" sz="1200" dirty="0" smtClean="0"/>
                        <a:t>Y: 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10:00</a:t>
                      </a:r>
                    </a:p>
                    <a:p>
                      <a:r>
                        <a:rPr lang="en-US" sz="1200" dirty="0" smtClean="0"/>
                        <a:t>Y: 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9775" y="249991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5965" y="268279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1</a:t>
            </a:r>
            <a:endParaRPr lang="en-SG" sz="1200" dirty="0"/>
          </a:p>
        </p:txBody>
      </p:sp>
      <p:sp>
        <p:nvSpPr>
          <p:cNvPr id="15" name="Rectangle 14"/>
          <p:cNvSpPr/>
          <p:nvPr/>
        </p:nvSpPr>
        <p:spPr>
          <a:xfrm>
            <a:off x="160019" y="3844974"/>
            <a:ext cx="6609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Chart.FillData</a:t>
            </a:r>
            <a:r>
              <a:rPr lang="en-US" sz="1200" b="1" dirty="0" smtClean="0"/>
              <a:t>()</a:t>
            </a:r>
          </a:p>
          <a:p>
            <a:r>
              <a:rPr lang="en-US" sz="1200" i="1" dirty="0" smtClean="0"/>
              <a:t>Rearranges data stored as data sample (measurement) arrays into arrays where the data is stored per 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. </a:t>
            </a:r>
            <a:r>
              <a:rPr lang="en-US" sz="1200" dirty="0" err="1"/>
              <a:t>Chart.FillData</a:t>
            </a:r>
            <a:r>
              <a:rPr lang="en-US" sz="1200" dirty="0" smtClean="0"/>
              <a:t>() h</a:t>
            </a:r>
            <a:r>
              <a:rPr lang="en-US" sz="1200" i="1" dirty="0" smtClean="0"/>
              <a:t>as 2 parameters:</a:t>
            </a:r>
          </a:p>
          <a:p>
            <a:r>
              <a:rPr lang="en-US" sz="1200" dirty="0" err="1" smtClean="0"/>
              <a:t>IEnumerable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 </a:t>
            </a:r>
            <a:r>
              <a:rPr lang="en-US" sz="1200" dirty="0" err="1" smtClean="0"/>
              <a:t>newRecords</a:t>
            </a:r>
            <a:r>
              <a:rPr lang="en-US" sz="1200" dirty="0" smtClean="0"/>
              <a:t> </a:t>
            </a:r>
            <a:r>
              <a:rPr lang="en-US" sz="1200" i="1" dirty="0" smtClean="0"/>
              <a:t>//loops over the </a:t>
            </a:r>
            <a:r>
              <a:rPr lang="en-US" sz="1200" i="1" dirty="0"/>
              <a:t>data sample (measurements) </a:t>
            </a:r>
            <a:endParaRPr lang="en-US" sz="1200" i="1" dirty="0" smtClean="0"/>
          </a:p>
          <a:p>
            <a:r>
              <a:rPr lang="en-US" sz="1200" dirty="0" err="1" smtClean="0"/>
              <a:t>SerieSetting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&gt;[] </a:t>
            </a:r>
            <a:r>
              <a:rPr lang="en-US" sz="1200" dirty="0" err="1" smtClean="0"/>
              <a:t>newSerieSettings</a:t>
            </a:r>
            <a:r>
              <a:rPr lang="en-US" sz="1200" dirty="0" smtClean="0"/>
              <a:t> </a:t>
            </a:r>
            <a:r>
              <a:rPr lang="en-US" sz="1200" i="1" dirty="0" smtClean="0"/>
              <a:t>//contains some instructions how to get the data:</a:t>
            </a:r>
          </a:p>
          <a:p>
            <a:endParaRPr lang="en-US" sz="1200" dirty="0"/>
          </a:p>
          <a:p>
            <a:r>
              <a:rPr lang="en-US" sz="1200" dirty="0"/>
              <a:t> public class </a:t>
            </a:r>
            <a:r>
              <a:rPr lang="en-US" sz="1200" dirty="0" err="1"/>
              <a:t>SerieSetting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{</a:t>
            </a:r>
          </a:p>
          <a:p>
            <a:r>
              <a:rPr lang="en-US" sz="1200" dirty="0"/>
              <a:t>   public </a:t>
            </a:r>
            <a:r>
              <a:rPr lang="en-US" sz="1200" dirty="0" err="1"/>
              <a:t>Func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, double[]&gt; Getter { get; set; 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Getter</a:t>
            </a:r>
            <a:r>
              <a:rPr lang="en-US" sz="1200" i="1" dirty="0" smtClean="0"/>
              <a:t> is a function delegate which takes the X (timestamp) and one particular Y from the </a:t>
            </a:r>
            <a:r>
              <a:rPr lang="en-US" sz="1200" dirty="0" err="1" smtClean="0"/>
              <a:t>TRecord</a:t>
            </a:r>
            <a:r>
              <a:rPr lang="en-US" sz="1200" i="1" dirty="0" smtClean="0"/>
              <a:t> and returns an array with X and Y. </a:t>
            </a:r>
            <a:r>
              <a:rPr lang="en-US" sz="1200" dirty="0" err="1" smtClean="0"/>
              <a:t>FillData</a:t>
            </a:r>
            <a:r>
              <a:rPr lang="en-US" sz="1200" dirty="0" smtClean="0"/>
              <a:t>() </a:t>
            </a:r>
            <a:r>
              <a:rPr lang="en-US" sz="1200" i="1" dirty="0" smtClean="0"/>
              <a:t>uses </a:t>
            </a:r>
            <a:r>
              <a:rPr lang="en-US" sz="1200" dirty="0" smtClean="0"/>
              <a:t>Getter()</a:t>
            </a:r>
            <a:r>
              <a:rPr lang="en-US" sz="1200" i="1" dirty="0" smtClean="0"/>
              <a:t> to copy to data from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 smtClean="0"/>
              <a:t>&gt;</a:t>
            </a:r>
            <a:r>
              <a:rPr lang="en-US" sz="1200" i="1" dirty="0" smtClean="0"/>
              <a:t> to</a:t>
            </a:r>
          </a:p>
          <a:p>
            <a:r>
              <a:rPr lang="en-SG" sz="1200" dirty="0" err="1" smtClean="0"/>
              <a:t>DataSeries</a:t>
            </a:r>
            <a:r>
              <a:rPr lang="en-SG" sz="1200" i="1" dirty="0" smtClean="0"/>
              <a:t>.</a:t>
            </a:r>
            <a:endParaRPr lang="en-US" sz="1200" i="1" dirty="0"/>
          </a:p>
          <a:p>
            <a:endParaRPr lang="en-SG" sz="1200" i="1" dirty="0"/>
          </a:p>
        </p:txBody>
      </p:sp>
      <p:sp>
        <p:nvSpPr>
          <p:cNvPr id="17" name="Down Arrow 16"/>
          <p:cNvSpPr/>
          <p:nvPr/>
        </p:nvSpPr>
        <p:spPr>
          <a:xfrm>
            <a:off x="4187190" y="1737360"/>
            <a:ext cx="190500" cy="232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471034" y="1715065"/>
            <a:ext cx="1171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Chart.FillData</a:t>
            </a:r>
            <a:r>
              <a:rPr lang="en-US" sz="1200" dirty="0" smtClean="0"/>
              <a:t>()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3079269" y="1423898"/>
            <a:ext cx="2436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</a:t>
            </a:r>
            <a:r>
              <a:rPr lang="en-US" sz="1200" dirty="0" err="1"/>
              <a:t>newRecords</a:t>
            </a:r>
            <a:endParaRPr lang="en-SG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52155" y="288853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48345" y="307141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2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8063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247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complex Chart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3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795932" y="595386"/>
            <a:ext cx="3098388" cy="285996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154296" y="1146487"/>
            <a:ext cx="4417704" cy="15812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0" y="2235"/>
            <a:ext cx="455765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LegendScroller</a:t>
            </a:r>
            <a:endParaRPr lang="en-US" sz="1600" b="1" dirty="0" smtClean="0"/>
          </a:p>
          <a:p>
            <a:r>
              <a:rPr lang="en-US" sz="1100" dirty="0"/>
              <a:t>Base class for </a:t>
            </a:r>
            <a:r>
              <a:rPr lang="en-US" sz="1100" dirty="0" err="1"/>
              <a:t>LegendScrollerX</a:t>
            </a:r>
            <a:r>
              <a:rPr lang="en-US" sz="1100" dirty="0"/>
              <a:t> and </a:t>
            </a:r>
            <a:r>
              <a:rPr lang="en-US" sz="1100" dirty="0" err="1" smtClean="0"/>
              <a:t>LegendScrollerY</a:t>
            </a:r>
            <a:endParaRPr lang="en-US" sz="1100" dirty="0" smtClean="0"/>
          </a:p>
          <a:p>
            <a:r>
              <a:rPr lang="en-US" sz="1100" dirty="0" smtClean="0"/>
              <a:t>The user uses the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to define which </a:t>
            </a:r>
            <a:r>
              <a:rPr lang="en-US" sz="1100" dirty="0" err="1" smtClean="0"/>
              <a:t>x,a</a:t>
            </a:r>
            <a:r>
              <a:rPr lang="en-US" sz="1100" dirty="0" smtClean="0"/>
              <a:t> data he wants to see.</a:t>
            </a:r>
          </a:p>
          <a:p>
            <a:r>
              <a:rPr lang="en-US" sz="1100" dirty="0" smtClean="0"/>
              <a:t>The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display for the values some x and y (=legend)</a:t>
            </a:r>
            <a:endParaRPr lang="en-SG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" t="644" r="5242"/>
          <a:stretch/>
        </p:blipFill>
        <p:spPr bwMode="auto">
          <a:xfrm>
            <a:off x="5923280" y="875343"/>
            <a:ext cx="285309" cy="235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11231" r="445" b="11051"/>
          <a:stretch/>
        </p:blipFill>
        <p:spPr bwMode="auto">
          <a:xfrm>
            <a:off x="236220" y="1965637"/>
            <a:ext cx="4251960" cy="272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8803" y="2453042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LegendX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248463" y="2440050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1795792" y="2055173"/>
            <a:ext cx="0" cy="397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0"/>
          </p:cNvCxnSpPr>
          <p:nvPr/>
        </p:nvCxnSpPr>
        <p:spPr>
          <a:xfrm flipH="1" flipV="1">
            <a:off x="2596515" y="2167567"/>
            <a:ext cx="17145" cy="272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34034" y="1917351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6218010" y="205585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9004" y="2440049"/>
            <a:ext cx="7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LegendY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5989320" y="2578549"/>
            <a:ext cx="5196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220" y="2440050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ZoomOutButtonX</a:t>
            </a:r>
            <a:endParaRPr lang="en-US" sz="1200" dirty="0" smtClean="0"/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>
          <a:xfrm flipH="1" flipV="1">
            <a:off x="327660" y="2295838"/>
            <a:ext cx="548607" cy="144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23502" y="2440050"/>
            <a:ext cx="116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ZoomInButtonX</a:t>
            </a:r>
            <a:endParaRPr lang="en-US" sz="1200" dirty="0" smtClean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3905841" y="2238053"/>
            <a:ext cx="532809" cy="201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34034" y="821913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6218010" y="96041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434034" y="3020283"/>
            <a:ext cx="1159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ZoomInButtonY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>
            <a:off x="6218010" y="3158783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18110" y="1155000"/>
            <a:ext cx="1243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/>
              <a:t>LegendScrollerX</a:t>
            </a:r>
            <a:r>
              <a:rPr lang="en-US" sz="1200" dirty="0"/>
              <a:t> </a:t>
            </a:r>
            <a:endParaRPr lang="en-SG" sz="1200" dirty="0"/>
          </a:p>
        </p:txBody>
      </p:sp>
      <p:sp>
        <p:nvSpPr>
          <p:cNvPr id="38" name="Rectangle 37"/>
          <p:cNvSpPr/>
          <p:nvPr/>
        </p:nvSpPr>
        <p:spPr>
          <a:xfrm>
            <a:off x="4805934" y="588501"/>
            <a:ext cx="1119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/>
              <a:t>LegendScrollerY</a:t>
            </a:r>
            <a:endParaRPr lang="en-SG" sz="11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54296" y="3059386"/>
            <a:ext cx="54729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Properties</a:t>
            </a:r>
          </a:p>
          <a:p>
            <a:r>
              <a:rPr lang="en-US" sz="1100" dirty="0" smtClean="0"/>
              <a:t>A </a:t>
            </a:r>
            <a:r>
              <a:rPr lang="en-US" sz="1100" dirty="0" err="1" smtClean="0"/>
              <a:t>LegendScroller</a:t>
            </a:r>
            <a:r>
              <a:rPr lang="en-US" sz="1100" dirty="0" smtClean="0"/>
              <a:t> allows the user to scroll from </a:t>
            </a:r>
            <a:r>
              <a:rPr lang="en-SG" sz="1100" b="1" dirty="0" err="1" smtClean="0"/>
              <a:t>MinValue</a:t>
            </a:r>
            <a:r>
              <a:rPr lang="en-SG" sz="1100" dirty="0" smtClean="0"/>
              <a:t> (=smallest </a:t>
            </a:r>
          </a:p>
          <a:p>
            <a:r>
              <a:rPr lang="en-US" sz="1100" dirty="0" smtClean="0"/>
              <a:t>value in </a:t>
            </a:r>
            <a:r>
              <a:rPr lang="en-US" sz="1100" dirty="0" err="1" smtClean="0"/>
              <a:t>DataSerie</a:t>
            </a:r>
            <a:r>
              <a:rPr lang="en-US" sz="1100" dirty="0" smtClean="0"/>
              <a:t>) to </a:t>
            </a:r>
            <a:r>
              <a:rPr lang="en-US" sz="1100" b="1" dirty="0" err="1" smtClean="0"/>
              <a:t>MaxValue</a:t>
            </a:r>
            <a:r>
              <a:rPr lang="en-US" sz="1100" dirty="0" smtClean="0"/>
              <a:t> (=biggest value in </a:t>
            </a:r>
            <a:r>
              <a:rPr lang="en-US" sz="1100" dirty="0" err="1" smtClean="0"/>
              <a:t>DataSerie</a:t>
            </a:r>
            <a:r>
              <a:rPr lang="en-US" sz="1100" dirty="0" smtClean="0"/>
              <a:t>). </a:t>
            </a:r>
          </a:p>
          <a:p>
            <a:r>
              <a:rPr lang="en-US" sz="1100" dirty="0" smtClean="0"/>
              <a:t>The user controls </a:t>
            </a:r>
            <a:r>
              <a:rPr lang="en-SG" sz="1100" b="1" dirty="0" err="1" smtClean="0"/>
              <a:t>DisplayValue</a:t>
            </a:r>
            <a:r>
              <a:rPr lang="en-SG" sz="1100" dirty="0" smtClean="0"/>
              <a:t> (= first value displayed) by scrolling.</a:t>
            </a:r>
          </a:p>
          <a:p>
            <a:r>
              <a:rPr lang="en-US" sz="1100" dirty="0"/>
              <a:t>The user</a:t>
            </a:r>
            <a:r>
              <a:rPr lang="en-US" sz="1100" dirty="0" smtClean="0"/>
              <a:t> controls </a:t>
            </a:r>
            <a:r>
              <a:rPr lang="en-US" sz="1100" b="1" dirty="0" err="1" smtClean="0"/>
              <a:t>DisplayValueRange</a:t>
            </a:r>
            <a:r>
              <a:rPr lang="en-US" sz="1100" dirty="0" smtClean="0"/>
              <a:t> (=biggest value – smallest value displayed) by zooming</a:t>
            </a:r>
            <a:endParaRPr lang="en-US" sz="1100" dirty="0"/>
          </a:p>
          <a:p>
            <a:r>
              <a:rPr lang="en-SG" sz="1100" b="1" dirty="0" err="1" smtClean="0"/>
              <a:t>LabelValues</a:t>
            </a:r>
            <a:r>
              <a:rPr lang="en-SG" sz="1100" dirty="0" smtClean="0"/>
              <a:t>: </a:t>
            </a:r>
            <a:r>
              <a:rPr lang="en-US" sz="1100" dirty="0"/>
              <a:t>coordinates of all value labels, used to draw grid </a:t>
            </a:r>
            <a:r>
              <a:rPr lang="en-US" sz="1100" dirty="0" smtClean="0"/>
              <a:t>lines</a:t>
            </a:r>
          </a:p>
          <a:p>
            <a:r>
              <a:rPr lang="en-SG" sz="1100" b="1" dirty="0" err="1" smtClean="0"/>
              <a:t>ZoomInButton</a:t>
            </a:r>
            <a:endParaRPr lang="en-SG" sz="1100" b="1" dirty="0"/>
          </a:p>
          <a:p>
            <a:r>
              <a:rPr lang="en-SG" sz="1100" b="1" dirty="0" err="1" smtClean="0"/>
              <a:t>ScrollBar</a:t>
            </a:r>
            <a:endParaRPr lang="en-SG" sz="1100" b="1" dirty="0"/>
          </a:p>
          <a:p>
            <a:r>
              <a:rPr lang="en-SG" sz="1100" b="1" dirty="0" err="1" smtClean="0"/>
              <a:t>ZoomOutButton</a:t>
            </a:r>
            <a:endParaRPr lang="en-SG" sz="1100" b="1" dirty="0" smtClean="0"/>
          </a:p>
          <a:p>
            <a:endParaRPr lang="en-SG" sz="1100" dirty="0"/>
          </a:p>
        </p:txBody>
      </p:sp>
      <p:sp>
        <p:nvSpPr>
          <p:cNvPr id="41" name="Left Brace 40"/>
          <p:cNvSpPr/>
          <p:nvPr/>
        </p:nvSpPr>
        <p:spPr>
          <a:xfrm>
            <a:off x="5689524" y="883770"/>
            <a:ext cx="200303" cy="23512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5094489" y="1725284"/>
            <a:ext cx="595035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/>
              <a:t>Display</a:t>
            </a:r>
          </a:p>
          <a:p>
            <a:pPr algn="r"/>
            <a:r>
              <a:rPr lang="en-US" sz="1100" dirty="0" smtClean="0"/>
              <a:t>Value</a:t>
            </a:r>
          </a:p>
          <a:p>
            <a:pPr algn="r"/>
            <a:r>
              <a:rPr lang="en-US" sz="1100" dirty="0" smtClean="0"/>
              <a:t>Range</a:t>
            </a:r>
            <a:endParaRPr lang="en-SG" sz="1100" dirty="0"/>
          </a:p>
        </p:txBody>
      </p:sp>
      <p:sp>
        <p:nvSpPr>
          <p:cNvPr id="46" name="Left Brace 45"/>
          <p:cNvSpPr/>
          <p:nvPr/>
        </p:nvSpPr>
        <p:spPr>
          <a:xfrm rot="5400000" flipV="1">
            <a:off x="2262048" y="-271614"/>
            <a:ext cx="200303" cy="42519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2253593" y="1469744"/>
            <a:ext cx="12731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/>
              <a:t>DisplayValueRange</a:t>
            </a:r>
            <a:endParaRPr lang="en-SG" sz="1100" dirty="0"/>
          </a:p>
        </p:txBody>
      </p:sp>
      <p:sp>
        <p:nvSpPr>
          <p:cNvPr id="43" name="Rectangle 42"/>
          <p:cNvSpPr/>
          <p:nvPr/>
        </p:nvSpPr>
        <p:spPr>
          <a:xfrm>
            <a:off x="220979" y="1497513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err="1"/>
              <a:t>DisplayValue</a:t>
            </a:r>
            <a:r>
              <a:rPr lang="en-SG" sz="1100" dirty="0"/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61463" y="3166477"/>
            <a:ext cx="9509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err="1"/>
              <a:t>DisplayValue</a:t>
            </a:r>
            <a:r>
              <a:rPr lang="en-SG" sz="1100" dirty="0"/>
              <a:t> </a:t>
            </a:r>
          </a:p>
        </p:txBody>
      </p:sp>
      <p:cxnSp>
        <p:nvCxnSpPr>
          <p:cNvPr id="50" name="Straight Arrow Connector 49"/>
          <p:cNvCxnSpPr>
            <a:endCxn id="1026" idx="2"/>
          </p:cNvCxnSpPr>
          <p:nvPr/>
        </p:nvCxnSpPr>
        <p:spPr>
          <a:xfrm flipV="1">
            <a:off x="5585460" y="3235003"/>
            <a:ext cx="480475" cy="76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2"/>
          </p:cNvCxnSpPr>
          <p:nvPr/>
        </p:nvCxnSpPr>
        <p:spPr>
          <a:xfrm flipH="1">
            <a:off x="327660" y="1759123"/>
            <a:ext cx="368770" cy="253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4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YLegendScroller</a:t>
            </a:r>
            <a:endParaRPr lang="en-SG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9" y="1528763"/>
            <a:ext cx="21526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1459" y="1528763"/>
            <a:ext cx="1763241" cy="1972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47664" y="4437112"/>
            <a:ext cx="1767036" cy="892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43869" y="3510533"/>
            <a:ext cx="2152650" cy="89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996274" y="1594892"/>
            <a:ext cx="799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704110" y="1733392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0543" y="3377550"/>
            <a:ext cx="1245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MaxDisplayValue</a:t>
            </a:r>
            <a:endParaRPr lang="en-SG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698379" y="3516050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0543" y="4251171"/>
            <a:ext cx="1221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MinDisplayValue</a:t>
            </a:r>
            <a:endParaRPr lang="en-SG" sz="12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3698379" y="4389671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876" y="5185767"/>
            <a:ext cx="7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MinValue</a:t>
            </a:r>
            <a:endParaRPr lang="en-SG" sz="12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703712" y="5324267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62" y="3529583"/>
            <a:ext cx="171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259632" y="35010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59632" y="43651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67644" y="350100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3728065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DisplayPageHeight</a:t>
            </a:r>
            <a:endParaRPr lang="en-SG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48140"/>
              </p:ext>
            </p:extLst>
          </p:nvPr>
        </p:nvGraphicFramePr>
        <p:xfrm>
          <a:off x="5796136" y="3468608"/>
          <a:ext cx="1368152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504056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4771473" y="3654549"/>
            <a:ext cx="1024663" cy="166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4957482" y="3952860"/>
            <a:ext cx="838654" cy="41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35421" y="2252404"/>
            <a:ext cx="207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r>
              <a:rPr lang="en-US" sz="1200" dirty="0" smtClean="0"/>
              <a:t> - </a:t>
            </a:r>
            <a:r>
              <a:rPr lang="en-US" sz="1200" dirty="0" err="1" smtClean="0"/>
              <a:t>DisplayPageHeight</a:t>
            </a:r>
            <a:endParaRPr lang="en-SG" sz="1200" dirty="0" smtClean="0"/>
          </a:p>
          <a:p>
            <a:r>
              <a:rPr lang="en-US" sz="1200" dirty="0" smtClean="0"/>
              <a:t>200 - 50 =&gt; 150</a:t>
            </a:r>
            <a:endParaRPr lang="en-SG" sz="1200" dirty="0"/>
          </a:p>
        </p:txBody>
      </p:sp>
      <p:cxnSp>
        <p:nvCxnSpPr>
          <p:cNvPr id="2055" name="Straight Arrow Connector 2054"/>
          <p:cNvCxnSpPr>
            <a:stCxn id="9" idx="3"/>
          </p:cNvCxnSpPr>
          <p:nvPr/>
        </p:nvCxnSpPr>
        <p:spPr>
          <a:xfrm>
            <a:off x="4796108" y="1733392"/>
            <a:ext cx="1192316" cy="51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Freeform 2056"/>
          <p:cNvSpPr/>
          <p:nvPr/>
        </p:nvSpPr>
        <p:spPr>
          <a:xfrm>
            <a:off x="860612" y="886710"/>
            <a:ext cx="6051176" cy="2788819"/>
          </a:xfrm>
          <a:custGeom>
            <a:avLst/>
            <a:gdLst>
              <a:gd name="connsiteX0" fmla="*/ 0 w 6051176"/>
              <a:gd name="connsiteY0" fmla="*/ 2788819 h 2788819"/>
              <a:gd name="connsiteX1" fmla="*/ 2877670 w 6051176"/>
              <a:gd name="connsiteY1" fmla="*/ 27690 h 2788819"/>
              <a:gd name="connsiteX2" fmla="*/ 6051176 w 6051176"/>
              <a:gd name="connsiteY2" fmla="*/ 1345502 h 278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1176" h="2788819">
                <a:moveTo>
                  <a:pt x="0" y="2788819"/>
                </a:moveTo>
                <a:cubicBezTo>
                  <a:pt x="934570" y="1528531"/>
                  <a:pt x="1869141" y="268243"/>
                  <a:pt x="2877670" y="27690"/>
                </a:cubicBezTo>
                <a:cubicBezTo>
                  <a:pt x="3886199" y="-212863"/>
                  <a:pt x="5437094" y="1188620"/>
                  <a:pt x="6051176" y="134550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59" name="Freeform 2058"/>
          <p:cNvSpPr/>
          <p:nvPr/>
        </p:nvSpPr>
        <p:spPr>
          <a:xfrm>
            <a:off x="6768353" y="2707341"/>
            <a:ext cx="1009898" cy="1541930"/>
          </a:xfrm>
          <a:custGeom>
            <a:avLst/>
            <a:gdLst>
              <a:gd name="connsiteX0" fmla="*/ 0 w 1009898"/>
              <a:gd name="connsiteY0" fmla="*/ 0 h 1541930"/>
              <a:gd name="connsiteX1" fmla="*/ 1004047 w 1009898"/>
              <a:gd name="connsiteY1" fmla="*/ 519953 h 1541930"/>
              <a:gd name="connsiteX2" fmla="*/ 439271 w 1009898"/>
              <a:gd name="connsiteY2" fmla="*/ 1541930 h 154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898" h="1541930">
                <a:moveTo>
                  <a:pt x="0" y="0"/>
                </a:moveTo>
                <a:cubicBezTo>
                  <a:pt x="465417" y="131482"/>
                  <a:pt x="930835" y="262965"/>
                  <a:pt x="1004047" y="519953"/>
                </a:cubicBezTo>
                <a:cubicBezTo>
                  <a:pt x="1077259" y="776941"/>
                  <a:pt x="439271" y="1541930"/>
                  <a:pt x="439271" y="154193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6050" y="3112092"/>
            <a:ext cx="74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Scrollbar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053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00970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PlotArea</a:t>
            </a:r>
            <a:endParaRPr lang="en-SG" sz="1600" b="1" dirty="0" smtClean="0"/>
          </a:p>
          <a:p>
            <a:r>
              <a:rPr lang="en-US" sz="1100" dirty="0" smtClean="0"/>
              <a:t>The chart area without </a:t>
            </a:r>
            <a:r>
              <a:rPr lang="en-US" sz="1100" dirty="0" err="1" smtClean="0"/>
              <a:t>LegendScrollers</a:t>
            </a:r>
            <a:r>
              <a:rPr lang="en-US" sz="1100" dirty="0" smtClean="0"/>
              <a:t> not total zoom buttons</a:t>
            </a:r>
          </a:p>
          <a:p>
            <a:r>
              <a:rPr lang="en-US" sz="1100" dirty="0" smtClean="0"/>
              <a:t>Holds all renderers, which paint :</a:t>
            </a:r>
          </a:p>
          <a:p>
            <a:r>
              <a:rPr lang="en-US" sz="1100" dirty="0" smtClean="0"/>
              <a:t>+ </a:t>
            </a:r>
            <a:r>
              <a:rPr lang="en-SG" sz="1100" dirty="0" err="1" smtClean="0"/>
              <a:t>RendererGridLine</a:t>
            </a:r>
            <a:r>
              <a:rPr lang="en-SG" sz="1100" dirty="0" smtClean="0"/>
              <a:t>: </a:t>
            </a:r>
            <a:r>
              <a:rPr lang="en-US" sz="1100" dirty="0" err="1" smtClean="0"/>
              <a:t>horrizontal</a:t>
            </a:r>
            <a:r>
              <a:rPr lang="en-US" sz="1100" dirty="0" smtClean="0"/>
              <a:t> or vertical gridline</a:t>
            </a:r>
          </a:p>
          <a:p>
            <a:r>
              <a:rPr lang="en-US" sz="1100" dirty="0"/>
              <a:t>+</a:t>
            </a:r>
            <a:r>
              <a:rPr lang="en-US" sz="1100" dirty="0" smtClean="0"/>
              <a:t> </a:t>
            </a:r>
            <a:r>
              <a:rPr lang="en-SG" sz="1100" dirty="0" err="1"/>
              <a:t>RendererDataSeries</a:t>
            </a:r>
            <a:r>
              <a:rPr lang="en-US" sz="1100" dirty="0" smtClean="0"/>
              <a:t>: lines connecting the </a:t>
            </a:r>
            <a:r>
              <a:rPr lang="en-US" sz="1100" dirty="0" err="1" smtClean="0"/>
              <a:t>x,y</a:t>
            </a:r>
            <a:r>
              <a:rPr lang="en-US" sz="1100" dirty="0" smtClean="0"/>
              <a:t> of one data series</a:t>
            </a:r>
          </a:p>
          <a:p>
            <a:r>
              <a:rPr lang="en-US" sz="1100" dirty="0" smtClean="0"/>
              <a:t>+ notes: any text at any </a:t>
            </a:r>
            <a:r>
              <a:rPr lang="en-US" sz="1100" dirty="0" err="1" smtClean="0"/>
              <a:t>plave</a:t>
            </a:r>
            <a:r>
              <a:rPr lang="en-US" sz="1100" dirty="0" smtClean="0"/>
              <a:t> within </a:t>
            </a:r>
            <a:r>
              <a:rPr lang="en-US" sz="1100" dirty="0" err="1" smtClean="0"/>
              <a:t>PlotArea</a:t>
            </a:r>
            <a:endParaRPr lang="en-US" sz="1100" dirty="0" smtClean="0"/>
          </a:p>
          <a:p>
            <a:r>
              <a:rPr lang="en-SG" sz="1100" dirty="0" err="1"/>
              <a:t>PlotArea</a:t>
            </a:r>
            <a:r>
              <a:rPr lang="en-SG" sz="1100" dirty="0"/>
              <a:t> </a:t>
            </a:r>
            <a:r>
              <a:rPr lang="en-SG" sz="1100" dirty="0" smtClean="0"/>
              <a:t>can paint </a:t>
            </a:r>
            <a:r>
              <a:rPr lang="en-US" sz="1100" dirty="0" smtClean="0"/>
              <a:t>a crosshair at the mouse location and display all y values </a:t>
            </a:r>
          </a:p>
          <a:p>
            <a:r>
              <a:rPr lang="en-US" sz="1100" dirty="0" smtClean="0"/>
              <a:t>for this x location.</a:t>
            </a:r>
          </a:p>
          <a:p>
            <a:endParaRPr lang="en-US" sz="1100" dirty="0"/>
          </a:p>
          <a:p>
            <a:r>
              <a:rPr lang="en-US" sz="1100" b="1" dirty="0" smtClean="0"/>
              <a:t>Properties</a:t>
            </a:r>
          </a:p>
          <a:p>
            <a:r>
              <a:rPr lang="en-SG" sz="1100" dirty="0" smtClean="0"/>
              <a:t>Renderers</a:t>
            </a:r>
          </a:p>
          <a:p>
            <a:r>
              <a:rPr lang="en-SG" sz="1100" dirty="0"/>
              <a:t>crosshair</a:t>
            </a:r>
          </a:p>
          <a:p>
            <a:r>
              <a:rPr lang="en-SG" sz="1100" dirty="0" err="1" smtClean="0"/>
              <a:t>legendScrollerX</a:t>
            </a:r>
            <a:r>
              <a:rPr lang="en-SG" sz="1100" dirty="0" smtClean="0"/>
              <a:t>: needed by crosshair to display value for x</a:t>
            </a:r>
          </a:p>
          <a:p>
            <a:r>
              <a:rPr lang="en-SG" sz="1100" dirty="0" err="1" smtClean="0"/>
              <a:t>rendererDataSeriesList</a:t>
            </a:r>
            <a:r>
              <a:rPr lang="en-SG" sz="1100" dirty="0"/>
              <a:t>: needed by crosshair to display value for </a:t>
            </a:r>
            <a:r>
              <a:rPr lang="en-SG" sz="1100" dirty="0" err="1" smtClean="0"/>
              <a:t>ys</a:t>
            </a:r>
            <a:r>
              <a:rPr lang="en-SG" sz="1100" dirty="0" smtClean="0"/>
              <a:t> at location x</a:t>
            </a:r>
          </a:p>
          <a:p>
            <a:r>
              <a:rPr lang="en-SG" sz="1100" dirty="0" smtClean="0"/>
              <a:t>Visuals: each Renderer adds one Visual which contains the WPF drawing instructions</a:t>
            </a:r>
          </a:p>
          <a:p>
            <a:endParaRPr lang="en-US" sz="1100" dirty="0"/>
          </a:p>
          <a:p>
            <a:r>
              <a:rPr lang="en-SG" sz="1100" b="1" dirty="0" err="1"/>
              <a:t>OnRender</a:t>
            </a:r>
            <a:r>
              <a:rPr lang="en-SG" sz="1100" dirty="0"/>
              <a:t>(</a:t>
            </a:r>
            <a:r>
              <a:rPr lang="en-SG" sz="1100" dirty="0" err="1"/>
              <a:t>DrawingContext</a:t>
            </a:r>
            <a:r>
              <a:rPr lang="en-SG" sz="1100" dirty="0"/>
              <a:t> </a:t>
            </a:r>
            <a:r>
              <a:rPr lang="en-SG" sz="1100" dirty="0" err="1"/>
              <a:t>drawingContext</a:t>
            </a:r>
            <a:r>
              <a:rPr lang="en-SG" sz="1100" dirty="0" smtClean="0"/>
              <a:t>){</a:t>
            </a:r>
          </a:p>
          <a:p>
            <a:r>
              <a:rPr lang="en-US" sz="1100" dirty="0" smtClean="0"/>
              <a:t>  if {Height or Width have changed or a new renderer got added) {</a:t>
            </a:r>
          </a:p>
          <a:p>
            <a:r>
              <a:rPr lang="en-US" sz="1100" dirty="0"/>
              <a:t> </a:t>
            </a:r>
            <a:r>
              <a:rPr lang="en-US" sz="1100" dirty="0" smtClean="0"/>
              <a:t>   ask all </a:t>
            </a:r>
            <a:r>
              <a:rPr lang="en-US" sz="1100" dirty="0" err="1" smtClean="0"/>
              <a:t>renderes</a:t>
            </a:r>
            <a:r>
              <a:rPr lang="en-US" sz="1100" dirty="0" smtClean="0"/>
              <a:t> to create new Visuals</a:t>
            </a:r>
          </a:p>
          <a:p>
            <a:r>
              <a:rPr lang="en-US" sz="1100" dirty="0" smtClean="0"/>
              <a:t>  }</a:t>
            </a:r>
            <a:endParaRPr lang="en-US" sz="1100" dirty="0"/>
          </a:p>
          <a:p>
            <a:r>
              <a:rPr lang="en-US" sz="1100" dirty="0" smtClean="0"/>
              <a:t>  create Visual for crosshair</a:t>
            </a:r>
            <a:endParaRPr lang="en-SG" sz="1100" dirty="0" smtClean="0"/>
          </a:p>
          <a:p>
            <a:r>
              <a:rPr lang="en-US" sz="1100" dirty="0"/>
              <a:t>}</a:t>
            </a:r>
            <a:endParaRPr lang="en-SG" sz="1100" dirty="0"/>
          </a:p>
          <a:p>
            <a:endParaRPr lang="en-SG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949" b="30820"/>
          <a:stretch/>
        </p:blipFill>
        <p:spPr bwMode="auto">
          <a:xfrm>
            <a:off x="5139548" y="223763"/>
            <a:ext cx="2670301" cy="118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02280" y="685800"/>
            <a:ext cx="2166620" cy="39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40480" y="824484"/>
            <a:ext cx="2511552" cy="65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03576" y="1051560"/>
            <a:ext cx="2859024" cy="2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703576" y="917448"/>
            <a:ext cx="2977896" cy="1584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40480" y="621792"/>
            <a:ext cx="2191512" cy="268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77" y="59817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01487" y="805392"/>
            <a:ext cx="1931939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r>
              <a:rPr lang="en-SG" sz="1000" b="1" dirty="0"/>
              <a:t>: </a:t>
            </a:r>
            <a:r>
              <a:rPr lang="en-SG" sz="1000" b="1" dirty="0" err="1"/>
              <a:t>IZoom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MinValue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DisplayValueRange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MaxValue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ZoomFactor</a:t>
            </a:r>
            <a:endParaRPr lang="en-SG" sz="1000" dirty="0" smtClean="0"/>
          </a:p>
          <a:p>
            <a:r>
              <a:rPr lang="en-SG" sz="1000" dirty="0"/>
              <a:t>Legend </a:t>
            </a:r>
            <a:r>
              <a:rPr lang="en-SG" sz="1000" dirty="0" err="1" smtClean="0"/>
              <a:t>Legend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/>
              <a:t>ScrollBar</a:t>
            </a:r>
            <a:r>
              <a:rPr lang="en-SG" sz="1000" dirty="0"/>
              <a:t> </a:t>
            </a:r>
            <a:r>
              <a:rPr lang="en-SG" sz="1000" dirty="0" err="1" smtClean="0"/>
              <a:t>ScrollBar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dirty="0" err="1"/>
              <a:t>OnButtonScrollbarCreated</a:t>
            </a:r>
            <a:r>
              <a:rPr lang="en-SG" sz="1000" dirty="0" smtClean="0"/>
              <a:t>()</a:t>
            </a:r>
          </a:p>
          <a:p>
            <a:r>
              <a:rPr lang="en-SG" sz="1000" dirty="0" err="1"/>
              <a:t>AddRenderer</a:t>
            </a:r>
            <a:r>
              <a:rPr lang="en-SG" sz="1000" dirty="0"/>
              <a:t>(Renderer renderer</a:t>
            </a:r>
            <a:r>
              <a:rPr lang="en-SG" sz="10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7497" y="916306"/>
            <a:ext cx="138050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LegendScrollerX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LegendX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 smtClean="0"/>
              <a:t>ScrollBarHeight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90626" y="916306"/>
            <a:ext cx="910861" cy="251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12593" y="979268"/>
            <a:ext cx="1054904" cy="1986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5820" y="622578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485" y="3366226"/>
            <a:ext cx="329288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/>
              <a:t>MinValue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DisplayValueRange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MaxValue</a:t>
            </a:r>
            <a:endParaRPr lang="en-SG" sz="1000" dirty="0"/>
          </a:p>
          <a:p>
            <a:endParaRPr lang="en-SG" sz="1000" dirty="0" smtClean="0"/>
          </a:p>
          <a:p>
            <a:r>
              <a:rPr lang="en-SG" sz="1000" dirty="0"/>
              <a:t>void 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override Size </a:t>
            </a:r>
            <a:r>
              <a:rPr lang="en-SG" sz="1000" dirty="0" err="1" smtClean="0"/>
              <a:t>ArrangeContentOverride</a:t>
            </a:r>
            <a:r>
              <a:rPr lang="en-SG" sz="1000" dirty="0" smtClean="0"/>
              <a:t> (</a:t>
            </a:r>
            <a:r>
              <a:rPr lang="en-SG" sz="1000" dirty="0" err="1"/>
              <a:t>Rect</a:t>
            </a:r>
            <a:r>
              <a:rPr lang="en-SG" sz="1000" dirty="0"/>
              <a:t> </a:t>
            </a:r>
            <a:r>
              <a:rPr lang="en-SG" sz="1000" dirty="0" err="1"/>
              <a:t>arrangeRect</a:t>
            </a:r>
            <a:r>
              <a:rPr lang="en-SG" sz="1000" dirty="0"/>
              <a:t>)</a:t>
            </a:r>
            <a:endParaRPr lang="en-SG" sz="1000" dirty="0" smtClean="0"/>
          </a:p>
          <a:p>
            <a:r>
              <a:rPr lang="en-SG" sz="1000" dirty="0"/>
              <a:t>virtual Size </a:t>
            </a:r>
            <a:r>
              <a:rPr lang="en-SG" sz="1000" dirty="0" err="1" smtClean="0"/>
              <a:t>OnLegendArrange</a:t>
            </a:r>
            <a:r>
              <a:rPr lang="en-SG" sz="1000" dirty="0" smtClean="0"/>
              <a:t> (</a:t>
            </a:r>
            <a:r>
              <a:rPr lang="en-SG" sz="1000" dirty="0" err="1" smtClean="0"/>
              <a:t>Rect</a:t>
            </a:r>
            <a:r>
              <a:rPr lang="en-SG" sz="1000" dirty="0" smtClean="0"/>
              <a:t> </a:t>
            </a:r>
            <a:r>
              <a:rPr lang="en-SG" sz="1000" dirty="0" err="1"/>
              <a:t>arrangeRect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Size </a:t>
            </a:r>
            <a:r>
              <a:rPr lang="en-SG" sz="1000" dirty="0" err="1"/>
              <a:t>MeasureContentOverride</a:t>
            </a:r>
            <a:r>
              <a:rPr lang="en-SG" sz="1000" dirty="0"/>
              <a:t>(Size </a:t>
            </a:r>
            <a:r>
              <a:rPr lang="en-SG" sz="1000" dirty="0" err="1"/>
              <a:t>availableSize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OnFontChanged</a:t>
            </a:r>
            <a:r>
              <a:rPr lang="en-SG" sz="1000" dirty="0"/>
              <a:t>(bool </a:t>
            </a:r>
            <a:r>
              <a:rPr lang="en-SG" sz="1000" dirty="0" err="1"/>
              <a:t>hasOnlyFontSizeChanged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Size </a:t>
            </a:r>
            <a:r>
              <a:rPr lang="en-SG" sz="1000" dirty="0" err="1"/>
              <a:t>OnLegendMeasurement</a:t>
            </a:r>
            <a:r>
              <a:rPr lang="en-SG" sz="1000" dirty="0"/>
              <a:t>(Size </a:t>
            </a:r>
            <a:r>
              <a:rPr lang="en-SG" sz="1000" dirty="0" err="1"/>
              <a:t>requiredSize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OnProvideDefaultValues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Point </a:t>
            </a:r>
            <a:r>
              <a:rPr lang="en-SG" sz="1000" dirty="0" err="1"/>
              <a:t>OnContentAlignment</a:t>
            </a:r>
            <a:r>
              <a:rPr lang="en-SG" sz="1000" dirty="0"/>
              <a:t>(Size </a:t>
            </a:r>
            <a:r>
              <a:rPr lang="en-SG" sz="1000" dirty="0" err="1"/>
              <a:t>renderContentSize</a:t>
            </a:r>
            <a:r>
              <a:rPr lang="en-SG" sz="1000" dirty="0" smtClean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67497" y="2160859"/>
            <a:ext cx="135646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LegendY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/>
              <a:t>ScrollBarWidth</a:t>
            </a:r>
            <a:endParaRPr lang="en-SG" sz="10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412593" y="970844"/>
            <a:ext cx="1054904" cy="131663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0"/>
          </p:cNvCxnSpPr>
          <p:nvPr/>
        </p:nvCxnSpPr>
        <p:spPr>
          <a:xfrm flipH="1">
            <a:off x="1864930" y="1906220"/>
            <a:ext cx="356464" cy="146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3426" y="3605895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US" sz="1000" b="1" dirty="0" smtClean="0"/>
          </a:p>
          <a:p>
            <a:r>
              <a:rPr lang="en-US" sz="1000" i="1" dirty="0" smtClean="0"/>
              <a:t>Calculates which values 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  <a:r>
              <a:rPr lang="en-US" sz="1000" i="1" dirty="0"/>
              <a:t>Used </a:t>
            </a:r>
            <a:endParaRPr lang="en-US" sz="1000" i="1" dirty="0" smtClean="0"/>
          </a:p>
          <a:p>
            <a:r>
              <a:rPr lang="en-US" sz="1000" i="1" dirty="0" smtClean="0"/>
              <a:t>for </a:t>
            </a:r>
            <a:r>
              <a:rPr lang="en-US" sz="1000" i="1" dirty="0"/>
              <a:t>doubles. </a:t>
            </a:r>
            <a:endParaRPr lang="en-SG" sz="10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3342" y="3500109"/>
            <a:ext cx="3270800" cy="2381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52916" y="4760325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US" sz="1000" b="1" dirty="0" smtClean="0"/>
          </a:p>
          <a:p>
            <a:r>
              <a:rPr lang="en-US" sz="1000" i="1" dirty="0"/>
              <a:t>Calculates which values </a:t>
            </a:r>
          </a:p>
          <a:p>
            <a:r>
              <a:rPr lang="en-US" sz="1000" i="1" dirty="0"/>
              <a:t>get displayed in </a:t>
            </a:r>
            <a:r>
              <a:rPr lang="en-US" sz="1000" i="1" dirty="0" smtClean="0"/>
              <a:t>a </a:t>
            </a:r>
            <a:endParaRPr lang="en-US" sz="1000" i="1" dirty="0"/>
          </a:p>
          <a:p>
            <a:r>
              <a:rPr lang="en-US" sz="1000" i="1" dirty="0" smtClean="0"/>
              <a:t>Vertical legend </a:t>
            </a:r>
            <a:r>
              <a:rPr lang="en-US" sz="1000" i="1" dirty="0"/>
              <a:t>and </a:t>
            </a:r>
          </a:p>
          <a:p>
            <a:r>
              <a:rPr lang="en-US" sz="1000" i="1" dirty="0"/>
              <a:t>the size needed. Used </a:t>
            </a:r>
          </a:p>
          <a:p>
            <a:r>
              <a:rPr lang="en-US" sz="1000" i="1" dirty="0"/>
              <a:t>for doubles. 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62000" y="3500109"/>
            <a:ext cx="3345180" cy="135255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48003" y="3627835"/>
            <a:ext cx="166744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LegendXDate</a:t>
            </a:r>
            <a:endParaRPr lang="en-US" sz="1000" b="1" dirty="0" smtClean="0"/>
          </a:p>
          <a:p>
            <a:r>
              <a:rPr lang="en-US" sz="1000" i="1" dirty="0" smtClean="0"/>
              <a:t>Calculates which dates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err="1" smtClean="0"/>
              <a:t>DateTime</a:t>
            </a:r>
            <a:r>
              <a:rPr lang="en-SG" sz="1000" dirty="0" smtClean="0"/>
              <a:t> </a:t>
            </a:r>
            <a:r>
              <a:rPr lang="en-SG" sz="1000" dirty="0" err="1" smtClean="0"/>
              <a:t>DisplayDate</a:t>
            </a:r>
            <a:endParaRPr lang="en-SG" sz="1000" dirty="0" smtClean="0"/>
          </a:p>
          <a:p>
            <a:r>
              <a:rPr lang="en-SG" sz="1000" dirty="0" err="1"/>
              <a:t>TimeSpan</a:t>
            </a:r>
            <a:r>
              <a:rPr lang="en-SG" sz="1000" dirty="0"/>
              <a:t> </a:t>
            </a:r>
            <a:r>
              <a:rPr lang="en-SG" sz="1000" dirty="0" err="1"/>
              <a:t>DisplayDateRange</a:t>
            </a:r>
            <a:endParaRPr lang="en-SG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59062" y="3738275"/>
            <a:ext cx="1188941" cy="2853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48003" y="5018485"/>
            <a:ext cx="14221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LegendXString</a:t>
            </a:r>
            <a:endParaRPr lang="en-US" sz="1000" b="1" dirty="0" smtClean="0"/>
          </a:p>
          <a:p>
            <a:r>
              <a:rPr lang="en-US" sz="1000" i="1" dirty="0" smtClean="0"/>
              <a:t>Calculates which strings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smtClean="0"/>
              <a:t>String[] Strings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59062" y="3738274"/>
            <a:ext cx="1242628" cy="136203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835" y="66110"/>
            <a:ext cx="42765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Inheritance and Containment of </a:t>
            </a:r>
            <a:r>
              <a:rPr lang="en-US" sz="1600" b="1" dirty="0" err="1" smtClean="0"/>
              <a:t>LegendScrollers</a:t>
            </a:r>
            <a:endParaRPr lang="en-US" sz="1600" b="1" dirty="0" smtClean="0"/>
          </a:p>
          <a:p>
            <a:r>
              <a:rPr lang="en-US" sz="1100" dirty="0" smtClean="0"/>
              <a:t> </a:t>
            </a:r>
            <a:endParaRPr lang="en-SG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6155564" y="334345"/>
            <a:ext cx="118974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Interface </a:t>
            </a:r>
            <a:r>
              <a:rPr lang="en-SG" sz="1000" b="1" dirty="0" err="1"/>
              <a:t>IZoom</a:t>
            </a:r>
            <a:endParaRPr lang="en-US" sz="1000" b="1" dirty="0" smtClean="0"/>
          </a:p>
          <a:p>
            <a:r>
              <a:rPr lang="en-US" sz="1000" i="1" dirty="0" smtClean="0"/>
              <a:t>  </a:t>
            </a:r>
            <a:r>
              <a:rPr lang="en-US" sz="1000" dirty="0"/>
              <a:t>void </a:t>
            </a:r>
            <a:r>
              <a:rPr lang="en-US" sz="1000" dirty="0" err="1"/>
              <a:t>ZoomIn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smtClean="0"/>
              <a:t>  void </a:t>
            </a:r>
            <a:r>
              <a:rPr lang="en-US" sz="1000" dirty="0" err="1"/>
              <a:t>ZoomOut</a:t>
            </a:r>
            <a:r>
              <a:rPr lang="en-US" sz="1000" dirty="0" smtClean="0"/>
              <a:t>()</a:t>
            </a:r>
            <a:endParaRPr lang="en-US" sz="1000" dirty="0"/>
          </a:p>
          <a:p>
            <a:r>
              <a:rPr lang="en-US" sz="1000" dirty="0" smtClean="0"/>
              <a:t>  void </a:t>
            </a:r>
            <a:r>
              <a:rPr lang="en-US" sz="1000" dirty="0" err="1"/>
              <a:t>ZoomReset</a:t>
            </a:r>
            <a:r>
              <a:rPr lang="en-US" sz="1000" dirty="0" smtClean="0"/>
              <a:t>()</a:t>
            </a:r>
            <a:endParaRPr lang="en-SG" sz="1000" dirty="0" smtClean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12593" y="472513"/>
            <a:ext cx="2742971" cy="4112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910025" y="916306"/>
            <a:ext cx="1191462" cy="40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45337" y="916306"/>
            <a:ext cx="856150" cy="12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007" y="70104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74817" y="701040"/>
            <a:ext cx="177163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PlotArea</a:t>
            </a:r>
            <a:endParaRPr lang="en-US" sz="1000" b="1" dirty="0" smtClean="0"/>
          </a:p>
          <a:p>
            <a:r>
              <a:rPr lang="en-US" sz="1000" i="1" dirty="0" smtClean="0"/>
              <a:t>Asks renderer to create Visuals</a:t>
            </a:r>
            <a:endParaRPr lang="en-SG" sz="1000" i="1" dirty="0" smtClean="0"/>
          </a:p>
          <a:p>
            <a:r>
              <a:rPr lang="en-SG" sz="1000" dirty="0" smtClean="0"/>
              <a:t>Renderers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817" y="1409670"/>
            <a:ext cx="17540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Renderer</a:t>
            </a:r>
            <a:endParaRPr lang="en-US" sz="1000" b="1" dirty="0" smtClean="0"/>
          </a:p>
          <a:p>
            <a:r>
              <a:rPr lang="en-SG" sz="1000" dirty="0" smtClean="0"/>
              <a:t>event </a:t>
            </a:r>
            <a:r>
              <a:rPr lang="en-SG" sz="1000" dirty="0"/>
              <a:t>Action&lt;Renderer&gt;?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</a:t>
            </a:r>
            <a:r>
              <a:rPr lang="en-SG" sz="1000" dirty="0" err="1" smtClean="0"/>
              <a:t>RenderingRequested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ScaleX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ScaleY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US" sz="1000" dirty="0" smtClean="0"/>
              <a:t>Visual </a:t>
            </a:r>
            <a:r>
              <a:rPr lang="en-US" sz="1000" dirty="0" err="1"/>
              <a:t>CreateVisual</a:t>
            </a:r>
            <a:r>
              <a:rPr lang="en-US" sz="1000" dirty="0" smtClean="0"/>
              <a:t>(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double </a:t>
            </a:r>
            <a:r>
              <a:rPr lang="en-US" sz="1000" dirty="0"/>
              <a:t>width, double height)</a:t>
            </a:r>
            <a:endParaRPr lang="en-SG" sz="1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23160" y="118110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39109" y="723333"/>
            <a:ext cx="132279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RendererDataSeries</a:t>
            </a:r>
            <a:endParaRPr lang="en-US" sz="1000" b="1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MinValues</a:t>
            </a:r>
            <a:endParaRPr lang="en-SG" sz="1000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MaxValues</a:t>
            </a:r>
            <a:endParaRPr lang="en-SG" sz="1000" dirty="0" smtClean="0"/>
          </a:p>
          <a:p>
            <a:r>
              <a:rPr lang="en-SG" sz="1000" dirty="0"/>
              <a:t>double[][,] </a:t>
            </a:r>
            <a:r>
              <a:rPr lang="en-SG" sz="1000" dirty="0" err="1"/>
              <a:t>DataSeries</a:t>
            </a:r>
            <a:endParaRPr lang="en-SG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55277" y="723333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Renderer1Line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</a:t>
            </a:r>
            <a:r>
              <a:rPr lang="en-US" sz="1000" i="1" dirty="0"/>
              <a:t>1 </a:t>
            </a:r>
            <a:r>
              <a:rPr lang="en-US" sz="1000" i="1" dirty="0" smtClean="0"/>
              <a:t>line</a:t>
            </a:r>
            <a:endParaRPr lang="en-SG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55277" y="1264146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Renderer2Lines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2 line</a:t>
            </a:r>
            <a:endParaRPr lang="en-SG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39109" y="1853922"/>
            <a:ext cx="24449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RendererGridLineX</a:t>
            </a:r>
            <a:endParaRPr lang="en-US" sz="1000" b="1" dirty="0" smtClean="0"/>
          </a:p>
          <a:p>
            <a:r>
              <a:rPr lang="en-US" sz="1000" i="1" dirty="0"/>
              <a:t>Creates a Visual for the horizontal grid </a:t>
            </a:r>
            <a:r>
              <a:rPr lang="en-US" sz="1000" i="1" dirty="0" smtClean="0"/>
              <a:t>lines</a:t>
            </a:r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 err="1"/>
              <a:t>LegendScrollerY</a:t>
            </a:r>
            <a:endParaRPr lang="en-SG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53135" y="2598510"/>
            <a:ext cx="22910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RendererGridLineY</a:t>
            </a:r>
            <a:endParaRPr lang="en-US" sz="1000" b="1" dirty="0" smtClean="0"/>
          </a:p>
          <a:p>
            <a:r>
              <a:rPr lang="en-US" sz="1000" i="1" dirty="0"/>
              <a:t>Creates a Visual for the </a:t>
            </a:r>
            <a:r>
              <a:rPr lang="en-SG" sz="1000" i="1" dirty="0" smtClean="0"/>
              <a:t>vertical </a:t>
            </a:r>
            <a:r>
              <a:rPr lang="en-US" sz="1000" i="1" dirty="0" smtClean="0"/>
              <a:t>grid lines</a:t>
            </a:r>
          </a:p>
          <a:p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53135" y="3375723"/>
            <a:ext cx="238719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RendererNotes</a:t>
            </a:r>
            <a:endParaRPr lang="en-US" sz="1000" b="1" dirty="0" smtClean="0"/>
          </a:p>
          <a:p>
            <a:r>
              <a:rPr lang="en-US" sz="1000" i="1" dirty="0"/>
              <a:t>Creates a Visual for annotations displayed </a:t>
            </a:r>
            <a:endParaRPr lang="en-US" sz="1000" i="1" dirty="0" smtClean="0"/>
          </a:p>
          <a:p>
            <a:r>
              <a:rPr lang="en-US" sz="1000" i="1" dirty="0" smtClean="0"/>
              <a:t>over </a:t>
            </a:r>
            <a:r>
              <a:rPr lang="en-US" sz="1000" i="1" dirty="0"/>
              <a:t>the </a:t>
            </a:r>
            <a:r>
              <a:rPr lang="en-US" sz="1000" i="1" dirty="0" smtClean="0"/>
              <a:t>graphics</a:t>
            </a:r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8670" y="811530"/>
            <a:ext cx="1348740" cy="16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28823" y="894784"/>
            <a:ext cx="310286" cy="6292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28823" y="1524000"/>
            <a:ext cx="310286" cy="47044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28823" y="1524000"/>
            <a:ext cx="310286" cy="118872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28823" y="1524000"/>
            <a:ext cx="324312" cy="19978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61907" y="811530"/>
            <a:ext cx="293370" cy="4953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1907" y="861060"/>
            <a:ext cx="293370" cy="4941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6700" y="353187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61628" y="339876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78130" y="374523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73058" y="361212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0835" y="66110"/>
            <a:ext cx="77059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Inheritance and Containment of </a:t>
            </a:r>
            <a:r>
              <a:rPr lang="en-US" sz="1600" b="1" dirty="0" err="1" smtClean="0"/>
              <a:t>PlotArea</a:t>
            </a:r>
            <a:r>
              <a:rPr lang="en-US" sz="1600" b="1" dirty="0" smtClean="0"/>
              <a:t> and Renderers</a:t>
            </a:r>
          </a:p>
          <a:p>
            <a:r>
              <a:rPr lang="en-US" sz="1100" dirty="0" smtClean="0"/>
              <a:t> Renderers paint </a:t>
            </a:r>
            <a:r>
              <a:rPr lang="en-US" sz="1100" dirty="0" err="1" smtClean="0"/>
              <a:t>x,y</a:t>
            </a:r>
            <a:r>
              <a:rPr lang="en-US" sz="1100" dirty="0" smtClean="0"/>
              <a:t> data to the screen, also gridlines and notes. </a:t>
            </a:r>
            <a:r>
              <a:rPr lang="en-US" sz="1100" dirty="0" err="1" smtClean="0"/>
              <a:t>PlotArea</a:t>
            </a:r>
            <a:r>
              <a:rPr lang="en-US" sz="1100" dirty="0" smtClean="0"/>
              <a:t> holds the renderers and paints the crosshair to the screen.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5956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533351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Creating Chart with </a:t>
            </a:r>
            <a:r>
              <a:rPr lang="en-US" sz="1600" b="1" dirty="0" err="1" smtClean="0"/>
              <a:t>PlotArea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LegendScrollers</a:t>
            </a:r>
            <a:endParaRPr lang="en-US" sz="1600" b="1" dirty="0" smtClean="0"/>
          </a:p>
          <a:p>
            <a:r>
              <a:rPr lang="en-US" sz="1100" dirty="0" smtClean="0"/>
              <a:t>Goal: Chart can be added in XAML and Editor can display the chart border (</a:t>
            </a:r>
            <a:r>
              <a:rPr lang="en-US" sz="1100" dirty="0" err="1" smtClean="0"/>
              <a:t>scrollers</a:t>
            </a:r>
            <a:r>
              <a:rPr lang="en-US" sz="1100" dirty="0" smtClean="0"/>
              <a:t>).</a:t>
            </a:r>
          </a:p>
          <a:p>
            <a:r>
              <a:rPr lang="en-US" sz="1100" dirty="0" smtClean="0"/>
              <a:t>Therefore, the Chart class is not generic and does not need to know the data it will display.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290015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ChartXY</a:t>
            </a:r>
            <a:r>
              <a:rPr lang="en-US" sz="1000" b="1" dirty="0" smtClean="0"/>
              <a:t>: Chart</a:t>
            </a:r>
          </a:p>
          <a:p>
            <a:r>
              <a:rPr lang="en-US" sz="1000" b="1" dirty="0" err="1" smtClean="0"/>
              <a:t>ChartXY</a:t>
            </a:r>
            <a:r>
              <a:rPr lang="en-SG" sz="1000" dirty="0" smtClean="0"/>
              <a:t>(</a:t>
            </a:r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dirty="0" err="1"/>
              <a:t>newPlotArea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newLegendScrollerX</a:t>
            </a:r>
            <a:r>
              <a:rPr lang="en-SG" sz="1000" dirty="0"/>
              <a:t>, </a:t>
            </a:r>
          </a:p>
          <a:p>
            <a:r>
              <a:rPr lang="en-SG" sz="1000" dirty="0"/>
              <a:t>  </a:t>
            </a:r>
            <a:r>
              <a:rPr lang="en-SG" sz="1000" dirty="0" err="1"/>
              <a:t>LegendScrollerY</a:t>
            </a:r>
            <a:r>
              <a:rPr lang="en-SG" sz="1000" dirty="0"/>
              <a:t> </a:t>
            </a:r>
            <a:r>
              <a:rPr lang="en-SG" sz="1000" dirty="0" err="1" smtClean="0"/>
              <a:t>newLegendScrollerY</a:t>
            </a:r>
            <a:r>
              <a:rPr lang="en-SG" sz="1000" dirty="0" smtClean="0"/>
              <a:t>)</a:t>
            </a:r>
          </a:p>
          <a:p>
            <a:r>
              <a:rPr lang="en-SG" sz="1000" dirty="0" smtClean="0"/>
              <a:t>{</a:t>
            </a:r>
          </a:p>
          <a:p>
            <a:r>
              <a:rPr lang="en-SG" sz="1000" dirty="0" smtClean="0"/>
              <a:t>  </a:t>
            </a:r>
            <a:r>
              <a:rPr lang="en-SG" sz="1000" dirty="0" err="1"/>
              <a:t>PlotArea</a:t>
            </a:r>
            <a:r>
              <a:rPr lang="en-SG" sz="1000" dirty="0"/>
              <a:t> = </a:t>
            </a:r>
            <a:r>
              <a:rPr lang="en-SG" sz="1000" dirty="0" err="1"/>
              <a:t>Chart.</a:t>
            </a:r>
            <a:r>
              <a:rPr lang="en-SG" sz="1000" b="1" dirty="0" err="1"/>
              <a:t>Add</a:t>
            </a:r>
            <a:r>
              <a:rPr lang="en-SG" sz="1000" dirty="0"/>
              <a:t>(</a:t>
            </a:r>
            <a:r>
              <a:rPr lang="en-SG" sz="1000" dirty="0" err="1"/>
              <a:t>newPlotArea</a:t>
            </a:r>
            <a:r>
              <a:rPr lang="en-SG" sz="1000" dirty="0" smtClean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/>
              <a:t>= </a:t>
            </a:r>
            <a:r>
              <a:rPr lang="en-SG" sz="1000" dirty="0" err="1"/>
              <a:t>Chart</a:t>
            </a:r>
            <a:r>
              <a:rPr lang="en-SG" sz="1000" b="1" dirty="0" err="1"/>
              <a:t>.</a:t>
            </a:r>
            <a:r>
              <a:rPr lang="en-SG" sz="1000" b="1" dirty="0" err="1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/>
              <a:t>LegendScrollerX</a:t>
            </a:r>
            <a:r>
              <a:rPr lang="en-SG" sz="1000" dirty="0"/>
              <a:t> = </a:t>
            </a:r>
            <a:r>
              <a:rPr lang="en-SG" sz="1000" dirty="0" err="1"/>
              <a:t>Chart.</a:t>
            </a:r>
            <a:r>
              <a:rPr lang="en-SG" sz="1000" b="1" dirty="0" err="1" smtClean="0"/>
              <a:t>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Chart.</a:t>
            </a:r>
            <a:r>
              <a:rPr lang="en-SG" sz="1000" b="1" dirty="0" err="1" smtClean="0"/>
              <a:t>AddZoomButtons</a:t>
            </a:r>
            <a:r>
              <a:rPr lang="en-SG" sz="1000" dirty="0" smtClean="0"/>
              <a:t>();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4623707" y="1143000"/>
            <a:ext cx="3342582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newPlotArea</a:t>
            </a:r>
            <a:r>
              <a:rPr lang="en-SG" sz="1000" dirty="0"/>
              <a:t>) {</a:t>
            </a:r>
          </a:p>
          <a:p>
            <a:r>
              <a:rPr lang="en-SG" sz="1000" dirty="0" smtClean="0"/>
              <a:t>  </a:t>
            </a:r>
            <a:r>
              <a:rPr lang="en-SG" sz="1000" dirty="0" err="1" smtClean="0"/>
              <a:t>PlotAreas.Add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newPlotArea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newPlotArea</a:t>
            </a:r>
            <a:r>
              <a:rPr lang="en-SG" sz="1000" dirty="0" smtClean="0"/>
              <a:t>;}</a:t>
            </a:r>
          </a:p>
          <a:p>
            <a:endParaRPr lang="en-SG" sz="1000" dirty="0"/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b="1" dirty="0"/>
              <a:t>Add</a:t>
            </a:r>
            <a:r>
              <a:rPr lang="en-SG" sz="1000" dirty="0"/>
              <a:t>(</a:t>
            </a:r>
            <a:r>
              <a:rPr lang="en-SG" sz="1000" dirty="0" err="1"/>
              <a:t>LegendScrollerY</a:t>
            </a:r>
            <a:r>
              <a:rPr lang="en-SG" sz="1000" dirty="0"/>
              <a:t> </a:t>
            </a:r>
            <a:r>
              <a:rPr lang="en-SG" sz="1000" dirty="0" err="1"/>
              <a:t>newLegendScrollerY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newLegendScrollerY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b="1" dirty="0"/>
              <a:t>Add(</a:t>
            </a:r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newLegendScrollerX</a:t>
            </a:r>
            <a:r>
              <a:rPr lang="en-SG" sz="1000" dirty="0"/>
              <a:t>) {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LegendScrollerXs.Add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Zoomers.Add</a:t>
            </a:r>
            <a:r>
              <a:rPr lang="en-SG" sz="1000" dirty="0" smtClean="0"/>
              <a:t>(</a:t>
            </a:r>
            <a:r>
              <a:rPr lang="en-SG" sz="1000" dirty="0" err="1" smtClean="0"/>
              <a:t>newLegendScrollerX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return </a:t>
            </a:r>
            <a:r>
              <a:rPr lang="en-SG" sz="1000" dirty="0" err="1"/>
              <a:t>newLegendScrollerX</a:t>
            </a:r>
            <a:r>
              <a:rPr lang="en-SG" sz="1000" dirty="0" smtClean="0"/>
              <a:t>;}</a:t>
            </a:r>
          </a:p>
          <a:p>
            <a:endParaRPr lang="en-US" sz="1000" dirty="0"/>
          </a:p>
          <a:p>
            <a:r>
              <a:rPr lang="en-SG" sz="1000" dirty="0" smtClean="0"/>
              <a:t>void </a:t>
            </a:r>
            <a:r>
              <a:rPr lang="en-SG" sz="1000" b="1" dirty="0" err="1"/>
              <a:t>AddZoomButtons</a:t>
            </a:r>
            <a:r>
              <a:rPr lang="en-SG" sz="1000" dirty="0"/>
              <a:t>() </a:t>
            </a:r>
            <a:r>
              <a:rPr lang="en-SG" sz="1000" dirty="0" smtClean="0"/>
              <a:t>{</a:t>
            </a:r>
          </a:p>
          <a:p>
            <a:r>
              <a:rPr lang="en-US" sz="1000" i="1" dirty="0" smtClean="0"/>
              <a:t>Adds 3 buttons for whole Chart zooming</a:t>
            </a:r>
            <a:r>
              <a:rPr lang="en-US" sz="1000" dirty="0" smtClean="0"/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186940" y="1424940"/>
            <a:ext cx="249555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90850" y="1874520"/>
            <a:ext cx="163285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90850" y="2026920"/>
            <a:ext cx="1691640" cy="739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06880" y="2213610"/>
            <a:ext cx="2975610" cy="1299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5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09"/>
            <a:ext cx="511550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Adding Renderers to Chart</a:t>
            </a:r>
          </a:p>
          <a:p>
            <a:r>
              <a:rPr lang="en-US" sz="1100" dirty="0"/>
              <a:t>Goal</a:t>
            </a:r>
            <a:r>
              <a:rPr lang="en-US" sz="1100" dirty="0" smtClean="0"/>
              <a:t>: </a:t>
            </a:r>
            <a:r>
              <a:rPr lang="en-US" sz="1100" dirty="0"/>
              <a:t>Only </a:t>
            </a:r>
            <a:r>
              <a:rPr lang="en-US" sz="1100" dirty="0" err="1" smtClean="0"/>
              <a:t>FillData</a:t>
            </a:r>
            <a:r>
              <a:rPr lang="en-US" sz="1100" dirty="0" smtClean="0"/>
              <a:t>() is generic, called by code behind. </a:t>
            </a:r>
            <a:r>
              <a:rPr lang="en-US" sz="1100" dirty="0" err="1" smtClean="0"/>
              <a:t>FillData</a:t>
            </a:r>
            <a:r>
              <a:rPr lang="en-US" sz="1100" dirty="0" smtClean="0"/>
              <a:t>() sets up the renderers.</a:t>
            </a:r>
            <a:endParaRPr lang="en-SG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9433" y="703927"/>
            <a:ext cx="4607352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/>
              <a:t>ChartXY</a:t>
            </a:r>
            <a:r>
              <a:rPr lang="en-US" sz="1000" b="1" dirty="0"/>
              <a:t>: Chart</a:t>
            </a:r>
          </a:p>
          <a:p>
            <a:r>
              <a:rPr lang="en-SG" sz="1000" dirty="0" smtClean="0"/>
              <a:t>void </a:t>
            </a:r>
            <a:r>
              <a:rPr lang="en-SG" sz="1000" b="1" dirty="0" err="1"/>
              <a:t>FillData</a:t>
            </a:r>
            <a:r>
              <a:rPr lang="en-SG" sz="1000" dirty="0"/>
              <a:t>&lt;</a:t>
            </a:r>
            <a:r>
              <a:rPr lang="en-SG" sz="1000" dirty="0" err="1"/>
              <a:t>TRecord</a:t>
            </a:r>
            <a:r>
              <a:rPr lang="en-SG" sz="1000" dirty="0"/>
              <a:t>&gt;(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IEnumerable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 records,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SerieSetting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&gt;[] </a:t>
            </a:r>
            <a:r>
              <a:rPr lang="en-SG" sz="1000" dirty="0" err="1"/>
              <a:t>serieSettings</a:t>
            </a:r>
            <a:r>
              <a:rPr lang="en-SG" sz="1000" dirty="0"/>
              <a:t>,</a:t>
            </a:r>
          </a:p>
          <a:p>
            <a:r>
              <a:rPr lang="en-SG" sz="1000" dirty="0"/>
              <a:t>  </a:t>
            </a:r>
            <a:r>
              <a:rPr lang="en-SG" sz="1000" dirty="0" smtClean="0"/>
              <a:t>string</a:t>
            </a:r>
            <a:r>
              <a:rPr lang="en-SG" sz="1000" dirty="0"/>
              <a:t>? </a:t>
            </a:r>
            <a:r>
              <a:rPr lang="en-SG" sz="1000" dirty="0" err="1"/>
              <a:t>xName</a:t>
            </a:r>
            <a:r>
              <a:rPr lang="en-SG" sz="1000" dirty="0"/>
              <a:t> = null</a:t>
            </a:r>
            <a:r>
              <a:rPr lang="en-SG" sz="1000" dirty="0" smtClean="0"/>
              <a:t>, string</a:t>
            </a:r>
            <a:r>
              <a:rPr lang="en-SG" sz="1000" dirty="0"/>
              <a:t>? </a:t>
            </a:r>
            <a:r>
              <a:rPr lang="en-SG" sz="1000" dirty="0" err="1"/>
              <a:t>xUnit</a:t>
            </a:r>
            <a:r>
              <a:rPr lang="en-SG" sz="1000" dirty="0"/>
              <a:t> = null,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Func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, string&gt;? </a:t>
            </a:r>
            <a:r>
              <a:rPr lang="en-SG" sz="1000" dirty="0" err="1"/>
              <a:t>stringGetter</a:t>
            </a:r>
            <a:r>
              <a:rPr lang="en-SG" sz="1000" dirty="0"/>
              <a:t> = null) </a:t>
            </a:r>
          </a:p>
          <a:p>
            <a:r>
              <a:rPr lang="en-SG" sz="1000" dirty="0" smtClean="0"/>
              <a:t>{</a:t>
            </a:r>
            <a:endParaRPr lang="en-SG" sz="1000" dirty="0"/>
          </a:p>
          <a:p>
            <a:r>
              <a:rPr lang="en-SG" sz="1000" dirty="0" smtClean="0"/>
              <a:t>  </a:t>
            </a:r>
            <a:r>
              <a:rPr lang="en-SG" sz="1000" i="1" dirty="0" smtClean="0"/>
              <a:t>link </a:t>
            </a:r>
            <a:r>
              <a:rPr lang="en-SG" sz="1000" i="1" dirty="0" err="1"/>
              <a:t>RendererGridLineX</a:t>
            </a:r>
            <a:r>
              <a:rPr lang="en-SG" sz="1000" i="1" dirty="0"/>
              <a:t> with </a:t>
            </a:r>
            <a:r>
              <a:rPr lang="en-SG" sz="1000" i="1" dirty="0" err="1"/>
              <a:t>legendScrollerY</a:t>
            </a:r>
            <a:endParaRPr lang="en-SG" sz="1000" i="1" dirty="0"/>
          </a:p>
          <a:p>
            <a:r>
              <a:rPr lang="en-SG" sz="1000" dirty="0"/>
              <a:t>  </a:t>
            </a:r>
            <a:r>
              <a:rPr lang="en-SG" sz="1000" b="1" dirty="0" err="1" smtClean="0"/>
              <a:t>AddRendere</a:t>
            </a:r>
            <a:r>
              <a:rPr lang="en-SG" sz="1000" dirty="0" err="1" smtClean="0"/>
              <a:t>r</a:t>
            </a:r>
            <a:r>
              <a:rPr lang="en-SG" sz="1000" dirty="0" smtClean="0"/>
              <a:t>(new </a:t>
            </a:r>
            <a:r>
              <a:rPr lang="en-SG" sz="1000" dirty="0" err="1"/>
              <a:t>RendererGridLineX</a:t>
            </a:r>
            <a:r>
              <a:rPr lang="en-SG" sz="1000" dirty="0"/>
              <a:t>(</a:t>
            </a:r>
            <a:r>
              <a:rPr lang="en-SG" sz="1000" dirty="0" err="1"/>
              <a:t>legendScrollerY</a:t>
            </a:r>
            <a:r>
              <a:rPr lang="en-SG" sz="1000" dirty="0"/>
              <a:t>, </a:t>
            </a:r>
            <a:r>
              <a:rPr lang="en-SG" sz="1000" dirty="0" err="1"/>
              <a:t>Brushes.DarkGray</a:t>
            </a:r>
            <a:r>
              <a:rPr lang="en-SG" sz="1000" dirty="0"/>
              <a:t>, 1),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plotArea</a:t>
            </a:r>
            <a:r>
              <a:rPr lang="en-SG" sz="1000" dirty="0"/>
              <a:t>, null,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  <a:r>
              <a:rPr lang="en-SG" sz="1000" dirty="0" smtClean="0"/>
              <a:t> </a:t>
            </a:r>
          </a:p>
          <a:p>
            <a:r>
              <a:rPr lang="en-SG" sz="1000" dirty="0" smtClean="0"/>
              <a:t> </a:t>
            </a:r>
            <a:r>
              <a:rPr lang="en-SG" sz="1000" dirty="0" err="1" smtClean="0"/>
              <a:t>base.</a:t>
            </a:r>
            <a:r>
              <a:rPr lang="en-SG" sz="1000" b="1" dirty="0" err="1" smtClean="0"/>
              <a:t>FillData</a:t>
            </a:r>
            <a:r>
              <a:rPr lang="en-SG" sz="1000" dirty="0" smtClean="0"/>
              <a:t>&lt;</a:t>
            </a:r>
            <a:r>
              <a:rPr lang="en-SG" sz="1000" dirty="0" err="1" smtClean="0"/>
              <a:t>TRecord</a:t>
            </a:r>
            <a:r>
              <a:rPr lang="en-SG" sz="1000" dirty="0"/>
              <a:t>&gt;(records, </a:t>
            </a:r>
            <a:r>
              <a:rPr lang="en-SG" sz="1000" dirty="0" err="1"/>
              <a:t>serieSettings</a:t>
            </a:r>
            <a:r>
              <a:rPr lang="en-SG" sz="1000" dirty="0"/>
              <a:t>, </a:t>
            </a:r>
            <a:r>
              <a:rPr lang="en-SG" sz="1000" dirty="0" err="1"/>
              <a:t>xName</a:t>
            </a:r>
            <a:r>
              <a:rPr lang="en-SG" sz="1000" dirty="0"/>
              <a:t>, </a:t>
            </a:r>
            <a:r>
              <a:rPr lang="en-SG" sz="1000" dirty="0" err="1"/>
              <a:t>xUnit</a:t>
            </a:r>
            <a:r>
              <a:rPr lang="en-SG" sz="1000" dirty="0"/>
              <a:t>, </a:t>
            </a:r>
            <a:r>
              <a:rPr lang="en-SG" sz="1000" dirty="0" err="1"/>
              <a:t>stringGetter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for </a:t>
            </a:r>
            <a:r>
              <a:rPr lang="en-SG" sz="1000" dirty="0"/>
              <a:t>(</a:t>
            </a:r>
            <a:r>
              <a:rPr lang="en-SG" sz="1000" dirty="0" err="1"/>
              <a:t>int</a:t>
            </a:r>
            <a:r>
              <a:rPr lang="en-SG" sz="1000" dirty="0"/>
              <a:t> </a:t>
            </a:r>
            <a:r>
              <a:rPr lang="en-SG" sz="1000" dirty="0" err="1"/>
              <a:t>serieIndex</a:t>
            </a:r>
            <a:r>
              <a:rPr lang="en-SG" sz="1000" dirty="0"/>
              <a:t> = 0; </a:t>
            </a:r>
            <a:r>
              <a:rPr lang="en-SG" sz="1000" dirty="0" err="1"/>
              <a:t>serieIndex</a:t>
            </a:r>
            <a:r>
              <a:rPr lang="en-SG" sz="1000" dirty="0"/>
              <a:t>&lt;</a:t>
            </a:r>
            <a:r>
              <a:rPr lang="en-SG" sz="1000" dirty="0" err="1"/>
              <a:t>serieSettings</a:t>
            </a:r>
            <a:r>
              <a:rPr lang="en-SG" sz="1000" dirty="0"/>
              <a:t>!.Length; </a:t>
            </a:r>
            <a:r>
              <a:rPr lang="en-SG" sz="1000" dirty="0" err="1"/>
              <a:t>serieIndex</a:t>
            </a:r>
            <a:r>
              <a:rPr lang="en-SG" sz="1000" dirty="0"/>
              <a:t>++) {</a:t>
            </a:r>
          </a:p>
          <a:p>
            <a:r>
              <a:rPr lang="en-SG" sz="1000" dirty="0"/>
              <a:t>  </a:t>
            </a:r>
            <a:r>
              <a:rPr lang="en-SG" sz="1000" dirty="0" smtClean="0"/>
              <a:t>  </a:t>
            </a:r>
            <a:r>
              <a:rPr lang="en-SG" sz="1000" dirty="0"/>
              <a:t>Renderer? renderer = </a:t>
            </a:r>
            <a:r>
              <a:rPr lang="en-SG" sz="1000" b="1" dirty="0" err="1"/>
              <a:t>CreateGraphRenderer</a:t>
            </a:r>
            <a:r>
              <a:rPr lang="en-SG" sz="1000" dirty="0"/>
              <a:t>(</a:t>
            </a:r>
            <a:r>
              <a:rPr lang="en-SG" sz="1000" dirty="0" err="1"/>
              <a:t>serieIndex</a:t>
            </a:r>
            <a:r>
              <a:rPr lang="en-SG" sz="1000" dirty="0"/>
              <a:t>, </a:t>
            </a:r>
            <a:r>
              <a:rPr lang="en-SG" sz="1000" dirty="0" err="1"/>
              <a:t>serieSettings</a:t>
            </a:r>
            <a:r>
              <a:rPr lang="en-SG" sz="1000" dirty="0"/>
              <a:t>[</a:t>
            </a:r>
            <a:r>
              <a:rPr lang="en-SG" sz="1000" dirty="0" err="1"/>
              <a:t>serieIndex</a:t>
            </a:r>
            <a:r>
              <a:rPr lang="en-SG" sz="1000" dirty="0"/>
              <a:t>]);</a:t>
            </a:r>
          </a:p>
          <a:p>
            <a:r>
              <a:rPr lang="en-SG" sz="1000" dirty="0" smtClean="0"/>
              <a:t>    </a:t>
            </a:r>
            <a:r>
              <a:rPr lang="en-SG" sz="1000" b="1" dirty="0" err="1" smtClean="0"/>
              <a:t>AddRenderer</a:t>
            </a:r>
            <a:r>
              <a:rPr lang="en-SG" sz="1000" dirty="0" smtClean="0"/>
              <a:t>(renderer</a:t>
            </a:r>
            <a:r>
              <a:rPr lang="en-SG" sz="1000" dirty="0"/>
              <a:t>,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);</a:t>
            </a:r>
          </a:p>
          <a:p>
            <a:r>
              <a:rPr lang="en-SG" sz="1000" dirty="0" smtClean="0"/>
              <a:t>  }</a:t>
            </a:r>
            <a:endParaRPr lang="en-SG" sz="1000" dirty="0"/>
          </a:p>
          <a:p>
            <a:r>
              <a:rPr lang="en-SG" sz="1000" dirty="0" smtClean="0"/>
              <a:t>}</a:t>
            </a:r>
            <a:endParaRPr lang="en-US" sz="1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110053" y="735776"/>
            <a:ext cx="3839513" cy="54784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smtClean="0"/>
              <a:t>void </a:t>
            </a:r>
            <a:r>
              <a:rPr lang="en-SG" sz="1000" b="1" dirty="0" err="1"/>
              <a:t>AddRenderer</a:t>
            </a:r>
            <a:r>
              <a:rPr lang="en-SG" sz="1000" dirty="0"/>
              <a:t>(Renderer </a:t>
            </a:r>
            <a:r>
              <a:rPr lang="en-SG" sz="1000" dirty="0" err="1"/>
              <a:t>renderer</a:t>
            </a:r>
            <a:r>
              <a:rPr lang="en-SG" sz="1000" dirty="0"/>
              <a:t>, </a:t>
            </a:r>
            <a:r>
              <a:rPr lang="en-SG" sz="1000" dirty="0" err="1"/>
              <a:t>PlotArea</a:t>
            </a:r>
            <a:r>
              <a:rPr lang="en-SG" sz="1000" dirty="0"/>
              <a:t> </a:t>
            </a:r>
            <a:r>
              <a:rPr lang="en-SG" sz="1000" dirty="0" err="1"/>
              <a:t>plotArea</a:t>
            </a:r>
            <a:r>
              <a:rPr lang="en-SG" sz="1000" dirty="0"/>
              <a:t>, 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r>
              <a:rPr lang="en-SG" sz="1000" dirty="0"/>
              <a:t>? </a:t>
            </a:r>
            <a:r>
              <a:rPr lang="en-SG" sz="1000" dirty="0" err="1"/>
              <a:t>legendScrollerX</a:t>
            </a:r>
            <a:r>
              <a:rPr lang="en-SG" sz="1000" dirty="0"/>
              <a:t>, </a:t>
            </a:r>
            <a:r>
              <a:rPr lang="en-SG" sz="1000" dirty="0" err="1"/>
              <a:t>LegendScrollerY</a:t>
            </a:r>
            <a:r>
              <a:rPr lang="en-SG" sz="1000" dirty="0"/>
              <a:t>? </a:t>
            </a:r>
            <a:r>
              <a:rPr lang="en-SG" sz="1000" dirty="0" err="1"/>
              <a:t>legendScrollerY</a:t>
            </a:r>
            <a:r>
              <a:rPr lang="en-SG" sz="1000" dirty="0"/>
              <a:t>) </a:t>
            </a:r>
            <a:endParaRPr lang="en-SG" sz="1000" dirty="0" smtClean="0"/>
          </a:p>
          <a:p>
            <a:r>
              <a:rPr lang="en-SG" sz="1000" dirty="0" smtClean="0"/>
              <a:t>{</a:t>
            </a:r>
            <a:endParaRPr lang="en-SG" sz="1000" dirty="0"/>
          </a:p>
          <a:p>
            <a:r>
              <a:rPr lang="en-SG" sz="1000" dirty="0"/>
              <a:t>  </a:t>
            </a:r>
            <a:r>
              <a:rPr lang="en-SG" sz="1000" dirty="0" err="1" smtClean="0"/>
              <a:t>plotArea.AddRenderer</a:t>
            </a:r>
            <a:r>
              <a:rPr lang="en-SG" sz="1000" dirty="0" smtClean="0"/>
              <a:t>(renderer</a:t>
            </a:r>
            <a:r>
              <a:rPr lang="en-SG" sz="1000" dirty="0"/>
              <a:t>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legendScrollerX</a:t>
            </a:r>
            <a:r>
              <a:rPr lang="en-SG" sz="1000" dirty="0"/>
              <a:t>?.</a:t>
            </a:r>
            <a:r>
              <a:rPr lang="en-SG" sz="1000" dirty="0" err="1"/>
              <a:t>AddRenderer</a:t>
            </a:r>
            <a:r>
              <a:rPr lang="en-SG" sz="1000" dirty="0"/>
              <a:t>(renderer);</a:t>
            </a:r>
          </a:p>
          <a:p>
            <a:r>
              <a:rPr lang="en-SG" sz="1000" dirty="0"/>
              <a:t>  </a:t>
            </a:r>
            <a:r>
              <a:rPr lang="en-SG" sz="1000" dirty="0" err="1" smtClean="0"/>
              <a:t>legendScrollerY</a:t>
            </a:r>
            <a:r>
              <a:rPr lang="en-SG" sz="1000" dirty="0"/>
              <a:t>?.</a:t>
            </a:r>
            <a:r>
              <a:rPr lang="en-SG" sz="1000" dirty="0" err="1"/>
              <a:t>AddRenderer</a:t>
            </a:r>
            <a:r>
              <a:rPr lang="en-SG" sz="1000" dirty="0"/>
              <a:t>(renderer);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virtual </a:t>
            </a:r>
            <a:r>
              <a:rPr lang="en-US" sz="1000" dirty="0"/>
              <a:t>void </a:t>
            </a:r>
            <a:r>
              <a:rPr lang="en-US" sz="1000" b="1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/>
              <a:t>&gt;(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records,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r>
              <a:rPr lang="en-US" sz="1000" dirty="0" err="1"/>
              <a:t>serieSettings</a:t>
            </a:r>
            <a:r>
              <a:rPr lang="en-US" sz="1000" dirty="0"/>
              <a:t>,</a:t>
            </a:r>
          </a:p>
          <a:p>
            <a:r>
              <a:rPr lang="en-US" sz="1000" dirty="0"/>
              <a:t>  </a:t>
            </a:r>
            <a:r>
              <a:rPr lang="en-US" sz="1000" dirty="0" smtClean="0"/>
              <a:t>string</a:t>
            </a:r>
            <a:r>
              <a:rPr lang="en-US" sz="1000" dirty="0"/>
              <a:t>? </a:t>
            </a:r>
            <a:r>
              <a:rPr lang="en-US" sz="1000" dirty="0" err="1"/>
              <a:t>xName</a:t>
            </a:r>
            <a:r>
              <a:rPr lang="en-US" sz="1000" dirty="0"/>
              <a:t> = null</a:t>
            </a:r>
            <a:r>
              <a:rPr lang="en-US" sz="1000" dirty="0" smtClean="0"/>
              <a:t>, string</a:t>
            </a:r>
            <a:r>
              <a:rPr lang="en-US" sz="1000" dirty="0"/>
              <a:t>? </a:t>
            </a:r>
            <a:r>
              <a:rPr lang="en-US" sz="1000" dirty="0" err="1"/>
              <a:t>xUnit</a:t>
            </a:r>
            <a:r>
              <a:rPr lang="en-US" sz="1000" dirty="0"/>
              <a:t> = null,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Func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, string&gt;? </a:t>
            </a:r>
            <a:r>
              <a:rPr lang="en-US" sz="1000" dirty="0" err="1"/>
              <a:t>stringGetter</a:t>
            </a:r>
            <a:r>
              <a:rPr lang="en-US" sz="1000" dirty="0"/>
              <a:t> = null) </a:t>
            </a:r>
          </a:p>
          <a:p>
            <a:r>
              <a:rPr lang="en-US" sz="1000" dirty="0" smtClean="0"/>
              <a:t>{</a:t>
            </a:r>
          </a:p>
          <a:p>
            <a:r>
              <a:rPr lang="en-US" sz="1000" i="1" dirty="0"/>
              <a:t> </a:t>
            </a:r>
            <a:r>
              <a:rPr lang="en-US" sz="1000" i="1" dirty="0" smtClean="0"/>
              <a:t> each record contains data for one x value. Copy data to </a:t>
            </a:r>
            <a:r>
              <a:rPr lang="en-SG" sz="1000" i="1" dirty="0" err="1" smtClean="0"/>
              <a:t>DataSeries</a:t>
            </a:r>
            <a:endParaRPr lang="en-SG" sz="1000" i="1" dirty="0" smtClean="0"/>
          </a:p>
          <a:p>
            <a:r>
              <a:rPr lang="en-US" sz="1000" i="1" dirty="0"/>
              <a:t> </a:t>
            </a:r>
            <a:r>
              <a:rPr lang="en-US" sz="1000" i="1" dirty="0" smtClean="0"/>
              <a:t> which groups the data per y value, as needed by the renderers</a:t>
            </a:r>
          </a:p>
          <a:p>
            <a:r>
              <a:rPr lang="en-US" sz="1000" dirty="0" smtClean="0"/>
              <a:t>   </a:t>
            </a:r>
            <a:r>
              <a:rPr lang="en-US" sz="1000" dirty="0" err="1"/>
              <a:t>InvalidateMeasure</a:t>
            </a:r>
            <a:r>
              <a:rPr lang="en-US" sz="1000" dirty="0"/>
              <a:t>(); </a:t>
            </a:r>
            <a:r>
              <a:rPr lang="en-US" sz="1000" dirty="0" err="1" smtClean="0"/>
              <a:t>InvalidateVisual</a:t>
            </a:r>
            <a:r>
              <a:rPr lang="en-US" sz="1000" dirty="0" smtClean="0"/>
              <a:t>();</a:t>
            </a:r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Renderer</a:t>
            </a:r>
            <a:r>
              <a:rPr lang="en-US" sz="1000" dirty="0"/>
              <a:t>? </a:t>
            </a:r>
            <a:r>
              <a:rPr lang="en-US" sz="1000" b="1" dirty="0" err="1"/>
              <a:t>CreateGraphRenderer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/>
              <a:t>&gt;(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serieIndex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r>
              <a:rPr lang="en-US" sz="1000" dirty="0" err="1"/>
              <a:t>serieSetting</a:t>
            </a:r>
            <a:r>
              <a:rPr lang="en-US" sz="1000" dirty="0"/>
              <a:t>) </a:t>
            </a:r>
            <a:endParaRPr lang="en-US" sz="1000" dirty="0" smtClean="0"/>
          </a:p>
          <a:p>
            <a:r>
              <a:rPr lang="en-US" sz="1000" dirty="0" smtClean="0"/>
              <a:t>{</a:t>
            </a:r>
          </a:p>
          <a:p>
            <a:r>
              <a:rPr lang="en-US" sz="1000" i="1" dirty="0"/>
              <a:t>  </a:t>
            </a:r>
            <a:r>
              <a:rPr lang="en-US" sz="1000" i="1" dirty="0" smtClean="0"/>
              <a:t>creates a </a:t>
            </a:r>
            <a:r>
              <a:rPr lang="en-US" sz="1000" i="1" dirty="0"/>
              <a:t>new renderer </a:t>
            </a:r>
            <a:r>
              <a:rPr lang="en-US" sz="1000" i="1" dirty="0" smtClean="0"/>
              <a:t>displaying the x data for one </a:t>
            </a:r>
            <a:r>
              <a:rPr lang="en-US" sz="1000" i="1" dirty="0"/>
              <a:t>y</a:t>
            </a:r>
            <a:r>
              <a:rPr lang="en-US" sz="1000" i="1" dirty="0" smtClean="0"/>
              <a:t> value on</a:t>
            </a:r>
          </a:p>
          <a:p>
            <a:r>
              <a:rPr lang="en-US" sz="1000" i="1" dirty="0"/>
              <a:t> </a:t>
            </a:r>
            <a:r>
              <a:rPr lang="en-US" sz="1000" i="1" dirty="0" smtClean="0"/>
              <a:t> based </a:t>
            </a:r>
            <a:r>
              <a:rPr lang="en-US" sz="1000" i="1" dirty="0"/>
              <a:t>on </a:t>
            </a:r>
            <a:r>
              <a:rPr lang="en-US" sz="1000" i="1" dirty="0" err="1" smtClean="0"/>
              <a:t>serieSetting</a:t>
            </a:r>
            <a:endParaRPr lang="en-US" sz="1000" i="1" dirty="0" smtClean="0"/>
          </a:p>
          <a:p>
            <a:r>
              <a:rPr lang="en-US" sz="1000" dirty="0" smtClean="0"/>
              <a:t>}</a:t>
            </a:r>
          </a:p>
          <a:p>
            <a:endParaRPr lang="en-US" sz="1000" dirty="0"/>
          </a:p>
          <a:p>
            <a:r>
              <a:rPr lang="en-US" sz="1000" dirty="0" smtClean="0"/>
              <a:t>void </a:t>
            </a:r>
            <a:r>
              <a:rPr lang="en-US" sz="1000" b="1" dirty="0" err="1"/>
              <a:t>AddRenderer</a:t>
            </a:r>
            <a:r>
              <a:rPr lang="en-US" sz="1000" dirty="0"/>
              <a:t>(Renderer </a:t>
            </a:r>
            <a:r>
              <a:rPr lang="en-US" sz="1000" dirty="0" err="1"/>
              <a:t>renderer</a:t>
            </a:r>
            <a:r>
              <a:rPr lang="en-US" sz="1000" dirty="0"/>
              <a:t>, </a:t>
            </a:r>
            <a:r>
              <a:rPr lang="en-US" sz="1000" dirty="0" err="1"/>
              <a:t>PlotArea</a:t>
            </a:r>
            <a:r>
              <a:rPr lang="en-US" sz="1000" dirty="0"/>
              <a:t> </a:t>
            </a:r>
            <a:r>
              <a:rPr lang="en-US" sz="1000" dirty="0" err="1"/>
              <a:t>plotArea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</a:t>
            </a:r>
            <a:r>
              <a:rPr lang="en-US" sz="1000" dirty="0" err="1" smtClean="0"/>
              <a:t>LegendScrollerX</a:t>
            </a:r>
            <a:r>
              <a:rPr lang="en-US" sz="1000" dirty="0"/>
              <a:t>? </a:t>
            </a:r>
            <a:r>
              <a:rPr lang="en-US" sz="1000" dirty="0" err="1"/>
              <a:t>legendScrollerX</a:t>
            </a:r>
            <a:r>
              <a:rPr lang="en-US" sz="1000" dirty="0"/>
              <a:t>, </a:t>
            </a:r>
            <a:r>
              <a:rPr lang="en-US" sz="1000" dirty="0" err="1"/>
              <a:t>LegendScrollerY</a:t>
            </a:r>
            <a:r>
              <a:rPr lang="en-US" sz="1000" dirty="0"/>
              <a:t>? </a:t>
            </a:r>
            <a:r>
              <a:rPr lang="en-US" sz="1000" dirty="0" err="1"/>
              <a:t>legendScrollerY</a:t>
            </a:r>
            <a:r>
              <a:rPr lang="en-US" sz="1000" dirty="0"/>
              <a:t>) </a:t>
            </a:r>
            <a:endParaRPr lang="en-US" sz="1000" dirty="0" smtClean="0"/>
          </a:p>
          <a:p>
            <a:r>
              <a:rPr lang="en-US" sz="1000" dirty="0" smtClean="0"/>
              <a:t>{</a:t>
            </a:r>
            <a:endParaRPr lang="en-US" sz="1000" dirty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plotArea.AddRenderer</a:t>
            </a:r>
            <a:r>
              <a:rPr lang="en-US" sz="1000" dirty="0" smtClean="0"/>
              <a:t>(renderer</a:t>
            </a:r>
            <a:r>
              <a:rPr lang="en-US" sz="1000" dirty="0"/>
              <a:t>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legendScrollerX</a:t>
            </a:r>
            <a:r>
              <a:rPr lang="en-US" sz="1000" dirty="0"/>
              <a:t>?.</a:t>
            </a:r>
            <a:r>
              <a:rPr lang="en-US" sz="1000" dirty="0" err="1"/>
              <a:t>AddRenderer</a:t>
            </a:r>
            <a:r>
              <a:rPr lang="en-US" sz="1000" dirty="0"/>
              <a:t>(renderer);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legendScrollerY</a:t>
            </a:r>
            <a:r>
              <a:rPr lang="en-US" sz="1000" dirty="0"/>
              <a:t>?.</a:t>
            </a:r>
            <a:r>
              <a:rPr lang="en-US" sz="1000" dirty="0" err="1"/>
              <a:t>AddRenderer</a:t>
            </a:r>
            <a:r>
              <a:rPr lang="en-US" sz="1000" dirty="0"/>
              <a:t>(renderer);</a:t>
            </a:r>
          </a:p>
          <a:p>
            <a:r>
              <a:rPr lang="en-US" sz="1000" dirty="0"/>
              <a:t>  </a:t>
            </a:r>
            <a:r>
              <a:rPr lang="en-US" sz="1000" dirty="0" err="1" smtClean="0"/>
              <a:t>RendererCreated</a:t>
            </a:r>
            <a:r>
              <a:rPr lang="en-US" sz="1000" dirty="0"/>
              <a:t>?.Invoke(renderer);</a:t>
            </a:r>
          </a:p>
          <a:p>
            <a:r>
              <a:rPr lang="en-US" sz="1000" dirty="0" smtClean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42066" y="1040576"/>
            <a:ext cx="819150" cy="1070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208716" y="2221676"/>
            <a:ext cx="952500" cy="125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39246" y="2736026"/>
            <a:ext cx="556260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4866" y="2865566"/>
            <a:ext cx="1276350" cy="210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665" y="4860"/>
            <a:ext cx="52116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References</a:t>
            </a:r>
          </a:p>
          <a:p>
            <a:r>
              <a:rPr lang="en-US" sz="1100" dirty="0" smtClean="0"/>
              <a:t>Some controls need references to other controls to figure out what they have to display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62197" y="857250"/>
            <a:ext cx="137890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  <a:endParaRPr lang="en-US" sz="1000" dirty="0" smtClean="0"/>
          </a:p>
          <a:p>
            <a:r>
              <a:rPr lang="en-US" sz="1000" i="1" dirty="0" smtClean="0"/>
              <a:t>Holds all other controls</a:t>
            </a:r>
          </a:p>
          <a:p>
            <a:r>
              <a:rPr lang="en-SG" sz="1000" dirty="0" err="1"/>
              <a:t>PlotAreas</a:t>
            </a:r>
            <a:endParaRPr lang="en-US" sz="1000" dirty="0" smtClean="0"/>
          </a:p>
          <a:p>
            <a:r>
              <a:rPr lang="en-SG" sz="1000" dirty="0" err="1" smtClean="0"/>
              <a:t>LegendScrollerXs</a:t>
            </a:r>
            <a:endParaRPr lang="en-US" sz="1000" dirty="0" smtClean="0"/>
          </a:p>
          <a:p>
            <a:r>
              <a:rPr lang="en-SG" sz="1000" dirty="0" err="1" smtClean="0"/>
              <a:t>LegendScrollerYs</a:t>
            </a:r>
            <a:endParaRPr lang="en-US" sz="1000" dirty="0" smtClean="0"/>
          </a:p>
          <a:p>
            <a:r>
              <a:rPr lang="en-SG" sz="1000" dirty="0" err="1"/>
              <a:t>Zoomers</a:t>
            </a:r>
            <a:endParaRPr lang="en-US" sz="1000" dirty="0" smtClean="0"/>
          </a:p>
          <a:p>
            <a:r>
              <a:rPr lang="en-US" sz="1000" dirty="0" err="1" smtClean="0"/>
              <a:t>TotalZoomInButton</a:t>
            </a:r>
            <a:endParaRPr lang="en-US" sz="1000" dirty="0" smtClean="0"/>
          </a:p>
          <a:p>
            <a:r>
              <a:rPr lang="en-US" sz="1000" dirty="0" err="1"/>
              <a:t>TotalZoomOutButton</a:t>
            </a:r>
            <a:endParaRPr lang="en-US" sz="1000" dirty="0"/>
          </a:p>
          <a:p>
            <a:r>
              <a:rPr lang="en-SG" sz="1000" dirty="0" smtClean="0"/>
              <a:t>TotalZoom100Button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3897" y="1041916"/>
            <a:ext cx="13773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err="1" smtClean="0"/>
              <a:t>PlotArea</a:t>
            </a:r>
            <a:endParaRPr lang="en-US" sz="1000" b="1" dirty="0" smtClean="0"/>
          </a:p>
          <a:p>
            <a:r>
              <a:rPr lang="en-SG" sz="1000" i="1" dirty="0" smtClean="0"/>
              <a:t>Holds all renderers</a:t>
            </a:r>
          </a:p>
          <a:p>
            <a:r>
              <a:rPr lang="en-SG" sz="1000" dirty="0"/>
              <a:t>renderers</a:t>
            </a:r>
            <a:endParaRPr lang="en-SG" sz="1000" i="1" dirty="0" smtClean="0"/>
          </a:p>
          <a:p>
            <a:r>
              <a:rPr lang="en-US" sz="1000" i="1" dirty="0"/>
              <a:t>Needed for crosshair:</a:t>
            </a:r>
            <a:endParaRPr lang="en-SG" sz="1000" i="1" dirty="0"/>
          </a:p>
          <a:p>
            <a:r>
              <a:rPr lang="en-SG" sz="1000" dirty="0" err="1" smtClean="0"/>
              <a:t>rendererDataSeriesList</a:t>
            </a:r>
            <a:endParaRPr lang="en-SG" sz="1000" dirty="0" smtClean="0"/>
          </a:p>
          <a:p>
            <a:r>
              <a:rPr lang="en-SG" sz="1000" dirty="0" err="1" smtClean="0"/>
              <a:t>legendScrollerX</a:t>
            </a:r>
            <a:endParaRPr lang="en-SG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890513" y="991355"/>
            <a:ext cx="124425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RendererDataSeries</a:t>
            </a:r>
            <a:endParaRPr lang="en-US" sz="1000" b="1" dirty="0" smtClean="0"/>
          </a:p>
          <a:p>
            <a:r>
              <a:rPr lang="en-SG" sz="1000" dirty="0" err="1" smtClean="0"/>
              <a:t>MinValues</a:t>
            </a:r>
            <a:endParaRPr lang="en-SG" sz="1000" dirty="0" smtClean="0"/>
          </a:p>
          <a:p>
            <a:r>
              <a:rPr lang="en-SG" sz="1000" dirty="0" err="1" smtClean="0"/>
              <a:t>MaxValues</a:t>
            </a:r>
            <a:endParaRPr lang="en-SG" sz="1000" dirty="0" smtClean="0"/>
          </a:p>
          <a:p>
            <a:r>
              <a:rPr lang="en-SG" sz="1000" dirty="0" err="1"/>
              <a:t>IsDimensionSorted</a:t>
            </a:r>
            <a:endParaRPr lang="en-SG" sz="1000" dirty="0" smtClean="0"/>
          </a:p>
          <a:p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 smtClean="0"/>
              <a:t>YName</a:t>
            </a:r>
            <a:endParaRPr lang="en-SG" sz="1000" dirty="0" smtClean="0"/>
          </a:p>
          <a:p>
            <a:r>
              <a:rPr lang="en-SG" sz="1000" dirty="0" err="1"/>
              <a:t>YUnit</a:t>
            </a:r>
            <a:endParaRPr lang="en-SG" sz="1000" dirty="0" smtClean="0"/>
          </a:p>
          <a:p>
            <a:endParaRPr lang="en-SG" sz="10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474961" y="2874570"/>
            <a:ext cx="1172116" cy="1785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SG" sz="1000" b="1" dirty="0" smtClean="0"/>
          </a:p>
          <a:p>
            <a:r>
              <a:rPr lang="en-SG" sz="1000" dirty="0" err="1" smtClean="0"/>
              <a:t>MinValue</a:t>
            </a:r>
            <a:endParaRPr lang="en-SG" sz="1000" dirty="0" smtClean="0"/>
          </a:p>
          <a:p>
            <a:r>
              <a:rPr lang="en-SG" sz="1000" dirty="0" err="1" smtClean="0"/>
              <a:t>DisplayValue</a:t>
            </a:r>
            <a:endParaRPr lang="en-SG" sz="1000" dirty="0" smtClean="0"/>
          </a:p>
          <a:p>
            <a:r>
              <a:rPr lang="en-SG" sz="1000" dirty="0" err="1" smtClean="0"/>
              <a:t>DisplayValueRange</a:t>
            </a:r>
            <a:endParaRPr lang="en-SG" sz="1000" dirty="0" smtClean="0"/>
          </a:p>
          <a:p>
            <a:r>
              <a:rPr lang="en-SG" sz="1000" dirty="0" err="1" smtClean="0"/>
              <a:t>MaxValue</a:t>
            </a:r>
            <a:endParaRPr lang="en-SG" sz="1000" dirty="0" smtClean="0"/>
          </a:p>
          <a:p>
            <a:r>
              <a:rPr lang="en-SG" sz="1000" dirty="0" err="1" smtClean="0"/>
              <a:t>ZoomFactor</a:t>
            </a:r>
            <a:endParaRPr lang="en-SG" sz="1000" dirty="0" smtClean="0"/>
          </a:p>
          <a:p>
            <a:r>
              <a:rPr lang="en-SG" sz="1000" dirty="0" smtClean="0"/>
              <a:t>Legend</a:t>
            </a:r>
          </a:p>
          <a:p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 smtClean="0"/>
              <a:t>ScrollBar</a:t>
            </a:r>
            <a:endParaRPr lang="en-SG" sz="1000" dirty="0" smtClean="0"/>
          </a:p>
          <a:p>
            <a:r>
              <a:rPr lang="en-SG" sz="1000" dirty="0" err="1"/>
              <a:t>ZoomOutButton</a:t>
            </a:r>
            <a:endParaRPr lang="en-SG" sz="1000" dirty="0"/>
          </a:p>
          <a:p>
            <a:r>
              <a:rPr lang="en-US" sz="1000" dirty="0" smtClean="0"/>
              <a:t>Chart</a:t>
            </a:r>
            <a:endParaRPr lang="en-SG" sz="10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549427" y="4719955"/>
            <a:ext cx="117211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Legend</a:t>
            </a:r>
            <a:endParaRPr lang="en-US" sz="1000" b="1" dirty="0" smtClean="0"/>
          </a:p>
          <a:p>
            <a:r>
              <a:rPr lang="en-SG" sz="1000" i="1" dirty="0" err="1" smtClean="0"/>
              <a:t>LegendX</a:t>
            </a:r>
            <a:r>
              <a:rPr lang="en-SG" sz="1000" i="1" dirty="0" smtClean="0"/>
              <a:t> or Y</a:t>
            </a:r>
          </a:p>
          <a:p>
            <a:r>
              <a:rPr lang="en-SG" sz="1000" dirty="0" err="1"/>
              <a:t>MinValue</a:t>
            </a:r>
            <a:endParaRPr lang="en-SG" sz="1000" dirty="0"/>
          </a:p>
          <a:p>
            <a:r>
              <a:rPr lang="en-SG" sz="1000" dirty="0" err="1"/>
              <a:t>DisplayValue</a:t>
            </a:r>
            <a:endParaRPr lang="en-SG" sz="1000" dirty="0"/>
          </a:p>
          <a:p>
            <a:r>
              <a:rPr lang="en-SG" sz="1000" dirty="0" err="1"/>
              <a:t>DisplayValueRange</a:t>
            </a:r>
            <a:endParaRPr lang="en-SG" sz="1000" dirty="0"/>
          </a:p>
          <a:p>
            <a:r>
              <a:rPr lang="en-SG" sz="1000" dirty="0" err="1"/>
              <a:t>MaxValue</a:t>
            </a:r>
            <a:endParaRPr lang="en-SG" sz="1000" dirty="0"/>
          </a:p>
          <a:p>
            <a:endParaRPr lang="en-SG" sz="10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11530" y="1169670"/>
            <a:ext cx="1596390" cy="121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3480" y="1459230"/>
            <a:ext cx="3014345" cy="1463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35380" y="1600200"/>
            <a:ext cx="3150870" cy="1876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1530" y="1722120"/>
            <a:ext cx="1663431" cy="1283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22547" y="3914775"/>
            <a:ext cx="1526880" cy="80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01338" y="1812925"/>
            <a:ext cx="2289175" cy="4126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593717" y="2016930"/>
            <a:ext cx="232610" cy="85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14469" y="722798"/>
            <a:ext cx="1125629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Renderer</a:t>
            </a:r>
          </a:p>
          <a:p>
            <a:r>
              <a:rPr lang="en-SG" sz="1000" dirty="0" err="1"/>
              <a:t>RendererId</a:t>
            </a:r>
            <a:r>
              <a:rPr lang="en-SG" sz="1000" dirty="0"/>
              <a:t> </a:t>
            </a:r>
            <a:endParaRPr lang="en-SG" sz="1000" dirty="0" smtClean="0"/>
          </a:p>
          <a:p>
            <a:r>
              <a:rPr lang="en-SG" sz="1000" dirty="0" err="1" smtClean="0"/>
              <a:t>MinDisplayValues</a:t>
            </a:r>
            <a:endParaRPr lang="en-SG" sz="1000" dirty="0" smtClean="0"/>
          </a:p>
          <a:p>
            <a:r>
              <a:rPr lang="en-SG" sz="1000" dirty="0" err="1" smtClean="0"/>
              <a:t>MaxDisplayValues</a:t>
            </a:r>
            <a:endParaRPr lang="en-SG" sz="1000" dirty="0" smtClean="0"/>
          </a:p>
          <a:p>
            <a:r>
              <a:rPr lang="en-SG" sz="1000" dirty="0" err="1" smtClean="0"/>
              <a:t>ScaleX</a:t>
            </a:r>
            <a:endParaRPr lang="en-SG" sz="1000" dirty="0" smtClean="0"/>
          </a:p>
          <a:p>
            <a:r>
              <a:rPr lang="en-SG" sz="1000" dirty="0" err="1" smtClean="0"/>
              <a:t>ScaleY</a:t>
            </a:r>
            <a:endParaRPr lang="en-SG" sz="1000" dirty="0" smtClean="0"/>
          </a:p>
          <a:p>
            <a:r>
              <a:rPr lang="en-SG" sz="1000" dirty="0" err="1"/>
              <a:t>plotArea</a:t>
            </a:r>
            <a:endParaRPr lang="en-SG" sz="1000" dirty="0" smtClean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988207" y="888149"/>
            <a:ext cx="1226262" cy="571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45820" y="6225782"/>
            <a:ext cx="6912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reference</a:t>
            </a:r>
            <a:endParaRPr lang="en-SG" sz="10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82895" y="991355"/>
            <a:ext cx="507618" cy="9767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1" flipV="1">
            <a:off x="984250" y="2334578"/>
            <a:ext cx="1581150" cy="2212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 flipV="1">
            <a:off x="3711197" y="1549748"/>
            <a:ext cx="575053" cy="225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37902" y="2922488"/>
            <a:ext cx="103746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LegendScrollerX</a:t>
            </a:r>
            <a:endParaRPr lang="en-US" sz="1000" b="1" dirty="0" smtClean="0"/>
          </a:p>
          <a:p>
            <a:r>
              <a:rPr lang="en-SG" sz="1000" dirty="0" err="1" smtClean="0"/>
              <a:t>ScrollBarHeight</a:t>
            </a:r>
            <a:endParaRPr lang="en-SG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647077" y="3005708"/>
            <a:ext cx="390825" cy="232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37902" y="3507264"/>
            <a:ext cx="103425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LegendScrollerY</a:t>
            </a:r>
            <a:endParaRPr lang="en-US" sz="1000" b="1" dirty="0" smtClean="0"/>
          </a:p>
          <a:p>
            <a:r>
              <a:rPr lang="en-SG" sz="1000" dirty="0" err="1"/>
              <a:t>ScrollBarWidth</a:t>
            </a:r>
            <a:endParaRPr lang="en-SG" sz="10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647076" y="3612133"/>
            <a:ext cx="390825" cy="2324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0206" y="3441668"/>
            <a:ext cx="119455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RendererGridLineX</a:t>
            </a:r>
            <a:endParaRPr lang="en-US" sz="1000" b="1" dirty="0" smtClean="0"/>
          </a:p>
          <a:p>
            <a:r>
              <a:rPr lang="en-SG" sz="1000" dirty="0" err="1"/>
              <a:t>LegendScrollerY</a:t>
            </a:r>
            <a:endParaRPr lang="en-SG" sz="1000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382895" y="1774825"/>
            <a:ext cx="557311" cy="165417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4" idx="3"/>
          </p:cNvCxnSpPr>
          <p:nvPr/>
        </p:nvCxnSpPr>
        <p:spPr>
          <a:xfrm flipH="1" flipV="1">
            <a:off x="5072159" y="3707319"/>
            <a:ext cx="950816" cy="26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40206" y="2828895"/>
            <a:ext cx="11913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RendererGridLineY</a:t>
            </a:r>
            <a:endParaRPr lang="en-US" sz="1000" b="1" dirty="0" smtClean="0"/>
          </a:p>
          <a:p>
            <a:r>
              <a:rPr lang="en-SG" sz="1000" dirty="0" err="1" smtClean="0"/>
              <a:t>LegendScrollerX</a:t>
            </a:r>
            <a:endParaRPr lang="en-SG" sz="1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382895" y="1774825"/>
            <a:ext cx="709711" cy="105407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3"/>
          </p:cNvCxnSpPr>
          <p:nvPr/>
        </p:nvCxnSpPr>
        <p:spPr>
          <a:xfrm flipH="1">
            <a:off x="5075365" y="3122543"/>
            <a:ext cx="947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4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12785</TotalTime>
  <Words>2481</Words>
  <Application>Microsoft Office PowerPoint</Application>
  <PresentationFormat>On-screen Show (4:3)</PresentationFormat>
  <Paragraphs>759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116</cp:revision>
  <dcterms:created xsi:type="dcterms:W3CDTF">2014-10-31T08:07:32Z</dcterms:created>
  <dcterms:modified xsi:type="dcterms:W3CDTF">2024-10-29T11:05:56Z</dcterms:modified>
</cp:coreProperties>
</file>