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59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5D8A"/>
    <a:srgbClr val="FFFFFF"/>
    <a:srgbClr val="EAEAEA"/>
    <a:srgbClr val="FFFF99"/>
    <a:srgbClr val="CCFF9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9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179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1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14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8035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0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183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1706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6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866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57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EDA6D-348F-46A3-831A-93AFDBC0634A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5865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EDA6D-348F-46A3-831A-93AFDBC0634A}" type="datetimeFigureOut">
              <a:rPr lang="en-SG" smtClean="0"/>
              <a:t>6/8/2024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B1F67-A541-45D0-B7F1-5F823E80B1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861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737072"/>
            <a:ext cx="57721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43608" y="737071"/>
            <a:ext cx="5200650" cy="1795463"/>
          </a:xfrm>
          <a:prstGeom prst="rect">
            <a:avLst/>
          </a:prstGeom>
          <a:solidFill>
            <a:srgbClr val="FFFF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 anchorCtr="1"/>
          <a:lstStyle/>
          <a:p>
            <a:pPr algn="ctr"/>
            <a:r>
              <a:rPr lang="en-US" sz="1200" b="1" dirty="0" err="1" smtClean="0"/>
              <a:t>PlotArea</a:t>
            </a:r>
            <a:endParaRPr lang="en-SG" sz="1200" b="1" dirty="0"/>
          </a:p>
        </p:txBody>
      </p:sp>
      <p:sp>
        <p:nvSpPr>
          <p:cNvPr id="8" name="Rectangle 7"/>
          <p:cNvSpPr/>
          <p:nvPr/>
        </p:nvSpPr>
        <p:spPr>
          <a:xfrm>
            <a:off x="1043608" y="2532535"/>
            <a:ext cx="5200650" cy="317972"/>
          </a:xfrm>
          <a:prstGeom prst="rect">
            <a:avLst/>
          </a:prstGeom>
          <a:solidFill>
            <a:srgbClr val="CCFF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6244258" y="737072"/>
            <a:ext cx="571500" cy="1795463"/>
          </a:xfrm>
          <a:prstGeom prst="rect">
            <a:avLst/>
          </a:prstGeom>
          <a:solidFill>
            <a:srgbClr val="FFCC99">
              <a:alpha val="16863"/>
            </a:srgb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0835" y="66110"/>
            <a:ext cx="2318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Example for simple Chart</a:t>
            </a:r>
            <a:endParaRPr lang="en-SG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23528" y="2463279"/>
            <a:ext cx="730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err="1" smtClean="0"/>
              <a:t>XLegend-Scroller</a:t>
            </a:r>
            <a:endParaRPr lang="en-SG" sz="1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012160" y="404664"/>
            <a:ext cx="12038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/>
              <a:t>YLegendScroller</a:t>
            </a:r>
            <a:endParaRPr lang="en-SG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968544" y="692696"/>
            <a:ext cx="1084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ZoomInButton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19" idx="1"/>
          </p:cNvCxnSpPr>
          <p:nvPr/>
        </p:nvCxnSpPr>
        <p:spPr>
          <a:xfrm flipH="1">
            <a:off x="6752520" y="8311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67314" y="2310780"/>
            <a:ext cx="1199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ZoomOutButton</a:t>
            </a:r>
            <a:endParaRPr lang="en-SG" sz="1200" dirty="0"/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6751290" y="2449280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966084" y="2530996"/>
            <a:ext cx="1374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totalZoomInButton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1"/>
          </p:cNvCxnSpPr>
          <p:nvPr/>
        </p:nvCxnSpPr>
        <p:spPr>
          <a:xfrm flipH="1">
            <a:off x="6750060" y="2669496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64854" y="2835394"/>
            <a:ext cx="1491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totalZoom100Button</a:t>
            </a: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flipH="1">
            <a:off x="6748830" y="2973894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63624" y="1916832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Scrollbar</a:t>
            </a:r>
            <a:endParaRPr lang="en-SG" sz="1200" dirty="0"/>
          </a:p>
        </p:txBody>
      </p:sp>
      <p:cxnSp>
        <p:nvCxnSpPr>
          <p:cNvPr id="31" name="Straight Arrow Connector 30"/>
          <p:cNvCxnSpPr>
            <a:stCxn id="30" idx="1"/>
          </p:cNvCxnSpPr>
          <p:nvPr/>
        </p:nvCxnSpPr>
        <p:spPr>
          <a:xfrm flipH="1">
            <a:off x="6747600" y="205533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962394" y="1484784"/>
            <a:ext cx="709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YLegend</a:t>
            </a:r>
            <a:endParaRPr lang="en-SG" sz="1200" dirty="0"/>
          </a:p>
        </p:txBody>
      </p:sp>
      <p:cxnSp>
        <p:nvCxnSpPr>
          <p:cNvPr id="33" name="Straight Arrow Connector 32"/>
          <p:cNvCxnSpPr>
            <a:stCxn id="32" idx="1"/>
          </p:cNvCxnSpPr>
          <p:nvPr/>
        </p:nvCxnSpPr>
        <p:spPr>
          <a:xfrm flipH="1">
            <a:off x="6530008" y="1623284"/>
            <a:ext cx="43238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967314" y="2689870"/>
            <a:ext cx="1489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totalZoomOutButton</a:t>
            </a:r>
            <a:endParaRPr lang="en-SG" sz="1200" dirty="0"/>
          </a:p>
        </p:txBody>
      </p:sp>
      <p:cxnSp>
        <p:nvCxnSpPr>
          <p:cNvPr id="37" name="Straight Arrow Connector 36"/>
          <p:cNvCxnSpPr>
            <a:stCxn id="36" idx="1"/>
          </p:cNvCxnSpPr>
          <p:nvPr/>
        </p:nvCxnSpPr>
        <p:spPr>
          <a:xfrm flipH="1" flipV="1">
            <a:off x="6372200" y="2689870"/>
            <a:ext cx="595114" cy="13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55776" y="3872081"/>
            <a:ext cx="71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X</a:t>
            </a:r>
            <a:r>
              <a:rPr lang="en-US" sz="1200" dirty="0" err="1" smtClean="0"/>
              <a:t>Legend</a:t>
            </a:r>
            <a:endParaRPr lang="en-SG" sz="1200" dirty="0"/>
          </a:p>
        </p:txBody>
      </p:sp>
      <p:cxnSp>
        <p:nvCxnSpPr>
          <p:cNvPr id="40" name="Straight Arrow Connector 39"/>
          <p:cNvCxnSpPr>
            <a:stCxn id="39" idx="0"/>
          </p:cNvCxnSpPr>
          <p:nvPr/>
        </p:nvCxnSpPr>
        <p:spPr>
          <a:xfrm flipH="1" flipV="1">
            <a:off x="2910360" y="2669495"/>
            <a:ext cx="2405" cy="12025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923928" y="3872081"/>
            <a:ext cx="730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Scrollbar</a:t>
            </a:r>
            <a:endParaRPr lang="en-SG" sz="1200" dirty="0"/>
          </a:p>
        </p:txBody>
      </p:sp>
      <p:cxnSp>
        <p:nvCxnSpPr>
          <p:cNvPr id="44" name="Straight Arrow Connector 43"/>
          <p:cNvCxnSpPr>
            <a:stCxn id="43" idx="0"/>
          </p:cNvCxnSpPr>
          <p:nvPr/>
        </p:nvCxnSpPr>
        <p:spPr>
          <a:xfrm flipH="1" flipV="1">
            <a:off x="4270499" y="2778171"/>
            <a:ext cx="18626" cy="109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32975" y="3865313"/>
            <a:ext cx="775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ZoomOut</a:t>
            </a:r>
            <a:endParaRPr lang="en-US" sz="1200" dirty="0" smtClean="0"/>
          </a:p>
          <a:p>
            <a:pPr algn="ctr"/>
            <a:r>
              <a:rPr lang="en-US" sz="1200" dirty="0" smtClean="0"/>
              <a:t>Button</a:t>
            </a:r>
            <a:endParaRPr lang="en-SG" sz="1200" dirty="0"/>
          </a:p>
        </p:txBody>
      </p:sp>
      <p:cxnSp>
        <p:nvCxnSpPr>
          <p:cNvPr id="48" name="Straight Arrow Connector 47"/>
          <p:cNvCxnSpPr>
            <a:stCxn id="47" idx="0"/>
          </p:cNvCxnSpPr>
          <p:nvPr/>
        </p:nvCxnSpPr>
        <p:spPr>
          <a:xfrm flipH="1" flipV="1">
            <a:off x="1102148" y="2771403"/>
            <a:ext cx="18626" cy="109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870335" y="3865313"/>
            <a:ext cx="660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 smtClean="0"/>
              <a:t>ZoomIn</a:t>
            </a:r>
            <a:endParaRPr lang="en-US" sz="1200" dirty="0" smtClean="0"/>
          </a:p>
          <a:p>
            <a:pPr algn="ctr"/>
            <a:r>
              <a:rPr lang="en-US" sz="1200" dirty="0" smtClean="0"/>
              <a:t>Button</a:t>
            </a:r>
            <a:endParaRPr lang="en-SG" sz="1200" dirty="0"/>
          </a:p>
        </p:txBody>
      </p:sp>
      <p:cxnSp>
        <p:nvCxnSpPr>
          <p:cNvPr id="50" name="Straight Arrow Connector 49"/>
          <p:cNvCxnSpPr>
            <a:stCxn id="49" idx="0"/>
          </p:cNvCxnSpPr>
          <p:nvPr/>
        </p:nvCxnSpPr>
        <p:spPr>
          <a:xfrm flipH="1" flipV="1">
            <a:off x="6181800" y="2771403"/>
            <a:ext cx="18626" cy="109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42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677" y="598170"/>
            <a:ext cx="167225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PlotAreas</a:t>
            </a:r>
            <a:endParaRPr lang="en-SG" sz="1000" dirty="0" smtClean="0"/>
          </a:p>
          <a:p>
            <a:r>
              <a:rPr lang="en-SG" sz="1000" dirty="0" err="1" smtClean="0"/>
              <a:t>LegendScrollerYs</a:t>
            </a:r>
            <a:endParaRPr lang="en-SG" sz="1000" dirty="0" smtClean="0"/>
          </a:p>
          <a:p>
            <a:r>
              <a:rPr lang="en-SG" sz="1000" dirty="0" err="1" smtClean="0"/>
              <a:t>LegendScrollerXs</a:t>
            </a:r>
            <a:endParaRPr lang="en-SG" sz="1000" dirty="0" smtClean="0"/>
          </a:p>
          <a:p>
            <a:r>
              <a:rPr lang="en-SG" sz="1000" dirty="0" err="1" smtClean="0"/>
              <a:t>Zoomers</a:t>
            </a:r>
            <a:endParaRPr lang="en-SG" sz="1000" dirty="0" smtClean="0"/>
          </a:p>
          <a:p>
            <a:endParaRPr lang="en-US" sz="1000" dirty="0"/>
          </a:p>
          <a:p>
            <a:r>
              <a:rPr lang="en-SG" sz="1000" dirty="0"/>
              <a:t>double[][,]? </a:t>
            </a:r>
            <a:r>
              <a:rPr lang="en-SG" sz="1000" dirty="0" err="1" smtClean="0"/>
              <a:t>DataSeries</a:t>
            </a:r>
            <a:endParaRPr lang="en-SG" sz="1000" dirty="0" smtClean="0"/>
          </a:p>
          <a:p>
            <a:r>
              <a:rPr lang="en-SG" sz="1000" dirty="0" err="1"/>
              <a:t>SerieStyleEnum</a:t>
            </a:r>
            <a:r>
              <a:rPr lang="en-SG" sz="1000" dirty="0"/>
              <a:t>[]? </a:t>
            </a:r>
            <a:r>
              <a:rPr lang="en-SG" sz="1000" dirty="0" err="1" smtClean="0"/>
              <a:t>serieStyle</a:t>
            </a:r>
            <a:endParaRPr lang="en-SG" sz="1000" dirty="0" smtClean="0"/>
          </a:p>
          <a:p>
            <a:endParaRPr lang="en-US" sz="1000" dirty="0"/>
          </a:p>
          <a:p>
            <a:r>
              <a:rPr lang="en-US" sz="1000" dirty="0" err="1"/>
              <a:t>FillData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 smtClean="0"/>
              <a:t>&gt;(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IEnumerable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newRecords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&gt;[]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newSerieSettings</a:t>
            </a:r>
            <a:r>
              <a:rPr lang="en-US" sz="1000" dirty="0"/>
              <a:t>)</a:t>
            </a:r>
            <a:endParaRPr lang="en-US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01487" y="598170"/>
            <a:ext cx="1771639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PlotArea</a:t>
            </a:r>
            <a:endParaRPr lang="en-US" sz="1000" b="1" dirty="0" smtClean="0"/>
          </a:p>
          <a:p>
            <a:r>
              <a:rPr lang="en-US" sz="1000" i="1" dirty="0" smtClean="0"/>
              <a:t>Asks renderer to create Visuals</a:t>
            </a:r>
            <a:endParaRPr lang="en-SG" sz="1000" i="1" dirty="0" smtClean="0"/>
          </a:p>
          <a:p>
            <a:r>
              <a:rPr lang="en-SG" sz="1000" dirty="0" smtClean="0"/>
              <a:t>Renderers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1487" y="1306800"/>
            <a:ext cx="175400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Renderer</a:t>
            </a:r>
            <a:endParaRPr lang="en-US" sz="1000" b="1" dirty="0" smtClean="0"/>
          </a:p>
          <a:p>
            <a:r>
              <a:rPr lang="en-SG" sz="1000" dirty="0" smtClean="0"/>
              <a:t>event </a:t>
            </a:r>
            <a:r>
              <a:rPr lang="en-SG" sz="1000" dirty="0"/>
              <a:t>Action&lt;Renderer&gt;?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</a:t>
            </a:r>
            <a:r>
              <a:rPr lang="en-SG" sz="1000" dirty="0" err="1" smtClean="0"/>
              <a:t>RenderingRequested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ScaleX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ScaleY</a:t>
            </a:r>
            <a:endParaRPr lang="en-SG" sz="1000" dirty="0" smtClean="0"/>
          </a:p>
          <a:p>
            <a:r>
              <a:rPr lang="en-US" sz="1000" dirty="0" smtClean="0"/>
              <a:t>Visual </a:t>
            </a:r>
            <a:r>
              <a:rPr lang="en-US" sz="1000" dirty="0" err="1"/>
              <a:t>CreateVisual</a:t>
            </a:r>
            <a:r>
              <a:rPr lang="en-US" sz="1000" dirty="0" smtClean="0"/>
              <a:t>(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 double </a:t>
            </a:r>
            <a:r>
              <a:rPr lang="en-US" sz="1000" dirty="0"/>
              <a:t>width, double height)</a:t>
            </a:r>
            <a:endParaRPr lang="en-SG" sz="10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49830" y="1078230"/>
            <a:ext cx="0" cy="2743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65779" y="620463"/>
            <a:ext cx="132279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RendererDataSeries</a:t>
            </a:r>
            <a:endParaRPr lang="en-US" sz="1000" b="1" dirty="0" smtClean="0"/>
          </a:p>
          <a:p>
            <a:r>
              <a:rPr lang="en-SG" sz="1000" dirty="0"/>
              <a:t>double[] </a:t>
            </a:r>
            <a:r>
              <a:rPr lang="en-SG" sz="1000" dirty="0" err="1" smtClean="0"/>
              <a:t>MinValues</a:t>
            </a:r>
            <a:endParaRPr lang="en-SG" sz="1000" dirty="0" smtClean="0"/>
          </a:p>
          <a:p>
            <a:r>
              <a:rPr lang="en-SG" sz="1000" dirty="0"/>
              <a:t>double[] </a:t>
            </a:r>
            <a:r>
              <a:rPr lang="en-SG" sz="1000" dirty="0" err="1" smtClean="0"/>
              <a:t>MaxValues</a:t>
            </a:r>
            <a:endParaRPr lang="en-SG" sz="1000" dirty="0" smtClean="0"/>
          </a:p>
          <a:p>
            <a:r>
              <a:rPr lang="en-SG" sz="1000" dirty="0"/>
              <a:t>double[][,] </a:t>
            </a:r>
            <a:r>
              <a:rPr lang="en-SG" sz="1000" dirty="0" err="1"/>
              <a:t>DataSeries</a:t>
            </a:r>
            <a:endParaRPr lang="en-SG" sz="1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5781947" y="620463"/>
            <a:ext cx="15760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Renderer1Line</a:t>
            </a:r>
            <a:endParaRPr lang="en-US" sz="1000" b="1" dirty="0" smtClean="0"/>
          </a:p>
          <a:p>
            <a:r>
              <a:rPr lang="en-US" sz="1000" i="1" dirty="0"/>
              <a:t>Creates a Visual </a:t>
            </a:r>
            <a:r>
              <a:rPr lang="en-US" sz="1000" i="1" dirty="0" smtClean="0"/>
              <a:t>with </a:t>
            </a:r>
            <a:r>
              <a:rPr lang="en-US" sz="1000" i="1" dirty="0"/>
              <a:t>1 </a:t>
            </a:r>
            <a:r>
              <a:rPr lang="en-US" sz="1000" i="1" dirty="0" smtClean="0"/>
              <a:t>line</a:t>
            </a:r>
            <a:endParaRPr lang="en-SG" sz="1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5781947" y="1161276"/>
            <a:ext cx="1576072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/>
              <a:t>Renderer2Lines</a:t>
            </a:r>
            <a:endParaRPr lang="en-US" sz="1000" b="1" dirty="0" smtClean="0"/>
          </a:p>
          <a:p>
            <a:r>
              <a:rPr lang="en-US" sz="1000" i="1" dirty="0"/>
              <a:t>Creates a Visual </a:t>
            </a:r>
            <a:r>
              <a:rPr lang="en-US" sz="1000" i="1" dirty="0" smtClean="0"/>
              <a:t>with 2 line</a:t>
            </a:r>
            <a:endParaRPr lang="en-SG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165779" y="1751052"/>
            <a:ext cx="2444900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RendererGridLineX</a:t>
            </a:r>
            <a:endParaRPr lang="en-US" sz="1000" b="1" dirty="0" smtClean="0"/>
          </a:p>
          <a:p>
            <a:r>
              <a:rPr lang="en-US" sz="1000" i="1" dirty="0"/>
              <a:t>Creates a Visual for the horizontal grid </a:t>
            </a:r>
            <a:r>
              <a:rPr lang="en-US" sz="1000" i="1" dirty="0" smtClean="0"/>
              <a:t>lines</a:t>
            </a:r>
          </a:p>
          <a:p>
            <a:r>
              <a:rPr lang="en-SG" sz="1000" dirty="0" err="1" smtClean="0"/>
              <a:t>LegendScrollerY</a:t>
            </a:r>
            <a:r>
              <a:rPr lang="en-SG" sz="1000" dirty="0" smtClean="0"/>
              <a:t> </a:t>
            </a:r>
            <a:r>
              <a:rPr lang="en-SG" sz="1000" dirty="0" err="1"/>
              <a:t>LegendScrollerY</a:t>
            </a:r>
            <a:endParaRPr lang="en-SG" sz="10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79805" y="2495640"/>
            <a:ext cx="2291012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RendererGridLineY</a:t>
            </a:r>
            <a:endParaRPr lang="en-US" sz="1000" b="1" dirty="0" smtClean="0"/>
          </a:p>
          <a:p>
            <a:r>
              <a:rPr lang="en-US" sz="1000" i="1" dirty="0"/>
              <a:t>Creates a Visual for the </a:t>
            </a:r>
            <a:r>
              <a:rPr lang="en-SG" sz="1000" i="1" dirty="0" smtClean="0"/>
              <a:t>vertical </a:t>
            </a:r>
            <a:r>
              <a:rPr lang="en-US" sz="1000" i="1" dirty="0" smtClean="0"/>
              <a:t>grid lines</a:t>
            </a:r>
          </a:p>
          <a:p>
            <a:r>
              <a:rPr lang="en-SG" sz="1000" dirty="0" err="1"/>
              <a:t>LegendScrollerX</a:t>
            </a:r>
            <a:r>
              <a:rPr lang="en-SG" sz="1000" dirty="0"/>
              <a:t> </a:t>
            </a:r>
            <a:r>
              <a:rPr lang="en-SG" sz="1000" dirty="0" err="1"/>
              <a:t>LegendScrollerX</a:t>
            </a:r>
            <a:endParaRPr lang="en-SG" sz="10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4179805" y="3272853"/>
            <a:ext cx="238719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RendererNotes</a:t>
            </a:r>
            <a:endParaRPr lang="en-US" sz="1000" b="1" dirty="0" smtClean="0"/>
          </a:p>
          <a:p>
            <a:r>
              <a:rPr lang="en-US" sz="1000" i="1" dirty="0"/>
              <a:t>Creates a Visual for annotations displayed </a:t>
            </a:r>
            <a:endParaRPr lang="en-US" sz="1000" i="1" dirty="0" smtClean="0"/>
          </a:p>
          <a:p>
            <a:r>
              <a:rPr lang="en-US" sz="1000" i="1" dirty="0" smtClean="0"/>
              <a:t>over </a:t>
            </a:r>
            <a:r>
              <a:rPr lang="en-US" sz="1000" i="1" dirty="0"/>
              <a:t>the </a:t>
            </a:r>
            <a:r>
              <a:rPr lang="en-US" sz="1000" i="1" dirty="0" smtClean="0"/>
              <a:t>graphics</a:t>
            </a:r>
          </a:p>
          <a:p>
            <a:r>
              <a:rPr lang="en-SG" sz="1000" dirty="0" err="1" smtClean="0"/>
              <a:t>LegendScrollerX</a:t>
            </a:r>
            <a:r>
              <a:rPr lang="en-SG" sz="1000" dirty="0" smtClean="0"/>
              <a:t> </a:t>
            </a:r>
            <a:r>
              <a:rPr lang="en-SG" sz="1000" dirty="0" err="1"/>
              <a:t>LegendScrollerX</a:t>
            </a:r>
            <a:endParaRPr lang="en-SG" sz="1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15340" y="708660"/>
            <a:ext cx="1348740" cy="1665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855493" y="791914"/>
            <a:ext cx="310286" cy="6292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855493" y="1421130"/>
            <a:ext cx="310286" cy="470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855493" y="1421130"/>
            <a:ext cx="310286" cy="11887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55493" y="1421130"/>
            <a:ext cx="324312" cy="19978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488577" y="708660"/>
            <a:ext cx="293370" cy="495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488577" y="758190"/>
            <a:ext cx="293370" cy="4941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93370" y="342900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88298" y="3295892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collection</a:t>
            </a:r>
            <a:endParaRPr lang="en-SG" sz="1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304800" y="3642360"/>
            <a:ext cx="55245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99728" y="350925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25956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2677" y="598170"/>
            <a:ext cx="1672253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Chart</a:t>
            </a:r>
          </a:p>
          <a:p>
            <a:r>
              <a:rPr lang="en-SG" sz="1000" dirty="0" err="1" smtClean="0"/>
              <a:t>PlotAreas</a:t>
            </a:r>
            <a:endParaRPr lang="en-SG" sz="1000" dirty="0" smtClean="0"/>
          </a:p>
          <a:p>
            <a:r>
              <a:rPr lang="en-SG" sz="1000" dirty="0" err="1" smtClean="0"/>
              <a:t>LegendScrollerYs</a:t>
            </a:r>
            <a:endParaRPr lang="en-SG" sz="1000" dirty="0" smtClean="0"/>
          </a:p>
          <a:p>
            <a:r>
              <a:rPr lang="en-SG" sz="1000" dirty="0" err="1" smtClean="0"/>
              <a:t>LegendScrollerXs</a:t>
            </a:r>
            <a:endParaRPr lang="en-SG" sz="1000" dirty="0" smtClean="0"/>
          </a:p>
          <a:p>
            <a:r>
              <a:rPr lang="en-SG" sz="1000" dirty="0" err="1" smtClean="0"/>
              <a:t>Zoomers</a:t>
            </a:r>
            <a:endParaRPr lang="en-SG" sz="1000" dirty="0" smtClean="0"/>
          </a:p>
          <a:p>
            <a:endParaRPr lang="en-US" sz="1000" dirty="0"/>
          </a:p>
          <a:p>
            <a:r>
              <a:rPr lang="en-SG" sz="1000" dirty="0"/>
              <a:t>double[][,]? </a:t>
            </a:r>
            <a:r>
              <a:rPr lang="en-SG" sz="1000" dirty="0" err="1" smtClean="0"/>
              <a:t>DataSeries</a:t>
            </a:r>
            <a:endParaRPr lang="en-SG" sz="1000" dirty="0" smtClean="0"/>
          </a:p>
          <a:p>
            <a:r>
              <a:rPr lang="en-SG" sz="1000" dirty="0" err="1"/>
              <a:t>SerieStyleEnum</a:t>
            </a:r>
            <a:r>
              <a:rPr lang="en-SG" sz="1000" dirty="0"/>
              <a:t>[]? </a:t>
            </a:r>
            <a:r>
              <a:rPr lang="en-SG" sz="1000" dirty="0" err="1" smtClean="0"/>
              <a:t>serieStyle</a:t>
            </a:r>
            <a:endParaRPr lang="en-SG" sz="1000" dirty="0" smtClean="0"/>
          </a:p>
          <a:p>
            <a:endParaRPr lang="en-US" sz="1000" dirty="0"/>
          </a:p>
          <a:p>
            <a:r>
              <a:rPr lang="en-US" sz="1000" dirty="0" err="1"/>
              <a:t>FillData</a:t>
            </a:r>
            <a:r>
              <a:rPr lang="en-US" sz="1000" dirty="0"/>
              <a:t>&lt;</a:t>
            </a:r>
            <a:r>
              <a:rPr lang="en-US" sz="1000" dirty="0" err="1"/>
              <a:t>TRecord</a:t>
            </a:r>
            <a:r>
              <a:rPr lang="en-US" sz="1000" dirty="0" smtClean="0"/>
              <a:t>&gt;(</a:t>
            </a:r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IEnumerable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newRecords</a:t>
            </a:r>
            <a:r>
              <a:rPr lang="en-US" sz="1000" dirty="0"/>
              <a:t>,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SerieSetting</a:t>
            </a:r>
            <a:r>
              <a:rPr lang="en-US" sz="1000" dirty="0" smtClean="0"/>
              <a:t>&lt;</a:t>
            </a:r>
            <a:r>
              <a:rPr lang="en-US" sz="1000" dirty="0" err="1" smtClean="0"/>
              <a:t>TRecord</a:t>
            </a:r>
            <a:r>
              <a:rPr lang="en-US" sz="1000" dirty="0"/>
              <a:t>&gt;[] </a:t>
            </a:r>
            <a:endParaRPr lang="en-US" sz="1000" dirty="0" smtClean="0"/>
          </a:p>
          <a:p>
            <a:r>
              <a:rPr lang="en-US" sz="1000" dirty="0" smtClean="0"/>
              <a:t>  </a:t>
            </a:r>
            <a:r>
              <a:rPr lang="en-US" sz="1000" dirty="0" err="1" smtClean="0"/>
              <a:t>newSerieSettings</a:t>
            </a:r>
            <a:r>
              <a:rPr lang="en-US" sz="1000" dirty="0"/>
              <a:t>)</a:t>
            </a:r>
            <a:endParaRPr lang="en-US" sz="1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101487" y="598170"/>
            <a:ext cx="1931939" cy="209288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LegendScroller</a:t>
            </a:r>
            <a:endParaRPr lang="en-US" sz="1000" b="1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MinValue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DisplayValue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DisplayValueRange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MaxValue</a:t>
            </a:r>
            <a:endParaRPr lang="en-SG" sz="1000" dirty="0" smtClean="0"/>
          </a:p>
          <a:p>
            <a:r>
              <a:rPr lang="en-SG" sz="1000" dirty="0"/>
              <a:t>double </a:t>
            </a:r>
            <a:r>
              <a:rPr lang="en-SG" sz="1000" dirty="0" err="1" smtClean="0"/>
              <a:t>ZoomFactor</a:t>
            </a:r>
            <a:endParaRPr lang="en-SG" sz="1000" dirty="0" smtClean="0"/>
          </a:p>
          <a:p>
            <a:r>
              <a:rPr lang="en-SG" sz="1000" dirty="0"/>
              <a:t>Legend </a:t>
            </a:r>
            <a:r>
              <a:rPr lang="en-SG" sz="1000" dirty="0" err="1" smtClean="0"/>
              <a:t>Legend</a:t>
            </a:r>
            <a:endParaRPr lang="en-SG" sz="1000" dirty="0" smtClean="0"/>
          </a:p>
          <a:p>
            <a:r>
              <a:rPr lang="en-SG" sz="1000" dirty="0" err="1"/>
              <a:t>ZoomButton</a:t>
            </a:r>
            <a:r>
              <a:rPr lang="en-SG" sz="1000" dirty="0"/>
              <a:t> </a:t>
            </a:r>
            <a:r>
              <a:rPr lang="en-SG" sz="1000" dirty="0" err="1" smtClean="0"/>
              <a:t>ZoomInButton</a:t>
            </a:r>
            <a:endParaRPr lang="en-SG" sz="1000" dirty="0" smtClean="0"/>
          </a:p>
          <a:p>
            <a:r>
              <a:rPr lang="en-SG" sz="1000" dirty="0" err="1"/>
              <a:t>ScrollBar</a:t>
            </a:r>
            <a:r>
              <a:rPr lang="en-SG" sz="1000" dirty="0"/>
              <a:t> </a:t>
            </a:r>
            <a:r>
              <a:rPr lang="en-SG" sz="1000" dirty="0" err="1" smtClean="0"/>
              <a:t>ScrollBar</a:t>
            </a:r>
            <a:endParaRPr lang="en-SG" sz="1000" dirty="0" smtClean="0"/>
          </a:p>
          <a:p>
            <a:r>
              <a:rPr lang="en-SG" sz="1000" dirty="0" err="1"/>
              <a:t>ZoomButton</a:t>
            </a:r>
            <a:r>
              <a:rPr lang="en-SG" sz="1000" dirty="0"/>
              <a:t> </a:t>
            </a:r>
            <a:r>
              <a:rPr lang="en-SG" sz="1000" dirty="0" err="1" smtClean="0"/>
              <a:t>ZoomOutButton</a:t>
            </a:r>
            <a:endParaRPr lang="en-SG" sz="1000" dirty="0" smtClean="0"/>
          </a:p>
          <a:p>
            <a:endParaRPr lang="en-SG" sz="1000" dirty="0" smtClean="0"/>
          </a:p>
          <a:p>
            <a:r>
              <a:rPr lang="en-SG" sz="1000" dirty="0" err="1"/>
              <a:t>OnButtonScrollbarCreated</a:t>
            </a:r>
            <a:r>
              <a:rPr lang="en-SG" sz="1000" dirty="0" smtClean="0"/>
              <a:t>()</a:t>
            </a:r>
          </a:p>
          <a:p>
            <a:r>
              <a:rPr lang="en-SG" sz="1000" dirty="0" err="1"/>
              <a:t>AddRenderer</a:t>
            </a:r>
            <a:r>
              <a:rPr lang="en-SG" sz="1000" dirty="0"/>
              <a:t>(Renderer renderer</a:t>
            </a:r>
            <a:r>
              <a:rPr lang="en-SG" sz="1000" dirty="0" smtClean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67497" y="631686"/>
            <a:ext cx="1380506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LegendScrollerX</a:t>
            </a:r>
            <a:endParaRPr lang="en-US" sz="1000" b="1" dirty="0" smtClean="0"/>
          </a:p>
          <a:p>
            <a:r>
              <a:rPr lang="en-SG" sz="1000" i="1" dirty="0" smtClean="0"/>
              <a:t>Works with </a:t>
            </a:r>
            <a:r>
              <a:rPr lang="en-SG" sz="1000" i="1" dirty="0" err="1" smtClean="0"/>
              <a:t>LegendX</a:t>
            </a:r>
            <a:endParaRPr lang="en-SG" sz="1000" i="1" dirty="0" smtClean="0"/>
          </a:p>
          <a:p>
            <a:r>
              <a:rPr lang="en-US" sz="1000" i="1" dirty="0" smtClean="0"/>
              <a:t>Controls </a:t>
            </a:r>
            <a:r>
              <a:rPr lang="en-SG" sz="1000" i="1" dirty="0" smtClean="0"/>
              <a:t>Legend, </a:t>
            </a:r>
          </a:p>
          <a:p>
            <a:r>
              <a:rPr lang="en-SG" sz="1000" i="1" dirty="0" err="1" smtClean="0"/>
              <a:t>ZoomInButton</a:t>
            </a:r>
            <a:r>
              <a:rPr lang="en-SG" sz="1000" i="1" dirty="0" smtClean="0"/>
              <a:t>, </a:t>
            </a:r>
            <a:endParaRPr lang="en-SG" sz="1000" i="1" dirty="0"/>
          </a:p>
          <a:p>
            <a:r>
              <a:rPr lang="en-SG" sz="1000" i="1" dirty="0" err="1" smtClean="0"/>
              <a:t>ScrollBar</a:t>
            </a:r>
            <a:r>
              <a:rPr lang="en-SG" sz="1000" i="1" dirty="0" smtClean="0"/>
              <a:t> and</a:t>
            </a:r>
            <a:endParaRPr lang="en-SG" sz="1000" i="1" dirty="0"/>
          </a:p>
          <a:p>
            <a:r>
              <a:rPr lang="en-SG" sz="1000" i="1" dirty="0" err="1" smtClean="0"/>
              <a:t>ZoomOutButton</a:t>
            </a:r>
            <a:endParaRPr lang="en-SG" sz="1000" i="1" dirty="0"/>
          </a:p>
          <a:p>
            <a:r>
              <a:rPr lang="en-SG" sz="1000" dirty="0" smtClean="0"/>
              <a:t>double </a:t>
            </a:r>
            <a:r>
              <a:rPr lang="en-SG" sz="1000" dirty="0" err="1" smtClean="0"/>
              <a:t>ScrollBarHeight</a:t>
            </a:r>
            <a:endParaRPr lang="en-SG" sz="1000" dirty="0" smtClean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190626" y="708662"/>
            <a:ext cx="973454" cy="415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128010" y="735330"/>
            <a:ext cx="1339487" cy="5658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50892" y="6358890"/>
            <a:ext cx="5524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845820" y="6225782"/>
            <a:ext cx="6896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collection</a:t>
            </a:r>
            <a:endParaRPr lang="en-SG" sz="1000" dirty="0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262322" y="6572250"/>
            <a:ext cx="552450" cy="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857250" y="6439142"/>
            <a:ext cx="7761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smtClean="0"/>
              <a:t>inheritance</a:t>
            </a:r>
            <a:endParaRPr lang="en-SG" sz="1000" dirty="0"/>
          </a:p>
        </p:txBody>
      </p:sp>
      <p:sp>
        <p:nvSpPr>
          <p:cNvPr id="30" name="TextBox 29"/>
          <p:cNvSpPr txBox="1"/>
          <p:nvPr/>
        </p:nvSpPr>
        <p:spPr>
          <a:xfrm>
            <a:off x="218485" y="3104617"/>
            <a:ext cx="3292889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Legend</a:t>
            </a:r>
            <a:endParaRPr lang="en-US" sz="1000" b="1" dirty="0" smtClean="0"/>
          </a:p>
          <a:p>
            <a:r>
              <a:rPr lang="en-SG" sz="1000" dirty="0"/>
              <a:t>double </a:t>
            </a:r>
            <a:r>
              <a:rPr lang="en-SG" sz="1000" dirty="0" err="1"/>
              <a:t>MinValue</a:t>
            </a:r>
            <a:endParaRPr lang="en-SG" sz="1000" dirty="0"/>
          </a:p>
          <a:p>
            <a:r>
              <a:rPr lang="en-SG" sz="1000" dirty="0"/>
              <a:t>double </a:t>
            </a:r>
            <a:r>
              <a:rPr lang="en-SG" sz="1000" dirty="0" err="1"/>
              <a:t>DisplayValue</a:t>
            </a:r>
            <a:endParaRPr lang="en-SG" sz="1000" dirty="0"/>
          </a:p>
          <a:p>
            <a:r>
              <a:rPr lang="en-SG" sz="1000" dirty="0"/>
              <a:t>double </a:t>
            </a:r>
            <a:r>
              <a:rPr lang="en-SG" sz="1000" dirty="0" err="1"/>
              <a:t>DisplayValueRange</a:t>
            </a:r>
            <a:endParaRPr lang="en-SG" sz="1000" dirty="0"/>
          </a:p>
          <a:p>
            <a:r>
              <a:rPr lang="en-SG" sz="1000" dirty="0"/>
              <a:t>double </a:t>
            </a:r>
            <a:r>
              <a:rPr lang="en-SG" sz="1000" dirty="0" err="1"/>
              <a:t>MaxValue</a:t>
            </a:r>
            <a:endParaRPr lang="en-SG" sz="1000" dirty="0"/>
          </a:p>
          <a:p>
            <a:endParaRPr lang="en-SG" sz="1000" dirty="0" smtClean="0"/>
          </a:p>
          <a:p>
            <a:r>
              <a:rPr lang="en-SG" sz="1000" dirty="0"/>
              <a:t>void Reset</a:t>
            </a:r>
            <a:r>
              <a:rPr lang="en-SG" sz="1000" dirty="0" smtClean="0"/>
              <a:t>()</a:t>
            </a:r>
          </a:p>
          <a:p>
            <a:r>
              <a:rPr lang="en-SG" sz="1000" dirty="0"/>
              <a:t>virtual void </a:t>
            </a:r>
            <a:r>
              <a:rPr lang="en-SG" sz="1000" dirty="0" err="1"/>
              <a:t>OnReset</a:t>
            </a:r>
            <a:r>
              <a:rPr lang="en-SG" sz="1000" dirty="0" smtClean="0"/>
              <a:t>()</a:t>
            </a:r>
          </a:p>
          <a:p>
            <a:r>
              <a:rPr lang="en-SG" sz="1000" dirty="0"/>
              <a:t>override Size </a:t>
            </a:r>
            <a:r>
              <a:rPr lang="en-SG" sz="1000" dirty="0" err="1" smtClean="0"/>
              <a:t>ArrangeContentOverride</a:t>
            </a:r>
            <a:r>
              <a:rPr lang="en-SG" sz="1000" dirty="0" smtClean="0"/>
              <a:t> (</a:t>
            </a:r>
            <a:r>
              <a:rPr lang="en-SG" sz="1000" dirty="0" err="1"/>
              <a:t>Rect</a:t>
            </a:r>
            <a:r>
              <a:rPr lang="en-SG" sz="1000" dirty="0"/>
              <a:t> </a:t>
            </a:r>
            <a:r>
              <a:rPr lang="en-SG" sz="1000" dirty="0" err="1"/>
              <a:t>arrangeRect</a:t>
            </a:r>
            <a:r>
              <a:rPr lang="en-SG" sz="1000" dirty="0"/>
              <a:t>)</a:t>
            </a:r>
            <a:endParaRPr lang="en-SG" sz="1000" dirty="0" smtClean="0"/>
          </a:p>
          <a:p>
            <a:r>
              <a:rPr lang="en-SG" sz="1000" dirty="0"/>
              <a:t>virtual Size </a:t>
            </a:r>
            <a:r>
              <a:rPr lang="en-SG" sz="1000" dirty="0" err="1" smtClean="0"/>
              <a:t>OnLegendArrange</a:t>
            </a:r>
            <a:r>
              <a:rPr lang="en-SG" sz="1000" dirty="0" smtClean="0"/>
              <a:t> (</a:t>
            </a:r>
            <a:r>
              <a:rPr lang="en-SG" sz="1000" dirty="0" err="1" smtClean="0"/>
              <a:t>Rect</a:t>
            </a:r>
            <a:r>
              <a:rPr lang="en-SG" sz="1000" dirty="0" smtClean="0"/>
              <a:t> </a:t>
            </a:r>
            <a:r>
              <a:rPr lang="en-SG" sz="1000" dirty="0" err="1"/>
              <a:t>arrangeRect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override Size </a:t>
            </a:r>
            <a:r>
              <a:rPr lang="en-SG" sz="1000" dirty="0" err="1"/>
              <a:t>MeasureContentOverride</a:t>
            </a:r>
            <a:r>
              <a:rPr lang="en-SG" sz="1000" dirty="0"/>
              <a:t>(Size </a:t>
            </a:r>
            <a:r>
              <a:rPr lang="en-SG" sz="1000" dirty="0" err="1"/>
              <a:t>availableSize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virtual void </a:t>
            </a:r>
            <a:r>
              <a:rPr lang="en-SG" sz="1000" dirty="0" err="1"/>
              <a:t>OnFontChanged</a:t>
            </a:r>
            <a:r>
              <a:rPr lang="en-SG" sz="1000" dirty="0"/>
              <a:t>(bool </a:t>
            </a:r>
            <a:r>
              <a:rPr lang="en-SG" sz="1000" dirty="0" err="1"/>
              <a:t>hasOnlyFontSizeChanged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virtual Size </a:t>
            </a:r>
            <a:r>
              <a:rPr lang="en-SG" sz="1000" dirty="0" err="1"/>
              <a:t>OnLegendMeasurement</a:t>
            </a:r>
            <a:r>
              <a:rPr lang="en-SG" sz="1000" dirty="0"/>
              <a:t>(Size </a:t>
            </a:r>
            <a:r>
              <a:rPr lang="en-SG" sz="1000" dirty="0" err="1"/>
              <a:t>requiredSize</a:t>
            </a:r>
            <a:r>
              <a:rPr lang="en-SG" sz="1000" dirty="0" smtClean="0"/>
              <a:t>)</a:t>
            </a:r>
          </a:p>
          <a:p>
            <a:r>
              <a:rPr lang="en-SG" sz="1000" dirty="0"/>
              <a:t>override void </a:t>
            </a:r>
            <a:r>
              <a:rPr lang="en-SG" sz="1000" dirty="0" err="1" smtClean="0"/>
              <a:t>OnRenderContent</a:t>
            </a:r>
            <a:r>
              <a:rPr lang="en-SG" sz="1000" dirty="0" smtClean="0"/>
              <a:t>(…)</a:t>
            </a:r>
          </a:p>
          <a:p>
            <a:r>
              <a:rPr lang="en-SG" sz="1000" dirty="0"/>
              <a:t>virtual void </a:t>
            </a:r>
            <a:r>
              <a:rPr lang="en-SG" sz="1000" dirty="0" err="1"/>
              <a:t>OnProvideDefaultValues</a:t>
            </a:r>
            <a:r>
              <a:rPr lang="en-SG" sz="1000" dirty="0" smtClean="0"/>
              <a:t>(…)</a:t>
            </a:r>
          </a:p>
          <a:p>
            <a:r>
              <a:rPr lang="en-SG" sz="1000" dirty="0"/>
              <a:t>virtual Point </a:t>
            </a:r>
            <a:r>
              <a:rPr lang="en-SG" sz="1000" dirty="0" err="1"/>
              <a:t>OnContentAlignment</a:t>
            </a:r>
            <a:r>
              <a:rPr lang="en-SG" sz="1000" dirty="0"/>
              <a:t>(Size </a:t>
            </a:r>
            <a:r>
              <a:rPr lang="en-SG" sz="1000" dirty="0" err="1"/>
              <a:t>renderContentSize</a:t>
            </a:r>
            <a:r>
              <a:rPr lang="en-SG" sz="1000" dirty="0" smtClean="0"/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467497" y="1953637"/>
            <a:ext cx="1356462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LegendScrollerY</a:t>
            </a:r>
            <a:endParaRPr lang="en-US" sz="1000" b="1" dirty="0" smtClean="0"/>
          </a:p>
          <a:p>
            <a:r>
              <a:rPr lang="en-SG" sz="1000" i="1" dirty="0" smtClean="0"/>
              <a:t>Works with </a:t>
            </a:r>
            <a:r>
              <a:rPr lang="en-SG" sz="1000" i="1" dirty="0" err="1" smtClean="0"/>
              <a:t>LegendY</a:t>
            </a:r>
            <a:endParaRPr lang="en-SG" sz="1000" i="1" dirty="0" smtClean="0"/>
          </a:p>
          <a:p>
            <a:r>
              <a:rPr lang="en-US" sz="1000" i="1" dirty="0" smtClean="0"/>
              <a:t>Controls </a:t>
            </a:r>
            <a:r>
              <a:rPr lang="en-SG" sz="1000" i="1" dirty="0" smtClean="0"/>
              <a:t>Legend, </a:t>
            </a:r>
          </a:p>
          <a:p>
            <a:r>
              <a:rPr lang="en-SG" sz="1000" i="1" dirty="0" err="1" smtClean="0"/>
              <a:t>ZoomInButton</a:t>
            </a:r>
            <a:r>
              <a:rPr lang="en-SG" sz="1000" i="1" dirty="0" smtClean="0"/>
              <a:t>, </a:t>
            </a:r>
            <a:endParaRPr lang="en-SG" sz="1000" i="1" dirty="0"/>
          </a:p>
          <a:p>
            <a:r>
              <a:rPr lang="en-SG" sz="1000" i="1" dirty="0" err="1" smtClean="0"/>
              <a:t>ScrollBar</a:t>
            </a:r>
            <a:r>
              <a:rPr lang="en-SG" sz="1000" i="1" dirty="0" smtClean="0"/>
              <a:t> and</a:t>
            </a:r>
            <a:endParaRPr lang="en-SG" sz="1000" i="1" dirty="0"/>
          </a:p>
          <a:p>
            <a:r>
              <a:rPr lang="en-SG" sz="1000" i="1" dirty="0" err="1" smtClean="0"/>
              <a:t>ZoomOutButton</a:t>
            </a:r>
            <a:endParaRPr lang="en-SG" sz="1000" i="1" dirty="0"/>
          </a:p>
          <a:p>
            <a:r>
              <a:rPr lang="en-SG" sz="1000" dirty="0" smtClean="0"/>
              <a:t>double </a:t>
            </a:r>
            <a:r>
              <a:rPr lang="en-SG" sz="1000" dirty="0" err="1"/>
              <a:t>ScrollBarWidth</a:t>
            </a:r>
            <a:endParaRPr lang="en-SG" sz="1000" dirty="0" smtClean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128010" y="763622"/>
            <a:ext cx="1339487" cy="13166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0" idx="0"/>
          </p:cNvCxnSpPr>
          <p:nvPr/>
        </p:nvCxnSpPr>
        <p:spPr>
          <a:xfrm flipH="1">
            <a:off x="1864930" y="1644611"/>
            <a:ext cx="356464" cy="14600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33426" y="3344286"/>
            <a:ext cx="143340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</a:t>
            </a:r>
            <a:endParaRPr lang="en-US" sz="1000" b="1" dirty="0" smtClean="0"/>
          </a:p>
          <a:p>
            <a:r>
              <a:rPr lang="en-US" sz="1000" i="1" dirty="0" smtClean="0"/>
              <a:t>Calculates which values </a:t>
            </a:r>
          </a:p>
          <a:p>
            <a:r>
              <a:rPr lang="en-US" sz="1000" i="1" dirty="0" smtClean="0"/>
              <a:t>get displayed in a </a:t>
            </a:r>
          </a:p>
          <a:p>
            <a:r>
              <a:rPr lang="en-US" sz="1000" i="1" dirty="0" smtClean="0"/>
              <a:t>horizontal </a:t>
            </a:r>
            <a:r>
              <a:rPr lang="en-US" sz="1000" i="1" dirty="0"/>
              <a:t>legend </a:t>
            </a:r>
            <a:r>
              <a:rPr lang="en-US" sz="1000" i="1" dirty="0" smtClean="0"/>
              <a:t>and </a:t>
            </a:r>
          </a:p>
          <a:p>
            <a:r>
              <a:rPr lang="en-US" sz="1000" i="1" dirty="0" smtClean="0"/>
              <a:t>the size needed. </a:t>
            </a:r>
            <a:r>
              <a:rPr lang="en-US" sz="1000" i="1" dirty="0"/>
              <a:t>Used </a:t>
            </a:r>
            <a:endParaRPr lang="en-US" sz="1000" i="1" dirty="0" smtClean="0"/>
          </a:p>
          <a:p>
            <a:r>
              <a:rPr lang="en-US" sz="1000" i="1" dirty="0" smtClean="0"/>
              <a:t>for </a:t>
            </a:r>
            <a:r>
              <a:rPr lang="en-US" sz="1000" i="1" dirty="0"/>
              <a:t>doubles. </a:t>
            </a:r>
            <a:endParaRPr lang="en-SG" sz="1000" dirty="0" smtClean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803342" y="3238500"/>
            <a:ext cx="3270800" cy="2381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052916" y="4498716"/>
            <a:ext cx="143340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LegendY</a:t>
            </a:r>
            <a:endParaRPr lang="en-US" sz="1000" b="1" dirty="0" smtClean="0"/>
          </a:p>
          <a:p>
            <a:r>
              <a:rPr lang="en-US" sz="1000" i="1" dirty="0"/>
              <a:t>Calculates which values </a:t>
            </a:r>
          </a:p>
          <a:p>
            <a:r>
              <a:rPr lang="en-US" sz="1000" i="1" dirty="0"/>
              <a:t>get displayed in </a:t>
            </a:r>
            <a:r>
              <a:rPr lang="en-US" sz="1000" i="1" dirty="0" smtClean="0"/>
              <a:t>a </a:t>
            </a:r>
            <a:endParaRPr lang="en-US" sz="1000" i="1" dirty="0"/>
          </a:p>
          <a:p>
            <a:r>
              <a:rPr lang="en-US" sz="1000" i="1" dirty="0" smtClean="0"/>
              <a:t>Vertical legend </a:t>
            </a:r>
            <a:r>
              <a:rPr lang="en-US" sz="1000" i="1" dirty="0"/>
              <a:t>and </a:t>
            </a:r>
          </a:p>
          <a:p>
            <a:r>
              <a:rPr lang="en-US" sz="1000" i="1" dirty="0"/>
              <a:t>the size needed. Used </a:t>
            </a:r>
          </a:p>
          <a:p>
            <a:r>
              <a:rPr lang="en-US" sz="1000" i="1" dirty="0"/>
              <a:t>for doubles. </a:t>
            </a:r>
            <a:endParaRPr lang="en-SG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762000" y="3238500"/>
            <a:ext cx="3345180" cy="1352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48003" y="3366226"/>
            <a:ext cx="1667444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/>
              <a:t>LegendXDate</a:t>
            </a:r>
            <a:endParaRPr lang="en-US" sz="1000" b="1" dirty="0" smtClean="0"/>
          </a:p>
          <a:p>
            <a:r>
              <a:rPr lang="en-US" sz="1000" i="1" dirty="0" smtClean="0"/>
              <a:t>Calculates which dates</a:t>
            </a:r>
          </a:p>
          <a:p>
            <a:r>
              <a:rPr lang="en-US" sz="1000" i="1" dirty="0" smtClean="0"/>
              <a:t>get displayed in a </a:t>
            </a:r>
          </a:p>
          <a:p>
            <a:r>
              <a:rPr lang="en-US" sz="1000" i="1" dirty="0" smtClean="0"/>
              <a:t>horizontal </a:t>
            </a:r>
            <a:r>
              <a:rPr lang="en-US" sz="1000" i="1" dirty="0"/>
              <a:t>legend </a:t>
            </a:r>
            <a:r>
              <a:rPr lang="en-US" sz="1000" i="1" dirty="0" smtClean="0"/>
              <a:t>and </a:t>
            </a:r>
          </a:p>
          <a:p>
            <a:r>
              <a:rPr lang="en-US" sz="1000" i="1" dirty="0" smtClean="0"/>
              <a:t>the size needed. </a:t>
            </a:r>
          </a:p>
          <a:p>
            <a:r>
              <a:rPr lang="en-SG" sz="1000" dirty="0" err="1" smtClean="0"/>
              <a:t>DateTime</a:t>
            </a:r>
            <a:r>
              <a:rPr lang="en-SG" sz="1000" dirty="0" smtClean="0"/>
              <a:t> </a:t>
            </a:r>
            <a:r>
              <a:rPr lang="en-SG" sz="1000" dirty="0" err="1" smtClean="0"/>
              <a:t>DisplayDate</a:t>
            </a:r>
            <a:endParaRPr lang="en-SG" sz="1000" dirty="0" smtClean="0"/>
          </a:p>
          <a:p>
            <a:r>
              <a:rPr lang="en-SG" sz="1000" dirty="0" err="1"/>
              <a:t>TimeSpan</a:t>
            </a:r>
            <a:r>
              <a:rPr lang="en-SG" sz="1000" dirty="0"/>
              <a:t> </a:t>
            </a:r>
            <a:r>
              <a:rPr lang="en-SG" sz="1000" dirty="0" err="1"/>
              <a:t>DisplayDateRange</a:t>
            </a:r>
            <a:endParaRPr lang="en-SG" sz="1000" dirty="0" smtClean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4659062" y="3476666"/>
            <a:ext cx="1188941" cy="285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48003" y="4756876"/>
            <a:ext cx="142218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LegendXString</a:t>
            </a:r>
            <a:endParaRPr lang="en-US" sz="1000" b="1" dirty="0" smtClean="0"/>
          </a:p>
          <a:p>
            <a:r>
              <a:rPr lang="en-US" sz="1000" i="1" dirty="0" smtClean="0"/>
              <a:t>Calculates which strings</a:t>
            </a:r>
          </a:p>
          <a:p>
            <a:r>
              <a:rPr lang="en-US" sz="1000" i="1" dirty="0" smtClean="0"/>
              <a:t>get displayed in a </a:t>
            </a:r>
          </a:p>
          <a:p>
            <a:r>
              <a:rPr lang="en-US" sz="1000" i="1" dirty="0" smtClean="0"/>
              <a:t>horizontal </a:t>
            </a:r>
            <a:r>
              <a:rPr lang="en-US" sz="1000" i="1" dirty="0"/>
              <a:t>legend </a:t>
            </a:r>
            <a:r>
              <a:rPr lang="en-US" sz="1000" i="1" dirty="0" smtClean="0"/>
              <a:t>and </a:t>
            </a:r>
          </a:p>
          <a:p>
            <a:r>
              <a:rPr lang="en-US" sz="1000" i="1" dirty="0" smtClean="0"/>
              <a:t>the size needed. </a:t>
            </a:r>
          </a:p>
          <a:p>
            <a:r>
              <a:rPr lang="en-SG" sz="1000" dirty="0" smtClean="0"/>
              <a:t>String[] Strings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59062" y="3476665"/>
            <a:ext cx="1242628" cy="13620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0019" y="2054551"/>
            <a:ext cx="5817872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 smtClean="0"/>
              <a:t>Chart</a:t>
            </a:r>
          </a:p>
          <a:p>
            <a:r>
              <a:rPr lang="en-SG" sz="1200" i="1" dirty="0" smtClean="0"/>
              <a:t>Stores the data to be drawn in </a:t>
            </a:r>
            <a:r>
              <a:rPr lang="en-SG" sz="1200" b="1" dirty="0" err="1" smtClean="0"/>
              <a:t>DataSeries</a:t>
            </a:r>
            <a:r>
              <a:rPr lang="en-SG" sz="1200" dirty="0" smtClean="0"/>
              <a:t>:</a:t>
            </a:r>
            <a:endParaRPr lang="en-SG" sz="1200" i="1" dirty="0" smtClean="0"/>
          </a:p>
          <a:p>
            <a:r>
              <a:rPr lang="en-SG" sz="1200" dirty="0"/>
              <a:t>double[</a:t>
            </a:r>
            <a:r>
              <a:rPr lang="en-SG" sz="1200" dirty="0" err="1"/>
              <a:t>SerieIndex</a:t>
            </a:r>
            <a:r>
              <a:rPr lang="en-SG" sz="1200" dirty="0"/>
              <a:t>][</a:t>
            </a:r>
            <a:r>
              <a:rPr lang="en-SG" sz="1200" dirty="0" err="1"/>
              <a:t>RecordIndex</a:t>
            </a:r>
            <a:r>
              <a:rPr lang="en-SG" sz="1200" dirty="0"/>
              <a:t>, </a:t>
            </a:r>
            <a:r>
              <a:rPr lang="en-SG" sz="1200" dirty="0" err="1"/>
              <a:t>ValueIndex</a:t>
            </a:r>
            <a:r>
              <a:rPr lang="en-SG" sz="1200" dirty="0" smtClean="0"/>
              <a:t>] </a:t>
            </a:r>
          </a:p>
          <a:p>
            <a:endParaRPr lang="en-SG" sz="1200" b="1" dirty="0" smtClean="0"/>
          </a:p>
          <a:p>
            <a:r>
              <a:rPr lang="en-SG" sz="1200" dirty="0" err="1" smtClean="0"/>
              <a:t>ValueIndex</a:t>
            </a:r>
            <a:r>
              <a:rPr lang="en-SG" sz="1200" dirty="0" smtClean="0"/>
              <a:t>==0 </a:t>
            </a:r>
            <a:r>
              <a:rPr lang="en-SG" sz="1200" i="1" dirty="0" smtClean="0"/>
              <a:t>is always the </a:t>
            </a:r>
            <a:r>
              <a:rPr lang="en-SG" sz="1200" dirty="0" err="1" smtClean="0"/>
              <a:t>TimeStamp</a:t>
            </a:r>
            <a:r>
              <a:rPr lang="en-SG" sz="1200" dirty="0" smtClean="0"/>
              <a:t> (X) </a:t>
            </a:r>
            <a:r>
              <a:rPr lang="en-SG" sz="1200" i="1" dirty="0" smtClean="0"/>
              <a:t>and</a:t>
            </a:r>
          </a:p>
          <a:p>
            <a:r>
              <a:rPr lang="en-SG" sz="1200" i="1" dirty="0" smtClean="0"/>
              <a:t>the other indices retrieve one or several</a:t>
            </a:r>
            <a:r>
              <a:rPr lang="en-SG" sz="1200" dirty="0" smtClean="0"/>
              <a:t> Y </a:t>
            </a:r>
          </a:p>
          <a:p>
            <a:r>
              <a:rPr lang="en-SG" sz="1200" i="1" dirty="0" smtClean="0"/>
              <a:t>values.</a:t>
            </a:r>
          </a:p>
          <a:p>
            <a:r>
              <a:rPr lang="en-US" sz="1200" i="1" dirty="0" smtClean="0"/>
              <a:t>It’s easier to draw a line if the line’s data (</a:t>
            </a:r>
            <a:r>
              <a:rPr lang="en-US" sz="1200" i="1" dirty="0" err="1" smtClean="0"/>
              <a:t>DataSerie</a:t>
            </a:r>
            <a:r>
              <a:rPr lang="en-US" sz="1200" i="1" dirty="0" smtClean="0"/>
              <a:t>) is stored in one array.</a:t>
            </a:r>
            <a:endParaRPr lang="en-SG" sz="1200" i="1" dirty="0"/>
          </a:p>
        </p:txBody>
      </p:sp>
      <p:sp>
        <p:nvSpPr>
          <p:cNvPr id="7" name="Rectangle 6"/>
          <p:cNvSpPr/>
          <p:nvPr/>
        </p:nvSpPr>
        <p:spPr>
          <a:xfrm>
            <a:off x="152400" y="449580"/>
            <a:ext cx="5303520" cy="1203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/>
          <p:cNvSpPr txBox="1"/>
          <p:nvPr/>
        </p:nvSpPr>
        <p:spPr>
          <a:xfrm>
            <a:off x="50835" y="66110"/>
            <a:ext cx="19351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smtClean="0"/>
              <a:t>Data Transformation</a:t>
            </a:r>
            <a:endParaRPr lang="en-SG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449580"/>
            <a:ext cx="3387090" cy="11468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b="1" dirty="0" smtClean="0"/>
              <a:t>Host Application</a:t>
            </a:r>
          </a:p>
          <a:p>
            <a:r>
              <a:rPr lang="en-US" sz="1200" i="1" dirty="0" smtClean="0"/>
              <a:t>Creates 1 data sample (measurements) at a time </a:t>
            </a:r>
          </a:p>
          <a:p>
            <a:r>
              <a:rPr lang="en-US" sz="1200" i="1" dirty="0" smtClean="0"/>
              <a:t>consisting of an x value (often time stamp) and </a:t>
            </a:r>
          </a:p>
          <a:p>
            <a:r>
              <a:rPr lang="en-US" sz="1200" i="1" dirty="0" smtClean="0"/>
              <a:t>several Y values (measurements). It’s up to the </a:t>
            </a:r>
          </a:p>
          <a:p>
            <a:r>
              <a:rPr lang="en-US" sz="1200" i="1" dirty="0" smtClean="0"/>
              <a:t>host app how to store the data.</a:t>
            </a:r>
          </a:p>
          <a:p>
            <a:endParaRPr lang="en-SG" sz="1200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38514"/>
              </p:ext>
            </p:extLst>
          </p:nvPr>
        </p:nvGraphicFramePr>
        <p:xfrm>
          <a:off x="3310890" y="542290"/>
          <a:ext cx="20764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40"/>
                <a:gridCol w="556260"/>
                <a:gridCol w="491490"/>
                <a:gridCol w="518160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</a:t>
                      </a:r>
                    </a:p>
                    <a:p>
                      <a:r>
                        <a:rPr lang="en-US" sz="1200" dirty="0" smtClean="0"/>
                        <a:t>Index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Time-</a:t>
                      </a:r>
                    </a:p>
                    <a:p>
                      <a:r>
                        <a:rPr lang="en-US" sz="1200" dirty="0" smtClean="0"/>
                        <a:t>Stamp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Value1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08:00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09:00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25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10:00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41620" y="896451"/>
            <a:ext cx="2461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← </a:t>
            </a:r>
            <a:r>
              <a:rPr lang="en-US" sz="1200" dirty="0" err="1" smtClean="0"/>
              <a:t>TRecord</a:t>
            </a:r>
            <a:r>
              <a:rPr lang="en-SG" sz="1200" dirty="0"/>
              <a:t>,</a:t>
            </a:r>
            <a:r>
              <a:rPr lang="en-SG" sz="1200" dirty="0" smtClean="0"/>
              <a:t> </a:t>
            </a:r>
            <a:r>
              <a:rPr lang="en-US" sz="1200" dirty="0"/>
              <a:t>data sample </a:t>
            </a:r>
            <a:r>
              <a:rPr lang="en-SG" sz="1200" dirty="0" smtClean="0"/>
              <a:t>0</a:t>
            </a:r>
            <a:endParaRPr lang="en-SG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37810" y="1090761"/>
            <a:ext cx="1867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</a:t>
            </a:r>
            <a:r>
              <a:rPr lang="en-SG" sz="1200" dirty="0" err="1" smtClean="0"/>
              <a:t>TRecord</a:t>
            </a:r>
            <a:r>
              <a:rPr lang="en-SG" sz="1200" dirty="0"/>
              <a:t> , </a:t>
            </a:r>
            <a:r>
              <a:rPr lang="en-US" sz="1200" dirty="0"/>
              <a:t>data sample </a:t>
            </a:r>
            <a:r>
              <a:rPr lang="en-SG" sz="1200" dirty="0" smtClean="0"/>
              <a:t>1</a:t>
            </a:r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1292691"/>
            <a:ext cx="1867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</a:t>
            </a:r>
            <a:r>
              <a:rPr lang="en-SG" sz="1200" dirty="0" err="1" smtClean="0"/>
              <a:t>TRecord</a:t>
            </a:r>
            <a:r>
              <a:rPr lang="en-SG" sz="1200" dirty="0"/>
              <a:t> , </a:t>
            </a:r>
            <a:r>
              <a:rPr lang="en-US" sz="1200" dirty="0"/>
              <a:t>data sample </a:t>
            </a:r>
            <a:r>
              <a:rPr lang="en-SG" sz="1200" dirty="0" smtClean="0"/>
              <a:t>2</a:t>
            </a:r>
            <a:endParaRPr lang="en-SG" sz="1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478162"/>
              </p:ext>
            </p:extLst>
          </p:nvPr>
        </p:nvGraphicFramePr>
        <p:xfrm>
          <a:off x="3329940" y="2180798"/>
          <a:ext cx="24765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6770"/>
                <a:gridCol w="552450"/>
                <a:gridCol w="521970"/>
                <a:gridCol w="57531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Record</a:t>
                      </a:r>
                    </a:p>
                    <a:p>
                      <a:r>
                        <a:rPr lang="en-US" sz="1200" dirty="0" smtClean="0"/>
                        <a:t>Index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0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1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aseline="0" dirty="0" smtClean="0"/>
                        <a:t> 2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DataSerie</a:t>
                      </a:r>
                      <a:r>
                        <a:rPr lang="en-US" sz="1200" dirty="0" smtClean="0"/>
                        <a:t> Values 1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08:00</a:t>
                      </a:r>
                    </a:p>
                    <a:p>
                      <a:r>
                        <a:rPr lang="en-US" sz="1200" dirty="0" smtClean="0"/>
                        <a:t>Y: 10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09:00</a:t>
                      </a:r>
                    </a:p>
                    <a:p>
                      <a:r>
                        <a:rPr lang="en-US" sz="1200" dirty="0" smtClean="0"/>
                        <a:t>Y: 12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10:00</a:t>
                      </a:r>
                    </a:p>
                    <a:p>
                      <a:r>
                        <a:rPr lang="en-US" sz="1200" dirty="0" smtClean="0"/>
                        <a:t>Y: 16</a:t>
                      </a:r>
                      <a:endParaRPr lang="en-SG" sz="1200" dirty="0" smtClean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200" dirty="0" err="1" smtClean="0"/>
                        <a:t>DataSerie</a:t>
                      </a:r>
                      <a:r>
                        <a:rPr lang="en-US" sz="1200" dirty="0" smtClean="0"/>
                        <a:t>Values 2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</a:t>
                      </a:r>
                      <a:r>
                        <a:rPr lang="en-US" sz="1200" dirty="0" smtClean="0"/>
                        <a:t>08:00</a:t>
                      </a:r>
                    </a:p>
                    <a:p>
                      <a:r>
                        <a:rPr lang="en-US" sz="1200" dirty="0" smtClean="0"/>
                        <a:t>Y: </a:t>
                      </a:r>
                      <a:r>
                        <a:rPr lang="en-US" sz="1200" dirty="0" smtClean="0"/>
                        <a:t>20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</a:t>
                      </a:r>
                      <a:r>
                        <a:rPr lang="en-US" sz="1200" dirty="0" smtClean="0"/>
                        <a:t>09:00</a:t>
                      </a:r>
                    </a:p>
                    <a:p>
                      <a:r>
                        <a:rPr lang="en-US" sz="1200" dirty="0" smtClean="0"/>
                        <a:t>Y: </a:t>
                      </a:r>
                      <a:r>
                        <a:rPr lang="en-US" sz="1200" dirty="0" smtClean="0"/>
                        <a:t>25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X: </a:t>
                      </a:r>
                      <a:r>
                        <a:rPr lang="en-US" sz="1200" dirty="0" smtClean="0"/>
                        <a:t>10:00</a:t>
                      </a:r>
                    </a:p>
                    <a:p>
                      <a:r>
                        <a:rPr lang="en-US" sz="1200" dirty="0" smtClean="0"/>
                        <a:t>Y: </a:t>
                      </a:r>
                      <a:r>
                        <a:rPr lang="en-US" sz="1200" dirty="0" smtClean="0"/>
                        <a:t>18</a:t>
                      </a:r>
                      <a:endParaRPr lang="en-SG" sz="12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759775" y="2499915"/>
            <a:ext cx="105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Timestamp</a:t>
            </a:r>
            <a:endParaRPr lang="en-SG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5755965" y="2682795"/>
            <a:ext cx="817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Value 1</a:t>
            </a:r>
            <a:endParaRPr lang="en-SG" sz="1200" dirty="0"/>
          </a:p>
        </p:txBody>
      </p:sp>
      <p:sp>
        <p:nvSpPr>
          <p:cNvPr id="15" name="Rectangle 14"/>
          <p:cNvSpPr/>
          <p:nvPr/>
        </p:nvSpPr>
        <p:spPr>
          <a:xfrm>
            <a:off x="160019" y="3844974"/>
            <a:ext cx="660989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err="1" smtClean="0"/>
              <a:t>Chart.FillData</a:t>
            </a:r>
            <a:r>
              <a:rPr lang="en-US" sz="1200" b="1" dirty="0" smtClean="0"/>
              <a:t>()</a:t>
            </a:r>
          </a:p>
          <a:p>
            <a:r>
              <a:rPr lang="en-US" sz="1200" i="1" dirty="0" smtClean="0"/>
              <a:t>Rearranges data stored as data sample (measurement) arrays into arrays where the data is stored per </a:t>
            </a:r>
            <a:r>
              <a:rPr lang="en-US" sz="1200" i="1" dirty="0" err="1" smtClean="0"/>
              <a:t>DataSerie</a:t>
            </a:r>
            <a:r>
              <a:rPr lang="en-US" sz="1200" i="1" dirty="0" smtClean="0"/>
              <a:t>. </a:t>
            </a:r>
            <a:r>
              <a:rPr lang="en-US" sz="1200" dirty="0" err="1"/>
              <a:t>Chart.FillData</a:t>
            </a:r>
            <a:r>
              <a:rPr lang="en-US" sz="1200" dirty="0" smtClean="0"/>
              <a:t>() h</a:t>
            </a:r>
            <a:r>
              <a:rPr lang="en-US" sz="1200" i="1" dirty="0" smtClean="0"/>
              <a:t>as 2 parameters:</a:t>
            </a:r>
          </a:p>
          <a:p>
            <a:r>
              <a:rPr lang="en-US" sz="1200" dirty="0" err="1" smtClean="0"/>
              <a:t>IEnumerable</a:t>
            </a:r>
            <a:r>
              <a:rPr lang="en-US" sz="1200" dirty="0" smtClean="0"/>
              <a:t>&lt;</a:t>
            </a:r>
            <a:r>
              <a:rPr lang="en-US" sz="1200" dirty="0" err="1" smtClean="0"/>
              <a:t>TRecord</a:t>
            </a:r>
            <a:r>
              <a:rPr lang="en-US" sz="1200" dirty="0"/>
              <a:t>&gt; </a:t>
            </a:r>
            <a:r>
              <a:rPr lang="en-US" sz="1200" dirty="0" err="1" smtClean="0"/>
              <a:t>newRecords</a:t>
            </a:r>
            <a:r>
              <a:rPr lang="en-US" sz="1200" dirty="0" smtClean="0"/>
              <a:t> </a:t>
            </a:r>
            <a:r>
              <a:rPr lang="en-US" sz="1200" i="1" dirty="0" smtClean="0"/>
              <a:t>//loops over the </a:t>
            </a:r>
            <a:r>
              <a:rPr lang="en-US" sz="1200" i="1" dirty="0"/>
              <a:t>data sample (measurements) </a:t>
            </a:r>
            <a:endParaRPr lang="en-US" sz="1200" i="1" dirty="0" smtClean="0"/>
          </a:p>
          <a:p>
            <a:r>
              <a:rPr lang="en-US" sz="1200" dirty="0" err="1" smtClean="0"/>
              <a:t>SerieSetting</a:t>
            </a:r>
            <a:r>
              <a:rPr lang="en-US" sz="1200" dirty="0" smtClean="0"/>
              <a:t>&lt;</a:t>
            </a:r>
            <a:r>
              <a:rPr lang="en-US" sz="1200" dirty="0" err="1" smtClean="0"/>
              <a:t>TRecord</a:t>
            </a:r>
            <a:r>
              <a:rPr lang="en-US" sz="1200" dirty="0"/>
              <a:t>&gt;[] </a:t>
            </a:r>
            <a:r>
              <a:rPr lang="en-US" sz="1200" dirty="0" err="1" smtClean="0"/>
              <a:t>newSerieSettings</a:t>
            </a:r>
            <a:r>
              <a:rPr lang="en-US" sz="1200" dirty="0" smtClean="0"/>
              <a:t> </a:t>
            </a:r>
            <a:r>
              <a:rPr lang="en-US" sz="1200" i="1" dirty="0" smtClean="0"/>
              <a:t>//contains some instructions how to get the data:</a:t>
            </a:r>
          </a:p>
          <a:p>
            <a:endParaRPr lang="en-US" sz="1200" dirty="0"/>
          </a:p>
          <a:p>
            <a:r>
              <a:rPr lang="en-US" sz="1200" dirty="0"/>
              <a:t> public class </a:t>
            </a:r>
            <a:r>
              <a:rPr lang="en-US" sz="1200" dirty="0" err="1"/>
              <a:t>SerieSetting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/>
              <a:t>&gt; {</a:t>
            </a:r>
          </a:p>
          <a:p>
            <a:r>
              <a:rPr lang="en-US" sz="1200" dirty="0"/>
              <a:t>   public </a:t>
            </a:r>
            <a:r>
              <a:rPr lang="en-US" sz="1200" dirty="0" err="1"/>
              <a:t>Func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/>
              <a:t>, double[]&gt; Getter { get; set; </a:t>
            </a:r>
            <a:r>
              <a:rPr lang="en-US" sz="1200" dirty="0" smtClean="0"/>
              <a:t>}</a:t>
            </a:r>
          </a:p>
          <a:p>
            <a:r>
              <a:rPr lang="en-US" sz="1200" dirty="0" smtClean="0"/>
              <a:t>}</a:t>
            </a:r>
          </a:p>
          <a:p>
            <a:endParaRPr lang="en-US" sz="1200" dirty="0"/>
          </a:p>
          <a:p>
            <a:r>
              <a:rPr lang="en-US" sz="1200" dirty="0" smtClean="0"/>
              <a:t>Getter</a:t>
            </a:r>
            <a:r>
              <a:rPr lang="en-US" sz="1200" i="1" dirty="0" smtClean="0"/>
              <a:t> is a function delegate which takes the X (timestamp) and one particular Y from the </a:t>
            </a:r>
            <a:r>
              <a:rPr lang="en-US" sz="1200" dirty="0" err="1" smtClean="0"/>
              <a:t>TRecord</a:t>
            </a:r>
            <a:r>
              <a:rPr lang="en-US" sz="1200" i="1" dirty="0" smtClean="0"/>
              <a:t> and returns an array with X and Y. </a:t>
            </a:r>
            <a:r>
              <a:rPr lang="en-US" sz="1200" dirty="0" err="1" smtClean="0"/>
              <a:t>FillData</a:t>
            </a:r>
            <a:r>
              <a:rPr lang="en-US" sz="1200" dirty="0" smtClean="0"/>
              <a:t>() </a:t>
            </a:r>
            <a:r>
              <a:rPr lang="en-US" sz="1200" i="1" dirty="0" smtClean="0"/>
              <a:t>uses </a:t>
            </a:r>
            <a:r>
              <a:rPr lang="en-US" sz="1200" dirty="0" smtClean="0"/>
              <a:t>Getter()</a:t>
            </a:r>
            <a:r>
              <a:rPr lang="en-US" sz="1200" i="1" dirty="0" smtClean="0"/>
              <a:t> to copy to data from </a:t>
            </a:r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 smtClean="0"/>
              <a:t>&gt;</a:t>
            </a:r>
            <a:r>
              <a:rPr lang="en-US" sz="1200" i="1" dirty="0" smtClean="0"/>
              <a:t> to</a:t>
            </a:r>
          </a:p>
          <a:p>
            <a:r>
              <a:rPr lang="en-SG" sz="1200" dirty="0" err="1" smtClean="0"/>
              <a:t>DataSeries</a:t>
            </a:r>
            <a:r>
              <a:rPr lang="en-SG" sz="1200" i="1" dirty="0" smtClean="0"/>
              <a:t>.</a:t>
            </a:r>
            <a:endParaRPr lang="en-US" sz="1200" i="1" dirty="0"/>
          </a:p>
          <a:p>
            <a:endParaRPr lang="en-SG" sz="1200" i="1" dirty="0"/>
          </a:p>
        </p:txBody>
      </p:sp>
      <p:sp>
        <p:nvSpPr>
          <p:cNvPr id="17" name="Down Arrow 16"/>
          <p:cNvSpPr/>
          <p:nvPr/>
        </p:nvSpPr>
        <p:spPr>
          <a:xfrm>
            <a:off x="4187190" y="1737360"/>
            <a:ext cx="190500" cy="2324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/>
          <p:cNvSpPr/>
          <p:nvPr/>
        </p:nvSpPr>
        <p:spPr>
          <a:xfrm>
            <a:off x="4471034" y="1715065"/>
            <a:ext cx="11715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/>
              <a:t>Chart.FillData</a:t>
            </a:r>
            <a:r>
              <a:rPr lang="en-US" sz="1200" dirty="0" smtClean="0"/>
              <a:t>()</a:t>
            </a:r>
            <a:endParaRPr lang="en-SG" sz="1200" dirty="0"/>
          </a:p>
        </p:txBody>
      </p:sp>
      <p:sp>
        <p:nvSpPr>
          <p:cNvPr id="19" name="Rectangle 18"/>
          <p:cNvSpPr/>
          <p:nvPr/>
        </p:nvSpPr>
        <p:spPr>
          <a:xfrm>
            <a:off x="3079269" y="1423898"/>
            <a:ext cx="24368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IEnumerable</a:t>
            </a:r>
            <a:r>
              <a:rPr lang="en-US" sz="1200" dirty="0"/>
              <a:t>&lt;</a:t>
            </a:r>
            <a:r>
              <a:rPr lang="en-US" sz="1200" dirty="0" err="1"/>
              <a:t>TRecord</a:t>
            </a:r>
            <a:r>
              <a:rPr lang="en-US" sz="1200" dirty="0"/>
              <a:t>&gt; </a:t>
            </a:r>
            <a:r>
              <a:rPr lang="en-US" sz="1200" dirty="0" err="1"/>
              <a:t>newRecords</a:t>
            </a:r>
            <a:endParaRPr lang="en-SG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5752155" y="2888535"/>
            <a:ext cx="105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Timestamp</a:t>
            </a:r>
            <a:endParaRPr lang="en-SG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748345" y="3071415"/>
            <a:ext cx="817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← Value 2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8063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2474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Example for complex Chart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1931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35" y="66110"/>
            <a:ext cx="1542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 err="1" smtClean="0"/>
              <a:t>YLegendScroller</a:t>
            </a:r>
            <a:endParaRPr lang="en-SG" sz="16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459" y="1528763"/>
            <a:ext cx="215265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1551459" y="1528763"/>
            <a:ext cx="1763241" cy="1972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1547664" y="4437112"/>
            <a:ext cx="1767036" cy="8921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1543869" y="3510533"/>
            <a:ext cx="2152650" cy="89212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3996274" y="1594892"/>
            <a:ext cx="799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MaxValue</a:t>
            </a:r>
            <a:endParaRPr lang="en-SG" sz="12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3704110" y="1733392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990543" y="3377550"/>
            <a:ext cx="1245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MaxDisplayValue</a:t>
            </a:r>
            <a:endParaRPr lang="en-SG" sz="1200" dirty="0"/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3698379" y="3516050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990543" y="4251171"/>
            <a:ext cx="1221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MinDisplayValue</a:t>
            </a:r>
            <a:endParaRPr lang="en-SG" sz="1200" dirty="0"/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3698379" y="4389671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995876" y="5185767"/>
            <a:ext cx="775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MinValue</a:t>
            </a:r>
            <a:endParaRPr lang="en-SG" sz="1200" dirty="0"/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3703712" y="5324267"/>
            <a:ext cx="2921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662" y="3529583"/>
            <a:ext cx="171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/>
          <p:cNvCxnSpPr/>
          <p:nvPr/>
        </p:nvCxnSpPr>
        <p:spPr>
          <a:xfrm>
            <a:off x="1259632" y="3501008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59632" y="4365104"/>
            <a:ext cx="216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367644" y="3501008"/>
            <a:ext cx="0" cy="86409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7504" y="3728065"/>
            <a:ext cx="1339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DisplayPageHeight</a:t>
            </a:r>
            <a:endParaRPr lang="en-SG" sz="120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48140"/>
              </p:ext>
            </p:extLst>
          </p:nvPr>
        </p:nvGraphicFramePr>
        <p:xfrm>
          <a:off x="5796136" y="3468608"/>
          <a:ext cx="1368152" cy="9685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96"/>
                <a:gridCol w="504056"/>
              </a:tblGrid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Minimum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</a:t>
                      </a:r>
                      <a:endParaRPr lang="en-SG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Value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</a:t>
                      </a:r>
                      <a:endParaRPr lang="en-SG" sz="1200" dirty="0"/>
                    </a:p>
                  </a:txBody>
                  <a:tcPr/>
                </a:tc>
              </a:tr>
              <a:tr h="32283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Maximum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150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Straight Arrow Connector 23"/>
          <p:cNvCxnSpPr>
            <a:stCxn id="16" idx="3"/>
          </p:cNvCxnSpPr>
          <p:nvPr/>
        </p:nvCxnSpPr>
        <p:spPr>
          <a:xfrm flipV="1">
            <a:off x="4771473" y="3654549"/>
            <a:ext cx="1024663" cy="1669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4957482" y="3952860"/>
            <a:ext cx="838654" cy="41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735421" y="2252404"/>
            <a:ext cx="207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MaxValue</a:t>
            </a:r>
            <a:r>
              <a:rPr lang="en-US" sz="1200" dirty="0" smtClean="0"/>
              <a:t> - </a:t>
            </a:r>
            <a:r>
              <a:rPr lang="en-US" sz="1200" dirty="0" err="1" smtClean="0"/>
              <a:t>DisplayPageHeight</a:t>
            </a:r>
            <a:endParaRPr lang="en-SG" sz="1200" dirty="0" smtClean="0"/>
          </a:p>
          <a:p>
            <a:r>
              <a:rPr lang="en-US" sz="1200" dirty="0" smtClean="0"/>
              <a:t>200 - 50 =&gt; 150</a:t>
            </a:r>
            <a:endParaRPr lang="en-SG" sz="1200" dirty="0"/>
          </a:p>
        </p:txBody>
      </p:sp>
      <p:cxnSp>
        <p:nvCxnSpPr>
          <p:cNvPr id="2055" name="Straight Arrow Connector 2054"/>
          <p:cNvCxnSpPr>
            <a:stCxn id="9" idx="3"/>
          </p:cNvCxnSpPr>
          <p:nvPr/>
        </p:nvCxnSpPr>
        <p:spPr>
          <a:xfrm>
            <a:off x="4796108" y="1733392"/>
            <a:ext cx="1192316" cy="519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Freeform 2056"/>
          <p:cNvSpPr/>
          <p:nvPr/>
        </p:nvSpPr>
        <p:spPr>
          <a:xfrm>
            <a:off x="860612" y="886710"/>
            <a:ext cx="6051176" cy="2788819"/>
          </a:xfrm>
          <a:custGeom>
            <a:avLst/>
            <a:gdLst>
              <a:gd name="connsiteX0" fmla="*/ 0 w 6051176"/>
              <a:gd name="connsiteY0" fmla="*/ 2788819 h 2788819"/>
              <a:gd name="connsiteX1" fmla="*/ 2877670 w 6051176"/>
              <a:gd name="connsiteY1" fmla="*/ 27690 h 2788819"/>
              <a:gd name="connsiteX2" fmla="*/ 6051176 w 6051176"/>
              <a:gd name="connsiteY2" fmla="*/ 1345502 h 2788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51176" h="2788819">
                <a:moveTo>
                  <a:pt x="0" y="2788819"/>
                </a:moveTo>
                <a:cubicBezTo>
                  <a:pt x="934570" y="1528531"/>
                  <a:pt x="1869141" y="268243"/>
                  <a:pt x="2877670" y="27690"/>
                </a:cubicBezTo>
                <a:cubicBezTo>
                  <a:pt x="3886199" y="-212863"/>
                  <a:pt x="5437094" y="1188620"/>
                  <a:pt x="6051176" y="1345502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59" name="Freeform 2058"/>
          <p:cNvSpPr/>
          <p:nvPr/>
        </p:nvSpPr>
        <p:spPr>
          <a:xfrm>
            <a:off x="6768353" y="2707341"/>
            <a:ext cx="1009898" cy="1541930"/>
          </a:xfrm>
          <a:custGeom>
            <a:avLst/>
            <a:gdLst>
              <a:gd name="connsiteX0" fmla="*/ 0 w 1009898"/>
              <a:gd name="connsiteY0" fmla="*/ 0 h 1541930"/>
              <a:gd name="connsiteX1" fmla="*/ 1004047 w 1009898"/>
              <a:gd name="connsiteY1" fmla="*/ 519953 h 1541930"/>
              <a:gd name="connsiteX2" fmla="*/ 439271 w 1009898"/>
              <a:gd name="connsiteY2" fmla="*/ 1541930 h 154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9898" h="1541930">
                <a:moveTo>
                  <a:pt x="0" y="0"/>
                </a:moveTo>
                <a:cubicBezTo>
                  <a:pt x="465417" y="131482"/>
                  <a:pt x="930835" y="262965"/>
                  <a:pt x="1004047" y="519953"/>
                </a:cubicBezTo>
                <a:cubicBezTo>
                  <a:pt x="1077259" y="776941"/>
                  <a:pt x="439271" y="1541930"/>
                  <a:pt x="439271" y="154193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6050" y="3112092"/>
            <a:ext cx="747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Scrollbar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305300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7613</TotalTime>
  <Words>685</Words>
  <Application>Microsoft Office PowerPoint</Application>
  <PresentationFormat>On-screen Show (4:3)</PresentationFormat>
  <Paragraphs>232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45</cp:revision>
  <dcterms:created xsi:type="dcterms:W3CDTF">2014-10-31T08:07:32Z</dcterms:created>
  <dcterms:modified xsi:type="dcterms:W3CDTF">2024-08-09T09:35:24Z</dcterms:modified>
</cp:coreProperties>
</file>