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6" r:id="rId10"/>
    <p:sldId id="267" r:id="rId11"/>
    <p:sldId id="268" r:id="rId12"/>
    <p:sldId id="270" r:id="rId13"/>
    <p:sldId id="265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CC3399"/>
    <a:srgbClr val="70AC2E"/>
    <a:srgbClr val="C19FFF"/>
    <a:srgbClr val="CAB4EA"/>
    <a:srgbClr val="D3B5E9"/>
    <a:srgbClr val="D68B1C"/>
    <a:srgbClr val="FFE0A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56370338" cy="1563703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9785" y="680310"/>
            <a:ext cx="7772400" cy="763525"/>
          </a:xfrm>
          <a:effectLst>
            <a:outerShdw blurRad="25400" dist="38100" dir="1920000" algn="tl" rotWithShape="0">
              <a:schemeClr val="bg1"/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1596540"/>
            <a:ext cx="6400800" cy="1221640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C3A9B-DB16-4020-8AD8-7AD09922CAB9}" type="datetimeFigureOut">
              <a:rPr lang="en-US"/>
              <a:pPr>
                <a:defRPr/>
              </a:pPr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22272-5954-40CC-B107-F09F15E76B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60E0A-B224-4D31-A642-4D1B4B2CCC40}" type="datetimeFigureOut">
              <a:rPr lang="en-US"/>
              <a:pPr>
                <a:defRPr/>
              </a:pPr>
              <a:t>5/13/2014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233A4-7054-4A22-AE12-D77FF6E319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A4FCD-23F8-4F4A-8CE5-14C81B81A690}" type="datetimeFigureOut">
              <a:rPr lang="en-US"/>
              <a:pPr>
                <a:defRPr/>
              </a:pPr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D33C2-7B5E-4446-9927-4026448810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584A-3095-4A20-8783-78123418DF7F}" type="datetimeFigureOut">
              <a:rPr lang="en-US"/>
              <a:pPr>
                <a:defRPr/>
              </a:pPr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4C19D-3559-4550-851E-78F41CF3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5"/>
            <a:ext cx="8229600" cy="458115"/>
          </a:xfrm>
          <a:effectLst/>
        </p:spPr>
        <p:txBody>
          <a:bodyPr>
            <a:normAutofit/>
          </a:bodyPr>
          <a:lstStyle>
            <a:lvl1pPr algn="r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96541"/>
            <a:ext cx="8229600" cy="4428444"/>
          </a:xfrm>
        </p:spPr>
        <p:txBody>
          <a:bodyPr/>
          <a:lstStyle>
            <a:lvl1pPr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23F64-D632-4115-93BF-5E1E652988CA}" type="datetimeFigureOut">
              <a:rPr lang="en-US"/>
              <a:pPr>
                <a:defRPr/>
              </a:pPr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8B365-BD5D-4C7B-A6DA-5A86C66A5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4" y="52760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5" y="1291130"/>
            <a:ext cx="7016195" cy="4581150"/>
          </a:xfrm>
        </p:spPr>
        <p:txBody>
          <a:bodyPr/>
          <a:lstStyle>
            <a:lvl1pPr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24D23-2016-4476-ABCD-F6921EBCAB2F}" type="datetimeFigureOut">
              <a:rPr lang="en-US"/>
              <a:pPr>
                <a:defRPr/>
              </a:pPr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2B240-CCD3-451E-9CFD-A3140D4146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2946B-7262-4301-B51E-779858DE6394}" type="datetimeFigureOut">
              <a:rPr lang="en-US"/>
              <a:pPr>
                <a:defRPr/>
              </a:pPr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2013F-AA17-4924-9491-D9727E7C7B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CD3BB-169D-4413-83AB-8FBD485DC5D6}" type="datetimeFigureOut">
              <a:rPr lang="en-US"/>
              <a:pPr>
                <a:defRPr/>
              </a:pPr>
              <a:t>5/13/2014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9E934-BC18-47EA-BB00-30DDEEB5AF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33015"/>
            <a:ext cx="8229600" cy="610820"/>
          </a:xfrm>
          <a:effectLst/>
        </p:spPr>
        <p:txBody>
          <a:bodyPr>
            <a:normAutofit/>
          </a:bodyPr>
          <a:lstStyle>
            <a:lvl1pPr algn="r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670" y="157749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0" y="2207360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57749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207360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E5A87-F709-4C39-A2D2-761E22B15ACE}" type="datetimeFigureOut">
              <a:rPr lang="en-US"/>
              <a:pPr>
                <a:defRPr/>
              </a:pPr>
              <a:t>5/13/2014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1DF51-77A4-4A5D-9BBD-5D4A43B5E1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21803-B163-467D-AD4C-27090025D7A4}" type="datetimeFigureOut">
              <a:rPr lang="en-US"/>
              <a:pPr>
                <a:defRPr/>
              </a:pPr>
              <a:t>5/13/2014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E05D-7C1B-4252-AB39-58AD8BC7B8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66151-0CA4-4FAD-8152-F2A37F61AFE4}" type="datetimeFigureOut">
              <a:rPr lang="en-US"/>
              <a:pPr>
                <a:defRPr/>
              </a:pPr>
              <a:t>5/13/2014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58C4D-04A6-43F9-AD94-AEE63C510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27F16-75D6-445E-9960-37123B566D3B}" type="datetimeFigureOut">
              <a:rPr lang="en-US"/>
              <a:pPr>
                <a:defRPr/>
              </a:pPr>
              <a:t>5/13/2014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3C0ED-E1A6-4127-AD96-464E244F75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83CF4BF-C75C-420C-BF78-1206C7F69F1A}" type="datetimeFigureOut">
              <a:rPr lang="en-US"/>
              <a:pPr>
                <a:defRPr/>
              </a:pPr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076109C-ED19-44A0-94D6-538E1E3001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8445" y="527605"/>
            <a:ext cx="5182820" cy="137434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zh-CN" altLang="en-US" dirty="0" smtClean="0"/>
              <a:t>基于</a:t>
            </a:r>
            <a:r>
              <a:rPr lang="en-US" altLang="zh-CN" dirty="0" err="1" smtClean="0"/>
              <a:t>RoR</a:t>
            </a:r>
            <a:r>
              <a:rPr lang="zh-CN" altLang="en-US" dirty="0" smtClean="0"/>
              <a:t>的果园之</a:t>
            </a:r>
            <a:r>
              <a:rPr lang="zh-CN" altLang="en-US" dirty="0" smtClean="0"/>
              <a:t>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电子商务</a:t>
            </a:r>
            <a:r>
              <a:rPr lang="zh-CN" altLang="en-US" dirty="0" smtClean="0"/>
              <a:t>网站开发与设计</a:t>
            </a:r>
            <a:br>
              <a:rPr lang="zh-CN" altLang="en-US" dirty="0" smtClean="0"/>
            </a:b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696913" cy="23018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模板下载：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www.1ppt.com/moban/     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行业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模板：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节日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模板：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www.1ppt.com/jieri/           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素材下载：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背景图片：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www.1ppt.com/beijing/      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图表下载：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优秀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www.1ppt.com/xiazai/        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教程： 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Word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教程： 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www.1ppt.com/word/              Excel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教程：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资料下载：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www.1ppt.com/ziliao/                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课件下载：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范文下载：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www.1ppt.com/fanwen/             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试卷下载：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教案下载：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www.1ppt.com/jiaoan/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 </a:t>
            </a:r>
            <a:endParaRPr lang="zh-CN" altLang="en-US" sz="100" kern="0" dirty="0">
              <a:solidFill>
                <a:prstClr val="white"/>
              </a:solidFill>
              <a:latin typeface="+mn-lt"/>
              <a:ea typeface="+mn-ea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6557165" y="2510510"/>
            <a:ext cx="2031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答辩人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：王宾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6557165" y="2970885"/>
            <a:ext cx="23391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导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师：张雪凤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6709565" y="3405860"/>
            <a:ext cx="20081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2014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61179" y="833438"/>
            <a:ext cx="4870083" cy="611187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、系统设计</a:t>
            </a:r>
            <a:r>
              <a:rPr lang="en-US" altLang="zh-CN" dirty="0" smtClean="0"/>
              <a:t>____MVC</a:t>
            </a:r>
            <a:endParaRPr lang="en-US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505" name="Object 1"/>
          <p:cNvGraphicFramePr>
            <a:graphicFrameLocks noChangeAspect="1"/>
          </p:cNvGraphicFramePr>
          <p:nvPr/>
        </p:nvGraphicFramePr>
        <p:xfrm>
          <a:off x="296260" y="2054655"/>
          <a:ext cx="8397652" cy="4123035"/>
        </p:xfrm>
        <a:graphic>
          <a:graphicData uri="http://schemas.openxmlformats.org/presentationml/2006/ole">
            <p:oleObj spid="_x0000_s21505" name="Visio" r:id="rId3" imgW="6874584" imgH="338253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61179" y="833438"/>
            <a:ext cx="4870083" cy="611187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、系统设计</a:t>
            </a:r>
            <a:r>
              <a:rPr lang="en-US" altLang="zh-CN" dirty="0" smtClean="0"/>
              <a:t>____</a:t>
            </a:r>
            <a:r>
              <a:rPr lang="zh-CN" altLang="en-US" dirty="0" smtClean="0"/>
              <a:t>数据库</a:t>
            </a:r>
            <a:endParaRPr lang="en-US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1517900" y="1749245"/>
          <a:ext cx="6871725" cy="4956050"/>
        </p:xfrm>
        <a:graphic>
          <a:graphicData uri="http://schemas.openxmlformats.org/presentationml/2006/ole">
            <p:oleObj spid="_x0000_s27651" name="Visio" r:id="rId3" imgW="7606934" imgH="5878883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438" y="527050"/>
            <a:ext cx="7015162" cy="61118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4</a:t>
            </a:r>
            <a:r>
              <a:rPr lang="zh-CN" altLang="en-US" dirty="0" smtClean="0"/>
              <a:t>、功能实现</a:t>
            </a:r>
            <a:endParaRPr 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1425" y="1291130"/>
            <a:ext cx="6521334" cy="5089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7080" y="3123590"/>
            <a:ext cx="7024430" cy="1985165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6000" dirty="0" smtClean="0"/>
              <a:t>谢谢观看！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3" y="833438"/>
            <a:ext cx="8229600" cy="4572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目录页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92245" y="2207360"/>
          <a:ext cx="5184775" cy="3178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53"/>
                <a:gridCol w="4536722"/>
              </a:tblGrid>
              <a:tr h="640072">
                <a:tc>
                  <a:txBody>
                    <a:bodyPr/>
                    <a:lstStyle/>
                    <a:p>
                      <a:r>
                        <a:rPr lang="en-US" altLang="zh-CN" sz="3200" b="1" i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1</a:t>
                      </a:r>
                      <a:endParaRPr lang="zh-CN" altLang="en-US" sz="3200" b="1" i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91444" marR="91444" marT="45716" marB="45716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课题背景</a:t>
                      </a:r>
                      <a:endParaRPr lang="zh-CN" altLang="en-US" sz="32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91444" marR="91444" marT="45716" marB="45716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46034">
                <a:tc>
                  <a:txBody>
                    <a:bodyPr/>
                    <a:lstStyle/>
                    <a:p>
                      <a:r>
                        <a:rPr lang="en-US" altLang="zh-CN" sz="3200" b="1" i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  <a:endParaRPr lang="zh-CN" altLang="en-US" sz="3200" b="1" i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91444" marR="91444" marT="45716" marB="45716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需求分析</a:t>
                      </a:r>
                      <a:endParaRPr lang="zh-CN" altLang="en-US" sz="32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91444" marR="91444" marT="45716" marB="45716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46034">
                <a:tc>
                  <a:txBody>
                    <a:bodyPr/>
                    <a:lstStyle/>
                    <a:p>
                      <a:r>
                        <a:rPr lang="en-US" altLang="zh-CN" sz="3200" b="1" i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3</a:t>
                      </a:r>
                      <a:endParaRPr lang="zh-CN" altLang="en-US" sz="3200" b="1" i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91444" marR="91444" marT="45716" marB="45716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系统设计</a:t>
                      </a:r>
                      <a:endParaRPr lang="zh-CN" altLang="en-US" sz="32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91444" marR="91444" marT="45716" marB="45716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46034">
                <a:tc>
                  <a:txBody>
                    <a:bodyPr/>
                    <a:lstStyle/>
                    <a:p>
                      <a:r>
                        <a:rPr lang="en-US" altLang="zh-CN" sz="3200" b="1" i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4</a:t>
                      </a:r>
                      <a:endParaRPr lang="zh-CN" altLang="en-US" sz="3200" b="1" i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91444" marR="91444" marT="45716" marB="45716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功能实现</a:t>
                      </a:r>
                      <a:endParaRPr lang="zh-CN" altLang="en-US" sz="32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91444" marR="91444" marT="45716" marB="45716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438" y="527050"/>
            <a:ext cx="7015162" cy="61118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1</a:t>
            </a:r>
            <a:r>
              <a:rPr lang="zh-CN" altLang="en-US" dirty="0" smtClean="0"/>
              <a:t>、课题背景</a:t>
            </a:r>
            <a:r>
              <a:rPr lang="en-US" altLang="zh-CN" dirty="0" smtClean="0"/>
              <a:t>____</a:t>
            </a:r>
            <a:r>
              <a:rPr lang="zh-CN" altLang="en-US" dirty="0" smtClean="0"/>
              <a:t>电子商务网站</a:t>
            </a:r>
            <a:endParaRPr lang="en-US" dirty="0"/>
          </a:p>
        </p:txBody>
      </p:sp>
      <p:pic>
        <p:nvPicPr>
          <p:cNvPr id="7" name="Picture 12" descr="http://img10.3lian.com/edu201303/g/g103/201302/5afa2d9e84f5f112ee9157565390d73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4130" y="1291130"/>
            <a:ext cx="2096921" cy="1407302"/>
          </a:xfrm>
          <a:prstGeom prst="rect">
            <a:avLst/>
          </a:prstGeom>
          <a:noFill/>
        </p:spPr>
      </p:pic>
      <p:pic>
        <p:nvPicPr>
          <p:cNvPr id="2052" name="Picture 4" descr="http://img.chndesign.com/file/20120329/3388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5525" y="1596540"/>
            <a:ext cx="1985165" cy="787863"/>
          </a:xfrm>
          <a:prstGeom prst="rect">
            <a:avLst/>
          </a:prstGeom>
          <a:noFill/>
        </p:spPr>
      </p:pic>
      <p:pic>
        <p:nvPicPr>
          <p:cNvPr id="2054" name="Picture 6" descr="http://photocdn.sohu.com/20130331/Img37115007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39540" y="3123590"/>
            <a:ext cx="1832460" cy="777030"/>
          </a:xfrm>
          <a:prstGeom prst="rect">
            <a:avLst/>
          </a:prstGeom>
          <a:noFill/>
        </p:spPr>
      </p:pic>
      <p:pic>
        <p:nvPicPr>
          <p:cNvPr id="2056" name="Picture 8" descr="http://pic.baike.soso.com/p/20130725/20130725162444-1301464377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5525" y="2665475"/>
            <a:ext cx="2137870" cy="1282722"/>
          </a:xfrm>
          <a:prstGeom prst="rect">
            <a:avLst/>
          </a:prstGeom>
          <a:noFill/>
        </p:spPr>
      </p:pic>
      <p:pic>
        <p:nvPicPr>
          <p:cNvPr id="2058" name="Picture 10" descr="http://www.margin.cc/good_pic/2012626182156287.jpg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1670605" y="3887115"/>
            <a:ext cx="3466679" cy="1985165"/>
          </a:xfrm>
          <a:prstGeom prst="rect">
            <a:avLst/>
          </a:prstGeom>
          <a:noFill/>
        </p:spPr>
      </p:pic>
      <p:pic>
        <p:nvPicPr>
          <p:cNvPr id="2060" name="Picture 12" descr="http://pic24.nipic.com/20121007/9715685_101606006000_2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55770" y="5566870"/>
            <a:ext cx="1921005" cy="763525"/>
          </a:xfrm>
          <a:prstGeom prst="rect">
            <a:avLst/>
          </a:prstGeom>
          <a:noFill/>
        </p:spPr>
      </p:pic>
      <p:pic>
        <p:nvPicPr>
          <p:cNvPr id="2062" name="Picture 14" descr="http://www.fsvi.cn/uploadfile/2012/0104/suning-logo-2012_01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93640" y="4497935"/>
            <a:ext cx="2595985" cy="10084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438" y="527050"/>
            <a:ext cx="7015162" cy="61118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1</a:t>
            </a:r>
            <a:r>
              <a:rPr lang="zh-CN" altLang="en-US" dirty="0" smtClean="0"/>
              <a:t>、课题背景</a:t>
            </a:r>
            <a:r>
              <a:rPr lang="en-US" altLang="zh-CN" dirty="0" smtClean="0"/>
              <a:t>____</a:t>
            </a:r>
            <a:r>
              <a:rPr lang="zh-CN" altLang="en-US" dirty="0" smtClean="0"/>
              <a:t>水果电商</a:t>
            </a:r>
            <a:endParaRPr lang="en-US" dirty="0"/>
          </a:p>
        </p:txBody>
      </p:sp>
      <p:pic>
        <p:nvPicPr>
          <p:cNvPr id="18434" name="Picture 2" descr="http://www.weixinju.com/uploadfile/2012/1121/2012112102425394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9050" y="1596540"/>
            <a:ext cx="1221640" cy="1221640"/>
          </a:xfrm>
          <a:prstGeom prst="rect">
            <a:avLst/>
          </a:prstGeom>
          <a:noFill/>
        </p:spPr>
      </p:pic>
      <p:pic>
        <p:nvPicPr>
          <p:cNvPr id="18436" name="Picture 4" descr="http://pic.baike.soso.com/p/20121205/bki-20121205102927-208802401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39540" y="1749245"/>
            <a:ext cx="1905000" cy="771525"/>
          </a:xfrm>
          <a:prstGeom prst="rect">
            <a:avLst/>
          </a:prstGeom>
          <a:noFill/>
        </p:spPr>
      </p:pic>
      <p:pic>
        <p:nvPicPr>
          <p:cNvPr id="18438" name="Picture 6" descr="http://www.cn989.com/upload/20111120080822043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6590" y="4039820"/>
            <a:ext cx="1905000" cy="9525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503065" y="281818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2007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77410" y="526146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2009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04460" y="297088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2009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438" y="527050"/>
            <a:ext cx="7015162" cy="61118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1</a:t>
            </a:r>
            <a:r>
              <a:rPr lang="zh-CN" altLang="en-US" dirty="0" smtClean="0"/>
              <a:t>、课题背景</a:t>
            </a:r>
            <a:r>
              <a:rPr lang="en-US" altLang="zh-CN" dirty="0" smtClean="0"/>
              <a:t>____</a:t>
            </a:r>
            <a:r>
              <a:rPr lang="zh-CN" altLang="en-US" dirty="0" smtClean="0"/>
              <a:t>意义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half" idx="4294967295"/>
          </p:nvPr>
        </p:nvSpPr>
        <p:spPr>
          <a:xfrm>
            <a:off x="2281425" y="2054655"/>
            <a:ext cx="6260905" cy="30353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400" dirty="0" smtClean="0">
                <a:solidFill>
                  <a:prstClr val="white">
                    <a:lumMod val="50000"/>
                  </a:prstClr>
                </a:solidFill>
              </a:rPr>
              <a:t>方便为消费者购买水果</a:t>
            </a:r>
            <a:endParaRPr lang="en-US" altLang="zh-CN" sz="2400" dirty="0" smtClean="0">
              <a:solidFill>
                <a:prstClr val="white">
                  <a:lumMod val="50000"/>
                </a:prstClr>
              </a:solidFill>
            </a:endParaRPr>
          </a:p>
          <a:p>
            <a:pPr lvl="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400" dirty="0" smtClean="0">
                <a:solidFill>
                  <a:prstClr val="white">
                    <a:lumMod val="50000"/>
                  </a:prstClr>
                </a:solidFill>
              </a:rPr>
              <a:t>方便供应商销售水果</a:t>
            </a:r>
            <a:endParaRPr lang="en-US" altLang="zh-CN" sz="2400" dirty="0" smtClean="0">
              <a:solidFill>
                <a:prstClr val="white">
                  <a:lumMod val="50000"/>
                </a:prstClr>
              </a:solidFill>
            </a:endParaRPr>
          </a:p>
          <a:p>
            <a:pPr lvl="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400" dirty="0" smtClean="0">
              <a:solidFill>
                <a:prstClr val="white">
                  <a:lumMod val="50000"/>
                </a:prstClr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400" dirty="0" smtClean="0">
                <a:solidFill>
                  <a:prstClr val="white">
                    <a:lumMod val="50000"/>
                  </a:prstClr>
                </a:solidFill>
              </a:rPr>
              <a:t>增强消费者和供应商之间的信息交流</a:t>
            </a:r>
            <a:endParaRPr lang="en-US" altLang="zh-CN" sz="2400" dirty="0" smtClean="0">
              <a:solidFill>
                <a:prstClr val="white">
                  <a:lumMod val="50000"/>
                </a:prstClr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400" dirty="0" smtClean="0">
              <a:solidFill>
                <a:prstClr val="white">
                  <a:lumMod val="50000"/>
                </a:prstClr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400" dirty="0" smtClean="0">
                <a:solidFill>
                  <a:prstClr val="white">
                    <a:lumMod val="50000"/>
                  </a:prstClr>
                </a:solidFill>
              </a:rPr>
              <a:t>加速</a:t>
            </a:r>
            <a:r>
              <a:rPr lang="zh-CN" altLang="en-US" sz="2400" dirty="0" smtClean="0">
                <a:solidFill>
                  <a:prstClr val="white">
                    <a:lumMod val="50000"/>
                  </a:prstClr>
                </a:solidFill>
              </a:rPr>
              <a:t>水果销售</a:t>
            </a:r>
            <a:r>
              <a:rPr lang="zh-CN" altLang="en-US" sz="2400" dirty="0" smtClean="0">
                <a:solidFill>
                  <a:prstClr val="white">
                    <a:lumMod val="50000"/>
                  </a:prstClr>
                </a:solidFill>
              </a:rPr>
              <a:t>市场的电</a:t>
            </a:r>
            <a:r>
              <a:rPr lang="zh-CN" altLang="en-US" sz="2400" dirty="0" smtClean="0">
                <a:solidFill>
                  <a:prstClr val="white">
                    <a:lumMod val="50000"/>
                  </a:prstClr>
                </a:solidFill>
              </a:rPr>
              <a:t>商化</a:t>
            </a:r>
            <a:endParaRPr lang="en-US" altLang="zh-CN" sz="2400" dirty="0" smtClean="0">
              <a:solidFill>
                <a:prstClr val="white">
                  <a:lumMod val="50000"/>
                </a:prstClr>
              </a:solidFill>
            </a:endParaRPr>
          </a:p>
          <a:p>
            <a:pPr lvl="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4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438" y="527050"/>
            <a:ext cx="7015162" cy="61118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、需求分析</a:t>
            </a:r>
            <a:r>
              <a:rPr lang="en-US" altLang="zh-CN" dirty="0" smtClean="0"/>
              <a:t>____</a:t>
            </a:r>
            <a:r>
              <a:rPr lang="zh-CN" altLang="en-US" dirty="0" smtClean="0"/>
              <a:t>前台需求</a:t>
            </a:r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 bwMode="auto">
          <a:xfrm>
            <a:off x="3503065" y="1578710"/>
            <a:ext cx="209424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79646">
                    <a:lumMod val="75000"/>
                  </a:srgbClr>
                </a:solidFill>
                <a:latin typeface="Calibri"/>
                <a:ea typeface="+mn-ea"/>
              </a:rPr>
              <a:t>个人中心</a:t>
            </a:r>
            <a:endParaRPr lang="en-US" altLang="zh-CN" sz="2800" b="1" dirty="0">
              <a:solidFill>
                <a:srgbClr val="F79646">
                  <a:lumMod val="75000"/>
                </a:srgbClr>
              </a:solidFill>
              <a:latin typeface="Calibri"/>
              <a:ea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3503065" y="2207360"/>
            <a:ext cx="2443280" cy="183246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dirty="0" smtClean="0">
                <a:solidFill>
                  <a:prstClr val="white">
                    <a:lumMod val="50000"/>
                  </a:prstClr>
                </a:solidFill>
              </a:rPr>
              <a:t>个人信息</a:t>
            </a:r>
            <a:endParaRPr lang="en-US" altLang="zh-CN" sz="2800" dirty="0" smtClean="0">
              <a:solidFill>
                <a:prstClr val="white">
                  <a:lumMod val="50000"/>
                </a:prstClr>
              </a:solidFill>
            </a:endParaRPr>
          </a:p>
          <a:p>
            <a:pPr lvl="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dirty="0" smtClean="0">
                <a:solidFill>
                  <a:prstClr val="white">
                    <a:lumMod val="50000"/>
                  </a:prstClr>
                </a:solidFill>
              </a:rPr>
              <a:t>密码修改</a:t>
            </a:r>
            <a:endParaRPr lang="en-US" altLang="zh-CN" sz="2800" dirty="0" smtClean="0">
              <a:solidFill>
                <a:prstClr val="white">
                  <a:lumMod val="50000"/>
                </a:prstClr>
              </a:solidFill>
            </a:endParaRPr>
          </a:p>
          <a:p>
            <a:pPr lvl="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dirty="0" smtClean="0">
                <a:solidFill>
                  <a:prstClr val="white">
                    <a:lumMod val="50000"/>
                  </a:prstClr>
                </a:solidFill>
              </a:rPr>
              <a:t>订单查询</a:t>
            </a:r>
            <a:endParaRPr lang="en-US" altLang="zh-CN" sz="2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 Placeholder 4"/>
          <p:cNvSpPr txBox="1">
            <a:spLocks/>
          </p:cNvSpPr>
          <p:nvPr/>
        </p:nvSpPr>
        <p:spPr bwMode="auto">
          <a:xfrm>
            <a:off x="1823310" y="4192525"/>
            <a:ext cx="183246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79646">
                    <a:lumMod val="75000"/>
                  </a:srgbClr>
                </a:solidFill>
                <a:latin typeface="Calibri"/>
                <a:ea typeface="+mn-ea"/>
              </a:rPr>
              <a:t>商品展示</a:t>
            </a:r>
            <a:endParaRPr lang="en-US" altLang="zh-CN" sz="2800" b="1" dirty="0">
              <a:solidFill>
                <a:srgbClr val="F79646">
                  <a:lumMod val="75000"/>
                </a:srgbClr>
              </a:solidFill>
              <a:latin typeface="Calibri"/>
              <a:ea typeface="+mn-ea"/>
            </a:endParaRPr>
          </a:p>
        </p:txBody>
      </p:sp>
      <p:sp>
        <p:nvSpPr>
          <p:cNvPr id="10" name="Content Placeholder 5"/>
          <p:cNvSpPr>
            <a:spLocks noGrp="1"/>
          </p:cNvSpPr>
          <p:nvPr>
            <p:ph sz="half" idx="4294967295"/>
          </p:nvPr>
        </p:nvSpPr>
        <p:spPr>
          <a:xfrm>
            <a:off x="1823310" y="4821175"/>
            <a:ext cx="2137870" cy="150922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dirty="0" smtClean="0">
                <a:solidFill>
                  <a:prstClr val="white">
                    <a:lumMod val="50000"/>
                  </a:prstClr>
                </a:solidFill>
              </a:rPr>
              <a:t>商品搜索</a:t>
            </a:r>
            <a:endParaRPr lang="en-US" altLang="zh-CN" sz="2800" dirty="0" smtClean="0">
              <a:solidFill>
                <a:prstClr val="white">
                  <a:lumMod val="50000"/>
                </a:prstClr>
              </a:solidFill>
            </a:endParaRPr>
          </a:p>
          <a:p>
            <a:pPr lvl="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dirty="0" smtClean="0">
                <a:solidFill>
                  <a:prstClr val="white">
                    <a:lumMod val="50000"/>
                  </a:prstClr>
                </a:solidFill>
              </a:rPr>
              <a:t>商品查看</a:t>
            </a:r>
            <a:endParaRPr lang="en-US" altLang="zh-CN" sz="2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 bwMode="auto">
          <a:xfrm>
            <a:off x="5497380" y="4192525"/>
            <a:ext cx="183246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79646">
                    <a:lumMod val="75000"/>
                  </a:srgbClr>
                </a:solidFill>
                <a:latin typeface="Calibri"/>
                <a:ea typeface="+mn-ea"/>
              </a:rPr>
              <a:t>购物车</a:t>
            </a:r>
            <a:endParaRPr lang="en-US" altLang="zh-CN" sz="2800" b="1" dirty="0">
              <a:solidFill>
                <a:srgbClr val="F79646">
                  <a:lumMod val="75000"/>
                </a:srgbClr>
              </a:solidFill>
              <a:latin typeface="Calibri"/>
              <a:ea typeface="+mn-ea"/>
            </a:endParaRPr>
          </a:p>
        </p:txBody>
      </p:sp>
      <p:sp>
        <p:nvSpPr>
          <p:cNvPr id="12" name="Content Placeholder 5"/>
          <p:cNvSpPr>
            <a:spLocks noGrp="1"/>
          </p:cNvSpPr>
          <p:nvPr>
            <p:ph sz="half" idx="4294967295"/>
          </p:nvPr>
        </p:nvSpPr>
        <p:spPr>
          <a:xfrm>
            <a:off x="5497379" y="4821175"/>
            <a:ext cx="2586836" cy="120381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dirty="0" smtClean="0">
                <a:solidFill>
                  <a:prstClr val="white">
                    <a:lumMod val="50000"/>
                  </a:prstClr>
                </a:solidFill>
              </a:rPr>
              <a:t>加入购物车</a:t>
            </a:r>
            <a:endParaRPr lang="en-US" altLang="zh-CN" sz="2800" dirty="0" smtClean="0">
              <a:solidFill>
                <a:prstClr val="white">
                  <a:lumMod val="50000"/>
                </a:prstClr>
              </a:solidFill>
            </a:endParaRPr>
          </a:p>
          <a:p>
            <a:pPr lvl="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dirty="0" smtClean="0">
                <a:solidFill>
                  <a:prstClr val="white">
                    <a:lumMod val="50000"/>
                  </a:prstClr>
                </a:solidFill>
              </a:rPr>
              <a:t>提交订单</a:t>
            </a:r>
            <a:endParaRPr lang="en-US" altLang="zh-CN" sz="28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438" y="527050"/>
            <a:ext cx="7015162" cy="61118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、需求分析</a:t>
            </a:r>
            <a:r>
              <a:rPr lang="en-US" altLang="zh-CN" dirty="0" smtClean="0"/>
              <a:t>____</a:t>
            </a:r>
            <a:r>
              <a:rPr lang="zh-CN" altLang="en-US" dirty="0" smtClean="0"/>
              <a:t>后</a:t>
            </a:r>
            <a:r>
              <a:rPr lang="zh-CN" altLang="en-US" dirty="0" smtClean="0"/>
              <a:t>台需求</a:t>
            </a:r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 bwMode="auto">
          <a:xfrm>
            <a:off x="2892245" y="1578710"/>
            <a:ext cx="209424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79646">
                    <a:lumMod val="75000"/>
                  </a:srgbClr>
                </a:solidFill>
                <a:latin typeface="Calibri"/>
                <a:ea typeface="+mn-ea"/>
              </a:rPr>
              <a:t>会员管理</a:t>
            </a:r>
            <a:endParaRPr lang="en-US" altLang="zh-CN" sz="2800" b="1" dirty="0">
              <a:solidFill>
                <a:srgbClr val="F79646">
                  <a:lumMod val="75000"/>
                </a:srgbClr>
              </a:solidFill>
              <a:latin typeface="Calibri"/>
              <a:ea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2892245" y="2207360"/>
            <a:ext cx="2443280" cy="183246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dirty="0" smtClean="0">
                <a:solidFill>
                  <a:prstClr val="white">
                    <a:lumMod val="50000"/>
                  </a:prstClr>
                </a:solidFill>
              </a:rPr>
              <a:t>查看信息</a:t>
            </a:r>
            <a:endParaRPr lang="en-US" altLang="zh-CN" sz="2800" dirty="0" smtClean="0">
              <a:solidFill>
                <a:prstClr val="white">
                  <a:lumMod val="50000"/>
                </a:prstClr>
              </a:solidFill>
            </a:endParaRPr>
          </a:p>
          <a:p>
            <a:pPr lvl="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dirty="0" smtClean="0">
                <a:solidFill>
                  <a:prstClr val="white">
                    <a:lumMod val="50000"/>
                  </a:prstClr>
                </a:solidFill>
              </a:rPr>
              <a:t>修改状态</a:t>
            </a:r>
            <a:endParaRPr lang="en-US" altLang="zh-CN" sz="2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 Placeholder 4"/>
          <p:cNvSpPr txBox="1">
            <a:spLocks/>
          </p:cNvSpPr>
          <p:nvPr/>
        </p:nvSpPr>
        <p:spPr bwMode="auto">
          <a:xfrm>
            <a:off x="5640935" y="1596541"/>
            <a:ext cx="183246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79646">
                    <a:lumMod val="75000"/>
                  </a:srgbClr>
                </a:solidFill>
                <a:latin typeface="Calibri"/>
                <a:ea typeface="+mn-ea"/>
              </a:rPr>
              <a:t>商品管理</a:t>
            </a:r>
            <a:endParaRPr lang="en-US" altLang="zh-CN" sz="2800" b="1" dirty="0">
              <a:solidFill>
                <a:srgbClr val="F79646">
                  <a:lumMod val="75000"/>
                </a:srgbClr>
              </a:solidFill>
              <a:latin typeface="Calibri"/>
              <a:ea typeface="+mn-ea"/>
            </a:endParaRPr>
          </a:p>
        </p:txBody>
      </p:sp>
      <p:sp>
        <p:nvSpPr>
          <p:cNvPr id="10" name="Content Placeholder 5"/>
          <p:cNvSpPr>
            <a:spLocks noGrp="1"/>
          </p:cNvSpPr>
          <p:nvPr>
            <p:ph sz="half" idx="4294967295"/>
          </p:nvPr>
        </p:nvSpPr>
        <p:spPr>
          <a:xfrm>
            <a:off x="5640935" y="2225190"/>
            <a:ext cx="2748690" cy="318897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dirty="0" smtClean="0">
                <a:solidFill>
                  <a:prstClr val="white">
                    <a:lumMod val="50000"/>
                  </a:prstClr>
                </a:solidFill>
              </a:rPr>
              <a:t>添加商品</a:t>
            </a:r>
            <a:endParaRPr lang="en-US" altLang="zh-CN" sz="2800" dirty="0" smtClean="0">
              <a:solidFill>
                <a:prstClr val="white">
                  <a:lumMod val="50000"/>
                </a:prstClr>
              </a:solidFill>
            </a:endParaRPr>
          </a:p>
          <a:p>
            <a:pPr lvl="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dirty="0" smtClean="0">
                <a:solidFill>
                  <a:prstClr val="white">
                    <a:lumMod val="50000"/>
                  </a:prstClr>
                </a:solidFill>
              </a:rPr>
              <a:t>更新商品</a:t>
            </a:r>
            <a:endParaRPr lang="en-US" altLang="zh-CN" sz="2800" dirty="0" smtClean="0">
              <a:solidFill>
                <a:prstClr val="white">
                  <a:lumMod val="50000"/>
                </a:prstClr>
              </a:solidFill>
            </a:endParaRPr>
          </a:p>
          <a:p>
            <a:pPr lvl="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dirty="0" smtClean="0">
                <a:solidFill>
                  <a:prstClr val="white">
                    <a:lumMod val="50000"/>
                  </a:prstClr>
                </a:solidFill>
              </a:rPr>
              <a:t>删除商品</a:t>
            </a:r>
            <a:endParaRPr lang="en-US" altLang="zh-CN" sz="2800" dirty="0" smtClean="0">
              <a:solidFill>
                <a:prstClr val="white">
                  <a:lumMod val="50000"/>
                </a:prstClr>
              </a:solidFill>
            </a:endParaRPr>
          </a:p>
          <a:p>
            <a:pPr lvl="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dirty="0" smtClean="0">
                <a:solidFill>
                  <a:prstClr val="white">
                    <a:lumMod val="50000"/>
                  </a:prstClr>
                </a:solidFill>
              </a:rPr>
              <a:t>商品类别管理</a:t>
            </a:r>
            <a:endParaRPr lang="en-US" altLang="zh-CN" sz="2800" dirty="0" smtClean="0">
              <a:solidFill>
                <a:prstClr val="white">
                  <a:lumMod val="50000"/>
                </a:prstClr>
              </a:solidFill>
            </a:endParaRPr>
          </a:p>
          <a:p>
            <a:pPr lvl="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dirty="0" smtClean="0">
                <a:solidFill>
                  <a:prstClr val="white">
                    <a:lumMod val="50000"/>
                  </a:prstClr>
                </a:solidFill>
              </a:rPr>
              <a:t>商品产地管理</a:t>
            </a:r>
            <a:endParaRPr lang="en-US" altLang="zh-CN" sz="2800" dirty="0" smtClean="0">
              <a:solidFill>
                <a:prstClr val="white">
                  <a:lumMod val="50000"/>
                </a:prstClr>
              </a:solidFill>
            </a:endParaRPr>
          </a:p>
          <a:p>
            <a:pPr lvl="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 bwMode="auto">
          <a:xfrm>
            <a:off x="2128720" y="4192525"/>
            <a:ext cx="183246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79646">
                    <a:lumMod val="75000"/>
                  </a:srgbClr>
                </a:solidFill>
                <a:latin typeface="Calibri"/>
                <a:ea typeface="+mn-ea"/>
              </a:rPr>
              <a:t>订单管理</a:t>
            </a:r>
            <a:endParaRPr lang="en-US" altLang="zh-CN" sz="2800" b="1" dirty="0">
              <a:solidFill>
                <a:srgbClr val="F79646">
                  <a:lumMod val="75000"/>
                </a:srgbClr>
              </a:solidFill>
              <a:latin typeface="Calibri"/>
              <a:ea typeface="+mn-ea"/>
            </a:endParaRPr>
          </a:p>
        </p:txBody>
      </p:sp>
      <p:sp>
        <p:nvSpPr>
          <p:cNvPr id="12" name="Content Placeholder 5"/>
          <p:cNvSpPr>
            <a:spLocks noGrp="1"/>
          </p:cNvSpPr>
          <p:nvPr>
            <p:ph sz="half" idx="4294967295"/>
          </p:nvPr>
        </p:nvSpPr>
        <p:spPr>
          <a:xfrm>
            <a:off x="2128719" y="4821175"/>
            <a:ext cx="2586836" cy="120381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dirty="0" smtClean="0">
                <a:solidFill>
                  <a:prstClr val="white">
                    <a:lumMod val="50000"/>
                  </a:prstClr>
                </a:solidFill>
              </a:rPr>
              <a:t>查看订单</a:t>
            </a:r>
            <a:endParaRPr lang="en-US" altLang="zh-CN" sz="2800" dirty="0" smtClean="0">
              <a:solidFill>
                <a:prstClr val="white">
                  <a:lumMod val="50000"/>
                </a:prstClr>
              </a:solidFill>
            </a:endParaRPr>
          </a:p>
          <a:p>
            <a:pPr lvl="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dirty="0" smtClean="0">
                <a:solidFill>
                  <a:prstClr val="white">
                    <a:lumMod val="50000"/>
                  </a:prstClr>
                </a:solidFill>
              </a:rPr>
              <a:t>更新订单</a:t>
            </a:r>
            <a:endParaRPr lang="en-US" altLang="zh-CN" sz="2800" dirty="0" smtClean="0">
              <a:solidFill>
                <a:prstClr val="white">
                  <a:lumMod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61179" y="833438"/>
            <a:ext cx="4870083" cy="611187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、系统设计</a:t>
            </a:r>
            <a:r>
              <a:rPr lang="en-US" altLang="zh-CN" dirty="0" smtClean="0"/>
              <a:t>____</a:t>
            </a:r>
            <a:r>
              <a:rPr lang="zh-CN" altLang="en-US" dirty="0" smtClean="0"/>
              <a:t>开发环境</a:t>
            </a:r>
            <a:endParaRPr lang="en-US" dirty="0"/>
          </a:p>
        </p:txBody>
      </p:sp>
      <p:sp>
        <p:nvSpPr>
          <p:cNvPr id="16" name="Text Placeholder 4"/>
          <p:cNvSpPr txBox="1">
            <a:spLocks/>
          </p:cNvSpPr>
          <p:nvPr/>
        </p:nvSpPr>
        <p:spPr bwMode="auto">
          <a:xfrm>
            <a:off x="1059785" y="2360065"/>
            <a:ext cx="7329840" cy="366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latin typeface="Calibri"/>
                <a:ea typeface="+mn-ea"/>
              </a:rPr>
              <a:t>开发</a:t>
            </a:r>
            <a:r>
              <a:rPr lang="zh-CN" altLang="en-US" sz="2800" b="1" dirty="0" smtClean="0">
                <a:latin typeface="Calibri"/>
                <a:ea typeface="+mn-ea"/>
              </a:rPr>
              <a:t>环境：</a:t>
            </a:r>
            <a:r>
              <a:rPr lang="en-US" altLang="zh-CN" sz="2800" b="1" dirty="0" smtClean="0">
                <a:latin typeface="Calibri"/>
                <a:ea typeface="+mn-ea"/>
              </a:rPr>
              <a:t>windows 7</a:t>
            </a:r>
            <a:r>
              <a:rPr lang="zh-CN" altLang="en-US" sz="2800" b="1" dirty="0" smtClean="0">
                <a:latin typeface="Calibri"/>
                <a:ea typeface="+mn-ea"/>
              </a:rPr>
              <a:t>，</a:t>
            </a:r>
            <a:r>
              <a:rPr lang="en-US" altLang="zh-CN" sz="2800" b="1" dirty="0" err="1" smtClean="0">
                <a:latin typeface="Calibri"/>
                <a:ea typeface="+mn-ea"/>
              </a:rPr>
              <a:t>WEBrick</a:t>
            </a:r>
            <a:r>
              <a:rPr lang="en-US" altLang="zh-CN" sz="2800" b="1" dirty="0" smtClean="0">
                <a:latin typeface="Calibri"/>
                <a:ea typeface="+mn-ea"/>
              </a:rPr>
              <a:t> 1.3.1</a:t>
            </a:r>
            <a:r>
              <a:rPr lang="zh-CN" altLang="en-US" sz="2800" b="1" dirty="0" smtClean="0">
                <a:latin typeface="Calibri"/>
                <a:ea typeface="+mn-ea"/>
              </a:rPr>
              <a:t>，</a:t>
            </a:r>
            <a:r>
              <a:rPr lang="en-US" altLang="zh-CN" sz="2800" b="1" dirty="0" smtClean="0">
                <a:latin typeface="Calibri"/>
                <a:ea typeface="+mn-ea"/>
              </a:rPr>
              <a:t>Chrome</a:t>
            </a:r>
          </a:p>
          <a:p>
            <a:pPr lvl="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altLang="zh-CN" sz="2800" b="1" dirty="0" smtClean="0">
              <a:latin typeface="Calibri"/>
              <a:ea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latin typeface="Calibri"/>
                <a:ea typeface="+mn-ea"/>
              </a:rPr>
              <a:t>数据库：</a:t>
            </a:r>
            <a:r>
              <a:rPr lang="en-US" altLang="zh-CN" sz="2800" b="1" dirty="0" err="1" smtClean="0">
                <a:latin typeface="Calibri"/>
                <a:ea typeface="+mn-ea"/>
              </a:rPr>
              <a:t>SQLite</a:t>
            </a:r>
            <a:r>
              <a:rPr lang="zh-CN" altLang="en-US" sz="2800" b="1" dirty="0" smtClean="0">
                <a:latin typeface="Calibri"/>
                <a:ea typeface="+mn-ea"/>
              </a:rPr>
              <a:t>，</a:t>
            </a:r>
            <a:r>
              <a:rPr lang="en-US" altLang="zh-CN" sz="2800" b="1" dirty="0" err="1" smtClean="0">
                <a:latin typeface="Calibri"/>
                <a:ea typeface="+mn-ea"/>
              </a:rPr>
              <a:t>Navicat</a:t>
            </a:r>
            <a:r>
              <a:rPr lang="en-US" altLang="zh-CN" sz="2800" b="1" dirty="0" smtClean="0">
                <a:latin typeface="Calibri"/>
                <a:ea typeface="+mn-ea"/>
              </a:rPr>
              <a:t> for </a:t>
            </a:r>
            <a:r>
              <a:rPr lang="en-US" altLang="zh-CN" sz="2800" b="1" dirty="0" err="1" smtClean="0">
                <a:latin typeface="Calibri"/>
                <a:ea typeface="+mn-ea"/>
              </a:rPr>
              <a:t>SQLite</a:t>
            </a:r>
            <a:endParaRPr lang="en-US" altLang="zh-CN" sz="2800" b="1" dirty="0" smtClean="0">
              <a:latin typeface="Calibri"/>
              <a:ea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altLang="zh-CN" sz="2800" b="1" dirty="0" smtClean="0">
              <a:latin typeface="Calibri"/>
              <a:ea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latin typeface="Calibri"/>
                <a:ea typeface="+mn-ea"/>
              </a:rPr>
              <a:t>开发工具：</a:t>
            </a:r>
            <a:r>
              <a:rPr lang="en-US" altLang="zh-CN" sz="2800" b="1" dirty="0" smtClean="0">
                <a:latin typeface="Calibri"/>
                <a:ea typeface="+mn-ea"/>
              </a:rPr>
              <a:t>Notepad++ </a:t>
            </a:r>
            <a:r>
              <a:rPr lang="en-US" altLang="zh-CN" sz="2800" b="1" dirty="0" smtClean="0">
                <a:latin typeface="Calibri"/>
                <a:ea typeface="+mn-ea"/>
              </a:rPr>
              <a:t>v6.5.5</a:t>
            </a:r>
          </a:p>
          <a:p>
            <a:pPr lvl="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altLang="zh-CN" sz="2800" b="1" dirty="0" smtClean="0">
              <a:latin typeface="Calibri"/>
              <a:ea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latin typeface="Calibri"/>
                <a:ea typeface="+mn-ea"/>
              </a:rPr>
              <a:t>开发语言：</a:t>
            </a:r>
            <a:r>
              <a:rPr lang="en-US" altLang="zh-CN" sz="2800" b="1" dirty="0" smtClean="0">
                <a:latin typeface="Calibri"/>
                <a:ea typeface="+mn-ea"/>
              </a:rPr>
              <a:t>Ruby</a:t>
            </a:r>
            <a:r>
              <a:rPr lang="zh-CN" altLang="en-US" sz="2800" b="1" dirty="0" smtClean="0">
                <a:latin typeface="Calibri"/>
                <a:ea typeface="+mn-ea"/>
              </a:rPr>
              <a:t>，</a:t>
            </a:r>
            <a:r>
              <a:rPr lang="en-US" altLang="zh-CN" sz="2800" b="1" dirty="0" smtClean="0">
                <a:latin typeface="Calibri"/>
                <a:ea typeface="+mn-ea"/>
              </a:rPr>
              <a:t>JavaScript</a:t>
            </a: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altLang="zh-CN" sz="2800" b="1" dirty="0">
              <a:solidFill>
                <a:srgbClr val="F79646">
                  <a:lumMod val="75000"/>
                </a:srgbClr>
              </a:solidFill>
              <a:latin typeface="Calibri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61179" y="833438"/>
            <a:ext cx="4870083" cy="611187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、系统设计</a:t>
            </a:r>
            <a:r>
              <a:rPr lang="en-US" altLang="zh-CN" dirty="0" smtClean="0"/>
              <a:t>____</a:t>
            </a:r>
            <a:r>
              <a:rPr lang="en-US" altLang="zh-CN" dirty="0" err="1" smtClean="0"/>
              <a:t>RoR</a:t>
            </a:r>
            <a:endParaRPr lang="en-US" dirty="0"/>
          </a:p>
        </p:txBody>
      </p:sp>
      <p:sp>
        <p:nvSpPr>
          <p:cNvPr id="16" name="Text Placeholder 4"/>
          <p:cNvSpPr txBox="1">
            <a:spLocks/>
          </p:cNvSpPr>
          <p:nvPr/>
        </p:nvSpPr>
        <p:spPr bwMode="auto">
          <a:xfrm>
            <a:off x="1059785" y="2360065"/>
            <a:ext cx="7329840" cy="366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zh-CN" sz="2800" b="1" dirty="0" smtClean="0">
                <a:latin typeface="Calibri"/>
                <a:ea typeface="+mn-ea"/>
              </a:rPr>
              <a:t>DRY</a:t>
            </a:r>
            <a:r>
              <a:rPr lang="zh-CN" altLang="en-US" sz="2800" b="1" dirty="0" smtClean="0">
                <a:latin typeface="Calibri"/>
                <a:ea typeface="+mn-ea"/>
              </a:rPr>
              <a:t>（</a:t>
            </a:r>
            <a:r>
              <a:rPr lang="en-US" altLang="zh-CN" sz="2800" b="1" dirty="0" smtClean="0">
                <a:latin typeface="Calibri"/>
                <a:ea typeface="+mn-ea"/>
              </a:rPr>
              <a:t>Don't Repeat Yourself</a:t>
            </a:r>
            <a:r>
              <a:rPr lang="zh-CN" altLang="en-US" sz="2800" b="1" dirty="0" smtClean="0">
                <a:latin typeface="Calibri"/>
                <a:ea typeface="+mn-ea"/>
              </a:rPr>
              <a:t>）</a:t>
            </a:r>
            <a:endParaRPr lang="en-US" altLang="zh-CN" sz="2800" b="1" dirty="0" smtClean="0">
              <a:latin typeface="Calibri"/>
              <a:ea typeface="+mn-ea"/>
            </a:endParaRPr>
          </a:p>
          <a:p>
            <a:pPr lvl="1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sz="2800" dirty="0" smtClean="0">
                <a:solidFill>
                  <a:prstClr val="white">
                    <a:lumMod val="50000"/>
                  </a:prstClr>
                </a:solidFill>
                <a:latin typeface="+mn-lt"/>
                <a:ea typeface="+mn-ea"/>
              </a:rPr>
              <a:t>不要重复你自己</a:t>
            </a:r>
            <a:endParaRPr lang="en-US" altLang="zh-CN" sz="2800" dirty="0" smtClean="0">
              <a:solidFill>
                <a:prstClr val="white">
                  <a:lumMod val="50000"/>
                </a:prstClr>
              </a:solidFill>
              <a:latin typeface="+mn-lt"/>
              <a:ea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zh-CN" sz="2800" b="1" dirty="0" err="1" smtClean="0">
                <a:latin typeface="Calibri"/>
                <a:ea typeface="+mn-ea"/>
              </a:rPr>
              <a:t>CoC</a:t>
            </a:r>
            <a:r>
              <a:rPr lang="zh-CN" altLang="en-US" sz="2800" b="1" dirty="0" smtClean="0">
                <a:latin typeface="Calibri"/>
                <a:ea typeface="+mn-ea"/>
              </a:rPr>
              <a:t>（</a:t>
            </a:r>
            <a:r>
              <a:rPr lang="en-US" altLang="zh-CN" sz="2800" b="1" dirty="0" smtClean="0">
                <a:latin typeface="Calibri"/>
                <a:ea typeface="+mn-ea"/>
              </a:rPr>
              <a:t>Convention Over Configuration</a:t>
            </a:r>
            <a:r>
              <a:rPr lang="zh-CN" altLang="en-US" sz="2800" b="1" dirty="0" smtClean="0">
                <a:latin typeface="Calibri"/>
                <a:ea typeface="+mn-ea"/>
              </a:rPr>
              <a:t>）</a:t>
            </a:r>
            <a:endParaRPr lang="en-US" altLang="zh-CN" sz="2800" b="1" dirty="0" smtClean="0">
              <a:latin typeface="Calibri"/>
              <a:ea typeface="+mn-ea"/>
            </a:endParaRPr>
          </a:p>
          <a:p>
            <a:pPr lvl="1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sz="2800" dirty="0" smtClean="0">
                <a:solidFill>
                  <a:prstClr val="white">
                    <a:lumMod val="50000"/>
                  </a:prstClr>
                </a:solidFill>
                <a:latin typeface="+mn-lt"/>
                <a:ea typeface="+mn-ea"/>
              </a:rPr>
              <a:t>惯例优于配置</a:t>
            </a:r>
            <a:endParaRPr lang="en-US" altLang="zh-CN" sz="2800" dirty="0" smtClean="0">
              <a:solidFill>
                <a:prstClr val="white">
                  <a:lumMod val="50000"/>
                </a:prstClr>
              </a:solidFill>
              <a:latin typeface="+mn-lt"/>
              <a:ea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altLang="zh-CN" sz="2800" b="1" dirty="0">
              <a:solidFill>
                <a:srgbClr val="F79646">
                  <a:lumMod val="75000"/>
                </a:srgbClr>
              </a:solidFill>
              <a:latin typeface="Calibri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307</Words>
  <Application>Microsoft Office PowerPoint</Application>
  <PresentationFormat>全屏显示(4:3)</PresentationFormat>
  <Paragraphs>75</Paragraphs>
  <Slides>13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Office Theme</vt:lpstr>
      <vt:lpstr>Microsoft Office Visio 绘图</vt:lpstr>
      <vt:lpstr>基于RoR的果园之家 电子商务网站开发与设计 </vt:lpstr>
      <vt:lpstr>目录页</vt:lpstr>
      <vt:lpstr>1、课题背景____电子商务网站</vt:lpstr>
      <vt:lpstr>1、课题背景____水果电商</vt:lpstr>
      <vt:lpstr>1、课题背景____意义</vt:lpstr>
      <vt:lpstr>2、需求分析____前台需求</vt:lpstr>
      <vt:lpstr>2、需求分析____后台需求</vt:lpstr>
      <vt:lpstr>3、系统设计____开发环境</vt:lpstr>
      <vt:lpstr>3、系统设计____RoR</vt:lpstr>
      <vt:lpstr>3、系统设计____MVC</vt:lpstr>
      <vt:lpstr>3、系统设计____数据库</vt:lpstr>
      <vt:lpstr>4、功能实现</vt:lpstr>
      <vt:lpstr>谢谢观看！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IceKing</cp:lastModifiedBy>
  <cp:revision>46</cp:revision>
  <dcterms:created xsi:type="dcterms:W3CDTF">2013-08-21T19:17:07Z</dcterms:created>
  <dcterms:modified xsi:type="dcterms:W3CDTF">2014-05-12T18:40:32Z</dcterms:modified>
</cp:coreProperties>
</file>