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5"/>
  </p:notesMasterIdLst>
  <p:sldIdLst>
    <p:sldId id="310" r:id="rId2"/>
    <p:sldId id="331" r:id="rId3"/>
    <p:sldId id="334" r:id="rId4"/>
    <p:sldId id="335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45" r:id="rId13"/>
    <p:sldId id="346" r:id="rId14"/>
  </p:sldIdLst>
  <p:sldSz cx="9144000" cy="6858000" type="screen4x3"/>
  <p:notesSz cx="6858000" cy="9144000"/>
  <p:defaultTextStyle>
    <a:defPPr>
      <a:defRPr lang="en-US"/>
    </a:defPPr>
    <a:lvl1pPr marL="0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820583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2FA03"/>
    <a:srgbClr val="FFA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17"/>
    <p:restoredTop sz="94628"/>
  </p:normalViewPr>
  <p:slideViewPr>
    <p:cSldViewPr snapToGrid="0" snapToObjects="1">
      <p:cViewPr>
        <p:scale>
          <a:sx n="140" d="100"/>
          <a:sy n="140" d="100"/>
        </p:scale>
        <p:origin x="88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FC9CD-5EE3-A24F-9795-EBB3B071386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EF860-800E-5D4D-ACFF-B29B0133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820583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459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10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3866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0472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12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2071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13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29656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453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3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91406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4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1185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5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2675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6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22590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7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015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7946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22971-DA2B-0540-A544-77D8182C8694}" type="slidenum">
              <a:rPr lang="en-US" altLang="x-none" sz="1200"/>
              <a:pPr/>
              <a:t>9</a:t>
            </a:fld>
            <a:endParaRPr lang="en-US" altLang="x-none" sz="1200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373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6343B-0822-5143-A8F1-0E087AF311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28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C913-8CE6-764F-ACAF-B324005CA1C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7541-4426-5142-96CF-5B79CC74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8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Additive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38431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5621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4917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5358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10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404115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0.333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1] = 0.635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404115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2E952-7935-7D43-B2CD-6C46E202565F}"/>
              </a:ext>
            </a:extLst>
          </p:cNvPr>
          <p:cNvSpPr/>
          <p:nvPr/>
        </p:nvSpPr>
        <p:spPr>
          <a:xfrm>
            <a:off x="489188" y="779019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F7F5-016F-1046-8FD9-0C4422B0F89B}"/>
              </a:ext>
            </a:extLst>
          </p:cNvPr>
          <p:cNvSpPr/>
          <p:nvPr/>
        </p:nvSpPr>
        <p:spPr>
          <a:xfrm>
            <a:off x="197480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0C484-1F3C-4841-81FA-416C0EDAF463}"/>
              </a:ext>
            </a:extLst>
          </p:cNvPr>
          <p:cNvSpPr/>
          <p:nvPr/>
        </p:nvSpPr>
        <p:spPr>
          <a:xfrm>
            <a:off x="346042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228C8-8143-EC44-B616-FAECED698C79}"/>
              </a:ext>
            </a:extLst>
          </p:cNvPr>
          <p:cNvSpPr/>
          <p:nvPr/>
        </p:nvSpPr>
        <p:spPr>
          <a:xfrm>
            <a:off x="7922537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FB29E-D2AB-0F40-AA10-F48BFFF14F4F}"/>
              </a:ext>
            </a:extLst>
          </p:cNvPr>
          <p:cNvSpPr/>
          <p:nvPr/>
        </p:nvSpPr>
        <p:spPr>
          <a:xfrm>
            <a:off x="494715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BD5D4-6A65-9846-B523-6C6BEF74B610}"/>
              </a:ext>
            </a:extLst>
          </p:cNvPr>
          <p:cNvSpPr/>
          <p:nvPr/>
        </p:nvSpPr>
        <p:spPr>
          <a:xfrm>
            <a:off x="643277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2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/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.952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008" y="2677441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7B442D0-1EB6-0A41-A44E-5D9A94634137}"/>
              </a:ext>
            </a:extLst>
          </p:cNvPr>
          <p:cNvGraphicFramePr>
            <a:graphicFrameLocks noGrp="1"/>
          </p:cNvGraphicFramePr>
          <p:nvPr/>
        </p:nvGraphicFramePr>
        <p:xfrm>
          <a:off x="4531318" y="267048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8CD9EDF-DF02-F44C-8B2A-3572AF20482F}"/>
              </a:ext>
            </a:extLst>
          </p:cNvPr>
          <p:cNvGraphicFramePr>
            <a:graphicFrameLocks noGrp="1"/>
          </p:cNvGraphicFramePr>
          <p:nvPr/>
        </p:nvGraphicFramePr>
        <p:xfrm>
          <a:off x="1184252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DA9DEB2-D0C4-0544-BDF9-B5E0DB89F35A}"/>
              </a:ext>
            </a:extLst>
          </p:cNvPr>
          <p:cNvGraphicFramePr>
            <a:graphicFrameLocks noGrp="1"/>
          </p:cNvGraphicFramePr>
          <p:nvPr/>
        </p:nvGraphicFramePr>
        <p:xfrm>
          <a:off x="5642418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DAA9AD6-A8B0-A04B-AEDF-3886A5CDB944}"/>
              </a:ext>
            </a:extLst>
          </p:cNvPr>
          <p:cNvGraphicFramePr>
            <a:graphicFrameLocks noGrp="1"/>
          </p:cNvGraphicFramePr>
          <p:nvPr/>
        </p:nvGraphicFramePr>
        <p:xfrm>
          <a:off x="3416982" y="4973949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96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404115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0.833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1] = 0.148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404115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2E952-7935-7D43-B2CD-6C46E202565F}"/>
              </a:ext>
            </a:extLst>
          </p:cNvPr>
          <p:cNvSpPr/>
          <p:nvPr/>
        </p:nvSpPr>
        <p:spPr>
          <a:xfrm>
            <a:off x="489188" y="779019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F7F5-016F-1046-8FD9-0C4422B0F89B}"/>
              </a:ext>
            </a:extLst>
          </p:cNvPr>
          <p:cNvSpPr/>
          <p:nvPr/>
        </p:nvSpPr>
        <p:spPr>
          <a:xfrm>
            <a:off x="197480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0C484-1F3C-4841-81FA-416C0EDAF463}"/>
              </a:ext>
            </a:extLst>
          </p:cNvPr>
          <p:cNvSpPr/>
          <p:nvPr/>
        </p:nvSpPr>
        <p:spPr>
          <a:xfrm>
            <a:off x="346042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228C8-8143-EC44-B616-FAECED698C79}"/>
              </a:ext>
            </a:extLst>
          </p:cNvPr>
          <p:cNvSpPr/>
          <p:nvPr/>
        </p:nvSpPr>
        <p:spPr>
          <a:xfrm>
            <a:off x="7922537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FB29E-D2AB-0F40-AA10-F48BFFF14F4F}"/>
              </a:ext>
            </a:extLst>
          </p:cNvPr>
          <p:cNvSpPr/>
          <p:nvPr/>
        </p:nvSpPr>
        <p:spPr>
          <a:xfrm>
            <a:off x="494715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BD5D4-6A65-9846-B523-6C6BEF74B610}"/>
              </a:ext>
            </a:extLst>
          </p:cNvPr>
          <p:cNvSpPr/>
          <p:nvPr/>
        </p:nvSpPr>
        <p:spPr>
          <a:xfrm>
            <a:off x="643277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2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/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.952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008" y="2677441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7B442D0-1EB6-0A41-A44E-5D9A9463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9651"/>
              </p:ext>
            </p:extLst>
          </p:nvPr>
        </p:nvGraphicFramePr>
        <p:xfrm>
          <a:off x="4476454" y="2670488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8CD9EDF-DF02-F44C-8B2A-3572AF20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48283"/>
              </p:ext>
            </p:extLst>
          </p:nvPr>
        </p:nvGraphicFramePr>
        <p:xfrm>
          <a:off x="1138532" y="3837963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0.021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4.5×10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DA9DEB2-D0C4-0544-BDF9-B5E0DB89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24059"/>
              </p:ext>
            </p:extLst>
          </p:nvPr>
        </p:nvGraphicFramePr>
        <p:xfrm>
          <a:off x="5596698" y="3837963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0.021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4.5×10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DAA9AD6-A8B0-A04B-AEDF-3886A5CD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28924"/>
              </p:ext>
            </p:extLst>
          </p:nvPr>
        </p:nvGraphicFramePr>
        <p:xfrm>
          <a:off x="3371262" y="4973949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1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404115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0.967;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1 or 2] = 0.017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404115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2E952-7935-7D43-B2CD-6C46E202565F}"/>
              </a:ext>
            </a:extLst>
          </p:cNvPr>
          <p:cNvSpPr/>
          <p:nvPr/>
        </p:nvSpPr>
        <p:spPr>
          <a:xfrm>
            <a:off x="489188" y="779019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F7F5-016F-1046-8FD9-0C4422B0F89B}"/>
              </a:ext>
            </a:extLst>
          </p:cNvPr>
          <p:cNvSpPr/>
          <p:nvPr/>
        </p:nvSpPr>
        <p:spPr>
          <a:xfrm>
            <a:off x="197480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0C484-1F3C-4841-81FA-416C0EDAF463}"/>
              </a:ext>
            </a:extLst>
          </p:cNvPr>
          <p:cNvSpPr/>
          <p:nvPr/>
        </p:nvSpPr>
        <p:spPr>
          <a:xfrm>
            <a:off x="346042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228C8-8143-EC44-B616-FAECED698C79}"/>
              </a:ext>
            </a:extLst>
          </p:cNvPr>
          <p:cNvSpPr/>
          <p:nvPr/>
        </p:nvSpPr>
        <p:spPr>
          <a:xfrm>
            <a:off x="7922537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FB29E-D2AB-0F40-AA10-F48BFFF14F4F}"/>
              </a:ext>
            </a:extLst>
          </p:cNvPr>
          <p:cNvSpPr/>
          <p:nvPr/>
        </p:nvSpPr>
        <p:spPr>
          <a:xfrm>
            <a:off x="494715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BD5D4-6A65-9846-B523-6C6BEF74B610}"/>
              </a:ext>
            </a:extLst>
          </p:cNvPr>
          <p:cNvSpPr/>
          <p:nvPr/>
        </p:nvSpPr>
        <p:spPr>
          <a:xfrm>
            <a:off x="643277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2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/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.952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008" y="2677441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7B442D0-1EB6-0A41-A44E-5D9A94634137}"/>
              </a:ext>
            </a:extLst>
          </p:cNvPr>
          <p:cNvGraphicFramePr>
            <a:graphicFrameLocks noGrp="1"/>
          </p:cNvGraphicFramePr>
          <p:nvPr/>
        </p:nvGraphicFramePr>
        <p:xfrm>
          <a:off x="4476454" y="2670488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8CD9EDF-DF02-F44C-8B2A-3572AF20482F}"/>
              </a:ext>
            </a:extLst>
          </p:cNvPr>
          <p:cNvGraphicFramePr>
            <a:graphicFrameLocks noGrp="1"/>
          </p:cNvGraphicFramePr>
          <p:nvPr/>
        </p:nvGraphicFramePr>
        <p:xfrm>
          <a:off x="1138532" y="3837963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0.021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4.5×10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DA9DEB2-D0C4-0544-BDF9-B5E0DB89F35A}"/>
              </a:ext>
            </a:extLst>
          </p:cNvPr>
          <p:cNvGraphicFramePr>
            <a:graphicFrameLocks noGrp="1"/>
          </p:cNvGraphicFramePr>
          <p:nvPr/>
        </p:nvGraphicFramePr>
        <p:xfrm>
          <a:off x="5596698" y="3837963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0.021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4.5×10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DAA9AD6-A8B0-A04B-AEDF-3886A5CD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4837"/>
              </p:ext>
            </p:extLst>
          </p:nvPr>
        </p:nvGraphicFramePr>
        <p:xfrm>
          <a:off x="3371262" y="4973949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3.9×10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6.7×10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6.7×10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4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0.978; 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0] = 0.011.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4ABCBF-06AE-734C-875B-D58326C2BE78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923193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4A84681-7EDC-AD46-92AA-0C7F9C0B4541}"/>
              </a:ext>
            </a:extLst>
          </p:cNvPr>
          <p:cNvGraphicFramePr>
            <a:graphicFrameLocks noGrp="1"/>
          </p:cNvGraphicFramePr>
          <p:nvPr/>
        </p:nvGraphicFramePr>
        <p:xfrm>
          <a:off x="1545196" y="3585115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E670CF7-66D1-054B-AD8B-1CEFF9BEC3B9}"/>
              </a:ext>
            </a:extLst>
          </p:cNvPr>
          <p:cNvGraphicFramePr>
            <a:graphicFrameLocks noGrp="1"/>
          </p:cNvGraphicFramePr>
          <p:nvPr/>
        </p:nvGraphicFramePr>
        <p:xfrm>
          <a:off x="6003162" y="357816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42B61CA-1847-7F44-917B-5F22797B9BFD}"/>
              </a:ext>
            </a:extLst>
          </p:cNvPr>
          <p:cNvGraphicFramePr>
            <a:graphicFrameLocks noGrp="1"/>
          </p:cNvGraphicFramePr>
          <p:nvPr/>
        </p:nvGraphicFramePr>
        <p:xfrm>
          <a:off x="1545196" y="409385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6F841F2-68EC-3B4F-A1E2-CB7DFA4DE625}"/>
              </a:ext>
            </a:extLst>
          </p:cNvPr>
          <p:cNvGraphicFramePr>
            <a:graphicFrameLocks noGrp="1"/>
          </p:cNvGraphicFramePr>
          <p:nvPr/>
        </p:nvGraphicFramePr>
        <p:xfrm>
          <a:off x="6003162" y="408689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2B4524A-A880-FB4E-B1A9-4893AA62B392}"/>
              </a:ext>
            </a:extLst>
          </p:cNvPr>
          <p:cNvGraphicFramePr>
            <a:graphicFrameLocks noGrp="1"/>
          </p:cNvGraphicFramePr>
          <p:nvPr/>
        </p:nvGraphicFramePr>
        <p:xfrm>
          <a:off x="3786271" y="4717917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1.6×10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3.4×10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932E808-4DA9-E141-A0B4-6E2B0851531A}"/>
              </a:ext>
            </a:extLst>
          </p:cNvPr>
          <p:cNvGraphicFramePr>
            <a:graphicFrameLocks noGrp="1"/>
          </p:cNvGraphicFramePr>
          <p:nvPr/>
        </p:nvGraphicFramePr>
        <p:xfrm>
          <a:off x="3786271" y="5226654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Marginals: are straightforward for Independent.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2544"/>
              </p:ext>
            </p:extLst>
          </p:nvPr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4917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70861"/>
              </p:ext>
            </p:extLst>
          </p:nvPr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A54596-52D7-264E-9219-AA60FEFCFC38}"/>
                  </a:ext>
                </a:extLst>
              </p:cNvPr>
              <p:cNvSpPr/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A54596-52D7-264E-9219-AA60FEFCF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1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For Dependent character, P[change/stasis] reflects only one branch.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4917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4ABCBF-06AE-734C-875B-D58326C2BE78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923193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/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For the dependent character, marginals again equal to transition probabilities for just 1 branch.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4ABCBF-06AE-734C-875B-D58326C2BE78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923193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/>
              <p:nvPr/>
            </p:nvSpPr>
            <p:spPr>
              <a:xfrm>
                <a:off x="95816" y="4745131"/>
                <a:ext cx="3005850" cy="946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6" y="4745131"/>
                <a:ext cx="3005850" cy="946926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4A84681-7EDC-AD46-92AA-0C7F9C0B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46582"/>
              </p:ext>
            </p:extLst>
          </p:nvPr>
        </p:nvGraphicFramePr>
        <p:xfrm>
          <a:off x="1545196" y="3585115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E670CF7-66D1-054B-AD8B-1CEFF9BE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916"/>
              </p:ext>
            </p:extLst>
          </p:nvPr>
        </p:nvGraphicFramePr>
        <p:xfrm>
          <a:off x="6003162" y="357816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42B61CA-1847-7F44-917B-5F22797B9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78232"/>
              </p:ext>
            </p:extLst>
          </p:nvPr>
        </p:nvGraphicFramePr>
        <p:xfrm>
          <a:off x="1545196" y="409385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6F841F2-68EC-3B4F-A1E2-CB7DFA4D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75035"/>
              </p:ext>
            </p:extLst>
          </p:nvPr>
        </p:nvGraphicFramePr>
        <p:xfrm>
          <a:off x="6003162" y="408689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2B4524A-A880-FB4E-B1A9-4893AA62B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6639"/>
              </p:ext>
            </p:extLst>
          </p:nvPr>
        </p:nvGraphicFramePr>
        <p:xfrm>
          <a:off x="3786271" y="4717917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1.6×10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3.4×10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Dependent now reflects going from either 0 or 1 to 0 &amp; 1 over 3 </a:t>
            </a:r>
            <a:r>
              <a:rPr lang="en-US" altLang="x-none" dirty="0" err="1">
                <a:latin typeface="Franklin Gothic Medium" charset="0"/>
                <a:ea typeface="Franklin Gothic Medium" charset="0"/>
                <a:cs typeface="Franklin Gothic Medium" charset="0"/>
              </a:rPr>
              <a:t>myr</a:t>
            </a: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4ABCBF-06AE-734C-875B-D58326C2BE78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923193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/>
              <p:nvPr/>
            </p:nvSpPr>
            <p:spPr>
              <a:xfrm>
                <a:off x="95816" y="4745131"/>
                <a:ext cx="3005850" cy="946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6" y="4745131"/>
                <a:ext cx="3005850" cy="946926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F896F5-58FD-584E-A631-B37524E40A94}"/>
                  </a:ext>
                </a:extLst>
              </p:cNvPr>
              <p:cNvSpPr/>
              <p:nvPr/>
            </p:nvSpPr>
            <p:spPr>
              <a:xfrm>
                <a:off x="5744825" y="4730882"/>
                <a:ext cx="3006201" cy="946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870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130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130</m:t>
                            </m:r>
                          </m: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0.870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F896F5-58FD-584E-A631-B37524E4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25" y="4730882"/>
                <a:ext cx="3006201" cy="946926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4A84681-7EDC-AD46-92AA-0C7F9C0B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94376"/>
              </p:ext>
            </p:extLst>
          </p:nvPr>
        </p:nvGraphicFramePr>
        <p:xfrm>
          <a:off x="1545196" y="3585115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E670CF7-66D1-054B-AD8B-1CEFF9BE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05146"/>
              </p:ext>
            </p:extLst>
          </p:nvPr>
        </p:nvGraphicFramePr>
        <p:xfrm>
          <a:off x="6003162" y="357816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42B61CA-1847-7F44-917B-5F22797B9BFD}"/>
              </a:ext>
            </a:extLst>
          </p:cNvPr>
          <p:cNvGraphicFramePr>
            <a:graphicFrameLocks noGrp="1"/>
          </p:cNvGraphicFramePr>
          <p:nvPr/>
        </p:nvGraphicFramePr>
        <p:xfrm>
          <a:off x="1545196" y="409385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6F841F2-68EC-3B4F-A1E2-CB7DFA4DE625}"/>
              </a:ext>
            </a:extLst>
          </p:cNvPr>
          <p:cNvGraphicFramePr>
            <a:graphicFrameLocks noGrp="1"/>
          </p:cNvGraphicFramePr>
          <p:nvPr/>
        </p:nvGraphicFramePr>
        <p:xfrm>
          <a:off x="6003162" y="408689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2B4524A-A880-FB4E-B1A9-4893AA62B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34787"/>
              </p:ext>
            </p:extLst>
          </p:nvPr>
        </p:nvGraphicFramePr>
        <p:xfrm>
          <a:off x="3786271" y="4717917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1.6×10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3.4×10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932E808-4DA9-E141-A0B4-6E2B08515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00677"/>
              </p:ext>
            </p:extLst>
          </p:nvPr>
        </p:nvGraphicFramePr>
        <p:xfrm>
          <a:off x="3786271" y="5226654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4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0.978; 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0] = 0.011.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09C79CE-FC48-2649-B98C-C0221A657533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41445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34ABCBF-06AE-734C-875B-D58326C2BE78}"/>
              </a:ext>
            </a:extLst>
          </p:cNvPr>
          <p:cNvGraphicFramePr>
            <a:graphicFrameLocks noGrp="1"/>
          </p:cNvGraphicFramePr>
          <p:nvPr/>
        </p:nvGraphicFramePr>
        <p:xfrm>
          <a:off x="4914021" y="2923193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4A84681-7EDC-AD46-92AA-0C7F9C0B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35196"/>
              </p:ext>
            </p:extLst>
          </p:nvPr>
        </p:nvGraphicFramePr>
        <p:xfrm>
          <a:off x="1545196" y="3585115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E670CF7-66D1-054B-AD8B-1CEFF9BE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25903"/>
              </p:ext>
            </p:extLst>
          </p:nvPr>
        </p:nvGraphicFramePr>
        <p:xfrm>
          <a:off x="6003162" y="357816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0.041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4.1×10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  <a:endParaRPr lang="en-US" sz="16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42B61CA-1847-7F44-917B-5F22797B9BFD}"/>
              </a:ext>
            </a:extLst>
          </p:cNvPr>
          <p:cNvGraphicFramePr>
            <a:graphicFrameLocks noGrp="1"/>
          </p:cNvGraphicFramePr>
          <p:nvPr/>
        </p:nvGraphicFramePr>
        <p:xfrm>
          <a:off x="1545196" y="4093852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6F841F2-68EC-3B4F-A1E2-CB7DFA4DE625}"/>
              </a:ext>
            </a:extLst>
          </p:cNvPr>
          <p:cNvGraphicFramePr>
            <a:graphicFrameLocks noGrp="1"/>
          </p:cNvGraphicFramePr>
          <p:nvPr/>
        </p:nvGraphicFramePr>
        <p:xfrm>
          <a:off x="6003162" y="408689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0.091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0.909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2B4524A-A880-FB4E-B1A9-4893AA62B392}"/>
              </a:ext>
            </a:extLst>
          </p:cNvPr>
          <p:cNvGraphicFramePr>
            <a:graphicFrameLocks noGrp="1"/>
          </p:cNvGraphicFramePr>
          <p:nvPr/>
        </p:nvGraphicFramePr>
        <p:xfrm>
          <a:off x="3786271" y="4717917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1.6×10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3.4×10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932E808-4DA9-E141-A0B4-6E2B0851531A}"/>
              </a:ext>
            </a:extLst>
          </p:cNvPr>
          <p:cNvGraphicFramePr>
            <a:graphicFrameLocks noGrp="1"/>
          </p:cNvGraphicFramePr>
          <p:nvPr/>
        </p:nvGraphicFramePr>
        <p:xfrm>
          <a:off x="3786271" y="5226654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0.113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404115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Multistate Version.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Binary for Absent; Trinary* for Dependents.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404115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2E952-7935-7D43-B2CD-6C46E202565F}"/>
              </a:ext>
            </a:extLst>
          </p:cNvPr>
          <p:cNvSpPr/>
          <p:nvPr/>
        </p:nvSpPr>
        <p:spPr>
          <a:xfrm>
            <a:off x="489188" y="779019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F7F5-016F-1046-8FD9-0C4422B0F89B}"/>
              </a:ext>
            </a:extLst>
          </p:cNvPr>
          <p:cNvSpPr/>
          <p:nvPr/>
        </p:nvSpPr>
        <p:spPr>
          <a:xfrm>
            <a:off x="197480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0C484-1F3C-4841-81FA-416C0EDAF463}"/>
              </a:ext>
            </a:extLst>
          </p:cNvPr>
          <p:cNvSpPr/>
          <p:nvPr/>
        </p:nvSpPr>
        <p:spPr>
          <a:xfrm>
            <a:off x="346042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228C8-8143-EC44-B616-FAECED698C79}"/>
              </a:ext>
            </a:extLst>
          </p:cNvPr>
          <p:cNvSpPr/>
          <p:nvPr/>
        </p:nvSpPr>
        <p:spPr>
          <a:xfrm>
            <a:off x="7922537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FB29E-D2AB-0F40-AA10-F48BFFF14F4F}"/>
              </a:ext>
            </a:extLst>
          </p:cNvPr>
          <p:cNvSpPr/>
          <p:nvPr/>
        </p:nvSpPr>
        <p:spPr>
          <a:xfrm>
            <a:off x="494715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BD5D4-6A65-9846-B523-6C6BEF74B610}"/>
              </a:ext>
            </a:extLst>
          </p:cNvPr>
          <p:cNvSpPr/>
          <p:nvPr/>
        </p:nvSpPr>
        <p:spPr>
          <a:xfrm>
            <a:off x="643277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2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/>
              <p:nvPr/>
            </p:nvSpPr>
            <p:spPr>
              <a:xfrm>
                <a:off x="99582" y="4687651"/>
                <a:ext cx="2511520" cy="1095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2" y="4687651"/>
                <a:ext cx="2511520" cy="1095556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65116"/>
              </p:ext>
            </p:extLst>
          </p:nvPr>
        </p:nvGraphicFramePr>
        <p:xfrm>
          <a:off x="64008" y="2677441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7B442D0-1EB6-0A41-A44E-5D9A9463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1256"/>
              </p:ext>
            </p:extLst>
          </p:nvPr>
        </p:nvGraphicFramePr>
        <p:xfrm>
          <a:off x="4494742" y="267048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8CD9EDF-DF02-F44C-8B2A-3572AF20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02032"/>
              </p:ext>
            </p:extLst>
          </p:nvPr>
        </p:nvGraphicFramePr>
        <p:xfrm>
          <a:off x="1248260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DA9DEB2-D0C4-0544-BDF9-B5E0DB89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86583"/>
              </p:ext>
            </p:extLst>
          </p:nvPr>
        </p:nvGraphicFramePr>
        <p:xfrm>
          <a:off x="5678994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DAA9AD6-A8B0-A04B-AEDF-3886A5CD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77283"/>
              </p:ext>
            </p:extLst>
          </p:nvPr>
        </p:nvGraphicFramePr>
        <p:xfrm>
          <a:off x="3490134" y="4973949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3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404115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Multistate Version.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Binary for Absent; Trinary* for Dependents.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40411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404115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4010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0611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2E952-7935-7D43-B2CD-6C46E202565F}"/>
              </a:ext>
            </a:extLst>
          </p:cNvPr>
          <p:cNvSpPr/>
          <p:nvPr/>
        </p:nvSpPr>
        <p:spPr>
          <a:xfrm>
            <a:off x="489188" y="779019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F7F5-016F-1046-8FD9-0C4422B0F89B}"/>
              </a:ext>
            </a:extLst>
          </p:cNvPr>
          <p:cNvSpPr/>
          <p:nvPr/>
        </p:nvSpPr>
        <p:spPr>
          <a:xfrm>
            <a:off x="197480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0C484-1F3C-4841-81FA-416C0EDAF463}"/>
              </a:ext>
            </a:extLst>
          </p:cNvPr>
          <p:cNvSpPr/>
          <p:nvPr/>
        </p:nvSpPr>
        <p:spPr>
          <a:xfrm>
            <a:off x="3460428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228C8-8143-EC44-B616-FAECED698C79}"/>
              </a:ext>
            </a:extLst>
          </p:cNvPr>
          <p:cNvSpPr/>
          <p:nvPr/>
        </p:nvSpPr>
        <p:spPr>
          <a:xfrm>
            <a:off x="7922537" y="779019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FB29E-D2AB-0F40-AA10-F48BFFF14F4F}"/>
              </a:ext>
            </a:extLst>
          </p:cNvPr>
          <p:cNvSpPr/>
          <p:nvPr/>
        </p:nvSpPr>
        <p:spPr>
          <a:xfrm>
            <a:off x="494715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BD5D4-6A65-9846-B523-6C6BEF74B610}"/>
              </a:ext>
            </a:extLst>
          </p:cNvPr>
          <p:cNvSpPr/>
          <p:nvPr/>
        </p:nvSpPr>
        <p:spPr>
          <a:xfrm>
            <a:off x="6432775" y="775907"/>
            <a:ext cx="39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2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/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.952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024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0.024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0.048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0.046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0.907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DB0002-B4EE-9D4B-A899-4003BE6D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" y="4687651"/>
                <a:ext cx="3346814" cy="1093761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89916"/>
              </p:ext>
            </p:extLst>
          </p:nvPr>
        </p:nvGraphicFramePr>
        <p:xfrm>
          <a:off x="64008" y="2677441"/>
          <a:ext cx="283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0.023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0.043</a:t>
                      </a:r>
                      <a:endParaRPr lang="en-US" sz="1600" baseline="30000" dirty="0">
                        <a:solidFill>
                          <a:srgbClr val="7030A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2.2×10</a:t>
                      </a:r>
                      <a:r>
                        <a:rPr lang="en-US" sz="1600" baseline="300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7B442D0-1EB6-0A41-A44E-5D9A9463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50906"/>
              </p:ext>
            </p:extLst>
          </p:nvPr>
        </p:nvGraphicFramePr>
        <p:xfrm>
          <a:off x="4531318" y="2670488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8CD9EDF-DF02-F44C-8B2A-3572AF20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0356"/>
              </p:ext>
            </p:extLst>
          </p:nvPr>
        </p:nvGraphicFramePr>
        <p:xfrm>
          <a:off x="1184252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DA9DEB2-D0C4-0544-BDF9-B5E0DB89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0955"/>
              </p:ext>
            </p:extLst>
          </p:nvPr>
        </p:nvGraphicFramePr>
        <p:xfrm>
          <a:off x="5642418" y="3837963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DAA9AD6-A8B0-A04B-AEDF-3886A5CD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82056"/>
              </p:ext>
            </p:extLst>
          </p:nvPr>
        </p:nvGraphicFramePr>
        <p:xfrm>
          <a:off x="3416982" y="4973949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48775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4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955" y="779019"/>
            <a:ext cx="60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Mk with </a:t>
            </a:r>
            <a:r>
              <a:rPr lang="en-US" altLang="x-none" sz="3200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x-none" sz="3200" dirty="0">
                <a:latin typeface="Franklin Gothic Medium" charset="0"/>
                <a:ea typeface="Franklin Gothic Medium" charset="0"/>
                <a:cs typeface="Franklin Gothic Medium" charset="0"/>
              </a:rPr>
              <a:t>=0.05 &amp; illustrated branch durations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957290"/>
            <a:ext cx="8686800" cy="900710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P[absent] = 0.5.</a:t>
            </a:r>
          </a:p>
          <a:p>
            <a:pPr>
              <a:spcBef>
                <a:spcPct val="0"/>
              </a:spcBef>
              <a:buNone/>
            </a:pPr>
            <a:r>
              <a:rPr lang="en-US" altLang="x-none" dirty="0">
                <a:latin typeface="Franklin Gothic Medium" charset="0"/>
                <a:ea typeface="Franklin Gothic Medium" charset="0"/>
                <a:cs typeface="Franklin Gothic Medium" charset="0"/>
              </a:rPr>
              <a:t>P[present &amp; 1] = 0.478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981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5431" y="779019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7540" y="779019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7018" y="2421409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0.045</a:t>
                      </a:r>
                      <a:endParaRPr lang="en-US" sz="1600" baseline="30000" dirty="0">
                        <a:solidFill>
                          <a:srgbClr val="C00000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0C9E6FB-6276-C844-ACCE-7426FAED306D}"/>
              </a:ext>
            </a:extLst>
          </p:cNvPr>
          <p:cNvSpPr/>
          <p:nvPr/>
        </p:nvSpPr>
        <p:spPr>
          <a:xfrm>
            <a:off x="484215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0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–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CE343-B66A-F345-821A-58BB2B1A2C8C}"/>
              </a:ext>
            </a:extLst>
          </p:cNvPr>
          <p:cNvSpPr/>
          <p:nvPr/>
        </p:nvSpPr>
        <p:spPr>
          <a:xfrm>
            <a:off x="6327778" y="775907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sz="28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r>
              <a:rPr lang="en-US" altLang="x-none" sz="2800" dirty="0">
                <a:solidFill>
                  <a:srgbClr val="0432FF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1</a:t>
            </a:r>
            <a:endParaRPr lang="en-US" sz="2800" dirty="0">
              <a:solidFill>
                <a:srgbClr val="0432FF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95621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17376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9384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434467" y="235699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783781" y="4638223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2552645" y="4633047"/>
            <a:ext cx="4462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 flipV="1">
            <a:off x="691657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1438431" y="348074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E0420-DCBD-1A4D-AE19-71249DF06488}"/>
              </a:ext>
            </a:extLst>
          </p:cNvPr>
          <p:cNvCxnSpPr>
            <a:cxnSpLocks/>
          </p:cNvCxnSpPr>
          <p:nvPr/>
        </p:nvCxnSpPr>
        <p:spPr>
          <a:xfrm>
            <a:off x="5153587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E25917-9D1F-9E43-BA0B-BF1F6495B071}"/>
              </a:ext>
            </a:extLst>
          </p:cNvPr>
          <p:cNvCxnSpPr>
            <a:cxnSpLocks/>
          </p:cNvCxnSpPr>
          <p:nvPr/>
        </p:nvCxnSpPr>
        <p:spPr>
          <a:xfrm>
            <a:off x="6631733" y="1206836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A14132-E154-214F-BCF8-2F800E595148}"/>
              </a:ext>
            </a:extLst>
          </p:cNvPr>
          <p:cNvCxnSpPr>
            <a:cxnSpLocks/>
          </p:cNvCxnSpPr>
          <p:nvPr/>
        </p:nvCxnSpPr>
        <p:spPr>
          <a:xfrm>
            <a:off x="8117350" y="1206836"/>
            <a:ext cx="0" cy="2281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2645" y="349761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CA4F0D-62D0-0543-AAE2-D8F43F40A5A9}"/>
              </a:ext>
            </a:extLst>
          </p:cNvPr>
          <p:cNvCxnSpPr>
            <a:cxnSpLocks/>
          </p:cNvCxnSpPr>
          <p:nvPr/>
        </p:nvCxnSpPr>
        <p:spPr>
          <a:xfrm>
            <a:off x="7014917" y="3492434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7779A7-A903-6A43-A2CF-780C0F0D08F4}"/>
              </a:ext>
            </a:extLst>
          </p:cNvPr>
          <p:cNvCxnSpPr>
            <a:cxnSpLocks/>
          </p:cNvCxnSpPr>
          <p:nvPr/>
        </p:nvCxnSpPr>
        <p:spPr>
          <a:xfrm>
            <a:off x="5896397" y="2351820"/>
            <a:ext cx="0" cy="11406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81EAF4-8536-3B4D-A1E9-BF5D963755F0}"/>
              </a:ext>
            </a:extLst>
          </p:cNvPr>
          <p:cNvCxnSpPr>
            <a:cxnSpLocks/>
          </p:cNvCxnSpPr>
          <p:nvPr/>
        </p:nvCxnSpPr>
        <p:spPr>
          <a:xfrm flipH="1" flipV="1">
            <a:off x="5178660" y="2340131"/>
            <a:ext cx="1485620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1AD0E3-E179-A946-8158-AA4868C4A2E8}"/>
              </a:ext>
            </a:extLst>
          </p:cNvPr>
          <p:cNvCxnSpPr>
            <a:cxnSpLocks/>
          </p:cNvCxnSpPr>
          <p:nvPr/>
        </p:nvCxnSpPr>
        <p:spPr>
          <a:xfrm flipH="1" flipV="1">
            <a:off x="5896397" y="3485115"/>
            <a:ext cx="2228429" cy="73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1F381-ABCC-F54B-B534-BF2F3F548888}"/>
              </a:ext>
            </a:extLst>
          </p:cNvPr>
          <p:cNvSpPr/>
          <p:nvPr/>
        </p:nvSpPr>
        <p:spPr>
          <a:xfrm>
            <a:off x="8746432" y="1206836"/>
            <a:ext cx="301752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DB2687-6F42-464E-B6F1-4E1EB9322F53}"/>
              </a:ext>
            </a:extLst>
          </p:cNvPr>
          <p:cNvSpPr/>
          <p:nvPr/>
        </p:nvSpPr>
        <p:spPr>
          <a:xfrm>
            <a:off x="8746432" y="2349433"/>
            <a:ext cx="30175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8ED06-A4BF-974E-A5A2-23739DCD8FCC}"/>
              </a:ext>
            </a:extLst>
          </p:cNvPr>
          <p:cNvGrpSpPr/>
          <p:nvPr/>
        </p:nvGrpSpPr>
        <p:grpSpPr>
          <a:xfrm>
            <a:off x="8746432" y="3492434"/>
            <a:ext cx="301752" cy="2285597"/>
            <a:chOff x="9010961" y="3783179"/>
            <a:chExt cx="301752" cy="22855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60516D-1900-E049-88BF-5FF347B4AEB8}"/>
                </a:ext>
              </a:extLst>
            </p:cNvPr>
            <p:cNvSpPr/>
            <p:nvPr/>
          </p:nvSpPr>
          <p:spPr>
            <a:xfrm>
              <a:off x="9010961" y="3783179"/>
              <a:ext cx="301752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B802B5-362B-7345-8AE9-FA1FC7E1A2FF}"/>
                </a:ext>
              </a:extLst>
            </p:cNvPr>
            <p:cNvSpPr/>
            <p:nvPr/>
          </p:nvSpPr>
          <p:spPr>
            <a:xfrm>
              <a:off x="9010961" y="4925776"/>
              <a:ext cx="301752" cy="1143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4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EE467B-D514-0F48-ABD2-894B3F82CC0B}"/>
              </a:ext>
            </a:extLst>
          </p:cNvPr>
          <p:cNvGraphicFramePr>
            <a:graphicFrameLocks noGrp="1"/>
          </p:cNvGraphicFramePr>
          <p:nvPr/>
        </p:nvGraphicFramePr>
        <p:xfrm>
          <a:off x="427018" y="2930146"/>
          <a:ext cx="2014898" cy="460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0.952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432FF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0.048</a:t>
                      </a:r>
                      <a:endParaRPr lang="en-US" sz="1600" baseline="30000" dirty="0">
                        <a:solidFill>
                          <a:srgbClr val="0432FF"/>
                        </a:solidFill>
                        <a:latin typeface="Franklin Gothic Medium" charset="0"/>
                        <a:ea typeface="Franklin Gothic Medium" charset="0"/>
                        <a:cs typeface="Franklin Gothic Medium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/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</m:mr>
                        <m:m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0.045</m:t>
                            </m:r>
                          </m:e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0.952</m:t>
                            </m:r>
                          </m:e>
                        </m:mr>
                      </m:m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5C3A91-3401-CE47-84FC-2DC5F180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0" y="4745131"/>
                <a:ext cx="2829556" cy="946926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9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3330</TotalTime>
  <Words>702</Words>
  <Application>Microsoft Macintosh PowerPoint</Application>
  <PresentationFormat>On-screen Show (4:3)</PresentationFormat>
  <Paragraphs>373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Franklin Gothic Medium</vt:lpstr>
      <vt:lpstr>Symbol</vt:lpstr>
      <vt:lpstr>Office Theme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  <vt:lpstr>Mk with a=0.05 &amp; illustrated branch durations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Parsimony &amp; Probability</dc:title>
  <dc:creator>Pete Wagner</dc:creator>
  <cp:lastModifiedBy>Peter Wagner</cp:lastModifiedBy>
  <cp:revision>169</cp:revision>
  <dcterms:created xsi:type="dcterms:W3CDTF">2017-02-05T21:39:14Z</dcterms:created>
  <dcterms:modified xsi:type="dcterms:W3CDTF">2021-09-14T18:48:23Z</dcterms:modified>
</cp:coreProperties>
</file>