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68" r:id="rId1"/>
  </p:sldMasterIdLst>
  <p:notesMasterIdLst>
    <p:notesMasterId r:id="rId8"/>
  </p:notesMasterIdLst>
  <p:handoutMasterIdLst>
    <p:handoutMasterId r:id="rId9"/>
  </p:handoutMasterIdLst>
  <p:sldIdLst>
    <p:sldId id="13205" r:id="rId2"/>
    <p:sldId id="13211" r:id="rId3"/>
    <p:sldId id="13212" r:id="rId4"/>
    <p:sldId id="13213" r:id="rId5"/>
    <p:sldId id="13214" r:id="rId6"/>
    <p:sldId id="13215" r:id="rId7"/>
  </p:sldIdLst>
  <p:sldSz cx="9144000" cy="5143500" type="screen16x9"/>
  <p:notesSz cx="7315200" cy="9601200"/>
  <p:defaultTextStyle>
    <a:defPPr marL="0" marR="0" indent="0" algn="l" defTabSz="40811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04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6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38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102027" algn="ctr" defTabSz="36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38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204055" algn="ctr" defTabSz="36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38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306083" algn="ctr" defTabSz="36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38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408110" algn="ctr" defTabSz="36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38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510138" algn="ctr" defTabSz="36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38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612165" algn="ctr" defTabSz="36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38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714194" algn="ctr" defTabSz="36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38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816221" algn="ctr" defTabSz="36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38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521415D9-36F7-43E2-AB2F-B90AF26B5E84}">
      <p14:sectionLst xmlns:p14="http://schemas.microsoft.com/office/powerpoint/2010/main">
        <p14:section name="Inf down" id="{3B8135B1-45CC-4C69-9C6B-35A8B928BA8B}">
          <p14:sldIdLst>
            <p14:sldId id="13205"/>
            <p14:sldId id="13211"/>
            <p14:sldId id="13212"/>
            <p14:sldId id="13213"/>
            <p14:sldId id="13214"/>
            <p14:sldId id="132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3" userDrawn="1">
          <p15:clr>
            <a:srgbClr val="A4A3A4"/>
          </p15:clr>
        </p15:guide>
        <p15:guide id="2" pos="5576" userDrawn="1">
          <p15:clr>
            <a:srgbClr val="A4A3A4"/>
          </p15:clr>
        </p15:guide>
        <p15:guide id="3" pos="312" userDrawn="1">
          <p15:clr>
            <a:srgbClr val="A4A3A4"/>
          </p15:clr>
        </p15:guide>
        <p15:guide id="4" orient="horz" pos="617" userDrawn="1">
          <p15:clr>
            <a:srgbClr val="A4A3A4"/>
          </p15:clr>
        </p15:guide>
        <p15:guide id="5" pos="1503" userDrawn="1">
          <p15:clr>
            <a:srgbClr val="A4A3A4"/>
          </p15:clr>
        </p15:guide>
        <p15:guide id="6" pos="1862" userDrawn="1">
          <p15:clr>
            <a:srgbClr val="A4A3A4"/>
          </p15:clr>
        </p15:guide>
        <p15:guide id="7" pos="2186" userDrawn="1">
          <p15:clr>
            <a:srgbClr val="A4A3A4"/>
          </p15:clr>
        </p15:guide>
        <p15:guide id="8" pos="22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y Lee(이경우)" initials="RL" lastIdx="1" clrIdx="0">
    <p:extLst/>
  </p:cmAuthor>
  <p:cmAuthor id="2" name="Phạm Việt An" initials="PVA" lastIdx="1" clrIdx="1">
    <p:extLst>
      <p:ext uri="{19B8F6BF-5375-455C-9EA6-DF929625EA0E}">
        <p15:presenceInfo xmlns:p15="http://schemas.microsoft.com/office/powerpoint/2012/main" userId="S-1-5-21-1392812808-4054824930-3425494244-130498" providerId="AD"/>
      </p:ext>
    </p:extLst>
  </p:cmAuthor>
  <p:cmAuthor id="3" name="Henry(Nguyễn Việt Huy Huy)" initials="HVHH" lastIdx="3" clrIdx="2">
    <p:extLst>
      <p:ext uri="{19B8F6BF-5375-455C-9EA6-DF929625EA0E}">
        <p15:presenceInfo xmlns:p15="http://schemas.microsoft.com/office/powerpoint/2012/main" userId="S-1-5-21-1392812808-4054824930-3425494244-843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0000FF"/>
    <a:srgbClr val="FF9900"/>
    <a:srgbClr val="D75FD7"/>
    <a:srgbClr val="A62AA6"/>
    <a:srgbClr val="FF9933"/>
    <a:srgbClr val="00B050"/>
    <a:srgbClr val="8BD1B7"/>
    <a:srgbClr val="CC3300"/>
    <a:srgbClr val="036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68" autoAdjust="0"/>
  </p:normalViewPr>
  <p:slideViewPr>
    <p:cSldViewPr snapToGrid="0" snapToObjects="1">
      <p:cViewPr varScale="1">
        <p:scale>
          <a:sx n="151" d="100"/>
          <a:sy n="151" d="100"/>
        </p:scale>
        <p:origin x="456" y="132"/>
      </p:cViewPr>
      <p:guideLst>
        <p:guide orient="horz" pos="413"/>
        <p:guide pos="5576"/>
        <p:guide pos="312"/>
        <p:guide orient="horz" pos="617"/>
        <p:guide pos="1503"/>
        <p:guide pos="1862"/>
        <p:guide pos="2186"/>
        <p:guide pos="22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6811"/>
    </p:cViewPr>
  </p:sorterViewPr>
  <p:notesViewPr>
    <p:cSldViewPr snapToGrid="0" snapToObjects="1">
      <p:cViewPr varScale="1">
        <p:scale>
          <a:sx n="87" d="100"/>
          <a:sy n="87" d="100"/>
        </p:scale>
        <p:origin x="3534" y="84"/>
      </p:cViewPr>
      <p:guideLst>
        <p:guide orient="horz" pos="3024"/>
        <p:guide pos="230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170238" cy="481013"/>
          </a:xfrm>
          <a:prstGeom prst="rect">
            <a:avLst/>
          </a:prstGeom>
        </p:spPr>
        <p:txBody>
          <a:bodyPr vert="horz" lIns="93716" tIns="46858" rIns="93716" bIns="4685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2"/>
            <a:ext cx="3170238" cy="481013"/>
          </a:xfrm>
          <a:prstGeom prst="rect">
            <a:avLst/>
          </a:prstGeom>
        </p:spPr>
        <p:txBody>
          <a:bodyPr vert="horz" lIns="93716" tIns="46858" rIns="93716" bIns="46858" rtlCol="0"/>
          <a:lstStyle>
            <a:lvl1pPr algn="r">
              <a:defRPr sz="1300"/>
            </a:lvl1pPr>
          </a:lstStyle>
          <a:p>
            <a:fld id="{346654EC-D2A4-409C-B66A-506D2E827F87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9"/>
            <a:ext cx="3170238" cy="481012"/>
          </a:xfrm>
          <a:prstGeom prst="rect">
            <a:avLst/>
          </a:prstGeom>
        </p:spPr>
        <p:txBody>
          <a:bodyPr vert="horz" lIns="93716" tIns="46858" rIns="93716" bIns="4685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81012"/>
          </a:xfrm>
          <a:prstGeom prst="rect">
            <a:avLst/>
          </a:prstGeom>
        </p:spPr>
        <p:txBody>
          <a:bodyPr vert="horz" lIns="93716" tIns="46858" rIns="93716" bIns="46858" rtlCol="0" anchor="b"/>
          <a:lstStyle>
            <a:lvl1pPr algn="r">
              <a:defRPr sz="1300"/>
            </a:lvl1pPr>
          </a:lstStyle>
          <a:p>
            <a:fld id="{716728BE-73F4-4A7F-84AE-5F31C9D74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11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>
            <a:spLocks noGrp="1" noRot="1" noChangeAspect="1"/>
          </p:cNvSpPr>
          <p:nvPr>
            <p:ph type="sldImg"/>
          </p:nvPr>
        </p:nvSpPr>
        <p:spPr>
          <a:xfrm>
            <a:off x="460375" y="720725"/>
            <a:ext cx="6397625" cy="3598863"/>
          </a:xfrm>
          <a:prstGeom prst="rect">
            <a:avLst/>
          </a:prstGeom>
        </p:spPr>
        <p:txBody>
          <a:bodyPr lIns="93716" tIns="46858" rIns="93716" bIns="46858"/>
          <a:lstStyle/>
          <a:p>
            <a:endParaRPr/>
          </a:p>
        </p:txBody>
      </p:sp>
      <p:sp>
        <p:nvSpPr>
          <p:cNvPr id="607" name="Shape 607"/>
          <p:cNvSpPr>
            <a:spLocks noGrp="1"/>
          </p:cNvSpPr>
          <p:nvPr>
            <p:ph type="body" sz="quarter" idx="1"/>
          </p:nvPr>
        </p:nvSpPr>
        <p:spPr>
          <a:xfrm>
            <a:off x="975362" y="4560570"/>
            <a:ext cx="5364480" cy="4320540"/>
          </a:xfrm>
          <a:prstGeom prst="rect">
            <a:avLst/>
          </a:prstGeom>
        </p:spPr>
        <p:txBody>
          <a:bodyPr lIns="93716" tIns="46858" rIns="93716" bIns="46858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774642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04055" latinLnBrk="0">
      <a:lnSpc>
        <a:spcPct val="117999"/>
      </a:lnSpc>
      <a:defRPr sz="982">
        <a:latin typeface="Helvetica Neue"/>
        <a:ea typeface="Helvetica Neue"/>
        <a:cs typeface="Helvetica Neue"/>
        <a:sym typeface="Helvetica Neue"/>
      </a:defRPr>
    </a:lvl1pPr>
    <a:lvl2pPr indent="102027" defTabSz="204055" latinLnBrk="0">
      <a:lnSpc>
        <a:spcPct val="117999"/>
      </a:lnSpc>
      <a:defRPr sz="982">
        <a:latin typeface="Helvetica Neue"/>
        <a:ea typeface="Helvetica Neue"/>
        <a:cs typeface="Helvetica Neue"/>
        <a:sym typeface="Helvetica Neue"/>
      </a:defRPr>
    </a:lvl2pPr>
    <a:lvl3pPr indent="204055" defTabSz="204055" latinLnBrk="0">
      <a:lnSpc>
        <a:spcPct val="117999"/>
      </a:lnSpc>
      <a:defRPr sz="982">
        <a:latin typeface="Helvetica Neue"/>
        <a:ea typeface="Helvetica Neue"/>
        <a:cs typeface="Helvetica Neue"/>
        <a:sym typeface="Helvetica Neue"/>
      </a:defRPr>
    </a:lvl3pPr>
    <a:lvl4pPr indent="306083" defTabSz="204055" latinLnBrk="0">
      <a:lnSpc>
        <a:spcPct val="117999"/>
      </a:lnSpc>
      <a:defRPr sz="982">
        <a:latin typeface="Helvetica Neue"/>
        <a:ea typeface="Helvetica Neue"/>
        <a:cs typeface="Helvetica Neue"/>
        <a:sym typeface="Helvetica Neue"/>
      </a:defRPr>
    </a:lvl4pPr>
    <a:lvl5pPr indent="408110" defTabSz="204055" latinLnBrk="0">
      <a:lnSpc>
        <a:spcPct val="117999"/>
      </a:lnSpc>
      <a:defRPr sz="982">
        <a:latin typeface="Helvetica Neue"/>
        <a:ea typeface="Helvetica Neue"/>
        <a:cs typeface="Helvetica Neue"/>
        <a:sym typeface="Helvetica Neue"/>
      </a:defRPr>
    </a:lvl5pPr>
    <a:lvl6pPr indent="510138" defTabSz="204055" latinLnBrk="0">
      <a:lnSpc>
        <a:spcPct val="117999"/>
      </a:lnSpc>
      <a:defRPr sz="982">
        <a:latin typeface="Helvetica Neue"/>
        <a:ea typeface="Helvetica Neue"/>
        <a:cs typeface="Helvetica Neue"/>
        <a:sym typeface="Helvetica Neue"/>
      </a:defRPr>
    </a:lvl6pPr>
    <a:lvl7pPr indent="612165" defTabSz="204055" latinLnBrk="0">
      <a:lnSpc>
        <a:spcPct val="117999"/>
      </a:lnSpc>
      <a:defRPr sz="982">
        <a:latin typeface="Helvetica Neue"/>
        <a:ea typeface="Helvetica Neue"/>
        <a:cs typeface="Helvetica Neue"/>
        <a:sym typeface="Helvetica Neue"/>
      </a:defRPr>
    </a:lvl7pPr>
    <a:lvl8pPr indent="714194" defTabSz="204055" latinLnBrk="0">
      <a:lnSpc>
        <a:spcPct val="117999"/>
      </a:lnSpc>
      <a:defRPr sz="982">
        <a:latin typeface="Helvetica Neue"/>
        <a:ea typeface="Helvetica Neue"/>
        <a:cs typeface="Helvetica Neue"/>
        <a:sym typeface="Helvetica Neue"/>
      </a:defRPr>
    </a:lvl8pPr>
    <a:lvl9pPr indent="816221" defTabSz="204055" latinLnBrk="0">
      <a:lnSpc>
        <a:spcPct val="117999"/>
      </a:lnSpc>
      <a:defRPr sz="982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38F10-31D7-4628-95DD-F306CB03001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45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38F10-31D7-4628-95DD-F306CB03001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7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38F10-31D7-4628-95DD-F306CB03001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4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38F10-31D7-4628-95DD-F306CB03001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35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38F10-31D7-4628-95DD-F306CB0300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17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38F10-31D7-4628-95DD-F306CB03001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98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_LGIT V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391" y="4881325"/>
            <a:ext cx="949468" cy="174702"/>
          </a:xfrm>
          <a:prstGeom prst="rect">
            <a:avLst/>
          </a:prstGeom>
        </p:spPr>
      </p:pic>
      <p:sp>
        <p:nvSpPr>
          <p:cNvPr id="8" name="Shape 99"/>
          <p:cNvSpPr/>
          <p:nvPr userDrawn="1"/>
        </p:nvSpPr>
        <p:spPr>
          <a:xfrm>
            <a:off x="193480" y="314328"/>
            <a:ext cx="8742168" cy="0"/>
          </a:xfrm>
          <a:prstGeom prst="line">
            <a:avLst/>
          </a:prstGeom>
          <a:ln w="12700">
            <a:solidFill>
              <a:srgbClr val="929292"/>
            </a:solidFill>
          </a:ln>
        </p:spPr>
        <p:txBody>
          <a:bodyPr lIns="17143" tIns="17143" rIns="17143" bIns="17143"/>
          <a:lstStyle/>
          <a:p>
            <a:pPr defTabSz="309445"/>
            <a:endParaRPr sz="2138" b="0">
              <a:latin typeface="Helvetica"/>
              <a:cs typeface="Helvetica"/>
              <a:sym typeface="Helvetica"/>
            </a:endParaRPr>
          </a:p>
        </p:txBody>
      </p:sp>
      <p:sp>
        <p:nvSpPr>
          <p:cNvPr id="5" name="TextBox 121"/>
          <p:cNvSpPr txBox="1">
            <a:spLocks noChangeArrowheads="1"/>
          </p:cNvSpPr>
          <p:nvPr userDrawn="1"/>
        </p:nvSpPr>
        <p:spPr bwMode="auto">
          <a:xfrm>
            <a:off x="487213" y="4948760"/>
            <a:ext cx="2192921" cy="16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500" tIns="13500" rIns="13500" bIns="135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rgbClr val="7F7F7F"/>
                </a:solidFill>
                <a:ea typeface="굴림" charset="-127"/>
                <a:cs typeface="Arial" charset="0"/>
              </a:rPr>
              <a:t>Copyrightⓒ. 2021. All Rights Reserved.</a:t>
            </a:r>
            <a:endParaRPr lang="ko-KR" altLang="en-US" sz="900" dirty="0">
              <a:solidFill>
                <a:srgbClr val="7F7F7F"/>
              </a:solidFill>
              <a:ea typeface="굴림" charset="-127"/>
              <a:cs typeface="Arial" charset="0"/>
            </a:endParaRPr>
          </a:p>
        </p:txBody>
      </p:sp>
      <p:sp>
        <p:nvSpPr>
          <p:cNvPr id="6" name="직사각형 6">
            <a:extLst>
              <a:ext uri="{FF2B5EF4-FFF2-40B4-BE49-F238E27FC236}">
                <a16:creationId xmlns:a16="http://schemas.microsoft.com/office/drawing/2014/main" id="{6688CCB6-77BC-4609-AFE0-6649924C08F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0791" y="20806"/>
            <a:ext cx="996120" cy="332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6704" tIns="38966" rIns="77932" bIns="38966" anchor="b">
            <a:spAutoFit/>
          </a:bodyPr>
          <a:lstStyle/>
          <a:p>
            <a:pPr algn="l"/>
            <a:r>
              <a:rPr lang="en-US" altLang="ko-KR" sz="1650" dirty="0">
                <a:solidFill>
                  <a:srgbClr val="0080FF"/>
                </a:solidFill>
                <a:latin typeface="Calibri" pitchFamily="34" charset="0"/>
                <a:cs typeface="Helvetica"/>
                <a:sym typeface="Helvetica"/>
              </a:rPr>
              <a:t>LGIT VH |</a:t>
            </a:r>
            <a:endParaRPr lang="en-US" altLang="ko-KR" sz="1650" dirty="0">
              <a:solidFill>
                <a:srgbClr val="0080FF"/>
              </a:solidFill>
              <a:latin typeface="Calibri" pitchFamily="34" charset="0"/>
              <a:cs typeface="Helvetica"/>
              <a:sym typeface="Helvetica Neue" charset="0"/>
            </a:endParaRPr>
          </a:p>
        </p:txBody>
      </p:sp>
      <p:sp>
        <p:nvSpPr>
          <p:cNvPr id="9" name="Shape 39"/>
          <p:cNvSpPr txBox="1">
            <a:spLocks/>
          </p:cNvSpPr>
          <p:nvPr userDrawn="1"/>
        </p:nvSpPr>
        <p:spPr>
          <a:xfrm>
            <a:off x="4451496" y="4921013"/>
            <a:ext cx="226162" cy="223020"/>
          </a:xfrm>
          <a:prstGeom prst="rect">
            <a:avLst/>
          </a:prstGeom>
          <a:ln w="12700">
            <a:miter lim="400000"/>
          </a:ln>
        </p:spPr>
        <p:txBody>
          <a:bodyPr wrap="none" lIns="38962" tIns="38962" rIns="38962" bIns="38962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fld id="{86CB4B4D-7CA3-9044-876B-883B54F8677D}" type="slidenum">
              <a:rPr lang="en-US" altLang="ko-KR" sz="938" smtClean="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altLang="ko-KR" sz="1013" dirty="0">
              <a:solidFill>
                <a:srgbClr val="FFFFFF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22778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GIT VH WI-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391" y="4881325"/>
            <a:ext cx="949468" cy="174702"/>
          </a:xfrm>
          <a:prstGeom prst="rect">
            <a:avLst/>
          </a:prstGeom>
        </p:spPr>
      </p:pic>
      <p:sp>
        <p:nvSpPr>
          <p:cNvPr id="8" name="Shape 99"/>
          <p:cNvSpPr/>
          <p:nvPr userDrawn="1"/>
        </p:nvSpPr>
        <p:spPr>
          <a:xfrm>
            <a:off x="193480" y="314328"/>
            <a:ext cx="8742168" cy="0"/>
          </a:xfrm>
          <a:prstGeom prst="line">
            <a:avLst/>
          </a:prstGeom>
          <a:ln w="12700">
            <a:solidFill>
              <a:srgbClr val="929292"/>
            </a:solidFill>
          </a:ln>
        </p:spPr>
        <p:txBody>
          <a:bodyPr lIns="17143" tIns="17143" rIns="17143" bIns="17143"/>
          <a:lstStyle/>
          <a:p>
            <a:pPr defTabSz="309445"/>
            <a:endParaRPr sz="2138" b="0">
              <a:latin typeface="Helvetica"/>
              <a:cs typeface="Helvetica"/>
              <a:sym typeface="Helvetica"/>
            </a:endParaRPr>
          </a:p>
        </p:txBody>
      </p:sp>
      <p:sp>
        <p:nvSpPr>
          <p:cNvPr id="6" name="직사각형 6">
            <a:extLst>
              <a:ext uri="{FF2B5EF4-FFF2-40B4-BE49-F238E27FC236}">
                <a16:creationId xmlns:a16="http://schemas.microsoft.com/office/drawing/2014/main" id="{6688CCB6-77BC-4609-AFE0-6649924C08F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0790" y="20806"/>
            <a:ext cx="1424122" cy="332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6704" tIns="38966" rIns="77932" bIns="38966" anchor="b">
            <a:spAutoFit/>
          </a:bodyPr>
          <a:lstStyle/>
          <a:p>
            <a:pPr algn="l"/>
            <a:r>
              <a:rPr lang="en-US" altLang="ko-KR" sz="1650" dirty="0">
                <a:solidFill>
                  <a:srgbClr val="0080FF"/>
                </a:solidFill>
                <a:latin typeface="Calibri" pitchFamily="34" charset="0"/>
                <a:cs typeface="Helvetica"/>
                <a:sym typeface="Helvetica"/>
              </a:rPr>
              <a:t>LGIT VH WI-K|</a:t>
            </a:r>
            <a:endParaRPr lang="en-US" altLang="ko-KR" sz="1650" dirty="0">
              <a:solidFill>
                <a:srgbClr val="0080FF"/>
              </a:solidFill>
              <a:latin typeface="Calibri" pitchFamily="34" charset="0"/>
              <a:cs typeface="Helvetica"/>
              <a:sym typeface="Helvetica Neue" charset="0"/>
            </a:endParaRPr>
          </a:p>
        </p:txBody>
      </p:sp>
      <p:sp>
        <p:nvSpPr>
          <p:cNvPr id="9" name="Shape 39"/>
          <p:cNvSpPr txBox="1">
            <a:spLocks/>
          </p:cNvSpPr>
          <p:nvPr userDrawn="1"/>
        </p:nvSpPr>
        <p:spPr>
          <a:xfrm>
            <a:off x="4451496" y="4921013"/>
            <a:ext cx="226162" cy="223020"/>
          </a:xfrm>
          <a:prstGeom prst="rect">
            <a:avLst/>
          </a:prstGeom>
          <a:ln w="12700">
            <a:miter lim="400000"/>
          </a:ln>
        </p:spPr>
        <p:txBody>
          <a:bodyPr wrap="none" lIns="38962" tIns="38962" rIns="38962" bIns="38962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fld id="{86CB4B4D-7CA3-9044-876B-883B54F8677D}" type="slidenum">
              <a:rPr lang="en-US" altLang="ko-KR" sz="938" smtClean="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altLang="ko-KR" sz="1013" dirty="0">
              <a:solidFill>
                <a:srgbClr val="FFFFFF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121"/>
          <p:cNvSpPr txBox="1">
            <a:spLocks noChangeArrowheads="1"/>
          </p:cNvSpPr>
          <p:nvPr userDrawn="1"/>
        </p:nvSpPr>
        <p:spPr bwMode="auto">
          <a:xfrm>
            <a:off x="487213" y="4948760"/>
            <a:ext cx="2192921" cy="16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500" tIns="13500" rIns="13500" bIns="135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rgbClr val="7F7F7F"/>
                </a:solidFill>
                <a:ea typeface="굴림" charset="-127"/>
                <a:cs typeface="Arial" charset="0"/>
              </a:rPr>
              <a:t>Copyrightⓒ. 2021. All Rights Reserved.</a:t>
            </a:r>
            <a:endParaRPr lang="ko-KR" altLang="en-US" sz="900" dirty="0">
              <a:solidFill>
                <a:srgbClr val="7F7F7F"/>
              </a:solidFill>
              <a:ea typeface="굴림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60352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LGIT VH ML-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391" y="4944290"/>
            <a:ext cx="949468" cy="174702"/>
          </a:xfrm>
          <a:prstGeom prst="rect">
            <a:avLst/>
          </a:prstGeom>
        </p:spPr>
      </p:pic>
      <p:sp>
        <p:nvSpPr>
          <p:cNvPr id="8" name="Shape 99"/>
          <p:cNvSpPr/>
          <p:nvPr userDrawn="1"/>
        </p:nvSpPr>
        <p:spPr>
          <a:xfrm>
            <a:off x="193480" y="314328"/>
            <a:ext cx="8742168" cy="0"/>
          </a:xfrm>
          <a:prstGeom prst="line">
            <a:avLst/>
          </a:prstGeom>
          <a:ln w="12700">
            <a:solidFill>
              <a:srgbClr val="929292"/>
            </a:solidFill>
          </a:ln>
        </p:spPr>
        <p:txBody>
          <a:bodyPr lIns="17143" tIns="17143" rIns="17143" bIns="17143"/>
          <a:lstStyle/>
          <a:p>
            <a:pPr defTabSz="309445"/>
            <a:endParaRPr sz="2138" b="0">
              <a:latin typeface="Helvetica"/>
              <a:cs typeface="Helvetica"/>
              <a:sym typeface="Helvetica"/>
            </a:endParaRPr>
          </a:p>
        </p:txBody>
      </p:sp>
      <p:sp>
        <p:nvSpPr>
          <p:cNvPr id="9" name="Shape 39"/>
          <p:cNvSpPr txBox="1">
            <a:spLocks/>
          </p:cNvSpPr>
          <p:nvPr userDrawn="1"/>
        </p:nvSpPr>
        <p:spPr>
          <a:xfrm>
            <a:off x="4451496" y="4921013"/>
            <a:ext cx="226162" cy="223020"/>
          </a:xfrm>
          <a:prstGeom prst="rect">
            <a:avLst/>
          </a:prstGeom>
          <a:ln w="12700">
            <a:miter lim="400000"/>
          </a:ln>
        </p:spPr>
        <p:txBody>
          <a:bodyPr wrap="none" lIns="38962" tIns="38962" rIns="38962" bIns="38962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fld id="{86CB4B4D-7CA3-9044-876B-883B54F8677D}" type="slidenum">
              <a:rPr lang="en-US" altLang="ko-KR" sz="938" smtClean="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altLang="ko-KR" sz="1013" dirty="0">
              <a:solidFill>
                <a:srgbClr val="FFFFFF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121"/>
          <p:cNvSpPr txBox="1">
            <a:spLocks noChangeArrowheads="1"/>
          </p:cNvSpPr>
          <p:nvPr userDrawn="1"/>
        </p:nvSpPr>
        <p:spPr bwMode="auto">
          <a:xfrm>
            <a:off x="487213" y="4948760"/>
            <a:ext cx="2192921" cy="16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500" tIns="13500" rIns="13500" bIns="135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rgbClr val="7F7F7F"/>
                </a:solidFill>
                <a:ea typeface="굴림" charset="-127"/>
                <a:cs typeface="Arial" charset="0"/>
              </a:rPr>
              <a:t>Copyrightⓒ</a:t>
            </a:r>
            <a:r>
              <a:rPr lang="en-US" altLang="ko-KR" sz="900">
                <a:solidFill>
                  <a:srgbClr val="7F7F7F"/>
                </a:solidFill>
                <a:ea typeface="굴림" charset="-127"/>
                <a:cs typeface="Arial" charset="0"/>
              </a:rPr>
              <a:t>. 2022. </a:t>
            </a:r>
            <a:r>
              <a:rPr lang="en-US" altLang="ko-KR" sz="900" dirty="0">
                <a:solidFill>
                  <a:srgbClr val="7F7F7F"/>
                </a:solidFill>
                <a:ea typeface="굴림" charset="-127"/>
                <a:cs typeface="Arial" charset="0"/>
              </a:rPr>
              <a:t>All Rights Reserved.</a:t>
            </a:r>
            <a:endParaRPr lang="ko-KR" altLang="en-US" sz="900" dirty="0">
              <a:solidFill>
                <a:srgbClr val="7F7F7F"/>
              </a:solidFill>
              <a:ea typeface="굴림" charset="-127"/>
              <a:cs typeface="Arial" charset="0"/>
            </a:endParaRPr>
          </a:p>
        </p:txBody>
      </p:sp>
      <p:sp>
        <p:nvSpPr>
          <p:cNvPr id="11" name="직사각형 3">
            <a:extLst>
              <a:ext uri="{FF2B5EF4-FFF2-40B4-BE49-F238E27FC236}">
                <a16:creationId xmlns:a16="http://schemas.microsoft.com/office/drawing/2014/main" id="{68CC57A1-0192-437B-BBC1-057708DB51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22027" y="4920166"/>
            <a:ext cx="878831" cy="202856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27000" tIns="27000" rIns="27000" bIns="27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0000"/>
                </a:solidFill>
                <a:latin typeface="Calibri" panose="020F0502020204030204" pitchFamily="34" charset="0"/>
                <a:ea typeface="LG스마트체 Regular" panose="020B0600000101010101" pitchFamily="50" charset="-127"/>
                <a:cs typeface="Calibri" panose="020F0502020204030204" pitchFamily="34" charset="0"/>
              </a:rPr>
              <a:t>Confidential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5E660D9-FD02-4437-ADAF-9003CD667E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53831" y="46770"/>
            <a:ext cx="4169380" cy="25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BAADACE-C107-4F43-9520-5ADC82231339}"/>
              </a:ext>
            </a:extLst>
          </p:cNvPr>
          <p:cNvSpPr/>
          <p:nvPr userDrawn="1"/>
        </p:nvSpPr>
        <p:spPr>
          <a:xfrm>
            <a:off x="6920738" y="62407"/>
            <a:ext cx="10801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1"/>
          </a:p>
        </p:txBody>
      </p:sp>
      <p:sp>
        <p:nvSpPr>
          <p:cNvPr id="14" name="Shape 99">
            <a:extLst>
              <a:ext uri="{FF2B5EF4-FFF2-40B4-BE49-F238E27FC236}">
                <a16:creationId xmlns:a16="http://schemas.microsoft.com/office/drawing/2014/main" id="{B7E5FFA7-5602-4300-AC68-C6177510234D}"/>
              </a:ext>
            </a:extLst>
          </p:cNvPr>
          <p:cNvSpPr/>
          <p:nvPr userDrawn="1"/>
        </p:nvSpPr>
        <p:spPr>
          <a:xfrm>
            <a:off x="180780" y="4878659"/>
            <a:ext cx="8742168" cy="0"/>
          </a:xfrm>
          <a:prstGeom prst="line">
            <a:avLst/>
          </a:prstGeom>
          <a:ln w="12700">
            <a:solidFill>
              <a:srgbClr val="929292"/>
            </a:solidFill>
          </a:ln>
        </p:spPr>
        <p:txBody>
          <a:bodyPr lIns="17143" tIns="17143" rIns="17143" bIns="17143"/>
          <a:lstStyle/>
          <a:p>
            <a:pPr defTabSz="309445"/>
            <a:endParaRPr sz="2138" b="0">
              <a:latin typeface="Helvetica"/>
              <a:cs typeface="Helvetica"/>
              <a:sym typeface="Helvetica"/>
            </a:endParaRPr>
          </a:p>
        </p:txBody>
      </p:sp>
      <p:sp>
        <p:nvSpPr>
          <p:cNvPr id="15" name="직사각형 6">
            <a:extLst>
              <a:ext uri="{FF2B5EF4-FFF2-40B4-BE49-F238E27FC236}">
                <a16:creationId xmlns:a16="http://schemas.microsoft.com/office/drawing/2014/main" id="{8B0660E1-49B4-4D85-ABBF-F76C06D4F54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0790" y="20806"/>
            <a:ext cx="3230706" cy="332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6704" tIns="38966" rIns="77932" bIns="38966" anchor="b">
            <a:spAutoFit/>
          </a:bodyPr>
          <a:lstStyle/>
          <a:p>
            <a:pPr algn="l"/>
            <a:r>
              <a:rPr lang="en-US" altLang="ko-KR" sz="1650" dirty="0">
                <a:solidFill>
                  <a:srgbClr val="0080FF"/>
                </a:solidFill>
                <a:latin typeface="Calibri" pitchFamily="34" charset="0"/>
                <a:cs typeface="Helvetica"/>
                <a:sym typeface="Helvetica"/>
              </a:rPr>
              <a:t>LGIT VH SC </a:t>
            </a:r>
            <a:r>
              <a:rPr lang="en-US" altLang="ko-KR" sz="1650">
                <a:solidFill>
                  <a:srgbClr val="0080FF"/>
                </a:solidFill>
                <a:latin typeface="Calibri" pitchFamily="34" charset="0"/>
                <a:cs typeface="Helvetica"/>
                <a:sym typeface="Helvetica"/>
              </a:rPr>
              <a:t>| C3298 SFR Median Up</a:t>
            </a:r>
            <a:endParaRPr lang="en-US" altLang="ko-KR" sz="1650" dirty="0">
              <a:solidFill>
                <a:srgbClr val="0080FF"/>
              </a:solidFill>
              <a:latin typeface="Calibri" pitchFamily="34" charset="0"/>
              <a:cs typeface="Helvetica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53113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GIT VH ML-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9"/>
          <p:cNvSpPr/>
          <p:nvPr userDrawn="1"/>
        </p:nvSpPr>
        <p:spPr>
          <a:xfrm>
            <a:off x="193480" y="314328"/>
            <a:ext cx="8742168" cy="0"/>
          </a:xfrm>
          <a:prstGeom prst="line">
            <a:avLst/>
          </a:prstGeom>
          <a:ln w="12700">
            <a:solidFill>
              <a:srgbClr val="929292"/>
            </a:solidFill>
          </a:ln>
        </p:spPr>
        <p:txBody>
          <a:bodyPr lIns="17143" tIns="17143" rIns="17143" bIns="17143"/>
          <a:lstStyle/>
          <a:p>
            <a:pPr defTabSz="309445"/>
            <a:endParaRPr sz="2138" b="0">
              <a:latin typeface="Helvetica"/>
              <a:cs typeface="Helvetica"/>
              <a:sym typeface="Helvetica"/>
            </a:endParaRPr>
          </a:p>
        </p:txBody>
      </p:sp>
      <p:sp>
        <p:nvSpPr>
          <p:cNvPr id="9" name="Shape 39"/>
          <p:cNvSpPr txBox="1">
            <a:spLocks/>
          </p:cNvSpPr>
          <p:nvPr userDrawn="1"/>
        </p:nvSpPr>
        <p:spPr>
          <a:xfrm>
            <a:off x="4451496" y="4921013"/>
            <a:ext cx="226162" cy="223020"/>
          </a:xfrm>
          <a:prstGeom prst="rect">
            <a:avLst/>
          </a:prstGeom>
          <a:ln w="12700">
            <a:miter lim="400000"/>
          </a:ln>
        </p:spPr>
        <p:txBody>
          <a:bodyPr wrap="none" lIns="38962" tIns="38962" rIns="38962" bIns="38962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fld id="{86CB4B4D-7CA3-9044-876B-883B54F8677D}" type="slidenum">
              <a:rPr lang="en-US" altLang="ko-KR" sz="938" smtClean="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altLang="ko-KR" sz="1013" dirty="0">
              <a:solidFill>
                <a:srgbClr val="FFFFFF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121"/>
          <p:cNvSpPr txBox="1">
            <a:spLocks noChangeArrowheads="1"/>
          </p:cNvSpPr>
          <p:nvPr userDrawn="1"/>
        </p:nvSpPr>
        <p:spPr bwMode="auto">
          <a:xfrm>
            <a:off x="120790" y="4938319"/>
            <a:ext cx="1038759" cy="16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500" tIns="13500" rIns="13500" bIns="135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rgbClr val="7F7F7F"/>
                </a:solidFill>
                <a:ea typeface="굴림" charset="-127"/>
                <a:cs typeface="Arial" charset="0"/>
              </a:rPr>
              <a:t>Copyrightⓒ</a:t>
            </a:r>
            <a:r>
              <a:rPr lang="en-US" altLang="ko-KR" sz="900">
                <a:solidFill>
                  <a:srgbClr val="7F7F7F"/>
                </a:solidFill>
                <a:ea typeface="굴림" charset="-127"/>
                <a:cs typeface="Arial" charset="0"/>
              </a:rPr>
              <a:t>. 2022</a:t>
            </a:r>
            <a:endParaRPr lang="ko-KR" altLang="en-US" sz="900" dirty="0">
              <a:solidFill>
                <a:srgbClr val="7F7F7F"/>
              </a:solidFill>
              <a:ea typeface="굴림" charset="-127"/>
              <a:cs typeface="Arial" charset="0"/>
            </a:endParaRPr>
          </a:p>
        </p:txBody>
      </p:sp>
      <p:sp>
        <p:nvSpPr>
          <p:cNvPr id="14" name="Shape 99">
            <a:extLst>
              <a:ext uri="{FF2B5EF4-FFF2-40B4-BE49-F238E27FC236}">
                <a16:creationId xmlns:a16="http://schemas.microsoft.com/office/drawing/2014/main" id="{B7E5FFA7-5602-4300-AC68-C6177510234D}"/>
              </a:ext>
            </a:extLst>
          </p:cNvPr>
          <p:cNvSpPr/>
          <p:nvPr userDrawn="1"/>
        </p:nvSpPr>
        <p:spPr>
          <a:xfrm>
            <a:off x="180780" y="4878659"/>
            <a:ext cx="8742168" cy="0"/>
          </a:xfrm>
          <a:prstGeom prst="line">
            <a:avLst/>
          </a:prstGeom>
          <a:ln w="12700">
            <a:solidFill>
              <a:srgbClr val="929292"/>
            </a:solidFill>
          </a:ln>
        </p:spPr>
        <p:txBody>
          <a:bodyPr lIns="17143" tIns="17143" rIns="17143" bIns="17143"/>
          <a:lstStyle/>
          <a:p>
            <a:pPr defTabSz="309445"/>
            <a:endParaRPr sz="2138" b="0">
              <a:latin typeface="Helvetica"/>
              <a:cs typeface="Helvetica"/>
              <a:sym typeface="Helvetica"/>
            </a:endParaRPr>
          </a:p>
        </p:txBody>
      </p:sp>
      <p:sp>
        <p:nvSpPr>
          <p:cNvPr id="15" name="직사각형 6">
            <a:extLst>
              <a:ext uri="{FF2B5EF4-FFF2-40B4-BE49-F238E27FC236}">
                <a16:creationId xmlns:a16="http://schemas.microsoft.com/office/drawing/2014/main" id="{8B0660E1-49B4-4D85-ABBF-F76C06D4F54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0790" y="20806"/>
            <a:ext cx="1664572" cy="332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6704" tIns="38966" rIns="77932" bIns="38966" anchor="b">
            <a:spAutoFit/>
          </a:bodyPr>
          <a:lstStyle/>
          <a:p>
            <a:pPr algn="l"/>
            <a:r>
              <a:rPr lang="en-US" altLang="ko-KR" sz="1650">
                <a:solidFill>
                  <a:srgbClr val="0080FF"/>
                </a:solidFill>
                <a:latin typeface="Calibri" pitchFamily="34" charset="0"/>
                <a:cs typeface="Helvetica"/>
                <a:sym typeface="Helvetica Neue" charset="0"/>
              </a:rPr>
              <a:t>U-net study 2022</a:t>
            </a:r>
            <a:endParaRPr lang="en-US" altLang="ko-KR" sz="1650" dirty="0">
              <a:solidFill>
                <a:srgbClr val="0080FF"/>
              </a:solidFill>
              <a:latin typeface="Calibri" pitchFamily="34" charset="0"/>
              <a:cs typeface="Helvetica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85058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GIT VH ML-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391" y="4944290"/>
            <a:ext cx="949468" cy="174702"/>
          </a:xfrm>
          <a:prstGeom prst="rect">
            <a:avLst/>
          </a:prstGeom>
        </p:spPr>
      </p:pic>
      <p:sp>
        <p:nvSpPr>
          <p:cNvPr id="8" name="Shape 99"/>
          <p:cNvSpPr/>
          <p:nvPr userDrawn="1"/>
        </p:nvSpPr>
        <p:spPr>
          <a:xfrm>
            <a:off x="193480" y="314328"/>
            <a:ext cx="8742168" cy="0"/>
          </a:xfrm>
          <a:prstGeom prst="line">
            <a:avLst/>
          </a:prstGeom>
          <a:ln w="12700">
            <a:solidFill>
              <a:srgbClr val="929292"/>
            </a:solidFill>
          </a:ln>
        </p:spPr>
        <p:txBody>
          <a:bodyPr lIns="17143" tIns="17143" rIns="17143" bIns="17143"/>
          <a:lstStyle/>
          <a:p>
            <a:pPr defTabSz="309445"/>
            <a:endParaRPr sz="2138" b="0">
              <a:latin typeface="Helvetica"/>
              <a:cs typeface="Helvetica"/>
              <a:sym typeface="Helvetica"/>
            </a:endParaRPr>
          </a:p>
        </p:txBody>
      </p:sp>
      <p:sp>
        <p:nvSpPr>
          <p:cNvPr id="9" name="Shape 39"/>
          <p:cNvSpPr txBox="1">
            <a:spLocks/>
          </p:cNvSpPr>
          <p:nvPr userDrawn="1"/>
        </p:nvSpPr>
        <p:spPr>
          <a:xfrm>
            <a:off x="4451496" y="4921013"/>
            <a:ext cx="226162" cy="223020"/>
          </a:xfrm>
          <a:prstGeom prst="rect">
            <a:avLst/>
          </a:prstGeom>
          <a:ln w="12700">
            <a:miter lim="400000"/>
          </a:ln>
        </p:spPr>
        <p:txBody>
          <a:bodyPr wrap="none" lIns="38962" tIns="38962" rIns="38962" bIns="38962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fld id="{86CB4B4D-7CA3-9044-876B-883B54F8677D}" type="slidenum">
              <a:rPr lang="en-US" altLang="ko-KR" sz="938" smtClean="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altLang="ko-KR" sz="1013" dirty="0">
              <a:solidFill>
                <a:srgbClr val="FFFFFF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121"/>
          <p:cNvSpPr txBox="1">
            <a:spLocks noChangeArrowheads="1"/>
          </p:cNvSpPr>
          <p:nvPr userDrawn="1"/>
        </p:nvSpPr>
        <p:spPr bwMode="auto">
          <a:xfrm>
            <a:off x="487213" y="4948760"/>
            <a:ext cx="2192921" cy="16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500" tIns="13500" rIns="13500" bIns="135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rgbClr val="7F7F7F"/>
                </a:solidFill>
                <a:ea typeface="굴림" charset="-127"/>
                <a:cs typeface="Arial" charset="0"/>
              </a:rPr>
              <a:t>Copyrightⓒ</a:t>
            </a:r>
            <a:r>
              <a:rPr lang="en-US" altLang="ko-KR" sz="900">
                <a:solidFill>
                  <a:srgbClr val="7F7F7F"/>
                </a:solidFill>
                <a:ea typeface="굴림" charset="-127"/>
                <a:cs typeface="Arial" charset="0"/>
              </a:rPr>
              <a:t>. 2022. </a:t>
            </a:r>
            <a:r>
              <a:rPr lang="en-US" altLang="ko-KR" sz="900" dirty="0">
                <a:solidFill>
                  <a:srgbClr val="7F7F7F"/>
                </a:solidFill>
                <a:ea typeface="굴림" charset="-127"/>
                <a:cs typeface="Arial" charset="0"/>
              </a:rPr>
              <a:t>All Rights Reserved.</a:t>
            </a:r>
            <a:endParaRPr lang="ko-KR" altLang="en-US" sz="900" dirty="0">
              <a:solidFill>
                <a:srgbClr val="7F7F7F"/>
              </a:solidFill>
              <a:ea typeface="굴림" charset="-127"/>
              <a:cs typeface="Arial" charset="0"/>
            </a:endParaRPr>
          </a:p>
        </p:txBody>
      </p:sp>
      <p:sp>
        <p:nvSpPr>
          <p:cNvPr id="11" name="직사각형 3">
            <a:extLst>
              <a:ext uri="{FF2B5EF4-FFF2-40B4-BE49-F238E27FC236}">
                <a16:creationId xmlns:a16="http://schemas.microsoft.com/office/drawing/2014/main" id="{68CC57A1-0192-437B-BBC1-057708DB51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22027" y="4920166"/>
            <a:ext cx="878831" cy="202856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27000" tIns="27000" rIns="27000" bIns="27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0000"/>
                </a:solidFill>
                <a:latin typeface="Calibri" panose="020F0502020204030204" pitchFamily="34" charset="0"/>
                <a:ea typeface="LG스마트체 Regular" panose="020B0600000101010101" pitchFamily="50" charset="-127"/>
                <a:cs typeface="Calibri" panose="020F0502020204030204" pitchFamily="34" charset="0"/>
              </a:rPr>
              <a:t>Confidential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5E660D9-FD02-4437-ADAF-9003CD667E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53831" y="46770"/>
            <a:ext cx="4169380" cy="25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BAADACE-C107-4F43-9520-5ADC82231339}"/>
              </a:ext>
            </a:extLst>
          </p:cNvPr>
          <p:cNvSpPr/>
          <p:nvPr userDrawn="1"/>
        </p:nvSpPr>
        <p:spPr>
          <a:xfrm>
            <a:off x="6920738" y="62407"/>
            <a:ext cx="10801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1"/>
          </a:p>
        </p:txBody>
      </p:sp>
      <p:sp>
        <p:nvSpPr>
          <p:cNvPr id="14" name="Shape 99">
            <a:extLst>
              <a:ext uri="{FF2B5EF4-FFF2-40B4-BE49-F238E27FC236}">
                <a16:creationId xmlns:a16="http://schemas.microsoft.com/office/drawing/2014/main" id="{B7E5FFA7-5602-4300-AC68-C6177510234D}"/>
              </a:ext>
            </a:extLst>
          </p:cNvPr>
          <p:cNvSpPr/>
          <p:nvPr userDrawn="1"/>
        </p:nvSpPr>
        <p:spPr>
          <a:xfrm>
            <a:off x="180780" y="4878659"/>
            <a:ext cx="8742168" cy="0"/>
          </a:xfrm>
          <a:prstGeom prst="line">
            <a:avLst/>
          </a:prstGeom>
          <a:ln w="12700">
            <a:solidFill>
              <a:srgbClr val="929292"/>
            </a:solidFill>
          </a:ln>
        </p:spPr>
        <p:txBody>
          <a:bodyPr lIns="17143" tIns="17143" rIns="17143" bIns="17143"/>
          <a:lstStyle/>
          <a:p>
            <a:pPr defTabSz="309445"/>
            <a:endParaRPr sz="2138" b="0">
              <a:latin typeface="Helvetica"/>
              <a:cs typeface="Helvetica"/>
              <a:sym typeface="Helvetica"/>
            </a:endParaRPr>
          </a:p>
        </p:txBody>
      </p:sp>
      <p:sp>
        <p:nvSpPr>
          <p:cNvPr id="15" name="직사각형 6">
            <a:extLst>
              <a:ext uri="{FF2B5EF4-FFF2-40B4-BE49-F238E27FC236}">
                <a16:creationId xmlns:a16="http://schemas.microsoft.com/office/drawing/2014/main" id="{8B0660E1-49B4-4D85-ABBF-F76C06D4F54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0790" y="20806"/>
            <a:ext cx="3451920" cy="332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6704" tIns="38966" rIns="77932" bIns="38966" anchor="b">
            <a:spAutoFit/>
          </a:bodyPr>
          <a:lstStyle/>
          <a:p>
            <a:pPr algn="l"/>
            <a:r>
              <a:rPr lang="en-US" altLang="ko-KR" sz="1650" dirty="0">
                <a:solidFill>
                  <a:srgbClr val="0080FF"/>
                </a:solidFill>
                <a:latin typeface="Calibri" pitchFamily="34" charset="0"/>
                <a:cs typeface="Helvetica"/>
                <a:sym typeface="Helvetica"/>
              </a:rPr>
              <a:t>LGIT VH SC </a:t>
            </a:r>
            <a:r>
              <a:rPr lang="en-US" altLang="ko-KR" sz="1650">
                <a:solidFill>
                  <a:srgbClr val="0080FF"/>
                </a:solidFill>
                <a:latin typeface="Calibri" pitchFamily="34" charset="0"/>
                <a:cs typeface="Helvetica"/>
                <a:sym typeface="Helvetica"/>
              </a:rPr>
              <a:t>| C3298 SFR Infinity Down</a:t>
            </a:r>
            <a:endParaRPr lang="en-US" altLang="ko-KR" sz="1650" dirty="0">
              <a:solidFill>
                <a:srgbClr val="0080FF"/>
              </a:solidFill>
              <a:latin typeface="Calibri" pitchFamily="34" charset="0"/>
              <a:cs typeface="Helvetica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45881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193900" y="333378"/>
            <a:ext cx="8743485" cy="0"/>
          </a:xfrm>
          <a:prstGeom prst="line">
            <a:avLst/>
          </a:prstGeom>
          <a:ln w="12700">
            <a:solidFill>
              <a:srgbClr val="929292"/>
            </a:solidFill>
            <a:miter lim="400000"/>
          </a:ln>
        </p:spPr>
        <p:txBody>
          <a:bodyPr lIns="17143" tIns="17143" rIns="17143" bIns="17143"/>
          <a:lstStyle/>
          <a:p>
            <a:pPr defTabSz="309193"/>
            <a:endParaRPr sz="2138" b="0">
              <a:latin typeface="Helvetica"/>
              <a:cs typeface="Helvetica"/>
              <a:sym typeface="Helvetica"/>
            </a:endParaRP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00052" y="576265"/>
            <a:ext cx="8339138" cy="4214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2" name="Shape 39"/>
          <p:cNvSpPr txBox="1">
            <a:spLocks/>
          </p:cNvSpPr>
          <p:nvPr/>
        </p:nvSpPr>
        <p:spPr>
          <a:xfrm>
            <a:off x="4451496" y="4921013"/>
            <a:ext cx="226162" cy="223020"/>
          </a:xfrm>
          <a:prstGeom prst="rect">
            <a:avLst/>
          </a:prstGeom>
          <a:ln w="12700">
            <a:miter lim="400000"/>
          </a:ln>
        </p:spPr>
        <p:txBody>
          <a:bodyPr wrap="none" lIns="38962" tIns="38962" rIns="38962" bIns="38962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fld id="{86CB4B4D-7CA3-9044-876B-883B54F8677D}" type="slidenum">
              <a:rPr lang="en-US" altLang="ko-KR" sz="938" smtClean="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altLang="ko-KR" sz="1013" dirty="0">
              <a:solidFill>
                <a:srgbClr val="FFFFFF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391" y="4881325"/>
            <a:ext cx="949468" cy="174702"/>
          </a:xfrm>
          <a:prstGeom prst="rect">
            <a:avLst/>
          </a:prstGeom>
        </p:spPr>
      </p:pic>
      <p:sp>
        <p:nvSpPr>
          <p:cNvPr id="9" name="직사각형 6">
            <a:extLst>
              <a:ext uri="{FF2B5EF4-FFF2-40B4-BE49-F238E27FC236}">
                <a16:creationId xmlns:a16="http://schemas.microsoft.com/office/drawing/2014/main" id="{12CD553E-64E3-4CAD-A095-7A5F2A6AB4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0790" y="20806"/>
            <a:ext cx="3278796" cy="332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6704" tIns="38966" rIns="77932" bIns="38966" anchor="b">
            <a:spAutoFit/>
          </a:bodyPr>
          <a:lstStyle/>
          <a:p>
            <a:pPr algn="l"/>
            <a:r>
              <a:rPr lang="en-US" altLang="ko-KR" sz="1650" dirty="0">
                <a:solidFill>
                  <a:srgbClr val="0080FF"/>
                </a:solidFill>
                <a:latin typeface="Calibri" pitchFamily="34" charset="0"/>
                <a:cs typeface="Helvetica"/>
                <a:sym typeface="Helvetica"/>
              </a:rPr>
              <a:t>LGIT VH SC </a:t>
            </a:r>
            <a:r>
              <a:rPr lang="en-US" altLang="ko-KR" sz="1650">
                <a:solidFill>
                  <a:srgbClr val="0080FF"/>
                </a:solidFill>
                <a:latin typeface="Calibri" pitchFamily="34" charset="0"/>
                <a:cs typeface="Helvetica"/>
                <a:sym typeface="Helvetica"/>
              </a:rPr>
              <a:t>| C3390 </a:t>
            </a:r>
            <a:r>
              <a:rPr lang="en-US" altLang="ko-KR" sz="1650" dirty="0">
                <a:solidFill>
                  <a:srgbClr val="0080FF"/>
                </a:solidFill>
                <a:latin typeface="Calibri" pitchFamily="34" charset="0"/>
                <a:cs typeface="Helvetica"/>
                <a:sym typeface="Helvetica"/>
              </a:rPr>
              <a:t>SFR Median Up </a:t>
            </a:r>
            <a:endParaRPr lang="en-US" altLang="ko-KR" sz="1650" dirty="0">
              <a:solidFill>
                <a:srgbClr val="0080FF"/>
              </a:solidFill>
              <a:latin typeface="Calibri" pitchFamily="34" charset="0"/>
              <a:cs typeface="Helvetica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62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964" r:id="rId3"/>
    <p:sldLayoutId id="2147483871" r:id="rId4"/>
    <p:sldLayoutId id="2147483963" r:id="rId5"/>
  </p:sldLayoutIdLst>
  <p:transition spd="med"/>
  <p:txStyles>
    <p:titleStyle>
      <a:lvl1pPr marL="0" marR="0" indent="0" algn="l" defTabSz="3091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38" b="0" i="0" u="none" strike="noStrike" cap="none" spc="0" baseline="0">
          <a:ln>
            <a:noFill/>
          </a:ln>
          <a:solidFill>
            <a:srgbClr val="0096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0" algn="l" defTabSz="3091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38" b="0" i="0" u="none" strike="noStrike" cap="none" spc="0" baseline="0">
          <a:ln>
            <a:noFill/>
          </a:ln>
          <a:solidFill>
            <a:srgbClr val="0096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0" algn="l" defTabSz="3091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38" b="0" i="0" u="none" strike="noStrike" cap="none" spc="0" baseline="0">
          <a:ln>
            <a:noFill/>
          </a:ln>
          <a:solidFill>
            <a:srgbClr val="0096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0" algn="l" defTabSz="3091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38" b="0" i="0" u="none" strike="noStrike" cap="none" spc="0" baseline="0">
          <a:ln>
            <a:noFill/>
          </a:ln>
          <a:solidFill>
            <a:srgbClr val="0096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0" algn="l" defTabSz="3091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38" b="0" i="0" u="none" strike="noStrike" cap="none" spc="0" baseline="0">
          <a:ln>
            <a:noFill/>
          </a:ln>
          <a:solidFill>
            <a:srgbClr val="0096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0" algn="l" defTabSz="3091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38" b="0" i="0" u="none" strike="noStrike" cap="none" spc="0" baseline="0">
          <a:ln>
            <a:noFill/>
          </a:ln>
          <a:solidFill>
            <a:srgbClr val="0096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0" algn="l" defTabSz="3091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38" b="0" i="0" u="none" strike="noStrike" cap="none" spc="0" baseline="0">
          <a:ln>
            <a:noFill/>
          </a:ln>
          <a:solidFill>
            <a:srgbClr val="0096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0" algn="l" defTabSz="3091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38" b="0" i="0" u="none" strike="noStrike" cap="none" spc="0" baseline="0">
          <a:ln>
            <a:noFill/>
          </a:ln>
          <a:solidFill>
            <a:srgbClr val="0096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0" algn="l" defTabSz="3091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38" b="0" i="0" u="none" strike="noStrike" cap="none" spc="0" baseline="0">
          <a:ln>
            <a:noFill/>
          </a:ln>
          <a:solidFill>
            <a:srgbClr val="0096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190254" marR="0" indent="-71350" algn="l" defTabSz="309193" rtl="0" latinLnBrk="0">
        <a:lnSpc>
          <a:spcPct val="80000"/>
        </a:lnSpc>
        <a:spcBef>
          <a:spcPts val="524"/>
        </a:spcBef>
        <a:spcAft>
          <a:spcPts val="0"/>
        </a:spcAft>
        <a:buClrTx/>
        <a:buSzPct val="75000"/>
        <a:buFontTx/>
        <a:buChar char="•"/>
        <a:tabLst/>
        <a:defRPr sz="938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356743" marR="0" indent="-71350" algn="l" defTabSz="309193" rtl="0" latinLnBrk="0">
        <a:lnSpc>
          <a:spcPct val="80000"/>
        </a:lnSpc>
        <a:spcBef>
          <a:spcPts val="524"/>
        </a:spcBef>
        <a:spcAft>
          <a:spcPts val="0"/>
        </a:spcAft>
        <a:buClrTx/>
        <a:buSzPct val="75000"/>
        <a:buFontTx/>
        <a:buChar char="-"/>
        <a:tabLst/>
        <a:defRPr sz="938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523222" marR="0" indent="-71350" algn="l" defTabSz="309193" rtl="0" latinLnBrk="0">
        <a:lnSpc>
          <a:spcPct val="80000"/>
        </a:lnSpc>
        <a:spcBef>
          <a:spcPts val="524"/>
        </a:spcBef>
        <a:spcAft>
          <a:spcPts val="0"/>
        </a:spcAft>
        <a:buClrTx/>
        <a:buSzPct val="75000"/>
        <a:buFontTx/>
        <a:buChar char="‣"/>
        <a:tabLst/>
        <a:defRPr sz="938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689674" marR="0" indent="-71350" algn="l" defTabSz="309193" rtl="0" latinLnBrk="0">
        <a:lnSpc>
          <a:spcPct val="80000"/>
        </a:lnSpc>
        <a:spcBef>
          <a:spcPts val="524"/>
        </a:spcBef>
        <a:spcAft>
          <a:spcPts val="0"/>
        </a:spcAft>
        <a:buClrTx/>
        <a:buSzPct val="75000"/>
        <a:buFontTx/>
        <a:buChar char="-"/>
        <a:tabLst/>
        <a:defRPr sz="938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856181" marR="0" indent="-71350" algn="l" defTabSz="309193" rtl="0" latinLnBrk="0">
        <a:lnSpc>
          <a:spcPct val="80000"/>
        </a:lnSpc>
        <a:spcBef>
          <a:spcPts val="524"/>
        </a:spcBef>
        <a:spcAft>
          <a:spcPts val="0"/>
        </a:spcAft>
        <a:buClrTx/>
        <a:buSzPct val="75000"/>
        <a:buFontTx/>
        <a:buChar char="-"/>
        <a:tabLst/>
        <a:defRPr sz="938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0" algn="l" defTabSz="309193" rtl="0" latinLnBrk="0">
        <a:lnSpc>
          <a:spcPct val="80000"/>
        </a:lnSpc>
        <a:spcBef>
          <a:spcPts val="524"/>
        </a:spcBef>
        <a:spcAft>
          <a:spcPts val="0"/>
        </a:spcAft>
        <a:buClrTx/>
        <a:buSzTx/>
        <a:buFontTx/>
        <a:buNone/>
        <a:tabLst/>
        <a:defRPr sz="938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0" algn="l" defTabSz="309193" rtl="0" latinLnBrk="0">
        <a:lnSpc>
          <a:spcPct val="80000"/>
        </a:lnSpc>
        <a:spcBef>
          <a:spcPts val="524"/>
        </a:spcBef>
        <a:spcAft>
          <a:spcPts val="0"/>
        </a:spcAft>
        <a:buClrTx/>
        <a:buSzTx/>
        <a:buFontTx/>
        <a:buNone/>
        <a:tabLst/>
        <a:defRPr sz="938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0" algn="l" defTabSz="309193" rtl="0" latinLnBrk="0">
        <a:lnSpc>
          <a:spcPct val="80000"/>
        </a:lnSpc>
        <a:spcBef>
          <a:spcPts val="524"/>
        </a:spcBef>
        <a:spcAft>
          <a:spcPts val="0"/>
        </a:spcAft>
        <a:buClrTx/>
        <a:buSzTx/>
        <a:buFontTx/>
        <a:buNone/>
        <a:tabLst/>
        <a:defRPr sz="938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0" algn="l" defTabSz="309193" rtl="0" latinLnBrk="0">
        <a:lnSpc>
          <a:spcPct val="80000"/>
        </a:lnSpc>
        <a:spcBef>
          <a:spcPts val="524"/>
        </a:spcBef>
        <a:spcAft>
          <a:spcPts val="0"/>
        </a:spcAft>
        <a:buClrTx/>
        <a:buSzTx/>
        <a:buFontTx/>
        <a:buNone/>
        <a:tabLst/>
        <a:defRPr sz="938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3091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3091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3091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3091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3091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0" algn="ctr" defTabSz="3091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0" algn="ctr" defTabSz="3091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0" algn="ctr" defTabSz="3091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0" algn="ctr" defTabSz="3091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742554-C94A-4393-8820-5C223F7212B8}"/>
              </a:ext>
            </a:extLst>
          </p:cNvPr>
          <p:cNvSpPr txBox="1"/>
          <p:nvPr/>
        </p:nvSpPr>
        <p:spPr>
          <a:xfrm>
            <a:off x="143507" y="295792"/>
            <a:ext cx="1405834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171450" marR="0" indent="-17145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 U-net Diagram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4DA20F2-6A8A-4F17-AD09-B6991F994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54" y="471743"/>
            <a:ext cx="6161723" cy="4022725"/>
          </a:xfrm>
          <a:prstGeom prst="rect">
            <a:avLst/>
          </a:prstGeom>
        </p:spPr>
      </p:pic>
      <p:sp>
        <p:nvSpPr>
          <p:cNvPr id="17" name="Arc 16">
            <a:extLst>
              <a:ext uri="{FF2B5EF4-FFF2-40B4-BE49-F238E27FC236}">
                <a16:creationId xmlns:a16="http://schemas.microsoft.com/office/drawing/2014/main" id="{382D47C8-D7DD-43B3-A9D3-E2585F2E4A95}"/>
              </a:ext>
            </a:extLst>
          </p:cNvPr>
          <p:cNvSpPr/>
          <p:nvPr/>
        </p:nvSpPr>
        <p:spPr>
          <a:xfrm rot="13877152">
            <a:off x="1113597" y="955427"/>
            <a:ext cx="6244954" cy="3512559"/>
          </a:xfrm>
          <a:prstGeom prst="arc">
            <a:avLst>
              <a:gd name="adj1" fmla="val 14631704"/>
              <a:gd name="adj2" fmla="val 19929625"/>
            </a:avLst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17960" dir="2700000" rotWithShape="0">
              <a:srgbClr val="013C73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9C1623-FC61-4354-9B15-2EF19884A7C9}"/>
              </a:ext>
            </a:extLst>
          </p:cNvPr>
          <p:cNvSpPr txBox="1"/>
          <p:nvPr/>
        </p:nvSpPr>
        <p:spPr>
          <a:xfrm>
            <a:off x="1033003" y="2894092"/>
            <a:ext cx="1176605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Contracting path</a:t>
            </a:r>
            <a:endParaRPr lang="en-US" sz="1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4A57B48D-72EA-4EF1-943B-323CE8243C1A}"/>
              </a:ext>
            </a:extLst>
          </p:cNvPr>
          <p:cNvSpPr/>
          <p:nvPr/>
        </p:nvSpPr>
        <p:spPr>
          <a:xfrm rot="6657500">
            <a:off x="2193639" y="218828"/>
            <a:ext cx="6244954" cy="3512559"/>
          </a:xfrm>
          <a:prstGeom prst="arc">
            <a:avLst>
              <a:gd name="adj1" fmla="val 14631704"/>
              <a:gd name="adj2" fmla="val 19929625"/>
            </a:avLst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17960" dir="2700000" rotWithShape="0">
              <a:srgbClr val="013C73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FEF7A9-3B42-42BE-BB46-0A7C576F6A58}"/>
              </a:ext>
            </a:extLst>
          </p:cNvPr>
          <p:cNvSpPr txBox="1"/>
          <p:nvPr/>
        </p:nvSpPr>
        <p:spPr>
          <a:xfrm>
            <a:off x="6988094" y="2894092"/>
            <a:ext cx="106920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Expansive path</a:t>
            </a:r>
            <a:endParaRPr lang="en-US" sz="1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0AEEFD-BD4F-46B6-8BA3-C37C29026F0D}"/>
              </a:ext>
            </a:extLst>
          </p:cNvPr>
          <p:cNvSpPr txBox="1"/>
          <p:nvPr/>
        </p:nvSpPr>
        <p:spPr>
          <a:xfrm>
            <a:off x="4132777" y="505403"/>
            <a:ext cx="878446" cy="287258"/>
          </a:xfrm>
          <a:prstGeom prst="rect">
            <a:avLst/>
          </a:prstGeom>
          <a:noFill/>
          <a:ln w="12700" cap="flat">
            <a:solidFill>
              <a:srgbClr val="0070C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U-net shape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42078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CF857F-7722-4FE8-831B-6A7154B26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12456"/>
              </p:ext>
            </p:extLst>
          </p:nvPr>
        </p:nvGraphicFramePr>
        <p:xfrm>
          <a:off x="1809957" y="1784064"/>
          <a:ext cx="7033419" cy="880110"/>
        </p:xfrm>
        <a:graphic>
          <a:graphicData uri="http://schemas.openxmlformats.org/drawingml/2006/table">
            <a:tbl>
              <a:tblPr/>
              <a:tblGrid>
                <a:gridCol w="7033419">
                  <a:extLst>
                    <a:ext uri="{9D8B030D-6E8A-4147-A177-3AD203B41FA5}">
                      <a16:colId xmlns:a16="http://schemas.microsoft.com/office/drawing/2014/main" val="4122348310"/>
                    </a:ext>
                  </a:extLst>
                </a:gridCol>
              </a:tblGrid>
              <a:tr h="158430">
                <a:tc>
                  <a:txBody>
                    <a:bodyPr/>
                    <a:lstStyle/>
                    <a:p>
                      <a:pPr marL="0" marR="0" lvl="0" indent="0" algn="l" defTabSz="3091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conv1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E36209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Conv2D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(start_neurons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(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), activation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solidFill>
                            <a:srgbClr val="032F6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"relu"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padding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solidFill>
                            <a:srgbClr val="032F6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"same"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)(input_layer)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0878020"/>
                  </a:ext>
                </a:extLst>
              </a:tr>
              <a:tr h="12123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conv1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E36209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Conv2D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(start_neurons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(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), activation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solidFill>
                            <a:srgbClr val="032F6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"relu"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padding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solidFill>
                            <a:srgbClr val="032F6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"same"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)(conv1)</a:t>
                      </a: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5850559"/>
                  </a:ext>
                </a:extLst>
              </a:tr>
              <a:tr h="12123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pool1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E36209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MaxPooling2D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((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))(conv1)</a:t>
                      </a: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8782680"/>
                  </a:ext>
                </a:extLst>
              </a:tr>
              <a:tr h="12123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pool1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E36209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Dropout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0.25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)(pool1)</a:t>
                      </a: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68353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742554-C94A-4393-8820-5C223F7212B8}"/>
              </a:ext>
            </a:extLst>
          </p:cNvPr>
          <p:cNvSpPr txBox="1"/>
          <p:nvPr/>
        </p:nvSpPr>
        <p:spPr>
          <a:xfrm>
            <a:off x="135731" y="357446"/>
            <a:ext cx="1524456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171450" marR="0" indent="-17145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Contracting path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1FBEB2-D906-47DF-97F4-34129E9E1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44" y="1357689"/>
            <a:ext cx="1008892" cy="17655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31E340-8175-4C43-AFE0-F308DF0CD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816" y="921175"/>
            <a:ext cx="5268119" cy="4627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C1D51E-E104-402D-87D9-9916AA902E9E}"/>
              </a:ext>
            </a:extLst>
          </p:cNvPr>
          <p:cNvSpPr txBox="1"/>
          <p:nvPr/>
        </p:nvSpPr>
        <p:spPr>
          <a:xfrm>
            <a:off x="129338" y="592896"/>
            <a:ext cx="915315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171450" marR="0" indent="-17145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1200" b="0">
                <a:latin typeface="Calibri" panose="020F0502020204030204" pitchFamily="34" charset="0"/>
                <a:cs typeface="Calibri" panose="020F0502020204030204" pitchFamily="34" charset="0"/>
              </a:rPr>
              <a:t>First block</a:t>
            </a:r>
            <a:endParaRPr lang="en-US" sz="12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E7868D-96D9-4027-99F1-A8B59028574A}"/>
              </a:ext>
            </a:extLst>
          </p:cNvPr>
          <p:cNvSpPr/>
          <p:nvPr/>
        </p:nvSpPr>
        <p:spPr>
          <a:xfrm>
            <a:off x="4074526" y="1811053"/>
            <a:ext cx="387350" cy="246061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FF2FF6-D93F-41D8-B121-9F5AEEC49B06}"/>
              </a:ext>
            </a:extLst>
          </p:cNvPr>
          <p:cNvSpPr txBox="1"/>
          <p:nvPr/>
        </p:nvSpPr>
        <p:spPr>
          <a:xfrm>
            <a:off x="3873060" y="1533323"/>
            <a:ext cx="790281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Kernel size</a:t>
            </a:r>
            <a:endParaRPr 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D7DEAC-61EA-48AC-B77A-8FD39CBE9F89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12608" y="3123250"/>
            <a:ext cx="311482" cy="19405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C4C3CD-40E5-40B4-B2C7-6FE9AC986B6C}"/>
              </a:ext>
            </a:extLst>
          </p:cNvPr>
          <p:cNvSpPr txBox="1"/>
          <p:nvPr/>
        </p:nvSpPr>
        <p:spPr>
          <a:xfrm>
            <a:off x="199693" y="3261479"/>
            <a:ext cx="81592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 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Shrinkage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(negate by 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padding)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BA5B9D-58BA-494A-A479-E47F171FEDB9}"/>
              </a:ext>
            </a:extLst>
          </p:cNvPr>
          <p:cNvSpPr/>
          <p:nvPr/>
        </p:nvSpPr>
        <p:spPr>
          <a:xfrm>
            <a:off x="5617576" y="1787558"/>
            <a:ext cx="1060450" cy="246061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A889AF-78E1-4E7C-A846-8692806993CB}"/>
              </a:ext>
            </a:extLst>
          </p:cNvPr>
          <p:cNvSpPr txBox="1"/>
          <p:nvPr/>
        </p:nvSpPr>
        <p:spPr>
          <a:xfrm>
            <a:off x="5382508" y="1533323"/>
            <a:ext cx="1500411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Ensure inp = outp size</a:t>
            </a:r>
            <a:endParaRPr 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1A9F23-D53C-469F-9E5F-08D9B11EA497}"/>
              </a:ext>
            </a:extLst>
          </p:cNvPr>
          <p:cNvCxnSpPr>
            <a:cxnSpLocks/>
          </p:cNvCxnSpPr>
          <p:nvPr/>
        </p:nvCxnSpPr>
        <p:spPr>
          <a:xfrm>
            <a:off x="967344" y="1172875"/>
            <a:ext cx="0" cy="18481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8BA975E-45FA-47DF-846C-313439A2F362}"/>
              </a:ext>
            </a:extLst>
          </p:cNvPr>
          <p:cNvSpPr txBox="1"/>
          <p:nvPr/>
        </p:nvSpPr>
        <p:spPr>
          <a:xfrm>
            <a:off x="264642" y="700928"/>
            <a:ext cx="111889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 of channel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8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it increased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64 from???)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A0C677-B944-485C-8978-59F92EF0A9B8}"/>
              </a:ext>
            </a:extLst>
          </p:cNvPr>
          <p:cNvSpPr txBox="1"/>
          <p:nvPr/>
        </p:nvSpPr>
        <p:spPr>
          <a:xfrm>
            <a:off x="1827816" y="2771286"/>
            <a:ext cx="89447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171450" marR="0" indent="-17145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1200" b="0">
                <a:latin typeface="Calibri" panose="020F0502020204030204" pitchFamily="34" charset="0"/>
                <a:cs typeface="Calibri" panose="020F0502020204030204" pitchFamily="34" charset="0"/>
              </a:rPr>
              <a:t>Comment</a:t>
            </a:r>
            <a:endParaRPr lang="en-US" sz="12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5CEE00-097A-4304-BAE3-98000B50B268}"/>
              </a:ext>
            </a:extLst>
          </p:cNvPr>
          <p:cNvCxnSpPr>
            <a:cxnSpLocks/>
          </p:cNvCxnSpPr>
          <p:nvPr/>
        </p:nvCxnSpPr>
        <p:spPr>
          <a:xfrm>
            <a:off x="1585326" y="702377"/>
            <a:ext cx="0" cy="4137818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D6289A4-8F93-4FFA-82C5-8F1997F2C161}"/>
              </a:ext>
            </a:extLst>
          </p:cNvPr>
          <p:cNvSpPr txBox="1"/>
          <p:nvPr/>
        </p:nvSpPr>
        <p:spPr>
          <a:xfrm>
            <a:off x="166184" y="4035543"/>
            <a:ext cx="160232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000" b="0">
                <a:latin typeface="Calibri" panose="020F0502020204030204" pitchFamily="34" charset="0"/>
                <a:cs typeface="Calibri" panose="020F0502020204030204" pitchFamily="34" charset="0"/>
              </a:rPr>
              <a:t>Fig. 1. First block</a:t>
            </a:r>
          </a:p>
          <a:p>
            <a:pPr marR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000" b="0">
                <a:latin typeface="Calibri" panose="020F0502020204030204" pitchFamily="34" charset="0"/>
                <a:cs typeface="Calibri" panose="020F0502020204030204" pitchFamily="34" charset="0"/>
              </a:rPr>
              <a:t> diagram</a:t>
            </a:r>
            <a:endParaRPr lang="en-US" sz="1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CFD027-6ECB-45B6-8503-208CDF101143}"/>
              </a:ext>
            </a:extLst>
          </p:cNvPr>
          <p:cNvSpPr txBox="1"/>
          <p:nvPr/>
        </p:nvSpPr>
        <p:spPr>
          <a:xfrm>
            <a:off x="1827816" y="2962919"/>
            <a:ext cx="2854949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0">
                <a:latin typeface="Calibri" panose="020F0502020204030204" pitchFamily="34" charset="0"/>
                <a:cs typeface="Calibri" panose="020F0502020204030204" pitchFamily="34" charset="0"/>
              </a:rPr>
              <a:t>1) Padding 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0">
                <a:latin typeface="Calibri" panose="020F0502020204030204" pitchFamily="34" charset="0"/>
                <a:cs typeface="Calibri" panose="020F0502020204030204" pitchFamily="34" charset="0"/>
              </a:rPr>
              <a:t>2) Apply a (3,3) kernel to the input image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0">
                <a:latin typeface="Calibri" panose="020F0502020204030204" pitchFamily="34" charset="0"/>
                <a:cs typeface="Calibri" panose="020F0502020204030204" pitchFamily="34" charset="0"/>
              </a:rPr>
              <a:t>3) Maxpooling (choosing max val of 2x2 bin)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b="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0F90CC-A720-4207-92E9-273302310889}"/>
              </a:ext>
            </a:extLst>
          </p:cNvPr>
          <p:cNvSpPr/>
          <p:nvPr/>
        </p:nvSpPr>
        <p:spPr>
          <a:xfrm>
            <a:off x="1867562" y="2282372"/>
            <a:ext cx="2468959" cy="18288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48B8D7B-F153-4540-ABB9-D7AE4F7970E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8" t="43837" r="84027" b="51585"/>
          <a:stretch/>
        </p:blipFill>
        <p:spPr>
          <a:xfrm>
            <a:off x="865850" y="3123250"/>
            <a:ext cx="178108" cy="24595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ABF67A4-07AA-4DA4-B214-A4262F11FCA3}"/>
              </a:ext>
            </a:extLst>
          </p:cNvPr>
          <p:cNvSpPr txBox="1"/>
          <p:nvPr/>
        </p:nvSpPr>
        <p:spPr>
          <a:xfrm>
            <a:off x="4336521" y="2224119"/>
            <a:ext cx="271869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pooling the output will reduce size </a:t>
            </a:r>
            <a:endParaRPr 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E301FA-B67C-4313-B65D-A1EC22165E03}"/>
              </a:ext>
            </a:extLst>
          </p:cNvPr>
          <p:cNvCxnSpPr>
            <a:cxnSpLocks/>
            <a:stCxn id="33" idx="1"/>
            <a:endCxn id="36" idx="3"/>
          </p:cNvCxnSpPr>
          <p:nvPr/>
        </p:nvCxnSpPr>
        <p:spPr>
          <a:xfrm flipH="1">
            <a:off x="1043958" y="2373812"/>
            <a:ext cx="823604" cy="872417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3BBFE1F-4781-4CFE-8541-43CB40CCD99C}"/>
              </a:ext>
            </a:extLst>
          </p:cNvPr>
          <p:cNvSpPr/>
          <p:nvPr/>
        </p:nvSpPr>
        <p:spPr>
          <a:xfrm>
            <a:off x="2932451" y="1811083"/>
            <a:ext cx="917437" cy="246061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1ACCCCC-038C-4D16-A72E-728565F763EC}"/>
              </a:ext>
            </a:extLst>
          </p:cNvPr>
          <p:cNvSpPr txBox="1"/>
          <p:nvPr/>
        </p:nvSpPr>
        <p:spPr>
          <a:xfrm>
            <a:off x="2577809" y="1334401"/>
            <a:ext cx="135453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vi-VN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of neurons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vi-VN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1st layer</a:t>
            </a:r>
            <a:endParaRPr 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04ED5A-7650-41D0-929F-47FFB5C3E3D0}"/>
              </a:ext>
            </a:extLst>
          </p:cNvPr>
          <p:cNvSpPr txBox="1"/>
          <p:nvPr/>
        </p:nvSpPr>
        <p:spPr>
          <a:xfrm>
            <a:off x="1829050" y="3513629"/>
            <a:ext cx="96821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171450" marR="0" indent="-17145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vi-VN" sz="1200" b="0"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  <a:endParaRPr lang="en-US" sz="12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A08DE2-13D6-47ED-9C19-47C5E4A85214}"/>
              </a:ext>
            </a:extLst>
          </p:cNvPr>
          <p:cNvSpPr txBox="1"/>
          <p:nvPr/>
        </p:nvSpPr>
        <p:spPr>
          <a:xfrm>
            <a:off x="1842117" y="3680297"/>
            <a:ext cx="609942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vi-VN" sz="1200" b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64 is the number of start neurons. Each neuron has its own kernel and create an image channel.</a:t>
            </a:r>
            <a:endParaRPr lang="en-US" sz="12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5362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742554-C94A-4393-8820-5C223F7212B8}"/>
              </a:ext>
            </a:extLst>
          </p:cNvPr>
          <p:cNvSpPr txBox="1"/>
          <p:nvPr/>
        </p:nvSpPr>
        <p:spPr>
          <a:xfrm>
            <a:off x="135731" y="357446"/>
            <a:ext cx="1524456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171450" marR="0" indent="-17145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Contracting path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C1D51E-E104-402D-87D9-9916AA902E9E}"/>
              </a:ext>
            </a:extLst>
          </p:cNvPr>
          <p:cNvSpPr txBox="1"/>
          <p:nvPr/>
        </p:nvSpPr>
        <p:spPr>
          <a:xfrm>
            <a:off x="135731" y="596750"/>
            <a:ext cx="1099660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171450" marR="0" indent="-17145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1200" b="0">
                <a:latin typeface="Calibri" panose="020F0502020204030204" pitchFamily="34" charset="0"/>
                <a:cs typeface="Calibri" panose="020F0502020204030204" pitchFamily="34" charset="0"/>
              </a:rPr>
              <a:t>Second block</a:t>
            </a:r>
            <a:endParaRPr lang="en-US" sz="12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5CEE00-097A-4304-BAE3-98000B50B268}"/>
              </a:ext>
            </a:extLst>
          </p:cNvPr>
          <p:cNvCxnSpPr>
            <a:cxnSpLocks/>
          </p:cNvCxnSpPr>
          <p:nvPr/>
        </p:nvCxnSpPr>
        <p:spPr>
          <a:xfrm>
            <a:off x="3368432" y="675482"/>
            <a:ext cx="0" cy="4137818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D6289A4-8F93-4FFA-82C5-8F1997F2C161}"/>
              </a:ext>
            </a:extLst>
          </p:cNvPr>
          <p:cNvSpPr txBox="1"/>
          <p:nvPr/>
        </p:nvSpPr>
        <p:spPr>
          <a:xfrm>
            <a:off x="676352" y="4485887"/>
            <a:ext cx="160232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000" b="0">
                <a:latin typeface="Calibri" panose="020F0502020204030204" pitchFamily="34" charset="0"/>
                <a:cs typeface="Calibri" panose="020F0502020204030204" pitchFamily="34" charset="0"/>
              </a:rPr>
              <a:t>Fig. 2. </a:t>
            </a:r>
            <a:r>
              <a:rPr lang="vi-VN" sz="1000" b="0">
                <a:latin typeface="Calibri" panose="020F0502020204030204" pitchFamily="34" charset="0"/>
                <a:cs typeface="Calibri" panose="020F0502020204030204" pitchFamily="34" charset="0"/>
              </a:rPr>
              <a:t>Second</a:t>
            </a:r>
            <a:r>
              <a:rPr lang="en-US" sz="1000" b="0">
                <a:latin typeface="Calibri" panose="020F0502020204030204" pitchFamily="34" charset="0"/>
                <a:cs typeface="Calibri" panose="020F0502020204030204" pitchFamily="34" charset="0"/>
              </a:rPr>
              <a:t> block</a:t>
            </a:r>
          </a:p>
          <a:p>
            <a:pPr marR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000" b="0">
                <a:latin typeface="Calibri" panose="020F0502020204030204" pitchFamily="34" charset="0"/>
                <a:cs typeface="Calibri" panose="020F0502020204030204" pitchFamily="34" charset="0"/>
              </a:rPr>
              <a:t> diagram</a:t>
            </a:r>
            <a:endParaRPr lang="en-US" sz="1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000FA5-34A7-4BAC-B7C5-9AB1BEC22687}"/>
              </a:ext>
            </a:extLst>
          </p:cNvPr>
          <p:cNvCxnSpPr>
            <a:cxnSpLocks/>
          </p:cNvCxnSpPr>
          <p:nvPr/>
        </p:nvCxnSpPr>
        <p:spPr>
          <a:xfrm>
            <a:off x="740547" y="1388289"/>
            <a:ext cx="0" cy="18481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27753F1-DB79-4D05-9459-E9C250841A62}"/>
              </a:ext>
            </a:extLst>
          </p:cNvPr>
          <p:cNvSpPr txBox="1"/>
          <p:nvPr/>
        </p:nvSpPr>
        <p:spPr>
          <a:xfrm>
            <a:off x="92199" y="879298"/>
            <a:ext cx="178093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 of channel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Icreased after </a:t>
            </a:r>
            <a:r>
              <a:rPr lang="vi-VN" sz="12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convolution</a:t>
            </a:r>
            <a:endParaRPr lang="en-US" sz="120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E04F81C-7B74-4D2D-89B0-B8873B2975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7" t="44205" r="61251" b="7386"/>
          <a:stretch/>
        </p:blipFill>
        <p:spPr>
          <a:xfrm>
            <a:off x="361950" y="1573103"/>
            <a:ext cx="1933613" cy="227591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625E7C-E008-4E5A-9C6F-D391D8F24F34}"/>
              </a:ext>
            </a:extLst>
          </p:cNvPr>
          <p:cNvCxnSpPr>
            <a:cxnSpLocks/>
          </p:cNvCxnSpPr>
          <p:nvPr/>
        </p:nvCxnSpPr>
        <p:spPr>
          <a:xfrm>
            <a:off x="1200782" y="1392999"/>
            <a:ext cx="0" cy="132277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526B8B-5970-40D5-AA71-867486E8B49B}"/>
              </a:ext>
            </a:extLst>
          </p:cNvPr>
          <p:cNvCxnSpPr>
            <a:cxnSpLocks/>
          </p:cNvCxnSpPr>
          <p:nvPr/>
        </p:nvCxnSpPr>
        <p:spPr>
          <a:xfrm>
            <a:off x="1783372" y="1388289"/>
            <a:ext cx="0" cy="193367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589862F-C865-4478-9D19-C25323BBB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397234"/>
              </p:ext>
            </p:extLst>
          </p:nvPr>
        </p:nvGraphicFramePr>
        <p:xfrm>
          <a:off x="3403040" y="357446"/>
          <a:ext cx="5670139" cy="3265170"/>
        </p:xfrm>
        <a:graphic>
          <a:graphicData uri="http://schemas.openxmlformats.org/drawingml/2006/table">
            <a:tbl>
              <a:tblPr/>
              <a:tblGrid>
                <a:gridCol w="5670139">
                  <a:extLst>
                    <a:ext uri="{9D8B030D-6E8A-4147-A177-3AD203B41FA5}">
                      <a16:colId xmlns:a16="http://schemas.microsoft.com/office/drawing/2014/main" val="3301926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3091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conv2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E36209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Conv2D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(start_neurons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(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), activation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solidFill>
                            <a:srgbClr val="032F6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"relu"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padding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solidFill>
                            <a:srgbClr val="032F6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"same"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)(pool1)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3415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conv2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E36209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Conv2D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(start_neurons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(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), activation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solidFill>
                            <a:srgbClr val="032F6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"relu"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padding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solidFill>
                            <a:srgbClr val="032F6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"same"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)(conv2)</a:t>
                      </a: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2405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pool2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E36209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MaxPooling2D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((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))(conv2)</a:t>
                      </a: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6083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pool2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E36209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Dropout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)(pool2)</a:t>
                      </a: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9716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 sz="1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7934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conv3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E36209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Conv2D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(start_neurons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(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), activation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solidFill>
                            <a:srgbClr val="032F6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"relu"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padding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solidFill>
                            <a:srgbClr val="032F6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"same"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)(pool2)</a:t>
                      </a: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4035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conv3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E36209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Conv2D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(start_neurons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(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), activation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solidFill>
                            <a:srgbClr val="032F6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"relu"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padding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solidFill>
                            <a:srgbClr val="032F6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"same"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)(conv3)</a:t>
                      </a: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5741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pool3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E36209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MaxPooling2D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((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))(conv3)</a:t>
                      </a: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4489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pool3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E36209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Dropout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)(pool3)</a:t>
                      </a: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0914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 sz="1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1941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conv4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E36209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Conv2D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(start_neurons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(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), activation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solidFill>
                            <a:srgbClr val="032F6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"relu"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padding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solidFill>
                            <a:srgbClr val="032F6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"same"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)(pool3)</a:t>
                      </a: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3299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conv4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E36209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Conv2D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(start_neurons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(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), activation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solidFill>
                            <a:srgbClr val="032F6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"relu"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padding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solidFill>
                            <a:srgbClr val="032F6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"same"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)(conv4)</a:t>
                      </a: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7307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pool4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E36209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MaxPooling2D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((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))(conv4)</a:t>
                      </a: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146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pool4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E36209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Dropout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)(pool4)</a:t>
                      </a:r>
                      <a:endParaRPr lang="vi-VN" sz="1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 fontAlgn="t"/>
                      <a:endParaRPr lang="vi-VN" sz="1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 fontAlgn="t"/>
                      <a:endParaRPr lang="en-US" sz="1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7292089"/>
                  </a:ext>
                </a:extLst>
              </a:tr>
            </a:tbl>
          </a:graphicData>
        </a:graphic>
      </p:graphicFrame>
      <p:pic>
        <p:nvPicPr>
          <p:cNvPr id="35" name="Picture 34">
            <a:extLst>
              <a:ext uri="{FF2B5EF4-FFF2-40B4-BE49-F238E27FC236}">
                <a16:creationId xmlns:a16="http://schemas.microsoft.com/office/drawing/2014/main" id="{089A2230-43B6-4AD3-B2E5-2E484B8DCB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278" b="98578" l="33286" r="54000">
                        <a14:foregroundMark x1="37198" y1="93804" x2="37571" y2="93873"/>
                        <a14:foregroundMark x1="35214" y1="93435" x2="36967" y2="93761"/>
                        <a14:foregroundMark x1="33429" y1="93107" x2="34643" y2="95514"/>
                        <a14:foregroundMark x1="34643" y1="95514" x2="34643" y2="95952"/>
                        <a14:foregroundMark x1="34000" y1="93326" x2="33929" y2="95842"/>
                        <a14:foregroundMark x1="33857" y1="93326" x2="34071" y2="95842"/>
                        <a14:foregroundMark x1="33786" y1="96280" x2="34643" y2="96389"/>
                        <a14:foregroundMark x1="33714" y1="93435" x2="34429" y2="93217"/>
                        <a14:foregroundMark x1="33571" y1="93435" x2="33571" y2="95952"/>
                        <a14:foregroundMark x1="38643" y1="95405" x2="38929" y2="98140"/>
                        <a14:foregroundMark x1="38929" y1="98140" x2="39214" y2="98031"/>
                        <a14:foregroundMark x1="38500" y1="95186" x2="39714" y2="97593"/>
                        <a14:foregroundMark x1="39714" y1="97593" x2="39786" y2="97921"/>
                        <a14:foregroundMark x1="39000" y1="95405" x2="39643" y2="95624"/>
                        <a14:foregroundMark x1="38071" y1="93435" x2="39500" y2="93764"/>
                        <a14:foregroundMark x1="46786" y1="93326" x2="47643" y2="93873"/>
                        <a14:foregroundMark x1="53643" y1="93326" x2="53857" y2="94530"/>
                        <a14:foregroundMark x1="47071" y1="95295" x2="47714" y2="97812"/>
                        <a14:foregroundMark x1="47714" y1="97812" x2="47786" y2="97921"/>
                        <a14:foregroundMark x1="46786" y1="95186" x2="47143" y2="98031"/>
                        <a14:foregroundMark x1="47143" y1="98031" x2="48286" y2="98140"/>
                        <a14:foregroundMark x1="46929" y1="95186" x2="47714" y2="97484"/>
                        <a14:foregroundMark x1="47714" y1="97484" x2="47643" y2="97921"/>
                        <a14:foregroundMark x1="47071" y1="95186" x2="47714" y2="95077"/>
                        <a14:foregroundMark x1="41857" y1="91247" x2="44714" y2="91357"/>
                        <a14:foregroundMark x1="42000" y1="91575" x2="44786" y2="91794"/>
                        <a14:foregroundMark x1="41571" y1="90810" x2="45000" y2="90919"/>
                        <a14:foregroundMark x1="41429" y1="92013" x2="43429" y2="92341"/>
                        <a14:foregroundMark x1="43429" y1="92341" x2="45000" y2="91794"/>
                        <a14:foregroundMark x1="41429" y1="91357" x2="41429" y2="92013"/>
                        <a14:foregroundMark x1="41286" y1="90481" x2="42000" y2="92779"/>
                        <a14:foregroundMark x1="40214" y1="92560" x2="42214" y2="92779"/>
                        <a14:foregroundMark x1="42214" y1="92779" x2="42857" y2="92670"/>
                        <a14:foregroundMark x1="41214" y1="90919" x2="41357" y2="92013"/>
                        <a14:foregroundMark x1="38214" y1="92560" x2="39929" y2="93545"/>
                        <a14:foregroundMark x1="39929" y1="93545" x2="40071" y2="93654"/>
                        <a14:foregroundMark x1="36620" y1="92411" x2="37500" y2="92341"/>
                        <a14:foregroundMark x1="33357" y1="92670" x2="36412" y2="92427"/>
                        <a14:foregroundMark x1="37500" y1="92341" x2="39286" y2="92451"/>
                        <a14:foregroundMark x1="39286" y1="92451" x2="39643" y2="92998"/>
                        <a14:foregroundMark x1="47929" y1="92888" x2="49714" y2="92998"/>
                        <a14:foregroundMark x1="49714" y1="92998" x2="51571" y2="92670"/>
                        <a14:foregroundMark x1="51571" y1="92670" x2="53929" y2="92998"/>
                        <a14:foregroundMark x1="47571" y1="92451" x2="50571" y2="92670"/>
                        <a14:foregroundMark x1="54000" y1="92779" x2="54000" y2="94748"/>
                        <a14:foregroundMark x1="48000" y1="94748" x2="49857" y2="94748"/>
                        <a14:foregroundMark x1="49857" y1="94748" x2="52286" y2="94420"/>
                        <a14:foregroundMark x1="52286" y1="94420" x2="48143" y2="94858"/>
                        <a14:foregroundMark x1="50286" y1="94639" x2="53786" y2="94748"/>
                        <a14:foregroundMark x1="52714" y1="92779" x2="53929" y2="92888"/>
                        <a14:foregroundMark x1="52929" y1="92560" x2="53500" y2="92670"/>
                        <a14:backgroundMark x1="36286" y1="90044" x2="36559" y2="90882"/>
                        <a14:backgroundMark x1="36357" y1="89606" x2="36308" y2="90902"/>
                        <a14:backgroundMark x1="36071" y1="89497" x2="36429" y2="90919"/>
                        <a14:backgroundMark x1="36500" y1="92123" x2="36286" y2="921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13" t="88286" r="45278"/>
          <a:stretch/>
        </p:blipFill>
        <p:spPr>
          <a:xfrm>
            <a:off x="1873136" y="3666587"/>
            <a:ext cx="1447986" cy="5008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77B2DFD-77B2-44B0-BB27-802D40EB41AA}"/>
              </a:ext>
            </a:extLst>
          </p:cNvPr>
          <p:cNvSpPr/>
          <p:nvPr/>
        </p:nvSpPr>
        <p:spPr>
          <a:xfrm>
            <a:off x="1873135" y="3735917"/>
            <a:ext cx="1433425" cy="410369"/>
          </a:xfrm>
          <a:prstGeom prst="rect">
            <a:avLst/>
          </a:prstGeom>
          <a:noFill/>
          <a:ln w="9525" cap="flat">
            <a:solidFill>
              <a:srgbClr val="FF0000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9D5D20-9B85-4E22-BA58-0980C44A9529}"/>
              </a:ext>
            </a:extLst>
          </p:cNvPr>
          <p:cNvSpPr txBox="1"/>
          <p:nvPr/>
        </p:nvSpPr>
        <p:spPr>
          <a:xfrm>
            <a:off x="1721503" y="4146286"/>
            <a:ext cx="1708801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vi-VN" sz="1200" b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result of contraction</a:t>
            </a:r>
            <a:endParaRPr lang="en-US" sz="1200" b="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E66424-706C-4416-91C3-616C065F00E9}"/>
              </a:ext>
            </a:extLst>
          </p:cNvPr>
          <p:cNvCxnSpPr>
            <a:cxnSpLocks/>
          </p:cNvCxnSpPr>
          <p:nvPr/>
        </p:nvCxnSpPr>
        <p:spPr>
          <a:xfrm flipH="1">
            <a:off x="1083644" y="1073686"/>
            <a:ext cx="2135806" cy="1066264"/>
          </a:xfrm>
          <a:prstGeom prst="straightConnector1">
            <a:avLst/>
          </a:prstGeom>
          <a:noFill/>
          <a:ln w="25400" cap="flat">
            <a:solidFill>
              <a:srgbClr val="FFC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3C38A0-4226-4384-A7A8-091FC0F8970D}"/>
              </a:ext>
            </a:extLst>
          </p:cNvPr>
          <p:cNvCxnSpPr>
            <a:cxnSpLocks/>
          </p:cNvCxnSpPr>
          <p:nvPr/>
        </p:nvCxnSpPr>
        <p:spPr>
          <a:xfrm flipH="1">
            <a:off x="1570756" y="2177017"/>
            <a:ext cx="1716252" cy="827881"/>
          </a:xfrm>
          <a:prstGeom prst="straightConnector1">
            <a:avLst/>
          </a:prstGeom>
          <a:noFill/>
          <a:ln w="25400" cap="flat">
            <a:solidFill>
              <a:srgbClr val="FFC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D84AD3A-27F3-4787-9234-E441B090A73C}"/>
              </a:ext>
            </a:extLst>
          </p:cNvPr>
          <p:cNvCxnSpPr>
            <a:cxnSpLocks/>
          </p:cNvCxnSpPr>
          <p:nvPr/>
        </p:nvCxnSpPr>
        <p:spPr>
          <a:xfrm flipH="1">
            <a:off x="2270484" y="3001450"/>
            <a:ext cx="1016524" cy="471605"/>
          </a:xfrm>
          <a:prstGeom prst="straightConnector1">
            <a:avLst/>
          </a:prstGeom>
          <a:noFill/>
          <a:ln w="25400" cap="flat">
            <a:solidFill>
              <a:srgbClr val="FFC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27FF4A5-C344-4650-B1F5-78CE9B630C1B}"/>
              </a:ext>
            </a:extLst>
          </p:cNvPr>
          <p:cNvSpPr/>
          <p:nvPr/>
        </p:nvSpPr>
        <p:spPr>
          <a:xfrm>
            <a:off x="1125854" y="3330231"/>
            <a:ext cx="1515739" cy="471435"/>
          </a:xfrm>
          <a:prstGeom prst="rect">
            <a:avLst/>
          </a:prstGeom>
          <a:noFill/>
          <a:ln w="9525" cap="flat">
            <a:solidFill>
              <a:srgbClr val="FFCC99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C7B9BE6-01BD-4D96-B9EE-B5B2FF76A37A}"/>
              </a:ext>
            </a:extLst>
          </p:cNvPr>
          <p:cNvSpPr/>
          <p:nvPr/>
        </p:nvSpPr>
        <p:spPr>
          <a:xfrm>
            <a:off x="622303" y="2719718"/>
            <a:ext cx="1261420" cy="640080"/>
          </a:xfrm>
          <a:prstGeom prst="rect">
            <a:avLst/>
          </a:prstGeom>
          <a:noFill/>
          <a:ln w="9525" cap="flat">
            <a:solidFill>
              <a:srgbClr val="FFCC99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F8E90B4-9274-4FD1-BE2A-91ACE5598F8F}"/>
              </a:ext>
            </a:extLst>
          </p:cNvPr>
          <p:cNvSpPr/>
          <p:nvPr/>
        </p:nvSpPr>
        <p:spPr>
          <a:xfrm>
            <a:off x="281536" y="1551212"/>
            <a:ext cx="981678" cy="1280160"/>
          </a:xfrm>
          <a:prstGeom prst="rect">
            <a:avLst/>
          </a:prstGeom>
          <a:noFill/>
          <a:ln w="9525" cap="flat">
            <a:solidFill>
              <a:srgbClr val="FFCC99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C9E3EB5B-8015-4A37-A07D-CA2356853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701834"/>
              </p:ext>
            </p:extLst>
          </p:nvPr>
        </p:nvGraphicFramePr>
        <p:xfrm>
          <a:off x="3368432" y="3735851"/>
          <a:ext cx="5624250" cy="476250"/>
        </p:xfrm>
        <a:graphic>
          <a:graphicData uri="http://schemas.openxmlformats.org/drawingml/2006/table">
            <a:tbl>
              <a:tblPr/>
              <a:tblGrid>
                <a:gridCol w="5624250">
                  <a:extLst>
                    <a:ext uri="{9D8B030D-6E8A-4147-A177-3AD203B41FA5}">
                      <a16:colId xmlns:a16="http://schemas.microsoft.com/office/drawing/2014/main" val="3907901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3091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convm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E36209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Conv2D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(start_neurons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(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), activation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solidFill>
                            <a:srgbClr val="032F6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"relu"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padding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solidFill>
                            <a:srgbClr val="032F6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"same"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)(pool4)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1871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convm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E36209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Conv2D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(start_neurons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(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), activation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solidFill>
                            <a:srgbClr val="032F6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"relu"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padding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solidFill>
                            <a:srgbClr val="032F6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"same"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)(convm)</a:t>
                      </a: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3562982"/>
                  </a:ext>
                </a:extLst>
              </a:tr>
            </a:tbl>
          </a:graphicData>
        </a:graphic>
      </p:graphicFrame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3DFF74C-D960-4836-81E2-C421BB388AFF}"/>
              </a:ext>
            </a:extLst>
          </p:cNvPr>
          <p:cNvCxnSpPr>
            <a:cxnSpLocks/>
          </p:cNvCxnSpPr>
          <p:nvPr/>
        </p:nvCxnSpPr>
        <p:spPr>
          <a:xfrm flipH="1">
            <a:off x="3151909" y="3985320"/>
            <a:ext cx="309301" cy="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77F92C8-1A99-447D-9356-D71351F9CDD7}"/>
              </a:ext>
            </a:extLst>
          </p:cNvPr>
          <p:cNvSpPr txBox="1"/>
          <p:nvPr/>
        </p:nvSpPr>
        <p:spPr>
          <a:xfrm>
            <a:off x="3403040" y="4292395"/>
            <a:ext cx="89447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171450" marR="0" indent="-17145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1200" b="0">
                <a:latin typeface="Calibri" panose="020F0502020204030204" pitchFamily="34" charset="0"/>
                <a:cs typeface="Calibri" panose="020F0502020204030204" pitchFamily="34" charset="0"/>
              </a:rPr>
              <a:t>Comment</a:t>
            </a:r>
            <a:endParaRPr lang="en-US" sz="12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E8DAB8-CC50-4939-8F46-4350184E5057}"/>
              </a:ext>
            </a:extLst>
          </p:cNvPr>
          <p:cNvSpPr txBox="1"/>
          <p:nvPr/>
        </p:nvSpPr>
        <p:spPr>
          <a:xfrm>
            <a:off x="3430304" y="4452325"/>
            <a:ext cx="2651368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171450" marR="0" indent="-17145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vi-VN" sz="1200" b="0">
                <a:latin typeface="Calibri" panose="020F0502020204030204" pitchFamily="34" charset="0"/>
                <a:cs typeface="Calibri" panose="020F0502020204030204" pitchFamily="34" charset="0"/>
              </a:rPr>
              <a:t>The image was resized to 28x28x1024</a:t>
            </a:r>
            <a:endParaRPr lang="en-US" sz="12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64221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742554-C94A-4393-8820-5C223F7212B8}"/>
              </a:ext>
            </a:extLst>
          </p:cNvPr>
          <p:cNvSpPr txBox="1"/>
          <p:nvPr/>
        </p:nvSpPr>
        <p:spPr>
          <a:xfrm>
            <a:off x="140300" y="357446"/>
            <a:ext cx="1401025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171450" marR="0" indent="-17145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vi-VN" sz="1400">
                <a:latin typeface="Calibri" panose="020F0502020204030204" pitchFamily="34" charset="0"/>
                <a:cs typeface="Calibri" panose="020F0502020204030204" pitchFamily="34" charset="0"/>
              </a:rPr>
              <a:t>Expansive path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C1D51E-E104-402D-87D9-9916AA902E9E}"/>
              </a:ext>
            </a:extLst>
          </p:cNvPr>
          <p:cNvSpPr txBox="1"/>
          <p:nvPr/>
        </p:nvSpPr>
        <p:spPr>
          <a:xfrm>
            <a:off x="140300" y="591882"/>
            <a:ext cx="915315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171450" marR="0" indent="-17145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1200" b="0">
                <a:latin typeface="Calibri" panose="020F0502020204030204" pitchFamily="34" charset="0"/>
                <a:cs typeface="Calibri" panose="020F0502020204030204" pitchFamily="34" charset="0"/>
              </a:rPr>
              <a:t>First block</a:t>
            </a:r>
            <a:endParaRPr lang="en-US" sz="12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69C1CF-FFFB-442A-9E27-FB35761404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635" b="99672" l="25286" r="62357">
                        <a14:foregroundMark x1="25357" y1="85230" x2="28429" y2="87418"/>
                        <a14:foregroundMark x1="25786" y1="85886" x2="25643" y2="85996"/>
                        <a14:foregroundMark x1="26071" y1="85996" x2="26000" y2="89387"/>
                        <a14:foregroundMark x1="25571" y1="85667" x2="25714" y2="89168"/>
                        <a14:foregroundMark x1="25357" y1="86652" x2="25571" y2="89497"/>
                        <a14:foregroundMark x1="25357" y1="87637" x2="25357" y2="89168"/>
                        <a14:foregroundMark x1="25357" y1="86652" x2="25357" y2="89497"/>
                        <a14:foregroundMark x1="28500" y1="86433" x2="35286" y2="86543"/>
                        <a14:foregroundMark x1="30214" y1="84902" x2="38714" y2="85449"/>
                        <a14:foregroundMark x1="30714" y1="82385" x2="37071" y2="82823"/>
                        <a14:foregroundMark x1="37071" y1="82823" x2="39857" y2="82604"/>
                        <a14:foregroundMark x1="31357" y1="83370" x2="37000" y2="83479"/>
                        <a14:foregroundMark x1="37000" y1="83479" x2="38929" y2="83151"/>
                        <a14:foregroundMark x1="30286" y1="82713" x2="36571" y2="85011"/>
                        <a14:foregroundMark x1="30214" y1="82385" x2="31143" y2="85230"/>
                        <a14:foregroundMark x1="30786" y1="83151" x2="31857" y2="85230"/>
                        <a14:foregroundMark x1="30000" y1="83479" x2="30571" y2="88512"/>
                        <a14:foregroundMark x1="29357" y1="87746" x2="29786" y2="90919"/>
                        <a14:foregroundMark x1="28929" y1="87965" x2="30643" y2="91904"/>
                        <a14:foregroundMark x1="28143" y1="88184" x2="31357" y2="90810"/>
                        <a14:foregroundMark x1="28929" y1="87965" x2="28929" y2="90919"/>
                        <a14:foregroundMark x1="29143" y1="89716" x2="29286" y2="90919"/>
                        <a14:foregroundMark x1="32500" y1="86761" x2="34643" y2="89825"/>
                        <a14:foregroundMark x1="34071" y1="86652" x2="34071" y2="90919"/>
                        <a14:foregroundMark x1="33214" y1="88621" x2="35214" y2="90591"/>
                        <a14:foregroundMark x1="34500" y1="88403" x2="34714" y2="90591"/>
                        <a14:foregroundMark x1="33214" y1="87856" x2="33929" y2="90700"/>
                        <a14:foregroundMark x1="33786" y1="92560" x2="37714" y2="94530"/>
                        <a14:foregroundMark x1="37714" y1="94530" x2="37857" y2="94530"/>
                        <a14:foregroundMark x1="33786" y1="93107" x2="40000" y2="95077"/>
                        <a14:foregroundMark x1="34071" y1="92560" x2="34429" y2="96608"/>
                        <a14:foregroundMark x1="32929" y1="92779" x2="36786" y2="97155"/>
                        <a14:foregroundMark x1="36786" y1="97155" x2="38571" y2="97374"/>
                        <a14:foregroundMark x1="38500" y1="94311" x2="40357" y2="98140"/>
                        <a14:foregroundMark x1="38071" y1="97155" x2="41571" y2="98249"/>
                        <a14:foregroundMark x1="32786" y1="93764" x2="35857" y2="96937"/>
                        <a14:foregroundMark x1="44786" y1="93326" x2="49429" y2="97812"/>
                        <a14:foregroundMark x1="44143" y1="96389" x2="48000" y2="98468"/>
                        <a14:foregroundMark x1="48000" y1="98468" x2="48214" y2="98359"/>
                        <a14:foregroundMark x1="40143" y1="94858" x2="46500" y2="96061"/>
                        <a14:foregroundMark x1="37571" y1="95624" x2="41357" y2="98687"/>
                        <a14:foregroundMark x1="41357" y1="98687" x2="41857" y2="98796"/>
                        <a14:foregroundMark x1="33857" y1="96389" x2="39143" y2="99781"/>
                        <a14:foregroundMark x1="39143" y1="99781" x2="39143" y2="99781"/>
                        <a14:foregroundMark x1="32786" y1="93764" x2="35857" y2="97702"/>
                        <a14:foregroundMark x1="40500" y1="86433" x2="47857" y2="87746"/>
                        <a14:foregroundMark x1="47857" y1="87746" x2="49500" y2="87637"/>
                        <a14:foregroundMark x1="40071" y1="86761" x2="47000" y2="87199"/>
                        <a14:foregroundMark x1="47000" y1="87199" x2="50357" y2="86214"/>
                        <a14:foregroundMark x1="37429" y1="88403" x2="44643" y2="88512"/>
                        <a14:foregroundMark x1="44643" y1="88512" x2="49857" y2="87637"/>
                        <a14:foregroundMark x1="41786" y1="86761" x2="51929" y2="87527"/>
                        <a14:foregroundMark x1="41429" y1="84354" x2="48786" y2="84792"/>
                        <a14:foregroundMark x1="48786" y1="84792" x2="50857" y2="84792"/>
                        <a14:foregroundMark x1="41857" y1="83260" x2="53786" y2="82713"/>
                        <a14:foregroundMark x1="53786" y1="82713" x2="54286" y2="82713"/>
                        <a14:foregroundMark x1="49000" y1="84026" x2="58643" y2="84464"/>
                        <a14:foregroundMark x1="54357" y1="83042" x2="58500" y2="83151"/>
                        <a14:foregroundMark x1="58500" y1="83151" x2="59214" y2="83479"/>
                        <a14:foregroundMark x1="54143" y1="83370" x2="61643" y2="88621"/>
                        <a14:foregroundMark x1="50857" y1="86433" x2="60500" y2="90700"/>
                        <a14:foregroundMark x1="51071" y1="90919" x2="61714" y2="91466"/>
                        <a14:foregroundMark x1="50357" y1="87746" x2="59500" y2="90591"/>
                        <a14:foregroundMark x1="45000" y1="89059" x2="51929" y2="91028"/>
                        <a14:foregroundMark x1="42857" y1="90481" x2="46500" y2="91466"/>
                        <a14:foregroundMark x1="38571" y1="91247" x2="41714" y2="92560"/>
                        <a14:foregroundMark x1="42429" y1="91357" x2="43214" y2="92123"/>
                        <a14:foregroundMark x1="48857" y1="93654" x2="53071" y2="93982"/>
                        <a14:foregroundMark x1="53071" y1="93982" x2="54643" y2="93435"/>
                        <a14:foregroundMark x1="53571" y1="91904" x2="59286" y2="91575"/>
                        <a14:foregroundMark x1="59286" y1="91575" x2="59357" y2="91466"/>
                        <a14:foregroundMark x1="58214" y1="91575" x2="60500" y2="91575"/>
                        <a14:foregroundMark x1="61786" y1="89168" x2="62143" y2="91247"/>
                        <a14:foregroundMark x1="61786" y1="85449" x2="62214" y2="88293"/>
                        <a14:foregroundMark x1="60759" y1="85368" x2="61500" y2="85339"/>
                        <a14:foregroundMark x1="58643" y1="85449" x2="60632" y2="85372"/>
                        <a14:foregroundMark x1="60708" y1="85167" x2="62000" y2="85120"/>
                        <a14:foregroundMark x1="59000" y1="85230" x2="60546" y2="85173"/>
                        <a14:foregroundMark x1="59214" y1="84683" x2="61929" y2="85011"/>
                        <a14:foregroundMark x1="61857" y1="85011" x2="62071" y2="87199"/>
                        <a14:foregroundMark x1="62143" y1="85777" x2="62357" y2="88621"/>
                        <a14:foregroundMark x1="48071" y1="82495" x2="51000" y2="82713"/>
                        <a14:foregroundMark x1="35000" y1="81729" x2="37714" y2="82057"/>
                        <a14:foregroundMark x1="30357" y1="81947" x2="33000" y2="82057"/>
                        <a14:foregroundMark x1="50857" y1="90481" x2="51357" y2="90919"/>
                        <a14:foregroundMark x1="50286" y1="90372" x2="51143" y2="91028"/>
                        <a14:foregroundMark x1="36429" y1="89934" x2="36429" y2="91247"/>
                        <a14:foregroundMark x1="36429" y1="89606" x2="36929" y2="90700"/>
                        <a14:backgroundMark x1="60500" y1="84354" x2="59929" y2="830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7" t="79355" r="37445" b="110"/>
          <a:stretch/>
        </p:blipFill>
        <p:spPr>
          <a:xfrm>
            <a:off x="140300" y="914786"/>
            <a:ext cx="4463145" cy="157344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6FA81E-C7FB-44A4-BC25-449B0CF97624}"/>
              </a:ext>
            </a:extLst>
          </p:cNvPr>
          <p:cNvSpPr/>
          <p:nvPr/>
        </p:nvSpPr>
        <p:spPr>
          <a:xfrm>
            <a:off x="1015885" y="1701507"/>
            <a:ext cx="2775065" cy="731520"/>
          </a:xfrm>
          <a:prstGeom prst="rect">
            <a:avLst/>
          </a:prstGeom>
          <a:noFill/>
          <a:ln w="9525" cap="flat">
            <a:solidFill>
              <a:srgbClr val="FF0000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8220BB-2F00-4825-99A3-A96AAE5075F1}"/>
              </a:ext>
            </a:extLst>
          </p:cNvPr>
          <p:cNvSpPr txBox="1"/>
          <p:nvPr/>
        </p:nvSpPr>
        <p:spPr>
          <a:xfrm>
            <a:off x="1435753" y="2433027"/>
            <a:ext cx="1708801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vi-VN" sz="1200" b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result of contraction</a:t>
            </a:r>
            <a:endParaRPr lang="en-US" sz="1200" b="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53AA04-5AAC-4513-8EE0-AB310BD67E34}"/>
              </a:ext>
            </a:extLst>
          </p:cNvPr>
          <p:cNvSpPr/>
          <p:nvPr/>
        </p:nvSpPr>
        <p:spPr>
          <a:xfrm>
            <a:off x="0" y="272028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vi-VN" sz="1200" b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Transposed convolution </a:t>
            </a:r>
            <a:r>
              <a:rPr lang="en-US" sz="1200" b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merely reconstructs the spatial resolution from before and performs a convolution</a:t>
            </a:r>
            <a:r>
              <a:rPr lang="vi-VN" sz="1200" b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(not deconvolution)</a:t>
            </a:r>
            <a:endParaRPr 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9172EB-FBED-427D-9F1C-5E98CB19D3B8}"/>
              </a:ext>
            </a:extLst>
          </p:cNvPr>
          <p:cNvSpPr txBox="1"/>
          <p:nvPr/>
        </p:nvSpPr>
        <p:spPr>
          <a:xfrm>
            <a:off x="2937009" y="1964826"/>
            <a:ext cx="1381789" cy="2564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vi-VN" sz="1000">
                <a:solidFill>
                  <a:srgbClr val="00B05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Transposed convolution</a:t>
            </a:r>
            <a:endParaRPr lang="en-US" sz="1000" dirty="0">
              <a:solidFill>
                <a:srgbClr val="00B050"/>
              </a:solidFill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75FF62-6256-4C17-8F66-8C235B3E2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904596"/>
              </p:ext>
            </p:extLst>
          </p:nvPr>
        </p:nvGraphicFramePr>
        <p:xfrm>
          <a:off x="140300" y="3182803"/>
          <a:ext cx="7728065" cy="1038225"/>
        </p:xfrm>
        <a:graphic>
          <a:graphicData uri="http://schemas.openxmlformats.org/drawingml/2006/table">
            <a:tbl>
              <a:tblPr/>
              <a:tblGrid>
                <a:gridCol w="7728065">
                  <a:extLst>
                    <a:ext uri="{9D8B030D-6E8A-4147-A177-3AD203B41FA5}">
                      <a16:colId xmlns:a16="http://schemas.microsoft.com/office/drawing/2014/main" val="27947887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transconv4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E36209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Conv2DTranspose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(start_neurons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(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), strides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), padding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solidFill>
                            <a:srgbClr val="032F6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"same"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)(convm) 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 </a:t>
                      </a:r>
                      <a:endParaRPr lang="en-US" sz="1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95250" marT="38100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201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uconv4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6F42C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concatenate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([transconv4, conv4])</a:t>
                      </a: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5846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uconv4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E36209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Dropout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)(uconv4)</a:t>
                      </a: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153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uconv4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E36209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Conv2D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(start_neurons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(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), activation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solidFill>
                            <a:srgbClr val="032F6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"relu"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padding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solidFill>
                            <a:srgbClr val="032F6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"same"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)(uconv4)</a:t>
                      </a: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369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uconv4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E36209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Conv2D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(start_neurons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(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), activation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solidFill>
                            <a:srgbClr val="032F6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"relu"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padding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solidFill>
                            <a:srgbClr val="032F6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"same"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)(uconv4)</a:t>
                      </a: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4296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15A8DBF-7C71-412B-926A-765DB1458BA7}"/>
              </a:ext>
            </a:extLst>
          </p:cNvPr>
          <p:cNvSpPr/>
          <p:nvPr/>
        </p:nvSpPr>
        <p:spPr>
          <a:xfrm>
            <a:off x="2495550" y="1028700"/>
            <a:ext cx="977900" cy="669204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A23494-78E2-4526-951C-809EEE9CDAA4}"/>
              </a:ext>
            </a:extLst>
          </p:cNvPr>
          <p:cNvSpPr txBox="1"/>
          <p:nvPr/>
        </p:nvSpPr>
        <p:spPr>
          <a:xfrm>
            <a:off x="2136512" y="737839"/>
            <a:ext cx="1695978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Concatenation ??? WHAT</a:t>
            </a:r>
            <a:endParaRPr lang="en-US" sz="1200" b="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18336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742554-C94A-4393-8820-5C223F7212B8}"/>
              </a:ext>
            </a:extLst>
          </p:cNvPr>
          <p:cNvSpPr txBox="1"/>
          <p:nvPr/>
        </p:nvSpPr>
        <p:spPr>
          <a:xfrm>
            <a:off x="140300" y="357446"/>
            <a:ext cx="1401025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171450" marR="0" indent="-17145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vi-VN" sz="1400">
                <a:latin typeface="Calibri" panose="020F0502020204030204" pitchFamily="34" charset="0"/>
                <a:cs typeface="Calibri" panose="020F0502020204030204" pitchFamily="34" charset="0"/>
              </a:rPr>
              <a:t>Expansive path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C1D51E-E104-402D-87D9-9916AA902E9E}"/>
              </a:ext>
            </a:extLst>
          </p:cNvPr>
          <p:cNvSpPr txBox="1"/>
          <p:nvPr/>
        </p:nvSpPr>
        <p:spPr>
          <a:xfrm>
            <a:off x="135731" y="596750"/>
            <a:ext cx="1099660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171450" marR="0" indent="-17145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1200" b="0">
                <a:latin typeface="Calibri" panose="020F0502020204030204" pitchFamily="34" charset="0"/>
                <a:cs typeface="Calibri" panose="020F0502020204030204" pitchFamily="34" charset="0"/>
              </a:rPr>
              <a:t>Second block</a:t>
            </a:r>
            <a:endParaRPr lang="en-US" sz="12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A1D01D8-B713-4ED1-BED7-259D312A5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744865"/>
              </p:ext>
            </p:extLst>
          </p:nvPr>
        </p:nvGraphicFramePr>
        <p:xfrm>
          <a:off x="135731" y="832168"/>
          <a:ext cx="7211219" cy="3505200"/>
        </p:xfrm>
        <a:graphic>
          <a:graphicData uri="http://schemas.openxmlformats.org/drawingml/2006/table">
            <a:tbl>
              <a:tblPr/>
              <a:tblGrid>
                <a:gridCol w="7211219">
                  <a:extLst>
                    <a:ext uri="{9D8B030D-6E8A-4147-A177-3AD203B41FA5}">
                      <a16:colId xmlns:a16="http://schemas.microsoft.com/office/drawing/2014/main" val="24106676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3091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transconv3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E36209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Conv2DTranspose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(start_neurons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(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), strides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), padding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solidFill>
                            <a:srgbClr val="032F6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"same"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)(uconv4)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323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uconv3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6F42C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concatenate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([deconv3, conv3])</a:t>
                      </a: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2126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uconv3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E36209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Dropout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)(uconv3)</a:t>
                      </a: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3052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uconv3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E36209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Conv2D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(start_neurons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(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), activation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solidFill>
                            <a:srgbClr val="032F6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"relu"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padding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solidFill>
                            <a:srgbClr val="032F6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"same"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)(uconv3)</a:t>
                      </a: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6878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uconv3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E36209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Conv2D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(start_neurons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(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), activation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solidFill>
                            <a:srgbClr val="032F6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"relu"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padding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solidFill>
                            <a:srgbClr val="032F6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"same"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)(uconv3)</a:t>
                      </a: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2996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 sz="1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462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transconv2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E36209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Conv2DTranspose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(start_neurons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(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), strides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), padding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solidFill>
                            <a:srgbClr val="032F6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"same"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)(uconv3)</a:t>
                      </a: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7438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uconv2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6F42C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concatenate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([deconv2, conv2])</a:t>
                      </a: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8444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uconv2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E36209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Dropout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)(uconv2)</a:t>
                      </a: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7030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uconv2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E36209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Conv2D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(start_neurons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(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), activation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solidFill>
                            <a:srgbClr val="032F6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"relu"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padding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solidFill>
                            <a:srgbClr val="032F6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"same"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)(uconv2)</a:t>
                      </a: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7164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uconv2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E36209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Conv2D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(start_neurons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(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), activation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solidFill>
                            <a:srgbClr val="032F6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"relu"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padding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solidFill>
                            <a:srgbClr val="032F6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"same"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)(uconv2)</a:t>
                      </a: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2038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 sz="1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2073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transconv1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E36209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Conv2DTranspose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(start_neurons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(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), strides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), padding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solidFill>
                            <a:srgbClr val="032F6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"same"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)(uconv2)</a:t>
                      </a: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944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uconv1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6F42C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concatenate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([deconv1, conv1])</a:t>
                      </a: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4702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uconv1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E36209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Dropout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)(uconv1)</a:t>
                      </a: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1128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uconv1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E36209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Conv2D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(start_neurons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(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), activation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solidFill>
                            <a:srgbClr val="032F6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"relu"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padding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solidFill>
                            <a:srgbClr val="032F6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"same"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)(uconv1)</a:t>
                      </a: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4989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uconv1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E36209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Conv2D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(start_neurons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(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), activation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solidFill>
                            <a:srgbClr val="032F6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"relu"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padding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200">
                          <a:solidFill>
                            <a:srgbClr val="032F6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"same"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)(uconv1)</a:t>
                      </a: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7573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09603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742554-C94A-4393-8820-5C223F7212B8}"/>
              </a:ext>
            </a:extLst>
          </p:cNvPr>
          <p:cNvSpPr txBox="1"/>
          <p:nvPr/>
        </p:nvSpPr>
        <p:spPr>
          <a:xfrm>
            <a:off x="140300" y="357446"/>
            <a:ext cx="1401025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171450" marR="0" indent="-17145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vi-VN" sz="1400">
                <a:latin typeface="Calibri" panose="020F0502020204030204" pitchFamily="34" charset="0"/>
                <a:cs typeface="Calibri" panose="020F0502020204030204" pitchFamily="34" charset="0"/>
              </a:rPr>
              <a:t>Expansive path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C1D51E-E104-402D-87D9-9916AA902E9E}"/>
              </a:ext>
            </a:extLst>
          </p:cNvPr>
          <p:cNvSpPr txBox="1"/>
          <p:nvPr/>
        </p:nvSpPr>
        <p:spPr>
          <a:xfrm>
            <a:off x="140540" y="596750"/>
            <a:ext cx="109004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171450" marR="0" indent="-17145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1200" b="0">
                <a:latin typeface="Calibri" panose="020F0502020204030204" pitchFamily="34" charset="0"/>
                <a:cs typeface="Calibri" panose="020F0502020204030204" pitchFamily="34" charset="0"/>
              </a:rPr>
              <a:t>Output block</a:t>
            </a:r>
            <a:endParaRPr lang="en-US" sz="12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5F9848-77F8-4017-A953-FF3E0B37C9DA}"/>
              </a:ext>
            </a:extLst>
          </p:cNvPr>
          <p:cNvSpPr/>
          <p:nvPr/>
        </p:nvSpPr>
        <p:spPr>
          <a:xfrm>
            <a:off x="-101600" y="814106"/>
            <a:ext cx="6159500" cy="298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24292F"/>
                </a:solidFill>
                <a:latin typeface="ui-monospace"/>
              </a:rPr>
              <a:t>output_layer </a:t>
            </a:r>
            <a:r>
              <a:rPr lang="en-US" b="0">
                <a:solidFill>
                  <a:srgbClr val="005CC5"/>
                </a:solidFill>
                <a:latin typeface="ui-monospace"/>
              </a:rPr>
              <a:t>=</a:t>
            </a:r>
            <a:r>
              <a:rPr lang="en-US" b="0">
                <a:solidFill>
                  <a:srgbClr val="24292F"/>
                </a:solidFill>
                <a:latin typeface="ui-monospace"/>
              </a:rPr>
              <a:t> </a:t>
            </a:r>
            <a:r>
              <a:rPr lang="en-US" b="0">
                <a:solidFill>
                  <a:srgbClr val="E36209"/>
                </a:solidFill>
                <a:latin typeface="ui-monospace"/>
              </a:rPr>
              <a:t>Conv2D</a:t>
            </a:r>
            <a:r>
              <a:rPr lang="en-US" b="0">
                <a:solidFill>
                  <a:srgbClr val="24292F"/>
                </a:solidFill>
                <a:latin typeface="ui-monospace"/>
              </a:rPr>
              <a:t>(</a:t>
            </a:r>
            <a:r>
              <a:rPr lang="en-US" b="0">
                <a:solidFill>
                  <a:srgbClr val="005CC5"/>
                </a:solidFill>
                <a:latin typeface="ui-monospace"/>
              </a:rPr>
              <a:t>1</a:t>
            </a:r>
            <a:r>
              <a:rPr lang="en-US" b="0">
                <a:solidFill>
                  <a:srgbClr val="24292F"/>
                </a:solidFill>
                <a:latin typeface="ui-monospace"/>
              </a:rPr>
              <a:t>, (</a:t>
            </a:r>
            <a:r>
              <a:rPr lang="en-US" b="0">
                <a:solidFill>
                  <a:srgbClr val="005CC5"/>
                </a:solidFill>
                <a:latin typeface="ui-monospace"/>
              </a:rPr>
              <a:t>1</a:t>
            </a:r>
            <a:r>
              <a:rPr lang="en-US" b="0">
                <a:solidFill>
                  <a:srgbClr val="24292F"/>
                </a:solidFill>
                <a:latin typeface="ui-monospace"/>
              </a:rPr>
              <a:t>,</a:t>
            </a:r>
            <a:r>
              <a:rPr lang="en-US" b="0">
                <a:solidFill>
                  <a:srgbClr val="005CC5"/>
                </a:solidFill>
                <a:latin typeface="ui-monospace"/>
              </a:rPr>
              <a:t>1</a:t>
            </a:r>
            <a:r>
              <a:rPr lang="en-US" b="0">
                <a:solidFill>
                  <a:srgbClr val="24292F"/>
                </a:solidFill>
                <a:latin typeface="ui-monospace"/>
              </a:rPr>
              <a:t>), padding</a:t>
            </a:r>
            <a:r>
              <a:rPr lang="en-US" b="0">
                <a:solidFill>
                  <a:srgbClr val="005CC5"/>
                </a:solidFill>
                <a:latin typeface="ui-monospace"/>
              </a:rPr>
              <a:t>=</a:t>
            </a:r>
            <a:r>
              <a:rPr lang="en-US" b="0">
                <a:solidFill>
                  <a:srgbClr val="032F62"/>
                </a:solidFill>
                <a:latin typeface="ui-monospace"/>
              </a:rPr>
              <a:t>"same"</a:t>
            </a:r>
            <a:r>
              <a:rPr lang="en-US" b="0">
                <a:solidFill>
                  <a:srgbClr val="24292F"/>
                </a:solidFill>
                <a:latin typeface="ui-monospace"/>
              </a:rPr>
              <a:t>, activation</a:t>
            </a:r>
            <a:r>
              <a:rPr lang="en-US" b="0">
                <a:solidFill>
                  <a:srgbClr val="005CC5"/>
                </a:solidFill>
                <a:latin typeface="ui-monospace"/>
              </a:rPr>
              <a:t>=</a:t>
            </a:r>
            <a:r>
              <a:rPr lang="en-US" b="0">
                <a:solidFill>
                  <a:srgbClr val="032F62"/>
                </a:solidFill>
                <a:latin typeface="ui-monospace"/>
              </a:rPr>
              <a:t>"sigmoid"</a:t>
            </a:r>
            <a:r>
              <a:rPr lang="en-US" b="0">
                <a:solidFill>
                  <a:srgbClr val="24292F"/>
                </a:solidFill>
                <a:latin typeface="ui-monospace"/>
              </a:rPr>
              <a:t>)(uconv1)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1392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9_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8F8F8F"/>
      </a:accent3>
      <a:accent4>
        <a:srgbClr val="707070"/>
      </a:accent4>
      <a:accent5>
        <a:srgbClr val="AAB7DA"/>
      </a:accent5>
      <a:accent6>
        <a:srgbClr val="007B2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7960" dir="2700000" rotWithShape="0">
              <a:srgbClr val="013C73">
                <a:alpha val="50000"/>
              </a:srgbClr>
            </a:outerShdw>
          </a:effectLst>
        </a:effectStyle>
        <a:effectStyle>
          <a:effectLst>
            <a:outerShdw blurRad="38100" dist="17960" dir="2700000" rotWithShape="0">
              <a:srgbClr val="013C73">
                <a:alpha val="50000"/>
              </a:srgbClr>
            </a:outerShdw>
          </a:effectLst>
        </a:effectStyle>
        <a:effectStyle>
          <a:effectLst>
            <a:outerShdw blurRad="38100" dist="17960" dir="2700000" rotWithShape="0">
              <a:srgbClr val="013C73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17960" dir="2700000" rotWithShape="0">
            <a:srgbClr val="013C73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17960" dir="2700000" rotWithShape="0">
            <a:srgbClr val="013C73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200" b="0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149014</TotalTime>
  <Words>897</Words>
  <Application>Microsoft Office PowerPoint</Application>
  <PresentationFormat>On-screen Show (16:9)</PresentationFormat>
  <Paragraphs>90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굴림</vt:lpstr>
      <vt:lpstr>LG스마트체 Regular</vt:lpstr>
      <vt:lpstr>Arial</vt:lpstr>
      <vt:lpstr>Calibri</vt:lpstr>
      <vt:lpstr>Helvetica</vt:lpstr>
      <vt:lpstr>Helvetica Neue</vt:lpstr>
      <vt:lpstr>Helvetica Neue Light</vt:lpstr>
      <vt:lpstr>ui-monospace</vt:lpstr>
      <vt:lpstr>Wingdings</vt:lpstr>
      <vt:lpstr>9_Default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Lee(이승한)</dc:creator>
  <cp:lastModifiedBy>Winson (Nguyễn Trường Phong)</cp:lastModifiedBy>
  <cp:revision>4041</cp:revision>
  <cp:lastPrinted>2021-03-04T02:13:34Z</cp:lastPrinted>
  <dcterms:modified xsi:type="dcterms:W3CDTF">2022-11-25T13:00:29Z</dcterms:modified>
</cp:coreProperties>
</file>