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7" r:id="rId4"/>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6858000" cx="9144000"/>
  <p:notesSz cx="6858000" cy="9144000"/>
  <p:embeddedFontLst>
    <p:embeddedFont>
      <p:font typeface="Lat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03625FE-9A08-4ECB-BEE6-C67B25DFD316}">
  <a:tblStyle styleId="{C03625FE-9A08-4ECB-BEE6-C67B25DFD31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Lato-italic.fntdata"/><Relationship Id="rId30" Type="http://schemas.openxmlformats.org/officeDocument/2006/relationships/slide" Target="slides/slide23.xml"/><Relationship Id="rId74" Type="http://schemas.openxmlformats.org/officeDocument/2006/relationships/font" Target="fonts/Lato-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Lato-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29" name="Shape 32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0" name="Shape 33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5" name="Shape 40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12" name="Shape 41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19" name="Shape 41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26" name="Shape 42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4" name="Shape 43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41" name="Shape 44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48" name="Shape 44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55" name="Shape 45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62" name="Shape 46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55600" lvl="0" marL="457200" rtl="0">
              <a:spcBef>
                <a:spcPts val="0"/>
              </a:spcBef>
              <a:buSzPct val="100000"/>
              <a:buAutoNum type="arabicParenR"/>
            </a:pPr>
            <a:r>
              <a:t/>
            </a:r>
            <a:endParaRPr sz="2000"/>
          </a:p>
        </p:txBody>
      </p:sp>
      <p:sp>
        <p:nvSpPr>
          <p:cNvPr id="469" name="Shape 46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40" name="Shape 3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1" name="Shape 3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76" name="Shape 47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82" name="Shape 48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89" name="Shape 48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96" name="Shape 49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03" name="Shape 50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10" name="Shape 51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17" name="Shape 51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24" name="Shape 52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31" name="Shape 53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38" name="Shape 53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57" name="Shape 35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45" name="Shape 54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52" name="Shape 55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59" name="Shape 55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arenR"/>
            </a:pPr>
            <a:r>
              <a:t/>
            </a:r>
            <a:endParaRPr/>
          </a:p>
        </p:txBody>
      </p:sp>
      <p:sp>
        <p:nvSpPr>
          <p:cNvPr id="566" name="Shape 56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73" name="Shape 57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79" name="Shape 57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86" name="Shape 58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93" name="Shape 59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00" name="Shape 6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4" name="Shape 36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14" name="Shape 61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21" name="Shape 62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28" name="Shape 62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35" name="Shape 63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42" name="Shape 64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49" name="Shape 64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56" name="Shape 65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63" name="Shape 66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70" name="Shape 67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77" name="Shape 67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0" name="Shape 37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84" name="Shape 68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91" name="Shape 69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98" name="Shape 69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05" name="Shape 70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12" name="Shape 71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19" name="Shape 71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26" name="Shape 72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2" name="Shape 7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arenR"/>
            </a:pPr>
            <a:r>
              <a:t/>
            </a:r>
            <a:endParaRPr/>
          </a:p>
        </p:txBody>
      </p:sp>
      <p:sp>
        <p:nvSpPr>
          <p:cNvPr id="733" name="Shape 73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40" name="Shape 74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46" name="Shape 7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47" name="Shape 74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7" name="Shape 37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54" name="Shape 75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61" name="Shape 76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68" name="Shape 76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4" name="Shape 7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75" name="Shape 77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82" name="Shape 78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89" name="Shape 78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4" name="Shape 38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1" name="Shape 39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8" name="Shape 39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5.png"/><Relationship Id="rId3" Type="http://schemas.openxmlformats.org/officeDocument/2006/relationships/image" Target="../media/image0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5" name="Shape 15"/>
        <p:cNvGrpSpPr/>
        <p:nvPr/>
      </p:nvGrpSpPr>
      <p:grpSpPr>
        <a:xfrm>
          <a:off x="0" y="0"/>
          <a:ext cx="0" cy="0"/>
          <a:chOff x="0" y="0"/>
          <a:chExt cx="0" cy="0"/>
        </a:xfrm>
      </p:grpSpPr>
      <p:pic>
        <p:nvPicPr>
          <p:cNvPr descr="supa4.png" id="16" name="Shape 1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Shape 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1" name="Shape 21"/>
          <p:cNvSpPr txBox="1"/>
          <p:nvPr>
            <p:ph idx="1" type="body"/>
          </p:nvPr>
        </p:nvSpPr>
        <p:spPr>
          <a:xfrm>
            <a:off x="457200" y="3572800"/>
            <a:ext cx="8229600" cy="25533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Shape 22"/>
          <p:cNvSpPr txBox="1"/>
          <p:nvPr>
            <p:ph idx="2"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3"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4" name="Shape 24"/>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25" name="Shape 25"/>
          <p:cNvPicPr preferRelativeResize="0"/>
          <p:nvPr/>
        </p:nvPicPr>
        <p:blipFill rotWithShape="1">
          <a:blip r:embed="rId3">
            <a:alphaModFix/>
          </a:blip>
          <a:srcRect b="0" l="0" r="0" t="0"/>
          <a:stretch/>
        </p:blipFill>
        <p:spPr>
          <a:xfrm>
            <a:off x="241176" y="6331844"/>
            <a:ext cx="2016300" cy="320099"/>
          </a:xfrm>
          <a:prstGeom prst="rect">
            <a:avLst/>
          </a:prstGeom>
          <a:noFill/>
          <a:ln>
            <a:noFill/>
          </a:ln>
        </p:spPr>
      </p:pic>
      <p:sp>
        <p:nvSpPr>
          <p:cNvPr id="26" name="Shape 26"/>
          <p:cNvSpPr txBox="1"/>
          <p:nvPr>
            <p:ph idx="4" type="body"/>
          </p:nvPr>
        </p:nvSpPr>
        <p:spPr>
          <a:xfrm>
            <a:off x="457200" y="1417650"/>
            <a:ext cx="8229600" cy="21552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Объект с подписью">
    <p:spTree>
      <p:nvGrpSpPr>
        <p:cNvPr id="91" name="Shape 91"/>
        <p:cNvGrpSpPr/>
        <p:nvPr/>
      </p:nvGrpSpPr>
      <p:grpSpPr>
        <a:xfrm>
          <a:off x="0" y="0"/>
          <a:ext cx="0" cy="0"/>
          <a:chOff x="0" y="0"/>
          <a:chExt cx="0" cy="0"/>
        </a:xfrm>
      </p:grpSpPr>
      <p:sp>
        <p:nvSpPr>
          <p:cNvPr id="92" name="Shape 92"/>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Shape 94"/>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Рисунок с подписью">
    <p:spTree>
      <p:nvGrpSpPr>
        <p:cNvPr id="98" name="Shape 98"/>
        <p:cNvGrpSpPr/>
        <p:nvPr/>
      </p:nvGrpSpPr>
      <p:grpSpPr>
        <a:xfrm>
          <a:off x="0" y="0"/>
          <a:ext cx="0" cy="0"/>
          <a:chOff x="0" y="0"/>
          <a:chExt cx="0" cy="0"/>
        </a:xfrm>
      </p:grpSpPr>
      <p:sp>
        <p:nvSpPr>
          <p:cNvPr id="99" name="Shape 99"/>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0" name="Shape 10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01" name="Shape 10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2" name="Shape 10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Заголовок и вертикальный текст">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7" name="Shape 107"/>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Вертикальный заголовок и текст">
    <p:spTree>
      <p:nvGrpSpPr>
        <p:cNvPr id="111" name="Shape 111"/>
        <p:cNvGrpSpPr/>
        <p:nvPr/>
      </p:nvGrpSpPr>
      <p:grpSpPr>
        <a:xfrm>
          <a:off x="0" y="0"/>
          <a:ext cx="0" cy="0"/>
          <a:chOff x="0" y="0"/>
          <a:chExt cx="0" cy="0"/>
        </a:xfrm>
      </p:grpSpPr>
      <p:sp>
        <p:nvSpPr>
          <p:cNvPr id="112" name="Shape 112"/>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Shape 1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5" name="Shape 1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6" name="Shape 1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23" name="Shape 123"/>
        <p:cNvGrpSpPr/>
        <p:nvPr/>
      </p:nvGrpSpPr>
      <p:grpSpPr>
        <a:xfrm>
          <a:off x="0" y="0"/>
          <a:ext cx="0" cy="0"/>
          <a:chOff x="0" y="0"/>
          <a:chExt cx="0" cy="0"/>
        </a:xfrm>
      </p:grpSpPr>
      <p:pic>
        <p:nvPicPr>
          <p:cNvPr descr="supa4.png" id="124" name="Shape 12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5" name="Shape 125"/>
          <p:cNvSpPr/>
          <p:nvPr>
            <p:ph idx="2" type="pic"/>
          </p:nvPr>
        </p:nvSpPr>
        <p:spPr>
          <a:xfrm>
            <a:off x="0" y="0"/>
            <a:ext cx="5486400" cy="68580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Shape 12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Заголовок и объект">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1" name="Shape 131"/>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Два объекта">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7" name="Shape 137"/>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8" name="Shape 138"/>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Заголовок раздела">
    <p:spTree>
      <p:nvGrpSpPr>
        <p:cNvPr id="142" name="Shape 142"/>
        <p:cNvGrpSpPr/>
        <p:nvPr/>
      </p:nvGrpSpPr>
      <p:grpSpPr>
        <a:xfrm>
          <a:off x="0" y="0"/>
          <a:ext cx="0" cy="0"/>
          <a:chOff x="0" y="0"/>
          <a:chExt cx="0" cy="0"/>
        </a:xfrm>
      </p:grpSpPr>
      <p:sp>
        <p:nvSpPr>
          <p:cNvPr id="143" name="Shape 143"/>
          <p:cNvSpPr txBox="1"/>
          <p:nvPr>
            <p:ph type="title"/>
          </p:nvPr>
        </p:nvSpPr>
        <p:spPr>
          <a:xfrm>
            <a:off x="722312" y="4406900"/>
            <a:ext cx="7772400" cy="13620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4" name="Shape 144"/>
          <p:cNvSpPr txBox="1"/>
          <p:nvPr>
            <p:ph idx="1" type="body"/>
          </p:nvPr>
        </p:nvSpPr>
        <p:spPr>
          <a:xfrm>
            <a:off x="722312" y="2906713"/>
            <a:ext cx="7772400" cy="15003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145" name="Shape 14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Пустой слайд">
    <p:spTree>
      <p:nvGrpSpPr>
        <p:cNvPr id="148" name="Shape 148"/>
        <p:cNvGrpSpPr/>
        <p:nvPr/>
      </p:nvGrpSpPr>
      <p:grpSpPr>
        <a:xfrm>
          <a:off x="0" y="0"/>
          <a:ext cx="0" cy="0"/>
          <a:chOff x="0" y="0"/>
          <a:chExt cx="0" cy="0"/>
        </a:xfrm>
      </p:grpSpPr>
      <p:sp>
        <p:nvSpPr>
          <p:cNvPr id="149" name="Shape 14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eet The Team">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rgbClr val="424C53"/>
              </a:buClr>
              <a:buFont typeface="Calibri"/>
              <a:buNone/>
              <a:defRPr b="0" i="0" sz="4400" u="none" cap="none" strike="noStrike">
                <a:solidFill>
                  <a:srgbClr val="424C53"/>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54" name="Shape 154"/>
          <p:cNvSpPr/>
          <p:nvPr>
            <p:ph idx="2" type="pic"/>
          </p:nvPr>
        </p:nvSpPr>
        <p:spPr>
          <a:xfrm>
            <a:off x="745316" y="1956681"/>
            <a:ext cx="1371600" cy="1828799"/>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5" name="Shape 155"/>
          <p:cNvSpPr/>
          <p:nvPr>
            <p:ph idx="3" type="pic"/>
          </p:nvPr>
        </p:nvSpPr>
        <p:spPr>
          <a:xfrm>
            <a:off x="2780639"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6" name="Shape 156"/>
          <p:cNvSpPr/>
          <p:nvPr>
            <p:ph idx="4" type="pic"/>
          </p:nvPr>
        </p:nvSpPr>
        <p:spPr>
          <a:xfrm>
            <a:off x="4800601"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Shape 157"/>
          <p:cNvSpPr/>
          <p:nvPr>
            <p:ph idx="5" type="pic"/>
          </p:nvPr>
        </p:nvSpPr>
        <p:spPr>
          <a:xfrm>
            <a:off x="6866089"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Shape 158"/>
          <p:cNvSpPr txBox="1"/>
          <p:nvPr>
            <p:ph idx="1" type="body"/>
          </p:nvPr>
        </p:nvSpPr>
        <p:spPr>
          <a:xfrm>
            <a:off x="2057401" y="1066800"/>
            <a:ext cx="5029200" cy="431700"/>
          </a:xfrm>
          <a:prstGeom prst="rect">
            <a:avLst/>
          </a:prstGeom>
          <a:noFill/>
          <a:ln>
            <a:noFill/>
          </a:ln>
        </p:spPr>
        <p:txBody>
          <a:bodyPr anchorCtr="0" anchor="t" bIns="91425" lIns="91425" rIns="91425" tIns="91425"/>
          <a:lstStyle>
            <a:lvl1pPr indent="0" lvl="0" marL="0" marR="0" rtl="0" algn="ctr">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0" lvl="1" marL="4572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2pPr>
            <a:lvl3pPr indent="0" lvl="2" marL="9144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3pPr>
            <a:lvl4pPr indent="0" lvl="3" marL="13716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4pPr>
            <a:lvl5pPr indent="0" lvl="4" marL="18288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9" name="Shape 159"/>
          <p:cNvSpPr txBox="1"/>
          <p:nvPr>
            <p:ph idx="6" type="body"/>
          </p:nvPr>
        </p:nvSpPr>
        <p:spPr>
          <a:xfrm>
            <a:off x="684214"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0" name="Shape 160"/>
          <p:cNvSpPr txBox="1"/>
          <p:nvPr>
            <p:ph idx="7" type="body"/>
          </p:nvPr>
        </p:nvSpPr>
        <p:spPr>
          <a:xfrm>
            <a:off x="2728771"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1" name="Shape 161"/>
          <p:cNvSpPr txBox="1"/>
          <p:nvPr>
            <p:ph idx="8" type="body"/>
          </p:nvPr>
        </p:nvSpPr>
        <p:spPr>
          <a:xfrm>
            <a:off x="684214" y="4248148"/>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2" name="Shape 162"/>
          <p:cNvSpPr txBox="1"/>
          <p:nvPr>
            <p:ph idx="9" type="body"/>
          </p:nvPr>
        </p:nvSpPr>
        <p:spPr>
          <a:xfrm>
            <a:off x="684212" y="4487333"/>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Shape 163"/>
          <p:cNvSpPr txBox="1"/>
          <p:nvPr>
            <p:ph idx="13" type="body"/>
          </p:nvPr>
        </p:nvSpPr>
        <p:spPr>
          <a:xfrm>
            <a:off x="2741613"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4" name="Shape 164"/>
          <p:cNvSpPr txBox="1"/>
          <p:nvPr>
            <p:ph idx="14" type="body"/>
          </p:nvPr>
        </p:nvSpPr>
        <p:spPr>
          <a:xfrm>
            <a:off x="2741611"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Shape 165"/>
          <p:cNvSpPr txBox="1"/>
          <p:nvPr>
            <p:ph idx="15" type="body"/>
          </p:nvPr>
        </p:nvSpPr>
        <p:spPr>
          <a:xfrm>
            <a:off x="4800600"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6" name="Shape 166"/>
          <p:cNvSpPr txBox="1"/>
          <p:nvPr>
            <p:ph idx="16" type="body"/>
          </p:nvPr>
        </p:nvSpPr>
        <p:spPr>
          <a:xfrm>
            <a:off x="4813444"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7" name="Shape 167"/>
          <p:cNvSpPr txBox="1"/>
          <p:nvPr>
            <p:ph idx="17" type="body"/>
          </p:nvPr>
        </p:nvSpPr>
        <p:spPr>
          <a:xfrm>
            <a:off x="4813442"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8" name="Shape 168"/>
          <p:cNvSpPr txBox="1"/>
          <p:nvPr>
            <p:ph idx="18" type="body"/>
          </p:nvPr>
        </p:nvSpPr>
        <p:spPr>
          <a:xfrm>
            <a:off x="6919771"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Shape 169"/>
          <p:cNvSpPr txBox="1"/>
          <p:nvPr>
            <p:ph idx="19" type="body"/>
          </p:nvPr>
        </p:nvSpPr>
        <p:spPr>
          <a:xfrm>
            <a:off x="6932614"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70" name="Shape 170"/>
          <p:cNvSpPr txBox="1"/>
          <p:nvPr>
            <p:ph idx="20" type="body"/>
          </p:nvPr>
        </p:nvSpPr>
        <p:spPr>
          <a:xfrm>
            <a:off x="6932611"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71" name="Shape 17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2" name="Shape 17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3" name="Shape 17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Заголовок и объект">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457200" y="1417654"/>
            <a:ext cx="8229600" cy="47085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32" name="Shape 32"/>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33" name="Shape 33"/>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
        <p:nvSpPr>
          <p:cNvPr id="34" name="Shape 34"/>
          <p:cNvSpPr txBox="1"/>
          <p:nvPr/>
        </p:nvSpPr>
        <p:spPr>
          <a:xfrm>
            <a:off x="457200" y="1417650"/>
            <a:ext cx="8229600" cy="2243700"/>
          </a:xfrm>
          <a:prstGeom prst="rect">
            <a:avLst/>
          </a:prstGeom>
          <a:noFill/>
          <a:ln>
            <a:noFill/>
          </a:ln>
        </p:spPr>
        <p:txBody>
          <a:bodyPr anchorCtr="0" anchor="ctr" bIns="91425" lIns="91425" rIns="91425" tIns="91425">
            <a:noAutofit/>
          </a:bodyPr>
          <a:lstStyle/>
          <a:p>
            <a:pPr indent="0" lvl="0" marL="0" marR="0" rtl="0" algn="l">
              <a:lnSpc>
                <a:spcPct val="150000"/>
              </a:lnSpc>
              <a:spcBef>
                <a:spcPts val="56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Титульный слайд">
    <p:spTree>
      <p:nvGrpSpPr>
        <p:cNvPr id="174" name="Shape 174"/>
        <p:cNvGrpSpPr/>
        <p:nvPr/>
      </p:nvGrpSpPr>
      <p:grpSpPr>
        <a:xfrm>
          <a:off x="0" y="0"/>
          <a:ext cx="0" cy="0"/>
          <a:chOff x="0" y="0"/>
          <a:chExt cx="0" cy="0"/>
        </a:xfrm>
      </p:grpSpPr>
      <p:sp>
        <p:nvSpPr>
          <p:cNvPr id="175" name="Shape 175"/>
          <p:cNvSpPr txBox="1"/>
          <p:nvPr>
            <p:ph type="ctrTitle"/>
          </p:nvPr>
        </p:nvSpPr>
        <p:spPr>
          <a:xfrm>
            <a:off x="685800" y="2130425"/>
            <a:ext cx="7772400" cy="1470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76" name="Shape 176"/>
          <p:cNvSpPr txBox="1"/>
          <p:nvPr>
            <p:ph idx="1" type="subTitle"/>
          </p:nvPr>
        </p:nvSpPr>
        <p:spPr>
          <a:xfrm>
            <a:off x="1371600" y="3886200"/>
            <a:ext cx="6400800"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77" name="Shape 17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8" name="Shape 17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9" name="Shape 17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Сравнение">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82" name="Shape 182"/>
          <p:cNvSpPr txBox="1"/>
          <p:nvPr>
            <p:ph idx="1" type="body"/>
          </p:nvPr>
        </p:nvSpPr>
        <p:spPr>
          <a:xfrm>
            <a:off x="457200" y="1535112"/>
            <a:ext cx="4040100" cy="639899"/>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83" name="Shape 183"/>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84" name="Shape 184"/>
          <p:cNvSpPr txBox="1"/>
          <p:nvPr>
            <p:ph idx="3" type="body"/>
          </p:nvPr>
        </p:nvSpPr>
        <p:spPr>
          <a:xfrm>
            <a:off x="4645025" y="1535112"/>
            <a:ext cx="4041900" cy="639899"/>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85" name="Shape 185"/>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86" name="Shape 18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7" name="Shape 18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8" name="Shape 18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Только заголовок">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91" name="Shape 19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Объект с подписью">
    <p:spTree>
      <p:nvGrpSpPr>
        <p:cNvPr id="194" name="Shape 194"/>
        <p:cNvGrpSpPr/>
        <p:nvPr/>
      </p:nvGrpSpPr>
      <p:grpSpPr>
        <a:xfrm>
          <a:off x="0" y="0"/>
          <a:ext cx="0" cy="0"/>
          <a:chOff x="0" y="0"/>
          <a:chExt cx="0" cy="0"/>
        </a:xfrm>
      </p:grpSpPr>
      <p:sp>
        <p:nvSpPr>
          <p:cNvPr id="195" name="Shape 195"/>
          <p:cNvSpPr txBox="1"/>
          <p:nvPr>
            <p:ph type="title"/>
          </p:nvPr>
        </p:nvSpPr>
        <p:spPr>
          <a:xfrm>
            <a:off x="457200" y="273050"/>
            <a:ext cx="3008400" cy="11619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96" name="Shape 196"/>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98" name="Shape 198"/>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0" name="Shape 200"/>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Рисунок с подписью">
    <p:spTree>
      <p:nvGrpSpPr>
        <p:cNvPr id="201" name="Shape 201"/>
        <p:cNvGrpSpPr/>
        <p:nvPr/>
      </p:nvGrpSpPr>
      <p:grpSpPr>
        <a:xfrm>
          <a:off x="0" y="0"/>
          <a:ext cx="0" cy="0"/>
          <a:chOff x="0" y="0"/>
          <a:chExt cx="0" cy="0"/>
        </a:xfrm>
      </p:grpSpPr>
      <p:sp>
        <p:nvSpPr>
          <p:cNvPr id="202" name="Shape 202"/>
          <p:cNvSpPr txBox="1"/>
          <p:nvPr>
            <p:ph type="title"/>
          </p:nvPr>
        </p:nvSpPr>
        <p:spPr>
          <a:xfrm>
            <a:off x="1792288" y="4800600"/>
            <a:ext cx="5486400" cy="5667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03" name="Shape 203"/>
          <p:cNvSpPr/>
          <p:nvPr>
            <p:ph idx="2" type="pic"/>
          </p:nvPr>
        </p:nvSpPr>
        <p:spPr>
          <a:xfrm>
            <a:off x="1792288" y="612775"/>
            <a:ext cx="5486400"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204" name="Shape 204"/>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205" name="Shape 20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6" name="Shape 20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7" name="Shape 20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Заголовок и вертикальный текст">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10" name="Shape 210"/>
          <p:cNvSpPr txBox="1"/>
          <p:nvPr>
            <p:ph idx="1" type="body"/>
          </p:nvPr>
        </p:nvSpPr>
        <p:spPr>
          <a:xfrm rot="5400000">
            <a:off x="2308950" y="-251550"/>
            <a:ext cx="45261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11" name="Shape 21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2" name="Shape 21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3" name="Shape 21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Вертикальный заголовок и текст">
    <p:spTree>
      <p:nvGrpSpPr>
        <p:cNvPr id="214" name="Shape 214"/>
        <p:cNvGrpSpPr/>
        <p:nvPr/>
      </p:nvGrpSpPr>
      <p:grpSpPr>
        <a:xfrm>
          <a:off x="0" y="0"/>
          <a:ext cx="0" cy="0"/>
          <a:chOff x="0" y="0"/>
          <a:chExt cx="0" cy="0"/>
        </a:xfrm>
      </p:grpSpPr>
      <p:sp>
        <p:nvSpPr>
          <p:cNvPr id="215" name="Shape 215"/>
          <p:cNvSpPr txBox="1"/>
          <p:nvPr>
            <p:ph type="title"/>
          </p:nvPr>
        </p:nvSpPr>
        <p:spPr>
          <a:xfrm rot="5400000">
            <a:off x="4732350" y="2171687"/>
            <a:ext cx="5851500"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16" name="Shape 216"/>
          <p:cNvSpPr txBox="1"/>
          <p:nvPr>
            <p:ph idx="1" type="body"/>
          </p:nvPr>
        </p:nvSpPr>
        <p:spPr>
          <a:xfrm rot="5400000">
            <a:off x="541350" y="190487"/>
            <a:ext cx="58515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17" name="Shape 21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8" name="Shape 21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9" name="Shape 21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226" name="Shape 226"/>
        <p:cNvGrpSpPr/>
        <p:nvPr/>
      </p:nvGrpSpPr>
      <p:grpSpPr>
        <a:xfrm>
          <a:off x="0" y="0"/>
          <a:ext cx="0" cy="0"/>
          <a:chOff x="0" y="0"/>
          <a:chExt cx="0" cy="0"/>
        </a:xfrm>
      </p:grpSpPr>
      <p:pic>
        <p:nvPicPr>
          <p:cNvPr descr="supa4.png" id="227" name="Shape 22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28" name="Shape 228"/>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9" name="Shape 229"/>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0" name="Shape 230"/>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31" name="Shape 23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32" name="Shape 232"/>
          <p:cNvSpPr txBox="1"/>
          <p:nvPr>
            <p:ph idx="1" type="body"/>
          </p:nvPr>
        </p:nvSpPr>
        <p:spPr>
          <a:xfrm>
            <a:off x="457200" y="3572800"/>
            <a:ext cx="8229600" cy="25533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33" name="Shape 233"/>
          <p:cNvSpPr txBox="1"/>
          <p:nvPr>
            <p:ph idx="2"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4" name="Shape 234"/>
          <p:cNvSpPr txBox="1"/>
          <p:nvPr>
            <p:ph idx="3"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35" name="Shape 235"/>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236" name="Shape 236"/>
          <p:cNvPicPr preferRelativeResize="0"/>
          <p:nvPr/>
        </p:nvPicPr>
        <p:blipFill rotWithShape="1">
          <a:blip r:embed="rId3">
            <a:alphaModFix/>
          </a:blip>
          <a:srcRect b="0" l="0" r="0" t="0"/>
          <a:stretch/>
        </p:blipFill>
        <p:spPr>
          <a:xfrm>
            <a:off x="241176" y="6331844"/>
            <a:ext cx="2016300" cy="320099"/>
          </a:xfrm>
          <a:prstGeom prst="rect">
            <a:avLst/>
          </a:prstGeom>
          <a:noFill/>
          <a:ln>
            <a:noFill/>
          </a:ln>
        </p:spPr>
      </p:pic>
      <p:sp>
        <p:nvSpPr>
          <p:cNvPr id="237" name="Shape 237"/>
          <p:cNvSpPr txBox="1"/>
          <p:nvPr>
            <p:ph idx="4" type="body"/>
          </p:nvPr>
        </p:nvSpPr>
        <p:spPr>
          <a:xfrm>
            <a:off x="457200" y="1417650"/>
            <a:ext cx="8229600" cy="21552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Заголовок и объект">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0" name="Shape 240"/>
          <p:cNvSpPr txBox="1"/>
          <p:nvPr>
            <p:ph idx="1" type="body"/>
          </p:nvPr>
        </p:nvSpPr>
        <p:spPr>
          <a:xfrm>
            <a:off x="457200" y="1417654"/>
            <a:ext cx="8229600" cy="4708500"/>
          </a:xfrm>
          <a:prstGeom prst="rect">
            <a:avLst/>
          </a:prstGeom>
          <a:noFill/>
          <a:ln>
            <a:noFill/>
          </a:ln>
        </p:spPr>
        <p:txBody>
          <a:bodyPr anchorCtr="0" anchor="t" bIns="91425" lIns="91425" rIns="91425" tIns="91425"/>
          <a:lstStyle>
            <a:lvl1pPr indent="-139700" lvl="0" marL="342900" marR="0" rtl="0" algn="l">
              <a:lnSpc>
                <a:spcPct val="150000"/>
              </a:lnSpc>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lnSpc>
                <a:spcPct val="150000"/>
              </a:lnSpc>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50000"/>
              </a:lnSpc>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50000"/>
              </a:lnSpc>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1" name="Shape 24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2" name="Shape 24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43" name="Shape 243"/>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244" name="Shape 244"/>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
        <p:nvSpPr>
          <p:cNvPr id="245" name="Shape 245"/>
          <p:cNvSpPr txBox="1"/>
          <p:nvPr/>
        </p:nvSpPr>
        <p:spPr>
          <a:xfrm>
            <a:off x="457200" y="1417650"/>
            <a:ext cx="8229600" cy="2243700"/>
          </a:xfrm>
          <a:prstGeom prst="rect">
            <a:avLst/>
          </a:prstGeom>
          <a:noFill/>
          <a:ln>
            <a:noFill/>
          </a:ln>
        </p:spPr>
        <p:txBody>
          <a:bodyPr anchorCtr="0" anchor="ctr" bIns="91425" lIns="91425" rIns="91425" tIns="91425">
            <a:noAutofit/>
          </a:bodyPr>
          <a:lstStyle/>
          <a:p>
            <a:pPr indent="0" lvl="0" marL="0" marR="0" rtl="0" algn="l">
              <a:lnSpc>
                <a:spcPct val="150000"/>
              </a:lnSpc>
              <a:spcBef>
                <a:spcPts val="56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Два объекта">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8" name="Shape 248"/>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9" name="Shape 249"/>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50" name="Shape 25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1" name="Shape 25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2" name="Shape 25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Два объекта">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Заголовок раздела">
    <p:spTree>
      <p:nvGrpSpPr>
        <p:cNvPr id="253" name="Shape 253"/>
        <p:cNvGrpSpPr/>
        <p:nvPr/>
      </p:nvGrpSpPr>
      <p:grpSpPr>
        <a:xfrm>
          <a:off x="0" y="0"/>
          <a:ext cx="0" cy="0"/>
          <a:chOff x="0" y="0"/>
          <a:chExt cx="0" cy="0"/>
        </a:xfrm>
      </p:grpSpPr>
      <p:sp>
        <p:nvSpPr>
          <p:cNvPr id="254" name="Shape 254"/>
          <p:cNvSpPr txBox="1"/>
          <p:nvPr>
            <p:ph type="title"/>
          </p:nvPr>
        </p:nvSpPr>
        <p:spPr>
          <a:xfrm>
            <a:off x="685787" y="2238875"/>
            <a:ext cx="7772400" cy="1362000"/>
          </a:xfrm>
          <a:prstGeom prst="rect">
            <a:avLst/>
          </a:prstGeom>
          <a:noFill/>
          <a:ln>
            <a:noFill/>
          </a:ln>
        </p:spPr>
        <p:txBody>
          <a:bodyPr anchorCtr="0" anchor="t" bIns="91425" lIns="91425" rIns="91425" tIns="91425"/>
          <a:lstStyle>
            <a:lvl1pPr indent="0" lvl="0" marL="0" marR="0" rtl="0">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55" name="Shape 255"/>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256" name="Shape 256"/>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Пустой слайд">
    <p:spTree>
      <p:nvGrpSpPr>
        <p:cNvPr id="257" name="Shape 257"/>
        <p:cNvGrpSpPr/>
        <p:nvPr/>
      </p:nvGrpSpPr>
      <p:grpSpPr>
        <a:xfrm>
          <a:off x="0" y="0"/>
          <a:ext cx="0" cy="0"/>
          <a:chOff x="0" y="0"/>
          <a:chExt cx="0" cy="0"/>
        </a:xfrm>
      </p:grpSpPr>
      <p:sp>
        <p:nvSpPr>
          <p:cNvPr id="258" name="Shape 258"/>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259" name="Shape 259"/>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eet The Team">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rgbClr val="424C53"/>
              </a:buClr>
              <a:buFont typeface="Calibri"/>
              <a:buNone/>
              <a:defRPr b="0" i="0" sz="4400" u="none" cap="none" strike="noStrike">
                <a:solidFill>
                  <a:srgbClr val="424C53"/>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62" name="Shape 262"/>
          <p:cNvSpPr/>
          <p:nvPr>
            <p:ph idx="2" type="pic"/>
          </p:nvPr>
        </p:nvSpPr>
        <p:spPr>
          <a:xfrm>
            <a:off x="745316" y="1956681"/>
            <a:ext cx="1371600" cy="1828799"/>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3" name="Shape 263"/>
          <p:cNvSpPr/>
          <p:nvPr>
            <p:ph idx="3" type="pic"/>
          </p:nvPr>
        </p:nvSpPr>
        <p:spPr>
          <a:xfrm>
            <a:off x="2780639"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4" name="Shape 264"/>
          <p:cNvSpPr/>
          <p:nvPr>
            <p:ph idx="4" type="pic"/>
          </p:nvPr>
        </p:nvSpPr>
        <p:spPr>
          <a:xfrm>
            <a:off x="4800601"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5" name="Shape 265"/>
          <p:cNvSpPr/>
          <p:nvPr>
            <p:ph idx="5" type="pic"/>
          </p:nvPr>
        </p:nvSpPr>
        <p:spPr>
          <a:xfrm>
            <a:off x="6866089" y="2008063"/>
            <a:ext cx="1371600"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6" name="Shape 266"/>
          <p:cNvSpPr txBox="1"/>
          <p:nvPr>
            <p:ph idx="1" type="body"/>
          </p:nvPr>
        </p:nvSpPr>
        <p:spPr>
          <a:xfrm>
            <a:off x="2057401" y="1066800"/>
            <a:ext cx="5029200" cy="431700"/>
          </a:xfrm>
          <a:prstGeom prst="rect">
            <a:avLst/>
          </a:prstGeom>
          <a:noFill/>
          <a:ln>
            <a:noFill/>
          </a:ln>
        </p:spPr>
        <p:txBody>
          <a:bodyPr anchorCtr="0" anchor="t" bIns="91425" lIns="91425" rIns="91425" tIns="91425"/>
          <a:lstStyle>
            <a:lvl1pPr indent="0" lvl="0" marL="0" marR="0" rtl="0" algn="ctr">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0" lvl="1" marL="4572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2pPr>
            <a:lvl3pPr indent="0" lvl="2" marL="9144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3pPr>
            <a:lvl4pPr indent="0" lvl="3" marL="13716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4pPr>
            <a:lvl5pPr indent="0" lvl="4" marL="18288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7" name="Shape 267"/>
          <p:cNvSpPr txBox="1"/>
          <p:nvPr>
            <p:ph idx="6" type="body"/>
          </p:nvPr>
        </p:nvSpPr>
        <p:spPr>
          <a:xfrm>
            <a:off x="684214"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8" name="Shape 268"/>
          <p:cNvSpPr txBox="1"/>
          <p:nvPr>
            <p:ph idx="7" type="body"/>
          </p:nvPr>
        </p:nvSpPr>
        <p:spPr>
          <a:xfrm>
            <a:off x="2728771"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9" name="Shape 269"/>
          <p:cNvSpPr txBox="1"/>
          <p:nvPr>
            <p:ph idx="8" type="body"/>
          </p:nvPr>
        </p:nvSpPr>
        <p:spPr>
          <a:xfrm>
            <a:off x="684214" y="4248148"/>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0" name="Shape 270"/>
          <p:cNvSpPr txBox="1"/>
          <p:nvPr>
            <p:ph idx="9" type="body"/>
          </p:nvPr>
        </p:nvSpPr>
        <p:spPr>
          <a:xfrm>
            <a:off x="684212" y="4487333"/>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1" name="Shape 271"/>
          <p:cNvSpPr txBox="1"/>
          <p:nvPr>
            <p:ph idx="13" type="body"/>
          </p:nvPr>
        </p:nvSpPr>
        <p:spPr>
          <a:xfrm>
            <a:off x="2741613"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2" name="Shape 272"/>
          <p:cNvSpPr txBox="1"/>
          <p:nvPr>
            <p:ph idx="14" type="body"/>
          </p:nvPr>
        </p:nvSpPr>
        <p:spPr>
          <a:xfrm>
            <a:off x="2741611"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3" name="Shape 273"/>
          <p:cNvSpPr txBox="1"/>
          <p:nvPr>
            <p:ph idx="15" type="body"/>
          </p:nvPr>
        </p:nvSpPr>
        <p:spPr>
          <a:xfrm>
            <a:off x="4800600"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4" name="Shape 274"/>
          <p:cNvSpPr txBox="1"/>
          <p:nvPr>
            <p:ph idx="16" type="body"/>
          </p:nvPr>
        </p:nvSpPr>
        <p:spPr>
          <a:xfrm>
            <a:off x="4813444"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5" name="Shape 275"/>
          <p:cNvSpPr txBox="1"/>
          <p:nvPr>
            <p:ph idx="17" type="body"/>
          </p:nvPr>
        </p:nvSpPr>
        <p:spPr>
          <a:xfrm>
            <a:off x="4813442"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6" name="Shape 276"/>
          <p:cNvSpPr txBox="1"/>
          <p:nvPr>
            <p:ph idx="18" type="body"/>
          </p:nvPr>
        </p:nvSpPr>
        <p:spPr>
          <a:xfrm>
            <a:off x="6919771" y="4953000"/>
            <a:ext cx="1843200" cy="7113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7" name="Shape 277"/>
          <p:cNvSpPr txBox="1"/>
          <p:nvPr>
            <p:ph idx="19" type="body"/>
          </p:nvPr>
        </p:nvSpPr>
        <p:spPr>
          <a:xfrm>
            <a:off x="6932614" y="4241800"/>
            <a:ext cx="1830300" cy="40020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8" name="Shape 278"/>
          <p:cNvSpPr txBox="1"/>
          <p:nvPr>
            <p:ph idx="20" type="body"/>
          </p:nvPr>
        </p:nvSpPr>
        <p:spPr>
          <a:xfrm>
            <a:off x="6932611" y="4480985"/>
            <a:ext cx="1097400" cy="309000"/>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9" name="Shape 27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0" name="Shape 28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1" name="Shape 28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Itea theme">
    <p:spTree>
      <p:nvGrpSpPr>
        <p:cNvPr id="282" name="Shape 282"/>
        <p:cNvGrpSpPr/>
        <p:nvPr/>
      </p:nvGrpSpPr>
      <p:grpSpPr>
        <a:xfrm>
          <a:off x="0" y="0"/>
          <a:ext cx="0" cy="0"/>
          <a:chOff x="0" y="0"/>
          <a:chExt cx="0" cy="0"/>
        </a:xfrm>
      </p:grpSpPr>
      <p:sp>
        <p:nvSpPr>
          <p:cNvPr id="283" name="Shape 283"/>
          <p:cNvSpPr txBox="1"/>
          <p:nvPr>
            <p:ph type="ctrTitle"/>
          </p:nvPr>
        </p:nvSpPr>
        <p:spPr>
          <a:xfrm>
            <a:off x="685800" y="2130425"/>
            <a:ext cx="7772400" cy="1470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84" name="Shape 284"/>
          <p:cNvSpPr txBox="1"/>
          <p:nvPr>
            <p:ph idx="1" type="subTitle"/>
          </p:nvPr>
        </p:nvSpPr>
        <p:spPr>
          <a:xfrm>
            <a:off x="1371600" y="3886200"/>
            <a:ext cx="6400800"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85" name="Shape 28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6" name="Shape 28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7" name="Shape 28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Сравнение">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90" name="Shape 290"/>
          <p:cNvSpPr txBox="1"/>
          <p:nvPr>
            <p:ph idx="1" type="body"/>
          </p:nvPr>
        </p:nvSpPr>
        <p:spPr>
          <a:xfrm>
            <a:off x="457200" y="1535112"/>
            <a:ext cx="4040100" cy="639899"/>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291" name="Shape 291"/>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92" name="Shape 292"/>
          <p:cNvSpPr txBox="1"/>
          <p:nvPr>
            <p:ph idx="3" type="body"/>
          </p:nvPr>
        </p:nvSpPr>
        <p:spPr>
          <a:xfrm>
            <a:off x="4645025" y="1535112"/>
            <a:ext cx="4041900" cy="639899"/>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293" name="Shape 293"/>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94" name="Shape 294"/>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5" name="Shape 295"/>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6" name="Shape 296"/>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Только заголовок">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99" name="Shape 299"/>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300" name="Shape 300"/>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Объект с подписью">
    <p:spTree>
      <p:nvGrpSpPr>
        <p:cNvPr id="301" name="Shape 301"/>
        <p:cNvGrpSpPr/>
        <p:nvPr/>
      </p:nvGrpSpPr>
      <p:grpSpPr>
        <a:xfrm>
          <a:off x="0" y="0"/>
          <a:ext cx="0" cy="0"/>
          <a:chOff x="0" y="0"/>
          <a:chExt cx="0" cy="0"/>
        </a:xfrm>
      </p:grpSpPr>
      <p:sp>
        <p:nvSpPr>
          <p:cNvPr id="302" name="Shape 302"/>
          <p:cNvSpPr txBox="1"/>
          <p:nvPr>
            <p:ph type="title"/>
          </p:nvPr>
        </p:nvSpPr>
        <p:spPr>
          <a:xfrm>
            <a:off x="457200" y="273050"/>
            <a:ext cx="3008400" cy="11619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03" name="Shape 303"/>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04" name="Shape 304"/>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305" name="Shape 30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6" name="Shape 30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7" name="Shape 30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Рисунок с подписью">
    <p:spTree>
      <p:nvGrpSpPr>
        <p:cNvPr id="308" name="Shape 308"/>
        <p:cNvGrpSpPr/>
        <p:nvPr/>
      </p:nvGrpSpPr>
      <p:grpSpPr>
        <a:xfrm>
          <a:off x="0" y="0"/>
          <a:ext cx="0" cy="0"/>
          <a:chOff x="0" y="0"/>
          <a:chExt cx="0" cy="0"/>
        </a:xfrm>
      </p:grpSpPr>
      <p:sp>
        <p:nvSpPr>
          <p:cNvPr id="309" name="Shape 309"/>
          <p:cNvSpPr txBox="1"/>
          <p:nvPr>
            <p:ph type="title"/>
          </p:nvPr>
        </p:nvSpPr>
        <p:spPr>
          <a:xfrm>
            <a:off x="1792288" y="4800600"/>
            <a:ext cx="5486400" cy="5667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10" name="Shape 310"/>
          <p:cNvSpPr/>
          <p:nvPr>
            <p:ph idx="2" type="pic"/>
          </p:nvPr>
        </p:nvSpPr>
        <p:spPr>
          <a:xfrm>
            <a:off x="1792288" y="612775"/>
            <a:ext cx="5486400"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311" name="Shape 311"/>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312" name="Shape 31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3" name="Shape 31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4" name="Shape 31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Заголовок и вертикальный текст">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17" name="Shape 317"/>
          <p:cNvSpPr txBox="1"/>
          <p:nvPr>
            <p:ph idx="1" type="body"/>
          </p:nvPr>
        </p:nvSpPr>
        <p:spPr>
          <a:xfrm rot="5400000">
            <a:off x="2308950" y="-251550"/>
            <a:ext cx="45261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18" name="Shape 318"/>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9" name="Shape 319"/>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0" name="Shape 320"/>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Вертикальный заголовок и текст">
    <p:spTree>
      <p:nvGrpSpPr>
        <p:cNvPr id="321" name="Shape 321"/>
        <p:cNvGrpSpPr/>
        <p:nvPr/>
      </p:nvGrpSpPr>
      <p:grpSpPr>
        <a:xfrm>
          <a:off x="0" y="0"/>
          <a:ext cx="0" cy="0"/>
          <a:chOff x="0" y="0"/>
          <a:chExt cx="0" cy="0"/>
        </a:xfrm>
      </p:grpSpPr>
      <p:sp>
        <p:nvSpPr>
          <p:cNvPr id="322" name="Shape 322"/>
          <p:cNvSpPr txBox="1"/>
          <p:nvPr>
            <p:ph type="title"/>
          </p:nvPr>
        </p:nvSpPr>
        <p:spPr>
          <a:xfrm rot="5400000">
            <a:off x="4732350" y="2171687"/>
            <a:ext cx="5851500"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23" name="Shape 323"/>
          <p:cNvSpPr txBox="1"/>
          <p:nvPr>
            <p:ph idx="1" type="body"/>
          </p:nvPr>
        </p:nvSpPr>
        <p:spPr>
          <a:xfrm rot="5400000">
            <a:off x="541350" y="190487"/>
            <a:ext cx="58515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24" name="Shape 324"/>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5" name="Shape 325"/>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6" name="Shape 326"/>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Заголовок раздела">
    <p:spTree>
      <p:nvGrpSpPr>
        <p:cNvPr id="42" name="Shape 42"/>
        <p:cNvGrpSpPr/>
        <p:nvPr/>
      </p:nvGrpSpPr>
      <p:grpSpPr>
        <a:xfrm>
          <a:off x="0" y="0"/>
          <a:ext cx="0" cy="0"/>
          <a:chOff x="0" y="0"/>
          <a:chExt cx="0" cy="0"/>
        </a:xfrm>
      </p:grpSpPr>
      <p:sp>
        <p:nvSpPr>
          <p:cNvPr id="43" name="Shape 43"/>
          <p:cNvSpPr txBox="1"/>
          <p:nvPr>
            <p:ph type="title"/>
          </p:nvPr>
        </p:nvSpPr>
        <p:spPr>
          <a:xfrm>
            <a:off x="685787" y="2238875"/>
            <a:ext cx="7772400" cy="1362000"/>
          </a:xfrm>
          <a:prstGeom prst="rect">
            <a:avLst/>
          </a:prstGeom>
          <a:noFill/>
          <a:ln>
            <a:noFill/>
          </a:ln>
        </p:spPr>
        <p:txBody>
          <a:bodyPr anchorCtr="0" anchor="t" bIns="91425" lIns="91425" rIns="91425" tIns="91425"/>
          <a:lstStyle>
            <a:lvl1pPr indent="0" lvl="0" marL="0" marR="0" rtl="0">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45" name="Shape 45"/>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Пустой слайд">
    <p:spTree>
      <p:nvGrpSpPr>
        <p:cNvPr id="46" name="Shape 46"/>
        <p:cNvGrpSpPr/>
        <p:nvPr/>
      </p:nvGrpSpPr>
      <p:grpSpPr>
        <a:xfrm>
          <a:off x="0" y="0"/>
          <a:ext cx="0" cy="0"/>
          <a:chOff x="0" y="0"/>
          <a:chExt cx="0" cy="0"/>
        </a:xfrm>
      </p:grpSpPr>
      <p:sp>
        <p:nvSpPr>
          <p:cNvPr id="47" name="Shape 47"/>
          <p:cNvSpPr/>
          <p:nvPr/>
        </p:nvSpPr>
        <p:spPr>
          <a:xfrm>
            <a:off x="6804247" y="6346685"/>
            <a:ext cx="2109600" cy="2904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200" u="none" cap="none" strike="noStrike">
                <a:solidFill>
                  <a:schemeClr val="lt1"/>
                </a:solidFill>
                <a:latin typeface="Calibri"/>
                <a:ea typeface="Calibri"/>
                <a:cs typeface="Calibri"/>
                <a:sym typeface="Calibri"/>
              </a:rPr>
              <a:t>www.itea.ua</a:t>
            </a:r>
          </a:p>
        </p:txBody>
      </p:sp>
      <p:pic>
        <p:nvPicPr>
          <p:cNvPr descr="C:\Users\Developer\Desktop\ITeducationAcademy.png" id="48" name="Shape 48"/>
          <p:cNvPicPr preferRelativeResize="0"/>
          <p:nvPr/>
        </p:nvPicPr>
        <p:blipFill rotWithShape="1">
          <a:blip r:embed="rId2">
            <a:alphaModFix/>
          </a:blip>
          <a:srcRect b="0" l="0" r="0" t="0"/>
          <a:stretch/>
        </p:blipFill>
        <p:spPr>
          <a:xfrm>
            <a:off x="241176" y="6331844"/>
            <a:ext cx="2016300" cy="3200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eet The Team">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rgbClr val="424C53"/>
              </a:buClr>
              <a:buFont typeface="Calibri"/>
              <a:buNone/>
              <a:defRPr b="0" i="0" sz="4400" u="none" cap="none" strike="noStrike">
                <a:solidFill>
                  <a:srgbClr val="424C53"/>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p:nvPr>
            <p:ph idx="2" type="pic"/>
          </p:nvPr>
        </p:nvSpPr>
        <p:spPr>
          <a:xfrm>
            <a:off x="745316" y="1956681"/>
            <a:ext cx="1371599"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Shape 52"/>
          <p:cNvSpPr/>
          <p:nvPr>
            <p:ph idx="3" type="pic"/>
          </p:nvPr>
        </p:nvSpPr>
        <p:spPr>
          <a:xfrm>
            <a:off x="2780639" y="2008063"/>
            <a:ext cx="1371599"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p:nvPr>
            <p:ph idx="4" type="pic"/>
          </p:nvPr>
        </p:nvSpPr>
        <p:spPr>
          <a:xfrm>
            <a:off x="4800601" y="2008063"/>
            <a:ext cx="1371599"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Shape 54"/>
          <p:cNvSpPr/>
          <p:nvPr>
            <p:ph idx="5" type="pic"/>
          </p:nvPr>
        </p:nvSpPr>
        <p:spPr>
          <a:xfrm>
            <a:off x="6866089" y="2008063"/>
            <a:ext cx="1371599" cy="1828800"/>
          </a:xfrm>
          <a:prstGeom prst="ellipse">
            <a:avLst/>
          </a:prstGeom>
          <a:noFill/>
          <a:ln>
            <a:noFill/>
          </a:ln>
        </p:spPr>
        <p:txBody>
          <a:bodyPr anchorCtr="0" anchor="t" bIns="91425" lIns="91425" rIns="91425" tIns="91425"/>
          <a:lstStyle>
            <a:lvl1pPr indent="0" lvl="0" marL="0" marR="0" rtl="0" algn="ctr">
              <a:spcBef>
                <a:spcPts val="240"/>
              </a:spcBef>
              <a:buClr>
                <a:srgbClr val="F2F2F2"/>
              </a:buClr>
              <a:buFont typeface="Arial"/>
              <a:buNone/>
              <a:defRPr b="0" i="0" sz="1200" u="none" cap="none" strike="noStrike">
                <a:solidFill>
                  <a:srgbClr val="F2F2F2"/>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Shape 55"/>
          <p:cNvSpPr txBox="1"/>
          <p:nvPr>
            <p:ph idx="1" type="body"/>
          </p:nvPr>
        </p:nvSpPr>
        <p:spPr>
          <a:xfrm>
            <a:off x="2057401" y="1066800"/>
            <a:ext cx="5029199" cy="431799"/>
          </a:xfrm>
          <a:prstGeom prst="rect">
            <a:avLst/>
          </a:prstGeom>
          <a:noFill/>
          <a:ln>
            <a:noFill/>
          </a:ln>
        </p:spPr>
        <p:txBody>
          <a:bodyPr anchorCtr="0" anchor="t" bIns="91425" lIns="91425" rIns="91425" tIns="91425"/>
          <a:lstStyle>
            <a:lvl1pPr indent="0" lvl="0" marL="0" marR="0" rtl="0" algn="ctr">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0" lvl="1" marL="4572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2pPr>
            <a:lvl3pPr indent="0" lvl="2" marL="9144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3pPr>
            <a:lvl4pPr indent="0" lvl="3" marL="13716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4pPr>
            <a:lvl5pPr indent="0" lvl="4" marL="1828800" marR="0" rtl="0" algn="l">
              <a:spcBef>
                <a:spcPts val="210"/>
              </a:spcBef>
              <a:buClr>
                <a:schemeClr val="dk1"/>
              </a:buClr>
              <a:buFont typeface="Arial"/>
              <a:buNone/>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Shape 56"/>
          <p:cNvSpPr txBox="1"/>
          <p:nvPr>
            <p:ph idx="6" type="body"/>
          </p:nvPr>
        </p:nvSpPr>
        <p:spPr>
          <a:xfrm>
            <a:off x="684214" y="4953000"/>
            <a:ext cx="1843229" cy="7112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7" type="body"/>
          </p:nvPr>
        </p:nvSpPr>
        <p:spPr>
          <a:xfrm>
            <a:off x="2728771" y="4953000"/>
            <a:ext cx="1843229" cy="7112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8" type="body"/>
          </p:nvPr>
        </p:nvSpPr>
        <p:spPr>
          <a:xfrm>
            <a:off x="684214" y="4248148"/>
            <a:ext cx="1830388" cy="40005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9" type="body"/>
          </p:nvPr>
        </p:nvSpPr>
        <p:spPr>
          <a:xfrm>
            <a:off x="684212" y="4487333"/>
            <a:ext cx="1097279" cy="309032"/>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Shape 60"/>
          <p:cNvSpPr txBox="1"/>
          <p:nvPr>
            <p:ph idx="13" type="body"/>
          </p:nvPr>
        </p:nvSpPr>
        <p:spPr>
          <a:xfrm>
            <a:off x="2741613" y="4241800"/>
            <a:ext cx="1830388" cy="40005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14" type="body"/>
          </p:nvPr>
        </p:nvSpPr>
        <p:spPr>
          <a:xfrm>
            <a:off x="2741611" y="4480985"/>
            <a:ext cx="1097279" cy="309032"/>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15" type="body"/>
          </p:nvPr>
        </p:nvSpPr>
        <p:spPr>
          <a:xfrm>
            <a:off x="4800600" y="4953000"/>
            <a:ext cx="1843229" cy="7112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16" type="body"/>
          </p:nvPr>
        </p:nvSpPr>
        <p:spPr>
          <a:xfrm>
            <a:off x="4813444" y="4241800"/>
            <a:ext cx="1830388" cy="40005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7" type="body"/>
          </p:nvPr>
        </p:nvSpPr>
        <p:spPr>
          <a:xfrm>
            <a:off x="4813442" y="4480985"/>
            <a:ext cx="1097279" cy="309032"/>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8" type="body"/>
          </p:nvPr>
        </p:nvSpPr>
        <p:spPr>
          <a:xfrm>
            <a:off x="6919771" y="4953000"/>
            <a:ext cx="1843229" cy="711200"/>
          </a:xfrm>
          <a:prstGeom prst="rect">
            <a:avLst/>
          </a:prstGeom>
          <a:noFill/>
          <a:ln>
            <a:noFill/>
          </a:ln>
        </p:spPr>
        <p:txBody>
          <a:bodyPr anchorCtr="0" anchor="t" bIns="91425" lIns="91425" rIns="91425" tIns="91425"/>
          <a:lstStyle>
            <a:lvl1pPr indent="0" lvl="0" marL="0" marR="0" rtl="0" algn="l">
              <a:spcBef>
                <a:spcPts val="210"/>
              </a:spcBef>
              <a:buClr>
                <a:schemeClr val="dk1"/>
              </a:buClr>
              <a:buFont typeface="Arial"/>
              <a:buNone/>
              <a:defRPr b="0" i="0" sz="105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9" type="body"/>
          </p:nvPr>
        </p:nvSpPr>
        <p:spPr>
          <a:xfrm>
            <a:off x="6932614" y="4241800"/>
            <a:ext cx="1830388" cy="400050"/>
          </a:xfrm>
          <a:prstGeom prst="rect">
            <a:avLst/>
          </a:prstGeom>
          <a:noFill/>
          <a:ln>
            <a:noFill/>
          </a:ln>
        </p:spPr>
        <p:txBody>
          <a:bodyPr anchorCtr="0" anchor="t" bIns="91425" lIns="91425" rIns="91425" tIns="91425"/>
          <a:lstStyle>
            <a:lvl1pPr indent="0" lvl="0" marL="0" marR="0" rtl="0" algn="l">
              <a:spcBef>
                <a:spcPts val="210"/>
              </a:spcBef>
              <a:buClr>
                <a:srgbClr val="FF0000"/>
              </a:buClr>
              <a:buFont typeface="Arial"/>
              <a:buNone/>
              <a:defRPr b="0" i="0" sz="1050" u="none" cap="none" strike="noStrike">
                <a:solidFill>
                  <a:srgbClr val="FF0000"/>
                </a:solidFill>
                <a:latin typeface="Arial"/>
                <a:ea typeface="Arial"/>
                <a:cs typeface="Arial"/>
                <a:sym typeface="Arial"/>
              </a:defRPr>
            </a:lvl1pPr>
            <a:lvl2pPr indent="-219075" lvl="1" marL="74295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2pPr>
            <a:lvl3pPr indent="-161925" lvl="2" marL="11430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3pPr>
            <a:lvl4pPr indent="-161925" lvl="3" marL="16002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4pPr>
            <a:lvl5pPr indent="-161925" lvl="4" marL="2057400" marR="0" rtl="0" algn="l">
              <a:spcBef>
                <a:spcPts val="210"/>
              </a:spcBef>
              <a:buClr>
                <a:schemeClr val="dk1"/>
              </a:buClr>
              <a:buSzPct val="95454"/>
              <a:buFont typeface="Arial"/>
              <a:buChar char="»"/>
              <a:defRPr b="0" i="0" sz="105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20" type="body"/>
          </p:nvPr>
        </p:nvSpPr>
        <p:spPr>
          <a:xfrm>
            <a:off x="6932611" y="4480985"/>
            <a:ext cx="1097279" cy="309032"/>
          </a:xfrm>
          <a:prstGeom prst="rect">
            <a:avLst/>
          </a:prstGeom>
          <a:noFill/>
          <a:ln>
            <a:noFill/>
          </a:ln>
        </p:spPr>
        <p:txBody>
          <a:bodyPr anchorCtr="0" anchor="t" bIns="91425" lIns="91425" rIns="91425" tIns="91425"/>
          <a:lstStyle>
            <a:lvl1pPr indent="0" lvl="0" marL="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Itea theme">
    <p:spTree>
      <p:nvGrpSpPr>
        <p:cNvPr id="71" name="Shape 71"/>
        <p:cNvGrpSpPr/>
        <p:nvPr/>
      </p:nvGrpSpPr>
      <p:grpSpPr>
        <a:xfrm>
          <a:off x="0" y="0"/>
          <a:ext cx="0" cy="0"/>
          <a:chOff x="0" y="0"/>
          <a:chExt cx="0" cy="0"/>
        </a:xfrm>
      </p:grpSpPr>
      <p:sp>
        <p:nvSpPr>
          <p:cNvPr id="72" name="Shape 7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74" name="Shape 7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Сравнение">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0" name="Shape 8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2" name="Shape 8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Только заголовок">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4.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9" name="Shape 119"/>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22" name="Shape 222"/>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3" name="Shape 223"/>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4" name="Shape 224"/>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5" name="Shape 225"/>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07.jpg"/><Relationship Id="rId4"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0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6.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0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 Id="rId3" Type="http://schemas.openxmlformats.org/officeDocument/2006/relationships/image" Target="../media/image0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 Id="rId3" Type="http://schemas.openxmlformats.org/officeDocument/2006/relationships/hyperlink" Target="https://docs.oracle.com/javase/8/docs/api/java/lang/reflect/Method.html#isDefault--" TargetMode="External"/><Relationship Id="rId4" Type="http://schemas.openxmlformats.org/officeDocument/2006/relationships/hyperlink" Target="https://docs.oracle.com/javase/8/docs/api/java/lang/reflect/Method.html#isDefaul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9.xml"/><Relationship Id="rId3" Type="http://schemas.openxmlformats.org/officeDocument/2006/relationships/image" Target="../media/image0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 Id="rId3" Type="http://schemas.openxmlformats.org/officeDocument/2006/relationships/image" Target="../media/image0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pic>
        <p:nvPicPr>
          <p:cNvPr descr="ITEA_pres_img2.JPG" id="332" name="Shape 332"/>
          <p:cNvPicPr preferRelativeResize="0"/>
          <p:nvPr>
            <p:ph idx="2" type="pic"/>
          </p:nvPr>
        </p:nvPicPr>
        <p:blipFill rotWithShape="1">
          <a:blip r:embed="rId3">
            <a:alphaModFix/>
          </a:blip>
          <a:srcRect b="826" l="0" r="0" t="835"/>
          <a:stretch/>
        </p:blipFill>
        <p:spPr>
          <a:xfrm>
            <a:off x="0" y="0"/>
            <a:ext cx="5436000" cy="6858000"/>
          </a:xfrm>
          <a:prstGeom prst="rect">
            <a:avLst/>
          </a:prstGeom>
          <a:gradFill>
            <a:gsLst>
              <a:gs pos="0">
                <a:srgbClr val="000000">
                  <a:alpha val="0"/>
                </a:srgbClr>
              </a:gs>
              <a:gs pos="50000">
                <a:srgbClr val="BFCFEC"/>
              </a:gs>
              <a:gs pos="100000">
                <a:srgbClr val="BFCFEC"/>
              </a:gs>
            </a:gsLst>
            <a:lin ang="5400012" scaled="0"/>
          </a:gradFill>
          <a:ln>
            <a:noFill/>
          </a:ln>
        </p:spPr>
      </p:pic>
      <p:sp>
        <p:nvSpPr>
          <p:cNvPr id="333" name="Shape 333"/>
          <p:cNvSpPr/>
          <p:nvPr/>
        </p:nvSpPr>
        <p:spPr>
          <a:xfrm>
            <a:off x="0" y="0"/>
            <a:ext cx="5364000" cy="6858000"/>
          </a:xfrm>
          <a:prstGeom prst="rect">
            <a:avLst/>
          </a:prstGeom>
          <a:gradFill>
            <a:gsLst>
              <a:gs pos="0">
                <a:srgbClr val="000000">
                  <a:alpha val="0"/>
                </a:srgbClr>
              </a:gs>
              <a:gs pos="100000">
                <a:srgbClr val="414B59">
                  <a:alpha val="60000"/>
                </a:srgbClr>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4" name="Shape 334"/>
          <p:cNvSpPr/>
          <p:nvPr/>
        </p:nvSpPr>
        <p:spPr>
          <a:xfrm>
            <a:off x="6372200" y="5589239"/>
            <a:ext cx="1814100" cy="258000"/>
          </a:xfrm>
          <a:prstGeom prst="roundRect">
            <a:avLst>
              <a:gd fmla="val 9421" name="adj"/>
            </a:avLst>
          </a:prstGeom>
          <a:solidFill>
            <a:srgbClr val="424C53"/>
          </a:solidFill>
          <a:ln>
            <a:noFill/>
          </a:ln>
        </p:spPr>
        <p:txBody>
          <a:bodyPr anchorCtr="0" anchor="ctr" bIns="45700" lIns="91425" rIns="91425" tIns="45700">
            <a:noAutofit/>
          </a:bodyPr>
          <a:lstStyle/>
          <a:p>
            <a:pPr indent="0" lvl="0" marL="0" marR="0" rtl="0" algn="ctr">
              <a:spcBef>
                <a:spcPts val="0"/>
              </a:spcBef>
              <a:buClr>
                <a:schemeClr val="lt1"/>
              </a:buClr>
              <a:buSzPct val="25000"/>
              <a:buFont typeface="Arial"/>
              <a:buNone/>
            </a:pPr>
            <a:r>
              <a:rPr b="1" i="0" lang="en-US" sz="1000" u="none" cap="none" strike="noStrike">
                <a:solidFill>
                  <a:schemeClr val="lt1"/>
                </a:solidFill>
                <a:latin typeface="Calibri"/>
                <a:ea typeface="Calibri"/>
                <a:cs typeface="Calibri"/>
                <a:sym typeface="Calibri"/>
              </a:rPr>
              <a:t>WWW.ITEA.UA</a:t>
            </a:r>
          </a:p>
        </p:txBody>
      </p:sp>
      <p:pic>
        <p:nvPicPr>
          <p:cNvPr descr="C:\Users\Developer\Desktop\FW_\itea_logo.png" id="335" name="Shape 335"/>
          <p:cNvPicPr preferRelativeResize="0"/>
          <p:nvPr/>
        </p:nvPicPr>
        <p:blipFill rotWithShape="1">
          <a:blip r:embed="rId4">
            <a:alphaModFix/>
          </a:blip>
          <a:srcRect b="0" l="0" r="0" t="0"/>
          <a:stretch/>
        </p:blipFill>
        <p:spPr>
          <a:xfrm>
            <a:off x="6392621" y="908720"/>
            <a:ext cx="1757100" cy="2816100"/>
          </a:xfrm>
          <a:prstGeom prst="rect">
            <a:avLst/>
          </a:prstGeom>
          <a:noFill/>
          <a:ln>
            <a:noFill/>
          </a:ln>
        </p:spPr>
      </p:pic>
      <p:sp>
        <p:nvSpPr>
          <p:cNvPr id="336" name="Shape 336"/>
          <p:cNvSpPr/>
          <p:nvPr/>
        </p:nvSpPr>
        <p:spPr>
          <a:xfrm>
            <a:off x="5364087" y="0"/>
            <a:ext cx="117600" cy="6858000"/>
          </a:xfrm>
          <a:prstGeom prst="rect">
            <a:avLst/>
          </a:prstGeom>
          <a:solidFill>
            <a:srgbClr val="ED3645"/>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ED3746"/>
              </a:solidFill>
              <a:latin typeface="Calibri"/>
              <a:ea typeface="Calibri"/>
              <a:cs typeface="Calibri"/>
              <a:sym typeface="Calibri"/>
            </a:endParaRPr>
          </a:p>
        </p:txBody>
      </p:sp>
      <p:sp>
        <p:nvSpPr>
          <p:cNvPr id="337" name="Shape 337"/>
          <p:cNvSpPr/>
          <p:nvPr/>
        </p:nvSpPr>
        <p:spPr>
          <a:xfrm>
            <a:off x="323528" y="3180600"/>
            <a:ext cx="4752600" cy="5364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latin typeface="Calibri"/>
                <a:ea typeface="Calibri"/>
                <a:cs typeface="Calibri"/>
                <a:sym typeface="Calibri"/>
              </a:rPr>
              <a:t>Java 8. Part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Second one</a:t>
            </a:r>
          </a:p>
        </p:txBody>
      </p:sp>
      <p:sp>
        <p:nvSpPr>
          <p:cNvPr id="408" name="Shape 40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lnSpc>
                <a:spcPct val="115000"/>
              </a:lnSpc>
              <a:spcBef>
                <a:spcPts val="0"/>
              </a:spcBef>
              <a:buNone/>
            </a:pPr>
            <a:r>
              <a:rPr lang="en-US" sz="1800">
                <a:latin typeface="Consolas"/>
                <a:ea typeface="Consolas"/>
                <a:cs typeface="Consolas"/>
                <a:sym typeface="Consolas"/>
              </a:rPr>
              <a:t>threadPoolExecutor.execute(new Runnable() {</a:t>
            </a:r>
          </a:p>
          <a:p>
            <a:pPr indent="-139700" lvl="0" marL="800100" rtl="0">
              <a:lnSpc>
                <a:spcPct val="115000"/>
              </a:lnSpc>
              <a:spcBef>
                <a:spcPts val="0"/>
              </a:spcBef>
              <a:buNone/>
            </a:pPr>
            <a:r>
              <a:rPr lang="en-US" sz="1800">
                <a:latin typeface="Consolas"/>
                <a:ea typeface="Consolas"/>
                <a:cs typeface="Consolas"/>
                <a:sym typeface="Consolas"/>
              </a:rPr>
              <a:t>@Override</a:t>
            </a:r>
          </a:p>
          <a:p>
            <a:pPr indent="-139700" lvl="0" marL="800100" rtl="0">
              <a:lnSpc>
                <a:spcPct val="115000"/>
              </a:lnSpc>
              <a:spcBef>
                <a:spcPts val="0"/>
              </a:spcBef>
              <a:buNone/>
            </a:pPr>
            <a:r>
              <a:rPr lang="en-US" sz="1800">
                <a:latin typeface="Consolas"/>
                <a:ea typeface="Consolas"/>
                <a:cs typeface="Consolas"/>
                <a:sym typeface="Consolas"/>
              </a:rPr>
              <a:t>public void run() {</a:t>
            </a:r>
          </a:p>
          <a:p>
            <a:pPr indent="-139700" lvl="0" marL="1257300" rtl="0">
              <a:lnSpc>
                <a:spcPct val="115000"/>
              </a:lnSpc>
              <a:spcBef>
                <a:spcPts val="0"/>
              </a:spcBef>
              <a:buNone/>
            </a:pPr>
            <a:r>
              <a:rPr lang="en-US" sz="1800">
                <a:latin typeface="Consolas"/>
                <a:ea typeface="Consolas"/>
                <a:cs typeface="Consolas"/>
                <a:sym typeface="Consolas"/>
              </a:rPr>
              <a:t>performLongRunningTask();</a:t>
            </a:r>
          </a:p>
          <a:p>
            <a:pPr indent="387350" lvl="0" marL="0" rtl="0">
              <a:lnSpc>
                <a:spcPct val="115000"/>
              </a:lnSpc>
              <a:spcBef>
                <a:spcPts val="0"/>
              </a:spcBef>
              <a:buClr>
                <a:schemeClr val="dk1"/>
              </a:buClr>
              <a:buSzPct val="61111"/>
              <a:buFont typeface="Arial"/>
              <a:buNone/>
            </a:pPr>
            <a:r>
              <a:rPr lang="en-US" sz="1800">
                <a:latin typeface="Consolas"/>
                <a:ea typeface="Consolas"/>
                <a:cs typeface="Consolas"/>
                <a:sym typeface="Consolas"/>
              </a:rPr>
              <a:t>  }</a:t>
            </a:r>
          </a:p>
          <a:p>
            <a:pPr lvl="0">
              <a:lnSpc>
                <a:spcPct val="115000"/>
              </a:lnSpc>
              <a:spcBef>
                <a:spcPts val="0"/>
              </a:spcBef>
              <a:buNone/>
            </a:pPr>
            <a:r>
              <a:rPr lang="en-US" sz="1800">
                <a:latin typeface="Consolas"/>
                <a:ea typeface="Consolas"/>
                <a:cs typeface="Consolas"/>
                <a:sym typeface="Consolas"/>
              </a:rPr>
              <a:t>        </a:t>
            </a:r>
          </a:p>
          <a:p>
            <a:pPr indent="-139700" lvl="0" marL="800100" rtl="0">
              <a:lnSpc>
                <a:spcPct val="115000"/>
              </a:lnSpc>
              <a:spcBef>
                <a:spcPts val="0"/>
              </a:spcBef>
              <a:buNone/>
            </a:pPr>
            <a:r>
              <a:rPr lang="en-US" sz="1800">
                <a:latin typeface="Consolas"/>
                <a:ea typeface="Consolas"/>
                <a:cs typeface="Consolas"/>
                <a:sym typeface="Consolas"/>
              </a:rPr>
              <a:t>private void performLongRunningTask() {</a:t>
            </a:r>
          </a:p>
          <a:p>
            <a:pPr indent="-139700" lvl="0" marL="1257300" rtl="0">
              <a:lnSpc>
                <a:spcPct val="115000"/>
              </a:lnSpc>
              <a:spcBef>
                <a:spcPts val="0"/>
              </a:spcBef>
              <a:buNone/>
            </a:pPr>
            <a:r>
              <a:rPr lang="en-US" sz="1800">
                <a:latin typeface="Consolas"/>
                <a:ea typeface="Consolas"/>
                <a:cs typeface="Consolas"/>
                <a:sym typeface="Consolas"/>
              </a:rPr>
              <a:t>// Do some work here</a:t>
            </a:r>
          </a:p>
          <a:p>
            <a:pPr indent="387350" lvl="0" marL="0" rtl="0">
              <a:lnSpc>
                <a:spcPct val="115000"/>
              </a:lnSpc>
              <a:spcBef>
                <a:spcPts val="0"/>
              </a:spcBef>
              <a:buClr>
                <a:schemeClr val="dk1"/>
              </a:buClr>
              <a:buSzPct val="61111"/>
              <a:buFont typeface="Arial"/>
              <a:buNone/>
            </a:pPr>
            <a:r>
              <a:rPr lang="en-US" sz="1800">
                <a:latin typeface="Consolas"/>
                <a:ea typeface="Consolas"/>
                <a:cs typeface="Consolas"/>
                <a:sym typeface="Consolas"/>
              </a:rPr>
              <a:t>  }</a:t>
            </a: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a:t>
            </a:r>
          </a:p>
          <a:p>
            <a:pPr lvl="0">
              <a:lnSpc>
                <a:spcPct val="115000"/>
              </a:lnSpc>
              <a:spcBef>
                <a:spcPts val="0"/>
              </a:spcBef>
              <a:buNone/>
            </a:pPr>
            <a:r>
              <a:t/>
            </a:r>
            <a:endParaRPr sz="18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Java 8 way</a:t>
            </a:r>
          </a:p>
        </p:txBody>
      </p:sp>
      <p:sp>
        <p:nvSpPr>
          <p:cNvPr id="415" name="Shape 415"/>
          <p:cNvSpPr txBox="1"/>
          <p:nvPr>
            <p:ph idx="1" type="body"/>
          </p:nvPr>
        </p:nvSpPr>
        <p:spPr>
          <a:xfrm>
            <a:off x="457200" y="1417654"/>
            <a:ext cx="8229600" cy="4708500"/>
          </a:xfrm>
          <a:prstGeom prst="rect">
            <a:avLst/>
          </a:prstGeom>
        </p:spPr>
        <p:txBody>
          <a:bodyPr anchorCtr="0" anchor="t" bIns="91425" lIns="91425" rIns="91425" tIns="91425">
            <a:noAutofit/>
          </a:bodyPr>
          <a:lstStyle/>
          <a:p>
            <a:pPr lvl="0" rtl="0">
              <a:lnSpc>
                <a:spcPct val="115000"/>
              </a:lnSpc>
              <a:spcBef>
                <a:spcPts val="0"/>
              </a:spcBef>
              <a:buNone/>
            </a:pPr>
            <a:r>
              <a:t/>
            </a:r>
            <a:endParaRPr sz="3000"/>
          </a:p>
          <a:p>
            <a:pPr lvl="0" rtl="0">
              <a:lnSpc>
                <a:spcPct val="115000"/>
              </a:lnSpc>
              <a:spcBef>
                <a:spcPts val="0"/>
              </a:spcBef>
              <a:buNone/>
            </a:pPr>
            <a:r>
              <a:t/>
            </a:r>
            <a:endParaRPr sz="3000"/>
          </a:p>
          <a:p>
            <a:pPr indent="-69850" lvl="0" marL="0">
              <a:lnSpc>
                <a:spcPct val="115000"/>
              </a:lnSpc>
              <a:spcBef>
                <a:spcPts val="0"/>
              </a:spcBef>
              <a:buClr>
                <a:schemeClr val="dk1"/>
              </a:buClr>
              <a:buSzPct val="36666"/>
              <a:buFont typeface="Arial"/>
              <a:buNone/>
            </a:pPr>
            <a:r>
              <a:rPr lang="en-US" sz="3000"/>
              <a:t>  executor.execute(() -&gt; performLongRunningTask());</a:t>
            </a:r>
          </a:p>
          <a:p>
            <a:pPr lvl="0">
              <a:lnSpc>
                <a:spcPct val="115000"/>
              </a:lnSpc>
              <a:spcBef>
                <a:spcPts val="0"/>
              </a:spcBef>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Note</a:t>
            </a:r>
          </a:p>
        </p:txBody>
      </p:sp>
      <p:sp>
        <p:nvSpPr>
          <p:cNvPr id="422" name="Shape 422"/>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333333"/>
                </a:solidFill>
                <a:highlight>
                  <a:srgbClr val="FFFFFF"/>
                </a:highlight>
              </a:rPr>
              <a:t>It’s also worth pointing out that nowhere in the lambda expression is the</a:t>
            </a:r>
          </a:p>
          <a:p>
            <a:pPr lvl="0">
              <a:spcBef>
                <a:spcPts val="0"/>
              </a:spcBef>
              <a:buNone/>
            </a:pPr>
            <a:r>
              <a:rPr lang="en-US" sz="2000">
                <a:solidFill>
                  <a:srgbClr val="333333"/>
                </a:solidFill>
                <a:highlight>
                  <a:srgbClr val="FFFFFF"/>
                </a:highlight>
              </a:rPr>
              <a:t>run() method ever referenced. The compiler knows that execute() requires a</a:t>
            </a:r>
          </a:p>
          <a:p>
            <a:pPr lvl="0">
              <a:spcBef>
                <a:spcPts val="0"/>
              </a:spcBef>
              <a:buNone/>
            </a:pPr>
            <a:r>
              <a:rPr lang="en-US" sz="2000">
                <a:solidFill>
                  <a:srgbClr val="333333"/>
                </a:solidFill>
                <a:highlight>
                  <a:srgbClr val="FFFFFF"/>
                </a:highlight>
              </a:rPr>
              <a:t>Runnable parameter and it also knows that Runnable defines a single run()</a:t>
            </a:r>
          </a:p>
          <a:p>
            <a:pPr lvl="0">
              <a:spcBef>
                <a:spcPts val="0"/>
              </a:spcBef>
              <a:buNone/>
            </a:pPr>
            <a:r>
              <a:rPr lang="en-US" sz="2000">
                <a:solidFill>
                  <a:srgbClr val="333333"/>
                </a:solidFill>
                <a:highlight>
                  <a:srgbClr val="FFFFFF"/>
                </a:highlight>
              </a:rPr>
              <a:t>method, so when this code is compiled and executed the result is the same</a:t>
            </a:r>
          </a:p>
          <a:p>
            <a:pPr lvl="0">
              <a:spcBef>
                <a:spcPts val="0"/>
              </a:spcBef>
              <a:buNone/>
            </a:pPr>
            <a:r>
              <a:rPr lang="en-US" sz="2000">
                <a:solidFill>
                  <a:srgbClr val="333333"/>
                </a:solidFill>
                <a:highlight>
                  <a:srgbClr val="FFFFFF"/>
                </a:highlight>
              </a:rPr>
              <a:t>as the earlier implementations, but again it’s done without having to write</a:t>
            </a:r>
          </a:p>
          <a:p>
            <a:pPr lvl="0">
              <a:spcBef>
                <a:spcPts val="0"/>
              </a:spcBef>
              <a:buNone/>
            </a:pPr>
            <a:r>
              <a:rPr lang="en-US" sz="2000">
                <a:solidFill>
                  <a:srgbClr val="333333"/>
                </a:solidFill>
                <a:highlight>
                  <a:srgbClr val="FFFFFF"/>
                </a:highlight>
              </a:rPr>
              <a:t>all the boilerplate code.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Analyzing the example</a:t>
            </a:r>
          </a:p>
        </p:txBody>
      </p:sp>
      <p:sp>
        <p:nvSpPr>
          <p:cNvPr id="429" name="Shape 429"/>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t>Before going further in discussing lambda expressions it’s helpful to break</a:t>
            </a:r>
          </a:p>
          <a:p>
            <a:pPr lvl="0">
              <a:spcBef>
                <a:spcPts val="0"/>
              </a:spcBef>
              <a:buNone/>
            </a:pPr>
            <a:r>
              <a:rPr lang="en-US" sz="2000"/>
              <a:t>the example down into its component parts and understand what each one</a:t>
            </a:r>
          </a:p>
          <a:p>
            <a:pPr lvl="0">
              <a:spcBef>
                <a:spcPts val="0"/>
              </a:spcBef>
              <a:buNone/>
            </a:pPr>
            <a:r>
              <a:rPr lang="en-US" sz="2000"/>
              <a:t>represents.</a:t>
            </a:r>
          </a:p>
          <a:p>
            <a:pPr lvl="0">
              <a:spcBef>
                <a:spcPts val="0"/>
              </a:spcBef>
              <a:buNone/>
            </a:pPr>
            <a:r>
              <a:t/>
            </a:r>
            <a:endParaRPr sz="2000"/>
          </a:p>
        </p:txBody>
      </p:sp>
      <p:graphicFrame>
        <p:nvGraphicFramePr>
          <p:cNvPr id="430" name="Shape 430"/>
          <p:cNvGraphicFramePr/>
          <p:nvPr/>
        </p:nvGraphicFramePr>
        <p:xfrm>
          <a:off x="724500" y="3210725"/>
          <a:ext cx="3000000" cy="3000000"/>
        </p:xfrm>
        <a:graphic>
          <a:graphicData uri="http://schemas.openxmlformats.org/drawingml/2006/table">
            <a:tbl>
              <a:tblPr>
                <a:noFill/>
                <a:tableStyleId>{C03625FE-9A08-4ECB-BEE6-C67B25DFD316}</a:tableStyleId>
              </a:tblPr>
              <a:tblGrid>
                <a:gridCol w="2728725"/>
                <a:gridCol w="2097275"/>
                <a:gridCol w="241300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US"/>
                        <a:t>Name</a:t>
                      </a:r>
                    </a:p>
                  </a:txBody>
                  <a:tcPr marT="91425" marB="91425" marR="91425" marL="91425"/>
                </a:tc>
                <a:tc>
                  <a:txBody>
                    <a:bodyPr>
                      <a:noAutofit/>
                    </a:bodyPr>
                    <a:lstStyle/>
                    <a:p>
                      <a:pPr lvl="0">
                        <a:spcBef>
                          <a:spcPts val="0"/>
                        </a:spcBef>
                        <a:buNone/>
                      </a:pPr>
                      <a:r>
                        <a:rPr lang="en-US"/>
                        <a:t>Description</a:t>
                      </a:r>
                    </a:p>
                  </a:txBody>
                  <a:tcPr marT="91425" marB="91425" marR="91425" marL="91425"/>
                </a:tc>
              </a:tr>
              <a:tr h="381000">
                <a:tc>
                  <a:txBody>
                    <a:bodyPr>
                      <a:noAutofit/>
                    </a:bodyPr>
                    <a:lstStyle/>
                    <a:p>
                      <a:pPr lvl="0">
                        <a:spcBef>
                          <a:spcPts val="0"/>
                        </a:spcBef>
                        <a:buNone/>
                      </a:pPr>
                      <a:r>
                        <a:rPr lang="en-US" sz="1800">
                          <a:latin typeface="Calibri"/>
                          <a:ea typeface="Calibri"/>
                          <a:cs typeface="Calibri"/>
                          <a:sym typeface="Calibri"/>
                        </a:rPr>
                        <a:t>()</a:t>
                      </a:r>
                    </a:p>
                  </a:txBody>
                  <a:tcPr marT="91425" marB="91425" marR="91425" marL="91425"/>
                </a:tc>
                <a:tc>
                  <a:txBody>
                    <a:bodyPr>
                      <a:noAutofit/>
                    </a:bodyPr>
                    <a:lstStyle/>
                    <a:p>
                      <a:pPr lvl="0">
                        <a:spcBef>
                          <a:spcPts val="0"/>
                        </a:spcBef>
                        <a:buNone/>
                      </a:pPr>
                      <a:r>
                        <a:rPr lang="en-US" sz="1800">
                          <a:latin typeface="Calibri"/>
                          <a:ea typeface="Calibri"/>
                          <a:cs typeface="Calibri"/>
                          <a:sym typeface="Calibri"/>
                        </a:rPr>
                        <a:t>Parameters</a:t>
                      </a:r>
                    </a:p>
                  </a:txBody>
                  <a:tcPr marT="91425" marB="91425" marR="91425" marL="91425"/>
                </a:tc>
                <a:tc>
                  <a:txBody>
                    <a:bodyPr>
                      <a:noAutofit/>
                    </a:bodyPr>
                    <a:lstStyle/>
                    <a:p>
                      <a:pPr lvl="0">
                        <a:spcBef>
                          <a:spcPts val="0"/>
                        </a:spcBef>
                        <a:buNone/>
                      </a:pPr>
                      <a:r>
                        <a:rPr lang="en-US" sz="1800">
                          <a:solidFill>
                            <a:srgbClr val="333333"/>
                          </a:solidFill>
                          <a:highlight>
                            <a:srgbClr val="FFFFFF"/>
                          </a:highlight>
                          <a:latin typeface="Calibri"/>
                          <a:ea typeface="Calibri"/>
                          <a:cs typeface="Calibri"/>
                          <a:sym typeface="Calibri"/>
                        </a:rPr>
                        <a:t>Defines parameters used by the expression</a:t>
                      </a:r>
                    </a:p>
                  </a:txBody>
                  <a:tcPr marT="91425" marB="91425" marR="91425" marL="91425"/>
                </a:tc>
              </a:tr>
              <a:tr h="381000">
                <a:tc>
                  <a:txBody>
                    <a:bodyPr>
                      <a:noAutofit/>
                    </a:bodyPr>
                    <a:lstStyle/>
                    <a:p>
                      <a:pPr lvl="0">
                        <a:spcBef>
                          <a:spcPts val="0"/>
                        </a:spcBef>
                        <a:buNone/>
                      </a:pPr>
                      <a:r>
                        <a:rPr lang="en-US" sz="1800">
                          <a:latin typeface="Calibri"/>
                          <a:ea typeface="Calibri"/>
                          <a:cs typeface="Calibri"/>
                          <a:sym typeface="Calibri"/>
                        </a:rPr>
                        <a:t>-&gt;</a:t>
                      </a:r>
                    </a:p>
                  </a:txBody>
                  <a:tcPr marT="91425" marB="91425" marR="91425" marL="91425"/>
                </a:tc>
                <a:tc>
                  <a:txBody>
                    <a:bodyPr>
                      <a:noAutofit/>
                    </a:bodyPr>
                    <a:lstStyle/>
                    <a:p>
                      <a:pPr lvl="0">
                        <a:spcBef>
                          <a:spcPts val="0"/>
                        </a:spcBef>
                        <a:buNone/>
                      </a:pPr>
                      <a:r>
                        <a:rPr lang="en-US" sz="1800">
                          <a:solidFill>
                            <a:srgbClr val="333333"/>
                          </a:solidFill>
                          <a:highlight>
                            <a:srgbClr val="F7F7F7"/>
                          </a:highlight>
                          <a:latin typeface="Calibri"/>
                          <a:ea typeface="Calibri"/>
                          <a:cs typeface="Calibri"/>
                          <a:sym typeface="Calibri"/>
                        </a:rPr>
                        <a:t>Arrow Token</a:t>
                      </a:r>
                    </a:p>
                  </a:txBody>
                  <a:tcPr marT="91425" marB="91425" marR="91425" marL="91425"/>
                </a:tc>
                <a:tc>
                  <a:txBody>
                    <a:bodyPr>
                      <a:noAutofit/>
                    </a:bodyPr>
                    <a:lstStyle/>
                    <a:p>
                      <a:pPr lvl="0">
                        <a:spcBef>
                          <a:spcPts val="0"/>
                        </a:spcBef>
                        <a:buNone/>
                      </a:pPr>
                      <a:r>
                        <a:rPr lang="en-US" sz="1800">
                          <a:solidFill>
                            <a:srgbClr val="333333"/>
                          </a:solidFill>
                          <a:highlight>
                            <a:srgbClr val="F7F7F7"/>
                          </a:highlight>
                          <a:latin typeface="Calibri"/>
                          <a:ea typeface="Calibri"/>
                          <a:cs typeface="Calibri"/>
                          <a:sym typeface="Calibri"/>
                        </a:rPr>
                        <a:t>Separates the parameters from the body</a:t>
                      </a:r>
                    </a:p>
                  </a:txBody>
                  <a:tcPr marT="91425" marB="91425" marR="91425" marL="91425"/>
                </a:tc>
              </a:tr>
              <a:tr h="381000">
                <a:tc>
                  <a:txBody>
                    <a:bodyPr>
                      <a:noAutofit/>
                    </a:bodyPr>
                    <a:lstStyle/>
                    <a:p>
                      <a:pPr lvl="0">
                        <a:spcBef>
                          <a:spcPts val="0"/>
                        </a:spcBef>
                        <a:buNone/>
                      </a:pPr>
                      <a:r>
                        <a:rPr lang="en-US" sz="1800">
                          <a:solidFill>
                            <a:srgbClr val="333333"/>
                          </a:solidFill>
                          <a:highlight>
                            <a:srgbClr val="FFFFFF"/>
                          </a:highlight>
                          <a:latin typeface="Calibri"/>
                          <a:ea typeface="Calibri"/>
                          <a:cs typeface="Calibri"/>
                          <a:sym typeface="Calibri"/>
                        </a:rPr>
                        <a:t>performLongRunningTask()</a:t>
                      </a:r>
                    </a:p>
                  </a:txBody>
                  <a:tcPr marT="91425" marB="91425" marR="91425" marL="91425"/>
                </a:tc>
                <a:tc>
                  <a:txBody>
                    <a:bodyPr>
                      <a:noAutofit/>
                    </a:bodyPr>
                    <a:lstStyle/>
                    <a:p>
                      <a:pPr lvl="0">
                        <a:spcBef>
                          <a:spcPts val="0"/>
                        </a:spcBef>
                        <a:buNone/>
                      </a:pPr>
                      <a:r>
                        <a:rPr lang="en-US" sz="1800">
                          <a:solidFill>
                            <a:srgbClr val="333333"/>
                          </a:solidFill>
                          <a:highlight>
                            <a:srgbClr val="FFFFFF"/>
                          </a:highlight>
                          <a:latin typeface="Calibri"/>
                          <a:ea typeface="Calibri"/>
                          <a:cs typeface="Calibri"/>
                          <a:sym typeface="Calibri"/>
                        </a:rPr>
                        <a:t>Expression Body</a:t>
                      </a:r>
                    </a:p>
                  </a:txBody>
                  <a:tcPr marT="91425" marB="91425" marR="91425" marL="91425"/>
                </a:tc>
                <a:tc>
                  <a:txBody>
                    <a:bodyPr>
                      <a:noAutofit/>
                    </a:bodyPr>
                    <a:lstStyle/>
                    <a:p>
                      <a:pPr lvl="0">
                        <a:spcBef>
                          <a:spcPts val="0"/>
                        </a:spcBef>
                        <a:buNone/>
                      </a:pPr>
                      <a:r>
                        <a:rPr lang="en-US" sz="1800">
                          <a:solidFill>
                            <a:srgbClr val="333333"/>
                          </a:solidFill>
                          <a:highlight>
                            <a:srgbClr val="FFFFFF"/>
                          </a:highlight>
                          <a:latin typeface="Calibri"/>
                          <a:ea typeface="Calibri"/>
                          <a:cs typeface="Calibri"/>
                          <a:sym typeface="Calibri"/>
                        </a:rPr>
                        <a:t>The code to be executed</a:t>
                      </a: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Parameters in lambda</a:t>
            </a:r>
          </a:p>
        </p:txBody>
      </p:sp>
      <p:sp>
        <p:nvSpPr>
          <p:cNvPr id="437" name="Shape 43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t>In previous example we didn’t pass any parameters to the lambda</a:t>
            </a:r>
          </a:p>
          <a:p>
            <a:pPr lvl="0">
              <a:spcBef>
                <a:spcPts val="0"/>
              </a:spcBef>
              <a:buNone/>
            </a:pPr>
            <a:r>
              <a:rPr lang="en-US" sz="2000"/>
              <a:t>expression, but in real world we often need to do it.</a:t>
            </a:r>
          </a:p>
          <a:p>
            <a:pPr lvl="0">
              <a:spcBef>
                <a:spcPts val="0"/>
              </a:spcBef>
              <a:buNone/>
            </a:pPr>
            <a:r>
              <a:rPr lang="en-US" sz="2000"/>
              <a:t>For instance, we can try to implement </a:t>
            </a:r>
            <a:r>
              <a:rPr lang="en-US" sz="2000">
                <a:latin typeface="Consolas"/>
                <a:ea typeface="Consolas"/>
                <a:cs typeface="Consolas"/>
                <a:sym typeface="Consolas"/>
              </a:rPr>
              <a:t>Comparable&lt;T&gt;</a:t>
            </a:r>
            <a:r>
              <a:rPr lang="en-US" sz="2000"/>
              <a:t> and </a:t>
            </a:r>
          </a:p>
          <a:p>
            <a:pPr lvl="0">
              <a:spcBef>
                <a:spcPts val="0"/>
              </a:spcBef>
              <a:buNone/>
            </a:pPr>
            <a:r>
              <a:rPr lang="en-US" sz="2000">
                <a:latin typeface="Consolas"/>
                <a:ea typeface="Consolas"/>
                <a:cs typeface="Consolas"/>
                <a:sym typeface="Consolas"/>
              </a:rPr>
              <a:t>Comparator&lt;T&gt;.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Comparable implementation</a:t>
            </a:r>
          </a:p>
        </p:txBody>
      </p:sp>
      <p:sp>
        <p:nvSpPr>
          <p:cNvPr id="444" name="Shape 44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t/>
            </a:r>
            <a:endParaRPr sz="2400">
              <a:latin typeface="Consolas"/>
              <a:ea typeface="Consolas"/>
              <a:cs typeface="Consolas"/>
              <a:sym typeface="Consolas"/>
            </a:endParaRPr>
          </a:p>
          <a:p>
            <a:pPr indent="-381000" lvl="0" marL="457200" rtl="0">
              <a:spcBef>
                <a:spcPts val="0"/>
              </a:spcBef>
              <a:buSzPct val="100000"/>
              <a:buFont typeface="Consolas"/>
              <a:buAutoNum type="arabicPeriod"/>
            </a:pPr>
            <a:r>
              <a:rPr lang="en-US" sz="2400">
                <a:latin typeface="Consolas"/>
                <a:ea typeface="Consolas"/>
                <a:cs typeface="Consolas"/>
                <a:sym typeface="Consolas"/>
              </a:rPr>
              <a:t>Comparable&lt;Integer&gt; comparable = a -&gt; -1;</a:t>
            </a:r>
          </a:p>
          <a:p>
            <a:pPr indent="0" lvl="0" marL="0" rtl="0">
              <a:spcBef>
                <a:spcPts val="0"/>
              </a:spcBef>
              <a:buNone/>
            </a:pPr>
            <a:r>
              <a:t/>
            </a:r>
            <a:endParaRPr sz="2400">
              <a:latin typeface="Consolas"/>
              <a:ea typeface="Consolas"/>
              <a:cs typeface="Consolas"/>
              <a:sym typeface="Consolas"/>
            </a:endParaRPr>
          </a:p>
          <a:p>
            <a:pPr indent="-381000" lvl="0" marL="457200" rtl="0">
              <a:spcBef>
                <a:spcPts val="0"/>
              </a:spcBef>
              <a:buSzPct val="100000"/>
              <a:buFont typeface="Consolas"/>
              <a:buAutoNum type="arabicPeriod"/>
            </a:pPr>
            <a:r>
              <a:rPr lang="en-US" sz="2400">
                <a:latin typeface="Consolas"/>
                <a:ea typeface="Consolas"/>
                <a:cs typeface="Consolas"/>
                <a:sym typeface="Consolas"/>
              </a:rPr>
              <a:t>Comparable&lt;Integer&gt; comparable = </a:t>
            </a:r>
            <a:r>
              <a:rPr lang="en-US" sz="2400">
                <a:solidFill>
                  <a:srgbClr val="00FF00"/>
                </a:solidFill>
                <a:latin typeface="Consolas"/>
                <a:ea typeface="Consolas"/>
                <a:cs typeface="Consolas"/>
                <a:sym typeface="Consolas"/>
              </a:rPr>
              <a:t>(</a:t>
            </a:r>
            <a:r>
              <a:rPr lang="en-US" sz="2400">
                <a:latin typeface="Consolas"/>
                <a:ea typeface="Consolas"/>
                <a:cs typeface="Consolas"/>
                <a:sym typeface="Consolas"/>
              </a:rPr>
              <a:t>a</a:t>
            </a:r>
            <a:r>
              <a:rPr lang="en-US" sz="2400">
                <a:solidFill>
                  <a:srgbClr val="00FF00"/>
                </a:solidFill>
                <a:latin typeface="Consolas"/>
                <a:ea typeface="Consolas"/>
                <a:cs typeface="Consolas"/>
                <a:sym typeface="Consolas"/>
              </a:rPr>
              <a:t>)</a:t>
            </a:r>
            <a:r>
              <a:rPr lang="en-US" sz="2400">
                <a:latin typeface="Consolas"/>
                <a:ea typeface="Consolas"/>
                <a:cs typeface="Consolas"/>
                <a:sym typeface="Consolas"/>
              </a:rPr>
              <a:t> -&gt; -1;</a:t>
            </a:r>
          </a:p>
          <a:p>
            <a:pPr lvl="0">
              <a:spcBef>
                <a:spcPts val="0"/>
              </a:spcBef>
              <a:buNone/>
            </a:pPr>
            <a:r>
              <a:t/>
            </a:r>
            <a:endParaRPr sz="24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Comparator implementation</a:t>
            </a:r>
          </a:p>
        </p:txBody>
      </p:sp>
      <p:sp>
        <p:nvSpPr>
          <p:cNvPr id="451" name="Shape 451"/>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rtl="0">
              <a:spcBef>
                <a:spcPts val="0"/>
              </a:spcBef>
              <a:buNone/>
            </a:pPr>
            <a:r>
              <a:t/>
            </a:r>
            <a:endParaRPr sz="2400">
              <a:latin typeface="Consolas"/>
              <a:ea typeface="Consolas"/>
              <a:cs typeface="Consolas"/>
              <a:sym typeface="Consolas"/>
            </a:endParaRPr>
          </a:p>
          <a:p>
            <a:pPr indent="-381000" lvl="0" marL="457200" rtl="0">
              <a:spcBef>
                <a:spcPts val="0"/>
              </a:spcBef>
              <a:buSzPct val="100000"/>
              <a:buFont typeface="Consolas"/>
              <a:buAutoNum type="arabicPeriod"/>
            </a:pPr>
            <a:r>
              <a:rPr lang="en-US" sz="2400">
                <a:latin typeface="Consolas"/>
                <a:ea typeface="Consolas"/>
                <a:cs typeface="Consolas"/>
                <a:sym typeface="Consolas"/>
              </a:rPr>
              <a:t>Comparator&lt;String&gt; comparator = (a, b) -&gt; -1;</a:t>
            </a:r>
          </a:p>
          <a:p>
            <a:pPr indent="0" lvl="0" marL="0" rtl="0">
              <a:spcBef>
                <a:spcPts val="0"/>
              </a:spcBef>
              <a:buNone/>
            </a:pPr>
            <a:r>
              <a:t/>
            </a:r>
            <a:endParaRPr sz="2400">
              <a:latin typeface="Consolas"/>
              <a:ea typeface="Consolas"/>
              <a:cs typeface="Consolas"/>
              <a:sym typeface="Consolas"/>
            </a:endParaRPr>
          </a:p>
          <a:p>
            <a:pPr indent="-381000" lvl="0" marL="457200" rtl="0">
              <a:spcBef>
                <a:spcPts val="0"/>
              </a:spcBef>
              <a:buSzPct val="100000"/>
              <a:buFont typeface="Consolas"/>
              <a:buAutoNum type="arabicPeriod"/>
            </a:pPr>
            <a:r>
              <a:rPr lang="en-US" sz="2400">
                <a:latin typeface="Consolas"/>
                <a:ea typeface="Consolas"/>
                <a:cs typeface="Consolas"/>
                <a:sym typeface="Consolas"/>
              </a:rPr>
              <a:t>Comparator&lt;String&gt; comparator = (a, b) -&gt; { if (a &lt; b)</a:t>
            </a:r>
          </a:p>
          <a:p>
            <a:pPr indent="457200" lvl="0" marL="457200" rtl="0">
              <a:spcBef>
                <a:spcPts val="0"/>
              </a:spcBef>
              <a:buNone/>
            </a:pPr>
            <a:r>
              <a:rPr lang="en-US" sz="2400">
                <a:latin typeface="Consolas"/>
                <a:ea typeface="Consolas"/>
                <a:cs typeface="Consolas"/>
                <a:sym typeface="Consolas"/>
              </a:rPr>
              <a:t>return -1; </a:t>
            </a:r>
          </a:p>
          <a:p>
            <a:pPr indent="0" lvl="0" marL="457200" rtl="0">
              <a:spcBef>
                <a:spcPts val="0"/>
              </a:spcBef>
              <a:buNone/>
            </a:pPr>
            <a:r>
              <a:rPr lang="en-US" sz="2400">
                <a:latin typeface="Consolas"/>
                <a:ea typeface="Consolas"/>
                <a:cs typeface="Consolas"/>
                <a:sym typeface="Consolas"/>
              </a:rPr>
              <a:t>return 1;</a:t>
            </a:r>
          </a:p>
          <a:p>
            <a:pPr indent="0" lvl="0" marL="457200" rtl="0">
              <a:spcBef>
                <a:spcPts val="0"/>
              </a:spcBef>
              <a:buNone/>
            </a:pPr>
            <a:r>
              <a:rPr lang="en-US" sz="2400">
                <a:latin typeface="Consolas"/>
                <a:ea typeface="Consolas"/>
                <a:cs typeface="Consolas"/>
                <a:sym typeface="Consolas"/>
              </a:rPr>
              <a:t>};</a:t>
            </a:r>
          </a:p>
          <a:p>
            <a:pPr lvl="0">
              <a:spcBef>
                <a:spcPts val="0"/>
              </a:spcBef>
              <a:buNone/>
            </a:pPr>
            <a:r>
              <a:t/>
            </a:r>
            <a:endParaRPr sz="24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Functional interfaces</a:t>
            </a:r>
          </a:p>
        </p:txBody>
      </p:sp>
      <p:sp>
        <p:nvSpPr>
          <p:cNvPr id="458" name="Shape 45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333333"/>
                </a:solidFill>
                <a:highlight>
                  <a:srgbClr val="FFFFFF"/>
                </a:highlight>
              </a:rPr>
              <a:t>It would be an oversimplification to say that a functional interface can only</a:t>
            </a:r>
          </a:p>
          <a:p>
            <a:pPr lvl="0">
              <a:spcBef>
                <a:spcPts val="0"/>
              </a:spcBef>
              <a:buNone/>
            </a:pPr>
            <a:r>
              <a:rPr lang="en-US" sz="2000">
                <a:solidFill>
                  <a:srgbClr val="333333"/>
                </a:solidFill>
                <a:highlight>
                  <a:srgbClr val="FFFFFF"/>
                </a:highlight>
              </a:rPr>
              <a:t>define one method, because in fact the Comparable interface actually</a:t>
            </a:r>
          </a:p>
          <a:p>
            <a:pPr lvl="0">
              <a:spcBef>
                <a:spcPts val="0"/>
              </a:spcBef>
              <a:buNone/>
            </a:pPr>
            <a:r>
              <a:rPr lang="en-US" sz="2000">
                <a:solidFill>
                  <a:srgbClr val="333333"/>
                </a:solidFill>
                <a:highlight>
                  <a:srgbClr val="FFFFFF"/>
                </a:highlight>
              </a:rPr>
              <a:t>defines: </a:t>
            </a:r>
            <a:r>
              <a:rPr lang="en-US" sz="2000">
                <a:solidFill>
                  <a:srgbClr val="333333"/>
                </a:solidFill>
                <a:highlight>
                  <a:srgbClr val="FFFFFF"/>
                </a:highlight>
                <a:latin typeface="Consolas"/>
                <a:ea typeface="Consolas"/>
                <a:cs typeface="Consolas"/>
                <a:sym typeface="Consolas"/>
              </a:rPr>
              <a:t>compare()</a:t>
            </a:r>
            <a:r>
              <a:rPr lang="en-US" sz="2000">
                <a:solidFill>
                  <a:srgbClr val="333333"/>
                </a:solidFill>
                <a:highlight>
                  <a:srgbClr val="FFFFFF"/>
                </a:highlight>
              </a:rPr>
              <a:t> and </a:t>
            </a:r>
            <a:r>
              <a:rPr lang="en-US" sz="2000">
                <a:solidFill>
                  <a:srgbClr val="333333"/>
                </a:solidFill>
                <a:highlight>
                  <a:srgbClr val="FFFFFF"/>
                </a:highlight>
                <a:latin typeface="Consolas"/>
                <a:ea typeface="Consolas"/>
                <a:cs typeface="Consolas"/>
                <a:sym typeface="Consolas"/>
              </a:rPr>
              <a:t>equals()</a:t>
            </a:r>
            <a:r>
              <a:rPr lang="en-US" sz="2000">
                <a:solidFill>
                  <a:srgbClr val="333333"/>
                </a:solidFill>
                <a:highlight>
                  <a:srgbClr val="FFFFFF"/>
                </a:highlight>
              </a:rPr>
              <a:t>. In fact, the requirement is that for an</a:t>
            </a:r>
          </a:p>
          <a:p>
            <a:pPr lvl="0">
              <a:spcBef>
                <a:spcPts val="0"/>
              </a:spcBef>
              <a:buNone/>
            </a:pPr>
            <a:r>
              <a:rPr lang="en-US" sz="2000">
                <a:solidFill>
                  <a:srgbClr val="333333"/>
                </a:solidFill>
                <a:highlight>
                  <a:srgbClr val="FFFFFF"/>
                </a:highlight>
              </a:rPr>
              <a:t>interface to be considered a functional interface it must define only a single</a:t>
            </a:r>
          </a:p>
          <a:p>
            <a:pPr lvl="0">
              <a:spcBef>
                <a:spcPts val="0"/>
              </a:spcBef>
              <a:buNone/>
            </a:pPr>
            <a:r>
              <a:rPr lang="en-US" sz="2000">
                <a:solidFill>
                  <a:srgbClr val="333333"/>
                </a:solidFill>
                <a:highlight>
                  <a:srgbClr val="FFFFFF"/>
                </a:highlight>
              </a:rPr>
              <a:t>abstract method.</a:t>
            </a:r>
          </a:p>
          <a:p>
            <a:pPr lvl="0" rtl="0">
              <a:spcBef>
                <a:spcPts val="0"/>
              </a:spcBef>
              <a:buNone/>
            </a:pPr>
            <a:r>
              <a:t/>
            </a:r>
            <a:endParaRPr sz="2000">
              <a:solidFill>
                <a:srgbClr val="333333"/>
              </a:solidFill>
              <a:highlight>
                <a:srgbClr val="FFFFFF"/>
              </a:highlight>
            </a:endParaRPr>
          </a:p>
          <a:p>
            <a:pPr lvl="0">
              <a:spcBef>
                <a:spcPts val="0"/>
              </a:spcBef>
              <a:buNone/>
            </a:pPr>
            <a:r>
              <a:rPr b="1" lang="en-US" sz="2000">
                <a:solidFill>
                  <a:srgbClr val="333333"/>
                </a:solidFill>
                <a:highlight>
                  <a:srgbClr val="FFFFFF"/>
                </a:highlight>
              </a:rPr>
              <a:t>So why does Comparable qualify as having only a single abstract method?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That’s why!</a:t>
            </a:r>
          </a:p>
        </p:txBody>
      </p:sp>
      <p:sp>
        <p:nvSpPr>
          <p:cNvPr id="465" name="Shape 465"/>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highlight>
                  <a:srgbClr val="FFFFFF"/>
                </a:highlight>
              </a:rPr>
              <a:t>Because the </a:t>
            </a:r>
            <a:r>
              <a:rPr lang="en-US" sz="2000">
                <a:highlight>
                  <a:srgbClr val="FFFFFF"/>
                </a:highlight>
                <a:latin typeface="Consolas"/>
                <a:ea typeface="Consolas"/>
                <a:cs typeface="Consolas"/>
                <a:sym typeface="Consolas"/>
              </a:rPr>
              <a:t>equals()</a:t>
            </a:r>
            <a:r>
              <a:rPr lang="en-US" sz="2000">
                <a:highlight>
                  <a:srgbClr val="FFFFFF"/>
                </a:highlight>
              </a:rPr>
              <a:t> method it defines matches exactly the signature of</a:t>
            </a:r>
          </a:p>
          <a:p>
            <a:pPr lvl="0">
              <a:spcBef>
                <a:spcPts val="0"/>
              </a:spcBef>
              <a:buNone/>
            </a:pPr>
            <a:r>
              <a:rPr lang="en-US" sz="2000">
                <a:highlight>
                  <a:srgbClr val="FFFFFF"/>
                </a:highlight>
              </a:rPr>
              <a:t>the </a:t>
            </a:r>
            <a:r>
              <a:rPr lang="en-US" sz="2000">
                <a:highlight>
                  <a:srgbClr val="FFFFFF"/>
                </a:highlight>
                <a:latin typeface="Consolas"/>
                <a:ea typeface="Consolas"/>
                <a:cs typeface="Consolas"/>
                <a:sym typeface="Consolas"/>
              </a:rPr>
              <a:t>equals()</a:t>
            </a:r>
            <a:r>
              <a:rPr lang="en-US" sz="2000">
                <a:highlight>
                  <a:srgbClr val="FFFFFF"/>
                </a:highlight>
              </a:rPr>
              <a:t> method defined in the </a:t>
            </a:r>
            <a:r>
              <a:rPr lang="en-US" sz="2000">
                <a:highlight>
                  <a:srgbClr val="FFFFFF"/>
                </a:highlight>
                <a:latin typeface="Consolas"/>
                <a:ea typeface="Consolas"/>
                <a:cs typeface="Consolas"/>
                <a:sym typeface="Consolas"/>
              </a:rPr>
              <a:t>Object</a:t>
            </a:r>
            <a:r>
              <a:rPr lang="en-US" sz="2000">
                <a:highlight>
                  <a:srgbClr val="FFFFFF"/>
                </a:highlight>
              </a:rPr>
              <a:t> class, and by definition any</a:t>
            </a:r>
          </a:p>
          <a:p>
            <a:pPr lvl="0">
              <a:spcBef>
                <a:spcPts val="0"/>
              </a:spcBef>
              <a:buNone/>
            </a:pPr>
            <a:r>
              <a:rPr lang="en-US" sz="2000">
                <a:highlight>
                  <a:srgbClr val="FFFFFF"/>
                </a:highlight>
              </a:rPr>
              <a:t>class that implements the </a:t>
            </a:r>
            <a:r>
              <a:rPr lang="en-US" sz="2000">
                <a:highlight>
                  <a:srgbClr val="FFFFFF"/>
                </a:highlight>
                <a:latin typeface="Consolas"/>
                <a:ea typeface="Consolas"/>
                <a:cs typeface="Consolas"/>
                <a:sym typeface="Consolas"/>
              </a:rPr>
              <a:t>Comparable</a:t>
            </a:r>
            <a:r>
              <a:rPr lang="en-US" sz="2000">
                <a:highlight>
                  <a:srgbClr val="FFFFFF"/>
                </a:highlight>
              </a:rPr>
              <a:t> interface is a subclass of </a:t>
            </a:r>
            <a:r>
              <a:rPr lang="en-US" sz="2000">
                <a:highlight>
                  <a:srgbClr val="FFFFFF"/>
                </a:highlight>
                <a:latin typeface="Consolas"/>
                <a:ea typeface="Consolas"/>
                <a:cs typeface="Consolas"/>
                <a:sym typeface="Consolas"/>
              </a:rPr>
              <a:t>Object</a:t>
            </a:r>
          </a:p>
          <a:p>
            <a:pPr lvl="0" rtl="0">
              <a:spcBef>
                <a:spcPts val="0"/>
              </a:spcBef>
              <a:buNone/>
            </a:pPr>
            <a:r>
              <a:rPr lang="en-US" sz="2000">
                <a:highlight>
                  <a:srgbClr val="FFFFFF"/>
                </a:highlight>
              </a:rPr>
              <a:t>and therefore does provide an implementation of </a:t>
            </a:r>
            <a:r>
              <a:rPr lang="en-US" sz="2000">
                <a:highlight>
                  <a:srgbClr val="FFFFFF"/>
                </a:highlight>
                <a:latin typeface="Consolas"/>
                <a:ea typeface="Consolas"/>
                <a:cs typeface="Consolas"/>
                <a:sym typeface="Consolas"/>
              </a:rPr>
              <a:t>equals().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685787" y="2238875"/>
            <a:ext cx="7772400" cy="1362000"/>
          </a:xfrm>
          <a:prstGeom prst="rect">
            <a:avLst/>
          </a:prstGeom>
        </p:spPr>
        <p:txBody>
          <a:bodyPr anchorCtr="0" anchor="t" bIns="91425" lIns="91425" rIns="91425" tIns="91425">
            <a:noAutofit/>
          </a:bodyPr>
          <a:lstStyle/>
          <a:p>
            <a:pPr lvl="0" rtl="0">
              <a:spcBef>
                <a:spcPts val="0"/>
              </a:spcBef>
              <a:buNone/>
            </a:pPr>
            <a:r>
              <a:rPr lang="en-US"/>
              <a:t>Coding time</a:t>
            </a:r>
          </a:p>
        </p:txBody>
      </p:sp>
      <p:pic>
        <p:nvPicPr>
          <p:cNvPr id="472" name="Shape 472"/>
          <p:cNvPicPr preferRelativeResize="0"/>
          <p:nvPr/>
        </p:nvPicPr>
        <p:blipFill>
          <a:blip r:embed="rId3">
            <a:alphaModFix/>
          </a:blip>
          <a:stretch>
            <a:fillRect/>
          </a:stretch>
        </p:blipFill>
        <p:spPr>
          <a:xfrm>
            <a:off x="5063200" y="3092875"/>
            <a:ext cx="3394993" cy="2933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p:nvPr/>
        </p:nvSpPr>
        <p:spPr>
          <a:xfrm>
            <a:off x="5436096" y="0"/>
            <a:ext cx="3707903" cy="6858000"/>
          </a:xfrm>
          <a:prstGeom prst="rect">
            <a:avLst/>
          </a:prstGeom>
          <a:solidFill>
            <a:srgbClr val="414B5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44" name="Shape 344"/>
          <p:cNvSpPr/>
          <p:nvPr/>
        </p:nvSpPr>
        <p:spPr>
          <a:xfrm>
            <a:off x="5364087" y="0"/>
            <a:ext cx="117727" cy="6858000"/>
          </a:xfrm>
          <a:prstGeom prst="rect">
            <a:avLst/>
          </a:prstGeom>
          <a:solidFill>
            <a:srgbClr val="ED3645"/>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ED3746"/>
              </a:solidFill>
              <a:latin typeface="Calibri"/>
              <a:ea typeface="Calibri"/>
              <a:cs typeface="Calibri"/>
              <a:sym typeface="Calibri"/>
            </a:endParaRPr>
          </a:p>
        </p:txBody>
      </p:sp>
      <p:sp>
        <p:nvSpPr>
          <p:cNvPr id="345" name="Shape 345"/>
          <p:cNvSpPr/>
          <p:nvPr/>
        </p:nvSpPr>
        <p:spPr>
          <a:xfrm>
            <a:off x="5364087" y="0"/>
            <a:ext cx="117727" cy="6858000"/>
          </a:xfrm>
          <a:prstGeom prst="rect">
            <a:avLst/>
          </a:prstGeom>
          <a:solidFill>
            <a:srgbClr val="ED3645"/>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ED3746"/>
              </a:solidFill>
              <a:latin typeface="Calibri"/>
              <a:ea typeface="Calibri"/>
              <a:cs typeface="Calibri"/>
              <a:sym typeface="Calibri"/>
            </a:endParaRPr>
          </a:p>
        </p:txBody>
      </p:sp>
      <p:sp>
        <p:nvSpPr>
          <p:cNvPr id="346" name="Shape 346"/>
          <p:cNvSpPr txBox="1"/>
          <p:nvPr/>
        </p:nvSpPr>
        <p:spPr>
          <a:xfrm>
            <a:off x="503550" y="532775"/>
            <a:ext cx="4860600" cy="670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SzPct val="25000"/>
              <a:buNone/>
            </a:pPr>
            <a:r>
              <a:rPr b="1" lang="en-US" sz="2800">
                <a:solidFill>
                  <a:srgbClr val="ED3645"/>
                </a:solidFill>
                <a:latin typeface="Calibri"/>
                <a:ea typeface="Calibri"/>
                <a:cs typeface="Calibri"/>
                <a:sym typeface="Calibri"/>
              </a:rPr>
              <a:t>Radchykov Oleksandr</a:t>
            </a:r>
          </a:p>
        </p:txBody>
      </p:sp>
      <p:sp>
        <p:nvSpPr>
          <p:cNvPr id="347" name="Shape 347"/>
          <p:cNvSpPr txBox="1"/>
          <p:nvPr/>
        </p:nvSpPr>
        <p:spPr>
          <a:xfrm>
            <a:off x="467543" y="1484783"/>
            <a:ext cx="4662900" cy="42486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Clr>
                <a:srgbClr val="FF014A"/>
              </a:buClr>
              <a:buSzPct val="100000"/>
              <a:buFont typeface="Noto Sans Symbols"/>
              <a:buChar char="▪"/>
            </a:pPr>
            <a:r>
              <a:rPr b="0" i="0" lang="en-US" sz="1800" u="none" cap="none" strike="noStrike">
                <a:solidFill>
                  <a:srgbClr val="424C53"/>
                </a:solidFill>
                <a:latin typeface="Calibri"/>
                <a:ea typeface="Calibri"/>
                <a:cs typeface="Calibri"/>
                <a:sym typeface="Calibri"/>
              </a:rPr>
              <a:t>  </a:t>
            </a:r>
            <a:r>
              <a:rPr lang="en-US" sz="1800">
                <a:solidFill>
                  <a:srgbClr val="424C53"/>
                </a:solidFill>
                <a:latin typeface="Calibri"/>
                <a:ea typeface="Calibri"/>
                <a:cs typeface="Calibri"/>
                <a:sym typeface="Calibri"/>
              </a:rPr>
              <a:t>Instructor at</a:t>
            </a:r>
            <a:r>
              <a:rPr b="0" i="0" lang="en-US" sz="1800" u="none" cap="none" strike="noStrike">
                <a:solidFill>
                  <a:srgbClr val="424C53"/>
                </a:solidFill>
                <a:latin typeface="Calibri"/>
                <a:ea typeface="Calibri"/>
                <a:cs typeface="Calibri"/>
                <a:sym typeface="Calibri"/>
              </a:rPr>
              <a:t> </a:t>
            </a:r>
            <a:r>
              <a:rPr b="1" i="0" lang="en-US" sz="1800" u="none" cap="none" strike="noStrike">
                <a:solidFill>
                  <a:srgbClr val="ED3746"/>
                </a:solidFill>
                <a:latin typeface="Calibri"/>
                <a:ea typeface="Calibri"/>
                <a:cs typeface="Calibri"/>
                <a:sym typeface="Calibri"/>
              </a:rPr>
              <a:t>IT</a:t>
            </a:r>
            <a:r>
              <a:rPr b="1" i="0" lang="en-US" sz="1800" u="none" cap="none" strike="noStrike">
                <a:solidFill>
                  <a:srgbClr val="424C53"/>
                </a:solidFill>
                <a:latin typeface="Calibri"/>
                <a:ea typeface="Calibri"/>
                <a:cs typeface="Calibri"/>
                <a:sym typeface="Calibri"/>
              </a:rPr>
              <a:t> Education Academy</a:t>
            </a:r>
          </a:p>
          <a:p>
            <a:pPr indent="0" lvl="0" marL="0" marR="0" rtl="0" algn="l">
              <a:spcBef>
                <a:spcPts val="360"/>
              </a:spcBef>
              <a:spcAft>
                <a:spcPts val="0"/>
              </a:spcAft>
              <a:buClr>
                <a:srgbClr val="FF014A"/>
              </a:buClr>
              <a:buFont typeface="Noto Sans Symbols"/>
              <a:buNone/>
            </a:pPr>
            <a:r>
              <a:t/>
            </a:r>
            <a:endParaRPr b="0" i="0" sz="1800" u="none" cap="none" strike="noStrike">
              <a:solidFill>
                <a:srgbClr val="424C53"/>
              </a:solidFill>
              <a:latin typeface="Calibri"/>
              <a:ea typeface="Calibri"/>
              <a:cs typeface="Calibri"/>
              <a:sym typeface="Calibri"/>
            </a:endParaRPr>
          </a:p>
          <a:p>
            <a:pPr indent="0" lvl="0" marL="0" marR="0" rtl="0" algn="l">
              <a:spcBef>
                <a:spcPts val="360"/>
              </a:spcBef>
              <a:spcAft>
                <a:spcPts val="0"/>
              </a:spcAft>
              <a:buClr>
                <a:srgbClr val="FF014A"/>
              </a:buClr>
              <a:buSzPct val="100000"/>
              <a:buFont typeface="Noto Sans Symbols"/>
              <a:buChar char="▪"/>
            </a:pPr>
            <a:r>
              <a:rPr b="0" i="0" lang="en-US" sz="1800" u="none" cap="none" strike="noStrike">
                <a:solidFill>
                  <a:srgbClr val="424C53"/>
                </a:solidFill>
                <a:latin typeface="Calibri"/>
                <a:ea typeface="Calibri"/>
                <a:cs typeface="Calibri"/>
                <a:sym typeface="Calibri"/>
              </a:rPr>
              <a:t>  Worked as Software engi</a:t>
            </a:r>
            <a:r>
              <a:rPr lang="en-US" sz="1800">
                <a:solidFill>
                  <a:srgbClr val="424C53"/>
                </a:solidFill>
                <a:latin typeface="Calibri"/>
                <a:ea typeface="Calibri"/>
                <a:cs typeface="Calibri"/>
                <a:sym typeface="Calibri"/>
              </a:rPr>
              <a:t>neer at:</a:t>
            </a:r>
          </a:p>
          <a:p>
            <a:pPr lvl="0" marR="0" rtl="0" algn="l">
              <a:spcBef>
                <a:spcPts val="360"/>
              </a:spcBef>
              <a:buNone/>
            </a:pPr>
            <a:r>
              <a:t/>
            </a:r>
            <a:endParaRPr b="0" i="0" sz="1600" u="none" cap="none" strike="noStrike">
              <a:solidFill>
                <a:srgbClr val="424C53"/>
              </a:solidFill>
              <a:latin typeface="Calibri"/>
              <a:ea typeface="Calibri"/>
              <a:cs typeface="Calibri"/>
              <a:sym typeface="Calibri"/>
            </a:endParaRPr>
          </a:p>
        </p:txBody>
      </p:sp>
      <p:sp>
        <p:nvSpPr>
          <p:cNvPr id="348" name="Shape 348"/>
          <p:cNvSpPr txBox="1"/>
          <p:nvPr/>
        </p:nvSpPr>
        <p:spPr>
          <a:xfrm>
            <a:off x="5940150" y="5428525"/>
            <a:ext cx="2991900" cy="736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US" sz="1600">
                <a:solidFill>
                  <a:srgbClr val="FFFFFF"/>
                </a:solidFill>
                <a:latin typeface="Calibri"/>
                <a:ea typeface="Calibri"/>
                <a:cs typeface="Calibri"/>
                <a:sym typeface="Calibri"/>
              </a:rPr>
              <a:t>Contacts:</a:t>
            </a:r>
          </a:p>
          <a:p>
            <a:pPr indent="0" lvl="0" marL="0" marR="0" rtl="0" algn="l">
              <a:spcBef>
                <a:spcPts val="320"/>
              </a:spcBef>
              <a:spcAft>
                <a:spcPts val="0"/>
              </a:spcAft>
              <a:buSzPct val="25000"/>
              <a:buNone/>
            </a:pPr>
            <a:r>
              <a:rPr b="0" i="0" lang="en-US" sz="1600" u="none" cap="none" strike="noStrike">
                <a:solidFill>
                  <a:schemeClr val="lt1"/>
                </a:solidFill>
                <a:latin typeface="Calibri"/>
                <a:ea typeface="Calibri"/>
                <a:cs typeface="Calibri"/>
                <a:sym typeface="Calibri"/>
              </a:rPr>
              <a:t>fb.com/</a:t>
            </a:r>
            <a:r>
              <a:rPr b="1" i="0" lang="en-US" sz="1600" u="none" cap="none" strike="noStrike">
                <a:solidFill>
                  <a:schemeClr val="lt1"/>
                </a:solidFill>
                <a:latin typeface="Calibri"/>
                <a:ea typeface="Calibri"/>
                <a:cs typeface="Calibri"/>
                <a:sym typeface="Calibri"/>
              </a:rPr>
              <a:t>oradchykov</a:t>
            </a:r>
          </a:p>
          <a:p>
            <a:pPr indent="0" lvl="0" marL="0" marR="0" rtl="0" algn="l">
              <a:spcBef>
                <a:spcPts val="320"/>
              </a:spcBef>
              <a:buNone/>
            </a:pPr>
            <a:r>
              <a:t/>
            </a:r>
            <a:endParaRPr b="1" sz="1600">
              <a:solidFill>
                <a:schemeClr val="lt1"/>
              </a:solidFill>
              <a:latin typeface="Calibri"/>
              <a:ea typeface="Calibri"/>
              <a:cs typeface="Calibri"/>
              <a:sym typeface="Calibri"/>
            </a:endParaRPr>
          </a:p>
        </p:txBody>
      </p:sp>
      <p:pic>
        <p:nvPicPr>
          <p:cNvPr descr="C:\Users\Developer\Desktop\ITeducationAcademy.png" id="349" name="Shape 349"/>
          <p:cNvPicPr preferRelativeResize="0"/>
          <p:nvPr/>
        </p:nvPicPr>
        <p:blipFill rotWithShape="1">
          <a:blip r:embed="rId3">
            <a:alphaModFix/>
          </a:blip>
          <a:srcRect b="0" l="0" r="0" t="0"/>
          <a:stretch/>
        </p:blipFill>
        <p:spPr>
          <a:xfrm>
            <a:off x="539552" y="6331844"/>
            <a:ext cx="2016224" cy="320074"/>
          </a:xfrm>
          <a:prstGeom prst="rect">
            <a:avLst/>
          </a:prstGeom>
          <a:noFill/>
          <a:ln>
            <a:noFill/>
          </a:ln>
        </p:spPr>
      </p:pic>
      <p:pic>
        <p:nvPicPr>
          <p:cNvPr id="350" name="Shape 350"/>
          <p:cNvPicPr preferRelativeResize="0"/>
          <p:nvPr/>
        </p:nvPicPr>
        <p:blipFill>
          <a:blip r:embed="rId4">
            <a:alphaModFix/>
          </a:blip>
          <a:stretch>
            <a:fillRect/>
          </a:stretch>
        </p:blipFill>
        <p:spPr>
          <a:xfrm>
            <a:off x="503550" y="4827825"/>
            <a:ext cx="1828800" cy="209550"/>
          </a:xfrm>
          <a:prstGeom prst="rect">
            <a:avLst/>
          </a:prstGeom>
          <a:noFill/>
          <a:ln>
            <a:noFill/>
          </a:ln>
        </p:spPr>
      </p:pic>
      <p:pic>
        <p:nvPicPr>
          <p:cNvPr id="351" name="Shape 351"/>
          <p:cNvPicPr preferRelativeResize="0"/>
          <p:nvPr/>
        </p:nvPicPr>
        <p:blipFill>
          <a:blip r:embed="rId5">
            <a:alphaModFix/>
          </a:blip>
          <a:stretch>
            <a:fillRect/>
          </a:stretch>
        </p:blipFill>
        <p:spPr>
          <a:xfrm>
            <a:off x="2424092" y="4122417"/>
            <a:ext cx="1896674" cy="607950"/>
          </a:xfrm>
          <a:prstGeom prst="rect">
            <a:avLst/>
          </a:prstGeom>
          <a:noFill/>
          <a:ln>
            <a:noFill/>
          </a:ln>
        </p:spPr>
      </p:pic>
      <p:pic>
        <p:nvPicPr>
          <p:cNvPr id="352" name="Shape 352"/>
          <p:cNvPicPr preferRelativeResize="0"/>
          <p:nvPr/>
        </p:nvPicPr>
        <p:blipFill>
          <a:blip r:embed="rId6">
            <a:alphaModFix/>
          </a:blip>
          <a:stretch>
            <a:fillRect/>
          </a:stretch>
        </p:blipFill>
        <p:spPr>
          <a:xfrm>
            <a:off x="2929025" y="5083029"/>
            <a:ext cx="1896675" cy="839274"/>
          </a:xfrm>
          <a:prstGeom prst="rect">
            <a:avLst/>
          </a:prstGeom>
          <a:noFill/>
          <a:ln>
            <a:noFill/>
          </a:ln>
        </p:spPr>
      </p:pic>
      <p:pic>
        <p:nvPicPr>
          <p:cNvPr id="353" name="Shape 353"/>
          <p:cNvPicPr preferRelativeResize="0"/>
          <p:nvPr/>
        </p:nvPicPr>
        <p:blipFill>
          <a:blip r:embed="rId7">
            <a:alphaModFix/>
          </a:blip>
          <a:stretch>
            <a:fillRect/>
          </a:stretch>
        </p:blipFill>
        <p:spPr>
          <a:xfrm>
            <a:off x="5999400" y="532762"/>
            <a:ext cx="2581275" cy="2905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685787" y="2238875"/>
            <a:ext cx="7772400" cy="1362000"/>
          </a:xfrm>
          <a:prstGeom prst="rect">
            <a:avLst/>
          </a:prstGeom>
        </p:spPr>
        <p:txBody>
          <a:bodyPr anchorCtr="0" anchor="t" bIns="91425" lIns="91425" rIns="91425" tIns="91425">
            <a:noAutofit/>
          </a:bodyPr>
          <a:lstStyle/>
          <a:p>
            <a:pPr lvl="0">
              <a:spcBef>
                <a:spcPts val="0"/>
              </a:spcBef>
              <a:buNone/>
            </a:pPr>
            <a:r>
              <a:rPr lang="en-US"/>
              <a:t>Default methods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Default methods</a:t>
            </a:r>
          </a:p>
        </p:txBody>
      </p:sp>
      <p:sp>
        <p:nvSpPr>
          <p:cNvPr id="485" name="Shape 485"/>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333333"/>
                </a:solidFill>
                <a:highlight>
                  <a:srgbClr val="FFFFFF"/>
                </a:highlight>
              </a:rPr>
              <a:t>The definition of a functional interface as one for which there’s only a single</a:t>
            </a:r>
          </a:p>
          <a:p>
            <a:pPr lvl="0">
              <a:spcBef>
                <a:spcPts val="0"/>
              </a:spcBef>
              <a:buNone/>
            </a:pPr>
            <a:r>
              <a:rPr lang="en-US" sz="2000">
                <a:solidFill>
                  <a:srgbClr val="333333"/>
                </a:solidFill>
                <a:highlight>
                  <a:srgbClr val="FFFFFF"/>
                </a:highlight>
              </a:rPr>
              <a:t>unimplemented method is somewhat complicated by the addition in Java 8</a:t>
            </a:r>
          </a:p>
          <a:p>
            <a:pPr lvl="0">
              <a:spcBef>
                <a:spcPts val="0"/>
              </a:spcBef>
              <a:buNone/>
            </a:pPr>
            <a:r>
              <a:rPr lang="en-US" sz="2000">
                <a:solidFill>
                  <a:srgbClr val="333333"/>
                </a:solidFill>
                <a:highlight>
                  <a:srgbClr val="FFFFFF"/>
                </a:highlight>
              </a:rPr>
              <a:t>of another new feature, specifically that of “default methods.” Default</a:t>
            </a:r>
          </a:p>
          <a:p>
            <a:pPr lvl="0">
              <a:spcBef>
                <a:spcPts val="0"/>
              </a:spcBef>
              <a:buNone/>
            </a:pPr>
            <a:r>
              <a:rPr lang="en-US" sz="2000">
                <a:solidFill>
                  <a:srgbClr val="333333"/>
                </a:solidFill>
                <a:highlight>
                  <a:srgbClr val="FFFFFF"/>
                </a:highlight>
              </a:rPr>
              <a:t>methods are concrete method implementations implemented for</a:t>
            </a:r>
          </a:p>
          <a:p>
            <a:pPr lvl="0">
              <a:spcBef>
                <a:spcPts val="0"/>
              </a:spcBef>
              <a:buNone/>
            </a:pPr>
            <a:r>
              <a:rPr lang="en-US" sz="2000">
                <a:solidFill>
                  <a:srgbClr val="333333"/>
                </a:solidFill>
                <a:highlight>
                  <a:srgbClr val="FFFFFF"/>
                </a:highlight>
              </a:rPr>
              <a:t>interfaces, in which case the interface much more closely resembles that of</a:t>
            </a:r>
          </a:p>
          <a:p>
            <a:pPr lvl="0">
              <a:spcBef>
                <a:spcPts val="0"/>
              </a:spcBef>
              <a:buNone/>
            </a:pPr>
            <a:r>
              <a:rPr lang="en-US" sz="2000">
                <a:solidFill>
                  <a:srgbClr val="333333"/>
                </a:solidFill>
                <a:highlight>
                  <a:srgbClr val="FFFFFF"/>
                </a:highlight>
              </a:rPr>
              <a:t>an abstract class.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ApplicationManager</a:t>
            </a:r>
          </a:p>
        </p:txBody>
      </p:sp>
      <p:sp>
        <p:nvSpPr>
          <p:cNvPr id="492" name="Shape 492"/>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highlight>
                  <a:srgbClr val="FFFFFF"/>
                </a:highlight>
              </a:rPr>
              <a:t>For example, suppose an ApplicationManager interface is designed that</a:t>
            </a:r>
          </a:p>
          <a:p>
            <a:pPr lvl="0">
              <a:spcBef>
                <a:spcPts val="0"/>
              </a:spcBef>
              <a:buNone/>
            </a:pPr>
            <a:r>
              <a:rPr lang="en-US" sz="2000">
                <a:highlight>
                  <a:srgbClr val="FFFFFF"/>
                </a:highlight>
              </a:rPr>
              <a:t>contains a pair of methods for processing used to initialize and shut down</a:t>
            </a:r>
          </a:p>
          <a:p>
            <a:pPr lvl="0">
              <a:spcBef>
                <a:spcPts val="0"/>
              </a:spcBef>
              <a:buNone/>
            </a:pPr>
            <a:r>
              <a:rPr lang="en-US" sz="2000">
                <a:highlight>
                  <a:srgbClr val="FFFFFF"/>
                </a:highlight>
              </a:rPr>
              <a:t>an application environment</a:t>
            </a:r>
          </a:p>
          <a:p>
            <a:pPr lvl="0">
              <a:spcBef>
                <a:spcPts val="0"/>
              </a:spcBef>
              <a:buClr>
                <a:schemeClr val="dk1"/>
              </a:buClr>
              <a:buSzPct val="55000"/>
              <a:buFont typeface="Arial"/>
              <a:buNone/>
            </a:pPr>
            <a:r>
              <a:rPr lang="en-US" sz="2000">
                <a:latin typeface="Consolas"/>
                <a:ea typeface="Consolas"/>
                <a:cs typeface="Consolas"/>
                <a:sym typeface="Consolas"/>
              </a:rPr>
              <a:t>public interface ApplicationManager {</a:t>
            </a:r>
          </a:p>
          <a:p>
            <a:pPr lvl="0">
              <a:spcBef>
                <a:spcPts val="0"/>
              </a:spcBef>
              <a:buClr>
                <a:schemeClr val="dk1"/>
              </a:buClr>
              <a:buSzPct val="55000"/>
              <a:buFont typeface="Arial"/>
              <a:buNone/>
            </a:pPr>
            <a:r>
              <a:rPr lang="en-US" sz="2000">
                <a:latin typeface="Consolas"/>
                <a:ea typeface="Consolas"/>
                <a:cs typeface="Consolas"/>
                <a:sym typeface="Consolas"/>
              </a:rPr>
              <a:t>    public void activate();</a:t>
            </a:r>
          </a:p>
          <a:p>
            <a:pPr lvl="0">
              <a:spcBef>
                <a:spcPts val="0"/>
              </a:spcBef>
              <a:buClr>
                <a:schemeClr val="dk1"/>
              </a:buClr>
              <a:buSzPct val="55000"/>
              <a:buFont typeface="Arial"/>
              <a:buNone/>
            </a:pPr>
            <a:r>
              <a:rPr lang="en-US" sz="2000">
                <a:latin typeface="Consolas"/>
                <a:ea typeface="Consolas"/>
                <a:cs typeface="Consolas"/>
                <a:sym typeface="Consolas"/>
              </a:rPr>
              <a:t>    public void deactivate();</a:t>
            </a:r>
          </a:p>
          <a:p>
            <a:pPr lvl="0">
              <a:spcBef>
                <a:spcPts val="0"/>
              </a:spcBef>
              <a:buClr>
                <a:schemeClr val="dk1"/>
              </a:buClr>
              <a:buSzPct val="55000"/>
              <a:buFont typeface="Arial"/>
              <a:buNone/>
            </a:pPr>
            <a:r>
              <a:rPr lang="en-US" sz="2000">
                <a:latin typeface="Consolas"/>
                <a:ea typeface="Consolas"/>
                <a:cs typeface="Consolas"/>
                <a:sym typeface="Consolas"/>
              </a:rPr>
              <a:t>}</a:t>
            </a:r>
          </a:p>
          <a:p>
            <a:pPr lvl="0">
              <a:spcBef>
                <a:spcPts val="0"/>
              </a:spcBef>
              <a:buNone/>
            </a:pPr>
            <a:r>
              <a:t/>
            </a:r>
            <a:endParaRPr sz="20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t>It doesn’t qualify as a functional interface because it defines </a:t>
            </a:r>
            <a:r>
              <a:rPr b="1" lang="en-US" sz="2000"/>
              <a:t>TWO</a:t>
            </a:r>
            <a:r>
              <a:rPr lang="en-US" sz="2000"/>
              <a:t> methods</a:t>
            </a:r>
          </a:p>
          <a:p>
            <a:pPr lvl="0">
              <a:spcBef>
                <a:spcPts val="0"/>
              </a:spcBef>
              <a:buNone/>
            </a:pPr>
            <a:r>
              <a:rPr lang="en-US" sz="2000"/>
              <a:t>for which there’s no implementation. However, we can fix it by providing a</a:t>
            </a:r>
          </a:p>
          <a:p>
            <a:pPr lvl="0">
              <a:spcBef>
                <a:spcPts val="0"/>
              </a:spcBef>
              <a:buNone/>
            </a:pPr>
            <a:r>
              <a:rPr lang="en-US" sz="2000"/>
              <a:t>default implementation for one of them, which is done using the new</a:t>
            </a:r>
          </a:p>
          <a:p>
            <a:pPr lvl="0" rtl="0">
              <a:spcBef>
                <a:spcPts val="0"/>
              </a:spcBef>
              <a:buNone/>
            </a:pPr>
            <a:r>
              <a:rPr lang="en-US" sz="2000"/>
              <a:t>default keyword and providing an implementation.</a:t>
            </a:r>
          </a:p>
        </p:txBody>
      </p:sp>
      <p:sp>
        <p:nvSpPr>
          <p:cNvPr id="499" name="Shape 49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ApplicationManager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Fixing ApplicationManager</a:t>
            </a:r>
          </a:p>
        </p:txBody>
      </p:sp>
      <p:sp>
        <p:nvSpPr>
          <p:cNvPr id="506" name="Shape 506"/>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Clr>
                <a:schemeClr val="dk1"/>
              </a:buClr>
              <a:buSzPct val="55000"/>
              <a:buFont typeface="Arial"/>
              <a:buNone/>
            </a:pPr>
            <a:r>
              <a:rPr lang="en-US" sz="2000">
                <a:latin typeface="Consolas"/>
                <a:ea typeface="Consolas"/>
                <a:cs typeface="Consolas"/>
                <a:sym typeface="Consolas"/>
              </a:rPr>
              <a:t>public interface ApplicationManager {</a:t>
            </a:r>
          </a:p>
          <a:p>
            <a:pPr lvl="0">
              <a:spcBef>
                <a:spcPts val="0"/>
              </a:spcBef>
              <a:buClr>
                <a:schemeClr val="dk1"/>
              </a:buClr>
              <a:buSzPct val="55000"/>
              <a:buFont typeface="Arial"/>
              <a:buNone/>
            </a:pPr>
            <a:r>
              <a:rPr lang="en-US" sz="2000">
                <a:latin typeface="Consolas"/>
                <a:ea typeface="Consolas"/>
                <a:cs typeface="Consolas"/>
                <a:sym typeface="Consolas"/>
              </a:rPr>
              <a:t>    public void activate();</a:t>
            </a:r>
          </a:p>
          <a:p>
            <a:pPr lvl="0">
              <a:spcBef>
                <a:spcPts val="0"/>
              </a:spcBef>
              <a:buClr>
                <a:schemeClr val="dk1"/>
              </a:buClr>
              <a:buSzPct val="55000"/>
              <a:buFont typeface="Arial"/>
              <a:buNone/>
            </a:pPr>
            <a:r>
              <a:rPr lang="en-US" sz="2000">
                <a:latin typeface="Consolas"/>
                <a:ea typeface="Consolas"/>
                <a:cs typeface="Consolas"/>
                <a:sym typeface="Consolas"/>
              </a:rPr>
              <a:t>    public </a:t>
            </a:r>
            <a:r>
              <a:rPr b="1" lang="en-US" sz="2000">
                <a:latin typeface="Consolas"/>
                <a:ea typeface="Consolas"/>
                <a:cs typeface="Consolas"/>
                <a:sym typeface="Consolas"/>
              </a:rPr>
              <a:t>default</a:t>
            </a:r>
            <a:r>
              <a:rPr lang="en-US" sz="2000">
                <a:latin typeface="Consolas"/>
                <a:ea typeface="Consolas"/>
                <a:cs typeface="Consolas"/>
                <a:sym typeface="Consolas"/>
              </a:rPr>
              <a:t> void deactivate() {</a:t>
            </a:r>
          </a:p>
          <a:p>
            <a:pPr lvl="0">
              <a:spcBef>
                <a:spcPts val="0"/>
              </a:spcBef>
              <a:buClr>
                <a:schemeClr val="dk1"/>
              </a:buClr>
              <a:buSzPct val="55000"/>
              <a:buFont typeface="Arial"/>
              <a:buNone/>
            </a:pPr>
            <a:r>
              <a:rPr lang="en-US" sz="2000">
                <a:latin typeface="Consolas"/>
                <a:ea typeface="Consolas"/>
                <a:cs typeface="Consolas"/>
                <a:sym typeface="Consolas"/>
              </a:rPr>
              <a:t>        System.exit(0);</a:t>
            </a:r>
          </a:p>
          <a:p>
            <a:pPr lvl="0">
              <a:spcBef>
                <a:spcPts val="0"/>
              </a:spcBef>
              <a:buClr>
                <a:schemeClr val="dk1"/>
              </a:buClr>
              <a:buSzPct val="55000"/>
              <a:buFont typeface="Arial"/>
              <a:buNone/>
            </a:pPr>
            <a:r>
              <a:rPr lang="en-US" sz="2000">
                <a:latin typeface="Consolas"/>
                <a:ea typeface="Consolas"/>
                <a:cs typeface="Consolas"/>
                <a:sym typeface="Consolas"/>
              </a:rPr>
              <a:t>    }</a:t>
            </a:r>
          </a:p>
          <a:p>
            <a:pPr lvl="0">
              <a:spcBef>
                <a:spcPts val="0"/>
              </a:spcBef>
              <a:buClr>
                <a:schemeClr val="dk1"/>
              </a:buClr>
              <a:buSzPct val="55000"/>
              <a:buFont typeface="Arial"/>
              <a:buNone/>
            </a:pPr>
            <a:r>
              <a:rPr lang="en-US" sz="2000">
                <a:latin typeface="Consolas"/>
                <a:ea typeface="Consolas"/>
                <a:cs typeface="Consolas"/>
                <a:sym typeface="Consolas"/>
              </a:rPr>
              <a:t>}</a:t>
            </a:r>
          </a:p>
          <a:p>
            <a:pPr lvl="0">
              <a:spcBef>
                <a:spcPts val="0"/>
              </a:spcBef>
              <a:buNone/>
            </a:pPr>
            <a:r>
              <a:t/>
            </a:r>
            <a:endParaRPr sz="20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Motivation for defaults</a:t>
            </a:r>
          </a:p>
        </p:txBody>
      </p:sp>
      <p:sp>
        <p:nvSpPr>
          <p:cNvPr id="513" name="Shape 513"/>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highlight>
                  <a:srgbClr val="FFFFFF"/>
                </a:highlight>
              </a:rPr>
              <a:t>Default methods allow additions to be made to an interface without</a:t>
            </a:r>
          </a:p>
          <a:p>
            <a:pPr lvl="0">
              <a:spcBef>
                <a:spcPts val="0"/>
              </a:spcBef>
              <a:buNone/>
            </a:pPr>
            <a:r>
              <a:rPr lang="en-US" sz="2000">
                <a:solidFill>
                  <a:srgbClr val="000000"/>
                </a:solidFill>
                <a:highlight>
                  <a:srgbClr val="FFFFFF"/>
                </a:highlight>
              </a:rPr>
              <a:t>“breaking” older implementations of the interface that don’t implement the</a:t>
            </a:r>
          </a:p>
          <a:p>
            <a:pPr lvl="0">
              <a:spcBef>
                <a:spcPts val="0"/>
              </a:spcBef>
              <a:buNone/>
            </a:pPr>
            <a:r>
              <a:rPr lang="en-US" sz="2000">
                <a:solidFill>
                  <a:srgbClr val="000000"/>
                </a:solidFill>
                <a:highlight>
                  <a:srgbClr val="FFFFFF"/>
                </a:highlight>
              </a:rPr>
              <a:t>newly defined method. </a:t>
            </a:r>
            <a:r>
              <a:rPr lang="en-US" sz="2000">
                <a:highlight>
                  <a:srgbClr val="FFFFFF"/>
                </a:highlight>
              </a:rPr>
              <a:t>For example, a new </a:t>
            </a:r>
            <a:r>
              <a:rPr b="1" lang="en-US" sz="2000">
                <a:highlight>
                  <a:srgbClr val="FFFFFF"/>
                </a:highlight>
              </a:rPr>
              <a:t>forEach() </a:t>
            </a:r>
            <a:r>
              <a:rPr lang="en-US" sz="2000">
                <a:highlight>
                  <a:srgbClr val="FFFFFF"/>
                </a:highlight>
              </a:rPr>
              <a:t>method has been</a:t>
            </a:r>
          </a:p>
          <a:p>
            <a:pPr lvl="0">
              <a:spcBef>
                <a:spcPts val="0"/>
              </a:spcBef>
              <a:buNone/>
            </a:pPr>
            <a:r>
              <a:rPr lang="en-US" sz="2000">
                <a:highlight>
                  <a:srgbClr val="FFFFFF"/>
                </a:highlight>
              </a:rPr>
              <a:t>added to Java’s collection interfaces, and by including a default</a:t>
            </a:r>
          </a:p>
          <a:p>
            <a:pPr lvl="0" rtl="0">
              <a:spcBef>
                <a:spcPts val="0"/>
              </a:spcBef>
              <a:buNone/>
            </a:pPr>
            <a:r>
              <a:rPr lang="en-US" sz="2000">
                <a:highlight>
                  <a:srgbClr val="FFFFFF"/>
                </a:highlight>
              </a:rPr>
              <a:t>implementation for that method the change can be made without</a:t>
            </a:r>
          </a:p>
          <a:p>
            <a:pPr lvl="0">
              <a:spcBef>
                <a:spcPts val="0"/>
              </a:spcBef>
              <a:buNone/>
            </a:pPr>
            <a:r>
              <a:rPr lang="en-US" sz="2000">
                <a:highlight>
                  <a:srgbClr val="FFFFFF"/>
                </a:highlight>
              </a:rPr>
              <a:t>invalidating any existing collection implementations or instances that were</a:t>
            </a:r>
          </a:p>
          <a:p>
            <a:pPr lvl="0" rtl="0">
              <a:spcBef>
                <a:spcPts val="0"/>
              </a:spcBef>
              <a:buClr>
                <a:schemeClr val="dk1"/>
              </a:buClr>
              <a:buSzPct val="55000"/>
              <a:buFont typeface="Arial"/>
              <a:buNone/>
            </a:pPr>
            <a:r>
              <a:rPr lang="en-US" sz="2000">
                <a:highlight>
                  <a:srgbClr val="FFFFFF"/>
                </a:highlight>
              </a:rPr>
              <a:t>created prior to Java 8</a:t>
            </a:r>
          </a:p>
          <a:p>
            <a:pPr lvl="0">
              <a:spcBef>
                <a:spcPts val="0"/>
              </a:spcBef>
              <a:buNone/>
            </a:pPr>
            <a:r>
              <a:t/>
            </a:r>
            <a:endParaRPr sz="2000">
              <a:solidFill>
                <a:srgbClr val="00000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520" name="Shape 520"/>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latin typeface="Consolas"/>
                <a:ea typeface="Consolas"/>
                <a:cs typeface="Consolas"/>
                <a:sym typeface="Consolas"/>
              </a:rPr>
              <a:t>default void forEach(Consumer&lt;? super T&gt; action) {</a:t>
            </a:r>
          </a:p>
          <a:p>
            <a:pPr indent="-209550" lvl="0" marL="800100">
              <a:spcBef>
                <a:spcPts val="0"/>
              </a:spcBef>
              <a:buClr>
                <a:schemeClr val="dk1"/>
              </a:buClr>
              <a:buSzPct val="55000"/>
              <a:buFont typeface="Arial"/>
              <a:buNone/>
            </a:pPr>
            <a:r>
              <a:rPr lang="en-US" sz="2000">
                <a:latin typeface="Consolas"/>
                <a:ea typeface="Consolas"/>
                <a:cs typeface="Consolas"/>
                <a:sym typeface="Consolas"/>
              </a:rPr>
              <a:t>Objects.requireNonNull(action);</a:t>
            </a:r>
          </a:p>
          <a:p>
            <a:pPr lvl="0">
              <a:spcBef>
                <a:spcPts val="0"/>
              </a:spcBef>
              <a:buClr>
                <a:schemeClr val="dk1"/>
              </a:buClr>
              <a:buSzPct val="55000"/>
              <a:buFont typeface="Arial"/>
              <a:buNone/>
            </a:pPr>
            <a:r>
              <a:rPr lang="en-US" sz="2000">
                <a:latin typeface="Consolas"/>
                <a:ea typeface="Consolas"/>
                <a:cs typeface="Consolas"/>
                <a:sym typeface="Consolas"/>
              </a:rPr>
              <a:t>   for (T t : this) {</a:t>
            </a:r>
          </a:p>
          <a:p>
            <a:pPr lvl="0">
              <a:spcBef>
                <a:spcPts val="0"/>
              </a:spcBef>
              <a:buNone/>
            </a:pPr>
            <a:r>
              <a:rPr lang="en-US" sz="2000">
                <a:latin typeface="Consolas"/>
                <a:ea typeface="Consolas"/>
                <a:cs typeface="Consolas"/>
                <a:sym typeface="Consolas"/>
              </a:rPr>
              <a:t>   	action.accept(t);</a:t>
            </a:r>
          </a:p>
          <a:p>
            <a:pPr indent="-209550" lvl="0" marL="800100">
              <a:spcBef>
                <a:spcPts val="0"/>
              </a:spcBef>
              <a:buClr>
                <a:schemeClr val="dk1"/>
              </a:buClr>
              <a:buSzPct val="55000"/>
              <a:buFont typeface="Arial"/>
              <a:buNone/>
            </a:pPr>
            <a:r>
              <a:rPr lang="en-US" sz="2000">
                <a:latin typeface="Consolas"/>
                <a:ea typeface="Consolas"/>
                <a:cs typeface="Consolas"/>
                <a:sym typeface="Consolas"/>
              </a:rPr>
              <a:t>}</a:t>
            </a:r>
          </a:p>
          <a:p>
            <a:pPr lvl="0">
              <a:spcBef>
                <a:spcPts val="0"/>
              </a:spcBef>
              <a:buClr>
                <a:schemeClr val="dk1"/>
              </a:buClr>
              <a:buSzPct val="55000"/>
              <a:buFont typeface="Arial"/>
              <a:buNone/>
            </a:pPr>
            <a:r>
              <a:rPr lang="en-US" sz="2000">
                <a:latin typeface="Consolas"/>
                <a:ea typeface="Consolas"/>
                <a:cs typeface="Consolas"/>
                <a:sym typeface="Consolas"/>
              </a:rPr>
              <a:t>}</a:t>
            </a:r>
          </a:p>
          <a:p>
            <a:pPr lvl="0">
              <a:spcBef>
                <a:spcPts val="0"/>
              </a:spcBef>
              <a:buClr>
                <a:schemeClr val="dk1"/>
              </a:buClr>
              <a:buSzPct val="100000"/>
              <a:buFont typeface="Arial"/>
              <a:buNone/>
            </a:pPr>
            <a:r>
              <a:t/>
            </a:r>
            <a:endParaRPr b="1" sz="1050">
              <a:solidFill>
                <a:srgbClr val="CC7832"/>
              </a:solidFill>
              <a:highlight>
                <a:srgbClr val="2B2B2B"/>
              </a:highlight>
              <a:latin typeface="Arial"/>
              <a:ea typeface="Arial"/>
              <a:cs typeface="Arial"/>
              <a:sym typeface="Arial"/>
            </a:endParaRPr>
          </a:p>
          <a:p>
            <a:pPr lvl="0">
              <a:spcBef>
                <a:spcPts val="0"/>
              </a:spcBef>
              <a:buNone/>
            </a:pPr>
            <a:r>
              <a:t/>
            </a:r>
            <a:endParaRPr b="1" sz="1050">
              <a:solidFill>
                <a:srgbClr val="CC7832"/>
              </a:solidFill>
              <a:highlight>
                <a:srgbClr val="2B2B2B"/>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Default methods</a:t>
            </a:r>
          </a:p>
        </p:txBody>
      </p:sp>
      <p:sp>
        <p:nvSpPr>
          <p:cNvPr id="527" name="Shape 52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highlight>
                  <a:srgbClr val="FFFFFF"/>
                </a:highlight>
              </a:rPr>
              <a:t>Default methods are just that: a default, and like non-default methods</a:t>
            </a:r>
          </a:p>
          <a:p>
            <a:pPr lvl="0">
              <a:spcBef>
                <a:spcPts val="0"/>
              </a:spcBef>
              <a:buNone/>
            </a:pPr>
            <a:r>
              <a:rPr lang="en-US" sz="2000">
                <a:highlight>
                  <a:srgbClr val="FFFFFF"/>
                </a:highlight>
              </a:rPr>
              <a:t>defined in an interface a class (either abstract or concrete) that implements</a:t>
            </a:r>
          </a:p>
          <a:p>
            <a:pPr lvl="0">
              <a:spcBef>
                <a:spcPts val="0"/>
              </a:spcBef>
              <a:buNone/>
            </a:pPr>
            <a:r>
              <a:rPr lang="en-US" sz="2000">
                <a:highlight>
                  <a:srgbClr val="FFFFFF"/>
                </a:highlight>
              </a:rPr>
              <a:t>the interface is free to provide its own implementation that overrides the</a:t>
            </a:r>
          </a:p>
          <a:p>
            <a:pPr lvl="0">
              <a:spcBef>
                <a:spcPts val="0"/>
              </a:spcBef>
              <a:buNone/>
            </a:pPr>
            <a:r>
              <a:rPr lang="en-US" sz="2000">
                <a:highlight>
                  <a:srgbClr val="FFFFFF"/>
                </a:highlight>
              </a:rPr>
              <a:t>default version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Multiple inheritance ambiguity</a:t>
            </a:r>
          </a:p>
        </p:txBody>
      </p:sp>
      <p:sp>
        <p:nvSpPr>
          <p:cNvPr id="534" name="Shape 53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highlight>
                  <a:srgbClr val="FFFFFF"/>
                </a:highlight>
              </a:rPr>
              <a:t>Interfaces have always been considered Java’s mechanism for implementing</a:t>
            </a:r>
          </a:p>
          <a:p>
            <a:pPr lvl="0">
              <a:spcBef>
                <a:spcPts val="0"/>
              </a:spcBef>
              <a:buNone/>
            </a:pPr>
            <a:r>
              <a:rPr lang="en-US" sz="2000">
                <a:solidFill>
                  <a:srgbClr val="000000"/>
                </a:solidFill>
                <a:highlight>
                  <a:srgbClr val="FFFFFF"/>
                </a:highlight>
              </a:rPr>
              <a:t>multiple inheritance: that is, the ability for a class to inherit methods from</a:t>
            </a:r>
          </a:p>
          <a:p>
            <a:pPr lvl="0">
              <a:spcBef>
                <a:spcPts val="0"/>
              </a:spcBef>
              <a:buNone/>
            </a:pPr>
            <a:r>
              <a:rPr lang="en-US" sz="2000">
                <a:solidFill>
                  <a:srgbClr val="000000"/>
                </a:solidFill>
                <a:highlight>
                  <a:srgbClr val="FFFFFF"/>
                </a:highlight>
              </a:rPr>
              <a:t>more than one type, though in the past it could only inherit the method</a:t>
            </a:r>
          </a:p>
          <a:p>
            <a:pPr lvl="0">
              <a:spcBef>
                <a:spcPts val="0"/>
              </a:spcBef>
              <a:buNone/>
            </a:pPr>
            <a:r>
              <a:rPr lang="en-US" sz="2000">
                <a:solidFill>
                  <a:srgbClr val="000000"/>
                </a:solidFill>
                <a:highlight>
                  <a:srgbClr val="FFFFFF"/>
                </a:highlight>
              </a:rPr>
              <a:t>signatures and not their implementations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Problem</a:t>
            </a:r>
          </a:p>
        </p:txBody>
      </p:sp>
      <p:sp>
        <p:nvSpPr>
          <p:cNvPr id="541" name="Shape 541"/>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a:spcBef>
                <a:spcPts val="0"/>
              </a:spcBef>
              <a:buNone/>
            </a:pPr>
            <a:r>
              <a:rPr lang="en-US" sz="2000"/>
              <a:t>Imagine two interfaces:</a:t>
            </a:r>
          </a:p>
          <a:p>
            <a:pPr indent="0" lvl="0" marL="0" rtl="0">
              <a:spcBef>
                <a:spcPts val="0"/>
              </a:spcBef>
              <a:buNone/>
            </a:pPr>
            <a:r>
              <a:rPr lang="en-US" sz="1800">
                <a:latin typeface="Consolas"/>
                <a:ea typeface="Consolas"/>
                <a:cs typeface="Consolas"/>
                <a:sym typeface="Consolas"/>
              </a:rPr>
              <a:t>interface Closeable {</a:t>
            </a:r>
          </a:p>
          <a:p>
            <a:pPr indent="0" lvl="0" marL="0" rtl="0">
              <a:spcBef>
                <a:spcPts val="0"/>
              </a:spcBef>
              <a:buNone/>
            </a:pPr>
            <a:r>
              <a:rPr lang="en-US" sz="1800">
                <a:latin typeface="Consolas"/>
                <a:ea typeface="Consolas"/>
                <a:cs typeface="Consolas"/>
                <a:sym typeface="Consolas"/>
              </a:rPr>
              <a:t>	default void close() { System.exit(0); }</a:t>
            </a:r>
          </a:p>
          <a:p>
            <a:pPr indent="0" lvl="0" marL="0" rtl="0">
              <a:spcBef>
                <a:spcPts val="0"/>
              </a:spcBef>
              <a:buNone/>
            </a:pPr>
            <a:r>
              <a:rPr lang="en-US" sz="1800">
                <a:latin typeface="Consolas"/>
                <a:ea typeface="Consolas"/>
                <a:cs typeface="Consolas"/>
                <a:sym typeface="Consolas"/>
              </a:rPr>
              <a:t>}</a:t>
            </a:r>
          </a:p>
          <a:p>
            <a:pPr indent="0" lvl="0" marL="0" rtl="0">
              <a:spcBef>
                <a:spcPts val="0"/>
              </a:spcBef>
              <a:buNone/>
            </a:pPr>
            <a:r>
              <a:rPr lang="en-US" sz="1800">
                <a:latin typeface="Consolas"/>
                <a:ea typeface="Consolas"/>
                <a:cs typeface="Consolas"/>
                <a:sym typeface="Consolas"/>
              </a:rPr>
              <a:t>interface Controller {</a:t>
            </a:r>
          </a:p>
          <a:p>
            <a:pPr indent="0" lvl="0" marL="0" rtl="0">
              <a:spcBef>
                <a:spcPts val="0"/>
              </a:spcBef>
              <a:buNone/>
            </a:pPr>
            <a:r>
              <a:rPr lang="en-US" sz="1800">
                <a:latin typeface="Consolas"/>
                <a:ea typeface="Consolas"/>
                <a:cs typeface="Consolas"/>
                <a:sym typeface="Consolas"/>
              </a:rPr>
              <a:t>	default void close() { System.out.println(“Closing”); }</a:t>
            </a:r>
          </a:p>
          <a:p>
            <a:pPr indent="0" lvl="0" marL="0">
              <a:spcBef>
                <a:spcPts val="0"/>
              </a:spcBef>
              <a:buNone/>
            </a:pPr>
            <a:r>
              <a:rPr lang="en-US" sz="1800">
                <a:latin typeface="Consolas"/>
                <a:ea typeface="Consolas"/>
                <a:cs typeface="Consolas"/>
                <a:sym typeface="Consolas"/>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Agenda</a:t>
            </a:r>
          </a:p>
        </p:txBody>
      </p:sp>
      <p:sp>
        <p:nvSpPr>
          <p:cNvPr id="360" name="Shape 360"/>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228600" lvl="0" marL="457200" marR="0" rtl="0" algn="l">
              <a:lnSpc>
                <a:spcPct val="100000"/>
              </a:lnSpc>
              <a:spcBef>
                <a:spcPts val="640"/>
              </a:spcBef>
              <a:spcAft>
                <a:spcPts val="0"/>
              </a:spcAft>
              <a:buAutoNum type="arabicPeriod"/>
            </a:pPr>
            <a:r>
              <a:rPr lang="en-US"/>
              <a:t>Lambda expressions</a:t>
            </a:r>
          </a:p>
          <a:p>
            <a:pPr indent="-228600" lvl="0" marL="457200" marR="0" rtl="0" algn="l">
              <a:lnSpc>
                <a:spcPct val="100000"/>
              </a:lnSpc>
              <a:spcBef>
                <a:spcPts val="640"/>
              </a:spcBef>
              <a:spcAft>
                <a:spcPts val="0"/>
              </a:spcAft>
              <a:buAutoNum type="arabicPeriod"/>
            </a:pPr>
            <a:r>
              <a:rPr lang="en-US"/>
              <a:t>Default methods</a:t>
            </a:r>
          </a:p>
          <a:p>
            <a:pPr indent="-228600" lvl="0" marL="457200" marR="0" rtl="0" algn="l">
              <a:lnSpc>
                <a:spcPct val="100000"/>
              </a:lnSpc>
              <a:spcBef>
                <a:spcPts val="640"/>
              </a:spcBef>
              <a:spcAft>
                <a:spcPts val="0"/>
              </a:spcAft>
              <a:buAutoNum type="arabicPeriod"/>
            </a:pPr>
            <a:r>
              <a:rPr lang="en-US"/>
              <a:t>Functional interfaces</a:t>
            </a:r>
          </a:p>
          <a:p>
            <a:pPr indent="-228600" lvl="0" marL="457200" marR="0" rtl="0" algn="l">
              <a:lnSpc>
                <a:spcPct val="100000"/>
              </a:lnSpc>
              <a:spcBef>
                <a:spcPts val="640"/>
              </a:spcBef>
              <a:spcAft>
                <a:spcPts val="0"/>
              </a:spcAft>
              <a:buAutoNum type="arabicPeriod"/>
            </a:pPr>
            <a:r>
              <a:rPr lang="en-US"/>
              <a:t>Method references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Problem</a:t>
            </a:r>
          </a:p>
        </p:txBody>
      </p:sp>
      <p:sp>
        <p:nvSpPr>
          <p:cNvPr id="548" name="Shape 54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t/>
            </a:r>
            <a:endParaRPr sz="2000">
              <a:latin typeface="Consolas"/>
              <a:ea typeface="Consolas"/>
              <a:cs typeface="Consolas"/>
              <a:sym typeface="Consolas"/>
            </a:endParaRPr>
          </a:p>
          <a:p>
            <a:pPr indent="0" lvl="0" marL="0">
              <a:spcBef>
                <a:spcPts val="0"/>
              </a:spcBef>
              <a:buNone/>
            </a:pPr>
            <a:r>
              <a:rPr lang="en-US" sz="2400">
                <a:latin typeface="Consolas"/>
                <a:ea typeface="Consolas"/>
                <a:cs typeface="Consolas"/>
                <a:sym typeface="Consolas"/>
              </a:rPr>
              <a:t>class Sink implements Controller, Closeable {</a:t>
            </a:r>
          </a:p>
          <a:p>
            <a:pPr lvl="0">
              <a:spcBef>
                <a:spcPts val="0"/>
              </a:spcBef>
              <a:buNone/>
            </a:pPr>
            <a:r>
              <a:rPr lang="en-US" sz="2400">
                <a:latin typeface="Consolas"/>
                <a:ea typeface="Consolas"/>
                <a:cs typeface="Consolas"/>
                <a:sym typeface="Consolas"/>
              </a:rPr>
              <a:t>	// what method will be used ?</a:t>
            </a:r>
          </a:p>
          <a:p>
            <a:pPr lvl="0">
              <a:spcBef>
                <a:spcPts val="0"/>
              </a:spcBef>
              <a:buNone/>
            </a:pPr>
            <a:r>
              <a:rPr lang="en-US" sz="2400">
                <a:latin typeface="Consolas"/>
                <a:ea typeface="Consolas"/>
                <a:cs typeface="Consolas"/>
                <a:sym typeface="Consolas"/>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Problem</a:t>
            </a:r>
          </a:p>
        </p:txBody>
      </p:sp>
      <p:sp>
        <p:nvSpPr>
          <p:cNvPr id="555" name="Shape 555"/>
          <p:cNvSpPr txBox="1"/>
          <p:nvPr>
            <p:ph idx="1" type="body"/>
          </p:nvPr>
        </p:nvSpPr>
        <p:spPr>
          <a:xfrm>
            <a:off x="457200" y="1417654"/>
            <a:ext cx="8229600" cy="4708500"/>
          </a:xfrm>
          <a:prstGeom prst="rect">
            <a:avLst/>
          </a:prstGeom>
        </p:spPr>
        <p:txBody>
          <a:bodyPr anchorCtr="0" anchor="t" bIns="91425" lIns="91425" rIns="91425" tIns="91425">
            <a:noAutofit/>
          </a:bodyPr>
          <a:lstStyle/>
          <a:p>
            <a:pPr lvl="0" rtl="0">
              <a:spcBef>
                <a:spcPts val="0"/>
              </a:spcBef>
              <a:buNone/>
            </a:pPr>
            <a:r>
              <a:t/>
            </a:r>
            <a:endParaRPr sz="2000">
              <a:latin typeface="Consolas"/>
              <a:ea typeface="Consolas"/>
              <a:cs typeface="Consolas"/>
              <a:sym typeface="Consolas"/>
            </a:endParaRPr>
          </a:p>
          <a:p>
            <a:pPr indent="0" lvl="0" marL="0" rtl="0">
              <a:spcBef>
                <a:spcPts val="0"/>
              </a:spcBef>
              <a:buNone/>
            </a:pPr>
            <a:r>
              <a:rPr lang="en-US" sz="2400">
                <a:latin typeface="Consolas"/>
                <a:ea typeface="Consolas"/>
                <a:cs typeface="Consolas"/>
                <a:sym typeface="Consolas"/>
              </a:rPr>
              <a:t>class Sink implements Controller, Closeable {</a:t>
            </a:r>
          </a:p>
          <a:p>
            <a:pPr lvl="0" rtl="0">
              <a:spcBef>
                <a:spcPts val="0"/>
              </a:spcBef>
              <a:buNone/>
            </a:pPr>
            <a:r>
              <a:rPr lang="en-US" sz="2400">
                <a:latin typeface="Consolas"/>
                <a:ea typeface="Consolas"/>
                <a:cs typeface="Consolas"/>
                <a:sym typeface="Consolas"/>
              </a:rPr>
              <a:t>	// what method will be used ?</a:t>
            </a:r>
          </a:p>
          <a:p>
            <a:pPr lvl="0">
              <a:spcBef>
                <a:spcPts val="0"/>
              </a:spcBef>
              <a:buNone/>
            </a:pPr>
            <a:r>
              <a:rPr lang="en-US" sz="2400">
                <a:latin typeface="Consolas"/>
                <a:ea typeface="Consolas"/>
                <a:cs typeface="Consolas"/>
                <a:sym typeface="Consolas"/>
              </a:rPr>
              <a:t>}</a:t>
            </a:r>
          </a:p>
          <a:p>
            <a:pPr lvl="0">
              <a:spcBef>
                <a:spcPts val="0"/>
              </a:spcBef>
              <a:buClr>
                <a:schemeClr val="dk1"/>
              </a:buClr>
              <a:buSzPct val="55000"/>
              <a:buFont typeface="Arial"/>
              <a:buNone/>
            </a:pPr>
            <a:r>
              <a:rPr lang="en-US" sz="2000">
                <a:solidFill>
                  <a:srgbClr val="FF0000"/>
                </a:solidFill>
                <a:latin typeface="Consolas"/>
                <a:ea typeface="Consolas"/>
                <a:cs typeface="Consolas"/>
                <a:sym typeface="Consolas"/>
              </a:rPr>
              <a:t>Error: Sink is not abstract and does not override abstract method close() in Controller</a:t>
            </a:r>
          </a:p>
          <a:p>
            <a:pPr indent="-69850" lvl="0" marL="0">
              <a:spcBef>
                <a:spcPts val="0"/>
              </a:spcBef>
              <a:buClr>
                <a:schemeClr val="dk1"/>
              </a:buClr>
              <a:buSzPct val="34375"/>
              <a:buFont typeface="Arial"/>
              <a:buNone/>
            </a:pPr>
            <a:r>
              <a:t/>
            </a:r>
            <a:endParaRPr/>
          </a:p>
          <a:p>
            <a:pPr lvl="0" rtl="0">
              <a:spcBef>
                <a:spcPts val="0"/>
              </a:spcBef>
              <a:buNone/>
            </a:pPr>
            <a:r>
              <a:t/>
            </a:r>
            <a:endParaRPr sz="24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Solution</a:t>
            </a:r>
          </a:p>
        </p:txBody>
      </p:sp>
      <p:sp>
        <p:nvSpPr>
          <p:cNvPr id="562" name="Shape 562"/>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69850" lvl="0" marL="0">
              <a:spcBef>
                <a:spcPts val="0"/>
              </a:spcBef>
              <a:buClr>
                <a:schemeClr val="dk1"/>
              </a:buClr>
              <a:buSzPct val="45833"/>
              <a:buFont typeface="Arial"/>
              <a:buNone/>
            </a:pPr>
            <a:r>
              <a:rPr lang="en-US" sz="2400">
                <a:latin typeface="Consolas"/>
                <a:ea typeface="Consolas"/>
                <a:cs typeface="Consolas"/>
                <a:sym typeface="Consolas"/>
              </a:rPr>
              <a:t>class Sink implements Controller, Closeable {</a:t>
            </a:r>
          </a:p>
          <a:p>
            <a:pPr lvl="0">
              <a:spcBef>
                <a:spcPts val="0"/>
              </a:spcBef>
              <a:buNone/>
            </a:pPr>
            <a:r>
              <a:rPr lang="en-US" sz="2400">
                <a:latin typeface="Consolas"/>
                <a:ea typeface="Consolas"/>
                <a:cs typeface="Consolas"/>
                <a:sym typeface="Consolas"/>
              </a:rPr>
              <a:t>	public void close() {</a:t>
            </a:r>
          </a:p>
          <a:p>
            <a:pPr lvl="0">
              <a:spcBef>
                <a:spcPts val="0"/>
              </a:spcBef>
              <a:buNone/>
            </a:pPr>
            <a:r>
              <a:rPr lang="en-US" sz="2400">
                <a:latin typeface="Consolas"/>
                <a:ea typeface="Consolas"/>
                <a:cs typeface="Consolas"/>
                <a:sym typeface="Consolas"/>
              </a:rPr>
              <a:t>			Controller.super.close();</a:t>
            </a:r>
          </a:p>
          <a:p>
            <a:pPr indent="-69850" lvl="0" marL="0">
              <a:spcBef>
                <a:spcPts val="0"/>
              </a:spcBef>
              <a:buClr>
                <a:schemeClr val="dk1"/>
              </a:buClr>
              <a:buSzPct val="45833"/>
              <a:buFont typeface="Arial"/>
              <a:buNone/>
            </a:pPr>
            <a:r>
              <a:rPr lang="en-US" sz="2400">
                <a:latin typeface="Consolas"/>
                <a:ea typeface="Consolas"/>
                <a:cs typeface="Consolas"/>
                <a:sym typeface="Consolas"/>
              </a:rPr>
              <a:t>  }</a:t>
            </a:r>
          </a:p>
          <a:p>
            <a:pPr lvl="0">
              <a:spcBef>
                <a:spcPts val="0"/>
              </a:spcBef>
              <a:buClr>
                <a:schemeClr val="dk1"/>
              </a:buClr>
              <a:buSzPct val="45833"/>
              <a:buFont typeface="Arial"/>
              <a:buNone/>
            </a:pPr>
            <a:r>
              <a:rPr lang="en-US" sz="2400">
                <a:latin typeface="Consolas"/>
                <a:ea typeface="Consolas"/>
                <a:cs typeface="Consolas"/>
                <a:sym typeface="Consolas"/>
              </a:rPr>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685787" y="2238875"/>
            <a:ext cx="7772400" cy="1362000"/>
          </a:xfrm>
          <a:prstGeom prst="rect">
            <a:avLst/>
          </a:prstGeom>
        </p:spPr>
        <p:txBody>
          <a:bodyPr anchorCtr="0" anchor="t" bIns="91425" lIns="91425" rIns="91425" tIns="91425">
            <a:noAutofit/>
          </a:bodyPr>
          <a:lstStyle/>
          <a:p>
            <a:pPr lvl="0" rtl="0">
              <a:spcBef>
                <a:spcPts val="0"/>
              </a:spcBef>
              <a:buNone/>
            </a:pPr>
            <a:r>
              <a:rPr lang="en-US"/>
              <a:t>Coding time</a:t>
            </a:r>
          </a:p>
        </p:txBody>
      </p:sp>
      <p:pic>
        <p:nvPicPr>
          <p:cNvPr id="569" name="Shape 569"/>
          <p:cNvPicPr preferRelativeResize="0"/>
          <p:nvPr/>
        </p:nvPicPr>
        <p:blipFill>
          <a:blip r:embed="rId3">
            <a:alphaModFix/>
          </a:blip>
          <a:stretch>
            <a:fillRect/>
          </a:stretch>
        </p:blipFill>
        <p:spPr>
          <a:xfrm>
            <a:off x="5063200" y="3092875"/>
            <a:ext cx="3394993" cy="29332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685787" y="2238875"/>
            <a:ext cx="7772400" cy="1362000"/>
          </a:xfrm>
          <a:prstGeom prst="rect">
            <a:avLst/>
          </a:prstGeom>
        </p:spPr>
        <p:txBody>
          <a:bodyPr anchorCtr="0" anchor="t" bIns="91425" lIns="91425" rIns="91425" tIns="91425">
            <a:noAutofit/>
          </a:bodyPr>
          <a:lstStyle/>
          <a:p>
            <a:pPr lvl="0">
              <a:spcBef>
                <a:spcPts val="0"/>
              </a:spcBef>
              <a:buNone/>
            </a:pPr>
            <a:r>
              <a:rPr lang="en-US"/>
              <a:t>Functional interfaces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sp>
        <p:nvSpPr>
          <p:cNvPr id="581" name="Shape 58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Functional interface</a:t>
            </a:r>
          </a:p>
        </p:txBody>
      </p:sp>
      <p:sp>
        <p:nvSpPr>
          <p:cNvPr id="582" name="Shape 582"/>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highlight>
                  <a:srgbClr val="FFFFFF"/>
                </a:highlight>
              </a:rPr>
              <a:t>A functional interface has exactly one abstract method. Since </a:t>
            </a:r>
            <a:r>
              <a:rPr lang="en-US" sz="2000">
                <a:solidFill>
                  <a:srgbClr val="000000"/>
                </a:solidFill>
                <a:highlight>
                  <a:srgbClr val="FFFFFF"/>
                </a:highlight>
                <a:hlinkClick r:id="rId3"/>
              </a:rPr>
              <a:t>default</a:t>
            </a:r>
          </a:p>
          <a:p>
            <a:pPr lvl="0">
              <a:spcBef>
                <a:spcPts val="0"/>
              </a:spcBef>
              <a:buNone/>
            </a:pPr>
            <a:r>
              <a:rPr lang="en-US" sz="2000">
                <a:solidFill>
                  <a:srgbClr val="000000"/>
                </a:solidFill>
                <a:highlight>
                  <a:srgbClr val="FFFFFF"/>
                </a:highlight>
                <a:hlinkClick r:id="rId4"/>
              </a:rPr>
              <a:t>methods</a:t>
            </a:r>
            <a:r>
              <a:rPr lang="en-US" sz="2000">
                <a:solidFill>
                  <a:srgbClr val="000000"/>
                </a:solidFill>
                <a:highlight>
                  <a:srgbClr val="FFFFFF"/>
                </a:highlight>
              </a:rPr>
              <a:t> have an implementation, they are not abstract. If an interface</a:t>
            </a:r>
          </a:p>
          <a:p>
            <a:pPr lvl="0">
              <a:spcBef>
                <a:spcPts val="0"/>
              </a:spcBef>
              <a:buNone/>
            </a:pPr>
            <a:r>
              <a:rPr lang="en-US" sz="2000">
                <a:solidFill>
                  <a:srgbClr val="000000"/>
                </a:solidFill>
                <a:highlight>
                  <a:srgbClr val="FFFFFF"/>
                </a:highlight>
              </a:rPr>
              <a:t>declares an abstract method overriding one of the public methods of</a:t>
            </a:r>
          </a:p>
          <a:p>
            <a:pPr lvl="0">
              <a:spcBef>
                <a:spcPts val="0"/>
              </a:spcBef>
              <a:buNone/>
            </a:pPr>
            <a:r>
              <a:rPr lang="en-US" sz="2000">
                <a:solidFill>
                  <a:srgbClr val="000000"/>
                </a:solidFill>
                <a:highlight>
                  <a:srgbClr val="FFFFFF"/>
                </a:highlight>
              </a:rPr>
              <a:t>java.lang.Object, that also does </a:t>
            </a:r>
            <a:r>
              <a:rPr i="1" lang="en-US" sz="2000">
                <a:solidFill>
                  <a:srgbClr val="000000"/>
                </a:solidFill>
                <a:highlight>
                  <a:srgbClr val="FFFFFF"/>
                </a:highlight>
              </a:rPr>
              <a:t>not</a:t>
            </a:r>
            <a:r>
              <a:rPr lang="en-US" sz="2000">
                <a:solidFill>
                  <a:srgbClr val="000000"/>
                </a:solidFill>
                <a:highlight>
                  <a:srgbClr val="FFFFFF"/>
                </a:highlight>
              </a:rPr>
              <a:t> count toward the interface's abstract</a:t>
            </a:r>
          </a:p>
          <a:p>
            <a:pPr lvl="0">
              <a:spcBef>
                <a:spcPts val="0"/>
              </a:spcBef>
              <a:buNone/>
            </a:pPr>
            <a:r>
              <a:rPr lang="en-US" sz="2000">
                <a:solidFill>
                  <a:srgbClr val="000000"/>
                </a:solidFill>
                <a:highlight>
                  <a:srgbClr val="FFFFFF"/>
                </a:highlight>
              </a:rPr>
              <a:t>method count since any implementation of the interface will have an</a:t>
            </a:r>
          </a:p>
          <a:p>
            <a:pPr lvl="0">
              <a:spcBef>
                <a:spcPts val="0"/>
              </a:spcBef>
              <a:buNone/>
            </a:pPr>
            <a:r>
              <a:rPr lang="en-US" sz="2000">
                <a:solidFill>
                  <a:srgbClr val="000000"/>
                </a:solidFill>
                <a:highlight>
                  <a:srgbClr val="FFFFFF"/>
                </a:highlight>
              </a:rPr>
              <a:t>implementation from java.lang.Object or elsewhere.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@FunctionalInterface annotation</a:t>
            </a:r>
          </a:p>
        </p:txBody>
      </p:sp>
      <p:sp>
        <p:nvSpPr>
          <p:cNvPr id="589" name="Shape 589"/>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t>For expressivity Java 8 also introduced annotation @FuncationalInterface.</a:t>
            </a:r>
          </a:p>
          <a:p>
            <a:pPr lvl="0">
              <a:spcBef>
                <a:spcPts val="0"/>
              </a:spcBef>
              <a:buNone/>
            </a:pPr>
            <a:r>
              <a:rPr lang="en-US" sz="2000"/>
              <a:t>You should mark your interface with this annotation if it designed to be an</a:t>
            </a:r>
          </a:p>
          <a:p>
            <a:pPr lvl="0">
              <a:spcBef>
                <a:spcPts val="0"/>
              </a:spcBef>
              <a:buNone/>
            </a:pPr>
            <a:r>
              <a:rPr lang="en-US" sz="2000"/>
              <a:t>functional interface. It will let another programmer to be sure that he can</a:t>
            </a:r>
          </a:p>
          <a:p>
            <a:pPr lvl="0">
              <a:spcBef>
                <a:spcPts val="0"/>
              </a:spcBef>
              <a:buNone/>
            </a:pPr>
            <a:r>
              <a:rPr lang="en-US" sz="2000"/>
              <a:t>implement it using lambdas. However, you can annotate any type with this</a:t>
            </a:r>
          </a:p>
          <a:p>
            <a:pPr lvl="0" rtl="0">
              <a:spcBef>
                <a:spcPts val="0"/>
              </a:spcBef>
              <a:buNone/>
            </a:pPr>
            <a:r>
              <a:rPr lang="en-US" sz="2000"/>
              <a:t>annotation and there will be no errors, so it’s only cosmetic feature.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596" name="Shape 596"/>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Clr>
                <a:schemeClr val="dk1"/>
              </a:buClr>
              <a:buSzPct val="34375"/>
              <a:buFont typeface="Arial"/>
              <a:buNone/>
            </a:pPr>
            <a:r>
              <a:rPr lang="en-US">
                <a:latin typeface="Consolas"/>
                <a:ea typeface="Consolas"/>
                <a:cs typeface="Consolas"/>
                <a:sym typeface="Consolas"/>
              </a:rPr>
              <a:t>@FunctionalInterface</a:t>
            </a:r>
          </a:p>
          <a:p>
            <a:pPr lvl="0">
              <a:spcBef>
                <a:spcPts val="0"/>
              </a:spcBef>
              <a:buClr>
                <a:schemeClr val="dk1"/>
              </a:buClr>
              <a:buSzPct val="34375"/>
              <a:buFont typeface="Arial"/>
              <a:buNone/>
            </a:pPr>
            <a:r>
              <a:rPr lang="en-US">
                <a:latin typeface="Consolas"/>
                <a:ea typeface="Consolas"/>
                <a:cs typeface="Consolas"/>
                <a:sym typeface="Consolas"/>
              </a:rPr>
              <a:t>interface Handler  {</a:t>
            </a:r>
          </a:p>
          <a:p>
            <a:pPr indent="-209550" lvl="0" marL="800100">
              <a:spcBef>
                <a:spcPts val="0"/>
              </a:spcBef>
              <a:buClr>
                <a:schemeClr val="dk1"/>
              </a:buClr>
              <a:buSzPct val="34375"/>
              <a:buFont typeface="Arial"/>
              <a:buNone/>
            </a:pPr>
            <a:r>
              <a:rPr lang="en-US">
                <a:latin typeface="Consolas"/>
                <a:ea typeface="Consolas"/>
                <a:cs typeface="Consolas"/>
                <a:sym typeface="Consolas"/>
              </a:rPr>
              <a:t>void handle();</a:t>
            </a:r>
          </a:p>
          <a:p>
            <a:pPr lvl="0">
              <a:spcBef>
                <a:spcPts val="0"/>
              </a:spcBef>
              <a:buClr>
                <a:schemeClr val="dk1"/>
              </a:buClr>
              <a:buSzPct val="34375"/>
              <a:buFont typeface="Arial"/>
              <a:buNone/>
            </a:pPr>
            <a:r>
              <a:rPr lang="en-US">
                <a:latin typeface="Consolas"/>
                <a:ea typeface="Consolas"/>
                <a:cs typeface="Consolas"/>
                <a:sym typeface="Consolas"/>
              </a:rPr>
              <a:t>}</a:t>
            </a: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Functional interfaces</a:t>
            </a:r>
          </a:p>
        </p:txBody>
      </p:sp>
      <p:sp>
        <p:nvSpPr>
          <p:cNvPr id="603" name="Shape 603"/>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rPr>
              <a:t>There are a lot of re-usable functional requirements that can be captured by</a:t>
            </a:r>
          </a:p>
          <a:p>
            <a:pPr lvl="0">
              <a:spcBef>
                <a:spcPts val="0"/>
              </a:spcBef>
              <a:buNone/>
            </a:pPr>
            <a:r>
              <a:rPr lang="en-US" sz="2000">
                <a:solidFill>
                  <a:srgbClr val="000000"/>
                </a:solidFill>
              </a:rPr>
              <a:t>functional interfaces and lambdas. The designers of Java 8 have captured</a:t>
            </a:r>
          </a:p>
          <a:p>
            <a:pPr lvl="0">
              <a:spcBef>
                <a:spcPts val="0"/>
              </a:spcBef>
              <a:buNone/>
            </a:pPr>
            <a:r>
              <a:rPr lang="en-US" sz="2000">
                <a:solidFill>
                  <a:srgbClr val="000000"/>
                </a:solidFill>
              </a:rPr>
              <a:t>the common use cases and created a library of functions for them. A new</a:t>
            </a:r>
          </a:p>
          <a:p>
            <a:pPr lvl="0">
              <a:spcBef>
                <a:spcPts val="0"/>
              </a:spcBef>
              <a:buNone/>
            </a:pPr>
            <a:r>
              <a:rPr lang="en-US" sz="2000">
                <a:solidFill>
                  <a:srgbClr val="000000"/>
                </a:solidFill>
              </a:rPr>
              <a:t>package called </a:t>
            </a:r>
            <a:r>
              <a:rPr b="1" lang="en-US" sz="2000">
                <a:solidFill>
                  <a:srgbClr val="000000"/>
                </a:solidFill>
                <a:latin typeface="Consolas"/>
                <a:ea typeface="Consolas"/>
                <a:cs typeface="Consolas"/>
                <a:sym typeface="Consolas"/>
              </a:rPr>
              <a:t>java.util.function</a:t>
            </a:r>
            <a:r>
              <a:rPr lang="en-US" sz="2000">
                <a:solidFill>
                  <a:srgbClr val="000000"/>
                </a:solidFill>
              </a:rPr>
              <a:t> was created to host these common</a:t>
            </a:r>
          </a:p>
          <a:p>
            <a:pPr lvl="0">
              <a:spcBef>
                <a:spcPts val="0"/>
              </a:spcBef>
              <a:buNone/>
            </a:pPr>
            <a:r>
              <a:rPr lang="en-US" sz="2000">
                <a:solidFill>
                  <a:srgbClr val="000000"/>
                </a:solidFill>
              </a:rPr>
              <a:t>functions.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Predicate</a:t>
            </a:r>
          </a:p>
        </p:txBody>
      </p:sp>
      <p:sp>
        <p:nvSpPr>
          <p:cNvPr id="610" name="Shape 610"/>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404040"/>
                </a:solidFill>
                <a:highlight>
                  <a:srgbClr val="FFFFFF"/>
                </a:highlight>
              </a:rPr>
              <a:t>We need a function for checking a condition. A </a:t>
            </a:r>
            <a:r>
              <a:rPr lang="en-US" sz="2000">
                <a:solidFill>
                  <a:srgbClr val="262626"/>
                </a:solidFill>
                <a:highlight>
                  <a:srgbClr val="EBEBEB"/>
                </a:highlight>
              </a:rPr>
              <a:t>Predicate</a:t>
            </a:r>
            <a:r>
              <a:rPr lang="en-US" sz="2000">
                <a:solidFill>
                  <a:srgbClr val="404040"/>
                </a:solidFill>
                <a:highlight>
                  <a:srgbClr val="FFFFFF"/>
                </a:highlight>
              </a:rPr>
              <a:t> is one such</a:t>
            </a:r>
          </a:p>
          <a:p>
            <a:pPr lvl="0">
              <a:spcBef>
                <a:spcPts val="0"/>
              </a:spcBef>
              <a:buNone/>
            </a:pPr>
            <a:r>
              <a:rPr lang="en-US" sz="2000">
                <a:solidFill>
                  <a:srgbClr val="404040"/>
                </a:solidFill>
                <a:highlight>
                  <a:srgbClr val="FFFFFF"/>
                </a:highlight>
              </a:rPr>
              <a:t>function accepting a single argument to evaluate to a boolean result. </a:t>
            </a:r>
          </a:p>
          <a:p>
            <a:pPr lvl="0">
              <a:spcBef>
                <a:spcPts val="0"/>
              </a:spcBef>
              <a:buNone/>
            </a:pPr>
            <a:r>
              <a:t/>
            </a:r>
            <a:endParaRPr sz="2000">
              <a:solidFill>
                <a:srgbClr val="404040"/>
              </a:solidFill>
              <a:highlight>
                <a:srgbClr val="FFFFFF"/>
              </a:highlight>
            </a:endParaRPr>
          </a:p>
          <a:p>
            <a:pPr lvl="0">
              <a:spcBef>
                <a:spcPts val="0"/>
              </a:spcBef>
              <a:buClr>
                <a:schemeClr val="dk1"/>
              </a:buClr>
              <a:buSzPct val="55000"/>
              <a:buFont typeface="Arial"/>
              <a:buNone/>
            </a:pPr>
            <a:r>
              <a:rPr lang="en-US" sz="2000">
                <a:solidFill>
                  <a:srgbClr val="404040"/>
                </a:solidFill>
                <a:highlight>
                  <a:srgbClr val="FFFFFF"/>
                </a:highlight>
              </a:rPr>
              <a:t>@FunctionalInterface</a:t>
            </a:r>
          </a:p>
          <a:p>
            <a:pPr lvl="0">
              <a:spcBef>
                <a:spcPts val="0"/>
              </a:spcBef>
              <a:buClr>
                <a:schemeClr val="dk1"/>
              </a:buClr>
              <a:buSzPct val="55000"/>
              <a:buFont typeface="Arial"/>
              <a:buNone/>
            </a:pPr>
            <a:r>
              <a:rPr lang="en-US" sz="2000">
                <a:solidFill>
                  <a:srgbClr val="404040"/>
                </a:solidFill>
                <a:highlight>
                  <a:srgbClr val="FFFFFF"/>
                </a:highlight>
              </a:rPr>
              <a:t>public interface Predicate&lt;T&gt; {</a:t>
            </a:r>
          </a:p>
          <a:p>
            <a:pPr lvl="0">
              <a:spcBef>
                <a:spcPts val="0"/>
              </a:spcBef>
              <a:buClr>
                <a:schemeClr val="dk1"/>
              </a:buClr>
              <a:buSzPct val="55000"/>
              <a:buFont typeface="Arial"/>
              <a:buNone/>
            </a:pPr>
            <a:r>
              <a:rPr lang="en-US" sz="2000">
                <a:solidFill>
                  <a:srgbClr val="404040"/>
                </a:solidFill>
                <a:highlight>
                  <a:srgbClr val="FFFFFF"/>
                </a:highlight>
              </a:rPr>
              <a:t>  boolean test(T t);</a:t>
            </a:r>
          </a:p>
          <a:p>
            <a:pPr lvl="0">
              <a:spcBef>
                <a:spcPts val="0"/>
              </a:spcBef>
              <a:buClr>
                <a:schemeClr val="dk1"/>
              </a:buClr>
              <a:buSzPct val="55000"/>
              <a:buFont typeface="Arial"/>
              <a:buNone/>
            </a:pPr>
            <a:r>
              <a:rPr lang="en-US" sz="2000">
                <a:solidFill>
                  <a:srgbClr val="404040"/>
                </a:solidFill>
                <a:highlight>
                  <a:srgbClr val="FFFFFF"/>
                </a:highlight>
              </a:rPr>
              <a:t>}</a:t>
            </a:r>
          </a:p>
          <a:p>
            <a:pPr lvl="0">
              <a:spcBef>
                <a:spcPts val="0"/>
              </a:spcBef>
              <a:buNone/>
            </a:pPr>
            <a:r>
              <a:t/>
            </a:r>
            <a:endParaRPr sz="2000">
              <a:solidFill>
                <a:srgbClr val="40404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85787" y="2238875"/>
            <a:ext cx="7772400" cy="1362000"/>
          </a:xfrm>
          <a:prstGeom prst="rect">
            <a:avLst/>
          </a:prstGeom>
        </p:spPr>
        <p:txBody>
          <a:bodyPr anchorCtr="0" anchor="t" bIns="91425" lIns="91425" rIns="91425" tIns="91425">
            <a:noAutofit/>
          </a:bodyPr>
          <a:lstStyle/>
          <a:p>
            <a:pPr lvl="0">
              <a:spcBef>
                <a:spcPts val="0"/>
              </a:spcBef>
              <a:buNone/>
            </a:pPr>
            <a:r>
              <a:rPr lang="en-US"/>
              <a:t>Lambda expressions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617" name="Shape 61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latin typeface="Consolas"/>
                <a:ea typeface="Consolas"/>
                <a:cs typeface="Consolas"/>
                <a:sym typeface="Consolas"/>
              </a:rPr>
              <a:t>Predicate&lt;Trade&gt; largeTrade = (Trade t) -&gt; t.isBigTrade();</a:t>
            </a:r>
          </a:p>
          <a:p>
            <a:pPr lvl="0">
              <a:spcBef>
                <a:spcPts val="0"/>
              </a:spcBef>
              <a:buNone/>
            </a:pPr>
            <a:r>
              <a:t/>
            </a:r>
            <a:endParaRPr sz="2000">
              <a:latin typeface="Consolas"/>
              <a:ea typeface="Consolas"/>
              <a:cs typeface="Consolas"/>
              <a:sym typeface="Consolas"/>
            </a:endParaRPr>
          </a:p>
          <a:p>
            <a:pPr lvl="0">
              <a:spcBef>
                <a:spcPts val="0"/>
              </a:spcBef>
              <a:buNone/>
            </a:pPr>
            <a:r>
              <a:rPr lang="en-US" sz="2000">
                <a:latin typeface="Consolas"/>
                <a:ea typeface="Consolas"/>
                <a:cs typeface="Consolas"/>
                <a:sym typeface="Consolas"/>
              </a:rPr>
              <a:t>Predicate&lt;Trade&gt; cancelledTrade = t -&gt; t.isCancelledTrade();</a:t>
            </a:r>
          </a:p>
          <a:p>
            <a:pPr lvl="0" rtl="0">
              <a:spcBef>
                <a:spcPts val="0"/>
              </a:spcBef>
              <a:buNone/>
            </a:pPr>
            <a:r>
              <a:t/>
            </a:r>
            <a:endParaRPr sz="2000">
              <a:latin typeface="Consolas"/>
              <a:ea typeface="Consolas"/>
              <a:cs typeface="Consolas"/>
              <a:sym typeface="Consolas"/>
            </a:endParaRPr>
          </a:p>
          <a:p>
            <a:pPr lvl="0" rtl="0">
              <a:spcBef>
                <a:spcPts val="0"/>
              </a:spcBef>
              <a:buNone/>
            </a:pPr>
            <a:r>
              <a:rPr lang="en-US" sz="2000">
                <a:latin typeface="Consolas"/>
                <a:ea typeface="Consolas"/>
                <a:cs typeface="Consolas"/>
                <a:sym typeface="Consolas"/>
              </a:rPr>
              <a:t>Predicate&lt;String&gt; emptyStringChecker = s -&gt; s.isEmpty();</a:t>
            </a:r>
          </a:p>
          <a:p>
            <a:pPr lvl="0">
              <a:spcBef>
                <a:spcPts val="0"/>
              </a:spcBef>
              <a:buNone/>
            </a:pPr>
            <a:r>
              <a:t/>
            </a:r>
            <a:endParaRPr sz="20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java.util.Function</a:t>
            </a:r>
          </a:p>
        </p:txBody>
      </p:sp>
      <p:sp>
        <p:nvSpPr>
          <p:cNvPr id="624" name="Shape 62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404040"/>
                </a:solidFill>
                <a:highlight>
                  <a:srgbClr val="FFFFFF"/>
                </a:highlight>
              </a:rPr>
              <a:t>A </a:t>
            </a:r>
            <a:r>
              <a:rPr lang="en-US" sz="2000">
                <a:solidFill>
                  <a:srgbClr val="262626"/>
                </a:solidFill>
                <a:highlight>
                  <a:srgbClr val="EBEBEB"/>
                </a:highlight>
              </a:rPr>
              <a:t>Function</a:t>
            </a:r>
            <a:r>
              <a:rPr lang="en-US" sz="2000">
                <a:solidFill>
                  <a:srgbClr val="404040"/>
                </a:solidFill>
                <a:highlight>
                  <a:srgbClr val="FFFFFF"/>
                </a:highlight>
              </a:rPr>
              <a:t> is a functional interface whose sole purpose is to return any</a:t>
            </a:r>
          </a:p>
          <a:p>
            <a:pPr lvl="0">
              <a:spcBef>
                <a:spcPts val="0"/>
              </a:spcBef>
              <a:buNone/>
            </a:pPr>
            <a:r>
              <a:rPr lang="en-US" sz="2000">
                <a:solidFill>
                  <a:srgbClr val="404040"/>
                </a:solidFill>
                <a:highlight>
                  <a:srgbClr val="FFFFFF"/>
                </a:highlight>
              </a:rPr>
              <a:t>result by working on a single input argument. It accepts an argument of</a:t>
            </a:r>
          </a:p>
          <a:p>
            <a:pPr lvl="0">
              <a:spcBef>
                <a:spcPts val="0"/>
              </a:spcBef>
              <a:buNone/>
            </a:pPr>
            <a:r>
              <a:rPr lang="en-US" sz="2000">
                <a:solidFill>
                  <a:srgbClr val="404040"/>
                </a:solidFill>
                <a:highlight>
                  <a:srgbClr val="FFFFFF"/>
                </a:highlight>
              </a:rPr>
              <a:t>type T and returns a result of type </a:t>
            </a:r>
            <a:r>
              <a:rPr lang="en-US" sz="2000">
                <a:solidFill>
                  <a:srgbClr val="262626"/>
                </a:solidFill>
                <a:highlight>
                  <a:srgbClr val="EBEBEB"/>
                </a:highlight>
              </a:rPr>
              <a:t>R.</a:t>
            </a:r>
          </a:p>
          <a:p>
            <a:pPr lvl="0">
              <a:spcBef>
                <a:spcPts val="0"/>
              </a:spcBef>
              <a:buNone/>
            </a:pPr>
            <a:r>
              <a:t/>
            </a:r>
            <a:endParaRPr sz="2000">
              <a:solidFill>
                <a:srgbClr val="262626"/>
              </a:solidFill>
              <a:latin typeface="Consolas"/>
              <a:ea typeface="Consolas"/>
              <a:cs typeface="Consolas"/>
              <a:sym typeface="Consolas"/>
            </a:endParaRPr>
          </a:p>
          <a:p>
            <a:pPr lvl="0">
              <a:spcBef>
                <a:spcPts val="0"/>
              </a:spcBef>
              <a:buClr>
                <a:schemeClr val="dk1"/>
              </a:buClr>
              <a:buSzPct val="55000"/>
              <a:buFont typeface="Arial"/>
              <a:buNone/>
            </a:pPr>
            <a:r>
              <a:rPr lang="en-US" sz="2000">
                <a:solidFill>
                  <a:srgbClr val="262626"/>
                </a:solidFill>
                <a:latin typeface="Consolas"/>
                <a:ea typeface="Consolas"/>
                <a:cs typeface="Consolas"/>
                <a:sym typeface="Consolas"/>
              </a:rPr>
              <a:t>@FunctionalInterface</a:t>
            </a:r>
          </a:p>
          <a:p>
            <a:pPr lvl="0">
              <a:spcBef>
                <a:spcPts val="0"/>
              </a:spcBef>
              <a:buClr>
                <a:schemeClr val="dk1"/>
              </a:buClr>
              <a:buSzPct val="55000"/>
              <a:buFont typeface="Arial"/>
              <a:buNone/>
            </a:pPr>
            <a:r>
              <a:rPr lang="en-US" sz="2000">
                <a:solidFill>
                  <a:srgbClr val="262626"/>
                </a:solidFill>
                <a:latin typeface="Consolas"/>
                <a:ea typeface="Consolas"/>
                <a:cs typeface="Consolas"/>
                <a:sym typeface="Consolas"/>
              </a:rPr>
              <a:t>public interface Function&lt;T, R&gt; {</a:t>
            </a:r>
          </a:p>
          <a:p>
            <a:pPr lvl="0">
              <a:spcBef>
                <a:spcPts val="0"/>
              </a:spcBef>
              <a:buClr>
                <a:schemeClr val="dk1"/>
              </a:buClr>
              <a:buSzPct val="55000"/>
              <a:buFont typeface="Arial"/>
              <a:buNone/>
            </a:pPr>
            <a:r>
              <a:rPr lang="en-US" sz="2000">
                <a:solidFill>
                  <a:srgbClr val="262626"/>
                </a:solidFill>
                <a:latin typeface="Consolas"/>
                <a:ea typeface="Consolas"/>
                <a:cs typeface="Consolas"/>
                <a:sym typeface="Consolas"/>
              </a:rPr>
              <a:t>  R apply(T t);</a:t>
            </a:r>
          </a:p>
          <a:p>
            <a:pPr lvl="0">
              <a:spcBef>
                <a:spcPts val="0"/>
              </a:spcBef>
              <a:buClr>
                <a:schemeClr val="dk1"/>
              </a:buClr>
              <a:buSzPct val="55000"/>
              <a:buFont typeface="Arial"/>
              <a:buNone/>
            </a:pPr>
            <a:r>
              <a:rPr lang="en-US" sz="2000">
                <a:solidFill>
                  <a:srgbClr val="262626"/>
                </a:solidFill>
                <a:latin typeface="Consolas"/>
                <a:ea typeface="Consolas"/>
                <a:cs typeface="Consolas"/>
                <a:sym typeface="Consolas"/>
              </a:rPr>
              <a:t>}</a:t>
            </a:r>
          </a:p>
          <a:p>
            <a:pPr lvl="0">
              <a:spcBef>
                <a:spcPts val="0"/>
              </a:spcBef>
              <a:buNone/>
            </a:pPr>
            <a:r>
              <a:t/>
            </a:r>
            <a:endParaRPr sz="2000">
              <a:solidFill>
                <a:srgbClr val="262626"/>
              </a:solidFill>
              <a:highlight>
                <a:srgbClr val="EBEBEB"/>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631" name="Shape 631"/>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marR="177800" rtl="0">
              <a:lnSpc>
                <a:spcPct val="115000"/>
              </a:lnSpc>
              <a:spcBef>
                <a:spcPts val="0"/>
              </a:spcBef>
              <a:buNone/>
            </a:pPr>
            <a:r>
              <a:t/>
            </a:r>
            <a:endParaRPr sz="2000">
              <a:solidFill>
                <a:srgbClr val="000000"/>
              </a:solidFill>
              <a:latin typeface="Consolas"/>
              <a:ea typeface="Consolas"/>
              <a:cs typeface="Consolas"/>
              <a:sym typeface="Consolas"/>
            </a:endParaRPr>
          </a:p>
          <a:p>
            <a:pPr indent="-69850" lvl="0" marL="457200" marR="177800">
              <a:lnSpc>
                <a:spcPct val="115000"/>
              </a:lnSpc>
              <a:spcBef>
                <a:spcPts val="0"/>
              </a:spcBef>
              <a:buClr>
                <a:schemeClr val="dk1"/>
              </a:buClr>
              <a:buSzPct val="55000"/>
              <a:buFont typeface="Arial"/>
              <a:buNone/>
            </a:pPr>
            <a:r>
              <a:rPr lang="en-US" sz="2000">
                <a:solidFill>
                  <a:srgbClr val="000000"/>
                </a:solidFill>
                <a:latin typeface="Consolas"/>
                <a:ea typeface="Consolas"/>
                <a:cs typeface="Consolas"/>
                <a:sym typeface="Consolas"/>
              </a:rPr>
              <a:t>Function&lt;Integer,Double&gt; centigradeToFahrenheit= x -&gt; new Double((x*9/5)+32);</a:t>
            </a:r>
            <a:br>
              <a:rPr lang="en-US" sz="2000">
                <a:solidFill>
                  <a:srgbClr val="000000"/>
                </a:solidFill>
                <a:latin typeface="Consolas"/>
                <a:ea typeface="Consolas"/>
                <a:cs typeface="Consolas"/>
                <a:sym typeface="Consolas"/>
              </a:rPr>
            </a:br>
          </a:p>
          <a:p>
            <a:pPr indent="-69850" lvl="0" marL="0">
              <a:lnSpc>
                <a:spcPct val="115000"/>
              </a:lnSpc>
              <a:spcBef>
                <a:spcPts val="0"/>
              </a:spcBef>
              <a:buClr>
                <a:schemeClr val="dk1"/>
              </a:buClr>
              <a:buSzPct val="55000"/>
              <a:buFont typeface="Arial"/>
              <a:buNone/>
            </a:pPr>
            <a:r>
              <a:t/>
            </a:r>
            <a:endParaRPr sz="2000">
              <a:solidFill>
                <a:srgbClr val="000000"/>
              </a:solidFill>
              <a:latin typeface="Consolas"/>
              <a:ea typeface="Consolas"/>
              <a:cs typeface="Consolas"/>
              <a:sym typeface="Consolas"/>
            </a:endParaRPr>
          </a:p>
          <a:p>
            <a:pPr indent="-69850" lvl="0" marL="457200" marR="177800">
              <a:lnSpc>
                <a:spcPct val="115000"/>
              </a:lnSpc>
              <a:spcBef>
                <a:spcPts val="0"/>
              </a:spcBef>
              <a:buClr>
                <a:schemeClr val="dk1"/>
              </a:buClr>
              <a:buSzPct val="55000"/>
              <a:buFont typeface="Arial"/>
              <a:buNone/>
            </a:pPr>
            <a:r>
              <a:rPr lang="en-US" sz="2000">
                <a:solidFill>
                  <a:srgbClr val="000000"/>
                </a:solidFill>
                <a:latin typeface="Consolas"/>
                <a:ea typeface="Consolas"/>
                <a:cs typeface="Consolas"/>
                <a:sym typeface="Consolas"/>
              </a:rPr>
              <a:t>Function&lt;String, Integer&gt; stringToInt = x -&gt; Integer.valueOf(x);</a:t>
            </a:r>
          </a:p>
          <a:p>
            <a:pPr lvl="0">
              <a:spcBef>
                <a:spcPts val="0"/>
              </a:spcBef>
              <a:buNone/>
            </a:pPr>
            <a:r>
              <a:t/>
            </a:r>
            <a:endParaRPr sz="2000">
              <a:solidFill>
                <a:srgbClr val="0000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Consumer</a:t>
            </a:r>
          </a:p>
        </p:txBody>
      </p:sp>
      <p:sp>
        <p:nvSpPr>
          <p:cNvPr id="638" name="Shape 63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474747"/>
                </a:solidFill>
                <a:highlight>
                  <a:srgbClr val="FFFFFF"/>
                </a:highlight>
              </a:rPr>
              <a:t>Represents an operation that accepts a single input argument and returns</a:t>
            </a:r>
          </a:p>
          <a:p>
            <a:pPr lvl="0">
              <a:spcBef>
                <a:spcPts val="0"/>
              </a:spcBef>
              <a:buNone/>
            </a:pPr>
            <a:r>
              <a:rPr lang="en-US" sz="2000">
                <a:solidFill>
                  <a:srgbClr val="474747"/>
                </a:solidFill>
                <a:highlight>
                  <a:srgbClr val="FFFFFF"/>
                </a:highlight>
              </a:rPr>
              <a:t>no result.</a:t>
            </a:r>
          </a:p>
          <a:p>
            <a:pPr lvl="0">
              <a:spcBef>
                <a:spcPts val="0"/>
              </a:spcBef>
              <a:buNone/>
            </a:pPr>
            <a:r>
              <a:t/>
            </a:r>
            <a:endParaRPr sz="2000">
              <a:solidFill>
                <a:srgbClr val="474747"/>
              </a:solidFill>
              <a:highlight>
                <a:srgbClr val="FFFFFF"/>
              </a:highlight>
            </a:endParaRPr>
          </a:p>
          <a:p>
            <a:pPr lvl="0">
              <a:spcBef>
                <a:spcPts val="0"/>
              </a:spcBef>
              <a:buClr>
                <a:schemeClr val="dk1"/>
              </a:buClr>
              <a:buSzPct val="55000"/>
              <a:buFont typeface="Arial"/>
              <a:buNone/>
            </a:pPr>
            <a:r>
              <a:rPr lang="en-US" sz="2000">
                <a:solidFill>
                  <a:srgbClr val="474747"/>
                </a:solidFill>
                <a:highlight>
                  <a:srgbClr val="FFFFFF"/>
                </a:highlight>
              </a:rPr>
              <a:t>@FunctionalInterface</a:t>
            </a:r>
          </a:p>
          <a:p>
            <a:pPr lvl="0">
              <a:spcBef>
                <a:spcPts val="0"/>
              </a:spcBef>
              <a:buClr>
                <a:schemeClr val="dk1"/>
              </a:buClr>
              <a:buSzPct val="55000"/>
              <a:buFont typeface="Arial"/>
              <a:buNone/>
            </a:pPr>
            <a:r>
              <a:rPr lang="en-US" sz="2000">
                <a:solidFill>
                  <a:srgbClr val="474747"/>
                </a:solidFill>
                <a:highlight>
                  <a:srgbClr val="FFFFFF"/>
                </a:highlight>
              </a:rPr>
              <a:t>public interface Consumer&lt;T&gt; {</a:t>
            </a:r>
          </a:p>
          <a:p>
            <a:pPr lvl="0">
              <a:spcBef>
                <a:spcPts val="0"/>
              </a:spcBef>
              <a:buClr>
                <a:schemeClr val="dk1"/>
              </a:buClr>
              <a:buSzPct val="55000"/>
              <a:buFont typeface="Arial"/>
              <a:buNone/>
            </a:pPr>
            <a:r>
              <a:rPr lang="en-US" sz="2000">
                <a:solidFill>
                  <a:srgbClr val="474747"/>
                </a:solidFill>
                <a:highlight>
                  <a:srgbClr val="FFFFFF"/>
                </a:highlight>
              </a:rPr>
              <a:t>  void accept(T t);</a:t>
            </a:r>
          </a:p>
          <a:p>
            <a:pPr lvl="0">
              <a:spcBef>
                <a:spcPts val="0"/>
              </a:spcBef>
              <a:buClr>
                <a:schemeClr val="dk1"/>
              </a:buClr>
              <a:buSzPct val="55000"/>
              <a:buFont typeface="Arial"/>
              <a:buNone/>
            </a:pPr>
            <a:r>
              <a:rPr lang="en-US" sz="2000">
                <a:solidFill>
                  <a:srgbClr val="474747"/>
                </a:solidFill>
                <a:highlight>
                  <a:srgbClr val="FFFFFF"/>
                </a:highlight>
              </a:rPr>
              <a:t>}</a:t>
            </a:r>
          </a:p>
          <a:p>
            <a:pPr lvl="0">
              <a:spcBef>
                <a:spcPts val="0"/>
              </a:spcBef>
              <a:buNone/>
            </a:pPr>
            <a:r>
              <a:t/>
            </a:r>
            <a:endParaRPr sz="2000">
              <a:solidFill>
                <a:srgbClr val="474747"/>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latin typeface="Consolas"/>
                <a:ea typeface="Consolas"/>
                <a:cs typeface="Consolas"/>
                <a:sym typeface="Consolas"/>
              </a:rPr>
              <a:t>final Sender sender = new Sender();</a:t>
            </a:r>
          </a:p>
          <a:p>
            <a:pPr lvl="0">
              <a:spcBef>
                <a:spcPts val="0"/>
              </a:spcBef>
              <a:buNone/>
            </a:pPr>
            <a:r>
              <a:rPr lang="en-US" sz="2000">
                <a:latin typeface="Consolas"/>
                <a:ea typeface="Consolas"/>
                <a:cs typeface="Consolas"/>
                <a:sym typeface="Consolas"/>
              </a:rPr>
              <a:t>Consumer&lt;Response&gt; responseSender =</a:t>
            </a:r>
          </a:p>
          <a:p>
            <a:pPr indent="-139700" lvl="0" marL="2171700">
              <a:spcBef>
                <a:spcPts val="0"/>
              </a:spcBef>
              <a:buNone/>
            </a:pPr>
            <a:r>
              <a:rPr lang="en-US" sz="2000">
                <a:latin typeface="Consolas"/>
                <a:ea typeface="Consolas"/>
                <a:cs typeface="Consolas"/>
                <a:sym typeface="Consolas"/>
              </a:rPr>
              <a:t>	response -&gt; sender.send(response)</a:t>
            </a:r>
          </a:p>
          <a:p>
            <a:pPr indent="0" lvl="0" marL="0" rtl="0">
              <a:spcBef>
                <a:spcPts val="0"/>
              </a:spcBef>
              <a:buNone/>
            </a:pPr>
            <a:r>
              <a:t/>
            </a:r>
            <a:endParaRPr sz="2000">
              <a:latin typeface="Consolas"/>
              <a:ea typeface="Consolas"/>
              <a:cs typeface="Consolas"/>
              <a:sym typeface="Consolas"/>
            </a:endParaRPr>
          </a:p>
          <a:p>
            <a:pPr indent="0" lvl="0" marL="0" rtl="0">
              <a:spcBef>
                <a:spcPts val="0"/>
              </a:spcBef>
              <a:buNone/>
            </a:pPr>
            <a:r>
              <a:rPr lang="en-US" sz="2000">
                <a:latin typeface="Consolas"/>
                <a:ea typeface="Consolas"/>
                <a:cs typeface="Consolas"/>
                <a:sym typeface="Consolas"/>
              </a:rPr>
              <a:t>  public void handlerRequest(Request request,</a:t>
            </a:r>
          </a:p>
          <a:p>
            <a:pPr indent="387350" lvl="0" marL="2286000" rtl="0">
              <a:spcBef>
                <a:spcPts val="0"/>
              </a:spcBef>
              <a:buClr>
                <a:schemeClr val="dk1"/>
              </a:buClr>
              <a:buSzPct val="55000"/>
              <a:buFont typeface="Arial"/>
              <a:buNone/>
            </a:pPr>
            <a:r>
              <a:rPr lang="en-US" sz="2000">
                <a:latin typeface="Consolas"/>
                <a:ea typeface="Consolas"/>
                <a:cs typeface="Consolas"/>
                <a:sym typeface="Consolas"/>
              </a:rPr>
              <a:t>Consumer&lt;Response&gt; responder) {</a:t>
            </a:r>
          </a:p>
          <a:p>
            <a:pPr indent="0" lvl="0" marL="457200" rtl="0">
              <a:spcBef>
                <a:spcPts val="0"/>
              </a:spcBef>
              <a:buNone/>
            </a:pPr>
            <a:r>
              <a:rPr lang="en-US" sz="2000">
                <a:latin typeface="Consolas"/>
                <a:ea typeface="Consolas"/>
                <a:cs typeface="Consolas"/>
                <a:sym typeface="Consolas"/>
              </a:rPr>
              <a:t>  final Response response = … // request processing</a:t>
            </a:r>
          </a:p>
          <a:p>
            <a:pPr indent="0" lvl="0" marL="0">
              <a:spcBef>
                <a:spcPts val="0"/>
              </a:spcBef>
              <a:buNone/>
            </a:pPr>
            <a:r>
              <a:rPr lang="en-US" sz="2000">
                <a:latin typeface="Consolas"/>
                <a:ea typeface="Consolas"/>
                <a:cs typeface="Consolas"/>
                <a:sym typeface="Consolas"/>
              </a:rPr>
              <a:t>     responder.accept(response);	</a:t>
            </a:r>
          </a:p>
          <a:p>
            <a:pPr lvl="0">
              <a:spcBef>
                <a:spcPts val="0"/>
              </a:spcBef>
              <a:buNone/>
            </a:pPr>
            <a:r>
              <a:rPr lang="en-US" sz="2000">
                <a:latin typeface="Consolas"/>
                <a:ea typeface="Consolas"/>
                <a:cs typeface="Consolas"/>
                <a:sym typeface="Consolas"/>
              </a:rPr>
              <a:t>}</a:t>
            </a:r>
          </a:p>
        </p:txBody>
      </p:sp>
      <p:sp>
        <p:nvSpPr>
          <p:cNvPr id="645" name="Shape 64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Supplier</a:t>
            </a:r>
          </a:p>
        </p:txBody>
      </p:sp>
      <p:sp>
        <p:nvSpPr>
          <p:cNvPr id="652" name="Shape 652"/>
          <p:cNvSpPr txBox="1"/>
          <p:nvPr>
            <p:ph idx="1" type="body"/>
          </p:nvPr>
        </p:nvSpPr>
        <p:spPr>
          <a:xfrm>
            <a:off x="457200" y="1417654"/>
            <a:ext cx="8229600" cy="4708500"/>
          </a:xfrm>
          <a:prstGeom prst="rect">
            <a:avLst/>
          </a:prstGeom>
        </p:spPr>
        <p:txBody>
          <a:bodyPr anchorCtr="0" anchor="t" bIns="91425" lIns="91425" rIns="91425" tIns="91425">
            <a:noAutofit/>
          </a:bodyPr>
          <a:lstStyle/>
          <a:p>
            <a:pPr lvl="0" rtl="0">
              <a:spcBef>
                <a:spcPts val="0"/>
              </a:spcBef>
              <a:buNone/>
            </a:pPr>
            <a:r>
              <a:rPr lang="en-US" sz="2000">
                <a:solidFill>
                  <a:srgbClr val="474747"/>
                </a:solidFill>
                <a:highlight>
                  <a:srgbClr val="FFFFFF"/>
                </a:highlight>
              </a:rPr>
              <a:t>Represents a supplier of results. There is no requirement that a new or</a:t>
            </a:r>
          </a:p>
          <a:p>
            <a:pPr lvl="0" rtl="0">
              <a:spcBef>
                <a:spcPts val="0"/>
              </a:spcBef>
              <a:buNone/>
            </a:pPr>
            <a:r>
              <a:rPr lang="en-US" sz="2000">
                <a:solidFill>
                  <a:srgbClr val="474747"/>
                </a:solidFill>
                <a:highlight>
                  <a:srgbClr val="FFFFFF"/>
                </a:highlight>
              </a:rPr>
              <a:t>distinct result be returned each time the supplier is invoked.</a:t>
            </a:r>
          </a:p>
          <a:p>
            <a:pPr lvl="0">
              <a:spcBef>
                <a:spcPts val="0"/>
              </a:spcBef>
              <a:buNone/>
            </a:pPr>
            <a:r>
              <a:t/>
            </a:r>
            <a:endParaRPr sz="2000">
              <a:solidFill>
                <a:srgbClr val="474747"/>
              </a:solidFill>
              <a:highlight>
                <a:srgbClr val="FFFFFF"/>
              </a:highlight>
            </a:endParaRPr>
          </a:p>
          <a:p>
            <a:pPr lvl="0" rtl="0">
              <a:spcBef>
                <a:spcPts val="0"/>
              </a:spcBef>
              <a:buNone/>
            </a:pPr>
            <a:r>
              <a:rPr lang="en-US" sz="2000">
                <a:solidFill>
                  <a:srgbClr val="474747"/>
                </a:solidFill>
                <a:highlight>
                  <a:srgbClr val="FFFFFF"/>
                </a:highlight>
              </a:rPr>
              <a:t>@FunctionalInterface</a:t>
            </a:r>
          </a:p>
          <a:p>
            <a:pPr lvl="0" rtl="0">
              <a:spcBef>
                <a:spcPts val="0"/>
              </a:spcBef>
              <a:buNone/>
            </a:pPr>
            <a:r>
              <a:rPr lang="en-US" sz="2000">
                <a:solidFill>
                  <a:srgbClr val="474747"/>
                </a:solidFill>
                <a:highlight>
                  <a:srgbClr val="FFFFFF"/>
                </a:highlight>
              </a:rPr>
              <a:t>public interface Supplier&lt;T&gt; {</a:t>
            </a:r>
          </a:p>
          <a:p>
            <a:pPr lvl="0" rtl="0">
              <a:spcBef>
                <a:spcPts val="0"/>
              </a:spcBef>
              <a:buNone/>
            </a:pPr>
            <a:r>
              <a:rPr lang="en-US" sz="2000">
                <a:solidFill>
                  <a:srgbClr val="474747"/>
                </a:solidFill>
                <a:highlight>
                  <a:srgbClr val="FFFFFF"/>
                </a:highlight>
              </a:rPr>
              <a:t>  T get();</a:t>
            </a:r>
          </a:p>
          <a:p>
            <a:pPr lvl="0" rtl="0">
              <a:spcBef>
                <a:spcPts val="0"/>
              </a:spcBef>
              <a:buNone/>
            </a:pPr>
            <a:r>
              <a:rPr lang="en-US" sz="2000">
                <a:solidFill>
                  <a:srgbClr val="474747"/>
                </a:solidFill>
                <a:highlight>
                  <a:srgbClr val="FFFFFF"/>
                </a:highlight>
              </a:rPr>
              <a:t>}</a:t>
            </a:r>
          </a:p>
          <a:p>
            <a:pPr lvl="0" rtl="0">
              <a:spcBef>
                <a:spcPts val="0"/>
              </a:spcBef>
              <a:buClr>
                <a:schemeClr val="dk1"/>
              </a:buClr>
              <a:buSzPct val="55000"/>
              <a:buFont typeface="Arial"/>
              <a:buNone/>
            </a:pPr>
            <a:r>
              <a:t/>
            </a:r>
            <a:endParaRPr sz="2000">
              <a:solidFill>
                <a:srgbClr val="474747"/>
              </a:solidFill>
              <a:highlight>
                <a:srgbClr val="FFFFFF"/>
              </a:highlight>
            </a:endParaRPr>
          </a:p>
          <a:p>
            <a:pPr lvl="0">
              <a:spcBef>
                <a:spcPts val="0"/>
              </a:spcBef>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659" name="Shape 659"/>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latin typeface="Consolas"/>
                <a:ea typeface="Consolas"/>
                <a:cs typeface="Consolas"/>
                <a:sym typeface="Consolas"/>
              </a:rPr>
              <a:t>Supplier&lt;Integer&gt; randomIntegers = </a:t>
            </a:r>
          </a:p>
          <a:p>
            <a:pPr indent="-139700" lvl="0" marL="2171700" rtl="0">
              <a:spcBef>
                <a:spcPts val="0"/>
              </a:spcBef>
              <a:buNone/>
            </a:pPr>
            <a:r>
              <a:rPr lang="en-US" sz="2000">
                <a:latin typeface="Consolas"/>
                <a:ea typeface="Consolas"/>
                <a:cs typeface="Consolas"/>
                <a:sym typeface="Consolas"/>
              </a:rPr>
              <a:t>() -&gt; new Random.nextInt();</a:t>
            </a:r>
          </a:p>
          <a:p>
            <a:pPr indent="0" lvl="0" marL="0" rtl="0">
              <a:spcBef>
                <a:spcPts val="0"/>
              </a:spcBef>
              <a:buNone/>
            </a:pPr>
            <a:r>
              <a:t/>
            </a:r>
            <a:endParaRPr sz="2000">
              <a:latin typeface="Consolas"/>
              <a:ea typeface="Consolas"/>
              <a:cs typeface="Consolas"/>
              <a:sym typeface="Consolas"/>
            </a:endParaRPr>
          </a:p>
          <a:p>
            <a:pPr indent="0" lvl="0" marL="0" rtl="0">
              <a:spcBef>
                <a:spcPts val="0"/>
              </a:spcBef>
              <a:buNone/>
            </a:pPr>
            <a:r>
              <a:rPr lang="en-US" sz="2000">
                <a:latin typeface="Consolas"/>
                <a:ea typeface="Consolas"/>
                <a:cs typeface="Consolas"/>
                <a:sym typeface="Consolas"/>
              </a:rPr>
              <a:t>  public void saveToDb(User user, </a:t>
            </a:r>
          </a:p>
          <a:p>
            <a:pPr indent="457200" lvl="0" marL="2743200" rtl="0">
              <a:spcBef>
                <a:spcPts val="0"/>
              </a:spcBef>
              <a:buNone/>
            </a:pPr>
            <a:r>
              <a:rPr lang="en-US" sz="2000">
                <a:latin typeface="Consolas"/>
                <a:ea typeface="Consolas"/>
                <a:cs typeface="Consolas"/>
                <a:sym typeface="Consolas"/>
              </a:rPr>
              <a:t>Supplier&lt;Integer&gt; idsSupplier) {</a:t>
            </a:r>
          </a:p>
          <a:p>
            <a:pPr indent="0" lvl="0" marL="0" rtl="0">
              <a:spcBef>
                <a:spcPts val="0"/>
              </a:spcBef>
              <a:buNone/>
            </a:pPr>
            <a:r>
              <a:rPr lang="en-US" sz="2000">
                <a:latin typeface="Consolas"/>
                <a:ea typeface="Consolas"/>
                <a:cs typeface="Consolas"/>
                <a:sym typeface="Consolas"/>
              </a:rPr>
              <a:t>	user.setId(idsSupplier.get());</a:t>
            </a:r>
          </a:p>
          <a:p>
            <a:pPr indent="0" lvl="0" marL="0" rtl="0">
              <a:spcBef>
                <a:spcPts val="0"/>
              </a:spcBef>
              <a:buNone/>
            </a:pPr>
            <a:r>
              <a:rPr lang="en-US" sz="2000">
                <a:latin typeface="Consolas"/>
                <a:ea typeface="Consolas"/>
                <a:cs typeface="Consolas"/>
                <a:sym typeface="Consolas"/>
              </a:rPr>
              <a:t>	db.save(user);</a:t>
            </a:r>
          </a:p>
          <a:p>
            <a:pPr indent="0" lvl="0" marL="0" rtl="0">
              <a:spcBef>
                <a:spcPts val="0"/>
              </a:spcBef>
              <a:buNone/>
            </a:pPr>
            <a:r>
              <a:rPr lang="en-US" sz="2000">
                <a:latin typeface="Consolas"/>
                <a:ea typeface="Consolas"/>
                <a:cs typeface="Consolas"/>
                <a:sym typeface="Consolas"/>
              </a:rPr>
              <a:t>  }</a:t>
            </a:r>
          </a:p>
          <a:p>
            <a:pPr indent="0" lvl="0" marL="0" rtl="0">
              <a:spcBef>
                <a:spcPts val="0"/>
              </a:spcBef>
              <a:buNone/>
            </a:pPr>
            <a:r>
              <a:rPr lang="en-US" sz="2000">
                <a:latin typeface="Consolas"/>
                <a:ea typeface="Consolas"/>
                <a:cs typeface="Consolas"/>
                <a:sym typeface="Consolas"/>
              </a:rPr>
              <a:t>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UnaryOperation</a:t>
            </a:r>
          </a:p>
        </p:txBody>
      </p:sp>
      <p:sp>
        <p:nvSpPr>
          <p:cNvPr id="666" name="Shape 666"/>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rPr>
              <a:t>Represents an operation on a single operand that produces a result of the</a:t>
            </a:r>
          </a:p>
          <a:p>
            <a:pPr lvl="0">
              <a:spcBef>
                <a:spcPts val="0"/>
              </a:spcBef>
              <a:buNone/>
            </a:pPr>
            <a:r>
              <a:rPr lang="en-US" sz="2000">
                <a:solidFill>
                  <a:srgbClr val="000000"/>
                </a:solidFill>
              </a:rPr>
              <a:t>same type as its operand. This is a specialization of Functionfor the case</a:t>
            </a:r>
          </a:p>
          <a:p>
            <a:pPr lvl="0">
              <a:spcBef>
                <a:spcPts val="0"/>
              </a:spcBef>
              <a:buClr>
                <a:schemeClr val="dk1"/>
              </a:buClr>
              <a:buSzPct val="55000"/>
              <a:buFont typeface="Arial"/>
              <a:buNone/>
            </a:pPr>
            <a:r>
              <a:rPr lang="en-US" sz="2000">
                <a:solidFill>
                  <a:srgbClr val="000000"/>
                </a:solidFill>
              </a:rPr>
              <a:t>where the operand and result are of the same type.</a:t>
            </a:r>
          </a:p>
          <a:p>
            <a:pPr lvl="0">
              <a:spcBef>
                <a:spcPts val="0"/>
              </a:spcBef>
              <a:buClr>
                <a:schemeClr val="dk1"/>
              </a:buClr>
              <a:buSzPct val="55000"/>
              <a:buFont typeface="Arial"/>
              <a:buNone/>
            </a:pPr>
            <a:r>
              <a:t/>
            </a:r>
            <a:endParaRPr sz="2000">
              <a:solidFill>
                <a:srgbClr val="000000"/>
              </a:solidFill>
            </a:endParaRPr>
          </a:p>
          <a:p>
            <a:pPr lvl="0">
              <a:spcBef>
                <a:spcPts val="0"/>
              </a:spcBef>
              <a:buNone/>
            </a:pPr>
            <a:r>
              <a:rPr lang="en-US" sz="2000">
                <a:solidFill>
                  <a:srgbClr val="000000"/>
                </a:solidFill>
                <a:latin typeface="Consolas"/>
                <a:ea typeface="Consolas"/>
                <a:cs typeface="Consolas"/>
                <a:sym typeface="Consolas"/>
              </a:rPr>
              <a:t>@FunctionalInterface</a:t>
            </a:r>
          </a:p>
          <a:p>
            <a:pPr lvl="0">
              <a:spcBef>
                <a:spcPts val="0"/>
              </a:spcBef>
              <a:buNone/>
            </a:pPr>
            <a:r>
              <a:rPr lang="en-US" sz="2000">
                <a:solidFill>
                  <a:srgbClr val="000000"/>
                </a:solidFill>
                <a:latin typeface="Consolas"/>
                <a:ea typeface="Consolas"/>
                <a:cs typeface="Consolas"/>
                <a:sym typeface="Consolas"/>
              </a:rPr>
              <a:t>public interface UnaryOperation&lt;T&gt; </a:t>
            </a:r>
          </a:p>
          <a:p>
            <a:pPr indent="-139700" lvl="0" marL="3543300" rtl="0">
              <a:spcBef>
                <a:spcPts val="0"/>
              </a:spcBef>
              <a:buNone/>
            </a:pPr>
            <a:r>
              <a:rPr lang="en-US" sz="2000">
                <a:solidFill>
                  <a:srgbClr val="000000"/>
                </a:solidFill>
                <a:latin typeface="Consolas"/>
                <a:ea typeface="Consolas"/>
                <a:cs typeface="Consolas"/>
                <a:sym typeface="Consolas"/>
              </a:rPr>
              <a:t>extends Function&lt;T, T&gt; {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sp>
        <p:nvSpPr>
          <p:cNvPr id="672" name="Shape 672"/>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Example</a:t>
            </a:r>
          </a:p>
        </p:txBody>
      </p:sp>
      <p:sp>
        <p:nvSpPr>
          <p:cNvPr id="673" name="Shape 673"/>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t/>
            </a:r>
            <a:endParaRPr sz="2000">
              <a:latin typeface="Consolas"/>
              <a:ea typeface="Consolas"/>
              <a:cs typeface="Consolas"/>
              <a:sym typeface="Consolas"/>
            </a:endParaRPr>
          </a:p>
          <a:p>
            <a:pPr lvl="0">
              <a:spcBef>
                <a:spcPts val="0"/>
              </a:spcBef>
              <a:buNone/>
            </a:pPr>
            <a:r>
              <a:rPr lang="en-US" sz="2000">
                <a:latin typeface="Consolas"/>
                <a:ea typeface="Consolas"/>
                <a:cs typeface="Consolas"/>
                <a:sym typeface="Consolas"/>
              </a:rPr>
              <a:t>public void printInverted(Integer[] integers) {</a:t>
            </a:r>
          </a:p>
          <a:p>
            <a:pPr indent="-209550" lvl="0" marL="800100" rtl="0">
              <a:spcBef>
                <a:spcPts val="0"/>
              </a:spcBef>
              <a:buClr>
                <a:schemeClr val="dk1"/>
              </a:buClr>
              <a:buSzPct val="55000"/>
              <a:buFont typeface="Arial"/>
              <a:buNone/>
            </a:pPr>
            <a:r>
              <a:rPr lang="en-US" sz="2000">
                <a:latin typeface="Consolas"/>
                <a:ea typeface="Consolas"/>
                <a:cs typeface="Consolas"/>
                <a:sym typeface="Consolas"/>
              </a:rPr>
              <a:t>UnaryOperation&lt;Integer&gt; not = value -&gt; value * -1;</a:t>
            </a:r>
          </a:p>
          <a:p>
            <a:pPr indent="-139700" lvl="0" marL="800100">
              <a:spcBef>
                <a:spcPts val="0"/>
              </a:spcBef>
              <a:buNone/>
            </a:pPr>
            <a:r>
              <a:rPr lang="en-US" sz="2000">
                <a:latin typeface="Consolas"/>
                <a:ea typeface="Consolas"/>
                <a:cs typeface="Consolas"/>
                <a:sym typeface="Consolas"/>
              </a:rPr>
              <a:t>for (int i=0; i&lt;integers.length(); i++) {</a:t>
            </a:r>
          </a:p>
          <a:p>
            <a:pPr indent="-139700" lvl="0" marL="800100" rtl="0">
              <a:spcBef>
                <a:spcPts val="0"/>
              </a:spcBef>
              <a:buNone/>
            </a:pPr>
            <a:r>
              <a:rPr lang="en-US" sz="2000">
                <a:latin typeface="Consolas"/>
                <a:ea typeface="Consolas"/>
                <a:cs typeface="Consolas"/>
                <a:sym typeface="Consolas"/>
              </a:rPr>
              <a:t>	System.out.println(not.apply(integers[i]))</a:t>
            </a:r>
          </a:p>
          <a:p>
            <a:pPr indent="-139700" lvl="0" marL="800100" rtl="0">
              <a:spcBef>
                <a:spcPts val="0"/>
              </a:spcBef>
              <a:buNone/>
            </a:pPr>
            <a:r>
              <a:rPr lang="en-US" sz="2000">
                <a:latin typeface="Consolas"/>
                <a:ea typeface="Consolas"/>
                <a:cs typeface="Consolas"/>
                <a:sym typeface="Consolas"/>
              </a:rPr>
              <a:t>}</a:t>
            </a:r>
          </a:p>
          <a:p>
            <a:pPr indent="0" lvl="0" marL="0">
              <a:spcBef>
                <a:spcPts val="0"/>
              </a:spcBef>
              <a:buNone/>
            </a:pPr>
            <a:r>
              <a:rPr lang="en-US" sz="2000">
                <a:latin typeface="Consolas"/>
                <a:ea typeface="Consolas"/>
                <a:cs typeface="Consolas"/>
                <a:sym typeface="Consolas"/>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type="title"/>
          </p:nvPr>
        </p:nvSpPr>
        <p:spPr>
          <a:xfrm>
            <a:off x="685787" y="2238875"/>
            <a:ext cx="7772400" cy="1362000"/>
          </a:xfrm>
          <a:prstGeom prst="rect">
            <a:avLst/>
          </a:prstGeom>
        </p:spPr>
        <p:txBody>
          <a:bodyPr anchorCtr="0" anchor="t" bIns="91425" lIns="91425" rIns="91425" tIns="91425">
            <a:noAutofit/>
          </a:bodyPr>
          <a:lstStyle/>
          <a:p>
            <a:pPr lvl="0" rtl="0">
              <a:spcBef>
                <a:spcPts val="0"/>
              </a:spcBef>
              <a:buNone/>
            </a:pPr>
            <a:r>
              <a:rPr lang="en-US"/>
              <a:t>Coding time</a:t>
            </a:r>
          </a:p>
        </p:txBody>
      </p:sp>
      <p:pic>
        <p:nvPicPr>
          <p:cNvPr id="680" name="Shape 680"/>
          <p:cNvPicPr preferRelativeResize="0"/>
          <p:nvPr/>
        </p:nvPicPr>
        <p:blipFill>
          <a:blip r:embed="rId3">
            <a:alphaModFix/>
          </a:blip>
          <a:stretch>
            <a:fillRect/>
          </a:stretch>
        </p:blipFill>
        <p:spPr>
          <a:xfrm>
            <a:off x="5063200" y="3092875"/>
            <a:ext cx="3394993" cy="2933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Motivation</a:t>
            </a:r>
          </a:p>
        </p:txBody>
      </p:sp>
      <p:sp>
        <p:nvSpPr>
          <p:cNvPr id="373" name="Shape 373"/>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69850" lvl="0" marL="0">
              <a:lnSpc>
                <a:spcPct val="166885"/>
              </a:lnSpc>
              <a:spcBef>
                <a:spcPts val="1400"/>
              </a:spcBef>
              <a:buClr>
                <a:schemeClr val="dk1"/>
              </a:buClr>
              <a:buSzPct val="57894"/>
              <a:buFont typeface="Arial"/>
              <a:buNone/>
            </a:pPr>
            <a:r>
              <a:rPr lang="en-US" sz="1900">
                <a:solidFill>
                  <a:srgbClr val="333333"/>
                </a:solidFill>
                <a:highlight>
                  <a:srgbClr val="FFFFFF"/>
                </a:highlight>
              </a:rPr>
              <a:t>Rarely, if ever, has there been a new release of Java that created as much interest as Java 8, which was officially released in early 2014. By far the most talked-about change was the introduction of lambda expressions, although the new release also included a number of other changes, such as the following:</a:t>
            </a:r>
          </a:p>
          <a:p>
            <a:pPr indent="-349250" lvl="0" marL="876300" marR="419100">
              <a:lnSpc>
                <a:spcPct val="166885"/>
              </a:lnSpc>
              <a:spcBef>
                <a:spcPts val="1100"/>
              </a:spcBef>
              <a:spcAft>
                <a:spcPts val="1100"/>
              </a:spcAft>
              <a:buClr>
                <a:srgbClr val="333333"/>
              </a:buClr>
              <a:buSzPct val="100000"/>
              <a:buFont typeface="Arial"/>
              <a:buChar char="●"/>
            </a:pPr>
            <a:r>
              <a:rPr lang="en-US" sz="1900">
                <a:solidFill>
                  <a:srgbClr val="333333"/>
                </a:solidFill>
                <a:highlight>
                  <a:srgbClr val="FFFFFF"/>
                </a:highlight>
              </a:rPr>
              <a:t>Implementation of default methods.</a:t>
            </a:r>
          </a:p>
          <a:p>
            <a:pPr indent="-349250" lvl="0" marL="876300" marR="419100">
              <a:lnSpc>
                <a:spcPct val="166885"/>
              </a:lnSpc>
              <a:spcBef>
                <a:spcPts val="1100"/>
              </a:spcBef>
              <a:spcAft>
                <a:spcPts val="1100"/>
              </a:spcAft>
              <a:buClr>
                <a:srgbClr val="333333"/>
              </a:buClr>
              <a:buSzPct val="100000"/>
              <a:buFont typeface="Arial"/>
              <a:buChar char="●"/>
            </a:pPr>
            <a:r>
              <a:rPr lang="en-US" sz="1900">
                <a:solidFill>
                  <a:srgbClr val="333333"/>
                </a:solidFill>
                <a:highlight>
                  <a:srgbClr val="FFFFFF"/>
                </a:highlight>
              </a:rPr>
              <a:t>The Streams API.</a:t>
            </a:r>
          </a:p>
          <a:p>
            <a:pPr indent="-349250" lvl="0" marL="876300" marR="419100">
              <a:lnSpc>
                <a:spcPct val="166885"/>
              </a:lnSpc>
              <a:spcBef>
                <a:spcPts val="1100"/>
              </a:spcBef>
              <a:spcAft>
                <a:spcPts val="1100"/>
              </a:spcAft>
              <a:buClr>
                <a:srgbClr val="333333"/>
              </a:buClr>
              <a:buSzPct val="100000"/>
              <a:buFont typeface="Arial"/>
              <a:buChar char="●"/>
            </a:pPr>
            <a:r>
              <a:rPr lang="en-US" sz="1900">
                <a:solidFill>
                  <a:srgbClr val="333333"/>
                </a:solidFill>
                <a:highlight>
                  <a:srgbClr val="FFFFFF"/>
                </a:highlight>
              </a:rPr>
              <a:t>A new API for the representation and manipulation of date and time values.</a:t>
            </a:r>
          </a:p>
          <a:p>
            <a:pPr lvl="0">
              <a:spcBef>
                <a:spcPts val="0"/>
              </a:spcBef>
              <a:buNone/>
            </a:pPr>
            <a:r>
              <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Two argument functions</a:t>
            </a:r>
          </a:p>
        </p:txBody>
      </p:sp>
      <p:sp>
        <p:nvSpPr>
          <p:cNvPr id="687" name="Shape 68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404040"/>
                </a:solidFill>
              </a:rPr>
              <a:t>Until now, we have dealt with functions that only accept a single input</a:t>
            </a:r>
          </a:p>
          <a:p>
            <a:pPr lvl="0">
              <a:spcBef>
                <a:spcPts val="0"/>
              </a:spcBef>
              <a:buNone/>
            </a:pPr>
            <a:r>
              <a:rPr lang="en-US" sz="2000">
                <a:solidFill>
                  <a:srgbClr val="404040"/>
                </a:solidFill>
              </a:rPr>
              <a:t>argument. There are use cases that may have to operate on two arguments.</a:t>
            </a:r>
          </a:p>
          <a:p>
            <a:pPr lvl="0">
              <a:spcBef>
                <a:spcPts val="0"/>
              </a:spcBef>
              <a:buNone/>
            </a:pPr>
            <a:r>
              <a:rPr lang="en-US" sz="2000">
                <a:solidFill>
                  <a:srgbClr val="404040"/>
                </a:solidFill>
              </a:rPr>
              <a:t>This type of functionality fits into two-argument functions bucket such</a:t>
            </a:r>
          </a:p>
          <a:p>
            <a:pPr lvl="0">
              <a:spcBef>
                <a:spcPts val="0"/>
              </a:spcBef>
              <a:buNone/>
            </a:pPr>
            <a:r>
              <a:rPr lang="en-US" sz="2000">
                <a:solidFill>
                  <a:srgbClr val="404040"/>
                </a:solidFill>
              </a:rPr>
              <a:t>as </a:t>
            </a:r>
            <a:r>
              <a:rPr lang="en-US" sz="2000">
                <a:solidFill>
                  <a:srgbClr val="262626"/>
                </a:solidFill>
              </a:rPr>
              <a:t>BiPredicate</a:t>
            </a:r>
            <a:r>
              <a:rPr lang="en-US" sz="2000">
                <a:solidFill>
                  <a:srgbClr val="404040"/>
                </a:solidFill>
              </a:rPr>
              <a:t>, </a:t>
            </a:r>
            <a:r>
              <a:rPr lang="en-US" sz="2000">
                <a:solidFill>
                  <a:srgbClr val="262626"/>
                </a:solidFill>
              </a:rPr>
              <a:t>BiConsumer</a:t>
            </a:r>
            <a:r>
              <a:rPr lang="en-US" sz="2000">
                <a:solidFill>
                  <a:srgbClr val="404040"/>
                </a:solidFill>
              </a:rPr>
              <a:t>, </a:t>
            </a:r>
            <a:r>
              <a:rPr lang="en-US" sz="2000">
                <a:solidFill>
                  <a:srgbClr val="262626"/>
                </a:solidFill>
              </a:rPr>
              <a:t>BiFunction</a:t>
            </a:r>
            <a:r>
              <a:rPr lang="en-US" sz="2000">
                <a:solidFill>
                  <a:srgbClr val="404040"/>
                </a:solidFill>
              </a:rPr>
              <a:t>, etc</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BiPredicate</a:t>
            </a:r>
          </a:p>
        </p:txBody>
      </p:sp>
      <p:sp>
        <p:nvSpPr>
          <p:cNvPr id="694" name="Shape 69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Clr>
                <a:schemeClr val="dk1"/>
              </a:buClr>
              <a:buSzPct val="55000"/>
              <a:buFont typeface="Arial"/>
              <a:buNone/>
            </a:pPr>
            <a:r>
              <a:rPr lang="en-US" sz="2000">
                <a:solidFill>
                  <a:srgbClr val="000000"/>
                </a:solidFill>
              </a:rPr>
              <a:t>Represents a predicate (boolean-valued function) of two arguments.  This is</a:t>
            </a:r>
          </a:p>
          <a:p>
            <a:pPr lvl="0">
              <a:spcBef>
                <a:spcPts val="0"/>
              </a:spcBef>
              <a:buClr>
                <a:schemeClr val="dk1"/>
              </a:buClr>
              <a:buSzPct val="55000"/>
              <a:buFont typeface="Arial"/>
              <a:buNone/>
            </a:pPr>
            <a:r>
              <a:rPr lang="en-US" sz="2000">
                <a:solidFill>
                  <a:srgbClr val="000000"/>
                </a:solidFill>
              </a:rPr>
              <a:t>the two-arity specialization of </a:t>
            </a:r>
            <a:r>
              <a:rPr b="1" lang="en-US" sz="2000">
                <a:solidFill>
                  <a:srgbClr val="000000"/>
                </a:solidFill>
              </a:rPr>
              <a:t>Predicate</a:t>
            </a:r>
            <a:r>
              <a:rPr lang="en-US" sz="2000">
                <a:solidFill>
                  <a:srgbClr val="000000"/>
                </a:solidFill>
              </a:rPr>
              <a:t>.</a:t>
            </a:r>
          </a:p>
          <a:p>
            <a:pPr indent="0" lvl="0" marL="203200" rtl="0">
              <a:spcBef>
                <a:spcPts val="0"/>
              </a:spcBef>
              <a:buNone/>
            </a:pPr>
            <a:r>
              <a:t/>
            </a:r>
            <a:endParaRPr sz="2000">
              <a:solidFill>
                <a:srgbClr val="000000"/>
              </a:solidFill>
            </a:endParaRPr>
          </a:p>
          <a:p>
            <a:pPr lvl="0" rtl="0">
              <a:spcBef>
                <a:spcPts val="0"/>
              </a:spcBef>
              <a:buNone/>
            </a:pPr>
            <a:r>
              <a:t/>
            </a:r>
            <a:endParaRPr sz="2000">
              <a:solidFill>
                <a:srgbClr val="000000"/>
              </a:solidFill>
            </a:endParaRPr>
          </a:p>
          <a:p>
            <a:pPr lvl="0">
              <a:spcBef>
                <a:spcPts val="0"/>
              </a:spcBef>
              <a:buClr>
                <a:schemeClr val="dk1"/>
              </a:buClr>
              <a:buSzPct val="55000"/>
              <a:buFont typeface="Arial"/>
              <a:buNone/>
            </a:pPr>
            <a:r>
              <a:rPr lang="en-US" sz="2000">
                <a:solidFill>
                  <a:srgbClr val="000000"/>
                </a:solidFill>
              </a:rPr>
              <a:t>@FunctionalInterface</a:t>
            </a:r>
          </a:p>
          <a:p>
            <a:pPr lvl="0">
              <a:spcBef>
                <a:spcPts val="0"/>
              </a:spcBef>
              <a:buClr>
                <a:schemeClr val="dk1"/>
              </a:buClr>
              <a:buSzPct val="55000"/>
              <a:buFont typeface="Arial"/>
              <a:buNone/>
            </a:pPr>
            <a:r>
              <a:rPr lang="en-US" sz="2000">
                <a:solidFill>
                  <a:srgbClr val="000000"/>
                </a:solidFill>
              </a:rPr>
              <a:t>public interface BiPredicate&lt;T, U&gt; {</a:t>
            </a:r>
          </a:p>
          <a:p>
            <a:pPr indent="387350" lvl="0" marL="0" rtl="0">
              <a:spcBef>
                <a:spcPts val="0"/>
              </a:spcBef>
              <a:buClr>
                <a:schemeClr val="dk1"/>
              </a:buClr>
              <a:buSzPct val="55000"/>
              <a:buFont typeface="Arial"/>
              <a:buNone/>
            </a:pPr>
            <a:r>
              <a:rPr lang="en-US" sz="2000">
                <a:solidFill>
                  <a:srgbClr val="000000"/>
                </a:solidFill>
              </a:rPr>
              <a:t>    boolean test(T t, U u);</a:t>
            </a:r>
          </a:p>
          <a:p>
            <a:pPr lvl="0" rtl="0">
              <a:spcBef>
                <a:spcPts val="0"/>
              </a:spcBef>
              <a:buClr>
                <a:schemeClr val="dk1"/>
              </a:buClr>
              <a:buSzPct val="55000"/>
              <a:buFont typeface="Arial"/>
              <a:buNone/>
            </a:pPr>
            <a:r>
              <a:rPr lang="en-US" sz="2000">
                <a:solidFill>
                  <a:srgbClr val="000000"/>
                </a:solidFill>
              </a:rPr>
              <a:t>}</a:t>
            </a:r>
          </a:p>
          <a:p>
            <a:pPr lvl="0" rtl="0">
              <a:spcBef>
                <a:spcPts val="0"/>
              </a:spcBef>
              <a:buNone/>
            </a:pPr>
            <a:r>
              <a:t/>
            </a:r>
            <a:endParaRPr sz="20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Example</a:t>
            </a:r>
          </a:p>
        </p:txBody>
      </p:sp>
      <p:sp>
        <p:nvSpPr>
          <p:cNvPr id="701" name="Shape 701"/>
          <p:cNvSpPr txBox="1"/>
          <p:nvPr>
            <p:ph idx="1" type="body"/>
          </p:nvPr>
        </p:nvSpPr>
        <p:spPr>
          <a:xfrm>
            <a:off x="457200" y="1417654"/>
            <a:ext cx="8229600" cy="4708500"/>
          </a:xfrm>
          <a:prstGeom prst="rect">
            <a:avLst/>
          </a:prstGeom>
        </p:spPr>
        <p:txBody>
          <a:bodyPr anchorCtr="0" anchor="t" bIns="91425" lIns="91425" rIns="91425" tIns="91425">
            <a:noAutofit/>
          </a:bodyPr>
          <a:lstStyle/>
          <a:p>
            <a:pPr lvl="0" rtl="0">
              <a:spcBef>
                <a:spcPts val="0"/>
              </a:spcBef>
              <a:buNone/>
            </a:pPr>
            <a:r>
              <a:rPr lang="en-US" sz="2000">
                <a:latin typeface="Consolas"/>
                <a:ea typeface="Consolas"/>
                <a:cs typeface="Consolas"/>
                <a:sym typeface="Consolas"/>
              </a:rPr>
              <a:t>BiPredicate&lt;Trade&gt; largeTrade = (Trade t, Boolean fair) -&gt; fair &amp;&amp; t.isBigTrade();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java.util.BiFunction</a:t>
            </a:r>
          </a:p>
        </p:txBody>
      </p:sp>
      <p:sp>
        <p:nvSpPr>
          <p:cNvPr id="708" name="Shape 70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rtl="0">
              <a:spcBef>
                <a:spcPts val="0"/>
              </a:spcBef>
              <a:buNone/>
            </a:pPr>
            <a:r>
              <a:t/>
            </a:r>
            <a:endParaRPr sz="2000">
              <a:solidFill>
                <a:srgbClr val="404040"/>
              </a:solidFill>
              <a:highlight>
                <a:srgbClr val="FFFFFF"/>
              </a:highlight>
            </a:endParaRPr>
          </a:p>
          <a:p>
            <a:pPr lvl="0">
              <a:spcBef>
                <a:spcPts val="0"/>
              </a:spcBef>
              <a:buNone/>
            </a:pPr>
            <a:r>
              <a:rPr lang="en-US" sz="2000">
                <a:solidFill>
                  <a:srgbClr val="000000"/>
                </a:solidFill>
              </a:rPr>
              <a:t>Represents a function that accepts two arguments and produces a result.</a:t>
            </a:r>
          </a:p>
          <a:p>
            <a:pPr lvl="0">
              <a:spcBef>
                <a:spcPts val="0"/>
              </a:spcBef>
              <a:buNone/>
            </a:pPr>
            <a:r>
              <a:rPr lang="en-US" sz="2000">
                <a:solidFill>
                  <a:srgbClr val="000000"/>
                </a:solidFill>
              </a:rPr>
              <a:t>This is the two-arity specialization of Function.</a:t>
            </a:r>
          </a:p>
          <a:p>
            <a:pPr lvl="0" rtl="0">
              <a:spcBef>
                <a:spcPts val="0"/>
              </a:spcBef>
              <a:buNone/>
            </a:pPr>
            <a:r>
              <a:t/>
            </a:r>
            <a:endParaRPr sz="2000">
              <a:solidFill>
                <a:srgbClr val="000000"/>
              </a:solidFill>
            </a:endParaRPr>
          </a:p>
          <a:p>
            <a:pPr lvl="0">
              <a:spcBef>
                <a:spcPts val="0"/>
              </a:spcBef>
              <a:buClr>
                <a:schemeClr val="dk1"/>
              </a:buClr>
              <a:buSzPct val="55000"/>
              <a:buFont typeface="Arial"/>
              <a:buNone/>
            </a:pPr>
            <a:r>
              <a:rPr lang="en-US" sz="2000">
                <a:solidFill>
                  <a:srgbClr val="262626"/>
                </a:solidFill>
                <a:latin typeface="Consolas"/>
                <a:ea typeface="Consolas"/>
                <a:cs typeface="Consolas"/>
                <a:sym typeface="Consolas"/>
              </a:rPr>
              <a:t>@FunctionalInterface</a:t>
            </a:r>
          </a:p>
          <a:p>
            <a:pPr lvl="0" rtl="0">
              <a:spcBef>
                <a:spcPts val="0"/>
              </a:spcBef>
              <a:buClr>
                <a:schemeClr val="dk1"/>
              </a:buClr>
              <a:buSzPct val="55000"/>
              <a:buFont typeface="Arial"/>
              <a:buNone/>
            </a:pPr>
            <a:r>
              <a:rPr lang="en-US" sz="2000">
                <a:solidFill>
                  <a:srgbClr val="262626"/>
                </a:solidFill>
                <a:latin typeface="Consolas"/>
                <a:ea typeface="Consolas"/>
                <a:cs typeface="Consolas"/>
                <a:sym typeface="Consolas"/>
              </a:rPr>
              <a:t>public interface BiFunction&lt;T, U, R&gt; {</a:t>
            </a:r>
          </a:p>
          <a:p>
            <a:pPr lvl="0" rtl="0">
              <a:spcBef>
                <a:spcPts val="0"/>
              </a:spcBef>
              <a:buClr>
                <a:schemeClr val="dk1"/>
              </a:buClr>
              <a:buSzPct val="55000"/>
              <a:buFont typeface="Arial"/>
              <a:buNone/>
            </a:pPr>
            <a:r>
              <a:rPr lang="en-US" sz="2000">
                <a:solidFill>
                  <a:srgbClr val="262626"/>
                </a:solidFill>
                <a:latin typeface="Consolas"/>
                <a:ea typeface="Consolas"/>
                <a:cs typeface="Consolas"/>
                <a:sym typeface="Consolas"/>
              </a:rPr>
              <a:t>  R apply(T t, U u);</a:t>
            </a:r>
          </a:p>
          <a:p>
            <a:pPr lvl="0" rtl="0">
              <a:spcBef>
                <a:spcPts val="0"/>
              </a:spcBef>
              <a:buClr>
                <a:schemeClr val="dk1"/>
              </a:buClr>
              <a:buSzPct val="55000"/>
              <a:buFont typeface="Arial"/>
              <a:buNone/>
            </a:pPr>
            <a:r>
              <a:rPr lang="en-US" sz="2000">
                <a:solidFill>
                  <a:srgbClr val="262626"/>
                </a:solidFill>
                <a:latin typeface="Consolas"/>
                <a:ea typeface="Consolas"/>
                <a:cs typeface="Consolas"/>
                <a:sym typeface="Consolas"/>
              </a:rPr>
              <a:t>}</a:t>
            </a:r>
          </a:p>
          <a:p>
            <a:pPr lvl="0" rtl="0">
              <a:spcBef>
                <a:spcPts val="0"/>
              </a:spcBef>
              <a:buNone/>
            </a:pPr>
            <a:r>
              <a:t/>
            </a:r>
            <a:endParaRPr sz="2000">
              <a:solidFill>
                <a:srgbClr val="262626"/>
              </a:solidFill>
              <a:highlight>
                <a:srgbClr val="EBEBEB"/>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Example</a:t>
            </a:r>
          </a:p>
        </p:txBody>
      </p:sp>
      <p:sp>
        <p:nvSpPr>
          <p:cNvPr id="715" name="Shape 715"/>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marR="177800" rtl="0">
              <a:lnSpc>
                <a:spcPct val="115000"/>
              </a:lnSpc>
              <a:spcBef>
                <a:spcPts val="0"/>
              </a:spcBef>
              <a:buNone/>
            </a:pPr>
            <a:r>
              <a:t/>
            </a:r>
            <a:endParaRPr sz="2000">
              <a:solidFill>
                <a:srgbClr val="000000"/>
              </a:solidFill>
              <a:latin typeface="Consolas"/>
              <a:ea typeface="Consolas"/>
              <a:cs typeface="Consolas"/>
              <a:sym typeface="Consolas"/>
            </a:endParaRPr>
          </a:p>
          <a:p>
            <a:pPr lvl="0">
              <a:spcBef>
                <a:spcPts val="0"/>
              </a:spcBef>
              <a:buNone/>
            </a:pPr>
            <a:r>
              <a:rPr lang="en-US" sz="2000">
                <a:solidFill>
                  <a:srgbClr val="000000"/>
                </a:solidFill>
                <a:latin typeface="Consolas"/>
                <a:ea typeface="Consolas"/>
                <a:cs typeface="Consolas"/>
                <a:sym typeface="Consolas"/>
              </a:rPr>
              <a:t>BiFunction&lt;Integer, Integer, Integer&gt; multiply = (Integer x, Integer y) -&gt; x * y</a:t>
            </a:r>
          </a:p>
          <a:p>
            <a:pPr lvl="0">
              <a:spcBef>
                <a:spcPts val="0"/>
              </a:spcBef>
              <a:buNone/>
            </a:pPr>
            <a:r>
              <a:t/>
            </a:r>
            <a:endParaRPr sz="2000">
              <a:solidFill>
                <a:srgbClr val="000000"/>
              </a:solidFill>
              <a:latin typeface="Consolas"/>
              <a:ea typeface="Consolas"/>
              <a:cs typeface="Consolas"/>
              <a:sym typeface="Consolas"/>
            </a:endParaRPr>
          </a:p>
          <a:p>
            <a:pPr lvl="0" rtl="0">
              <a:spcBef>
                <a:spcPts val="0"/>
              </a:spcBef>
              <a:buNone/>
            </a:pPr>
            <a:r>
              <a:rPr lang="en-US" sz="2000">
                <a:solidFill>
                  <a:srgbClr val="000000"/>
                </a:solidFill>
                <a:latin typeface="Consolas"/>
                <a:ea typeface="Consolas"/>
                <a:cs typeface="Consolas"/>
                <a:sym typeface="Consolas"/>
              </a:rPr>
              <a:t>System.out.println(multiply.apply(2,3)); // 6</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BiConsumer</a:t>
            </a:r>
          </a:p>
        </p:txBody>
      </p:sp>
      <p:sp>
        <p:nvSpPr>
          <p:cNvPr id="722" name="Shape 722"/>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000000"/>
                </a:solidFill>
              </a:rPr>
              <a:t>Represents an operation that accepts two input arguments and returns no</a:t>
            </a:r>
          </a:p>
          <a:p>
            <a:pPr lvl="0">
              <a:spcBef>
                <a:spcPts val="0"/>
              </a:spcBef>
              <a:buNone/>
            </a:pPr>
            <a:r>
              <a:rPr lang="en-US" sz="2000">
                <a:solidFill>
                  <a:srgbClr val="000000"/>
                </a:solidFill>
              </a:rPr>
              <a:t>result.  This is the two-arity specialization of Consumer. Unlike most other</a:t>
            </a:r>
          </a:p>
          <a:p>
            <a:pPr lvl="0" rtl="0">
              <a:spcBef>
                <a:spcPts val="0"/>
              </a:spcBef>
              <a:buNone/>
            </a:pPr>
            <a:r>
              <a:rPr lang="en-US" sz="2000">
                <a:solidFill>
                  <a:srgbClr val="000000"/>
                </a:solidFill>
              </a:rPr>
              <a:t>functional interfaces, BiConsumer is expected to operate via side-effects.</a:t>
            </a:r>
          </a:p>
          <a:p>
            <a:pPr lvl="0" rtl="0">
              <a:spcBef>
                <a:spcPts val="0"/>
              </a:spcBef>
              <a:buNone/>
            </a:pPr>
            <a:r>
              <a:t/>
            </a:r>
            <a:endParaRPr sz="2000">
              <a:solidFill>
                <a:srgbClr val="000000"/>
              </a:solidFill>
            </a:endParaRPr>
          </a:p>
          <a:p>
            <a:pPr lvl="0" rtl="0">
              <a:spcBef>
                <a:spcPts val="0"/>
              </a:spcBef>
              <a:buClr>
                <a:schemeClr val="dk1"/>
              </a:buClr>
              <a:buSzPct val="55000"/>
              <a:buFont typeface="Arial"/>
              <a:buNone/>
            </a:pPr>
            <a:r>
              <a:rPr lang="en-US" sz="2000">
                <a:solidFill>
                  <a:srgbClr val="000000"/>
                </a:solidFill>
              </a:rPr>
              <a:t>@FunctionalInterface</a:t>
            </a:r>
          </a:p>
          <a:p>
            <a:pPr lvl="0" rtl="0">
              <a:spcBef>
                <a:spcPts val="0"/>
              </a:spcBef>
              <a:buClr>
                <a:schemeClr val="dk1"/>
              </a:buClr>
              <a:buSzPct val="55000"/>
              <a:buFont typeface="Arial"/>
              <a:buNone/>
            </a:pPr>
            <a:r>
              <a:rPr lang="en-US" sz="2000">
                <a:solidFill>
                  <a:srgbClr val="000000"/>
                </a:solidFill>
              </a:rPr>
              <a:t>public interface BiConsumer&lt;T, U&gt; {</a:t>
            </a:r>
          </a:p>
          <a:p>
            <a:pPr lvl="0" rtl="0">
              <a:spcBef>
                <a:spcPts val="0"/>
              </a:spcBef>
              <a:buClr>
                <a:schemeClr val="dk1"/>
              </a:buClr>
              <a:buSzPct val="55000"/>
              <a:buFont typeface="Arial"/>
              <a:buNone/>
            </a:pPr>
            <a:r>
              <a:rPr lang="en-US" sz="2000">
                <a:solidFill>
                  <a:srgbClr val="000000"/>
                </a:solidFill>
              </a:rPr>
              <a:t>  void accept(T t, U u);</a:t>
            </a:r>
          </a:p>
          <a:p>
            <a:pPr lvl="0" rtl="0">
              <a:spcBef>
                <a:spcPts val="0"/>
              </a:spcBef>
              <a:buClr>
                <a:schemeClr val="dk1"/>
              </a:buClr>
              <a:buSzPct val="55000"/>
              <a:buFont typeface="Arial"/>
              <a:buNone/>
            </a:pPr>
            <a:r>
              <a:rPr lang="en-US" sz="2000">
                <a:solidFill>
                  <a:srgbClr val="000000"/>
                </a:solidFill>
              </a:rPr>
              <a:t>}</a:t>
            </a:r>
          </a:p>
          <a:p>
            <a:pPr lvl="0" rtl="0">
              <a:spcBef>
                <a:spcPts val="0"/>
              </a:spcBef>
              <a:buNone/>
            </a:pPr>
            <a:r>
              <a:t/>
            </a:r>
            <a:endParaRPr sz="20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latin typeface="Consolas"/>
                <a:ea typeface="Consolas"/>
                <a:cs typeface="Consolas"/>
                <a:sym typeface="Consolas"/>
              </a:rPr>
              <a:t>Consumer&lt;Response, Metadata&gt; responseSender = </a:t>
            </a:r>
          </a:p>
          <a:p>
            <a:pPr indent="-139700" lvl="0" marL="1257300" rtl="0">
              <a:spcBef>
                <a:spcPts val="0"/>
              </a:spcBef>
              <a:buNone/>
            </a:pPr>
            <a:r>
              <a:rPr lang="en-US" sz="2000">
                <a:latin typeface="Consolas"/>
                <a:ea typeface="Consolas"/>
                <a:cs typeface="Consolas"/>
                <a:sym typeface="Consolas"/>
              </a:rPr>
              <a:t>(Response response, Metadata metadata) -&gt; {</a:t>
            </a:r>
          </a:p>
          <a:p>
            <a:pPr indent="0" lvl="0" marL="0" rtl="0">
              <a:spcBef>
                <a:spcPts val="0"/>
              </a:spcBef>
              <a:buNone/>
            </a:pPr>
            <a:r>
              <a:rPr lang="en-US" sz="2000">
                <a:latin typeface="Consolas"/>
                <a:ea typeface="Consolas"/>
                <a:cs typeface="Consolas"/>
                <a:sym typeface="Consolas"/>
              </a:rPr>
              <a:t>	addAllAsHeaders(metadata, response);</a:t>
            </a:r>
          </a:p>
          <a:p>
            <a:pPr indent="0" lvl="0" marL="0" rtl="0">
              <a:spcBef>
                <a:spcPts val="0"/>
              </a:spcBef>
              <a:buNone/>
            </a:pPr>
            <a:r>
              <a:rPr lang="en-US" sz="2000">
                <a:latin typeface="Consolas"/>
                <a:ea typeface="Consolas"/>
                <a:cs typeface="Consolas"/>
                <a:sym typeface="Consolas"/>
              </a:rPr>
              <a:t>	send(response);</a:t>
            </a:r>
          </a:p>
          <a:p>
            <a:pPr indent="0" lvl="0" marL="0" rtl="0">
              <a:spcBef>
                <a:spcPts val="0"/>
              </a:spcBef>
              <a:buNone/>
            </a:pPr>
            <a:r>
              <a:rPr lang="en-US" sz="2000">
                <a:latin typeface="Consolas"/>
                <a:ea typeface="Consolas"/>
                <a:cs typeface="Consolas"/>
                <a:sym typeface="Consolas"/>
              </a:rPr>
              <a:t> }</a:t>
            </a:r>
          </a:p>
          <a:p>
            <a:pPr lvl="0">
              <a:spcBef>
                <a:spcPts val="0"/>
              </a:spcBef>
              <a:buNone/>
            </a:pPr>
            <a:r>
              <a:t/>
            </a:r>
            <a:endParaRPr sz="2000">
              <a:latin typeface="Consolas"/>
              <a:ea typeface="Consolas"/>
              <a:cs typeface="Consolas"/>
              <a:sym typeface="Consolas"/>
            </a:endParaRPr>
          </a:p>
          <a:p>
            <a:pPr lvl="0" rtl="0">
              <a:spcBef>
                <a:spcPts val="0"/>
              </a:spcBef>
              <a:buNone/>
            </a:pPr>
            <a:r>
              <a:rPr lang="en-US" sz="2000">
                <a:latin typeface="Consolas"/>
                <a:ea typeface="Consolas"/>
                <a:cs typeface="Consolas"/>
                <a:sym typeface="Consolas"/>
              </a:rPr>
              <a:t>responseSender.accept(httpRequestMetadata, response)</a:t>
            </a:r>
          </a:p>
        </p:txBody>
      </p:sp>
      <p:sp>
        <p:nvSpPr>
          <p:cNvPr id="729" name="Shape 729"/>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Example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ph type="title"/>
          </p:nvPr>
        </p:nvSpPr>
        <p:spPr>
          <a:xfrm>
            <a:off x="685787" y="2238875"/>
            <a:ext cx="7772400" cy="1362000"/>
          </a:xfrm>
          <a:prstGeom prst="rect">
            <a:avLst/>
          </a:prstGeom>
        </p:spPr>
        <p:txBody>
          <a:bodyPr anchorCtr="0" anchor="t" bIns="91425" lIns="91425" rIns="91425" tIns="91425">
            <a:noAutofit/>
          </a:bodyPr>
          <a:lstStyle/>
          <a:p>
            <a:pPr lvl="0" rtl="0">
              <a:spcBef>
                <a:spcPts val="0"/>
              </a:spcBef>
              <a:buNone/>
            </a:pPr>
            <a:r>
              <a:rPr lang="en-US"/>
              <a:t>Coding time</a:t>
            </a:r>
          </a:p>
        </p:txBody>
      </p:sp>
      <p:pic>
        <p:nvPicPr>
          <p:cNvPr id="736" name="Shape 736"/>
          <p:cNvPicPr preferRelativeResize="0"/>
          <p:nvPr/>
        </p:nvPicPr>
        <p:blipFill>
          <a:blip r:embed="rId3">
            <a:alphaModFix/>
          </a:blip>
          <a:stretch>
            <a:fillRect/>
          </a:stretch>
        </p:blipFill>
        <p:spPr>
          <a:xfrm>
            <a:off x="5063200" y="3092875"/>
            <a:ext cx="3394993" cy="29332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a:spcBef>
                <a:spcPts val="0"/>
              </a:spcBef>
              <a:buNone/>
            </a:pPr>
            <a:r>
              <a:rPr lang="en-US"/>
              <a:t>Method references</a:t>
            </a:r>
          </a:p>
        </p:txBody>
      </p:sp>
      <p:sp>
        <p:nvSpPr>
          <p:cNvPr id="743" name="Shape 743"/>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sp>
        <p:nvSpPr>
          <p:cNvPr id="749" name="Shape 74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What is method references?</a:t>
            </a:r>
          </a:p>
        </p:txBody>
      </p:sp>
      <p:sp>
        <p:nvSpPr>
          <p:cNvPr id="750" name="Shape 750"/>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t>It is a feature which is related to Lambda Expression. It allows us to</a:t>
            </a:r>
          </a:p>
          <a:p>
            <a:pPr lvl="0">
              <a:spcBef>
                <a:spcPts val="0"/>
              </a:spcBef>
              <a:buNone/>
            </a:pPr>
            <a:r>
              <a:rPr lang="en-US" sz="2000"/>
              <a:t>reference constructors or methods without executing them. Method</a:t>
            </a:r>
          </a:p>
          <a:p>
            <a:pPr lvl="0">
              <a:spcBef>
                <a:spcPts val="0"/>
              </a:spcBef>
              <a:buNone/>
            </a:pPr>
            <a:r>
              <a:rPr lang="en-US" sz="2000"/>
              <a:t>references and Lambda are similar in that they both require a target type</a:t>
            </a:r>
          </a:p>
          <a:p>
            <a:pPr lvl="0">
              <a:spcBef>
                <a:spcPts val="0"/>
              </a:spcBef>
              <a:buClr>
                <a:schemeClr val="dk1"/>
              </a:buClr>
              <a:buSzPct val="55000"/>
              <a:buFont typeface="Arial"/>
              <a:buNone/>
            </a:pPr>
            <a:r>
              <a:rPr lang="en-US" sz="2000"/>
              <a:t>that consist of a compatible functional interface.</a:t>
            </a:r>
          </a:p>
          <a:p>
            <a:pPr lvl="0">
              <a:spcBef>
                <a:spcPts val="0"/>
              </a:spcBef>
              <a:buClr>
                <a:schemeClr val="dk1"/>
              </a:buClr>
              <a:buSzPct val="55000"/>
              <a:buFont typeface="Arial"/>
              <a:buNone/>
            </a:pPr>
            <a:r>
              <a:t/>
            </a:r>
            <a:endParaRPr sz="2000"/>
          </a:p>
          <a:p>
            <a:pPr lvl="0">
              <a:spcBef>
                <a:spcPts val="0"/>
              </a:spcBef>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Lambda expressions</a:t>
            </a:r>
          </a:p>
        </p:txBody>
      </p:sp>
      <p:sp>
        <p:nvSpPr>
          <p:cNvPr id="380" name="Shape 380"/>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69850" lvl="0" marL="0">
              <a:lnSpc>
                <a:spcPct val="166885"/>
              </a:lnSpc>
              <a:spcBef>
                <a:spcPts val="100"/>
              </a:spcBef>
              <a:spcAft>
                <a:spcPts val="100"/>
              </a:spcAft>
              <a:buClr>
                <a:schemeClr val="dk1"/>
              </a:buClr>
              <a:buSzPct val="55000"/>
              <a:buFont typeface="Arial"/>
              <a:buNone/>
            </a:pPr>
            <a:r>
              <a:rPr lang="en-US" sz="2000">
                <a:solidFill>
                  <a:srgbClr val="333333"/>
                </a:solidFill>
                <a:highlight>
                  <a:srgbClr val="FFFFFF"/>
                </a:highlight>
              </a:rPr>
              <a:t>Lambda expressions generated by far the most “buzz” and rightly so, because they represent the most radical change to the syntax of the language since at least the introduction of generics and arguably the biggest change since the language was first created. In fact, several of the other new features in Java 8 support lambdas either directly or indirectly and some of those other new features, along with lambda expressions themselves, will be examined here.</a:t>
            </a:r>
          </a:p>
          <a:p>
            <a:pPr indent="-69850" lvl="0" marL="0">
              <a:lnSpc>
                <a:spcPct val="115000"/>
              </a:lnSpc>
              <a:spcBef>
                <a:spcPts val="0"/>
              </a:spcBef>
              <a:buClr>
                <a:schemeClr val="dk1"/>
              </a:buClr>
              <a:buSzPct val="55000"/>
              <a:buFont typeface="Arial"/>
              <a:buNone/>
            </a:pPr>
            <a:r>
              <a:t/>
            </a:r>
            <a:endParaRPr sz="2000">
              <a:solidFill>
                <a:srgbClr val="333333"/>
              </a:solidFill>
              <a:highlight>
                <a:srgbClr val="FFFFFF"/>
              </a:highlight>
            </a:endParaRPr>
          </a:p>
          <a:p>
            <a:pPr lvl="0">
              <a:spcBef>
                <a:spcPts val="0"/>
              </a:spcBef>
              <a:buNone/>
            </a:pPr>
            <a:r>
              <a:t/>
            </a:r>
            <a:endParaRPr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Types of method references</a:t>
            </a:r>
          </a:p>
        </p:txBody>
      </p:sp>
      <p:sp>
        <p:nvSpPr>
          <p:cNvPr id="757" name="Shape 75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highlight>
                  <a:srgbClr val="FFFFFF"/>
                </a:highlight>
              </a:rPr>
              <a:t>There are four types of method reference:</a:t>
            </a:r>
          </a:p>
          <a:p>
            <a:pPr indent="-355600" lvl="0" marL="457200" rtl="0">
              <a:spcBef>
                <a:spcPts val="0"/>
              </a:spcBef>
              <a:buSzPct val="100000"/>
              <a:buFont typeface="Calibri"/>
              <a:buAutoNum type="arabicPeriod"/>
            </a:pPr>
            <a:r>
              <a:rPr lang="en-US" sz="2000">
                <a:highlight>
                  <a:srgbClr val="FFFFFF"/>
                </a:highlight>
              </a:rPr>
              <a:t>Reference to a static method (</a:t>
            </a:r>
            <a:r>
              <a:rPr lang="en-US" sz="2000">
                <a:solidFill>
                  <a:srgbClr val="C7254E"/>
                </a:solidFill>
                <a:highlight>
                  <a:srgbClr val="F9F2F4"/>
                </a:highlight>
                <a:latin typeface="Consolas"/>
                <a:ea typeface="Consolas"/>
                <a:cs typeface="Consolas"/>
                <a:sym typeface="Consolas"/>
              </a:rPr>
              <a:t>Class::staticMethodName</a:t>
            </a:r>
            <a:r>
              <a:rPr lang="en-US" sz="2000">
                <a:highlight>
                  <a:srgbClr val="FFFFFF"/>
                </a:highlight>
              </a:rPr>
              <a:t>)</a:t>
            </a:r>
          </a:p>
          <a:p>
            <a:pPr indent="-355600" lvl="0" marL="457200" rtl="0">
              <a:lnSpc>
                <a:spcPct val="124137"/>
              </a:lnSpc>
              <a:spcBef>
                <a:spcPts val="0"/>
              </a:spcBef>
              <a:buSzPct val="100000"/>
              <a:buFont typeface="Calibri"/>
              <a:buAutoNum type="arabicPeriod"/>
            </a:pPr>
            <a:r>
              <a:rPr lang="en-US" sz="2000">
                <a:solidFill>
                  <a:srgbClr val="000000"/>
                </a:solidFill>
                <a:highlight>
                  <a:srgbClr val="FFFFFF"/>
                </a:highlight>
              </a:rPr>
              <a:t>Reference to a constructor (</a:t>
            </a:r>
            <a:r>
              <a:rPr lang="en-US" sz="2000">
                <a:solidFill>
                  <a:srgbClr val="C7254E"/>
                </a:solidFill>
                <a:highlight>
                  <a:srgbClr val="F9F2F4"/>
                </a:highlight>
                <a:latin typeface="Consolas"/>
                <a:ea typeface="Consolas"/>
                <a:cs typeface="Consolas"/>
                <a:sym typeface="Consolas"/>
              </a:rPr>
              <a:t>ClassName::new</a:t>
            </a:r>
            <a:r>
              <a:rPr lang="en-US" sz="2000">
                <a:solidFill>
                  <a:srgbClr val="000000"/>
                </a:solidFill>
                <a:highlight>
                  <a:srgbClr val="FFFFFF"/>
                </a:highlight>
              </a:rPr>
              <a:t>)</a:t>
            </a:r>
          </a:p>
          <a:p>
            <a:pPr indent="-355600" lvl="0" marL="457200" rtl="0">
              <a:lnSpc>
                <a:spcPct val="124137"/>
              </a:lnSpc>
              <a:spcBef>
                <a:spcPts val="0"/>
              </a:spcBef>
              <a:buSzPct val="100000"/>
              <a:buFont typeface="Calibri"/>
              <a:buAutoNum type="arabicPeriod"/>
            </a:pPr>
            <a:r>
              <a:rPr lang="en-US" sz="2000">
                <a:highlight>
                  <a:srgbClr val="FFFFFF"/>
                </a:highlight>
              </a:rPr>
              <a:t>Reference to an instance method of an arbitrary object of a particular type (</a:t>
            </a:r>
            <a:r>
              <a:rPr lang="en-US" sz="2000">
                <a:solidFill>
                  <a:srgbClr val="C7254E"/>
                </a:solidFill>
                <a:highlight>
                  <a:srgbClr val="F9F2F4"/>
                </a:highlight>
                <a:latin typeface="Consolas"/>
                <a:ea typeface="Consolas"/>
                <a:cs typeface="Consolas"/>
                <a:sym typeface="Consolas"/>
              </a:rPr>
              <a:t>Class::instanceMethodName</a:t>
            </a:r>
            <a:r>
              <a:rPr lang="en-US" sz="2000">
                <a:highlight>
                  <a:srgbClr val="FFFFFF"/>
                </a:highlight>
              </a:rPr>
              <a:t>)</a:t>
            </a:r>
          </a:p>
          <a:p>
            <a:pPr indent="-355600" lvl="0" marL="457200" rtl="0">
              <a:lnSpc>
                <a:spcPct val="124137"/>
              </a:lnSpc>
              <a:spcBef>
                <a:spcPts val="0"/>
              </a:spcBef>
              <a:buSzPct val="100000"/>
              <a:buFont typeface="Calibri"/>
              <a:buAutoNum type="arabicPeriod"/>
            </a:pPr>
            <a:r>
              <a:rPr lang="en-US" sz="2000">
                <a:highlight>
                  <a:srgbClr val="FFFFFF"/>
                </a:highlight>
              </a:rPr>
              <a:t>Reference to an instance method of a particular object (</a:t>
            </a:r>
            <a:r>
              <a:rPr lang="en-US" sz="2000">
                <a:solidFill>
                  <a:srgbClr val="C7254E"/>
                </a:solidFill>
                <a:highlight>
                  <a:srgbClr val="F9F2F4"/>
                </a:highlight>
                <a:latin typeface="Consolas"/>
                <a:ea typeface="Consolas"/>
                <a:cs typeface="Consolas"/>
                <a:sym typeface="Consolas"/>
              </a:rPr>
              <a:t>object::instanceMethodName</a:t>
            </a:r>
            <a:r>
              <a:rPr lang="en-US" sz="2000">
                <a:highlight>
                  <a:srgbClr val="FFFFFF"/>
                </a:highlight>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Reference to a Static Method</a:t>
            </a:r>
          </a:p>
        </p:txBody>
      </p:sp>
      <p:sp>
        <p:nvSpPr>
          <p:cNvPr id="764" name="Shape 764"/>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a:lnSpc>
                <a:spcPct val="124137"/>
              </a:lnSpc>
              <a:spcBef>
                <a:spcPts val="0"/>
              </a:spcBef>
              <a:buNone/>
            </a:pPr>
            <a:r>
              <a:rPr lang="en-US" sz="1450">
                <a:solidFill>
                  <a:srgbClr val="000000"/>
                </a:solidFill>
                <a:latin typeface="Consolas"/>
                <a:ea typeface="Consolas"/>
                <a:cs typeface="Consolas"/>
                <a:sym typeface="Consolas"/>
              </a:rPr>
              <a:t>Lambda Form</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primeNumbers = Clazz.testPredicate(numbers, </a:t>
            </a:r>
          </a:p>
          <a:p>
            <a:pPr indent="457200" lvl="0" marL="4114800" rtl="0">
              <a:lnSpc>
                <a:spcPct val="124137"/>
              </a:lnSpc>
              <a:spcBef>
                <a:spcPts val="0"/>
              </a:spcBef>
              <a:buNone/>
            </a:pPr>
            <a:r>
              <a:rPr lang="en-US" sz="2000">
                <a:solidFill>
                  <a:srgbClr val="C7254E"/>
                </a:solidFill>
                <a:latin typeface="Consolas"/>
                <a:ea typeface="Consolas"/>
                <a:cs typeface="Consolas"/>
                <a:sym typeface="Consolas"/>
              </a:rPr>
              <a:t>a &gt; Clazz.isPrime(a));</a:t>
            </a:r>
          </a:p>
          <a:p>
            <a:pPr indent="0" lvl="0" marL="0">
              <a:lnSpc>
                <a:spcPct val="124137"/>
              </a:lnSpc>
              <a:spcBef>
                <a:spcPts val="0"/>
              </a:spcBef>
              <a:buNone/>
            </a:pPr>
            <a:r>
              <a:t/>
            </a:r>
            <a:endParaRPr sz="2000">
              <a:solidFill>
                <a:srgbClr val="C7254E"/>
              </a:solidFill>
              <a:latin typeface="Consolas"/>
              <a:ea typeface="Consolas"/>
              <a:cs typeface="Consolas"/>
              <a:sym typeface="Consolas"/>
            </a:endParaRPr>
          </a:p>
          <a:p>
            <a:pPr indent="0" lvl="0" marL="0">
              <a:lnSpc>
                <a:spcPct val="124137"/>
              </a:lnSpc>
              <a:spcBef>
                <a:spcPts val="0"/>
              </a:spcBef>
              <a:buNone/>
            </a:pPr>
            <a:r>
              <a:rPr lang="en-US" sz="1450">
                <a:solidFill>
                  <a:srgbClr val="000000"/>
                </a:solidFill>
                <a:latin typeface="Consolas"/>
                <a:ea typeface="Consolas"/>
                <a:cs typeface="Consolas"/>
                <a:sym typeface="Consolas"/>
              </a:rPr>
              <a:t>Method Reference</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primeNumbers = Clazz.testPredicate(numbers,</a:t>
            </a:r>
          </a:p>
          <a:p>
            <a:pPr indent="457200" lvl="0" marL="5029200">
              <a:lnSpc>
                <a:spcPct val="124137"/>
              </a:lnSpc>
              <a:spcBef>
                <a:spcPts val="0"/>
              </a:spcBef>
              <a:buNone/>
            </a:pPr>
            <a:r>
              <a:rPr lang="en-US" sz="2000">
                <a:solidFill>
                  <a:srgbClr val="C7254E"/>
                </a:solidFill>
                <a:latin typeface="Consolas"/>
                <a:ea typeface="Consolas"/>
                <a:cs typeface="Consolas"/>
                <a:sym typeface="Consolas"/>
              </a:rPr>
              <a:t>Clazz::isPrime);</a:t>
            </a: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9" name="Shape 769"/>
        <p:cNvGrpSpPr/>
        <p:nvPr/>
      </p:nvGrpSpPr>
      <p:grpSpPr>
        <a:xfrm>
          <a:off x="0" y="0"/>
          <a:ext cx="0" cy="0"/>
          <a:chOff x="0" y="0"/>
          <a:chExt cx="0" cy="0"/>
        </a:xfrm>
      </p:grpSpPr>
      <p:sp>
        <p:nvSpPr>
          <p:cNvPr id="770" name="Shape 77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Reference to a Constructor</a:t>
            </a:r>
          </a:p>
        </p:txBody>
      </p:sp>
      <p:sp>
        <p:nvSpPr>
          <p:cNvPr id="771" name="Shape 771"/>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a:lnSpc>
                <a:spcPct val="124137"/>
              </a:lnSpc>
              <a:spcBef>
                <a:spcPts val="0"/>
              </a:spcBef>
              <a:buNone/>
            </a:pPr>
            <a:r>
              <a:rPr lang="en-US" sz="1450">
                <a:solidFill>
                  <a:srgbClr val="000000"/>
                </a:solidFill>
                <a:latin typeface="Lato"/>
                <a:ea typeface="Lato"/>
                <a:cs typeface="Lato"/>
                <a:sym typeface="Lato"/>
              </a:rPr>
              <a:t>Lambda Form</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squaredNumbers = Clazz.findSquareRoot(numbers, </a:t>
            </a:r>
          </a:p>
          <a:p>
            <a:pPr indent="457200" lvl="0" marL="4572000">
              <a:lnSpc>
                <a:spcPct val="124137"/>
              </a:lnSpc>
              <a:spcBef>
                <a:spcPts val="0"/>
              </a:spcBef>
              <a:buNone/>
            </a:pPr>
            <a:r>
              <a:rPr lang="en-US" sz="2000">
                <a:solidFill>
                  <a:srgbClr val="C7254E"/>
                </a:solidFill>
                <a:latin typeface="Consolas"/>
                <a:ea typeface="Consolas"/>
                <a:cs typeface="Consolas"/>
                <a:sym typeface="Consolas"/>
              </a:rPr>
              <a:t>x &gt; new Double(x));</a:t>
            </a:r>
          </a:p>
          <a:p>
            <a:pPr indent="0" lvl="0" marL="0">
              <a:lnSpc>
                <a:spcPct val="124137"/>
              </a:lnSpc>
              <a:spcBef>
                <a:spcPts val="0"/>
              </a:spcBef>
              <a:buNone/>
            </a:pPr>
            <a:r>
              <a:rPr lang="en-US" sz="1450">
                <a:solidFill>
                  <a:srgbClr val="000000"/>
                </a:solidFill>
                <a:latin typeface="Lato"/>
                <a:ea typeface="Lato"/>
                <a:cs typeface="Lato"/>
                <a:sym typeface="Lato"/>
              </a:rPr>
              <a:t>Method Reference</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squaredNumbers= Clazz.findSquareRoot(numbers,</a:t>
            </a:r>
          </a:p>
          <a:p>
            <a:pPr indent="457200" lvl="0" marL="5486400">
              <a:lnSpc>
                <a:spcPct val="124137"/>
              </a:lnSpc>
              <a:spcBef>
                <a:spcPts val="0"/>
              </a:spcBef>
              <a:buNone/>
            </a:pPr>
            <a:r>
              <a:rPr lang="en-US" sz="2000">
                <a:solidFill>
                  <a:srgbClr val="C7254E"/>
                </a:solidFill>
                <a:latin typeface="Consolas"/>
                <a:ea typeface="Consolas"/>
                <a:cs typeface="Consolas"/>
                <a:sym typeface="Consolas"/>
              </a:rPr>
              <a:t>Double::new);</a:t>
            </a:r>
          </a:p>
          <a:p>
            <a:pPr lvl="0" rt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sp>
        <p:nvSpPr>
          <p:cNvPr id="777" name="Shape 77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Reference to an </a:t>
            </a:r>
            <a:r>
              <a:rPr lang="en-US">
                <a:highlight>
                  <a:srgbClr val="FFFFFF"/>
                </a:highlight>
              </a:rPr>
              <a:t>Instance Method of a particular type</a:t>
            </a:r>
          </a:p>
        </p:txBody>
      </p:sp>
      <p:sp>
        <p:nvSpPr>
          <p:cNvPr id="778" name="Shape 778"/>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a:lnSpc>
                <a:spcPct val="124137"/>
              </a:lnSpc>
              <a:spcBef>
                <a:spcPts val="0"/>
              </a:spcBef>
              <a:buNone/>
            </a:pPr>
            <a:r>
              <a:rPr lang="en-US" sz="1450">
                <a:solidFill>
                  <a:srgbClr val="000000"/>
                </a:solidFill>
                <a:latin typeface="Lato"/>
                <a:ea typeface="Lato"/>
                <a:cs typeface="Lato"/>
                <a:sym typeface="Lato"/>
              </a:rPr>
              <a:t>Lambda Form</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allAges = Clazz.listAllAges(persons, </a:t>
            </a:r>
          </a:p>
          <a:p>
            <a:pPr indent="457200" lvl="0" marL="5029200">
              <a:lnSpc>
                <a:spcPct val="124137"/>
              </a:lnSpc>
              <a:spcBef>
                <a:spcPts val="0"/>
              </a:spcBef>
              <a:buNone/>
            </a:pPr>
            <a:r>
              <a:rPr lang="en-US" sz="2000">
                <a:solidFill>
                  <a:srgbClr val="C7254E"/>
                </a:solidFill>
                <a:latin typeface="Consolas"/>
                <a:ea typeface="Consolas"/>
                <a:cs typeface="Consolas"/>
                <a:sym typeface="Consolas"/>
              </a:rPr>
              <a:t>x &gt; x.getAge());</a:t>
            </a:r>
          </a:p>
          <a:p>
            <a:pPr indent="0" lvl="0" marL="0">
              <a:lnSpc>
                <a:spcPct val="124137"/>
              </a:lnSpc>
              <a:spcBef>
                <a:spcPts val="0"/>
              </a:spcBef>
              <a:buNone/>
            </a:pPr>
            <a:r>
              <a:rPr lang="en-US" sz="1450">
                <a:solidFill>
                  <a:srgbClr val="000000"/>
                </a:solidFill>
                <a:latin typeface="Lato"/>
                <a:ea typeface="Lato"/>
                <a:cs typeface="Lato"/>
                <a:sym typeface="Lato"/>
              </a:rPr>
              <a:t>Method Reference</a:t>
            </a:r>
          </a:p>
          <a:p>
            <a:pPr indent="0" lvl="0" marL="0" rtl="0">
              <a:lnSpc>
                <a:spcPct val="124137"/>
              </a:lnSpc>
              <a:spcBef>
                <a:spcPts val="0"/>
              </a:spcBef>
              <a:buNone/>
            </a:pPr>
            <a:r>
              <a:rPr lang="en-US" sz="2000">
                <a:solidFill>
                  <a:srgbClr val="C7254E"/>
                </a:solidFill>
                <a:latin typeface="Consolas"/>
                <a:ea typeface="Consolas"/>
                <a:cs typeface="Consolas"/>
                <a:sym typeface="Consolas"/>
              </a:rPr>
              <a:t>List allAges = Clazz.listAllAges(persons,</a:t>
            </a:r>
          </a:p>
          <a:p>
            <a:pPr indent="0" lvl="0" marL="5486400">
              <a:lnSpc>
                <a:spcPct val="124137"/>
              </a:lnSpc>
              <a:spcBef>
                <a:spcPts val="0"/>
              </a:spcBef>
              <a:buNone/>
            </a:pPr>
            <a:r>
              <a:rPr lang="en-US" sz="2000">
                <a:solidFill>
                  <a:srgbClr val="C7254E"/>
                </a:solidFill>
                <a:latin typeface="Consolas"/>
                <a:ea typeface="Consolas"/>
                <a:cs typeface="Consolas"/>
                <a:sym typeface="Consolas"/>
              </a:rPr>
              <a:t>Person::getAge);</a:t>
            </a:r>
          </a:p>
          <a:p>
            <a:pPr lvl="0" rt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lnSpc>
                <a:spcPct val="124137"/>
              </a:lnSpc>
              <a:spcBef>
                <a:spcPts val="0"/>
              </a:spcBef>
              <a:buNone/>
            </a:pPr>
            <a:r>
              <a:rPr lang="en-US">
                <a:highlight>
                  <a:srgbClr val="FFFFFF"/>
                </a:highlight>
              </a:rPr>
              <a:t>Reference to an instance method of a particular object</a:t>
            </a:r>
          </a:p>
        </p:txBody>
      </p:sp>
      <p:sp>
        <p:nvSpPr>
          <p:cNvPr id="785" name="Shape 785"/>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0" lvl="0" marL="0">
              <a:lnSpc>
                <a:spcPct val="124137"/>
              </a:lnSpc>
              <a:spcBef>
                <a:spcPts val="0"/>
              </a:spcBef>
              <a:buNone/>
            </a:pPr>
            <a:r>
              <a:rPr lang="en-US" sz="1450">
                <a:solidFill>
                  <a:srgbClr val="000000"/>
                </a:solidFill>
                <a:highlight>
                  <a:srgbClr val="FFFFFF"/>
                </a:highlight>
                <a:latin typeface="Lato"/>
                <a:ea typeface="Lato"/>
                <a:cs typeface="Lato"/>
                <a:sym typeface="Lato"/>
              </a:rPr>
              <a:t>Lambda Form</a:t>
            </a:r>
          </a:p>
          <a:p>
            <a:pPr indent="0" lvl="0" marL="0" rtl="0">
              <a:lnSpc>
                <a:spcPct val="124137"/>
              </a:lnSpc>
              <a:spcBef>
                <a:spcPts val="0"/>
              </a:spcBef>
              <a:buNone/>
            </a:pPr>
            <a:r>
              <a:rPr lang="en-US" sz="2000">
                <a:solidFill>
                  <a:srgbClr val="C7254E"/>
                </a:solidFill>
                <a:latin typeface="Consolas"/>
                <a:ea typeface="Consolas"/>
                <a:cs typeface="Consolas"/>
                <a:sym typeface="Consolas"/>
              </a:rPr>
              <a:t>ReferenceToInstanceMethodOAPO.printNames(names, </a:t>
            </a:r>
          </a:p>
          <a:p>
            <a:pPr indent="457200" lvl="0" marL="3200400">
              <a:lnSpc>
                <a:spcPct val="124137"/>
              </a:lnSpc>
              <a:spcBef>
                <a:spcPts val="0"/>
              </a:spcBef>
              <a:buNone/>
            </a:pPr>
            <a:r>
              <a:rPr lang="en-US" sz="2000">
                <a:solidFill>
                  <a:srgbClr val="C7254E"/>
                </a:solidFill>
                <a:latin typeface="Consolas"/>
                <a:ea typeface="Consolas"/>
                <a:cs typeface="Consolas"/>
                <a:sym typeface="Consolas"/>
              </a:rPr>
              <a:t>x &gt; System.out.println(x));</a:t>
            </a:r>
          </a:p>
          <a:p>
            <a:pPr indent="0" lvl="0" marL="0">
              <a:lnSpc>
                <a:spcPct val="124137"/>
              </a:lnSpc>
              <a:spcBef>
                <a:spcPts val="0"/>
              </a:spcBef>
              <a:buNone/>
            </a:pPr>
            <a:r>
              <a:rPr lang="en-US" sz="1450">
                <a:solidFill>
                  <a:srgbClr val="000000"/>
                </a:solidFill>
                <a:highlight>
                  <a:srgbClr val="FFFFFF"/>
                </a:highlight>
                <a:latin typeface="Lato"/>
                <a:ea typeface="Lato"/>
                <a:cs typeface="Lato"/>
                <a:sym typeface="Lato"/>
              </a:rPr>
              <a:t>Method Reference</a:t>
            </a:r>
          </a:p>
          <a:p>
            <a:pPr indent="0" lvl="0" marL="0" rtl="0">
              <a:lnSpc>
                <a:spcPct val="124137"/>
              </a:lnSpc>
              <a:spcBef>
                <a:spcPts val="0"/>
              </a:spcBef>
              <a:buNone/>
            </a:pPr>
            <a:r>
              <a:rPr lang="en-US" sz="2000">
                <a:solidFill>
                  <a:srgbClr val="C7254E"/>
                </a:solidFill>
                <a:latin typeface="Consolas"/>
                <a:ea typeface="Consolas"/>
                <a:cs typeface="Consolas"/>
                <a:sym typeface="Consolas"/>
              </a:rPr>
              <a:t>ReferenceToInstanceMethodOAPO.printNames(names,</a:t>
            </a:r>
          </a:p>
          <a:p>
            <a:pPr indent="457200" lvl="0" marL="3200400">
              <a:lnSpc>
                <a:spcPct val="124137"/>
              </a:lnSpc>
              <a:spcBef>
                <a:spcPts val="0"/>
              </a:spcBef>
              <a:buNone/>
            </a:pPr>
            <a:r>
              <a:rPr lang="en-US" sz="2000">
                <a:solidFill>
                  <a:srgbClr val="C7254E"/>
                </a:solidFill>
                <a:latin typeface="Consolas"/>
                <a:ea typeface="Consolas"/>
                <a:cs typeface="Consolas"/>
                <a:sym typeface="Consolas"/>
              </a:rPr>
              <a:t>System.out::println);</a:t>
            </a:r>
          </a:p>
          <a:p>
            <a:pPr lvl="0" rt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x="0" y="0"/>
          <a:ext cx="0" cy="0"/>
          <a:chOff x="0" y="0"/>
          <a:chExt cx="0" cy="0"/>
        </a:xfrm>
      </p:grpSpPr>
      <p:sp>
        <p:nvSpPr>
          <p:cNvPr id="791" name="Shape 791"/>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lnSpc>
                <a:spcPct val="220588"/>
              </a:lnSpc>
              <a:spcBef>
                <a:spcPts val="0"/>
              </a:spcBef>
              <a:buNone/>
            </a:pPr>
            <a:r>
              <a:rPr lang="en-US">
                <a:solidFill>
                  <a:srgbClr val="000000"/>
                </a:solidFill>
              </a:rPr>
              <a:t>So what can we Take Away?</a:t>
            </a:r>
          </a:p>
        </p:txBody>
      </p:sp>
      <p:sp>
        <p:nvSpPr>
          <p:cNvPr id="792" name="Shape 792"/>
          <p:cNvSpPr txBox="1"/>
          <p:nvPr>
            <p:ph idx="1" type="body"/>
          </p:nvPr>
        </p:nvSpPr>
        <p:spPr>
          <a:xfrm>
            <a:off x="457200" y="1417654"/>
            <a:ext cx="8229600" cy="4708500"/>
          </a:xfrm>
          <a:prstGeom prst="rect">
            <a:avLst/>
          </a:prstGeom>
        </p:spPr>
        <p:txBody>
          <a:bodyPr anchorCtr="0" anchor="t" bIns="91425" lIns="91425" rIns="91425" tIns="91425">
            <a:noAutofit/>
          </a:bodyPr>
          <a:lstStyle/>
          <a:p>
            <a:pPr indent="-355600" lvl="0" marL="647700">
              <a:lnSpc>
                <a:spcPct val="103448"/>
              </a:lnSpc>
              <a:spcBef>
                <a:spcPts val="0"/>
              </a:spcBef>
              <a:spcAft>
                <a:spcPts val="600"/>
              </a:spcAft>
              <a:buSzPct val="100000"/>
              <a:buFont typeface="Calibri"/>
              <a:buAutoNum type="arabicPeriod"/>
            </a:pPr>
            <a:r>
              <a:rPr lang="en-US" sz="2000">
                <a:highlight>
                  <a:srgbClr val="FFFFFF"/>
                </a:highlight>
              </a:rPr>
              <a:t>You can use replace Lambda Expressions with Method References where Lamdba is invoking already defined methods.</a:t>
            </a:r>
          </a:p>
          <a:p>
            <a:pPr indent="-355600" lvl="0" marL="647700">
              <a:lnSpc>
                <a:spcPct val="103448"/>
              </a:lnSpc>
              <a:spcBef>
                <a:spcPts val="0"/>
              </a:spcBef>
              <a:spcAft>
                <a:spcPts val="600"/>
              </a:spcAft>
              <a:buSzPct val="100000"/>
              <a:buFont typeface="Calibri"/>
              <a:buAutoNum type="arabicPeriod"/>
            </a:pPr>
            <a:r>
              <a:rPr lang="en-US" sz="2000">
                <a:highlight>
                  <a:srgbClr val="FFFFFF"/>
                </a:highlight>
              </a:rPr>
              <a:t>You can’t pass arguments to methods Reference</a:t>
            </a:r>
          </a:p>
          <a:p>
            <a:pPr indent="-355600" lvl="0" marL="647700">
              <a:lnSpc>
                <a:spcPct val="103448"/>
              </a:lnSpc>
              <a:spcBef>
                <a:spcPts val="0"/>
              </a:spcBef>
              <a:spcAft>
                <a:spcPts val="600"/>
              </a:spcAft>
              <a:buSzPct val="100000"/>
              <a:buFont typeface="Calibri"/>
              <a:buAutoNum type="arabicPeriod"/>
            </a:pPr>
            <a:r>
              <a:rPr lang="en-US" sz="2000">
                <a:highlight>
                  <a:srgbClr val="FFFFFF"/>
                </a:highlight>
              </a:rPr>
              <a:t>To use Lambda and Method Reference, make sure you have Java 8 installed. They do not work on Java 7 and earlier versions.</a:t>
            </a:r>
          </a:p>
          <a:p>
            <a:pPr lvl="0">
              <a:spcBef>
                <a:spcPts val="0"/>
              </a:spcBef>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Concept</a:t>
            </a:r>
          </a:p>
        </p:txBody>
      </p:sp>
      <p:sp>
        <p:nvSpPr>
          <p:cNvPr id="387" name="Shape 387"/>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333333"/>
                </a:solidFill>
                <a:highlight>
                  <a:srgbClr val="FFFFFF"/>
                </a:highlight>
              </a:rPr>
              <a:t>From a functional perspective lambda expressions represent something Java</a:t>
            </a:r>
          </a:p>
          <a:p>
            <a:pPr lvl="0">
              <a:spcBef>
                <a:spcPts val="0"/>
              </a:spcBef>
              <a:buNone/>
            </a:pPr>
            <a:r>
              <a:rPr lang="en-US" sz="2000">
                <a:solidFill>
                  <a:srgbClr val="333333"/>
                </a:solidFill>
                <a:highlight>
                  <a:srgbClr val="FFFFFF"/>
                </a:highlight>
              </a:rPr>
              <a:t>programmers—and programmers in other languages—have been doing for</a:t>
            </a:r>
          </a:p>
          <a:p>
            <a:pPr lvl="0">
              <a:spcBef>
                <a:spcPts val="0"/>
              </a:spcBef>
              <a:buNone/>
            </a:pPr>
            <a:r>
              <a:rPr lang="en-US" sz="2000">
                <a:solidFill>
                  <a:srgbClr val="333333"/>
                </a:solidFill>
                <a:highlight>
                  <a:srgbClr val="FFFFFF"/>
                </a:highlight>
              </a:rPr>
              <a:t>a long time, at least conceptually. Specifically, lambdas support the ability to</a:t>
            </a:r>
          </a:p>
          <a:p>
            <a:pPr lvl="0">
              <a:spcBef>
                <a:spcPts val="0"/>
              </a:spcBef>
              <a:buNone/>
            </a:pPr>
            <a:r>
              <a:rPr lang="en-US" sz="2000">
                <a:solidFill>
                  <a:srgbClr val="333333"/>
                </a:solidFill>
                <a:highlight>
                  <a:srgbClr val="FFFFFF"/>
                </a:highlight>
              </a:rPr>
              <a:t>define and pass method (or “function”) references within application code.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Concept</a:t>
            </a:r>
          </a:p>
        </p:txBody>
      </p:sp>
      <p:sp>
        <p:nvSpPr>
          <p:cNvPr id="394" name="Shape 394"/>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spcBef>
                <a:spcPts val="0"/>
              </a:spcBef>
              <a:buNone/>
            </a:pPr>
            <a:r>
              <a:rPr lang="en-US" sz="2000">
                <a:solidFill>
                  <a:srgbClr val="333333"/>
                </a:solidFill>
                <a:highlight>
                  <a:srgbClr val="FFFFFF"/>
                </a:highlight>
              </a:rPr>
              <a:t>To understand how this has been supported, consider the common scenario</a:t>
            </a:r>
          </a:p>
          <a:p>
            <a:pPr lvl="0">
              <a:spcBef>
                <a:spcPts val="0"/>
              </a:spcBef>
              <a:buNone/>
            </a:pPr>
            <a:r>
              <a:rPr lang="en-US" sz="2000">
                <a:solidFill>
                  <a:srgbClr val="333333"/>
                </a:solidFill>
                <a:highlight>
                  <a:srgbClr val="FFFFFF"/>
                </a:highlight>
              </a:rPr>
              <a:t>where a class is instantiated that’s an implementation of Runnable and a</a:t>
            </a:r>
          </a:p>
          <a:p>
            <a:pPr lvl="0">
              <a:spcBef>
                <a:spcPts val="0"/>
              </a:spcBef>
              <a:buNone/>
            </a:pPr>
            <a:r>
              <a:rPr lang="en-US" sz="2000">
                <a:solidFill>
                  <a:srgbClr val="333333"/>
                </a:solidFill>
                <a:highlight>
                  <a:srgbClr val="FFFFFF"/>
                </a:highlight>
              </a:rPr>
              <a:t>reference to that instance is passed to a method such as execute() defined</a:t>
            </a:r>
          </a:p>
          <a:p>
            <a:pPr lvl="0" rtl="0">
              <a:spcBef>
                <a:spcPts val="0"/>
              </a:spcBef>
              <a:buNone/>
            </a:pPr>
            <a:r>
              <a:rPr lang="en-US" sz="2000">
                <a:solidFill>
                  <a:srgbClr val="333333"/>
                </a:solidFill>
                <a:highlight>
                  <a:srgbClr val="FFFFFF"/>
                </a:highlight>
              </a:rPr>
              <a:t>in ThreadPoolExecutor. Prior to Java 8 we had two ways to implement it.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The first way</a:t>
            </a:r>
          </a:p>
        </p:txBody>
      </p:sp>
      <p:sp>
        <p:nvSpPr>
          <p:cNvPr id="401" name="Shape 401"/>
          <p:cNvSpPr txBox="1"/>
          <p:nvPr>
            <p:ph idx="1" type="body"/>
          </p:nvPr>
        </p:nvSpPr>
        <p:spPr>
          <a:xfrm>
            <a:off x="457200" y="1417654"/>
            <a:ext cx="8229600" cy="4708500"/>
          </a:xfrm>
          <a:prstGeom prst="rect">
            <a:avLst/>
          </a:prstGeom>
        </p:spPr>
        <p:txBody>
          <a:bodyPr anchorCtr="0" anchor="t" bIns="91425" lIns="91425" rIns="91425" tIns="91425">
            <a:noAutofit/>
          </a:bodyPr>
          <a:lstStyle/>
          <a:p>
            <a:pPr lvl="0">
              <a:lnSpc>
                <a:spcPct val="115000"/>
              </a:lnSpc>
              <a:spcBef>
                <a:spcPts val="0"/>
              </a:spcBef>
              <a:buClr>
                <a:schemeClr val="dk1"/>
              </a:buClr>
              <a:buSzPct val="61111"/>
              <a:buFont typeface="Arial"/>
              <a:buNone/>
            </a:pPr>
            <a:r>
              <a:rPr lang="en-US" sz="1800">
                <a:latin typeface="Consolas"/>
                <a:ea typeface="Consolas"/>
                <a:cs typeface="Consolas"/>
                <a:sym typeface="Consolas"/>
              </a:rPr>
              <a:t>class MyRunnable implements Runnable {</a:t>
            </a: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    public void run() {</a:t>
            </a: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        performLongRunningTask();</a:t>
            </a:r>
          </a:p>
          <a:p>
            <a:pPr lvl="0">
              <a:lnSpc>
                <a:spcPct val="115000"/>
              </a:lnSpc>
              <a:spcBef>
                <a:spcPts val="0"/>
              </a:spcBef>
              <a:buNone/>
            </a:pPr>
            <a:r>
              <a:rPr lang="en-US" sz="1800">
                <a:latin typeface="Consolas"/>
                <a:ea typeface="Consolas"/>
                <a:cs typeface="Consolas"/>
                <a:sym typeface="Consolas"/>
              </a:rPr>
              <a:t>    }</a:t>
            </a:r>
          </a:p>
          <a:p>
            <a:pPr lvl="0" rtl="0">
              <a:lnSpc>
                <a:spcPct val="115000"/>
              </a:lnSpc>
              <a:spcBef>
                <a:spcPts val="0"/>
              </a:spcBef>
              <a:buClr>
                <a:schemeClr val="dk1"/>
              </a:buClr>
              <a:buSzPct val="61111"/>
              <a:buFont typeface="Arial"/>
              <a:buNone/>
            </a:pPr>
            <a:r>
              <a:t/>
            </a:r>
            <a:endParaRPr sz="1800">
              <a:latin typeface="Consolas"/>
              <a:ea typeface="Consolas"/>
              <a:cs typeface="Consolas"/>
              <a:sym typeface="Consolas"/>
            </a:endParaRP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    private void performLongRunningTask() {</a:t>
            </a: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        // Do some work here</a:t>
            </a:r>
          </a:p>
          <a:p>
            <a:pPr lvl="0" rtl="0">
              <a:lnSpc>
                <a:spcPct val="115000"/>
              </a:lnSpc>
              <a:spcBef>
                <a:spcPts val="0"/>
              </a:spcBef>
              <a:buClr>
                <a:schemeClr val="dk1"/>
              </a:buClr>
              <a:buSzPct val="61111"/>
              <a:buFont typeface="Arial"/>
              <a:buNone/>
            </a:pPr>
            <a:r>
              <a:rPr lang="en-US" sz="1800">
                <a:latin typeface="Consolas"/>
                <a:ea typeface="Consolas"/>
                <a:cs typeface="Consolas"/>
                <a:sym typeface="Consolas"/>
              </a:rPr>
              <a:t>    }</a:t>
            </a:r>
          </a:p>
          <a:p>
            <a:pPr lvl="0">
              <a:lnSpc>
                <a:spcPct val="115000"/>
              </a:lnSpc>
              <a:spcBef>
                <a:spcPts val="0"/>
              </a:spcBef>
              <a:buClr>
                <a:schemeClr val="dk1"/>
              </a:buClr>
              <a:buSzPct val="61111"/>
              <a:buFont typeface="Arial"/>
              <a:buNone/>
            </a:pPr>
            <a:r>
              <a:rPr lang="en-US" sz="1800">
                <a:latin typeface="Consolas"/>
                <a:ea typeface="Consolas"/>
                <a:cs typeface="Consolas"/>
                <a:sym typeface="Consolas"/>
              </a:rPr>
              <a:t>}</a:t>
            </a:r>
          </a:p>
          <a:p>
            <a:pPr lvl="0">
              <a:lnSpc>
                <a:spcPct val="115000"/>
              </a:lnSpc>
              <a:spcBef>
                <a:spcPts val="0"/>
              </a:spcBef>
              <a:buNone/>
            </a:pPr>
            <a:r>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