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87" r:id="rId3"/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4.png"/><Relationship Id="rId3" Type="http://schemas.openxmlformats.org/officeDocument/2006/relationships/image" Target="../media/image0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3572800"/>
            <a:ext cx="82296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5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3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" name="Shape 24"/>
          <p:cNvSpPr/>
          <p:nvPr/>
        </p:nvSpPr>
        <p:spPr>
          <a:xfrm>
            <a:off x="6804247" y="6346685"/>
            <a:ext cx="2109600" cy="290400"/>
          </a:xfrm>
          <a:prstGeom prst="roundRect">
            <a:avLst>
              <a:gd fmla="val 9421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www.itea.ua</a:t>
            </a:r>
          </a:p>
        </p:txBody>
      </p:sp>
      <p:pic>
        <p:nvPicPr>
          <p:cNvPr descr="C:\Users\Developer\Desktop\ITeducationAcademy.png" id="25" name="Shape 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" y="6331844"/>
            <a:ext cx="2016300" cy="32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>
            <p:ph idx="4" type="body"/>
          </p:nvPr>
        </p:nvSpPr>
        <p:spPr>
          <a:xfrm>
            <a:off x="457200" y="1417650"/>
            <a:ext cx="8229600" cy="21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5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124" name="Shape 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>
            <p:ph idx="2" type="pic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et The Team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424C53"/>
              </a:buClr>
              <a:buFont typeface="Calibri"/>
              <a:buNone/>
              <a:defRPr b="0" i="0" sz="4400" u="none" cap="none" strike="noStrik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4" name="Shape 154"/>
          <p:cNvSpPr/>
          <p:nvPr>
            <p:ph idx="2" type="pic"/>
          </p:nvPr>
        </p:nvSpPr>
        <p:spPr>
          <a:xfrm>
            <a:off x="745316" y="1956681"/>
            <a:ext cx="1371600" cy="18287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2F2F2"/>
              </a:buClr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Shape 155"/>
          <p:cNvSpPr/>
          <p:nvPr>
            <p:ph idx="3" type="pic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2F2F2"/>
              </a:buClr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Shape 156"/>
          <p:cNvSpPr/>
          <p:nvPr>
            <p:ph idx="4" type="pic"/>
          </p:nvPr>
        </p:nvSpPr>
        <p:spPr>
          <a:xfrm>
            <a:off x="4800601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2F2F2"/>
              </a:buClr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/>
          <p:nvPr>
            <p:ph idx="5" type="pic"/>
          </p:nvPr>
        </p:nvSpPr>
        <p:spPr>
          <a:xfrm>
            <a:off x="686608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2F2F2"/>
              </a:buClr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057401" y="1066800"/>
            <a:ext cx="5029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6" type="body"/>
          </p:nvPr>
        </p:nvSpPr>
        <p:spPr>
          <a:xfrm>
            <a:off x="684214" y="4953000"/>
            <a:ext cx="1843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7" type="body"/>
          </p:nvPr>
        </p:nvSpPr>
        <p:spPr>
          <a:xfrm>
            <a:off x="2728771" y="4953000"/>
            <a:ext cx="1843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8" type="body"/>
          </p:nvPr>
        </p:nvSpPr>
        <p:spPr>
          <a:xfrm>
            <a:off x="684214" y="4248148"/>
            <a:ext cx="18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9075" lvl="1" marL="74295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1925" lvl="2" marL="11430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9" type="body"/>
          </p:nvPr>
        </p:nvSpPr>
        <p:spPr>
          <a:xfrm>
            <a:off x="684212" y="4487333"/>
            <a:ext cx="1097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3" type="body"/>
          </p:nvPr>
        </p:nvSpPr>
        <p:spPr>
          <a:xfrm>
            <a:off x="2741613" y="4241800"/>
            <a:ext cx="18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9075" lvl="1" marL="74295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1925" lvl="2" marL="11430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4" type="body"/>
          </p:nvPr>
        </p:nvSpPr>
        <p:spPr>
          <a:xfrm>
            <a:off x="2741611" y="4480985"/>
            <a:ext cx="1097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5" type="body"/>
          </p:nvPr>
        </p:nvSpPr>
        <p:spPr>
          <a:xfrm>
            <a:off x="4800600" y="4953000"/>
            <a:ext cx="1843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6" type="body"/>
          </p:nvPr>
        </p:nvSpPr>
        <p:spPr>
          <a:xfrm>
            <a:off x="4813444" y="4241800"/>
            <a:ext cx="18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9075" lvl="1" marL="74295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1925" lvl="2" marL="11430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7" type="body"/>
          </p:nvPr>
        </p:nvSpPr>
        <p:spPr>
          <a:xfrm>
            <a:off x="4813442" y="4480985"/>
            <a:ext cx="1097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8" type="body"/>
          </p:nvPr>
        </p:nvSpPr>
        <p:spPr>
          <a:xfrm>
            <a:off x="6919771" y="4953000"/>
            <a:ext cx="1843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9" type="body"/>
          </p:nvPr>
        </p:nvSpPr>
        <p:spPr>
          <a:xfrm>
            <a:off x="6932614" y="4241800"/>
            <a:ext cx="18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9075" lvl="1" marL="74295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1925" lvl="2" marL="11430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20" type="body"/>
          </p:nvPr>
        </p:nvSpPr>
        <p:spPr>
          <a:xfrm>
            <a:off x="6932611" y="4480985"/>
            <a:ext cx="1097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5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2" name="Shape 32"/>
          <p:cNvSpPr/>
          <p:nvPr/>
        </p:nvSpPr>
        <p:spPr>
          <a:xfrm>
            <a:off x="6804247" y="6346685"/>
            <a:ext cx="2109600" cy="290400"/>
          </a:xfrm>
          <a:prstGeom prst="roundRect">
            <a:avLst>
              <a:gd fmla="val 9421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www.itea.ua</a:t>
            </a:r>
          </a:p>
        </p:txBody>
      </p:sp>
      <p:pic>
        <p:nvPicPr>
          <p:cNvPr descr="C:\Users\Developer\Desktop\ITeducationAcademy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176" y="6331844"/>
            <a:ext cx="2016300" cy="3200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457200" y="1417650"/>
            <a:ext cx="82296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Титульный слайд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1" name="Shape 19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27" name="Shape 2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3572800"/>
            <a:ext cx="82296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5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2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3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5" name="Shape 235"/>
          <p:cNvSpPr/>
          <p:nvPr/>
        </p:nvSpPr>
        <p:spPr>
          <a:xfrm>
            <a:off x="6804247" y="6346685"/>
            <a:ext cx="2109600" cy="290400"/>
          </a:xfrm>
          <a:prstGeom prst="roundRect">
            <a:avLst>
              <a:gd fmla="val 9421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www.itea.ua</a:t>
            </a:r>
          </a:p>
        </p:txBody>
      </p:sp>
      <p:pic>
        <p:nvPicPr>
          <p:cNvPr descr="C:\Users\Developer\Desktop\ITeducationAcademy.png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" y="6331844"/>
            <a:ext cx="2016300" cy="32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idx="4" type="body"/>
          </p:nvPr>
        </p:nvSpPr>
        <p:spPr>
          <a:xfrm>
            <a:off x="457200" y="1417650"/>
            <a:ext cx="8229600" cy="21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5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5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3" name="Shape 243"/>
          <p:cNvSpPr/>
          <p:nvPr/>
        </p:nvSpPr>
        <p:spPr>
          <a:xfrm>
            <a:off x="6804247" y="6346685"/>
            <a:ext cx="2109600" cy="290400"/>
          </a:xfrm>
          <a:prstGeom prst="roundRect">
            <a:avLst>
              <a:gd fmla="val 9421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www.itea.ua</a:t>
            </a:r>
          </a:p>
        </p:txBody>
      </p:sp>
      <p:pic>
        <p:nvPicPr>
          <p:cNvPr descr="C:\Users\Developer\Desktop\ITeducationAcademy.png"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176" y="6331844"/>
            <a:ext cx="2016300" cy="32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457200" y="1417650"/>
            <a:ext cx="82296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685787" y="2238875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5" name="Shape 255"/>
          <p:cNvSpPr/>
          <p:nvPr/>
        </p:nvSpPr>
        <p:spPr>
          <a:xfrm>
            <a:off x="6804247" y="6346685"/>
            <a:ext cx="2109600" cy="290400"/>
          </a:xfrm>
          <a:prstGeom prst="roundRect">
            <a:avLst>
              <a:gd fmla="val 9421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www.itea.ua</a:t>
            </a:r>
          </a:p>
        </p:txBody>
      </p:sp>
      <p:pic>
        <p:nvPicPr>
          <p:cNvPr descr="C:\Users\Developer\Desktop\ITeducationAcademy.png" id="256" name="Shape 2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176" y="6331844"/>
            <a:ext cx="2016300" cy="3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6804247" y="6346685"/>
            <a:ext cx="2109600" cy="290400"/>
          </a:xfrm>
          <a:prstGeom prst="roundRect">
            <a:avLst>
              <a:gd fmla="val 9421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www.itea.ua</a:t>
            </a:r>
          </a:p>
        </p:txBody>
      </p:sp>
      <p:pic>
        <p:nvPicPr>
          <p:cNvPr descr="C:\Users\Developer\Desktop\ITeducationAcademy.png"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176" y="6331844"/>
            <a:ext cx="2016300" cy="3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et The Team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424C53"/>
              </a:buClr>
              <a:buFont typeface="Calibri"/>
              <a:buNone/>
              <a:defRPr b="0" i="0" sz="4400" u="none" cap="none" strike="noStrik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2" name="Shape 262"/>
          <p:cNvSpPr/>
          <p:nvPr>
            <p:ph idx="2" type="pic"/>
          </p:nvPr>
        </p:nvSpPr>
        <p:spPr>
          <a:xfrm>
            <a:off x="745316" y="1956681"/>
            <a:ext cx="1371600" cy="18287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2F2F2"/>
              </a:buClr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Shape 263"/>
          <p:cNvSpPr/>
          <p:nvPr>
            <p:ph idx="3" type="pic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2F2F2"/>
              </a:buClr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Shape 264"/>
          <p:cNvSpPr/>
          <p:nvPr>
            <p:ph idx="4" type="pic"/>
          </p:nvPr>
        </p:nvSpPr>
        <p:spPr>
          <a:xfrm>
            <a:off x="4800601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2F2F2"/>
              </a:buClr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Shape 265"/>
          <p:cNvSpPr/>
          <p:nvPr>
            <p:ph idx="5" type="pic"/>
          </p:nvPr>
        </p:nvSpPr>
        <p:spPr>
          <a:xfrm>
            <a:off x="686608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2F2F2"/>
              </a:buClr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2057401" y="1066800"/>
            <a:ext cx="5029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Shape 267"/>
          <p:cNvSpPr txBox="1"/>
          <p:nvPr>
            <p:ph idx="6" type="body"/>
          </p:nvPr>
        </p:nvSpPr>
        <p:spPr>
          <a:xfrm>
            <a:off x="684214" y="4953000"/>
            <a:ext cx="1843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Shape 268"/>
          <p:cNvSpPr txBox="1"/>
          <p:nvPr>
            <p:ph idx="7" type="body"/>
          </p:nvPr>
        </p:nvSpPr>
        <p:spPr>
          <a:xfrm>
            <a:off x="2728771" y="4953000"/>
            <a:ext cx="1843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8" type="body"/>
          </p:nvPr>
        </p:nvSpPr>
        <p:spPr>
          <a:xfrm>
            <a:off x="684214" y="4248148"/>
            <a:ext cx="18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9075" lvl="1" marL="74295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1925" lvl="2" marL="11430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9" type="body"/>
          </p:nvPr>
        </p:nvSpPr>
        <p:spPr>
          <a:xfrm>
            <a:off x="684212" y="4487333"/>
            <a:ext cx="1097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3" type="body"/>
          </p:nvPr>
        </p:nvSpPr>
        <p:spPr>
          <a:xfrm>
            <a:off x="2741613" y="4241800"/>
            <a:ext cx="18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9075" lvl="1" marL="74295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1925" lvl="2" marL="11430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14" type="body"/>
          </p:nvPr>
        </p:nvSpPr>
        <p:spPr>
          <a:xfrm>
            <a:off x="2741611" y="4480985"/>
            <a:ext cx="1097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5" type="body"/>
          </p:nvPr>
        </p:nvSpPr>
        <p:spPr>
          <a:xfrm>
            <a:off x="4800600" y="4953000"/>
            <a:ext cx="1843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16" type="body"/>
          </p:nvPr>
        </p:nvSpPr>
        <p:spPr>
          <a:xfrm>
            <a:off x="4813444" y="4241800"/>
            <a:ext cx="18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9075" lvl="1" marL="74295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1925" lvl="2" marL="11430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7" type="body"/>
          </p:nvPr>
        </p:nvSpPr>
        <p:spPr>
          <a:xfrm>
            <a:off x="4813442" y="4480985"/>
            <a:ext cx="1097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8" type="body"/>
          </p:nvPr>
        </p:nvSpPr>
        <p:spPr>
          <a:xfrm>
            <a:off x="6919771" y="4953000"/>
            <a:ext cx="18432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9" type="body"/>
          </p:nvPr>
        </p:nvSpPr>
        <p:spPr>
          <a:xfrm>
            <a:off x="6932614" y="4241800"/>
            <a:ext cx="18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9075" lvl="1" marL="74295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1925" lvl="2" marL="11430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20" type="body"/>
          </p:nvPr>
        </p:nvSpPr>
        <p:spPr>
          <a:xfrm>
            <a:off x="6932611" y="4480985"/>
            <a:ext cx="1097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Shape 27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Shape 28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Itea theme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Shape 28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3" type="body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" name="Shape 29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9" name="Shape 299"/>
          <p:cNvSpPr/>
          <p:nvPr/>
        </p:nvSpPr>
        <p:spPr>
          <a:xfrm>
            <a:off x="6804247" y="6346685"/>
            <a:ext cx="2109600" cy="290400"/>
          </a:xfrm>
          <a:prstGeom prst="roundRect">
            <a:avLst>
              <a:gd fmla="val 9421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www.itea.ua</a:t>
            </a:r>
          </a:p>
        </p:txBody>
      </p:sp>
      <p:pic>
        <p:nvPicPr>
          <p:cNvPr descr="C:\Users\Developer\Desktop\ITeducationAcademy.png" id="300" name="Shape 3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176" y="6331844"/>
            <a:ext cx="2016300" cy="3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Shape 30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0" name="Shape 3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3" name="Shape 3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8" name="Shape 3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9" name="Shape 3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Shape 3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Shape 3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787" y="2238875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/>
          <p:nvPr/>
        </p:nvSpPr>
        <p:spPr>
          <a:xfrm>
            <a:off x="6804247" y="6346685"/>
            <a:ext cx="2109600" cy="290400"/>
          </a:xfrm>
          <a:prstGeom prst="roundRect">
            <a:avLst>
              <a:gd fmla="val 9421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www.itea.ua</a:t>
            </a:r>
          </a:p>
        </p:txBody>
      </p:sp>
      <p:pic>
        <p:nvPicPr>
          <p:cNvPr descr="C:\Users\Developer\Desktop\ITeducationAcademy.png"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176" y="6331844"/>
            <a:ext cx="2016300" cy="3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804247" y="6346685"/>
            <a:ext cx="2109600" cy="290400"/>
          </a:xfrm>
          <a:prstGeom prst="roundRect">
            <a:avLst>
              <a:gd fmla="val 9421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www.itea.ua</a:t>
            </a:r>
          </a:p>
        </p:txBody>
      </p:sp>
      <p:pic>
        <p:nvPicPr>
          <p:cNvPr descr="C:\Users\Developer\Desktop\ITeducationAcademy.png"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176" y="6331844"/>
            <a:ext cx="2016300" cy="3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et The Tea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424C53"/>
              </a:buClr>
              <a:buFont typeface="Calibri"/>
              <a:buNone/>
              <a:defRPr b="0" i="0" sz="4400" u="none" cap="none" strike="noStrik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/>
          <p:nvPr>
            <p:ph idx="2" type="pic"/>
          </p:nvPr>
        </p:nvSpPr>
        <p:spPr>
          <a:xfrm>
            <a:off x="745316" y="1956681"/>
            <a:ext cx="1371599" cy="1828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2F2F2"/>
              </a:buClr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/>
          <p:nvPr>
            <p:ph idx="3" type="pic"/>
          </p:nvPr>
        </p:nvSpPr>
        <p:spPr>
          <a:xfrm>
            <a:off x="2780639" y="2008063"/>
            <a:ext cx="1371599" cy="1828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2F2F2"/>
              </a:buClr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/>
          <p:nvPr>
            <p:ph idx="4" type="pic"/>
          </p:nvPr>
        </p:nvSpPr>
        <p:spPr>
          <a:xfrm>
            <a:off x="4800601" y="2008063"/>
            <a:ext cx="1371599" cy="1828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2F2F2"/>
              </a:buClr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/>
          <p:nvPr>
            <p:ph idx="5" type="pic"/>
          </p:nvPr>
        </p:nvSpPr>
        <p:spPr>
          <a:xfrm>
            <a:off x="6866089" y="2008063"/>
            <a:ext cx="1371599" cy="18288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rgbClr val="F2F2F2"/>
              </a:buClr>
              <a:buFont typeface="Arial"/>
              <a:buNone/>
              <a:defRPr b="0" i="0" sz="1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2057401" y="1066800"/>
            <a:ext cx="50291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6" type="body"/>
          </p:nvPr>
        </p:nvSpPr>
        <p:spPr>
          <a:xfrm>
            <a:off x="684214" y="4953000"/>
            <a:ext cx="18432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7" type="body"/>
          </p:nvPr>
        </p:nvSpPr>
        <p:spPr>
          <a:xfrm>
            <a:off x="2728771" y="4953000"/>
            <a:ext cx="18432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8" type="body"/>
          </p:nvPr>
        </p:nvSpPr>
        <p:spPr>
          <a:xfrm>
            <a:off x="684214" y="4248148"/>
            <a:ext cx="18303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9075" lvl="1" marL="74295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1925" lvl="2" marL="11430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9" type="body"/>
          </p:nvPr>
        </p:nvSpPr>
        <p:spPr>
          <a:xfrm>
            <a:off x="684212" y="4487333"/>
            <a:ext cx="1097279" cy="309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3" type="body"/>
          </p:nvPr>
        </p:nvSpPr>
        <p:spPr>
          <a:xfrm>
            <a:off x="2741613" y="4241800"/>
            <a:ext cx="18303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9075" lvl="1" marL="74295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1925" lvl="2" marL="11430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4" type="body"/>
          </p:nvPr>
        </p:nvSpPr>
        <p:spPr>
          <a:xfrm>
            <a:off x="2741611" y="4480985"/>
            <a:ext cx="1097279" cy="309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5" type="body"/>
          </p:nvPr>
        </p:nvSpPr>
        <p:spPr>
          <a:xfrm>
            <a:off x="4800600" y="4953000"/>
            <a:ext cx="18432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6" type="body"/>
          </p:nvPr>
        </p:nvSpPr>
        <p:spPr>
          <a:xfrm>
            <a:off x="4813444" y="4241800"/>
            <a:ext cx="18303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9075" lvl="1" marL="74295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1925" lvl="2" marL="11430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7" type="body"/>
          </p:nvPr>
        </p:nvSpPr>
        <p:spPr>
          <a:xfrm>
            <a:off x="4813442" y="4480985"/>
            <a:ext cx="1097279" cy="309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8" type="body"/>
          </p:nvPr>
        </p:nvSpPr>
        <p:spPr>
          <a:xfrm>
            <a:off x="6919771" y="4953000"/>
            <a:ext cx="18432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dk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9" type="body"/>
          </p:nvPr>
        </p:nvSpPr>
        <p:spPr>
          <a:xfrm>
            <a:off x="6932614" y="4241800"/>
            <a:ext cx="18303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rgbClr val="FF0000"/>
              </a:buClr>
              <a:buFont typeface="Arial"/>
              <a:buNone/>
              <a:defRPr b="0" i="0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9075" lvl="1" marL="74295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1925" lvl="2" marL="11430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1925" lvl="3" marL="16002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1925" lvl="4" marL="2057400" marR="0" rtl="0" algn="l">
              <a:spcBef>
                <a:spcPts val="210"/>
              </a:spcBef>
              <a:buClr>
                <a:schemeClr val="dk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0" type="body"/>
          </p:nvPr>
        </p:nvSpPr>
        <p:spPr>
          <a:xfrm>
            <a:off x="6932611" y="4480985"/>
            <a:ext cx="1097279" cy="3090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Itea them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jpg"/><Relationship Id="rId4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oracle.com/javase/8/docs/api/java/util/stream/Stream.html#peek-java.util.function.Consumer-" TargetMode="External"/><Relationship Id="rId4" Type="http://schemas.openxmlformats.org/officeDocument/2006/relationships/hyperlink" Target="https://docs.oracle.com/javase/8/docs/api/java/util/function/Consumer.html" TargetMode="External"/><Relationship Id="rId5" Type="http://schemas.openxmlformats.org/officeDocument/2006/relationships/hyperlink" Target="https://docs.oracle.com/javase/8/docs/api/java/util/stream/Stream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10.png"/><Relationship Id="rId6" Type="http://schemas.openxmlformats.org/officeDocument/2006/relationships/image" Target="../media/image06.png"/><Relationship Id="rId7" Type="http://schemas.openxmlformats.org/officeDocument/2006/relationships/image" Target="../media/image0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oracle.com/javase/8/docs/api/java/util/stream/Stream.html#filter-java.util.function.Predicate-" TargetMode="External"/><Relationship Id="rId4" Type="http://schemas.openxmlformats.org/officeDocument/2006/relationships/hyperlink" Target="https://docs.oracle.com/javase/8/docs/api/java/util/function/Predicate.html" TargetMode="External"/><Relationship Id="rId5" Type="http://schemas.openxmlformats.org/officeDocument/2006/relationships/hyperlink" Target="https://docs.oracle.com/javase/8/docs/api/java/util/stream/Stream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8/docs/api/java/util/stream/BaseStream.html#close--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EA_pres_img2.JPG" id="332" name="Shape 3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0"/>
            <a:ext cx="5436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0" y="0"/>
            <a:ext cx="53640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414B59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6372200" y="5589239"/>
            <a:ext cx="1814100" cy="258000"/>
          </a:xfrm>
          <a:prstGeom prst="roundRect">
            <a:avLst>
              <a:gd fmla="val 9421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WWW.ITEA.UA</a:t>
            </a:r>
          </a:p>
        </p:txBody>
      </p:sp>
      <p:pic>
        <p:nvPicPr>
          <p:cNvPr descr="C:\Users\Developer\Desktop\FW_\itea_logo.png" id="335" name="Shape 3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2621" y="908720"/>
            <a:ext cx="1757100" cy="2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5364087" y="0"/>
            <a:ext cx="117600" cy="6858000"/>
          </a:xfrm>
          <a:prstGeom prst="rect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23528" y="3180600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8. Part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List&lt;String&gt; filteredList = </a:t>
            </a:r>
            <a:r>
              <a:rPr b="1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items.stream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 -&gt; (!e.startsWith(prefix))).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(Collectors.toList());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</a:rPr>
              <a:t>!Note: For arrays we can use Stream.of(array)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Data source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`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items.stream()`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</a:rPr>
              <a:t>This indicates that we wish to have the data in the items collection (List)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</a:rPr>
              <a:t>processed using the Streams API and is an example of a data source. In this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</a:rPr>
              <a:t>case the List is our data source because it contains the collection of values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</a:rPr>
              <a:t>that are to be processed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Intermediate operations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`filter(e -&gt; (!e.startsWith(prefix)))`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This is an example of an intermediate operation. As its name implies,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filter() function filters the stream data; that is, it excludes items that do not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match the criteria defined by the filter. The filter in this specific case is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simply a lambda expression that determines whether a String value starts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with the text associated with the prefix variable.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Terminal operation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000">
                <a:solidFill>
                  <a:srgbClr val="4A3C31"/>
                </a:solidFill>
              </a:rPr>
              <a:t>`collect(Collectors.toList())`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</a:rPr>
              <a:t>Finally, this portion of the statement represents a terminal operation and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</a:rPr>
              <a:t>identifies what should be done with the items that are processed.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</a:rPr>
              <a:t>Specifically, it indicates that they should be stored in a new collection (List),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</a:rPr>
              <a:t>and it’s that collection that will be returned and assigned to the filteredList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</a:rPr>
              <a:t>variable defined at the beginning of the statement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Resolution</a:t>
            </a: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Calibri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A Stream </a:t>
            </a:r>
            <a:r>
              <a:rPr b="1" lang="en-US" sz="2000">
                <a:solidFill>
                  <a:srgbClr val="000000"/>
                </a:solidFill>
                <a:highlight>
                  <a:srgbClr val="FFFFFF"/>
                </a:highlight>
              </a:rPr>
              <a:t>is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 a pipeline of functions that can be evaluated</a:t>
            </a:r>
          </a:p>
          <a:p>
            <a:pPr indent="-355600" lvl="0" marL="4572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Calibri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Streams </a:t>
            </a:r>
            <a:r>
              <a:rPr b="1" lang="en-US" sz="2000">
                <a:solidFill>
                  <a:srgbClr val="000000"/>
                </a:solidFill>
                <a:highlight>
                  <a:srgbClr val="FFFFFF"/>
                </a:highlight>
              </a:rPr>
              <a:t>can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 transform data</a:t>
            </a:r>
          </a:p>
          <a:p>
            <a:pPr indent="-355600" lvl="0" marL="4572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Calibri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A Stream </a:t>
            </a:r>
            <a:r>
              <a:rPr b="1" lang="en-US" sz="2000">
                <a:solidFill>
                  <a:srgbClr val="000000"/>
                </a:solidFill>
                <a:highlight>
                  <a:srgbClr val="FFFFFF"/>
                </a:highlight>
              </a:rPr>
              <a:t>is not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 a data structure</a:t>
            </a:r>
          </a:p>
          <a:p>
            <a:pPr indent="-355600" lvl="0" marL="45720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Calibri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Streams </a:t>
            </a:r>
            <a:r>
              <a:rPr b="1" lang="en-US" sz="2000">
                <a:solidFill>
                  <a:srgbClr val="000000"/>
                </a:solidFill>
                <a:highlight>
                  <a:srgbClr val="FFFFFF"/>
                </a:highlight>
              </a:rPr>
              <a:t>cannot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 mutate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685787" y="2238875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Coding time</a:t>
            </a:r>
          </a:p>
        </p:txBody>
      </p:sp>
      <p:pic>
        <p:nvPicPr>
          <p:cNvPr id="443" name="Shape 4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200" y="3092875"/>
            <a:ext cx="3394993" cy="293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Laziness</a:t>
            </a:r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If we don’t have a termination operation in our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stream then any of intermediate operations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will not be executed.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Stream.of(new String[]{ "itea1", "itea2", "itea3", "itea4" })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.filter(str -&gt;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    System.out.println("Found 2");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    return str.endsWith("2");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.filter(str -&gt;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    System.out.println("Found 4");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    return str.endsWith("4");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Stream.of(new String[]{ "itea1", "itea2", "itea3", "itea4" })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.filter(str -&gt;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    System.out.println("Found 2");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    return str.endsWith("2");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})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.filter(str -&gt;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    System.out.println("Found 4");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    return str.endsWith("4");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    })</a:t>
            </a:r>
            <a:r>
              <a:rPr lang="en-US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.collect(Collectors.toList());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Peek Operation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Returns a stream consisting of the elements of this stream, additionally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performing the provided action on each element. This is an 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operation.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peek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Consumer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 super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action)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5436096" y="0"/>
            <a:ext cx="3707903" cy="6858000"/>
          </a:xfrm>
          <a:prstGeom prst="rect">
            <a:avLst/>
          </a:prstGeom>
          <a:solidFill>
            <a:srgbClr val="414B5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5364087" y="0"/>
            <a:ext cx="117727" cy="6858000"/>
          </a:xfrm>
          <a:prstGeom prst="rect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5364087" y="0"/>
            <a:ext cx="117727" cy="6858000"/>
          </a:xfrm>
          <a:prstGeom prst="rect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503550" y="532775"/>
            <a:ext cx="4860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2800">
                <a:solidFill>
                  <a:srgbClr val="ED3645"/>
                </a:solidFill>
                <a:latin typeface="Calibri"/>
                <a:ea typeface="Calibri"/>
                <a:cs typeface="Calibri"/>
                <a:sym typeface="Calibri"/>
              </a:rPr>
              <a:t>Radchykov Oleksandr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467543" y="1484783"/>
            <a:ext cx="46629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14A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Instructor at</a:t>
            </a:r>
            <a:r>
              <a:rPr b="0" i="0" lang="en-US" sz="1800" u="none" cap="none" strike="noStrik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ED3746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b="1" i="0" lang="en-US" sz="1800" u="none" cap="none" strike="noStrik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Education Academy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FF014A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24C5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FF014A"/>
              </a:buClr>
              <a:buSzPct val="1000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Worked as Software engi</a:t>
            </a:r>
            <a:r>
              <a:rPr lang="en-US" sz="180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neer at:</a:t>
            </a:r>
          </a:p>
          <a:p>
            <a:pPr lvl="0" marR="0" rtl="0" algn="l">
              <a:spcBef>
                <a:spcPts val="360"/>
              </a:spcBef>
              <a:buNone/>
            </a:pPr>
            <a:r>
              <a:t/>
            </a:r>
            <a:endParaRPr b="0" i="0" sz="1600" u="none" cap="none" strike="noStrike">
              <a:solidFill>
                <a:srgbClr val="424C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5940150" y="5428525"/>
            <a:ext cx="29919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Contacts:</a:t>
            </a: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fb.com/</a:t>
            </a: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oradchykov</a:t>
            </a:r>
          </a:p>
          <a:p>
            <a:pPr indent="0" lvl="0" marL="0" marR="0" rtl="0" algn="l">
              <a:spcBef>
                <a:spcPts val="320"/>
              </a:spcBef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Developer\Desktop\ITeducationAcademy.png"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6331844"/>
            <a:ext cx="2016224" cy="32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50" y="4827825"/>
            <a:ext cx="18288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4092" y="4122417"/>
            <a:ext cx="1896674" cy="6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9025" y="5083029"/>
            <a:ext cx="1896675" cy="83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9400" y="532762"/>
            <a:ext cx="25812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List&lt;Integer&gt; ages = roster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.stream()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peek(System.out::println)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//...</a:t>
            </a:r>
          </a:p>
          <a:p>
            <a:pPr indent="165100" lvl="0" marL="7493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.collect(Collectors.toList())</a:t>
            </a:r>
            <a:b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Filter operation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474747"/>
                </a:solidFill>
                <a:highlight>
                  <a:srgbClr val="FFFFFF"/>
                </a:highlight>
              </a:rPr>
              <a:t>Returns a stream consisting of the elements of this stream that match the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474747"/>
                </a:solidFill>
                <a:highlight>
                  <a:srgbClr val="FFFFFF"/>
                </a:highlight>
              </a:rPr>
              <a:t>given predicate.</a:t>
            </a:r>
          </a:p>
          <a:p>
            <a:pPr indent="-69850" lvl="0" mar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EEEEE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filter</a:t>
            </a:r>
            <a:r>
              <a:rPr lang="en-US" sz="2000">
                <a:solidFill>
                  <a:srgbClr val="000000"/>
                </a:solidFill>
                <a:highlight>
                  <a:srgbClr val="EEEE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0000"/>
                </a:solidFill>
                <a:highlight>
                  <a:srgbClr val="EEEEE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Predicate</a:t>
            </a:r>
            <a:r>
              <a:rPr lang="en-US" sz="2000">
                <a:solidFill>
                  <a:srgbClr val="000000"/>
                </a:solidFill>
                <a:highlight>
                  <a:srgbClr val="EEEEEF"/>
                </a:highlight>
                <a:latin typeface="Consolas"/>
                <a:ea typeface="Consolas"/>
                <a:cs typeface="Consolas"/>
                <a:sym typeface="Consolas"/>
              </a:rPr>
              <a:t>&lt;? super </a:t>
            </a:r>
            <a:r>
              <a:rPr lang="en-US" sz="2000">
                <a:solidFill>
                  <a:srgbClr val="000000"/>
                </a:solidFill>
                <a:highlight>
                  <a:srgbClr val="EEEEE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T</a:t>
            </a:r>
            <a:r>
              <a:rPr lang="en-US" sz="2000">
                <a:solidFill>
                  <a:srgbClr val="000000"/>
                </a:solidFill>
                <a:highlight>
                  <a:srgbClr val="EEEEEF"/>
                </a:highlight>
                <a:latin typeface="Consolas"/>
                <a:ea typeface="Consolas"/>
                <a:cs typeface="Consolas"/>
                <a:sym typeface="Consolas"/>
              </a:rPr>
              <a:t>&gt; predicate)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 marL="0" marR="2921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List&lt;Integer&gt; ages = users</a:t>
            </a:r>
          </a:p>
          <a:p>
            <a:pPr indent="387350" lvl="0" marL="457200" marR="2921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.stream()</a:t>
            </a:r>
          </a:p>
          <a:p>
            <a:pPr indent="387350" lvl="0" marL="457200" marR="292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filter(User::isOld)</a:t>
            </a:r>
          </a:p>
          <a:p>
            <a:pPr indent="95250" lvl="0" marL="749300" marR="2921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.collect(Collectors.toList())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Map operation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Returns a stream consisting of the results of applying the given function to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the elements of this stream. We already wrote similar function called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`transformer` on previous lesson.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map(Function&lt;? super T,? extends R&gt; mapper)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List&lt;Integer&gt; ages = roster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.stream()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.map(Person::getAge)</a:t>
            </a:r>
          </a:p>
          <a:p>
            <a:pPr indent="95250" lvl="0" marL="749300" marR="292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.collect(Collectors.toList())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Flatmap operation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Returns a stream consisting of the results of replacing each element of this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stream with the contents of a mapped stream produced by applying the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provided mapping function to each element. Each mapped stream is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closed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after its contents have been placed into this stream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flatMap(Function&lt;? super T,? extends Stream&lt;? extends R&gt;&gt; mapper)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3538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Stream&lt;String&gt; lines = Files.lines(path, UTF_8);</a:t>
            </a:r>
            <a:br>
              <a:rPr lang="en-US" sz="2000">
                <a:solidFill>
                  <a:srgbClr val="3538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8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Stream&lt;String&gt; words = lines.flatMap(line -&gt;</a:t>
            </a:r>
          </a:p>
          <a:p>
            <a:pPr indent="457200" lvl="0" marL="2743200" rt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3538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Stream.of(line.split(" +")));</a:t>
            </a:r>
          </a:p>
          <a:p>
            <a:pPr indent="165100" lvl="0" marL="749300" marR="29210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0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Skip operation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Returns a stream consisting of the remaining elements of this stream after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discarding the first n elements of the stream. If this stream contains fewer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than n elements then an empty stream will be returned.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skip(long 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List&lt;Integer&gt; ages = roster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.stream()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.skip(2)</a:t>
            </a:r>
          </a:p>
          <a:p>
            <a:pPr indent="165100" lvl="0" marL="7493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.collect(Collectors.toList())</a:t>
            </a:r>
          </a:p>
          <a:p>
            <a:pPr indent="165100" lvl="0" marL="749300" marR="29210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0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Sorted operation</a:t>
            </a:r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474747"/>
                </a:solidFill>
                <a:highlight>
                  <a:srgbClr val="FFFFFF"/>
                </a:highlight>
              </a:rPr>
              <a:t>Returns a stream consisting of the elements of this stream, sorted according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474747"/>
                </a:solidFill>
                <a:highlight>
                  <a:srgbClr val="FFFFFF"/>
                </a:highlight>
              </a:rPr>
              <a:t>to the provided Comparator. For ordered streams, the sort is stable. For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474747"/>
                </a:solidFill>
                <a:highlight>
                  <a:srgbClr val="FFFFFF"/>
                </a:highlight>
              </a:rPr>
              <a:t>unordered streams, no stability guarantees are made.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74747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sorted(Comparator&lt;? super T&gt; comparator)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Stream API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US"/>
              <a:t>Optional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List&lt;Integer&gt; ages = roster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.stream()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.skip(2)</a:t>
            </a:r>
          </a:p>
          <a:p>
            <a:pPr indent="165100" lvl="0" marL="7493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.collect(Collectors.toList())</a:t>
            </a:r>
          </a:p>
          <a:p>
            <a:pPr indent="165100" lvl="0" marL="749300" marR="29210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0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Limit operation</a:t>
            </a:r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474747"/>
                </a:solidFill>
                <a:highlight>
                  <a:srgbClr val="FFFFFF"/>
                </a:highlight>
              </a:rPr>
              <a:t>Returns a stream consisting of the elements of this stream, truncated to be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474747"/>
                </a:solidFill>
                <a:highlight>
                  <a:srgbClr val="FFFFFF"/>
                </a:highlight>
              </a:rPr>
              <a:t>no longer than maxSize in length.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rgbClr val="474747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marL="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List&lt;Integer&gt; ages = roster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.stream()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.limit(2)</a:t>
            </a:r>
          </a:p>
          <a:p>
            <a:pPr indent="165100" lvl="0" marL="7493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.collect(Collectors.toList())</a:t>
            </a:r>
          </a:p>
          <a:p>
            <a:pPr indent="165100" lvl="0" marL="749300" marR="29210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US" sz="2000"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685787" y="2238875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Terminal operations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Reduce operation</a:t>
            </a: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Performs a reduction on the elements of this stream, using an associative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accumulation function, and returns an Optional describing the reduced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value, if any.</a:t>
            </a:r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EEEEEF"/>
                </a:highlight>
                <a:latin typeface="Consolas"/>
                <a:ea typeface="Consolas"/>
                <a:cs typeface="Consolas"/>
                <a:sym typeface="Consolas"/>
              </a:rPr>
              <a:t>reduce(BinaryOperator&lt;T&gt; accumulator)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Integer totalAge = users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.stream()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map(User::getAge)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.reduce((a,b) -&gt; a + b)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.get()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Min operation</a:t>
            </a:r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Returns the minimum element of this stream according to the provided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Comparator. This is a special case of a reduction.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min(Comparator&lt;? super T&gt; comparator)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Integer youngest = users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.stream()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map(User::getAge)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.min(Integer::compare)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.get()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Max operation</a:t>
            </a:r>
          </a:p>
        </p:txBody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Returns the maximum element of this stream according to the provided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Comparator. This is a special case of a reduction.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max(Comparator&lt;? super T&gt; comparator)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Integer youngest = users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.stream()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map(User::getAge)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.min(Integer::compare)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.get()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685787" y="2238875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Streams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type="title"/>
          </p:nvPr>
        </p:nvSpPr>
        <p:spPr>
          <a:xfrm>
            <a:off x="685787" y="2238875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Coding time</a:t>
            </a:r>
          </a:p>
        </p:txBody>
      </p:sp>
      <p:pic>
        <p:nvPicPr>
          <p:cNvPr id="617" name="Shape 6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200" y="3092875"/>
            <a:ext cx="3394993" cy="293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Collect operation</a:t>
            </a:r>
          </a:p>
        </p:txBody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Performs a mutable reduction operation on the elements of this stream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using a Collector. A Collector encapsulates the functions used as arguments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to collect(Supplier, BiConsumer, BiConsumer), allowing for reuse of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collection strategies and composition of collect operations such as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multiple-level grouping or partitioning.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&lt;R,A&gt; R collect(Collector&lt;? super T,A,R&gt; collector)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Integer youngest = users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.stream()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map(User::getAge)</a:t>
            </a:r>
          </a:p>
          <a:p>
            <a:pPr indent="457200" lvl="0" marL="457200" marR="2921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.collect(Collectors.toList());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Collectors class</a:t>
            </a:r>
          </a:p>
        </p:txBody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Implementations of Collector that implement various useful reduction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operations, such as accumulating elements into collections, summarizing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elements according to various criteria, etc.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Examples</a:t>
            </a:r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List&lt;String&gt; list = people.stream()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.map(Person::getName).collect(Collectors.toList());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2.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String joined = things.stream().map(Object::toString)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            .collect(Collectors.joining(", "));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685787" y="2238875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Coding time</a:t>
            </a:r>
          </a:p>
        </p:txBody>
      </p:sp>
      <p:pic>
        <p:nvPicPr>
          <p:cNvPr id="652" name="Shape 6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200" y="3092875"/>
            <a:ext cx="3394993" cy="293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685787" y="2238875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Stream types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Different kind of streams</a:t>
            </a:r>
          </a:p>
        </p:txBody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Streams can be created from various data sources, especially collections.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Lists </a:t>
            </a:r>
            <a:r>
              <a:rPr lang="en-US" sz="2000"/>
              <a:t>and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Sets</a:t>
            </a:r>
            <a:r>
              <a:rPr lang="en-US" sz="2000"/>
              <a:t> support new methods stream() and you can use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Stream.of() </a:t>
            </a:r>
            <a:r>
              <a:rPr lang="en-US" sz="2000"/>
              <a:t>to create a stream from a bunch of object references.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Primitives</a:t>
            </a:r>
          </a:p>
        </p:txBody>
      </p:sp>
      <p:sp>
        <p:nvSpPr>
          <p:cNvPr id="672" name="Shape 672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Besides regular object streams Java 8 ships with special kinds of streams for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working with the primitive data types int, long and double. As you might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have guessed it's IntStream, LongStream and DoubleStream.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Primitived</a:t>
            </a:r>
          </a:p>
        </p:txBody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IntStreams can replace the regular for-loop utilizing IntStream.range(). All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those primitive streams work just like regular object streams with the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following differences: Primitive streams use specialized lambda expressions,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e.g. IntFunction instead of Function or IntPredicate instead of Predicate.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And primitive streams support the additional terminal aggregate operations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sum() and average()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Streams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66885"/>
              </a:lnSpc>
              <a:spcBef>
                <a:spcPts val="1400"/>
              </a:spcBef>
              <a:buNone/>
            </a:pPr>
            <a:r>
              <a:rPr lang="en-US" sz="2000">
                <a:highlight>
                  <a:srgbClr val="FFFFFF"/>
                </a:highlight>
              </a:rPr>
              <a:t>Another major change introduced in Java 8 is the Streams API, which provides a mechanism for processing a set of data in various ways that can include filtering, transformation, or any other way that may be useful to an application.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</a:t>
            </a:r>
          </a:p>
        </p:txBody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Arrays.stream(new int[] {1, 2, 3})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.map(n -&gt; 2 * n + 1)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.average()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.ifPresent(System.out::println);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type="title"/>
          </p:nvPr>
        </p:nvSpPr>
        <p:spPr>
          <a:xfrm>
            <a:off x="685787" y="2238875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Coding time</a:t>
            </a:r>
          </a:p>
        </p:txBody>
      </p:sp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200" y="3092875"/>
            <a:ext cx="3394993" cy="293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type="title"/>
          </p:nvPr>
        </p:nvSpPr>
        <p:spPr>
          <a:xfrm>
            <a:off x="685787" y="2238875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Optional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is optional</a:t>
            </a:r>
          </a:p>
        </p:txBody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A container object which may or may not contain a non-null value. If a value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is present, isPresent() will return true and get() will return the value.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Additional methods that depend on the presence or absence of a contained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value are provided, such as orElse() (return a default value if value not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present) and ifPresent() (execute a block of code if the value is present).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Filter operation</a:t>
            </a:r>
          </a:p>
        </p:txBody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If a value is present, and the value matches the given predicate, return an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/>
              <a:t>Optional describing the value, otherwise return an empty Optional.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filter(Predicate&lt;? super T&gt; predicate)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Map operation</a:t>
            </a:r>
          </a:p>
        </p:txBody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If a value is present, apply the provided mapping function to it, and if the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result is non-null, return an Optional describing the result.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map(Function&lt;? super T,? extends U&gt; mapper)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Flatmap operation</a:t>
            </a:r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If a value is present, apply the provided Optional-bearing mapping function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/>
              <a:t>to it, return that result, otherwise return an empty Optional.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flatMap(Function&lt;? super T,Optional&lt;U&gt;&gt; mapper)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IfPresent operation</a:t>
            </a:r>
          </a:p>
        </p:txBody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If a value is present, invoke the specified consumer with the value,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/>
              <a:t>otherwise do nothing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ifPresent(Consumer&lt;? super T&gt; consumer)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OrElse operations</a:t>
            </a:r>
          </a:p>
        </p:txBody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/>
              <a:t>Return the value if present, otherwise return other.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orElse(T other)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orElseGet(Supplier&lt;? extends T&gt; other)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onsolas"/>
              <a:buAutoNum type="arabicPeriod"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orElseThrow(Supplier&lt;? extends X&gt; exceptionSupplier)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type="title"/>
          </p:nvPr>
        </p:nvSpPr>
        <p:spPr>
          <a:xfrm>
            <a:off x="685787" y="2238875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Coding time</a:t>
            </a:r>
          </a:p>
        </p:txBody>
      </p:sp>
      <p:pic>
        <p:nvPicPr>
          <p:cNvPr id="748" name="Shape 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200" y="3092875"/>
            <a:ext cx="3394993" cy="293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Streams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To understand what streams are meant to improve or replace it’s helpful to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look at an example of how you’d perform a filtering operation without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them. Suppose that you have a List that represents a collection of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values and you want to remove the entries that begin with some prefix text.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Old impl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List&lt;String&gt; items;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prefix;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(ListIterator&lt;String&gt; iterator = items.listIterator(); iterator.hasNext(); 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String item = iterator.next();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(item.startsWith(prefix))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iterator.remove();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Stream API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highlight>
                  <a:srgbClr val="FFFFFF"/>
                </a:highlight>
              </a:rPr>
              <a:t>The Streams API in Java 8 supports a different type of iteration where you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highlight>
                  <a:srgbClr val="FFFFFF"/>
                </a:highlight>
              </a:rPr>
              <a:t>simply define the set of items to be processed, the operation(s) to be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highlight>
                  <a:srgbClr val="FFFFFF"/>
                </a:highlight>
              </a:rPr>
              <a:t>performed on each item, and where the output of those operations is to be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highlight>
                  <a:srgbClr val="FFFFFF"/>
                </a:highlight>
              </a:rPr>
              <a:t>stored.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Stream API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457200" y="1417654"/>
            <a:ext cx="8229600" cy="47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2000">
                <a:highlight>
                  <a:srgbClr val="FFFFFF"/>
                </a:highlight>
              </a:rPr>
              <a:t>As just described, a “stream” consists of three parts.</a:t>
            </a:r>
          </a:p>
          <a:p>
            <a:pPr indent="-355600" lvl="0" marL="876300" marR="41910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2000">
                <a:highlight>
                  <a:srgbClr val="FFFFFF"/>
                </a:highlight>
              </a:rPr>
              <a:t>Data source</a:t>
            </a:r>
            <a:r>
              <a:rPr lang="en-US" sz="2000">
                <a:highlight>
                  <a:srgbClr val="FFFFFF"/>
                </a:highlight>
              </a:rPr>
              <a:t>: As its name implies, this part of the stream defines where the data comes from, such as a List or other object representing a collection.</a:t>
            </a:r>
          </a:p>
          <a:p>
            <a:pPr indent="-355600" lvl="0" marL="876300" marR="41910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2000">
                <a:highlight>
                  <a:srgbClr val="FFFFFF"/>
                </a:highlight>
              </a:rPr>
              <a:t>Intermediate operations</a:t>
            </a:r>
            <a:r>
              <a:rPr lang="en-US" sz="2000">
                <a:highlight>
                  <a:srgbClr val="FFFFFF"/>
                </a:highlight>
              </a:rPr>
              <a:t>: These are the operations to be performed on the data, such as filtering or transformation operations.</a:t>
            </a:r>
          </a:p>
          <a:p>
            <a:pPr indent="-355600" lvl="0" marL="876300" marR="41910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2000">
                <a:highlight>
                  <a:srgbClr val="FFFFFF"/>
                </a:highlight>
              </a:rPr>
              <a:t>Terminal operation</a:t>
            </a:r>
            <a:r>
              <a:rPr lang="en-US" sz="2000">
                <a:highlight>
                  <a:srgbClr val="FFFFFF"/>
                </a:highlight>
              </a:rPr>
              <a:t>: This describes what to do with the processed data, as well as determines when (or if) to stop processing the data. Only one terminal operation can be specified per stream.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