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7315200" cy="960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6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9474A-1481-48D7-A798-8B034DE03828}" type="datetimeFigureOut">
              <a:rPr lang="en-US" smtClean="0"/>
              <a:t>5/20/2016</a:t>
            </a:fld>
            <a:endParaRPr lang="en-US"/>
          </a:p>
        </p:txBody>
      </p:sp>
      <p:sp>
        <p:nvSpPr>
          <p:cNvPr id="4" name="Slide Image Placeholder 3"/>
          <p:cNvSpPr>
            <a:spLocks noGrp="1" noRot="1" noChangeAspect="1"/>
          </p:cNvSpPr>
          <p:nvPr>
            <p:ph type="sldImg" idx="2"/>
          </p:nvPr>
        </p:nvSpPr>
        <p:spPr>
          <a:xfrm>
            <a:off x="2254250" y="1143000"/>
            <a:ext cx="2349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ABCD9-670F-4AB7-809A-76496EB1971E}" type="slidenum">
              <a:rPr lang="en-US" smtClean="0"/>
              <a:t>‹#›</a:t>
            </a:fld>
            <a:endParaRPr lang="en-US"/>
          </a:p>
        </p:txBody>
      </p:sp>
    </p:spTree>
    <p:extLst>
      <p:ext uri="{BB962C8B-B14F-4D97-AF65-F5344CB8AC3E}">
        <p14:creationId xmlns:p14="http://schemas.microsoft.com/office/powerpoint/2010/main" val="3170031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218E8-B4FD-41A5-BF20-8D58A6FB7977}" type="slidenum">
              <a:rPr lang="en-US" smtClean="0"/>
              <a:t>1</a:t>
            </a:fld>
            <a:endParaRPr lang="en-US"/>
          </a:p>
        </p:txBody>
      </p:sp>
    </p:spTree>
    <p:extLst>
      <p:ext uri="{BB962C8B-B14F-4D97-AF65-F5344CB8AC3E}">
        <p14:creationId xmlns:p14="http://schemas.microsoft.com/office/powerpoint/2010/main" val="333901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571308"/>
            <a:ext cx="6217920" cy="3342640"/>
          </a:xfrm>
        </p:spPr>
        <p:txBody>
          <a:bodyPr anchor="b"/>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14400" y="5042853"/>
            <a:ext cx="5486400" cy="231806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FBA602-BFE6-4DDF-AA0E-AF43599AAB57}"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268112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FBA602-BFE6-4DDF-AA0E-AF43599AAB57}"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33276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11175"/>
            <a:ext cx="1577340"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511175"/>
            <a:ext cx="4640580" cy="813657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FBA602-BFE6-4DDF-AA0E-AF43599AAB57}"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31432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FBA602-BFE6-4DDF-AA0E-AF43599AAB57}"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43320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393635"/>
            <a:ext cx="6309360" cy="3993832"/>
          </a:xfrm>
        </p:spPr>
        <p:txBody>
          <a:bodyPr anchor="b"/>
          <a:lstStyle>
            <a:lvl1pPr>
              <a:defRPr sz="4800"/>
            </a:lvl1pPr>
          </a:lstStyle>
          <a:p>
            <a:r>
              <a:rPr lang="en-US" smtClean="0"/>
              <a:t>Click to edit Master title style</a:t>
            </a:r>
            <a:endParaRPr lang="en-US" dirty="0"/>
          </a:p>
        </p:txBody>
      </p:sp>
      <p:sp>
        <p:nvSpPr>
          <p:cNvPr id="3" name="Text Placeholder 2"/>
          <p:cNvSpPr>
            <a:spLocks noGrp="1"/>
          </p:cNvSpPr>
          <p:nvPr>
            <p:ph type="body" idx="1"/>
          </p:nvPr>
        </p:nvSpPr>
        <p:spPr>
          <a:xfrm>
            <a:off x="499110" y="6425250"/>
            <a:ext cx="6309360" cy="2100262"/>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FBA602-BFE6-4DDF-AA0E-AF43599AAB57}"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116823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2920" y="2555875"/>
            <a:ext cx="310896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03320" y="2555875"/>
            <a:ext cx="310896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FBA602-BFE6-4DDF-AA0E-AF43599AAB57}"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424351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11177"/>
            <a:ext cx="630936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3874" y="2353628"/>
            <a:ext cx="3094672"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Edit Master text styles</a:t>
            </a:r>
          </a:p>
        </p:txBody>
      </p:sp>
      <p:sp>
        <p:nvSpPr>
          <p:cNvPr id="4" name="Content Placeholder 3"/>
          <p:cNvSpPr>
            <a:spLocks noGrp="1"/>
          </p:cNvSpPr>
          <p:nvPr>
            <p:ph sz="half" idx="2"/>
          </p:nvPr>
        </p:nvSpPr>
        <p:spPr>
          <a:xfrm>
            <a:off x="503874" y="3507105"/>
            <a:ext cx="3094672"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03320" y="2353628"/>
            <a:ext cx="3109913"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Edit Master text styles</a:t>
            </a:r>
          </a:p>
        </p:txBody>
      </p:sp>
      <p:sp>
        <p:nvSpPr>
          <p:cNvPr id="6" name="Content Placeholder 5"/>
          <p:cNvSpPr>
            <a:spLocks noGrp="1"/>
          </p:cNvSpPr>
          <p:nvPr>
            <p:ph sz="quarter" idx="4"/>
          </p:nvPr>
        </p:nvSpPr>
        <p:spPr>
          <a:xfrm>
            <a:off x="3703320" y="3507105"/>
            <a:ext cx="3109913"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FBA602-BFE6-4DDF-AA0E-AF43599AAB57}" type="datetimeFigureOut">
              <a:rPr lang="en-US" smtClean="0"/>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332286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FBA602-BFE6-4DDF-AA0E-AF43599AAB57}" type="datetimeFigureOut">
              <a:rPr lang="en-US" smtClean="0"/>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127458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BA602-BFE6-4DDF-AA0E-AF43599AAB57}" type="datetimeFigureOut">
              <a:rPr lang="en-US" smtClean="0"/>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368824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smtClean="0"/>
              <a:t>Click to edit Master title style</a:t>
            </a:r>
            <a:endParaRPr lang="en-US" dirty="0"/>
          </a:p>
        </p:txBody>
      </p:sp>
      <p:sp>
        <p:nvSpPr>
          <p:cNvPr id="3" name="Content Placeholder 2"/>
          <p:cNvSpPr>
            <a:spLocks noGrp="1"/>
          </p:cNvSpPr>
          <p:nvPr>
            <p:ph idx="1"/>
          </p:nvPr>
        </p:nvSpPr>
        <p:spPr>
          <a:xfrm>
            <a:off x="3109913" y="1382397"/>
            <a:ext cx="3703320" cy="6823075"/>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26FBA602-BFE6-4DDF-AA0E-AF43599AAB57}"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186719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09913" y="1382397"/>
            <a:ext cx="3703320" cy="6823075"/>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26FBA602-BFE6-4DDF-AA0E-AF43599AAB57}"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F53FD-2E6A-4058-B148-C6C933A77EBF}" type="slidenum">
              <a:rPr lang="en-US" smtClean="0"/>
              <a:t>‹#›</a:t>
            </a:fld>
            <a:endParaRPr lang="en-US"/>
          </a:p>
        </p:txBody>
      </p:sp>
    </p:spTree>
    <p:extLst>
      <p:ext uri="{BB962C8B-B14F-4D97-AF65-F5344CB8AC3E}">
        <p14:creationId xmlns:p14="http://schemas.microsoft.com/office/powerpoint/2010/main" val="122426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26FBA602-BFE6-4DDF-AA0E-AF43599AAB57}" type="datetimeFigureOut">
              <a:rPr lang="en-US" smtClean="0"/>
              <a:t>5/20/2016</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E05F53FD-2E6A-4058-B148-C6C933A77EBF}" type="slidenum">
              <a:rPr lang="en-US" smtClean="0"/>
              <a:t>‹#›</a:t>
            </a:fld>
            <a:endParaRPr lang="en-US"/>
          </a:p>
        </p:txBody>
      </p:sp>
    </p:spTree>
    <p:extLst>
      <p:ext uri="{BB962C8B-B14F-4D97-AF65-F5344CB8AC3E}">
        <p14:creationId xmlns:p14="http://schemas.microsoft.com/office/powerpoint/2010/main" val="18891961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29"/>
          <p:cNvGrpSpPr>
            <a:grpSpLocks/>
          </p:cNvGrpSpPr>
          <p:nvPr/>
        </p:nvGrpSpPr>
        <p:grpSpPr bwMode="auto">
          <a:xfrm>
            <a:off x="698852" y="4203348"/>
            <a:ext cx="287338" cy="790575"/>
            <a:chOff x="528" y="240"/>
            <a:chExt cx="181" cy="498"/>
          </a:xfrm>
        </p:grpSpPr>
        <p:sp>
          <p:nvSpPr>
            <p:cNvPr id="97"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cxnSp>
        <p:nvCxnSpPr>
          <p:cNvPr id="164" name="Straight Connector 163"/>
          <p:cNvCxnSpPr>
            <a:stCxn id="117" idx="0"/>
          </p:cNvCxnSpPr>
          <p:nvPr/>
        </p:nvCxnSpPr>
        <p:spPr>
          <a:xfrm flipH="1" flipV="1">
            <a:off x="411478" y="4765071"/>
            <a:ext cx="4673600" cy="6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5" name="Group 29"/>
          <p:cNvGrpSpPr>
            <a:grpSpLocks/>
          </p:cNvGrpSpPr>
          <p:nvPr/>
        </p:nvGrpSpPr>
        <p:grpSpPr bwMode="auto">
          <a:xfrm>
            <a:off x="2567696" y="4274284"/>
            <a:ext cx="287338" cy="790575"/>
            <a:chOff x="528" y="240"/>
            <a:chExt cx="181" cy="498"/>
          </a:xfrm>
        </p:grpSpPr>
        <p:sp>
          <p:nvSpPr>
            <p:cNvPr id="86"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89" name="Group 29"/>
          <p:cNvGrpSpPr>
            <a:grpSpLocks/>
          </p:cNvGrpSpPr>
          <p:nvPr/>
        </p:nvGrpSpPr>
        <p:grpSpPr bwMode="auto">
          <a:xfrm>
            <a:off x="2175894" y="4127706"/>
            <a:ext cx="287338" cy="790575"/>
            <a:chOff x="528" y="240"/>
            <a:chExt cx="181" cy="498"/>
          </a:xfrm>
        </p:grpSpPr>
        <p:sp>
          <p:nvSpPr>
            <p:cNvPr id="90"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3" name="Group 13"/>
          <p:cNvGrpSpPr>
            <a:grpSpLocks/>
          </p:cNvGrpSpPr>
          <p:nvPr/>
        </p:nvGrpSpPr>
        <p:grpSpPr bwMode="auto">
          <a:xfrm>
            <a:off x="895952" y="3949971"/>
            <a:ext cx="393700" cy="1271588"/>
            <a:chOff x="2496" y="4380"/>
            <a:chExt cx="236" cy="690"/>
          </a:xfrm>
        </p:grpSpPr>
        <p:sp>
          <p:nvSpPr>
            <p:cNvPr id="94"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5"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17" name="Arc 116"/>
          <p:cNvSpPr/>
          <p:nvPr/>
        </p:nvSpPr>
        <p:spPr>
          <a:xfrm>
            <a:off x="3215003" y="4771421"/>
            <a:ext cx="3740150" cy="4648200"/>
          </a:xfrm>
          <a:prstGeom prst="arc">
            <a:avLst>
              <a:gd name="adj1" fmla="val 16200000"/>
              <a:gd name="adj2" fmla="val 24008"/>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cxnSp>
        <p:nvCxnSpPr>
          <p:cNvPr id="173" name="Straight Connector 172"/>
          <p:cNvCxnSpPr/>
          <p:nvPr/>
        </p:nvCxnSpPr>
        <p:spPr>
          <a:xfrm flipV="1">
            <a:off x="3223234" y="6841970"/>
            <a:ext cx="0" cy="23427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H="1" flipV="1">
            <a:off x="308291" y="6802574"/>
            <a:ext cx="2914944" cy="314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8" name="TextBox 28"/>
          <p:cNvSpPr txBox="1">
            <a:spLocks noChangeArrowheads="1"/>
          </p:cNvSpPr>
          <p:nvPr/>
        </p:nvSpPr>
        <p:spPr bwMode="auto">
          <a:xfrm>
            <a:off x="2145321" y="7016595"/>
            <a:ext cx="896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a:cs typeface="ＭＳ Ｐゴシック"/>
              </a:defRPr>
            </a:lvl1pPr>
            <a:lvl2pPr marL="742950" indent="-285750">
              <a:defRPr>
                <a:solidFill>
                  <a:schemeClr val="tx1"/>
                </a:solidFill>
                <a:latin typeface="Arial" panose="020B0604020202020204" pitchFamily="34" charset="0"/>
                <a:ea typeface="ＭＳ Ｐゴシック"/>
                <a:cs typeface="ＭＳ Ｐゴシック"/>
              </a:defRPr>
            </a:lvl2pPr>
            <a:lvl3pPr marL="1143000" indent="-228600">
              <a:defRPr>
                <a:solidFill>
                  <a:schemeClr val="tx1"/>
                </a:solidFill>
                <a:latin typeface="Arial" panose="020B0604020202020204" pitchFamily="34" charset="0"/>
                <a:ea typeface="ＭＳ Ｐゴシック"/>
                <a:cs typeface="ＭＳ Ｐゴシック"/>
              </a:defRPr>
            </a:lvl3pPr>
            <a:lvl4pPr marL="1600200" indent="-228600">
              <a:defRPr>
                <a:solidFill>
                  <a:schemeClr val="tx1"/>
                </a:solidFill>
                <a:latin typeface="Arial" panose="020B0604020202020204" pitchFamily="34" charset="0"/>
                <a:ea typeface="ＭＳ Ｐゴシック"/>
                <a:cs typeface="ＭＳ Ｐゴシック"/>
              </a:defRPr>
            </a:lvl4pPr>
            <a:lvl5pPr marL="2057400" indent="-228600">
              <a:defRPr>
                <a:solidFill>
                  <a:schemeClr val="tx1"/>
                </a:solidFill>
                <a:latin typeface="Arial" panose="020B0604020202020204" pitchFamily="34" charset="0"/>
                <a:ea typeface="ＭＳ Ｐゴシック"/>
                <a:cs typeface="ＭＳ Ｐゴシック"/>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9pPr>
          </a:lstStyle>
          <a:p>
            <a:r>
              <a:rPr lang="en-US" altLang="en-US"/>
              <a:t>BERM</a:t>
            </a:r>
          </a:p>
        </p:txBody>
      </p:sp>
      <p:sp>
        <p:nvSpPr>
          <p:cNvPr id="179" name="TextBox 137"/>
          <p:cNvSpPr txBox="1">
            <a:spLocks noChangeArrowheads="1"/>
          </p:cNvSpPr>
          <p:nvPr/>
        </p:nvSpPr>
        <p:spPr bwMode="auto">
          <a:xfrm rot="2863589">
            <a:off x="6332277" y="5037671"/>
            <a:ext cx="896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a:cs typeface="ＭＳ Ｐゴシック"/>
              </a:defRPr>
            </a:lvl1pPr>
            <a:lvl2pPr marL="742950" indent="-285750">
              <a:defRPr>
                <a:solidFill>
                  <a:schemeClr val="tx1"/>
                </a:solidFill>
                <a:latin typeface="Arial" panose="020B0604020202020204" pitchFamily="34" charset="0"/>
                <a:ea typeface="ＭＳ Ｐゴシック"/>
                <a:cs typeface="ＭＳ Ｐゴシック"/>
              </a:defRPr>
            </a:lvl2pPr>
            <a:lvl3pPr marL="1143000" indent="-228600">
              <a:defRPr>
                <a:solidFill>
                  <a:schemeClr val="tx1"/>
                </a:solidFill>
                <a:latin typeface="Arial" panose="020B0604020202020204" pitchFamily="34" charset="0"/>
                <a:ea typeface="ＭＳ Ｐゴシック"/>
                <a:cs typeface="ＭＳ Ｐゴシック"/>
              </a:defRPr>
            </a:lvl3pPr>
            <a:lvl4pPr marL="1600200" indent="-228600">
              <a:defRPr>
                <a:solidFill>
                  <a:schemeClr val="tx1"/>
                </a:solidFill>
                <a:latin typeface="Arial" panose="020B0604020202020204" pitchFamily="34" charset="0"/>
                <a:ea typeface="ＭＳ Ｐゴシック"/>
                <a:cs typeface="ＭＳ Ｐゴシック"/>
              </a:defRPr>
            </a:lvl4pPr>
            <a:lvl5pPr marL="2057400" indent="-228600">
              <a:defRPr>
                <a:solidFill>
                  <a:schemeClr val="tx1"/>
                </a:solidFill>
                <a:latin typeface="Arial" panose="020B0604020202020204" pitchFamily="34" charset="0"/>
                <a:ea typeface="ＭＳ Ｐゴシック"/>
                <a:cs typeface="ＭＳ Ｐゴシック"/>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a:cs typeface="ＭＳ Ｐゴシック"/>
              </a:defRPr>
            </a:lvl9pPr>
          </a:lstStyle>
          <a:p>
            <a:r>
              <a:rPr lang="en-US" altLang="en-US" dirty="0"/>
              <a:t>BERM</a:t>
            </a:r>
          </a:p>
        </p:txBody>
      </p:sp>
      <p:sp>
        <p:nvSpPr>
          <p:cNvPr id="185" name="Freeform 6"/>
          <p:cNvSpPr>
            <a:spLocks/>
          </p:cNvSpPr>
          <p:nvPr/>
        </p:nvSpPr>
        <p:spPr bwMode="auto">
          <a:xfrm>
            <a:off x="900000" y="4669572"/>
            <a:ext cx="1253325" cy="10965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222" name="Freeform 301"/>
          <p:cNvSpPr>
            <a:spLocks/>
          </p:cNvSpPr>
          <p:nvPr/>
        </p:nvSpPr>
        <p:spPr bwMode="auto">
          <a:xfrm flipH="1">
            <a:off x="2805215" y="4216986"/>
            <a:ext cx="403439" cy="1522803"/>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rgbClr val="BBE0E3">
              <a:alpha val="43922"/>
            </a:srgbClr>
          </a:solidFill>
          <a:ln w="9525">
            <a:solidFill>
              <a:schemeClr val="tx1"/>
            </a:solidFill>
            <a:round/>
            <a:headEnd/>
            <a:tailEnd/>
          </a:ln>
        </p:spPr>
        <p:txBody>
          <a:bodyPr wrap="none" anchor="ctr"/>
          <a:lstStyle/>
          <a:p>
            <a:endParaRPr lang="en-US"/>
          </a:p>
        </p:txBody>
      </p:sp>
      <p:grpSp>
        <p:nvGrpSpPr>
          <p:cNvPr id="100" name="Group 29"/>
          <p:cNvGrpSpPr>
            <a:grpSpLocks/>
          </p:cNvGrpSpPr>
          <p:nvPr/>
        </p:nvGrpSpPr>
        <p:grpSpPr bwMode="auto">
          <a:xfrm>
            <a:off x="3509853" y="4274285"/>
            <a:ext cx="287338" cy="790575"/>
            <a:chOff x="528" y="240"/>
            <a:chExt cx="181" cy="498"/>
          </a:xfrm>
        </p:grpSpPr>
        <p:sp>
          <p:nvSpPr>
            <p:cNvPr id="101"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04" name="Group 29"/>
          <p:cNvGrpSpPr>
            <a:grpSpLocks/>
          </p:cNvGrpSpPr>
          <p:nvPr/>
        </p:nvGrpSpPr>
        <p:grpSpPr bwMode="auto">
          <a:xfrm>
            <a:off x="3857891" y="4274285"/>
            <a:ext cx="287338" cy="790575"/>
            <a:chOff x="528" y="240"/>
            <a:chExt cx="181" cy="498"/>
          </a:xfrm>
        </p:grpSpPr>
        <p:sp>
          <p:nvSpPr>
            <p:cNvPr id="105"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cxnSp>
        <p:nvCxnSpPr>
          <p:cNvPr id="3" name="Straight Connector 2"/>
          <p:cNvCxnSpPr/>
          <p:nvPr/>
        </p:nvCxnSpPr>
        <p:spPr>
          <a:xfrm>
            <a:off x="5023103" y="5758049"/>
            <a:ext cx="161524" cy="452175"/>
          </a:xfrm>
          <a:prstGeom prst="line">
            <a:avLst/>
          </a:prstGeom>
          <a:ln w="19050"/>
        </p:spPr>
        <p:style>
          <a:lnRef idx="1">
            <a:schemeClr val="dk1"/>
          </a:lnRef>
          <a:fillRef idx="0">
            <a:schemeClr val="dk1"/>
          </a:fillRef>
          <a:effectRef idx="0">
            <a:schemeClr val="dk1"/>
          </a:effectRef>
          <a:fontRef idx="minor">
            <a:schemeClr val="tx1"/>
          </a:fontRef>
        </p:style>
      </p:cxnSp>
      <p:sp>
        <p:nvSpPr>
          <p:cNvPr id="112" name="TextBox 13"/>
          <p:cNvSpPr txBox="1">
            <a:spLocks noChangeArrowheads="1"/>
          </p:cNvSpPr>
          <p:nvPr/>
        </p:nvSpPr>
        <p:spPr bwMode="auto">
          <a:xfrm rot="4274373">
            <a:off x="4837756" y="5814274"/>
            <a:ext cx="532219"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smtClean="0"/>
              <a:t>X </a:t>
            </a:r>
            <a:r>
              <a:rPr lang="en-US" altLang="en-US" sz="1600" b="1" dirty="0" err="1" smtClean="0"/>
              <a:t>X</a:t>
            </a:r>
            <a:endParaRPr lang="en-US" altLang="en-US" sz="1600" b="1" dirty="0"/>
          </a:p>
        </p:txBody>
      </p:sp>
      <p:grpSp>
        <p:nvGrpSpPr>
          <p:cNvPr id="118" name="Group 29"/>
          <p:cNvGrpSpPr>
            <a:grpSpLocks/>
          </p:cNvGrpSpPr>
          <p:nvPr/>
        </p:nvGrpSpPr>
        <p:grpSpPr bwMode="auto">
          <a:xfrm>
            <a:off x="4222608" y="4274285"/>
            <a:ext cx="287338" cy="790575"/>
            <a:chOff x="528" y="240"/>
            <a:chExt cx="181" cy="498"/>
          </a:xfrm>
        </p:grpSpPr>
        <p:sp>
          <p:nvSpPr>
            <p:cNvPr id="119"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pic>
        <p:nvPicPr>
          <p:cNvPr id="123" name="Picture 2" descr="NSF.wmf                                                        00000002mwm wip2                       7A73D7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375" y="4350892"/>
            <a:ext cx="339766" cy="7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TextBox 13"/>
          <p:cNvSpPr txBox="1">
            <a:spLocks noChangeArrowheads="1"/>
          </p:cNvSpPr>
          <p:nvPr/>
        </p:nvSpPr>
        <p:spPr bwMode="auto">
          <a:xfrm>
            <a:off x="4163544" y="3937209"/>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T1</a:t>
            </a:r>
            <a:endParaRPr lang="en-US" altLang="en-US" sz="1600" dirty="0"/>
          </a:p>
        </p:txBody>
      </p:sp>
      <p:sp>
        <p:nvSpPr>
          <p:cNvPr id="130" name="TextBox 13"/>
          <p:cNvSpPr txBox="1">
            <a:spLocks noChangeArrowheads="1"/>
          </p:cNvSpPr>
          <p:nvPr/>
        </p:nvSpPr>
        <p:spPr bwMode="auto">
          <a:xfrm>
            <a:off x="3809694" y="3937208"/>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T</a:t>
            </a:r>
            <a:r>
              <a:rPr lang="en-US" altLang="en-US" sz="1600" dirty="0"/>
              <a:t>2</a:t>
            </a:r>
          </a:p>
        </p:txBody>
      </p:sp>
      <p:sp>
        <p:nvSpPr>
          <p:cNvPr id="134" name="TextBox 13"/>
          <p:cNvSpPr txBox="1">
            <a:spLocks noChangeArrowheads="1"/>
          </p:cNvSpPr>
          <p:nvPr/>
        </p:nvSpPr>
        <p:spPr bwMode="auto">
          <a:xfrm>
            <a:off x="3421558" y="3943655"/>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T3</a:t>
            </a:r>
            <a:endParaRPr lang="en-US" altLang="en-US" sz="1600" dirty="0"/>
          </a:p>
        </p:txBody>
      </p:sp>
      <p:sp>
        <p:nvSpPr>
          <p:cNvPr id="136" name="TextBox 13"/>
          <p:cNvSpPr txBox="1">
            <a:spLocks noChangeArrowheads="1"/>
          </p:cNvSpPr>
          <p:nvPr/>
        </p:nvSpPr>
        <p:spPr bwMode="auto">
          <a:xfrm>
            <a:off x="2107005" y="3840866"/>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T4</a:t>
            </a:r>
            <a:endParaRPr lang="en-US" altLang="en-US" sz="1600" dirty="0"/>
          </a:p>
        </p:txBody>
      </p:sp>
      <p:sp>
        <p:nvSpPr>
          <p:cNvPr id="137" name="TextBox 13"/>
          <p:cNvSpPr txBox="1">
            <a:spLocks noChangeArrowheads="1"/>
          </p:cNvSpPr>
          <p:nvPr/>
        </p:nvSpPr>
        <p:spPr bwMode="auto">
          <a:xfrm>
            <a:off x="364384" y="3819517"/>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T6</a:t>
            </a:r>
            <a:endParaRPr lang="en-US" altLang="en-US" sz="1600" dirty="0"/>
          </a:p>
        </p:txBody>
      </p:sp>
      <p:sp>
        <p:nvSpPr>
          <p:cNvPr id="138" name="TextBox 13"/>
          <p:cNvSpPr txBox="1">
            <a:spLocks noChangeArrowheads="1"/>
          </p:cNvSpPr>
          <p:nvPr/>
        </p:nvSpPr>
        <p:spPr bwMode="auto">
          <a:xfrm>
            <a:off x="683394" y="3709202"/>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T7</a:t>
            </a:r>
            <a:endParaRPr lang="en-US" altLang="en-US" sz="1600" dirty="0"/>
          </a:p>
        </p:txBody>
      </p:sp>
      <p:sp>
        <p:nvSpPr>
          <p:cNvPr id="139" name="TextBox 13"/>
          <p:cNvSpPr txBox="1">
            <a:spLocks noChangeArrowheads="1"/>
          </p:cNvSpPr>
          <p:nvPr/>
        </p:nvSpPr>
        <p:spPr bwMode="auto">
          <a:xfrm>
            <a:off x="2504016" y="3972629"/>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T5</a:t>
            </a:r>
            <a:endParaRPr lang="en-US" altLang="en-US" sz="1600" dirty="0"/>
          </a:p>
        </p:txBody>
      </p:sp>
      <p:grpSp>
        <p:nvGrpSpPr>
          <p:cNvPr id="140" name="Group 13"/>
          <p:cNvGrpSpPr>
            <a:grpSpLocks/>
          </p:cNvGrpSpPr>
          <p:nvPr/>
        </p:nvGrpSpPr>
        <p:grpSpPr bwMode="auto">
          <a:xfrm>
            <a:off x="2439711" y="4482246"/>
            <a:ext cx="393700" cy="1271588"/>
            <a:chOff x="2496" y="4380"/>
            <a:chExt cx="236" cy="690"/>
          </a:xfrm>
        </p:grpSpPr>
        <p:sp>
          <p:nvSpPr>
            <p:cNvPr id="141"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2"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43" name="Group 29"/>
          <p:cNvGrpSpPr>
            <a:grpSpLocks/>
          </p:cNvGrpSpPr>
          <p:nvPr/>
        </p:nvGrpSpPr>
        <p:grpSpPr bwMode="auto">
          <a:xfrm>
            <a:off x="421576" y="4127470"/>
            <a:ext cx="287338" cy="790575"/>
            <a:chOff x="528" y="240"/>
            <a:chExt cx="181" cy="498"/>
          </a:xfrm>
        </p:grpSpPr>
        <p:sp>
          <p:nvSpPr>
            <p:cNvPr id="144"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147" name="Group 29"/>
          <p:cNvGraphicFramePr>
            <a:graphicFrameLocks noGrp="1"/>
          </p:cNvGraphicFramePr>
          <p:nvPr>
            <p:extLst>
              <p:ext uri="{D42A27DB-BD31-4B8C-83A1-F6EECF244321}">
                <p14:modId xmlns:p14="http://schemas.microsoft.com/office/powerpoint/2010/main" val="3009967918"/>
              </p:ext>
            </p:extLst>
          </p:nvPr>
        </p:nvGraphicFramePr>
        <p:xfrm>
          <a:off x="152400" y="152400"/>
          <a:ext cx="7010400" cy="3558015"/>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112" charset="-128"/>
                        </a:rPr>
                        <a:t>Renton Fish and Game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rgbClr val="FF0000"/>
                          </a:solidFill>
                          <a:effectLst/>
                          <a:latin typeface="Arial" charset="0"/>
                          <a:ea typeface="ＭＳ Ｐゴシック" pitchFamily="-112" charset="-128"/>
                          <a:cs typeface="Times New Roman" pitchFamily="-112" charset="0"/>
                        </a:rPr>
                        <a:t>Stage 7</a:t>
                      </a:r>
                      <a:r>
                        <a:rPr kumimoji="0" lang="en-US" sz="15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Backwoods Stickup</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Course Designer: Matt Carlson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SCENARIO: You are camping in the woods with your friend when you hear someone tell you to put you hands up or they’ll shoot. Out of the corner of your eye you see they are indeed all armed. Defend yourself and clear the area of bad guys.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START POSITION:  Standing at P1, toes touching </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Xs</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wrists above shoulders, gun loaded and holstered.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SCORING:                14 rounds min,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TARGETS:	         7 threat, 1 non-threat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SCORED HITS:        Best 2 on all targets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982288">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STAGE PROCEDURE:  At the start signal turn, draw, then engage T1-T3 with 2 shots each on the move to cover of P2. From cover of P2, engage T4-T5 with at least 2 shots each. Move to cover of P3 and engage T6-T7 with at least 2 shots each</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Note: T1-T3 may be re-</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enaged</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from P2.</a:t>
                      </a:r>
                      <a:endPar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48" name="Picture 36" descr="C:\Documents and Settings\Administrator\Desktop\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5" y="339725"/>
            <a:ext cx="91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TextBox 13"/>
          <p:cNvSpPr txBox="1">
            <a:spLocks noChangeArrowheads="1"/>
          </p:cNvSpPr>
          <p:nvPr/>
        </p:nvSpPr>
        <p:spPr bwMode="auto">
          <a:xfrm>
            <a:off x="4564455" y="5842380"/>
            <a:ext cx="4586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P</a:t>
            </a:r>
            <a:r>
              <a:rPr lang="en-US" altLang="en-US" sz="1600" dirty="0" smtClean="0"/>
              <a:t>1</a:t>
            </a:r>
            <a:endParaRPr lang="en-US" altLang="en-US" sz="1600" dirty="0"/>
          </a:p>
        </p:txBody>
      </p:sp>
      <p:sp>
        <p:nvSpPr>
          <p:cNvPr id="162" name="TextBox 13"/>
          <p:cNvSpPr txBox="1">
            <a:spLocks noChangeArrowheads="1"/>
          </p:cNvSpPr>
          <p:nvPr/>
        </p:nvSpPr>
        <p:spPr bwMode="auto">
          <a:xfrm>
            <a:off x="2440215" y="5738699"/>
            <a:ext cx="4586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P</a:t>
            </a:r>
            <a:r>
              <a:rPr lang="en-US" altLang="en-US" sz="1600" dirty="0"/>
              <a:t>2</a:t>
            </a:r>
          </a:p>
        </p:txBody>
      </p:sp>
      <p:sp>
        <p:nvSpPr>
          <p:cNvPr id="163" name="TextBox 13"/>
          <p:cNvSpPr txBox="1">
            <a:spLocks noChangeArrowheads="1"/>
          </p:cNvSpPr>
          <p:nvPr/>
        </p:nvSpPr>
        <p:spPr bwMode="auto">
          <a:xfrm>
            <a:off x="889805" y="5738699"/>
            <a:ext cx="4586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smtClean="0"/>
              <a:t>P3</a:t>
            </a:r>
            <a:endParaRPr lang="en-US" altLang="en-US" sz="1600" dirty="0"/>
          </a:p>
        </p:txBody>
      </p:sp>
    </p:spTree>
    <p:extLst>
      <p:ext uri="{BB962C8B-B14F-4D97-AF65-F5344CB8AC3E}">
        <p14:creationId xmlns:p14="http://schemas.microsoft.com/office/powerpoint/2010/main" val="181293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994</TotalTime>
  <Words>173</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Carlson</dc:creator>
  <cp:lastModifiedBy>Matt Carlson</cp:lastModifiedBy>
  <cp:revision>45</cp:revision>
  <dcterms:created xsi:type="dcterms:W3CDTF">2015-11-17T06:09:21Z</dcterms:created>
  <dcterms:modified xsi:type="dcterms:W3CDTF">2016-05-20T20:42:10Z</dcterms:modified>
</cp:coreProperties>
</file>