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010" autoAdjust="0"/>
  </p:normalViewPr>
  <p:slideViewPr>
    <p:cSldViewPr>
      <p:cViewPr varScale="1">
        <p:scale>
          <a:sx n="122" d="100"/>
          <a:sy n="122" d="100"/>
        </p:scale>
        <p:origin x="3880" y="208"/>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10/29/19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9" name="Picture 3" descr="noshoot.wmf                                                    0002D9DDMac                            BE1A7C8F:">
            <a:extLst>
              <a:ext uri="{FF2B5EF4-FFF2-40B4-BE49-F238E27FC236}">
                <a16:creationId xmlns:a16="http://schemas.microsoft.com/office/drawing/2014/main" id="{2CEEDA16-93CC-134B-810D-CF5FE2078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546" y="5882239"/>
            <a:ext cx="25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9" name="Group 29">
            <a:extLst>
              <a:ext uri="{FF2B5EF4-FFF2-40B4-BE49-F238E27FC236}">
                <a16:creationId xmlns:a16="http://schemas.microsoft.com/office/drawing/2014/main" id="{C7C7138D-ED59-CB4A-8E6B-1FF9DAED2710}"/>
              </a:ext>
            </a:extLst>
          </p:cNvPr>
          <p:cNvGrpSpPr>
            <a:grpSpLocks/>
          </p:cNvGrpSpPr>
          <p:nvPr/>
        </p:nvGrpSpPr>
        <p:grpSpPr bwMode="auto">
          <a:xfrm>
            <a:off x="1082275" y="5682734"/>
            <a:ext cx="287338" cy="790575"/>
            <a:chOff x="528" y="240"/>
            <a:chExt cx="181" cy="498"/>
          </a:xfrm>
        </p:grpSpPr>
        <p:sp>
          <p:nvSpPr>
            <p:cNvPr id="120" name="Line 30">
              <a:extLst>
                <a:ext uri="{FF2B5EF4-FFF2-40B4-BE49-F238E27FC236}">
                  <a16:creationId xmlns:a16="http://schemas.microsoft.com/office/drawing/2014/main" id="{DB2346E2-67A1-314A-B5DF-8A39E49E0E15}"/>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 name="Line 31">
              <a:extLst>
                <a:ext uri="{FF2B5EF4-FFF2-40B4-BE49-F238E27FC236}">
                  <a16:creationId xmlns:a16="http://schemas.microsoft.com/office/drawing/2014/main" id="{93F2EE56-27E8-DE4E-ABD8-905CF70F62E0}"/>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 name="Freeform 32">
              <a:extLst>
                <a:ext uri="{FF2B5EF4-FFF2-40B4-BE49-F238E27FC236}">
                  <a16:creationId xmlns:a16="http://schemas.microsoft.com/office/drawing/2014/main" id="{C0F48884-9F49-804C-998C-CA63CD156D4C}"/>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3" name="Group 29">
            <a:extLst>
              <a:ext uri="{FF2B5EF4-FFF2-40B4-BE49-F238E27FC236}">
                <a16:creationId xmlns:a16="http://schemas.microsoft.com/office/drawing/2014/main" id="{BF4948F7-1ED5-C242-A213-F178D16B92FC}"/>
              </a:ext>
            </a:extLst>
          </p:cNvPr>
          <p:cNvGrpSpPr>
            <a:grpSpLocks/>
          </p:cNvGrpSpPr>
          <p:nvPr/>
        </p:nvGrpSpPr>
        <p:grpSpPr bwMode="auto">
          <a:xfrm>
            <a:off x="503695" y="5810675"/>
            <a:ext cx="287338" cy="790575"/>
            <a:chOff x="528" y="240"/>
            <a:chExt cx="181" cy="498"/>
          </a:xfrm>
        </p:grpSpPr>
        <p:sp>
          <p:nvSpPr>
            <p:cNvPr id="124" name="Line 30">
              <a:extLst>
                <a:ext uri="{FF2B5EF4-FFF2-40B4-BE49-F238E27FC236}">
                  <a16:creationId xmlns:a16="http://schemas.microsoft.com/office/drawing/2014/main" id="{BF88D99D-F24A-234A-B2CF-49E9A4AAAD22}"/>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 name="Line 31">
              <a:extLst>
                <a:ext uri="{FF2B5EF4-FFF2-40B4-BE49-F238E27FC236}">
                  <a16:creationId xmlns:a16="http://schemas.microsoft.com/office/drawing/2014/main" id="{B4622F9A-952B-6F4C-A5E2-B3E4F4BB5B8E}"/>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6" name="Freeform 32">
              <a:extLst>
                <a:ext uri="{FF2B5EF4-FFF2-40B4-BE49-F238E27FC236}">
                  <a16:creationId xmlns:a16="http://schemas.microsoft.com/office/drawing/2014/main" id="{A5F207B7-1434-F04E-B986-0CD721AE5DC0}"/>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13" name="Group 412">
            <a:extLst>
              <a:ext uri="{FF2B5EF4-FFF2-40B4-BE49-F238E27FC236}">
                <a16:creationId xmlns:a16="http://schemas.microsoft.com/office/drawing/2014/main" id="{22DC4FCD-5ABE-054F-93A8-AF96D496B56B}"/>
              </a:ext>
            </a:extLst>
          </p:cNvPr>
          <p:cNvGrpSpPr>
            <a:grpSpLocks/>
          </p:cNvGrpSpPr>
          <p:nvPr/>
        </p:nvGrpSpPr>
        <p:grpSpPr bwMode="auto">
          <a:xfrm>
            <a:off x="3691083" y="5817812"/>
            <a:ext cx="223838" cy="858838"/>
            <a:chOff x="1872" y="1440"/>
            <a:chExt cx="141" cy="541"/>
          </a:xfrm>
        </p:grpSpPr>
        <p:sp>
          <p:nvSpPr>
            <p:cNvPr id="114" name="Line 413">
              <a:extLst>
                <a:ext uri="{FF2B5EF4-FFF2-40B4-BE49-F238E27FC236}">
                  <a16:creationId xmlns:a16="http://schemas.microsoft.com/office/drawing/2014/main" id="{D398F451-B39C-2847-B108-837553ABB7B2}"/>
                </a:ext>
              </a:extLst>
            </p:cNvPr>
            <p:cNvSpPr>
              <a:spLocks noChangeShapeType="1"/>
            </p:cNvSpPr>
            <p:nvPr/>
          </p:nvSpPr>
          <p:spPr bwMode="auto">
            <a:xfrm flipH="1">
              <a:off x="2008" y="173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5" name="Line 414">
              <a:extLst>
                <a:ext uri="{FF2B5EF4-FFF2-40B4-BE49-F238E27FC236}">
                  <a16:creationId xmlns:a16="http://schemas.microsoft.com/office/drawing/2014/main" id="{02F67A5B-1393-BE43-BD7C-967A693D8D37}"/>
                </a:ext>
              </a:extLst>
            </p:cNvPr>
            <p:cNvSpPr>
              <a:spLocks noChangeShapeType="1"/>
            </p:cNvSpPr>
            <p:nvPr/>
          </p:nvSpPr>
          <p:spPr bwMode="auto">
            <a:xfrm flipH="1">
              <a:off x="1879" y="1695"/>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6" name="Group 415">
              <a:extLst>
                <a:ext uri="{FF2B5EF4-FFF2-40B4-BE49-F238E27FC236}">
                  <a16:creationId xmlns:a16="http://schemas.microsoft.com/office/drawing/2014/main" id="{1E42A094-8C99-8E47-9D22-86EF9FA34544}"/>
                </a:ext>
              </a:extLst>
            </p:cNvPr>
            <p:cNvGrpSpPr>
              <a:grpSpLocks/>
            </p:cNvGrpSpPr>
            <p:nvPr/>
          </p:nvGrpSpPr>
          <p:grpSpPr bwMode="auto">
            <a:xfrm>
              <a:off x="1872" y="1440"/>
              <a:ext cx="141" cy="364"/>
              <a:chOff x="1872" y="1440"/>
              <a:chExt cx="141" cy="364"/>
            </a:xfrm>
          </p:grpSpPr>
          <p:sp>
            <p:nvSpPr>
              <p:cNvPr id="117" name="Freeform 416">
                <a:extLst>
                  <a:ext uri="{FF2B5EF4-FFF2-40B4-BE49-F238E27FC236}">
                    <a16:creationId xmlns:a16="http://schemas.microsoft.com/office/drawing/2014/main" id="{7E5EC24A-177F-4C45-91B6-958F1043783B}"/>
                  </a:ext>
                </a:extLst>
              </p:cNvPr>
              <p:cNvSpPr>
                <a:spLocks/>
              </p:cNvSpPr>
              <p:nvPr/>
            </p:nvSpPr>
            <p:spPr bwMode="auto">
              <a:xfrm flipH="1">
                <a:off x="1872" y="1440"/>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118" name="Freeform 417">
                <a:extLst>
                  <a:ext uri="{FF2B5EF4-FFF2-40B4-BE49-F238E27FC236}">
                    <a16:creationId xmlns:a16="http://schemas.microsoft.com/office/drawing/2014/main" id="{0FF1E268-2E78-5945-BD6B-26C1DB7DF3F8}"/>
                  </a:ext>
                </a:extLst>
              </p:cNvPr>
              <p:cNvSpPr>
                <a:spLocks/>
              </p:cNvSpPr>
              <p:nvPr/>
            </p:nvSpPr>
            <p:spPr bwMode="auto">
              <a:xfrm>
                <a:off x="1894" y="1565"/>
                <a:ext cx="119" cy="238"/>
              </a:xfrm>
              <a:custGeom>
                <a:avLst/>
                <a:gdLst>
                  <a:gd name="T0" fmla="*/ 0 w 119"/>
                  <a:gd name="T1" fmla="*/ 208 h 238"/>
                  <a:gd name="T2" fmla="*/ 83 w 119"/>
                  <a:gd name="T3" fmla="*/ 238 h 238"/>
                  <a:gd name="T4" fmla="*/ 119 w 119"/>
                  <a:gd name="T5" fmla="*/ 181 h 238"/>
                  <a:gd name="T6" fmla="*/ 119 w 119"/>
                  <a:gd name="T7" fmla="*/ 0 h 238"/>
                  <a:gd name="T8" fmla="*/ 0 w 119"/>
                  <a:gd name="T9" fmla="*/ 208 h 238"/>
                  <a:gd name="T10" fmla="*/ 0 60000 65536"/>
                  <a:gd name="T11" fmla="*/ 0 60000 65536"/>
                  <a:gd name="T12" fmla="*/ 0 60000 65536"/>
                  <a:gd name="T13" fmla="*/ 0 60000 65536"/>
                  <a:gd name="T14" fmla="*/ 0 60000 65536"/>
                  <a:gd name="T15" fmla="*/ 0 w 119"/>
                  <a:gd name="T16" fmla="*/ 0 h 238"/>
                  <a:gd name="T17" fmla="*/ 119 w 119"/>
                  <a:gd name="T18" fmla="*/ 238 h 238"/>
                </a:gdLst>
                <a:ahLst/>
                <a:cxnLst>
                  <a:cxn ang="T10">
                    <a:pos x="T0" y="T1"/>
                  </a:cxn>
                  <a:cxn ang="T11">
                    <a:pos x="T2" y="T3"/>
                  </a:cxn>
                  <a:cxn ang="T12">
                    <a:pos x="T4" y="T5"/>
                  </a:cxn>
                  <a:cxn ang="T13">
                    <a:pos x="T6" y="T7"/>
                  </a:cxn>
                  <a:cxn ang="T14">
                    <a:pos x="T8" y="T9"/>
                  </a:cxn>
                </a:cxnLst>
                <a:rect l="T15" t="T16" r="T17" b="T18"/>
                <a:pathLst>
                  <a:path w="119" h="238">
                    <a:moveTo>
                      <a:pt x="0" y="208"/>
                    </a:moveTo>
                    <a:lnTo>
                      <a:pt x="83" y="238"/>
                    </a:lnTo>
                    <a:lnTo>
                      <a:pt x="119" y="181"/>
                    </a:lnTo>
                    <a:lnTo>
                      <a:pt x="119" y="0"/>
                    </a:lnTo>
                    <a:lnTo>
                      <a:pt x="0" y="208"/>
                    </a:lnTo>
                    <a:close/>
                  </a:path>
                </a:pathLst>
              </a:custGeom>
              <a:solidFill>
                <a:schemeClr val="tx1"/>
              </a:solidFill>
              <a:ln w="0">
                <a:solidFill>
                  <a:schemeClr val="tx1"/>
                </a:solidFill>
                <a:round/>
                <a:headEnd/>
                <a:tailEnd/>
              </a:ln>
            </p:spPr>
            <p:txBody>
              <a:bodyPr/>
              <a:lstStyle/>
              <a:p>
                <a:endParaRPr lang="en-US"/>
              </a:p>
            </p:txBody>
          </p:sp>
        </p:grpSp>
      </p:grpSp>
      <p:grpSp>
        <p:nvGrpSpPr>
          <p:cNvPr id="102" name="Group 288">
            <a:extLst>
              <a:ext uri="{FF2B5EF4-FFF2-40B4-BE49-F238E27FC236}">
                <a16:creationId xmlns:a16="http://schemas.microsoft.com/office/drawing/2014/main" id="{9E529894-1FE8-5B4E-A284-CEE1DE5730EB}"/>
              </a:ext>
            </a:extLst>
          </p:cNvPr>
          <p:cNvGrpSpPr>
            <a:grpSpLocks/>
          </p:cNvGrpSpPr>
          <p:nvPr/>
        </p:nvGrpSpPr>
        <p:grpSpPr bwMode="auto">
          <a:xfrm>
            <a:off x="3874676" y="6207398"/>
            <a:ext cx="222250" cy="858838"/>
            <a:chOff x="384" y="816"/>
            <a:chExt cx="140" cy="541"/>
          </a:xfrm>
        </p:grpSpPr>
        <p:sp>
          <p:nvSpPr>
            <p:cNvPr id="103" name="Line 289">
              <a:extLst>
                <a:ext uri="{FF2B5EF4-FFF2-40B4-BE49-F238E27FC236}">
                  <a16:creationId xmlns:a16="http://schemas.microsoft.com/office/drawing/2014/main" id="{DBE73C97-889F-2048-AF8E-AB01D2EBCB38}"/>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 name="Line 290">
              <a:extLst>
                <a:ext uri="{FF2B5EF4-FFF2-40B4-BE49-F238E27FC236}">
                  <a16:creationId xmlns:a16="http://schemas.microsoft.com/office/drawing/2014/main" id="{987C08D3-5E76-E544-AD37-102DFD452C2F}"/>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 name="Freeform 291">
              <a:extLst>
                <a:ext uri="{FF2B5EF4-FFF2-40B4-BE49-F238E27FC236}">
                  <a16:creationId xmlns:a16="http://schemas.microsoft.com/office/drawing/2014/main" id="{3BE96105-76CC-0244-BA92-685BA7A05690}"/>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9 h 375"/>
                <a:gd name="T6" fmla="*/ 2 w 173"/>
                <a:gd name="T7" fmla="*/ 41 h 375"/>
                <a:gd name="T8" fmla="*/ 2 w 173"/>
                <a:gd name="T9" fmla="*/ 49 h 375"/>
                <a:gd name="T10" fmla="*/ 2 w 173"/>
                <a:gd name="T11" fmla="*/ 154 h 375"/>
                <a:gd name="T12" fmla="*/ 2 w 173"/>
                <a:gd name="T13" fmla="*/ 190 h 375"/>
                <a:gd name="T14" fmla="*/ 2 w 173"/>
                <a:gd name="T15" fmla="*/ 208 h 375"/>
                <a:gd name="T16" fmla="*/ 0 w 173"/>
                <a:gd name="T17" fmla="*/ 175 h 375"/>
                <a:gd name="T18" fmla="*/ 0 w 173"/>
                <a:gd name="T19" fmla="*/ 71 h 375"/>
                <a:gd name="T20" fmla="*/ 2 w 173"/>
                <a:gd name="T21" fmla="*/ 52 h 375"/>
                <a:gd name="T22" fmla="*/ 2 w 173"/>
                <a:gd name="T23" fmla="*/ 48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76" name="Group 499">
            <a:extLst>
              <a:ext uri="{FF2B5EF4-FFF2-40B4-BE49-F238E27FC236}">
                <a16:creationId xmlns:a16="http://schemas.microsoft.com/office/drawing/2014/main" id="{1AA46BC2-A5F8-484F-875F-211C8910B498}"/>
              </a:ext>
            </a:extLst>
          </p:cNvPr>
          <p:cNvGrpSpPr>
            <a:grpSpLocks/>
          </p:cNvGrpSpPr>
          <p:nvPr/>
        </p:nvGrpSpPr>
        <p:grpSpPr bwMode="auto">
          <a:xfrm>
            <a:off x="3000136" y="5661577"/>
            <a:ext cx="293688" cy="965200"/>
            <a:chOff x="3504" y="1392"/>
            <a:chExt cx="185" cy="608"/>
          </a:xfrm>
        </p:grpSpPr>
        <p:grpSp>
          <p:nvGrpSpPr>
            <p:cNvPr id="77" name="Group 500">
              <a:extLst>
                <a:ext uri="{FF2B5EF4-FFF2-40B4-BE49-F238E27FC236}">
                  <a16:creationId xmlns:a16="http://schemas.microsoft.com/office/drawing/2014/main" id="{F33C3C4F-314A-4340-BF26-A359B06245B9}"/>
                </a:ext>
              </a:extLst>
            </p:cNvPr>
            <p:cNvGrpSpPr>
              <a:grpSpLocks/>
            </p:cNvGrpSpPr>
            <p:nvPr/>
          </p:nvGrpSpPr>
          <p:grpSpPr bwMode="auto">
            <a:xfrm>
              <a:off x="3504" y="1392"/>
              <a:ext cx="182" cy="608"/>
              <a:chOff x="3504" y="1392"/>
              <a:chExt cx="182" cy="608"/>
            </a:xfrm>
          </p:grpSpPr>
          <p:sp>
            <p:nvSpPr>
              <p:cNvPr id="79" name="Freeform 501">
                <a:extLst>
                  <a:ext uri="{FF2B5EF4-FFF2-40B4-BE49-F238E27FC236}">
                    <a16:creationId xmlns:a16="http://schemas.microsoft.com/office/drawing/2014/main" id="{F7EED0DE-FED2-0B48-A10A-B5A96594FAF2}"/>
                  </a:ext>
                </a:extLst>
              </p:cNvPr>
              <p:cNvSpPr>
                <a:spLocks/>
              </p:cNvSpPr>
              <p:nvPr/>
            </p:nvSpPr>
            <p:spPr bwMode="auto">
              <a:xfrm>
                <a:off x="3514" y="1636"/>
                <a:ext cx="1" cy="364"/>
              </a:xfrm>
              <a:custGeom>
                <a:avLst/>
                <a:gdLst>
                  <a:gd name="T0" fmla="*/ 1 w 1"/>
                  <a:gd name="T1" fmla="*/ 0 h 364"/>
                  <a:gd name="T2" fmla="*/ 0 w 1"/>
                  <a:gd name="T3" fmla="*/ 364 h 364"/>
                  <a:gd name="T4" fmla="*/ 0 60000 65536"/>
                  <a:gd name="T5" fmla="*/ 0 60000 65536"/>
                  <a:gd name="T6" fmla="*/ 0 w 1"/>
                  <a:gd name="T7" fmla="*/ 0 h 364"/>
                  <a:gd name="T8" fmla="*/ 1 w 1"/>
                  <a:gd name="T9" fmla="*/ 364 h 364"/>
                </a:gdLst>
                <a:ahLst/>
                <a:cxnLst>
                  <a:cxn ang="T4">
                    <a:pos x="T0" y="T1"/>
                  </a:cxn>
                  <a:cxn ang="T5">
                    <a:pos x="T2" y="T3"/>
                  </a:cxn>
                </a:cxnLst>
                <a:rect l="T6" t="T7" r="T8" b="T9"/>
                <a:pathLst>
                  <a:path w="1" h="364">
                    <a:moveTo>
                      <a:pt x="1" y="0"/>
                    </a:moveTo>
                    <a:lnTo>
                      <a:pt x="0" y="36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 name="Freeform 502">
                <a:extLst>
                  <a:ext uri="{FF2B5EF4-FFF2-40B4-BE49-F238E27FC236}">
                    <a16:creationId xmlns:a16="http://schemas.microsoft.com/office/drawing/2014/main" id="{D4DDD0EA-C56A-D041-9F46-C70B54E9008D}"/>
                  </a:ext>
                </a:extLst>
              </p:cNvPr>
              <p:cNvSpPr>
                <a:spLocks/>
              </p:cNvSpPr>
              <p:nvPr/>
            </p:nvSpPr>
            <p:spPr bwMode="auto">
              <a:xfrm>
                <a:off x="3678" y="1636"/>
                <a:ext cx="1" cy="360"/>
              </a:xfrm>
              <a:custGeom>
                <a:avLst/>
                <a:gdLst>
                  <a:gd name="T0" fmla="*/ 0 w 1"/>
                  <a:gd name="T1" fmla="*/ 0 h 360"/>
                  <a:gd name="T2" fmla="*/ 0 w 1"/>
                  <a:gd name="T3" fmla="*/ 360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0" y="0"/>
                    </a:moveTo>
                    <a:lnTo>
                      <a:pt x="0" y="3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81" name="Group 503">
                <a:extLst>
                  <a:ext uri="{FF2B5EF4-FFF2-40B4-BE49-F238E27FC236}">
                    <a16:creationId xmlns:a16="http://schemas.microsoft.com/office/drawing/2014/main" id="{E72B1677-86B4-564A-9429-85C6DB82224B}"/>
                  </a:ext>
                </a:extLst>
              </p:cNvPr>
              <p:cNvGrpSpPr>
                <a:grpSpLocks/>
              </p:cNvGrpSpPr>
              <p:nvPr/>
            </p:nvGrpSpPr>
            <p:grpSpPr bwMode="auto">
              <a:xfrm>
                <a:off x="3504" y="1392"/>
                <a:ext cx="182" cy="331"/>
                <a:chOff x="1008" y="2592"/>
                <a:chExt cx="182" cy="331"/>
              </a:xfrm>
            </p:grpSpPr>
            <p:sp>
              <p:nvSpPr>
                <p:cNvPr id="82" name="Freeform 504">
                  <a:extLst>
                    <a:ext uri="{FF2B5EF4-FFF2-40B4-BE49-F238E27FC236}">
                      <a16:creationId xmlns:a16="http://schemas.microsoft.com/office/drawing/2014/main" id="{C1852FAF-A22C-1C4A-BE2B-6D5952DB8442}"/>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83" name="Freeform 505">
                  <a:extLst>
                    <a:ext uri="{FF2B5EF4-FFF2-40B4-BE49-F238E27FC236}">
                      <a16:creationId xmlns:a16="http://schemas.microsoft.com/office/drawing/2014/main" id="{1FD1B10E-4652-E249-851D-8C2879A07B09}"/>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sp>
          <p:nvSpPr>
            <p:cNvPr id="78" name="Freeform 506">
              <a:extLst>
                <a:ext uri="{FF2B5EF4-FFF2-40B4-BE49-F238E27FC236}">
                  <a16:creationId xmlns:a16="http://schemas.microsoft.com/office/drawing/2014/main" id="{F75121F4-716F-E74D-B86E-8DA973440A9D}"/>
                </a:ext>
              </a:extLst>
            </p:cNvPr>
            <p:cNvSpPr>
              <a:spLocks/>
            </p:cNvSpPr>
            <p:nvPr/>
          </p:nvSpPr>
          <p:spPr bwMode="auto">
            <a:xfrm>
              <a:off x="3508" y="150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88" name="Group 29">
            <a:extLst>
              <a:ext uri="{FF2B5EF4-FFF2-40B4-BE49-F238E27FC236}">
                <a16:creationId xmlns:a16="http://schemas.microsoft.com/office/drawing/2014/main" id="{B7F86B22-741E-1948-B414-F9D2B25F21EC}"/>
              </a:ext>
            </a:extLst>
          </p:cNvPr>
          <p:cNvGrpSpPr>
            <a:grpSpLocks/>
          </p:cNvGrpSpPr>
          <p:nvPr/>
        </p:nvGrpSpPr>
        <p:grpSpPr bwMode="auto">
          <a:xfrm>
            <a:off x="1782058" y="5810674"/>
            <a:ext cx="287338" cy="790575"/>
            <a:chOff x="528" y="240"/>
            <a:chExt cx="181" cy="498"/>
          </a:xfrm>
        </p:grpSpPr>
        <p:sp>
          <p:nvSpPr>
            <p:cNvPr id="89" name="Line 30">
              <a:extLst>
                <a:ext uri="{FF2B5EF4-FFF2-40B4-BE49-F238E27FC236}">
                  <a16:creationId xmlns:a16="http://schemas.microsoft.com/office/drawing/2014/main" id="{9980BA22-D914-814F-9B37-1B02CE801B86}"/>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 name="Line 31">
              <a:extLst>
                <a:ext uri="{FF2B5EF4-FFF2-40B4-BE49-F238E27FC236}">
                  <a16:creationId xmlns:a16="http://schemas.microsoft.com/office/drawing/2014/main" id="{1053342F-FAC5-264A-8E48-9976BDA0F803}"/>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 name="Freeform 32">
              <a:extLst>
                <a:ext uri="{FF2B5EF4-FFF2-40B4-BE49-F238E27FC236}">
                  <a16:creationId xmlns:a16="http://schemas.microsoft.com/office/drawing/2014/main" id="{B3AFEB9F-BEFC-104D-9E3A-B70BE7DDCC4D}"/>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aphicFrame>
        <p:nvGraphicFramePr>
          <p:cNvPr id="56" name="Group 29"/>
          <p:cNvGraphicFramePr>
            <a:graphicFrameLocks noGrp="1"/>
          </p:cNvGraphicFramePr>
          <p:nvPr>
            <p:extLst>
              <p:ext uri="{D42A27DB-BD31-4B8C-83A1-F6EECF244321}">
                <p14:modId xmlns:p14="http://schemas.microsoft.com/office/powerpoint/2010/main" val="868534010"/>
              </p:ext>
            </p:extLst>
          </p:nvPr>
        </p:nvGraphicFramePr>
        <p:xfrm>
          <a:off x="152400" y="152400"/>
          <a:ext cx="7010400" cy="4237556"/>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Interlake Sporting Association</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SUR, B</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Shooter Ready, Assimilate!</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Brian Mann</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The reconnaissance team you sent aboard the Borg Cube has failed to report in. Transport aboard the Cube, retrieve the special phaser that the Borg have not adapted to, and fight your way to your captive crew members before they can be assimilated.</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standing at P1 facing squarely </a:t>
                      </a:r>
                      <a:r>
                        <a:rPr kumimoji="0" lang="en-US" sz="1100" b="0" i="0" u="none" strike="noStrike" cap="none" normalizeH="0" baseline="0" dirty="0" err="1">
                          <a:ln>
                            <a:noFill/>
                          </a:ln>
                          <a:solidFill>
                            <a:schemeClr val="tx1"/>
                          </a:solidFill>
                          <a:effectLst/>
                          <a:latin typeface="Arial" charset="0"/>
                          <a:ea typeface="ＭＳ Ｐゴシック" pitchFamily="-112" charset="-128"/>
                          <a:cs typeface="Times New Roman" pitchFamily="-112" charset="0"/>
                        </a:rPr>
                        <a:t>upgrange</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Firearm unloaded on barrel, muzzle pointed downrange. All loading devices to be used on stage on barrel.</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18</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9 IDPA, 3 NS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Muzzle safe markers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the start signal, engage T1 and T2 in the open. Engage the remaining targets from available positions of cover.</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E8CFCFEF-A970-44DF-80D4-96841A4555B8}"/>
              </a:ext>
            </a:extLst>
          </p:cNvPr>
          <p:cNvSpPr txBox="1"/>
          <p:nvPr/>
        </p:nvSpPr>
        <p:spPr>
          <a:xfrm>
            <a:off x="5724818" y="8237841"/>
            <a:ext cx="533400" cy="369332"/>
          </a:xfrm>
          <a:prstGeom prst="rect">
            <a:avLst/>
          </a:prstGeom>
          <a:noFill/>
          <a:effectLst/>
        </p:spPr>
        <p:txBody>
          <a:bodyPr wrap="square" rtlCol="0">
            <a:spAutoFit/>
          </a:bodyPr>
          <a:lstStyle/>
          <a:p>
            <a:r>
              <a:rPr lang="en-US" b="1" dirty="0"/>
              <a:t>P1</a:t>
            </a:r>
          </a:p>
        </p:txBody>
      </p:sp>
      <p:sp>
        <p:nvSpPr>
          <p:cNvPr id="6" name="TextBox 5">
            <a:extLst>
              <a:ext uri="{FF2B5EF4-FFF2-40B4-BE49-F238E27FC236}">
                <a16:creationId xmlns:a16="http://schemas.microsoft.com/office/drawing/2014/main" id="{00F92D28-E066-4E19-90CC-A11E701B0223}"/>
              </a:ext>
            </a:extLst>
          </p:cNvPr>
          <p:cNvSpPr txBox="1"/>
          <p:nvPr/>
        </p:nvSpPr>
        <p:spPr>
          <a:xfrm>
            <a:off x="6448273" y="5474420"/>
            <a:ext cx="533400" cy="369332"/>
          </a:xfrm>
          <a:prstGeom prst="rect">
            <a:avLst/>
          </a:prstGeom>
          <a:noFill/>
        </p:spPr>
        <p:txBody>
          <a:bodyPr wrap="square" rtlCol="0">
            <a:spAutoFit/>
          </a:bodyPr>
          <a:lstStyle/>
          <a:p>
            <a:r>
              <a:rPr lang="en-US" b="1" dirty="0"/>
              <a:t>T1</a:t>
            </a:r>
          </a:p>
        </p:txBody>
      </p:sp>
      <p:grpSp>
        <p:nvGrpSpPr>
          <p:cNvPr id="9" name="Group 8">
            <a:extLst>
              <a:ext uri="{FF2B5EF4-FFF2-40B4-BE49-F238E27FC236}">
                <a16:creationId xmlns:a16="http://schemas.microsoft.com/office/drawing/2014/main" id="{B88B4CD4-BFA6-4326-AB59-30CF58E99B7A}"/>
              </a:ext>
            </a:extLst>
          </p:cNvPr>
          <p:cNvGrpSpPr/>
          <p:nvPr/>
        </p:nvGrpSpPr>
        <p:grpSpPr>
          <a:xfrm>
            <a:off x="6606841" y="8185726"/>
            <a:ext cx="685800" cy="587829"/>
            <a:chOff x="166468" y="7843451"/>
            <a:chExt cx="685800" cy="587829"/>
          </a:xfrm>
        </p:grpSpPr>
        <p:grpSp>
          <p:nvGrpSpPr>
            <p:cNvPr id="10" name="Group 9">
              <a:extLst>
                <a:ext uri="{FF2B5EF4-FFF2-40B4-BE49-F238E27FC236}">
                  <a16:creationId xmlns:a16="http://schemas.microsoft.com/office/drawing/2014/main" id="{5D8D1E98-35B8-47BC-8713-BB37D2950B08}"/>
                </a:ext>
              </a:extLst>
            </p:cNvPr>
            <p:cNvGrpSpPr/>
            <p:nvPr/>
          </p:nvGrpSpPr>
          <p:grpSpPr>
            <a:xfrm>
              <a:off x="381000" y="7843451"/>
              <a:ext cx="246270" cy="304469"/>
              <a:chOff x="439530" y="6246813"/>
              <a:chExt cx="339943" cy="567994"/>
            </a:xfrm>
          </p:grpSpPr>
          <p:sp>
            <p:nvSpPr>
              <p:cNvPr id="12" name="Isosceles Triangle 11">
                <a:extLst>
                  <a:ext uri="{FF2B5EF4-FFF2-40B4-BE49-F238E27FC236}">
                    <a16:creationId xmlns:a16="http://schemas.microsoft.com/office/drawing/2014/main" id="{D1B80622-7AB5-4516-A63F-C051A368754A}"/>
                  </a:ext>
                </a:extLst>
              </p:cNvPr>
              <p:cNvSpPr/>
              <p:nvPr/>
            </p:nvSpPr>
            <p:spPr>
              <a:xfrm>
                <a:off x="457200" y="6246813"/>
                <a:ext cx="304800" cy="512683"/>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F0C054-3235-4B92-A910-B42219AC77AF}"/>
                  </a:ext>
                </a:extLst>
              </p:cNvPr>
              <p:cNvSpPr/>
              <p:nvPr/>
            </p:nvSpPr>
            <p:spPr>
              <a:xfrm>
                <a:off x="533400" y="6248400"/>
                <a:ext cx="152400" cy="761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1E38568-0700-4862-97C5-E7441326627F}"/>
                  </a:ext>
                </a:extLst>
              </p:cNvPr>
              <p:cNvSpPr/>
              <p:nvPr/>
            </p:nvSpPr>
            <p:spPr>
              <a:xfrm>
                <a:off x="439530" y="6738686"/>
                <a:ext cx="339943" cy="7612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5613EE68-4AB9-46AA-AE53-D5FAFA535F66}"/>
                </a:ext>
              </a:extLst>
            </p:cNvPr>
            <p:cNvSpPr txBox="1"/>
            <p:nvPr/>
          </p:nvSpPr>
          <p:spPr>
            <a:xfrm>
              <a:off x="166468" y="8092726"/>
              <a:ext cx="685800" cy="338554"/>
            </a:xfrm>
            <a:prstGeom prst="rect">
              <a:avLst/>
            </a:prstGeom>
            <a:noFill/>
          </p:spPr>
          <p:txBody>
            <a:bodyPr wrap="square" rtlCol="0">
              <a:spAutoFit/>
            </a:bodyPr>
            <a:lstStyle/>
            <a:p>
              <a:pPr algn="ctr"/>
              <a:r>
                <a:rPr lang="en-US" sz="800" b="1" dirty="0"/>
                <a:t>Muzzle safe cone</a:t>
              </a:r>
            </a:p>
          </p:txBody>
        </p:sp>
      </p:gr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241F0D7-7198-437D-B338-F532854EF138}"/>
              </a:ext>
            </a:extLst>
          </p:cNvPr>
          <p:cNvPicPr>
            <a:picLocks noChangeAspect="1"/>
          </p:cNvPicPr>
          <p:nvPr/>
        </p:nvPicPr>
        <p:blipFill>
          <a:blip r:embed="rId5"/>
          <a:stretch>
            <a:fillRect/>
          </a:stretch>
        </p:blipFill>
        <p:spPr>
          <a:xfrm>
            <a:off x="76200" y="85725"/>
            <a:ext cx="1085850" cy="1133475"/>
          </a:xfrm>
          <a:prstGeom prst="rect">
            <a:avLst/>
          </a:prstGeom>
        </p:spPr>
      </p:pic>
      <p:sp>
        <p:nvSpPr>
          <p:cNvPr id="19" name="TextBox 18">
            <a:extLst>
              <a:ext uri="{FF2B5EF4-FFF2-40B4-BE49-F238E27FC236}">
                <a16:creationId xmlns:a16="http://schemas.microsoft.com/office/drawing/2014/main" id="{927EBCBE-43FB-4F91-8696-2573A6752F13}"/>
              </a:ext>
            </a:extLst>
          </p:cNvPr>
          <p:cNvSpPr txBox="1"/>
          <p:nvPr/>
        </p:nvSpPr>
        <p:spPr>
          <a:xfrm>
            <a:off x="3935094" y="8290970"/>
            <a:ext cx="533400" cy="369332"/>
          </a:xfrm>
          <a:prstGeom prst="rect">
            <a:avLst/>
          </a:prstGeom>
          <a:noFill/>
          <a:effectLst/>
        </p:spPr>
        <p:txBody>
          <a:bodyPr wrap="square" rtlCol="0">
            <a:spAutoFit/>
          </a:bodyPr>
          <a:lstStyle/>
          <a:p>
            <a:r>
              <a:rPr lang="en-US" b="1" dirty="0"/>
              <a:t>P2</a:t>
            </a:r>
          </a:p>
        </p:txBody>
      </p:sp>
      <p:sp>
        <p:nvSpPr>
          <p:cNvPr id="21" name="TextBox 20">
            <a:extLst>
              <a:ext uri="{FF2B5EF4-FFF2-40B4-BE49-F238E27FC236}">
                <a16:creationId xmlns:a16="http://schemas.microsoft.com/office/drawing/2014/main" id="{E008A19D-4FE2-47C2-9077-48A19F4AA6A0}"/>
              </a:ext>
            </a:extLst>
          </p:cNvPr>
          <p:cNvSpPr txBox="1"/>
          <p:nvPr/>
        </p:nvSpPr>
        <p:spPr>
          <a:xfrm>
            <a:off x="3310240" y="7732521"/>
            <a:ext cx="533400" cy="369332"/>
          </a:xfrm>
          <a:prstGeom prst="rect">
            <a:avLst/>
          </a:prstGeom>
          <a:noFill/>
          <a:effectLst/>
        </p:spPr>
        <p:txBody>
          <a:bodyPr wrap="square" rtlCol="0">
            <a:spAutoFit/>
          </a:bodyPr>
          <a:lstStyle/>
          <a:p>
            <a:r>
              <a:rPr lang="en-US" b="1" dirty="0"/>
              <a:t>P3</a:t>
            </a:r>
          </a:p>
        </p:txBody>
      </p:sp>
      <p:cxnSp>
        <p:nvCxnSpPr>
          <p:cNvPr id="22" name="Straight Connector 21">
            <a:extLst>
              <a:ext uri="{FF2B5EF4-FFF2-40B4-BE49-F238E27FC236}">
                <a16:creationId xmlns:a16="http://schemas.microsoft.com/office/drawing/2014/main" id="{B099F8F1-8BA5-4CF9-BEE0-23A8E4F27B2C}"/>
              </a:ext>
            </a:extLst>
          </p:cNvPr>
          <p:cNvCxnSpPr>
            <a:cxnSpLocks/>
          </p:cNvCxnSpPr>
          <p:nvPr/>
        </p:nvCxnSpPr>
        <p:spPr>
          <a:xfrm flipH="1">
            <a:off x="1225944" y="8185726"/>
            <a:ext cx="105558" cy="44349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876CF089-BBC7-45B9-83AF-532DA560EE2F}"/>
              </a:ext>
            </a:extLst>
          </p:cNvPr>
          <p:cNvSpPr txBox="1"/>
          <p:nvPr/>
        </p:nvSpPr>
        <p:spPr>
          <a:xfrm>
            <a:off x="1390631" y="8259888"/>
            <a:ext cx="533400" cy="369332"/>
          </a:xfrm>
          <a:prstGeom prst="rect">
            <a:avLst/>
          </a:prstGeom>
          <a:noFill/>
          <a:effectLst/>
        </p:spPr>
        <p:txBody>
          <a:bodyPr wrap="square" rtlCol="0">
            <a:spAutoFit/>
          </a:bodyPr>
          <a:lstStyle/>
          <a:p>
            <a:r>
              <a:rPr lang="en-US" b="1" dirty="0"/>
              <a:t>P4</a:t>
            </a:r>
          </a:p>
        </p:txBody>
      </p:sp>
      <p:cxnSp>
        <p:nvCxnSpPr>
          <p:cNvPr id="24" name="Straight Connector 23">
            <a:extLst>
              <a:ext uri="{FF2B5EF4-FFF2-40B4-BE49-F238E27FC236}">
                <a16:creationId xmlns:a16="http://schemas.microsoft.com/office/drawing/2014/main" id="{40C2C5EA-81C2-4309-827C-999BB72D4C32}"/>
              </a:ext>
            </a:extLst>
          </p:cNvPr>
          <p:cNvCxnSpPr>
            <a:cxnSpLocks/>
          </p:cNvCxnSpPr>
          <p:nvPr/>
        </p:nvCxnSpPr>
        <p:spPr>
          <a:xfrm flipH="1">
            <a:off x="3581400" y="8207097"/>
            <a:ext cx="528729" cy="34796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F88C511-DD74-4781-BF7B-650A8E379461}"/>
              </a:ext>
            </a:extLst>
          </p:cNvPr>
          <p:cNvCxnSpPr>
            <a:cxnSpLocks/>
          </p:cNvCxnSpPr>
          <p:nvPr/>
        </p:nvCxnSpPr>
        <p:spPr>
          <a:xfrm flipH="1">
            <a:off x="3082396" y="7732523"/>
            <a:ext cx="396007" cy="333009"/>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AA77C749-16C6-4C0C-AB90-659EB8C5F358}"/>
              </a:ext>
            </a:extLst>
          </p:cNvPr>
          <p:cNvSpPr txBox="1"/>
          <p:nvPr/>
        </p:nvSpPr>
        <p:spPr>
          <a:xfrm>
            <a:off x="5785306" y="5346110"/>
            <a:ext cx="533400" cy="369332"/>
          </a:xfrm>
          <a:prstGeom prst="rect">
            <a:avLst/>
          </a:prstGeom>
          <a:noFill/>
        </p:spPr>
        <p:txBody>
          <a:bodyPr wrap="square" rtlCol="0">
            <a:spAutoFit/>
          </a:bodyPr>
          <a:lstStyle/>
          <a:p>
            <a:r>
              <a:rPr lang="en-US" b="1" dirty="0"/>
              <a:t>T2</a:t>
            </a:r>
          </a:p>
        </p:txBody>
      </p:sp>
      <p:sp>
        <p:nvSpPr>
          <p:cNvPr id="29" name="TextBox 28">
            <a:extLst>
              <a:ext uri="{FF2B5EF4-FFF2-40B4-BE49-F238E27FC236}">
                <a16:creationId xmlns:a16="http://schemas.microsoft.com/office/drawing/2014/main" id="{AA444BFB-F4CC-440D-AFA2-3322CBF48886}"/>
              </a:ext>
            </a:extLst>
          </p:cNvPr>
          <p:cNvSpPr txBox="1"/>
          <p:nvPr/>
        </p:nvSpPr>
        <p:spPr>
          <a:xfrm>
            <a:off x="2939994" y="5220291"/>
            <a:ext cx="533400" cy="369332"/>
          </a:xfrm>
          <a:prstGeom prst="rect">
            <a:avLst/>
          </a:prstGeom>
          <a:noFill/>
        </p:spPr>
        <p:txBody>
          <a:bodyPr wrap="square" rtlCol="0">
            <a:spAutoFit/>
          </a:bodyPr>
          <a:lstStyle/>
          <a:p>
            <a:r>
              <a:rPr lang="en-US" b="1" dirty="0"/>
              <a:t>T3</a:t>
            </a:r>
          </a:p>
        </p:txBody>
      </p:sp>
      <p:sp>
        <p:nvSpPr>
          <p:cNvPr id="30" name="TextBox 29">
            <a:extLst>
              <a:ext uri="{FF2B5EF4-FFF2-40B4-BE49-F238E27FC236}">
                <a16:creationId xmlns:a16="http://schemas.microsoft.com/office/drawing/2014/main" id="{A95516F6-6F63-48CF-BF34-F3E0AA577BDC}"/>
              </a:ext>
            </a:extLst>
          </p:cNvPr>
          <p:cNvSpPr txBox="1"/>
          <p:nvPr/>
        </p:nvSpPr>
        <p:spPr>
          <a:xfrm>
            <a:off x="2620780" y="5600657"/>
            <a:ext cx="533400" cy="369332"/>
          </a:xfrm>
          <a:prstGeom prst="rect">
            <a:avLst/>
          </a:prstGeom>
          <a:noFill/>
        </p:spPr>
        <p:txBody>
          <a:bodyPr wrap="square" rtlCol="0">
            <a:spAutoFit/>
          </a:bodyPr>
          <a:lstStyle/>
          <a:p>
            <a:r>
              <a:rPr lang="en-US" b="1" dirty="0"/>
              <a:t>T4</a:t>
            </a:r>
          </a:p>
        </p:txBody>
      </p:sp>
      <p:sp>
        <p:nvSpPr>
          <p:cNvPr id="31" name="TextBox 30">
            <a:extLst>
              <a:ext uri="{FF2B5EF4-FFF2-40B4-BE49-F238E27FC236}">
                <a16:creationId xmlns:a16="http://schemas.microsoft.com/office/drawing/2014/main" id="{5E3BF47C-E13B-40A5-8D12-D978D0EA9CD3}"/>
              </a:ext>
            </a:extLst>
          </p:cNvPr>
          <p:cNvSpPr txBox="1"/>
          <p:nvPr/>
        </p:nvSpPr>
        <p:spPr>
          <a:xfrm>
            <a:off x="3637853" y="5434813"/>
            <a:ext cx="533400" cy="369332"/>
          </a:xfrm>
          <a:prstGeom prst="rect">
            <a:avLst/>
          </a:prstGeom>
          <a:noFill/>
        </p:spPr>
        <p:txBody>
          <a:bodyPr wrap="square" rtlCol="0">
            <a:spAutoFit/>
          </a:bodyPr>
          <a:lstStyle/>
          <a:p>
            <a:r>
              <a:rPr lang="en-US" b="1" dirty="0"/>
              <a:t>T5</a:t>
            </a:r>
          </a:p>
        </p:txBody>
      </p:sp>
      <p:sp>
        <p:nvSpPr>
          <p:cNvPr id="32" name="TextBox 31">
            <a:extLst>
              <a:ext uri="{FF2B5EF4-FFF2-40B4-BE49-F238E27FC236}">
                <a16:creationId xmlns:a16="http://schemas.microsoft.com/office/drawing/2014/main" id="{7DB5A6A0-112B-481A-BA7B-09087685E56A}"/>
              </a:ext>
            </a:extLst>
          </p:cNvPr>
          <p:cNvSpPr txBox="1"/>
          <p:nvPr/>
        </p:nvSpPr>
        <p:spPr>
          <a:xfrm>
            <a:off x="4102178" y="5949449"/>
            <a:ext cx="533400" cy="369332"/>
          </a:xfrm>
          <a:prstGeom prst="rect">
            <a:avLst/>
          </a:prstGeom>
          <a:noFill/>
        </p:spPr>
        <p:txBody>
          <a:bodyPr wrap="square" rtlCol="0">
            <a:spAutoFit/>
          </a:bodyPr>
          <a:lstStyle/>
          <a:p>
            <a:r>
              <a:rPr lang="en-US" b="1" dirty="0"/>
              <a:t>T6</a:t>
            </a:r>
          </a:p>
        </p:txBody>
      </p:sp>
      <p:sp>
        <p:nvSpPr>
          <p:cNvPr id="33" name="TextBox 32">
            <a:extLst>
              <a:ext uri="{FF2B5EF4-FFF2-40B4-BE49-F238E27FC236}">
                <a16:creationId xmlns:a16="http://schemas.microsoft.com/office/drawing/2014/main" id="{30FDE968-C3B6-4DFC-B28C-E6212A7A86A6}"/>
              </a:ext>
            </a:extLst>
          </p:cNvPr>
          <p:cNvSpPr txBox="1"/>
          <p:nvPr/>
        </p:nvSpPr>
        <p:spPr>
          <a:xfrm>
            <a:off x="84561" y="5676970"/>
            <a:ext cx="533400" cy="369332"/>
          </a:xfrm>
          <a:prstGeom prst="rect">
            <a:avLst/>
          </a:prstGeom>
          <a:noFill/>
        </p:spPr>
        <p:txBody>
          <a:bodyPr wrap="square" rtlCol="0">
            <a:spAutoFit/>
          </a:bodyPr>
          <a:lstStyle/>
          <a:p>
            <a:r>
              <a:rPr lang="en-US" b="1" dirty="0"/>
              <a:t>T7</a:t>
            </a:r>
          </a:p>
        </p:txBody>
      </p:sp>
      <p:sp>
        <p:nvSpPr>
          <p:cNvPr id="34" name="TextBox 33">
            <a:extLst>
              <a:ext uri="{FF2B5EF4-FFF2-40B4-BE49-F238E27FC236}">
                <a16:creationId xmlns:a16="http://schemas.microsoft.com/office/drawing/2014/main" id="{C9D624F7-F612-47AE-B9D7-F7CDF7CCDF5D}"/>
              </a:ext>
            </a:extLst>
          </p:cNvPr>
          <p:cNvSpPr txBox="1"/>
          <p:nvPr/>
        </p:nvSpPr>
        <p:spPr>
          <a:xfrm>
            <a:off x="916594" y="5345332"/>
            <a:ext cx="533400" cy="369332"/>
          </a:xfrm>
          <a:prstGeom prst="rect">
            <a:avLst/>
          </a:prstGeom>
          <a:noFill/>
        </p:spPr>
        <p:txBody>
          <a:bodyPr wrap="square" rtlCol="0">
            <a:spAutoFit/>
          </a:bodyPr>
          <a:lstStyle/>
          <a:p>
            <a:r>
              <a:rPr lang="en-US" b="1" dirty="0"/>
              <a:t>T8</a:t>
            </a:r>
          </a:p>
        </p:txBody>
      </p:sp>
      <p:sp>
        <p:nvSpPr>
          <p:cNvPr id="35" name="TextBox 34">
            <a:extLst>
              <a:ext uri="{FF2B5EF4-FFF2-40B4-BE49-F238E27FC236}">
                <a16:creationId xmlns:a16="http://schemas.microsoft.com/office/drawing/2014/main" id="{59E37E96-E730-4814-BF3A-F8E51873D2A0}"/>
              </a:ext>
            </a:extLst>
          </p:cNvPr>
          <p:cNvSpPr txBox="1"/>
          <p:nvPr/>
        </p:nvSpPr>
        <p:spPr>
          <a:xfrm>
            <a:off x="1880813" y="5450803"/>
            <a:ext cx="533400" cy="369332"/>
          </a:xfrm>
          <a:prstGeom prst="rect">
            <a:avLst/>
          </a:prstGeom>
          <a:noFill/>
        </p:spPr>
        <p:txBody>
          <a:bodyPr wrap="square" rtlCol="0">
            <a:spAutoFit/>
          </a:bodyPr>
          <a:lstStyle/>
          <a:p>
            <a:r>
              <a:rPr lang="en-US" b="1"/>
              <a:t>T9</a:t>
            </a:r>
            <a:endParaRPr lang="en-US" b="1" dirty="0"/>
          </a:p>
        </p:txBody>
      </p:sp>
      <p:grpSp>
        <p:nvGrpSpPr>
          <p:cNvPr id="54" name="Group 299">
            <a:extLst>
              <a:ext uri="{FF2B5EF4-FFF2-40B4-BE49-F238E27FC236}">
                <a16:creationId xmlns:a16="http://schemas.microsoft.com/office/drawing/2014/main" id="{16B6DB9F-AF37-B84E-9D58-25CCE1AADF1F}"/>
              </a:ext>
            </a:extLst>
          </p:cNvPr>
          <p:cNvGrpSpPr>
            <a:grpSpLocks/>
          </p:cNvGrpSpPr>
          <p:nvPr/>
        </p:nvGrpSpPr>
        <p:grpSpPr bwMode="auto">
          <a:xfrm>
            <a:off x="1300447" y="6522914"/>
            <a:ext cx="4414828" cy="1714927"/>
            <a:chOff x="890" y="4694"/>
            <a:chExt cx="3643" cy="1415"/>
          </a:xfrm>
        </p:grpSpPr>
        <p:sp>
          <p:nvSpPr>
            <p:cNvPr id="55" name="Freeform 300">
              <a:extLst>
                <a:ext uri="{FF2B5EF4-FFF2-40B4-BE49-F238E27FC236}">
                  <a16:creationId xmlns:a16="http://schemas.microsoft.com/office/drawing/2014/main" id="{DBB5DA9B-491C-614C-BEC3-AB554AE43B18}"/>
                </a:ext>
              </a:extLst>
            </p:cNvPr>
            <p:cNvSpPr>
              <a:spLocks/>
            </p:cNvSpPr>
            <p:nvPr/>
          </p:nvSpPr>
          <p:spPr bwMode="auto">
            <a:xfrm>
              <a:off x="1895" y="4694"/>
              <a:ext cx="184" cy="1415"/>
            </a:xfrm>
            <a:custGeom>
              <a:avLst/>
              <a:gdLst>
                <a:gd name="T0" fmla="*/ 37683 w 42"/>
                <a:gd name="T1" fmla="*/ 37473 h 916"/>
                <a:gd name="T2" fmla="*/ 0 w 42"/>
                <a:gd name="T3" fmla="*/ 71520 h 916"/>
                <a:gd name="T4" fmla="*/ 0 w 42"/>
                <a:gd name="T5" fmla="*/ 9914 h 916"/>
                <a:gd name="T6" fmla="*/ 37683 w 42"/>
                <a:gd name="T7" fmla="*/ 0 h 916"/>
                <a:gd name="T8" fmla="*/ 37683 w 42"/>
                <a:gd name="T9" fmla="*/ 37473 h 916"/>
                <a:gd name="T10" fmla="*/ 0 60000 65536"/>
                <a:gd name="T11" fmla="*/ 0 60000 65536"/>
                <a:gd name="T12" fmla="*/ 0 60000 65536"/>
                <a:gd name="T13" fmla="*/ 0 60000 65536"/>
                <a:gd name="T14" fmla="*/ 0 60000 65536"/>
                <a:gd name="T15" fmla="*/ 0 w 42"/>
                <a:gd name="T16" fmla="*/ 0 h 916"/>
                <a:gd name="T17" fmla="*/ 42 w 42"/>
                <a:gd name="T18" fmla="*/ 916 h 916"/>
              </a:gdLst>
              <a:ahLst/>
              <a:cxnLst>
                <a:cxn ang="T10">
                  <a:pos x="T0" y="T1"/>
                </a:cxn>
                <a:cxn ang="T11">
                  <a:pos x="T2" y="T3"/>
                </a:cxn>
                <a:cxn ang="T12">
                  <a:pos x="T4" y="T5"/>
                </a:cxn>
                <a:cxn ang="T13">
                  <a:pos x="T6" y="T7"/>
                </a:cxn>
                <a:cxn ang="T14">
                  <a:pos x="T8" y="T9"/>
                </a:cxn>
              </a:cxnLst>
              <a:rect l="T15" t="T16" r="T17" b="T18"/>
              <a:pathLst>
                <a:path w="42" h="916">
                  <a:moveTo>
                    <a:pt x="42" y="480"/>
                  </a:moveTo>
                  <a:lnTo>
                    <a:pt x="0" y="916"/>
                  </a:lnTo>
                  <a:lnTo>
                    <a:pt x="0" y="127"/>
                  </a:lnTo>
                  <a:lnTo>
                    <a:pt x="42" y="0"/>
                  </a:lnTo>
                  <a:lnTo>
                    <a:pt x="42" y="480"/>
                  </a:lnTo>
                  <a:close/>
                </a:path>
              </a:pathLst>
            </a:custGeom>
            <a:solidFill>
              <a:schemeClr val="accent1"/>
            </a:solidFill>
            <a:ln w="9525">
              <a:solidFill>
                <a:schemeClr val="tx1"/>
              </a:solidFill>
              <a:round/>
              <a:headEnd/>
              <a:tailEnd/>
            </a:ln>
          </p:spPr>
          <p:txBody>
            <a:bodyPr wrap="none" anchor="ctr"/>
            <a:lstStyle/>
            <a:p>
              <a:endParaRPr lang="en-US" dirty="0"/>
            </a:p>
          </p:txBody>
        </p:sp>
        <p:sp>
          <p:nvSpPr>
            <p:cNvPr id="57" name="Freeform 301">
              <a:extLst>
                <a:ext uri="{FF2B5EF4-FFF2-40B4-BE49-F238E27FC236}">
                  <a16:creationId xmlns:a16="http://schemas.microsoft.com/office/drawing/2014/main" id="{02BB5E77-7F33-5C4E-9716-AECFE801709D}"/>
                </a:ext>
              </a:extLst>
            </p:cNvPr>
            <p:cNvSpPr>
              <a:spLocks/>
            </p:cNvSpPr>
            <p:nvPr/>
          </p:nvSpPr>
          <p:spPr bwMode="auto">
            <a:xfrm flipH="1">
              <a:off x="3215" y="4694"/>
              <a:ext cx="117" cy="1363"/>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dirty="0"/>
            </a:p>
          </p:txBody>
        </p:sp>
        <p:sp>
          <p:nvSpPr>
            <p:cNvPr id="58" name="Freeform 302">
              <a:extLst>
                <a:ext uri="{FF2B5EF4-FFF2-40B4-BE49-F238E27FC236}">
                  <a16:creationId xmlns:a16="http://schemas.microsoft.com/office/drawing/2014/main" id="{031CE36C-2615-FA44-A198-D61EA14F7FE5}"/>
                </a:ext>
              </a:extLst>
            </p:cNvPr>
            <p:cNvSpPr>
              <a:spLocks/>
            </p:cNvSpPr>
            <p:nvPr/>
          </p:nvSpPr>
          <p:spPr bwMode="auto">
            <a:xfrm>
              <a:off x="3184" y="4955"/>
              <a:ext cx="1349" cy="1111"/>
            </a:xfrm>
            <a:custGeom>
              <a:avLst/>
              <a:gdLst>
                <a:gd name="T0" fmla="*/ 2124 w 528"/>
                <a:gd name="T1" fmla="*/ 2147483647 h 288"/>
                <a:gd name="T2" fmla="*/ 0 w 528"/>
                <a:gd name="T3" fmla="*/ 2147483647 h 288"/>
                <a:gd name="T4" fmla="*/ 0 w 528"/>
                <a:gd name="T5" fmla="*/ 0 h 288"/>
                <a:gd name="T6" fmla="*/ 2124 w 528"/>
                <a:gd name="T7" fmla="*/ 0 h 288"/>
                <a:gd name="T8" fmla="*/ 2124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59" name="Freeform 303">
              <a:extLst>
                <a:ext uri="{FF2B5EF4-FFF2-40B4-BE49-F238E27FC236}">
                  <a16:creationId xmlns:a16="http://schemas.microsoft.com/office/drawing/2014/main" id="{34E4124A-CB17-EF4D-A75E-26FDA4B7C9A3}"/>
                </a:ext>
              </a:extLst>
            </p:cNvPr>
            <p:cNvSpPr>
              <a:spLocks/>
            </p:cNvSpPr>
            <p:nvPr/>
          </p:nvSpPr>
          <p:spPr bwMode="auto">
            <a:xfrm>
              <a:off x="890" y="4955"/>
              <a:ext cx="988" cy="1111"/>
            </a:xfrm>
            <a:custGeom>
              <a:avLst/>
              <a:gdLst>
                <a:gd name="T0" fmla="*/ 19226 w 528"/>
                <a:gd name="T1" fmla="*/ 2147483647 h 288"/>
                <a:gd name="T2" fmla="*/ 0 w 528"/>
                <a:gd name="T3" fmla="*/ 2147483647 h 288"/>
                <a:gd name="T4" fmla="*/ 0 w 528"/>
                <a:gd name="T5" fmla="*/ 0 h 288"/>
                <a:gd name="T6" fmla="*/ 19226 w 528"/>
                <a:gd name="T7" fmla="*/ 0 h 288"/>
                <a:gd name="T8" fmla="*/ 19226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sp>
        <p:nvSpPr>
          <p:cNvPr id="65" name="Freeform 300">
            <a:extLst>
              <a:ext uri="{FF2B5EF4-FFF2-40B4-BE49-F238E27FC236}">
                <a16:creationId xmlns:a16="http://schemas.microsoft.com/office/drawing/2014/main" id="{3ADFE532-A30F-6D4F-AA0E-3E8EE9BCA528}"/>
              </a:ext>
            </a:extLst>
          </p:cNvPr>
          <p:cNvSpPr>
            <a:spLocks/>
          </p:cNvSpPr>
          <p:nvPr/>
        </p:nvSpPr>
        <p:spPr bwMode="auto">
          <a:xfrm>
            <a:off x="2741354" y="6324599"/>
            <a:ext cx="154245" cy="1135163"/>
          </a:xfrm>
          <a:custGeom>
            <a:avLst/>
            <a:gdLst>
              <a:gd name="T0" fmla="*/ 37683 w 42"/>
              <a:gd name="T1" fmla="*/ 37473 h 916"/>
              <a:gd name="T2" fmla="*/ 0 w 42"/>
              <a:gd name="T3" fmla="*/ 71520 h 916"/>
              <a:gd name="T4" fmla="*/ 0 w 42"/>
              <a:gd name="T5" fmla="*/ 9914 h 916"/>
              <a:gd name="T6" fmla="*/ 37683 w 42"/>
              <a:gd name="T7" fmla="*/ 0 h 916"/>
              <a:gd name="T8" fmla="*/ 37683 w 42"/>
              <a:gd name="T9" fmla="*/ 37473 h 916"/>
              <a:gd name="T10" fmla="*/ 0 60000 65536"/>
              <a:gd name="T11" fmla="*/ 0 60000 65536"/>
              <a:gd name="T12" fmla="*/ 0 60000 65536"/>
              <a:gd name="T13" fmla="*/ 0 60000 65536"/>
              <a:gd name="T14" fmla="*/ 0 60000 65536"/>
              <a:gd name="T15" fmla="*/ 0 w 42"/>
              <a:gd name="T16" fmla="*/ 0 h 916"/>
              <a:gd name="T17" fmla="*/ 42 w 42"/>
              <a:gd name="T18" fmla="*/ 916 h 916"/>
            </a:gdLst>
            <a:ahLst/>
            <a:cxnLst>
              <a:cxn ang="T10">
                <a:pos x="T0" y="T1"/>
              </a:cxn>
              <a:cxn ang="T11">
                <a:pos x="T2" y="T3"/>
              </a:cxn>
              <a:cxn ang="T12">
                <a:pos x="T4" y="T5"/>
              </a:cxn>
              <a:cxn ang="T13">
                <a:pos x="T6" y="T7"/>
              </a:cxn>
              <a:cxn ang="T14">
                <a:pos x="T8" y="T9"/>
              </a:cxn>
            </a:cxnLst>
            <a:rect l="T15" t="T16" r="T17" b="T18"/>
            <a:pathLst>
              <a:path w="42" h="916">
                <a:moveTo>
                  <a:pt x="42" y="480"/>
                </a:moveTo>
                <a:lnTo>
                  <a:pt x="0" y="916"/>
                </a:lnTo>
                <a:lnTo>
                  <a:pt x="0" y="127"/>
                </a:lnTo>
                <a:lnTo>
                  <a:pt x="42" y="0"/>
                </a:lnTo>
                <a:lnTo>
                  <a:pt x="42" y="480"/>
                </a:lnTo>
                <a:close/>
              </a:path>
            </a:pathLst>
          </a:custGeom>
          <a:solidFill>
            <a:schemeClr val="accent1"/>
          </a:solidFill>
          <a:ln w="9525">
            <a:solidFill>
              <a:schemeClr val="tx1"/>
            </a:solidFill>
            <a:round/>
            <a:headEnd/>
            <a:tailEnd/>
          </a:ln>
        </p:spPr>
        <p:txBody>
          <a:bodyPr wrap="none" anchor="ctr"/>
          <a:lstStyle/>
          <a:p>
            <a:endParaRPr lang="en-US" dirty="0"/>
          </a:p>
        </p:txBody>
      </p:sp>
      <p:sp>
        <p:nvSpPr>
          <p:cNvPr id="67" name="Freeform 301">
            <a:extLst>
              <a:ext uri="{FF2B5EF4-FFF2-40B4-BE49-F238E27FC236}">
                <a16:creationId xmlns:a16="http://schemas.microsoft.com/office/drawing/2014/main" id="{C8DDBB26-4542-5644-806F-91AB04E8E65A}"/>
              </a:ext>
            </a:extLst>
          </p:cNvPr>
          <p:cNvSpPr>
            <a:spLocks/>
          </p:cNvSpPr>
          <p:nvPr/>
        </p:nvSpPr>
        <p:spPr bwMode="auto">
          <a:xfrm flipH="1">
            <a:off x="4274698" y="6324600"/>
            <a:ext cx="144902" cy="1199467"/>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dirty="0"/>
          </a:p>
        </p:txBody>
      </p:sp>
      <p:sp>
        <p:nvSpPr>
          <p:cNvPr id="68" name="AutoShape 28">
            <a:extLst>
              <a:ext uri="{FF2B5EF4-FFF2-40B4-BE49-F238E27FC236}">
                <a16:creationId xmlns:a16="http://schemas.microsoft.com/office/drawing/2014/main" id="{2E15A157-472D-8445-B0AE-4D91983ACEEA}"/>
              </a:ext>
            </a:extLst>
          </p:cNvPr>
          <p:cNvSpPr>
            <a:spLocks noChangeArrowheads="1"/>
          </p:cNvSpPr>
          <p:nvPr/>
        </p:nvSpPr>
        <p:spPr bwMode="auto">
          <a:xfrm>
            <a:off x="5772168" y="7648441"/>
            <a:ext cx="323850" cy="568325"/>
          </a:xfrm>
          <a:prstGeom prst="can">
            <a:avLst>
              <a:gd name="adj" fmla="val 43873"/>
            </a:avLst>
          </a:prstGeom>
          <a:solidFill>
            <a:srgbClr val="73D9F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nvGrpSpPr>
          <p:cNvPr id="85" name="Group 13">
            <a:extLst>
              <a:ext uri="{FF2B5EF4-FFF2-40B4-BE49-F238E27FC236}">
                <a16:creationId xmlns:a16="http://schemas.microsoft.com/office/drawing/2014/main" id="{EDDDC56D-9113-9248-8B25-0936D9C740BB}"/>
              </a:ext>
            </a:extLst>
          </p:cNvPr>
          <p:cNvGrpSpPr>
            <a:grpSpLocks/>
          </p:cNvGrpSpPr>
          <p:nvPr/>
        </p:nvGrpSpPr>
        <p:grpSpPr bwMode="auto">
          <a:xfrm>
            <a:off x="1460481" y="5466253"/>
            <a:ext cx="393700" cy="1271588"/>
            <a:chOff x="2901" y="4325"/>
            <a:chExt cx="236" cy="690"/>
          </a:xfrm>
        </p:grpSpPr>
        <p:sp>
          <p:nvSpPr>
            <p:cNvPr id="86" name="AutoShape 14">
              <a:extLst>
                <a:ext uri="{FF2B5EF4-FFF2-40B4-BE49-F238E27FC236}">
                  <a16:creationId xmlns:a16="http://schemas.microsoft.com/office/drawing/2014/main" id="{AEFED0C7-BD1D-E54A-AEAF-B6857AEE4D14}"/>
                </a:ext>
              </a:extLst>
            </p:cNvPr>
            <p:cNvSpPr>
              <a:spLocks noChangeArrowheads="1"/>
            </p:cNvSpPr>
            <p:nvPr/>
          </p:nvSpPr>
          <p:spPr bwMode="auto">
            <a:xfrm>
              <a:off x="2901" y="46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87" name="AutoShape 15">
              <a:extLst>
                <a:ext uri="{FF2B5EF4-FFF2-40B4-BE49-F238E27FC236}">
                  <a16:creationId xmlns:a16="http://schemas.microsoft.com/office/drawing/2014/main" id="{C95A0994-54DE-2944-9FD2-2DEC8C04C8BF}"/>
                </a:ext>
              </a:extLst>
            </p:cNvPr>
            <p:cNvSpPr>
              <a:spLocks noChangeArrowheads="1"/>
            </p:cNvSpPr>
            <p:nvPr/>
          </p:nvSpPr>
          <p:spPr bwMode="auto">
            <a:xfrm>
              <a:off x="2901" y="43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92" name="Group 29">
            <a:extLst>
              <a:ext uri="{FF2B5EF4-FFF2-40B4-BE49-F238E27FC236}">
                <a16:creationId xmlns:a16="http://schemas.microsoft.com/office/drawing/2014/main" id="{05EA684D-B52F-A64F-ABBE-807AE15DEDA9}"/>
              </a:ext>
            </a:extLst>
          </p:cNvPr>
          <p:cNvGrpSpPr>
            <a:grpSpLocks/>
          </p:cNvGrpSpPr>
          <p:nvPr/>
        </p:nvGrpSpPr>
        <p:grpSpPr bwMode="auto">
          <a:xfrm>
            <a:off x="6321693" y="5840963"/>
            <a:ext cx="287338" cy="790575"/>
            <a:chOff x="528" y="240"/>
            <a:chExt cx="181" cy="498"/>
          </a:xfrm>
        </p:grpSpPr>
        <p:sp>
          <p:nvSpPr>
            <p:cNvPr id="93" name="Line 30">
              <a:extLst>
                <a:ext uri="{FF2B5EF4-FFF2-40B4-BE49-F238E27FC236}">
                  <a16:creationId xmlns:a16="http://schemas.microsoft.com/office/drawing/2014/main" id="{013130E7-1B66-1C4B-9B76-8573A48B6A83}"/>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Line 31">
              <a:extLst>
                <a:ext uri="{FF2B5EF4-FFF2-40B4-BE49-F238E27FC236}">
                  <a16:creationId xmlns:a16="http://schemas.microsoft.com/office/drawing/2014/main" id="{1A8B4FCB-1AF9-C042-8A5C-11B3DCC185E9}"/>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 name="Freeform 32">
              <a:extLst>
                <a:ext uri="{FF2B5EF4-FFF2-40B4-BE49-F238E27FC236}">
                  <a16:creationId xmlns:a16="http://schemas.microsoft.com/office/drawing/2014/main" id="{CDC1A7E9-B7B6-934C-9D42-DC4CDF5DF927}"/>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96" name="Group 29">
            <a:extLst>
              <a:ext uri="{FF2B5EF4-FFF2-40B4-BE49-F238E27FC236}">
                <a16:creationId xmlns:a16="http://schemas.microsoft.com/office/drawing/2014/main" id="{1A2D70C6-9796-3146-B4A1-CE604E4BC3AD}"/>
              </a:ext>
            </a:extLst>
          </p:cNvPr>
          <p:cNvGrpSpPr>
            <a:grpSpLocks/>
          </p:cNvGrpSpPr>
          <p:nvPr/>
        </p:nvGrpSpPr>
        <p:grpSpPr bwMode="auto">
          <a:xfrm>
            <a:off x="5854464" y="5836201"/>
            <a:ext cx="287338" cy="790575"/>
            <a:chOff x="528" y="240"/>
            <a:chExt cx="181" cy="498"/>
          </a:xfrm>
        </p:grpSpPr>
        <p:sp>
          <p:nvSpPr>
            <p:cNvPr id="97" name="Line 30">
              <a:extLst>
                <a:ext uri="{FF2B5EF4-FFF2-40B4-BE49-F238E27FC236}">
                  <a16:creationId xmlns:a16="http://schemas.microsoft.com/office/drawing/2014/main" id="{475F41CD-0B8E-8148-BB6D-4BBA09FE3D91}"/>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 name="Line 31">
              <a:extLst>
                <a:ext uri="{FF2B5EF4-FFF2-40B4-BE49-F238E27FC236}">
                  <a16:creationId xmlns:a16="http://schemas.microsoft.com/office/drawing/2014/main" id="{98BDFDD2-5F85-D74D-8948-B6ED38A1772B}"/>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 name="Freeform 32">
              <a:extLst>
                <a:ext uri="{FF2B5EF4-FFF2-40B4-BE49-F238E27FC236}">
                  <a16:creationId xmlns:a16="http://schemas.microsoft.com/office/drawing/2014/main" id="{BC837FE8-C762-3841-A9A6-F832899F8F58}"/>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101" name="Freeform 303">
            <a:extLst>
              <a:ext uri="{FF2B5EF4-FFF2-40B4-BE49-F238E27FC236}">
                <a16:creationId xmlns:a16="http://schemas.microsoft.com/office/drawing/2014/main" id="{57015C5E-4FAE-2048-9850-9E9EA81593D9}"/>
              </a:ext>
            </a:extLst>
          </p:cNvPr>
          <p:cNvSpPr>
            <a:spLocks/>
          </p:cNvSpPr>
          <p:nvPr/>
        </p:nvSpPr>
        <p:spPr bwMode="auto">
          <a:xfrm>
            <a:off x="3502674" y="6522456"/>
            <a:ext cx="699120" cy="1199158"/>
          </a:xfrm>
          <a:custGeom>
            <a:avLst/>
            <a:gdLst>
              <a:gd name="T0" fmla="*/ 19226 w 528"/>
              <a:gd name="T1" fmla="*/ 2147483647 h 288"/>
              <a:gd name="T2" fmla="*/ 0 w 528"/>
              <a:gd name="T3" fmla="*/ 2147483647 h 288"/>
              <a:gd name="T4" fmla="*/ 0 w 528"/>
              <a:gd name="T5" fmla="*/ 0 h 288"/>
              <a:gd name="T6" fmla="*/ 19226 w 528"/>
              <a:gd name="T7" fmla="*/ 0 h 288"/>
              <a:gd name="T8" fmla="*/ 19226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pic>
        <p:nvPicPr>
          <p:cNvPr id="127" name="Picture 2" descr="NSF.wmf                                                        00000002mwm wip2                       7A73D765:">
            <a:extLst>
              <a:ext uri="{FF2B5EF4-FFF2-40B4-BE49-F238E27FC236}">
                <a16:creationId xmlns:a16="http://schemas.microsoft.com/office/drawing/2014/main" id="{7AA3C6C1-90C0-6C44-BD39-C9E80788B4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534" y="5959379"/>
            <a:ext cx="3603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 name="Picture 2" descr="NSF.wmf                                                        00000002mwm wip2                       7A73D765:">
            <a:extLst>
              <a:ext uri="{FF2B5EF4-FFF2-40B4-BE49-F238E27FC236}">
                <a16:creationId xmlns:a16="http://schemas.microsoft.com/office/drawing/2014/main" id="{8D279D91-2332-6D4E-8E32-E200622BBE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013" y="6037319"/>
            <a:ext cx="3603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6" name="Group 105">
            <a:extLst>
              <a:ext uri="{FF2B5EF4-FFF2-40B4-BE49-F238E27FC236}">
                <a16:creationId xmlns:a16="http://schemas.microsoft.com/office/drawing/2014/main" id="{AA4BF3F2-FBBD-4D4B-83CD-E729197F314C}"/>
              </a:ext>
            </a:extLst>
          </p:cNvPr>
          <p:cNvGrpSpPr/>
          <p:nvPr/>
        </p:nvGrpSpPr>
        <p:grpSpPr>
          <a:xfrm>
            <a:off x="-153887" y="8183073"/>
            <a:ext cx="685800" cy="587829"/>
            <a:chOff x="166468" y="7843451"/>
            <a:chExt cx="685800" cy="587829"/>
          </a:xfrm>
        </p:grpSpPr>
        <p:grpSp>
          <p:nvGrpSpPr>
            <p:cNvPr id="107" name="Group 106">
              <a:extLst>
                <a:ext uri="{FF2B5EF4-FFF2-40B4-BE49-F238E27FC236}">
                  <a16:creationId xmlns:a16="http://schemas.microsoft.com/office/drawing/2014/main" id="{2DBAAAF4-45DC-6C43-BF74-DCA3C571C0AC}"/>
                </a:ext>
              </a:extLst>
            </p:cNvPr>
            <p:cNvGrpSpPr/>
            <p:nvPr/>
          </p:nvGrpSpPr>
          <p:grpSpPr>
            <a:xfrm>
              <a:off x="381000" y="7843451"/>
              <a:ext cx="246270" cy="304469"/>
              <a:chOff x="439530" y="6246813"/>
              <a:chExt cx="339943" cy="567994"/>
            </a:xfrm>
          </p:grpSpPr>
          <p:sp>
            <p:nvSpPr>
              <p:cNvPr id="109" name="Isosceles Triangle 11">
                <a:extLst>
                  <a:ext uri="{FF2B5EF4-FFF2-40B4-BE49-F238E27FC236}">
                    <a16:creationId xmlns:a16="http://schemas.microsoft.com/office/drawing/2014/main" id="{3C90556D-EF60-8F41-91CC-327B4F943573}"/>
                  </a:ext>
                </a:extLst>
              </p:cNvPr>
              <p:cNvSpPr/>
              <p:nvPr/>
            </p:nvSpPr>
            <p:spPr>
              <a:xfrm>
                <a:off x="457200" y="6246813"/>
                <a:ext cx="304800" cy="512683"/>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8E4FE9E-905D-0C42-BE4F-A32BC7B82D95}"/>
                  </a:ext>
                </a:extLst>
              </p:cNvPr>
              <p:cNvSpPr/>
              <p:nvPr/>
            </p:nvSpPr>
            <p:spPr>
              <a:xfrm>
                <a:off x="533400" y="6248400"/>
                <a:ext cx="152400" cy="761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6E8A00CA-EDA4-174F-AFA0-56F43ACA6BF0}"/>
                  </a:ext>
                </a:extLst>
              </p:cNvPr>
              <p:cNvSpPr/>
              <p:nvPr/>
            </p:nvSpPr>
            <p:spPr>
              <a:xfrm>
                <a:off x="439530" y="6738686"/>
                <a:ext cx="339943" cy="7612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8" name="TextBox 107">
              <a:extLst>
                <a:ext uri="{FF2B5EF4-FFF2-40B4-BE49-F238E27FC236}">
                  <a16:creationId xmlns:a16="http://schemas.microsoft.com/office/drawing/2014/main" id="{173536E8-B059-4B4C-B7E7-AACDF531D829}"/>
                </a:ext>
              </a:extLst>
            </p:cNvPr>
            <p:cNvSpPr txBox="1"/>
            <p:nvPr/>
          </p:nvSpPr>
          <p:spPr>
            <a:xfrm>
              <a:off x="166468" y="8092726"/>
              <a:ext cx="685800" cy="338554"/>
            </a:xfrm>
            <a:prstGeom prst="rect">
              <a:avLst/>
            </a:prstGeom>
            <a:noFill/>
          </p:spPr>
          <p:txBody>
            <a:bodyPr wrap="square" rtlCol="0">
              <a:spAutoFit/>
            </a:bodyPr>
            <a:lstStyle/>
            <a:p>
              <a:pPr algn="ctr"/>
              <a:r>
                <a:rPr lang="en-US" sz="800" b="1" dirty="0"/>
                <a:t>Muzzle safe cone</a:t>
              </a:r>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1497</TotalTime>
  <Words>186</Words>
  <Application>Microsoft Macintosh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191</cp:revision>
  <dcterms:created xsi:type="dcterms:W3CDTF">2002-08-21T12:11:08Z</dcterms:created>
  <dcterms:modified xsi:type="dcterms:W3CDTF">2019-10-29T16:20:24Z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