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5"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5050"/>
    <a:srgbClr val="73D9F1"/>
    <a:srgbClr val="FFFFFF"/>
    <a:srgbClr val="000000"/>
    <a:srgbClr val="EBDAB9"/>
    <a:srgbClr val="FFD2A5"/>
    <a:srgbClr val="FFCC99"/>
    <a:srgbClr val="EE732E"/>
    <a:srgbClr val="A2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08.02.2020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1868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627276595"/>
              </p:ext>
            </p:extLst>
          </p:nvPr>
        </p:nvGraphicFramePr>
        <p:xfrm>
          <a:off x="152400" y="152400"/>
          <a:ext cx="7010400" cy="4731495"/>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2017 Washington State IDPA Championship</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rPr>
                        <a:t>Stage 2</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Stage Name: Stock Room Mayhem</a:t>
                      </a:r>
                      <a:br>
                        <a:rPr kumimoji="0" lang="en-US" sz="1200" b="1" i="0" u="none" strike="noStrike" cap="none" normalizeH="0" baseline="0" dirty="0">
                          <a:ln>
                            <a:noFill/>
                          </a:ln>
                          <a:solidFill>
                            <a:schemeClr val="tx1"/>
                          </a:solidFill>
                          <a:effectLst/>
                          <a:latin typeface="Arial" charset="0"/>
                          <a:ea typeface="ＭＳ Ｐゴシック" pitchFamily="-112" charset="-128"/>
                        </a:rPr>
                      </a:b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Steve Case</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caught the graveyard inventory count. The inventory is off, and you find out why when a team of professional thieves break in. They want no witnesses and there is only one exit. Packages are stacked everywhere and there isn't much room between them. Sucks to be you.</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P1, toes touching marks, facing down range, gun is loaded and holstered.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 Minimum</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8 IDPA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draw and from platform engage T1-T6 in the open on the way to P2 with at least 2 rounds each. At P2, step on pressure plate and engage AT1 &amp; AT2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Pressure plate at P2 activates AT1 &amp; AT2</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All targets must be engaged from platform.</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Pressure plate is considered part of the platform</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Shooter is not required to be moving while engaging any targets on the stage.</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There is no cover on this stage.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2" name="Picture 2" descr="http://www.idpa.com/MISC/Logos/SquareLogo/SquareLOGO-IDPA1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http://www.rfgc.org/files/pat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0" y="76035"/>
            <a:ext cx="1134712" cy="1134712"/>
          </a:xfrm>
          <a:prstGeom prst="rect">
            <a:avLst/>
          </a:prstGeom>
          <a:noFill/>
          <a:extLst>
            <a:ext uri="{909E8E84-426E-40DD-AFC4-6F175D3DCCD1}">
              <a14:hiddenFill xmlns:a14="http://schemas.microsoft.com/office/drawing/2010/main">
                <a:solidFill>
                  <a:srgbClr val="FFFFFF"/>
                </a:solidFill>
              </a14:hiddenFill>
            </a:ext>
          </a:extLst>
        </p:spPr>
      </p:pic>
      <p:sp>
        <p:nvSpPr>
          <p:cNvPr id="125" name="Freeform: Shape 124"/>
          <p:cNvSpPr/>
          <p:nvPr/>
        </p:nvSpPr>
        <p:spPr>
          <a:xfrm rot="13844204">
            <a:off x="3463646" y="5875166"/>
            <a:ext cx="460105" cy="526329"/>
          </a:xfrm>
          <a:custGeom>
            <a:avLst/>
            <a:gdLst>
              <a:gd name="connsiteX0" fmla="*/ 241789 w 314255"/>
              <a:gd name="connsiteY0" fmla="*/ 409575 h 409575"/>
              <a:gd name="connsiteX1" fmla="*/ 289414 w 314255"/>
              <a:gd name="connsiteY1" fmla="*/ 371475 h 409575"/>
              <a:gd name="connsiteX2" fmla="*/ 298939 w 314255"/>
              <a:gd name="connsiteY2" fmla="*/ 266700 h 409575"/>
              <a:gd name="connsiteX3" fmla="*/ 241789 w 314255"/>
              <a:gd name="connsiteY3" fmla="*/ 247650 h 409575"/>
              <a:gd name="connsiteX4" fmla="*/ 213214 w 314255"/>
              <a:gd name="connsiteY4" fmla="*/ 238125 h 409575"/>
              <a:gd name="connsiteX5" fmla="*/ 184639 w 314255"/>
              <a:gd name="connsiteY5" fmla="*/ 228600 h 409575"/>
              <a:gd name="connsiteX6" fmla="*/ 70339 w 314255"/>
              <a:gd name="connsiteY6" fmla="*/ 190500 h 409575"/>
              <a:gd name="connsiteX7" fmla="*/ 41764 w 314255"/>
              <a:gd name="connsiteY7" fmla="*/ 171450 h 409575"/>
              <a:gd name="connsiteX8" fmla="*/ 3664 w 314255"/>
              <a:gd name="connsiteY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55" h="409575">
                <a:moveTo>
                  <a:pt x="241789" y="409575"/>
                </a:moveTo>
                <a:cubicBezTo>
                  <a:pt x="257664" y="396875"/>
                  <a:pt x="275039" y="385850"/>
                  <a:pt x="289414" y="371475"/>
                </a:cubicBezTo>
                <a:cubicBezTo>
                  <a:pt x="316264" y="344625"/>
                  <a:pt x="324193" y="302777"/>
                  <a:pt x="298939" y="266700"/>
                </a:cubicBezTo>
                <a:cubicBezTo>
                  <a:pt x="287424" y="250249"/>
                  <a:pt x="260839" y="254000"/>
                  <a:pt x="241789" y="247650"/>
                </a:cubicBezTo>
                <a:lnTo>
                  <a:pt x="213214" y="238125"/>
                </a:lnTo>
                <a:cubicBezTo>
                  <a:pt x="203689" y="234950"/>
                  <a:pt x="194293" y="231358"/>
                  <a:pt x="184639" y="228600"/>
                </a:cubicBezTo>
                <a:cubicBezTo>
                  <a:pt x="145109" y="217306"/>
                  <a:pt x="107185" y="208923"/>
                  <a:pt x="70339" y="190500"/>
                </a:cubicBezTo>
                <a:cubicBezTo>
                  <a:pt x="60100" y="185380"/>
                  <a:pt x="51289" y="177800"/>
                  <a:pt x="41764" y="171450"/>
                </a:cubicBezTo>
                <a:cubicBezTo>
                  <a:pt x="-17470" y="82599"/>
                  <a:pt x="3664" y="137195"/>
                  <a:pt x="3664" y="0"/>
                </a:cubicBezTo>
              </a:path>
            </a:pathLst>
          </a:cu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Freeform: Shape 125"/>
          <p:cNvSpPr/>
          <p:nvPr/>
        </p:nvSpPr>
        <p:spPr>
          <a:xfrm rot="7755796" flipH="1">
            <a:off x="3173343" y="5877517"/>
            <a:ext cx="460105" cy="526329"/>
          </a:xfrm>
          <a:custGeom>
            <a:avLst/>
            <a:gdLst>
              <a:gd name="connsiteX0" fmla="*/ 241789 w 314255"/>
              <a:gd name="connsiteY0" fmla="*/ 409575 h 409575"/>
              <a:gd name="connsiteX1" fmla="*/ 289414 w 314255"/>
              <a:gd name="connsiteY1" fmla="*/ 371475 h 409575"/>
              <a:gd name="connsiteX2" fmla="*/ 298939 w 314255"/>
              <a:gd name="connsiteY2" fmla="*/ 266700 h 409575"/>
              <a:gd name="connsiteX3" fmla="*/ 241789 w 314255"/>
              <a:gd name="connsiteY3" fmla="*/ 247650 h 409575"/>
              <a:gd name="connsiteX4" fmla="*/ 213214 w 314255"/>
              <a:gd name="connsiteY4" fmla="*/ 238125 h 409575"/>
              <a:gd name="connsiteX5" fmla="*/ 184639 w 314255"/>
              <a:gd name="connsiteY5" fmla="*/ 228600 h 409575"/>
              <a:gd name="connsiteX6" fmla="*/ 70339 w 314255"/>
              <a:gd name="connsiteY6" fmla="*/ 190500 h 409575"/>
              <a:gd name="connsiteX7" fmla="*/ 41764 w 314255"/>
              <a:gd name="connsiteY7" fmla="*/ 171450 h 409575"/>
              <a:gd name="connsiteX8" fmla="*/ 3664 w 314255"/>
              <a:gd name="connsiteY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55" h="409575">
                <a:moveTo>
                  <a:pt x="241789" y="409575"/>
                </a:moveTo>
                <a:cubicBezTo>
                  <a:pt x="257664" y="396875"/>
                  <a:pt x="275039" y="385850"/>
                  <a:pt x="289414" y="371475"/>
                </a:cubicBezTo>
                <a:cubicBezTo>
                  <a:pt x="316264" y="344625"/>
                  <a:pt x="324193" y="302777"/>
                  <a:pt x="298939" y="266700"/>
                </a:cubicBezTo>
                <a:cubicBezTo>
                  <a:pt x="287424" y="250249"/>
                  <a:pt x="260839" y="254000"/>
                  <a:pt x="241789" y="247650"/>
                </a:cubicBezTo>
                <a:lnTo>
                  <a:pt x="213214" y="238125"/>
                </a:lnTo>
                <a:cubicBezTo>
                  <a:pt x="203689" y="234950"/>
                  <a:pt x="194293" y="231358"/>
                  <a:pt x="184639" y="228600"/>
                </a:cubicBezTo>
                <a:cubicBezTo>
                  <a:pt x="145109" y="217306"/>
                  <a:pt x="107185" y="208923"/>
                  <a:pt x="70339" y="190500"/>
                </a:cubicBezTo>
                <a:cubicBezTo>
                  <a:pt x="60100" y="185380"/>
                  <a:pt x="51289" y="177800"/>
                  <a:pt x="41764" y="171450"/>
                </a:cubicBezTo>
                <a:cubicBezTo>
                  <a:pt x="-17470" y="82599"/>
                  <a:pt x="3664" y="137195"/>
                  <a:pt x="3664" y="0"/>
                </a:cubicBezTo>
              </a:path>
            </a:pathLst>
          </a:cu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9" name="Group 406"/>
          <p:cNvGrpSpPr>
            <a:grpSpLocks/>
          </p:cNvGrpSpPr>
          <p:nvPr/>
        </p:nvGrpSpPr>
        <p:grpSpPr bwMode="auto">
          <a:xfrm>
            <a:off x="2286000" y="6224607"/>
            <a:ext cx="222250" cy="858838"/>
            <a:chOff x="2064" y="768"/>
            <a:chExt cx="140" cy="541"/>
          </a:xfrm>
        </p:grpSpPr>
        <p:sp>
          <p:nvSpPr>
            <p:cNvPr id="140" name="Line 407"/>
            <p:cNvSpPr>
              <a:spLocks noChangeShapeType="1"/>
            </p:cNvSpPr>
            <p:nvPr/>
          </p:nvSpPr>
          <p:spPr bwMode="auto">
            <a:xfrm>
              <a:off x="2068"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408"/>
            <p:cNvSpPr>
              <a:spLocks noChangeShapeType="1"/>
            </p:cNvSpPr>
            <p:nvPr/>
          </p:nvSpPr>
          <p:spPr bwMode="auto">
            <a:xfrm>
              <a:off x="2197"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2" name="Group 409"/>
            <p:cNvGrpSpPr>
              <a:grpSpLocks/>
            </p:cNvGrpSpPr>
            <p:nvPr/>
          </p:nvGrpSpPr>
          <p:grpSpPr bwMode="auto">
            <a:xfrm>
              <a:off x="2064" y="768"/>
              <a:ext cx="140" cy="364"/>
              <a:chOff x="2064" y="768"/>
              <a:chExt cx="140" cy="364"/>
            </a:xfrm>
          </p:grpSpPr>
          <p:sp>
            <p:nvSpPr>
              <p:cNvPr id="143" name="Freeform 410"/>
              <p:cNvSpPr>
                <a:spLocks/>
              </p:cNvSpPr>
              <p:nvPr/>
            </p:nvSpPr>
            <p:spPr bwMode="auto">
              <a:xfrm>
                <a:off x="2064"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44"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145" name="Group 400"/>
          <p:cNvGrpSpPr>
            <a:grpSpLocks/>
          </p:cNvGrpSpPr>
          <p:nvPr/>
        </p:nvGrpSpPr>
        <p:grpSpPr bwMode="auto">
          <a:xfrm>
            <a:off x="4899636" y="7950136"/>
            <a:ext cx="227013" cy="858838"/>
            <a:chOff x="2064" y="1440"/>
            <a:chExt cx="143" cy="541"/>
          </a:xfrm>
        </p:grpSpPr>
        <p:sp>
          <p:nvSpPr>
            <p:cNvPr id="146" name="Line 401"/>
            <p:cNvSpPr>
              <a:spLocks noChangeShapeType="1"/>
            </p:cNvSpPr>
            <p:nvPr/>
          </p:nvSpPr>
          <p:spPr bwMode="auto">
            <a:xfrm flipH="1">
              <a:off x="2203"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402"/>
            <p:cNvSpPr>
              <a:spLocks noChangeShapeType="1"/>
            </p:cNvSpPr>
            <p:nvPr/>
          </p:nvSpPr>
          <p:spPr bwMode="auto">
            <a:xfrm flipH="1">
              <a:off x="2074"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8" name="Group 403"/>
            <p:cNvGrpSpPr>
              <a:grpSpLocks/>
            </p:cNvGrpSpPr>
            <p:nvPr/>
          </p:nvGrpSpPr>
          <p:grpSpPr bwMode="auto">
            <a:xfrm>
              <a:off x="2064" y="1440"/>
              <a:ext cx="143" cy="366"/>
              <a:chOff x="2064" y="1440"/>
              <a:chExt cx="143" cy="366"/>
            </a:xfrm>
          </p:grpSpPr>
          <p:sp>
            <p:nvSpPr>
              <p:cNvPr id="149" name="Freeform 404"/>
              <p:cNvSpPr>
                <a:spLocks/>
              </p:cNvSpPr>
              <p:nvPr/>
            </p:nvSpPr>
            <p:spPr bwMode="auto">
              <a:xfrm flipH="1">
                <a:off x="2067"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50"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151" name="Group 412"/>
          <p:cNvGrpSpPr>
            <a:grpSpLocks/>
          </p:cNvGrpSpPr>
          <p:nvPr/>
        </p:nvGrpSpPr>
        <p:grpSpPr bwMode="auto">
          <a:xfrm>
            <a:off x="4668300" y="7083948"/>
            <a:ext cx="223838" cy="858838"/>
            <a:chOff x="1872" y="1440"/>
            <a:chExt cx="141" cy="541"/>
          </a:xfrm>
        </p:grpSpPr>
        <p:sp>
          <p:nvSpPr>
            <p:cNvPr id="152" name="Line 413"/>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414"/>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4" name="Group 415"/>
            <p:cNvGrpSpPr>
              <a:grpSpLocks/>
            </p:cNvGrpSpPr>
            <p:nvPr/>
          </p:nvGrpSpPr>
          <p:grpSpPr bwMode="auto">
            <a:xfrm>
              <a:off x="1872" y="1440"/>
              <a:ext cx="141" cy="364"/>
              <a:chOff x="1872" y="1440"/>
              <a:chExt cx="141" cy="364"/>
            </a:xfrm>
          </p:grpSpPr>
          <p:sp>
            <p:nvSpPr>
              <p:cNvPr id="155" name="Freeform 416"/>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56"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157" name="Group 400"/>
          <p:cNvGrpSpPr>
            <a:grpSpLocks/>
          </p:cNvGrpSpPr>
          <p:nvPr/>
        </p:nvGrpSpPr>
        <p:grpSpPr bwMode="auto">
          <a:xfrm>
            <a:off x="4480611" y="6320153"/>
            <a:ext cx="227013" cy="858838"/>
            <a:chOff x="2064" y="1440"/>
            <a:chExt cx="143" cy="541"/>
          </a:xfrm>
        </p:grpSpPr>
        <p:sp>
          <p:nvSpPr>
            <p:cNvPr id="158" name="Line 401"/>
            <p:cNvSpPr>
              <a:spLocks noChangeShapeType="1"/>
            </p:cNvSpPr>
            <p:nvPr/>
          </p:nvSpPr>
          <p:spPr bwMode="auto">
            <a:xfrm flipH="1">
              <a:off x="2203"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9" name="Line 402"/>
            <p:cNvSpPr>
              <a:spLocks noChangeShapeType="1"/>
            </p:cNvSpPr>
            <p:nvPr/>
          </p:nvSpPr>
          <p:spPr bwMode="auto">
            <a:xfrm flipH="1">
              <a:off x="2074"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0" name="Group 403"/>
            <p:cNvGrpSpPr>
              <a:grpSpLocks/>
            </p:cNvGrpSpPr>
            <p:nvPr/>
          </p:nvGrpSpPr>
          <p:grpSpPr bwMode="auto">
            <a:xfrm>
              <a:off x="2064" y="1440"/>
              <a:ext cx="143" cy="366"/>
              <a:chOff x="2064" y="1440"/>
              <a:chExt cx="143" cy="366"/>
            </a:xfrm>
          </p:grpSpPr>
          <p:sp>
            <p:nvSpPr>
              <p:cNvPr id="161" name="Freeform 404"/>
              <p:cNvSpPr>
                <a:spLocks/>
              </p:cNvSpPr>
              <p:nvPr/>
            </p:nvSpPr>
            <p:spPr bwMode="auto">
              <a:xfrm flipH="1">
                <a:off x="2067"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62"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163" name="Group 394"/>
          <p:cNvGrpSpPr>
            <a:grpSpLocks/>
          </p:cNvGrpSpPr>
          <p:nvPr/>
        </p:nvGrpSpPr>
        <p:grpSpPr bwMode="auto">
          <a:xfrm>
            <a:off x="2135369" y="6959718"/>
            <a:ext cx="227013" cy="858838"/>
            <a:chOff x="1872" y="768"/>
            <a:chExt cx="143" cy="541"/>
          </a:xfrm>
        </p:grpSpPr>
        <p:sp>
          <p:nvSpPr>
            <p:cNvPr id="164" name="Line 395"/>
            <p:cNvSpPr>
              <a:spLocks noChangeShapeType="1"/>
            </p:cNvSpPr>
            <p:nvPr/>
          </p:nvSpPr>
          <p:spPr bwMode="auto">
            <a:xfrm>
              <a:off x="1876"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Line 396"/>
            <p:cNvSpPr>
              <a:spLocks noChangeShapeType="1"/>
            </p:cNvSpPr>
            <p:nvPr/>
          </p:nvSpPr>
          <p:spPr bwMode="auto">
            <a:xfrm>
              <a:off x="2005"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6" name="Group 397"/>
            <p:cNvGrpSpPr>
              <a:grpSpLocks/>
            </p:cNvGrpSpPr>
            <p:nvPr/>
          </p:nvGrpSpPr>
          <p:grpSpPr bwMode="auto">
            <a:xfrm>
              <a:off x="1872" y="768"/>
              <a:ext cx="143" cy="366"/>
              <a:chOff x="1872" y="768"/>
              <a:chExt cx="143" cy="366"/>
            </a:xfrm>
          </p:grpSpPr>
          <p:sp>
            <p:nvSpPr>
              <p:cNvPr id="167" name="Freeform 398"/>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68" name="Freeform 399"/>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169" name="Group 406"/>
          <p:cNvGrpSpPr>
            <a:grpSpLocks/>
          </p:cNvGrpSpPr>
          <p:nvPr/>
        </p:nvGrpSpPr>
        <p:grpSpPr bwMode="auto">
          <a:xfrm>
            <a:off x="1938520" y="7880079"/>
            <a:ext cx="222250" cy="858838"/>
            <a:chOff x="2064" y="768"/>
            <a:chExt cx="140" cy="541"/>
          </a:xfrm>
        </p:grpSpPr>
        <p:sp>
          <p:nvSpPr>
            <p:cNvPr id="170" name="Line 407"/>
            <p:cNvSpPr>
              <a:spLocks noChangeShapeType="1"/>
            </p:cNvSpPr>
            <p:nvPr/>
          </p:nvSpPr>
          <p:spPr bwMode="auto">
            <a:xfrm>
              <a:off x="2068" y="106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408"/>
            <p:cNvSpPr>
              <a:spLocks noChangeShapeType="1"/>
            </p:cNvSpPr>
            <p:nvPr/>
          </p:nvSpPr>
          <p:spPr bwMode="auto">
            <a:xfrm>
              <a:off x="2197" y="102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2" name="Group 409"/>
            <p:cNvGrpSpPr>
              <a:grpSpLocks/>
            </p:cNvGrpSpPr>
            <p:nvPr/>
          </p:nvGrpSpPr>
          <p:grpSpPr bwMode="auto">
            <a:xfrm>
              <a:off x="2064" y="768"/>
              <a:ext cx="140" cy="364"/>
              <a:chOff x="2064" y="768"/>
              <a:chExt cx="140" cy="364"/>
            </a:xfrm>
          </p:grpSpPr>
          <p:sp>
            <p:nvSpPr>
              <p:cNvPr id="173" name="Freeform 410"/>
              <p:cNvSpPr>
                <a:spLocks/>
              </p:cNvSpPr>
              <p:nvPr/>
            </p:nvSpPr>
            <p:spPr bwMode="auto">
              <a:xfrm>
                <a:off x="2064"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74"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175" name="Group 13"/>
          <p:cNvGrpSpPr>
            <a:grpSpLocks/>
          </p:cNvGrpSpPr>
          <p:nvPr/>
        </p:nvGrpSpPr>
        <p:grpSpPr bwMode="auto">
          <a:xfrm>
            <a:off x="2503668" y="6069456"/>
            <a:ext cx="393700" cy="1271588"/>
            <a:chOff x="2901" y="4325"/>
            <a:chExt cx="236" cy="690"/>
          </a:xfrm>
        </p:grpSpPr>
        <p:sp>
          <p:nvSpPr>
            <p:cNvPr id="176"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77"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8" name="Group 13"/>
          <p:cNvGrpSpPr>
            <a:grpSpLocks/>
          </p:cNvGrpSpPr>
          <p:nvPr/>
        </p:nvGrpSpPr>
        <p:grpSpPr bwMode="auto">
          <a:xfrm>
            <a:off x="4130139" y="6069456"/>
            <a:ext cx="393700" cy="1271588"/>
            <a:chOff x="2901" y="4325"/>
            <a:chExt cx="236" cy="690"/>
          </a:xfrm>
        </p:grpSpPr>
        <p:sp>
          <p:nvSpPr>
            <p:cNvPr id="179"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0"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1" name="Group 13"/>
          <p:cNvGrpSpPr>
            <a:grpSpLocks/>
          </p:cNvGrpSpPr>
          <p:nvPr/>
        </p:nvGrpSpPr>
        <p:grpSpPr bwMode="auto">
          <a:xfrm>
            <a:off x="2319519" y="6914465"/>
            <a:ext cx="393700" cy="1271588"/>
            <a:chOff x="2901" y="4325"/>
            <a:chExt cx="236" cy="690"/>
          </a:xfrm>
        </p:grpSpPr>
        <p:sp>
          <p:nvSpPr>
            <p:cNvPr id="182"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3"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84" name="Group 13"/>
          <p:cNvGrpSpPr>
            <a:grpSpLocks/>
          </p:cNvGrpSpPr>
          <p:nvPr/>
        </p:nvGrpSpPr>
        <p:grpSpPr bwMode="auto">
          <a:xfrm>
            <a:off x="4326989" y="6914465"/>
            <a:ext cx="393700" cy="1271588"/>
            <a:chOff x="2901" y="4325"/>
            <a:chExt cx="236" cy="690"/>
          </a:xfrm>
        </p:grpSpPr>
        <p:sp>
          <p:nvSpPr>
            <p:cNvPr id="185"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6"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cxnSp>
        <p:nvCxnSpPr>
          <p:cNvPr id="187" name="Straight Connector 186"/>
          <p:cNvCxnSpPr>
            <a:cxnSpLocks/>
          </p:cNvCxnSpPr>
          <p:nvPr/>
        </p:nvCxnSpPr>
        <p:spPr>
          <a:xfrm>
            <a:off x="3312946" y="6473115"/>
            <a:ext cx="0" cy="281190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cxnSpLocks/>
          </p:cNvCxnSpPr>
          <p:nvPr/>
        </p:nvCxnSpPr>
        <p:spPr>
          <a:xfrm>
            <a:off x="3761839" y="6473115"/>
            <a:ext cx="0" cy="281190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189" name="Group 13"/>
          <p:cNvGrpSpPr>
            <a:grpSpLocks/>
          </p:cNvGrpSpPr>
          <p:nvPr/>
        </p:nvGrpSpPr>
        <p:grpSpPr bwMode="auto">
          <a:xfrm>
            <a:off x="2135370" y="7826691"/>
            <a:ext cx="393700" cy="1271588"/>
            <a:chOff x="2901" y="4325"/>
            <a:chExt cx="236" cy="690"/>
          </a:xfrm>
        </p:grpSpPr>
        <p:sp>
          <p:nvSpPr>
            <p:cNvPr id="190"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1"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92" name="Group 13"/>
          <p:cNvGrpSpPr>
            <a:grpSpLocks/>
          </p:cNvGrpSpPr>
          <p:nvPr/>
        </p:nvGrpSpPr>
        <p:grpSpPr bwMode="auto">
          <a:xfrm>
            <a:off x="4523839" y="7826691"/>
            <a:ext cx="393700" cy="1271588"/>
            <a:chOff x="2901" y="4325"/>
            <a:chExt cx="236" cy="690"/>
          </a:xfrm>
        </p:grpSpPr>
        <p:sp>
          <p:nvSpPr>
            <p:cNvPr id="193" name="AutoShape 14"/>
            <p:cNvSpPr>
              <a:spLocks noChangeArrowheads="1"/>
            </p:cNvSpPr>
            <p:nvPr/>
          </p:nvSpPr>
          <p:spPr bwMode="auto">
            <a:xfrm>
              <a:off x="2901" y="46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 name="AutoShape 15"/>
            <p:cNvSpPr>
              <a:spLocks noChangeArrowheads="1"/>
            </p:cNvSpPr>
            <p:nvPr/>
          </p:nvSpPr>
          <p:spPr bwMode="auto">
            <a:xfrm>
              <a:off x="2901" y="4325"/>
              <a:ext cx="236" cy="390"/>
            </a:xfrm>
            <a:prstGeom prst="can">
              <a:avLst>
                <a:gd name="adj" fmla="val 41314"/>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95" name="Rectangle 9"/>
          <p:cNvSpPr>
            <a:spLocks noChangeArrowheads="1"/>
          </p:cNvSpPr>
          <p:nvPr/>
        </p:nvSpPr>
        <p:spPr bwMode="auto">
          <a:xfrm>
            <a:off x="2133783" y="8072167"/>
            <a:ext cx="1138518"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6" name="Rectangle 9"/>
          <p:cNvSpPr>
            <a:spLocks noChangeArrowheads="1"/>
          </p:cNvSpPr>
          <p:nvPr/>
        </p:nvSpPr>
        <p:spPr bwMode="auto">
          <a:xfrm>
            <a:off x="3780529" y="8078517"/>
            <a:ext cx="1138518"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cxnSp>
        <p:nvCxnSpPr>
          <p:cNvPr id="197" name="Straight Connector 196"/>
          <p:cNvCxnSpPr>
            <a:cxnSpLocks/>
          </p:cNvCxnSpPr>
          <p:nvPr/>
        </p:nvCxnSpPr>
        <p:spPr>
          <a:xfrm flipH="1">
            <a:off x="3232739" y="9305188"/>
            <a:ext cx="59689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8" name="TextBox 197"/>
          <p:cNvSpPr txBox="1"/>
          <p:nvPr/>
        </p:nvSpPr>
        <p:spPr>
          <a:xfrm>
            <a:off x="3320152" y="9247526"/>
            <a:ext cx="533400" cy="369332"/>
          </a:xfrm>
          <a:prstGeom prst="rect">
            <a:avLst/>
          </a:prstGeom>
          <a:noFill/>
          <a:effectLst/>
        </p:spPr>
        <p:txBody>
          <a:bodyPr wrap="square" rtlCol="0">
            <a:spAutoFit/>
          </a:bodyPr>
          <a:lstStyle/>
          <a:p>
            <a:r>
              <a:rPr lang="en-US" b="1" dirty="0"/>
              <a:t>P1</a:t>
            </a:r>
          </a:p>
        </p:txBody>
      </p:sp>
      <p:sp>
        <p:nvSpPr>
          <p:cNvPr id="199" name="TextBox 198"/>
          <p:cNvSpPr txBox="1"/>
          <p:nvPr/>
        </p:nvSpPr>
        <p:spPr>
          <a:xfrm>
            <a:off x="1474970" y="7974298"/>
            <a:ext cx="533400" cy="369332"/>
          </a:xfrm>
          <a:prstGeom prst="rect">
            <a:avLst/>
          </a:prstGeom>
          <a:noFill/>
        </p:spPr>
        <p:txBody>
          <a:bodyPr wrap="square" rtlCol="0">
            <a:spAutoFit/>
          </a:bodyPr>
          <a:lstStyle/>
          <a:p>
            <a:r>
              <a:rPr lang="en-US" b="1" dirty="0"/>
              <a:t>T1</a:t>
            </a:r>
          </a:p>
        </p:txBody>
      </p:sp>
      <p:sp>
        <p:nvSpPr>
          <p:cNvPr id="200" name="TextBox 199"/>
          <p:cNvSpPr txBox="1"/>
          <p:nvPr/>
        </p:nvSpPr>
        <p:spPr>
          <a:xfrm>
            <a:off x="5120651" y="8010223"/>
            <a:ext cx="533400" cy="369332"/>
          </a:xfrm>
          <a:prstGeom prst="rect">
            <a:avLst/>
          </a:prstGeom>
          <a:noFill/>
        </p:spPr>
        <p:txBody>
          <a:bodyPr wrap="square" rtlCol="0">
            <a:spAutoFit/>
          </a:bodyPr>
          <a:lstStyle/>
          <a:p>
            <a:r>
              <a:rPr lang="en-US" b="1" dirty="0"/>
              <a:t>T4</a:t>
            </a:r>
          </a:p>
        </p:txBody>
      </p:sp>
      <p:sp>
        <p:nvSpPr>
          <p:cNvPr id="201" name="TextBox 200"/>
          <p:cNvSpPr txBox="1"/>
          <p:nvPr/>
        </p:nvSpPr>
        <p:spPr>
          <a:xfrm>
            <a:off x="4912061" y="7182578"/>
            <a:ext cx="533400" cy="369332"/>
          </a:xfrm>
          <a:prstGeom prst="rect">
            <a:avLst/>
          </a:prstGeom>
          <a:noFill/>
        </p:spPr>
        <p:txBody>
          <a:bodyPr wrap="square" rtlCol="0">
            <a:spAutoFit/>
          </a:bodyPr>
          <a:lstStyle/>
          <a:p>
            <a:r>
              <a:rPr lang="en-US" b="1" dirty="0"/>
              <a:t>T5</a:t>
            </a:r>
          </a:p>
        </p:txBody>
      </p:sp>
      <p:sp>
        <p:nvSpPr>
          <p:cNvPr id="202" name="TextBox 201"/>
          <p:cNvSpPr txBox="1"/>
          <p:nvPr/>
        </p:nvSpPr>
        <p:spPr>
          <a:xfrm>
            <a:off x="4694558" y="6400964"/>
            <a:ext cx="533400" cy="369332"/>
          </a:xfrm>
          <a:prstGeom prst="rect">
            <a:avLst/>
          </a:prstGeom>
          <a:noFill/>
        </p:spPr>
        <p:txBody>
          <a:bodyPr wrap="square" rtlCol="0">
            <a:spAutoFit/>
          </a:bodyPr>
          <a:lstStyle/>
          <a:p>
            <a:r>
              <a:rPr lang="en-US" b="1" dirty="0"/>
              <a:t>T6</a:t>
            </a:r>
          </a:p>
        </p:txBody>
      </p:sp>
      <p:sp>
        <p:nvSpPr>
          <p:cNvPr id="203" name="TextBox 202"/>
          <p:cNvSpPr txBox="1"/>
          <p:nvPr/>
        </p:nvSpPr>
        <p:spPr>
          <a:xfrm>
            <a:off x="1667058" y="7020701"/>
            <a:ext cx="533400" cy="369332"/>
          </a:xfrm>
          <a:prstGeom prst="rect">
            <a:avLst/>
          </a:prstGeom>
          <a:noFill/>
        </p:spPr>
        <p:txBody>
          <a:bodyPr wrap="square" rtlCol="0">
            <a:spAutoFit/>
          </a:bodyPr>
          <a:lstStyle/>
          <a:p>
            <a:r>
              <a:rPr lang="en-US" b="1" dirty="0"/>
              <a:t>T2</a:t>
            </a:r>
          </a:p>
        </p:txBody>
      </p:sp>
      <p:sp>
        <p:nvSpPr>
          <p:cNvPr id="204" name="TextBox 203"/>
          <p:cNvSpPr txBox="1"/>
          <p:nvPr/>
        </p:nvSpPr>
        <p:spPr>
          <a:xfrm>
            <a:off x="1869372" y="6288449"/>
            <a:ext cx="533400" cy="369332"/>
          </a:xfrm>
          <a:prstGeom prst="rect">
            <a:avLst/>
          </a:prstGeom>
          <a:noFill/>
        </p:spPr>
        <p:txBody>
          <a:bodyPr wrap="square" rtlCol="0">
            <a:spAutoFit/>
          </a:bodyPr>
          <a:lstStyle/>
          <a:p>
            <a:r>
              <a:rPr lang="en-US" b="1" dirty="0"/>
              <a:t>T3</a:t>
            </a:r>
          </a:p>
        </p:txBody>
      </p:sp>
      <p:sp>
        <p:nvSpPr>
          <p:cNvPr id="205" name="TextBox 204"/>
          <p:cNvSpPr txBox="1"/>
          <p:nvPr/>
        </p:nvSpPr>
        <p:spPr>
          <a:xfrm>
            <a:off x="3288297" y="6463201"/>
            <a:ext cx="533400" cy="369332"/>
          </a:xfrm>
          <a:prstGeom prst="rect">
            <a:avLst/>
          </a:prstGeom>
          <a:noFill/>
          <a:effectLst/>
        </p:spPr>
        <p:txBody>
          <a:bodyPr wrap="square" rtlCol="0">
            <a:spAutoFit/>
          </a:bodyPr>
          <a:lstStyle/>
          <a:p>
            <a:r>
              <a:rPr lang="en-US" b="1" dirty="0"/>
              <a:t>P2</a:t>
            </a:r>
          </a:p>
        </p:txBody>
      </p:sp>
      <p:sp>
        <p:nvSpPr>
          <p:cNvPr id="206" name="TextBox 205"/>
          <p:cNvSpPr txBox="1"/>
          <p:nvPr/>
        </p:nvSpPr>
        <p:spPr>
          <a:xfrm>
            <a:off x="2604470" y="5029955"/>
            <a:ext cx="671512" cy="369332"/>
          </a:xfrm>
          <a:prstGeom prst="rect">
            <a:avLst/>
          </a:prstGeom>
          <a:noFill/>
        </p:spPr>
        <p:txBody>
          <a:bodyPr wrap="square" rtlCol="0">
            <a:spAutoFit/>
          </a:bodyPr>
          <a:lstStyle/>
          <a:p>
            <a:r>
              <a:rPr lang="en-US" b="1" dirty="0"/>
              <a:t>AT1</a:t>
            </a:r>
          </a:p>
        </p:txBody>
      </p:sp>
      <p:sp>
        <p:nvSpPr>
          <p:cNvPr id="207" name="Cube 206"/>
          <p:cNvSpPr/>
          <p:nvPr/>
        </p:nvSpPr>
        <p:spPr>
          <a:xfrm>
            <a:off x="3206425" y="6259636"/>
            <a:ext cx="738304" cy="211075"/>
          </a:xfrm>
          <a:prstGeom prst="cube">
            <a:avLst>
              <a:gd name="adj" fmla="val 63703"/>
            </a:avLst>
          </a:prstGeom>
          <a:solidFill>
            <a:srgbClr val="FF9999"/>
          </a:solid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TextBox 207"/>
          <p:cNvSpPr txBox="1"/>
          <p:nvPr/>
        </p:nvSpPr>
        <p:spPr>
          <a:xfrm>
            <a:off x="3921469" y="5017245"/>
            <a:ext cx="671512" cy="369332"/>
          </a:xfrm>
          <a:prstGeom prst="rect">
            <a:avLst/>
          </a:prstGeom>
          <a:noFill/>
        </p:spPr>
        <p:txBody>
          <a:bodyPr wrap="square" rtlCol="0">
            <a:spAutoFit/>
          </a:bodyPr>
          <a:lstStyle/>
          <a:p>
            <a:r>
              <a:rPr lang="en-US" b="1" dirty="0"/>
              <a:t>AT2</a:t>
            </a:r>
          </a:p>
        </p:txBody>
      </p:sp>
      <p:grpSp>
        <p:nvGrpSpPr>
          <p:cNvPr id="209" name="Group 208"/>
          <p:cNvGrpSpPr/>
          <p:nvPr/>
        </p:nvGrpSpPr>
        <p:grpSpPr>
          <a:xfrm>
            <a:off x="3046246" y="4945830"/>
            <a:ext cx="533400" cy="1006337"/>
            <a:chOff x="3338747" y="4947156"/>
            <a:chExt cx="533400" cy="1006337"/>
          </a:xfrm>
        </p:grpSpPr>
        <p:sp>
          <p:nvSpPr>
            <p:cNvPr id="210" name="Arc 209"/>
            <p:cNvSpPr/>
            <p:nvPr/>
          </p:nvSpPr>
          <p:spPr>
            <a:xfrm>
              <a:off x="3338747" y="5353330"/>
              <a:ext cx="533400" cy="372767"/>
            </a:xfrm>
            <a:prstGeom prst="arc">
              <a:avLst>
                <a:gd name="adj1" fmla="val 3349625"/>
                <a:gd name="adj2" fmla="val 0"/>
              </a:avLst>
            </a:prstGeom>
            <a:ln>
              <a:solidFill>
                <a:schemeClr val="tx1"/>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1" name="Line 407"/>
            <p:cNvSpPr>
              <a:spLocks noChangeShapeType="1"/>
            </p:cNvSpPr>
            <p:nvPr/>
          </p:nvSpPr>
          <p:spPr bwMode="auto">
            <a:xfrm>
              <a:off x="3554975" y="5496197"/>
              <a:ext cx="0"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2" name="Line 407"/>
            <p:cNvSpPr>
              <a:spLocks noChangeShapeType="1"/>
            </p:cNvSpPr>
            <p:nvPr/>
          </p:nvSpPr>
          <p:spPr bwMode="auto">
            <a:xfrm>
              <a:off x="3374493" y="5812189"/>
              <a:ext cx="360964" cy="1338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3" name="Line 407"/>
            <p:cNvSpPr>
              <a:spLocks noChangeShapeType="1"/>
            </p:cNvSpPr>
            <p:nvPr/>
          </p:nvSpPr>
          <p:spPr bwMode="auto">
            <a:xfrm flipV="1">
              <a:off x="3365373" y="5804768"/>
              <a:ext cx="360964" cy="14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4" name="Group 397"/>
            <p:cNvGrpSpPr>
              <a:grpSpLocks/>
            </p:cNvGrpSpPr>
            <p:nvPr/>
          </p:nvGrpSpPr>
          <p:grpSpPr bwMode="auto">
            <a:xfrm>
              <a:off x="3445258" y="4947156"/>
              <a:ext cx="227013" cy="581025"/>
              <a:chOff x="1872" y="768"/>
              <a:chExt cx="143" cy="366"/>
            </a:xfrm>
          </p:grpSpPr>
          <p:sp>
            <p:nvSpPr>
              <p:cNvPr id="215" name="Freeform 398"/>
              <p:cNvSpPr>
                <a:spLocks/>
              </p:cNvSpPr>
              <p:nvPr/>
            </p:nvSpPr>
            <p:spPr bwMode="auto">
              <a:xfrm>
                <a:off x="1872" y="768"/>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16" name="Freeform 399"/>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217" name="Group 216"/>
          <p:cNvGrpSpPr/>
          <p:nvPr/>
        </p:nvGrpSpPr>
        <p:grpSpPr>
          <a:xfrm>
            <a:off x="3623510" y="4940092"/>
            <a:ext cx="533400" cy="999875"/>
            <a:chOff x="4663869" y="4945568"/>
            <a:chExt cx="533400" cy="999875"/>
          </a:xfrm>
        </p:grpSpPr>
        <p:sp>
          <p:nvSpPr>
            <p:cNvPr id="218" name="Arc 217"/>
            <p:cNvSpPr/>
            <p:nvPr/>
          </p:nvSpPr>
          <p:spPr>
            <a:xfrm>
              <a:off x="4663869" y="5345280"/>
              <a:ext cx="533400" cy="372767"/>
            </a:xfrm>
            <a:prstGeom prst="arc">
              <a:avLst>
                <a:gd name="adj1" fmla="val 10598364"/>
                <a:gd name="adj2" fmla="val 4944322"/>
              </a:avLst>
            </a:prstGeom>
            <a:ln>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9" name="Line 407"/>
            <p:cNvSpPr>
              <a:spLocks noChangeShapeType="1"/>
            </p:cNvSpPr>
            <p:nvPr/>
          </p:nvSpPr>
          <p:spPr bwMode="auto">
            <a:xfrm>
              <a:off x="4880097" y="5488147"/>
              <a:ext cx="0" cy="393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0" name="Line 407"/>
            <p:cNvSpPr>
              <a:spLocks noChangeShapeType="1"/>
            </p:cNvSpPr>
            <p:nvPr/>
          </p:nvSpPr>
          <p:spPr bwMode="auto">
            <a:xfrm>
              <a:off x="4699615" y="5804139"/>
              <a:ext cx="360964" cy="1338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 name="Line 407"/>
            <p:cNvSpPr>
              <a:spLocks noChangeShapeType="1"/>
            </p:cNvSpPr>
            <p:nvPr/>
          </p:nvSpPr>
          <p:spPr bwMode="auto">
            <a:xfrm flipV="1">
              <a:off x="4690495" y="5796718"/>
              <a:ext cx="360964" cy="1487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2" name="Group 403"/>
            <p:cNvGrpSpPr>
              <a:grpSpLocks/>
            </p:cNvGrpSpPr>
            <p:nvPr/>
          </p:nvGrpSpPr>
          <p:grpSpPr bwMode="auto">
            <a:xfrm>
              <a:off x="4769627" y="4945568"/>
              <a:ext cx="227013" cy="581025"/>
              <a:chOff x="2064" y="1440"/>
              <a:chExt cx="143" cy="366"/>
            </a:xfrm>
          </p:grpSpPr>
          <p:sp>
            <p:nvSpPr>
              <p:cNvPr id="223" name="Freeform 404"/>
              <p:cNvSpPr>
                <a:spLocks/>
              </p:cNvSpPr>
              <p:nvPr/>
            </p:nvSpPr>
            <p:spPr bwMode="auto">
              <a:xfrm flipH="1">
                <a:off x="2067"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24"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315294457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1836</TotalTime>
  <Words>247</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178</cp:revision>
  <dcterms:created xsi:type="dcterms:W3CDTF">2002-08-21T12:11:08Z</dcterms:created>
  <dcterms:modified xsi:type="dcterms:W3CDTF">2020-02-09T00:44:41Z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2017-04-26T02:33:37.5691827-07:00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