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5DB60222-CCC5-4FC3-83E8-ABA272D5E62E}"/>
    <pc:docChg chg="modSld">
      <pc:chgData name="Matt Carlson" userId="0e792f37f00095d9" providerId="LiveId" clId="{5DB60222-CCC5-4FC3-83E8-ABA272D5E62E}" dt="2017-08-18T08:26:34.674" v="29" actId="20577"/>
      <pc:docMkLst>
        <pc:docMk/>
      </pc:docMkLst>
      <pc:sldChg chg="modSp">
        <pc:chgData name="Matt Carlson" userId="0e792f37f00095d9" providerId="LiveId" clId="{5DB60222-CCC5-4FC3-83E8-ABA272D5E62E}" dt="2017-08-18T08:26:34.674" v="29" actId="20577"/>
        <pc:sldMkLst>
          <pc:docMk/>
          <pc:sldMk cId="0" sldId="274"/>
        </pc:sldMkLst>
        <pc:graphicFrameChg chg="modGraphic">
          <ac:chgData name="Matt Carlson" userId="0e792f37f00095d9" providerId="LiveId" clId="{5DB60222-CCC5-4FC3-83E8-ABA272D5E62E}" dt="2017-08-18T08:26:34.674" v="29" actId="20577"/>
          <ac:graphicFrameMkLst>
            <pc:docMk/>
            <pc:sldMk cId="0" sldId="274"/>
            <ac:graphicFrameMk id="5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08.02.2020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234434856"/>
              </p:ext>
            </p:extLst>
          </p:nvPr>
        </p:nvGraphicFramePr>
        <p:xfrm>
          <a:off x="152400" y="152400"/>
          <a:ext cx="7010400" cy="56418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2017 Washington State IDPA Championship</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6</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Name: Not Again!</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Zach Campbell</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1674">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Several hours later, your friend has been taken to the local hospital and the police have left the scene. Unfortunately the thugs you defended yourself from earlier had friends who now feel that you need to be punished for killing their homies. You see they have blocked the driveway with their vehicle and, after trying to reason with them, they start shooting. You now have no choice but to shoot your way out of the situation!</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72718">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Facing the trunk of the car at P1, hands touching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Xs</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First magazine sitting on trunk. Gun unloaded and holstered.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a:t>
                      </a:r>
                    </a:p>
                    <a:p>
                      <a:pPr marL="914400" marR="0" lvl="2"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10 Minimum</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4 IDPA, 2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p>
                      <a:pPr marL="171450" marR="0" lvl="0" indent="-171450" algn="l" defTabSz="966788"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should be arranged so there are no shoot throughs from paper onto steel.</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97115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retrieve magazine on trunk, turn, draw then load and from behind the fault line, engage PP1 &amp; PP2, and engage T1-T4 with at least two rounds each in the open on the move to P2; all shots fired while moving.</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ANY shots fired forward of the Steel DQ Line will result in a match DQ since it is impossible to determine whether the shooter is engaging paper or steel.</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All shots, including reengagements must be fired on the move. If shooter reaches P2, shots may be fired while moving back towards P1.</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All targets are equal priority</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There is no cover on this stage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1444627" y="8786925"/>
            <a:ext cx="533400" cy="369332"/>
          </a:xfrm>
          <a:prstGeom prst="rect">
            <a:avLst/>
          </a:prstGeom>
          <a:noFill/>
          <a:effectLst/>
        </p:spPr>
        <p:txBody>
          <a:bodyPr wrap="square" rtlCol="0">
            <a:spAutoFit/>
          </a:bodyPr>
          <a:lstStyle/>
          <a:p>
            <a:r>
              <a:rPr lang="en-US" b="1" dirty="0"/>
              <a:t>P1</a:t>
            </a:r>
          </a:p>
        </p:txBody>
      </p:sp>
      <p:sp>
        <p:nvSpPr>
          <p:cNvPr id="7" name="TextBox 6">
            <a:extLst>
              <a:ext uri="{FF2B5EF4-FFF2-40B4-BE49-F238E27FC236}">
                <a16:creationId xmlns:a16="http://schemas.microsoft.com/office/drawing/2014/main" id="{8229ABA5-3995-406B-BC0E-0912CF9192D3}"/>
              </a:ext>
            </a:extLst>
          </p:cNvPr>
          <p:cNvSpPr txBox="1"/>
          <p:nvPr/>
        </p:nvSpPr>
        <p:spPr>
          <a:xfrm>
            <a:off x="2466977" y="6012092"/>
            <a:ext cx="671512" cy="369332"/>
          </a:xfrm>
          <a:prstGeom prst="rect">
            <a:avLst/>
          </a:prstGeom>
          <a:noFill/>
        </p:spPr>
        <p:txBody>
          <a:bodyPr wrap="square" rtlCol="0">
            <a:spAutoFit/>
          </a:bodyPr>
          <a:lstStyle/>
          <a:p>
            <a:r>
              <a:rPr lang="en-US" b="1" dirty="0"/>
              <a:t>PP1</a:t>
            </a:r>
          </a:p>
        </p:txBody>
      </p:sp>
      <p:grpSp>
        <p:nvGrpSpPr>
          <p:cNvPr id="9" name="Group 29">
            <a:extLst>
              <a:ext uri="{FF2B5EF4-FFF2-40B4-BE49-F238E27FC236}">
                <a16:creationId xmlns:a16="http://schemas.microsoft.com/office/drawing/2014/main" id="{C27AAA7E-AACC-41A5-96D9-9C51ED691EB5}"/>
              </a:ext>
            </a:extLst>
          </p:cNvPr>
          <p:cNvGrpSpPr>
            <a:grpSpLocks/>
          </p:cNvGrpSpPr>
          <p:nvPr/>
        </p:nvGrpSpPr>
        <p:grpSpPr bwMode="auto">
          <a:xfrm>
            <a:off x="2179639" y="6589093"/>
            <a:ext cx="287338" cy="790575"/>
            <a:chOff x="528" y="240"/>
            <a:chExt cx="181" cy="498"/>
          </a:xfrm>
        </p:grpSpPr>
        <p:sp>
          <p:nvSpPr>
            <p:cNvPr id="10" name="Line 30">
              <a:extLst>
                <a:ext uri="{FF2B5EF4-FFF2-40B4-BE49-F238E27FC236}">
                  <a16:creationId xmlns:a16="http://schemas.microsoft.com/office/drawing/2014/main" id="{773FB8C8-95E0-4204-902C-B6150695E00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31">
              <a:extLst>
                <a:ext uri="{FF2B5EF4-FFF2-40B4-BE49-F238E27FC236}">
                  <a16:creationId xmlns:a16="http://schemas.microsoft.com/office/drawing/2014/main" id="{EA42F701-CD6E-4564-BB79-481B53EE880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Freeform 32">
              <a:extLst>
                <a:ext uri="{FF2B5EF4-FFF2-40B4-BE49-F238E27FC236}">
                  <a16:creationId xmlns:a16="http://schemas.microsoft.com/office/drawing/2014/main" id="{802007EB-6CF2-47A1-9D69-CDB66F6E5E8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 name="Group 29">
            <a:extLst>
              <a:ext uri="{FF2B5EF4-FFF2-40B4-BE49-F238E27FC236}">
                <a16:creationId xmlns:a16="http://schemas.microsoft.com/office/drawing/2014/main" id="{F0BCC167-EAEF-43B5-80C0-9E6E0D1B8695}"/>
              </a:ext>
            </a:extLst>
          </p:cNvPr>
          <p:cNvGrpSpPr>
            <a:grpSpLocks/>
          </p:cNvGrpSpPr>
          <p:nvPr/>
        </p:nvGrpSpPr>
        <p:grpSpPr bwMode="auto">
          <a:xfrm>
            <a:off x="3429951" y="6589094"/>
            <a:ext cx="287338" cy="790575"/>
            <a:chOff x="528" y="240"/>
            <a:chExt cx="181" cy="498"/>
          </a:xfrm>
        </p:grpSpPr>
        <p:sp>
          <p:nvSpPr>
            <p:cNvPr id="14" name="Line 30">
              <a:extLst>
                <a:ext uri="{FF2B5EF4-FFF2-40B4-BE49-F238E27FC236}">
                  <a16:creationId xmlns:a16="http://schemas.microsoft.com/office/drawing/2014/main" id="{AA2FCFE5-4D32-4829-9600-D9A2B1A8405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1">
              <a:extLst>
                <a:ext uri="{FF2B5EF4-FFF2-40B4-BE49-F238E27FC236}">
                  <a16:creationId xmlns:a16="http://schemas.microsoft.com/office/drawing/2014/main" id="{D07D3374-075C-49D5-B280-B7A02D7A715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Freeform 32">
              <a:extLst>
                <a:ext uri="{FF2B5EF4-FFF2-40B4-BE49-F238E27FC236}">
                  <a16:creationId xmlns:a16="http://schemas.microsoft.com/office/drawing/2014/main" id="{568257FD-9DDA-4B70-996F-052EE9FCB4D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7" name="Group 29">
            <a:extLst>
              <a:ext uri="{FF2B5EF4-FFF2-40B4-BE49-F238E27FC236}">
                <a16:creationId xmlns:a16="http://schemas.microsoft.com/office/drawing/2014/main" id="{C9C2B821-9CDD-4BDD-A7F7-B550F6B901F5}"/>
              </a:ext>
            </a:extLst>
          </p:cNvPr>
          <p:cNvGrpSpPr>
            <a:grpSpLocks/>
          </p:cNvGrpSpPr>
          <p:nvPr/>
        </p:nvGrpSpPr>
        <p:grpSpPr bwMode="auto">
          <a:xfrm>
            <a:off x="3864055" y="6601794"/>
            <a:ext cx="287338" cy="790575"/>
            <a:chOff x="528" y="240"/>
            <a:chExt cx="181" cy="498"/>
          </a:xfrm>
        </p:grpSpPr>
        <p:sp>
          <p:nvSpPr>
            <p:cNvPr id="18" name="Line 30">
              <a:extLst>
                <a:ext uri="{FF2B5EF4-FFF2-40B4-BE49-F238E27FC236}">
                  <a16:creationId xmlns:a16="http://schemas.microsoft.com/office/drawing/2014/main" id="{80E3F1F1-ED87-42FD-B56E-1862811D6C3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1">
              <a:extLst>
                <a:ext uri="{FF2B5EF4-FFF2-40B4-BE49-F238E27FC236}">
                  <a16:creationId xmlns:a16="http://schemas.microsoft.com/office/drawing/2014/main" id="{B8ECD822-0478-46B9-8E18-141FAE61EA2C}"/>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Freeform 32">
              <a:extLst>
                <a:ext uri="{FF2B5EF4-FFF2-40B4-BE49-F238E27FC236}">
                  <a16:creationId xmlns:a16="http://schemas.microsoft.com/office/drawing/2014/main" id="{A5B8F154-6B3C-4593-AE03-443A00CBEB4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1" name="Group 29">
            <a:extLst>
              <a:ext uri="{FF2B5EF4-FFF2-40B4-BE49-F238E27FC236}">
                <a16:creationId xmlns:a16="http://schemas.microsoft.com/office/drawing/2014/main" id="{4E3A3DD9-A65D-4D4B-BDDA-665EDC2958E9}"/>
              </a:ext>
            </a:extLst>
          </p:cNvPr>
          <p:cNvGrpSpPr>
            <a:grpSpLocks/>
          </p:cNvGrpSpPr>
          <p:nvPr/>
        </p:nvGrpSpPr>
        <p:grpSpPr bwMode="auto">
          <a:xfrm>
            <a:off x="5113337" y="6601795"/>
            <a:ext cx="287338" cy="790575"/>
            <a:chOff x="528" y="240"/>
            <a:chExt cx="181" cy="498"/>
          </a:xfrm>
        </p:grpSpPr>
        <p:sp>
          <p:nvSpPr>
            <p:cNvPr id="22" name="Line 30">
              <a:extLst>
                <a:ext uri="{FF2B5EF4-FFF2-40B4-BE49-F238E27FC236}">
                  <a16:creationId xmlns:a16="http://schemas.microsoft.com/office/drawing/2014/main" id="{E257C217-1935-45E3-B972-6C8E496CAC9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31">
              <a:extLst>
                <a:ext uri="{FF2B5EF4-FFF2-40B4-BE49-F238E27FC236}">
                  <a16:creationId xmlns:a16="http://schemas.microsoft.com/office/drawing/2014/main" id="{946F951E-7932-4287-9527-7DFCCCEE8F4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Freeform 32">
              <a:extLst>
                <a:ext uri="{FF2B5EF4-FFF2-40B4-BE49-F238E27FC236}">
                  <a16:creationId xmlns:a16="http://schemas.microsoft.com/office/drawing/2014/main" id="{D2A47673-A604-4B6A-AD5E-6A287AC75823}"/>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5" name="Group 21">
            <a:extLst>
              <a:ext uri="{FF2B5EF4-FFF2-40B4-BE49-F238E27FC236}">
                <a16:creationId xmlns:a16="http://schemas.microsoft.com/office/drawing/2014/main" id="{52759CB0-76C6-4F94-9BCD-10FC96FA74C7}"/>
              </a:ext>
            </a:extLst>
          </p:cNvPr>
          <p:cNvGrpSpPr>
            <a:grpSpLocks/>
          </p:cNvGrpSpPr>
          <p:nvPr/>
        </p:nvGrpSpPr>
        <p:grpSpPr bwMode="auto">
          <a:xfrm>
            <a:off x="2681289" y="6355997"/>
            <a:ext cx="185738" cy="660400"/>
            <a:chOff x="5403" y="3457"/>
            <a:chExt cx="209" cy="755"/>
          </a:xfrm>
        </p:grpSpPr>
        <p:sp>
          <p:nvSpPr>
            <p:cNvPr id="26" name="Oval 22">
              <a:extLst>
                <a:ext uri="{FF2B5EF4-FFF2-40B4-BE49-F238E27FC236}">
                  <a16:creationId xmlns:a16="http://schemas.microsoft.com/office/drawing/2014/main" id="{BDFBE90B-5227-4819-BB00-96DFA698E11D}"/>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7" name="Oval 23">
              <a:extLst>
                <a:ext uri="{FF2B5EF4-FFF2-40B4-BE49-F238E27FC236}">
                  <a16:creationId xmlns:a16="http://schemas.microsoft.com/office/drawing/2014/main" id="{2D60DCEB-B76E-4A31-8B13-F16DB5E35643}"/>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8" name="Freeform 24">
              <a:extLst>
                <a:ext uri="{FF2B5EF4-FFF2-40B4-BE49-F238E27FC236}">
                  <a16:creationId xmlns:a16="http://schemas.microsoft.com/office/drawing/2014/main" id="{B6456C8B-15BD-4001-833D-D980CB8E0C96}"/>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29" name="Rectangle 25">
              <a:extLst>
                <a:ext uri="{FF2B5EF4-FFF2-40B4-BE49-F238E27FC236}">
                  <a16:creationId xmlns:a16="http://schemas.microsoft.com/office/drawing/2014/main" id="{23723D8F-B565-4C01-A2DB-B9B70300586D}"/>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 name="Rectangle 26">
              <a:extLst>
                <a:ext uri="{FF2B5EF4-FFF2-40B4-BE49-F238E27FC236}">
                  <a16:creationId xmlns:a16="http://schemas.microsoft.com/office/drawing/2014/main" id="{A4A91CD4-322C-4474-8565-E930AB0A0F57}"/>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 name="Rectangle 27">
              <a:extLst>
                <a:ext uri="{FF2B5EF4-FFF2-40B4-BE49-F238E27FC236}">
                  <a16:creationId xmlns:a16="http://schemas.microsoft.com/office/drawing/2014/main" id="{B8FF019C-D8F9-45F3-B010-1EE1D948E263}"/>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2" name="Rectangle 28">
              <a:extLst>
                <a:ext uri="{FF2B5EF4-FFF2-40B4-BE49-F238E27FC236}">
                  <a16:creationId xmlns:a16="http://schemas.microsoft.com/office/drawing/2014/main" id="{777C9AEA-4021-459A-8AC5-1B04FCCF08A8}"/>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41" name="Group 21">
            <a:extLst>
              <a:ext uri="{FF2B5EF4-FFF2-40B4-BE49-F238E27FC236}">
                <a16:creationId xmlns:a16="http://schemas.microsoft.com/office/drawing/2014/main" id="{E1545E32-4D40-4ECD-A597-0FAB879FDBB7}"/>
              </a:ext>
            </a:extLst>
          </p:cNvPr>
          <p:cNvGrpSpPr>
            <a:grpSpLocks/>
          </p:cNvGrpSpPr>
          <p:nvPr/>
        </p:nvGrpSpPr>
        <p:grpSpPr bwMode="auto">
          <a:xfrm>
            <a:off x="4700587" y="6352029"/>
            <a:ext cx="185738" cy="660400"/>
            <a:chOff x="5403" y="3457"/>
            <a:chExt cx="209" cy="755"/>
          </a:xfrm>
        </p:grpSpPr>
        <p:sp>
          <p:nvSpPr>
            <p:cNvPr id="42" name="Oval 22">
              <a:extLst>
                <a:ext uri="{FF2B5EF4-FFF2-40B4-BE49-F238E27FC236}">
                  <a16:creationId xmlns:a16="http://schemas.microsoft.com/office/drawing/2014/main" id="{AE8E00C0-BB35-42A2-8DB4-C8A8660CE4CD}"/>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3" name="Oval 23">
              <a:extLst>
                <a:ext uri="{FF2B5EF4-FFF2-40B4-BE49-F238E27FC236}">
                  <a16:creationId xmlns:a16="http://schemas.microsoft.com/office/drawing/2014/main" id="{F0719AB9-B84E-4027-B592-717C42FBB60A}"/>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4" name="Freeform 24">
              <a:extLst>
                <a:ext uri="{FF2B5EF4-FFF2-40B4-BE49-F238E27FC236}">
                  <a16:creationId xmlns:a16="http://schemas.microsoft.com/office/drawing/2014/main" id="{38A2A38E-1B6A-44F4-AB91-1B9B8EC957D0}"/>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45" name="Rectangle 25">
              <a:extLst>
                <a:ext uri="{FF2B5EF4-FFF2-40B4-BE49-F238E27FC236}">
                  <a16:creationId xmlns:a16="http://schemas.microsoft.com/office/drawing/2014/main" id="{16498098-3F8B-4971-B752-E739DEA88934}"/>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6" name="Rectangle 26">
              <a:extLst>
                <a:ext uri="{FF2B5EF4-FFF2-40B4-BE49-F238E27FC236}">
                  <a16:creationId xmlns:a16="http://schemas.microsoft.com/office/drawing/2014/main" id="{427D653E-E9F1-4049-A814-77F472BB13C6}"/>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7" name="Rectangle 27">
              <a:extLst>
                <a:ext uri="{FF2B5EF4-FFF2-40B4-BE49-F238E27FC236}">
                  <a16:creationId xmlns:a16="http://schemas.microsoft.com/office/drawing/2014/main" id="{FB762D48-C8A6-42B9-86C9-06676984BF11}"/>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8" name="Rectangle 28">
              <a:extLst>
                <a:ext uri="{FF2B5EF4-FFF2-40B4-BE49-F238E27FC236}">
                  <a16:creationId xmlns:a16="http://schemas.microsoft.com/office/drawing/2014/main" id="{2E25D8AD-8A9E-4159-BEC6-6FD257BFC0CF}"/>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pic>
        <p:nvPicPr>
          <p:cNvPr id="49" name="Picture 54" descr="C:\Documents and Settings\All Users\My Download Files\Car_-_Overhead_View.jpg">
            <a:extLst>
              <a:ext uri="{FF2B5EF4-FFF2-40B4-BE49-F238E27FC236}">
                <a16:creationId xmlns:a16="http://schemas.microsoft.com/office/drawing/2014/main" id="{3D3701F3-4F63-42F2-AE82-1032A5C47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9" y="7506638"/>
            <a:ext cx="6556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a:off x="2557711" y="8290863"/>
            <a:ext cx="2823914"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B324976E-45EB-46EF-8FA5-CB90623F8227}"/>
              </a:ext>
            </a:extLst>
          </p:cNvPr>
          <p:cNvSpPr txBox="1"/>
          <p:nvPr/>
        </p:nvSpPr>
        <p:spPr>
          <a:xfrm>
            <a:off x="6046789" y="8417593"/>
            <a:ext cx="533400" cy="369332"/>
          </a:xfrm>
          <a:prstGeom prst="rect">
            <a:avLst/>
          </a:prstGeom>
          <a:noFill/>
          <a:effectLst/>
        </p:spPr>
        <p:txBody>
          <a:bodyPr wrap="square" rtlCol="0">
            <a:spAutoFit/>
          </a:bodyPr>
          <a:lstStyle/>
          <a:p>
            <a:r>
              <a:rPr lang="en-US" b="1" dirty="0"/>
              <a:t>P2</a:t>
            </a:r>
          </a:p>
        </p:txBody>
      </p:sp>
      <p:sp>
        <p:nvSpPr>
          <p:cNvPr id="54" name="TextBox 53">
            <a:extLst>
              <a:ext uri="{FF2B5EF4-FFF2-40B4-BE49-F238E27FC236}">
                <a16:creationId xmlns:a16="http://schemas.microsoft.com/office/drawing/2014/main" id="{1DBA6CDF-7B25-4D29-9A82-33158EED44C5}"/>
              </a:ext>
            </a:extLst>
          </p:cNvPr>
          <p:cNvSpPr txBox="1"/>
          <p:nvPr/>
        </p:nvSpPr>
        <p:spPr>
          <a:xfrm>
            <a:off x="2103439" y="6234982"/>
            <a:ext cx="533400" cy="369332"/>
          </a:xfrm>
          <a:prstGeom prst="rect">
            <a:avLst/>
          </a:prstGeom>
          <a:noFill/>
        </p:spPr>
        <p:txBody>
          <a:bodyPr wrap="square" rtlCol="0">
            <a:spAutoFit/>
          </a:bodyPr>
          <a:lstStyle/>
          <a:p>
            <a:r>
              <a:rPr lang="en-US" b="1" dirty="0"/>
              <a:t>T1</a:t>
            </a:r>
          </a:p>
        </p:txBody>
      </p:sp>
      <p:sp>
        <p:nvSpPr>
          <p:cNvPr id="55" name="TextBox 54">
            <a:extLst>
              <a:ext uri="{FF2B5EF4-FFF2-40B4-BE49-F238E27FC236}">
                <a16:creationId xmlns:a16="http://schemas.microsoft.com/office/drawing/2014/main" id="{783069CB-3D84-4BC3-880D-CA5E7673CFC3}"/>
              </a:ext>
            </a:extLst>
          </p:cNvPr>
          <p:cNvSpPr txBox="1"/>
          <p:nvPr/>
        </p:nvSpPr>
        <p:spPr>
          <a:xfrm>
            <a:off x="3353751" y="6228108"/>
            <a:ext cx="533400" cy="369332"/>
          </a:xfrm>
          <a:prstGeom prst="rect">
            <a:avLst/>
          </a:prstGeom>
          <a:noFill/>
        </p:spPr>
        <p:txBody>
          <a:bodyPr wrap="square" rtlCol="0">
            <a:spAutoFit/>
          </a:bodyPr>
          <a:lstStyle/>
          <a:p>
            <a:r>
              <a:rPr lang="en-US" b="1" dirty="0"/>
              <a:t>T2</a:t>
            </a:r>
          </a:p>
        </p:txBody>
      </p:sp>
      <p:sp>
        <p:nvSpPr>
          <p:cNvPr id="57" name="TextBox 56">
            <a:extLst>
              <a:ext uri="{FF2B5EF4-FFF2-40B4-BE49-F238E27FC236}">
                <a16:creationId xmlns:a16="http://schemas.microsoft.com/office/drawing/2014/main" id="{229B40B6-F3F8-49F3-AD70-D31883E8A95A}"/>
              </a:ext>
            </a:extLst>
          </p:cNvPr>
          <p:cNvSpPr txBox="1"/>
          <p:nvPr/>
        </p:nvSpPr>
        <p:spPr>
          <a:xfrm>
            <a:off x="3789442" y="6233063"/>
            <a:ext cx="533400" cy="369332"/>
          </a:xfrm>
          <a:prstGeom prst="rect">
            <a:avLst/>
          </a:prstGeom>
          <a:noFill/>
        </p:spPr>
        <p:txBody>
          <a:bodyPr wrap="square" rtlCol="0">
            <a:spAutoFit/>
          </a:bodyPr>
          <a:lstStyle/>
          <a:p>
            <a:r>
              <a:rPr lang="en-US" b="1" dirty="0"/>
              <a:t>T3</a:t>
            </a:r>
          </a:p>
        </p:txBody>
      </p:sp>
      <p:sp>
        <p:nvSpPr>
          <p:cNvPr id="58" name="TextBox 57">
            <a:extLst>
              <a:ext uri="{FF2B5EF4-FFF2-40B4-BE49-F238E27FC236}">
                <a16:creationId xmlns:a16="http://schemas.microsoft.com/office/drawing/2014/main" id="{A45694C0-BE6F-4E53-8A99-EDEE72E824BE}"/>
              </a:ext>
            </a:extLst>
          </p:cNvPr>
          <p:cNvSpPr txBox="1"/>
          <p:nvPr/>
        </p:nvSpPr>
        <p:spPr>
          <a:xfrm>
            <a:off x="5030786" y="6234982"/>
            <a:ext cx="533400" cy="369332"/>
          </a:xfrm>
          <a:prstGeom prst="rect">
            <a:avLst/>
          </a:prstGeom>
          <a:noFill/>
        </p:spPr>
        <p:txBody>
          <a:bodyPr wrap="square" rtlCol="0">
            <a:spAutoFit/>
          </a:bodyPr>
          <a:lstStyle/>
          <a:p>
            <a:r>
              <a:rPr lang="en-US" b="1" dirty="0"/>
              <a:t>T4</a:t>
            </a:r>
          </a:p>
        </p:txBody>
      </p:sp>
      <p:sp>
        <p:nvSpPr>
          <p:cNvPr id="60" name="TextBox 59">
            <a:extLst>
              <a:ext uri="{FF2B5EF4-FFF2-40B4-BE49-F238E27FC236}">
                <a16:creationId xmlns:a16="http://schemas.microsoft.com/office/drawing/2014/main" id="{524E85CC-3E6D-464B-92ED-7FF6B7E2797B}"/>
              </a:ext>
            </a:extLst>
          </p:cNvPr>
          <p:cNvSpPr txBox="1"/>
          <p:nvPr/>
        </p:nvSpPr>
        <p:spPr>
          <a:xfrm>
            <a:off x="4484689" y="6011084"/>
            <a:ext cx="671512" cy="369332"/>
          </a:xfrm>
          <a:prstGeom prst="rect">
            <a:avLst/>
          </a:prstGeom>
          <a:noFill/>
        </p:spPr>
        <p:txBody>
          <a:bodyPr wrap="square" rtlCol="0">
            <a:spAutoFit/>
          </a:bodyPr>
          <a:lstStyle/>
          <a:p>
            <a:r>
              <a:rPr lang="en-US" b="1" dirty="0"/>
              <a:t>PP2</a:t>
            </a:r>
          </a:p>
        </p:txBody>
      </p:sp>
      <p:sp>
        <p:nvSpPr>
          <p:cNvPr id="62" name="TextBox 61">
            <a:extLst>
              <a:ext uri="{FF2B5EF4-FFF2-40B4-BE49-F238E27FC236}">
                <a16:creationId xmlns:a16="http://schemas.microsoft.com/office/drawing/2014/main" id="{2AAEE7A8-1323-441D-8F15-F32A59BA739E}"/>
              </a:ext>
            </a:extLst>
          </p:cNvPr>
          <p:cNvSpPr txBox="1"/>
          <p:nvPr/>
        </p:nvSpPr>
        <p:spPr>
          <a:xfrm>
            <a:off x="3024313" y="7958707"/>
            <a:ext cx="1890710" cy="369332"/>
          </a:xfrm>
          <a:prstGeom prst="rect">
            <a:avLst/>
          </a:prstGeom>
          <a:noFill/>
          <a:effectLst/>
        </p:spPr>
        <p:txBody>
          <a:bodyPr wrap="square" rtlCol="0">
            <a:spAutoFit/>
          </a:bodyPr>
          <a:lstStyle/>
          <a:p>
            <a:r>
              <a:rPr lang="en-US" dirty="0"/>
              <a:t>STEEL DQ LINE</a:t>
            </a:r>
          </a:p>
        </p:txBody>
      </p:sp>
      <p:pic>
        <p:nvPicPr>
          <p:cNvPr id="1026" name="Picture 2" descr="https://img.clipartfest.com/b32f22253728dc2ea7df53e736df910c_bush20clipart-shrub-clip-art-cartoon-bushes-clipart_1249-1249.png">
            <a:extLst>
              <a:ext uri="{FF2B5EF4-FFF2-40B4-BE49-F238E27FC236}">
                <a16:creationId xmlns:a16="http://schemas.microsoft.com/office/drawing/2014/main" id="{A60BC613-8F66-4DAA-A7F8-2363339CD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336" y="744258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img.clipartfest.com/b32f22253728dc2ea7df53e736df910c_bush20clipart-shrub-clip-art-cartoon-bushes-clipart_1249-1249.png">
            <a:extLst>
              <a:ext uri="{FF2B5EF4-FFF2-40B4-BE49-F238E27FC236}">
                <a16:creationId xmlns:a16="http://schemas.microsoft.com/office/drawing/2014/main" id="{B4BA9027-B951-4430-9F6D-654634CAF9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587" y="7361330"/>
            <a:ext cx="1371600"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rot="10800000">
            <a:off x="6174087" y="6990732"/>
            <a:ext cx="144320" cy="1323319"/>
            <a:chOff x="533402" y="6639354"/>
            <a:chExt cx="152398" cy="2208336"/>
          </a:xfrm>
        </p:grpSpPr>
        <p:cxnSp>
          <p:nvCxnSpPr>
            <p:cNvPr id="52" name="Straight Connector 51"/>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33402" y="6639354"/>
              <a:ext cx="152398" cy="2208336"/>
              <a:chOff x="533402" y="6639354"/>
              <a:chExt cx="152398" cy="2208336"/>
            </a:xfrm>
          </p:grpSpPr>
          <p:cxnSp>
            <p:nvCxnSpPr>
              <p:cNvPr id="61" name="Straight Connector 60"/>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64" name="TextBox 63"/>
          <p:cNvSpPr txBox="1"/>
          <p:nvPr/>
        </p:nvSpPr>
        <p:spPr>
          <a:xfrm>
            <a:off x="6275545" y="6873209"/>
            <a:ext cx="776287" cy="261610"/>
          </a:xfrm>
          <a:prstGeom prst="rect">
            <a:avLst/>
          </a:prstGeom>
          <a:noFill/>
        </p:spPr>
        <p:txBody>
          <a:bodyPr wrap="square" rtlCol="0">
            <a:spAutoFit/>
          </a:bodyPr>
          <a:lstStyle/>
          <a:p>
            <a:r>
              <a:rPr lang="en-US" sz="1100" b="1" dirty="0"/>
              <a:t>10 yards</a:t>
            </a:r>
          </a:p>
        </p:txBody>
      </p:sp>
      <p:grpSp>
        <p:nvGrpSpPr>
          <p:cNvPr id="65" name="Group 64"/>
          <p:cNvGrpSpPr/>
          <p:nvPr/>
        </p:nvGrpSpPr>
        <p:grpSpPr>
          <a:xfrm rot="10800000">
            <a:off x="6437837" y="7392370"/>
            <a:ext cx="163263" cy="921680"/>
            <a:chOff x="533402" y="6639354"/>
            <a:chExt cx="152398" cy="2208336"/>
          </a:xfrm>
        </p:grpSpPr>
        <p:cxnSp>
          <p:nvCxnSpPr>
            <p:cNvPr id="66" name="Straight Connector 65"/>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533402" y="6639354"/>
              <a:ext cx="152398" cy="2208336"/>
              <a:chOff x="533402" y="6639354"/>
              <a:chExt cx="152398" cy="2208336"/>
            </a:xfrm>
          </p:grpSpPr>
          <p:cxnSp>
            <p:nvCxnSpPr>
              <p:cNvPr id="68" name="Straight Connector 67"/>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70" name="TextBox 69"/>
          <p:cNvSpPr txBox="1"/>
          <p:nvPr/>
        </p:nvSpPr>
        <p:spPr>
          <a:xfrm>
            <a:off x="6575948" y="7261565"/>
            <a:ext cx="815452" cy="261610"/>
          </a:xfrm>
          <a:prstGeom prst="rect">
            <a:avLst/>
          </a:prstGeom>
          <a:noFill/>
        </p:spPr>
        <p:txBody>
          <a:bodyPr wrap="square" rtlCol="0">
            <a:spAutoFit/>
          </a:bodyPr>
          <a:lstStyle/>
          <a:p>
            <a:r>
              <a:rPr lang="en-US" sz="1100" b="1" dirty="0"/>
              <a:t>8.5 yards</a:t>
            </a:r>
          </a:p>
        </p:txBody>
      </p:sp>
      <p:pic>
        <p:nvPicPr>
          <p:cNvPr id="71" name="Picture 2" descr="http://www.idpa.com/MISC/Logos/SquareLogo/SquareLOGO-IDPA18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http://www.rfgc.org/files/pat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337</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173</cp:revision>
  <dcterms:created xsi:type="dcterms:W3CDTF">2002-08-21T12:11:08Z</dcterms:created>
  <dcterms:modified xsi:type="dcterms:W3CDTF">2020-02-09T00:49:41Z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