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010" autoAdjust="0"/>
  </p:normalViewPr>
  <p:slideViewPr>
    <p:cSldViewPr>
      <p:cViewPr varScale="1">
        <p:scale>
          <a:sx n="77" d="100"/>
          <a:sy n="77" d="100"/>
        </p:scale>
        <p:origin x="3192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03.01.2020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wmf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Picture 3" descr="noshoot.wmf                                                    0002D9DDMac                            BE1A7C8F:">
            <a:extLst>
              <a:ext uri="{FF2B5EF4-FFF2-40B4-BE49-F238E27FC236}">
                <a16:creationId xmlns:a16="http://schemas.microsoft.com/office/drawing/2014/main" id="{2CEEDA16-93CC-134B-810D-CF5FE2078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546" y="5882239"/>
            <a:ext cx="254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9" name="Group 29">
            <a:extLst>
              <a:ext uri="{FF2B5EF4-FFF2-40B4-BE49-F238E27FC236}">
                <a16:creationId xmlns:a16="http://schemas.microsoft.com/office/drawing/2014/main" id="{C7C7138D-ED59-CB4A-8E6B-1FF9DAED2710}"/>
              </a:ext>
            </a:extLst>
          </p:cNvPr>
          <p:cNvGrpSpPr>
            <a:grpSpLocks/>
          </p:cNvGrpSpPr>
          <p:nvPr/>
        </p:nvGrpSpPr>
        <p:grpSpPr bwMode="auto">
          <a:xfrm>
            <a:off x="1082275" y="5682734"/>
            <a:ext cx="287338" cy="790575"/>
            <a:chOff x="528" y="240"/>
            <a:chExt cx="181" cy="498"/>
          </a:xfrm>
        </p:grpSpPr>
        <p:sp>
          <p:nvSpPr>
            <p:cNvPr id="120" name="Line 30">
              <a:extLst>
                <a:ext uri="{FF2B5EF4-FFF2-40B4-BE49-F238E27FC236}">
                  <a16:creationId xmlns:a16="http://schemas.microsoft.com/office/drawing/2014/main" id="{DB2346E2-67A1-314A-B5DF-8A39E49E0E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Line 31">
              <a:extLst>
                <a:ext uri="{FF2B5EF4-FFF2-40B4-BE49-F238E27FC236}">
                  <a16:creationId xmlns:a16="http://schemas.microsoft.com/office/drawing/2014/main" id="{93F2EE56-27E8-DE4E-ABD8-905CF70F62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Freeform 32">
              <a:extLst>
                <a:ext uri="{FF2B5EF4-FFF2-40B4-BE49-F238E27FC236}">
                  <a16:creationId xmlns:a16="http://schemas.microsoft.com/office/drawing/2014/main" id="{C0F48884-9F49-804C-998C-CA63CD156D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3" name="Group 29">
            <a:extLst>
              <a:ext uri="{FF2B5EF4-FFF2-40B4-BE49-F238E27FC236}">
                <a16:creationId xmlns:a16="http://schemas.microsoft.com/office/drawing/2014/main" id="{BF4948F7-1ED5-C242-A213-F178D16B92FC}"/>
              </a:ext>
            </a:extLst>
          </p:cNvPr>
          <p:cNvGrpSpPr>
            <a:grpSpLocks/>
          </p:cNvGrpSpPr>
          <p:nvPr/>
        </p:nvGrpSpPr>
        <p:grpSpPr bwMode="auto">
          <a:xfrm>
            <a:off x="503695" y="5810675"/>
            <a:ext cx="287338" cy="790575"/>
            <a:chOff x="528" y="240"/>
            <a:chExt cx="181" cy="498"/>
          </a:xfrm>
        </p:grpSpPr>
        <p:sp>
          <p:nvSpPr>
            <p:cNvPr id="124" name="Line 30">
              <a:extLst>
                <a:ext uri="{FF2B5EF4-FFF2-40B4-BE49-F238E27FC236}">
                  <a16:creationId xmlns:a16="http://schemas.microsoft.com/office/drawing/2014/main" id="{BF88D99D-F24A-234A-B2CF-49E9A4AAAD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Line 31">
              <a:extLst>
                <a:ext uri="{FF2B5EF4-FFF2-40B4-BE49-F238E27FC236}">
                  <a16:creationId xmlns:a16="http://schemas.microsoft.com/office/drawing/2014/main" id="{B4622F9A-952B-6F4C-A5E2-B3E4F4BB5B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Freeform 32">
              <a:extLst>
                <a:ext uri="{FF2B5EF4-FFF2-40B4-BE49-F238E27FC236}">
                  <a16:creationId xmlns:a16="http://schemas.microsoft.com/office/drawing/2014/main" id="{A5F207B7-1434-F04E-B986-0CD721AE5D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3" name="Group 412">
            <a:extLst>
              <a:ext uri="{FF2B5EF4-FFF2-40B4-BE49-F238E27FC236}">
                <a16:creationId xmlns:a16="http://schemas.microsoft.com/office/drawing/2014/main" id="{22DC4FCD-5ABE-054F-93A8-AF96D496B56B}"/>
              </a:ext>
            </a:extLst>
          </p:cNvPr>
          <p:cNvGrpSpPr>
            <a:grpSpLocks/>
          </p:cNvGrpSpPr>
          <p:nvPr/>
        </p:nvGrpSpPr>
        <p:grpSpPr bwMode="auto">
          <a:xfrm>
            <a:off x="3691083" y="5817812"/>
            <a:ext cx="223838" cy="858838"/>
            <a:chOff x="1872" y="1440"/>
            <a:chExt cx="141" cy="541"/>
          </a:xfrm>
        </p:grpSpPr>
        <p:sp>
          <p:nvSpPr>
            <p:cNvPr id="114" name="Line 413">
              <a:extLst>
                <a:ext uri="{FF2B5EF4-FFF2-40B4-BE49-F238E27FC236}">
                  <a16:creationId xmlns:a16="http://schemas.microsoft.com/office/drawing/2014/main" id="{D398F451-B39C-2847-B108-837553ABB7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08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Line 414">
              <a:extLst>
                <a:ext uri="{FF2B5EF4-FFF2-40B4-BE49-F238E27FC236}">
                  <a16:creationId xmlns:a16="http://schemas.microsoft.com/office/drawing/2014/main" id="{02F67A5B-1393-BE43-BD7C-967A693D8D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79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6" name="Group 415">
              <a:extLst>
                <a:ext uri="{FF2B5EF4-FFF2-40B4-BE49-F238E27FC236}">
                  <a16:creationId xmlns:a16="http://schemas.microsoft.com/office/drawing/2014/main" id="{1E42A094-8C99-8E47-9D22-86EF9FA345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1440"/>
              <a:ext cx="141" cy="364"/>
              <a:chOff x="1872" y="1440"/>
              <a:chExt cx="141" cy="364"/>
            </a:xfrm>
          </p:grpSpPr>
          <p:sp>
            <p:nvSpPr>
              <p:cNvPr id="117" name="Freeform 416">
                <a:extLst>
                  <a:ext uri="{FF2B5EF4-FFF2-40B4-BE49-F238E27FC236}">
                    <a16:creationId xmlns:a16="http://schemas.microsoft.com/office/drawing/2014/main" id="{7E5EC24A-177F-4C45-91B6-958F1043783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872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417">
                <a:extLst>
                  <a:ext uri="{FF2B5EF4-FFF2-40B4-BE49-F238E27FC236}">
                    <a16:creationId xmlns:a16="http://schemas.microsoft.com/office/drawing/2014/main" id="{0FF1E268-2E78-5945-BD6B-26C1DB7DF3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4" y="1565"/>
                <a:ext cx="119" cy="238"/>
              </a:xfrm>
              <a:custGeom>
                <a:avLst/>
                <a:gdLst>
                  <a:gd name="T0" fmla="*/ 0 w 119"/>
                  <a:gd name="T1" fmla="*/ 208 h 238"/>
                  <a:gd name="T2" fmla="*/ 83 w 119"/>
                  <a:gd name="T3" fmla="*/ 238 h 238"/>
                  <a:gd name="T4" fmla="*/ 119 w 119"/>
                  <a:gd name="T5" fmla="*/ 181 h 238"/>
                  <a:gd name="T6" fmla="*/ 119 w 119"/>
                  <a:gd name="T7" fmla="*/ 0 h 238"/>
                  <a:gd name="T8" fmla="*/ 0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0" y="208"/>
                    </a:moveTo>
                    <a:lnTo>
                      <a:pt x="83" y="238"/>
                    </a:lnTo>
                    <a:lnTo>
                      <a:pt x="119" y="181"/>
                    </a:lnTo>
                    <a:lnTo>
                      <a:pt x="119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2" name="Group 288">
            <a:extLst>
              <a:ext uri="{FF2B5EF4-FFF2-40B4-BE49-F238E27FC236}">
                <a16:creationId xmlns:a16="http://schemas.microsoft.com/office/drawing/2014/main" id="{9E529894-1FE8-5B4E-A284-CEE1DE5730EB}"/>
              </a:ext>
            </a:extLst>
          </p:cNvPr>
          <p:cNvGrpSpPr>
            <a:grpSpLocks/>
          </p:cNvGrpSpPr>
          <p:nvPr/>
        </p:nvGrpSpPr>
        <p:grpSpPr bwMode="auto">
          <a:xfrm>
            <a:off x="3874676" y="6207398"/>
            <a:ext cx="222250" cy="858838"/>
            <a:chOff x="384" y="816"/>
            <a:chExt cx="140" cy="541"/>
          </a:xfrm>
        </p:grpSpPr>
        <p:sp>
          <p:nvSpPr>
            <p:cNvPr id="103" name="Line 289">
              <a:extLst>
                <a:ext uri="{FF2B5EF4-FFF2-40B4-BE49-F238E27FC236}">
                  <a16:creationId xmlns:a16="http://schemas.microsoft.com/office/drawing/2014/main" id="{DBE73C97-889F-2048-AF8E-AB01D2EBCB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Line 290">
              <a:extLst>
                <a:ext uri="{FF2B5EF4-FFF2-40B4-BE49-F238E27FC236}">
                  <a16:creationId xmlns:a16="http://schemas.microsoft.com/office/drawing/2014/main" id="{987C08D3-5E76-E544-AD37-102DFD452C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291">
              <a:extLst>
                <a:ext uri="{FF2B5EF4-FFF2-40B4-BE49-F238E27FC236}">
                  <a16:creationId xmlns:a16="http://schemas.microsoft.com/office/drawing/2014/main" id="{3BE96105-76CC-0244-BA92-685BA7A0569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6" name="Group 499">
            <a:extLst>
              <a:ext uri="{FF2B5EF4-FFF2-40B4-BE49-F238E27FC236}">
                <a16:creationId xmlns:a16="http://schemas.microsoft.com/office/drawing/2014/main" id="{1AA46BC2-A5F8-484F-875F-211C8910B498}"/>
              </a:ext>
            </a:extLst>
          </p:cNvPr>
          <p:cNvGrpSpPr>
            <a:grpSpLocks/>
          </p:cNvGrpSpPr>
          <p:nvPr/>
        </p:nvGrpSpPr>
        <p:grpSpPr bwMode="auto">
          <a:xfrm>
            <a:off x="3000136" y="5661577"/>
            <a:ext cx="293688" cy="965200"/>
            <a:chOff x="3504" y="1392"/>
            <a:chExt cx="185" cy="608"/>
          </a:xfrm>
        </p:grpSpPr>
        <p:grpSp>
          <p:nvGrpSpPr>
            <p:cNvPr id="77" name="Group 500">
              <a:extLst>
                <a:ext uri="{FF2B5EF4-FFF2-40B4-BE49-F238E27FC236}">
                  <a16:creationId xmlns:a16="http://schemas.microsoft.com/office/drawing/2014/main" id="{F33C3C4F-314A-4340-BF26-A359B06245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79" name="Freeform 501">
                <a:extLst>
                  <a:ext uri="{FF2B5EF4-FFF2-40B4-BE49-F238E27FC236}">
                    <a16:creationId xmlns:a16="http://schemas.microsoft.com/office/drawing/2014/main" id="{F7EED0DE-FED2-0B48-A10A-B5A96594FA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" name="Freeform 502">
                <a:extLst>
                  <a:ext uri="{FF2B5EF4-FFF2-40B4-BE49-F238E27FC236}">
                    <a16:creationId xmlns:a16="http://schemas.microsoft.com/office/drawing/2014/main" id="{D4DDD0EA-C56A-D041-9F46-C70B54E900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81" name="Group 503">
                <a:extLst>
                  <a:ext uri="{FF2B5EF4-FFF2-40B4-BE49-F238E27FC236}">
                    <a16:creationId xmlns:a16="http://schemas.microsoft.com/office/drawing/2014/main" id="{E72B1677-86B4-564A-9429-85C6DB82224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82" name="Freeform 504">
                  <a:extLst>
                    <a:ext uri="{FF2B5EF4-FFF2-40B4-BE49-F238E27FC236}">
                      <a16:creationId xmlns:a16="http://schemas.microsoft.com/office/drawing/2014/main" id="{C1852FAF-A22C-1C4A-BE2B-6D5952DB84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" name="Freeform 505">
                  <a:extLst>
                    <a:ext uri="{FF2B5EF4-FFF2-40B4-BE49-F238E27FC236}">
                      <a16:creationId xmlns:a16="http://schemas.microsoft.com/office/drawing/2014/main" id="{1FD1B10E-4652-E249-851D-8C2879A07B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78" name="Freeform 506">
              <a:extLst>
                <a:ext uri="{FF2B5EF4-FFF2-40B4-BE49-F238E27FC236}">
                  <a16:creationId xmlns:a16="http://schemas.microsoft.com/office/drawing/2014/main" id="{F75121F4-716F-E74D-B86E-8DA973440A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8" name="Group 29">
            <a:extLst>
              <a:ext uri="{FF2B5EF4-FFF2-40B4-BE49-F238E27FC236}">
                <a16:creationId xmlns:a16="http://schemas.microsoft.com/office/drawing/2014/main" id="{B7F86B22-741E-1948-B414-F9D2B25F21EC}"/>
              </a:ext>
            </a:extLst>
          </p:cNvPr>
          <p:cNvGrpSpPr>
            <a:grpSpLocks/>
          </p:cNvGrpSpPr>
          <p:nvPr/>
        </p:nvGrpSpPr>
        <p:grpSpPr bwMode="auto">
          <a:xfrm>
            <a:off x="1468481" y="5729089"/>
            <a:ext cx="287338" cy="790575"/>
            <a:chOff x="528" y="240"/>
            <a:chExt cx="181" cy="498"/>
          </a:xfrm>
        </p:grpSpPr>
        <p:sp>
          <p:nvSpPr>
            <p:cNvPr id="89" name="Line 30">
              <a:extLst>
                <a:ext uri="{FF2B5EF4-FFF2-40B4-BE49-F238E27FC236}">
                  <a16:creationId xmlns:a16="http://schemas.microsoft.com/office/drawing/2014/main" id="{9980BA22-D914-814F-9B37-1B02CE801B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Line 31">
              <a:extLst>
                <a:ext uri="{FF2B5EF4-FFF2-40B4-BE49-F238E27FC236}">
                  <a16:creationId xmlns:a16="http://schemas.microsoft.com/office/drawing/2014/main" id="{1053342F-FAC5-264A-8E48-9976BDA0F8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Freeform 32">
              <a:extLst>
                <a:ext uri="{FF2B5EF4-FFF2-40B4-BE49-F238E27FC236}">
                  <a16:creationId xmlns:a16="http://schemas.microsoft.com/office/drawing/2014/main" id="{B3AFEB9F-BEFC-104D-9E3A-B70BE7DDC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641481"/>
              </p:ext>
            </p:extLst>
          </p:nvPr>
        </p:nvGraphicFramePr>
        <p:xfrm>
          <a:off x="152400" y="152400"/>
          <a:ext cx="7010400" cy="4069916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SUR, B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Gun Cleaning at the Wrong Time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Marcel Englmaier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Someone decided that cleaning their gun right now was a good idea. It wasn’t. For some reason you were cleaning with ammo around and had your gun loaded no less! Bad decisions become worse when hooligans attack.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standing at P1, hands gripping the rim of the barrel. Firearm loaded on barrel, muzzle pointed at T3.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22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11 IDPA, 3 NS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the start signal, engage T1, T2, and T3 in the open. Engage the remaining targets from available positions of cover.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5724818" y="8237841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6448273" y="547442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88B4CD4-BFA6-4326-AB59-30CF58E99B7A}"/>
              </a:ext>
            </a:extLst>
          </p:cNvPr>
          <p:cNvGrpSpPr/>
          <p:nvPr/>
        </p:nvGrpSpPr>
        <p:grpSpPr>
          <a:xfrm>
            <a:off x="6606841" y="8185726"/>
            <a:ext cx="685800" cy="587829"/>
            <a:chOff x="166468" y="7843451"/>
            <a:chExt cx="685800" cy="58782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D8D1E98-35B8-47BC-8713-BB37D2950B08}"/>
                </a:ext>
              </a:extLst>
            </p:cNvPr>
            <p:cNvGrpSpPr/>
            <p:nvPr/>
          </p:nvGrpSpPr>
          <p:grpSpPr>
            <a:xfrm>
              <a:off x="381000" y="7843451"/>
              <a:ext cx="246270" cy="304469"/>
              <a:chOff x="439530" y="6246813"/>
              <a:chExt cx="339943" cy="567994"/>
            </a:xfrm>
          </p:grpSpPr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D1B80622-7AB5-4516-A63F-C051A368754A}"/>
                  </a:ext>
                </a:extLst>
              </p:cNvPr>
              <p:cNvSpPr/>
              <p:nvPr/>
            </p:nvSpPr>
            <p:spPr>
              <a:xfrm>
                <a:off x="457200" y="6246813"/>
                <a:ext cx="304800" cy="512683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F0C054-3235-4B92-A910-B42219AC77AF}"/>
                  </a:ext>
                </a:extLst>
              </p:cNvPr>
              <p:cNvSpPr/>
              <p:nvPr/>
            </p:nvSpPr>
            <p:spPr>
              <a:xfrm>
                <a:off x="533400" y="6248400"/>
                <a:ext cx="152400" cy="761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1E38568-0700-4862-97C5-E7441326627F}"/>
                  </a:ext>
                </a:extLst>
              </p:cNvPr>
              <p:cNvSpPr/>
              <p:nvPr/>
            </p:nvSpPr>
            <p:spPr>
              <a:xfrm>
                <a:off x="439530" y="6738686"/>
                <a:ext cx="339943" cy="7612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613EE68-4AB9-46AA-AE53-D5FAFA535F66}"/>
                </a:ext>
              </a:extLst>
            </p:cNvPr>
            <p:cNvSpPr txBox="1"/>
            <p:nvPr/>
          </p:nvSpPr>
          <p:spPr>
            <a:xfrm>
              <a:off x="166468" y="8092726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Muzzle safe cone</a:t>
              </a:r>
            </a:p>
          </p:txBody>
        </p:sp>
      </p:grpSp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27EBCBE-43FB-4F91-8696-2573A6752F13}"/>
              </a:ext>
            </a:extLst>
          </p:cNvPr>
          <p:cNvSpPr txBox="1"/>
          <p:nvPr/>
        </p:nvSpPr>
        <p:spPr>
          <a:xfrm>
            <a:off x="4244548" y="8254013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08A19D-4FE2-47C2-9077-48A19F4AA6A0}"/>
              </a:ext>
            </a:extLst>
          </p:cNvPr>
          <p:cNvSpPr txBox="1"/>
          <p:nvPr/>
        </p:nvSpPr>
        <p:spPr>
          <a:xfrm>
            <a:off x="3310240" y="7732521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99F8F1-8BA5-4CF9-BEE0-23A8E4F27B2C}"/>
              </a:ext>
            </a:extLst>
          </p:cNvPr>
          <p:cNvCxnSpPr>
            <a:cxnSpLocks/>
          </p:cNvCxnSpPr>
          <p:nvPr/>
        </p:nvCxnSpPr>
        <p:spPr>
          <a:xfrm flipH="1">
            <a:off x="1225944" y="8185726"/>
            <a:ext cx="105558" cy="443494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76CF089-BBC7-45B9-83AF-532DA560EE2F}"/>
              </a:ext>
            </a:extLst>
          </p:cNvPr>
          <p:cNvSpPr txBox="1"/>
          <p:nvPr/>
        </p:nvSpPr>
        <p:spPr>
          <a:xfrm>
            <a:off x="1390631" y="8259888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P4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C2C5EA-81C2-4309-827C-999BB72D4C32}"/>
              </a:ext>
            </a:extLst>
          </p:cNvPr>
          <p:cNvCxnSpPr>
            <a:cxnSpLocks/>
          </p:cNvCxnSpPr>
          <p:nvPr/>
        </p:nvCxnSpPr>
        <p:spPr>
          <a:xfrm>
            <a:off x="4110130" y="8207097"/>
            <a:ext cx="431055" cy="63990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88C511-DD74-4781-BF7B-650A8E379461}"/>
              </a:ext>
            </a:extLst>
          </p:cNvPr>
          <p:cNvCxnSpPr>
            <a:cxnSpLocks/>
          </p:cNvCxnSpPr>
          <p:nvPr/>
        </p:nvCxnSpPr>
        <p:spPr>
          <a:xfrm flipH="1">
            <a:off x="3082396" y="7732523"/>
            <a:ext cx="396007" cy="333009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A77C749-16C6-4C0C-AB90-659EB8C5F358}"/>
              </a:ext>
            </a:extLst>
          </p:cNvPr>
          <p:cNvSpPr txBox="1"/>
          <p:nvPr/>
        </p:nvSpPr>
        <p:spPr>
          <a:xfrm>
            <a:off x="5785306" y="534611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44BFB-F4CC-440D-AFA2-3322CBF48886}"/>
              </a:ext>
            </a:extLst>
          </p:cNvPr>
          <p:cNvSpPr txBox="1"/>
          <p:nvPr/>
        </p:nvSpPr>
        <p:spPr>
          <a:xfrm>
            <a:off x="5231119" y="556604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5516F6-6F63-48CF-BF34-F3E0AA577BDC}"/>
              </a:ext>
            </a:extLst>
          </p:cNvPr>
          <p:cNvSpPr txBox="1"/>
          <p:nvPr/>
        </p:nvSpPr>
        <p:spPr>
          <a:xfrm>
            <a:off x="2796763" y="524976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3BF47C-E13B-40A5-8D12-D978D0EA9CD3}"/>
              </a:ext>
            </a:extLst>
          </p:cNvPr>
          <p:cNvSpPr txBox="1"/>
          <p:nvPr/>
        </p:nvSpPr>
        <p:spPr>
          <a:xfrm>
            <a:off x="3236408" y="586074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B5A6A0-112B-481A-BA7B-09087685E56A}"/>
              </a:ext>
            </a:extLst>
          </p:cNvPr>
          <p:cNvSpPr txBox="1"/>
          <p:nvPr/>
        </p:nvSpPr>
        <p:spPr>
          <a:xfrm>
            <a:off x="3670463" y="547442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FDE968-C3B6-4DFC-B28C-E6212A7A86A6}"/>
              </a:ext>
            </a:extLst>
          </p:cNvPr>
          <p:cNvSpPr txBox="1"/>
          <p:nvPr/>
        </p:nvSpPr>
        <p:spPr>
          <a:xfrm>
            <a:off x="3981397" y="598975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D624F7-F612-47AE-B9D7-F7CDF7CCDF5D}"/>
              </a:ext>
            </a:extLst>
          </p:cNvPr>
          <p:cNvSpPr txBox="1"/>
          <p:nvPr/>
        </p:nvSpPr>
        <p:spPr>
          <a:xfrm>
            <a:off x="503441" y="546964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E37E96-E730-4814-BF3A-F8E51873D2A0}"/>
              </a:ext>
            </a:extLst>
          </p:cNvPr>
          <p:cNvSpPr txBox="1"/>
          <p:nvPr/>
        </p:nvSpPr>
        <p:spPr>
          <a:xfrm>
            <a:off x="940291" y="528636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T9</a:t>
            </a:r>
            <a:endParaRPr lang="en-US" b="1" dirty="0"/>
          </a:p>
        </p:txBody>
      </p:sp>
      <p:grpSp>
        <p:nvGrpSpPr>
          <p:cNvPr id="54" name="Group 299">
            <a:extLst>
              <a:ext uri="{FF2B5EF4-FFF2-40B4-BE49-F238E27FC236}">
                <a16:creationId xmlns:a16="http://schemas.microsoft.com/office/drawing/2014/main" id="{16B6DB9F-AF37-B84E-9D58-25CCE1AADF1F}"/>
              </a:ext>
            </a:extLst>
          </p:cNvPr>
          <p:cNvGrpSpPr>
            <a:grpSpLocks/>
          </p:cNvGrpSpPr>
          <p:nvPr/>
        </p:nvGrpSpPr>
        <p:grpSpPr bwMode="auto">
          <a:xfrm>
            <a:off x="1300447" y="6522914"/>
            <a:ext cx="4414828" cy="1714927"/>
            <a:chOff x="890" y="4694"/>
            <a:chExt cx="3643" cy="1415"/>
          </a:xfrm>
        </p:grpSpPr>
        <p:sp>
          <p:nvSpPr>
            <p:cNvPr id="55" name="Freeform 300">
              <a:extLst>
                <a:ext uri="{FF2B5EF4-FFF2-40B4-BE49-F238E27FC236}">
                  <a16:creationId xmlns:a16="http://schemas.microsoft.com/office/drawing/2014/main" id="{DBB5DA9B-491C-614C-BEC3-AB554AE43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5" y="4694"/>
              <a:ext cx="184" cy="1415"/>
            </a:xfrm>
            <a:custGeom>
              <a:avLst/>
              <a:gdLst>
                <a:gd name="T0" fmla="*/ 37683 w 42"/>
                <a:gd name="T1" fmla="*/ 37473 h 916"/>
                <a:gd name="T2" fmla="*/ 0 w 42"/>
                <a:gd name="T3" fmla="*/ 71520 h 916"/>
                <a:gd name="T4" fmla="*/ 0 w 42"/>
                <a:gd name="T5" fmla="*/ 9914 h 916"/>
                <a:gd name="T6" fmla="*/ 37683 w 42"/>
                <a:gd name="T7" fmla="*/ 0 h 916"/>
                <a:gd name="T8" fmla="*/ 37683 w 42"/>
                <a:gd name="T9" fmla="*/ 37473 h 9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916"/>
                <a:gd name="T17" fmla="*/ 42 w 42"/>
                <a:gd name="T18" fmla="*/ 916 h 9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916">
                  <a:moveTo>
                    <a:pt x="42" y="480"/>
                  </a:moveTo>
                  <a:lnTo>
                    <a:pt x="0" y="916"/>
                  </a:lnTo>
                  <a:lnTo>
                    <a:pt x="0" y="127"/>
                  </a:lnTo>
                  <a:lnTo>
                    <a:pt x="42" y="0"/>
                  </a:lnTo>
                  <a:lnTo>
                    <a:pt x="42" y="4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7" name="Freeform 301">
              <a:extLst>
                <a:ext uri="{FF2B5EF4-FFF2-40B4-BE49-F238E27FC236}">
                  <a16:creationId xmlns:a16="http://schemas.microsoft.com/office/drawing/2014/main" id="{02BB5E77-7F33-5C4E-9716-AECFE801709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215" y="4694"/>
              <a:ext cx="117" cy="1363"/>
            </a:xfrm>
            <a:custGeom>
              <a:avLst/>
              <a:gdLst>
                <a:gd name="T0" fmla="*/ 0 w 240"/>
                <a:gd name="T1" fmla="*/ 231401 h 840"/>
                <a:gd name="T2" fmla="*/ 75637390 w 240"/>
                <a:gd name="T3" fmla="*/ 404798 h 840"/>
                <a:gd name="T4" fmla="*/ 75637390 w 240"/>
                <a:gd name="T5" fmla="*/ 57599 h 840"/>
                <a:gd name="T6" fmla="*/ 0 w 240"/>
                <a:gd name="T7" fmla="*/ 0 h 840"/>
                <a:gd name="T8" fmla="*/ 0 w 240"/>
                <a:gd name="T9" fmla="*/ 231401 h 8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40"/>
                <a:gd name="T17" fmla="*/ 240 w 240"/>
                <a:gd name="T18" fmla="*/ 840 h 8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40">
                  <a:moveTo>
                    <a:pt x="0" y="480"/>
                  </a:moveTo>
                  <a:lnTo>
                    <a:pt x="240" y="840"/>
                  </a:lnTo>
                  <a:lnTo>
                    <a:pt x="240" y="120"/>
                  </a:lnTo>
                  <a:lnTo>
                    <a:pt x="0" y="0"/>
                  </a:lnTo>
                  <a:lnTo>
                    <a:pt x="0" y="4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8" name="Freeform 302">
              <a:extLst>
                <a:ext uri="{FF2B5EF4-FFF2-40B4-BE49-F238E27FC236}">
                  <a16:creationId xmlns:a16="http://schemas.microsoft.com/office/drawing/2014/main" id="{031CE36C-2615-FA44-A198-D61EA14F7F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4" y="4955"/>
              <a:ext cx="1349" cy="1111"/>
            </a:xfrm>
            <a:custGeom>
              <a:avLst/>
              <a:gdLst>
                <a:gd name="T0" fmla="*/ 2124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2124 w 528"/>
                <a:gd name="T7" fmla="*/ 0 h 288"/>
                <a:gd name="T8" fmla="*/ 2124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303">
              <a:extLst>
                <a:ext uri="{FF2B5EF4-FFF2-40B4-BE49-F238E27FC236}">
                  <a16:creationId xmlns:a16="http://schemas.microsoft.com/office/drawing/2014/main" id="{34E4124A-CB17-EF4D-A75E-26FDA4B7C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890" y="4955"/>
              <a:ext cx="988" cy="1111"/>
            </a:xfrm>
            <a:custGeom>
              <a:avLst/>
              <a:gdLst>
                <a:gd name="T0" fmla="*/ 19226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19226 w 528"/>
                <a:gd name="T7" fmla="*/ 0 h 288"/>
                <a:gd name="T8" fmla="*/ 19226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5" name="Freeform 300">
            <a:extLst>
              <a:ext uri="{FF2B5EF4-FFF2-40B4-BE49-F238E27FC236}">
                <a16:creationId xmlns:a16="http://schemas.microsoft.com/office/drawing/2014/main" id="{3ADFE532-A30F-6D4F-AA0E-3E8EE9BCA528}"/>
              </a:ext>
            </a:extLst>
          </p:cNvPr>
          <p:cNvSpPr>
            <a:spLocks/>
          </p:cNvSpPr>
          <p:nvPr/>
        </p:nvSpPr>
        <p:spPr bwMode="auto">
          <a:xfrm>
            <a:off x="2741354" y="6324599"/>
            <a:ext cx="154245" cy="1135163"/>
          </a:xfrm>
          <a:custGeom>
            <a:avLst/>
            <a:gdLst>
              <a:gd name="T0" fmla="*/ 37683 w 42"/>
              <a:gd name="T1" fmla="*/ 37473 h 916"/>
              <a:gd name="T2" fmla="*/ 0 w 42"/>
              <a:gd name="T3" fmla="*/ 71520 h 916"/>
              <a:gd name="T4" fmla="*/ 0 w 42"/>
              <a:gd name="T5" fmla="*/ 9914 h 916"/>
              <a:gd name="T6" fmla="*/ 37683 w 42"/>
              <a:gd name="T7" fmla="*/ 0 h 916"/>
              <a:gd name="T8" fmla="*/ 37683 w 42"/>
              <a:gd name="T9" fmla="*/ 37473 h 9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"/>
              <a:gd name="T16" fmla="*/ 0 h 916"/>
              <a:gd name="T17" fmla="*/ 42 w 42"/>
              <a:gd name="T18" fmla="*/ 916 h 9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" h="916">
                <a:moveTo>
                  <a:pt x="42" y="480"/>
                </a:moveTo>
                <a:lnTo>
                  <a:pt x="0" y="916"/>
                </a:lnTo>
                <a:lnTo>
                  <a:pt x="0" y="127"/>
                </a:lnTo>
                <a:lnTo>
                  <a:pt x="42" y="0"/>
                </a:lnTo>
                <a:lnTo>
                  <a:pt x="42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7" name="Freeform 301">
            <a:extLst>
              <a:ext uri="{FF2B5EF4-FFF2-40B4-BE49-F238E27FC236}">
                <a16:creationId xmlns:a16="http://schemas.microsoft.com/office/drawing/2014/main" id="{C8DDBB26-4542-5644-806F-91AB04E8E65A}"/>
              </a:ext>
            </a:extLst>
          </p:cNvPr>
          <p:cNvSpPr>
            <a:spLocks/>
          </p:cNvSpPr>
          <p:nvPr/>
        </p:nvSpPr>
        <p:spPr bwMode="auto">
          <a:xfrm flipH="1">
            <a:off x="4274698" y="6324600"/>
            <a:ext cx="144902" cy="1199467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8" name="AutoShape 28">
            <a:extLst>
              <a:ext uri="{FF2B5EF4-FFF2-40B4-BE49-F238E27FC236}">
                <a16:creationId xmlns:a16="http://schemas.microsoft.com/office/drawing/2014/main" id="{2E15A157-472D-8445-B0AE-4D91983AC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2168" y="7648441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92" name="Group 29">
            <a:extLst>
              <a:ext uri="{FF2B5EF4-FFF2-40B4-BE49-F238E27FC236}">
                <a16:creationId xmlns:a16="http://schemas.microsoft.com/office/drawing/2014/main" id="{05EA684D-B52F-A64F-ABBE-807AE15DEDA9}"/>
              </a:ext>
            </a:extLst>
          </p:cNvPr>
          <p:cNvGrpSpPr>
            <a:grpSpLocks/>
          </p:cNvGrpSpPr>
          <p:nvPr/>
        </p:nvGrpSpPr>
        <p:grpSpPr bwMode="auto">
          <a:xfrm>
            <a:off x="6321693" y="5840963"/>
            <a:ext cx="287338" cy="790575"/>
            <a:chOff x="528" y="240"/>
            <a:chExt cx="181" cy="498"/>
          </a:xfrm>
        </p:grpSpPr>
        <p:sp>
          <p:nvSpPr>
            <p:cNvPr id="93" name="Line 30">
              <a:extLst>
                <a:ext uri="{FF2B5EF4-FFF2-40B4-BE49-F238E27FC236}">
                  <a16:creationId xmlns:a16="http://schemas.microsoft.com/office/drawing/2014/main" id="{013130E7-1B66-1C4B-9B76-8573A48B6A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Line 31">
              <a:extLst>
                <a:ext uri="{FF2B5EF4-FFF2-40B4-BE49-F238E27FC236}">
                  <a16:creationId xmlns:a16="http://schemas.microsoft.com/office/drawing/2014/main" id="{1A8B4FCB-1AF9-C042-8A5C-11B3DCC185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32">
              <a:extLst>
                <a:ext uri="{FF2B5EF4-FFF2-40B4-BE49-F238E27FC236}">
                  <a16:creationId xmlns:a16="http://schemas.microsoft.com/office/drawing/2014/main" id="{CDC1A7E9-B7B6-934C-9D42-DC4CDF5DF9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6" name="Group 29">
            <a:extLst>
              <a:ext uri="{FF2B5EF4-FFF2-40B4-BE49-F238E27FC236}">
                <a16:creationId xmlns:a16="http://schemas.microsoft.com/office/drawing/2014/main" id="{1A2D70C6-9796-3146-B4A1-CE604E4BC3AD}"/>
              </a:ext>
            </a:extLst>
          </p:cNvPr>
          <p:cNvGrpSpPr>
            <a:grpSpLocks/>
          </p:cNvGrpSpPr>
          <p:nvPr/>
        </p:nvGrpSpPr>
        <p:grpSpPr bwMode="auto">
          <a:xfrm>
            <a:off x="5854464" y="5836201"/>
            <a:ext cx="287338" cy="790575"/>
            <a:chOff x="528" y="240"/>
            <a:chExt cx="181" cy="498"/>
          </a:xfrm>
        </p:grpSpPr>
        <p:sp>
          <p:nvSpPr>
            <p:cNvPr id="97" name="Line 30">
              <a:extLst>
                <a:ext uri="{FF2B5EF4-FFF2-40B4-BE49-F238E27FC236}">
                  <a16:creationId xmlns:a16="http://schemas.microsoft.com/office/drawing/2014/main" id="{475F41CD-0B8E-8148-BB6D-4BBA09FE3D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Line 31">
              <a:extLst>
                <a:ext uri="{FF2B5EF4-FFF2-40B4-BE49-F238E27FC236}">
                  <a16:creationId xmlns:a16="http://schemas.microsoft.com/office/drawing/2014/main" id="{98BDFDD2-5F85-D74D-8948-B6ED38A177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Freeform 32">
              <a:extLst>
                <a:ext uri="{FF2B5EF4-FFF2-40B4-BE49-F238E27FC236}">
                  <a16:creationId xmlns:a16="http://schemas.microsoft.com/office/drawing/2014/main" id="{BC837FE8-C762-3841-A9A6-F832899F8F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1" name="Freeform 303">
            <a:extLst>
              <a:ext uri="{FF2B5EF4-FFF2-40B4-BE49-F238E27FC236}">
                <a16:creationId xmlns:a16="http://schemas.microsoft.com/office/drawing/2014/main" id="{57015C5E-4FAE-2048-9850-9E9EA81593D9}"/>
              </a:ext>
            </a:extLst>
          </p:cNvPr>
          <p:cNvSpPr>
            <a:spLocks/>
          </p:cNvSpPr>
          <p:nvPr/>
        </p:nvSpPr>
        <p:spPr bwMode="auto">
          <a:xfrm>
            <a:off x="3502674" y="6522456"/>
            <a:ext cx="699120" cy="1199158"/>
          </a:xfrm>
          <a:custGeom>
            <a:avLst/>
            <a:gdLst>
              <a:gd name="T0" fmla="*/ 19226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19226 w 528"/>
              <a:gd name="T7" fmla="*/ 0 h 288"/>
              <a:gd name="T8" fmla="*/ 19226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27" name="Picture 2" descr="NSF.wmf                                                        00000002mwm wip2                       7A73D765:">
            <a:extLst>
              <a:ext uri="{FF2B5EF4-FFF2-40B4-BE49-F238E27FC236}">
                <a16:creationId xmlns:a16="http://schemas.microsoft.com/office/drawing/2014/main" id="{7AA3C6C1-90C0-6C44-BD39-C9E80788B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534" y="5959379"/>
            <a:ext cx="3603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8" name="Picture 2" descr="NSF.wmf                                                        00000002mwm wip2                       7A73D765:">
            <a:extLst>
              <a:ext uri="{FF2B5EF4-FFF2-40B4-BE49-F238E27FC236}">
                <a16:creationId xmlns:a16="http://schemas.microsoft.com/office/drawing/2014/main" id="{8D279D91-2332-6D4E-8E32-E200622BB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13" y="6037319"/>
            <a:ext cx="3603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A4BF3F2-FBBD-4D4B-83CD-E729197F314C}"/>
              </a:ext>
            </a:extLst>
          </p:cNvPr>
          <p:cNvGrpSpPr/>
          <p:nvPr/>
        </p:nvGrpSpPr>
        <p:grpSpPr>
          <a:xfrm>
            <a:off x="-153887" y="8183073"/>
            <a:ext cx="685800" cy="587829"/>
            <a:chOff x="166468" y="7843451"/>
            <a:chExt cx="685800" cy="587829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2DBAAAF4-45DC-6C43-BF74-DCA3C571C0AC}"/>
                </a:ext>
              </a:extLst>
            </p:cNvPr>
            <p:cNvGrpSpPr/>
            <p:nvPr/>
          </p:nvGrpSpPr>
          <p:grpSpPr>
            <a:xfrm>
              <a:off x="381000" y="7843451"/>
              <a:ext cx="246270" cy="304469"/>
              <a:chOff x="439530" y="6246813"/>
              <a:chExt cx="339943" cy="567994"/>
            </a:xfrm>
          </p:grpSpPr>
          <p:sp>
            <p:nvSpPr>
              <p:cNvPr id="109" name="Isosceles Triangle 11">
                <a:extLst>
                  <a:ext uri="{FF2B5EF4-FFF2-40B4-BE49-F238E27FC236}">
                    <a16:creationId xmlns:a16="http://schemas.microsoft.com/office/drawing/2014/main" id="{3C90556D-EF60-8F41-91CC-327B4F943573}"/>
                  </a:ext>
                </a:extLst>
              </p:cNvPr>
              <p:cNvSpPr/>
              <p:nvPr/>
            </p:nvSpPr>
            <p:spPr>
              <a:xfrm>
                <a:off x="457200" y="6246813"/>
                <a:ext cx="304800" cy="512683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38E4FE9E-905D-0C42-BE4F-A32BC7B82D95}"/>
                  </a:ext>
                </a:extLst>
              </p:cNvPr>
              <p:cNvSpPr/>
              <p:nvPr/>
            </p:nvSpPr>
            <p:spPr>
              <a:xfrm>
                <a:off x="533400" y="6248400"/>
                <a:ext cx="152400" cy="761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6E8A00CA-EDA4-174F-AFA0-56F43ACA6BF0}"/>
                  </a:ext>
                </a:extLst>
              </p:cNvPr>
              <p:cNvSpPr/>
              <p:nvPr/>
            </p:nvSpPr>
            <p:spPr>
              <a:xfrm>
                <a:off x="439530" y="6738686"/>
                <a:ext cx="339943" cy="7612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173536E8-B059-4B4C-B7E7-AACDF531D829}"/>
                </a:ext>
              </a:extLst>
            </p:cNvPr>
            <p:cNvSpPr txBox="1"/>
            <p:nvPr/>
          </p:nvSpPr>
          <p:spPr>
            <a:xfrm>
              <a:off x="166468" y="8092726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Muzzle safe cone</a:t>
              </a:r>
            </a:p>
          </p:txBody>
        </p:sp>
      </p:grpSp>
      <p:grpSp>
        <p:nvGrpSpPr>
          <p:cNvPr id="100" name="Group 29">
            <a:extLst>
              <a:ext uri="{FF2B5EF4-FFF2-40B4-BE49-F238E27FC236}">
                <a16:creationId xmlns:a16="http://schemas.microsoft.com/office/drawing/2014/main" id="{996133C2-0166-4756-BAE2-73EE6914191B}"/>
              </a:ext>
            </a:extLst>
          </p:cNvPr>
          <p:cNvGrpSpPr>
            <a:grpSpLocks/>
          </p:cNvGrpSpPr>
          <p:nvPr/>
        </p:nvGrpSpPr>
        <p:grpSpPr bwMode="auto">
          <a:xfrm>
            <a:off x="5362530" y="5977031"/>
            <a:ext cx="287338" cy="790575"/>
            <a:chOff x="528" y="240"/>
            <a:chExt cx="181" cy="498"/>
          </a:xfrm>
        </p:grpSpPr>
        <p:sp>
          <p:nvSpPr>
            <p:cNvPr id="112" name="Line 30">
              <a:extLst>
                <a:ext uri="{FF2B5EF4-FFF2-40B4-BE49-F238E27FC236}">
                  <a16:creationId xmlns:a16="http://schemas.microsoft.com/office/drawing/2014/main" id="{E22A5055-DA5C-4627-B331-34D27DF604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Line 31">
              <a:extLst>
                <a:ext uri="{FF2B5EF4-FFF2-40B4-BE49-F238E27FC236}">
                  <a16:creationId xmlns:a16="http://schemas.microsoft.com/office/drawing/2014/main" id="{DEA6BAE6-4A22-48B4-BB91-5E76174858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Freeform 32">
              <a:extLst>
                <a:ext uri="{FF2B5EF4-FFF2-40B4-BE49-F238E27FC236}">
                  <a16:creationId xmlns:a16="http://schemas.microsoft.com/office/drawing/2014/main" id="{B974719D-F1F7-42DB-9116-A2274141E5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66487ECC-D9AD-45A7-A3B7-93F612EC7E56}"/>
              </a:ext>
            </a:extLst>
          </p:cNvPr>
          <p:cNvSpPr txBox="1"/>
          <p:nvPr/>
        </p:nvSpPr>
        <p:spPr>
          <a:xfrm>
            <a:off x="1369613" y="537713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T10</a:t>
            </a:r>
          </a:p>
        </p:txBody>
      </p:sp>
      <p:grpSp>
        <p:nvGrpSpPr>
          <p:cNvPr id="133" name="Group 29">
            <a:extLst>
              <a:ext uri="{FF2B5EF4-FFF2-40B4-BE49-F238E27FC236}">
                <a16:creationId xmlns:a16="http://schemas.microsoft.com/office/drawing/2014/main" id="{415336D9-ABE2-4533-A386-EDE6E4982604}"/>
              </a:ext>
            </a:extLst>
          </p:cNvPr>
          <p:cNvGrpSpPr>
            <a:grpSpLocks/>
          </p:cNvGrpSpPr>
          <p:nvPr/>
        </p:nvGrpSpPr>
        <p:grpSpPr bwMode="auto">
          <a:xfrm>
            <a:off x="1846349" y="5881961"/>
            <a:ext cx="287338" cy="790575"/>
            <a:chOff x="528" y="240"/>
            <a:chExt cx="181" cy="498"/>
          </a:xfrm>
        </p:grpSpPr>
        <p:sp>
          <p:nvSpPr>
            <p:cNvPr id="134" name="Line 30">
              <a:extLst>
                <a:ext uri="{FF2B5EF4-FFF2-40B4-BE49-F238E27FC236}">
                  <a16:creationId xmlns:a16="http://schemas.microsoft.com/office/drawing/2014/main" id="{261C3365-E951-49E2-A27E-D241ED4871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Line 31">
              <a:extLst>
                <a:ext uri="{FF2B5EF4-FFF2-40B4-BE49-F238E27FC236}">
                  <a16:creationId xmlns:a16="http://schemas.microsoft.com/office/drawing/2014/main" id="{2FE9B2E0-95AA-4402-A761-3801450778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Freeform 32">
              <a:extLst>
                <a:ext uri="{FF2B5EF4-FFF2-40B4-BE49-F238E27FC236}">
                  <a16:creationId xmlns:a16="http://schemas.microsoft.com/office/drawing/2014/main" id="{711D4A08-632A-469A-94F1-4184CD15B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7" name="TextBox 136">
            <a:extLst>
              <a:ext uri="{FF2B5EF4-FFF2-40B4-BE49-F238E27FC236}">
                <a16:creationId xmlns:a16="http://schemas.microsoft.com/office/drawing/2014/main" id="{F46D645B-3C15-4989-AF38-B9103E6E0357}"/>
              </a:ext>
            </a:extLst>
          </p:cNvPr>
          <p:cNvSpPr txBox="1"/>
          <p:nvPr/>
        </p:nvSpPr>
        <p:spPr>
          <a:xfrm>
            <a:off x="2008684" y="561394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1501</TotalTime>
  <Words>181</Words>
  <Application>Microsoft Office PowerPoint</Application>
  <PresentationFormat>Custom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192</cp:revision>
  <dcterms:created xsi:type="dcterms:W3CDTF">2002-08-21T12:11:08Z</dcterms:created>
  <dcterms:modified xsi:type="dcterms:W3CDTF">2020-01-04T03:00:17Z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