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83" r:id="rId2"/>
    <p:sldId id="282" r:id="rId3"/>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2610" y="7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55496B36-6B92-47E7-B59F-B945E3BCAF78}" type="datetimeFigureOut">
              <a:rPr lang="en-US"/>
              <a:pPr>
                <a:defRPr/>
              </a:pPr>
              <a:t>6/23/2016</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smtClean="0"/>
            </a:lvl1pPr>
          </a:lstStyle>
          <a:p>
            <a:pPr>
              <a:defRPr/>
            </a:pPr>
            <a:fld id="{2D587ED6-ACD2-4E15-A5C1-2AEC6D9142E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1A51C5-56F1-4F49-A91B-8529B9F32FCA}"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74386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1A51C5-56F1-4F49-A91B-8529B9F32FCA}" type="slidenum">
              <a:rPr lang="en-US" altLang="en-US">
                <a:latin typeface="Arial" panose="020B0604020202020204" pitchFamily="34" charset="0"/>
              </a:rPr>
              <a:pPr>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2864377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F3CDDD-E508-4A86-86A2-58EB3C73258C}" type="slidenum">
              <a:rPr lang="en-US" altLang="en-US"/>
              <a:pPr>
                <a:defRPr/>
              </a:pPr>
              <a:t>‹#›</a:t>
            </a:fld>
            <a:endParaRPr lang="en-US" altLang="en-US"/>
          </a:p>
        </p:txBody>
      </p:sp>
    </p:spTree>
    <p:extLst>
      <p:ext uri="{BB962C8B-B14F-4D97-AF65-F5344CB8AC3E}">
        <p14:creationId xmlns:p14="http://schemas.microsoft.com/office/powerpoint/2010/main" val="354665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A7A87A-5972-4347-B44C-93E9247955E6}" type="slidenum">
              <a:rPr lang="en-US" altLang="en-US"/>
              <a:pPr>
                <a:defRPr/>
              </a:pPr>
              <a:t>‹#›</a:t>
            </a:fld>
            <a:endParaRPr lang="en-US" altLang="en-US"/>
          </a:p>
        </p:txBody>
      </p:sp>
    </p:spTree>
    <p:extLst>
      <p:ext uri="{BB962C8B-B14F-4D97-AF65-F5344CB8AC3E}">
        <p14:creationId xmlns:p14="http://schemas.microsoft.com/office/powerpoint/2010/main" val="287303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DDD145-B179-4A2B-8F50-71867534CAF8}" type="slidenum">
              <a:rPr lang="en-US" altLang="en-US"/>
              <a:pPr>
                <a:defRPr/>
              </a:pPr>
              <a:t>‹#›</a:t>
            </a:fld>
            <a:endParaRPr lang="en-US" altLang="en-US"/>
          </a:p>
        </p:txBody>
      </p:sp>
    </p:spTree>
    <p:extLst>
      <p:ext uri="{BB962C8B-B14F-4D97-AF65-F5344CB8AC3E}">
        <p14:creationId xmlns:p14="http://schemas.microsoft.com/office/powerpoint/2010/main" val="263707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62E269-EBEE-484B-AAA7-2FC6B11CA22B}" type="slidenum">
              <a:rPr lang="en-US" altLang="en-US"/>
              <a:pPr>
                <a:defRPr/>
              </a:pPr>
              <a:t>‹#›</a:t>
            </a:fld>
            <a:endParaRPr lang="en-US" altLang="en-US"/>
          </a:p>
        </p:txBody>
      </p:sp>
    </p:spTree>
    <p:extLst>
      <p:ext uri="{BB962C8B-B14F-4D97-AF65-F5344CB8AC3E}">
        <p14:creationId xmlns:p14="http://schemas.microsoft.com/office/powerpoint/2010/main" val="103484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D7EB61-7389-4798-99E6-554FF07BA87C}" type="slidenum">
              <a:rPr lang="en-US" altLang="en-US"/>
              <a:pPr>
                <a:defRPr/>
              </a:pPr>
              <a:t>‹#›</a:t>
            </a:fld>
            <a:endParaRPr lang="en-US" altLang="en-US"/>
          </a:p>
        </p:txBody>
      </p:sp>
    </p:spTree>
    <p:extLst>
      <p:ext uri="{BB962C8B-B14F-4D97-AF65-F5344CB8AC3E}">
        <p14:creationId xmlns:p14="http://schemas.microsoft.com/office/powerpoint/2010/main" val="377938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6FCB665-7642-4D47-8CBF-DA7896F3458C}" type="slidenum">
              <a:rPr lang="en-US" altLang="en-US"/>
              <a:pPr>
                <a:defRPr/>
              </a:pPr>
              <a:t>‹#›</a:t>
            </a:fld>
            <a:endParaRPr lang="en-US" altLang="en-US"/>
          </a:p>
        </p:txBody>
      </p:sp>
    </p:spTree>
    <p:extLst>
      <p:ext uri="{BB962C8B-B14F-4D97-AF65-F5344CB8AC3E}">
        <p14:creationId xmlns:p14="http://schemas.microsoft.com/office/powerpoint/2010/main" val="2437763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B6D2F6F-11F0-470C-B750-C07F535A7396}" type="slidenum">
              <a:rPr lang="en-US" altLang="en-US"/>
              <a:pPr>
                <a:defRPr/>
              </a:pPr>
              <a:t>‹#›</a:t>
            </a:fld>
            <a:endParaRPr lang="en-US" altLang="en-US"/>
          </a:p>
        </p:txBody>
      </p:sp>
    </p:spTree>
    <p:extLst>
      <p:ext uri="{BB962C8B-B14F-4D97-AF65-F5344CB8AC3E}">
        <p14:creationId xmlns:p14="http://schemas.microsoft.com/office/powerpoint/2010/main" val="171790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7274FFD-0C53-4B0E-8D7C-2F6483C643A7}" type="slidenum">
              <a:rPr lang="en-US" altLang="en-US"/>
              <a:pPr>
                <a:defRPr/>
              </a:pPr>
              <a:t>‹#›</a:t>
            </a:fld>
            <a:endParaRPr lang="en-US" altLang="en-US"/>
          </a:p>
        </p:txBody>
      </p:sp>
    </p:spTree>
    <p:extLst>
      <p:ext uri="{BB962C8B-B14F-4D97-AF65-F5344CB8AC3E}">
        <p14:creationId xmlns:p14="http://schemas.microsoft.com/office/powerpoint/2010/main" val="206903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9CC2C1D-8FE2-43BD-A85A-D760B1A3B520}" type="slidenum">
              <a:rPr lang="en-US" altLang="en-US"/>
              <a:pPr>
                <a:defRPr/>
              </a:pPr>
              <a:t>‹#›</a:t>
            </a:fld>
            <a:endParaRPr lang="en-US" altLang="en-US"/>
          </a:p>
        </p:txBody>
      </p:sp>
    </p:spTree>
    <p:extLst>
      <p:ext uri="{BB962C8B-B14F-4D97-AF65-F5344CB8AC3E}">
        <p14:creationId xmlns:p14="http://schemas.microsoft.com/office/powerpoint/2010/main" val="307981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7F4072C-17AD-4C68-81FF-0FF898E5080C}" type="slidenum">
              <a:rPr lang="en-US" altLang="en-US"/>
              <a:pPr>
                <a:defRPr/>
              </a:pPr>
              <a:t>‹#›</a:t>
            </a:fld>
            <a:endParaRPr lang="en-US" altLang="en-US"/>
          </a:p>
        </p:txBody>
      </p:sp>
    </p:spTree>
    <p:extLst>
      <p:ext uri="{BB962C8B-B14F-4D97-AF65-F5344CB8AC3E}">
        <p14:creationId xmlns:p14="http://schemas.microsoft.com/office/powerpoint/2010/main" val="250027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00C8B8-8CF5-4DC0-882D-B04EA6BBB083}" type="slidenum">
              <a:rPr lang="en-US" altLang="en-US"/>
              <a:pPr>
                <a:defRPr/>
              </a:pPr>
              <a:t>‹#›</a:t>
            </a:fld>
            <a:endParaRPr lang="en-US" altLang="en-US"/>
          </a:p>
        </p:txBody>
      </p:sp>
    </p:spTree>
    <p:extLst>
      <p:ext uri="{BB962C8B-B14F-4D97-AF65-F5344CB8AC3E}">
        <p14:creationId xmlns:p14="http://schemas.microsoft.com/office/powerpoint/2010/main" val="727582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smtClean="0"/>
            </a:lvl1pPr>
          </a:lstStyle>
          <a:p>
            <a:pPr>
              <a:defRPr/>
            </a:pPr>
            <a:fld id="{48A5D922-57F5-48DF-8360-3FA36C210FD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596636" y="3250577"/>
            <a:ext cx="226926" cy="858838"/>
            <a:chOff x="5187995" y="3467054"/>
            <a:chExt cx="226926" cy="858838"/>
          </a:xfrm>
        </p:grpSpPr>
        <p:grpSp>
          <p:nvGrpSpPr>
            <p:cNvPr id="176" name="Group 288"/>
            <p:cNvGrpSpPr>
              <a:grpSpLocks/>
            </p:cNvGrpSpPr>
            <p:nvPr/>
          </p:nvGrpSpPr>
          <p:grpSpPr bwMode="auto">
            <a:xfrm>
              <a:off x="5192671" y="3467054"/>
              <a:ext cx="222250" cy="858838"/>
              <a:chOff x="384" y="816"/>
              <a:chExt cx="140" cy="541"/>
            </a:xfrm>
          </p:grpSpPr>
          <p:sp>
            <p:nvSpPr>
              <p:cNvPr id="186"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1"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216" name="Freeform 299"/>
            <p:cNvSpPr>
              <a:spLocks/>
            </p:cNvSpPr>
            <p:nvPr/>
          </p:nvSpPr>
          <p:spPr bwMode="auto">
            <a:xfrm flipH="1">
              <a:off x="5187995" y="3617927"/>
              <a:ext cx="222250" cy="577850"/>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a:solidFill>
                <a:schemeClr val="tx1"/>
              </a:solidFill>
              <a:round/>
              <a:headEnd/>
              <a:tailEnd/>
            </a:ln>
          </p:spPr>
          <p:txBody>
            <a:bodyPr/>
            <a:lstStyle/>
            <a:p>
              <a:endParaRPr lang="en-US"/>
            </a:p>
          </p:txBody>
        </p:sp>
      </p:grpSp>
      <p:grpSp>
        <p:nvGrpSpPr>
          <p:cNvPr id="3189" name="Group 3188"/>
          <p:cNvGrpSpPr/>
          <p:nvPr/>
        </p:nvGrpSpPr>
        <p:grpSpPr>
          <a:xfrm>
            <a:off x="3544860" y="3110890"/>
            <a:ext cx="288699" cy="928903"/>
            <a:chOff x="2966375" y="2684248"/>
            <a:chExt cx="288699" cy="928903"/>
          </a:xfrm>
        </p:grpSpPr>
        <p:sp>
          <p:nvSpPr>
            <p:cNvPr id="212" name="Line 30"/>
            <p:cNvSpPr>
              <a:spLocks noChangeShapeType="1"/>
            </p:cNvSpPr>
            <p:nvPr/>
          </p:nvSpPr>
          <p:spPr bwMode="auto">
            <a:xfrm>
              <a:off x="2982188" y="3084426"/>
              <a:ext cx="0" cy="528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 name="Line 31"/>
            <p:cNvSpPr>
              <a:spLocks noChangeShapeType="1"/>
            </p:cNvSpPr>
            <p:nvPr/>
          </p:nvSpPr>
          <p:spPr bwMode="auto">
            <a:xfrm>
              <a:off x="3245713" y="3084426"/>
              <a:ext cx="0" cy="528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4" name="Freeform 32"/>
            <p:cNvSpPr>
              <a:spLocks/>
            </p:cNvSpPr>
            <p:nvPr/>
          </p:nvSpPr>
          <p:spPr bwMode="auto">
            <a:xfrm>
              <a:off x="2966375" y="2684248"/>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94" name="Freeform 32"/>
            <p:cNvSpPr>
              <a:spLocks/>
            </p:cNvSpPr>
            <p:nvPr/>
          </p:nvSpPr>
          <p:spPr bwMode="auto">
            <a:xfrm>
              <a:off x="2967736" y="2886995"/>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aphicFrame>
        <p:nvGraphicFramePr>
          <p:cNvPr id="110" name="Group 29"/>
          <p:cNvGraphicFramePr>
            <a:graphicFrameLocks noGrp="1"/>
          </p:cNvGraphicFramePr>
          <p:nvPr/>
        </p:nvGraphicFramePr>
        <p:xfrm>
          <a:off x="177800" y="165100"/>
          <a:ext cx="6997700" cy="2861887"/>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Bay 3</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Bridge to Nowhere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Matt Carlson</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Standing outside the shooting area, toes touching </a:t>
                      </a:r>
                      <a:r>
                        <a:rPr kumimoji="0" lang="en-US" sz="1100" b="0" i="0" u="none" strike="noStrike" cap="none" normalizeH="0" baseline="0" dirty="0" err="1" smtClean="0">
                          <a:ln>
                            <a:noFill/>
                          </a:ln>
                          <a:solidFill>
                            <a:schemeClr val="tx1"/>
                          </a:solidFill>
                          <a:effectLst/>
                          <a:latin typeface="Arial" charset="0"/>
                          <a:cs typeface="Times New Roman" charset="0"/>
                        </a:rPr>
                        <a:t>Xs</a:t>
                      </a:r>
                      <a:r>
                        <a:rPr kumimoji="0" lang="en-US" sz="1100" b="0" i="0" u="none" strike="noStrike" cap="none" normalizeH="0" baseline="0" dirty="0" smtClean="0">
                          <a:ln>
                            <a:noFill/>
                          </a:ln>
                          <a:solidFill>
                            <a:schemeClr val="tx1"/>
                          </a:solidFill>
                          <a:effectLst/>
                          <a:latin typeface="Arial" charset="0"/>
                          <a:cs typeface="Times New Roman" charset="0"/>
                        </a:rPr>
                        <a:t>. Gun loaded and holstered.</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87">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At start signal, engage targets as they become visible from within the shooting area.</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charset="0"/>
                        <a:cs typeface="Times New Roman"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Note:</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cs typeface="Times New Roman" charset="0"/>
                        </a:rPr>
                        <a:t>Bridge surface is part of the shooting area. Bridge supports and chains are </a:t>
                      </a:r>
                      <a:r>
                        <a:rPr kumimoji="0" lang="en-US" sz="1100" b="1" i="0" u="none" strike="noStrike" cap="none" normalizeH="0" baseline="0" dirty="0" smtClean="0">
                          <a:ln>
                            <a:noFill/>
                          </a:ln>
                          <a:solidFill>
                            <a:schemeClr val="tx1"/>
                          </a:solidFill>
                          <a:effectLst/>
                          <a:latin typeface="Arial" charset="0"/>
                          <a:cs typeface="Times New Roman" charset="0"/>
                        </a:rPr>
                        <a:t>NOT</a:t>
                      </a:r>
                      <a:r>
                        <a:rPr kumimoji="0" lang="en-US" sz="1100" b="0" i="0" u="none" strike="noStrike" cap="none" normalizeH="0" baseline="0" dirty="0" smtClean="0">
                          <a:ln>
                            <a:noFill/>
                          </a:ln>
                          <a:solidFill>
                            <a:schemeClr val="tx1"/>
                          </a:solidFill>
                          <a:effectLst/>
                          <a:latin typeface="Arial" charset="0"/>
                          <a:cs typeface="Times New Roman" charset="0"/>
                        </a:rPr>
                        <a:t> part of the shooting area. 1 procedural per shot will be assessed if any part of the shooter touches the bridge supports or chains.</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32 rounds, 160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15 metric, 2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cxnSp>
        <p:nvCxnSpPr>
          <p:cNvPr id="144" name="Straight Connector 143"/>
          <p:cNvCxnSpPr/>
          <p:nvPr/>
        </p:nvCxnSpPr>
        <p:spPr>
          <a:xfrm flipV="1">
            <a:off x="1752710" y="8242924"/>
            <a:ext cx="0" cy="1196182"/>
          </a:xfrm>
          <a:prstGeom prst="line">
            <a:avLst/>
          </a:prstGeom>
          <a:ln w="19050"/>
        </p:spPr>
        <p:style>
          <a:lnRef idx="1">
            <a:schemeClr val="dk1"/>
          </a:lnRef>
          <a:fillRef idx="0">
            <a:schemeClr val="dk1"/>
          </a:fillRef>
          <a:effectRef idx="0">
            <a:schemeClr val="dk1"/>
          </a:effectRef>
          <a:fontRef idx="minor">
            <a:schemeClr val="tx1"/>
          </a:fontRef>
        </p:style>
      </p:cxnSp>
      <p:sp>
        <p:nvSpPr>
          <p:cNvPr id="3112" name="TextBox 13"/>
          <p:cNvSpPr txBox="1">
            <a:spLocks noChangeArrowheads="1"/>
          </p:cNvSpPr>
          <p:nvPr/>
        </p:nvSpPr>
        <p:spPr bwMode="auto">
          <a:xfrm>
            <a:off x="3672514" y="9248775"/>
            <a:ext cx="5318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dirty="0"/>
              <a:t>X </a:t>
            </a:r>
            <a:r>
              <a:rPr lang="en-US" altLang="en-US" sz="1600" b="1" dirty="0" err="1"/>
              <a:t>X</a:t>
            </a:r>
            <a:endParaRPr lang="en-US" altLang="en-US" sz="1600" b="1" dirty="0"/>
          </a:p>
        </p:txBody>
      </p:sp>
      <p:grpSp>
        <p:nvGrpSpPr>
          <p:cNvPr id="10" name="Group 9"/>
          <p:cNvGrpSpPr/>
          <p:nvPr/>
        </p:nvGrpSpPr>
        <p:grpSpPr>
          <a:xfrm>
            <a:off x="1400901" y="6134685"/>
            <a:ext cx="1768872" cy="1376160"/>
            <a:chOff x="2266552" y="5188544"/>
            <a:chExt cx="1768872" cy="1376160"/>
          </a:xfrm>
        </p:grpSpPr>
        <p:cxnSp>
          <p:nvCxnSpPr>
            <p:cNvPr id="99" name="Straight Connector 98"/>
            <p:cNvCxnSpPr/>
            <p:nvPr/>
          </p:nvCxnSpPr>
          <p:spPr>
            <a:xfrm flipH="1">
              <a:off x="2270124" y="5197672"/>
              <a:ext cx="1295400" cy="721519"/>
            </a:xfrm>
            <a:prstGeom prst="line">
              <a:avLst/>
            </a:prstGeom>
            <a:ln w="19050"/>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flipH="1">
              <a:off x="2727324" y="5701702"/>
              <a:ext cx="1295400" cy="721519"/>
            </a:xfrm>
            <a:prstGeom prst="line">
              <a:avLst/>
            </a:prstGeom>
            <a:ln w="19050"/>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a:off x="3565524" y="5188544"/>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a:off x="2270124" y="5913238"/>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a:off x="2272639" y="5909666"/>
              <a:ext cx="0" cy="152795"/>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2734467" y="6411909"/>
              <a:ext cx="0" cy="152795"/>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a:xfrm>
              <a:off x="4030661" y="5692177"/>
              <a:ext cx="0" cy="152795"/>
            </a:xfrm>
            <a:prstGeom prst="line">
              <a:avLst/>
            </a:prstGeom>
            <a:ln w="19050"/>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2738436" y="5833660"/>
              <a:ext cx="1295400" cy="721519"/>
            </a:xfrm>
            <a:prstGeom prst="line">
              <a:avLst/>
            </a:prstGeom>
            <a:ln w="1905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a:off x="2266552" y="6051546"/>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a:off x="2380125" y="5851823"/>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2494890" y="5784455"/>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a:off x="2608725" y="5722840"/>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Straight Connector 118"/>
            <p:cNvCxnSpPr/>
            <p:nvPr/>
          </p:nvCxnSpPr>
          <p:spPr>
            <a:xfrm>
              <a:off x="2716212" y="5669060"/>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2819400" y="5603081"/>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2925295" y="5543550"/>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3036851" y="5490952"/>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3" name="Straight Connector 122"/>
            <p:cNvCxnSpPr/>
            <p:nvPr/>
          </p:nvCxnSpPr>
          <p:spPr>
            <a:xfrm>
              <a:off x="3138950" y="5432716"/>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a:off x="3242200" y="5369026"/>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5" name="Straight Connector 124"/>
            <p:cNvCxnSpPr/>
            <p:nvPr/>
          </p:nvCxnSpPr>
          <p:spPr>
            <a:xfrm>
              <a:off x="3359015" y="5303047"/>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6" name="Straight Connector 125"/>
            <p:cNvCxnSpPr/>
            <p:nvPr/>
          </p:nvCxnSpPr>
          <p:spPr>
            <a:xfrm>
              <a:off x="3470275" y="5249365"/>
              <a:ext cx="469900" cy="513158"/>
            </a:xfrm>
            <a:prstGeom prst="line">
              <a:avLst/>
            </a:prstGeom>
            <a:ln w="19050"/>
          </p:spPr>
          <p:style>
            <a:lnRef idx="1">
              <a:schemeClr val="dk1"/>
            </a:lnRef>
            <a:fillRef idx="0">
              <a:schemeClr val="dk1"/>
            </a:fillRef>
            <a:effectRef idx="0">
              <a:schemeClr val="dk1"/>
            </a:effectRef>
            <a:fontRef idx="minor">
              <a:schemeClr val="tx1"/>
            </a:fontRef>
          </p:style>
        </p:cxnSp>
      </p:grpSp>
      <p:sp>
        <p:nvSpPr>
          <p:cNvPr id="131" name="Line 316"/>
          <p:cNvSpPr>
            <a:spLocks noChangeShapeType="1"/>
          </p:cNvSpPr>
          <p:nvPr/>
        </p:nvSpPr>
        <p:spPr bwMode="auto">
          <a:xfrm>
            <a:off x="1411396" y="6647843"/>
            <a:ext cx="0" cy="3937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n w="3175">
                <a:solidFill>
                  <a:schemeClr val="tx1"/>
                </a:solidFill>
              </a:ln>
            </a:endParaRPr>
          </a:p>
        </p:txBody>
      </p:sp>
      <p:sp>
        <p:nvSpPr>
          <p:cNvPr id="134" name="Freeform 293"/>
          <p:cNvSpPr>
            <a:spLocks/>
          </p:cNvSpPr>
          <p:nvPr/>
        </p:nvSpPr>
        <p:spPr bwMode="auto">
          <a:xfrm>
            <a:off x="930194" y="3201111"/>
            <a:ext cx="176242" cy="1504276"/>
          </a:xfrm>
          <a:custGeom>
            <a:avLst/>
            <a:gdLst>
              <a:gd name="T0" fmla="*/ 0 w 288"/>
              <a:gd name="T1" fmla="*/ 11 h 976"/>
              <a:gd name="T2" fmla="*/ 3409 w 288"/>
              <a:gd name="T3" fmla="*/ 0 h 976"/>
              <a:gd name="T4" fmla="*/ 3409 w 288"/>
              <a:gd name="T5" fmla="*/ 51 h 976"/>
              <a:gd name="T6" fmla="*/ 0 w 288"/>
              <a:gd name="T7" fmla="*/ 62 h 976"/>
              <a:gd name="T8" fmla="*/ 0 w 288"/>
              <a:gd name="T9" fmla="*/ 11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19050">
            <a:solidFill>
              <a:schemeClr val="tx1"/>
            </a:solidFill>
            <a:round/>
            <a:headEnd/>
            <a:tailEnd/>
          </a:ln>
        </p:spPr>
        <p:txBody>
          <a:bodyPr/>
          <a:lstStyle/>
          <a:p>
            <a:endParaRPr lang="en-US"/>
          </a:p>
        </p:txBody>
      </p:sp>
      <p:grpSp>
        <p:nvGrpSpPr>
          <p:cNvPr id="135" name="Group 292"/>
          <p:cNvGrpSpPr>
            <a:grpSpLocks/>
          </p:cNvGrpSpPr>
          <p:nvPr/>
        </p:nvGrpSpPr>
        <p:grpSpPr bwMode="auto">
          <a:xfrm flipH="1">
            <a:off x="244538" y="7533312"/>
            <a:ext cx="222250" cy="858838"/>
            <a:chOff x="384" y="816"/>
            <a:chExt cx="140" cy="541"/>
          </a:xfrm>
        </p:grpSpPr>
        <p:sp>
          <p:nvSpPr>
            <p:cNvPr id="136" name="Line 293"/>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 name="Line 294"/>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 name="Freeform 295"/>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39" name="Group 292"/>
          <p:cNvGrpSpPr>
            <a:grpSpLocks/>
          </p:cNvGrpSpPr>
          <p:nvPr/>
        </p:nvGrpSpPr>
        <p:grpSpPr bwMode="auto">
          <a:xfrm flipH="1">
            <a:off x="538228" y="7438248"/>
            <a:ext cx="222250" cy="858838"/>
            <a:chOff x="384" y="816"/>
            <a:chExt cx="140" cy="541"/>
          </a:xfrm>
        </p:grpSpPr>
        <p:sp>
          <p:nvSpPr>
            <p:cNvPr id="140" name="Line 293"/>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1" name="Line 294"/>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2" name="Freeform 295"/>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150" name="Freeform 317"/>
          <p:cNvSpPr>
            <a:spLocks/>
          </p:cNvSpPr>
          <p:nvPr/>
        </p:nvSpPr>
        <p:spPr bwMode="auto">
          <a:xfrm>
            <a:off x="394558" y="7480131"/>
            <a:ext cx="222250" cy="577850"/>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a:solidFill>
              <a:schemeClr val="tx1"/>
            </a:solidFill>
            <a:round/>
            <a:headEnd/>
            <a:tailEnd/>
          </a:ln>
        </p:spPr>
        <p:txBody>
          <a:bodyPr/>
          <a:lstStyle/>
          <a:p>
            <a:endParaRPr lang="en-US"/>
          </a:p>
        </p:txBody>
      </p:sp>
      <p:grpSp>
        <p:nvGrpSpPr>
          <p:cNvPr id="159" name="Group 21"/>
          <p:cNvGrpSpPr>
            <a:grpSpLocks/>
          </p:cNvGrpSpPr>
          <p:nvPr/>
        </p:nvGrpSpPr>
        <p:grpSpPr bwMode="auto">
          <a:xfrm>
            <a:off x="470296" y="3846615"/>
            <a:ext cx="185738" cy="660400"/>
            <a:chOff x="5403" y="3457"/>
            <a:chExt cx="209" cy="755"/>
          </a:xfrm>
        </p:grpSpPr>
        <p:sp>
          <p:nvSpPr>
            <p:cNvPr id="160" name="Oval 22"/>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61" name="Oval 23"/>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62" name="Freeform 24"/>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63" name="Rectangle 25"/>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64" name="Rectangle 26"/>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65" name="Rectangle 27"/>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66" name="Rectangle 28"/>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cxnSp>
        <p:nvCxnSpPr>
          <p:cNvPr id="168" name="Straight Connector 167"/>
          <p:cNvCxnSpPr/>
          <p:nvPr/>
        </p:nvCxnSpPr>
        <p:spPr>
          <a:xfrm flipV="1">
            <a:off x="6119782" y="8223086"/>
            <a:ext cx="559" cy="1188410"/>
          </a:xfrm>
          <a:prstGeom prst="line">
            <a:avLst/>
          </a:prstGeom>
          <a:ln w="19050"/>
        </p:spPr>
        <p:style>
          <a:lnRef idx="1">
            <a:schemeClr val="dk1"/>
          </a:lnRef>
          <a:fillRef idx="0">
            <a:schemeClr val="dk1"/>
          </a:fillRef>
          <a:effectRef idx="0">
            <a:schemeClr val="dk1"/>
          </a:effectRef>
          <a:fontRef idx="minor">
            <a:schemeClr val="tx1"/>
          </a:fontRef>
        </p:style>
      </p:cxnSp>
      <p:cxnSp>
        <p:nvCxnSpPr>
          <p:cNvPr id="169" name="Straight Connector 168"/>
          <p:cNvCxnSpPr/>
          <p:nvPr/>
        </p:nvCxnSpPr>
        <p:spPr>
          <a:xfrm>
            <a:off x="1752710" y="9418638"/>
            <a:ext cx="43712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1743074" y="8235968"/>
            <a:ext cx="4376708"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78" name="Group 288"/>
          <p:cNvGrpSpPr>
            <a:grpSpLocks/>
          </p:cNvGrpSpPr>
          <p:nvPr/>
        </p:nvGrpSpPr>
        <p:grpSpPr bwMode="auto">
          <a:xfrm>
            <a:off x="6704857" y="7510107"/>
            <a:ext cx="222250" cy="858838"/>
            <a:chOff x="384" y="816"/>
            <a:chExt cx="140" cy="541"/>
          </a:xfrm>
        </p:grpSpPr>
        <p:sp>
          <p:nvSpPr>
            <p:cNvPr id="179"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0"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1"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82" name="Group 288"/>
          <p:cNvGrpSpPr>
            <a:grpSpLocks/>
          </p:cNvGrpSpPr>
          <p:nvPr/>
        </p:nvGrpSpPr>
        <p:grpSpPr bwMode="auto">
          <a:xfrm>
            <a:off x="6446373" y="7384086"/>
            <a:ext cx="222250" cy="858838"/>
            <a:chOff x="384" y="816"/>
            <a:chExt cx="140" cy="541"/>
          </a:xfrm>
        </p:grpSpPr>
        <p:sp>
          <p:nvSpPr>
            <p:cNvPr id="183"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187" name="Straight Connector 186"/>
          <p:cNvCxnSpPr/>
          <p:nvPr/>
        </p:nvCxnSpPr>
        <p:spPr>
          <a:xfrm flipH="1" flipV="1">
            <a:off x="3771675" y="5042588"/>
            <a:ext cx="6844" cy="388387"/>
          </a:xfrm>
          <a:prstGeom prst="line">
            <a:avLst/>
          </a:prstGeom>
          <a:ln w="19050"/>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flipV="1">
            <a:off x="4960310" y="4892319"/>
            <a:ext cx="149272" cy="197339"/>
          </a:xfrm>
          <a:prstGeom prst="line">
            <a:avLst/>
          </a:prstGeom>
          <a:ln w="19050"/>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V="1">
            <a:off x="3778519" y="5090757"/>
            <a:ext cx="1322745" cy="340218"/>
          </a:xfrm>
          <a:prstGeom prst="line">
            <a:avLst/>
          </a:prstGeom>
          <a:ln w="19050"/>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flipV="1">
            <a:off x="3767497" y="4892319"/>
            <a:ext cx="1192813" cy="150269"/>
          </a:xfrm>
          <a:prstGeom prst="line">
            <a:avLst/>
          </a:prstGeom>
          <a:ln w="19050"/>
        </p:spPr>
        <p:style>
          <a:lnRef idx="1">
            <a:schemeClr val="dk1"/>
          </a:lnRef>
          <a:fillRef idx="0">
            <a:schemeClr val="dk1"/>
          </a:fillRef>
          <a:effectRef idx="0">
            <a:schemeClr val="dk1"/>
          </a:effectRef>
          <a:fontRef idx="minor">
            <a:schemeClr val="tx1"/>
          </a:fontRef>
        </p:style>
      </p:cxnSp>
      <p:grpSp>
        <p:nvGrpSpPr>
          <p:cNvPr id="195" name="Group 288"/>
          <p:cNvGrpSpPr>
            <a:grpSpLocks/>
          </p:cNvGrpSpPr>
          <p:nvPr/>
        </p:nvGrpSpPr>
        <p:grpSpPr bwMode="auto">
          <a:xfrm>
            <a:off x="6827197" y="4447717"/>
            <a:ext cx="222250" cy="858838"/>
            <a:chOff x="384" y="816"/>
            <a:chExt cx="140" cy="541"/>
          </a:xfrm>
        </p:grpSpPr>
        <p:sp>
          <p:nvSpPr>
            <p:cNvPr id="196"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99" name="Group 292"/>
          <p:cNvGrpSpPr>
            <a:grpSpLocks/>
          </p:cNvGrpSpPr>
          <p:nvPr/>
        </p:nvGrpSpPr>
        <p:grpSpPr bwMode="auto">
          <a:xfrm flipH="1">
            <a:off x="212412" y="4584989"/>
            <a:ext cx="222250" cy="858838"/>
            <a:chOff x="384" y="816"/>
            <a:chExt cx="140" cy="541"/>
          </a:xfrm>
        </p:grpSpPr>
        <p:sp>
          <p:nvSpPr>
            <p:cNvPr id="200" name="Line 293"/>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1" name="Line 294"/>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2" name="Freeform 295"/>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203" name="Group 29"/>
          <p:cNvGrpSpPr>
            <a:grpSpLocks/>
          </p:cNvGrpSpPr>
          <p:nvPr/>
        </p:nvGrpSpPr>
        <p:grpSpPr bwMode="auto">
          <a:xfrm>
            <a:off x="1589032" y="3347440"/>
            <a:ext cx="287338" cy="790575"/>
            <a:chOff x="528" y="240"/>
            <a:chExt cx="181" cy="498"/>
          </a:xfrm>
        </p:grpSpPr>
        <p:sp>
          <p:nvSpPr>
            <p:cNvPr id="204"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07" name="Group 29"/>
          <p:cNvGrpSpPr>
            <a:grpSpLocks/>
          </p:cNvGrpSpPr>
          <p:nvPr/>
        </p:nvGrpSpPr>
        <p:grpSpPr bwMode="auto">
          <a:xfrm>
            <a:off x="2031195" y="3762666"/>
            <a:ext cx="287338" cy="790575"/>
            <a:chOff x="528" y="240"/>
            <a:chExt cx="181" cy="498"/>
          </a:xfrm>
        </p:grpSpPr>
        <p:sp>
          <p:nvSpPr>
            <p:cNvPr id="208"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9"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222" name="Line 316"/>
          <p:cNvSpPr>
            <a:spLocks noChangeShapeType="1"/>
          </p:cNvSpPr>
          <p:nvPr/>
        </p:nvSpPr>
        <p:spPr bwMode="auto">
          <a:xfrm>
            <a:off x="2703310" y="5926722"/>
            <a:ext cx="0" cy="242491"/>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n w="3175">
                <a:solidFill>
                  <a:schemeClr val="tx1"/>
                </a:solidFill>
              </a:ln>
            </a:endParaRPr>
          </a:p>
        </p:txBody>
      </p:sp>
      <p:sp>
        <p:nvSpPr>
          <p:cNvPr id="224" name="Line 316"/>
          <p:cNvSpPr>
            <a:spLocks noChangeShapeType="1"/>
          </p:cNvSpPr>
          <p:nvPr/>
        </p:nvSpPr>
        <p:spPr bwMode="auto">
          <a:xfrm>
            <a:off x="1869716" y="7117145"/>
            <a:ext cx="0" cy="3937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n w="3175">
                <a:solidFill>
                  <a:schemeClr val="tx1"/>
                </a:solidFill>
              </a:ln>
            </a:endParaRPr>
          </a:p>
        </p:txBody>
      </p:sp>
      <p:sp>
        <p:nvSpPr>
          <p:cNvPr id="225" name="Line 316"/>
          <p:cNvSpPr>
            <a:spLocks noChangeShapeType="1"/>
          </p:cNvSpPr>
          <p:nvPr/>
        </p:nvSpPr>
        <p:spPr bwMode="auto">
          <a:xfrm>
            <a:off x="3157073" y="6404264"/>
            <a:ext cx="0" cy="3937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n w="3175">
                <a:solidFill>
                  <a:schemeClr val="tx1"/>
                </a:solidFill>
              </a:ln>
            </a:endParaRPr>
          </a:p>
        </p:txBody>
      </p:sp>
      <p:sp>
        <p:nvSpPr>
          <p:cNvPr id="128" name="Rectangle 22"/>
          <p:cNvSpPr>
            <a:spLocks noChangeArrowheads="1"/>
          </p:cNvSpPr>
          <p:nvPr/>
        </p:nvSpPr>
        <p:spPr bwMode="auto">
          <a:xfrm>
            <a:off x="1677936" y="6425442"/>
            <a:ext cx="1524000" cy="1311275"/>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nvGrpSpPr>
          <p:cNvPr id="226" name="Group 29"/>
          <p:cNvGrpSpPr>
            <a:grpSpLocks/>
          </p:cNvGrpSpPr>
          <p:nvPr/>
        </p:nvGrpSpPr>
        <p:grpSpPr bwMode="auto">
          <a:xfrm>
            <a:off x="4357570" y="3242381"/>
            <a:ext cx="287338" cy="790575"/>
            <a:chOff x="528" y="240"/>
            <a:chExt cx="181" cy="498"/>
          </a:xfrm>
        </p:grpSpPr>
        <p:sp>
          <p:nvSpPr>
            <p:cNvPr id="227"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8"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9"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30" name="Group 29"/>
          <p:cNvGrpSpPr>
            <a:grpSpLocks/>
          </p:cNvGrpSpPr>
          <p:nvPr/>
        </p:nvGrpSpPr>
        <p:grpSpPr bwMode="auto">
          <a:xfrm>
            <a:off x="4647630" y="3241704"/>
            <a:ext cx="287338" cy="790575"/>
            <a:chOff x="528" y="240"/>
            <a:chExt cx="181" cy="498"/>
          </a:xfrm>
        </p:grpSpPr>
        <p:sp>
          <p:nvSpPr>
            <p:cNvPr id="231"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2"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3"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34" name="Group 33"/>
          <p:cNvGrpSpPr>
            <a:grpSpLocks/>
          </p:cNvGrpSpPr>
          <p:nvPr/>
        </p:nvGrpSpPr>
        <p:grpSpPr bwMode="auto">
          <a:xfrm>
            <a:off x="4503961" y="3241704"/>
            <a:ext cx="290513" cy="787400"/>
            <a:chOff x="2244" y="2118"/>
            <a:chExt cx="181" cy="499"/>
          </a:xfrm>
        </p:grpSpPr>
        <p:sp>
          <p:nvSpPr>
            <p:cNvPr id="235" name="Line 34"/>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 name="Line 35"/>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 name="Freeform 36"/>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nvGrpSpPr>
          <p:cNvPr id="249" name="Group 13"/>
          <p:cNvGrpSpPr>
            <a:grpSpLocks/>
          </p:cNvGrpSpPr>
          <p:nvPr/>
        </p:nvGrpSpPr>
        <p:grpSpPr bwMode="auto">
          <a:xfrm>
            <a:off x="128736" y="4933832"/>
            <a:ext cx="393700" cy="1271588"/>
            <a:chOff x="2496" y="4380"/>
            <a:chExt cx="236" cy="690"/>
          </a:xfrm>
        </p:grpSpPr>
        <p:sp>
          <p:nvSpPr>
            <p:cNvPr id="250"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251"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261" name="Group 13"/>
          <p:cNvGrpSpPr>
            <a:grpSpLocks/>
          </p:cNvGrpSpPr>
          <p:nvPr/>
        </p:nvGrpSpPr>
        <p:grpSpPr bwMode="auto">
          <a:xfrm>
            <a:off x="5657079" y="3137030"/>
            <a:ext cx="393700" cy="1271588"/>
            <a:chOff x="2496" y="4380"/>
            <a:chExt cx="236" cy="690"/>
          </a:xfrm>
        </p:grpSpPr>
        <p:sp>
          <p:nvSpPr>
            <p:cNvPr id="262"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263"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271" name="Freeform 293"/>
          <p:cNvSpPr>
            <a:spLocks/>
          </p:cNvSpPr>
          <p:nvPr/>
        </p:nvSpPr>
        <p:spPr bwMode="auto">
          <a:xfrm flipH="1">
            <a:off x="5806652" y="3319712"/>
            <a:ext cx="168014" cy="1504276"/>
          </a:xfrm>
          <a:custGeom>
            <a:avLst/>
            <a:gdLst>
              <a:gd name="T0" fmla="*/ 0 w 288"/>
              <a:gd name="T1" fmla="*/ 11 h 976"/>
              <a:gd name="T2" fmla="*/ 3409 w 288"/>
              <a:gd name="T3" fmla="*/ 0 h 976"/>
              <a:gd name="T4" fmla="*/ 3409 w 288"/>
              <a:gd name="T5" fmla="*/ 51 h 976"/>
              <a:gd name="T6" fmla="*/ 0 w 288"/>
              <a:gd name="T7" fmla="*/ 62 h 976"/>
              <a:gd name="T8" fmla="*/ 0 w 288"/>
              <a:gd name="T9" fmla="*/ 11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19050">
            <a:solidFill>
              <a:schemeClr val="tx1"/>
            </a:solidFill>
            <a:round/>
            <a:headEnd/>
            <a:tailEnd/>
          </a:ln>
        </p:spPr>
        <p:txBody>
          <a:bodyPr/>
          <a:lstStyle/>
          <a:p>
            <a:endParaRPr lang="en-US"/>
          </a:p>
        </p:txBody>
      </p:sp>
      <p:grpSp>
        <p:nvGrpSpPr>
          <p:cNvPr id="277" name="Group 13"/>
          <p:cNvGrpSpPr>
            <a:grpSpLocks/>
          </p:cNvGrpSpPr>
          <p:nvPr/>
        </p:nvGrpSpPr>
        <p:grpSpPr bwMode="auto">
          <a:xfrm>
            <a:off x="6801377" y="4455421"/>
            <a:ext cx="393700" cy="1271588"/>
            <a:chOff x="2496" y="4380"/>
            <a:chExt cx="236" cy="690"/>
          </a:xfrm>
        </p:grpSpPr>
        <p:sp>
          <p:nvSpPr>
            <p:cNvPr id="278"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279"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238" name="Group 288"/>
          <p:cNvGrpSpPr>
            <a:grpSpLocks/>
          </p:cNvGrpSpPr>
          <p:nvPr/>
        </p:nvGrpSpPr>
        <p:grpSpPr bwMode="auto">
          <a:xfrm>
            <a:off x="6972827" y="5557971"/>
            <a:ext cx="222250" cy="858838"/>
            <a:chOff x="384" y="816"/>
            <a:chExt cx="140" cy="541"/>
          </a:xfrm>
        </p:grpSpPr>
        <p:sp>
          <p:nvSpPr>
            <p:cNvPr id="239"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0"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1"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291" name="Freeform 299"/>
          <p:cNvSpPr>
            <a:spLocks/>
          </p:cNvSpPr>
          <p:nvPr/>
        </p:nvSpPr>
        <p:spPr bwMode="auto">
          <a:xfrm flipH="1">
            <a:off x="6568611" y="7449782"/>
            <a:ext cx="222250" cy="577850"/>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a:solidFill>
              <a:schemeClr val="tx1"/>
            </a:solidFill>
            <a:round/>
            <a:headEnd/>
            <a:tailEnd/>
          </a:ln>
        </p:spPr>
        <p:txBody>
          <a:bodyPr/>
          <a:lstStyle/>
          <a:p>
            <a:endParaRPr lang="en-US"/>
          </a:p>
        </p:txBody>
      </p:sp>
      <p:sp>
        <p:nvSpPr>
          <p:cNvPr id="221" name="Freeform 301"/>
          <p:cNvSpPr>
            <a:spLocks/>
          </p:cNvSpPr>
          <p:nvPr/>
        </p:nvSpPr>
        <p:spPr bwMode="auto">
          <a:xfrm flipH="1">
            <a:off x="2801233" y="3922423"/>
            <a:ext cx="804619" cy="1738012"/>
          </a:xfrm>
          <a:custGeom>
            <a:avLst/>
            <a:gdLst>
              <a:gd name="T0" fmla="*/ 0 w 240"/>
              <a:gd name="T1" fmla="*/ 419336628 h 840"/>
              <a:gd name="T2" fmla="*/ 2147483646 w 240"/>
              <a:gd name="T3" fmla="*/ 733560479 h 840"/>
              <a:gd name="T4" fmla="*/ 2147483646 w 240"/>
              <a:gd name="T5" fmla="*/ 104378851 h 840"/>
              <a:gd name="T6" fmla="*/ 0 w 240"/>
              <a:gd name="T7" fmla="*/ 0 h 840"/>
              <a:gd name="T8" fmla="*/ 0 w 240"/>
              <a:gd name="T9" fmla="*/ 419336628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a:p>
        </p:txBody>
      </p:sp>
      <p:grpSp>
        <p:nvGrpSpPr>
          <p:cNvPr id="324" name="Group 164"/>
          <p:cNvGrpSpPr>
            <a:grpSpLocks/>
          </p:cNvGrpSpPr>
          <p:nvPr/>
        </p:nvGrpSpPr>
        <p:grpSpPr bwMode="auto">
          <a:xfrm>
            <a:off x="1219490" y="3364204"/>
            <a:ext cx="288925" cy="787400"/>
            <a:chOff x="1247" y="2496"/>
            <a:chExt cx="182" cy="496"/>
          </a:xfrm>
        </p:grpSpPr>
        <p:sp>
          <p:nvSpPr>
            <p:cNvPr id="325" name="Line 165"/>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6" name="Line 166"/>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27" name="Group 167"/>
            <p:cNvGrpSpPr>
              <a:grpSpLocks/>
            </p:cNvGrpSpPr>
            <p:nvPr/>
          </p:nvGrpSpPr>
          <p:grpSpPr bwMode="auto">
            <a:xfrm>
              <a:off x="1247" y="2496"/>
              <a:ext cx="182" cy="331"/>
              <a:chOff x="1247" y="2496"/>
              <a:chExt cx="182" cy="331"/>
            </a:xfrm>
          </p:grpSpPr>
          <p:sp>
            <p:nvSpPr>
              <p:cNvPr id="328" name="Freeform 168"/>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329"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330" name="Group 21"/>
          <p:cNvGrpSpPr>
            <a:grpSpLocks/>
          </p:cNvGrpSpPr>
          <p:nvPr/>
        </p:nvGrpSpPr>
        <p:grpSpPr bwMode="auto">
          <a:xfrm>
            <a:off x="6119782" y="3721689"/>
            <a:ext cx="185738" cy="660400"/>
            <a:chOff x="5403" y="3457"/>
            <a:chExt cx="209" cy="755"/>
          </a:xfrm>
        </p:grpSpPr>
        <p:sp>
          <p:nvSpPr>
            <p:cNvPr id="331" name="Oval 22"/>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32" name="Oval 23"/>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33" name="Freeform 24"/>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334" name="Rectangle 25"/>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35" name="Rectangle 26"/>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36" name="Rectangle 27"/>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37" name="Rectangle 28"/>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372386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596636" y="3250577"/>
            <a:ext cx="226926" cy="858838"/>
            <a:chOff x="5187995" y="3467054"/>
            <a:chExt cx="226926" cy="858838"/>
          </a:xfrm>
        </p:grpSpPr>
        <p:grpSp>
          <p:nvGrpSpPr>
            <p:cNvPr id="176" name="Group 288"/>
            <p:cNvGrpSpPr>
              <a:grpSpLocks/>
            </p:cNvGrpSpPr>
            <p:nvPr/>
          </p:nvGrpSpPr>
          <p:grpSpPr bwMode="auto">
            <a:xfrm>
              <a:off x="5192671" y="3467054"/>
              <a:ext cx="222250" cy="858838"/>
              <a:chOff x="384" y="816"/>
              <a:chExt cx="140" cy="541"/>
            </a:xfrm>
          </p:grpSpPr>
          <p:sp>
            <p:nvSpPr>
              <p:cNvPr id="186"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1"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216" name="Freeform 299"/>
            <p:cNvSpPr>
              <a:spLocks/>
            </p:cNvSpPr>
            <p:nvPr/>
          </p:nvSpPr>
          <p:spPr bwMode="auto">
            <a:xfrm flipH="1">
              <a:off x="5187995" y="3617927"/>
              <a:ext cx="222250" cy="577850"/>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a:solidFill>
                <a:schemeClr val="tx1"/>
              </a:solidFill>
              <a:round/>
              <a:headEnd/>
              <a:tailEnd/>
            </a:ln>
          </p:spPr>
          <p:txBody>
            <a:bodyPr/>
            <a:lstStyle/>
            <a:p>
              <a:endParaRPr lang="en-US"/>
            </a:p>
          </p:txBody>
        </p:sp>
      </p:grpSp>
      <p:grpSp>
        <p:nvGrpSpPr>
          <p:cNvPr id="3189" name="Group 3188"/>
          <p:cNvGrpSpPr/>
          <p:nvPr/>
        </p:nvGrpSpPr>
        <p:grpSpPr>
          <a:xfrm>
            <a:off x="3544860" y="3110890"/>
            <a:ext cx="288699" cy="928903"/>
            <a:chOff x="2966375" y="2684248"/>
            <a:chExt cx="288699" cy="928903"/>
          </a:xfrm>
        </p:grpSpPr>
        <p:sp>
          <p:nvSpPr>
            <p:cNvPr id="212" name="Line 30"/>
            <p:cNvSpPr>
              <a:spLocks noChangeShapeType="1"/>
            </p:cNvSpPr>
            <p:nvPr/>
          </p:nvSpPr>
          <p:spPr bwMode="auto">
            <a:xfrm>
              <a:off x="2982188" y="3084426"/>
              <a:ext cx="0" cy="528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 name="Line 31"/>
            <p:cNvSpPr>
              <a:spLocks noChangeShapeType="1"/>
            </p:cNvSpPr>
            <p:nvPr/>
          </p:nvSpPr>
          <p:spPr bwMode="auto">
            <a:xfrm>
              <a:off x="3245713" y="3084426"/>
              <a:ext cx="0" cy="528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4" name="Freeform 32"/>
            <p:cNvSpPr>
              <a:spLocks/>
            </p:cNvSpPr>
            <p:nvPr/>
          </p:nvSpPr>
          <p:spPr bwMode="auto">
            <a:xfrm>
              <a:off x="2966375" y="2684248"/>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94" name="Freeform 32"/>
            <p:cNvSpPr>
              <a:spLocks/>
            </p:cNvSpPr>
            <p:nvPr/>
          </p:nvSpPr>
          <p:spPr bwMode="auto">
            <a:xfrm>
              <a:off x="2967736" y="2886995"/>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aphicFrame>
        <p:nvGraphicFramePr>
          <p:cNvPr id="110" name="Group 29"/>
          <p:cNvGraphicFramePr>
            <a:graphicFrameLocks noGrp="1"/>
          </p:cNvGraphicFramePr>
          <p:nvPr>
            <p:extLst>
              <p:ext uri="{D42A27DB-BD31-4B8C-83A1-F6EECF244321}">
                <p14:modId xmlns:p14="http://schemas.microsoft.com/office/powerpoint/2010/main" val="174246"/>
              </p:ext>
            </p:extLst>
          </p:nvPr>
        </p:nvGraphicFramePr>
        <p:xfrm>
          <a:off x="177800" y="165100"/>
          <a:ext cx="6997700" cy="2861887"/>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Bay 3</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Bridge to Nowhere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Matt Carlson</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Standing outside the shooting area, toes touching </a:t>
                      </a:r>
                      <a:r>
                        <a:rPr kumimoji="0" lang="en-US" sz="1100" b="0" i="0" u="none" strike="noStrike" cap="none" normalizeH="0" baseline="0" dirty="0" err="1" smtClean="0">
                          <a:ln>
                            <a:noFill/>
                          </a:ln>
                          <a:solidFill>
                            <a:schemeClr val="tx1"/>
                          </a:solidFill>
                          <a:effectLst/>
                          <a:latin typeface="Arial" charset="0"/>
                          <a:cs typeface="Times New Roman" charset="0"/>
                        </a:rPr>
                        <a:t>Xs</a:t>
                      </a:r>
                      <a:r>
                        <a:rPr kumimoji="0" lang="en-US" sz="1100" b="0" i="0" u="none" strike="noStrike" cap="none" normalizeH="0" baseline="0" dirty="0" smtClean="0">
                          <a:ln>
                            <a:noFill/>
                          </a:ln>
                          <a:solidFill>
                            <a:schemeClr val="tx1"/>
                          </a:solidFill>
                          <a:effectLst/>
                          <a:latin typeface="Arial" charset="0"/>
                          <a:cs typeface="Times New Roman" charset="0"/>
                        </a:rPr>
                        <a:t>. Gun loaded and holstered.</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87">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At start signal, engage targets as they become visible from within the shooting area.</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charset="0"/>
                        <a:cs typeface="Times New Roman"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Note:</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cs typeface="Times New Roman" charset="0"/>
                        </a:rPr>
                        <a:t>Bridge surface is part of the shooting area. Bridge supports and chains are </a:t>
                      </a:r>
                      <a:r>
                        <a:rPr kumimoji="0" lang="en-US" sz="1100" b="1" i="0" u="none" strike="noStrike" cap="none" normalizeH="0" baseline="0" dirty="0" smtClean="0">
                          <a:ln>
                            <a:noFill/>
                          </a:ln>
                          <a:solidFill>
                            <a:schemeClr val="tx1"/>
                          </a:solidFill>
                          <a:effectLst/>
                          <a:latin typeface="Arial" charset="0"/>
                          <a:cs typeface="Times New Roman" charset="0"/>
                        </a:rPr>
                        <a:t>NOT</a:t>
                      </a:r>
                      <a:r>
                        <a:rPr kumimoji="0" lang="en-US" sz="1100" b="0" i="0" u="none" strike="noStrike" cap="none" normalizeH="0" baseline="0" dirty="0" smtClean="0">
                          <a:ln>
                            <a:noFill/>
                          </a:ln>
                          <a:solidFill>
                            <a:schemeClr val="tx1"/>
                          </a:solidFill>
                          <a:effectLst/>
                          <a:latin typeface="Arial" charset="0"/>
                          <a:cs typeface="Times New Roman" charset="0"/>
                        </a:rPr>
                        <a:t> part of the shooting area. 1 procedural per shot will be assessed if any part of the shooter touches the bridge supports or chains.</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32 rounds, 160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15 metric, 2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cxnSp>
        <p:nvCxnSpPr>
          <p:cNvPr id="144" name="Straight Connector 143"/>
          <p:cNvCxnSpPr/>
          <p:nvPr/>
        </p:nvCxnSpPr>
        <p:spPr>
          <a:xfrm flipV="1">
            <a:off x="1752710" y="8242924"/>
            <a:ext cx="0" cy="1196182"/>
          </a:xfrm>
          <a:prstGeom prst="line">
            <a:avLst/>
          </a:prstGeom>
          <a:ln w="19050"/>
        </p:spPr>
        <p:style>
          <a:lnRef idx="1">
            <a:schemeClr val="dk1"/>
          </a:lnRef>
          <a:fillRef idx="0">
            <a:schemeClr val="dk1"/>
          </a:fillRef>
          <a:effectRef idx="0">
            <a:schemeClr val="dk1"/>
          </a:effectRef>
          <a:fontRef idx="minor">
            <a:schemeClr val="tx1"/>
          </a:fontRef>
        </p:style>
      </p:cxnSp>
      <p:sp>
        <p:nvSpPr>
          <p:cNvPr id="3112" name="TextBox 13"/>
          <p:cNvSpPr txBox="1">
            <a:spLocks noChangeArrowheads="1"/>
          </p:cNvSpPr>
          <p:nvPr/>
        </p:nvSpPr>
        <p:spPr bwMode="auto">
          <a:xfrm>
            <a:off x="3672514" y="9248775"/>
            <a:ext cx="5318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dirty="0"/>
              <a:t>X </a:t>
            </a:r>
            <a:r>
              <a:rPr lang="en-US" altLang="en-US" sz="1600" b="1" dirty="0" err="1"/>
              <a:t>X</a:t>
            </a:r>
            <a:endParaRPr lang="en-US" altLang="en-US" sz="1600" b="1" dirty="0"/>
          </a:p>
        </p:txBody>
      </p:sp>
      <p:grpSp>
        <p:nvGrpSpPr>
          <p:cNvPr id="10" name="Group 9"/>
          <p:cNvGrpSpPr/>
          <p:nvPr/>
        </p:nvGrpSpPr>
        <p:grpSpPr>
          <a:xfrm>
            <a:off x="1400901" y="6134685"/>
            <a:ext cx="1768872" cy="1376160"/>
            <a:chOff x="2266552" y="5188544"/>
            <a:chExt cx="1768872" cy="1376160"/>
          </a:xfrm>
        </p:grpSpPr>
        <p:cxnSp>
          <p:nvCxnSpPr>
            <p:cNvPr id="99" name="Straight Connector 98"/>
            <p:cNvCxnSpPr/>
            <p:nvPr/>
          </p:nvCxnSpPr>
          <p:spPr>
            <a:xfrm flipH="1">
              <a:off x="2270124" y="5197672"/>
              <a:ext cx="1295400" cy="721519"/>
            </a:xfrm>
            <a:prstGeom prst="line">
              <a:avLst/>
            </a:prstGeom>
            <a:ln w="19050"/>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flipH="1">
              <a:off x="2727324" y="5701702"/>
              <a:ext cx="1295400" cy="721519"/>
            </a:xfrm>
            <a:prstGeom prst="line">
              <a:avLst/>
            </a:prstGeom>
            <a:ln w="19050"/>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a:off x="3565524" y="5188544"/>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a:off x="2270124" y="5913238"/>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a:off x="2272639" y="5909666"/>
              <a:ext cx="0" cy="152795"/>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2734467" y="6411909"/>
              <a:ext cx="0" cy="152795"/>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a:xfrm>
              <a:off x="4030661" y="5692177"/>
              <a:ext cx="0" cy="152795"/>
            </a:xfrm>
            <a:prstGeom prst="line">
              <a:avLst/>
            </a:prstGeom>
            <a:ln w="19050"/>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2738436" y="5833660"/>
              <a:ext cx="1295400" cy="721519"/>
            </a:xfrm>
            <a:prstGeom prst="line">
              <a:avLst/>
            </a:prstGeom>
            <a:ln w="1905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a:off x="2266552" y="6051546"/>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a:off x="2380125" y="5851823"/>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2494890" y="5784455"/>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a:off x="2608725" y="5722840"/>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Straight Connector 118"/>
            <p:cNvCxnSpPr/>
            <p:nvPr/>
          </p:nvCxnSpPr>
          <p:spPr>
            <a:xfrm>
              <a:off x="2716212" y="5669060"/>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2819400" y="5603081"/>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2925295" y="5543550"/>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3036851" y="5490952"/>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3" name="Straight Connector 122"/>
            <p:cNvCxnSpPr/>
            <p:nvPr/>
          </p:nvCxnSpPr>
          <p:spPr>
            <a:xfrm>
              <a:off x="3138950" y="5432716"/>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a:off x="3242200" y="5369026"/>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5" name="Straight Connector 124"/>
            <p:cNvCxnSpPr/>
            <p:nvPr/>
          </p:nvCxnSpPr>
          <p:spPr>
            <a:xfrm>
              <a:off x="3359015" y="5303047"/>
              <a:ext cx="469900" cy="5131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6" name="Straight Connector 125"/>
            <p:cNvCxnSpPr/>
            <p:nvPr/>
          </p:nvCxnSpPr>
          <p:spPr>
            <a:xfrm>
              <a:off x="3470275" y="5249365"/>
              <a:ext cx="469900" cy="513158"/>
            </a:xfrm>
            <a:prstGeom prst="line">
              <a:avLst/>
            </a:prstGeom>
            <a:ln w="19050"/>
          </p:spPr>
          <p:style>
            <a:lnRef idx="1">
              <a:schemeClr val="dk1"/>
            </a:lnRef>
            <a:fillRef idx="0">
              <a:schemeClr val="dk1"/>
            </a:fillRef>
            <a:effectRef idx="0">
              <a:schemeClr val="dk1"/>
            </a:effectRef>
            <a:fontRef idx="minor">
              <a:schemeClr val="tx1"/>
            </a:fontRef>
          </p:style>
        </p:cxnSp>
      </p:grpSp>
      <p:sp>
        <p:nvSpPr>
          <p:cNvPr id="131" name="Line 316"/>
          <p:cNvSpPr>
            <a:spLocks noChangeShapeType="1"/>
          </p:cNvSpPr>
          <p:nvPr/>
        </p:nvSpPr>
        <p:spPr bwMode="auto">
          <a:xfrm>
            <a:off x="1411396" y="6647843"/>
            <a:ext cx="0" cy="3937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n w="3175">
                <a:solidFill>
                  <a:schemeClr val="tx1"/>
                </a:solidFill>
              </a:ln>
            </a:endParaRPr>
          </a:p>
        </p:txBody>
      </p:sp>
      <p:sp>
        <p:nvSpPr>
          <p:cNvPr id="134" name="Freeform 293"/>
          <p:cNvSpPr>
            <a:spLocks/>
          </p:cNvSpPr>
          <p:nvPr/>
        </p:nvSpPr>
        <p:spPr bwMode="auto">
          <a:xfrm>
            <a:off x="930194" y="3201111"/>
            <a:ext cx="176242" cy="1504276"/>
          </a:xfrm>
          <a:custGeom>
            <a:avLst/>
            <a:gdLst>
              <a:gd name="T0" fmla="*/ 0 w 288"/>
              <a:gd name="T1" fmla="*/ 11 h 976"/>
              <a:gd name="T2" fmla="*/ 3409 w 288"/>
              <a:gd name="T3" fmla="*/ 0 h 976"/>
              <a:gd name="T4" fmla="*/ 3409 w 288"/>
              <a:gd name="T5" fmla="*/ 51 h 976"/>
              <a:gd name="T6" fmla="*/ 0 w 288"/>
              <a:gd name="T7" fmla="*/ 62 h 976"/>
              <a:gd name="T8" fmla="*/ 0 w 288"/>
              <a:gd name="T9" fmla="*/ 11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19050">
            <a:solidFill>
              <a:schemeClr val="tx1"/>
            </a:solidFill>
            <a:round/>
            <a:headEnd/>
            <a:tailEnd/>
          </a:ln>
        </p:spPr>
        <p:txBody>
          <a:bodyPr/>
          <a:lstStyle/>
          <a:p>
            <a:endParaRPr lang="en-US"/>
          </a:p>
        </p:txBody>
      </p:sp>
      <p:grpSp>
        <p:nvGrpSpPr>
          <p:cNvPr id="135" name="Group 292"/>
          <p:cNvGrpSpPr>
            <a:grpSpLocks/>
          </p:cNvGrpSpPr>
          <p:nvPr/>
        </p:nvGrpSpPr>
        <p:grpSpPr bwMode="auto">
          <a:xfrm flipH="1">
            <a:off x="244538" y="7533312"/>
            <a:ext cx="222250" cy="858838"/>
            <a:chOff x="384" y="816"/>
            <a:chExt cx="140" cy="541"/>
          </a:xfrm>
        </p:grpSpPr>
        <p:sp>
          <p:nvSpPr>
            <p:cNvPr id="136" name="Line 293"/>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 name="Line 294"/>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 name="Freeform 295"/>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39" name="Group 292"/>
          <p:cNvGrpSpPr>
            <a:grpSpLocks/>
          </p:cNvGrpSpPr>
          <p:nvPr/>
        </p:nvGrpSpPr>
        <p:grpSpPr bwMode="auto">
          <a:xfrm flipH="1">
            <a:off x="538228" y="7438248"/>
            <a:ext cx="222250" cy="858838"/>
            <a:chOff x="384" y="816"/>
            <a:chExt cx="140" cy="541"/>
          </a:xfrm>
        </p:grpSpPr>
        <p:sp>
          <p:nvSpPr>
            <p:cNvPr id="140" name="Line 293"/>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1" name="Line 294"/>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2" name="Freeform 295"/>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150" name="Freeform 317"/>
          <p:cNvSpPr>
            <a:spLocks/>
          </p:cNvSpPr>
          <p:nvPr/>
        </p:nvSpPr>
        <p:spPr bwMode="auto">
          <a:xfrm>
            <a:off x="394558" y="7480131"/>
            <a:ext cx="222250" cy="577850"/>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a:solidFill>
              <a:schemeClr val="tx1"/>
            </a:solidFill>
            <a:round/>
            <a:headEnd/>
            <a:tailEnd/>
          </a:ln>
        </p:spPr>
        <p:txBody>
          <a:bodyPr/>
          <a:lstStyle/>
          <a:p>
            <a:endParaRPr lang="en-US"/>
          </a:p>
        </p:txBody>
      </p:sp>
      <p:grpSp>
        <p:nvGrpSpPr>
          <p:cNvPr id="159" name="Group 21"/>
          <p:cNvGrpSpPr>
            <a:grpSpLocks/>
          </p:cNvGrpSpPr>
          <p:nvPr/>
        </p:nvGrpSpPr>
        <p:grpSpPr bwMode="auto">
          <a:xfrm>
            <a:off x="470296" y="3846615"/>
            <a:ext cx="185738" cy="660400"/>
            <a:chOff x="5403" y="3457"/>
            <a:chExt cx="209" cy="755"/>
          </a:xfrm>
        </p:grpSpPr>
        <p:sp>
          <p:nvSpPr>
            <p:cNvPr id="160" name="Oval 22"/>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61" name="Oval 23"/>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62" name="Freeform 24"/>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63" name="Rectangle 25"/>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64" name="Rectangle 26"/>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65" name="Rectangle 27"/>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66" name="Rectangle 28"/>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cxnSp>
        <p:nvCxnSpPr>
          <p:cNvPr id="168" name="Straight Connector 167"/>
          <p:cNvCxnSpPr/>
          <p:nvPr/>
        </p:nvCxnSpPr>
        <p:spPr>
          <a:xfrm flipV="1">
            <a:off x="6119782" y="8223086"/>
            <a:ext cx="559" cy="1188410"/>
          </a:xfrm>
          <a:prstGeom prst="line">
            <a:avLst/>
          </a:prstGeom>
          <a:ln w="19050"/>
        </p:spPr>
        <p:style>
          <a:lnRef idx="1">
            <a:schemeClr val="dk1"/>
          </a:lnRef>
          <a:fillRef idx="0">
            <a:schemeClr val="dk1"/>
          </a:fillRef>
          <a:effectRef idx="0">
            <a:schemeClr val="dk1"/>
          </a:effectRef>
          <a:fontRef idx="minor">
            <a:schemeClr val="tx1"/>
          </a:fontRef>
        </p:style>
      </p:cxnSp>
      <p:cxnSp>
        <p:nvCxnSpPr>
          <p:cNvPr id="169" name="Straight Connector 168"/>
          <p:cNvCxnSpPr/>
          <p:nvPr/>
        </p:nvCxnSpPr>
        <p:spPr>
          <a:xfrm>
            <a:off x="1752710" y="9418638"/>
            <a:ext cx="43712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1743074" y="8235968"/>
            <a:ext cx="4376708"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78" name="Group 288"/>
          <p:cNvGrpSpPr>
            <a:grpSpLocks/>
          </p:cNvGrpSpPr>
          <p:nvPr/>
        </p:nvGrpSpPr>
        <p:grpSpPr bwMode="auto">
          <a:xfrm>
            <a:off x="6704857" y="7510107"/>
            <a:ext cx="222250" cy="858838"/>
            <a:chOff x="384" y="816"/>
            <a:chExt cx="140" cy="541"/>
          </a:xfrm>
        </p:grpSpPr>
        <p:sp>
          <p:nvSpPr>
            <p:cNvPr id="179"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0"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1"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82" name="Group 288"/>
          <p:cNvGrpSpPr>
            <a:grpSpLocks/>
          </p:cNvGrpSpPr>
          <p:nvPr/>
        </p:nvGrpSpPr>
        <p:grpSpPr bwMode="auto">
          <a:xfrm>
            <a:off x="6446373" y="7384086"/>
            <a:ext cx="222250" cy="858838"/>
            <a:chOff x="384" y="816"/>
            <a:chExt cx="140" cy="541"/>
          </a:xfrm>
        </p:grpSpPr>
        <p:sp>
          <p:nvSpPr>
            <p:cNvPr id="183"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187" name="Straight Connector 186"/>
          <p:cNvCxnSpPr/>
          <p:nvPr/>
        </p:nvCxnSpPr>
        <p:spPr>
          <a:xfrm flipH="1" flipV="1">
            <a:off x="3771675" y="5042588"/>
            <a:ext cx="6844" cy="388387"/>
          </a:xfrm>
          <a:prstGeom prst="line">
            <a:avLst/>
          </a:prstGeom>
          <a:ln w="19050"/>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flipV="1">
            <a:off x="4960310" y="4892319"/>
            <a:ext cx="149272" cy="197339"/>
          </a:xfrm>
          <a:prstGeom prst="line">
            <a:avLst/>
          </a:prstGeom>
          <a:ln w="19050"/>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V="1">
            <a:off x="3778519" y="5090757"/>
            <a:ext cx="1322745" cy="340218"/>
          </a:xfrm>
          <a:prstGeom prst="line">
            <a:avLst/>
          </a:prstGeom>
          <a:ln w="19050"/>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flipV="1">
            <a:off x="3767497" y="4892319"/>
            <a:ext cx="1192813" cy="150269"/>
          </a:xfrm>
          <a:prstGeom prst="line">
            <a:avLst/>
          </a:prstGeom>
          <a:ln w="19050"/>
        </p:spPr>
        <p:style>
          <a:lnRef idx="1">
            <a:schemeClr val="dk1"/>
          </a:lnRef>
          <a:fillRef idx="0">
            <a:schemeClr val="dk1"/>
          </a:fillRef>
          <a:effectRef idx="0">
            <a:schemeClr val="dk1"/>
          </a:effectRef>
          <a:fontRef idx="minor">
            <a:schemeClr val="tx1"/>
          </a:fontRef>
        </p:style>
      </p:cxnSp>
      <p:grpSp>
        <p:nvGrpSpPr>
          <p:cNvPr id="195" name="Group 288"/>
          <p:cNvGrpSpPr>
            <a:grpSpLocks/>
          </p:cNvGrpSpPr>
          <p:nvPr/>
        </p:nvGrpSpPr>
        <p:grpSpPr bwMode="auto">
          <a:xfrm>
            <a:off x="6827197" y="4447717"/>
            <a:ext cx="222250" cy="858838"/>
            <a:chOff x="384" y="816"/>
            <a:chExt cx="140" cy="541"/>
          </a:xfrm>
        </p:grpSpPr>
        <p:sp>
          <p:nvSpPr>
            <p:cNvPr id="196"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99" name="Group 292"/>
          <p:cNvGrpSpPr>
            <a:grpSpLocks/>
          </p:cNvGrpSpPr>
          <p:nvPr/>
        </p:nvGrpSpPr>
        <p:grpSpPr bwMode="auto">
          <a:xfrm flipH="1">
            <a:off x="212412" y="4584989"/>
            <a:ext cx="222250" cy="858838"/>
            <a:chOff x="384" y="816"/>
            <a:chExt cx="140" cy="541"/>
          </a:xfrm>
        </p:grpSpPr>
        <p:sp>
          <p:nvSpPr>
            <p:cNvPr id="200" name="Line 293"/>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1" name="Line 294"/>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2" name="Freeform 295"/>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203" name="Group 29"/>
          <p:cNvGrpSpPr>
            <a:grpSpLocks/>
          </p:cNvGrpSpPr>
          <p:nvPr/>
        </p:nvGrpSpPr>
        <p:grpSpPr bwMode="auto">
          <a:xfrm>
            <a:off x="1589032" y="3347440"/>
            <a:ext cx="287338" cy="790575"/>
            <a:chOff x="528" y="240"/>
            <a:chExt cx="181" cy="498"/>
          </a:xfrm>
        </p:grpSpPr>
        <p:sp>
          <p:nvSpPr>
            <p:cNvPr id="204"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07" name="Group 29"/>
          <p:cNvGrpSpPr>
            <a:grpSpLocks/>
          </p:cNvGrpSpPr>
          <p:nvPr/>
        </p:nvGrpSpPr>
        <p:grpSpPr bwMode="auto">
          <a:xfrm>
            <a:off x="2031195" y="3762666"/>
            <a:ext cx="287338" cy="790575"/>
            <a:chOff x="528" y="240"/>
            <a:chExt cx="181" cy="498"/>
          </a:xfrm>
        </p:grpSpPr>
        <p:sp>
          <p:nvSpPr>
            <p:cNvPr id="208"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9"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222" name="Line 316"/>
          <p:cNvSpPr>
            <a:spLocks noChangeShapeType="1"/>
          </p:cNvSpPr>
          <p:nvPr/>
        </p:nvSpPr>
        <p:spPr bwMode="auto">
          <a:xfrm>
            <a:off x="2703310" y="5926722"/>
            <a:ext cx="0" cy="242491"/>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n w="3175">
                <a:solidFill>
                  <a:schemeClr val="tx1"/>
                </a:solidFill>
              </a:ln>
            </a:endParaRPr>
          </a:p>
        </p:txBody>
      </p:sp>
      <p:sp>
        <p:nvSpPr>
          <p:cNvPr id="224" name="Line 316"/>
          <p:cNvSpPr>
            <a:spLocks noChangeShapeType="1"/>
          </p:cNvSpPr>
          <p:nvPr/>
        </p:nvSpPr>
        <p:spPr bwMode="auto">
          <a:xfrm>
            <a:off x="1869716" y="7117145"/>
            <a:ext cx="0" cy="3937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n w="3175">
                <a:solidFill>
                  <a:schemeClr val="tx1"/>
                </a:solidFill>
              </a:ln>
            </a:endParaRPr>
          </a:p>
        </p:txBody>
      </p:sp>
      <p:sp>
        <p:nvSpPr>
          <p:cNvPr id="225" name="Line 316"/>
          <p:cNvSpPr>
            <a:spLocks noChangeShapeType="1"/>
          </p:cNvSpPr>
          <p:nvPr/>
        </p:nvSpPr>
        <p:spPr bwMode="auto">
          <a:xfrm>
            <a:off x="3157073" y="6404264"/>
            <a:ext cx="0" cy="3937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n w="3175">
                <a:solidFill>
                  <a:schemeClr val="tx1"/>
                </a:solidFill>
              </a:ln>
            </a:endParaRPr>
          </a:p>
        </p:txBody>
      </p:sp>
      <p:sp>
        <p:nvSpPr>
          <p:cNvPr id="128" name="Rectangle 22"/>
          <p:cNvSpPr>
            <a:spLocks noChangeArrowheads="1"/>
          </p:cNvSpPr>
          <p:nvPr/>
        </p:nvSpPr>
        <p:spPr bwMode="auto">
          <a:xfrm>
            <a:off x="1677936" y="6425442"/>
            <a:ext cx="1524000" cy="1311275"/>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nvGrpSpPr>
          <p:cNvPr id="226" name="Group 29"/>
          <p:cNvGrpSpPr>
            <a:grpSpLocks/>
          </p:cNvGrpSpPr>
          <p:nvPr/>
        </p:nvGrpSpPr>
        <p:grpSpPr bwMode="auto">
          <a:xfrm>
            <a:off x="4357570" y="3242381"/>
            <a:ext cx="287338" cy="790575"/>
            <a:chOff x="528" y="240"/>
            <a:chExt cx="181" cy="498"/>
          </a:xfrm>
        </p:grpSpPr>
        <p:sp>
          <p:nvSpPr>
            <p:cNvPr id="227"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8"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9"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30" name="Group 29"/>
          <p:cNvGrpSpPr>
            <a:grpSpLocks/>
          </p:cNvGrpSpPr>
          <p:nvPr/>
        </p:nvGrpSpPr>
        <p:grpSpPr bwMode="auto">
          <a:xfrm>
            <a:off x="4647630" y="3241704"/>
            <a:ext cx="287338" cy="790575"/>
            <a:chOff x="528" y="240"/>
            <a:chExt cx="181" cy="498"/>
          </a:xfrm>
        </p:grpSpPr>
        <p:sp>
          <p:nvSpPr>
            <p:cNvPr id="231"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2"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3"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34" name="Group 33"/>
          <p:cNvGrpSpPr>
            <a:grpSpLocks/>
          </p:cNvGrpSpPr>
          <p:nvPr/>
        </p:nvGrpSpPr>
        <p:grpSpPr bwMode="auto">
          <a:xfrm>
            <a:off x="4503961" y="3241704"/>
            <a:ext cx="290513" cy="787400"/>
            <a:chOff x="2244" y="2118"/>
            <a:chExt cx="181" cy="499"/>
          </a:xfrm>
        </p:grpSpPr>
        <p:sp>
          <p:nvSpPr>
            <p:cNvPr id="235" name="Line 34"/>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 name="Line 35"/>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 name="Freeform 36"/>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nvGrpSpPr>
          <p:cNvPr id="249" name="Group 13"/>
          <p:cNvGrpSpPr>
            <a:grpSpLocks/>
          </p:cNvGrpSpPr>
          <p:nvPr/>
        </p:nvGrpSpPr>
        <p:grpSpPr bwMode="auto">
          <a:xfrm>
            <a:off x="128736" y="4933832"/>
            <a:ext cx="393700" cy="1271588"/>
            <a:chOff x="2496" y="4380"/>
            <a:chExt cx="236" cy="690"/>
          </a:xfrm>
        </p:grpSpPr>
        <p:sp>
          <p:nvSpPr>
            <p:cNvPr id="250"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251"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261" name="Group 13"/>
          <p:cNvGrpSpPr>
            <a:grpSpLocks/>
          </p:cNvGrpSpPr>
          <p:nvPr/>
        </p:nvGrpSpPr>
        <p:grpSpPr bwMode="auto">
          <a:xfrm>
            <a:off x="5657079" y="3137030"/>
            <a:ext cx="393700" cy="1271588"/>
            <a:chOff x="2496" y="4380"/>
            <a:chExt cx="236" cy="690"/>
          </a:xfrm>
        </p:grpSpPr>
        <p:sp>
          <p:nvSpPr>
            <p:cNvPr id="262"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263"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271" name="Freeform 293"/>
          <p:cNvSpPr>
            <a:spLocks/>
          </p:cNvSpPr>
          <p:nvPr/>
        </p:nvSpPr>
        <p:spPr bwMode="auto">
          <a:xfrm flipH="1">
            <a:off x="5806652" y="3319712"/>
            <a:ext cx="168014" cy="1504276"/>
          </a:xfrm>
          <a:custGeom>
            <a:avLst/>
            <a:gdLst>
              <a:gd name="T0" fmla="*/ 0 w 288"/>
              <a:gd name="T1" fmla="*/ 11 h 976"/>
              <a:gd name="T2" fmla="*/ 3409 w 288"/>
              <a:gd name="T3" fmla="*/ 0 h 976"/>
              <a:gd name="T4" fmla="*/ 3409 w 288"/>
              <a:gd name="T5" fmla="*/ 51 h 976"/>
              <a:gd name="T6" fmla="*/ 0 w 288"/>
              <a:gd name="T7" fmla="*/ 62 h 976"/>
              <a:gd name="T8" fmla="*/ 0 w 288"/>
              <a:gd name="T9" fmla="*/ 11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19050">
            <a:solidFill>
              <a:schemeClr val="tx1"/>
            </a:solidFill>
            <a:round/>
            <a:headEnd/>
            <a:tailEnd/>
          </a:ln>
        </p:spPr>
        <p:txBody>
          <a:bodyPr/>
          <a:lstStyle/>
          <a:p>
            <a:endParaRPr lang="en-US"/>
          </a:p>
        </p:txBody>
      </p:sp>
      <p:grpSp>
        <p:nvGrpSpPr>
          <p:cNvPr id="277" name="Group 13"/>
          <p:cNvGrpSpPr>
            <a:grpSpLocks/>
          </p:cNvGrpSpPr>
          <p:nvPr/>
        </p:nvGrpSpPr>
        <p:grpSpPr bwMode="auto">
          <a:xfrm>
            <a:off x="6801377" y="4455421"/>
            <a:ext cx="393700" cy="1271588"/>
            <a:chOff x="2496" y="4380"/>
            <a:chExt cx="236" cy="690"/>
          </a:xfrm>
        </p:grpSpPr>
        <p:sp>
          <p:nvSpPr>
            <p:cNvPr id="278"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279"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238" name="Group 288"/>
          <p:cNvGrpSpPr>
            <a:grpSpLocks/>
          </p:cNvGrpSpPr>
          <p:nvPr/>
        </p:nvGrpSpPr>
        <p:grpSpPr bwMode="auto">
          <a:xfrm>
            <a:off x="6972827" y="5557971"/>
            <a:ext cx="222250" cy="858838"/>
            <a:chOff x="384" y="816"/>
            <a:chExt cx="140" cy="541"/>
          </a:xfrm>
        </p:grpSpPr>
        <p:sp>
          <p:nvSpPr>
            <p:cNvPr id="239"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0"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1"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291" name="Freeform 299"/>
          <p:cNvSpPr>
            <a:spLocks/>
          </p:cNvSpPr>
          <p:nvPr/>
        </p:nvSpPr>
        <p:spPr bwMode="auto">
          <a:xfrm flipH="1">
            <a:off x="6568611" y="7449782"/>
            <a:ext cx="222250" cy="577850"/>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a:solidFill>
              <a:schemeClr val="tx1"/>
            </a:solidFill>
            <a:round/>
            <a:headEnd/>
            <a:tailEnd/>
          </a:ln>
        </p:spPr>
        <p:txBody>
          <a:bodyPr/>
          <a:lstStyle/>
          <a:p>
            <a:endParaRPr lang="en-US"/>
          </a:p>
        </p:txBody>
      </p:sp>
      <p:sp>
        <p:nvSpPr>
          <p:cNvPr id="221" name="Freeform 301"/>
          <p:cNvSpPr>
            <a:spLocks/>
          </p:cNvSpPr>
          <p:nvPr/>
        </p:nvSpPr>
        <p:spPr bwMode="auto">
          <a:xfrm flipH="1">
            <a:off x="2801233" y="3922423"/>
            <a:ext cx="804619" cy="1738012"/>
          </a:xfrm>
          <a:custGeom>
            <a:avLst/>
            <a:gdLst>
              <a:gd name="T0" fmla="*/ 0 w 240"/>
              <a:gd name="T1" fmla="*/ 419336628 h 840"/>
              <a:gd name="T2" fmla="*/ 2147483646 w 240"/>
              <a:gd name="T3" fmla="*/ 733560479 h 840"/>
              <a:gd name="T4" fmla="*/ 2147483646 w 240"/>
              <a:gd name="T5" fmla="*/ 104378851 h 840"/>
              <a:gd name="T6" fmla="*/ 0 w 240"/>
              <a:gd name="T7" fmla="*/ 0 h 840"/>
              <a:gd name="T8" fmla="*/ 0 w 240"/>
              <a:gd name="T9" fmla="*/ 419336628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a:p>
        </p:txBody>
      </p:sp>
      <p:grpSp>
        <p:nvGrpSpPr>
          <p:cNvPr id="324" name="Group 164"/>
          <p:cNvGrpSpPr>
            <a:grpSpLocks/>
          </p:cNvGrpSpPr>
          <p:nvPr/>
        </p:nvGrpSpPr>
        <p:grpSpPr bwMode="auto">
          <a:xfrm>
            <a:off x="1219490" y="3364204"/>
            <a:ext cx="288925" cy="787400"/>
            <a:chOff x="1247" y="2496"/>
            <a:chExt cx="182" cy="496"/>
          </a:xfrm>
        </p:grpSpPr>
        <p:sp>
          <p:nvSpPr>
            <p:cNvPr id="325" name="Line 165"/>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6" name="Line 166"/>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27" name="Group 167"/>
            <p:cNvGrpSpPr>
              <a:grpSpLocks/>
            </p:cNvGrpSpPr>
            <p:nvPr/>
          </p:nvGrpSpPr>
          <p:grpSpPr bwMode="auto">
            <a:xfrm>
              <a:off x="1247" y="2496"/>
              <a:ext cx="182" cy="331"/>
              <a:chOff x="1247" y="2496"/>
              <a:chExt cx="182" cy="331"/>
            </a:xfrm>
          </p:grpSpPr>
          <p:sp>
            <p:nvSpPr>
              <p:cNvPr id="328" name="Freeform 168"/>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329"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330" name="Group 21"/>
          <p:cNvGrpSpPr>
            <a:grpSpLocks/>
          </p:cNvGrpSpPr>
          <p:nvPr/>
        </p:nvGrpSpPr>
        <p:grpSpPr bwMode="auto">
          <a:xfrm>
            <a:off x="6119782" y="3721689"/>
            <a:ext cx="185738" cy="660400"/>
            <a:chOff x="5403" y="3457"/>
            <a:chExt cx="209" cy="755"/>
          </a:xfrm>
        </p:grpSpPr>
        <p:sp>
          <p:nvSpPr>
            <p:cNvPr id="331" name="Oval 22"/>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32" name="Oval 23"/>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33" name="Freeform 24"/>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334" name="Rectangle 25"/>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35" name="Rectangle 26"/>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36" name="Rectangle 27"/>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37" name="Rectangle 28"/>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2" name="TextBox 1"/>
          <p:cNvSpPr txBox="1"/>
          <p:nvPr/>
        </p:nvSpPr>
        <p:spPr>
          <a:xfrm>
            <a:off x="5746204" y="8368945"/>
            <a:ext cx="274256" cy="369332"/>
          </a:xfrm>
          <a:prstGeom prst="rect">
            <a:avLst/>
          </a:prstGeom>
          <a:noFill/>
        </p:spPr>
        <p:txBody>
          <a:bodyPr wrap="square" rtlCol="0">
            <a:spAutoFit/>
          </a:bodyPr>
          <a:lstStyle/>
          <a:p>
            <a:r>
              <a:rPr lang="en-US" dirty="0" smtClean="0"/>
              <a:t>1</a:t>
            </a:r>
            <a:endParaRPr lang="en-US" dirty="0"/>
          </a:p>
        </p:txBody>
      </p:sp>
      <p:sp>
        <p:nvSpPr>
          <p:cNvPr id="143" name="TextBox 142"/>
          <p:cNvSpPr txBox="1"/>
          <p:nvPr/>
        </p:nvSpPr>
        <p:spPr>
          <a:xfrm>
            <a:off x="3801207" y="8368945"/>
            <a:ext cx="274256" cy="369332"/>
          </a:xfrm>
          <a:prstGeom prst="rect">
            <a:avLst/>
          </a:prstGeom>
          <a:noFill/>
        </p:spPr>
        <p:txBody>
          <a:bodyPr wrap="square" rtlCol="0">
            <a:spAutoFit/>
          </a:bodyPr>
          <a:lstStyle/>
          <a:p>
            <a:r>
              <a:rPr lang="en-US" dirty="0" smtClean="0"/>
              <a:t>2</a:t>
            </a:r>
            <a:endParaRPr lang="en-US" dirty="0"/>
          </a:p>
        </p:txBody>
      </p:sp>
      <p:sp>
        <p:nvSpPr>
          <p:cNvPr id="145" name="TextBox 144"/>
          <p:cNvSpPr txBox="1"/>
          <p:nvPr/>
        </p:nvSpPr>
        <p:spPr>
          <a:xfrm>
            <a:off x="1387851" y="6249188"/>
            <a:ext cx="274256" cy="369332"/>
          </a:xfrm>
          <a:prstGeom prst="rect">
            <a:avLst/>
          </a:prstGeom>
          <a:noFill/>
        </p:spPr>
        <p:txBody>
          <a:bodyPr wrap="square" rtlCol="0">
            <a:spAutoFit/>
          </a:bodyPr>
          <a:lstStyle/>
          <a:p>
            <a:r>
              <a:rPr lang="en-US" dirty="0" smtClean="0"/>
              <a:t>4</a:t>
            </a:r>
            <a:endParaRPr lang="en-US" dirty="0"/>
          </a:p>
        </p:txBody>
      </p:sp>
      <p:sp>
        <p:nvSpPr>
          <p:cNvPr id="146" name="TextBox 145"/>
          <p:cNvSpPr txBox="1"/>
          <p:nvPr/>
        </p:nvSpPr>
        <p:spPr>
          <a:xfrm>
            <a:off x="4695291" y="4534744"/>
            <a:ext cx="274256" cy="369332"/>
          </a:xfrm>
          <a:prstGeom prst="rect">
            <a:avLst/>
          </a:prstGeom>
          <a:noFill/>
        </p:spPr>
        <p:txBody>
          <a:bodyPr wrap="square" rtlCol="0">
            <a:spAutoFit/>
          </a:bodyPr>
          <a:lstStyle/>
          <a:p>
            <a:r>
              <a:rPr lang="en-US" dirty="0" smtClean="0"/>
              <a:t>6</a:t>
            </a:r>
            <a:endParaRPr lang="en-US" dirty="0"/>
          </a:p>
        </p:txBody>
      </p:sp>
      <p:sp>
        <p:nvSpPr>
          <p:cNvPr id="147" name="TextBox 146"/>
          <p:cNvSpPr txBox="1"/>
          <p:nvPr/>
        </p:nvSpPr>
        <p:spPr>
          <a:xfrm>
            <a:off x="6476666" y="8279048"/>
            <a:ext cx="924944" cy="369332"/>
          </a:xfrm>
          <a:prstGeom prst="rect">
            <a:avLst/>
          </a:prstGeom>
          <a:noFill/>
        </p:spPr>
        <p:txBody>
          <a:bodyPr wrap="square" rtlCol="0">
            <a:spAutoFit/>
          </a:bodyPr>
          <a:lstStyle/>
          <a:p>
            <a:r>
              <a:rPr lang="en-US" dirty="0" smtClean="0"/>
              <a:t>T1/T2</a:t>
            </a:r>
          </a:p>
        </p:txBody>
      </p:sp>
      <p:sp>
        <p:nvSpPr>
          <p:cNvPr id="148" name="TextBox 147"/>
          <p:cNvSpPr txBox="1"/>
          <p:nvPr/>
        </p:nvSpPr>
        <p:spPr>
          <a:xfrm>
            <a:off x="6779593" y="6338240"/>
            <a:ext cx="532231" cy="369332"/>
          </a:xfrm>
          <a:prstGeom prst="rect">
            <a:avLst/>
          </a:prstGeom>
          <a:noFill/>
        </p:spPr>
        <p:txBody>
          <a:bodyPr wrap="square" rtlCol="0">
            <a:spAutoFit/>
          </a:bodyPr>
          <a:lstStyle/>
          <a:p>
            <a:r>
              <a:rPr lang="en-US" dirty="0" smtClean="0"/>
              <a:t>T3</a:t>
            </a:r>
            <a:endParaRPr lang="en-US" dirty="0"/>
          </a:p>
        </p:txBody>
      </p:sp>
      <p:sp>
        <p:nvSpPr>
          <p:cNvPr id="152" name="TextBox 151"/>
          <p:cNvSpPr txBox="1"/>
          <p:nvPr/>
        </p:nvSpPr>
        <p:spPr>
          <a:xfrm>
            <a:off x="6223265" y="4914409"/>
            <a:ext cx="532231" cy="369332"/>
          </a:xfrm>
          <a:prstGeom prst="rect">
            <a:avLst/>
          </a:prstGeom>
          <a:noFill/>
        </p:spPr>
        <p:txBody>
          <a:bodyPr wrap="square" rtlCol="0">
            <a:spAutoFit/>
          </a:bodyPr>
          <a:lstStyle/>
          <a:p>
            <a:r>
              <a:rPr lang="en-US" dirty="0" smtClean="0"/>
              <a:t>T4</a:t>
            </a:r>
            <a:endParaRPr lang="en-US" dirty="0"/>
          </a:p>
        </p:txBody>
      </p:sp>
      <p:sp>
        <p:nvSpPr>
          <p:cNvPr id="153" name="TextBox 152"/>
          <p:cNvSpPr txBox="1"/>
          <p:nvPr/>
        </p:nvSpPr>
        <p:spPr>
          <a:xfrm>
            <a:off x="5968941" y="4379384"/>
            <a:ext cx="532231" cy="369332"/>
          </a:xfrm>
          <a:prstGeom prst="rect">
            <a:avLst/>
          </a:prstGeom>
          <a:noFill/>
        </p:spPr>
        <p:txBody>
          <a:bodyPr wrap="square" rtlCol="0">
            <a:spAutoFit/>
          </a:bodyPr>
          <a:lstStyle/>
          <a:p>
            <a:r>
              <a:rPr lang="en-US" dirty="0" smtClean="0"/>
              <a:t>P1</a:t>
            </a:r>
            <a:endParaRPr lang="en-US" dirty="0"/>
          </a:p>
        </p:txBody>
      </p:sp>
      <p:sp>
        <p:nvSpPr>
          <p:cNvPr id="154" name="TextBox 153"/>
          <p:cNvSpPr txBox="1"/>
          <p:nvPr/>
        </p:nvSpPr>
        <p:spPr>
          <a:xfrm>
            <a:off x="4305461" y="4012178"/>
            <a:ext cx="924944" cy="369332"/>
          </a:xfrm>
          <a:prstGeom prst="rect">
            <a:avLst/>
          </a:prstGeom>
          <a:noFill/>
        </p:spPr>
        <p:txBody>
          <a:bodyPr wrap="square" rtlCol="0">
            <a:spAutoFit/>
          </a:bodyPr>
          <a:lstStyle/>
          <a:p>
            <a:r>
              <a:rPr lang="en-US" dirty="0" smtClean="0"/>
              <a:t>T5/T6</a:t>
            </a:r>
          </a:p>
        </p:txBody>
      </p:sp>
      <p:sp>
        <p:nvSpPr>
          <p:cNvPr id="155" name="TextBox 154"/>
          <p:cNvSpPr txBox="1"/>
          <p:nvPr/>
        </p:nvSpPr>
        <p:spPr>
          <a:xfrm>
            <a:off x="2790636" y="3555891"/>
            <a:ext cx="924944" cy="369332"/>
          </a:xfrm>
          <a:prstGeom prst="rect">
            <a:avLst/>
          </a:prstGeom>
          <a:noFill/>
        </p:spPr>
        <p:txBody>
          <a:bodyPr wrap="square" rtlCol="0">
            <a:spAutoFit/>
          </a:bodyPr>
          <a:lstStyle/>
          <a:p>
            <a:r>
              <a:rPr lang="en-US" dirty="0" smtClean="0"/>
              <a:t>T7/T8</a:t>
            </a:r>
          </a:p>
        </p:txBody>
      </p:sp>
      <p:sp>
        <p:nvSpPr>
          <p:cNvPr id="156" name="TextBox 155"/>
          <p:cNvSpPr txBox="1"/>
          <p:nvPr/>
        </p:nvSpPr>
        <p:spPr>
          <a:xfrm>
            <a:off x="5205858" y="3048849"/>
            <a:ext cx="532231" cy="369332"/>
          </a:xfrm>
          <a:prstGeom prst="rect">
            <a:avLst/>
          </a:prstGeom>
          <a:noFill/>
        </p:spPr>
        <p:txBody>
          <a:bodyPr wrap="square" rtlCol="0">
            <a:spAutoFit/>
          </a:bodyPr>
          <a:lstStyle/>
          <a:p>
            <a:r>
              <a:rPr lang="en-US" dirty="0" smtClean="0"/>
              <a:t>T9</a:t>
            </a:r>
            <a:endParaRPr lang="en-US" dirty="0"/>
          </a:p>
        </p:txBody>
      </p:sp>
      <p:sp>
        <p:nvSpPr>
          <p:cNvPr id="157" name="TextBox 156"/>
          <p:cNvSpPr txBox="1"/>
          <p:nvPr/>
        </p:nvSpPr>
        <p:spPr>
          <a:xfrm>
            <a:off x="2162135" y="4647927"/>
            <a:ext cx="616785" cy="369332"/>
          </a:xfrm>
          <a:prstGeom prst="rect">
            <a:avLst/>
          </a:prstGeom>
          <a:noFill/>
        </p:spPr>
        <p:txBody>
          <a:bodyPr wrap="square" rtlCol="0">
            <a:spAutoFit/>
          </a:bodyPr>
          <a:lstStyle/>
          <a:p>
            <a:r>
              <a:rPr lang="en-US" dirty="0" smtClean="0"/>
              <a:t>T10</a:t>
            </a:r>
            <a:endParaRPr lang="en-US" dirty="0"/>
          </a:p>
        </p:txBody>
      </p:sp>
      <p:sp>
        <p:nvSpPr>
          <p:cNvPr id="158" name="TextBox 157"/>
          <p:cNvSpPr txBox="1"/>
          <p:nvPr/>
        </p:nvSpPr>
        <p:spPr>
          <a:xfrm>
            <a:off x="1525293" y="2959964"/>
            <a:ext cx="645907" cy="369332"/>
          </a:xfrm>
          <a:prstGeom prst="rect">
            <a:avLst/>
          </a:prstGeom>
          <a:noFill/>
        </p:spPr>
        <p:txBody>
          <a:bodyPr wrap="square" rtlCol="0">
            <a:spAutoFit/>
          </a:bodyPr>
          <a:lstStyle/>
          <a:p>
            <a:r>
              <a:rPr lang="en-US" dirty="0" smtClean="0"/>
              <a:t>T11</a:t>
            </a:r>
            <a:endParaRPr lang="en-US" dirty="0"/>
          </a:p>
        </p:txBody>
      </p:sp>
      <p:sp>
        <p:nvSpPr>
          <p:cNvPr id="167" name="TextBox 166"/>
          <p:cNvSpPr txBox="1"/>
          <p:nvPr/>
        </p:nvSpPr>
        <p:spPr>
          <a:xfrm>
            <a:off x="1043103" y="2973306"/>
            <a:ext cx="582813" cy="369332"/>
          </a:xfrm>
          <a:prstGeom prst="rect">
            <a:avLst/>
          </a:prstGeom>
          <a:noFill/>
        </p:spPr>
        <p:txBody>
          <a:bodyPr wrap="square" rtlCol="0">
            <a:spAutoFit/>
          </a:bodyPr>
          <a:lstStyle/>
          <a:p>
            <a:r>
              <a:rPr lang="en-US" dirty="0" smtClean="0"/>
              <a:t>T12</a:t>
            </a:r>
            <a:endParaRPr lang="en-US" dirty="0"/>
          </a:p>
        </p:txBody>
      </p:sp>
      <p:sp>
        <p:nvSpPr>
          <p:cNvPr id="170" name="TextBox 169"/>
          <p:cNvSpPr txBox="1"/>
          <p:nvPr/>
        </p:nvSpPr>
        <p:spPr>
          <a:xfrm>
            <a:off x="378915" y="4459095"/>
            <a:ext cx="532231" cy="369332"/>
          </a:xfrm>
          <a:prstGeom prst="rect">
            <a:avLst/>
          </a:prstGeom>
          <a:noFill/>
        </p:spPr>
        <p:txBody>
          <a:bodyPr wrap="square" rtlCol="0">
            <a:spAutoFit/>
          </a:bodyPr>
          <a:lstStyle/>
          <a:p>
            <a:r>
              <a:rPr lang="en-US" dirty="0" smtClean="0"/>
              <a:t>P2</a:t>
            </a:r>
            <a:endParaRPr lang="en-US" dirty="0"/>
          </a:p>
        </p:txBody>
      </p:sp>
      <p:sp>
        <p:nvSpPr>
          <p:cNvPr id="171" name="TextBox 170"/>
          <p:cNvSpPr txBox="1"/>
          <p:nvPr/>
        </p:nvSpPr>
        <p:spPr>
          <a:xfrm>
            <a:off x="537231" y="5047458"/>
            <a:ext cx="582813" cy="369332"/>
          </a:xfrm>
          <a:prstGeom prst="rect">
            <a:avLst/>
          </a:prstGeom>
          <a:noFill/>
        </p:spPr>
        <p:txBody>
          <a:bodyPr wrap="square" rtlCol="0">
            <a:spAutoFit/>
          </a:bodyPr>
          <a:lstStyle/>
          <a:p>
            <a:r>
              <a:rPr lang="en-US" dirty="0" smtClean="0"/>
              <a:t>T13</a:t>
            </a:r>
            <a:endParaRPr lang="en-US" dirty="0"/>
          </a:p>
        </p:txBody>
      </p:sp>
      <p:sp>
        <p:nvSpPr>
          <p:cNvPr id="172" name="TextBox 171"/>
          <p:cNvSpPr txBox="1"/>
          <p:nvPr/>
        </p:nvSpPr>
        <p:spPr>
          <a:xfrm>
            <a:off x="191361" y="8442915"/>
            <a:ext cx="1196490" cy="369332"/>
          </a:xfrm>
          <a:prstGeom prst="rect">
            <a:avLst/>
          </a:prstGeom>
          <a:noFill/>
        </p:spPr>
        <p:txBody>
          <a:bodyPr wrap="square" rtlCol="0">
            <a:spAutoFit/>
          </a:bodyPr>
          <a:lstStyle/>
          <a:p>
            <a:r>
              <a:rPr lang="en-US" dirty="0" smtClean="0"/>
              <a:t>T14/T15</a:t>
            </a:r>
          </a:p>
        </p:txBody>
      </p:sp>
      <p:sp>
        <p:nvSpPr>
          <p:cNvPr id="173" name="TextBox 172"/>
          <p:cNvSpPr txBox="1"/>
          <p:nvPr/>
        </p:nvSpPr>
        <p:spPr>
          <a:xfrm>
            <a:off x="1806407" y="8317705"/>
            <a:ext cx="274256" cy="369332"/>
          </a:xfrm>
          <a:prstGeom prst="rect">
            <a:avLst/>
          </a:prstGeom>
          <a:noFill/>
        </p:spPr>
        <p:txBody>
          <a:bodyPr wrap="square" rtlCol="0">
            <a:spAutoFit/>
          </a:bodyPr>
          <a:lstStyle/>
          <a:p>
            <a:r>
              <a:rPr lang="en-US" dirty="0"/>
              <a:t>3</a:t>
            </a:r>
          </a:p>
        </p:txBody>
      </p:sp>
      <p:sp>
        <p:nvSpPr>
          <p:cNvPr id="174" name="TextBox 173"/>
          <p:cNvSpPr txBox="1"/>
          <p:nvPr/>
        </p:nvSpPr>
        <p:spPr>
          <a:xfrm>
            <a:off x="2239421" y="5919536"/>
            <a:ext cx="274256" cy="369332"/>
          </a:xfrm>
          <a:prstGeom prst="rect">
            <a:avLst/>
          </a:prstGeom>
          <a:noFill/>
        </p:spPr>
        <p:txBody>
          <a:bodyPr wrap="square" rtlCol="0">
            <a:spAutoFit/>
          </a:bodyPr>
          <a:lstStyle/>
          <a:p>
            <a:r>
              <a:rPr lang="en-US" dirty="0" smtClean="0"/>
              <a:t>5</a:t>
            </a:r>
            <a:endParaRPr lang="en-US" dirty="0"/>
          </a:p>
        </p:txBody>
      </p:sp>
      <p:sp>
        <p:nvSpPr>
          <p:cNvPr id="3" name="TextBox 2"/>
          <p:cNvSpPr txBox="1"/>
          <p:nvPr/>
        </p:nvSpPr>
        <p:spPr>
          <a:xfrm>
            <a:off x="-5468061" y="252851"/>
            <a:ext cx="5086947" cy="7940635"/>
          </a:xfrm>
          <a:prstGeom prst="rect">
            <a:avLst/>
          </a:prstGeom>
          <a:noFill/>
        </p:spPr>
        <p:txBody>
          <a:bodyPr wrap="square" rtlCol="0">
            <a:spAutoFit/>
          </a:bodyPr>
          <a:lstStyle/>
          <a:p>
            <a:pPr lvl="0"/>
            <a:r>
              <a:rPr lang="en-US" sz="1200" b="1" dirty="0" smtClean="0"/>
              <a:t>Stage Notes:</a:t>
            </a:r>
          </a:p>
          <a:p>
            <a:pPr marL="285750" lvl="0" indent="-285750">
              <a:buFont typeface="Arial" panose="020B0604020202020204" pitchFamily="34" charset="0"/>
              <a:buChar char="•"/>
            </a:pPr>
            <a:r>
              <a:rPr lang="en-US" sz="1200" dirty="0" smtClean="0"/>
              <a:t>Position </a:t>
            </a:r>
            <a:r>
              <a:rPr lang="en-US" sz="1200" dirty="0"/>
              <a:t>1</a:t>
            </a:r>
          </a:p>
          <a:p>
            <a:pPr marL="742950" lvl="1" indent="-285750">
              <a:buFont typeface="Arial" panose="020B0604020202020204" pitchFamily="34" charset="0"/>
              <a:buChar char="•"/>
            </a:pPr>
            <a:r>
              <a:rPr lang="en-US" sz="1200" dirty="0" smtClean="0"/>
              <a:t>P2 </a:t>
            </a:r>
            <a:r>
              <a:rPr lang="en-US" sz="1200" b="1" dirty="0" smtClean="0"/>
              <a:t>IS</a:t>
            </a:r>
            <a:r>
              <a:rPr lang="en-US" sz="1200" dirty="0" smtClean="0"/>
              <a:t> visible</a:t>
            </a:r>
            <a:endParaRPr lang="en-US" sz="1200" dirty="0"/>
          </a:p>
          <a:p>
            <a:pPr marL="742950" lvl="1" indent="-285750">
              <a:buFont typeface="Arial" panose="020B0604020202020204" pitchFamily="34" charset="0"/>
              <a:buChar char="•"/>
            </a:pPr>
            <a:r>
              <a:rPr lang="en-US" sz="1200" dirty="0" smtClean="0"/>
              <a:t>T13 </a:t>
            </a:r>
            <a:r>
              <a:rPr lang="en-US" sz="1200" b="1" dirty="0" smtClean="0"/>
              <a:t>IS</a:t>
            </a:r>
            <a:r>
              <a:rPr lang="en-US" sz="1200" dirty="0" smtClean="0"/>
              <a:t> visible</a:t>
            </a:r>
          </a:p>
          <a:p>
            <a:pPr marL="742950" lvl="1" indent="-285750">
              <a:buFont typeface="Arial" panose="020B0604020202020204" pitchFamily="34" charset="0"/>
              <a:buChar char="•"/>
            </a:pPr>
            <a:r>
              <a:rPr lang="en-US" sz="1200" dirty="0" smtClean="0"/>
              <a:t>T12 and maybe T11 </a:t>
            </a:r>
            <a:r>
              <a:rPr lang="en-US" sz="1200" b="1" dirty="0" smtClean="0"/>
              <a:t>ARE</a:t>
            </a:r>
            <a:r>
              <a:rPr lang="en-US" sz="1200" dirty="0" smtClean="0"/>
              <a:t> visible</a:t>
            </a:r>
          </a:p>
          <a:p>
            <a:pPr marL="742950" lvl="1" indent="-285750">
              <a:buFont typeface="Arial" panose="020B0604020202020204" pitchFamily="34" charset="0"/>
              <a:buChar char="•"/>
            </a:pPr>
            <a:r>
              <a:rPr lang="en-US" sz="1200" dirty="0" smtClean="0"/>
              <a:t>T4 </a:t>
            </a:r>
            <a:r>
              <a:rPr lang="en-US" sz="1200" dirty="0"/>
              <a:t>is </a:t>
            </a:r>
            <a:r>
              <a:rPr lang="en-US" sz="1200" b="1" dirty="0"/>
              <a:t>NOT</a:t>
            </a:r>
            <a:r>
              <a:rPr lang="en-US" sz="1200" dirty="0"/>
              <a:t> visible</a:t>
            </a:r>
          </a:p>
          <a:p>
            <a:pPr marL="742950" lvl="1" indent="-285750">
              <a:buFont typeface="Arial" panose="020B0604020202020204" pitchFamily="34" charset="0"/>
              <a:buChar char="•"/>
            </a:pPr>
            <a:r>
              <a:rPr lang="en-US" sz="1200" dirty="0" smtClean="0"/>
              <a:t>T9 </a:t>
            </a:r>
            <a:r>
              <a:rPr lang="en-US" sz="1200" dirty="0"/>
              <a:t>is </a:t>
            </a:r>
            <a:r>
              <a:rPr lang="en-US" sz="1200" b="1" dirty="0"/>
              <a:t>NOT</a:t>
            </a:r>
            <a:r>
              <a:rPr lang="en-US" sz="1200" dirty="0"/>
              <a:t> </a:t>
            </a:r>
            <a:r>
              <a:rPr lang="en-US" sz="1200" dirty="0" smtClean="0"/>
              <a:t>visible</a:t>
            </a:r>
          </a:p>
          <a:p>
            <a:pPr marL="742950" lvl="1" indent="-285750">
              <a:buFont typeface="Arial" panose="020B0604020202020204" pitchFamily="34" charset="0"/>
              <a:buChar char="•"/>
            </a:pPr>
            <a:r>
              <a:rPr lang="en-US" sz="1200" dirty="0" smtClean="0"/>
              <a:t>T12 may or not be visible depending on angles the day of. Game day decision.</a:t>
            </a:r>
            <a:endParaRPr lang="en-US" sz="1200" dirty="0"/>
          </a:p>
          <a:p>
            <a:pPr marL="285750" lvl="0" indent="-285750">
              <a:buFont typeface="Arial" panose="020B0604020202020204" pitchFamily="34" charset="0"/>
              <a:buChar char="•"/>
            </a:pPr>
            <a:r>
              <a:rPr lang="en-US" sz="1200" dirty="0" smtClean="0"/>
              <a:t>Position </a:t>
            </a:r>
            <a:r>
              <a:rPr lang="en-US" sz="1200" dirty="0"/>
              <a:t>2</a:t>
            </a:r>
          </a:p>
          <a:p>
            <a:pPr marL="742950" lvl="1" indent="-285750">
              <a:buFont typeface="Arial" panose="020B0604020202020204" pitchFamily="34" charset="0"/>
              <a:buChar char="•"/>
            </a:pPr>
            <a:r>
              <a:rPr lang="en-US" sz="1200" dirty="0"/>
              <a:t>P1 is </a:t>
            </a:r>
            <a:r>
              <a:rPr lang="en-US" sz="1200" b="1" dirty="0"/>
              <a:t>NOT</a:t>
            </a:r>
            <a:r>
              <a:rPr lang="en-US" sz="1200" dirty="0"/>
              <a:t> visible</a:t>
            </a:r>
          </a:p>
          <a:p>
            <a:pPr marL="742950" lvl="1" indent="-285750">
              <a:buFont typeface="Arial" panose="020B0604020202020204" pitchFamily="34" charset="0"/>
              <a:buChar char="•"/>
            </a:pPr>
            <a:r>
              <a:rPr lang="en-US" sz="1200" dirty="0"/>
              <a:t>T7/T8 are </a:t>
            </a:r>
            <a:r>
              <a:rPr lang="en-US" sz="1200" b="1" dirty="0"/>
              <a:t>NOT</a:t>
            </a:r>
            <a:r>
              <a:rPr lang="en-US" sz="1200" dirty="0"/>
              <a:t> </a:t>
            </a:r>
            <a:r>
              <a:rPr lang="en-US" sz="1200" dirty="0" smtClean="0"/>
              <a:t>visible</a:t>
            </a:r>
          </a:p>
          <a:p>
            <a:pPr marL="742950" lvl="1" indent="-285750">
              <a:buFont typeface="Arial" panose="020B0604020202020204" pitchFamily="34" charset="0"/>
              <a:buChar char="•"/>
            </a:pPr>
            <a:r>
              <a:rPr lang="en-US" sz="1200" dirty="0" smtClean="0"/>
              <a:t>T9 is </a:t>
            </a:r>
            <a:r>
              <a:rPr lang="en-US" sz="1200" b="1" dirty="0" smtClean="0"/>
              <a:t>NOT</a:t>
            </a:r>
            <a:r>
              <a:rPr lang="en-US" sz="1200" dirty="0" smtClean="0"/>
              <a:t> visible</a:t>
            </a:r>
            <a:endParaRPr lang="en-US" sz="1200" dirty="0"/>
          </a:p>
          <a:p>
            <a:pPr marL="742950" lvl="1" indent="-285750">
              <a:buFont typeface="Arial" panose="020B0604020202020204" pitchFamily="34" charset="0"/>
              <a:buChar char="•"/>
            </a:pPr>
            <a:r>
              <a:rPr lang="en-US" sz="1200" dirty="0"/>
              <a:t>T4 starting to become visible, if not fully visible. Game day decision.</a:t>
            </a:r>
          </a:p>
          <a:p>
            <a:pPr marL="742950" lvl="1" indent="-285750">
              <a:buFont typeface="Arial" panose="020B0604020202020204" pitchFamily="34" charset="0"/>
              <a:buChar char="•"/>
            </a:pPr>
            <a:r>
              <a:rPr lang="en-US" sz="1200" dirty="0"/>
              <a:t>Maybe make T10 </a:t>
            </a:r>
            <a:r>
              <a:rPr lang="en-US" sz="1200" dirty="0" smtClean="0"/>
              <a:t>visible?</a:t>
            </a:r>
          </a:p>
          <a:p>
            <a:pPr marL="285750" indent="-285750">
              <a:buFont typeface="Arial" panose="020B0604020202020204" pitchFamily="34" charset="0"/>
              <a:buChar char="•"/>
            </a:pPr>
            <a:r>
              <a:rPr lang="en-US" sz="1200" dirty="0" smtClean="0"/>
              <a:t>Position </a:t>
            </a:r>
            <a:r>
              <a:rPr lang="en-US" sz="1200" dirty="0"/>
              <a:t>3</a:t>
            </a:r>
          </a:p>
          <a:p>
            <a:pPr marL="742950" lvl="1" indent="-285750">
              <a:buFont typeface="Arial" panose="020B0604020202020204" pitchFamily="34" charset="0"/>
              <a:buChar char="•"/>
            </a:pPr>
            <a:r>
              <a:rPr lang="en-US" sz="1200" dirty="0" smtClean="0"/>
              <a:t>P2 </a:t>
            </a:r>
            <a:r>
              <a:rPr lang="en-US" sz="1200" b="1" dirty="0" smtClean="0"/>
              <a:t>IS</a:t>
            </a:r>
            <a:r>
              <a:rPr lang="en-US" sz="1200" dirty="0" smtClean="0"/>
              <a:t> visible</a:t>
            </a:r>
          </a:p>
          <a:p>
            <a:pPr marL="742950" lvl="1" indent="-285750">
              <a:buFont typeface="Arial" panose="020B0604020202020204" pitchFamily="34" charset="0"/>
              <a:buChar char="•"/>
            </a:pPr>
            <a:r>
              <a:rPr lang="en-US" sz="1200" dirty="0" smtClean="0"/>
              <a:t>T13 </a:t>
            </a:r>
            <a:r>
              <a:rPr lang="en-US" sz="1200" dirty="0"/>
              <a:t>is </a:t>
            </a:r>
            <a:r>
              <a:rPr lang="en-US" sz="1200" b="1" dirty="0"/>
              <a:t>NOT</a:t>
            </a:r>
            <a:r>
              <a:rPr lang="en-US" sz="1200" dirty="0"/>
              <a:t> visible</a:t>
            </a:r>
          </a:p>
          <a:p>
            <a:pPr marL="742950" lvl="1" indent="-285750">
              <a:buFont typeface="Arial" panose="020B0604020202020204" pitchFamily="34" charset="0"/>
              <a:buChar char="•"/>
            </a:pPr>
            <a:r>
              <a:rPr lang="en-US" sz="1200" dirty="0"/>
              <a:t>Everything from </a:t>
            </a:r>
            <a:r>
              <a:rPr lang="en-US" sz="1200" dirty="0" smtClean="0"/>
              <a:t>T5-T11 is </a:t>
            </a:r>
            <a:r>
              <a:rPr lang="en-US" sz="1200" b="1" dirty="0"/>
              <a:t>NOT</a:t>
            </a:r>
            <a:r>
              <a:rPr lang="en-US" sz="1200" dirty="0"/>
              <a:t> </a:t>
            </a:r>
            <a:r>
              <a:rPr lang="en-US" sz="1200" dirty="0" smtClean="0"/>
              <a:t>visible</a:t>
            </a:r>
          </a:p>
          <a:p>
            <a:pPr marL="742950" lvl="1" indent="-285750">
              <a:buFont typeface="Arial" panose="020B0604020202020204" pitchFamily="34" charset="0"/>
              <a:buChar char="•"/>
            </a:pPr>
            <a:r>
              <a:rPr lang="en-US" sz="1200" dirty="0" smtClean="0"/>
              <a:t>T9 is </a:t>
            </a:r>
            <a:r>
              <a:rPr lang="en-US" sz="1200" b="1" dirty="0" smtClean="0"/>
              <a:t>NOT</a:t>
            </a:r>
            <a:r>
              <a:rPr lang="en-US" sz="1200" dirty="0" smtClean="0"/>
              <a:t> visible</a:t>
            </a:r>
            <a:endParaRPr lang="en-US" sz="1200" dirty="0"/>
          </a:p>
          <a:p>
            <a:pPr marL="742950" lvl="1" indent="-285750">
              <a:buFont typeface="Arial" panose="020B0604020202020204" pitchFamily="34" charset="0"/>
              <a:buChar char="•"/>
            </a:pPr>
            <a:r>
              <a:rPr lang="en-US" sz="1200" dirty="0" smtClean="0"/>
              <a:t>I’d like T4 to be visible from the back of this position, but it’s ok if angle doesn’t work.</a:t>
            </a:r>
          </a:p>
          <a:p>
            <a:pPr marL="285750" lvl="0" indent="-285750">
              <a:buFont typeface="Arial" panose="020B0604020202020204" pitchFamily="34" charset="0"/>
              <a:buChar char="•"/>
            </a:pPr>
            <a:r>
              <a:rPr lang="en-US" sz="1200" dirty="0" smtClean="0"/>
              <a:t>Position </a:t>
            </a:r>
            <a:r>
              <a:rPr lang="en-US" sz="1200" dirty="0"/>
              <a:t>4</a:t>
            </a:r>
          </a:p>
          <a:p>
            <a:pPr marL="742950" lvl="1" indent="-285750">
              <a:buFont typeface="Arial" panose="020B0604020202020204" pitchFamily="34" charset="0"/>
              <a:buChar char="•"/>
            </a:pPr>
            <a:r>
              <a:rPr lang="en-US" sz="1200" dirty="0"/>
              <a:t>P2 </a:t>
            </a:r>
            <a:r>
              <a:rPr lang="en-US" sz="1200" b="1" dirty="0"/>
              <a:t>IS</a:t>
            </a:r>
            <a:r>
              <a:rPr lang="en-US" sz="1200" dirty="0"/>
              <a:t> </a:t>
            </a:r>
            <a:r>
              <a:rPr lang="en-US" sz="1200" dirty="0" smtClean="0"/>
              <a:t>visible</a:t>
            </a:r>
          </a:p>
          <a:p>
            <a:pPr marL="742950" lvl="1" indent="-285750">
              <a:buFont typeface="Arial" panose="020B0604020202020204" pitchFamily="34" charset="0"/>
              <a:buChar char="•"/>
            </a:pPr>
            <a:r>
              <a:rPr lang="en-US" sz="1200" dirty="0" smtClean="0"/>
              <a:t>T4 </a:t>
            </a:r>
            <a:r>
              <a:rPr lang="en-US" sz="1200" b="1" dirty="0" smtClean="0"/>
              <a:t>IS</a:t>
            </a:r>
            <a:r>
              <a:rPr lang="en-US" sz="1200" dirty="0" smtClean="0"/>
              <a:t> at least partially visible</a:t>
            </a:r>
          </a:p>
          <a:p>
            <a:pPr marL="742950" lvl="1" indent="-285750">
              <a:buFont typeface="Arial" panose="020B0604020202020204" pitchFamily="34" charset="0"/>
              <a:buChar char="•"/>
            </a:pPr>
            <a:r>
              <a:rPr lang="en-US" sz="1200" dirty="0" smtClean="0"/>
              <a:t>T7-T13 </a:t>
            </a:r>
            <a:r>
              <a:rPr lang="en-US" sz="1200" b="1" dirty="0" smtClean="0"/>
              <a:t>ARE</a:t>
            </a:r>
            <a:r>
              <a:rPr lang="en-US" sz="1200" dirty="0" smtClean="0"/>
              <a:t> visible, including T9</a:t>
            </a:r>
          </a:p>
          <a:p>
            <a:pPr marL="285750" lvl="0" indent="-285750">
              <a:buFont typeface="Arial" panose="020B0604020202020204" pitchFamily="34" charset="0"/>
              <a:buChar char="•"/>
            </a:pPr>
            <a:r>
              <a:rPr lang="en-US" sz="1200" dirty="0" smtClean="0"/>
              <a:t>Position </a:t>
            </a:r>
            <a:r>
              <a:rPr lang="en-US" sz="1200" dirty="0"/>
              <a:t>5</a:t>
            </a:r>
          </a:p>
          <a:p>
            <a:pPr marL="742950" lvl="1" indent="-285750">
              <a:buFont typeface="Arial" panose="020B0604020202020204" pitchFamily="34" charset="0"/>
              <a:buChar char="•"/>
            </a:pPr>
            <a:r>
              <a:rPr lang="en-US" sz="1200" dirty="0"/>
              <a:t>P2 </a:t>
            </a:r>
            <a:r>
              <a:rPr lang="en-US" sz="1200" b="1" dirty="0" smtClean="0"/>
              <a:t>IS</a:t>
            </a:r>
            <a:r>
              <a:rPr lang="en-US" sz="1200" dirty="0" smtClean="0"/>
              <a:t> visible</a:t>
            </a:r>
            <a:endParaRPr lang="en-US" sz="1200" dirty="0"/>
          </a:p>
          <a:p>
            <a:pPr marL="742950" lvl="1" indent="-285750">
              <a:buFont typeface="Arial" panose="020B0604020202020204" pitchFamily="34" charset="0"/>
              <a:buChar char="•"/>
            </a:pPr>
            <a:r>
              <a:rPr lang="en-US" sz="1200" dirty="0" smtClean="0"/>
              <a:t>T10-T13 </a:t>
            </a:r>
            <a:r>
              <a:rPr lang="en-US" sz="1200" b="1" dirty="0" smtClean="0"/>
              <a:t>ARE</a:t>
            </a:r>
            <a:r>
              <a:rPr lang="en-US" sz="1200" dirty="0" smtClean="0"/>
              <a:t> visible</a:t>
            </a:r>
          </a:p>
          <a:p>
            <a:pPr marL="742950" lvl="1" indent="-285750">
              <a:buFont typeface="Arial" panose="020B0604020202020204" pitchFamily="34" charset="0"/>
              <a:buChar char="•"/>
            </a:pPr>
            <a:r>
              <a:rPr lang="en-US" sz="1200" dirty="0" smtClean="0"/>
              <a:t>T9 </a:t>
            </a:r>
            <a:r>
              <a:rPr lang="en-US" sz="1200" b="1" dirty="0" smtClean="0"/>
              <a:t>IS</a:t>
            </a:r>
            <a:r>
              <a:rPr lang="en-US" sz="1200" dirty="0" smtClean="0"/>
              <a:t> visible</a:t>
            </a:r>
            <a:endParaRPr lang="en-US" sz="1200" b="1" dirty="0" smtClean="0"/>
          </a:p>
          <a:p>
            <a:pPr marL="742950" lvl="1" indent="-285750">
              <a:buFont typeface="Arial" panose="020B0604020202020204" pitchFamily="34" charset="0"/>
              <a:buChar char="•"/>
            </a:pPr>
            <a:r>
              <a:rPr lang="en-US" sz="1200" dirty="0" smtClean="0"/>
              <a:t>T7/T8 </a:t>
            </a:r>
            <a:r>
              <a:rPr lang="en-US" sz="1200" dirty="0"/>
              <a:t>are </a:t>
            </a:r>
            <a:r>
              <a:rPr lang="en-US" sz="1200" b="1" dirty="0"/>
              <a:t>NOT</a:t>
            </a:r>
            <a:r>
              <a:rPr lang="en-US" sz="1200" dirty="0"/>
              <a:t> visible</a:t>
            </a:r>
          </a:p>
          <a:p>
            <a:pPr marL="742950" lvl="1" indent="-285750">
              <a:buFont typeface="Arial" panose="020B0604020202020204" pitchFamily="34" charset="0"/>
              <a:buChar char="•"/>
            </a:pPr>
            <a:r>
              <a:rPr lang="en-US" sz="1200" dirty="0"/>
              <a:t>P1 is </a:t>
            </a:r>
            <a:r>
              <a:rPr lang="en-US" sz="1200" b="1" dirty="0"/>
              <a:t>NOT</a:t>
            </a:r>
            <a:r>
              <a:rPr lang="en-US" sz="1200" dirty="0"/>
              <a:t> visible</a:t>
            </a:r>
          </a:p>
          <a:p>
            <a:pPr marL="742950" lvl="1" indent="-285750">
              <a:buFont typeface="Arial" panose="020B0604020202020204" pitchFamily="34" charset="0"/>
              <a:buChar char="•"/>
            </a:pPr>
            <a:r>
              <a:rPr lang="en-US" sz="1200" dirty="0"/>
              <a:t>T3 is down range of the furthest part of position 5 so no 180 issues</a:t>
            </a:r>
          </a:p>
          <a:p>
            <a:pPr marL="285750" lvl="0" indent="-285750">
              <a:buFont typeface="Arial" panose="020B0604020202020204" pitchFamily="34" charset="0"/>
              <a:buChar char="•"/>
            </a:pPr>
            <a:r>
              <a:rPr lang="en-US" sz="1200" dirty="0"/>
              <a:t>Position 6</a:t>
            </a:r>
          </a:p>
          <a:p>
            <a:pPr marL="742950" lvl="1" indent="-285750">
              <a:buFont typeface="Arial" panose="020B0604020202020204" pitchFamily="34" charset="0"/>
              <a:buChar char="•"/>
            </a:pPr>
            <a:r>
              <a:rPr lang="en-US" sz="1200" dirty="0" smtClean="0"/>
              <a:t>T10-T12 </a:t>
            </a:r>
            <a:r>
              <a:rPr lang="en-US" sz="1200" dirty="0"/>
              <a:t>are </a:t>
            </a:r>
            <a:r>
              <a:rPr lang="en-US" sz="1200" b="1" dirty="0"/>
              <a:t>NOT</a:t>
            </a:r>
            <a:r>
              <a:rPr lang="en-US" sz="1200" dirty="0"/>
              <a:t> visible</a:t>
            </a:r>
          </a:p>
          <a:p>
            <a:pPr marL="742950" lvl="1" indent="-285750">
              <a:buFont typeface="Arial" panose="020B0604020202020204" pitchFamily="34" charset="0"/>
              <a:buChar char="•"/>
            </a:pPr>
            <a:r>
              <a:rPr lang="en-US" sz="1200" dirty="0"/>
              <a:t>I would like T4 to be visible, but it depends on the 180 and the angle we have to do to get P1 hidden. It’s ok if it must be up range and hidden, but it takes away a choice</a:t>
            </a:r>
            <a:r>
              <a:rPr lang="en-US" sz="1200" dirty="0" smtClean="0"/>
              <a:t>.</a:t>
            </a:r>
          </a:p>
          <a:p>
            <a:pPr marL="742950" lvl="1" indent="-285750">
              <a:buFont typeface="Arial" panose="020B0604020202020204" pitchFamily="34" charset="0"/>
              <a:buChar char="•"/>
            </a:pPr>
            <a:r>
              <a:rPr lang="en-US" sz="1200" dirty="0" smtClean="0"/>
              <a:t>Position not required if you take T9 from bridge</a:t>
            </a:r>
            <a:endParaRPr lang="en-US" sz="1200" dirty="0"/>
          </a:p>
          <a:p>
            <a:endParaRPr lang="en-US" dirty="0"/>
          </a:p>
        </p:txBody>
      </p:sp>
    </p:spTree>
    <p:extLst>
      <p:ext uri="{BB962C8B-B14F-4D97-AF65-F5344CB8AC3E}">
        <p14:creationId xmlns:p14="http://schemas.microsoft.com/office/powerpoint/2010/main" val="398953044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1564</TotalTime>
  <Words>465</Words>
  <Application>Microsoft Office PowerPoint</Application>
  <PresentationFormat>Custom</PresentationFormat>
  <Paragraphs>84</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ＭＳ Ｐゴシック</vt:lpstr>
      <vt:lpstr>Arial</vt:lpstr>
      <vt:lpstr>Calibri</vt:lpstr>
      <vt:lpstr>Times New Roman</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Matt Carlson</cp:lastModifiedBy>
  <cp:revision>177</cp:revision>
  <dcterms:created xsi:type="dcterms:W3CDTF">2002-08-21T12:11:08Z</dcterms:created>
  <dcterms:modified xsi:type="dcterms:W3CDTF">2016-06-23T08:21:39Z</dcterms:modified>
  <cp:category>Shooting</cp:category>
</cp:coreProperties>
</file>