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1" r:id="rId2"/>
    <p:sldId id="314" r:id="rId3"/>
    <p:sldId id="315" r:id="rId4"/>
    <p:sldId id="279" r:id="rId5"/>
    <p:sldId id="276" r:id="rId6"/>
    <p:sldId id="282" r:id="rId7"/>
    <p:sldId id="292" r:id="rId8"/>
    <p:sldId id="281" r:id="rId9"/>
    <p:sldId id="275" r:id="rId10"/>
    <p:sldId id="280" r:id="rId11"/>
    <p:sldId id="294" r:id="rId12"/>
    <p:sldId id="286" r:id="rId13"/>
    <p:sldId id="287" r:id="rId14"/>
    <p:sldId id="288" r:id="rId15"/>
    <p:sldId id="284" r:id="rId16"/>
    <p:sldId id="289" r:id="rId17"/>
    <p:sldId id="290" r:id="rId18"/>
    <p:sldId id="295" r:id="rId19"/>
    <p:sldId id="296" r:id="rId20"/>
    <p:sldId id="297" r:id="rId21"/>
    <p:sldId id="299" r:id="rId22"/>
    <p:sldId id="300" r:id="rId23"/>
    <p:sldId id="307" r:id="rId24"/>
    <p:sldId id="308" r:id="rId25"/>
    <p:sldId id="309" r:id="rId26"/>
    <p:sldId id="310" r:id="rId27"/>
    <p:sldId id="311" r:id="rId28"/>
    <p:sldId id="312" r:id="rId29"/>
    <p:sldId id="320" r:id="rId30"/>
  </p:sldIdLst>
  <p:sldSz cx="7315200" cy="9601200"/>
  <p:notesSz cx="6985000" cy="92837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C89B6E"/>
    <a:srgbClr val="FFD2A5"/>
    <a:srgbClr val="FF9900"/>
    <a:srgbClr val="A2DC00"/>
    <a:srgbClr val="6EB480"/>
    <a:srgbClr val="13C9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4619" autoAdjust="0"/>
  </p:normalViewPr>
  <p:slideViewPr>
    <p:cSldViewPr>
      <p:cViewPr varScale="1">
        <p:scale>
          <a:sx n="111" d="100"/>
          <a:sy n="111" d="100"/>
        </p:scale>
        <p:origin x="4008" y="108"/>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6" y="2982914"/>
            <a:ext cx="6216650" cy="2057400"/>
          </a:xfrm>
        </p:spPr>
        <p:txBody>
          <a:bodyPr/>
          <a:lstStyle/>
          <a:p>
            <a:r>
              <a:rPr lang="en-US"/>
              <a:t>Click to edit Master title style</a:t>
            </a:r>
          </a:p>
        </p:txBody>
      </p:sp>
      <p:sp>
        <p:nvSpPr>
          <p:cNvPr id="3" name="Subtitle 2"/>
          <p:cNvSpPr>
            <a:spLocks noGrp="1"/>
          </p:cNvSpPr>
          <p:nvPr>
            <p:ph type="subTitle" idx="1"/>
          </p:nvPr>
        </p:nvSpPr>
        <p:spPr>
          <a:xfrm>
            <a:off x="1096964" y="5440364"/>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62E970E-7FDB-4AE6-90C8-000369D78C5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4735149-D9EA-4ADD-8566-6828BB7A472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4"/>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4"/>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4CEE686-B5D1-4C65-9E6D-971E04308F0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6D2EA14-F121-4DF0-A519-8C5F9A8A05E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AC64150-230C-4578-BE50-53FC91307FB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6" y="2239964"/>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1" y="2239964"/>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CE77677-7E6B-46D8-AE7E-B0D2F9BB159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6"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6" y="2149476"/>
            <a:ext cx="3232150" cy="895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6" y="3044826"/>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6"/>
            <a:ext cx="3233737" cy="895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6"/>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821D26A8-7BBA-4477-925F-5E84A27F30D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205E99E1-CA44-471F-9F38-D8ECCFA6FB9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971B117C-5833-4511-85AA-D3414EC4119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9"/>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4A72A78A-7908-4AD0-9F5B-92DD706C8CB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4" y="6721476"/>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4"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4" y="7513639"/>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D82802FE-0B99-470B-8EF3-0A95C3E2A06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6" y="385763"/>
            <a:ext cx="6584950" cy="1600200"/>
          </a:xfrm>
          <a:prstGeom prst="rect">
            <a:avLst/>
          </a:prstGeom>
          <a:noFill/>
          <a:ln w="9525">
            <a:noFill/>
            <a:miter lim="800000"/>
            <a:headEnd/>
            <a:tailEnd/>
          </a:ln>
        </p:spPr>
        <p:txBody>
          <a:bodyPr vert="horz" wrap="square" lIns="96661" tIns="48331" rIns="96661" bIns="48331"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65126" y="2239964"/>
            <a:ext cx="6584950" cy="6335712"/>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651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vl1pPr>
          </a:lstStyle>
          <a:p>
            <a:endParaRPr lang="en-US"/>
          </a:p>
        </p:txBody>
      </p:sp>
      <p:sp>
        <p:nvSpPr>
          <p:cNvPr id="1029" name="Rectangle 5"/>
          <p:cNvSpPr>
            <a:spLocks noGrp="1" noChangeArrowheads="1"/>
          </p:cNvSpPr>
          <p:nvPr>
            <p:ph type="ftr" sz="quarter" idx="3"/>
          </p:nvPr>
        </p:nvSpPr>
        <p:spPr bwMode="auto">
          <a:xfrm>
            <a:off x="2498726"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vl1pPr>
          </a:lstStyle>
          <a:p>
            <a:endParaRPr lang="en-US"/>
          </a:p>
        </p:txBody>
      </p:sp>
      <p:sp>
        <p:nvSpPr>
          <p:cNvPr id="1030" name="Rectangle 6"/>
          <p:cNvSpPr>
            <a:spLocks noGrp="1" noChangeArrowheads="1"/>
          </p:cNvSpPr>
          <p:nvPr>
            <p:ph type="sldNum" sz="quarter" idx="4"/>
          </p:nvPr>
        </p:nvSpPr>
        <p:spPr bwMode="auto">
          <a:xfrm>
            <a:off x="52419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EDBDB6CC-63CE-4CD6-9466-49479AA4792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mj-ea"/>
          <a:cs typeface="+mj-cs"/>
        </a:defRPr>
      </a:lvl1pPr>
      <a:lvl2pPr algn="ctr" defTabSz="966788" rtl="0" eaLnBrk="0" fontAlgn="base" hangingPunct="0">
        <a:spcBef>
          <a:spcPct val="0"/>
        </a:spcBef>
        <a:spcAft>
          <a:spcPct val="0"/>
        </a:spcAft>
        <a:defRPr sz="4700">
          <a:solidFill>
            <a:schemeClr val="tx2"/>
          </a:solidFill>
          <a:latin typeface="Arial" charset="0"/>
        </a:defRPr>
      </a:lvl2pPr>
      <a:lvl3pPr algn="ctr" defTabSz="966788" rtl="0" eaLnBrk="0" fontAlgn="base" hangingPunct="0">
        <a:spcBef>
          <a:spcPct val="0"/>
        </a:spcBef>
        <a:spcAft>
          <a:spcPct val="0"/>
        </a:spcAft>
        <a:defRPr sz="4700">
          <a:solidFill>
            <a:schemeClr val="tx2"/>
          </a:solidFill>
          <a:latin typeface="Arial" charset="0"/>
        </a:defRPr>
      </a:lvl3pPr>
      <a:lvl4pPr algn="ctr" defTabSz="966788" rtl="0" eaLnBrk="0" fontAlgn="base" hangingPunct="0">
        <a:spcBef>
          <a:spcPct val="0"/>
        </a:spcBef>
        <a:spcAft>
          <a:spcPct val="0"/>
        </a:spcAft>
        <a:defRPr sz="4700">
          <a:solidFill>
            <a:schemeClr val="tx2"/>
          </a:solidFill>
          <a:latin typeface="Arial" charset="0"/>
        </a:defRPr>
      </a:lvl4pPr>
      <a:lvl5pPr algn="ctr" defTabSz="966788" rtl="0" eaLnBrk="0" fontAlgn="base" hangingPunct="0">
        <a:spcBef>
          <a:spcPct val="0"/>
        </a:spcBef>
        <a:spcAft>
          <a:spcPct val="0"/>
        </a:spcAft>
        <a:defRPr sz="4700">
          <a:solidFill>
            <a:schemeClr val="tx2"/>
          </a:solidFill>
          <a:latin typeface="Arial" charset="0"/>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mn-ea"/>
          <a:cs typeface="+mn-cs"/>
        </a:defRPr>
      </a:lvl1pPr>
      <a:lvl2pPr marL="785813" indent="-303213" algn="l" defTabSz="966788" rtl="0" eaLnBrk="0" fontAlgn="base" hangingPunct="0">
        <a:spcBef>
          <a:spcPct val="20000"/>
        </a:spcBef>
        <a:spcAft>
          <a:spcPct val="0"/>
        </a:spcAft>
        <a:buChar char="–"/>
        <a:defRPr sz="3000">
          <a:solidFill>
            <a:schemeClr val="tx1"/>
          </a:solidFill>
          <a:latin typeface="+mn-lt"/>
        </a:defRPr>
      </a:lvl2pPr>
      <a:lvl3pPr marL="1208088" indent="-241300" algn="l" defTabSz="966788" rtl="0" eaLnBrk="0" fontAlgn="base" hangingPunct="0">
        <a:spcBef>
          <a:spcPct val="20000"/>
        </a:spcBef>
        <a:spcAft>
          <a:spcPct val="0"/>
        </a:spcAft>
        <a:buChar char="•"/>
        <a:defRPr sz="2500">
          <a:solidFill>
            <a:schemeClr val="tx1"/>
          </a:solidFill>
          <a:latin typeface="+mn-lt"/>
        </a:defRPr>
      </a:lvl3pPr>
      <a:lvl4pPr marL="1692275" indent="-242888" algn="l" defTabSz="966788" rtl="0" eaLnBrk="0" fontAlgn="base" hangingPunct="0">
        <a:spcBef>
          <a:spcPct val="20000"/>
        </a:spcBef>
        <a:spcAft>
          <a:spcPct val="0"/>
        </a:spcAft>
        <a:buChar char="–"/>
        <a:defRPr sz="2100">
          <a:solidFill>
            <a:schemeClr val="tx1"/>
          </a:solidFill>
          <a:latin typeface="+mn-lt"/>
        </a:defRPr>
      </a:lvl4pPr>
      <a:lvl5pPr marL="2174875" indent="-241300" algn="l" defTabSz="966788" rtl="0" eaLnBrk="0" fontAlgn="base" hangingPunct="0">
        <a:spcBef>
          <a:spcPct val="20000"/>
        </a:spcBef>
        <a:spcAft>
          <a:spcPct val="0"/>
        </a:spcAft>
        <a:buChar char="»"/>
        <a:defRPr sz="2100">
          <a:solidFill>
            <a:schemeClr val="tx1"/>
          </a:solidFill>
          <a:latin typeface="+mn-lt"/>
        </a:defRPr>
      </a:lvl5pPr>
      <a:lvl6pPr marL="2632075" indent="-241300" algn="l" defTabSz="966788" rtl="0" fontAlgn="base">
        <a:spcBef>
          <a:spcPct val="20000"/>
        </a:spcBef>
        <a:spcAft>
          <a:spcPct val="0"/>
        </a:spcAft>
        <a:buChar char="»"/>
        <a:defRPr sz="2100">
          <a:solidFill>
            <a:schemeClr val="tx1"/>
          </a:solidFill>
          <a:latin typeface="+mn-lt"/>
        </a:defRPr>
      </a:lvl6pPr>
      <a:lvl7pPr marL="3089275" indent="-241300" algn="l" defTabSz="966788" rtl="0" fontAlgn="base">
        <a:spcBef>
          <a:spcPct val="20000"/>
        </a:spcBef>
        <a:spcAft>
          <a:spcPct val="0"/>
        </a:spcAft>
        <a:buChar char="»"/>
        <a:defRPr sz="2100">
          <a:solidFill>
            <a:schemeClr val="tx1"/>
          </a:solidFill>
          <a:latin typeface="+mn-lt"/>
        </a:defRPr>
      </a:lvl7pPr>
      <a:lvl8pPr marL="3546475" indent="-241300" algn="l" defTabSz="966788" rtl="0" fontAlgn="base">
        <a:spcBef>
          <a:spcPct val="20000"/>
        </a:spcBef>
        <a:spcAft>
          <a:spcPct val="0"/>
        </a:spcAft>
        <a:buChar char="»"/>
        <a:defRPr sz="2100">
          <a:solidFill>
            <a:schemeClr val="tx1"/>
          </a:solidFill>
          <a:latin typeface="+mn-lt"/>
        </a:defRPr>
      </a:lvl8pPr>
      <a:lvl9pPr marL="4003675" indent="-241300" algn="l" defTabSz="966788" rtl="0" fontAlgn="base">
        <a:spcBef>
          <a:spcPct val="20000"/>
        </a:spcBef>
        <a:spcAft>
          <a:spcPct val="0"/>
        </a:spcAft>
        <a:buChar char="»"/>
        <a:defRPr sz="2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5" name="Group 292"/>
          <p:cNvGrpSpPr>
            <a:grpSpLocks/>
          </p:cNvGrpSpPr>
          <p:nvPr/>
        </p:nvGrpSpPr>
        <p:grpSpPr bwMode="auto">
          <a:xfrm flipH="1">
            <a:off x="2737694" y="3036094"/>
            <a:ext cx="222250" cy="858838"/>
            <a:chOff x="384" y="816"/>
            <a:chExt cx="140" cy="541"/>
          </a:xfrm>
        </p:grpSpPr>
        <p:sp>
          <p:nvSpPr>
            <p:cNvPr id="296"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297"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298"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grpSp>
      <p:grpSp>
        <p:nvGrpSpPr>
          <p:cNvPr id="291" name="Group 288"/>
          <p:cNvGrpSpPr>
            <a:grpSpLocks/>
          </p:cNvGrpSpPr>
          <p:nvPr/>
        </p:nvGrpSpPr>
        <p:grpSpPr bwMode="auto">
          <a:xfrm>
            <a:off x="4381812" y="3017109"/>
            <a:ext cx="222250" cy="858838"/>
            <a:chOff x="384" y="816"/>
            <a:chExt cx="140" cy="541"/>
          </a:xfrm>
        </p:grpSpPr>
        <p:sp>
          <p:nvSpPr>
            <p:cNvPr id="292"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293"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294"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grpSp>
      <p:graphicFrame>
        <p:nvGraphicFramePr>
          <p:cNvPr id="25629" name="Group 29"/>
          <p:cNvGraphicFramePr>
            <a:graphicFrameLocks noGrp="1"/>
          </p:cNvGraphicFramePr>
          <p:nvPr>
            <p:extLst>
              <p:ext uri="{D42A27DB-BD31-4B8C-83A1-F6EECF244321}">
                <p14:modId xmlns:p14="http://schemas.microsoft.com/office/powerpoint/2010/main" val="2879532056"/>
              </p:ext>
            </p:extLst>
          </p:nvPr>
        </p:nvGraphicFramePr>
        <p:xfrm>
          <a:off x="177801" y="165099"/>
          <a:ext cx="6997700" cy="2275331"/>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Renton Fish &amp; Game Club</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Bay 2</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Stage: Graveyard Ghouls</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Andrew Hong</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Standing with Heals on </a:t>
                      </a:r>
                      <a:r>
                        <a:rPr kumimoji="0" lang="en-US" sz="1100" b="0" i="0" u="none" strike="noStrike" cap="none" normalizeH="0" baseline="0" dirty="0" err="1">
                          <a:ln>
                            <a:noFill/>
                          </a:ln>
                          <a:solidFill>
                            <a:schemeClr val="tx1"/>
                          </a:solidFill>
                          <a:effectLst/>
                          <a:latin typeface="Arial" charset="0"/>
                          <a:cs typeface="Times New Roman" charset="0"/>
                        </a:rPr>
                        <a:t>Xs</a:t>
                      </a:r>
                      <a:r>
                        <a:rPr kumimoji="0" lang="en-US" sz="1100" b="0" i="0" u="none" strike="noStrike" cap="none" normalizeH="0" baseline="0" dirty="0">
                          <a:ln>
                            <a:noFill/>
                          </a:ln>
                          <a:solidFill>
                            <a:schemeClr val="tx1"/>
                          </a:solidFill>
                          <a:effectLst/>
                          <a:latin typeface="Arial" charset="0"/>
                          <a:cs typeface="Times New Roman" charset="0"/>
                        </a:rPr>
                        <a:t>. Gun loaded and holstered. Hands relaxed at sides. Facing Squarely downrange.</a:t>
                      </a:r>
                      <a:br>
                        <a:rPr kumimoji="0" lang="en-US" sz="1100" b="0" i="0" u="none" strike="noStrike" cap="none" normalizeH="0" baseline="0" dirty="0">
                          <a:ln>
                            <a:noFill/>
                          </a:ln>
                          <a:solidFill>
                            <a:schemeClr val="tx1"/>
                          </a:solidFill>
                          <a:effectLst/>
                          <a:latin typeface="Arial" charset="0"/>
                          <a:cs typeface="Times New Roman" charset="0"/>
                        </a:rPr>
                      </a:br>
                      <a:r>
                        <a:rPr kumimoji="0" lang="en-US" sz="1100" b="0" i="0" u="none" strike="noStrike" cap="none" normalizeH="0" baseline="0" dirty="0">
                          <a:ln>
                            <a:noFill/>
                          </a:ln>
                          <a:solidFill>
                            <a:schemeClr val="tx1"/>
                          </a:solidFill>
                          <a:effectLst/>
                          <a:latin typeface="Arial" charset="0"/>
                          <a:cs typeface="Times New Roman" charset="0"/>
                        </a:rPr>
                        <a:t>PCC: Standing with heals on </a:t>
                      </a:r>
                      <a:r>
                        <a:rPr kumimoji="0" lang="en-US" sz="1100" b="0" i="0" u="none" strike="noStrike" cap="none" normalizeH="0" baseline="0" dirty="0" err="1">
                          <a:ln>
                            <a:noFill/>
                          </a:ln>
                          <a:solidFill>
                            <a:schemeClr val="tx1"/>
                          </a:solidFill>
                          <a:effectLst/>
                          <a:latin typeface="Arial" charset="0"/>
                          <a:cs typeface="Times New Roman" charset="0"/>
                        </a:rPr>
                        <a:t>Xs</a:t>
                      </a:r>
                      <a:r>
                        <a:rPr kumimoji="0" lang="en-US" sz="1100" b="0" i="0" u="none" strike="noStrike" cap="none" normalizeH="0" baseline="0" dirty="0">
                          <a:ln>
                            <a:noFill/>
                          </a:ln>
                          <a:solidFill>
                            <a:schemeClr val="tx1"/>
                          </a:solidFill>
                          <a:effectLst/>
                          <a:latin typeface="Arial" charset="0"/>
                          <a:cs typeface="Times New Roman" charset="0"/>
                        </a:rPr>
                        <a:t>. Gun loaded and barrel pointing at dot down range.</a:t>
                      </a:r>
                      <a:endParaRPr kumimoji="0" lang="en-US" sz="1200" b="0" i="0" u="none" strike="noStrike" cap="none" normalizeH="0" baseline="0" dirty="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GUN READY CONDITION: </a:t>
                      </a:r>
                      <a:r>
                        <a:rPr kumimoji="0" lang="en-US" sz="1100" b="0" i="0" u="none" strike="noStrike" cap="none" normalizeH="0" baseline="0" dirty="0">
                          <a:ln>
                            <a:noFill/>
                          </a:ln>
                          <a:solidFill>
                            <a:schemeClr val="tx1"/>
                          </a:solidFill>
                          <a:effectLst/>
                          <a:latin typeface="Arial" charset="0"/>
                          <a:cs typeface="Times New Roman" charset="0"/>
                        </a:rPr>
                        <a:t>At the start signal, engage all targets within the fault lines.</a:t>
                      </a:r>
                      <a:endParaRPr kumimoji="0" lang="en-US" sz="1100" b="1" i="0" u="none" strike="noStrike" cap="none" normalizeH="0" baseline="0" dirty="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36 rounds, 180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15 metric, 6 PP</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grpSp>
        <p:nvGrpSpPr>
          <p:cNvPr id="5" name="Group 288"/>
          <p:cNvGrpSpPr>
            <a:grpSpLocks/>
          </p:cNvGrpSpPr>
          <p:nvPr/>
        </p:nvGrpSpPr>
        <p:grpSpPr bwMode="auto">
          <a:xfrm>
            <a:off x="6137275" y="7385718"/>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grpSp>
      <p:grpSp>
        <p:nvGrpSpPr>
          <p:cNvPr id="6" name="Group 292"/>
          <p:cNvGrpSpPr>
            <a:grpSpLocks/>
          </p:cNvGrpSpPr>
          <p:nvPr/>
        </p:nvGrpSpPr>
        <p:grpSpPr bwMode="auto">
          <a:xfrm flipH="1">
            <a:off x="1043657" y="7381875"/>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grpSp>
      <p:grpSp>
        <p:nvGrpSpPr>
          <p:cNvPr id="9" name="Group 29"/>
          <p:cNvGrpSpPr>
            <a:grpSpLocks/>
          </p:cNvGrpSpPr>
          <p:nvPr/>
        </p:nvGrpSpPr>
        <p:grpSpPr bwMode="auto">
          <a:xfrm>
            <a:off x="3142117" y="2987677"/>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grpSp>
      <p:sp>
        <p:nvSpPr>
          <p:cNvPr id="184" name="Freeform 41"/>
          <p:cNvSpPr>
            <a:spLocks noChangeAspect="1" noEditPoints="1"/>
          </p:cNvSpPr>
          <p:nvPr/>
        </p:nvSpPr>
        <p:spPr bwMode="auto">
          <a:xfrm>
            <a:off x="1644607" y="6545931"/>
            <a:ext cx="1372519" cy="1620838"/>
          </a:xfrm>
          <a:custGeom>
            <a:avLst/>
            <a:gdLst>
              <a:gd name="T0" fmla="*/ 0 w 1151"/>
              <a:gd name="T1" fmla="*/ 0 h 1729"/>
              <a:gd name="T2" fmla="*/ 1151 w 1151"/>
              <a:gd name="T3" fmla="*/ 0 h 1729"/>
              <a:gd name="T4" fmla="*/ 1151 w 1151"/>
              <a:gd name="T5" fmla="*/ 1729 h 1729"/>
              <a:gd name="T6" fmla="*/ 0 w 1151"/>
              <a:gd name="T7" fmla="*/ 1729 h 1729"/>
              <a:gd name="T8" fmla="*/ 0 w 1151"/>
              <a:gd name="T9" fmla="*/ 0 h 1729"/>
              <a:gd name="T10" fmla="*/ 426 w 1151"/>
              <a:gd name="T11" fmla="*/ 354 h 1729"/>
              <a:gd name="T12" fmla="*/ 695 w 1151"/>
              <a:gd name="T13" fmla="*/ 354 h 1729"/>
              <a:gd name="T14" fmla="*/ 695 w 1151"/>
              <a:gd name="T15" fmla="*/ 731 h 1729"/>
              <a:gd name="T16" fmla="*/ 426 w 1151"/>
              <a:gd name="T17" fmla="*/ 731 h 1729"/>
              <a:gd name="T18" fmla="*/ 426 w 1151"/>
              <a:gd name="T19" fmla="*/ 354 h 17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1"/>
              <a:gd name="T31" fmla="*/ 0 h 1729"/>
              <a:gd name="T32" fmla="*/ 1151 w 1151"/>
              <a:gd name="T33" fmla="*/ 1729 h 17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1" h="1729">
                <a:moveTo>
                  <a:pt x="0" y="0"/>
                </a:moveTo>
                <a:lnTo>
                  <a:pt x="1151" y="0"/>
                </a:lnTo>
                <a:lnTo>
                  <a:pt x="1151" y="1729"/>
                </a:lnTo>
                <a:lnTo>
                  <a:pt x="0" y="1729"/>
                </a:lnTo>
                <a:lnTo>
                  <a:pt x="0" y="0"/>
                </a:lnTo>
                <a:close/>
                <a:moveTo>
                  <a:pt x="426" y="354"/>
                </a:moveTo>
                <a:lnTo>
                  <a:pt x="695" y="354"/>
                </a:lnTo>
                <a:lnTo>
                  <a:pt x="695" y="731"/>
                </a:lnTo>
                <a:lnTo>
                  <a:pt x="426" y="731"/>
                </a:lnTo>
                <a:lnTo>
                  <a:pt x="426" y="354"/>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a:p>
        </p:txBody>
      </p:sp>
      <p:sp>
        <p:nvSpPr>
          <p:cNvPr id="185" name="Freeform 41"/>
          <p:cNvSpPr>
            <a:spLocks noChangeAspect="1" noEditPoints="1"/>
          </p:cNvSpPr>
          <p:nvPr/>
        </p:nvSpPr>
        <p:spPr bwMode="auto">
          <a:xfrm>
            <a:off x="4451350" y="6545931"/>
            <a:ext cx="1330952" cy="1620838"/>
          </a:xfrm>
          <a:custGeom>
            <a:avLst/>
            <a:gdLst>
              <a:gd name="T0" fmla="*/ 0 w 1151"/>
              <a:gd name="T1" fmla="*/ 0 h 1729"/>
              <a:gd name="T2" fmla="*/ 1151 w 1151"/>
              <a:gd name="T3" fmla="*/ 0 h 1729"/>
              <a:gd name="T4" fmla="*/ 1151 w 1151"/>
              <a:gd name="T5" fmla="*/ 1729 h 1729"/>
              <a:gd name="T6" fmla="*/ 0 w 1151"/>
              <a:gd name="T7" fmla="*/ 1729 h 1729"/>
              <a:gd name="T8" fmla="*/ 0 w 1151"/>
              <a:gd name="T9" fmla="*/ 0 h 1729"/>
              <a:gd name="T10" fmla="*/ 426 w 1151"/>
              <a:gd name="T11" fmla="*/ 354 h 1729"/>
              <a:gd name="T12" fmla="*/ 695 w 1151"/>
              <a:gd name="T13" fmla="*/ 354 h 1729"/>
              <a:gd name="T14" fmla="*/ 695 w 1151"/>
              <a:gd name="T15" fmla="*/ 731 h 1729"/>
              <a:gd name="T16" fmla="*/ 426 w 1151"/>
              <a:gd name="T17" fmla="*/ 731 h 1729"/>
              <a:gd name="T18" fmla="*/ 426 w 1151"/>
              <a:gd name="T19" fmla="*/ 354 h 17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1"/>
              <a:gd name="T31" fmla="*/ 0 h 1729"/>
              <a:gd name="T32" fmla="*/ 1151 w 1151"/>
              <a:gd name="T33" fmla="*/ 1729 h 17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1" h="1729">
                <a:moveTo>
                  <a:pt x="0" y="0"/>
                </a:moveTo>
                <a:lnTo>
                  <a:pt x="1151" y="0"/>
                </a:lnTo>
                <a:lnTo>
                  <a:pt x="1151" y="1729"/>
                </a:lnTo>
                <a:lnTo>
                  <a:pt x="0" y="1729"/>
                </a:lnTo>
                <a:lnTo>
                  <a:pt x="0" y="0"/>
                </a:lnTo>
                <a:close/>
                <a:moveTo>
                  <a:pt x="426" y="354"/>
                </a:moveTo>
                <a:lnTo>
                  <a:pt x="695" y="354"/>
                </a:lnTo>
                <a:lnTo>
                  <a:pt x="695" y="731"/>
                </a:lnTo>
                <a:lnTo>
                  <a:pt x="426" y="731"/>
                </a:lnTo>
                <a:lnTo>
                  <a:pt x="426" y="354"/>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a:p>
        </p:txBody>
      </p:sp>
      <p:grpSp>
        <p:nvGrpSpPr>
          <p:cNvPr id="187" name="Group 288"/>
          <p:cNvGrpSpPr>
            <a:grpSpLocks/>
          </p:cNvGrpSpPr>
          <p:nvPr/>
        </p:nvGrpSpPr>
        <p:grpSpPr bwMode="auto">
          <a:xfrm>
            <a:off x="5888664" y="7215981"/>
            <a:ext cx="222250" cy="858838"/>
            <a:chOff x="384" y="816"/>
            <a:chExt cx="140" cy="541"/>
          </a:xfrm>
        </p:grpSpPr>
        <p:sp>
          <p:nvSpPr>
            <p:cNvPr id="193"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194"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195"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grpSp>
      <p:grpSp>
        <p:nvGrpSpPr>
          <p:cNvPr id="196" name="Group 292"/>
          <p:cNvGrpSpPr>
            <a:grpSpLocks/>
          </p:cNvGrpSpPr>
          <p:nvPr/>
        </p:nvGrpSpPr>
        <p:grpSpPr bwMode="auto">
          <a:xfrm flipH="1">
            <a:off x="1292268" y="7168356"/>
            <a:ext cx="222250" cy="858838"/>
            <a:chOff x="384" y="816"/>
            <a:chExt cx="140" cy="541"/>
          </a:xfrm>
        </p:grpSpPr>
        <p:sp>
          <p:nvSpPr>
            <p:cNvPr id="197"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198"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199"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grpSp>
      <p:grpSp>
        <p:nvGrpSpPr>
          <p:cNvPr id="201" name="Group 723"/>
          <p:cNvGrpSpPr>
            <a:grpSpLocks/>
          </p:cNvGrpSpPr>
          <p:nvPr/>
        </p:nvGrpSpPr>
        <p:grpSpPr bwMode="auto">
          <a:xfrm>
            <a:off x="1752600" y="2833689"/>
            <a:ext cx="152400" cy="631824"/>
            <a:chOff x="2574" y="2166"/>
            <a:chExt cx="96" cy="398"/>
          </a:xfrm>
        </p:grpSpPr>
        <p:sp>
          <p:nvSpPr>
            <p:cNvPr id="202"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solidFill>
                  <a:srgbClr val="000000"/>
                </a:solidFill>
              </a:endParaRPr>
            </a:p>
          </p:txBody>
        </p:sp>
        <p:sp>
          <p:nvSpPr>
            <p:cNvPr id="203"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solidFill>
                  <a:srgbClr val="000000"/>
                </a:solidFill>
              </a:endParaRPr>
            </a:p>
          </p:txBody>
        </p:sp>
        <p:sp>
          <p:nvSpPr>
            <p:cNvPr id="204"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sp>
          <p:nvSpPr>
            <p:cNvPr id="205"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solidFill>
                  <a:srgbClr val="000000"/>
                </a:solidFill>
              </a:endParaRPr>
            </a:p>
          </p:txBody>
        </p:sp>
        <p:sp>
          <p:nvSpPr>
            <p:cNvPr id="206"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solidFill>
                  <a:srgbClr val="000000"/>
                </a:solidFill>
              </a:endParaRPr>
            </a:p>
          </p:txBody>
        </p:sp>
        <p:sp>
          <p:nvSpPr>
            <p:cNvPr id="207"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solidFill>
                  <a:srgbClr val="000000"/>
                </a:solidFill>
              </a:endParaRPr>
            </a:p>
          </p:txBody>
        </p:sp>
        <p:sp>
          <p:nvSpPr>
            <p:cNvPr id="208"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solidFill>
                  <a:srgbClr val="000000"/>
                </a:solidFill>
              </a:endParaRPr>
            </a:p>
          </p:txBody>
        </p:sp>
      </p:grpSp>
      <p:grpSp>
        <p:nvGrpSpPr>
          <p:cNvPr id="209" name="Group 723"/>
          <p:cNvGrpSpPr>
            <a:grpSpLocks/>
          </p:cNvGrpSpPr>
          <p:nvPr/>
        </p:nvGrpSpPr>
        <p:grpSpPr bwMode="auto">
          <a:xfrm>
            <a:off x="1952994" y="2836890"/>
            <a:ext cx="152400" cy="631824"/>
            <a:chOff x="2574" y="2166"/>
            <a:chExt cx="96" cy="398"/>
          </a:xfrm>
        </p:grpSpPr>
        <p:sp>
          <p:nvSpPr>
            <p:cNvPr id="210"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solidFill>
                  <a:srgbClr val="000000"/>
                </a:solidFill>
              </a:endParaRPr>
            </a:p>
          </p:txBody>
        </p:sp>
        <p:sp>
          <p:nvSpPr>
            <p:cNvPr id="211"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solidFill>
                  <a:srgbClr val="000000"/>
                </a:solidFill>
              </a:endParaRPr>
            </a:p>
          </p:txBody>
        </p:sp>
        <p:sp>
          <p:nvSpPr>
            <p:cNvPr id="212"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sp>
          <p:nvSpPr>
            <p:cNvPr id="213"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solidFill>
                  <a:srgbClr val="000000"/>
                </a:solidFill>
              </a:endParaRPr>
            </a:p>
          </p:txBody>
        </p:sp>
        <p:sp>
          <p:nvSpPr>
            <p:cNvPr id="214"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solidFill>
                  <a:srgbClr val="000000"/>
                </a:solidFill>
              </a:endParaRPr>
            </a:p>
          </p:txBody>
        </p:sp>
        <p:sp>
          <p:nvSpPr>
            <p:cNvPr id="215"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solidFill>
                  <a:srgbClr val="000000"/>
                </a:solidFill>
              </a:endParaRPr>
            </a:p>
          </p:txBody>
        </p:sp>
        <p:sp>
          <p:nvSpPr>
            <p:cNvPr id="216"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solidFill>
                  <a:srgbClr val="000000"/>
                </a:solidFill>
              </a:endParaRPr>
            </a:p>
          </p:txBody>
        </p:sp>
      </p:grpSp>
      <p:grpSp>
        <p:nvGrpSpPr>
          <p:cNvPr id="217" name="Group 723"/>
          <p:cNvGrpSpPr>
            <a:grpSpLocks/>
          </p:cNvGrpSpPr>
          <p:nvPr/>
        </p:nvGrpSpPr>
        <p:grpSpPr bwMode="auto">
          <a:xfrm>
            <a:off x="1848388" y="2949576"/>
            <a:ext cx="152400" cy="631824"/>
            <a:chOff x="2574" y="2166"/>
            <a:chExt cx="96" cy="398"/>
          </a:xfrm>
        </p:grpSpPr>
        <p:sp>
          <p:nvSpPr>
            <p:cNvPr id="218"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solidFill>
                  <a:srgbClr val="000000"/>
                </a:solidFill>
              </a:endParaRPr>
            </a:p>
          </p:txBody>
        </p:sp>
        <p:sp>
          <p:nvSpPr>
            <p:cNvPr id="219"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solidFill>
                  <a:srgbClr val="000000"/>
                </a:solidFill>
              </a:endParaRPr>
            </a:p>
          </p:txBody>
        </p:sp>
        <p:sp>
          <p:nvSpPr>
            <p:cNvPr id="220"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sp>
          <p:nvSpPr>
            <p:cNvPr id="221"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solidFill>
                  <a:srgbClr val="000000"/>
                </a:solidFill>
              </a:endParaRPr>
            </a:p>
          </p:txBody>
        </p:sp>
        <p:sp>
          <p:nvSpPr>
            <p:cNvPr id="222"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solidFill>
                  <a:srgbClr val="000000"/>
                </a:solidFill>
              </a:endParaRPr>
            </a:p>
          </p:txBody>
        </p:sp>
        <p:sp>
          <p:nvSpPr>
            <p:cNvPr id="223"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solidFill>
                  <a:srgbClr val="000000"/>
                </a:solidFill>
              </a:endParaRPr>
            </a:p>
          </p:txBody>
        </p:sp>
        <p:sp>
          <p:nvSpPr>
            <p:cNvPr id="224"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solidFill>
                  <a:srgbClr val="000000"/>
                </a:solidFill>
              </a:endParaRPr>
            </a:p>
          </p:txBody>
        </p:sp>
      </p:grpSp>
      <p:grpSp>
        <p:nvGrpSpPr>
          <p:cNvPr id="225" name="Group 723"/>
          <p:cNvGrpSpPr>
            <a:grpSpLocks/>
          </p:cNvGrpSpPr>
          <p:nvPr/>
        </p:nvGrpSpPr>
        <p:grpSpPr bwMode="auto">
          <a:xfrm>
            <a:off x="5185902" y="2787652"/>
            <a:ext cx="152400" cy="631824"/>
            <a:chOff x="2574" y="2166"/>
            <a:chExt cx="96" cy="398"/>
          </a:xfrm>
        </p:grpSpPr>
        <p:sp>
          <p:nvSpPr>
            <p:cNvPr id="22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solidFill>
                  <a:srgbClr val="000000"/>
                </a:solidFill>
              </a:endParaRPr>
            </a:p>
          </p:txBody>
        </p:sp>
        <p:sp>
          <p:nvSpPr>
            <p:cNvPr id="22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solidFill>
                  <a:srgbClr val="000000"/>
                </a:solidFill>
              </a:endParaRPr>
            </a:p>
          </p:txBody>
        </p:sp>
        <p:sp>
          <p:nvSpPr>
            <p:cNvPr id="22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sp>
          <p:nvSpPr>
            <p:cNvPr id="22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solidFill>
                  <a:srgbClr val="000000"/>
                </a:solidFill>
              </a:endParaRPr>
            </a:p>
          </p:txBody>
        </p:sp>
        <p:sp>
          <p:nvSpPr>
            <p:cNvPr id="23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solidFill>
                  <a:srgbClr val="000000"/>
                </a:solidFill>
              </a:endParaRPr>
            </a:p>
          </p:txBody>
        </p:sp>
        <p:sp>
          <p:nvSpPr>
            <p:cNvPr id="23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solidFill>
                  <a:srgbClr val="000000"/>
                </a:solidFill>
              </a:endParaRPr>
            </a:p>
          </p:txBody>
        </p:sp>
        <p:sp>
          <p:nvSpPr>
            <p:cNvPr id="23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solidFill>
                  <a:srgbClr val="000000"/>
                </a:solidFill>
              </a:endParaRPr>
            </a:p>
          </p:txBody>
        </p:sp>
      </p:grpSp>
      <p:grpSp>
        <p:nvGrpSpPr>
          <p:cNvPr id="233" name="Group 723"/>
          <p:cNvGrpSpPr>
            <a:grpSpLocks/>
          </p:cNvGrpSpPr>
          <p:nvPr/>
        </p:nvGrpSpPr>
        <p:grpSpPr bwMode="auto">
          <a:xfrm>
            <a:off x="5386296" y="2790853"/>
            <a:ext cx="152400" cy="631824"/>
            <a:chOff x="2574" y="2166"/>
            <a:chExt cx="96" cy="398"/>
          </a:xfrm>
        </p:grpSpPr>
        <p:sp>
          <p:nvSpPr>
            <p:cNvPr id="234"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solidFill>
                  <a:srgbClr val="000000"/>
                </a:solidFill>
              </a:endParaRPr>
            </a:p>
          </p:txBody>
        </p:sp>
        <p:sp>
          <p:nvSpPr>
            <p:cNvPr id="235"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solidFill>
                  <a:srgbClr val="000000"/>
                </a:solidFill>
              </a:endParaRPr>
            </a:p>
          </p:txBody>
        </p:sp>
        <p:sp>
          <p:nvSpPr>
            <p:cNvPr id="236"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sp>
          <p:nvSpPr>
            <p:cNvPr id="237"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solidFill>
                  <a:srgbClr val="000000"/>
                </a:solidFill>
              </a:endParaRPr>
            </a:p>
          </p:txBody>
        </p:sp>
        <p:sp>
          <p:nvSpPr>
            <p:cNvPr id="238"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solidFill>
                  <a:srgbClr val="000000"/>
                </a:solidFill>
              </a:endParaRPr>
            </a:p>
          </p:txBody>
        </p:sp>
        <p:sp>
          <p:nvSpPr>
            <p:cNvPr id="239"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solidFill>
                  <a:srgbClr val="000000"/>
                </a:solidFill>
              </a:endParaRPr>
            </a:p>
          </p:txBody>
        </p:sp>
        <p:sp>
          <p:nvSpPr>
            <p:cNvPr id="240"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solidFill>
                  <a:srgbClr val="000000"/>
                </a:solidFill>
              </a:endParaRPr>
            </a:p>
          </p:txBody>
        </p:sp>
      </p:grpSp>
      <p:grpSp>
        <p:nvGrpSpPr>
          <p:cNvPr id="241" name="Group 723"/>
          <p:cNvGrpSpPr>
            <a:grpSpLocks/>
          </p:cNvGrpSpPr>
          <p:nvPr/>
        </p:nvGrpSpPr>
        <p:grpSpPr bwMode="auto">
          <a:xfrm>
            <a:off x="5281690" y="2903539"/>
            <a:ext cx="152400" cy="631824"/>
            <a:chOff x="2574" y="2166"/>
            <a:chExt cx="96" cy="398"/>
          </a:xfrm>
        </p:grpSpPr>
        <p:sp>
          <p:nvSpPr>
            <p:cNvPr id="242"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solidFill>
                  <a:srgbClr val="000000"/>
                </a:solidFill>
              </a:endParaRPr>
            </a:p>
          </p:txBody>
        </p:sp>
        <p:sp>
          <p:nvSpPr>
            <p:cNvPr id="243"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solidFill>
                  <a:srgbClr val="000000"/>
                </a:solidFill>
              </a:endParaRPr>
            </a:p>
          </p:txBody>
        </p:sp>
        <p:sp>
          <p:nvSpPr>
            <p:cNvPr id="244"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sp>
          <p:nvSpPr>
            <p:cNvPr id="245"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solidFill>
                  <a:srgbClr val="000000"/>
                </a:solidFill>
              </a:endParaRPr>
            </a:p>
          </p:txBody>
        </p:sp>
        <p:sp>
          <p:nvSpPr>
            <p:cNvPr id="246"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solidFill>
                  <a:srgbClr val="000000"/>
                </a:solidFill>
              </a:endParaRPr>
            </a:p>
          </p:txBody>
        </p:sp>
        <p:sp>
          <p:nvSpPr>
            <p:cNvPr id="247"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solidFill>
                  <a:srgbClr val="000000"/>
                </a:solidFill>
              </a:endParaRPr>
            </a:p>
          </p:txBody>
        </p:sp>
        <p:sp>
          <p:nvSpPr>
            <p:cNvPr id="248"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solidFill>
                  <a:srgbClr val="000000"/>
                </a:solidFill>
              </a:endParaRPr>
            </a:p>
          </p:txBody>
        </p:sp>
      </p:grpSp>
      <p:grpSp>
        <p:nvGrpSpPr>
          <p:cNvPr id="249" name="Group 139"/>
          <p:cNvGrpSpPr/>
          <p:nvPr/>
        </p:nvGrpSpPr>
        <p:grpSpPr>
          <a:xfrm>
            <a:off x="2075232" y="2573787"/>
            <a:ext cx="393700" cy="1271588"/>
            <a:chOff x="3962400" y="6248400"/>
            <a:chExt cx="393700" cy="1271588"/>
          </a:xfrm>
        </p:grpSpPr>
        <p:sp>
          <p:nvSpPr>
            <p:cNvPr id="250"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solidFill>
                  <a:srgbClr val="000000"/>
                </a:solidFill>
              </a:endParaRPr>
            </a:p>
          </p:txBody>
        </p:sp>
        <p:sp>
          <p:nvSpPr>
            <p:cNvPr id="251"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solidFill>
                  <a:srgbClr val="000000"/>
                </a:solidFill>
              </a:endParaRPr>
            </a:p>
          </p:txBody>
        </p:sp>
      </p:grpSp>
      <p:grpSp>
        <p:nvGrpSpPr>
          <p:cNvPr id="252" name="Group 139"/>
          <p:cNvGrpSpPr/>
          <p:nvPr/>
        </p:nvGrpSpPr>
        <p:grpSpPr>
          <a:xfrm>
            <a:off x="4818275" y="2578099"/>
            <a:ext cx="393700" cy="1271588"/>
            <a:chOff x="3962400" y="6248400"/>
            <a:chExt cx="393700" cy="1271588"/>
          </a:xfrm>
        </p:grpSpPr>
        <p:sp>
          <p:nvSpPr>
            <p:cNvPr id="253"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solidFill>
                  <a:srgbClr val="000000"/>
                </a:solidFill>
              </a:endParaRPr>
            </a:p>
          </p:txBody>
        </p:sp>
        <p:sp>
          <p:nvSpPr>
            <p:cNvPr id="254"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solidFill>
                  <a:srgbClr val="000000"/>
                </a:solidFill>
              </a:endParaRPr>
            </a:p>
          </p:txBody>
        </p:sp>
      </p:grpSp>
      <p:grpSp>
        <p:nvGrpSpPr>
          <p:cNvPr id="258" name="Group 139"/>
          <p:cNvGrpSpPr/>
          <p:nvPr/>
        </p:nvGrpSpPr>
        <p:grpSpPr>
          <a:xfrm>
            <a:off x="2261712" y="4806152"/>
            <a:ext cx="393700" cy="1271588"/>
            <a:chOff x="3962400" y="6248400"/>
            <a:chExt cx="393700" cy="1271588"/>
          </a:xfrm>
        </p:grpSpPr>
        <p:sp>
          <p:nvSpPr>
            <p:cNvPr id="259"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solidFill>
                  <a:srgbClr val="000000"/>
                </a:solidFill>
              </a:endParaRPr>
            </a:p>
          </p:txBody>
        </p:sp>
        <p:sp>
          <p:nvSpPr>
            <p:cNvPr id="260"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solidFill>
                  <a:srgbClr val="000000"/>
                </a:solidFill>
              </a:endParaRPr>
            </a:p>
          </p:txBody>
        </p:sp>
      </p:grpSp>
      <p:grpSp>
        <p:nvGrpSpPr>
          <p:cNvPr id="261" name="Group 139"/>
          <p:cNvGrpSpPr/>
          <p:nvPr/>
        </p:nvGrpSpPr>
        <p:grpSpPr>
          <a:xfrm>
            <a:off x="4818275" y="4791600"/>
            <a:ext cx="393700" cy="1271588"/>
            <a:chOff x="3962400" y="6248400"/>
            <a:chExt cx="393700" cy="1271588"/>
          </a:xfrm>
        </p:grpSpPr>
        <p:sp>
          <p:nvSpPr>
            <p:cNvPr id="262"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solidFill>
                  <a:srgbClr val="000000"/>
                </a:solidFill>
              </a:endParaRPr>
            </a:p>
          </p:txBody>
        </p:sp>
        <p:sp>
          <p:nvSpPr>
            <p:cNvPr id="263"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solidFill>
                  <a:srgbClr val="000000"/>
                </a:solidFill>
              </a:endParaRPr>
            </a:p>
          </p:txBody>
        </p:sp>
      </p:grpSp>
      <p:sp>
        <p:nvSpPr>
          <p:cNvPr id="265" name="Freeform 20"/>
          <p:cNvSpPr>
            <a:spLocks/>
          </p:cNvSpPr>
          <p:nvPr/>
        </p:nvSpPr>
        <p:spPr bwMode="auto">
          <a:xfrm>
            <a:off x="2979023" y="6545931"/>
            <a:ext cx="221377" cy="1623929"/>
          </a:xfrm>
          <a:custGeom>
            <a:avLst/>
            <a:gdLst>
              <a:gd name="T0" fmla="*/ 0 w 240"/>
              <a:gd name="T1" fmla="*/ 1008 h 1008"/>
              <a:gd name="T2" fmla="*/ 0 w 240"/>
              <a:gd name="T3" fmla="*/ 0 h 1008"/>
              <a:gd name="T4" fmla="*/ 240 w 240"/>
              <a:gd name="T5" fmla="*/ 36 h 1008"/>
              <a:gd name="T6" fmla="*/ 240 w 240"/>
              <a:gd name="T7" fmla="*/ 828 h 1008"/>
              <a:gd name="T8" fmla="*/ 0 w 240"/>
              <a:gd name="T9" fmla="*/ 1008 h 1008"/>
              <a:gd name="T10" fmla="*/ 0 60000 65536"/>
              <a:gd name="T11" fmla="*/ 0 60000 65536"/>
              <a:gd name="T12" fmla="*/ 0 60000 65536"/>
              <a:gd name="T13" fmla="*/ 0 60000 65536"/>
              <a:gd name="T14" fmla="*/ 0 60000 65536"/>
              <a:gd name="T15" fmla="*/ 0 w 240"/>
              <a:gd name="T16" fmla="*/ 0 h 1008"/>
              <a:gd name="T17" fmla="*/ 240 w 240"/>
              <a:gd name="T18" fmla="*/ 1008 h 1008"/>
            </a:gdLst>
            <a:ahLst/>
            <a:cxnLst>
              <a:cxn ang="T10">
                <a:pos x="T0" y="T1"/>
              </a:cxn>
              <a:cxn ang="T11">
                <a:pos x="T2" y="T3"/>
              </a:cxn>
              <a:cxn ang="T12">
                <a:pos x="T4" y="T5"/>
              </a:cxn>
              <a:cxn ang="T13">
                <a:pos x="T6" y="T7"/>
              </a:cxn>
              <a:cxn ang="T14">
                <a:pos x="T8" y="T9"/>
              </a:cxn>
            </a:cxnLst>
            <a:rect l="T15" t="T16" r="T17" b="T18"/>
            <a:pathLst>
              <a:path w="240" h="1008">
                <a:moveTo>
                  <a:pt x="0" y="1008"/>
                </a:moveTo>
                <a:lnTo>
                  <a:pt x="0" y="0"/>
                </a:lnTo>
                <a:lnTo>
                  <a:pt x="240" y="36"/>
                </a:lnTo>
                <a:lnTo>
                  <a:pt x="240" y="828"/>
                </a:lnTo>
                <a:lnTo>
                  <a:pt x="0" y="1008"/>
                </a:lnTo>
                <a:close/>
              </a:path>
            </a:pathLst>
          </a:custGeom>
          <a:solidFill>
            <a:schemeClr val="accent1">
              <a:alpha val="50195"/>
            </a:schemeClr>
          </a:solidFill>
          <a:ln w="9525" cap="flat" cmpd="sng">
            <a:solidFill>
              <a:schemeClr val="tx1"/>
            </a:solidFill>
            <a:prstDash val="solid"/>
            <a:round/>
            <a:headEnd/>
            <a:tailEnd/>
          </a:ln>
        </p:spPr>
        <p:txBody>
          <a:bodyPr wrap="none" anchor="ctr"/>
          <a:lstStyle/>
          <a:p>
            <a:endParaRPr lang="en-US"/>
          </a:p>
        </p:txBody>
      </p:sp>
      <p:sp>
        <p:nvSpPr>
          <p:cNvPr id="266" name="Freeform 20"/>
          <p:cNvSpPr>
            <a:spLocks/>
          </p:cNvSpPr>
          <p:nvPr/>
        </p:nvSpPr>
        <p:spPr bwMode="auto">
          <a:xfrm flipH="1">
            <a:off x="4224675" y="6556459"/>
            <a:ext cx="239755" cy="1623929"/>
          </a:xfrm>
          <a:custGeom>
            <a:avLst/>
            <a:gdLst>
              <a:gd name="T0" fmla="*/ 0 w 240"/>
              <a:gd name="T1" fmla="*/ 1008 h 1008"/>
              <a:gd name="T2" fmla="*/ 0 w 240"/>
              <a:gd name="T3" fmla="*/ 0 h 1008"/>
              <a:gd name="T4" fmla="*/ 240 w 240"/>
              <a:gd name="T5" fmla="*/ 36 h 1008"/>
              <a:gd name="T6" fmla="*/ 240 w 240"/>
              <a:gd name="T7" fmla="*/ 828 h 1008"/>
              <a:gd name="T8" fmla="*/ 0 w 240"/>
              <a:gd name="T9" fmla="*/ 1008 h 1008"/>
              <a:gd name="T10" fmla="*/ 0 60000 65536"/>
              <a:gd name="T11" fmla="*/ 0 60000 65536"/>
              <a:gd name="T12" fmla="*/ 0 60000 65536"/>
              <a:gd name="T13" fmla="*/ 0 60000 65536"/>
              <a:gd name="T14" fmla="*/ 0 60000 65536"/>
              <a:gd name="T15" fmla="*/ 0 w 240"/>
              <a:gd name="T16" fmla="*/ 0 h 1008"/>
              <a:gd name="T17" fmla="*/ 240 w 240"/>
              <a:gd name="T18" fmla="*/ 1008 h 1008"/>
            </a:gdLst>
            <a:ahLst/>
            <a:cxnLst>
              <a:cxn ang="T10">
                <a:pos x="T0" y="T1"/>
              </a:cxn>
              <a:cxn ang="T11">
                <a:pos x="T2" y="T3"/>
              </a:cxn>
              <a:cxn ang="T12">
                <a:pos x="T4" y="T5"/>
              </a:cxn>
              <a:cxn ang="T13">
                <a:pos x="T6" y="T7"/>
              </a:cxn>
              <a:cxn ang="T14">
                <a:pos x="T8" y="T9"/>
              </a:cxn>
            </a:cxnLst>
            <a:rect l="T15" t="T16" r="T17" b="T18"/>
            <a:pathLst>
              <a:path w="240" h="1008">
                <a:moveTo>
                  <a:pt x="0" y="1008"/>
                </a:moveTo>
                <a:lnTo>
                  <a:pt x="0" y="0"/>
                </a:lnTo>
                <a:lnTo>
                  <a:pt x="240" y="36"/>
                </a:lnTo>
                <a:lnTo>
                  <a:pt x="240" y="828"/>
                </a:lnTo>
                <a:lnTo>
                  <a:pt x="0" y="1008"/>
                </a:lnTo>
                <a:close/>
              </a:path>
            </a:pathLst>
          </a:custGeom>
          <a:solidFill>
            <a:schemeClr val="accent1">
              <a:alpha val="50195"/>
            </a:schemeClr>
          </a:solidFill>
          <a:ln w="9525" cap="flat" cmpd="sng">
            <a:solidFill>
              <a:schemeClr val="tx1"/>
            </a:solidFill>
            <a:prstDash val="solid"/>
            <a:round/>
            <a:headEnd/>
            <a:tailEnd/>
          </a:ln>
        </p:spPr>
        <p:txBody>
          <a:bodyPr wrap="none" anchor="ctr"/>
          <a:lstStyle/>
          <a:p>
            <a:endParaRPr lang="en-US"/>
          </a:p>
        </p:txBody>
      </p:sp>
      <p:grpSp>
        <p:nvGrpSpPr>
          <p:cNvPr id="267" name="Group 288"/>
          <p:cNvGrpSpPr>
            <a:grpSpLocks/>
          </p:cNvGrpSpPr>
          <p:nvPr/>
        </p:nvGrpSpPr>
        <p:grpSpPr bwMode="auto">
          <a:xfrm>
            <a:off x="6125524" y="4398962"/>
            <a:ext cx="222250" cy="858838"/>
            <a:chOff x="384" y="816"/>
            <a:chExt cx="140" cy="541"/>
          </a:xfrm>
        </p:grpSpPr>
        <p:sp>
          <p:nvSpPr>
            <p:cNvPr id="26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26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27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grpSp>
      <p:grpSp>
        <p:nvGrpSpPr>
          <p:cNvPr id="275" name="Group 292"/>
          <p:cNvGrpSpPr>
            <a:grpSpLocks/>
          </p:cNvGrpSpPr>
          <p:nvPr/>
        </p:nvGrpSpPr>
        <p:grpSpPr bwMode="auto">
          <a:xfrm flipH="1">
            <a:off x="1284551" y="4464837"/>
            <a:ext cx="222250" cy="858838"/>
            <a:chOff x="384" y="816"/>
            <a:chExt cx="140" cy="541"/>
          </a:xfrm>
        </p:grpSpPr>
        <p:sp>
          <p:nvSpPr>
            <p:cNvPr id="276"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277"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278"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grpSp>
      <p:grpSp>
        <p:nvGrpSpPr>
          <p:cNvPr id="271" name="Group 292"/>
          <p:cNvGrpSpPr>
            <a:grpSpLocks/>
          </p:cNvGrpSpPr>
          <p:nvPr/>
        </p:nvGrpSpPr>
        <p:grpSpPr bwMode="auto">
          <a:xfrm flipH="1">
            <a:off x="1120983" y="5499890"/>
            <a:ext cx="222250" cy="858838"/>
            <a:chOff x="384" y="816"/>
            <a:chExt cx="140" cy="541"/>
          </a:xfrm>
        </p:grpSpPr>
        <p:sp>
          <p:nvSpPr>
            <p:cNvPr id="27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27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27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grpSp>
      <p:grpSp>
        <p:nvGrpSpPr>
          <p:cNvPr id="279" name="Group 292"/>
          <p:cNvGrpSpPr>
            <a:grpSpLocks/>
          </p:cNvGrpSpPr>
          <p:nvPr/>
        </p:nvGrpSpPr>
        <p:grpSpPr bwMode="auto">
          <a:xfrm flipH="1">
            <a:off x="1075375" y="5788815"/>
            <a:ext cx="222250" cy="858838"/>
            <a:chOff x="384" y="816"/>
            <a:chExt cx="140" cy="541"/>
          </a:xfrm>
        </p:grpSpPr>
        <p:sp>
          <p:nvSpPr>
            <p:cNvPr id="280"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281"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282"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grpSp>
      <p:grpSp>
        <p:nvGrpSpPr>
          <p:cNvPr id="283" name="Group 288"/>
          <p:cNvGrpSpPr>
            <a:grpSpLocks/>
          </p:cNvGrpSpPr>
          <p:nvPr/>
        </p:nvGrpSpPr>
        <p:grpSpPr bwMode="auto">
          <a:xfrm>
            <a:off x="6300520" y="5466682"/>
            <a:ext cx="222250" cy="858838"/>
            <a:chOff x="384" y="816"/>
            <a:chExt cx="140" cy="541"/>
          </a:xfrm>
        </p:grpSpPr>
        <p:sp>
          <p:nvSpPr>
            <p:cNvPr id="284"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285"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286"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grpSp>
      <p:grpSp>
        <p:nvGrpSpPr>
          <p:cNvPr id="287" name="Group 288"/>
          <p:cNvGrpSpPr>
            <a:grpSpLocks/>
          </p:cNvGrpSpPr>
          <p:nvPr/>
        </p:nvGrpSpPr>
        <p:grpSpPr bwMode="auto">
          <a:xfrm>
            <a:off x="6413024" y="5732459"/>
            <a:ext cx="222250" cy="858838"/>
            <a:chOff x="384" y="816"/>
            <a:chExt cx="140" cy="541"/>
          </a:xfrm>
        </p:grpSpPr>
        <p:sp>
          <p:nvSpPr>
            <p:cNvPr id="28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28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29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grpSp>
      <p:grpSp>
        <p:nvGrpSpPr>
          <p:cNvPr id="303" name="Group 29"/>
          <p:cNvGrpSpPr>
            <a:grpSpLocks/>
          </p:cNvGrpSpPr>
          <p:nvPr/>
        </p:nvGrpSpPr>
        <p:grpSpPr bwMode="auto">
          <a:xfrm>
            <a:off x="3495047" y="2981326"/>
            <a:ext cx="287338" cy="790575"/>
            <a:chOff x="528" y="240"/>
            <a:chExt cx="181" cy="498"/>
          </a:xfrm>
        </p:grpSpPr>
        <p:sp>
          <p:nvSpPr>
            <p:cNvPr id="304"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305"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306"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grpSp>
      <p:grpSp>
        <p:nvGrpSpPr>
          <p:cNvPr id="307" name="Group 29"/>
          <p:cNvGrpSpPr>
            <a:grpSpLocks/>
          </p:cNvGrpSpPr>
          <p:nvPr/>
        </p:nvGrpSpPr>
        <p:grpSpPr bwMode="auto">
          <a:xfrm>
            <a:off x="3851949" y="2987676"/>
            <a:ext cx="287338" cy="790575"/>
            <a:chOff x="528" y="240"/>
            <a:chExt cx="181" cy="498"/>
          </a:xfrm>
        </p:grpSpPr>
        <p:sp>
          <p:nvSpPr>
            <p:cNvPr id="308"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309"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solidFill>
                  <a:srgbClr val="000000"/>
                </a:solidFill>
              </a:endParaRPr>
            </a:p>
          </p:txBody>
        </p:sp>
        <p:sp>
          <p:nvSpPr>
            <p:cNvPr id="310"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solidFill>
                  <a:srgbClr val="000000"/>
                </a:solidFill>
              </a:endParaRPr>
            </a:p>
          </p:txBody>
        </p:sp>
      </p:grpSp>
      <p:grpSp>
        <p:nvGrpSpPr>
          <p:cNvPr id="311" name="Group 139"/>
          <p:cNvGrpSpPr/>
          <p:nvPr/>
        </p:nvGrpSpPr>
        <p:grpSpPr>
          <a:xfrm>
            <a:off x="4745941" y="2745036"/>
            <a:ext cx="393700" cy="1271588"/>
            <a:chOff x="3962400" y="6248400"/>
            <a:chExt cx="393700" cy="1271588"/>
          </a:xfrm>
        </p:grpSpPr>
        <p:sp>
          <p:nvSpPr>
            <p:cNvPr id="312"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solidFill>
                  <a:srgbClr val="000000"/>
                </a:solidFill>
              </a:endParaRPr>
            </a:p>
          </p:txBody>
        </p:sp>
        <p:sp>
          <p:nvSpPr>
            <p:cNvPr id="313"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solidFill>
                  <a:srgbClr val="000000"/>
                </a:solidFill>
              </a:endParaRPr>
            </a:p>
          </p:txBody>
        </p:sp>
      </p:grpSp>
      <p:sp>
        <p:nvSpPr>
          <p:cNvPr id="257" name="Freeform 293"/>
          <p:cNvSpPr>
            <a:spLocks/>
          </p:cNvSpPr>
          <p:nvPr/>
        </p:nvSpPr>
        <p:spPr bwMode="auto">
          <a:xfrm flipH="1">
            <a:off x="4203388" y="3101809"/>
            <a:ext cx="944563" cy="1575111"/>
          </a:xfrm>
          <a:custGeom>
            <a:avLst/>
            <a:gdLst>
              <a:gd name="T0" fmla="*/ 0 w 288"/>
              <a:gd name="T1" fmla="*/ 176 h 976"/>
              <a:gd name="T2" fmla="*/ 288 w 288"/>
              <a:gd name="T3" fmla="*/ 0 h 976"/>
              <a:gd name="T4" fmla="*/ 288 w 288"/>
              <a:gd name="T5" fmla="*/ 800 h 976"/>
              <a:gd name="T6" fmla="*/ 0 w 288"/>
              <a:gd name="T7" fmla="*/ 976 h 976"/>
              <a:gd name="T8" fmla="*/ 0 w 288"/>
              <a:gd name="T9" fmla="*/ 176 h 976"/>
              <a:gd name="T10" fmla="*/ 0 60000 65536"/>
              <a:gd name="T11" fmla="*/ 0 60000 65536"/>
              <a:gd name="T12" fmla="*/ 0 60000 65536"/>
              <a:gd name="T13" fmla="*/ 0 60000 65536"/>
              <a:gd name="T14" fmla="*/ 0 60000 65536"/>
              <a:gd name="T15" fmla="*/ 0 w 288"/>
              <a:gd name="T16" fmla="*/ 0 h 976"/>
              <a:gd name="T17" fmla="*/ 288 w 288"/>
              <a:gd name="T18" fmla="*/ 976 h 976"/>
            </a:gdLst>
            <a:ahLst/>
            <a:cxnLst>
              <a:cxn ang="T10">
                <a:pos x="T0" y="T1"/>
              </a:cxn>
              <a:cxn ang="T11">
                <a:pos x="T2" y="T3"/>
              </a:cxn>
              <a:cxn ang="T12">
                <a:pos x="T4" y="T5"/>
              </a:cxn>
              <a:cxn ang="T13">
                <a:pos x="T6" y="T7"/>
              </a:cxn>
              <a:cxn ang="T14">
                <a:pos x="T8" y="T9"/>
              </a:cxn>
            </a:cxnLst>
            <a:rect l="T15" t="T16" r="T17" b="T18"/>
            <a:pathLst>
              <a:path w="288" h="976">
                <a:moveTo>
                  <a:pt x="0" y="176"/>
                </a:moveTo>
                <a:lnTo>
                  <a:pt x="288" y="0"/>
                </a:lnTo>
                <a:lnTo>
                  <a:pt x="288" y="800"/>
                </a:lnTo>
                <a:lnTo>
                  <a:pt x="0" y="976"/>
                </a:lnTo>
                <a:lnTo>
                  <a:pt x="0" y="176"/>
                </a:lnTo>
                <a:close/>
              </a:path>
            </a:pathLst>
          </a:custGeom>
          <a:solidFill>
            <a:schemeClr val="accent1">
              <a:alpha val="50195"/>
            </a:schemeClr>
          </a:solidFill>
          <a:ln w="19050" cap="flat" cmpd="sng">
            <a:solidFill>
              <a:schemeClr val="tx1"/>
            </a:solidFill>
            <a:prstDash val="solid"/>
            <a:round/>
            <a:headEnd type="none" w="med" len="med"/>
            <a:tailEnd type="none" w="med" len="med"/>
          </a:ln>
        </p:spPr>
        <p:txBody>
          <a:bodyPr/>
          <a:lstStyle/>
          <a:p>
            <a:endParaRPr lang="en-US"/>
          </a:p>
        </p:txBody>
      </p:sp>
      <p:grpSp>
        <p:nvGrpSpPr>
          <p:cNvPr id="314" name="Group 139"/>
          <p:cNvGrpSpPr/>
          <p:nvPr/>
        </p:nvGrpSpPr>
        <p:grpSpPr>
          <a:xfrm>
            <a:off x="2139661" y="2734470"/>
            <a:ext cx="393700" cy="1271588"/>
            <a:chOff x="3962400" y="6248400"/>
            <a:chExt cx="393700" cy="1271588"/>
          </a:xfrm>
        </p:grpSpPr>
        <p:sp>
          <p:nvSpPr>
            <p:cNvPr id="315"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solidFill>
                  <a:srgbClr val="000000"/>
                </a:solidFill>
              </a:endParaRPr>
            </a:p>
          </p:txBody>
        </p:sp>
        <p:sp>
          <p:nvSpPr>
            <p:cNvPr id="316"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solidFill>
                  <a:srgbClr val="000000"/>
                </a:solidFill>
              </a:endParaRPr>
            </a:p>
          </p:txBody>
        </p:sp>
      </p:grpSp>
      <p:sp>
        <p:nvSpPr>
          <p:cNvPr id="256" name="Freeform 293"/>
          <p:cNvSpPr>
            <a:spLocks/>
          </p:cNvSpPr>
          <p:nvPr/>
        </p:nvSpPr>
        <p:spPr bwMode="auto">
          <a:xfrm>
            <a:off x="2151196" y="3140102"/>
            <a:ext cx="930454" cy="1575111"/>
          </a:xfrm>
          <a:custGeom>
            <a:avLst/>
            <a:gdLst>
              <a:gd name="T0" fmla="*/ 0 w 288"/>
              <a:gd name="T1" fmla="*/ 176 h 976"/>
              <a:gd name="T2" fmla="*/ 288 w 288"/>
              <a:gd name="T3" fmla="*/ 0 h 976"/>
              <a:gd name="T4" fmla="*/ 288 w 288"/>
              <a:gd name="T5" fmla="*/ 800 h 976"/>
              <a:gd name="T6" fmla="*/ 0 w 288"/>
              <a:gd name="T7" fmla="*/ 976 h 976"/>
              <a:gd name="T8" fmla="*/ 0 w 288"/>
              <a:gd name="T9" fmla="*/ 176 h 976"/>
              <a:gd name="T10" fmla="*/ 0 60000 65536"/>
              <a:gd name="T11" fmla="*/ 0 60000 65536"/>
              <a:gd name="T12" fmla="*/ 0 60000 65536"/>
              <a:gd name="T13" fmla="*/ 0 60000 65536"/>
              <a:gd name="T14" fmla="*/ 0 60000 65536"/>
              <a:gd name="T15" fmla="*/ 0 w 288"/>
              <a:gd name="T16" fmla="*/ 0 h 976"/>
              <a:gd name="T17" fmla="*/ 288 w 288"/>
              <a:gd name="T18" fmla="*/ 976 h 976"/>
            </a:gdLst>
            <a:ahLst/>
            <a:cxnLst>
              <a:cxn ang="T10">
                <a:pos x="T0" y="T1"/>
              </a:cxn>
              <a:cxn ang="T11">
                <a:pos x="T2" y="T3"/>
              </a:cxn>
              <a:cxn ang="T12">
                <a:pos x="T4" y="T5"/>
              </a:cxn>
              <a:cxn ang="T13">
                <a:pos x="T6" y="T7"/>
              </a:cxn>
              <a:cxn ang="T14">
                <a:pos x="T8" y="T9"/>
              </a:cxn>
            </a:cxnLst>
            <a:rect l="T15" t="T16" r="T17" b="T18"/>
            <a:pathLst>
              <a:path w="288" h="976">
                <a:moveTo>
                  <a:pt x="0" y="176"/>
                </a:moveTo>
                <a:lnTo>
                  <a:pt x="288" y="0"/>
                </a:lnTo>
                <a:lnTo>
                  <a:pt x="288" y="800"/>
                </a:lnTo>
                <a:lnTo>
                  <a:pt x="0" y="976"/>
                </a:lnTo>
                <a:lnTo>
                  <a:pt x="0" y="176"/>
                </a:lnTo>
                <a:close/>
              </a:path>
            </a:pathLst>
          </a:custGeom>
          <a:solidFill>
            <a:schemeClr val="accent1">
              <a:alpha val="50195"/>
            </a:schemeClr>
          </a:solidFill>
          <a:ln w="19050" cap="flat" cmpd="sng">
            <a:solidFill>
              <a:schemeClr val="tx1"/>
            </a:solidFill>
            <a:prstDash val="solid"/>
            <a:round/>
            <a:headEnd type="none" w="med" len="med"/>
            <a:tailEnd type="none" w="med" len="med"/>
          </a:ln>
        </p:spPr>
        <p:txBody>
          <a:bodyPr/>
          <a:lstStyle/>
          <a:p>
            <a:endParaRPr lang="en-US"/>
          </a:p>
        </p:txBody>
      </p:sp>
      <p:sp>
        <p:nvSpPr>
          <p:cNvPr id="2058" name="Rectangle 2057"/>
          <p:cNvSpPr/>
          <p:nvPr/>
        </p:nvSpPr>
        <p:spPr>
          <a:xfrm>
            <a:off x="2272082" y="8212916"/>
            <a:ext cx="2912693" cy="61795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059" name="Rectangle 2058"/>
          <p:cNvSpPr/>
          <p:nvPr/>
        </p:nvSpPr>
        <p:spPr>
          <a:xfrm>
            <a:off x="3324092" y="4365624"/>
            <a:ext cx="760038" cy="3813954"/>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1" name="Picture 20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4926" y="149888"/>
            <a:ext cx="880575" cy="818660"/>
          </a:xfrm>
          <a:prstGeom prst="rect">
            <a:avLst/>
          </a:prstGeom>
        </p:spPr>
      </p:pic>
      <p:pic>
        <p:nvPicPr>
          <p:cNvPr id="317" name="Picture 3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801" y="149888"/>
            <a:ext cx="880575" cy="818660"/>
          </a:xfrm>
          <a:prstGeom prst="rect">
            <a:avLst/>
          </a:prstGeom>
        </p:spPr>
      </p:pic>
      <p:sp>
        <p:nvSpPr>
          <p:cNvPr id="2062" name="TextBox 2061"/>
          <p:cNvSpPr txBox="1"/>
          <p:nvPr/>
        </p:nvSpPr>
        <p:spPr>
          <a:xfrm>
            <a:off x="3519399" y="8622268"/>
            <a:ext cx="500571" cy="369332"/>
          </a:xfrm>
          <a:prstGeom prst="rect">
            <a:avLst/>
          </a:prstGeom>
          <a:noFill/>
        </p:spPr>
        <p:txBody>
          <a:bodyPr wrap="square" rtlCol="0">
            <a:spAutoFit/>
          </a:bodyPr>
          <a:lstStyle/>
          <a:p>
            <a:r>
              <a:rPr lang="en-US" dirty="0"/>
              <a:t>xx</a:t>
            </a:r>
          </a:p>
        </p:txBody>
      </p:sp>
      <p:sp>
        <p:nvSpPr>
          <p:cNvPr id="2063" name="Oval 2062"/>
          <p:cNvSpPr/>
          <p:nvPr/>
        </p:nvSpPr>
        <p:spPr>
          <a:xfrm>
            <a:off x="3581400" y="3657262"/>
            <a:ext cx="119317" cy="12099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2902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752600" y="152400"/>
            <a:ext cx="3886200" cy="276999"/>
          </a:xfrm>
          <a:prstGeom prst="rect">
            <a:avLst/>
          </a:prstGeom>
          <a:noFill/>
          <a:ln w="9525">
            <a:noFill/>
            <a:miter lim="800000"/>
            <a:headEnd/>
            <a:tailEnd/>
          </a:ln>
        </p:spPr>
        <p:txBody>
          <a:bodyPr>
            <a:spAutoFit/>
          </a:bodyPr>
          <a:lstStyle/>
          <a:p>
            <a:pPr>
              <a:spcBef>
                <a:spcPct val="50000"/>
              </a:spcBef>
            </a:pPr>
            <a:r>
              <a:rPr lang="en-US" sz="1200" b="1"/>
              <a:t>Walls with see-thru doorways &amp; removable doors</a:t>
            </a:r>
          </a:p>
        </p:txBody>
      </p:sp>
      <p:sp>
        <p:nvSpPr>
          <p:cNvPr id="7171" name="Freeform 3"/>
          <p:cNvSpPr>
            <a:spLocks noEditPoints="1"/>
          </p:cNvSpPr>
          <p:nvPr/>
        </p:nvSpPr>
        <p:spPr bwMode="auto">
          <a:xfrm>
            <a:off x="2724151" y="609600"/>
            <a:ext cx="600075" cy="1260475"/>
          </a:xfrm>
          <a:custGeom>
            <a:avLst/>
            <a:gdLst>
              <a:gd name="T0" fmla="*/ 0 w 571"/>
              <a:gd name="T1" fmla="*/ 210 h 1294"/>
              <a:gd name="T2" fmla="*/ 0 w 571"/>
              <a:gd name="T3" fmla="*/ 1294 h 1294"/>
              <a:gd name="T4" fmla="*/ 571 w 571"/>
              <a:gd name="T5" fmla="*/ 839 h 1294"/>
              <a:gd name="T6" fmla="*/ 571 w 571"/>
              <a:gd name="T7" fmla="*/ 0 h 1294"/>
              <a:gd name="T8" fmla="*/ 0 w 571"/>
              <a:gd name="T9" fmla="*/ 210 h 1294"/>
              <a:gd name="T10" fmla="*/ 198 w 571"/>
              <a:gd name="T11" fmla="*/ 283 h 1294"/>
              <a:gd name="T12" fmla="*/ 198 w 571"/>
              <a:gd name="T13" fmla="*/ 1120 h 1294"/>
              <a:gd name="T14" fmla="*/ 402 w 571"/>
              <a:gd name="T15" fmla="*/ 958 h 1294"/>
              <a:gd name="T16" fmla="*/ 402 w 571"/>
              <a:gd name="T17" fmla="*/ 197 h 1294"/>
              <a:gd name="T18" fmla="*/ 198 w 571"/>
              <a:gd name="T19" fmla="*/ 283 h 12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1"/>
              <a:gd name="T31" fmla="*/ 0 h 1294"/>
              <a:gd name="T32" fmla="*/ 571 w 571"/>
              <a:gd name="T33" fmla="*/ 1294 h 12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1" h="1294">
                <a:moveTo>
                  <a:pt x="0" y="210"/>
                </a:moveTo>
                <a:lnTo>
                  <a:pt x="0" y="1294"/>
                </a:lnTo>
                <a:lnTo>
                  <a:pt x="571" y="839"/>
                </a:lnTo>
                <a:lnTo>
                  <a:pt x="571" y="0"/>
                </a:lnTo>
                <a:lnTo>
                  <a:pt x="0" y="210"/>
                </a:lnTo>
                <a:close/>
                <a:moveTo>
                  <a:pt x="198" y="283"/>
                </a:moveTo>
                <a:lnTo>
                  <a:pt x="198" y="1120"/>
                </a:lnTo>
                <a:lnTo>
                  <a:pt x="402" y="958"/>
                </a:lnTo>
                <a:lnTo>
                  <a:pt x="402" y="197"/>
                </a:lnTo>
                <a:lnTo>
                  <a:pt x="198" y="283"/>
                </a:lnTo>
                <a:close/>
              </a:path>
            </a:pathLst>
          </a:custGeom>
          <a:solidFill>
            <a:srgbClr val="D1E8FA"/>
          </a:solidFill>
          <a:ln w="0">
            <a:solidFill>
              <a:srgbClr val="000000"/>
            </a:solidFill>
            <a:prstDash val="solid"/>
            <a:round/>
            <a:headEnd/>
            <a:tailEnd/>
          </a:ln>
        </p:spPr>
        <p:txBody>
          <a:bodyPr/>
          <a:lstStyle/>
          <a:p>
            <a:endParaRPr lang="en-US"/>
          </a:p>
        </p:txBody>
      </p:sp>
      <p:sp>
        <p:nvSpPr>
          <p:cNvPr id="7172" name="Freeform 4"/>
          <p:cNvSpPr>
            <a:spLocks noEditPoints="1"/>
          </p:cNvSpPr>
          <p:nvPr/>
        </p:nvSpPr>
        <p:spPr bwMode="auto">
          <a:xfrm flipH="1">
            <a:off x="914400" y="692152"/>
            <a:ext cx="376238" cy="1190625"/>
          </a:xfrm>
          <a:custGeom>
            <a:avLst/>
            <a:gdLst>
              <a:gd name="T0" fmla="*/ 0 w 312"/>
              <a:gd name="T1" fmla="*/ 108 h 989"/>
              <a:gd name="T2" fmla="*/ 0 w 312"/>
              <a:gd name="T3" fmla="*/ 989 h 989"/>
              <a:gd name="T4" fmla="*/ 312 w 312"/>
              <a:gd name="T5" fmla="*/ 643 h 989"/>
              <a:gd name="T6" fmla="*/ 312 w 312"/>
              <a:gd name="T7" fmla="*/ 0 h 989"/>
              <a:gd name="T8" fmla="*/ 0 w 312"/>
              <a:gd name="T9" fmla="*/ 108 h 989"/>
              <a:gd name="T10" fmla="*/ 123 w 312"/>
              <a:gd name="T11" fmla="*/ 175 h 989"/>
              <a:gd name="T12" fmla="*/ 123 w 312"/>
              <a:gd name="T13" fmla="*/ 836 h 989"/>
              <a:gd name="T14" fmla="*/ 246 w 312"/>
              <a:gd name="T15" fmla="*/ 699 h 989"/>
              <a:gd name="T16" fmla="*/ 246 w 312"/>
              <a:gd name="T17" fmla="*/ 120 h 989"/>
              <a:gd name="T18" fmla="*/ 123 w 312"/>
              <a:gd name="T19" fmla="*/ 175 h 9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2"/>
              <a:gd name="T31" fmla="*/ 0 h 989"/>
              <a:gd name="T32" fmla="*/ 312 w 312"/>
              <a:gd name="T33" fmla="*/ 989 h 9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2" h="989">
                <a:moveTo>
                  <a:pt x="0" y="108"/>
                </a:moveTo>
                <a:lnTo>
                  <a:pt x="0" y="989"/>
                </a:lnTo>
                <a:lnTo>
                  <a:pt x="312" y="643"/>
                </a:lnTo>
                <a:lnTo>
                  <a:pt x="312" y="0"/>
                </a:lnTo>
                <a:lnTo>
                  <a:pt x="0" y="108"/>
                </a:lnTo>
                <a:close/>
                <a:moveTo>
                  <a:pt x="123" y="175"/>
                </a:moveTo>
                <a:lnTo>
                  <a:pt x="123" y="836"/>
                </a:lnTo>
                <a:lnTo>
                  <a:pt x="246" y="699"/>
                </a:lnTo>
                <a:lnTo>
                  <a:pt x="246" y="120"/>
                </a:lnTo>
                <a:lnTo>
                  <a:pt x="123" y="175"/>
                </a:lnTo>
                <a:close/>
              </a:path>
            </a:pathLst>
          </a:custGeom>
          <a:solidFill>
            <a:srgbClr val="D1E8FA"/>
          </a:solidFill>
          <a:ln w="0" cap="flat" cmpd="sng">
            <a:solidFill>
              <a:srgbClr val="000000"/>
            </a:solidFill>
            <a:prstDash val="solid"/>
            <a:round/>
            <a:headEnd type="none" w="med" len="med"/>
            <a:tailEnd type="none" w="med" len="med"/>
          </a:ln>
        </p:spPr>
        <p:txBody>
          <a:bodyPr/>
          <a:lstStyle/>
          <a:p>
            <a:endParaRPr lang="en-US"/>
          </a:p>
        </p:txBody>
      </p:sp>
      <p:sp>
        <p:nvSpPr>
          <p:cNvPr id="7173" name="Freeform 5"/>
          <p:cNvSpPr>
            <a:spLocks noEditPoints="1"/>
          </p:cNvSpPr>
          <p:nvPr/>
        </p:nvSpPr>
        <p:spPr bwMode="auto">
          <a:xfrm flipH="1">
            <a:off x="3498850" y="1079502"/>
            <a:ext cx="1557338" cy="1362074"/>
          </a:xfrm>
          <a:custGeom>
            <a:avLst/>
            <a:gdLst>
              <a:gd name="T0" fmla="*/ 0 w 1150"/>
              <a:gd name="T1" fmla="*/ 0 h 1006"/>
              <a:gd name="T2" fmla="*/ 1150 w 1150"/>
              <a:gd name="T3" fmla="*/ 0 h 1006"/>
              <a:gd name="T4" fmla="*/ 1150 w 1150"/>
              <a:gd name="T5" fmla="*/ 1006 h 1006"/>
              <a:gd name="T6" fmla="*/ 0 w 1150"/>
              <a:gd name="T7" fmla="*/ 1006 h 1006"/>
              <a:gd name="T8" fmla="*/ 0 w 1150"/>
              <a:gd name="T9" fmla="*/ 0 h 1006"/>
              <a:gd name="T10" fmla="*/ 405 w 1150"/>
              <a:gd name="T11" fmla="*/ 222 h 1006"/>
              <a:gd name="T12" fmla="*/ 754 w 1150"/>
              <a:gd name="T13" fmla="*/ 222 h 1006"/>
              <a:gd name="T14" fmla="*/ 754 w 1150"/>
              <a:gd name="T15" fmla="*/ 994 h 1006"/>
              <a:gd name="T16" fmla="*/ 405 w 1150"/>
              <a:gd name="T17" fmla="*/ 994 h 1006"/>
              <a:gd name="T18" fmla="*/ 405 w 1150"/>
              <a:gd name="T19" fmla="*/ 222 h 10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0"/>
              <a:gd name="T31" fmla="*/ 0 h 1006"/>
              <a:gd name="T32" fmla="*/ 1150 w 1150"/>
              <a:gd name="T33" fmla="*/ 1006 h 10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0" h="1006">
                <a:moveTo>
                  <a:pt x="0" y="0"/>
                </a:moveTo>
                <a:lnTo>
                  <a:pt x="1150" y="0"/>
                </a:lnTo>
                <a:lnTo>
                  <a:pt x="1150" y="1006"/>
                </a:lnTo>
                <a:lnTo>
                  <a:pt x="0" y="1006"/>
                </a:lnTo>
                <a:lnTo>
                  <a:pt x="0" y="0"/>
                </a:lnTo>
                <a:close/>
                <a:moveTo>
                  <a:pt x="405" y="222"/>
                </a:moveTo>
                <a:lnTo>
                  <a:pt x="754" y="222"/>
                </a:lnTo>
                <a:lnTo>
                  <a:pt x="754" y="994"/>
                </a:lnTo>
                <a:lnTo>
                  <a:pt x="405" y="994"/>
                </a:lnTo>
                <a:lnTo>
                  <a:pt x="405" y="222"/>
                </a:lnTo>
                <a:close/>
              </a:path>
            </a:pathLst>
          </a:custGeom>
          <a:solidFill>
            <a:srgbClr val="D1E8FA"/>
          </a:solidFill>
          <a:ln w="0">
            <a:solidFill>
              <a:srgbClr val="000000"/>
            </a:solidFill>
            <a:prstDash val="solid"/>
            <a:round/>
            <a:headEnd/>
            <a:tailEnd/>
          </a:ln>
        </p:spPr>
        <p:txBody>
          <a:bodyPr/>
          <a:lstStyle/>
          <a:p>
            <a:endParaRPr lang="en-US"/>
          </a:p>
        </p:txBody>
      </p:sp>
      <p:sp>
        <p:nvSpPr>
          <p:cNvPr id="7174" name="Freeform 6"/>
          <p:cNvSpPr>
            <a:spLocks noEditPoints="1"/>
          </p:cNvSpPr>
          <p:nvPr/>
        </p:nvSpPr>
        <p:spPr bwMode="auto">
          <a:xfrm flipH="1">
            <a:off x="2727326" y="819151"/>
            <a:ext cx="773113" cy="1622425"/>
          </a:xfrm>
          <a:custGeom>
            <a:avLst/>
            <a:gdLst>
              <a:gd name="T0" fmla="*/ 0 w 571"/>
              <a:gd name="T1" fmla="*/ 210 h 1294"/>
              <a:gd name="T2" fmla="*/ 0 w 571"/>
              <a:gd name="T3" fmla="*/ 1294 h 1294"/>
              <a:gd name="T4" fmla="*/ 571 w 571"/>
              <a:gd name="T5" fmla="*/ 839 h 1294"/>
              <a:gd name="T6" fmla="*/ 571 w 571"/>
              <a:gd name="T7" fmla="*/ 0 h 1294"/>
              <a:gd name="T8" fmla="*/ 0 w 571"/>
              <a:gd name="T9" fmla="*/ 210 h 1294"/>
              <a:gd name="T10" fmla="*/ 198 w 571"/>
              <a:gd name="T11" fmla="*/ 283 h 1294"/>
              <a:gd name="T12" fmla="*/ 198 w 571"/>
              <a:gd name="T13" fmla="*/ 1120 h 1294"/>
              <a:gd name="T14" fmla="*/ 402 w 571"/>
              <a:gd name="T15" fmla="*/ 958 h 1294"/>
              <a:gd name="T16" fmla="*/ 402 w 571"/>
              <a:gd name="T17" fmla="*/ 197 h 1294"/>
              <a:gd name="T18" fmla="*/ 198 w 571"/>
              <a:gd name="T19" fmla="*/ 283 h 12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1"/>
              <a:gd name="T31" fmla="*/ 0 h 1294"/>
              <a:gd name="T32" fmla="*/ 571 w 571"/>
              <a:gd name="T33" fmla="*/ 1294 h 12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1" h="1294">
                <a:moveTo>
                  <a:pt x="0" y="210"/>
                </a:moveTo>
                <a:lnTo>
                  <a:pt x="0" y="1294"/>
                </a:lnTo>
                <a:lnTo>
                  <a:pt x="571" y="839"/>
                </a:lnTo>
                <a:lnTo>
                  <a:pt x="571" y="0"/>
                </a:lnTo>
                <a:lnTo>
                  <a:pt x="0" y="210"/>
                </a:lnTo>
                <a:close/>
                <a:moveTo>
                  <a:pt x="198" y="283"/>
                </a:moveTo>
                <a:lnTo>
                  <a:pt x="198" y="1120"/>
                </a:lnTo>
                <a:lnTo>
                  <a:pt x="402" y="958"/>
                </a:lnTo>
                <a:lnTo>
                  <a:pt x="402" y="197"/>
                </a:lnTo>
                <a:lnTo>
                  <a:pt x="198" y="283"/>
                </a:lnTo>
                <a:close/>
              </a:path>
            </a:pathLst>
          </a:custGeom>
          <a:solidFill>
            <a:srgbClr val="D1E8FA"/>
          </a:solidFill>
          <a:ln w="0">
            <a:solidFill>
              <a:srgbClr val="000000"/>
            </a:solidFill>
            <a:prstDash val="solid"/>
            <a:round/>
            <a:headEnd/>
            <a:tailEnd/>
          </a:ln>
        </p:spPr>
        <p:txBody>
          <a:bodyPr/>
          <a:lstStyle/>
          <a:p>
            <a:endParaRPr lang="en-US"/>
          </a:p>
        </p:txBody>
      </p:sp>
      <p:sp>
        <p:nvSpPr>
          <p:cNvPr id="7175" name="Freeform 7"/>
          <p:cNvSpPr>
            <a:spLocks noEditPoints="1"/>
          </p:cNvSpPr>
          <p:nvPr/>
        </p:nvSpPr>
        <p:spPr bwMode="auto">
          <a:xfrm flipH="1">
            <a:off x="5054601" y="1079501"/>
            <a:ext cx="666750" cy="2111375"/>
          </a:xfrm>
          <a:custGeom>
            <a:avLst/>
            <a:gdLst>
              <a:gd name="T0" fmla="*/ 0 w 312"/>
              <a:gd name="T1" fmla="*/ 108 h 989"/>
              <a:gd name="T2" fmla="*/ 0 w 312"/>
              <a:gd name="T3" fmla="*/ 989 h 989"/>
              <a:gd name="T4" fmla="*/ 312 w 312"/>
              <a:gd name="T5" fmla="*/ 643 h 989"/>
              <a:gd name="T6" fmla="*/ 312 w 312"/>
              <a:gd name="T7" fmla="*/ 0 h 989"/>
              <a:gd name="T8" fmla="*/ 0 w 312"/>
              <a:gd name="T9" fmla="*/ 108 h 989"/>
              <a:gd name="T10" fmla="*/ 123 w 312"/>
              <a:gd name="T11" fmla="*/ 175 h 989"/>
              <a:gd name="T12" fmla="*/ 123 w 312"/>
              <a:gd name="T13" fmla="*/ 836 h 989"/>
              <a:gd name="T14" fmla="*/ 246 w 312"/>
              <a:gd name="T15" fmla="*/ 699 h 989"/>
              <a:gd name="T16" fmla="*/ 246 w 312"/>
              <a:gd name="T17" fmla="*/ 120 h 989"/>
              <a:gd name="T18" fmla="*/ 123 w 312"/>
              <a:gd name="T19" fmla="*/ 175 h 9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2"/>
              <a:gd name="T31" fmla="*/ 0 h 989"/>
              <a:gd name="T32" fmla="*/ 312 w 312"/>
              <a:gd name="T33" fmla="*/ 989 h 9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2" h="989">
                <a:moveTo>
                  <a:pt x="0" y="108"/>
                </a:moveTo>
                <a:lnTo>
                  <a:pt x="0" y="989"/>
                </a:lnTo>
                <a:lnTo>
                  <a:pt x="312" y="643"/>
                </a:lnTo>
                <a:lnTo>
                  <a:pt x="312" y="0"/>
                </a:lnTo>
                <a:lnTo>
                  <a:pt x="0" y="108"/>
                </a:lnTo>
                <a:close/>
                <a:moveTo>
                  <a:pt x="123" y="175"/>
                </a:moveTo>
                <a:lnTo>
                  <a:pt x="123" y="836"/>
                </a:lnTo>
                <a:lnTo>
                  <a:pt x="246" y="699"/>
                </a:lnTo>
                <a:lnTo>
                  <a:pt x="246" y="120"/>
                </a:lnTo>
                <a:lnTo>
                  <a:pt x="123" y="175"/>
                </a:lnTo>
                <a:close/>
              </a:path>
            </a:pathLst>
          </a:custGeom>
          <a:solidFill>
            <a:srgbClr val="D1E8FA"/>
          </a:solidFill>
          <a:ln w="0" cap="flat" cmpd="sng">
            <a:solidFill>
              <a:srgbClr val="000000"/>
            </a:solidFill>
            <a:prstDash val="solid"/>
            <a:round/>
            <a:headEnd type="none" w="med" len="med"/>
            <a:tailEnd type="none" w="med" len="med"/>
          </a:ln>
        </p:spPr>
        <p:txBody>
          <a:bodyPr/>
          <a:lstStyle/>
          <a:p>
            <a:endParaRPr lang="en-US"/>
          </a:p>
        </p:txBody>
      </p:sp>
      <p:sp>
        <p:nvSpPr>
          <p:cNvPr id="7176" name="Freeform 8"/>
          <p:cNvSpPr>
            <a:spLocks noEditPoints="1"/>
          </p:cNvSpPr>
          <p:nvPr/>
        </p:nvSpPr>
        <p:spPr bwMode="auto">
          <a:xfrm>
            <a:off x="1279525" y="825502"/>
            <a:ext cx="1465263" cy="1052513"/>
          </a:xfrm>
          <a:custGeom>
            <a:avLst/>
            <a:gdLst>
              <a:gd name="T0" fmla="*/ 0 w 1150"/>
              <a:gd name="T1" fmla="*/ 0 h 1006"/>
              <a:gd name="T2" fmla="*/ 1150 w 1150"/>
              <a:gd name="T3" fmla="*/ 0 h 1006"/>
              <a:gd name="T4" fmla="*/ 1150 w 1150"/>
              <a:gd name="T5" fmla="*/ 1006 h 1006"/>
              <a:gd name="T6" fmla="*/ 0 w 1150"/>
              <a:gd name="T7" fmla="*/ 1006 h 1006"/>
              <a:gd name="T8" fmla="*/ 0 w 1150"/>
              <a:gd name="T9" fmla="*/ 0 h 1006"/>
              <a:gd name="T10" fmla="*/ 117 w 1150"/>
              <a:gd name="T11" fmla="*/ 221 h 1006"/>
              <a:gd name="T12" fmla="*/ 465 w 1150"/>
              <a:gd name="T13" fmla="*/ 221 h 1006"/>
              <a:gd name="T14" fmla="*/ 465 w 1150"/>
              <a:gd name="T15" fmla="*/ 992 h 1006"/>
              <a:gd name="T16" fmla="*/ 117 w 1150"/>
              <a:gd name="T17" fmla="*/ 992 h 1006"/>
              <a:gd name="T18" fmla="*/ 117 w 1150"/>
              <a:gd name="T19" fmla="*/ 221 h 1006"/>
              <a:gd name="T20" fmla="*/ 664 w 1150"/>
              <a:gd name="T21" fmla="*/ 221 h 1006"/>
              <a:gd name="T22" fmla="*/ 1012 w 1150"/>
              <a:gd name="T23" fmla="*/ 221 h 1006"/>
              <a:gd name="T24" fmla="*/ 1012 w 1150"/>
              <a:gd name="T25" fmla="*/ 992 h 1006"/>
              <a:gd name="T26" fmla="*/ 664 w 1150"/>
              <a:gd name="T27" fmla="*/ 992 h 1006"/>
              <a:gd name="T28" fmla="*/ 664 w 1150"/>
              <a:gd name="T29" fmla="*/ 221 h 100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50"/>
              <a:gd name="T46" fmla="*/ 0 h 1006"/>
              <a:gd name="T47" fmla="*/ 1150 w 1150"/>
              <a:gd name="T48" fmla="*/ 1006 h 100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50" h="1006">
                <a:moveTo>
                  <a:pt x="0" y="0"/>
                </a:moveTo>
                <a:lnTo>
                  <a:pt x="1150" y="0"/>
                </a:lnTo>
                <a:lnTo>
                  <a:pt x="1150" y="1006"/>
                </a:lnTo>
                <a:lnTo>
                  <a:pt x="0" y="1006"/>
                </a:lnTo>
                <a:lnTo>
                  <a:pt x="0" y="0"/>
                </a:lnTo>
                <a:close/>
                <a:moveTo>
                  <a:pt x="117" y="221"/>
                </a:moveTo>
                <a:lnTo>
                  <a:pt x="465" y="221"/>
                </a:lnTo>
                <a:lnTo>
                  <a:pt x="465" y="992"/>
                </a:lnTo>
                <a:lnTo>
                  <a:pt x="117" y="992"/>
                </a:lnTo>
                <a:lnTo>
                  <a:pt x="117" y="221"/>
                </a:lnTo>
                <a:close/>
                <a:moveTo>
                  <a:pt x="664" y="221"/>
                </a:moveTo>
                <a:lnTo>
                  <a:pt x="1012" y="221"/>
                </a:lnTo>
                <a:lnTo>
                  <a:pt x="1012" y="992"/>
                </a:lnTo>
                <a:lnTo>
                  <a:pt x="664" y="992"/>
                </a:lnTo>
                <a:lnTo>
                  <a:pt x="664" y="221"/>
                </a:lnTo>
                <a:close/>
              </a:path>
            </a:pathLst>
          </a:custGeom>
          <a:solidFill>
            <a:srgbClr val="D1E8FA"/>
          </a:solidFill>
          <a:ln w="0">
            <a:solidFill>
              <a:srgbClr val="000000"/>
            </a:solidFill>
            <a:prstDash val="solid"/>
            <a:round/>
            <a:headEnd/>
            <a:tailEnd/>
          </a:ln>
        </p:spPr>
        <p:txBody>
          <a:bodyPr/>
          <a:lstStyle/>
          <a:p>
            <a:endParaRPr lang="en-US"/>
          </a:p>
        </p:txBody>
      </p:sp>
      <p:sp>
        <p:nvSpPr>
          <p:cNvPr id="7177" name="Freeform 9"/>
          <p:cNvSpPr>
            <a:spLocks noEditPoints="1"/>
          </p:cNvSpPr>
          <p:nvPr/>
        </p:nvSpPr>
        <p:spPr bwMode="auto">
          <a:xfrm>
            <a:off x="2590801" y="1111250"/>
            <a:ext cx="911225" cy="2025650"/>
          </a:xfrm>
          <a:custGeom>
            <a:avLst/>
            <a:gdLst>
              <a:gd name="T0" fmla="*/ 0 w 569"/>
              <a:gd name="T1" fmla="*/ 156 h 1264"/>
              <a:gd name="T2" fmla="*/ 0 w 569"/>
              <a:gd name="T3" fmla="*/ 1264 h 1264"/>
              <a:gd name="T4" fmla="*/ 569 w 569"/>
              <a:gd name="T5" fmla="*/ 833 h 1264"/>
              <a:gd name="T6" fmla="*/ 569 w 569"/>
              <a:gd name="T7" fmla="*/ 0 h 1264"/>
              <a:gd name="T8" fmla="*/ 0 w 569"/>
              <a:gd name="T9" fmla="*/ 156 h 1264"/>
              <a:gd name="T10" fmla="*/ 70 w 569"/>
              <a:gd name="T11" fmla="*/ 285 h 1264"/>
              <a:gd name="T12" fmla="*/ 70 w 569"/>
              <a:gd name="T13" fmla="*/ 1184 h 1264"/>
              <a:gd name="T14" fmla="*/ 257 w 569"/>
              <a:gd name="T15" fmla="*/ 1043 h 1264"/>
              <a:gd name="T16" fmla="*/ 257 w 569"/>
              <a:gd name="T17" fmla="*/ 223 h 1264"/>
              <a:gd name="T18" fmla="*/ 70 w 569"/>
              <a:gd name="T19" fmla="*/ 285 h 1264"/>
              <a:gd name="T20" fmla="*/ 337 w 569"/>
              <a:gd name="T21" fmla="*/ 199 h 1264"/>
              <a:gd name="T22" fmla="*/ 337 w 569"/>
              <a:gd name="T23" fmla="*/ 984 h 1264"/>
              <a:gd name="T24" fmla="*/ 500 w 569"/>
              <a:gd name="T25" fmla="*/ 857 h 1264"/>
              <a:gd name="T26" fmla="*/ 500 w 569"/>
              <a:gd name="T27" fmla="*/ 138 h 1264"/>
              <a:gd name="T28" fmla="*/ 337 w 569"/>
              <a:gd name="T29" fmla="*/ 199 h 12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9"/>
              <a:gd name="T46" fmla="*/ 0 h 1264"/>
              <a:gd name="T47" fmla="*/ 569 w 569"/>
              <a:gd name="T48" fmla="*/ 1264 h 12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9" h="1264">
                <a:moveTo>
                  <a:pt x="0" y="156"/>
                </a:moveTo>
                <a:lnTo>
                  <a:pt x="0" y="1264"/>
                </a:lnTo>
                <a:lnTo>
                  <a:pt x="569" y="833"/>
                </a:lnTo>
                <a:lnTo>
                  <a:pt x="569" y="0"/>
                </a:lnTo>
                <a:lnTo>
                  <a:pt x="0" y="156"/>
                </a:lnTo>
                <a:close/>
                <a:moveTo>
                  <a:pt x="70" y="285"/>
                </a:moveTo>
                <a:lnTo>
                  <a:pt x="70" y="1184"/>
                </a:lnTo>
                <a:lnTo>
                  <a:pt x="257" y="1043"/>
                </a:lnTo>
                <a:lnTo>
                  <a:pt x="257" y="223"/>
                </a:lnTo>
                <a:lnTo>
                  <a:pt x="70" y="285"/>
                </a:lnTo>
                <a:close/>
                <a:moveTo>
                  <a:pt x="337" y="199"/>
                </a:moveTo>
                <a:lnTo>
                  <a:pt x="337" y="984"/>
                </a:lnTo>
                <a:lnTo>
                  <a:pt x="500" y="857"/>
                </a:lnTo>
                <a:lnTo>
                  <a:pt x="500" y="138"/>
                </a:lnTo>
                <a:lnTo>
                  <a:pt x="337" y="199"/>
                </a:lnTo>
                <a:close/>
              </a:path>
            </a:pathLst>
          </a:custGeom>
          <a:solidFill>
            <a:srgbClr val="D1E8FA"/>
          </a:solidFill>
          <a:ln w="0">
            <a:solidFill>
              <a:srgbClr val="000000"/>
            </a:solidFill>
            <a:prstDash val="solid"/>
            <a:round/>
            <a:headEnd/>
            <a:tailEnd/>
          </a:ln>
        </p:spPr>
        <p:txBody>
          <a:bodyPr/>
          <a:lstStyle/>
          <a:p>
            <a:endParaRPr lang="en-US"/>
          </a:p>
        </p:txBody>
      </p:sp>
      <p:sp>
        <p:nvSpPr>
          <p:cNvPr id="7178" name="Freeform 10"/>
          <p:cNvSpPr>
            <a:spLocks noEditPoints="1"/>
          </p:cNvSpPr>
          <p:nvPr/>
        </p:nvSpPr>
        <p:spPr bwMode="auto">
          <a:xfrm>
            <a:off x="1587500" y="1371600"/>
            <a:ext cx="1004888" cy="1754188"/>
          </a:xfrm>
          <a:custGeom>
            <a:avLst/>
            <a:gdLst>
              <a:gd name="T0" fmla="*/ 0 w 575"/>
              <a:gd name="T1" fmla="*/ 0 h 1005"/>
              <a:gd name="T2" fmla="*/ 575 w 575"/>
              <a:gd name="T3" fmla="*/ 0 h 1005"/>
              <a:gd name="T4" fmla="*/ 575 w 575"/>
              <a:gd name="T5" fmla="*/ 1005 h 1005"/>
              <a:gd name="T6" fmla="*/ 0 w 575"/>
              <a:gd name="T7" fmla="*/ 1005 h 1005"/>
              <a:gd name="T8" fmla="*/ 0 w 575"/>
              <a:gd name="T9" fmla="*/ 0 h 1005"/>
              <a:gd name="T10" fmla="*/ 116 w 575"/>
              <a:gd name="T11" fmla="*/ 154 h 1005"/>
              <a:gd name="T12" fmla="*/ 453 w 575"/>
              <a:gd name="T13" fmla="*/ 154 h 1005"/>
              <a:gd name="T14" fmla="*/ 453 w 575"/>
              <a:gd name="T15" fmla="*/ 992 h 1005"/>
              <a:gd name="T16" fmla="*/ 116 w 575"/>
              <a:gd name="T17" fmla="*/ 992 h 1005"/>
              <a:gd name="T18" fmla="*/ 116 w 575"/>
              <a:gd name="T19" fmla="*/ 154 h 10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5"/>
              <a:gd name="T31" fmla="*/ 0 h 1005"/>
              <a:gd name="T32" fmla="*/ 575 w 575"/>
              <a:gd name="T33" fmla="*/ 1005 h 100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5" h="1005">
                <a:moveTo>
                  <a:pt x="0" y="0"/>
                </a:moveTo>
                <a:lnTo>
                  <a:pt x="575" y="0"/>
                </a:lnTo>
                <a:lnTo>
                  <a:pt x="575" y="1005"/>
                </a:lnTo>
                <a:lnTo>
                  <a:pt x="0" y="1005"/>
                </a:lnTo>
                <a:lnTo>
                  <a:pt x="0" y="0"/>
                </a:lnTo>
                <a:close/>
                <a:moveTo>
                  <a:pt x="116" y="154"/>
                </a:moveTo>
                <a:lnTo>
                  <a:pt x="453" y="154"/>
                </a:lnTo>
                <a:lnTo>
                  <a:pt x="453" y="992"/>
                </a:lnTo>
                <a:lnTo>
                  <a:pt x="116" y="992"/>
                </a:lnTo>
                <a:lnTo>
                  <a:pt x="116" y="154"/>
                </a:lnTo>
                <a:close/>
              </a:path>
            </a:pathLst>
          </a:custGeom>
          <a:solidFill>
            <a:srgbClr val="D1E8FA"/>
          </a:solidFill>
          <a:ln w="0">
            <a:solidFill>
              <a:srgbClr val="000000"/>
            </a:solidFill>
            <a:prstDash val="solid"/>
            <a:round/>
            <a:headEnd/>
            <a:tailEnd/>
          </a:ln>
        </p:spPr>
        <p:txBody>
          <a:bodyPr/>
          <a:lstStyle/>
          <a:p>
            <a:endParaRPr lang="en-US"/>
          </a:p>
        </p:txBody>
      </p:sp>
      <p:sp>
        <p:nvSpPr>
          <p:cNvPr id="7179" name="Freeform 11"/>
          <p:cNvSpPr>
            <a:spLocks noEditPoints="1"/>
          </p:cNvSpPr>
          <p:nvPr/>
        </p:nvSpPr>
        <p:spPr bwMode="auto">
          <a:xfrm>
            <a:off x="1036638" y="1365250"/>
            <a:ext cx="569912" cy="2179639"/>
          </a:xfrm>
          <a:custGeom>
            <a:avLst/>
            <a:gdLst>
              <a:gd name="T0" fmla="*/ 0 w 291"/>
              <a:gd name="T1" fmla="*/ 65 h 1114"/>
              <a:gd name="T2" fmla="*/ 0 w 291"/>
              <a:gd name="T3" fmla="*/ 1114 h 1114"/>
              <a:gd name="T4" fmla="*/ 291 w 291"/>
              <a:gd name="T5" fmla="*/ 898 h 1114"/>
              <a:gd name="T6" fmla="*/ 291 w 291"/>
              <a:gd name="T7" fmla="*/ 0 h 1114"/>
              <a:gd name="T8" fmla="*/ 0 w 291"/>
              <a:gd name="T9" fmla="*/ 65 h 1114"/>
              <a:gd name="T10" fmla="*/ 60 w 291"/>
              <a:gd name="T11" fmla="*/ 213 h 1114"/>
              <a:gd name="T12" fmla="*/ 60 w 291"/>
              <a:gd name="T13" fmla="*/ 1049 h 1114"/>
              <a:gd name="T14" fmla="*/ 238 w 291"/>
              <a:gd name="T15" fmla="*/ 914 h 1114"/>
              <a:gd name="T16" fmla="*/ 238 w 291"/>
              <a:gd name="T17" fmla="*/ 161 h 1114"/>
              <a:gd name="T18" fmla="*/ 60 w 291"/>
              <a:gd name="T19" fmla="*/ 213 h 1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1"/>
              <a:gd name="T31" fmla="*/ 0 h 1114"/>
              <a:gd name="T32" fmla="*/ 291 w 291"/>
              <a:gd name="T33" fmla="*/ 1114 h 1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1" h="1114">
                <a:moveTo>
                  <a:pt x="0" y="65"/>
                </a:moveTo>
                <a:lnTo>
                  <a:pt x="0" y="1114"/>
                </a:lnTo>
                <a:lnTo>
                  <a:pt x="291" y="898"/>
                </a:lnTo>
                <a:lnTo>
                  <a:pt x="291" y="0"/>
                </a:lnTo>
                <a:lnTo>
                  <a:pt x="0" y="65"/>
                </a:lnTo>
                <a:close/>
                <a:moveTo>
                  <a:pt x="60" y="213"/>
                </a:moveTo>
                <a:lnTo>
                  <a:pt x="60" y="1049"/>
                </a:lnTo>
                <a:lnTo>
                  <a:pt x="238" y="914"/>
                </a:lnTo>
                <a:lnTo>
                  <a:pt x="238" y="161"/>
                </a:lnTo>
                <a:lnTo>
                  <a:pt x="60" y="213"/>
                </a:lnTo>
                <a:close/>
              </a:path>
            </a:pathLst>
          </a:custGeom>
          <a:solidFill>
            <a:srgbClr val="D1E8FA"/>
          </a:solidFill>
          <a:ln w="0">
            <a:solidFill>
              <a:srgbClr val="000000"/>
            </a:solidFill>
            <a:prstDash val="solid"/>
            <a:round/>
            <a:headEnd/>
            <a:tailEnd/>
          </a:ln>
        </p:spPr>
        <p:txBody>
          <a:bodyPr/>
          <a:lstStyle/>
          <a:p>
            <a:endParaRPr lang="en-US"/>
          </a:p>
        </p:txBody>
      </p:sp>
      <p:sp>
        <p:nvSpPr>
          <p:cNvPr id="7180" name="Freeform 12"/>
          <p:cNvSpPr>
            <a:spLocks noEditPoints="1"/>
          </p:cNvSpPr>
          <p:nvPr/>
        </p:nvSpPr>
        <p:spPr bwMode="auto">
          <a:xfrm>
            <a:off x="660401" y="1490663"/>
            <a:ext cx="381000" cy="2538412"/>
          </a:xfrm>
          <a:custGeom>
            <a:avLst/>
            <a:gdLst>
              <a:gd name="T0" fmla="*/ 0 w 168"/>
              <a:gd name="T1" fmla="*/ 65 h 1114"/>
              <a:gd name="T2" fmla="*/ 0 w 168"/>
              <a:gd name="T3" fmla="*/ 1114 h 1114"/>
              <a:gd name="T4" fmla="*/ 168 w 168"/>
              <a:gd name="T5" fmla="*/ 898 h 1114"/>
              <a:gd name="T6" fmla="*/ 168 w 168"/>
              <a:gd name="T7" fmla="*/ 0 h 1114"/>
              <a:gd name="T8" fmla="*/ 0 w 168"/>
              <a:gd name="T9" fmla="*/ 65 h 1114"/>
              <a:gd name="T10" fmla="*/ 34 w 168"/>
              <a:gd name="T11" fmla="*/ 213 h 1114"/>
              <a:gd name="T12" fmla="*/ 34 w 168"/>
              <a:gd name="T13" fmla="*/ 1049 h 1114"/>
              <a:gd name="T14" fmla="*/ 137 w 168"/>
              <a:gd name="T15" fmla="*/ 914 h 1114"/>
              <a:gd name="T16" fmla="*/ 137 w 168"/>
              <a:gd name="T17" fmla="*/ 161 h 1114"/>
              <a:gd name="T18" fmla="*/ 34 w 168"/>
              <a:gd name="T19" fmla="*/ 213 h 1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8"/>
              <a:gd name="T31" fmla="*/ 0 h 1114"/>
              <a:gd name="T32" fmla="*/ 168 w 168"/>
              <a:gd name="T33" fmla="*/ 1114 h 1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8" h="1114">
                <a:moveTo>
                  <a:pt x="0" y="65"/>
                </a:moveTo>
                <a:lnTo>
                  <a:pt x="0" y="1114"/>
                </a:lnTo>
                <a:lnTo>
                  <a:pt x="168" y="898"/>
                </a:lnTo>
                <a:lnTo>
                  <a:pt x="168" y="0"/>
                </a:lnTo>
                <a:lnTo>
                  <a:pt x="0" y="65"/>
                </a:lnTo>
                <a:close/>
                <a:moveTo>
                  <a:pt x="34" y="213"/>
                </a:moveTo>
                <a:lnTo>
                  <a:pt x="34" y="1049"/>
                </a:lnTo>
                <a:lnTo>
                  <a:pt x="137" y="914"/>
                </a:lnTo>
                <a:lnTo>
                  <a:pt x="137" y="161"/>
                </a:lnTo>
                <a:lnTo>
                  <a:pt x="34" y="213"/>
                </a:lnTo>
                <a:close/>
              </a:path>
            </a:pathLst>
          </a:custGeom>
          <a:solidFill>
            <a:srgbClr val="D1E8FA"/>
          </a:solidFill>
          <a:ln w="0">
            <a:solidFill>
              <a:srgbClr val="000000"/>
            </a:solidFill>
            <a:prstDash val="solid"/>
            <a:round/>
            <a:headEnd/>
            <a:tailEnd/>
          </a:ln>
        </p:spPr>
        <p:txBody>
          <a:bodyPr/>
          <a:lstStyle/>
          <a:p>
            <a:endParaRPr lang="en-US"/>
          </a:p>
        </p:txBody>
      </p:sp>
      <p:grpSp>
        <p:nvGrpSpPr>
          <p:cNvPr id="7181" name="Group 13"/>
          <p:cNvGrpSpPr>
            <a:grpSpLocks/>
          </p:cNvGrpSpPr>
          <p:nvPr/>
        </p:nvGrpSpPr>
        <p:grpSpPr bwMode="auto">
          <a:xfrm>
            <a:off x="1600200" y="3962401"/>
            <a:ext cx="1079500" cy="1887538"/>
            <a:chOff x="2448" y="2256"/>
            <a:chExt cx="680" cy="1189"/>
          </a:xfrm>
        </p:grpSpPr>
        <p:sp>
          <p:nvSpPr>
            <p:cNvPr id="7230" name="Freeform 14"/>
            <p:cNvSpPr>
              <a:spLocks noEditPoints="1"/>
            </p:cNvSpPr>
            <p:nvPr/>
          </p:nvSpPr>
          <p:spPr bwMode="auto">
            <a:xfrm>
              <a:off x="2448" y="2256"/>
              <a:ext cx="680" cy="1189"/>
            </a:xfrm>
            <a:custGeom>
              <a:avLst/>
              <a:gdLst>
                <a:gd name="T0" fmla="*/ 0 w 575"/>
                <a:gd name="T1" fmla="*/ 0 h 1005"/>
                <a:gd name="T2" fmla="*/ 575 w 575"/>
                <a:gd name="T3" fmla="*/ 0 h 1005"/>
                <a:gd name="T4" fmla="*/ 575 w 575"/>
                <a:gd name="T5" fmla="*/ 1005 h 1005"/>
                <a:gd name="T6" fmla="*/ 0 w 575"/>
                <a:gd name="T7" fmla="*/ 1005 h 1005"/>
                <a:gd name="T8" fmla="*/ 0 w 575"/>
                <a:gd name="T9" fmla="*/ 0 h 1005"/>
                <a:gd name="T10" fmla="*/ 116 w 575"/>
                <a:gd name="T11" fmla="*/ 154 h 1005"/>
                <a:gd name="T12" fmla="*/ 453 w 575"/>
                <a:gd name="T13" fmla="*/ 154 h 1005"/>
                <a:gd name="T14" fmla="*/ 453 w 575"/>
                <a:gd name="T15" fmla="*/ 992 h 1005"/>
                <a:gd name="T16" fmla="*/ 116 w 575"/>
                <a:gd name="T17" fmla="*/ 992 h 1005"/>
                <a:gd name="T18" fmla="*/ 116 w 575"/>
                <a:gd name="T19" fmla="*/ 154 h 100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5"/>
                <a:gd name="T31" fmla="*/ 0 h 1005"/>
                <a:gd name="T32" fmla="*/ 575 w 575"/>
                <a:gd name="T33" fmla="*/ 1005 h 100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5" h="1005">
                  <a:moveTo>
                    <a:pt x="0" y="0"/>
                  </a:moveTo>
                  <a:lnTo>
                    <a:pt x="575" y="0"/>
                  </a:lnTo>
                  <a:lnTo>
                    <a:pt x="575" y="1005"/>
                  </a:lnTo>
                  <a:lnTo>
                    <a:pt x="0" y="1005"/>
                  </a:lnTo>
                  <a:lnTo>
                    <a:pt x="0" y="0"/>
                  </a:lnTo>
                  <a:close/>
                  <a:moveTo>
                    <a:pt x="116" y="154"/>
                  </a:moveTo>
                  <a:lnTo>
                    <a:pt x="453" y="154"/>
                  </a:lnTo>
                  <a:lnTo>
                    <a:pt x="453" y="992"/>
                  </a:lnTo>
                  <a:lnTo>
                    <a:pt x="116" y="992"/>
                  </a:lnTo>
                  <a:lnTo>
                    <a:pt x="116" y="154"/>
                  </a:lnTo>
                  <a:close/>
                </a:path>
              </a:pathLst>
            </a:custGeom>
            <a:solidFill>
              <a:srgbClr val="D1E8FA"/>
            </a:solidFill>
            <a:ln w="0">
              <a:solidFill>
                <a:srgbClr val="000000"/>
              </a:solidFill>
              <a:prstDash val="solid"/>
              <a:round/>
              <a:headEnd/>
              <a:tailEnd/>
            </a:ln>
          </p:spPr>
          <p:txBody>
            <a:bodyPr/>
            <a:lstStyle/>
            <a:p>
              <a:endParaRPr lang="en-US"/>
            </a:p>
          </p:txBody>
        </p:sp>
        <p:grpSp>
          <p:nvGrpSpPr>
            <p:cNvPr id="7231" name="Group 15"/>
            <p:cNvGrpSpPr>
              <a:grpSpLocks/>
            </p:cNvGrpSpPr>
            <p:nvPr/>
          </p:nvGrpSpPr>
          <p:grpSpPr bwMode="auto">
            <a:xfrm>
              <a:off x="2590" y="2444"/>
              <a:ext cx="397" cy="999"/>
              <a:chOff x="-53" y="759"/>
              <a:chExt cx="336" cy="844"/>
            </a:xfrm>
          </p:grpSpPr>
          <p:sp>
            <p:nvSpPr>
              <p:cNvPr id="7232" name="Rectangle 16"/>
              <p:cNvSpPr>
                <a:spLocks noChangeArrowheads="1"/>
              </p:cNvSpPr>
              <p:nvPr/>
            </p:nvSpPr>
            <p:spPr bwMode="auto">
              <a:xfrm>
                <a:off x="-53" y="759"/>
                <a:ext cx="336" cy="844"/>
              </a:xfrm>
              <a:prstGeom prst="rect">
                <a:avLst/>
              </a:prstGeom>
              <a:solidFill>
                <a:srgbClr val="B0D8F7"/>
              </a:solidFill>
              <a:ln w="0">
                <a:solidFill>
                  <a:srgbClr val="000000"/>
                </a:solidFill>
                <a:miter lim="800000"/>
                <a:headEnd/>
                <a:tailEnd/>
              </a:ln>
            </p:spPr>
            <p:txBody>
              <a:bodyPr/>
              <a:lstStyle/>
              <a:p>
                <a:endParaRPr lang="en-US"/>
              </a:p>
            </p:txBody>
          </p:sp>
          <p:sp>
            <p:nvSpPr>
              <p:cNvPr id="7233" name="Rectangle 17"/>
              <p:cNvSpPr>
                <a:spLocks noChangeArrowheads="1"/>
              </p:cNvSpPr>
              <p:nvPr/>
            </p:nvSpPr>
            <p:spPr bwMode="auto">
              <a:xfrm>
                <a:off x="144" y="1284"/>
                <a:ext cx="76" cy="232"/>
              </a:xfrm>
              <a:prstGeom prst="rect">
                <a:avLst/>
              </a:prstGeom>
              <a:noFill/>
              <a:ln w="0">
                <a:solidFill>
                  <a:srgbClr val="000000"/>
                </a:solidFill>
                <a:miter lim="800000"/>
                <a:headEnd/>
                <a:tailEnd/>
              </a:ln>
            </p:spPr>
            <p:txBody>
              <a:bodyPr/>
              <a:lstStyle/>
              <a:p>
                <a:endParaRPr lang="en-US"/>
              </a:p>
            </p:txBody>
          </p:sp>
          <p:sp>
            <p:nvSpPr>
              <p:cNvPr id="7234" name="Rectangle 18"/>
              <p:cNvSpPr>
                <a:spLocks noChangeArrowheads="1"/>
              </p:cNvSpPr>
              <p:nvPr/>
            </p:nvSpPr>
            <p:spPr bwMode="auto">
              <a:xfrm>
                <a:off x="4" y="1281"/>
                <a:ext cx="76" cy="233"/>
              </a:xfrm>
              <a:prstGeom prst="rect">
                <a:avLst/>
              </a:prstGeom>
              <a:noFill/>
              <a:ln w="0">
                <a:solidFill>
                  <a:srgbClr val="000000"/>
                </a:solidFill>
                <a:miter lim="800000"/>
                <a:headEnd/>
                <a:tailEnd/>
              </a:ln>
            </p:spPr>
            <p:txBody>
              <a:bodyPr/>
              <a:lstStyle/>
              <a:p>
                <a:endParaRPr lang="en-US"/>
              </a:p>
            </p:txBody>
          </p:sp>
          <p:sp>
            <p:nvSpPr>
              <p:cNvPr id="7235" name="Rectangle 19"/>
              <p:cNvSpPr>
                <a:spLocks noChangeArrowheads="1"/>
              </p:cNvSpPr>
              <p:nvPr/>
            </p:nvSpPr>
            <p:spPr bwMode="auto">
              <a:xfrm>
                <a:off x="144" y="838"/>
                <a:ext cx="76" cy="345"/>
              </a:xfrm>
              <a:prstGeom prst="rect">
                <a:avLst/>
              </a:prstGeom>
              <a:noFill/>
              <a:ln w="0">
                <a:solidFill>
                  <a:srgbClr val="000000"/>
                </a:solidFill>
                <a:miter lim="800000"/>
                <a:headEnd/>
                <a:tailEnd/>
              </a:ln>
            </p:spPr>
            <p:txBody>
              <a:bodyPr/>
              <a:lstStyle/>
              <a:p>
                <a:endParaRPr lang="en-US"/>
              </a:p>
            </p:txBody>
          </p:sp>
          <p:sp>
            <p:nvSpPr>
              <p:cNvPr id="7236" name="Rectangle 20"/>
              <p:cNvSpPr>
                <a:spLocks noChangeArrowheads="1"/>
              </p:cNvSpPr>
              <p:nvPr/>
            </p:nvSpPr>
            <p:spPr bwMode="auto">
              <a:xfrm>
                <a:off x="4" y="839"/>
                <a:ext cx="76" cy="347"/>
              </a:xfrm>
              <a:prstGeom prst="rect">
                <a:avLst/>
              </a:prstGeom>
              <a:noFill/>
              <a:ln w="0">
                <a:solidFill>
                  <a:srgbClr val="000000"/>
                </a:solidFill>
                <a:miter lim="800000"/>
                <a:headEnd/>
                <a:tailEnd/>
              </a:ln>
            </p:spPr>
            <p:txBody>
              <a:bodyPr/>
              <a:lstStyle/>
              <a:p>
                <a:endParaRPr lang="en-US"/>
              </a:p>
            </p:txBody>
          </p:sp>
          <p:sp>
            <p:nvSpPr>
              <p:cNvPr id="7237" name="Freeform 21"/>
              <p:cNvSpPr>
                <a:spLocks/>
              </p:cNvSpPr>
              <p:nvPr/>
            </p:nvSpPr>
            <p:spPr bwMode="auto">
              <a:xfrm>
                <a:off x="-25" y="1214"/>
                <a:ext cx="29" cy="31"/>
              </a:xfrm>
              <a:custGeom>
                <a:avLst/>
                <a:gdLst>
                  <a:gd name="T0" fmla="*/ 29 w 29"/>
                  <a:gd name="T1" fmla="*/ 16 h 31"/>
                  <a:gd name="T2" fmla="*/ 28 w 29"/>
                  <a:gd name="T3" fmla="*/ 22 h 31"/>
                  <a:gd name="T4" fmla="*/ 24 w 29"/>
                  <a:gd name="T5" fmla="*/ 27 h 31"/>
                  <a:gd name="T6" fmla="*/ 21 w 29"/>
                  <a:gd name="T7" fmla="*/ 30 h 31"/>
                  <a:gd name="T8" fmla="*/ 15 w 29"/>
                  <a:gd name="T9" fmla="*/ 31 h 31"/>
                  <a:gd name="T10" fmla="*/ 9 w 29"/>
                  <a:gd name="T11" fmla="*/ 30 h 31"/>
                  <a:gd name="T12" fmla="*/ 4 w 29"/>
                  <a:gd name="T13" fmla="*/ 27 h 31"/>
                  <a:gd name="T14" fmla="*/ 2 w 29"/>
                  <a:gd name="T15" fmla="*/ 22 h 31"/>
                  <a:gd name="T16" fmla="*/ 0 w 29"/>
                  <a:gd name="T17" fmla="*/ 16 h 31"/>
                  <a:gd name="T18" fmla="*/ 2 w 29"/>
                  <a:gd name="T19" fmla="*/ 10 h 31"/>
                  <a:gd name="T20" fmla="*/ 4 w 29"/>
                  <a:gd name="T21" fmla="*/ 5 h 31"/>
                  <a:gd name="T22" fmla="*/ 9 w 29"/>
                  <a:gd name="T23" fmla="*/ 2 h 31"/>
                  <a:gd name="T24" fmla="*/ 15 w 29"/>
                  <a:gd name="T25" fmla="*/ 0 h 31"/>
                  <a:gd name="T26" fmla="*/ 21 w 29"/>
                  <a:gd name="T27" fmla="*/ 2 h 31"/>
                  <a:gd name="T28" fmla="*/ 24 w 29"/>
                  <a:gd name="T29" fmla="*/ 5 h 31"/>
                  <a:gd name="T30" fmla="*/ 28 w 29"/>
                  <a:gd name="T31" fmla="*/ 10 h 31"/>
                  <a:gd name="T32" fmla="*/ 29 w 29"/>
                  <a:gd name="T33" fmla="*/ 16 h 31"/>
                  <a:gd name="T34" fmla="*/ 29 w 29"/>
                  <a:gd name="T35" fmla="*/ 16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
                  <a:gd name="T55" fmla="*/ 0 h 31"/>
                  <a:gd name="T56" fmla="*/ 29 w 29"/>
                  <a:gd name="T57" fmla="*/ 31 h 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 h="31">
                    <a:moveTo>
                      <a:pt x="29" y="16"/>
                    </a:moveTo>
                    <a:lnTo>
                      <a:pt x="28" y="22"/>
                    </a:lnTo>
                    <a:lnTo>
                      <a:pt x="24" y="27"/>
                    </a:lnTo>
                    <a:lnTo>
                      <a:pt x="21" y="30"/>
                    </a:lnTo>
                    <a:lnTo>
                      <a:pt x="15" y="31"/>
                    </a:lnTo>
                    <a:lnTo>
                      <a:pt x="9" y="30"/>
                    </a:lnTo>
                    <a:lnTo>
                      <a:pt x="4" y="27"/>
                    </a:lnTo>
                    <a:lnTo>
                      <a:pt x="2" y="22"/>
                    </a:lnTo>
                    <a:lnTo>
                      <a:pt x="0" y="16"/>
                    </a:lnTo>
                    <a:lnTo>
                      <a:pt x="2" y="10"/>
                    </a:lnTo>
                    <a:lnTo>
                      <a:pt x="4" y="5"/>
                    </a:lnTo>
                    <a:lnTo>
                      <a:pt x="9" y="2"/>
                    </a:lnTo>
                    <a:lnTo>
                      <a:pt x="15" y="0"/>
                    </a:lnTo>
                    <a:lnTo>
                      <a:pt x="21" y="2"/>
                    </a:lnTo>
                    <a:lnTo>
                      <a:pt x="24" y="5"/>
                    </a:lnTo>
                    <a:lnTo>
                      <a:pt x="28" y="10"/>
                    </a:lnTo>
                    <a:lnTo>
                      <a:pt x="29" y="16"/>
                    </a:lnTo>
                    <a:close/>
                  </a:path>
                </a:pathLst>
              </a:custGeom>
              <a:solidFill>
                <a:srgbClr val="BDBDBD"/>
              </a:solidFill>
              <a:ln w="0">
                <a:solidFill>
                  <a:srgbClr val="000000"/>
                </a:solidFill>
                <a:prstDash val="solid"/>
                <a:round/>
                <a:headEnd/>
                <a:tailEnd/>
              </a:ln>
            </p:spPr>
            <p:txBody>
              <a:bodyPr/>
              <a:lstStyle/>
              <a:p>
                <a:endParaRPr lang="en-US"/>
              </a:p>
            </p:txBody>
          </p:sp>
        </p:grpSp>
      </p:grpSp>
      <p:grpSp>
        <p:nvGrpSpPr>
          <p:cNvPr id="7182" name="Group 22"/>
          <p:cNvGrpSpPr>
            <a:grpSpLocks/>
          </p:cNvGrpSpPr>
          <p:nvPr/>
        </p:nvGrpSpPr>
        <p:grpSpPr bwMode="auto">
          <a:xfrm>
            <a:off x="1179514" y="3960812"/>
            <a:ext cx="427037" cy="2284412"/>
            <a:chOff x="2183" y="2255"/>
            <a:chExt cx="269" cy="1439"/>
          </a:xfrm>
        </p:grpSpPr>
        <p:grpSp>
          <p:nvGrpSpPr>
            <p:cNvPr id="7222" name="Group 23"/>
            <p:cNvGrpSpPr>
              <a:grpSpLocks/>
            </p:cNvGrpSpPr>
            <p:nvPr/>
          </p:nvGrpSpPr>
          <p:grpSpPr bwMode="auto">
            <a:xfrm>
              <a:off x="2253" y="2468"/>
              <a:ext cx="147" cy="1140"/>
              <a:chOff x="-488" y="478"/>
              <a:chExt cx="125" cy="968"/>
            </a:xfrm>
          </p:grpSpPr>
          <p:sp>
            <p:nvSpPr>
              <p:cNvPr id="7224" name="Freeform 24"/>
              <p:cNvSpPr>
                <a:spLocks/>
              </p:cNvSpPr>
              <p:nvPr/>
            </p:nvSpPr>
            <p:spPr bwMode="auto">
              <a:xfrm>
                <a:off x="-488" y="478"/>
                <a:ext cx="125" cy="968"/>
              </a:xfrm>
              <a:custGeom>
                <a:avLst/>
                <a:gdLst>
                  <a:gd name="T0" fmla="*/ 0 w 125"/>
                  <a:gd name="T1" fmla="*/ 74 h 968"/>
                  <a:gd name="T2" fmla="*/ 0 w 125"/>
                  <a:gd name="T3" fmla="*/ 968 h 968"/>
                  <a:gd name="T4" fmla="*/ 125 w 125"/>
                  <a:gd name="T5" fmla="*/ 850 h 968"/>
                  <a:gd name="T6" fmla="*/ 125 w 125"/>
                  <a:gd name="T7" fmla="*/ 0 h 968"/>
                  <a:gd name="T8" fmla="*/ 0 w 125"/>
                  <a:gd name="T9" fmla="*/ 74 h 968"/>
                  <a:gd name="T10" fmla="*/ 0 60000 65536"/>
                  <a:gd name="T11" fmla="*/ 0 60000 65536"/>
                  <a:gd name="T12" fmla="*/ 0 60000 65536"/>
                  <a:gd name="T13" fmla="*/ 0 60000 65536"/>
                  <a:gd name="T14" fmla="*/ 0 60000 65536"/>
                  <a:gd name="T15" fmla="*/ 0 w 125"/>
                  <a:gd name="T16" fmla="*/ 0 h 968"/>
                  <a:gd name="T17" fmla="*/ 125 w 125"/>
                  <a:gd name="T18" fmla="*/ 968 h 968"/>
                </a:gdLst>
                <a:ahLst/>
                <a:cxnLst>
                  <a:cxn ang="T10">
                    <a:pos x="T0" y="T1"/>
                  </a:cxn>
                  <a:cxn ang="T11">
                    <a:pos x="T2" y="T3"/>
                  </a:cxn>
                  <a:cxn ang="T12">
                    <a:pos x="T4" y="T5"/>
                  </a:cxn>
                  <a:cxn ang="T13">
                    <a:pos x="T6" y="T7"/>
                  </a:cxn>
                  <a:cxn ang="T14">
                    <a:pos x="T8" y="T9"/>
                  </a:cxn>
                </a:cxnLst>
                <a:rect l="T15" t="T16" r="T17" b="T18"/>
                <a:pathLst>
                  <a:path w="125" h="968">
                    <a:moveTo>
                      <a:pt x="0" y="74"/>
                    </a:moveTo>
                    <a:lnTo>
                      <a:pt x="0" y="968"/>
                    </a:lnTo>
                    <a:lnTo>
                      <a:pt x="125" y="850"/>
                    </a:lnTo>
                    <a:lnTo>
                      <a:pt x="125" y="0"/>
                    </a:lnTo>
                    <a:lnTo>
                      <a:pt x="0" y="74"/>
                    </a:lnTo>
                    <a:close/>
                  </a:path>
                </a:pathLst>
              </a:custGeom>
              <a:solidFill>
                <a:srgbClr val="B0D8F7"/>
              </a:solidFill>
              <a:ln w="0">
                <a:solidFill>
                  <a:srgbClr val="000000"/>
                </a:solidFill>
                <a:prstDash val="solid"/>
                <a:round/>
                <a:headEnd/>
                <a:tailEnd/>
              </a:ln>
            </p:spPr>
            <p:txBody>
              <a:bodyPr/>
              <a:lstStyle/>
              <a:p>
                <a:endParaRPr lang="en-US"/>
              </a:p>
            </p:txBody>
          </p:sp>
          <p:sp>
            <p:nvSpPr>
              <p:cNvPr id="7225" name="Freeform 25"/>
              <p:cNvSpPr>
                <a:spLocks/>
              </p:cNvSpPr>
              <p:nvPr/>
            </p:nvSpPr>
            <p:spPr bwMode="auto">
              <a:xfrm>
                <a:off x="-411" y="566"/>
                <a:ext cx="30" cy="389"/>
              </a:xfrm>
              <a:custGeom>
                <a:avLst/>
                <a:gdLst>
                  <a:gd name="T0" fmla="*/ 0 w 30"/>
                  <a:gd name="T1" fmla="*/ 24 h 389"/>
                  <a:gd name="T2" fmla="*/ 0 w 30"/>
                  <a:gd name="T3" fmla="*/ 389 h 389"/>
                  <a:gd name="T4" fmla="*/ 30 w 30"/>
                  <a:gd name="T5" fmla="*/ 361 h 389"/>
                  <a:gd name="T6" fmla="*/ 30 w 30"/>
                  <a:gd name="T7" fmla="*/ 0 h 389"/>
                  <a:gd name="T8" fmla="*/ 0 w 30"/>
                  <a:gd name="T9" fmla="*/ 24 h 389"/>
                  <a:gd name="T10" fmla="*/ 0 60000 65536"/>
                  <a:gd name="T11" fmla="*/ 0 60000 65536"/>
                  <a:gd name="T12" fmla="*/ 0 60000 65536"/>
                  <a:gd name="T13" fmla="*/ 0 60000 65536"/>
                  <a:gd name="T14" fmla="*/ 0 60000 65536"/>
                  <a:gd name="T15" fmla="*/ 0 w 30"/>
                  <a:gd name="T16" fmla="*/ 0 h 389"/>
                  <a:gd name="T17" fmla="*/ 30 w 30"/>
                  <a:gd name="T18" fmla="*/ 389 h 389"/>
                </a:gdLst>
                <a:ahLst/>
                <a:cxnLst>
                  <a:cxn ang="T10">
                    <a:pos x="T0" y="T1"/>
                  </a:cxn>
                  <a:cxn ang="T11">
                    <a:pos x="T2" y="T3"/>
                  </a:cxn>
                  <a:cxn ang="T12">
                    <a:pos x="T4" y="T5"/>
                  </a:cxn>
                  <a:cxn ang="T13">
                    <a:pos x="T6" y="T7"/>
                  </a:cxn>
                  <a:cxn ang="T14">
                    <a:pos x="T8" y="T9"/>
                  </a:cxn>
                </a:cxnLst>
                <a:rect l="T15" t="T16" r="T17" b="T18"/>
                <a:pathLst>
                  <a:path w="30" h="389">
                    <a:moveTo>
                      <a:pt x="0" y="24"/>
                    </a:moveTo>
                    <a:lnTo>
                      <a:pt x="0" y="389"/>
                    </a:lnTo>
                    <a:lnTo>
                      <a:pt x="30" y="361"/>
                    </a:lnTo>
                    <a:lnTo>
                      <a:pt x="30" y="0"/>
                    </a:lnTo>
                    <a:lnTo>
                      <a:pt x="0" y="24"/>
                    </a:lnTo>
                    <a:close/>
                  </a:path>
                </a:pathLst>
              </a:custGeom>
              <a:solidFill>
                <a:srgbClr val="B0D8F7"/>
              </a:solidFill>
              <a:ln w="0">
                <a:solidFill>
                  <a:srgbClr val="000000"/>
                </a:solidFill>
                <a:prstDash val="solid"/>
                <a:round/>
                <a:headEnd/>
                <a:tailEnd/>
              </a:ln>
            </p:spPr>
            <p:txBody>
              <a:bodyPr/>
              <a:lstStyle/>
              <a:p>
                <a:endParaRPr lang="en-US"/>
              </a:p>
            </p:txBody>
          </p:sp>
          <p:sp>
            <p:nvSpPr>
              <p:cNvPr id="7226" name="Freeform 26"/>
              <p:cNvSpPr>
                <a:spLocks/>
              </p:cNvSpPr>
              <p:nvPr/>
            </p:nvSpPr>
            <p:spPr bwMode="auto">
              <a:xfrm>
                <a:off x="-477" y="1045"/>
                <a:ext cx="14" cy="23"/>
              </a:xfrm>
              <a:custGeom>
                <a:avLst/>
                <a:gdLst>
                  <a:gd name="T0" fmla="*/ 0 w 14"/>
                  <a:gd name="T1" fmla="*/ 15 h 23"/>
                  <a:gd name="T2" fmla="*/ 0 w 14"/>
                  <a:gd name="T3" fmla="*/ 16 h 23"/>
                  <a:gd name="T4" fmla="*/ 0 w 14"/>
                  <a:gd name="T5" fmla="*/ 17 h 23"/>
                  <a:gd name="T6" fmla="*/ 0 w 14"/>
                  <a:gd name="T7" fmla="*/ 19 h 23"/>
                  <a:gd name="T8" fmla="*/ 1 w 14"/>
                  <a:gd name="T9" fmla="*/ 19 h 23"/>
                  <a:gd name="T10" fmla="*/ 1 w 14"/>
                  <a:gd name="T11" fmla="*/ 20 h 23"/>
                  <a:gd name="T12" fmla="*/ 2 w 14"/>
                  <a:gd name="T13" fmla="*/ 21 h 23"/>
                  <a:gd name="T14" fmla="*/ 3 w 14"/>
                  <a:gd name="T15" fmla="*/ 21 h 23"/>
                  <a:gd name="T16" fmla="*/ 3 w 14"/>
                  <a:gd name="T17" fmla="*/ 22 h 23"/>
                  <a:gd name="T18" fmla="*/ 5 w 14"/>
                  <a:gd name="T19" fmla="*/ 22 h 23"/>
                  <a:gd name="T20" fmla="*/ 6 w 14"/>
                  <a:gd name="T21" fmla="*/ 23 h 23"/>
                  <a:gd name="T22" fmla="*/ 7 w 14"/>
                  <a:gd name="T23" fmla="*/ 23 h 23"/>
                  <a:gd name="T24" fmla="*/ 8 w 14"/>
                  <a:gd name="T25" fmla="*/ 23 h 23"/>
                  <a:gd name="T26" fmla="*/ 9 w 14"/>
                  <a:gd name="T27" fmla="*/ 23 h 23"/>
                  <a:gd name="T28" fmla="*/ 11 w 14"/>
                  <a:gd name="T29" fmla="*/ 23 h 23"/>
                  <a:gd name="T30" fmla="*/ 11 w 14"/>
                  <a:gd name="T31" fmla="*/ 22 h 23"/>
                  <a:gd name="T32" fmla="*/ 12 w 14"/>
                  <a:gd name="T33" fmla="*/ 21 h 23"/>
                  <a:gd name="T34" fmla="*/ 12 w 14"/>
                  <a:gd name="T35" fmla="*/ 20 h 23"/>
                  <a:gd name="T36" fmla="*/ 12 w 14"/>
                  <a:gd name="T37" fmla="*/ 19 h 23"/>
                  <a:gd name="T38" fmla="*/ 13 w 14"/>
                  <a:gd name="T39" fmla="*/ 19 h 23"/>
                  <a:gd name="T40" fmla="*/ 13 w 14"/>
                  <a:gd name="T41" fmla="*/ 17 h 23"/>
                  <a:gd name="T42" fmla="*/ 13 w 14"/>
                  <a:gd name="T43" fmla="*/ 16 h 23"/>
                  <a:gd name="T44" fmla="*/ 13 w 14"/>
                  <a:gd name="T45" fmla="*/ 15 h 23"/>
                  <a:gd name="T46" fmla="*/ 13 w 14"/>
                  <a:gd name="T47" fmla="*/ 14 h 23"/>
                  <a:gd name="T48" fmla="*/ 13 w 14"/>
                  <a:gd name="T49" fmla="*/ 13 h 23"/>
                  <a:gd name="T50" fmla="*/ 13 w 14"/>
                  <a:gd name="T51" fmla="*/ 11 h 23"/>
                  <a:gd name="T52" fmla="*/ 13 w 14"/>
                  <a:gd name="T53" fmla="*/ 10 h 23"/>
                  <a:gd name="T54" fmla="*/ 14 w 14"/>
                  <a:gd name="T55" fmla="*/ 9 h 23"/>
                  <a:gd name="T56" fmla="*/ 13 w 14"/>
                  <a:gd name="T57" fmla="*/ 7 h 23"/>
                  <a:gd name="T58" fmla="*/ 13 w 14"/>
                  <a:gd name="T59" fmla="*/ 6 h 23"/>
                  <a:gd name="T60" fmla="*/ 13 w 14"/>
                  <a:gd name="T61" fmla="*/ 4 h 23"/>
                  <a:gd name="T62" fmla="*/ 12 w 14"/>
                  <a:gd name="T63" fmla="*/ 4 h 23"/>
                  <a:gd name="T64" fmla="*/ 12 w 14"/>
                  <a:gd name="T65" fmla="*/ 3 h 23"/>
                  <a:gd name="T66" fmla="*/ 11 w 14"/>
                  <a:gd name="T67" fmla="*/ 2 h 23"/>
                  <a:gd name="T68" fmla="*/ 9 w 14"/>
                  <a:gd name="T69" fmla="*/ 2 h 23"/>
                  <a:gd name="T70" fmla="*/ 9 w 14"/>
                  <a:gd name="T71" fmla="*/ 1 h 23"/>
                  <a:gd name="T72" fmla="*/ 8 w 14"/>
                  <a:gd name="T73" fmla="*/ 1 h 23"/>
                  <a:gd name="T74" fmla="*/ 7 w 14"/>
                  <a:gd name="T75" fmla="*/ 0 h 23"/>
                  <a:gd name="T76" fmla="*/ 6 w 14"/>
                  <a:gd name="T77" fmla="*/ 0 h 23"/>
                  <a:gd name="T78" fmla="*/ 5 w 14"/>
                  <a:gd name="T79" fmla="*/ 0 h 23"/>
                  <a:gd name="T80" fmla="*/ 3 w 14"/>
                  <a:gd name="T81" fmla="*/ 0 h 23"/>
                  <a:gd name="T82" fmla="*/ 3 w 14"/>
                  <a:gd name="T83" fmla="*/ 1 h 23"/>
                  <a:gd name="T84" fmla="*/ 2 w 14"/>
                  <a:gd name="T85" fmla="*/ 1 h 23"/>
                  <a:gd name="T86" fmla="*/ 1 w 14"/>
                  <a:gd name="T87" fmla="*/ 2 h 23"/>
                  <a:gd name="T88" fmla="*/ 1 w 14"/>
                  <a:gd name="T89" fmla="*/ 3 h 23"/>
                  <a:gd name="T90" fmla="*/ 1 w 14"/>
                  <a:gd name="T91" fmla="*/ 4 h 23"/>
                  <a:gd name="T92" fmla="*/ 0 w 14"/>
                  <a:gd name="T93" fmla="*/ 4 h 23"/>
                  <a:gd name="T94" fmla="*/ 0 w 14"/>
                  <a:gd name="T95" fmla="*/ 6 h 23"/>
                  <a:gd name="T96" fmla="*/ 0 w 14"/>
                  <a:gd name="T97" fmla="*/ 7 h 23"/>
                  <a:gd name="T98" fmla="*/ 0 w 14"/>
                  <a:gd name="T99" fmla="*/ 8 h 23"/>
                  <a:gd name="T100" fmla="*/ 0 w 14"/>
                  <a:gd name="T101" fmla="*/ 9 h 23"/>
                  <a:gd name="T102" fmla="*/ 0 w 14"/>
                  <a:gd name="T103" fmla="*/ 10 h 23"/>
                  <a:gd name="T104" fmla="*/ 0 w 14"/>
                  <a:gd name="T105" fmla="*/ 11 h 23"/>
                  <a:gd name="T106" fmla="*/ 0 w 14"/>
                  <a:gd name="T107" fmla="*/ 13 h 23"/>
                  <a:gd name="T108" fmla="*/ 0 w 14"/>
                  <a:gd name="T109" fmla="*/ 15 h 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
                  <a:gd name="T166" fmla="*/ 0 h 23"/>
                  <a:gd name="T167" fmla="*/ 14 w 14"/>
                  <a:gd name="T168" fmla="*/ 23 h 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 h="23">
                    <a:moveTo>
                      <a:pt x="0" y="15"/>
                    </a:moveTo>
                    <a:lnTo>
                      <a:pt x="0" y="16"/>
                    </a:lnTo>
                    <a:lnTo>
                      <a:pt x="0" y="17"/>
                    </a:lnTo>
                    <a:lnTo>
                      <a:pt x="0" y="19"/>
                    </a:lnTo>
                    <a:lnTo>
                      <a:pt x="1" y="19"/>
                    </a:lnTo>
                    <a:lnTo>
                      <a:pt x="1" y="20"/>
                    </a:lnTo>
                    <a:lnTo>
                      <a:pt x="2" y="21"/>
                    </a:lnTo>
                    <a:lnTo>
                      <a:pt x="3" y="21"/>
                    </a:lnTo>
                    <a:lnTo>
                      <a:pt x="3" y="22"/>
                    </a:lnTo>
                    <a:lnTo>
                      <a:pt x="5" y="22"/>
                    </a:lnTo>
                    <a:lnTo>
                      <a:pt x="6" y="23"/>
                    </a:lnTo>
                    <a:lnTo>
                      <a:pt x="7" y="23"/>
                    </a:lnTo>
                    <a:lnTo>
                      <a:pt x="8" y="23"/>
                    </a:lnTo>
                    <a:lnTo>
                      <a:pt x="9" y="23"/>
                    </a:lnTo>
                    <a:lnTo>
                      <a:pt x="11" y="23"/>
                    </a:lnTo>
                    <a:lnTo>
                      <a:pt x="11" y="22"/>
                    </a:lnTo>
                    <a:lnTo>
                      <a:pt x="12" y="21"/>
                    </a:lnTo>
                    <a:lnTo>
                      <a:pt x="12" y="20"/>
                    </a:lnTo>
                    <a:lnTo>
                      <a:pt x="12" y="19"/>
                    </a:lnTo>
                    <a:lnTo>
                      <a:pt x="13" y="19"/>
                    </a:lnTo>
                    <a:lnTo>
                      <a:pt x="13" y="17"/>
                    </a:lnTo>
                    <a:lnTo>
                      <a:pt x="13" y="16"/>
                    </a:lnTo>
                    <a:lnTo>
                      <a:pt x="13" y="15"/>
                    </a:lnTo>
                    <a:lnTo>
                      <a:pt x="13" y="14"/>
                    </a:lnTo>
                    <a:lnTo>
                      <a:pt x="13" y="13"/>
                    </a:lnTo>
                    <a:lnTo>
                      <a:pt x="13" y="11"/>
                    </a:lnTo>
                    <a:lnTo>
                      <a:pt x="13" y="10"/>
                    </a:lnTo>
                    <a:lnTo>
                      <a:pt x="14" y="9"/>
                    </a:lnTo>
                    <a:lnTo>
                      <a:pt x="13" y="7"/>
                    </a:lnTo>
                    <a:lnTo>
                      <a:pt x="13" y="6"/>
                    </a:lnTo>
                    <a:lnTo>
                      <a:pt x="13" y="4"/>
                    </a:lnTo>
                    <a:lnTo>
                      <a:pt x="12" y="4"/>
                    </a:lnTo>
                    <a:lnTo>
                      <a:pt x="12" y="3"/>
                    </a:lnTo>
                    <a:lnTo>
                      <a:pt x="11" y="2"/>
                    </a:lnTo>
                    <a:lnTo>
                      <a:pt x="9" y="2"/>
                    </a:lnTo>
                    <a:lnTo>
                      <a:pt x="9" y="1"/>
                    </a:lnTo>
                    <a:lnTo>
                      <a:pt x="8" y="1"/>
                    </a:lnTo>
                    <a:lnTo>
                      <a:pt x="7" y="0"/>
                    </a:lnTo>
                    <a:lnTo>
                      <a:pt x="6" y="0"/>
                    </a:lnTo>
                    <a:lnTo>
                      <a:pt x="5" y="0"/>
                    </a:lnTo>
                    <a:lnTo>
                      <a:pt x="3" y="0"/>
                    </a:lnTo>
                    <a:lnTo>
                      <a:pt x="3" y="1"/>
                    </a:lnTo>
                    <a:lnTo>
                      <a:pt x="2" y="1"/>
                    </a:lnTo>
                    <a:lnTo>
                      <a:pt x="1" y="2"/>
                    </a:lnTo>
                    <a:lnTo>
                      <a:pt x="1" y="3"/>
                    </a:lnTo>
                    <a:lnTo>
                      <a:pt x="1" y="4"/>
                    </a:lnTo>
                    <a:lnTo>
                      <a:pt x="0" y="4"/>
                    </a:lnTo>
                    <a:lnTo>
                      <a:pt x="0" y="6"/>
                    </a:lnTo>
                    <a:lnTo>
                      <a:pt x="0" y="7"/>
                    </a:lnTo>
                    <a:lnTo>
                      <a:pt x="0" y="8"/>
                    </a:lnTo>
                    <a:lnTo>
                      <a:pt x="0" y="9"/>
                    </a:lnTo>
                    <a:lnTo>
                      <a:pt x="0" y="10"/>
                    </a:lnTo>
                    <a:lnTo>
                      <a:pt x="0" y="11"/>
                    </a:lnTo>
                    <a:lnTo>
                      <a:pt x="0" y="13"/>
                    </a:lnTo>
                    <a:lnTo>
                      <a:pt x="0" y="15"/>
                    </a:lnTo>
                    <a:close/>
                  </a:path>
                </a:pathLst>
              </a:custGeom>
              <a:solidFill>
                <a:srgbClr val="BDBDBD"/>
              </a:solidFill>
              <a:ln w="0">
                <a:solidFill>
                  <a:srgbClr val="000000"/>
                </a:solidFill>
                <a:prstDash val="solid"/>
                <a:round/>
                <a:headEnd/>
                <a:tailEnd/>
              </a:ln>
            </p:spPr>
            <p:txBody>
              <a:bodyPr/>
              <a:lstStyle/>
              <a:p>
                <a:endParaRPr lang="en-US"/>
              </a:p>
            </p:txBody>
          </p:sp>
          <p:sp>
            <p:nvSpPr>
              <p:cNvPr id="7227" name="Freeform 27"/>
              <p:cNvSpPr>
                <a:spLocks/>
              </p:cNvSpPr>
              <p:nvPr/>
            </p:nvSpPr>
            <p:spPr bwMode="auto">
              <a:xfrm>
                <a:off x="-466" y="605"/>
                <a:ext cx="31" cy="393"/>
              </a:xfrm>
              <a:custGeom>
                <a:avLst/>
                <a:gdLst>
                  <a:gd name="T0" fmla="*/ 0 w 31"/>
                  <a:gd name="T1" fmla="*/ 24 h 393"/>
                  <a:gd name="T2" fmla="*/ 0 w 31"/>
                  <a:gd name="T3" fmla="*/ 393 h 393"/>
                  <a:gd name="T4" fmla="*/ 31 w 31"/>
                  <a:gd name="T5" fmla="*/ 365 h 393"/>
                  <a:gd name="T6" fmla="*/ 31 w 31"/>
                  <a:gd name="T7" fmla="*/ 0 h 393"/>
                  <a:gd name="T8" fmla="*/ 0 w 31"/>
                  <a:gd name="T9" fmla="*/ 24 h 393"/>
                  <a:gd name="T10" fmla="*/ 0 60000 65536"/>
                  <a:gd name="T11" fmla="*/ 0 60000 65536"/>
                  <a:gd name="T12" fmla="*/ 0 60000 65536"/>
                  <a:gd name="T13" fmla="*/ 0 60000 65536"/>
                  <a:gd name="T14" fmla="*/ 0 60000 65536"/>
                  <a:gd name="T15" fmla="*/ 0 w 31"/>
                  <a:gd name="T16" fmla="*/ 0 h 393"/>
                  <a:gd name="T17" fmla="*/ 31 w 31"/>
                  <a:gd name="T18" fmla="*/ 393 h 393"/>
                </a:gdLst>
                <a:ahLst/>
                <a:cxnLst>
                  <a:cxn ang="T10">
                    <a:pos x="T0" y="T1"/>
                  </a:cxn>
                  <a:cxn ang="T11">
                    <a:pos x="T2" y="T3"/>
                  </a:cxn>
                  <a:cxn ang="T12">
                    <a:pos x="T4" y="T5"/>
                  </a:cxn>
                  <a:cxn ang="T13">
                    <a:pos x="T6" y="T7"/>
                  </a:cxn>
                  <a:cxn ang="T14">
                    <a:pos x="T8" y="T9"/>
                  </a:cxn>
                </a:cxnLst>
                <a:rect l="T15" t="T16" r="T17" b="T18"/>
                <a:pathLst>
                  <a:path w="31" h="393">
                    <a:moveTo>
                      <a:pt x="0" y="24"/>
                    </a:moveTo>
                    <a:lnTo>
                      <a:pt x="0" y="393"/>
                    </a:lnTo>
                    <a:lnTo>
                      <a:pt x="31" y="365"/>
                    </a:lnTo>
                    <a:lnTo>
                      <a:pt x="31" y="0"/>
                    </a:lnTo>
                    <a:lnTo>
                      <a:pt x="0" y="24"/>
                    </a:lnTo>
                    <a:close/>
                  </a:path>
                </a:pathLst>
              </a:custGeom>
              <a:solidFill>
                <a:srgbClr val="B0D8F7"/>
              </a:solidFill>
              <a:ln w="0">
                <a:solidFill>
                  <a:srgbClr val="000000"/>
                </a:solidFill>
                <a:prstDash val="solid"/>
                <a:round/>
                <a:headEnd/>
                <a:tailEnd/>
              </a:ln>
            </p:spPr>
            <p:txBody>
              <a:bodyPr/>
              <a:lstStyle/>
              <a:p>
                <a:endParaRPr lang="en-US"/>
              </a:p>
            </p:txBody>
          </p:sp>
          <p:sp>
            <p:nvSpPr>
              <p:cNvPr id="7228" name="Freeform 28"/>
              <p:cNvSpPr>
                <a:spLocks/>
              </p:cNvSpPr>
              <p:nvPr/>
            </p:nvSpPr>
            <p:spPr bwMode="auto">
              <a:xfrm>
                <a:off x="-470" y="1074"/>
                <a:ext cx="37" cy="271"/>
              </a:xfrm>
              <a:custGeom>
                <a:avLst/>
                <a:gdLst>
                  <a:gd name="T0" fmla="*/ 0 w 37"/>
                  <a:gd name="T1" fmla="*/ 30 h 271"/>
                  <a:gd name="T2" fmla="*/ 0 w 37"/>
                  <a:gd name="T3" fmla="*/ 271 h 271"/>
                  <a:gd name="T4" fmla="*/ 37 w 37"/>
                  <a:gd name="T5" fmla="*/ 233 h 271"/>
                  <a:gd name="T6" fmla="*/ 36 w 37"/>
                  <a:gd name="T7" fmla="*/ 0 h 271"/>
                  <a:gd name="T8" fmla="*/ 0 w 37"/>
                  <a:gd name="T9" fmla="*/ 30 h 271"/>
                  <a:gd name="T10" fmla="*/ 0 60000 65536"/>
                  <a:gd name="T11" fmla="*/ 0 60000 65536"/>
                  <a:gd name="T12" fmla="*/ 0 60000 65536"/>
                  <a:gd name="T13" fmla="*/ 0 60000 65536"/>
                  <a:gd name="T14" fmla="*/ 0 60000 65536"/>
                  <a:gd name="T15" fmla="*/ 0 w 37"/>
                  <a:gd name="T16" fmla="*/ 0 h 271"/>
                  <a:gd name="T17" fmla="*/ 37 w 37"/>
                  <a:gd name="T18" fmla="*/ 271 h 271"/>
                </a:gdLst>
                <a:ahLst/>
                <a:cxnLst>
                  <a:cxn ang="T10">
                    <a:pos x="T0" y="T1"/>
                  </a:cxn>
                  <a:cxn ang="T11">
                    <a:pos x="T2" y="T3"/>
                  </a:cxn>
                  <a:cxn ang="T12">
                    <a:pos x="T4" y="T5"/>
                  </a:cxn>
                  <a:cxn ang="T13">
                    <a:pos x="T6" y="T7"/>
                  </a:cxn>
                  <a:cxn ang="T14">
                    <a:pos x="T8" y="T9"/>
                  </a:cxn>
                </a:cxnLst>
                <a:rect l="T15" t="T16" r="T17" b="T18"/>
                <a:pathLst>
                  <a:path w="37" h="271">
                    <a:moveTo>
                      <a:pt x="0" y="30"/>
                    </a:moveTo>
                    <a:lnTo>
                      <a:pt x="0" y="271"/>
                    </a:lnTo>
                    <a:lnTo>
                      <a:pt x="37" y="233"/>
                    </a:lnTo>
                    <a:lnTo>
                      <a:pt x="36" y="0"/>
                    </a:lnTo>
                    <a:lnTo>
                      <a:pt x="0" y="30"/>
                    </a:lnTo>
                    <a:close/>
                  </a:path>
                </a:pathLst>
              </a:custGeom>
              <a:solidFill>
                <a:srgbClr val="B0D8F7"/>
              </a:solidFill>
              <a:ln w="0">
                <a:solidFill>
                  <a:srgbClr val="000000"/>
                </a:solidFill>
                <a:prstDash val="solid"/>
                <a:round/>
                <a:headEnd/>
                <a:tailEnd/>
              </a:ln>
            </p:spPr>
            <p:txBody>
              <a:bodyPr/>
              <a:lstStyle/>
              <a:p>
                <a:endParaRPr lang="en-US"/>
              </a:p>
            </p:txBody>
          </p:sp>
          <p:sp>
            <p:nvSpPr>
              <p:cNvPr id="7229" name="Freeform 29"/>
              <p:cNvSpPr>
                <a:spLocks/>
              </p:cNvSpPr>
              <p:nvPr/>
            </p:nvSpPr>
            <p:spPr bwMode="auto">
              <a:xfrm>
                <a:off x="-411" y="1030"/>
                <a:ext cx="32" cy="264"/>
              </a:xfrm>
              <a:custGeom>
                <a:avLst/>
                <a:gdLst>
                  <a:gd name="T0" fmla="*/ 0 w 32"/>
                  <a:gd name="T1" fmla="*/ 29 h 264"/>
                  <a:gd name="T2" fmla="*/ 0 w 32"/>
                  <a:gd name="T3" fmla="*/ 264 h 264"/>
                  <a:gd name="T4" fmla="*/ 32 w 32"/>
                  <a:gd name="T5" fmla="*/ 234 h 264"/>
                  <a:gd name="T6" fmla="*/ 32 w 32"/>
                  <a:gd name="T7" fmla="*/ 0 h 264"/>
                  <a:gd name="T8" fmla="*/ 0 w 32"/>
                  <a:gd name="T9" fmla="*/ 29 h 264"/>
                  <a:gd name="T10" fmla="*/ 0 60000 65536"/>
                  <a:gd name="T11" fmla="*/ 0 60000 65536"/>
                  <a:gd name="T12" fmla="*/ 0 60000 65536"/>
                  <a:gd name="T13" fmla="*/ 0 60000 65536"/>
                  <a:gd name="T14" fmla="*/ 0 60000 65536"/>
                  <a:gd name="T15" fmla="*/ 0 w 32"/>
                  <a:gd name="T16" fmla="*/ 0 h 264"/>
                  <a:gd name="T17" fmla="*/ 32 w 32"/>
                  <a:gd name="T18" fmla="*/ 264 h 264"/>
                </a:gdLst>
                <a:ahLst/>
                <a:cxnLst>
                  <a:cxn ang="T10">
                    <a:pos x="T0" y="T1"/>
                  </a:cxn>
                  <a:cxn ang="T11">
                    <a:pos x="T2" y="T3"/>
                  </a:cxn>
                  <a:cxn ang="T12">
                    <a:pos x="T4" y="T5"/>
                  </a:cxn>
                  <a:cxn ang="T13">
                    <a:pos x="T6" y="T7"/>
                  </a:cxn>
                  <a:cxn ang="T14">
                    <a:pos x="T8" y="T9"/>
                  </a:cxn>
                </a:cxnLst>
                <a:rect l="T15" t="T16" r="T17" b="T18"/>
                <a:pathLst>
                  <a:path w="32" h="264">
                    <a:moveTo>
                      <a:pt x="0" y="29"/>
                    </a:moveTo>
                    <a:lnTo>
                      <a:pt x="0" y="264"/>
                    </a:lnTo>
                    <a:lnTo>
                      <a:pt x="32" y="234"/>
                    </a:lnTo>
                    <a:lnTo>
                      <a:pt x="32" y="0"/>
                    </a:lnTo>
                    <a:lnTo>
                      <a:pt x="0" y="29"/>
                    </a:lnTo>
                    <a:close/>
                  </a:path>
                </a:pathLst>
              </a:custGeom>
              <a:solidFill>
                <a:srgbClr val="B0D8F7"/>
              </a:solidFill>
              <a:ln w="0">
                <a:solidFill>
                  <a:srgbClr val="000000"/>
                </a:solidFill>
                <a:prstDash val="solid"/>
                <a:round/>
                <a:headEnd/>
                <a:tailEnd/>
              </a:ln>
            </p:spPr>
            <p:txBody>
              <a:bodyPr/>
              <a:lstStyle/>
              <a:p>
                <a:endParaRPr lang="en-US"/>
              </a:p>
            </p:txBody>
          </p:sp>
        </p:grpSp>
        <p:sp>
          <p:nvSpPr>
            <p:cNvPr id="7223" name="Freeform 30"/>
            <p:cNvSpPr>
              <a:spLocks noEditPoints="1"/>
            </p:cNvSpPr>
            <p:nvPr/>
          </p:nvSpPr>
          <p:spPr bwMode="auto">
            <a:xfrm>
              <a:off x="2183" y="2255"/>
              <a:ext cx="269" cy="1439"/>
            </a:xfrm>
            <a:custGeom>
              <a:avLst/>
              <a:gdLst>
                <a:gd name="T0" fmla="*/ 0 w 228"/>
                <a:gd name="T1" fmla="*/ 120 h 1222"/>
                <a:gd name="T2" fmla="*/ 0 w 228"/>
                <a:gd name="T3" fmla="*/ 1222 h 1222"/>
                <a:gd name="T4" fmla="*/ 228 w 228"/>
                <a:gd name="T5" fmla="*/ 1006 h 1222"/>
                <a:gd name="T6" fmla="*/ 228 w 228"/>
                <a:gd name="T7" fmla="*/ 0 h 1222"/>
                <a:gd name="T8" fmla="*/ 0 w 228"/>
                <a:gd name="T9" fmla="*/ 120 h 1222"/>
                <a:gd name="T10" fmla="*/ 52 w 228"/>
                <a:gd name="T11" fmla="*/ 251 h 1222"/>
                <a:gd name="T12" fmla="*/ 52 w 228"/>
                <a:gd name="T13" fmla="*/ 1164 h 1222"/>
                <a:gd name="T14" fmla="*/ 185 w 228"/>
                <a:gd name="T15" fmla="*/ 1039 h 1222"/>
                <a:gd name="T16" fmla="*/ 186 w 228"/>
                <a:gd name="T17" fmla="*/ 175 h 1222"/>
                <a:gd name="T18" fmla="*/ 52 w 228"/>
                <a:gd name="T19" fmla="*/ 251 h 1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1222"/>
                <a:gd name="T32" fmla="*/ 228 w 228"/>
                <a:gd name="T33" fmla="*/ 1222 h 1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1222">
                  <a:moveTo>
                    <a:pt x="0" y="120"/>
                  </a:moveTo>
                  <a:lnTo>
                    <a:pt x="0" y="1222"/>
                  </a:lnTo>
                  <a:lnTo>
                    <a:pt x="228" y="1006"/>
                  </a:lnTo>
                  <a:lnTo>
                    <a:pt x="228" y="0"/>
                  </a:lnTo>
                  <a:lnTo>
                    <a:pt x="0" y="120"/>
                  </a:lnTo>
                  <a:close/>
                  <a:moveTo>
                    <a:pt x="52" y="251"/>
                  </a:moveTo>
                  <a:lnTo>
                    <a:pt x="52" y="1164"/>
                  </a:lnTo>
                  <a:lnTo>
                    <a:pt x="185" y="1039"/>
                  </a:lnTo>
                  <a:lnTo>
                    <a:pt x="186" y="175"/>
                  </a:lnTo>
                  <a:lnTo>
                    <a:pt x="52" y="251"/>
                  </a:lnTo>
                  <a:close/>
                </a:path>
              </a:pathLst>
            </a:custGeom>
            <a:solidFill>
              <a:srgbClr val="D1E8FA"/>
            </a:solidFill>
            <a:ln w="0">
              <a:solidFill>
                <a:srgbClr val="000000"/>
              </a:solidFill>
              <a:prstDash val="solid"/>
              <a:round/>
              <a:headEnd/>
              <a:tailEnd/>
            </a:ln>
          </p:spPr>
          <p:txBody>
            <a:bodyPr/>
            <a:lstStyle/>
            <a:p>
              <a:endParaRPr lang="en-US"/>
            </a:p>
          </p:txBody>
        </p:sp>
      </p:grpSp>
      <p:grpSp>
        <p:nvGrpSpPr>
          <p:cNvPr id="7183" name="Group 31"/>
          <p:cNvGrpSpPr>
            <a:grpSpLocks/>
          </p:cNvGrpSpPr>
          <p:nvPr/>
        </p:nvGrpSpPr>
        <p:grpSpPr bwMode="auto">
          <a:xfrm>
            <a:off x="1804989" y="1647826"/>
            <a:ext cx="563562" cy="1447800"/>
            <a:chOff x="-53" y="759"/>
            <a:chExt cx="336" cy="844"/>
          </a:xfrm>
        </p:grpSpPr>
        <p:sp>
          <p:nvSpPr>
            <p:cNvPr id="7216" name="Rectangle 32"/>
            <p:cNvSpPr>
              <a:spLocks noChangeArrowheads="1"/>
            </p:cNvSpPr>
            <p:nvPr/>
          </p:nvSpPr>
          <p:spPr bwMode="auto">
            <a:xfrm>
              <a:off x="-53" y="759"/>
              <a:ext cx="336" cy="844"/>
            </a:xfrm>
            <a:prstGeom prst="rect">
              <a:avLst/>
            </a:prstGeom>
            <a:solidFill>
              <a:srgbClr val="B0D8F7"/>
            </a:solidFill>
            <a:ln w="0">
              <a:solidFill>
                <a:srgbClr val="000000"/>
              </a:solidFill>
              <a:miter lim="800000"/>
              <a:headEnd/>
              <a:tailEnd/>
            </a:ln>
          </p:spPr>
          <p:txBody>
            <a:bodyPr/>
            <a:lstStyle/>
            <a:p>
              <a:endParaRPr lang="en-US"/>
            </a:p>
          </p:txBody>
        </p:sp>
        <p:sp>
          <p:nvSpPr>
            <p:cNvPr id="7217" name="Rectangle 33"/>
            <p:cNvSpPr>
              <a:spLocks noChangeArrowheads="1"/>
            </p:cNvSpPr>
            <p:nvPr/>
          </p:nvSpPr>
          <p:spPr bwMode="auto">
            <a:xfrm>
              <a:off x="144" y="1284"/>
              <a:ext cx="76" cy="232"/>
            </a:xfrm>
            <a:prstGeom prst="rect">
              <a:avLst/>
            </a:prstGeom>
            <a:solidFill>
              <a:srgbClr val="B0D8F7"/>
            </a:solidFill>
            <a:ln w="0">
              <a:solidFill>
                <a:srgbClr val="000000"/>
              </a:solidFill>
              <a:miter lim="800000"/>
              <a:headEnd/>
              <a:tailEnd/>
            </a:ln>
          </p:spPr>
          <p:txBody>
            <a:bodyPr/>
            <a:lstStyle/>
            <a:p>
              <a:endParaRPr lang="en-US"/>
            </a:p>
          </p:txBody>
        </p:sp>
        <p:sp>
          <p:nvSpPr>
            <p:cNvPr id="7218" name="Rectangle 34"/>
            <p:cNvSpPr>
              <a:spLocks noChangeArrowheads="1"/>
            </p:cNvSpPr>
            <p:nvPr/>
          </p:nvSpPr>
          <p:spPr bwMode="auto">
            <a:xfrm>
              <a:off x="4" y="1281"/>
              <a:ext cx="76" cy="233"/>
            </a:xfrm>
            <a:prstGeom prst="rect">
              <a:avLst/>
            </a:prstGeom>
            <a:solidFill>
              <a:srgbClr val="B0D8F7"/>
            </a:solidFill>
            <a:ln w="0">
              <a:solidFill>
                <a:srgbClr val="000000"/>
              </a:solidFill>
              <a:miter lim="800000"/>
              <a:headEnd/>
              <a:tailEnd/>
            </a:ln>
          </p:spPr>
          <p:txBody>
            <a:bodyPr/>
            <a:lstStyle/>
            <a:p>
              <a:endParaRPr lang="en-US"/>
            </a:p>
          </p:txBody>
        </p:sp>
        <p:sp>
          <p:nvSpPr>
            <p:cNvPr id="7219" name="Rectangle 35"/>
            <p:cNvSpPr>
              <a:spLocks noChangeArrowheads="1"/>
            </p:cNvSpPr>
            <p:nvPr/>
          </p:nvSpPr>
          <p:spPr bwMode="auto">
            <a:xfrm>
              <a:off x="144" y="838"/>
              <a:ext cx="76" cy="345"/>
            </a:xfrm>
            <a:prstGeom prst="rect">
              <a:avLst/>
            </a:prstGeom>
            <a:solidFill>
              <a:srgbClr val="B0D8F7"/>
            </a:solidFill>
            <a:ln w="0">
              <a:solidFill>
                <a:srgbClr val="000000"/>
              </a:solidFill>
              <a:miter lim="800000"/>
              <a:headEnd/>
              <a:tailEnd/>
            </a:ln>
          </p:spPr>
          <p:txBody>
            <a:bodyPr/>
            <a:lstStyle/>
            <a:p>
              <a:endParaRPr lang="en-US"/>
            </a:p>
          </p:txBody>
        </p:sp>
        <p:sp>
          <p:nvSpPr>
            <p:cNvPr id="7220" name="Rectangle 36"/>
            <p:cNvSpPr>
              <a:spLocks noChangeArrowheads="1"/>
            </p:cNvSpPr>
            <p:nvPr/>
          </p:nvSpPr>
          <p:spPr bwMode="auto">
            <a:xfrm>
              <a:off x="4" y="839"/>
              <a:ext cx="76" cy="347"/>
            </a:xfrm>
            <a:prstGeom prst="rect">
              <a:avLst/>
            </a:prstGeom>
            <a:solidFill>
              <a:srgbClr val="B0D8F7"/>
            </a:solidFill>
            <a:ln w="0">
              <a:solidFill>
                <a:srgbClr val="000000"/>
              </a:solidFill>
              <a:miter lim="800000"/>
              <a:headEnd/>
              <a:tailEnd/>
            </a:ln>
          </p:spPr>
          <p:txBody>
            <a:bodyPr/>
            <a:lstStyle/>
            <a:p>
              <a:endParaRPr lang="en-US"/>
            </a:p>
          </p:txBody>
        </p:sp>
        <p:sp>
          <p:nvSpPr>
            <p:cNvPr id="7221" name="Freeform 37"/>
            <p:cNvSpPr>
              <a:spLocks/>
            </p:cNvSpPr>
            <p:nvPr/>
          </p:nvSpPr>
          <p:spPr bwMode="auto">
            <a:xfrm>
              <a:off x="-25" y="1214"/>
              <a:ext cx="29" cy="31"/>
            </a:xfrm>
            <a:custGeom>
              <a:avLst/>
              <a:gdLst>
                <a:gd name="T0" fmla="*/ 29 w 29"/>
                <a:gd name="T1" fmla="*/ 16 h 31"/>
                <a:gd name="T2" fmla="*/ 28 w 29"/>
                <a:gd name="T3" fmla="*/ 22 h 31"/>
                <a:gd name="T4" fmla="*/ 24 w 29"/>
                <a:gd name="T5" fmla="*/ 27 h 31"/>
                <a:gd name="T6" fmla="*/ 21 w 29"/>
                <a:gd name="T7" fmla="*/ 30 h 31"/>
                <a:gd name="T8" fmla="*/ 15 w 29"/>
                <a:gd name="T9" fmla="*/ 31 h 31"/>
                <a:gd name="T10" fmla="*/ 9 w 29"/>
                <a:gd name="T11" fmla="*/ 30 h 31"/>
                <a:gd name="T12" fmla="*/ 4 w 29"/>
                <a:gd name="T13" fmla="*/ 27 h 31"/>
                <a:gd name="T14" fmla="*/ 2 w 29"/>
                <a:gd name="T15" fmla="*/ 22 h 31"/>
                <a:gd name="T16" fmla="*/ 0 w 29"/>
                <a:gd name="T17" fmla="*/ 16 h 31"/>
                <a:gd name="T18" fmla="*/ 2 w 29"/>
                <a:gd name="T19" fmla="*/ 10 h 31"/>
                <a:gd name="T20" fmla="*/ 4 w 29"/>
                <a:gd name="T21" fmla="*/ 5 h 31"/>
                <a:gd name="T22" fmla="*/ 9 w 29"/>
                <a:gd name="T23" fmla="*/ 2 h 31"/>
                <a:gd name="T24" fmla="*/ 15 w 29"/>
                <a:gd name="T25" fmla="*/ 0 h 31"/>
                <a:gd name="T26" fmla="*/ 21 w 29"/>
                <a:gd name="T27" fmla="*/ 2 h 31"/>
                <a:gd name="T28" fmla="*/ 24 w 29"/>
                <a:gd name="T29" fmla="*/ 5 h 31"/>
                <a:gd name="T30" fmla="*/ 28 w 29"/>
                <a:gd name="T31" fmla="*/ 10 h 31"/>
                <a:gd name="T32" fmla="*/ 29 w 29"/>
                <a:gd name="T33" fmla="*/ 16 h 31"/>
                <a:gd name="T34" fmla="*/ 29 w 29"/>
                <a:gd name="T35" fmla="*/ 16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
                <a:gd name="T55" fmla="*/ 0 h 31"/>
                <a:gd name="T56" fmla="*/ 29 w 29"/>
                <a:gd name="T57" fmla="*/ 31 h 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 h="31">
                  <a:moveTo>
                    <a:pt x="29" y="16"/>
                  </a:moveTo>
                  <a:lnTo>
                    <a:pt x="28" y="22"/>
                  </a:lnTo>
                  <a:lnTo>
                    <a:pt x="24" y="27"/>
                  </a:lnTo>
                  <a:lnTo>
                    <a:pt x="21" y="30"/>
                  </a:lnTo>
                  <a:lnTo>
                    <a:pt x="15" y="31"/>
                  </a:lnTo>
                  <a:lnTo>
                    <a:pt x="9" y="30"/>
                  </a:lnTo>
                  <a:lnTo>
                    <a:pt x="4" y="27"/>
                  </a:lnTo>
                  <a:lnTo>
                    <a:pt x="2" y="22"/>
                  </a:lnTo>
                  <a:lnTo>
                    <a:pt x="0" y="16"/>
                  </a:lnTo>
                  <a:lnTo>
                    <a:pt x="2" y="10"/>
                  </a:lnTo>
                  <a:lnTo>
                    <a:pt x="4" y="5"/>
                  </a:lnTo>
                  <a:lnTo>
                    <a:pt x="9" y="2"/>
                  </a:lnTo>
                  <a:lnTo>
                    <a:pt x="15" y="0"/>
                  </a:lnTo>
                  <a:lnTo>
                    <a:pt x="21" y="2"/>
                  </a:lnTo>
                  <a:lnTo>
                    <a:pt x="24" y="5"/>
                  </a:lnTo>
                  <a:lnTo>
                    <a:pt x="28" y="10"/>
                  </a:lnTo>
                  <a:lnTo>
                    <a:pt x="29" y="16"/>
                  </a:lnTo>
                  <a:close/>
                </a:path>
              </a:pathLst>
            </a:custGeom>
            <a:solidFill>
              <a:srgbClr val="B0D8F7"/>
            </a:solidFill>
            <a:ln w="0" cap="flat" cmpd="sng">
              <a:solidFill>
                <a:srgbClr val="000000"/>
              </a:solidFill>
              <a:prstDash val="solid"/>
              <a:round/>
              <a:headEnd/>
              <a:tailEnd/>
            </a:ln>
          </p:spPr>
          <p:txBody>
            <a:bodyPr/>
            <a:lstStyle/>
            <a:p>
              <a:endParaRPr lang="en-US"/>
            </a:p>
          </p:txBody>
        </p:sp>
      </p:grpSp>
      <p:grpSp>
        <p:nvGrpSpPr>
          <p:cNvPr id="7184" name="Group 38"/>
          <p:cNvGrpSpPr>
            <a:grpSpLocks/>
          </p:cNvGrpSpPr>
          <p:nvPr/>
        </p:nvGrpSpPr>
        <p:grpSpPr bwMode="auto">
          <a:xfrm>
            <a:off x="3657601" y="5105401"/>
            <a:ext cx="233363" cy="1809750"/>
            <a:chOff x="-488" y="478"/>
            <a:chExt cx="125" cy="968"/>
          </a:xfrm>
        </p:grpSpPr>
        <p:sp>
          <p:nvSpPr>
            <p:cNvPr id="7210" name="Freeform 39"/>
            <p:cNvSpPr>
              <a:spLocks/>
            </p:cNvSpPr>
            <p:nvPr/>
          </p:nvSpPr>
          <p:spPr bwMode="auto">
            <a:xfrm>
              <a:off x="-488" y="478"/>
              <a:ext cx="125" cy="968"/>
            </a:xfrm>
            <a:custGeom>
              <a:avLst/>
              <a:gdLst>
                <a:gd name="T0" fmla="*/ 0 w 125"/>
                <a:gd name="T1" fmla="*/ 74 h 968"/>
                <a:gd name="T2" fmla="*/ 0 w 125"/>
                <a:gd name="T3" fmla="*/ 968 h 968"/>
                <a:gd name="T4" fmla="*/ 125 w 125"/>
                <a:gd name="T5" fmla="*/ 850 h 968"/>
                <a:gd name="T6" fmla="*/ 125 w 125"/>
                <a:gd name="T7" fmla="*/ 0 h 968"/>
                <a:gd name="T8" fmla="*/ 0 w 125"/>
                <a:gd name="T9" fmla="*/ 74 h 968"/>
                <a:gd name="T10" fmla="*/ 0 60000 65536"/>
                <a:gd name="T11" fmla="*/ 0 60000 65536"/>
                <a:gd name="T12" fmla="*/ 0 60000 65536"/>
                <a:gd name="T13" fmla="*/ 0 60000 65536"/>
                <a:gd name="T14" fmla="*/ 0 60000 65536"/>
                <a:gd name="T15" fmla="*/ 0 w 125"/>
                <a:gd name="T16" fmla="*/ 0 h 968"/>
                <a:gd name="T17" fmla="*/ 125 w 125"/>
                <a:gd name="T18" fmla="*/ 968 h 968"/>
              </a:gdLst>
              <a:ahLst/>
              <a:cxnLst>
                <a:cxn ang="T10">
                  <a:pos x="T0" y="T1"/>
                </a:cxn>
                <a:cxn ang="T11">
                  <a:pos x="T2" y="T3"/>
                </a:cxn>
                <a:cxn ang="T12">
                  <a:pos x="T4" y="T5"/>
                </a:cxn>
                <a:cxn ang="T13">
                  <a:pos x="T6" y="T7"/>
                </a:cxn>
                <a:cxn ang="T14">
                  <a:pos x="T8" y="T9"/>
                </a:cxn>
              </a:cxnLst>
              <a:rect l="T15" t="T16" r="T17" b="T18"/>
              <a:pathLst>
                <a:path w="125" h="968">
                  <a:moveTo>
                    <a:pt x="0" y="74"/>
                  </a:moveTo>
                  <a:lnTo>
                    <a:pt x="0" y="968"/>
                  </a:lnTo>
                  <a:lnTo>
                    <a:pt x="125" y="850"/>
                  </a:lnTo>
                  <a:lnTo>
                    <a:pt x="125" y="0"/>
                  </a:lnTo>
                  <a:lnTo>
                    <a:pt x="0" y="74"/>
                  </a:lnTo>
                  <a:close/>
                </a:path>
              </a:pathLst>
            </a:custGeom>
            <a:solidFill>
              <a:srgbClr val="B0D8F7"/>
            </a:solidFill>
            <a:ln w="0">
              <a:solidFill>
                <a:srgbClr val="000000"/>
              </a:solidFill>
              <a:prstDash val="solid"/>
              <a:round/>
              <a:headEnd/>
              <a:tailEnd/>
            </a:ln>
          </p:spPr>
          <p:txBody>
            <a:bodyPr/>
            <a:lstStyle/>
            <a:p>
              <a:endParaRPr lang="en-US"/>
            </a:p>
          </p:txBody>
        </p:sp>
        <p:sp>
          <p:nvSpPr>
            <p:cNvPr id="7211" name="Freeform 40"/>
            <p:cNvSpPr>
              <a:spLocks/>
            </p:cNvSpPr>
            <p:nvPr/>
          </p:nvSpPr>
          <p:spPr bwMode="auto">
            <a:xfrm>
              <a:off x="-411" y="566"/>
              <a:ext cx="30" cy="389"/>
            </a:xfrm>
            <a:custGeom>
              <a:avLst/>
              <a:gdLst>
                <a:gd name="T0" fmla="*/ 0 w 30"/>
                <a:gd name="T1" fmla="*/ 24 h 389"/>
                <a:gd name="T2" fmla="*/ 0 w 30"/>
                <a:gd name="T3" fmla="*/ 389 h 389"/>
                <a:gd name="T4" fmla="*/ 30 w 30"/>
                <a:gd name="T5" fmla="*/ 361 h 389"/>
                <a:gd name="T6" fmla="*/ 30 w 30"/>
                <a:gd name="T7" fmla="*/ 0 h 389"/>
                <a:gd name="T8" fmla="*/ 0 w 30"/>
                <a:gd name="T9" fmla="*/ 24 h 389"/>
                <a:gd name="T10" fmla="*/ 0 60000 65536"/>
                <a:gd name="T11" fmla="*/ 0 60000 65536"/>
                <a:gd name="T12" fmla="*/ 0 60000 65536"/>
                <a:gd name="T13" fmla="*/ 0 60000 65536"/>
                <a:gd name="T14" fmla="*/ 0 60000 65536"/>
                <a:gd name="T15" fmla="*/ 0 w 30"/>
                <a:gd name="T16" fmla="*/ 0 h 389"/>
                <a:gd name="T17" fmla="*/ 30 w 30"/>
                <a:gd name="T18" fmla="*/ 389 h 389"/>
              </a:gdLst>
              <a:ahLst/>
              <a:cxnLst>
                <a:cxn ang="T10">
                  <a:pos x="T0" y="T1"/>
                </a:cxn>
                <a:cxn ang="T11">
                  <a:pos x="T2" y="T3"/>
                </a:cxn>
                <a:cxn ang="T12">
                  <a:pos x="T4" y="T5"/>
                </a:cxn>
                <a:cxn ang="T13">
                  <a:pos x="T6" y="T7"/>
                </a:cxn>
                <a:cxn ang="T14">
                  <a:pos x="T8" y="T9"/>
                </a:cxn>
              </a:cxnLst>
              <a:rect l="T15" t="T16" r="T17" b="T18"/>
              <a:pathLst>
                <a:path w="30" h="389">
                  <a:moveTo>
                    <a:pt x="0" y="24"/>
                  </a:moveTo>
                  <a:lnTo>
                    <a:pt x="0" y="389"/>
                  </a:lnTo>
                  <a:lnTo>
                    <a:pt x="30" y="361"/>
                  </a:lnTo>
                  <a:lnTo>
                    <a:pt x="30" y="0"/>
                  </a:lnTo>
                  <a:lnTo>
                    <a:pt x="0" y="24"/>
                  </a:lnTo>
                  <a:close/>
                </a:path>
              </a:pathLst>
            </a:custGeom>
            <a:solidFill>
              <a:srgbClr val="B0D8F7"/>
            </a:solidFill>
            <a:ln w="0">
              <a:solidFill>
                <a:srgbClr val="000000"/>
              </a:solidFill>
              <a:prstDash val="solid"/>
              <a:round/>
              <a:headEnd/>
              <a:tailEnd/>
            </a:ln>
          </p:spPr>
          <p:txBody>
            <a:bodyPr/>
            <a:lstStyle/>
            <a:p>
              <a:endParaRPr lang="en-US"/>
            </a:p>
          </p:txBody>
        </p:sp>
        <p:sp>
          <p:nvSpPr>
            <p:cNvPr id="7212" name="Freeform 41"/>
            <p:cNvSpPr>
              <a:spLocks/>
            </p:cNvSpPr>
            <p:nvPr/>
          </p:nvSpPr>
          <p:spPr bwMode="auto">
            <a:xfrm>
              <a:off x="-477" y="1045"/>
              <a:ext cx="14" cy="23"/>
            </a:xfrm>
            <a:custGeom>
              <a:avLst/>
              <a:gdLst>
                <a:gd name="T0" fmla="*/ 0 w 14"/>
                <a:gd name="T1" fmla="*/ 15 h 23"/>
                <a:gd name="T2" fmla="*/ 0 w 14"/>
                <a:gd name="T3" fmla="*/ 16 h 23"/>
                <a:gd name="T4" fmla="*/ 0 w 14"/>
                <a:gd name="T5" fmla="*/ 17 h 23"/>
                <a:gd name="T6" fmla="*/ 0 w 14"/>
                <a:gd name="T7" fmla="*/ 19 h 23"/>
                <a:gd name="T8" fmla="*/ 1 w 14"/>
                <a:gd name="T9" fmla="*/ 19 h 23"/>
                <a:gd name="T10" fmla="*/ 1 w 14"/>
                <a:gd name="T11" fmla="*/ 20 h 23"/>
                <a:gd name="T12" fmla="*/ 2 w 14"/>
                <a:gd name="T13" fmla="*/ 21 h 23"/>
                <a:gd name="T14" fmla="*/ 3 w 14"/>
                <a:gd name="T15" fmla="*/ 21 h 23"/>
                <a:gd name="T16" fmla="*/ 3 w 14"/>
                <a:gd name="T17" fmla="*/ 22 h 23"/>
                <a:gd name="T18" fmla="*/ 5 w 14"/>
                <a:gd name="T19" fmla="*/ 22 h 23"/>
                <a:gd name="T20" fmla="*/ 6 w 14"/>
                <a:gd name="T21" fmla="*/ 23 h 23"/>
                <a:gd name="T22" fmla="*/ 7 w 14"/>
                <a:gd name="T23" fmla="*/ 23 h 23"/>
                <a:gd name="T24" fmla="*/ 8 w 14"/>
                <a:gd name="T25" fmla="*/ 23 h 23"/>
                <a:gd name="T26" fmla="*/ 9 w 14"/>
                <a:gd name="T27" fmla="*/ 23 h 23"/>
                <a:gd name="T28" fmla="*/ 11 w 14"/>
                <a:gd name="T29" fmla="*/ 23 h 23"/>
                <a:gd name="T30" fmla="*/ 11 w 14"/>
                <a:gd name="T31" fmla="*/ 22 h 23"/>
                <a:gd name="T32" fmla="*/ 12 w 14"/>
                <a:gd name="T33" fmla="*/ 21 h 23"/>
                <a:gd name="T34" fmla="*/ 12 w 14"/>
                <a:gd name="T35" fmla="*/ 20 h 23"/>
                <a:gd name="T36" fmla="*/ 12 w 14"/>
                <a:gd name="T37" fmla="*/ 19 h 23"/>
                <a:gd name="T38" fmla="*/ 13 w 14"/>
                <a:gd name="T39" fmla="*/ 19 h 23"/>
                <a:gd name="T40" fmla="*/ 13 w 14"/>
                <a:gd name="T41" fmla="*/ 17 h 23"/>
                <a:gd name="T42" fmla="*/ 13 w 14"/>
                <a:gd name="T43" fmla="*/ 16 h 23"/>
                <a:gd name="T44" fmla="*/ 13 w 14"/>
                <a:gd name="T45" fmla="*/ 15 h 23"/>
                <a:gd name="T46" fmla="*/ 13 w 14"/>
                <a:gd name="T47" fmla="*/ 14 h 23"/>
                <a:gd name="T48" fmla="*/ 13 w 14"/>
                <a:gd name="T49" fmla="*/ 13 h 23"/>
                <a:gd name="T50" fmla="*/ 13 w 14"/>
                <a:gd name="T51" fmla="*/ 11 h 23"/>
                <a:gd name="T52" fmla="*/ 13 w 14"/>
                <a:gd name="T53" fmla="*/ 10 h 23"/>
                <a:gd name="T54" fmla="*/ 14 w 14"/>
                <a:gd name="T55" fmla="*/ 9 h 23"/>
                <a:gd name="T56" fmla="*/ 13 w 14"/>
                <a:gd name="T57" fmla="*/ 7 h 23"/>
                <a:gd name="T58" fmla="*/ 13 w 14"/>
                <a:gd name="T59" fmla="*/ 6 h 23"/>
                <a:gd name="T60" fmla="*/ 13 w 14"/>
                <a:gd name="T61" fmla="*/ 4 h 23"/>
                <a:gd name="T62" fmla="*/ 12 w 14"/>
                <a:gd name="T63" fmla="*/ 4 h 23"/>
                <a:gd name="T64" fmla="*/ 12 w 14"/>
                <a:gd name="T65" fmla="*/ 3 h 23"/>
                <a:gd name="T66" fmla="*/ 11 w 14"/>
                <a:gd name="T67" fmla="*/ 2 h 23"/>
                <a:gd name="T68" fmla="*/ 9 w 14"/>
                <a:gd name="T69" fmla="*/ 2 h 23"/>
                <a:gd name="T70" fmla="*/ 9 w 14"/>
                <a:gd name="T71" fmla="*/ 1 h 23"/>
                <a:gd name="T72" fmla="*/ 8 w 14"/>
                <a:gd name="T73" fmla="*/ 1 h 23"/>
                <a:gd name="T74" fmla="*/ 7 w 14"/>
                <a:gd name="T75" fmla="*/ 0 h 23"/>
                <a:gd name="T76" fmla="*/ 6 w 14"/>
                <a:gd name="T77" fmla="*/ 0 h 23"/>
                <a:gd name="T78" fmla="*/ 5 w 14"/>
                <a:gd name="T79" fmla="*/ 0 h 23"/>
                <a:gd name="T80" fmla="*/ 3 w 14"/>
                <a:gd name="T81" fmla="*/ 0 h 23"/>
                <a:gd name="T82" fmla="*/ 3 w 14"/>
                <a:gd name="T83" fmla="*/ 1 h 23"/>
                <a:gd name="T84" fmla="*/ 2 w 14"/>
                <a:gd name="T85" fmla="*/ 1 h 23"/>
                <a:gd name="T86" fmla="*/ 1 w 14"/>
                <a:gd name="T87" fmla="*/ 2 h 23"/>
                <a:gd name="T88" fmla="*/ 1 w 14"/>
                <a:gd name="T89" fmla="*/ 3 h 23"/>
                <a:gd name="T90" fmla="*/ 1 w 14"/>
                <a:gd name="T91" fmla="*/ 4 h 23"/>
                <a:gd name="T92" fmla="*/ 0 w 14"/>
                <a:gd name="T93" fmla="*/ 4 h 23"/>
                <a:gd name="T94" fmla="*/ 0 w 14"/>
                <a:gd name="T95" fmla="*/ 6 h 23"/>
                <a:gd name="T96" fmla="*/ 0 w 14"/>
                <a:gd name="T97" fmla="*/ 7 h 23"/>
                <a:gd name="T98" fmla="*/ 0 w 14"/>
                <a:gd name="T99" fmla="*/ 8 h 23"/>
                <a:gd name="T100" fmla="*/ 0 w 14"/>
                <a:gd name="T101" fmla="*/ 9 h 23"/>
                <a:gd name="T102" fmla="*/ 0 w 14"/>
                <a:gd name="T103" fmla="*/ 10 h 23"/>
                <a:gd name="T104" fmla="*/ 0 w 14"/>
                <a:gd name="T105" fmla="*/ 11 h 23"/>
                <a:gd name="T106" fmla="*/ 0 w 14"/>
                <a:gd name="T107" fmla="*/ 13 h 23"/>
                <a:gd name="T108" fmla="*/ 0 w 14"/>
                <a:gd name="T109" fmla="*/ 15 h 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
                <a:gd name="T166" fmla="*/ 0 h 23"/>
                <a:gd name="T167" fmla="*/ 14 w 14"/>
                <a:gd name="T168" fmla="*/ 23 h 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 h="23">
                  <a:moveTo>
                    <a:pt x="0" y="15"/>
                  </a:moveTo>
                  <a:lnTo>
                    <a:pt x="0" y="16"/>
                  </a:lnTo>
                  <a:lnTo>
                    <a:pt x="0" y="17"/>
                  </a:lnTo>
                  <a:lnTo>
                    <a:pt x="0" y="19"/>
                  </a:lnTo>
                  <a:lnTo>
                    <a:pt x="1" y="19"/>
                  </a:lnTo>
                  <a:lnTo>
                    <a:pt x="1" y="20"/>
                  </a:lnTo>
                  <a:lnTo>
                    <a:pt x="2" y="21"/>
                  </a:lnTo>
                  <a:lnTo>
                    <a:pt x="3" y="21"/>
                  </a:lnTo>
                  <a:lnTo>
                    <a:pt x="3" y="22"/>
                  </a:lnTo>
                  <a:lnTo>
                    <a:pt x="5" y="22"/>
                  </a:lnTo>
                  <a:lnTo>
                    <a:pt x="6" y="23"/>
                  </a:lnTo>
                  <a:lnTo>
                    <a:pt x="7" y="23"/>
                  </a:lnTo>
                  <a:lnTo>
                    <a:pt x="8" y="23"/>
                  </a:lnTo>
                  <a:lnTo>
                    <a:pt x="9" y="23"/>
                  </a:lnTo>
                  <a:lnTo>
                    <a:pt x="11" y="23"/>
                  </a:lnTo>
                  <a:lnTo>
                    <a:pt x="11" y="22"/>
                  </a:lnTo>
                  <a:lnTo>
                    <a:pt x="12" y="21"/>
                  </a:lnTo>
                  <a:lnTo>
                    <a:pt x="12" y="20"/>
                  </a:lnTo>
                  <a:lnTo>
                    <a:pt x="12" y="19"/>
                  </a:lnTo>
                  <a:lnTo>
                    <a:pt x="13" y="19"/>
                  </a:lnTo>
                  <a:lnTo>
                    <a:pt x="13" y="17"/>
                  </a:lnTo>
                  <a:lnTo>
                    <a:pt x="13" y="16"/>
                  </a:lnTo>
                  <a:lnTo>
                    <a:pt x="13" y="15"/>
                  </a:lnTo>
                  <a:lnTo>
                    <a:pt x="13" y="14"/>
                  </a:lnTo>
                  <a:lnTo>
                    <a:pt x="13" y="13"/>
                  </a:lnTo>
                  <a:lnTo>
                    <a:pt x="13" y="11"/>
                  </a:lnTo>
                  <a:lnTo>
                    <a:pt x="13" y="10"/>
                  </a:lnTo>
                  <a:lnTo>
                    <a:pt x="14" y="9"/>
                  </a:lnTo>
                  <a:lnTo>
                    <a:pt x="13" y="7"/>
                  </a:lnTo>
                  <a:lnTo>
                    <a:pt x="13" y="6"/>
                  </a:lnTo>
                  <a:lnTo>
                    <a:pt x="13" y="4"/>
                  </a:lnTo>
                  <a:lnTo>
                    <a:pt x="12" y="4"/>
                  </a:lnTo>
                  <a:lnTo>
                    <a:pt x="12" y="3"/>
                  </a:lnTo>
                  <a:lnTo>
                    <a:pt x="11" y="2"/>
                  </a:lnTo>
                  <a:lnTo>
                    <a:pt x="9" y="2"/>
                  </a:lnTo>
                  <a:lnTo>
                    <a:pt x="9" y="1"/>
                  </a:lnTo>
                  <a:lnTo>
                    <a:pt x="8" y="1"/>
                  </a:lnTo>
                  <a:lnTo>
                    <a:pt x="7" y="0"/>
                  </a:lnTo>
                  <a:lnTo>
                    <a:pt x="6" y="0"/>
                  </a:lnTo>
                  <a:lnTo>
                    <a:pt x="5" y="0"/>
                  </a:lnTo>
                  <a:lnTo>
                    <a:pt x="3" y="0"/>
                  </a:lnTo>
                  <a:lnTo>
                    <a:pt x="3" y="1"/>
                  </a:lnTo>
                  <a:lnTo>
                    <a:pt x="2" y="1"/>
                  </a:lnTo>
                  <a:lnTo>
                    <a:pt x="1" y="2"/>
                  </a:lnTo>
                  <a:lnTo>
                    <a:pt x="1" y="3"/>
                  </a:lnTo>
                  <a:lnTo>
                    <a:pt x="1" y="4"/>
                  </a:lnTo>
                  <a:lnTo>
                    <a:pt x="0" y="4"/>
                  </a:lnTo>
                  <a:lnTo>
                    <a:pt x="0" y="6"/>
                  </a:lnTo>
                  <a:lnTo>
                    <a:pt x="0" y="7"/>
                  </a:lnTo>
                  <a:lnTo>
                    <a:pt x="0" y="8"/>
                  </a:lnTo>
                  <a:lnTo>
                    <a:pt x="0" y="9"/>
                  </a:lnTo>
                  <a:lnTo>
                    <a:pt x="0" y="10"/>
                  </a:lnTo>
                  <a:lnTo>
                    <a:pt x="0" y="11"/>
                  </a:lnTo>
                  <a:lnTo>
                    <a:pt x="0" y="13"/>
                  </a:lnTo>
                  <a:lnTo>
                    <a:pt x="0" y="15"/>
                  </a:lnTo>
                  <a:close/>
                </a:path>
              </a:pathLst>
            </a:custGeom>
            <a:solidFill>
              <a:srgbClr val="BDBDBD"/>
            </a:solidFill>
            <a:ln w="0">
              <a:solidFill>
                <a:srgbClr val="000000"/>
              </a:solidFill>
              <a:prstDash val="solid"/>
              <a:round/>
              <a:headEnd/>
              <a:tailEnd/>
            </a:ln>
          </p:spPr>
          <p:txBody>
            <a:bodyPr/>
            <a:lstStyle/>
            <a:p>
              <a:endParaRPr lang="en-US"/>
            </a:p>
          </p:txBody>
        </p:sp>
        <p:sp>
          <p:nvSpPr>
            <p:cNvPr id="7213" name="Freeform 42"/>
            <p:cNvSpPr>
              <a:spLocks/>
            </p:cNvSpPr>
            <p:nvPr/>
          </p:nvSpPr>
          <p:spPr bwMode="auto">
            <a:xfrm>
              <a:off x="-466" y="605"/>
              <a:ext cx="31" cy="393"/>
            </a:xfrm>
            <a:custGeom>
              <a:avLst/>
              <a:gdLst>
                <a:gd name="T0" fmla="*/ 0 w 31"/>
                <a:gd name="T1" fmla="*/ 24 h 393"/>
                <a:gd name="T2" fmla="*/ 0 w 31"/>
                <a:gd name="T3" fmla="*/ 393 h 393"/>
                <a:gd name="T4" fmla="*/ 31 w 31"/>
                <a:gd name="T5" fmla="*/ 365 h 393"/>
                <a:gd name="T6" fmla="*/ 31 w 31"/>
                <a:gd name="T7" fmla="*/ 0 h 393"/>
                <a:gd name="T8" fmla="*/ 0 w 31"/>
                <a:gd name="T9" fmla="*/ 24 h 393"/>
                <a:gd name="T10" fmla="*/ 0 60000 65536"/>
                <a:gd name="T11" fmla="*/ 0 60000 65536"/>
                <a:gd name="T12" fmla="*/ 0 60000 65536"/>
                <a:gd name="T13" fmla="*/ 0 60000 65536"/>
                <a:gd name="T14" fmla="*/ 0 60000 65536"/>
                <a:gd name="T15" fmla="*/ 0 w 31"/>
                <a:gd name="T16" fmla="*/ 0 h 393"/>
                <a:gd name="T17" fmla="*/ 31 w 31"/>
                <a:gd name="T18" fmla="*/ 393 h 393"/>
              </a:gdLst>
              <a:ahLst/>
              <a:cxnLst>
                <a:cxn ang="T10">
                  <a:pos x="T0" y="T1"/>
                </a:cxn>
                <a:cxn ang="T11">
                  <a:pos x="T2" y="T3"/>
                </a:cxn>
                <a:cxn ang="T12">
                  <a:pos x="T4" y="T5"/>
                </a:cxn>
                <a:cxn ang="T13">
                  <a:pos x="T6" y="T7"/>
                </a:cxn>
                <a:cxn ang="T14">
                  <a:pos x="T8" y="T9"/>
                </a:cxn>
              </a:cxnLst>
              <a:rect l="T15" t="T16" r="T17" b="T18"/>
              <a:pathLst>
                <a:path w="31" h="393">
                  <a:moveTo>
                    <a:pt x="0" y="24"/>
                  </a:moveTo>
                  <a:lnTo>
                    <a:pt x="0" y="393"/>
                  </a:lnTo>
                  <a:lnTo>
                    <a:pt x="31" y="365"/>
                  </a:lnTo>
                  <a:lnTo>
                    <a:pt x="31" y="0"/>
                  </a:lnTo>
                  <a:lnTo>
                    <a:pt x="0" y="24"/>
                  </a:lnTo>
                  <a:close/>
                </a:path>
              </a:pathLst>
            </a:custGeom>
            <a:solidFill>
              <a:srgbClr val="B0D8F7"/>
            </a:solidFill>
            <a:ln w="0">
              <a:solidFill>
                <a:srgbClr val="000000"/>
              </a:solidFill>
              <a:prstDash val="solid"/>
              <a:round/>
              <a:headEnd/>
              <a:tailEnd/>
            </a:ln>
          </p:spPr>
          <p:txBody>
            <a:bodyPr/>
            <a:lstStyle/>
            <a:p>
              <a:endParaRPr lang="en-US"/>
            </a:p>
          </p:txBody>
        </p:sp>
        <p:sp>
          <p:nvSpPr>
            <p:cNvPr id="7214" name="Freeform 43"/>
            <p:cNvSpPr>
              <a:spLocks/>
            </p:cNvSpPr>
            <p:nvPr/>
          </p:nvSpPr>
          <p:spPr bwMode="auto">
            <a:xfrm>
              <a:off x="-470" y="1074"/>
              <a:ext cx="37" cy="271"/>
            </a:xfrm>
            <a:custGeom>
              <a:avLst/>
              <a:gdLst>
                <a:gd name="T0" fmla="*/ 0 w 37"/>
                <a:gd name="T1" fmla="*/ 30 h 271"/>
                <a:gd name="T2" fmla="*/ 0 w 37"/>
                <a:gd name="T3" fmla="*/ 271 h 271"/>
                <a:gd name="T4" fmla="*/ 37 w 37"/>
                <a:gd name="T5" fmla="*/ 233 h 271"/>
                <a:gd name="T6" fmla="*/ 36 w 37"/>
                <a:gd name="T7" fmla="*/ 0 h 271"/>
                <a:gd name="T8" fmla="*/ 0 w 37"/>
                <a:gd name="T9" fmla="*/ 30 h 271"/>
                <a:gd name="T10" fmla="*/ 0 60000 65536"/>
                <a:gd name="T11" fmla="*/ 0 60000 65536"/>
                <a:gd name="T12" fmla="*/ 0 60000 65536"/>
                <a:gd name="T13" fmla="*/ 0 60000 65536"/>
                <a:gd name="T14" fmla="*/ 0 60000 65536"/>
                <a:gd name="T15" fmla="*/ 0 w 37"/>
                <a:gd name="T16" fmla="*/ 0 h 271"/>
                <a:gd name="T17" fmla="*/ 37 w 37"/>
                <a:gd name="T18" fmla="*/ 271 h 271"/>
              </a:gdLst>
              <a:ahLst/>
              <a:cxnLst>
                <a:cxn ang="T10">
                  <a:pos x="T0" y="T1"/>
                </a:cxn>
                <a:cxn ang="T11">
                  <a:pos x="T2" y="T3"/>
                </a:cxn>
                <a:cxn ang="T12">
                  <a:pos x="T4" y="T5"/>
                </a:cxn>
                <a:cxn ang="T13">
                  <a:pos x="T6" y="T7"/>
                </a:cxn>
                <a:cxn ang="T14">
                  <a:pos x="T8" y="T9"/>
                </a:cxn>
              </a:cxnLst>
              <a:rect l="T15" t="T16" r="T17" b="T18"/>
              <a:pathLst>
                <a:path w="37" h="271">
                  <a:moveTo>
                    <a:pt x="0" y="30"/>
                  </a:moveTo>
                  <a:lnTo>
                    <a:pt x="0" y="271"/>
                  </a:lnTo>
                  <a:lnTo>
                    <a:pt x="37" y="233"/>
                  </a:lnTo>
                  <a:lnTo>
                    <a:pt x="36" y="0"/>
                  </a:lnTo>
                  <a:lnTo>
                    <a:pt x="0" y="30"/>
                  </a:lnTo>
                  <a:close/>
                </a:path>
              </a:pathLst>
            </a:custGeom>
            <a:solidFill>
              <a:srgbClr val="B0D8F7"/>
            </a:solidFill>
            <a:ln w="0">
              <a:solidFill>
                <a:srgbClr val="000000"/>
              </a:solidFill>
              <a:prstDash val="solid"/>
              <a:round/>
              <a:headEnd/>
              <a:tailEnd/>
            </a:ln>
          </p:spPr>
          <p:txBody>
            <a:bodyPr/>
            <a:lstStyle/>
            <a:p>
              <a:endParaRPr lang="en-US"/>
            </a:p>
          </p:txBody>
        </p:sp>
        <p:sp>
          <p:nvSpPr>
            <p:cNvPr id="7215" name="Freeform 44"/>
            <p:cNvSpPr>
              <a:spLocks/>
            </p:cNvSpPr>
            <p:nvPr/>
          </p:nvSpPr>
          <p:spPr bwMode="auto">
            <a:xfrm>
              <a:off x="-411" y="1030"/>
              <a:ext cx="32" cy="264"/>
            </a:xfrm>
            <a:custGeom>
              <a:avLst/>
              <a:gdLst>
                <a:gd name="T0" fmla="*/ 0 w 32"/>
                <a:gd name="T1" fmla="*/ 29 h 264"/>
                <a:gd name="T2" fmla="*/ 0 w 32"/>
                <a:gd name="T3" fmla="*/ 264 h 264"/>
                <a:gd name="T4" fmla="*/ 32 w 32"/>
                <a:gd name="T5" fmla="*/ 234 h 264"/>
                <a:gd name="T6" fmla="*/ 32 w 32"/>
                <a:gd name="T7" fmla="*/ 0 h 264"/>
                <a:gd name="T8" fmla="*/ 0 w 32"/>
                <a:gd name="T9" fmla="*/ 29 h 264"/>
                <a:gd name="T10" fmla="*/ 0 60000 65536"/>
                <a:gd name="T11" fmla="*/ 0 60000 65536"/>
                <a:gd name="T12" fmla="*/ 0 60000 65536"/>
                <a:gd name="T13" fmla="*/ 0 60000 65536"/>
                <a:gd name="T14" fmla="*/ 0 60000 65536"/>
                <a:gd name="T15" fmla="*/ 0 w 32"/>
                <a:gd name="T16" fmla="*/ 0 h 264"/>
                <a:gd name="T17" fmla="*/ 32 w 32"/>
                <a:gd name="T18" fmla="*/ 264 h 264"/>
              </a:gdLst>
              <a:ahLst/>
              <a:cxnLst>
                <a:cxn ang="T10">
                  <a:pos x="T0" y="T1"/>
                </a:cxn>
                <a:cxn ang="T11">
                  <a:pos x="T2" y="T3"/>
                </a:cxn>
                <a:cxn ang="T12">
                  <a:pos x="T4" y="T5"/>
                </a:cxn>
                <a:cxn ang="T13">
                  <a:pos x="T6" y="T7"/>
                </a:cxn>
                <a:cxn ang="T14">
                  <a:pos x="T8" y="T9"/>
                </a:cxn>
              </a:cxnLst>
              <a:rect l="T15" t="T16" r="T17" b="T18"/>
              <a:pathLst>
                <a:path w="32" h="264">
                  <a:moveTo>
                    <a:pt x="0" y="29"/>
                  </a:moveTo>
                  <a:lnTo>
                    <a:pt x="0" y="264"/>
                  </a:lnTo>
                  <a:lnTo>
                    <a:pt x="32" y="234"/>
                  </a:lnTo>
                  <a:lnTo>
                    <a:pt x="32" y="0"/>
                  </a:lnTo>
                  <a:lnTo>
                    <a:pt x="0" y="29"/>
                  </a:lnTo>
                  <a:close/>
                </a:path>
              </a:pathLst>
            </a:custGeom>
            <a:solidFill>
              <a:srgbClr val="B0D8F7"/>
            </a:solidFill>
            <a:ln w="0">
              <a:solidFill>
                <a:srgbClr val="000000"/>
              </a:solidFill>
              <a:prstDash val="solid"/>
              <a:round/>
              <a:headEnd/>
              <a:tailEnd/>
            </a:ln>
          </p:spPr>
          <p:txBody>
            <a:bodyPr/>
            <a:lstStyle/>
            <a:p>
              <a:endParaRPr lang="en-US"/>
            </a:p>
          </p:txBody>
        </p:sp>
      </p:grpSp>
      <p:grpSp>
        <p:nvGrpSpPr>
          <p:cNvPr id="7185" name="Group 45"/>
          <p:cNvGrpSpPr>
            <a:grpSpLocks/>
          </p:cNvGrpSpPr>
          <p:nvPr/>
        </p:nvGrpSpPr>
        <p:grpSpPr bwMode="auto">
          <a:xfrm>
            <a:off x="4191001" y="5105401"/>
            <a:ext cx="630238" cy="1585913"/>
            <a:chOff x="1200" y="2400"/>
            <a:chExt cx="397" cy="999"/>
          </a:xfrm>
        </p:grpSpPr>
        <p:sp>
          <p:nvSpPr>
            <p:cNvPr id="7204" name="Rectangle 46"/>
            <p:cNvSpPr>
              <a:spLocks noChangeArrowheads="1"/>
            </p:cNvSpPr>
            <p:nvPr/>
          </p:nvSpPr>
          <p:spPr bwMode="auto">
            <a:xfrm>
              <a:off x="1200" y="2400"/>
              <a:ext cx="397" cy="999"/>
            </a:xfrm>
            <a:prstGeom prst="rect">
              <a:avLst/>
            </a:prstGeom>
            <a:solidFill>
              <a:srgbClr val="B0D8F7"/>
            </a:solidFill>
            <a:ln w="0">
              <a:solidFill>
                <a:srgbClr val="000000"/>
              </a:solidFill>
              <a:miter lim="800000"/>
              <a:headEnd/>
              <a:tailEnd/>
            </a:ln>
          </p:spPr>
          <p:txBody>
            <a:bodyPr/>
            <a:lstStyle/>
            <a:p>
              <a:endParaRPr lang="en-US"/>
            </a:p>
          </p:txBody>
        </p:sp>
        <p:sp>
          <p:nvSpPr>
            <p:cNvPr id="7205" name="Rectangle 47"/>
            <p:cNvSpPr>
              <a:spLocks noChangeArrowheads="1"/>
            </p:cNvSpPr>
            <p:nvPr/>
          </p:nvSpPr>
          <p:spPr bwMode="auto">
            <a:xfrm>
              <a:off x="1433" y="3021"/>
              <a:ext cx="90" cy="275"/>
            </a:xfrm>
            <a:prstGeom prst="rect">
              <a:avLst/>
            </a:prstGeom>
            <a:noFill/>
            <a:ln w="0">
              <a:solidFill>
                <a:srgbClr val="000000"/>
              </a:solidFill>
              <a:miter lim="800000"/>
              <a:headEnd/>
              <a:tailEnd/>
            </a:ln>
          </p:spPr>
          <p:txBody>
            <a:bodyPr/>
            <a:lstStyle/>
            <a:p>
              <a:endParaRPr lang="en-US"/>
            </a:p>
          </p:txBody>
        </p:sp>
        <p:sp>
          <p:nvSpPr>
            <p:cNvPr id="7206" name="Rectangle 48"/>
            <p:cNvSpPr>
              <a:spLocks noChangeArrowheads="1"/>
            </p:cNvSpPr>
            <p:nvPr/>
          </p:nvSpPr>
          <p:spPr bwMode="auto">
            <a:xfrm>
              <a:off x="1267" y="3018"/>
              <a:ext cx="90" cy="276"/>
            </a:xfrm>
            <a:prstGeom prst="rect">
              <a:avLst/>
            </a:prstGeom>
            <a:noFill/>
            <a:ln w="0">
              <a:solidFill>
                <a:srgbClr val="000000"/>
              </a:solidFill>
              <a:miter lim="800000"/>
              <a:headEnd/>
              <a:tailEnd/>
            </a:ln>
          </p:spPr>
          <p:txBody>
            <a:bodyPr/>
            <a:lstStyle/>
            <a:p>
              <a:endParaRPr lang="en-US"/>
            </a:p>
          </p:txBody>
        </p:sp>
        <p:sp>
          <p:nvSpPr>
            <p:cNvPr id="7207" name="Rectangle 49"/>
            <p:cNvSpPr>
              <a:spLocks noChangeArrowheads="1"/>
            </p:cNvSpPr>
            <p:nvPr/>
          </p:nvSpPr>
          <p:spPr bwMode="auto">
            <a:xfrm>
              <a:off x="1433" y="2494"/>
              <a:ext cx="90" cy="408"/>
            </a:xfrm>
            <a:prstGeom prst="rect">
              <a:avLst/>
            </a:prstGeom>
            <a:noFill/>
            <a:ln w="0">
              <a:solidFill>
                <a:srgbClr val="000000"/>
              </a:solidFill>
              <a:miter lim="800000"/>
              <a:headEnd/>
              <a:tailEnd/>
            </a:ln>
          </p:spPr>
          <p:txBody>
            <a:bodyPr/>
            <a:lstStyle/>
            <a:p>
              <a:endParaRPr lang="en-US"/>
            </a:p>
          </p:txBody>
        </p:sp>
        <p:sp>
          <p:nvSpPr>
            <p:cNvPr id="7208" name="Rectangle 50"/>
            <p:cNvSpPr>
              <a:spLocks noChangeArrowheads="1"/>
            </p:cNvSpPr>
            <p:nvPr/>
          </p:nvSpPr>
          <p:spPr bwMode="auto">
            <a:xfrm>
              <a:off x="1267" y="2495"/>
              <a:ext cx="90" cy="410"/>
            </a:xfrm>
            <a:prstGeom prst="rect">
              <a:avLst/>
            </a:prstGeom>
            <a:noFill/>
            <a:ln w="0">
              <a:solidFill>
                <a:srgbClr val="000000"/>
              </a:solidFill>
              <a:miter lim="800000"/>
              <a:headEnd/>
              <a:tailEnd/>
            </a:ln>
          </p:spPr>
          <p:txBody>
            <a:bodyPr/>
            <a:lstStyle/>
            <a:p>
              <a:endParaRPr lang="en-US"/>
            </a:p>
          </p:txBody>
        </p:sp>
        <p:sp>
          <p:nvSpPr>
            <p:cNvPr id="7209" name="Freeform 51"/>
            <p:cNvSpPr>
              <a:spLocks/>
            </p:cNvSpPr>
            <p:nvPr/>
          </p:nvSpPr>
          <p:spPr bwMode="auto">
            <a:xfrm>
              <a:off x="1233" y="2939"/>
              <a:ext cx="34" cy="36"/>
            </a:xfrm>
            <a:custGeom>
              <a:avLst/>
              <a:gdLst>
                <a:gd name="T0" fmla="*/ 29 w 29"/>
                <a:gd name="T1" fmla="*/ 16 h 31"/>
                <a:gd name="T2" fmla="*/ 28 w 29"/>
                <a:gd name="T3" fmla="*/ 22 h 31"/>
                <a:gd name="T4" fmla="*/ 24 w 29"/>
                <a:gd name="T5" fmla="*/ 27 h 31"/>
                <a:gd name="T6" fmla="*/ 21 w 29"/>
                <a:gd name="T7" fmla="*/ 30 h 31"/>
                <a:gd name="T8" fmla="*/ 15 w 29"/>
                <a:gd name="T9" fmla="*/ 31 h 31"/>
                <a:gd name="T10" fmla="*/ 9 w 29"/>
                <a:gd name="T11" fmla="*/ 30 h 31"/>
                <a:gd name="T12" fmla="*/ 4 w 29"/>
                <a:gd name="T13" fmla="*/ 27 h 31"/>
                <a:gd name="T14" fmla="*/ 2 w 29"/>
                <a:gd name="T15" fmla="*/ 22 h 31"/>
                <a:gd name="T16" fmla="*/ 0 w 29"/>
                <a:gd name="T17" fmla="*/ 16 h 31"/>
                <a:gd name="T18" fmla="*/ 2 w 29"/>
                <a:gd name="T19" fmla="*/ 10 h 31"/>
                <a:gd name="T20" fmla="*/ 4 w 29"/>
                <a:gd name="T21" fmla="*/ 5 h 31"/>
                <a:gd name="T22" fmla="*/ 9 w 29"/>
                <a:gd name="T23" fmla="*/ 2 h 31"/>
                <a:gd name="T24" fmla="*/ 15 w 29"/>
                <a:gd name="T25" fmla="*/ 0 h 31"/>
                <a:gd name="T26" fmla="*/ 21 w 29"/>
                <a:gd name="T27" fmla="*/ 2 h 31"/>
                <a:gd name="T28" fmla="*/ 24 w 29"/>
                <a:gd name="T29" fmla="*/ 5 h 31"/>
                <a:gd name="T30" fmla="*/ 28 w 29"/>
                <a:gd name="T31" fmla="*/ 10 h 31"/>
                <a:gd name="T32" fmla="*/ 29 w 29"/>
                <a:gd name="T33" fmla="*/ 16 h 31"/>
                <a:gd name="T34" fmla="*/ 29 w 29"/>
                <a:gd name="T35" fmla="*/ 16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
                <a:gd name="T55" fmla="*/ 0 h 31"/>
                <a:gd name="T56" fmla="*/ 29 w 29"/>
                <a:gd name="T57" fmla="*/ 31 h 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 h="31">
                  <a:moveTo>
                    <a:pt x="29" y="16"/>
                  </a:moveTo>
                  <a:lnTo>
                    <a:pt x="28" y="22"/>
                  </a:lnTo>
                  <a:lnTo>
                    <a:pt x="24" y="27"/>
                  </a:lnTo>
                  <a:lnTo>
                    <a:pt x="21" y="30"/>
                  </a:lnTo>
                  <a:lnTo>
                    <a:pt x="15" y="31"/>
                  </a:lnTo>
                  <a:lnTo>
                    <a:pt x="9" y="30"/>
                  </a:lnTo>
                  <a:lnTo>
                    <a:pt x="4" y="27"/>
                  </a:lnTo>
                  <a:lnTo>
                    <a:pt x="2" y="22"/>
                  </a:lnTo>
                  <a:lnTo>
                    <a:pt x="0" y="16"/>
                  </a:lnTo>
                  <a:lnTo>
                    <a:pt x="2" y="10"/>
                  </a:lnTo>
                  <a:lnTo>
                    <a:pt x="4" y="5"/>
                  </a:lnTo>
                  <a:lnTo>
                    <a:pt x="9" y="2"/>
                  </a:lnTo>
                  <a:lnTo>
                    <a:pt x="15" y="0"/>
                  </a:lnTo>
                  <a:lnTo>
                    <a:pt x="21" y="2"/>
                  </a:lnTo>
                  <a:lnTo>
                    <a:pt x="24" y="5"/>
                  </a:lnTo>
                  <a:lnTo>
                    <a:pt x="28" y="10"/>
                  </a:lnTo>
                  <a:lnTo>
                    <a:pt x="29" y="16"/>
                  </a:lnTo>
                  <a:close/>
                </a:path>
              </a:pathLst>
            </a:custGeom>
            <a:solidFill>
              <a:srgbClr val="BDBDBD"/>
            </a:solidFill>
            <a:ln w="0">
              <a:solidFill>
                <a:srgbClr val="000000"/>
              </a:solidFill>
              <a:prstDash val="solid"/>
              <a:round/>
              <a:headEnd/>
              <a:tailEnd/>
            </a:ln>
          </p:spPr>
          <p:txBody>
            <a:bodyPr/>
            <a:lstStyle/>
            <a:p>
              <a:endParaRPr lang="en-US"/>
            </a:p>
          </p:txBody>
        </p:sp>
      </p:grpSp>
      <p:grpSp>
        <p:nvGrpSpPr>
          <p:cNvPr id="7186" name="Group 52"/>
          <p:cNvGrpSpPr>
            <a:grpSpLocks/>
          </p:cNvGrpSpPr>
          <p:nvPr/>
        </p:nvGrpSpPr>
        <p:grpSpPr bwMode="auto">
          <a:xfrm>
            <a:off x="1162051" y="1700215"/>
            <a:ext cx="333375" cy="1695449"/>
            <a:chOff x="732" y="1071"/>
            <a:chExt cx="210" cy="1068"/>
          </a:xfrm>
        </p:grpSpPr>
        <p:sp>
          <p:nvSpPr>
            <p:cNvPr id="7198" name="Freeform 53"/>
            <p:cNvSpPr>
              <a:spLocks/>
            </p:cNvSpPr>
            <p:nvPr/>
          </p:nvSpPr>
          <p:spPr bwMode="auto">
            <a:xfrm>
              <a:off x="732" y="1071"/>
              <a:ext cx="210" cy="1068"/>
            </a:xfrm>
            <a:custGeom>
              <a:avLst/>
              <a:gdLst>
                <a:gd name="T0" fmla="*/ 0 w 210"/>
                <a:gd name="T1" fmla="*/ 57 h 1068"/>
                <a:gd name="T2" fmla="*/ 0 w 210"/>
                <a:gd name="T3" fmla="*/ 1068 h 1068"/>
                <a:gd name="T4" fmla="*/ 210 w 210"/>
                <a:gd name="T5" fmla="*/ 906 h 1068"/>
                <a:gd name="T6" fmla="*/ 210 w 210"/>
                <a:gd name="T7" fmla="*/ 0 h 1068"/>
                <a:gd name="T8" fmla="*/ 0 w 210"/>
                <a:gd name="T9" fmla="*/ 57 h 1068"/>
                <a:gd name="T10" fmla="*/ 0 60000 65536"/>
                <a:gd name="T11" fmla="*/ 0 60000 65536"/>
                <a:gd name="T12" fmla="*/ 0 60000 65536"/>
                <a:gd name="T13" fmla="*/ 0 60000 65536"/>
                <a:gd name="T14" fmla="*/ 0 60000 65536"/>
                <a:gd name="T15" fmla="*/ 0 w 210"/>
                <a:gd name="T16" fmla="*/ 0 h 1068"/>
                <a:gd name="T17" fmla="*/ 210 w 210"/>
                <a:gd name="T18" fmla="*/ 1068 h 1068"/>
              </a:gdLst>
              <a:ahLst/>
              <a:cxnLst>
                <a:cxn ang="T10">
                  <a:pos x="T0" y="T1"/>
                </a:cxn>
                <a:cxn ang="T11">
                  <a:pos x="T2" y="T3"/>
                </a:cxn>
                <a:cxn ang="T12">
                  <a:pos x="T4" y="T5"/>
                </a:cxn>
                <a:cxn ang="T13">
                  <a:pos x="T6" y="T7"/>
                </a:cxn>
                <a:cxn ang="T14">
                  <a:pos x="T8" y="T9"/>
                </a:cxn>
              </a:cxnLst>
              <a:rect l="T15" t="T16" r="T17" b="T18"/>
              <a:pathLst>
                <a:path w="210" h="1068">
                  <a:moveTo>
                    <a:pt x="0" y="57"/>
                  </a:moveTo>
                  <a:lnTo>
                    <a:pt x="0" y="1068"/>
                  </a:lnTo>
                  <a:lnTo>
                    <a:pt x="210" y="906"/>
                  </a:lnTo>
                  <a:lnTo>
                    <a:pt x="210" y="0"/>
                  </a:lnTo>
                  <a:lnTo>
                    <a:pt x="0" y="57"/>
                  </a:lnTo>
                  <a:close/>
                </a:path>
              </a:pathLst>
            </a:custGeom>
            <a:solidFill>
              <a:srgbClr val="B0D8F7"/>
            </a:solidFill>
            <a:ln w="0">
              <a:solidFill>
                <a:srgbClr val="000000"/>
              </a:solidFill>
              <a:prstDash val="solid"/>
              <a:round/>
              <a:headEnd/>
              <a:tailEnd/>
            </a:ln>
          </p:spPr>
          <p:txBody>
            <a:bodyPr/>
            <a:lstStyle/>
            <a:p>
              <a:endParaRPr lang="en-US"/>
            </a:p>
          </p:txBody>
        </p:sp>
        <p:sp>
          <p:nvSpPr>
            <p:cNvPr id="7199" name="Freeform 54"/>
            <p:cNvSpPr>
              <a:spLocks/>
            </p:cNvSpPr>
            <p:nvPr/>
          </p:nvSpPr>
          <p:spPr bwMode="auto">
            <a:xfrm>
              <a:off x="864" y="1140"/>
              <a:ext cx="48" cy="444"/>
            </a:xfrm>
            <a:custGeom>
              <a:avLst/>
              <a:gdLst>
                <a:gd name="T0" fmla="*/ 0 w 48"/>
                <a:gd name="T1" fmla="*/ 15 h 444"/>
                <a:gd name="T2" fmla="*/ 0 w 48"/>
                <a:gd name="T3" fmla="*/ 444 h 444"/>
                <a:gd name="T4" fmla="*/ 48 w 48"/>
                <a:gd name="T5" fmla="*/ 426 h 444"/>
                <a:gd name="T6" fmla="*/ 48 w 48"/>
                <a:gd name="T7" fmla="*/ 0 h 444"/>
                <a:gd name="T8" fmla="*/ 0 w 48"/>
                <a:gd name="T9" fmla="*/ 15 h 444"/>
                <a:gd name="T10" fmla="*/ 0 60000 65536"/>
                <a:gd name="T11" fmla="*/ 0 60000 65536"/>
                <a:gd name="T12" fmla="*/ 0 60000 65536"/>
                <a:gd name="T13" fmla="*/ 0 60000 65536"/>
                <a:gd name="T14" fmla="*/ 0 60000 65536"/>
                <a:gd name="T15" fmla="*/ 0 w 48"/>
                <a:gd name="T16" fmla="*/ 0 h 444"/>
                <a:gd name="T17" fmla="*/ 48 w 48"/>
                <a:gd name="T18" fmla="*/ 444 h 444"/>
              </a:gdLst>
              <a:ahLst/>
              <a:cxnLst>
                <a:cxn ang="T10">
                  <a:pos x="T0" y="T1"/>
                </a:cxn>
                <a:cxn ang="T11">
                  <a:pos x="T2" y="T3"/>
                </a:cxn>
                <a:cxn ang="T12">
                  <a:pos x="T4" y="T5"/>
                </a:cxn>
                <a:cxn ang="T13">
                  <a:pos x="T6" y="T7"/>
                </a:cxn>
                <a:cxn ang="T14">
                  <a:pos x="T8" y="T9"/>
                </a:cxn>
              </a:cxnLst>
              <a:rect l="T15" t="T16" r="T17" b="T18"/>
              <a:pathLst>
                <a:path w="48" h="444">
                  <a:moveTo>
                    <a:pt x="0" y="15"/>
                  </a:moveTo>
                  <a:lnTo>
                    <a:pt x="0" y="444"/>
                  </a:lnTo>
                  <a:lnTo>
                    <a:pt x="48" y="426"/>
                  </a:lnTo>
                  <a:lnTo>
                    <a:pt x="48" y="0"/>
                  </a:lnTo>
                  <a:lnTo>
                    <a:pt x="0" y="15"/>
                  </a:lnTo>
                  <a:close/>
                </a:path>
              </a:pathLst>
            </a:custGeom>
            <a:solidFill>
              <a:srgbClr val="B0D8F7"/>
            </a:solidFill>
            <a:ln w="0">
              <a:solidFill>
                <a:srgbClr val="000000"/>
              </a:solidFill>
              <a:prstDash val="solid"/>
              <a:round/>
              <a:headEnd/>
              <a:tailEnd/>
            </a:ln>
          </p:spPr>
          <p:txBody>
            <a:bodyPr/>
            <a:lstStyle/>
            <a:p>
              <a:endParaRPr lang="en-US"/>
            </a:p>
          </p:txBody>
        </p:sp>
        <p:sp>
          <p:nvSpPr>
            <p:cNvPr id="7200" name="Freeform 55"/>
            <p:cNvSpPr>
              <a:spLocks/>
            </p:cNvSpPr>
            <p:nvPr/>
          </p:nvSpPr>
          <p:spPr bwMode="auto">
            <a:xfrm>
              <a:off x="772" y="1658"/>
              <a:ext cx="16" cy="27"/>
            </a:xfrm>
            <a:custGeom>
              <a:avLst/>
              <a:gdLst>
                <a:gd name="T0" fmla="*/ 0 w 14"/>
                <a:gd name="T1" fmla="*/ 15 h 23"/>
                <a:gd name="T2" fmla="*/ 0 w 14"/>
                <a:gd name="T3" fmla="*/ 16 h 23"/>
                <a:gd name="T4" fmla="*/ 0 w 14"/>
                <a:gd name="T5" fmla="*/ 17 h 23"/>
                <a:gd name="T6" fmla="*/ 0 w 14"/>
                <a:gd name="T7" fmla="*/ 19 h 23"/>
                <a:gd name="T8" fmla="*/ 1 w 14"/>
                <a:gd name="T9" fmla="*/ 19 h 23"/>
                <a:gd name="T10" fmla="*/ 1 w 14"/>
                <a:gd name="T11" fmla="*/ 20 h 23"/>
                <a:gd name="T12" fmla="*/ 2 w 14"/>
                <a:gd name="T13" fmla="*/ 21 h 23"/>
                <a:gd name="T14" fmla="*/ 3 w 14"/>
                <a:gd name="T15" fmla="*/ 21 h 23"/>
                <a:gd name="T16" fmla="*/ 3 w 14"/>
                <a:gd name="T17" fmla="*/ 22 h 23"/>
                <a:gd name="T18" fmla="*/ 5 w 14"/>
                <a:gd name="T19" fmla="*/ 22 h 23"/>
                <a:gd name="T20" fmla="*/ 6 w 14"/>
                <a:gd name="T21" fmla="*/ 23 h 23"/>
                <a:gd name="T22" fmla="*/ 7 w 14"/>
                <a:gd name="T23" fmla="*/ 23 h 23"/>
                <a:gd name="T24" fmla="*/ 8 w 14"/>
                <a:gd name="T25" fmla="*/ 23 h 23"/>
                <a:gd name="T26" fmla="*/ 9 w 14"/>
                <a:gd name="T27" fmla="*/ 23 h 23"/>
                <a:gd name="T28" fmla="*/ 11 w 14"/>
                <a:gd name="T29" fmla="*/ 23 h 23"/>
                <a:gd name="T30" fmla="*/ 11 w 14"/>
                <a:gd name="T31" fmla="*/ 22 h 23"/>
                <a:gd name="T32" fmla="*/ 12 w 14"/>
                <a:gd name="T33" fmla="*/ 21 h 23"/>
                <a:gd name="T34" fmla="*/ 12 w 14"/>
                <a:gd name="T35" fmla="*/ 20 h 23"/>
                <a:gd name="T36" fmla="*/ 12 w 14"/>
                <a:gd name="T37" fmla="*/ 19 h 23"/>
                <a:gd name="T38" fmla="*/ 13 w 14"/>
                <a:gd name="T39" fmla="*/ 19 h 23"/>
                <a:gd name="T40" fmla="*/ 13 w 14"/>
                <a:gd name="T41" fmla="*/ 17 h 23"/>
                <a:gd name="T42" fmla="*/ 13 w 14"/>
                <a:gd name="T43" fmla="*/ 16 h 23"/>
                <a:gd name="T44" fmla="*/ 13 w 14"/>
                <a:gd name="T45" fmla="*/ 15 h 23"/>
                <a:gd name="T46" fmla="*/ 13 w 14"/>
                <a:gd name="T47" fmla="*/ 14 h 23"/>
                <a:gd name="T48" fmla="*/ 13 w 14"/>
                <a:gd name="T49" fmla="*/ 13 h 23"/>
                <a:gd name="T50" fmla="*/ 13 w 14"/>
                <a:gd name="T51" fmla="*/ 11 h 23"/>
                <a:gd name="T52" fmla="*/ 13 w 14"/>
                <a:gd name="T53" fmla="*/ 10 h 23"/>
                <a:gd name="T54" fmla="*/ 14 w 14"/>
                <a:gd name="T55" fmla="*/ 9 h 23"/>
                <a:gd name="T56" fmla="*/ 13 w 14"/>
                <a:gd name="T57" fmla="*/ 7 h 23"/>
                <a:gd name="T58" fmla="*/ 13 w 14"/>
                <a:gd name="T59" fmla="*/ 6 h 23"/>
                <a:gd name="T60" fmla="*/ 13 w 14"/>
                <a:gd name="T61" fmla="*/ 4 h 23"/>
                <a:gd name="T62" fmla="*/ 12 w 14"/>
                <a:gd name="T63" fmla="*/ 4 h 23"/>
                <a:gd name="T64" fmla="*/ 12 w 14"/>
                <a:gd name="T65" fmla="*/ 3 h 23"/>
                <a:gd name="T66" fmla="*/ 11 w 14"/>
                <a:gd name="T67" fmla="*/ 2 h 23"/>
                <a:gd name="T68" fmla="*/ 9 w 14"/>
                <a:gd name="T69" fmla="*/ 2 h 23"/>
                <a:gd name="T70" fmla="*/ 9 w 14"/>
                <a:gd name="T71" fmla="*/ 1 h 23"/>
                <a:gd name="T72" fmla="*/ 8 w 14"/>
                <a:gd name="T73" fmla="*/ 1 h 23"/>
                <a:gd name="T74" fmla="*/ 7 w 14"/>
                <a:gd name="T75" fmla="*/ 0 h 23"/>
                <a:gd name="T76" fmla="*/ 6 w 14"/>
                <a:gd name="T77" fmla="*/ 0 h 23"/>
                <a:gd name="T78" fmla="*/ 5 w 14"/>
                <a:gd name="T79" fmla="*/ 0 h 23"/>
                <a:gd name="T80" fmla="*/ 3 w 14"/>
                <a:gd name="T81" fmla="*/ 0 h 23"/>
                <a:gd name="T82" fmla="*/ 3 w 14"/>
                <a:gd name="T83" fmla="*/ 1 h 23"/>
                <a:gd name="T84" fmla="*/ 2 w 14"/>
                <a:gd name="T85" fmla="*/ 1 h 23"/>
                <a:gd name="T86" fmla="*/ 1 w 14"/>
                <a:gd name="T87" fmla="*/ 2 h 23"/>
                <a:gd name="T88" fmla="*/ 1 w 14"/>
                <a:gd name="T89" fmla="*/ 3 h 23"/>
                <a:gd name="T90" fmla="*/ 1 w 14"/>
                <a:gd name="T91" fmla="*/ 4 h 23"/>
                <a:gd name="T92" fmla="*/ 0 w 14"/>
                <a:gd name="T93" fmla="*/ 4 h 23"/>
                <a:gd name="T94" fmla="*/ 0 w 14"/>
                <a:gd name="T95" fmla="*/ 6 h 23"/>
                <a:gd name="T96" fmla="*/ 0 w 14"/>
                <a:gd name="T97" fmla="*/ 7 h 23"/>
                <a:gd name="T98" fmla="*/ 0 w 14"/>
                <a:gd name="T99" fmla="*/ 8 h 23"/>
                <a:gd name="T100" fmla="*/ 0 w 14"/>
                <a:gd name="T101" fmla="*/ 9 h 23"/>
                <a:gd name="T102" fmla="*/ 0 w 14"/>
                <a:gd name="T103" fmla="*/ 10 h 23"/>
                <a:gd name="T104" fmla="*/ 0 w 14"/>
                <a:gd name="T105" fmla="*/ 11 h 23"/>
                <a:gd name="T106" fmla="*/ 0 w 14"/>
                <a:gd name="T107" fmla="*/ 13 h 23"/>
                <a:gd name="T108" fmla="*/ 0 w 14"/>
                <a:gd name="T109" fmla="*/ 15 h 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
                <a:gd name="T166" fmla="*/ 0 h 23"/>
                <a:gd name="T167" fmla="*/ 14 w 14"/>
                <a:gd name="T168" fmla="*/ 23 h 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 h="23">
                  <a:moveTo>
                    <a:pt x="0" y="15"/>
                  </a:moveTo>
                  <a:lnTo>
                    <a:pt x="0" y="16"/>
                  </a:lnTo>
                  <a:lnTo>
                    <a:pt x="0" y="17"/>
                  </a:lnTo>
                  <a:lnTo>
                    <a:pt x="0" y="19"/>
                  </a:lnTo>
                  <a:lnTo>
                    <a:pt x="1" y="19"/>
                  </a:lnTo>
                  <a:lnTo>
                    <a:pt x="1" y="20"/>
                  </a:lnTo>
                  <a:lnTo>
                    <a:pt x="2" y="21"/>
                  </a:lnTo>
                  <a:lnTo>
                    <a:pt x="3" y="21"/>
                  </a:lnTo>
                  <a:lnTo>
                    <a:pt x="3" y="22"/>
                  </a:lnTo>
                  <a:lnTo>
                    <a:pt x="5" y="22"/>
                  </a:lnTo>
                  <a:lnTo>
                    <a:pt x="6" y="23"/>
                  </a:lnTo>
                  <a:lnTo>
                    <a:pt x="7" y="23"/>
                  </a:lnTo>
                  <a:lnTo>
                    <a:pt x="8" y="23"/>
                  </a:lnTo>
                  <a:lnTo>
                    <a:pt x="9" y="23"/>
                  </a:lnTo>
                  <a:lnTo>
                    <a:pt x="11" y="23"/>
                  </a:lnTo>
                  <a:lnTo>
                    <a:pt x="11" y="22"/>
                  </a:lnTo>
                  <a:lnTo>
                    <a:pt x="12" y="21"/>
                  </a:lnTo>
                  <a:lnTo>
                    <a:pt x="12" y="20"/>
                  </a:lnTo>
                  <a:lnTo>
                    <a:pt x="12" y="19"/>
                  </a:lnTo>
                  <a:lnTo>
                    <a:pt x="13" y="19"/>
                  </a:lnTo>
                  <a:lnTo>
                    <a:pt x="13" y="17"/>
                  </a:lnTo>
                  <a:lnTo>
                    <a:pt x="13" y="16"/>
                  </a:lnTo>
                  <a:lnTo>
                    <a:pt x="13" y="15"/>
                  </a:lnTo>
                  <a:lnTo>
                    <a:pt x="13" y="14"/>
                  </a:lnTo>
                  <a:lnTo>
                    <a:pt x="13" y="13"/>
                  </a:lnTo>
                  <a:lnTo>
                    <a:pt x="13" y="11"/>
                  </a:lnTo>
                  <a:lnTo>
                    <a:pt x="13" y="10"/>
                  </a:lnTo>
                  <a:lnTo>
                    <a:pt x="14" y="9"/>
                  </a:lnTo>
                  <a:lnTo>
                    <a:pt x="13" y="7"/>
                  </a:lnTo>
                  <a:lnTo>
                    <a:pt x="13" y="6"/>
                  </a:lnTo>
                  <a:lnTo>
                    <a:pt x="13" y="4"/>
                  </a:lnTo>
                  <a:lnTo>
                    <a:pt x="12" y="4"/>
                  </a:lnTo>
                  <a:lnTo>
                    <a:pt x="12" y="3"/>
                  </a:lnTo>
                  <a:lnTo>
                    <a:pt x="11" y="2"/>
                  </a:lnTo>
                  <a:lnTo>
                    <a:pt x="9" y="2"/>
                  </a:lnTo>
                  <a:lnTo>
                    <a:pt x="9" y="1"/>
                  </a:lnTo>
                  <a:lnTo>
                    <a:pt x="8" y="1"/>
                  </a:lnTo>
                  <a:lnTo>
                    <a:pt x="7" y="0"/>
                  </a:lnTo>
                  <a:lnTo>
                    <a:pt x="6" y="0"/>
                  </a:lnTo>
                  <a:lnTo>
                    <a:pt x="5" y="0"/>
                  </a:lnTo>
                  <a:lnTo>
                    <a:pt x="3" y="0"/>
                  </a:lnTo>
                  <a:lnTo>
                    <a:pt x="3" y="1"/>
                  </a:lnTo>
                  <a:lnTo>
                    <a:pt x="2" y="1"/>
                  </a:lnTo>
                  <a:lnTo>
                    <a:pt x="1" y="2"/>
                  </a:lnTo>
                  <a:lnTo>
                    <a:pt x="1" y="3"/>
                  </a:lnTo>
                  <a:lnTo>
                    <a:pt x="1" y="4"/>
                  </a:lnTo>
                  <a:lnTo>
                    <a:pt x="0" y="4"/>
                  </a:lnTo>
                  <a:lnTo>
                    <a:pt x="0" y="6"/>
                  </a:lnTo>
                  <a:lnTo>
                    <a:pt x="0" y="7"/>
                  </a:lnTo>
                  <a:lnTo>
                    <a:pt x="0" y="8"/>
                  </a:lnTo>
                  <a:lnTo>
                    <a:pt x="0" y="9"/>
                  </a:lnTo>
                  <a:lnTo>
                    <a:pt x="0" y="10"/>
                  </a:lnTo>
                  <a:lnTo>
                    <a:pt x="0" y="11"/>
                  </a:lnTo>
                  <a:lnTo>
                    <a:pt x="0" y="13"/>
                  </a:lnTo>
                  <a:lnTo>
                    <a:pt x="0" y="15"/>
                  </a:lnTo>
                  <a:close/>
                </a:path>
              </a:pathLst>
            </a:custGeom>
            <a:solidFill>
              <a:srgbClr val="BDBDBD"/>
            </a:solidFill>
            <a:ln w="0">
              <a:solidFill>
                <a:srgbClr val="000000"/>
              </a:solidFill>
              <a:prstDash val="solid"/>
              <a:round/>
              <a:headEnd/>
              <a:tailEnd/>
            </a:ln>
          </p:spPr>
          <p:txBody>
            <a:bodyPr/>
            <a:lstStyle/>
            <a:p>
              <a:endParaRPr lang="en-US"/>
            </a:p>
          </p:txBody>
        </p:sp>
        <p:sp>
          <p:nvSpPr>
            <p:cNvPr id="7201" name="Freeform 56"/>
            <p:cNvSpPr>
              <a:spLocks/>
            </p:cNvSpPr>
            <p:nvPr/>
          </p:nvSpPr>
          <p:spPr bwMode="auto">
            <a:xfrm>
              <a:off x="777" y="1164"/>
              <a:ext cx="57" cy="450"/>
            </a:xfrm>
            <a:custGeom>
              <a:avLst/>
              <a:gdLst>
                <a:gd name="T0" fmla="*/ 0 w 57"/>
                <a:gd name="T1" fmla="*/ 18 h 450"/>
                <a:gd name="T2" fmla="*/ 0 w 57"/>
                <a:gd name="T3" fmla="*/ 450 h 450"/>
                <a:gd name="T4" fmla="*/ 57 w 57"/>
                <a:gd name="T5" fmla="*/ 429 h 450"/>
                <a:gd name="T6" fmla="*/ 57 w 57"/>
                <a:gd name="T7" fmla="*/ 0 h 450"/>
                <a:gd name="T8" fmla="*/ 0 w 57"/>
                <a:gd name="T9" fmla="*/ 18 h 450"/>
                <a:gd name="T10" fmla="*/ 0 60000 65536"/>
                <a:gd name="T11" fmla="*/ 0 60000 65536"/>
                <a:gd name="T12" fmla="*/ 0 60000 65536"/>
                <a:gd name="T13" fmla="*/ 0 60000 65536"/>
                <a:gd name="T14" fmla="*/ 0 60000 65536"/>
                <a:gd name="T15" fmla="*/ 0 w 57"/>
                <a:gd name="T16" fmla="*/ 0 h 450"/>
                <a:gd name="T17" fmla="*/ 57 w 57"/>
                <a:gd name="T18" fmla="*/ 450 h 450"/>
              </a:gdLst>
              <a:ahLst/>
              <a:cxnLst>
                <a:cxn ang="T10">
                  <a:pos x="T0" y="T1"/>
                </a:cxn>
                <a:cxn ang="T11">
                  <a:pos x="T2" y="T3"/>
                </a:cxn>
                <a:cxn ang="T12">
                  <a:pos x="T4" y="T5"/>
                </a:cxn>
                <a:cxn ang="T13">
                  <a:pos x="T6" y="T7"/>
                </a:cxn>
                <a:cxn ang="T14">
                  <a:pos x="T8" y="T9"/>
                </a:cxn>
              </a:cxnLst>
              <a:rect l="T15" t="T16" r="T17" b="T18"/>
              <a:pathLst>
                <a:path w="57" h="450">
                  <a:moveTo>
                    <a:pt x="0" y="18"/>
                  </a:moveTo>
                  <a:lnTo>
                    <a:pt x="0" y="450"/>
                  </a:lnTo>
                  <a:lnTo>
                    <a:pt x="57" y="429"/>
                  </a:lnTo>
                  <a:lnTo>
                    <a:pt x="57" y="0"/>
                  </a:lnTo>
                  <a:lnTo>
                    <a:pt x="0" y="18"/>
                  </a:lnTo>
                  <a:close/>
                </a:path>
              </a:pathLst>
            </a:custGeom>
            <a:solidFill>
              <a:srgbClr val="B0D8F7"/>
            </a:solidFill>
            <a:ln w="0">
              <a:solidFill>
                <a:srgbClr val="000000"/>
              </a:solidFill>
              <a:prstDash val="solid"/>
              <a:round/>
              <a:headEnd/>
              <a:tailEnd/>
            </a:ln>
          </p:spPr>
          <p:txBody>
            <a:bodyPr/>
            <a:lstStyle/>
            <a:p>
              <a:endParaRPr lang="en-US"/>
            </a:p>
          </p:txBody>
        </p:sp>
        <p:sp>
          <p:nvSpPr>
            <p:cNvPr id="7202" name="Freeform 57"/>
            <p:cNvSpPr>
              <a:spLocks/>
            </p:cNvSpPr>
            <p:nvPr/>
          </p:nvSpPr>
          <p:spPr bwMode="auto">
            <a:xfrm>
              <a:off x="780" y="1704"/>
              <a:ext cx="54" cy="306"/>
            </a:xfrm>
            <a:custGeom>
              <a:avLst/>
              <a:gdLst>
                <a:gd name="T0" fmla="*/ 0 w 54"/>
                <a:gd name="T1" fmla="*/ 29 h 306"/>
                <a:gd name="T2" fmla="*/ 0 w 54"/>
                <a:gd name="T3" fmla="*/ 306 h 306"/>
                <a:gd name="T4" fmla="*/ 54 w 54"/>
                <a:gd name="T5" fmla="*/ 264 h 306"/>
                <a:gd name="T6" fmla="*/ 54 w 54"/>
                <a:gd name="T7" fmla="*/ 0 h 306"/>
                <a:gd name="T8" fmla="*/ 0 w 54"/>
                <a:gd name="T9" fmla="*/ 29 h 306"/>
                <a:gd name="T10" fmla="*/ 0 60000 65536"/>
                <a:gd name="T11" fmla="*/ 0 60000 65536"/>
                <a:gd name="T12" fmla="*/ 0 60000 65536"/>
                <a:gd name="T13" fmla="*/ 0 60000 65536"/>
                <a:gd name="T14" fmla="*/ 0 60000 65536"/>
                <a:gd name="T15" fmla="*/ 0 w 54"/>
                <a:gd name="T16" fmla="*/ 0 h 306"/>
                <a:gd name="T17" fmla="*/ 54 w 54"/>
                <a:gd name="T18" fmla="*/ 306 h 306"/>
              </a:gdLst>
              <a:ahLst/>
              <a:cxnLst>
                <a:cxn ang="T10">
                  <a:pos x="T0" y="T1"/>
                </a:cxn>
                <a:cxn ang="T11">
                  <a:pos x="T2" y="T3"/>
                </a:cxn>
                <a:cxn ang="T12">
                  <a:pos x="T4" y="T5"/>
                </a:cxn>
                <a:cxn ang="T13">
                  <a:pos x="T6" y="T7"/>
                </a:cxn>
                <a:cxn ang="T14">
                  <a:pos x="T8" y="T9"/>
                </a:cxn>
              </a:cxnLst>
              <a:rect l="T15" t="T16" r="T17" b="T18"/>
              <a:pathLst>
                <a:path w="54" h="306">
                  <a:moveTo>
                    <a:pt x="0" y="29"/>
                  </a:moveTo>
                  <a:lnTo>
                    <a:pt x="0" y="306"/>
                  </a:lnTo>
                  <a:lnTo>
                    <a:pt x="54" y="264"/>
                  </a:lnTo>
                  <a:lnTo>
                    <a:pt x="54" y="0"/>
                  </a:lnTo>
                  <a:lnTo>
                    <a:pt x="0" y="29"/>
                  </a:lnTo>
                  <a:close/>
                </a:path>
              </a:pathLst>
            </a:custGeom>
            <a:solidFill>
              <a:srgbClr val="B0D8F7"/>
            </a:solidFill>
            <a:ln w="0">
              <a:solidFill>
                <a:srgbClr val="000000"/>
              </a:solidFill>
              <a:prstDash val="solid"/>
              <a:round/>
              <a:headEnd/>
              <a:tailEnd/>
            </a:ln>
          </p:spPr>
          <p:txBody>
            <a:bodyPr/>
            <a:lstStyle/>
            <a:p>
              <a:endParaRPr lang="en-US"/>
            </a:p>
          </p:txBody>
        </p:sp>
        <p:sp>
          <p:nvSpPr>
            <p:cNvPr id="7203" name="Freeform 58"/>
            <p:cNvSpPr>
              <a:spLocks/>
            </p:cNvSpPr>
            <p:nvPr/>
          </p:nvSpPr>
          <p:spPr bwMode="auto">
            <a:xfrm>
              <a:off x="867" y="1656"/>
              <a:ext cx="48" cy="294"/>
            </a:xfrm>
            <a:custGeom>
              <a:avLst/>
              <a:gdLst>
                <a:gd name="T0" fmla="*/ 0 w 48"/>
                <a:gd name="T1" fmla="*/ 27 h 294"/>
                <a:gd name="T2" fmla="*/ 0 w 48"/>
                <a:gd name="T3" fmla="*/ 294 h 294"/>
                <a:gd name="T4" fmla="*/ 48 w 48"/>
                <a:gd name="T5" fmla="*/ 258 h 294"/>
                <a:gd name="T6" fmla="*/ 48 w 48"/>
                <a:gd name="T7" fmla="*/ 0 h 294"/>
                <a:gd name="T8" fmla="*/ 0 w 48"/>
                <a:gd name="T9" fmla="*/ 27 h 294"/>
                <a:gd name="T10" fmla="*/ 0 60000 65536"/>
                <a:gd name="T11" fmla="*/ 0 60000 65536"/>
                <a:gd name="T12" fmla="*/ 0 60000 65536"/>
                <a:gd name="T13" fmla="*/ 0 60000 65536"/>
                <a:gd name="T14" fmla="*/ 0 60000 65536"/>
                <a:gd name="T15" fmla="*/ 0 w 48"/>
                <a:gd name="T16" fmla="*/ 0 h 294"/>
                <a:gd name="T17" fmla="*/ 48 w 48"/>
                <a:gd name="T18" fmla="*/ 294 h 294"/>
              </a:gdLst>
              <a:ahLst/>
              <a:cxnLst>
                <a:cxn ang="T10">
                  <a:pos x="T0" y="T1"/>
                </a:cxn>
                <a:cxn ang="T11">
                  <a:pos x="T2" y="T3"/>
                </a:cxn>
                <a:cxn ang="T12">
                  <a:pos x="T4" y="T5"/>
                </a:cxn>
                <a:cxn ang="T13">
                  <a:pos x="T6" y="T7"/>
                </a:cxn>
                <a:cxn ang="T14">
                  <a:pos x="T8" y="T9"/>
                </a:cxn>
              </a:cxnLst>
              <a:rect l="T15" t="T16" r="T17" b="T18"/>
              <a:pathLst>
                <a:path w="48" h="294">
                  <a:moveTo>
                    <a:pt x="0" y="27"/>
                  </a:moveTo>
                  <a:lnTo>
                    <a:pt x="0" y="294"/>
                  </a:lnTo>
                  <a:lnTo>
                    <a:pt x="48" y="258"/>
                  </a:lnTo>
                  <a:lnTo>
                    <a:pt x="48" y="0"/>
                  </a:lnTo>
                  <a:lnTo>
                    <a:pt x="0" y="27"/>
                  </a:lnTo>
                  <a:close/>
                </a:path>
              </a:pathLst>
            </a:custGeom>
            <a:solidFill>
              <a:srgbClr val="B0D8F7"/>
            </a:solidFill>
            <a:ln w="0">
              <a:solidFill>
                <a:srgbClr val="000000"/>
              </a:solidFill>
              <a:prstDash val="solid"/>
              <a:round/>
              <a:headEnd/>
              <a:tailEnd/>
            </a:ln>
          </p:spPr>
          <p:txBody>
            <a:bodyPr/>
            <a:lstStyle/>
            <a:p>
              <a:endParaRPr lang="en-US"/>
            </a:p>
          </p:txBody>
        </p:sp>
      </p:grpSp>
      <p:grpSp>
        <p:nvGrpSpPr>
          <p:cNvPr id="7187" name="Group 59"/>
          <p:cNvGrpSpPr>
            <a:grpSpLocks/>
          </p:cNvGrpSpPr>
          <p:nvPr/>
        </p:nvGrpSpPr>
        <p:grpSpPr bwMode="auto">
          <a:xfrm>
            <a:off x="5105401" y="5029202"/>
            <a:ext cx="333375" cy="1695449"/>
            <a:chOff x="732" y="1071"/>
            <a:chExt cx="210" cy="1068"/>
          </a:xfrm>
        </p:grpSpPr>
        <p:sp>
          <p:nvSpPr>
            <p:cNvPr id="7192" name="Freeform 60"/>
            <p:cNvSpPr>
              <a:spLocks/>
            </p:cNvSpPr>
            <p:nvPr/>
          </p:nvSpPr>
          <p:spPr bwMode="auto">
            <a:xfrm>
              <a:off x="732" y="1071"/>
              <a:ext cx="210" cy="1068"/>
            </a:xfrm>
            <a:custGeom>
              <a:avLst/>
              <a:gdLst>
                <a:gd name="T0" fmla="*/ 0 w 210"/>
                <a:gd name="T1" fmla="*/ 57 h 1068"/>
                <a:gd name="T2" fmla="*/ 0 w 210"/>
                <a:gd name="T3" fmla="*/ 1068 h 1068"/>
                <a:gd name="T4" fmla="*/ 210 w 210"/>
                <a:gd name="T5" fmla="*/ 906 h 1068"/>
                <a:gd name="T6" fmla="*/ 210 w 210"/>
                <a:gd name="T7" fmla="*/ 0 h 1068"/>
                <a:gd name="T8" fmla="*/ 0 w 210"/>
                <a:gd name="T9" fmla="*/ 57 h 1068"/>
                <a:gd name="T10" fmla="*/ 0 60000 65536"/>
                <a:gd name="T11" fmla="*/ 0 60000 65536"/>
                <a:gd name="T12" fmla="*/ 0 60000 65536"/>
                <a:gd name="T13" fmla="*/ 0 60000 65536"/>
                <a:gd name="T14" fmla="*/ 0 60000 65536"/>
                <a:gd name="T15" fmla="*/ 0 w 210"/>
                <a:gd name="T16" fmla="*/ 0 h 1068"/>
                <a:gd name="T17" fmla="*/ 210 w 210"/>
                <a:gd name="T18" fmla="*/ 1068 h 1068"/>
              </a:gdLst>
              <a:ahLst/>
              <a:cxnLst>
                <a:cxn ang="T10">
                  <a:pos x="T0" y="T1"/>
                </a:cxn>
                <a:cxn ang="T11">
                  <a:pos x="T2" y="T3"/>
                </a:cxn>
                <a:cxn ang="T12">
                  <a:pos x="T4" y="T5"/>
                </a:cxn>
                <a:cxn ang="T13">
                  <a:pos x="T6" y="T7"/>
                </a:cxn>
                <a:cxn ang="T14">
                  <a:pos x="T8" y="T9"/>
                </a:cxn>
              </a:cxnLst>
              <a:rect l="T15" t="T16" r="T17" b="T18"/>
              <a:pathLst>
                <a:path w="210" h="1068">
                  <a:moveTo>
                    <a:pt x="0" y="57"/>
                  </a:moveTo>
                  <a:lnTo>
                    <a:pt x="0" y="1068"/>
                  </a:lnTo>
                  <a:lnTo>
                    <a:pt x="210" y="906"/>
                  </a:lnTo>
                  <a:lnTo>
                    <a:pt x="210" y="0"/>
                  </a:lnTo>
                  <a:lnTo>
                    <a:pt x="0" y="57"/>
                  </a:lnTo>
                  <a:close/>
                </a:path>
              </a:pathLst>
            </a:custGeom>
            <a:solidFill>
              <a:srgbClr val="B0D8F7"/>
            </a:solidFill>
            <a:ln w="0">
              <a:solidFill>
                <a:srgbClr val="000000"/>
              </a:solidFill>
              <a:prstDash val="solid"/>
              <a:round/>
              <a:headEnd/>
              <a:tailEnd/>
            </a:ln>
          </p:spPr>
          <p:txBody>
            <a:bodyPr/>
            <a:lstStyle/>
            <a:p>
              <a:endParaRPr lang="en-US"/>
            </a:p>
          </p:txBody>
        </p:sp>
        <p:sp>
          <p:nvSpPr>
            <p:cNvPr id="7193" name="Freeform 61"/>
            <p:cNvSpPr>
              <a:spLocks/>
            </p:cNvSpPr>
            <p:nvPr/>
          </p:nvSpPr>
          <p:spPr bwMode="auto">
            <a:xfrm>
              <a:off x="864" y="1140"/>
              <a:ext cx="48" cy="444"/>
            </a:xfrm>
            <a:custGeom>
              <a:avLst/>
              <a:gdLst>
                <a:gd name="T0" fmla="*/ 0 w 48"/>
                <a:gd name="T1" fmla="*/ 15 h 444"/>
                <a:gd name="T2" fmla="*/ 0 w 48"/>
                <a:gd name="T3" fmla="*/ 444 h 444"/>
                <a:gd name="T4" fmla="*/ 48 w 48"/>
                <a:gd name="T5" fmla="*/ 426 h 444"/>
                <a:gd name="T6" fmla="*/ 48 w 48"/>
                <a:gd name="T7" fmla="*/ 0 h 444"/>
                <a:gd name="T8" fmla="*/ 0 w 48"/>
                <a:gd name="T9" fmla="*/ 15 h 444"/>
                <a:gd name="T10" fmla="*/ 0 60000 65536"/>
                <a:gd name="T11" fmla="*/ 0 60000 65536"/>
                <a:gd name="T12" fmla="*/ 0 60000 65536"/>
                <a:gd name="T13" fmla="*/ 0 60000 65536"/>
                <a:gd name="T14" fmla="*/ 0 60000 65536"/>
                <a:gd name="T15" fmla="*/ 0 w 48"/>
                <a:gd name="T16" fmla="*/ 0 h 444"/>
                <a:gd name="T17" fmla="*/ 48 w 48"/>
                <a:gd name="T18" fmla="*/ 444 h 444"/>
              </a:gdLst>
              <a:ahLst/>
              <a:cxnLst>
                <a:cxn ang="T10">
                  <a:pos x="T0" y="T1"/>
                </a:cxn>
                <a:cxn ang="T11">
                  <a:pos x="T2" y="T3"/>
                </a:cxn>
                <a:cxn ang="T12">
                  <a:pos x="T4" y="T5"/>
                </a:cxn>
                <a:cxn ang="T13">
                  <a:pos x="T6" y="T7"/>
                </a:cxn>
                <a:cxn ang="T14">
                  <a:pos x="T8" y="T9"/>
                </a:cxn>
              </a:cxnLst>
              <a:rect l="T15" t="T16" r="T17" b="T18"/>
              <a:pathLst>
                <a:path w="48" h="444">
                  <a:moveTo>
                    <a:pt x="0" y="15"/>
                  </a:moveTo>
                  <a:lnTo>
                    <a:pt x="0" y="444"/>
                  </a:lnTo>
                  <a:lnTo>
                    <a:pt x="48" y="426"/>
                  </a:lnTo>
                  <a:lnTo>
                    <a:pt x="48" y="0"/>
                  </a:lnTo>
                  <a:lnTo>
                    <a:pt x="0" y="15"/>
                  </a:lnTo>
                  <a:close/>
                </a:path>
              </a:pathLst>
            </a:custGeom>
            <a:solidFill>
              <a:srgbClr val="B0D8F7"/>
            </a:solidFill>
            <a:ln w="0">
              <a:solidFill>
                <a:srgbClr val="000000"/>
              </a:solidFill>
              <a:prstDash val="solid"/>
              <a:round/>
              <a:headEnd/>
              <a:tailEnd/>
            </a:ln>
          </p:spPr>
          <p:txBody>
            <a:bodyPr/>
            <a:lstStyle/>
            <a:p>
              <a:endParaRPr lang="en-US"/>
            </a:p>
          </p:txBody>
        </p:sp>
        <p:sp>
          <p:nvSpPr>
            <p:cNvPr id="7194" name="Freeform 62"/>
            <p:cNvSpPr>
              <a:spLocks/>
            </p:cNvSpPr>
            <p:nvPr/>
          </p:nvSpPr>
          <p:spPr bwMode="auto">
            <a:xfrm>
              <a:off x="772" y="1658"/>
              <a:ext cx="16" cy="27"/>
            </a:xfrm>
            <a:custGeom>
              <a:avLst/>
              <a:gdLst>
                <a:gd name="T0" fmla="*/ 0 w 14"/>
                <a:gd name="T1" fmla="*/ 15 h 23"/>
                <a:gd name="T2" fmla="*/ 0 w 14"/>
                <a:gd name="T3" fmla="*/ 16 h 23"/>
                <a:gd name="T4" fmla="*/ 0 w 14"/>
                <a:gd name="T5" fmla="*/ 17 h 23"/>
                <a:gd name="T6" fmla="*/ 0 w 14"/>
                <a:gd name="T7" fmla="*/ 19 h 23"/>
                <a:gd name="T8" fmla="*/ 1 w 14"/>
                <a:gd name="T9" fmla="*/ 19 h 23"/>
                <a:gd name="T10" fmla="*/ 1 w 14"/>
                <a:gd name="T11" fmla="*/ 20 h 23"/>
                <a:gd name="T12" fmla="*/ 2 w 14"/>
                <a:gd name="T13" fmla="*/ 21 h 23"/>
                <a:gd name="T14" fmla="*/ 3 w 14"/>
                <a:gd name="T15" fmla="*/ 21 h 23"/>
                <a:gd name="T16" fmla="*/ 3 w 14"/>
                <a:gd name="T17" fmla="*/ 22 h 23"/>
                <a:gd name="T18" fmla="*/ 5 w 14"/>
                <a:gd name="T19" fmla="*/ 22 h 23"/>
                <a:gd name="T20" fmla="*/ 6 w 14"/>
                <a:gd name="T21" fmla="*/ 23 h 23"/>
                <a:gd name="T22" fmla="*/ 7 w 14"/>
                <a:gd name="T23" fmla="*/ 23 h 23"/>
                <a:gd name="T24" fmla="*/ 8 w 14"/>
                <a:gd name="T25" fmla="*/ 23 h 23"/>
                <a:gd name="T26" fmla="*/ 9 w 14"/>
                <a:gd name="T27" fmla="*/ 23 h 23"/>
                <a:gd name="T28" fmla="*/ 11 w 14"/>
                <a:gd name="T29" fmla="*/ 23 h 23"/>
                <a:gd name="T30" fmla="*/ 11 w 14"/>
                <a:gd name="T31" fmla="*/ 22 h 23"/>
                <a:gd name="T32" fmla="*/ 12 w 14"/>
                <a:gd name="T33" fmla="*/ 21 h 23"/>
                <a:gd name="T34" fmla="*/ 12 w 14"/>
                <a:gd name="T35" fmla="*/ 20 h 23"/>
                <a:gd name="T36" fmla="*/ 12 w 14"/>
                <a:gd name="T37" fmla="*/ 19 h 23"/>
                <a:gd name="T38" fmla="*/ 13 w 14"/>
                <a:gd name="T39" fmla="*/ 19 h 23"/>
                <a:gd name="T40" fmla="*/ 13 w 14"/>
                <a:gd name="T41" fmla="*/ 17 h 23"/>
                <a:gd name="T42" fmla="*/ 13 w 14"/>
                <a:gd name="T43" fmla="*/ 16 h 23"/>
                <a:gd name="T44" fmla="*/ 13 w 14"/>
                <a:gd name="T45" fmla="*/ 15 h 23"/>
                <a:gd name="T46" fmla="*/ 13 w 14"/>
                <a:gd name="T47" fmla="*/ 14 h 23"/>
                <a:gd name="T48" fmla="*/ 13 w 14"/>
                <a:gd name="T49" fmla="*/ 13 h 23"/>
                <a:gd name="T50" fmla="*/ 13 w 14"/>
                <a:gd name="T51" fmla="*/ 11 h 23"/>
                <a:gd name="T52" fmla="*/ 13 w 14"/>
                <a:gd name="T53" fmla="*/ 10 h 23"/>
                <a:gd name="T54" fmla="*/ 14 w 14"/>
                <a:gd name="T55" fmla="*/ 9 h 23"/>
                <a:gd name="T56" fmla="*/ 13 w 14"/>
                <a:gd name="T57" fmla="*/ 7 h 23"/>
                <a:gd name="T58" fmla="*/ 13 w 14"/>
                <a:gd name="T59" fmla="*/ 6 h 23"/>
                <a:gd name="T60" fmla="*/ 13 w 14"/>
                <a:gd name="T61" fmla="*/ 4 h 23"/>
                <a:gd name="T62" fmla="*/ 12 w 14"/>
                <a:gd name="T63" fmla="*/ 4 h 23"/>
                <a:gd name="T64" fmla="*/ 12 w 14"/>
                <a:gd name="T65" fmla="*/ 3 h 23"/>
                <a:gd name="T66" fmla="*/ 11 w 14"/>
                <a:gd name="T67" fmla="*/ 2 h 23"/>
                <a:gd name="T68" fmla="*/ 9 w 14"/>
                <a:gd name="T69" fmla="*/ 2 h 23"/>
                <a:gd name="T70" fmla="*/ 9 w 14"/>
                <a:gd name="T71" fmla="*/ 1 h 23"/>
                <a:gd name="T72" fmla="*/ 8 w 14"/>
                <a:gd name="T73" fmla="*/ 1 h 23"/>
                <a:gd name="T74" fmla="*/ 7 w 14"/>
                <a:gd name="T75" fmla="*/ 0 h 23"/>
                <a:gd name="T76" fmla="*/ 6 w 14"/>
                <a:gd name="T77" fmla="*/ 0 h 23"/>
                <a:gd name="T78" fmla="*/ 5 w 14"/>
                <a:gd name="T79" fmla="*/ 0 h 23"/>
                <a:gd name="T80" fmla="*/ 3 w 14"/>
                <a:gd name="T81" fmla="*/ 0 h 23"/>
                <a:gd name="T82" fmla="*/ 3 w 14"/>
                <a:gd name="T83" fmla="*/ 1 h 23"/>
                <a:gd name="T84" fmla="*/ 2 w 14"/>
                <a:gd name="T85" fmla="*/ 1 h 23"/>
                <a:gd name="T86" fmla="*/ 1 w 14"/>
                <a:gd name="T87" fmla="*/ 2 h 23"/>
                <a:gd name="T88" fmla="*/ 1 w 14"/>
                <a:gd name="T89" fmla="*/ 3 h 23"/>
                <a:gd name="T90" fmla="*/ 1 w 14"/>
                <a:gd name="T91" fmla="*/ 4 h 23"/>
                <a:gd name="T92" fmla="*/ 0 w 14"/>
                <a:gd name="T93" fmla="*/ 4 h 23"/>
                <a:gd name="T94" fmla="*/ 0 w 14"/>
                <a:gd name="T95" fmla="*/ 6 h 23"/>
                <a:gd name="T96" fmla="*/ 0 w 14"/>
                <a:gd name="T97" fmla="*/ 7 h 23"/>
                <a:gd name="T98" fmla="*/ 0 w 14"/>
                <a:gd name="T99" fmla="*/ 8 h 23"/>
                <a:gd name="T100" fmla="*/ 0 w 14"/>
                <a:gd name="T101" fmla="*/ 9 h 23"/>
                <a:gd name="T102" fmla="*/ 0 w 14"/>
                <a:gd name="T103" fmla="*/ 10 h 23"/>
                <a:gd name="T104" fmla="*/ 0 w 14"/>
                <a:gd name="T105" fmla="*/ 11 h 23"/>
                <a:gd name="T106" fmla="*/ 0 w 14"/>
                <a:gd name="T107" fmla="*/ 13 h 23"/>
                <a:gd name="T108" fmla="*/ 0 w 14"/>
                <a:gd name="T109" fmla="*/ 15 h 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
                <a:gd name="T166" fmla="*/ 0 h 23"/>
                <a:gd name="T167" fmla="*/ 14 w 14"/>
                <a:gd name="T168" fmla="*/ 23 h 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 h="23">
                  <a:moveTo>
                    <a:pt x="0" y="15"/>
                  </a:moveTo>
                  <a:lnTo>
                    <a:pt x="0" y="16"/>
                  </a:lnTo>
                  <a:lnTo>
                    <a:pt x="0" y="17"/>
                  </a:lnTo>
                  <a:lnTo>
                    <a:pt x="0" y="19"/>
                  </a:lnTo>
                  <a:lnTo>
                    <a:pt x="1" y="19"/>
                  </a:lnTo>
                  <a:lnTo>
                    <a:pt x="1" y="20"/>
                  </a:lnTo>
                  <a:lnTo>
                    <a:pt x="2" y="21"/>
                  </a:lnTo>
                  <a:lnTo>
                    <a:pt x="3" y="21"/>
                  </a:lnTo>
                  <a:lnTo>
                    <a:pt x="3" y="22"/>
                  </a:lnTo>
                  <a:lnTo>
                    <a:pt x="5" y="22"/>
                  </a:lnTo>
                  <a:lnTo>
                    <a:pt x="6" y="23"/>
                  </a:lnTo>
                  <a:lnTo>
                    <a:pt x="7" y="23"/>
                  </a:lnTo>
                  <a:lnTo>
                    <a:pt x="8" y="23"/>
                  </a:lnTo>
                  <a:lnTo>
                    <a:pt x="9" y="23"/>
                  </a:lnTo>
                  <a:lnTo>
                    <a:pt x="11" y="23"/>
                  </a:lnTo>
                  <a:lnTo>
                    <a:pt x="11" y="22"/>
                  </a:lnTo>
                  <a:lnTo>
                    <a:pt x="12" y="21"/>
                  </a:lnTo>
                  <a:lnTo>
                    <a:pt x="12" y="20"/>
                  </a:lnTo>
                  <a:lnTo>
                    <a:pt x="12" y="19"/>
                  </a:lnTo>
                  <a:lnTo>
                    <a:pt x="13" y="19"/>
                  </a:lnTo>
                  <a:lnTo>
                    <a:pt x="13" y="17"/>
                  </a:lnTo>
                  <a:lnTo>
                    <a:pt x="13" y="16"/>
                  </a:lnTo>
                  <a:lnTo>
                    <a:pt x="13" y="15"/>
                  </a:lnTo>
                  <a:lnTo>
                    <a:pt x="13" y="14"/>
                  </a:lnTo>
                  <a:lnTo>
                    <a:pt x="13" y="13"/>
                  </a:lnTo>
                  <a:lnTo>
                    <a:pt x="13" y="11"/>
                  </a:lnTo>
                  <a:lnTo>
                    <a:pt x="13" y="10"/>
                  </a:lnTo>
                  <a:lnTo>
                    <a:pt x="14" y="9"/>
                  </a:lnTo>
                  <a:lnTo>
                    <a:pt x="13" y="7"/>
                  </a:lnTo>
                  <a:lnTo>
                    <a:pt x="13" y="6"/>
                  </a:lnTo>
                  <a:lnTo>
                    <a:pt x="13" y="4"/>
                  </a:lnTo>
                  <a:lnTo>
                    <a:pt x="12" y="4"/>
                  </a:lnTo>
                  <a:lnTo>
                    <a:pt x="12" y="3"/>
                  </a:lnTo>
                  <a:lnTo>
                    <a:pt x="11" y="2"/>
                  </a:lnTo>
                  <a:lnTo>
                    <a:pt x="9" y="2"/>
                  </a:lnTo>
                  <a:lnTo>
                    <a:pt x="9" y="1"/>
                  </a:lnTo>
                  <a:lnTo>
                    <a:pt x="8" y="1"/>
                  </a:lnTo>
                  <a:lnTo>
                    <a:pt x="7" y="0"/>
                  </a:lnTo>
                  <a:lnTo>
                    <a:pt x="6" y="0"/>
                  </a:lnTo>
                  <a:lnTo>
                    <a:pt x="5" y="0"/>
                  </a:lnTo>
                  <a:lnTo>
                    <a:pt x="3" y="0"/>
                  </a:lnTo>
                  <a:lnTo>
                    <a:pt x="3" y="1"/>
                  </a:lnTo>
                  <a:lnTo>
                    <a:pt x="2" y="1"/>
                  </a:lnTo>
                  <a:lnTo>
                    <a:pt x="1" y="2"/>
                  </a:lnTo>
                  <a:lnTo>
                    <a:pt x="1" y="3"/>
                  </a:lnTo>
                  <a:lnTo>
                    <a:pt x="1" y="4"/>
                  </a:lnTo>
                  <a:lnTo>
                    <a:pt x="0" y="4"/>
                  </a:lnTo>
                  <a:lnTo>
                    <a:pt x="0" y="6"/>
                  </a:lnTo>
                  <a:lnTo>
                    <a:pt x="0" y="7"/>
                  </a:lnTo>
                  <a:lnTo>
                    <a:pt x="0" y="8"/>
                  </a:lnTo>
                  <a:lnTo>
                    <a:pt x="0" y="9"/>
                  </a:lnTo>
                  <a:lnTo>
                    <a:pt x="0" y="10"/>
                  </a:lnTo>
                  <a:lnTo>
                    <a:pt x="0" y="11"/>
                  </a:lnTo>
                  <a:lnTo>
                    <a:pt x="0" y="13"/>
                  </a:lnTo>
                  <a:lnTo>
                    <a:pt x="0" y="15"/>
                  </a:lnTo>
                  <a:close/>
                </a:path>
              </a:pathLst>
            </a:custGeom>
            <a:solidFill>
              <a:srgbClr val="BDBDBD"/>
            </a:solidFill>
            <a:ln w="0">
              <a:solidFill>
                <a:srgbClr val="000000"/>
              </a:solidFill>
              <a:prstDash val="solid"/>
              <a:round/>
              <a:headEnd/>
              <a:tailEnd/>
            </a:ln>
          </p:spPr>
          <p:txBody>
            <a:bodyPr/>
            <a:lstStyle/>
            <a:p>
              <a:endParaRPr lang="en-US"/>
            </a:p>
          </p:txBody>
        </p:sp>
        <p:sp>
          <p:nvSpPr>
            <p:cNvPr id="7195" name="Freeform 63"/>
            <p:cNvSpPr>
              <a:spLocks/>
            </p:cNvSpPr>
            <p:nvPr/>
          </p:nvSpPr>
          <p:spPr bwMode="auto">
            <a:xfrm>
              <a:off x="777" y="1164"/>
              <a:ext cx="57" cy="450"/>
            </a:xfrm>
            <a:custGeom>
              <a:avLst/>
              <a:gdLst>
                <a:gd name="T0" fmla="*/ 0 w 57"/>
                <a:gd name="T1" fmla="*/ 18 h 450"/>
                <a:gd name="T2" fmla="*/ 0 w 57"/>
                <a:gd name="T3" fmla="*/ 450 h 450"/>
                <a:gd name="T4" fmla="*/ 57 w 57"/>
                <a:gd name="T5" fmla="*/ 429 h 450"/>
                <a:gd name="T6" fmla="*/ 57 w 57"/>
                <a:gd name="T7" fmla="*/ 0 h 450"/>
                <a:gd name="T8" fmla="*/ 0 w 57"/>
                <a:gd name="T9" fmla="*/ 18 h 450"/>
                <a:gd name="T10" fmla="*/ 0 60000 65536"/>
                <a:gd name="T11" fmla="*/ 0 60000 65536"/>
                <a:gd name="T12" fmla="*/ 0 60000 65536"/>
                <a:gd name="T13" fmla="*/ 0 60000 65536"/>
                <a:gd name="T14" fmla="*/ 0 60000 65536"/>
                <a:gd name="T15" fmla="*/ 0 w 57"/>
                <a:gd name="T16" fmla="*/ 0 h 450"/>
                <a:gd name="T17" fmla="*/ 57 w 57"/>
                <a:gd name="T18" fmla="*/ 450 h 450"/>
              </a:gdLst>
              <a:ahLst/>
              <a:cxnLst>
                <a:cxn ang="T10">
                  <a:pos x="T0" y="T1"/>
                </a:cxn>
                <a:cxn ang="T11">
                  <a:pos x="T2" y="T3"/>
                </a:cxn>
                <a:cxn ang="T12">
                  <a:pos x="T4" y="T5"/>
                </a:cxn>
                <a:cxn ang="T13">
                  <a:pos x="T6" y="T7"/>
                </a:cxn>
                <a:cxn ang="T14">
                  <a:pos x="T8" y="T9"/>
                </a:cxn>
              </a:cxnLst>
              <a:rect l="T15" t="T16" r="T17" b="T18"/>
              <a:pathLst>
                <a:path w="57" h="450">
                  <a:moveTo>
                    <a:pt x="0" y="18"/>
                  </a:moveTo>
                  <a:lnTo>
                    <a:pt x="0" y="450"/>
                  </a:lnTo>
                  <a:lnTo>
                    <a:pt x="57" y="429"/>
                  </a:lnTo>
                  <a:lnTo>
                    <a:pt x="57" y="0"/>
                  </a:lnTo>
                  <a:lnTo>
                    <a:pt x="0" y="18"/>
                  </a:lnTo>
                  <a:close/>
                </a:path>
              </a:pathLst>
            </a:custGeom>
            <a:solidFill>
              <a:srgbClr val="B0D8F7"/>
            </a:solidFill>
            <a:ln w="0">
              <a:solidFill>
                <a:srgbClr val="000000"/>
              </a:solidFill>
              <a:prstDash val="solid"/>
              <a:round/>
              <a:headEnd/>
              <a:tailEnd/>
            </a:ln>
          </p:spPr>
          <p:txBody>
            <a:bodyPr/>
            <a:lstStyle/>
            <a:p>
              <a:endParaRPr lang="en-US"/>
            </a:p>
          </p:txBody>
        </p:sp>
        <p:sp>
          <p:nvSpPr>
            <p:cNvPr id="7196" name="Freeform 64"/>
            <p:cNvSpPr>
              <a:spLocks/>
            </p:cNvSpPr>
            <p:nvPr/>
          </p:nvSpPr>
          <p:spPr bwMode="auto">
            <a:xfrm>
              <a:off x="780" y="1704"/>
              <a:ext cx="54" cy="306"/>
            </a:xfrm>
            <a:custGeom>
              <a:avLst/>
              <a:gdLst>
                <a:gd name="T0" fmla="*/ 0 w 54"/>
                <a:gd name="T1" fmla="*/ 29 h 306"/>
                <a:gd name="T2" fmla="*/ 0 w 54"/>
                <a:gd name="T3" fmla="*/ 306 h 306"/>
                <a:gd name="T4" fmla="*/ 54 w 54"/>
                <a:gd name="T5" fmla="*/ 264 h 306"/>
                <a:gd name="T6" fmla="*/ 54 w 54"/>
                <a:gd name="T7" fmla="*/ 0 h 306"/>
                <a:gd name="T8" fmla="*/ 0 w 54"/>
                <a:gd name="T9" fmla="*/ 29 h 306"/>
                <a:gd name="T10" fmla="*/ 0 60000 65536"/>
                <a:gd name="T11" fmla="*/ 0 60000 65536"/>
                <a:gd name="T12" fmla="*/ 0 60000 65536"/>
                <a:gd name="T13" fmla="*/ 0 60000 65536"/>
                <a:gd name="T14" fmla="*/ 0 60000 65536"/>
                <a:gd name="T15" fmla="*/ 0 w 54"/>
                <a:gd name="T16" fmla="*/ 0 h 306"/>
                <a:gd name="T17" fmla="*/ 54 w 54"/>
                <a:gd name="T18" fmla="*/ 306 h 306"/>
              </a:gdLst>
              <a:ahLst/>
              <a:cxnLst>
                <a:cxn ang="T10">
                  <a:pos x="T0" y="T1"/>
                </a:cxn>
                <a:cxn ang="T11">
                  <a:pos x="T2" y="T3"/>
                </a:cxn>
                <a:cxn ang="T12">
                  <a:pos x="T4" y="T5"/>
                </a:cxn>
                <a:cxn ang="T13">
                  <a:pos x="T6" y="T7"/>
                </a:cxn>
                <a:cxn ang="T14">
                  <a:pos x="T8" y="T9"/>
                </a:cxn>
              </a:cxnLst>
              <a:rect l="T15" t="T16" r="T17" b="T18"/>
              <a:pathLst>
                <a:path w="54" h="306">
                  <a:moveTo>
                    <a:pt x="0" y="29"/>
                  </a:moveTo>
                  <a:lnTo>
                    <a:pt x="0" y="306"/>
                  </a:lnTo>
                  <a:lnTo>
                    <a:pt x="54" y="264"/>
                  </a:lnTo>
                  <a:lnTo>
                    <a:pt x="54" y="0"/>
                  </a:lnTo>
                  <a:lnTo>
                    <a:pt x="0" y="29"/>
                  </a:lnTo>
                  <a:close/>
                </a:path>
              </a:pathLst>
            </a:custGeom>
            <a:solidFill>
              <a:srgbClr val="B0D8F7"/>
            </a:solidFill>
            <a:ln w="0">
              <a:solidFill>
                <a:srgbClr val="000000"/>
              </a:solidFill>
              <a:prstDash val="solid"/>
              <a:round/>
              <a:headEnd/>
              <a:tailEnd/>
            </a:ln>
          </p:spPr>
          <p:txBody>
            <a:bodyPr/>
            <a:lstStyle/>
            <a:p>
              <a:endParaRPr lang="en-US"/>
            </a:p>
          </p:txBody>
        </p:sp>
        <p:sp>
          <p:nvSpPr>
            <p:cNvPr id="7197" name="Freeform 65"/>
            <p:cNvSpPr>
              <a:spLocks/>
            </p:cNvSpPr>
            <p:nvPr/>
          </p:nvSpPr>
          <p:spPr bwMode="auto">
            <a:xfrm>
              <a:off x="867" y="1656"/>
              <a:ext cx="48" cy="294"/>
            </a:xfrm>
            <a:custGeom>
              <a:avLst/>
              <a:gdLst>
                <a:gd name="T0" fmla="*/ 0 w 48"/>
                <a:gd name="T1" fmla="*/ 27 h 294"/>
                <a:gd name="T2" fmla="*/ 0 w 48"/>
                <a:gd name="T3" fmla="*/ 294 h 294"/>
                <a:gd name="T4" fmla="*/ 48 w 48"/>
                <a:gd name="T5" fmla="*/ 258 h 294"/>
                <a:gd name="T6" fmla="*/ 48 w 48"/>
                <a:gd name="T7" fmla="*/ 0 h 294"/>
                <a:gd name="T8" fmla="*/ 0 w 48"/>
                <a:gd name="T9" fmla="*/ 27 h 294"/>
                <a:gd name="T10" fmla="*/ 0 60000 65536"/>
                <a:gd name="T11" fmla="*/ 0 60000 65536"/>
                <a:gd name="T12" fmla="*/ 0 60000 65536"/>
                <a:gd name="T13" fmla="*/ 0 60000 65536"/>
                <a:gd name="T14" fmla="*/ 0 60000 65536"/>
                <a:gd name="T15" fmla="*/ 0 w 48"/>
                <a:gd name="T16" fmla="*/ 0 h 294"/>
                <a:gd name="T17" fmla="*/ 48 w 48"/>
                <a:gd name="T18" fmla="*/ 294 h 294"/>
              </a:gdLst>
              <a:ahLst/>
              <a:cxnLst>
                <a:cxn ang="T10">
                  <a:pos x="T0" y="T1"/>
                </a:cxn>
                <a:cxn ang="T11">
                  <a:pos x="T2" y="T3"/>
                </a:cxn>
                <a:cxn ang="T12">
                  <a:pos x="T4" y="T5"/>
                </a:cxn>
                <a:cxn ang="T13">
                  <a:pos x="T6" y="T7"/>
                </a:cxn>
                <a:cxn ang="T14">
                  <a:pos x="T8" y="T9"/>
                </a:cxn>
              </a:cxnLst>
              <a:rect l="T15" t="T16" r="T17" b="T18"/>
              <a:pathLst>
                <a:path w="48" h="294">
                  <a:moveTo>
                    <a:pt x="0" y="27"/>
                  </a:moveTo>
                  <a:lnTo>
                    <a:pt x="0" y="294"/>
                  </a:lnTo>
                  <a:lnTo>
                    <a:pt x="48" y="258"/>
                  </a:lnTo>
                  <a:lnTo>
                    <a:pt x="48" y="0"/>
                  </a:lnTo>
                  <a:lnTo>
                    <a:pt x="0" y="27"/>
                  </a:lnTo>
                  <a:close/>
                </a:path>
              </a:pathLst>
            </a:custGeom>
            <a:solidFill>
              <a:srgbClr val="B0D8F7"/>
            </a:solidFill>
            <a:ln w="0">
              <a:solidFill>
                <a:srgbClr val="000000"/>
              </a:solidFill>
              <a:prstDash val="solid"/>
              <a:round/>
              <a:headEnd/>
              <a:tailEnd/>
            </a:ln>
          </p:spPr>
          <p:txBody>
            <a:bodyPr/>
            <a:lstStyle/>
            <a:p>
              <a:endParaRPr lang="en-US"/>
            </a:p>
          </p:txBody>
        </p:sp>
      </p:grpSp>
      <p:sp>
        <p:nvSpPr>
          <p:cNvPr id="7188" name="Freeform 66"/>
          <p:cNvSpPr>
            <a:spLocks/>
          </p:cNvSpPr>
          <p:nvPr/>
        </p:nvSpPr>
        <p:spPr bwMode="auto">
          <a:xfrm>
            <a:off x="3581400" y="3276600"/>
            <a:ext cx="882650" cy="1174751"/>
          </a:xfrm>
          <a:custGeom>
            <a:avLst/>
            <a:gdLst>
              <a:gd name="T0" fmla="*/ 0 w 556"/>
              <a:gd name="T1" fmla="*/ 0 h 520"/>
              <a:gd name="T2" fmla="*/ 556 w 556"/>
              <a:gd name="T3" fmla="*/ 0 h 520"/>
              <a:gd name="T4" fmla="*/ 556 w 556"/>
              <a:gd name="T5" fmla="*/ 520 h 520"/>
              <a:gd name="T6" fmla="*/ 0 w 556"/>
              <a:gd name="T7" fmla="*/ 520 h 520"/>
              <a:gd name="T8" fmla="*/ 0 w 556"/>
              <a:gd name="T9" fmla="*/ 0 h 520"/>
              <a:gd name="T10" fmla="*/ 0 60000 65536"/>
              <a:gd name="T11" fmla="*/ 0 60000 65536"/>
              <a:gd name="T12" fmla="*/ 0 60000 65536"/>
              <a:gd name="T13" fmla="*/ 0 60000 65536"/>
              <a:gd name="T14" fmla="*/ 0 60000 65536"/>
              <a:gd name="T15" fmla="*/ 0 w 556"/>
              <a:gd name="T16" fmla="*/ 0 h 520"/>
              <a:gd name="T17" fmla="*/ 556 w 556"/>
              <a:gd name="T18" fmla="*/ 520 h 520"/>
            </a:gdLst>
            <a:ahLst/>
            <a:cxnLst>
              <a:cxn ang="T10">
                <a:pos x="T0" y="T1"/>
              </a:cxn>
              <a:cxn ang="T11">
                <a:pos x="T2" y="T3"/>
              </a:cxn>
              <a:cxn ang="T12">
                <a:pos x="T4" y="T5"/>
              </a:cxn>
              <a:cxn ang="T13">
                <a:pos x="T6" y="T7"/>
              </a:cxn>
              <a:cxn ang="T14">
                <a:pos x="T8" y="T9"/>
              </a:cxn>
            </a:cxnLst>
            <a:rect l="T15" t="T16" r="T17" b="T18"/>
            <a:pathLst>
              <a:path w="556" h="520">
                <a:moveTo>
                  <a:pt x="0" y="0"/>
                </a:moveTo>
                <a:lnTo>
                  <a:pt x="556" y="0"/>
                </a:lnTo>
                <a:lnTo>
                  <a:pt x="556" y="520"/>
                </a:lnTo>
                <a:lnTo>
                  <a:pt x="0" y="520"/>
                </a:lnTo>
                <a:lnTo>
                  <a:pt x="0" y="0"/>
                </a:lnTo>
                <a:close/>
              </a:path>
            </a:pathLst>
          </a:custGeom>
          <a:solidFill>
            <a:srgbClr val="D1E8FA"/>
          </a:solidFill>
          <a:ln w="0" cap="flat" cmpd="sng">
            <a:solidFill>
              <a:srgbClr val="D1E8FA"/>
            </a:solidFill>
            <a:prstDash val="solid"/>
            <a:round/>
            <a:headEnd type="none" w="med" len="med"/>
            <a:tailEnd type="none" w="med" len="med"/>
          </a:ln>
        </p:spPr>
        <p:txBody>
          <a:bodyPr/>
          <a:lstStyle/>
          <a:p>
            <a:endParaRPr lang="en-US"/>
          </a:p>
        </p:txBody>
      </p:sp>
      <p:sp>
        <p:nvSpPr>
          <p:cNvPr id="7189" name="Text Box 67"/>
          <p:cNvSpPr txBox="1">
            <a:spLocks noChangeArrowheads="1"/>
          </p:cNvSpPr>
          <p:nvPr/>
        </p:nvSpPr>
        <p:spPr bwMode="auto">
          <a:xfrm>
            <a:off x="3124201" y="4724401"/>
            <a:ext cx="3810000" cy="276999"/>
          </a:xfrm>
          <a:prstGeom prst="rect">
            <a:avLst/>
          </a:prstGeom>
          <a:noFill/>
          <a:ln w="9525">
            <a:noFill/>
            <a:miter lim="800000"/>
            <a:headEnd/>
            <a:tailEnd/>
          </a:ln>
        </p:spPr>
        <p:txBody>
          <a:bodyPr>
            <a:spAutoFit/>
          </a:bodyPr>
          <a:lstStyle/>
          <a:p>
            <a:pPr>
              <a:spcBef>
                <a:spcPct val="50000"/>
              </a:spcBef>
            </a:pPr>
            <a:r>
              <a:rPr lang="en-US" sz="1200" b="1"/>
              <a:t>Doors- copy and paste these to make a door wall.</a:t>
            </a:r>
          </a:p>
        </p:txBody>
      </p:sp>
      <p:sp>
        <p:nvSpPr>
          <p:cNvPr id="7190" name="Text Box 68"/>
          <p:cNvSpPr txBox="1">
            <a:spLocks noChangeArrowheads="1"/>
          </p:cNvSpPr>
          <p:nvPr/>
        </p:nvSpPr>
        <p:spPr bwMode="auto">
          <a:xfrm>
            <a:off x="4953001" y="3429001"/>
            <a:ext cx="1676400" cy="861774"/>
          </a:xfrm>
          <a:prstGeom prst="rect">
            <a:avLst/>
          </a:prstGeom>
          <a:noFill/>
          <a:ln w="9525">
            <a:noFill/>
            <a:miter lim="800000"/>
            <a:headEnd/>
            <a:tailEnd/>
          </a:ln>
        </p:spPr>
        <p:txBody>
          <a:bodyPr>
            <a:spAutoFit/>
          </a:bodyPr>
          <a:lstStyle/>
          <a:p>
            <a:pPr>
              <a:spcBef>
                <a:spcPct val="50000"/>
              </a:spcBef>
            </a:pPr>
            <a:r>
              <a:rPr lang="en-US" sz="1000" b="1"/>
              <a:t>Copy and paste, resize or edit points of this panel to cover or change a see thru doorway.</a:t>
            </a:r>
          </a:p>
        </p:txBody>
      </p:sp>
      <p:sp>
        <p:nvSpPr>
          <p:cNvPr id="7191" name="Line 69"/>
          <p:cNvSpPr>
            <a:spLocks noChangeShapeType="1"/>
          </p:cNvSpPr>
          <p:nvPr/>
        </p:nvSpPr>
        <p:spPr bwMode="auto">
          <a:xfrm flipH="1">
            <a:off x="4495801" y="3733800"/>
            <a:ext cx="4572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nvGraphicFramePr>
        <p:xfrm>
          <a:off x="177801" y="165099"/>
          <a:ext cx="6997700" cy="2295276"/>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Stage:</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a:ln>
                            <a:noFill/>
                          </a:ln>
                          <a:solidFill>
                            <a:schemeClr val="tx1"/>
                          </a:solidFill>
                          <a:effectLst/>
                          <a:latin typeface="Arial" charset="0"/>
                          <a:cs typeface="Times New Roman" charset="0"/>
                        </a:rPr>
                        <a:t>Date:</a:t>
                      </a:r>
                      <a:endParaRPr kumimoji="0" lang="en-US" sz="1200" b="1" i="0" u="none" strike="noStrike" cap="none" normalizeH="0" baseline="0" dirty="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a:t>
                      </a:r>
                      <a:endParaRPr kumimoji="0" lang="en-US" sz="1200" b="0" i="0" u="none" strike="noStrike" cap="none" normalizeH="0" baseline="0" dirty="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GUN READY CONDITION: </a:t>
                      </a:r>
                      <a:r>
                        <a:rPr kumimoji="0" lang="en-US" sz="1100" b="0" i="0" u="none" strike="noStrike" cap="none" normalizeH="0" baseline="0" dirty="0">
                          <a:ln>
                            <a:noFill/>
                          </a:ln>
                          <a:solidFill>
                            <a:schemeClr val="tx1"/>
                          </a:solidFill>
                          <a:effectLst/>
                          <a:latin typeface="Arial" charset="0"/>
                          <a:cs typeface="Times New Roman" charset="0"/>
                        </a:rPr>
                        <a:t>Loaded gun in holster, hands relaxed at sides.</a:t>
                      </a:r>
                      <a:endParaRPr kumimoji="0" lang="en-US" sz="1100" b="1" i="0" u="none" strike="noStrike" cap="none" normalizeH="0" baseline="0" dirty="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00 rounds, 000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0 IPSC, 0 PP, 0 USP, 0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RULES:</a:t>
                      </a:r>
                      <a:r>
                        <a:rPr kumimoji="0" lang="en-US" sz="1100" b="0" i="0" u="none" strike="noStrike" cap="none" normalizeH="0" baseline="0" dirty="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Upon start signal, engage targets as required to score.</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2068" name="Picture 24" descr="C:\Documents and Settings\All Users\Documents\TAPS Files\dvc1.gif"/>
          <p:cNvPicPr>
            <a:picLocks noChangeAspect="1" noChangeArrowheads="1"/>
          </p:cNvPicPr>
          <p:nvPr/>
        </p:nvPicPr>
        <p:blipFill>
          <a:blip r:embed="rId2" cstate="print"/>
          <a:srcRect/>
          <a:stretch>
            <a:fillRect/>
          </a:stretch>
        </p:blipFill>
        <p:spPr bwMode="auto">
          <a:xfrm>
            <a:off x="152401" y="127001"/>
            <a:ext cx="1057275" cy="925513"/>
          </a:xfrm>
          <a:prstGeom prst="rect">
            <a:avLst/>
          </a:prstGeom>
          <a:noFill/>
          <a:ln w="9525">
            <a:noFill/>
            <a:miter lim="800000"/>
            <a:headEnd/>
            <a:tailEnd/>
          </a:ln>
        </p:spPr>
      </p:pic>
      <p:grpSp>
        <p:nvGrpSpPr>
          <p:cNvPr id="2" name="Group 70"/>
          <p:cNvGrpSpPr/>
          <p:nvPr/>
        </p:nvGrpSpPr>
        <p:grpSpPr>
          <a:xfrm>
            <a:off x="6248400" y="152400"/>
            <a:ext cx="944753" cy="979552"/>
            <a:chOff x="6093277" y="2819399"/>
            <a:chExt cx="944753" cy="979552"/>
          </a:xfrm>
        </p:grpSpPr>
        <p:pic>
          <p:nvPicPr>
            <p:cNvPr id="2070" name="Picture 22"/>
            <p:cNvPicPr>
              <a:picLocks noChangeAspect="1" noChangeArrowheads="1"/>
            </p:cNvPicPr>
            <p:nvPr/>
          </p:nvPicPr>
          <p:blipFill>
            <a:blip r:embed="rId3"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398841"/>
              <a:ext cx="561372" cy="400110"/>
            </a:xfrm>
            <a:prstGeom prst="rect">
              <a:avLst/>
            </a:prstGeom>
            <a:noFill/>
          </p:spPr>
          <p:txBody>
            <a:bodyPr wrap="none" lIns="91440" tIns="45720" rIns="91440" bIns="45720">
              <a:spAutoFit/>
            </a:bodyPr>
            <a:lstStyle/>
            <a:p>
              <a:pPr algn="ctr"/>
              <a:r>
                <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p>
          </p:txBody>
        </p:sp>
      </p:grpSp>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88"/>
          <p:cNvGrpSpPr>
            <a:grpSpLocks/>
          </p:cNvGrpSpPr>
          <p:nvPr/>
        </p:nvGrpSpPr>
        <p:grpSpPr bwMode="auto">
          <a:xfrm>
            <a:off x="9067800" y="26670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123"/>
          <p:cNvGrpSpPr/>
          <p:nvPr/>
        </p:nvGrpSpPr>
        <p:grpSpPr>
          <a:xfrm>
            <a:off x="8686800" y="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a:t>A</a:t>
              </a:r>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29"/>
          <p:cNvGrpSpPr>
            <a:grpSpLocks/>
          </p:cNvGrpSpPr>
          <p:nvPr/>
        </p:nvGrpSpPr>
        <p:grpSpPr bwMode="auto">
          <a:xfrm>
            <a:off x="8458200" y="16002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 name="Group 723"/>
          <p:cNvGrpSpPr>
            <a:grpSpLocks/>
          </p:cNvGrpSpPr>
          <p:nvPr/>
        </p:nvGrpSpPr>
        <p:grpSpPr bwMode="auto">
          <a:xfrm>
            <a:off x="91440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 name="Group 60"/>
          <p:cNvGrpSpPr/>
          <p:nvPr/>
        </p:nvGrpSpPr>
        <p:grpSpPr>
          <a:xfrm>
            <a:off x="91752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47"/>
          <p:cNvGrpSpPr/>
          <p:nvPr/>
        </p:nvGrpSpPr>
        <p:grpSpPr>
          <a:xfrm>
            <a:off x="8229600" y="2667000"/>
            <a:ext cx="404303" cy="683977"/>
            <a:chOff x="767613" y="2243008"/>
            <a:chExt cx="404303" cy="683977"/>
          </a:xfrm>
        </p:grpSpPr>
        <p:grpSp>
          <p:nvGrpSpPr>
            <p:cNvPr id="14"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5" name="Group 71"/>
          <p:cNvGrpSpPr/>
          <p:nvPr/>
        </p:nvGrpSpPr>
        <p:grpSpPr>
          <a:xfrm>
            <a:off x="-2286000" y="80010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6" name="Group 95"/>
          <p:cNvGrpSpPr>
            <a:grpSpLocks/>
          </p:cNvGrpSpPr>
          <p:nvPr/>
        </p:nvGrpSpPr>
        <p:grpSpPr bwMode="auto">
          <a:xfrm>
            <a:off x="9067800" y="845820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4" name="TextBox 73"/>
          <p:cNvSpPr txBox="1"/>
          <p:nvPr/>
        </p:nvSpPr>
        <p:spPr>
          <a:xfrm>
            <a:off x="2675366" y="4267200"/>
            <a:ext cx="1541192" cy="707886"/>
          </a:xfrm>
          <a:prstGeom prst="rect">
            <a:avLst/>
          </a:prstGeom>
          <a:noFill/>
        </p:spPr>
        <p:txBody>
          <a:bodyPr wrap="none" rtlCol="0">
            <a:spAutoFit/>
          </a:bodyPr>
          <a:lstStyle/>
          <a:p>
            <a:pPr algn="ctr"/>
            <a:r>
              <a:rPr lang="en-US" sz="4000" b="1" dirty="0"/>
              <a:t>SAVE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5"/>
          <p:cNvGrpSpPr>
            <a:grpSpLocks/>
          </p:cNvGrpSpPr>
          <p:nvPr/>
        </p:nvGrpSpPr>
        <p:grpSpPr bwMode="auto">
          <a:xfrm>
            <a:off x="1524000" y="5410201"/>
            <a:ext cx="374650" cy="858838"/>
            <a:chOff x="584200" y="4749800"/>
            <a:chExt cx="374650" cy="858838"/>
          </a:xfrm>
        </p:grpSpPr>
        <p:grpSp>
          <p:nvGrpSpPr>
            <p:cNvPr id="3" name="Group 292"/>
            <p:cNvGrpSpPr>
              <a:grpSpLocks/>
            </p:cNvGrpSpPr>
            <p:nvPr/>
          </p:nvGrpSpPr>
          <p:grpSpPr bwMode="auto">
            <a:xfrm flipH="1">
              <a:off x="584200" y="4749800"/>
              <a:ext cx="222250" cy="858838"/>
              <a:chOff x="384" y="816"/>
              <a:chExt cx="140" cy="541"/>
            </a:xfrm>
          </p:grpSpPr>
          <p:sp>
            <p:nvSpPr>
              <p:cNvPr id="2171"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72"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173" name="Freeform 295"/>
              <p:cNvSpPr>
                <a:spLocks/>
              </p:cNvSpPr>
              <p:nvPr/>
            </p:nvSpPr>
            <p:spPr bwMode="auto">
              <a:xfrm flipH="1">
                <a:off x="384" y="816"/>
                <a:ext cx="140" cy="364"/>
              </a:xfrm>
              <a:custGeom>
                <a:avLst/>
                <a:gdLst>
                  <a:gd name="T0" fmla="*/ 33 w 173"/>
                  <a:gd name="T1" fmla="*/ 15 h 375"/>
                  <a:gd name="T2" fmla="*/ 67 w 173"/>
                  <a:gd name="T3" fmla="*/ 0 h 375"/>
                  <a:gd name="T4" fmla="*/ 67 w 173"/>
                  <a:gd name="T5" fmla="*/ 61 h 375"/>
                  <a:gd name="T6" fmla="*/ 80 w 173"/>
                  <a:gd name="T7" fmla="*/ 65 h 375"/>
                  <a:gd name="T8" fmla="*/ 91 w 173"/>
                  <a:gd name="T9" fmla="*/ 81 h 375"/>
                  <a:gd name="T10" fmla="*/ 91 w 173"/>
                  <a:gd name="T11" fmla="*/ 255 h 375"/>
                  <a:gd name="T12" fmla="*/ 78 w 173"/>
                  <a:gd name="T13" fmla="*/ 314 h 375"/>
                  <a:gd name="T14" fmla="*/ 21 w 173"/>
                  <a:gd name="T15" fmla="*/ 343 h 375"/>
                  <a:gd name="T16" fmla="*/ 0 w 173"/>
                  <a:gd name="T17" fmla="*/ 291 h 375"/>
                  <a:gd name="T18" fmla="*/ 0 w 173"/>
                  <a:gd name="T19" fmla="*/ 116 h 375"/>
                  <a:gd name="T20" fmla="*/ 15 w 173"/>
                  <a:gd name="T21" fmla="*/ 87 h 375"/>
                  <a:gd name="T22" fmla="*/ 32 w 173"/>
                  <a:gd name="T23" fmla="*/ 79 h 375"/>
                  <a:gd name="T24" fmla="*/ 3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307"/>
            <p:cNvGrpSpPr>
              <a:grpSpLocks/>
            </p:cNvGrpSpPr>
            <p:nvPr/>
          </p:nvGrpSpPr>
          <p:grpSpPr bwMode="auto">
            <a:xfrm flipH="1">
              <a:off x="736600" y="4749800"/>
              <a:ext cx="222250" cy="858838"/>
              <a:chOff x="528" y="1344"/>
              <a:chExt cx="140" cy="541"/>
            </a:xfrm>
          </p:grpSpPr>
          <p:grpSp>
            <p:nvGrpSpPr>
              <p:cNvPr id="5" name="Group 308"/>
              <p:cNvGrpSpPr>
                <a:grpSpLocks/>
              </p:cNvGrpSpPr>
              <p:nvPr/>
            </p:nvGrpSpPr>
            <p:grpSpPr bwMode="auto">
              <a:xfrm>
                <a:off x="528" y="1344"/>
                <a:ext cx="140" cy="541"/>
                <a:chOff x="366" y="1371"/>
                <a:chExt cx="140" cy="541"/>
              </a:xfrm>
            </p:grpSpPr>
            <p:sp>
              <p:nvSpPr>
                <p:cNvPr id="2168" name="Line 309"/>
                <p:cNvSpPr>
                  <a:spLocks noChangeShapeType="1"/>
                </p:cNvSpPr>
                <p:nvPr/>
              </p:nvSpPr>
              <p:spPr bwMode="auto">
                <a:xfrm flipH="1">
                  <a:off x="502" y="1664"/>
                  <a:ext cx="0" cy="248"/>
                </a:xfrm>
                <a:prstGeom prst="line">
                  <a:avLst/>
                </a:prstGeom>
                <a:noFill/>
                <a:ln w="28575">
                  <a:solidFill>
                    <a:schemeClr val="tx1"/>
                  </a:solidFill>
                  <a:round/>
                  <a:headEnd/>
                  <a:tailEnd/>
                </a:ln>
              </p:spPr>
              <p:txBody>
                <a:bodyPr wrap="none" anchor="ctr"/>
                <a:lstStyle/>
                <a:p>
                  <a:endParaRPr lang="en-US"/>
                </a:p>
              </p:txBody>
            </p:sp>
            <p:sp>
              <p:nvSpPr>
                <p:cNvPr id="2169" name="Line 310"/>
                <p:cNvSpPr>
                  <a:spLocks noChangeShapeType="1"/>
                </p:cNvSpPr>
                <p:nvPr/>
              </p:nvSpPr>
              <p:spPr bwMode="auto">
                <a:xfrm flipH="1">
                  <a:off x="373" y="1626"/>
                  <a:ext cx="0" cy="248"/>
                </a:xfrm>
                <a:prstGeom prst="line">
                  <a:avLst/>
                </a:prstGeom>
                <a:noFill/>
                <a:ln w="28575">
                  <a:solidFill>
                    <a:schemeClr val="tx1"/>
                  </a:solidFill>
                  <a:round/>
                  <a:headEnd/>
                  <a:tailEnd/>
                </a:ln>
              </p:spPr>
              <p:txBody>
                <a:bodyPr wrap="none" anchor="ctr"/>
                <a:lstStyle/>
                <a:p>
                  <a:endParaRPr lang="en-US"/>
                </a:p>
              </p:txBody>
            </p:sp>
            <p:sp>
              <p:nvSpPr>
                <p:cNvPr id="2170" name="Freeform 311"/>
                <p:cNvSpPr>
                  <a:spLocks/>
                </p:cNvSpPr>
                <p:nvPr/>
              </p:nvSpPr>
              <p:spPr bwMode="auto">
                <a:xfrm flipH="1">
                  <a:off x="366" y="1371"/>
                  <a:ext cx="140" cy="364"/>
                </a:xfrm>
                <a:custGeom>
                  <a:avLst/>
                  <a:gdLst>
                    <a:gd name="T0" fmla="*/ 33 w 173"/>
                    <a:gd name="T1" fmla="*/ 15 h 375"/>
                    <a:gd name="T2" fmla="*/ 67 w 173"/>
                    <a:gd name="T3" fmla="*/ 0 h 375"/>
                    <a:gd name="T4" fmla="*/ 67 w 173"/>
                    <a:gd name="T5" fmla="*/ 61 h 375"/>
                    <a:gd name="T6" fmla="*/ 80 w 173"/>
                    <a:gd name="T7" fmla="*/ 65 h 375"/>
                    <a:gd name="T8" fmla="*/ 91 w 173"/>
                    <a:gd name="T9" fmla="*/ 81 h 375"/>
                    <a:gd name="T10" fmla="*/ 91 w 173"/>
                    <a:gd name="T11" fmla="*/ 255 h 375"/>
                    <a:gd name="T12" fmla="*/ 78 w 173"/>
                    <a:gd name="T13" fmla="*/ 314 h 375"/>
                    <a:gd name="T14" fmla="*/ 21 w 173"/>
                    <a:gd name="T15" fmla="*/ 343 h 375"/>
                    <a:gd name="T16" fmla="*/ 0 w 173"/>
                    <a:gd name="T17" fmla="*/ 291 h 375"/>
                    <a:gd name="T18" fmla="*/ 0 w 173"/>
                    <a:gd name="T19" fmla="*/ 116 h 375"/>
                    <a:gd name="T20" fmla="*/ 15 w 173"/>
                    <a:gd name="T21" fmla="*/ 87 h 375"/>
                    <a:gd name="T22" fmla="*/ 32 w 173"/>
                    <a:gd name="T23" fmla="*/ 79 h 375"/>
                    <a:gd name="T24" fmla="*/ 3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sp>
            <p:nvSpPr>
              <p:cNvPr id="2166" name="Line 312"/>
              <p:cNvSpPr>
                <a:spLocks noChangeShapeType="1"/>
              </p:cNvSpPr>
              <p:nvPr/>
            </p:nvSpPr>
            <p:spPr bwMode="auto">
              <a:xfrm flipH="1">
                <a:off x="546" y="1461"/>
                <a:ext cx="108" cy="204"/>
              </a:xfrm>
              <a:prstGeom prst="line">
                <a:avLst/>
              </a:prstGeom>
              <a:noFill/>
              <a:ln w="12700">
                <a:solidFill>
                  <a:schemeClr val="tx1"/>
                </a:solidFill>
                <a:round/>
                <a:headEnd/>
                <a:tailEnd/>
              </a:ln>
            </p:spPr>
            <p:txBody>
              <a:bodyPr/>
              <a:lstStyle/>
              <a:p>
                <a:endParaRPr lang="en-US"/>
              </a:p>
            </p:txBody>
          </p:sp>
          <p:sp>
            <p:nvSpPr>
              <p:cNvPr id="2167" name="Line 313"/>
              <p:cNvSpPr>
                <a:spLocks noChangeShapeType="1"/>
              </p:cNvSpPr>
              <p:nvPr/>
            </p:nvSpPr>
            <p:spPr bwMode="auto">
              <a:xfrm>
                <a:off x="546" y="1431"/>
                <a:ext cx="93" cy="270"/>
              </a:xfrm>
              <a:prstGeom prst="line">
                <a:avLst/>
              </a:prstGeom>
              <a:noFill/>
              <a:ln w="12700">
                <a:solidFill>
                  <a:schemeClr val="tx1"/>
                </a:solidFill>
                <a:round/>
                <a:headEnd/>
                <a:tailEnd/>
              </a:ln>
            </p:spPr>
            <p:txBody>
              <a:bodyPr/>
              <a:lstStyle/>
              <a:p>
                <a:endParaRPr lang="en-US"/>
              </a:p>
            </p:txBody>
          </p:sp>
        </p:grpSp>
      </p:grpSp>
      <p:sp>
        <p:nvSpPr>
          <p:cNvPr id="2051" name="Freeform 6"/>
          <p:cNvSpPr>
            <a:spLocks/>
          </p:cNvSpPr>
          <p:nvPr/>
        </p:nvSpPr>
        <p:spPr bwMode="auto">
          <a:xfrm>
            <a:off x="3352800" y="8610600"/>
            <a:ext cx="7620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bg1">
              <a:alpha val="50195"/>
            </a:schemeClr>
          </a:solidFill>
          <a:ln w="25400">
            <a:solidFill>
              <a:schemeClr val="tx1"/>
            </a:solidFill>
            <a:round/>
            <a:headEnd/>
            <a:tailEnd/>
          </a:ln>
        </p:spPr>
        <p:txBody>
          <a:bodyPr wrap="none" anchor="ctr"/>
          <a:lstStyle/>
          <a:p>
            <a:endParaRPr lang="en-US" sz="1400"/>
          </a:p>
          <a:p>
            <a:endParaRPr lang="en-US" sz="1400"/>
          </a:p>
          <a:p>
            <a:r>
              <a:rPr lang="en-US" sz="1400"/>
              <a:t> Box A</a:t>
            </a:r>
          </a:p>
        </p:txBody>
      </p:sp>
      <p:graphicFrame>
        <p:nvGraphicFramePr>
          <p:cNvPr id="25629" name="Group 29"/>
          <p:cNvGraphicFramePr>
            <a:graphicFrameLocks noGrp="1"/>
          </p:cNvGraphicFramePr>
          <p:nvPr/>
        </p:nvGraphicFramePr>
        <p:xfrm>
          <a:off x="177801" y="165102"/>
          <a:ext cx="6997700" cy="2172654"/>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01701">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Lewiston Pistol Club, November 7, 2010</a:t>
                      </a:r>
                      <a:endParaRPr kumimoji="0" lang="en-US" sz="1200" b="1" i="0" u="none" strike="noStrike" cap="none" normalizeH="0" baseline="0" dirty="0">
                        <a:ln>
                          <a:noFill/>
                        </a:ln>
                        <a:solidFill>
                          <a:schemeClr val="tx1"/>
                        </a:solidFill>
                        <a:effectLst/>
                        <a:latin typeface="Arial" charset="0"/>
                      </a:endParaRP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cs typeface="Times New Roman" charset="0"/>
                        </a:rPr>
                        <a:t>God Damnit, Roger!</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Course Designer: Roger Watson</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  </a:t>
                      </a:r>
                      <a:r>
                        <a:rPr kumimoji="0" lang="en-US" sz="1100" b="0" i="0" u="none" strike="noStrike" cap="none" normalizeH="0" baseline="0" dirty="0">
                          <a:ln>
                            <a:noFill/>
                          </a:ln>
                          <a:solidFill>
                            <a:schemeClr val="tx1"/>
                          </a:solidFill>
                          <a:effectLst/>
                          <a:latin typeface="Arial" charset="0"/>
                          <a:cs typeface="Times New Roman" charset="0"/>
                        </a:rPr>
                        <a:t>Hands relaxed at side in box A</a:t>
                      </a:r>
                      <a:endParaRPr kumimoji="0" lang="en-US" sz="1200" b="0" i="0" u="none" strike="noStrike" cap="none" normalizeH="0" baseline="0" dirty="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68287">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GUN READY CONDITION: </a:t>
                      </a:r>
                      <a:r>
                        <a:rPr kumimoji="0" lang="en-US" sz="1100" b="0" i="0" u="none" strike="noStrike" cap="none" normalizeH="0" baseline="0" dirty="0">
                          <a:ln>
                            <a:noFill/>
                          </a:ln>
                          <a:solidFill>
                            <a:schemeClr val="tx1"/>
                          </a:solidFill>
                          <a:effectLst/>
                          <a:latin typeface="Arial" charset="0"/>
                          <a:cs typeface="Times New Roman" charset="0"/>
                        </a:rPr>
                        <a:t>Loaded gun in holster.</a:t>
                      </a:r>
                      <a:endParaRPr kumimoji="0" lang="en-US" sz="1100" b="1" i="0" u="none" strike="noStrike" cap="none" normalizeH="0" baseline="0" dirty="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27 rounds, 135points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8 IPSC, 11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RULES:</a:t>
                      </a:r>
                      <a:r>
                        <a:rPr kumimoji="0" lang="en-US" sz="1100" b="0" i="0" u="none" strike="noStrike" cap="none" normalizeH="0" baseline="0" dirty="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661353">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Upon start signal, engage targets as required to score.  </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2070" name="Picture 24" descr="C:\Documents and Settings\All Users\Documents\TAPS Files\dvc1.gif"/>
          <p:cNvPicPr>
            <a:picLocks noChangeAspect="1" noChangeArrowheads="1"/>
          </p:cNvPicPr>
          <p:nvPr/>
        </p:nvPicPr>
        <p:blipFill>
          <a:blip r:embed="rId2" cstate="print"/>
          <a:srcRect/>
          <a:stretch>
            <a:fillRect/>
          </a:stretch>
        </p:blipFill>
        <p:spPr bwMode="auto">
          <a:xfrm>
            <a:off x="152401" y="127001"/>
            <a:ext cx="1057275" cy="925513"/>
          </a:xfrm>
          <a:prstGeom prst="rect">
            <a:avLst/>
          </a:prstGeom>
          <a:noFill/>
          <a:ln w="9525">
            <a:noFill/>
            <a:miter lim="800000"/>
            <a:headEnd/>
            <a:tailEnd/>
          </a:ln>
        </p:spPr>
      </p:pic>
      <p:pic>
        <p:nvPicPr>
          <p:cNvPr id="2071" name="Picture 25" descr="C:\Documents and Settings\All Users\Documents\TAPS Files\TAPS Logo 2003.jpg"/>
          <p:cNvPicPr>
            <a:picLocks noChangeAspect="1" noChangeArrowheads="1"/>
          </p:cNvPicPr>
          <p:nvPr/>
        </p:nvPicPr>
        <p:blipFill>
          <a:blip r:embed="rId3" cstate="print"/>
          <a:srcRect/>
          <a:stretch>
            <a:fillRect/>
          </a:stretch>
        </p:blipFill>
        <p:spPr bwMode="auto">
          <a:xfrm>
            <a:off x="6324601" y="152400"/>
            <a:ext cx="688975" cy="990600"/>
          </a:xfrm>
          <a:prstGeom prst="rect">
            <a:avLst/>
          </a:prstGeom>
          <a:noFill/>
          <a:ln w="9525">
            <a:noFill/>
            <a:miter lim="800000"/>
            <a:headEnd/>
            <a:tailEnd/>
          </a:ln>
        </p:spPr>
      </p:pic>
      <p:grpSp>
        <p:nvGrpSpPr>
          <p:cNvPr id="9" name="Group 4"/>
          <p:cNvGrpSpPr>
            <a:grpSpLocks/>
          </p:cNvGrpSpPr>
          <p:nvPr/>
        </p:nvGrpSpPr>
        <p:grpSpPr bwMode="auto">
          <a:xfrm>
            <a:off x="990601" y="2667001"/>
            <a:ext cx="100013" cy="458788"/>
            <a:chOff x="5029192" y="3930650"/>
            <a:chExt cx="100584" cy="459438"/>
          </a:xfrm>
        </p:grpSpPr>
        <p:sp>
          <p:nvSpPr>
            <p:cNvPr id="6" name="Rectangle 5"/>
            <p:cNvSpPr/>
            <p:nvPr/>
          </p:nvSpPr>
          <p:spPr>
            <a:xfrm>
              <a:off x="5041965" y="3930650"/>
              <a:ext cx="76635" cy="763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Straight Connector 6"/>
            <p:cNvCxnSpPr/>
            <p:nvPr/>
          </p:nvCxnSpPr>
          <p:spPr>
            <a:xfrm rot="-120000">
              <a:off x="5029192" y="4038753"/>
              <a:ext cx="1005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500000" flipV="1">
              <a:off x="4903817" y="4197656"/>
              <a:ext cx="351335" cy="335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8"/>
          <p:cNvGrpSpPr>
            <a:grpSpLocks/>
          </p:cNvGrpSpPr>
          <p:nvPr/>
        </p:nvGrpSpPr>
        <p:grpSpPr bwMode="auto">
          <a:xfrm>
            <a:off x="1193801" y="2667001"/>
            <a:ext cx="100013" cy="458788"/>
            <a:chOff x="5029192" y="3930650"/>
            <a:chExt cx="100584" cy="459438"/>
          </a:xfrm>
        </p:grpSpPr>
        <p:sp>
          <p:nvSpPr>
            <p:cNvPr id="10" name="Rectangle 9"/>
            <p:cNvSpPr/>
            <p:nvPr/>
          </p:nvSpPr>
          <p:spPr>
            <a:xfrm>
              <a:off x="5041965" y="3930650"/>
              <a:ext cx="76635" cy="763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1" name="Straight Connector 10"/>
            <p:cNvCxnSpPr/>
            <p:nvPr/>
          </p:nvCxnSpPr>
          <p:spPr>
            <a:xfrm rot="-120000">
              <a:off x="5029192" y="4038753"/>
              <a:ext cx="1005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500000" flipV="1">
              <a:off x="4903817" y="4197656"/>
              <a:ext cx="351335" cy="335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12"/>
          <p:cNvGrpSpPr>
            <a:grpSpLocks/>
          </p:cNvGrpSpPr>
          <p:nvPr/>
        </p:nvGrpSpPr>
        <p:grpSpPr bwMode="auto">
          <a:xfrm>
            <a:off x="1397001" y="2667001"/>
            <a:ext cx="100013" cy="458788"/>
            <a:chOff x="5029192" y="3930650"/>
            <a:chExt cx="100584" cy="459438"/>
          </a:xfrm>
        </p:grpSpPr>
        <p:sp>
          <p:nvSpPr>
            <p:cNvPr id="14" name="Rectangle 13"/>
            <p:cNvSpPr/>
            <p:nvPr/>
          </p:nvSpPr>
          <p:spPr>
            <a:xfrm>
              <a:off x="5041965" y="3930650"/>
              <a:ext cx="76635" cy="763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5" name="Straight Connector 14"/>
            <p:cNvCxnSpPr/>
            <p:nvPr/>
          </p:nvCxnSpPr>
          <p:spPr>
            <a:xfrm rot="-120000">
              <a:off x="5029192" y="4038753"/>
              <a:ext cx="1005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500000" flipV="1">
              <a:off x="4903817" y="4197656"/>
              <a:ext cx="351335" cy="335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28"/>
          <p:cNvGrpSpPr>
            <a:grpSpLocks/>
          </p:cNvGrpSpPr>
          <p:nvPr/>
        </p:nvGrpSpPr>
        <p:grpSpPr bwMode="auto">
          <a:xfrm>
            <a:off x="2465388" y="2667001"/>
            <a:ext cx="100012" cy="458788"/>
            <a:chOff x="5029192" y="3930650"/>
            <a:chExt cx="100584" cy="459438"/>
          </a:xfrm>
        </p:grpSpPr>
        <p:sp>
          <p:nvSpPr>
            <p:cNvPr id="30" name="Rectangle 29"/>
            <p:cNvSpPr/>
            <p:nvPr/>
          </p:nvSpPr>
          <p:spPr>
            <a:xfrm>
              <a:off x="5041965" y="3930650"/>
              <a:ext cx="76636" cy="763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1" name="Straight Connector 30"/>
            <p:cNvCxnSpPr/>
            <p:nvPr/>
          </p:nvCxnSpPr>
          <p:spPr>
            <a:xfrm rot="-120000">
              <a:off x="5029192" y="4038753"/>
              <a:ext cx="1005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500000" flipV="1">
              <a:off x="4903816" y="4197656"/>
              <a:ext cx="351335" cy="335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32"/>
          <p:cNvGrpSpPr>
            <a:grpSpLocks/>
          </p:cNvGrpSpPr>
          <p:nvPr/>
        </p:nvGrpSpPr>
        <p:grpSpPr bwMode="auto">
          <a:xfrm>
            <a:off x="2668588" y="2667001"/>
            <a:ext cx="100012" cy="458788"/>
            <a:chOff x="5029192" y="3930650"/>
            <a:chExt cx="100584" cy="459438"/>
          </a:xfrm>
        </p:grpSpPr>
        <p:sp>
          <p:nvSpPr>
            <p:cNvPr id="34" name="Rectangle 33"/>
            <p:cNvSpPr/>
            <p:nvPr/>
          </p:nvSpPr>
          <p:spPr>
            <a:xfrm>
              <a:off x="5041965" y="3930650"/>
              <a:ext cx="76636" cy="763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5" name="Straight Connector 34"/>
            <p:cNvCxnSpPr/>
            <p:nvPr/>
          </p:nvCxnSpPr>
          <p:spPr>
            <a:xfrm rot="-120000">
              <a:off x="5029192" y="4038753"/>
              <a:ext cx="1005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500000" flipV="1">
              <a:off x="4903816" y="4197656"/>
              <a:ext cx="351335" cy="335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36"/>
          <p:cNvGrpSpPr>
            <a:grpSpLocks/>
          </p:cNvGrpSpPr>
          <p:nvPr/>
        </p:nvGrpSpPr>
        <p:grpSpPr bwMode="auto">
          <a:xfrm>
            <a:off x="2871788" y="2667001"/>
            <a:ext cx="100012" cy="458788"/>
            <a:chOff x="5029192" y="3930650"/>
            <a:chExt cx="100584" cy="459438"/>
          </a:xfrm>
        </p:grpSpPr>
        <p:sp>
          <p:nvSpPr>
            <p:cNvPr id="38" name="Rectangle 37"/>
            <p:cNvSpPr/>
            <p:nvPr/>
          </p:nvSpPr>
          <p:spPr>
            <a:xfrm>
              <a:off x="5041965" y="3930650"/>
              <a:ext cx="76636" cy="7630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9" name="Straight Connector 38"/>
            <p:cNvCxnSpPr/>
            <p:nvPr/>
          </p:nvCxnSpPr>
          <p:spPr>
            <a:xfrm rot="-120000">
              <a:off x="5029192" y="4038753"/>
              <a:ext cx="1005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500000" flipV="1">
              <a:off x="4903816" y="4197656"/>
              <a:ext cx="351335" cy="335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78" name="Rectangle 9"/>
          <p:cNvSpPr>
            <a:spLocks noChangeArrowheads="1"/>
          </p:cNvSpPr>
          <p:nvPr/>
        </p:nvSpPr>
        <p:spPr bwMode="auto">
          <a:xfrm>
            <a:off x="1676401" y="3200400"/>
            <a:ext cx="588963" cy="1212850"/>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2079" name="Freeform 178"/>
          <p:cNvSpPr>
            <a:spLocks/>
          </p:cNvSpPr>
          <p:nvPr/>
        </p:nvSpPr>
        <p:spPr bwMode="auto">
          <a:xfrm rot="8732045" flipV="1">
            <a:off x="1244601" y="4566851"/>
            <a:ext cx="1114425" cy="276999"/>
          </a:xfrm>
          <a:custGeom>
            <a:avLst/>
            <a:gdLst>
              <a:gd name="T0" fmla="*/ 0 w 10770"/>
              <a:gd name="T1" fmla="*/ 1900286233 h 8143"/>
              <a:gd name="T2" fmla="*/ 2147483647 w 10770"/>
              <a:gd name="T3" fmla="*/ 2147483647 h 8143"/>
              <a:gd name="T4" fmla="*/ 2147483647 w 10770"/>
              <a:gd name="T5" fmla="*/ 1269270962 h 8143"/>
              <a:gd name="T6" fmla="*/ 2147483647 w 10770"/>
              <a:gd name="T7" fmla="*/ 0 h 8143"/>
              <a:gd name="T8" fmla="*/ 0 w 10770"/>
              <a:gd name="T9" fmla="*/ 1900286233 h 8143"/>
              <a:gd name="T10" fmla="*/ 0 60000 65536"/>
              <a:gd name="T11" fmla="*/ 0 60000 65536"/>
              <a:gd name="T12" fmla="*/ 0 60000 65536"/>
              <a:gd name="T13" fmla="*/ 0 60000 65536"/>
              <a:gd name="T14" fmla="*/ 0 60000 65536"/>
              <a:gd name="T15" fmla="*/ 0 w 10770"/>
              <a:gd name="T16" fmla="*/ 0 h 8143"/>
              <a:gd name="T17" fmla="*/ 10770 w 10770"/>
              <a:gd name="T18" fmla="*/ 8143 h 8143"/>
            </a:gdLst>
            <a:ahLst/>
            <a:cxnLst>
              <a:cxn ang="T10">
                <a:pos x="T0" y="T1"/>
              </a:cxn>
              <a:cxn ang="T11">
                <a:pos x="T2" y="T3"/>
              </a:cxn>
              <a:cxn ang="T12">
                <a:pos x="T4" y="T5"/>
              </a:cxn>
              <a:cxn ang="T13">
                <a:pos x="T6" y="T7"/>
              </a:cxn>
              <a:cxn ang="T14">
                <a:pos x="T8" y="T9"/>
              </a:cxn>
            </a:cxnLst>
            <a:rect l="T15" t="T16" r="T17" b="T18"/>
            <a:pathLst>
              <a:path w="10770" h="8143">
                <a:moveTo>
                  <a:pt x="0" y="4463"/>
                </a:moveTo>
                <a:lnTo>
                  <a:pt x="5312" y="8143"/>
                </a:lnTo>
                <a:lnTo>
                  <a:pt x="10770" y="2981"/>
                </a:lnTo>
                <a:lnTo>
                  <a:pt x="4824" y="0"/>
                </a:lnTo>
                <a:lnTo>
                  <a:pt x="0" y="4463"/>
                </a:lnTo>
                <a:close/>
              </a:path>
            </a:pathLst>
          </a:custGeom>
          <a:solidFill>
            <a:schemeClr val="accent1"/>
          </a:solidFill>
          <a:ln w="9525">
            <a:solidFill>
              <a:schemeClr val="tx1"/>
            </a:solidFill>
            <a:round/>
            <a:headEnd/>
            <a:tailEnd/>
          </a:ln>
        </p:spPr>
        <p:txBody>
          <a:bodyPr lIns="0" tIns="0" rIns="0" bIns="0" anchor="ctr">
            <a:spAutoFit/>
          </a:bodyPr>
          <a:lstStyle/>
          <a:p>
            <a:endParaRPr lang="en-US"/>
          </a:p>
        </p:txBody>
      </p:sp>
      <p:grpSp>
        <p:nvGrpSpPr>
          <p:cNvPr id="21" name="Group 292"/>
          <p:cNvGrpSpPr>
            <a:grpSpLocks/>
          </p:cNvGrpSpPr>
          <p:nvPr/>
        </p:nvGrpSpPr>
        <p:grpSpPr bwMode="auto">
          <a:xfrm flipH="1">
            <a:off x="1219200" y="5562600"/>
            <a:ext cx="222250" cy="858838"/>
            <a:chOff x="384" y="816"/>
            <a:chExt cx="140" cy="541"/>
          </a:xfrm>
        </p:grpSpPr>
        <p:sp>
          <p:nvSpPr>
            <p:cNvPr id="214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4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144" name="Freeform 295"/>
            <p:cNvSpPr>
              <a:spLocks/>
            </p:cNvSpPr>
            <p:nvPr/>
          </p:nvSpPr>
          <p:spPr bwMode="auto">
            <a:xfrm flipH="1">
              <a:off x="384" y="816"/>
              <a:ext cx="140" cy="364"/>
            </a:xfrm>
            <a:custGeom>
              <a:avLst/>
              <a:gdLst>
                <a:gd name="T0" fmla="*/ 33 w 173"/>
                <a:gd name="T1" fmla="*/ 15 h 375"/>
                <a:gd name="T2" fmla="*/ 67 w 173"/>
                <a:gd name="T3" fmla="*/ 0 h 375"/>
                <a:gd name="T4" fmla="*/ 67 w 173"/>
                <a:gd name="T5" fmla="*/ 61 h 375"/>
                <a:gd name="T6" fmla="*/ 80 w 173"/>
                <a:gd name="T7" fmla="*/ 65 h 375"/>
                <a:gd name="T8" fmla="*/ 91 w 173"/>
                <a:gd name="T9" fmla="*/ 81 h 375"/>
                <a:gd name="T10" fmla="*/ 91 w 173"/>
                <a:gd name="T11" fmla="*/ 255 h 375"/>
                <a:gd name="T12" fmla="*/ 78 w 173"/>
                <a:gd name="T13" fmla="*/ 314 h 375"/>
                <a:gd name="T14" fmla="*/ 21 w 173"/>
                <a:gd name="T15" fmla="*/ 343 h 375"/>
                <a:gd name="T16" fmla="*/ 0 w 173"/>
                <a:gd name="T17" fmla="*/ 291 h 375"/>
                <a:gd name="T18" fmla="*/ 0 w 173"/>
                <a:gd name="T19" fmla="*/ 116 h 375"/>
                <a:gd name="T20" fmla="*/ 15 w 173"/>
                <a:gd name="T21" fmla="*/ 87 h 375"/>
                <a:gd name="T22" fmla="*/ 32 w 173"/>
                <a:gd name="T23" fmla="*/ 79 h 375"/>
                <a:gd name="T24" fmla="*/ 3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2" name="Group 292"/>
          <p:cNvGrpSpPr>
            <a:grpSpLocks/>
          </p:cNvGrpSpPr>
          <p:nvPr/>
        </p:nvGrpSpPr>
        <p:grpSpPr bwMode="auto">
          <a:xfrm flipH="1">
            <a:off x="381001" y="5943601"/>
            <a:ext cx="222250" cy="858838"/>
            <a:chOff x="384" y="816"/>
            <a:chExt cx="140" cy="541"/>
          </a:xfrm>
        </p:grpSpPr>
        <p:sp>
          <p:nvSpPr>
            <p:cNvPr id="2139"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40"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141" name="Freeform 295"/>
            <p:cNvSpPr>
              <a:spLocks/>
            </p:cNvSpPr>
            <p:nvPr/>
          </p:nvSpPr>
          <p:spPr bwMode="auto">
            <a:xfrm flipH="1">
              <a:off x="384" y="816"/>
              <a:ext cx="140" cy="364"/>
            </a:xfrm>
            <a:custGeom>
              <a:avLst/>
              <a:gdLst>
                <a:gd name="T0" fmla="*/ 33 w 173"/>
                <a:gd name="T1" fmla="*/ 15 h 375"/>
                <a:gd name="T2" fmla="*/ 67 w 173"/>
                <a:gd name="T3" fmla="*/ 0 h 375"/>
                <a:gd name="T4" fmla="*/ 67 w 173"/>
                <a:gd name="T5" fmla="*/ 61 h 375"/>
                <a:gd name="T6" fmla="*/ 80 w 173"/>
                <a:gd name="T7" fmla="*/ 65 h 375"/>
                <a:gd name="T8" fmla="*/ 91 w 173"/>
                <a:gd name="T9" fmla="*/ 81 h 375"/>
                <a:gd name="T10" fmla="*/ 91 w 173"/>
                <a:gd name="T11" fmla="*/ 255 h 375"/>
                <a:gd name="T12" fmla="*/ 78 w 173"/>
                <a:gd name="T13" fmla="*/ 314 h 375"/>
                <a:gd name="T14" fmla="*/ 21 w 173"/>
                <a:gd name="T15" fmla="*/ 343 h 375"/>
                <a:gd name="T16" fmla="*/ 0 w 173"/>
                <a:gd name="T17" fmla="*/ 291 h 375"/>
                <a:gd name="T18" fmla="*/ 0 w 173"/>
                <a:gd name="T19" fmla="*/ 116 h 375"/>
                <a:gd name="T20" fmla="*/ 15 w 173"/>
                <a:gd name="T21" fmla="*/ 87 h 375"/>
                <a:gd name="T22" fmla="*/ 32 w 173"/>
                <a:gd name="T23" fmla="*/ 79 h 375"/>
                <a:gd name="T24" fmla="*/ 3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3" name="Group 106"/>
          <p:cNvGrpSpPr>
            <a:grpSpLocks/>
          </p:cNvGrpSpPr>
          <p:nvPr/>
        </p:nvGrpSpPr>
        <p:grpSpPr bwMode="auto">
          <a:xfrm>
            <a:off x="685801" y="5715001"/>
            <a:ext cx="474663" cy="895349"/>
            <a:chOff x="584200" y="6248400"/>
            <a:chExt cx="474663" cy="895350"/>
          </a:xfrm>
        </p:grpSpPr>
        <p:grpSp>
          <p:nvGrpSpPr>
            <p:cNvPr id="24" name="Group 94"/>
            <p:cNvGrpSpPr>
              <a:grpSpLocks/>
            </p:cNvGrpSpPr>
            <p:nvPr/>
          </p:nvGrpSpPr>
          <p:grpSpPr bwMode="auto">
            <a:xfrm>
              <a:off x="584200" y="6273800"/>
              <a:ext cx="304800" cy="869950"/>
              <a:chOff x="3276597" y="7010400"/>
              <a:chExt cx="228602" cy="869950"/>
            </a:xfrm>
          </p:grpSpPr>
          <p:sp>
            <p:nvSpPr>
              <p:cNvPr id="2133" name="Line 337"/>
              <p:cNvSpPr>
                <a:spLocks noChangeShapeType="1"/>
              </p:cNvSpPr>
              <p:nvPr/>
            </p:nvSpPr>
            <p:spPr bwMode="auto">
              <a:xfrm>
                <a:off x="3287713" y="7483475"/>
                <a:ext cx="0" cy="396875"/>
              </a:xfrm>
              <a:prstGeom prst="line">
                <a:avLst/>
              </a:prstGeom>
              <a:noFill/>
              <a:ln w="28575">
                <a:solidFill>
                  <a:schemeClr val="tx1"/>
                </a:solidFill>
                <a:round/>
                <a:headEnd/>
                <a:tailEnd/>
              </a:ln>
            </p:spPr>
            <p:txBody>
              <a:bodyPr wrap="none" anchor="ctr"/>
              <a:lstStyle/>
              <a:p>
                <a:endParaRPr lang="en-US"/>
              </a:p>
            </p:txBody>
          </p:sp>
          <p:sp>
            <p:nvSpPr>
              <p:cNvPr id="2134" name="Line 338"/>
              <p:cNvSpPr>
                <a:spLocks noChangeShapeType="1"/>
              </p:cNvSpPr>
              <p:nvPr/>
            </p:nvSpPr>
            <p:spPr bwMode="auto">
              <a:xfrm>
                <a:off x="3486150" y="7416800"/>
                <a:ext cx="0" cy="398463"/>
              </a:xfrm>
              <a:prstGeom prst="line">
                <a:avLst/>
              </a:prstGeom>
              <a:noFill/>
              <a:ln w="28575">
                <a:solidFill>
                  <a:schemeClr val="tx1"/>
                </a:solidFill>
                <a:round/>
                <a:headEnd/>
                <a:tailEnd/>
              </a:ln>
            </p:spPr>
            <p:txBody>
              <a:bodyPr wrap="none" anchor="ctr"/>
              <a:lstStyle/>
              <a:p>
                <a:endParaRPr lang="en-US"/>
              </a:p>
            </p:txBody>
          </p:sp>
          <p:sp>
            <p:nvSpPr>
              <p:cNvPr id="2135" name="Freeform 340"/>
              <p:cNvSpPr>
                <a:spLocks/>
              </p:cNvSpPr>
              <p:nvPr/>
            </p:nvSpPr>
            <p:spPr bwMode="auto">
              <a:xfrm>
                <a:off x="3276600" y="7010400"/>
                <a:ext cx="223838" cy="585788"/>
              </a:xfrm>
              <a:custGeom>
                <a:avLst/>
                <a:gdLst>
                  <a:gd name="T0" fmla="*/ 2147483647 w 141"/>
                  <a:gd name="T1" fmla="*/ 2147483647 h 369"/>
                  <a:gd name="T2" fmla="*/ 2147483647 w 141"/>
                  <a:gd name="T3" fmla="*/ 0 h 369"/>
                  <a:gd name="T4" fmla="*/ 2147483647 w 141"/>
                  <a:gd name="T5" fmla="*/ 2147483647 h 369"/>
                  <a:gd name="T6" fmla="*/ 2147483647 w 141"/>
                  <a:gd name="T7" fmla="*/ 2147483647 h 369"/>
                  <a:gd name="T8" fmla="*/ 2147483647 w 141"/>
                  <a:gd name="T9" fmla="*/ 2147483647 h 369"/>
                  <a:gd name="T10" fmla="*/ 2147483647 w 141"/>
                  <a:gd name="T11" fmla="*/ 2147483647 h 369"/>
                  <a:gd name="T12" fmla="*/ 2147483647 w 141"/>
                  <a:gd name="T13" fmla="*/ 2147483647 h 369"/>
                  <a:gd name="T14" fmla="*/ 2147483647 w 141"/>
                  <a:gd name="T15" fmla="*/ 2147483647 h 369"/>
                  <a:gd name="T16" fmla="*/ 0 w 141"/>
                  <a:gd name="T17" fmla="*/ 2147483647 h 369"/>
                  <a:gd name="T18" fmla="*/ 0 w 141"/>
                  <a:gd name="T19" fmla="*/ 2147483647 h 369"/>
                  <a:gd name="T20" fmla="*/ 2147483647 w 141"/>
                  <a:gd name="T21" fmla="*/ 2147483647 h 369"/>
                  <a:gd name="T22" fmla="*/ 2147483647 w 141"/>
                  <a:gd name="T23" fmla="*/ 2147483647 h 369"/>
                  <a:gd name="T24" fmla="*/ 2147483647 w 141"/>
                  <a:gd name="T25" fmla="*/ 2147483647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136" name="Freeform 341"/>
              <p:cNvSpPr>
                <a:spLocks/>
              </p:cNvSpPr>
              <p:nvPr/>
            </p:nvSpPr>
            <p:spPr bwMode="auto">
              <a:xfrm rot="-120000" flipH="1" flipV="1">
                <a:off x="3276597" y="7119938"/>
                <a:ext cx="228602" cy="271462"/>
              </a:xfrm>
              <a:custGeom>
                <a:avLst/>
                <a:gdLst>
                  <a:gd name="T0" fmla="*/ 0 w 143"/>
                  <a:gd name="T1" fmla="*/ 2147483647 h 276"/>
                  <a:gd name="T2" fmla="*/ 2147483647 w 143"/>
                  <a:gd name="T3" fmla="*/ 2147483647 h 276"/>
                  <a:gd name="T4" fmla="*/ 2147483647 w 143"/>
                  <a:gd name="T5" fmla="*/ 2147483647 h 276"/>
                  <a:gd name="T6" fmla="*/ 2147483647 w 143"/>
                  <a:gd name="T7" fmla="*/ 2147483647 h 276"/>
                  <a:gd name="T8" fmla="*/ 2147483647 w 143"/>
                  <a:gd name="T9" fmla="*/ 0 h 276"/>
                  <a:gd name="T10" fmla="*/ 2147483647 w 143"/>
                  <a:gd name="T11" fmla="*/ 2147483647 h 276"/>
                  <a:gd name="T12" fmla="*/ 0 w 143"/>
                  <a:gd name="T13" fmla="*/ 2147483647 h 276"/>
                  <a:gd name="T14" fmla="*/ 0 60000 65536"/>
                  <a:gd name="T15" fmla="*/ 0 60000 65536"/>
                  <a:gd name="T16" fmla="*/ 0 60000 65536"/>
                  <a:gd name="T17" fmla="*/ 0 60000 65536"/>
                  <a:gd name="T18" fmla="*/ 0 60000 65536"/>
                  <a:gd name="T19" fmla="*/ 0 60000 65536"/>
                  <a:gd name="T20" fmla="*/ 0 60000 65536"/>
                  <a:gd name="T21" fmla="*/ 0 w 143"/>
                  <a:gd name="T22" fmla="*/ 0 h 276"/>
                  <a:gd name="T23" fmla="*/ 143 w 1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6">
                    <a:moveTo>
                      <a:pt x="0" y="223"/>
                    </a:moveTo>
                    <a:lnTo>
                      <a:pt x="36" y="276"/>
                    </a:lnTo>
                    <a:lnTo>
                      <a:pt x="118" y="246"/>
                    </a:lnTo>
                    <a:lnTo>
                      <a:pt x="143" y="174"/>
                    </a:lnTo>
                    <a:lnTo>
                      <a:pt x="141" y="0"/>
                    </a:lnTo>
                    <a:lnTo>
                      <a:pt x="3" y="39"/>
                    </a:lnTo>
                    <a:lnTo>
                      <a:pt x="0" y="223"/>
                    </a:lnTo>
                    <a:close/>
                  </a:path>
                </a:pathLst>
              </a:custGeom>
              <a:solidFill>
                <a:schemeClr val="tx1"/>
              </a:solidFill>
              <a:ln w="0">
                <a:solidFill>
                  <a:schemeClr val="tx1"/>
                </a:solidFill>
                <a:round/>
                <a:headEnd/>
                <a:tailEnd/>
              </a:ln>
            </p:spPr>
            <p:txBody>
              <a:bodyPr/>
              <a:lstStyle/>
              <a:p>
                <a:endParaRPr lang="en-US"/>
              </a:p>
            </p:txBody>
          </p:sp>
          <p:sp>
            <p:nvSpPr>
              <p:cNvPr id="92" name="Freeform 91"/>
              <p:cNvSpPr/>
              <p:nvPr/>
            </p:nvSpPr>
            <p:spPr>
              <a:xfrm>
                <a:off x="3358751" y="7123113"/>
                <a:ext cx="134541" cy="100012"/>
              </a:xfrm>
              <a:custGeom>
                <a:avLst/>
                <a:gdLst>
                  <a:gd name="connsiteX0" fmla="*/ 132290 w 134671"/>
                  <a:gd name="connsiteY0" fmla="*/ 30793 h 100330"/>
                  <a:gd name="connsiteX1" fmla="*/ 115621 w 134671"/>
                  <a:gd name="connsiteY1" fmla="*/ 11743 h 100330"/>
                  <a:gd name="connsiteX2" fmla="*/ 118002 w 134671"/>
                  <a:gd name="connsiteY2" fmla="*/ 18887 h 100330"/>
                  <a:gd name="connsiteX3" fmla="*/ 120383 w 134671"/>
                  <a:gd name="connsiteY3" fmla="*/ 30793 h 100330"/>
                  <a:gd name="connsiteX4" fmla="*/ 127527 w 134671"/>
                  <a:gd name="connsiteY4" fmla="*/ 28412 h 100330"/>
                  <a:gd name="connsiteX5" fmla="*/ 134671 w 134671"/>
                  <a:gd name="connsiteY5" fmla="*/ 33174 h 100330"/>
                  <a:gd name="connsiteX6" fmla="*/ 129908 w 134671"/>
                  <a:gd name="connsiteY6" fmla="*/ 40318 h 100330"/>
                  <a:gd name="connsiteX7" fmla="*/ 127527 w 134671"/>
                  <a:gd name="connsiteY7" fmla="*/ 33174 h 100330"/>
                  <a:gd name="connsiteX8" fmla="*/ 122765 w 134671"/>
                  <a:gd name="connsiteY8" fmla="*/ 26031 h 100330"/>
                  <a:gd name="connsiteX9" fmla="*/ 120383 w 134671"/>
                  <a:gd name="connsiteY9" fmla="*/ 33174 h 100330"/>
                  <a:gd name="connsiteX10" fmla="*/ 122765 w 134671"/>
                  <a:gd name="connsiteY10" fmla="*/ 18887 h 100330"/>
                  <a:gd name="connsiteX11" fmla="*/ 129908 w 134671"/>
                  <a:gd name="connsiteY11" fmla="*/ 21268 h 100330"/>
                  <a:gd name="connsiteX12" fmla="*/ 125146 w 134671"/>
                  <a:gd name="connsiteY12" fmla="*/ 14124 h 100330"/>
                  <a:gd name="connsiteX13" fmla="*/ 110858 w 134671"/>
                  <a:gd name="connsiteY13" fmla="*/ 4599 h 100330"/>
                  <a:gd name="connsiteX14" fmla="*/ 110858 w 134671"/>
                  <a:gd name="connsiteY14" fmla="*/ 21268 h 100330"/>
                  <a:gd name="connsiteX15" fmla="*/ 115621 w 134671"/>
                  <a:gd name="connsiteY15" fmla="*/ 14124 h 100330"/>
                  <a:gd name="connsiteX16" fmla="*/ 103715 w 134671"/>
                  <a:gd name="connsiteY16" fmla="*/ 4599 h 100330"/>
                  <a:gd name="connsiteX17" fmla="*/ 106096 w 134671"/>
                  <a:gd name="connsiteY17" fmla="*/ 11743 h 100330"/>
                  <a:gd name="connsiteX18" fmla="*/ 113240 w 134671"/>
                  <a:gd name="connsiteY18" fmla="*/ 16506 h 100330"/>
                  <a:gd name="connsiteX19" fmla="*/ 127527 w 134671"/>
                  <a:gd name="connsiteY19" fmla="*/ 26031 h 100330"/>
                  <a:gd name="connsiteX20" fmla="*/ 110858 w 134671"/>
                  <a:gd name="connsiteY20" fmla="*/ 9362 h 100330"/>
                  <a:gd name="connsiteX21" fmla="*/ 96571 w 134671"/>
                  <a:gd name="connsiteY21" fmla="*/ 4599 h 100330"/>
                  <a:gd name="connsiteX22" fmla="*/ 120383 w 134671"/>
                  <a:gd name="connsiteY22" fmla="*/ 21268 h 100330"/>
                  <a:gd name="connsiteX23" fmla="*/ 127527 w 134671"/>
                  <a:gd name="connsiteY23" fmla="*/ 23649 h 100330"/>
                  <a:gd name="connsiteX24" fmla="*/ 134671 w 134671"/>
                  <a:gd name="connsiteY24" fmla="*/ 28412 h 100330"/>
                  <a:gd name="connsiteX25" fmla="*/ 127527 w 134671"/>
                  <a:gd name="connsiteY25" fmla="*/ 33174 h 100330"/>
                  <a:gd name="connsiteX26" fmla="*/ 108477 w 134671"/>
                  <a:gd name="connsiteY26" fmla="*/ 35556 h 100330"/>
                  <a:gd name="connsiteX27" fmla="*/ 101333 w 134671"/>
                  <a:gd name="connsiteY27" fmla="*/ 42699 h 100330"/>
                  <a:gd name="connsiteX28" fmla="*/ 67996 w 134671"/>
                  <a:gd name="connsiteY28" fmla="*/ 54606 h 100330"/>
                  <a:gd name="connsiteX29" fmla="*/ 53708 w 134671"/>
                  <a:gd name="connsiteY29" fmla="*/ 61749 h 100330"/>
                  <a:gd name="connsiteX30" fmla="*/ 46565 w 134671"/>
                  <a:gd name="connsiteY30" fmla="*/ 68893 h 100330"/>
                  <a:gd name="connsiteX31" fmla="*/ 29896 w 134671"/>
                  <a:gd name="connsiteY31" fmla="*/ 76037 h 100330"/>
                  <a:gd name="connsiteX32" fmla="*/ 20371 w 134671"/>
                  <a:gd name="connsiteY32" fmla="*/ 83181 h 100330"/>
                  <a:gd name="connsiteX33" fmla="*/ 13227 w 134671"/>
                  <a:gd name="connsiteY33" fmla="*/ 85562 h 100330"/>
                  <a:gd name="connsiteX34" fmla="*/ 6083 w 134671"/>
                  <a:gd name="connsiteY34" fmla="*/ 90324 h 100330"/>
                  <a:gd name="connsiteX35" fmla="*/ 1321 w 134671"/>
                  <a:gd name="connsiteY35" fmla="*/ 90324 h 100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34671" h="100330">
                    <a:moveTo>
                      <a:pt x="132290" y="30793"/>
                    </a:moveTo>
                    <a:cubicBezTo>
                      <a:pt x="121177" y="14125"/>
                      <a:pt x="127527" y="19681"/>
                      <a:pt x="115621" y="11743"/>
                    </a:cubicBezTo>
                    <a:cubicBezTo>
                      <a:pt x="116415" y="14124"/>
                      <a:pt x="117393" y="16452"/>
                      <a:pt x="118002" y="18887"/>
                    </a:cubicBezTo>
                    <a:cubicBezTo>
                      <a:pt x="118984" y="22813"/>
                      <a:pt x="117521" y="27931"/>
                      <a:pt x="120383" y="30793"/>
                    </a:cubicBezTo>
                    <a:cubicBezTo>
                      <a:pt x="122158" y="32568"/>
                      <a:pt x="125146" y="29206"/>
                      <a:pt x="127527" y="28412"/>
                    </a:cubicBezTo>
                    <a:lnTo>
                      <a:pt x="134671" y="33174"/>
                    </a:lnTo>
                    <a:cubicBezTo>
                      <a:pt x="133083" y="35555"/>
                      <a:pt x="132770" y="40318"/>
                      <a:pt x="129908" y="40318"/>
                    </a:cubicBezTo>
                    <a:cubicBezTo>
                      <a:pt x="127398" y="40318"/>
                      <a:pt x="128649" y="35419"/>
                      <a:pt x="127527" y="33174"/>
                    </a:cubicBezTo>
                    <a:cubicBezTo>
                      <a:pt x="126247" y="30614"/>
                      <a:pt x="124352" y="28412"/>
                      <a:pt x="122765" y="26031"/>
                    </a:cubicBezTo>
                    <a:cubicBezTo>
                      <a:pt x="121971" y="28412"/>
                      <a:pt x="120383" y="35684"/>
                      <a:pt x="120383" y="33174"/>
                    </a:cubicBezTo>
                    <a:cubicBezTo>
                      <a:pt x="120383" y="28346"/>
                      <a:pt x="119749" y="22657"/>
                      <a:pt x="122765" y="18887"/>
                    </a:cubicBezTo>
                    <a:cubicBezTo>
                      <a:pt x="124333" y="16927"/>
                      <a:pt x="127527" y="20474"/>
                      <a:pt x="129908" y="21268"/>
                    </a:cubicBezTo>
                    <a:cubicBezTo>
                      <a:pt x="128321" y="18887"/>
                      <a:pt x="127300" y="16009"/>
                      <a:pt x="125146" y="14124"/>
                    </a:cubicBezTo>
                    <a:cubicBezTo>
                      <a:pt x="120838" y="10355"/>
                      <a:pt x="110858" y="4599"/>
                      <a:pt x="110858" y="4599"/>
                    </a:cubicBezTo>
                    <a:cubicBezTo>
                      <a:pt x="109965" y="7279"/>
                      <a:pt x="104580" y="19175"/>
                      <a:pt x="110858" y="21268"/>
                    </a:cubicBezTo>
                    <a:cubicBezTo>
                      <a:pt x="113573" y="22173"/>
                      <a:pt x="114033" y="16505"/>
                      <a:pt x="115621" y="14124"/>
                    </a:cubicBezTo>
                    <a:cubicBezTo>
                      <a:pt x="115462" y="13885"/>
                      <a:pt x="108314" y="0"/>
                      <a:pt x="103715" y="4599"/>
                    </a:cubicBezTo>
                    <a:cubicBezTo>
                      <a:pt x="101940" y="6374"/>
                      <a:pt x="104528" y="9783"/>
                      <a:pt x="106096" y="11743"/>
                    </a:cubicBezTo>
                    <a:cubicBezTo>
                      <a:pt x="107884" y="13978"/>
                      <a:pt x="111041" y="14674"/>
                      <a:pt x="113240" y="16506"/>
                    </a:cubicBezTo>
                    <a:cubicBezTo>
                      <a:pt x="125131" y="26415"/>
                      <a:pt x="114972" y="21845"/>
                      <a:pt x="127527" y="26031"/>
                    </a:cubicBezTo>
                    <a:cubicBezTo>
                      <a:pt x="124234" y="16149"/>
                      <a:pt x="125188" y="14139"/>
                      <a:pt x="110858" y="9362"/>
                    </a:cubicBezTo>
                    <a:lnTo>
                      <a:pt x="96571" y="4599"/>
                    </a:lnTo>
                    <a:cubicBezTo>
                      <a:pt x="100917" y="7859"/>
                      <a:pt x="116866" y="20096"/>
                      <a:pt x="120383" y="21268"/>
                    </a:cubicBezTo>
                    <a:lnTo>
                      <a:pt x="127527" y="23649"/>
                    </a:lnTo>
                    <a:cubicBezTo>
                      <a:pt x="129908" y="25237"/>
                      <a:pt x="134671" y="25550"/>
                      <a:pt x="134671" y="28412"/>
                    </a:cubicBezTo>
                    <a:cubicBezTo>
                      <a:pt x="134671" y="31274"/>
                      <a:pt x="130288" y="32421"/>
                      <a:pt x="127527" y="33174"/>
                    </a:cubicBezTo>
                    <a:cubicBezTo>
                      <a:pt x="121353" y="34858"/>
                      <a:pt x="114827" y="34762"/>
                      <a:pt x="108477" y="35556"/>
                    </a:cubicBezTo>
                    <a:cubicBezTo>
                      <a:pt x="106096" y="37937"/>
                      <a:pt x="104189" y="40914"/>
                      <a:pt x="101333" y="42699"/>
                    </a:cubicBezTo>
                    <a:cubicBezTo>
                      <a:pt x="96144" y="45942"/>
                      <a:pt x="69333" y="53715"/>
                      <a:pt x="67996" y="54606"/>
                    </a:cubicBezTo>
                    <a:cubicBezTo>
                      <a:pt x="58763" y="60760"/>
                      <a:pt x="63567" y="58463"/>
                      <a:pt x="53708" y="61749"/>
                    </a:cubicBezTo>
                    <a:cubicBezTo>
                      <a:pt x="51327" y="64130"/>
                      <a:pt x="49305" y="66936"/>
                      <a:pt x="46565" y="68893"/>
                    </a:cubicBezTo>
                    <a:cubicBezTo>
                      <a:pt x="41414" y="72573"/>
                      <a:pt x="35727" y="74094"/>
                      <a:pt x="29896" y="76037"/>
                    </a:cubicBezTo>
                    <a:cubicBezTo>
                      <a:pt x="26721" y="78418"/>
                      <a:pt x="23817" y="81212"/>
                      <a:pt x="20371" y="83181"/>
                    </a:cubicBezTo>
                    <a:cubicBezTo>
                      <a:pt x="18192" y="84426"/>
                      <a:pt x="15472" y="84440"/>
                      <a:pt x="13227" y="85562"/>
                    </a:cubicBezTo>
                    <a:cubicBezTo>
                      <a:pt x="10667" y="86842"/>
                      <a:pt x="8464" y="88737"/>
                      <a:pt x="6083" y="90324"/>
                    </a:cubicBezTo>
                    <a:cubicBezTo>
                      <a:pt x="0" y="99449"/>
                      <a:pt x="1321" y="100330"/>
                      <a:pt x="1321" y="90324"/>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4" name="Parallelogram 93"/>
              <p:cNvSpPr/>
              <p:nvPr/>
            </p:nvSpPr>
            <p:spPr>
              <a:xfrm rot="20874315">
                <a:off x="3352798" y="7026275"/>
                <a:ext cx="91679" cy="127000"/>
              </a:xfrm>
              <a:prstGeom prst="parallelogram">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5" name="Group 307"/>
            <p:cNvGrpSpPr>
              <a:grpSpLocks/>
            </p:cNvGrpSpPr>
            <p:nvPr/>
          </p:nvGrpSpPr>
          <p:grpSpPr bwMode="auto">
            <a:xfrm flipH="1">
              <a:off x="762000" y="6248400"/>
              <a:ext cx="296863" cy="858838"/>
              <a:chOff x="528" y="1344"/>
              <a:chExt cx="140" cy="541"/>
            </a:xfrm>
          </p:grpSpPr>
          <p:grpSp>
            <p:nvGrpSpPr>
              <p:cNvPr id="26" name="Group 308"/>
              <p:cNvGrpSpPr>
                <a:grpSpLocks/>
              </p:cNvGrpSpPr>
              <p:nvPr/>
            </p:nvGrpSpPr>
            <p:grpSpPr bwMode="auto">
              <a:xfrm>
                <a:off x="528" y="1344"/>
                <a:ext cx="140" cy="541"/>
                <a:chOff x="366" y="1371"/>
                <a:chExt cx="140" cy="541"/>
              </a:xfrm>
            </p:grpSpPr>
            <p:sp>
              <p:nvSpPr>
                <p:cNvPr id="2130" name="Line 309"/>
                <p:cNvSpPr>
                  <a:spLocks noChangeShapeType="1"/>
                </p:cNvSpPr>
                <p:nvPr/>
              </p:nvSpPr>
              <p:spPr bwMode="auto">
                <a:xfrm flipH="1">
                  <a:off x="502" y="1664"/>
                  <a:ext cx="0" cy="248"/>
                </a:xfrm>
                <a:prstGeom prst="line">
                  <a:avLst/>
                </a:prstGeom>
                <a:noFill/>
                <a:ln w="28575">
                  <a:solidFill>
                    <a:schemeClr val="tx1"/>
                  </a:solidFill>
                  <a:round/>
                  <a:headEnd/>
                  <a:tailEnd/>
                </a:ln>
              </p:spPr>
              <p:txBody>
                <a:bodyPr wrap="none" anchor="ctr"/>
                <a:lstStyle/>
                <a:p>
                  <a:endParaRPr lang="en-US"/>
                </a:p>
              </p:txBody>
            </p:sp>
            <p:sp>
              <p:nvSpPr>
                <p:cNvPr id="2131" name="Line 310"/>
                <p:cNvSpPr>
                  <a:spLocks noChangeShapeType="1"/>
                </p:cNvSpPr>
                <p:nvPr/>
              </p:nvSpPr>
              <p:spPr bwMode="auto">
                <a:xfrm flipH="1">
                  <a:off x="373" y="1626"/>
                  <a:ext cx="0" cy="248"/>
                </a:xfrm>
                <a:prstGeom prst="line">
                  <a:avLst/>
                </a:prstGeom>
                <a:noFill/>
                <a:ln w="28575">
                  <a:solidFill>
                    <a:schemeClr val="tx1"/>
                  </a:solidFill>
                  <a:round/>
                  <a:headEnd/>
                  <a:tailEnd/>
                </a:ln>
              </p:spPr>
              <p:txBody>
                <a:bodyPr wrap="none" anchor="ctr"/>
                <a:lstStyle/>
                <a:p>
                  <a:endParaRPr lang="en-US"/>
                </a:p>
              </p:txBody>
            </p:sp>
            <p:sp>
              <p:nvSpPr>
                <p:cNvPr id="2132" name="Freeform 311"/>
                <p:cNvSpPr>
                  <a:spLocks/>
                </p:cNvSpPr>
                <p:nvPr/>
              </p:nvSpPr>
              <p:spPr bwMode="auto">
                <a:xfrm flipH="1">
                  <a:off x="366" y="1371"/>
                  <a:ext cx="140" cy="364"/>
                </a:xfrm>
                <a:custGeom>
                  <a:avLst/>
                  <a:gdLst>
                    <a:gd name="T0" fmla="*/ 33 w 173"/>
                    <a:gd name="T1" fmla="*/ 15 h 375"/>
                    <a:gd name="T2" fmla="*/ 67 w 173"/>
                    <a:gd name="T3" fmla="*/ 0 h 375"/>
                    <a:gd name="T4" fmla="*/ 67 w 173"/>
                    <a:gd name="T5" fmla="*/ 61 h 375"/>
                    <a:gd name="T6" fmla="*/ 80 w 173"/>
                    <a:gd name="T7" fmla="*/ 65 h 375"/>
                    <a:gd name="T8" fmla="*/ 91 w 173"/>
                    <a:gd name="T9" fmla="*/ 81 h 375"/>
                    <a:gd name="T10" fmla="*/ 91 w 173"/>
                    <a:gd name="T11" fmla="*/ 255 h 375"/>
                    <a:gd name="T12" fmla="*/ 78 w 173"/>
                    <a:gd name="T13" fmla="*/ 314 h 375"/>
                    <a:gd name="T14" fmla="*/ 21 w 173"/>
                    <a:gd name="T15" fmla="*/ 343 h 375"/>
                    <a:gd name="T16" fmla="*/ 0 w 173"/>
                    <a:gd name="T17" fmla="*/ 291 h 375"/>
                    <a:gd name="T18" fmla="*/ 0 w 173"/>
                    <a:gd name="T19" fmla="*/ 116 h 375"/>
                    <a:gd name="T20" fmla="*/ 15 w 173"/>
                    <a:gd name="T21" fmla="*/ 87 h 375"/>
                    <a:gd name="T22" fmla="*/ 32 w 173"/>
                    <a:gd name="T23" fmla="*/ 79 h 375"/>
                    <a:gd name="T24" fmla="*/ 3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sp>
            <p:nvSpPr>
              <p:cNvPr id="2128" name="Line 312"/>
              <p:cNvSpPr>
                <a:spLocks noChangeShapeType="1"/>
              </p:cNvSpPr>
              <p:nvPr/>
            </p:nvSpPr>
            <p:spPr bwMode="auto">
              <a:xfrm flipH="1">
                <a:off x="546" y="1461"/>
                <a:ext cx="108" cy="204"/>
              </a:xfrm>
              <a:prstGeom prst="line">
                <a:avLst/>
              </a:prstGeom>
              <a:noFill/>
              <a:ln w="12700">
                <a:solidFill>
                  <a:schemeClr val="tx1"/>
                </a:solidFill>
                <a:round/>
                <a:headEnd/>
                <a:tailEnd/>
              </a:ln>
            </p:spPr>
            <p:txBody>
              <a:bodyPr/>
              <a:lstStyle/>
              <a:p>
                <a:endParaRPr lang="en-US"/>
              </a:p>
            </p:txBody>
          </p:sp>
          <p:sp>
            <p:nvSpPr>
              <p:cNvPr id="2129" name="Line 313"/>
              <p:cNvSpPr>
                <a:spLocks noChangeShapeType="1"/>
              </p:cNvSpPr>
              <p:nvPr/>
            </p:nvSpPr>
            <p:spPr bwMode="auto">
              <a:xfrm>
                <a:off x="546" y="1431"/>
                <a:ext cx="93" cy="270"/>
              </a:xfrm>
              <a:prstGeom prst="line">
                <a:avLst/>
              </a:prstGeom>
              <a:noFill/>
              <a:ln w="12700">
                <a:solidFill>
                  <a:schemeClr val="tx1"/>
                </a:solidFill>
                <a:round/>
                <a:headEnd/>
                <a:tailEnd/>
              </a:ln>
            </p:spPr>
            <p:txBody>
              <a:bodyPr/>
              <a:lstStyle/>
              <a:p>
                <a:endParaRPr lang="en-US"/>
              </a:p>
            </p:txBody>
          </p:sp>
        </p:grpSp>
      </p:grpSp>
      <p:grpSp>
        <p:nvGrpSpPr>
          <p:cNvPr id="27" name="Group 95"/>
          <p:cNvGrpSpPr>
            <a:grpSpLocks/>
          </p:cNvGrpSpPr>
          <p:nvPr/>
        </p:nvGrpSpPr>
        <p:grpSpPr bwMode="auto">
          <a:xfrm>
            <a:off x="4724400" y="2584451"/>
            <a:ext cx="838200" cy="869950"/>
            <a:chOff x="1828800" y="3505200"/>
            <a:chExt cx="3048000" cy="2882900"/>
          </a:xfrm>
        </p:grpSpPr>
        <p:sp>
          <p:nvSpPr>
            <p:cNvPr id="97" name="5-Point Star 96"/>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8" name="Oval 97"/>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9" name="Oval 98"/>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0" name="Oval 99"/>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1" name="Oval 100"/>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 name="Oval 101"/>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cxnSp>
        <p:nvCxnSpPr>
          <p:cNvPr id="104" name="Straight Connector 103"/>
          <p:cNvCxnSpPr/>
          <p:nvPr/>
        </p:nvCxnSpPr>
        <p:spPr>
          <a:xfrm>
            <a:off x="838200" y="4419600"/>
            <a:ext cx="2209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4191000" y="4495799"/>
            <a:ext cx="2209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Group 412"/>
          <p:cNvGrpSpPr>
            <a:grpSpLocks/>
          </p:cNvGrpSpPr>
          <p:nvPr/>
        </p:nvGrpSpPr>
        <p:grpSpPr bwMode="auto">
          <a:xfrm>
            <a:off x="6324601" y="5486400"/>
            <a:ext cx="223838" cy="858838"/>
            <a:chOff x="1872" y="1440"/>
            <a:chExt cx="141" cy="541"/>
          </a:xfrm>
        </p:grpSpPr>
        <p:sp>
          <p:nvSpPr>
            <p:cNvPr id="2114" name="Line 413"/>
            <p:cNvSpPr>
              <a:spLocks noChangeShapeType="1"/>
            </p:cNvSpPr>
            <p:nvPr/>
          </p:nvSpPr>
          <p:spPr bwMode="auto">
            <a:xfrm flipH="1">
              <a:off x="2008" y="1733"/>
              <a:ext cx="0" cy="248"/>
            </a:xfrm>
            <a:prstGeom prst="line">
              <a:avLst/>
            </a:prstGeom>
            <a:noFill/>
            <a:ln w="28575">
              <a:solidFill>
                <a:schemeClr val="tx1"/>
              </a:solidFill>
              <a:round/>
              <a:headEnd/>
              <a:tailEnd/>
            </a:ln>
          </p:spPr>
          <p:txBody>
            <a:bodyPr wrap="none" anchor="ctr"/>
            <a:lstStyle/>
            <a:p>
              <a:endParaRPr lang="en-US"/>
            </a:p>
          </p:txBody>
        </p:sp>
        <p:sp>
          <p:nvSpPr>
            <p:cNvPr id="2115" name="Line 414"/>
            <p:cNvSpPr>
              <a:spLocks noChangeShapeType="1"/>
            </p:cNvSpPr>
            <p:nvPr/>
          </p:nvSpPr>
          <p:spPr bwMode="auto">
            <a:xfrm flipH="1">
              <a:off x="1879" y="1695"/>
              <a:ext cx="0" cy="248"/>
            </a:xfrm>
            <a:prstGeom prst="line">
              <a:avLst/>
            </a:prstGeom>
            <a:noFill/>
            <a:ln w="28575">
              <a:solidFill>
                <a:schemeClr val="tx1"/>
              </a:solidFill>
              <a:round/>
              <a:headEnd/>
              <a:tailEnd/>
            </a:ln>
          </p:spPr>
          <p:txBody>
            <a:bodyPr wrap="none" anchor="ctr"/>
            <a:lstStyle/>
            <a:p>
              <a:endParaRPr lang="en-US"/>
            </a:p>
          </p:txBody>
        </p:sp>
        <p:grpSp>
          <p:nvGrpSpPr>
            <p:cNvPr id="29" name="Group 415"/>
            <p:cNvGrpSpPr>
              <a:grpSpLocks/>
            </p:cNvGrpSpPr>
            <p:nvPr/>
          </p:nvGrpSpPr>
          <p:grpSpPr bwMode="auto">
            <a:xfrm>
              <a:off x="1872" y="1440"/>
              <a:ext cx="141" cy="364"/>
              <a:chOff x="1872" y="1440"/>
              <a:chExt cx="141" cy="364"/>
            </a:xfrm>
          </p:grpSpPr>
          <p:sp>
            <p:nvSpPr>
              <p:cNvPr id="2117" name="Freeform 416"/>
              <p:cNvSpPr>
                <a:spLocks/>
              </p:cNvSpPr>
              <p:nvPr/>
            </p:nvSpPr>
            <p:spPr bwMode="auto">
              <a:xfrm flipH="1">
                <a:off x="1872" y="1440"/>
                <a:ext cx="140" cy="364"/>
              </a:xfrm>
              <a:custGeom>
                <a:avLst/>
                <a:gdLst>
                  <a:gd name="T0" fmla="*/ 33 w 173"/>
                  <a:gd name="T1" fmla="*/ 15 h 375"/>
                  <a:gd name="T2" fmla="*/ 67 w 173"/>
                  <a:gd name="T3" fmla="*/ 0 h 375"/>
                  <a:gd name="T4" fmla="*/ 67 w 173"/>
                  <a:gd name="T5" fmla="*/ 61 h 375"/>
                  <a:gd name="T6" fmla="*/ 80 w 173"/>
                  <a:gd name="T7" fmla="*/ 65 h 375"/>
                  <a:gd name="T8" fmla="*/ 91 w 173"/>
                  <a:gd name="T9" fmla="*/ 81 h 375"/>
                  <a:gd name="T10" fmla="*/ 91 w 173"/>
                  <a:gd name="T11" fmla="*/ 255 h 375"/>
                  <a:gd name="T12" fmla="*/ 78 w 173"/>
                  <a:gd name="T13" fmla="*/ 314 h 375"/>
                  <a:gd name="T14" fmla="*/ 21 w 173"/>
                  <a:gd name="T15" fmla="*/ 343 h 375"/>
                  <a:gd name="T16" fmla="*/ 0 w 173"/>
                  <a:gd name="T17" fmla="*/ 291 h 375"/>
                  <a:gd name="T18" fmla="*/ 0 w 173"/>
                  <a:gd name="T19" fmla="*/ 116 h 375"/>
                  <a:gd name="T20" fmla="*/ 15 w 173"/>
                  <a:gd name="T21" fmla="*/ 87 h 375"/>
                  <a:gd name="T22" fmla="*/ 32 w 173"/>
                  <a:gd name="T23" fmla="*/ 79 h 375"/>
                  <a:gd name="T24" fmla="*/ 3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118" name="Freeform 417"/>
              <p:cNvSpPr>
                <a:spLocks/>
              </p:cNvSpPr>
              <p:nvPr/>
            </p:nvSpPr>
            <p:spPr bwMode="auto">
              <a:xfrm>
                <a:off x="1894" y="1565"/>
                <a:ext cx="119" cy="238"/>
              </a:xfrm>
              <a:custGeom>
                <a:avLst/>
                <a:gdLst>
                  <a:gd name="T0" fmla="*/ 0 w 119"/>
                  <a:gd name="T1" fmla="*/ 208 h 238"/>
                  <a:gd name="T2" fmla="*/ 83 w 119"/>
                  <a:gd name="T3" fmla="*/ 238 h 238"/>
                  <a:gd name="T4" fmla="*/ 119 w 119"/>
                  <a:gd name="T5" fmla="*/ 181 h 238"/>
                  <a:gd name="T6" fmla="*/ 119 w 119"/>
                  <a:gd name="T7" fmla="*/ 0 h 238"/>
                  <a:gd name="T8" fmla="*/ 0 w 119"/>
                  <a:gd name="T9" fmla="*/ 208 h 238"/>
                  <a:gd name="T10" fmla="*/ 0 60000 65536"/>
                  <a:gd name="T11" fmla="*/ 0 60000 65536"/>
                  <a:gd name="T12" fmla="*/ 0 60000 65536"/>
                  <a:gd name="T13" fmla="*/ 0 60000 65536"/>
                  <a:gd name="T14" fmla="*/ 0 60000 65536"/>
                  <a:gd name="T15" fmla="*/ 0 w 119"/>
                  <a:gd name="T16" fmla="*/ 0 h 238"/>
                  <a:gd name="T17" fmla="*/ 119 w 119"/>
                  <a:gd name="T18" fmla="*/ 238 h 238"/>
                </a:gdLst>
                <a:ahLst/>
                <a:cxnLst>
                  <a:cxn ang="T10">
                    <a:pos x="T0" y="T1"/>
                  </a:cxn>
                  <a:cxn ang="T11">
                    <a:pos x="T2" y="T3"/>
                  </a:cxn>
                  <a:cxn ang="T12">
                    <a:pos x="T4" y="T5"/>
                  </a:cxn>
                  <a:cxn ang="T13">
                    <a:pos x="T6" y="T7"/>
                  </a:cxn>
                  <a:cxn ang="T14">
                    <a:pos x="T8" y="T9"/>
                  </a:cxn>
                </a:cxnLst>
                <a:rect l="T15" t="T16" r="T17" b="T18"/>
                <a:pathLst>
                  <a:path w="119" h="238">
                    <a:moveTo>
                      <a:pt x="0" y="208"/>
                    </a:moveTo>
                    <a:lnTo>
                      <a:pt x="83" y="238"/>
                    </a:lnTo>
                    <a:lnTo>
                      <a:pt x="119" y="181"/>
                    </a:lnTo>
                    <a:lnTo>
                      <a:pt x="119" y="0"/>
                    </a:lnTo>
                    <a:lnTo>
                      <a:pt x="0" y="208"/>
                    </a:lnTo>
                    <a:close/>
                  </a:path>
                </a:pathLst>
              </a:custGeom>
              <a:solidFill>
                <a:schemeClr val="tx1"/>
              </a:solidFill>
              <a:ln w="0">
                <a:solidFill>
                  <a:schemeClr val="tx1"/>
                </a:solidFill>
                <a:round/>
                <a:headEnd/>
                <a:tailEnd/>
              </a:ln>
            </p:spPr>
            <p:txBody>
              <a:bodyPr/>
              <a:lstStyle/>
              <a:p>
                <a:endParaRPr lang="en-US"/>
              </a:p>
            </p:txBody>
          </p:sp>
        </p:grpSp>
      </p:grpSp>
      <p:grpSp>
        <p:nvGrpSpPr>
          <p:cNvPr id="33" name="Group 288"/>
          <p:cNvGrpSpPr>
            <a:grpSpLocks/>
          </p:cNvGrpSpPr>
          <p:nvPr/>
        </p:nvGrpSpPr>
        <p:grpSpPr bwMode="auto">
          <a:xfrm>
            <a:off x="6635750" y="5715001"/>
            <a:ext cx="222250" cy="858838"/>
            <a:chOff x="384" y="816"/>
            <a:chExt cx="140" cy="541"/>
          </a:xfrm>
        </p:grpSpPr>
        <p:sp>
          <p:nvSpPr>
            <p:cNvPr id="2111"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12"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113" name="Freeform 291"/>
            <p:cNvSpPr>
              <a:spLocks/>
            </p:cNvSpPr>
            <p:nvPr/>
          </p:nvSpPr>
          <p:spPr bwMode="auto">
            <a:xfrm flipH="1">
              <a:off x="384" y="816"/>
              <a:ext cx="140" cy="364"/>
            </a:xfrm>
            <a:custGeom>
              <a:avLst/>
              <a:gdLst>
                <a:gd name="T0" fmla="*/ 33 w 173"/>
                <a:gd name="T1" fmla="*/ 15 h 375"/>
                <a:gd name="T2" fmla="*/ 67 w 173"/>
                <a:gd name="T3" fmla="*/ 0 h 375"/>
                <a:gd name="T4" fmla="*/ 67 w 173"/>
                <a:gd name="T5" fmla="*/ 61 h 375"/>
                <a:gd name="T6" fmla="*/ 80 w 173"/>
                <a:gd name="T7" fmla="*/ 65 h 375"/>
                <a:gd name="T8" fmla="*/ 91 w 173"/>
                <a:gd name="T9" fmla="*/ 81 h 375"/>
                <a:gd name="T10" fmla="*/ 91 w 173"/>
                <a:gd name="T11" fmla="*/ 255 h 375"/>
                <a:gd name="T12" fmla="*/ 78 w 173"/>
                <a:gd name="T13" fmla="*/ 314 h 375"/>
                <a:gd name="T14" fmla="*/ 21 w 173"/>
                <a:gd name="T15" fmla="*/ 343 h 375"/>
                <a:gd name="T16" fmla="*/ 0 w 173"/>
                <a:gd name="T17" fmla="*/ 291 h 375"/>
                <a:gd name="T18" fmla="*/ 0 w 173"/>
                <a:gd name="T19" fmla="*/ 116 h 375"/>
                <a:gd name="T20" fmla="*/ 15 w 173"/>
                <a:gd name="T21" fmla="*/ 87 h 375"/>
                <a:gd name="T22" fmla="*/ 32 w 173"/>
                <a:gd name="T23" fmla="*/ 79 h 375"/>
                <a:gd name="T24" fmla="*/ 3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7" name="Group 342"/>
          <p:cNvGrpSpPr>
            <a:grpSpLocks/>
          </p:cNvGrpSpPr>
          <p:nvPr/>
        </p:nvGrpSpPr>
        <p:grpSpPr bwMode="auto">
          <a:xfrm flipH="1">
            <a:off x="6935788" y="5988051"/>
            <a:ext cx="227012" cy="869950"/>
            <a:chOff x="1104" y="768"/>
            <a:chExt cx="143" cy="548"/>
          </a:xfrm>
        </p:grpSpPr>
        <p:sp>
          <p:nvSpPr>
            <p:cNvPr id="2106" name="Line 343"/>
            <p:cNvSpPr>
              <a:spLocks noChangeShapeType="1"/>
            </p:cNvSpPr>
            <p:nvPr/>
          </p:nvSpPr>
          <p:spPr bwMode="auto">
            <a:xfrm>
              <a:off x="1111" y="1066"/>
              <a:ext cx="0" cy="250"/>
            </a:xfrm>
            <a:prstGeom prst="line">
              <a:avLst/>
            </a:prstGeom>
            <a:noFill/>
            <a:ln w="28575">
              <a:solidFill>
                <a:schemeClr val="tx1"/>
              </a:solidFill>
              <a:round/>
              <a:headEnd/>
              <a:tailEnd/>
            </a:ln>
          </p:spPr>
          <p:txBody>
            <a:bodyPr wrap="none" anchor="ctr"/>
            <a:lstStyle/>
            <a:p>
              <a:endParaRPr lang="en-US"/>
            </a:p>
          </p:txBody>
        </p:sp>
        <p:sp>
          <p:nvSpPr>
            <p:cNvPr id="2107" name="Line 344"/>
            <p:cNvSpPr>
              <a:spLocks noChangeShapeType="1"/>
            </p:cNvSpPr>
            <p:nvPr/>
          </p:nvSpPr>
          <p:spPr bwMode="auto">
            <a:xfrm>
              <a:off x="1236" y="1024"/>
              <a:ext cx="0" cy="251"/>
            </a:xfrm>
            <a:prstGeom prst="line">
              <a:avLst/>
            </a:prstGeom>
            <a:noFill/>
            <a:ln w="28575">
              <a:solidFill>
                <a:schemeClr val="tx1"/>
              </a:solidFill>
              <a:round/>
              <a:headEnd/>
              <a:tailEnd/>
            </a:ln>
          </p:spPr>
          <p:txBody>
            <a:bodyPr wrap="none" anchor="ctr"/>
            <a:lstStyle/>
            <a:p>
              <a:endParaRPr lang="en-US"/>
            </a:p>
          </p:txBody>
        </p:sp>
        <p:grpSp>
          <p:nvGrpSpPr>
            <p:cNvPr id="41" name="Group 345"/>
            <p:cNvGrpSpPr>
              <a:grpSpLocks/>
            </p:cNvGrpSpPr>
            <p:nvPr/>
          </p:nvGrpSpPr>
          <p:grpSpPr bwMode="auto">
            <a:xfrm>
              <a:off x="1104" y="768"/>
              <a:ext cx="143" cy="369"/>
              <a:chOff x="1104" y="768"/>
              <a:chExt cx="143" cy="369"/>
            </a:xfrm>
          </p:grpSpPr>
          <p:sp>
            <p:nvSpPr>
              <p:cNvPr id="2109" name="Freeform 346"/>
              <p:cNvSpPr>
                <a:spLocks/>
              </p:cNvSpPr>
              <p:nvPr/>
            </p:nvSpPr>
            <p:spPr bwMode="auto">
              <a:xfrm>
                <a:off x="1104"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110" name="Freeform 347"/>
              <p:cNvSpPr>
                <a:spLocks/>
              </p:cNvSpPr>
              <p:nvPr/>
            </p:nvSpPr>
            <p:spPr bwMode="auto">
              <a:xfrm>
                <a:off x="1104" y="858"/>
                <a:ext cx="143" cy="276"/>
              </a:xfrm>
              <a:custGeom>
                <a:avLst/>
                <a:gdLst>
                  <a:gd name="T0" fmla="*/ 0 w 143"/>
                  <a:gd name="T1" fmla="*/ 223 h 276"/>
                  <a:gd name="T2" fmla="*/ 36 w 143"/>
                  <a:gd name="T3" fmla="*/ 276 h 276"/>
                  <a:gd name="T4" fmla="*/ 118 w 143"/>
                  <a:gd name="T5" fmla="*/ 246 h 276"/>
                  <a:gd name="T6" fmla="*/ 143 w 143"/>
                  <a:gd name="T7" fmla="*/ 174 h 276"/>
                  <a:gd name="T8" fmla="*/ 141 w 143"/>
                  <a:gd name="T9" fmla="*/ 0 h 276"/>
                  <a:gd name="T10" fmla="*/ 3 w 143"/>
                  <a:gd name="T11" fmla="*/ 39 h 276"/>
                  <a:gd name="T12" fmla="*/ 0 w 143"/>
                  <a:gd name="T13" fmla="*/ 223 h 276"/>
                  <a:gd name="T14" fmla="*/ 0 60000 65536"/>
                  <a:gd name="T15" fmla="*/ 0 60000 65536"/>
                  <a:gd name="T16" fmla="*/ 0 60000 65536"/>
                  <a:gd name="T17" fmla="*/ 0 60000 65536"/>
                  <a:gd name="T18" fmla="*/ 0 60000 65536"/>
                  <a:gd name="T19" fmla="*/ 0 60000 65536"/>
                  <a:gd name="T20" fmla="*/ 0 60000 65536"/>
                  <a:gd name="T21" fmla="*/ 0 w 143"/>
                  <a:gd name="T22" fmla="*/ 0 h 276"/>
                  <a:gd name="T23" fmla="*/ 143 w 1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6">
                    <a:moveTo>
                      <a:pt x="0" y="223"/>
                    </a:moveTo>
                    <a:lnTo>
                      <a:pt x="36" y="276"/>
                    </a:lnTo>
                    <a:lnTo>
                      <a:pt x="118" y="246"/>
                    </a:lnTo>
                    <a:lnTo>
                      <a:pt x="143" y="174"/>
                    </a:lnTo>
                    <a:lnTo>
                      <a:pt x="141" y="0"/>
                    </a:lnTo>
                    <a:lnTo>
                      <a:pt x="3" y="39"/>
                    </a:lnTo>
                    <a:lnTo>
                      <a:pt x="0" y="223"/>
                    </a:lnTo>
                    <a:close/>
                  </a:path>
                </a:pathLst>
              </a:custGeom>
              <a:solidFill>
                <a:schemeClr val="tx1"/>
              </a:solidFill>
              <a:ln w="0">
                <a:solidFill>
                  <a:schemeClr val="tx1"/>
                </a:solidFill>
                <a:round/>
                <a:headEnd/>
                <a:tailEnd/>
              </a:ln>
            </p:spPr>
            <p:txBody>
              <a:bodyPr/>
              <a:lstStyle/>
              <a:p>
                <a:endParaRPr lang="en-US"/>
              </a:p>
            </p:txBody>
          </p:sp>
        </p:grpSp>
      </p:grpSp>
      <p:sp>
        <p:nvSpPr>
          <p:cNvPr id="2089" name="Freeform 6"/>
          <p:cNvSpPr>
            <a:spLocks/>
          </p:cNvSpPr>
          <p:nvPr/>
        </p:nvSpPr>
        <p:spPr bwMode="auto">
          <a:xfrm>
            <a:off x="5334000" y="4724400"/>
            <a:ext cx="14478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090" name="Freeform 6"/>
          <p:cNvSpPr>
            <a:spLocks/>
          </p:cNvSpPr>
          <p:nvPr/>
        </p:nvSpPr>
        <p:spPr bwMode="auto">
          <a:xfrm>
            <a:off x="3886200" y="4724400"/>
            <a:ext cx="14478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091" name="Freeform 6"/>
          <p:cNvSpPr>
            <a:spLocks/>
          </p:cNvSpPr>
          <p:nvPr/>
        </p:nvSpPr>
        <p:spPr bwMode="auto">
          <a:xfrm>
            <a:off x="5486400" y="7086599"/>
            <a:ext cx="14478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092" name="Freeform 6"/>
          <p:cNvSpPr>
            <a:spLocks/>
          </p:cNvSpPr>
          <p:nvPr/>
        </p:nvSpPr>
        <p:spPr bwMode="auto">
          <a:xfrm>
            <a:off x="4038600" y="7086599"/>
            <a:ext cx="14478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grpSp>
        <p:nvGrpSpPr>
          <p:cNvPr id="42" name="Group 288"/>
          <p:cNvGrpSpPr>
            <a:grpSpLocks/>
          </p:cNvGrpSpPr>
          <p:nvPr/>
        </p:nvGrpSpPr>
        <p:grpSpPr bwMode="auto">
          <a:xfrm>
            <a:off x="6019801" y="5257801"/>
            <a:ext cx="222250" cy="858838"/>
            <a:chOff x="384" y="816"/>
            <a:chExt cx="140" cy="541"/>
          </a:xfrm>
        </p:grpSpPr>
        <p:sp>
          <p:nvSpPr>
            <p:cNvPr id="2103"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04"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105" name="Freeform 291"/>
            <p:cNvSpPr>
              <a:spLocks/>
            </p:cNvSpPr>
            <p:nvPr/>
          </p:nvSpPr>
          <p:spPr bwMode="auto">
            <a:xfrm flipH="1">
              <a:off x="384" y="816"/>
              <a:ext cx="140" cy="364"/>
            </a:xfrm>
            <a:custGeom>
              <a:avLst/>
              <a:gdLst>
                <a:gd name="T0" fmla="*/ 33 w 173"/>
                <a:gd name="T1" fmla="*/ 15 h 375"/>
                <a:gd name="T2" fmla="*/ 67 w 173"/>
                <a:gd name="T3" fmla="*/ 0 h 375"/>
                <a:gd name="T4" fmla="*/ 67 w 173"/>
                <a:gd name="T5" fmla="*/ 61 h 375"/>
                <a:gd name="T6" fmla="*/ 80 w 173"/>
                <a:gd name="T7" fmla="*/ 65 h 375"/>
                <a:gd name="T8" fmla="*/ 91 w 173"/>
                <a:gd name="T9" fmla="*/ 81 h 375"/>
                <a:gd name="T10" fmla="*/ 91 w 173"/>
                <a:gd name="T11" fmla="*/ 255 h 375"/>
                <a:gd name="T12" fmla="*/ 78 w 173"/>
                <a:gd name="T13" fmla="*/ 314 h 375"/>
                <a:gd name="T14" fmla="*/ 21 w 173"/>
                <a:gd name="T15" fmla="*/ 343 h 375"/>
                <a:gd name="T16" fmla="*/ 0 w 173"/>
                <a:gd name="T17" fmla="*/ 291 h 375"/>
                <a:gd name="T18" fmla="*/ 0 w 173"/>
                <a:gd name="T19" fmla="*/ 116 h 375"/>
                <a:gd name="T20" fmla="*/ 15 w 173"/>
                <a:gd name="T21" fmla="*/ 87 h 375"/>
                <a:gd name="T22" fmla="*/ 32 w 173"/>
                <a:gd name="T23" fmla="*/ 79 h 375"/>
                <a:gd name="T24" fmla="*/ 3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sp>
        <p:nvSpPr>
          <p:cNvPr id="2094" name="TextBox 138"/>
          <p:cNvSpPr txBox="1">
            <a:spLocks noChangeArrowheads="1"/>
          </p:cNvSpPr>
          <p:nvPr/>
        </p:nvSpPr>
        <p:spPr bwMode="auto">
          <a:xfrm>
            <a:off x="838201" y="4165599"/>
            <a:ext cx="758541" cy="261610"/>
          </a:xfrm>
          <a:prstGeom prst="rect">
            <a:avLst/>
          </a:prstGeom>
          <a:noFill/>
          <a:ln w="9525">
            <a:noFill/>
            <a:miter lim="800000"/>
            <a:headEnd/>
            <a:tailEnd/>
          </a:ln>
        </p:spPr>
        <p:txBody>
          <a:bodyPr wrap="none">
            <a:spAutoFit/>
          </a:bodyPr>
          <a:lstStyle/>
          <a:p>
            <a:r>
              <a:rPr lang="en-US" sz="1100"/>
              <a:t>Fault line</a:t>
            </a:r>
          </a:p>
        </p:txBody>
      </p:sp>
      <p:sp>
        <p:nvSpPr>
          <p:cNvPr id="2095" name="TextBox 139"/>
          <p:cNvSpPr txBox="1">
            <a:spLocks noChangeArrowheads="1"/>
          </p:cNvSpPr>
          <p:nvPr/>
        </p:nvSpPr>
        <p:spPr bwMode="auto">
          <a:xfrm>
            <a:off x="4191001" y="4267200"/>
            <a:ext cx="758541" cy="261610"/>
          </a:xfrm>
          <a:prstGeom prst="rect">
            <a:avLst/>
          </a:prstGeom>
          <a:noFill/>
          <a:ln w="9525">
            <a:noFill/>
            <a:miter lim="800000"/>
            <a:headEnd/>
            <a:tailEnd/>
          </a:ln>
        </p:spPr>
        <p:txBody>
          <a:bodyPr wrap="none">
            <a:spAutoFit/>
          </a:bodyPr>
          <a:lstStyle/>
          <a:p>
            <a:r>
              <a:rPr lang="en-US" sz="1100"/>
              <a:t>Fault line</a:t>
            </a:r>
          </a:p>
        </p:txBody>
      </p:sp>
      <p:cxnSp>
        <p:nvCxnSpPr>
          <p:cNvPr id="142" name="Straight Arrow Connector 141"/>
          <p:cNvCxnSpPr/>
          <p:nvPr/>
        </p:nvCxnSpPr>
        <p:spPr>
          <a:xfrm rot="5400000">
            <a:off x="5372101" y="3924301"/>
            <a:ext cx="838201" cy="3175"/>
          </a:xfrm>
          <a:prstGeom prst="straightConnector1">
            <a:avLst/>
          </a:prstGeom>
          <a:ln w="95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97" name="TextBox 142"/>
          <p:cNvSpPr txBox="1">
            <a:spLocks noChangeArrowheads="1"/>
          </p:cNvSpPr>
          <p:nvPr/>
        </p:nvSpPr>
        <p:spPr bwMode="auto">
          <a:xfrm>
            <a:off x="5740400" y="3810001"/>
            <a:ext cx="603050" cy="246221"/>
          </a:xfrm>
          <a:prstGeom prst="rect">
            <a:avLst/>
          </a:prstGeom>
          <a:noFill/>
          <a:ln w="9525">
            <a:noFill/>
            <a:miter lim="800000"/>
            <a:headEnd/>
            <a:tailEnd/>
          </a:ln>
        </p:spPr>
        <p:txBody>
          <a:bodyPr wrap="none">
            <a:spAutoFit/>
          </a:bodyPr>
          <a:lstStyle/>
          <a:p>
            <a:r>
              <a:rPr lang="en-US" sz="1000"/>
              <a:t>8 yards</a:t>
            </a:r>
          </a:p>
        </p:txBody>
      </p:sp>
      <p:cxnSp>
        <p:nvCxnSpPr>
          <p:cNvPr id="144" name="Straight Arrow Connector 143"/>
          <p:cNvCxnSpPr/>
          <p:nvPr/>
        </p:nvCxnSpPr>
        <p:spPr>
          <a:xfrm rot="5400000">
            <a:off x="2222501" y="3771901"/>
            <a:ext cx="838201" cy="3175"/>
          </a:xfrm>
          <a:prstGeom prst="straightConnector1">
            <a:avLst/>
          </a:prstGeom>
          <a:ln w="95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99" name="TextBox 144"/>
          <p:cNvSpPr txBox="1">
            <a:spLocks noChangeArrowheads="1"/>
          </p:cNvSpPr>
          <p:nvPr/>
        </p:nvSpPr>
        <p:spPr bwMode="auto">
          <a:xfrm>
            <a:off x="2590800" y="3657601"/>
            <a:ext cx="603050" cy="246221"/>
          </a:xfrm>
          <a:prstGeom prst="rect">
            <a:avLst/>
          </a:prstGeom>
          <a:noFill/>
          <a:ln w="9525">
            <a:noFill/>
            <a:miter lim="800000"/>
            <a:headEnd/>
            <a:tailEnd/>
          </a:ln>
        </p:spPr>
        <p:txBody>
          <a:bodyPr wrap="none">
            <a:spAutoFit/>
          </a:bodyPr>
          <a:lstStyle/>
          <a:p>
            <a:r>
              <a:rPr lang="en-US" sz="1000"/>
              <a:t>8 yards</a:t>
            </a:r>
          </a:p>
        </p:txBody>
      </p:sp>
      <p:grpSp>
        <p:nvGrpSpPr>
          <p:cNvPr id="43" name="Group 109"/>
          <p:cNvGrpSpPr>
            <a:grpSpLocks/>
          </p:cNvGrpSpPr>
          <p:nvPr/>
        </p:nvGrpSpPr>
        <p:grpSpPr bwMode="auto">
          <a:xfrm>
            <a:off x="1235076" y="6392864"/>
            <a:ext cx="2703513" cy="1047750"/>
            <a:chOff x="1234925" y="6392369"/>
            <a:chExt cx="2703799" cy="1048457"/>
          </a:xfrm>
        </p:grpSpPr>
        <p:sp>
          <p:nvSpPr>
            <p:cNvPr id="2101" name="Freeform 55"/>
            <p:cNvSpPr>
              <a:spLocks/>
            </p:cNvSpPr>
            <p:nvPr/>
          </p:nvSpPr>
          <p:spPr bwMode="auto">
            <a:xfrm rot="19164080" flipH="1">
              <a:off x="1234925" y="6392369"/>
              <a:ext cx="2703799" cy="1048457"/>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cxnSp>
          <p:nvCxnSpPr>
            <p:cNvPr id="109" name="Straight Connector 108"/>
            <p:cNvCxnSpPr/>
            <p:nvPr/>
          </p:nvCxnSpPr>
          <p:spPr>
            <a:xfrm rot="16200000" flipH="1">
              <a:off x="2285809" y="6552966"/>
              <a:ext cx="533760" cy="5334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nvGraphicFramePr>
        <p:xfrm>
          <a:off x="177801" y="164605"/>
          <a:ext cx="6997700" cy="2331089"/>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1014984">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Lewiston Pistol Club</a:t>
                      </a:r>
                      <a:endParaRPr kumimoji="0" lang="en-US" sz="1200" b="1" i="0" u="none" strike="noStrike" cap="none" normalizeH="0" baseline="0" dirty="0">
                        <a:ln>
                          <a:noFill/>
                        </a:ln>
                        <a:solidFill>
                          <a:schemeClr val="tx1"/>
                        </a:solidFill>
                        <a:effectLst/>
                        <a:latin typeface="Arial" charset="0"/>
                      </a:endParaRP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Arial" charset="0"/>
                          <a:cs typeface="Times New Roman" charset="0"/>
                        </a:rPr>
                        <a:t>Run and Fun </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cs typeface="Times New Roman" charset="0"/>
                        </a:rPr>
                        <a:t>(upper bay at BP Range)</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Course Designer: Roger Watson</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 </a:t>
                      </a:r>
                      <a:r>
                        <a:rPr kumimoji="0" lang="en-US" sz="1100" b="0" i="0" u="none" strike="noStrike" cap="none" normalizeH="0" baseline="0" dirty="0">
                          <a:ln>
                            <a:noFill/>
                          </a:ln>
                          <a:solidFill>
                            <a:schemeClr val="tx1"/>
                          </a:solidFill>
                          <a:effectLst/>
                          <a:latin typeface="Arial" charset="0"/>
                          <a:cs typeface="Times New Roman" charset="0"/>
                        </a:rPr>
                        <a:t>Hands relaxed at sides.</a:t>
                      </a:r>
                      <a:endParaRPr kumimoji="0" lang="en-US" sz="1200" b="0" i="0" u="none" strike="noStrike" cap="none" normalizeH="0" baseline="0" dirty="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98528">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GUN READY CONDITION: </a:t>
                      </a:r>
                      <a:r>
                        <a:rPr kumimoji="0" lang="en-US" sz="1100" b="0" i="0" u="none" strike="noStrike" cap="none" normalizeH="0" baseline="0" dirty="0">
                          <a:ln>
                            <a:noFill/>
                          </a:ln>
                          <a:solidFill>
                            <a:schemeClr val="tx1"/>
                          </a:solidFill>
                          <a:effectLst/>
                          <a:latin typeface="Arial" charset="0"/>
                          <a:cs typeface="Times New Roman" charset="0"/>
                        </a:rPr>
                        <a:t>Loaded gun in holster.</a:t>
                      </a:r>
                    </a:p>
                    <a:p>
                      <a:pPr marL="0" marR="0" lvl="0" indent="0" algn="l" defTabSz="966788" rtl="0" eaLnBrk="1" fontAlgn="base" latinLnBrk="0" hangingPunct="1">
                        <a:lnSpc>
                          <a:spcPct val="100000"/>
                        </a:lnSpc>
                        <a:spcBef>
                          <a:spcPct val="5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30 rounds, 150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13 IPSC, 4 PP</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RULES:</a:t>
                      </a:r>
                      <a:r>
                        <a:rPr kumimoji="0" lang="en-US" sz="1100" b="0" i="0" u="none" strike="noStrike" cap="none" normalizeH="0" baseline="0" dirty="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Upon start signal, engage targets as required to score.</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2068" name="Picture 24" descr="C:\Documents and Settings\All Users\Documents\TAPS Files\dvc1.gif"/>
          <p:cNvPicPr>
            <a:picLocks noChangeAspect="1" noChangeArrowheads="1"/>
          </p:cNvPicPr>
          <p:nvPr/>
        </p:nvPicPr>
        <p:blipFill>
          <a:blip r:embed="rId2" cstate="print"/>
          <a:srcRect/>
          <a:stretch>
            <a:fillRect/>
          </a:stretch>
        </p:blipFill>
        <p:spPr bwMode="auto">
          <a:xfrm>
            <a:off x="152400" y="127100"/>
            <a:ext cx="1057124" cy="925116"/>
          </a:xfrm>
          <a:prstGeom prst="rect">
            <a:avLst/>
          </a:prstGeom>
          <a:noFill/>
          <a:ln w="9525">
            <a:noFill/>
            <a:miter lim="800000"/>
            <a:headEnd/>
            <a:tailEnd/>
          </a:ln>
        </p:spPr>
      </p:pic>
      <p:pic>
        <p:nvPicPr>
          <p:cNvPr id="2069" name="Picture 25" descr="C:\Documents and Settings\All Users\Documents\TAPS Files\TAPS Logo 2003.jpg"/>
          <p:cNvPicPr>
            <a:picLocks noChangeAspect="1" noChangeArrowheads="1"/>
          </p:cNvPicPr>
          <p:nvPr/>
        </p:nvPicPr>
        <p:blipFill>
          <a:blip r:embed="rId3" cstate="print"/>
          <a:srcRect/>
          <a:stretch>
            <a:fillRect/>
          </a:stretch>
        </p:blipFill>
        <p:spPr bwMode="auto">
          <a:xfrm>
            <a:off x="6324601" y="152104"/>
            <a:ext cx="689429" cy="991791"/>
          </a:xfrm>
          <a:prstGeom prst="rect">
            <a:avLst/>
          </a:prstGeom>
          <a:noFill/>
          <a:ln w="9525">
            <a:noFill/>
            <a:miter lim="800000"/>
            <a:headEnd/>
            <a:tailEnd/>
          </a:ln>
        </p:spPr>
      </p:pic>
      <p:grpSp>
        <p:nvGrpSpPr>
          <p:cNvPr id="2" name="Group 101"/>
          <p:cNvGrpSpPr>
            <a:grpSpLocks/>
          </p:cNvGrpSpPr>
          <p:nvPr/>
        </p:nvGrpSpPr>
        <p:grpSpPr bwMode="auto">
          <a:xfrm rot="1500000">
            <a:off x="6538687" y="3327502"/>
            <a:ext cx="180219" cy="835520"/>
            <a:chOff x="0" y="0"/>
            <a:chExt cx="188" cy="527"/>
          </a:xfrm>
        </p:grpSpPr>
        <p:sp>
          <p:nvSpPr>
            <p:cNvPr id="2192" name="Freeform 102"/>
            <p:cNvSpPr>
              <a:spLocks/>
            </p:cNvSpPr>
            <p:nvPr/>
          </p:nvSpPr>
          <p:spPr bwMode="auto">
            <a:xfrm>
              <a:off x="171" y="90"/>
              <a:ext cx="15" cy="436"/>
            </a:xfrm>
            <a:custGeom>
              <a:avLst/>
              <a:gdLst>
                <a:gd name="T0" fmla="*/ 10 w 23"/>
                <a:gd name="T1" fmla="*/ 4 h 610"/>
                <a:gd name="T2" fmla="*/ 9 w 23"/>
                <a:gd name="T3" fmla="*/ 3 h 610"/>
                <a:gd name="T4" fmla="*/ 9 w 23"/>
                <a:gd name="T5" fmla="*/ 1 h 610"/>
                <a:gd name="T6" fmla="*/ 8 w 23"/>
                <a:gd name="T7" fmla="*/ 1 h 610"/>
                <a:gd name="T8" fmla="*/ 7 w 23"/>
                <a:gd name="T9" fmla="*/ 0 h 610"/>
                <a:gd name="T10" fmla="*/ 2 w 23"/>
                <a:gd name="T11" fmla="*/ 0 h 610"/>
                <a:gd name="T12" fmla="*/ 0 w 23"/>
                <a:gd name="T13" fmla="*/ 3 h 610"/>
                <a:gd name="T14" fmla="*/ 0 w 23"/>
                <a:gd name="T15" fmla="*/ 309 h 610"/>
                <a:gd name="T16" fmla="*/ 1 w 23"/>
                <a:gd name="T17" fmla="*/ 310 h 610"/>
                <a:gd name="T18" fmla="*/ 1 w 23"/>
                <a:gd name="T19" fmla="*/ 310 h 610"/>
                <a:gd name="T20" fmla="*/ 2 w 23"/>
                <a:gd name="T21" fmla="*/ 311 h 610"/>
                <a:gd name="T22" fmla="*/ 3 w 23"/>
                <a:gd name="T23" fmla="*/ 311 h 610"/>
                <a:gd name="T24" fmla="*/ 5 w 23"/>
                <a:gd name="T25" fmla="*/ 312 h 610"/>
                <a:gd name="T26" fmla="*/ 5 w 23"/>
                <a:gd name="T27" fmla="*/ 311 h 610"/>
                <a:gd name="T28" fmla="*/ 7 w 23"/>
                <a:gd name="T29" fmla="*/ 311 h 610"/>
                <a:gd name="T30" fmla="*/ 8 w 23"/>
                <a:gd name="T31" fmla="*/ 310 h 610"/>
                <a:gd name="T32" fmla="*/ 9 w 23"/>
                <a:gd name="T33" fmla="*/ 310 h 610"/>
                <a:gd name="T34" fmla="*/ 9 w 23"/>
                <a:gd name="T35" fmla="*/ 309 h 610"/>
                <a:gd name="T36" fmla="*/ 10 w 23"/>
                <a:gd name="T37" fmla="*/ 309 h 610"/>
                <a:gd name="T38" fmla="*/ 10 w 23"/>
                <a:gd name="T39" fmla="*/ 4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2193" name="Freeform 103"/>
            <p:cNvSpPr>
              <a:spLocks/>
            </p:cNvSpPr>
            <p:nvPr/>
          </p:nvSpPr>
          <p:spPr bwMode="auto">
            <a:xfrm>
              <a:off x="1" y="90"/>
              <a:ext cx="16" cy="437"/>
            </a:xfrm>
            <a:custGeom>
              <a:avLst/>
              <a:gdLst>
                <a:gd name="T0" fmla="*/ 12 w 22"/>
                <a:gd name="T1" fmla="*/ 3 h 610"/>
                <a:gd name="T2" fmla="*/ 11 w 22"/>
                <a:gd name="T3" fmla="*/ 3 h 610"/>
                <a:gd name="T4" fmla="*/ 11 w 22"/>
                <a:gd name="T5" fmla="*/ 1 h 610"/>
                <a:gd name="T6" fmla="*/ 10 w 22"/>
                <a:gd name="T7" fmla="*/ 1 h 610"/>
                <a:gd name="T8" fmla="*/ 9 w 22"/>
                <a:gd name="T9" fmla="*/ 0 h 610"/>
                <a:gd name="T10" fmla="*/ 2 w 22"/>
                <a:gd name="T11" fmla="*/ 0 h 610"/>
                <a:gd name="T12" fmla="*/ 1 w 22"/>
                <a:gd name="T13" fmla="*/ 1 h 610"/>
                <a:gd name="T14" fmla="*/ 1 w 22"/>
                <a:gd name="T15" fmla="*/ 3 h 610"/>
                <a:gd name="T16" fmla="*/ 0 w 22"/>
                <a:gd name="T17" fmla="*/ 3 h 610"/>
                <a:gd name="T18" fmla="*/ 0 w 22"/>
                <a:gd name="T19" fmla="*/ 309 h 610"/>
                <a:gd name="T20" fmla="*/ 1 w 22"/>
                <a:gd name="T21" fmla="*/ 310 h 610"/>
                <a:gd name="T22" fmla="*/ 1 w 22"/>
                <a:gd name="T23" fmla="*/ 312 h 610"/>
                <a:gd name="T24" fmla="*/ 1 w 22"/>
                <a:gd name="T25" fmla="*/ 312 h 610"/>
                <a:gd name="T26" fmla="*/ 2 w 22"/>
                <a:gd name="T27" fmla="*/ 312 h 610"/>
                <a:gd name="T28" fmla="*/ 4 w 22"/>
                <a:gd name="T29" fmla="*/ 312 h 610"/>
                <a:gd name="T30" fmla="*/ 6 w 22"/>
                <a:gd name="T31" fmla="*/ 313 h 610"/>
                <a:gd name="T32" fmla="*/ 7 w 22"/>
                <a:gd name="T33" fmla="*/ 312 h 610"/>
                <a:gd name="T34" fmla="*/ 9 w 22"/>
                <a:gd name="T35" fmla="*/ 312 h 610"/>
                <a:gd name="T36" fmla="*/ 10 w 22"/>
                <a:gd name="T37" fmla="*/ 312 h 610"/>
                <a:gd name="T38" fmla="*/ 11 w 22"/>
                <a:gd name="T39" fmla="*/ 312 h 610"/>
                <a:gd name="T40" fmla="*/ 11 w 22"/>
                <a:gd name="T41" fmla="*/ 310 h 610"/>
                <a:gd name="T42" fmla="*/ 12 w 22"/>
                <a:gd name="T43" fmla="*/ 309 h 610"/>
                <a:gd name="T44" fmla="*/ 12 w 22"/>
                <a:gd name="T45" fmla="*/ 3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2194" name="Freeform 104"/>
            <p:cNvSpPr>
              <a:spLocks/>
            </p:cNvSpPr>
            <p:nvPr/>
          </p:nvSpPr>
          <p:spPr bwMode="auto">
            <a:xfrm>
              <a:off x="0" y="0"/>
              <a:ext cx="188" cy="343"/>
            </a:xfrm>
            <a:custGeom>
              <a:avLst/>
              <a:gdLst>
                <a:gd name="T0" fmla="*/ 44 w 265"/>
                <a:gd name="T1" fmla="*/ 0 h 479"/>
                <a:gd name="T2" fmla="*/ 91 w 265"/>
                <a:gd name="T3" fmla="*/ 0 h 479"/>
                <a:gd name="T4" fmla="*/ 91 w 265"/>
                <a:gd name="T5" fmla="*/ 49 h 479"/>
                <a:gd name="T6" fmla="*/ 118 w 265"/>
                <a:gd name="T7" fmla="*/ 49 h 479"/>
                <a:gd name="T8" fmla="*/ 133 w 265"/>
                <a:gd name="T9" fmla="*/ 62 h 479"/>
                <a:gd name="T10" fmla="*/ 133 w 265"/>
                <a:gd name="T11" fmla="*/ 196 h 479"/>
                <a:gd name="T12" fmla="*/ 112 w 265"/>
                <a:gd name="T13" fmla="*/ 246 h 479"/>
                <a:gd name="T14" fmla="*/ 23 w 265"/>
                <a:gd name="T15" fmla="*/ 246 h 479"/>
                <a:gd name="T16" fmla="*/ 0 w 265"/>
                <a:gd name="T17" fmla="*/ 198 h 479"/>
                <a:gd name="T18" fmla="*/ 0 w 265"/>
                <a:gd name="T19" fmla="*/ 60 h 479"/>
                <a:gd name="T20" fmla="*/ 17 w 265"/>
                <a:gd name="T21" fmla="*/ 49 h 479"/>
                <a:gd name="T22" fmla="*/ 44 w 265"/>
                <a:gd name="T23" fmla="*/ 49 h 479"/>
                <a:gd name="T24" fmla="*/ 44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sp>
        <p:nvSpPr>
          <p:cNvPr id="201" name="Freeform 200"/>
          <p:cNvSpPr/>
          <p:nvPr/>
        </p:nvSpPr>
        <p:spPr>
          <a:xfrm>
            <a:off x="0" y="6934200"/>
            <a:ext cx="4495800" cy="2667000"/>
          </a:xfrm>
          <a:custGeom>
            <a:avLst/>
            <a:gdLst>
              <a:gd name="connsiteX0" fmla="*/ 0 w 4486087"/>
              <a:gd name="connsiteY0" fmla="*/ 0 h 2220929"/>
              <a:gd name="connsiteX1" fmla="*/ 14514 w 4486087"/>
              <a:gd name="connsiteY1" fmla="*/ 203200 h 2220929"/>
              <a:gd name="connsiteX2" fmla="*/ 58057 w 4486087"/>
              <a:gd name="connsiteY2" fmla="*/ 362857 h 2220929"/>
              <a:gd name="connsiteX3" fmla="*/ 87086 w 4486087"/>
              <a:gd name="connsiteY3" fmla="*/ 449943 h 2220929"/>
              <a:gd name="connsiteX4" fmla="*/ 145143 w 4486087"/>
              <a:gd name="connsiteY4" fmla="*/ 551543 h 2220929"/>
              <a:gd name="connsiteX5" fmla="*/ 217714 w 4486087"/>
              <a:gd name="connsiteY5" fmla="*/ 682172 h 2220929"/>
              <a:gd name="connsiteX6" fmla="*/ 246743 w 4486087"/>
              <a:gd name="connsiteY6" fmla="*/ 725714 h 2220929"/>
              <a:gd name="connsiteX7" fmla="*/ 319314 w 4486087"/>
              <a:gd name="connsiteY7" fmla="*/ 798286 h 2220929"/>
              <a:gd name="connsiteX8" fmla="*/ 348343 w 4486087"/>
              <a:gd name="connsiteY8" fmla="*/ 841829 h 2220929"/>
              <a:gd name="connsiteX9" fmla="*/ 391886 w 4486087"/>
              <a:gd name="connsiteY9" fmla="*/ 870857 h 2220929"/>
              <a:gd name="connsiteX10" fmla="*/ 478971 w 4486087"/>
              <a:gd name="connsiteY10" fmla="*/ 928914 h 2220929"/>
              <a:gd name="connsiteX11" fmla="*/ 609600 w 4486087"/>
              <a:gd name="connsiteY11" fmla="*/ 986972 h 2220929"/>
              <a:gd name="connsiteX12" fmla="*/ 653143 w 4486087"/>
              <a:gd name="connsiteY12" fmla="*/ 1001486 h 2220929"/>
              <a:gd name="connsiteX13" fmla="*/ 754743 w 4486087"/>
              <a:gd name="connsiteY13" fmla="*/ 1045029 h 2220929"/>
              <a:gd name="connsiteX14" fmla="*/ 798286 w 4486087"/>
              <a:gd name="connsiteY14" fmla="*/ 1074057 h 2220929"/>
              <a:gd name="connsiteX15" fmla="*/ 928914 w 4486087"/>
              <a:gd name="connsiteY15" fmla="*/ 1103086 h 2220929"/>
              <a:gd name="connsiteX16" fmla="*/ 1016000 w 4486087"/>
              <a:gd name="connsiteY16" fmla="*/ 1132114 h 2220929"/>
              <a:gd name="connsiteX17" fmla="*/ 1146628 w 4486087"/>
              <a:gd name="connsiteY17" fmla="*/ 1161143 h 2220929"/>
              <a:gd name="connsiteX18" fmla="*/ 1204686 w 4486087"/>
              <a:gd name="connsiteY18" fmla="*/ 1175657 h 2220929"/>
              <a:gd name="connsiteX19" fmla="*/ 1306286 w 4486087"/>
              <a:gd name="connsiteY19" fmla="*/ 1190172 h 2220929"/>
              <a:gd name="connsiteX20" fmla="*/ 1480457 w 4486087"/>
              <a:gd name="connsiteY20" fmla="*/ 1219200 h 2220929"/>
              <a:gd name="connsiteX21" fmla="*/ 1959428 w 4486087"/>
              <a:gd name="connsiteY21" fmla="*/ 1233714 h 2220929"/>
              <a:gd name="connsiteX22" fmla="*/ 2394857 w 4486087"/>
              <a:gd name="connsiteY22" fmla="*/ 1262743 h 2220929"/>
              <a:gd name="connsiteX23" fmla="*/ 2554514 w 4486087"/>
              <a:gd name="connsiteY23" fmla="*/ 1277257 h 2220929"/>
              <a:gd name="connsiteX24" fmla="*/ 3396343 w 4486087"/>
              <a:gd name="connsiteY24" fmla="*/ 1306286 h 2220929"/>
              <a:gd name="connsiteX25" fmla="*/ 3454400 w 4486087"/>
              <a:gd name="connsiteY25" fmla="*/ 1320800 h 2220929"/>
              <a:gd name="connsiteX26" fmla="*/ 3541486 w 4486087"/>
              <a:gd name="connsiteY26" fmla="*/ 1335314 h 2220929"/>
              <a:gd name="connsiteX27" fmla="*/ 3643086 w 4486087"/>
              <a:gd name="connsiteY27" fmla="*/ 1364343 h 2220929"/>
              <a:gd name="connsiteX28" fmla="*/ 3686628 w 4486087"/>
              <a:gd name="connsiteY28" fmla="*/ 1378857 h 2220929"/>
              <a:gd name="connsiteX29" fmla="*/ 3744686 w 4486087"/>
              <a:gd name="connsiteY29" fmla="*/ 1393372 h 2220929"/>
              <a:gd name="connsiteX30" fmla="*/ 3846286 w 4486087"/>
              <a:gd name="connsiteY30" fmla="*/ 1422400 h 2220929"/>
              <a:gd name="connsiteX31" fmla="*/ 3904343 w 4486087"/>
              <a:gd name="connsiteY31" fmla="*/ 1451429 h 2220929"/>
              <a:gd name="connsiteX32" fmla="*/ 3991428 w 4486087"/>
              <a:gd name="connsiteY32" fmla="*/ 1480457 h 2220929"/>
              <a:gd name="connsiteX33" fmla="*/ 4034971 w 4486087"/>
              <a:gd name="connsiteY33" fmla="*/ 1494972 h 2220929"/>
              <a:gd name="connsiteX34" fmla="*/ 4136571 w 4486087"/>
              <a:gd name="connsiteY34" fmla="*/ 1538514 h 2220929"/>
              <a:gd name="connsiteX35" fmla="*/ 4223657 w 4486087"/>
              <a:gd name="connsiteY35" fmla="*/ 1596572 h 2220929"/>
              <a:gd name="connsiteX36" fmla="*/ 4267200 w 4486087"/>
              <a:gd name="connsiteY36" fmla="*/ 1625600 h 2220929"/>
              <a:gd name="connsiteX37" fmla="*/ 4325257 w 4486087"/>
              <a:gd name="connsiteY37" fmla="*/ 1756229 h 2220929"/>
              <a:gd name="connsiteX38" fmla="*/ 4354286 w 4486087"/>
              <a:gd name="connsiteY38" fmla="*/ 1843314 h 2220929"/>
              <a:gd name="connsiteX39" fmla="*/ 4383314 w 4486087"/>
              <a:gd name="connsiteY39" fmla="*/ 1886857 h 2220929"/>
              <a:gd name="connsiteX40" fmla="*/ 4426857 w 4486087"/>
              <a:gd name="connsiteY40" fmla="*/ 1973943 h 2220929"/>
              <a:gd name="connsiteX41" fmla="*/ 4455886 w 4486087"/>
              <a:gd name="connsiteY41" fmla="*/ 2090057 h 2220929"/>
              <a:gd name="connsiteX42" fmla="*/ 4484914 w 4486087"/>
              <a:gd name="connsiteY42" fmla="*/ 2220686 h 2220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86087" h="2220929">
                <a:moveTo>
                  <a:pt x="0" y="0"/>
                </a:moveTo>
                <a:cubicBezTo>
                  <a:pt x="4838" y="67733"/>
                  <a:pt x="7405" y="135667"/>
                  <a:pt x="14514" y="203200"/>
                </a:cubicBezTo>
                <a:cubicBezTo>
                  <a:pt x="20827" y="263172"/>
                  <a:pt x="38842" y="305212"/>
                  <a:pt x="58057" y="362857"/>
                </a:cubicBezTo>
                <a:lnTo>
                  <a:pt x="87086" y="449943"/>
                </a:lnTo>
                <a:cubicBezTo>
                  <a:pt x="123915" y="523603"/>
                  <a:pt x="104112" y="489997"/>
                  <a:pt x="145143" y="551543"/>
                </a:cubicBezTo>
                <a:cubicBezTo>
                  <a:pt x="170689" y="628183"/>
                  <a:pt x="151171" y="582359"/>
                  <a:pt x="217714" y="682172"/>
                </a:cubicBezTo>
                <a:lnTo>
                  <a:pt x="246743" y="725714"/>
                </a:lnTo>
                <a:cubicBezTo>
                  <a:pt x="275903" y="813196"/>
                  <a:pt x="236536" y="729304"/>
                  <a:pt x="319314" y="798286"/>
                </a:cubicBezTo>
                <a:cubicBezTo>
                  <a:pt x="332715" y="809453"/>
                  <a:pt x="336008" y="829494"/>
                  <a:pt x="348343" y="841829"/>
                </a:cubicBezTo>
                <a:cubicBezTo>
                  <a:pt x="360678" y="854164"/>
                  <a:pt x="378485" y="859690"/>
                  <a:pt x="391886" y="870857"/>
                </a:cubicBezTo>
                <a:cubicBezTo>
                  <a:pt x="464368" y="931259"/>
                  <a:pt x="402448" y="903407"/>
                  <a:pt x="478971" y="928914"/>
                </a:cubicBezTo>
                <a:cubicBezTo>
                  <a:pt x="547973" y="974916"/>
                  <a:pt x="505966" y="952427"/>
                  <a:pt x="609600" y="986972"/>
                </a:cubicBezTo>
                <a:cubicBezTo>
                  <a:pt x="624114" y="991810"/>
                  <a:pt x="640413" y="993000"/>
                  <a:pt x="653143" y="1001486"/>
                </a:cubicBezTo>
                <a:cubicBezTo>
                  <a:pt x="713284" y="1041579"/>
                  <a:pt x="679763" y="1026283"/>
                  <a:pt x="754743" y="1045029"/>
                </a:cubicBezTo>
                <a:cubicBezTo>
                  <a:pt x="769257" y="1054705"/>
                  <a:pt x="782684" y="1066256"/>
                  <a:pt x="798286" y="1074057"/>
                </a:cubicBezTo>
                <a:cubicBezTo>
                  <a:pt x="839818" y="1094823"/>
                  <a:pt x="884306" y="1091934"/>
                  <a:pt x="928914" y="1103086"/>
                </a:cubicBezTo>
                <a:cubicBezTo>
                  <a:pt x="958599" y="1110507"/>
                  <a:pt x="986692" y="1123321"/>
                  <a:pt x="1016000" y="1132114"/>
                </a:cubicBezTo>
                <a:cubicBezTo>
                  <a:pt x="1066580" y="1147288"/>
                  <a:pt x="1093340" y="1149301"/>
                  <a:pt x="1146628" y="1161143"/>
                </a:cubicBezTo>
                <a:cubicBezTo>
                  <a:pt x="1166101" y="1165470"/>
                  <a:pt x="1185060" y="1172089"/>
                  <a:pt x="1204686" y="1175657"/>
                </a:cubicBezTo>
                <a:cubicBezTo>
                  <a:pt x="1238345" y="1181777"/>
                  <a:pt x="1272541" y="1184548"/>
                  <a:pt x="1306286" y="1190172"/>
                </a:cubicBezTo>
                <a:cubicBezTo>
                  <a:pt x="1370391" y="1200856"/>
                  <a:pt x="1412696" y="1215812"/>
                  <a:pt x="1480457" y="1219200"/>
                </a:cubicBezTo>
                <a:cubicBezTo>
                  <a:pt x="1639988" y="1227176"/>
                  <a:pt x="1799771" y="1228876"/>
                  <a:pt x="1959428" y="1233714"/>
                </a:cubicBezTo>
                <a:cubicBezTo>
                  <a:pt x="2212126" y="1265303"/>
                  <a:pt x="1952286" y="1235921"/>
                  <a:pt x="2394857" y="1262743"/>
                </a:cubicBezTo>
                <a:cubicBezTo>
                  <a:pt x="2448198" y="1265976"/>
                  <a:pt x="2501295" y="1272419"/>
                  <a:pt x="2554514" y="1277257"/>
                </a:cubicBezTo>
                <a:cubicBezTo>
                  <a:pt x="2886080" y="1343573"/>
                  <a:pt x="2524341" y="1275690"/>
                  <a:pt x="3396343" y="1306286"/>
                </a:cubicBezTo>
                <a:cubicBezTo>
                  <a:pt x="3416279" y="1306985"/>
                  <a:pt x="3434839" y="1316888"/>
                  <a:pt x="3454400" y="1320800"/>
                </a:cubicBezTo>
                <a:cubicBezTo>
                  <a:pt x="3483258" y="1326571"/>
                  <a:pt x="3512457" y="1330476"/>
                  <a:pt x="3541486" y="1335314"/>
                </a:cubicBezTo>
                <a:cubicBezTo>
                  <a:pt x="3645864" y="1370109"/>
                  <a:pt x="3515538" y="1327902"/>
                  <a:pt x="3643086" y="1364343"/>
                </a:cubicBezTo>
                <a:cubicBezTo>
                  <a:pt x="3657796" y="1368546"/>
                  <a:pt x="3671918" y="1374654"/>
                  <a:pt x="3686628" y="1378857"/>
                </a:cubicBezTo>
                <a:cubicBezTo>
                  <a:pt x="3705809" y="1384337"/>
                  <a:pt x="3725505" y="1387892"/>
                  <a:pt x="3744686" y="1393372"/>
                </a:cubicBezTo>
                <a:cubicBezTo>
                  <a:pt x="3890404" y="1435006"/>
                  <a:pt x="3664836" y="1377039"/>
                  <a:pt x="3846286" y="1422400"/>
                </a:cubicBezTo>
                <a:cubicBezTo>
                  <a:pt x="3865638" y="1432076"/>
                  <a:pt x="3884254" y="1443393"/>
                  <a:pt x="3904343" y="1451429"/>
                </a:cubicBezTo>
                <a:cubicBezTo>
                  <a:pt x="3932753" y="1462793"/>
                  <a:pt x="3962400" y="1470781"/>
                  <a:pt x="3991428" y="1480457"/>
                </a:cubicBezTo>
                <a:cubicBezTo>
                  <a:pt x="4005942" y="1485295"/>
                  <a:pt x="4021287" y="1488130"/>
                  <a:pt x="4034971" y="1494972"/>
                </a:cubicBezTo>
                <a:cubicBezTo>
                  <a:pt x="4106712" y="1530842"/>
                  <a:pt x="4072502" y="1517158"/>
                  <a:pt x="4136571" y="1538514"/>
                </a:cubicBezTo>
                <a:lnTo>
                  <a:pt x="4223657" y="1596572"/>
                </a:lnTo>
                <a:lnTo>
                  <a:pt x="4267200" y="1625600"/>
                </a:lnTo>
                <a:cubicBezTo>
                  <a:pt x="4301744" y="1729235"/>
                  <a:pt x="4279255" y="1687226"/>
                  <a:pt x="4325257" y="1756229"/>
                </a:cubicBezTo>
                <a:cubicBezTo>
                  <a:pt x="4334933" y="1785257"/>
                  <a:pt x="4337313" y="1817854"/>
                  <a:pt x="4354286" y="1843314"/>
                </a:cubicBezTo>
                <a:cubicBezTo>
                  <a:pt x="4363962" y="1857828"/>
                  <a:pt x="4375513" y="1871255"/>
                  <a:pt x="4383314" y="1886857"/>
                </a:cubicBezTo>
                <a:cubicBezTo>
                  <a:pt x="4443400" y="2007033"/>
                  <a:pt x="4343670" y="1849164"/>
                  <a:pt x="4426857" y="1973943"/>
                </a:cubicBezTo>
                <a:cubicBezTo>
                  <a:pt x="4454602" y="2057178"/>
                  <a:pt x="4429616" y="1976219"/>
                  <a:pt x="4455886" y="2090057"/>
                </a:cubicBezTo>
                <a:cubicBezTo>
                  <a:pt x="4486087" y="2220929"/>
                  <a:pt x="4484914" y="2165055"/>
                  <a:pt x="4484914" y="2220686"/>
                </a:cubicBez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02" name="Freeform 201"/>
          <p:cNvSpPr/>
          <p:nvPr/>
        </p:nvSpPr>
        <p:spPr>
          <a:xfrm>
            <a:off x="5410200" y="7467600"/>
            <a:ext cx="1611086" cy="2133600"/>
          </a:xfrm>
          <a:custGeom>
            <a:avLst/>
            <a:gdLst>
              <a:gd name="connsiteX0" fmla="*/ 0 w 1611086"/>
              <a:gd name="connsiteY0" fmla="*/ 1672324 h 1672324"/>
              <a:gd name="connsiteX1" fmla="*/ 14514 w 1611086"/>
              <a:gd name="connsiteY1" fmla="*/ 1265924 h 1672324"/>
              <a:gd name="connsiteX2" fmla="*/ 43543 w 1611086"/>
              <a:gd name="connsiteY2" fmla="*/ 1164324 h 1672324"/>
              <a:gd name="connsiteX3" fmla="*/ 72572 w 1611086"/>
              <a:gd name="connsiteY3" fmla="*/ 1120781 h 1672324"/>
              <a:gd name="connsiteX4" fmla="*/ 174172 w 1611086"/>
              <a:gd name="connsiteY4" fmla="*/ 961124 h 1672324"/>
              <a:gd name="connsiteX5" fmla="*/ 217714 w 1611086"/>
              <a:gd name="connsiteY5" fmla="*/ 903066 h 1672324"/>
              <a:gd name="connsiteX6" fmla="*/ 246743 w 1611086"/>
              <a:gd name="connsiteY6" fmla="*/ 859524 h 1672324"/>
              <a:gd name="connsiteX7" fmla="*/ 290286 w 1611086"/>
              <a:gd name="connsiteY7" fmla="*/ 815981 h 1672324"/>
              <a:gd name="connsiteX8" fmla="*/ 319314 w 1611086"/>
              <a:gd name="connsiteY8" fmla="*/ 772438 h 1672324"/>
              <a:gd name="connsiteX9" fmla="*/ 406400 w 1611086"/>
              <a:gd name="connsiteY9" fmla="*/ 714381 h 1672324"/>
              <a:gd name="connsiteX10" fmla="*/ 449943 w 1611086"/>
              <a:gd name="connsiteY10" fmla="*/ 670838 h 1672324"/>
              <a:gd name="connsiteX11" fmla="*/ 478972 w 1611086"/>
              <a:gd name="connsiteY11" fmla="*/ 627295 h 1672324"/>
              <a:gd name="connsiteX12" fmla="*/ 537029 w 1611086"/>
              <a:gd name="connsiteY12" fmla="*/ 583752 h 1672324"/>
              <a:gd name="connsiteX13" fmla="*/ 624114 w 1611086"/>
              <a:gd name="connsiteY13" fmla="*/ 525695 h 1672324"/>
              <a:gd name="connsiteX14" fmla="*/ 696686 w 1611086"/>
              <a:gd name="connsiteY14" fmla="*/ 438609 h 1672324"/>
              <a:gd name="connsiteX15" fmla="*/ 783772 w 1611086"/>
              <a:gd name="connsiteY15" fmla="*/ 351524 h 1672324"/>
              <a:gd name="connsiteX16" fmla="*/ 827314 w 1611086"/>
              <a:gd name="connsiteY16" fmla="*/ 307981 h 1672324"/>
              <a:gd name="connsiteX17" fmla="*/ 885372 w 1611086"/>
              <a:gd name="connsiteY17" fmla="*/ 278952 h 1672324"/>
              <a:gd name="connsiteX18" fmla="*/ 1001486 w 1611086"/>
              <a:gd name="connsiteY18" fmla="*/ 177352 h 1672324"/>
              <a:gd name="connsiteX19" fmla="*/ 1045029 w 1611086"/>
              <a:gd name="connsiteY19" fmla="*/ 148324 h 1672324"/>
              <a:gd name="connsiteX20" fmla="*/ 1161143 w 1611086"/>
              <a:gd name="connsiteY20" fmla="*/ 119295 h 1672324"/>
              <a:gd name="connsiteX21" fmla="*/ 1291772 w 1611086"/>
              <a:gd name="connsiteY21" fmla="*/ 75752 h 1672324"/>
              <a:gd name="connsiteX22" fmla="*/ 1422400 w 1611086"/>
              <a:gd name="connsiteY22" fmla="*/ 32209 h 1672324"/>
              <a:gd name="connsiteX23" fmla="*/ 1465943 w 1611086"/>
              <a:gd name="connsiteY23" fmla="*/ 17695 h 1672324"/>
              <a:gd name="connsiteX24" fmla="*/ 1611086 w 1611086"/>
              <a:gd name="connsiteY24" fmla="*/ 3181 h 167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11086" h="1672324">
                <a:moveTo>
                  <a:pt x="0" y="1672324"/>
                </a:moveTo>
                <a:cubicBezTo>
                  <a:pt x="4838" y="1536857"/>
                  <a:pt x="6058" y="1401213"/>
                  <a:pt x="14514" y="1265924"/>
                </a:cubicBezTo>
                <a:cubicBezTo>
                  <a:pt x="15178" y="1255297"/>
                  <a:pt x="36189" y="1179031"/>
                  <a:pt x="43543" y="1164324"/>
                </a:cubicBezTo>
                <a:cubicBezTo>
                  <a:pt x="51344" y="1148722"/>
                  <a:pt x="64219" y="1136095"/>
                  <a:pt x="72572" y="1120781"/>
                </a:cubicBezTo>
                <a:cubicBezTo>
                  <a:pt x="195704" y="895039"/>
                  <a:pt x="73516" y="1078556"/>
                  <a:pt x="174172" y="961124"/>
                </a:cubicBezTo>
                <a:cubicBezTo>
                  <a:pt x="189915" y="942757"/>
                  <a:pt x="203654" y="922751"/>
                  <a:pt x="217714" y="903066"/>
                </a:cubicBezTo>
                <a:cubicBezTo>
                  <a:pt x="227853" y="888871"/>
                  <a:pt x="235576" y="872925"/>
                  <a:pt x="246743" y="859524"/>
                </a:cubicBezTo>
                <a:cubicBezTo>
                  <a:pt x="259884" y="843755"/>
                  <a:pt x="277145" y="831750"/>
                  <a:pt x="290286" y="815981"/>
                </a:cubicBezTo>
                <a:cubicBezTo>
                  <a:pt x="301453" y="802580"/>
                  <a:pt x="306186" y="783925"/>
                  <a:pt x="319314" y="772438"/>
                </a:cubicBezTo>
                <a:cubicBezTo>
                  <a:pt x="345570" y="749464"/>
                  <a:pt x="381730" y="739051"/>
                  <a:pt x="406400" y="714381"/>
                </a:cubicBezTo>
                <a:cubicBezTo>
                  <a:pt x="420914" y="699867"/>
                  <a:pt x="436802" y="686607"/>
                  <a:pt x="449943" y="670838"/>
                </a:cubicBezTo>
                <a:cubicBezTo>
                  <a:pt x="461110" y="657437"/>
                  <a:pt x="466637" y="639630"/>
                  <a:pt x="478972" y="627295"/>
                </a:cubicBezTo>
                <a:cubicBezTo>
                  <a:pt x="496077" y="610190"/>
                  <a:pt x="517211" y="597624"/>
                  <a:pt x="537029" y="583752"/>
                </a:cubicBezTo>
                <a:cubicBezTo>
                  <a:pt x="565610" y="563745"/>
                  <a:pt x="599445" y="550364"/>
                  <a:pt x="624114" y="525695"/>
                </a:cubicBezTo>
                <a:cubicBezTo>
                  <a:pt x="822672" y="327137"/>
                  <a:pt x="535016" y="620486"/>
                  <a:pt x="696686" y="438609"/>
                </a:cubicBezTo>
                <a:cubicBezTo>
                  <a:pt x="723960" y="407926"/>
                  <a:pt x="754743" y="380553"/>
                  <a:pt x="783772" y="351524"/>
                </a:cubicBezTo>
                <a:cubicBezTo>
                  <a:pt x="798286" y="337010"/>
                  <a:pt x="808955" y="317161"/>
                  <a:pt x="827314" y="307981"/>
                </a:cubicBezTo>
                <a:lnTo>
                  <a:pt x="885372" y="278952"/>
                </a:lnTo>
                <a:cubicBezTo>
                  <a:pt x="933752" y="206381"/>
                  <a:pt x="899886" y="245084"/>
                  <a:pt x="1001486" y="177352"/>
                </a:cubicBezTo>
                <a:cubicBezTo>
                  <a:pt x="1016000" y="167676"/>
                  <a:pt x="1027924" y="151745"/>
                  <a:pt x="1045029" y="148324"/>
                </a:cubicBezTo>
                <a:cubicBezTo>
                  <a:pt x="1132602" y="130808"/>
                  <a:pt x="1094196" y="141610"/>
                  <a:pt x="1161143" y="119295"/>
                </a:cubicBezTo>
                <a:cubicBezTo>
                  <a:pt x="1241536" y="65699"/>
                  <a:pt x="1166621" y="107039"/>
                  <a:pt x="1291772" y="75752"/>
                </a:cubicBezTo>
                <a:cubicBezTo>
                  <a:pt x="1291801" y="75745"/>
                  <a:pt x="1400615" y="39471"/>
                  <a:pt x="1422400" y="32209"/>
                </a:cubicBezTo>
                <a:cubicBezTo>
                  <a:pt x="1436914" y="27371"/>
                  <a:pt x="1450852" y="20210"/>
                  <a:pt x="1465943" y="17695"/>
                </a:cubicBezTo>
                <a:cubicBezTo>
                  <a:pt x="1572118" y="0"/>
                  <a:pt x="1523600" y="3181"/>
                  <a:pt x="1611086" y="3181"/>
                </a:cubicBez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073" name="Freeform 28"/>
          <p:cNvSpPr>
            <a:spLocks/>
          </p:cNvSpPr>
          <p:nvPr/>
        </p:nvSpPr>
        <p:spPr bwMode="auto">
          <a:xfrm>
            <a:off x="632582" y="4160938"/>
            <a:ext cx="1457476" cy="568820"/>
          </a:xfrm>
          <a:custGeom>
            <a:avLst/>
            <a:gdLst>
              <a:gd name="T0" fmla="*/ 2147483647 w 528"/>
              <a:gd name="T1" fmla="*/ 917574987 h 288"/>
              <a:gd name="T2" fmla="*/ 0 w 528"/>
              <a:gd name="T3" fmla="*/ 917574987 h 288"/>
              <a:gd name="T4" fmla="*/ 0 w 528"/>
              <a:gd name="T5" fmla="*/ 0 h 288"/>
              <a:gd name="T6" fmla="*/ 2147483647 w 528"/>
              <a:gd name="T7" fmla="*/ 0 h 288"/>
              <a:gd name="T8" fmla="*/ 2147483647 w 528"/>
              <a:gd name="T9" fmla="*/ 91757498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anchor="ctr"/>
          <a:lstStyle/>
          <a:p>
            <a:endParaRPr lang="en-US"/>
          </a:p>
        </p:txBody>
      </p:sp>
      <p:sp>
        <p:nvSpPr>
          <p:cNvPr id="2074" name="Freeform 29"/>
          <p:cNvSpPr>
            <a:spLocks/>
          </p:cNvSpPr>
          <p:nvPr/>
        </p:nvSpPr>
        <p:spPr bwMode="auto">
          <a:xfrm>
            <a:off x="2895601" y="4444308"/>
            <a:ext cx="1531257" cy="568820"/>
          </a:xfrm>
          <a:custGeom>
            <a:avLst/>
            <a:gdLst>
              <a:gd name="T0" fmla="*/ 2147483647 w 528"/>
              <a:gd name="T1" fmla="*/ 917574987 h 288"/>
              <a:gd name="T2" fmla="*/ 0 w 528"/>
              <a:gd name="T3" fmla="*/ 917574987 h 288"/>
              <a:gd name="T4" fmla="*/ 0 w 528"/>
              <a:gd name="T5" fmla="*/ 0 h 288"/>
              <a:gd name="T6" fmla="*/ 2147483647 w 528"/>
              <a:gd name="T7" fmla="*/ 0 h 288"/>
              <a:gd name="T8" fmla="*/ 2147483647 w 528"/>
              <a:gd name="T9" fmla="*/ 91757498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anchor="ctr"/>
          <a:lstStyle/>
          <a:p>
            <a:endParaRPr lang="en-US"/>
          </a:p>
        </p:txBody>
      </p:sp>
      <p:sp>
        <p:nvSpPr>
          <p:cNvPr id="2075" name="Freeform 30"/>
          <p:cNvSpPr>
            <a:spLocks/>
          </p:cNvSpPr>
          <p:nvPr/>
        </p:nvSpPr>
        <p:spPr bwMode="auto">
          <a:xfrm rot="844958" flipV="1">
            <a:off x="2471059" y="2819103"/>
            <a:ext cx="371323" cy="2466975"/>
          </a:xfrm>
          <a:custGeom>
            <a:avLst/>
            <a:gdLst>
              <a:gd name="T0" fmla="*/ 0 w 288"/>
              <a:gd name="T1" fmla="*/ 917790432 h 976"/>
              <a:gd name="T2" fmla="*/ 702959596 w 288"/>
              <a:gd name="T3" fmla="*/ 0 h 976"/>
              <a:gd name="T4" fmla="*/ 702959596 w 288"/>
              <a:gd name="T5" fmla="*/ 2147483647 h 976"/>
              <a:gd name="T6" fmla="*/ 0 w 288"/>
              <a:gd name="T7" fmla="*/ 2147483647 h 976"/>
              <a:gd name="T8" fmla="*/ 0 w 288"/>
              <a:gd name="T9" fmla="*/ 917790432 h 976"/>
              <a:gd name="T10" fmla="*/ 0 60000 65536"/>
              <a:gd name="T11" fmla="*/ 0 60000 65536"/>
              <a:gd name="T12" fmla="*/ 0 60000 65536"/>
              <a:gd name="T13" fmla="*/ 0 60000 65536"/>
              <a:gd name="T14" fmla="*/ 0 60000 65536"/>
              <a:gd name="T15" fmla="*/ 0 w 288"/>
              <a:gd name="T16" fmla="*/ 0 h 976"/>
              <a:gd name="T17" fmla="*/ 288 w 288"/>
              <a:gd name="T18" fmla="*/ 976 h 976"/>
            </a:gdLst>
            <a:ahLst/>
            <a:cxnLst>
              <a:cxn ang="T10">
                <a:pos x="T0" y="T1"/>
              </a:cxn>
              <a:cxn ang="T11">
                <a:pos x="T2" y="T3"/>
              </a:cxn>
              <a:cxn ang="T12">
                <a:pos x="T4" y="T5"/>
              </a:cxn>
              <a:cxn ang="T13">
                <a:pos x="T6" y="T7"/>
              </a:cxn>
              <a:cxn ang="T14">
                <a:pos x="T8" y="T9"/>
              </a:cxn>
            </a:cxnLst>
            <a:rect l="T15" t="T16" r="T17" b="T18"/>
            <a:pathLst>
              <a:path w="288" h="976">
                <a:moveTo>
                  <a:pt x="0" y="176"/>
                </a:moveTo>
                <a:lnTo>
                  <a:pt x="288" y="0"/>
                </a:lnTo>
                <a:lnTo>
                  <a:pt x="288" y="800"/>
                </a:lnTo>
                <a:lnTo>
                  <a:pt x="0" y="976"/>
                </a:lnTo>
                <a:lnTo>
                  <a:pt x="0" y="176"/>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anchor="ctr"/>
          <a:lstStyle/>
          <a:p>
            <a:endParaRPr lang="en-US"/>
          </a:p>
        </p:txBody>
      </p:sp>
      <p:grpSp>
        <p:nvGrpSpPr>
          <p:cNvPr id="3" name="Group 40"/>
          <p:cNvGrpSpPr>
            <a:grpSpLocks/>
          </p:cNvGrpSpPr>
          <p:nvPr/>
        </p:nvGrpSpPr>
        <p:grpSpPr bwMode="auto">
          <a:xfrm rot="-1200000">
            <a:off x="1243392" y="2527402"/>
            <a:ext cx="192315" cy="954286"/>
            <a:chOff x="0" y="0"/>
            <a:chExt cx="188" cy="527"/>
          </a:xfrm>
        </p:grpSpPr>
        <p:sp>
          <p:nvSpPr>
            <p:cNvPr id="2189" name="Freeform 41"/>
            <p:cNvSpPr>
              <a:spLocks/>
            </p:cNvSpPr>
            <p:nvPr/>
          </p:nvSpPr>
          <p:spPr bwMode="auto">
            <a:xfrm>
              <a:off x="171" y="90"/>
              <a:ext cx="15" cy="436"/>
            </a:xfrm>
            <a:custGeom>
              <a:avLst/>
              <a:gdLst>
                <a:gd name="T0" fmla="*/ 10 w 23"/>
                <a:gd name="T1" fmla="*/ 4 h 610"/>
                <a:gd name="T2" fmla="*/ 9 w 23"/>
                <a:gd name="T3" fmla="*/ 3 h 610"/>
                <a:gd name="T4" fmla="*/ 9 w 23"/>
                <a:gd name="T5" fmla="*/ 1 h 610"/>
                <a:gd name="T6" fmla="*/ 8 w 23"/>
                <a:gd name="T7" fmla="*/ 1 h 610"/>
                <a:gd name="T8" fmla="*/ 7 w 23"/>
                <a:gd name="T9" fmla="*/ 0 h 610"/>
                <a:gd name="T10" fmla="*/ 2 w 23"/>
                <a:gd name="T11" fmla="*/ 0 h 610"/>
                <a:gd name="T12" fmla="*/ 0 w 23"/>
                <a:gd name="T13" fmla="*/ 3 h 610"/>
                <a:gd name="T14" fmla="*/ 0 w 23"/>
                <a:gd name="T15" fmla="*/ 309 h 610"/>
                <a:gd name="T16" fmla="*/ 1 w 23"/>
                <a:gd name="T17" fmla="*/ 310 h 610"/>
                <a:gd name="T18" fmla="*/ 1 w 23"/>
                <a:gd name="T19" fmla="*/ 310 h 610"/>
                <a:gd name="T20" fmla="*/ 2 w 23"/>
                <a:gd name="T21" fmla="*/ 311 h 610"/>
                <a:gd name="T22" fmla="*/ 3 w 23"/>
                <a:gd name="T23" fmla="*/ 311 h 610"/>
                <a:gd name="T24" fmla="*/ 5 w 23"/>
                <a:gd name="T25" fmla="*/ 312 h 610"/>
                <a:gd name="T26" fmla="*/ 5 w 23"/>
                <a:gd name="T27" fmla="*/ 311 h 610"/>
                <a:gd name="T28" fmla="*/ 7 w 23"/>
                <a:gd name="T29" fmla="*/ 311 h 610"/>
                <a:gd name="T30" fmla="*/ 8 w 23"/>
                <a:gd name="T31" fmla="*/ 310 h 610"/>
                <a:gd name="T32" fmla="*/ 9 w 23"/>
                <a:gd name="T33" fmla="*/ 310 h 610"/>
                <a:gd name="T34" fmla="*/ 9 w 23"/>
                <a:gd name="T35" fmla="*/ 309 h 610"/>
                <a:gd name="T36" fmla="*/ 10 w 23"/>
                <a:gd name="T37" fmla="*/ 309 h 610"/>
                <a:gd name="T38" fmla="*/ 10 w 23"/>
                <a:gd name="T39" fmla="*/ 4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2190" name="Freeform 42"/>
            <p:cNvSpPr>
              <a:spLocks/>
            </p:cNvSpPr>
            <p:nvPr/>
          </p:nvSpPr>
          <p:spPr bwMode="auto">
            <a:xfrm>
              <a:off x="1" y="90"/>
              <a:ext cx="16" cy="437"/>
            </a:xfrm>
            <a:custGeom>
              <a:avLst/>
              <a:gdLst>
                <a:gd name="T0" fmla="*/ 12 w 22"/>
                <a:gd name="T1" fmla="*/ 3 h 610"/>
                <a:gd name="T2" fmla="*/ 11 w 22"/>
                <a:gd name="T3" fmla="*/ 3 h 610"/>
                <a:gd name="T4" fmla="*/ 11 w 22"/>
                <a:gd name="T5" fmla="*/ 1 h 610"/>
                <a:gd name="T6" fmla="*/ 10 w 22"/>
                <a:gd name="T7" fmla="*/ 1 h 610"/>
                <a:gd name="T8" fmla="*/ 9 w 22"/>
                <a:gd name="T9" fmla="*/ 0 h 610"/>
                <a:gd name="T10" fmla="*/ 2 w 22"/>
                <a:gd name="T11" fmla="*/ 0 h 610"/>
                <a:gd name="T12" fmla="*/ 1 w 22"/>
                <a:gd name="T13" fmla="*/ 1 h 610"/>
                <a:gd name="T14" fmla="*/ 1 w 22"/>
                <a:gd name="T15" fmla="*/ 3 h 610"/>
                <a:gd name="T16" fmla="*/ 0 w 22"/>
                <a:gd name="T17" fmla="*/ 3 h 610"/>
                <a:gd name="T18" fmla="*/ 0 w 22"/>
                <a:gd name="T19" fmla="*/ 309 h 610"/>
                <a:gd name="T20" fmla="*/ 1 w 22"/>
                <a:gd name="T21" fmla="*/ 310 h 610"/>
                <a:gd name="T22" fmla="*/ 1 w 22"/>
                <a:gd name="T23" fmla="*/ 312 h 610"/>
                <a:gd name="T24" fmla="*/ 1 w 22"/>
                <a:gd name="T25" fmla="*/ 312 h 610"/>
                <a:gd name="T26" fmla="*/ 2 w 22"/>
                <a:gd name="T27" fmla="*/ 312 h 610"/>
                <a:gd name="T28" fmla="*/ 4 w 22"/>
                <a:gd name="T29" fmla="*/ 312 h 610"/>
                <a:gd name="T30" fmla="*/ 6 w 22"/>
                <a:gd name="T31" fmla="*/ 313 h 610"/>
                <a:gd name="T32" fmla="*/ 7 w 22"/>
                <a:gd name="T33" fmla="*/ 312 h 610"/>
                <a:gd name="T34" fmla="*/ 9 w 22"/>
                <a:gd name="T35" fmla="*/ 312 h 610"/>
                <a:gd name="T36" fmla="*/ 10 w 22"/>
                <a:gd name="T37" fmla="*/ 312 h 610"/>
                <a:gd name="T38" fmla="*/ 11 w 22"/>
                <a:gd name="T39" fmla="*/ 312 h 610"/>
                <a:gd name="T40" fmla="*/ 11 w 22"/>
                <a:gd name="T41" fmla="*/ 310 h 610"/>
                <a:gd name="T42" fmla="*/ 12 w 22"/>
                <a:gd name="T43" fmla="*/ 309 h 610"/>
                <a:gd name="T44" fmla="*/ 12 w 22"/>
                <a:gd name="T45" fmla="*/ 3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2191" name="Freeform 43"/>
            <p:cNvSpPr>
              <a:spLocks/>
            </p:cNvSpPr>
            <p:nvPr/>
          </p:nvSpPr>
          <p:spPr bwMode="auto">
            <a:xfrm>
              <a:off x="0" y="0"/>
              <a:ext cx="188" cy="343"/>
            </a:xfrm>
            <a:custGeom>
              <a:avLst/>
              <a:gdLst>
                <a:gd name="T0" fmla="*/ 44 w 265"/>
                <a:gd name="T1" fmla="*/ 0 h 479"/>
                <a:gd name="T2" fmla="*/ 91 w 265"/>
                <a:gd name="T3" fmla="*/ 0 h 479"/>
                <a:gd name="T4" fmla="*/ 91 w 265"/>
                <a:gd name="T5" fmla="*/ 49 h 479"/>
                <a:gd name="T6" fmla="*/ 118 w 265"/>
                <a:gd name="T7" fmla="*/ 49 h 479"/>
                <a:gd name="T8" fmla="*/ 133 w 265"/>
                <a:gd name="T9" fmla="*/ 62 h 479"/>
                <a:gd name="T10" fmla="*/ 133 w 265"/>
                <a:gd name="T11" fmla="*/ 196 h 479"/>
                <a:gd name="T12" fmla="*/ 112 w 265"/>
                <a:gd name="T13" fmla="*/ 246 h 479"/>
                <a:gd name="T14" fmla="*/ 23 w 265"/>
                <a:gd name="T15" fmla="*/ 246 h 479"/>
                <a:gd name="T16" fmla="*/ 0 w 265"/>
                <a:gd name="T17" fmla="*/ 198 h 479"/>
                <a:gd name="T18" fmla="*/ 0 w 265"/>
                <a:gd name="T19" fmla="*/ 60 h 479"/>
                <a:gd name="T20" fmla="*/ 17 w 265"/>
                <a:gd name="T21" fmla="*/ 49 h 479"/>
                <a:gd name="T22" fmla="*/ 44 w 265"/>
                <a:gd name="T23" fmla="*/ 49 h 479"/>
                <a:gd name="T24" fmla="*/ 44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62"/>
          <p:cNvGrpSpPr>
            <a:grpSpLocks/>
          </p:cNvGrpSpPr>
          <p:nvPr/>
        </p:nvGrpSpPr>
        <p:grpSpPr bwMode="auto">
          <a:xfrm rot="-830554">
            <a:off x="3293534" y="3058716"/>
            <a:ext cx="192314" cy="781348"/>
            <a:chOff x="0" y="0"/>
            <a:chExt cx="188" cy="527"/>
          </a:xfrm>
        </p:grpSpPr>
        <p:sp>
          <p:nvSpPr>
            <p:cNvPr id="2186" name="Freeform 63"/>
            <p:cNvSpPr>
              <a:spLocks/>
            </p:cNvSpPr>
            <p:nvPr/>
          </p:nvSpPr>
          <p:spPr bwMode="auto">
            <a:xfrm>
              <a:off x="171" y="90"/>
              <a:ext cx="15" cy="436"/>
            </a:xfrm>
            <a:custGeom>
              <a:avLst/>
              <a:gdLst>
                <a:gd name="T0" fmla="*/ 10 w 23"/>
                <a:gd name="T1" fmla="*/ 4 h 610"/>
                <a:gd name="T2" fmla="*/ 9 w 23"/>
                <a:gd name="T3" fmla="*/ 3 h 610"/>
                <a:gd name="T4" fmla="*/ 9 w 23"/>
                <a:gd name="T5" fmla="*/ 1 h 610"/>
                <a:gd name="T6" fmla="*/ 8 w 23"/>
                <a:gd name="T7" fmla="*/ 1 h 610"/>
                <a:gd name="T8" fmla="*/ 7 w 23"/>
                <a:gd name="T9" fmla="*/ 0 h 610"/>
                <a:gd name="T10" fmla="*/ 2 w 23"/>
                <a:gd name="T11" fmla="*/ 0 h 610"/>
                <a:gd name="T12" fmla="*/ 0 w 23"/>
                <a:gd name="T13" fmla="*/ 3 h 610"/>
                <a:gd name="T14" fmla="*/ 0 w 23"/>
                <a:gd name="T15" fmla="*/ 309 h 610"/>
                <a:gd name="T16" fmla="*/ 1 w 23"/>
                <a:gd name="T17" fmla="*/ 310 h 610"/>
                <a:gd name="T18" fmla="*/ 1 w 23"/>
                <a:gd name="T19" fmla="*/ 310 h 610"/>
                <a:gd name="T20" fmla="*/ 2 w 23"/>
                <a:gd name="T21" fmla="*/ 311 h 610"/>
                <a:gd name="T22" fmla="*/ 3 w 23"/>
                <a:gd name="T23" fmla="*/ 311 h 610"/>
                <a:gd name="T24" fmla="*/ 5 w 23"/>
                <a:gd name="T25" fmla="*/ 312 h 610"/>
                <a:gd name="T26" fmla="*/ 5 w 23"/>
                <a:gd name="T27" fmla="*/ 311 h 610"/>
                <a:gd name="T28" fmla="*/ 7 w 23"/>
                <a:gd name="T29" fmla="*/ 311 h 610"/>
                <a:gd name="T30" fmla="*/ 8 w 23"/>
                <a:gd name="T31" fmla="*/ 310 h 610"/>
                <a:gd name="T32" fmla="*/ 9 w 23"/>
                <a:gd name="T33" fmla="*/ 310 h 610"/>
                <a:gd name="T34" fmla="*/ 9 w 23"/>
                <a:gd name="T35" fmla="*/ 309 h 610"/>
                <a:gd name="T36" fmla="*/ 10 w 23"/>
                <a:gd name="T37" fmla="*/ 309 h 610"/>
                <a:gd name="T38" fmla="*/ 10 w 23"/>
                <a:gd name="T39" fmla="*/ 4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2187" name="Freeform 64"/>
            <p:cNvSpPr>
              <a:spLocks/>
            </p:cNvSpPr>
            <p:nvPr/>
          </p:nvSpPr>
          <p:spPr bwMode="auto">
            <a:xfrm>
              <a:off x="1" y="90"/>
              <a:ext cx="16" cy="437"/>
            </a:xfrm>
            <a:custGeom>
              <a:avLst/>
              <a:gdLst>
                <a:gd name="T0" fmla="*/ 12 w 22"/>
                <a:gd name="T1" fmla="*/ 3 h 610"/>
                <a:gd name="T2" fmla="*/ 11 w 22"/>
                <a:gd name="T3" fmla="*/ 3 h 610"/>
                <a:gd name="T4" fmla="*/ 11 w 22"/>
                <a:gd name="T5" fmla="*/ 1 h 610"/>
                <a:gd name="T6" fmla="*/ 10 w 22"/>
                <a:gd name="T7" fmla="*/ 1 h 610"/>
                <a:gd name="T8" fmla="*/ 9 w 22"/>
                <a:gd name="T9" fmla="*/ 0 h 610"/>
                <a:gd name="T10" fmla="*/ 2 w 22"/>
                <a:gd name="T11" fmla="*/ 0 h 610"/>
                <a:gd name="T12" fmla="*/ 1 w 22"/>
                <a:gd name="T13" fmla="*/ 1 h 610"/>
                <a:gd name="T14" fmla="*/ 1 w 22"/>
                <a:gd name="T15" fmla="*/ 3 h 610"/>
                <a:gd name="T16" fmla="*/ 0 w 22"/>
                <a:gd name="T17" fmla="*/ 3 h 610"/>
                <a:gd name="T18" fmla="*/ 0 w 22"/>
                <a:gd name="T19" fmla="*/ 309 h 610"/>
                <a:gd name="T20" fmla="*/ 1 w 22"/>
                <a:gd name="T21" fmla="*/ 310 h 610"/>
                <a:gd name="T22" fmla="*/ 1 w 22"/>
                <a:gd name="T23" fmla="*/ 312 h 610"/>
                <a:gd name="T24" fmla="*/ 1 w 22"/>
                <a:gd name="T25" fmla="*/ 312 h 610"/>
                <a:gd name="T26" fmla="*/ 2 w 22"/>
                <a:gd name="T27" fmla="*/ 312 h 610"/>
                <a:gd name="T28" fmla="*/ 4 w 22"/>
                <a:gd name="T29" fmla="*/ 312 h 610"/>
                <a:gd name="T30" fmla="*/ 6 w 22"/>
                <a:gd name="T31" fmla="*/ 313 h 610"/>
                <a:gd name="T32" fmla="*/ 7 w 22"/>
                <a:gd name="T33" fmla="*/ 312 h 610"/>
                <a:gd name="T34" fmla="*/ 9 w 22"/>
                <a:gd name="T35" fmla="*/ 312 h 610"/>
                <a:gd name="T36" fmla="*/ 10 w 22"/>
                <a:gd name="T37" fmla="*/ 312 h 610"/>
                <a:gd name="T38" fmla="*/ 11 w 22"/>
                <a:gd name="T39" fmla="*/ 312 h 610"/>
                <a:gd name="T40" fmla="*/ 11 w 22"/>
                <a:gd name="T41" fmla="*/ 310 h 610"/>
                <a:gd name="T42" fmla="*/ 12 w 22"/>
                <a:gd name="T43" fmla="*/ 309 h 610"/>
                <a:gd name="T44" fmla="*/ 12 w 22"/>
                <a:gd name="T45" fmla="*/ 3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2188" name="Freeform 65"/>
            <p:cNvSpPr>
              <a:spLocks/>
            </p:cNvSpPr>
            <p:nvPr/>
          </p:nvSpPr>
          <p:spPr bwMode="auto">
            <a:xfrm>
              <a:off x="0" y="0"/>
              <a:ext cx="188" cy="343"/>
            </a:xfrm>
            <a:custGeom>
              <a:avLst/>
              <a:gdLst>
                <a:gd name="T0" fmla="*/ 44 w 265"/>
                <a:gd name="T1" fmla="*/ 0 h 479"/>
                <a:gd name="T2" fmla="*/ 91 w 265"/>
                <a:gd name="T3" fmla="*/ 0 h 479"/>
                <a:gd name="T4" fmla="*/ 91 w 265"/>
                <a:gd name="T5" fmla="*/ 49 h 479"/>
                <a:gd name="T6" fmla="*/ 118 w 265"/>
                <a:gd name="T7" fmla="*/ 49 h 479"/>
                <a:gd name="T8" fmla="*/ 133 w 265"/>
                <a:gd name="T9" fmla="*/ 62 h 479"/>
                <a:gd name="T10" fmla="*/ 133 w 265"/>
                <a:gd name="T11" fmla="*/ 196 h 479"/>
                <a:gd name="T12" fmla="*/ 112 w 265"/>
                <a:gd name="T13" fmla="*/ 246 h 479"/>
                <a:gd name="T14" fmla="*/ 23 w 265"/>
                <a:gd name="T15" fmla="*/ 246 h 479"/>
                <a:gd name="T16" fmla="*/ 0 w 265"/>
                <a:gd name="T17" fmla="*/ 198 h 479"/>
                <a:gd name="T18" fmla="*/ 0 w 265"/>
                <a:gd name="T19" fmla="*/ 60 h 479"/>
                <a:gd name="T20" fmla="*/ 17 w 265"/>
                <a:gd name="T21" fmla="*/ 49 h 479"/>
                <a:gd name="T22" fmla="*/ 44 w 265"/>
                <a:gd name="T23" fmla="*/ 49 h 479"/>
                <a:gd name="T24" fmla="*/ 44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70"/>
          <p:cNvGrpSpPr>
            <a:grpSpLocks/>
          </p:cNvGrpSpPr>
          <p:nvPr/>
        </p:nvGrpSpPr>
        <p:grpSpPr bwMode="auto">
          <a:xfrm rot="-830554">
            <a:off x="4129316" y="2702423"/>
            <a:ext cx="191105" cy="781347"/>
            <a:chOff x="0" y="0"/>
            <a:chExt cx="188" cy="527"/>
          </a:xfrm>
        </p:grpSpPr>
        <p:sp>
          <p:nvSpPr>
            <p:cNvPr id="2183" name="Freeform 71"/>
            <p:cNvSpPr>
              <a:spLocks/>
            </p:cNvSpPr>
            <p:nvPr/>
          </p:nvSpPr>
          <p:spPr bwMode="auto">
            <a:xfrm>
              <a:off x="171" y="90"/>
              <a:ext cx="15" cy="436"/>
            </a:xfrm>
            <a:custGeom>
              <a:avLst/>
              <a:gdLst>
                <a:gd name="T0" fmla="*/ 10 w 23"/>
                <a:gd name="T1" fmla="*/ 4 h 610"/>
                <a:gd name="T2" fmla="*/ 9 w 23"/>
                <a:gd name="T3" fmla="*/ 3 h 610"/>
                <a:gd name="T4" fmla="*/ 9 w 23"/>
                <a:gd name="T5" fmla="*/ 1 h 610"/>
                <a:gd name="T6" fmla="*/ 8 w 23"/>
                <a:gd name="T7" fmla="*/ 1 h 610"/>
                <a:gd name="T8" fmla="*/ 7 w 23"/>
                <a:gd name="T9" fmla="*/ 0 h 610"/>
                <a:gd name="T10" fmla="*/ 2 w 23"/>
                <a:gd name="T11" fmla="*/ 0 h 610"/>
                <a:gd name="T12" fmla="*/ 0 w 23"/>
                <a:gd name="T13" fmla="*/ 3 h 610"/>
                <a:gd name="T14" fmla="*/ 0 w 23"/>
                <a:gd name="T15" fmla="*/ 309 h 610"/>
                <a:gd name="T16" fmla="*/ 1 w 23"/>
                <a:gd name="T17" fmla="*/ 310 h 610"/>
                <a:gd name="T18" fmla="*/ 1 w 23"/>
                <a:gd name="T19" fmla="*/ 310 h 610"/>
                <a:gd name="T20" fmla="*/ 2 w 23"/>
                <a:gd name="T21" fmla="*/ 311 h 610"/>
                <a:gd name="T22" fmla="*/ 3 w 23"/>
                <a:gd name="T23" fmla="*/ 311 h 610"/>
                <a:gd name="T24" fmla="*/ 5 w 23"/>
                <a:gd name="T25" fmla="*/ 312 h 610"/>
                <a:gd name="T26" fmla="*/ 5 w 23"/>
                <a:gd name="T27" fmla="*/ 311 h 610"/>
                <a:gd name="T28" fmla="*/ 7 w 23"/>
                <a:gd name="T29" fmla="*/ 311 h 610"/>
                <a:gd name="T30" fmla="*/ 8 w 23"/>
                <a:gd name="T31" fmla="*/ 310 h 610"/>
                <a:gd name="T32" fmla="*/ 9 w 23"/>
                <a:gd name="T33" fmla="*/ 310 h 610"/>
                <a:gd name="T34" fmla="*/ 9 w 23"/>
                <a:gd name="T35" fmla="*/ 309 h 610"/>
                <a:gd name="T36" fmla="*/ 10 w 23"/>
                <a:gd name="T37" fmla="*/ 309 h 610"/>
                <a:gd name="T38" fmla="*/ 10 w 23"/>
                <a:gd name="T39" fmla="*/ 4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2184" name="Freeform 72"/>
            <p:cNvSpPr>
              <a:spLocks/>
            </p:cNvSpPr>
            <p:nvPr/>
          </p:nvSpPr>
          <p:spPr bwMode="auto">
            <a:xfrm>
              <a:off x="1" y="90"/>
              <a:ext cx="16" cy="437"/>
            </a:xfrm>
            <a:custGeom>
              <a:avLst/>
              <a:gdLst>
                <a:gd name="T0" fmla="*/ 12 w 22"/>
                <a:gd name="T1" fmla="*/ 3 h 610"/>
                <a:gd name="T2" fmla="*/ 11 w 22"/>
                <a:gd name="T3" fmla="*/ 3 h 610"/>
                <a:gd name="T4" fmla="*/ 11 w 22"/>
                <a:gd name="T5" fmla="*/ 1 h 610"/>
                <a:gd name="T6" fmla="*/ 10 w 22"/>
                <a:gd name="T7" fmla="*/ 1 h 610"/>
                <a:gd name="T8" fmla="*/ 9 w 22"/>
                <a:gd name="T9" fmla="*/ 0 h 610"/>
                <a:gd name="T10" fmla="*/ 2 w 22"/>
                <a:gd name="T11" fmla="*/ 0 h 610"/>
                <a:gd name="T12" fmla="*/ 1 w 22"/>
                <a:gd name="T13" fmla="*/ 1 h 610"/>
                <a:gd name="T14" fmla="*/ 1 w 22"/>
                <a:gd name="T15" fmla="*/ 3 h 610"/>
                <a:gd name="T16" fmla="*/ 0 w 22"/>
                <a:gd name="T17" fmla="*/ 3 h 610"/>
                <a:gd name="T18" fmla="*/ 0 w 22"/>
                <a:gd name="T19" fmla="*/ 309 h 610"/>
                <a:gd name="T20" fmla="*/ 1 w 22"/>
                <a:gd name="T21" fmla="*/ 310 h 610"/>
                <a:gd name="T22" fmla="*/ 1 w 22"/>
                <a:gd name="T23" fmla="*/ 312 h 610"/>
                <a:gd name="T24" fmla="*/ 1 w 22"/>
                <a:gd name="T25" fmla="*/ 312 h 610"/>
                <a:gd name="T26" fmla="*/ 2 w 22"/>
                <a:gd name="T27" fmla="*/ 312 h 610"/>
                <a:gd name="T28" fmla="*/ 4 w 22"/>
                <a:gd name="T29" fmla="*/ 312 h 610"/>
                <a:gd name="T30" fmla="*/ 6 w 22"/>
                <a:gd name="T31" fmla="*/ 313 h 610"/>
                <a:gd name="T32" fmla="*/ 7 w 22"/>
                <a:gd name="T33" fmla="*/ 312 h 610"/>
                <a:gd name="T34" fmla="*/ 9 w 22"/>
                <a:gd name="T35" fmla="*/ 312 h 610"/>
                <a:gd name="T36" fmla="*/ 10 w 22"/>
                <a:gd name="T37" fmla="*/ 312 h 610"/>
                <a:gd name="T38" fmla="*/ 11 w 22"/>
                <a:gd name="T39" fmla="*/ 312 h 610"/>
                <a:gd name="T40" fmla="*/ 11 w 22"/>
                <a:gd name="T41" fmla="*/ 310 h 610"/>
                <a:gd name="T42" fmla="*/ 12 w 22"/>
                <a:gd name="T43" fmla="*/ 309 h 610"/>
                <a:gd name="T44" fmla="*/ 12 w 22"/>
                <a:gd name="T45" fmla="*/ 3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2185" name="Freeform 73"/>
            <p:cNvSpPr>
              <a:spLocks/>
            </p:cNvSpPr>
            <p:nvPr/>
          </p:nvSpPr>
          <p:spPr bwMode="auto">
            <a:xfrm>
              <a:off x="0" y="0"/>
              <a:ext cx="188" cy="343"/>
            </a:xfrm>
            <a:custGeom>
              <a:avLst/>
              <a:gdLst>
                <a:gd name="T0" fmla="*/ 44 w 265"/>
                <a:gd name="T1" fmla="*/ 0 h 479"/>
                <a:gd name="T2" fmla="*/ 91 w 265"/>
                <a:gd name="T3" fmla="*/ 0 h 479"/>
                <a:gd name="T4" fmla="*/ 91 w 265"/>
                <a:gd name="T5" fmla="*/ 49 h 479"/>
                <a:gd name="T6" fmla="*/ 118 w 265"/>
                <a:gd name="T7" fmla="*/ 49 h 479"/>
                <a:gd name="T8" fmla="*/ 133 w 265"/>
                <a:gd name="T9" fmla="*/ 62 h 479"/>
                <a:gd name="T10" fmla="*/ 133 w 265"/>
                <a:gd name="T11" fmla="*/ 196 h 479"/>
                <a:gd name="T12" fmla="*/ 112 w 265"/>
                <a:gd name="T13" fmla="*/ 246 h 479"/>
                <a:gd name="T14" fmla="*/ 23 w 265"/>
                <a:gd name="T15" fmla="*/ 246 h 479"/>
                <a:gd name="T16" fmla="*/ 0 w 265"/>
                <a:gd name="T17" fmla="*/ 198 h 479"/>
                <a:gd name="T18" fmla="*/ 0 w 265"/>
                <a:gd name="T19" fmla="*/ 60 h 479"/>
                <a:gd name="T20" fmla="*/ 17 w 265"/>
                <a:gd name="T21" fmla="*/ 49 h 479"/>
                <a:gd name="T22" fmla="*/ 44 w 265"/>
                <a:gd name="T23" fmla="*/ 49 h 479"/>
                <a:gd name="T24" fmla="*/ 44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74"/>
          <p:cNvGrpSpPr>
            <a:grpSpLocks/>
          </p:cNvGrpSpPr>
          <p:nvPr/>
        </p:nvGrpSpPr>
        <p:grpSpPr bwMode="auto">
          <a:xfrm rot="-830554">
            <a:off x="3632200" y="2917032"/>
            <a:ext cx="192314" cy="781348"/>
            <a:chOff x="0" y="0"/>
            <a:chExt cx="188" cy="527"/>
          </a:xfrm>
        </p:grpSpPr>
        <p:sp>
          <p:nvSpPr>
            <p:cNvPr id="2180" name="Freeform 75"/>
            <p:cNvSpPr>
              <a:spLocks/>
            </p:cNvSpPr>
            <p:nvPr/>
          </p:nvSpPr>
          <p:spPr bwMode="auto">
            <a:xfrm>
              <a:off x="171" y="90"/>
              <a:ext cx="15" cy="436"/>
            </a:xfrm>
            <a:custGeom>
              <a:avLst/>
              <a:gdLst>
                <a:gd name="T0" fmla="*/ 10 w 23"/>
                <a:gd name="T1" fmla="*/ 4 h 610"/>
                <a:gd name="T2" fmla="*/ 9 w 23"/>
                <a:gd name="T3" fmla="*/ 3 h 610"/>
                <a:gd name="T4" fmla="*/ 9 w 23"/>
                <a:gd name="T5" fmla="*/ 1 h 610"/>
                <a:gd name="T6" fmla="*/ 8 w 23"/>
                <a:gd name="T7" fmla="*/ 1 h 610"/>
                <a:gd name="T8" fmla="*/ 7 w 23"/>
                <a:gd name="T9" fmla="*/ 0 h 610"/>
                <a:gd name="T10" fmla="*/ 2 w 23"/>
                <a:gd name="T11" fmla="*/ 0 h 610"/>
                <a:gd name="T12" fmla="*/ 0 w 23"/>
                <a:gd name="T13" fmla="*/ 3 h 610"/>
                <a:gd name="T14" fmla="*/ 0 w 23"/>
                <a:gd name="T15" fmla="*/ 309 h 610"/>
                <a:gd name="T16" fmla="*/ 1 w 23"/>
                <a:gd name="T17" fmla="*/ 310 h 610"/>
                <a:gd name="T18" fmla="*/ 1 w 23"/>
                <a:gd name="T19" fmla="*/ 310 h 610"/>
                <a:gd name="T20" fmla="*/ 2 w 23"/>
                <a:gd name="T21" fmla="*/ 311 h 610"/>
                <a:gd name="T22" fmla="*/ 3 w 23"/>
                <a:gd name="T23" fmla="*/ 311 h 610"/>
                <a:gd name="T24" fmla="*/ 5 w 23"/>
                <a:gd name="T25" fmla="*/ 312 h 610"/>
                <a:gd name="T26" fmla="*/ 5 w 23"/>
                <a:gd name="T27" fmla="*/ 311 h 610"/>
                <a:gd name="T28" fmla="*/ 7 w 23"/>
                <a:gd name="T29" fmla="*/ 311 h 610"/>
                <a:gd name="T30" fmla="*/ 8 w 23"/>
                <a:gd name="T31" fmla="*/ 310 h 610"/>
                <a:gd name="T32" fmla="*/ 9 w 23"/>
                <a:gd name="T33" fmla="*/ 310 h 610"/>
                <a:gd name="T34" fmla="*/ 9 w 23"/>
                <a:gd name="T35" fmla="*/ 309 h 610"/>
                <a:gd name="T36" fmla="*/ 10 w 23"/>
                <a:gd name="T37" fmla="*/ 309 h 610"/>
                <a:gd name="T38" fmla="*/ 10 w 23"/>
                <a:gd name="T39" fmla="*/ 4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2181" name="Freeform 76"/>
            <p:cNvSpPr>
              <a:spLocks/>
            </p:cNvSpPr>
            <p:nvPr/>
          </p:nvSpPr>
          <p:spPr bwMode="auto">
            <a:xfrm>
              <a:off x="1" y="90"/>
              <a:ext cx="16" cy="437"/>
            </a:xfrm>
            <a:custGeom>
              <a:avLst/>
              <a:gdLst>
                <a:gd name="T0" fmla="*/ 12 w 22"/>
                <a:gd name="T1" fmla="*/ 3 h 610"/>
                <a:gd name="T2" fmla="*/ 11 w 22"/>
                <a:gd name="T3" fmla="*/ 3 h 610"/>
                <a:gd name="T4" fmla="*/ 11 w 22"/>
                <a:gd name="T5" fmla="*/ 1 h 610"/>
                <a:gd name="T6" fmla="*/ 10 w 22"/>
                <a:gd name="T7" fmla="*/ 1 h 610"/>
                <a:gd name="T8" fmla="*/ 9 w 22"/>
                <a:gd name="T9" fmla="*/ 0 h 610"/>
                <a:gd name="T10" fmla="*/ 2 w 22"/>
                <a:gd name="T11" fmla="*/ 0 h 610"/>
                <a:gd name="T12" fmla="*/ 1 w 22"/>
                <a:gd name="T13" fmla="*/ 1 h 610"/>
                <a:gd name="T14" fmla="*/ 1 w 22"/>
                <a:gd name="T15" fmla="*/ 3 h 610"/>
                <a:gd name="T16" fmla="*/ 0 w 22"/>
                <a:gd name="T17" fmla="*/ 3 h 610"/>
                <a:gd name="T18" fmla="*/ 0 w 22"/>
                <a:gd name="T19" fmla="*/ 309 h 610"/>
                <a:gd name="T20" fmla="*/ 1 w 22"/>
                <a:gd name="T21" fmla="*/ 310 h 610"/>
                <a:gd name="T22" fmla="*/ 1 w 22"/>
                <a:gd name="T23" fmla="*/ 312 h 610"/>
                <a:gd name="T24" fmla="*/ 1 w 22"/>
                <a:gd name="T25" fmla="*/ 312 h 610"/>
                <a:gd name="T26" fmla="*/ 2 w 22"/>
                <a:gd name="T27" fmla="*/ 312 h 610"/>
                <a:gd name="T28" fmla="*/ 4 w 22"/>
                <a:gd name="T29" fmla="*/ 312 h 610"/>
                <a:gd name="T30" fmla="*/ 6 w 22"/>
                <a:gd name="T31" fmla="*/ 313 h 610"/>
                <a:gd name="T32" fmla="*/ 7 w 22"/>
                <a:gd name="T33" fmla="*/ 312 h 610"/>
                <a:gd name="T34" fmla="*/ 9 w 22"/>
                <a:gd name="T35" fmla="*/ 312 h 610"/>
                <a:gd name="T36" fmla="*/ 10 w 22"/>
                <a:gd name="T37" fmla="*/ 312 h 610"/>
                <a:gd name="T38" fmla="*/ 11 w 22"/>
                <a:gd name="T39" fmla="*/ 312 h 610"/>
                <a:gd name="T40" fmla="*/ 11 w 22"/>
                <a:gd name="T41" fmla="*/ 310 h 610"/>
                <a:gd name="T42" fmla="*/ 12 w 22"/>
                <a:gd name="T43" fmla="*/ 309 h 610"/>
                <a:gd name="T44" fmla="*/ 12 w 22"/>
                <a:gd name="T45" fmla="*/ 3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2182" name="Freeform 77"/>
            <p:cNvSpPr>
              <a:spLocks/>
            </p:cNvSpPr>
            <p:nvPr/>
          </p:nvSpPr>
          <p:spPr bwMode="auto">
            <a:xfrm>
              <a:off x="0" y="0"/>
              <a:ext cx="188" cy="343"/>
            </a:xfrm>
            <a:custGeom>
              <a:avLst/>
              <a:gdLst>
                <a:gd name="T0" fmla="*/ 44 w 265"/>
                <a:gd name="T1" fmla="*/ 0 h 479"/>
                <a:gd name="T2" fmla="*/ 91 w 265"/>
                <a:gd name="T3" fmla="*/ 0 h 479"/>
                <a:gd name="T4" fmla="*/ 91 w 265"/>
                <a:gd name="T5" fmla="*/ 49 h 479"/>
                <a:gd name="T6" fmla="*/ 118 w 265"/>
                <a:gd name="T7" fmla="*/ 49 h 479"/>
                <a:gd name="T8" fmla="*/ 133 w 265"/>
                <a:gd name="T9" fmla="*/ 62 h 479"/>
                <a:gd name="T10" fmla="*/ 133 w 265"/>
                <a:gd name="T11" fmla="*/ 196 h 479"/>
                <a:gd name="T12" fmla="*/ 112 w 265"/>
                <a:gd name="T13" fmla="*/ 246 h 479"/>
                <a:gd name="T14" fmla="*/ 23 w 265"/>
                <a:gd name="T15" fmla="*/ 246 h 479"/>
                <a:gd name="T16" fmla="*/ 0 w 265"/>
                <a:gd name="T17" fmla="*/ 198 h 479"/>
                <a:gd name="T18" fmla="*/ 0 w 265"/>
                <a:gd name="T19" fmla="*/ 60 h 479"/>
                <a:gd name="T20" fmla="*/ 17 w 265"/>
                <a:gd name="T21" fmla="*/ 49 h 479"/>
                <a:gd name="T22" fmla="*/ 44 w 265"/>
                <a:gd name="T23" fmla="*/ 49 h 479"/>
                <a:gd name="T24" fmla="*/ 44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93"/>
          <p:cNvGrpSpPr>
            <a:grpSpLocks/>
          </p:cNvGrpSpPr>
          <p:nvPr/>
        </p:nvGrpSpPr>
        <p:grpSpPr bwMode="auto">
          <a:xfrm rot="480000">
            <a:off x="5376334" y="2942036"/>
            <a:ext cx="122162" cy="812602"/>
            <a:chOff x="5181600" y="5376873"/>
            <a:chExt cx="228600" cy="871561"/>
          </a:xfrm>
        </p:grpSpPr>
        <p:sp>
          <p:nvSpPr>
            <p:cNvPr id="2174" name="Oval 84"/>
            <p:cNvSpPr>
              <a:spLocks noChangeArrowheads="1"/>
            </p:cNvSpPr>
            <p:nvPr/>
          </p:nvSpPr>
          <p:spPr bwMode="auto">
            <a:xfrm>
              <a:off x="5248282" y="5376873"/>
              <a:ext cx="85719" cy="152400"/>
            </a:xfrm>
            <a:prstGeom prst="ellipse">
              <a:avLst/>
            </a:prstGeom>
            <a:solidFill>
              <a:srgbClr val="00CCFF"/>
            </a:solidFill>
            <a:ln w="12700">
              <a:noFill/>
              <a:round/>
              <a:headEnd/>
              <a:tailEnd/>
            </a:ln>
          </p:spPr>
          <p:txBody>
            <a:bodyPr anchor="ctr"/>
            <a:lstStyle/>
            <a:p>
              <a:endParaRPr lang="en-US" sz="1100"/>
            </a:p>
          </p:txBody>
        </p:sp>
        <p:grpSp>
          <p:nvGrpSpPr>
            <p:cNvPr id="8" name="Group 91"/>
            <p:cNvGrpSpPr>
              <a:grpSpLocks/>
            </p:cNvGrpSpPr>
            <p:nvPr/>
          </p:nvGrpSpPr>
          <p:grpSpPr bwMode="auto">
            <a:xfrm>
              <a:off x="5181600" y="5438285"/>
              <a:ext cx="228600" cy="810149"/>
              <a:chOff x="3581681" y="4504531"/>
              <a:chExt cx="151838" cy="592138"/>
            </a:xfrm>
          </p:grpSpPr>
          <p:sp>
            <p:nvSpPr>
              <p:cNvPr id="2176" name="Oval 87"/>
              <p:cNvSpPr>
                <a:spLocks noChangeArrowheads="1"/>
              </p:cNvSpPr>
              <p:nvPr/>
            </p:nvSpPr>
            <p:spPr bwMode="auto">
              <a:xfrm>
                <a:off x="3581681" y="4593431"/>
                <a:ext cx="151838" cy="174625"/>
              </a:xfrm>
              <a:prstGeom prst="ellipse">
                <a:avLst/>
              </a:prstGeom>
              <a:solidFill>
                <a:srgbClr val="00CCFF"/>
              </a:solidFill>
              <a:ln w="12700">
                <a:noFill/>
                <a:round/>
                <a:headEnd/>
                <a:tailEnd/>
              </a:ln>
            </p:spPr>
            <p:txBody>
              <a:bodyPr anchor="ctr"/>
              <a:lstStyle/>
              <a:p>
                <a:endParaRPr lang="en-US" sz="1100"/>
              </a:p>
            </p:txBody>
          </p:sp>
          <p:sp>
            <p:nvSpPr>
              <p:cNvPr id="2177" name="Freeform 88"/>
              <p:cNvSpPr>
                <a:spLocks/>
              </p:cNvSpPr>
              <p:nvPr/>
            </p:nvSpPr>
            <p:spPr bwMode="auto">
              <a:xfrm>
                <a:off x="3603824" y="4739481"/>
                <a:ext cx="107552" cy="357188"/>
              </a:xfrm>
              <a:custGeom>
                <a:avLst/>
                <a:gdLst>
                  <a:gd name="T0" fmla="*/ 0 w 148"/>
                  <a:gd name="T1" fmla="*/ 0 h 426"/>
                  <a:gd name="T2" fmla="*/ 77630007 w 148"/>
                  <a:gd name="T3" fmla="*/ 0 h 426"/>
                  <a:gd name="T4" fmla="*/ 64955590 w 148"/>
                  <a:gd name="T5" fmla="*/ 298788620 h 426"/>
                  <a:gd name="T6" fmla="*/ 11090208 w 148"/>
                  <a:gd name="T7" fmla="*/ 298788620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noFill/>
                <a:prstDash val="solid"/>
                <a:round/>
                <a:headEnd type="none" w="med" len="med"/>
                <a:tailEnd type="none" w="med" len="med"/>
              </a:ln>
            </p:spPr>
            <p:txBody>
              <a:bodyPr/>
              <a:lstStyle/>
              <a:p>
                <a:endParaRPr lang="en-US"/>
              </a:p>
            </p:txBody>
          </p:sp>
          <p:sp>
            <p:nvSpPr>
              <p:cNvPr id="2178" name="Rectangle 89"/>
              <p:cNvSpPr>
                <a:spLocks noChangeArrowheads="1"/>
              </p:cNvSpPr>
              <p:nvPr/>
            </p:nvSpPr>
            <p:spPr bwMode="auto">
              <a:xfrm>
                <a:off x="3625967" y="4509271"/>
                <a:ext cx="56940" cy="90488"/>
              </a:xfrm>
              <a:prstGeom prst="rect">
                <a:avLst/>
              </a:prstGeom>
              <a:solidFill>
                <a:srgbClr val="00CCFF"/>
              </a:solidFill>
              <a:ln w="12700">
                <a:noFill/>
                <a:miter lim="800000"/>
                <a:headEnd/>
                <a:tailEnd/>
              </a:ln>
            </p:spPr>
            <p:txBody>
              <a:bodyPr anchor="ctr"/>
              <a:lstStyle/>
              <a:p>
                <a:endParaRPr lang="en-US" sz="1100"/>
              </a:p>
            </p:txBody>
          </p:sp>
          <p:sp>
            <p:nvSpPr>
              <p:cNvPr id="2179" name="Rectangle 90"/>
              <p:cNvSpPr>
                <a:spLocks noChangeArrowheads="1"/>
              </p:cNvSpPr>
              <p:nvPr/>
            </p:nvSpPr>
            <p:spPr bwMode="auto">
              <a:xfrm>
                <a:off x="3627549" y="4504531"/>
                <a:ext cx="30367" cy="35189"/>
              </a:xfrm>
              <a:prstGeom prst="rect">
                <a:avLst/>
              </a:prstGeom>
              <a:solidFill>
                <a:srgbClr val="00CCFF"/>
              </a:solidFill>
              <a:ln w="12700">
                <a:noFill/>
                <a:miter lim="800000"/>
                <a:headEnd/>
                <a:tailEnd/>
              </a:ln>
            </p:spPr>
            <p:txBody>
              <a:bodyPr anchor="ctr"/>
              <a:lstStyle/>
              <a:p>
                <a:endParaRPr lang="en-US" sz="1100"/>
              </a:p>
            </p:txBody>
          </p:sp>
        </p:grpSp>
      </p:grpSp>
      <p:grpSp>
        <p:nvGrpSpPr>
          <p:cNvPr id="9" name="Group 94"/>
          <p:cNvGrpSpPr>
            <a:grpSpLocks/>
          </p:cNvGrpSpPr>
          <p:nvPr/>
        </p:nvGrpSpPr>
        <p:grpSpPr bwMode="auto">
          <a:xfrm rot="480000">
            <a:off x="5584372" y="2971205"/>
            <a:ext cx="123371" cy="812602"/>
            <a:chOff x="5181600" y="5376873"/>
            <a:chExt cx="228600" cy="871561"/>
          </a:xfrm>
        </p:grpSpPr>
        <p:sp>
          <p:nvSpPr>
            <p:cNvPr id="2168" name="Oval 95"/>
            <p:cNvSpPr>
              <a:spLocks noChangeArrowheads="1"/>
            </p:cNvSpPr>
            <p:nvPr/>
          </p:nvSpPr>
          <p:spPr bwMode="auto">
            <a:xfrm>
              <a:off x="5248282" y="5376873"/>
              <a:ext cx="85719" cy="152400"/>
            </a:xfrm>
            <a:prstGeom prst="ellipse">
              <a:avLst/>
            </a:prstGeom>
            <a:solidFill>
              <a:srgbClr val="00CCFF"/>
            </a:solidFill>
            <a:ln w="12700">
              <a:noFill/>
              <a:round/>
              <a:headEnd/>
              <a:tailEnd/>
            </a:ln>
          </p:spPr>
          <p:txBody>
            <a:bodyPr anchor="ctr"/>
            <a:lstStyle/>
            <a:p>
              <a:endParaRPr lang="en-US" sz="1100"/>
            </a:p>
          </p:txBody>
        </p:sp>
        <p:grpSp>
          <p:nvGrpSpPr>
            <p:cNvPr id="10" name="Group 91"/>
            <p:cNvGrpSpPr>
              <a:grpSpLocks/>
            </p:cNvGrpSpPr>
            <p:nvPr/>
          </p:nvGrpSpPr>
          <p:grpSpPr bwMode="auto">
            <a:xfrm>
              <a:off x="5181600" y="5438293"/>
              <a:ext cx="228600" cy="810150"/>
              <a:chOff x="3581681" y="4504531"/>
              <a:chExt cx="151838" cy="592138"/>
            </a:xfrm>
          </p:grpSpPr>
          <p:sp>
            <p:nvSpPr>
              <p:cNvPr id="2170" name="Oval 97"/>
              <p:cNvSpPr>
                <a:spLocks noChangeArrowheads="1"/>
              </p:cNvSpPr>
              <p:nvPr/>
            </p:nvSpPr>
            <p:spPr bwMode="auto">
              <a:xfrm>
                <a:off x="3581681" y="4593431"/>
                <a:ext cx="151838" cy="174625"/>
              </a:xfrm>
              <a:prstGeom prst="ellipse">
                <a:avLst/>
              </a:prstGeom>
              <a:solidFill>
                <a:srgbClr val="00CCFF"/>
              </a:solidFill>
              <a:ln w="12700">
                <a:noFill/>
                <a:round/>
                <a:headEnd/>
                <a:tailEnd/>
              </a:ln>
            </p:spPr>
            <p:txBody>
              <a:bodyPr anchor="ctr"/>
              <a:lstStyle/>
              <a:p>
                <a:endParaRPr lang="en-US" sz="1100"/>
              </a:p>
            </p:txBody>
          </p:sp>
          <p:sp>
            <p:nvSpPr>
              <p:cNvPr id="2171" name="Freeform 98"/>
              <p:cNvSpPr>
                <a:spLocks/>
              </p:cNvSpPr>
              <p:nvPr/>
            </p:nvSpPr>
            <p:spPr bwMode="auto">
              <a:xfrm>
                <a:off x="3603824" y="4739481"/>
                <a:ext cx="107552" cy="357188"/>
              </a:xfrm>
              <a:custGeom>
                <a:avLst/>
                <a:gdLst>
                  <a:gd name="T0" fmla="*/ 0 w 148"/>
                  <a:gd name="T1" fmla="*/ 0 h 426"/>
                  <a:gd name="T2" fmla="*/ 77630007 w 148"/>
                  <a:gd name="T3" fmla="*/ 0 h 426"/>
                  <a:gd name="T4" fmla="*/ 64955590 w 148"/>
                  <a:gd name="T5" fmla="*/ 298788620 h 426"/>
                  <a:gd name="T6" fmla="*/ 11090208 w 148"/>
                  <a:gd name="T7" fmla="*/ 298788620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noFill/>
                <a:prstDash val="solid"/>
                <a:round/>
                <a:headEnd type="none" w="med" len="med"/>
                <a:tailEnd type="none" w="med" len="med"/>
              </a:ln>
            </p:spPr>
            <p:txBody>
              <a:bodyPr/>
              <a:lstStyle/>
              <a:p>
                <a:endParaRPr lang="en-US"/>
              </a:p>
            </p:txBody>
          </p:sp>
          <p:sp>
            <p:nvSpPr>
              <p:cNvPr id="2172" name="Rectangle 99"/>
              <p:cNvSpPr>
                <a:spLocks noChangeArrowheads="1"/>
              </p:cNvSpPr>
              <p:nvPr/>
            </p:nvSpPr>
            <p:spPr bwMode="auto">
              <a:xfrm>
                <a:off x="3625967" y="4509271"/>
                <a:ext cx="56940" cy="90488"/>
              </a:xfrm>
              <a:prstGeom prst="rect">
                <a:avLst/>
              </a:prstGeom>
              <a:solidFill>
                <a:srgbClr val="00CCFF"/>
              </a:solidFill>
              <a:ln w="12700">
                <a:noFill/>
                <a:miter lim="800000"/>
                <a:headEnd/>
                <a:tailEnd/>
              </a:ln>
            </p:spPr>
            <p:txBody>
              <a:bodyPr anchor="ctr"/>
              <a:lstStyle/>
              <a:p>
                <a:endParaRPr lang="en-US" sz="1100"/>
              </a:p>
            </p:txBody>
          </p:sp>
          <p:sp>
            <p:nvSpPr>
              <p:cNvPr id="2173" name="Rectangle 100"/>
              <p:cNvSpPr>
                <a:spLocks noChangeArrowheads="1"/>
              </p:cNvSpPr>
              <p:nvPr/>
            </p:nvSpPr>
            <p:spPr bwMode="auto">
              <a:xfrm>
                <a:off x="3627549" y="4504531"/>
                <a:ext cx="30367" cy="35189"/>
              </a:xfrm>
              <a:prstGeom prst="rect">
                <a:avLst/>
              </a:prstGeom>
              <a:solidFill>
                <a:srgbClr val="00CCFF"/>
              </a:solidFill>
              <a:ln w="12700">
                <a:noFill/>
                <a:miter lim="800000"/>
                <a:headEnd/>
                <a:tailEnd/>
              </a:ln>
            </p:spPr>
            <p:txBody>
              <a:bodyPr anchor="ctr"/>
              <a:lstStyle/>
              <a:p>
                <a:endParaRPr lang="en-US" sz="1100"/>
              </a:p>
            </p:txBody>
          </p:sp>
        </p:grpSp>
      </p:grpSp>
      <p:grpSp>
        <p:nvGrpSpPr>
          <p:cNvPr id="11" name="Group 105"/>
          <p:cNvGrpSpPr>
            <a:grpSpLocks/>
          </p:cNvGrpSpPr>
          <p:nvPr/>
        </p:nvGrpSpPr>
        <p:grpSpPr bwMode="auto">
          <a:xfrm rot="1500000">
            <a:off x="6416524" y="2721174"/>
            <a:ext cx="159657" cy="781348"/>
            <a:chOff x="0" y="0"/>
            <a:chExt cx="188" cy="527"/>
          </a:xfrm>
        </p:grpSpPr>
        <p:sp>
          <p:nvSpPr>
            <p:cNvPr id="2165" name="Freeform 106"/>
            <p:cNvSpPr>
              <a:spLocks/>
            </p:cNvSpPr>
            <p:nvPr/>
          </p:nvSpPr>
          <p:spPr bwMode="auto">
            <a:xfrm>
              <a:off x="171" y="90"/>
              <a:ext cx="15" cy="436"/>
            </a:xfrm>
            <a:custGeom>
              <a:avLst/>
              <a:gdLst>
                <a:gd name="T0" fmla="*/ 10 w 23"/>
                <a:gd name="T1" fmla="*/ 4 h 610"/>
                <a:gd name="T2" fmla="*/ 9 w 23"/>
                <a:gd name="T3" fmla="*/ 3 h 610"/>
                <a:gd name="T4" fmla="*/ 9 w 23"/>
                <a:gd name="T5" fmla="*/ 1 h 610"/>
                <a:gd name="T6" fmla="*/ 8 w 23"/>
                <a:gd name="T7" fmla="*/ 1 h 610"/>
                <a:gd name="T8" fmla="*/ 7 w 23"/>
                <a:gd name="T9" fmla="*/ 0 h 610"/>
                <a:gd name="T10" fmla="*/ 2 w 23"/>
                <a:gd name="T11" fmla="*/ 0 h 610"/>
                <a:gd name="T12" fmla="*/ 0 w 23"/>
                <a:gd name="T13" fmla="*/ 3 h 610"/>
                <a:gd name="T14" fmla="*/ 0 w 23"/>
                <a:gd name="T15" fmla="*/ 309 h 610"/>
                <a:gd name="T16" fmla="*/ 1 w 23"/>
                <a:gd name="T17" fmla="*/ 310 h 610"/>
                <a:gd name="T18" fmla="*/ 1 w 23"/>
                <a:gd name="T19" fmla="*/ 310 h 610"/>
                <a:gd name="T20" fmla="*/ 2 w 23"/>
                <a:gd name="T21" fmla="*/ 311 h 610"/>
                <a:gd name="T22" fmla="*/ 3 w 23"/>
                <a:gd name="T23" fmla="*/ 311 h 610"/>
                <a:gd name="T24" fmla="*/ 5 w 23"/>
                <a:gd name="T25" fmla="*/ 312 h 610"/>
                <a:gd name="T26" fmla="*/ 5 w 23"/>
                <a:gd name="T27" fmla="*/ 311 h 610"/>
                <a:gd name="T28" fmla="*/ 7 w 23"/>
                <a:gd name="T29" fmla="*/ 311 h 610"/>
                <a:gd name="T30" fmla="*/ 8 w 23"/>
                <a:gd name="T31" fmla="*/ 310 h 610"/>
                <a:gd name="T32" fmla="*/ 9 w 23"/>
                <a:gd name="T33" fmla="*/ 310 h 610"/>
                <a:gd name="T34" fmla="*/ 9 w 23"/>
                <a:gd name="T35" fmla="*/ 309 h 610"/>
                <a:gd name="T36" fmla="*/ 10 w 23"/>
                <a:gd name="T37" fmla="*/ 309 h 610"/>
                <a:gd name="T38" fmla="*/ 10 w 23"/>
                <a:gd name="T39" fmla="*/ 4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2166" name="Freeform 107"/>
            <p:cNvSpPr>
              <a:spLocks/>
            </p:cNvSpPr>
            <p:nvPr/>
          </p:nvSpPr>
          <p:spPr bwMode="auto">
            <a:xfrm>
              <a:off x="1" y="90"/>
              <a:ext cx="16" cy="437"/>
            </a:xfrm>
            <a:custGeom>
              <a:avLst/>
              <a:gdLst>
                <a:gd name="T0" fmla="*/ 12 w 22"/>
                <a:gd name="T1" fmla="*/ 3 h 610"/>
                <a:gd name="T2" fmla="*/ 11 w 22"/>
                <a:gd name="T3" fmla="*/ 3 h 610"/>
                <a:gd name="T4" fmla="*/ 11 w 22"/>
                <a:gd name="T5" fmla="*/ 1 h 610"/>
                <a:gd name="T6" fmla="*/ 10 w 22"/>
                <a:gd name="T7" fmla="*/ 1 h 610"/>
                <a:gd name="T8" fmla="*/ 9 w 22"/>
                <a:gd name="T9" fmla="*/ 0 h 610"/>
                <a:gd name="T10" fmla="*/ 2 w 22"/>
                <a:gd name="T11" fmla="*/ 0 h 610"/>
                <a:gd name="T12" fmla="*/ 1 w 22"/>
                <a:gd name="T13" fmla="*/ 1 h 610"/>
                <a:gd name="T14" fmla="*/ 1 w 22"/>
                <a:gd name="T15" fmla="*/ 3 h 610"/>
                <a:gd name="T16" fmla="*/ 0 w 22"/>
                <a:gd name="T17" fmla="*/ 3 h 610"/>
                <a:gd name="T18" fmla="*/ 0 w 22"/>
                <a:gd name="T19" fmla="*/ 309 h 610"/>
                <a:gd name="T20" fmla="*/ 1 w 22"/>
                <a:gd name="T21" fmla="*/ 310 h 610"/>
                <a:gd name="T22" fmla="*/ 1 w 22"/>
                <a:gd name="T23" fmla="*/ 312 h 610"/>
                <a:gd name="T24" fmla="*/ 1 w 22"/>
                <a:gd name="T25" fmla="*/ 312 h 610"/>
                <a:gd name="T26" fmla="*/ 2 w 22"/>
                <a:gd name="T27" fmla="*/ 312 h 610"/>
                <a:gd name="T28" fmla="*/ 4 w 22"/>
                <a:gd name="T29" fmla="*/ 312 h 610"/>
                <a:gd name="T30" fmla="*/ 6 w 22"/>
                <a:gd name="T31" fmla="*/ 313 h 610"/>
                <a:gd name="T32" fmla="*/ 7 w 22"/>
                <a:gd name="T33" fmla="*/ 312 h 610"/>
                <a:gd name="T34" fmla="*/ 9 w 22"/>
                <a:gd name="T35" fmla="*/ 312 h 610"/>
                <a:gd name="T36" fmla="*/ 10 w 22"/>
                <a:gd name="T37" fmla="*/ 312 h 610"/>
                <a:gd name="T38" fmla="*/ 11 w 22"/>
                <a:gd name="T39" fmla="*/ 312 h 610"/>
                <a:gd name="T40" fmla="*/ 11 w 22"/>
                <a:gd name="T41" fmla="*/ 310 h 610"/>
                <a:gd name="T42" fmla="*/ 12 w 22"/>
                <a:gd name="T43" fmla="*/ 309 h 610"/>
                <a:gd name="T44" fmla="*/ 12 w 22"/>
                <a:gd name="T45" fmla="*/ 3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2167" name="Freeform 108"/>
            <p:cNvSpPr>
              <a:spLocks/>
            </p:cNvSpPr>
            <p:nvPr/>
          </p:nvSpPr>
          <p:spPr bwMode="auto">
            <a:xfrm>
              <a:off x="0" y="0"/>
              <a:ext cx="188" cy="343"/>
            </a:xfrm>
            <a:custGeom>
              <a:avLst/>
              <a:gdLst>
                <a:gd name="T0" fmla="*/ 44 w 265"/>
                <a:gd name="T1" fmla="*/ 0 h 479"/>
                <a:gd name="T2" fmla="*/ 91 w 265"/>
                <a:gd name="T3" fmla="*/ 0 h 479"/>
                <a:gd name="T4" fmla="*/ 91 w 265"/>
                <a:gd name="T5" fmla="*/ 49 h 479"/>
                <a:gd name="T6" fmla="*/ 118 w 265"/>
                <a:gd name="T7" fmla="*/ 49 h 479"/>
                <a:gd name="T8" fmla="*/ 133 w 265"/>
                <a:gd name="T9" fmla="*/ 62 h 479"/>
                <a:gd name="T10" fmla="*/ 133 w 265"/>
                <a:gd name="T11" fmla="*/ 196 h 479"/>
                <a:gd name="T12" fmla="*/ 112 w 265"/>
                <a:gd name="T13" fmla="*/ 246 h 479"/>
                <a:gd name="T14" fmla="*/ 23 w 265"/>
                <a:gd name="T15" fmla="*/ 246 h 479"/>
                <a:gd name="T16" fmla="*/ 0 w 265"/>
                <a:gd name="T17" fmla="*/ 198 h 479"/>
                <a:gd name="T18" fmla="*/ 0 w 265"/>
                <a:gd name="T19" fmla="*/ 60 h 479"/>
                <a:gd name="T20" fmla="*/ 17 w 265"/>
                <a:gd name="T21" fmla="*/ 49 h 479"/>
                <a:gd name="T22" fmla="*/ 44 w 265"/>
                <a:gd name="T23" fmla="*/ 49 h 479"/>
                <a:gd name="T24" fmla="*/ 44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2" name="Group 109"/>
          <p:cNvGrpSpPr>
            <a:grpSpLocks/>
          </p:cNvGrpSpPr>
          <p:nvPr/>
        </p:nvGrpSpPr>
        <p:grpSpPr bwMode="auto">
          <a:xfrm rot="1500000">
            <a:off x="6010124" y="3021213"/>
            <a:ext cx="159657" cy="781348"/>
            <a:chOff x="0" y="0"/>
            <a:chExt cx="188" cy="527"/>
          </a:xfrm>
        </p:grpSpPr>
        <p:sp>
          <p:nvSpPr>
            <p:cNvPr id="2162" name="Freeform 110"/>
            <p:cNvSpPr>
              <a:spLocks/>
            </p:cNvSpPr>
            <p:nvPr/>
          </p:nvSpPr>
          <p:spPr bwMode="auto">
            <a:xfrm>
              <a:off x="171" y="90"/>
              <a:ext cx="15" cy="436"/>
            </a:xfrm>
            <a:custGeom>
              <a:avLst/>
              <a:gdLst>
                <a:gd name="T0" fmla="*/ 10 w 23"/>
                <a:gd name="T1" fmla="*/ 4 h 610"/>
                <a:gd name="T2" fmla="*/ 9 w 23"/>
                <a:gd name="T3" fmla="*/ 3 h 610"/>
                <a:gd name="T4" fmla="*/ 9 w 23"/>
                <a:gd name="T5" fmla="*/ 1 h 610"/>
                <a:gd name="T6" fmla="*/ 8 w 23"/>
                <a:gd name="T7" fmla="*/ 1 h 610"/>
                <a:gd name="T8" fmla="*/ 7 w 23"/>
                <a:gd name="T9" fmla="*/ 0 h 610"/>
                <a:gd name="T10" fmla="*/ 2 w 23"/>
                <a:gd name="T11" fmla="*/ 0 h 610"/>
                <a:gd name="T12" fmla="*/ 0 w 23"/>
                <a:gd name="T13" fmla="*/ 3 h 610"/>
                <a:gd name="T14" fmla="*/ 0 w 23"/>
                <a:gd name="T15" fmla="*/ 309 h 610"/>
                <a:gd name="T16" fmla="*/ 1 w 23"/>
                <a:gd name="T17" fmla="*/ 310 h 610"/>
                <a:gd name="T18" fmla="*/ 1 w 23"/>
                <a:gd name="T19" fmla="*/ 310 h 610"/>
                <a:gd name="T20" fmla="*/ 2 w 23"/>
                <a:gd name="T21" fmla="*/ 311 h 610"/>
                <a:gd name="T22" fmla="*/ 3 w 23"/>
                <a:gd name="T23" fmla="*/ 311 h 610"/>
                <a:gd name="T24" fmla="*/ 5 w 23"/>
                <a:gd name="T25" fmla="*/ 312 h 610"/>
                <a:gd name="T26" fmla="*/ 5 w 23"/>
                <a:gd name="T27" fmla="*/ 311 h 610"/>
                <a:gd name="T28" fmla="*/ 7 w 23"/>
                <a:gd name="T29" fmla="*/ 311 h 610"/>
                <a:gd name="T30" fmla="*/ 8 w 23"/>
                <a:gd name="T31" fmla="*/ 310 h 610"/>
                <a:gd name="T32" fmla="*/ 9 w 23"/>
                <a:gd name="T33" fmla="*/ 310 h 610"/>
                <a:gd name="T34" fmla="*/ 9 w 23"/>
                <a:gd name="T35" fmla="*/ 309 h 610"/>
                <a:gd name="T36" fmla="*/ 10 w 23"/>
                <a:gd name="T37" fmla="*/ 309 h 610"/>
                <a:gd name="T38" fmla="*/ 10 w 23"/>
                <a:gd name="T39" fmla="*/ 4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2163" name="Freeform 111"/>
            <p:cNvSpPr>
              <a:spLocks/>
            </p:cNvSpPr>
            <p:nvPr/>
          </p:nvSpPr>
          <p:spPr bwMode="auto">
            <a:xfrm>
              <a:off x="1" y="90"/>
              <a:ext cx="16" cy="437"/>
            </a:xfrm>
            <a:custGeom>
              <a:avLst/>
              <a:gdLst>
                <a:gd name="T0" fmla="*/ 12 w 22"/>
                <a:gd name="T1" fmla="*/ 3 h 610"/>
                <a:gd name="T2" fmla="*/ 11 w 22"/>
                <a:gd name="T3" fmla="*/ 3 h 610"/>
                <a:gd name="T4" fmla="*/ 11 w 22"/>
                <a:gd name="T5" fmla="*/ 1 h 610"/>
                <a:gd name="T6" fmla="*/ 10 w 22"/>
                <a:gd name="T7" fmla="*/ 1 h 610"/>
                <a:gd name="T8" fmla="*/ 9 w 22"/>
                <a:gd name="T9" fmla="*/ 0 h 610"/>
                <a:gd name="T10" fmla="*/ 2 w 22"/>
                <a:gd name="T11" fmla="*/ 0 h 610"/>
                <a:gd name="T12" fmla="*/ 1 w 22"/>
                <a:gd name="T13" fmla="*/ 1 h 610"/>
                <a:gd name="T14" fmla="*/ 1 w 22"/>
                <a:gd name="T15" fmla="*/ 3 h 610"/>
                <a:gd name="T16" fmla="*/ 0 w 22"/>
                <a:gd name="T17" fmla="*/ 3 h 610"/>
                <a:gd name="T18" fmla="*/ 0 w 22"/>
                <a:gd name="T19" fmla="*/ 309 h 610"/>
                <a:gd name="T20" fmla="*/ 1 w 22"/>
                <a:gd name="T21" fmla="*/ 310 h 610"/>
                <a:gd name="T22" fmla="*/ 1 w 22"/>
                <a:gd name="T23" fmla="*/ 312 h 610"/>
                <a:gd name="T24" fmla="*/ 1 w 22"/>
                <a:gd name="T25" fmla="*/ 312 h 610"/>
                <a:gd name="T26" fmla="*/ 2 w 22"/>
                <a:gd name="T27" fmla="*/ 312 h 610"/>
                <a:gd name="T28" fmla="*/ 4 w 22"/>
                <a:gd name="T29" fmla="*/ 312 h 610"/>
                <a:gd name="T30" fmla="*/ 6 w 22"/>
                <a:gd name="T31" fmla="*/ 313 h 610"/>
                <a:gd name="T32" fmla="*/ 7 w 22"/>
                <a:gd name="T33" fmla="*/ 312 h 610"/>
                <a:gd name="T34" fmla="*/ 9 w 22"/>
                <a:gd name="T35" fmla="*/ 312 h 610"/>
                <a:gd name="T36" fmla="*/ 10 w 22"/>
                <a:gd name="T37" fmla="*/ 312 h 610"/>
                <a:gd name="T38" fmla="*/ 11 w 22"/>
                <a:gd name="T39" fmla="*/ 312 h 610"/>
                <a:gd name="T40" fmla="*/ 11 w 22"/>
                <a:gd name="T41" fmla="*/ 310 h 610"/>
                <a:gd name="T42" fmla="*/ 12 w 22"/>
                <a:gd name="T43" fmla="*/ 309 h 610"/>
                <a:gd name="T44" fmla="*/ 12 w 22"/>
                <a:gd name="T45" fmla="*/ 3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2164" name="Freeform 112"/>
            <p:cNvSpPr>
              <a:spLocks/>
            </p:cNvSpPr>
            <p:nvPr/>
          </p:nvSpPr>
          <p:spPr bwMode="auto">
            <a:xfrm>
              <a:off x="0" y="0"/>
              <a:ext cx="188" cy="343"/>
            </a:xfrm>
            <a:custGeom>
              <a:avLst/>
              <a:gdLst>
                <a:gd name="T0" fmla="*/ 44 w 265"/>
                <a:gd name="T1" fmla="*/ 0 h 479"/>
                <a:gd name="T2" fmla="*/ 91 w 265"/>
                <a:gd name="T3" fmla="*/ 0 h 479"/>
                <a:gd name="T4" fmla="*/ 91 w 265"/>
                <a:gd name="T5" fmla="*/ 49 h 479"/>
                <a:gd name="T6" fmla="*/ 118 w 265"/>
                <a:gd name="T7" fmla="*/ 49 h 479"/>
                <a:gd name="T8" fmla="*/ 133 w 265"/>
                <a:gd name="T9" fmla="*/ 62 h 479"/>
                <a:gd name="T10" fmla="*/ 133 w 265"/>
                <a:gd name="T11" fmla="*/ 196 h 479"/>
                <a:gd name="T12" fmla="*/ 112 w 265"/>
                <a:gd name="T13" fmla="*/ 246 h 479"/>
                <a:gd name="T14" fmla="*/ 23 w 265"/>
                <a:gd name="T15" fmla="*/ 246 h 479"/>
                <a:gd name="T16" fmla="*/ 0 w 265"/>
                <a:gd name="T17" fmla="*/ 198 h 479"/>
                <a:gd name="T18" fmla="*/ 0 w 265"/>
                <a:gd name="T19" fmla="*/ 60 h 479"/>
                <a:gd name="T20" fmla="*/ 17 w 265"/>
                <a:gd name="T21" fmla="*/ 49 h 479"/>
                <a:gd name="T22" fmla="*/ 44 w 265"/>
                <a:gd name="T23" fmla="*/ 49 h 479"/>
                <a:gd name="T24" fmla="*/ 44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sp>
        <p:nvSpPr>
          <p:cNvPr id="2084" name="Freeform 113"/>
          <p:cNvSpPr>
            <a:spLocks/>
          </p:cNvSpPr>
          <p:nvPr/>
        </p:nvSpPr>
        <p:spPr bwMode="auto">
          <a:xfrm rot="891785" flipV="1">
            <a:off x="4569581" y="2633665"/>
            <a:ext cx="370114" cy="5381923"/>
          </a:xfrm>
          <a:custGeom>
            <a:avLst/>
            <a:gdLst>
              <a:gd name="T0" fmla="*/ 0 w 288"/>
              <a:gd name="T1" fmla="*/ 2147483647 h 976"/>
              <a:gd name="T2" fmla="*/ 702959596 w 288"/>
              <a:gd name="T3" fmla="*/ 0 h 976"/>
              <a:gd name="T4" fmla="*/ 702959596 w 288"/>
              <a:gd name="T5" fmla="*/ 2147483647 h 976"/>
              <a:gd name="T6" fmla="*/ 0 w 288"/>
              <a:gd name="T7" fmla="*/ 2147483647 h 976"/>
              <a:gd name="T8" fmla="*/ 0 w 288"/>
              <a:gd name="T9" fmla="*/ 2147483647 h 976"/>
              <a:gd name="T10" fmla="*/ 0 60000 65536"/>
              <a:gd name="T11" fmla="*/ 0 60000 65536"/>
              <a:gd name="T12" fmla="*/ 0 60000 65536"/>
              <a:gd name="T13" fmla="*/ 0 60000 65536"/>
              <a:gd name="T14" fmla="*/ 0 60000 65536"/>
              <a:gd name="T15" fmla="*/ 0 w 288"/>
              <a:gd name="T16" fmla="*/ 0 h 976"/>
              <a:gd name="T17" fmla="*/ 288 w 288"/>
              <a:gd name="T18" fmla="*/ 976 h 976"/>
            </a:gdLst>
            <a:ahLst/>
            <a:cxnLst>
              <a:cxn ang="T10">
                <a:pos x="T0" y="T1"/>
              </a:cxn>
              <a:cxn ang="T11">
                <a:pos x="T2" y="T3"/>
              </a:cxn>
              <a:cxn ang="T12">
                <a:pos x="T4" y="T5"/>
              </a:cxn>
              <a:cxn ang="T13">
                <a:pos x="T6" y="T7"/>
              </a:cxn>
              <a:cxn ang="T14">
                <a:pos x="T8" y="T9"/>
              </a:cxn>
            </a:cxnLst>
            <a:rect l="T15" t="T16" r="T17" b="T18"/>
            <a:pathLst>
              <a:path w="288" h="976">
                <a:moveTo>
                  <a:pt x="0" y="176"/>
                </a:moveTo>
                <a:lnTo>
                  <a:pt x="288" y="0"/>
                </a:lnTo>
                <a:lnTo>
                  <a:pt x="288" y="800"/>
                </a:lnTo>
                <a:lnTo>
                  <a:pt x="0" y="976"/>
                </a:lnTo>
                <a:lnTo>
                  <a:pt x="0" y="176"/>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anchor="ctr"/>
          <a:lstStyle/>
          <a:p>
            <a:endParaRPr lang="en-US"/>
          </a:p>
        </p:txBody>
      </p:sp>
      <p:sp>
        <p:nvSpPr>
          <p:cNvPr id="2085" name="Freeform 114"/>
          <p:cNvSpPr>
            <a:spLocks/>
          </p:cNvSpPr>
          <p:nvPr/>
        </p:nvSpPr>
        <p:spPr bwMode="auto">
          <a:xfrm rot="1212008">
            <a:off x="5001383" y="6357046"/>
            <a:ext cx="1590523" cy="568820"/>
          </a:xfrm>
          <a:custGeom>
            <a:avLst/>
            <a:gdLst>
              <a:gd name="T0" fmla="*/ 2147483647 w 528"/>
              <a:gd name="T1" fmla="*/ 917574987 h 288"/>
              <a:gd name="T2" fmla="*/ 0 w 528"/>
              <a:gd name="T3" fmla="*/ 917574987 h 288"/>
              <a:gd name="T4" fmla="*/ 0 w 528"/>
              <a:gd name="T5" fmla="*/ 0 h 288"/>
              <a:gd name="T6" fmla="*/ 2147483647 w 528"/>
              <a:gd name="T7" fmla="*/ 0 h 288"/>
              <a:gd name="T8" fmla="*/ 2147483647 w 528"/>
              <a:gd name="T9" fmla="*/ 91757498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anchor="ctr"/>
          <a:lstStyle/>
          <a:p>
            <a:endParaRPr lang="en-US"/>
          </a:p>
        </p:txBody>
      </p:sp>
      <p:grpSp>
        <p:nvGrpSpPr>
          <p:cNvPr id="13" name="Group 135"/>
          <p:cNvGrpSpPr>
            <a:grpSpLocks/>
          </p:cNvGrpSpPr>
          <p:nvPr/>
        </p:nvGrpSpPr>
        <p:grpSpPr bwMode="auto">
          <a:xfrm rot="-900000">
            <a:off x="3732591" y="2821188"/>
            <a:ext cx="222552" cy="923033"/>
            <a:chOff x="3817420" y="3164750"/>
            <a:chExt cx="338788" cy="924650"/>
          </a:xfrm>
        </p:grpSpPr>
        <p:grpSp>
          <p:nvGrpSpPr>
            <p:cNvPr id="14" name="Group 115"/>
            <p:cNvGrpSpPr>
              <a:grpSpLocks/>
            </p:cNvGrpSpPr>
            <p:nvPr/>
          </p:nvGrpSpPr>
          <p:grpSpPr bwMode="auto">
            <a:xfrm flipH="1">
              <a:off x="3817420" y="3164750"/>
              <a:ext cx="338788" cy="595201"/>
              <a:chOff x="0" y="0"/>
              <a:chExt cx="181" cy="333"/>
            </a:xfrm>
          </p:grpSpPr>
          <p:sp>
            <p:nvSpPr>
              <p:cNvPr id="2159" name="Freeform 116"/>
              <p:cNvSpPr>
                <a:spLocks/>
              </p:cNvSpPr>
              <p:nvPr/>
            </p:nvSpPr>
            <p:spPr bwMode="auto">
              <a:xfrm>
                <a:off x="0" y="0"/>
                <a:ext cx="181" cy="333"/>
              </a:xfrm>
              <a:custGeom>
                <a:avLst/>
                <a:gdLst>
                  <a:gd name="T0" fmla="*/ 38 w 277"/>
                  <a:gd name="T1" fmla="*/ 0 h 517"/>
                  <a:gd name="T2" fmla="*/ 82 w 277"/>
                  <a:gd name="T3" fmla="*/ 0 h 517"/>
                  <a:gd name="T4" fmla="*/ 82 w 277"/>
                  <a:gd name="T5" fmla="*/ 44 h 517"/>
                  <a:gd name="T6" fmla="*/ 96 w 277"/>
                  <a:gd name="T7" fmla="*/ 44 h 517"/>
                  <a:gd name="T8" fmla="*/ 118 w 277"/>
                  <a:gd name="T9" fmla="*/ 58 h 517"/>
                  <a:gd name="T10" fmla="*/ 118 w 277"/>
                  <a:gd name="T11" fmla="*/ 172 h 517"/>
                  <a:gd name="T12" fmla="*/ 96 w 277"/>
                  <a:gd name="T13" fmla="*/ 214 h 517"/>
                  <a:gd name="T14" fmla="*/ 22 w 277"/>
                  <a:gd name="T15" fmla="*/ 214 h 517"/>
                  <a:gd name="T16" fmla="*/ 0 w 277"/>
                  <a:gd name="T17" fmla="*/ 172 h 517"/>
                  <a:gd name="T18" fmla="*/ 0 w 277"/>
                  <a:gd name="T19" fmla="*/ 58 h 517"/>
                  <a:gd name="T20" fmla="*/ 22 w 277"/>
                  <a:gd name="T21" fmla="*/ 44 h 517"/>
                  <a:gd name="T22" fmla="*/ 38 w 277"/>
                  <a:gd name="T23" fmla="*/ 44 h 517"/>
                  <a:gd name="T24" fmla="*/ 38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160" name="Line 551"/>
              <p:cNvSpPr>
                <a:spLocks noChangeShapeType="1"/>
              </p:cNvSpPr>
              <p:nvPr/>
            </p:nvSpPr>
            <p:spPr bwMode="auto">
              <a:xfrm flipH="1">
                <a:off x="36" y="72"/>
                <a:ext cx="111" cy="260"/>
              </a:xfrm>
              <a:prstGeom prst="line">
                <a:avLst/>
              </a:prstGeom>
              <a:noFill/>
              <a:ln w="9525">
                <a:solidFill>
                  <a:schemeClr val="tx1"/>
                </a:solidFill>
                <a:round/>
                <a:headEnd/>
                <a:tailEnd/>
              </a:ln>
            </p:spPr>
            <p:txBody>
              <a:bodyPr/>
              <a:lstStyle/>
              <a:p>
                <a:endParaRPr lang="en-US"/>
              </a:p>
            </p:txBody>
          </p:sp>
          <p:sp>
            <p:nvSpPr>
              <p:cNvPr id="2161" name="Line 552"/>
              <p:cNvSpPr>
                <a:spLocks noChangeShapeType="1"/>
              </p:cNvSpPr>
              <p:nvPr/>
            </p:nvSpPr>
            <p:spPr bwMode="auto">
              <a:xfrm>
                <a:off x="33" y="74"/>
                <a:ext cx="113" cy="258"/>
              </a:xfrm>
              <a:prstGeom prst="line">
                <a:avLst/>
              </a:prstGeom>
              <a:noFill/>
              <a:ln w="9525">
                <a:solidFill>
                  <a:schemeClr val="tx1"/>
                </a:solidFill>
                <a:round/>
                <a:headEnd/>
                <a:tailEnd/>
              </a:ln>
            </p:spPr>
            <p:txBody>
              <a:bodyPr/>
              <a:lstStyle/>
              <a:p>
                <a:endParaRPr lang="en-US"/>
              </a:p>
            </p:txBody>
          </p:sp>
        </p:grpSp>
        <p:cxnSp>
          <p:nvCxnSpPr>
            <p:cNvPr id="123" name="Straight Connector 122"/>
            <p:cNvCxnSpPr>
              <a:stCxn id="2161" idx="1"/>
            </p:cNvCxnSpPr>
            <p:nvPr/>
          </p:nvCxnSpPr>
          <p:spPr bwMode="auto">
            <a:xfrm rot="16200000" flipH="1">
              <a:off x="3716907" y="3921786"/>
              <a:ext cx="33187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auto">
            <a:xfrm rot="16200000" flipH="1">
              <a:off x="3922805" y="3919821"/>
              <a:ext cx="331873" cy="36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5" name="Straight Connector 124"/>
          <p:cNvCxnSpPr/>
          <p:nvPr/>
        </p:nvCxnSpPr>
        <p:spPr bwMode="auto">
          <a:xfrm>
            <a:off x="4909459" y="5600700"/>
            <a:ext cx="1883228" cy="20002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131"/>
          <p:cNvGrpSpPr>
            <a:grpSpLocks/>
          </p:cNvGrpSpPr>
          <p:nvPr/>
        </p:nvGrpSpPr>
        <p:grpSpPr bwMode="auto">
          <a:xfrm rot="-5220000">
            <a:off x="698859" y="5492486"/>
            <a:ext cx="350044" cy="516466"/>
            <a:chOff x="5181600" y="5376873"/>
            <a:chExt cx="228600" cy="871561"/>
          </a:xfrm>
        </p:grpSpPr>
        <p:sp>
          <p:nvSpPr>
            <p:cNvPr id="2150" name="Oval 132"/>
            <p:cNvSpPr>
              <a:spLocks noChangeArrowheads="1"/>
            </p:cNvSpPr>
            <p:nvPr/>
          </p:nvSpPr>
          <p:spPr bwMode="auto">
            <a:xfrm>
              <a:off x="5248282" y="5376873"/>
              <a:ext cx="85719" cy="152400"/>
            </a:xfrm>
            <a:prstGeom prst="ellipse">
              <a:avLst/>
            </a:prstGeom>
            <a:solidFill>
              <a:srgbClr val="00CCFF"/>
            </a:solidFill>
            <a:ln w="12700">
              <a:noFill/>
              <a:round/>
              <a:headEnd/>
              <a:tailEnd/>
            </a:ln>
          </p:spPr>
          <p:txBody>
            <a:bodyPr anchor="ctr"/>
            <a:lstStyle/>
            <a:p>
              <a:endParaRPr lang="en-US" sz="1100"/>
            </a:p>
          </p:txBody>
        </p:sp>
        <p:grpSp>
          <p:nvGrpSpPr>
            <p:cNvPr id="16" name="Group 91"/>
            <p:cNvGrpSpPr>
              <a:grpSpLocks/>
            </p:cNvGrpSpPr>
            <p:nvPr/>
          </p:nvGrpSpPr>
          <p:grpSpPr bwMode="auto">
            <a:xfrm>
              <a:off x="5181600" y="5438293"/>
              <a:ext cx="228600" cy="810150"/>
              <a:chOff x="3581681" y="4504531"/>
              <a:chExt cx="151838" cy="592138"/>
            </a:xfrm>
          </p:grpSpPr>
          <p:sp>
            <p:nvSpPr>
              <p:cNvPr id="2152" name="Oval 134"/>
              <p:cNvSpPr>
                <a:spLocks noChangeArrowheads="1"/>
              </p:cNvSpPr>
              <p:nvPr/>
            </p:nvSpPr>
            <p:spPr bwMode="auto">
              <a:xfrm>
                <a:off x="3581681" y="4593431"/>
                <a:ext cx="151838" cy="174625"/>
              </a:xfrm>
              <a:prstGeom prst="ellipse">
                <a:avLst/>
              </a:prstGeom>
              <a:solidFill>
                <a:srgbClr val="00CCFF"/>
              </a:solidFill>
              <a:ln w="12700">
                <a:noFill/>
                <a:round/>
                <a:headEnd/>
                <a:tailEnd/>
              </a:ln>
            </p:spPr>
            <p:txBody>
              <a:bodyPr anchor="ctr"/>
              <a:lstStyle/>
              <a:p>
                <a:endParaRPr lang="en-US" sz="1100"/>
              </a:p>
            </p:txBody>
          </p:sp>
          <p:sp>
            <p:nvSpPr>
              <p:cNvPr id="2153" name="Freeform 135"/>
              <p:cNvSpPr>
                <a:spLocks/>
              </p:cNvSpPr>
              <p:nvPr/>
            </p:nvSpPr>
            <p:spPr bwMode="auto">
              <a:xfrm>
                <a:off x="3603824" y="4739481"/>
                <a:ext cx="107552" cy="357188"/>
              </a:xfrm>
              <a:custGeom>
                <a:avLst/>
                <a:gdLst>
                  <a:gd name="T0" fmla="*/ 0 w 148"/>
                  <a:gd name="T1" fmla="*/ 0 h 426"/>
                  <a:gd name="T2" fmla="*/ 77630007 w 148"/>
                  <a:gd name="T3" fmla="*/ 0 h 426"/>
                  <a:gd name="T4" fmla="*/ 64955590 w 148"/>
                  <a:gd name="T5" fmla="*/ 298788620 h 426"/>
                  <a:gd name="T6" fmla="*/ 11090208 w 148"/>
                  <a:gd name="T7" fmla="*/ 298788620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noFill/>
                <a:prstDash val="solid"/>
                <a:round/>
                <a:headEnd type="none" w="med" len="med"/>
                <a:tailEnd type="none" w="med" len="med"/>
              </a:ln>
            </p:spPr>
            <p:txBody>
              <a:bodyPr/>
              <a:lstStyle/>
              <a:p>
                <a:endParaRPr lang="en-US"/>
              </a:p>
            </p:txBody>
          </p:sp>
          <p:sp>
            <p:nvSpPr>
              <p:cNvPr id="2154" name="Rectangle 136"/>
              <p:cNvSpPr>
                <a:spLocks noChangeArrowheads="1"/>
              </p:cNvSpPr>
              <p:nvPr/>
            </p:nvSpPr>
            <p:spPr bwMode="auto">
              <a:xfrm>
                <a:off x="3625967" y="4509271"/>
                <a:ext cx="56940" cy="90488"/>
              </a:xfrm>
              <a:prstGeom prst="rect">
                <a:avLst/>
              </a:prstGeom>
              <a:solidFill>
                <a:srgbClr val="00CCFF"/>
              </a:solidFill>
              <a:ln w="12700">
                <a:noFill/>
                <a:miter lim="800000"/>
                <a:headEnd/>
                <a:tailEnd/>
              </a:ln>
            </p:spPr>
            <p:txBody>
              <a:bodyPr anchor="ctr"/>
              <a:lstStyle/>
              <a:p>
                <a:endParaRPr lang="en-US" sz="1100"/>
              </a:p>
            </p:txBody>
          </p:sp>
          <p:sp>
            <p:nvSpPr>
              <p:cNvPr id="2155" name="Rectangle 137"/>
              <p:cNvSpPr>
                <a:spLocks noChangeArrowheads="1"/>
              </p:cNvSpPr>
              <p:nvPr/>
            </p:nvSpPr>
            <p:spPr bwMode="auto">
              <a:xfrm>
                <a:off x="3627549" y="4504531"/>
                <a:ext cx="30367" cy="35189"/>
              </a:xfrm>
              <a:prstGeom prst="rect">
                <a:avLst/>
              </a:prstGeom>
              <a:solidFill>
                <a:srgbClr val="00CCFF"/>
              </a:solidFill>
              <a:ln w="12700">
                <a:noFill/>
                <a:miter lim="800000"/>
                <a:headEnd/>
                <a:tailEnd/>
              </a:ln>
            </p:spPr>
            <p:txBody>
              <a:bodyPr anchor="ctr"/>
              <a:lstStyle/>
              <a:p>
                <a:endParaRPr lang="en-US" sz="1100"/>
              </a:p>
            </p:txBody>
          </p:sp>
        </p:grpSp>
      </p:grpSp>
      <p:grpSp>
        <p:nvGrpSpPr>
          <p:cNvPr id="17" name="Group 139"/>
          <p:cNvGrpSpPr>
            <a:grpSpLocks/>
          </p:cNvGrpSpPr>
          <p:nvPr/>
        </p:nvGrpSpPr>
        <p:grpSpPr bwMode="auto">
          <a:xfrm rot="-5220000">
            <a:off x="726679" y="5840447"/>
            <a:ext cx="350044" cy="516467"/>
            <a:chOff x="5181600" y="5376873"/>
            <a:chExt cx="228600" cy="871561"/>
          </a:xfrm>
        </p:grpSpPr>
        <p:sp>
          <p:nvSpPr>
            <p:cNvPr id="2144" name="Oval 140"/>
            <p:cNvSpPr>
              <a:spLocks noChangeArrowheads="1"/>
            </p:cNvSpPr>
            <p:nvPr/>
          </p:nvSpPr>
          <p:spPr bwMode="auto">
            <a:xfrm>
              <a:off x="5248282" y="5376873"/>
              <a:ext cx="85719" cy="152400"/>
            </a:xfrm>
            <a:prstGeom prst="ellipse">
              <a:avLst/>
            </a:prstGeom>
            <a:solidFill>
              <a:srgbClr val="00CCFF"/>
            </a:solidFill>
            <a:ln w="12700">
              <a:noFill/>
              <a:round/>
              <a:headEnd/>
              <a:tailEnd/>
            </a:ln>
          </p:spPr>
          <p:txBody>
            <a:bodyPr anchor="ctr"/>
            <a:lstStyle/>
            <a:p>
              <a:endParaRPr lang="en-US" sz="1100"/>
            </a:p>
          </p:txBody>
        </p:sp>
        <p:grpSp>
          <p:nvGrpSpPr>
            <p:cNvPr id="18" name="Group 91"/>
            <p:cNvGrpSpPr>
              <a:grpSpLocks/>
            </p:cNvGrpSpPr>
            <p:nvPr/>
          </p:nvGrpSpPr>
          <p:grpSpPr bwMode="auto">
            <a:xfrm>
              <a:off x="5181600" y="5438293"/>
              <a:ext cx="228600" cy="810150"/>
              <a:chOff x="3581681" y="4504531"/>
              <a:chExt cx="151838" cy="592138"/>
            </a:xfrm>
          </p:grpSpPr>
          <p:sp>
            <p:nvSpPr>
              <p:cNvPr id="2146" name="Oval 142"/>
              <p:cNvSpPr>
                <a:spLocks noChangeArrowheads="1"/>
              </p:cNvSpPr>
              <p:nvPr/>
            </p:nvSpPr>
            <p:spPr bwMode="auto">
              <a:xfrm>
                <a:off x="3581681" y="4593431"/>
                <a:ext cx="151838" cy="174625"/>
              </a:xfrm>
              <a:prstGeom prst="ellipse">
                <a:avLst/>
              </a:prstGeom>
              <a:solidFill>
                <a:srgbClr val="00CCFF"/>
              </a:solidFill>
              <a:ln w="12700">
                <a:noFill/>
                <a:round/>
                <a:headEnd/>
                <a:tailEnd/>
              </a:ln>
            </p:spPr>
            <p:txBody>
              <a:bodyPr anchor="ctr"/>
              <a:lstStyle/>
              <a:p>
                <a:endParaRPr lang="en-US" sz="1100"/>
              </a:p>
            </p:txBody>
          </p:sp>
          <p:sp>
            <p:nvSpPr>
              <p:cNvPr id="2147" name="Freeform 143"/>
              <p:cNvSpPr>
                <a:spLocks/>
              </p:cNvSpPr>
              <p:nvPr/>
            </p:nvSpPr>
            <p:spPr bwMode="auto">
              <a:xfrm>
                <a:off x="3603824" y="4739481"/>
                <a:ext cx="107552" cy="357188"/>
              </a:xfrm>
              <a:custGeom>
                <a:avLst/>
                <a:gdLst>
                  <a:gd name="T0" fmla="*/ 0 w 148"/>
                  <a:gd name="T1" fmla="*/ 0 h 426"/>
                  <a:gd name="T2" fmla="*/ 77630007 w 148"/>
                  <a:gd name="T3" fmla="*/ 0 h 426"/>
                  <a:gd name="T4" fmla="*/ 64955590 w 148"/>
                  <a:gd name="T5" fmla="*/ 298788620 h 426"/>
                  <a:gd name="T6" fmla="*/ 11090208 w 148"/>
                  <a:gd name="T7" fmla="*/ 298788620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noFill/>
                <a:prstDash val="solid"/>
                <a:round/>
                <a:headEnd type="none" w="med" len="med"/>
                <a:tailEnd type="none" w="med" len="med"/>
              </a:ln>
            </p:spPr>
            <p:txBody>
              <a:bodyPr/>
              <a:lstStyle/>
              <a:p>
                <a:endParaRPr lang="en-US"/>
              </a:p>
            </p:txBody>
          </p:sp>
          <p:sp>
            <p:nvSpPr>
              <p:cNvPr id="2148" name="Rectangle 144"/>
              <p:cNvSpPr>
                <a:spLocks noChangeArrowheads="1"/>
              </p:cNvSpPr>
              <p:nvPr/>
            </p:nvSpPr>
            <p:spPr bwMode="auto">
              <a:xfrm>
                <a:off x="3625967" y="4509271"/>
                <a:ext cx="56940" cy="90488"/>
              </a:xfrm>
              <a:prstGeom prst="rect">
                <a:avLst/>
              </a:prstGeom>
              <a:solidFill>
                <a:srgbClr val="00CCFF"/>
              </a:solidFill>
              <a:ln w="12700">
                <a:noFill/>
                <a:miter lim="800000"/>
                <a:headEnd/>
                <a:tailEnd/>
              </a:ln>
            </p:spPr>
            <p:txBody>
              <a:bodyPr anchor="ctr"/>
              <a:lstStyle/>
              <a:p>
                <a:endParaRPr lang="en-US" sz="1100"/>
              </a:p>
            </p:txBody>
          </p:sp>
          <p:sp>
            <p:nvSpPr>
              <p:cNvPr id="2149" name="Rectangle 145"/>
              <p:cNvSpPr>
                <a:spLocks noChangeArrowheads="1"/>
              </p:cNvSpPr>
              <p:nvPr/>
            </p:nvSpPr>
            <p:spPr bwMode="auto">
              <a:xfrm>
                <a:off x="3627549" y="4504531"/>
                <a:ext cx="30367" cy="35189"/>
              </a:xfrm>
              <a:prstGeom prst="rect">
                <a:avLst/>
              </a:prstGeom>
              <a:solidFill>
                <a:srgbClr val="00CCFF"/>
              </a:solidFill>
              <a:ln w="12700">
                <a:noFill/>
                <a:miter lim="800000"/>
                <a:headEnd/>
                <a:tailEnd/>
              </a:ln>
            </p:spPr>
            <p:txBody>
              <a:bodyPr anchor="ctr"/>
              <a:lstStyle/>
              <a:p>
                <a:endParaRPr lang="en-US" sz="1100"/>
              </a:p>
            </p:txBody>
          </p:sp>
        </p:grpSp>
      </p:grpSp>
      <p:grpSp>
        <p:nvGrpSpPr>
          <p:cNvPr id="19" name="Group 149"/>
          <p:cNvGrpSpPr>
            <a:grpSpLocks/>
          </p:cNvGrpSpPr>
          <p:nvPr/>
        </p:nvGrpSpPr>
        <p:grpSpPr bwMode="auto">
          <a:xfrm rot="-3960000">
            <a:off x="742879" y="4844702"/>
            <a:ext cx="295870" cy="603552"/>
            <a:chOff x="0" y="0"/>
            <a:chExt cx="316014" cy="836613"/>
          </a:xfrm>
        </p:grpSpPr>
        <p:grpSp>
          <p:nvGrpSpPr>
            <p:cNvPr id="20" name="Group 150"/>
            <p:cNvGrpSpPr>
              <a:grpSpLocks/>
            </p:cNvGrpSpPr>
            <p:nvPr/>
          </p:nvGrpSpPr>
          <p:grpSpPr bwMode="auto">
            <a:xfrm rot="-1200000">
              <a:off x="8865" y="0"/>
              <a:ext cx="298457" cy="836613"/>
              <a:chOff x="8865" y="0"/>
              <a:chExt cx="188" cy="527"/>
            </a:xfrm>
          </p:grpSpPr>
          <p:sp>
            <p:nvSpPr>
              <p:cNvPr id="2141" name="Freeform 153"/>
              <p:cNvSpPr>
                <a:spLocks/>
              </p:cNvSpPr>
              <p:nvPr/>
            </p:nvSpPr>
            <p:spPr bwMode="auto">
              <a:xfrm>
                <a:off x="9036" y="90"/>
                <a:ext cx="15" cy="436"/>
              </a:xfrm>
              <a:custGeom>
                <a:avLst/>
                <a:gdLst>
                  <a:gd name="T0" fmla="*/ 10 w 23"/>
                  <a:gd name="T1" fmla="*/ 4 h 610"/>
                  <a:gd name="T2" fmla="*/ 9 w 23"/>
                  <a:gd name="T3" fmla="*/ 3 h 610"/>
                  <a:gd name="T4" fmla="*/ 9 w 23"/>
                  <a:gd name="T5" fmla="*/ 1 h 610"/>
                  <a:gd name="T6" fmla="*/ 8 w 23"/>
                  <a:gd name="T7" fmla="*/ 1 h 610"/>
                  <a:gd name="T8" fmla="*/ 7 w 23"/>
                  <a:gd name="T9" fmla="*/ 0 h 610"/>
                  <a:gd name="T10" fmla="*/ 2 w 23"/>
                  <a:gd name="T11" fmla="*/ 0 h 610"/>
                  <a:gd name="T12" fmla="*/ 0 w 23"/>
                  <a:gd name="T13" fmla="*/ 3 h 610"/>
                  <a:gd name="T14" fmla="*/ 0 w 23"/>
                  <a:gd name="T15" fmla="*/ 309 h 610"/>
                  <a:gd name="T16" fmla="*/ 1 w 23"/>
                  <a:gd name="T17" fmla="*/ 310 h 610"/>
                  <a:gd name="T18" fmla="*/ 1 w 23"/>
                  <a:gd name="T19" fmla="*/ 310 h 610"/>
                  <a:gd name="T20" fmla="*/ 2 w 23"/>
                  <a:gd name="T21" fmla="*/ 311 h 610"/>
                  <a:gd name="T22" fmla="*/ 3 w 23"/>
                  <a:gd name="T23" fmla="*/ 311 h 610"/>
                  <a:gd name="T24" fmla="*/ 5 w 23"/>
                  <a:gd name="T25" fmla="*/ 312 h 610"/>
                  <a:gd name="T26" fmla="*/ 5 w 23"/>
                  <a:gd name="T27" fmla="*/ 311 h 610"/>
                  <a:gd name="T28" fmla="*/ 7 w 23"/>
                  <a:gd name="T29" fmla="*/ 311 h 610"/>
                  <a:gd name="T30" fmla="*/ 8 w 23"/>
                  <a:gd name="T31" fmla="*/ 310 h 610"/>
                  <a:gd name="T32" fmla="*/ 9 w 23"/>
                  <a:gd name="T33" fmla="*/ 310 h 610"/>
                  <a:gd name="T34" fmla="*/ 9 w 23"/>
                  <a:gd name="T35" fmla="*/ 309 h 610"/>
                  <a:gd name="T36" fmla="*/ 10 w 23"/>
                  <a:gd name="T37" fmla="*/ 309 h 610"/>
                  <a:gd name="T38" fmla="*/ 10 w 23"/>
                  <a:gd name="T39" fmla="*/ 4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2142" name="Freeform 154"/>
              <p:cNvSpPr>
                <a:spLocks/>
              </p:cNvSpPr>
              <p:nvPr/>
            </p:nvSpPr>
            <p:spPr bwMode="auto">
              <a:xfrm>
                <a:off x="8866" y="90"/>
                <a:ext cx="16" cy="437"/>
              </a:xfrm>
              <a:custGeom>
                <a:avLst/>
                <a:gdLst>
                  <a:gd name="T0" fmla="*/ 12 w 22"/>
                  <a:gd name="T1" fmla="*/ 3 h 610"/>
                  <a:gd name="T2" fmla="*/ 11 w 22"/>
                  <a:gd name="T3" fmla="*/ 3 h 610"/>
                  <a:gd name="T4" fmla="*/ 11 w 22"/>
                  <a:gd name="T5" fmla="*/ 1 h 610"/>
                  <a:gd name="T6" fmla="*/ 10 w 22"/>
                  <a:gd name="T7" fmla="*/ 1 h 610"/>
                  <a:gd name="T8" fmla="*/ 9 w 22"/>
                  <a:gd name="T9" fmla="*/ 0 h 610"/>
                  <a:gd name="T10" fmla="*/ 2 w 22"/>
                  <a:gd name="T11" fmla="*/ 0 h 610"/>
                  <a:gd name="T12" fmla="*/ 1 w 22"/>
                  <a:gd name="T13" fmla="*/ 1 h 610"/>
                  <a:gd name="T14" fmla="*/ 1 w 22"/>
                  <a:gd name="T15" fmla="*/ 3 h 610"/>
                  <a:gd name="T16" fmla="*/ 0 w 22"/>
                  <a:gd name="T17" fmla="*/ 3 h 610"/>
                  <a:gd name="T18" fmla="*/ 0 w 22"/>
                  <a:gd name="T19" fmla="*/ 309 h 610"/>
                  <a:gd name="T20" fmla="*/ 1 w 22"/>
                  <a:gd name="T21" fmla="*/ 310 h 610"/>
                  <a:gd name="T22" fmla="*/ 1 w 22"/>
                  <a:gd name="T23" fmla="*/ 312 h 610"/>
                  <a:gd name="T24" fmla="*/ 1 w 22"/>
                  <a:gd name="T25" fmla="*/ 312 h 610"/>
                  <a:gd name="T26" fmla="*/ 2 w 22"/>
                  <a:gd name="T27" fmla="*/ 312 h 610"/>
                  <a:gd name="T28" fmla="*/ 4 w 22"/>
                  <a:gd name="T29" fmla="*/ 312 h 610"/>
                  <a:gd name="T30" fmla="*/ 6 w 22"/>
                  <a:gd name="T31" fmla="*/ 313 h 610"/>
                  <a:gd name="T32" fmla="*/ 7 w 22"/>
                  <a:gd name="T33" fmla="*/ 312 h 610"/>
                  <a:gd name="T34" fmla="*/ 9 w 22"/>
                  <a:gd name="T35" fmla="*/ 312 h 610"/>
                  <a:gd name="T36" fmla="*/ 10 w 22"/>
                  <a:gd name="T37" fmla="*/ 312 h 610"/>
                  <a:gd name="T38" fmla="*/ 11 w 22"/>
                  <a:gd name="T39" fmla="*/ 312 h 610"/>
                  <a:gd name="T40" fmla="*/ 11 w 22"/>
                  <a:gd name="T41" fmla="*/ 310 h 610"/>
                  <a:gd name="T42" fmla="*/ 12 w 22"/>
                  <a:gd name="T43" fmla="*/ 309 h 610"/>
                  <a:gd name="T44" fmla="*/ 12 w 22"/>
                  <a:gd name="T45" fmla="*/ 3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2143" name="Freeform 155"/>
              <p:cNvSpPr>
                <a:spLocks/>
              </p:cNvSpPr>
              <p:nvPr/>
            </p:nvSpPr>
            <p:spPr bwMode="auto">
              <a:xfrm>
                <a:off x="8865" y="0"/>
                <a:ext cx="188" cy="343"/>
              </a:xfrm>
              <a:custGeom>
                <a:avLst/>
                <a:gdLst>
                  <a:gd name="T0" fmla="*/ 44 w 265"/>
                  <a:gd name="T1" fmla="*/ 0 h 479"/>
                  <a:gd name="T2" fmla="*/ 91 w 265"/>
                  <a:gd name="T3" fmla="*/ 0 h 479"/>
                  <a:gd name="T4" fmla="*/ 91 w 265"/>
                  <a:gd name="T5" fmla="*/ 49 h 479"/>
                  <a:gd name="T6" fmla="*/ 118 w 265"/>
                  <a:gd name="T7" fmla="*/ 49 h 479"/>
                  <a:gd name="T8" fmla="*/ 133 w 265"/>
                  <a:gd name="T9" fmla="*/ 62 h 479"/>
                  <a:gd name="T10" fmla="*/ 133 w 265"/>
                  <a:gd name="T11" fmla="*/ 196 h 479"/>
                  <a:gd name="T12" fmla="*/ 112 w 265"/>
                  <a:gd name="T13" fmla="*/ 246 h 479"/>
                  <a:gd name="T14" fmla="*/ 23 w 265"/>
                  <a:gd name="T15" fmla="*/ 246 h 479"/>
                  <a:gd name="T16" fmla="*/ 0 w 265"/>
                  <a:gd name="T17" fmla="*/ 198 h 479"/>
                  <a:gd name="T18" fmla="*/ 0 w 265"/>
                  <a:gd name="T19" fmla="*/ 60 h 479"/>
                  <a:gd name="T20" fmla="*/ 17 w 265"/>
                  <a:gd name="T21" fmla="*/ 49 h 479"/>
                  <a:gd name="T22" fmla="*/ 44 w 265"/>
                  <a:gd name="T23" fmla="*/ 49 h 479"/>
                  <a:gd name="T24" fmla="*/ 44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sp>
          <p:nvSpPr>
            <p:cNvPr id="152" name="Rectangle 151"/>
            <p:cNvSpPr/>
            <p:nvPr/>
          </p:nvSpPr>
          <p:spPr>
            <a:xfrm rot="20420092">
              <a:off x="5721" y="266268"/>
              <a:ext cx="287084" cy="196159"/>
            </a:xfrm>
            <a:prstGeom prst="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endParaRPr lang="en-US"/>
            </a:p>
          </p:txBody>
        </p:sp>
        <p:sp>
          <p:nvSpPr>
            <p:cNvPr id="153" name="Snip Same Side Corner Rectangle 152"/>
            <p:cNvSpPr/>
            <p:nvPr/>
          </p:nvSpPr>
          <p:spPr>
            <a:xfrm rot="9662128">
              <a:off x="55703" y="394990"/>
              <a:ext cx="267054" cy="135804"/>
            </a:xfrm>
            <a:prstGeom prst="snip2Same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endParaRPr lang="en-US"/>
            </a:p>
          </p:txBody>
        </p:sp>
      </p:grpSp>
      <p:grpSp>
        <p:nvGrpSpPr>
          <p:cNvPr id="21" name="Group 182"/>
          <p:cNvGrpSpPr>
            <a:grpSpLocks/>
          </p:cNvGrpSpPr>
          <p:nvPr/>
        </p:nvGrpSpPr>
        <p:grpSpPr bwMode="auto">
          <a:xfrm rot="-5400000">
            <a:off x="1222885" y="7386855"/>
            <a:ext cx="368795" cy="601133"/>
            <a:chOff x="0" y="0"/>
            <a:chExt cx="188" cy="527"/>
          </a:xfrm>
        </p:grpSpPr>
        <p:sp>
          <p:nvSpPr>
            <p:cNvPr id="2135" name="Freeform 183"/>
            <p:cNvSpPr>
              <a:spLocks/>
            </p:cNvSpPr>
            <p:nvPr/>
          </p:nvSpPr>
          <p:spPr bwMode="auto">
            <a:xfrm>
              <a:off x="171" y="90"/>
              <a:ext cx="15" cy="436"/>
            </a:xfrm>
            <a:custGeom>
              <a:avLst/>
              <a:gdLst>
                <a:gd name="T0" fmla="*/ 10 w 23"/>
                <a:gd name="T1" fmla="*/ 4 h 610"/>
                <a:gd name="T2" fmla="*/ 9 w 23"/>
                <a:gd name="T3" fmla="*/ 3 h 610"/>
                <a:gd name="T4" fmla="*/ 9 w 23"/>
                <a:gd name="T5" fmla="*/ 1 h 610"/>
                <a:gd name="T6" fmla="*/ 8 w 23"/>
                <a:gd name="T7" fmla="*/ 1 h 610"/>
                <a:gd name="T8" fmla="*/ 7 w 23"/>
                <a:gd name="T9" fmla="*/ 0 h 610"/>
                <a:gd name="T10" fmla="*/ 2 w 23"/>
                <a:gd name="T11" fmla="*/ 0 h 610"/>
                <a:gd name="T12" fmla="*/ 0 w 23"/>
                <a:gd name="T13" fmla="*/ 3 h 610"/>
                <a:gd name="T14" fmla="*/ 0 w 23"/>
                <a:gd name="T15" fmla="*/ 309 h 610"/>
                <a:gd name="T16" fmla="*/ 1 w 23"/>
                <a:gd name="T17" fmla="*/ 310 h 610"/>
                <a:gd name="T18" fmla="*/ 1 w 23"/>
                <a:gd name="T19" fmla="*/ 310 h 610"/>
                <a:gd name="T20" fmla="*/ 2 w 23"/>
                <a:gd name="T21" fmla="*/ 311 h 610"/>
                <a:gd name="T22" fmla="*/ 3 w 23"/>
                <a:gd name="T23" fmla="*/ 311 h 610"/>
                <a:gd name="T24" fmla="*/ 5 w 23"/>
                <a:gd name="T25" fmla="*/ 312 h 610"/>
                <a:gd name="T26" fmla="*/ 5 w 23"/>
                <a:gd name="T27" fmla="*/ 311 h 610"/>
                <a:gd name="T28" fmla="*/ 7 w 23"/>
                <a:gd name="T29" fmla="*/ 311 h 610"/>
                <a:gd name="T30" fmla="*/ 8 w 23"/>
                <a:gd name="T31" fmla="*/ 310 h 610"/>
                <a:gd name="T32" fmla="*/ 9 w 23"/>
                <a:gd name="T33" fmla="*/ 310 h 610"/>
                <a:gd name="T34" fmla="*/ 9 w 23"/>
                <a:gd name="T35" fmla="*/ 309 h 610"/>
                <a:gd name="T36" fmla="*/ 10 w 23"/>
                <a:gd name="T37" fmla="*/ 309 h 610"/>
                <a:gd name="T38" fmla="*/ 10 w 23"/>
                <a:gd name="T39" fmla="*/ 4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2136" name="Freeform 184"/>
            <p:cNvSpPr>
              <a:spLocks/>
            </p:cNvSpPr>
            <p:nvPr/>
          </p:nvSpPr>
          <p:spPr bwMode="auto">
            <a:xfrm>
              <a:off x="1" y="90"/>
              <a:ext cx="16" cy="437"/>
            </a:xfrm>
            <a:custGeom>
              <a:avLst/>
              <a:gdLst>
                <a:gd name="T0" fmla="*/ 12 w 22"/>
                <a:gd name="T1" fmla="*/ 3 h 610"/>
                <a:gd name="T2" fmla="*/ 11 w 22"/>
                <a:gd name="T3" fmla="*/ 3 h 610"/>
                <a:gd name="T4" fmla="*/ 11 w 22"/>
                <a:gd name="T5" fmla="*/ 1 h 610"/>
                <a:gd name="T6" fmla="*/ 10 w 22"/>
                <a:gd name="T7" fmla="*/ 1 h 610"/>
                <a:gd name="T8" fmla="*/ 9 w 22"/>
                <a:gd name="T9" fmla="*/ 0 h 610"/>
                <a:gd name="T10" fmla="*/ 2 w 22"/>
                <a:gd name="T11" fmla="*/ 0 h 610"/>
                <a:gd name="T12" fmla="*/ 1 w 22"/>
                <a:gd name="T13" fmla="*/ 1 h 610"/>
                <a:gd name="T14" fmla="*/ 1 w 22"/>
                <a:gd name="T15" fmla="*/ 3 h 610"/>
                <a:gd name="T16" fmla="*/ 0 w 22"/>
                <a:gd name="T17" fmla="*/ 3 h 610"/>
                <a:gd name="T18" fmla="*/ 0 w 22"/>
                <a:gd name="T19" fmla="*/ 309 h 610"/>
                <a:gd name="T20" fmla="*/ 1 w 22"/>
                <a:gd name="T21" fmla="*/ 310 h 610"/>
                <a:gd name="T22" fmla="*/ 1 w 22"/>
                <a:gd name="T23" fmla="*/ 312 h 610"/>
                <a:gd name="T24" fmla="*/ 1 w 22"/>
                <a:gd name="T25" fmla="*/ 312 h 610"/>
                <a:gd name="T26" fmla="*/ 2 w 22"/>
                <a:gd name="T27" fmla="*/ 312 h 610"/>
                <a:gd name="T28" fmla="*/ 4 w 22"/>
                <a:gd name="T29" fmla="*/ 312 h 610"/>
                <a:gd name="T30" fmla="*/ 6 w 22"/>
                <a:gd name="T31" fmla="*/ 313 h 610"/>
                <a:gd name="T32" fmla="*/ 7 w 22"/>
                <a:gd name="T33" fmla="*/ 312 h 610"/>
                <a:gd name="T34" fmla="*/ 9 w 22"/>
                <a:gd name="T35" fmla="*/ 312 h 610"/>
                <a:gd name="T36" fmla="*/ 10 w 22"/>
                <a:gd name="T37" fmla="*/ 312 h 610"/>
                <a:gd name="T38" fmla="*/ 11 w 22"/>
                <a:gd name="T39" fmla="*/ 312 h 610"/>
                <a:gd name="T40" fmla="*/ 11 w 22"/>
                <a:gd name="T41" fmla="*/ 310 h 610"/>
                <a:gd name="T42" fmla="*/ 12 w 22"/>
                <a:gd name="T43" fmla="*/ 309 h 610"/>
                <a:gd name="T44" fmla="*/ 12 w 22"/>
                <a:gd name="T45" fmla="*/ 3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2137" name="Freeform 185"/>
            <p:cNvSpPr>
              <a:spLocks/>
            </p:cNvSpPr>
            <p:nvPr/>
          </p:nvSpPr>
          <p:spPr bwMode="auto">
            <a:xfrm>
              <a:off x="0" y="0"/>
              <a:ext cx="188" cy="343"/>
            </a:xfrm>
            <a:custGeom>
              <a:avLst/>
              <a:gdLst>
                <a:gd name="T0" fmla="*/ 44 w 265"/>
                <a:gd name="T1" fmla="*/ 0 h 479"/>
                <a:gd name="T2" fmla="*/ 91 w 265"/>
                <a:gd name="T3" fmla="*/ 0 h 479"/>
                <a:gd name="T4" fmla="*/ 91 w 265"/>
                <a:gd name="T5" fmla="*/ 49 h 479"/>
                <a:gd name="T6" fmla="*/ 118 w 265"/>
                <a:gd name="T7" fmla="*/ 49 h 479"/>
                <a:gd name="T8" fmla="*/ 133 w 265"/>
                <a:gd name="T9" fmla="*/ 62 h 479"/>
                <a:gd name="T10" fmla="*/ 133 w 265"/>
                <a:gd name="T11" fmla="*/ 196 h 479"/>
                <a:gd name="T12" fmla="*/ 112 w 265"/>
                <a:gd name="T13" fmla="*/ 246 h 479"/>
                <a:gd name="T14" fmla="*/ 23 w 265"/>
                <a:gd name="T15" fmla="*/ 246 h 479"/>
                <a:gd name="T16" fmla="*/ 0 w 265"/>
                <a:gd name="T17" fmla="*/ 198 h 479"/>
                <a:gd name="T18" fmla="*/ 0 w 265"/>
                <a:gd name="T19" fmla="*/ 60 h 479"/>
                <a:gd name="T20" fmla="*/ 17 w 265"/>
                <a:gd name="T21" fmla="*/ 49 h 479"/>
                <a:gd name="T22" fmla="*/ 44 w 265"/>
                <a:gd name="T23" fmla="*/ 49 h 479"/>
                <a:gd name="T24" fmla="*/ 44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2" name="Group 186"/>
          <p:cNvGrpSpPr>
            <a:grpSpLocks/>
          </p:cNvGrpSpPr>
          <p:nvPr/>
        </p:nvGrpSpPr>
        <p:grpSpPr bwMode="auto">
          <a:xfrm rot="-352408">
            <a:off x="836992" y="6440391"/>
            <a:ext cx="622905" cy="854273"/>
            <a:chOff x="1696143" y="6664707"/>
            <a:chExt cx="863936" cy="914399"/>
          </a:xfrm>
        </p:grpSpPr>
        <p:grpSp>
          <p:nvGrpSpPr>
            <p:cNvPr id="23" name="Group 178"/>
            <p:cNvGrpSpPr>
              <a:grpSpLocks/>
            </p:cNvGrpSpPr>
            <p:nvPr/>
          </p:nvGrpSpPr>
          <p:grpSpPr bwMode="auto">
            <a:xfrm rot="-4980000">
              <a:off x="1946087" y="6701011"/>
              <a:ext cx="396024" cy="831960"/>
              <a:chOff x="0" y="0"/>
              <a:chExt cx="188" cy="527"/>
            </a:xfrm>
          </p:grpSpPr>
          <p:sp>
            <p:nvSpPr>
              <p:cNvPr id="2132" name="Freeform 179"/>
              <p:cNvSpPr>
                <a:spLocks/>
              </p:cNvSpPr>
              <p:nvPr/>
            </p:nvSpPr>
            <p:spPr bwMode="auto">
              <a:xfrm>
                <a:off x="171" y="90"/>
                <a:ext cx="15" cy="436"/>
              </a:xfrm>
              <a:custGeom>
                <a:avLst/>
                <a:gdLst>
                  <a:gd name="T0" fmla="*/ 10 w 23"/>
                  <a:gd name="T1" fmla="*/ 4 h 610"/>
                  <a:gd name="T2" fmla="*/ 9 w 23"/>
                  <a:gd name="T3" fmla="*/ 3 h 610"/>
                  <a:gd name="T4" fmla="*/ 9 w 23"/>
                  <a:gd name="T5" fmla="*/ 1 h 610"/>
                  <a:gd name="T6" fmla="*/ 8 w 23"/>
                  <a:gd name="T7" fmla="*/ 1 h 610"/>
                  <a:gd name="T8" fmla="*/ 7 w 23"/>
                  <a:gd name="T9" fmla="*/ 0 h 610"/>
                  <a:gd name="T10" fmla="*/ 2 w 23"/>
                  <a:gd name="T11" fmla="*/ 0 h 610"/>
                  <a:gd name="T12" fmla="*/ 0 w 23"/>
                  <a:gd name="T13" fmla="*/ 3 h 610"/>
                  <a:gd name="T14" fmla="*/ 0 w 23"/>
                  <a:gd name="T15" fmla="*/ 309 h 610"/>
                  <a:gd name="T16" fmla="*/ 1 w 23"/>
                  <a:gd name="T17" fmla="*/ 310 h 610"/>
                  <a:gd name="T18" fmla="*/ 1 w 23"/>
                  <a:gd name="T19" fmla="*/ 310 h 610"/>
                  <a:gd name="T20" fmla="*/ 2 w 23"/>
                  <a:gd name="T21" fmla="*/ 311 h 610"/>
                  <a:gd name="T22" fmla="*/ 3 w 23"/>
                  <a:gd name="T23" fmla="*/ 311 h 610"/>
                  <a:gd name="T24" fmla="*/ 5 w 23"/>
                  <a:gd name="T25" fmla="*/ 312 h 610"/>
                  <a:gd name="T26" fmla="*/ 5 w 23"/>
                  <a:gd name="T27" fmla="*/ 311 h 610"/>
                  <a:gd name="T28" fmla="*/ 7 w 23"/>
                  <a:gd name="T29" fmla="*/ 311 h 610"/>
                  <a:gd name="T30" fmla="*/ 8 w 23"/>
                  <a:gd name="T31" fmla="*/ 310 h 610"/>
                  <a:gd name="T32" fmla="*/ 9 w 23"/>
                  <a:gd name="T33" fmla="*/ 310 h 610"/>
                  <a:gd name="T34" fmla="*/ 9 w 23"/>
                  <a:gd name="T35" fmla="*/ 309 h 610"/>
                  <a:gd name="T36" fmla="*/ 10 w 23"/>
                  <a:gd name="T37" fmla="*/ 309 h 610"/>
                  <a:gd name="T38" fmla="*/ 10 w 23"/>
                  <a:gd name="T39" fmla="*/ 4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2133" name="Freeform 180"/>
              <p:cNvSpPr>
                <a:spLocks/>
              </p:cNvSpPr>
              <p:nvPr/>
            </p:nvSpPr>
            <p:spPr bwMode="auto">
              <a:xfrm>
                <a:off x="1" y="90"/>
                <a:ext cx="16" cy="437"/>
              </a:xfrm>
              <a:custGeom>
                <a:avLst/>
                <a:gdLst>
                  <a:gd name="T0" fmla="*/ 12 w 22"/>
                  <a:gd name="T1" fmla="*/ 3 h 610"/>
                  <a:gd name="T2" fmla="*/ 11 w 22"/>
                  <a:gd name="T3" fmla="*/ 3 h 610"/>
                  <a:gd name="T4" fmla="*/ 11 w 22"/>
                  <a:gd name="T5" fmla="*/ 1 h 610"/>
                  <a:gd name="T6" fmla="*/ 10 w 22"/>
                  <a:gd name="T7" fmla="*/ 1 h 610"/>
                  <a:gd name="T8" fmla="*/ 9 w 22"/>
                  <a:gd name="T9" fmla="*/ 0 h 610"/>
                  <a:gd name="T10" fmla="*/ 2 w 22"/>
                  <a:gd name="T11" fmla="*/ 0 h 610"/>
                  <a:gd name="T12" fmla="*/ 1 w 22"/>
                  <a:gd name="T13" fmla="*/ 1 h 610"/>
                  <a:gd name="T14" fmla="*/ 1 w 22"/>
                  <a:gd name="T15" fmla="*/ 3 h 610"/>
                  <a:gd name="T16" fmla="*/ 0 w 22"/>
                  <a:gd name="T17" fmla="*/ 3 h 610"/>
                  <a:gd name="T18" fmla="*/ 0 w 22"/>
                  <a:gd name="T19" fmla="*/ 309 h 610"/>
                  <a:gd name="T20" fmla="*/ 1 w 22"/>
                  <a:gd name="T21" fmla="*/ 310 h 610"/>
                  <a:gd name="T22" fmla="*/ 1 w 22"/>
                  <a:gd name="T23" fmla="*/ 312 h 610"/>
                  <a:gd name="T24" fmla="*/ 1 w 22"/>
                  <a:gd name="T25" fmla="*/ 312 h 610"/>
                  <a:gd name="T26" fmla="*/ 2 w 22"/>
                  <a:gd name="T27" fmla="*/ 312 h 610"/>
                  <a:gd name="T28" fmla="*/ 4 w 22"/>
                  <a:gd name="T29" fmla="*/ 312 h 610"/>
                  <a:gd name="T30" fmla="*/ 6 w 22"/>
                  <a:gd name="T31" fmla="*/ 313 h 610"/>
                  <a:gd name="T32" fmla="*/ 7 w 22"/>
                  <a:gd name="T33" fmla="*/ 312 h 610"/>
                  <a:gd name="T34" fmla="*/ 9 w 22"/>
                  <a:gd name="T35" fmla="*/ 312 h 610"/>
                  <a:gd name="T36" fmla="*/ 10 w 22"/>
                  <a:gd name="T37" fmla="*/ 312 h 610"/>
                  <a:gd name="T38" fmla="*/ 11 w 22"/>
                  <a:gd name="T39" fmla="*/ 312 h 610"/>
                  <a:gd name="T40" fmla="*/ 11 w 22"/>
                  <a:gd name="T41" fmla="*/ 310 h 610"/>
                  <a:gd name="T42" fmla="*/ 12 w 22"/>
                  <a:gd name="T43" fmla="*/ 309 h 610"/>
                  <a:gd name="T44" fmla="*/ 12 w 22"/>
                  <a:gd name="T45" fmla="*/ 3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2134" name="Freeform 181"/>
              <p:cNvSpPr>
                <a:spLocks/>
              </p:cNvSpPr>
              <p:nvPr/>
            </p:nvSpPr>
            <p:spPr bwMode="auto">
              <a:xfrm>
                <a:off x="0" y="0"/>
                <a:ext cx="188" cy="343"/>
              </a:xfrm>
              <a:custGeom>
                <a:avLst/>
                <a:gdLst>
                  <a:gd name="T0" fmla="*/ 44 w 265"/>
                  <a:gd name="T1" fmla="*/ 0 h 479"/>
                  <a:gd name="T2" fmla="*/ 91 w 265"/>
                  <a:gd name="T3" fmla="*/ 0 h 479"/>
                  <a:gd name="T4" fmla="*/ 91 w 265"/>
                  <a:gd name="T5" fmla="*/ 49 h 479"/>
                  <a:gd name="T6" fmla="*/ 118 w 265"/>
                  <a:gd name="T7" fmla="*/ 49 h 479"/>
                  <a:gd name="T8" fmla="*/ 133 w 265"/>
                  <a:gd name="T9" fmla="*/ 62 h 479"/>
                  <a:gd name="T10" fmla="*/ 133 w 265"/>
                  <a:gd name="T11" fmla="*/ 196 h 479"/>
                  <a:gd name="T12" fmla="*/ 112 w 265"/>
                  <a:gd name="T13" fmla="*/ 246 h 479"/>
                  <a:gd name="T14" fmla="*/ 23 w 265"/>
                  <a:gd name="T15" fmla="*/ 246 h 479"/>
                  <a:gd name="T16" fmla="*/ 0 w 265"/>
                  <a:gd name="T17" fmla="*/ 198 h 479"/>
                  <a:gd name="T18" fmla="*/ 0 w 265"/>
                  <a:gd name="T19" fmla="*/ 60 h 479"/>
                  <a:gd name="T20" fmla="*/ 17 w 265"/>
                  <a:gd name="T21" fmla="*/ 49 h 479"/>
                  <a:gd name="T22" fmla="*/ 44 w 265"/>
                  <a:gd name="T23" fmla="*/ 49 h 479"/>
                  <a:gd name="T24" fmla="*/ 44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4" name="Group 164"/>
            <p:cNvGrpSpPr>
              <a:grpSpLocks/>
            </p:cNvGrpSpPr>
            <p:nvPr/>
          </p:nvGrpSpPr>
          <p:grpSpPr bwMode="auto">
            <a:xfrm rot="16595084" flipH="1">
              <a:off x="1900695" y="6536354"/>
              <a:ext cx="381000" cy="637706"/>
              <a:chOff x="0" y="0"/>
              <a:chExt cx="181" cy="333"/>
            </a:xfrm>
          </p:grpSpPr>
          <p:sp>
            <p:nvSpPr>
              <p:cNvPr id="2129" name="Freeform 165"/>
              <p:cNvSpPr>
                <a:spLocks/>
              </p:cNvSpPr>
              <p:nvPr/>
            </p:nvSpPr>
            <p:spPr bwMode="auto">
              <a:xfrm>
                <a:off x="0" y="0"/>
                <a:ext cx="181" cy="333"/>
              </a:xfrm>
              <a:custGeom>
                <a:avLst/>
                <a:gdLst>
                  <a:gd name="T0" fmla="*/ 38 w 277"/>
                  <a:gd name="T1" fmla="*/ 0 h 517"/>
                  <a:gd name="T2" fmla="*/ 82 w 277"/>
                  <a:gd name="T3" fmla="*/ 0 h 517"/>
                  <a:gd name="T4" fmla="*/ 82 w 277"/>
                  <a:gd name="T5" fmla="*/ 44 h 517"/>
                  <a:gd name="T6" fmla="*/ 96 w 277"/>
                  <a:gd name="T7" fmla="*/ 44 h 517"/>
                  <a:gd name="T8" fmla="*/ 118 w 277"/>
                  <a:gd name="T9" fmla="*/ 58 h 517"/>
                  <a:gd name="T10" fmla="*/ 118 w 277"/>
                  <a:gd name="T11" fmla="*/ 172 h 517"/>
                  <a:gd name="T12" fmla="*/ 96 w 277"/>
                  <a:gd name="T13" fmla="*/ 214 h 517"/>
                  <a:gd name="T14" fmla="*/ 22 w 277"/>
                  <a:gd name="T15" fmla="*/ 214 h 517"/>
                  <a:gd name="T16" fmla="*/ 0 w 277"/>
                  <a:gd name="T17" fmla="*/ 172 h 517"/>
                  <a:gd name="T18" fmla="*/ 0 w 277"/>
                  <a:gd name="T19" fmla="*/ 58 h 517"/>
                  <a:gd name="T20" fmla="*/ 22 w 277"/>
                  <a:gd name="T21" fmla="*/ 44 h 517"/>
                  <a:gd name="T22" fmla="*/ 38 w 277"/>
                  <a:gd name="T23" fmla="*/ 44 h 517"/>
                  <a:gd name="T24" fmla="*/ 38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130" name="Line 551"/>
              <p:cNvSpPr>
                <a:spLocks noChangeShapeType="1"/>
              </p:cNvSpPr>
              <p:nvPr/>
            </p:nvSpPr>
            <p:spPr bwMode="auto">
              <a:xfrm flipH="1">
                <a:off x="36" y="72"/>
                <a:ext cx="111" cy="260"/>
              </a:xfrm>
              <a:prstGeom prst="line">
                <a:avLst/>
              </a:prstGeom>
              <a:noFill/>
              <a:ln w="9525">
                <a:solidFill>
                  <a:schemeClr val="tx1"/>
                </a:solidFill>
                <a:round/>
                <a:headEnd/>
                <a:tailEnd/>
              </a:ln>
            </p:spPr>
            <p:txBody>
              <a:bodyPr/>
              <a:lstStyle/>
              <a:p>
                <a:endParaRPr lang="en-US"/>
              </a:p>
            </p:txBody>
          </p:sp>
          <p:sp>
            <p:nvSpPr>
              <p:cNvPr id="2131" name="Line 552"/>
              <p:cNvSpPr>
                <a:spLocks noChangeShapeType="1"/>
              </p:cNvSpPr>
              <p:nvPr/>
            </p:nvSpPr>
            <p:spPr bwMode="auto">
              <a:xfrm>
                <a:off x="33" y="74"/>
                <a:ext cx="113" cy="258"/>
              </a:xfrm>
              <a:prstGeom prst="line">
                <a:avLst/>
              </a:prstGeom>
              <a:noFill/>
              <a:ln w="9525">
                <a:solidFill>
                  <a:schemeClr val="tx1"/>
                </a:solidFill>
                <a:round/>
                <a:headEnd/>
                <a:tailEnd/>
              </a:ln>
            </p:spPr>
            <p:txBody>
              <a:bodyPr/>
              <a:lstStyle/>
              <a:p>
                <a:endParaRPr lang="en-US"/>
              </a:p>
            </p:txBody>
          </p:sp>
        </p:grpSp>
        <p:grpSp>
          <p:nvGrpSpPr>
            <p:cNvPr id="25" name="Group 174"/>
            <p:cNvGrpSpPr>
              <a:grpSpLocks/>
            </p:cNvGrpSpPr>
            <p:nvPr/>
          </p:nvGrpSpPr>
          <p:grpSpPr bwMode="auto">
            <a:xfrm rot="16595084" flipH="1">
              <a:off x="1824496" y="7069753"/>
              <a:ext cx="381000" cy="637706"/>
              <a:chOff x="0" y="0"/>
              <a:chExt cx="181" cy="333"/>
            </a:xfrm>
          </p:grpSpPr>
          <p:sp>
            <p:nvSpPr>
              <p:cNvPr id="2126" name="Freeform 175"/>
              <p:cNvSpPr>
                <a:spLocks/>
              </p:cNvSpPr>
              <p:nvPr/>
            </p:nvSpPr>
            <p:spPr bwMode="auto">
              <a:xfrm>
                <a:off x="0" y="0"/>
                <a:ext cx="181" cy="333"/>
              </a:xfrm>
              <a:custGeom>
                <a:avLst/>
                <a:gdLst>
                  <a:gd name="T0" fmla="*/ 38 w 277"/>
                  <a:gd name="T1" fmla="*/ 0 h 517"/>
                  <a:gd name="T2" fmla="*/ 82 w 277"/>
                  <a:gd name="T3" fmla="*/ 0 h 517"/>
                  <a:gd name="T4" fmla="*/ 82 w 277"/>
                  <a:gd name="T5" fmla="*/ 44 h 517"/>
                  <a:gd name="T6" fmla="*/ 96 w 277"/>
                  <a:gd name="T7" fmla="*/ 44 h 517"/>
                  <a:gd name="T8" fmla="*/ 118 w 277"/>
                  <a:gd name="T9" fmla="*/ 58 h 517"/>
                  <a:gd name="T10" fmla="*/ 118 w 277"/>
                  <a:gd name="T11" fmla="*/ 172 h 517"/>
                  <a:gd name="T12" fmla="*/ 96 w 277"/>
                  <a:gd name="T13" fmla="*/ 214 h 517"/>
                  <a:gd name="T14" fmla="*/ 22 w 277"/>
                  <a:gd name="T15" fmla="*/ 214 h 517"/>
                  <a:gd name="T16" fmla="*/ 0 w 277"/>
                  <a:gd name="T17" fmla="*/ 172 h 517"/>
                  <a:gd name="T18" fmla="*/ 0 w 277"/>
                  <a:gd name="T19" fmla="*/ 58 h 517"/>
                  <a:gd name="T20" fmla="*/ 22 w 277"/>
                  <a:gd name="T21" fmla="*/ 44 h 517"/>
                  <a:gd name="T22" fmla="*/ 38 w 277"/>
                  <a:gd name="T23" fmla="*/ 44 h 517"/>
                  <a:gd name="T24" fmla="*/ 38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127" name="Line 551"/>
              <p:cNvSpPr>
                <a:spLocks noChangeShapeType="1"/>
              </p:cNvSpPr>
              <p:nvPr/>
            </p:nvSpPr>
            <p:spPr bwMode="auto">
              <a:xfrm flipH="1">
                <a:off x="36" y="72"/>
                <a:ext cx="111" cy="260"/>
              </a:xfrm>
              <a:prstGeom prst="line">
                <a:avLst/>
              </a:prstGeom>
              <a:noFill/>
              <a:ln w="9525">
                <a:solidFill>
                  <a:schemeClr val="tx1"/>
                </a:solidFill>
                <a:round/>
                <a:headEnd/>
                <a:tailEnd/>
              </a:ln>
            </p:spPr>
            <p:txBody>
              <a:bodyPr/>
              <a:lstStyle/>
              <a:p>
                <a:endParaRPr lang="en-US"/>
              </a:p>
            </p:txBody>
          </p:sp>
          <p:sp>
            <p:nvSpPr>
              <p:cNvPr id="2128" name="Line 552"/>
              <p:cNvSpPr>
                <a:spLocks noChangeShapeType="1"/>
              </p:cNvSpPr>
              <p:nvPr/>
            </p:nvSpPr>
            <p:spPr bwMode="auto">
              <a:xfrm>
                <a:off x="33" y="74"/>
                <a:ext cx="113" cy="258"/>
              </a:xfrm>
              <a:prstGeom prst="line">
                <a:avLst/>
              </a:prstGeom>
              <a:noFill/>
              <a:ln w="9525">
                <a:solidFill>
                  <a:schemeClr val="tx1"/>
                </a:solidFill>
                <a:round/>
                <a:headEnd/>
                <a:tailEnd/>
              </a:ln>
            </p:spPr>
            <p:txBody>
              <a:bodyPr/>
              <a:lstStyle/>
              <a:p>
                <a:endParaRPr lang="en-US"/>
              </a:p>
            </p:txBody>
          </p:sp>
        </p:grpSp>
      </p:grpSp>
      <p:cxnSp>
        <p:nvCxnSpPr>
          <p:cNvPr id="188" name="Straight Connector 187"/>
          <p:cNvCxnSpPr/>
          <p:nvPr/>
        </p:nvCxnSpPr>
        <p:spPr bwMode="auto">
          <a:xfrm rot="16200000" flipH="1">
            <a:off x="1311083" y="6786078"/>
            <a:ext cx="2471142" cy="1003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94" name="TextBox 202"/>
          <p:cNvSpPr txBox="1">
            <a:spLocks noChangeArrowheads="1"/>
          </p:cNvSpPr>
          <p:nvPr/>
        </p:nvSpPr>
        <p:spPr bwMode="auto">
          <a:xfrm>
            <a:off x="4562325" y="8286453"/>
            <a:ext cx="1084943" cy="261610"/>
          </a:xfrm>
          <a:prstGeom prst="rect">
            <a:avLst/>
          </a:prstGeom>
          <a:noFill/>
          <a:ln w="9525">
            <a:noFill/>
            <a:miter lim="800000"/>
            <a:headEnd/>
            <a:tailEnd/>
          </a:ln>
        </p:spPr>
        <p:txBody>
          <a:bodyPr>
            <a:spAutoFit/>
          </a:bodyPr>
          <a:lstStyle/>
          <a:p>
            <a:pPr algn="ctr"/>
            <a:r>
              <a:rPr lang="en-US" sz="1100"/>
              <a:t>Shooting box</a:t>
            </a:r>
          </a:p>
        </p:txBody>
      </p:sp>
      <p:sp>
        <p:nvSpPr>
          <p:cNvPr id="204" name="Down Arrow 203"/>
          <p:cNvSpPr/>
          <p:nvPr/>
        </p:nvSpPr>
        <p:spPr bwMode="auto">
          <a:xfrm>
            <a:off x="4968725" y="8640666"/>
            <a:ext cx="136677" cy="42713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 name="Rectangle 204"/>
          <p:cNvSpPr/>
          <p:nvPr/>
        </p:nvSpPr>
        <p:spPr>
          <a:xfrm flipV="1">
            <a:off x="4724400" y="9372007"/>
            <a:ext cx="533400" cy="2291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97" name="TextBox 144"/>
          <p:cNvSpPr txBox="1">
            <a:spLocks noChangeArrowheads="1"/>
          </p:cNvSpPr>
          <p:nvPr/>
        </p:nvSpPr>
        <p:spPr bwMode="auto">
          <a:xfrm>
            <a:off x="1676400" y="5256908"/>
            <a:ext cx="587829" cy="400110"/>
          </a:xfrm>
          <a:prstGeom prst="rect">
            <a:avLst/>
          </a:prstGeom>
          <a:noFill/>
          <a:ln w="9525">
            <a:noFill/>
            <a:miter lim="800000"/>
            <a:headEnd/>
            <a:tailEnd/>
          </a:ln>
        </p:spPr>
        <p:txBody>
          <a:bodyPr>
            <a:spAutoFit/>
          </a:bodyPr>
          <a:lstStyle/>
          <a:p>
            <a:r>
              <a:rPr lang="en-US" sz="1000"/>
              <a:t>8 yards</a:t>
            </a:r>
          </a:p>
        </p:txBody>
      </p:sp>
      <p:cxnSp>
        <p:nvCxnSpPr>
          <p:cNvPr id="128" name="Straight Arrow Connector 127"/>
          <p:cNvCxnSpPr/>
          <p:nvPr/>
        </p:nvCxnSpPr>
        <p:spPr>
          <a:xfrm>
            <a:off x="1277257" y="5600702"/>
            <a:ext cx="1084943" cy="3958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99" name="TextBox 144"/>
          <p:cNvSpPr txBox="1">
            <a:spLocks noChangeArrowheads="1"/>
          </p:cNvSpPr>
          <p:nvPr/>
        </p:nvSpPr>
        <p:spPr bwMode="auto">
          <a:xfrm>
            <a:off x="5410200" y="4571407"/>
            <a:ext cx="603050" cy="246221"/>
          </a:xfrm>
          <a:prstGeom prst="rect">
            <a:avLst/>
          </a:prstGeom>
          <a:noFill/>
          <a:ln w="9525">
            <a:noFill/>
            <a:miter lim="800000"/>
            <a:headEnd/>
            <a:tailEnd/>
          </a:ln>
        </p:spPr>
        <p:txBody>
          <a:bodyPr wrap="none">
            <a:spAutoFit/>
          </a:bodyPr>
          <a:lstStyle/>
          <a:p>
            <a:r>
              <a:rPr lang="en-US" sz="1000"/>
              <a:t>8 yards</a:t>
            </a:r>
          </a:p>
        </p:txBody>
      </p:sp>
      <p:cxnSp>
        <p:nvCxnSpPr>
          <p:cNvPr id="130" name="Straight Arrow Connector 129"/>
          <p:cNvCxnSpPr/>
          <p:nvPr/>
        </p:nvCxnSpPr>
        <p:spPr>
          <a:xfrm rot="5400000" flipH="1" flipV="1">
            <a:off x="4628243" y="4771573"/>
            <a:ext cx="1600200" cy="5805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01" name="TextBox 144"/>
          <p:cNvSpPr txBox="1">
            <a:spLocks noChangeArrowheads="1"/>
          </p:cNvSpPr>
          <p:nvPr/>
        </p:nvSpPr>
        <p:spPr bwMode="auto">
          <a:xfrm rot="282275">
            <a:off x="6096149" y="5498427"/>
            <a:ext cx="702436" cy="246221"/>
          </a:xfrm>
          <a:prstGeom prst="rect">
            <a:avLst/>
          </a:prstGeom>
          <a:noFill/>
          <a:ln w="9525">
            <a:noFill/>
            <a:miter lim="800000"/>
            <a:headEnd/>
            <a:tailEnd/>
          </a:ln>
        </p:spPr>
        <p:txBody>
          <a:bodyPr wrap="none">
            <a:spAutoFit/>
          </a:bodyPr>
          <a:lstStyle/>
          <a:p>
            <a:r>
              <a:rPr lang="en-US" sz="1000"/>
              <a:t>Fault line</a:t>
            </a:r>
          </a:p>
        </p:txBody>
      </p:sp>
      <p:sp>
        <p:nvSpPr>
          <p:cNvPr id="2102" name="TextBox 144"/>
          <p:cNvSpPr txBox="1">
            <a:spLocks noChangeArrowheads="1"/>
          </p:cNvSpPr>
          <p:nvPr/>
        </p:nvSpPr>
        <p:spPr bwMode="auto">
          <a:xfrm rot="-5640000">
            <a:off x="2149473" y="7624735"/>
            <a:ext cx="702436" cy="246221"/>
          </a:xfrm>
          <a:prstGeom prst="rect">
            <a:avLst/>
          </a:prstGeom>
          <a:noFill/>
          <a:ln w="9525">
            <a:noFill/>
            <a:miter lim="800000"/>
            <a:headEnd/>
            <a:tailEnd/>
          </a:ln>
        </p:spPr>
        <p:txBody>
          <a:bodyPr wrap="none">
            <a:spAutoFit/>
          </a:bodyPr>
          <a:lstStyle/>
          <a:p>
            <a:r>
              <a:rPr lang="en-US" sz="1000"/>
              <a:t>Fault line</a:t>
            </a:r>
          </a:p>
        </p:txBody>
      </p:sp>
      <p:grpSp>
        <p:nvGrpSpPr>
          <p:cNvPr id="26" name="Group 44"/>
          <p:cNvGrpSpPr>
            <a:grpSpLocks/>
          </p:cNvGrpSpPr>
          <p:nvPr/>
        </p:nvGrpSpPr>
        <p:grpSpPr bwMode="auto">
          <a:xfrm>
            <a:off x="1745345" y="2589910"/>
            <a:ext cx="199571" cy="1010542"/>
            <a:chOff x="1756" y="2113"/>
            <a:chExt cx="181" cy="499"/>
          </a:xfrm>
        </p:grpSpPr>
        <p:sp>
          <p:nvSpPr>
            <p:cNvPr id="2117"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2118"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27" name="Group 47"/>
            <p:cNvGrpSpPr>
              <a:grpSpLocks/>
            </p:cNvGrpSpPr>
            <p:nvPr/>
          </p:nvGrpSpPr>
          <p:grpSpPr bwMode="auto">
            <a:xfrm>
              <a:off x="1756" y="2113"/>
              <a:ext cx="181" cy="333"/>
              <a:chOff x="1756" y="2113"/>
              <a:chExt cx="181" cy="333"/>
            </a:xfrm>
          </p:grpSpPr>
          <p:sp>
            <p:nvSpPr>
              <p:cNvPr id="2120" name="Freeform 48"/>
              <p:cNvSpPr>
                <a:spLocks/>
              </p:cNvSpPr>
              <p:nvPr/>
            </p:nvSpPr>
            <p:spPr bwMode="auto">
              <a:xfrm>
                <a:off x="1756" y="2113"/>
                <a:ext cx="181" cy="333"/>
              </a:xfrm>
              <a:custGeom>
                <a:avLst/>
                <a:gdLst>
                  <a:gd name="T0" fmla="*/ 38 w 277"/>
                  <a:gd name="T1" fmla="*/ 0 h 517"/>
                  <a:gd name="T2" fmla="*/ 82 w 277"/>
                  <a:gd name="T3" fmla="*/ 0 h 517"/>
                  <a:gd name="T4" fmla="*/ 82 w 277"/>
                  <a:gd name="T5" fmla="*/ 44 h 517"/>
                  <a:gd name="T6" fmla="*/ 96 w 277"/>
                  <a:gd name="T7" fmla="*/ 44 h 517"/>
                  <a:gd name="T8" fmla="*/ 118 w 277"/>
                  <a:gd name="T9" fmla="*/ 58 h 517"/>
                  <a:gd name="T10" fmla="*/ 118 w 277"/>
                  <a:gd name="T11" fmla="*/ 172 h 517"/>
                  <a:gd name="T12" fmla="*/ 96 w 277"/>
                  <a:gd name="T13" fmla="*/ 214 h 517"/>
                  <a:gd name="T14" fmla="*/ 22 w 277"/>
                  <a:gd name="T15" fmla="*/ 214 h 517"/>
                  <a:gd name="T16" fmla="*/ 0 w 277"/>
                  <a:gd name="T17" fmla="*/ 172 h 517"/>
                  <a:gd name="T18" fmla="*/ 0 w 277"/>
                  <a:gd name="T19" fmla="*/ 58 h 517"/>
                  <a:gd name="T20" fmla="*/ 22 w 277"/>
                  <a:gd name="T21" fmla="*/ 44 h 517"/>
                  <a:gd name="T22" fmla="*/ 38 w 277"/>
                  <a:gd name="T23" fmla="*/ 44 h 517"/>
                  <a:gd name="T24" fmla="*/ 38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121"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2122"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28" name="Group 169"/>
          <p:cNvGrpSpPr>
            <a:grpSpLocks/>
          </p:cNvGrpSpPr>
          <p:nvPr/>
        </p:nvGrpSpPr>
        <p:grpSpPr bwMode="auto">
          <a:xfrm>
            <a:off x="532190" y="3017046"/>
            <a:ext cx="353181" cy="870942"/>
            <a:chOff x="307429" y="2438775"/>
            <a:chExt cx="463399" cy="663200"/>
          </a:xfrm>
        </p:grpSpPr>
        <p:sp>
          <p:nvSpPr>
            <p:cNvPr id="2112" name="Freeform 36"/>
            <p:cNvSpPr>
              <a:spLocks/>
            </p:cNvSpPr>
            <p:nvPr/>
          </p:nvSpPr>
          <p:spPr bwMode="auto">
            <a:xfrm rot="-1260000">
              <a:off x="611788" y="2763779"/>
              <a:ext cx="37981" cy="338196"/>
            </a:xfrm>
            <a:custGeom>
              <a:avLst/>
              <a:gdLst>
                <a:gd name="T0" fmla="*/ 0 w 1"/>
                <a:gd name="T1" fmla="*/ 0 h 360"/>
                <a:gd name="T2" fmla="*/ 0 w 1"/>
                <a:gd name="T3" fmla="*/ 338196 h 360"/>
                <a:gd name="T4" fmla="*/ 0 60000 65536"/>
                <a:gd name="T5" fmla="*/ 0 60000 65536"/>
                <a:gd name="T6" fmla="*/ 0 w 1"/>
                <a:gd name="T7" fmla="*/ 0 h 360"/>
                <a:gd name="T8" fmla="*/ 1 w 1"/>
                <a:gd name="T9" fmla="*/ 360 h 360"/>
              </a:gdLst>
              <a:ahLst/>
              <a:cxnLst>
                <a:cxn ang="T4">
                  <a:pos x="T0" y="T1"/>
                </a:cxn>
                <a:cxn ang="T5">
                  <a:pos x="T2" y="T3"/>
                </a:cxn>
              </a:cxnLst>
              <a:rect l="T6" t="T7" r="T8" b="T9"/>
              <a:pathLst>
                <a:path w="1" h="360">
                  <a:moveTo>
                    <a:pt x="0" y="0"/>
                  </a:moveTo>
                  <a:lnTo>
                    <a:pt x="0" y="360"/>
                  </a:lnTo>
                </a:path>
              </a:pathLst>
            </a:custGeom>
            <a:noFill/>
            <a:ln w="28575">
              <a:solidFill>
                <a:schemeClr val="tx1"/>
              </a:solidFill>
              <a:round/>
              <a:headEnd/>
              <a:tailEnd/>
            </a:ln>
          </p:spPr>
          <p:txBody>
            <a:bodyPr anchor="ctr"/>
            <a:lstStyle/>
            <a:p>
              <a:endParaRPr lang="en-US"/>
            </a:p>
          </p:txBody>
        </p:sp>
        <p:sp>
          <p:nvSpPr>
            <p:cNvPr id="2113" name="Freeform 36"/>
            <p:cNvSpPr>
              <a:spLocks/>
            </p:cNvSpPr>
            <p:nvPr/>
          </p:nvSpPr>
          <p:spPr bwMode="auto">
            <a:xfrm rot="-1260000">
              <a:off x="732847" y="2698834"/>
              <a:ext cx="37981" cy="338195"/>
            </a:xfrm>
            <a:custGeom>
              <a:avLst/>
              <a:gdLst>
                <a:gd name="T0" fmla="*/ 0 w 1"/>
                <a:gd name="T1" fmla="*/ 0 h 360"/>
                <a:gd name="T2" fmla="*/ 0 w 1"/>
                <a:gd name="T3" fmla="*/ 338195 h 360"/>
                <a:gd name="T4" fmla="*/ 0 60000 65536"/>
                <a:gd name="T5" fmla="*/ 0 60000 65536"/>
                <a:gd name="T6" fmla="*/ 0 w 1"/>
                <a:gd name="T7" fmla="*/ 0 h 360"/>
                <a:gd name="T8" fmla="*/ 1 w 1"/>
                <a:gd name="T9" fmla="*/ 360 h 360"/>
              </a:gdLst>
              <a:ahLst/>
              <a:cxnLst>
                <a:cxn ang="T4">
                  <a:pos x="T0" y="T1"/>
                </a:cxn>
                <a:cxn ang="T5">
                  <a:pos x="T2" y="T3"/>
                </a:cxn>
              </a:cxnLst>
              <a:rect l="T6" t="T7" r="T8" b="T9"/>
              <a:pathLst>
                <a:path w="1" h="360">
                  <a:moveTo>
                    <a:pt x="0" y="0"/>
                  </a:moveTo>
                  <a:lnTo>
                    <a:pt x="0" y="360"/>
                  </a:lnTo>
                </a:path>
              </a:pathLst>
            </a:custGeom>
            <a:noFill/>
            <a:ln w="28575">
              <a:solidFill>
                <a:schemeClr val="tx1"/>
              </a:solidFill>
              <a:round/>
              <a:headEnd/>
              <a:tailEnd/>
            </a:ln>
          </p:spPr>
          <p:txBody>
            <a:bodyPr anchor="ctr"/>
            <a:lstStyle/>
            <a:p>
              <a:endParaRPr lang="en-US"/>
            </a:p>
          </p:txBody>
        </p:sp>
        <p:grpSp>
          <p:nvGrpSpPr>
            <p:cNvPr id="29" name="Group 31"/>
            <p:cNvGrpSpPr>
              <a:grpSpLocks/>
            </p:cNvGrpSpPr>
            <p:nvPr/>
          </p:nvGrpSpPr>
          <p:grpSpPr bwMode="auto">
            <a:xfrm rot="-3240000">
              <a:off x="418769" y="2327435"/>
              <a:ext cx="234953" cy="457633"/>
              <a:chOff x="-7" y="-5"/>
              <a:chExt cx="179" cy="347"/>
            </a:xfrm>
          </p:grpSpPr>
          <p:sp>
            <p:nvSpPr>
              <p:cNvPr id="2115" name="Freeform 32"/>
              <p:cNvSpPr>
                <a:spLocks/>
              </p:cNvSpPr>
              <p:nvPr/>
            </p:nvSpPr>
            <p:spPr bwMode="auto">
              <a:xfrm rot="1911208">
                <a:off x="-7" y="-5"/>
                <a:ext cx="179" cy="345"/>
              </a:xfrm>
              <a:custGeom>
                <a:avLst/>
                <a:gdLst>
                  <a:gd name="T0" fmla="*/ 37 w 277"/>
                  <a:gd name="T1" fmla="*/ 0 h 517"/>
                  <a:gd name="T2" fmla="*/ 79 w 277"/>
                  <a:gd name="T3" fmla="*/ 0 h 517"/>
                  <a:gd name="T4" fmla="*/ 79 w 277"/>
                  <a:gd name="T5" fmla="*/ 47 h 517"/>
                  <a:gd name="T6" fmla="*/ 94 w 277"/>
                  <a:gd name="T7" fmla="*/ 47 h 517"/>
                  <a:gd name="T8" fmla="*/ 115 w 277"/>
                  <a:gd name="T9" fmla="*/ 62 h 517"/>
                  <a:gd name="T10" fmla="*/ 115 w 277"/>
                  <a:gd name="T11" fmla="*/ 185 h 517"/>
                  <a:gd name="T12" fmla="*/ 94 w 277"/>
                  <a:gd name="T13" fmla="*/ 230 h 517"/>
                  <a:gd name="T14" fmla="*/ 21 w 277"/>
                  <a:gd name="T15" fmla="*/ 230 h 517"/>
                  <a:gd name="T16" fmla="*/ 0 w 277"/>
                  <a:gd name="T17" fmla="*/ 185 h 517"/>
                  <a:gd name="T18" fmla="*/ 0 w 277"/>
                  <a:gd name="T19" fmla="*/ 62 h 517"/>
                  <a:gd name="T20" fmla="*/ 21 w 277"/>
                  <a:gd name="T21" fmla="*/ 47 h 517"/>
                  <a:gd name="T22" fmla="*/ 37 w 277"/>
                  <a:gd name="T23" fmla="*/ 47 h 517"/>
                  <a:gd name="T24" fmla="*/ 37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116" name="Freeform 33"/>
              <p:cNvSpPr>
                <a:spLocks/>
              </p:cNvSpPr>
              <p:nvPr/>
            </p:nvSpPr>
            <p:spPr bwMode="auto">
              <a:xfrm rot="1911208">
                <a:off x="-6" y="91"/>
                <a:ext cx="142" cy="251"/>
              </a:xfrm>
              <a:custGeom>
                <a:avLst/>
                <a:gdLst>
                  <a:gd name="T0" fmla="*/ 91 w 220"/>
                  <a:gd name="T1" fmla="*/ 0 h 376"/>
                  <a:gd name="T2" fmla="*/ 91 w 220"/>
                  <a:gd name="T3" fmla="*/ 123 h 376"/>
                  <a:gd name="T4" fmla="*/ 71 w 220"/>
                  <a:gd name="T5" fmla="*/ 167 h 376"/>
                  <a:gd name="T6" fmla="*/ 0 w 220"/>
                  <a:gd name="T7" fmla="*/ 167 h 376"/>
                  <a:gd name="T8" fmla="*/ 91 w 220"/>
                  <a:gd name="T9" fmla="*/ 0 h 376"/>
                  <a:gd name="T10" fmla="*/ 0 60000 65536"/>
                  <a:gd name="T11" fmla="*/ 0 60000 65536"/>
                  <a:gd name="T12" fmla="*/ 0 60000 65536"/>
                  <a:gd name="T13" fmla="*/ 0 60000 65536"/>
                  <a:gd name="T14" fmla="*/ 0 60000 65536"/>
                  <a:gd name="T15" fmla="*/ 0 w 220"/>
                  <a:gd name="T16" fmla="*/ 0 h 376"/>
                  <a:gd name="T17" fmla="*/ 220 w 220"/>
                  <a:gd name="T18" fmla="*/ 376 h 376"/>
                </a:gdLst>
                <a:ahLst/>
                <a:cxnLst>
                  <a:cxn ang="T10">
                    <a:pos x="T0" y="T1"/>
                  </a:cxn>
                  <a:cxn ang="T11">
                    <a:pos x="T2" y="T3"/>
                  </a:cxn>
                  <a:cxn ang="T12">
                    <a:pos x="T4" y="T5"/>
                  </a:cxn>
                  <a:cxn ang="T13">
                    <a:pos x="T6" y="T7"/>
                  </a:cxn>
                  <a:cxn ang="T14">
                    <a:pos x="T8" y="T9"/>
                  </a:cxn>
                </a:cxnLst>
                <a:rect l="T15" t="T16" r="T17" b="T18"/>
                <a:pathLst>
                  <a:path w="220" h="376">
                    <a:moveTo>
                      <a:pt x="219" y="0"/>
                    </a:moveTo>
                    <a:lnTo>
                      <a:pt x="219" y="276"/>
                    </a:lnTo>
                    <a:lnTo>
                      <a:pt x="170" y="375"/>
                    </a:lnTo>
                    <a:lnTo>
                      <a:pt x="0" y="375"/>
                    </a:lnTo>
                    <a:lnTo>
                      <a:pt x="219" y="0"/>
                    </a:lnTo>
                  </a:path>
                </a:pathLst>
              </a:custGeom>
              <a:solidFill>
                <a:schemeClr val="tx1"/>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30" name="Group 166"/>
          <p:cNvGrpSpPr>
            <a:grpSpLocks/>
          </p:cNvGrpSpPr>
          <p:nvPr/>
        </p:nvGrpSpPr>
        <p:grpSpPr bwMode="auto">
          <a:xfrm>
            <a:off x="909563" y="2723260"/>
            <a:ext cx="257629" cy="979289"/>
            <a:chOff x="838200" y="2209800"/>
            <a:chExt cx="464431" cy="610744"/>
          </a:xfrm>
        </p:grpSpPr>
        <p:grpSp>
          <p:nvGrpSpPr>
            <p:cNvPr id="31" name="Group 37"/>
            <p:cNvGrpSpPr>
              <a:grpSpLocks/>
            </p:cNvGrpSpPr>
            <p:nvPr/>
          </p:nvGrpSpPr>
          <p:grpSpPr bwMode="auto">
            <a:xfrm rot="-1080000">
              <a:off x="838200" y="2209800"/>
              <a:ext cx="337306" cy="373668"/>
              <a:chOff x="0" y="0"/>
              <a:chExt cx="182" cy="331"/>
            </a:xfrm>
          </p:grpSpPr>
          <p:sp>
            <p:nvSpPr>
              <p:cNvPr id="2110" name="Freeform 38"/>
              <p:cNvSpPr>
                <a:spLocks/>
              </p:cNvSpPr>
              <p:nvPr/>
            </p:nvSpPr>
            <p:spPr bwMode="auto">
              <a:xfrm>
                <a:off x="1" y="0"/>
                <a:ext cx="181" cy="331"/>
              </a:xfrm>
              <a:custGeom>
                <a:avLst/>
                <a:gdLst>
                  <a:gd name="T0" fmla="*/ 38 w 277"/>
                  <a:gd name="T1" fmla="*/ 0 h 517"/>
                  <a:gd name="T2" fmla="*/ 82 w 277"/>
                  <a:gd name="T3" fmla="*/ 0 h 517"/>
                  <a:gd name="T4" fmla="*/ 82 w 277"/>
                  <a:gd name="T5" fmla="*/ 43 h 517"/>
                  <a:gd name="T6" fmla="*/ 96 w 277"/>
                  <a:gd name="T7" fmla="*/ 43 h 517"/>
                  <a:gd name="T8" fmla="*/ 118 w 277"/>
                  <a:gd name="T9" fmla="*/ 57 h 517"/>
                  <a:gd name="T10" fmla="*/ 118 w 277"/>
                  <a:gd name="T11" fmla="*/ 170 h 517"/>
                  <a:gd name="T12" fmla="*/ 96 w 277"/>
                  <a:gd name="T13" fmla="*/ 211 h 517"/>
                  <a:gd name="T14" fmla="*/ 22 w 277"/>
                  <a:gd name="T15" fmla="*/ 211 h 517"/>
                  <a:gd name="T16" fmla="*/ 0 w 277"/>
                  <a:gd name="T17" fmla="*/ 170 h 517"/>
                  <a:gd name="T18" fmla="*/ 0 w 277"/>
                  <a:gd name="T19" fmla="*/ 57 h 517"/>
                  <a:gd name="T20" fmla="*/ 22 w 277"/>
                  <a:gd name="T21" fmla="*/ 43 h 517"/>
                  <a:gd name="T22" fmla="*/ 38 w 277"/>
                  <a:gd name="T23" fmla="*/ 43 h 517"/>
                  <a:gd name="T24" fmla="*/ 38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111" name="Freeform 39"/>
              <p:cNvSpPr>
                <a:spLocks/>
              </p:cNvSpPr>
              <p:nvPr/>
            </p:nvSpPr>
            <p:spPr bwMode="auto">
              <a:xfrm>
                <a:off x="0" y="93"/>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sp>
          <p:nvSpPr>
            <p:cNvPr id="2108" name="Freeform 36"/>
            <p:cNvSpPr>
              <a:spLocks/>
            </p:cNvSpPr>
            <p:nvPr/>
          </p:nvSpPr>
          <p:spPr bwMode="auto">
            <a:xfrm rot="-1080000">
              <a:off x="1000644" y="2508901"/>
              <a:ext cx="60006" cy="311643"/>
            </a:xfrm>
            <a:custGeom>
              <a:avLst/>
              <a:gdLst>
                <a:gd name="T0" fmla="*/ 0 w 1"/>
                <a:gd name="T1" fmla="*/ 0 h 360"/>
                <a:gd name="T2" fmla="*/ 0 w 1"/>
                <a:gd name="T3" fmla="*/ 311643 h 360"/>
                <a:gd name="T4" fmla="*/ 0 60000 65536"/>
                <a:gd name="T5" fmla="*/ 0 60000 65536"/>
                <a:gd name="T6" fmla="*/ 0 w 1"/>
                <a:gd name="T7" fmla="*/ 0 h 360"/>
                <a:gd name="T8" fmla="*/ 1 w 1"/>
                <a:gd name="T9" fmla="*/ 360 h 360"/>
              </a:gdLst>
              <a:ahLst/>
              <a:cxnLst>
                <a:cxn ang="T4">
                  <a:pos x="T0" y="T1"/>
                </a:cxn>
                <a:cxn ang="T5">
                  <a:pos x="T2" y="T3"/>
                </a:cxn>
              </a:cxnLst>
              <a:rect l="T6" t="T7" r="T8" b="T9"/>
              <a:pathLst>
                <a:path w="1" h="360">
                  <a:moveTo>
                    <a:pt x="0" y="0"/>
                  </a:moveTo>
                  <a:lnTo>
                    <a:pt x="0" y="360"/>
                  </a:lnTo>
                </a:path>
              </a:pathLst>
            </a:custGeom>
            <a:noFill/>
            <a:ln w="28575">
              <a:solidFill>
                <a:schemeClr val="tx1"/>
              </a:solidFill>
              <a:round/>
              <a:headEnd/>
              <a:tailEnd/>
            </a:ln>
          </p:spPr>
          <p:txBody>
            <a:bodyPr anchor="ctr"/>
            <a:lstStyle/>
            <a:p>
              <a:endParaRPr lang="en-US"/>
            </a:p>
          </p:txBody>
        </p:sp>
        <p:sp>
          <p:nvSpPr>
            <p:cNvPr id="2109" name="Freeform 36"/>
            <p:cNvSpPr>
              <a:spLocks/>
            </p:cNvSpPr>
            <p:nvPr/>
          </p:nvSpPr>
          <p:spPr bwMode="auto">
            <a:xfrm rot="-1080000">
              <a:off x="1242625" y="2439784"/>
              <a:ext cx="60006" cy="311643"/>
            </a:xfrm>
            <a:custGeom>
              <a:avLst/>
              <a:gdLst>
                <a:gd name="T0" fmla="*/ 0 w 1"/>
                <a:gd name="T1" fmla="*/ 0 h 360"/>
                <a:gd name="T2" fmla="*/ 0 w 1"/>
                <a:gd name="T3" fmla="*/ 311643 h 360"/>
                <a:gd name="T4" fmla="*/ 0 60000 65536"/>
                <a:gd name="T5" fmla="*/ 0 60000 65536"/>
                <a:gd name="T6" fmla="*/ 0 w 1"/>
                <a:gd name="T7" fmla="*/ 0 h 360"/>
                <a:gd name="T8" fmla="*/ 1 w 1"/>
                <a:gd name="T9" fmla="*/ 360 h 360"/>
              </a:gdLst>
              <a:ahLst/>
              <a:cxnLst>
                <a:cxn ang="T4">
                  <a:pos x="T0" y="T1"/>
                </a:cxn>
                <a:cxn ang="T5">
                  <a:pos x="T2" y="T3"/>
                </a:cxn>
              </a:cxnLst>
              <a:rect l="T6" t="T7" r="T8" b="T9"/>
              <a:pathLst>
                <a:path w="1" h="360">
                  <a:moveTo>
                    <a:pt x="0" y="0"/>
                  </a:moveTo>
                  <a:lnTo>
                    <a:pt x="0" y="360"/>
                  </a:lnTo>
                </a:path>
              </a:pathLst>
            </a:custGeom>
            <a:noFill/>
            <a:ln w="28575">
              <a:solidFill>
                <a:schemeClr val="tx1"/>
              </a:solidFill>
              <a:round/>
              <a:headEnd/>
              <a:tailEnd/>
            </a:ln>
          </p:spPr>
          <p:txBody>
            <a:bodyPr anchor="ctr"/>
            <a:lstStyle/>
            <a:p>
              <a:endParaRPr lang="en-US"/>
            </a:p>
          </p:txBody>
        </p:sp>
      </p:grpSp>
      <p:cxnSp>
        <p:nvCxnSpPr>
          <p:cNvPr id="161" name="Straight Connector 160"/>
          <p:cNvCxnSpPr/>
          <p:nvPr/>
        </p:nvCxnSpPr>
        <p:spPr>
          <a:xfrm rot="16200000" flipH="1">
            <a:off x="4389664" y="5055507"/>
            <a:ext cx="800100" cy="29028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8"/>
          <p:cNvGrpSpPr>
            <a:grpSpLocks/>
          </p:cNvGrpSpPr>
          <p:nvPr/>
        </p:nvGrpSpPr>
        <p:grpSpPr bwMode="auto">
          <a:xfrm rot="5400000" flipH="1">
            <a:off x="2297113" y="4256087"/>
            <a:ext cx="2514600" cy="708025"/>
            <a:chOff x="2895600" y="6553200"/>
            <a:chExt cx="1524000" cy="930969"/>
          </a:xfrm>
        </p:grpSpPr>
        <p:sp>
          <p:nvSpPr>
            <p:cNvPr id="2183" name="Freeform 6"/>
            <p:cNvSpPr>
              <a:spLocks/>
            </p:cNvSpPr>
            <p:nvPr/>
          </p:nvSpPr>
          <p:spPr bwMode="auto">
            <a:xfrm>
              <a:off x="2895600" y="6553200"/>
              <a:ext cx="1524000" cy="685800"/>
            </a:xfrm>
            <a:custGeom>
              <a:avLst/>
              <a:gdLst>
                <a:gd name="T0" fmla="*/ 2147483647 w 528"/>
                <a:gd name="T1" fmla="*/ 1633061153 h 288"/>
                <a:gd name="T2" fmla="*/ 0 w 528"/>
                <a:gd name="T3" fmla="*/ 1633061153 h 288"/>
                <a:gd name="T4" fmla="*/ 0 w 528"/>
                <a:gd name="T5" fmla="*/ 0 h 288"/>
                <a:gd name="T6" fmla="*/ 2147483647 w 528"/>
                <a:gd name="T7" fmla="*/ 0 h 288"/>
                <a:gd name="T8" fmla="*/ 2147483647 w 528"/>
                <a:gd name="T9" fmla="*/ 1633061153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184" name="Line 38"/>
            <p:cNvSpPr>
              <a:spLocks noChangeShapeType="1"/>
            </p:cNvSpPr>
            <p:nvPr/>
          </p:nvSpPr>
          <p:spPr bwMode="auto">
            <a:xfrm>
              <a:off x="2908300" y="7086600"/>
              <a:ext cx="0" cy="397569"/>
            </a:xfrm>
            <a:prstGeom prst="line">
              <a:avLst/>
            </a:prstGeom>
            <a:noFill/>
            <a:ln w="28575">
              <a:solidFill>
                <a:schemeClr val="tx1"/>
              </a:solidFill>
              <a:round/>
              <a:headEnd/>
              <a:tailEnd/>
            </a:ln>
          </p:spPr>
          <p:txBody>
            <a:bodyPr wrap="none" anchor="ctr"/>
            <a:lstStyle/>
            <a:p>
              <a:endParaRPr lang="en-US"/>
            </a:p>
          </p:txBody>
        </p:sp>
        <p:sp>
          <p:nvSpPr>
            <p:cNvPr id="2185" name="Line 38"/>
            <p:cNvSpPr>
              <a:spLocks noChangeShapeType="1"/>
            </p:cNvSpPr>
            <p:nvPr/>
          </p:nvSpPr>
          <p:spPr bwMode="auto">
            <a:xfrm>
              <a:off x="4419600" y="7086600"/>
              <a:ext cx="0" cy="397569"/>
            </a:xfrm>
            <a:prstGeom prst="line">
              <a:avLst/>
            </a:prstGeom>
            <a:noFill/>
            <a:ln w="28575">
              <a:solidFill>
                <a:schemeClr val="tx1"/>
              </a:solidFill>
              <a:round/>
              <a:headEnd/>
              <a:tailEnd/>
            </a:ln>
          </p:spPr>
          <p:txBody>
            <a:bodyPr wrap="none" anchor="ctr"/>
            <a:lstStyle/>
            <a:p>
              <a:endParaRPr lang="en-US"/>
            </a:p>
          </p:txBody>
        </p:sp>
      </p:grpSp>
      <p:graphicFrame>
        <p:nvGraphicFramePr>
          <p:cNvPr id="25629" name="Group 29"/>
          <p:cNvGraphicFramePr>
            <a:graphicFrameLocks noGrp="1"/>
          </p:cNvGraphicFramePr>
          <p:nvPr/>
        </p:nvGraphicFramePr>
        <p:xfrm>
          <a:off x="177800" y="165100"/>
          <a:ext cx="6997700" cy="2312099"/>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77900">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Lewiston Pistol Club November 7, 2010</a:t>
                      </a:r>
                      <a:endParaRPr kumimoji="0" lang="en-US" sz="1200" b="1" i="0" u="none" strike="noStrike" cap="none" normalizeH="0" baseline="0" dirty="0">
                        <a:ln>
                          <a:noFill/>
                        </a:ln>
                        <a:solidFill>
                          <a:schemeClr val="tx1"/>
                        </a:solidFill>
                        <a:effectLst/>
                        <a:latin typeface="Arial" charset="0"/>
                      </a:endParaRP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cs typeface="Times New Roman" charset="0"/>
                        </a:rPr>
                        <a:t>Shoot up the saloon!</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Course Designer: The Roger Watson</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 </a:t>
                      </a:r>
                      <a:r>
                        <a:rPr kumimoji="0" lang="en-US" sz="1100" b="0" i="0" u="none" strike="noStrike" cap="none" normalizeH="0" baseline="0" dirty="0">
                          <a:ln>
                            <a:noFill/>
                          </a:ln>
                          <a:solidFill>
                            <a:schemeClr val="tx1"/>
                          </a:solidFill>
                          <a:effectLst/>
                          <a:latin typeface="Arial" charset="0"/>
                          <a:cs typeface="Times New Roman" charset="0"/>
                        </a:rPr>
                        <a:t>Hands at side, pistol loaded and holstered, standing behind door.  </a:t>
                      </a:r>
                      <a:endParaRPr kumimoji="0" lang="en-US" sz="1200" b="0" i="0" u="none" strike="noStrike" cap="none" normalizeH="0" baseline="0" dirty="0">
                        <a:ln>
                          <a:noFill/>
                        </a:ln>
                        <a:solidFill>
                          <a:schemeClr val="tx1"/>
                        </a:solidFill>
                        <a:effectLst/>
                        <a:latin typeface="Arial" charset="0"/>
                        <a:cs typeface="Times New Roman" charset="0"/>
                      </a:endParaRPr>
                    </a:p>
                  </a:txBody>
                  <a:tcPr marL="18288" marR="18288" marT="36576" marB="3657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36550">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a:ln>
                            <a:noFill/>
                          </a:ln>
                          <a:solidFill>
                            <a:schemeClr val="tx1"/>
                          </a:solidFill>
                          <a:effectLst/>
                          <a:latin typeface="Arial" charset="0"/>
                          <a:cs typeface="Times New Roman" charset="0"/>
                        </a:rPr>
                        <a:t>GUN READY CONDITION: </a:t>
                      </a:r>
                      <a:r>
                        <a:rPr kumimoji="0" lang="en-US" sz="1100" b="0" i="0" u="none" strike="noStrike" cap="none" normalizeH="0" baseline="0">
                          <a:ln>
                            <a:noFill/>
                          </a:ln>
                          <a:solidFill>
                            <a:schemeClr val="tx1"/>
                          </a:solidFill>
                          <a:effectLst/>
                          <a:latin typeface="Arial" charset="0"/>
                          <a:cs typeface="Times New Roman" charset="0"/>
                        </a:rPr>
                        <a:t>Loaded gun in holster.</a:t>
                      </a:r>
                    </a:p>
                    <a:p>
                      <a:pPr marL="0" marR="0" lvl="0" indent="0" algn="l" defTabSz="966788" rtl="0" eaLnBrk="1" fontAlgn="base" latinLnBrk="0" hangingPunct="1">
                        <a:lnSpc>
                          <a:spcPct val="100000"/>
                        </a:lnSpc>
                        <a:spcBef>
                          <a:spcPct val="5000"/>
                        </a:spcBef>
                        <a:spcAft>
                          <a:spcPct val="0"/>
                        </a:spcAft>
                        <a:buClrTx/>
                        <a:buSzTx/>
                        <a:buFontTx/>
                        <a:buNone/>
                        <a:tabLst/>
                      </a:pPr>
                      <a:endParaRPr kumimoji="0" lang="en-US" sz="1100" b="1" i="0" u="none" strike="noStrike" cap="none" normalizeH="0" baseline="0">
                        <a:ln>
                          <a:noFill/>
                        </a:ln>
                        <a:solidFill>
                          <a:schemeClr val="tx1"/>
                        </a:solidFill>
                        <a:effectLst/>
                        <a:latin typeface="Arial" charset="0"/>
                        <a:cs typeface="Times New Roman" charset="0"/>
                      </a:endParaRPr>
                    </a:p>
                  </a:txBody>
                  <a:tcPr marL="18288" marR="18288" marT="27432" marB="2743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20 rounds, 100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10 IPSC, 0 PP, 0 USP, 0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RULES:</a:t>
                      </a:r>
                      <a:r>
                        <a:rPr kumimoji="0" lang="en-US" sz="1100" b="0" i="0" u="none" strike="noStrike" cap="none" normalizeH="0" baseline="0" dirty="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576263">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Upon start signal, engage targets as required to score.  Do not shoot the dance </a:t>
                      </a:r>
                      <a:r>
                        <a:rPr kumimoji="0" lang="en-US" sz="1100" b="0" i="0" u="none" strike="noStrike" cap="none" normalizeH="0" baseline="0">
                          <a:ln>
                            <a:noFill/>
                          </a:ln>
                          <a:solidFill>
                            <a:schemeClr val="tx1"/>
                          </a:solidFill>
                          <a:effectLst/>
                          <a:latin typeface="Arial" charset="0"/>
                          <a:cs typeface="Times New Roman" charset="0"/>
                        </a:rPr>
                        <a:t>hall girls!</a:t>
                      </a:r>
                      <a:endParaRPr kumimoji="0" lang="en-US" sz="1100" b="0" i="0" u="none" strike="noStrike" cap="none" normalizeH="0" baseline="0" dirty="0">
                        <a:ln>
                          <a:noFill/>
                        </a:ln>
                        <a:solidFill>
                          <a:schemeClr val="tx1"/>
                        </a:solidFill>
                        <a:effectLst/>
                        <a:latin typeface="Arial" charset="0"/>
                        <a:cs typeface="Times New Roman" charset="0"/>
                      </a:endParaRP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2069" name="Picture 24" descr="C:\Documents and Settings\All Users\Documents\TAPS Files\dvc1.gif"/>
          <p:cNvPicPr>
            <a:picLocks noChangeAspect="1" noChangeArrowheads="1"/>
          </p:cNvPicPr>
          <p:nvPr/>
        </p:nvPicPr>
        <p:blipFill>
          <a:blip r:embed="rId2" cstate="print"/>
          <a:srcRect/>
          <a:stretch>
            <a:fillRect/>
          </a:stretch>
        </p:blipFill>
        <p:spPr bwMode="auto">
          <a:xfrm>
            <a:off x="152400" y="127000"/>
            <a:ext cx="1057275" cy="925513"/>
          </a:xfrm>
          <a:prstGeom prst="rect">
            <a:avLst/>
          </a:prstGeom>
          <a:noFill/>
          <a:ln w="9525">
            <a:noFill/>
            <a:miter lim="800000"/>
            <a:headEnd/>
            <a:tailEnd/>
          </a:ln>
        </p:spPr>
      </p:pic>
      <p:pic>
        <p:nvPicPr>
          <p:cNvPr id="2070" name="Picture 25" descr="C:\Documents and Settings\All Users\Documents\TAPS Files\TAPS Logo 2003.jpg"/>
          <p:cNvPicPr>
            <a:picLocks noChangeAspect="1" noChangeArrowheads="1"/>
          </p:cNvPicPr>
          <p:nvPr/>
        </p:nvPicPr>
        <p:blipFill>
          <a:blip r:embed="rId3" cstate="print"/>
          <a:srcRect/>
          <a:stretch>
            <a:fillRect/>
          </a:stretch>
        </p:blipFill>
        <p:spPr bwMode="auto">
          <a:xfrm>
            <a:off x="6324600" y="152400"/>
            <a:ext cx="688975" cy="990600"/>
          </a:xfrm>
          <a:prstGeom prst="rect">
            <a:avLst/>
          </a:prstGeom>
          <a:noFill/>
          <a:ln w="9525">
            <a:noFill/>
            <a:miter lim="800000"/>
            <a:headEnd/>
            <a:tailEnd/>
          </a:ln>
        </p:spPr>
      </p:pic>
      <p:grpSp>
        <p:nvGrpSpPr>
          <p:cNvPr id="3" name="Group 292"/>
          <p:cNvGrpSpPr>
            <a:grpSpLocks/>
          </p:cNvGrpSpPr>
          <p:nvPr/>
        </p:nvGrpSpPr>
        <p:grpSpPr bwMode="auto">
          <a:xfrm rot="17340000" flipH="1">
            <a:off x="533400" y="3581400"/>
            <a:ext cx="222250" cy="831850"/>
            <a:chOff x="384" y="816"/>
            <a:chExt cx="140" cy="541"/>
          </a:xfrm>
        </p:grpSpPr>
        <p:sp>
          <p:nvSpPr>
            <p:cNvPr id="2180"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81"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182" name="Freeform 295"/>
            <p:cNvSpPr>
              <a:spLocks/>
            </p:cNvSpPr>
            <p:nvPr/>
          </p:nvSpPr>
          <p:spPr bwMode="auto">
            <a:xfrm flipH="1">
              <a:off x="384" y="816"/>
              <a:ext cx="140" cy="364"/>
            </a:xfrm>
            <a:custGeom>
              <a:avLst/>
              <a:gdLst>
                <a:gd name="T0" fmla="*/ 41 w 173"/>
                <a:gd name="T1" fmla="*/ 15 h 375"/>
                <a:gd name="T2" fmla="*/ 83 w 173"/>
                <a:gd name="T3" fmla="*/ 0 h 375"/>
                <a:gd name="T4" fmla="*/ 83 w 173"/>
                <a:gd name="T5" fmla="*/ 63 h 375"/>
                <a:gd name="T6" fmla="*/ 99 w 173"/>
                <a:gd name="T7" fmla="*/ 67 h 375"/>
                <a:gd name="T8" fmla="*/ 113 w 173"/>
                <a:gd name="T9" fmla="*/ 83 h 375"/>
                <a:gd name="T10" fmla="*/ 113 w 173"/>
                <a:gd name="T11" fmla="*/ 263 h 375"/>
                <a:gd name="T12" fmla="*/ 97 w 173"/>
                <a:gd name="T13" fmla="*/ 323 h 375"/>
                <a:gd name="T14" fmla="*/ 26 w 173"/>
                <a:gd name="T15" fmla="*/ 353 h 375"/>
                <a:gd name="T16" fmla="*/ 0 w 173"/>
                <a:gd name="T17" fmla="*/ 300 h 375"/>
                <a:gd name="T18" fmla="*/ 0 w 173"/>
                <a:gd name="T19" fmla="*/ 119 h 375"/>
                <a:gd name="T20" fmla="*/ 19 w 173"/>
                <a:gd name="T21" fmla="*/ 90 h 375"/>
                <a:gd name="T22" fmla="*/ 40 w 173"/>
                <a:gd name="T23" fmla="*/ 81 h 375"/>
                <a:gd name="T24" fmla="*/ 40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rot="17340000" flipH="1">
            <a:off x="546894" y="2415381"/>
            <a:ext cx="222250" cy="833438"/>
            <a:chOff x="384" y="816"/>
            <a:chExt cx="140" cy="541"/>
          </a:xfrm>
        </p:grpSpPr>
        <p:sp>
          <p:nvSpPr>
            <p:cNvPr id="2177"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78"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179" name="Freeform 295"/>
            <p:cNvSpPr>
              <a:spLocks/>
            </p:cNvSpPr>
            <p:nvPr/>
          </p:nvSpPr>
          <p:spPr bwMode="auto">
            <a:xfrm flipH="1">
              <a:off x="384" y="816"/>
              <a:ext cx="140" cy="364"/>
            </a:xfrm>
            <a:custGeom>
              <a:avLst/>
              <a:gdLst>
                <a:gd name="T0" fmla="*/ 41 w 173"/>
                <a:gd name="T1" fmla="*/ 15 h 375"/>
                <a:gd name="T2" fmla="*/ 83 w 173"/>
                <a:gd name="T3" fmla="*/ 0 h 375"/>
                <a:gd name="T4" fmla="*/ 83 w 173"/>
                <a:gd name="T5" fmla="*/ 63 h 375"/>
                <a:gd name="T6" fmla="*/ 99 w 173"/>
                <a:gd name="T7" fmla="*/ 67 h 375"/>
                <a:gd name="T8" fmla="*/ 113 w 173"/>
                <a:gd name="T9" fmla="*/ 83 h 375"/>
                <a:gd name="T10" fmla="*/ 113 w 173"/>
                <a:gd name="T11" fmla="*/ 263 h 375"/>
                <a:gd name="T12" fmla="*/ 97 w 173"/>
                <a:gd name="T13" fmla="*/ 323 h 375"/>
                <a:gd name="T14" fmla="*/ 26 w 173"/>
                <a:gd name="T15" fmla="*/ 353 h 375"/>
                <a:gd name="T16" fmla="*/ 0 w 173"/>
                <a:gd name="T17" fmla="*/ 300 h 375"/>
                <a:gd name="T18" fmla="*/ 0 w 173"/>
                <a:gd name="T19" fmla="*/ 119 h 375"/>
                <a:gd name="T20" fmla="*/ 19 w 173"/>
                <a:gd name="T21" fmla="*/ 90 h 375"/>
                <a:gd name="T22" fmla="*/ 40 w 173"/>
                <a:gd name="T23" fmla="*/ 81 h 375"/>
                <a:gd name="T24" fmla="*/ 40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92"/>
          <p:cNvGrpSpPr>
            <a:grpSpLocks/>
          </p:cNvGrpSpPr>
          <p:nvPr/>
        </p:nvGrpSpPr>
        <p:grpSpPr bwMode="auto">
          <a:xfrm rot="17340000" flipH="1">
            <a:off x="470694" y="4523581"/>
            <a:ext cx="222250" cy="833438"/>
            <a:chOff x="384" y="816"/>
            <a:chExt cx="140" cy="541"/>
          </a:xfrm>
        </p:grpSpPr>
        <p:sp>
          <p:nvSpPr>
            <p:cNvPr id="217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7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176" name="Freeform 295"/>
            <p:cNvSpPr>
              <a:spLocks/>
            </p:cNvSpPr>
            <p:nvPr/>
          </p:nvSpPr>
          <p:spPr bwMode="auto">
            <a:xfrm flipH="1">
              <a:off x="384" y="816"/>
              <a:ext cx="140" cy="364"/>
            </a:xfrm>
            <a:custGeom>
              <a:avLst/>
              <a:gdLst>
                <a:gd name="T0" fmla="*/ 41 w 173"/>
                <a:gd name="T1" fmla="*/ 15 h 375"/>
                <a:gd name="T2" fmla="*/ 83 w 173"/>
                <a:gd name="T3" fmla="*/ 0 h 375"/>
                <a:gd name="T4" fmla="*/ 83 w 173"/>
                <a:gd name="T5" fmla="*/ 63 h 375"/>
                <a:gd name="T6" fmla="*/ 99 w 173"/>
                <a:gd name="T7" fmla="*/ 67 h 375"/>
                <a:gd name="T8" fmla="*/ 113 w 173"/>
                <a:gd name="T9" fmla="*/ 83 h 375"/>
                <a:gd name="T10" fmla="*/ 113 w 173"/>
                <a:gd name="T11" fmla="*/ 263 h 375"/>
                <a:gd name="T12" fmla="*/ 97 w 173"/>
                <a:gd name="T13" fmla="*/ 323 h 375"/>
                <a:gd name="T14" fmla="*/ 26 w 173"/>
                <a:gd name="T15" fmla="*/ 353 h 375"/>
                <a:gd name="T16" fmla="*/ 0 w 173"/>
                <a:gd name="T17" fmla="*/ 300 h 375"/>
                <a:gd name="T18" fmla="*/ 0 w 173"/>
                <a:gd name="T19" fmla="*/ 119 h 375"/>
                <a:gd name="T20" fmla="*/ 19 w 173"/>
                <a:gd name="T21" fmla="*/ 90 h 375"/>
                <a:gd name="T22" fmla="*/ 40 w 173"/>
                <a:gd name="T23" fmla="*/ 81 h 375"/>
                <a:gd name="T24" fmla="*/ 40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307"/>
          <p:cNvGrpSpPr>
            <a:grpSpLocks/>
          </p:cNvGrpSpPr>
          <p:nvPr/>
        </p:nvGrpSpPr>
        <p:grpSpPr bwMode="auto">
          <a:xfrm rot="17280000" flipH="1">
            <a:off x="572294" y="3453606"/>
            <a:ext cx="222250" cy="858838"/>
            <a:chOff x="528" y="1344"/>
            <a:chExt cx="140" cy="541"/>
          </a:xfrm>
        </p:grpSpPr>
        <p:grpSp>
          <p:nvGrpSpPr>
            <p:cNvPr id="7" name="Group 308"/>
            <p:cNvGrpSpPr>
              <a:grpSpLocks/>
            </p:cNvGrpSpPr>
            <p:nvPr/>
          </p:nvGrpSpPr>
          <p:grpSpPr bwMode="auto">
            <a:xfrm>
              <a:off x="528" y="1344"/>
              <a:ext cx="140" cy="541"/>
              <a:chOff x="366" y="1371"/>
              <a:chExt cx="140" cy="541"/>
            </a:xfrm>
          </p:grpSpPr>
          <p:sp>
            <p:nvSpPr>
              <p:cNvPr id="2171" name="Line 309"/>
              <p:cNvSpPr>
                <a:spLocks noChangeShapeType="1"/>
              </p:cNvSpPr>
              <p:nvPr/>
            </p:nvSpPr>
            <p:spPr bwMode="auto">
              <a:xfrm flipH="1">
                <a:off x="502" y="1664"/>
                <a:ext cx="0" cy="248"/>
              </a:xfrm>
              <a:prstGeom prst="line">
                <a:avLst/>
              </a:prstGeom>
              <a:noFill/>
              <a:ln w="28575">
                <a:solidFill>
                  <a:schemeClr val="tx1"/>
                </a:solidFill>
                <a:round/>
                <a:headEnd/>
                <a:tailEnd/>
              </a:ln>
            </p:spPr>
            <p:txBody>
              <a:bodyPr wrap="none" anchor="ctr"/>
              <a:lstStyle/>
              <a:p>
                <a:endParaRPr lang="en-US"/>
              </a:p>
            </p:txBody>
          </p:sp>
          <p:sp>
            <p:nvSpPr>
              <p:cNvPr id="2172" name="Line 310"/>
              <p:cNvSpPr>
                <a:spLocks noChangeShapeType="1"/>
              </p:cNvSpPr>
              <p:nvPr/>
            </p:nvSpPr>
            <p:spPr bwMode="auto">
              <a:xfrm flipH="1">
                <a:off x="373" y="1626"/>
                <a:ext cx="0" cy="248"/>
              </a:xfrm>
              <a:prstGeom prst="line">
                <a:avLst/>
              </a:prstGeom>
              <a:noFill/>
              <a:ln w="28575">
                <a:solidFill>
                  <a:schemeClr val="tx1"/>
                </a:solidFill>
                <a:round/>
                <a:headEnd/>
                <a:tailEnd/>
              </a:ln>
            </p:spPr>
            <p:txBody>
              <a:bodyPr wrap="none" anchor="ctr"/>
              <a:lstStyle/>
              <a:p>
                <a:endParaRPr lang="en-US"/>
              </a:p>
            </p:txBody>
          </p:sp>
          <p:sp>
            <p:nvSpPr>
              <p:cNvPr id="2173" name="Freeform 311"/>
              <p:cNvSpPr>
                <a:spLocks/>
              </p:cNvSpPr>
              <p:nvPr/>
            </p:nvSpPr>
            <p:spPr bwMode="auto">
              <a:xfrm flipH="1">
                <a:off x="366" y="1371"/>
                <a:ext cx="140" cy="364"/>
              </a:xfrm>
              <a:custGeom>
                <a:avLst/>
                <a:gdLst>
                  <a:gd name="T0" fmla="*/ 41 w 173"/>
                  <a:gd name="T1" fmla="*/ 15 h 375"/>
                  <a:gd name="T2" fmla="*/ 83 w 173"/>
                  <a:gd name="T3" fmla="*/ 0 h 375"/>
                  <a:gd name="T4" fmla="*/ 83 w 173"/>
                  <a:gd name="T5" fmla="*/ 63 h 375"/>
                  <a:gd name="T6" fmla="*/ 99 w 173"/>
                  <a:gd name="T7" fmla="*/ 67 h 375"/>
                  <a:gd name="T8" fmla="*/ 113 w 173"/>
                  <a:gd name="T9" fmla="*/ 83 h 375"/>
                  <a:gd name="T10" fmla="*/ 113 w 173"/>
                  <a:gd name="T11" fmla="*/ 263 h 375"/>
                  <a:gd name="T12" fmla="*/ 97 w 173"/>
                  <a:gd name="T13" fmla="*/ 323 h 375"/>
                  <a:gd name="T14" fmla="*/ 26 w 173"/>
                  <a:gd name="T15" fmla="*/ 353 h 375"/>
                  <a:gd name="T16" fmla="*/ 0 w 173"/>
                  <a:gd name="T17" fmla="*/ 300 h 375"/>
                  <a:gd name="T18" fmla="*/ 0 w 173"/>
                  <a:gd name="T19" fmla="*/ 119 h 375"/>
                  <a:gd name="T20" fmla="*/ 19 w 173"/>
                  <a:gd name="T21" fmla="*/ 90 h 375"/>
                  <a:gd name="T22" fmla="*/ 40 w 173"/>
                  <a:gd name="T23" fmla="*/ 81 h 375"/>
                  <a:gd name="T24" fmla="*/ 40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sp>
          <p:nvSpPr>
            <p:cNvPr id="2169" name="Line 312"/>
            <p:cNvSpPr>
              <a:spLocks noChangeShapeType="1"/>
            </p:cNvSpPr>
            <p:nvPr/>
          </p:nvSpPr>
          <p:spPr bwMode="auto">
            <a:xfrm flipH="1">
              <a:off x="546" y="1461"/>
              <a:ext cx="108" cy="204"/>
            </a:xfrm>
            <a:prstGeom prst="line">
              <a:avLst/>
            </a:prstGeom>
            <a:noFill/>
            <a:ln w="12700">
              <a:solidFill>
                <a:schemeClr val="tx1"/>
              </a:solidFill>
              <a:round/>
              <a:headEnd/>
              <a:tailEnd/>
            </a:ln>
          </p:spPr>
          <p:txBody>
            <a:bodyPr/>
            <a:lstStyle/>
            <a:p>
              <a:endParaRPr lang="en-US"/>
            </a:p>
          </p:txBody>
        </p:sp>
        <p:sp>
          <p:nvSpPr>
            <p:cNvPr id="2170" name="Line 313"/>
            <p:cNvSpPr>
              <a:spLocks noChangeShapeType="1"/>
            </p:cNvSpPr>
            <p:nvPr/>
          </p:nvSpPr>
          <p:spPr bwMode="auto">
            <a:xfrm>
              <a:off x="546" y="1431"/>
              <a:ext cx="93" cy="270"/>
            </a:xfrm>
            <a:prstGeom prst="line">
              <a:avLst/>
            </a:prstGeom>
            <a:noFill/>
            <a:ln w="12700">
              <a:solidFill>
                <a:schemeClr val="tx1"/>
              </a:solidFill>
              <a:round/>
              <a:headEnd/>
              <a:tailEnd/>
            </a:ln>
          </p:spPr>
          <p:txBody>
            <a:bodyPr/>
            <a:lstStyle/>
            <a:p>
              <a:endParaRPr lang="en-US"/>
            </a:p>
          </p:txBody>
        </p:sp>
      </p:grpSp>
      <p:grpSp>
        <p:nvGrpSpPr>
          <p:cNvPr id="8" name="Group 307"/>
          <p:cNvGrpSpPr>
            <a:grpSpLocks/>
          </p:cNvGrpSpPr>
          <p:nvPr/>
        </p:nvGrpSpPr>
        <p:grpSpPr bwMode="auto">
          <a:xfrm rot="17280000" flipH="1">
            <a:off x="496094" y="2539206"/>
            <a:ext cx="222250" cy="858838"/>
            <a:chOff x="528" y="1344"/>
            <a:chExt cx="140" cy="541"/>
          </a:xfrm>
        </p:grpSpPr>
        <p:grpSp>
          <p:nvGrpSpPr>
            <p:cNvPr id="9" name="Group 308"/>
            <p:cNvGrpSpPr>
              <a:grpSpLocks/>
            </p:cNvGrpSpPr>
            <p:nvPr/>
          </p:nvGrpSpPr>
          <p:grpSpPr bwMode="auto">
            <a:xfrm>
              <a:off x="528" y="1344"/>
              <a:ext cx="140" cy="541"/>
              <a:chOff x="366" y="1371"/>
              <a:chExt cx="140" cy="541"/>
            </a:xfrm>
          </p:grpSpPr>
          <p:sp>
            <p:nvSpPr>
              <p:cNvPr id="2165" name="Line 309"/>
              <p:cNvSpPr>
                <a:spLocks noChangeShapeType="1"/>
              </p:cNvSpPr>
              <p:nvPr/>
            </p:nvSpPr>
            <p:spPr bwMode="auto">
              <a:xfrm flipH="1">
                <a:off x="502" y="1664"/>
                <a:ext cx="0" cy="248"/>
              </a:xfrm>
              <a:prstGeom prst="line">
                <a:avLst/>
              </a:prstGeom>
              <a:noFill/>
              <a:ln w="28575">
                <a:solidFill>
                  <a:schemeClr val="tx1"/>
                </a:solidFill>
                <a:round/>
                <a:headEnd/>
                <a:tailEnd/>
              </a:ln>
            </p:spPr>
            <p:txBody>
              <a:bodyPr wrap="none" anchor="ctr"/>
              <a:lstStyle/>
              <a:p>
                <a:endParaRPr lang="en-US"/>
              </a:p>
            </p:txBody>
          </p:sp>
          <p:sp>
            <p:nvSpPr>
              <p:cNvPr id="2166" name="Line 310"/>
              <p:cNvSpPr>
                <a:spLocks noChangeShapeType="1"/>
              </p:cNvSpPr>
              <p:nvPr/>
            </p:nvSpPr>
            <p:spPr bwMode="auto">
              <a:xfrm flipH="1">
                <a:off x="373" y="1626"/>
                <a:ext cx="0" cy="248"/>
              </a:xfrm>
              <a:prstGeom prst="line">
                <a:avLst/>
              </a:prstGeom>
              <a:noFill/>
              <a:ln w="28575">
                <a:solidFill>
                  <a:schemeClr val="tx1"/>
                </a:solidFill>
                <a:round/>
                <a:headEnd/>
                <a:tailEnd/>
              </a:ln>
            </p:spPr>
            <p:txBody>
              <a:bodyPr wrap="none" anchor="ctr"/>
              <a:lstStyle/>
              <a:p>
                <a:endParaRPr lang="en-US"/>
              </a:p>
            </p:txBody>
          </p:sp>
          <p:sp>
            <p:nvSpPr>
              <p:cNvPr id="2167" name="Freeform 311"/>
              <p:cNvSpPr>
                <a:spLocks/>
              </p:cNvSpPr>
              <p:nvPr/>
            </p:nvSpPr>
            <p:spPr bwMode="auto">
              <a:xfrm flipH="1">
                <a:off x="366" y="1371"/>
                <a:ext cx="140" cy="364"/>
              </a:xfrm>
              <a:custGeom>
                <a:avLst/>
                <a:gdLst>
                  <a:gd name="T0" fmla="*/ 41 w 173"/>
                  <a:gd name="T1" fmla="*/ 15 h 375"/>
                  <a:gd name="T2" fmla="*/ 83 w 173"/>
                  <a:gd name="T3" fmla="*/ 0 h 375"/>
                  <a:gd name="T4" fmla="*/ 83 w 173"/>
                  <a:gd name="T5" fmla="*/ 63 h 375"/>
                  <a:gd name="T6" fmla="*/ 99 w 173"/>
                  <a:gd name="T7" fmla="*/ 67 h 375"/>
                  <a:gd name="T8" fmla="*/ 113 w 173"/>
                  <a:gd name="T9" fmla="*/ 83 h 375"/>
                  <a:gd name="T10" fmla="*/ 113 w 173"/>
                  <a:gd name="T11" fmla="*/ 263 h 375"/>
                  <a:gd name="T12" fmla="*/ 97 w 173"/>
                  <a:gd name="T13" fmla="*/ 323 h 375"/>
                  <a:gd name="T14" fmla="*/ 26 w 173"/>
                  <a:gd name="T15" fmla="*/ 353 h 375"/>
                  <a:gd name="T16" fmla="*/ 0 w 173"/>
                  <a:gd name="T17" fmla="*/ 300 h 375"/>
                  <a:gd name="T18" fmla="*/ 0 w 173"/>
                  <a:gd name="T19" fmla="*/ 119 h 375"/>
                  <a:gd name="T20" fmla="*/ 19 w 173"/>
                  <a:gd name="T21" fmla="*/ 90 h 375"/>
                  <a:gd name="T22" fmla="*/ 40 w 173"/>
                  <a:gd name="T23" fmla="*/ 81 h 375"/>
                  <a:gd name="T24" fmla="*/ 40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sp>
          <p:nvSpPr>
            <p:cNvPr id="2163" name="Line 312"/>
            <p:cNvSpPr>
              <a:spLocks noChangeShapeType="1"/>
            </p:cNvSpPr>
            <p:nvPr/>
          </p:nvSpPr>
          <p:spPr bwMode="auto">
            <a:xfrm flipH="1">
              <a:off x="546" y="1461"/>
              <a:ext cx="108" cy="204"/>
            </a:xfrm>
            <a:prstGeom prst="line">
              <a:avLst/>
            </a:prstGeom>
            <a:noFill/>
            <a:ln w="12700">
              <a:solidFill>
                <a:schemeClr val="tx1"/>
              </a:solidFill>
              <a:round/>
              <a:headEnd/>
              <a:tailEnd/>
            </a:ln>
          </p:spPr>
          <p:txBody>
            <a:bodyPr/>
            <a:lstStyle/>
            <a:p>
              <a:endParaRPr lang="en-US"/>
            </a:p>
          </p:txBody>
        </p:sp>
        <p:sp>
          <p:nvSpPr>
            <p:cNvPr id="2164" name="Line 313"/>
            <p:cNvSpPr>
              <a:spLocks noChangeShapeType="1"/>
            </p:cNvSpPr>
            <p:nvPr/>
          </p:nvSpPr>
          <p:spPr bwMode="auto">
            <a:xfrm>
              <a:off x="546" y="1431"/>
              <a:ext cx="93" cy="270"/>
            </a:xfrm>
            <a:prstGeom prst="line">
              <a:avLst/>
            </a:prstGeom>
            <a:noFill/>
            <a:ln w="12700">
              <a:solidFill>
                <a:schemeClr val="tx1"/>
              </a:solidFill>
              <a:round/>
              <a:headEnd/>
              <a:tailEnd/>
            </a:ln>
          </p:spPr>
          <p:txBody>
            <a:bodyPr/>
            <a:lstStyle/>
            <a:p>
              <a:endParaRPr lang="en-US"/>
            </a:p>
          </p:txBody>
        </p:sp>
      </p:grpSp>
      <p:grpSp>
        <p:nvGrpSpPr>
          <p:cNvPr id="10" name="Group 307"/>
          <p:cNvGrpSpPr>
            <a:grpSpLocks/>
          </p:cNvGrpSpPr>
          <p:nvPr/>
        </p:nvGrpSpPr>
        <p:grpSpPr bwMode="auto">
          <a:xfrm rot="17280000" flipH="1">
            <a:off x="483394" y="4660106"/>
            <a:ext cx="222250" cy="858838"/>
            <a:chOff x="528" y="1344"/>
            <a:chExt cx="140" cy="541"/>
          </a:xfrm>
        </p:grpSpPr>
        <p:grpSp>
          <p:nvGrpSpPr>
            <p:cNvPr id="11" name="Group 308"/>
            <p:cNvGrpSpPr>
              <a:grpSpLocks/>
            </p:cNvGrpSpPr>
            <p:nvPr/>
          </p:nvGrpSpPr>
          <p:grpSpPr bwMode="auto">
            <a:xfrm>
              <a:off x="528" y="1344"/>
              <a:ext cx="140" cy="541"/>
              <a:chOff x="366" y="1371"/>
              <a:chExt cx="140" cy="541"/>
            </a:xfrm>
          </p:grpSpPr>
          <p:sp>
            <p:nvSpPr>
              <p:cNvPr id="2159" name="Line 309"/>
              <p:cNvSpPr>
                <a:spLocks noChangeShapeType="1"/>
              </p:cNvSpPr>
              <p:nvPr/>
            </p:nvSpPr>
            <p:spPr bwMode="auto">
              <a:xfrm flipH="1">
                <a:off x="502" y="1664"/>
                <a:ext cx="0" cy="248"/>
              </a:xfrm>
              <a:prstGeom prst="line">
                <a:avLst/>
              </a:prstGeom>
              <a:noFill/>
              <a:ln w="28575">
                <a:solidFill>
                  <a:schemeClr val="tx1"/>
                </a:solidFill>
                <a:round/>
                <a:headEnd/>
                <a:tailEnd/>
              </a:ln>
            </p:spPr>
            <p:txBody>
              <a:bodyPr wrap="none" anchor="ctr"/>
              <a:lstStyle/>
              <a:p>
                <a:endParaRPr lang="en-US"/>
              </a:p>
            </p:txBody>
          </p:sp>
          <p:sp>
            <p:nvSpPr>
              <p:cNvPr id="2160" name="Line 310"/>
              <p:cNvSpPr>
                <a:spLocks noChangeShapeType="1"/>
              </p:cNvSpPr>
              <p:nvPr/>
            </p:nvSpPr>
            <p:spPr bwMode="auto">
              <a:xfrm flipH="1">
                <a:off x="373" y="1626"/>
                <a:ext cx="0" cy="248"/>
              </a:xfrm>
              <a:prstGeom prst="line">
                <a:avLst/>
              </a:prstGeom>
              <a:noFill/>
              <a:ln w="28575">
                <a:solidFill>
                  <a:schemeClr val="tx1"/>
                </a:solidFill>
                <a:round/>
                <a:headEnd/>
                <a:tailEnd/>
              </a:ln>
            </p:spPr>
            <p:txBody>
              <a:bodyPr wrap="none" anchor="ctr"/>
              <a:lstStyle/>
              <a:p>
                <a:endParaRPr lang="en-US"/>
              </a:p>
            </p:txBody>
          </p:sp>
          <p:sp>
            <p:nvSpPr>
              <p:cNvPr id="2161" name="Freeform 311"/>
              <p:cNvSpPr>
                <a:spLocks/>
              </p:cNvSpPr>
              <p:nvPr/>
            </p:nvSpPr>
            <p:spPr bwMode="auto">
              <a:xfrm flipH="1">
                <a:off x="366" y="1371"/>
                <a:ext cx="140" cy="364"/>
              </a:xfrm>
              <a:custGeom>
                <a:avLst/>
                <a:gdLst>
                  <a:gd name="T0" fmla="*/ 41 w 173"/>
                  <a:gd name="T1" fmla="*/ 15 h 375"/>
                  <a:gd name="T2" fmla="*/ 83 w 173"/>
                  <a:gd name="T3" fmla="*/ 0 h 375"/>
                  <a:gd name="T4" fmla="*/ 83 w 173"/>
                  <a:gd name="T5" fmla="*/ 63 h 375"/>
                  <a:gd name="T6" fmla="*/ 99 w 173"/>
                  <a:gd name="T7" fmla="*/ 67 h 375"/>
                  <a:gd name="T8" fmla="*/ 113 w 173"/>
                  <a:gd name="T9" fmla="*/ 83 h 375"/>
                  <a:gd name="T10" fmla="*/ 113 w 173"/>
                  <a:gd name="T11" fmla="*/ 263 h 375"/>
                  <a:gd name="T12" fmla="*/ 97 w 173"/>
                  <a:gd name="T13" fmla="*/ 323 h 375"/>
                  <a:gd name="T14" fmla="*/ 26 w 173"/>
                  <a:gd name="T15" fmla="*/ 353 h 375"/>
                  <a:gd name="T16" fmla="*/ 0 w 173"/>
                  <a:gd name="T17" fmla="*/ 300 h 375"/>
                  <a:gd name="T18" fmla="*/ 0 w 173"/>
                  <a:gd name="T19" fmla="*/ 119 h 375"/>
                  <a:gd name="T20" fmla="*/ 19 w 173"/>
                  <a:gd name="T21" fmla="*/ 90 h 375"/>
                  <a:gd name="T22" fmla="*/ 40 w 173"/>
                  <a:gd name="T23" fmla="*/ 81 h 375"/>
                  <a:gd name="T24" fmla="*/ 40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sp>
          <p:nvSpPr>
            <p:cNvPr id="2157" name="Line 312"/>
            <p:cNvSpPr>
              <a:spLocks noChangeShapeType="1"/>
            </p:cNvSpPr>
            <p:nvPr/>
          </p:nvSpPr>
          <p:spPr bwMode="auto">
            <a:xfrm flipH="1">
              <a:off x="546" y="1461"/>
              <a:ext cx="108" cy="204"/>
            </a:xfrm>
            <a:prstGeom prst="line">
              <a:avLst/>
            </a:prstGeom>
            <a:noFill/>
            <a:ln w="12700">
              <a:solidFill>
                <a:schemeClr val="tx1"/>
              </a:solidFill>
              <a:round/>
              <a:headEnd/>
              <a:tailEnd/>
            </a:ln>
          </p:spPr>
          <p:txBody>
            <a:bodyPr/>
            <a:lstStyle/>
            <a:p>
              <a:endParaRPr lang="en-US"/>
            </a:p>
          </p:txBody>
        </p:sp>
        <p:sp>
          <p:nvSpPr>
            <p:cNvPr id="2158" name="Line 313"/>
            <p:cNvSpPr>
              <a:spLocks noChangeShapeType="1"/>
            </p:cNvSpPr>
            <p:nvPr/>
          </p:nvSpPr>
          <p:spPr bwMode="auto">
            <a:xfrm>
              <a:off x="546" y="1431"/>
              <a:ext cx="93" cy="270"/>
            </a:xfrm>
            <a:prstGeom prst="line">
              <a:avLst/>
            </a:prstGeom>
            <a:noFill/>
            <a:ln w="12700">
              <a:solidFill>
                <a:schemeClr val="tx1"/>
              </a:solidFill>
              <a:round/>
              <a:headEnd/>
              <a:tailEnd/>
            </a:ln>
          </p:spPr>
          <p:txBody>
            <a:bodyPr/>
            <a:lstStyle/>
            <a:p>
              <a:endParaRPr lang="en-US"/>
            </a:p>
          </p:txBody>
        </p:sp>
      </p:grpSp>
      <p:sp>
        <p:nvSpPr>
          <p:cNvPr id="2077" name="Line 30"/>
          <p:cNvSpPr>
            <a:spLocks noChangeShapeType="1"/>
          </p:cNvSpPr>
          <p:nvPr/>
        </p:nvSpPr>
        <p:spPr bwMode="auto">
          <a:xfrm rot="5400000" flipH="1">
            <a:off x="2679700" y="3098800"/>
            <a:ext cx="533400" cy="0"/>
          </a:xfrm>
          <a:prstGeom prst="line">
            <a:avLst/>
          </a:prstGeom>
          <a:noFill/>
          <a:ln w="28575">
            <a:solidFill>
              <a:schemeClr val="tx1"/>
            </a:solidFill>
            <a:round/>
            <a:headEnd/>
            <a:tailEnd/>
          </a:ln>
        </p:spPr>
        <p:txBody>
          <a:bodyPr wrap="none" anchor="ctr"/>
          <a:lstStyle/>
          <a:p>
            <a:endParaRPr lang="en-US"/>
          </a:p>
        </p:txBody>
      </p:sp>
      <p:sp>
        <p:nvSpPr>
          <p:cNvPr id="2078" name="Line 30"/>
          <p:cNvSpPr>
            <a:spLocks noChangeShapeType="1"/>
          </p:cNvSpPr>
          <p:nvPr/>
        </p:nvSpPr>
        <p:spPr bwMode="auto">
          <a:xfrm rot="5400000" flipH="1">
            <a:off x="3213100" y="3098800"/>
            <a:ext cx="533400" cy="0"/>
          </a:xfrm>
          <a:prstGeom prst="line">
            <a:avLst/>
          </a:prstGeom>
          <a:noFill/>
          <a:ln w="28575">
            <a:solidFill>
              <a:schemeClr val="tx1"/>
            </a:solidFill>
            <a:round/>
            <a:headEnd/>
            <a:tailEnd/>
          </a:ln>
        </p:spPr>
        <p:txBody>
          <a:bodyPr wrap="none" anchor="ctr"/>
          <a:lstStyle/>
          <a:p>
            <a:endParaRPr lang="en-US"/>
          </a:p>
        </p:txBody>
      </p:sp>
      <p:sp>
        <p:nvSpPr>
          <p:cNvPr id="2079" name="Line 30"/>
          <p:cNvSpPr>
            <a:spLocks noChangeShapeType="1"/>
          </p:cNvSpPr>
          <p:nvPr/>
        </p:nvSpPr>
        <p:spPr bwMode="auto">
          <a:xfrm rot="5400000" flipH="1">
            <a:off x="3746500" y="3098800"/>
            <a:ext cx="533400" cy="0"/>
          </a:xfrm>
          <a:prstGeom prst="line">
            <a:avLst/>
          </a:prstGeom>
          <a:noFill/>
          <a:ln w="28575">
            <a:solidFill>
              <a:schemeClr val="tx1"/>
            </a:solidFill>
            <a:round/>
            <a:headEnd/>
            <a:tailEnd/>
          </a:ln>
        </p:spPr>
        <p:txBody>
          <a:bodyPr wrap="none" anchor="ctr"/>
          <a:lstStyle/>
          <a:p>
            <a:endParaRPr lang="en-US"/>
          </a:p>
        </p:txBody>
      </p:sp>
      <p:sp>
        <p:nvSpPr>
          <p:cNvPr id="69" name="Right Bracket 68"/>
          <p:cNvSpPr/>
          <p:nvPr/>
        </p:nvSpPr>
        <p:spPr>
          <a:xfrm rot="5400000">
            <a:off x="3352800" y="838200"/>
            <a:ext cx="685800" cy="4800600"/>
          </a:xfrm>
          <a:prstGeom prst="rightBracket">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grpSp>
        <p:nvGrpSpPr>
          <p:cNvPr id="12" name="Group 164"/>
          <p:cNvGrpSpPr>
            <a:grpSpLocks/>
          </p:cNvGrpSpPr>
          <p:nvPr/>
        </p:nvGrpSpPr>
        <p:grpSpPr bwMode="auto">
          <a:xfrm rot="1980000" flipH="1">
            <a:off x="5524500" y="2454275"/>
            <a:ext cx="288925" cy="787400"/>
            <a:chOff x="1247" y="2496"/>
            <a:chExt cx="182" cy="496"/>
          </a:xfrm>
        </p:grpSpPr>
        <p:sp>
          <p:nvSpPr>
            <p:cNvPr id="2151"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2152"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13" name="Group 167"/>
            <p:cNvGrpSpPr>
              <a:grpSpLocks/>
            </p:cNvGrpSpPr>
            <p:nvPr/>
          </p:nvGrpSpPr>
          <p:grpSpPr bwMode="auto">
            <a:xfrm>
              <a:off x="1247" y="2496"/>
              <a:ext cx="182" cy="331"/>
              <a:chOff x="1247" y="2496"/>
              <a:chExt cx="182" cy="331"/>
            </a:xfrm>
          </p:grpSpPr>
          <p:sp>
            <p:nvSpPr>
              <p:cNvPr id="2154" name="Freeform 168"/>
              <p:cNvSpPr>
                <a:spLocks/>
              </p:cNvSpPr>
              <p:nvPr/>
            </p:nvSpPr>
            <p:spPr bwMode="auto">
              <a:xfrm>
                <a:off x="1248" y="2496"/>
                <a:ext cx="181" cy="331"/>
              </a:xfrm>
              <a:custGeom>
                <a:avLst/>
                <a:gdLst>
                  <a:gd name="T0" fmla="*/ 38 w 277"/>
                  <a:gd name="T1" fmla="*/ 0 h 517"/>
                  <a:gd name="T2" fmla="*/ 82 w 277"/>
                  <a:gd name="T3" fmla="*/ 0 h 517"/>
                  <a:gd name="T4" fmla="*/ 82 w 277"/>
                  <a:gd name="T5" fmla="*/ 43 h 517"/>
                  <a:gd name="T6" fmla="*/ 96 w 277"/>
                  <a:gd name="T7" fmla="*/ 43 h 517"/>
                  <a:gd name="T8" fmla="*/ 118 w 277"/>
                  <a:gd name="T9" fmla="*/ 57 h 517"/>
                  <a:gd name="T10" fmla="*/ 118 w 277"/>
                  <a:gd name="T11" fmla="*/ 170 h 517"/>
                  <a:gd name="T12" fmla="*/ 96 w 277"/>
                  <a:gd name="T13" fmla="*/ 211 h 517"/>
                  <a:gd name="T14" fmla="*/ 22 w 277"/>
                  <a:gd name="T15" fmla="*/ 211 h 517"/>
                  <a:gd name="T16" fmla="*/ 0 w 277"/>
                  <a:gd name="T17" fmla="*/ 170 h 517"/>
                  <a:gd name="T18" fmla="*/ 0 w 277"/>
                  <a:gd name="T19" fmla="*/ 57 h 517"/>
                  <a:gd name="T20" fmla="*/ 22 w 277"/>
                  <a:gd name="T21" fmla="*/ 43 h 517"/>
                  <a:gd name="T22" fmla="*/ 38 w 277"/>
                  <a:gd name="T23" fmla="*/ 43 h 517"/>
                  <a:gd name="T24" fmla="*/ 38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155"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14" name="Group 164"/>
          <p:cNvGrpSpPr>
            <a:grpSpLocks/>
          </p:cNvGrpSpPr>
          <p:nvPr/>
        </p:nvGrpSpPr>
        <p:grpSpPr bwMode="auto">
          <a:xfrm>
            <a:off x="4343400" y="3048000"/>
            <a:ext cx="288925" cy="787400"/>
            <a:chOff x="1247" y="2496"/>
            <a:chExt cx="182" cy="496"/>
          </a:xfrm>
        </p:grpSpPr>
        <p:sp>
          <p:nvSpPr>
            <p:cNvPr id="2146"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2147"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15" name="Group 167"/>
            <p:cNvGrpSpPr>
              <a:grpSpLocks/>
            </p:cNvGrpSpPr>
            <p:nvPr/>
          </p:nvGrpSpPr>
          <p:grpSpPr bwMode="auto">
            <a:xfrm>
              <a:off x="1247" y="2496"/>
              <a:ext cx="182" cy="331"/>
              <a:chOff x="1247" y="2496"/>
              <a:chExt cx="182" cy="331"/>
            </a:xfrm>
          </p:grpSpPr>
          <p:sp>
            <p:nvSpPr>
              <p:cNvPr id="2149" name="Freeform 168"/>
              <p:cNvSpPr>
                <a:spLocks/>
              </p:cNvSpPr>
              <p:nvPr/>
            </p:nvSpPr>
            <p:spPr bwMode="auto">
              <a:xfrm>
                <a:off x="1248" y="2496"/>
                <a:ext cx="181" cy="331"/>
              </a:xfrm>
              <a:custGeom>
                <a:avLst/>
                <a:gdLst>
                  <a:gd name="T0" fmla="*/ 38 w 277"/>
                  <a:gd name="T1" fmla="*/ 0 h 517"/>
                  <a:gd name="T2" fmla="*/ 82 w 277"/>
                  <a:gd name="T3" fmla="*/ 0 h 517"/>
                  <a:gd name="T4" fmla="*/ 82 w 277"/>
                  <a:gd name="T5" fmla="*/ 43 h 517"/>
                  <a:gd name="T6" fmla="*/ 96 w 277"/>
                  <a:gd name="T7" fmla="*/ 43 h 517"/>
                  <a:gd name="T8" fmla="*/ 118 w 277"/>
                  <a:gd name="T9" fmla="*/ 57 h 517"/>
                  <a:gd name="T10" fmla="*/ 118 w 277"/>
                  <a:gd name="T11" fmla="*/ 170 h 517"/>
                  <a:gd name="T12" fmla="*/ 96 w 277"/>
                  <a:gd name="T13" fmla="*/ 211 h 517"/>
                  <a:gd name="T14" fmla="*/ 22 w 277"/>
                  <a:gd name="T15" fmla="*/ 211 h 517"/>
                  <a:gd name="T16" fmla="*/ 0 w 277"/>
                  <a:gd name="T17" fmla="*/ 170 h 517"/>
                  <a:gd name="T18" fmla="*/ 0 w 277"/>
                  <a:gd name="T19" fmla="*/ 57 h 517"/>
                  <a:gd name="T20" fmla="*/ 22 w 277"/>
                  <a:gd name="T21" fmla="*/ 43 h 517"/>
                  <a:gd name="T22" fmla="*/ 38 w 277"/>
                  <a:gd name="T23" fmla="*/ 43 h 517"/>
                  <a:gd name="T24" fmla="*/ 38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150"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16" name="Group 37"/>
          <p:cNvGrpSpPr>
            <a:grpSpLocks/>
          </p:cNvGrpSpPr>
          <p:nvPr/>
        </p:nvGrpSpPr>
        <p:grpSpPr bwMode="auto">
          <a:xfrm>
            <a:off x="4538663" y="3063875"/>
            <a:ext cx="285750" cy="781050"/>
            <a:chOff x="2496" y="2112"/>
            <a:chExt cx="181" cy="499"/>
          </a:xfrm>
        </p:grpSpPr>
        <p:sp>
          <p:nvSpPr>
            <p:cNvPr id="2140" name="Line 38"/>
            <p:cNvSpPr>
              <a:spLocks noChangeShapeType="1"/>
            </p:cNvSpPr>
            <p:nvPr/>
          </p:nvSpPr>
          <p:spPr bwMode="auto">
            <a:xfrm>
              <a:off x="2503" y="2357"/>
              <a:ext cx="0" cy="254"/>
            </a:xfrm>
            <a:prstGeom prst="line">
              <a:avLst/>
            </a:prstGeom>
            <a:noFill/>
            <a:ln w="28575">
              <a:solidFill>
                <a:schemeClr val="tx1"/>
              </a:solidFill>
              <a:round/>
              <a:headEnd/>
              <a:tailEnd/>
            </a:ln>
          </p:spPr>
          <p:txBody>
            <a:bodyPr wrap="none" anchor="ctr"/>
            <a:lstStyle/>
            <a:p>
              <a:endParaRPr lang="en-US"/>
            </a:p>
          </p:txBody>
        </p:sp>
        <p:sp>
          <p:nvSpPr>
            <p:cNvPr id="2141" name="Line 39"/>
            <p:cNvSpPr>
              <a:spLocks noChangeShapeType="1"/>
            </p:cNvSpPr>
            <p:nvPr/>
          </p:nvSpPr>
          <p:spPr bwMode="auto">
            <a:xfrm>
              <a:off x="2672" y="2357"/>
              <a:ext cx="0" cy="254"/>
            </a:xfrm>
            <a:prstGeom prst="line">
              <a:avLst/>
            </a:prstGeom>
            <a:noFill/>
            <a:ln w="28575">
              <a:solidFill>
                <a:schemeClr val="tx1"/>
              </a:solidFill>
              <a:round/>
              <a:headEnd/>
              <a:tailEnd/>
            </a:ln>
          </p:spPr>
          <p:txBody>
            <a:bodyPr wrap="none" anchor="ctr"/>
            <a:lstStyle/>
            <a:p>
              <a:endParaRPr lang="en-US"/>
            </a:p>
          </p:txBody>
        </p:sp>
        <p:grpSp>
          <p:nvGrpSpPr>
            <p:cNvPr id="17" name="Group 40"/>
            <p:cNvGrpSpPr>
              <a:grpSpLocks/>
            </p:cNvGrpSpPr>
            <p:nvPr/>
          </p:nvGrpSpPr>
          <p:grpSpPr bwMode="auto">
            <a:xfrm>
              <a:off x="2496" y="2112"/>
              <a:ext cx="181" cy="333"/>
              <a:chOff x="2496" y="2112"/>
              <a:chExt cx="181" cy="333"/>
            </a:xfrm>
          </p:grpSpPr>
          <p:sp>
            <p:nvSpPr>
              <p:cNvPr id="2143" name="Freeform 41"/>
              <p:cNvSpPr>
                <a:spLocks/>
              </p:cNvSpPr>
              <p:nvPr/>
            </p:nvSpPr>
            <p:spPr bwMode="auto">
              <a:xfrm>
                <a:off x="2496" y="2112"/>
                <a:ext cx="181" cy="333"/>
              </a:xfrm>
              <a:custGeom>
                <a:avLst/>
                <a:gdLst>
                  <a:gd name="T0" fmla="*/ 38 w 277"/>
                  <a:gd name="T1" fmla="*/ 0 h 517"/>
                  <a:gd name="T2" fmla="*/ 82 w 277"/>
                  <a:gd name="T3" fmla="*/ 0 h 517"/>
                  <a:gd name="T4" fmla="*/ 82 w 277"/>
                  <a:gd name="T5" fmla="*/ 44 h 517"/>
                  <a:gd name="T6" fmla="*/ 96 w 277"/>
                  <a:gd name="T7" fmla="*/ 44 h 517"/>
                  <a:gd name="T8" fmla="*/ 118 w 277"/>
                  <a:gd name="T9" fmla="*/ 58 h 517"/>
                  <a:gd name="T10" fmla="*/ 118 w 277"/>
                  <a:gd name="T11" fmla="*/ 172 h 517"/>
                  <a:gd name="T12" fmla="*/ 96 w 277"/>
                  <a:gd name="T13" fmla="*/ 214 h 517"/>
                  <a:gd name="T14" fmla="*/ 22 w 277"/>
                  <a:gd name="T15" fmla="*/ 214 h 517"/>
                  <a:gd name="T16" fmla="*/ 0 w 277"/>
                  <a:gd name="T17" fmla="*/ 172 h 517"/>
                  <a:gd name="T18" fmla="*/ 0 w 277"/>
                  <a:gd name="T19" fmla="*/ 58 h 517"/>
                  <a:gd name="T20" fmla="*/ 22 w 277"/>
                  <a:gd name="T21" fmla="*/ 44 h 517"/>
                  <a:gd name="T22" fmla="*/ 38 w 277"/>
                  <a:gd name="T23" fmla="*/ 44 h 517"/>
                  <a:gd name="T24" fmla="*/ 38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144" name="Line 4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2145" name="Line 4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nvGrpSpPr>
          <p:cNvPr id="18" name="Group 37"/>
          <p:cNvGrpSpPr>
            <a:grpSpLocks/>
          </p:cNvGrpSpPr>
          <p:nvPr/>
        </p:nvGrpSpPr>
        <p:grpSpPr bwMode="auto">
          <a:xfrm rot="1200000">
            <a:off x="6008688" y="3810000"/>
            <a:ext cx="285750" cy="781050"/>
            <a:chOff x="2496" y="2112"/>
            <a:chExt cx="181" cy="499"/>
          </a:xfrm>
        </p:grpSpPr>
        <p:sp>
          <p:nvSpPr>
            <p:cNvPr id="2134" name="Line 38"/>
            <p:cNvSpPr>
              <a:spLocks noChangeShapeType="1"/>
            </p:cNvSpPr>
            <p:nvPr/>
          </p:nvSpPr>
          <p:spPr bwMode="auto">
            <a:xfrm>
              <a:off x="2503" y="2357"/>
              <a:ext cx="0" cy="254"/>
            </a:xfrm>
            <a:prstGeom prst="line">
              <a:avLst/>
            </a:prstGeom>
            <a:noFill/>
            <a:ln w="28575">
              <a:solidFill>
                <a:schemeClr val="tx1"/>
              </a:solidFill>
              <a:round/>
              <a:headEnd/>
              <a:tailEnd/>
            </a:ln>
          </p:spPr>
          <p:txBody>
            <a:bodyPr wrap="none" anchor="ctr"/>
            <a:lstStyle/>
            <a:p>
              <a:endParaRPr lang="en-US"/>
            </a:p>
          </p:txBody>
        </p:sp>
        <p:sp>
          <p:nvSpPr>
            <p:cNvPr id="2135" name="Line 39"/>
            <p:cNvSpPr>
              <a:spLocks noChangeShapeType="1"/>
            </p:cNvSpPr>
            <p:nvPr/>
          </p:nvSpPr>
          <p:spPr bwMode="auto">
            <a:xfrm>
              <a:off x="2672" y="2357"/>
              <a:ext cx="0" cy="254"/>
            </a:xfrm>
            <a:prstGeom prst="line">
              <a:avLst/>
            </a:prstGeom>
            <a:noFill/>
            <a:ln w="28575">
              <a:solidFill>
                <a:schemeClr val="tx1"/>
              </a:solidFill>
              <a:round/>
              <a:headEnd/>
              <a:tailEnd/>
            </a:ln>
          </p:spPr>
          <p:txBody>
            <a:bodyPr wrap="none" anchor="ctr"/>
            <a:lstStyle/>
            <a:p>
              <a:endParaRPr lang="en-US"/>
            </a:p>
          </p:txBody>
        </p:sp>
        <p:grpSp>
          <p:nvGrpSpPr>
            <p:cNvPr id="19" name="Group 40"/>
            <p:cNvGrpSpPr>
              <a:grpSpLocks/>
            </p:cNvGrpSpPr>
            <p:nvPr/>
          </p:nvGrpSpPr>
          <p:grpSpPr bwMode="auto">
            <a:xfrm>
              <a:off x="2496" y="2112"/>
              <a:ext cx="181" cy="333"/>
              <a:chOff x="2496" y="2112"/>
              <a:chExt cx="181" cy="333"/>
            </a:xfrm>
          </p:grpSpPr>
          <p:sp>
            <p:nvSpPr>
              <p:cNvPr id="2137" name="Freeform 41"/>
              <p:cNvSpPr>
                <a:spLocks/>
              </p:cNvSpPr>
              <p:nvPr/>
            </p:nvSpPr>
            <p:spPr bwMode="auto">
              <a:xfrm>
                <a:off x="2496" y="2112"/>
                <a:ext cx="181" cy="333"/>
              </a:xfrm>
              <a:custGeom>
                <a:avLst/>
                <a:gdLst>
                  <a:gd name="T0" fmla="*/ 38 w 277"/>
                  <a:gd name="T1" fmla="*/ 0 h 517"/>
                  <a:gd name="T2" fmla="*/ 82 w 277"/>
                  <a:gd name="T3" fmla="*/ 0 h 517"/>
                  <a:gd name="T4" fmla="*/ 82 w 277"/>
                  <a:gd name="T5" fmla="*/ 44 h 517"/>
                  <a:gd name="T6" fmla="*/ 96 w 277"/>
                  <a:gd name="T7" fmla="*/ 44 h 517"/>
                  <a:gd name="T8" fmla="*/ 118 w 277"/>
                  <a:gd name="T9" fmla="*/ 58 h 517"/>
                  <a:gd name="T10" fmla="*/ 118 w 277"/>
                  <a:gd name="T11" fmla="*/ 172 h 517"/>
                  <a:gd name="T12" fmla="*/ 96 w 277"/>
                  <a:gd name="T13" fmla="*/ 214 h 517"/>
                  <a:gd name="T14" fmla="*/ 22 w 277"/>
                  <a:gd name="T15" fmla="*/ 214 h 517"/>
                  <a:gd name="T16" fmla="*/ 0 w 277"/>
                  <a:gd name="T17" fmla="*/ 172 h 517"/>
                  <a:gd name="T18" fmla="*/ 0 w 277"/>
                  <a:gd name="T19" fmla="*/ 58 h 517"/>
                  <a:gd name="T20" fmla="*/ 22 w 277"/>
                  <a:gd name="T21" fmla="*/ 44 h 517"/>
                  <a:gd name="T22" fmla="*/ 38 w 277"/>
                  <a:gd name="T23" fmla="*/ 44 h 517"/>
                  <a:gd name="T24" fmla="*/ 38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138" name="Line 4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2139" name="Line 4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nvGrpSpPr>
          <p:cNvPr id="20" name="Group 29"/>
          <p:cNvGrpSpPr>
            <a:grpSpLocks/>
          </p:cNvGrpSpPr>
          <p:nvPr/>
        </p:nvGrpSpPr>
        <p:grpSpPr bwMode="auto">
          <a:xfrm rot="3300000">
            <a:off x="6187281" y="3998119"/>
            <a:ext cx="287338" cy="742950"/>
            <a:chOff x="528" y="240"/>
            <a:chExt cx="181" cy="498"/>
          </a:xfrm>
        </p:grpSpPr>
        <p:sp>
          <p:nvSpPr>
            <p:cNvPr id="2131"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2132"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2133" name="Freeform 32"/>
            <p:cNvSpPr>
              <a:spLocks/>
            </p:cNvSpPr>
            <p:nvPr/>
          </p:nvSpPr>
          <p:spPr bwMode="auto">
            <a:xfrm>
              <a:off x="528" y="240"/>
              <a:ext cx="181" cy="332"/>
            </a:xfrm>
            <a:custGeom>
              <a:avLst/>
              <a:gdLst>
                <a:gd name="T0" fmla="*/ 38 w 277"/>
                <a:gd name="T1" fmla="*/ 0 h 517"/>
                <a:gd name="T2" fmla="*/ 82 w 277"/>
                <a:gd name="T3" fmla="*/ 0 h 517"/>
                <a:gd name="T4" fmla="*/ 82 w 277"/>
                <a:gd name="T5" fmla="*/ 43 h 517"/>
                <a:gd name="T6" fmla="*/ 96 w 277"/>
                <a:gd name="T7" fmla="*/ 43 h 517"/>
                <a:gd name="T8" fmla="*/ 118 w 277"/>
                <a:gd name="T9" fmla="*/ 57 h 517"/>
                <a:gd name="T10" fmla="*/ 118 w 277"/>
                <a:gd name="T11" fmla="*/ 171 h 517"/>
                <a:gd name="T12" fmla="*/ 96 w 277"/>
                <a:gd name="T13" fmla="*/ 213 h 517"/>
                <a:gd name="T14" fmla="*/ 22 w 277"/>
                <a:gd name="T15" fmla="*/ 213 h 517"/>
                <a:gd name="T16" fmla="*/ 0 w 277"/>
                <a:gd name="T17" fmla="*/ 171 h 517"/>
                <a:gd name="T18" fmla="*/ 0 w 277"/>
                <a:gd name="T19" fmla="*/ 57 h 517"/>
                <a:gd name="T20" fmla="*/ 22 w 277"/>
                <a:gd name="T21" fmla="*/ 43 h 517"/>
                <a:gd name="T22" fmla="*/ 38 w 277"/>
                <a:gd name="T23" fmla="*/ 43 h 517"/>
                <a:gd name="T24" fmla="*/ 38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1" name="Group 29"/>
          <p:cNvGrpSpPr>
            <a:grpSpLocks/>
          </p:cNvGrpSpPr>
          <p:nvPr/>
        </p:nvGrpSpPr>
        <p:grpSpPr bwMode="auto">
          <a:xfrm rot="-1320000">
            <a:off x="5700713" y="3911600"/>
            <a:ext cx="287337" cy="790575"/>
            <a:chOff x="528" y="240"/>
            <a:chExt cx="181" cy="498"/>
          </a:xfrm>
        </p:grpSpPr>
        <p:sp>
          <p:nvSpPr>
            <p:cNvPr id="2128"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2129"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2130" name="Freeform 32"/>
            <p:cNvSpPr>
              <a:spLocks/>
            </p:cNvSpPr>
            <p:nvPr/>
          </p:nvSpPr>
          <p:spPr bwMode="auto">
            <a:xfrm>
              <a:off x="528" y="240"/>
              <a:ext cx="181" cy="332"/>
            </a:xfrm>
            <a:custGeom>
              <a:avLst/>
              <a:gdLst>
                <a:gd name="T0" fmla="*/ 38 w 277"/>
                <a:gd name="T1" fmla="*/ 0 h 517"/>
                <a:gd name="T2" fmla="*/ 82 w 277"/>
                <a:gd name="T3" fmla="*/ 0 h 517"/>
                <a:gd name="T4" fmla="*/ 82 w 277"/>
                <a:gd name="T5" fmla="*/ 43 h 517"/>
                <a:gd name="T6" fmla="*/ 96 w 277"/>
                <a:gd name="T7" fmla="*/ 43 h 517"/>
                <a:gd name="T8" fmla="*/ 118 w 277"/>
                <a:gd name="T9" fmla="*/ 57 h 517"/>
                <a:gd name="T10" fmla="*/ 118 w 277"/>
                <a:gd name="T11" fmla="*/ 171 h 517"/>
                <a:gd name="T12" fmla="*/ 96 w 277"/>
                <a:gd name="T13" fmla="*/ 213 h 517"/>
                <a:gd name="T14" fmla="*/ 22 w 277"/>
                <a:gd name="T15" fmla="*/ 213 h 517"/>
                <a:gd name="T16" fmla="*/ 0 w 277"/>
                <a:gd name="T17" fmla="*/ 171 h 517"/>
                <a:gd name="T18" fmla="*/ 0 w 277"/>
                <a:gd name="T19" fmla="*/ 57 h 517"/>
                <a:gd name="T20" fmla="*/ 22 w 277"/>
                <a:gd name="T21" fmla="*/ 43 h 517"/>
                <a:gd name="T22" fmla="*/ 38 w 277"/>
                <a:gd name="T23" fmla="*/ 43 h 517"/>
                <a:gd name="T24" fmla="*/ 38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sp>
        <p:nvSpPr>
          <p:cNvPr id="2087" name="AutoShape 673"/>
          <p:cNvSpPr>
            <a:spLocks noChangeArrowheads="1"/>
          </p:cNvSpPr>
          <p:nvPr/>
        </p:nvSpPr>
        <p:spPr bwMode="auto">
          <a:xfrm>
            <a:off x="5791200" y="4114800"/>
            <a:ext cx="325438" cy="720725"/>
          </a:xfrm>
          <a:prstGeom prst="can">
            <a:avLst>
              <a:gd name="adj" fmla="val 55366"/>
            </a:avLst>
          </a:prstGeom>
          <a:solidFill>
            <a:srgbClr val="00CCFF"/>
          </a:solidFill>
          <a:ln w="9525">
            <a:solidFill>
              <a:schemeClr val="tx1"/>
            </a:solidFill>
            <a:round/>
            <a:headEnd/>
            <a:tailEnd/>
          </a:ln>
        </p:spPr>
        <p:txBody>
          <a:bodyPr wrap="none" anchor="ctr"/>
          <a:lstStyle/>
          <a:p>
            <a:endParaRPr lang="en-US"/>
          </a:p>
        </p:txBody>
      </p:sp>
      <p:grpSp>
        <p:nvGrpSpPr>
          <p:cNvPr id="22" name="Group 125"/>
          <p:cNvGrpSpPr>
            <a:grpSpLocks/>
          </p:cNvGrpSpPr>
          <p:nvPr/>
        </p:nvGrpSpPr>
        <p:grpSpPr bwMode="auto">
          <a:xfrm>
            <a:off x="1905000" y="6400800"/>
            <a:ext cx="3048000" cy="930275"/>
            <a:chOff x="2057400" y="6553200"/>
            <a:chExt cx="3048000" cy="930275"/>
          </a:xfrm>
        </p:grpSpPr>
        <p:grpSp>
          <p:nvGrpSpPr>
            <p:cNvPr id="23" name="Group 154"/>
            <p:cNvGrpSpPr>
              <a:grpSpLocks/>
            </p:cNvGrpSpPr>
            <p:nvPr/>
          </p:nvGrpSpPr>
          <p:grpSpPr bwMode="auto">
            <a:xfrm>
              <a:off x="3581400" y="6553200"/>
              <a:ext cx="1524000" cy="930275"/>
              <a:chOff x="2895600" y="6553200"/>
              <a:chExt cx="1524000" cy="930969"/>
            </a:xfrm>
          </p:grpSpPr>
          <p:sp>
            <p:nvSpPr>
              <p:cNvPr id="2125" name="Freeform 6"/>
              <p:cNvSpPr>
                <a:spLocks/>
              </p:cNvSpPr>
              <p:nvPr/>
            </p:nvSpPr>
            <p:spPr bwMode="auto">
              <a:xfrm>
                <a:off x="2895600" y="6553200"/>
                <a:ext cx="1524000" cy="685800"/>
              </a:xfrm>
              <a:custGeom>
                <a:avLst/>
                <a:gdLst>
                  <a:gd name="T0" fmla="*/ 2147483647 w 528"/>
                  <a:gd name="T1" fmla="*/ 1633061153 h 288"/>
                  <a:gd name="T2" fmla="*/ 0 w 528"/>
                  <a:gd name="T3" fmla="*/ 1633061153 h 288"/>
                  <a:gd name="T4" fmla="*/ 0 w 528"/>
                  <a:gd name="T5" fmla="*/ 0 h 288"/>
                  <a:gd name="T6" fmla="*/ 2147483647 w 528"/>
                  <a:gd name="T7" fmla="*/ 0 h 288"/>
                  <a:gd name="T8" fmla="*/ 2147483647 w 528"/>
                  <a:gd name="T9" fmla="*/ 1633061153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126" name="Line 38"/>
              <p:cNvSpPr>
                <a:spLocks noChangeShapeType="1"/>
              </p:cNvSpPr>
              <p:nvPr/>
            </p:nvSpPr>
            <p:spPr bwMode="auto">
              <a:xfrm>
                <a:off x="2908300" y="7086600"/>
                <a:ext cx="0" cy="397569"/>
              </a:xfrm>
              <a:prstGeom prst="line">
                <a:avLst/>
              </a:prstGeom>
              <a:noFill/>
              <a:ln w="28575">
                <a:solidFill>
                  <a:schemeClr val="tx1"/>
                </a:solidFill>
                <a:round/>
                <a:headEnd/>
                <a:tailEnd/>
              </a:ln>
            </p:spPr>
            <p:txBody>
              <a:bodyPr wrap="none" anchor="ctr"/>
              <a:lstStyle/>
              <a:p>
                <a:endParaRPr lang="en-US"/>
              </a:p>
            </p:txBody>
          </p:sp>
          <p:sp>
            <p:nvSpPr>
              <p:cNvPr id="2127" name="Line 38"/>
              <p:cNvSpPr>
                <a:spLocks noChangeShapeType="1"/>
              </p:cNvSpPr>
              <p:nvPr/>
            </p:nvSpPr>
            <p:spPr bwMode="auto">
              <a:xfrm>
                <a:off x="4419600" y="7086600"/>
                <a:ext cx="0" cy="397569"/>
              </a:xfrm>
              <a:prstGeom prst="line">
                <a:avLst/>
              </a:prstGeom>
              <a:noFill/>
              <a:ln w="28575">
                <a:solidFill>
                  <a:schemeClr val="tx1"/>
                </a:solidFill>
                <a:round/>
                <a:headEnd/>
                <a:tailEnd/>
              </a:ln>
            </p:spPr>
            <p:txBody>
              <a:bodyPr wrap="none" anchor="ctr"/>
              <a:lstStyle/>
              <a:p>
                <a:endParaRPr lang="en-US"/>
              </a:p>
            </p:txBody>
          </p:sp>
        </p:grpSp>
        <p:grpSp>
          <p:nvGrpSpPr>
            <p:cNvPr id="24" name="Group 155"/>
            <p:cNvGrpSpPr>
              <a:grpSpLocks/>
            </p:cNvGrpSpPr>
            <p:nvPr/>
          </p:nvGrpSpPr>
          <p:grpSpPr bwMode="auto">
            <a:xfrm>
              <a:off x="2057400" y="6553200"/>
              <a:ext cx="1524000" cy="930275"/>
              <a:chOff x="2895600" y="6553200"/>
              <a:chExt cx="1524000" cy="930969"/>
            </a:xfrm>
          </p:grpSpPr>
          <p:sp>
            <p:nvSpPr>
              <p:cNvPr id="2122" name="Freeform 6"/>
              <p:cNvSpPr>
                <a:spLocks/>
              </p:cNvSpPr>
              <p:nvPr/>
            </p:nvSpPr>
            <p:spPr bwMode="auto">
              <a:xfrm>
                <a:off x="2895600" y="6553200"/>
                <a:ext cx="1524000" cy="685800"/>
              </a:xfrm>
              <a:custGeom>
                <a:avLst/>
                <a:gdLst>
                  <a:gd name="T0" fmla="*/ 2147483647 w 528"/>
                  <a:gd name="T1" fmla="*/ 1633061153 h 288"/>
                  <a:gd name="T2" fmla="*/ 0 w 528"/>
                  <a:gd name="T3" fmla="*/ 1633061153 h 288"/>
                  <a:gd name="T4" fmla="*/ 0 w 528"/>
                  <a:gd name="T5" fmla="*/ 0 h 288"/>
                  <a:gd name="T6" fmla="*/ 2147483647 w 528"/>
                  <a:gd name="T7" fmla="*/ 0 h 288"/>
                  <a:gd name="T8" fmla="*/ 2147483647 w 528"/>
                  <a:gd name="T9" fmla="*/ 1633061153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123" name="Line 38"/>
              <p:cNvSpPr>
                <a:spLocks noChangeShapeType="1"/>
              </p:cNvSpPr>
              <p:nvPr/>
            </p:nvSpPr>
            <p:spPr bwMode="auto">
              <a:xfrm>
                <a:off x="2908300" y="7086600"/>
                <a:ext cx="0" cy="397569"/>
              </a:xfrm>
              <a:prstGeom prst="line">
                <a:avLst/>
              </a:prstGeom>
              <a:noFill/>
              <a:ln w="28575">
                <a:solidFill>
                  <a:schemeClr val="tx1"/>
                </a:solidFill>
                <a:round/>
                <a:headEnd/>
                <a:tailEnd/>
              </a:ln>
            </p:spPr>
            <p:txBody>
              <a:bodyPr wrap="none" anchor="ctr"/>
              <a:lstStyle/>
              <a:p>
                <a:endParaRPr lang="en-US"/>
              </a:p>
            </p:txBody>
          </p:sp>
          <p:sp>
            <p:nvSpPr>
              <p:cNvPr id="2124" name="Line 38"/>
              <p:cNvSpPr>
                <a:spLocks noChangeShapeType="1"/>
              </p:cNvSpPr>
              <p:nvPr/>
            </p:nvSpPr>
            <p:spPr bwMode="auto">
              <a:xfrm>
                <a:off x="4419600" y="7086600"/>
                <a:ext cx="0" cy="397569"/>
              </a:xfrm>
              <a:prstGeom prst="line">
                <a:avLst/>
              </a:prstGeom>
              <a:noFill/>
              <a:ln w="28575">
                <a:solidFill>
                  <a:schemeClr val="tx1"/>
                </a:solidFill>
                <a:round/>
                <a:headEnd/>
                <a:tailEnd/>
              </a:ln>
            </p:spPr>
            <p:txBody>
              <a:bodyPr wrap="none" anchor="ctr"/>
              <a:lstStyle/>
              <a:p>
                <a:endParaRPr lang="en-US"/>
              </a:p>
            </p:txBody>
          </p:sp>
        </p:grpSp>
      </p:grpSp>
      <p:grpSp>
        <p:nvGrpSpPr>
          <p:cNvPr id="25" name="Group 126"/>
          <p:cNvGrpSpPr>
            <a:grpSpLocks/>
          </p:cNvGrpSpPr>
          <p:nvPr/>
        </p:nvGrpSpPr>
        <p:grpSpPr bwMode="auto">
          <a:xfrm>
            <a:off x="1828800" y="5181600"/>
            <a:ext cx="3048000" cy="930275"/>
            <a:chOff x="2057400" y="6553200"/>
            <a:chExt cx="3048000" cy="930275"/>
          </a:xfrm>
        </p:grpSpPr>
        <p:grpSp>
          <p:nvGrpSpPr>
            <p:cNvPr id="26" name="Group 154"/>
            <p:cNvGrpSpPr>
              <a:grpSpLocks/>
            </p:cNvGrpSpPr>
            <p:nvPr/>
          </p:nvGrpSpPr>
          <p:grpSpPr bwMode="auto">
            <a:xfrm>
              <a:off x="3581400" y="6553200"/>
              <a:ext cx="1524000" cy="930275"/>
              <a:chOff x="2895600" y="6553200"/>
              <a:chExt cx="1524000" cy="930969"/>
            </a:xfrm>
          </p:grpSpPr>
          <p:sp>
            <p:nvSpPr>
              <p:cNvPr id="2117" name="Freeform 6"/>
              <p:cNvSpPr>
                <a:spLocks/>
              </p:cNvSpPr>
              <p:nvPr/>
            </p:nvSpPr>
            <p:spPr bwMode="auto">
              <a:xfrm>
                <a:off x="2895600" y="6553200"/>
                <a:ext cx="1524000" cy="685800"/>
              </a:xfrm>
              <a:custGeom>
                <a:avLst/>
                <a:gdLst>
                  <a:gd name="T0" fmla="*/ 2147483647 w 528"/>
                  <a:gd name="T1" fmla="*/ 1633061153 h 288"/>
                  <a:gd name="T2" fmla="*/ 0 w 528"/>
                  <a:gd name="T3" fmla="*/ 1633061153 h 288"/>
                  <a:gd name="T4" fmla="*/ 0 w 528"/>
                  <a:gd name="T5" fmla="*/ 0 h 288"/>
                  <a:gd name="T6" fmla="*/ 2147483647 w 528"/>
                  <a:gd name="T7" fmla="*/ 0 h 288"/>
                  <a:gd name="T8" fmla="*/ 2147483647 w 528"/>
                  <a:gd name="T9" fmla="*/ 1633061153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118" name="Line 38"/>
              <p:cNvSpPr>
                <a:spLocks noChangeShapeType="1"/>
              </p:cNvSpPr>
              <p:nvPr/>
            </p:nvSpPr>
            <p:spPr bwMode="auto">
              <a:xfrm>
                <a:off x="2908300" y="7086600"/>
                <a:ext cx="0" cy="397569"/>
              </a:xfrm>
              <a:prstGeom prst="line">
                <a:avLst/>
              </a:prstGeom>
              <a:noFill/>
              <a:ln w="28575">
                <a:solidFill>
                  <a:schemeClr val="tx1"/>
                </a:solidFill>
                <a:round/>
                <a:headEnd/>
                <a:tailEnd/>
              </a:ln>
            </p:spPr>
            <p:txBody>
              <a:bodyPr wrap="none" anchor="ctr"/>
              <a:lstStyle/>
              <a:p>
                <a:endParaRPr lang="en-US"/>
              </a:p>
            </p:txBody>
          </p:sp>
          <p:sp>
            <p:nvSpPr>
              <p:cNvPr id="2119" name="Line 38"/>
              <p:cNvSpPr>
                <a:spLocks noChangeShapeType="1"/>
              </p:cNvSpPr>
              <p:nvPr/>
            </p:nvSpPr>
            <p:spPr bwMode="auto">
              <a:xfrm>
                <a:off x="4419600" y="7086600"/>
                <a:ext cx="0" cy="397569"/>
              </a:xfrm>
              <a:prstGeom prst="line">
                <a:avLst/>
              </a:prstGeom>
              <a:noFill/>
              <a:ln w="28575">
                <a:solidFill>
                  <a:schemeClr val="tx1"/>
                </a:solidFill>
                <a:round/>
                <a:headEnd/>
                <a:tailEnd/>
              </a:ln>
            </p:spPr>
            <p:txBody>
              <a:bodyPr wrap="none" anchor="ctr"/>
              <a:lstStyle/>
              <a:p>
                <a:endParaRPr lang="en-US"/>
              </a:p>
            </p:txBody>
          </p:sp>
        </p:grpSp>
        <p:grpSp>
          <p:nvGrpSpPr>
            <p:cNvPr id="27" name="Group 155"/>
            <p:cNvGrpSpPr>
              <a:grpSpLocks/>
            </p:cNvGrpSpPr>
            <p:nvPr/>
          </p:nvGrpSpPr>
          <p:grpSpPr bwMode="auto">
            <a:xfrm>
              <a:off x="2057400" y="6553200"/>
              <a:ext cx="1524000" cy="930275"/>
              <a:chOff x="2895600" y="6553200"/>
              <a:chExt cx="1524000" cy="930969"/>
            </a:xfrm>
          </p:grpSpPr>
          <p:sp>
            <p:nvSpPr>
              <p:cNvPr id="2114" name="Freeform 6"/>
              <p:cNvSpPr>
                <a:spLocks/>
              </p:cNvSpPr>
              <p:nvPr/>
            </p:nvSpPr>
            <p:spPr bwMode="auto">
              <a:xfrm>
                <a:off x="2895600" y="6553200"/>
                <a:ext cx="1524000" cy="685800"/>
              </a:xfrm>
              <a:custGeom>
                <a:avLst/>
                <a:gdLst>
                  <a:gd name="T0" fmla="*/ 2147483647 w 528"/>
                  <a:gd name="T1" fmla="*/ 1633061153 h 288"/>
                  <a:gd name="T2" fmla="*/ 0 w 528"/>
                  <a:gd name="T3" fmla="*/ 1633061153 h 288"/>
                  <a:gd name="T4" fmla="*/ 0 w 528"/>
                  <a:gd name="T5" fmla="*/ 0 h 288"/>
                  <a:gd name="T6" fmla="*/ 2147483647 w 528"/>
                  <a:gd name="T7" fmla="*/ 0 h 288"/>
                  <a:gd name="T8" fmla="*/ 2147483647 w 528"/>
                  <a:gd name="T9" fmla="*/ 1633061153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115" name="Line 38"/>
              <p:cNvSpPr>
                <a:spLocks noChangeShapeType="1"/>
              </p:cNvSpPr>
              <p:nvPr/>
            </p:nvSpPr>
            <p:spPr bwMode="auto">
              <a:xfrm>
                <a:off x="2908300" y="7086600"/>
                <a:ext cx="0" cy="397569"/>
              </a:xfrm>
              <a:prstGeom prst="line">
                <a:avLst/>
              </a:prstGeom>
              <a:noFill/>
              <a:ln w="28575">
                <a:solidFill>
                  <a:schemeClr val="tx1"/>
                </a:solidFill>
                <a:round/>
                <a:headEnd/>
                <a:tailEnd/>
              </a:ln>
            </p:spPr>
            <p:txBody>
              <a:bodyPr wrap="none" anchor="ctr"/>
              <a:lstStyle/>
              <a:p>
                <a:endParaRPr lang="en-US"/>
              </a:p>
            </p:txBody>
          </p:sp>
          <p:sp>
            <p:nvSpPr>
              <p:cNvPr id="2116" name="Line 38"/>
              <p:cNvSpPr>
                <a:spLocks noChangeShapeType="1"/>
              </p:cNvSpPr>
              <p:nvPr/>
            </p:nvSpPr>
            <p:spPr bwMode="auto">
              <a:xfrm>
                <a:off x="4419600" y="7086600"/>
                <a:ext cx="0" cy="397569"/>
              </a:xfrm>
              <a:prstGeom prst="line">
                <a:avLst/>
              </a:prstGeom>
              <a:noFill/>
              <a:ln w="28575">
                <a:solidFill>
                  <a:schemeClr val="tx1"/>
                </a:solidFill>
                <a:round/>
                <a:headEnd/>
                <a:tailEnd/>
              </a:ln>
            </p:spPr>
            <p:txBody>
              <a:bodyPr wrap="none" anchor="ctr"/>
              <a:lstStyle/>
              <a:p>
                <a:endParaRPr lang="en-US"/>
              </a:p>
            </p:txBody>
          </p:sp>
        </p:grpSp>
      </p:grpSp>
      <p:sp>
        <p:nvSpPr>
          <p:cNvPr id="2090" name="Freeform 32"/>
          <p:cNvSpPr>
            <a:spLocks/>
          </p:cNvSpPr>
          <p:nvPr/>
        </p:nvSpPr>
        <p:spPr bwMode="auto">
          <a:xfrm rot="16200000" flipH="1">
            <a:off x="2984500" y="2489200"/>
            <a:ext cx="381000" cy="609600"/>
          </a:xfrm>
          <a:custGeom>
            <a:avLst/>
            <a:gdLst>
              <a:gd name="T0" fmla="*/ 116167 w 10000"/>
              <a:gd name="T1" fmla="*/ 0 h 10000"/>
              <a:gd name="T2" fmla="*/ 264833 w 10000"/>
              <a:gd name="T3" fmla="*/ 0 h 10000"/>
              <a:gd name="T4" fmla="*/ 310591 w 10000"/>
              <a:gd name="T5" fmla="*/ 18227 h 10000"/>
              <a:gd name="T6" fmla="*/ 381000 w 10000"/>
              <a:gd name="T7" fmla="*/ 67178 h 10000"/>
              <a:gd name="T8" fmla="*/ 381000 w 10000"/>
              <a:gd name="T9" fmla="*/ 464210 h 10000"/>
              <a:gd name="T10" fmla="*/ 310591 w 10000"/>
              <a:gd name="T11" fmla="*/ 609600 h 10000"/>
              <a:gd name="T12" fmla="*/ 70409 w 10000"/>
              <a:gd name="T13" fmla="*/ 609600 h 10000"/>
              <a:gd name="T14" fmla="*/ 0 w 10000"/>
              <a:gd name="T15" fmla="*/ 464210 h 10000"/>
              <a:gd name="T16" fmla="*/ 0 w 10000"/>
              <a:gd name="T17" fmla="*/ 67178 h 10000"/>
              <a:gd name="T18" fmla="*/ 61112 w 10000"/>
              <a:gd name="T19" fmla="*/ 26579 h 10000"/>
              <a:gd name="T20" fmla="*/ 116167 w 10000"/>
              <a:gd name="T21" fmla="*/ 0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3049" y="0"/>
                </a:moveTo>
                <a:lnTo>
                  <a:pt x="6951" y="0"/>
                </a:lnTo>
                <a:cubicBezTo>
                  <a:pt x="7801" y="50"/>
                  <a:pt x="7644" y="116"/>
                  <a:pt x="8152" y="299"/>
                </a:cubicBezTo>
                <a:lnTo>
                  <a:pt x="10000" y="1102"/>
                </a:lnTo>
                <a:lnTo>
                  <a:pt x="10000" y="7615"/>
                </a:lnTo>
                <a:lnTo>
                  <a:pt x="8152" y="10000"/>
                </a:lnTo>
                <a:lnTo>
                  <a:pt x="1848" y="10000"/>
                </a:lnTo>
                <a:lnTo>
                  <a:pt x="0" y="7615"/>
                </a:lnTo>
                <a:lnTo>
                  <a:pt x="0" y="1102"/>
                </a:lnTo>
                <a:lnTo>
                  <a:pt x="1604" y="436"/>
                </a:lnTo>
                <a:lnTo>
                  <a:pt x="304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091" name="Freeform 32"/>
          <p:cNvSpPr>
            <a:spLocks/>
          </p:cNvSpPr>
          <p:nvPr/>
        </p:nvSpPr>
        <p:spPr bwMode="auto">
          <a:xfrm rot="5400000">
            <a:off x="3594100" y="2489200"/>
            <a:ext cx="381000" cy="609600"/>
          </a:xfrm>
          <a:custGeom>
            <a:avLst/>
            <a:gdLst>
              <a:gd name="T0" fmla="*/ 116167 w 10000"/>
              <a:gd name="T1" fmla="*/ 0 h 10000"/>
              <a:gd name="T2" fmla="*/ 264833 w 10000"/>
              <a:gd name="T3" fmla="*/ 0 h 10000"/>
              <a:gd name="T4" fmla="*/ 310591 w 10000"/>
              <a:gd name="T5" fmla="*/ 18227 h 10000"/>
              <a:gd name="T6" fmla="*/ 381000 w 10000"/>
              <a:gd name="T7" fmla="*/ 67178 h 10000"/>
              <a:gd name="T8" fmla="*/ 381000 w 10000"/>
              <a:gd name="T9" fmla="*/ 464210 h 10000"/>
              <a:gd name="T10" fmla="*/ 310591 w 10000"/>
              <a:gd name="T11" fmla="*/ 609600 h 10000"/>
              <a:gd name="T12" fmla="*/ 70409 w 10000"/>
              <a:gd name="T13" fmla="*/ 609600 h 10000"/>
              <a:gd name="T14" fmla="*/ 0 w 10000"/>
              <a:gd name="T15" fmla="*/ 464210 h 10000"/>
              <a:gd name="T16" fmla="*/ 0 w 10000"/>
              <a:gd name="T17" fmla="*/ 67178 h 10000"/>
              <a:gd name="T18" fmla="*/ 61112 w 10000"/>
              <a:gd name="T19" fmla="*/ 26579 h 10000"/>
              <a:gd name="T20" fmla="*/ 116167 w 10000"/>
              <a:gd name="T21" fmla="*/ 0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000">
                <a:moveTo>
                  <a:pt x="3049" y="0"/>
                </a:moveTo>
                <a:lnTo>
                  <a:pt x="6951" y="0"/>
                </a:lnTo>
                <a:cubicBezTo>
                  <a:pt x="7801" y="50"/>
                  <a:pt x="7644" y="116"/>
                  <a:pt x="8152" y="299"/>
                </a:cubicBezTo>
                <a:lnTo>
                  <a:pt x="10000" y="1102"/>
                </a:lnTo>
                <a:lnTo>
                  <a:pt x="10000" y="7615"/>
                </a:lnTo>
                <a:lnTo>
                  <a:pt x="8152" y="10000"/>
                </a:lnTo>
                <a:lnTo>
                  <a:pt x="1848" y="10000"/>
                </a:lnTo>
                <a:lnTo>
                  <a:pt x="0" y="7615"/>
                </a:lnTo>
                <a:lnTo>
                  <a:pt x="0" y="1102"/>
                </a:lnTo>
                <a:lnTo>
                  <a:pt x="1604" y="436"/>
                </a:lnTo>
                <a:lnTo>
                  <a:pt x="304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092" name="TextBox 172"/>
          <p:cNvSpPr txBox="1">
            <a:spLocks noChangeArrowheads="1"/>
          </p:cNvSpPr>
          <p:nvPr/>
        </p:nvSpPr>
        <p:spPr bwMode="auto">
          <a:xfrm>
            <a:off x="2946400" y="2679700"/>
            <a:ext cx="987425" cy="246063"/>
          </a:xfrm>
          <a:prstGeom prst="rect">
            <a:avLst/>
          </a:prstGeom>
          <a:noFill/>
          <a:ln w="9525">
            <a:noFill/>
            <a:miter lim="800000"/>
            <a:headEnd/>
            <a:tailEnd/>
          </a:ln>
        </p:spPr>
        <p:txBody>
          <a:bodyPr wrap="none">
            <a:spAutoFit/>
          </a:bodyPr>
          <a:lstStyle/>
          <a:p>
            <a:r>
              <a:rPr lang="en-US" sz="1000"/>
              <a:t>Saloon  mirror</a:t>
            </a:r>
          </a:p>
        </p:txBody>
      </p:sp>
      <p:cxnSp>
        <p:nvCxnSpPr>
          <p:cNvPr id="146" name="Straight Arrow Connector 145"/>
          <p:cNvCxnSpPr/>
          <p:nvPr/>
        </p:nvCxnSpPr>
        <p:spPr>
          <a:xfrm rot="5400000">
            <a:off x="3886994" y="7466806"/>
            <a:ext cx="609600" cy="1588"/>
          </a:xfrm>
          <a:prstGeom prst="straightConnector1">
            <a:avLst/>
          </a:prstGeom>
          <a:ln w="158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94" name="TextBox 146"/>
          <p:cNvSpPr txBox="1">
            <a:spLocks noChangeArrowheads="1"/>
          </p:cNvSpPr>
          <p:nvPr/>
        </p:nvSpPr>
        <p:spPr bwMode="auto">
          <a:xfrm>
            <a:off x="4191000" y="7394575"/>
            <a:ext cx="323850" cy="307975"/>
          </a:xfrm>
          <a:prstGeom prst="rect">
            <a:avLst/>
          </a:prstGeom>
          <a:noFill/>
          <a:ln w="9525">
            <a:noFill/>
            <a:miter lim="800000"/>
            <a:headEnd/>
            <a:tailEnd/>
          </a:ln>
        </p:spPr>
        <p:txBody>
          <a:bodyPr wrap="none">
            <a:spAutoFit/>
          </a:bodyPr>
          <a:lstStyle/>
          <a:p>
            <a:r>
              <a:rPr lang="en-US" sz="1400"/>
              <a:t>5’</a:t>
            </a:r>
          </a:p>
        </p:txBody>
      </p:sp>
      <p:cxnSp>
        <p:nvCxnSpPr>
          <p:cNvPr id="148" name="Straight Arrow Connector 147"/>
          <p:cNvCxnSpPr/>
          <p:nvPr/>
        </p:nvCxnSpPr>
        <p:spPr>
          <a:xfrm rot="5400000">
            <a:off x="3658394" y="6320631"/>
            <a:ext cx="609600" cy="1588"/>
          </a:xfrm>
          <a:prstGeom prst="straightConnector1">
            <a:avLst/>
          </a:prstGeom>
          <a:ln w="158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96" name="TextBox 148"/>
          <p:cNvSpPr txBox="1">
            <a:spLocks noChangeArrowheads="1"/>
          </p:cNvSpPr>
          <p:nvPr/>
        </p:nvSpPr>
        <p:spPr bwMode="auto">
          <a:xfrm>
            <a:off x="3962400" y="6019800"/>
            <a:ext cx="323850" cy="307975"/>
          </a:xfrm>
          <a:prstGeom prst="rect">
            <a:avLst/>
          </a:prstGeom>
          <a:noFill/>
          <a:ln w="9525">
            <a:noFill/>
            <a:miter lim="800000"/>
            <a:headEnd/>
            <a:tailEnd/>
          </a:ln>
        </p:spPr>
        <p:txBody>
          <a:bodyPr wrap="none">
            <a:spAutoFit/>
          </a:bodyPr>
          <a:lstStyle/>
          <a:p>
            <a:r>
              <a:rPr lang="en-US" sz="1400"/>
              <a:t>5’</a:t>
            </a:r>
          </a:p>
        </p:txBody>
      </p:sp>
      <p:sp>
        <p:nvSpPr>
          <p:cNvPr id="2097" name="TextBox 149"/>
          <p:cNvSpPr txBox="1">
            <a:spLocks noChangeArrowheads="1"/>
          </p:cNvSpPr>
          <p:nvPr/>
        </p:nvSpPr>
        <p:spPr bwMode="auto">
          <a:xfrm>
            <a:off x="4876800" y="3276600"/>
            <a:ext cx="806450" cy="276225"/>
          </a:xfrm>
          <a:prstGeom prst="rect">
            <a:avLst/>
          </a:prstGeom>
          <a:noFill/>
          <a:ln w="9525">
            <a:noFill/>
            <a:miter lim="800000"/>
            <a:headEnd/>
            <a:tailEnd/>
          </a:ln>
        </p:spPr>
        <p:txBody>
          <a:bodyPr wrap="none">
            <a:spAutoFit/>
          </a:bodyPr>
          <a:lstStyle/>
          <a:p>
            <a:r>
              <a:rPr lang="en-US" sz="1200"/>
              <a:t>Fault line</a:t>
            </a:r>
          </a:p>
        </p:txBody>
      </p:sp>
      <p:sp>
        <p:nvSpPr>
          <p:cNvPr id="2098" name="AutoShape 673"/>
          <p:cNvSpPr>
            <a:spLocks noChangeArrowheads="1"/>
          </p:cNvSpPr>
          <p:nvPr/>
        </p:nvSpPr>
        <p:spPr bwMode="auto">
          <a:xfrm>
            <a:off x="1295400" y="3276600"/>
            <a:ext cx="325438" cy="533400"/>
          </a:xfrm>
          <a:prstGeom prst="can">
            <a:avLst>
              <a:gd name="adj" fmla="val 55363"/>
            </a:avLst>
          </a:prstGeom>
          <a:solidFill>
            <a:srgbClr val="00CCFF"/>
          </a:solidFill>
          <a:ln w="9525">
            <a:solidFill>
              <a:schemeClr val="tx1"/>
            </a:solidFill>
            <a:round/>
            <a:headEnd/>
            <a:tailEnd/>
          </a:ln>
        </p:spPr>
        <p:txBody>
          <a:bodyPr wrap="none" anchor="ctr"/>
          <a:lstStyle/>
          <a:p>
            <a:endParaRPr lang="en-US"/>
          </a:p>
        </p:txBody>
      </p:sp>
      <p:sp>
        <p:nvSpPr>
          <p:cNvPr id="2099" name="AutoShape 673"/>
          <p:cNvSpPr>
            <a:spLocks noChangeArrowheads="1"/>
          </p:cNvSpPr>
          <p:nvPr/>
        </p:nvSpPr>
        <p:spPr bwMode="auto">
          <a:xfrm>
            <a:off x="5791200" y="3276600"/>
            <a:ext cx="325438" cy="533400"/>
          </a:xfrm>
          <a:prstGeom prst="can">
            <a:avLst>
              <a:gd name="adj" fmla="val 55363"/>
            </a:avLst>
          </a:prstGeom>
          <a:solidFill>
            <a:srgbClr val="00CCFF"/>
          </a:solidFill>
          <a:ln w="9525">
            <a:solidFill>
              <a:schemeClr val="tx1"/>
            </a:solidFill>
            <a:round/>
            <a:headEnd/>
            <a:tailEnd/>
          </a:ln>
        </p:spPr>
        <p:txBody>
          <a:bodyPr wrap="none" anchor="ctr"/>
          <a:lstStyle/>
          <a:p>
            <a:endParaRPr lang="en-US"/>
          </a:p>
        </p:txBody>
      </p:sp>
      <p:cxnSp>
        <p:nvCxnSpPr>
          <p:cNvPr id="155" name="Straight Connector 154"/>
          <p:cNvCxnSpPr/>
          <p:nvPr/>
        </p:nvCxnSpPr>
        <p:spPr>
          <a:xfrm>
            <a:off x="3352800" y="4648200"/>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Group 163"/>
          <p:cNvGrpSpPr>
            <a:grpSpLocks/>
          </p:cNvGrpSpPr>
          <p:nvPr/>
        </p:nvGrpSpPr>
        <p:grpSpPr bwMode="auto">
          <a:xfrm>
            <a:off x="2971800" y="6781800"/>
            <a:ext cx="914400" cy="1106488"/>
            <a:chOff x="2136" y="2544"/>
            <a:chExt cx="751" cy="919"/>
          </a:xfrm>
        </p:grpSpPr>
        <p:sp>
          <p:nvSpPr>
            <p:cNvPr id="2106" name="Rectangle 164"/>
            <p:cNvSpPr>
              <a:spLocks noChangeArrowheads="1"/>
            </p:cNvSpPr>
            <p:nvPr/>
          </p:nvSpPr>
          <p:spPr bwMode="auto">
            <a:xfrm>
              <a:off x="2136" y="2544"/>
              <a:ext cx="751" cy="919"/>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grpSp>
          <p:nvGrpSpPr>
            <p:cNvPr id="29" name="Group 165"/>
            <p:cNvGrpSpPr>
              <a:grpSpLocks/>
            </p:cNvGrpSpPr>
            <p:nvPr/>
          </p:nvGrpSpPr>
          <p:grpSpPr bwMode="auto">
            <a:xfrm>
              <a:off x="2316" y="2736"/>
              <a:ext cx="389" cy="720"/>
              <a:chOff x="2155" y="2736"/>
              <a:chExt cx="389" cy="720"/>
            </a:xfrm>
          </p:grpSpPr>
          <p:sp>
            <p:nvSpPr>
              <p:cNvPr id="2108" name="Rectangle 166"/>
              <p:cNvSpPr>
                <a:spLocks noChangeArrowheads="1"/>
              </p:cNvSpPr>
              <p:nvPr/>
            </p:nvSpPr>
            <p:spPr bwMode="auto">
              <a:xfrm>
                <a:off x="2155" y="2736"/>
                <a:ext cx="389" cy="720"/>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2109" name="Oval 167"/>
              <p:cNvSpPr>
                <a:spLocks noChangeArrowheads="1"/>
              </p:cNvSpPr>
              <p:nvPr/>
            </p:nvSpPr>
            <p:spPr bwMode="auto">
              <a:xfrm>
                <a:off x="2448" y="3072"/>
                <a:ext cx="48" cy="9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10" name="Line 168"/>
              <p:cNvSpPr>
                <a:spLocks noChangeShapeType="1"/>
              </p:cNvSpPr>
              <p:nvPr/>
            </p:nvSpPr>
            <p:spPr bwMode="auto">
              <a:xfrm>
                <a:off x="2160" y="2832"/>
                <a:ext cx="0" cy="96"/>
              </a:xfrm>
              <a:prstGeom prst="line">
                <a:avLst/>
              </a:prstGeom>
              <a:noFill/>
              <a:ln w="38100">
                <a:solidFill>
                  <a:schemeClr val="tx1"/>
                </a:solidFill>
                <a:round/>
                <a:headEnd/>
                <a:tailEnd/>
              </a:ln>
            </p:spPr>
            <p:txBody>
              <a:bodyPr/>
              <a:lstStyle/>
              <a:p>
                <a:endParaRPr lang="en-US"/>
              </a:p>
            </p:txBody>
          </p:sp>
          <p:sp>
            <p:nvSpPr>
              <p:cNvPr id="2111" name="Line 169"/>
              <p:cNvSpPr>
                <a:spLocks noChangeShapeType="1"/>
              </p:cNvSpPr>
              <p:nvPr/>
            </p:nvSpPr>
            <p:spPr bwMode="auto">
              <a:xfrm>
                <a:off x="2160" y="3216"/>
                <a:ext cx="0" cy="96"/>
              </a:xfrm>
              <a:prstGeom prst="line">
                <a:avLst/>
              </a:prstGeom>
              <a:noFill/>
              <a:ln w="38100">
                <a:solidFill>
                  <a:schemeClr val="tx1"/>
                </a:solidFill>
                <a:round/>
                <a:headEnd/>
                <a:tailEnd/>
              </a:ln>
            </p:spPr>
            <p:txBody>
              <a:bodyPr/>
              <a:lstStyle/>
              <a:p>
                <a:endParaRPr lang="en-US"/>
              </a:p>
            </p:txBody>
          </p:sp>
        </p:grpSp>
      </p:grpSp>
      <p:grpSp>
        <p:nvGrpSpPr>
          <p:cNvPr id="30" name="Group 29"/>
          <p:cNvGrpSpPr>
            <a:grpSpLocks/>
          </p:cNvGrpSpPr>
          <p:nvPr/>
        </p:nvGrpSpPr>
        <p:grpSpPr bwMode="auto">
          <a:xfrm>
            <a:off x="1905000" y="3352800"/>
            <a:ext cx="287338" cy="790575"/>
            <a:chOff x="528" y="240"/>
            <a:chExt cx="181" cy="498"/>
          </a:xfrm>
        </p:grpSpPr>
        <p:sp>
          <p:nvSpPr>
            <p:cNvPr id="2103"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2104"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2105" name="Freeform 32"/>
            <p:cNvSpPr>
              <a:spLocks/>
            </p:cNvSpPr>
            <p:nvPr/>
          </p:nvSpPr>
          <p:spPr bwMode="auto">
            <a:xfrm>
              <a:off x="528" y="240"/>
              <a:ext cx="181" cy="332"/>
            </a:xfrm>
            <a:custGeom>
              <a:avLst/>
              <a:gdLst>
                <a:gd name="T0" fmla="*/ 38 w 277"/>
                <a:gd name="T1" fmla="*/ 0 h 517"/>
                <a:gd name="T2" fmla="*/ 82 w 277"/>
                <a:gd name="T3" fmla="*/ 0 h 517"/>
                <a:gd name="T4" fmla="*/ 82 w 277"/>
                <a:gd name="T5" fmla="*/ 43 h 517"/>
                <a:gd name="T6" fmla="*/ 96 w 277"/>
                <a:gd name="T7" fmla="*/ 43 h 517"/>
                <a:gd name="T8" fmla="*/ 118 w 277"/>
                <a:gd name="T9" fmla="*/ 57 h 517"/>
                <a:gd name="T10" fmla="*/ 118 w 277"/>
                <a:gd name="T11" fmla="*/ 171 h 517"/>
                <a:gd name="T12" fmla="*/ 96 w 277"/>
                <a:gd name="T13" fmla="*/ 213 h 517"/>
                <a:gd name="T14" fmla="*/ 22 w 277"/>
                <a:gd name="T15" fmla="*/ 213 h 517"/>
                <a:gd name="T16" fmla="*/ 0 w 277"/>
                <a:gd name="T17" fmla="*/ 171 h 517"/>
                <a:gd name="T18" fmla="*/ 0 w 277"/>
                <a:gd name="T19" fmla="*/ 57 h 517"/>
                <a:gd name="T20" fmla="*/ 22 w 277"/>
                <a:gd name="T21" fmla="*/ 43 h 517"/>
                <a:gd name="T22" fmla="*/ 38 w 277"/>
                <a:gd name="T23" fmla="*/ 43 h 517"/>
                <a:gd name="T24" fmla="*/ 38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Straight Connector 81"/>
          <p:cNvCxnSpPr/>
          <p:nvPr/>
        </p:nvCxnSpPr>
        <p:spPr>
          <a:xfrm>
            <a:off x="1219200" y="6019801"/>
            <a:ext cx="2322304" cy="174225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 name="Group 77"/>
          <p:cNvGrpSpPr/>
          <p:nvPr/>
        </p:nvGrpSpPr>
        <p:grpSpPr>
          <a:xfrm>
            <a:off x="3352801" y="7467600"/>
            <a:ext cx="471181" cy="599043"/>
            <a:chOff x="2195376" y="3815279"/>
            <a:chExt cx="471181" cy="599043"/>
          </a:xfrm>
        </p:grpSpPr>
        <p:sp>
          <p:nvSpPr>
            <p:cNvPr id="79" name="Rectangle 78"/>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 name="Group 47"/>
          <p:cNvGrpSpPr/>
          <p:nvPr/>
        </p:nvGrpSpPr>
        <p:grpSpPr>
          <a:xfrm>
            <a:off x="2667001" y="3583224"/>
            <a:ext cx="404303" cy="683977"/>
            <a:chOff x="767613" y="2243008"/>
            <a:chExt cx="404303" cy="683977"/>
          </a:xfrm>
        </p:grpSpPr>
        <p:grpSp>
          <p:nvGrpSpPr>
            <p:cNvPr id="4" name="Group 7"/>
            <p:cNvGrpSpPr/>
            <p:nvPr/>
          </p:nvGrpSpPr>
          <p:grpSpPr>
            <a:xfrm rot="1162190">
              <a:off x="799364" y="2650842"/>
              <a:ext cx="263525" cy="243338"/>
              <a:chOff x="773113" y="2646362"/>
              <a:chExt cx="263525" cy="401638"/>
            </a:xfrm>
          </p:grpSpPr>
          <p:sp>
            <p:nvSpPr>
              <p:cNvPr id="53"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54"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50"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51"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52"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6" name="Group 54"/>
          <p:cNvGrpSpPr/>
          <p:nvPr/>
        </p:nvGrpSpPr>
        <p:grpSpPr>
          <a:xfrm>
            <a:off x="3733800" y="3583224"/>
            <a:ext cx="404303" cy="683977"/>
            <a:chOff x="767613" y="2243008"/>
            <a:chExt cx="404303" cy="683977"/>
          </a:xfrm>
        </p:grpSpPr>
        <p:grpSp>
          <p:nvGrpSpPr>
            <p:cNvPr id="12" name="Group 7"/>
            <p:cNvGrpSpPr/>
            <p:nvPr/>
          </p:nvGrpSpPr>
          <p:grpSpPr>
            <a:xfrm rot="1162190">
              <a:off x="799364" y="2650842"/>
              <a:ext cx="263525" cy="243338"/>
              <a:chOff x="773113" y="2646362"/>
              <a:chExt cx="263525" cy="401638"/>
            </a:xfrm>
          </p:grpSpPr>
          <p:sp>
            <p:nvSpPr>
              <p:cNvPr id="60"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1"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57"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58"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59"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6" name="Group 61"/>
          <p:cNvGrpSpPr/>
          <p:nvPr/>
        </p:nvGrpSpPr>
        <p:grpSpPr>
          <a:xfrm>
            <a:off x="3200401" y="3583224"/>
            <a:ext cx="404303" cy="683977"/>
            <a:chOff x="767613" y="2243008"/>
            <a:chExt cx="404303" cy="683977"/>
          </a:xfrm>
        </p:grpSpPr>
        <p:grpSp>
          <p:nvGrpSpPr>
            <p:cNvPr id="20" name="Group 7"/>
            <p:cNvGrpSpPr/>
            <p:nvPr/>
          </p:nvGrpSpPr>
          <p:grpSpPr>
            <a:xfrm rot="1162190">
              <a:off x="799364" y="2650842"/>
              <a:ext cx="263525" cy="243338"/>
              <a:chOff x="773113" y="2646362"/>
              <a:chExt cx="263525" cy="401638"/>
            </a:xfrm>
          </p:grpSpPr>
          <p:sp>
            <p:nvSpPr>
              <p:cNvPr id="67"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8"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4"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5"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aphicFrame>
        <p:nvGraphicFramePr>
          <p:cNvPr id="25629" name="Group 29"/>
          <p:cNvGraphicFramePr>
            <a:graphicFrameLocks noGrp="1"/>
          </p:cNvGraphicFramePr>
          <p:nvPr/>
        </p:nvGraphicFramePr>
        <p:xfrm>
          <a:off x="177801" y="165099"/>
          <a:ext cx="6997700" cy="2295276"/>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Stage:  Door What?</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Don Woods</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a:ln>
                            <a:noFill/>
                          </a:ln>
                          <a:solidFill>
                            <a:schemeClr val="tx1"/>
                          </a:solidFill>
                          <a:effectLst/>
                          <a:latin typeface="Arial" charset="0"/>
                          <a:cs typeface="Times New Roman" charset="0"/>
                        </a:rPr>
                        <a:t>Date: 12/5/2010</a:t>
                      </a:r>
                      <a:endParaRPr kumimoji="0" lang="en-US" sz="1200" b="1" i="0" u="none" strike="noStrike" cap="none" normalizeH="0" baseline="0" dirty="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endParaRPr kumimoji="0" lang="en-US" sz="1200" b="0" i="0" u="none" strike="noStrike" cap="none" normalizeH="0" baseline="0" dirty="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GUN READY CONDITION: </a:t>
                      </a:r>
                      <a:r>
                        <a:rPr kumimoji="0" lang="en-US" sz="1100" b="0" i="0" u="none" strike="noStrike" cap="none" normalizeH="0" baseline="0" dirty="0">
                          <a:ln>
                            <a:noFill/>
                          </a:ln>
                          <a:solidFill>
                            <a:schemeClr val="tx1"/>
                          </a:solidFill>
                          <a:effectLst/>
                          <a:latin typeface="Arial" charset="0"/>
                          <a:cs typeface="Times New Roman" charset="0"/>
                        </a:rPr>
                        <a:t>Loaded gun in holster, hands relaxed at sides.</a:t>
                      </a:r>
                      <a:endParaRPr kumimoji="0" lang="en-US" sz="1100" b="1" i="0" u="none" strike="noStrike" cap="none" normalizeH="0" baseline="0" dirty="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00 rounds, 000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0 IPSC, 0 PP, 0 USP, 0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RULES:</a:t>
                      </a:r>
                      <a:r>
                        <a:rPr kumimoji="0" lang="en-US" sz="1100" b="0" i="0" u="none" strike="noStrike" cap="none" normalizeH="0" baseline="0" dirty="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Upon start signal, engage targets as required to score.</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2068" name="Picture 24" descr="C:\Documents and Settings\All Users\Documents\TAPS Files\dvc1.gif"/>
          <p:cNvPicPr>
            <a:picLocks noChangeAspect="1" noChangeArrowheads="1"/>
          </p:cNvPicPr>
          <p:nvPr/>
        </p:nvPicPr>
        <p:blipFill>
          <a:blip r:embed="rId2" cstate="print"/>
          <a:srcRect/>
          <a:stretch>
            <a:fillRect/>
          </a:stretch>
        </p:blipFill>
        <p:spPr bwMode="auto">
          <a:xfrm>
            <a:off x="152401" y="127001"/>
            <a:ext cx="1057275" cy="925513"/>
          </a:xfrm>
          <a:prstGeom prst="rect">
            <a:avLst/>
          </a:prstGeom>
          <a:noFill/>
          <a:ln w="9525">
            <a:noFill/>
            <a:miter lim="800000"/>
            <a:headEnd/>
            <a:tailEnd/>
          </a:ln>
        </p:spPr>
      </p:pic>
      <p:grpSp>
        <p:nvGrpSpPr>
          <p:cNvPr id="24" name="Group 758"/>
          <p:cNvGrpSpPr>
            <a:grpSpLocks/>
          </p:cNvGrpSpPr>
          <p:nvPr/>
        </p:nvGrpSpPr>
        <p:grpSpPr bwMode="auto">
          <a:xfrm flipH="1">
            <a:off x="838200" y="5105401"/>
            <a:ext cx="520700" cy="1066800"/>
            <a:chOff x="240" y="4024"/>
            <a:chExt cx="328" cy="822"/>
          </a:xfrm>
        </p:grpSpPr>
        <p:sp>
          <p:nvSpPr>
            <p:cNvPr id="7" name="Line 759"/>
            <p:cNvSpPr>
              <a:spLocks noChangeShapeType="1"/>
            </p:cNvSpPr>
            <p:nvPr/>
          </p:nvSpPr>
          <p:spPr bwMode="auto">
            <a:xfrm flipH="1">
              <a:off x="332" y="4508"/>
              <a:ext cx="0" cy="282"/>
            </a:xfrm>
            <a:prstGeom prst="line">
              <a:avLst/>
            </a:prstGeom>
            <a:noFill/>
            <a:ln w="31750">
              <a:solidFill>
                <a:schemeClr val="tx1"/>
              </a:solidFill>
              <a:round/>
              <a:headEnd/>
              <a:tailEnd/>
            </a:ln>
          </p:spPr>
          <p:txBody>
            <a:bodyPr wrap="none" anchor="ctr"/>
            <a:lstStyle/>
            <a:p>
              <a:endParaRPr lang="en-US"/>
            </a:p>
          </p:txBody>
        </p:sp>
        <p:sp>
          <p:nvSpPr>
            <p:cNvPr id="8" name="Freeform 760"/>
            <p:cNvSpPr>
              <a:spLocks/>
            </p:cNvSpPr>
            <p:nvPr/>
          </p:nvSpPr>
          <p:spPr bwMode="auto">
            <a:xfrm flipH="1">
              <a:off x="288" y="4128"/>
              <a:ext cx="84" cy="416"/>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D2A5"/>
            </a:solidFill>
            <a:ln w="12700" cap="rnd" cmpd="sng">
              <a:solidFill>
                <a:schemeClr val="tx1"/>
              </a:solidFill>
              <a:prstDash val="solid"/>
              <a:round/>
              <a:headEnd type="none" w="med" len="med"/>
              <a:tailEnd type="none" w="med" len="med"/>
            </a:ln>
          </p:spPr>
          <p:txBody>
            <a:bodyPr/>
            <a:lstStyle/>
            <a:p>
              <a:endParaRPr lang="en-US"/>
            </a:p>
          </p:txBody>
        </p:sp>
        <p:sp>
          <p:nvSpPr>
            <p:cNvPr id="9" name="Freeform 761"/>
            <p:cNvSpPr>
              <a:spLocks/>
            </p:cNvSpPr>
            <p:nvPr/>
          </p:nvSpPr>
          <p:spPr bwMode="auto">
            <a:xfrm>
              <a:off x="244" y="4730"/>
              <a:ext cx="182" cy="94"/>
            </a:xfrm>
            <a:custGeom>
              <a:avLst/>
              <a:gdLst>
                <a:gd name="T0" fmla="*/ 182 w 182"/>
                <a:gd name="T1" fmla="*/ 0 h 94"/>
                <a:gd name="T2" fmla="*/ 0 w 182"/>
                <a:gd name="T3" fmla="*/ 94 h 94"/>
                <a:gd name="T4" fmla="*/ 0 60000 65536"/>
                <a:gd name="T5" fmla="*/ 0 60000 65536"/>
                <a:gd name="T6" fmla="*/ 0 w 182"/>
                <a:gd name="T7" fmla="*/ 0 h 94"/>
                <a:gd name="T8" fmla="*/ 182 w 182"/>
                <a:gd name="T9" fmla="*/ 94 h 94"/>
              </a:gdLst>
              <a:ahLst/>
              <a:cxnLst>
                <a:cxn ang="T4">
                  <a:pos x="T0" y="T1"/>
                </a:cxn>
                <a:cxn ang="T5">
                  <a:pos x="T2" y="T3"/>
                </a:cxn>
              </a:cxnLst>
              <a:rect l="T6" t="T7" r="T8" b="T9"/>
              <a:pathLst>
                <a:path w="182" h="94">
                  <a:moveTo>
                    <a:pt x="182" y="0"/>
                  </a:moveTo>
                  <a:lnTo>
                    <a:pt x="0" y="94"/>
                  </a:lnTo>
                </a:path>
              </a:pathLst>
            </a:custGeom>
            <a:noFill/>
            <a:ln w="9525">
              <a:solidFill>
                <a:schemeClr val="tx1"/>
              </a:solidFill>
              <a:round/>
              <a:headEnd type="none" w="med" len="med"/>
              <a:tailEnd type="none" w="med" len="med"/>
            </a:ln>
          </p:spPr>
          <p:txBody>
            <a:bodyPr/>
            <a:lstStyle/>
            <a:p>
              <a:endParaRPr lang="en-US"/>
            </a:p>
          </p:txBody>
        </p:sp>
        <p:sp>
          <p:nvSpPr>
            <p:cNvPr id="10" name="Freeform 762"/>
            <p:cNvSpPr>
              <a:spLocks/>
            </p:cNvSpPr>
            <p:nvPr/>
          </p:nvSpPr>
          <p:spPr bwMode="auto">
            <a:xfrm>
              <a:off x="256" y="4714"/>
              <a:ext cx="160" cy="132"/>
            </a:xfrm>
            <a:custGeom>
              <a:avLst/>
              <a:gdLst>
                <a:gd name="T0" fmla="*/ 0 w 160"/>
                <a:gd name="T1" fmla="*/ 0 h 132"/>
                <a:gd name="T2" fmla="*/ 160 w 160"/>
                <a:gd name="T3" fmla="*/ 132 h 132"/>
                <a:gd name="T4" fmla="*/ 0 60000 65536"/>
                <a:gd name="T5" fmla="*/ 0 60000 65536"/>
                <a:gd name="T6" fmla="*/ 0 w 160"/>
                <a:gd name="T7" fmla="*/ 0 h 132"/>
                <a:gd name="T8" fmla="*/ 160 w 160"/>
                <a:gd name="T9" fmla="*/ 132 h 132"/>
              </a:gdLst>
              <a:ahLst/>
              <a:cxnLst>
                <a:cxn ang="T4">
                  <a:pos x="T0" y="T1"/>
                </a:cxn>
                <a:cxn ang="T5">
                  <a:pos x="T2" y="T3"/>
                </a:cxn>
              </a:cxnLst>
              <a:rect l="T6" t="T7" r="T8" b="T9"/>
              <a:pathLst>
                <a:path w="160" h="132">
                  <a:moveTo>
                    <a:pt x="0" y="0"/>
                  </a:moveTo>
                  <a:lnTo>
                    <a:pt x="160" y="132"/>
                  </a:lnTo>
                </a:path>
              </a:pathLst>
            </a:custGeom>
            <a:noFill/>
            <a:ln w="9525">
              <a:solidFill>
                <a:schemeClr val="tx1"/>
              </a:solidFill>
              <a:round/>
              <a:headEnd type="none" w="med" len="med"/>
              <a:tailEnd type="none" w="med" len="med"/>
            </a:ln>
          </p:spPr>
          <p:txBody>
            <a:bodyPr/>
            <a:lstStyle/>
            <a:p>
              <a:endParaRPr lang="en-US"/>
            </a:p>
          </p:txBody>
        </p:sp>
        <p:sp>
          <p:nvSpPr>
            <p:cNvPr id="11" name="Freeform 763"/>
            <p:cNvSpPr>
              <a:spLocks/>
            </p:cNvSpPr>
            <p:nvPr/>
          </p:nvSpPr>
          <p:spPr bwMode="auto">
            <a:xfrm>
              <a:off x="240" y="4024"/>
              <a:ext cx="328" cy="384"/>
            </a:xfrm>
            <a:custGeom>
              <a:avLst/>
              <a:gdLst>
                <a:gd name="T0" fmla="*/ 40 w 328"/>
                <a:gd name="T1" fmla="*/ 152 h 384"/>
                <a:gd name="T2" fmla="*/ 256 w 328"/>
                <a:gd name="T3" fmla="*/ 128 h 384"/>
                <a:gd name="T4" fmla="*/ 200 w 328"/>
                <a:gd name="T5" fmla="*/ 344 h 384"/>
                <a:gd name="T6" fmla="*/ 8 w 328"/>
                <a:gd name="T7" fmla="*/ 288 h 384"/>
                <a:gd name="T8" fmla="*/ 0 60000 65536"/>
                <a:gd name="T9" fmla="*/ 0 60000 65536"/>
                <a:gd name="T10" fmla="*/ 0 60000 65536"/>
                <a:gd name="T11" fmla="*/ 0 60000 65536"/>
                <a:gd name="T12" fmla="*/ 0 w 328"/>
                <a:gd name="T13" fmla="*/ 0 h 384"/>
                <a:gd name="T14" fmla="*/ 328 w 328"/>
                <a:gd name="T15" fmla="*/ 384 h 384"/>
              </a:gdLst>
              <a:ahLst/>
              <a:cxnLst>
                <a:cxn ang="T8">
                  <a:pos x="T0" y="T1"/>
                </a:cxn>
                <a:cxn ang="T9">
                  <a:pos x="T2" y="T3"/>
                </a:cxn>
                <a:cxn ang="T10">
                  <a:pos x="T4" y="T5"/>
                </a:cxn>
                <a:cxn ang="T11">
                  <a:pos x="T6" y="T7"/>
                </a:cxn>
              </a:cxnLst>
              <a:rect l="T12" t="T13" r="T14" b="T15"/>
              <a:pathLst>
                <a:path w="328" h="384">
                  <a:moveTo>
                    <a:pt x="40" y="152"/>
                  </a:moveTo>
                  <a:cubicBezTo>
                    <a:pt x="0" y="8"/>
                    <a:pt x="184" y="0"/>
                    <a:pt x="256" y="128"/>
                  </a:cubicBezTo>
                  <a:cubicBezTo>
                    <a:pt x="328" y="256"/>
                    <a:pt x="288" y="304"/>
                    <a:pt x="200" y="344"/>
                  </a:cubicBezTo>
                  <a:cubicBezTo>
                    <a:pt x="112" y="384"/>
                    <a:pt x="40" y="277"/>
                    <a:pt x="8" y="288"/>
                  </a:cubicBezTo>
                </a:path>
              </a:pathLst>
            </a:custGeom>
            <a:noFill/>
            <a:ln w="12700">
              <a:solidFill>
                <a:schemeClr val="tx1"/>
              </a:solidFill>
              <a:round/>
              <a:headEnd type="none" w="med" len="med"/>
              <a:tailEnd type="stealth" w="lg" len="lg"/>
            </a:ln>
          </p:spPr>
          <p:txBody>
            <a:bodyPr/>
            <a:lstStyle/>
            <a:p>
              <a:endParaRPr lang="en-US"/>
            </a:p>
          </p:txBody>
        </p:sp>
      </p:grpSp>
      <p:grpSp>
        <p:nvGrpSpPr>
          <p:cNvPr id="25" name="Group 288"/>
          <p:cNvGrpSpPr>
            <a:grpSpLocks/>
          </p:cNvGrpSpPr>
          <p:nvPr/>
        </p:nvGrpSpPr>
        <p:grpSpPr bwMode="auto">
          <a:xfrm>
            <a:off x="8915401" y="6781801"/>
            <a:ext cx="222250" cy="858838"/>
            <a:chOff x="384" y="816"/>
            <a:chExt cx="140" cy="541"/>
          </a:xfrm>
        </p:grpSpPr>
        <p:sp>
          <p:nvSpPr>
            <p:cNvPr id="13"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14"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15"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6" name="Group 292"/>
          <p:cNvGrpSpPr>
            <a:grpSpLocks/>
          </p:cNvGrpSpPr>
          <p:nvPr/>
        </p:nvGrpSpPr>
        <p:grpSpPr bwMode="auto">
          <a:xfrm flipH="1">
            <a:off x="8915401" y="5715001"/>
            <a:ext cx="222250" cy="858838"/>
            <a:chOff x="384" y="816"/>
            <a:chExt cx="140" cy="541"/>
          </a:xfrm>
        </p:grpSpPr>
        <p:sp>
          <p:nvSpPr>
            <p:cNvPr id="17"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18"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19"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7" name="Group 292"/>
          <p:cNvGrpSpPr>
            <a:grpSpLocks/>
          </p:cNvGrpSpPr>
          <p:nvPr/>
        </p:nvGrpSpPr>
        <p:grpSpPr bwMode="auto">
          <a:xfrm flipH="1">
            <a:off x="914400" y="6324601"/>
            <a:ext cx="222250" cy="858838"/>
            <a:chOff x="384" y="816"/>
            <a:chExt cx="140" cy="541"/>
          </a:xfrm>
        </p:grpSpPr>
        <p:sp>
          <p:nvSpPr>
            <p:cNvPr id="21"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2"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3"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8" name="Group 292"/>
          <p:cNvGrpSpPr>
            <a:grpSpLocks/>
          </p:cNvGrpSpPr>
          <p:nvPr/>
        </p:nvGrpSpPr>
        <p:grpSpPr bwMode="auto">
          <a:xfrm flipH="1">
            <a:off x="1143001" y="3962400"/>
            <a:ext cx="222250" cy="858838"/>
            <a:chOff x="384" y="816"/>
            <a:chExt cx="140" cy="541"/>
          </a:xfrm>
        </p:grpSpPr>
        <p:sp>
          <p:nvSpPr>
            <p:cNvPr id="29"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0"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1"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048" name="Group 292"/>
          <p:cNvGrpSpPr>
            <a:grpSpLocks/>
          </p:cNvGrpSpPr>
          <p:nvPr/>
        </p:nvGrpSpPr>
        <p:grpSpPr bwMode="auto">
          <a:xfrm flipH="1">
            <a:off x="1371600" y="4876801"/>
            <a:ext cx="222250" cy="858838"/>
            <a:chOff x="384" y="816"/>
            <a:chExt cx="140" cy="541"/>
          </a:xfrm>
        </p:grpSpPr>
        <p:sp>
          <p:nvSpPr>
            <p:cNvPr id="33"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4"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5"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049" name="Group 288"/>
          <p:cNvGrpSpPr>
            <a:grpSpLocks/>
          </p:cNvGrpSpPr>
          <p:nvPr/>
        </p:nvGrpSpPr>
        <p:grpSpPr bwMode="auto">
          <a:xfrm>
            <a:off x="5105401" y="3886200"/>
            <a:ext cx="222250" cy="858838"/>
            <a:chOff x="384" y="816"/>
            <a:chExt cx="140" cy="541"/>
          </a:xfrm>
        </p:grpSpPr>
        <p:sp>
          <p:nvSpPr>
            <p:cNvPr id="37"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8"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9"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050" name="Group 288"/>
          <p:cNvGrpSpPr>
            <a:grpSpLocks/>
          </p:cNvGrpSpPr>
          <p:nvPr/>
        </p:nvGrpSpPr>
        <p:grpSpPr bwMode="auto">
          <a:xfrm>
            <a:off x="5791200" y="6400801"/>
            <a:ext cx="222250" cy="858838"/>
            <a:chOff x="384" y="816"/>
            <a:chExt cx="140" cy="541"/>
          </a:xfrm>
        </p:grpSpPr>
        <p:sp>
          <p:nvSpPr>
            <p:cNvPr id="41"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42"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43"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051" name="Group 288"/>
          <p:cNvGrpSpPr>
            <a:grpSpLocks/>
          </p:cNvGrpSpPr>
          <p:nvPr/>
        </p:nvGrpSpPr>
        <p:grpSpPr bwMode="auto">
          <a:xfrm>
            <a:off x="5410201" y="5029200"/>
            <a:ext cx="222250" cy="858838"/>
            <a:chOff x="384" y="816"/>
            <a:chExt cx="140" cy="541"/>
          </a:xfrm>
        </p:grpSpPr>
        <p:sp>
          <p:nvSpPr>
            <p:cNvPr id="45"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46"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47"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052" name="Group 70"/>
          <p:cNvGrpSpPr/>
          <p:nvPr/>
        </p:nvGrpSpPr>
        <p:grpSpPr>
          <a:xfrm>
            <a:off x="6248403" y="152401"/>
            <a:ext cx="945091" cy="951053"/>
            <a:chOff x="6093280" y="2819400"/>
            <a:chExt cx="945091" cy="951053"/>
          </a:xfrm>
        </p:grpSpPr>
        <p:pic>
          <p:nvPicPr>
            <p:cNvPr id="2070" name="Picture 22"/>
            <p:cNvPicPr>
              <a:picLocks noChangeAspect="1" noChangeArrowheads="1"/>
            </p:cNvPicPr>
            <p:nvPr/>
          </p:nvPicPr>
          <p:blipFill>
            <a:blip r:embed="rId3" cstate="print"/>
            <a:srcRect/>
            <a:stretch>
              <a:fillRect/>
            </a:stretch>
          </p:blipFill>
          <p:spPr bwMode="auto">
            <a:xfrm>
              <a:off x="6093280" y="2819400"/>
              <a:ext cx="917119" cy="951053"/>
            </a:xfrm>
            <a:prstGeom prst="rect">
              <a:avLst/>
            </a:prstGeom>
            <a:noFill/>
            <a:ln w="9525">
              <a:noFill/>
              <a:miter lim="800000"/>
              <a:headEnd/>
              <a:tailEnd/>
            </a:ln>
          </p:spPr>
        </p:pic>
        <p:sp>
          <p:nvSpPr>
            <p:cNvPr id="69" name="Rectangle 68"/>
            <p:cNvSpPr/>
            <p:nvPr/>
          </p:nvSpPr>
          <p:spPr>
            <a:xfrm>
              <a:off x="6476999" y="3352800"/>
              <a:ext cx="561372" cy="400110"/>
            </a:xfrm>
            <a:prstGeom prst="rect">
              <a:avLst/>
            </a:prstGeom>
            <a:noFill/>
          </p:spPr>
          <p:txBody>
            <a:bodyPr wrap="none" lIns="91440" tIns="45720" rIns="91440" bIns="45720">
              <a:spAutoFit/>
            </a:bodyPr>
            <a:lstStyle/>
            <a:p>
              <a:pPr algn="ctr"/>
              <a:r>
                <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p>
          </p:txBody>
        </p:sp>
      </p:grpSp>
      <p:grpSp>
        <p:nvGrpSpPr>
          <p:cNvPr id="2053" name="Group 71"/>
          <p:cNvGrpSpPr/>
          <p:nvPr/>
        </p:nvGrpSpPr>
        <p:grpSpPr>
          <a:xfrm>
            <a:off x="3143250" y="6924675"/>
            <a:ext cx="685496" cy="1106487"/>
            <a:chOff x="2743200" y="4343400"/>
            <a:chExt cx="685496" cy="1106487"/>
          </a:xfrm>
        </p:grpSpPr>
        <p:sp>
          <p:nvSpPr>
            <p:cNvPr id="73"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4"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5"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6"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7"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83" name="Group 82"/>
          <p:cNvGrpSpPr/>
          <p:nvPr/>
        </p:nvGrpSpPr>
        <p:grpSpPr>
          <a:xfrm>
            <a:off x="2019300" y="3726576"/>
            <a:ext cx="2644140" cy="968201"/>
            <a:chOff x="2019300" y="3715559"/>
            <a:chExt cx="2644140" cy="968201"/>
          </a:xfrm>
        </p:grpSpPr>
        <p:sp>
          <p:nvSpPr>
            <p:cNvPr id="78" name="Line 290"/>
            <p:cNvSpPr>
              <a:spLocks noChangeShapeType="1"/>
            </p:cNvSpPr>
            <p:nvPr/>
          </p:nvSpPr>
          <p:spPr bwMode="auto">
            <a:xfrm flipH="1">
              <a:off x="4282440" y="4358640"/>
              <a:ext cx="381000" cy="317500"/>
            </a:xfrm>
            <a:prstGeom prst="line">
              <a:avLst/>
            </a:prstGeom>
            <a:noFill/>
            <a:ln w="28575">
              <a:solidFill>
                <a:schemeClr val="tx1"/>
              </a:solidFill>
              <a:round/>
              <a:headEnd/>
              <a:tailEnd/>
            </a:ln>
          </p:spPr>
          <p:txBody>
            <a:bodyPr wrap="none" anchor="ctr"/>
            <a:lstStyle/>
            <a:p>
              <a:endParaRPr lang="en-US"/>
            </a:p>
          </p:txBody>
        </p:sp>
        <p:sp>
          <p:nvSpPr>
            <p:cNvPr id="5" name="Freeform 221"/>
            <p:cNvSpPr>
              <a:spLocks/>
            </p:cNvSpPr>
            <p:nvPr/>
          </p:nvSpPr>
          <p:spPr bwMode="auto">
            <a:xfrm rot="180000" flipH="1">
              <a:off x="2231275" y="3715559"/>
              <a:ext cx="2237883" cy="879227"/>
            </a:xfrm>
            <a:custGeom>
              <a:avLst/>
              <a:gdLst>
                <a:gd name="T0" fmla="*/ 880 w 880"/>
                <a:gd name="T1" fmla="*/ 1056 h 1104"/>
                <a:gd name="T2" fmla="*/ 880 w 880"/>
                <a:gd name="T3" fmla="*/ 144 h 1104"/>
                <a:gd name="T4" fmla="*/ 0 w 880"/>
                <a:gd name="T5" fmla="*/ 0 h 1104"/>
                <a:gd name="T6" fmla="*/ 0 w 880"/>
                <a:gd name="T7" fmla="*/ 960 h 1104"/>
                <a:gd name="T8" fmla="*/ 880 w 880"/>
                <a:gd name="T9" fmla="*/ 1104 h 1104"/>
                <a:gd name="T10" fmla="*/ 0 60000 65536"/>
                <a:gd name="T11" fmla="*/ 0 60000 65536"/>
                <a:gd name="T12" fmla="*/ 0 60000 65536"/>
                <a:gd name="T13" fmla="*/ 0 60000 65536"/>
                <a:gd name="T14" fmla="*/ 0 60000 65536"/>
                <a:gd name="T15" fmla="*/ 0 w 880"/>
                <a:gd name="T16" fmla="*/ 0 h 1104"/>
                <a:gd name="T17" fmla="*/ 880 w 880"/>
                <a:gd name="T18" fmla="*/ 1104 h 1104"/>
              </a:gdLst>
              <a:ahLst/>
              <a:cxnLst>
                <a:cxn ang="T10">
                  <a:pos x="T0" y="T1"/>
                </a:cxn>
                <a:cxn ang="T11">
                  <a:pos x="T2" y="T3"/>
                </a:cxn>
                <a:cxn ang="T12">
                  <a:pos x="T4" y="T5"/>
                </a:cxn>
                <a:cxn ang="T13">
                  <a:pos x="T6" y="T7"/>
                </a:cxn>
                <a:cxn ang="T14">
                  <a:pos x="T8" y="T9"/>
                </a:cxn>
              </a:cxnLst>
              <a:rect l="T15" t="T16" r="T17" b="T18"/>
              <a:pathLst>
                <a:path w="880" h="1104">
                  <a:moveTo>
                    <a:pt x="880" y="1056"/>
                  </a:moveTo>
                  <a:lnTo>
                    <a:pt x="880" y="144"/>
                  </a:lnTo>
                  <a:lnTo>
                    <a:pt x="0" y="0"/>
                  </a:lnTo>
                  <a:lnTo>
                    <a:pt x="0" y="960"/>
                  </a:lnTo>
                  <a:lnTo>
                    <a:pt x="880" y="1104"/>
                  </a:lnTo>
                </a:path>
              </a:pathLst>
            </a:custGeom>
            <a:solidFill>
              <a:schemeClr val="accent1">
                <a:alpha val="50195"/>
              </a:schemeClr>
            </a:solidFill>
            <a:ln w="19050">
              <a:solidFill>
                <a:schemeClr val="tx1"/>
              </a:solidFill>
              <a:round/>
              <a:headEnd/>
              <a:tailEnd/>
            </a:ln>
          </p:spPr>
          <p:txBody>
            <a:bodyPr/>
            <a:lstStyle/>
            <a:p>
              <a:endParaRPr lang="en-US"/>
            </a:p>
          </p:txBody>
        </p:sp>
        <p:sp>
          <p:nvSpPr>
            <p:cNvPr id="81" name="Line 290"/>
            <p:cNvSpPr>
              <a:spLocks noChangeShapeType="1"/>
            </p:cNvSpPr>
            <p:nvPr/>
          </p:nvSpPr>
          <p:spPr bwMode="auto">
            <a:xfrm flipH="1">
              <a:off x="2019300" y="4366260"/>
              <a:ext cx="381000" cy="317500"/>
            </a:xfrm>
            <a:prstGeom prst="line">
              <a:avLst/>
            </a:prstGeom>
            <a:noFill/>
            <a:ln w="28575">
              <a:solidFill>
                <a:schemeClr val="tx1"/>
              </a:solidFill>
              <a:round/>
              <a:headEnd/>
              <a:tailEnd/>
            </a:ln>
          </p:spPr>
          <p:txBody>
            <a:bodyPr wrap="none" anchor="ctr"/>
            <a:lstStyle/>
            <a:p>
              <a:endParaRPr 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23"/>
          <p:cNvGrpSpPr>
            <a:grpSpLocks/>
          </p:cNvGrpSpPr>
          <p:nvPr/>
        </p:nvGrpSpPr>
        <p:grpSpPr bwMode="auto">
          <a:xfrm>
            <a:off x="2260198" y="3429001"/>
            <a:ext cx="152400" cy="631824"/>
            <a:chOff x="2574" y="2166"/>
            <a:chExt cx="96" cy="398"/>
          </a:xfrm>
        </p:grpSpPr>
        <p:sp>
          <p:nvSpPr>
            <p:cNvPr id="43"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4"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5"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6"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47"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48"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49"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3" name="Group 723"/>
          <p:cNvGrpSpPr>
            <a:grpSpLocks/>
          </p:cNvGrpSpPr>
          <p:nvPr/>
        </p:nvGrpSpPr>
        <p:grpSpPr bwMode="auto">
          <a:xfrm>
            <a:off x="2609066" y="3429001"/>
            <a:ext cx="152400" cy="631824"/>
            <a:chOff x="2574" y="2166"/>
            <a:chExt cx="96" cy="398"/>
          </a:xfrm>
        </p:grpSpPr>
        <p:sp>
          <p:nvSpPr>
            <p:cNvPr id="71"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72"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73"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74"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75"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76"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77"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4" name="Group 723"/>
          <p:cNvGrpSpPr>
            <a:grpSpLocks/>
          </p:cNvGrpSpPr>
          <p:nvPr/>
        </p:nvGrpSpPr>
        <p:grpSpPr bwMode="auto">
          <a:xfrm>
            <a:off x="2954362" y="3436676"/>
            <a:ext cx="152400" cy="631824"/>
            <a:chOff x="2574" y="2166"/>
            <a:chExt cx="96" cy="398"/>
          </a:xfrm>
        </p:grpSpPr>
        <p:sp>
          <p:nvSpPr>
            <p:cNvPr id="79"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80"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81"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82"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83"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84"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85"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aphicFrame>
        <p:nvGraphicFramePr>
          <p:cNvPr id="25629" name="Group 29"/>
          <p:cNvGraphicFramePr>
            <a:graphicFrameLocks noGrp="1"/>
          </p:cNvGraphicFramePr>
          <p:nvPr/>
        </p:nvGraphicFramePr>
        <p:xfrm>
          <a:off x="177801" y="165101"/>
          <a:ext cx="6997700" cy="2328867"/>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Stage:  Double Tap  Pairs</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Don Wood</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a:ln>
                            <a:noFill/>
                          </a:ln>
                          <a:solidFill>
                            <a:schemeClr val="tx1"/>
                          </a:solidFill>
                          <a:effectLst/>
                          <a:latin typeface="Arial" charset="0"/>
                          <a:cs typeface="Times New Roman" charset="0"/>
                        </a:rPr>
                        <a:t>Date: 12/5/2010</a:t>
                      </a:r>
                      <a:endParaRPr kumimoji="0" lang="en-US" sz="1200" b="1" i="0" u="none" strike="noStrike" cap="none" normalizeH="0" baseline="0" dirty="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74904">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  </a:t>
                      </a:r>
                      <a:r>
                        <a:rPr kumimoji="0" lang="en-US" sz="1100" b="0" i="0" u="none" strike="noStrike" cap="none" normalizeH="0" baseline="0" dirty="0">
                          <a:ln>
                            <a:noFill/>
                          </a:ln>
                          <a:solidFill>
                            <a:schemeClr val="tx1"/>
                          </a:solidFill>
                          <a:effectLst/>
                          <a:latin typeface="Arial" charset="0"/>
                          <a:cs typeface="Times New Roman" charset="0"/>
                        </a:rPr>
                        <a:t>Standing in Box A, engage all steel targets.  Move to Box B and engage paper targets with 2 rounds each.</a:t>
                      </a:r>
                      <a:endParaRPr kumimoji="0" lang="en-US" sz="1200" b="0" i="0" u="none" strike="noStrike" cap="none" normalizeH="0" baseline="0" dirty="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GUN READY CONDITION: </a:t>
                      </a:r>
                      <a:r>
                        <a:rPr kumimoji="0" lang="en-US" sz="1100" b="0" i="0" u="none" strike="noStrike" cap="none" normalizeH="0" baseline="0" dirty="0">
                          <a:ln>
                            <a:noFill/>
                          </a:ln>
                          <a:solidFill>
                            <a:schemeClr val="tx1"/>
                          </a:solidFill>
                          <a:effectLst/>
                          <a:latin typeface="Arial" charset="0"/>
                          <a:cs typeface="Times New Roman" charset="0"/>
                        </a:rPr>
                        <a:t>Loaded gun in holster, hands relaxed at sides.</a:t>
                      </a:r>
                      <a:endParaRPr kumimoji="0" lang="en-US" sz="1100" b="1" i="0" u="none" strike="noStrike" cap="none" normalizeH="0" baseline="0" dirty="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12 rounds, 60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03 IPSC, 3 PP, 3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RULES:</a:t>
                      </a:r>
                      <a:r>
                        <a:rPr kumimoji="0" lang="en-US" sz="1100" b="0" i="0" u="none" strike="noStrike" cap="none" normalizeH="0" baseline="0" dirty="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Upon start signal, engage targets as required to score.</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2068" name="Picture 24" descr="C:\Documents and Settings\All Users\Documents\TAPS Files\dvc1.gif"/>
          <p:cNvPicPr>
            <a:picLocks noChangeAspect="1" noChangeArrowheads="1"/>
          </p:cNvPicPr>
          <p:nvPr/>
        </p:nvPicPr>
        <p:blipFill>
          <a:blip r:embed="rId2" cstate="print"/>
          <a:srcRect/>
          <a:stretch>
            <a:fillRect/>
          </a:stretch>
        </p:blipFill>
        <p:spPr bwMode="auto">
          <a:xfrm>
            <a:off x="152401" y="127001"/>
            <a:ext cx="1057275" cy="925513"/>
          </a:xfrm>
          <a:prstGeom prst="rect">
            <a:avLst/>
          </a:prstGeom>
          <a:noFill/>
          <a:ln w="9525">
            <a:noFill/>
            <a:miter lim="800000"/>
            <a:headEnd/>
            <a:tailEnd/>
          </a:ln>
        </p:spPr>
      </p:pic>
      <p:grpSp>
        <p:nvGrpSpPr>
          <p:cNvPr id="5" name="Group 288"/>
          <p:cNvGrpSpPr>
            <a:grpSpLocks/>
          </p:cNvGrpSpPr>
          <p:nvPr/>
        </p:nvGrpSpPr>
        <p:grpSpPr bwMode="auto">
          <a:xfrm>
            <a:off x="8915401" y="6781801"/>
            <a:ext cx="222250" cy="858838"/>
            <a:chOff x="384" y="816"/>
            <a:chExt cx="140" cy="541"/>
          </a:xfrm>
        </p:grpSpPr>
        <p:sp>
          <p:nvSpPr>
            <p:cNvPr id="13"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14"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15"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8915401" y="5715001"/>
            <a:ext cx="222250" cy="858838"/>
            <a:chOff x="384" y="816"/>
            <a:chExt cx="140" cy="541"/>
          </a:xfrm>
        </p:grpSpPr>
        <p:sp>
          <p:nvSpPr>
            <p:cNvPr id="17"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18"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19"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70"/>
          <p:cNvGrpSpPr/>
          <p:nvPr/>
        </p:nvGrpSpPr>
        <p:grpSpPr>
          <a:xfrm>
            <a:off x="6248403" y="152401"/>
            <a:ext cx="945091" cy="951053"/>
            <a:chOff x="6093280" y="2819400"/>
            <a:chExt cx="945091" cy="951053"/>
          </a:xfrm>
        </p:grpSpPr>
        <p:pic>
          <p:nvPicPr>
            <p:cNvPr id="2070" name="Picture 22"/>
            <p:cNvPicPr>
              <a:picLocks noChangeAspect="1" noChangeArrowheads="1"/>
            </p:cNvPicPr>
            <p:nvPr/>
          </p:nvPicPr>
          <p:blipFill>
            <a:blip r:embed="rId3" cstate="print"/>
            <a:srcRect/>
            <a:stretch>
              <a:fillRect/>
            </a:stretch>
          </p:blipFill>
          <p:spPr bwMode="auto">
            <a:xfrm>
              <a:off x="6093280" y="2819400"/>
              <a:ext cx="917119" cy="951053"/>
            </a:xfrm>
            <a:prstGeom prst="rect">
              <a:avLst/>
            </a:prstGeom>
            <a:noFill/>
            <a:ln w="9525">
              <a:noFill/>
              <a:miter lim="800000"/>
              <a:headEnd/>
              <a:tailEnd/>
            </a:ln>
          </p:spPr>
        </p:pic>
        <p:sp>
          <p:nvSpPr>
            <p:cNvPr id="69" name="Rectangle 68"/>
            <p:cNvSpPr/>
            <p:nvPr/>
          </p:nvSpPr>
          <p:spPr>
            <a:xfrm>
              <a:off x="6476999" y="3352800"/>
              <a:ext cx="561372" cy="400110"/>
            </a:xfrm>
            <a:prstGeom prst="rect">
              <a:avLst/>
            </a:prstGeom>
            <a:noFill/>
          </p:spPr>
          <p:txBody>
            <a:bodyPr wrap="none" lIns="91440" tIns="45720" rIns="91440" bIns="45720">
              <a:spAutoFit/>
            </a:bodyPr>
            <a:lstStyle/>
            <a:p>
              <a:pPr algn="ctr"/>
              <a:r>
                <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p>
          </p:txBody>
        </p:sp>
      </p:grpSp>
      <p:grpSp>
        <p:nvGrpSpPr>
          <p:cNvPr id="8" name="Group 56"/>
          <p:cNvGrpSpPr/>
          <p:nvPr/>
        </p:nvGrpSpPr>
        <p:grpSpPr>
          <a:xfrm>
            <a:off x="2272133" y="4175388"/>
            <a:ext cx="100012" cy="449264"/>
            <a:chOff x="2871788" y="2676524"/>
            <a:chExt cx="100012" cy="449264"/>
          </a:xfrm>
        </p:grpSpPr>
        <p:sp>
          <p:nvSpPr>
            <p:cNvPr id="58" name="Rectangle 57"/>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9" name="Straight Connector 58"/>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60"/>
          <p:cNvGrpSpPr/>
          <p:nvPr/>
        </p:nvGrpSpPr>
        <p:grpSpPr>
          <a:xfrm>
            <a:off x="2985634" y="4191000"/>
            <a:ext cx="100012" cy="449264"/>
            <a:chOff x="2871788" y="2676524"/>
            <a:chExt cx="100012" cy="449264"/>
          </a:xfrm>
        </p:grpSpPr>
        <p:sp>
          <p:nvSpPr>
            <p:cNvPr id="62" name="Rectangle 61"/>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3" name="Straight Connector 62"/>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64"/>
          <p:cNvGrpSpPr/>
          <p:nvPr/>
        </p:nvGrpSpPr>
        <p:grpSpPr>
          <a:xfrm>
            <a:off x="2629321" y="4175388"/>
            <a:ext cx="100012" cy="449264"/>
            <a:chOff x="2871788" y="2676524"/>
            <a:chExt cx="100012" cy="449264"/>
          </a:xfrm>
        </p:grpSpPr>
        <p:sp>
          <p:nvSpPr>
            <p:cNvPr id="66" name="Rectangle 65"/>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7" name="Straight Connector 66"/>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29"/>
          <p:cNvGrpSpPr>
            <a:grpSpLocks/>
          </p:cNvGrpSpPr>
          <p:nvPr/>
        </p:nvGrpSpPr>
        <p:grpSpPr bwMode="auto">
          <a:xfrm>
            <a:off x="3941286" y="3260990"/>
            <a:ext cx="287338" cy="790575"/>
            <a:chOff x="528" y="240"/>
            <a:chExt cx="181" cy="498"/>
          </a:xfrm>
        </p:grpSpPr>
        <p:sp>
          <p:nvSpPr>
            <p:cNvPr id="87"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88"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89"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2" name="Group 29"/>
          <p:cNvGrpSpPr>
            <a:grpSpLocks/>
          </p:cNvGrpSpPr>
          <p:nvPr/>
        </p:nvGrpSpPr>
        <p:grpSpPr bwMode="auto">
          <a:xfrm>
            <a:off x="5008086" y="3260990"/>
            <a:ext cx="287338" cy="790575"/>
            <a:chOff x="528" y="240"/>
            <a:chExt cx="181" cy="498"/>
          </a:xfrm>
        </p:grpSpPr>
        <p:sp>
          <p:nvSpPr>
            <p:cNvPr id="99"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100"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101"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6" name="Group 29"/>
          <p:cNvGrpSpPr>
            <a:grpSpLocks/>
          </p:cNvGrpSpPr>
          <p:nvPr/>
        </p:nvGrpSpPr>
        <p:grpSpPr bwMode="auto">
          <a:xfrm>
            <a:off x="4474685" y="3260990"/>
            <a:ext cx="287338" cy="790575"/>
            <a:chOff x="528" y="240"/>
            <a:chExt cx="181" cy="498"/>
          </a:xfrm>
        </p:grpSpPr>
        <p:sp>
          <p:nvSpPr>
            <p:cNvPr id="103"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104"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105"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cxnSp>
        <p:nvCxnSpPr>
          <p:cNvPr id="109" name="Straight Arrow Connector 108"/>
          <p:cNvCxnSpPr/>
          <p:nvPr/>
        </p:nvCxnSpPr>
        <p:spPr>
          <a:xfrm rot="5400000">
            <a:off x="762793" y="5866607"/>
            <a:ext cx="2437607" cy="794"/>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rot="5400000">
            <a:off x="4305300" y="4893785"/>
            <a:ext cx="1600200" cy="1588"/>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1626003" y="5590402"/>
            <a:ext cx="388248" cy="276999"/>
          </a:xfrm>
          <a:prstGeom prst="rect">
            <a:avLst/>
          </a:prstGeom>
          <a:noFill/>
        </p:spPr>
        <p:txBody>
          <a:bodyPr wrap="none" rtlCol="0">
            <a:spAutoFit/>
          </a:bodyPr>
          <a:lstStyle/>
          <a:p>
            <a:r>
              <a:rPr lang="en-US" sz="1200" dirty="0"/>
              <a:t>30’</a:t>
            </a:r>
          </a:p>
        </p:txBody>
      </p:sp>
      <p:sp>
        <p:nvSpPr>
          <p:cNvPr id="116" name="TextBox 115"/>
          <p:cNvSpPr txBox="1"/>
          <p:nvPr/>
        </p:nvSpPr>
        <p:spPr>
          <a:xfrm>
            <a:off x="5054084" y="4876801"/>
            <a:ext cx="388248" cy="276999"/>
          </a:xfrm>
          <a:prstGeom prst="rect">
            <a:avLst/>
          </a:prstGeom>
          <a:noFill/>
        </p:spPr>
        <p:txBody>
          <a:bodyPr wrap="none" rtlCol="0">
            <a:spAutoFit/>
          </a:bodyPr>
          <a:lstStyle/>
          <a:p>
            <a:r>
              <a:rPr lang="en-US" sz="1200" dirty="0"/>
              <a:t>15’</a:t>
            </a:r>
          </a:p>
        </p:txBody>
      </p:sp>
      <p:grpSp>
        <p:nvGrpSpPr>
          <p:cNvPr id="20" name="Group 120"/>
          <p:cNvGrpSpPr/>
          <p:nvPr/>
        </p:nvGrpSpPr>
        <p:grpSpPr>
          <a:xfrm>
            <a:off x="1802997" y="4038605"/>
            <a:ext cx="303288" cy="365760"/>
            <a:chOff x="315817" y="3352800"/>
            <a:chExt cx="303287" cy="365760"/>
          </a:xfrm>
        </p:grpSpPr>
        <p:cxnSp>
          <p:nvCxnSpPr>
            <p:cNvPr id="117" name="Straight Arrow Connector 116"/>
            <p:cNvCxnSpPr/>
            <p:nvPr/>
          </p:nvCxnSpPr>
          <p:spPr>
            <a:xfrm rot="5400000">
              <a:off x="427117" y="3535283"/>
              <a:ext cx="365760" cy="794"/>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315817" y="3401716"/>
              <a:ext cx="303287" cy="276999"/>
            </a:xfrm>
            <a:prstGeom prst="rect">
              <a:avLst/>
            </a:prstGeom>
            <a:noFill/>
          </p:spPr>
          <p:txBody>
            <a:bodyPr wrap="none" rtlCol="0">
              <a:spAutoFit/>
            </a:bodyPr>
            <a:lstStyle/>
            <a:p>
              <a:r>
                <a:rPr lang="en-US" sz="1200" dirty="0"/>
                <a:t>3’</a:t>
              </a:r>
            </a:p>
          </p:txBody>
        </p:sp>
      </p:grpSp>
      <p:grpSp>
        <p:nvGrpSpPr>
          <p:cNvPr id="21" name="Group 123"/>
          <p:cNvGrpSpPr/>
          <p:nvPr/>
        </p:nvGrpSpPr>
        <p:grpSpPr>
          <a:xfrm>
            <a:off x="8077200" y="914400"/>
            <a:ext cx="533400" cy="533400"/>
            <a:chOff x="2412597" y="7391400"/>
            <a:chExt cx="533400" cy="533400"/>
          </a:xfrm>
        </p:grpSpPr>
        <p:sp>
          <p:nvSpPr>
            <p:cNvPr id="106" name="Rectangle 10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2521848" y="7522685"/>
              <a:ext cx="287258" cy="276999"/>
            </a:xfrm>
            <a:prstGeom prst="rect">
              <a:avLst/>
            </a:prstGeom>
            <a:noFill/>
          </p:spPr>
          <p:txBody>
            <a:bodyPr wrap="none" rtlCol="0">
              <a:spAutoFit/>
            </a:bodyPr>
            <a:lstStyle/>
            <a:p>
              <a:r>
                <a:rPr lang="en-US" sz="1200" dirty="0"/>
                <a:t>A</a:t>
              </a:r>
            </a:p>
          </p:txBody>
        </p:sp>
      </p:grpSp>
      <p:grpSp>
        <p:nvGrpSpPr>
          <p:cNvPr id="22" name="Group 124"/>
          <p:cNvGrpSpPr/>
          <p:nvPr/>
        </p:nvGrpSpPr>
        <p:grpSpPr>
          <a:xfrm>
            <a:off x="4419600" y="5791200"/>
            <a:ext cx="533400" cy="533400"/>
            <a:chOff x="4419600" y="5791200"/>
            <a:chExt cx="533400" cy="533400"/>
          </a:xfrm>
        </p:grpSpPr>
        <p:sp>
          <p:nvSpPr>
            <p:cNvPr id="107" name="Rectangle 106"/>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23" name="Group 125"/>
          <p:cNvGrpSpPr/>
          <p:nvPr/>
        </p:nvGrpSpPr>
        <p:grpSpPr>
          <a:xfrm>
            <a:off x="8153400" y="1676400"/>
            <a:ext cx="533400" cy="533400"/>
            <a:chOff x="4419600" y="5791200"/>
            <a:chExt cx="533400" cy="533400"/>
          </a:xfrm>
        </p:grpSpPr>
        <p:sp>
          <p:nvSpPr>
            <p:cNvPr id="127" name="Rectangle 126"/>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24" name="Group 29"/>
          <p:cNvGrpSpPr>
            <a:grpSpLocks/>
          </p:cNvGrpSpPr>
          <p:nvPr/>
        </p:nvGrpSpPr>
        <p:grpSpPr bwMode="auto">
          <a:xfrm>
            <a:off x="8305801" y="5715001"/>
            <a:ext cx="287338" cy="790575"/>
            <a:chOff x="528" y="240"/>
            <a:chExt cx="181" cy="498"/>
          </a:xfrm>
        </p:grpSpPr>
        <p:sp>
          <p:nvSpPr>
            <p:cNvPr id="130"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131"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132"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5" name="Group 132"/>
          <p:cNvGrpSpPr/>
          <p:nvPr/>
        </p:nvGrpSpPr>
        <p:grpSpPr>
          <a:xfrm>
            <a:off x="2209800" y="7086600"/>
            <a:ext cx="533400" cy="533400"/>
            <a:chOff x="2412597" y="7391400"/>
            <a:chExt cx="533400" cy="533400"/>
          </a:xfrm>
        </p:grpSpPr>
        <p:sp>
          <p:nvSpPr>
            <p:cNvPr id="134" name="Rectangle 133"/>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2521848" y="7522685"/>
              <a:ext cx="287258" cy="276999"/>
            </a:xfrm>
            <a:prstGeom prst="rect">
              <a:avLst/>
            </a:prstGeom>
            <a:noFill/>
          </p:spPr>
          <p:txBody>
            <a:bodyPr wrap="none" rtlCol="0">
              <a:spAutoFit/>
            </a:bodyPr>
            <a:lstStyle/>
            <a:p>
              <a:r>
                <a:rPr lang="en-US" sz="1200" dirty="0"/>
                <a:t>A</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nvGraphicFramePr>
        <p:xfrm>
          <a:off x="177801" y="165099"/>
          <a:ext cx="6997700" cy="2360868"/>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Stage: Voodoo Medicine (adapted)</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Bill Quintana CRO</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a:ln>
                            <a:noFill/>
                          </a:ln>
                          <a:solidFill>
                            <a:schemeClr val="tx1"/>
                          </a:solidFill>
                          <a:effectLst/>
                          <a:latin typeface="Arial" charset="0"/>
                          <a:cs typeface="Times New Roman" charset="0"/>
                        </a:rPr>
                        <a:t>Date: 12/5/2010</a:t>
                      </a:r>
                      <a:endParaRPr kumimoji="0" lang="en-US" sz="1200" b="1" i="0" u="none" strike="noStrike" cap="none" normalizeH="0" baseline="0" dirty="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Standing with palms flat against both Xs on wall.</a:t>
                      </a:r>
                      <a:endParaRPr kumimoji="0" lang="en-US" sz="1100" b="1"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200" b="0" i="0" u="none" strike="noStrike" cap="none" normalizeH="0" baseline="0" dirty="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GUN READY CONDITION: </a:t>
                      </a:r>
                      <a:r>
                        <a:rPr kumimoji="0" lang="en-US" sz="1100" b="0" i="0" u="none" strike="noStrike" cap="none" normalizeH="0" baseline="0" dirty="0">
                          <a:ln>
                            <a:noFill/>
                          </a:ln>
                          <a:solidFill>
                            <a:schemeClr val="tx1"/>
                          </a:solidFill>
                          <a:effectLst/>
                          <a:latin typeface="Arial" charset="0"/>
                          <a:cs typeface="Times New Roman" charset="0"/>
                        </a:rPr>
                        <a:t>Loaded gun in holster.</a:t>
                      </a:r>
                      <a:endParaRPr kumimoji="0" lang="en-US" sz="1100" b="1" i="0" u="none" strike="noStrike" cap="none" normalizeH="0" baseline="0" dirty="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18 rounds, 90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9 IPSC</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RULES:</a:t>
                      </a:r>
                      <a:r>
                        <a:rPr kumimoji="0" lang="en-US" sz="1100" b="0" i="0" u="none" strike="noStrike" cap="none" normalizeH="0" baseline="0" dirty="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Upon start signal, engage targets as visible</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2068" name="Picture 24" descr="C:\Documents and Settings\All Users\Documents\TAPS Files\dvc1.gif"/>
          <p:cNvPicPr>
            <a:picLocks noChangeAspect="1" noChangeArrowheads="1"/>
          </p:cNvPicPr>
          <p:nvPr/>
        </p:nvPicPr>
        <p:blipFill>
          <a:blip r:embed="rId2" cstate="print"/>
          <a:srcRect/>
          <a:stretch>
            <a:fillRect/>
          </a:stretch>
        </p:blipFill>
        <p:spPr bwMode="auto">
          <a:xfrm>
            <a:off x="152401" y="127001"/>
            <a:ext cx="1057275" cy="925513"/>
          </a:xfrm>
          <a:prstGeom prst="rect">
            <a:avLst/>
          </a:prstGeom>
          <a:noFill/>
          <a:ln w="9525">
            <a:noFill/>
            <a:miter lim="800000"/>
            <a:headEnd/>
            <a:tailEnd/>
          </a:ln>
        </p:spPr>
      </p:pic>
      <p:grpSp>
        <p:nvGrpSpPr>
          <p:cNvPr id="16"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3"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7" name="Group 288"/>
          <p:cNvGrpSpPr>
            <a:grpSpLocks/>
          </p:cNvGrpSpPr>
          <p:nvPr/>
        </p:nvGrpSpPr>
        <p:grpSpPr bwMode="auto">
          <a:xfrm>
            <a:off x="9067800" y="26670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1"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5" name="Group 123"/>
          <p:cNvGrpSpPr/>
          <p:nvPr/>
        </p:nvGrpSpPr>
        <p:grpSpPr>
          <a:xfrm>
            <a:off x="8686800" y="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a:t>A</a:t>
              </a:r>
            </a:p>
          </p:txBody>
        </p:sp>
      </p:grpSp>
      <p:grpSp>
        <p:nvGrpSpPr>
          <p:cNvPr id="3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41" name="Group 29"/>
          <p:cNvGrpSpPr>
            <a:grpSpLocks/>
          </p:cNvGrpSpPr>
          <p:nvPr/>
        </p:nvGrpSpPr>
        <p:grpSpPr bwMode="auto">
          <a:xfrm>
            <a:off x="8458200" y="16002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5" name="Group 723"/>
          <p:cNvGrpSpPr>
            <a:grpSpLocks/>
          </p:cNvGrpSpPr>
          <p:nvPr/>
        </p:nvGrpSpPr>
        <p:grpSpPr bwMode="auto">
          <a:xfrm>
            <a:off x="91440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53" name="Group 60"/>
          <p:cNvGrpSpPr/>
          <p:nvPr/>
        </p:nvGrpSpPr>
        <p:grpSpPr>
          <a:xfrm>
            <a:off x="91752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60" name="Group 47"/>
          <p:cNvGrpSpPr/>
          <p:nvPr/>
        </p:nvGrpSpPr>
        <p:grpSpPr>
          <a:xfrm>
            <a:off x="8229600" y="2667000"/>
            <a:ext cx="404303" cy="683977"/>
            <a:chOff x="767613" y="2243008"/>
            <a:chExt cx="404303" cy="683977"/>
          </a:xfrm>
        </p:grpSpPr>
        <p:grpSp>
          <p:nvGrpSpPr>
            <p:cNvPr id="61"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67" name="Group 71"/>
          <p:cNvGrpSpPr/>
          <p:nvPr/>
        </p:nvGrpSpPr>
        <p:grpSpPr>
          <a:xfrm>
            <a:off x="-2286000" y="80010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74" name="Group 95"/>
          <p:cNvGrpSpPr>
            <a:grpSpLocks/>
          </p:cNvGrpSpPr>
          <p:nvPr/>
        </p:nvGrpSpPr>
        <p:grpSpPr bwMode="auto">
          <a:xfrm>
            <a:off x="9067800" y="845820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81" name="Freeform 90"/>
          <p:cNvSpPr>
            <a:spLocks/>
          </p:cNvSpPr>
          <p:nvPr/>
        </p:nvSpPr>
        <p:spPr bwMode="auto">
          <a:xfrm>
            <a:off x="4495800" y="4800600"/>
            <a:ext cx="914400" cy="1295400"/>
          </a:xfrm>
          <a:custGeom>
            <a:avLst/>
            <a:gdLst>
              <a:gd name="T0" fmla="*/ 0 w 249"/>
              <a:gd name="T1" fmla="*/ 106 h 612"/>
              <a:gd name="T2" fmla="*/ 246 w 249"/>
              <a:gd name="T3" fmla="*/ 0 h 612"/>
              <a:gd name="T4" fmla="*/ 249 w 249"/>
              <a:gd name="T5" fmla="*/ 540 h 612"/>
              <a:gd name="T6" fmla="*/ 0 w 249"/>
              <a:gd name="T7" fmla="*/ 612 h 612"/>
              <a:gd name="T8" fmla="*/ 0 w 249"/>
              <a:gd name="T9" fmla="*/ 106 h 612"/>
              <a:gd name="T10" fmla="*/ 0 60000 65536"/>
              <a:gd name="T11" fmla="*/ 0 60000 65536"/>
              <a:gd name="T12" fmla="*/ 0 60000 65536"/>
              <a:gd name="T13" fmla="*/ 0 60000 65536"/>
              <a:gd name="T14" fmla="*/ 0 60000 65536"/>
              <a:gd name="T15" fmla="*/ 0 w 249"/>
              <a:gd name="T16" fmla="*/ 0 h 612"/>
              <a:gd name="T17" fmla="*/ 249 w 249"/>
              <a:gd name="T18" fmla="*/ 612 h 612"/>
            </a:gdLst>
            <a:ahLst/>
            <a:cxnLst>
              <a:cxn ang="T10">
                <a:pos x="T0" y="T1"/>
              </a:cxn>
              <a:cxn ang="T11">
                <a:pos x="T2" y="T3"/>
              </a:cxn>
              <a:cxn ang="T12">
                <a:pos x="T4" y="T5"/>
              </a:cxn>
              <a:cxn ang="T13">
                <a:pos x="T6" y="T7"/>
              </a:cxn>
              <a:cxn ang="T14">
                <a:pos x="T8" y="T9"/>
              </a:cxn>
            </a:cxnLst>
            <a:rect l="T15" t="T16" r="T17" b="T18"/>
            <a:pathLst>
              <a:path w="249" h="612">
                <a:moveTo>
                  <a:pt x="0" y="106"/>
                </a:moveTo>
                <a:lnTo>
                  <a:pt x="246" y="0"/>
                </a:lnTo>
                <a:lnTo>
                  <a:pt x="249" y="540"/>
                </a:lnTo>
                <a:lnTo>
                  <a:pt x="0" y="612"/>
                </a:lnTo>
                <a:lnTo>
                  <a:pt x="0" y="106"/>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grpSp>
        <p:nvGrpSpPr>
          <p:cNvPr id="82" name="Group 21"/>
          <p:cNvGrpSpPr>
            <a:grpSpLocks/>
          </p:cNvGrpSpPr>
          <p:nvPr/>
        </p:nvGrpSpPr>
        <p:grpSpPr bwMode="auto">
          <a:xfrm>
            <a:off x="2344615" y="5029200"/>
            <a:ext cx="2157413" cy="1077913"/>
            <a:chOff x="1342" y="3555"/>
            <a:chExt cx="1359" cy="679"/>
          </a:xfrm>
        </p:grpSpPr>
        <p:sp>
          <p:nvSpPr>
            <p:cNvPr id="83" name="Rectangle 22"/>
            <p:cNvSpPr>
              <a:spLocks noChangeArrowheads="1"/>
            </p:cNvSpPr>
            <p:nvPr/>
          </p:nvSpPr>
          <p:spPr bwMode="auto">
            <a:xfrm>
              <a:off x="1342" y="3555"/>
              <a:ext cx="1359" cy="679"/>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84" name="Rectangle 23"/>
            <p:cNvSpPr>
              <a:spLocks noChangeArrowheads="1"/>
            </p:cNvSpPr>
            <p:nvPr/>
          </p:nvSpPr>
          <p:spPr bwMode="auto">
            <a:xfrm>
              <a:off x="1918" y="3795"/>
              <a:ext cx="254" cy="222"/>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grpSp>
      <p:sp>
        <p:nvSpPr>
          <p:cNvPr id="86" name="Line 30"/>
          <p:cNvSpPr>
            <a:spLocks noChangeShapeType="1"/>
          </p:cNvSpPr>
          <p:nvPr/>
        </p:nvSpPr>
        <p:spPr bwMode="auto">
          <a:xfrm>
            <a:off x="2362200" y="6096000"/>
            <a:ext cx="0" cy="914400"/>
          </a:xfrm>
          <a:prstGeom prst="line">
            <a:avLst/>
          </a:prstGeom>
          <a:noFill/>
          <a:ln w="28575">
            <a:solidFill>
              <a:schemeClr val="tx1"/>
            </a:solidFill>
            <a:round/>
            <a:headEnd/>
            <a:tailEnd/>
          </a:ln>
        </p:spPr>
        <p:txBody>
          <a:bodyPr wrap="none" anchor="ctr"/>
          <a:lstStyle/>
          <a:p>
            <a:endParaRPr lang="en-US"/>
          </a:p>
        </p:txBody>
      </p:sp>
      <p:sp>
        <p:nvSpPr>
          <p:cNvPr id="87" name="Line 30"/>
          <p:cNvSpPr>
            <a:spLocks noChangeShapeType="1"/>
          </p:cNvSpPr>
          <p:nvPr/>
        </p:nvSpPr>
        <p:spPr bwMode="auto">
          <a:xfrm>
            <a:off x="4495800" y="6096000"/>
            <a:ext cx="0" cy="914400"/>
          </a:xfrm>
          <a:prstGeom prst="line">
            <a:avLst/>
          </a:prstGeom>
          <a:noFill/>
          <a:ln w="28575">
            <a:solidFill>
              <a:schemeClr val="tx1"/>
            </a:solidFill>
            <a:round/>
            <a:headEnd/>
            <a:tailEnd/>
          </a:ln>
        </p:spPr>
        <p:txBody>
          <a:bodyPr wrap="none" anchor="ctr"/>
          <a:lstStyle/>
          <a:p>
            <a:endParaRPr lang="en-US"/>
          </a:p>
        </p:txBody>
      </p:sp>
      <p:sp>
        <p:nvSpPr>
          <p:cNvPr id="89" name="Line 30"/>
          <p:cNvSpPr>
            <a:spLocks noChangeShapeType="1"/>
          </p:cNvSpPr>
          <p:nvPr/>
        </p:nvSpPr>
        <p:spPr bwMode="auto">
          <a:xfrm>
            <a:off x="1447800" y="5943600"/>
            <a:ext cx="0" cy="914400"/>
          </a:xfrm>
          <a:prstGeom prst="line">
            <a:avLst/>
          </a:prstGeom>
          <a:noFill/>
          <a:ln w="28575">
            <a:solidFill>
              <a:schemeClr val="tx1"/>
            </a:solidFill>
            <a:round/>
            <a:headEnd/>
            <a:tailEnd/>
          </a:ln>
        </p:spPr>
        <p:txBody>
          <a:bodyPr wrap="none" anchor="ctr"/>
          <a:lstStyle/>
          <a:p>
            <a:endParaRPr lang="en-US"/>
          </a:p>
        </p:txBody>
      </p:sp>
      <p:sp>
        <p:nvSpPr>
          <p:cNvPr id="90" name="Line 30"/>
          <p:cNvSpPr>
            <a:spLocks noChangeShapeType="1"/>
          </p:cNvSpPr>
          <p:nvPr/>
        </p:nvSpPr>
        <p:spPr bwMode="auto">
          <a:xfrm>
            <a:off x="5410200" y="5943600"/>
            <a:ext cx="0" cy="914400"/>
          </a:xfrm>
          <a:prstGeom prst="line">
            <a:avLst/>
          </a:prstGeom>
          <a:noFill/>
          <a:ln w="28575">
            <a:solidFill>
              <a:schemeClr val="tx1"/>
            </a:solidFill>
            <a:round/>
            <a:headEnd/>
            <a:tailEnd/>
          </a:ln>
        </p:spPr>
        <p:txBody>
          <a:bodyPr wrap="none" anchor="ctr"/>
          <a:lstStyle/>
          <a:p>
            <a:endParaRPr lang="en-US"/>
          </a:p>
        </p:txBody>
      </p:sp>
      <p:grpSp>
        <p:nvGrpSpPr>
          <p:cNvPr id="91" name="Group 29"/>
          <p:cNvGrpSpPr>
            <a:grpSpLocks/>
          </p:cNvGrpSpPr>
          <p:nvPr/>
        </p:nvGrpSpPr>
        <p:grpSpPr bwMode="auto">
          <a:xfrm>
            <a:off x="381000" y="5562600"/>
            <a:ext cx="287338" cy="790575"/>
            <a:chOff x="528" y="240"/>
            <a:chExt cx="181" cy="498"/>
          </a:xfrm>
        </p:grpSpPr>
        <p:sp>
          <p:nvSpPr>
            <p:cNvPr id="9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9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9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95" name="Group 29"/>
          <p:cNvGrpSpPr>
            <a:grpSpLocks/>
          </p:cNvGrpSpPr>
          <p:nvPr/>
        </p:nvGrpSpPr>
        <p:grpSpPr bwMode="auto">
          <a:xfrm>
            <a:off x="6781800" y="5562600"/>
            <a:ext cx="287338" cy="790575"/>
            <a:chOff x="528" y="240"/>
            <a:chExt cx="181" cy="498"/>
          </a:xfrm>
        </p:grpSpPr>
        <p:sp>
          <p:nvSpPr>
            <p:cNvPr id="96"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97"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98"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99" name="Group 29"/>
          <p:cNvGrpSpPr>
            <a:grpSpLocks/>
          </p:cNvGrpSpPr>
          <p:nvPr/>
        </p:nvGrpSpPr>
        <p:grpSpPr bwMode="auto">
          <a:xfrm>
            <a:off x="762000" y="4191000"/>
            <a:ext cx="287338" cy="790575"/>
            <a:chOff x="528" y="240"/>
            <a:chExt cx="181" cy="498"/>
          </a:xfrm>
        </p:grpSpPr>
        <p:sp>
          <p:nvSpPr>
            <p:cNvPr id="100"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101"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102"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3" name="Group 29"/>
          <p:cNvGrpSpPr>
            <a:grpSpLocks/>
          </p:cNvGrpSpPr>
          <p:nvPr/>
        </p:nvGrpSpPr>
        <p:grpSpPr bwMode="auto">
          <a:xfrm>
            <a:off x="6324600" y="4233672"/>
            <a:ext cx="287338" cy="790575"/>
            <a:chOff x="528" y="240"/>
            <a:chExt cx="181" cy="498"/>
          </a:xfrm>
        </p:grpSpPr>
        <p:sp>
          <p:nvSpPr>
            <p:cNvPr id="104"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105"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106"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7" name="Group 44"/>
          <p:cNvGrpSpPr>
            <a:grpSpLocks/>
          </p:cNvGrpSpPr>
          <p:nvPr/>
        </p:nvGrpSpPr>
        <p:grpSpPr bwMode="auto">
          <a:xfrm>
            <a:off x="3276600" y="3810000"/>
            <a:ext cx="287338" cy="787400"/>
            <a:chOff x="1756" y="2113"/>
            <a:chExt cx="181" cy="499"/>
          </a:xfrm>
        </p:grpSpPr>
        <p:sp>
          <p:nvSpPr>
            <p:cNvPr id="108"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109"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10" name="Group 47"/>
            <p:cNvGrpSpPr>
              <a:grpSpLocks/>
            </p:cNvGrpSpPr>
            <p:nvPr/>
          </p:nvGrpSpPr>
          <p:grpSpPr bwMode="auto">
            <a:xfrm>
              <a:off x="1756" y="2113"/>
              <a:ext cx="181" cy="333"/>
              <a:chOff x="1756" y="2113"/>
              <a:chExt cx="181" cy="333"/>
            </a:xfrm>
          </p:grpSpPr>
          <p:sp>
            <p:nvSpPr>
              <p:cNvPr id="111"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12"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113"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14" name="Group 164"/>
          <p:cNvGrpSpPr>
            <a:grpSpLocks/>
          </p:cNvGrpSpPr>
          <p:nvPr/>
        </p:nvGrpSpPr>
        <p:grpSpPr bwMode="auto">
          <a:xfrm>
            <a:off x="2417064" y="3810000"/>
            <a:ext cx="288925" cy="787400"/>
            <a:chOff x="1247" y="2496"/>
            <a:chExt cx="182" cy="496"/>
          </a:xfrm>
        </p:grpSpPr>
        <p:sp>
          <p:nvSpPr>
            <p:cNvPr id="115"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116"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117" name="Group 167"/>
            <p:cNvGrpSpPr>
              <a:grpSpLocks/>
            </p:cNvGrpSpPr>
            <p:nvPr/>
          </p:nvGrpSpPr>
          <p:grpSpPr bwMode="auto">
            <a:xfrm>
              <a:off x="1247" y="2496"/>
              <a:ext cx="182" cy="331"/>
              <a:chOff x="1247" y="2496"/>
              <a:chExt cx="182" cy="331"/>
            </a:xfrm>
          </p:grpSpPr>
          <p:sp>
            <p:nvSpPr>
              <p:cNvPr id="118"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19"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132" name="Group 164"/>
          <p:cNvGrpSpPr>
            <a:grpSpLocks/>
          </p:cNvGrpSpPr>
          <p:nvPr/>
        </p:nvGrpSpPr>
        <p:grpSpPr bwMode="auto">
          <a:xfrm>
            <a:off x="4191000" y="3810000"/>
            <a:ext cx="288925" cy="787400"/>
            <a:chOff x="1247" y="2496"/>
            <a:chExt cx="182" cy="496"/>
          </a:xfrm>
        </p:grpSpPr>
        <p:sp>
          <p:nvSpPr>
            <p:cNvPr id="133"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134"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135" name="Group 167"/>
            <p:cNvGrpSpPr>
              <a:grpSpLocks/>
            </p:cNvGrpSpPr>
            <p:nvPr/>
          </p:nvGrpSpPr>
          <p:grpSpPr bwMode="auto">
            <a:xfrm>
              <a:off x="1247" y="2496"/>
              <a:ext cx="182" cy="331"/>
              <a:chOff x="1247" y="2496"/>
              <a:chExt cx="182" cy="331"/>
            </a:xfrm>
          </p:grpSpPr>
          <p:sp>
            <p:nvSpPr>
              <p:cNvPr id="136"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37"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138" name="Group 182"/>
          <p:cNvGrpSpPr>
            <a:grpSpLocks/>
          </p:cNvGrpSpPr>
          <p:nvPr/>
        </p:nvGrpSpPr>
        <p:grpSpPr bwMode="auto">
          <a:xfrm>
            <a:off x="6705600" y="4648200"/>
            <a:ext cx="287338" cy="787400"/>
            <a:chOff x="2449" y="2688"/>
            <a:chExt cx="181" cy="496"/>
          </a:xfrm>
        </p:grpSpPr>
        <p:sp>
          <p:nvSpPr>
            <p:cNvPr id="139"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40"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141" name="Group 185"/>
            <p:cNvGrpSpPr>
              <a:grpSpLocks/>
            </p:cNvGrpSpPr>
            <p:nvPr/>
          </p:nvGrpSpPr>
          <p:grpSpPr bwMode="auto">
            <a:xfrm>
              <a:off x="2449" y="2688"/>
              <a:ext cx="181" cy="331"/>
              <a:chOff x="2449" y="2688"/>
              <a:chExt cx="181" cy="331"/>
            </a:xfrm>
          </p:grpSpPr>
          <p:sp>
            <p:nvSpPr>
              <p:cNvPr id="142"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43"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144" name="Group 182"/>
          <p:cNvGrpSpPr>
            <a:grpSpLocks/>
          </p:cNvGrpSpPr>
          <p:nvPr/>
        </p:nvGrpSpPr>
        <p:grpSpPr bwMode="auto">
          <a:xfrm flipH="1">
            <a:off x="362712" y="4666488"/>
            <a:ext cx="287338" cy="787400"/>
            <a:chOff x="2449" y="2688"/>
            <a:chExt cx="181" cy="496"/>
          </a:xfrm>
        </p:grpSpPr>
        <p:sp>
          <p:nvSpPr>
            <p:cNvPr id="145"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46"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147" name="Group 185"/>
            <p:cNvGrpSpPr>
              <a:grpSpLocks/>
            </p:cNvGrpSpPr>
            <p:nvPr/>
          </p:nvGrpSpPr>
          <p:grpSpPr bwMode="auto">
            <a:xfrm>
              <a:off x="2449" y="2688"/>
              <a:ext cx="181" cy="331"/>
              <a:chOff x="2449" y="2688"/>
              <a:chExt cx="181" cy="331"/>
            </a:xfrm>
          </p:grpSpPr>
          <p:sp>
            <p:nvSpPr>
              <p:cNvPr id="148"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49"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150" name="Group 44"/>
          <p:cNvGrpSpPr>
            <a:grpSpLocks/>
          </p:cNvGrpSpPr>
          <p:nvPr/>
        </p:nvGrpSpPr>
        <p:grpSpPr bwMode="auto">
          <a:xfrm>
            <a:off x="9982200" y="5943600"/>
            <a:ext cx="287338" cy="787400"/>
            <a:chOff x="1756" y="2113"/>
            <a:chExt cx="181" cy="499"/>
          </a:xfrm>
        </p:grpSpPr>
        <p:sp>
          <p:nvSpPr>
            <p:cNvPr id="151"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152"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53" name="Group 47"/>
            <p:cNvGrpSpPr>
              <a:grpSpLocks/>
            </p:cNvGrpSpPr>
            <p:nvPr/>
          </p:nvGrpSpPr>
          <p:grpSpPr bwMode="auto">
            <a:xfrm>
              <a:off x="1756" y="2113"/>
              <a:ext cx="181" cy="333"/>
              <a:chOff x="1756" y="2113"/>
              <a:chExt cx="181" cy="333"/>
            </a:xfrm>
          </p:grpSpPr>
          <p:sp>
            <p:nvSpPr>
              <p:cNvPr id="154"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55"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156"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57" name="Group 164"/>
          <p:cNvGrpSpPr>
            <a:grpSpLocks/>
          </p:cNvGrpSpPr>
          <p:nvPr/>
        </p:nvGrpSpPr>
        <p:grpSpPr bwMode="auto">
          <a:xfrm>
            <a:off x="9067800" y="5943600"/>
            <a:ext cx="288925" cy="787400"/>
            <a:chOff x="1247" y="2496"/>
            <a:chExt cx="182" cy="496"/>
          </a:xfrm>
        </p:grpSpPr>
        <p:sp>
          <p:nvSpPr>
            <p:cNvPr id="158"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159"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160" name="Group 167"/>
            <p:cNvGrpSpPr>
              <a:grpSpLocks/>
            </p:cNvGrpSpPr>
            <p:nvPr/>
          </p:nvGrpSpPr>
          <p:grpSpPr bwMode="auto">
            <a:xfrm>
              <a:off x="1247" y="2496"/>
              <a:ext cx="182" cy="331"/>
              <a:chOff x="1247" y="2496"/>
              <a:chExt cx="182" cy="331"/>
            </a:xfrm>
          </p:grpSpPr>
          <p:sp>
            <p:nvSpPr>
              <p:cNvPr id="161"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62"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163" name="Group 182"/>
          <p:cNvGrpSpPr>
            <a:grpSpLocks/>
          </p:cNvGrpSpPr>
          <p:nvPr/>
        </p:nvGrpSpPr>
        <p:grpSpPr bwMode="auto">
          <a:xfrm>
            <a:off x="9677400" y="7010400"/>
            <a:ext cx="287338" cy="787400"/>
            <a:chOff x="2449" y="2688"/>
            <a:chExt cx="181" cy="496"/>
          </a:xfrm>
        </p:grpSpPr>
        <p:sp>
          <p:nvSpPr>
            <p:cNvPr id="164"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65"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166" name="Group 185"/>
            <p:cNvGrpSpPr>
              <a:grpSpLocks/>
            </p:cNvGrpSpPr>
            <p:nvPr/>
          </p:nvGrpSpPr>
          <p:grpSpPr bwMode="auto">
            <a:xfrm>
              <a:off x="2449" y="2688"/>
              <a:ext cx="181" cy="331"/>
              <a:chOff x="2449" y="2688"/>
              <a:chExt cx="181" cy="331"/>
            </a:xfrm>
          </p:grpSpPr>
          <p:sp>
            <p:nvSpPr>
              <p:cNvPr id="167"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68"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169" name="Group 182"/>
          <p:cNvGrpSpPr>
            <a:grpSpLocks/>
          </p:cNvGrpSpPr>
          <p:nvPr/>
        </p:nvGrpSpPr>
        <p:grpSpPr bwMode="auto">
          <a:xfrm flipH="1">
            <a:off x="9067800" y="6858000"/>
            <a:ext cx="287338" cy="787400"/>
            <a:chOff x="2449" y="2688"/>
            <a:chExt cx="181" cy="496"/>
          </a:xfrm>
        </p:grpSpPr>
        <p:sp>
          <p:nvSpPr>
            <p:cNvPr id="170"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71"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172" name="Group 185"/>
            <p:cNvGrpSpPr>
              <a:grpSpLocks/>
            </p:cNvGrpSpPr>
            <p:nvPr/>
          </p:nvGrpSpPr>
          <p:grpSpPr bwMode="auto">
            <a:xfrm>
              <a:off x="2449" y="2688"/>
              <a:ext cx="181" cy="331"/>
              <a:chOff x="2449" y="2688"/>
              <a:chExt cx="181" cy="331"/>
            </a:xfrm>
          </p:grpSpPr>
          <p:sp>
            <p:nvSpPr>
              <p:cNvPr id="173"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74"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sp>
        <p:nvSpPr>
          <p:cNvPr id="175" name="TextBox 174"/>
          <p:cNvSpPr txBox="1"/>
          <p:nvPr/>
        </p:nvSpPr>
        <p:spPr>
          <a:xfrm>
            <a:off x="2819400" y="5410200"/>
            <a:ext cx="304800" cy="369332"/>
          </a:xfrm>
          <a:prstGeom prst="rect">
            <a:avLst/>
          </a:prstGeom>
          <a:noFill/>
        </p:spPr>
        <p:txBody>
          <a:bodyPr wrap="square" rtlCol="0">
            <a:spAutoFit/>
          </a:bodyPr>
          <a:lstStyle/>
          <a:p>
            <a:r>
              <a:rPr lang="en-US" dirty="0"/>
              <a:t>X</a:t>
            </a:r>
          </a:p>
        </p:txBody>
      </p:sp>
      <p:sp>
        <p:nvSpPr>
          <p:cNvPr id="176" name="TextBox 175"/>
          <p:cNvSpPr txBox="1"/>
          <p:nvPr/>
        </p:nvSpPr>
        <p:spPr>
          <a:xfrm>
            <a:off x="3810000" y="5410200"/>
            <a:ext cx="304800" cy="369332"/>
          </a:xfrm>
          <a:prstGeom prst="rect">
            <a:avLst/>
          </a:prstGeom>
          <a:noFill/>
        </p:spPr>
        <p:txBody>
          <a:bodyPr wrap="square" rtlCol="0">
            <a:spAutoFit/>
          </a:bodyPr>
          <a:lstStyle/>
          <a:p>
            <a:r>
              <a:rPr lang="en-US" dirty="0"/>
              <a:t>X</a:t>
            </a:r>
          </a:p>
        </p:txBody>
      </p:sp>
      <p:grpSp>
        <p:nvGrpSpPr>
          <p:cNvPr id="178" name="Group 70"/>
          <p:cNvGrpSpPr/>
          <p:nvPr/>
        </p:nvGrpSpPr>
        <p:grpSpPr>
          <a:xfrm>
            <a:off x="6248400" y="152400"/>
            <a:ext cx="944753" cy="979552"/>
            <a:chOff x="6093277" y="2819399"/>
            <a:chExt cx="944753" cy="979552"/>
          </a:xfrm>
        </p:grpSpPr>
        <p:pic>
          <p:nvPicPr>
            <p:cNvPr id="179" name="Picture 22"/>
            <p:cNvPicPr>
              <a:picLocks noChangeAspect="1" noChangeArrowheads="1"/>
            </p:cNvPicPr>
            <p:nvPr/>
          </p:nvPicPr>
          <p:blipFill>
            <a:blip r:embed="rId3" cstate="print"/>
            <a:srcRect/>
            <a:stretch>
              <a:fillRect/>
            </a:stretch>
          </p:blipFill>
          <p:spPr bwMode="auto">
            <a:xfrm>
              <a:off x="6093277" y="2819399"/>
              <a:ext cx="917119" cy="951053"/>
            </a:xfrm>
            <a:prstGeom prst="rect">
              <a:avLst/>
            </a:prstGeom>
            <a:noFill/>
            <a:ln w="9525">
              <a:noFill/>
              <a:miter lim="800000"/>
              <a:headEnd/>
              <a:tailEnd/>
            </a:ln>
          </p:spPr>
        </p:pic>
        <p:sp>
          <p:nvSpPr>
            <p:cNvPr id="180" name="Rectangle 179"/>
            <p:cNvSpPr/>
            <p:nvPr/>
          </p:nvSpPr>
          <p:spPr>
            <a:xfrm>
              <a:off x="6476658" y="3398841"/>
              <a:ext cx="561372" cy="400110"/>
            </a:xfrm>
            <a:prstGeom prst="rect">
              <a:avLst/>
            </a:prstGeom>
            <a:noFill/>
          </p:spPr>
          <p:txBody>
            <a:bodyPr wrap="none" lIns="91440" tIns="45720" rIns="91440" bIns="45720">
              <a:spAutoFit/>
            </a:bodyPr>
            <a:lstStyle/>
            <a:p>
              <a:pPr algn="ctr"/>
              <a:r>
                <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p>
          </p:txBody>
        </p:sp>
      </p:grpSp>
      <p:sp>
        <p:nvSpPr>
          <p:cNvPr id="181" name="Freeform 90"/>
          <p:cNvSpPr>
            <a:spLocks/>
          </p:cNvSpPr>
          <p:nvPr/>
        </p:nvSpPr>
        <p:spPr bwMode="auto">
          <a:xfrm flipV="1">
            <a:off x="1447800" y="4876800"/>
            <a:ext cx="914400" cy="1295400"/>
          </a:xfrm>
          <a:custGeom>
            <a:avLst/>
            <a:gdLst>
              <a:gd name="T0" fmla="*/ 0 w 249"/>
              <a:gd name="T1" fmla="*/ 106 h 612"/>
              <a:gd name="T2" fmla="*/ 246 w 249"/>
              <a:gd name="T3" fmla="*/ 0 h 612"/>
              <a:gd name="T4" fmla="*/ 249 w 249"/>
              <a:gd name="T5" fmla="*/ 540 h 612"/>
              <a:gd name="T6" fmla="*/ 0 w 249"/>
              <a:gd name="T7" fmla="*/ 612 h 612"/>
              <a:gd name="T8" fmla="*/ 0 w 249"/>
              <a:gd name="T9" fmla="*/ 106 h 612"/>
              <a:gd name="T10" fmla="*/ 0 60000 65536"/>
              <a:gd name="T11" fmla="*/ 0 60000 65536"/>
              <a:gd name="T12" fmla="*/ 0 60000 65536"/>
              <a:gd name="T13" fmla="*/ 0 60000 65536"/>
              <a:gd name="T14" fmla="*/ 0 60000 65536"/>
              <a:gd name="T15" fmla="*/ 0 w 249"/>
              <a:gd name="T16" fmla="*/ 0 h 612"/>
              <a:gd name="T17" fmla="*/ 249 w 249"/>
              <a:gd name="T18" fmla="*/ 612 h 612"/>
            </a:gdLst>
            <a:ahLst/>
            <a:cxnLst>
              <a:cxn ang="T10">
                <a:pos x="T0" y="T1"/>
              </a:cxn>
              <a:cxn ang="T11">
                <a:pos x="T2" y="T3"/>
              </a:cxn>
              <a:cxn ang="T12">
                <a:pos x="T4" y="T5"/>
              </a:cxn>
              <a:cxn ang="T13">
                <a:pos x="T6" y="T7"/>
              </a:cxn>
              <a:cxn ang="T14">
                <a:pos x="T8" y="T9"/>
              </a:cxn>
            </a:cxnLst>
            <a:rect l="T15" t="T16" r="T17" b="T18"/>
            <a:pathLst>
              <a:path w="249" h="612">
                <a:moveTo>
                  <a:pt x="0" y="106"/>
                </a:moveTo>
                <a:lnTo>
                  <a:pt x="246" y="0"/>
                </a:lnTo>
                <a:lnTo>
                  <a:pt x="249" y="540"/>
                </a:lnTo>
                <a:lnTo>
                  <a:pt x="0" y="612"/>
                </a:lnTo>
                <a:lnTo>
                  <a:pt x="0" y="106"/>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nvGraphicFramePr>
        <p:xfrm>
          <a:off x="177801" y="165099"/>
          <a:ext cx="6997700" cy="2313372"/>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Stage: </a:t>
                      </a:r>
                      <a:r>
                        <a:rPr kumimoji="0" lang="en-US" sz="1200" b="1" i="0" u="none" strike="noStrike" cap="none" normalizeH="0" baseline="0" dirty="0">
                          <a:ln>
                            <a:noFill/>
                          </a:ln>
                          <a:solidFill>
                            <a:schemeClr val="tx1"/>
                          </a:solidFill>
                          <a:effectLst/>
                          <a:latin typeface="Arial" charset="0"/>
                        </a:rPr>
                        <a:t>Drug Smuggling Tunnel</a:t>
                      </a:r>
                      <a:endParaRPr kumimoji="0" lang="en-US" sz="1200" b="1" i="0" u="none" strike="noStrike" kern="1200" cap="none" normalizeH="0" baseline="0" dirty="0">
                        <a:ln>
                          <a:noFill/>
                        </a:ln>
                        <a:solidFill>
                          <a:schemeClr val="tx1"/>
                        </a:solidFill>
                        <a:effectLst/>
                        <a:latin typeface="Arial" charset="0"/>
                        <a:ea typeface="+mn-ea"/>
                        <a:cs typeface="+mn-cs"/>
                      </a:endParaRP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Roger Watson</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a:ln>
                            <a:noFill/>
                          </a:ln>
                          <a:solidFill>
                            <a:schemeClr val="tx1"/>
                          </a:solidFill>
                          <a:effectLst/>
                          <a:latin typeface="Arial" charset="0"/>
                          <a:cs typeface="Times New Roman" charset="0"/>
                        </a:rPr>
                        <a:t>Date: 8-7-2011</a:t>
                      </a:r>
                      <a:endParaRPr kumimoji="0" lang="en-US" sz="1200" b="1" i="0" u="none" strike="noStrike" cap="none" normalizeH="0" baseline="0" dirty="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Standing on second step of step ladder, facing up range.</a:t>
                      </a:r>
                      <a:endParaRPr kumimoji="0" lang="en-US" sz="1200" b="0" i="0" u="none" strike="noStrike" cap="none" normalizeH="0" baseline="0" dirty="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GUN READY CONDITION: </a:t>
                      </a:r>
                      <a:r>
                        <a:rPr kumimoji="0" lang="en-US" sz="1100" b="0" i="0" u="none" strike="noStrike" cap="none" normalizeH="0" baseline="0" dirty="0">
                          <a:ln>
                            <a:noFill/>
                          </a:ln>
                          <a:solidFill>
                            <a:schemeClr val="tx1"/>
                          </a:solidFill>
                          <a:effectLst/>
                          <a:latin typeface="Arial" charset="0"/>
                          <a:cs typeface="Times New Roman" charset="0"/>
                        </a:rPr>
                        <a:t>Loaded gun in holster, hands in surrender position.</a:t>
                      </a:r>
                      <a:endParaRPr kumimoji="0" lang="en-US" sz="1100" b="1" i="0" u="none" strike="noStrike" cap="none" normalizeH="0" baseline="0" dirty="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14 rounds, 70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7 IPSC</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RULES:</a:t>
                      </a:r>
                      <a:r>
                        <a:rPr kumimoji="0" lang="en-US" sz="1100" b="0" i="0" u="none" strike="noStrike" cap="none" normalizeH="0" baseline="0" dirty="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Upon start signal, engage targets as required to score.  3 seconds added to score assessed if shooter does not use step ladder.</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2068" name="Picture 24" descr="C:\Documents and Settings\All Users\Documents\TAPS Files\dvc1.gif"/>
          <p:cNvPicPr>
            <a:picLocks noChangeAspect="1" noChangeArrowheads="1"/>
          </p:cNvPicPr>
          <p:nvPr/>
        </p:nvPicPr>
        <p:blipFill>
          <a:blip r:embed="rId2" cstate="print"/>
          <a:srcRect/>
          <a:stretch>
            <a:fillRect/>
          </a:stretch>
        </p:blipFill>
        <p:spPr bwMode="auto">
          <a:xfrm>
            <a:off x="152401" y="127001"/>
            <a:ext cx="1057275" cy="925513"/>
          </a:xfrm>
          <a:prstGeom prst="rect">
            <a:avLst/>
          </a:prstGeom>
          <a:noFill/>
          <a:ln w="9525">
            <a:noFill/>
            <a:miter lim="800000"/>
            <a:headEnd/>
            <a:tailEnd/>
          </a:ln>
        </p:spPr>
      </p:pic>
      <p:grpSp>
        <p:nvGrpSpPr>
          <p:cNvPr id="2" name="Group 70"/>
          <p:cNvGrpSpPr/>
          <p:nvPr/>
        </p:nvGrpSpPr>
        <p:grpSpPr>
          <a:xfrm>
            <a:off x="6248400" y="152400"/>
            <a:ext cx="944753" cy="997137"/>
            <a:chOff x="6093277" y="2819399"/>
            <a:chExt cx="944753" cy="997137"/>
          </a:xfrm>
        </p:grpSpPr>
        <p:pic>
          <p:nvPicPr>
            <p:cNvPr id="2070" name="Picture 22"/>
            <p:cNvPicPr>
              <a:picLocks noChangeAspect="1" noChangeArrowheads="1"/>
            </p:cNvPicPr>
            <p:nvPr/>
          </p:nvPicPr>
          <p:blipFill>
            <a:blip r:embed="rId3"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416426"/>
              <a:ext cx="561372" cy="400110"/>
            </a:xfrm>
            <a:prstGeom prst="rect">
              <a:avLst/>
            </a:prstGeom>
            <a:noFill/>
          </p:spPr>
          <p:txBody>
            <a:bodyPr wrap="none" lIns="91440" tIns="45720" rIns="91440" bIns="45720">
              <a:spAutoFit/>
            </a:bodyPr>
            <a:lstStyle/>
            <a:p>
              <a:pPr algn="ctr"/>
              <a:r>
                <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p>
          </p:txBody>
        </p:sp>
      </p:grpSp>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88"/>
          <p:cNvGrpSpPr>
            <a:grpSpLocks/>
          </p:cNvGrpSpPr>
          <p:nvPr/>
        </p:nvGrpSpPr>
        <p:grpSpPr bwMode="auto">
          <a:xfrm>
            <a:off x="9067800" y="26670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123"/>
          <p:cNvGrpSpPr/>
          <p:nvPr/>
        </p:nvGrpSpPr>
        <p:grpSpPr>
          <a:xfrm>
            <a:off x="8686800" y="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a:t>A</a:t>
              </a:r>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29"/>
          <p:cNvGrpSpPr>
            <a:grpSpLocks/>
          </p:cNvGrpSpPr>
          <p:nvPr/>
        </p:nvGrpSpPr>
        <p:grpSpPr bwMode="auto">
          <a:xfrm>
            <a:off x="3581400" y="50292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 name="Group 723"/>
          <p:cNvGrpSpPr>
            <a:grpSpLocks/>
          </p:cNvGrpSpPr>
          <p:nvPr/>
        </p:nvGrpSpPr>
        <p:grpSpPr bwMode="auto">
          <a:xfrm>
            <a:off x="91440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 name="Group 60"/>
          <p:cNvGrpSpPr/>
          <p:nvPr/>
        </p:nvGrpSpPr>
        <p:grpSpPr>
          <a:xfrm>
            <a:off x="91752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47"/>
          <p:cNvGrpSpPr/>
          <p:nvPr/>
        </p:nvGrpSpPr>
        <p:grpSpPr>
          <a:xfrm>
            <a:off x="8229600" y="2667000"/>
            <a:ext cx="404303" cy="683977"/>
            <a:chOff x="767613" y="2243008"/>
            <a:chExt cx="404303" cy="683977"/>
          </a:xfrm>
        </p:grpSpPr>
        <p:grpSp>
          <p:nvGrpSpPr>
            <p:cNvPr id="14"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5" name="Group 71"/>
          <p:cNvGrpSpPr/>
          <p:nvPr/>
        </p:nvGrpSpPr>
        <p:grpSpPr>
          <a:xfrm>
            <a:off x="-2286000" y="80010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6" name="Group 95"/>
          <p:cNvGrpSpPr>
            <a:grpSpLocks/>
          </p:cNvGrpSpPr>
          <p:nvPr/>
        </p:nvGrpSpPr>
        <p:grpSpPr bwMode="auto">
          <a:xfrm>
            <a:off x="9067800" y="845820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7" name="Group 44"/>
          <p:cNvGrpSpPr>
            <a:grpSpLocks/>
          </p:cNvGrpSpPr>
          <p:nvPr/>
        </p:nvGrpSpPr>
        <p:grpSpPr bwMode="auto">
          <a:xfrm>
            <a:off x="9982200" y="5943600"/>
            <a:ext cx="287338" cy="787400"/>
            <a:chOff x="1756" y="2113"/>
            <a:chExt cx="181" cy="499"/>
          </a:xfrm>
        </p:grpSpPr>
        <p:sp>
          <p:nvSpPr>
            <p:cNvPr id="81"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2"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8" name="Group 47"/>
            <p:cNvGrpSpPr>
              <a:grpSpLocks/>
            </p:cNvGrpSpPr>
            <p:nvPr/>
          </p:nvGrpSpPr>
          <p:grpSpPr bwMode="auto">
            <a:xfrm>
              <a:off x="1756" y="2113"/>
              <a:ext cx="181" cy="333"/>
              <a:chOff x="1756" y="2113"/>
              <a:chExt cx="181" cy="333"/>
            </a:xfrm>
          </p:grpSpPr>
          <p:sp>
            <p:nvSpPr>
              <p:cNvPr id="84"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5"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6"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9" name="Group 164"/>
          <p:cNvGrpSpPr>
            <a:grpSpLocks/>
          </p:cNvGrpSpPr>
          <p:nvPr/>
        </p:nvGrpSpPr>
        <p:grpSpPr bwMode="auto">
          <a:xfrm>
            <a:off x="9067800" y="5943600"/>
            <a:ext cx="288925" cy="787400"/>
            <a:chOff x="1247" y="2496"/>
            <a:chExt cx="182" cy="496"/>
          </a:xfrm>
        </p:grpSpPr>
        <p:sp>
          <p:nvSpPr>
            <p:cNvPr id="88"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89"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23" name="Group 167"/>
            <p:cNvGrpSpPr>
              <a:grpSpLocks/>
            </p:cNvGrpSpPr>
            <p:nvPr/>
          </p:nvGrpSpPr>
          <p:grpSpPr bwMode="auto">
            <a:xfrm>
              <a:off x="1247" y="2496"/>
              <a:ext cx="182" cy="331"/>
              <a:chOff x="1247" y="2496"/>
              <a:chExt cx="182" cy="331"/>
            </a:xfrm>
          </p:grpSpPr>
          <p:sp>
            <p:nvSpPr>
              <p:cNvPr id="91"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2"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27" name="Group 182"/>
          <p:cNvGrpSpPr>
            <a:grpSpLocks/>
          </p:cNvGrpSpPr>
          <p:nvPr/>
        </p:nvGrpSpPr>
        <p:grpSpPr bwMode="auto">
          <a:xfrm>
            <a:off x="9677400" y="7010400"/>
            <a:ext cx="287338" cy="787400"/>
            <a:chOff x="2449" y="2688"/>
            <a:chExt cx="181" cy="496"/>
          </a:xfrm>
        </p:grpSpPr>
        <p:sp>
          <p:nvSpPr>
            <p:cNvPr id="94"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95"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1" name="Group 185"/>
            <p:cNvGrpSpPr>
              <a:grpSpLocks/>
            </p:cNvGrpSpPr>
            <p:nvPr/>
          </p:nvGrpSpPr>
          <p:grpSpPr bwMode="auto">
            <a:xfrm>
              <a:off x="2449" y="2688"/>
              <a:ext cx="181" cy="331"/>
              <a:chOff x="2449" y="2688"/>
              <a:chExt cx="181" cy="331"/>
            </a:xfrm>
          </p:grpSpPr>
          <p:sp>
            <p:nvSpPr>
              <p:cNvPr id="97"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8"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35" name="Group 182"/>
          <p:cNvGrpSpPr>
            <a:grpSpLocks/>
          </p:cNvGrpSpPr>
          <p:nvPr/>
        </p:nvGrpSpPr>
        <p:grpSpPr bwMode="auto">
          <a:xfrm flipH="1">
            <a:off x="9067800" y="6858000"/>
            <a:ext cx="287338" cy="787400"/>
            <a:chOff x="2449" y="2688"/>
            <a:chExt cx="181" cy="496"/>
          </a:xfrm>
        </p:grpSpPr>
        <p:sp>
          <p:nvSpPr>
            <p:cNvPr id="100"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01"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8" name="Group 185"/>
            <p:cNvGrpSpPr>
              <a:grpSpLocks/>
            </p:cNvGrpSpPr>
            <p:nvPr/>
          </p:nvGrpSpPr>
          <p:grpSpPr bwMode="auto">
            <a:xfrm>
              <a:off x="2449" y="2688"/>
              <a:ext cx="181" cy="331"/>
              <a:chOff x="2449" y="2688"/>
              <a:chExt cx="181" cy="331"/>
            </a:xfrm>
          </p:grpSpPr>
          <p:sp>
            <p:nvSpPr>
              <p:cNvPr id="103"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04"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41" name="Group 138"/>
          <p:cNvGrpSpPr/>
          <p:nvPr/>
        </p:nvGrpSpPr>
        <p:grpSpPr>
          <a:xfrm>
            <a:off x="-2667000" y="1447800"/>
            <a:ext cx="533400" cy="3505200"/>
            <a:chOff x="1600200" y="3200400"/>
            <a:chExt cx="533400" cy="3505200"/>
          </a:xfrm>
        </p:grpSpPr>
        <p:sp>
          <p:nvSpPr>
            <p:cNvPr id="105" name="Rectangle 104"/>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45" name="Group 139"/>
          <p:cNvGrpSpPr/>
          <p:nvPr/>
        </p:nvGrpSpPr>
        <p:grpSpPr>
          <a:xfrm>
            <a:off x="2971800" y="1981200"/>
            <a:ext cx="533400" cy="7620000"/>
            <a:chOff x="1600200" y="3200400"/>
            <a:chExt cx="533400" cy="3505200"/>
          </a:xfrm>
          <a:scene3d>
            <a:camera prst="isometricRightUp"/>
            <a:lightRig rig="threePt" dir="t"/>
          </a:scene3d>
        </p:grpSpPr>
        <p:sp>
          <p:nvSpPr>
            <p:cNvPr id="141" name="Rectangle 140"/>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53" name="Group 259"/>
          <p:cNvGrpSpPr/>
          <p:nvPr/>
        </p:nvGrpSpPr>
        <p:grpSpPr>
          <a:xfrm>
            <a:off x="4876800" y="1981200"/>
            <a:ext cx="533400" cy="7772400"/>
            <a:chOff x="1600200" y="3200400"/>
            <a:chExt cx="533400" cy="3505200"/>
          </a:xfrm>
          <a:scene3d>
            <a:camera prst="isometricRightUp"/>
            <a:lightRig rig="threePt" dir="t"/>
          </a:scene3d>
        </p:grpSpPr>
        <p:sp>
          <p:nvSpPr>
            <p:cNvPr id="261" name="Rectangle 260"/>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2" name="Straight Connector 261"/>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sp>
        <p:nvSpPr>
          <p:cNvPr id="290" name="TextBox 289"/>
          <p:cNvSpPr txBox="1"/>
          <p:nvPr/>
        </p:nvSpPr>
        <p:spPr>
          <a:xfrm>
            <a:off x="1371600" y="4114800"/>
            <a:ext cx="1260281" cy="307777"/>
          </a:xfrm>
          <a:prstGeom prst="rect">
            <a:avLst/>
          </a:prstGeom>
          <a:noFill/>
        </p:spPr>
        <p:txBody>
          <a:bodyPr wrap="none" rtlCol="0">
            <a:spAutoFit/>
          </a:bodyPr>
          <a:lstStyle/>
          <a:p>
            <a:r>
              <a:rPr lang="en-US" sz="1400" dirty="0"/>
              <a:t>Snow fencing</a:t>
            </a:r>
          </a:p>
        </p:txBody>
      </p:sp>
      <p:cxnSp>
        <p:nvCxnSpPr>
          <p:cNvPr id="292" name="Straight Arrow Connector 291"/>
          <p:cNvCxnSpPr>
            <a:stCxn id="290" idx="3"/>
          </p:cNvCxnSpPr>
          <p:nvPr/>
        </p:nvCxnSpPr>
        <p:spPr>
          <a:xfrm>
            <a:off x="2631881" y="4268689"/>
            <a:ext cx="2473519" cy="836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a:stCxn id="290" idx="3"/>
          </p:cNvCxnSpPr>
          <p:nvPr/>
        </p:nvCxnSpPr>
        <p:spPr>
          <a:xfrm>
            <a:off x="2631881" y="4268689"/>
            <a:ext cx="339919" cy="3795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7" name="Group 47"/>
          <p:cNvGrpSpPr/>
          <p:nvPr/>
        </p:nvGrpSpPr>
        <p:grpSpPr>
          <a:xfrm>
            <a:off x="4396297" y="6172200"/>
            <a:ext cx="404303" cy="683977"/>
            <a:chOff x="767613" y="2243008"/>
            <a:chExt cx="404303" cy="683977"/>
          </a:xfrm>
        </p:grpSpPr>
        <p:grpSp>
          <p:nvGrpSpPr>
            <p:cNvPr id="60" name="Group 7"/>
            <p:cNvGrpSpPr/>
            <p:nvPr/>
          </p:nvGrpSpPr>
          <p:grpSpPr>
            <a:xfrm rot="1162190">
              <a:off x="799364" y="2650842"/>
              <a:ext cx="263525" cy="243338"/>
              <a:chOff x="773113" y="2646362"/>
              <a:chExt cx="263525" cy="401638"/>
            </a:xfrm>
          </p:grpSpPr>
          <p:sp>
            <p:nvSpPr>
              <p:cNvPr id="301"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302"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298"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99"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300"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61" name="Group 47"/>
          <p:cNvGrpSpPr/>
          <p:nvPr/>
        </p:nvGrpSpPr>
        <p:grpSpPr>
          <a:xfrm>
            <a:off x="4701097" y="6248400"/>
            <a:ext cx="404303" cy="683977"/>
            <a:chOff x="767613" y="2243008"/>
            <a:chExt cx="404303" cy="683977"/>
          </a:xfrm>
        </p:grpSpPr>
        <p:grpSp>
          <p:nvGrpSpPr>
            <p:cNvPr id="67" name="Group 7"/>
            <p:cNvGrpSpPr/>
            <p:nvPr/>
          </p:nvGrpSpPr>
          <p:grpSpPr>
            <a:xfrm rot="1162190">
              <a:off x="799364" y="2650842"/>
              <a:ext cx="263525" cy="243338"/>
              <a:chOff x="773113" y="2646362"/>
              <a:chExt cx="263525" cy="401638"/>
            </a:xfrm>
          </p:grpSpPr>
          <p:sp>
            <p:nvSpPr>
              <p:cNvPr id="308"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309"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305"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06"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307"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74" name="Group 47"/>
          <p:cNvGrpSpPr/>
          <p:nvPr/>
        </p:nvGrpSpPr>
        <p:grpSpPr>
          <a:xfrm flipH="1">
            <a:off x="3429000" y="7469423"/>
            <a:ext cx="404303" cy="683977"/>
            <a:chOff x="767613" y="2243008"/>
            <a:chExt cx="404303" cy="683977"/>
          </a:xfrm>
        </p:grpSpPr>
        <p:grpSp>
          <p:nvGrpSpPr>
            <p:cNvPr id="83" name="Group 7"/>
            <p:cNvGrpSpPr/>
            <p:nvPr/>
          </p:nvGrpSpPr>
          <p:grpSpPr>
            <a:xfrm rot="1162190">
              <a:off x="799364" y="2650842"/>
              <a:ext cx="263525" cy="243338"/>
              <a:chOff x="773113" y="2646362"/>
              <a:chExt cx="263525" cy="401638"/>
            </a:xfrm>
          </p:grpSpPr>
          <p:sp>
            <p:nvSpPr>
              <p:cNvPr id="31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31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31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1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31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87" name="Group 13"/>
          <p:cNvGrpSpPr>
            <a:grpSpLocks/>
          </p:cNvGrpSpPr>
          <p:nvPr/>
        </p:nvGrpSpPr>
        <p:grpSpPr bwMode="auto">
          <a:xfrm>
            <a:off x="3429000" y="7620000"/>
            <a:ext cx="393700" cy="1271588"/>
            <a:chOff x="2496" y="4380"/>
            <a:chExt cx="236" cy="690"/>
          </a:xfrm>
        </p:grpSpPr>
        <p:sp>
          <p:nvSpPr>
            <p:cNvPr id="334" name="AutoShape 14"/>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335" name="AutoShape 15"/>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90" name="Group 13"/>
          <p:cNvGrpSpPr>
            <a:grpSpLocks/>
          </p:cNvGrpSpPr>
          <p:nvPr/>
        </p:nvGrpSpPr>
        <p:grpSpPr bwMode="auto">
          <a:xfrm>
            <a:off x="3657600" y="3352800"/>
            <a:ext cx="393700" cy="1271588"/>
            <a:chOff x="2496" y="4380"/>
            <a:chExt cx="236" cy="690"/>
          </a:xfrm>
        </p:grpSpPr>
        <p:sp>
          <p:nvSpPr>
            <p:cNvPr id="353" name="AutoShape 14"/>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354" name="AutoShape 15"/>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93" name="Group 13"/>
          <p:cNvGrpSpPr>
            <a:grpSpLocks/>
          </p:cNvGrpSpPr>
          <p:nvPr/>
        </p:nvGrpSpPr>
        <p:grpSpPr bwMode="auto">
          <a:xfrm>
            <a:off x="3276600" y="3200400"/>
            <a:ext cx="393700" cy="1271588"/>
            <a:chOff x="2496" y="4380"/>
            <a:chExt cx="236" cy="690"/>
          </a:xfrm>
        </p:grpSpPr>
        <p:sp>
          <p:nvSpPr>
            <p:cNvPr id="356" name="AutoShape 14"/>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357" name="AutoShape 15"/>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96" name="Group 29"/>
          <p:cNvGrpSpPr>
            <a:grpSpLocks/>
          </p:cNvGrpSpPr>
          <p:nvPr/>
        </p:nvGrpSpPr>
        <p:grpSpPr bwMode="auto">
          <a:xfrm>
            <a:off x="3886200" y="2514600"/>
            <a:ext cx="287338" cy="790575"/>
            <a:chOff x="528" y="240"/>
            <a:chExt cx="181" cy="498"/>
          </a:xfrm>
        </p:grpSpPr>
        <p:sp>
          <p:nvSpPr>
            <p:cNvPr id="359"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360"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361"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99" name="Group 29"/>
          <p:cNvGrpSpPr>
            <a:grpSpLocks/>
          </p:cNvGrpSpPr>
          <p:nvPr/>
        </p:nvGrpSpPr>
        <p:grpSpPr bwMode="auto">
          <a:xfrm>
            <a:off x="4572000" y="3200400"/>
            <a:ext cx="287338" cy="790575"/>
            <a:chOff x="528" y="240"/>
            <a:chExt cx="181" cy="498"/>
          </a:xfrm>
        </p:grpSpPr>
        <p:sp>
          <p:nvSpPr>
            <p:cNvPr id="363"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364"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365"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2" name="Group 29"/>
          <p:cNvGrpSpPr>
            <a:grpSpLocks/>
          </p:cNvGrpSpPr>
          <p:nvPr/>
        </p:nvGrpSpPr>
        <p:grpSpPr bwMode="auto">
          <a:xfrm>
            <a:off x="3505200" y="2743200"/>
            <a:ext cx="287338" cy="790575"/>
            <a:chOff x="528" y="240"/>
            <a:chExt cx="181" cy="498"/>
          </a:xfrm>
        </p:grpSpPr>
        <p:sp>
          <p:nvSpPr>
            <p:cNvPr id="367"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368"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369"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6" name="Group 13"/>
          <p:cNvGrpSpPr>
            <a:grpSpLocks/>
          </p:cNvGrpSpPr>
          <p:nvPr/>
        </p:nvGrpSpPr>
        <p:grpSpPr bwMode="auto">
          <a:xfrm>
            <a:off x="4419600" y="3124200"/>
            <a:ext cx="393700" cy="1271588"/>
            <a:chOff x="2496" y="4380"/>
            <a:chExt cx="236" cy="690"/>
          </a:xfrm>
        </p:grpSpPr>
        <p:sp>
          <p:nvSpPr>
            <p:cNvPr id="371" name="AutoShape 14"/>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372" name="AutoShape 15"/>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128" name="Group 13"/>
          <p:cNvGrpSpPr>
            <a:grpSpLocks/>
          </p:cNvGrpSpPr>
          <p:nvPr/>
        </p:nvGrpSpPr>
        <p:grpSpPr bwMode="auto">
          <a:xfrm>
            <a:off x="4572000" y="6172200"/>
            <a:ext cx="393700" cy="1271588"/>
            <a:chOff x="2496" y="4380"/>
            <a:chExt cx="236" cy="690"/>
          </a:xfrm>
        </p:grpSpPr>
        <p:sp>
          <p:nvSpPr>
            <p:cNvPr id="374" name="AutoShape 14"/>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375" name="AutoShape 15"/>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131" name="Group 13"/>
          <p:cNvGrpSpPr>
            <a:grpSpLocks/>
          </p:cNvGrpSpPr>
          <p:nvPr/>
        </p:nvGrpSpPr>
        <p:grpSpPr bwMode="auto">
          <a:xfrm>
            <a:off x="4191000" y="6019800"/>
            <a:ext cx="393700" cy="1271588"/>
            <a:chOff x="2496" y="4380"/>
            <a:chExt cx="236" cy="690"/>
          </a:xfrm>
        </p:grpSpPr>
        <p:sp>
          <p:nvSpPr>
            <p:cNvPr id="377" name="AutoShape 14"/>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378" name="AutoShape 15"/>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pic>
        <p:nvPicPr>
          <p:cNvPr id="379" name="Picture 3" descr="C:\Users\John\AppData\Local\Microsoft\Windows\Temporary Internet Files\Content.IE5\KWC2FHC4\MC900040164[1].wmf"/>
          <p:cNvPicPr>
            <a:picLocks noChangeAspect="1" noChangeArrowheads="1"/>
          </p:cNvPicPr>
          <p:nvPr/>
        </p:nvPicPr>
        <p:blipFill>
          <a:blip r:embed="rId4" cstate="print"/>
          <a:srcRect/>
          <a:stretch>
            <a:fillRect/>
          </a:stretch>
        </p:blipFill>
        <p:spPr bwMode="auto">
          <a:xfrm>
            <a:off x="3962400" y="9099194"/>
            <a:ext cx="409647" cy="502006"/>
          </a:xfrm>
          <a:prstGeom prst="rect">
            <a:avLst/>
          </a:prstGeom>
          <a:noFill/>
        </p:spPr>
      </p:pic>
      <p:cxnSp>
        <p:nvCxnSpPr>
          <p:cNvPr id="381" name="Straight Arrow Connector 380"/>
          <p:cNvCxnSpPr/>
          <p:nvPr/>
        </p:nvCxnSpPr>
        <p:spPr>
          <a:xfrm>
            <a:off x="3352800" y="8991600"/>
            <a:ext cx="1447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82" name="TextBox 381"/>
          <p:cNvSpPr txBox="1"/>
          <p:nvPr/>
        </p:nvSpPr>
        <p:spPr>
          <a:xfrm>
            <a:off x="4191000" y="8686800"/>
            <a:ext cx="324128" cy="307777"/>
          </a:xfrm>
          <a:prstGeom prst="rect">
            <a:avLst/>
          </a:prstGeom>
          <a:noFill/>
        </p:spPr>
        <p:txBody>
          <a:bodyPr wrap="none" rtlCol="0">
            <a:spAutoFit/>
          </a:bodyPr>
          <a:lstStyle/>
          <a:p>
            <a:r>
              <a:rPr lang="en-US" sz="1400" dirty="0"/>
              <a:t>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nvGraphicFramePr>
        <p:xfrm>
          <a:off x="177801" y="165099"/>
          <a:ext cx="6997700" cy="2256028"/>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4531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Stage: </a:t>
                      </a:r>
                      <a:r>
                        <a:rPr kumimoji="0" lang="en-US" sz="1200" b="1" i="0" u="none" strike="noStrike" cap="none" normalizeH="0" baseline="0" dirty="0">
                          <a:ln>
                            <a:noFill/>
                          </a:ln>
                          <a:solidFill>
                            <a:schemeClr val="tx1"/>
                          </a:solidFill>
                          <a:effectLst/>
                          <a:latin typeface="Arial" charset="0"/>
                        </a:rPr>
                        <a:t>Shoot Both Sides</a:t>
                      </a:r>
                      <a:endParaRPr kumimoji="0" lang="en-US" sz="1200" b="1" i="0" u="none" strike="noStrike" kern="1200" cap="none" normalizeH="0" baseline="0" dirty="0">
                        <a:ln>
                          <a:noFill/>
                        </a:ln>
                        <a:solidFill>
                          <a:schemeClr val="tx1"/>
                        </a:solidFill>
                        <a:effectLst/>
                        <a:latin typeface="Arial" charset="0"/>
                        <a:ea typeface="+mn-ea"/>
                        <a:cs typeface="+mn-cs"/>
                      </a:endParaRP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Roger Watson</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a:ln>
                            <a:noFill/>
                          </a:ln>
                          <a:solidFill>
                            <a:schemeClr val="tx1"/>
                          </a:solidFill>
                          <a:effectLst/>
                          <a:latin typeface="Arial" charset="0"/>
                          <a:cs typeface="Times New Roman" charset="0"/>
                        </a:rPr>
                        <a:t>Date: 8-7-2011</a:t>
                      </a:r>
                      <a:endParaRPr kumimoji="0" lang="en-US" sz="1200" b="1" i="0" u="none" strike="noStrike" cap="none" normalizeH="0" baseline="0" dirty="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26714">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Standing  in Start box, facing down range</a:t>
                      </a:r>
                      <a:endParaRPr kumimoji="0" lang="en-US" sz="1200" b="0" i="0" u="none" strike="noStrike" cap="none" normalizeH="0" baseline="0" dirty="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73458">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GUN READY CONDITION: </a:t>
                      </a:r>
                      <a:r>
                        <a:rPr kumimoji="0" lang="en-US" sz="1100" b="0" i="0" u="none" strike="noStrike" cap="none" normalizeH="0" baseline="0" dirty="0">
                          <a:ln>
                            <a:noFill/>
                          </a:ln>
                          <a:solidFill>
                            <a:schemeClr val="tx1"/>
                          </a:solidFill>
                          <a:effectLst/>
                          <a:latin typeface="Arial" charset="0"/>
                          <a:cs typeface="Times New Roman" charset="0"/>
                        </a:rPr>
                        <a:t>Loaded gun in holster, hands relaxed at sides.</a:t>
                      </a:r>
                      <a:endParaRPr kumimoji="0" lang="en-US" sz="1100" b="1" i="0" u="none" strike="noStrike" cap="none" normalizeH="0" baseline="0" dirty="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a:ln>
                            <a:noFill/>
                          </a:ln>
                          <a:solidFill>
                            <a:schemeClr val="tx1"/>
                          </a:solidFill>
                          <a:effectLst/>
                          <a:latin typeface="Arial" charset="0"/>
                          <a:cs typeface="Times New Roman" charset="0"/>
                        </a:rPr>
                        <a:t>Comstock, 23 rounds, 115 </a:t>
                      </a:r>
                      <a:r>
                        <a:rPr kumimoji="0" lang="en-US" sz="1100" b="0" i="0" u="none" strike="noStrike" cap="none" normalizeH="0" baseline="0" dirty="0">
                          <a:ln>
                            <a:noFill/>
                          </a:ln>
                          <a:solidFill>
                            <a:schemeClr val="tx1"/>
                          </a:solidFill>
                          <a:effectLst/>
                          <a:latin typeface="Arial" charset="0"/>
                          <a:cs typeface="Times New Roman" charset="0"/>
                        </a:rPr>
                        <a:t>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8 IPSC, 7 Steel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Steel KD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RULES:</a:t>
                      </a:r>
                      <a:r>
                        <a:rPr kumimoji="0" lang="en-US" sz="1100" b="0" i="0" u="none" strike="noStrike" cap="none" normalizeH="0" baseline="0" dirty="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551616">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Upon start signal, engage targets as available.  Snow fencing is hard cover.</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2068" name="Picture 24" descr="C:\Documents and Settings\All Users\Documents\TAPS Files\dvc1.gif"/>
          <p:cNvPicPr>
            <a:picLocks noChangeAspect="1" noChangeArrowheads="1"/>
          </p:cNvPicPr>
          <p:nvPr/>
        </p:nvPicPr>
        <p:blipFill>
          <a:blip r:embed="rId2" cstate="print"/>
          <a:srcRect/>
          <a:stretch>
            <a:fillRect/>
          </a:stretch>
        </p:blipFill>
        <p:spPr bwMode="auto">
          <a:xfrm>
            <a:off x="152401" y="127001"/>
            <a:ext cx="1057275" cy="925513"/>
          </a:xfrm>
          <a:prstGeom prst="rect">
            <a:avLst/>
          </a:prstGeom>
          <a:noFill/>
          <a:ln w="9525">
            <a:noFill/>
            <a:miter lim="800000"/>
            <a:headEnd/>
            <a:tailEnd/>
          </a:ln>
        </p:spPr>
      </p:pic>
      <p:grpSp>
        <p:nvGrpSpPr>
          <p:cNvPr id="2" name="Group 70"/>
          <p:cNvGrpSpPr/>
          <p:nvPr/>
        </p:nvGrpSpPr>
        <p:grpSpPr>
          <a:xfrm>
            <a:off x="6248400" y="152400"/>
            <a:ext cx="944753" cy="997137"/>
            <a:chOff x="6093277" y="2819399"/>
            <a:chExt cx="944753" cy="997137"/>
          </a:xfrm>
        </p:grpSpPr>
        <p:pic>
          <p:nvPicPr>
            <p:cNvPr id="2070" name="Picture 22"/>
            <p:cNvPicPr>
              <a:picLocks noChangeAspect="1" noChangeArrowheads="1"/>
            </p:cNvPicPr>
            <p:nvPr/>
          </p:nvPicPr>
          <p:blipFill>
            <a:blip r:embed="rId3"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416426"/>
              <a:ext cx="561372" cy="400110"/>
            </a:xfrm>
            <a:prstGeom prst="rect">
              <a:avLst/>
            </a:prstGeom>
            <a:noFill/>
          </p:spPr>
          <p:txBody>
            <a:bodyPr wrap="none" lIns="91440" tIns="45720" rIns="91440" bIns="45720">
              <a:spAutoFit/>
            </a:bodyPr>
            <a:lstStyle/>
            <a:p>
              <a:pPr algn="ctr"/>
              <a:r>
                <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p>
          </p:txBody>
        </p:sp>
      </p:grpSp>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88"/>
          <p:cNvGrpSpPr>
            <a:grpSpLocks/>
          </p:cNvGrpSpPr>
          <p:nvPr/>
        </p:nvGrpSpPr>
        <p:grpSpPr bwMode="auto">
          <a:xfrm>
            <a:off x="9067800" y="26670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228600" y="68580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123"/>
          <p:cNvGrpSpPr/>
          <p:nvPr/>
        </p:nvGrpSpPr>
        <p:grpSpPr>
          <a:xfrm>
            <a:off x="8686800" y="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a:t>A</a:t>
              </a:r>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723"/>
          <p:cNvGrpSpPr>
            <a:grpSpLocks/>
          </p:cNvGrpSpPr>
          <p:nvPr/>
        </p:nvGrpSpPr>
        <p:grpSpPr bwMode="auto">
          <a:xfrm>
            <a:off x="91440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0" name="Group 60"/>
          <p:cNvGrpSpPr/>
          <p:nvPr/>
        </p:nvGrpSpPr>
        <p:grpSpPr>
          <a:xfrm>
            <a:off x="91752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47"/>
          <p:cNvGrpSpPr/>
          <p:nvPr/>
        </p:nvGrpSpPr>
        <p:grpSpPr>
          <a:xfrm>
            <a:off x="8229600" y="2667000"/>
            <a:ext cx="404303" cy="683977"/>
            <a:chOff x="767613" y="2243008"/>
            <a:chExt cx="404303" cy="683977"/>
          </a:xfrm>
        </p:grpSpPr>
        <p:grpSp>
          <p:nvGrpSpPr>
            <p:cNvPr id="13"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4" name="Group 71"/>
          <p:cNvGrpSpPr/>
          <p:nvPr/>
        </p:nvGrpSpPr>
        <p:grpSpPr>
          <a:xfrm>
            <a:off x="-2286000" y="80010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5" name="Group 95"/>
          <p:cNvGrpSpPr>
            <a:grpSpLocks/>
          </p:cNvGrpSpPr>
          <p:nvPr/>
        </p:nvGrpSpPr>
        <p:grpSpPr bwMode="auto">
          <a:xfrm>
            <a:off x="6248400" y="297180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6" name="Group 44"/>
          <p:cNvGrpSpPr>
            <a:grpSpLocks/>
          </p:cNvGrpSpPr>
          <p:nvPr/>
        </p:nvGrpSpPr>
        <p:grpSpPr bwMode="auto">
          <a:xfrm>
            <a:off x="9982200" y="5943600"/>
            <a:ext cx="287338" cy="787400"/>
            <a:chOff x="1756" y="2113"/>
            <a:chExt cx="181" cy="499"/>
          </a:xfrm>
        </p:grpSpPr>
        <p:sp>
          <p:nvSpPr>
            <p:cNvPr id="81"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2"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7" name="Group 47"/>
            <p:cNvGrpSpPr>
              <a:grpSpLocks/>
            </p:cNvGrpSpPr>
            <p:nvPr/>
          </p:nvGrpSpPr>
          <p:grpSpPr bwMode="auto">
            <a:xfrm>
              <a:off x="1756" y="2113"/>
              <a:ext cx="181" cy="333"/>
              <a:chOff x="1756" y="2113"/>
              <a:chExt cx="181" cy="333"/>
            </a:xfrm>
          </p:grpSpPr>
          <p:sp>
            <p:nvSpPr>
              <p:cNvPr id="84"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5"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6"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8" name="Group 164"/>
          <p:cNvGrpSpPr>
            <a:grpSpLocks/>
          </p:cNvGrpSpPr>
          <p:nvPr/>
        </p:nvGrpSpPr>
        <p:grpSpPr bwMode="auto">
          <a:xfrm>
            <a:off x="9067800" y="5943600"/>
            <a:ext cx="288925" cy="787400"/>
            <a:chOff x="1247" y="2496"/>
            <a:chExt cx="182" cy="496"/>
          </a:xfrm>
        </p:grpSpPr>
        <p:sp>
          <p:nvSpPr>
            <p:cNvPr id="88"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89"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19" name="Group 167"/>
            <p:cNvGrpSpPr>
              <a:grpSpLocks/>
            </p:cNvGrpSpPr>
            <p:nvPr/>
          </p:nvGrpSpPr>
          <p:grpSpPr bwMode="auto">
            <a:xfrm>
              <a:off x="1247" y="2496"/>
              <a:ext cx="182" cy="331"/>
              <a:chOff x="1247" y="2496"/>
              <a:chExt cx="182" cy="331"/>
            </a:xfrm>
          </p:grpSpPr>
          <p:sp>
            <p:nvSpPr>
              <p:cNvPr id="91"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2"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23" name="Group 182"/>
          <p:cNvGrpSpPr>
            <a:grpSpLocks/>
          </p:cNvGrpSpPr>
          <p:nvPr/>
        </p:nvGrpSpPr>
        <p:grpSpPr bwMode="auto">
          <a:xfrm>
            <a:off x="9677400" y="7010400"/>
            <a:ext cx="287338" cy="787400"/>
            <a:chOff x="2449" y="2688"/>
            <a:chExt cx="181" cy="496"/>
          </a:xfrm>
        </p:grpSpPr>
        <p:sp>
          <p:nvSpPr>
            <p:cNvPr id="94"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95"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27" name="Group 185"/>
            <p:cNvGrpSpPr>
              <a:grpSpLocks/>
            </p:cNvGrpSpPr>
            <p:nvPr/>
          </p:nvGrpSpPr>
          <p:grpSpPr bwMode="auto">
            <a:xfrm>
              <a:off x="2449" y="2688"/>
              <a:ext cx="181" cy="331"/>
              <a:chOff x="2449" y="2688"/>
              <a:chExt cx="181" cy="331"/>
            </a:xfrm>
          </p:grpSpPr>
          <p:sp>
            <p:nvSpPr>
              <p:cNvPr id="97"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8"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31" name="Group 182"/>
          <p:cNvGrpSpPr>
            <a:grpSpLocks/>
          </p:cNvGrpSpPr>
          <p:nvPr/>
        </p:nvGrpSpPr>
        <p:grpSpPr bwMode="auto">
          <a:xfrm flipH="1">
            <a:off x="9067800" y="6858000"/>
            <a:ext cx="287338" cy="787400"/>
            <a:chOff x="2449" y="2688"/>
            <a:chExt cx="181" cy="496"/>
          </a:xfrm>
        </p:grpSpPr>
        <p:sp>
          <p:nvSpPr>
            <p:cNvPr id="100"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01"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5" name="Group 185"/>
            <p:cNvGrpSpPr>
              <a:grpSpLocks/>
            </p:cNvGrpSpPr>
            <p:nvPr/>
          </p:nvGrpSpPr>
          <p:grpSpPr bwMode="auto">
            <a:xfrm>
              <a:off x="2449" y="2688"/>
              <a:ext cx="181" cy="331"/>
              <a:chOff x="2449" y="2688"/>
              <a:chExt cx="181" cy="331"/>
            </a:xfrm>
          </p:grpSpPr>
          <p:sp>
            <p:nvSpPr>
              <p:cNvPr id="103"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04"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38" name="Group 138"/>
          <p:cNvGrpSpPr/>
          <p:nvPr/>
        </p:nvGrpSpPr>
        <p:grpSpPr>
          <a:xfrm>
            <a:off x="-2667000" y="1447800"/>
            <a:ext cx="533400" cy="3505200"/>
            <a:chOff x="1600200" y="3200400"/>
            <a:chExt cx="533400" cy="3505200"/>
          </a:xfrm>
        </p:grpSpPr>
        <p:sp>
          <p:nvSpPr>
            <p:cNvPr id="105" name="Rectangle 104"/>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Connector 106"/>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41" name="Group 139"/>
          <p:cNvGrpSpPr/>
          <p:nvPr/>
        </p:nvGrpSpPr>
        <p:grpSpPr>
          <a:xfrm>
            <a:off x="2971800" y="1981200"/>
            <a:ext cx="533400" cy="7620000"/>
            <a:chOff x="1600200" y="3200400"/>
            <a:chExt cx="533400" cy="3505200"/>
          </a:xfrm>
          <a:scene3d>
            <a:camera prst="isometricRightUp"/>
            <a:lightRig rig="threePt" dir="t"/>
          </a:scene3d>
        </p:grpSpPr>
        <p:sp>
          <p:nvSpPr>
            <p:cNvPr id="141" name="Rectangle 140"/>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42" name="Group 259"/>
          <p:cNvGrpSpPr/>
          <p:nvPr/>
        </p:nvGrpSpPr>
        <p:grpSpPr>
          <a:xfrm>
            <a:off x="4343400" y="1981200"/>
            <a:ext cx="533400" cy="7772400"/>
            <a:chOff x="1600200" y="3200400"/>
            <a:chExt cx="533400" cy="3505200"/>
          </a:xfrm>
          <a:scene3d>
            <a:camera prst="isometricRightUp"/>
            <a:lightRig rig="threePt" dir="t"/>
          </a:scene3d>
        </p:grpSpPr>
        <p:sp>
          <p:nvSpPr>
            <p:cNvPr id="261" name="Rectangle 260"/>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2" name="Straight Connector 261"/>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sp>
        <p:nvSpPr>
          <p:cNvPr id="290" name="TextBox 289"/>
          <p:cNvSpPr txBox="1"/>
          <p:nvPr/>
        </p:nvSpPr>
        <p:spPr>
          <a:xfrm>
            <a:off x="1447800" y="4343400"/>
            <a:ext cx="1104790" cy="276999"/>
          </a:xfrm>
          <a:prstGeom prst="rect">
            <a:avLst/>
          </a:prstGeom>
          <a:noFill/>
        </p:spPr>
        <p:txBody>
          <a:bodyPr wrap="none" rtlCol="0">
            <a:spAutoFit/>
          </a:bodyPr>
          <a:lstStyle/>
          <a:p>
            <a:r>
              <a:rPr lang="en-US" sz="1200" dirty="0"/>
              <a:t>Snow fencing</a:t>
            </a:r>
          </a:p>
        </p:txBody>
      </p:sp>
      <p:cxnSp>
        <p:nvCxnSpPr>
          <p:cNvPr id="292" name="Straight Arrow Connector 291"/>
          <p:cNvCxnSpPr>
            <a:stCxn id="290" idx="3"/>
          </p:cNvCxnSpPr>
          <p:nvPr/>
        </p:nvCxnSpPr>
        <p:spPr>
          <a:xfrm>
            <a:off x="2552590" y="4481900"/>
            <a:ext cx="1867010" cy="47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a:stCxn id="290" idx="3"/>
          </p:cNvCxnSpPr>
          <p:nvPr/>
        </p:nvCxnSpPr>
        <p:spPr>
          <a:xfrm>
            <a:off x="2552590" y="4481900"/>
            <a:ext cx="495410" cy="394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1" name="Straight Arrow Connector 380"/>
          <p:cNvCxnSpPr/>
          <p:nvPr/>
        </p:nvCxnSpPr>
        <p:spPr>
          <a:xfrm>
            <a:off x="3200400" y="8991600"/>
            <a:ext cx="14478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82" name="TextBox 381"/>
          <p:cNvSpPr txBox="1"/>
          <p:nvPr/>
        </p:nvSpPr>
        <p:spPr>
          <a:xfrm>
            <a:off x="3810000" y="8686800"/>
            <a:ext cx="324128" cy="307777"/>
          </a:xfrm>
          <a:prstGeom prst="rect">
            <a:avLst/>
          </a:prstGeom>
          <a:noFill/>
        </p:spPr>
        <p:txBody>
          <a:bodyPr wrap="none" rtlCol="0">
            <a:spAutoFit/>
          </a:bodyPr>
          <a:lstStyle/>
          <a:p>
            <a:r>
              <a:rPr lang="en-US" sz="1400" dirty="0"/>
              <a:t>6’</a:t>
            </a:r>
          </a:p>
        </p:txBody>
      </p:sp>
      <p:grpSp>
        <p:nvGrpSpPr>
          <p:cNvPr id="43" name="Group 154"/>
          <p:cNvGrpSpPr>
            <a:grpSpLocks/>
          </p:cNvGrpSpPr>
          <p:nvPr/>
        </p:nvGrpSpPr>
        <p:grpSpPr bwMode="auto">
          <a:xfrm>
            <a:off x="381000" y="7924800"/>
            <a:ext cx="1828800" cy="990600"/>
            <a:chOff x="2895600" y="6553200"/>
            <a:chExt cx="1524000" cy="930969"/>
          </a:xfrm>
        </p:grpSpPr>
        <p:sp>
          <p:nvSpPr>
            <p:cNvPr id="246" name="Freeform 6"/>
            <p:cNvSpPr>
              <a:spLocks/>
            </p:cNvSpPr>
            <p:nvPr/>
          </p:nvSpPr>
          <p:spPr bwMode="auto">
            <a:xfrm>
              <a:off x="2895600" y="6553200"/>
              <a:ext cx="1524000" cy="685800"/>
            </a:xfrm>
            <a:custGeom>
              <a:avLst/>
              <a:gdLst>
                <a:gd name="T0" fmla="*/ 2147483647 w 528"/>
                <a:gd name="T1" fmla="*/ 1633061153 h 288"/>
                <a:gd name="T2" fmla="*/ 0 w 528"/>
                <a:gd name="T3" fmla="*/ 1633061153 h 288"/>
                <a:gd name="T4" fmla="*/ 0 w 528"/>
                <a:gd name="T5" fmla="*/ 0 h 288"/>
                <a:gd name="T6" fmla="*/ 2147483647 w 528"/>
                <a:gd name="T7" fmla="*/ 0 h 288"/>
                <a:gd name="T8" fmla="*/ 2147483647 w 528"/>
                <a:gd name="T9" fmla="*/ 1633061153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47" name="Line 38"/>
            <p:cNvSpPr>
              <a:spLocks noChangeShapeType="1"/>
            </p:cNvSpPr>
            <p:nvPr/>
          </p:nvSpPr>
          <p:spPr bwMode="auto">
            <a:xfrm>
              <a:off x="2908300" y="7086600"/>
              <a:ext cx="0" cy="397569"/>
            </a:xfrm>
            <a:prstGeom prst="line">
              <a:avLst/>
            </a:prstGeom>
            <a:noFill/>
            <a:ln w="28575">
              <a:solidFill>
                <a:schemeClr val="tx1"/>
              </a:solidFill>
              <a:round/>
              <a:headEnd/>
              <a:tailEnd/>
            </a:ln>
          </p:spPr>
          <p:txBody>
            <a:bodyPr wrap="none" anchor="ctr"/>
            <a:lstStyle/>
            <a:p>
              <a:endParaRPr lang="en-US"/>
            </a:p>
          </p:txBody>
        </p:sp>
        <p:sp>
          <p:nvSpPr>
            <p:cNvPr id="248" name="Line 38"/>
            <p:cNvSpPr>
              <a:spLocks noChangeShapeType="1"/>
            </p:cNvSpPr>
            <p:nvPr/>
          </p:nvSpPr>
          <p:spPr bwMode="auto">
            <a:xfrm>
              <a:off x="4419600" y="7086600"/>
              <a:ext cx="0" cy="397569"/>
            </a:xfrm>
            <a:prstGeom prst="line">
              <a:avLst/>
            </a:prstGeom>
            <a:noFill/>
            <a:ln w="28575">
              <a:solidFill>
                <a:schemeClr val="tx1"/>
              </a:solidFill>
              <a:round/>
              <a:headEnd/>
              <a:tailEnd/>
            </a:ln>
          </p:spPr>
          <p:txBody>
            <a:bodyPr wrap="none" anchor="ctr"/>
            <a:lstStyle/>
            <a:p>
              <a:endParaRPr lang="en-US"/>
            </a:p>
          </p:txBody>
        </p:sp>
      </p:grpSp>
      <p:grpSp>
        <p:nvGrpSpPr>
          <p:cNvPr id="44" name="Group 154"/>
          <p:cNvGrpSpPr>
            <a:grpSpLocks/>
          </p:cNvGrpSpPr>
          <p:nvPr/>
        </p:nvGrpSpPr>
        <p:grpSpPr bwMode="auto">
          <a:xfrm rot="20020302">
            <a:off x="5363000" y="4710883"/>
            <a:ext cx="1829144" cy="735373"/>
            <a:chOff x="2895600" y="6553200"/>
            <a:chExt cx="1524000" cy="930969"/>
          </a:xfrm>
        </p:grpSpPr>
        <p:sp>
          <p:nvSpPr>
            <p:cNvPr id="250" name="Freeform 6"/>
            <p:cNvSpPr>
              <a:spLocks/>
            </p:cNvSpPr>
            <p:nvPr/>
          </p:nvSpPr>
          <p:spPr bwMode="auto">
            <a:xfrm>
              <a:off x="2895600" y="6553200"/>
              <a:ext cx="1524000" cy="685800"/>
            </a:xfrm>
            <a:custGeom>
              <a:avLst/>
              <a:gdLst>
                <a:gd name="T0" fmla="*/ 2147483647 w 528"/>
                <a:gd name="T1" fmla="*/ 1633061153 h 288"/>
                <a:gd name="T2" fmla="*/ 0 w 528"/>
                <a:gd name="T3" fmla="*/ 1633061153 h 288"/>
                <a:gd name="T4" fmla="*/ 0 w 528"/>
                <a:gd name="T5" fmla="*/ 0 h 288"/>
                <a:gd name="T6" fmla="*/ 2147483647 w 528"/>
                <a:gd name="T7" fmla="*/ 0 h 288"/>
                <a:gd name="T8" fmla="*/ 2147483647 w 528"/>
                <a:gd name="T9" fmla="*/ 1633061153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51" name="Line 38"/>
            <p:cNvSpPr>
              <a:spLocks noChangeShapeType="1"/>
            </p:cNvSpPr>
            <p:nvPr/>
          </p:nvSpPr>
          <p:spPr bwMode="auto">
            <a:xfrm>
              <a:off x="2908300" y="7086600"/>
              <a:ext cx="0" cy="397569"/>
            </a:xfrm>
            <a:prstGeom prst="line">
              <a:avLst/>
            </a:prstGeom>
            <a:noFill/>
            <a:ln w="28575">
              <a:solidFill>
                <a:schemeClr val="tx1"/>
              </a:solidFill>
              <a:round/>
              <a:headEnd/>
              <a:tailEnd/>
            </a:ln>
          </p:spPr>
          <p:txBody>
            <a:bodyPr wrap="none" anchor="ctr"/>
            <a:lstStyle/>
            <a:p>
              <a:endParaRPr lang="en-US"/>
            </a:p>
          </p:txBody>
        </p:sp>
        <p:sp>
          <p:nvSpPr>
            <p:cNvPr id="252" name="Line 38"/>
            <p:cNvSpPr>
              <a:spLocks noChangeShapeType="1"/>
            </p:cNvSpPr>
            <p:nvPr/>
          </p:nvSpPr>
          <p:spPr bwMode="auto">
            <a:xfrm>
              <a:off x="4419600" y="7086600"/>
              <a:ext cx="0" cy="397569"/>
            </a:xfrm>
            <a:prstGeom prst="line">
              <a:avLst/>
            </a:prstGeom>
            <a:noFill/>
            <a:ln w="28575">
              <a:solidFill>
                <a:schemeClr val="tx1"/>
              </a:solidFill>
              <a:round/>
              <a:headEnd/>
              <a:tailEnd/>
            </a:ln>
          </p:spPr>
          <p:txBody>
            <a:bodyPr wrap="none" anchor="ctr"/>
            <a:lstStyle/>
            <a:p>
              <a:endParaRPr lang="en-US"/>
            </a:p>
          </p:txBody>
        </p:sp>
      </p:grpSp>
      <p:grpSp>
        <p:nvGrpSpPr>
          <p:cNvPr id="45" name="Group 154"/>
          <p:cNvGrpSpPr>
            <a:grpSpLocks/>
          </p:cNvGrpSpPr>
          <p:nvPr/>
        </p:nvGrpSpPr>
        <p:grpSpPr bwMode="auto">
          <a:xfrm>
            <a:off x="304800" y="5105400"/>
            <a:ext cx="1828800" cy="990600"/>
            <a:chOff x="2895600" y="6553200"/>
            <a:chExt cx="1524000" cy="930969"/>
          </a:xfrm>
        </p:grpSpPr>
        <p:sp>
          <p:nvSpPr>
            <p:cNvPr id="254" name="Freeform 6"/>
            <p:cNvSpPr>
              <a:spLocks/>
            </p:cNvSpPr>
            <p:nvPr/>
          </p:nvSpPr>
          <p:spPr bwMode="auto">
            <a:xfrm>
              <a:off x="2895600" y="6553200"/>
              <a:ext cx="1524000" cy="685800"/>
            </a:xfrm>
            <a:custGeom>
              <a:avLst/>
              <a:gdLst>
                <a:gd name="T0" fmla="*/ 2147483647 w 528"/>
                <a:gd name="T1" fmla="*/ 1633061153 h 288"/>
                <a:gd name="T2" fmla="*/ 0 w 528"/>
                <a:gd name="T3" fmla="*/ 1633061153 h 288"/>
                <a:gd name="T4" fmla="*/ 0 w 528"/>
                <a:gd name="T5" fmla="*/ 0 h 288"/>
                <a:gd name="T6" fmla="*/ 2147483647 w 528"/>
                <a:gd name="T7" fmla="*/ 0 h 288"/>
                <a:gd name="T8" fmla="*/ 2147483647 w 528"/>
                <a:gd name="T9" fmla="*/ 1633061153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55" name="Line 38"/>
            <p:cNvSpPr>
              <a:spLocks noChangeShapeType="1"/>
            </p:cNvSpPr>
            <p:nvPr/>
          </p:nvSpPr>
          <p:spPr bwMode="auto">
            <a:xfrm>
              <a:off x="2908300" y="7086600"/>
              <a:ext cx="0" cy="397569"/>
            </a:xfrm>
            <a:prstGeom prst="line">
              <a:avLst/>
            </a:prstGeom>
            <a:noFill/>
            <a:ln w="28575">
              <a:solidFill>
                <a:schemeClr val="tx1"/>
              </a:solidFill>
              <a:round/>
              <a:headEnd/>
              <a:tailEnd/>
            </a:ln>
          </p:spPr>
          <p:txBody>
            <a:bodyPr wrap="none" anchor="ctr"/>
            <a:lstStyle/>
            <a:p>
              <a:endParaRPr lang="en-US"/>
            </a:p>
          </p:txBody>
        </p:sp>
        <p:sp>
          <p:nvSpPr>
            <p:cNvPr id="256" name="Line 38"/>
            <p:cNvSpPr>
              <a:spLocks noChangeShapeType="1"/>
            </p:cNvSpPr>
            <p:nvPr/>
          </p:nvSpPr>
          <p:spPr bwMode="auto">
            <a:xfrm>
              <a:off x="4419600" y="7086600"/>
              <a:ext cx="0" cy="397569"/>
            </a:xfrm>
            <a:prstGeom prst="line">
              <a:avLst/>
            </a:prstGeom>
            <a:noFill/>
            <a:ln w="28575">
              <a:solidFill>
                <a:schemeClr val="tx1"/>
              </a:solidFill>
              <a:round/>
              <a:headEnd/>
              <a:tailEnd/>
            </a:ln>
          </p:spPr>
          <p:txBody>
            <a:bodyPr wrap="none" anchor="ctr"/>
            <a:lstStyle/>
            <a:p>
              <a:endParaRPr lang="en-US"/>
            </a:p>
          </p:txBody>
        </p:sp>
      </p:grpSp>
      <p:grpSp>
        <p:nvGrpSpPr>
          <p:cNvPr id="53" name="Group 154"/>
          <p:cNvGrpSpPr>
            <a:grpSpLocks/>
          </p:cNvGrpSpPr>
          <p:nvPr/>
        </p:nvGrpSpPr>
        <p:grpSpPr bwMode="auto">
          <a:xfrm>
            <a:off x="4800600" y="7924800"/>
            <a:ext cx="1828800" cy="990600"/>
            <a:chOff x="2895600" y="6553200"/>
            <a:chExt cx="1524000" cy="930969"/>
          </a:xfrm>
        </p:grpSpPr>
        <p:sp>
          <p:nvSpPr>
            <p:cNvPr id="258" name="Freeform 6"/>
            <p:cNvSpPr>
              <a:spLocks/>
            </p:cNvSpPr>
            <p:nvPr/>
          </p:nvSpPr>
          <p:spPr bwMode="auto">
            <a:xfrm>
              <a:off x="2895600" y="6553200"/>
              <a:ext cx="1524000" cy="685800"/>
            </a:xfrm>
            <a:custGeom>
              <a:avLst/>
              <a:gdLst>
                <a:gd name="T0" fmla="*/ 2147483647 w 528"/>
                <a:gd name="T1" fmla="*/ 1633061153 h 288"/>
                <a:gd name="T2" fmla="*/ 0 w 528"/>
                <a:gd name="T3" fmla="*/ 1633061153 h 288"/>
                <a:gd name="T4" fmla="*/ 0 w 528"/>
                <a:gd name="T5" fmla="*/ 0 h 288"/>
                <a:gd name="T6" fmla="*/ 2147483647 w 528"/>
                <a:gd name="T7" fmla="*/ 0 h 288"/>
                <a:gd name="T8" fmla="*/ 2147483647 w 528"/>
                <a:gd name="T9" fmla="*/ 1633061153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59" name="Line 38"/>
            <p:cNvSpPr>
              <a:spLocks noChangeShapeType="1"/>
            </p:cNvSpPr>
            <p:nvPr/>
          </p:nvSpPr>
          <p:spPr bwMode="auto">
            <a:xfrm>
              <a:off x="2908300" y="7086600"/>
              <a:ext cx="0" cy="397569"/>
            </a:xfrm>
            <a:prstGeom prst="line">
              <a:avLst/>
            </a:prstGeom>
            <a:noFill/>
            <a:ln w="28575">
              <a:solidFill>
                <a:schemeClr val="tx1"/>
              </a:solidFill>
              <a:round/>
              <a:headEnd/>
              <a:tailEnd/>
            </a:ln>
          </p:spPr>
          <p:txBody>
            <a:bodyPr wrap="none" anchor="ctr"/>
            <a:lstStyle/>
            <a:p>
              <a:endParaRPr lang="en-US"/>
            </a:p>
          </p:txBody>
        </p:sp>
        <p:sp>
          <p:nvSpPr>
            <p:cNvPr id="260" name="Line 38"/>
            <p:cNvSpPr>
              <a:spLocks noChangeShapeType="1"/>
            </p:cNvSpPr>
            <p:nvPr/>
          </p:nvSpPr>
          <p:spPr bwMode="auto">
            <a:xfrm>
              <a:off x="4419600" y="7086600"/>
              <a:ext cx="0" cy="397569"/>
            </a:xfrm>
            <a:prstGeom prst="line">
              <a:avLst/>
            </a:prstGeom>
            <a:noFill/>
            <a:ln w="28575">
              <a:solidFill>
                <a:schemeClr val="tx1"/>
              </a:solidFill>
              <a:round/>
              <a:headEnd/>
              <a:tailEnd/>
            </a:ln>
          </p:spPr>
          <p:txBody>
            <a:bodyPr wrap="none" anchor="ctr"/>
            <a:lstStyle/>
            <a:p>
              <a:endParaRPr lang="en-US"/>
            </a:p>
          </p:txBody>
        </p:sp>
      </p:grpSp>
      <p:grpSp>
        <p:nvGrpSpPr>
          <p:cNvPr id="57" name="Group 292"/>
          <p:cNvGrpSpPr>
            <a:grpSpLocks/>
          </p:cNvGrpSpPr>
          <p:nvPr/>
        </p:nvGrpSpPr>
        <p:grpSpPr bwMode="auto">
          <a:xfrm flipH="1">
            <a:off x="0" y="3733800"/>
            <a:ext cx="222250" cy="858838"/>
            <a:chOff x="384" y="816"/>
            <a:chExt cx="140" cy="541"/>
          </a:xfrm>
        </p:grpSpPr>
        <p:sp>
          <p:nvSpPr>
            <p:cNvPr id="303"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04"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10"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0" name="Group 60"/>
          <p:cNvGrpSpPr/>
          <p:nvPr/>
        </p:nvGrpSpPr>
        <p:grpSpPr>
          <a:xfrm>
            <a:off x="228600" y="2590800"/>
            <a:ext cx="100012" cy="449264"/>
            <a:chOff x="2871788" y="2676524"/>
            <a:chExt cx="100012" cy="449264"/>
          </a:xfrm>
        </p:grpSpPr>
        <p:sp>
          <p:nvSpPr>
            <p:cNvPr id="317" name="Rectangle 316"/>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18" name="Straight Connector 317"/>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7200" y="2514600"/>
            <a:ext cx="100012" cy="449264"/>
            <a:chOff x="2871788" y="2676524"/>
            <a:chExt cx="100012" cy="449264"/>
          </a:xfrm>
        </p:grpSpPr>
        <p:sp>
          <p:nvSpPr>
            <p:cNvPr id="321" name="Rectangle 320"/>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22" name="Straight Connector 321"/>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Group 170"/>
          <p:cNvGrpSpPr>
            <a:grpSpLocks/>
          </p:cNvGrpSpPr>
          <p:nvPr/>
        </p:nvGrpSpPr>
        <p:grpSpPr bwMode="auto">
          <a:xfrm>
            <a:off x="2057400" y="2514600"/>
            <a:ext cx="288925" cy="787400"/>
            <a:chOff x="1008" y="2592"/>
            <a:chExt cx="182" cy="496"/>
          </a:xfrm>
        </p:grpSpPr>
        <p:sp>
          <p:nvSpPr>
            <p:cNvPr id="339"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340"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74" name="Group 173"/>
            <p:cNvGrpSpPr>
              <a:grpSpLocks/>
            </p:cNvGrpSpPr>
            <p:nvPr/>
          </p:nvGrpSpPr>
          <p:grpSpPr bwMode="auto">
            <a:xfrm>
              <a:off x="1008" y="2592"/>
              <a:ext cx="182" cy="331"/>
              <a:chOff x="1008" y="2592"/>
              <a:chExt cx="182" cy="331"/>
            </a:xfrm>
          </p:grpSpPr>
          <p:sp>
            <p:nvSpPr>
              <p:cNvPr id="342"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43"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83" name="Group 330"/>
          <p:cNvGrpSpPr>
            <a:grpSpLocks/>
          </p:cNvGrpSpPr>
          <p:nvPr/>
        </p:nvGrpSpPr>
        <p:grpSpPr bwMode="auto">
          <a:xfrm>
            <a:off x="6705600" y="6553200"/>
            <a:ext cx="227013" cy="869950"/>
            <a:chOff x="912" y="1296"/>
            <a:chExt cx="143" cy="548"/>
          </a:xfrm>
        </p:grpSpPr>
        <p:sp>
          <p:nvSpPr>
            <p:cNvPr id="345" name="Line 331"/>
            <p:cNvSpPr>
              <a:spLocks noChangeShapeType="1"/>
            </p:cNvSpPr>
            <p:nvPr/>
          </p:nvSpPr>
          <p:spPr bwMode="auto">
            <a:xfrm flipH="1">
              <a:off x="1048" y="1594"/>
              <a:ext cx="0" cy="250"/>
            </a:xfrm>
            <a:prstGeom prst="line">
              <a:avLst/>
            </a:prstGeom>
            <a:noFill/>
            <a:ln w="28575">
              <a:solidFill>
                <a:schemeClr val="tx1"/>
              </a:solidFill>
              <a:round/>
              <a:headEnd/>
              <a:tailEnd/>
            </a:ln>
          </p:spPr>
          <p:txBody>
            <a:bodyPr wrap="none" anchor="ctr"/>
            <a:lstStyle/>
            <a:p>
              <a:endParaRPr lang="en-US"/>
            </a:p>
          </p:txBody>
        </p:sp>
        <p:sp>
          <p:nvSpPr>
            <p:cNvPr id="346" name="Line 332"/>
            <p:cNvSpPr>
              <a:spLocks noChangeShapeType="1"/>
            </p:cNvSpPr>
            <p:nvPr/>
          </p:nvSpPr>
          <p:spPr bwMode="auto">
            <a:xfrm flipH="1">
              <a:off x="923" y="1552"/>
              <a:ext cx="0" cy="251"/>
            </a:xfrm>
            <a:prstGeom prst="line">
              <a:avLst/>
            </a:prstGeom>
            <a:noFill/>
            <a:ln w="28575">
              <a:solidFill>
                <a:schemeClr val="tx1"/>
              </a:solidFill>
              <a:round/>
              <a:headEnd/>
              <a:tailEnd/>
            </a:ln>
          </p:spPr>
          <p:txBody>
            <a:bodyPr wrap="none" anchor="ctr"/>
            <a:lstStyle/>
            <a:p>
              <a:endParaRPr lang="en-US"/>
            </a:p>
          </p:txBody>
        </p:sp>
        <p:grpSp>
          <p:nvGrpSpPr>
            <p:cNvPr id="87" name="Group 333"/>
            <p:cNvGrpSpPr>
              <a:grpSpLocks/>
            </p:cNvGrpSpPr>
            <p:nvPr/>
          </p:nvGrpSpPr>
          <p:grpSpPr bwMode="auto">
            <a:xfrm>
              <a:off x="912" y="1296"/>
              <a:ext cx="143" cy="369"/>
              <a:chOff x="912" y="1296"/>
              <a:chExt cx="143" cy="369"/>
            </a:xfrm>
          </p:grpSpPr>
          <p:sp>
            <p:nvSpPr>
              <p:cNvPr id="348" name="Freeform 334"/>
              <p:cNvSpPr>
                <a:spLocks/>
              </p:cNvSpPr>
              <p:nvPr/>
            </p:nvSpPr>
            <p:spPr bwMode="auto">
              <a:xfrm flipH="1">
                <a:off x="914" y="1296"/>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49" name="Freeform 335"/>
              <p:cNvSpPr>
                <a:spLocks/>
              </p:cNvSpPr>
              <p:nvPr/>
            </p:nvSpPr>
            <p:spPr bwMode="auto">
              <a:xfrm flipH="1">
                <a:off x="912" y="1472"/>
                <a:ext cx="143" cy="190"/>
              </a:xfrm>
              <a:custGeom>
                <a:avLst/>
                <a:gdLst>
                  <a:gd name="T0" fmla="*/ 0 w 143"/>
                  <a:gd name="T1" fmla="*/ 137 h 190"/>
                  <a:gd name="T2" fmla="*/ 36 w 143"/>
                  <a:gd name="T3" fmla="*/ 190 h 190"/>
                  <a:gd name="T4" fmla="*/ 118 w 143"/>
                  <a:gd name="T5" fmla="*/ 160 h 190"/>
                  <a:gd name="T6" fmla="*/ 143 w 143"/>
                  <a:gd name="T7" fmla="*/ 88 h 190"/>
                  <a:gd name="T8" fmla="*/ 141 w 143"/>
                  <a:gd name="T9" fmla="*/ 0 h 190"/>
                  <a:gd name="T10" fmla="*/ 3 w 143"/>
                  <a:gd name="T11" fmla="*/ 46 h 190"/>
                  <a:gd name="T12" fmla="*/ 0 w 143"/>
                  <a:gd name="T13" fmla="*/ 137 h 190"/>
                  <a:gd name="T14" fmla="*/ 0 60000 65536"/>
                  <a:gd name="T15" fmla="*/ 0 60000 65536"/>
                  <a:gd name="T16" fmla="*/ 0 60000 65536"/>
                  <a:gd name="T17" fmla="*/ 0 60000 65536"/>
                  <a:gd name="T18" fmla="*/ 0 60000 65536"/>
                  <a:gd name="T19" fmla="*/ 0 60000 65536"/>
                  <a:gd name="T20" fmla="*/ 0 60000 65536"/>
                  <a:gd name="T21" fmla="*/ 0 w 143"/>
                  <a:gd name="T22" fmla="*/ 0 h 190"/>
                  <a:gd name="T23" fmla="*/ 143 w 143"/>
                  <a:gd name="T24" fmla="*/ 190 h 1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90">
                    <a:moveTo>
                      <a:pt x="0" y="137"/>
                    </a:moveTo>
                    <a:lnTo>
                      <a:pt x="36" y="190"/>
                    </a:lnTo>
                    <a:lnTo>
                      <a:pt x="118" y="160"/>
                    </a:lnTo>
                    <a:lnTo>
                      <a:pt x="143" y="88"/>
                    </a:lnTo>
                    <a:lnTo>
                      <a:pt x="141" y="0"/>
                    </a:lnTo>
                    <a:lnTo>
                      <a:pt x="3" y="46"/>
                    </a:lnTo>
                    <a:lnTo>
                      <a:pt x="0" y="137"/>
                    </a:lnTo>
                    <a:close/>
                  </a:path>
                </a:pathLst>
              </a:custGeom>
              <a:solidFill>
                <a:schemeClr val="tx1"/>
              </a:solidFill>
              <a:ln w="0">
                <a:solidFill>
                  <a:schemeClr val="tx1"/>
                </a:solidFill>
                <a:round/>
                <a:headEnd/>
                <a:tailEnd/>
              </a:ln>
            </p:spPr>
            <p:txBody>
              <a:bodyPr/>
              <a:lstStyle/>
              <a:p>
                <a:endParaRPr lang="en-US"/>
              </a:p>
            </p:txBody>
          </p:sp>
        </p:grpSp>
      </p:grpSp>
      <p:grpSp>
        <p:nvGrpSpPr>
          <p:cNvPr id="90" name="Group 288"/>
          <p:cNvGrpSpPr>
            <a:grpSpLocks/>
          </p:cNvGrpSpPr>
          <p:nvPr/>
        </p:nvGrpSpPr>
        <p:grpSpPr bwMode="auto">
          <a:xfrm>
            <a:off x="6324600" y="6477000"/>
            <a:ext cx="222250" cy="858838"/>
            <a:chOff x="384" y="816"/>
            <a:chExt cx="140" cy="541"/>
          </a:xfrm>
        </p:grpSpPr>
        <p:sp>
          <p:nvSpPr>
            <p:cNvPr id="351"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52"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55"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93" name="Group 342"/>
          <p:cNvGrpSpPr>
            <a:grpSpLocks/>
          </p:cNvGrpSpPr>
          <p:nvPr/>
        </p:nvGrpSpPr>
        <p:grpSpPr bwMode="auto">
          <a:xfrm flipH="1">
            <a:off x="6096000" y="2438400"/>
            <a:ext cx="227013" cy="869950"/>
            <a:chOff x="1104" y="768"/>
            <a:chExt cx="143" cy="548"/>
          </a:xfrm>
        </p:grpSpPr>
        <p:sp>
          <p:nvSpPr>
            <p:cNvPr id="362" name="Line 343"/>
            <p:cNvSpPr>
              <a:spLocks noChangeShapeType="1"/>
            </p:cNvSpPr>
            <p:nvPr/>
          </p:nvSpPr>
          <p:spPr bwMode="auto">
            <a:xfrm>
              <a:off x="1111" y="1066"/>
              <a:ext cx="0" cy="250"/>
            </a:xfrm>
            <a:prstGeom prst="line">
              <a:avLst/>
            </a:prstGeom>
            <a:noFill/>
            <a:ln w="28575">
              <a:solidFill>
                <a:schemeClr val="tx1"/>
              </a:solidFill>
              <a:round/>
              <a:headEnd/>
              <a:tailEnd/>
            </a:ln>
          </p:spPr>
          <p:txBody>
            <a:bodyPr wrap="none" anchor="ctr"/>
            <a:lstStyle/>
            <a:p>
              <a:endParaRPr lang="en-US"/>
            </a:p>
          </p:txBody>
        </p:sp>
        <p:sp>
          <p:nvSpPr>
            <p:cNvPr id="366" name="Line 344"/>
            <p:cNvSpPr>
              <a:spLocks noChangeShapeType="1"/>
            </p:cNvSpPr>
            <p:nvPr/>
          </p:nvSpPr>
          <p:spPr bwMode="auto">
            <a:xfrm>
              <a:off x="1236" y="1024"/>
              <a:ext cx="0" cy="251"/>
            </a:xfrm>
            <a:prstGeom prst="line">
              <a:avLst/>
            </a:prstGeom>
            <a:noFill/>
            <a:ln w="28575">
              <a:solidFill>
                <a:schemeClr val="tx1"/>
              </a:solidFill>
              <a:round/>
              <a:headEnd/>
              <a:tailEnd/>
            </a:ln>
          </p:spPr>
          <p:txBody>
            <a:bodyPr wrap="none" anchor="ctr"/>
            <a:lstStyle/>
            <a:p>
              <a:endParaRPr lang="en-US"/>
            </a:p>
          </p:txBody>
        </p:sp>
        <p:grpSp>
          <p:nvGrpSpPr>
            <p:cNvPr id="96" name="Group 345"/>
            <p:cNvGrpSpPr>
              <a:grpSpLocks/>
            </p:cNvGrpSpPr>
            <p:nvPr/>
          </p:nvGrpSpPr>
          <p:grpSpPr bwMode="auto">
            <a:xfrm>
              <a:off x="1104" y="768"/>
              <a:ext cx="143" cy="369"/>
              <a:chOff x="1104" y="768"/>
              <a:chExt cx="143" cy="369"/>
            </a:xfrm>
          </p:grpSpPr>
          <p:sp>
            <p:nvSpPr>
              <p:cNvPr id="373" name="Freeform 346"/>
              <p:cNvSpPr>
                <a:spLocks/>
              </p:cNvSpPr>
              <p:nvPr/>
            </p:nvSpPr>
            <p:spPr bwMode="auto">
              <a:xfrm>
                <a:off x="1104"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6" name="Freeform 347"/>
              <p:cNvSpPr>
                <a:spLocks/>
              </p:cNvSpPr>
              <p:nvPr/>
            </p:nvSpPr>
            <p:spPr bwMode="auto">
              <a:xfrm>
                <a:off x="1104" y="858"/>
                <a:ext cx="143" cy="276"/>
              </a:xfrm>
              <a:custGeom>
                <a:avLst/>
                <a:gdLst>
                  <a:gd name="T0" fmla="*/ 0 w 143"/>
                  <a:gd name="T1" fmla="*/ 223 h 276"/>
                  <a:gd name="T2" fmla="*/ 36 w 143"/>
                  <a:gd name="T3" fmla="*/ 276 h 276"/>
                  <a:gd name="T4" fmla="*/ 118 w 143"/>
                  <a:gd name="T5" fmla="*/ 246 h 276"/>
                  <a:gd name="T6" fmla="*/ 143 w 143"/>
                  <a:gd name="T7" fmla="*/ 174 h 276"/>
                  <a:gd name="T8" fmla="*/ 141 w 143"/>
                  <a:gd name="T9" fmla="*/ 0 h 276"/>
                  <a:gd name="T10" fmla="*/ 3 w 143"/>
                  <a:gd name="T11" fmla="*/ 39 h 276"/>
                  <a:gd name="T12" fmla="*/ 0 w 143"/>
                  <a:gd name="T13" fmla="*/ 223 h 276"/>
                  <a:gd name="T14" fmla="*/ 0 60000 65536"/>
                  <a:gd name="T15" fmla="*/ 0 60000 65536"/>
                  <a:gd name="T16" fmla="*/ 0 60000 65536"/>
                  <a:gd name="T17" fmla="*/ 0 60000 65536"/>
                  <a:gd name="T18" fmla="*/ 0 60000 65536"/>
                  <a:gd name="T19" fmla="*/ 0 60000 65536"/>
                  <a:gd name="T20" fmla="*/ 0 60000 65536"/>
                  <a:gd name="T21" fmla="*/ 0 w 143"/>
                  <a:gd name="T22" fmla="*/ 0 h 276"/>
                  <a:gd name="T23" fmla="*/ 143 w 1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6">
                    <a:moveTo>
                      <a:pt x="0" y="223"/>
                    </a:moveTo>
                    <a:lnTo>
                      <a:pt x="36" y="276"/>
                    </a:lnTo>
                    <a:lnTo>
                      <a:pt x="118" y="246"/>
                    </a:lnTo>
                    <a:lnTo>
                      <a:pt x="143" y="174"/>
                    </a:lnTo>
                    <a:lnTo>
                      <a:pt x="141" y="0"/>
                    </a:lnTo>
                    <a:lnTo>
                      <a:pt x="3" y="39"/>
                    </a:lnTo>
                    <a:lnTo>
                      <a:pt x="0" y="223"/>
                    </a:lnTo>
                    <a:close/>
                  </a:path>
                </a:pathLst>
              </a:custGeom>
              <a:solidFill>
                <a:schemeClr val="tx1"/>
              </a:solidFill>
              <a:ln w="0">
                <a:solidFill>
                  <a:schemeClr val="tx1"/>
                </a:solidFill>
                <a:round/>
                <a:headEnd/>
                <a:tailEnd/>
              </a:ln>
            </p:spPr>
            <p:txBody>
              <a:bodyPr/>
              <a:lstStyle/>
              <a:p>
                <a:endParaRPr lang="en-US"/>
              </a:p>
            </p:txBody>
          </p:sp>
        </p:grpSp>
      </p:grpSp>
      <p:grpSp>
        <p:nvGrpSpPr>
          <p:cNvPr id="99" name="Group 292"/>
          <p:cNvGrpSpPr>
            <a:grpSpLocks/>
          </p:cNvGrpSpPr>
          <p:nvPr/>
        </p:nvGrpSpPr>
        <p:grpSpPr bwMode="auto">
          <a:xfrm flipH="1">
            <a:off x="533400" y="6705600"/>
            <a:ext cx="222250" cy="858838"/>
            <a:chOff x="384" y="816"/>
            <a:chExt cx="140" cy="541"/>
          </a:xfrm>
        </p:grpSpPr>
        <p:sp>
          <p:nvSpPr>
            <p:cNvPr id="38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8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8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2" name="Group 123"/>
          <p:cNvGrpSpPr/>
          <p:nvPr/>
        </p:nvGrpSpPr>
        <p:grpSpPr>
          <a:xfrm>
            <a:off x="3581400" y="9067800"/>
            <a:ext cx="533400" cy="533400"/>
            <a:chOff x="2412597" y="7391400"/>
            <a:chExt cx="533400" cy="533400"/>
          </a:xfrm>
        </p:grpSpPr>
        <p:sp>
          <p:nvSpPr>
            <p:cNvPr id="388" name="Rectangle 387"/>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TextBox 388"/>
            <p:cNvSpPr txBox="1"/>
            <p:nvPr/>
          </p:nvSpPr>
          <p:spPr>
            <a:xfrm>
              <a:off x="2521848" y="7522685"/>
              <a:ext cx="287258" cy="276999"/>
            </a:xfrm>
            <a:prstGeom prst="rect">
              <a:avLst/>
            </a:prstGeom>
            <a:noFill/>
          </p:spPr>
          <p:txBody>
            <a:bodyPr wrap="none" rtlCol="0">
              <a:spAutoFit/>
            </a:bodyPr>
            <a:lstStyle/>
            <a:p>
              <a:r>
                <a:rPr lang="en-US" sz="1200" dirty="0"/>
                <a:t>A</a:t>
              </a:r>
            </a:p>
          </p:txBody>
        </p:sp>
      </p:grpSp>
      <p:grpSp>
        <p:nvGrpSpPr>
          <p:cNvPr id="106" name="Group 33"/>
          <p:cNvGrpSpPr>
            <a:grpSpLocks/>
          </p:cNvGrpSpPr>
          <p:nvPr/>
        </p:nvGrpSpPr>
        <p:grpSpPr bwMode="auto">
          <a:xfrm>
            <a:off x="2438400" y="2514600"/>
            <a:ext cx="290513" cy="787400"/>
            <a:chOff x="2244" y="2118"/>
            <a:chExt cx="181" cy="499"/>
          </a:xfrm>
        </p:grpSpPr>
        <p:sp>
          <p:nvSpPr>
            <p:cNvPr id="395" name="Line 34"/>
            <p:cNvSpPr>
              <a:spLocks noChangeShapeType="1"/>
            </p:cNvSpPr>
            <p:nvPr/>
          </p:nvSpPr>
          <p:spPr bwMode="auto">
            <a:xfrm>
              <a:off x="2251" y="2363"/>
              <a:ext cx="0" cy="254"/>
            </a:xfrm>
            <a:prstGeom prst="line">
              <a:avLst/>
            </a:prstGeom>
            <a:noFill/>
            <a:ln w="28575">
              <a:solidFill>
                <a:schemeClr val="tx1"/>
              </a:solidFill>
              <a:round/>
              <a:headEnd/>
              <a:tailEnd/>
            </a:ln>
          </p:spPr>
          <p:txBody>
            <a:bodyPr wrap="none" anchor="ctr"/>
            <a:lstStyle/>
            <a:p>
              <a:endParaRPr lang="en-US"/>
            </a:p>
          </p:txBody>
        </p:sp>
        <p:sp>
          <p:nvSpPr>
            <p:cNvPr id="396" name="Line 35"/>
            <p:cNvSpPr>
              <a:spLocks noChangeShapeType="1"/>
            </p:cNvSpPr>
            <p:nvPr/>
          </p:nvSpPr>
          <p:spPr bwMode="auto">
            <a:xfrm>
              <a:off x="2420" y="2363"/>
              <a:ext cx="0" cy="254"/>
            </a:xfrm>
            <a:prstGeom prst="line">
              <a:avLst/>
            </a:prstGeom>
            <a:noFill/>
            <a:ln w="28575">
              <a:solidFill>
                <a:schemeClr val="tx1"/>
              </a:solidFill>
              <a:round/>
              <a:headEnd/>
              <a:tailEnd/>
            </a:ln>
          </p:spPr>
          <p:txBody>
            <a:bodyPr wrap="none" anchor="ctr"/>
            <a:lstStyle/>
            <a:p>
              <a:endParaRPr lang="en-US"/>
            </a:p>
          </p:txBody>
        </p:sp>
        <p:sp>
          <p:nvSpPr>
            <p:cNvPr id="397" name="Freeform 36"/>
            <p:cNvSpPr>
              <a:spLocks/>
            </p:cNvSpPr>
            <p:nvPr/>
          </p:nvSpPr>
          <p:spPr bwMode="auto">
            <a:xfrm>
              <a:off x="2244" y="2118"/>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nvGrpSpPr>
          <p:cNvPr id="128" name="Group 406"/>
          <p:cNvGrpSpPr>
            <a:grpSpLocks/>
          </p:cNvGrpSpPr>
          <p:nvPr/>
        </p:nvGrpSpPr>
        <p:grpSpPr bwMode="auto">
          <a:xfrm>
            <a:off x="457200" y="3352800"/>
            <a:ext cx="222250" cy="858838"/>
            <a:chOff x="2064" y="768"/>
            <a:chExt cx="140" cy="541"/>
          </a:xfrm>
        </p:grpSpPr>
        <p:sp>
          <p:nvSpPr>
            <p:cNvPr id="399" name="Line 407"/>
            <p:cNvSpPr>
              <a:spLocks noChangeShapeType="1"/>
            </p:cNvSpPr>
            <p:nvPr/>
          </p:nvSpPr>
          <p:spPr bwMode="auto">
            <a:xfrm>
              <a:off x="2068" y="1061"/>
              <a:ext cx="0" cy="248"/>
            </a:xfrm>
            <a:prstGeom prst="line">
              <a:avLst/>
            </a:prstGeom>
            <a:noFill/>
            <a:ln w="28575">
              <a:solidFill>
                <a:schemeClr val="tx1"/>
              </a:solidFill>
              <a:round/>
              <a:headEnd/>
              <a:tailEnd/>
            </a:ln>
          </p:spPr>
          <p:txBody>
            <a:bodyPr wrap="none" anchor="ctr"/>
            <a:lstStyle/>
            <a:p>
              <a:endParaRPr lang="en-US"/>
            </a:p>
          </p:txBody>
        </p:sp>
        <p:sp>
          <p:nvSpPr>
            <p:cNvPr id="400" name="Line 408"/>
            <p:cNvSpPr>
              <a:spLocks noChangeShapeType="1"/>
            </p:cNvSpPr>
            <p:nvPr/>
          </p:nvSpPr>
          <p:spPr bwMode="auto">
            <a:xfrm>
              <a:off x="2197" y="1023"/>
              <a:ext cx="0" cy="248"/>
            </a:xfrm>
            <a:prstGeom prst="line">
              <a:avLst/>
            </a:prstGeom>
            <a:noFill/>
            <a:ln w="28575">
              <a:solidFill>
                <a:schemeClr val="tx1"/>
              </a:solidFill>
              <a:round/>
              <a:headEnd/>
              <a:tailEnd/>
            </a:ln>
          </p:spPr>
          <p:txBody>
            <a:bodyPr wrap="none" anchor="ctr"/>
            <a:lstStyle/>
            <a:p>
              <a:endParaRPr lang="en-US"/>
            </a:p>
          </p:txBody>
        </p:sp>
        <p:grpSp>
          <p:nvGrpSpPr>
            <p:cNvPr id="131" name="Group 409"/>
            <p:cNvGrpSpPr>
              <a:grpSpLocks/>
            </p:cNvGrpSpPr>
            <p:nvPr/>
          </p:nvGrpSpPr>
          <p:grpSpPr bwMode="auto">
            <a:xfrm>
              <a:off x="2064" y="768"/>
              <a:ext cx="140" cy="364"/>
              <a:chOff x="2064" y="768"/>
              <a:chExt cx="140" cy="364"/>
            </a:xfrm>
          </p:grpSpPr>
          <p:sp>
            <p:nvSpPr>
              <p:cNvPr id="402" name="Freeform 410"/>
              <p:cNvSpPr>
                <a:spLocks/>
              </p:cNvSpPr>
              <p:nvPr/>
            </p:nvSpPr>
            <p:spPr bwMode="auto">
              <a:xfrm>
                <a:off x="2064" y="768"/>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403" name="Freeform 411"/>
              <p:cNvSpPr>
                <a:spLocks/>
              </p:cNvSpPr>
              <p:nvPr/>
            </p:nvSpPr>
            <p:spPr bwMode="auto">
              <a:xfrm>
                <a:off x="2064" y="893"/>
                <a:ext cx="119" cy="238"/>
              </a:xfrm>
              <a:custGeom>
                <a:avLst/>
                <a:gdLst>
                  <a:gd name="T0" fmla="*/ 119 w 119"/>
                  <a:gd name="T1" fmla="*/ 208 h 238"/>
                  <a:gd name="T2" fmla="*/ 36 w 119"/>
                  <a:gd name="T3" fmla="*/ 238 h 238"/>
                  <a:gd name="T4" fmla="*/ 0 w 119"/>
                  <a:gd name="T5" fmla="*/ 181 h 238"/>
                  <a:gd name="T6" fmla="*/ 0 w 119"/>
                  <a:gd name="T7" fmla="*/ 0 h 238"/>
                  <a:gd name="T8" fmla="*/ 119 w 119"/>
                  <a:gd name="T9" fmla="*/ 208 h 238"/>
                  <a:gd name="T10" fmla="*/ 0 60000 65536"/>
                  <a:gd name="T11" fmla="*/ 0 60000 65536"/>
                  <a:gd name="T12" fmla="*/ 0 60000 65536"/>
                  <a:gd name="T13" fmla="*/ 0 60000 65536"/>
                  <a:gd name="T14" fmla="*/ 0 60000 65536"/>
                  <a:gd name="T15" fmla="*/ 0 w 119"/>
                  <a:gd name="T16" fmla="*/ 0 h 238"/>
                  <a:gd name="T17" fmla="*/ 119 w 119"/>
                  <a:gd name="T18" fmla="*/ 238 h 238"/>
                </a:gdLst>
                <a:ahLst/>
                <a:cxnLst>
                  <a:cxn ang="T10">
                    <a:pos x="T0" y="T1"/>
                  </a:cxn>
                  <a:cxn ang="T11">
                    <a:pos x="T2" y="T3"/>
                  </a:cxn>
                  <a:cxn ang="T12">
                    <a:pos x="T4" y="T5"/>
                  </a:cxn>
                  <a:cxn ang="T13">
                    <a:pos x="T6" y="T7"/>
                  </a:cxn>
                  <a:cxn ang="T14">
                    <a:pos x="T8" y="T9"/>
                  </a:cxn>
                </a:cxnLst>
                <a:rect l="T15" t="T16" r="T17" b="T18"/>
                <a:pathLst>
                  <a:path w="119" h="238">
                    <a:moveTo>
                      <a:pt x="119" y="208"/>
                    </a:moveTo>
                    <a:lnTo>
                      <a:pt x="36" y="238"/>
                    </a:lnTo>
                    <a:lnTo>
                      <a:pt x="0" y="181"/>
                    </a:lnTo>
                    <a:lnTo>
                      <a:pt x="0" y="0"/>
                    </a:lnTo>
                    <a:lnTo>
                      <a:pt x="119" y="208"/>
                    </a:lnTo>
                    <a:close/>
                  </a:path>
                </a:pathLst>
              </a:custGeom>
              <a:solidFill>
                <a:schemeClr val="tx1"/>
              </a:solidFill>
              <a:ln w="0">
                <a:solidFill>
                  <a:schemeClr val="tx1"/>
                </a:solidFill>
                <a:round/>
                <a:headEnd/>
                <a:tailEnd/>
              </a:ln>
            </p:spPr>
            <p:txBody>
              <a:bodyPr/>
              <a:lstStyle/>
              <a:p>
                <a:endParaRPr lang="en-US"/>
              </a:p>
            </p:txBody>
          </p:sp>
        </p:grpSp>
      </p:grpSp>
      <p:grpSp>
        <p:nvGrpSpPr>
          <p:cNvPr id="132" name="Group 404"/>
          <p:cNvGrpSpPr/>
          <p:nvPr/>
        </p:nvGrpSpPr>
        <p:grpSpPr>
          <a:xfrm>
            <a:off x="609600" y="3505200"/>
            <a:ext cx="2133600" cy="1066800"/>
            <a:chOff x="609600" y="3505200"/>
            <a:chExt cx="2133600" cy="1066800"/>
          </a:xfrm>
        </p:grpSpPr>
        <p:cxnSp>
          <p:nvCxnSpPr>
            <p:cNvPr id="393" name="Straight Arrow Connector 392"/>
            <p:cNvCxnSpPr/>
            <p:nvPr/>
          </p:nvCxnSpPr>
          <p:spPr>
            <a:xfrm rot="10800000" flipV="1">
              <a:off x="609600" y="3505200"/>
              <a:ext cx="2133600" cy="1066800"/>
            </a:xfrm>
            <a:prstGeom prst="straightConnector1">
              <a:avLst/>
            </a:prstGeom>
            <a:ln w="25400">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04" name="TextBox 403"/>
            <p:cNvSpPr txBox="1"/>
            <p:nvPr/>
          </p:nvSpPr>
          <p:spPr>
            <a:xfrm rot="19935998">
              <a:off x="1009897" y="3851853"/>
              <a:ext cx="910827" cy="307777"/>
            </a:xfrm>
            <a:prstGeom prst="rect">
              <a:avLst/>
            </a:prstGeom>
            <a:noFill/>
          </p:spPr>
          <p:txBody>
            <a:bodyPr wrap="none" rtlCol="0">
              <a:spAutoFit/>
            </a:bodyPr>
            <a:lstStyle/>
            <a:p>
              <a:r>
                <a:rPr lang="en-US" sz="1400" dirty="0"/>
                <a:t>Fault line</a:t>
              </a:r>
            </a:p>
          </p:txBody>
        </p:sp>
      </p:grpSp>
      <p:cxnSp>
        <p:nvCxnSpPr>
          <p:cNvPr id="407" name="Straight Arrow Connector 406"/>
          <p:cNvCxnSpPr/>
          <p:nvPr/>
        </p:nvCxnSpPr>
        <p:spPr>
          <a:xfrm rot="10800000">
            <a:off x="4876802" y="4191002"/>
            <a:ext cx="761999" cy="685799"/>
          </a:xfrm>
          <a:prstGeom prst="straightConnector1">
            <a:avLst/>
          </a:prstGeom>
          <a:ln w="25400">
            <a:solidFill>
              <a:srgbClr val="FF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08" name="TextBox 407"/>
          <p:cNvSpPr txBox="1"/>
          <p:nvPr/>
        </p:nvSpPr>
        <p:spPr>
          <a:xfrm rot="2578191">
            <a:off x="4896518" y="4230971"/>
            <a:ext cx="910827" cy="307777"/>
          </a:xfrm>
          <a:prstGeom prst="rect">
            <a:avLst/>
          </a:prstGeom>
          <a:noFill/>
        </p:spPr>
        <p:txBody>
          <a:bodyPr wrap="none" rtlCol="0">
            <a:spAutoFit/>
          </a:bodyPr>
          <a:lstStyle/>
          <a:p>
            <a:r>
              <a:rPr lang="en-US" sz="1400" dirty="0"/>
              <a:t>Fault line</a:t>
            </a:r>
          </a:p>
        </p:txBody>
      </p:sp>
      <p:cxnSp>
        <p:nvCxnSpPr>
          <p:cNvPr id="412" name="Straight Arrow Connector 411"/>
          <p:cNvCxnSpPr/>
          <p:nvPr/>
        </p:nvCxnSpPr>
        <p:spPr>
          <a:xfrm rot="16200000" flipH="1">
            <a:off x="723900" y="3086100"/>
            <a:ext cx="685800" cy="609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13" name="Straight Arrow Connector 412"/>
          <p:cNvCxnSpPr>
            <a:endCxn id="408" idx="0"/>
          </p:cNvCxnSpPr>
          <p:nvPr/>
        </p:nvCxnSpPr>
        <p:spPr>
          <a:xfrm rot="10800000" flipV="1">
            <a:off x="5456824" y="3505200"/>
            <a:ext cx="943978" cy="76705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17" name="TextBox 416"/>
          <p:cNvSpPr txBox="1"/>
          <p:nvPr/>
        </p:nvSpPr>
        <p:spPr>
          <a:xfrm>
            <a:off x="5562600" y="3657600"/>
            <a:ext cx="405880" cy="369332"/>
          </a:xfrm>
          <a:prstGeom prst="rect">
            <a:avLst/>
          </a:prstGeom>
          <a:noFill/>
        </p:spPr>
        <p:txBody>
          <a:bodyPr wrap="none" rtlCol="0">
            <a:spAutoFit/>
          </a:bodyPr>
          <a:lstStyle/>
          <a:p>
            <a:r>
              <a:rPr lang="en-US" sz="1200" dirty="0"/>
              <a:t>24</a:t>
            </a:r>
            <a:r>
              <a:rPr lang="en-US" dirty="0"/>
              <a:t>’</a:t>
            </a:r>
          </a:p>
        </p:txBody>
      </p:sp>
      <p:sp>
        <p:nvSpPr>
          <p:cNvPr id="418" name="TextBox 417"/>
          <p:cNvSpPr txBox="1"/>
          <p:nvPr/>
        </p:nvSpPr>
        <p:spPr>
          <a:xfrm>
            <a:off x="965720" y="3048000"/>
            <a:ext cx="405880" cy="369332"/>
          </a:xfrm>
          <a:prstGeom prst="rect">
            <a:avLst/>
          </a:prstGeom>
          <a:noFill/>
        </p:spPr>
        <p:txBody>
          <a:bodyPr wrap="none" rtlCol="0">
            <a:spAutoFit/>
          </a:bodyPr>
          <a:lstStyle/>
          <a:p>
            <a:r>
              <a:rPr lang="en-US" sz="1200" dirty="0"/>
              <a:t>24</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nvGraphicFramePr>
        <p:xfrm>
          <a:off x="177801" y="165099"/>
          <a:ext cx="6997700" cy="2295276"/>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Stage:</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a:ln>
                            <a:noFill/>
                          </a:ln>
                          <a:solidFill>
                            <a:schemeClr val="tx1"/>
                          </a:solidFill>
                          <a:effectLst/>
                          <a:latin typeface="Arial" charset="0"/>
                          <a:cs typeface="Times New Roman" charset="0"/>
                        </a:rPr>
                        <a:t>Date:</a:t>
                      </a:r>
                      <a:endParaRPr kumimoji="0" lang="en-US" sz="1200" b="1" i="0" u="none" strike="noStrike" cap="none" normalizeH="0" baseline="0" dirty="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a:t>
                      </a:r>
                      <a:endParaRPr kumimoji="0" lang="en-US" sz="1200" b="0" i="0" u="none" strike="noStrike" cap="none" normalizeH="0" baseline="0" dirty="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GUN READY CONDITION: </a:t>
                      </a:r>
                      <a:r>
                        <a:rPr kumimoji="0" lang="en-US" sz="1100" b="0" i="0" u="none" strike="noStrike" cap="none" normalizeH="0" baseline="0" dirty="0">
                          <a:ln>
                            <a:noFill/>
                          </a:ln>
                          <a:solidFill>
                            <a:schemeClr val="tx1"/>
                          </a:solidFill>
                          <a:effectLst/>
                          <a:latin typeface="Arial" charset="0"/>
                          <a:cs typeface="Times New Roman" charset="0"/>
                        </a:rPr>
                        <a:t>Loaded gun in holster, hands relaxed at sides.</a:t>
                      </a:r>
                      <a:endParaRPr kumimoji="0" lang="en-US" sz="1100" b="1" i="0" u="none" strike="noStrike" cap="none" normalizeH="0" baseline="0" dirty="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00 rounds, 000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0 IPSC, 0 PP, 0 USP, 0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RULES:</a:t>
                      </a:r>
                      <a:r>
                        <a:rPr kumimoji="0" lang="en-US" sz="1100" b="0" i="0" u="none" strike="noStrike" cap="none" normalizeH="0" baseline="0" dirty="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Upon start signal, engage targets as required to score.</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2068" name="Picture 24" descr="C:\Documents and Settings\All Users\Documents\TAPS Files\dvc1.gif"/>
          <p:cNvPicPr>
            <a:picLocks noChangeAspect="1" noChangeArrowheads="1"/>
          </p:cNvPicPr>
          <p:nvPr/>
        </p:nvPicPr>
        <p:blipFill>
          <a:blip r:embed="rId2" cstate="print"/>
          <a:srcRect/>
          <a:stretch>
            <a:fillRect/>
          </a:stretch>
        </p:blipFill>
        <p:spPr bwMode="auto">
          <a:xfrm>
            <a:off x="152401" y="127001"/>
            <a:ext cx="1057275" cy="925513"/>
          </a:xfrm>
          <a:prstGeom prst="rect">
            <a:avLst/>
          </a:prstGeom>
          <a:noFill/>
          <a:ln w="9525">
            <a:noFill/>
            <a:miter lim="800000"/>
            <a:headEnd/>
            <a:tailEnd/>
          </a:ln>
        </p:spPr>
      </p:pic>
      <p:grpSp>
        <p:nvGrpSpPr>
          <p:cNvPr id="2" name="Group 70"/>
          <p:cNvGrpSpPr/>
          <p:nvPr/>
        </p:nvGrpSpPr>
        <p:grpSpPr>
          <a:xfrm>
            <a:off x="6248400" y="152400"/>
            <a:ext cx="944753" cy="979552"/>
            <a:chOff x="6093277" y="2819399"/>
            <a:chExt cx="944753" cy="979552"/>
          </a:xfrm>
        </p:grpSpPr>
        <p:pic>
          <p:nvPicPr>
            <p:cNvPr id="2070" name="Picture 22"/>
            <p:cNvPicPr>
              <a:picLocks noChangeAspect="1" noChangeArrowheads="1"/>
            </p:cNvPicPr>
            <p:nvPr/>
          </p:nvPicPr>
          <p:blipFill>
            <a:blip r:embed="rId3"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398841"/>
              <a:ext cx="561372" cy="400110"/>
            </a:xfrm>
            <a:prstGeom prst="rect">
              <a:avLst/>
            </a:prstGeom>
            <a:noFill/>
          </p:spPr>
          <p:txBody>
            <a:bodyPr wrap="none" lIns="91440" tIns="45720" rIns="91440" bIns="45720">
              <a:spAutoFit/>
            </a:bodyPr>
            <a:lstStyle/>
            <a:p>
              <a:pPr algn="ctr"/>
              <a:r>
                <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p>
          </p:txBody>
        </p:sp>
      </p:grpSp>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88"/>
          <p:cNvGrpSpPr>
            <a:grpSpLocks/>
          </p:cNvGrpSpPr>
          <p:nvPr/>
        </p:nvGrpSpPr>
        <p:grpSpPr bwMode="auto">
          <a:xfrm>
            <a:off x="9067800" y="26670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123"/>
          <p:cNvGrpSpPr/>
          <p:nvPr/>
        </p:nvGrpSpPr>
        <p:grpSpPr>
          <a:xfrm>
            <a:off x="8686800" y="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a:t>A</a:t>
              </a:r>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29"/>
          <p:cNvGrpSpPr>
            <a:grpSpLocks/>
          </p:cNvGrpSpPr>
          <p:nvPr/>
        </p:nvGrpSpPr>
        <p:grpSpPr bwMode="auto">
          <a:xfrm>
            <a:off x="8458200" y="16002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 name="Group 723"/>
          <p:cNvGrpSpPr>
            <a:grpSpLocks/>
          </p:cNvGrpSpPr>
          <p:nvPr/>
        </p:nvGrpSpPr>
        <p:grpSpPr bwMode="auto">
          <a:xfrm>
            <a:off x="91440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 name="Group 60"/>
          <p:cNvGrpSpPr/>
          <p:nvPr/>
        </p:nvGrpSpPr>
        <p:grpSpPr>
          <a:xfrm>
            <a:off x="91752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47"/>
          <p:cNvGrpSpPr/>
          <p:nvPr/>
        </p:nvGrpSpPr>
        <p:grpSpPr>
          <a:xfrm>
            <a:off x="8229600" y="2667000"/>
            <a:ext cx="404303" cy="683977"/>
            <a:chOff x="767613" y="2243008"/>
            <a:chExt cx="404303" cy="683977"/>
          </a:xfrm>
        </p:grpSpPr>
        <p:grpSp>
          <p:nvGrpSpPr>
            <p:cNvPr id="14"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5" name="Group 71"/>
          <p:cNvGrpSpPr/>
          <p:nvPr/>
        </p:nvGrpSpPr>
        <p:grpSpPr>
          <a:xfrm>
            <a:off x="-914400" y="82296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6" name="Group 95"/>
          <p:cNvGrpSpPr>
            <a:grpSpLocks/>
          </p:cNvGrpSpPr>
          <p:nvPr/>
        </p:nvGrpSpPr>
        <p:grpSpPr bwMode="auto">
          <a:xfrm>
            <a:off x="9067800" y="845820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4" name="TextBox 73"/>
          <p:cNvSpPr txBox="1"/>
          <p:nvPr/>
        </p:nvSpPr>
        <p:spPr>
          <a:xfrm>
            <a:off x="2675366" y="4267200"/>
            <a:ext cx="1541192" cy="707886"/>
          </a:xfrm>
          <a:prstGeom prst="rect">
            <a:avLst/>
          </a:prstGeom>
          <a:noFill/>
        </p:spPr>
        <p:txBody>
          <a:bodyPr wrap="none" rtlCol="0">
            <a:spAutoFit/>
          </a:bodyPr>
          <a:lstStyle/>
          <a:p>
            <a:pPr algn="ctr"/>
            <a:r>
              <a:rPr lang="en-US" sz="4000" b="1" dirty="0"/>
              <a:t>SAVE</a:t>
            </a:r>
          </a:p>
        </p:txBody>
      </p:sp>
      <p:grpSp>
        <p:nvGrpSpPr>
          <p:cNvPr id="17" name="Group 44"/>
          <p:cNvGrpSpPr>
            <a:grpSpLocks/>
          </p:cNvGrpSpPr>
          <p:nvPr/>
        </p:nvGrpSpPr>
        <p:grpSpPr bwMode="auto">
          <a:xfrm>
            <a:off x="9982200" y="5943600"/>
            <a:ext cx="287338" cy="787400"/>
            <a:chOff x="1756" y="2113"/>
            <a:chExt cx="181" cy="499"/>
          </a:xfrm>
        </p:grpSpPr>
        <p:sp>
          <p:nvSpPr>
            <p:cNvPr id="82"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3"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8" name="Group 47"/>
            <p:cNvGrpSpPr>
              <a:grpSpLocks/>
            </p:cNvGrpSpPr>
            <p:nvPr/>
          </p:nvGrpSpPr>
          <p:grpSpPr bwMode="auto">
            <a:xfrm>
              <a:off x="1756" y="2113"/>
              <a:ext cx="181" cy="333"/>
              <a:chOff x="1756" y="2113"/>
              <a:chExt cx="181" cy="333"/>
            </a:xfrm>
          </p:grpSpPr>
          <p:sp>
            <p:nvSpPr>
              <p:cNvPr id="85"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6"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9" name="Group 164"/>
          <p:cNvGrpSpPr>
            <a:grpSpLocks/>
          </p:cNvGrpSpPr>
          <p:nvPr/>
        </p:nvGrpSpPr>
        <p:grpSpPr bwMode="auto">
          <a:xfrm>
            <a:off x="9067800" y="5943600"/>
            <a:ext cx="288925" cy="787400"/>
            <a:chOff x="1247" y="2496"/>
            <a:chExt cx="182" cy="496"/>
          </a:xfrm>
        </p:grpSpPr>
        <p:sp>
          <p:nvSpPr>
            <p:cNvPr id="8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9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23" name="Group 167"/>
            <p:cNvGrpSpPr>
              <a:grpSpLocks/>
            </p:cNvGrpSpPr>
            <p:nvPr/>
          </p:nvGrpSpPr>
          <p:grpSpPr bwMode="auto">
            <a:xfrm>
              <a:off x="1247" y="2496"/>
              <a:ext cx="182" cy="331"/>
              <a:chOff x="1247" y="2496"/>
              <a:chExt cx="182" cy="331"/>
            </a:xfrm>
          </p:grpSpPr>
          <p:sp>
            <p:nvSpPr>
              <p:cNvPr id="9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27" name="Group 182"/>
          <p:cNvGrpSpPr>
            <a:grpSpLocks/>
          </p:cNvGrpSpPr>
          <p:nvPr/>
        </p:nvGrpSpPr>
        <p:grpSpPr bwMode="auto">
          <a:xfrm>
            <a:off x="9677400" y="7010400"/>
            <a:ext cx="287338" cy="787400"/>
            <a:chOff x="2449" y="2688"/>
            <a:chExt cx="181" cy="496"/>
          </a:xfrm>
        </p:grpSpPr>
        <p:sp>
          <p:nvSpPr>
            <p:cNvPr id="95"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96"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1" name="Group 185"/>
            <p:cNvGrpSpPr>
              <a:grpSpLocks/>
            </p:cNvGrpSpPr>
            <p:nvPr/>
          </p:nvGrpSpPr>
          <p:grpSpPr bwMode="auto">
            <a:xfrm>
              <a:off x="2449" y="2688"/>
              <a:ext cx="181" cy="331"/>
              <a:chOff x="2449" y="2688"/>
              <a:chExt cx="181" cy="331"/>
            </a:xfrm>
          </p:grpSpPr>
          <p:sp>
            <p:nvSpPr>
              <p:cNvPr id="98"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9"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48" name="Group 182"/>
          <p:cNvGrpSpPr>
            <a:grpSpLocks/>
          </p:cNvGrpSpPr>
          <p:nvPr/>
        </p:nvGrpSpPr>
        <p:grpSpPr bwMode="auto">
          <a:xfrm flipH="1">
            <a:off x="9067800" y="6858000"/>
            <a:ext cx="287338" cy="787400"/>
            <a:chOff x="2449" y="2688"/>
            <a:chExt cx="181" cy="496"/>
          </a:xfrm>
        </p:grpSpPr>
        <p:sp>
          <p:nvSpPr>
            <p:cNvPr id="101"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02"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2049" name="Group 185"/>
            <p:cNvGrpSpPr>
              <a:grpSpLocks/>
            </p:cNvGrpSpPr>
            <p:nvPr/>
          </p:nvGrpSpPr>
          <p:grpSpPr bwMode="auto">
            <a:xfrm>
              <a:off x="2449" y="2688"/>
              <a:ext cx="181" cy="331"/>
              <a:chOff x="2449" y="2688"/>
              <a:chExt cx="181" cy="331"/>
            </a:xfrm>
          </p:grpSpPr>
          <p:sp>
            <p:nvSpPr>
              <p:cNvPr id="104"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05"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50" name="Group 723"/>
          <p:cNvGrpSpPr>
            <a:grpSpLocks/>
          </p:cNvGrpSpPr>
          <p:nvPr/>
        </p:nvGrpSpPr>
        <p:grpSpPr bwMode="auto">
          <a:xfrm>
            <a:off x="8686800" y="3962400"/>
            <a:ext cx="152400" cy="403224"/>
            <a:chOff x="2574" y="2166"/>
            <a:chExt cx="96" cy="398"/>
          </a:xfrm>
        </p:grpSpPr>
        <p:sp>
          <p:nvSpPr>
            <p:cNvPr id="177"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8"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9"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180"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181"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182"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183"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2051" name="Group 139"/>
          <p:cNvGrpSpPr/>
          <p:nvPr/>
        </p:nvGrpSpPr>
        <p:grpSpPr>
          <a:xfrm>
            <a:off x="-685800" y="6781800"/>
            <a:ext cx="393700" cy="1271588"/>
            <a:chOff x="3962400" y="6248400"/>
            <a:chExt cx="393700" cy="1271588"/>
          </a:xfrm>
        </p:grpSpPr>
        <p:sp>
          <p:nvSpPr>
            <p:cNvPr id="138"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139"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2052" name="Group 170"/>
          <p:cNvGrpSpPr>
            <a:grpSpLocks/>
          </p:cNvGrpSpPr>
          <p:nvPr/>
        </p:nvGrpSpPr>
        <p:grpSpPr bwMode="auto">
          <a:xfrm>
            <a:off x="10134600" y="7772400"/>
            <a:ext cx="288925" cy="787400"/>
            <a:chOff x="1008" y="2592"/>
            <a:chExt cx="182" cy="496"/>
          </a:xfrm>
        </p:grpSpPr>
        <p:sp>
          <p:nvSpPr>
            <p:cNvPr id="142"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143"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2053" name="Group 173"/>
            <p:cNvGrpSpPr>
              <a:grpSpLocks/>
            </p:cNvGrpSpPr>
            <p:nvPr/>
          </p:nvGrpSpPr>
          <p:grpSpPr bwMode="auto">
            <a:xfrm>
              <a:off x="1008" y="2592"/>
              <a:ext cx="182" cy="331"/>
              <a:chOff x="1008" y="2592"/>
              <a:chExt cx="182" cy="331"/>
            </a:xfrm>
          </p:grpSpPr>
          <p:sp>
            <p:nvSpPr>
              <p:cNvPr id="145"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46"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2054" name="Group 107"/>
          <p:cNvGrpSpPr/>
          <p:nvPr/>
        </p:nvGrpSpPr>
        <p:grpSpPr>
          <a:xfrm>
            <a:off x="-838200" y="2971800"/>
            <a:ext cx="533400" cy="3505200"/>
            <a:chOff x="1600200" y="3200400"/>
            <a:chExt cx="533400" cy="3505200"/>
          </a:xfrm>
        </p:grpSpPr>
        <p:sp>
          <p:nvSpPr>
            <p:cNvPr id="148" name="Rectangle 147"/>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Connector 148"/>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2055" name="Group 183"/>
          <p:cNvGrpSpPr/>
          <p:nvPr/>
        </p:nvGrpSpPr>
        <p:grpSpPr>
          <a:xfrm>
            <a:off x="9753600" y="2743200"/>
            <a:ext cx="404303" cy="685800"/>
            <a:chOff x="5105400" y="5257800"/>
            <a:chExt cx="404303" cy="685800"/>
          </a:xfrm>
        </p:grpSpPr>
        <p:grpSp>
          <p:nvGrpSpPr>
            <p:cNvPr id="2056" name="Group 47"/>
            <p:cNvGrpSpPr/>
            <p:nvPr/>
          </p:nvGrpSpPr>
          <p:grpSpPr>
            <a:xfrm>
              <a:off x="5105400" y="5257800"/>
              <a:ext cx="404303" cy="683977"/>
              <a:chOff x="767613" y="2243008"/>
              <a:chExt cx="404303" cy="683977"/>
            </a:xfrm>
          </p:grpSpPr>
          <p:grpSp>
            <p:nvGrpSpPr>
              <p:cNvPr id="2057" name="Group 7"/>
              <p:cNvGrpSpPr/>
              <p:nvPr/>
            </p:nvGrpSpPr>
            <p:grpSpPr>
              <a:xfrm rot="1162190">
                <a:off x="799364" y="2650842"/>
                <a:ext cx="263525" cy="243338"/>
                <a:chOff x="773113" y="2646362"/>
                <a:chExt cx="263525" cy="401638"/>
              </a:xfrm>
            </p:grpSpPr>
            <p:sp>
              <p:nvSpPr>
                <p:cNvPr id="191"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192"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188"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89"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190"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sp>
          <p:nvSpPr>
            <p:cNvPr id="186" name="AutoShape 28"/>
            <p:cNvSpPr>
              <a:spLocks noChangeArrowheads="1"/>
            </p:cNvSpPr>
            <p:nvPr/>
          </p:nvSpPr>
          <p:spPr bwMode="auto">
            <a:xfrm>
              <a:off x="5105400" y="5257800"/>
              <a:ext cx="381000" cy="685800"/>
            </a:xfrm>
            <a:prstGeom prst="can">
              <a:avLst>
                <a:gd name="adj" fmla="val 43873"/>
              </a:avLst>
            </a:prstGeom>
            <a:solidFill>
              <a:srgbClr val="73D9F1">
                <a:alpha val="58000"/>
              </a:srgbClr>
            </a:solid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2182902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nvGraphicFramePr>
        <p:xfrm>
          <a:off x="177801" y="165099"/>
          <a:ext cx="6997700" cy="2313372"/>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Stage: Shoot from behind the Barricade</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Roger Watson</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a:ln>
                            <a:noFill/>
                          </a:ln>
                          <a:solidFill>
                            <a:schemeClr val="tx1"/>
                          </a:solidFill>
                          <a:effectLst/>
                          <a:latin typeface="Arial" charset="0"/>
                          <a:cs typeface="Times New Roman" charset="0"/>
                        </a:rPr>
                        <a:t>Date: 8-7-2011</a:t>
                      </a:r>
                      <a:endParaRPr kumimoji="0" lang="en-US" sz="1200" b="1" i="0" u="none" strike="noStrike" cap="none" normalizeH="0" baseline="0" dirty="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Standing in Bianchi Barricade shooting box.</a:t>
                      </a:r>
                      <a:endParaRPr kumimoji="0" lang="en-US" sz="1200" b="0" i="0" u="none" strike="noStrike" cap="none" normalizeH="0" baseline="0" dirty="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GUN READY CONDITION: </a:t>
                      </a:r>
                      <a:r>
                        <a:rPr kumimoji="0" lang="en-US" sz="1100" b="0" i="0" u="none" strike="noStrike" cap="none" normalizeH="0" baseline="0" dirty="0">
                          <a:ln>
                            <a:noFill/>
                          </a:ln>
                          <a:solidFill>
                            <a:schemeClr val="tx1"/>
                          </a:solidFill>
                          <a:effectLst/>
                          <a:latin typeface="Arial" charset="0"/>
                          <a:cs typeface="Times New Roman" charset="0"/>
                        </a:rPr>
                        <a:t>Loaded gun in holster, hands relaxed at sides.</a:t>
                      </a:r>
                      <a:endParaRPr kumimoji="0" lang="en-US" sz="1100" b="1" i="0" u="none" strike="noStrike" cap="none" normalizeH="0" baseline="0" dirty="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16 rounds, 80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6 IPSC, 4 PP</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RULES:</a:t>
                      </a:r>
                      <a:r>
                        <a:rPr kumimoji="0" lang="en-US" sz="1100" b="0" i="0" u="none" strike="noStrike" cap="none" normalizeH="0" baseline="0" dirty="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Upon start signal, engage targets as required to score.  Shooter must stay in shooting box.</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2068" name="Picture 24" descr="C:\Documents and Settings\All Users\Documents\TAPS Files\dvc1.gif"/>
          <p:cNvPicPr>
            <a:picLocks noChangeAspect="1" noChangeArrowheads="1"/>
          </p:cNvPicPr>
          <p:nvPr/>
        </p:nvPicPr>
        <p:blipFill>
          <a:blip r:embed="rId2" cstate="print"/>
          <a:srcRect/>
          <a:stretch>
            <a:fillRect/>
          </a:stretch>
        </p:blipFill>
        <p:spPr bwMode="auto">
          <a:xfrm>
            <a:off x="152401" y="127001"/>
            <a:ext cx="1057275" cy="925513"/>
          </a:xfrm>
          <a:prstGeom prst="rect">
            <a:avLst/>
          </a:prstGeom>
          <a:noFill/>
          <a:ln w="9525">
            <a:noFill/>
            <a:miter lim="800000"/>
            <a:headEnd/>
            <a:tailEnd/>
          </a:ln>
        </p:spPr>
      </p:pic>
      <p:grpSp>
        <p:nvGrpSpPr>
          <p:cNvPr id="2" name="Group 70"/>
          <p:cNvGrpSpPr/>
          <p:nvPr/>
        </p:nvGrpSpPr>
        <p:grpSpPr>
          <a:xfrm>
            <a:off x="6248400" y="152400"/>
            <a:ext cx="944753" cy="979552"/>
            <a:chOff x="6093277" y="2819399"/>
            <a:chExt cx="944753" cy="979552"/>
          </a:xfrm>
        </p:grpSpPr>
        <p:pic>
          <p:nvPicPr>
            <p:cNvPr id="2070" name="Picture 22"/>
            <p:cNvPicPr>
              <a:picLocks noChangeAspect="1" noChangeArrowheads="1"/>
            </p:cNvPicPr>
            <p:nvPr/>
          </p:nvPicPr>
          <p:blipFill>
            <a:blip r:embed="rId3"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398841"/>
              <a:ext cx="561372" cy="400110"/>
            </a:xfrm>
            <a:prstGeom prst="rect">
              <a:avLst/>
            </a:prstGeom>
            <a:noFill/>
          </p:spPr>
          <p:txBody>
            <a:bodyPr wrap="none" lIns="91440" tIns="45720" rIns="91440" bIns="45720">
              <a:spAutoFit/>
            </a:bodyPr>
            <a:lstStyle/>
            <a:p>
              <a:pPr algn="ctr"/>
              <a:r>
                <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p>
          </p:txBody>
        </p:sp>
      </p:grpSp>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88"/>
          <p:cNvGrpSpPr>
            <a:grpSpLocks/>
          </p:cNvGrpSpPr>
          <p:nvPr/>
        </p:nvGrpSpPr>
        <p:grpSpPr bwMode="auto">
          <a:xfrm>
            <a:off x="9067800" y="26670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a:off x="6705600" y="44196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123"/>
          <p:cNvGrpSpPr/>
          <p:nvPr/>
        </p:nvGrpSpPr>
        <p:grpSpPr>
          <a:xfrm>
            <a:off x="8686800" y="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a:t>A</a:t>
              </a:r>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29"/>
          <p:cNvGrpSpPr>
            <a:grpSpLocks/>
          </p:cNvGrpSpPr>
          <p:nvPr/>
        </p:nvGrpSpPr>
        <p:grpSpPr bwMode="auto">
          <a:xfrm>
            <a:off x="8458200" y="16002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 name="Group 723"/>
          <p:cNvGrpSpPr>
            <a:grpSpLocks/>
          </p:cNvGrpSpPr>
          <p:nvPr/>
        </p:nvGrpSpPr>
        <p:grpSpPr bwMode="auto">
          <a:xfrm>
            <a:off x="91440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 name="Group 60"/>
          <p:cNvGrpSpPr/>
          <p:nvPr/>
        </p:nvGrpSpPr>
        <p:grpSpPr>
          <a:xfrm>
            <a:off x="91752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47"/>
          <p:cNvGrpSpPr/>
          <p:nvPr/>
        </p:nvGrpSpPr>
        <p:grpSpPr>
          <a:xfrm>
            <a:off x="8229600" y="2667000"/>
            <a:ext cx="404303" cy="683977"/>
            <a:chOff x="767613" y="2243008"/>
            <a:chExt cx="404303" cy="683977"/>
          </a:xfrm>
        </p:grpSpPr>
        <p:grpSp>
          <p:nvGrpSpPr>
            <p:cNvPr id="14"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5" name="Group 71"/>
          <p:cNvGrpSpPr/>
          <p:nvPr/>
        </p:nvGrpSpPr>
        <p:grpSpPr>
          <a:xfrm>
            <a:off x="-2286000" y="80010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6" name="Group 95"/>
          <p:cNvGrpSpPr>
            <a:grpSpLocks/>
          </p:cNvGrpSpPr>
          <p:nvPr/>
        </p:nvGrpSpPr>
        <p:grpSpPr bwMode="auto">
          <a:xfrm>
            <a:off x="9067800" y="845820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7" name="Group 44"/>
          <p:cNvGrpSpPr>
            <a:grpSpLocks/>
          </p:cNvGrpSpPr>
          <p:nvPr/>
        </p:nvGrpSpPr>
        <p:grpSpPr bwMode="auto">
          <a:xfrm>
            <a:off x="9982200" y="5943600"/>
            <a:ext cx="287338" cy="787400"/>
            <a:chOff x="1756" y="2113"/>
            <a:chExt cx="181" cy="499"/>
          </a:xfrm>
        </p:grpSpPr>
        <p:sp>
          <p:nvSpPr>
            <p:cNvPr id="82"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3"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8" name="Group 47"/>
            <p:cNvGrpSpPr>
              <a:grpSpLocks/>
            </p:cNvGrpSpPr>
            <p:nvPr/>
          </p:nvGrpSpPr>
          <p:grpSpPr bwMode="auto">
            <a:xfrm>
              <a:off x="1756" y="2113"/>
              <a:ext cx="181" cy="333"/>
              <a:chOff x="1756" y="2113"/>
              <a:chExt cx="181" cy="333"/>
            </a:xfrm>
          </p:grpSpPr>
          <p:sp>
            <p:nvSpPr>
              <p:cNvPr id="85"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6"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9" name="Group 164"/>
          <p:cNvGrpSpPr>
            <a:grpSpLocks/>
          </p:cNvGrpSpPr>
          <p:nvPr/>
        </p:nvGrpSpPr>
        <p:grpSpPr bwMode="auto">
          <a:xfrm>
            <a:off x="9067800" y="5943600"/>
            <a:ext cx="288925" cy="787400"/>
            <a:chOff x="1247" y="2496"/>
            <a:chExt cx="182" cy="496"/>
          </a:xfrm>
        </p:grpSpPr>
        <p:sp>
          <p:nvSpPr>
            <p:cNvPr id="8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9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23" name="Group 167"/>
            <p:cNvGrpSpPr>
              <a:grpSpLocks/>
            </p:cNvGrpSpPr>
            <p:nvPr/>
          </p:nvGrpSpPr>
          <p:grpSpPr bwMode="auto">
            <a:xfrm>
              <a:off x="1247" y="2496"/>
              <a:ext cx="182" cy="331"/>
              <a:chOff x="1247" y="2496"/>
              <a:chExt cx="182" cy="331"/>
            </a:xfrm>
          </p:grpSpPr>
          <p:sp>
            <p:nvSpPr>
              <p:cNvPr id="9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27" name="Group 182"/>
          <p:cNvGrpSpPr>
            <a:grpSpLocks/>
          </p:cNvGrpSpPr>
          <p:nvPr/>
        </p:nvGrpSpPr>
        <p:grpSpPr bwMode="auto">
          <a:xfrm>
            <a:off x="1828800" y="2743200"/>
            <a:ext cx="287338" cy="787400"/>
            <a:chOff x="2449" y="2688"/>
            <a:chExt cx="181" cy="496"/>
          </a:xfrm>
        </p:grpSpPr>
        <p:sp>
          <p:nvSpPr>
            <p:cNvPr id="95"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96"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1" name="Group 185"/>
            <p:cNvGrpSpPr>
              <a:grpSpLocks/>
            </p:cNvGrpSpPr>
            <p:nvPr/>
          </p:nvGrpSpPr>
          <p:grpSpPr bwMode="auto">
            <a:xfrm>
              <a:off x="2449" y="2688"/>
              <a:ext cx="181" cy="331"/>
              <a:chOff x="2449" y="2688"/>
              <a:chExt cx="181" cy="331"/>
            </a:xfrm>
          </p:grpSpPr>
          <p:sp>
            <p:nvSpPr>
              <p:cNvPr id="98"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9"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48" name="Group 182"/>
          <p:cNvGrpSpPr>
            <a:grpSpLocks/>
          </p:cNvGrpSpPr>
          <p:nvPr/>
        </p:nvGrpSpPr>
        <p:grpSpPr bwMode="auto">
          <a:xfrm flipH="1">
            <a:off x="9067800" y="6858000"/>
            <a:ext cx="287338" cy="787400"/>
            <a:chOff x="2449" y="2688"/>
            <a:chExt cx="181" cy="496"/>
          </a:xfrm>
        </p:grpSpPr>
        <p:sp>
          <p:nvSpPr>
            <p:cNvPr id="101"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02"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2049" name="Group 185"/>
            <p:cNvGrpSpPr>
              <a:grpSpLocks/>
            </p:cNvGrpSpPr>
            <p:nvPr/>
          </p:nvGrpSpPr>
          <p:grpSpPr bwMode="auto">
            <a:xfrm>
              <a:off x="2449" y="2688"/>
              <a:ext cx="181" cy="331"/>
              <a:chOff x="2449" y="2688"/>
              <a:chExt cx="181" cy="331"/>
            </a:xfrm>
          </p:grpSpPr>
          <p:sp>
            <p:nvSpPr>
              <p:cNvPr id="104"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05"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50" name="Group 107"/>
          <p:cNvGrpSpPr/>
          <p:nvPr/>
        </p:nvGrpSpPr>
        <p:grpSpPr>
          <a:xfrm>
            <a:off x="-2895600" y="1143000"/>
            <a:ext cx="533400" cy="3505200"/>
            <a:chOff x="1600200" y="3200400"/>
            <a:chExt cx="533400" cy="3505200"/>
          </a:xfrm>
        </p:grpSpPr>
        <p:sp>
          <p:nvSpPr>
            <p:cNvPr id="109" name="Rectangle 108"/>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2051" name="Group 126"/>
          <p:cNvGrpSpPr>
            <a:grpSpLocks/>
          </p:cNvGrpSpPr>
          <p:nvPr/>
        </p:nvGrpSpPr>
        <p:grpSpPr bwMode="auto">
          <a:xfrm rot="16200000">
            <a:off x="1070770" y="4415632"/>
            <a:ext cx="4579938" cy="930275"/>
            <a:chOff x="2057400" y="6553200"/>
            <a:chExt cx="3048000" cy="930275"/>
          </a:xfrm>
        </p:grpSpPr>
        <p:grpSp>
          <p:nvGrpSpPr>
            <p:cNvPr id="2052" name="Group 154"/>
            <p:cNvGrpSpPr>
              <a:grpSpLocks/>
            </p:cNvGrpSpPr>
            <p:nvPr/>
          </p:nvGrpSpPr>
          <p:grpSpPr bwMode="auto">
            <a:xfrm>
              <a:off x="3581400" y="6553200"/>
              <a:ext cx="1524000" cy="930275"/>
              <a:chOff x="2895600" y="6553200"/>
              <a:chExt cx="1524000" cy="930969"/>
            </a:xfrm>
          </p:grpSpPr>
          <p:sp>
            <p:nvSpPr>
              <p:cNvPr id="144" name="Freeform 6"/>
              <p:cNvSpPr>
                <a:spLocks/>
              </p:cNvSpPr>
              <p:nvPr/>
            </p:nvSpPr>
            <p:spPr bwMode="auto">
              <a:xfrm>
                <a:off x="2895600" y="6553200"/>
                <a:ext cx="1524000" cy="685800"/>
              </a:xfrm>
              <a:custGeom>
                <a:avLst/>
                <a:gdLst>
                  <a:gd name="T0" fmla="*/ 2147483647 w 528"/>
                  <a:gd name="T1" fmla="*/ 1633061153 h 288"/>
                  <a:gd name="T2" fmla="*/ 0 w 528"/>
                  <a:gd name="T3" fmla="*/ 1633061153 h 288"/>
                  <a:gd name="T4" fmla="*/ 0 w 528"/>
                  <a:gd name="T5" fmla="*/ 0 h 288"/>
                  <a:gd name="T6" fmla="*/ 2147483647 w 528"/>
                  <a:gd name="T7" fmla="*/ 0 h 288"/>
                  <a:gd name="T8" fmla="*/ 2147483647 w 528"/>
                  <a:gd name="T9" fmla="*/ 1633061153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145" name="Line 38"/>
              <p:cNvSpPr>
                <a:spLocks noChangeShapeType="1"/>
              </p:cNvSpPr>
              <p:nvPr/>
            </p:nvSpPr>
            <p:spPr bwMode="auto">
              <a:xfrm>
                <a:off x="2908300" y="7086600"/>
                <a:ext cx="0" cy="397569"/>
              </a:xfrm>
              <a:prstGeom prst="line">
                <a:avLst/>
              </a:prstGeom>
              <a:noFill/>
              <a:ln w="28575">
                <a:solidFill>
                  <a:schemeClr val="tx1"/>
                </a:solidFill>
                <a:round/>
                <a:headEnd/>
                <a:tailEnd/>
              </a:ln>
            </p:spPr>
            <p:txBody>
              <a:bodyPr wrap="none" anchor="ctr"/>
              <a:lstStyle/>
              <a:p>
                <a:endParaRPr lang="en-US"/>
              </a:p>
            </p:txBody>
          </p:sp>
          <p:sp>
            <p:nvSpPr>
              <p:cNvPr id="146" name="Line 38"/>
              <p:cNvSpPr>
                <a:spLocks noChangeShapeType="1"/>
              </p:cNvSpPr>
              <p:nvPr/>
            </p:nvSpPr>
            <p:spPr bwMode="auto">
              <a:xfrm>
                <a:off x="4419600" y="7086600"/>
                <a:ext cx="0" cy="397569"/>
              </a:xfrm>
              <a:prstGeom prst="line">
                <a:avLst/>
              </a:prstGeom>
              <a:noFill/>
              <a:ln w="28575">
                <a:solidFill>
                  <a:schemeClr val="tx1"/>
                </a:solidFill>
                <a:round/>
                <a:headEnd/>
                <a:tailEnd/>
              </a:ln>
            </p:spPr>
            <p:txBody>
              <a:bodyPr wrap="none" anchor="ctr"/>
              <a:lstStyle/>
              <a:p>
                <a:endParaRPr lang="en-US"/>
              </a:p>
            </p:txBody>
          </p:sp>
        </p:grpSp>
        <p:grpSp>
          <p:nvGrpSpPr>
            <p:cNvPr id="2053" name="Group 155"/>
            <p:cNvGrpSpPr>
              <a:grpSpLocks/>
            </p:cNvGrpSpPr>
            <p:nvPr/>
          </p:nvGrpSpPr>
          <p:grpSpPr bwMode="auto">
            <a:xfrm>
              <a:off x="2057400" y="6553200"/>
              <a:ext cx="1524000" cy="930275"/>
              <a:chOff x="2895600" y="6553200"/>
              <a:chExt cx="1524000" cy="930969"/>
            </a:xfrm>
          </p:grpSpPr>
          <p:sp>
            <p:nvSpPr>
              <p:cNvPr id="141" name="Freeform 140"/>
              <p:cNvSpPr>
                <a:spLocks/>
              </p:cNvSpPr>
              <p:nvPr/>
            </p:nvSpPr>
            <p:spPr bwMode="auto">
              <a:xfrm>
                <a:off x="2895600" y="6553200"/>
                <a:ext cx="1524000" cy="685800"/>
              </a:xfrm>
              <a:custGeom>
                <a:avLst/>
                <a:gdLst>
                  <a:gd name="T0" fmla="*/ 2147483647 w 528"/>
                  <a:gd name="T1" fmla="*/ 1633061153 h 288"/>
                  <a:gd name="T2" fmla="*/ 0 w 528"/>
                  <a:gd name="T3" fmla="*/ 1633061153 h 288"/>
                  <a:gd name="T4" fmla="*/ 0 w 528"/>
                  <a:gd name="T5" fmla="*/ 0 h 288"/>
                  <a:gd name="T6" fmla="*/ 2147483647 w 528"/>
                  <a:gd name="T7" fmla="*/ 0 h 288"/>
                  <a:gd name="T8" fmla="*/ 2147483647 w 528"/>
                  <a:gd name="T9" fmla="*/ 1633061153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142" name="Line 38"/>
              <p:cNvSpPr>
                <a:spLocks noChangeShapeType="1"/>
              </p:cNvSpPr>
              <p:nvPr/>
            </p:nvSpPr>
            <p:spPr bwMode="auto">
              <a:xfrm>
                <a:off x="2908300" y="7086600"/>
                <a:ext cx="0" cy="397569"/>
              </a:xfrm>
              <a:prstGeom prst="line">
                <a:avLst/>
              </a:prstGeom>
              <a:noFill/>
              <a:ln w="28575">
                <a:solidFill>
                  <a:schemeClr val="tx1"/>
                </a:solidFill>
                <a:round/>
                <a:headEnd/>
                <a:tailEnd/>
              </a:ln>
            </p:spPr>
            <p:txBody>
              <a:bodyPr wrap="none" anchor="ctr"/>
              <a:lstStyle/>
              <a:p>
                <a:endParaRPr lang="en-US"/>
              </a:p>
            </p:txBody>
          </p:sp>
          <p:sp>
            <p:nvSpPr>
              <p:cNvPr id="143" name="Line 38"/>
              <p:cNvSpPr>
                <a:spLocks noChangeShapeType="1"/>
              </p:cNvSpPr>
              <p:nvPr/>
            </p:nvSpPr>
            <p:spPr bwMode="auto">
              <a:xfrm>
                <a:off x="4419600" y="7086600"/>
                <a:ext cx="0" cy="397569"/>
              </a:xfrm>
              <a:prstGeom prst="line">
                <a:avLst/>
              </a:prstGeom>
              <a:noFill/>
              <a:ln w="28575">
                <a:solidFill>
                  <a:schemeClr val="tx1"/>
                </a:solidFill>
                <a:round/>
                <a:headEnd/>
                <a:tailEnd/>
              </a:ln>
            </p:spPr>
            <p:txBody>
              <a:bodyPr wrap="none" anchor="ctr"/>
              <a:lstStyle/>
              <a:p>
                <a:endParaRPr lang="en-US"/>
              </a:p>
            </p:txBody>
          </p:sp>
        </p:grpSp>
      </p:grpSp>
      <p:sp>
        <p:nvSpPr>
          <p:cNvPr id="147" name="TextBox 146"/>
          <p:cNvSpPr txBox="1"/>
          <p:nvPr/>
        </p:nvSpPr>
        <p:spPr>
          <a:xfrm rot="16200000">
            <a:off x="2421964" y="4708886"/>
            <a:ext cx="1504386" cy="276999"/>
          </a:xfrm>
          <a:prstGeom prst="rect">
            <a:avLst/>
          </a:prstGeom>
          <a:noFill/>
        </p:spPr>
        <p:txBody>
          <a:bodyPr wrap="none" rtlCol="0">
            <a:spAutoFit/>
          </a:bodyPr>
          <a:lstStyle/>
          <a:p>
            <a:r>
              <a:rPr lang="en-US" sz="1200" dirty="0"/>
              <a:t>Wooden   partitions</a:t>
            </a:r>
          </a:p>
        </p:txBody>
      </p:sp>
      <p:grpSp>
        <p:nvGrpSpPr>
          <p:cNvPr id="2054" name="Group 147"/>
          <p:cNvGrpSpPr/>
          <p:nvPr/>
        </p:nvGrpSpPr>
        <p:grpSpPr>
          <a:xfrm>
            <a:off x="2895600" y="6172200"/>
            <a:ext cx="914400" cy="1905000"/>
            <a:chOff x="5072742" y="3962400"/>
            <a:chExt cx="914400" cy="1905000"/>
          </a:xfrm>
        </p:grpSpPr>
        <p:sp>
          <p:nvSpPr>
            <p:cNvPr id="149" name="Flowchart: Data 148"/>
            <p:cNvSpPr/>
            <p:nvPr/>
          </p:nvSpPr>
          <p:spPr>
            <a:xfrm>
              <a:off x="5072742" y="5410200"/>
              <a:ext cx="914400" cy="457200"/>
            </a:xfrm>
            <a:prstGeom prst="flowChartInputOutput">
              <a:avLst/>
            </a:prstGeom>
            <a:solidFill>
              <a:schemeClr val="accent5"/>
            </a:solidFill>
            <a:ln w="12700">
              <a:solidFill>
                <a:schemeClr val="tx1"/>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6"/>
            <p:cNvSpPr>
              <a:spLocks/>
            </p:cNvSpPr>
            <p:nvPr/>
          </p:nvSpPr>
          <p:spPr bwMode="auto">
            <a:xfrm rot="5400000">
              <a:off x="4876800" y="4343400"/>
              <a:ext cx="14478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151" name="TextBox 150"/>
            <p:cNvSpPr txBox="1"/>
            <p:nvPr/>
          </p:nvSpPr>
          <p:spPr>
            <a:xfrm>
              <a:off x="5424714" y="4038600"/>
              <a:ext cx="295274" cy="1384995"/>
            </a:xfrm>
            <a:prstGeom prst="rect">
              <a:avLst/>
            </a:prstGeom>
            <a:noFill/>
          </p:spPr>
          <p:txBody>
            <a:bodyPr wrap="none" rtlCol="0">
              <a:spAutoFit/>
            </a:bodyPr>
            <a:lstStyle/>
            <a:p>
              <a:pPr algn="ctr"/>
              <a:r>
                <a:rPr lang="en-US" sz="1200" dirty="0"/>
                <a:t>B</a:t>
              </a:r>
            </a:p>
            <a:p>
              <a:pPr algn="ctr"/>
              <a:r>
                <a:rPr lang="en-US" sz="1200" dirty="0"/>
                <a:t>I</a:t>
              </a:r>
            </a:p>
            <a:p>
              <a:pPr algn="ctr"/>
              <a:r>
                <a:rPr lang="en-US" sz="1200" dirty="0"/>
                <a:t>A</a:t>
              </a:r>
            </a:p>
            <a:p>
              <a:pPr algn="ctr"/>
              <a:r>
                <a:rPr lang="en-US" sz="1200" dirty="0"/>
                <a:t>N</a:t>
              </a:r>
            </a:p>
            <a:p>
              <a:pPr algn="ctr"/>
              <a:r>
                <a:rPr lang="en-US" sz="1200" dirty="0"/>
                <a:t>C</a:t>
              </a:r>
            </a:p>
            <a:p>
              <a:pPr algn="ctr"/>
              <a:r>
                <a:rPr lang="en-US" sz="1200" dirty="0"/>
                <a:t>H</a:t>
              </a:r>
            </a:p>
            <a:p>
              <a:pPr algn="ctr"/>
              <a:r>
                <a:rPr lang="en-US" sz="1200" dirty="0"/>
                <a:t>I</a:t>
              </a:r>
            </a:p>
          </p:txBody>
        </p:sp>
      </p:grpSp>
      <p:grpSp>
        <p:nvGrpSpPr>
          <p:cNvPr id="2055" name="Group 292"/>
          <p:cNvGrpSpPr>
            <a:grpSpLocks/>
          </p:cNvGrpSpPr>
          <p:nvPr/>
        </p:nvGrpSpPr>
        <p:grpSpPr bwMode="auto">
          <a:xfrm flipH="1">
            <a:off x="304800" y="3124200"/>
            <a:ext cx="222250" cy="858838"/>
            <a:chOff x="384" y="816"/>
            <a:chExt cx="140" cy="541"/>
          </a:xfrm>
        </p:grpSpPr>
        <p:sp>
          <p:nvSpPr>
            <p:cNvPr id="153"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154"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155"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056" name="Group 29"/>
          <p:cNvGrpSpPr>
            <a:grpSpLocks/>
          </p:cNvGrpSpPr>
          <p:nvPr/>
        </p:nvGrpSpPr>
        <p:grpSpPr bwMode="auto">
          <a:xfrm>
            <a:off x="1371600" y="2743200"/>
            <a:ext cx="287338" cy="790575"/>
            <a:chOff x="528" y="240"/>
            <a:chExt cx="181" cy="498"/>
          </a:xfrm>
        </p:grpSpPr>
        <p:sp>
          <p:nvSpPr>
            <p:cNvPr id="165"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166"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167"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057" name="Group 29"/>
          <p:cNvGrpSpPr>
            <a:grpSpLocks/>
          </p:cNvGrpSpPr>
          <p:nvPr/>
        </p:nvGrpSpPr>
        <p:grpSpPr bwMode="auto">
          <a:xfrm>
            <a:off x="838200" y="2743200"/>
            <a:ext cx="287338" cy="790575"/>
            <a:chOff x="528" y="240"/>
            <a:chExt cx="181" cy="498"/>
          </a:xfrm>
        </p:grpSpPr>
        <p:sp>
          <p:nvSpPr>
            <p:cNvPr id="169"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170"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171"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2058" name="Group 170"/>
          <p:cNvGrpSpPr>
            <a:grpSpLocks/>
          </p:cNvGrpSpPr>
          <p:nvPr/>
        </p:nvGrpSpPr>
        <p:grpSpPr bwMode="auto">
          <a:xfrm>
            <a:off x="4114800" y="2743200"/>
            <a:ext cx="288925" cy="787400"/>
            <a:chOff x="1008" y="2592"/>
            <a:chExt cx="182" cy="496"/>
          </a:xfrm>
        </p:grpSpPr>
        <p:sp>
          <p:nvSpPr>
            <p:cNvPr id="173"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174"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2059" name="Group 173"/>
            <p:cNvGrpSpPr>
              <a:grpSpLocks/>
            </p:cNvGrpSpPr>
            <p:nvPr/>
          </p:nvGrpSpPr>
          <p:grpSpPr bwMode="auto">
            <a:xfrm>
              <a:off x="1008" y="2592"/>
              <a:ext cx="182" cy="331"/>
              <a:chOff x="1008" y="2592"/>
              <a:chExt cx="182" cy="331"/>
            </a:xfrm>
          </p:grpSpPr>
          <p:sp>
            <p:nvSpPr>
              <p:cNvPr id="176"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77"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2060" name="Group 723"/>
          <p:cNvGrpSpPr>
            <a:grpSpLocks/>
          </p:cNvGrpSpPr>
          <p:nvPr/>
        </p:nvGrpSpPr>
        <p:grpSpPr bwMode="auto">
          <a:xfrm>
            <a:off x="8686800" y="3962400"/>
            <a:ext cx="152400" cy="403224"/>
            <a:chOff x="2574" y="2166"/>
            <a:chExt cx="96" cy="398"/>
          </a:xfrm>
        </p:grpSpPr>
        <p:sp>
          <p:nvSpPr>
            <p:cNvPr id="179"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180"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181"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182"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183"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184"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185"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2061" name="Group 723"/>
          <p:cNvGrpSpPr>
            <a:grpSpLocks/>
          </p:cNvGrpSpPr>
          <p:nvPr/>
        </p:nvGrpSpPr>
        <p:grpSpPr bwMode="auto">
          <a:xfrm>
            <a:off x="5715000" y="2895600"/>
            <a:ext cx="152400" cy="631824"/>
            <a:chOff x="2574" y="2166"/>
            <a:chExt cx="96" cy="398"/>
          </a:xfrm>
        </p:grpSpPr>
        <p:sp>
          <p:nvSpPr>
            <p:cNvPr id="187"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188"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189"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190"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191"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192"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193"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2062" name="Group 723"/>
          <p:cNvGrpSpPr>
            <a:grpSpLocks/>
          </p:cNvGrpSpPr>
          <p:nvPr/>
        </p:nvGrpSpPr>
        <p:grpSpPr bwMode="auto">
          <a:xfrm>
            <a:off x="6172200" y="2895600"/>
            <a:ext cx="152400" cy="631824"/>
            <a:chOff x="2574" y="2166"/>
            <a:chExt cx="96" cy="398"/>
          </a:xfrm>
        </p:grpSpPr>
        <p:sp>
          <p:nvSpPr>
            <p:cNvPr id="195"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196"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197"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198"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199"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00"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01"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2063" name="Group 723"/>
          <p:cNvGrpSpPr>
            <a:grpSpLocks/>
          </p:cNvGrpSpPr>
          <p:nvPr/>
        </p:nvGrpSpPr>
        <p:grpSpPr bwMode="auto">
          <a:xfrm>
            <a:off x="5334000" y="3124200"/>
            <a:ext cx="152400" cy="403224"/>
            <a:chOff x="2574" y="2166"/>
            <a:chExt cx="96" cy="398"/>
          </a:xfrm>
        </p:grpSpPr>
        <p:sp>
          <p:nvSpPr>
            <p:cNvPr id="203"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04"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05"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06"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07"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08"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09"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2064" name="Group 723"/>
          <p:cNvGrpSpPr>
            <a:grpSpLocks/>
          </p:cNvGrpSpPr>
          <p:nvPr/>
        </p:nvGrpSpPr>
        <p:grpSpPr bwMode="auto">
          <a:xfrm>
            <a:off x="5029200" y="3124200"/>
            <a:ext cx="152400" cy="403224"/>
            <a:chOff x="2574" y="2166"/>
            <a:chExt cx="96" cy="398"/>
          </a:xfrm>
        </p:grpSpPr>
        <p:sp>
          <p:nvSpPr>
            <p:cNvPr id="211"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12"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13"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14"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15"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16"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17"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nvGraphicFramePr>
        <p:xfrm>
          <a:off x="177801" y="165099"/>
          <a:ext cx="6997700" cy="2481012"/>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Stage: No Shoot, Sherlock!</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J Grimes</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a:ln>
                            <a:noFill/>
                          </a:ln>
                          <a:solidFill>
                            <a:schemeClr val="tx1"/>
                          </a:solidFill>
                          <a:effectLst/>
                          <a:latin typeface="Arial" charset="0"/>
                          <a:cs typeface="Times New Roman" charset="0"/>
                        </a:rPr>
                        <a:t>Date: 12/4/2011</a:t>
                      </a:r>
                      <a:endParaRPr kumimoji="0" lang="en-US" sz="1200" b="1" i="0" u="none" strike="noStrike" cap="none" normalizeH="0" baseline="0" dirty="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Standing in box A, facing up range</a:t>
                      </a:r>
                      <a:endParaRPr kumimoji="0" lang="en-US" sz="1200" b="0" i="0" u="none" strike="noStrike" cap="none" normalizeH="0" baseline="0" dirty="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GUN READY CONDITION: </a:t>
                      </a:r>
                      <a:r>
                        <a:rPr kumimoji="0" lang="en-US" sz="1100" b="0" i="0" u="none" strike="noStrike" cap="none" normalizeH="0" baseline="0" dirty="0">
                          <a:ln>
                            <a:noFill/>
                          </a:ln>
                          <a:solidFill>
                            <a:schemeClr val="tx1"/>
                          </a:solidFill>
                          <a:effectLst/>
                          <a:latin typeface="Arial" charset="0"/>
                          <a:cs typeface="Times New Roman" charset="0"/>
                        </a:rPr>
                        <a:t>Loaded gun in holster, hands relaxed at sides.</a:t>
                      </a:r>
                      <a:endParaRPr kumimoji="0" lang="en-US" sz="1100" b="1" i="0" u="none" strike="noStrike" cap="none" normalizeH="0" baseline="0" dirty="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19 rounds, 125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5 IPSC, 2 PP, 7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RULES:</a:t>
                      </a:r>
                      <a:r>
                        <a:rPr kumimoji="0" lang="en-US" sz="1100" b="0" i="0" u="none" strike="noStrike" cap="none" normalizeH="0" baseline="0" dirty="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Upon start signal, turn and engage targets as required to score.  Targets T1 – T3 and P1 &amp; P2 must be engaged from between the  Bianchi barriers.</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2068" name="Picture 24" descr="C:\Documents and Settings\All Users\Documents\TAPS Files\dvc1.gif"/>
          <p:cNvPicPr>
            <a:picLocks noChangeAspect="1" noChangeArrowheads="1"/>
          </p:cNvPicPr>
          <p:nvPr/>
        </p:nvPicPr>
        <p:blipFill>
          <a:blip r:embed="rId2" cstate="print"/>
          <a:srcRect/>
          <a:stretch>
            <a:fillRect/>
          </a:stretch>
        </p:blipFill>
        <p:spPr bwMode="auto">
          <a:xfrm>
            <a:off x="152401" y="127001"/>
            <a:ext cx="1057275" cy="925513"/>
          </a:xfrm>
          <a:prstGeom prst="rect">
            <a:avLst/>
          </a:prstGeom>
          <a:noFill/>
          <a:ln w="9525">
            <a:noFill/>
            <a:miter lim="800000"/>
            <a:headEnd/>
            <a:tailEnd/>
          </a:ln>
        </p:spPr>
      </p:pic>
      <p:grpSp>
        <p:nvGrpSpPr>
          <p:cNvPr id="2" name="Group 70"/>
          <p:cNvGrpSpPr/>
          <p:nvPr/>
        </p:nvGrpSpPr>
        <p:grpSpPr>
          <a:xfrm>
            <a:off x="6248400" y="152400"/>
            <a:ext cx="944753" cy="979552"/>
            <a:chOff x="6093277" y="2819399"/>
            <a:chExt cx="944753" cy="979552"/>
          </a:xfrm>
        </p:grpSpPr>
        <p:pic>
          <p:nvPicPr>
            <p:cNvPr id="2070" name="Picture 22"/>
            <p:cNvPicPr>
              <a:picLocks noChangeAspect="1" noChangeArrowheads="1"/>
            </p:cNvPicPr>
            <p:nvPr/>
          </p:nvPicPr>
          <p:blipFill>
            <a:blip r:embed="rId3"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398841"/>
              <a:ext cx="561372" cy="400110"/>
            </a:xfrm>
            <a:prstGeom prst="rect">
              <a:avLst/>
            </a:prstGeom>
            <a:noFill/>
          </p:spPr>
          <p:txBody>
            <a:bodyPr wrap="none" lIns="91440" tIns="45720" rIns="91440" bIns="45720">
              <a:spAutoFit/>
            </a:bodyPr>
            <a:lstStyle/>
            <a:p>
              <a:pPr algn="ctr"/>
              <a:r>
                <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p>
          </p:txBody>
        </p:sp>
      </p:grpSp>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88"/>
          <p:cNvGrpSpPr>
            <a:grpSpLocks/>
          </p:cNvGrpSpPr>
          <p:nvPr/>
        </p:nvGrpSpPr>
        <p:grpSpPr bwMode="auto">
          <a:xfrm>
            <a:off x="9067800" y="26670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123"/>
          <p:cNvGrpSpPr/>
          <p:nvPr/>
        </p:nvGrpSpPr>
        <p:grpSpPr>
          <a:xfrm>
            <a:off x="8686800" y="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a:t>A</a:t>
              </a:r>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29"/>
          <p:cNvGrpSpPr>
            <a:grpSpLocks/>
          </p:cNvGrpSpPr>
          <p:nvPr/>
        </p:nvGrpSpPr>
        <p:grpSpPr bwMode="auto">
          <a:xfrm>
            <a:off x="8458200" y="16002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 name="Group 723"/>
          <p:cNvGrpSpPr>
            <a:grpSpLocks/>
          </p:cNvGrpSpPr>
          <p:nvPr/>
        </p:nvGrpSpPr>
        <p:grpSpPr bwMode="auto">
          <a:xfrm>
            <a:off x="93726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 name="Group 60"/>
          <p:cNvGrpSpPr/>
          <p:nvPr/>
        </p:nvGrpSpPr>
        <p:grpSpPr>
          <a:xfrm>
            <a:off x="94038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47"/>
          <p:cNvGrpSpPr/>
          <p:nvPr/>
        </p:nvGrpSpPr>
        <p:grpSpPr>
          <a:xfrm>
            <a:off x="8229600" y="2667000"/>
            <a:ext cx="404303" cy="683977"/>
            <a:chOff x="767613" y="2243008"/>
            <a:chExt cx="404303" cy="683977"/>
          </a:xfrm>
        </p:grpSpPr>
        <p:grpSp>
          <p:nvGrpSpPr>
            <p:cNvPr id="14"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5" name="Group 71"/>
          <p:cNvGrpSpPr/>
          <p:nvPr/>
        </p:nvGrpSpPr>
        <p:grpSpPr>
          <a:xfrm>
            <a:off x="-2286000" y="80010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6" name="Group 95"/>
          <p:cNvGrpSpPr>
            <a:grpSpLocks/>
          </p:cNvGrpSpPr>
          <p:nvPr/>
        </p:nvGrpSpPr>
        <p:grpSpPr bwMode="auto">
          <a:xfrm>
            <a:off x="4572000" y="297180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7" name="Group 44"/>
          <p:cNvGrpSpPr>
            <a:grpSpLocks/>
          </p:cNvGrpSpPr>
          <p:nvPr/>
        </p:nvGrpSpPr>
        <p:grpSpPr bwMode="auto">
          <a:xfrm>
            <a:off x="9982200" y="5943600"/>
            <a:ext cx="287338" cy="787400"/>
            <a:chOff x="1756" y="2113"/>
            <a:chExt cx="181" cy="499"/>
          </a:xfrm>
        </p:grpSpPr>
        <p:sp>
          <p:nvSpPr>
            <p:cNvPr id="82"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3"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8" name="Group 47"/>
            <p:cNvGrpSpPr>
              <a:grpSpLocks/>
            </p:cNvGrpSpPr>
            <p:nvPr/>
          </p:nvGrpSpPr>
          <p:grpSpPr bwMode="auto">
            <a:xfrm>
              <a:off x="1756" y="2113"/>
              <a:ext cx="181" cy="333"/>
              <a:chOff x="1756" y="2113"/>
              <a:chExt cx="181" cy="333"/>
            </a:xfrm>
          </p:grpSpPr>
          <p:sp>
            <p:nvSpPr>
              <p:cNvPr id="85"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6"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9" name="Group 164"/>
          <p:cNvGrpSpPr>
            <a:grpSpLocks/>
          </p:cNvGrpSpPr>
          <p:nvPr/>
        </p:nvGrpSpPr>
        <p:grpSpPr bwMode="auto">
          <a:xfrm>
            <a:off x="9067800" y="5943600"/>
            <a:ext cx="288925" cy="787400"/>
            <a:chOff x="1247" y="2496"/>
            <a:chExt cx="182" cy="496"/>
          </a:xfrm>
        </p:grpSpPr>
        <p:sp>
          <p:nvSpPr>
            <p:cNvPr id="8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9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23" name="Group 167"/>
            <p:cNvGrpSpPr>
              <a:grpSpLocks/>
            </p:cNvGrpSpPr>
            <p:nvPr/>
          </p:nvGrpSpPr>
          <p:grpSpPr bwMode="auto">
            <a:xfrm>
              <a:off x="1247" y="2496"/>
              <a:ext cx="182" cy="331"/>
              <a:chOff x="1247" y="2496"/>
              <a:chExt cx="182" cy="331"/>
            </a:xfrm>
          </p:grpSpPr>
          <p:sp>
            <p:nvSpPr>
              <p:cNvPr id="9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27" name="Group 182"/>
          <p:cNvGrpSpPr>
            <a:grpSpLocks/>
          </p:cNvGrpSpPr>
          <p:nvPr/>
        </p:nvGrpSpPr>
        <p:grpSpPr bwMode="auto">
          <a:xfrm>
            <a:off x="9677400" y="7010400"/>
            <a:ext cx="287338" cy="787400"/>
            <a:chOff x="2449" y="2688"/>
            <a:chExt cx="181" cy="496"/>
          </a:xfrm>
        </p:grpSpPr>
        <p:sp>
          <p:nvSpPr>
            <p:cNvPr id="95"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96"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1" name="Group 185"/>
            <p:cNvGrpSpPr>
              <a:grpSpLocks/>
            </p:cNvGrpSpPr>
            <p:nvPr/>
          </p:nvGrpSpPr>
          <p:grpSpPr bwMode="auto">
            <a:xfrm>
              <a:off x="2449" y="2688"/>
              <a:ext cx="181" cy="331"/>
              <a:chOff x="2449" y="2688"/>
              <a:chExt cx="181" cy="331"/>
            </a:xfrm>
          </p:grpSpPr>
          <p:sp>
            <p:nvSpPr>
              <p:cNvPr id="98"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9"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35" name="Group 182"/>
          <p:cNvGrpSpPr>
            <a:grpSpLocks/>
          </p:cNvGrpSpPr>
          <p:nvPr/>
        </p:nvGrpSpPr>
        <p:grpSpPr bwMode="auto">
          <a:xfrm flipH="1">
            <a:off x="9067800" y="6858000"/>
            <a:ext cx="287338" cy="787400"/>
            <a:chOff x="2449" y="2688"/>
            <a:chExt cx="181" cy="496"/>
          </a:xfrm>
        </p:grpSpPr>
        <p:sp>
          <p:nvSpPr>
            <p:cNvPr id="101"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02"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8" name="Group 185"/>
            <p:cNvGrpSpPr>
              <a:grpSpLocks/>
            </p:cNvGrpSpPr>
            <p:nvPr/>
          </p:nvGrpSpPr>
          <p:grpSpPr bwMode="auto">
            <a:xfrm>
              <a:off x="2449" y="2688"/>
              <a:ext cx="181" cy="331"/>
              <a:chOff x="2449" y="2688"/>
              <a:chExt cx="181" cy="331"/>
            </a:xfrm>
          </p:grpSpPr>
          <p:sp>
            <p:nvSpPr>
              <p:cNvPr id="104"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05"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41" name="Group 723"/>
          <p:cNvGrpSpPr>
            <a:grpSpLocks/>
          </p:cNvGrpSpPr>
          <p:nvPr/>
        </p:nvGrpSpPr>
        <p:grpSpPr bwMode="auto">
          <a:xfrm>
            <a:off x="8915400" y="3962400"/>
            <a:ext cx="152400" cy="403224"/>
            <a:chOff x="2574" y="2166"/>
            <a:chExt cx="96" cy="398"/>
          </a:xfrm>
        </p:grpSpPr>
        <p:sp>
          <p:nvSpPr>
            <p:cNvPr id="177"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8"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9"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180"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181"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182"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183"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45" name="Group 164"/>
          <p:cNvGrpSpPr>
            <a:grpSpLocks/>
          </p:cNvGrpSpPr>
          <p:nvPr/>
        </p:nvGrpSpPr>
        <p:grpSpPr bwMode="auto">
          <a:xfrm>
            <a:off x="-1447800" y="2438400"/>
            <a:ext cx="288925" cy="787400"/>
            <a:chOff x="1247" y="2496"/>
            <a:chExt cx="182" cy="496"/>
          </a:xfrm>
        </p:grpSpPr>
        <p:sp>
          <p:nvSpPr>
            <p:cNvPr id="13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14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53" name="Group 167"/>
            <p:cNvGrpSpPr>
              <a:grpSpLocks/>
            </p:cNvGrpSpPr>
            <p:nvPr/>
          </p:nvGrpSpPr>
          <p:grpSpPr bwMode="auto">
            <a:xfrm>
              <a:off x="1247" y="2496"/>
              <a:ext cx="182" cy="331"/>
              <a:chOff x="1247" y="2496"/>
              <a:chExt cx="182" cy="331"/>
            </a:xfrm>
          </p:grpSpPr>
          <p:sp>
            <p:nvSpPr>
              <p:cNvPr id="14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4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57" name="Group 170"/>
          <p:cNvGrpSpPr>
            <a:grpSpLocks/>
          </p:cNvGrpSpPr>
          <p:nvPr/>
        </p:nvGrpSpPr>
        <p:grpSpPr bwMode="auto">
          <a:xfrm>
            <a:off x="3505200" y="3810000"/>
            <a:ext cx="288925" cy="787400"/>
            <a:chOff x="1008" y="2592"/>
            <a:chExt cx="182" cy="496"/>
          </a:xfrm>
        </p:grpSpPr>
        <p:sp>
          <p:nvSpPr>
            <p:cNvPr id="145"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146"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60" name="Group 173"/>
            <p:cNvGrpSpPr>
              <a:grpSpLocks/>
            </p:cNvGrpSpPr>
            <p:nvPr/>
          </p:nvGrpSpPr>
          <p:grpSpPr bwMode="auto">
            <a:xfrm>
              <a:off x="1008" y="2592"/>
              <a:ext cx="182" cy="331"/>
              <a:chOff x="1008" y="2592"/>
              <a:chExt cx="182" cy="331"/>
            </a:xfrm>
          </p:grpSpPr>
          <p:sp>
            <p:nvSpPr>
              <p:cNvPr id="148"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49"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61" name="Group 60"/>
          <p:cNvGrpSpPr/>
          <p:nvPr/>
        </p:nvGrpSpPr>
        <p:grpSpPr>
          <a:xfrm>
            <a:off x="1689100" y="4267200"/>
            <a:ext cx="100012" cy="449264"/>
            <a:chOff x="2871788" y="2676524"/>
            <a:chExt cx="100012" cy="449264"/>
          </a:xfrm>
        </p:grpSpPr>
        <p:sp>
          <p:nvSpPr>
            <p:cNvPr id="187" name="Rectangle 186"/>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88" name="Straight Connector 187"/>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7" name="Group 164"/>
          <p:cNvGrpSpPr>
            <a:grpSpLocks/>
          </p:cNvGrpSpPr>
          <p:nvPr/>
        </p:nvGrpSpPr>
        <p:grpSpPr bwMode="auto">
          <a:xfrm>
            <a:off x="2895600" y="3810000"/>
            <a:ext cx="288925" cy="787400"/>
            <a:chOff x="1247" y="2496"/>
            <a:chExt cx="182" cy="496"/>
          </a:xfrm>
        </p:grpSpPr>
        <p:sp>
          <p:nvSpPr>
            <p:cNvPr id="211"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212"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74" name="Group 167"/>
            <p:cNvGrpSpPr>
              <a:grpSpLocks/>
            </p:cNvGrpSpPr>
            <p:nvPr/>
          </p:nvGrpSpPr>
          <p:grpSpPr bwMode="auto">
            <a:xfrm>
              <a:off x="1247" y="2496"/>
              <a:ext cx="182" cy="331"/>
              <a:chOff x="1247" y="2496"/>
              <a:chExt cx="182" cy="331"/>
            </a:xfrm>
          </p:grpSpPr>
          <p:sp>
            <p:nvSpPr>
              <p:cNvPr id="214"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15"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81" name="Group 37"/>
          <p:cNvGrpSpPr>
            <a:grpSpLocks/>
          </p:cNvGrpSpPr>
          <p:nvPr/>
        </p:nvGrpSpPr>
        <p:grpSpPr bwMode="auto">
          <a:xfrm>
            <a:off x="-1828800" y="5181600"/>
            <a:ext cx="285750" cy="781050"/>
            <a:chOff x="2496" y="2112"/>
            <a:chExt cx="181" cy="499"/>
          </a:xfrm>
        </p:grpSpPr>
        <p:sp>
          <p:nvSpPr>
            <p:cNvPr id="223" name="Line 38"/>
            <p:cNvSpPr>
              <a:spLocks noChangeShapeType="1"/>
            </p:cNvSpPr>
            <p:nvPr/>
          </p:nvSpPr>
          <p:spPr bwMode="auto">
            <a:xfrm>
              <a:off x="2503" y="2357"/>
              <a:ext cx="0" cy="254"/>
            </a:xfrm>
            <a:prstGeom prst="line">
              <a:avLst/>
            </a:prstGeom>
            <a:noFill/>
            <a:ln w="28575">
              <a:solidFill>
                <a:schemeClr val="tx1"/>
              </a:solidFill>
              <a:round/>
              <a:headEnd/>
              <a:tailEnd/>
            </a:ln>
          </p:spPr>
          <p:txBody>
            <a:bodyPr wrap="none" anchor="ctr"/>
            <a:lstStyle/>
            <a:p>
              <a:endParaRPr lang="en-US"/>
            </a:p>
          </p:txBody>
        </p:sp>
        <p:sp>
          <p:nvSpPr>
            <p:cNvPr id="224" name="Line 39"/>
            <p:cNvSpPr>
              <a:spLocks noChangeShapeType="1"/>
            </p:cNvSpPr>
            <p:nvPr/>
          </p:nvSpPr>
          <p:spPr bwMode="auto">
            <a:xfrm>
              <a:off x="2672" y="2357"/>
              <a:ext cx="0" cy="254"/>
            </a:xfrm>
            <a:prstGeom prst="line">
              <a:avLst/>
            </a:prstGeom>
            <a:noFill/>
            <a:ln w="28575">
              <a:solidFill>
                <a:schemeClr val="tx1"/>
              </a:solidFill>
              <a:round/>
              <a:headEnd/>
              <a:tailEnd/>
            </a:ln>
          </p:spPr>
          <p:txBody>
            <a:bodyPr wrap="none" anchor="ctr"/>
            <a:lstStyle/>
            <a:p>
              <a:endParaRPr lang="en-US"/>
            </a:p>
          </p:txBody>
        </p:sp>
        <p:grpSp>
          <p:nvGrpSpPr>
            <p:cNvPr id="84" name="Group 40"/>
            <p:cNvGrpSpPr>
              <a:grpSpLocks/>
            </p:cNvGrpSpPr>
            <p:nvPr/>
          </p:nvGrpSpPr>
          <p:grpSpPr bwMode="auto">
            <a:xfrm>
              <a:off x="2496" y="2112"/>
              <a:ext cx="181" cy="333"/>
              <a:chOff x="2496" y="2112"/>
              <a:chExt cx="181" cy="333"/>
            </a:xfrm>
          </p:grpSpPr>
          <p:sp>
            <p:nvSpPr>
              <p:cNvPr id="226" name="Freeform 41"/>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27" name="Line 4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228" name="Line 4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nvGrpSpPr>
          <p:cNvPr id="88" name="Group 322"/>
          <p:cNvGrpSpPr/>
          <p:nvPr/>
        </p:nvGrpSpPr>
        <p:grpSpPr>
          <a:xfrm>
            <a:off x="3200400" y="3581400"/>
            <a:ext cx="288925" cy="1003822"/>
            <a:chOff x="5410200" y="4584178"/>
            <a:chExt cx="288925" cy="1003822"/>
          </a:xfrm>
        </p:grpSpPr>
        <p:grpSp>
          <p:nvGrpSpPr>
            <p:cNvPr id="91" name="Group 40"/>
            <p:cNvGrpSpPr>
              <a:grpSpLocks/>
            </p:cNvGrpSpPr>
            <p:nvPr/>
          </p:nvGrpSpPr>
          <p:grpSpPr bwMode="auto">
            <a:xfrm>
              <a:off x="5410200" y="4584178"/>
              <a:ext cx="285750" cy="521222"/>
              <a:chOff x="2496" y="2112"/>
              <a:chExt cx="181" cy="333"/>
            </a:xfrm>
          </p:grpSpPr>
          <p:sp>
            <p:nvSpPr>
              <p:cNvPr id="233" name="Freeform 41"/>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34" name="Line 4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235" name="Line 4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nvGrpSpPr>
            <p:cNvPr id="94" name="Group 170"/>
            <p:cNvGrpSpPr>
              <a:grpSpLocks/>
            </p:cNvGrpSpPr>
            <p:nvPr/>
          </p:nvGrpSpPr>
          <p:grpSpPr bwMode="auto">
            <a:xfrm>
              <a:off x="5410200" y="4800600"/>
              <a:ext cx="288925" cy="787400"/>
              <a:chOff x="1008" y="2592"/>
              <a:chExt cx="182" cy="496"/>
            </a:xfrm>
          </p:grpSpPr>
          <p:sp>
            <p:nvSpPr>
              <p:cNvPr id="217"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218"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97" name="Group 173"/>
              <p:cNvGrpSpPr>
                <a:grpSpLocks/>
              </p:cNvGrpSpPr>
              <p:nvPr/>
            </p:nvGrpSpPr>
            <p:grpSpPr bwMode="auto">
              <a:xfrm>
                <a:off x="1008" y="2592"/>
                <a:ext cx="182" cy="331"/>
                <a:chOff x="1008" y="2592"/>
                <a:chExt cx="182" cy="331"/>
              </a:xfrm>
            </p:grpSpPr>
            <p:sp>
              <p:nvSpPr>
                <p:cNvPr id="220"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21"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grpSp>
        <p:nvGrpSpPr>
          <p:cNvPr id="100" name="Group 29"/>
          <p:cNvGrpSpPr>
            <a:grpSpLocks/>
          </p:cNvGrpSpPr>
          <p:nvPr/>
        </p:nvGrpSpPr>
        <p:grpSpPr bwMode="auto">
          <a:xfrm>
            <a:off x="-1219200" y="3505200"/>
            <a:ext cx="287338" cy="790575"/>
            <a:chOff x="528" y="240"/>
            <a:chExt cx="181" cy="498"/>
          </a:xfrm>
        </p:grpSpPr>
        <p:sp>
          <p:nvSpPr>
            <p:cNvPr id="255"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256"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257"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3" name="Group 37"/>
          <p:cNvGrpSpPr>
            <a:grpSpLocks/>
          </p:cNvGrpSpPr>
          <p:nvPr/>
        </p:nvGrpSpPr>
        <p:grpSpPr bwMode="auto">
          <a:xfrm>
            <a:off x="1600200" y="3708400"/>
            <a:ext cx="285750" cy="781050"/>
            <a:chOff x="2496" y="2112"/>
            <a:chExt cx="181" cy="499"/>
          </a:xfrm>
        </p:grpSpPr>
        <p:sp>
          <p:nvSpPr>
            <p:cNvPr id="259" name="Line 38"/>
            <p:cNvSpPr>
              <a:spLocks noChangeShapeType="1"/>
            </p:cNvSpPr>
            <p:nvPr/>
          </p:nvSpPr>
          <p:spPr bwMode="auto">
            <a:xfrm>
              <a:off x="2503" y="2357"/>
              <a:ext cx="0" cy="254"/>
            </a:xfrm>
            <a:prstGeom prst="line">
              <a:avLst/>
            </a:prstGeom>
            <a:noFill/>
            <a:ln w="28575">
              <a:solidFill>
                <a:schemeClr val="tx1"/>
              </a:solidFill>
              <a:round/>
              <a:headEnd/>
              <a:tailEnd/>
            </a:ln>
          </p:spPr>
          <p:txBody>
            <a:bodyPr wrap="none" anchor="ctr"/>
            <a:lstStyle/>
            <a:p>
              <a:endParaRPr lang="en-US"/>
            </a:p>
          </p:txBody>
        </p:sp>
        <p:sp>
          <p:nvSpPr>
            <p:cNvPr id="260" name="Line 39"/>
            <p:cNvSpPr>
              <a:spLocks noChangeShapeType="1"/>
            </p:cNvSpPr>
            <p:nvPr/>
          </p:nvSpPr>
          <p:spPr bwMode="auto">
            <a:xfrm>
              <a:off x="2672" y="2357"/>
              <a:ext cx="0" cy="254"/>
            </a:xfrm>
            <a:prstGeom prst="line">
              <a:avLst/>
            </a:prstGeom>
            <a:noFill/>
            <a:ln w="28575">
              <a:solidFill>
                <a:schemeClr val="tx1"/>
              </a:solidFill>
              <a:round/>
              <a:headEnd/>
              <a:tailEnd/>
            </a:ln>
          </p:spPr>
          <p:txBody>
            <a:bodyPr wrap="none" anchor="ctr"/>
            <a:lstStyle/>
            <a:p>
              <a:endParaRPr lang="en-US"/>
            </a:p>
          </p:txBody>
        </p:sp>
        <p:grpSp>
          <p:nvGrpSpPr>
            <p:cNvPr id="106" name="Group 40"/>
            <p:cNvGrpSpPr>
              <a:grpSpLocks/>
            </p:cNvGrpSpPr>
            <p:nvPr/>
          </p:nvGrpSpPr>
          <p:grpSpPr bwMode="auto">
            <a:xfrm>
              <a:off x="2496" y="2112"/>
              <a:ext cx="181" cy="333"/>
              <a:chOff x="2496" y="2112"/>
              <a:chExt cx="181" cy="333"/>
            </a:xfrm>
          </p:grpSpPr>
          <p:sp>
            <p:nvSpPr>
              <p:cNvPr id="262" name="Freeform 41"/>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63" name="Line 4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264" name="Line 4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nvGrpSpPr>
          <p:cNvPr id="107" name="Group 123"/>
          <p:cNvGrpSpPr/>
          <p:nvPr/>
        </p:nvGrpSpPr>
        <p:grpSpPr>
          <a:xfrm>
            <a:off x="838200" y="8077200"/>
            <a:ext cx="533400" cy="533400"/>
            <a:chOff x="2412597" y="7391400"/>
            <a:chExt cx="533400" cy="533400"/>
          </a:xfrm>
        </p:grpSpPr>
        <p:sp>
          <p:nvSpPr>
            <p:cNvPr id="266" name="Rectangle 26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TextBox 266"/>
            <p:cNvSpPr txBox="1"/>
            <p:nvPr/>
          </p:nvSpPr>
          <p:spPr>
            <a:xfrm>
              <a:off x="2521848" y="7522685"/>
              <a:ext cx="287258" cy="276999"/>
            </a:xfrm>
            <a:prstGeom prst="rect">
              <a:avLst/>
            </a:prstGeom>
            <a:noFill/>
          </p:spPr>
          <p:txBody>
            <a:bodyPr wrap="none" rtlCol="0">
              <a:spAutoFit/>
            </a:bodyPr>
            <a:lstStyle/>
            <a:p>
              <a:r>
                <a:rPr lang="en-US" sz="1200" dirty="0"/>
                <a:t>A</a:t>
              </a:r>
            </a:p>
          </p:txBody>
        </p:sp>
      </p:grpSp>
      <p:grpSp>
        <p:nvGrpSpPr>
          <p:cNvPr id="108" name="Group 723"/>
          <p:cNvGrpSpPr>
            <a:grpSpLocks/>
          </p:cNvGrpSpPr>
          <p:nvPr/>
        </p:nvGrpSpPr>
        <p:grpSpPr bwMode="auto">
          <a:xfrm>
            <a:off x="9525000" y="3962400"/>
            <a:ext cx="152400" cy="631824"/>
            <a:chOff x="2574" y="2166"/>
            <a:chExt cx="96" cy="398"/>
          </a:xfrm>
        </p:grpSpPr>
        <p:sp>
          <p:nvSpPr>
            <p:cNvPr id="278"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79"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80"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81"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82"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83"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84"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09" name="Group 723"/>
          <p:cNvGrpSpPr>
            <a:grpSpLocks/>
          </p:cNvGrpSpPr>
          <p:nvPr/>
        </p:nvGrpSpPr>
        <p:grpSpPr bwMode="auto">
          <a:xfrm>
            <a:off x="9677400" y="4114800"/>
            <a:ext cx="152400" cy="631824"/>
            <a:chOff x="2574" y="2166"/>
            <a:chExt cx="96" cy="398"/>
          </a:xfrm>
        </p:grpSpPr>
        <p:sp>
          <p:nvSpPr>
            <p:cNvPr id="28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8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8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8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9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9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9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0" name="Group 723"/>
          <p:cNvGrpSpPr>
            <a:grpSpLocks/>
          </p:cNvGrpSpPr>
          <p:nvPr/>
        </p:nvGrpSpPr>
        <p:grpSpPr bwMode="auto">
          <a:xfrm>
            <a:off x="4114800" y="3200400"/>
            <a:ext cx="152400" cy="631824"/>
            <a:chOff x="2574" y="2166"/>
            <a:chExt cx="96" cy="398"/>
          </a:xfrm>
        </p:grpSpPr>
        <p:sp>
          <p:nvSpPr>
            <p:cNvPr id="294"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95"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96"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97"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98"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99"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300"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1" name="Group 723"/>
          <p:cNvGrpSpPr>
            <a:grpSpLocks/>
          </p:cNvGrpSpPr>
          <p:nvPr/>
        </p:nvGrpSpPr>
        <p:grpSpPr bwMode="auto">
          <a:xfrm>
            <a:off x="5791200" y="3048000"/>
            <a:ext cx="152400" cy="631824"/>
            <a:chOff x="2574" y="2166"/>
            <a:chExt cx="96" cy="398"/>
          </a:xfrm>
        </p:grpSpPr>
        <p:sp>
          <p:nvSpPr>
            <p:cNvPr id="302"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303"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304"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305"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306"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307"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308"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2" name="Group 37"/>
          <p:cNvGrpSpPr>
            <a:grpSpLocks/>
          </p:cNvGrpSpPr>
          <p:nvPr/>
        </p:nvGrpSpPr>
        <p:grpSpPr bwMode="auto">
          <a:xfrm>
            <a:off x="5410200" y="3352800"/>
            <a:ext cx="285750" cy="781050"/>
            <a:chOff x="2496" y="2112"/>
            <a:chExt cx="181" cy="499"/>
          </a:xfrm>
        </p:grpSpPr>
        <p:sp>
          <p:nvSpPr>
            <p:cNvPr id="310" name="Line 38"/>
            <p:cNvSpPr>
              <a:spLocks noChangeShapeType="1"/>
            </p:cNvSpPr>
            <p:nvPr/>
          </p:nvSpPr>
          <p:spPr bwMode="auto">
            <a:xfrm>
              <a:off x="2503" y="2357"/>
              <a:ext cx="0" cy="254"/>
            </a:xfrm>
            <a:prstGeom prst="line">
              <a:avLst/>
            </a:prstGeom>
            <a:noFill/>
            <a:ln w="28575">
              <a:solidFill>
                <a:schemeClr val="tx1"/>
              </a:solidFill>
              <a:round/>
              <a:headEnd/>
              <a:tailEnd/>
            </a:ln>
          </p:spPr>
          <p:txBody>
            <a:bodyPr wrap="none" anchor="ctr"/>
            <a:lstStyle/>
            <a:p>
              <a:endParaRPr lang="en-US"/>
            </a:p>
          </p:txBody>
        </p:sp>
        <p:sp>
          <p:nvSpPr>
            <p:cNvPr id="311" name="Line 39"/>
            <p:cNvSpPr>
              <a:spLocks noChangeShapeType="1"/>
            </p:cNvSpPr>
            <p:nvPr/>
          </p:nvSpPr>
          <p:spPr bwMode="auto">
            <a:xfrm>
              <a:off x="2672" y="2357"/>
              <a:ext cx="0" cy="254"/>
            </a:xfrm>
            <a:prstGeom prst="line">
              <a:avLst/>
            </a:prstGeom>
            <a:noFill/>
            <a:ln w="28575">
              <a:solidFill>
                <a:schemeClr val="tx1"/>
              </a:solidFill>
              <a:round/>
              <a:headEnd/>
              <a:tailEnd/>
            </a:ln>
          </p:spPr>
          <p:txBody>
            <a:bodyPr wrap="none" anchor="ctr"/>
            <a:lstStyle/>
            <a:p>
              <a:endParaRPr lang="en-US"/>
            </a:p>
          </p:txBody>
        </p:sp>
        <p:grpSp>
          <p:nvGrpSpPr>
            <p:cNvPr id="113" name="Group 40"/>
            <p:cNvGrpSpPr>
              <a:grpSpLocks/>
            </p:cNvGrpSpPr>
            <p:nvPr/>
          </p:nvGrpSpPr>
          <p:grpSpPr bwMode="auto">
            <a:xfrm>
              <a:off x="2496" y="2112"/>
              <a:ext cx="181" cy="333"/>
              <a:chOff x="2496" y="2112"/>
              <a:chExt cx="181" cy="333"/>
            </a:xfrm>
          </p:grpSpPr>
          <p:sp>
            <p:nvSpPr>
              <p:cNvPr id="313" name="Freeform 41"/>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14" name="Line 4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15" name="Line 4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nvGrpSpPr>
          <p:cNvPr id="114" name="Group 37"/>
          <p:cNvGrpSpPr>
            <a:grpSpLocks/>
          </p:cNvGrpSpPr>
          <p:nvPr/>
        </p:nvGrpSpPr>
        <p:grpSpPr bwMode="auto">
          <a:xfrm>
            <a:off x="4343400" y="3429000"/>
            <a:ext cx="285750" cy="781050"/>
            <a:chOff x="2496" y="2112"/>
            <a:chExt cx="181" cy="499"/>
          </a:xfrm>
        </p:grpSpPr>
        <p:sp>
          <p:nvSpPr>
            <p:cNvPr id="317" name="Line 38"/>
            <p:cNvSpPr>
              <a:spLocks noChangeShapeType="1"/>
            </p:cNvSpPr>
            <p:nvPr/>
          </p:nvSpPr>
          <p:spPr bwMode="auto">
            <a:xfrm>
              <a:off x="2503" y="2357"/>
              <a:ext cx="0" cy="254"/>
            </a:xfrm>
            <a:prstGeom prst="line">
              <a:avLst/>
            </a:prstGeom>
            <a:noFill/>
            <a:ln w="28575">
              <a:solidFill>
                <a:schemeClr val="tx1"/>
              </a:solidFill>
              <a:round/>
              <a:headEnd/>
              <a:tailEnd/>
            </a:ln>
          </p:spPr>
          <p:txBody>
            <a:bodyPr wrap="none" anchor="ctr"/>
            <a:lstStyle/>
            <a:p>
              <a:endParaRPr lang="en-US"/>
            </a:p>
          </p:txBody>
        </p:sp>
        <p:sp>
          <p:nvSpPr>
            <p:cNvPr id="318" name="Line 39"/>
            <p:cNvSpPr>
              <a:spLocks noChangeShapeType="1"/>
            </p:cNvSpPr>
            <p:nvPr/>
          </p:nvSpPr>
          <p:spPr bwMode="auto">
            <a:xfrm>
              <a:off x="2672" y="2357"/>
              <a:ext cx="0" cy="254"/>
            </a:xfrm>
            <a:prstGeom prst="line">
              <a:avLst/>
            </a:prstGeom>
            <a:noFill/>
            <a:ln w="28575">
              <a:solidFill>
                <a:schemeClr val="tx1"/>
              </a:solidFill>
              <a:round/>
              <a:headEnd/>
              <a:tailEnd/>
            </a:ln>
          </p:spPr>
          <p:txBody>
            <a:bodyPr wrap="none" anchor="ctr"/>
            <a:lstStyle/>
            <a:p>
              <a:endParaRPr lang="en-US"/>
            </a:p>
          </p:txBody>
        </p:sp>
        <p:grpSp>
          <p:nvGrpSpPr>
            <p:cNvPr id="115" name="Group 40"/>
            <p:cNvGrpSpPr>
              <a:grpSpLocks/>
            </p:cNvGrpSpPr>
            <p:nvPr/>
          </p:nvGrpSpPr>
          <p:grpSpPr bwMode="auto">
            <a:xfrm>
              <a:off x="2496" y="2112"/>
              <a:ext cx="181" cy="333"/>
              <a:chOff x="2496" y="2112"/>
              <a:chExt cx="181" cy="333"/>
            </a:xfrm>
          </p:grpSpPr>
          <p:sp>
            <p:nvSpPr>
              <p:cNvPr id="320" name="Freeform 41"/>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21" name="Line 4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22" name="Line 4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cxnSp>
        <p:nvCxnSpPr>
          <p:cNvPr id="325" name="Straight Connector 324"/>
          <p:cNvCxnSpPr/>
          <p:nvPr/>
        </p:nvCxnSpPr>
        <p:spPr>
          <a:xfrm>
            <a:off x="914400" y="8001000"/>
            <a:ext cx="51816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6" name="Group 29"/>
          <p:cNvGrpSpPr>
            <a:grpSpLocks/>
          </p:cNvGrpSpPr>
          <p:nvPr/>
        </p:nvGrpSpPr>
        <p:grpSpPr bwMode="auto">
          <a:xfrm>
            <a:off x="6273800" y="4572000"/>
            <a:ext cx="287338" cy="790575"/>
            <a:chOff x="528" y="240"/>
            <a:chExt cx="181" cy="498"/>
          </a:xfrm>
        </p:grpSpPr>
        <p:sp>
          <p:nvSpPr>
            <p:cNvPr id="337"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338"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339"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17" name="Group 29"/>
          <p:cNvGrpSpPr>
            <a:grpSpLocks/>
          </p:cNvGrpSpPr>
          <p:nvPr/>
        </p:nvGrpSpPr>
        <p:grpSpPr bwMode="auto">
          <a:xfrm>
            <a:off x="5943600" y="4572000"/>
            <a:ext cx="287338" cy="790575"/>
            <a:chOff x="528" y="240"/>
            <a:chExt cx="181" cy="498"/>
          </a:xfrm>
        </p:grpSpPr>
        <p:sp>
          <p:nvSpPr>
            <p:cNvPr id="356"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357"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358"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18" name="Group 37"/>
          <p:cNvGrpSpPr>
            <a:grpSpLocks/>
          </p:cNvGrpSpPr>
          <p:nvPr/>
        </p:nvGrpSpPr>
        <p:grpSpPr bwMode="auto">
          <a:xfrm>
            <a:off x="6096000" y="4572000"/>
            <a:ext cx="285750" cy="781050"/>
            <a:chOff x="2496" y="2112"/>
            <a:chExt cx="181" cy="499"/>
          </a:xfrm>
        </p:grpSpPr>
        <p:sp>
          <p:nvSpPr>
            <p:cNvPr id="349" name="Line 38"/>
            <p:cNvSpPr>
              <a:spLocks noChangeShapeType="1"/>
            </p:cNvSpPr>
            <p:nvPr/>
          </p:nvSpPr>
          <p:spPr bwMode="auto">
            <a:xfrm>
              <a:off x="2503" y="2357"/>
              <a:ext cx="0" cy="254"/>
            </a:xfrm>
            <a:prstGeom prst="line">
              <a:avLst/>
            </a:prstGeom>
            <a:noFill/>
            <a:ln w="28575">
              <a:solidFill>
                <a:schemeClr val="tx1"/>
              </a:solidFill>
              <a:round/>
              <a:headEnd/>
              <a:tailEnd/>
            </a:ln>
          </p:spPr>
          <p:txBody>
            <a:bodyPr wrap="none" anchor="ctr"/>
            <a:lstStyle/>
            <a:p>
              <a:endParaRPr lang="en-US"/>
            </a:p>
          </p:txBody>
        </p:sp>
        <p:sp>
          <p:nvSpPr>
            <p:cNvPr id="350" name="Line 39"/>
            <p:cNvSpPr>
              <a:spLocks noChangeShapeType="1"/>
            </p:cNvSpPr>
            <p:nvPr/>
          </p:nvSpPr>
          <p:spPr bwMode="auto">
            <a:xfrm>
              <a:off x="2672" y="2357"/>
              <a:ext cx="0" cy="254"/>
            </a:xfrm>
            <a:prstGeom prst="line">
              <a:avLst/>
            </a:prstGeom>
            <a:noFill/>
            <a:ln w="28575">
              <a:solidFill>
                <a:schemeClr val="tx1"/>
              </a:solidFill>
              <a:round/>
              <a:headEnd/>
              <a:tailEnd/>
            </a:ln>
          </p:spPr>
          <p:txBody>
            <a:bodyPr wrap="none" anchor="ctr"/>
            <a:lstStyle/>
            <a:p>
              <a:endParaRPr lang="en-US"/>
            </a:p>
          </p:txBody>
        </p:sp>
        <p:grpSp>
          <p:nvGrpSpPr>
            <p:cNvPr id="119" name="Group 40"/>
            <p:cNvGrpSpPr>
              <a:grpSpLocks/>
            </p:cNvGrpSpPr>
            <p:nvPr/>
          </p:nvGrpSpPr>
          <p:grpSpPr bwMode="auto">
            <a:xfrm>
              <a:off x="2496" y="2112"/>
              <a:ext cx="181" cy="333"/>
              <a:chOff x="2496" y="2112"/>
              <a:chExt cx="181" cy="333"/>
            </a:xfrm>
          </p:grpSpPr>
          <p:sp>
            <p:nvSpPr>
              <p:cNvPr id="352" name="Freeform 41"/>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53" name="Line 4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54" name="Line 4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nvGrpSpPr>
          <p:cNvPr id="120" name="Group 60"/>
          <p:cNvGrpSpPr/>
          <p:nvPr/>
        </p:nvGrpSpPr>
        <p:grpSpPr>
          <a:xfrm>
            <a:off x="1981200" y="3810000"/>
            <a:ext cx="100012" cy="449264"/>
            <a:chOff x="2871788" y="2676524"/>
            <a:chExt cx="100012" cy="449264"/>
          </a:xfrm>
        </p:grpSpPr>
        <p:sp>
          <p:nvSpPr>
            <p:cNvPr id="374" name="Rectangle 37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75" name="Straight Connector 37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7"/>
          <p:cNvGrpSpPr>
            <a:grpSpLocks/>
          </p:cNvGrpSpPr>
          <p:nvPr/>
        </p:nvGrpSpPr>
        <p:grpSpPr bwMode="auto">
          <a:xfrm>
            <a:off x="965200" y="5359400"/>
            <a:ext cx="285750" cy="781050"/>
            <a:chOff x="2496" y="2112"/>
            <a:chExt cx="181" cy="499"/>
          </a:xfrm>
        </p:grpSpPr>
        <p:sp>
          <p:nvSpPr>
            <p:cNvPr id="223" name="Line 38"/>
            <p:cNvSpPr>
              <a:spLocks noChangeShapeType="1"/>
            </p:cNvSpPr>
            <p:nvPr/>
          </p:nvSpPr>
          <p:spPr bwMode="auto">
            <a:xfrm>
              <a:off x="2503" y="2357"/>
              <a:ext cx="0" cy="254"/>
            </a:xfrm>
            <a:prstGeom prst="line">
              <a:avLst/>
            </a:prstGeom>
            <a:noFill/>
            <a:ln w="28575">
              <a:solidFill>
                <a:schemeClr val="tx1"/>
              </a:solidFill>
              <a:round/>
              <a:headEnd/>
              <a:tailEnd/>
            </a:ln>
          </p:spPr>
          <p:txBody>
            <a:bodyPr wrap="none" anchor="ctr"/>
            <a:lstStyle/>
            <a:p>
              <a:endParaRPr lang="en-US"/>
            </a:p>
          </p:txBody>
        </p:sp>
        <p:sp>
          <p:nvSpPr>
            <p:cNvPr id="224" name="Line 39"/>
            <p:cNvSpPr>
              <a:spLocks noChangeShapeType="1"/>
            </p:cNvSpPr>
            <p:nvPr/>
          </p:nvSpPr>
          <p:spPr bwMode="auto">
            <a:xfrm>
              <a:off x="2672" y="2357"/>
              <a:ext cx="0" cy="254"/>
            </a:xfrm>
            <a:prstGeom prst="line">
              <a:avLst/>
            </a:prstGeom>
            <a:noFill/>
            <a:ln w="28575">
              <a:solidFill>
                <a:schemeClr val="tx1"/>
              </a:solidFill>
              <a:round/>
              <a:headEnd/>
              <a:tailEnd/>
            </a:ln>
          </p:spPr>
          <p:txBody>
            <a:bodyPr wrap="none" anchor="ctr"/>
            <a:lstStyle/>
            <a:p>
              <a:endParaRPr lang="en-US"/>
            </a:p>
          </p:txBody>
        </p:sp>
        <p:grpSp>
          <p:nvGrpSpPr>
            <p:cNvPr id="3" name="Group 40"/>
            <p:cNvGrpSpPr>
              <a:grpSpLocks/>
            </p:cNvGrpSpPr>
            <p:nvPr/>
          </p:nvGrpSpPr>
          <p:grpSpPr bwMode="auto">
            <a:xfrm>
              <a:off x="2496" y="2112"/>
              <a:ext cx="181" cy="333"/>
              <a:chOff x="2496" y="2112"/>
              <a:chExt cx="181" cy="333"/>
            </a:xfrm>
          </p:grpSpPr>
          <p:sp>
            <p:nvSpPr>
              <p:cNvPr id="226" name="Freeform 41"/>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27" name="Line 4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228" name="Line 4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aphicFrame>
        <p:nvGraphicFramePr>
          <p:cNvPr id="25629" name="Group 29"/>
          <p:cNvGraphicFramePr>
            <a:graphicFrameLocks noGrp="1"/>
          </p:cNvGraphicFramePr>
          <p:nvPr/>
        </p:nvGraphicFramePr>
        <p:xfrm>
          <a:off x="177801" y="165099"/>
          <a:ext cx="6997700" cy="3035809"/>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Stage: Judge Roy Bean (J Kimball, adapted)</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J Grimes</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a:ln>
                            <a:noFill/>
                          </a:ln>
                          <a:solidFill>
                            <a:schemeClr val="tx1"/>
                          </a:solidFill>
                          <a:effectLst/>
                          <a:latin typeface="Arial" charset="0"/>
                          <a:cs typeface="Times New Roman" charset="0"/>
                        </a:rPr>
                        <a:t>Date: 12/4/2011</a:t>
                      </a:r>
                      <a:endParaRPr kumimoji="0" lang="en-US" sz="1200" b="1" i="0" u="none" strike="noStrike" cap="none" normalizeH="0" baseline="0" dirty="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313">
                <a:tc gridSpan="4">
                  <a:txBody>
                    <a:bodyPr/>
                    <a:lstStyle/>
                    <a:p>
                      <a:r>
                        <a:rPr kumimoji="0" lang="en-US" sz="1000" b="1" i="0" u="none" strike="noStrike" cap="none" normalizeH="0" baseline="0" dirty="0">
                          <a:ln>
                            <a:noFill/>
                          </a:ln>
                          <a:solidFill>
                            <a:schemeClr val="tx1"/>
                          </a:solidFill>
                          <a:effectLst/>
                          <a:latin typeface="Arial" charset="0"/>
                          <a:cs typeface="Times New Roman" charset="0"/>
                        </a:rPr>
                        <a:t>START POSITION:</a:t>
                      </a:r>
                      <a:r>
                        <a:rPr kumimoji="0" lang="en-US" sz="1000" b="0" i="0" u="none" strike="noStrike" cap="none" normalizeH="0" baseline="0" dirty="0">
                          <a:ln>
                            <a:noFill/>
                          </a:ln>
                          <a:solidFill>
                            <a:schemeClr val="tx1"/>
                          </a:solidFill>
                          <a:effectLst/>
                          <a:latin typeface="Arial" charset="0"/>
                          <a:cs typeface="Times New Roman" charset="0"/>
                        </a:rPr>
                        <a:t> </a:t>
                      </a:r>
                      <a:r>
                        <a:rPr lang="en-US" sz="1000" kern="1200" baseline="0" dirty="0">
                          <a:solidFill>
                            <a:schemeClr val="tx1"/>
                          </a:solidFill>
                          <a:latin typeface="+mn-lt"/>
                          <a:ea typeface="+mn-ea"/>
                          <a:cs typeface="+mn-cs"/>
                        </a:rPr>
                        <a:t>Seated at the bench with gavel in strong hand. Loaded pistol lying on mat in front center of bench.  Pistol may not be propped up in any way.</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000" b="0" i="0" u="none" strike="noStrike" cap="none" normalizeH="0" baseline="0" dirty="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90145">
                <a:tc gridSpan="2">
                  <a:txBody>
                    <a:bodyPr/>
                    <a:lstStyle/>
                    <a:p>
                      <a:r>
                        <a:rPr kumimoji="0" lang="en-US" sz="1000" b="1" i="0" u="none" strike="noStrike" cap="none" normalizeH="0" baseline="0" dirty="0">
                          <a:ln>
                            <a:noFill/>
                          </a:ln>
                          <a:solidFill>
                            <a:schemeClr val="tx1"/>
                          </a:solidFill>
                          <a:effectLst/>
                          <a:latin typeface="Arial" charset="0"/>
                          <a:cs typeface="Times New Roman" charset="0"/>
                        </a:rPr>
                        <a:t>GUN READY CONDITION: </a:t>
                      </a:r>
                      <a:r>
                        <a:rPr lang="en-US" sz="1000" kern="1200" baseline="0" dirty="0">
                          <a:solidFill>
                            <a:schemeClr val="tx1"/>
                          </a:solidFill>
                          <a:latin typeface="+mn-lt"/>
                          <a:ea typeface="+mn-ea"/>
                          <a:cs typeface="+mn-cs"/>
                        </a:rPr>
                        <a:t>Seated at the bench with gavel in strong hand. Loaded pistol lying on mat in front center of bench. Pistol may not be propped up in any way.</a:t>
                      </a: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cs typeface="Times New Roman" charset="0"/>
                        </a:rPr>
                        <a:t>SCORING:          </a:t>
                      </a:r>
                      <a:r>
                        <a:rPr kumimoji="0" lang="en-US" sz="1000" b="0" i="0" u="none" strike="noStrike" cap="none" normalizeH="0" baseline="0" dirty="0">
                          <a:ln>
                            <a:noFill/>
                          </a:ln>
                          <a:solidFill>
                            <a:schemeClr val="tx1"/>
                          </a:solidFill>
                          <a:effectLst/>
                          <a:latin typeface="Arial" charset="0"/>
                          <a:cs typeface="Times New Roman" charset="0"/>
                        </a:rPr>
                        <a:t>Comstock, 25 rounds, 125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cs typeface="Times New Roman" charset="0"/>
                        </a:rPr>
                        <a:t>TARGETS:</a:t>
                      </a:r>
                      <a:r>
                        <a:rPr kumimoji="0" lang="en-US" sz="1000" b="0" i="0" u="none" strike="noStrike" cap="none" normalizeH="0" baseline="0" dirty="0">
                          <a:ln>
                            <a:noFill/>
                          </a:ln>
                          <a:solidFill>
                            <a:schemeClr val="tx1"/>
                          </a:solidFill>
                          <a:effectLst/>
                          <a:latin typeface="Arial" charset="0"/>
                          <a:cs typeface="Times New Roman" charset="0"/>
                        </a:rPr>
                        <a:t>	 8 IPSC, 2 PP, 7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cs typeface="Times New Roman" charset="0"/>
                        </a:rPr>
                        <a:t>SCORED HITS:   </a:t>
                      </a:r>
                      <a:r>
                        <a:rPr kumimoji="0" lang="en-US" sz="1000" b="0" i="0" u="none" strike="noStrike" cap="none" normalizeH="0" baseline="0" dirty="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cs typeface="Times New Roman" charset="0"/>
                        </a:rPr>
                        <a:t>START-STOP:    </a:t>
                      </a:r>
                      <a:r>
                        <a:rPr kumimoji="0" lang="en-US" sz="1000" b="0" i="0" u="none" strike="noStrike" cap="none" normalizeH="0" baseline="0" dirty="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cs typeface="Times New Roman" charset="0"/>
                        </a:rPr>
                        <a:t>RULES:</a:t>
                      </a:r>
                      <a:r>
                        <a:rPr kumimoji="0" lang="en-US" sz="1000" b="0" i="0" u="none" strike="noStrike" cap="none" normalizeH="0" baseline="0" dirty="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576264">
                <a:tc gridSpan="2">
                  <a:txBody>
                    <a:bodyPr/>
                    <a:lstStyle/>
                    <a:p>
                      <a:r>
                        <a:rPr kumimoji="0" lang="en-US" sz="1000" b="1" i="0" u="none" strike="noStrike" cap="none" normalizeH="0" baseline="0" dirty="0">
                          <a:ln>
                            <a:noFill/>
                          </a:ln>
                          <a:solidFill>
                            <a:schemeClr val="tx1"/>
                          </a:solidFill>
                          <a:effectLst/>
                          <a:latin typeface="Arial" charset="0"/>
                          <a:cs typeface="Times New Roman" charset="0"/>
                        </a:rPr>
                        <a:t>STAGE PROCEDURE: </a:t>
                      </a:r>
                      <a:r>
                        <a:rPr lang="en-US" sz="1000" kern="1200" baseline="0" dirty="0">
                          <a:solidFill>
                            <a:schemeClr val="tx1"/>
                          </a:solidFill>
                          <a:latin typeface="+mn-lt"/>
                          <a:ea typeface="+mn-ea"/>
                          <a:cs typeface="+mn-cs"/>
                        </a:rPr>
                        <a:t>On the command “Are you ready?” the judge begins banging the gavel on block and continues to the beep.  Targets T1, T2, PP1, USP1 must be engaged from between the two NS in front of the bench only. Targets T3, T4, T5, T6, USP2, USP3 may be engaged any where. Targets T7, T8, P1 P2 must be engaged from the “doorway” only. </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2068" name="Picture 24" descr="C:\Documents and Settings\All Users\Documents\TAPS Files\dvc1.gif"/>
          <p:cNvPicPr>
            <a:picLocks noChangeAspect="1" noChangeArrowheads="1"/>
          </p:cNvPicPr>
          <p:nvPr/>
        </p:nvPicPr>
        <p:blipFill>
          <a:blip r:embed="rId2" cstate="print"/>
          <a:srcRect/>
          <a:stretch>
            <a:fillRect/>
          </a:stretch>
        </p:blipFill>
        <p:spPr bwMode="auto">
          <a:xfrm>
            <a:off x="152401" y="127001"/>
            <a:ext cx="1057275" cy="925513"/>
          </a:xfrm>
          <a:prstGeom prst="rect">
            <a:avLst/>
          </a:prstGeom>
          <a:noFill/>
          <a:ln w="9525">
            <a:noFill/>
            <a:miter lim="800000"/>
            <a:headEnd/>
            <a:tailEnd/>
          </a:ln>
        </p:spPr>
      </p:pic>
      <p:grpSp>
        <p:nvGrpSpPr>
          <p:cNvPr id="4" name="Group 70"/>
          <p:cNvGrpSpPr/>
          <p:nvPr/>
        </p:nvGrpSpPr>
        <p:grpSpPr>
          <a:xfrm>
            <a:off x="6248400" y="152400"/>
            <a:ext cx="944753" cy="979552"/>
            <a:chOff x="6093277" y="2819399"/>
            <a:chExt cx="944753" cy="979552"/>
          </a:xfrm>
        </p:grpSpPr>
        <p:pic>
          <p:nvPicPr>
            <p:cNvPr id="2070" name="Picture 22"/>
            <p:cNvPicPr>
              <a:picLocks noChangeAspect="1" noChangeArrowheads="1"/>
            </p:cNvPicPr>
            <p:nvPr/>
          </p:nvPicPr>
          <p:blipFill>
            <a:blip r:embed="rId3"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398841"/>
              <a:ext cx="561372" cy="400110"/>
            </a:xfrm>
            <a:prstGeom prst="rect">
              <a:avLst/>
            </a:prstGeom>
            <a:noFill/>
          </p:spPr>
          <p:txBody>
            <a:bodyPr wrap="none" lIns="91440" tIns="45720" rIns="91440" bIns="45720">
              <a:spAutoFit/>
            </a:bodyPr>
            <a:lstStyle/>
            <a:p>
              <a:pPr algn="ctr"/>
              <a:r>
                <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p>
          </p:txBody>
        </p:sp>
      </p:grpSp>
      <p:grpSp>
        <p:nvGrpSpPr>
          <p:cNvPr id="5"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288"/>
          <p:cNvGrpSpPr>
            <a:grpSpLocks/>
          </p:cNvGrpSpPr>
          <p:nvPr/>
        </p:nvGrpSpPr>
        <p:grpSpPr bwMode="auto">
          <a:xfrm>
            <a:off x="10058400" y="17526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8"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9" name="Group 123"/>
          <p:cNvGrpSpPr/>
          <p:nvPr/>
        </p:nvGrpSpPr>
        <p:grpSpPr>
          <a:xfrm>
            <a:off x="8686800" y="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a:t>A</a:t>
              </a:r>
            </a:p>
          </p:txBody>
        </p:sp>
      </p:grpSp>
      <p:grpSp>
        <p:nvGrpSpPr>
          <p:cNvPr id="10"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11" name="Group 29"/>
          <p:cNvGrpSpPr>
            <a:grpSpLocks/>
          </p:cNvGrpSpPr>
          <p:nvPr/>
        </p:nvGrpSpPr>
        <p:grpSpPr bwMode="auto">
          <a:xfrm>
            <a:off x="1846262" y="40640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2" name="Group 723"/>
          <p:cNvGrpSpPr>
            <a:grpSpLocks/>
          </p:cNvGrpSpPr>
          <p:nvPr/>
        </p:nvGrpSpPr>
        <p:grpSpPr bwMode="auto">
          <a:xfrm>
            <a:off x="93726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3" name="Group 60"/>
          <p:cNvGrpSpPr/>
          <p:nvPr/>
        </p:nvGrpSpPr>
        <p:grpSpPr>
          <a:xfrm>
            <a:off x="94038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Group 47"/>
          <p:cNvGrpSpPr/>
          <p:nvPr/>
        </p:nvGrpSpPr>
        <p:grpSpPr>
          <a:xfrm>
            <a:off x="8229600" y="2667000"/>
            <a:ext cx="404303" cy="683977"/>
            <a:chOff x="767613" y="2243008"/>
            <a:chExt cx="404303" cy="683977"/>
          </a:xfrm>
        </p:grpSpPr>
        <p:grpSp>
          <p:nvGrpSpPr>
            <p:cNvPr id="16"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7" name="Group 71"/>
          <p:cNvGrpSpPr/>
          <p:nvPr/>
        </p:nvGrpSpPr>
        <p:grpSpPr>
          <a:xfrm>
            <a:off x="-2286000" y="80010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8" name="Group 95"/>
          <p:cNvGrpSpPr>
            <a:grpSpLocks/>
          </p:cNvGrpSpPr>
          <p:nvPr/>
        </p:nvGrpSpPr>
        <p:grpSpPr bwMode="auto">
          <a:xfrm>
            <a:off x="5943600" y="408305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9" name="Group 44"/>
          <p:cNvGrpSpPr>
            <a:grpSpLocks/>
          </p:cNvGrpSpPr>
          <p:nvPr/>
        </p:nvGrpSpPr>
        <p:grpSpPr bwMode="auto">
          <a:xfrm>
            <a:off x="9982200" y="5943600"/>
            <a:ext cx="287338" cy="787400"/>
            <a:chOff x="1756" y="2113"/>
            <a:chExt cx="181" cy="499"/>
          </a:xfrm>
        </p:grpSpPr>
        <p:sp>
          <p:nvSpPr>
            <p:cNvPr id="82"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3"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23" name="Group 47"/>
            <p:cNvGrpSpPr>
              <a:grpSpLocks/>
            </p:cNvGrpSpPr>
            <p:nvPr/>
          </p:nvGrpSpPr>
          <p:grpSpPr bwMode="auto">
            <a:xfrm>
              <a:off x="1756" y="2113"/>
              <a:ext cx="181" cy="333"/>
              <a:chOff x="1756" y="2113"/>
              <a:chExt cx="181" cy="333"/>
            </a:xfrm>
          </p:grpSpPr>
          <p:sp>
            <p:nvSpPr>
              <p:cNvPr id="85"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6"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27" name="Group 164"/>
          <p:cNvGrpSpPr>
            <a:grpSpLocks/>
          </p:cNvGrpSpPr>
          <p:nvPr/>
        </p:nvGrpSpPr>
        <p:grpSpPr bwMode="auto">
          <a:xfrm>
            <a:off x="3200400" y="5740400"/>
            <a:ext cx="288925" cy="787400"/>
            <a:chOff x="1247" y="2496"/>
            <a:chExt cx="182" cy="496"/>
          </a:xfrm>
        </p:grpSpPr>
        <p:sp>
          <p:nvSpPr>
            <p:cNvPr id="8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9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31" name="Group 167"/>
            <p:cNvGrpSpPr>
              <a:grpSpLocks/>
            </p:cNvGrpSpPr>
            <p:nvPr/>
          </p:nvGrpSpPr>
          <p:grpSpPr bwMode="auto">
            <a:xfrm>
              <a:off x="1247" y="2496"/>
              <a:ext cx="182" cy="331"/>
              <a:chOff x="1247" y="2496"/>
              <a:chExt cx="182" cy="331"/>
            </a:xfrm>
          </p:grpSpPr>
          <p:sp>
            <p:nvSpPr>
              <p:cNvPr id="9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35" name="Group 182"/>
          <p:cNvGrpSpPr>
            <a:grpSpLocks/>
          </p:cNvGrpSpPr>
          <p:nvPr/>
        </p:nvGrpSpPr>
        <p:grpSpPr bwMode="auto">
          <a:xfrm>
            <a:off x="9677400" y="7010400"/>
            <a:ext cx="287338" cy="787400"/>
            <a:chOff x="2449" y="2688"/>
            <a:chExt cx="181" cy="496"/>
          </a:xfrm>
        </p:grpSpPr>
        <p:sp>
          <p:nvSpPr>
            <p:cNvPr id="95"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96"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8" name="Group 185"/>
            <p:cNvGrpSpPr>
              <a:grpSpLocks/>
            </p:cNvGrpSpPr>
            <p:nvPr/>
          </p:nvGrpSpPr>
          <p:grpSpPr bwMode="auto">
            <a:xfrm>
              <a:off x="2449" y="2688"/>
              <a:ext cx="181" cy="331"/>
              <a:chOff x="2449" y="2688"/>
              <a:chExt cx="181" cy="331"/>
            </a:xfrm>
          </p:grpSpPr>
          <p:sp>
            <p:nvSpPr>
              <p:cNvPr id="98"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9"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41" name="Group 182"/>
          <p:cNvGrpSpPr>
            <a:grpSpLocks/>
          </p:cNvGrpSpPr>
          <p:nvPr/>
        </p:nvGrpSpPr>
        <p:grpSpPr bwMode="auto">
          <a:xfrm flipH="1">
            <a:off x="9067800" y="6858000"/>
            <a:ext cx="287338" cy="787400"/>
            <a:chOff x="2449" y="2688"/>
            <a:chExt cx="181" cy="496"/>
          </a:xfrm>
        </p:grpSpPr>
        <p:sp>
          <p:nvSpPr>
            <p:cNvPr id="101"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02"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45" name="Group 185"/>
            <p:cNvGrpSpPr>
              <a:grpSpLocks/>
            </p:cNvGrpSpPr>
            <p:nvPr/>
          </p:nvGrpSpPr>
          <p:grpSpPr bwMode="auto">
            <a:xfrm>
              <a:off x="2449" y="2688"/>
              <a:ext cx="181" cy="331"/>
              <a:chOff x="2449" y="2688"/>
              <a:chExt cx="181" cy="331"/>
            </a:xfrm>
          </p:grpSpPr>
          <p:sp>
            <p:nvSpPr>
              <p:cNvPr id="104"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05"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53" name="Group 107"/>
          <p:cNvGrpSpPr/>
          <p:nvPr/>
        </p:nvGrpSpPr>
        <p:grpSpPr>
          <a:xfrm rot="1747022">
            <a:off x="3820300" y="4607999"/>
            <a:ext cx="533400" cy="2987234"/>
            <a:chOff x="1600200" y="3200400"/>
            <a:chExt cx="533400" cy="3505200"/>
          </a:xfrm>
        </p:grpSpPr>
        <p:sp>
          <p:nvSpPr>
            <p:cNvPr id="109" name="Rectangle 108"/>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57" name="Group 723"/>
          <p:cNvGrpSpPr>
            <a:grpSpLocks/>
          </p:cNvGrpSpPr>
          <p:nvPr/>
        </p:nvGrpSpPr>
        <p:grpSpPr bwMode="auto">
          <a:xfrm>
            <a:off x="8915400" y="3962400"/>
            <a:ext cx="152400" cy="403224"/>
            <a:chOff x="2574" y="2166"/>
            <a:chExt cx="96" cy="398"/>
          </a:xfrm>
        </p:grpSpPr>
        <p:sp>
          <p:nvSpPr>
            <p:cNvPr id="177"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8"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9"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180"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181"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182"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183"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60" name="Group 164"/>
          <p:cNvGrpSpPr>
            <a:grpSpLocks/>
          </p:cNvGrpSpPr>
          <p:nvPr/>
        </p:nvGrpSpPr>
        <p:grpSpPr bwMode="auto">
          <a:xfrm>
            <a:off x="1524000" y="4064000"/>
            <a:ext cx="288925" cy="787400"/>
            <a:chOff x="1247" y="2496"/>
            <a:chExt cx="182" cy="496"/>
          </a:xfrm>
        </p:grpSpPr>
        <p:sp>
          <p:nvSpPr>
            <p:cNvPr id="13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14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61" name="Group 167"/>
            <p:cNvGrpSpPr>
              <a:grpSpLocks/>
            </p:cNvGrpSpPr>
            <p:nvPr/>
          </p:nvGrpSpPr>
          <p:grpSpPr bwMode="auto">
            <a:xfrm>
              <a:off x="1247" y="2496"/>
              <a:ext cx="182" cy="331"/>
              <a:chOff x="1247" y="2496"/>
              <a:chExt cx="182" cy="331"/>
            </a:xfrm>
          </p:grpSpPr>
          <p:sp>
            <p:nvSpPr>
              <p:cNvPr id="14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4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67" name="Group 182"/>
          <p:cNvGrpSpPr>
            <a:grpSpLocks/>
          </p:cNvGrpSpPr>
          <p:nvPr/>
        </p:nvGrpSpPr>
        <p:grpSpPr bwMode="auto">
          <a:xfrm>
            <a:off x="3733800" y="4673600"/>
            <a:ext cx="287338" cy="787400"/>
            <a:chOff x="2449" y="2688"/>
            <a:chExt cx="181" cy="496"/>
          </a:xfrm>
        </p:grpSpPr>
        <p:sp>
          <p:nvSpPr>
            <p:cNvPr id="151"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52"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74" name="Group 185"/>
            <p:cNvGrpSpPr>
              <a:grpSpLocks/>
            </p:cNvGrpSpPr>
            <p:nvPr/>
          </p:nvGrpSpPr>
          <p:grpSpPr bwMode="auto">
            <a:xfrm>
              <a:off x="2449" y="2688"/>
              <a:ext cx="181" cy="331"/>
              <a:chOff x="2449" y="2688"/>
              <a:chExt cx="181" cy="331"/>
            </a:xfrm>
          </p:grpSpPr>
          <p:sp>
            <p:nvSpPr>
              <p:cNvPr id="154"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55"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81" name="Group 268"/>
          <p:cNvGrpSpPr/>
          <p:nvPr/>
        </p:nvGrpSpPr>
        <p:grpSpPr>
          <a:xfrm>
            <a:off x="2743200" y="4368800"/>
            <a:ext cx="393700" cy="1271588"/>
            <a:chOff x="2971800" y="6838536"/>
            <a:chExt cx="393700" cy="1271588"/>
          </a:xfrm>
        </p:grpSpPr>
        <p:sp>
          <p:nvSpPr>
            <p:cNvPr id="159" name="AutoShape 14"/>
            <p:cNvSpPr>
              <a:spLocks noChangeArrowheads="1"/>
            </p:cNvSpPr>
            <p:nvPr/>
          </p:nvSpPr>
          <p:spPr bwMode="auto">
            <a:xfrm>
              <a:off x="2971800" y="7391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160" name="AutoShape 15"/>
            <p:cNvSpPr>
              <a:spLocks noChangeArrowheads="1"/>
            </p:cNvSpPr>
            <p:nvPr/>
          </p:nvSpPr>
          <p:spPr bwMode="auto">
            <a:xfrm>
              <a:off x="2971800" y="6838536"/>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84" name="Group 60"/>
          <p:cNvGrpSpPr/>
          <p:nvPr/>
        </p:nvGrpSpPr>
        <p:grpSpPr>
          <a:xfrm>
            <a:off x="609600" y="3378200"/>
            <a:ext cx="100012" cy="449264"/>
            <a:chOff x="2871788" y="2676524"/>
            <a:chExt cx="100012" cy="449264"/>
          </a:xfrm>
        </p:grpSpPr>
        <p:sp>
          <p:nvSpPr>
            <p:cNvPr id="187" name="Rectangle 186"/>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88" name="Straight Connector 187"/>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 name="Group 60"/>
          <p:cNvGrpSpPr/>
          <p:nvPr/>
        </p:nvGrpSpPr>
        <p:grpSpPr>
          <a:xfrm>
            <a:off x="914400" y="3302000"/>
            <a:ext cx="100012" cy="449264"/>
            <a:chOff x="2871788" y="2676524"/>
            <a:chExt cx="100012" cy="449264"/>
          </a:xfrm>
        </p:grpSpPr>
        <p:sp>
          <p:nvSpPr>
            <p:cNvPr id="199" name="Rectangle 198"/>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00" name="Straight Connector 199"/>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201"/>
          <p:cNvGrpSpPr/>
          <p:nvPr/>
        </p:nvGrpSpPr>
        <p:grpSpPr>
          <a:xfrm>
            <a:off x="228600" y="5283200"/>
            <a:ext cx="609600" cy="1524000"/>
            <a:chOff x="5072742" y="3962400"/>
            <a:chExt cx="914400" cy="1905000"/>
          </a:xfrm>
        </p:grpSpPr>
        <p:sp>
          <p:nvSpPr>
            <p:cNvPr id="203" name="Flowchart: Data 202"/>
            <p:cNvSpPr/>
            <p:nvPr/>
          </p:nvSpPr>
          <p:spPr>
            <a:xfrm>
              <a:off x="5072742" y="5410200"/>
              <a:ext cx="914400" cy="457200"/>
            </a:xfrm>
            <a:prstGeom prst="flowChartInputOutput">
              <a:avLst/>
            </a:prstGeom>
            <a:solidFill>
              <a:schemeClr val="accent5"/>
            </a:solidFill>
            <a:ln w="12700">
              <a:solidFill>
                <a:schemeClr val="tx1"/>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Freeform 6"/>
            <p:cNvSpPr>
              <a:spLocks/>
            </p:cNvSpPr>
            <p:nvPr/>
          </p:nvSpPr>
          <p:spPr bwMode="auto">
            <a:xfrm rot="5400000">
              <a:off x="4876800" y="4343400"/>
              <a:ext cx="14478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05" name="TextBox 204"/>
            <p:cNvSpPr txBox="1"/>
            <p:nvPr/>
          </p:nvSpPr>
          <p:spPr>
            <a:xfrm>
              <a:off x="5424714" y="4038600"/>
              <a:ext cx="295274" cy="1384995"/>
            </a:xfrm>
            <a:prstGeom prst="rect">
              <a:avLst/>
            </a:prstGeom>
            <a:noFill/>
          </p:spPr>
          <p:txBody>
            <a:bodyPr wrap="none" rtlCol="0">
              <a:spAutoFit/>
            </a:bodyPr>
            <a:lstStyle/>
            <a:p>
              <a:pPr algn="ctr"/>
              <a:r>
                <a:rPr lang="en-US" sz="1200" dirty="0"/>
                <a:t>B</a:t>
              </a:r>
            </a:p>
            <a:p>
              <a:pPr algn="ctr"/>
              <a:r>
                <a:rPr lang="en-US" sz="1200" dirty="0"/>
                <a:t>I</a:t>
              </a:r>
            </a:p>
            <a:p>
              <a:pPr algn="ctr"/>
              <a:r>
                <a:rPr lang="en-US" sz="1200" dirty="0"/>
                <a:t>A</a:t>
              </a:r>
            </a:p>
            <a:p>
              <a:pPr algn="ctr"/>
              <a:r>
                <a:rPr lang="en-US" sz="1200" dirty="0"/>
                <a:t>N</a:t>
              </a:r>
            </a:p>
            <a:p>
              <a:pPr algn="ctr"/>
              <a:r>
                <a:rPr lang="en-US" sz="1200" dirty="0"/>
                <a:t>C</a:t>
              </a:r>
            </a:p>
            <a:p>
              <a:pPr algn="ctr"/>
              <a:r>
                <a:rPr lang="en-US" sz="1200" dirty="0"/>
                <a:t>H</a:t>
              </a:r>
            </a:p>
            <a:p>
              <a:pPr algn="ctr"/>
              <a:r>
                <a:rPr lang="en-US" sz="1200" dirty="0"/>
                <a:t>I</a:t>
              </a:r>
            </a:p>
          </p:txBody>
        </p:sp>
      </p:grpSp>
      <p:grpSp>
        <p:nvGrpSpPr>
          <p:cNvPr id="94" name="Group 205"/>
          <p:cNvGrpSpPr/>
          <p:nvPr/>
        </p:nvGrpSpPr>
        <p:grpSpPr>
          <a:xfrm>
            <a:off x="1295400" y="5283200"/>
            <a:ext cx="609600" cy="1524000"/>
            <a:chOff x="5072742" y="3962400"/>
            <a:chExt cx="914400" cy="1905000"/>
          </a:xfrm>
        </p:grpSpPr>
        <p:sp>
          <p:nvSpPr>
            <p:cNvPr id="207" name="Flowchart: Data 206"/>
            <p:cNvSpPr/>
            <p:nvPr/>
          </p:nvSpPr>
          <p:spPr>
            <a:xfrm>
              <a:off x="5072742" y="5410200"/>
              <a:ext cx="914400" cy="457200"/>
            </a:xfrm>
            <a:prstGeom prst="flowChartInputOutput">
              <a:avLst/>
            </a:prstGeom>
            <a:solidFill>
              <a:schemeClr val="accent5"/>
            </a:solidFill>
            <a:ln w="12700">
              <a:solidFill>
                <a:schemeClr val="tx1"/>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Freeform 6"/>
            <p:cNvSpPr>
              <a:spLocks/>
            </p:cNvSpPr>
            <p:nvPr/>
          </p:nvSpPr>
          <p:spPr bwMode="auto">
            <a:xfrm rot="5400000">
              <a:off x="4876800" y="4343400"/>
              <a:ext cx="14478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09" name="TextBox 208"/>
            <p:cNvSpPr txBox="1"/>
            <p:nvPr/>
          </p:nvSpPr>
          <p:spPr>
            <a:xfrm>
              <a:off x="5424714" y="4038600"/>
              <a:ext cx="295274" cy="1384995"/>
            </a:xfrm>
            <a:prstGeom prst="rect">
              <a:avLst/>
            </a:prstGeom>
            <a:noFill/>
          </p:spPr>
          <p:txBody>
            <a:bodyPr wrap="none" rtlCol="0">
              <a:spAutoFit/>
            </a:bodyPr>
            <a:lstStyle/>
            <a:p>
              <a:pPr algn="ctr"/>
              <a:r>
                <a:rPr lang="en-US" sz="1200" dirty="0"/>
                <a:t>B</a:t>
              </a:r>
            </a:p>
            <a:p>
              <a:pPr algn="ctr"/>
              <a:r>
                <a:rPr lang="en-US" sz="1200" dirty="0"/>
                <a:t>I</a:t>
              </a:r>
            </a:p>
            <a:p>
              <a:pPr algn="ctr"/>
              <a:r>
                <a:rPr lang="en-US" sz="1200" dirty="0"/>
                <a:t>A</a:t>
              </a:r>
            </a:p>
            <a:p>
              <a:pPr algn="ctr"/>
              <a:r>
                <a:rPr lang="en-US" sz="1200" dirty="0"/>
                <a:t>N</a:t>
              </a:r>
            </a:p>
            <a:p>
              <a:pPr algn="ctr"/>
              <a:r>
                <a:rPr lang="en-US" sz="1200" dirty="0"/>
                <a:t>C</a:t>
              </a:r>
            </a:p>
            <a:p>
              <a:pPr algn="ctr"/>
              <a:r>
                <a:rPr lang="en-US" sz="1200" dirty="0"/>
                <a:t>H</a:t>
              </a:r>
            </a:p>
            <a:p>
              <a:pPr algn="ctr"/>
              <a:r>
                <a:rPr lang="en-US" sz="1200" dirty="0"/>
                <a:t>I</a:t>
              </a:r>
            </a:p>
          </p:txBody>
        </p:sp>
      </p:grpSp>
      <p:grpSp>
        <p:nvGrpSpPr>
          <p:cNvPr id="97" name="Group 170"/>
          <p:cNvGrpSpPr>
            <a:grpSpLocks/>
          </p:cNvGrpSpPr>
          <p:nvPr/>
        </p:nvGrpSpPr>
        <p:grpSpPr bwMode="auto">
          <a:xfrm>
            <a:off x="6477000" y="6324600"/>
            <a:ext cx="288925" cy="787400"/>
            <a:chOff x="1008" y="2592"/>
            <a:chExt cx="182" cy="496"/>
          </a:xfrm>
        </p:grpSpPr>
        <p:sp>
          <p:nvSpPr>
            <p:cNvPr id="217"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218"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100" name="Group 173"/>
            <p:cNvGrpSpPr>
              <a:grpSpLocks/>
            </p:cNvGrpSpPr>
            <p:nvPr/>
          </p:nvGrpSpPr>
          <p:grpSpPr bwMode="auto">
            <a:xfrm>
              <a:off x="1008" y="2592"/>
              <a:ext cx="182" cy="331"/>
              <a:chOff x="1008" y="2592"/>
              <a:chExt cx="182" cy="331"/>
            </a:xfrm>
          </p:grpSpPr>
          <p:sp>
            <p:nvSpPr>
              <p:cNvPr id="220"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21"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103" name="Group 29"/>
          <p:cNvGrpSpPr>
            <a:grpSpLocks/>
          </p:cNvGrpSpPr>
          <p:nvPr/>
        </p:nvGrpSpPr>
        <p:grpSpPr bwMode="auto">
          <a:xfrm>
            <a:off x="152400" y="3378200"/>
            <a:ext cx="287338" cy="790575"/>
            <a:chOff x="528" y="240"/>
            <a:chExt cx="181" cy="498"/>
          </a:xfrm>
        </p:grpSpPr>
        <p:sp>
          <p:nvSpPr>
            <p:cNvPr id="255"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256"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257"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6" name="Group 37"/>
          <p:cNvGrpSpPr>
            <a:grpSpLocks/>
          </p:cNvGrpSpPr>
          <p:nvPr/>
        </p:nvGrpSpPr>
        <p:grpSpPr bwMode="auto">
          <a:xfrm>
            <a:off x="965200" y="5816600"/>
            <a:ext cx="285750" cy="781050"/>
            <a:chOff x="2496" y="2112"/>
            <a:chExt cx="181" cy="499"/>
          </a:xfrm>
        </p:grpSpPr>
        <p:sp>
          <p:nvSpPr>
            <p:cNvPr id="259" name="Line 38"/>
            <p:cNvSpPr>
              <a:spLocks noChangeShapeType="1"/>
            </p:cNvSpPr>
            <p:nvPr/>
          </p:nvSpPr>
          <p:spPr bwMode="auto">
            <a:xfrm>
              <a:off x="2503" y="2357"/>
              <a:ext cx="0" cy="254"/>
            </a:xfrm>
            <a:prstGeom prst="line">
              <a:avLst/>
            </a:prstGeom>
            <a:noFill/>
            <a:ln w="28575">
              <a:solidFill>
                <a:schemeClr val="tx1"/>
              </a:solidFill>
              <a:round/>
              <a:headEnd/>
              <a:tailEnd/>
            </a:ln>
          </p:spPr>
          <p:txBody>
            <a:bodyPr wrap="none" anchor="ctr"/>
            <a:lstStyle/>
            <a:p>
              <a:endParaRPr lang="en-US"/>
            </a:p>
          </p:txBody>
        </p:sp>
        <p:sp>
          <p:nvSpPr>
            <p:cNvPr id="260" name="Line 39"/>
            <p:cNvSpPr>
              <a:spLocks noChangeShapeType="1"/>
            </p:cNvSpPr>
            <p:nvPr/>
          </p:nvSpPr>
          <p:spPr bwMode="auto">
            <a:xfrm>
              <a:off x="2672" y="2357"/>
              <a:ext cx="0" cy="254"/>
            </a:xfrm>
            <a:prstGeom prst="line">
              <a:avLst/>
            </a:prstGeom>
            <a:noFill/>
            <a:ln w="28575">
              <a:solidFill>
                <a:schemeClr val="tx1"/>
              </a:solidFill>
              <a:round/>
              <a:headEnd/>
              <a:tailEnd/>
            </a:ln>
          </p:spPr>
          <p:txBody>
            <a:bodyPr wrap="none" anchor="ctr"/>
            <a:lstStyle/>
            <a:p>
              <a:endParaRPr lang="en-US"/>
            </a:p>
          </p:txBody>
        </p:sp>
        <p:grpSp>
          <p:nvGrpSpPr>
            <p:cNvPr id="107" name="Group 40"/>
            <p:cNvGrpSpPr>
              <a:grpSpLocks/>
            </p:cNvGrpSpPr>
            <p:nvPr/>
          </p:nvGrpSpPr>
          <p:grpSpPr bwMode="auto">
            <a:xfrm>
              <a:off x="2496" y="2112"/>
              <a:ext cx="181" cy="333"/>
              <a:chOff x="2496" y="2112"/>
              <a:chExt cx="181" cy="333"/>
            </a:xfrm>
          </p:grpSpPr>
          <p:sp>
            <p:nvSpPr>
              <p:cNvPr id="262" name="Freeform 41"/>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63" name="Line 4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264" name="Line 4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nvGrpSpPr>
          <p:cNvPr id="108" name="Group 723"/>
          <p:cNvGrpSpPr>
            <a:grpSpLocks/>
          </p:cNvGrpSpPr>
          <p:nvPr/>
        </p:nvGrpSpPr>
        <p:grpSpPr bwMode="auto">
          <a:xfrm>
            <a:off x="9525000" y="3962400"/>
            <a:ext cx="152400" cy="631824"/>
            <a:chOff x="2574" y="2166"/>
            <a:chExt cx="96" cy="398"/>
          </a:xfrm>
        </p:grpSpPr>
        <p:sp>
          <p:nvSpPr>
            <p:cNvPr id="278"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79"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80"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81"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82"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83"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84"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38" name="Group 723"/>
          <p:cNvGrpSpPr>
            <a:grpSpLocks/>
          </p:cNvGrpSpPr>
          <p:nvPr/>
        </p:nvGrpSpPr>
        <p:grpSpPr bwMode="auto">
          <a:xfrm>
            <a:off x="9677400" y="4114800"/>
            <a:ext cx="152400" cy="631824"/>
            <a:chOff x="2574" y="2166"/>
            <a:chExt cx="96" cy="398"/>
          </a:xfrm>
        </p:grpSpPr>
        <p:sp>
          <p:nvSpPr>
            <p:cNvPr id="28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8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8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8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9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9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9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41" name="Group 723"/>
          <p:cNvGrpSpPr>
            <a:grpSpLocks/>
          </p:cNvGrpSpPr>
          <p:nvPr/>
        </p:nvGrpSpPr>
        <p:grpSpPr bwMode="auto">
          <a:xfrm>
            <a:off x="2438400" y="4849812"/>
            <a:ext cx="152400" cy="631824"/>
            <a:chOff x="2574" y="2166"/>
            <a:chExt cx="96" cy="398"/>
          </a:xfrm>
        </p:grpSpPr>
        <p:sp>
          <p:nvSpPr>
            <p:cNvPr id="294"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95"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96"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97"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98"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99"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300"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44" name="Group 723"/>
          <p:cNvGrpSpPr>
            <a:grpSpLocks/>
          </p:cNvGrpSpPr>
          <p:nvPr/>
        </p:nvGrpSpPr>
        <p:grpSpPr bwMode="auto">
          <a:xfrm>
            <a:off x="3200400" y="4849812"/>
            <a:ext cx="152400" cy="631824"/>
            <a:chOff x="2574" y="2166"/>
            <a:chExt cx="96" cy="398"/>
          </a:xfrm>
        </p:grpSpPr>
        <p:sp>
          <p:nvSpPr>
            <p:cNvPr id="302"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303"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304"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305"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306"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307"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308"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45" name="Group 37"/>
          <p:cNvGrpSpPr>
            <a:grpSpLocks/>
          </p:cNvGrpSpPr>
          <p:nvPr/>
        </p:nvGrpSpPr>
        <p:grpSpPr bwMode="auto">
          <a:xfrm>
            <a:off x="6096000" y="7569200"/>
            <a:ext cx="285750" cy="781050"/>
            <a:chOff x="2496" y="2112"/>
            <a:chExt cx="181" cy="499"/>
          </a:xfrm>
        </p:grpSpPr>
        <p:sp>
          <p:nvSpPr>
            <p:cNvPr id="310" name="Line 38"/>
            <p:cNvSpPr>
              <a:spLocks noChangeShapeType="1"/>
            </p:cNvSpPr>
            <p:nvPr/>
          </p:nvSpPr>
          <p:spPr bwMode="auto">
            <a:xfrm>
              <a:off x="2503" y="2357"/>
              <a:ext cx="0" cy="254"/>
            </a:xfrm>
            <a:prstGeom prst="line">
              <a:avLst/>
            </a:prstGeom>
            <a:noFill/>
            <a:ln w="28575">
              <a:solidFill>
                <a:schemeClr val="tx1"/>
              </a:solidFill>
              <a:round/>
              <a:headEnd/>
              <a:tailEnd/>
            </a:ln>
          </p:spPr>
          <p:txBody>
            <a:bodyPr wrap="none" anchor="ctr"/>
            <a:lstStyle/>
            <a:p>
              <a:endParaRPr lang="en-US"/>
            </a:p>
          </p:txBody>
        </p:sp>
        <p:sp>
          <p:nvSpPr>
            <p:cNvPr id="311" name="Line 39"/>
            <p:cNvSpPr>
              <a:spLocks noChangeShapeType="1"/>
            </p:cNvSpPr>
            <p:nvPr/>
          </p:nvSpPr>
          <p:spPr bwMode="auto">
            <a:xfrm>
              <a:off x="2672" y="2357"/>
              <a:ext cx="0" cy="254"/>
            </a:xfrm>
            <a:prstGeom prst="line">
              <a:avLst/>
            </a:prstGeom>
            <a:noFill/>
            <a:ln w="28575">
              <a:solidFill>
                <a:schemeClr val="tx1"/>
              </a:solidFill>
              <a:round/>
              <a:headEnd/>
              <a:tailEnd/>
            </a:ln>
          </p:spPr>
          <p:txBody>
            <a:bodyPr wrap="none" anchor="ctr"/>
            <a:lstStyle/>
            <a:p>
              <a:endParaRPr lang="en-US"/>
            </a:p>
          </p:txBody>
        </p:sp>
        <p:grpSp>
          <p:nvGrpSpPr>
            <p:cNvPr id="146" name="Group 40"/>
            <p:cNvGrpSpPr>
              <a:grpSpLocks/>
            </p:cNvGrpSpPr>
            <p:nvPr/>
          </p:nvGrpSpPr>
          <p:grpSpPr bwMode="auto">
            <a:xfrm>
              <a:off x="2496" y="2112"/>
              <a:ext cx="181" cy="333"/>
              <a:chOff x="2496" y="2112"/>
              <a:chExt cx="181" cy="333"/>
            </a:xfrm>
          </p:grpSpPr>
          <p:sp>
            <p:nvSpPr>
              <p:cNvPr id="313" name="Freeform 41"/>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14" name="Line 4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15" name="Line 4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nvGrpSpPr>
          <p:cNvPr id="147" name="Group 37"/>
          <p:cNvGrpSpPr>
            <a:grpSpLocks/>
          </p:cNvGrpSpPr>
          <p:nvPr/>
        </p:nvGrpSpPr>
        <p:grpSpPr bwMode="auto">
          <a:xfrm>
            <a:off x="5410200" y="7550150"/>
            <a:ext cx="285750" cy="781050"/>
            <a:chOff x="2496" y="2112"/>
            <a:chExt cx="181" cy="499"/>
          </a:xfrm>
        </p:grpSpPr>
        <p:sp>
          <p:nvSpPr>
            <p:cNvPr id="317" name="Line 38"/>
            <p:cNvSpPr>
              <a:spLocks noChangeShapeType="1"/>
            </p:cNvSpPr>
            <p:nvPr/>
          </p:nvSpPr>
          <p:spPr bwMode="auto">
            <a:xfrm>
              <a:off x="2503" y="2357"/>
              <a:ext cx="0" cy="254"/>
            </a:xfrm>
            <a:prstGeom prst="line">
              <a:avLst/>
            </a:prstGeom>
            <a:noFill/>
            <a:ln w="28575">
              <a:solidFill>
                <a:schemeClr val="tx1"/>
              </a:solidFill>
              <a:round/>
              <a:headEnd/>
              <a:tailEnd/>
            </a:ln>
          </p:spPr>
          <p:txBody>
            <a:bodyPr wrap="none" anchor="ctr"/>
            <a:lstStyle/>
            <a:p>
              <a:endParaRPr lang="en-US"/>
            </a:p>
          </p:txBody>
        </p:sp>
        <p:sp>
          <p:nvSpPr>
            <p:cNvPr id="318" name="Line 39"/>
            <p:cNvSpPr>
              <a:spLocks noChangeShapeType="1"/>
            </p:cNvSpPr>
            <p:nvPr/>
          </p:nvSpPr>
          <p:spPr bwMode="auto">
            <a:xfrm>
              <a:off x="2672" y="2357"/>
              <a:ext cx="0" cy="254"/>
            </a:xfrm>
            <a:prstGeom prst="line">
              <a:avLst/>
            </a:prstGeom>
            <a:noFill/>
            <a:ln w="28575">
              <a:solidFill>
                <a:schemeClr val="tx1"/>
              </a:solidFill>
              <a:round/>
              <a:headEnd/>
              <a:tailEnd/>
            </a:ln>
          </p:spPr>
          <p:txBody>
            <a:bodyPr wrap="none" anchor="ctr"/>
            <a:lstStyle/>
            <a:p>
              <a:endParaRPr lang="en-US"/>
            </a:p>
          </p:txBody>
        </p:sp>
        <p:grpSp>
          <p:nvGrpSpPr>
            <p:cNvPr id="148" name="Group 40"/>
            <p:cNvGrpSpPr>
              <a:grpSpLocks/>
            </p:cNvGrpSpPr>
            <p:nvPr/>
          </p:nvGrpSpPr>
          <p:grpSpPr bwMode="auto">
            <a:xfrm>
              <a:off x="2496" y="2112"/>
              <a:ext cx="181" cy="333"/>
              <a:chOff x="2496" y="2112"/>
              <a:chExt cx="181" cy="333"/>
            </a:xfrm>
          </p:grpSpPr>
          <p:sp>
            <p:nvSpPr>
              <p:cNvPr id="320" name="Freeform 41"/>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21" name="Line 4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22" name="Line 4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cxnSp>
        <p:nvCxnSpPr>
          <p:cNvPr id="325" name="Straight Connector 324"/>
          <p:cNvCxnSpPr>
            <a:endCxn id="276" idx="2"/>
          </p:cNvCxnSpPr>
          <p:nvPr/>
        </p:nvCxnSpPr>
        <p:spPr>
          <a:xfrm>
            <a:off x="1905000" y="6426200"/>
            <a:ext cx="3457448" cy="2611348"/>
          </a:xfrm>
          <a:prstGeom prst="line">
            <a:avLst/>
          </a:prstGeom>
        </p:spPr>
        <p:style>
          <a:lnRef idx="1">
            <a:schemeClr val="accent1"/>
          </a:lnRef>
          <a:fillRef idx="0">
            <a:schemeClr val="accent1"/>
          </a:fillRef>
          <a:effectRef idx="0">
            <a:schemeClr val="accent1"/>
          </a:effectRef>
          <a:fontRef idx="minor">
            <a:schemeClr val="tx1"/>
          </a:fontRef>
        </p:style>
      </p:cxnSp>
      <p:grpSp>
        <p:nvGrpSpPr>
          <p:cNvPr id="149" name="Group 272"/>
          <p:cNvGrpSpPr/>
          <p:nvPr/>
        </p:nvGrpSpPr>
        <p:grpSpPr>
          <a:xfrm>
            <a:off x="5334000" y="8102600"/>
            <a:ext cx="914400" cy="990600"/>
            <a:chOff x="4038600" y="4572000"/>
            <a:chExt cx="1143000" cy="1130300"/>
          </a:xfrm>
        </p:grpSpPr>
        <p:sp>
          <p:nvSpPr>
            <p:cNvPr id="274" name="Rectangle 273"/>
            <p:cNvSpPr/>
            <p:nvPr/>
          </p:nvSpPr>
          <p:spPr>
            <a:xfrm>
              <a:off x="5097781" y="46355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Rectangle 274"/>
            <p:cNvSpPr/>
            <p:nvPr/>
          </p:nvSpPr>
          <p:spPr>
            <a:xfrm>
              <a:off x="4965700" y="51689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p:cNvSpPr/>
            <p:nvPr/>
          </p:nvSpPr>
          <p:spPr>
            <a:xfrm>
              <a:off x="4051300" y="5105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Parallelogram 276"/>
            <p:cNvSpPr/>
            <p:nvPr/>
          </p:nvSpPr>
          <p:spPr>
            <a:xfrm>
              <a:off x="4038600" y="4572000"/>
              <a:ext cx="1143000" cy="6096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284"/>
          <p:cNvGrpSpPr/>
          <p:nvPr/>
        </p:nvGrpSpPr>
        <p:grpSpPr>
          <a:xfrm>
            <a:off x="5562600" y="8483600"/>
            <a:ext cx="426720" cy="801384"/>
            <a:chOff x="4267200" y="5638800"/>
            <a:chExt cx="609600" cy="990600"/>
          </a:xfrm>
        </p:grpSpPr>
        <p:sp>
          <p:nvSpPr>
            <p:cNvPr id="293" name="Rectangle 292"/>
            <p:cNvSpPr/>
            <p:nvPr/>
          </p:nvSpPr>
          <p:spPr>
            <a:xfrm>
              <a:off x="4818381" y="6096000"/>
              <a:ext cx="45719"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Parallelogram 300"/>
            <p:cNvSpPr/>
            <p:nvPr/>
          </p:nvSpPr>
          <p:spPr>
            <a:xfrm>
              <a:off x="4267200" y="6019800"/>
              <a:ext cx="609600" cy="3048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Rectangle 308"/>
            <p:cNvSpPr/>
            <p:nvPr/>
          </p:nvSpPr>
          <p:spPr>
            <a:xfrm>
              <a:off x="4267200" y="5638800"/>
              <a:ext cx="45719"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4754881" y="5638800"/>
              <a:ext cx="45719"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p:cNvSpPr/>
            <p:nvPr/>
          </p:nvSpPr>
          <p:spPr>
            <a:xfrm>
              <a:off x="4267200" y="5638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318"/>
            <p:cNvSpPr/>
            <p:nvPr/>
          </p:nvSpPr>
          <p:spPr>
            <a:xfrm>
              <a:off x="4419600" y="6324600"/>
              <a:ext cx="45719"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3" name="Group 164"/>
          <p:cNvGrpSpPr>
            <a:grpSpLocks/>
          </p:cNvGrpSpPr>
          <p:nvPr/>
        </p:nvGrpSpPr>
        <p:grpSpPr bwMode="auto">
          <a:xfrm>
            <a:off x="5410200" y="5816600"/>
            <a:ext cx="288925" cy="787400"/>
            <a:chOff x="1247" y="2496"/>
            <a:chExt cx="182" cy="496"/>
          </a:xfrm>
        </p:grpSpPr>
        <p:sp>
          <p:nvSpPr>
            <p:cNvPr id="328"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329"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156" name="Group 167"/>
            <p:cNvGrpSpPr>
              <a:grpSpLocks/>
            </p:cNvGrpSpPr>
            <p:nvPr/>
          </p:nvGrpSpPr>
          <p:grpSpPr bwMode="auto">
            <a:xfrm>
              <a:off x="1247" y="2496"/>
              <a:ext cx="182" cy="331"/>
              <a:chOff x="1247" y="2496"/>
              <a:chExt cx="182" cy="331"/>
            </a:xfrm>
          </p:grpSpPr>
          <p:sp>
            <p:nvSpPr>
              <p:cNvPr id="331"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32"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157" name="Group 29"/>
          <p:cNvGrpSpPr>
            <a:grpSpLocks/>
          </p:cNvGrpSpPr>
          <p:nvPr/>
        </p:nvGrpSpPr>
        <p:grpSpPr bwMode="auto">
          <a:xfrm>
            <a:off x="5181600" y="4216400"/>
            <a:ext cx="287338" cy="790575"/>
            <a:chOff x="528" y="240"/>
            <a:chExt cx="181" cy="498"/>
          </a:xfrm>
        </p:grpSpPr>
        <p:sp>
          <p:nvSpPr>
            <p:cNvPr id="336"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340"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341"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nvGraphicFramePr>
        <p:xfrm>
          <a:off x="177801" y="165099"/>
          <a:ext cx="6997700" cy="2295276"/>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Stage: Barrels of Fun</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Roger Watson</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a:ln>
                            <a:noFill/>
                          </a:ln>
                          <a:solidFill>
                            <a:schemeClr val="tx1"/>
                          </a:solidFill>
                          <a:effectLst/>
                          <a:latin typeface="Arial" charset="0"/>
                          <a:cs typeface="Times New Roman" charset="0"/>
                        </a:rPr>
                        <a:t>Date: 1/8/2012</a:t>
                      </a:r>
                      <a:endParaRPr kumimoji="0" lang="en-US" sz="1200" b="1" i="0" u="none" strike="noStrike" cap="none" normalizeH="0" baseline="0" dirty="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a:t>
                      </a:r>
                      <a:endParaRPr kumimoji="0" lang="en-US" sz="1200" b="0" i="0" u="none" strike="noStrike" cap="none" normalizeH="0" baseline="0" dirty="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GUN READY CONDITION: </a:t>
                      </a:r>
                      <a:r>
                        <a:rPr kumimoji="0" lang="en-US" sz="1100" b="0" i="0" u="none" strike="noStrike" cap="none" normalizeH="0" baseline="0" dirty="0">
                          <a:ln>
                            <a:noFill/>
                          </a:ln>
                          <a:solidFill>
                            <a:schemeClr val="tx1"/>
                          </a:solidFill>
                          <a:effectLst/>
                          <a:latin typeface="Arial" charset="0"/>
                          <a:cs typeface="Times New Roman" charset="0"/>
                        </a:rPr>
                        <a:t>Loaded gun in holster, hands relaxed at sides.</a:t>
                      </a:r>
                      <a:endParaRPr kumimoji="0" lang="en-US" sz="1100" b="1" i="0" u="none" strike="noStrike" cap="none" normalizeH="0" baseline="0" dirty="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14 rounds, 70points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7 IPSC, 0 PP, 0 USP, 0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RULES:</a:t>
                      </a:r>
                      <a:r>
                        <a:rPr kumimoji="0" lang="en-US" sz="1100" b="0" i="0" u="none" strike="noStrike" cap="none" normalizeH="0" baseline="0" dirty="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Upon start signal, engage targets as required to score.</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2068" name="Picture 24" descr="C:\Documents and Settings\All Users\Documents\TAPS Files\dvc1.gif"/>
          <p:cNvPicPr>
            <a:picLocks noChangeAspect="1" noChangeArrowheads="1"/>
          </p:cNvPicPr>
          <p:nvPr/>
        </p:nvPicPr>
        <p:blipFill>
          <a:blip r:embed="rId2" cstate="print"/>
          <a:srcRect/>
          <a:stretch>
            <a:fillRect/>
          </a:stretch>
        </p:blipFill>
        <p:spPr bwMode="auto">
          <a:xfrm>
            <a:off x="152401" y="127001"/>
            <a:ext cx="1057275" cy="925513"/>
          </a:xfrm>
          <a:prstGeom prst="rect">
            <a:avLst/>
          </a:prstGeom>
          <a:noFill/>
          <a:ln w="9525">
            <a:noFill/>
            <a:miter lim="800000"/>
            <a:headEnd/>
            <a:tailEnd/>
          </a:ln>
        </p:spPr>
      </p:pic>
      <p:grpSp>
        <p:nvGrpSpPr>
          <p:cNvPr id="2" name="Group 70"/>
          <p:cNvGrpSpPr/>
          <p:nvPr/>
        </p:nvGrpSpPr>
        <p:grpSpPr>
          <a:xfrm>
            <a:off x="6248400" y="152400"/>
            <a:ext cx="944753" cy="979552"/>
            <a:chOff x="6093277" y="2819399"/>
            <a:chExt cx="944753" cy="979552"/>
          </a:xfrm>
        </p:grpSpPr>
        <p:pic>
          <p:nvPicPr>
            <p:cNvPr id="2070" name="Picture 22"/>
            <p:cNvPicPr>
              <a:picLocks noChangeAspect="1" noChangeArrowheads="1"/>
            </p:cNvPicPr>
            <p:nvPr/>
          </p:nvPicPr>
          <p:blipFill>
            <a:blip r:embed="rId3"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398841"/>
              <a:ext cx="561372" cy="400110"/>
            </a:xfrm>
            <a:prstGeom prst="rect">
              <a:avLst/>
            </a:prstGeom>
            <a:noFill/>
          </p:spPr>
          <p:txBody>
            <a:bodyPr wrap="none" lIns="91440" tIns="45720" rIns="91440" bIns="45720">
              <a:spAutoFit/>
            </a:bodyPr>
            <a:lstStyle/>
            <a:p>
              <a:pPr algn="ctr"/>
              <a:r>
                <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p>
          </p:txBody>
        </p:sp>
      </p:grpSp>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88"/>
          <p:cNvGrpSpPr>
            <a:grpSpLocks/>
          </p:cNvGrpSpPr>
          <p:nvPr/>
        </p:nvGrpSpPr>
        <p:grpSpPr bwMode="auto">
          <a:xfrm>
            <a:off x="5638800" y="65532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123"/>
          <p:cNvGrpSpPr/>
          <p:nvPr/>
        </p:nvGrpSpPr>
        <p:grpSpPr>
          <a:xfrm>
            <a:off x="3276600" y="807720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a:t>A</a:t>
              </a:r>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29"/>
          <p:cNvGrpSpPr>
            <a:grpSpLocks/>
          </p:cNvGrpSpPr>
          <p:nvPr/>
        </p:nvGrpSpPr>
        <p:grpSpPr bwMode="auto">
          <a:xfrm>
            <a:off x="3886200" y="26670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 name="Group 723"/>
          <p:cNvGrpSpPr>
            <a:grpSpLocks/>
          </p:cNvGrpSpPr>
          <p:nvPr/>
        </p:nvGrpSpPr>
        <p:grpSpPr bwMode="auto">
          <a:xfrm>
            <a:off x="91440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 name="Group 60"/>
          <p:cNvGrpSpPr/>
          <p:nvPr/>
        </p:nvGrpSpPr>
        <p:grpSpPr>
          <a:xfrm>
            <a:off x="91752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47"/>
          <p:cNvGrpSpPr/>
          <p:nvPr/>
        </p:nvGrpSpPr>
        <p:grpSpPr>
          <a:xfrm>
            <a:off x="8229600" y="2667000"/>
            <a:ext cx="404303" cy="683977"/>
            <a:chOff x="767613" y="2243008"/>
            <a:chExt cx="404303" cy="683977"/>
          </a:xfrm>
        </p:grpSpPr>
        <p:grpSp>
          <p:nvGrpSpPr>
            <p:cNvPr id="14"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5" name="Group 71"/>
          <p:cNvGrpSpPr/>
          <p:nvPr/>
        </p:nvGrpSpPr>
        <p:grpSpPr>
          <a:xfrm>
            <a:off x="-914400" y="57912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6" name="Group 95"/>
          <p:cNvGrpSpPr>
            <a:grpSpLocks/>
          </p:cNvGrpSpPr>
          <p:nvPr/>
        </p:nvGrpSpPr>
        <p:grpSpPr bwMode="auto">
          <a:xfrm>
            <a:off x="9067800" y="845820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7" name="Group 44"/>
          <p:cNvGrpSpPr>
            <a:grpSpLocks/>
          </p:cNvGrpSpPr>
          <p:nvPr/>
        </p:nvGrpSpPr>
        <p:grpSpPr bwMode="auto">
          <a:xfrm>
            <a:off x="9982200" y="5943600"/>
            <a:ext cx="287338" cy="787400"/>
            <a:chOff x="1756" y="2113"/>
            <a:chExt cx="181" cy="499"/>
          </a:xfrm>
        </p:grpSpPr>
        <p:sp>
          <p:nvSpPr>
            <p:cNvPr id="82"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3"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8" name="Group 47"/>
            <p:cNvGrpSpPr>
              <a:grpSpLocks/>
            </p:cNvGrpSpPr>
            <p:nvPr/>
          </p:nvGrpSpPr>
          <p:grpSpPr bwMode="auto">
            <a:xfrm>
              <a:off x="1756" y="2113"/>
              <a:ext cx="181" cy="333"/>
              <a:chOff x="1756" y="2113"/>
              <a:chExt cx="181" cy="333"/>
            </a:xfrm>
          </p:grpSpPr>
          <p:sp>
            <p:nvSpPr>
              <p:cNvPr id="85"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6"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9" name="Group 164"/>
          <p:cNvGrpSpPr>
            <a:grpSpLocks/>
          </p:cNvGrpSpPr>
          <p:nvPr/>
        </p:nvGrpSpPr>
        <p:grpSpPr bwMode="auto">
          <a:xfrm>
            <a:off x="9067800" y="5943600"/>
            <a:ext cx="288925" cy="787400"/>
            <a:chOff x="1247" y="2496"/>
            <a:chExt cx="182" cy="496"/>
          </a:xfrm>
        </p:grpSpPr>
        <p:sp>
          <p:nvSpPr>
            <p:cNvPr id="8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9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23" name="Group 167"/>
            <p:cNvGrpSpPr>
              <a:grpSpLocks/>
            </p:cNvGrpSpPr>
            <p:nvPr/>
          </p:nvGrpSpPr>
          <p:grpSpPr bwMode="auto">
            <a:xfrm>
              <a:off x="1247" y="2496"/>
              <a:ext cx="182" cy="331"/>
              <a:chOff x="1247" y="2496"/>
              <a:chExt cx="182" cy="331"/>
            </a:xfrm>
          </p:grpSpPr>
          <p:sp>
            <p:nvSpPr>
              <p:cNvPr id="9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27" name="Group 182"/>
          <p:cNvGrpSpPr>
            <a:grpSpLocks/>
          </p:cNvGrpSpPr>
          <p:nvPr/>
        </p:nvGrpSpPr>
        <p:grpSpPr bwMode="auto">
          <a:xfrm>
            <a:off x="9677400" y="7010400"/>
            <a:ext cx="287338" cy="787400"/>
            <a:chOff x="2449" y="2688"/>
            <a:chExt cx="181" cy="496"/>
          </a:xfrm>
        </p:grpSpPr>
        <p:sp>
          <p:nvSpPr>
            <p:cNvPr id="95"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96"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1" name="Group 185"/>
            <p:cNvGrpSpPr>
              <a:grpSpLocks/>
            </p:cNvGrpSpPr>
            <p:nvPr/>
          </p:nvGrpSpPr>
          <p:grpSpPr bwMode="auto">
            <a:xfrm>
              <a:off x="2449" y="2688"/>
              <a:ext cx="181" cy="331"/>
              <a:chOff x="2449" y="2688"/>
              <a:chExt cx="181" cy="331"/>
            </a:xfrm>
          </p:grpSpPr>
          <p:sp>
            <p:nvSpPr>
              <p:cNvPr id="98"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9"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48" name="Group 182"/>
          <p:cNvGrpSpPr>
            <a:grpSpLocks/>
          </p:cNvGrpSpPr>
          <p:nvPr/>
        </p:nvGrpSpPr>
        <p:grpSpPr bwMode="auto">
          <a:xfrm flipH="1">
            <a:off x="9067800" y="6858000"/>
            <a:ext cx="287338" cy="787400"/>
            <a:chOff x="2449" y="2688"/>
            <a:chExt cx="181" cy="496"/>
          </a:xfrm>
        </p:grpSpPr>
        <p:sp>
          <p:nvSpPr>
            <p:cNvPr id="101"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02"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2049" name="Group 185"/>
            <p:cNvGrpSpPr>
              <a:grpSpLocks/>
            </p:cNvGrpSpPr>
            <p:nvPr/>
          </p:nvGrpSpPr>
          <p:grpSpPr bwMode="auto">
            <a:xfrm>
              <a:off x="2449" y="2688"/>
              <a:ext cx="181" cy="331"/>
              <a:chOff x="2449" y="2688"/>
              <a:chExt cx="181" cy="331"/>
            </a:xfrm>
          </p:grpSpPr>
          <p:sp>
            <p:nvSpPr>
              <p:cNvPr id="104"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05"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50" name="Group 107"/>
          <p:cNvGrpSpPr/>
          <p:nvPr/>
        </p:nvGrpSpPr>
        <p:grpSpPr>
          <a:xfrm>
            <a:off x="-914400" y="381000"/>
            <a:ext cx="533400" cy="3505200"/>
            <a:chOff x="1600200" y="3200400"/>
            <a:chExt cx="533400" cy="3505200"/>
          </a:xfrm>
        </p:grpSpPr>
        <p:sp>
          <p:nvSpPr>
            <p:cNvPr id="109" name="Rectangle 108"/>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2051" name="Group 723"/>
          <p:cNvGrpSpPr>
            <a:grpSpLocks/>
          </p:cNvGrpSpPr>
          <p:nvPr/>
        </p:nvGrpSpPr>
        <p:grpSpPr bwMode="auto">
          <a:xfrm>
            <a:off x="8686800" y="3962400"/>
            <a:ext cx="152400" cy="403224"/>
            <a:chOff x="2574" y="2166"/>
            <a:chExt cx="96" cy="398"/>
          </a:xfrm>
        </p:grpSpPr>
        <p:sp>
          <p:nvSpPr>
            <p:cNvPr id="177"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8"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9"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180"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181"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182"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183"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2052" name="Group 139"/>
          <p:cNvGrpSpPr/>
          <p:nvPr/>
        </p:nvGrpSpPr>
        <p:grpSpPr>
          <a:xfrm>
            <a:off x="-685800" y="4114800"/>
            <a:ext cx="393700" cy="1271588"/>
            <a:chOff x="3962400" y="6248400"/>
            <a:chExt cx="393700" cy="1271588"/>
          </a:xfrm>
        </p:grpSpPr>
        <p:sp>
          <p:nvSpPr>
            <p:cNvPr id="138"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139"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2053" name="Group 47"/>
          <p:cNvGrpSpPr/>
          <p:nvPr/>
        </p:nvGrpSpPr>
        <p:grpSpPr>
          <a:xfrm>
            <a:off x="5029200" y="5943600"/>
            <a:ext cx="404303" cy="683977"/>
            <a:chOff x="767613" y="2243008"/>
            <a:chExt cx="404303" cy="683977"/>
          </a:xfrm>
        </p:grpSpPr>
        <p:grpSp>
          <p:nvGrpSpPr>
            <p:cNvPr id="2054" name="Group 7"/>
            <p:cNvGrpSpPr/>
            <p:nvPr/>
          </p:nvGrpSpPr>
          <p:grpSpPr>
            <a:xfrm rot="1162190">
              <a:off x="799364" y="2650842"/>
              <a:ext cx="263525" cy="243338"/>
              <a:chOff x="773113" y="2646362"/>
              <a:chExt cx="263525" cy="401638"/>
            </a:xfrm>
          </p:grpSpPr>
          <p:sp>
            <p:nvSpPr>
              <p:cNvPr id="14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14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14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4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14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sp>
        <p:nvSpPr>
          <p:cNvPr id="154" name="AutoShape 28"/>
          <p:cNvSpPr>
            <a:spLocks noChangeArrowheads="1"/>
          </p:cNvSpPr>
          <p:nvPr/>
        </p:nvSpPr>
        <p:spPr bwMode="auto">
          <a:xfrm>
            <a:off x="4953000" y="6172200"/>
            <a:ext cx="381000" cy="685800"/>
          </a:xfrm>
          <a:prstGeom prst="can">
            <a:avLst>
              <a:gd name="adj" fmla="val 43873"/>
            </a:avLst>
          </a:prstGeom>
          <a:solidFill>
            <a:srgbClr val="73D9F1">
              <a:alpha val="58000"/>
            </a:srgbClr>
          </a:solidFill>
          <a:ln w="9525">
            <a:solidFill>
              <a:schemeClr val="tx1"/>
            </a:solidFill>
            <a:round/>
            <a:headEnd/>
            <a:tailEnd/>
          </a:ln>
        </p:spPr>
        <p:txBody>
          <a:bodyPr wrap="none" anchor="ctr"/>
          <a:lstStyle/>
          <a:p>
            <a:endParaRPr lang="en-US"/>
          </a:p>
        </p:txBody>
      </p:sp>
      <p:grpSp>
        <p:nvGrpSpPr>
          <p:cNvPr id="2055" name="Group 155"/>
          <p:cNvGrpSpPr/>
          <p:nvPr/>
        </p:nvGrpSpPr>
        <p:grpSpPr>
          <a:xfrm>
            <a:off x="5410200" y="3276600"/>
            <a:ext cx="404303" cy="685800"/>
            <a:chOff x="5105400" y="5257800"/>
            <a:chExt cx="404303" cy="685800"/>
          </a:xfrm>
        </p:grpSpPr>
        <p:grpSp>
          <p:nvGrpSpPr>
            <p:cNvPr id="2056" name="Group 47"/>
            <p:cNvGrpSpPr/>
            <p:nvPr/>
          </p:nvGrpSpPr>
          <p:grpSpPr>
            <a:xfrm>
              <a:off x="5105400" y="5257800"/>
              <a:ext cx="404303" cy="683977"/>
              <a:chOff x="767613" y="2243008"/>
              <a:chExt cx="404303" cy="683977"/>
            </a:xfrm>
          </p:grpSpPr>
          <p:grpSp>
            <p:nvGrpSpPr>
              <p:cNvPr id="2057" name="Group 7"/>
              <p:cNvGrpSpPr/>
              <p:nvPr/>
            </p:nvGrpSpPr>
            <p:grpSpPr>
              <a:xfrm rot="1162190">
                <a:off x="799364" y="2650842"/>
                <a:ext cx="263525" cy="243338"/>
                <a:chOff x="773113" y="2646362"/>
                <a:chExt cx="263525" cy="401638"/>
              </a:xfrm>
            </p:grpSpPr>
            <p:sp>
              <p:nvSpPr>
                <p:cNvPr id="163"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164"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160"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61"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162"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sp>
          <p:nvSpPr>
            <p:cNvPr id="158" name="AutoShape 28"/>
            <p:cNvSpPr>
              <a:spLocks noChangeArrowheads="1"/>
            </p:cNvSpPr>
            <p:nvPr/>
          </p:nvSpPr>
          <p:spPr bwMode="auto">
            <a:xfrm>
              <a:off x="5105400" y="5257800"/>
              <a:ext cx="381000" cy="685800"/>
            </a:xfrm>
            <a:prstGeom prst="can">
              <a:avLst>
                <a:gd name="adj" fmla="val 43873"/>
              </a:avLst>
            </a:prstGeom>
            <a:solidFill>
              <a:srgbClr val="73D9F1">
                <a:alpha val="58000"/>
              </a:srgbClr>
            </a:solidFill>
            <a:ln w="9525">
              <a:solidFill>
                <a:schemeClr val="tx1"/>
              </a:solidFill>
              <a:round/>
              <a:headEnd/>
              <a:tailEnd/>
            </a:ln>
          </p:spPr>
          <p:txBody>
            <a:bodyPr wrap="none" anchor="ctr"/>
            <a:lstStyle/>
            <a:p>
              <a:endParaRPr lang="en-US"/>
            </a:p>
          </p:txBody>
        </p:sp>
      </p:grpSp>
      <p:grpSp>
        <p:nvGrpSpPr>
          <p:cNvPr id="2058" name="Group 164"/>
          <p:cNvGrpSpPr/>
          <p:nvPr/>
        </p:nvGrpSpPr>
        <p:grpSpPr>
          <a:xfrm>
            <a:off x="-762000" y="7239000"/>
            <a:ext cx="404303" cy="685800"/>
            <a:chOff x="5105400" y="5257800"/>
            <a:chExt cx="404303" cy="685800"/>
          </a:xfrm>
        </p:grpSpPr>
        <p:grpSp>
          <p:nvGrpSpPr>
            <p:cNvPr id="2059" name="Group 47"/>
            <p:cNvGrpSpPr/>
            <p:nvPr/>
          </p:nvGrpSpPr>
          <p:grpSpPr>
            <a:xfrm>
              <a:off x="5105400" y="5257800"/>
              <a:ext cx="404303" cy="683977"/>
              <a:chOff x="767613" y="2243008"/>
              <a:chExt cx="404303" cy="683977"/>
            </a:xfrm>
          </p:grpSpPr>
          <p:grpSp>
            <p:nvGrpSpPr>
              <p:cNvPr id="2060" name="Group 7"/>
              <p:cNvGrpSpPr/>
              <p:nvPr/>
            </p:nvGrpSpPr>
            <p:grpSpPr>
              <a:xfrm rot="1162190">
                <a:off x="799364" y="2650842"/>
                <a:ext cx="263525" cy="243338"/>
                <a:chOff x="773113" y="2646362"/>
                <a:chExt cx="263525" cy="401638"/>
              </a:xfrm>
            </p:grpSpPr>
            <p:sp>
              <p:nvSpPr>
                <p:cNvPr id="172"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173"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169"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70"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171"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sp>
          <p:nvSpPr>
            <p:cNvPr id="167" name="AutoShape 28"/>
            <p:cNvSpPr>
              <a:spLocks noChangeArrowheads="1"/>
            </p:cNvSpPr>
            <p:nvPr/>
          </p:nvSpPr>
          <p:spPr bwMode="auto">
            <a:xfrm>
              <a:off x="5105400" y="5257800"/>
              <a:ext cx="381000" cy="685800"/>
            </a:xfrm>
            <a:prstGeom prst="can">
              <a:avLst>
                <a:gd name="adj" fmla="val 43873"/>
              </a:avLst>
            </a:prstGeom>
            <a:solidFill>
              <a:srgbClr val="73D9F1">
                <a:alpha val="58000"/>
              </a:srgbClr>
            </a:solidFill>
            <a:ln w="9525">
              <a:solidFill>
                <a:schemeClr val="tx1"/>
              </a:solidFill>
              <a:round/>
              <a:headEnd/>
              <a:tailEnd/>
            </a:ln>
          </p:spPr>
          <p:txBody>
            <a:bodyPr wrap="none" anchor="ctr"/>
            <a:lstStyle/>
            <a:p>
              <a:endParaRPr lang="en-US"/>
            </a:p>
          </p:txBody>
        </p:sp>
      </p:grpSp>
      <p:grpSp>
        <p:nvGrpSpPr>
          <p:cNvPr id="2061" name="Group 173"/>
          <p:cNvGrpSpPr/>
          <p:nvPr/>
        </p:nvGrpSpPr>
        <p:grpSpPr>
          <a:xfrm flipH="1">
            <a:off x="1981200" y="4953000"/>
            <a:ext cx="404303" cy="685800"/>
            <a:chOff x="5105400" y="5257800"/>
            <a:chExt cx="404303" cy="685800"/>
          </a:xfrm>
        </p:grpSpPr>
        <p:grpSp>
          <p:nvGrpSpPr>
            <p:cNvPr id="2062" name="Group 47"/>
            <p:cNvGrpSpPr/>
            <p:nvPr/>
          </p:nvGrpSpPr>
          <p:grpSpPr>
            <a:xfrm>
              <a:off x="5105400" y="5257800"/>
              <a:ext cx="404303" cy="683977"/>
              <a:chOff x="767613" y="2243008"/>
              <a:chExt cx="404303" cy="683977"/>
            </a:xfrm>
          </p:grpSpPr>
          <p:grpSp>
            <p:nvGrpSpPr>
              <p:cNvPr id="2063" name="Group 7"/>
              <p:cNvGrpSpPr/>
              <p:nvPr/>
            </p:nvGrpSpPr>
            <p:grpSpPr>
              <a:xfrm rot="1162190">
                <a:off x="799364" y="2650842"/>
                <a:ext cx="263525" cy="243338"/>
                <a:chOff x="773113" y="2646362"/>
                <a:chExt cx="263525" cy="401638"/>
              </a:xfrm>
            </p:grpSpPr>
            <p:sp>
              <p:nvSpPr>
                <p:cNvPr id="188"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189"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185"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86"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187"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sp>
          <p:nvSpPr>
            <p:cNvPr id="176" name="AutoShape 28"/>
            <p:cNvSpPr>
              <a:spLocks noChangeArrowheads="1"/>
            </p:cNvSpPr>
            <p:nvPr/>
          </p:nvSpPr>
          <p:spPr bwMode="auto">
            <a:xfrm>
              <a:off x="5105400" y="5257800"/>
              <a:ext cx="381000" cy="685800"/>
            </a:xfrm>
            <a:prstGeom prst="can">
              <a:avLst>
                <a:gd name="adj" fmla="val 43873"/>
              </a:avLst>
            </a:prstGeom>
            <a:solidFill>
              <a:srgbClr val="73D9F1">
                <a:alpha val="58000"/>
              </a:srgbClr>
            </a:solidFill>
            <a:ln w="9525">
              <a:solidFill>
                <a:schemeClr val="tx1"/>
              </a:solidFill>
              <a:round/>
              <a:headEnd/>
              <a:tailEnd/>
            </a:ln>
          </p:spPr>
          <p:txBody>
            <a:bodyPr wrap="none" anchor="ctr"/>
            <a:lstStyle/>
            <a:p>
              <a:endParaRPr lang="en-US"/>
            </a:p>
          </p:txBody>
        </p:sp>
      </p:grpSp>
      <p:grpSp>
        <p:nvGrpSpPr>
          <p:cNvPr id="2064" name="Group 189"/>
          <p:cNvGrpSpPr/>
          <p:nvPr/>
        </p:nvGrpSpPr>
        <p:grpSpPr>
          <a:xfrm flipH="1">
            <a:off x="1447800" y="5638800"/>
            <a:ext cx="404303" cy="685800"/>
            <a:chOff x="5105400" y="5257800"/>
            <a:chExt cx="404303" cy="685800"/>
          </a:xfrm>
        </p:grpSpPr>
        <p:grpSp>
          <p:nvGrpSpPr>
            <p:cNvPr id="2065" name="Group 47"/>
            <p:cNvGrpSpPr/>
            <p:nvPr/>
          </p:nvGrpSpPr>
          <p:grpSpPr>
            <a:xfrm>
              <a:off x="5105400" y="5257800"/>
              <a:ext cx="404303" cy="683977"/>
              <a:chOff x="767613" y="2243008"/>
              <a:chExt cx="404303" cy="683977"/>
            </a:xfrm>
          </p:grpSpPr>
          <p:grpSp>
            <p:nvGrpSpPr>
              <p:cNvPr id="2066" name="Group 7"/>
              <p:cNvGrpSpPr/>
              <p:nvPr/>
            </p:nvGrpSpPr>
            <p:grpSpPr>
              <a:xfrm rot="1162190">
                <a:off x="799364" y="2650842"/>
                <a:ext cx="263525" cy="243338"/>
                <a:chOff x="773113" y="2646362"/>
                <a:chExt cx="263525" cy="401638"/>
              </a:xfrm>
            </p:grpSpPr>
            <p:sp>
              <p:nvSpPr>
                <p:cNvPr id="197"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198"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194"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95"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196"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sp>
          <p:nvSpPr>
            <p:cNvPr id="192" name="AutoShape 28"/>
            <p:cNvSpPr>
              <a:spLocks noChangeArrowheads="1"/>
            </p:cNvSpPr>
            <p:nvPr/>
          </p:nvSpPr>
          <p:spPr bwMode="auto">
            <a:xfrm>
              <a:off x="5105400" y="5257800"/>
              <a:ext cx="381000" cy="685800"/>
            </a:xfrm>
            <a:prstGeom prst="can">
              <a:avLst>
                <a:gd name="adj" fmla="val 43873"/>
              </a:avLst>
            </a:prstGeom>
            <a:solidFill>
              <a:srgbClr val="73D9F1">
                <a:alpha val="58000"/>
              </a:srgbClr>
            </a:solidFill>
            <a:ln w="9525">
              <a:solidFill>
                <a:schemeClr val="tx1"/>
              </a:solidFill>
              <a:round/>
              <a:headEnd/>
              <a:tailEnd/>
            </a:ln>
          </p:spPr>
          <p:txBody>
            <a:bodyPr wrap="none" anchor="ctr"/>
            <a:lstStyle/>
            <a:p>
              <a:endParaRPr lang="en-US"/>
            </a:p>
          </p:txBody>
        </p:sp>
      </p:grpSp>
      <p:grpSp>
        <p:nvGrpSpPr>
          <p:cNvPr id="2067" name="Group 198"/>
          <p:cNvGrpSpPr/>
          <p:nvPr/>
        </p:nvGrpSpPr>
        <p:grpSpPr>
          <a:xfrm flipH="1">
            <a:off x="2209800" y="3124200"/>
            <a:ext cx="404303" cy="685800"/>
            <a:chOff x="5105400" y="5257800"/>
            <a:chExt cx="404303" cy="685800"/>
          </a:xfrm>
        </p:grpSpPr>
        <p:grpSp>
          <p:nvGrpSpPr>
            <p:cNvPr id="2069" name="Group 47"/>
            <p:cNvGrpSpPr/>
            <p:nvPr/>
          </p:nvGrpSpPr>
          <p:grpSpPr>
            <a:xfrm>
              <a:off x="5105400" y="5257800"/>
              <a:ext cx="404303" cy="683977"/>
              <a:chOff x="767613" y="2243008"/>
              <a:chExt cx="404303" cy="683977"/>
            </a:xfrm>
          </p:grpSpPr>
          <p:grpSp>
            <p:nvGrpSpPr>
              <p:cNvPr id="2071" name="Group 7"/>
              <p:cNvGrpSpPr/>
              <p:nvPr/>
            </p:nvGrpSpPr>
            <p:grpSpPr>
              <a:xfrm rot="1162190">
                <a:off x="799364" y="2650842"/>
                <a:ext cx="263525" cy="243338"/>
                <a:chOff x="773113" y="2646362"/>
                <a:chExt cx="263525" cy="401638"/>
              </a:xfrm>
            </p:grpSpPr>
            <p:sp>
              <p:nvSpPr>
                <p:cNvPr id="206"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207"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203"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04"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205"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sp>
          <p:nvSpPr>
            <p:cNvPr id="201" name="AutoShape 28"/>
            <p:cNvSpPr>
              <a:spLocks noChangeArrowheads="1"/>
            </p:cNvSpPr>
            <p:nvPr/>
          </p:nvSpPr>
          <p:spPr bwMode="auto">
            <a:xfrm>
              <a:off x="5105400" y="5257800"/>
              <a:ext cx="381000" cy="685800"/>
            </a:xfrm>
            <a:prstGeom prst="can">
              <a:avLst>
                <a:gd name="adj" fmla="val 43873"/>
              </a:avLst>
            </a:prstGeom>
            <a:solidFill>
              <a:srgbClr val="73D9F1">
                <a:alpha val="58000"/>
              </a:srgbClr>
            </a:solidFill>
            <a:ln w="9525">
              <a:solidFill>
                <a:schemeClr val="tx1"/>
              </a:solidFill>
              <a:round/>
              <a:headEnd/>
              <a:tailEnd/>
            </a:ln>
          </p:spPr>
          <p:txBody>
            <a:bodyPr wrap="none" anchor="ctr"/>
            <a:lstStyle/>
            <a:p>
              <a:endParaRPr 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nvGraphicFramePr>
        <p:xfrm>
          <a:off x="177801" y="165099"/>
          <a:ext cx="6997700" cy="2295276"/>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Stage: Hollywood &amp; Vine</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Roger Watson</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a:ln>
                            <a:noFill/>
                          </a:ln>
                          <a:solidFill>
                            <a:schemeClr val="tx1"/>
                          </a:solidFill>
                          <a:effectLst/>
                          <a:latin typeface="Arial" charset="0"/>
                          <a:cs typeface="Times New Roman" charset="0"/>
                        </a:rPr>
                        <a:t>Date: 1/8/2012</a:t>
                      </a:r>
                      <a:endParaRPr kumimoji="0" lang="en-US" sz="1200" b="1" i="0" u="none" strike="noStrike" cap="none" normalizeH="0" baseline="0" dirty="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a:t>
                      </a:r>
                      <a:endParaRPr kumimoji="0" lang="en-US" sz="1200" b="0" i="0" u="none" strike="noStrike" cap="none" normalizeH="0" baseline="0" dirty="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GUN READY CONDITION: </a:t>
                      </a:r>
                      <a:r>
                        <a:rPr kumimoji="0" lang="en-US" sz="1100" b="0" i="0" u="none" strike="noStrike" cap="none" normalizeH="0" baseline="0" dirty="0">
                          <a:ln>
                            <a:noFill/>
                          </a:ln>
                          <a:solidFill>
                            <a:schemeClr val="tx1"/>
                          </a:solidFill>
                          <a:effectLst/>
                          <a:latin typeface="Arial" charset="0"/>
                          <a:cs typeface="Times New Roman" charset="0"/>
                        </a:rPr>
                        <a:t>Loaded gun in holster, hands relaxed at sides.</a:t>
                      </a:r>
                      <a:endParaRPr kumimoji="0" lang="en-US" sz="1100" b="1" i="0" u="none" strike="noStrike" cap="none" normalizeH="0" baseline="0" dirty="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12 rounds, 60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6 IPSC, 0 PP, 0 USP, 0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RULES:</a:t>
                      </a:r>
                      <a:r>
                        <a:rPr kumimoji="0" lang="en-US" sz="1100" b="0" i="0" u="none" strike="noStrike" cap="none" normalizeH="0" baseline="0" dirty="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Upon start signal, engage targets as required to score.</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2068" name="Picture 24" descr="C:\Documents and Settings\All Users\Documents\TAPS Files\dvc1.gif"/>
          <p:cNvPicPr>
            <a:picLocks noChangeAspect="1" noChangeArrowheads="1"/>
          </p:cNvPicPr>
          <p:nvPr/>
        </p:nvPicPr>
        <p:blipFill>
          <a:blip r:embed="rId2" cstate="print"/>
          <a:srcRect/>
          <a:stretch>
            <a:fillRect/>
          </a:stretch>
        </p:blipFill>
        <p:spPr bwMode="auto">
          <a:xfrm>
            <a:off x="152401" y="127001"/>
            <a:ext cx="1057275" cy="925513"/>
          </a:xfrm>
          <a:prstGeom prst="rect">
            <a:avLst/>
          </a:prstGeom>
          <a:noFill/>
          <a:ln w="9525">
            <a:noFill/>
            <a:miter lim="800000"/>
            <a:headEnd/>
            <a:tailEnd/>
          </a:ln>
        </p:spPr>
      </p:pic>
      <p:grpSp>
        <p:nvGrpSpPr>
          <p:cNvPr id="2" name="Group 70"/>
          <p:cNvGrpSpPr/>
          <p:nvPr/>
        </p:nvGrpSpPr>
        <p:grpSpPr>
          <a:xfrm>
            <a:off x="6248400" y="152400"/>
            <a:ext cx="944753" cy="979552"/>
            <a:chOff x="6093277" y="2819399"/>
            <a:chExt cx="944753" cy="979552"/>
          </a:xfrm>
        </p:grpSpPr>
        <p:pic>
          <p:nvPicPr>
            <p:cNvPr id="2070" name="Picture 22"/>
            <p:cNvPicPr>
              <a:picLocks noChangeAspect="1" noChangeArrowheads="1"/>
            </p:cNvPicPr>
            <p:nvPr/>
          </p:nvPicPr>
          <p:blipFill>
            <a:blip r:embed="rId3"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398841"/>
              <a:ext cx="561372" cy="400110"/>
            </a:xfrm>
            <a:prstGeom prst="rect">
              <a:avLst/>
            </a:prstGeom>
            <a:noFill/>
          </p:spPr>
          <p:txBody>
            <a:bodyPr wrap="none" lIns="91440" tIns="45720" rIns="91440" bIns="45720">
              <a:spAutoFit/>
            </a:bodyPr>
            <a:lstStyle/>
            <a:p>
              <a:pPr algn="ctr"/>
              <a:r>
                <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p>
          </p:txBody>
        </p:sp>
      </p:grpSp>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88"/>
          <p:cNvGrpSpPr>
            <a:grpSpLocks/>
          </p:cNvGrpSpPr>
          <p:nvPr/>
        </p:nvGrpSpPr>
        <p:grpSpPr bwMode="auto">
          <a:xfrm>
            <a:off x="9067800" y="26670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123"/>
          <p:cNvGrpSpPr/>
          <p:nvPr/>
        </p:nvGrpSpPr>
        <p:grpSpPr>
          <a:xfrm>
            <a:off x="8686800" y="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a:t>A</a:t>
              </a:r>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29"/>
          <p:cNvGrpSpPr>
            <a:grpSpLocks/>
          </p:cNvGrpSpPr>
          <p:nvPr/>
        </p:nvGrpSpPr>
        <p:grpSpPr bwMode="auto">
          <a:xfrm>
            <a:off x="8458200" y="16002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 name="Group 723"/>
          <p:cNvGrpSpPr>
            <a:grpSpLocks/>
          </p:cNvGrpSpPr>
          <p:nvPr/>
        </p:nvGrpSpPr>
        <p:grpSpPr bwMode="auto">
          <a:xfrm>
            <a:off x="91440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 name="Group 60"/>
          <p:cNvGrpSpPr/>
          <p:nvPr/>
        </p:nvGrpSpPr>
        <p:grpSpPr>
          <a:xfrm>
            <a:off x="91752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47"/>
          <p:cNvGrpSpPr/>
          <p:nvPr/>
        </p:nvGrpSpPr>
        <p:grpSpPr>
          <a:xfrm>
            <a:off x="8229600" y="2667000"/>
            <a:ext cx="404303" cy="683977"/>
            <a:chOff x="767613" y="2243008"/>
            <a:chExt cx="404303" cy="683977"/>
          </a:xfrm>
        </p:grpSpPr>
        <p:grpSp>
          <p:nvGrpSpPr>
            <p:cNvPr id="14"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5" name="Group 71"/>
          <p:cNvGrpSpPr/>
          <p:nvPr/>
        </p:nvGrpSpPr>
        <p:grpSpPr>
          <a:xfrm>
            <a:off x="-2286000" y="80010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6" name="Group 95"/>
          <p:cNvGrpSpPr>
            <a:grpSpLocks/>
          </p:cNvGrpSpPr>
          <p:nvPr/>
        </p:nvGrpSpPr>
        <p:grpSpPr bwMode="auto">
          <a:xfrm>
            <a:off x="9067800" y="845820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7" name="Group 44"/>
          <p:cNvGrpSpPr>
            <a:grpSpLocks/>
          </p:cNvGrpSpPr>
          <p:nvPr/>
        </p:nvGrpSpPr>
        <p:grpSpPr bwMode="auto">
          <a:xfrm>
            <a:off x="9982200" y="5943600"/>
            <a:ext cx="287338" cy="787400"/>
            <a:chOff x="1756" y="2113"/>
            <a:chExt cx="181" cy="499"/>
          </a:xfrm>
        </p:grpSpPr>
        <p:sp>
          <p:nvSpPr>
            <p:cNvPr id="82"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3"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8" name="Group 47"/>
            <p:cNvGrpSpPr>
              <a:grpSpLocks/>
            </p:cNvGrpSpPr>
            <p:nvPr/>
          </p:nvGrpSpPr>
          <p:grpSpPr bwMode="auto">
            <a:xfrm>
              <a:off x="1756" y="2113"/>
              <a:ext cx="181" cy="333"/>
              <a:chOff x="1756" y="2113"/>
              <a:chExt cx="181" cy="333"/>
            </a:xfrm>
          </p:grpSpPr>
          <p:sp>
            <p:nvSpPr>
              <p:cNvPr id="85"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6"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9" name="Group 164"/>
          <p:cNvGrpSpPr>
            <a:grpSpLocks/>
          </p:cNvGrpSpPr>
          <p:nvPr/>
        </p:nvGrpSpPr>
        <p:grpSpPr bwMode="auto">
          <a:xfrm>
            <a:off x="9067800" y="5943600"/>
            <a:ext cx="288925" cy="787400"/>
            <a:chOff x="1247" y="2496"/>
            <a:chExt cx="182" cy="496"/>
          </a:xfrm>
        </p:grpSpPr>
        <p:sp>
          <p:nvSpPr>
            <p:cNvPr id="8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9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23" name="Group 167"/>
            <p:cNvGrpSpPr>
              <a:grpSpLocks/>
            </p:cNvGrpSpPr>
            <p:nvPr/>
          </p:nvGrpSpPr>
          <p:grpSpPr bwMode="auto">
            <a:xfrm>
              <a:off x="1247" y="2496"/>
              <a:ext cx="182" cy="331"/>
              <a:chOff x="1247" y="2496"/>
              <a:chExt cx="182" cy="331"/>
            </a:xfrm>
          </p:grpSpPr>
          <p:sp>
            <p:nvSpPr>
              <p:cNvPr id="9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27" name="Group 182"/>
          <p:cNvGrpSpPr>
            <a:grpSpLocks/>
          </p:cNvGrpSpPr>
          <p:nvPr/>
        </p:nvGrpSpPr>
        <p:grpSpPr bwMode="auto">
          <a:xfrm>
            <a:off x="9677400" y="7010400"/>
            <a:ext cx="287338" cy="787400"/>
            <a:chOff x="2449" y="2688"/>
            <a:chExt cx="181" cy="496"/>
          </a:xfrm>
        </p:grpSpPr>
        <p:sp>
          <p:nvSpPr>
            <p:cNvPr id="95"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96"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1" name="Group 185"/>
            <p:cNvGrpSpPr>
              <a:grpSpLocks/>
            </p:cNvGrpSpPr>
            <p:nvPr/>
          </p:nvGrpSpPr>
          <p:grpSpPr bwMode="auto">
            <a:xfrm>
              <a:off x="2449" y="2688"/>
              <a:ext cx="181" cy="331"/>
              <a:chOff x="2449" y="2688"/>
              <a:chExt cx="181" cy="331"/>
            </a:xfrm>
          </p:grpSpPr>
          <p:sp>
            <p:nvSpPr>
              <p:cNvPr id="98"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9"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35" name="Group 182"/>
          <p:cNvGrpSpPr>
            <a:grpSpLocks/>
          </p:cNvGrpSpPr>
          <p:nvPr/>
        </p:nvGrpSpPr>
        <p:grpSpPr bwMode="auto">
          <a:xfrm flipH="1">
            <a:off x="9067800" y="6858000"/>
            <a:ext cx="287338" cy="787400"/>
            <a:chOff x="2449" y="2688"/>
            <a:chExt cx="181" cy="496"/>
          </a:xfrm>
        </p:grpSpPr>
        <p:sp>
          <p:nvSpPr>
            <p:cNvPr id="101"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02"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8" name="Group 185"/>
            <p:cNvGrpSpPr>
              <a:grpSpLocks/>
            </p:cNvGrpSpPr>
            <p:nvPr/>
          </p:nvGrpSpPr>
          <p:grpSpPr bwMode="auto">
            <a:xfrm>
              <a:off x="2449" y="2688"/>
              <a:ext cx="181" cy="331"/>
              <a:chOff x="2449" y="2688"/>
              <a:chExt cx="181" cy="331"/>
            </a:xfrm>
          </p:grpSpPr>
          <p:sp>
            <p:nvSpPr>
              <p:cNvPr id="104"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05"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41" name="Group 107"/>
          <p:cNvGrpSpPr/>
          <p:nvPr/>
        </p:nvGrpSpPr>
        <p:grpSpPr>
          <a:xfrm>
            <a:off x="-2895600" y="1143000"/>
            <a:ext cx="533400" cy="3505200"/>
            <a:chOff x="1600200" y="3200400"/>
            <a:chExt cx="533400" cy="3505200"/>
          </a:xfrm>
        </p:grpSpPr>
        <p:sp>
          <p:nvSpPr>
            <p:cNvPr id="109" name="Rectangle 108"/>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45" name="Group 723"/>
          <p:cNvGrpSpPr>
            <a:grpSpLocks/>
          </p:cNvGrpSpPr>
          <p:nvPr/>
        </p:nvGrpSpPr>
        <p:grpSpPr bwMode="auto">
          <a:xfrm>
            <a:off x="8686800" y="3962400"/>
            <a:ext cx="152400" cy="403224"/>
            <a:chOff x="2574" y="2166"/>
            <a:chExt cx="96" cy="398"/>
          </a:xfrm>
        </p:grpSpPr>
        <p:sp>
          <p:nvSpPr>
            <p:cNvPr id="177"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8"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9"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180"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181"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182"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183"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53" name="Group 139"/>
          <p:cNvGrpSpPr/>
          <p:nvPr/>
        </p:nvGrpSpPr>
        <p:grpSpPr>
          <a:xfrm>
            <a:off x="-2362200" y="5410200"/>
            <a:ext cx="393700" cy="1271588"/>
            <a:chOff x="3962400" y="6248400"/>
            <a:chExt cx="393700" cy="1271588"/>
          </a:xfrm>
        </p:grpSpPr>
        <p:sp>
          <p:nvSpPr>
            <p:cNvPr id="138"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139"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57" name="Group 107"/>
          <p:cNvGrpSpPr/>
          <p:nvPr/>
        </p:nvGrpSpPr>
        <p:grpSpPr>
          <a:xfrm rot="5400000">
            <a:off x="3086100" y="4381500"/>
            <a:ext cx="533400" cy="1828800"/>
            <a:chOff x="1600200" y="3200400"/>
            <a:chExt cx="533400" cy="3505200"/>
          </a:xfrm>
        </p:grpSpPr>
        <p:sp>
          <p:nvSpPr>
            <p:cNvPr id="141" name="Rectangle 140"/>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cxnSp>
        <p:nvCxnSpPr>
          <p:cNvPr id="173" name="Elbow Connector 172"/>
          <p:cNvCxnSpPr/>
          <p:nvPr/>
        </p:nvCxnSpPr>
        <p:spPr>
          <a:xfrm rot="16200000" flipH="1">
            <a:off x="419100" y="6896100"/>
            <a:ext cx="2743200" cy="1447800"/>
          </a:xfrm>
          <a:prstGeom prst="bentConnector3">
            <a:avLst>
              <a:gd name="adj1" fmla="val 463"/>
            </a:avLst>
          </a:prstGeom>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rot="5400000" flipH="1" flipV="1">
            <a:off x="838200" y="2895600"/>
            <a:ext cx="1905000" cy="1447800"/>
          </a:xfrm>
          <a:prstGeom prst="bentConnector3">
            <a:avLst>
              <a:gd name="adj1" fmla="val -667"/>
            </a:avLst>
          </a:prstGeom>
        </p:spPr>
        <p:style>
          <a:lnRef idx="1">
            <a:schemeClr val="accent1"/>
          </a:lnRef>
          <a:fillRef idx="0">
            <a:schemeClr val="accent1"/>
          </a:fillRef>
          <a:effectRef idx="0">
            <a:schemeClr val="accent1"/>
          </a:effectRef>
          <a:fontRef idx="minor">
            <a:schemeClr val="tx1"/>
          </a:fontRef>
        </p:style>
      </p:cxnSp>
      <p:cxnSp>
        <p:nvCxnSpPr>
          <p:cNvPr id="197" name="Elbow Connector 196"/>
          <p:cNvCxnSpPr/>
          <p:nvPr/>
        </p:nvCxnSpPr>
        <p:spPr>
          <a:xfrm rot="5400000">
            <a:off x="3543300" y="6896100"/>
            <a:ext cx="2743200" cy="1447800"/>
          </a:xfrm>
          <a:prstGeom prst="bentConnector3">
            <a:avLst>
              <a:gd name="adj1" fmla="val 463"/>
            </a:avLst>
          </a:prstGeom>
        </p:spPr>
        <p:style>
          <a:lnRef idx="1">
            <a:schemeClr val="accent1"/>
          </a:lnRef>
          <a:fillRef idx="0">
            <a:schemeClr val="accent1"/>
          </a:fillRef>
          <a:effectRef idx="0">
            <a:schemeClr val="accent1"/>
          </a:effectRef>
          <a:fontRef idx="minor">
            <a:schemeClr val="tx1"/>
          </a:fontRef>
        </p:style>
      </p:cxnSp>
      <p:cxnSp>
        <p:nvCxnSpPr>
          <p:cNvPr id="198" name="Elbow Connector 197"/>
          <p:cNvCxnSpPr/>
          <p:nvPr/>
        </p:nvCxnSpPr>
        <p:spPr>
          <a:xfrm rot="16200000" flipV="1">
            <a:off x="3962400" y="2895600"/>
            <a:ext cx="1905000" cy="1447800"/>
          </a:xfrm>
          <a:prstGeom prst="bentConnector3">
            <a:avLst>
              <a:gd name="adj1" fmla="val -667"/>
            </a:avLst>
          </a:prstGeom>
        </p:spPr>
        <p:style>
          <a:lnRef idx="1">
            <a:schemeClr val="accent1"/>
          </a:lnRef>
          <a:fillRef idx="0">
            <a:schemeClr val="accent1"/>
          </a:fillRef>
          <a:effectRef idx="0">
            <a:schemeClr val="accent1"/>
          </a:effectRef>
          <a:fontRef idx="minor">
            <a:schemeClr val="tx1"/>
          </a:fontRef>
        </p:style>
      </p:cxnSp>
      <p:grpSp>
        <p:nvGrpSpPr>
          <p:cNvPr id="60" name="Group 123"/>
          <p:cNvGrpSpPr/>
          <p:nvPr/>
        </p:nvGrpSpPr>
        <p:grpSpPr>
          <a:xfrm>
            <a:off x="3048000" y="8839200"/>
            <a:ext cx="533400" cy="533400"/>
            <a:chOff x="2412597" y="7391400"/>
            <a:chExt cx="533400" cy="533400"/>
          </a:xfrm>
        </p:grpSpPr>
        <p:sp>
          <p:nvSpPr>
            <p:cNvPr id="200" name="Rectangle 199"/>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p:cNvSpPr txBox="1"/>
            <p:nvPr/>
          </p:nvSpPr>
          <p:spPr>
            <a:xfrm>
              <a:off x="2521848" y="7522685"/>
              <a:ext cx="287258" cy="276999"/>
            </a:xfrm>
            <a:prstGeom prst="rect">
              <a:avLst/>
            </a:prstGeom>
            <a:noFill/>
          </p:spPr>
          <p:txBody>
            <a:bodyPr wrap="none" rtlCol="0">
              <a:spAutoFit/>
            </a:bodyPr>
            <a:lstStyle/>
            <a:p>
              <a:r>
                <a:rPr lang="en-US" sz="1200" dirty="0"/>
                <a:t>A</a:t>
              </a:r>
            </a:p>
          </p:txBody>
        </p:sp>
      </p:grpSp>
      <p:grpSp>
        <p:nvGrpSpPr>
          <p:cNvPr id="61" name="Group 170"/>
          <p:cNvGrpSpPr>
            <a:grpSpLocks/>
          </p:cNvGrpSpPr>
          <p:nvPr/>
        </p:nvGrpSpPr>
        <p:grpSpPr bwMode="auto">
          <a:xfrm>
            <a:off x="9982200" y="7924800"/>
            <a:ext cx="288925" cy="787400"/>
            <a:chOff x="1008" y="2592"/>
            <a:chExt cx="182" cy="496"/>
          </a:xfrm>
        </p:grpSpPr>
        <p:sp>
          <p:nvSpPr>
            <p:cNvPr id="203"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204"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67" name="Group 173"/>
            <p:cNvGrpSpPr>
              <a:grpSpLocks/>
            </p:cNvGrpSpPr>
            <p:nvPr/>
          </p:nvGrpSpPr>
          <p:grpSpPr bwMode="auto">
            <a:xfrm>
              <a:off x="1008" y="2592"/>
              <a:ext cx="182" cy="331"/>
              <a:chOff x="1008" y="2592"/>
              <a:chExt cx="182" cy="331"/>
            </a:xfrm>
          </p:grpSpPr>
          <p:sp>
            <p:nvSpPr>
              <p:cNvPr id="206"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07"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74" name="Group 207"/>
          <p:cNvGrpSpPr/>
          <p:nvPr/>
        </p:nvGrpSpPr>
        <p:grpSpPr>
          <a:xfrm>
            <a:off x="9753600" y="2819400"/>
            <a:ext cx="404303" cy="685800"/>
            <a:chOff x="5105400" y="5257800"/>
            <a:chExt cx="404303" cy="685800"/>
          </a:xfrm>
        </p:grpSpPr>
        <p:grpSp>
          <p:nvGrpSpPr>
            <p:cNvPr id="81" name="Group 47"/>
            <p:cNvGrpSpPr/>
            <p:nvPr/>
          </p:nvGrpSpPr>
          <p:grpSpPr>
            <a:xfrm>
              <a:off x="5105400" y="5257800"/>
              <a:ext cx="404303" cy="683977"/>
              <a:chOff x="767613" y="2243008"/>
              <a:chExt cx="404303" cy="683977"/>
            </a:xfrm>
          </p:grpSpPr>
          <p:grpSp>
            <p:nvGrpSpPr>
              <p:cNvPr id="84" name="Group 7"/>
              <p:cNvGrpSpPr/>
              <p:nvPr/>
            </p:nvGrpSpPr>
            <p:grpSpPr>
              <a:xfrm rot="1162190">
                <a:off x="799364" y="2650842"/>
                <a:ext cx="263525" cy="243338"/>
                <a:chOff x="773113" y="2646362"/>
                <a:chExt cx="263525" cy="401638"/>
              </a:xfrm>
            </p:grpSpPr>
            <p:sp>
              <p:nvSpPr>
                <p:cNvPr id="21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21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21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1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21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sp>
          <p:nvSpPr>
            <p:cNvPr id="210" name="AutoShape 28"/>
            <p:cNvSpPr>
              <a:spLocks noChangeArrowheads="1"/>
            </p:cNvSpPr>
            <p:nvPr/>
          </p:nvSpPr>
          <p:spPr bwMode="auto">
            <a:xfrm>
              <a:off x="5105400" y="5257800"/>
              <a:ext cx="381000" cy="685800"/>
            </a:xfrm>
            <a:prstGeom prst="can">
              <a:avLst>
                <a:gd name="adj" fmla="val 43873"/>
              </a:avLst>
            </a:prstGeom>
            <a:solidFill>
              <a:srgbClr val="73D9F1">
                <a:alpha val="58000"/>
              </a:srgbClr>
            </a:solidFill>
            <a:ln w="9525">
              <a:solidFill>
                <a:schemeClr val="tx1"/>
              </a:solidFill>
              <a:round/>
              <a:headEnd/>
              <a:tailEnd/>
            </a:ln>
          </p:spPr>
          <p:txBody>
            <a:bodyPr wrap="none" anchor="ctr"/>
            <a:lstStyle/>
            <a:p>
              <a:endParaRPr lang="en-US"/>
            </a:p>
          </p:txBody>
        </p:sp>
      </p:grpSp>
      <p:grpSp>
        <p:nvGrpSpPr>
          <p:cNvPr id="88" name="Group 170"/>
          <p:cNvGrpSpPr>
            <a:grpSpLocks/>
          </p:cNvGrpSpPr>
          <p:nvPr/>
        </p:nvGrpSpPr>
        <p:grpSpPr bwMode="auto">
          <a:xfrm>
            <a:off x="6019800" y="4724400"/>
            <a:ext cx="288925" cy="787400"/>
            <a:chOff x="1008" y="2592"/>
            <a:chExt cx="182" cy="496"/>
          </a:xfrm>
        </p:grpSpPr>
        <p:sp>
          <p:nvSpPr>
            <p:cNvPr id="218"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219"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91" name="Group 173"/>
            <p:cNvGrpSpPr>
              <a:grpSpLocks/>
            </p:cNvGrpSpPr>
            <p:nvPr/>
          </p:nvGrpSpPr>
          <p:grpSpPr bwMode="auto">
            <a:xfrm>
              <a:off x="1008" y="2592"/>
              <a:ext cx="182" cy="331"/>
              <a:chOff x="1008" y="2592"/>
              <a:chExt cx="182" cy="331"/>
            </a:xfrm>
          </p:grpSpPr>
          <p:sp>
            <p:nvSpPr>
              <p:cNvPr id="221"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22"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94" name="Group 170"/>
          <p:cNvGrpSpPr>
            <a:grpSpLocks/>
          </p:cNvGrpSpPr>
          <p:nvPr/>
        </p:nvGrpSpPr>
        <p:grpSpPr bwMode="auto">
          <a:xfrm>
            <a:off x="5486400" y="4724400"/>
            <a:ext cx="288925" cy="787400"/>
            <a:chOff x="1008" y="2592"/>
            <a:chExt cx="182" cy="496"/>
          </a:xfrm>
        </p:grpSpPr>
        <p:sp>
          <p:nvSpPr>
            <p:cNvPr id="230"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231"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97" name="Group 173"/>
            <p:cNvGrpSpPr>
              <a:grpSpLocks/>
            </p:cNvGrpSpPr>
            <p:nvPr/>
          </p:nvGrpSpPr>
          <p:grpSpPr bwMode="auto">
            <a:xfrm>
              <a:off x="1008" y="2592"/>
              <a:ext cx="182" cy="331"/>
              <a:chOff x="1008" y="2592"/>
              <a:chExt cx="182" cy="331"/>
            </a:xfrm>
          </p:grpSpPr>
          <p:sp>
            <p:nvSpPr>
              <p:cNvPr id="233"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34"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100" name="Group 170"/>
          <p:cNvGrpSpPr>
            <a:grpSpLocks/>
          </p:cNvGrpSpPr>
          <p:nvPr/>
        </p:nvGrpSpPr>
        <p:grpSpPr bwMode="auto">
          <a:xfrm>
            <a:off x="3124200" y="3048000"/>
            <a:ext cx="288925" cy="787400"/>
            <a:chOff x="1008" y="2592"/>
            <a:chExt cx="182" cy="496"/>
          </a:xfrm>
        </p:grpSpPr>
        <p:sp>
          <p:nvSpPr>
            <p:cNvPr id="236"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237"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103" name="Group 173"/>
            <p:cNvGrpSpPr>
              <a:grpSpLocks/>
            </p:cNvGrpSpPr>
            <p:nvPr/>
          </p:nvGrpSpPr>
          <p:grpSpPr bwMode="auto">
            <a:xfrm>
              <a:off x="1008" y="2592"/>
              <a:ext cx="182" cy="331"/>
              <a:chOff x="1008" y="2592"/>
              <a:chExt cx="182" cy="331"/>
            </a:xfrm>
          </p:grpSpPr>
          <p:sp>
            <p:nvSpPr>
              <p:cNvPr id="239"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40"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106" name="Group 170"/>
          <p:cNvGrpSpPr>
            <a:grpSpLocks/>
          </p:cNvGrpSpPr>
          <p:nvPr/>
        </p:nvGrpSpPr>
        <p:grpSpPr bwMode="auto">
          <a:xfrm>
            <a:off x="2590800" y="3048000"/>
            <a:ext cx="288925" cy="787400"/>
            <a:chOff x="1008" y="2592"/>
            <a:chExt cx="182" cy="496"/>
          </a:xfrm>
        </p:grpSpPr>
        <p:sp>
          <p:nvSpPr>
            <p:cNvPr id="242"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243"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107" name="Group 173"/>
            <p:cNvGrpSpPr>
              <a:grpSpLocks/>
            </p:cNvGrpSpPr>
            <p:nvPr/>
          </p:nvGrpSpPr>
          <p:grpSpPr bwMode="auto">
            <a:xfrm>
              <a:off x="1008" y="2592"/>
              <a:ext cx="182" cy="331"/>
              <a:chOff x="1008" y="2592"/>
              <a:chExt cx="182" cy="331"/>
            </a:xfrm>
          </p:grpSpPr>
          <p:sp>
            <p:nvSpPr>
              <p:cNvPr id="245"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46"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108" name="Group 164"/>
          <p:cNvGrpSpPr>
            <a:grpSpLocks/>
          </p:cNvGrpSpPr>
          <p:nvPr/>
        </p:nvGrpSpPr>
        <p:grpSpPr bwMode="auto">
          <a:xfrm>
            <a:off x="685800" y="5486400"/>
            <a:ext cx="288925" cy="787400"/>
            <a:chOff x="1247" y="2496"/>
            <a:chExt cx="182" cy="496"/>
          </a:xfrm>
        </p:grpSpPr>
        <p:sp>
          <p:nvSpPr>
            <p:cNvPr id="248"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249"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140" name="Group 167"/>
            <p:cNvGrpSpPr>
              <a:grpSpLocks/>
            </p:cNvGrpSpPr>
            <p:nvPr/>
          </p:nvGrpSpPr>
          <p:grpSpPr bwMode="auto">
            <a:xfrm>
              <a:off x="1247" y="2496"/>
              <a:ext cx="182" cy="331"/>
              <a:chOff x="1247" y="2496"/>
              <a:chExt cx="182" cy="331"/>
            </a:xfrm>
          </p:grpSpPr>
          <p:sp>
            <p:nvSpPr>
              <p:cNvPr id="251"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52"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170" name="Group 164"/>
          <p:cNvGrpSpPr>
            <a:grpSpLocks/>
          </p:cNvGrpSpPr>
          <p:nvPr/>
        </p:nvGrpSpPr>
        <p:grpSpPr bwMode="auto">
          <a:xfrm>
            <a:off x="1143000" y="5486400"/>
            <a:ext cx="288925" cy="787400"/>
            <a:chOff x="1247" y="2496"/>
            <a:chExt cx="182" cy="496"/>
          </a:xfrm>
        </p:grpSpPr>
        <p:sp>
          <p:nvSpPr>
            <p:cNvPr id="254"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255"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171" name="Group 167"/>
            <p:cNvGrpSpPr>
              <a:grpSpLocks/>
            </p:cNvGrpSpPr>
            <p:nvPr/>
          </p:nvGrpSpPr>
          <p:grpSpPr bwMode="auto">
            <a:xfrm>
              <a:off x="1247" y="2496"/>
              <a:ext cx="182" cy="331"/>
              <a:chOff x="1247" y="2496"/>
              <a:chExt cx="182" cy="331"/>
            </a:xfrm>
          </p:grpSpPr>
          <p:sp>
            <p:nvSpPr>
              <p:cNvPr id="257"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58"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sp>
        <p:nvSpPr>
          <p:cNvPr id="259" name="TextBox 258"/>
          <p:cNvSpPr txBox="1"/>
          <p:nvPr/>
        </p:nvSpPr>
        <p:spPr>
          <a:xfrm>
            <a:off x="2895600" y="5105400"/>
            <a:ext cx="753155" cy="369332"/>
          </a:xfrm>
          <a:prstGeom prst="rect">
            <a:avLst/>
          </a:prstGeom>
          <a:noFill/>
        </p:spPr>
        <p:txBody>
          <a:bodyPr wrap="none" rtlCol="0">
            <a:spAutoFit/>
          </a:bodyPr>
          <a:lstStyle/>
          <a:p>
            <a:r>
              <a:rPr lang="en-US" dirty="0"/>
              <a:t>Truck</a:t>
            </a:r>
          </a:p>
        </p:txBody>
      </p:sp>
      <p:sp>
        <p:nvSpPr>
          <p:cNvPr id="260" name="TextBox 259"/>
          <p:cNvSpPr txBox="1"/>
          <p:nvPr/>
        </p:nvSpPr>
        <p:spPr>
          <a:xfrm>
            <a:off x="1143000" y="8610600"/>
            <a:ext cx="1079142" cy="230832"/>
          </a:xfrm>
          <a:prstGeom prst="rect">
            <a:avLst/>
          </a:prstGeom>
          <a:noFill/>
        </p:spPr>
        <p:txBody>
          <a:bodyPr wrap="none" rtlCol="0">
            <a:spAutoFit/>
          </a:bodyPr>
          <a:lstStyle/>
          <a:p>
            <a:r>
              <a:rPr lang="en-US" sz="900" dirty="0"/>
              <a:t>Pink tape = curbs</a:t>
            </a:r>
          </a:p>
        </p:txBody>
      </p:sp>
      <p:cxnSp>
        <p:nvCxnSpPr>
          <p:cNvPr id="262" name="Straight Arrow Connector 261"/>
          <p:cNvCxnSpPr/>
          <p:nvPr/>
        </p:nvCxnSpPr>
        <p:spPr>
          <a:xfrm>
            <a:off x="1600200" y="8915400"/>
            <a:ext cx="7620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3" name="TextBox 262"/>
          <p:cNvSpPr txBox="1"/>
          <p:nvPr/>
        </p:nvSpPr>
        <p:spPr>
          <a:xfrm>
            <a:off x="533400" y="4648200"/>
            <a:ext cx="1231427" cy="276999"/>
          </a:xfrm>
          <a:prstGeom prst="rect">
            <a:avLst/>
          </a:prstGeom>
          <a:noFill/>
          <a:ln>
            <a:solidFill>
              <a:schemeClr val="tx1"/>
            </a:solidFill>
          </a:ln>
        </p:spPr>
        <p:txBody>
          <a:bodyPr wrap="none" rtlCol="0">
            <a:spAutoFit/>
          </a:bodyPr>
          <a:lstStyle/>
          <a:p>
            <a:r>
              <a:rPr lang="en-US" sz="1200" dirty="0"/>
              <a:t>Hollywood Blvd</a:t>
            </a:r>
          </a:p>
        </p:txBody>
      </p:sp>
      <p:sp>
        <p:nvSpPr>
          <p:cNvPr id="265" name="TextBox 264"/>
          <p:cNvSpPr txBox="1"/>
          <p:nvPr/>
        </p:nvSpPr>
        <p:spPr>
          <a:xfrm rot="16200000">
            <a:off x="3704459" y="4144141"/>
            <a:ext cx="488082" cy="276999"/>
          </a:xfrm>
          <a:prstGeom prst="rect">
            <a:avLst/>
          </a:prstGeom>
          <a:noFill/>
          <a:ln>
            <a:solidFill>
              <a:schemeClr val="tx1"/>
            </a:solidFill>
          </a:ln>
        </p:spPr>
        <p:txBody>
          <a:bodyPr wrap="none" rtlCol="0">
            <a:spAutoFit/>
          </a:bodyPr>
          <a:lstStyle/>
          <a:p>
            <a:r>
              <a:rPr lang="en-US" sz="1200" dirty="0"/>
              <a:t>Vine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nvGraphicFramePr>
        <p:xfrm>
          <a:off x="177801" y="165099"/>
          <a:ext cx="6997700" cy="2295276"/>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Stage: Double Barricade</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Roger Watson</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a:ln>
                            <a:noFill/>
                          </a:ln>
                          <a:solidFill>
                            <a:schemeClr val="tx1"/>
                          </a:solidFill>
                          <a:effectLst/>
                          <a:latin typeface="Arial" charset="0"/>
                          <a:cs typeface="Times New Roman" charset="0"/>
                        </a:rPr>
                        <a:t>Date: 1/8/2012</a:t>
                      </a:r>
                      <a:endParaRPr kumimoji="0" lang="en-US" sz="1200" b="1" i="0" u="none" strike="noStrike" cap="none" normalizeH="0" baseline="0" dirty="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a:t>
                      </a:r>
                      <a:endParaRPr kumimoji="0" lang="en-US" sz="1200" b="0" i="0" u="none" strike="noStrike" cap="none" normalizeH="0" baseline="0" dirty="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GUN READY CONDITION: </a:t>
                      </a:r>
                      <a:r>
                        <a:rPr kumimoji="0" lang="en-US" sz="1100" b="0" i="0" u="none" strike="noStrike" cap="none" normalizeH="0" baseline="0" dirty="0">
                          <a:ln>
                            <a:noFill/>
                          </a:ln>
                          <a:solidFill>
                            <a:schemeClr val="tx1"/>
                          </a:solidFill>
                          <a:effectLst/>
                          <a:latin typeface="Arial" charset="0"/>
                          <a:cs typeface="Times New Roman" charset="0"/>
                        </a:rPr>
                        <a:t>Loaded gun in holster, hands relaxed at sides.</a:t>
                      </a:r>
                      <a:endParaRPr kumimoji="0" lang="en-US" sz="1100" b="1" i="0" u="none" strike="noStrike" cap="none" normalizeH="0" baseline="0" dirty="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22 rounds, 70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5 IPSC, 3 PP, 2 USP, 7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RULES:</a:t>
                      </a:r>
                      <a:r>
                        <a:rPr kumimoji="0" lang="en-US" sz="1100" b="0" i="0" u="none" strike="noStrike" cap="none" normalizeH="0" baseline="0" dirty="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Upon start signal, engage targets as required to score.</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2068" name="Picture 24" descr="C:\Documents and Settings\All Users\Documents\TAPS Files\dvc1.gif"/>
          <p:cNvPicPr>
            <a:picLocks noChangeAspect="1" noChangeArrowheads="1"/>
          </p:cNvPicPr>
          <p:nvPr/>
        </p:nvPicPr>
        <p:blipFill>
          <a:blip r:embed="rId2" cstate="print"/>
          <a:srcRect/>
          <a:stretch>
            <a:fillRect/>
          </a:stretch>
        </p:blipFill>
        <p:spPr bwMode="auto">
          <a:xfrm>
            <a:off x="152401" y="127001"/>
            <a:ext cx="1057275" cy="925513"/>
          </a:xfrm>
          <a:prstGeom prst="rect">
            <a:avLst/>
          </a:prstGeom>
          <a:noFill/>
          <a:ln w="9525">
            <a:noFill/>
            <a:miter lim="800000"/>
            <a:headEnd/>
            <a:tailEnd/>
          </a:ln>
        </p:spPr>
      </p:pic>
      <p:grpSp>
        <p:nvGrpSpPr>
          <p:cNvPr id="2" name="Group 70"/>
          <p:cNvGrpSpPr/>
          <p:nvPr/>
        </p:nvGrpSpPr>
        <p:grpSpPr>
          <a:xfrm>
            <a:off x="6248400" y="152400"/>
            <a:ext cx="944753" cy="979552"/>
            <a:chOff x="6093277" y="2819399"/>
            <a:chExt cx="944753" cy="979552"/>
          </a:xfrm>
        </p:grpSpPr>
        <p:pic>
          <p:nvPicPr>
            <p:cNvPr id="2070" name="Picture 22"/>
            <p:cNvPicPr>
              <a:picLocks noChangeAspect="1" noChangeArrowheads="1"/>
            </p:cNvPicPr>
            <p:nvPr/>
          </p:nvPicPr>
          <p:blipFill>
            <a:blip r:embed="rId3"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398841"/>
              <a:ext cx="561372" cy="400110"/>
            </a:xfrm>
            <a:prstGeom prst="rect">
              <a:avLst/>
            </a:prstGeom>
            <a:noFill/>
          </p:spPr>
          <p:txBody>
            <a:bodyPr wrap="none" lIns="91440" tIns="45720" rIns="91440" bIns="45720">
              <a:spAutoFit/>
            </a:bodyPr>
            <a:lstStyle/>
            <a:p>
              <a:pPr algn="ctr"/>
              <a:r>
                <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p>
          </p:txBody>
        </p:sp>
      </p:grpSp>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88"/>
          <p:cNvGrpSpPr>
            <a:grpSpLocks/>
          </p:cNvGrpSpPr>
          <p:nvPr/>
        </p:nvGrpSpPr>
        <p:grpSpPr bwMode="auto">
          <a:xfrm>
            <a:off x="9067800" y="26670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123"/>
          <p:cNvGrpSpPr/>
          <p:nvPr/>
        </p:nvGrpSpPr>
        <p:grpSpPr>
          <a:xfrm>
            <a:off x="8686800" y="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a:t>A</a:t>
              </a:r>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29"/>
          <p:cNvGrpSpPr>
            <a:grpSpLocks/>
          </p:cNvGrpSpPr>
          <p:nvPr/>
        </p:nvGrpSpPr>
        <p:grpSpPr bwMode="auto">
          <a:xfrm>
            <a:off x="8458200" y="16002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 name="Group 723"/>
          <p:cNvGrpSpPr>
            <a:grpSpLocks/>
          </p:cNvGrpSpPr>
          <p:nvPr/>
        </p:nvGrpSpPr>
        <p:grpSpPr bwMode="auto">
          <a:xfrm>
            <a:off x="91440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 name="Group 60"/>
          <p:cNvGrpSpPr/>
          <p:nvPr/>
        </p:nvGrpSpPr>
        <p:grpSpPr>
          <a:xfrm>
            <a:off x="91752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47"/>
          <p:cNvGrpSpPr/>
          <p:nvPr/>
        </p:nvGrpSpPr>
        <p:grpSpPr>
          <a:xfrm>
            <a:off x="8229600" y="2667000"/>
            <a:ext cx="404303" cy="683977"/>
            <a:chOff x="767613" y="2243008"/>
            <a:chExt cx="404303" cy="683977"/>
          </a:xfrm>
        </p:grpSpPr>
        <p:grpSp>
          <p:nvGrpSpPr>
            <p:cNvPr id="14"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5" name="Group 71"/>
          <p:cNvGrpSpPr/>
          <p:nvPr/>
        </p:nvGrpSpPr>
        <p:grpSpPr>
          <a:xfrm>
            <a:off x="-914400" y="80010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6" name="Group 95"/>
          <p:cNvGrpSpPr>
            <a:grpSpLocks/>
          </p:cNvGrpSpPr>
          <p:nvPr/>
        </p:nvGrpSpPr>
        <p:grpSpPr bwMode="auto">
          <a:xfrm>
            <a:off x="9067800" y="845820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7" name="Group 44"/>
          <p:cNvGrpSpPr>
            <a:grpSpLocks/>
          </p:cNvGrpSpPr>
          <p:nvPr/>
        </p:nvGrpSpPr>
        <p:grpSpPr bwMode="auto">
          <a:xfrm>
            <a:off x="9982200" y="5943600"/>
            <a:ext cx="287338" cy="787400"/>
            <a:chOff x="1756" y="2113"/>
            <a:chExt cx="181" cy="499"/>
          </a:xfrm>
        </p:grpSpPr>
        <p:sp>
          <p:nvSpPr>
            <p:cNvPr id="82"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3"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8" name="Group 47"/>
            <p:cNvGrpSpPr>
              <a:grpSpLocks/>
            </p:cNvGrpSpPr>
            <p:nvPr/>
          </p:nvGrpSpPr>
          <p:grpSpPr bwMode="auto">
            <a:xfrm>
              <a:off x="1756" y="2113"/>
              <a:ext cx="181" cy="333"/>
              <a:chOff x="1756" y="2113"/>
              <a:chExt cx="181" cy="333"/>
            </a:xfrm>
          </p:grpSpPr>
          <p:sp>
            <p:nvSpPr>
              <p:cNvPr id="85"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6"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9" name="Group 164"/>
          <p:cNvGrpSpPr>
            <a:grpSpLocks/>
          </p:cNvGrpSpPr>
          <p:nvPr/>
        </p:nvGrpSpPr>
        <p:grpSpPr bwMode="auto">
          <a:xfrm>
            <a:off x="9067800" y="5943600"/>
            <a:ext cx="288925" cy="787400"/>
            <a:chOff x="1247" y="2496"/>
            <a:chExt cx="182" cy="496"/>
          </a:xfrm>
        </p:grpSpPr>
        <p:sp>
          <p:nvSpPr>
            <p:cNvPr id="8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9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23" name="Group 167"/>
            <p:cNvGrpSpPr>
              <a:grpSpLocks/>
            </p:cNvGrpSpPr>
            <p:nvPr/>
          </p:nvGrpSpPr>
          <p:grpSpPr bwMode="auto">
            <a:xfrm>
              <a:off x="1247" y="2496"/>
              <a:ext cx="182" cy="331"/>
              <a:chOff x="1247" y="2496"/>
              <a:chExt cx="182" cy="331"/>
            </a:xfrm>
          </p:grpSpPr>
          <p:sp>
            <p:nvSpPr>
              <p:cNvPr id="9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27" name="Group 182"/>
          <p:cNvGrpSpPr>
            <a:grpSpLocks/>
          </p:cNvGrpSpPr>
          <p:nvPr/>
        </p:nvGrpSpPr>
        <p:grpSpPr bwMode="auto">
          <a:xfrm>
            <a:off x="9677400" y="7010400"/>
            <a:ext cx="287338" cy="787400"/>
            <a:chOff x="2449" y="2688"/>
            <a:chExt cx="181" cy="496"/>
          </a:xfrm>
        </p:grpSpPr>
        <p:sp>
          <p:nvSpPr>
            <p:cNvPr id="95"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96"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1" name="Group 185"/>
            <p:cNvGrpSpPr>
              <a:grpSpLocks/>
            </p:cNvGrpSpPr>
            <p:nvPr/>
          </p:nvGrpSpPr>
          <p:grpSpPr bwMode="auto">
            <a:xfrm>
              <a:off x="2449" y="2688"/>
              <a:ext cx="181" cy="331"/>
              <a:chOff x="2449" y="2688"/>
              <a:chExt cx="181" cy="331"/>
            </a:xfrm>
          </p:grpSpPr>
          <p:sp>
            <p:nvSpPr>
              <p:cNvPr id="98"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9"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35" name="Group 182"/>
          <p:cNvGrpSpPr>
            <a:grpSpLocks/>
          </p:cNvGrpSpPr>
          <p:nvPr/>
        </p:nvGrpSpPr>
        <p:grpSpPr bwMode="auto">
          <a:xfrm flipH="1">
            <a:off x="1295400" y="3124200"/>
            <a:ext cx="287338" cy="787400"/>
            <a:chOff x="2449" y="2688"/>
            <a:chExt cx="181" cy="496"/>
          </a:xfrm>
        </p:grpSpPr>
        <p:sp>
          <p:nvSpPr>
            <p:cNvPr id="101"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02"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8" name="Group 185"/>
            <p:cNvGrpSpPr>
              <a:grpSpLocks/>
            </p:cNvGrpSpPr>
            <p:nvPr/>
          </p:nvGrpSpPr>
          <p:grpSpPr bwMode="auto">
            <a:xfrm>
              <a:off x="2449" y="2688"/>
              <a:ext cx="181" cy="331"/>
              <a:chOff x="2449" y="2688"/>
              <a:chExt cx="181" cy="331"/>
            </a:xfrm>
          </p:grpSpPr>
          <p:sp>
            <p:nvSpPr>
              <p:cNvPr id="104"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05"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41" name="Group 107"/>
          <p:cNvGrpSpPr/>
          <p:nvPr/>
        </p:nvGrpSpPr>
        <p:grpSpPr>
          <a:xfrm>
            <a:off x="2209800" y="2819400"/>
            <a:ext cx="533400" cy="4419600"/>
            <a:chOff x="1600200" y="3200400"/>
            <a:chExt cx="533400" cy="3505200"/>
          </a:xfrm>
        </p:grpSpPr>
        <p:sp>
          <p:nvSpPr>
            <p:cNvPr id="109" name="Rectangle 108"/>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45" name="Group 723"/>
          <p:cNvGrpSpPr>
            <a:grpSpLocks/>
          </p:cNvGrpSpPr>
          <p:nvPr/>
        </p:nvGrpSpPr>
        <p:grpSpPr bwMode="auto">
          <a:xfrm>
            <a:off x="8686800" y="3962400"/>
            <a:ext cx="152400" cy="403224"/>
            <a:chOff x="2574" y="2166"/>
            <a:chExt cx="96" cy="398"/>
          </a:xfrm>
        </p:grpSpPr>
        <p:sp>
          <p:nvSpPr>
            <p:cNvPr id="177"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8"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9"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180"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181"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182"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183"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53" name="Group 139"/>
          <p:cNvGrpSpPr/>
          <p:nvPr/>
        </p:nvGrpSpPr>
        <p:grpSpPr>
          <a:xfrm>
            <a:off x="-761696" y="5257800"/>
            <a:ext cx="393700" cy="1271588"/>
            <a:chOff x="3962400" y="6248400"/>
            <a:chExt cx="393700" cy="1271588"/>
          </a:xfrm>
        </p:grpSpPr>
        <p:sp>
          <p:nvSpPr>
            <p:cNvPr id="138"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139"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57" name="Group 107"/>
          <p:cNvGrpSpPr/>
          <p:nvPr/>
        </p:nvGrpSpPr>
        <p:grpSpPr>
          <a:xfrm>
            <a:off x="4419600" y="2819400"/>
            <a:ext cx="533400" cy="4419600"/>
            <a:chOff x="1600200" y="3200400"/>
            <a:chExt cx="533400" cy="3505200"/>
          </a:xfrm>
        </p:grpSpPr>
        <p:sp>
          <p:nvSpPr>
            <p:cNvPr id="141" name="Rectangle 140"/>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60" name="Group 95"/>
          <p:cNvGrpSpPr>
            <a:grpSpLocks/>
          </p:cNvGrpSpPr>
          <p:nvPr/>
        </p:nvGrpSpPr>
        <p:grpSpPr bwMode="auto">
          <a:xfrm>
            <a:off x="2819400" y="2971800"/>
            <a:ext cx="838200" cy="869950"/>
            <a:chOff x="1828800" y="3505200"/>
            <a:chExt cx="3048000" cy="2882900"/>
          </a:xfrm>
        </p:grpSpPr>
        <p:sp>
          <p:nvSpPr>
            <p:cNvPr id="171" name="5-Point Star 170"/>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2" name="Oval 171"/>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3" name="Oval 172"/>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 name="Oval 173"/>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5" name="Oval 174"/>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6" name="Oval 175"/>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61" name="Group 164"/>
          <p:cNvGrpSpPr>
            <a:grpSpLocks/>
          </p:cNvGrpSpPr>
          <p:nvPr/>
        </p:nvGrpSpPr>
        <p:grpSpPr bwMode="auto">
          <a:xfrm>
            <a:off x="3886200" y="3048000"/>
            <a:ext cx="288925" cy="787400"/>
            <a:chOff x="1247" y="2496"/>
            <a:chExt cx="182" cy="496"/>
          </a:xfrm>
        </p:grpSpPr>
        <p:sp>
          <p:nvSpPr>
            <p:cNvPr id="185"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186"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67" name="Group 167"/>
            <p:cNvGrpSpPr>
              <a:grpSpLocks/>
            </p:cNvGrpSpPr>
            <p:nvPr/>
          </p:nvGrpSpPr>
          <p:grpSpPr bwMode="auto">
            <a:xfrm>
              <a:off x="1247" y="2496"/>
              <a:ext cx="182" cy="331"/>
              <a:chOff x="1247" y="2496"/>
              <a:chExt cx="182" cy="331"/>
            </a:xfrm>
          </p:grpSpPr>
          <p:sp>
            <p:nvSpPr>
              <p:cNvPr id="188"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89"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74" name="Group 29"/>
          <p:cNvGrpSpPr>
            <a:grpSpLocks/>
          </p:cNvGrpSpPr>
          <p:nvPr/>
        </p:nvGrpSpPr>
        <p:grpSpPr bwMode="auto">
          <a:xfrm>
            <a:off x="304800" y="3124200"/>
            <a:ext cx="287338" cy="790575"/>
            <a:chOff x="528" y="240"/>
            <a:chExt cx="181" cy="498"/>
          </a:xfrm>
        </p:grpSpPr>
        <p:sp>
          <p:nvSpPr>
            <p:cNvPr id="199"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200"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201"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81" name="Group 29"/>
          <p:cNvGrpSpPr>
            <a:grpSpLocks/>
          </p:cNvGrpSpPr>
          <p:nvPr/>
        </p:nvGrpSpPr>
        <p:grpSpPr bwMode="auto">
          <a:xfrm>
            <a:off x="762000" y="2743200"/>
            <a:ext cx="287338" cy="790575"/>
            <a:chOff x="528" y="240"/>
            <a:chExt cx="181" cy="498"/>
          </a:xfrm>
        </p:grpSpPr>
        <p:sp>
          <p:nvSpPr>
            <p:cNvPr id="203"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204"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205"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84" name="Group 60"/>
          <p:cNvGrpSpPr/>
          <p:nvPr/>
        </p:nvGrpSpPr>
        <p:grpSpPr>
          <a:xfrm>
            <a:off x="609600" y="4800600"/>
            <a:ext cx="100012" cy="449264"/>
            <a:chOff x="2871788" y="2676524"/>
            <a:chExt cx="100012" cy="449264"/>
          </a:xfrm>
        </p:grpSpPr>
        <p:sp>
          <p:nvSpPr>
            <p:cNvPr id="207" name="Rectangle 206"/>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08" name="Straight Connector 207"/>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 name="Group 60"/>
          <p:cNvGrpSpPr/>
          <p:nvPr/>
        </p:nvGrpSpPr>
        <p:grpSpPr>
          <a:xfrm>
            <a:off x="1219200" y="4800600"/>
            <a:ext cx="100012" cy="449264"/>
            <a:chOff x="2871788" y="2676524"/>
            <a:chExt cx="100012" cy="449264"/>
          </a:xfrm>
        </p:grpSpPr>
        <p:sp>
          <p:nvSpPr>
            <p:cNvPr id="211" name="Rectangle 210"/>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12" name="Straight Connector 211"/>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213"/>
          <p:cNvGrpSpPr/>
          <p:nvPr/>
        </p:nvGrpSpPr>
        <p:grpSpPr>
          <a:xfrm>
            <a:off x="2133600" y="7315200"/>
            <a:ext cx="685800" cy="1524000"/>
            <a:chOff x="5072742" y="3962400"/>
            <a:chExt cx="914400" cy="1905000"/>
          </a:xfrm>
        </p:grpSpPr>
        <p:sp>
          <p:nvSpPr>
            <p:cNvPr id="215" name="Flowchart: Data 214"/>
            <p:cNvSpPr/>
            <p:nvPr/>
          </p:nvSpPr>
          <p:spPr>
            <a:xfrm>
              <a:off x="5072742" y="5410200"/>
              <a:ext cx="914400" cy="457200"/>
            </a:xfrm>
            <a:prstGeom prst="flowChartInputOutput">
              <a:avLst/>
            </a:prstGeom>
            <a:solidFill>
              <a:schemeClr val="accent5"/>
            </a:solidFill>
            <a:ln w="12700">
              <a:solidFill>
                <a:schemeClr val="tx1"/>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Freeform 6"/>
            <p:cNvSpPr>
              <a:spLocks/>
            </p:cNvSpPr>
            <p:nvPr/>
          </p:nvSpPr>
          <p:spPr bwMode="auto">
            <a:xfrm rot="5400000">
              <a:off x="4876800" y="4343400"/>
              <a:ext cx="14478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17" name="TextBox 216"/>
            <p:cNvSpPr txBox="1"/>
            <p:nvPr/>
          </p:nvSpPr>
          <p:spPr>
            <a:xfrm>
              <a:off x="5424714" y="4038600"/>
              <a:ext cx="295274" cy="1384995"/>
            </a:xfrm>
            <a:prstGeom prst="rect">
              <a:avLst/>
            </a:prstGeom>
            <a:noFill/>
          </p:spPr>
          <p:txBody>
            <a:bodyPr wrap="none" rtlCol="0">
              <a:spAutoFit/>
            </a:bodyPr>
            <a:lstStyle/>
            <a:p>
              <a:pPr algn="ctr"/>
              <a:r>
                <a:rPr lang="en-US" sz="1200" dirty="0"/>
                <a:t>B</a:t>
              </a:r>
            </a:p>
            <a:p>
              <a:pPr algn="ctr"/>
              <a:r>
                <a:rPr lang="en-US" sz="1200" dirty="0"/>
                <a:t>I</a:t>
              </a:r>
            </a:p>
            <a:p>
              <a:pPr algn="ctr"/>
              <a:r>
                <a:rPr lang="en-US" sz="1200" dirty="0"/>
                <a:t>A</a:t>
              </a:r>
            </a:p>
            <a:p>
              <a:pPr algn="ctr"/>
              <a:r>
                <a:rPr lang="en-US" sz="1200" dirty="0"/>
                <a:t>N</a:t>
              </a:r>
            </a:p>
            <a:p>
              <a:pPr algn="ctr"/>
              <a:r>
                <a:rPr lang="en-US" sz="1200" dirty="0"/>
                <a:t>C</a:t>
              </a:r>
            </a:p>
            <a:p>
              <a:pPr algn="ctr"/>
              <a:r>
                <a:rPr lang="en-US" sz="1200" dirty="0"/>
                <a:t>H</a:t>
              </a:r>
            </a:p>
            <a:p>
              <a:pPr algn="ctr"/>
              <a:r>
                <a:rPr lang="en-US" sz="1200" dirty="0"/>
                <a:t>I</a:t>
              </a:r>
            </a:p>
          </p:txBody>
        </p:sp>
      </p:grpSp>
      <p:grpSp>
        <p:nvGrpSpPr>
          <p:cNvPr id="94" name="Group 217"/>
          <p:cNvGrpSpPr/>
          <p:nvPr/>
        </p:nvGrpSpPr>
        <p:grpSpPr>
          <a:xfrm>
            <a:off x="4343400" y="7315200"/>
            <a:ext cx="685800" cy="1524000"/>
            <a:chOff x="5072742" y="3962400"/>
            <a:chExt cx="914400" cy="1905000"/>
          </a:xfrm>
        </p:grpSpPr>
        <p:sp>
          <p:nvSpPr>
            <p:cNvPr id="219" name="Flowchart: Data 218"/>
            <p:cNvSpPr/>
            <p:nvPr/>
          </p:nvSpPr>
          <p:spPr>
            <a:xfrm>
              <a:off x="5072742" y="5410200"/>
              <a:ext cx="914400" cy="457200"/>
            </a:xfrm>
            <a:prstGeom prst="flowChartInputOutput">
              <a:avLst/>
            </a:prstGeom>
            <a:solidFill>
              <a:schemeClr val="accent5"/>
            </a:solidFill>
            <a:ln w="12700">
              <a:solidFill>
                <a:schemeClr val="tx1"/>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reeform 6"/>
            <p:cNvSpPr>
              <a:spLocks/>
            </p:cNvSpPr>
            <p:nvPr/>
          </p:nvSpPr>
          <p:spPr bwMode="auto">
            <a:xfrm rot="5400000">
              <a:off x="4876800" y="4343400"/>
              <a:ext cx="14478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21" name="TextBox 220"/>
            <p:cNvSpPr txBox="1"/>
            <p:nvPr/>
          </p:nvSpPr>
          <p:spPr>
            <a:xfrm>
              <a:off x="5424714" y="4038600"/>
              <a:ext cx="295274" cy="1384995"/>
            </a:xfrm>
            <a:prstGeom prst="rect">
              <a:avLst/>
            </a:prstGeom>
            <a:noFill/>
          </p:spPr>
          <p:txBody>
            <a:bodyPr wrap="none" rtlCol="0">
              <a:spAutoFit/>
            </a:bodyPr>
            <a:lstStyle/>
            <a:p>
              <a:pPr algn="ctr"/>
              <a:r>
                <a:rPr lang="en-US" sz="1200" dirty="0"/>
                <a:t>B</a:t>
              </a:r>
            </a:p>
            <a:p>
              <a:pPr algn="ctr"/>
              <a:r>
                <a:rPr lang="en-US" sz="1200" dirty="0"/>
                <a:t>I</a:t>
              </a:r>
            </a:p>
            <a:p>
              <a:pPr algn="ctr"/>
              <a:r>
                <a:rPr lang="en-US" sz="1200" dirty="0"/>
                <a:t>A</a:t>
              </a:r>
            </a:p>
            <a:p>
              <a:pPr algn="ctr"/>
              <a:r>
                <a:rPr lang="en-US" sz="1200" dirty="0"/>
                <a:t>N</a:t>
              </a:r>
            </a:p>
            <a:p>
              <a:pPr algn="ctr"/>
              <a:r>
                <a:rPr lang="en-US" sz="1200" dirty="0"/>
                <a:t>C</a:t>
              </a:r>
            </a:p>
            <a:p>
              <a:pPr algn="ctr"/>
              <a:r>
                <a:rPr lang="en-US" sz="1200" dirty="0"/>
                <a:t>H</a:t>
              </a:r>
            </a:p>
            <a:p>
              <a:pPr algn="ctr"/>
              <a:r>
                <a:rPr lang="en-US" sz="1200" dirty="0"/>
                <a:t>I</a:t>
              </a:r>
            </a:p>
          </p:txBody>
        </p:sp>
      </p:grpSp>
      <p:grpSp>
        <p:nvGrpSpPr>
          <p:cNvPr id="97" name="Group 723"/>
          <p:cNvGrpSpPr>
            <a:grpSpLocks/>
          </p:cNvGrpSpPr>
          <p:nvPr/>
        </p:nvGrpSpPr>
        <p:grpSpPr bwMode="auto">
          <a:xfrm>
            <a:off x="5791200" y="2895600"/>
            <a:ext cx="152400" cy="631824"/>
            <a:chOff x="2574" y="2166"/>
            <a:chExt cx="96" cy="398"/>
          </a:xfrm>
        </p:grpSpPr>
        <p:sp>
          <p:nvSpPr>
            <p:cNvPr id="223"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24"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25"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26"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27"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28"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29"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00" name="Group 723"/>
          <p:cNvGrpSpPr>
            <a:grpSpLocks/>
          </p:cNvGrpSpPr>
          <p:nvPr/>
        </p:nvGrpSpPr>
        <p:grpSpPr bwMode="auto">
          <a:xfrm>
            <a:off x="6096000" y="3048000"/>
            <a:ext cx="152400" cy="403224"/>
            <a:chOff x="2574" y="2166"/>
            <a:chExt cx="96" cy="398"/>
          </a:xfrm>
        </p:grpSpPr>
        <p:sp>
          <p:nvSpPr>
            <p:cNvPr id="231"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32"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33"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34"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35"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36"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37"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03" name="Group 723"/>
          <p:cNvGrpSpPr>
            <a:grpSpLocks/>
          </p:cNvGrpSpPr>
          <p:nvPr/>
        </p:nvGrpSpPr>
        <p:grpSpPr bwMode="auto">
          <a:xfrm>
            <a:off x="6400800" y="2895600"/>
            <a:ext cx="152400" cy="631824"/>
            <a:chOff x="2574" y="2166"/>
            <a:chExt cx="96" cy="398"/>
          </a:xfrm>
        </p:grpSpPr>
        <p:sp>
          <p:nvSpPr>
            <p:cNvPr id="239"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40"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41"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42"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43"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44"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45"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06" name="Group 723"/>
          <p:cNvGrpSpPr>
            <a:grpSpLocks/>
          </p:cNvGrpSpPr>
          <p:nvPr/>
        </p:nvGrpSpPr>
        <p:grpSpPr bwMode="auto">
          <a:xfrm>
            <a:off x="6705600" y="3048000"/>
            <a:ext cx="152400" cy="403224"/>
            <a:chOff x="2574" y="2166"/>
            <a:chExt cx="96" cy="398"/>
          </a:xfrm>
        </p:grpSpPr>
        <p:sp>
          <p:nvSpPr>
            <p:cNvPr id="247"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48"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49"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50"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51"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52"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53"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07" name="Group 253"/>
          <p:cNvGrpSpPr/>
          <p:nvPr/>
        </p:nvGrpSpPr>
        <p:grpSpPr>
          <a:xfrm rot="21305828">
            <a:off x="4989579" y="2982364"/>
            <a:ext cx="618332" cy="749300"/>
            <a:chOff x="4115593" y="7764463"/>
            <a:chExt cx="618332" cy="749300"/>
          </a:xfrm>
        </p:grpSpPr>
        <p:sp>
          <p:nvSpPr>
            <p:cNvPr id="255" name="Rectangle 664"/>
            <p:cNvSpPr>
              <a:spLocks noChangeArrowheads="1"/>
            </p:cNvSpPr>
            <p:nvPr/>
          </p:nvSpPr>
          <p:spPr bwMode="auto">
            <a:xfrm rot="4264616">
              <a:off x="4433888" y="8151813"/>
              <a:ext cx="260350" cy="339725"/>
            </a:xfrm>
            <a:prstGeom prst="rect">
              <a:avLst/>
            </a:prstGeom>
            <a:noFill/>
            <a:ln w="9525">
              <a:noFill/>
              <a:miter lim="800000"/>
              <a:headEnd/>
              <a:tailEnd/>
            </a:ln>
          </p:spPr>
          <p:txBody>
            <a:bodyPr lIns="92075" tIns="46038" rIns="92075" bIns="46038">
              <a:spAutoFit/>
            </a:bodyPr>
            <a:lstStyle/>
            <a:p>
              <a:pPr algn="ctr" eaLnBrk="0" hangingPunct="0"/>
              <a:endParaRPr lang="en-US" sz="800"/>
            </a:p>
            <a:p>
              <a:pPr algn="ctr" eaLnBrk="0" hangingPunct="0"/>
              <a:endParaRPr lang="en-US" sz="800"/>
            </a:p>
          </p:txBody>
        </p:sp>
        <p:sp>
          <p:nvSpPr>
            <p:cNvPr id="256" name="Freeform 665"/>
            <p:cNvSpPr>
              <a:spLocks/>
            </p:cNvSpPr>
            <p:nvPr/>
          </p:nvSpPr>
          <p:spPr bwMode="auto">
            <a:xfrm rot="19094338" flipH="1">
              <a:off x="4154488" y="8240713"/>
              <a:ext cx="439738" cy="273050"/>
            </a:xfrm>
            <a:custGeom>
              <a:avLst/>
              <a:gdLst>
                <a:gd name="T0" fmla="*/ 275 w 299"/>
                <a:gd name="T1" fmla="*/ 12 h 214"/>
                <a:gd name="T2" fmla="*/ 299 w 299"/>
                <a:gd name="T3" fmla="*/ 82 h 214"/>
                <a:gd name="T4" fmla="*/ 244 w 299"/>
                <a:gd name="T5" fmla="*/ 101 h 214"/>
                <a:gd name="T6" fmla="*/ 252 w 299"/>
                <a:gd name="T7" fmla="*/ 123 h 214"/>
                <a:gd name="T8" fmla="*/ 247 w 299"/>
                <a:gd name="T9" fmla="*/ 164 h 214"/>
                <a:gd name="T10" fmla="*/ 102 w 299"/>
                <a:gd name="T11" fmla="*/ 214 h 214"/>
                <a:gd name="T12" fmla="*/ 36 w 299"/>
                <a:gd name="T13" fmla="*/ 197 h 214"/>
                <a:gd name="T14" fmla="*/ 0 w 299"/>
                <a:gd name="T15" fmla="*/ 123 h 214"/>
                <a:gd name="T16" fmla="*/ 42 w 299"/>
                <a:gd name="T17" fmla="*/ 54 h 214"/>
                <a:gd name="T18" fmla="*/ 165 w 299"/>
                <a:gd name="T19" fmla="*/ 0 h 214"/>
                <a:gd name="T20" fmla="*/ 201 w 299"/>
                <a:gd name="T21" fmla="*/ 9 h 214"/>
                <a:gd name="T22" fmla="*/ 220 w 299"/>
                <a:gd name="T23" fmla="*/ 31 h 214"/>
                <a:gd name="T24" fmla="*/ 275 w 299"/>
                <a:gd name="T25" fmla="*/ 12 h 2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9"/>
                <a:gd name="T40" fmla="*/ 0 h 214"/>
                <a:gd name="T41" fmla="*/ 299 w 299"/>
                <a:gd name="T42" fmla="*/ 214 h 2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9" h="214">
                  <a:moveTo>
                    <a:pt x="275" y="12"/>
                  </a:moveTo>
                  <a:lnTo>
                    <a:pt x="299" y="82"/>
                  </a:lnTo>
                  <a:lnTo>
                    <a:pt x="244" y="101"/>
                  </a:lnTo>
                  <a:lnTo>
                    <a:pt x="252" y="123"/>
                  </a:lnTo>
                  <a:lnTo>
                    <a:pt x="247" y="164"/>
                  </a:lnTo>
                  <a:lnTo>
                    <a:pt x="102" y="214"/>
                  </a:lnTo>
                  <a:lnTo>
                    <a:pt x="36" y="197"/>
                  </a:lnTo>
                  <a:lnTo>
                    <a:pt x="0" y="123"/>
                  </a:lnTo>
                  <a:lnTo>
                    <a:pt x="42" y="54"/>
                  </a:lnTo>
                  <a:lnTo>
                    <a:pt x="165" y="0"/>
                  </a:lnTo>
                  <a:lnTo>
                    <a:pt x="201" y="9"/>
                  </a:lnTo>
                  <a:lnTo>
                    <a:pt x="220" y="31"/>
                  </a:lnTo>
                  <a:lnTo>
                    <a:pt x="275" y="12"/>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57" name="Freeform 666"/>
            <p:cNvSpPr>
              <a:spLocks/>
            </p:cNvSpPr>
            <p:nvPr/>
          </p:nvSpPr>
          <p:spPr bwMode="auto">
            <a:xfrm rot="15999716">
              <a:off x="4052887" y="7978775"/>
              <a:ext cx="465138" cy="339725"/>
            </a:xfrm>
            <a:custGeom>
              <a:avLst/>
              <a:gdLst>
                <a:gd name="T0" fmla="*/ 288 w 291"/>
                <a:gd name="T1" fmla="*/ 231 h 231"/>
                <a:gd name="T2" fmla="*/ 207 w 291"/>
                <a:gd name="T3" fmla="*/ 57 h 231"/>
                <a:gd name="T4" fmla="*/ 0 w 291"/>
                <a:gd name="T5" fmla="*/ 39 h 231"/>
                <a:gd name="T6" fmla="*/ 0 60000 65536"/>
                <a:gd name="T7" fmla="*/ 0 60000 65536"/>
                <a:gd name="T8" fmla="*/ 0 60000 65536"/>
                <a:gd name="T9" fmla="*/ 0 w 291"/>
                <a:gd name="T10" fmla="*/ 0 h 231"/>
                <a:gd name="T11" fmla="*/ 291 w 291"/>
                <a:gd name="T12" fmla="*/ 231 h 231"/>
              </a:gdLst>
              <a:ahLst/>
              <a:cxnLst>
                <a:cxn ang="T6">
                  <a:pos x="T0" y="T1"/>
                </a:cxn>
                <a:cxn ang="T7">
                  <a:pos x="T2" y="T3"/>
                </a:cxn>
                <a:cxn ang="T8">
                  <a:pos x="T4" y="T5"/>
                </a:cxn>
              </a:cxnLst>
              <a:rect l="T9" t="T10" r="T11" b="T12"/>
              <a:pathLst>
                <a:path w="291" h="231">
                  <a:moveTo>
                    <a:pt x="288" y="231"/>
                  </a:moveTo>
                  <a:cubicBezTo>
                    <a:pt x="275" y="202"/>
                    <a:pt x="291" y="114"/>
                    <a:pt x="207" y="57"/>
                  </a:cubicBezTo>
                  <a:cubicBezTo>
                    <a:pt x="123" y="0"/>
                    <a:pt x="43" y="43"/>
                    <a:pt x="0" y="39"/>
                  </a:cubicBezTo>
                </a:path>
              </a:pathLst>
            </a:custGeom>
            <a:noFill/>
            <a:ln w="9525">
              <a:solidFill>
                <a:schemeClr val="tx1"/>
              </a:solidFill>
              <a:round/>
              <a:headEnd type="arrow" w="med" len="med"/>
              <a:tailEnd type="arrow" w="med" len="med"/>
            </a:ln>
          </p:spPr>
          <p:txBody>
            <a:bodyPr/>
            <a:lstStyle/>
            <a:p>
              <a:endParaRPr lang="en-US"/>
            </a:p>
          </p:txBody>
        </p:sp>
        <p:sp>
          <p:nvSpPr>
            <p:cNvPr id="258" name="Freeform 667"/>
            <p:cNvSpPr>
              <a:spLocks/>
            </p:cNvSpPr>
            <p:nvPr/>
          </p:nvSpPr>
          <p:spPr bwMode="auto">
            <a:xfrm flipH="1">
              <a:off x="4500563" y="7764463"/>
              <a:ext cx="192088" cy="544513"/>
            </a:xfrm>
            <a:custGeom>
              <a:avLst/>
              <a:gdLst>
                <a:gd name="T0" fmla="*/ 64 w 192"/>
                <a:gd name="T1" fmla="*/ 20 h 424"/>
                <a:gd name="T2" fmla="*/ 140 w 192"/>
                <a:gd name="T3" fmla="*/ 0 h 424"/>
                <a:gd name="T4" fmla="*/ 140 w 192"/>
                <a:gd name="T5" fmla="*/ 76 h 424"/>
                <a:gd name="T6" fmla="*/ 168 w 192"/>
                <a:gd name="T7" fmla="*/ 80 h 424"/>
                <a:gd name="T8" fmla="*/ 192 w 192"/>
                <a:gd name="T9" fmla="*/ 100 h 424"/>
                <a:gd name="T10" fmla="*/ 192 w 192"/>
                <a:gd name="T11" fmla="*/ 316 h 424"/>
                <a:gd name="T12" fmla="*/ 164 w 192"/>
                <a:gd name="T13" fmla="*/ 388 h 424"/>
                <a:gd name="T14" fmla="*/ 44 w 192"/>
                <a:gd name="T15" fmla="*/ 424 h 424"/>
                <a:gd name="T16" fmla="*/ 0 w 192"/>
                <a:gd name="T17" fmla="*/ 360 h 424"/>
                <a:gd name="T18" fmla="*/ 0 w 192"/>
                <a:gd name="T19" fmla="*/ 144 h 424"/>
                <a:gd name="T20" fmla="*/ 32 w 192"/>
                <a:gd name="T21" fmla="*/ 108 h 424"/>
                <a:gd name="T22" fmla="*/ 68 w 192"/>
                <a:gd name="T23" fmla="*/ 96 h 424"/>
                <a:gd name="T24" fmla="*/ 68 w 192"/>
                <a:gd name="T25" fmla="*/ 12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424"/>
                <a:gd name="T41" fmla="*/ 192 w 192"/>
                <a:gd name="T42" fmla="*/ 424 h 4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424">
                  <a:moveTo>
                    <a:pt x="64" y="20"/>
                  </a:moveTo>
                  <a:lnTo>
                    <a:pt x="140" y="0"/>
                  </a:lnTo>
                  <a:lnTo>
                    <a:pt x="140" y="76"/>
                  </a:lnTo>
                  <a:lnTo>
                    <a:pt x="168" y="80"/>
                  </a:lnTo>
                  <a:lnTo>
                    <a:pt x="192" y="100"/>
                  </a:lnTo>
                  <a:lnTo>
                    <a:pt x="192" y="316"/>
                  </a:lnTo>
                  <a:lnTo>
                    <a:pt x="164" y="388"/>
                  </a:lnTo>
                  <a:lnTo>
                    <a:pt x="44" y="424"/>
                  </a:lnTo>
                  <a:lnTo>
                    <a:pt x="0" y="360"/>
                  </a:lnTo>
                  <a:lnTo>
                    <a:pt x="0" y="144"/>
                  </a:lnTo>
                  <a:lnTo>
                    <a:pt x="32" y="108"/>
                  </a:lnTo>
                  <a:lnTo>
                    <a:pt x="68" y="96"/>
                  </a:lnTo>
                  <a:lnTo>
                    <a:pt x="68" y="12"/>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cxnSp>
        <p:nvCxnSpPr>
          <p:cNvPr id="260" name="Straight Connector 259"/>
          <p:cNvCxnSpPr/>
          <p:nvPr/>
        </p:nvCxnSpPr>
        <p:spPr>
          <a:xfrm>
            <a:off x="381000" y="7239000"/>
            <a:ext cx="16002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61" name="TextBox 260"/>
          <p:cNvSpPr txBox="1"/>
          <p:nvPr/>
        </p:nvSpPr>
        <p:spPr>
          <a:xfrm>
            <a:off x="304800" y="7221379"/>
            <a:ext cx="702436" cy="246221"/>
          </a:xfrm>
          <a:prstGeom prst="rect">
            <a:avLst/>
          </a:prstGeom>
          <a:noFill/>
        </p:spPr>
        <p:txBody>
          <a:bodyPr wrap="none" rtlCol="0">
            <a:spAutoFit/>
          </a:bodyPr>
          <a:lstStyle/>
          <a:p>
            <a:r>
              <a:rPr lang="en-US" sz="1000" dirty="0"/>
              <a:t>Fault line</a:t>
            </a:r>
          </a:p>
        </p:txBody>
      </p:sp>
      <p:sp>
        <p:nvSpPr>
          <p:cNvPr id="262" name="TextBox 261"/>
          <p:cNvSpPr txBox="1"/>
          <p:nvPr/>
        </p:nvSpPr>
        <p:spPr>
          <a:xfrm rot="16200000">
            <a:off x="248386" y="6386682"/>
            <a:ext cx="816249" cy="246221"/>
          </a:xfrm>
          <a:prstGeom prst="rect">
            <a:avLst/>
          </a:prstGeom>
          <a:noFill/>
        </p:spPr>
        <p:txBody>
          <a:bodyPr wrap="none" rtlCol="0">
            <a:spAutoFit/>
          </a:bodyPr>
          <a:lstStyle/>
          <a:p>
            <a:r>
              <a:rPr lang="en-US" sz="1000" dirty="0">
                <a:sym typeface="Wingdings" pitchFamily="2" charset="2"/>
              </a:rPr>
              <a:t>   </a:t>
            </a:r>
            <a:r>
              <a:rPr lang="en-US" sz="1000" dirty="0"/>
              <a:t>24’   </a:t>
            </a:r>
            <a:r>
              <a:rPr lang="en-US" sz="1000" dirty="0">
                <a:sym typeface="Wingdings" pitchFamily="2" charset="2"/>
              </a:rPr>
              <a:t></a:t>
            </a:r>
            <a:endParaRPr lang="en-US" sz="1000" dirty="0"/>
          </a:p>
        </p:txBody>
      </p:sp>
      <p:sp>
        <p:nvSpPr>
          <p:cNvPr id="265" name="TextBox 264"/>
          <p:cNvSpPr txBox="1"/>
          <p:nvPr/>
        </p:nvSpPr>
        <p:spPr>
          <a:xfrm rot="16200000">
            <a:off x="5048986" y="5489903"/>
            <a:ext cx="816249" cy="246221"/>
          </a:xfrm>
          <a:prstGeom prst="rect">
            <a:avLst/>
          </a:prstGeom>
          <a:noFill/>
        </p:spPr>
        <p:txBody>
          <a:bodyPr wrap="none" rtlCol="0">
            <a:spAutoFit/>
          </a:bodyPr>
          <a:lstStyle/>
          <a:p>
            <a:r>
              <a:rPr lang="en-US" sz="1000" dirty="0">
                <a:sym typeface="Wingdings" pitchFamily="2" charset="2"/>
              </a:rPr>
              <a:t>   </a:t>
            </a:r>
            <a:r>
              <a:rPr lang="en-US" sz="1000" dirty="0"/>
              <a:t>24’   </a:t>
            </a:r>
            <a:r>
              <a:rPr lang="en-US" sz="1000" dirty="0">
                <a:sym typeface="Wingdings" pitchFamily="2" charset="2"/>
              </a:rPr>
              <a:t></a:t>
            </a:r>
            <a:endParaRPr lang="en-US" sz="1000" dirty="0"/>
          </a:p>
        </p:txBody>
      </p:sp>
      <p:cxnSp>
        <p:nvCxnSpPr>
          <p:cNvPr id="266" name="Straight Connector 265"/>
          <p:cNvCxnSpPr/>
          <p:nvPr/>
        </p:nvCxnSpPr>
        <p:spPr>
          <a:xfrm>
            <a:off x="2781300" y="6342221"/>
            <a:ext cx="16002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67" name="TextBox 266"/>
          <p:cNvSpPr txBox="1"/>
          <p:nvPr/>
        </p:nvSpPr>
        <p:spPr>
          <a:xfrm>
            <a:off x="2705100" y="6324600"/>
            <a:ext cx="702436" cy="246221"/>
          </a:xfrm>
          <a:prstGeom prst="rect">
            <a:avLst/>
          </a:prstGeom>
          <a:noFill/>
        </p:spPr>
        <p:txBody>
          <a:bodyPr wrap="none" rtlCol="0">
            <a:spAutoFit/>
          </a:bodyPr>
          <a:lstStyle/>
          <a:p>
            <a:r>
              <a:rPr lang="en-US" sz="1000" dirty="0"/>
              <a:t>Fault line</a:t>
            </a:r>
          </a:p>
        </p:txBody>
      </p:sp>
      <p:sp>
        <p:nvSpPr>
          <p:cNvPr id="268" name="TextBox 267"/>
          <p:cNvSpPr txBox="1"/>
          <p:nvPr/>
        </p:nvSpPr>
        <p:spPr>
          <a:xfrm rot="16200000">
            <a:off x="2648686" y="5489903"/>
            <a:ext cx="816249" cy="246221"/>
          </a:xfrm>
          <a:prstGeom prst="rect">
            <a:avLst/>
          </a:prstGeom>
          <a:noFill/>
        </p:spPr>
        <p:txBody>
          <a:bodyPr wrap="none" rtlCol="0">
            <a:spAutoFit/>
          </a:bodyPr>
          <a:lstStyle/>
          <a:p>
            <a:r>
              <a:rPr lang="en-US" sz="1000" dirty="0">
                <a:sym typeface="Wingdings" pitchFamily="2" charset="2"/>
              </a:rPr>
              <a:t>   </a:t>
            </a:r>
            <a:r>
              <a:rPr lang="en-US" sz="1000" dirty="0"/>
              <a:t>24’   </a:t>
            </a:r>
            <a:r>
              <a:rPr lang="en-US" sz="1000" dirty="0">
                <a:sym typeface="Wingdings" pitchFamily="2" charset="2"/>
              </a:rPr>
              <a:t></a:t>
            </a:r>
            <a:endParaRPr lang="en-US" sz="1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77"/>
          <p:cNvGrpSpPr/>
          <p:nvPr/>
        </p:nvGrpSpPr>
        <p:grpSpPr>
          <a:xfrm>
            <a:off x="1524000" y="6705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475" name="Group 474"/>
          <p:cNvGrpSpPr/>
          <p:nvPr/>
        </p:nvGrpSpPr>
        <p:grpSpPr>
          <a:xfrm>
            <a:off x="457200" y="6858000"/>
            <a:ext cx="6553200" cy="246221"/>
            <a:chOff x="457200" y="7297579"/>
            <a:chExt cx="6553200" cy="246221"/>
          </a:xfrm>
        </p:grpSpPr>
        <p:cxnSp>
          <p:nvCxnSpPr>
            <p:cNvPr id="470" name="Straight Connector 469"/>
            <p:cNvCxnSpPr/>
            <p:nvPr/>
          </p:nvCxnSpPr>
          <p:spPr>
            <a:xfrm>
              <a:off x="457200" y="7297579"/>
              <a:ext cx="65532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471" name="TextBox 470"/>
            <p:cNvSpPr txBox="1"/>
            <p:nvPr/>
          </p:nvSpPr>
          <p:spPr>
            <a:xfrm>
              <a:off x="5105400" y="7297579"/>
              <a:ext cx="702436" cy="246221"/>
            </a:xfrm>
            <a:prstGeom prst="rect">
              <a:avLst/>
            </a:prstGeom>
            <a:noFill/>
          </p:spPr>
          <p:txBody>
            <a:bodyPr wrap="none" rtlCol="0">
              <a:spAutoFit/>
            </a:bodyPr>
            <a:lstStyle/>
            <a:p>
              <a:r>
                <a:rPr lang="en-US" sz="1000" dirty="0"/>
                <a:t>Fault line</a:t>
              </a:r>
            </a:p>
          </p:txBody>
        </p:sp>
      </p:grpSp>
      <p:cxnSp>
        <p:nvCxnSpPr>
          <p:cNvPr id="458" name="Straight Connector 457"/>
          <p:cNvCxnSpPr>
            <a:stCxn id="444" idx="2"/>
            <a:endCxn id="300" idx="0"/>
          </p:cNvCxnSpPr>
          <p:nvPr/>
        </p:nvCxnSpPr>
        <p:spPr>
          <a:xfrm flipH="1">
            <a:off x="5155481" y="4516572"/>
            <a:ext cx="1966859" cy="647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0" name="Group 319"/>
          <p:cNvGrpSpPr/>
          <p:nvPr/>
        </p:nvGrpSpPr>
        <p:grpSpPr>
          <a:xfrm>
            <a:off x="5943600" y="4419600"/>
            <a:ext cx="427038" cy="950912"/>
            <a:chOff x="2982912" y="5314950"/>
            <a:chExt cx="427038" cy="950912"/>
          </a:xfrm>
        </p:grpSpPr>
        <p:sp>
          <p:nvSpPr>
            <p:cNvPr id="309" name="Freeform 643"/>
            <p:cNvSpPr>
              <a:spLocks/>
            </p:cNvSpPr>
            <p:nvPr/>
          </p:nvSpPr>
          <p:spPr bwMode="auto">
            <a:xfrm>
              <a:off x="3041649" y="5907087"/>
              <a:ext cx="314325" cy="358775"/>
            </a:xfrm>
            <a:custGeom>
              <a:avLst/>
              <a:gdLst>
                <a:gd name="T0" fmla="*/ 2 w 177"/>
                <a:gd name="T1" fmla="*/ 153 h 169"/>
                <a:gd name="T2" fmla="*/ 36 w 177"/>
                <a:gd name="T3" fmla="*/ 169 h 169"/>
                <a:gd name="T4" fmla="*/ 54 w 177"/>
                <a:gd name="T5" fmla="*/ 147 h 169"/>
                <a:gd name="T6" fmla="*/ 74 w 177"/>
                <a:gd name="T7" fmla="*/ 153 h 169"/>
                <a:gd name="T8" fmla="*/ 107 w 177"/>
                <a:gd name="T9" fmla="*/ 147 h 169"/>
                <a:gd name="T10" fmla="*/ 168 w 177"/>
                <a:gd name="T11" fmla="*/ 69 h 169"/>
                <a:gd name="T12" fmla="*/ 177 w 177"/>
                <a:gd name="T13" fmla="*/ 28 h 169"/>
                <a:gd name="T14" fmla="*/ 105 w 177"/>
                <a:gd name="T15" fmla="*/ 0 h 169"/>
                <a:gd name="T16" fmla="*/ 66 w 177"/>
                <a:gd name="T17" fmla="*/ 10 h 169"/>
                <a:gd name="T18" fmla="*/ 3 w 177"/>
                <a:gd name="T19" fmla="*/ 84 h 169"/>
                <a:gd name="T20" fmla="*/ 0 w 177"/>
                <a:gd name="T21" fmla="*/ 109 h 169"/>
                <a:gd name="T22" fmla="*/ 23 w 177"/>
                <a:gd name="T23" fmla="*/ 123 h 169"/>
                <a:gd name="T24" fmla="*/ 3 w 177"/>
                <a:gd name="T25" fmla="*/ 148 h 1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169"/>
                <a:gd name="T41" fmla="*/ 177 w 177"/>
                <a:gd name="T42" fmla="*/ 169 h 1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169">
                  <a:moveTo>
                    <a:pt x="2" y="153"/>
                  </a:moveTo>
                  <a:lnTo>
                    <a:pt x="36" y="169"/>
                  </a:lnTo>
                  <a:lnTo>
                    <a:pt x="54" y="147"/>
                  </a:lnTo>
                  <a:lnTo>
                    <a:pt x="74" y="153"/>
                  </a:lnTo>
                  <a:lnTo>
                    <a:pt x="107" y="147"/>
                  </a:lnTo>
                  <a:lnTo>
                    <a:pt x="168" y="69"/>
                  </a:lnTo>
                  <a:lnTo>
                    <a:pt x="177" y="28"/>
                  </a:lnTo>
                  <a:lnTo>
                    <a:pt x="105" y="0"/>
                  </a:lnTo>
                  <a:lnTo>
                    <a:pt x="66" y="10"/>
                  </a:lnTo>
                  <a:lnTo>
                    <a:pt x="3" y="84"/>
                  </a:lnTo>
                  <a:lnTo>
                    <a:pt x="0" y="109"/>
                  </a:lnTo>
                  <a:lnTo>
                    <a:pt x="23" y="123"/>
                  </a:lnTo>
                  <a:lnTo>
                    <a:pt x="3" y="148"/>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10" name="Freeform 644"/>
            <p:cNvSpPr>
              <a:spLocks/>
            </p:cNvSpPr>
            <p:nvPr/>
          </p:nvSpPr>
          <p:spPr bwMode="auto">
            <a:xfrm>
              <a:off x="2982912" y="5495925"/>
              <a:ext cx="255587" cy="576264"/>
            </a:xfrm>
            <a:custGeom>
              <a:avLst/>
              <a:gdLst>
                <a:gd name="T0" fmla="*/ 63 w 147"/>
                <a:gd name="T1" fmla="*/ 329 h 329"/>
                <a:gd name="T2" fmla="*/ 21 w 147"/>
                <a:gd name="T3" fmla="*/ 149 h 329"/>
                <a:gd name="T4" fmla="*/ 147 w 147"/>
                <a:gd name="T5" fmla="*/ 0 h 329"/>
                <a:gd name="T6" fmla="*/ 0 60000 65536"/>
                <a:gd name="T7" fmla="*/ 0 60000 65536"/>
                <a:gd name="T8" fmla="*/ 0 60000 65536"/>
                <a:gd name="T9" fmla="*/ 0 w 147"/>
                <a:gd name="T10" fmla="*/ 0 h 329"/>
                <a:gd name="T11" fmla="*/ 147 w 147"/>
                <a:gd name="T12" fmla="*/ 329 h 329"/>
              </a:gdLst>
              <a:ahLst/>
              <a:cxnLst>
                <a:cxn ang="T6">
                  <a:pos x="T0" y="T1"/>
                </a:cxn>
                <a:cxn ang="T7">
                  <a:pos x="T2" y="T3"/>
                </a:cxn>
                <a:cxn ang="T8">
                  <a:pos x="T4" y="T5"/>
                </a:cxn>
              </a:cxnLst>
              <a:rect l="T9" t="T10" r="T11" b="T12"/>
              <a:pathLst>
                <a:path w="147" h="329">
                  <a:moveTo>
                    <a:pt x="63" y="329"/>
                  </a:moveTo>
                  <a:cubicBezTo>
                    <a:pt x="56" y="299"/>
                    <a:pt x="0" y="236"/>
                    <a:pt x="21" y="149"/>
                  </a:cubicBezTo>
                  <a:cubicBezTo>
                    <a:pt x="54" y="26"/>
                    <a:pt x="121" y="31"/>
                    <a:pt x="147" y="0"/>
                  </a:cubicBezTo>
                </a:path>
              </a:pathLst>
            </a:custGeom>
            <a:noFill/>
            <a:ln w="12700">
              <a:solidFill>
                <a:schemeClr val="tx1"/>
              </a:solidFill>
              <a:round/>
              <a:headEnd type="none" w="med" len="med"/>
              <a:tailEnd type="arrow" w="med" len="med"/>
            </a:ln>
          </p:spPr>
          <p:txBody>
            <a:bodyPr/>
            <a:lstStyle/>
            <a:p>
              <a:endParaRPr lang="en-US"/>
            </a:p>
          </p:txBody>
        </p:sp>
        <p:grpSp>
          <p:nvGrpSpPr>
            <p:cNvPr id="312" name="Group 723"/>
            <p:cNvGrpSpPr>
              <a:grpSpLocks/>
            </p:cNvGrpSpPr>
            <p:nvPr/>
          </p:nvGrpSpPr>
          <p:grpSpPr bwMode="auto">
            <a:xfrm>
              <a:off x="3257550" y="5314950"/>
              <a:ext cx="152400" cy="631824"/>
              <a:chOff x="2574" y="2166"/>
              <a:chExt cx="96" cy="398"/>
            </a:xfrm>
          </p:grpSpPr>
          <p:sp>
            <p:nvSpPr>
              <p:cNvPr id="313"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314"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315"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316"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317"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318"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319"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cxnSp>
        <p:nvCxnSpPr>
          <p:cNvPr id="251" name="Straight Connector 250"/>
          <p:cNvCxnSpPr>
            <a:stCxn id="237" idx="2"/>
          </p:cNvCxnSpPr>
          <p:nvPr/>
        </p:nvCxnSpPr>
        <p:spPr>
          <a:xfrm>
            <a:off x="721540" y="3603089"/>
            <a:ext cx="802460" cy="8927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2" name="Freeform 563"/>
          <p:cNvSpPr>
            <a:spLocks/>
          </p:cNvSpPr>
          <p:nvPr/>
        </p:nvSpPr>
        <p:spPr bwMode="auto">
          <a:xfrm rot="18590971" flipH="1">
            <a:off x="1269828" y="4075401"/>
            <a:ext cx="214348" cy="412145"/>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cxnSp>
        <p:nvCxnSpPr>
          <p:cNvPr id="249" name="Straight Connector 248"/>
          <p:cNvCxnSpPr/>
          <p:nvPr/>
        </p:nvCxnSpPr>
        <p:spPr>
          <a:xfrm>
            <a:off x="533400" y="4953000"/>
            <a:ext cx="1219200" cy="2057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3" name="Group 71"/>
          <p:cNvGrpSpPr/>
          <p:nvPr/>
        </p:nvGrpSpPr>
        <p:grpSpPr>
          <a:xfrm>
            <a:off x="990600" y="6361113"/>
            <a:ext cx="685496" cy="1106487"/>
            <a:chOff x="2743200" y="4343400"/>
            <a:chExt cx="685496" cy="1106487"/>
          </a:xfrm>
        </p:grpSpPr>
        <p:sp>
          <p:nvSpPr>
            <p:cNvPr id="194"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95"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196"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97"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198"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aphicFrame>
        <p:nvGraphicFramePr>
          <p:cNvPr id="25629" name="Group 29"/>
          <p:cNvGraphicFramePr>
            <a:graphicFrameLocks noGrp="1"/>
          </p:cNvGraphicFramePr>
          <p:nvPr/>
        </p:nvGraphicFramePr>
        <p:xfrm>
          <a:off x="177801" y="165099"/>
          <a:ext cx="6997700" cy="2256028"/>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4531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Stage:  No Shoot! Quit moving! </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J Grimes</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a:ln>
                            <a:noFill/>
                          </a:ln>
                          <a:solidFill>
                            <a:schemeClr val="tx1"/>
                          </a:solidFill>
                          <a:effectLst/>
                          <a:latin typeface="Arial" charset="0"/>
                          <a:cs typeface="Times New Roman" charset="0"/>
                        </a:rPr>
                        <a:t>Date: 2/26/2012 – Upper Bay</a:t>
                      </a:r>
                      <a:endParaRPr kumimoji="0" lang="en-US" sz="1200" b="1" i="0" u="none" strike="noStrike" cap="none" normalizeH="0" baseline="0" dirty="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26714">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a:t>
                      </a:r>
                      <a:r>
                        <a:rPr kumimoji="0" lang="en-US" sz="1200" b="1" i="0" u="none" strike="noStrike" cap="none" normalizeH="0" baseline="0" dirty="0">
                          <a:ln>
                            <a:noFill/>
                          </a:ln>
                          <a:solidFill>
                            <a:schemeClr val="tx1"/>
                          </a:solidFill>
                          <a:effectLst/>
                          <a:latin typeface="Calibri" pitchFamily="34" charset="0"/>
                          <a:cs typeface="Times New Roman" charset="0"/>
                        </a:rPr>
                        <a:t>START POSITION:</a:t>
                      </a:r>
                      <a:r>
                        <a:rPr kumimoji="0" lang="en-US" sz="1200" b="0" i="0" u="none" strike="noStrike" cap="none" normalizeH="0" baseline="0" dirty="0">
                          <a:ln>
                            <a:noFill/>
                          </a:ln>
                          <a:solidFill>
                            <a:schemeClr val="tx1"/>
                          </a:solidFill>
                          <a:effectLst/>
                          <a:latin typeface="Calibri" pitchFamily="34" charset="0"/>
                          <a:cs typeface="Times New Roman" charset="0"/>
                        </a:rPr>
                        <a:t>  Shooter’s choice on start </a:t>
                      </a:r>
                      <a:r>
                        <a:rPr kumimoji="0" lang="en-US" sz="1200" b="0" i="0" u="none" strike="noStrike" kern="1200" cap="none" normalizeH="0" baseline="0" dirty="0">
                          <a:ln>
                            <a:noFill/>
                          </a:ln>
                          <a:solidFill>
                            <a:schemeClr val="tx1"/>
                          </a:solidFill>
                          <a:effectLst/>
                          <a:latin typeface="Calibri" pitchFamily="34" charset="0"/>
                          <a:ea typeface="+mn-ea"/>
                          <a:cs typeface="Times New Roman" charset="0"/>
                        </a:rPr>
                        <a:t>position &amp; timekeeping.</a:t>
                      </a:r>
                      <a:endParaRPr kumimoji="0" lang="en-US" sz="1200" b="0" i="0" u="none" strike="noStrike" cap="none" normalizeH="0" baseline="0" dirty="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73458">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GUN READY CONDITION: </a:t>
                      </a:r>
                      <a:r>
                        <a:rPr kumimoji="0" lang="en-US" sz="1100" b="0" i="0" u="none" strike="noStrike" cap="none" normalizeH="0" baseline="0" dirty="0">
                          <a:ln>
                            <a:noFill/>
                          </a:ln>
                          <a:solidFill>
                            <a:schemeClr val="tx1"/>
                          </a:solidFill>
                          <a:effectLst/>
                          <a:latin typeface="Arial" charset="0"/>
                          <a:cs typeface="Times New Roman" charset="0"/>
                        </a:rPr>
                        <a:t>Loaded gun in holster, hands relaxed at sides.</a:t>
                      </a:r>
                      <a:endParaRPr kumimoji="0" lang="en-US" sz="1100" b="1" i="0" u="none" strike="noStrike" cap="none" normalizeH="0" baseline="0" dirty="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38 rounds, 190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16 IPSC, 2 PP, 2 USP, 2 Plate</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551616">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Upon start signal, engage targets.</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grpSp>
        <p:nvGrpSpPr>
          <p:cNvPr id="2" name="Group 70"/>
          <p:cNvGrpSpPr/>
          <p:nvPr/>
        </p:nvGrpSpPr>
        <p:grpSpPr>
          <a:xfrm>
            <a:off x="6248400" y="152400"/>
            <a:ext cx="944753" cy="979552"/>
            <a:chOff x="6093277" y="2819399"/>
            <a:chExt cx="944753" cy="979552"/>
          </a:xfrm>
        </p:grpSpPr>
        <p:pic>
          <p:nvPicPr>
            <p:cNvPr id="2070" name="Picture 22"/>
            <p:cNvPicPr>
              <a:picLocks noChangeAspect="1" noChangeArrowheads="1"/>
            </p:cNvPicPr>
            <p:nvPr/>
          </p:nvPicPr>
          <p:blipFill>
            <a:blip r:embed="rId2"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398841"/>
              <a:ext cx="561372" cy="400110"/>
            </a:xfrm>
            <a:prstGeom prst="rect">
              <a:avLst/>
            </a:prstGeom>
            <a:noFill/>
          </p:spPr>
          <p:txBody>
            <a:bodyPr wrap="none" lIns="91440" tIns="45720" rIns="91440" bIns="45720">
              <a:spAutoFit/>
            </a:bodyPr>
            <a:lstStyle/>
            <a:p>
              <a:pPr algn="ctr"/>
              <a:r>
                <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p>
          </p:txBody>
        </p:sp>
      </p:grpSp>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88"/>
          <p:cNvGrpSpPr>
            <a:grpSpLocks/>
          </p:cNvGrpSpPr>
          <p:nvPr/>
        </p:nvGrpSpPr>
        <p:grpSpPr bwMode="auto">
          <a:xfrm>
            <a:off x="9067800" y="26670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29"/>
          <p:cNvGrpSpPr>
            <a:grpSpLocks/>
          </p:cNvGrpSpPr>
          <p:nvPr/>
        </p:nvGrpSpPr>
        <p:grpSpPr bwMode="auto">
          <a:xfrm>
            <a:off x="8458200" y="16002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 name="Group 723"/>
          <p:cNvGrpSpPr>
            <a:grpSpLocks/>
          </p:cNvGrpSpPr>
          <p:nvPr/>
        </p:nvGrpSpPr>
        <p:grpSpPr bwMode="auto">
          <a:xfrm>
            <a:off x="91440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 name="Group 60"/>
          <p:cNvGrpSpPr/>
          <p:nvPr/>
        </p:nvGrpSpPr>
        <p:grpSpPr>
          <a:xfrm>
            <a:off x="91752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47"/>
          <p:cNvGrpSpPr/>
          <p:nvPr/>
        </p:nvGrpSpPr>
        <p:grpSpPr>
          <a:xfrm>
            <a:off x="8229600" y="2667000"/>
            <a:ext cx="404303" cy="683977"/>
            <a:chOff x="767613" y="2243008"/>
            <a:chExt cx="404303" cy="683977"/>
          </a:xfrm>
        </p:grpSpPr>
        <p:grpSp>
          <p:nvGrpSpPr>
            <p:cNvPr id="14"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6" name="Group 95"/>
          <p:cNvGrpSpPr>
            <a:grpSpLocks/>
          </p:cNvGrpSpPr>
          <p:nvPr/>
        </p:nvGrpSpPr>
        <p:grpSpPr bwMode="auto">
          <a:xfrm>
            <a:off x="9067800" y="845820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7" name="Group 44"/>
          <p:cNvGrpSpPr>
            <a:grpSpLocks/>
          </p:cNvGrpSpPr>
          <p:nvPr/>
        </p:nvGrpSpPr>
        <p:grpSpPr bwMode="auto">
          <a:xfrm>
            <a:off x="9982200" y="5943600"/>
            <a:ext cx="287338" cy="787400"/>
            <a:chOff x="1756" y="2113"/>
            <a:chExt cx="181" cy="499"/>
          </a:xfrm>
        </p:grpSpPr>
        <p:sp>
          <p:nvSpPr>
            <p:cNvPr id="82"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3"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8" name="Group 47"/>
            <p:cNvGrpSpPr>
              <a:grpSpLocks/>
            </p:cNvGrpSpPr>
            <p:nvPr/>
          </p:nvGrpSpPr>
          <p:grpSpPr bwMode="auto">
            <a:xfrm>
              <a:off x="1756" y="2113"/>
              <a:ext cx="181" cy="333"/>
              <a:chOff x="1756" y="2113"/>
              <a:chExt cx="181" cy="333"/>
            </a:xfrm>
          </p:grpSpPr>
          <p:sp>
            <p:nvSpPr>
              <p:cNvPr id="85"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6"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9" name="Group 164"/>
          <p:cNvGrpSpPr>
            <a:grpSpLocks/>
          </p:cNvGrpSpPr>
          <p:nvPr/>
        </p:nvGrpSpPr>
        <p:grpSpPr bwMode="auto">
          <a:xfrm>
            <a:off x="9067800" y="5943600"/>
            <a:ext cx="288925" cy="787400"/>
            <a:chOff x="1247" y="2496"/>
            <a:chExt cx="182" cy="496"/>
          </a:xfrm>
        </p:grpSpPr>
        <p:sp>
          <p:nvSpPr>
            <p:cNvPr id="8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9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23" name="Group 167"/>
            <p:cNvGrpSpPr>
              <a:grpSpLocks/>
            </p:cNvGrpSpPr>
            <p:nvPr/>
          </p:nvGrpSpPr>
          <p:grpSpPr bwMode="auto">
            <a:xfrm>
              <a:off x="1247" y="2496"/>
              <a:ext cx="182" cy="331"/>
              <a:chOff x="1247" y="2496"/>
              <a:chExt cx="182" cy="331"/>
            </a:xfrm>
          </p:grpSpPr>
          <p:sp>
            <p:nvSpPr>
              <p:cNvPr id="9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2051" name="Group 723"/>
          <p:cNvGrpSpPr>
            <a:grpSpLocks/>
          </p:cNvGrpSpPr>
          <p:nvPr/>
        </p:nvGrpSpPr>
        <p:grpSpPr bwMode="auto">
          <a:xfrm>
            <a:off x="8686800" y="3962400"/>
            <a:ext cx="152400" cy="403224"/>
            <a:chOff x="2574" y="2166"/>
            <a:chExt cx="96" cy="398"/>
          </a:xfrm>
        </p:grpSpPr>
        <p:sp>
          <p:nvSpPr>
            <p:cNvPr id="177"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8"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9"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180"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181"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182"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183"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40" name="Group 139"/>
          <p:cNvGrpSpPr/>
          <p:nvPr/>
        </p:nvGrpSpPr>
        <p:grpSpPr>
          <a:xfrm>
            <a:off x="-685800" y="6781800"/>
            <a:ext cx="393700" cy="1271588"/>
            <a:chOff x="3962400" y="6248400"/>
            <a:chExt cx="393700" cy="1271588"/>
          </a:xfrm>
        </p:grpSpPr>
        <p:sp>
          <p:nvSpPr>
            <p:cNvPr id="138"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139"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147" name="Group 107"/>
          <p:cNvGrpSpPr/>
          <p:nvPr/>
        </p:nvGrpSpPr>
        <p:grpSpPr>
          <a:xfrm>
            <a:off x="-838200" y="2971800"/>
            <a:ext cx="533400" cy="3505200"/>
            <a:chOff x="1600200" y="3200400"/>
            <a:chExt cx="533400" cy="3505200"/>
          </a:xfrm>
        </p:grpSpPr>
        <p:sp>
          <p:nvSpPr>
            <p:cNvPr id="148" name="Rectangle 147"/>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Connector 148"/>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184" name="Group 183"/>
          <p:cNvGrpSpPr/>
          <p:nvPr/>
        </p:nvGrpSpPr>
        <p:grpSpPr>
          <a:xfrm>
            <a:off x="9753600" y="2743200"/>
            <a:ext cx="404303" cy="685800"/>
            <a:chOff x="5105400" y="5257800"/>
            <a:chExt cx="404303" cy="685800"/>
          </a:xfrm>
        </p:grpSpPr>
        <p:grpSp>
          <p:nvGrpSpPr>
            <p:cNvPr id="185" name="Group 47"/>
            <p:cNvGrpSpPr/>
            <p:nvPr/>
          </p:nvGrpSpPr>
          <p:grpSpPr>
            <a:xfrm>
              <a:off x="5105400" y="5257800"/>
              <a:ext cx="404303" cy="683977"/>
              <a:chOff x="767613" y="2243008"/>
              <a:chExt cx="404303" cy="683977"/>
            </a:xfrm>
          </p:grpSpPr>
          <p:grpSp>
            <p:nvGrpSpPr>
              <p:cNvPr id="187" name="Group 7"/>
              <p:cNvGrpSpPr/>
              <p:nvPr/>
            </p:nvGrpSpPr>
            <p:grpSpPr>
              <a:xfrm rot="1162190">
                <a:off x="799364" y="2650842"/>
                <a:ext cx="263525" cy="243338"/>
                <a:chOff x="773113" y="2646362"/>
                <a:chExt cx="263525" cy="401638"/>
              </a:xfrm>
            </p:grpSpPr>
            <p:sp>
              <p:nvSpPr>
                <p:cNvPr id="191"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192"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188"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89"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190"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sp>
          <p:nvSpPr>
            <p:cNvPr id="186" name="AutoShape 28"/>
            <p:cNvSpPr>
              <a:spLocks noChangeArrowheads="1"/>
            </p:cNvSpPr>
            <p:nvPr/>
          </p:nvSpPr>
          <p:spPr bwMode="auto">
            <a:xfrm>
              <a:off x="5105400" y="5257800"/>
              <a:ext cx="381000" cy="685800"/>
            </a:xfrm>
            <a:prstGeom prst="can">
              <a:avLst>
                <a:gd name="adj" fmla="val 43873"/>
              </a:avLst>
            </a:prstGeom>
            <a:solidFill>
              <a:srgbClr val="73D9F1">
                <a:alpha val="58000"/>
              </a:srgbClr>
            </a:solidFill>
            <a:ln w="9525">
              <a:solidFill>
                <a:schemeClr val="tx1"/>
              </a:solidFill>
              <a:round/>
              <a:headEnd/>
              <a:tailEnd/>
            </a:ln>
          </p:spPr>
          <p:txBody>
            <a:bodyPr wrap="none" anchor="ctr"/>
            <a:lstStyle/>
            <a:p>
              <a:endParaRPr lang="en-US"/>
            </a:p>
          </p:txBody>
        </p:sp>
      </p:grpSp>
      <p:grpSp>
        <p:nvGrpSpPr>
          <p:cNvPr id="199" name="Group 125"/>
          <p:cNvGrpSpPr/>
          <p:nvPr/>
        </p:nvGrpSpPr>
        <p:grpSpPr>
          <a:xfrm>
            <a:off x="8915400" y="914400"/>
            <a:ext cx="533400" cy="533400"/>
            <a:chOff x="4419600" y="5791200"/>
            <a:chExt cx="533400" cy="533400"/>
          </a:xfrm>
        </p:grpSpPr>
        <p:sp>
          <p:nvSpPr>
            <p:cNvPr id="200" name="Rectangle 199"/>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202" name="Group 125"/>
          <p:cNvGrpSpPr/>
          <p:nvPr/>
        </p:nvGrpSpPr>
        <p:grpSpPr>
          <a:xfrm>
            <a:off x="9067800" y="1066800"/>
            <a:ext cx="533400" cy="533400"/>
            <a:chOff x="4419600" y="5791200"/>
            <a:chExt cx="533400" cy="533400"/>
          </a:xfrm>
        </p:grpSpPr>
        <p:sp>
          <p:nvSpPr>
            <p:cNvPr id="203" name="Rectangle 202"/>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TextBox 203"/>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209" name="Group 560"/>
          <p:cNvGrpSpPr>
            <a:grpSpLocks/>
          </p:cNvGrpSpPr>
          <p:nvPr/>
        </p:nvGrpSpPr>
        <p:grpSpPr bwMode="auto">
          <a:xfrm flipH="1">
            <a:off x="1011236" y="4002089"/>
            <a:ext cx="706438" cy="1158876"/>
            <a:chOff x="1296" y="2833"/>
            <a:chExt cx="445" cy="730"/>
          </a:xfrm>
        </p:grpSpPr>
        <p:grpSp>
          <p:nvGrpSpPr>
            <p:cNvPr id="210" name="Group 561"/>
            <p:cNvGrpSpPr>
              <a:grpSpLocks/>
            </p:cNvGrpSpPr>
            <p:nvPr/>
          </p:nvGrpSpPr>
          <p:grpSpPr bwMode="auto">
            <a:xfrm>
              <a:off x="1344" y="2833"/>
              <a:ext cx="397" cy="623"/>
              <a:chOff x="1344" y="2833"/>
              <a:chExt cx="397" cy="623"/>
            </a:xfrm>
          </p:grpSpPr>
          <p:grpSp>
            <p:nvGrpSpPr>
              <p:cNvPr id="212" name="Group 562"/>
              <p:cNvGrpSpPr>
                <a:grpSpLocks/>
              </p:cNvGrpSpPr>
              <p:nvPr/>
            </p:nvGrpSpPr>
            <p:grpSpPr bwMode="auto">
              <a:xfrm>
                <a:off x="1360" y="3055"/>
                <a:ext cx="376" cy="401"/>
                <a:chOff x="576" y="3156"/>
                <a:chExt cx="462" cy="493"/>
              </a:xfrm>
            </p:grpSpPr>
            <p:sp>
              <p:nvSpPr>
                <p:cNvPr id="221" name="Freeform 563"/>
                <p:cNvSpPr>
                  <a:spLocks/>
                </p:cNvSpPr>
                <p:nvPr/>
              </p:nvSpPr>
              <p:spPr bwMode="auto">
                <a:xfrm rot="3009029">
                  <a:off x="796" y="3079"/>
                  <a:ext cx="166" cy="319"/>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nvGrpSpPr>
                <p:cNvPr id="222" name="Group 564"/>
                <p:cNvGrpSpPr>
                  <a:grpSpLocks/>
                </p:cNvGrpSpPr>
                <p:nvPr/>
              </p:nvGrpSpPr>
              <p:grpSpPr bwMode="auto">
                <a:xfrm flipH="1">
                  <a:off x="576" y="3264"/>
                  <a:ext cx="255" cy="385"/>
                  <a:chOff x="576" y="3264"/>
                  <a:chExt cx="255" cy="385"/>
                </a:xfrm>
              </p:grpSpPr>
              <p:sp>
                <p:nvSpPr>
                  <p:cNvPr id="223" name="Freeform 565"/>
                  <p:cNvSpPr>
                    <a:spLocks/>
                  </p:cNvSpPr>
                  <p:nvPr/>
                </p:nvSpPr>
                <p:spPr bwMode="auto">
                  <a:xfrm>
                    <a:off x="617" y="3484"/>
                    <a:ext cx="214" cy="165"/>
                  </a:xfrm>
                  <a:custGeom>
                    <a:avLst/>
                    <a:gdLst>
                      <a:gd name="T0" fmla="*/ 0 w 214"/>
                      <a:gd name="T1" fmla="*/ 0 h 165"/>
                      <a:gd name="T2" fmla="*/ 214 w 214"/>
                      <a:gd name="T3" fmla="*/ 21 h 165"/>
                      <a:gd name="T4" fmla="*/ 210 w 214"/>
                      <a:gd name="T5" fmla="*/ 165 h 165"/>
                      <a:gd name="T6" fmla="*/ 0 w 214"/>
                      <a:gd name="T7" fmla="*/ 140 h 165"/>
                      <a:gd name="T8" fmla="*/ 0 w 214"/>
                      <a:gd name="T9" fmla="*/ 0 h 165"/>
                      <a:gd name="T10" fmla="*/ 0 60000 65536"/>
                      <a:gd name="T11" fmla="*/ 0 60000 65536"/>
                      <a:gd name="T12" fmla="*/ 0 60000 65536"/>
                      <a:gd name="T13" fmla="*/ 0 60000 65536"/>
                      <a:gd name="T14" fmla="*/ 0 60000 65536"/>
                      <a:gd name="T15" fmla="*/ 0 w 214"/>
                      <a:gd name="T16" fmla="*/ 0 h 165"/>
                      <a:gd name="T17" fmla="*/ 214 w 214"/>
                      <a:gd name="T18" fmla="*/ 165 h 165"/>
                    </a:gdLst>
                    <a:ahLst/>
                    <a:cxnLst>
                      <a:cxn ang="T10">
                        <a:pos x="T0" y="T1"/>
                      </a:cxn>
                      <a:cxn ang="T11">
                        <a:pos x="T2" y="T3"/>
                      </a:cxn>
                      <a:cxn ang="T12">
                        <a:pos x="T4" y="T5"/>
                      </a:cxn>
                      <a:cxn ang="T13">
                        <a:pos x="T6" y="T7"/>
                      </a:cxn>
                      <a:cxn ang="T14">
                        <a:pos x="T8" y="T9"/>
                      </a:cxn>
                    </a:cxnLst>
                    <a:rect l="T15" t="T16" r="T17" b="T18"/>
                    <a:pathLst>
                      <a:path w="214" h="165">
                        <a:moveTo>
                          <a:pt x="0" y="0"/>
                        </a:moveTo>
                        <a:lnTo>
                          <a:pt x="214" y="21"/>
                        </a:lnTo>
                        <a:lnTo>
                          <a:pt x="210" y="165"/>
                        </a:lnTo>
                        <a:lnTo>
                          <a:pt x="0" y="140"/>
                        </a:lnTo>
                        <a:lnTo>
                          <a:pt x="0" y="0"/>
                        </a:lnTo>
                        <a:close/>
                      </a:path>
                    </a:pathLst>
                  </a:custGeom>
                  <a:solidFill>
                    <a:schemeClr val="bg2"/>
                  </a:solidFill>
                  <a:ln w="9525">
                    <a:solidFill>
                      <a:schemeClr val="tx1"/>
                    </a:solidFill>
                    <a:round/>
                    <a:headEnd/>
                    <a:tailEnd/>
                  </a:ln>
                </p:spPr>
                <p:txBody>
                  <a:bodyPr/>
                  <a:lstStyle/>
                  <a:p>
                    <a:endParaRPr lang="en-US"/>
                  </a:p>
                </p:txBody>
              </p:sp>
              <p:sp>
                <p:nvSpPr>
                  <p:cNvPr id="224" name="Freeform 566"/>
                  <p:cNvSpPr>
                    <a:spLocks/>
                  </p:cNvSpPr>
                  <p:nvPr/>
                </p:nvSpPr>
                <p:spPr bwMode="auto">
                  <a:xfrm>
                    <a:off x="688" y="3349"/>
                    <a:ext cx="52" cy="211"/>
                  </a:xfrm>
                  <a:custGeom>
                    <a:avLst/>
                    <a:gdLst>
                      <a:gd name="T0" fmla="*/ 0 w 52"/>
                      <a:gd name="T1" fmla="*/ 57 h 211"/>
                      <a:gd name="T2" fmla="*/ 0 w 52"/>
                      <a:gd name="T3" fmla="*/ 207 h 211"/>
                      <a:gd name="T4" fmla="*/ 52 w 52"/>
                      <a:gd name="T5" fmla="*/ 211 h 211"/>
                      <a:gd name="T6" fmla="*/ 51 w 52"/>
                      <a:gd name="T7" fmla="*/ 0 h 211"/>
                      <a:gd name="T8" fmla="*/ 0 w 52"/>
                      <a:gd name="T9" fmla="*/ 57 h 211"/>
                      <a:gd name="T10" fmla="*/ 0 60000 65536"/>
                      <a:gd name="T11" fmla="*/ 0 60000 65536"/>
                      <a:gd name="T12" fmla="*/ 0 60000 65536"/>
                      <a:gd name="T13" fmla="*/ 0 60000 65536"/>
                      <a:gd name="T14" fmla="*/ 0 60000 65536"/>
                      <a:gd name="T15" fmla="*/ 0 w 52"/>
                      <a:gd name="T16" fmla="*/ 0 h 211"/>
                      <a:gd name="T17" fmla="*/ 52 w 52"/>
                      <a:gd name="T18" fmla="*/ 211 h 211"/>
                    </a:gdLst>
                    <a:ahLst/>
                    <a:cxnLst>
                      <a:cxn ang="T10">
                        <a:pos x="T0" y="T1"/>
                      </a:cxn>
                      <a:cxn ang="T11">
                        <a:pos x="T2" y="T3"/>
                      </a:cxn>
                      <a:cxn ang="T12">
                        <a:pos x="T4" y="T5"/>
                      </a:cxn>
                      <a:cxn ang="T13">
                        <a:pos x="T6" y="T7"/>
                      </a:cxn>
                      <a:cxn ang="T14">
                        <a:pos x="T8" y="T9"/>
                      </a:cxn>
                    </a:cxnLst>
                    <a:rect l="T15" t="T16" r="T17" b="T18"/>
                    <a:pathLst>
                      <a:path w="52" h="211">
                        <a:moveTo>
                          <a:pt x="0" y="57"/>
                        </a:moveTo>
                        <a:lnTo>
                          <a:pt x="0" y="207"/>
                        </a:lnTo>
                        <a:lnTo>
                          <a:pt x="52" y="211"/>
                        </a:lnTo>
                        <a:lnTo>
                          <a:pt x="51" y="0"/>
                        </a:lnTo>
                        <a:lnTo>
                          <a:pt x="0" y="57"/>
                        </a:lnTo>
                        <a:close/>
                      </a:path>
                    </a:pathLst>
                  </a:custGeom>
                  <a:solidFill>
                    <a:schemeClr val="bg2"/>
                  </a:solidFill>
                  <a:ln w="9525" cap="flat" cmpd="sng">
                    <a:solidFill>
                      <a:schemeClr val="tx1"/>
                    </a:solidFill>
                    <a:prstDash val="solid"/>
                    <a:round/>
                    <a:headEnd type="none" w="med" len="med"/>
                    <a:tailEnd type="none" w="med" len="med"/>
                  </a:ln>
                </p:spPr>
                <p:txBody>
                  <a:bodyPr/>
                  <a:lstStyle/>
                  <a:p>
                    <a:endParaRPr lang="en-US"/>
                  </a:p>
                </p:txBody>
              </p:sp>
              <p:sp>
                <p:nvSpPr>
                  <p:cNvPr id="225" name="Freeform 567"/>
                  <p:cNvSpPr>
                    <a:spLocks/>
                  </p:cNvSpPr>
                  <p:nvPr/>
                </p:nvSpPr>
                <p:spPr bwMode="auto">
                  <a:xfrm rot="-446074">
                    <a:off x="595" y="3279"/>
                    <a:ext cx="189" cy="186"/>
                  </a:xfrm>
                  <a:custGeom>
                    <a:avLst/>
                    <a:gdLst>
                      <a:gd name="T0" fmla="*/ 150 w 189"/>
                      <a:gd name="T1" fmla="*/ 0 h 186"/>
                      <a:gd name="T2" fmla="*/ 0 w 189"/>
                      <a:gd name="T3" fmla="*/ 147 h 186"/>
                      <a:gd name="T4" fmla="*/ 48 w 189"/>
                      <a:gd name="T5" fmla="*/ 186 h 186"/>
                      <a:gd name="T6" fmla="*/ 189 w 189"/>
                      <a:gd name="T7" fmla="*/ 45 h 186"/>
                      <a:gd name="T8" fmla="*/ 150 w 189"/>
                      <a:gd name="T9" fmla="*/ 0 h 186"/>
                      <a:gd name="T10" fmla="*/ 0 60000 65536"/>
                      <a:gd name="T11" fmla="*/ 0 60000 65536"/>
                      <a:gd name="T12" fmla="*/ 0 60000 65536"/>
                      <a:gd name="T13" fmla="*/ 0 60000 65536"/>
                      <a:gd name="T14" fmla="*/ 0 60000 65536"/>
                      <a:gd name="T15" fmla="*/ 0 w 189"/>
                      <a:gd name="T16" fmla="*/ 0 h 186"/>
                      <a:gd name="T17" fmla="*/ 189 w 189"/>
                      <a:gd name="T18" fmla="*/ 186 h 186"/>
                    </a:gdLst>
                    <a:ahLst/>
                    <a:cxnLst>
                      <a:cxn ang="T10">
                        <a:pos x="T0" y="T1"/>
                      </a:cxn>
                      <a:cxn ang="T11">
                        <a:pos x="T2" y="T3"/>
                      </a:cxn>
                      <a:cxn ang="T12">
                        <a:pos x="T4" y="T5"/>
                      </a:cxn>
                      <a:cxn ang="T13">
                        <a:pos x="T6" y="T7"/>
                      </a:cxn>
                      <a:cxn ang="T14">
                        <a:pos x="T8" y="T9"/>
                      </a:cxn>
                    </a:cxnLst>
                    <a:rect l="T15" t="T16" r="T17" b="T18"/>
                    <a:pathLst>
                      <a:path w="189" h="186">
                        <a:moveTo>
                          <a:pt x="150" y="0"/>
                        </a:moveTo>
                        <a:lnTo>
                          <a:pt x="0" y="147"/>
                        </a:lnTo>
                        <a:lnTo>
                          <a:pt x="48" y="186"/>
                        </a:lnTo>
                        <a:lnTo>
                          <a:pt x="189" y="45"/>
                        </a:lnTo>
                        <a:lnTo>
                          <a:pt x="150" y="0"/>
                        </a:lnTo>
                        <a:close/>
                      </a:path>
                    </a:pathLst>
                  </a:custGeom>
                  <a:solidFill>
                    <a:schemeClr val="bg2"/>
                  </a:solidFill>
                  <a:ln w="9525" cap="flat" cmpd="sng">
                    <a:solidFill>
                      <a:schemeClr val="tx1"/>
                    </a:solidFill>
                    <a:prstDash val="solid"/>
                    <a:round/>
                    <a:headEnd type="none" w="med" len="med"/>
                    <a:tailEnd type="none" w="med" len="med"/>
                  </a:ln>
                </p:spPr>
                <p:txBody>
                  <a:bodyPr/>
                  <a:lstStyle/>
                  <a:p>
                    <a:endParaRPr lang="en-US"/>
                  </a:p>
                </p:txBody>
              </p:sp>
              <p:sp>
                <p:nvSpPr>
                  <p:cNvPr id="226" name="Line 568"/>
                  <p:cNvSpPr>
                    <a:spLocks noChangeShapeType="1"/>
                  </p:cNvSpPr>
                  <p:nvPr/>
                </p:nvSpPr>
                <p:spPr bwMode="auto">
                  <a:xfrm rot="-446074">
                    <a:off x="669" y="3264"/>
                    <a:ext cx="44" cy="38"/>
                  </a:xfrm>
                  <a:prstGeom prst="line">
                    <a:avLst/>
                  </a:prstGeom>
                  <a:noFill/>
                  <a:ln w="25400">
                    <a:solidFill>
                      <a:schemeClr val="tx1"/>
                    </a:solidFill>
                    <a:round/>
                    <a:headEnd/>
                    <a:tailEnd/>
                  </a:ln>
                </p:spPr>
                <p:txBody>
                  <a:bodyPr/>
                  <a:lstStyle/>
                  <a:p>
                    <a:endParaRPr lang="en-US"/>
                  </a:p>
                </p:txBody>
              </p:sp>
              <p:sp>
                <p:nvSpPr>
                  <p:cNvPr id="227" name="Line 569"/>
                  <p:cNvSpPr>
                    <a:spLocks noChangeShapeType="1"/>
                  </p:cNvSpPr>
                  <p:nvPr/>
                </p:nvSpPr>
                <p:spPr bwMode="auto">
                  <a:xfrm rot="-446074">
                    <a:off x="576" y="3382"/>
                    <a:ext cx="38" cy="32"/>
                  </a:xfrm>
                  <a:prstGeom prst="line">
                    <a:avLst/>
                  </a:prstGeom>
                  <a:noFill/>
                  <a:ln w="25400">
                    <a:solidFill>
                      <a:schemeClr val="tx1"/>
                    </a:solidFill>
                    <a:round/>
                    <a:headEnd/>
                    <a:tailEnd/>
                  </a:ln>
                </p:spPr>
                <p:txBody>
                  <a:bodyPr/>
                  <a:lstStyle/>
                  <a:p>
                    <a:endParaRPr lang="en-US"/>
                  </a:p>
                </p:txBody>
              </p:sp>
            </p:grpSp>
          </p:grpSp>
          <p:grpSp>
            <p:nvGrpSpPr>
              <p:cNvPr id="213" name="Group 570"/>
              <p:cNvGrpSpPr>
                <a:grpSpLocks/>
              </p:cNvGrpSpPr>
              <p:nvPr/>
            </p:nvGrpSpPr>
            <p:grpSpPr bwMode="auto">
              <a:xfrm>
                <a:off x="1344" y="2987"/>
                <a:ext cx="141" cy="403"/>
                <a:chOff x="460" y="3016"/>
                <a:chExt cx="173" cy="496"/>
              </a:xfrm>
            </p:grpSpPr>
            <p:sp>
              <p:nvSpPr>
                <p:cNvPr id="215" name="Line 571"/>
                <p:cNvSpPr>
                  <a:spLocks noChangeShapeType="1"/>
                </p:cNvSpPr>
                <p:nvPr/>
              </p:nvSpPr>
              <p:spPr bwMode="auto">
                <a:xfrm>
                  <a:off x="472" y="3292"/>
                  <a:ext cx="0" cy="220"/>
                </a:xfrm>
                <a:prstGeom prst="line">
                  <a:avLst/>
                </a:prstGeom>
                <a:noFill/>
                <a:ln w="28575">
                  <a:solidFill>
                    <a:schemeClr val="tx1"/>
                  </a:solidFill>
                  <a:round/>
                  <a:headEnd/>
                  <a:tailEnd/>
                </a:ln>
              </p:spPr>
              <p:txBody>
                <a:bodyPr wrap="none" anchor="ctr"/>
                <a:lstStyle/>
                <a:p>
                  <a:endParaRPr lang="en-US"/>
                </a:p>
              </p:txBody>
            </p:sp>
            <p:sp>
              <p:nvSpPr>
                <p:cNvPr id="216" name="Line 572"/>
                <p:cNvSpPr>
                  <a:spLocks noChangeShapeType="1"/>
                </p:cNvSpPr>
                <p:nvPr/>
              </p:nvSpPr>
              <p:spPr bwMode="auto">
                <a:xfrm>
                  <a:off x="620" y="3300"/>
                  <a:ext cx="0" cy="208"/>
                </a:xfrm>
                <a:prstGeom prst="line">
                  <a:avLst/>
                </a:prstGeom>
                <a:noFill/>
                <a:ln w="28575">
                  <a:solidFill>
                    <a:schemeClr val="tx1"/>
                  </a:solidFill>
                  <a:round/>
                  <a:headEnd/>
                  <a:tailEnd/>
                </a:ln>
              </p:spPr>
              <p:txBody>
                <a:bodyPr wrap="none" anchor="ctr"/>
                <a:lstStyle/>
                <a:p>
                  <a:endParaRPr lang="en-US"/>
                </a:p>
              </p:txBody>
            </p:sp>
            <p:grpSp>
              <p:nvGrpSpPr>
                <p:cNvPr id="217" name="Group 573"/>
                <p:cNvGrpSpPr>
                  <a:grpSpLocks/>
                </p:cNvGrpSpPr>
                <p:nvPr/>
              </p:nvGrpSpPr>
              <p:grpSpPr bwMode="auto">
                <a:xfrm>
                  <a:off x="460" y="3016"/>
                  <a:ext cx="173" cy="322"/>
                  <a:chOff x="2496" y="2112"/>
                  <a:chExt cx="181" cy="333"/>
                </a:xfrm>
              </p:grpSpPr>
              <p:sp>
                <p:nvSpPr>
                  <p:cNvPr id="220" name="Line 576"/>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sp>
                <p:nvSpPr>
                  <p:cNvPr id="219" name="Line 575"/>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218" name="Freeform 574"/>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sp>
            <p:nvSpPr>
              <p:cNvPr id="214" name="Freeform 577"/>
              <p:cNvSpPr>
                <a:spLocks/>
              </p:cNvSpPr>
              <p:nvPr/>
            </p:nvSpPr>
            <p:spPr bwMode="auto">
              <a:xfrm rot="20841457">
                <a:off x="1494" y="2833"/>
                <a:ext cx="247" cy="146"/>
              </a:xfrm>
              <a:custGeom>
                <a:avLst/>
                <a:gdLst>
                  <a:gd name="T0" fmla="*/ 0 w 304"/>
                  <a:gd name="T1" fmla="*/ 40 h 180"/>
                  <a:gd name="T2" fmla="*/ 188 w 304"/>
                  <a:gd name="T3" fmla="*/ 52 h 180"/>
                  <a:gd name="T4" fmla="*/ 304 w 304"/>
                  <a:gd name="T5" fmla="*/ 180 h 180"/>
                  <a:gd name="T6" fmla="*/ 0 60000 65536"/>
                  <a:gd name="T7" fmla="*/ 0 60000 65536"/>
                  <a:gd name="T8" fmla="*/ 0 60000 65536"/>
                  <a:gd name="T9" fmla="*/ 0 w 304"/>
                  <a:gd name="T10" fmla="*/ 0 h 180"/>
                  <a:gd name="T11" fmla="*/ 304 w 304"/>
                  <a:gd name="T12" fmla="*/ 180 h 180"/>
                </a:gdLst>
                <a:ahLst/>
                <a:cxnLst>
                  <a:cxn ang="T6">
                    <a:pos x="T0" y="T1"/>
                  </a:cxn>
                  <a:cxn ang="T7">
                    <a:pos x="T2" y="T3"/>
                  </a:cxn>
                  <a:cxn ang="T8">
                    <a:pos x="T4" y="T5"/>
                  </a:cxn>
                </a:cxnLst>
                <a:rect l="T9" t="T10" r="T11" b="T12"/>
                <a:pathLst>
                  <a:path w="304" h="180">
                    <a:moveTo>
                      <a:pt x="0" y="40"/>
                    </a:moveTo>
                    <a:cubicBezTo>
                      <a:pt x="31" y="42"/>
                      <a:pt x="100" y="0"/>
                      <a:pt x="188" y="52"/>
                    </a:cubicBezTo>
                    <a:cubicBezTo>
                      <a:pt x="276" y="104"/>
                      <a:pt x="280" y="153"/>
                      <a:pt x="304" y="180"/>
                    </a:cubicBezTo>
                  </a:path>
                </a:pathLst>
              </a:custGeom>
              <a:noFill/>
              <a:ln w="12700">
                <a:solidFill>
                  <a:schemeClr val="tx1"/>
                </a:solidFill>
                <a:round/>
                <a:headEnd type="none" w="sm" len="sm"/>
                <a:tailEnd type="stealth" w="sm" len="sm"/>
              </a:ln>
            </p:spPr>
            <p:txBody>
              <a:bodyPr/>
              <a:lstStyle/>
              <a:p>
                <a:endParaRPr lang="en-US"/>
              </a:p>
            </p:txBody>
          </p:sp>
        </p:grpSp>
        <p:sp>
          <p:nvSpPr>
            <p:cNvPr id="211" name="Text Box 578"/>
            <p:cNvSpPr txBox="1">
              <a:spLocks noChangeArrowheads="1"/>
            </p:cNvSpPr>
            <p:nvPr/>
          </p:nvSpPr>
          <p:spPr bwMode="auto">
            <a:xfrm>
              <a:off x="1296" y="3486"/>
              <a:ext cx="261" cy="77"/>
            </a:xfrm>
            <a:prstGeom prst="rect">
              <a:avLst/>
            </a:prstGeom>
            <a:noFill/>
            <a:ln w="9525">
              <a:noFill/>
              <a:miter lim="800000"/>
              <a:headEnd/>
              <a:tailEnd/>
            </a:ln>
          </p:spPr>
          <p:txBody>
            <a:bodyPr lIns="0" tIns="0" rIns="0" bIns="0"/>
            <a:lstStyle/>
            <a:p>
              <a:pPr algn="ctr">
                <a:spcBef>
                  <a:spcPct val="50000"/>
                </a:spcBef>
              </a:pPr>
              <a:r>
                <a:rPr lang="en-US" sz="800"/>
                <a:t>Drop Out Shoot</a:t>
              </a:r>
            </a:p>
          </p:txBody>
        </p:sp>
      </p:grpSp>
      <p:grpSp>
        <p:nvGrpSpPr>
          <p:cNvPr id="228" name="Group 752"/>
          <p:cNvGrpSpPr>
            <a:grpSpLocks/>
          </p:cNvGrpSpPr>
          <p:nvPr/>
        </p:nvGrpSpPr>
        <p:grpSpPr bwMode="auto">
          <a:xfrm>
            <a:off x="381000" y="4114800"/>
            <a:ext cx="520700" cy="1066800"/>
            <a:chOff x="240" y="4024"/>
            <a:chExt cx="328" cy="822"/>
          </a:xfrm>
        </p:grpSpPr>
        <p:sp>
          <p:nvSpPr>
            <p:cNvPr id="229" name="Line 753"/>
            <p:cNvSpPr>
              <a:spLocks noChangeShapeType="1"/>
            </p:cNvSpPr>
            <p:nvPr/>
          </p:nvSpPr>
          <p:spPr bwMode="auto">
            <a:xfrm flipH="1">
              <a:off x="332" y="4508"/>
              <a:ext cx="0" cy="282"/>
            </a:xfrm>
            <a:prstGeom prst="line">
              <a:avLst/>
            </a:prstGeom>
            <a:noFill/>
            <a:ln w="31750">
              <a:solidFill>
                <a:schemeClr val="tx1"/>
              </a:solidFill>
              <a:round/>
              <a:headEnd/>
              <a:tailEnd/>
            </a:ln>
          </p:spPr>
          <p:txBody>
            <a:bodyPr wrap="none" anchor="ctr"/>
            <a:lstStyle/>
            <a:p>
              <a:endParaRPr lang="en-US"/>
            </a:p>
          </p:txBody>
        </p:sp>
        <p:sp>
          <p:nvSpPr>
            <p:cNvPr id="230" name="Freeform 754"/>
            <p:cNvSpPr>
              <a:spLocks/>
            </p:cNvSpPr>
            <p:nvPr/>
          </p:nvSpPr>
          <p:spPr bwMode="auto">
            <a:xfrm flipH="1">
              <a:off x="288" y="4128"/>
              <a:ext cx="84" cy="416"/>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D2A5"/>
            </a:solidFill>
            <a:ln w="12700" cap="rnd" cmpd="sng">
              <a:solidFill>
                <a:schemeClr val="tx1"/>
              </a:solidFill>
              <a:prstDash val="solid"/>
              <a:round/>
              <a:headEnd type="none" w="med" len="med"/>
              <a:tailEnd type="none" w="med" len="med"/>
            </a:ln>
          </p:spPr>
          <p:txBody>
            <a:bodyPr/>
            <a:lstStyle/>
            <a:p>
              <a:endParaRPr lang="en-US"/>
            </a:p>
          </p:txBody>
        </p:sp>
        <p:sp>
          <p:nvSpPr>
            <p:cNvPr id="231" name="Freeform 755"/>
            <p:cNvSpPr>
              <a:spLocks/>
            </p:cNvSpPr>
            <p:nvPr/>
          </p:nvSpPr>
          <p:spPr bwMode="auto">
            <a:xfrm>
              <a:off x="244" y="4730"/>
              <a:ext cx="182" cy="94"/>
            </a:xfrm>
            <a:custGeom>
              <a:avLst/>
              <a:gdLst>
                <a:gd name="T0" fmla="*/ 182 w 182"/>
                <a:gd name="T1" fmla="*/ 0 h 94"/>
                <a:gd name="T2" fmla="*/ 0 w 182"/>
                <a:gd name="T3" fmla="*/ 94 h 94"/>
                <a:gd name="T4" fmla="*/ 0 60000 65536"/>
                <a:gd name="T5" fmla="*/ 0 60000 65536"/>
                <a:gd name="T6" fmla="*/ 0 w 182"/>
                <a:gd name="T7" fmla="*/ 0 h 94"/>
                <a:gd name="T8" fmla="*/ 182 w 182"/>
                <a:gd name="T9" fmla="*/ 94 h 94"/>
              </a:gdLst>
              <a:ahLst/>
              <a:cxnLst>
                <a:cxn ang="T4">
                  <a:pos x="T0" y="T1"/>
                </a:cxn>
                <a:cxn ang="T5">
                  <a:pos x="T2" y="T3"/>
                </a:cxn>
              </a:cxnLst>
              <a:rect l="T6" t="T7" r="T8" b="T9"/>
              <a:pathLst>
                <a:path w="182" h="94">
                  <a:moveTo>
                    <a:pt x="182" y="0"/>
                  </a:moveTo>
                  <a:lnTo>
                    <a:pt x="0" y="94"/>
                  </a:lnTo>
                </a:path>
              </a:pathLst>
            </a:custGeom>
            <a:noFill/>
            <a:ln w="9525">
              <a:solidFill>
                <a:schemeClr val="tx1"/>
              </a:solidFill>
              <a:round/>
              <a:headEnd type="none" w="med" len="med"/>
              <a:tailEnd type="none" w="med" len="med"/>
            </a:ln>
          </p:spPr>
          <p:txBody>
            <a:bodyPr/>
            <a:lstStyle/>
            <a:p>
              <a:endParaRPr lang="en-US"/>
            </a:p>
          </p:txBody>
        </p:sp>
        <p:sp>
          <p:nvSpPr>
            <p:cNvPr id="232" name="Freeform 756"/>
            <p:cNvSpPr>
              <a:spLocks/>
            </p:cNvSpPr>
            <p:nvPr/>
          </p:nvSpPr>
          <p:spPr bwMode="auto">
            <a:xfrm>
              <a:off x="256" y="4714"/>
              <a:ext cx="160" cy="132"/>
            </a:xfrm>
            <a:custGeom>
              <a:avLst/>
              <a:gdLst>
                <a:gd name="T0" fmla="*/ 0 w 160"/>
                <a:gd name="T1" fmla="*/ 0 h 132"/>
                <a:gd name="T2" fmla="*/ 160 w 160"/>
                <a:gd name="T3" fmla="*/ 132 h 132"/>
                <a:gd name="T4" fmla="*/ 0 60000 65536"/>
                <a:gd name="T5" fmla="*/ 0 60000 65536"/>
                <a:gd name="T6" fmla="*/ 0 w 160"/>
                <a:gd name="T7" fmla="*/ 0 h 132"/>
                <a:gd name="T8" fmla="*/ 160 w 160"/>
                <a:gd name="T9" fmla="*/ 132 h 132"/>
              </a:gdLst>
              <a:ahLst/>
              <a:cxnLst>
                <a:cxn ang="T4">
                  <a:pos x="T0" y="T1"/>
                </a:cxn>
                <a:cxn ang="T5">
                  <a:pos x="T2" y="T3"/>
                </a:cxn>
              </a:cxnLst>
              <a:rect l="T6" t="T7" r="T8" b="T9"/>
              <a:pathLst>
                <a:path w="160" h="132">
                  <a:moveTo>
                    <a:pt x="0" y="0"/>
                  </a:moveTo>
                  <a:lnTo>
                    <a:pt x="160" y="132"/>
                  </a:lnTo>
                </a:path>
              </a:pathLst>
            </a:custGeom>
            <a:noFill/>
            <a:ln w="9525">
              <a:solidFill>
                <a:schemeClr val="tx1"/>
              </a:solidFill>
              <a:round/>
              <a:headEnd type="none" w="med" len="med"/>
              <a:tailEnd type="none" w="med" len="med"/>
            </a:ln>
          </p:spPr>
          <p:txBody>
            <a:bodyPr/>
            <a:lstStyle/>
            <a:p>
              <a:endParaRPr lang="en-US"/>
            </a:p>
          </p:txBody>
        </p:sp>
        <p:sp>
          <p:nvSpPr>
            <p:cNvPr id="233" name="Freeform 757"/>
            <p:cNvSpPr>
              <a:spLocks/>
            </p:cNvSpPr>
            <p:nvPr/>
          </p:nvSpPr>
          <p:spPr bwMode="auto">
            <a:xfrm>
              <a:off x="240" y="4024"/>
              <a:ext cx="328" cy="384"/>
            </a:xfrm>
            <a:custGeom>
              <a:avLst/>
              <a:gdLst>
                <a:gd name="T0" fmla="*/ 40 w 328"/>
                <a:gd name="T1" fmla="*/ 152 h 384"/>
                <a:gd name="T2" fmla="*/ 256 w 328"/>
                <a:gd name="T3" fmla="*/ 128 h 384"/>
                <a:gd name="T4" fmla="*/ 200 w 328"/>
                <a:gd name="T5" fmla="*/ 344 h 384"/>
                <a:gd name="T6" fmla="*/ 8 w 328"/>
                <a:gd name="T7" fmla="*/ 288 h 384"/>
                <a:gd name="T8" fmla="*/ 0 60000 65536"/>
                <a:gd name="T9" fmla="*/ 0 60000 65536"/>
                <a:gd name="T10" fmla="*/ 0 60000 65536"/>
                <a:gd name="T11" fmla="*/ 0 60000 65536"/>
                <a:gd name="T12" fmla="*/ 0 w 328"/>
                <a:gd name="T13" fmla="*/ 0 h 384"/>
                <a:gd name="T14" fmla="*/ 328 w 328"/>
                <a:gd name="T15" fmla="*/ 384 h 384"/>
              </a:gdLst>
              <a:ahLst/>
              <a:cxnLst>
                <a:cxn ang="T8">
                  <a:pos x="T0" y="T1"/>
                </a:cxn>
                <a:cxn ang="T9">
                  <a:pos x="T2" y="T3"/>
                </a:cxn>
                <a:cxn ang="T10">
                  <a:pos x="T4" y="T5"/>
                </a:cxn>
                <a:cxn ang="T11">
                  <a:pos x="T6" y="T7"/>
                </a:cxn>
              </a:cxnLst>
              <a:rect l="T12" t="T13" r="T14" b="T15"/>
              <a:pathLst>
                <a:path w="328" h="384">
                  <a:moveTo>
                    <a:pt x="40" y="152"/>
                  </a:moveTo>
                  <a:cubicBezTo>
                    <a:pt x="0" y="8"/>
                    <a:pt x="184" y="0"/>
                    <a:pt x="256" y="128"/>
                  </a:cubicBezTo>
                  <a:cubicBezTo>
                    <a:pt x="328" y="256"/>
                    <a:pt x="288" y="304"/>
                    <a:pt x="200" y="344"/>
                  </a:cubicBezTo>
                  <a:cubicBezTo>
                    <a:pt x="112" y="384"/>
                    <a:pt x="40" y="277"/>
                    <a:pt x="8" y="288"/>
                  </a:cubicBezTo>
                </a:path>
              </a:pathLst>
            </a:custGeom>
            <a:noFill/>
            <a:ln w="12700">
              <a:solidFill>
                <a:schemeClr val="tx1"/>
              </a:solidFill>
              <a:round/>
              <a:headEnd type="none" w="med" len="med"/>
              <a:tailEnd type="stealth" w="lg" len="lg"/>
            </a:ln>
          </p:spPr>
          <p:txBody>
            <a:bodyPr/>
            <a:lstStyle/>
            <a:p>
              <a:endParaRPr lang="en-US"/>
            </a:p>
          </p:txBody>
        </p:sp>
      </p:grpSp>
      <p:grpSp>
        <p:nvGrpSpPr>
          <p:cNvPr id="234" name="Group 723"/>
          <p:cNvGrpSpPr>
            <a:grpSpLocks/>
          </p:cNvGrpSpPr>
          <p:nvPr/>
        </p:nvGrpSpPr>
        <p:grpSpPr bwMode="auto">
          <a:xfrm>
            <a:off x="609600" y="3200400"/>
            <a:ext cx="152400" cy="403224"/>
            <a:chOff x="2574" y="2166"/>
            <a:chExt cx="96" cy="398"/>
          </a:xfrm>
        </p:grpSpPr>
        <p:sp>
          <p:nvSpPr>
            <p:cNvPr id="235"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36"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37"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38"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39"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40"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41"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242" name="Group 241"/>
          <p:cNvGrpSpPr/>
          <p:nvPr/>
        </p:nvGrpSpPr>
        <p:grpSpPr>
          <a:xfrm flipH="1">
            <a:off x="1752600" y="3352800"/>
            <a:ext cx="612668" cy="807422"/>
            <a:chOff x="3581400" y="2895600"/>
            <a:chExt cx="612668" cy="807422"/>
          </a:xfrm>
        </p:grpSpPr>
        <p:grpSp>
          <p:nvGrpSpPr>
            <p:cNvPr id="243" name="Group 134"/>
            <p:cNvGrpSpPr/>
            <p:nvPr/>
          </p:nvGrpSpPr>
          <p:grpSpPr>
            <a:xfrm>
              <a:off x="3733800" y="3047996"/>
              <a:ext cx="304800" cy="457199"/>
              <a:chOff x="3352800" y="3505200"/>
              <a:chExt cx="304800" cy="326571"/>
            </a:xfrm>
          </p:grpSpPr>
          <p:cxnSp>
            <p:nvCxnSpPr>
              <p:cNvPr id="246" name="Straight Connector 245"/>
              <p:cNvCxnSpPr/>
              <p:nvPr/>
            </p:nvCxnSpPr>
            <p:spPr>
              <a:xfrm>
                <a:off x="3352800" y="3505200"/>
                <a:ext cx="304800" cy="0"/>
              </a:xfrm>
              <a:prstGeom prst="line">
                <a:avLst/>
              </a:prstGeom>
              <a:ln w="31750">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flipH="1">
                <a:off x="3352800" y="3505200"/>
                <a:ext cx="6824" cy="326571"/>
              </a:xfrm>
              <a:prstGeom prst="line">
                <a:avLst/>
              </a:prstGeom>
              <a:ln w="31750">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a:off x="3650776" y="3505200"/>
                <a:ext cx="6824" cy="326571"/>
              </a:xfrm>
              <a:prstGeom prst="line">
                <a:avLst/>
              </a:prstGeom>
              <a:ln w="31750">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grpSp>
        <p:cxnSp>
          <p:nvCxnSpPr>
            <p:cNvPr id="244" name="Straight Arrow Connector 243"/>
            <p:cNvCxnSpPr/>
            <p:nvPr/>
          </p:nvCxnSpPr>
          <p:spPr>
            <a:xfrm>
              <a:off x="3733800" y="2895600"/>
              <a:ext cx="304800" cy="381000"/>
            </a:xfrm>
            <a:prstGeom prst="straightConnector1">
              <a:avLst/>
            </a:prstGeom>
            <a:ln w="31750" cap="rnd">
              <a:solidFill>
                <a:schemeClr val="tx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245" name="TextBox 244"/>
            <p:cNvSpPr txBox="1"/>
            <p:nvPr/>
          </p:nvSpPr>
          <p:spPr>
            <a:xfrm>
              <a:off x="3581400" y="3518356"/>
              <a:ext cx="612668" cy="184666"/>
            </a:xfrm>
            <a:prstGeom prst="rect">
              <a:avLst/>
            </a:prstGeom>
            <a:noFill/>
          </p:spPr>
          <p:txBody>
            <a:bodyPr wrap="none" rtlCol="0">
              <a:spAutoFit/>
            </a:bodyPr>
            <a:lstStyle/>
            <a:p>
              <a:r>
                <a:rPr lang="en-US" sz="600" dirty="0"/>
                <a:t>Nickelodeon</a:t>
              </a:r>
            </a:p>
          </p:txBody>
        </p:sp>
      </p:grpSp>
      <p:grpSp>
        <p:nvGrpSpPr>
          <p:cNvPr id="252" name="Group 872"/>
          <p:cNvGrpSpPr>
            <a:grpSpLocks/>
          </p:cNvGrpSpPr>
          <p:nvPr/>
        </p:nvGrpSpPr>
        <p:grpSpPr bwMode="auto">
          <a:xfrm>
            <a:off x="6281162" y="3124200"/>
            <a:ext cx="612302" cy="1128192"/>
            <a:chOff x="1466" y="4131"/>
            <a:chExt cx="576" cy="805"/>
          </a:xfrm>
        </p:grpSpPr>
        <p:grpSp>
          <p:nvGrpSpPr>
            <p:cNvPr id="253" name="Group 873"/>
            <p:cNvGrpSpPr>
              <a:grpSpLocks/>
            </p:cNvGrpSpPr>
            <p:nvPr/>
          </p:nvGrpSpPr>
          <p:grpSpPr bwMode="auto">
            <a:xfrm>
              <a:off x="1466" y="4288"/>
              <a:ext cx="576" cy="648"/>
              <a:chOff x="1370" y="4224"/>
              <a:chExt cx="576" cy="648"/>
            </a:xfrm>
          </p:grpSpPr>
          <p:grpSp>
            <p:nvGrpSpPr>
              <p:cNvPr id="255" name="Group 874"/>
              <p:cNvGrpSpPr>
                <a:grpSpLocks/>
              </p:cNvGrpSpPr>
              <p:nvPr/>
            </p:nvGrpSpPr>
            <p:grpSpPr bwMode="auto">
              <a:xfrm>
                <a:off x="1536" y="4224"/>
                <a:ext cx="410" cy="627"/>
                <a:chOff x="-499" y="3360"/>
                <a:chExt cx="410" cy="627"/>
              </a:xfrm>
            </p:grpSpPr>
            <p:sp>
              <p:nvSpPr>
                <p:cNvPr id="269" name="Freeform 876"/>
                <p:cNvSpPr>
                  <a:spLocks/>
                </p:cNvSpPr>
                <p:nvPr/>
              </p:nvSpPr>
              <p:spPr bwMode="auto">
                <a:xfrm>
                  <a:off x="-411" y="3468"/>
                  <a:ext cx="190" cy="304"/>
                </a:xfrm>
                <a:custGeom>
                  <a:avLst/>
                  <a:gdLst>
                    <a:gd name="T0" fmla="*/ 0 w 190"/>
                    <a:gd name="T1" fmla="*/ 9 h 304"/>
                    <a:gd name="T2" fmla="*/ 174 w 190"/>
                    <a:gd name="T3" fmla="*/ 304 h 304"/>
                    <a:gd name="T4" fmla="*/ 190 w 190"/>
                    <a:gd name="T5" fmla="*/ 295 h 304"/>
                    <a:gd name="T6" fmla="*/ 15 w 190"/>
                    <a:gd name="T7" fmla="*/ 0 h 304"/>
                    <a:gd name="T8" fmla="*/ 0 w 190"/>
                    <a:gd name="T9" fmla="*/ 9 h 304"/>
                    <a:gd name="T10" fmla="*/ 0 60000 65536"/>
                    <a:gd name="T11" fmla="*/ 0 60000 65536"/>
                    <a:gd name="T12" fmla="*/ 0 60000 65536"/>
                    <a:gd name="T13" fmla="*/ 0 60000 65536"/>
                    <a:gd name="T14" fmla="*/ 0 60000 65536"/>
                    <a:gd name="T15" fmla="*/ 0 w 190"/>
                    <a:gd name="T16" fmla="*/ 0 h 304"/>
                    <a:gd name="T17" fmla="*/ 190 w 190"/>
                    <a:gd name="T18" fmla="*/ 304 h 304"/>
                  </a:gdLst>
                  <a:ahLst/>
                  <a:cxnLst>
                    <a:cxn ang="T10">
                      <a:pos x="T0" y="T1"/>
                    </a:cxn>
                    <a:cxn ang="T11">
                      <a:pos x="T2" y="T3"/>
                    </a:cxn>
                    <a:cxn ang="T12">
                      <a:pos x="T4" y="T5"/>
                    </a:cxn>
                    <a:cxn ang="T13">
                      <a:pos x="T6" y="T7"/>
                    </a:cxn>
                    <a:cxn ang="T14">
                      <a:pos x="T8" y="T9"/>
                    </a:cxn>
                  </a:cxnLst>
                  <a:rect l="T15" t="T16" r="T17" b="T18"/>
                  <a:pathLst>
                    <a:path w="190" h="304">
                      <a:moveTo>
                        <a:pt x="0" y="9"/>
                      </a:moveTo>
                      <a:lnTo>
                        <a:pt x="174" y="304"/>
                      </a:lnTo>
                      <a:lnTo>
                        <a:pt x="190" y="295"/>
                      </a:lnTo>
                      <a:lnTo>
                        <a:pt x="15" y="0"/>
                      </a:lnTo>
                      <a:lnTo>
                        <a:pt x="0" y="9"/>
                      </a:lnTo>
                      <a:close/>
                    </a:path>
                  </a:pathLst>
                </a:custGeom>
                <a:solidFill>
                  <a:srgbClr val="000000"/>
                </a:solidFill>
                <a:ln w="9525">
                  <a:noFill/>
                  <a:round/>
                  <a:headEnd/>
                  <a:tailEnd/>
                </a:ln>
              </p:spPr>
              <p:txBody>
                <a:bodyPr/>
                <a:lstStyle/>
                <a:p>
                  <a:endParaRPr lang="en-US"/>
                </a:p>
              </p:txBody>
            </p:sp>
            <p:sp>
              <p:nvSpPr>
                <p:cNvPr id="270" name="Freeform 877"/>
                <p:cNvSpPr>
                  <a:spLocks/>
                </p:cNvSpPr>
                <p:nvPr/>
              </p:nvSpPr>
              <p:spPr bwMode="auto">
                <a:xfrm>
                  <a:off x="-489" y="3621"/>
                  <a:ext cx="175" cy="125"/>
                </a:xfrm>
                <a:custGeom>
                  <a:avLst/>
                  <a:gdLst>
                    <a:gd name="T0" fmla="*/ 175 w 175"/>
                    <a:gd name="T1" fmla="*/ 17 h 125"/>
                    <a:gd name="T2" fmla="*/ 11 w 175"/>
                    <a:gd name="T3" fmla="*/ 125 h 125"/>
                    <a:gd name="T4" fmla="*/ 0 w 175"/>
                    <a:gd name="T5" fmla="*/ 108 h 125"/>
                    <a:gd name="T6" fmla="*/ 163 w 175"/>
                    <a:gd name="T7" fmla="*/ 0 h 125"/>
                    <a:gd name="T8" fmla="*/ 175 w 175"/>
                    <a:gd name="T9" fmla="*/ 17 h 125"/>
                    <a:gd name="T10" fmla="*/ 0 60000 65536"/>
                    <a:gd name="T11" fmla="*/ 0 60000 65536"/>
                    <a:gd name="T12" fmla="*/ 0 60000 65536"/>
                    <a:gd name="T13" fmla="*/ 0 60000 65536"/>
                    <a:gd name="T14" fmla="*/ 0 60000 65536"/>
                    <a:gd name="T15" fmla="*/ 0 w 175"/>
                    <a:gd name="T16" fmla="*/ 0 h 125"/>
                    <a:gd name="T17" fmla="*/ 175 w 175"/>
                    <a:gd name="T18" fmla="*/ 125 h 125"/>
                  </a:gdLst>
                  <a:ahLst/>
                  <a:cxnLst>
                    <a:cxn ang="T10">
                      <a:pos x="T0" y="T1"/>
                    </a:cxn>
                    <a:cxn ang="T11">
                      <a:pos x="T2" y="T3"/>
                    </a:cxn>
                    <a:cxn ang="T12">
                      <a:pos x="T4" y="T5"/>
                    </a:cxn>
                    <a:cxn ang="T13">
                      <a:pos x="T6" y="T7"/>
                    </a:cxn>
                    <a:cxn ang="T14">
                      <a:pos x="T8" y="T9"/>
                    </a:cxn>
                  </a:cxnLst>
                  <a:rect l="T15" t="T16" r="T17" b="T18"/>
                  <a:pathLst>
                    <a:path w="175" h="125">
                      <a:moveTo>
                        <a:pt x="175" y="17"/>
                      </a:moveTo>
                      <a:lnTo>
                        <a:pt x="11" y="125"/>
                      </a:lnTo>
                      <a:lnTo>
                        <a:pt x="0" y="108"/>
                      </a:lnTo>
                      <a:lnTo>
                        <a:pt x="163" y="0"/>
                      </a:lnTo>
                      <a:lnTo>
                        <a:pt x="175" y="17"/>
                      </a:lnTo>
                      <a:close/>
                    </a:path>
                  </a:pathLst>
                </a:custGeom>
                <a:solidFill>
                  <a:srgbClr val="000000"/>
                </a:solidFill>
                <a:ln w="9525">
                  <a:noFill/>
                  <a:round/>
                  <a:headEnd/>
                  <a:tailEnd/>
                </a:ln>
              </p:spPr>
              <p:txBody>
                <a:bodyPr/>
                <a:lstStyle/>
                <a:p>
                  <a:endParaRPr lang="en-US"/>
                </a:p>
              </p:txBody>
            </p:sp>
            <p:sp>
              <p:nvSpPr>
                <p:cNvPr id="271" name="Freeform 878"/>
                <p:cNvSpPr>
                  <a:spLocks/>
                </p:cNvSpPr>
                <p:nvPr/>
              </p:nvSpPr>
              <p:spPr bwMode="auto">
                <a:xfrm>
                  <a:off x="-499" y="3669"/>
                  <a:ext cx="93" cy="100"/>
                </a:xfrm>
                <a:custGeom>
                  <a:avLst/>
                  <a:gdLst>
                    <a:gd name="T0" fmla="*/ 93 w 93"/>
                    <a:gd name="T1" fmla="*/ 61 h 100"/>
                    <a:gd name="T2" fmla="*/ 42 w 93"/>
                    <a:gd name="T3" fmla="*/ 100 h 100"/>
                    <a:gd name="T4" fmla="*/ 0 w 93"/>
                    <a:gd name="T5" fmla="*/ 39 h 100"/>
                    <a:gd name="T6" fmla="*/ 51 w 93"/>
                    <a:gd name="T7" fmla="*/ 0 h 100"/>
                    <a:gd name="T8" fmla="*/ 93 w 93"/>
                    <a:gd name="T9" fmla="*/ 61 h 100"/>
                    <a:gd name="T10" fmla="*/ 0 60000 65536"/>
                    <a:gd name="T11" fmla="*/ 0 60000 65536"/>
                    <a:gd name="T12" fmla="*/ 0 60000 65536"/>
                    <a:gd name="T13" fmla="*/ 0 60000 65536"/>
                    <a:gd name="T14" fmla="*/ 0 60000 65536"/>
                    <a:gd name="T15" fmla="*/ 0 w 93"/>
                    <a:gd name="T16" fmla="*/ 0 h 100"/>
                    <a:gd name="T17" fmla="*/ 93 w 93"/>
                    <a:gd name="T18" fmla="*/ 100 h 100"/>
                  </a:gdLst>
                  <a:ahLst/>
                  <a:cxnLst>
                    <a:cxn ang="T10">
                      <a:pos x="T0" y="T1"/>
                    </a:cxn>
                    <a:cxn ang="T11">
                      <a:pos x="T2" y="T3"/>
                    </a:cxn>
                    <a:cxn ang="T12">
                      <a:pos x="T4" y="T5"/>
                    </a:cxn>
                    <a:cxn ang="T13">
                      <a:pos x="T6" y="T7"/>
                    </a:cxn>
                    <a:cxn ang="T14">
                      <a:pos x="T8" y="T9"/>
                    </a:cxn>
                  </a:cxnLst>
                  <a:rect l="T15" t="T16" r="T17" b="T18"/>
                  <a:pathLst>
                    <a:path w="93" h="100">
                      <a:moveTo>
                        <a:pt x="93" y="61"/>
                      </a:moveTo>
                      <a:lnTo>
                        <a:pt x="42" y="100"/>
                      </a:lnTo>
                      <a:lnTo>
                        <a:pt x="0" y="39"/>
                      </a:lnTo>
                      <a:lnTo>
                        <a:pt x="51" y="0"/>
                      </a:lnTo>
                      <a:lnTo>
                        <a:pt x="93" y="61"/>
                      </a:lnTo>
                      <a:close/>
                    </a:path>
                  </a:pathLst>
                </a:custGeom>
                <a:solidFill>
                  <a:srgbClr val="000000"/>
                </a:solidFill>
                <a:ln w="9525">
                  <a:noFill/>
                  <a:round/>
                  <a:headEnd/>
                  <a:tailEnd/>
                </a:ln>
              </p:spPr>
              <p:txBody>
                <a:bodyPr/>
                <a:lstStyle/>
                <a:p>
                  <a:endParaRPr lang="en-US"/>
                </a:p>
              </p:txBody>
            </p:sp>
            <p:sp>
              <p:nvSpPr>
                <p:cNvPr id="272" name="Freeform 879"/>
                <p:cNvSpPr>
                  <a:spLocks/>
                </p:cNvSpPr>
                <p:nvPr/>
              </p:nvSpPr>
              <p:spPr bwMode="auto">
                <a:xfrm>
                  <a:off x="-382" y="3360"/>
                  <a:ext cx="293" cy="229"/>
                </a:xfrm>
                <a:custGeom>
                  <a:avLst/>
                  <a:gdLst>
                    <a:gd name="T0" fmla="*/ 293 w 293"/>
                    <a:gd name="T1" fmla="*/ 52 h 229"/>
                    <a:gd name="T2" fmla="*/ 260 w 293"/>
                    <a:gd name="T3" fmla="*/ 1 h 229"/>
                    <a:gd name="T4" fmla="*/ 210 w 293"/>
                    <a:gd name="T5" fmla="*/ 31 h 229"/>
                    <a:gd name="T6" fmla="*/ 199 w 293"/>
                    <a:gd name="T7" fmla="*/ 15 h 229"/>
                    <a:gd name="T8" fmla="*/ 166 w 293"/>
                    <a:gd name="T9" fmla="*/ 0 h 229"/>
                    <a:gd name="T10" fmla="*/ 32 w 293"/>
                    <a:gd name="T11" fmla="*/ 82 h 229"/>
                    <a:gd name="T12" fmla="*/ 0 w 293"/>
                    <a:gd name="T13" fmla="*/ 138 h 229"/>
                    <a:gd name="T14" fmla="*/ 55 w 293"/>
                    <a:gd name="T15" fmla="*/ 229 h 229"/>
                    <a:gd name="T16" fmla="*/ 121 w 293"/>
                    <a:gd name="T17" fmla="*/ 225 h 229"/>
                    <a:gd name="T18" fmla="*/ 256 w 293"/>
                    <a:gd name="T19" fmla="*/ 141 h 229"/>
                    <a:gd name="T20" fmla="*/ 256 w 293"/>
                    <a:gd name="T21" fmla="*/ 104 h 229"/>
                    <a:gd name="T22" fmla="*/ 242 w 293"/>
                    <a:gd name="T23" fmla="*/ 85 h 229"/>
                    <a:gd name="T24" fmla="*/ 293 w 293"/>
                    <a:gd name="T25" fmla="*/ 52 h 2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3"/>
                    <a:gd name="T40" fmla="*/ 0 h 229"/>
                    <a:gd name="T41" fmla="*/ 293 w 293"/>
                    <a:gd name="T42" fmla="*/ 229 h 2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3" h="229">
                      <a:moveTo>
                        <a:pt x="293" y="52"/>
                      </a:moveTo>
                      <a:lnTo>
                        <a:pt x="260" y="1"/>
                      </a:lnTo>
                      <a:lnTo>
                        <a:pt x="210" y="31"/>
                      </a:lnTo>
                      <a:lnTo>
                        <a:pt x="199" y="15"/>
                      </a:lnTo>
                      <a:lnTo>
                        <a:pt x="166" y="0"/>
                      </a:lnTo>
                      <a:lnTo>
                        <a:pt x="32" y="82"/>
                      </a:lnTo>
                      <a:lnTo>
                        <a:pt x="0" y="138"/>
                      </a:lnTo>
                      <a:lnTo>
                        <a:pt x="55" y="229"/>
                      </a:lnTo>
                      <a:lnTo>
                        <a:pt x="121" y="225"/>
                      </a:lnTo>
                      <a:lnTo>
                        <a:pt x="256" y="141"/>
                      </a:lnTo>
                      <a:lnTo>
                        <a:pt x="256" y="104"/>
                      </a:lnTo>
                      <a:lnTo>
                        <a:pt x="242" y="85"/>
                      </a:lnTo>
                      <a:lnTo>
                        <a:pt x="293" y="52"/>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73" name="Rectangle 880"/>
                <p:cNvSpPr>
                  <a:spLocks noChangeArrowheads="1"/>
                </p:cNvSpPr>
                <p:nvPr/>
              </p:nvSpPr>
              <p:spPr bwMode="auto">
                <a:xfrm>
                  <a:off x="-342" y="3632"/>
                  <a:ext cx="31" cy="355"/>
                </a:xfrm>
                <a:prstGeom prst="rect">
                  <a:avLst/>
                </a:prstGeom>
                <a:solidFill>
                  <a:srgbClr val="000000"/>
                </a:solidFill>
                <a:ln w="9525">
                  <a:noFill/>
                  <a:miter lim="800000"/>
                  <a:headEnd/>
                  <a:tailEnd/>
                </a:ln>
              </p:spPr>
              <p:txBody>
                <a:bodyPr/>
                <a:lstStyle/>
                <a:p>
                  <a:endParaRPr lang="en-US"/>
                </a:p>
              </p:txBody>
            </p:sp>
          </p:grpSp>
          <p:grpSp>
            <p:nvGrpSpPr>
              <p:cNvPr id="256" name="Group 881"/>
              <p:cNvGrpSpPr>
                <a:grpSpLocks/>
              </p:cNvGrpSpPr>
              <p:nvPr/>
            </p:nvGrpSpPr>
            <p:grpSpPr bwMode="auto">
              <a:xfrm>
                <a:off x="1370" y="4362"/>
                <a:ext cx="284" cy="510"/>
                <a:chOff x="1370" y="4362"/>
                <a:chExt cx="284" cy="510"/>
              </a:xfrm>
            </p:grpSpPr>
            <p:sp>
              <p:nvSpPr>
                <p:cNvPr id="257" name="Line 882"/>
                <p:cNvSpPr>
                  <a:spLocks noChangeShapeType="1"/>
                </p:cNvSpPr>
                <p:nvPr/>
              </p:nvSpPr>
              <p:spPr bwMode="auto">
                <a:xfrm>
                  <a:off x="1472" y="4408"/>
                  <a:ext cx="0" cy="464"/>
                </a:xfrm>
                <a:prstGeom prst="line">
                  <a:avLst/>
                </a:prstGeom>
                <a:noFill/>
                <a:ln w="25400">
                  <a:solidFill>
                    <a:schemeClr val="tx1"/>
                  </a:solidFill>
                  <a:round/>
                  <a:headEnd/>
                  <a:tailEnd/>
                </a:ln>
              </p:spPr>
              <p:txBody>
                <a:bodyPr/>
                <a:lstStyle/>
                <a:p>
                  <a:endParaRPr lang="en-US"/>
                </a:p>
              </p:txBody>
            </p:sp>
            <p:sp>
              <p:nvSpPr>
                <p:cNvPr id="258" name="Line 883"/>
                <p:cNvSpPr>
                  <a:spLocks noChangeShapeType="1"/>
                </p:cNvSpPr>
                <p:nvPr/>
              </p:nvSpPr>
              <p:spPr bwMode="auto">
                <a:xfrm>
                  <a:off x="1608" y="4400"/>
                  <a:ext cx="0" cy="464"/>
                </a:xfrm>
                <a:prstGeom prst="line">
                  <a:avLst/>
                </a:prstGeom>
                <a:noFill/>
                <a:ln w="25400">
                  <a:solidFill>
                    <a:schemeClr val="tx1"/>
                  </a:solidFill>
                  <a:round/>
                  <a:headEnd/>
                  <a:tailEnd/>
                </a:ln>
              </p:spPr>
              <p:txBody>
                <a:bodyPr/>
                <a:lstStyle/>
                <a:p>
                  <a:endParaRPr lang="en-US"/>
                </a:p>
              </p:txBody>
            </p:sp>
            <p:grpSp>
              <p:nvGrpSpPr>
                <p:cNvPr id="259" name="Group 884"/>
                <p:cNvGrpSpPr>
                  <a:grpSpLocks/>
                </p:cNvGrpSpPr>
                <p:nvPr/>
              </p:nvGrpSpPr>
              <p:grpSpPr bwMode="auto">
                <a:xfrm>
                  <a:off x="1370" y="4362"/>
                  <a:ext cx="284" cy="316"/>
                  <a:chOff x="1386" y="4410"/>
                  <a:chExt cx="284" cy="316"/>
                </a:xfrm>
              </p:grpSpPr>
              <p:grpSp>
                <p:nvGrpSpPr>
                  <p:cNvPr id="260" name="Group 885"/>
                  <p:cNvGrpSpPr>
                    <a:grpSpLocks/>
                  </p:cNvGrpSpPr>
                  <p:nvPr/>
                </p:nvGrpSpPr>
                <p:grpSpPr bwMode="auto">
                  <a:xfrm rot="16200000" flipH="1">
                    <a:off x="1450" y="4346"/>
                    <a:ext cx="156" cy="284"/>
                    <a:chOff x="2496" y="2112"/>
                    <a:chExt cx="181" cy="333"/>
                  </a:xfrm>
                </p:grpSpPr>
                <p:sp>
                  <p:nvSpPr>
                    <p:cNvPr id="265" name="Freeform 886"/>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66" name="Line 887"/>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267" name="Line 888"/>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nvGrpSpPr>
                  <p:cNvPr id="261" name="Group 889"/>
                  <p:cNvGrpSpPr>
                    <a:grpSpLocks/>
                  </p:cNvGrpSpPr>
                  <p:nvPr/>
                </p:nvGrpSpPr>
                <p:grpSpPr bwMode="auto">
                  <a:xfrm rot="16200000" flipH="1">
                    <a:off x="1450" y="4506"/>
                    <a:ext cx="156" cy="284"/>
                    <a:chOff x="2496" y="2112"/>
                    <a:chExt cx="181" cy="333"/>
                  </a:xfrm>
                </p:grpSpPr>
                <p:sp>
                  <p:nvSpPr>
                    <p:cNvPr id="262" name="Freeform 890"/>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63" name="Line 891"/>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264" name="Line 892"/>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grpSp>
        <p:sp>
          <p:nvSpPr>
            <p:cNvPr id="254" name="Freeform 893"/>
            <p:cNvSpPr>
              <a:spLocks/>
            </p:cNvSpPr>
            <p:nvPr/>
          </p:nvSpPr>
          <p:spPr bwMode="auto">
            <a:xfrm>
              <a:off x="1480" y="4131"/>
              <a:ext cx="512" cy="317"/>
            </a:xfrm>
            <a:custGeom>
              <a:avLst/>
              <a:gdLst>
                <a:gd name="T0" fmla="*/ 512 w 512"/>
                <a:gd name="T1" fmla="*/ 125 h 317"/>
                <a:gd name="T2" fmla="*/ 185 w 512"/>
                <a:gd name="T3" fmla="*/ 75 h 317"/>
                <a:gd name="T4" fmla="*/ 0 w 512"/>
                <a:gd name="T5" fmla="*/ 317 h 317"/>
                <a:gd name="T6" fmla="*/ 0 60000 65536"/>
                <a:gd name="T7" fmla="*/ 0 60000 65536"/>
                <a:gd name="T8" fmla="*/ 0 60000 65536"/>
                <a:gd name="T9" fmla="*/ 0 w 512"/>
                <a:gd name="T10" fmla="*/ 0 h 317"/>
                <a:gd name="T11" fmla="*/ 512 w 512"/>
                <a:gd name="T12" fmla="*/ 317 h 317"/>
              </a:gdLst>
              <a:ahLst/>
              <a:cxnLst>
                <a:cxn ang="T6">
                  <a:pos x="T0" y="T1"/>
                </a:cxn>
                <a:cxn ang="T7">
                  <a:pos x="T2" y="T3"/>
                </a:cxn>
                <a:cxn ang="T8">
                  <a:pos x="T4" y="T5"/>
                </a:cxn>
              </a:cxnLst>
              <a:rect l="T9" t="T10" r="T11" b="T12"/>
              <a:pathLst>
                <a:path w="512" h="317">
                  <a:moveTo>
                    <a:pt x="512" y="125"/>
                  </a:moveTo>
                  <a:cubicBezTo>
                    <a:pt x="458" y="117"/>
                    <a:pt x="356" y="0"/>
                    <a:pt x="185" y="75"/>
                  </a:cubicBezTo>
                  <a:cubicBezTo>
                    <a:pt x="14" y="150"/>
                    <a:pt x="39" y="267"/>
                    <a:pt x="0" y="317"/>
                  </a:cubicBezTo>
                </a:path>
              </a:pathLst>
            </a:custGeom>
            <a:noFill/>
            <a:ln w="9525">
              <a:solidFill>
                <a:schemeClr val="tx1"/>
              </a:solidFill>
              <a:round/>
              <a:headEnd type="stealth" w="med" len="med"/>
              <a:tailEnd type="stealth" w="med" len="med"/>
            </a:ln>
          </p:spPr>
          <p:txBody>
            <a:bodyPr/>
            <a:lstStyle/>
            <a:p>
              <a:endParaRPr lang="en-US"/>
            </a:p>
          </p:txBody>
        </p:sp>
      </p:grpSp>
      <p:grpSp>
        <p:nvGrpSpPr>
          <p:cNvPr id="277" name="Group 896"/>
          <p:cNvGrpSpPr>
            <a:grpSpLocks/>
          </p:cNvGrpSpPr>
          <p:nvPr/>
        </p:nvGrpSpPr>
        <p:grpSpPr bwMode="auto">
          <a:xfrm>
            <a:off x="5257800" y="3312271"/>
            <a:ext cx="529385" cy="878729"/>
            <a:chOff x="49" y="4224"/>
            <a:chExt cx="498" cy="627"/>
          </a:xfrm>
        </p:grpSpPr>
        <p:sp>
          <p:nvSpPr>
            <p:cNvPr id="286" name="Freeform 897"/>
            <p:cNvSpPr>
              <a:spLocks/>
            </p:cNvSpPr>
            <p:nvPr/>
          </p:nvSpPr>
          <p:spPr bwMode="auto">
            <a:xfrm flipH="1">
              <a:off x="136" y="4224"/>
              <a:ext cx="294" cy="228"/>
            </a:xfrm>
            <a:custGeom>
              <a:avLst/>
              <a:gdLst>
                <a:gd name="T0" fmla="*/ 294 w 294"/>
                <a:gd name="T1" fmla="*/ 55 h 228"/>
                <a:gd name="T2" fmla="*/ 262 w 294"/>
                <a:gd name="T3" fmla="*/ 3 h 228"/>
                <a:gd name="T4" fmla="*/ 212 w 294"/>
                <a:gd name="T5" fmla="*/ 32 h 228"/>
                <a:gd name="T6" fmla="*/ 201 w 294"/>
                <a:gd name="T7" fmla="*/ 16 h 228"/>
                <a:gd name="T8" fmla="*/ 168 w 294"/>
                <a:gd name="T9" fmla="*/ 0 h 228"/>
                <a:gd name="T10" fmla="*/ 33 w 294"/>
                <a:gd name="T11" fmla="*/ 81 h 228"/>
                <a:gd name="T12" fmla="*/ 0 w 294"/>
                <a:gd name="T13" fmla="*/ 135 h 228"/>
                <a:gd name="T14" fmla="*/ 54 w 294"/>
                <a:gd name="T15" fmla="*/ 228 h 228"/>
                <a:gd name="T16" fmla="*/ 120 w 294"/>
                <a:gd name="T17" fmla="*/ 225 h 228"/>
                <a:gd name="T18" fmla="*/ 255 w 294"/>
                <a:gd name="T19" fmla="*/ 144 h 228"/>
                <a:gd name="T20" fmla="*/ 255 w 294"/>
                <a:gd name="T21" fmla="*/ 106 h 228"/>
                <a:gd name="T22" fmla="*/ 243 w 294"/>
                <a:gd name="T23" fmla="*/ 87 h 228"/>
                <a:gd name="T24" fmla="*/ 294 w 294"/>
                <a:gd name="T25" fmla="*/ 55 h 2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4"/>
                <a:gd name="T40" fmla="*/ 0 h 228"/>
                <a:gd name="T41" fmla="*/ 294 w 294"/>
                <a:gd name="T42" fmla="*/ 228 h 2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4" h="228">
                  <a:moveTo>
                    <a:pt x="294" y="55"/>
                  </a:moveTo>
                  <a:lnTo>
                    <a:pt x="262" y="3"/>
                  </a:lnTo>
                  <a:lnTo>
                    <a:pt x="212" y="32"/>
                  </a:lnTo>
                  <a:lnTo>
                    <a:pt x="201" y="16"/>
                  </a:lnTo>
                  <a:lnTo>
                    <a:pt x="168" y="0"/>
                  </a:lnTo>
                  <a:lnTo>
                    <a:pt x="33" y="81"/>
                  </a:lnTo>
                  <a:lnTo>
                    <a:pt x="0" y="135"/>
                  </a:lnTo>
                  <a:lnTo>
                    <a:pt x="54" y="228"/>
                  </a:lnTo>
                  <a:lnTo>
                    <a:pt x="120" y="225"/>
                  </a:lnTo>
                  <a:lnTo>
                    <a:pt x="255" y="144"/>
                  </a:lnTo>
                  <a:lnTo>
                    <a:pt x="255" y="106"/>
                  </a:lnTo>
                  <a:lnTo>
                    <a:pt x="243" y="87"/>
                  </a:lnTo>
                  <a:lnTo>
                    <a:pt x="294" y="55"/>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nvGrpSpPr>
            <p:cNvPr id="287" name="Group 898"/>
            <p:cNvGrpSpPr>
              <a:grpSpLocks/>
            </p:cNvGrpSpPr>
            <p:nvPr/>
          </p:nvGrpSpPr>
          <p:grpSpPr bwMode="auto">
            <a:xfrm flipH="1">
              <a:off x="269" y="4332"/>
              <a:ext cx="278" cy="519"/>
              <a:chOff x="1261" y="4316"/>
              <a:chExt cx="278" cy="519"/>
            </a:xfrm>
          </p:grpSpPr>
          <p:sp>
            <p:nvSpPr>
              <p:cNvPr id="292" name="Freeform 899"/>
              <p:cNvSpPr>
                <a:spLocks/>
              </p:cNvSpPr>
              <p:nvPr/>
            </p:nvSpPr>
            <p:spPr bwMode="auto">
              <a:xfrm>
                <a:off x="1349" y="4316"/>
                <a:ext cx="190" cy="304"/>
              </a:xfrm>
              <a:custGeom>
                <a:avLst/>
                <a:gdLst>
                  <a:gd name="T0" fmla="*/ 0 w 190"/>
                  <a:gd name="T1" fmla="*/ 9 h 304"/>
                  <a:gd name="T2" fmla="*/ 174 w 190"/>
                  <a:gd name="T3" fmla="*/ 304 h 304"/>
                  <a:gd name="T4" fmla="*/ 190 w 190"/>
                  <a:gd name="T5" fmla="*/ 295 h 304"/>
                  <a:gd name="T6" fmla="*/ 15 w 190"/>
                  <a:gd name="T7" fmla="*/ 0 h 304"/>
                  <a:gd name="T8" fmla="*/ 0 w 190"/>
                  <a:gd name="T9" fmla="*/ 9 h 304"/>
                  <a:gd name="T10" fmla="*/ 0 60000 65536"/>
                  <a:gd name="T11" fmla="*/ 0 60000 65536"/>
                  <a:gd name="T12" fmla="*/ 0 60000 65536"/>
                  <a:gd name="T13" fmla="*/ 0 60000 65536"/>
                  <a:gd name="T14" fmla="*/ 0 60000 65536"/>
                  <a:gd name="T15" fmla="*/ 0 w 190"/>
                  <a:gd name="T16" fmla="*/ 0 h 304"/>
                  <a:gd name="T17" fmla="*/ 190 w 190"/>
                  <a:gd name="T18" fmla="*/ 304 h 304"/>
                </a:gdLst>
                <a:ahLst/>
                <a:cxnLst>
                  <a:cxn ang="T10">
                    <a:pos x="T0" y="T1"/>
                  </a:cxn>
                  <a:cxn ang="T11">
                    <a:pos x="T2" y="T3"/>
                  </a:cxn>
                  <a:cxn ang="T12">
                    <a:pos x="T4" y="T5"/>
                  </a:cxn>
                  <a:cxn ang="T13">
                    <a:pos x="T6" y="T7"/>
                  </a:cxn>
                  <a:cxn ang="T14">
                    <a:pos x="T8" y="T9"/>
                  </a:cxn>
                </a:cxnLst>
                <a:rect l="T15" t="T16" r="T17" b="T18"/>
                <a:pathLst>
                  <a:path w="190" h="304">
                    <a:moveTo>
                      <a:pt x="0" y="9"/>
                    </a:moveTo>
                    <a:lnTo>
                      <a:pt x="174" y="304"/>
                    </a:lnTo>
                    <a:lnTo>
                      <a:pt x="190" y="295"/>
                    </a:lnTo>
                    <a:lnTo>
                      <a:pt x="15" y="0"/>
                    </a:lnTo>
                    <a:lnTo>
                      <a:pt x="0" y="9"/>
                    </a:lnTo>
                    <a:close/>
                  </a:path>
                </a:pathLst>
              </a:custGeom>
              <a:solidFill>
                <a:srgbClr val="000000"/>
              </a:solidFill>
              <a:ln w="9525">
                <a:noFill/>
                <a:round/>
                <a:headEnd/>
                <a:tailEnd/>
              </a:ln>
            </p:spPr>
            <p:txBody>
              <a:bodyPr/>
              <a:lstStyle/>
              <a:p>
                <a:endParaRPr lang="en-US"/>
              </a:p>
            </p:txBody>
          </p:sp>
          <p:sp>
            <p:nvSpPr>
              <p:cNvPr id="293" name="Freeform 900"/>
              <p:cNvSpPr>
                <a:spLocks/>
              </p:cNvSpPr>
              <p:nvPr/>
            </p:nvSpPr>
            <p:spPr bwMode="auto">
              <a:xfrm>
                <a:off x="1271" y="4469"/>
                <a:ext cx="175" cy="125"/>
              </a:xfrm>
              <a:custGeom>
                <a:avLst/>
                <a:gdLst>
                  <a:gd name="T0" fmla="*/ 175 w 175"/>
                  <a:gd name="T1" fmla="*/ 17 h 125"/>
                  <a:gd name="T2" fmla="*/ 11 w 175"/>
                  <a:gd name="T3" fmla="*/ 125 h 125"/>
                  <a:gd name="T4" fmla="*/ 0 w 175"/>
                  <a:gd name="T5" fmla="*/ 108 h 125"/>
                  <a:gd name="T6" fmla="*/ 163 w 175"/>
                  <a:gd name="T7" fmla="*/ 0 h 125"/>
                  <a:gd name="T8" fmla="*/ 175 w 175"/>
                  <a:gd name="T9" fmla="*/ 17 h 125"/>
                  <a:gd name="T10" fmla="*/ 0 60000 65536"/>
                  <a:gd name="T11" fmla="*/ 0 60000 65536"/>
                  <a:gd name="T12" fmla="*/ 0 60000 65536"/>
                  <a:gd name="T13" fmla="*/ 0 60000 65536"/>
                  <a:gd name="T14" fmla="*/ 0 60000 65536"/>
                  <a:gd name="T15" fmla="*/ 0 w 175"/>
                  <a:gd name="T16" fmla="*/ 0 h 125"/>
                  <a:gd name="T17" fmla="*/ 175 w 175"/>
                  <a:gd name="T18" fmla="*/ 125 h 125"/>
                </a:gdLst>
                <a:ahLst/>
                <a:cxnLst>
                  <a:cxn ang="T10">
                    <a:pos x="T0" y="T1"/>
                  </a:cxn>
                  <a:cxn ang="T11">
                    <a:pos x="T2" y="T3"/>
                  </a:cxn>
                  <a:cxn ang="T12">
                    <a:pos x="T4" y="T5"/>
                  </a:cxn>
                  <a:cxn ang="T13">
                    <a:pos x="T6" y="T7"/>
                  </a:cxn>
                  <a:cxn ang="T14">
                    <a:pos x="T8" y="T9"/>
                  </a:cxn>
                </a:cxnLst>
                <a:rect l="T15" t="T16" r="T17" b="T18"/>
                <a:pathLst>
                  <a:path w="175" h="125">
                    <a:moveTo>
                      <a:pt x="175" y="17"/>
                    </a:moveTo>
                    <a:lnTo>
                      <a:pt x="11" y="125"/>
                    </a:lnTo>
                    <a:lnTo>
                      <a:pt x="0" y="108"/>
                    </a:lnTo>
                    <a:lnTo>
                      <a:pt x="163" y="0"/>
                    </a:lnTo>
                    <a:lnTo>
                      <a:pt x="175" y="17"/>
                    </a:lnTo>
                    <a:close/>
                  </a:path>
                </a:pathLst>
              </a:custGeom>
              <a:solidFill>
                <a:srgbClr val="000000"/>
              </a:solidFill>
              <a:ln w="9525">
                <a:noFill/>
                <a:round/>
                <a:headEnd/>
                <a:tailEnd/>
              </a:ln>
            </p:spPr>
            <p:txBody>
              <a:bodyPr/>
              <a:lstStyle/>
              <a:p>
                <a:endParaRPr lang="en-US"/>
              </a:p>
            </p:txBody>
          </p:sp>
          <p:sp>
            <p:nvSpPr>
              <p:cNvPr id="294" name="Freeform 901"/>
              <p:cNvSpPr>
                <a:spLocks/>
              </p:cNvSpPr>
              <p:nvPr/>
            </p:nvSpPr>
            <p:spPr bwMode="auto">
              <a:xfrm>
                <a:off x="1261" y="4517"/>
                <a:ext cx="93" cy="100"/>
              </a:xfrm>
              <a:custGeom>
                <a:avLst/>
                <a:gdLst>
                  <a:gd name="T0" fmla="*/ 93 w 93"/>
                  <a:gd name="T1" fmla="*/ 61 h 100"/>
                  <a:gd name="T2" fmla="*/ 42 w 93"/>
                  <a:gd name="T3" fmla="*/ 100 h 100"/>
                  <a:gd name="T4" fmla="*/ 0 w 93"/>
                  <a:gd name="T5" fmla="*/ 39 h 100"/>
                  <a:gd name="T6" fmla="*/ 51 w 93"/>
                  <a:gd name="T7" fmla="*/ 0 h 100"/>
                  <a:gd name="T8" fmla="*/ 93 w 93"/>
                  <a:gd name="T9" fmla="*/ 61 h 100"/>
                  <a:gd name="T10" fmla="*/ 0 60000 65536"/>
                  <a:gd name="T11" fmla="*/ 0 60000 65536"/>
                  <a:gd name="T12" fmla="*/ 0 60000 65536"/>
                  <a:gd name="T13" fmla="*/ 0 60000 65536"/>
                  <a:gd name="T14" fmla="*/ 0 60000 65536"/>
                  <a:gd name="T15" fmla="*/ 0 w 93"/>
                  <a:gd name="T16" fmla="*/ 0 h 100"/>
                  <a:gd name="T17" fmla="*/ 93 w 93"/>
                  <a:gd name="T18" fmla="*/ 100 h 100"/>
                </a:gdLst>
                <a:ahLst/>
                <a:cxnLst>
                  <a:cxn ang="T10">
                    <a:pos x="T0" y="T1"/>
                  </a:cxn>
                  <a:cxn ang="T11">
                    <a:pos x="T2" y="T3"/>
                  </a:cxn>
                  <a:cxn ang="T12">
                    <a:pos x="T4" y="T5"/>
                  </a:cxn>
                  <a:cxn ang="T13">
                    <a:pos x="T6" y="T7"/>
                  </a:cxn>
                  <a:cxn ang="T14">
                    <a:pos x="T8" y="T9"/>
                  </a:cxn>
                </a:cxnLst>
                <a:rect l="T15" t="T16" r="T17" b="T18"/>
                <a:pathLst>
                  <a:path w="93" h="100">
                    <a:moveTo>
                      <a:pt x="93" y="61"/>
                    </a:moveTo>
                    <a:lnTo>
                      <a:pt x="42" y="100"/>
                    </a:lnTo>
                    <a:lnTo>
                      <a:pt x="0" y="39"/>
                    </a:lnTo>
                    <a:lnTo>
                      <a:pt x="51" y="0"/>
                    </a:lnTo>
                    <a:lnTo>
                      <a:pt x="93" y="61"/>
                    </a:lnTo>
                    <a:close/>
                  </a:path>
                </a:pathLst>
              </a:custGeom>
              <a:solidFill>
                <a:srgbClr val="000000"/>
              </a:solidFill>
              <a:ln w="9525">
                <a:noFill/>
                <a:round/>
                <a:headEnd/>
                <a:tailEnd/>
              </a:ln>
            </p:spPr>
            <p:txBody>
              <a:bodyPr/>
              <a:lstStyle/>
              <a:p>
                <a:endParaRPr lang="en-US"/>
              </a:p>
            </p:txBody>
          </p:sp>
          <p:sp>
            <p:nvSpPr>
              <p:cNvPr id="295" name="Rectangle 902"/>
              <p:cNvSpPr>
                <a:spLocks noChangeArrowheads="1"/>
              </p:cNvSpPr>
              <p:nvPr/>
            </p:nvSpPr>
            <p:spPr bwMode="auto">
              <a:xfrm>
                <a:off x="1418" y="4480"/>
                <a:ext cx="31" cy="355"/>
              </a:xfrm>
              <a:prstGeom prst="rect">
                <a:avLst/>
              </a:prstGeom>
              <a:solidFill>
                <a:srgbClr val="000000"/>
              </a:solidFill>
              <a:ln w="9525">
                <a:noFill/>
                <a:miter lim="800000"/>
                <a:headEnd/>
                <a:tailEnd/>
              </a:ln>
            </p:spPr>
            <p:txBody>
              <a:bodyPr/>
              <a:lstStyle/>
              <a:p>
                <a:endParaRPr lang="en-US"/>
              </a:p>
            </p:txBody>
          </p:sp>
        </p:grpSp>
        <p:grpSp>
          <p:nvGrpSpPr>
            <p:cNvPr id="288" name="Group 903"/>
            <p:cNvGrpSpPr>
              <a:grpSpLocks/>
            </p:cNvGrpSpPr>
            <p:nvPr/>
          </p:nvGrpSpPr>
          <p:grpSpPr bwMode="auto">
            <a:xfrm flipH="1">
              <a:off x="49" y="4372"/>
              <a:ext cx="293" cy="229"/>
              <a:chOff x="1378" y="4208"/>
              <a:chExt cx="293" cy="229"/>
            </a:xfrm>
          </p:grpSpPr>
          <p:sp>
            <p:nvSpPr>
              <p:cNvPr id="289" name="Freeform 904"/>
              <p:cNvSpPr>
                <a:spLocks/>
              </p:cNvSpPr>
              <p:nvPr/>
            </p:nvSpPr>
            <p:spPr bwMode="auto">
              <a:xfrm>
                <a:off x="1378" y="4208"/>
                <a:ext cx="293" cy="229"/>
              </a:xfrm>
              <a:custGeom>
                <a:avLst/>
                <a:gdLst>
                  <a:gd name="T0" fmla="*/ 293 w 293"/>
                  <a:gd name="T1" fmla="*/ 52 h 229"/>
                  <a:gd name="T2" fmla="*/ 260 w 293"/>
                  <a:gd name="T3" fmla="*/ 1 h 229"/>
                  <a:gd name="T4" fmla="*/ 210 w 293"/>
                  <a:gd name="T5" fmla="*/ 31 h 229"/>
                  <a:gd name="T6" fmla="*/ 199 w 293"/>
                  <a:gd name="T7" fmla="*/ 15 h 229"/>
                  <a:gd name="T8" fmla="*/ 166 w 293"/>
                  <a:gd name="T9" fmla="*/ 0 h 229"/>
                  <a:gd name="T10" fmla="*/ 32 w 293"/>
                  <a:gd name="T11" fmla="*/ 82 h 229"/>
                  <a:gd name="T12" fmla="*/ 0 w 293"/>
                  <a:gd name="T13" fmla="*/ 138 h 229"/>
                  <a:gd name="T14" fmla="*/ 55 w 293"/>
                  <a:gd name="T15" fmla="*/ 229 h 229"/>
                  <a:gd name="T16" fmla="*/ 121 w 293"/>
                  <a:gd name="T17" fmla="*/ 225 h 229"/>
                  <a:gd name="T18" fmla="*/ 256 w 293"/>
                  <a:gd name="T19" fmla="*/ 141 h 229"/>
                  <a:gd name="T20" fmla="*/ 256 w 293"/>
                  <a:gd name="T21" fmla="*/ 104 h 229"/>
                  <a:gd name="T22" fmla="*/ 242 w 293"/>
                  <a:gd name="T23" fmla="*/ 85 h 229"/>
                  <a:gd name="T24" fmla="*/ 293 w 293"/>
                  <a:gd name="T25" fmla="*/ 52 h 2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3"/>
                  <a:gd name="T40" fmla="*/ 0 h 229"/>
                  <a:gd name="T41" fmla="*/ 293 w 293"/>
                  <a:gd name="T42" fmla="*/ 229 h 2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3" h="229">
                    <a:moveTo>
                      <a:pt x="293" y="52"/>
                    </a:moveTo>
                    <a:lnTo>
                      <a:pt x="260" y="1"/>
                    </a:lnTo>
                    <a:lnTo>
                      <a:pt x="210" y="31"/>
                    </a:lnTo>
                    <a:lnTo>
                      <a:pt x="199" y="15"/>
                    </a:lnTo>
                    <a:lnTo>
                      <a:pt x="166" y="0"/>
                    </a:lnTo>
                    <a:lnTo>
                      <a:pt x="32" y="82"/>
                    </a:lnTo>
                    <a:lnTo>
                      <a:pt x="0" y="138"/>
                    </a:lnTo>
                    <a:lnTo>
                      <a:pt x="55" y="229"/>
                    </a:lnTo>
                    <a:lnTo>
                      <a:pt x="121" y="225"/>
                    </a:lnTo>
                    <a:lnTo>
                      <a:pt x="256" y="141"/>
                    </a:lnTo>
                    <a:lnTo>
                      <a:pt x="256" y="104"/>
                    </a:lnTo>
                    <a:lnTo>
                      <a:pt x="242" y="85"/>
                    </a:lnTo>
                    <a:lnTo>
                      <a:pt x="293" y="52"/>
                    </a:lnTo>
                    <a:close/>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90" name="Freeform 905"/>
              <p:cNvSpPr>
                <a:spLocks/>
              </p:cNvSpPr>
              <p:nvPr/>
            </p:nvSpPr>
            <p:spPr bwMode="auto">
              <a:xfrm>
                <a:off x="1438" y="4224"/>
                <a:ext cx="134" cy="207"/>
              </a:xfrm>
              <a:custGeom>
                <a:avLst/>
                <a:gdLst>
                  <a:gd name="T0" fmla="*/ 134 w 134"/>
                  <a:gd name="T1" fmla="*/ 0 h 207"/>
                  <a:gd name="T2" fmla="*/ 0 w 134"/>
                  <a:gd name="T3" fmla="*/ 207 h 207"/>
                  <a:gd name="T4" fmla="*/ 0 60000 65536"/>
                  <a:gd name="T5" fmla="*/ 0 60000 65536"/>
                  <a:gd name="T6" fmla="*/ 0 w 134"/>
                  <a:gd name="T7" fmla="*/ 0 h 207"/>
                  <a:gd name="T8" fmla="*/ 134 w 134"/>
                  <a:gd name="T9" fmla="*/ 207 h 207"/>
                </a:gdLst>
                <a:ahLst/>
                <a:cxnLst>
                  <a:cxn ang="T4">
                    <a:pos x="T0" y="T1"/>
                  </a:cxn>
                  <a:cxn ang="T5">
                    <a:pos x="T2" y="T3"/>
                  </a:cxn>
                </a:cxnLst>
                <a:rect l="T6" t="T7" r="T8" b="T9"/>
                <a:pathLst>
                  <a:path w="134" h="207">
                    <a:moveTo>
                      <a:pt x="134" y="0"/>
                    </a:moveTo>
                    <a:lnTo>
                      <a:pt x="0" y="207"/>
                    </a:lnTo>
                  </a:path>
                </a:pathLst>
              </a:custGeom>
              <a:noFill/>
              <a:ln w="9525">
                <a:solidFill>
                  <a:schemeClr val="tx1"/>
                </a:solidFill>
                <a:round/>
                <a:headEnd type="none" w="med" len="med"/>
                <a:tailEnd type="none" w="med" len="med"/>
              </a:ln>
            </p:spPr>
            <p:txBody>
              <a:bodyPr/>
              <a:lstStyle/>
              <a:p>
                <a:endParaRPr lang="en-US" dirty="0"/>
              </a:p>
            </p:txBody>
          </p:sp>
          <p:sp>
            <p:nvSpPr>
              <p:cNvPr id="291" name="Line 906"/>
              <p:cNvSpPr>
                <a:spLocks noChangeShapeType="1"/>
              </p:cNvSpPr>
              <p:nvPr/>
            </p:nvSpPr>
            <p:spPr bwMode="auto">
              <a:xfrm flipV="1">
                <a:off x="1383" y="4320"/>
                <a:ext cx="246" cy="24"/>
              </a:xfrm>
              <a:prstGeom prst="line">
                <a:avLst/>
              </a:prstGeom>
              <a:noFill/>
              <a:ln w="9525">
                <a:solidFill>
                  <a:schemeClr val="tx1"/>
                </a:solidFill>
                <a:round/>
                <a:headEnd/>
                <a:tailEnd/>
              </a:ln>
            </p:spPr>
            <p:txBody>
              <a:bodyPr/>
              <a:lstStyle/>
              <a:p>
                <a:endParaRPr lang="en-US"/>
              </a:p>
            </p:txBody>
          </p:sp>
        </p:grpSp>
      </p:grpSp>
      <p:grpSp>
        <p:nvGrpSpPr>
          <p:cNvPr id="278" name="Group 907"/>
          <p:cNvGrpSpPr>
            <a:grpSpLocks/>
          </p:cNvGrpSpPr>
          <p:nvPr/>
        </p:nvGrpSpPr>
        <p:grpSpPr bwMode="auto">
          <a:xfrm>
            <a:off x="5654308" y="3738321"/>
            <a:ext cx="301898" cy="434459"/>
            <a:chOff x="958" y="4512"/>
            <a:chExt cx="284" cy="310"/>
          </a:xfrm>
        </p:grpSpPr>
        <p:grpSp>
          <p:nvGrpSpPr>
            <p:cNvPr id="279" name="Group 908"/>
            <p:cNvGrpSpPr>
              <a:grpSpLocks/>
            </p:cNvGrpSpPr>
            <p:nvPr/>
          </p:nvGrpSpPr>
          <p:grpSpPr bwMode="auto">
            <a:xfrm>
              <a:off x="1014" y="4576"/>
              <a:ext cx="136" cy="246"/>
              <a:chOff x="1014" y="4358"/>
              <a:chExt cx="136" cy="464"/>
            </a:xfrm>
          </p:grpSpPr>
          <p:sp>
            <p:nvSpPr>
              <p:cNvPr id="284" name="Line 909"/>
              <p:cNvSpPr>
                <a:spLocks noChangeShapeType="1"/>
              </p:cNvSpPr>
              <p:nvPr/>
            </p:nvSpPr>
            <p:spPr bwMode="auto">
              <a:xfrm>
                <a:off x="1014" y="4358"/>
                <a:ext cx="0" cy="464"/>
              </a:xfrm>
              <a:prstGeom prst="line">
                <a:avLst/>
              </a:prstGeom>
              <a:noFill/>
              <a:ln w="25400">
                <a:solidFill>
                  <a:schemeClr val="tx1"/>
                </a:solidFill>
                <a:round/>
                <a:headEnd/>
                <a:tailEnd/>
              </a:ln>
            </p:spPr>
            <p:txBody>
              <a:bodyPr/>
              <a:lstStyle/>
              <a:p>
                <a:endParaRPr lang="en-US"/>
              </a:p>
            </p:txBody>
          </p:sp>
          <p:sp>
            <p:nvSpPr>
              <p:cNvPr id="285" name="Line 910"/>
              <p:cNvSpPr>
                <a:spLocks noChangeShapeType="1"/>
              </p:cNvSpPr>
              <p:nvPr/>
            </p:nvSpPr>
            <p:spPr bwMode="auto">
              <a:xfrm>
                <a:off x="1150" y="4358"/>
                <a:ext cx="0" cy="464"/>
              </a:xfrm>
              <a:prstGeom prst="line">
                <a:avLst/>
              </a:prstGeom>
              <a:noFill/>
              <a:ln w="25400">
                <a:solidFill>
                  <a:schemeClr val="tx1"/>
                </a:solidFill>
                <a:round/>
                <a:headEnd/>
                <a:tailEnd/>
              </a:ln>
            </p:spPr>
            <p:txBody>
              <a:bodyPr/>
              <a:lstStyle/>
              <a:p>
                <a:endParaRPr lang="en-US"/>
              </a:p>
            </p:txBody>
          </p:sp>
        </p:grpSp>
        <p:grpSp>
          <p:nvGrpSpPr>
            <p:cNvPr id="280" name="Group 911"/>
            <p:cNvGrpSpPr>
              <a:grpSpLocks/>
            </p:cNvGrpSpPr>
            <p:nvPr/>
          </p:nvGrpSpPr>
          <p:grpSpPr bwMode="auto">
            <a:xfrm rot="5400000">
              <a:off x="1022" y="4448"/>
              <a:ext cx="156" cy="284"/>
              <a:chOff x="2496" y="2112"/>
              <a:chExt cx="181" cy="333"/>
            </a:xfrm>
          </p:grpSpPr>
          <p:sp>
            <p:nvSpPr>
              <p:cNvPr id="281" name="Freeform 912"/>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82" name="Line 913"/>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283" name="Line 914"/>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sp>
        <p:nvSpPr>
          <p:cNvPr id="276" name="Freeform 915"/>
          <p:cNvSpPr>
            <a:spLocks/>
          </p:cNvSpPr>
          <p:nvPr/>
        </p:nvSpPr>
        <p:spPr bwMode="auto">
          <a:xfrm>
            <a:off x="5469342" y="3138487"/>
            <a:ext cx="527259" cy="611046"/>
          </a:xfrm>
          <a:custGeom>
            <a:avLst/>
            <a:gdLst>
              <a:gd name="T0" fmla="*/ 0 w 496"/>
              <a:gd name="T1" fmla="*/ 76 h 436"/>
              <a:gd name="T2" fmla="*/ 224 w 496"/>
              <a:gd name="T3" fmla="*/ 20 h 436"/>
              <a:gd name="T4" fmla="*/ 432 w 496"/>
              <a:gd name="T5" fmla="*/ 196 h 436"/>
              <a:gd name="T6" fmla="*/ 456 w 496"/>
              <a:gd name="T7" fmla="*/ 436 h 436"/>
              <a:gd name="T8" fmla="*/ 0 60000 65536"/>
              <a:gd name="T9" fmla="*/ 0 60000 65536"/>
              <a:gd name="T10" fmla="*/ 0 60000 65536"/>
              <a:gd name="T11" fmla="*/ 0 60000 65536"/>
              <a:gd name="T12" fmla="*/ 0 w 496"/>
              <a:gd name="T13" fmla="*/ 0 h 436"/>
              <a:gd name="T14" fmla="*/ 496 w 496"/>
              <a:gd name="T15" fmla="*/ 436 h 436"/>
            </a:gdLst>
            <a:ahLst/>
            <a:cxnLst>
              <a:cxn ang="T8">
                <a:pos x="T0" y="T1"/>
              </a:cxn>
              <a:cxn ang="T9">
                <a:pos x="T2" y="T3"/>
              </a:cxn>
              <a:cxn ang="T10">
                <a:pos x="T4" y="T5"/>
              </a:cxn>
              <a:cxn ang="T11">
                <a:pos x="T6" y="T7"/>
              </a:cxn>
            </a:cxnLst>
            <a:rect l="T12" t="T13" r="T14" b="T15"/>
            <a:pathLst>
              <a:path w="496" h="436">
                <a:moveTo>
                  <a:pt x="0" y="76"/>
                </a:moveTo>
                <a:cubicBezTo>
                  <a:pt x="37" y="67"/>
                  <a:pt x="152" y="0"/>
                  <a:pt x="224" y="20"/>
                </a:cubicBezTo>
                <a:cubicBezTo>
                  <a:pt x="281" y="43"/>
                  <a:pt x="368" y="60"/>
                  <a:pt x="432" y="196"/>
                </a:cubicBezTo>
                <a:cubicBezTo>
                  <a:pt x="496" y="332"/>
                  <a:pt x="451" y="386"/>
                  <a:pt x="456" y="436"/>
                </a:cubicBezTo>
              </a:path>
            </a:pathLst>
          </a:custGeom>
          <a:noFill/>
          <a:ln w="9525">
            <a:solidFill>
              <a:schemeClr val="tx1"/>
            </a:solidFill>
            <a:round/>
            <a:headEnd type="stealth" w="med" len="med"/>
            <a:tailEnd type="stealth" w="med" len="med"/>
          </a:ln>
        </p:spPr>
        <p:txBody>
          <a:bodyPr/>
          <a:lstStyle/>
          <a:p>
            <a:endParaRPr lang="en-US"/>
          </a:p>
        </p:txBody>
      </p:sp>
      <p:grpSp>
        <p:nvGrpSpPr>
          <p:cNvPr id="423" name="Group 422"/>
          <p:cNvGrpSpPr/>
          <p:nvPr/>
        </p:nvGrpSpPr>
        <p:grpSpPr>
          <a:xfrm>
            <a:off x="3066201" y="3352800"/>
            <a:ext cx="1212599" cy="728149"/>
            <a:chOff x="3066201" y="3352800"/>
            <a:chExt cx="1212599" cy="728149"/>
          </a:xfrm>
        </p:grpSpPr>
        <p:grpSp>
          <p:nvGrpSpPr>
            <p:cNvPr id="141" name="Group 170"/>
            <p:cNvGrpSpPr>
              <a:grpSpLocks/>
            </p:cNvGrpSpPr>
            <p:nvPr/>
          </p:nvGrpSpPr>
          <p:grpSpPr bwMode="auto">
            <a:xfrm>
              <a:off x="3712202" y="3395632"/>
              <a:ext cx="244942" cy="685317"/>
              <a:chOff x="1008" y="2592"/>
              <a:chExt cx="182" cy="496"/>
            </a:xfrm>
          </p:grpSpPr>
          <p:sp>
            <p:nvSpPr>
              <p:cNvPr id="142"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143"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144" name="Group 173"/>
              <p:cNvGrpSpPr>
                <a:grpSpLocks/>
              </p:cNvGrpSpPr>
              <p:nvPr/>
            </p:nvGrpSpPr>
            <p:grpSpPr bwMode="auto">
              <a:xfrm>
                <a:off x="1008" y="2592"/>
                <a:ext cx="182" cy="331"/>
                <a:chOff x="1008" y="2592"/>
                <a:chExt cx="182" cy="331"/>
              </a:xfrm>
            </p:grpSpPr>
            <p:sp>
              <p:nvSpPr>
                <p:cNvPr id="145"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46"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335" name="Group 44"/>
            <p:cNvGrpSpPr>
              <a:grpSpLocks/>
            </p:cNvGrpSpPr>
            <p:nvPr/>
          </p:nvGrpSpPr>
          <p:grpSpPr bwMode="auto">
            <a:xfrm>
              <a:off x="4035203" y="3395632"/>
              <a:ext cx="243597" cy="685317"/>
              <a:chOff x="1756" y="2113"/>
              <a:chExt cx="181" cy="499"/>
            </a:xfrm>
          </p:grpSpPr>
          <p:sp>
            <p:nvSpPr>
              <p:cNvPr id="336"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337"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338" name="Group 47"/>
              <p:cNvGrpSpPr>
                <a:grpSpLocks/>
              </p:cNvGrpSpPr>
              <p:nvPr/>
            </p:nvGrpSpPr>
            <p:grpSpPr bwMode="auto">
              <a:xfrm>
                <a:off x="1756" y="2113"/>
                <a:ext cx="181" cy="333"/>
                <a:chOff x="1756" y="2113"/>
                <a:chExt cx="181" cy="333"/>
              </a:xfrm>
            </p:grpSpPr>
            <p:sp>
              <p:nvSpPr>
                <p:cNvPr id="339"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40"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341"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368" name="Group 454"/>
            <p:cNvGrpSpPr>
              <a:grpSpLocks/>
            </p:cNvGrpSpPr>
            <p:nvPr/>
          </p:nvGrpSpPr>
          <p:grpSpPr bwMode="auto">
            <a:xfrm>
              <a:off x="3066201" y="3352800"/>
              <a:ext cx="596206" cy="728148"/>
              <a:chOff x="3360" y="240"/>
              <a:chExt cx="443" cy="527"/>
            </a:xfrm>
          </p:grpSpPr>
          <p:grpSp>
            <p:nvGrpSpPr>
              <p:cNvPr id="369" name="Group 455"/>
              <p:cNvGrpSpPr>
                <a:grpSpLocks/>
              </p:cNvGrpSpPr>
              <p:nvPr/>
            </p:nvGrpSpPr>
            <p:grpSpPr bwMode="auto">
              <a:xfrm>
                <a:off x="3492" y="240"/>
                <a:ext cx="188" cy="527"/>
                <a:chOff x="3492" y="240"/>
                <a:chExt cx="188" cy="527"/>
              </a:xfrm>
            </p:grpSpPr>
            <p:sp>
              <p:nvSpPr>
                <p:cNvPr id="376" name="Freeform 456"/>
                <p:cNvSpPr>
                  <a:spLocks/>
                </p:cNvSpPr>
                <p:nvPr/>
              </p:nvSpPr>
              <p:spPr bwMode="auto">
                <a:xfrm>
                  <a:off x="3663" y="330"/>
                  <a:ext cx="15" cy="436"/>
                </a:xfrm>
                <a:custGeom>
                  <a:avLst/>
                  <a:gdLst>
                    <a:gd name="T0" fmla="*/ 23 w 23"/>
                    <a:gd name="T1" fmla="*/ 7 h 610"/>
                    <a:gd name="T2" fmla="*/ 21 w 23"/>
                    <a:gd name="T3" fmla="*/ 5 h 610"/>
                    <a:gd name="T4" fmla="*/ 21 w 23"/>
                    <a:gd name="T5" fmla="*/ 3 h 610"/>
                    <a:gd name="T6" fmla="*/ 19 w 23"/>
                    <a:gd name="T7" fmla="*/ 2 h 610"/>
                    <a:gd name="T8" fmla="*/ 16 w 23"/>
                    <a:gd name="T9" fmla="*/ 0 h 610"/>
                    <a:gd name="T10" fmla="*/ 5 w 23"/>
                    <a:gd name="T11" fmla="*/ 0 h 610"/>
                    <a:gd name="T12" fmla="*/ 0 w 23"/>
                    <a:gd name="T13" fmla="*/ 5 h 610"/>
                    <a:gd name="T14" fmla="*/ 0 w 23"/>
                    <a:gd name="T15" fmla="*/ 605 h 610"/>
                    <a:gd name="T16" fmla="*/ 2 w 23"/>
                    <a:gd name="T17" fmla="*/ 607 h 610"/>
                    <a:gd name="T18" fmla="*/ 3 w 23"/>
                    <a:gd name="T19" fmla="*/ 607 h 610"/>
                    <a:gd name="T20" fmla="*/ 5 w 23"/>
                    <a:gd name="T21" fmla="*/ 609 h 610"/>
                    <a:gd name="T22" fmla="*/ 8 w 23"/>
                    <a:gd name="T23" fmla="*/ 609 h 610"/>
                    <a:gd name="T24" fmla="*/ 11 w 23"/>
                    <a:gd name="T25" fmla="*/ 610 h 610"/>
                    <a:gd name="T26" fmla="*/ 13 w 23"/>
                    <a:gd name="T27" fmla="*/ 609 h 610"/>
                    <a:gd name="T28" fmla="*/ 16 w 23"/>
                    <a:gd name="T29" fmla="*/ 609 h 610"/>
                    <a:gd name="T30" fmla="*/ 19 w 23"/>
                    <a:gd name="T31" fmla="*/ 607 h 610"/>
                    <a:gd name="T32" fmla="*/ 21 w 23"/>
                    <a:gd name="T33" fmla="*/ 607 h 610"/>
                    <a:gd name="T34" fmla="*/ 21 w 23"/>
                    <a:gd name="T35" fmla="*/ 605 h 610"/>
                    <a:gd name="T36" fmla="*/ 23 w 23"/>
                    <a:gd name="T37" fmla="*/ 604 h 610"/>
                    <a:gd name="T38" fmla="*/ 23 w 23"/>
                    <a:gd name="T39" fmla="*/ 7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377" name="Freeform 457"/>
                <p:cNvSpPr>
                  <a:spLocks/>
                </p:cNvSpPr>
                <p:nvPr/>
              </p:nvSpPr>
              <p:spPr bwMode="auto">
                <a:xfrm>
                  <a:off x="3493" y="330"/>
                  <a:ext cx="16" cy="437"/>
                </a:xfrm>
                <a:custGeom>
                  <a:avLst/>
                  <a:gdLst>
                    <a:gd name="T0" fmla="*/ 22 w 22"/>
                    <a:gd name="T1" fmla="*/ 6 h 610"/>
                    <a:gd name="T2" fmla="*/ 21 w 22"/>
                    <a:gd name="T3" fmla="*/ 5 h 610"/>
                    <a:gd name="T4" fmla="*/ 21 w 22"/>
                    <a:gd name="T5" fmla="*/ 3 h 610"/>
                    <a:gd name="T6" fmla="*/ 19 w 22"/>
                    <a:gd name="T7" fmla="*/ 1 h 610"/>
                    <a:gd name="T8" fmla="*/ 16 w 22"/>
                    <a:gd name="T9" fmla="*/ 0 h 610"/>
                    <a:gd name="T10" fmla="*/ 4 w 22"/>
                    <a:gd name="T11" fmla="*/ 0 h 610"/>
                    <a:gd name="T12" fmla="*/ 1 w 22"/>
                    <a:gd name="T13" fmla="*/ 3 h 610"/>
                    <a:gd name="T14" fmla="*/ 1 w 22"/>
                    <a:gd name="T15" fmla="*/ 5 h 610"/>
                    <a:gd name="T16" fmla="*/ 0 w 22"/>
                    <a:gd name="T17" fmla="*/ 6 h 610"/>
                    <a:gd name="T18" fmla="*/ 0 w 22"/>
                    <a:gd name="T19" fmla="*/ 603 h 610"/>
                    <a:gd name="T20" fmla="*/ 1 w 22"/>
                    <a:gd name="T21" fmla="*/ 605 h 610"/>
                    <a:gd name="T22" fmla="*/ 1 w 22"/>
                    <a:gd name="T23" fmla="*/ 607 h 610"/>
                    <a:gd name="T24" fmla="*/ 3 w 22"/>
                    <a:gd name="T25" fmla="*/ 607 h 610"/>
                    <a:gd name="T26" fmla="*/ 4 w 22"/>
                    <a:gd name="T27" fmla="*/ 608 h 610"/>
                    <a:gd name="T28" fmla="*/ 8 w 22"/>
                    <a:gd name="T29" fmla="*/ 608 h 610"/>
                    <a:gd name="T30" fmla="*/ 11 w 22"/>
                    <a:gd name="T31" fmla="*/ 610 h 610"/>
                    <a:gd name="T32" fmla="*/ 13 w 22"/>
                    <a:gd name="T33" fmla="*/ 608 h 610"/>
                    <a:gd name="T34" fmla="*/ 16 w 22"/>
                    <a:gd name="T35" fmla="*/ 608 h 610"/>
                    <a:gd name="T36" fmla="*/ 19 w 22"/>
                    <a:gd name="T37" fmla="*/ 607 h 610"/>
                    <a:gd name="T38" fmla="*/ 21 w 22"/>
                    <a:gd name="T39" fmla="*/ 607 h 610"/>
                    <a:gd name="T40" fmla="*/ 21 w 22"/>
                    <a:gd name="T41" fmla="*/ 605 h 610"/>
                    <a:gd name="T42" fmla="*/ 22 w 22"/>
                    <a:gd name="T43" fmla="*/ 603 h 610"/>
                    <a:gd name="T44" fmla="*/ 22 w 22"/>
                    <a:gd name="T45" fmla="*/ 6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378" name="Freeform 458"/>
                <p:cNvSpPr>
                  <a:spLocks/>
                </p:cNvSpPr>
                <p:nvPr/>
              </p:nvSpPr>
              <p:spPr bwMode="auto">
                <a:xfrm>
                  <a:off x="3492" y="240"/>
                  <a:ext cx="188" cy="343"/>
                </a:xfrm>
                <a:custGeom>
                  <a:avLst/>
                  <a:gdLst>
                    <a:gd name="T0" fmla="*/ 87 w 265"/>
                    <a:gd name="T1" fmla="*/ 0 h 479"/>
                    <a:gd name="T2" fmla="*/ 181 w 265"/>
                    <a:gd name="T3" fmla="*/ 0 h 479"/>
                    <a:gd name="T4" fmla="*/ 181 w 265"/>
                    <a:gd name="T5" fmla="*/ 95 h 479"/>
                    <a:gd name="T6" fmla="*/ 234 w 265"/>
                    <a:gd name="T7" fmla="*/ 95 h 479"/>
                    <a:gd name="T8" fmla="*/ 265 w 265"/>
                    <a:gd name="T9" fmla="*/ 120 h 479"/>
                    <a:gd name="T10" fmla="*/ 265 w 265"/>
                    <a:gd name="T11" fmla="*/ 382 h 479"/>
                    <a:gd name="T12" fmla="*/ 223 w 265"/>
                    <a:gd name="T13" fmla="*/ 479 h 479"/>
                    <a:gd name="T14" fmla="*/ 45 w 265"/>
                    <a:gd name="T15" fmla="*/ 479 h 479"/>
                    <a:gd name="T16" fmla="*/ 0 w 265"/>
                    <a:gd name="T17" fmla="*/ 385 h 479"/>
                    <a:gd name="T18" fmla="*/ 0 w 265"/>
                    <a:gd name="T19" fmla="*/ 118 h 479"/>
                    <a:gd name="T20" fmla="*/ 34 w 265"/>
                    <a:gd name="T21" fmla="*/ 95 h 479"/>
                    <a:gd name="T22" fmla="*/ 87 w 265"/>
                    <a:gd name="T23" fmla="*/ 95 h 479"/>
                    <a:gd name="T24" fmla="*/ 87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70" name="Group 459"/>
              <p:cNvGrpSpPr>
                <a:grpSpLocks/>
              </p:cNvGrpSpPr>
              <p:nvPr/>
            </p:nvGrpSpPr>
            <p:grpSpPr bwMode="auto">
              <a:xfrm rot="1573174">
                <a:off x="3617" y="284"/>
                <a:ext cx="186" cy="336"/>
                <a:chOff x="1058" y="2882"/>
                <a:chExt cx="105" cy="198"/>
              </a:xfrm>
            </p:grpSpPr>
            <p:sp>
              <p:nvSpPr>
                <p:cNvPr id="374" name="Freeform 460"/>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chemeClr val="tx1"/>
                </a:solidFill>
                <a:ln w="6350">
                  <a:solidFill>
                    <a:schemeClr val="tx1"/>
                  </a:solidFill>
                  <a:round/>
                  <a:headEnd/>
                  <a:tailEnd/>
                </a:ln>
              </p:spPr>
              <p:txBody>
                <a:bodyPr/>
                <a:lstStyle/>
                <a:p>
                  <a:endParaRPr lang="en-US"/>
                </a:p>
              </p:txBody>
            </p:sp>
            <p:sp>
              <p:nvSpPr>
                <p:cNvPr id="375" name="Freeform 461"/>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noFill/>
                <a:ln w="6350">
                  <a:solidFill>
                    <a:schemeClr val="tx1"/>
                  </a:solidFill>
                  <a:prstDash val="solid"/>
                  <a:round/>
                  <a:headEnd/>
                  <a:tailEnd/>
                </a:ln>
              </p:spPr>
              <p:txBody>
                <a:bodyPr/>
                <a:lstStyle/>
                <a:p>
                  <a:endParaRPr lang="en-US"/>
                </a:p>
              </p:txBody>
            </p:sp>
          </p:grpSp>
          <p:grpSp>
            <p:nvGrpSpPr>
              <p:cNvPr id="371" name="Group 462"/>
              <p:cNvGrpSpPr>
                <a:grpSpLocks/>
              </p:cNvGrpSpPr>
              <p:nvPr/>
            </p:nvGrpSpPr>
            <p:grpSpPr bwMode="auto">
              <a:xfrm rot="-1556504">
                <a:off x="3360" y="286"/>
                <a:ext cx="183" cy="336"/>
                <a:chOff x="1058" y="2882"/>
                <a:chExt cx="105" cy="198"/>
              </a:xfrm>
            </p:grpSpPr>
            <p:sp>
              <p:nvSpPr>
                <p:cNvPr id="372" name="Freeform 463"/>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chemeClr val="tx1"/>
                </a:solidFill>
                <a:ln w="6350">
                  <a:solidFill>
                    <a:schemeClr val="tx1"/>
                  </a:solidFill>
                  <a:round/>
                  <a:headEnd/>
                  <a:tailEnd/>
                </a:ln>
              </p:spPr>
              <p:txBody>
                <a:bodyPr/>
                <a:lstStyle/>
                <a:p>
                  <a:endParaRPr lang="en-US"/>
                </a:p>
              </p:txBody>
            </p:sp>
            <p:sp>
              <p:nvSpPr>
                <p:cNvPr id="373" name="Freeform 464"/>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noFill/>
                <a:ln w="6350">
                  <a:solidFill>
                    <a:schemeClr val="tx1"/>
                  </a:solidFill>
                  <a:prstDash val="solid"/>
                  <a:round/>
                  <a:headEnd/>
                  <a:tailEnd/>
                </a:ln>
              </p:spPr>
              <p:txBody>
                <a:bodyPr/>
                <a:lstStyle/>
                <a:p>
                  <a:endParaRPr lang="en-US"/>
                </a:p>
              </p:txBody>
            </p:sp>
          </p:grpSp>
        </p:grpSp>
      </p:grpSp>
      <p:grpSp>
        <p:nvGrpSpPr>
          <p:cNvPr id="421" name="Group 420"/>
          <p:cNvGrpSpPr/>
          <p:nvPr/>
        </p:nvGrpSpPr>
        <p:grpSpPr>
          <a:xfrm>
            <a:off x="2762250" y="3430270"/>
            <a:ext cx="228600" cy="640080"/>
            <a:chOff x="4114800" y="6705600"/>
            <a:chExt cx="287338" cy="790575"/>
          </a:xfrm>
        </p:grpSpPr>
        <p:grpSp>
          <p:nvGrpSpPr>
            <p:cNvPr id="411" name="Group 29"/>
            <p:cNvGrpSpPr>
              <a:grpSpLocks/>
            </p:cNvGrpSpPr>
            <p:nvPr/>
          </p:nvGrpSpPr>
          <p:grpSpPr bwMode="auto">
            <a:xfrm>
              <a:off x="4114800" y="6705600"/>
              <a:ext cx="287338" cy="790575"/>
              <a:chOff x="528" y="240"/>
              <a:chExt cx="181" cy="498"/>
            </a:xfrm>
          </p:grpSpPr>
          <p:sp>
            <p:nvSpPr>
              <p:cNvPr id="41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tx1"/>
              </a:solidFill>
              <a:ln w="12700" cap="rnd" cmpd="sng">
                <a:solidFill>
                  <a:schemeClr val="tx1"/>
                </a:solidFill>
                <a:prstDash val="solid"/>
                <a:round/>
                <a:headEnd type="none" w="med" len="med"/>
                <a:tailEnd type="none" w="med" len="med"/>
              </a:ln>
            </p:spPr>
            <p:txBody>
              <a:bodyPr/>
              <a:lstStyle/>
              <a:p>
                <a:endParaRPr lang="en-US"/>
              </a:p>
            </p:txBody>
          </p:sp>
          <p:sp>
            <p:nvSpPr>
              <p:cNvPr id="412" name="Line 30"/>
              <p:cNvSpPr>
                <a:spLocks noChangeShapeType="1"/>
              </p:cNvSpPr>
              <p:nvPr/>
            </p:nvSpPr>
            <p:spPr bwMode="auto">
              <a:xfrm>
                <a:off x="531" y="485"/>
                <a:ext cx="0" cy="253"/>
              </a:xfrm>
              <a:prstGeom prst="line">
                <a:avLst/>
              </a:prstGeom>
              <a:noFill/>
              <a:ln w="28575">
                <a:solidFill>
                  <a:schemeClr val="tx1"/>
                </a:solidFill>
                <a:round/>
                <a:headEnd/>
                <a:tailEnd/>
              </a:ln>
            </p:spPr>
            <p:txBody>
              <a:bodyPr wrap="none" anchor="ctr"/>
              <a:lstStyle/>
              <a:p>
                <a:endParaRPr lang="en-US"/>
              </a:p>
            </p:txBody>
          </p:sp>
          <p:sp>
            <p:nvSpPr>
              <p:cNvPr id="41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grpSp>
        <p:sp>
          <p:nvSpPr>
            <p:cNvPr id="419" name="Rectangle 418"/>
            <p:cNvSpPr/>
            <p:nvPr/>
          </p:nvSpPr>
          <p:spPr>
            <a:xfrm>
              <a:off x="4222750" y="6883400"/>
              <a:ext cx="76200" cy="152400"/>
            </a:xfrm>
            <a:prstGeom prst="rect">
              <a:avLst/>
            </a:prstGeom>
            <a:solidFill>
              <a:srgbClr val="FFD2A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7" name="Group 346"/>
          <p:cNvGrpSpPr/>
          <p:nvPr/>
        </p:nvGrpSpPr>
        <p:grpSpPr>
          <a:xfrm>
            <a:off x="2752725" y="3691452"/>
            <a:ext cx="1516550" cy="527803"/>
            <a:chOff x="2762250" y="4148652"/>
            <a:chExt cx="1516550" cy="527803"/>
          </a:xfrm>
        </p:grpSpPr>
        <p:grpSp>
          <p:nvGrpSpPr>
            <p:cNvPr id="424" name="Group 423"/>
            <p:cNvGrpSpPr/>
            <p:nvPr/>
          </p:nvGrpSpPr>
          <p:grpSpPr>
            <a:xfrm>
              <a:off x="3066201" y="4148652"/>
              <a:ext cx="1212599" cy="527803"/>
              <a:chOff x="3130801" y="4148652"/>
              <a:chExt cx="1212599" cy="527803"/>
            </a:xfrm>
          </p:grpSpPr>
          <p:grpSp>
            <p:nvGrpSpPr>
              <p:cNvPr id="388" name="Group 173"/>
              <p:cNvGrpSpPr>
                <a:grpSpLocks/>
              </p:cNvGrpSpPr>
              <p:nvPr/>
            </p:nvGrpSpPr>
            <p:grpSpPr bwMode="auto">
              <a:xfrm>
                <a:off x="3776802" y="4191483"/>
                <a:ext cx="244942" cy="457339"/>
                <a:chOff x="1008" y="2592"/>
                <a:chExt cx="182" cy="331"/>
              </a:xfrm>
            </p:grpSpPr>
            <p:sp>
              <p:nvSpPr>
                <p:cNvPr id="389"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90"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bg1"/>
                </a:solidFill>
                <a:ln w="0">
                  <a:solidFill>
                    <a:schemeClr val="tx1"/>
                  </a:solidFill>
                  <a:round/>
                  <a:headEnd/>
                  <a:tailEnd/>
                </a:ln>
              </p:spPr>
              <p:txBody>
                <a:bodyPr/>
                <a:lstStyle/>
                <a:p>
                  <a:endParaRPr lang="en-US"/>
                </a:p>
              </p:txBody>
            </p:sp>
          </p:grpSp>
          <p:grpSp>
            <p:nvGrpSpPr>
              <p:cNvPr id="394" name="Group 47"/>
              <p:cNvGrpSpPr>
                <a:grpSpLocks/>
              </p:cNvGrpSpPr>
              <p:nvPr/>
            </p:nvGrpSpPr>
            <p:grpSpPr bwMode="auto">
              <a:xfrm>
                <a:off x="4099803" y="4191483"/>
                <a:ext cx="243597" cy="457336"/>
                <a:chOff x="1756" y="2113"/>
                <a:chExt cx="181" cy="333"/>
              </a:xfrm>
            </p:grpSpPr>
            <p:sp>
              <p:nvSpPr>
                <p:cNvPr id="395"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96"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bg1"/>
                </a:solidFill>
                <a:ln w="0">
                  <a:solidFill>
                    <a:schemeClr val="tx1"/>
                  </a:solidFill>
                  <a:round/>
                  <a:headEnd/>
                  <a:tailEnd/>
                </a:ln>
              </p:spPr>
              <p:txBody>
                <a:bodyPr/>
                <a:lstStyle/>
                <a:p>
                  <a:endParaRPr lang="en-US"/>
                </a:p>
              </p:txBody>
            </p:sp>
            <p:sp>
              <p:nvSpPr>
                <p:cNvPr id="397"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bg1"/>
                </a:solidFill>
                <a:ln w="0">
                  <a:solidFill>
                    <a:schemeClr val="tx1"/>
                  </a:solidFill>
                  <a:round/>
                  <a:headEnd/>
                  <a:tailEnd/>
                </a:ln>
              </p:spPr>
              <p:txBody>
                <a:bodyPr/>
                <a:lstStyle/>
                <a:p>
                  <a:endParaRPr lang="en-US"/>
                </a:p>
              </p:txBody>
            </p:sp>
          </p:grpSp>
          <p:grpSp>
            <p:nvGrpSpPr>
              <p:cNvPr id="398" name="Group 454"/>
              <p:cNvGrpSpPr>
                <a:grpSpLocks/>
              </p:cNvGrpSpPr>
              <p:nvPr/>
            </p:nvGrpSpPr>
            <p:grpSpPr bwMode="auto">
              <a:xfrm>
                <a:off x="3130801" y="4148652"/>
                <a:ext cx="596206" cy="527803"/>
                <a:chOff x="3360" y="240"/>
                <a:chExt cx="443" cy="382"/>
              </a:xfrm>
            </p:grpSpPr>
            <p:sp>
              <p:nvSpPr>
                <p:cNvPr id="408" name="Freeform 458"/>
                <p:cNvSpPr>
                  <a:spLocks/>
                </p:cNvSpPr>
                <p:nvPr/>
              </p:nvSpPr>
              <p:spPr bwMode="auto">
                <a:xfrm>
                  <a:off x="3492" y="240"/>
                  <a:ext cx="188" cy="343"/>
                </a:xfrm>
                <a:custGeom>
                  <a:avLst/>
                  <a:gdLst>
                    <a:gd name="T0" fmla="*/ 87 w 265"/>
                    <a:gd name="T1" fmla="*/ 0 h 479"/>
                    <a:gd name="T2" fmla="*/ 181 w 265"/>
                    <a:gd name="T3" fmla="*/ 0 h 479"/>
                    <a:gd name="T4" fmla="*/ 181 w 265"/>
                    <a:gd name="T5" fmla="*/ 95 h 479"/>
                    <a:gd name="T6" fmla="*/ 234 w 265"/>
                    <a:gd name="T7" fmla="*/ 95 h 479"/>
                    <a:gd name="T8" fmla="*/ 265 w 265"/>
                    <a:gd name="T9" fmla="*/ 120 h 479"/>
                    <a:gd name="T10" fmla="*/ 265 w 265"/>
                    <a:gd name="T11" fmla="*/ 382 h 479"/>
                    <a:gd name="T12" fmla="*/ 223 w 265"/>
                    <a:gd name="T13" fmla="*/ 479 h 479"/>
                    <a:gd name="T14" fmla="*/ 45 w 265"/>
                    <a:gd name="T15" fmla="*/ 479 h 479"/>
                    <a:gd name="T16" fmla="*/ 0 w 265"/>
                    <a:gd name="T17" fmla="*/ 385 h 479"/>
                    <a:gd name="T18" fmla="*/ 0 w 265"/>
                    <a:gd name="T19" fmla="*/ 118 h 479"/>
                    <a:gd name="T20" fmla="*/ 34 w 265"/>
                    <a:gd name="T21" fmla="*/ 95 h 479"/>
                    <a:gd name="T22" fmla="*/ 87 w 265"/>
                    <a:gd name="T23" fmla="*/ 95 h 479"/>
                    <a:gd name="T24" fmla="*/ 87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nvGrpSpPr>
                <p:cNvPr id="400" name="Group 459"/>
                <p:cNvGrpSpPr>
                  <a:grpSpLocks/>
                </p:cNvGrpSpPr>
                <p:nvPr/>
              </p:nvGrpSpPr>
              <p:grpSpPr bwMode="auto">
                <a:xfrm rot="1573174">
                  <a:off x="3617" y="284"/>
                  <a:ext cx="186" cy="336"/>
                  <a:chOff x="1058" y="2882"/>
                  <a:chExt cx="105" cy="198"/>
                </a:xfrm>
              </p:grpSpPr>
              <p:sp>
                <p:nvSpPr>
                  <p:cNvPr id="404" name="Freeform 460"/>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chemeClr val="bg1"/>
                  </a:solidFill>
                  <a:ln w="6350">
                    <a:solidFill>
                      <a:schemeClr val="tx1"/>
                    </a:solidFill>
                    <a:round/>
                    <a:headEnd/>
                    <a:tailEnd/>
                  </a:ln>
                </p:spPr>
                <p:txBody>
                  <a:bodyPr/>
                  <a:lstStyle/>
                  <a:p>
                    <a:endParaRPr lang="en-US"/>
                  </a:p>
                </p:txBody>
              </p:sp>
              <p:sp>
                <p:nvSpPr>
                  <p:cNvPr id="405" name="Freeform 461"/>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noFill/>
                  <a:ln w="6350">
                    <a:solidFill>
                      <a:schemeClr val="tx1"/>
                    </a:solidFill>
                    <a:prstDash val="solid"/>
                    <a:round/>
                    <a:headEnd/>
                    <a:tailEnd/>
                  </a:ln>
                </p:spPr>
                <p:txBody>
                  <a:bodyPr/>
                  <a:lstStyle/>
                  <a:p>
                    <a:endParaRPr lang="en-US"/>
                  </a:p>
                </p:txBody>
              </p:sp>
            </p:grpSp>
            <p:grpSp>
              <p:nvGrpSpPr>
                <p:cNvPr id="401" name="Group 462"/>
                <p:cNvGrpSpPr>
                  <a:grpSpLocks/>
                </p:cNvGrpSpPr>
                <p:nvPr/>
              </p:nvGrpSpPr>
              <p:grpSpPr bwMode="auto">
                <a:xfrm rot="-1556504">
                  <a:off x="3360" y="286"/>
                  <a:ext cx="183" cy="336"/>
                  <a:chOff x="1058" y="2882"/>
                  <a:chExt cx="105" cy="198"/>
                </a:xfrm>
              </p:grpSpPr>
              <p:sp>
                <p:nvSpPr>
                  <p:cNvPr id="402" name="Freeform 463"/>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chemeClr val="bg1"/>
                  </a:solidFill>
                  <a:ln w="6350">
                    <a:solidFill>
                      <a:schemeClr val="tx1"/>
                    </a:solidFill>
                    <a:round/>
                    <a:headEnd/>
                    <a:tailEnd/>
                  </a:ln>
                </p:spPr>
                <p:txBody>
                  <a:bodyPr/>
                  <a:lstStyle/>
                  <a:p>
                    <a:endParaRPr lang="en-US"/>
                  </a:p>
                </p:txBody>
              </p:sp>
              <p:sp>
                <p:nvSpPr>
                  <p:cNvPr id="403" name="Freeform 464"/>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noFill/>
                  <a:ln w="6350">
                    <a:solidFill>
                      <a:schemeClr val="tx1"/>
                    </a:solidFill>
                    <a:prstDash val="solid"/>
                    <a:round/>
                    <a:headEnd/>
                    <a:tailEnd/>
                  </a:ln>
                </p:spPr>
                <p:txBody>
                  <a:bodyPr/>
                  <a:lstStyle/>
                  <a:p>
                    <a:endParaRPr lang="en-US"/>
                  </a:p>
                </p:txBody>
              </p:sp>
            </p:grpSp>
          </p:grpSp>
        </p:grpSp>
        <p:grpSp>
          <p:nvGrpSpPr>
            <p:cNvPr id="422" name="Group 421"/>
            <p:cNvGrpSpPr/>
            <p:nvPr/>
          </p:nvGrpSpPr>
          <p:grpSpPr>
            <a:xfrm>
              <a:off x="2762250" y="4222750"/>
              <a:ext cx="228600" cy="426720"/>
              <a:chOff x="4572000" y="6705600"/>
              <a:chExt cx="287338" cy="527050"/>
            </a:xfrm>
          </p:grpSpPr>
          <p:sp>
            <p:nvSpPr>
              <p:cNvPr id="418" name="Freeform 32"/>
              <p:cNvSpPr>
                <a:spLocks/>
              </p:cNvSpPr>
              <p:nvPr/>
            </p:nvSpPr>
            <p:spPr bwMode="auto">
              <a:xfrm>
                <a:off x="4572000" y="6705600"/>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420" name="Rectangle 419"/>
              <p:cNvSpPr/>
              <p:nvPr/>
            </p:nvSpPr>
            <p:spPr>
              <a:xfrm>
                <a:off x="4673600" y="6889750"/>
                <a:ext cx="76200" cy="152400"/>
              </a:xfrm>
              <a:prstGeom prst="rect">
                <a:avLst/>
              </a:prstGeom>
              <a:solidFill>
                <a:srgbClr val="FFD2A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8" name="Group 123"/>
          <p:cNvGrpSpPr/>
          <p:nvPr/>
        </p:nvGrpSpPr>
        <p:grpSpPr>
          <a:xfrm>
            <a:off x="8686800" y="0"/>
            <a:ext cx="533400" cy="533400"/>
            <a:chOff x="2412597" y="7391400"/>
            <a:chExt cx="533400" cy="533400"/>
          </a:xfrm>
        </p:grpSpPr>
        <p:sp>
          <p:nvSpPr>
            <p:cNvPr id="429" name="Rectangle 428"/>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TextBox 429"/>
            <p:cNvSpPr txBox="1"/>
            <p:nvPr/>
          </p:nvSpPr>
          <p:spPr>
            <a:xfrm>
              <a:off x="2521848" y="7522685"/>
              <a:ext cx="287258" cy="276999"/>
            </a:xfrm>
            <a:prstGeom prst="rect">
              <a:avLst/>
            </a:prstGeom>
            <a:noFill/>
          </p:spPr>
          <p:txBody>
            <a:bodyPr wrap="none" rtlCol="0">
              <a:spAutoFit/>
            </a:bodyPr>
            <a:lstStyle/>
            <a:p>
              <a:r>
                <a:rPr lang="en-US" sz="1200" dirty="0"/>
                <a:t>A</a:t>
              </a:r>
            </a:p>
          </p:txBody>
        </p:sp>
      </p:grpSp>
      <p:grpSp>
        <p:nvGrpSpPr>
          <p:cNvPr id="449" name="Group 723"/>
          <p:cNvGrpSpPr>
            <a:grpSpLocks/>
          </p:cNvGrpSpPr>
          <p:nvPr/>
        </p:nvGrpSpPr>
        <p:grpSpPr bwMode="auto">
          <a:xfrm>
            <a:off x="6019800" y="3048000"/>
            <a:ext cx="152400" cy="631824"/>
            <a:chOff x="2574" y="2166"/>
            <a:chExt cx="96" cy="398"/>
          </a:xfrm>
        </p:grpSpPr>
        <p:sp>
          <p:nvSpPr>
            <p:cNvPr id="450"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51"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52"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53"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454"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455"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456"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467" name="Group 466"/>
          <p:cNvGrpSpPr/>
          <p:nvPr/>
        </p:nvGrpSpPr>
        <p:grpSpPr>
          <a:xfrm>
            <a:off x="5715000" y="3505200"/>
            <a:ext cx="762000" cy="533400"/>
            <a:chOff x="5715000" y="3505200"/>
            <a:chExt cx="762000" cy="533400"/>
          </a:xfrm>
        </p:grpSpPr>
        <p:cxnSp>
          <p:nvCxnSpPr>
            <p:cNvPr id="464" name="Straight Connector 463"/>
            <p:cNvCxnSpPr/>
            <p:nvPr/>
          </p:nvCxnSpPr>
          <p:spPr>
            <a:xfrm>
              <a:off x="5715000" y="4038600"/>
              <a:ext cx="76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p:cNvCxnSpPr/>
            <p:nvPr/>
          </p:nvCxnSpPr>
          <p:spPr>
            <a:xfrm>
              <a:off x="6096000" y="3505200"/>
              <a:ext cx="0" cy="533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68" name="Straight Connector 467"/>
          <p:cNvCxnSpPr/>
          <p:nvPr/>
        </p:nvCxnSpPr>
        <p:spPr>
          <a:xfrm>
            <a:off x="-2362200" y="1236821"/>
            <a:ext cx="16002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469" name="TextBox 468"/>
          <p:cNvSpPr txBox="1"/>
          <p:nvPr/>
        </p:nvSpPr>
        <p:spPr>
          <a:xfrm>
            <a:off x="-2438400" y="1219200"/>
            <a:ext cx="702436" cy="246221"/>
          </a:xfrm>
          <a:prstGeom prst="rect">
            <a:avLst/>
          </a:prstGeom>
          <a:noFill/>
        </p:spPr>
        <p:txBody>
          <a:bodyPr wrap="none" rtlCol="0">
            <a:spAutoFit/>
          </a:bodyPr>
          <a:lstStyle/>
          <a:p>
            <a:r>
              <a:rPr lang="en-US" sz="1000" dirty="0"/>
              <a:t>Fault line</a:t>
            </a:r>
          </a:p>
        </p:txBody>
      </p:sp>
      <p:grpSp>
        <p:nvGrpSpPr>
          <p:cNvPr id="441" name="Group 723"/>
          <p:cNvGrpSpPr>
            <a:grpSpLocks/>
          </p:cNvGrpSpPr>
          <p:nvPr/>
        </p:nvGrpSpPr>
        <p:grpSpPr bwMode="auto">
          <a:xfrm>
            <a:off x="7010400" y="4038600"/>
            <a:ext cx="152400" cy="478607"/>
            <a:chOff x="2574" y="2166"/>
            <a:chExt cx="96" cy="398"/>
          </a:xfrm>
        </p:grpSpPr>
        <p:sp>
          <p:nvSpPr>
            <p:cNvPr id="442"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43"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44"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45"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446"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447"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448"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343" name="Group 342"/>
          <p:cNvGrpSpPr/>
          <p:nvPr/>
        </p:nvGrpSpPr>
        <p:grpSpPr>
          <a:xfrm>
            <a:off x="4648200" y="4572000"/>
            <a:ext cx="921446" cy="967585"/>
            <a:chOff x="4648201" y="4724400"/>
            <a:chExt cx="921446" cy="967585"/>
          </a:xfrm>
        </p:grpSpPr>
        <p:grpSp>
          <p:nvGrpSpPr>
            <p:cNvPr id="296" name="Group 295"/>
            <p:cNvGrpSpPr/>
            <p:nvPr/>
          </p:nvGrpSpPr>
          <p:grpSpPr>
            <a:xfrm>
              <a:off x="4899721" y="4724400"/>
              <a:ext cx="517525" cy="967585"/>
              <a:chOff x="3165475" y="3617115"/>
              <a:chExt cx="517525" cy="815185"/>
            </a:xfrm>
          </p:grpSpPr>
          <p:sp>
            <p:nvSpPr>
              <p:cNvPr id="297" name="Freeform 625"/>
              <p:cNvSpPr>
                <a:spLocks/>
              </p:cNvSpPr>
              <p:nvPr/>
            </p:nvSpPr>
            <p:spPr bwMode="auto">
              <a:xfrm rot="540817" flipH="1">
                <a:off x="3368675" y="4279900"/>
                <a:ext cx="152400" cy="152400"/>
              </a:xfrm>
              <a:custGeom>
                <a:avLst/>
                <a:gdLst>
                  <a:gd name="T0" fmla="*/ 0 w 214"/>
                  <a:gd name="T1" fmla="*/ 0 h 165"/>
                  <a:gd name="T2" fmla="*/ 214 w 214"/>
                  <a:gd name="T3" fmla="*/ 21 h 165"/>
                  <a:gd name="T4" fmla="*/ 210 w 214"/>
                  <a:gd name="T5" fmla="*/ 165 h 165"/>
                  <a:gd name="T6" fmla="*/ 0 w 214"/>
                  <a:gd name="T7" fmla="*/ 140 h 165"/>
                  <a:gd name="T8" fmla="*/ 0 w 214"/>
                  <a:gd name="T9" fmla="*/ 0 h 165"/>
                  <a:gd name="T10" fmla="*/ 0 60000 65536"/>
                  <a:gd name="T11" fmla="*/ 0 60000 65536"/>
                  <a:gd name="T12" fmla="*/ 0 60000 65536"/>
                  <a:gd name="T13" fmla="*/ 0 60000 65536"/>
                  <a:gd name="T14" fmla="*/ 0 60000 65536"/>
                  <a:gd name="T15" fmla="*/ 0 w 214"/>
                  <a:gd name="T16" fmla="*/ 0 h 165"/>
                  <a:gd name="T17" fmla="*/ 214 w 214"/>
                  <a:gd name="T18" fmla="*/ 165 h 165"/>
                </a:gdLst>
                <a:ahLst/>
                <a:cxnLst>
                  <a:cxn ang="T10">
                    <a:pos x="T0" y="T1"/>
                  </a:cxn>
                  <a:cxn ang="T11">
                    <a:pos x="T2" y="T3"/>
                  </a:cxn>
                  <a:cxn ang="T12">
                    <a:pos x="T4" y="T5"/>
                  </a:cxn>
                  <a:cxn ang="T13">
                    <a:pos x="T6" y="T7"/>
                  </a:cxn>
                  <a:cxn ang="T14">
                    <a:pos x="T8" y="T9"/>
                  </a:cxn>
                </a:cxnLst>
                <a:rect l="T15" t="T16" r="T17" b="T18"/>
                <a:pathLst>
                  <a:path w="214" h="165">
                    <a:moveTo>
                      <a:pt x="0" y="0"/>
                    </a:moveTo>
                    <a:lnTo>
                      <a:pt x="214" y="21"/>
                    </a:lnTo>
                    <a:lnTo>
                      <a:pt x="210" y="165"/>
                    </a:lnTo>
                    <a:lnTo>
                      <a:pt x="0" y="140"/>
                    </a:lnTo>
                    <a:lnTo>
                      <a:pt x="0" y="0"/>
                    </a:lnTo>
                    <a:close/>
                  </a:path>
                </a:pathLst>
              </a:custGeom>
              <a:solidFill>
                <a:schemeClr val="bg2"/>
              </a:solidFill>
              <a:ln w="9525">
                <a:solidFill>
                  <a:schemeClr val="tx1"/>
                </a:solidFill>
                <a:round/>
                <a:headEnd/>
                <a:tailEnd/>
              </a:ln>
            </p:spPr>
            <p:txBody>
              <a:bodyPr/>
              <a:lstStyle/>
              <a:p>
                <a:endParaRPr lang="en-US"/>
              </a:p>
            </p:txBody>
          </p:sp>
          <p:sp>
            <p:nvSpPr>
              <p:cNvPr id="298" name="Freeform 622"/>
              <p:cNvSpPr>
                <a:spLocks/>
              </p:cNvSpPr>
              <p:nvPr/>
            </p:nvSpPr>
            <p:spPr bwMode="auto">
              <a:xfrm>
                <a:off x="3165475" y="3733800"/>
                <a:ext cx="219075" cy="37398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99" name="Freeform 626"/>
              <p:cNvSpPr>
                <a:spLocks/>
              </p:cNvSpPr>
              <p:nvPr/>
            </p:nvSpPr>
            <p:spPr bwMode="auto">
              <a:xfrm flipH="1">
                <a:off x="3429000" y="4114800"/>
                <a:ext cx="45719" cy="248432"/>
              </a:xfrm>
              <a:custGeom>
                <a:avLst/>
                <a:gdLst>
                  <a:gd name="T0" fmla="*/ 0 w 52"/>
                  <a:gd name="T1" fmla="*/ 57 h 296"/>
                  <a:gd name="T2" fmla="*/ 1 w 52"/>
                  <a:gd name="T3" fmla="*/ 296 h 296"/>
                  <a:gd name="T4" fmla="*/ 52 w 52"/>
                  <a:gd name="T5" fmla="*/ 295 h 296"/>
                  <a:gd name="T6" fmla="*/ 51 w 52"/>
                  <a:gd name="T7" fmla="*/ 0 h 296"/>
                  <a:gd name="T8" fmla="*/ 0 w 52"/>
                  <a:gd name="T9" fmla="*/ 57 h 296"/>
                  <a:gd name="T10" fmla="*/ 0 60000 65536"/>
                  <a:gd name="T11" fmla="*/ 0 60000 65536"/>
                  <a:gd name="T12" fmla="*/ 0 60000 65536"/>
                  <a:gd name="T13" fmla="*/ 0 60000 65536"/>
                  <a:gd name="T14" fmla="*/ 0 60000 65536"/>
                  <a:gd name="T15" fmla="*/ 0 w 52"/>
                  <a:gd name="T16" fmla="*/ 0 h 296"/>
                  <a:gd name="T17" fmla="*/ 52 w 52"/>
                  <a:gd name="T18" fmla="*/ 296 h 296"/>
                </a:gdLst>
                <a:ahLst/>
                <a:cxnLst>
                  <a:cxn ang="T10">
                    <a:pos x="T0" y="T1"/>
                  </a:cxn>
                  <a:cxn ang="T11">
                    <a:pos x="T2" y="T3"/>
                  </a:cxn>
                  <a:cxn ang="T12">
                    <a:pos x="T4" y="T5"/>
                  </a:cxn>
                  <a:cxn ang="T13">
                    <a:pos x="T6" y="T7"/>
                  </a:cxn>
                  <a:cxn ang="T14">
                    <a:pos x="T8" y="T9"/>
                  </a:cxn>
                </a:cxnLst>
                <a:rect l="T15" t="T16" r="T17" b="T18"/>
                <a:pathLst>
                  <a:path w="52" h="296">
                    <a:moveTo>
                      <a:pt x="0" y="57"/>
                    </a:moveTo>
                    <a:lnTo>
                      <a:pt x="1" y="296"/>
                    </a:lnTo>
                    <a:lnTo>
                      <a:pt x="52" y="295"/>
                    </a:lnTo>
                    <a:lnTo>
                      <a:pt x="51" y="0"/>
                    </a:lnTo>
                    <a:lnTo>
                      <a:pt x="0" y="57"/>
                    </a:lnTo>
                    <a:close/>
                  </a:path>
                </a:pathLst>
              </a:custGeom>
              <a:solidFill>
                <a:schemeClr val="bg2"/>
              </a:solidFill>
              <a:ln w="9525" cap="flat" cmpd="sng">
                <a:solidFill>
                  <a:schemeClr val="tx1"/>
                </a:solidFill>
                <a:prstDash val="solid"/>
                <a:round/>
                <a:headEnd type="none" w="med" len="med"/>
                <a:tailEnd type="none" w="med" len="med"/>
              </a:ln>
            </p:spPr>
            <p:txBody>
              <a:bodyPr/>
              <a:lstStyle/>
              <a:p>
                <a:endParaRPr lang="en-US"/>
              </a:p>
            </p:txBody>
          </p:sp>
          <p:sp>
            <p:nvSpPr>
              <p:cNvPr id="300" name="Rectangle 299"/>
              <p:cNvSpPr/>
              <p:nvPr/>
            </p:nvSpPr>
            <p:spPr>
              <a:xfrm rot="20602385">
                <a:off x="3200400" y="4114800"/>
                <a:ext cx="457200" cy="45719"/>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p:cNvCxnSpPr/>
              <p:nvPr/>
            </p:nvCxnSpPr>
            <p:spPr>
              <a:xfrm rot="-180000" flipH="1">
                <a:off x="3202781" y="4107060"/>
                <a:ext cx="3029" cy="839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600000">
                <a:off x="3343424" y="4107060"/>
                <a:ext cx="4614" cy="22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a:stCxn id="305" idx="7"/>
              </p:cNvCxnSpPr>
              <p:nvPr/>
            </p:nvCxnSpPr>
            <p:spPr>
              <a:xfrm>
                <a:off x="3504260" y="3990375"/>
                <a:ext cx="3321" cy="1007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305" idx="6"/>
              </p:cNvCxnSpPr>
              <p:nvPr/>
            </p:nvCxnSpPr>
            <p:spPr>
              <a:xfrm flipH="1">
                <a:off x="3640933" y="3990375"/>
                <a:ext cx="941" cy="57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5" name="Freeform 622"/>
              <p:cNvSpPr>
                <a:spLocks/>
              </p:cNvSpPr>
              <p:nvPr/>
            </p:nvSpPr>
            <p:spPr bwMode="auto">
              <a:xfrm>
                <a:off x="3463925" y="3617115"/>
                <a:ext cx="219075" cy="37398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cxnSp>
            <p:nvCxnSpPr>
              <p:cNvPr id="306" name="Straight Arrow Connector 305"/>
              <p:cNvCxnSpPr/>
              <p:nvPr/>
            </p:nvCxnSpPr>
            <p:spPr>
              <a:xfrm>
                <a:off x="3576589" y="3776667"/>
                <a:ext cx="0" cy="182880"/>
              </a:xfrm>
              <a:prstGeom prst="straightConnector1">
                <a:avLst/>
              </a:prstGeom>
              <a:ln w="6350">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307" name="Straight Arrow Connector 306"/>
              <p:cNvCxnSpPr/>
              <p:nvPr/>
            </p:nvCxnSpPr>
            <p:spPr>
              <a:xfrm>
                <a:off x="3276600" y="3781422"/>
                <a:ext cx="0" cy="182880"/>
              </a:xfrm>
              <a:prstGeom prst="straightConnector1">
                <a:avLst/>
              </a:prstGeom>
              <a:ln w="6350">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grpSp>
        <p:sp>
          <p:nvSpPr>
            <p:cNvPr id="476" name="Freeform 460"/>
            <p:cNvSpPr>
              <a:spLocks/>
            </p:cNvSpPr>
            <p:nvPr/>
          </p:nvSpPr>
          <p:spPr bwMode="auto">
            <a:xfrm rot="5400000">
              <a:off x="5188961" y="4912176"/>
              <a:ext cx="297125" cy="464246"/>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chemeClr val="tx1"/>
            </a:solidFill>
            <a:ln w="6350">
              <a:solidFill>
                <a:schemeClr val="tx1"/>
              </a:solidFill>
              <a:round/>
              <a:headEnd/>
              <a:tailEnd/>
            </a:ln>
          </p:spPr>
          <p:txBody>
            <a:bodyPr/>
            <a:lstStyle/>
            <a:p>
              <a:endParaRPr lang="en-US"/>
            </a:p>
          </p:txBody>
        </p:sp>
        <p:sp>
          <p:nvSpPr>
            <p:cNvPr id="477" name="Freeform 460"/>
            <p:cNvSpPr>
              <a:spLocks/>
            </p:cNvSpPr>
            <p:nvPr/>
          </p:nvSpPr>
          <p:spPr bwMode="auto">
            <a:xfrm rot="16200000" flipH="1">
              <a:off x="4731761" y="4921176"/>
              <a:ext cx="297125" cy="464246"/>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chemeClr val="tx1"/>
            </a:solidFill>
            <a:ln w="6350">
              <a:solidFill>
                <a:schemeClr val="tx1"/>
              </a:solidFill>
              <a:round/>
              <a:headEnd/>
              <a:tailEnd/>
            </a:ln>
          </p:spPr>
          <p:txBody>
            <a:bodyPr/>
            <a:lstStyle/>
            <a:p>
              <a:endParaRPr lang="en-US"/>
            </a:p>
          </p:txBody>
        </p:sp>
      </p:grpSp>
      <p:grpSp>
        <p:nvGrpSpPr>
          <p:cNvPr id="503" name="Group 502"/>
          <p:cNvGrpSpPr/>
          <p:nvPr/>
        </p:nvGrpSpPr>
        <p:grpSpPr>
          <a:xfrm flipH="1">
            <a:off x="6675120" y="3566160"/>
            <a:ext cx="311465" cy="320939"/>
            <a:chOff x="7924800" y="4267200"/>
            <a:chExt cx="311465" cy="320939"/>
          </a:xfrm>
        </p:grpSpPr>
        <p:sp>
          <p:nvSpPr>
            <p:cNvPr id="500" name="Freeform 904"/>
            <p:cNvSpPr>
              <a:spLocks/>
            </p:cNvSpPr>
            <p:nvPr/>
          </p:nvSpPr>
          <p:spPr bwMode="auto">
            <a:xfrm flipH="1">
              <a:off x="7924800" y="4267200"/>
              <a:ext cx="311465" cy="320939"/>
            </a:xfrm>
            <a:custGeom>
              <a:avLst/>
              <a:gdLst>
                <a:gd name="T0" fmla="*/ 293 w 293"/>
                <a:gd name="T1" fmla="*/ 52 h 229"/>
                <a:gd name="T2" fmla="*/ 260 w 293"/>
                <a:gd name="T3" fmla="*/ 1 h 229"/>
                <a:gd name="T4" fmla="*/ 210 w 293"/>
                <a:gd name="T5" fmla="*/ 31 h 229"/>
                <a:gd name="T6" fmla="*/ 199 w 293"/>
                <a:gd name="T7" fmla="*/ 15 h 229"/>
                <a:gd name="T8" fmla="*/ 166 w 293"/>
                <a:gd name="T9" fmla="*/ 0 h 229"/>
                <a:gd name="T10" fmla="*/ 32 w 293"/>
                <a:gd name="T11" fmla="*/ 82 h 229"/>
                <a:gd name="T12" fmla="*/ 0 w 293"/>
                <a:gd name="T13" fmla="*/ 138 h 229"/>
                <a:gd name="T14" fmla="*/ 55 w 293"/>
                <a:gd name="T15" fmla="*/ 229 h 229"/>
                <a:gd name="T16" fmla="*/ 121 w 293"/>
                <a:gd name="T17" fmla="*/ 225 h 229"/>
                <a:gd name="T18" fmla="*/ 256 w 293"/>
                <a:gd name="T19" fmla="*/ 141 h 229"/>
                <a:gd name="T20" fmla="*/ 256 w 293"/>
                <a:gd name="T21" fmla="*/ 104 h 229"/>
                <a:gd name="T22" fmla="*/ 242 w 293"/>
                <a:gd name="T23" fmla="*/ 85 h 229"/>
                <a:gd name="T24" fmla="*/ 293 w 293"/>
                <a:gd name="T25" fmla="*/ 52 h 2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3"/>
                <a:gd name="T40" fmla="*/ 0 h 229"/>
                <a:gd name="T41" fmla="*/ 293 w 293"/>
                <a:gd name="T42" fmla="*/ 229 h 2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3" h="229">
                  <a:moveTo>
                    <a:pt x="293" y="52"/>
                  </a:moveTo>
                  <a:lnTo>
                    <a:pt x="260" y="1"/>
                  </a:lnTo>
                  <a:lnTo>
                    <a:pt x="210" y="31"/>
                  </a:lnTo>
                  <a:lnTo>
                    <a:pt x="199" y="15"/>
                  </a:lnTo>
                  <a:lnTo>
                    <a:pt x="166" y="0"/>
                  </a:lnTo>
                  <a:lnTo>
                    <a:pt x="32" y="82"/>
                  </a:lnTo>
                  <a:lnTo>
                    <a:pt x="0" y="138"/>
                  </a:lnTo>
                  <a:lnTo>
                    <a:pt x="55" y="229"/>
                  </a:lnTo>
                  <a:lnTo>
                    <a:pt x="121" y="225"/>
                  </a:lnTo>
                  <a:lnTo>
                    <a:pt x="256" y="141"/>
                  </a:lnTo>
                  <a:lnTo>
                    <a:pt x="256" y="104"/>
                  </a:lnTo>
                  <a:lnTo>
                    <a:pt x="242" y="85"/>
                  </a:lnTo>
                  <a:lnTo>
                    <a:pt x="293" y="52"/>
                  </a:lnTo>
                  <a:close/>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501" name="Freeform 905"/>
            <p:cNvSpPr>
              <a:spLocks/>
            </p:cNvSpPr>
            <p:nvPr/>
          </p:nvSpPr>
          <p:spPr bwMode="auto">
            <a:xfrm flipH="1">
              <a:off x="8015872" y="4285058"/>
              <a:ext cx="142445" cy="290106"/>
            </a:xfrm>
            <a:custGeom>
              <a:avLst/>
              <a:gdLst>
                <a:gd name="T0" fmla="*/ 134 w 134"/>
                <a:gd name="T1" fmla="*/ 0 h 207"/>
                <a:gd name="T2" fmla="*/ 0 w 134"/>
                <a:gd name="T3" fmla="*/ 207 h 207"/>
                <a:gd name="T4" fmla="*/ 0 60000 65536"/>
                <a:gd name="T5" fmla="*/ 0 60000 65536"/>
                <a:gd name="T6" fmla="*/ 0 w 134"/>
                <a:gd name="T7" fmla="*/ 0 h 207"/>
                <a:gd name="T8" fmla="*/ 134 w 134"/>
                <a:gd name="T9" fmla="*/ 207 h 207"/>
              </a:gdLst>
              <a:ahLst/>
              <a:cxnLst>
                <a:cxn ang="T4">
                  <a:pos x="T0" y="T1"/>
                </a:cxn>
                <a:cxn ang="T5">
                  <a:pos x="T2" y="T3"/>
                </a:cxn>
              </a:cxnLst>
              <a:rect l="T6" t="T7" r="T8" b="T9"/>
              <a:pathLst>
                <a:path w="134" h="207">
                  <a:moveTo>
                    <a:pt x="134" y="0"/>
                  </a:moveTo>
                  <a:lnTo>
                    <a:pt x="0" y="207"/>
                  </a:lnTo>
                </a:path>
              </a:pathLst>
            </a:custGeom>
            <a:noFill/>
            <a:ln w="9525">
              <a:solidFill>
                <a:schemeClr val="tx1"/>
              </a:solidFill>
              <a:round/>
              <a:headEnd type="none" w="med" len="med"/>
              <a:tailEnd type="none" w="med" len="med"/>
            </a:ln>
          </p:spPr>
          <p:txBody>
            <a:bodyPr/>
            <a:lstStyle/>
            <a:p>
              <a:endParaRPr lang="en-US" dirty="0"/>
            </a:p>
          </p:txBody>
        </p:sp>
        <p:sp>
          <p:nvSpPr>
            <p:cNvPr id="502" name="Line 906"/>
            <p:cNvSpPr>
              <a:spLocks noChangeShapeType="1"/>
            </p:cNvSpPr>
            <p:nvPr/>
          </p:nvSpPr>
          <p:spPr bwMode="auto">
            <a:xfrm flipH="1" flipV="1">
              <a:off x="7962900" y="4411980"/>
              <a:ext cx="261503" cy="33636"/>
            </a:xfrm>
            <a:prstGeom prst="line">
              <a:avLst/>
            </a:prstGeom>
            <a:noFill/>
            <a:ln w="9525">
              <a:solidFill>
                <a:schemeClr val="tx1"/>
              </a:solidFill>
              <a:round/>
              <a:headEnd/>
              <a:tailEnd/>
            </a:ln>
          </p:spPr>
          <p:txBody>
            <a:bodyPr/>
            <a:lstStyle/>
            <a:p>
              <a:endParaRPr lang="en-US"/>
            </a:p>
          </p:txBody>
        </p:sp>
      </p:grpSp>
      <p:grpSp>
        <p:nvGrpSpPr>
          <p:cNvPr id="506" name="Group 911"/>
          <p:cNvGrpSpPr>
            <a:grpSpLocks/>
          </p:cNvGrpSpPr>
          <p:nvPr/>
        </p:nvGrpSpPr>
        <p:grpSpPr bwMode="auto">
          <a:xfrm rot="5400000">
            <a:off x="5694719" y="3470710"/>
            <a:ext cx="218631" cy="301898"/>
            <a:chOff x="2496" y="2112"/>
            <a:chExt cx="181" cy="333"/>
          </a:xfrm>
        </p:grpSpPr>
        <p:sp>
          <p:nvSpPr>
            <p:cNvPr id="507" name="Freeform 912"/>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508" name="Line 913"/>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509" name="Line 914"/>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nvGrpSpPr>
          <p:cNvPr id="344" name="Group 343"/>
          <p:cNvGrpSpPr/>
          <p:nvPr/>
        </p:nvGrpSpPr>
        <p:grpSpPr>
          <a:xfrm>
            <a:off x="6400800" y="5105400"/>
            <a:ext cx="228600" cy="1676400"/>
            <a:chOff x="4591050" y="5562600"/>
            <a:chExt cx="322524" cy="2286000"/>
          </a:xfrm>
        </p:grpSpPr>
        <p:cxnSp>
          <p:nvCxnSpPr>
            <p:cNvPr id="345" name="Straight Arrow Connector 344"/>
            <p:cNvCxnSpPr/>
            <p:nvPr/>
          </p:nvCxnSpPr>
          <p:spPr>
            <a:xfrm>
              <a:off x="4648200" y="5562600"/>
              <a:ext cx="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6" name="TextBox 345"/>
            <p:cNvSpPr txBox="1"/>
            <p:nvPr/>
          </p:nvSpPr>
          <p:spPr>
            <a:xfrm>
              <a:off x="4591050" y="6477000"/>
              <a:ext cx="322524" cy="215444"/>
            </a:xfrm>
            <a:prstGeom prst="rect">
              <a:avLst/>
            </a:prstGeom>
            <a:noFill/>
          </p:spPr>
          <p:txBody>
            <a:bodyPr wrap="none" rtlCol="0">
              <a:spAutoFit/>
            </a:bodyPr>
            <a:lstStyle/>
            <a:p>
              <a:r>
                <a:rPr lang="en-US" sz="800" dirty="0"/>
                <a:t>24’</a:t>
              </a:r>
            </a:p>
          </p:txBody>
        </p:sp>
      </p:grpSp>
      <p:sp>
        <p:nvSpPr>
          <p:cNvPr id="7" name="Rectangle 6"/>
          <p:cNvSpPr/>
          <p:nvPr/>
        </p:nvSpPr>
        <p:spPr>
          <a:xfrm>
            <a:off x="2696279" y="4615934"/>
            <a:ext cx="1922642" cy="369332"/>
          </a:xfrm>
          <a:prstGeom prst="rect">
            <a:avLst/>
          </a:prstGeom>
        </p:spPr>
        <p:txBody>
          <a:bodyPr wrap="none">
            <a:spAutoFit/>
          </a:bodyPr>
          <a:lstStyle/>
          <a:p>
            <a:r>
              <a:rPr lang="en-US" dirty="0">
                <a:latin typeface="Calibri" pitchFamily="34" charset="0"/>
                <a:cs typeface="Times New Roman" charset="0"/>
              </a:rPr>
              <a:t>Beginning in Box A</a:t>
            </a:r>
            <a:endParaRPr lang="en-US" dirty="0"/>
          </a:p>
        </p:txBody>
      </p:sp>
    </p:spTree>
    <p:extLst>
      <p:ext uri="{BB962C8B-B14F-4D97-AF65-F5344CB8AC3E}">
        <p14:creationId xmlns:p14="http://schemas.microsoft.com/office/powerpoint/2010/main" val="338943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nvGraphicFramePr>
        <p:xfrm>
          <a:off x="177801" y="165099"/>
          <a:ext cx="6997700" cy="2295276"/>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Stage: Deep in the heart of Texas!</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J Grimes</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a:ln>
                            <a:noFill/>
                          </a:ln>
                          <a:solidFill>
                            <a:schemeClr val="tx1"/>
                          </a:solidFill>
                          <a:effectLst/>
                          <a:latin typeface="Arial" charset="0"/>
                          <a:cs typeface="Times New Roman" charset="0"/>
                        </a:rPr>
                        <a:t>Date: 2/26/2012 -  Middle Bay</a:t>
                      </a:r>
                      <a:endParaRPr kumimoji="0" lang="en-US" sz="1200" b="1" i="0" u="none" strike="noStrike" cap="none" normalizeH="0" baseline="0" dirty="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Shooter’s choice on start position &amp; timekeeping.</a:t>
                      </a:r>
                      <a:endParaRPr kumimoji="0" lang="en-US" sz="1200" b="0" i="0" u="none" strike="noStrike" cap="none" normalizeH="0" baseline="0" dirty="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GUN READY CONDITION: </a:t>
                      </a:r>
                      <a:r>
                        <a:rPr kumimoji="0" lang="en-US" sz="1100" b="0" i="0" u="none" strike="noStrike" cap="none" normalizeH="0" baseline="0" dirty="0">
                          <a:ln>
                            <a:noFill/>
                          </a:ln>
                          <a:solidFill>
                            <a:schemeClr val="tx1"/>
                          </a:solidFill>
                          <a:effectLst/>
                          <a:latin typeface="Arial" charset="0"/>
                          <a:cs typeface="Times New Roman" charset="0"/>
                        </a:rPr>
                        <a:t>Loaded gun in holster, hands relaxed at sides.</a:t>
                      </a:r>
                      <a:endParaRPr kumimoji="0" lang="en-US" sz="1100" b="1" i="0" u="none" strike="noStrike" cap="none" normalizeH="0" baseline="0" dirty="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36 rounds, 180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10 Bowling Pins, 31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Upon start signal, engage targets.</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grpSp>
        <p:nvGrpSpPr>
          <p:cNvPr id="2" name="Group 70"/>
          <p:cNvGrpSpPr/>
          <p:nvPr/>
        </p:nvGrpSpPr>
        <p:grpSpPr>
          <a:xfrm>
            <a:off x="6248400" y="152400"/>
            <a:ext cx="944753" cy="979552"/>
            <a:chOff x="6093277" y="2819399"/>
            <a:chExt cx="944753" cy="979552"/>
          </a:xfrm>
        </p:grpSpPr>
        <p:pic>
          <p:nvPicPr>
            <p:cNvPr id="2070" name="Picture 22"/>
            <p:cNvPicPr>
              <a:picLocks noChangeAspect="1" noChangeArrowheads="1"/>
            </p:cNvPicPr>
            <p:nvPr/>
          </p:nvPicPr>
          <p:blipFill>
            <a:blip r:embed="rId2"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398841"/>
              <a:ext cx="561372" cy="400110"/>
            </a:xfrm>
            <a:prstGeom prst="rect">
              <a:avLst/>
            </a:prstGeom>
            <a:noFill/>
          </p:spPr>
          <p:txBody>
            <a:bodyPr wrap="none" lIns="91440" tIns="45720" rIns="91440" bIns="45720">
              <a:spAutoFit/>
            </a:bodyPr>
            <a:lstStyle/>
            <a:p>
              <a:pPr algn="ctr"/>
              <a:r>
                <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p>
          </p:txBody>
        </p:sp>
      </p:grpSp>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88"/>
          <p:cNvGrpSpPr>
            <a:grpSpLocks/>
          </p:cNvGrpSpPr>
          <p:nvPr/>
        </p:nvGrpSpPr>
        <p:grpSpPr bwMode="auto">
          <a:xfrm>
            <a:off x="9067800" y="26670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123"/>
          <p:cNvGrpSpPr/>
          <p:nvPr/>
        </p:nvGrpSpPr>
        <p:grpSpPr>
          <a:xfrm>
            <a:off x="8686800" y="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a:t>A</a:t>
              </a:r>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29"/>
          <p:cNvGrpSpPr>
            <a:grpSpLocks/>
          </p:cNvGrpSpPr>
          <p:nvPr/>
        </p:nvGrpSpPr>
        <p:grpSpPr bwMode="auto">
          <a:xfrm>
            <a:off x="8458200" y="16002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2"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47"/>
          <p:cNvGrpSpPr/>
          <p:nvPr/>
        </p:nvGrpSpPr>
        <p:grpSpPr>
          <a:xfrm>
            <a:off x="8229600" y="2667000"/>
            <a:ext cx="404303" cy="683977"/>
            <a:chOff x="767613" y="2243008"/>
            <a:chExt cx="404303" cy="683977"/>
          </a:xfrm>
        </p:grpSpPr>
        <p:grpSp>
          <p:nvGrpSpPr>
            <p:cNvPr id="14"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5" name="Group 71"/>
          <p:cNvGrpSpPr/>
          <p:nvPr/>
        </p:nvGrpSpPr>
        <p:grpSpPr>
          <a:xfrm>
            <a:off x="-914400" y="82296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6" name="Group 95"/>
          <p:cNvGrpSpPr>
            <a:grpSpLocks/>
          </p:cNvGrpSpPr>
          <p:nvPr/>
        </p:nvGrpSpPr>
        <p:grpSpPr bwMode="auto">
          <a:xfrm>
            <a:off x="5410200" y="4038600"/>
            <a:ext cx="689430" cy="68580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7" name="Group 44"/>
          <p:cNvGrpSpPr>
            <a:grpSpLocks/>
          </p:cNvGrpSpPr>
          <p:nvPr/>
        </p:nvGrpSpPr>
        <p:grpSpPr bwMode="auto">
          <a:xfrm>
            <a:off x="9982200" y="5943600"/>
            <a:ext cx="287338" cy="787400"/>
            <a:chOff x="1756" y="2113"/>
            <a:chExt cx="181" cy="499"/>
          </a:xfrm>
        </p:grpSpPr>
        <p:sp>
          <p:nvSpPr>
            <p:cNvPr id="82"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3"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8" name="Group 47"/>
            <p:cNvGrpSpPr>
              <a:grpSpLocks/>
            </p:cNvGrpSpPr>
            <p:nvPr/>
          </p:nvGrpSpPr>
          <p:grpSpPr bwMode="auto">
            <a:xfrm>
              <a:off x="1756" y="2113"/>
              <a:ext cx="181" cy="333"/>
              <a:chOff x="1756" y="2113"/>
              <a:chExt cx="181" cy="333"/>
            </a:xfrm>
          </p:grpSpPr>
          <p:sp>
            <p:nvSpPr>
              <p:cNvPr id="85"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6"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9" name="Group 164"/>
          <p:cNvGrpSpPr>
            <a:grpSpLocks/>
          </p:cNvGrpSpPr>
          <p:nvPr/>
        </p:nvGrpSpPr>
        <p:grpSpPr bwMode="auto">
          <a:xfrm>
            <a:off x="9067800" y="5943600"/>
            <a:ext cx="288925" cy="787400"/>
            <a:chOff x="1247" y="2496"/>
            <a:chExt cx="182" cy="496"/>
          </a:xfrm>
        </p:grpSpPr>
        <p:sp>
          <p:nvSpPr>
            <p:cNvPr id="8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9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23" name="Group 167"/>
            <p:cNvGrpSpPr>
              <a:grpSpLocks/>
            </p:cNvGrpSpPr>
            <p:nvPr/>
          </p:nvGrpSpPr>
          <p:grpSpPr bwMode="auto">
            <a:xfrm>
              <a:off x="1247" y="2496"/>
              <a:ext cx="182" cy="331"/>
              <a:chOff x="1247" y="2496"/>
              <a:chExt cx="182" cy="331"/>
            </a:xfrm>
          </p:grpSpPr>
          <p:sp>
            <p:nvSpPr>
              <p:cNvPr id="9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27" name="Group 182"/>
          <p:cNvGrpSpPr>
            <a:grpSpLocks/>
          </p:cNvGrpSpPr>
          <p:nvPr/>
        </p:nvGrpSpPr>
        <p:grpSpPr bwMode="auto">
          <a:xfrm>
            <a:off x="9677400" y="7010400"/>
            <a:ext cx="287338" cy="787400"/>
            <a:chOff x="2449" y="2688"/>
            <a:chExt cx="181" cy="496"/>
          </a:xfrm>
        </p:grpSpPr>
        <p:sp>
          <p:nvSpPr>
            <p:cNvPr id="95"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96"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1" name="Group 185"/>
            <p:cNvGrpSpPr>
              <a:grpSpLocks/>
            </p:cNvGrpSpPr>
            <p:nvPr/>
          </p:nvGrpSpPr>
          <p:grpSpPr bwMode="auto">
            <a:xfrm>
              <a:off x="2449" y="2688"/>
              <a:ext cx="181" cy="331"/>
              <a:chOff x="2449" y="2688"/>
              <a:chExt cx="181" cy="331"/>
            </a:xfrm>
          </p:grpSpPr>
          <p:sp>
            <p:nvSpPr>
              <p:cNvPr id="98"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9"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48" name="Group 182"/>
          <p:cNvGrpSpPr>
            <a:grpSpLocks/>
          </p:cNvGrpSpPr>
          <p:nvPr/>
        </p:nvGrpSpPr>
        <p:grpSpPr bwMode="auto">
          <a:xfrm flipH="1">
            <a:off x="9067800" y="6858000"/>
            <a:ext cx="287338" cy="787400"/>
            <a:chOff x="2449" y="2688"/>
            <a:chExt cx="181" cy="496"/>
          </a:xfrm>
        </p:grpSpPr>
        <p:sp>
          <p:nvSpPr>
            <p:cNvPr id="101"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02"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2049" name="Group 185"/>
            <p:cNvGrpSpPr>
              <a:grpSpLocks/>
            </p:cNvGrpSpPr>
            <p:nvPr/>
          </p:nvGrpSpPr>
          <p:grpSpPr bwMode="auto">
            <a:xfrm>
              <a:off x="2449" y="2688"/>
              <a:ext cx="181" cy="331"/>
              <a:chOff x="2449" y="2688"/>
              <a:chExt cx="181" cy="331"/>
            </a:xfrm>
          </p:grpSpPr>
          <p:sp>
            <p:nvSpPr>
              <p:cNvPr id="104"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05"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51" name="Group 139"/>
          <p:cNvGrpSpPr/>
          <p:nvPr/>
        </p:nvGrpSpPr>
        <p:grpSpPr>
          <a:xfrm>
            <a:off x="-685800" y="6781800"/>
            <a:ext cx="393700" cy="1271588"/>
            <a:chOff x="3962400" y="6248400"/>
            <a:chExt cx="393700" cy="1271588"/>
          </a:xfrm>
        </p:grpSpPr>
        <p:sp>
          <p:nvSpPr>
            <p:cNvPr id="138"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139"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2052" name="Group 170"/>
          <p:cNvGrpSpPr>
            <a:grpSpLocks/>
          </p:cNvGrpSpPr>
          <p:nvPr/>
        </p:nvGrpSpPr>
        <p:grpSpPr bwMode="auto">
          <a:xfrm>
            <a:off x="10134600" y="7772400"/>
            <a:ext cx="288925" cy="787400"/>
            <a:chOff x="1008" y="2592"/>
            <a:chExt cx="182" cy="496"/>
          </a:xfrm>
        </p:grpSpPr>
        <p:sp>
          <p:nvSpPr>
            <p:cNvPr id="142"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143"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2053" name="Group 173"/>
            <p:cNvGrpSpPr>
              <a:grpSpLocks/>
            </p:cNvGrpSpPr>
            <p:nvPr/>
          </p:nvGrpSpPr>
          <p:grpSpPr bwMode="auto">
            <a:xfrm>
              <a:off x="1008" y="2592"/>
              <a:ext cx="182" cy="331"/>
              <a:chOff x="1008" y="2592"/>
              <a:chExt cx="182" cy="331"/>
            </a:xfrm>
          </p:grpSpPr>
          <p:sp>
            <p:nvSpPr>
              <p:cNvPr id="145"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46"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2054" name="Group 107"/>
          <p:cNvGrpSpPr/>
          <p:nvPr/>
        </p:nvGrpSpPr>
        <p:grpSpPr>
          <a:xfrm>
            <a:off x="-838200" y="2971800"/>
            <a:ext cx="533400" cy="3505200"/>
            <a:chOff x="1600200" y="3200400"/>
            <a:chExt cx="533400" cy="3505200"/>
          </a:xfrm>
        </p:grpSpPr>
        <p:sp>
          <p:nvSpPr>
            <p:cNvPr id="148" name="Rectangle 147"/>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Connector 148"/>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2055" name="Group 183"/>
          <p:cNvGrpSpPr/>
          <p:nvPr/>
        </p:nvGrpSpPr>
        <p:grpSpPr>
          <a:xfrm>
            <a:off x="9753600" y="2743200"/>
            <a:ext cx="404303" cy="685800"/>
            <a:chOff x="5105400" y="5257800"/>
            <a:chExt cx="404303" cy="685800"/>
          </a:xfrm>
        </p:grpSpPr>
        <p:grpSp>
          <p:nvGrpSpPr>
            <p:cNvPr id="2056" name="Group 47"/>
            <p:cNvGrpSpPr/>
            <p:nvPr/>
          </p:nvGrpSpPr>
          <p:grpSpPr>
            <a:xfrm>
              <a:off x="5105400" y="5257800"/>
              <a:ext cx="404303" cy="683977"/>
              <a:chOff x="767613" y="2243008"/>
              <a:chExt cx="404303" cy="683977"/>
            </a:xfrm>
          </p:grpSpPr>
          <p:grpSp>
            <p:nvGrpSpPr>
              <p:cNvPr id="2057" name="Group 7"/>
              <p:cNvGrpSpPr/>
              <p:nvPr/>
            </p:nvGrpSpPr>
            <p:grpSpPr>
              <a:xfrm rot="1162190">
                <a:off x="799364" y="2650842"/>
                <a:ext cx="263525" cy="243338"/>
                <a:chOff x="773113" y="2646362"/>
                <a:chExt cx="263525" cy="401638"/>
              </a:xfrm>
            </p:grpSpPr>
            <p:sp>
              <p:nvSpPr>
                <p:cNvPr id="191"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192"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188"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89"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190"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sp>
          <p:nvSpPr>
            <p:cNvPr id="186" name="AutoShape 28"/>
            <p:cNvSpPr>
              <a:spLocks noChangeArrowheads="1"/>
            </p:cNvSpPr>
            <p:nvPr/>
          </p:nvSpPr>
          <p:spPr bwMode="auto">
            <a:xfrm>
              <a:off x="5105400" y="5257800"/>
              <a:ext cx="381000" cy="685800"/>
            </a:xfrm>
            <a:prstGeom prst="can">
              <a:avLst>
                <a:gd name="adj" fmla="val 43873"/>
              </a:avLst>
            </a:prstGeom>
            <a:solidFill>
              <a:srgbClr val="73D9F1">
                <a:alpha val="58000"/>
              </a:srgbClr>
            </a:solidFill>
            <a:ln w="9525">
              <a:solidFill>
                <a:schemeClr val="tx1"/>
              </a:solidFill>
              <a:round/>
              <a:headEnd/>
              <a:tailEnd/>
            </a:ln>
          </p:spPr>
          <p:txBody>
            <a:bodyPr wrap="none" anchor="ctr"/>
            <a:lstStyle/>
            <a:p>
              <a:endParaRPr lang="en-US"/>
            </a:p>
          </p:txBody>
        </p:sp>
      </p:grpSp>
      <p:grpSp>
        <p:nvGrpSpPr>
          <p:cNvPr id="230" name="Group 95"/>
          <p:cNvGrpSpPr>
            <a:grpSpLocks/>
          </p:cNvGrpSpPr>
          <p:nvPr/>
        </p:nvGrpSpPr>
        <p:grpSpPr bwMode="auto">
          <a:xfrm>
            <a:off x="-990600" y="1295400"/>
            <a:ext cx="838200" cy="869950"/>
            <a:chOff x="1828800" y="3505200"/>
            <a:chExt cx="3048000" cy="2882900"/>
          </a:xfrm>
        </p:grpSpPr>
        <p:sp>
          <p:nvSpPr>
            <p:cNvPr id="231" name="5-Point Star 230"/>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2" name="Oval 231"/>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3" name="Oval 232"/>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4" name="Oval 233"/>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 name="Oval 234"/>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6" name="Oval 235"/>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37" name="Group 723"/>
          <p:cNvGrpSpPr>
            <a:grpSpLocks/>
          </p:cNvGrpSpPr>
          <p:nvPr/>
        </p:nvGrpSpPr>
        <p:grpSpPr bwMode="auto">
          <a:xfrm>
            <a:off x="-2133600" y="1219200"/>
            <a:ext cx="152400" cy="631824"/>
            <a:chOff x="2574" y="2166"/>
            <a:chExt cx="96" cy="398"/>
          </a:xfrm>
        </p:grpSpPr>
        <p:sp>
          <p:nvSpPr>
            <p:cNvPr id="238"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39"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40"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41"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42"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43"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44"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245" name="Group 60"/>
          <p:cNvGrpSpPr/>
          <p:nvPr/>
        </p:nvGrpSpPr>
        <p:grpSpPr>
          <a:xfrm>
            <a:off x="-2102328" y="1973524"/>
            <a:ext cx="100012" cy="449264"/>
            <a:chOff x="2871788" y="2676524"/>
            <a:chExt cx="100012" cy="449264"/>
          </a:xfrm>
        </p:grpSpPr>
        <p:sp>
          <p:nvSpPr>
            <p:cNvPr id="246" name="Rectangle 245"/>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47" name="Straight Connector 246"/>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9" name="Group 723"/>
          <p:cNvGrpSpPr>
            <a:grpSpLocks/>
          </p:cNvGrpSpPr>
          <p:nvPr/>
        </p:nvGrpSpPr>
        <p:grpSpPr bwMode="auto">
          <a:xfrm>
            <a:off x="-2590800" y="1371600"/>
            <a:ext cx="152400" cy="403224"/>
            <a:chOff x="2574" y="2166"/>
            <a:chExt cx="96" cy="398"/>
          </a:xfrm>
        </p:grpSpPr>
        <p:sp>
          <p:nvSpPr>
            <p:cNvPr id="250"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51"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52"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53"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54"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55"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56"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257" name="Group 256"/>
          <p:cNvGrpSpPr/>
          <p:nvPr/>
        </p:nvGrpSpPr>
        <p:grpSpPr>
          <a:xfrm>
            <a:off x="6324600" y="3124200"/>
            <a:ext cx="182880" cy="558800"/>
            <a:chOff x="1993899" y="2146300"/>
            <a:chExt cx="182880" cy="558800"/>
          </a:xfrm>
        </p:grpSpPr>
        <p:cxnSp>
          <p:nvCxnSpPr>
            <p:cNvPr id="258" name="Straight Connector 257"/>
            <p:cNvCxnSpPr/>
            <p:nvPr/>
          </p:nvCxnSpPr>
          <p:spPr>
            <a:xfrm>
              <a:off x="2133600" y="21717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9" name="Oval 258"/>
            <p:cNvSpPr/>
            <p:nvPr/>
          </p:nvSpPr>
          <p:spPr bwMode="auto">
            <a:xfrm>
              <a:off x="1993899" y="2146300"/>
              <a:ext cx="182880" cy="1828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0" name="Oval 259"/>
            <p:cNvSpPr/>
            <p:nvPr/>
          </p:nvSpPr>
          <p:spPr>
            <a:xfrm>
              <a:off x="2074067" y="2169323"/>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5" name="Group 264"/>
          <p:cNvGrpSpPr/>
          <p:nvPr/>
        </p:nvGrpSpPr>
        <p:grpSpPr>
          <a:xfrm flipH="1">
            <a:off x="4724400" y="3505200"/>
            <a:ext cx="152400" cy="549268"/>
            <a:chOff x="1685916" y="2143132"/>
            <a:chExt cx="152400" cy="549268"/>
          </a:xfrm>
        </p:grpSpPr>
        <p:cxnSp>
          <p:nvCxnSpPr>
            <p:cNvPr id="266" name="Straight Connector 265"/>
            <p:cNvCxnSpPr/>
            <p:nvPr/>
          </p:nvCxnSpPr>
          <p:spPr>
            <a:xfrm>
              <a:off x="1816101"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67" name="Rectangle 266"/>
            <p:cNvSpPr/>
            <p:nvPr/>
          </p:nvSpPr>
          <p:spPr>
            <a:xfrm>
              <a:off x="1685916" y="2143132"/>
              <a:ext cx="1524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p:cNvSpPr/>
            <p:nvPr/>
          </p:nvSpPr>
          <p:spPr>
            <a:xfrm>
              <a:off x="1752600" y="2181228"/>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3" name="Group 272"/>
          <p:cNvGrpSpPr/>
          <p:nvPr/>
        </p:nvGrpSpPr>
        <p:grpSpPr>
          <a:xfrm>
            <a:off x="6477000" y="4191000"/>
            <a:ext cx="152400" cy="549268"/>
            <a:chOff x="1685916" y="2143132"/>
            <a:chExt cx="152400" cy="549268"/>
          </a:xfrm>
        </p:grpSpPr>
        <p:cxnSp>
          <p:nvCxnSpPr>
            <p:cNvPr id="274" name="Straight Connector 273"/>
            <p:cNvCxnSpPr/>
            <p:nvPr/>
          </p:nvCxnSpPr>
          <p:spPr>
            <a:xfrm>
              <a:off x="1816101"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75" name="Rectangle 274"/>
            <p:cNvSpPr/>
            <p:nvPr/>
          </p:nvSpPr>
          <p:spPr>
            <a:xfrm>
              <a:off x="1685916" y="2143132"/>
              <a:ext cx="1524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Oval 275"/>
            <p:cNvSpPr/>
            <p:nvPr/>
          </p:nvSpPr>
          <p:spPr>
            <a:xfrm>
              <a:off x="1752600" y="2181228"/>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7" name="Group 276"/>
          <p:cNvGrpSpPr/>
          <p:nvPr/>
        </p:nvGrpSpPr>
        <p:grpSpPr>
          <a:xfrm flipH="1">
            <a:off x="4800600" y="4648200"/>
            <a:ext cx="182880" cy="558800"/>
            <a:chOff x="1993899" y="2146300"/>
            <a:chExt cx="182880" cy="558800"/>
          </a:xfrm>
        </p:grpSpPr>
        <p:cxnSp>
          <p:nvCxnSpPr>
            <p:cNvPr id="278" name="Straight Connector 277"/>
            <p:cNvCxnSpPr/>
            <p:nvPr/>
          </p:nvCxnSpPr>
          <p:spPr>
            <a:xfrm>
              <a:off x="2133600" y="21717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79" name="Oval 278"/>
            <p:cNvSpPr/>
            <p:nvPr/>
          </p:nvSpPr>
          <p:spPr bwMode="auto">
            <a:xfrm>
              <a:off x="1993899" y="2146300"/>
              <a:ext cx="182880" cy="1828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0" name="Oval 279"/>
            <p:cNvSpPr/>
            <p:nvPr/>
          </p:nvSpPr>
          <p:spPr>
            <a:xfrm>
              <a:off x="2074067" y="2169323"/>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0" name="Group 399"/>
          <p:cNvGrpSpPr/>
          <p:nvPr/>
        </p:nvGrpSpPr>
        <p:grpSpPr>
          <a:xfrm>
            <a:off x="4990144" y="5041900"/>
            <a:ext cx="1664656" cy="449264"/>
            <a:chOff x="4964744" y="5219700"/>
            <a:chExt cx="1664656" cy="449264"/>
          </a:xfrm>
        </p:grpSpPr>
        <p:grpSp>
          <p:nvGrpSpPr>
            <p:cNvPr id="398" name="Group 397"/>
            <p:cNvGrpSpPr/>
            <p:nvPr/>
          </p:nvGrpSpPr>
          <p:grpSpPr>
            <a:xfrm>
              <a:off x="4964744" y="5219700"/>
              <a:ext cx="648652" cy="449264"/>
              <a:chOff x="4964744" y="5219700"/>
              <a:chExt cx="648652" cy="449264"/>
            </a:xfrm>
          </p:grpSpPr>
          <p:grpSp>
            <p:nvGrpSpPr>
              <p:cNvPr id="281" name="Group 60"/>
              <p:cNvGrpSpPr/>
              <p:nvPr/>
            </p:nvGrpSpPr>
            <p:grpSpPr>
              <a:xfrm>
                <a:off x="5239064" y="5219700"/>
                <a:ext cx="100012" cy="449264"/>
                <a:chOff x="2871788" y="2676524"/>
                <a:chExt cx="100012" cy="449264"/>
              </a:xfrm>
            </p:grpSpPr>
            <p:sp>
              <p:nvSpPr>
                <p:cNvPr id="282" name="Rectangle 281"/>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83" name="Straight Connector 282"/>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5" name="Group 60"/>
              <p:cNvGrpSpPr/>
              <p:nvPr/>
            </p:nvGrpSpPr>
            <p:grpSpPr>
              <a:xfrm>
                <a:off x="4964744" y="5219700"/>
                <a:ext cx="100012" cy="449264"/>
                <a:chOff x="2871788" y="2676524"/>
                <a:chExt cx="100012" cy="449264"/>
              </a:xfrm>
            </p:grpSpPr>
            <p:sp>
              <p:nvSpPr>
                <p:cNvPr id="286" name="Rectangle 285"/>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87" name="Straight Connector 286"/>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9" name="Group 60"/>
              <p:cNvGrpSpPr/>
              <p:nvPr/>
            </p:nvGrpSpPr>
            <p:grpSpPr>
              <a:xfrm>
                <a:off x="5513384" y="5219700"/>
                <a:ext cx="100012" cy="449264"/>
                <a:chOff x="2871788" y="2676524"/>
                <a:chExt cx="100012" cy="449264"/>
              </a:xfrm>
            </p:grpSpPr>
            <p:sp>
              <p:nvSpPr>
                <p:cNvPr id="290" name="Rectangle 289"/>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91" name="Straight Connector 290"/>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99" name="Group 398"/>
            <p:cNvGrpSpPr/>
            <p:nvPr/>
          </p:nvGrpSpPr>
          <p:grpSpPr>
            <a:xfrm>
              <a:off x="5980748" y="5219700"/>
              <a:ext cx="648652" cy="449264"/>
              <a:chOff x="5980748" y="5219700"/>
              <a:chExt cx="648652" cy="449264"/>
            </a:xfrm>
          </p:grpSpPr>
          <p:grpSp>
            <p:nvGrpSpPr>
              <p:cNvPr id="293" name="Group 60"/>
              <p:cNvGrpSpPr/>
              <p:nvPr/>
            </p:nvGrpSpPr>
            <p:grpSpPr>
              <a:xfrm>
                <a:off x="5980748" y="5219700"/>
                <a:ext cx="100012" cy="449264"/>
                <a:chOff x="2871788" y="2676524"/>
                <a:chExt cx="100012" cy="449264"/>
              </a:xfrm>
            </p:grpSpPr>
            <p:sp>
              <p:nvSpPr>
                <p:cNvPr id="294" name="Rectangle 29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95" name="Straight Connector 29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7" name="Group 60"/>
              <p:cNvGrpSpPr/>
              <p:nvPr/>
            </p:nvGrpSpPr>
            <p:grpSpPr>
              <a:xfrm>
                <a:off x="6255068" y="5219700"/>
                <a:ext cx="100012" cy="449264"/>
                <a:chOff x="2871788" y="2676524"/>
                <a:chExt cx="100012" cy="449264"/>
              </a:xfrm>
            </p:grpSpPr>
            <p:sp>
              <p:nvSpPr>
                <p:cNvPr id="298" name="Rectangle 297"/>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99" name="Straight Connector 298"/>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1" name="Group 60"/>
              <p:cNvGrpSpPr/>
              <p:nvPr/>
            </p:nvGrpSpPr>
            <p:grpSpPr>
              <a:xfrm>
                <a:off x="6529388" y="5219700"/>
                <a:ext cx="100012" cy="449264"/>
                <a:chOff x="2871788" y="2676524"/>
                <a:chExt cx="100012" cy="449264"/>
              </a:xfrm>
            </p:grpSpPr>
            <p:sp>
              <p:nvSpPr>
                <p:cNvPr id="302" name="Rectangle 301"/>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03" name="Straight Connector 302"/>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5" name="Group 304"/>
          <p:cNvGrpSpPr/>
          <p:nvPr/>
        </p:nvGrpSpPr>
        <p:grpSpPr>
          <a:xfrm>
            <a:off x="457200" y="7907179"/>
            <a:ext cx="6553200" cy="246221"/>
            <a:chOff x="457200" y="7297579"/>
            <a:chExt cx="6553200" cy="246221"/>
          </a:xfrm>
        </p:grpSpPr>
        <p:cxnSp>
          <p:nvCxnSpPr>
            <p:cNvPr id="306" name="Straight Connector 305"/>
            <p:cNvCxnSpPr/>
            <p:nvPr/>
          </p:nvCxnSpPr>
          <p:spPr>
            <a:xfrm>
              <a:off x="457200" y="7297579"/>
              <a:ext cx="65532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07" name="TextBox 306"/>
            <p:cNvSpPr txBox="1"/>
            <p:nvPr/>
          </p:nvSpPr>
          <p:spPr>
            <a:xfrm>
              <a:off x="5105400" y="7297579"/>
              <a:ext cx="702436" cy="246221"/>
            </a:xfrm>
            <a:prstGeom prst="rect">
              <a:avLst/>
            </a:prstGeom>
            <a:noFill/>
          </p:spPr>
          <p:txBody>
            <a:bodyPr wrap="none" rtlCol="0">
              <a:spAutoFit/>
            </a:bodyPr>
            <a:lstStyle/>
            <a:p>
              <a:r>
                <a:rPr lang="en-US" sz="1000" dirty="0"/>
                <a:t>Fault line</a:t>
              </a:r>
            </a:p>
          </p:txBody>
        </p:sp>
      </p:grpSp>
      <p:grpSp>
        <p:nvGrpSpPr>
          <p:cNvPr id="349" name="Group 213"/>
          <p:cNvGrpSpPr/>
          <p:nvPr/>
        </p:nvGrpSpPr>
        <p:grpSpPr>
          <a:xfrm>
            <a:off x="-2209800" y="381000"/>
            <a:ext cx="182880" cy="558800"/>
            <a:chOff x="1993899" y="2146300"/>
            <a:chExt cx="182880" cy="558800"/>
          </a:xfrm>
        </p:grpSpPr>
        <p:cxnSp>
          <p:nvCxnSpPr>
            <p:cNvPr id="362" name="Straight Connector 361"/>
            <p:cNvCxnSpPr/>
            <p:nvPr/>
          </p:nvCxnSpPr>
          <p:spPr>
            <a:xfrm>
              <a:off x="2133600" y="21717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Oval 362"/>
            <p:cNvSpPr/>
            <p:nvPr/>
          </p:nvSpPr>
          <p:spPr bwMode="auto">
            <a:xfrm>
              <a:off x="1993899" y="2146300"/>
              <a:ext cx="182880" cy="1828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4" name="Oval 363"/>
            <p:cNvSpPr/>
            <p:nvPr/>
          </p:nvSpPr>
          <p:spPr>
            <a:xfrm>
              <a:off x="2074067" y="2169323"/>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0" name="Group 217"/>
          <p:cNvGrpSpPr/>
          <p:nvPr/>
        </p:nvGrpSpPr>
        <p:grpSpPr>
          <a:xfrm>
            <a:off x="-1936932" y="381000"/>
            <a:ext cx="137160" cy="558800"/>
            <a:chOff x="2395534" y="2133600"/>
            <a:chExt cx="137160" cy="558800"/>
          </a:xfrm>
        </p:grpSpPr>
        <p:cxnSp>
          <p:nvCxnSpPr>
            <p:cNvPr id="359" name="Straight Connector 358"/>
            <p:cNvCxnSpPr/>
            <p:nvPr/>
          </p:nvCxnSpPr>
          <p:spPr>
            <a:xfrm>
              <a:off x="2501900"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Oval 359"/>
            <p:cNvSpPr/>
            <p:nvPr/>
          </p:nvSpPr>
          <p:spPr bwMode="auto">
            <a:xfrm>
              <a:off x="2395534" y="2133600"/>
              <a:ext cx="137160" cy="13716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1" name="Oval 360"/>
            <p:cNvSpPr/>
            <p:nvPr/>
          </p:nvSpPr>
          <p:spPr>
            <a:xfrm>
              <a:off x="2454272" y="2159004"/>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1" name="Group 225"/>
          <p:cNvGrpSpPr/>
          <p:nvPr/>
        </p:nvGrpSpPr>
        <p:grpSpPr>
          <a:xfrm>
            <a:off x="-1712682" y="400052"/>
            <a:ext cx="66684" cy="539748"/>
            <a:chOff x="1495430" y="2152652"/>
            <a:chExt cx="66684" cy="539748"/>
          </a:xfrm>
        </p:grpSpPr>
        <p:cxnSp>
          <p:nvCxnSpPr>
            <p:cNvPr id="356" name="Straight Connector 355"/>
            <p:cNvCxnSpPr/>
            <p:nvPr/>
          </p:nvCxnSpPr>
          <p:spPr>
            <a:xfrm>
              <a:off x="1554166"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57" name="Rectangle 356"/>
            <p:cNvSpPr/>
            <p:nvPr/>
          </p:nvSpPr>
          <p:spPr>
            <a:xfrm>
              <a:off x="1495430" y="2152652"/>
              <a:ext cx="66684" cy="1428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p:cNvSpPr/>
            <p:nvPr/>
          </p:nvSpPr>
          <p:spPr>
            <a:xfrm>
              <a:off x="1525590" y="2181254"/>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2" name="Group 307"/>
          <p:cNvGrpSpPr/>
          <p:nvPr/>
        </p:nvGrpSpPr>
        <p:grpSpPr>
          <a:xfrm>
            <a:off x="-2438400" y="390532"/>
            <a:ext cx="152400" cy="549268"/>
            <a:chOff x="1685916" y="2143132"/>
            <a:chExt cx="152400" cy="549268"/>
          </a:xfrm>
        </p:grpSpPr>
        <p:cxnSp>
          <p:nvCxnSpPr>
            <p:cNvPr id="353" name="Straight Connector 352"/>
            <p:cNvCxnSpPr/>
            <p:nvPr/>
          </p:nvCxnSpPr>
          <p:spPr>
            <a:xfrm>
              <a:off x="1816101"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54" name="Rectangle 353"/>
            <p:cNvSpPr/>
            <p:nvPr/>
          </p:nvSpPr>
          <p:spPr>
            <a:xfrm>
              <a:off x="1685916" y="2143132"/>
              <a:ext cx="1524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p:cNvSpPr/>
            <p:nvPr/>
          </p:nvSpPr>
          <p:spPr>
            <a:xfrm>
              <a:off x="1752600" y="2181228"/>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7" name="Group 396"/>
          <p:cNvGrpSpPr/>
          <p:nvPr/>
        </p:nvGrpSpPr>
        <p:grpSpPr>
          <a:xfrm>
            <a:off x="2374900" y="4889500"/>
            <a:ext cx="2047884" cy="558800"/>
            <a:chOff x="2514600" y="4724400"/>
            <a:chExt cx="2047884" cy="558800"/>
          </a:xfrm>
        </p:grpSpPr>
        <p:grpSp>
          <p:nvGrpSpPr>
            <p:cNvPr id="330" name="Group 329"/>
            <p:cNvGrpSpPr/>
            <p:nvPr/>
          </p:nvGrpSpPr>
          <p:grpSpPr>
            <a:xfrm>
              <a:off x="2514600" y="4724400"/>
              <a:ext cx="792402" cy="558800"/>
              <a:chOff x="762000" y="4114800"/>
              <a:chExt cx="792402" cy="558800"/>
            </a:xfrm>
          </p:grpSpPr>
          <p:grpSp>
            <p:nvGrpSpPr>
              <p:cNvPr id="214" name="Group 213"/>
              <p:cNvGrpSpPr/>
              <p:nvPr/>
            </p:nvGrpSpPr>
            <p:grpSpPr>
              <a:xfrm>
                <a:off x="990600" y="4114800"/>
                <a:ext cx="182880" cy="558800"/>
                <a:chOff x="1993899" y="2146300"/>
                <a:chExt cx="182880" cy="558800"/>
              </a:xfrm>
            </p:grpSpPr>
            <p:cxnSp>
              <p:nvCxnSpPr>
                <p:cNvPr id="215" name="Straight Connector 214"/>
                <p:cNvCxnSpPr/>
                <p:nvPr/>
              </p:nvCxnSpPr>
              <p:spPr>
                <a:xfrm>
                  <a:off x="2133600" y="21717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6" name="Oval 215"/>
                <p:cNvSpPr/>
                <p:nvPr/>
              </p:nvSpPr>
              <p:spPr bwMode="auto">
                <a:xfrm>
                  <a:off x="1993899" y="2146300"/>
                  <a:ext cx="182880" cy="1828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7" name="Oval 216"/>
                <p:cNvSpPr/>
                <p:nvPr/>
              </p:nvSpPr>
              <p:spPr>
                <a:xfrm>
                  <a:off x="2074067" y="2169323"/>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8" name="Group 217"/>
              <p:cNvGrpSpPr/>
              <p:nvPr/>
            </p:nvGrpSpPr>
            <p:grpSpPr>
              <a:xfrm>
                <a:off x="1263468" y="4114800"/>
                <a:ext cx="137160" cy="558800"/>
                <a:chOff x="2395534" y="2133600"/>
                <a:chExt cx="137160" cy="558800"/>
              </a:xfrm>
            </p:grpSpPr>
            <p:cxnSp>
              <p:nvCxnSpPr>
                <p:cNvPr id="219" name="Straight Connector 218"/>
                <p:cNvCxnSpPr/>
                <p:nvPr/>
              </p:nvCxnSpPr>
              <p:spPr>
                <a:xfrm>
                  <a:off x="2501900"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0" name="Oval 219"/>
                <p:cNvSpPr/>
                <p:nvPr/>
              </p:nvSpPr>
              <p:spPr bwMode="auto">
                <a:xfrm>
                  <a:off x="2395534" y="2133600"/>
                  <a:ext cx="137160" cy="13716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1" name="Oval 220"/>
                <p:cNvSpPr/>
                <p:nvPr/>
              </p:nvSpPr>
              <p:spPr>
                <a:xfrm>
                  <a:off x="2454272" y="2159004"/>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6" name="Group 225"/>
              <p:cNvGrpSpPr/>
              <p:nvPr/>
            </p:nvGrpSpPr>
            <p:grpSpPr>
              <a:xfrm>
                <a:off x="1487718" y="4133852"/>
                <a:ext cx="66684" cy="530223"/>
                <a:chOff x="1495430" y="2152652"/>
                <a:chExt cx="66684" cy="530223"/>
              </a:xfrm>
            </p:grpSpPr>
            <p:cxnSp>
              <p:nvCxnSpPr>
                <p:cNvPr id="227" name="Straight Connector 226"/>
                <p:cNvCxnSpPr/>
                <p:nvPr/>
              </p:nvCxnSpPr>
              <p:spPr>
                <a:xfrm>
                  <a:off x="1554166" y="2225675"/>
                  <a:ext cx="0" cy="457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8" name="Rectangle 227"/>
                <p:cNvSpPr/>
                <p:nvPr/>
              </p:nvSpPr>
              <p:spPr>
                <a:xfrm>
                  <a:off x="1495430" y="2152652"/>
                  <a:ext cx="66684" cy="1428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p:nvSpPr>
              <p:spPr>
                <a:xfrm>
                  <a:off x="1525590" y="2181254"/>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8" name="Group 307"/>
              <p:cNvGrpSpPr/>
              <p:nvPr/>
            </p:nvGrpSpPr>
            <p:grpSpPr>
              <a:xfrm>
                <a:off x="762000" y="4124332"/>
                <a:ext cx="152400" cy="549268"/>
                <a:chOff x="1685916" y="2143132"/>
                <a:chExt cx="152400" cy="549268"/>
              </a:xfrm>
            </p:grpSpPr>
            <p:cxnSp>
              <p:nvCxnSpPr>
                <p:cNvPr id="309" name="Straight Connector 308"/>
                <p:cNvCxnSpPr/>
                <p:nvPr/>
              </p:nvCxnSpPr>
              <p:spPr>
                <a:xfrm>
                  <a:off x="1816101"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10" name="Rectangle 309"/>
                <p:cNvSpPr/>
                <p:nvPr/>
              </p:nvSpPr>
              <p:spPr>
                <a:xfrm>
                  <a:off x="1685916" y="2143132"/>
                  <a:ext cx="1524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p:cNvSpPr/>
                <p:nvPr/>
              </p:nvSpPr>
              <p:spPr>
                <a:xfrm>
                  <a:off x="1752600" y="2181228"/>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31" name="Group 330"/>
            <p:cNvGrpSpPr/>
            <p:nvPr/>
          </p:nvGrpSpPr>
          <p:grpSpPr>
            <a:xfrm flipH="1">
              <a:off x="3770082" y="4724400"/>
              <a:ext cx="792402" cy="558800"/>
              <a:chOff x="762000" y="4114800"/>
              <a:chExt cx="792402" cy="558800"/>
            </a:xfrm>
          </p:grpSpPr>
          <p:grpSp>
            <p:nvGrpSpPr>
              <p:cNvPr id="332" name="Group 213"/>
              <p:cNvGrpSpPr/>
              <p:nvPr/>
            </p:nvGrpSpPr>
            <p:grpSpPr>
              <a:xfrm>
                <a:off x="990600" y="4114800"/>
                <a:ext cx="182880" cy="558800"/>
                <a:chOff x="1993899" y="2146300"/>
                <a:chExt cx="182880" cy="558800"/>
              </a:xfrm>
            </p:grpSpPr>
            <p:cxnSp>
              <p:nvCxnSpPr>
                <p:cNvPr id="345" name="Straight Connector 344"/>
                <p:cNvCxnSpPr/>
                <p:nvPr/>
              </p:nvCxnSpPr>
              <p:spPr>
                <a:xfrm>
                  <a:off x="2133600" y="21717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46" name="Oval 345"/>
                <p:cNvSpPr/>
                <p:nvPr/>
              </p:nvSpPr>
              <p:spPr bwMode="auto">
                <a:xfrm>
                  <a:off x="1993899" y="2146300"/>
                  <a:ext cx="182880" cy="1828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7" name="Oval 346"/>
                <p:cNvSpPr/>
                <p:nvPr/>
              </p:nvSpPr>
              <p:spPr>
                <a:xfrm>
                  <a:off x="2074067" y="2169323"/>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3" name="Group 217"/>
              <p:cNvGrpSpPr/>
              <p:nvPr/>
            </p:nvGrpSpPr>
            <p:grpSpPr>
              <a:xfrm>
                <a:off x="1263468" y="4114800"/>
                <a:ext cx="137160" cy="558800"/>
                <a:chOff x="2395534" y="2133600"/>
                <a:chExt cx="137160" cy="558800"/>
              </a:xfrm>
            </p:grpSpPr>
            <p:cxnSp>
              <p:nvCxnSpPr>
                <p:cNvPr id="342" name="Straight Connector 341"/>
                <p:cNvCxnSpPr/>
                <p:nvPr/>
              </p:nvCxnSpPr>
              <p:spPr>
                <a:xfrm>
                  <a:off x="2501900"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43" name="Oval 342"/>
                <p:cNvSpPr/>
                <p:nvPr/>
              </p:nvSpPr>
              <p:spPr bwMode="auto">
                <a:xfrm>
                  <a:off x="2395534" y="2133600"/>
                  <a:ext cx="137160" cy="13716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4" name="Oval 343"/>
                <p:cNvSpPr/>
                <p:nvPr/>
              </p:nvSpPr>
              <p:spPr>
                <a:xfrm>
                  <a:off x="2454272" y="2159004"/>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4" name="Group 225"/>
              <p:cNvGrpSpPr/>
              <p:nvPr/>
            </p:nvGrpSpPr>
            <p:grpSpPr>
              <a:xfrm>
                <a:off x="1487718" y="4133852"/>
                <a:ext cx="66684" cy="530223"/>
                <a:chOff x="1495430" y="2152652"/>
                <a:chExt cx="66684" cy="530223"/>
              </a:xfrm>
            </p:grpSpPr>
            <p:cxnSp>
              <p:nvCxnSpPr>
                <p:cNvPr id="339" name="Straight Connector 338"/>
                <p:cNvCxnSpPr/>
                <p:nvPr/>
              </p:nvCxnSpPr>
              <p:spPr>
                <a:xfrm>
                  <a:off x="1554166" y="2225675"/>
                  <a:ext cx="0" cy="457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40" name="Rectangle 339"/>
                <p:cNvSpPr/>
                <p:nvPr/>
              </p:nvSpPr>
              <p:spPr>
                <a:xfrm>
                  <a:off x="1495430" y="2152652"/>
                  <a:ext cx="66684" cy="1428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val 340"/>
                <p:cNvSpPr/>
                <p:nvPr/>
              </p:nvSpPr>
              <p:spPr>
                <a:xfrm>
                  <a:off x="1525590" y="2181254"/>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5" name="Group 307"/>
              <p:cNvGrpSpPr/>
              <p:nvPr/>
            </p:nvGrpSpPr>
            <p:grpSpPr>
              <a:xfrm>
                <a:off x="762000" y="4124332"/>
                <a:ext cx="152400" cy="549268"/>
                <a:chOff x="1685916" y="2143132"/>
                <a:chExt cx="152400" cy="549268"/>
              </a:xfrm>
            </p:grpSpPr>
            <p:cxnSp>
              <p:nvCxnSpPr>
                <p:cNvPr id="336" name="Straight Connector 335"/>
                <p:cNvCxnSpPr/>
                <p:nvPr/>
              </p:nvCxnSpPr>
              <p:spPr>
                <a:xfrm>
                  <a:off x="1816101"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37" name="Rectangle 336"/>
                <p:cNvSpPr/>
                <p:nvPr/>
              </p:nvSpPr>
              <p:spPr>
                <a:xfrm>
                  <a:off x="1685916" y="2143132"/>
                  <a:ext cx="1524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p:cNvSpPr/>
                <p:nvPr/>
              </p:nvSpPr>
              <p:spPr>
                <a:xfrm>
                  <a:off x="1752600" y="2181228"/>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81" name="Group 380"/>
            <p:cNvGrpSpPr/>
            <p:nvPr/>
          </p:nvGrpSpPr>
          <p:grpSpPr>
            <a:xfrm>
              <a:off x="3414486" y="4891344"/>
              <a:ext cx="257628" cy="380970"/>
              <a:chOff x="1676400" y="5791200"/>
              <a:chExt cx="290286" cy="410484"/>
            </a:xfrm>
          </p:grpSpPr>
          <p:grpSp>
            <p:nvGrpSpPr>
              <p:cNvPr id="365" name="Group 723"/>
              <p:cNvGrpSpPr>
                <a:grpSpLocks/>
              </p:cNvGrpSpPr>
              <p:nvPr/>
            </p:nvGrpSpPr>
            <p:grpSpPr bwMode="auto">
              <a:xfrm rot="-1200000">
                <a:off x="1676400" y="5791200"/>
                <a:ext cx="152400" cy="403224"/>
                <a:chOff x="2574" y="2166"/>
                <a:chExt cx="96" cy="398"/>
              </a:xfrm>
            </p:grpSpPr>
            <p:sp>
              <p:nvSpPr>
                <p:cNvPr id="36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36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36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36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37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37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37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373" name="Group 723"/>
              <p:cNvGrpSpPr>
                <a:grpSpLocks/>
              </p:cNvGrpSpPr>
              <p:nvPr/>
            </p:nvGrpSpPr>
            <p:grpSpPr bwMode="auto">
              <a:xfrm rot="1200000" flipH="1">
                <a:off x="1814286" y="5798460"/>
                <a:ext cx="152400" cy="403224"/>
                <a:chOff x="2574" y="2166"/>
                <a:chExt cx="96" cy="398"/>
              </a:xfrm>
            </p:grpSpPr>
            <p:sp>
              <p:nvSpPr>
                <p:cNvPr id="374"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375"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376"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377"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378"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379"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380"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grpSp>
      <p:pic>
        <p:nvPicPr>
          <p:cNvPr id="383" name="Picture 2"/>
          <p:cNvPicPr>
            <a:picLocks noChangeAspect="1" noChangeArrowheads="1"/>
          </p:cNvPicPr>
          <p:nvPr/>
        </p:nvPicPr>
        <p:blipFill>
          <a:blip r:embed="rId3" cstate="print"/>
          <a:srcRect/>
          <a:stretch>
            <a:fillRect/>
          </a:stretch>
        </p:blipFill>
        <p:spPr bwMode="auto">
          <a:xfrm>
            <a:off x="-2209800" y="3352800"/>
            <a:ext cx="143801" cy="457200"/>
          </a:xfrm>
          <a:prstGeom prst="rect">
            <a:avLst/>
          </a:prstGeom>
          <a:noFill/>
          <a:ln w="9525">
            <a:noFill/>
            <a:miter lim="800000"/>
            <a:headEnd/>
            <a:tailEnd/>
          </a:ln>
        </p:spPr>
      </p:pic>
      <p:grpSp>
        <p:nvGrpSpPr>
          <p:cNvPr id="396" name="Group 395"/>
          <p:cNvGrpSpPr/>
          <p:nvPr/>
        </p:nvGrpSpPr>
        <p:grpSpPr>
          <a:xfrm>
            <a:off x="304800" y="5029200"/>
            <a:ext cx="1676400" cy="381000"/>
            <a:chOff x="736600" y="5715000"/>
            <a:chExt cx="2240280" cy="533400"/>
          </a:xfrm>
        </p:grpSpPr>
        <p:sp>
          <p:nvSpPr>
            <p:cNvPr id="382" name="Trapezoid 381"/>
            <p:cNvSpPr/>
            <p:nvPr/>
          </p:nvSpPr>
          <p:spPr>
            <a:xfrm>
              <a:off x="736600" y="6096000"/>
              <a:ext cx="2240280" cy="152400"/>
            </a:xfrm>
            <a:prstGeom prst="trapezoid">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9" name="Group 388"/>
            <p:cNvGrpSpPr/>
            <p:nvPr/>
          </p:nvGrpSpPr>
          <p:grpSpPr>
            <a:xfrm>
              <a:off x="846799" y="5715000"/>
              <a:ext cx="893101" cy="457200"/>
              <a:chOff x="846799" y="5715000"/>
              <a:chExt cx="893101" cy="457200"/>
            </a:xfrm>
          </p:grpSpPr>
          <p:pic>
            <p:nvPicPr>
              <p:cNvPr id="384" name="Picture 2"/>
              <p:cNvPicPr>
                <a:picLocks noChangeAspect="1" noChangeArrowheads="1"/>
              </p:cNvPicPr>
              <p:nvPr/>
            </p:nvPicPr>
            <p:blipFill>
              <a:blip r:embed="rId4" cstate="print"/>
              <a:srcRect/>
              <a:stretch>
                <a:fillRect/>
              </a:stretch>
            </p:blipFill>
            <p:spPr bwMode="auto">
              <a:xfrm>
                <a:off x="846799" y="5715000"/>
                <a:ext cx="143801" cy="457200"/>
              </a:xfrm>
              <a:prstGeom prst="rect">
                <a:avLst/>
              </a:prstGeom>
              <a:noFill/>
              <a:ln w="9525">
                <a:noFill/>
                <a:miter lim="800000"/>
                <a:headEnd/>
                <a:tailEnd/>
              </a:ln>
            </p:spPr>
          </p:pic>
          <p:pic>
            <p:nvPicPr>
              <p:cNvPr id="385" name="Picture 2"/>
              <p:cNvPicPr>
                <a:picLocks noChangeAspect="1" noChangeArrowheads="1"/>
              </p:cNvPicPr>
              <p:nvPr/>
            </p:nvPicPr>
            <p:blipFill>
              <a:blip r:embed="rId4" cstate="print"/>
              <a:srcRect/>
              <a:stretch>
                <a:fillRect/>
              </a:stretch>
            </p:blipFill>
            <p:spPr bwMode="auto">
              <a:xfrm>
                <a:off x="1034124" y="5715000"/>
                <a:ext cx="143801" cy="457200"/>
              </a:xfrm>
              <a:prstGeom prst="rect">
                <a:avLst/>
              </a:prstGeom>
              <a:noFill/>
              <a:ln w="9525">
                <a:noFill/>
                <a:miter lim="800000"/>
                <a:headEnd/>
                <a:tailEnd/>
              </a:ln>
            </p:spPr>
          </p:pic>
          <p:pic>
            <p:nvPicPr>
              <p:cNvPr id="386" name="Picture 2"/>
              <p:cNvPicPr>
                <a:picLocks noChangeAspect="1" noChangeArrowheads="1"/>
              </p:cNvPicPr>
              <p:nvPr/>
            </p:nvPicPr>
            <p:blipFill>
              <a:blip r:embed="rId4" cstate="print"/>
              <a:srcRect/>
              <a:stretch>
                <a:fillRect/>
              </a:stretch>
            </p:blipFill>
            <p:spPr bwMode="auto">
              <a:xfrm>
                <a:off x="1221449" y="5715000"/>
                <a:ext cx="143801" cy="457200"/>
              </a:xfrm>
              <a:prstGeom prst="rect">
                <a:avLst/>
              </a:prstGeom>
              <a:noFill/>
              <a:ln w="9525">
                <a:noFill/>
                <a:miter lim="800000"/>
                <a:headEnd/>
                <a:tailEnd/>
              </a:ln>
            </p:spPr>
          </p:pic>
          <p:pic>
            <p:nvPicPr>
              <p:cNvPr id="387" name="Picture 2"/>
              <p:cNvPicPr>
                <a:picLocks noChangeAspect="1" noChangeArrowheads="1"/>
              </p:cNvPicPr>
              <p:nvPr/>
            </p:nvPicPr>
            <p:blipFill>
              <a:blip r:embed="rId4" cstate="print"/>
              <a:srcRect/>
              <a:stretch>
                <a:fillRect/>
              </a:stretch>
            </p:blipFill>
            <p:spPr bwMode="auto">
              <a:xfrm>
                <a:off x="1408774" y="5715000"/>
                <a:ext cx="143801" cy="457200"/>
              </a:xfrm>
              <a:prstGeom prst="rect">
                <a:avLst/>
              </a:prstGeom>
              <a:noFill/>
              <a:ln w="9525">
                <a:noFill/>
                <a:miter lim="800000"/>
                <a:headEnd/>
                <a:tailEnd/>
              </a:ln>
            </p:spPr>
          </p:pic>
          <p:pic>
            <p:nvPicPr>
              <p:cNvPr id="388" name="Picture 2"/>
              <p:cNvPicPr>
                <a:picLocks noChangeAspect="1" noChangeArrowheads="1"/>
              </p:cNvPicPr>
              <p:nvPr/>
            </p:nvPicPr>
            <p:blipFill>
              <a:blip r:embed="rId4" cstate="print"/>
              <a:srcRect/>
              <a:stretch>
                <a:fillRect/>
              </a:stretch>
            </p:blipFill>
            <p:spPr bwMode="auto">
              <a:xfrm>
                <a:off x="1596099" y="5715000"/>
                <a:ext cx="143801" cy="457200"/>
              </a:xfrm>
              <a:prstGeom prst="rect">
                <a:avLst/>
              </a:prstGeom>
              <a:noFill/>
              <a:ln w="9525">
                <a:noFill/>
                <a:miter lim="800000"/>
                <a:headEnd/>
                <a:tailEnd/>
              </a:ln>
            </p:spPr>
          </p:pic>
        </p:grpSp>
        <p:grpSp>
          <p:nvGrpSpPr>
            <p:cNvPr id="390" name="Group 389"/>
            <p:cNvGrpSpPr/>
            <p:nvPr/>
          </p:nvGrpSpPr>
          <p:grpSpPr>
            <a:xfrm>
              <a:off x="1981200" y="5715000"/>
              <a:ext cx="893101" cy="457200"/>
              <a:chOff x="846799" y="5715000"/>
              <a:chExt cx="893101" cy="457200"/>
            </a:xfrm>
          </p:grpSpPr>
          <p:pic>
            <p:nvPicPr>
              <p:cNvPr id="391" name="Picture 2"/>
              <p:cNvPicPr>
                <a:picLocks noChangeAspect="1" noChangeArrowheads="1"/>
              </p:cNvPicPr>
              <p:nvPr/>
            </p:nvPicPr>
            <p:blipFill>
              <a:blip r:embed="rId4" cstate="print"/>
              <a:srcRect/>
              <a:stretch>
                <a:fillRect/>
              </a:stretch>
            </p:blipFill>
            <p:spPr bwMode="auto">
              <a:xfrm>
                <a:off x="846799" y="5715000"/>
                <a:ext cx="143801" cy="457200"/>
              </a:xfrm>
              <a:prstGeom prst="rect">
                <a:avLst/>
              </a:prstGeom>
              <a:noFill/>
              <a:ln w="9525">
                <a:noFill/>
                <a:miter lim="800000"/>
                <a:headEnd/>
                <a:tailEnd/>
              </a:ln>
            </p:spPr>
          </p:pic>
          <p:pic>
            <p:nvPicPr>
              <p:cNvPr id="392" name="Picture 2"/>
              <p:cNvPicPr>
                <a:picLocks noChangeAspect="1" noChangeArrowheads="1"/>
              </p:cNvPicPr>
              <p:nvPr/>
            </p:nvPicPr>
            <p:blipFill>
              <a:blip r:embed="rId4" cstate="print"/>
              <a:srcRect/>
              <a:stretch>
                <a:fillRect/>
              </a:stretch>
            </p:blipFill>
            <p:spPr bwMode="auto">
              <a:xfrm>
                <a:off x="1034124" y="5715000"/>
                <a:ext cx="143801" cy="457200"/>
              </a:xfrm>
              <a:prstGeom prst="rect">
                <a:avLst/>
              </a:prstGeom>
              <a:noFill/>
              <a:ln w="9525">
                <a:noFill/>
                <a:miter lim="800000"/>
                <a:headEnd/>
                <a:tailEnd/>
              </a:ln>
            </p:spPr>
          </p:pic>
          <p:pic>
            <p:nvPicPr>
              <p:cNvPr id="393" name="Picture 2"/>
              <p:cNvPicPr>
                <a:picLocks noChangeAspect="1" noChangeArrowheads="1"/>
              </p:cNvPicPr>
              <p:nvPr/>
            </p:nvPicPr>
            <p:blipFill>
              <a:blip r:embed="rId4" cstate="print"/>
              <a:srcRect/>
              <a:stretch>
                <a:fillRect/>
              </a:stretch>
            </p:blipFill>
            <p:spPr bwMode="auto">
              <a:xfrm>
                <a:off x="1221449" y="5715000"/>
                <a:ext cx="143801" cy="457200"/>
              </a:xfrm>
              <a:prstGeom prst="rect">
                <a:avLst/>
              </a:prstGeom>
              <a:noFill/>
              <a:ln w="9525">
                <a:noFill/>
                <a:miter lim="800000"/>
                <a:headEnd/>
                <a:tailEnd/>
              </a:ln>
            </p:spPr>
          </p:pic>
          <p:pic>
            <p:nvPicPr>
              <p:cNvPr id="394" name="Picture 2"/>
              <p:cNvPicPr>
                <a:picLocks noChangeAspect="1" noChangeArrowheads="1"/>
              </p:cNvPicPr>
              <p:nvPr/>
            </p:nvPicPr>
            <p:blipFill>
              <a:blip r:embed="rId4" cstate="print"/>
              <a:srcRect/>
              <a:stretch>
                <a:fillRect/>
              </a:stretch>
            </p:blipFill>
            <p:spPr bwMode="auto">
              <a:xfrm>
                <a:off x="1408774" y="5715000"/>
                <a:ext cx="143801" cy="457200"/>
              </a:xfrm>
              <a:prstGeom prst="rect">
                <a:avLst/>
              </a:prstGeom>
              <a:noFill/>
              <a:ln w="9525">
                <a:noFill/>
                <a:miter lim="800000"/>
                <a:headEnd/>
                <a:tailEnd/>
              </a:ln>
            </p:spPr>
          </p:pic>
          <p:pic>
            <p:nvPicPr>
              <p:cNvPr id="395" name="Picture 2"/>
              <p:cNvPicPr>
                <a:picLocks noChangeAspect="1" noChangeArrowheads="1"/>
              </p:cNvPicPr>
              <p:nvPr/>
            </p:nvPicPr>
            <p:blipFill>
              <a:blip r:embed="rId4" cstate="print"/>
              <a:srcRect/>
              <a:stretch>
                <a:fillRect/>
              </a:stretch>
            </p:blipFill>
            <p:spPr bwMode="auto">
              <a:xfrm>
                <a:off x="1596099" y="5715000"/>
                <a:ext cx="143801" cy="457200"/>
              </a:xfrm>
              <a:prstGeom prst="rect">
                <a:avLst/>
              </a:prstGeom>
              <a:noFill/>
              <a:ln w="9525">
                <a:noFill/>
                <a:miter lim="800000"/>
                <a:headEnd/>
                <a:tailEnd/>
              </a:ln>
            </p:spPr>
          </p:pic>
        </p:grpSp>
      </p:grpSp>
      <p:grpSp>
        <p:nvGrpSpPr>
          <p:cNvPr id="321" name="Group 320"/>
          <p:cNvGrpSpPr/>
          <p:nvPr/>
        </p:nvGrpSpPr>
        <p:grpSpPr>
          <a:xfrm>
            <a:off x="4591050" y="5562600"/>
            <a:ext cx="322524" cy="2286000"/>
            <a:chOff x="4591050" y="5562600"/>
            <a:chExt cx="322524" cy="2286000"/>
          </a:xfrm>
        </p:grpSpPr>
        <p:cxnSp>
          <p:nvCxnSpPr>
            <p:cNvPr id="313" name="Straight Arrow Connector 312"/>
            <p:cNvCxnSpPr/>
            <p:nvPr/>
          </p:nvCxnSpPr>
          <p:spPr>
            <a:xfrm>
              <a:off x="4648200" y="5562600"/>
              <a:ext cx="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4591050" y="6477000"/>
              <a:ext cx="322524" cy="215444"/>
            </a:xfrm>
            <a:prstGeom prst="rect">
              <a:avLst/>
            </a:prstGeom>
            <a:noFill/>
          </p:spPr>
          <p:txBody>
            <a:bodyPr wrap="none" rtlCol="0">
              <a:spAutoFit/>
            </a:bodyPr>
            <a:lstStyle/>
            <a:p>
              <a:r>
                <a:rPr lang="en-US" sz="800" dirty="0"/>
                <a:t>24’</a:t>
              </a:r>
            </a:p>
          </p:txBody>
        </p:sp>
      </p:grpSp>
      <p:grpSp>
        <p:nvGrpSpPr>
          <p:cNvPr id="318" name="Group 317"/>
          <p:cNvGrpSpPr/>
          <p:nvPr/>
        </p:nvGrpSpPr>
        <p:grpSpPr>
          <a:xfrm>
            <a:off x="5334000" y="2717800"/>
            <a:ext cx="106994" cy="558800"/>
            <a:chOff x="5684206" y="2565400"/>
            <a:chExt cx="106994" cy="558800"/>
          </a:xfrm>
        </p:grpSpPr>
        <p:cxnSp>
          <p:nvCxnSpPr>
            <p:cNvPr id="315" name="Straight Connector 314"/>
            <p:cNvCxnSpPr/>
            <p:nvPr/>
          </p:nvCxnSpPr>
          <p:spPr>
            <a:xfrm flipH="1">
              <a:off x="5715000" y="25908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16" name="Oval 315"/>
            <p:cNvSpPr/>
            <p:nvPr/>
          </p:nvSpPr>
          <p:spPr bwMode="auto">
            <a:xfrm flipH="1">
              <a:off x="5684206" y="2565400"/>
              <a:ext cx="106994" cy="10160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extLst>
      <p:ext uri="{BB962C8B-B14F-4D97-AF65-F5344CB8AC3E}">
        <p14:creationId xmlns:p14="http://schemas.microsoft.com/office/powerpoint/2010/main" val="1896671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0" name="Group 699"/>
          <p:cNvGrpSpPr/>
          <p:nvPr/>
        </p:nvGrpSpPr>
        <p:grpSpPr>
          <a:xfrm rot="20842841">
            <a:off x="52743" y="4147499"/>
            <a:ext cx="457200" cy="533400"/>
            <a:chOff x="2667000" y="4343400"/>
            <a:chExt cx="457200" cy="685800"/>
          </a:xfrm>
        </p:grpSpPr>
        <p:grpSp>
          <p:nvGrpSpPr>
            <p:cNvPr id="682" name="Group 188"/>
            <p:cNvGrpSpPr>
              <a:grpSpLocks/>
            </p:cNvGrpSpPr>
            <p:nvPr/>
          </p:nvGrpSpPr>
          <p:grpSpPr bwMode="auto">
            <a:xfrm>
              <a:off x="2667000" y="4343400"/>
              <a:ext cx="152400" cy="685800"/>
              <a:chOff x="720" y="768"/>
              <a:chExt cx="143" cy="548"/>
            </a:xfrm>
          </p:grpSpPr>
          <p:sp>
            <p:nvSpPr>
              <p:cNvPr id="683" name="Line 189"/>
              <p:cNvSpPr>
                <a:spLocks noChangeShapeType="1"/>
              </p:cNvSpPr>
              <p:nvPr/>
            </p:nvSpPr>
            <p:spPr bwMode="auto">
              <a:xfrm>
                <a:off x="727" y="1066"/>
                <a:ext cx="0" cy="250"/>
              </a:xfrm>
              <a:prstGeom prst="line">
                <a:avLst/>
              </a:prstGeom>
              <a:noFill/>
              <a:ln w="28575">
                <a:solidFill>
                  <a:schemeClr val="tx1"/>
                </a:solidFill>
                <a:round/>
                <a:headEnd/>
                <a:tailEnd/>
              </a:ln>
            </p:spPr>
            <p:txBody>
              <a:bodyPr wrap="none" anchor="ctr"/>
              <a:lstStyle/>
              <a:p>
                <a:endParaRPr lang="en-US"/>
              </a:p>
            </p:txBody>
          </p:sp>
          <p:sp>
            <p:nvSpPr>
              <p:cNvPr id="684" name="Line 190"/>
              <p:cNvSpPr>
                <a:spLocks noChangeShapeType="1"/>
              </p:cNvSpPr>
              <p:nvPr/>
            </p:nvSpPr>
            <p:spPr bwMode="auto">
              <a:xfrm>
                <a:off x="852" y="1024"/>
                <a:ext cx="0" cy="251"/>
              </a:xfrm>
              <a:prstGeom prst="line">
                <a:avLst/>
              </a:prstGeom>
              <a:noFill/>
              <a:ln w="28575">
                <a:solidFill>
                  <a:schemeClr val="tx1"/>
                </a:solidFill>
                <a:round/>
                <a:headEnd/>
                <a:tailEnd/>
              </a:ln>
            </p:spPr>
            <p:txBody>
              <a:bodyPr wrap="none" anchor="ctr"/>
              <a:lstStyle/>
              <a:p>
                <a:endParaRPr lang="en-US"/>
              </a:p>
            </p:txBody>
          </p:sp>
          <p:grpSp>
            <p:nvGrpSpPr>
              <p:cNvPr id="685" name="Group 191"/>
              <p:cNvGrpSpPr>
                <a:grpSpLocks/>
              </p:cNvGrpSpPr>
              <p:nvPr/>
            </p:nvGrpSpPr>
            <p:grpSpPr bwMode="auto">
              <a:xfrm>
                <a:off x="720" y="768"/>
                <a:ext cx="143" cy="369"/>
                <a:chOff x="720" y="768"/>
                <a:chExt cx="143" cy="369"/>
              </a:xfrm>
            </p:grpSpPr>
            <p:sp>
              <p:nvSpPr>
                <p:cNvPr id="686" name="Freeform 192"/>
                <p:cNvSpPr>
                  <a:spLocks/>
                </p:cNvSpPr>
                <p:nvPr/>
              </p:nvSpPr>
              <p:spPr bwMode="auto">
                <a:xfrm>
                  <a:off x="720"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87" name="Freeform 193"/>
                <p:cNvSpPr>
                  <a:spLocks/>
                </p:cNvSpPr>
                <p:nvPr/>
              </p:nvSpPr>
              <p:spPr bwMode="auto">
                <a:xfrm>
                  <a:off x="720" y="1032"/>
                  <a:ext cx="143" cy="102"/>
                </a:xfrm>
                <a:custGeom>
                  <a:avLst/>
                  <a:gdLst>
                    <a:gd name="T0" fmla="*/ 0 w 143"/>
                    <a:gd name="T1" fmla="*/ 49 h 102"/>
                    <a:gd name="T2" fmla="*/ 36 w 143"/>
                    <a:gd name="T3" fmla="*/ 102 h 102"/>
                    <a:gd name="T4" fmla="*/ 118 w 143"/>
                    <a:gd name="T5" fmla="*/ 72 h 102"/>
                    <a:gd name="T6" fmla="*/ 143 w 143"/>
                    <a:gd name="T7" fmla="*/ 0 h 102"/>
                    <a:gd name="T8" fmla="*/ 0 w 143"/>
                    <a:gd name="T9" fmla="*/ 49 h 102"/>
                    <a:gd name="T10" fmla="*/ 0 60000 65536"/>
                    <a:gd name="T11" fmla="*/ 0 60000 65536"/>
                    <a:gd name="T12" fmla="*/ 0 60000 65536"/>
                    <a:gd name="T13" fmla="*/ 0 60000 65536"/>
                    <a:gd name="T14" fmla="*/ 0 60000 65536"/>
                    <a:gd name="T15" fmla="*/ 0 w 143"/>
                    <a:gd name="T16" fmla="*/ 0 h 102"/>
                    <a:gd name="T17" fmla="*/ 143 w 143"/>
                    <a:gd name="T18" fmla="*/ 102 h 102"/>
                  </a:gdLst>
                  <a:ahLst/>
                  <a:cxnLst>
                    <a:cxn ang="T10">
                      <a:pos x="T0" y="T1"/>
                    </a:cxn>
                    <a:cxn ang="T11">
                      <a:pos x="T2" y="T3"/>
                    </a:cxn>
                    <a:cxn ang="T12">
                      <a:pos x="T4" y="T5"/>
                    </a:cxn>
                    <a:cxn ang="T13">
                      <a:pos x="T6" y="T7"/>
                    </a:cxn>
                    <a:cxn ang="T14">
                      <a:pos x="T8" y="T9"/>
                    </a:cxn>
                  </a:cxnLst>
                  <a:rect l="T15" t="T16" r="T17" b="T18"/>
                  <a:pathLst>
                    <a:path w="143" h="102">
                      <a:moveTo>
                        <a:pt x="0" y="49"/>
                      </a:moveTo>
                      <a:lnTo>
                        <a:pt x="36" y="102"/>
                      </a:lnTo>
                      <a:lnTo>
                        <a:pt x="118" y="72"/>
                      </a:lnTo>
                      <a:lnTo>
                        <a:pt x="143" y="0"/>
                      </a:lnTo>
                      <a:lnTo>
                        <a:pt x="0" y="49"/>
                      </a:lnTo>
                      <a:close/>
                    </a:path>
                  </a:pathLst>
                </a:custGeom>
                <a:solidFill>
                  <a:schemeClr val="tx1"/>
                </a:solidFill>
                <a:ln w="0">
                  <a:solidFill>
                    <a:schemeClr val="tx1"/>
                  </a:solidFill>
                  <a:round/>
                  <a:headEnd/>
                  <a:tailEnd/>
                </a:ln>
              </p:spPr>
              <p:txBody>
                <a:bodyPr/>
                <a:lstStyle/>
                <a:p>
                  <a:endParaRPr lang="en-US"/>
                </a:p>
              </p:txBody>
            </p:sp>
          </p:grpSp>
        </p:grpSp>
        <p:grpSp>
          <p:nvGrpSpPr>
            <p:cNvPr id="688" name="Group 324"/>
            <p:cNvGrpSpPr>
              <a:grpSpLocks/>
            </p:cNvGrpSpPr>
            <p:nvPr/>
          </p:nvGrpSpPr>
          <p:grpSpPr bwMode="auto">
            <a:xfrm>
              <a:off x="2819400" y="4343400"/>
              <a:ext cx="152400" cy="685800"/>
              <a:chOff x="912" y="768"/>
              <a:chExt cx="143" cy="548"/>
            </a:xfrm>
          </p:grpSpPr>
          <p:sp>
            <p:nvSpPr>
              <p:cNvPr id="689" name="Line 325"/>
              <p:cNvSpPr>
                <a:spLocks noChangeShapeType="1"/>
              </p:cNvSpPr>
              <p:nvPr/>
            </p:nvSpPr>
            <p:spPr bwMode="auto">
              <a:xfrm>
                <a:off x="919" y="1066"/>
                <a:ext cx="0" cy="250"/>
              </a:xfrm>
              <a:prstGeom prst="line">
                <a:avLst/>
              </a:prstGeom>
              <a:noFill/>
              <a:ln w="28575">
                <a:solidFill>
                  <a:schemeClr val="tx1"/>
                </a:solidFill>
                <a:round/>
                <a:headEnd/>
                <a:tailEnd/>
              </a:ln>
            </p:spPr>
            <p:txBody>
              <a:bodyPr wrap="none" anchor="ctr"/>
              <a:lstStyle/>
              <a:p>
                <a:endParaRPr lang="en-US"/>
              </a:p>
            </p:txBody>
          </p:sp>
          <p:sp>
            <p:nvSpPr>
              <p:cNvPr id="690" name="Line 326"/>
              <p:cNvSpPr>
                <a:spLocks noChangeShapeType="1"/>
              </p:cNvSpPr>
              <p:nvPr/>
            </p:nvSpPr>
            <p:spPr bwMode="auto">
              <a:xfrm>
                <a:off x="1044" y="1024"/>
                <a:ext cx="0" cy="251"/>
              </a:xfrm>
              <a:prstGeom prst="line">
                <a:avLst/>
              </a:prstGeom>
              <a:noFill/>
              <a:ln w="28575">
                <a:solidFill>
                  <a:schemeClr val="tx1"/>
                </a:solidFill>
                <a:round/>
                <a:headEnd/>
                <a:tailEnd/>
              </a:ln>
            </p:spPr>
            <p:txBody>
              <a:bodyPr wrap="none" anchor="ctr"/>
              <a:lstStyle/>
              <a:p>
                <a:endParaRPr lang="en-US"/>
              </a:p>
            </p:txBody>
          </p:sp>
          <p:grpSp>
            <p:nvGrpSpPr>
              <p:cNvPr id="691" name="Group 327"/>
              <p:cNvGrpSpPr>
                <a:grpSpLocks/>
              </p:cNvGrpSpPr>
              <p:nvPr/>
            </p:nvGrpSpPr>
            <p:grpSpPr bwMode="auto">
              <a:xfrm>
                <a:off x="912" y="768"/>
                <a:ext cx="143" cy="369"/>
                <a:chOff x="912" y="768"/>
                <a:chExt cx="143" cy="369"/>
              </a:xfrm>
            </p:grpSpPr>
            <p:sp>
              <p:nvSpPr>
                <p:cNvPr id="692" name="Freeform 328"/>
                <p:cNvSpPr>
                  <a:spLocks/>
                </p:cNvSpPr>
                <p:nvPr/>
              </p:nvSpPr>
              <p:spPr bwMode="auto">
                <a:xfrm>
                  <a:off x="912"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93" name="Freeform 329"/>
                <p:cNvSpPr>
                  <a:spLocks/>
                </p:cNvSpPr>
                <p:nvPr/>
              </p:nvSpPr>
              <p:spPr bwMode="auto">
                <a:xfrm>
                  <a:off x="912" y="944"/>
                  <a:ext cx="143" cy="190"/>
                </a:xfrm>
                <a:custGeom>
                  <a:avLst/>
                  <a:gdLst>
                    <a:gd name="T0" fmla="*/ 0 w 143"/>
                    <a:gd name="T1" fmla="*/ 137 h 190"/>
                    <a:gd name="T2" fmla="*/ 36 w 143"/>
                    <a:gd name="T3" fmla="*/ 190 h 190"/>
                    <a:gd name="T4" fmla="*/ 118 w 143"/>
                    <a:gd name="T5" fmla="*/ 160 h 190"/>
                    <a:gd name="T6" fmla="*/ 143 w 143"/>
                    <a:gd name="T7" fmla="*/ 88 h 190"/>
                    <a:gd name="T8" fmla="*/ 141 w 143"/>
                    <a:gd name="T9" fmla="*/ 0 h 190"/>
                    <a:gd name="T10" fmla="*/ 3 w 143"/>
                    <a:gd name="T11" fmla="*/ 46 h 190"/>
                    <a:gd name="T12" fmla="*/ 0 w 143"/>
                    <a:gd name="T13" fmla="*/ 137 h 190"/>
                    <a:gd name="T14" fmla="*/ 0 60000 65536"/>
                    <a:gd name="T15" fmla="*/ 0 60000 65536"/>
                    <a:gd name="T16" fmla="*/ 0 60000 65536"/>
                    <a:gd name="T17" fmla="*/ 0 60000 65536"/>
                    <a:gd name="T18" fmla="*/ 0 60000 65536"/>
                    <a:gd name="T19" fmla="*/ 0 60000 65536"/>
                    <a:gd name="T20" fmla="*/ 0 60000 65536"/>
                    <a:gd name="T21" fmla="*/ 0 w 143"/>
                    <a:gd name="T22" fmla="*/ 0 h 190"/>
                    <a:gd name="T23" fmla="*/ 143 w 143"/>
                    <a:gd name="T24" fmla="*/ 190 h 1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90">
                      <a:moveTo>
                        <a:pt x="0" y="137"/>
                      </a:moveTo>
                      <a:lnTo>
                        <a:pt x="36" y="190"/>
                      </a:lnTo>
                      <a:lnTo>
                        <a:pt x="118" y="160"/>
                      </a:lnTo>
                      <a:lnTo>
                        <a:pt x="143" y="88"/>
                      </a:lnTo>
                      <a:lnTo>
                        <a:pt x="141" y="0"/>
                      </a:lnTo>
                      <a:lnTo>
                        <a:pt x="3" y="46"/>
                      </a:lnTo>
                      <a:lnTo>
                        <a:pt x="0" y="137"/>
                      </a:lnTo>
                      <a:close/>
                    </a:path>
                  </a:pathLst>
                </a:custGeom>
                <a:solidFill>
                  <a:schemeClr val="tx1"/>
                </a:solidFill>
                <a:ln w="0">
                  <a:solidFill>
                    <a:schemeClr val="tx1"/>
                  </a:solidFill>
                  <a:round/>
                  <a:headEnd/>
                  <a:tailEnd/>
                </a:ln>
              </p:spPr>
              <p:txBody>
                <a:bodyPr/>
                <a:lstStyle/>
                <a:p>
                  <a:endParaRPr lang="en-US"/>
                </a:p>
              </p:txBody>
            </p:sp>
          </p:grpSp>
        </p:grpSp>
        <p:grpSp>
          <p:nvGrpSpPr>
            <p:cNvPr id="694" name="Group 336"/>
            <p:cNvGrpSpPr>
              <a:grpSpLocks/>
            </p:cNvGrpSpPr>
            <p:nvPr/>
          </p:nvGrpSpPr>
          <p:grpSpPr bwMode="auto">
            <a:xfrm>
              <a:off x="2971800" y="4343400"/>
              <a:ext cx="152400" cy="685800"/>
              <a:chOff x="1104" y="768"/>
              <a:chExt cx="143" cy="548"/>
            </a:xfrm>
          </p:grpSpPr>
          <p:sp>
            <p:nvSpPr>
              <p:cNvPr id="695" name="Line 337"/>
              <p:cNvSpPr>
                <a:spLocks noChangeShapeType="1"/>
              </p:cNvSpPr>
              <p:nvPr/>
            </p:nvSpPr>
            <p:spPr bwMode="auto">
              <a:xfrm>
                <a:off x="1111" y="1066"/>
                <a:ext cx="0" cy="250"/>
              </a:xfrm>
              <a:prstGeom prst="line">
                <a:avLst/>
              </a:prstGeom>
              <a:noFill/>
              <a:ln w="28575">
                <a:solidFill>
                  <a:schemeClr val="tx1"/>
                </a:solidFill>
                <a:round/>
                <a:headEnd/>
                <a:tailEnd/>
              </a:ln>
            </p:spPr>
            <p:txBody>
              <a:bodyPr wrap="none" anchor="ctr"/>
              <a:lstStyle/>
              <a:p>
                <a:endParaRPr lang="en-US"/>
              </a:p>
            </p:txBody>
          </p:sp>
          <p:sp>
            <p:nvSpPr>
              <p:cNvPr id="696" name="Line 338"/>
              <p:cNvSpPr>
                <a:spLocks noChangeShapeType="1"/>
              </p:cNvSpPr>
              <p:nvPr/>
            </p:nvSpPr>
            <p:spPr bwMode="auto">
              <a:xfrm>
                <a:off x="1236" y="1024"/>
                <a:ext cx="0" cy="251"/>
              </a:xfrm>
              <a:prstGeom prst="line">
                <a:avLst/>
              </a:prstGeom>
              <a:noFill/>
              <a:ln w="28575">
                <a:solidFill>
                  <a:schemeClr val="tx1"/>
                </a:solidFill>
                <a:round/>
                <a:headEnd/>
                <a:tailEnd/>
              </a:ln>
            </p:spPr>
            <p:txBody>
              <a:bodyPr wrap="none" anchor="ctr"/>
              <a:lstStyle/>
              <a:p>
                <a:endParaRPr lang="en-US"/>
              </a:p>
            </p:txBody>
          </p:sp>
          <p:grpSp>
            <p:nvGrpSpPr>
              <p:cNvPr id="697" name="Group 339"/>
              <p:cNvGrpSpPr>
                <a:grpSpLocks/>
              </p:cNvGrpSpPr>
              <p:nvPr/>
            </p:nvGrpSpPr>
            <p:grpSpPr bwMode="auto">
              <a:xfrm>
                <a:off x="1104" y="768"/>
                <a:ext cx="143" cy="369"/>
                <a:chOff x="1104" y="768"/>
                <a:chExt cx="143" cy="369"/>
              </a:xfrm>
            </p:grpSpPr>
            <p:sp>
              <p:nvSpPr>
                <p:cNvPr id="698" name="Freeform 340"/>
                <p:cNvSpPr>
                  <a:spLocks/>
                </p:cNvSpPr>
                <p:nvPr/>
              </p:nvSpPr>
              <p:spPr bwMode="auto">
                <a:xfrm>
                  <a:off x="1104"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99" name="Freeform 341"/>
                <p:cNvSpPr>
                  <a:spLocks/>
                </p:cNvSpPr>
                <p:nvPr/>
              </p:nvSpPr>
              <p:spPr bwMode="auto">
                <a:xfrm>
                  <a:off x="1104" y="858"/>
                  <a:ext cx="143" cy="276"/>
                </a:xfrm>
                <a:custGeom>
                  <a:avLst/>
                  <a:gdLst>
                    <a:gd name="T0" fmla="*/ 0 w 143"/>
                    <a:gd name="T1" fmla="*/ 223 h 276"/>
                    <a:gd name="T2" fmla="*/ 36 w 143"/>
                    <a:gd name="T3" fmla="*/ 276 h 276"/>
                    <a:gd name="T4" fmla="*/ 118 w 143"/>
                    <a:gd name="T5" fmla="*/ 246 h 276"/>
                    <a:gd name="T6" fmla="*/ 143 w 143"/>
                    <a:gd name="T7" fmla="*/ 174 h 276"/>
                    <a:gd name="T8" fmla="*/ 141 w 143"/>
                    <a:gd name="T9" fmla="*/ 0 h 276"/>
                    <a:gd name="T10" fmla="*/ 3 w 143"/>
                    <a:gd name="T11" fmla="*/ 39 h 276"/>
                    <a:gd name="T12" fmla="*/ 0 w 143"/>
                    <a:gd name="T13" fmla="*/ 223 h 276"/>
                    <a:gd name="T14" fmla="*/ 0 60000 65536"/>
                    <a:gd name="T15" fmla="*/ 0 60000 65536"/>
                    <a:gd name="T16" fmla="*/ 0 60000 65536"/>
                    <a:gd name="T17" fmla="*/ 0 60000 65536"/>
                    <a:gd name="T18" fmla="*/ 0 60000 65536"/>
                    <a:gd name="T19" fmla="*/ 0 60000 65536"/>
                    <a:gd name="T20" fmla="*/ 0 60000 65536"/>
                    <a:gd name="T21" fmla="*/ 0 w 143"/>
                    <a:gd name="T22" fmla="*/ 0 h 276"/>
                    <a:gd name="T23" fmla="*/ 143 w 1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6">
                      <a:moveTo>
                        <a:pt x="0" y="223"/>
                      </a:moveTo>
                      <a:lnTo>
                        <a:pt x="36" y="276"/>
                      </a:lnTo>
                      <a:lnTo>
                        <a:pt x="118" y="246"/>
                      </a:lnTo>
                      <a:lnTo>
                        <a:pt x="143" y="174"/>
                      </a:lnTo>
                      <a:lnTo>
                        <a:pt x="141" y="0"/>
                      </a:lnTo>
                      <a:lnTo>
                        <a:pt x="3" y="39"/>
                      </a:lnTo>
                      <a:lnTo>
                        <a:pt x="0" y="223"/>
                      </a:lnTo>
                      <a:close/>
                    </a:path>
                  </a:pathLst>
                </a:custGeom>
                <a:solidFill>
                  <a:schemeClr val="tx1"/>
                </a:solidFill>
                <a:ln w="0">
                  <a:solidFill>
                    <a:schemeClr val="tx1"/>
                  </a:solidFill>
                  <a:round/>
                  <a:headEnd/>
                  <a:tailEnd/>
                </a:ln>
              </p:spPr>
              <p:txBody>
                <a:bodyPr/>
                <a:lstStyle/>
                <a:p>
                  <a:endParaRPr lang="en-US"/>
                </a:p>
              </p:txBody>
            </p:sp>
          </p:grpSp>
        </p:grpSp>
      </p:grpSp>
      <p:graphicFrame>
        <p:nvGraphicFramePr>
          <p:cNvPr id="25629" name="Group 29"/>
          <p:cNvGraphicFramePr>
            <a:graphicFrameLocks noGrp="1"/>
          </p:cNvGraphicFramePr>
          <p:nvPr/>
        </p:nvGraphicFramePr>
        <p:xfrm>
          <a:off x="177801" y="165099"/>
          <a:ext cx="6997700" cy="2363725"/>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Stage: </a:t>
                      </a:r>
                      <a:r>
                        <a:rPr kumimoji="0" lang="en-US" sz="1200" b="1" i="0" u="none" strike="noStrike" kern="1200" cap="none" normalizeH="0" baseline="0" dirty="0" err="1">
                          <a:ln>
                            <a:noFill/>
                          </a:ln>
                          <a:solidFill>
                            <a:schemeClr val="tx1"/>
                          </a:solidFill>
                          <a:effectLst/>
                          <a:latin typeface="Arial" charset="0"/>
                          <a:ea typeface="+mn-ea"/>
                          <a:cs typeface="+mn-cs"/>
                        </a:rPr>
                        <a:t>Tueller</a:t>
                      </a:r>
                      <a:r>
                        <a:rPr kumimoji="0" lang="en-US" sz="1200" b="1" i="0" u="none" strike="noStrike" kern="1200" cap="none" normalizeH="0" baseline="0" dirty="0">
                          <a:ln>
                            <a:noFill/>
                          </a:ln>
                          <a:solidFill>
                            <a:schemeClr val="tx1"/>
                          </a:solidFill>
                          <a:effectLst/>
                          <a:latin typeface="Arial" charset="0"/>
                          <a:ea typeface="+mn-ea"/>
                          <a:cs typeface="+mn-cs"/>
                        </a:rPr>
                        <a:t> Drill / Action Corridor</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J Grimes</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a:ln>
                            <a:noFill/>
                          </a:ln>
                          <a:solidFill>
                            <a:schemeClr val="tx1"/>
                          </a:solidFill>
                          <a:effectLst/>
                          <a:latin typeface="Arial" charset="0"/>
                          <a:cs typeface="Times New Roman" charset="0"/>
                        </a:rPr>
                        <a:t>Date: 2/26/2012 – Lower Bay</a:t>
                      </a:r>
                      <a:endParaRPr kumimoji="0" lang="en-US" sz="1200" b="1" i="0" u="none" strike="noStrike" cap="none" normalizeH="0" baseline="0" dirty="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1894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Calibri" pitchFamily="34" charset="0"/>
                          <a:cs typeface="Times New Roman" charset="0"/>
                        </a:rPr>
                        <a:t>START POSITION:</a:t>
                      </a:r>
                      <a:r>
                        <a:rPr kumimoji="0" lang="en-US" sz="1100" b="0" i="0" u="none" strike="noStrike" cap="none" normalizeH="0" baseline="0" dirty="0">
                          <a:ln>
                            <a:noFill/>
                          </a:ln>
                          <a:solidFill>
                            <a:schemeClr val="tx1"/>
                          </a:solidFill>
                          <a:effectLst/>
                          <a:latin typeface="Calibri" pitchFamily="34" charset="0"/>
                          <a:cs typeface="Times New Roman" charset="0"/>
                        </a:rPr>
                        <a:t>  Shooter’s choice on start </a:t>
                      </a:r>
                      <a:r>
                        <a:rPr kumimoji="0" lang="en-US" sz="1100" b="0" i="0" u="none" strike="noStrike" kern="1200" cap="none" normalizeH="0" baseline="0" dirty="0">
                          <a:ln>
                            <a:noFill/>
                          </a:ln>
                          <a:solidFill>
                            <a:schemeClr val="tx1"/>
                          </a:solidFill>
                          <a:effectLst/>
                          <a:latin typeface="Calibri" pitchFamily="34" charset="0"/>
                          <a:ea typeface="+mn-ea"/>
                          <a:cs typeface="Times New Roman" charset="0"/>
                        </a:rPr>
                        <a:t>position &amp; timekeeping.</a:t>
                      </a: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Calibri" pitchFamily="34" charset="0"/>
                          <a:cs typeface="Times New Roman" charset="0"/>
                        </a:rPr>
                        <a:t>GUN READY CONDITION: </a:t>
                      </a:r>
                      <a:r>
                        <a:rPr kumimoji="0" lang="en-US" sz="1100" b="0" i="0" u="none" strike="noStrike" cap="none" normalizeH="0" baseline="0" dirty="0">
                          <a:ln>
                            <a:noFill/>
                          </a:ln>
                          <a:solidFill>
                            <a:schemeClr val="tx1"/>
                          </a:solidFill>
                          <a:effectLst/>
                          <a:latin typeface="Calibri" pitchFamily="34" charset="0"/>
                          <a:cs typeface="Times New Roman" charset="0"/>
                        </a:rPr>
                        <a:t>Loaded gun in holster, hands relaxed at sides.</a:t>
                      </a:r>
                      <a:endParaRPr kumimoji="0" lang="en-US" sz="1100" b="1" i="0" u="none" strike="noStrike" cap="none" normalizeH="0" baseline="0" dirty="0">
                        <a:ln>
                          <a:noFill/>
                        </a:ln>
                        <a:solidFill>
                          <a:schemeClr val="tx1"/>
                        </a:solidFill>
                        <a:effectLst/>
                        <a:latin typeface="Calibri" pitchFamily="34"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Calibri" pitchFamily="34" charset="0"/>
                          <a:cs typeface="Times New Roman" charset="0"/>
                        </a:rPr>
                        <a:t>Corridor:               </a:t>
                      </a:r>
                      <a:r>
                        <a:rPr kumimoji="0" lang="en-US" sz="1100" b="0" i="0" u="none" strike="noStrike" cap="none" normalizeH="0" baseline="0" dirty="0">
                          <a:ln>
                            <a:noFill/>
                          </a:ln>
                          <a:solidFill>
                            <a:schemeClr val="tx1"/>
                          </a:solidFill>
                          <a:effectLst/>
                          <a:latin typeface="Calibri" pitchFamily="34" charset="0"/>
                          <a:cs typeface="Times New Roman" charset="0"/>
                        </a:rPr>
                        <a:t>Comstock, 30 rounds, 150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Calibri" pitchFamily="34" charset="0"/>
                          <a:cs typeface="Times New Roman" charset="0"/>
                        </a:rPr>
                        <a:t>Runner:                 </a:t>
                      </a:r>
                      <a:r>
                        <a:rPr kumimoji="0" lang="en-US" sz="1100" b="0" i="0" u="none" strike="noStrike" cap="none" normalizeH="0" baseline="0" dirty="0">
                          <a:ln>
                            <a:noFill/>
                          </a:ln>
                          <a:solidFill>
                            <a:schemeClr val="tx1"/>
                          </a:solidFill>
                          <a:effectLst/>
                          <a:latin typeface="Calibri" pitchFamily="34" charset="0"/>
                          <a:cs typeface="Times New Roman" charset="0"/>
                        </a:rPr>
                        <a:t>Comstock, Score all hits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Calibri" pitchFamily="34" charset="0"/>
                          <a:cs typeface="Times New Roman" charset="0"/>
                        </a:rPr>
                        <a:t>TARGETS:</a:t>
                      </a:r>
                      <a:r>
                        <a:rPr kumimoji="0" lang="en-US" sz="1100" b="0" i="0" u="none" strike="noStrike" cap="none" normalizeH="0" baseline="0" dirty="0">
                          <a:ln>
                            <a:noFill/>
                          </a:ln>
                          <a:solidFill>
                            <a:schemeClr val="tx1"/>
                          </a:solidFill>
                          <a:effectLst/>
                          <a:latin typeface="Calibri" pitchFamily="34" charset="0"/>
                          <a:cs typeface="Times New Roman" charset="0"/>
                        </a:rPr>
                        <a:t>	 Corridor 15 IPSC/Runner - IDPA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Calibri" pitchFamily="34" charset="0"/>
                          <a:cs typeface="Times New Roman" charset="0"/>
                        </a:rPr>
                        <a:t>SCORED HITS:</a:t>
                      </a:r>
                      <a:r>
                        <a:rPr kumimoji="0" lang="en-US" sz="1100" b="0" i="0" u="none" strike="noStrike" cap="none" normalizeH="0" baseline="0" dirty="0">
                          <a:ln>
                            <a:noFill/>
                          </a:ln>
                          <a:solidFill>
                            <a:schemeClr val="tx1"/>
                          </a:solidFill>
                          <a:effectLst/>
                          <a:latin typeface="Calibri" pitchFamily="34" charset="0"/>
                          <a:cs typeface="Times New Roman" charset="0"/>
                        </a:rPr>
                        <a:t>       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Calibri" pitchFamily="34" charset="0"/>
                          <a:cs typeface="Times New Roman" charset="0"/>
                        </a:rPr>
                        <a:t>START-STOP:         </a:t>
                      </a:r>
                      <a:r>
                        <a:rPr kumimoji="0" lang="en-US" sz="1100" b="0" i="0" u="none" strike="noStrike" cap="none" normalizeH="0" baseline="0" dirty="0">
                          <a:ln>
                            <a:noFill/>
                          </a:ln>
                          <a:solidFill>
                            <a:schemeClr val="tx1"/>
                          </a:solidFill>
                          <a:effectLst/>
                          <a:latin typeface="Calibri" pitchFamily="34" charset="0"/>
                          <a:cs typeface="Times New Roman" charset="0"/>
                        </a:rPr>
                        <a:t>Audible - Last shot</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Calibri" pitchFamily="34" charset="0"/>
                          <a:cs typeface="Times New Roman" charset="0"/>
                        </a:rPr>
                        <a:t>STAGE PROCEDURE: </a:t>
                      </a:r>
                      <a:r>
                        <a:rPr kumimoji="0" lang="en-US" sz="1100" b="0" i="0" u="none" strike="noStrike" cap="none" normalizeH="0" baseline="0" dirty="0">
                          <a:ln>
                            <a:noFill/>
                          </a:ln>
                          <a:solidFill>
                            <a:schemeClr val="tx1"/>
                          </a:solidFill>
                          <a:effectLst/>
                          <a:latin typeface="Calibri" pitchFamily="34" charset="0"/>
                          <a:cs typeface="Times New Roman" charset="0"/>
                        </a:rPr>
                        <a:t>Upon start signal, engage targets.  </a:t>
                      </a:r>
                      <a:r>
                        <a:rPr kumimoji="0" lang="en-US" sz="1100" b="1" i="0" u="none" strike="noStrike" cap="none" normalizeH="0" baseline="0" dirty="0">
                          <a:ln>
                            <a:noFill/>
                          </a:ln>
                          <a:solidFill>
                            <a:schemeClr val="tx1"/>
                          </a:solidFill>
                          <a:effectLst/>
                          <a:latin typeface="Calibri" pitchFamily="34" charset="0"/>
                          <a:cs typeface="Times New Roman" charset="0"/>
                        </a:rPr>
                        <a:t>Corridor</a:t>
                      </a:r>
                      <a:r>
                        <a:rPr kumimoji="0" lang="en-US" sz="1100" b="0" i="0" u="none" strike="noStrike" cap="none" normalizeH="0" baseline="0" dirty="0">
                          <a:ln>
                            <a:noFill/>
                          </a:ln>
                          <a:solidFill>
                            <a:schemeClr val="tx1"/>
                          </a:solidFill>
                          <a:effectLst/>
                          <a:latin typeface="Calibri" pitchFamily="34" charset="0"/>
                          <a:cs typeface="Times New Roman" charset="0"/>
                        </a:rPr>
                        <a:t>: Shooter may start at either end of corridor.  </a:t>
                      </a:r>
                      <a:r>
                        <a:rPr kumimoji="0" lang="en-US" sz="1100" b="1" i="0" u="none" strike="noStrike" cap="none" normalizeH="0" baseline="0" dirty="0">
                          <a:ln>
                            <a:noFill/>
                          </a:ln>
                          <a:solidFill>
                            <a:schemeClr val="tx1"/>
                          </a:solidFill>
                          <a:effectLst/>
                          <a:latin typeface="Calibri" pitchFamily="34" charset="0"/>
                          <a:cs typeface="Times New Roman" charset="0"/>
                        </a:rPr>
                        <a:t>Runner</a:t>
                      </a:r>
                      <a:r>
                        <a:rPr kumimoji="0" lang="en-US" sz="1100" b="0" i="0" u="none" strike="noStrike" cap="none" normalizeH="0" baseline="0" dirty="0">
                          <a:ln>
                            <a:noFill/>
                          </a:ln>
                          <a:solidFill>
                            <a:schemeClr val="tx1"/>
                          </a:solidFill>
                          <a:effectLst/>
                          <a:latin typeface="Calibri" pitchFamily="34" charset="0"/>
                          <a:cs typeface="Times New Roman" charset="0"/>
                        </a:rPr>
                        <a:t>: Begin each shooter with new  target (T1) if desired.  Runner PM shooters must stay in Box A.  Use IDPA targets.</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grpSp>
        <p:nvGrpSpPr>
          <p:cNvPr id="2" name="Group 70"/>
          <p:cNvGrpSpPr/>
          <p:nvPr/>
        </p:nvGrpSpPr>
        <p:grpSpPr>
          <a:xfrm>
            <a:off x="6248400" y="152400"/>
            <a:ext cx="944753" cy="979552"/>
            <a:chOff x="6093277" y="2819399"/>
            <a:chExt cx="944753" cy="979552"/>
          </a:xfrm>
        </p:grpSpPr>
        <p:pic>
          <p:nvPicPr>
            <p:cNvPr id="2070" name="Picture 22"/>
            <p:cNvPicPr>
              <a:picLocks noChangeAspect="1" noChangeArrowheads="1"/>
            </p:cNvPicPr>
            <p:nvPr/>
          </p:nvPicPr>
          <p:blipFill>
            <a:blip r:embed="rId2"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398841"/>
              <a:ext cx="561372" cy="400110"/>
            </a:xfrm>
            <a:prstGeom prst="rect">
              <a:avLst/>
            </a:prstGeom>
            <a:noFill/>
          </p:spPr>
          <p:txBody>
            <a:bodyPr wrap="none" lIns="91440" tIns="45720" rIns="91440" bIns="45720">
              <a:spAutoFit/>
            </a:bodyPr>
            <a:lstStyle/>
            <a:p>
              <a:pPr algn="ctr"/>
              <a:r>
                <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p>
          </p:txBody>
        </p:sp>
      </p:grpSp>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123"/>
          <p:cNvGrpSpPr/>
          <p:nvPr/>
        </p:nvGrpSpPr>
        <p:grpSpPr>
          <a:xfrm>
            <a:off x="8686800" y="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a:t>A</a:t>
              </a:r>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29"/>
          <p:cNvGrpSpPr>
            <a:grpSpLocks/>
          </p:cNvGrpSpPr>
          <p:nvPr/>
        </p:nvGrpSpPr>
        <p:grpSpPr bwMode="auto">
          <a:xfrm>
            <a:off x="8458200" y="16002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 name="Group 723"/>
          <p:cNvGrpSpPr>
            <a:grpSpLocks/>
          </p:cNvGrpSpPr>
          <p:nvPr/>
        </p:nvGrpSpPr>
        <p:grpSpPr bwMode="auto">
          <a:xfrm>
            <a:off x="91440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 name="Group 60"/>
          <p:cNvGrpSpPr/>
          <p:nvPr/>
        </p:nvGrpSpPr>
        <p:grpSpPr>
          <a:xfrm>
            <a:off x="91752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47"/>
          <p:cNvGrpSpPr/>
          <p:nvPr/>
        </p:nvGrpSpPr>
        <p:grpSpPr>
          <a:xfrm>
            <a:off x="7696200" y="2819400"/>
            <a:ext cx="404303" cy="683977"/>
            <a:chOff x="767613" y="2243008"/>
            <a:chExt cx="404303" cy="683977"/>
          </a:xfrm>
        </p:grpSpPr>
        <p:grpSp>
          <p:nvGrpSpPr>
            <p:cNvPr id="14"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5" name="Group 71"/>
          <p:cNvGrpSpPr/>
          <p:nvPr/>
        </p:nvGrpSpPr>
        <p:grpSpPr>
          <a:xfrm>
            <a:off x="-914400" y="82296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6" name="Group 95"/>
          <p:cNvGrpSpPr>
            <a:grpSpLocks/>
          </p:cNvGrpSpPr>
          <p:nvPr/>
        </p:nvGrpSpPr>
        <p:grpSpPr bwMode="auto">
          <a:xfrm>
            <a:off x="9067800" y="845820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7" name="Group 44"/>
          <p:cNvGrpSpPr>
            <a:grpSpLocks/>
          </p:cNvGrpSpPr>
          <p:nvPr/>
        </p:nvGrpSpPr>
        <p:grpSpPr bwMode="auto">
          <a:xfrm>
            <a:off x="9982200" y="5943600"/>
            <a:ext cx="287338" cy="787400"/>
            <a:chOff x="1756" y="2113"/>
            <a:chExt cx="181" cy="499"/>
          </a:xfrm>
        </p:grpSpPr>
        <p:sp>
          <p:nvSpPr>
            <p:cNvPr id="82"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3"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8" name="Group 47"/>
            <p:cNvGrpSpPr>
              <a:grpSpLocks/>
            </p:cNvGrpSpPr>
            <p:nvPr/>
          </p:nvGrpSpPr>
          <p:grpSpPr bwMode="auto">
            <a:xfrm>
              <a:off x="1756" y="2113"/>
              <a:ext cx="181" cy="333"/>
              <a:chOff x="1756" y="2113"/>
              <a:chExt cx="181" cy="333"/>
            </a:xfrm>
          </p:grpSpPr>
          <p:sp>
            <p:nvSpPr>
              <p:cNvPr id="85"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6"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9" name="Group 164"/>
          <p:cNvGrpSpPr>
            <a:grpSpLocks/>
          </p:cNvGrpSpPr>
          <p:nvPr/>
        </p:nvGrpSpPr>
        <p:grpSpPr bwMode="auto">
          <a:xfrm>
            <a:off x="9067800" y="5943600"/>
            <a:ext cx="288925" cy="787400"/>
            <a:chOff x="1247" y="2496"/>
            <a:chExt cx="182" cy="496"/>
          </a:xfrm>
        </p:grpSpPr>
        <p:sp>
          <p:nvSpPr>
            <p:cNvPr id="8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9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23" name="Group 167"/>
            <p:cNvGrpSpPr>
              <a:grpSpLocks/>
            </p:cNvGrpSpPr>
            <p:nvPr/>
          </p:nvGrpSpPr>
          <p:grpSpPr bwMode="auto">
            <a:xfrm>
              <a:off x="1247" y="2496"/>
              <a:ext cx="182" cy="331"/>
              <a:chOff x="1247" y="2496"/>
              <a:chExt cx="182" cy="331"/>
            </a:xfrm>
          </p:grpSpPr>
          <p:sp>
            <p:nvSpPr>
              <p:cNvPr id="9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27" name="Group 182"/>
          <p:cNvGrpSpPr>
            <a:grpSpLocks/>
          </p:cNvGrpSpPr>
          <p:nvPr/>
        </p:nvGrpSpPr>
        <p:grpSpPr bwMode="auto">
          <a:xfrm>
            <a:off x="9677400" y="7010400"/>
            <a:ext cx="287338" cy="787400"/>
            <a:chOff x="2449" y="2688"/>
            <a:chExt cx="181" cy="496"/>
          </a:xfrm>
        </p:grpSpPr>
        <p:sp>
          <p:nvSpPr>
            <p:cNvPr id="95"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96"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1" name="Group 185"/>
            <p:cNvGrpSpPr>
              <a:grpSpLocks/>
            </p:cNvGrpSpPr>
            <p:nvPr/>
          </p:nvGrpSpPr>
          <p:grpSpPr bwMode="auto">
            <a:xfrm>
              <a:off x="2449" y="2688"/>
              <a:ext cx="181" cy="331"/>
              <a:chOff x="2449" y="2688"/>
              <a:chExt cx="181" cy="331"/>
            </a:xfrm>
          </p:grpSpPr>
          <p:sp>
            <p:nvSpPr>
              <p:cNvPr id="98"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9"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48" name="Group 182"/>
          <p:cNvGrpSpPr>
            <a:grpSpLocks/>
          </p:cNvGrpSpPr>
          <p:nvPr/>
        </p:nvGrpSpPr>
        <p:grpSpPr bwMode="auto">
          <a:xfrm flipH="1">
            <a:off x="9067800" y="6858000"/>
            <a:ext cx="287338" cy="787400"/>
            <a:chOff x="2449" y="2688"/>
            <a:chExt cx="181" cy="496"/>
          </a:xfrm>
        </p:grpSpPr>
        <p:sp>
          <p:nvSpPr>
            <p:cNvPr id="101"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02"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2049" name="Group 185"/>
            <p:cNvGrpSpPr>
              <a:grpSpLocks/>
            </p:cNvGrpSpPr>
            <p:nvPr/>
          </p:nvGrpSpPr>
          <p:grpSpPr bwMode="auto">
            <a:xfrm>
              <a:off x="2449" y="2688"/>
              <a:ext cx="181" cy="331"/>
              <a:chOff x="2449" y="2688"/>
              <a:chExt cx="181" cy="331"/>
            </a:xfrm>
          </p:grpSpPr>
          <p:sp>
            <p:nvSpPr>
              <p:cNvPr id="104"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05"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50" name="Group 723"/>
          <p:cNvGrpSpPr>
            <a:grpSpLocks/>
          </p:cNvGrpSpPr>
          <p:nvPr/>
        </p:nvGrpSpPr>
        <p:grpSpPr bwMode="auto">
          <a:xfrm>
            <a:off x="8686800" y="3962400"/>
            <a:ext cx="152400" cy="403224"/>
            <a:chOff x="2574" y="2166"/>
            <a:chExt cx="96" cy="398"/>
          </a:xfrm>
        </p:grpSpPr>
        <p:sp>
          <p:nvSpPr>
            <p:cNvPr id="177"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8"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9"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180"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181"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182"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183"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2054" name="Group 107"/>
          <p:cNvGrpSpPr/>
          <p:nvPr/>
        </p:nvGrpSpPr>
        <p:grpSpPr>
          <a:xfrm>
            <a:off x="-1371600" y="2057400"/>
            <a:ext cx="533400" cy="3505200"/>
            <a:chOff x="1600200" y="3200400"/>
            <a:chExt cx="533400" cy="3505200"/>
          </a:xfrm>
        </p:grpSpPr>
        <p:sp>
          <p:nvSpPr>
            <p:cNvPr id="148" name="Rectangle 147"/>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Connector 148"/>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2055" name="Group 183"/>
          <p:cNvGrpSpPr/>
          <p:nvPr/>
        </p:nvGrpSpPr>
        <p:grpSpPr>
          <a:xfrm>
            <a:off x="9753600" y="2743200"/>
            <a:ext cx="404303" cy="685800"/>
            <a:chOff x="5105400" y="5257800"/>
            <a:chExt cx="404303" cy="685800"/>
          </a:xfrm>
        </p:grpSpPr>
        <p:grpSp>
          <p:nvGrpSpPr>
            <p:cNvPr id="2056" name="Group 47"/>
            <p:cNvGrpSpPr/>
            <p:nvPr/>
          </p:nvGrpSpPr>
          <p:grpSpPr>
            <a:xfrm>
              <a:off x="5105400" y="5257800"/>
              <a:ext cx="404303" cy="683977"/>
              <a:chOff x="767613" y="2243008"/>
              <a:chExt cx="404303" cy="683977"/>
            </a:xfrm>
          </p:grpSpPr>
          <p:grpSp>
            <p:nvGrpSpPr>
              <p:cNvPr id="2057" name="Group 7"/>
              <p:cNvGrpSpPr/>
              <p:nvPr/>
            </p:nvGrpSpPr>
            <p:grpSpPr>
              <a:xfrm rot="1162190">
                <a:off x="799364" y="2650842"/>
                <a:ext cx="263525" cy="243338"/>
                <a:chOff x="773113" y="2646362"/>
                <a:chExt cx="263525" cy="401638"/>
              </a:xfrm>
            </p:grpSpPr>
            <p:sp>
              <p:nvSpPr>
                <p:cNvPr id="191"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192"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188"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89"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190"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sp>
          <p:nvSpPr>
            <p:cNvPr id="186" name="AutoShape 28"/>
            <p:cNvSpPr>
              <a:spLocks noChangeArrowheads="1"/>
            </p:cNvSpPr>
            <p:nvPr/>
          </p:nvSpPr>
          <p:spPr bwMode="auto">
            <a:xfrm>
              <a:off x="5105400" y="5257800"/>
              <a:ext cx="381000" cy="685800"/>
            </a:xfrm>
            <a:prstGeom prst="can">
              <a:avLst>
                <a:gd name="adj" fmla="val 43873"/>
              </a:avLst>
            </a:prstGeom>
            <a:solidFill>
              <a:srgbClr val="73D9F1">
                <a:alpha val="58000"/>
              </a:srgbClr>
            </a:solidFill>
            <a:ln w="9525">
              <a:solidFill>
                <a:schemeClr val="tx1"/>
              </a:solidFill>
              <a:round/>
              <a:headEnd/>
              <a:tailEnd/>
            </a:ln>
          </p:spPr>
          <p:txBody>
            <a:bodyPr wrap="none" anchor="ctr"/>
            <a:lstStyle/>
            <a:p>
              <a:endParaRPr lang="en-US"/>
            </a:p>
          </p:txBody>
        </p:sp>
      </p:grpSp>
      <p:grpSp>
        <p:nvGrpSpPr>
          <p:cNvPr id="250" name="Group 249"/>
          <p:cNvGrpSpPr/>
          <p:nvPr/>
        </p:nvGrpSpPr>
        <p:grpSpPr>
          <a:xfrm>
            <a:off x="1029015" y="2819400"/>
            <a:ext cx="152400" cy="685800"/>
            <a:chOff x="3733800" y="914400"/>
            <a:chExt cx="228600" cy="1600200"/>
          </a:xfrm>
        </p:grpSpPr>
        <p:cxnSp>
          <p:nvCxnSpPr>
            <p:cNvPr id="251" name="Straight Connector 250"/>
            <p:cNvCxnSpPr/>
            <p:nvPr/>
          </p:nvCxnSpPr>
          <p:spPr>
            <a:xfrm>
              <a:off x="3886200" y="990600"/>
              <a:ext cx="0" cy="1524000"/>
            </a:xfrm>
            <a:prstGeom prst="line">
              <a:avLst/>
            </a:prstGeom>
            <a:ln w="76200">
              <a:solidFill>
                <a:srgbClr val="C89B6E"/>
              </a:solidFill>
            </a:ln>
          </p:spPr>
          <p:style>
            <a:lnRef idx="1">
              <a:schemeClr val="accent1"/>
            </a:lnRef>
            <a:fillRef idx="0">
              <a:schemeClr val="accent1"/>
            </a:fillRef>
            <a:effectRef idx="0">
              <a:schemeClr val="accent1"/>
            </a:effectRef>
            <a:fontRef idx="minor">
              <a:schemeClr val="tx1"/>
            </a:fontRef>
          </p:style>
        </p:cxnSp>
        <p:sp>
          <p:nvSpPr>
            <p:cNvPr id="252" name="Rounded Rectangle 251"/>
            <p:cNvSpPr/>
            <p:nvPr/>
          </p:nvSpPr>
          <p:spPr>
            <a:xfrm>
              <a:off x="3733800" y="914400"/>
              <a:ext cx="228600" cy="304800"/>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3" name="Group 252"/>
          <p:cNvGrpSpPr/>
          <p:nvPr/>
        </p:nvGrpSpPr>
        <p:grpSpPr>
          <a:xfrm>
            <a:off x="6096000" y="2819400"/>
            <a:ext cx="152400" cy="685800"/>
            <a:chOff x="3733800" y="914400"/>
            <a:chExt cx="228600" cy="1600200"/>
          </a:xfrm>
        </p:grpSpPr>
        <p:cxnSp>
          <p:nvCxnSpPr>
            <p:cNvPr id="254" name="Straight Connector 253"/>
            <p:cNvCxnSpPr/>
            <p:nvPr/>
          </p:nvCxnSpPr>
          <p:spPr>
            <a:xfrm>
              <a:off x="3886200" y="990600"/>
              <a:ext cx="0" cy="1524000"/>
            </a:xfrm>
            <a:prstGeom prst="line">
              <a:avLst/>
            </a:prstGeom>
            <a:ln w="76200">
              <a:solidFill>
                <a:srgbClr val="C89B6E"/>
              </a:solidFill>
            </a:ln>
          </p:spPr>
          <p:style>
            <a:lnRef idx="1">
              <a:schemeClr val="accent1"/>
            </a:lnRef>
            <a:fillRef idx="0">
              <a:schemeClr val="accent1"/>
            </a:fillRef>
            <a:effectRef idx="0">
              <a:schemeClr val="accent1"/>
            </a:effectRef>
            <a:fontRef idx="minor">
              <a:schemeClr val="tx1"/>
            </a:fontRef>
          </p:style>
        </p:cxnSp>
        <p:sp>
          <p:nvSpPr>
            <p:cNvPr id="255" name="Rounded Rectangle 254"/>
            <p:cNvSpPr/>
            <p:nvPr/>
          </p:nvSpPr>
          <p:spPr>
            <a:xfrm>
              <a:off x="3733800" y="914400"/>
              <a:ext cx="228600" cy="304800"/>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6" name="Group 255"/>
          <p:cNvGrpSpPr/>
          <p:nvPr/>
        </p:nvGrpSpPr>
        <p:grpSpPr>
          <a:xfrm>
            <a:off x="3657600" y="2819400"/>
            <a:ext cx="266425" cy="543680"/>
            <a:chOff x="4267200" y="914400"/>
            <a:chExt cx="266425" cy="543680"/>
          </a:xfrm>
        </p:grpSpPr>
        <p:sp>
          <p:nvSpPr>
            <p:cNvPr id="257" name="Freeform 32"/>
            <p:cNvSpPr>
              <a:spLocks/>
            </p:cNvSpPr>
            <p:nvPr/>
          </p:nvSpPr>
          <p:spPr bwMode="auto">
            <a:xfrm rot="20402838" flipH="1">
              <a:off x="4343674" y="1088106"/>
              <a:ext cx="189951" cy="369974"/>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pPr algn="ctr"/>
              <a:endParaRPr lang="en-US" sz="200" dirty="0"/>
            </a:p>
            <a:p>
              <a:pPr algn="ctr"/>
              <a:r>
                <a:rPr lang="en-US" sz="800" dirty="0"/>
                <a:t>T1</a:t>
              </a:r>
            </a:p>
          </p:txBody>
        </p:sp>
        <p:sp>
          <p:nvSpPr>
            <p:cNvPr id="258" name="Left-Right Arrow 257"/>
            <p:cNvSpPr/>
            <p:nvPr/>
          </p:nvSpPr>
          <p:spPr>
            <a:xfrm>
              <a:off x="4267200" y="914400"/>
              <a:ext cx="228600" cy="152400"/>
            </a:xfrm>
            <a:prstGeom prst="leftRightArrow">
              <a:avLst/>
            </a:prstGeom>
            <a:solidFill>
              <a:schemeClr val="bg1"/>
            </a:solid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3" name="Straight Connector 262"/>
          <p:cNvCxnSpPr>
            <a:stCxn id="252" idx="3"/>
            <a:endCxn id="255" idx="1"/>
          </p:cNvCxnSpPr>
          <p:nvPr/>
        </p:nvCxnSpPr>
        <p:spPr>
          <a:xfrm>
            <a:off x="1181415" y="2884715"/>
            <a:ext cx="491458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44" name="Group 107"/>
          <p:cNvGrpSpPr/>
          <p:nvPr/>
        </p:nvGrpSpPr>
        <p:grpSpPr>
          <a:xfrm>
            <a:off x="-1905000" y="2819400"/>
            <a:ext cx="228600" cy="1746504"/>
            <a:chOff x="1600200" y="3200400"/>
            <a:chExt cx="533400" cy="3505200"/>
          </a:xfrm>
        </p:grpSpPr>
        <p:sp>
          <p:nvSpPr>
            <p:cNvPr id="445" name="Rectangle 444"/>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6" name="Straight Connector 445"/>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534" name="Group 107"/>
          <p:cNvGrpSpPr/>
          <p:nvPr/>
        </p:nvGrpSpPr>
        <p:grpSpPr>
          <a:xfrm>
            <a:off x="381000" y="6324600"/>
            <a:ext cx="228600" cy="1066800"/>
            <a:chOff x="1600200" y="3200400"/>
            <a:chExt cx="533400" cy="3505200"/>
          </a:xfrm>
        </p:grpSpPr>
        <p:sp>
          <p:nvSpPr>
            <p:cNvPr id="535" name="Rectangle 534"/>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6" name="Straight Connector 535"/>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37" name="Straight Connector 536"/>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38" name="Straight Connector 537"/>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39" name="Straight Connector 538"/>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41" name="Straight Connector 540"/>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42" name="Straight Connector 541"/>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43" name="Straight Connector 542"/>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44" name="Straight Connector 543"/>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45" name="Straight Connector 544"/>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47" name="Straight Connector 546"/>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48" name="Straight Connector 547"/>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49" name="Straight Connector 548"/>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50" name="Straight Connector 549"/>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51" name="Straight Connector 550"/>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52" name="Straight Connector 551"/>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564" name="Group 107"/>
          <p:cNvGrpSpPr/>
          <p:nvPr/>
        </p:nvGrpSpPr>
        <p:grpSpPr>
          <a:xfrm>
            <a:off x="381000" y="3276600"/>
            <a:ext cx="228600" cy="838200"/>
            <a:chOff x="1600200" y="3200400"/>
            <a:chExt cx="533400" cy="3505200"/>
          </a:xfrm>
        </p:grpSpPr>
        <p:sp>
          <p:nvSpPr>
            <p:cNvPr id="565" name="Rectangle 564"/>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6" name="Straight Connector 565"/>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67" name="Straight Connector 566"/>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76" name="Straight Connector 575"/>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77" name="Straight Connector 576"/>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78" name="Straight Connector 577"/>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79" name="Straight Connector 578"/>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80" name="Straight Connector 579"/>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81" name="Straight Connector 580"/>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82" name="Straight Connector 581"/>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83" name="Straight Connector 582"/>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84" name="Straight Connector 583"/>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85" name="Straight Connector 584"/>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86" name="Straight Connector 585"/>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87" name="Straight Connector 586"/>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88" name="Straight Connector 587"/>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89" name="Straight Connector 588"/>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90" name="Straight Connector 589"/>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91" name="Straight Connector 590"/>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92" name="Straight Connector 591"/>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93" name="Straight Connector 592"/>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594" name="Group 107"/>
          <p:cNvGrpSpPr/>
          <p:nvPr/>
        </p:nvGrpSpPr>
        <p:grpSpPr>
          <a:xfrm>
            <a:off x="381000" y="4648200"/>
            <a:ext cx="228600" cy="1066800"/>
            <a:chOff x="1600200" y="3200400"/>
            <a:chExt cx="533400" cy="3505200"/>
          </a:xfrm>
        </p:grpSpPr>
        <p:sp>
          <p:nvSpPr>
            <p:cNvPr id="595" name="Rectangle 594"/>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6" name="Straight Connector 595"/>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97" name="Straight Connector 596"/>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98" name="Straight Connector 597"/>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99" name="Straight Connector 598"/>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00" name="Straight Connector 599"/>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01" name="Straight Connector 600"/>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02" name="Straight Connector 601"/>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03" name="Straight Connector 602"/>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04" name="Straight Connector 603"/>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05" name="Straight Connector 604"/>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06" name="Straight Connector 605"/>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07" name="Straight Connector 606"/>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08" name="Straight Connector 607"/>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09" name="Straight Connector 608"/>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10" name="Straight Connector 609"/>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11" name="Straight Connector 610"/>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12" name="Straight Connector 611"/>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13" name="Straight Connector 612"/>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14" name="Straight Connector 613"/>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19" name="Straight Connector 618"/>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20" name="Straight Connector 619"/>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21" name="Straight Connector 620"/>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22" name="Straight Connector 621"/>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23" name="Straight Connector 622"/>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672" name="Group 671"/>
          <p:cNvGrpSpPr/>
          <p:nvPr/>
        </p:nvGrpSpPr>
        <p:grpSpPr>
          <a:xfrm>
            <a:off x="58056" y="5700486"/>
            <a:ext cx="325766" cy="650173"/>
            <a:chOff x="55234" y="4226627"/>
            <a:chExt cx="325766" cy="650173"/>
          </a:xfrm>
        </p:grpSpPr>
        <p:sp>
          <p:nvSpPr>
            <p:cNvPr id="671" name="Freeform 32"/>
            <p:cNvSpPr>
              <a:spLocks/>
            </p:cNvSpPr>
            <p:nvPr/>
          </p:nvSpPr>
          <p:spPr bwMode="auto">
            <a:xfrm rot="20402838" flipH="1">
              <a:off x="55234" y="4226627"/>
              <a:ext cx="162467" cy="35230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nvGrpSpPr>
            <p:cNvPr id="662" name="Group 47"/>
            <p:cNvGrpSpPr/>
            <p:nvPr/>
          </p:nvGrpSpPr>
          <p:grpSpPr>
            <a:xfrm flipH="1">
              <a:off x="152400" y="4419600"/>
              <a:ext cx="228600" cy="457200"/>
              <a:chOff x="767613" y="2243008"/>
              <a:chExt cx="404303" cy="683977"/>
            </a:xfrm>
          </p:grpSpPr>
          <p:grpSp>
            <p:nvGrpSpPr>
              <p:cNvPr id="663" name="Group 7"/>
              <p:cNvGrpSpPr/>
              <p:nvPr/>
            </p:nvGrpSpPr>
            <p:grpSpPr>
              <a:xfrm rot="1162190">
                <a:off x="799364" y="2650842"/>
                <a:ext cx="263525" cy="243338"/>
                <a:chOff x="773113" y="2646362"/>
                <a:chExt cx="263525" cy="401638"/>
              </a:xfrm>
            </p:grpSpPr>
            <p:sp>
              <p:nvSpPr>
                <p:cNvPr id="667"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8"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64"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65"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66"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grpSp>
        <p:nvGrpSpPr>
          <p:cNvPr id="673" name="Group 672"/>
          <p:cNvGrpSpPr/>
          <p:nvPr/>
        </p:nvGrpSpPr>
        <p:grpSpPr>
          <a:xfrm rot="666228" flipH="1">
            <a:off x="2193159" y="3286943"/>
            <a:ext cx="325766" cy="650173"/>
            <a:chOff x="55234" y="4226627"/>
            <a:chExt cx="325766" cy="650173"/>
          </a:xfrm>
        </p:grpSpPr>
        <p:sp>
          <p:nvSpPr>
            <p:cNvPr id="674" name="Freeform 32"/>
            <p:cNvSpPr>
              <a:spLocks/>
            </p:cNvSpPr>
            <p:nvPr/>
          </p:nvSpPr>
          <p:spPr bwMode="auto">
            <a:xfrm rot="20402838" flipH="1">
              <a:off x="55234" y="4226627"/>
              <a:ext cx="162467" cy="35230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nvGrpSpPr>
            <p:cNvPr id="675" name="Group 47"/>
            <p:cNvGrpSpPr/>
            <p:nvPr/>
          </p:nvGrpSpPr>
          <p:grpSpPr>
            <a:xfrm flipH="1">
              <a:off x="152400" y="4419600"/>
              <a:ext cx="228600" cy="457200"/>
              <a:chOff x="767613" y="2243008"/>
              <a:chExt cx="404303" cy="683977"/>
            </a:xfrm>
          </p:grpSpPr>
          <p:grpSp>
            <p:nvGrpSpPr>
              <p:cNvPr id="676" name="Group 7"/>
              <p:cNvGrpSpPr/>
              <p:nvPr/>
            </p:nvGrpSpPr>
            <p:grpSpPr>
              <a:xfrm rot="1162190">
                <a:off x="799364" y="2650842"/>
                <a:ext cx="263525" cy="243338"/>
                <a:chOff x="773113" y="2646362"/>
                <a:chExt cx="263525" cy="401638"/>
              </a:xfrm>
            </p:grpSpPr>
            <p:sp>
              <p:nvSpPr>
                <p:cNvPr id="680"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81"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77"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78"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79"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grpSp>
        <p:nvGrpSpPr>
          <p:cNvPr id="512" name="Group 511"/>
          <p:cNvGrpSpPr/>
          <p:nvPr/>
        </p:nvGrpSpPr>
        <p:grpSpPr>
          <a:xfrm>
            <a:off x="2209800" y="4800600"/>
            <a:ext cx="482399" cy="529113"/>
            <a:chOff x="2063692" y="3367280"/>
            <a:chExt cx="482399" cy="529113"/>
          </a:xfrm>
        </p:grpSpPr>
        <p:grpSp>
          <p:nvGrpSpPr>
            <p:cNvPr id="5" name="Group 288"/>
            <p:cNvGrpSpPr>
              <a:grpSpLocks/>
            </p:cNvGrpSpPr>
            <p:nvPr/>
          </p:nvGrpSpPr>
          <p:grpSpPr bwMode="auto">
            <a:xfrm rot="1158680">
              <a:off x="2063692" y="3367280"/>
              <a:ext cx="177599" cy="529113"/>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09" name="Group 288"/>
            <p:cNvGrpSpPr>
              <a:grpSpLocks/>
            </p:cNvGrpSpPr>
            <p:nvPr/>
          </p:nvGrpSpPr>
          <p:grpSpPr bwMode="auto">
            <a:xfrm rot="1158680">
              <a:off x="2216092" y="3367280"/>
              <a:ext cx="177599" cy="529113"/>
              <a:chOff x="384" y="816"/>
              <a:chExt cx="140" cy="541"/>
            </a:xfrm>
          </p:grpSpPr>
          <p:sp>
            <p:nvSpPr>
              <p:cNvPr id="71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71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71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13" name="Group 288"/>
            <p:cNvGrpSpPr>
              <a:grpSpLocks/>
            </p:cNvGrpSpPr>
            <p:nvPr/>
          </p:nvGrpSpPr>
          <p:grpSpPr bwMode="auto">
            <a:xfrm rot="1158680">
              <a:off x="2368492" y="3367280"/>
              <a:ext cx="177599" cy="529113"/>
              <a:chOff x="384" y="816"/>
              <a:chExt cx="140" cy="541"/>
            </a:xfrm>
          </p:grpSpPr>
          <p:sp>
            <p:nvSpPr>
              <p:cNvPr id="714"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715"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716"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837" name="Group 107"/>
          <p:cNvGrpSpPr/>
          <p:nvPr/>
        </p:nvGrpSpPr>
        <p:grpSpPr>
          <a:xfrm>
            <a:off x="1514767" y="6705600"/>
            <a:ext cx="228600" cy="1066800"/>
            <a:chOff x="1600200" y="3200400"/>
            <a:chExt cx="533400" cy="3505200"/>
          </a:xfrm>
        </p:grpSpPr>
        <p:sp>
          <p:nvSpPr>
            <p:cNvPr id="838" name="Rectangle 837"/>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9" name="Straight Connector 838"/>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45" name="Straight Connector 844"/>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46" name="Straight Connector 845"/>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47" name="Straight Connector 846"/>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48" name="Straight Connector 847"/>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49" name="Straight Connector 848"/>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50" name="Straight Connector 849"/>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51" name="Straight Connector 850"/>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52" name="Straight Connector 851"/>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53" name="Straight Connector 852"/>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54" name="Straight Connector 853"/>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55" name="Straight Connector 854"/>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56" name="Straight Connector 855"/>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57" name="Straight Connector 856"/>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58" name="Straight Connector 857"/>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59" name="Straight Connector 858"/>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60" name="Straight Connector 859"/>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61" name="Straight Connector 860"/>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62" name="Straight Connector 861"/>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63" name="Straight Connector 86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64" name="Straight Connector 863"/>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65" name="Straight Connector 864"/>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66" name="Straight Connector 865"/>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897" name="Group 107"/>
          <p:cNvGrpSpPr/>
          <p:nvPr/>
        </p:nvGrpSpPr>
        <p:grpSpPr>
          <a:xfrm>
            <a:off x="1419225" y="3352800"/>
            <a:ext cx="228600" cy="838200"/>
            <a:chOff x="1600200" y="3200400"/>
            <a:chExt cx="533400" cy="3505200"/>
          </a:xfrm>
        </p:grpSpPr>
        <p:sp>
          <p:nvSpPr>
            <p:cNvPr id="898" name="Rectangle 897"/>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9" name="Straight Connector 898"/>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00" name="Straight Connector 899"/>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01" name="Straight Connector 900"/>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02" name="Straight Connector 901"/>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03" name="Straight Connector 902"/>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04" name="Straight Connector 903"/>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05" name="Straight Connector 904"/>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06" name="Straight Connector 905"/>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07" name="Straight Connector 906"/>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08" name="Straight Connector 907"/>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09" name="Straight Connector 908"/>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10" name="Straight Connector 909"/>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11" name="Straight Connector 910"/>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12" name="Straight Connector 911"/>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13" name="Straight Connector 912"/>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14" name="Straight Connector 913"/>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15" name="Straight Connector 914"/>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16" name="Straight Connector 915"/>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17" name="Straight Connector 916"/>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18" name="Straight Connector 917"/>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19" name="Straight Connector 918"/>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20" name="Straight Connector 919"/>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21" name="Straight Connector 920"/>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22" name="Straight Connector 921"/>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23" name="Straight Connector 92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24" name="Straight Connector 923"/>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25" name="Straight Connector 924"/>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926" name="Straight Connector 925"/>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701" name="Group 491"/>
          <p:cNvGrpSpPr>
            <a:grpSpLocks/>
          </p:cNvGrpSpPr>
          <p:nvPr/>
        </p:nvGrpSpPr>
        <p:grpSpPr bwMode="auto">
          <a:xfrm rot="1343533" flipH="1">
            <a:off x="1512863" y="5896885"/>
            <a:ext cx="204561" cy="720723"/>
            <a:chOff x="1799" y="2184"/>
            <a:chExt cx="125" cy="620"/>
          </a:xfrm>
        </p:grpSpPr>
        <p:grpSp>
          <p:nvGrpSpPr>
            <p:cNvPr id="702" name="Group 492"/>
            <p:cNvGrpSpPr>
              <a:grpSpLocks/>
            </p:cNvGrpSpPr>
            <p:nvPr/>
          </p:nvGrpSpPr>
          <p:grpSpPr bwMode="auto">
            <a:xfrm>
              <a:off x="1800" y="2184"/>
              <a:ext cx="123" cy="327"/>
              <a:chOff x="1598" y="2410"/>
              <a:chExt cx="125" cy="327"/>
            </a:xfrm>
          </p:grpSpPr>
          <p:sp>
            <p:nvSpPr>
              <p:cNvPr id="707" name="Freeform 493"/>
              <p:cNvSpPr>
                <a:spLocks/>
              </p:cNvSpPr>
              <p:nvPr/>
            </p:nvSpPr>
            <p:spPr bwMode="auto">
              <a:xfrm>
                <a:off x="1598" y="2410"/>
                <a:ext cx="125" cy="327"/>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708" name="Freeform 494"/>
              <p:cNvSpPr>
                <a:spLocks/>
              </p:cNvSpPr>
              <p:nvPr/>
            </p:nvSpPr>
            <p:spPr bwMode="auto">
              <a:xfrm>
                <a:off x="1598" y="2522"/>
                <a:ext cx="122" cy="210"/>
              </a:xfrm>
              <a:custGeom>
                <a:avLst/>
                <a:gdLst>
                  <a:gd name="T0" fmla="*/ 0 w 122"/>
                  <a:gd name="T1" fmla="*/ 40 h 210"/>
                  <a:gd name="T2" fmla="*/ 0 w 122"/>
                  <a:gd name="T3" fmla="*/ 166 h 210"/>
                  <a:gd name="T4" fmla="*/ 28 w 122"/>
                  <a:gd name="T5" fmla="*/ 210 h 210"/>
                  <a:gd name="T6" fmla="*/ 104 w 122"/>
                  <a:gd name="T7" fmla="*/ 186 h 210"/>
                  <a:gd name="T8" fmla="*/ 122 w 122"/>
                  <a:gd name="T9" fmla="*/ 134 h 210"/>
                  <a:gd name="T10" fmla="*/ 120 w 122"/>
                  <a:gd name="T11" fmla="*/ 0 h 210"/>
                  <a:gd name="T12" fmla="*/ 0 w 122"/>
                  <a:gd name="T13" fmla="*/ 40 h 210"/>
                  <a:gd name="T14" fmla="*/ 0 60000 65536"/>
                  <a:gd name="T15" fmla="*/ 0 60000 65536"/>
                  <a:gd name="T16" fmla="*/ 0 60000 65536"/>
                  <a:gd name="T17" fmla="*/ 0 60000 65536"/>
                  <a:gd name="T18" fmla="*/ 0 60000 65536"/>
                  <a:gd name="T19" fmla="*/ 0 60000 65536"/>
                  <a:gd name="T20" fmla="*/ 0 60000 65536"/>
                  <a:gd name="T21" fmla="*/ 0 w 122"/>
                  <a:gd name="T22" fmla="*/ 0 h 210"/>
                  <a:gd name="T23" fmla="*/ 122 w 122"/>
                  <a:gd name="T24" fmla="*/ 210 h 2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10">
                    <a:moveTo>
                      <a:pt x="0" y="40"/>
                    </a:moveTo>
                    <a:lnTo>
                      <a:pt x="0" y="166"/>
                    </a:lnTo>
                    <a:lnTo>
                      <a:pt x="28" y="210"/>
                    </a:lnTo>
                    <a:lnTo>
                      <a:pt x="104" y="186"/>
                    </a:lnTo>
                    <a:lnTo>
                      <a:pt x="122" y="134"/>
                    </a:lnTo>
                    <a:lnTo>
                      <a:pt x="120" y="0"/>
                    </a:lnTo>
                    <a:lnTo>
                      <a:pt x="0" y="40"/>
                    </a:lnTo>
                    <a:close/>
                  </a:path>
                </a:pathLst>
              </a:custGeom>
              <a:solidFill>
                <a:schemeClr val="tx1"/>
              </a:solidFill>
              <a:ln w="0">
                <a:solidFill>
                  <a:schemeClr val="tx1"/>
                </a:solidFill>
                <a:round/>
                <a:headEnd/>
                <a:tailEnd/>
              </a:ln>
            </p:spPr>
            <p:txBody>
              <a:bodyPr/>
              <a:lstStyle/>
              <a:p>
                <a:endParaRPr lang="en-US"/>
              </a:p>
            </p:txBody>
          </p:sp>
        </p:grpSp>
        <p:grpSp>
          <p:nvGrpSpPr>
            <p:cNvPr id="703" name="Group 495"/>
            <p:cNvGrpSpPr>
              <a:grpSpLocks/>
            </p:cNvGrpSpPr>
            <p:nvPr/>
          </p:nvGrpSpPr>
          <p:grpSpPr bwMode="auto">
            <a:xfrm>
              <a:off x="1799" y="2316"/>
              <a:ext cx="125" cy="488"/>
              <a:chOff x="1425" y="2304"/>
              <a:chExt cx="173" cy="560"/>
            </a:xfrm>
          </p:grpSpPr>
          <p:sp>
            <p:nvSpPr>
              <p:cNvPr id="704" name="Line 496"/>
              <p:cNvSpPr>
                <a:spLocks noChangeShapeType="1"/>
              </p:cNvSpPr>
              <p:nvPr/>
            </p:nvSpPr>
            <p:spPr bwMode="auto">
              <a:xfrm>
                <a:off x="1434" y="2609"/>
                <a:ext cx="0" cy="255"/>
              </a:xfrm>
              <a:prstGeom prst="line">
                <a:avLst/>
              </a:prstGeom>
              <a:noFill/>
              <a:ln w="28575">
                <a:solidFill>
                  <a:schemeClr val="tx1"/>
                </a:solidFill>
                <a:round/>
                <a:headEnd/>
                <a:tailEnd/>
              </a:ln>
            </p:spPr>
            <p:txBody>
              <a:bodyPr wrap="none" anchor="ctr"/>
              <a:lstStyle/>
              <a:p>
                <a:endParaRPr lang="en-US"/>
              </a:p>
            </p:txBody>
          </p:sp>
          <p:sp>
            <p:nvSpPr>
              <p:cNvPr id="705" name="Line 497"/>
              <p:cNvSpPr>
                <a:spLocks noChangeShapeType="1"/>
              </p:cNvSpPr>
              <p:nvPr/>
            </p:nvSpPr>
            <p:spPr bwMode="auto">
              <a:xfrm>
                <a:off x="1589" y="2567"/>
                <a:ext cx="0" cy="255"/>
              </a:xfrm>
              <a:prstGeom prst="line">
                <a:avLst/>
              </a:prstGeom>
              <a:noFill/>
              <a:ln w="28575">
                <a:solidFill>
                  <a:schemeClr val="tx1"/>
                </a:solidFill>
                <a:round/>
                <a:headEnd/>
                <a:tailEnd/>
              </a:ln>
            </p:spPr>
            <p:txBody>
              <a:bodyPr wrap="none" anchor="ctr"/>
              <a:lstStyle/>
              <a:p>
                <a:endParaRPr lang="en-US"/>
              </a:p>
            </p:txBody>
          </p:sp>
          <p:sp>
            <p:nvSpPr>
              <p:cNvPr id="706" name="Freeform 498"/>
              <p:cNvSpPr>
                <a:spLocks/>
              </p:cNvSpPr>
              <p:nvPr/>
            </p:nvSpPr>
            <p:spPr bwMode="auto">
              <a:xfrm>
                <a:off x="1425" y="2304"/>
                <a:ext cx="173" cy="375"/>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513" name="Group 512"/>
          <p:cNvGrpSpPr/>
          <p:nvPr/>
        </p:nvGrpSpPr>
        <p:grpSpPr>
          <a:xfrm>
            <a:off x="1419225" y="4648200"/>
            <a:ext cx="476273" cy="1219200"/>
            <a:chOff x="1390942" y="3276600"/>
            <a:chExt cx="476273" cy="1219200"/>
          </a:xfrm>
        </p:grpSpPr>
        <p:grpSp>
          <p:nvGrpSpPr>
            <p:cNvPr id="867" name="Group 107"/>
            <p:cNvGrpSpPr/>
            <p:nvPr/>
          </p:nvGrpSpPr>
          <p:grpSpPr>
            <a:xfrm>
              <a:off x="1390942" y="3276600"/>
              <a:ext cx="228600" cy="1219200"/>
              <a:chOff x="1600200" y="3200400"/>
              <a:chExt cx="533400" cy="3505200"/>
            </a:xfrm>
          </p:grpSpPr>
          <p:sp>
            <p:nvSpPr>
              <p:cNvPr id="868" name="Rectangle 867"/>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9" name="Straight Connector 868"/>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70" name="Straight Connector 869"/>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71" name="Straight Connector 870"/>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72" name="Straight Connector 871"/>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73" name="Straight Connector 872"/>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74" name="Straight Connector 873"/>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75" name="Straight Connector 874"/>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76" name="Straight Connector 875"/>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77" name="Straight Connector 876"/>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78" name="Straight Connector 877"/>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79" name="Straight Connector 878"/>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80" name="Straight Connector 879"/>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81" name="Straight Connector 880"/>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82" name="Straight Connector 881"/>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83" name="Straight Connector 882"/>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84" name="Straight Connector 883"/>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85" name="Straight Connector 884"/>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86" name="Straight Connector 885"/>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87" name="Straight Connector 886"/>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88" name="Straight Connector 887"/>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89" name="Straight Connector 888"/>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90" name="Straight Connector 889"/>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91" name="Straight Connector 890"/>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92" name="Straight Connector 891"/>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93" name="Straight Connector 89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94" name="Straight Connector 893"/>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95" name="Straight Connector 894"/>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96" name="Straight Connector 895"/>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sp>
          <p:nvSpPr>
            <p:cNvPr id="927" name="Rectangle 926"/>
            <p:cNvSpPr/>
            <p:nvPr/>
          </p:nvSpPr>
          <p:spPr>
            <a:xfrm>
              <a:off x="1400468" y="3962400"/>
              <a:ext cx="76200" cy="1524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8" name="Rectangle 927"/>
            <p:cNvSpPr/>
            <p:nvPr/>
          </p:nvSpPr>
          <p:spPr>
            <a:xfrm>
              <a:off x="1529053" y="3962400"/>
              <a:ext cx="76200" cy="1524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9" name="TextBox 928"/>
            <p:cNvSpPr txBox="1"/>
            <p:nvPr/>
          </p:nvSpPr>
          <p:spPr>
            <a:xfrm>
              <a:off x="1541485" y="3886200"/>
              <a:ext cx="325730" cy="323165"/>
            </a:xfrm>
            <a:prstGeom prst="rect">
              <a:avLst/>
            </a:prstGeom>
            <a:noFill/>
          </p:spPr>
          <p:txBody>
            <a:bodyPr wrap="none" rtlCol="0">
              <a:spAutoFit/>
            </a:bodyPr>
            <a:lstStyle/>
            <a:p>
              <a:pPr algn="ctr"/>
              <a:r>
                <a:rPr lang="en-US" sz="500" dirty="0"/>
                <a:t>Hi &amp;</a:t>
              </a:r>
            </a:p>
            <a:p>
              <a:pPr algn="ctr"/>
              <a:r>
                <a:rPr lang="en-US" sz="500" dirty="0"/>
                <a:t>low</a:t>
              </a:r>
            </a:p>
            <a:p>
              <a:pPr algn="ctr"/>
              <a:r>
                <a:rPr lang="en-US" sz="500" dirty="0"/>
                <a:t>ports</a:t>
              </a:r>
            </a:p>
          </p:txBody>
        </p:sp>
      </p:grpSp>
      <p:grpSp>
        <p:nvGrpSpPr>
          <p:cNvPr id="630" name="Group 139"/>
          <p:cNvGrpSpPr/>
          <p:nvPr/>
        </p:nvGrpSpPr>
        <p:grpSpPr>
          <a:xfrm>
            <a:off x="1452677" y="6049538"/>
            <a:ext cx="228600" cy="609600"/>
            <a:chOff x="3962400" y="6248400"/>
            <a:chExt cx="393700" cy="1271588"/>
          </a:xfrm>
        </p:grpSpPr>
        <p:sp>
          <p:nvSpPr>
            <p:cNvPr id="631"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632"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sp>
        <p:nvSpPr>
          <p:cNvPr id="933" name="Freeform 36"/>
          <p:cNvSpPr>
            <a:spLocks/>
          </p:cNvSpPr>
          <p:nvPr/>
        </p:nvSpPr>
        <p:spPr bwMode="auto">
          <a:xfrm>
            <a:off x="1029015" y="2667000"/>
            <a:ext cx="228600" cy="45720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alpha val="36000"/>
            </a:schemeClr>
          </a:solidFill>
          <a:ln w="12700" cap="rnd" cmpd="sng">
            <a:solidFill>
              <a:schemeClr val="tx1"/>
            </a:solidFill>
            <a:prstDash val="solid"/>
            <a:round/>
            <a:headEnd type="none" w="med" len="med"/>
            <a:tailEnd type="none" w="med" len="med"/>
          </a:ln>
        </p:spPr>
        <p:txBody>
          <a:bodyPr/>
          <a:lstStyle/>
          <a:p>
            <a:endParaRPr lang="en-US"/>
          </a:p>
        </p:txBody>
      </p:sp>
      <p:sp>
        <p:nvSpPr>
          <p:cNvPr id="934" name="Freeform 36"/>
          <p:cNvSpPr>
            <a:spLocks/>
          </p:cNvSpPr>
          <p:nvPr/>
        </p:nvSpPr>
        <p:spPr bwMode="auto">
          <a:xfrm>
            <a:off x="6019800" y="2667000"/>
            <a:ext cx="228600" cy="45720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alpha val="36000"/>
            </a:schemeClr>
          </a:solidFill>
          <a:ln w="12700" cap="rnd" cmpd="sng">
            <a:solidFill>
              <a:schemeClr val="tx1"/>
            </a:solidFill>
            <a:prstDash val="solid"/>
            <a:round/>
            <a:headEnd type="none" w="med" len="med"/>
            <a:tailEnd type="none" w="med" len="med"/>
          </a:ln>
        </p:spPr>
        <p:txBody>
          <a:bodyPr/>
          <a:lstStyle/>
          <a:p>
            <a:endParaRPr lang="en-US"/>
          </a:p>
        </p:txBody>
      </p:sp>
      <p:sp>
        <p:nvSpPr>
          <p:cNvPr id="935" name="Rounded Rectangle 934"/>
          <p:cNvSpPr/>
          <p:nvPr/>
        </p:nvSpPr>
        <p:spPr>
          <a:xfrm>
            <a:off x="1066800" y="8229600"/>
            <a:ext cx="152400" cy="130629"/>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7" name="Straight Connector 936"/>
          <p:cNvCxnSpPr>
            <a:endCxn id="935" idx="0"/>
          </p:cNvCxnSpPr>
          <p:nvPr/>
        </p:nvCxnSpPr>
        <p:spPr>
          <a:xfrm flipH="1">
            <a:off x="1143000" y="3581400"/>
            <a:ext cx="76200" cy="4648200"/>
          </a:xfrm>
          <a:prstGeom prst="line">
            <a:avLst/>
          </a:prstGeom>
        </p:spPr>
        <p:style>
          <a:lnRef idx="1">
            <a:schemeClr val="accent1"/>
          </a:lnRef>
          <a:fillRef idx="0">
            <a:schemeClr val="accent1"/>
          </a:fillRef>
          <a:effectRef idx="0">
            <a:schemeClr val="accent1"/>
          </a:effectRef>
          <a:fontRef idx="minor">
            <a:schemeClr val="tx1"/>
          </a:fontRef>
        </p:style>
      </p:cxnSp>
      <p:sp>
        <p:nvSpPr>
          <p:cNvPr id="939" name="Oval 938"/>
          <p:cNvSpPr/>
          <p:nvPr/>
        </p:nvSpPr>
        <p:spPr>
          <a:xfrm>
            <a:off x="152400" y="7924800"/>
            <a:ext cx="609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0" name="TextBox 939"/>
          <p:cNvSpPr txBox="1"/>
          <p:nvPr/>
        </p:nvSpPr>
        <p:spPr>
          <a:xfrm>
            <a:off x="739698" y="6172200"/>
            <a:ext cx="338554" cy="762000"/>
          </a:xfrm>
          <a:prstGeom prst="rect">
            <a:avLst/>
          </a:prstGeom>
          <a:noFill/>
          <a:ln>
            <a:solidFill>
              <a:schemeClr val="tx1"/>
            </a:solidFill>
          </a:ln>
        </p:spPr>
        <p:txBody>
          <a:bodyPr vert="vert270" wrap="square" rtlCol="0">
            <a:spAutoFit/>
          </a:bodyPr>
          <a:lstStyle/>
          <a:p>
            <a:pPr algn="ctr"/>
            <a:r>
              <a:rPr lang="en-US" sz="1000" dirty="0"/>
              <a:t>Corridor</a:t>
            </a:r>
          </a:p>
        </p:txBody>
      </p:sp>
      <p:grpSp>
        <p:nvGrpSpPr>
          <p:cNvPr id="950" name="Group 123"/>
          <p:cNvGrpSpPr/>
          <p:nvPr/>
        </p:nvGrpSpPr>
        <p:grpSpPr>
          <a:xfrm>
            <a:off x="1022196" y="7543800"/>
            <a:ext cx="304800" cy="330825"/>
            <a:chOff x="2412597" y="7391400"/>
            <a:chExt cx="533400" cy="533400"/>
          </a:xfrm>
        </p:grpSpPr>
        <p:sp>
          <p:nvSpPr>
            <p:cNvPr id="951" name="Rectangle 950"/>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2" name="TextBox 951"/>
            <p:cNvSpPr txBox="1"/>
            <p:nvPr/>
          </p:nvSpPr>
          <p:spPr>
            <a:xfrm>
              <a:off x="2434764" y="7522686"/>
              <a:ext cx="443793" cy="347367"/>
            </a:xfrm>
            <a:prstGeom prst="rect">
              <a:avLst/>
            </a:prstGeom>
            <a:noFill/>
          </p:spPr>
          <p:txBody>
            <a:bodyPr wrap="none" rtlCol="0">
              <a:spAutoFit/>
            </a:bodyPr>
            <a:lstStyle/>
            <a:p>
              <a:pPr algn="ctr"/>
              <a:r>
                <a:rPr lang="en-US" sz="800" dirty="0"/>
                <a:t>A</a:t>
              </a:r>
            </a:p>
          </p:txBody>
        </p:sp>
      </p:grpSp>
      <p:sp>
        <p:nvSpPr>
          <p:cNvPr id="957" name="TextBox 956"/>
          <p:cNvSpPr txBox="1"/>
          <p:nvPr/>
        </p:nvSpPr>
        <p:spPr>
          <a:xfrm>
            <a:off x="914400" y="8458200"/>
            <a:ext cx="914400" cy="246221"/>
          </a:xfrm>
          <a:prstGeom prst="rect">
            <a:avLst/>
          </a:prstGeom>
          <a:noFill/>
          <a:ln>
            <a:solidFill>
              <a:schemeClr val="tx1"/>
            </a:solidFill>
          </a:ln>
        </p:spPr>
        <p:txBody>
          <a:bodyPr vert="horz" wrap="square" rtlCol="0">
            <a:spAutoFit/>
          </a:bodyPr>
          <a:lstStyle/>
          <a:p>
            <a:pPr algn="ctr"/>
            <a:r>
              <a:rPr lang="en-US" sz="1000" dirty="0"/>
              <a:t>Runner PM</a:t>
            </a:r>
          </a:p>
        </p:txBody>
      </p:sp>
      <p:sp>
        <p:nvSpPr>
          <p:cNvPr id="958" name="TextBox 957"/>
          <p:cNvSpPr txBox="1"/>
          <p:nvPr/>
        </p:nvSpPr>
        <p:spPr>
          <a:xfrm>
            <a:off x="3581400" y="4876800"/>
            <a:ext cx="914400" cy="246221"/>
          </a:xfrm>
          <a:prstGeom prst="rect">
            <a:avLst/>
          </a:prstGeom>
          <a:noFill/>
          <a:ln>
            <a:solidFill>
              <a:schemeClr val="tx1"/>
            </a:solidFill>
          </a:ln>
        </p:spPr>
        <p:txBody>
          <a:bodyPr vert="horz" wrap="square" rtlCol="0">
            <a:spAutoFit/>
          </a:bodyPr>
          <a:lstStyle/>
          <a:p>
            <a:pPr algn="ctr"/>
            <a:r>
              <a:rPr lang="en-US" sz="1000" dirty="0"/>
              <a:t>Runner AM</a:t>
            </a:r>
          </a:p>
        </p:txBody>
      </p:sp>
      <p:grpSp>
        <p:nvGrpSpPr>
          <p:cNvPr id="477" name="Group 476"/>
          <p:cNvGrpSpPr/>
          <p:nvPr/>
        </p:nvGrpSpPr>
        <p:grpSpPr>
          <a:xfrm>
            <a:off x="1021080" y="3048000"/>
            <a:ext cx="228600" cy="304800"/>
            <a:chOff x="2514600" y="4648200"/>
            <a:chExt cx="152400" cy="228600"/>
          </a:xfrm>
        </p:grpSpPr>
        <p:sp>
          <p:nvSpPr>
            <p:cNvPr id="475" name="Rectangle 474"/>
            <p:cNvSpPr/>
            <p:nvPr/>
          </p:nvSpPr>
          <p:spPr>
            <a:xfrm flipH="1">
              <a:off x="2514600" y="4648200"/>
              <a:ext cx="1524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Oval 475"/>
            <p:cNvSpPr/>
            <p:nvPr/>
          </p:nvSpPr>
          <p:spPr>
            <a:xfrm flipH="1">
              <a:off x="2582028" y="4686296"/>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8" name="Group 477"/>
          <p:cNvGrpSpPr/>
          <p:nvPr/>
        </p:nvGrpSpPr>
        <p:grpSpPr>
          <a:xfrm>
            <a:off x="1021080" y="3352800"/>
            <a:ext cx="228600" cy="304800"/>
            <a:chOff x="2514600" y="4648200"/>
            <a:chExt cx="152400" cy="228600"/>
          </a:xfrm>
        </p:grpSpPr>
        <p:sp>
          <p:nvSpPr>
            <p:cNvPr id="479" name="Rectangle 478"/>
            <p:cNvSpPr/>
            <p:nvPr/>
          </p:nvSpPr>
          <p:spPr>
            <a:xfrm flipH="1">
              <a:off x="2514600" y="4648200"/>
              <a:ext cx="1524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Oval 479"/>
            <p:cNvSpPr/>
            <p:nvPr/>
          </p:nvSpPr>
          <p:spPr>
            <a:xfrm flipH="1">
              <a:off x="2582028" y="4686296"/>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5" name="Group 484"/>
          <p:cNvGrpSpPr/>
          <p:nvPr/>
        </p:nvGrpSpPr>
        <p:grpSpPr>
          <a:xfrm>
            <a:off x="1066800" y="5257800"/>
            <a:ext cx="183652" cy="463532"/>
            <a:chOff x="2230378" y="5006468"/>
            <a:chExt cx="183652" cy="463532"/>
          </a:xfrm>
        </p:grpSpPr>
        <p:sp>
          <p:nvSpPr>
            <p:cNvPr id="482" name="Freeform 32"/>
            <p:cNvSpPr>
              <a:spLocks/>
            </p:cNvSpPr>
            <p:nvPr/>
          </p:nvSpPr>
          <p:spPr bwMode="auto">
            <a:xfrm rot="1046202" flipH="1">
              <a:off x="2230378" y="5183455"/>
              <a:ext cx="144946" cy="286545"/>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pPr algn="ctr"/>
              <a:endParaRPr lang="en-US" sz="200" dirty="0"/>
            </a:p>
            <a:p>
              <a:pPr algn="ctr"/>
              <a:r>
                <a:rPr lang="en-US" sz="700" dirty="0"/>
                <a:t>T1</a:t>
              </a:r>
            </a:p>
          </p:txBody>
        </p:sp>
        <p:sp>
          <p:nvSpPr>
            <p:cNvPr id="483" name="Left-Right Arrow 482"/>
            <p:cNvSpPr/>
            <p:nvPr/>
          </p:nvSpPr>
          <p:spPr>
            <a:xfrm rot="5445798">
              <a:off x="2267358" y="5036848"/>
              <a:ext cx="177051" cy="116292"/>
            </a:xfrm>
            <a:prstGeom prst="leftRightArrow">
              <a:avLst/>
            </a:prstGeom>
            <a:solidFill>
              <a:schemeClr val="bg1"/>
            </a:solid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6" name="Group 485"/>
          <p:cNvGrpSpPr/>
          <p:nvPr/>
        </p:nvGrpSpPr>
        <p:grpSpPr>
          <a:xfrm>
            <a:off x="457200" y="4495800"/>
            <a:ext cx="990600" cy="246224"/>
            <a:chOff x="457200" y="7297579"/>
            <a:chExt cx="6553200" cy="428478"/>
          </a:xfrm>
        </p:grpSpPr>
        <p:cxnSp>
          <p:nvCxnSpPr>
            <p:cNvPr id="487" name="Straight Connector 486"/>
            <p:cNvCxnSpPr/>
            <p:nvPr/>
          </p:nvCxnSpPr>
          <p:spPr>
            <a:xfrm>
              <a:off x="457200" y="7297579"/>
              <a:ext cx="65532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488" name="TextBox 487"/>
            <p:cNvSpPr txBox="1"/>
            <p:nvPr/>
          </p:nvSpPr>
          <p:spPr>
            <a:xfrm>
              <a:off x="1350667" y="7297584"/>
              <a:ext cx="4922600" cy="428473"/>
            </a:xfrm>
            <a:prstGeom prst="rect">
              <a:avLst/>
            </a:prstGeom>
            <a:noFill/>
          </p:spPr>
          <p:txBody>
            <a:bodyPr wrap="none" rtlCol="0">
              <a:spAutoFit/>
            </a:bodyPr>
            <a:lstStyle/>
            <a:p>
              <a:pPr algn="ctr"/>
              <a:r>
                <a:rPr lang="en-US" sz="1000" dirty="0"/>
                <a:t>Fault Line</a:t>
              </a:r>
            </a:p>
          </p:txBody>
        </p:sp>
      </p:grpSp>
      <p:grpSp>
        <p:nvGrpSpPr>
          <p:cNvPr id="510" name="Group 509"/>
          <p:cNvGrpSpPr/>
          <p:nvPr/>
        </p:nvGrpSpPr>
        <p:grpSpPr>
          <a:xfrm rot="21002122">
            <a:off x="570659" y="2689922"/>
            <a:ext cx="304801" cy="457200"/>
            <a:chOff x="2590800" y="5791200"/>
            <a:chExt cx="304801" cy="457200"/>
          </a:xfrm>
        </p:grpSpPr>
        <p:grpSp>
          <p:nvGrpSpPr>
            <p:cNvPr id="498" name="Group 324"/>
            <p:cNvGrpSpPr>
              <a:grpSpLocks/>
            </p:cNvGrpSpPr>
            <p:nvPr/>
          </p:nvGrpSpPr>
          <p:grpSpPr bwMode="auto">
            <a:xfrm>
              <a:off x="2743201" y="5791200"/>
              <a:ext cx="152400" cy="457200"/>
              <a:chOff x="912" y="768"/>
              <a:chExt cx="143" cy="548"/>
            </a:xfrm>
          </p:grpSpPr>
          <p:sp>
            <p:nvSpPr>
              <p:cNvPr id="499" name="Line 325"/>
              <p:cNvSpPr>
                <a:spLocks noChangeShapeType="1"/>
              </p:cNvSpPr>
              <p:nvPr/>
            </p:nvSpPr>
            <p:spPr bwMode="auto">
              <a:xfrm>
                <a:off x="919" y="1066"/>
                <a:ext cx="0" cy="250"/>
              </a:xfrm>
              <a:prstGeom prst="line">
                <a:avLst/>
              </a:prstGeom>
              <a:noFill/>
              <a:ln w="28575">
                <a:solidFill>
                  <a:schemeClr val="tx1"/>
                </a:solidFill>
                <a:round/>
                <a:headEnd/>
                <a:tailEnd/>
              </a:ln>
            </p:spPr>
            <p:txBody>
              <a:bodyPr wrap="none" anchor="ctr"/>
              <a:lstStyle/>
              <a:p>
                <a:endParaRPr lang="en-US"/>
              </a:p>
            </p:txBody>
          </p:sp>
          <p:sp>
            <p:nvSpPr>
              <p:cNvPr id="500" name="Line 326"/>
              <p:cNvSpPr>
                <a:spLocks noChangeShapeType="1"/>
              </p:cNvSpPr>
              <p:nvPr/>
            </p:nvSpPr>
            <p:spPr bwMode="auto">
              <a:xfrm>
                <a:off x="1044" y="1024"/>
                <a:ext cx="0" cy="251"/>
              </a:xfrm>
              <a:prstGeom prst="line">
                <a:avLst/>
              </a:prstGeom>
              <a:noFill/>
              <a:ln w="28575">
                <a:solidFill>
                  <a:schemeClr val="tx1"/>
                </a:solidFill>
                <a:round/>
                <a:headEnd/>
                <a:tailEnd/>
              </a:ln>
            </p:spPr>
            <p:txBody>
              <a:bodyPr wrap="none" anchor="ctr"/>
              <a:lstStyle/>
              <a:p>
                <a:endParaRPr lang="en-US"/>
              </a:p>
            </p:txBody>
          </p:sp>
          <p:grpSp>
            <p:nvGrpSpPr>
              <p:cNvPr id="501" name="Group 327"/>
              <p:cNvGrpSpPr>
                <a:grpSpLocks/>
              </p:cNvGrpSpPr>
              <p:nvPr/>
            </p:nvGrpSpPr>
            <p:grpSpPr bwMode="auto">
              <a:xfrm>
                <a:off x="912" y="768"/>
                <a:ext cx="143" cy="369"/>
                <a:chOff x="912" y="768"/>
                <a:chExt cx="143" cy="369"/>
              </a:xfrm>
            </p:grpSpPr>
            <p:sp>
              <p:nvSpPr>
                <p:cNvPr id="502" name="Freeform 328"/>
                <p:cNvSpPr>
                  <a:spLocks/>
                </p:cNvSpPr>
                <p:nvPr/>
              </p:nvSpPr>
              <p:spPr bwMode="auto">
                <a:xfrm>
                  <a:off x="912"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503" name="Freeform 329"/>
                <p:cNvSpPr>
                  <a:spLocks/>
                </p:cNvSpPr>
                <p:nvPr/>
              </p:nvSpPr>
              <p:spPr bwMode="auto">
                <a:xfrm>
                  <a:off x="912" y="944"/>
                  <a:ext cx="143" cy="190"/>
                </a:xfrm>
                <a:custGeom>
                  <a:avLst/>
                  <a:gdLst>
                    <a:gd name="T0" fmla="*/ 0 w 143"/>
                    <a:gd name="T1" fmla="*/ 137 h 190"/>
                    <a:gd name="T2" fmla="*/ 36 w 143"/>
                    <a:gd name="T3" fmla="*/ 190 h 190"/>
                    <a:gd name="T4" fmla="*/ 118 w 143"/>
                    <a:gd name="T5" fmla="*/ 160 h 190"/>
                    <a:gd name="T6" fmla="*/ 143 w 143"/>
                    <a:gd name="T7" fmla="*/ 88 h 190"/>
                    <a:gd name="T8" fmla="*/ 141 w 143"/>
                    <a:gd name="T9" fmla="*/ 0 h 190"/>
                    <a:gd name="T10" fmla="*/ 3 w 143"/>
                    <a:gd name="T11" fmla="*/ 46 h 190"/>
                    <a:gd name="T12" fmla="*/ 0 w 143"/>
                    <a:gd name="T13" fmla="*/ 137 h 190"/>
                    <a:gd name="T14" fmla="*/ 0 60000 65536"/>
                    <a:gd name="T15" fmla="*/ 0 60000 65536"/>
                    <a:gd name="T16" fmla="*/ 0 60000 65536"/>
                    <a:gd name="T17" fmla="*/ 0 60000 65536"/>
                    <a:gd name="T18" fmla="*/ 0 60000 65536"/>
                    <a:gd name="T19" fmla="*/ 0 60000 65536"/>
                    <a:gd name="T20" fmla="*/ 0 60000 65536"/>
                    <a:gd name="T21" fmla="*/ 0 w 143"/>
                    <a:gd name="T22" fmla="*/ 0 h 190"/>
                    <a:gd name="T23" fmla="*/ 143 w 143"/>
                    <a:gd name="T24" fmla="*/ 190 h 1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90">
                      <a:moveTo>
                        <a:pt x="0" y="137"/>
                      </a:moveTo>
                      <a:lnTo>
                        <a:pt x="36" y="190"/>
                      </a:lnTo>
                      <a:lnTo>
                        <a:pt x="118" y="160"/>
                      </a:lnTo>
                      <a:lnTo>
                        <a:pt x="143" y="88"/>
                      </a:lnTo>
                      <a:lnTo>
                        <a:pt x="141" y="0"/>
                      </a:lnTo>
                      <a:lnTo>
                        <a:pt x="3" y="46"/>
                      </a:lnTo>
                      <a:lnTo>
                        <a:pt x="0" y="137"/>
                      </a:lnTo>
                      <a:close/>
                    </a:path>
                  </a:pathLst>
                </a:custGeom>
                <a:solidFill>
                  <a:schemeClr val="tx1"/>
                </a:solidFill>
                <a:ln w="0">
                  <a:solidFill>
                    <a:schemeClr val="tx1"/>
                  </a:solidFill>
                  <a:round/>
                  <a:headEnd/>
                  <a:tailEnd/>
                </a:ln>
              </p:spPr>
              <p:txBody>
                <a:bodyPr/>
                <a:lstStyle/>
                <a:p>
                  <a:endParaRPr lang="en-US"/>
                </a:p>
              </p:txBody>
            </p:sp>
          </p:grpSp>
        </p:grpSp>
        <p:grpSp>
          <p:nvGrpSpPr>
            <p:cNvPr id="504" name="Group 336"/>
            <p:cNvGrpSpPr>
              <a:grpSpLocks/>
            </p:cNvGrpSpPr>
            <p:nvPr/>
          </p:nvGrpSpPr>
          <p:grpSpPr bwMode="auto">
            <a:xfrm>
              <a:off x="2590800" y="5791200"/>
              <a:ext cx="152400" cy="457200"/>
              <a:chOff x="1104" y="768"/>
              <a:chExt cx="143" cy="548"/>
            </a:xfrm>
          </p:grpSpPr>
          <p:sp>
            <p:nvSpPr>
              <p:cNvPr id="505" name="Line 337"/>
              <p:cNvSpPr>
                <a:spLocks noChangeShapeType="1"/>
              </p:cNvSpPr>
              <p:nvPr/>
            </p:nvSpPr>
            <p:spPr bwMode="auto">
              <a:xfrm>
                <a:off x="1111" y="1066"/>
                <a:ext cx="0" cy="250"/>
              </a:xfrm>
              <a:prstGeom prst="line">
                <a:avLst/>
              </a:prstGeom>
              <a:noFill/>
              <a:ln w="28575">
                <a:solidFill>
                  <a:schemeClr val="tx1"/>
                </a:solidFill>
                <a:round/>
                <a:headEnd/>
                <a:tailEnd/>
              </a:ln>
            </p:spPr>
            <p:txBody>
              <a:bodyPr wrap="none" anchor="ctr"/>
              <a:lstStyle/>
              <a:p>
                <a:endParaRPr lang="en-US"/>
              </a:p>
            </p:txBody>
          </p:sp>
          <p:sp>
            <p:nvSpPr>
              <p:cNvPr id="506" name="Line 338"/>
              <p:cNvSpPr>
                <a:spLocks noChangeShapeType="1"/>
              </p:cNvSpPr>
              <p:nvPr/>
            </p:nvSpPr>
            <p:spPr bwMode="auto">
              <a:xfrm>
                <a:off x="1236" y="1024"/>
                <a:ext cx="0" cy="251"/>
              </a:xfrm>
              <a:prstGeom prst="line">
                <a:avLst/>
              </a:prstGeom>
              <a:noFill/>
              <a:ln w="28575">
                <a:solidFill>
                  <a:schemeClr val="tx1"/>
                </a:solidFill>
                <a:round/>
                <a:headEnd/>
                <a:tailEnd/>
              </a:ln>
            </p:spPr>
            <p:txBody>
              <a:bodyPr wrap="none" anchor="ctr"/>
              <a:lstStyle/>
              <a:p>
                <a:endParaRPr lang="en-US"/>
              </a:p>
            </p:txBody>
          </p:sp>
          <p:grpSp>
            <p:nvGrpSpPr>
              <p:cNvPr id="507" name="Group 339"/>
              <p:cNvGrpSpPr>
                <a:grpSpLocks/>
              </p:cNvGrpSpPr>
              <p:nvPr/>
            </p:nvGrpSpPr>
            <p:grpSpPr bwMode="auto">
              <a:xfrm>
                <a:off x="1104" y="768"/>
                <a:ext cx="143" cy="369"/>
                <a:chOff x="1104" y="768"/>
                <a:chExt cx="143" cy="369"/>
              </a:xfrm>
            </p:grpSpPr>
            <p:sp>
              <p:nvSpPr>
                <p:cNvPr id="508" name="Freeform 340"/>
                <p:cNvSpPr>
                  <a:spLocks/>
                </p:cNvSpPr>
                <p:nvPr/>
              </p:nvSpPr>
              <p:spPr bwMode="auto">
                <a:xfrm>
                  <a:off x="1104"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509" name="Freeform 341"/>
                <p:cNvSpPr>
                  <a:spLocks/>
                </p:cNvSpPr>
                <p:nvPr/>
              </p:nvSpPr>
              <p:spPr bwMode="auto">
                <a:xfrm>
                  <a:off x="1104" y="858"/>
                  <a:ext cx="143" cy="276"/>
                </a:xfrm>
                <a:custGeom>
                  <a:avLst/>
                  <a:gdLst>
                    <a:gd name="T0" fmla="*/ 0 w 143"/>
                    <a:gd name="T1" fmla="*/ 223 h 276"/>
                    <a:gd name="T2" fmla="*/ 36 w 143"/>
                    <a:gd name="T3" fmla="*/ 276 h 276"/>
                    <a:gd name="T4" fmla="*/ 118 w 143"/>
                    <a:gd name="T5" fmla="*/ 246 h 276"/>
                    <a:gd name="T6" fmla="*/ 143 w 143"/>
                    <a:gd name="T7" fmla="*/ 174 h 276"/>
                    <a:gd name="T8" fmla="*/ 141 w 143"/>
                    <a:gd name="T9" fmla="*/ 0 h 276"/>
                    <a:gd name="T10" fmla="*/ 3 w 143"/>
                    <a:gd name="T11" fmla="*/ 39 h 276"/>
                    <a:gd name="T12" fmla="*/ 0 w 143"/>
                    <a:gd name="T13" fmla="*/ 223 h 276"/>
                    <a:gd name="T14" fmla="*/ 0 60000 65536"/>
                    <a:gd name="T15" fmla="*/ 0 60000 65536"/>
                    <a:gd name="T16" fmla="*/ 0 60000 65536"/>
                    <a:gd name="T17" fmla="*/ 0 60000 65536"/>
                    <a:gd name="T18" fmla="*/ 0 60000 65536"/>
                    <a:gd name="T19" fmla="*/ 0 60000 65536"/>
                    <a:gd name="T20" fmla="*/ 0 60000 65536"/>
                    <a:gd name="T21" fmla="*/ 0 w 143"/>
                    <a:gd name="T22" fmla="*/ 0 h 276"/>
                    <a:gd name="T23" fmla="*/ 143 w 1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6">
                      <a:moveTo>
                        <a:pt x="0" y="223"/>
                      </a:moveTo>
                      <a:lnTo>
                        <a:pt x="36" y="276"/>
                      </a:lnTo>
                      <a:lnTo>
                        <a:pt x="118" y="246"/>
                      </a:lnTo>
                      <a:lnTo>
                        <a:pt x="143" y="174"/>
                      </a:lnTo>
                      <a:lnTo>
                        <a:pt x="141" y="0"/>
                      </a:lnTo>
                      <a:lnTo>
                        <a:pt x="3" y="39"/>
                      </a:lnTo>
                      <a:lnTo>
                        <a:pt x="0" y="223"/>
                      </a:lnTo>
                      <a:close/>
                    </a:path>
                  </a:pathLst>
                </a:custGeom>
                <a:solidFill>
                  <a:schemeClr val="tx1"/>
                </a:solidFill>
                <a:ln w="0">
                  <a:solidFill>
                    <a:schemeClr val="tx1"/>
                  </a:solidFill>
                  <a:round/>
                  <a:headEnd/>
                  <a:tailEnd/>
                </a:ln>
              </p:spPr>
              <p:txBody>
                <a:bodyPr/>
                <a:lstStyle/>
                <a:p>
                  <a:endParaRPr lang="en-US"/>
                </a:p>
              </p:txBody>
            </p:sp>
          </p:grpSp>
        </p:grpSp>
      </p:grpSp>
      <p:sp>
        <p:nvSpPr>
          <p:cNvPr id="511" name="AutoShape 28"/>
          <p:cNvSpPr>
            <a:spLocks noChangeArrowheads="1"/>
          </p:cNvSpPr>
          <p:nvPr/>
        </p:nvSpPr>
        <p:spPr bwMode="auto">
          <a:xfrm rot="2858522">
            <a:off x="1369133" y="4312057"/>
            <a:ext cx="289808" cy="381439"/>
          </a:xfrm>
          <a:prstGeom prst="can">
            <a:avLst>
              <a:gd name="adj" fmla="val 43873"/>
            </a:avLst>
          </a:prstGeom>
          <a:solidFill>
            <a:srgbClr val="73D9F1"/>
          </a:solidFill>
          <a:ln w="9525">
            <a:solidFill>
              <a:schemeClr val="tx1"/>
            </a:solidFill>
            <a:round/>
            <a:headEnd/>
            <a:tailEnd/>
          </a:ln>
        </p:spPr>
        <p:txBody>
          <a:bodyPr wrap="none" anchor="ctr"/>
          <a:lstStyle/>
          <a:p>
            <a:endParaRPr lang="en-US"/>
          </a:p>
        </p:txBody>
      </p:sp>
      <p:grpSp>
        <p:nvGrpSpPr>
          <p:cNvPr id="514" name="Group 387"/>
          <p:cNvGrpSpPr>
            <a:grpSpLocks/>
          </p:cNvGrpSpPr>
          <p:nvPr/>
        </p:nvGrpSpPr>
        <p:grpSpPr bwMode="auto">
          <a:xfrm rot="1862873" flipH="1">
            <a:off x="2562564" y="3363072"/>
            <a:ext cx="187834" cy="603656"/>
            <a:chOff x="1680" y="768"/>
            <a:chExt cx="144" cy="543"/>
          </a:xfrm>
        </p:grpSpPr>
        <p:sp>
          <p:nvSpPr>
            <p:cNvPr id="515" name="Line 388"/>
            <p:cNvSpPr>
              <a:spLocks noChangeShapeType="1"/>
            </p:cNvSpPr>
            <p:nvPr/>
          </p:nvSpPr>
          <p:spPr bwMode="auto">
            <a:xfrm>
              <a:off x="1687" y="1061"/>
              <a:ext cx="0" cy="250"/>
            </a:xfrm>
            <a:prstGeom prst="line">
              <a:avLst/>
            </a:prstGeom>
            <a:noFill/>
            <a:ln w="28575">
              <a:solidFill>
                <a:schemeClr val="tx1"/>
              </a:solidFill>
              <a:round/>
              <a:headEnd/>
              <a:tailEnd/>
            </a:ln>
          </p:spPr>
          <p:txBody>
            <a:bodyPr wrap="none" anchor="ctr"/>
            <a:lstStyle/>
            <a:p>
              <a:endParaRPr lang="en-US"/>
            </a:p>
          </p:txBody>
        </p:sp>
        <p:sp>
          <p:nvSpPr>
            <p:cNvPr id="516" name="Line 389"/>
            <p:cNvSpPr>
              <a:spLocks noChangeShapeType="1"/>
            </p:cNvSpPr>
            <p:nvPr/>
          </p:nvSpPr>
          <p:spPr bwMode="auto">
            <a:xfrm>
              <a:off x="1812" y="1019"/>
              <a:ext cx="0" cy="251"/>
            </a:xfrm>
            <a:prstGeom prst="line">
              <a:avLst/>
            </a:prstGeom>
            <a:noFill/>
            <a:ln w="28575">
              <a:solidFill>
                <a:schemeClr val="tx1"/>
              </a:solidFill>
              <a:round/>
              <a:headEnd/>
              <a:tailEnd/>
            </a:ln>
          </p:spPr>
          <p:txBody>
            <a:bodyPr wrap="none" anchor="ctr"/>
            <a:lstStyle/>
            <a:p>
              <a:endParaRPr lang="en-US"/>
            </a:p>
          </p:txBody>
        </p:sp>
        <p:grpSp>
          <p:nvGrpSpPr>
            <p:cNvPr id="517" name="Group 390"/>
            <p:cNvGrpSpPr>
              <a:grpSpLocks/>
            </p:cNvGrpSpPr>
            <p:nvPr/>
          </p:nvGrpSpPr>
          <p:grpSpPr bwMode="auto">
            <a:xfrm>
              <a:off x="1680" y="768"/>
              <a:ext cx="144" cy="364"/>
              <a:chOff x="1680" y="768"/>
              <a:chExt cx="144" cy="364"/>
            </a:xfrm>
          </p:grpSpPr>
          <p:sp>
            <p:nvSpPr>
              <p:cNvPr id="518" name="Freeform 391"/>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519" name="Freeform 392"/>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520" name="Freeform 393"/>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spTree>
    <p:extLst>
      <p:ext uri="{BB962C8B-B14F-4D97-AF65-F5344CB8AC3E}">
        <p14:creationId xmlns:p14="http://schemas.microsoft.com/office/powerpoint/2010/main" val="3238468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extLst>
              <p:ext uri="{D42A27DB-BD31-4B8C-83A1-F6EECF244321}">
                <p14:modId xmlns:p14="http://schemas.microsoft.com/office/powerpoint/2010/main" val="1914980478"/>
              </p:ext>
            </p:extLst>
          </p:nvPr>
        </p:nvGraphicFramePr>
        <p:xfrm>
          <a:off x="177801" y="165099"/>
          <a:ext cx="6997700" cy="2313372"/>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Stage: Rock, Paper, Steel</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J Grimes</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a:ln>
                            <a:noFill/>
                          </a:ln>
                          <a:solidFill>
                            <a:schemeClr val="tx1"/>
                          </a:solidFill>
                          <a:effectLst/>
                          <a:latin typeface="Arial" charset="0"/>
                          <a:cs typeface="Times New Roman" charset="0"/>
                        </a:rPr>
                        <a:t>Date: 3/4/2012 -  Action Bay 2</a:t>
                      </a:r>
                      <a:endParaRPr kumimoji="0" lang="en-US" sz="1200" b="1" i="0" u="none" strike="noStrike" cap="none" normalizeH="0" baseline="0" dirty="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Shooter’s choice on start position &amp; timekeeping.</a:t>
                      </a:r>
                      <a:endParaRPr kumimoji="0" lang="en-US" sz="1200" b="0" i="0" u="none" strike="noStrike" cap="none" normalizeH="0" baseline="0" dirty="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GUN READY CONDITION: </a:t>
                      </a:r>
                      <a:r>
                        <a:rPr kumimoji="0" lang="en-US" sz="1100" b="0" i="0" u="none" strike="noStrike" cap="none" normalizeH="0" baseline="0" dirty="0">
                          <a:ln>
                            <a:noFill/>
                          </a:ln>
                          <a:solidFill>
                            <a:schemeClr val="tx1"/>
                          </a:solidFill>
                          <a:effectLst/>
                          <a:latin typeface="Arial" charset="0"/>
                          <a:cs typeface="Times New Roman" charset="0"/>
                        </a:rPr>
                        <a:t>Piston unloaded and in holster, hands relaxed at sides.</a:t>
                      </a:r>
                      <a:endParaRPr kumimoji="0" lang="en-US" sz="1100" b="1" i="0" u="none" strike="noStrike" cap="none" normalizeH="0" baseline="0" dirty="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18 rounds, 80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5 IPSC, 8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Standing in Box A, holding rock in each hand.  Upon start signal, load  handgun and engage targets.</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grpSp>
        <p:nvGrpSpPr>
          <p:cNvPr id="2" name="Group 70"/>
          <p:cNvGrpSpPr/>
          <p:nvPr/>
        </p:nvGrpSpPr>
        <p:grpSpPr>
          <a:xfrm>
            <a:off x="6248400" y="152400"/>
            <a:ext cx="944753" cy="979552"/>
            <a:chOff x="6093277" y="2819399"/>
            <a:chExt cx="944753" cy="979552"/>
          </a:xfrm>
        </p:grpSpPr>
        <p:pic>
          <p:nvPicPr>
            <p:cNvPr id="2070" name="Picture 22"/>
            <p:cNvPicPr>
              <a:picLocks noChangeAspect="1" noChangeArrowheads="1"/>
            </p:cNvPicPr>
            <p:nvPr/>
          </p:nvPicPr>
          <p:blipFill>
            <a:blip r:embed="rId2"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398841"/>
              <a:ext cx="561372" cy="400110"/>
            </a:xfrm>
            <a:prstGeom prst="rect">
              <a:avLst/>
            </a:prstGeom>
            <a:noFill/>
          </p:spPr>
          <p:txBody>
            <a:bodyPr wrap="none" lIns="91440" tIns="45720" rIns="91440" bIns="45720">
              <a:spAutoFit/>
            </a:bodyPr>
            <a:lstStyle/>
            <a:p>
              <a:pPr algn="ctr"/>
              <a:r>
                <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p>
          </p:txBody>
        </p:sp>
      </p:grpSp>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88"/>
          <p:cNvGrpSpPr>
            <a:grpSpLocks/>
          </p:cNvGrpSpPr>
          <p:nvPr/>
        </p:nvGrpSpPr>
        <p:grpSpPr bwMode="auto">
          <a:xfrm>
            <a:off x="9067800" y="26670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123"/>
          <p:cNvGrpSpPr/>
          <p:nvPr/>
        </p:nvGrpSpPr>
        <p:grpSpPr>
          <a:xfrm>
            <a:off x="3352800" y="8014192"/>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a:t>A</a:t>
              </a:r>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29"/>
          <p:cNvGrpSpPr>
            <a:grpSpLocks/>
          </p:cNvGrpSpPr>
          <p:nvPr/>
        </p:nvGrpSpPr>
        <p:grpSpPr bwMode="auto">
          <a:xfrm>
            <a:off x="8458200" y="16002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2"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47"/>
          <p:cNvGrpSpPr/>
          <p:nvPr/>
        </p:nvGrpSpPr>
        <p:grpSpPr>
          <a:xfrm>
            <a:off x="8229600" y="2667000"/>
            <a:ext cx="404303" cy="683977"/>
            <a:chOff x="767613" y="2243008"/>
            <a:chExt cx="404303" cy="683977"/>
          </a:xfrm>
        </p:grpSpPr>
        <p:grpSp>
          <p:nvGrpSpPr>
            <p:cNvPr id="14"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5" name="Group 71"/>
          <p:cNvGrpSpPr/>
          <p:nvPr/>
        </p:nvGrpSpPr>
        <p:grpSpPr>
          <a:xfrm>
            <a:off x="-914400" y="82296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6" name="Group 95"/>
          <p:cNvGrpSpPr>
            <a:grpSpLocks/>
          </p:cNvGrpSpPr>
          <p:nvPr/>
        </p:nvGrpSpPr>
        <p:grpSpPr bwMode="auto">
          <a:xfrm>
            <a:off x="4520238" y="4038600"/>
            <a:ext cx="813762" cy="930552"/>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7" name="Group 44"/>
          <p:cNvGrpSpPr>
            <a:grpSpLocks/>
          </p:cNvGrpSpPr>
          <p:nvPr/>
        </p:nvGrpSpPr>
        <p:grpSpPr bwMode="auto">
          <a:xfrm>
            <a:off x="9982200" y="5943600"/>
            <a:ext cx="287338" cy="787400"/>
            <a:chOff x="1756" y="2113"/>
            <a:chExt cx="181" cy="499"/>
          </a:xfrm>
        </p:grpSpPr>
        <p:sp>
          <p:nvSpPr>
            <p:cNvPr id="82"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3"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8" name="Group 47"/>
            <p:cNvGrpSpPr>
              <a:grpSpLocks/>
            </p:cNvGrpSpPr>
            <p:nvPr/>
          </p:nvGrpSpPr>
          <p:grpSpPr bwMode="auto">
            <a:xfrm>
              <a:off x="1756" y="2113"/>
              <a:ext cx="181" cy="333"/>
              <a:chOff x="1756" y="2113"/>
              <a:chExt cx="181" cy="333"/>
            </a:xfrm>
          </p:grpSpPr>
          <p:sp>
            <p:nvSpPr>
              <p:cNvPr id="85"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6"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9" name="Group 164"/>
          <p:cNvGrpSpPr>
            <a:grpSpLocks/>
          </p:cNvGrpSpPr>
          <p:nvPr/>
        </p:nvGrpSpPr>
        <p:grpSpPr bwMode="auto">
          <a:xfrm>
            <a:off x="9067800" y="5943600"/>
            <a:ext cx="288925" cy="787400"/>
            <a:chOff x="1247" y="2496"/>
            <a:chExt cx="182" cy="496"/>
          </a:xfrm>
        </p:grpSpPr>
        <p:sp>
          <p:nvSpPr>
            <p:cNvPr id="8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9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23" name="Group 167"/>
            <p:cNvGrpSpPr>
              <a:grpSpLocks/>
            </p:cNvGrpSpPr>
            <p:nvPr/>
          </p:nvGrpSpPr>
          <p:grpSpPr bwMode="auto">
            <a:xfrm>
              <a:off x="1247" y="2496"/>
              <a:ext cx="182" cy="331"/>
              <a:chOff x="1247" y="2496"/>
              <a:chExt cx="182" cy="331"/>
            </a:xfrm>
          </p:grpSpPr>
          <p:sp>
            <p:nvSpPr>
              <p:cNvPr id="9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27" name="Group 182"/>
          <p:cNvGrpSpPr>
            <a:grpSpLocks/>
          </p:cNvGrpSpPr>
          <p:nvPr/>
        </p:nvGrpSpPr>
        <p:grpSpPr bwMode="auto">
          <a:xfrm>
            <a:off x="9677400" y="7010400"/>
            <a:ext cx="287338" cy="787400"/>
            <a:chOff x="2449" y="2688"/>
            <a:chExt cx="181" cy="496"/>
          </a:xfrm>
        </p:grpSpPr>
        <p:sp>
          <p:nvSpPr>
            <p:cNvPr id="95"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96"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1" name="Group 185"/>
            <p:cNvGrpSpPr>
              <a:grpSpLocks/>
            </p:cNvGrpSpPr>
            <p:nvPr/>
          </p:nvGrpSpPr>
          <p:grpSpPr bwMode="auto">
            <a:xfrm>
              <a:off x="2449" y="2688"/>
              <a:ext cx="181" cy="331"/>
              <a:chOff x="2449" y="2688"/>
              <a:chExt cx="181" cy="331"/>
            </a:xfrm>
          </p:grpSpPr>
          <p:sp>
            <p:nvSpPr>
              <p:cNvPr id="98"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9"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48" name="Group 182"/>
          <p:cNvGrpSpPr>
            <a:grpSpLocks/>
          </p:cNvGrpSpPr>
          <p:nvPr/>
        </p:nvGrpSpPr>
        <p:grpSpPr bwMode="auto">
          <a:xfrm flipH="1">
            <a:off x="9067800" y="6858000"/>
            <a:ext cx="287338" cy="787400"/>
            <a:chOff x="2449" y="2688"/>
            <a:chExt cx="181" cy="496"/>
          </a:xfrm>
        </p:grpSpPr>
        <p:sp>
          <p:nvSpPr>
            <p:cNvPr id="101"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02"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2049" name="Group 185"/>
            <p:cNvGrpSpPr>
              <a:grpSpLocks/>
            </p:cNvGrpSpPr>
            <p:nvPr/>
          </p:nvGrpSpPr>
          <p:grpSpPr bwMode="auto">
            <a:xfrm>
              <a:off x="2449" y="2688"/>
              <a:ext cx="181" cy="331"/>
              <a:chOff x="2449" y="2688"/>
              <a:chExt cx="181" cy="331"/>
            </a:xfrm>
          </p:grpSpPr>
          <p:sp>
            <p:nvSpPr>
              <p:cNvPr id="104"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05"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51" name="Group 139"/>
          <p:cNvGrpSpPr/>
          <p:nvPr/>
        </p:nvGrpSpPr>
        <p:grpSpPr>
          <a:xfrm>
            <a:off x="-685800" y="6781800"/>
            <a:ext cx="393700" cy="1271588"/>
            <a:chOff x="3962400" y="6248400"/>
            <a:chExt cx="393700" cy="1271588"/>
          </a:xfrm>
        </p:grpSpPr>
        <p:sp>
          <p:nvSpPr>
            <p:cNvPr id="138"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139"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2052" name="Group 170"/>
          <p:cNvGrpSpPr>
            <a:grpSpLocks/>
          </p:cNvGrpSpPr>
          <p:nvPr/>
        </p:nvGrpSpPr>
        <p:grpSpPr bwMode="auto">
          <a:xfrm>
            <a:off x="10134600" y="7772400"/>
            <a:ext cx="288925" cy="787400"/>
            <a:chOff x="1008" y="2592"/>
            <a:chExt cx="182" cy="496"/>
          </a:xfrm>
        </p:grpSpPr>
        <p:sp>
          <p:nvSpPr>
            <p:cNvPr id="142"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143"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2053" name="Group 173"/>
            <p:cNvGrpSpPr>
              <a:grpSpLocks/>
            </p:cNvGrpSpPr>
            <p:nvPr/>
          </p:nvGrpSpPr>
          <p:grpSpPr bwMode="auto">
            <a:xfrm>
              <a:off x="1008" y="2592"/>
              <a:ext cx="182" cy="331"/>
              <a:chOff x="1008" y="2592"/>
              <a:chExt cx="182" cy="331"/>
            </a:xfrm>
          </p:grpSpPr>
          <p:sp>
            <p:nvSpPr>
              <p:cNvPr id="145"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46"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2054" name="Group 107"/>
          <p:cNvGrpSpPr/>
          <p:nvPr/>
        </p:nvGrpSpPr>
        <p:grpSpPr>
          <a:xfrm>
            <a:off x="-838200" y="2971800"/>
            <a:ext cx="533400" cy="3505200"/>
            <a:chOff x="1600200" y="3200400"/>
            <a:chExt cx="533400" cy="3505200"/>
          </a:xfrm>
        </p:grpSpPr>
        <p:sp>
          <p:nvSpPr>
            <p:cNvPr id="148" name="Rectangle 147"/>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Connector 148"/>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2055" name="Group 183"/>
          <p:cNvGrpSpPr/>
          <p:nvPr/>
        </p:nvGrpSpPr>
        <p:grpSpPr>
          <a:xfrm>
            <a:off x="9753600" y="2743200"/>
            <a:ext cx="404303" cy="685800"/>
            <a:chOff x="5105400" y="5257800"/>
            <a:chExt cx="404303" cy="685800"/>
          </a:xfrm>
        </p:grpSpPr>
        <p:grpSp>
          <p:nvGrpSpPr>
            <p:cNvPr id="2056" name="Group 47"/>
            <p:cNvGrpSpPr/>
            <p:nvPr/>
          </p:nvGrpSpPr>
          <p:grpSpPr>
            <a:xfrm>
              <a:off x="5105400" y="5257800"/>
              <a:ext cx="404303" cy="683977"/>
              <a:chOff x="767613" y="2243008"/>
              <a:chExt cx="404303" cy="683977"/>
            </a:xfrm>
          </p:grpSpPr>
          <p:grpSp>
            <p:nvGrpSpPr>
              <p:cNvPr id="2057" name="Group 7"/>
              <p:cNvGrpSpPr/>
              <p:nvPr/>
            </p:nvGrpSpPr>
            <p:grpSpPr>
              <a:xfrm rot="1162190">
                <a:off x="799364" y="2650842"/>
                <a:ext cx="263525" cy="243338"/>
                <a:chOff x="773113" y="2646362"/>
                <a:chExt cx="263525" cy="401638"/>
              </a:xfrm>
            </p:grpSpPr>
            <p:sp>
              <p:nvSpPr>
                <p:cNvPr id="191"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192"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188"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89"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190"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sp>
          <p:nvSpPr>
            <p:cNvPr id="186" name="AutoShape 28"/>
            <p:cNvSpPr>
              <a:spLocks noChangeArrowheads="1"/>
            </p:cNvSpPr>
            <p:nvPr/>
          </p:nvSpPr>
          <p:spPr bwMode="auto">
            <a:xfrm>
              <a:off x="5105400" y="5257800"/>
              <a:ext cx="381000" cy="685800"/>
            </a:xfrm>
            <a:prstGeom prst="can">
              <a:avLst>
                <a:gd name="adj" fmla="val 43873"/>
              </a:avLst>
            </a:prstGeom>
            <a:solidFill>
              <a:srgbClr val="73D9F1">
                <a:alpha val="58000"/>
              </a:srgbClr>
            </a:solidFill>
            <a:ln w="9525">
              <a:solidFill>
                <a:schemeClr val="tx1"/>
              </a:solidFill>
              <a:round/>
              <a:headEnd/>
              <a:tailEnd/>
            </a:ln>
          </p:spPr>
          <p:txBody>
            <a:bodyPr wrap="none" anchor="ctr"/>
            <a:lstStyle/>
            <a:p>
              <a:endParaRPr lang="en-US"/>
            </a:p>
          </p:txBody>
        </p:sp>
      </p:grpSp>
      <p:grpSp>
        <p:nvGrpSpPr>
          <p:cNvPr id="230" name="Group 95"/>
          <p:cNvGrpSpPr>
            <a:grpSpLocks/>
          </p:cNvGrpSpPr>
          <p:nvPr/>
        </p:nvGrpSpPr>
        <p:grpSpPr bwMode="auto">
          <a:xfrm>
            <a:off x="-990600" y="1295400"/>
            <a:ext cx="838200" cy="869950"/>
            <a:chOff x="1828800" y="3505200"/>
            <a:chExt cx="3048000" cy="2882900"/>
          </a:xfrm>
        </p:grpSpPr>
        <p:sp>
          <p:nvSpPr>
            <p:cNvPr id="231" name="5-Point Star 230"/>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2" name="Oval 231"/>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3" name="Oval 232"/>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4" name="Oval 233"/>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 name="Oval 234"/>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6" name="Oval 235"/>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37" name="Group 723"/>
          <p:cNvGrpSpPr>
            <a:grpSpLocks/>
          </p:cNvGrpSpPr>
          <p:nvPr/>
        </p:nvGrpSpPr>
        <p:grpSpPr bwMode="auto">
          <a:xfrm>
            <a:off x="-2133600" y="1219200"/>
            <a:ext cx="152400" cy="631824"/>
            <a:chOff x="2574" y="2166"/>
            <a:chExt cx="96" cy="398"/>
          </a:xfrm>
        </p:grpSpPr>
        <p:sp>
          <p:nvSpPr>
            <p:cNvPr id="238"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39"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40"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41"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42"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43"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44"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245" name="Group 60"/>
          <p:cNvGrpSpPr/>
          <p:nvPr/>
        </p:nvGrpSpPr>
        <p:grpSpPr>
          <a:xfrm>
            <a:off x="-2102328" y="1973524"/>
            <a:ext cx="100012" cy="449264"/>
            <a:chOff x="2871788" y="2676524"/>
            <a:chExt cx="100012" cy="449264"/>
          </a:xfrm>
        </p:grpSpPr>
        <p:sp>
          <p:nvSpPr>
            <p:cNvPr id="246" name="Rectangle 245"/>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47" name="Straight Connector 246"/>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9" name="Group 723"/>
          <p:cNvGrpSpPr>
            <a:grpSpLocks/>
          </p:cNvGrpSpPr>
          <p:nvPr/>
        </p:nvGrpSpPr>
        <p:grpSpPr bwMode="auto">
          <a:xfrm>
            <a:off x="-2590800" y="1371600"/>
            <a:ext cx="152400" cy="403224"/>
            <a:chOff x="2574" y="2166"/>
            <a:chExt cx="96" cy="398"/>
          </a:xfrm>
        </p:grpSpPr>
        <p:sp>
          <p:nvSpPr>
            <p:cNvPr id="250"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251"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252"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253"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254"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255"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256"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399" name="Group 398"/>
          <p:cNvGrpSpPr/>
          <p:nvPr/>
        </p:nvGrpSpPr>
        <p:grpSpPr>
          <a:xfrm>
            <a:off x="4520238" y="4953000"/>
            <a:ext cx="765630" cy="609600"/>
            <a:chOff x="5980748" y="5219700"/>
            <a:chExt cx="648652" cy="449264"/>
          </a:xfrm>
        </p:grpSpPr>
        <p:grpSp>
          <p:nvGrpSpPr>
            <p:cNvPr id="293" name="Group 60"/>
            <p:cNvGrpSpPr/>
            <p:nvPr/>
          </p:nvGrpSpPr>
          <p:grpSpPr>
            <a:xfrm>
              <a:off x="5980748" y="5219700"/>
              <a:ext cx="100012" cy="449264"/>
              <a:chOff x="2871788" y="2676524"/>
              <a:chExt cx="100012" cy="449264"/>
            </a:xfrm>
          </p:grpSpPr>
          <p:sp>
            <p:nvSpPr>
              <p:cNvPr id="294" name="Rectangle 29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95" name="Straight Connector 29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7" name="Group 60"/>
            <p:cNvGrpSpPr/>
            <p:nvPr/>
          </p:nvGrpSpPr>
          <p:grpSpPr>
            <a:xfrm>
              <a:off x="6255068" y="5219700"/>
              <a:ext cx="100012" cy="449264"/>
              <a:chOff x="2871788" y="2676524"/>
              <a:chExt cx="100012" cy="449264"/>
            </a:xfrm>
          </p:grpSpPr>
          <p:sp>
            <p:nvSpPr>
              <p:cNvPr id="298" name="Rectangle 297"/>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99" name="Straight Connector 298"/>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1" name="Group 60"/>
            <p:cNvGrpSpPr/>
            <p:nvPr/>
          </p:nvGrpSpPr>
          <p:grpSpPr>
            <a:xfrm>
              <a:off x="6529388" y="5219700"/>
              <a:ext cx="100012" cy="449264"/>
              <a:chOff x="2871788" y="2676524"/>
              <a:chExt cx="100012" cy="449264"/>
            </a:xfrm>
          </p:grpSpPr>
          <p:sp>
            <p:nvSpPr>
              <p:cNvPr id="302" name="Rectangle 301"/>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03" name="Straight Connector 302"/>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05" name="Group 304"/>
          <p:cNvGrpSpPr/>
          <p:nvPr/>
        </p:nvGrpSpPr>
        <p:grpSpPr>
          <a:xfrm>
            <a:off x="457200" y="7907179"/>
            <a:ext cx="6553200" cy="246221"/>
            <a:chOff x="457200" y="7297579"/>
            <a:chExt cx="6553200" cy="246221"/>
          </a:xfrm>
        </p:grpSpPr>
        <p:cxnSp>
          <p:nvCxnSpPr>
            <p:cNvPr id="306" name="Straight Connector 305"/>
            <p:cNvCxnSpPr/>
            <p:nvPr/>
          </p:nvCxnSpPr>
          <p:spPr>
            <a:xfrm>
              <a:off x="457200" y="7297579"/>
              <a:ext cx="65532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07" name="TextBox 306"/>
            <p:cNvSpPr txBox="1"/>
            <p:nvPr/>
          </p:nvSpPr>
          <p:spPr>
            <a:xfrm>
              <a:off x="5105400" y="7297579"/>
              <a:ext cx="702436" cy="246221"/>
            </a:xfrm>
            <a:prstGeom prst="rect">
              <a:avLst/>
            </a:prstGeom>
            <a:noFill/>
          </p:spPr>
          <p:txBody>
            <a:bodyPr wrap="none" rtlCol="0">
              <a:spAutoFit/>
            </a:bodyPr>
            <a:lstStyle/>
            <a:p>
              <a:r>
                <a:rPr lang="en-US" sz="1000" dirty="0"/>
                <a:t>Fault line</a:t>
              </a:r>
            </a:p>
          </p:txBody>
        </p:sp>
      </p:grpSp>
      <p:grpSp>
        <p:nvGrpSpPr>
          <p:cNvPr id="349" name="Group 213"/>
          <p:cNvGrpSpPr/>
          <p:nvPr/>
        </p:nvGrpSpPr>
        <p:grpSpPr>
          <a:xfrm>
            <a:off x="-2209800" y="381000"/>
            <a:ext cx="182880" cy="558800"/>
            <a:chOff x="1993899" y="2146300"/>
            <a:chExt cx="182880" cy="558800"/>
          </a:xfrm>
        </p:grpSpPr>
        <p:cxnSp>
          <p:nvCxnSpPr>
            <p:cNvPr id="362" name="Straight Connector 361"/>
            <p:cNvCxnSpPr/>
            <p:nvPr/>
          </p:nvCxnSpPr>
          <p:spPr>
            <a:xfrm>
              <a:off x="2133600" y="21717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63" name="Oval 362"/>
            <p:cNvSpPr/>
            <p:nvPr/>
          </p:nvSpPr>
          <p:spPr bwMode="auto">
            <a:xfrm>
              <a:off x="1993899" y="2146300"/>
              <a:ext cx="182880" cy="1828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4" name="Oval 363"/>
            <p:cNvSpPr/>
            <p:nvPr/>
          </p:nvSpPr>
          <p:spPr>
            <a:xfrm>
              <a:off x="2074067" y="2169323"/>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0" name="Group 217"/>
          <p:cNvGrpSpPr/>
          <p:nvPr/>
        </p:nvGrpSpPr>
        <p:grpSpPr>
          <a:xfrm>
            <a:off x="-1936932" y="381000"/>
            <a:ext cx="137160" cy="558800"/>
            <a:chOff x="2395534" y="2133600"/>
            <a:chExt cx="137160" cy="558800"/>
          </a:xfrm>
        </p:grpSpPr>
        <p:cxnSp>
          <p:nvCxnSpPr>
            <p:cNvPr id="359" name="Straight Connector 358"/>
            <p:cNvCxnSpPr/>
            <p:nvPr/>
          </p:nvCxnSpPr>
          <p:spPr>
            <a:xfrm>
              <a:off x="2501900"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60" name="Oval 359"/>
            <p:cNvSpPr/>
            <p:nvPr/>
          </p:nvSpPr>
          <p:spPr bwMode="auto">
            <a:xfrm>
              <a:off x="2395534" y="2133600"/>
              <a:ext cx="137160" cy="13716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1" name="Oval 360"/>
            <p:cNvSpPr/>
            <p:nvPr/>
          </p:nvSpPr>
          <p:spPr>
            <a:xfrm>
              <a:off x="2454272" y="2159004"/>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1" name="Group 225"/>
          <p:cNvGrpSpPr/>
          <p:nvPr/>
        </p:nvGrpSpPr>
        <p:grpSpPr>
          <a:xfrm>
            <a:off x="-1712682" y="400052"/>
            <a:ext cx="66684" cy="539748"/>
            <a:chOff x="1495430" y="2152652"/>
            <a:chExt cx="66684" cy="539748"/>
          </a:xfrm>
        </p:grpSpPr>
        <p:cxnSp>
          <p:nvCxnSpPr>
            <p:cNvPr id="356" name="Straight Connector 355"/>
            <p:cNvCxnSpPr/>
            <p:nvPr/>
          </p:nvCxnSpPr>
          <p:spPr>
            <a:xfrm>
              <a:off x="1554166"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57" name="Rectangle 356"/>
            <p:cNvSpPr/>
            <p:nvPr/>
          </p:nvSpPr>
          <p:spPr>
            <a:xfrm>
              <a:off x="1495430" y="2152652"/>
              <a:ext cx="66684" cy="1428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Oval 357"/>
            <p:cNvSpPr/>
            <p:nvPr/>
          </p:nvSpPr>
          <p:spPr>
            <a:xfrm>
              <a:off x="1525590" y="2181254"/>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2" name="Group 307"/>
          <p:cNvGrpSpPr/>
          <p:nvPr/>
        </p:nvGrpSpPr>
        <p:grpSpPr>
          <a:xfrm>
            <a:off x="-2438400" y="390532"/>
            <a:ext cx="152400" cy="549268"/>
            <a:chOff x="1685916" y="2143132"/>
            <a:chExt cx="152400" cy="549268"/>
          </a:xfrm>
        </p:grpSpPr>
        <p:cxnSp>
          <p:nvCxnSpPr>
            <p:cNvPr id="353" name="Straight Connector 352"/>
            <p:cNvCxnSpPr/>
            <p:nvPr/>
          </p:nvCxnSpPr>
          <p:spPr>
            <a:xfrm>
              <a:off x="1816101"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54" name="Rectangle 353"/>
            <p:cNvSpPr/>
            <p:nvPr/>
          </p:nvSpPr>
          <p:spPr>
            <a:xfrm>
              <a:off x="1685916" y="2143132"/>
              <a:ext cx="1524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p:cNvSpPr/>
            <p:nvPr/>
          </p:nvSpPr>
          <p:spPr>
            <a:xfrm>
              <a:off x="1752600" y="2181228"/>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3" name="Picture 2"/>
          <p:cNvPicPr>
            <a:picLocks noChangeAspect="1" noChangeArrowheads="1"/>
          </p:cNvPicPr>
          <p:nvPr/>
        </p:nvPicPr>
        <p:blipFill>
          <a:blip r:embed="rId3" cstate="print"/>
          <a:srcRect/>
          <a:stretch>
            <a:fillRect/>
          </a:stretch>
        </p:blipFill>
        <p:spPr bwMode="auto">
          <a:xfrm>
            <a:off x="-2209800" y="3352800"/>
            <a:ext cx="143801" cy="457200"/>
          </a:xfrm>
          <a:prstGeom prst="rect">
            <a:avLst/>
          </a:prstGeom>
          <a:noFill/>
          <a:ln w="9525">
            <a:noFill/>
            <a:miter lim="800000"/>
            <a:headEnd/>
            <a:tailEnd/>
          </a:ln>
        </p:spPr>
      </p:pic>
      <p:grpSp>
        <p:nvGrpSpPr>
          <p:cNvPr id="321" name="Group 320"/>
          <p:cNvGrpSpPr/>
          <p:nvPr/>
        </p:nvGrpSpPr>
        <p:grpSpPr>
          <a:xfrm>
            <a:off x="5391570" y="5624286"/>
            <a:ext cx="323430" cy="2286000"/>
            <a:chOff x="5410200" y="5562600"/>
            <a:chExt cx="323430" cy="2286000"/>
          </a:xfrm>
        </p:grpSpPr>
        <p:cxnSp>
          <p:nvCxnSpPr>
            <p:cNvPr id="313" name="Straight Arrow Connector 312"/>
            <p:cNvCxnSpPr/>
            <p:nvPr/>
          </p:nvCxnSpPr>
          <p:spPr>
            <a:xfrm>
              <a:off x="5410200" y="5562600"/>
              <a:ext cx="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5411106" y="6477000"/>
              <a:ext cx="322524" cy="215444"/>
            </a:xfrm>
            <a:prstGeom prst="rect">
              <a:avLst/>
            </a:prstGeom>
            <a:noFill/>
          </p:spPr>
          <p:txBody>
            <a:bodyPr wrap="none" rtlCol="0">
              <a:spAutoFit/>
            </a:bodyPr>
            <a:lstStyle/>
            <a:p>
              <a:r>
                <a:rPr lang="en-US" sz="800" dirty="0"/>
                <a:t>24’</a:t>
              </a:r>
            </a:p>
          </p:txBody>
        </p:sp>
      </p:grpSp>
      <p:grpSp>
        <p:nvGrpSpPr>
          <p:cNvPr id="38" name="Group 37"/>
          <p:cNvGrpSpPr/>
          <p:nvPr/>
        </p:nvGrpSpPr>
        <p:grpSpPr>
          <a:xfrm>
            <a:off x="1022348" y="3935412"/>
            <a:ext cx="638175" cy="1038226"/>
            <a:chOff x="717548" y="3935412"/>
            <a:chExt cx="638175" cy="1038226"/>
          </a:xfrm>
        </p:grpSpPr>
        <p:grpSp>
          <p:nvGrpSpPr>
            <p:cNvPr id="10" name="Group 9"/>
            <p:cNvGrpSpPr/>
            <p:nvPr/>
          </p:nvGrpSpPr>
          <p:grpSpPr>
            <a:xfrm>
              <a:off x="717548" y="4114800"/>
              <a:ext cx="222250" cy="858838"/>
              <a:chOff x="1752600" y="3637757"/>
              <a:chExt cx="222250" cy="858838"/>
            </a:xfrm>
          </p:grpSpPr>
          <p:sp>
            <p:nvSpPr>
              <p:cNvPr id="317" name="Line 293"/>
              <p:cNvSpPr>
                <a:spLocks noChangeShapeType="1"/>
              </p:cNvSpPr>
              <p:nvPr/>
            </p:nvSpPr>
            <p:spPr bwMode="auto">
              <a:xfrm>
                <a:off x="1758950" y="4102895"/>
                <a:ext cx="0" cy="393700"/>
              </a:xfrm>
              <a:prstGeom prst="line">
                <a:avLst/>
              </a:prstGeom>
              <a:noFill/>
              <a:ln w="28575">
                <a:solidFill>
                  <a:schemeClr val="tx1"/>
                </a:solidFill>
                <a:round/>
                <a:headEnd/>
                <a:tailEnd/>
              </a:ln>
            </p:spPr>
            <p:txBody>
              <a:bodyPr wrap="none" anchor="ctr"/>
              <a:lstStyle/>
              <a:p>
                <a:endParaRPr lang="en-US"/>
              </a:p>
            </p:txBody>
          </p:sp>
          <p:sp>
            <p:nvSpPr>
              <p:cNvPr id="319" name="Line 294"/>
              <p:cNvSpPr>
                <a:spLocks noChangeShapeType="1"/>
              </p:cNvSpPr>
              <p:nvPr/>
            </p:nvSpPr>
            <p:spPr bwMode="auto">
              <a:xfrm>
                <a:off x="1963738" y="4042570"/>
                <a:ext cx="0" cy="393700"/>
              </a:xfrm>
              <a:prstGeom prst="line">
                <a:avLst/>
              </a:prstGeom>
              <a:noFill/>
              <a:ln w="28575">
                <a:solidFill>
                  <a:schemeClr val="tx1"/>
                </a:solidFill>
                <a:round/>
                <a:headEnd/>
                <a:tailEnd/>
              </a:ln>
            </p:spPr>
            <p:txBody>
              <a:bodyPr wrap="none" anchor="ctr"/>
              <a:lstStyle/>
              <a:p>
                <a:endParaRPr lang="en-US"/>
              </a:p>
            </p:txBody>
          </p:sp>
          <p:sp>
            <p:nvSpPr>
              <p:cNvPr id="320" name="Freeform 295"/>
              <p:cNvSpPr>
                <a:spLocks/>
              </p:cNvSpPr>
              <p:nvPr/>
            </p:nvSpPr>
            <p:spPr bwMode="auto">
              <a:xfrm>
                <a:off x="1752600" y="3637757"/>
                <a:ext cx="222250" cy="577850"/>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01" name="Group 400"/>
            <p:cNvGrpSpPr/>
            <p:nvPr/>
          </p:nvGrpSpPr>
          <p:grpSpPr>
            <a:xfrm>
              <a:off x="1133473" y="3935412"/>
              <a:ext cx="222250" cy="858838"/>
              <a:chOff x="1752600" y="3637757"/>
              <a:chExt cx="222250" cy="858838"/>
            </a:xfrm>
          </p:grpSpPr>
          <p:sp>
            <p:nvSpPr>
              <p:cNvPr id="402" name="Line 293"/>
              <p:cNvSpPr>
                <a:spLocks noChangeShapeType="1"/>
              </p:cNvSpPr>
              <p:nvPr/>
            </p:nvSpPr>
            <p:spPr bwMode="auto">
              <a:xfrm>
                <a:off x="1758950" y="4102895"/>
                <a:ext cx="0" cy="393700"/>
              </a:xfrm>
              <a:prstGeom prst="line">
                <a:avLst/>
              </a:prstGeom>
              <a:noFill/>
              <a:ln w="28575">
                <a:solidFill>
                  <a:schemeClr val="tx1"/>
                </a:solidFill>
                <a:round/>
                <a:headEnd/>
                <a:tailEnd/>
              </a:ln>
            </p:spPr>
            <p:txBody>
              <a:bodyPr wrap="none" anchor="ctr"/>
              <a:lstStyle/>
              <a:p>
                <a:endParaRPr lang="en-US"/>
              </a:p>
            </p:txBody>
          </p:sp>
          <p:sp>
            <p:nvSpPr>
              <p:cNvPr id="403" name="Line 294"/>
              <p:cNvSpPr>
                <a:spLocks noChangeShapeType="1"/>
              </p:cNvSpPr>
              <p:nvPr/>
            </p:nvSpPr>
            <p:spPr bwMode="auto">
              <a:xfrm>
                <a:off x="1963738" y="4042570"/>
                <a:ext cx="0" cy="393700"/>
              </a:xfrm>
              <a:prstGeom prst="line">
                <a:avLst/>
              </a:prstGeom>
              <a:noFill/>
              <a:ln w="28575">
                <a:solidFill>
                  <a:schemeClr val="tx1"/>
                </a:solidFill>
                <a:round/>
                <a:headEnd/>
                <a:tailEnd/>
              </a:ln>
            </p:spPr>
            <p:txBody>
              <a:bodyPr wrap="none" anchor="ctr"/>
              <a:lstStyle/>
              <a:p>
                <a:endParaRPr lang="en-US"/>
              </a:p>
            </p:txBody>
          </p:sp>
          <p:sp>
            <p:nvSpPr>
              <p:cNvPr id="404" name="Freeform 295"/>
              <p:cNvSpPr>
                <a:spLocks/>
              </p:cNvSpPr>
              <p:nvPr/>
            </p:nvSpPr>
            <p:spPr bwMode="auto">
              <a:xfrm>
                <a:off x="1752600" y="3637757"/>
                <a:ext cx="222250" cy="577850"/>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413" name="Group 107"/>
          <p:cNvGrpSpPr/>
          <p:nvPr/>
        </p:nvGrpSpPr>
        <p:grpSpPr>
          <a:xfrm>
            <a:off x="3505199" y="4539569"/>
            <a:ext cx="271669" cy="3121932"/>
            <a:chOff x="1600200" y="3200400"/>
            <a:chExt cx="533400" cy="3505200"/>
          </a:xfrm>
        </p:grpSpPr>
        <p:sp>
          <p:nvSpPr>
            <p:cNvPr id="414" name="Rectangle 413"/>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5" name="Straight Connector 414"/>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443" name="Group 107"/>
          <p:cNvGrpSpPr/>
          <p:nvPr/>
        </p:nvGrpSpPr>
        <p:grpSpPr>
          <a:xfrm rot="16200000">
            <a:off x="3543299" y="6819900"/>
            <a:ext cx="228600" cy="1828800"/>
            <a:chOff x="1600200" y="3200400"/>
            <a:chExt cx="533400" cy="3505200"/>
          </a:xfrm>
        </p:grpSpPr>
        <p:sp>
          <p:nvSpPr>
            <p:cNvPr id="444" name="Rectangle 443"/>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5" name="Straight Connector 444"/>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p:cNvCxnSpPr/>
            <p:nvPr/>
          </p:nvCxnSpPr>
          <p:spPr>
            <a:xfrm rot="5400000">
              <a:off x="152401"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473" name="Group 170"/>
          <p:cNvGrpSpPr>
            <a:grpSpLocks/>
          </p:cNvGrpSpPr>
          <p:nvPr/>
        </p:nvGrpSpPr>
        <p:grpSpPr bwMode="auto">
          <a:xfrm>
            <a:off x="1828800" y="3810000"/>
            <a:ext cx="288925" cy="787400"/>
            <a:chOff x="1008" y="2592"/>
            <a:chExt cx="182" cy="496"/>
          </a:xfrm>
        </p:grpSpPr>
        <p:sp>
          <p:nvSpPr>
            <p:cNvPr id="474"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475"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476" name="Group 173"/>
            <p:cNvGrpSpPr>
              <a:grpSpLocks/>
            </p:cNvGrpSpPr>
            <p:nvPr/>
          </p:nvGrpSpPr>
          <p:grpSpPr bwMode="auto">
            <a:xfrm>
              <a:off x="1008" y="2592"/>
              <a:ext cx="182" cy="331"/>
              <a:chOff x="1008" y="2592"/>
              <a:chExt cx="182" cy="331"/>
            </a:xfrm>
          </p:grpSpPr>
          <p:sp>
            <p:nvSpPr>
              <p:cNvPr id="477"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478"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479" name="Group 478"/>
          <p:cNvGrpSpPr/>
          <p:nvPr/>
        </p:nvGrpSpPr>
        <p:grpSpPr>
          <a:xfrm flipH="1">
            <a:off x="2257425" y="3929742"/>
            <a:ext cx="638175" cy="1038226"/>
            <a:chOff x="717548" y="3935412"/>
            <a:chExt cx="638175" cy="1038226"/>
          </a:xfrm>
        </p:grpSpPr>
        <p:grpSp>
          <p:nvGrpSpPr>
            <p:cNvPr id="480" name="Group 479"/>
            <p:cNvGrpSpPr/>
            <p:nvPr/>
          </p:nvGrpSpPr>
          <p:grpSpPr>
            <a:xfrm>
              <a:off x="717548" y="4114800"/>
              <a:ext cx="222250" cy="858838"/>
              <a:chOff x="1752600" y="3637757"/>
              <a:chExt cx="222250" cy="858838"/>
            </a:xfrm>
          </p:grpSpPr>
          <p:sp>
            <p:nvSpPr>
              <p:cNvPr id="485" name="Line 293"/>
              <p:cNvSpPr>
                <a:spLocks noChangeShapeType="1"/>
              </p:cNvSpPr>
              <p:nvPr/>
            </p:nvSpPr>
            <p:spPr bwMode="auto">
              <a:xfrm>
                <a:off x="1758950" y="4102895"/>
                <a:ext cx="0" cy="393700"/>
              </a:xfrm>
              <a:prstGeom prst="line">
                <a:avLst/>
              </a:prstGeom>
              <a:noFill/>
              <a:ln w="28575">
                <a:solidFill>
                  <a:schemeClr val="tx1"/>
                </a:solidFill>
                <a:round/>
                <a:headEnd/>
                <a:tailEnd/>
              </a:ln>
            </p:spPr>
            <p:txBody>
              <a:bodyPr wrap="none" anchor="ctr"/>
              <a:lstStyle/>
              <a:p>
                <a:endParaRPr lang="en-US"/>
              </a:p>
            </p:txBody>
          </p:sp>
          <p:sp>
            <p:nvSpPr>
              <p:cNvPr id="486" name="Line 294"/>
              <p:cNvSpPr>
                <a:spLocks noChangeShapeType="1"/>
              </p:cNvSpPr>
              <p:nvPr/>
            </p:nvSpPr>
            <p:spPr bwMode="auto">
              <a:xfrm>
                <a:off x="1963738" y="4042570"/>
                <a:ext cx="0" cy="393700"/>
              </a:xfrm>
              <a:prstGeom prst="line">
                <a:avLst/>
              </a:prstGeom>
              <a:noFill/>
              <a:ln w="28575">
                <a:solidFill>
                  <a:schemeClr val="tx1"/>
                </a:solidFill>
                <a:round/>
                <a:headEnd/>
                <a:tailEnd/>
              </a:ln>
            </p:spPr>
            <p:txBody>
              <a:bodyPr wrap="none" anchor="ctr"/>
              <a:lstStyle/>
              <a:p>
                <a:endParaRPr lang="en-US"/>
              </a:p>
            </p:txBody>
          </p:sp>
          <p:sp>
            <p:nvSpPr>
              <p:cNvPr id="487" name="Freeform 295"/>
              <p:cNvSpPr>
                <a:spLocks/>
              </p:cNvSpPr>
              <p:nvPr/>
            </p:nvSpPr>
            <p:spPr bwMode="auto">
              <a:xfrm>
                <a:off x="1752600" y="3637757"/>
                <a:ext cx="222250" cy="577850"/>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81" name="Group 480"/>
            <p:cNvGrpSpPr/>
            <p:nvPr/>
          </p:nvGrpSpPr>
          <p:grpSpPr>
            <a:xfrm>
              <a:off x="1133473" y="3935412"/>
              <a:ext cx="222250" cy="858838"/>
              <a:chOff x="1752600" y="3637757"/>
              <a:chExt cx="222250" cy="858838"/>
            </a:xfrm>
          </p:grpSpPr>
          <p:sp>
            <p:nvSpPr>
              <p:cNvPr id="482" name="Line 293"/>
              <p:cNvSpPr>
                <a:spLocks noChangeShapeType="1"/>
              </p:cNvSpPr>
              <p:nvPr/>
            </p:nvSpPr>
            <p:spPr bwMode="auto">
              <a:xfrm>
                <a:off x="1758950" y="4102895"/>
                <a:ext cx="0" cy="393700"/>
              </a:xfrm>
              <a:prstGeom prst="line">
                <a:avLst/>
              </a:prstGeom>
              <a:noFill/>
              <a:ln w="28575">
                <a:solidFill>
                  <a:schemeClr val="tx1"/>
                </a:solidFill>
                <a:round/>
                <a:headEnd/>
                <a:tailEnd/>
              </a:ln>
            </p:spPr>
            <p:txBody>
              <a:bodyPr wrap="none" anchor="ctr"/>
              <a:lstStyle/>
              <a:p>
                <a:endParaRPr lang="en-US"/>
              </a:p>
            </p:txBody>
          </p:sp>
          <p:sp>
            <p:nvSpPr>
              <p:cNvPr id="483" name="Line 294"/>
              <p:cNvSpPr>
                <a:spLocks noChangeShapeType="1"/>
              </p:cNvSpPr>
              <p:nvPr/>
            </p:nvSpPr>
            <p:spPr bwMode="auto">
              <a:xfrm>
                <a:off x="1963738" y="4042570"/>
                <a:ext cx="0" cy="393700"/>
              </a:xfrm>
              <a:prstGeom prst="line">
                <a:avLst/>
              </a:prstGeom>
              <a:noFill/>
              <a:ln w="28575">
                <a:solidFill>
                  <a:schemeClr val="tx1"/>
                </a:solidFill>
                <a:round/>
                <a:headEnd/>
                <a:tailEnd/>
              </a:ln>
            </p:spPr>
            <p:txBody>
              <a:bodyPr wrap="none" anchor="ctr"/>
              <a:lstStyle/>
              <a:p>
                <a:endParaRPr lang="en-US"/>
              </a:p>
            </p:txBody>
          </p:sp>
          <p:sp>
            <p:nvSpPr>
              <p:cNvPr id="484" name="Freeform 295"/>
              <p:cNvSpPr>
                <a:spLocks/>
              </p:cNvSpPr>
              <p:nvPr/>
            </p:nvSpPr>
            <p:spPr bwMode="auto">
              <a:xfrm>
                <a:off x="1752600" y="3637757"/>
                <a:ext cx="222250" cy="577850"/>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sp>
        <p:nvSpPr>
          <p:cNvPr id="11" name="TextBox 10"/>
          <p:cNvSpPr txBox="1"/>
          <p:nvPr/>
        </p:nvSpPr>
        <p:spPr>
          <a:xfrm>
            <a:off x="2117726" y="3132138"/>
            <a:ext cx="3159839" cy="369332"/>
          </a:xfrm>
          <a:prstGeom prst="rect">
            <a:avLst/>
          </a:prstGeom>
          <a:noFill/>
        </p:spPr>
        <p:txBody>
          <a:bodyPr wrap="none" rtlCol="0">
            <a:spAutoFit/>
          </a:bodyPr>
          <a:lstStyle/>
          <a:p>
            <a:r>
              <a:rPr lang="en-US" dirty="0"/>
              <a:t>Not used in any action match</a:t>
            </a:r>
          </a:p>
        </p:txBody>
      </p:sp>
    </p:spTree>
    <p:extLst>
      <p:ext uri="{BB962C8B-B14F-4D97-AF65-F5344CB8AC3E}">
        <p14:creationId xmlns:p14="http://schemas.microsoft.com/office/powerpoint/2010/main" val="172608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nvGraphicFramePr>
        <p:xfrm>
          <a:off x="177801" y="165099"/>
          <a:ext cx="6997700" cy="2295276"/>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Lewiston Pistol Club, Inc</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Stage:</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a:t>
                      </a: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cap="none" normalizeH="0" baseline="0" dirty="0">
                          <a:ln>
                            <a:noFill/>
                          </a:ln>
                          <a:solidFill>
                            <a:schemeClr val="tx1"/>
                          </a:solidFill>
                          <a:effectLst/>
                          <a:latin typeface="Arial" charset="0"/>
                          <a:cs typeface="Times New Roman" charset="0"/>
                        </a:rPr>
                        <a:t>Date:</a:t>
                      </a:r>
                      <a:endParaRPr kumimoji="0" lang="en-US" sz="1200" b="1" i="0" u="none" strike="noStrike" cap="none" normalizeH="0" baseline="0" dirty="0">
                        <a:ln>
                          <a:noFill/>
                        </a:ln>
                        <a:solidFill>
                          <a:schemeClr val="tx1"/>
                        </a:solidFill>
                        <a:effectLst/>
                        <a:latin typeface="Arial" charset="0"/>
                      </a:endParaRP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a:t>
                      </a:r>
                      <a:endParaRPr kumimoji="0" lang="en-US" sz="1200" b="0" i="0" u="none" strike="noStrike" cap="none" normalizeH="0" baseline="0" dirty="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GUN READY CONDITION: </a:t>
                      </a:r>
                      <a:r>
                        <a:rPr kumimoji="0" lang="en-US" sz="1100" b="0" i="0" u="none" strike="noStrike" cap="none" normalizeH="0" baseline="0" dirty="0">
                          <a:ln>
                            <a:noFill/>
                          </a:ln>
                          <a:solidFill>
                            <a:schemeClr val="tx1"/>
                          </a:solidFill>
                          <a:effectLst/>
                          <a:latin typeface="Arial" charset="0"/>
                          <a:cs typeface="Times New Roman" charset="0"/>
                        </a:rPr>
                        <a:t>Loaded gun in holster, hands relaxed at sides.</a:t>
                      </a:r>
                      <a:endParaRPr kumimoji="0" lang="en-US" sz="1100" b="1" i="0" u="none" strike="noStrike" cap="none" normalizeH="0" baseline="0" dirty="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00 rounds, 000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0 IPSC, 0 PP, 0 USP, 0 Plates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KD steel = 1A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RULES:</a:t>
                      </a:r>
                      <a:r>
                        <a:rPr kumimoji="0" lang="en-US" sz="1100" b="0" i="0" u="none" strike="noStrike" cap="none" normalizeH="0" baseline="0" dirty="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Upon start signal, engage targets as required to score.</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2068" name="Picture 24" descr="C:\Documents and Settings\All Users\Documents\TAPS Files\dvc1.gif"/>
          <p:cNvPicPr>
            <a:picLocks noChangeAspect="1" noChangeArrowheads="1"/>
          </p:cNvPicPr>
          <p:nvPr/>
        </p:nvPicPr>
        <p:blipFill>
          <a:blip r:embed="rId2" cstate="print"/>
          <a:srcRect/>
          <a:stretch>
            <a:fillRect/>
          </a:stretch>
        </p:blipFill>
        <p:spPr bwMode="auto">
          <a:xfrm>
            <a:off x="152401" y="127001"/>
            <a:ext cx="1057275" cy="925513"/>
          </a:xfrm>
          <a:prstGeom prst="rect">
            <a:avLst/>
          </a:prstGeom>
          <a:noFill/>
          <a:ln w="9525">
            <a:noFill/>
            <a:miter lim="800000"/>
            <a:headEnd/>
            <a:tailEnd/>
          </a:ln>
        </p:spPr>
      </p:pic>
      <p:grpSp>
        <p:nvGrpSpPr>
          <p:cNvPr id="2" name="Group 70"/>
          <p:cNvGrpSpPr/>
          <p:nvPr/>
        </p:nvGrpSpPr>
        <p:grpSpPr>
          <a:xfrm>
            <a:off x="6248400" y="152400"/>
            <a:ext cx="944753" cy="979552"/>
            <a:chOff x="6093277" y="2819399"/>
            <a:chExt cx="944753" cy="979552"/>
          </a:xfrm>
        </p:grpSpPr>
        <p:pic>
          <p:nvPicPr>
            <p:cNvPr id="2070" name="Picture 22"/>
            <p:cNvPicPr>
              <a:picLocks noChangeAspect="1" noChangeArrowheads="1"/>
            </p:cNvPicPr>
            <p:nvPr/>
          </p:nvPicPr>
          <p:blipFill>
            <a:blip r:embed="rId3" cstate="print"/>
            <a:srcRect/>
            <a:stretch>
              <a:fillRect/>
            </a:stretch>
          </p:blipFill>
          <p:spPr bwMode="auto">
            <a:xfrm>
              <a:off x="6093277" y="2819399"/>
              <a:ext cx="917119" cy="951053"/>
            </a:xfrm>
            <a:prstGeom prst="rect">
              <a:avLst/>
            </a:prstGeom>
            <a:noFill/>
            <a:ln w="9525">
              <a:noFill/>
              <a:miter lim="800000"/>
              <a:headEnd/>
              <a:tailEnd/>
            </a:ln>
          </p:spPr>
        </p:pic>
        <p:sp>
          <p:nvSpPr>
            <p:cNvPr id="69" name="Rectangle 68"/>
            <p:cNvSpPr/>
            <p:nvPr/>
          </p:nvSpPr>
          <p:spPr>
            <a:xfrm>
              <a:off x="6476658" y="3398841"/>
              <a:ext cx="561372" cy="400110"/>
            </a:xfrm>
            <a:prstGeom prst="rect">
              <a:avLst/>
            </a:prstGeom>
            <a:noFill/>
          </p:spPr>
          <p:txBody>
            <a:bodyPr wrap="none" lIns="91440" tIns="45720" rIns="91440" bIns="45720">
              <a:spAutoFit/>
            </a:bodyPr>
            <a:lstStyle/>
            <a:p>
              <a:pPr algn="ctr"/>
              <a:r>
                <a:rPr lang="en-US" sz="2000"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alibri" pitchFamily="34" charset="0"/>
                </a:rPr>
                <a:t>LPC</a:t>
              </a:r>
            </a:p>
          </p:txBody>
        </p:sp>
      </p:grpSp>
      <p:grpSp>
        <p:nvGrpSpPr>
          <p:cNvPr id="3" name="Group 288"/>
          <p:cNvGrpSpPr>
            <a:grpSpLocks/>
          </p:cNvGrpSpPr>
          <p:nvPr/>
        </p:nvGrpSpPr>
        <p:grpSpPr bwMode="auto">
          <a:xfrm>
            <a:off x="9067800" y="2667000"/>
            <a:ext cx="222250" cy="858838"/>
            <a:chOff x="384" y="816"/>
            <a:chExt cx="140" cy="541"/>
          </a:xfrm>
        </p:grpSpPr>
        <p:sp>
          <p:nvSpPr>
            <p:cNvPr id="20"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1"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2"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4" name="Group 292"/>
          <p:cNvGrpSpPr>
            <a:grpSpLocks/>
          </p:cNvGrpSpPr>
          <p:nvPr/>
        </p:nvGrpSpPr>
        <p:grpSpPr bwMode="auto">
          <a:xfrm flipH="1">
            <a:off x="9067800" y="1600200"/>
            <a:ext cx="222250" cy="858838"/>
            <a:chOff x="384" y="816"/>
            <a:chExt cx="140" cy="541"/>
          </a:xfrm>
        </p:grpSpPr>
        <p:sp>
          <p:nvSpPr>
            <p:cNvPr id="24"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5"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26"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5" name="Group 288"/>
          <p:cNvGrpSpPr>
            <a:grpSpLocks/>
          </p:cNvGrpSpPr>
          <p:nvPr/>
        </p:nvGrpSpPr>
        <p:grpSpPr bwMode="auto">
          <a:xfrm>
            <a:off x="9067800" y="2667000"/>
            <a:ext cx="222250" cy="858838"/>
            <a:chOff x="384" y="816"/>
            <a:chExt cx="140" cy="541"/>
          </a:xfrm>
        </p:grpSpPr>
        <p:sp>
          <p:nvSpPr>
            <p:cNvPr id="28"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29"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0"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 name="Group 292"/>
          <p:cNvGrpSpPr>
            <a:grpSpLocks/>
          </p:cNvGrpSpPr>
          <p:nvPr/>
        </p:nvGrpSpPr>
        <p:grpSpPr bwMode="auto">
          <a:xfrm flipH="1">
            <a:off x="9067800" y="1600200"/>
            <a:ext cx="222250" cy="858838"/>
            <a:chOff x="384" y="816"/>
            <a:chExt cx="140" cy="541"/>
          </a:xfrm>
        </p:grpSpPr>
        <p:sp>
          <p:nvSpPr>
            <p:cNvPr id="32"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3"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4"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7" name="Group 123"/>
          <p:cNvGrpSpPr/>
          <p:nvPr/>
        </p:nvGrpSpPr>
        <p:grpSpPr>
          <a:xfrm>
            <a:off x="8686800" y="0"/>
            <a:ext cx="533400" cy="533400"/>
            <a:chOff x="2412597" y="7391400"/>
            <a:chExt cx="533400" cy="533400"/>
          </a:xfrm>
        </p:grpSpPr>
        <p:sp>
          <p:nvSpPr>
            <p:cNvPr id="36" name="Rectangle 35"/>
            <p:cNvSpPr/>
            <p:nvPr/>
          </p:nvSpPr>
          <p:spPr>
            <a:xfrm>
              <a:off x="2412597" y="73914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21848" y="7522685"/>
              <a:ext cx="287258" cy="276999"/>
            </a:xfrm>
            <a:prstGeom prst="rect">
              <a:avLst/>
            </a:prstGeom>
            <a:noFill/>
          </p:spPr>
          <p:txBody>
            <a:bodyPr wrap="none" rtlCol="0">
              <a:spAutoFit/>
            </a:bodyPr>
            <a:lstStyle/>
            <a:p>
              <a:r>
                <a:rPr lang="en-US" sz="1200" dirty="0"/>
                <a:t>A</a:t>
              </a:r>
            </a:p>
          </p:txBody>
        </p:sp>
      </p:grpSp>
      <p:grpSp>
        <p:nvGrpSpPr>
          <p:cNvPr id="8" name="Group 125"/>
          <p:cNvGrpSpPr/>
          <p:nvPr/>
        </p:nvGrpSpPr>
        <p:grpSpPr>
          <a:xfrm>
            <a:off x="8763000" y="762000"/>
            <a:ext cx="533400" cy="533400"/>
            <a:chOff x="4419600" y="5791200"/>
            <a:chExt cx="533400" cy="533400"/>
          </a:xfrm>
        </p:grpSpPr>
        <p:sp>
          <p:nvSpPr>
            <p:cNvPr id="39" name="Rectangle 38"/>
            <p:cNvSpPr/>
            <p:nvPr/>
          </p:nvSpPr>
          <p:spPr>
            <a:xfrm>
              <a:off x="4419600" y="57912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28851" y="5921565"/>
              <a:ext cx="287258" cy="276999"/>
            </a:xfrm>
            <a:prstGeom prst="rect">
              <a:avLst/>
            </a:prstGeom>
            <a:noFill/>
          </p:spPr>
          <p:txBody>
            <a:bodyPr wrap="none" rtlCol="0">
              <a:spAutoFit/>
            </a:bodyPr>
            <a:lstStyle/>
            <a:p>
              <a:r>
                <a:rPr lang="en-US" sz="1200" dirty="0"/>
                <a:t>B</a:t>
              </a:r>
            </a:p>
          </p:txBody>
        </p:sp>
      </p:grpSp>
      <p:grpSp>
        <p:nvGrpSpPr>
          <p:cNvPr id="9" name="Group 29"/>
          <p:cNvGrpSpPr>
            <a:grpSpLocks/>
          </p:cNvGrpSpPr>
          <p:nvPr/>
        </p:nvGrpSpPr>
        <p:grpSpPr bwMode="auto">
          <a:xfrm>
            <a:off x="8458200" y="1600200"/>
            <a:ext cx="287338" cy="790575"/>
            <a:chOff x="528" y="240"/>
            <a:chExt cx="181" cy="498"/>
          </a:xfrm>
        </p:grpSpPr>
        <p:sp>
          <p:nvSpPr>
            <p:cNvPr id="42"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3"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4"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 name="Group 723"/>
          <p:cNvGrpSpPr>
            <a:grpSpLocks/>
          </p:cNvGrpSpPr>
          <p:nvPr/>
        </p:nvGrpSpPr>
        <p:grpSpPr bwMode="auto">
          <a:xfrm>
            <a:off x="9144000" y="3810000"/>
            <a:ext cx="152400" cy="631824"/>
            <a:chOff x="2574" y="2166"/>
            <a:chExt cx="96" cy="398"/>
          </a:xfrm>
        </p:grpSpPr>
        <p:sp>
          <p:nvSpPr>
            <p:cNvPr id="46"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47"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48"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49"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50"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51"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52"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11" name="Group 60"/>
          <p:cNvGrpSpPr/>
          <p:nvPr/>
        </p:nvGrpSpPr>
        <p:grpSpPr>
          <a:xfrm>
            <a:off x="9175272" y="4564324"/>
            <a:ext cx="100012" cy="449264"/>
            <a:chOff x="2871788" y="2676524"/>
            <a:chExt cx="100012" cy="449264"/>
          </a:xfrm>
        </p:grpSpPr>
        <p:sp>
          <p:nvSpPr>
            <p:cNvPr id="54" name="Rectangle 53"/>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55" name="Straight Connector 54"/>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77"/>
          <p:cNvGrpSpPr/>
          <p:nvPr/>
        </p:nvGrpSpPr>
        <p:grpSpPr>
          <a:xfrm>
            <a:off x="8839200" y="5181600"/>
            <a:ext cx="471181" cy="599043"/>
            <a:chOff x="2195376" y="3815279"/>
            <a:chExt cx="471181" cy="599043"/>
          </a:xfrm>
        </p:grpSpPr>
        <p:sp>
          <p:nvSpPr>
            <p:cNvPr id="58" name="Rectangle 57"/>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47"/>
          <p:cNvGrpSpPr/>
          <p:nvPr/>
        </p:nvGrpSpPr>
        <p:grpSpPr>
          <a:xfrm>
            <a:off x="8229600" y="2667000"/>
            <a:ext cx="404303" cy="683977"/>
            <a:chOff x="767613" y="2243008"/>
            <a:chExt cx="404303" cy="683977"/>
          </a:xfrm>
        </p:grpSpPr>
        <p:grpSp>
          <p:nvGrpSpPr>
            <p:cNvPr id="14" name="Group 7"/>
            <p:cNvGrpSpPr/>
            <p:nvPr/>
          </p:nvGrpSpPr>
          <p:grpSpPr>
            <a:xfrm rot="1162190">
              <a:off x="799364" y="2650842"/>
              <a:ext cx="263525" cy="243338"/>
              <a:chOff x="773113" y="2646362"/>
              <a:chExt cx="263525" cy="401638"/>
            </a:xfrm>
          </p:grpSpPr>
          <p:sp>
            <p:nvSpPr>
              <p:cNvPr id="6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62"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3"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64"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15" name="Group 71"/>
          <p:cNvGrpSpPr/>
          <p:nvPr/>
        </p:nvGrpSpPr>
        <p:grpSpPr>
          <a:xfrm>
            <a:off x="-914400" y="8229600"/>
            <a:ext cx="685496" cy="1106487"/>
            <a:chOff x="2743200" y="4343400"/>
            <a:chExt cx="685496" cy="1106487"/>
          </a:xfrm>
        </p:grpSpPr>
        <p:sp>
          <p:nvSpPr>
            <p:cNvPr id="68"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70"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71"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72"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73"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16" name="Group 95"/>
          <p:cNvGrpSpPr>
            <a:grpSpLocks/>
          </p:cNvGrpSpPr>
          <p:nvPr/>
        </p:nvGrpSpPr>
        <p:grpSpPr bwMode="auto">
          <a:xfrm>
            <a:off x="9067800" y="8458200"/>
            <a:ext cx="838200" cy="869950"/>
            <a:chOff x="1828800" y="3505200"/>
            <a:chExt cx="3048000" cy="2882900"/>
          </a:xfrm>
        </p:grpSpPr>
        <p:sp>
          <p:nvSpPr>
            <p:cNvPr id="75" name="5-Point Star 74"/>
            <p:cNvSpPr/>
            <p:nvPr/>
          </p:nvSpPr>
          <p:spPr>
            <a:xfrm>
              <a:off x="1828800" y="3505200"/>
              <a:ext cx="3048000" cy="2819771"/>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6" name="Oval 75"/>
            <p:cNvSpPr/>
            <p:nvPr/>
          </p:nvSpPr>
          <p:spPr>
            <a:xfrm>
              <a:off x="3046847" y="3505200"/>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7" name="Oval 76"/>
            <p:cNvSpPr/>
            <p:nvPr/>
          </p:nvSpPr>
          <p:spPr>
            <a:xfrm>
              <a:off x="1828800" y="4404793"/>
              <a:ext cx="611909" cy="53659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8" name="Oval 77"/>
            <p:cNvSpPr/>
            <p:nvPr/>
          </p:nvSpPr>
          <p:spPr>
            <a:xfrm>
              <a:off x="2284847" y="5830459"/>
              <a:ext cx="611909" cy="531339"/>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9" name="Oval 78"/>
            <p:cNvSpPr/>
            <p:nvPr/>
          </p:nvSpPr>
          <p:spPr>
            <a:xfrm>
              <a:off x="3808847" y="5856764"/>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0" name="Oval 79"/>
            <p:cNvSpPr/>
            <p:nvPr/>
          </p:nvSpPr>
          <p:spPr>
            <a:xfrm>
              <a:off x="4264891" y="4394271"/>
              <a:ext cx="611909" cy="531336"/>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4" name="TextBox 73"/>
          <p:cNvSpPr txBox="1"/>
          <p:nvPr/>
        </p:nvSpPr>
        <p:spPr>
          <a:xfrm>
            <a:off x="2675366" y="4267200"/>
            <a:ext cx="1541192" cy="707886"/>
          </a:xfrm>
          <a:prstGeom prst="rect">
            <a:avLst/>
          </a:prstGeom>
          <a:noFill/>
        </p:spPr>
        <p:txBody>
          <a:bodyPr wrap="none" rtlCol="0">
            <a:spAutoFit/>
          </a:bodyPr>
          <a:lstStyle/>
          <a:p>
            <a:pPr algn="ctr"/>
            <a:r>
              <a:rPr lang="en-US" sz="4000" b="1" dirty="0"/>
              <a:t>SAVE</a:t>
            </a:r>
          </a:p>
        </p:txBody>
      </p:sp>
      <p:grpSp>
        <p:nvGrpSpPr>
          <p:cNvPr id="17" name="Group 44"/>
          <p:cNvGrpSpPr>
            <a:grpSpLocks/>
          </p:cNvGrpSpPr>
          <p:nvPr/>
        </p:nvGrpSpPr>
        <p:grpSpPr bwMode="auto">
          <a:xfrm>
            <a:off x="9982200" y="5943600"/>
            <a:ext cx="287338" cy="787400"/>
            <a:chOff x="1756" y="2113"/>
            <a:chExt cx="181" cy="499"/>
          </a:xfrm>
        </p:grpSpPr>
        <p:sp>
          <p:nvSpPr>
            <p:cNvPr id="82"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83"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18" name="Group 47"/>
            <p:cNvGrpSpPr>
              <a:grpSpLocks/>
            </p:cNvGrpSpPr>
            <p:nvPr/>
          </p:nvGrpSpPr>
          <p:grpSpPr bwMode="auto">
            <a:xfrm>
              <a:off x="1756" y="2113"/>
              <a:ext cx="181" cy="333"/>
              <a:chOff x="1756" y="2113"/>
              <a:chExt cx="181" cy="333"/>
            </a:xfrm>
          </p:grpSpPr>
          <p:sp>
            <p:nvSpPr>
              <p:cNvPr id="85"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86"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87"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19" name="Group 164"/>
          <p:cNvGrpSpPr>
            <a:grpSpLocks/>
          </p:cNvGrpSpPr>
          <p:nvPr/>
        </p:nvGrpSpPr>
        <p:grpSpPr bwMode="auto">
          <a:xfrm>
            <a:off x="9067800" y="5943600"/>
            <a:ext cx="288925" cy="787400"/>
            <a:chOff x="1247" y="2496"/>
            <a:chExt cx="182" cy="496"/>
          </a:xfrm>
        </p:grpSpPr>
        <p:sp>
          <p:nvSpPr>
            <p:cNvPr id="89"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90"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23" name="Group 167"/>
            <p:cNvGrpSpPr>
              <a:grpSpLocks/>
            </p:cNvGrpSpPr>
            <p:nvPr/>
          </p:nvGrpSpPr>
          <p:grpSpPr bwMode="auto">
            <a:xfrm>
              <a:off x="1247" y="2496"/>
              <a:ext cx="182" cy="331"/>
              <a:chOff x="1247" y="2496"/>
              <a:chExt cx="182" cy="331"/>
            </a:xfrm>
          </p:grpSpPr>
          <p:sp>
            <p:nvSpPr>
              <p:cNvPr id="92"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3"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27" name="Group 182"/>
          <p:cNvGrpSpPr>
            <a:grpSpLocks/>
          </p:cNvGrpSpPr>
          <p:nvPr/>
        </p:nvGrpSpPr>
        <p:grpSpPr bwMode="auto">
          <a:xfrm>
            <a:off x="9677400" y="7010400"/>
            <a:ext cx="287338" cy="787400"/>
            <a:chOff x="2449" y="2688"/>
            <a:chExt cx="181" cy="496"/>
          </a:xfrm>
        </p:grpSpPr>
        <p:sp>
          <p:nvSpPr>
            <p:cNvPr id="95"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96"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1" name="Group 185"/>
            <p:cNvGrpSpPr>
              <a:grpSpLocks/>
            </p:cNvGrpSpPr>
            <p:nvPr/>
          </p:nvGrpSpPr>
          <p:grpSpPr bwMode="auto">
            <a:xfrm>
              <a:off x="2449" y="2688"/>
              <a:ext cx="181" cy="331"/>
              <a:chOff x="2449" y="2688"/>
              <a:chExt cx="181" cy="331"/>
            </a:xfrm>
          </p:grpSpPr>
          <p:sp>
            <p:nvSpPr>
              <p:cNvPr id="98"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99"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48" name="Group 182"/>
          <p:cNvGrpSpPr>
            <a:grpSpLocks/>
          </p:cNvGrpSpPr>
          <p:nvPr/>
        </p:nvGrpSpPr>
        <p:grpSpPr bwMode="auto">
          <a:xfrm flipH="1">
            <a:off x="9067800" y="6858000"/>
            <a:ext cx="287338" cy="787400"/>
            <a:chOff x="2449" y="2688"/>
            <a:chExt cx="181" cy="496"/>
          </a:xfrm>
        </p:grpSpPr>
        <p:sp>
          <p:nvSpPr>
            <p:cNvPr id="101"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102"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2049" name="Group 185"/>
            <p:cNvGrpSpPr>
              <a:grpSpLocks/>
            </p:cNvGrpSpPr>
            <p:nvPr/>
          </p:nvGrpSpPr>
          <p:grpSpPr bwMode="auto">
            <a:xfrm>
              <a:off x="2449" y="2688"/>
              <a:ext cx="181" cy="331"/>
              <a:chOff x="2449" y="2688"/>
              <a:chExt cx="181" cy="331"/>
            </a:xfrm>
          </p:grpSpPr>
          <p:sp>
            <p:nvSpPr>
              <p:cNvPr id="104"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05"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2050" name="Group 723"/>
          <p:cNvGrpSpPr>
            <a:grpSpLocks/>
          </p:cNvGrpSpPr>
          <p:nvPr/>
        </p:nvGrpSpPr>
        <p:grpSpPr bwMode="auto">
          <a:xfrm>
            <a:off x="8686800" y="3962400"/>
            <a:ext cx="152400" cy="403224"/>
            <a:chOff x="2574" y="2166"/>
            <a:chExt cx="96" cy="398"/>
          </a:xfrm>
        </p:grpSpPr>
        <p:sp>
          <p:nvSpPr>
            <p:cNvPr id="177"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8"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179"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180"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181"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182"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183"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2051" name="Group 139"/>
          <p:cNvGrpSpPr/>
          <p:nvPr/>
        </p:nvGrpSpPr>
        <p:grpSpPr>
          <a:xfrm>
            <a:off x="-685800" y="6781800"/>
            <a:ext cx="393700" cy="1271588"/>
            <a:chOff x="3962400" y="6248400"/>
            <a:chExt cx="393700" cy="1271588"/>
          </a:xfrm>
        </p:grpSpPr>
        <p:sp>
          <p:nvSpPr>
            <p:cNvPr id="138"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139"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2052" name="Group 170"/>
          <p:cNvGrpSpPr>
            <a:grpSpLocks/>
          </p:cNvGrpSpPr>
          <p:nvPr/>
        </p:nvGrpSpPr>
        <p:grpSpPr bwMode="auto">
          <a:xfrm>
            <a:off x="10134600" y="7772400"/>
            <a:ext cx="288925" cy="787400"/>
            <a:chOff x="1008" y="2592"/>
            <a:chExt cx="182" cy="496"/>
          </a:xfrm>
        </p:grpSpPr>
        <p:sp>
          <p:nvSpPr>
            <p:cNvPr id="142"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143"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2053" name="Group 173"/>
            <p:cNvGrpSpPr>
              <a:grpSpLocks/>
            </p:cNvGrpSpPr>
            <p:nvPr/>
          </p:nvGrpSpPr>
          <p:grpSpPr bwMode="auto">
            <a:xfrm>
              <a:off x="1008" y="2592"/>
              <a:ext cx="182" cy="331"/>
              <a:chOff x="1008" y="2592"/>
              <a:chExt cx="182" cy="331"/>
            </a:xfrm>
          </p:grpSpPr>
          <p:sp>
            <p:nvSpPr>
              <p:cNvPr id="145"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46"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2054" name="Group 107"/>
          <p:cNvGrpSpPr/>
          <p:nvPr/>
        </p:nvGrpSpPr>
        <p:grpSpPr>
          <a:xfrm>
            <a:off x="-838200" y="2971800"/>
            <a:ext cx="533400" cy="3505200"/>
            <a:chOff x="1600200" y="3200400"/>
            <a:chExt cx="533400" cy="3505200"/>
          </a:xfrm>
        </p:grpSpPr>
        <p:sp>
          <p:nvSpPr>
            <p:cNvPr id="148" name="Rectangle 147"/>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 name="Straight Connector 148"/>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2055" name="Group 183"/>
          <p:cNvGrpSpPr/>
          <p:nvPr/>
        </p:nvGrpSpPr>
        <p:grpSpPr>
          <a:xfrm>
            <a:off x="9753600" y="2743200"/>
            <a:ext cx="404303" cy="685800"/>
            <a:chOff x="5105400" y="5257800"/>
            <a:chExt cx="404303" cy="685800"/>
          </a:xfrm>
        </p:grpSpPr>
        <p:grpSp>
          <p:nvGrpSpPr>
            <p:cNvPr id="2056" name="Group 47"/>
            <p:cNvGrpSpPr/>
            <p:nvPr/>
          </p:nvGrpSpPr>
          <p:grpSpPr>
            <a:xfrm>
              <a:off x="5105400" y="5257800"/>
              <a:ext cx="404303" cy="683977"/>
              <a:chOff x="767613" y="2243008"/>
              <a:chExt cx="404303" cy="683977"/>
            </a:xfrm>
          </p:grpSpPr>
          <p:grpSp>
            <p:nvGrpSpPr>
              <p:cNvPr id="2057" name="Group 7"/>
              <p:cNvGrpSpPr/>
              <p:nvPr/>
            </p:nvGrpSpPr>
            <p:grpSpPr>
              <a:xfrm rot="1162190">
                <a:off x="799364" y="2650842"/>
                <a:ext cx="263525" cy="243338"/>
                <a:chOff x="773113" y="2646362"/>
                <a:chExt cx="263525" cy="401638"/>
              </a:xfrm>
            </p:grpSpPr>
            <p:sp>
              <p:nvSpPr>
                <p:cNvPr id="191"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192"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188"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89"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190"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sp>
          <p:nvSpPr>
            <p:cNvPr id="186" name="AutoShape 28"/>
            <p:cNvSpPr>
              <a:spLocks noChangeArrowheads="1"/>
            </p:cNvSpPr>
            <p:nvPr/>
          </p:nvSpPr>
          <p:spPr bwMode="auto">
            <a:xfrm>
              <a:off x="5105400" y="5257800"/>
              <a:ext cx="381000" cy="685800"/>
            </a:xfrm>
            <a:prstGeom prst="can">
              <a:avLst>
                <a:gd name="adj" fmla="val 43873"/>
              </a:avLst>
            </a:prstGeom>
            <a:solidFill>
              <a:srgbClr val="73D9F1">
                <a:alpha val="58000"/>
              </a:srgbClr>
            </a:solid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2182902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a:grpSpLocks/>
          </p:cNvGrpSpPr>
          <p:nvPr/>
        </p:nvGrpSpPr>
        <p:grpSpPr bwMode="auto">
          <a:xfrm>
            <a:off x="2755900" y="8166100"/>
            <a:ext cx="393700" cy="1271588"/>
            <a:chOff x="1296" y="5072"/>
            <a:chExt cx="248" cy="801"/>
          </a:xfrm>
        </p:grpSpPr>
        <p:grpSp>
          <p:nvGrpSpPr>
            <p:cNvPr id="4043" name="Group 3"/>
            <p:cNvGrpSpPr>
              <a:grpSpLocks/>
            </p:cNvGrpSpPr>
            <p:nvPr/>
          </p:nvGrpSpPr>
          <p:grpSpPr bwMode="auto">
            <a:xfrm>
              <a:off x="1296" y="5136"/>
              <a:ext cx="231" cy="635"/>
              <a:chOff x="1252" y="5165"/>
              <a:chExt cx="231" cy="635"/>
            </a:xfrm>
          </p:grpSpPr>
          <p:grpSp>
            <p:nvGrpSpPr>
              <p:cNvPr id="4047" name="Group 4"/>
              <p:cNvGrpSpPr>
                <a:grpSpLocks/>
              </p:cNvGrpSpPr>
              <p:nvPr/>
            </p:nvGrpSpPr>
            <p:grpSpPr bwMode="auto">
              <a:xfrm>
                <a:off x="1338" y="5165"/>
                <a:ext cx="138" cy="635"/>
                <a:chOff x="2268" y="4129"/>
                <a:chExt cx="101" cy="465"/>
              </a:xfrm>
            </p:grpSpPr>
            <p:sp>
              <p:nvSpPr>
                <p:cNvPr id="4051" name="Line 5"/>
                <p:cNvSpPr>
                  <a:spLocks noChangeShapeType="1"/>
                </p:cNvSpPr>
                <p:nvPr/>
              </p:nvSpPr>
              <p:spPr bwMode="auto">
                <a:xfrm flipH="1">
                  <a:off x="2363" y="4322"/>
                  <a:ext cx="0" cy="272"/>
                </a:xfrm>
                <a:prstGeom prst="line">
                  <a:avLst/>
                </a:prstGeom>
                <a:noFill/>
                <a:ln w="19050">
                  <a:solidFill>
                    <a:schemeClr val="tx1"/>
                  </a:solidFill>
                  <a:round/>
                  <a:headEnd/>
                  <a:tailEnd/>
                </a:ln>
              </p:spPr>
              <p:txBody>
                <a:bodyPr wrap="none" anchor="ctr"/>
                <a:lstStyle/>
                <a:p>
                  <a:endParaRPr lang="en-US"/>
                </a:p>
              </p:txBody>
            </p:sp>
            <p:sp>
              <p:nvSpPr>
                <p:cNvPr id="4052" name="Line 6"/>
                <p:cNvSpPr>
                  <a:spLocks noChangeShapeType="1"/>
                </p:cNvSpPr>
                <p:nvPr/>
              </p:nvSpPr>
              <p:spPr bwMode="auto">
                <a:xfrm flipH="1">
                  <a:off x="2273" y="4305"/>
                  <a:ext cx="0" cy="258"/>
                </a:xfrm>
                <a:prstGeom prst="line">
                  <a:avLst/>
                </a:prstGeom>
                <a:noFill/>
                <a:ln w="19050">
                  <a:solidFill>
                    <a:schemeClr val="tx1"/>
                  </a:solidFill>
                  <a:round/>
                  <a:headEnd/>
                  <a:tailEnd/>
                </a:ln>
              </p:spPr>
              <p:txBody>
                <a:bodyPr wrap="none" anchor="ctr"/>
                <a:lstStyle/>
                <a:p>
                  <a:endParaRPr lang="en-US"/>
                </a:p>
              </p:txBody>
            </p:sp>
            <p:grpSp>
              <p:nvGrpSpPr>
                <p:cNvPr id="4053" name="Group 7"/>
                <p:cNvGrpSpPr>
                  <a:grpSpLocks/>
                </p:cNvGrpSpPr>
                <p:nvPr/>
              </p:nvGrpSpPr>
              <p:grpSpPr bwMode="auto">
                <a:xfrm>
                  <a:off x="2268" y="4129"/>
                  <a:ext cx="101" cy="286"/>
                  <a:chOff x="2268" y="4129"/>
                  <a:chExt cx="101" cy="286"/>
                </a:xfrm>
              </p:grpSpPr>
              <p:sp>
                <p:nvSpPr>
                  <p:cNvPr id="4054" name="Freeform 8"/>
                  <p:cNvSpPr>
                    <a:spLocks/>
                  </p:cNvSpPr>
                  <p:nvPr/>
                </p:nvSpPr>
                <p:spPr bwMode="auto">
                  <a:xfrm flipH="1">
                    <a:off x="2268" y="4129"/>
                    <a:ext cx="100" cy="286"/>
                  </a:xfrm>
                  <a:custGeom>
                    <a:avLst/>
                    <a:gdLst>
                      <a:gd name="T0" fmla="*/ 30 w 89"/>
                      <a:gd name="T1" fmla="*/ 14 h 328"/>
                      <a:gd name="T2" fmla="*/ 66 w 89"/>
                      <a:gd name="T3" fmla="*/ 0 h 328"/>
                      <a:gd name="T4" fmla="*/ 66 w 89"/>
                      <a:gd name="T5" fmla="*/ 59 h 328"/>
                      <a:gd name="T6" fmla="*/ 79 w 89"/>
                      <a:gd name="T7" fmla="*/ 62 h 328"/>
                      <a:gd name="T8" fmla="*/ 89 w 89"/>
                      <a:gd name="T9" fmla="*/ 79 h 328"/>
                      <a:gd name="T10" fmla="*/ 89 w 89"/>
                      <a:gd name="T11" fmla="*/ 239 h 328"/>
                      <a:gd name="T12" fmla="*/ 75 w 89"/>
                      <a:gd name="T13" fmla="*/ 292 h 328"/>
                      <a:gd name="T14" fmla="*/ 21 w 89"/>
                      <a:gd name="T15" fmla="*/ 328 h 328"/>
                      <a:gd name="T16" fmla="*/ 0 w 89"/>
                      <a:gd name="T17" fmla="*/ 278 h 328"/>
                      <a:gd name="T18" fmla="*/ 0 w 89"/>
                      <a:gd name="T19" fmla="*/ 111 h 328"/>
                      <a:gd name="T20" fmla="*/ 15 w 89"/>
                      <a:gd name="T21" fmla="*/ 84 h 328"/>
                      <a:gd name="T22" fmla="*/ 32 w 89"/>
                      <a:gd name="T23" fmla="*/ 74 h 328"/>
                      <a:gd name="T24" fmla="*/ 32 w 89"/>
                      <a:gd name="T25" fmla="*/ 13 h 3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9"/>
                      <a:gd name="T40" fmla="*/ 0 h 328"/>
                      <a:gd name="T41" fmla="*/ 89 w 89"/>
                      <a:gd name="T42" fmla="*/ 328 h 3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9" h="328">
                        <a:moveTo>
                          <a:pt x="30" y="14"/>
                        </a:moveTo>
                        <a:lnTo>
                          <a:pt x="66" y="0"/>
                        </a:lnTo>
                        <a:lnTo>
                          <a:pt x="66" y="59"/>
                        </a:lnTo>
                        <a:lnTo>
                          <a:pt x="79" y="62"/>
                        </a:lnTo>
                        <a:lnTo>
                          <a:pt x="89" y="79"/>
                        </a:lnTo>
                        <a:lnTo>
                          <a:pt x="89" y="239"/>
                        </a:lnTo>
                        <a:lnTo>
                          <a:pt x="75" y="292"/>
                        </a:lnTo>
                        <a:lnTo>
                          <a:pt x="21" y="328"/>
                        </a:lnTo>
                        <a:lnTo>
                          <a:pt x="0" y="278"/>
                        </a:lnTo>
                        <a:lnTo>
                          <a:pt x="0" y="111"/>
                        </a:lnTo>
                        <a:lnTo>
                          <a:pt x="15" y="84"/>
                        </a:lnTo>
                        <a:lnTo>
                          <a:pt x="32" y="74"/>
                        </a:lnTo>
                        <a:lnTo>
                          <a:pt x="32" y="13"/>
                        </a:lnTo>
                      </a:path>
                    </a:pathLst>
                  </a:custGeom>
                  <a:solidFill>
                    <a:srgbClr val="FFCC99"/>
                  </a:solidFill>
                  <a:ln w="6350" cap="rnd" cmpd="sng">
                    <a:solidFill>
                      <a:schemeClr val="tx1"/>
                    </a:solidFill>
                    <a:prstDash val="solid"/>
                    <a:round/>
                    <a:headEnd type="none" w="med" len="med"/>
                    <a:tailEnd type="none" w="med" len="med"/>
                  </a:ln>
                </p:spPr>
                <p:txBody>
                  <a:bodyPr/>
                  <a:lstStyle/>
                  <a:p>
                    <a:endParaRPr lang="en-US"/>
                  </a:p>
                </p:txBody>
              </p:sp>
              <p:sp>
                <p:nvSpPr>
                  <p:cNvPr id="4055" name="Freeform 9"/>
                  <p:cNvSpPr>
                    <a:spLocks/>
                  </p:cNvSpPr>
                  <p:nvPr/>
                </p:nvSpPr>
                <p:spPr bwMode="auto">
                  <a:xfrm>
                    <a:off x="2268" y="4289"/>
                    <a:ext cx="101" cy="123"/>
                  </a:xfrm>
                  <a:custGeom>
                    <a:avLst/>
                    <a:gdLst>
                      <a:gd name="T0" fmla="*/ 0 w 101"/>
                      <a:gd name="T1" fmla="*/ 0 h 123"/>
                      <a:gd name="T2" fmla="*/ 99 w 101"/>
                      <a:gd name="T3" fmla="*/ 31 h 123"/>
                      <a:gd name="T4" fmla="*/ 101 w 101"/>
                      <a:gd name="T5" fmla="*/ 84 h 123"/>
                      <a:gd name="T6" fmla="*/ 75 w 101"/>
                      <a:gd name="T7" fmla="*/ 123 h 123"/>
                      <a:gd name="T8" fmla="*/ 14 w 101"/>
                      <a:gd name="T9" fmla="*/ 90 h 123"/>
                      <a:gd name="T10" fmla="*/ 3 w 101"/>
                      <a:gd name="T11" fmla="*/ 46 h 123"/>
                      <a:gd name="T12" fmla="*/ 0 w 101"/>
                      <a:gd name="T13" fmla="*/ 0 h 123"/>
                      <a:gd name="T14" fmla="*/ 0 60000 65536"/>
                      <a:gd name="T15" fmla="*/ 0 60000 65536"/>
                      <a:gd name="T16" fmla="*/ 0 60000 65536"/>
                      <a:gd name="T17" fmla="*/ 0 60000 65536"/>
                      <a:gd name="T18" fmla="*/ 0 60000 65536"/>
                      <a:gd name="T19" fmla="*/ 0 60000 65536"/>
                      <a:gd name="T20" fmla="*/ 0 60000 65536"/>
                      <a:gd name="T21" fmla="*/ 0 w 101"/>
                      <a:gd name="T22" fmla="*/ 0 h 123"/>
                      <a:gd name="T23" fmla="*/ 101 w 101"/>
                      <a:gd name="T24" fmla="*/ 123 h 1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123">
                        <a:moveTo>
                          <a:pt x="0" y="0"/>
                        </a:moveTo>
                        <a:lnTo>
                          <a:pt x="99" y="31"/>
                        </a:lnTo>
                        <a:lnTo>
                          <a:pt x="101" y="84"/>
                        </a:lnTo>
                        <a:lnTo>
                          <a:pt x="75" y="123"/>
                        </a:lnTo>
                        <a:lnTo>
                          <a:pt x="14" y="90"/>
                        </a:lnTo>
                        <a:lnTo>
                          <a:pt x="3" y="46"/>
                        </a:lnTo>
                        <a:lnTo>
                          <a:pt x="0" y="0"/>
                        </a:lnTo>
                        <a:close/>
                      </a:path>
                    </a:pathLst>
                  </a:custGeom>
                  <a:solidFill>
                    <a:schemeClr val="tx1"/>
                  </a:solidFill>
                  <a:ln w="6350">
                    <a:solidFill>
                      <a:schemeClr val="tx1"/>
                    </a:solidFill>
                    <a:round/>
                    <a:headEnd/>
                    <a:tailEnd/>
                  </a:ln>
                </p:spPr>
                <p:txBody>
                  <a:bodyPr/>
                  <a:lstStyle/>
                  <a:p>
                    <a:endParaRPr lang="en-US"/>
                  </a:p>
                </p:txBody>
              </p:sp>
            </p:grpSp>
          </p:grpSp>
          <p:grpSp>
            <p:nvGrpSpPr>
              <p:cNvPr id="4048" name="Group 10"/>
              <p:cNvGrpSpPr>
                <a:grpSpLocks/>
              </p:cNvGrpSpPr>
              <p:nvPr/>
            </p:nvGrpSpPr>
            <p:grpSpPr bwMode="auto">
              <a:xfrm>
                <a:off x="1252" y="5436"/>
                <a:ext cx="231" cy="298"/>
                <a:chOff x="1252" y="5436"/>
                <a:chExt cx="231" cy="298"/>
              </a:xfrm>
            </p:grpSpPr>
            <p:sp>
              <p:nvSpPr>
                <p:cNvPr id="4049" name="Freeform 11"/>
                <p:cNvSpPr>
                  <a:spLocks/>
                </p:cNvSpPr>
                <p:nvPr/>
              </p:nvSpPr>
              <p:spPr bwMode="auto">
                <a:xfrm>
                  <a:off x="1252" y="5436"/>
                  <a:ext cx="228" cy="294"/>
                </a:xfrm>
                <a:custGeom>
                  <a:avLst/>
                  <a:gdLst>
                    <a:gd name="T0" fmla="*/ 48 w 228"/>
                    <a:gd name="T1" fmla="*/ 0 h 294"/>
                    <a:gd name="T2" fmla="*/ 0 w 228"/>
                    <a:gd name="T3" fmla="*/ 12 h 294"/>
                    <a:gd name="T4" fmla="*/ 33 w 228"/>
                    <a:gd name="T5" fmla="*/ 68 h 294"/>
                    <a:gd name="T6" fmla="*/ 19 w 228"/>
                    <a:gd name="T7" fmla="*/ 80 h 294"/>
                    <a:gd name="T8" fmla="*/ 18 w 228"/>
                    <a:gd name="T9" fmla="*/ 103 h 294"/>
                    <a:gd name="T10" fmla="*/ 108 w 228"/>
                    <a:gd name="T11" fmla="*/ 254 h 294"/>
                    <a:gd name="T12" fmla="*/ 154 w 228"/>
                    <a:gd name="T13" fmla="*/ 294 h 294"/>
                    <a:gd name="T14" fmla="*/ 227 w 228"/>
                    <a:gd name="T15" fmla="*/ 269 h 294"/>
                    <a:gd name="T16" fmla="*/ 228 w 228"/>
                    <a:gd name="T17" fmla="*/ 224 h 294"/>
                    <a:gd name="T18" fmla="*/ 137 w 228"/>
                    <a:gd name="T19" fmla="*/ 72 h 294"/>
                    <a:gd name="T20" fmla="*/ 106 w 228"/>
                    <a:gd name="T21" fmla="*/ 56 h 294"/>
                    <a:gd name="T22" fmla="*/ 80 w 228"/>
                    <a:gd name="T23" fmla="*/ 59 h 294"/>
                    <a:gd name="T24" fmla="*/ 45 w 228"/>
                    <a:gd name="T25" fmla="*/ 1 h 2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8"/>
                    <a:gd name="T40" fmla="*/ 0 h 294"/>
                    <a:gd name="T41" fmla="*/ 228 w 228"/>
                    <a:gd name="T42" fmla="*/ 294 h 29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8" h="294">
                      <a:moveTo>
                        <a:pt x="48" y="0"/>
                      </a:moveTo>
                      <a:lnTo>
                        <a:pt x="0" y="12"/>
                      </a:lnTo>
                      <a:lnTo>
                        <a:pt x="33" y="68"/>
                      </a:lnTo>
                      <a:lnTo>
                        <a:pt x="19" y="80"/>
                      </a:lnTo>
                      <a:lnTo>
                        <a:pt x="18" y="103"/>
                      </a:lnTo>
                      <a:lnTo>
                        <a:pt x="108" y="254"/>
                      </a:lnTo>
                      <a:lnTo>
                        <a:pt x="154" y="294"/>
                      </a:lnTo>
                      <a:lnTo>
                        <a:pt x="227" y="269"/>
                      </a:lnTo>
                      <a:lnTo>
                        <a:pt x="228" y="224"/>
                      </a:lnTo>
                      <a:lnTo>
                        <a:pt x="137" y="72"/>
                      </a:lnTo>
                      <a:lnTo>
                        <a:pt x="106" y="56"/>
                      </a:lnTo>
                      <a:lnTo>
                        <a:pt x="80" y="59"/>
                      </a:lnTo>
                      <a:lnTo>
                        <a:pt x="45" y="1"/>
                      </a:lnTo>
                    </a:path>
                  </a:pathLst>
                </a:custGeom>
                <a:solidFill>
                  <a:srgbClr val="FFCC99"/>
                </a:solidFill>
                <a:ln w="6350" cap="rnd" cmpd="sng">
                  <a:solidFill>
                    <a:schemeClr val="tx1"/>
                  </a:solidFill>
                  <a:prstDash val="solid"/>
                  <a:round/>
                  <a:headEnd type="none" w="med" len="med"/>
                  <a:tailEnd type="none" w="med" len="med"/>
                </a:ln>
              </p:spPr>
              <p:txBody>
                <a:bodyPr/>
                <a:lstStyle/>
                <a:p>
                  <a:endParaRPr lang="en-US"/>
                </a:p>
              </p:txBody>
            </p:sp>
            <p:sp>
              <p:nvSpPr>
                <p:cNvPr id="4050" name="Freeform 12"/>
                <p:cNvSpPr>
                  <a:spLocks/>
                </p:cNvSpPr>
                <p:nvPr/>
              </p:nvSpPr>
              <p:spPr bwMode="auto">
                <a:xfrm rot="306405">
                  <a:off x="1378" y="5512"/>
                  <a:ext cx="105" cy="222"/>
                </a:xfrm>
                <a:custGeom>
                  <a:avLst/>
                  <a:gdLst>
                    <a:gd name="T0" fmla="*/ 0 w 105"/>
                    <a:gd name="T1" fmla="*/ 0 h 222"/>
                    <a:gd name="T2" fmla="*/ 35 w 105"/>
                    <a:gd name="T3" fmla="*/ 222 h 222"/>
                    <a:gd name="T4" fmla="*/ 105 w 105"/>
                    <a:gd name="T5" fmla="*/ 188 h 222"/>
                    <a:gd name="T6" fmla="*/ 102 w 105"/>
                    <a:gd name="T7" fmla="*/ 140 h 222"/>
                    <a:gd name="T8" fmla="*/ 0 w 105"/>
                    <a:gd name="T9" fmla="*/ 0 h 222"/>
                    <a:gd name="T10" fmla="*/ 0 60000 65536"/>
                    <a:gd name="T11" fmla="*/ 0 60000 65536"/>
                    <a:gd name="T12" fmla="*/ 0 60000 65536"/>
                    <a:gd name="T13" fmla="*/ 0 60000 65536"/>
                    <a:gd name="T14" fmla="*/ 0 60000 65536"/>
                    <a:gd name="T15" fmla="*/ 0 w 105"/>
                    <a:gd name="T16" fmla="*/ 0 h 222"/>
                    <a:gd name="T17" fmla="*/ 105 w 105"/>
                    <a:gd name="T18" fmla="*/ 222 h 222"/>
                  </a:gdLst>
                  <a:ahLst/>
                  <a:cxnLst>
                    <a:cxn ang="T10">
                      <a:pos x="T0" y="T1"/>
                    </a:cxn>
                    <a:cxn ang="T11">
                      <a:pos x="T2" y="T3"/>
                    </a:cxn>
                    <a:cxn ang="T12">
                      <a:pos x="T4" y="T5"/>
                    </a:cxn>
                    <a:cxn ang="T13">
                      <a:pos x="T6" y="T7"/>
                    </a:cxn>
                    <a:cxn ang="T14">
                      <a:pos x="T8" y="T9"/>
                    </a:cxn>
                  </a:cxnLst>
                  <a:rect l="T15" t="T16" r="T17" b="T18"/>
                  <a:pathLst>
                    <a:path w="105" h="222">
                      <a:moveTo>
                        <a:pt x="0" y="0"/>
                      </a:moveTo>
                      <a:lnTo>
                        <a:pt x="35" y="222"/>
                      </a:lnTo>
                      <a:lnTo>
                        <a:pt x="105" y="188"/>
                      </a:lnTo>
                      <a:lnTo>
                        <a:pt x="102" y="140"/>
                      </a:lnTo>
                      <a:lnTo>
                        <a:pt x="0" y="0"/>
                      </a:lnTo>
                      <a:close/>
                    </a:path>
                  </a:pathLst>
                </a:custGeom>
                <a:solidFill>
                  <a:schemeClr val="tx1"/>
                </a:solidFill>
                <a:ln w="6350">
                  <a:solidFill>
                    <a:schemeClr val="tx1"/>
                  </a:solidFill>
                  <a:round/>
                  <a:headEnd/>
                  <a:tailEnd/>
                </a:ln>
              </p:spPr>
              <p:txBody>
                <a:bodyPr/>
                <a:lstStyle/>
                <a:p>
                  <a:endParaRPr lang="en-US"/>
                </a:p>
              </p:txBody>
            </p:sp>
          </p:grpSp>
        </p:grpSp>
        <p:grpSp>
          <p:nvGrpSpPr>
            <p:cNvPr id="4044" name="Group 13"/>
            <p:cNvGrpSpPr>
              <a:grpSpLocks/>
            </p:cNvGrpSpPr>
            <p:nvPr/>
          </p:nvGrpSpPr>
          <p:grpSpPr bwMode="auto">
            <a:xfrm>
              <a:off x="1296" y="5072"/>
              <a:ext cx="248" cy="801"/>
              <a:chOff x="2496" y="4380"/>
              <a:chExt cx="236" cy="690"/>
            </a:xfrm>
          </p:grpSpPr>
          <p:sp>
            <p:nvSpPr>
              <p:cNvPr id="4045" name="AutoShape 14"/>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4046" name="AutoShape 15"/>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sp>
        <p:nvSpPr>
          <p:cNvPr id="3075" name="Rectangle 16"/>
          <p:cNvSpPr>
            <a:spLocks noChangeArrowheads="1"/>
          </p:cNvSpPr>
          <p:nvPr/>
        </p:nvSpPr>
        <p:spPr bwMode="auto">
          <a:xfrm>
            <a:off x="1" y="4334141"/>
            <a:ext cx="195275" cy="389994"/>
          </a:xfrm>
          <a:prstGeom prst="rect">
            <a:avLst/>
          </a:prstGeom>
          <a:noFill/>
          <a:ln w="9525">
            <a:noFill/>
            <a:miter lim="800000"/>
            <a:headEnd/>
            <a:tailEnd/>
          </a:ln>
        </p:spPr>
        <p:txBody>
          <a:bodyPr wrap="none" lIns="96661" tIns="48331" rIns="96661" bIns="48331" anchor="ctr">
            <a:spAutoFit/>
          </a:bodyPr>
          <a:lstStyle/>
          <a:p>
            <a:pPr defTabSz="966788"/>
            <a:endParaRPr lang="en-US" sz="1900"/>
          </a:p>
        </p:txBody>
      </p:sp>
      <p:sp>
        <p:nvSpPr>
          <p:cNvPr id="3076" name="Rectangle 17"/>
          <p:cNvSpPr>
            <a:spLocks noChangeArrowheads="1"/>
          </p:cNvSpPr>
          <p:nvPr/>
        </p:nvSpPr>
        <p:spPr bwMode="auto">
          <a:xfrm>
            <a:off x="1" y="4877066"/>
            <a:ext cx="195275" cy="389994"/>
          </a:xfrm>
          <a:prstGeom prst="rect">
            <a:avLst/>
          </a:prstGeom>
          <a:noFill/>
          <a:ln w="9525">
            <a:noFill/>
            <a:miter lim="800000"/>
            <a:headEnd/>
            <a:tailEnd/>
          </a:ln>
        </p:spPr>
        <p:txBody>
          <a:bodyPr wrap="none" lIns="96661" tIns="48331" rIns="96661" bIns="48331" anchor="ctr">
            <a:spAutoFit/>
          </a:bodyPr>
          <a:lstStyle/>
          <a:p>
            <a:pPr defTabSz="966788">
              <a:tabLst>
                <a:tab pos="3262313" algn="r"/>
              </a:tabLst>
            </a:pPr>
            <a:endParaRPr lang="en-US" sz="1900"/>
          </a:p>
        </p:txBody>
      </p:sp>
      <p:grpSp>
        <p:nvGrpSpPr>
          <p:cNvPr id="3077" name="Group 18"/>
          <p:cNvGrpSpPr>
            <a:grpSpLocks/>
          </p:cNvGrpSpPr>
          <p:nvPr/>
        </p:nvGrpSpPr>
        <p:grpSpPr bwMode="auto">
          <a:xfrm>
            <a:off x="5410201" y="3276600"/>
            <a:ext cx="430213" cy="617538"/>
            <a:chOff x="3408" y="2064"/>
            <a:chExt cx="271" cy="389"/>
          </a:xfrm>
        </p:grpSpPr>
        <p:sp>
          <p:nvSpPr>
            <p:cNvPr id="4041" name="Freeform 19"/>
            <p:cNvSpPr>
              <a:spLocks/>
            </p:cNvSpPr>
            <p:nvPr/>
          </p:nvSpPr>
          <p:spPr bwMode="auto">
            <a:xfrm>
              <a:off x="3408" y="2064"/>
              <a:ext cx="271" cy="389"/>
            </a:xfrm>
            <a:custGeom>
              <a:avLst/>
              <a:gdLst>
                <a:gd name="T0" fmla="*/ 102 w 264"/>
                <a:gd name="T1" fmla="*/ 366 h 366"/>
                <a:gd name="T2" fmla="*/ 162 w 264"/>
                <a:gd name="T3" fmla="*/ 330 h 366"/>
                <a:gd name="T4" fmla="*/ 258 w 264"/>
                <a:gd name="T5" fmla="*/ 162 h 366"/>
                <a:gd name="T6" fmla="*/ 258 w 264"/>
                <a:gd name="T7" fmla="*/ 126 h 366"/>
                <a:gd name="T8" fmla="*/ 228 w 264"/>
                <a:gd name="T9" fmla="*/ 102 h 366"/>
                <a:gd name="T10" fmla="*/ 264 w 264"/>
                <a:gd name="T11" fmla="*/ 36 h 366"/>
                <a:gd name="T12" fmla="*/ 198 w 264"/>
                <a:gd name="T13" fmla="*/ 0 h 366"/>
                <a:gd name="T14" fmla="*/ 168 w 264"/>
                <a:gd name="T15" fmla="*/ 60 h 366"/>
                <a:gd name="T16" fmla="*/ 132 w 264"/>
                <a:gd name="T17" fmla="*/ 42 h 366"/>
                <a:gd name="T18" fmla="*/ 90 w 264"/>
                <a:gd name="T19" fmla="*/ 66 h 366"/>
                <a:gd name="T20" fmla="*/ 0 w 264"/>
                <a:gd name="T21" fmla="*/ 240 h 366"/>
                <a:gd name="T22" fmla="*/ 6 w 264"/>
                <a:gd name="T23" fmla="*/ 306 h 366"/>
                <a:gd name="T24" fmla="*/ 102 w 264"/>
                <a:gd name="T25" fmla="*/ 366 h 3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4"/>
                <a:gd name="T40" fmla="*/ 0 h 366"/>
                <a:gd name="T41" fmla="*/ 264 w 264"/>
                <a:gd name="T42" fmla="*/ 366 h 3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4" h="366">
                  <a:moveTo>
                    <a:pt x="102" y="366"/>
                  </a:moveTo>
                  <a:lnTo>
                    <a:pt x="162" y="330"/>
                  </a:lnTo>
                  <a:lnTo>
                    <a:pt x="258" y="162"/>
                  </a:lnTo>
                  <a:lnTo>
                    <a:pt x="258" y="126"/>
                  </a:lnTo>
                  <a:lnTo>
                    <a:pt x="228" y="102"/>
                  </a:lnTo>
                  <a:lnTo>
                    <a:pt x="264" y="36"/>
                  </a:lnTo>
                  <a:lnTo>
                    <a:pt x="198" y="0"/>
                  </a:lnTo>
                  <a:lnTo>
                    <a:pt x="168" y="60"/>
                  </a:lnTo>
                  <a:lnTo>
                    <a:pt x="132" y="42"/>
                  </a:lnTo>
                  <a:lnTo>
                    <a:pt x="90" y="66"/>
                  </a:lnTo>
                  <a:lnTo>
                    <a:pt x="0" y="240"/>
                  </a:lnTo>
                  <a:lnTo>
                    <a:pt x="6" y="306"/>
                  </a:lnTo>
                  <a:lnTo>
                    <a:pt x="102" y="366"/>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4042" name="Freeform 20"/>
            <p:cNvSpPr>
              <a:spLocks/>
            </p:cNvSpPr>
            <p:nvPr/>
          </p:nvSpPr>
          <p:spPr bwMode="auto">
            <a:xfrm>
              <a:off x="3414" y="2198"/>
              <a:ext cx="259" cy="255"/>
            </a:xfrm>
            <a:custGeom>
              <a:avLst/>
              <a:gdLst>
                <a:gd name="T0" fmla="*/ 0 w 259"/>
                <a:gd name="T1" fmla="*/ 185 h 255"/>
                <a:gd name="T2" fmla="*/ 68 w 259"/>
                <a:gd name="T3" fmla="*/ 133 h 255"/>
                <a:gd name="T4" fmla="*/ 259 w 259"/>
                <a:gd name="T5" fmla="*/ 0 h 255"/>
                <a:gd name="T6" fmla="*/ 259 w 259"/>
                <a:gd name="T7" fmla="*/ 38 h 255"/>
                <a:gd name="T8" fmla="*/ 160 w 259"/>
                <a:gd name="T9" fmla="*/ 223 h 255"/>
                <a:gd name="T10" fmla="*/ 99 w 259"/>
                <a:gd name="T11" fmla="*/ 255 h 255"/>
                <a:gd name="T12" fmla="*/ 0 w 259"/>
                <a:gd name="T13" fmla="*/ 185 h 255"/>
                <a:gd name="T14" fmla="*/ 0 60000 65536"/>
                <a:gd name="T15" fmla="*/ 0 60000 65536"/>
                <a:gd name="T16" fmla="*/ 0 60000 65536"/>
                <a:gd name="T17" fmla="*/ 0 60000 65536"/>
                <a:gd name="T18" fmla="*/ 0 60000 65536"/>
                <a:gd name="T19" fmla="*/ 0 60000 65536"/>
                <a:gd name="T20" fmla="*/ 0 60000 65536"/>
                <a:gd name="T21" fmla="*/ 0 w 259"/>
                <a:gd name="T22" fmla="*/ 0 h 255"/>
                <a:gd name="T23" fmla="*/ 259 w 259"/>
                <a:gd name="T24" fmla="*/ 255 h 2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9" h="255">
                  <a:moveTo>
                    <a:pt x="0" y="185"/>
                  </a:moveTo>
                  <a:lnTo>
                    <a:pt x="68" y="133"/>
                  </a:lnTo>
                  <a:lnTo>
                    <a:pt x="259" y="0"/>
                  </a:lnTo>
                  <a:lnTo>
                    <a:pt x="259" y="38"/>
                  </a:lnTo>
                  <a:lnTo>
                    <a:pt x="160" y="223"/>
                  </a:lnTo>
                  <a:lnTo>
                    <a:pt x="99" y="255"/>
                  </a:lnTo>
                  <a:lnTo>
                    <a:pt x="0" y="185"/>
                  </a:lnTo>
                  <a:close/>
                </a:path>
              </a:pathLst>
            </a:custGeom>
            <a:solidFill>
              <a:schemeClr val="tx1"/>
            </a:solidFill>
            <a:ln w="9525" cap="flat" cmpd="sng">
              <a:solidFill>
                <a:schemeClr val="tx1"/>
              </a:solidFill>
              <a:prstDash val="solid"/>
              <a:round/>
              <a:headEnd/>
              <a:tailEnd/>
            </a:ln>
          </p:spPr>
          <p:txBody>
            <a:bodyPr wrap="none" anchor="ctr"/>
            <a:lstStyle/>
            <a:p>
              <a:endParaRPr lang="en-US"/>
            </a:p>
          </p:txBody>
        </p:sp>
      </p:grpSp>
      <p:grpSp>
        <p:nvGrpSpPr>
          <p:cNvPr id="3078" name="Group 21"/>
          <p:cNvGrpSpPr>
            <a:grpSpLocks/>
          </p:cNvGrpSpPr>
          <p:nvPr/>
        </p:nvGrpSpPr>
        <p:grpSpPr bwMode="auto">
          <a:xfrm>
            <a:off x="292100" y="431799"/>
            <a:ext cx="185738" cy="660400"/>
            <a:chOff x="5403" y="3457"/>
            <a:chExt cx="209" cy="755"/>
          </a:xfrm>
        </p:grpSpPr>
        <p:sp>
          <p:nvSpPr>
            <p:cNvPr id="4034" name="Oval 22"/>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p>
              <a:endParaRPr lang="en-US"/>
            </a:p>
          </p:txBody>
        </p:sp>
        <p:sp>
          <p:nvSpPr>
            <p:cNvPr id="4035" name="Oval 23"/>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p>
              <a:endParaRPr lang="en-US"/>
            </a:p>
          </p:txBody>
        </p:sp>
        <p:sp>
          <p:nvSpPr>
            <p:cNvPr id="4036" name="Freeform 24"/>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4037" name="Rectangle 25"/>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038" name="Rectangle 26"/>
            <p:cNvSpPr>
              <a:spLocks noChangeArrowheads="1"/>
            </p:cNvSpPr>
            <p:nvPr/>
          </p:nvSpPr>
          <p:spPr bwMode="auto">
            <a:xfrm>
              <a:off x="5437" y="3779"/>
              <a:ext cx="138" cy="18"/>
            </a:xfrm>
            <a:prstGeom prst="rect">
              <a:avLst/>
            </a:prstGeom>
            <a:solidFill>
              <a:schemeClr val="bg1"/>
            </a:solidFill>
            <a:ln w="12700">
              <a:noFill/>
              <a:miter lim="800000"/>
              <a:headEnd/>
              <a:tailEnd/>
            </a:ln>
          </p:spPr>
          <p:txBody>
            <a:bodyPr wrap="none" anchor="ctr"/>
            <a:lstStyle/>
            <a:p>
              <a:endParaRPr lang="en-US"/>
            </a:p>
          </p:txBody>
        </p:sp>
        <p:sp>
          <p:nvSpPr>
            <p:cNvPr id="4039" name="Rectangle 27"/>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p>
              <a:endParaRPr lang="en-US"/>
            </a:p>
          </p:txBody>
        </p:sp>
        <p:sp>
          <p:nvSpPr>
            <p:cNvPr id="4040" name="Rectangle 28"/>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p>
              <a:endParaRPr lang="en-US"/>
            </a:p>
          </p:txBody>
        </p:sp>
      </p:grpSp>
      <p:grpSp>
        <p:nvGrpSpPr>
          <p:cNvPr id="3079" name="Group 29"/>
          <p:cNvGrpSpPr>
            <a:grpSpLocks/>
          </p:cNvGrpSpPr>
          <p:nvPr/>
        </p:nvGrpSpPr>
        <p:grpSpPr bwMode="auto">
          <a:xfrm>
            <a:off x="838201" y="381001"/>
            <a:ext cx="287338" cy="790575"/>
            <a:chOff x="528" y="240"/>
            <a:chExt cx="181" cy="498"/>
          </a:xfrm>
        </p:grpSpPr>
        <p:sp>
          <p:nvSpPr>
            <p:cNvPr id="4031" name="Line 30"/>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4032" name="Line 31"/>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4033" name="Freeform 32"/>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080" name="Group 33"/>
          <p:cNvGrpSpPr>
            <a:grpSpLocks/>
          </p:cNvGrpSpPr>
          <p:nvPr/>
        </p:nvGrpSpPr>
        <p:grpSpPr bwMode="auto">
          <a:xfrm>
            <a:off x="1219201" y="381000"/>
            <a:ext cx="290513" cy="787400"/>
            <a:chOff x="2244" y="2118"/>
            <a:chExt cx="181" cy="499"/>
          </a:xfrm>
        </p:grpSpPr>
        <p:sp>
          <p:nvSpPr>
            <p:cNvPr id="4028" name="Line 34"/>
            <p:cNvSpPr>
              <a:spLocks noChangeShapeType="1"/>
            </p:cNvSpPr>
            <p:nvPr/>
          </p:nvSpPr>
          <p:spPr bwMode="auto">
            <a:xfrm>
              <a:off x="2251" y="2363"/>
              <a:ext cx="0" cy="254"/>
            </a:xfrm>
            <a:prstGeom prst="line">
              <a:avLst/>
            </a:prstGeom>
            <a:noFill/>
            <a:ln w="28575">
              <a:solidFill>
                <a:schemeClr val="tx1"/>
              </a:solidFill>
              <a:round/>
              <a:headEnd/>
              <a:tailEnd/>
            </a:ln>
          </p:spPr>
          <p:txBody>
            <a:bodyPr wrap="none" anchor="ctr"/>
            <a:lstStyle/>
            <a:p>
              <a:endParaRPr lang="en-US"/>
            </a:p>
          </p:txBody>
        </p:sp>
        <p:sp>
          <p:nvSpPr>
            <p:cNvPr id="4029" name="Line 35"/>
            <p:cNvSpPr>
              <a:spLocks noChangeShapeType="1"/>
            </p:cNvSpPr>
            <p:nvPr/>
          </p:nvSpPr>
          <p:spPr bwMode="auto">
            <a:xfrm>
              <a:off x="2420" y="2363"/>
              <a:ext cx="0" cy="254"/>
            </a:xfrm>
            <a:prstGeom prst="line">
              <a:avLst/>
            </a:prstGeom>
            <a:noFill/>
            <a:ln w="28575">
              <a:solidFill>
                <a:schemeClr val="tx1"/>
              </a:solidFill>
              <a:round/>
              <a:headEnd/>
              <a:tailEnd/>
            </a:ln>
          </p:spPr>
          <p:txBody>
            <a:bodyPr wrap="none" anchor="ctr"/>
            <a:lstStyle/>
            <a:p>
              <a:endParaRPr lang="en-US"/>
            </a:p>
          </p:txBody>
        </p:sp>
        <p:sp>
          <p:nvSpPr>
            <p:cNvPr id="4030" name="Freeform 36"/>
            <p:cNvSpPr>
              <a:spLocks/>
            </p:cNvSpPr>
            <p:nvPr/>
          </p:nvSpPr>
          <p:spPr bwMode="auto">
            <a:xfrm>
              <a:off x="2244" y="2118"/>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nvGrpSpPr>
          <p:cNvPr id="3081" name="Group 37"/>
          <p:cNvGrpSpPr>
            <a:grpSpLocks/>
          </p:cNvGrpSpPr>
          <p:nvPr/>
        </p:nvGrpSpPr>
        <p:grpSpPr bwMode="auto">
          <a:xfrm>
            <a:off x="1600200" y="381001"/>
            <a:ext cx="285750" cy="781050"/>
            <a:chOff x="2496" y="2112"/>
            <a:chExt cx="181" cy="499"/>
          </a:xfrm>
        </p:grpSpPr>
        <p:sp>
          <p:nvSpPr>
            <p:cNvPr id="4022" name="Line 38"/>
            <p:cNvSpPr>
              <a:spLocks noChangeShapeType="1"/>
            </p:cNvSpPr>
            <p:nvPr/>
          </p:nvSpPr>
          <p:spPr bwMode="auto">
            <a:xfrm>
              <a:off x="2503" y="2357"/>
              <a:ext cx="0" cy="254"/>
            </a:xfrm>
            <a:prstGeom prst="line">
              <a:avLst/>
            </a:prstGeom>
            <a:noFill/>
            <a:ln w="28575">
              <a:solidFill>
                <a:schemeClr val="tx1"/>
              </a:solidFill>
              <a:round/>
              <a:headEnd/>
              <a:tailEnd/>
            </a:ln>
          </p:spPr>
          <p:txBody>
            <a:bodyPr wrap="none" anchor="ctr"/>
            <a:lstStyle/>
            <a:p>
              <a:endParaRPr lang="en-US"/>
            </a:p>
          </p:txBody>
        </p:sp>
        <p:sp>
          <p:nvSpPr>
            <p:cNvPr id="4023" name="Line 39"/>
            <p:cNvSpPr>
              <a:spLocks noChangeShapeType="1"/>
            </p:cNvSpPr>
            <p:nvPr/>
          </p:nvSpPr>
          <p:spPr bwMode="auto">
            <a:xfrm>
              <a:off x="2672" y="2357"/>
              <a:ext cx="0" cy="254"/>
            </a:xfrm>
            <a:prstGeom prst="line">
              <a:avLst/>
            </a:prstGeom>
            <a:noFill/>
            <a:ln w="28575">
              <a:solidFill>
                <a:schemeClr val="tx1"/>
              </a:solidFill>
              <a:round/>
              <a:headEnd/>
              <a:tailEnd/>
            </a:ln>
          </p:spPr>
          <p:txBody>
            <a:bodyPr wrap="none" anchor="ctr"/>
            <a:lstStyle/>
            <a:p>
              <a:endParaRPr lang="en-US"/>
            </a:p>
          </p:txBody>
        </p:sp>
        <p:grpSp>
          <p:nvGrpSpPr>
            <p:cNvPr id="4024" name="Group 40"/>
            <p:cNvGrpSpPr>
              <a:grpSpLocks/>
            </p:cNvGrpSpPr>
            <p:nvPr/>
          </p:nvGrpSpPr>
          <p:grpSpPr bwMode="auto">
            <a:xfrm>
              <a:off x="2496" y="2112"/>
              <a:ext cx="181" cy="333"/>
              <a:chOff x="2496" y="2112"/>
              <a:chExt cx="181" cy="333"/>
            </a:xfrm>
          </p:grpSpPr>
          <p:sp>
            <p:nvSpPr>
              <p:cNvPr id="4025" name="Freeform 41"/>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4026" name="Line 4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4027" name="Line 4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nvGrpSpPr>
          <p:cNvPr id="3082" name="Group 44"/>
          <p:cNvGrpSpPr>
            <a:grpSpLocks/>
          </p:cNvGrpSpPr>
          <p:nvPr/>
        </p:nvGrpSpPr>
        <p:grpSpPr bwMode="auto">
          <a:xfrm>
            <a:off x="3124201" y="381000"/>
            <a:ext cx="287338" cy="787400"/>
            <a:chOff x="1756" y="2113"/>
            <a:chExt cx="181" cy="499"/>
          </a:xfrm>
        </p:grpSpPr>
        <p:sp>
          <p:nvSpPr>
            <p:cNvPr id="4016" name="Line 45"/>
            <p:cNvSpPr>
              <a:spLocks noChangeShapeType="1"/>
            </p:cNvSpPr>
            <p:nvPr/>
          </p:nvSpPr>
          <p:spPr bwMode="auto">
            <a:xfrm>
              <a:off x="1766" y="2358"/>
              <a:ext cx="0" cy="254"/>
            </a:xfrm>
            <a:prstGeom prst="line">
              <a:avLst/>
            </a:prstGeom>
            <a:noFill/>
            <a:ln w="28575">
              <a:solidFill>
                <a:schemeClr val="tx1"/>
              </a:solidFill>
              <a:round/>
              <a:headEnd/>
              <a:tailEnd/>
            </a:ln>
          </p:spPr>
          <p:txBody>
            <a:bodyPr wrap="none" anchor="ctr"/>
            <a:lstStyle/>
            <a:p>
              <a:endParaRPr lang="en-US"/>
            </a:p>
          </p:txBody>
        </p:sp>
        <p:sp>
          <p:nvSpPr>
            <p:cNvPr id="4017" name="Line 46"/>
            <p:cNvSpPr>
              <a:spLocks noChangeShapeType="1"/>
            </p:cNvSpPr>
            <p:nvPr/>
          </p:nvSpPr>
          <p:spPr bwMode="auto">
            <a:xfrm>
              <a:off x="1929" y="2358"/>
              <a:ext cx="0" cy="254"/>
            </a:xfrm>
            <a:prstGeom prst="line">
              <a:avLst/>
            </a:prstGeom>
            <a:noFill/>
            <a:ln w="28575">
              <a:solidFill>
                <a:schemeClr val="tx1"/>
              </a:solidFill>
              <a:round/>
              <a:headEnd/>
              <a:tailEnd/>
            </a:ln>
          </p:spPr>
          <p:txBody>
            <a:bodyPr wrap="none" anchor="ctr"/>
            <a:lstStyle/>
            <a:p>
              <a:endParaRPr lang="en-US"/>
            </a:p>
          </p:txBody>
        </p:sp>
        <p:grpSp>
          <p:nvGrpSpPr>
            <p:cNvPr id="4018" name="Group 47"/>
            <p:cNvGrpSpPr>
              <a:grpSpLocks/>
            </p:cNvGrpSpPr>
            <p:nvPr/>
          </p:nvGrpSpPr>
          <p:grpSpPr bwMode="auto">
            <a:xfrm>
              <a:off x="1756" y="2113"/>
              <a:ext cx="181" cy="333"/>
              <a:chOff x="1756" y="2113"/>
              <a:chExt cx="181" cy="333"/>
            </a:xfrm>
          </p:grpSpPr>
          <p:sp>
            <p:nvSpPr>
              <p:cNvPr id="4019" name="Freeform 48"/>
              <p:cNvSpPr>
                <a:spLocks/>
              </p:cNvSpPr>
              <p:nvPr/>
            </p:nvSpPr>
            <p:spPr bwMode="auto">
              <a:xfrm>
                <a:off x="1756" y="2113"/>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4020" name="Freeform 49"/>
              <p:cNvSpPr>
                <a:spLocks/>
              </p:cNvSpPr>
              <p:nvPr/>
            </p:nvSpPr>
            <p:spPr bwMode="auto">
              <a:xfrm>
                <a:off x="1881" y="2181"/>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sp>
            <p:nvSpPr>
              <p:cNvPr id="4021" name="Freeform 50"/>
              <p:cNvSpPr>
                <a:spLocks/>
              </p:cNvSpPr>
              <p:nvPr/>
            </p:nvSpPr>
            <p:spPr bwMode="auto">
              <a:xfrm flipH="1">
                <a:off x="1759" y="2179"/>
                <a:ext cx="56" cy="264"/>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3083" name="Group 51"/>
          <p:cNvGrpSpPr>
            <a:grpSpLocks/>
          </p:cNvGrpSpPr>
          <p:nvPr/>
        </p:nvGrpSpPr>
        <p:grpSpPr bwMode="auto">
          <a:xfrm>
            <a:off x="549275" y="635001"/>
            <a:ext cx="141288" cy="460375"/>
            <a:chOff x="5403" y="3457"/>
            <a:chExt cx="209" cy="755"/>
          </a:xfrm>
        </p:grpSpPr>
        <p:sp>
          <p:nvSpPr>
            <p:cNvPr id="4009" name="Oval 52"/>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p>
              <a:endParaRPr lang="en-US"/>
            </a:p>
          </p:txBody>
        </p:sp>
        <p:sp>
          <p:nvSpPr>
            <p:cNvPr id="4010" name="Oval 53"/>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p>
              <a:endParaRPr lang="en-US"/>
            </a:p>
          </p:txBody>
        </p:sp>
        <p:sp>
          <p:nvSpPr>
            <p:cNvPr id="4011" name="Freeform 54"/>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4012" name="Rectangle 55"/>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4013" name="Rectangle 56"/>
            <p:cNvSpPr>
              <a:spLocks noChangeArrowheads="1"/>
            </p:cNvSpPr>
            <p:nvPr/>
          </p:nvSpPr>
          <p:spPr bwMode="auto">
            <a:xfrm>
              <a:off x="5437" y="3779"/>
              <a:ext cx="138" cy="18"/>
            </a:xfrm>
            <a:prstGeom prst="rect">
              <a:avLst/>
            </a:prstGeom>
            <a:solidFill>
              <a:schemeClr val="bg1"/>
            </a:solidFill>
            <a:ln w="12700">
              <a:noFill/>
              <a:miter lim="800000"/>
              <a:headEnd/>
              <a:tailEnd/>
            </a:ln>
          </p:spPr>
          <p:txBody>
            <a:bodyPr wrap="none" anchor="ctr"/>
            <a:lstStyle/>
            <a:p>
              <a:endParaRPr lang="en-US"/>
            </a:p>
          </p:txBody>
        </p:sp>
        <p:sp>
          <p:nvSpPr>
            <p:cNvPr id="4014" name="Rectangle 57"/>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p>
              <a:endParaRPr lang="en-US"/>
            </a:p>
          </p:txBody>
        </p:sp>
        <p:sp>
          <p:nvSpPr>
            <p:cNvPr id="4015" name="Rectangle 58"/>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p>
              <a:endParaRPr lang="en-US"/>
            </a:p>
          </p:txBody>
        </p:sp>
      </p:grpSp>
      <p:sp>
        <p:nvSpPr>
          <p:cNvPr id="3084" name="Freeform 59"/>
          <p:cNvSpPr>
            <a:spLocks/>
          </p:cNvSpPr>
          <p:nvPr/>
        </p:nvSpPr>
        <p:spPr bwMode="auto">
          <a:xfrm rot="3268899">
            <a:off x="6515895" y="3313906"/>
            <a:ext cx="236537" cy="619125"/>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nvGrpSpPr>
          <p:cNvPr id="3085" name="Group 60"/>
          <p:cNvGrpSpPr>
            <a:grpSpLocks/>
          </p:cNvGrpSpPr>
          <p:nvPr/>
        </p:nvGrpSpPr>
        <p:grpSpPr bwMode="auto">
          <a:xfrm>
            <a:off x="3581400" y="3352799"/>
            <a:ext cx="563563" cy="774701"/>
            <a:chOff x="3456" y="2064"/>
            <a:chExt cx="355" cy="488"/>
          </a:xfrm>
        </p:grpSpPr>
        <p:sp>
          <p:nvSpPr>
            <p:cNvPr id="4003" name="Freeform 61"/>
            <p:cNvSpPr>
              <a:spLocks/>
            </p:cNvSpPr>
            <p:nvPr/>
          </p:nvSpPr>
          <p:spPr bwMode="auto">
            <a:xfrm>
              <a:off x="3600" y="2076"/>
              <a:ext cx="211" cy="310"/>
            </a:xfrm>
            <a:custGeom>
              <a:avLst/>
              <a:gdLst>
                <a:gd name="T0" fmla="*/ 144 w 180"/>
                <a:gd name="T1" fmla="*/ 0 h 265"/>
                <a:gd name="T2" fmla="*/ 179 w 180"/>
                <a:gd name="T3" fmla="*/ 20 h 265"/>
                <a:gd name="T4" fmla="*/ 161 w 180"/>
                <a:gd name="T5" fmla="*/ 60 h 265"/>
                <a:gd name="T6" fmla="*/ 178 w 180"/>
                <a:gd name="T7" fmla="*/ 77 h 265"/>
                <a:gd name="T8" fmla="*/ 180 w 180"/>
                <a:gd name="T9" fmla="*/ 109 h 265"/>
                <a:gd name="T10" fmla="*/ 104 w 180"/>
                <a:gd name="T11" fmla="*/ 248 h 265"/>
                <a:gd name="T12" fmla="*/ 64 w 180"/>
                <a:gd name="T13" fmla="*/ 265 h 265"/>
                <a:gd name="T14" fmla="*/ 0 w 180"/>
                <a:gd name="T15" fmla="*/ 229 h 265"/>
                <a:gd name="T16" fmla="*/ 6 w 180"/>
                <a:gd name="T17" fmla="*/ 173 h 265"/>
                <a:gd name="T18" fmla="*/ 70 w 180"/>
                <a:gd name="T19" fmla="*/ 49 h 265"/>
                <a:gd name="T20" fmla="*/ 97 w 180"/>
                <a:gd name="T21" fmla="*/ 37 h 265"/>
                <a:gd name="T22" fmla="*/ 119 w 180"/>
                <a:gd name="T23" fmla="*/ 41 h 265"/>
                <a:gd name="T24" fmla="*/ 141 w 180"/>
                <a:gd name="T25" fmla="*/ 1 h 265"/>
                <a:gd name="T26" fmla="*/ 144 w 180"/>
                <a:gd name="T27" fmla="*/ 0 h 26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0"/>
                <a:gd name="T43" fmla="*/ 0 h 265"/>
                <a:gd name="T44" fmla="*/ 180 w 180"/>
                <a:gd name="T45" fmla="*/ 265 h 26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0" h="265">
                  <a:moveTo>
                    <a:pt x="144" y="0"/>
                  </a:moveTo>
                  <a:lnTo>
                    <a:pt x="179" y="20"/>
                  </a:lnTo>
                  <a:lnTo>
                    <a:pt x="161" y="60"/>
                  </a:lnTo>
                  <a:lnTo>
                    <a:pt x="178" y="77"/>
                  </a:lnTo>
                  <a:lnTo>
                    <a:pt x="180" y="109"/>
                  </a:lnTo>
                  <a:lnTo>
                    <a:pt x="104" y="248"/>
                  </a:lnTo>
                  <a:lnTo>
                    <a:pt x="64" y="265"/>
                  </a:lnTo>
                  <a:lnTo>
                    <a:pt x="0" y="229"/>
                  </a:lnTo>
                  <a:lnTo>
                    <a:pt x="6" y="173"/>
                  </a:lnTo>
                  <a:lnTo>
                    <a:pt x="70" y="49"/>
                  </a:lnTo>
                  <a:lnTo>
                    <a:pt x="97" y="37"/>
                  </a:lnTo>
                  <a:lnTo>
                    <a:pt x="119" y="41"/>
                  </a:lnTo>
                  <a:lnTo>
                    <a:pt x="141" y="1"/>
                  </a:lnTo>
                  <a:lnTo>
                    <a:pt x="144" y="0"/>
                  </a:lnTo>
                  <a:close/>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4004" name="Freeform 62"/>
            <p:cNvSpPr>
              <a:spLocks/>
            </p:cNvSpPr>
            <p:nvPr/>
          </p:nvSpPr>
          <p:spPr bwMode="auto">
            <a:xfrm rot="-1371156">
              <a:off x="3456" y="2094"/>
              <a:ext cx="145" cy="327"/>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nvGrpSpPr>
            <p:cNvPr id="4005" name="Group 63"/>
            <p:cNvGrpSpPr>
              <a:grpSpLocks/>
            </p:cNvGrpSpPr>
            <p:nvPr/>
          </p:nvGrpSpPr>
          <p:grpSpPr bwMode="auto">
            <a:xfrm>
              <a:off x="3561" y="2064"/>
              <a:ext cx="125" cy="488"/>
              <a:chOff x="1425" y="2304"/>
              <a:chExt cx="173" cy="560"/>
            </a:xfrm>
          </p:grpSpPr>
          <p:sp>
            <p:nvSpPr>
              <p:cNvPr id="4006" name="Line 64"/>
              <p:cNvSpPr>
                <a:spLocks noChangeShapeType="1"/>
              </p:cNvSpPr>
              <p:nvPr/>
            </p:nvSpPr>
            <p:spPr bwMode="auto">
              <a:xfrm>
                <a:off x="1434" y="2609"/>
                <a:ext cx="0" cy="255"/>
              </a:xfrm>
              <a:prstGeom prst="line">
                <a:avLst/>
              </a:prstGeom>
              <a:noFill/>
              <a:ln w="28575">
                <a:solidFill>
                  <a:schemeClr val="tx1"/>
                </a:solidFill>
                <a:round/>
                <a:headEnd/>
                <a:tailEnd/>
              </a:ln>
            </p:spPr>
            <p:txBody>
              <a:bodyPr wrap="none" anchor="ctr"/>
              <a:lstStyle/>
              <a:p>
                <a:endParaRPr lang="en-US"/>
              </a:p>
            </p:txBody>
          </p:sp>
          <p:sp>
            <p:nvSpPr>
              <p:cNvPr id="4007" name="Line 65"/>
              <p:cNvSpPr>
                <a:spLocks noChangeShapeType="1"/>
              </p:cNvSpPr>
              <p:nvPr/>
            </p:nvSpPr>
            <p:spPr bwMode="auto">
              <a:xfrm>
                <a:off x="1589" y="2567"/>
                <a:ext cx="0" cy="255"/>
              </a:xfrm>
              <a:prstGeom prst="line">
                <a:avLst/>
              </a:prstGeom>
              <a:noFill/>
              <a:ln w="28575">
                <a:solidFill>
                  <a:schemeClr val="tx1"/>
                </a:solidFill>
                <a:round/>
                <a:headEnd/>
                <a:tailEnd/>
              </a:ln>
            </p:spPr>
            <p:txBody>
              <a:bodyPr wrap="none" anchor="ctr"/>
              <a:lstStyle/>
              <a:p>
                <a:endParaRPr lang="en-US"/>
              </a:p>
            </p:txBody>
          </p:sp>
          <p:sp>
            <p:nvSpPr>
              <p:cNvPr id="4008" name="Freeform 66"/>
              <p:cNvSpPr>
                <a:spLocks/>
              </p:cNvSpPr>
              <p:nvPr/>
            </p:nvSpPr>
            <p:spPr bwMode="auto">
              <a:xfrm>
                <a:off x="1425" y="2304"/>
                <a:ext cx="173" cy="375"/>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3086" name="Group 67"/>
          <p:cNvGrpSpPr>
            <a:grpSpLocks/>
          </p:cNvGrpSpPr>
          <p:nvPr/>
        </p:nvGrpSpPr>
        <p:grpSpPr bwMode="auto">
          <a:xfrm>
            <a:off x="863600" y="6705600"/>
            <a:ext cx="565150" cy="833438"/>
            <a:chOff x="3642" y="3090"/>
            <a:chExt cx="356" cy="525"/>
          </a:xfrm>
        </p:grpSpPr>
        <p:sp>
          <p:nvSpPr>
            <p:cNvPr id="3964" name="Freeform 68"/>
            <p:cNvSpPr>
              <a:spLocks/>
            </p:cNvSpPr>
            <p:nvPr/>
          </p:nvSpPr>
          <p:spPr bwMode="auto">
            <a:xfrm>
              <a:off x="3843" y="3192"/>
              <a:ext cx="118" cy="186"/>
            </a:xfrm>
            <a:custGeom>
              <a:avLst/>
              <a:gdLst>
                <a:gd name="T0" fmla="*/ 0 w 246"/>
                <a:gd name="T1" fmla="*/ 8 h 369"/>
                <a:gd name="T2" fmla="*/ 234 w 246"/>
                <a:gd name="T3" fmla="*/ 369 h 369"/>
                <a:gd name="T4" fmla="*/ 246 w 246"/>
                <a:gd name="T5" fmla="*/ 362 h 369"/>
                <a:gd name="T6" fmla="*/ 11 w 246"/>
                <a:gd name="T7" fmla="*/ 0 h 369"/>
                <a:gd name="T8" fmla="*/ 0 w 246"/>
                <a:gd name="T9" fmla="*/ 8 h 369"/>
                <a:gd name="T10" fmla="*/ 0 60000 65536"/>
                <a:gd name="T11" fmla="*/ 0 60000 65536"/>
                <a:gd name="T12" fmla="*/ 0 60000 65536"/>
                <a:gd name="T13" fmla="*/ 0 60000 65536"/>
                <a:gd name="T14" fmla="*/ 0 60000 65536"/>
                <a:gd name="T15" fmla="*/ 0 w 246"/>
                <a:gd name="T16" fmla="*/ 0 h 369"/>
                <a:gd name="T17" fmla="*/ 246 w 246"/>
                <a:gd name="T18" fmla="*/ 369 h 369"/>
              </a:gdLst>
              <a:ahLst/>
              <a:cxnLst>
                <a:cxn ang="T10">
                  <a:pos x="T0" y="T1"/>
                </a:cxn>
                <a:cxn ang="T11">
                  <a:pos x="T2" y="T3"/>
                </a:cxn>
                <a:cxn ang="T12">
                  <a:pos x="T4" y="T5"/>
                </a:cxn>
                <a:cxn ang="T13">
                  <a:pos x="T6" y="T7"/>
                </a:cxn>
                <a:cxn ang="T14">
                  <a:pos x="T8" y="T9"/>
                </a:cxn>
              </a:cxnLst>
              <a:rect l="T15" t="T16" r="T17" b="T18"/>
              <a:pathLst>
                <a:path w="246" h="369">
                  <a:moveTo>
                    <a:pt x="0" y="8"/>
                  </a:moveTo>
                  <a:lnTo>
                    <a:pt x="234" y="369"/>
                  </a:lnTo>
                  <a:lnTo>
                    <a:pt x="246" y="362"/>
                  </a:lnTo>
                  <a:lnTo>
                    <a:pt x="11" y="0"/>
                  </a:lnTo>
                  <a:lnTo>
                    <a:pt x="0" y="8"/>
                  </a:lnTo>
                  <a:close/>
                </a:path>
              </a:pathLst>
            </a:custGeom>
            <a:solidFill>
              <a:srgbClr val="000000"/>
            </a:solidFill>
            <a:ln w="9525">
              <a:noFill/>
              <a:round/>
              <a:headEnd/>
              <a:tailEnd/>
            </a:ln>
          </p:spPr>
          <p:txBody>
            <a:bodyPr/>
            <a:lstStyle/>
            <a:p>
              <a:endParaRPr lang="en-US"/>
            </a:p>
          </p:txBody>
        </p:sp>
        <p:sp>
          <p:nvSpPr>
            <p:cNvPr id="3965" name="Freeform 69"/>
            <p:cNvSpPr>
              <a:spLocks/>
            </p:cNvSpPr>
            <p:nvPr/>
          </p:nvSpPr>
          <p:spPr bwMode="auto">
            <a:xfrm>
              <a:off x="3733" y="3262"/>
              <a:ext cx="121" cy="190"/>
            </a:xfrm>
            <a:custGeom>
              <a:avLst/>
              <a:gdLst>
                <a:gd name="T0" fmla="*/ 0 w 250"/>
                <a:gd name="T1" fmla="*/ 7 h 376"/>
                <a:gd name="T2" fmla="*/ 238 w 250"/>
                <a:gd name="T3" fmla="*/ 376 h 376"/>
                <a:gd name="T4" fmla="*/ 250 w 250"/>
                <a:gd name="T5" fmla="*/ 369 h 376"/>
                <a:gd name="T6" fmla="*/ 11 w 250"/>
                <a:gd name="T7" fmla="*/ 0 h 376"/>
                <a:gd name="T8" fmla="*/ 0 w 250"/>
                <a:gd name="T9" fmla="*/ 7 h 376"/>
                <a:gd name="T10" fmla="*/ 0 60000 65536"/>
                <a:gd name="T11" fmla="*/ 0 60000 65536"/>
                <a:gd name="T12" fmla="*/ 0 60000 65536"/>
                <a:gd name="T13" fmla="*/ 0 60000 65536"/>
                <a:gd name="T14" fmla="*/ 0 60000 65536"/>
                <a:gd name="T15" fmla="*/ 0 w 250"/>
                <a:gd name="T16" fmla="*/ 0 h 376"/>
                <a:gd name="T17" fmla="*/ 250 w 250"/>
                <a:gd name="T18" fmla="*/ 376 h 376"/>
              </a:gdLst>
              <a:ahLst/>
              <a:cxnLst>
                <a:cxn ang="T10">
                  <a:pos x="T0" y="T1"/>
                </a:cxn>
                <a:cxn ang="T11">
                  <a:pos x="T2" y="T3"/>
                </a:cxn>
                <a:cxn ang="T12">
                  <a:pos x="T4" y="T5"/>
                </a:cxn>
                <a:cxn ang="T13">
                  <a:pos x="T6" y="T7"/>
                </a:cxn>
                <a:cxn ang="T14">
                  <a:pos x="T8" y="T9"/>
                </a:cxn>
              </a:cxnLst>
              <a:rect l="T15" t="T16" r="T17" b="T18"/>
              <a:pathLst>
                <a:path w="250" h="376">
                  <a:moveTo>
                    <a:pt x="0" y="7"/>
                  </a:moveTo>
                  <a:lnTo>
                    <a:pt x="238" y="376"/>
                  </a:lnTo>
                  <a:lnTo>
                    <a:pt x="250" y="369"/>
                  </a:lnTo>
                  <a:lnTo>
                    <a:pt x="11" y="0"/>
                  </a:lnTo>
                  <a:lnTo>
                    <a:pt x="0" y="7"/>
                  </a:lnTo>
                  <a:close/>
                </a:path>
              </a:pathLst>
            </a:custGeom>
            <a:solidFill>
              <a:srgbClr val="000000"/>
            </a:solidFill>
            <a:ln w="9525">
              <a:noFill/>
              <a:round/>
              <a:headEnd/>
              <a:tailEnd/>
            </a:ln>
          </p:spPr>
          <p:txBody>
            <a:bodyPr/>
            <a:lstStyle/>
            <a:p>
              <a:endParaRPr lang="en-US"/>
            </a:p>
          </p:txBody>
        </p:sp>
        <p:sp>
          <p:nvSpPr>
            <p:cNvPr id="3966" name="Freeform 70"/>
            <p:cNvSpPr>
              <a:spLocks/>
            </p:cNvSpPr>
            <p:nvPr/>
          </p:nvSpPr>
          <p:spPr bwMode="auto">
            <a:xfrm>
              <a:off x="3722" y="3145"/>
              <a:ext cx="198" cy="266"/>
            </a:xfrm>
            <a:custGeom>
              <a:avLst/>
              <a:gdLst>
                <a:gd name="T0" fmla="*/ 85 w 410"/>
                <a:gd name="T1" fmla="*/ 0 h 526"/>
                <a:gd name="T2" fmla="*/ 0 w 410"/>
                <a:gd name="T3" fmla="*/ 57 h 526"/>
                <a:gd name="T4" fmla="*/ 63 w 410"/>
                <a:gd name="T5" fmla="*/ 143 h 526"/>
                <a:gd name="T6" fmla="*/ 11 w 410"/>
                <a:gd name="T7" fmla="*/ 177 h 526"/>
                <a:gd name="T8" fmla="*/ 0 w 410"/>
                <a:gd name="T9" fmla="*/ 217 h 526"/>
                <a:gd name="T10" fmla="*/ 154 w 410"/>
                <a:gd name="T11" fmla="*/ 457 h 526"/>
                <a:gd name="T12" fmla="*/ 251 w 410"/>
                <a:gd name="T13" fmla="*/ 526 h 526"/>
                <a:gd name="T14" fmla="*/ 410 w 410"/>
                <a:gd name="T15" fmla="*/ 423 h 526"/>
                <a:gd name="T16" fmla="*/ 399 w 410"/>
                <a:gd name="T17" fmla="*/ 309 h 526"/>
                <a:gd name="T18" fmla="*/ 239 w 410"/>
                <a:gd name="T19" fmla="*/ 57 h 526"/>
                <a:gd name="T20" fmla="*/ 194 w 410"/>
                <a:gd name="T21" fmla="*/ 52 h 526"/>
                <a:gd name="T22" fmla="*/ 142 w 410"/>
                <a:gd name="T23" fmla="*/ 86 h 526"/>
                <a:gd name="T24" fmla="*/ 85 w 410"/>
                <a:gd name="T25" fmla="*/ 0 h 5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0"/>
                <a:gd name="T40" fmla="*/ 0 h 526"/>
                <a:gd name="T41" fmla="*/ 410 w 410"/>
                <a:gd name="T42" fmla="*/ 526 h 5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0" h="526">
                  <a:moveTo>
                    <a:pt x="85" y="0"/>
                  </a:moveTo>
                  <a:lnTo>
                    <a:pt x="0" y="57"/>
                  </a:lnTo>
                  <a:lnTo>
                    <a:pt x="63" y="143"/>
                  </a:lnTo>
                  <a:lnTo>
                    <a:pt x="11" y="177"/>
                  </a:lnTo>
                  <a:lnTo>
                    <a:pt x="0" y="217"/>
                  </a:lnTo>
                  <a:lnTo>
                    <a:pt x="154" y="457"/>
                  </a:lnTo>
                  <a:lnTo>
                    <a:pt x="251" y="526"/>
                  </a:lnTo>
                  <a:lnTo>
                    <a:pt x="410" y="423"/>
                  </a:lnTo>
                  <a:lnTo>
                    <a:pt x="399" y="309"/>
                  </a:lnTo>
                  <a:lnTo>
                    <a:pt x="239" y="57"/>
                  </a:lnTo>
                  <a:lnTo>
                    <a:pt x="194" y="52"/>
                  </a:lnTo>
                  <a:lnTo>
                    <a:pt x="142" y="86"/>
                  </a:lnTo>
                  <a:lnTo>
                    <a:pt x="85"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967" name="Freeform 71"/>
            <p:cNvSpPr>
              <a:spLocks/>
            </p:cNvSpPr>
            <p:nvPr/>
          </p:nvSpPr>
          <p:spPr bwMode="auto">
            <a:xfrm>
              <a:off x="3843" y="3365"/>
              <a:ext cx="116" cy="85"/>
            </a:xfrm>
            <a:custGeom>
              <a:avLst/>
              <a:gdLst>
                <a:gd name="T0" fmla="*/ 242 w 242"/>
                <a:gd name="T1" fmla="*/ 23 h 169"/>
                <a:gd name="T2" fmla="*/ 15 w 242"/>
                <a:gd name="T3" fmla="*/ 169 h 169"/>
                <a:gd name="T4" fmla="*/ 0 w 242"/>
                <a:gd name="T5" fmla="*/ 146 h 169"/>
                <a:gd name="T6" fmla="*/ 227 w 242"/>
                <a:gd name="T7" fmla="*/ 0 h 169"/>
                <a:gd name="T8" fmla="*/ 242 w 242"/>
                <a:gd name="T9" fmla="*/ 23 h 169"/>
                <a:gd name="T10" fmla="*/ 0 60000 65536"/>
                <a:gd name="T11" fmla="*/ 0 60000 65536"/>
                <a:gd name="T12" fmla="*/ 0 60000 65536"/>
                <a:gd name="T13" fmla="*/ 0 60000 65536"/>
                <a:gd name="T14" fmla="*/ 0 60000 65536"/>
                <a:gd name="T15" fmla="*/ 0 w 242"/>
                <a:gd name="T16" fmla="*/ 0 h 169"/>
                <a:gd name="T17" fmla="*/ 242 w 242"/>
                <a:gd name="T18" fmla="*/ 169 h 169"/>
              </a:gdLst>
              <a:ahLst/>
              <a:cxnLst>
                <a:cxn ang="T10">
                  <a:pos x="T0" y="T1"/>
                </a:cxn>
                <a:cxn ang="T11">
                  <a:pos x="T2" y="T3"/>
                </a:cxn>
                <a:cxn ang="T12">
                  <a:pos x="T4" y="T5"/>
                </a:cxn>
                <a:cxn ang="T13">
                  <a:pos x="T6" y="T7"/>
                </a:cxn>
                <a:cxn ang="T14">
                  <a:pos x="T8" y="T9"/>
                </a:cxn>
              </a:cxnLst>
              <a:rect l="T15" t="T16" r="T17" b="T18"/>
              <a:pathLst>
                <a:path w="242" h="169">
                  <a:moveTo>
                    <a:pt x="242" y="23"/>
                  </a:moveTo>
                  <a:lnTo>
                    <a:pt x="15" y="169"/>
                  </a:lnTo>
                  <a:lnTo>
                    <a:pt x="0" y="146"/>
                  </a:lnTo>
                  <a:lnTo>
                    <a:pt x="227" y="0"/>
                  </a:lnTo>
                  <a:lnTo>
                    <a:pt x="242" y="23"/>
                  </a:lnTo>
                  <a:close/>
                </a:path>
              </a:pathLst>
            </a:custGeom>
            <a:solidFill>
              <a:srgbClr val="000000"/>
            </a:solidFill>
            <a:ln w="9525">
              <a:noFill/>
              <a:round/>
              <a:headEnd/>
              <a:tailEnd/>
            </a:ln>
          </p:spPr>
          <p:txBody>
            <a:bodyPr/>
            <a:lstStyle/>
            <a:p>
              <a:endParaRPr lang="en-US"/>
            </a:p>
          </p:txBody>
        </p:sp>
        <p:sp>
          <p:nvSpPr>
            <p:cNvPr id="3968" name="Freeform 72"/>
            <p:cNvSpPr>
              <a:spLocks/>
            </p:cNvSpPr>
            <p:nvPr/>
          </p:nvSpPr>
          <p:spPr bwMode="auto">
            <a:xfrm>
              <a:off x="3902" y="3408"/>
              <a:ext cx="81" cy="127"/>
            </a:xfrm>
            <a:custGeom>
              <a:avLst/>
              <a:gdLst>
                <a:gd name="T0" fmla="*/ 0 w 169"/>
                <a:gd name="T1" fmla="*/ 8 h 253"/>
                <a:gd name="T2" fmla="*/ 157 w 169"/>
                <a:gd name="T3" fmla="*/ 253 h 253"/>
                <a:gd name="T4" fmla="*/ 169 w 169"/>
                <a:gd name="T5" fmla="*/ 246 h 253"/>
                <a:gd name="T6" fmla="*/ 11 w 169"/>
                <a:gd name="T7" fmla="*/ 0 h 253"/>
                <a:gd name="T8" fmla="*/ 0 w 169"/>
                <a:gd name="T9" fmla="*/ 8 h 253"/>
                <a:gd name="T10" fmla="*/ 0 60000 65536"/>
                <a:gd name="T11" fmla="*/ 0 60000 65536"/>
                <a:gd name="T12" fmla="*/ 0 60000 65536"/>
                <a:gd name="T13" fmla="*/ 0 60000 65536"/>
                <a:gd name="T14" fmla="*/ 0 60000 65536"/>
                <a:gd name="T15" fmla="*/ 0 w 169"/>
                <a:gd name="T16" fmla="*/ 0 h 253"/>
                <a:gd name="T17" fmla="*/ 169 w 169"/>
                <a:gd name="T18" fmla="*/ 253 h 253"/>
              </a:gdLst>
              <a:ahLst/>
              <a:cxnLst>
                <a:cxn ang="T10">
                  <a:pos x="T0" y="T1"/>
                </a:cxn>
                <a:cxn ang="T11">
                  <a:pos x="T2" y="T3"/>
                </a:cxn>
                <a:cxn ang="T12">
                  <a:pos x="T4" y="T5"/>
                </a:cxn>
                <a:cxn ang="T13">
                  <a:pos x="T6" y="T7"/>
                </a:cxn>
                <a:cxn ang="T14">
                  <a:pos x="T8" y="T9"/>
                </a:cxn>
              </a:cxnLst>
              <a:rect l="T15" t="T16" r="T17" b="T18"/>
              <a:pathLst>
                <a:path w="169" h="253">
                  <a:moveTo>
                    <a:pt x="0" y="8"/>
                  </a:moveTo>
                  <a:lnTo>
                    <a:pt x="157" y="253"/>
                  </a:lnTo>
                  <a:lnTo>
                    <a:pt x="169" y="246"/>
                  </a:lnTo>
                  <a:lnTo>
                    <a:pt x="11" y="0"/>
                  </a:lnTo>
                  <a:lnTo>
                    <a:pt x="0" y="8"/>
                  </a:lnTo>
                  <a:close/>
                </a:path>
              </a:pathLst>
            </a:custGeom>
            <a:solidFill>
              <a:srgbClr val="000000"/>
            </a:solidFill>
            <a:ln w="9525">
              <a:noFill/>
              <a:round/>
              <a:headEnd/>
              <a:tailEnd/>
            </a:ln>
          </p:spPr>
          <p:txBody>
            <a:bodyPr/>
            <a:lstStyle/>
            <a:p>
              <a:endParaRPr lang="en-US"/>
            </a:p>
          </p:txBody>
        </p:sp>
        <p:sp>
          <p:nvSpPr>
            <p:cNvPr id="3969" name="Freeform 73"/>
            <p:cNvSpPr>
              <a:spLocks/>
            </p:cNvSpPr>
            <p:nvPr/>
          </p:nvSpPr>
          <p:spPr bwMode="auto">
            <a:xfrm>
              <a:off x="3953" y="3507"/>
              <a:ext cx="45" cy="44"/>
            </a:xfrm>
            <a:custGeom>
              <a:avLst/>
              <a:gdLst>
                <a:gd name="T0" fmla="*/ 93 w 93"/>
                <a:gd name="T1" fmla="*/ 50 h 88"/>
                <a:gd name="T2" fmla="*/ 35 w 93"/>
                <a:gd name="T3" fmla="*/ 88 h 88"/>
                <a:gd name="T4" fmla="*/ 0 w 93"/>
                <a:gd name="T5" fmla="*/ 38 h 88"/>
                <a:gd name="T6" fmla="*/ 58 w 93"/>
                <a:gd name="T7" fmla="*/ 0 h 88"/>
                <a:gd name="T8" fmla="*/ 93 w 93"/>
                <a:gd name="T9" fmla="*/ 50 h 88"/>
                <a:gd name="T10" fmla="*/ 0 60000 65536"/>
                <a:gd name="T11" fmla="*/ 0 60000 65536"/>
                <a:gd name="T12" fmla="*/ 0 60000 65536"/>
                <a:gd name="T13" fmla="*/ 0 60000 65536"/>
                <a:gd name="T14" fmla="*/ 0 60000 65536"/>
                <a:gd name="T15" fmla="*/ 0 w 93"/>
                <a:gd name="T16" fmla="*/ 0 h 88"/>
                <a:gd name="T17" fmla="*/ 93 w 93"/>
                <a:gd name="T18" fmla="*/ 88 h 88"/>
              </a:gdLst>
              <a:ahLst/>
              <a:cxnLst>
                <a:cxn ang="T10">
                  <a:pos x="T0" y="T1"/>
                </a:cxn>
                <a:cxn ang="T11">
                  <a:pos x="T2" y="T3"/>
                </a:cxn>
                <a:cxn ang="T12">
                  <a:pos x="T4" y="T5"/>
                </a:cxn>
                <a:cxn ang="T13">
                  <a:pos x="T6" y="T7"/>
                </a:cxn>
                <a:cxn ang="T14">
                  <a:pos x="T8" y="T9"/>
                </a:cxn>
              </a:cxnLst>
              <a:rect l="T15" t="T16" r="T17" b="T18"/>
              <a:pathLst>
                <a:path w="93" h="88">
                  <a:moveTo>
                    <a:pt x="93" y="50"/>
                  </a:moveTo>
                  <a:lnTo>
                    <a:pt x="35" y="88"/>
                  </a:lnTo>
                  <a:lnTo>
                    <a:pt x="0" y="38"/>
                  </a:lnTo>
                  <a:lnTo>
                    <a:pt x="58" y="0"/>
                  </a:lnTo>
                  <a:lnTo>
                    <a:pt x="93" y="50"/>
                  </a:lnTo>
                  <a:close/>
                </a:path>
              </a:pathLst>
            </a:custGeom>
            <a:solidFill>
              <a:srgbClr val="000000"/>
            </a:solidFill>
            <a:ln w="9525">
              <a:noFill/>
              <a:round/>
              <a:headEnd/>
              <a:tailEnd/>
            </a:ln>
          </p:spPr>
          <p:txBody>
            <a:bodyPr/>
            <a:lstStyle/>
            <a:p>
              <a:endParaRPr lang="en-US"/>
            </a:p>
          </p:txBody>
        </p:sp>
        <p:sp>
          <p:nvSpPr>
            <p:cNvPr id="3970" name="Rectangle 74"/>
            <p:cNvSpPr>
              <a:spLocks noChangeArrowheads="1"/>
            </p:cNvSpPr>
            <p:nvPr/>
          </p:nvSpPr>
          <p:spPr bwMode="auto">
            <a:xfrm>
              <a:off x="3822" y="3599"/>
              <a:ext cx="133" cy="16"/>
            </a:xfrm>
            <a:prstGeom prst="rect">
              <a:avLst/>
            </a:prstGeom>
            <a:solidFill>
              <a:srgbClr val="000000"/>
            </a:solidFill>
            <a:ln w="9525">
              <a:noFill/>
              <a:miter lim="800000"/>
              <a:headEnd/>
              <a:tailEnd/>
            </a:ln>
          </p:spPr>
          <p:txBody>
            <a:bodyPr/>
            <a:lstStyle/>
            <a:p>
              <a:endParaRPr lang="en-US"/>
            </a:p>
          </p:txBody>
        </p:sp>
        <p:sp>
          <p:nvSpPr>
            <p:cNvPr id="3971" name="Rectangle 75"/>
            <p:cNvSpPr>
              <a:spLocks noChangeArrowheads="1"/>
            </p:cNvSpPr>
            <p:nvPr/>
          </p:nvSpPr>
          <p:spPr bwMode="auto">
            <a:xfrm>
              <a:off x="3706" y="3439"/>
              <a:ext cx="7" cy="166"/>
            </a:xfrm>
            <a:prstGeom prst="rect">
              <a:avLst/>
            </a:prstGeom>
            <a:solidFill>
              <a:srgbClr val="000000"/>
            </a:solidFill>
            <a:ln w="9525">
              <a:noFill/>
              <a:miter lim="800000"/>
              <a:headEnd/>
              <a:tailEnd/>
            </a:ln>
          </p:spPr>
          <p:txBody>
            <a:bodyPr/>
            <a:lstStyle/>
            <a:p>
              <a:endParaRPr lang="en-US"/>
            </a:p>
          </p:txBody>
        </p:sp>
        <p:sp>
          <p:nvSpPr>
            <p:cNvPr id="3972" name="Rectangle 76"/>
            <p:cNvSpPr>
              <a:spLocks noChangeArrowheads="1"/>
            </p:cNvSpPr>
            <p:nvPr/>
          </p:nvSpPr>
          <p:spPr bwMode="auto">
            <a:xfrm>
              <a:off x="3883" y="3406"/>
              <a:ext cx="15" cy="166"/>
            </a:xfrm>
            <a:prstGeom prst="rect">
              <a:avLst/>
            </a:prstGeom>
            <a:solidFill>
              <a:srgbClr val="000000"/>
            </a:solidFill>
            <a:ln w="9525">
              <a:noFill/>
              <a:miter lim="800000"/>
              <a:headEnd/>
              <a:tailEnd/>
            </a:ln>
          </p:spPr>
          <p:txBody>
            <a:bodyPr/>
            <a:lstStyle/>
            <a:p>
              <a:endParaRPr lang="en-US"/>
            </a:p>
          </p:txBody>
        </p:sp>
        <p:sp>
          <p:nvSpPr>
            <p:cNvPr id="3973" name="Freeform 77"/>
            <p:cNvSpPr>
              <a:spLocks/>
            </p:cNvSpPr>
            <p:nvPr/>
          </p:nvSpPr>
          <p:spPr bwMode="auto">
            <a:xfrm>
              <a:off x="3830" y="3567"/>
              <a:ext cx="20" cy="36"/>
            </a:xfrm>
            <a:custGeom>
              <a:avLst/>
              <a:gdLst>
                <a:gd name="T0" fmla="*/ 42 w 42"/>
                <a:gd name="T1" fmla="*/ 4 h 73"/>
                <a:gd name="T2" fmla="*/ 11 w 42"/>
                <a:gd name="T3" fmla="*/ 73 h 73"/>
                <a:gd name="T4" fmla="*/ 0 w 42"/>
                <a:gd name="T5" fmla="*/ 69 h 73"/>
                <a:gd name="T6" fmla="*/ 31 w 42"/>
                <a:gd name="T7" fmla="*/ 0 h 73"/>
                <a:gd name="T8" fmla="*/ 42 w 42"/>
                <a:gd name="T9" fmla="*/ 4 h 73"/>
                <a:gd name="T10" fmla="*/ 0 60000 65536"/>
                <a:gd name="T11" fmla="*/ 0 60000 65536"/>
                <a:gd name="T12" fmla="*/ 0 60000 65536"/>
                <a:gd name="T13" fmla="*/ 0 60000 65536"/>
                <a:gd name="T14" fmla="*/ 0 60000 65536"/>
                <a:gd name="T15" fmla="*/ 0 w 42"/>
                <a:gd name="T16" fmla="*/ 0 h 73"/>
                <a:gd name="T17" fmla="*/ 42 w 42"/>
                <a:gd name="T18" fmla="*/ 73 h 73"/>
              </a:gdLst>
              <a:ahLst/>
              <a:cxnLst>
                <a:cxn ang="T10">
                  <a:pos x="T0" y="T1"/>
                </a:cxn>
                <a:cxn ang="T11">
                  <a:pos x="T2" y="T3"/>
                </a:cxn>
                <a:cxn ang="T12">
                  <a:pos x="T4" y="T5"/>
                </a:cxn>
                <a:cxn ang="T13">
                  <a:pos x="T6" y="T7"/>
                </a:cxn>
                <a:cxn ang="T14">
                  <a:pos x="T8" y="T9"/>
                </a:cxn>
              </a:cxnLst>
              <a:rect l="T15" t="T16" r="T17" b="T18"/>
              <a:pathLst>
                <a:path w="42" h="73">
                  <a:moveTo>
                    <a:pt x="42" y="4"/>
                  </a:moveTo>
                  <a:lnTo>
                    <a:pt x="11" y="73"/>
                  </a:lnTo>
                  <a:lnTo>
                    <a:pt x="0" y="69"/>
                  </a:lnTo>
                  <a:lnTo>
                    <a:pt x="31" y="0"/>
                  </a:lnTo>
                  <a:lnTo>
                    <a:pt x="42" y="4"/>
                  </a:lnTo>
                  <a:close/>
                </a:path>
              </a:pathLst>
            </a:custGeom>
            <a:solidFill>
              <a:srgbClr val="000000"/>
            </a:solidFill>
            <a:ln w="9525">
              <a:noFill/>
              <a:round/>
              <a:headEnd/>
              <a:tailEnd/>
            </a:ln>
          </p:spPr>
          <p:txBody>
            <a:bodyPr/>
            <a:lstStyle/>
            <a:p>
              <a:endParaRPr lang="en-US"/>
            </a:p>
          </p:txBody>
        </p:sp>
        <p:sp>
          <p:nvSpPr>
            <p:cNvPr id="3974" name="Freeform 78"/>
            <p:cNvSpPr>
              <a:spLocks/>
            </p:cNvSpPr>
            <p:nvPr/>
          </p:nvSpPr>
          <p:spPr bwMode="auto">
            <a:xfrm>
              <a:off x="3935" y="3571"/>
              <a:ext cx="20" cy="32"/>
            </a:xfrm>
            <a:custGeom>
              <a:avLst/>
              <a:gdLst>
                <a:gd name="T0" fmla="*/ 0 w 42"/>
                <a:gd name="T1" fmla="*/ 3 h 65"/>
                <a:gd name="T2" fmla="*/ 31 w 42"/>
                <a:gd name="T3" fmla="*/ 65 h 65"/>
                <a:gd name="T4" fmla="*/ 42 w 42"/>
                <a:gd name="T5" fmla="*/ 61 h 65"/>
                <a:gd name="T6" fmla="*/ 11 w 42"/>
                <a:gd name="T7" fmla="*/ 0 h 65"/>
                <a:gd name="T8" fmla="*/ 0 w 42"/>
                <a:gd name="T9" fmla="*/ 3 h 65"/>
                <a:gd name="T10" fmla="*/ 0 60000 65536"/>
                <a:gd name="T11" fmla="*/ 0 60000 65536"/>
                <a:gd name="T12" fmla="*/ 0 60000 65536"/>
                <a:gd name="T13" fmla="*/ 0 60000 65536"/>
                <a:gd name="T14" fmla="*/ 0 60000 65536"/>
                <a:gd name="T15" fmla="*/ 0 w 42"/>
                <a:gd name="T16" fmla="*/ 0 h 65"/>
                <a:gd name="T17" fmla="*/ 42 w 42"/>
                <a:gd name="T18" fmla="*/ 65 h 65"/>
              </a:gdLst>
              <a:ahLst/>
              <a:cxnLst>
                <a:cxn ang="T10">
                  <a:pos x="T0" y="T1"/>
                </a:cxn>
                <a:cxn ang="T11">
                  <a:pos x="T2" y="T3"/>
                </a:cxn>
                <a:cxn ang="T12">
                  <a:pos x="T4" y="T5"/>
                </a:cxn>
                <a:cxn ang="T13">
                  <a:pos x="T6" y="T7"/>
                </a:cxn>
                <a:cxn ang="T14">
                  <a:pos x="T8" y="T9"/>
                </a:cxn>
              </a:cxnLst>
              <a:rect l="T15" t="T16" r="T17" b="T18"/>
              <a:pathLst>
                <a:path w="42" h="65">
                  <a:moveTo>
                    <a:pt x="0" y="3"/>
                  </a:moveTo>
                  <a:lnTo>
                    <a:pt x="31" y="65"/>
                  </a:lnTo>
                  <a:lnTo>
                    <a:pt x="42" y="61"/>
                  </a:lnTo>
                  <a:lnTo>
                    <a:pt x="11" y="0"/>
                  </a:lnTo>
                  <a:lnTo>
                    <a:pt x="0" y="3"/>
                  </a:lnTo>
                  <a:close/>
                </a:path>
              </a:pathLst>
            </a:custGeom>
            <a:solidFill>
              <a:srgbClr val="000000"/>
            </a:solidFill>
            <a:ln w="9525">
              <a:noFill/>
              <a:round/>
              <a:headEnd/>
              <a:tailEnd/>
            </a:ln>
          </p:spPr>
          <p:txBody>
            <a:bodyPr/>
            <a:lstStyle/>
            <a:p>
              <a:endParaRPr lang="en-US"/>
            </a:p>
          </p:txBody>
        </p:sp>
        <p:sp>
          <p:nvSpPr>
            <p:cNvPr id="3975" name="Rectangle 79"/>
            <p:cNvSpPr>
              <a:spLocks noChangeArrowheads="1"/>
            </p:cNvSpPr>
            <p:nvPr/>
          </p:nvSpPr>
          <p:spPr bwMode="auto">
            <a:xfrm>
              <a:off x="3846" y="3569"/>
              <a:ext cx="94" cy="7"/>
            </a:xfrm>
            <a:prstGeom prst="rect">
              <a:avLst/>
            </a:prstGeom>
            <a:solidFill>
              <a:srgbClr val="000000"/>
            </a:solidFill>
            <a:ln w="9525">
              <a:noFill/>
              <a:miter lim="800000"/>
              <a:headEnd/>
              <a:tailEnd/>
            </a:ln>
          </p:spPr>
          <p:txBody>
            <a:bodyPr/>
            <a:lstStyle/>
            <a:p>
              <a:endParaRPr lang="en-US"/>
            </a:p>
          </p:txBody>
        </p:sp>
        <p:sp>
          <p:nvSpPr>
            <p:cNvPr id="3976" name="Freeform 80"/>
            <p:cNvSpPr>
              <a:spLocks/>
            </p:cNvSpPr>
            <p:nvPr/>
          </p:nvSpPr>
          <p:spPr bwMode="auto">
            <a:xfrm>
              <a:off x="3683" y="3103"/>
              <a:ext cx="88" cy="82"/>
            </a:xfrm>
            <a:custGeom>
              <a:avLst/>
              <a:gdLst>
                <a:gd name="T0" fmla="*/ 183 w 183"/>
                <a:gd name="T1" fmla="*/ 0 h 163"/>
                <a:gd name="T2" fmla="*/ 164 w 183"/>
                <a:gd name="T3" fmla="*/ 2 h 163"/>
                <a:gd name="T4" fmla="*/ 147 w 183"/>
                <a:gd name="T5" fmla="*/ 4 h 163"/>
                <a:gd name="T6" fmla="*/ 129 w 183"/>
                <a:gd name="T7" fmla="*/ 7 h 163"/>
                <a:gd name="T8" fmla="*/ 112 w 183"/>
                <a:gd name="T9" fmla="*/ 12 h 163"/>
                <a:gd name="T10" fmla="*/ 98 w 183"/>
                <a:gd name="T11" fmla="*/ 19 h 163"/>
                <a:gd name="T12" fmla="*/ 82 w 183"/>
                <a:gd name="T13" fmla="*/ 27 h 163"/>
                <a:gd name="T14" fmla="*/ 69 w 183"/>
                <a:gd name="T15" fmla="*/ 36 h 163"/>
                <a:gd name="T16" fmla="*/ 55 w 183"/>
                <a:gd name="T17" fmla="*/ 47 h 163"/>
                <a:gd name="T18" fmla="*/ 43 w 183"/>
                <a:gd name="T19" fmla="*/ 58 h 163"/>
                <a:gd name="T20" fmla="*/ 32 w 183"/>
                <a:gd name="T21" fmla="*/ 71 h 163"/>
                <a:gd name="T22" fmla="*/ 23 w 183"/>
                <a:gd name="T23" fmla="*/ 84 h 163"/>
                <a:gd name="T24" fmla="*/ 16 w 183"/>
                <a:gd name="T25" fmla="*/ 98 h 163"/>
                <a:gd name="T26" fmla="*/ 9 w 183"/>
                <a:gd name="T27" fmla="*/ 113 h 163"/>
                <a:gd name="T28" fmla="*/ 4 w 183"/>
                <a:gd name="T29" fmla="*/ 129 h 163"/>
                <a:gd name="T30" fmla="*/ 2 w 183"/>
                <a:gd name="T31" fmla="*/ 144 h 163"/>
                <a:gd name="T32" fmla="*/ 1 w 183"/>
                <a:gd name="T33" fmla="*/ 162 h 163"/>
                <a:gd name="T34" fmla="*/ 0 w 183"/>
                <a:gd name="T35" fmla="*/ 162 h 163"/>
                <a:gd name="T36" fmla="*/ 1 w 183"/>
                <a:gd name="T37" fmla="*/ 163 h 1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3"/>
                <a:gd name="T58" fmla="*/ 0 h 163"/>
                <a:gd name="T59" fmla="*/ 183 w 183"/>
                <a:gd name="T60" fmla="*/ 163 h 1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3" h="163">
                  <a:moveTo>
                    <a:pt x="183" y="0"/>
                  </a:moveTo>
                  <a:lnTo>
                    <a:pt x="164" y="2"/>
                  </a:lnTo>
                  <a:lnTo>
                    <a:pt x="147" y="4"/>
                  </a:lnTo>
                  <a:lnTo>
                    <a:pt x="129" y="7"/>
                  </a:lnTo>
                  <a:lnTo>
                    <a:pt x="112" y="12"/>
                  </a:lnTo>
                  <a:lnTo>
                    <a:pt x="98" y="19"/>
                  </a:lnTo>
                  <a:lnTo>
                    <a:pt x="82" y="27"/>
                  </a:lnTo>
                  <a:lnTo>
                    <a:pt x="69" y="36"/>
                  </a:lnTo>
                  <a:lnTo>
                    <a:pt x="55" y="47"/>
                  </a:lnTo>
                  <a:lnTo>
                    <a:pt x="43" y="58"/>
                  </a:lnTo>
                  <a:lnTo>
                    <a:pt x="32" y="71"/>
                  </a:lnTo>
                  <a:lnTo>
                    <a:pt x="23" y="84"/>
                  </a:lnTo>
                  <a:lnTo>
                    <a:pt x="16" y="98"/>
                  </a:lnTo>
                  <a:lnTo>
                    <a:pt x="9" y="113"/>
                  </a:lnTo>
                  <a:lnTo>
                    <a:pt x="4" y="129"/>
                  </a:lnTo>
                  <a:lnTo>
                    <a:pt x="2" y="144"/>
                  </a:lnTo>
                  <a:lnTo>
                    <a:pt x="1" y="162"/>
                  </a:lnTo>
                  <a:lnTo>
                    <a:pt x="0" y="162"/>
                  </a:lnTo>
                  <a:lnTo>
                    <a:pt x="1" y="163"/>
                  </a:lnTo>
                </a:path>
              </a:pathLst>
            </a:custGeom>
            <a:noFill/>
            <a:ln w="12700">
              <a:solidFill>
                <a:srgbClr val="000000"/>
              </a:solidFill>
              <a:prstDash val="solid"/>
              <a:round/>
              <a:headEnd/>
              <a:tailEnd/>
            </a:ln>
          </p:spPr>
          <p:txBody>
            <a:bodyPr/>
            <a:lstStyle/>
            <a:p>
              <a:endParaRPr lang="en-US"/>
            </a:p>
          </p:txBody>
        </p:sp>
        <p:grpSp>
          <p:nvGrpSpPr>
            <p:cNvPr id="3977" name="Group 81"/>
            <p:cNvGrpSpPr>
              <a:grpSpLocks/>
            </p:cNvGrpSpPr>
            <p:nvPr/>
          </p:nvGrpSpPr>
          <p:grpSpPr bwMode="auto">
            <a:xfrm>
              <a:off x="3757" y="3090"/>
              <a:ext cx="20" cy="33"/>
              <a:chOff x="2171" y="891"/>
              <a:chExt cx="42" cy="66"/>
            </a:xfrm>
          </p:grpSpPr>
          <p:sp>
            <p:nvSpPr>
              <p:cNvPr id="4001" name="Line 82"/>
              <p:cNvSpPr>
                <a:spLocks noChangeShapeType="1"/>
              </p:cNvSpPr>
              <p:nvPr/>
            </p:nvSpPr>
            <p:spPr bwMode="auto">
              <a:xfrm flipH="1">
                <a:off x="2183" y="920"/>
                <a:ext cx="28" cy="37"/>
              </a:xfrm>
              <a:prstGeom prst="line">
                <a:avLst/>
              </a:prstGeom>
              <a:noFill/>
              <a:ln w="12700">
                <a:solidFill>
                  <a:srgbClr val="000000"/>
                </a:solidFill>
                <a:round/>
                <a:headEnd/>
                <a:tailEnd/>
              </a:ln>
            </p:spPr>
            <p:txBody>
              <a:bodyPr/>
              <a:lstStyle/>
              <a:p>
                <a:endParaRPr lang="en-US"/>
              </a:p>
            </p:txBody>
          </p:sp>
          <p:sp>
            <p:nvSpPr>
              <p:cNvPr id="4002" name="Line 83"/>
              <p:cNvSpPr>
                <a:spLocks noChangeShapeType="1"/>
              </p:cNvSpPr>
              <p:nvPr/>
            </p:nvSpPr>
            <p:spPr bwMode="auto">
              <a:xfrm flipH="1" flipV="1">
                <a:off x="2171" y="891"/>
                <a:ext cx="42" cy="29"/>
              </a:xfrm>
              <a:prstGeom prst="line">
                <a:avLst/>
              </a:prstGeom>
              <a:noFill/>
              <a:ln w="12700">
                <a:solidFill>
                  <a:srgbClr val="000000"/>
                </a:solidFill>
                <a:round/>
                <a:headEnd/>
                <a:tailEnd/>
              </a:ln>
            </p:spPr>
            <p:txBody>
              <a:bodyPr/>
              <a:lstStyle/>
              <a:p>
                <a:endParaRPr lang="en-US"/>
              </a:p>
            </p:txBody>
          </p:sp>
        </p:grpSp>
        <p:grpSp>
          <p:nvGrpSpPr>
            <p:cNvPr id="3978" name="Group 84"/>
            <p:cNvGrpSpPr>
              <a:grpSpLocks/>
            </p:cNvGrpSpPr>
            <p:nvPr/>
          </p:nvGrpSpPr>
          <p:grpSpPr bwMode="auto">
            <a:xfrm>
              <a:off x="3672" y="3168"/>
              <a:ext cx="32" cy="22"/>
              <a:chOff x="1995" y="1046"/>
              <a:chExt cx="66" cy="44"/>
            </a:xfrm>
          </p:grpSpPr>
          <p:sp>
            <p:nvSpPr>
              <p:cNvPr id="3999" name="Line 85"/>
              <p:cNvSpPr>
                <a:spLocks noChangeShapeType="1"/>
              </p:cNvSpPr>
              <p:nvPr/>
            </p:nvSpPr>
            <p:spPr bwMode="auto">
              <a:xfrm flipV="1">
                <a:off x="2019" y="1066"/>
                <a:ext cx="42" cy="23"/>
              </a:xfrm>
              <a:prstGeom prst="line">
                <a:avLst/>
              </a:prstGeom>
              <a:noFill/>
              <a:ln w="12700">
                <a:solidFill>
                  <a:srgbClr val="000000"/>
                </a:solidFill>
                <a:round/>
                <a:headEnd/>
                <a:tailEnd/>
              </a:ln>
            </p:spPr>
            <p:txBody>
              <a:bodyPr/>
              <a:lstStyle/>
              <a:p>
                <a:endParaRPr lang="en-US"/>
              </a:p>
            </p:txBody>
          </p:sp>
          <p:sp>
            <p:nvSpPr>
              <p:cNvPr id="4000" name="Line 86"/>
              <p:cNvSpPr>
                <a:spLocks noChangeShapeType="1"/>
              </p:cNvSpPr>
              <p:nvPr/>
            </p:nvSpPr>
            <p:spPr bwMode="auto">
              <a:xfrm flipH="1" flipV="1">
                <a:off x="1995" y="1046"/>
                <a:ext cx="25" cy="44"/>
              </a:xfrm>
              <a:prstGeom prst="line">
                <a:avLst/>
              </a:prstGeom>
              <a:noFill/>
              <a:ln w="12700">
                <a:solidFill>
                  <a:srgbClr val="000000"/>
                </a:solidFill>
                <a:round/>
                <a:headEnd/>
                <a:tailEnd/>
              </a:ln>
            </p:spPr>
            <p:txBody>
              <a:bodyPr/>
              <a:lstStyle/>
              <a:p>
                <a:endParaRPr lang="en-US"/>
              </a:p>
            </p:txBody>
          </p:sp>
        </p:grpSp>
        <p:sp>
          <p:nvSpPr>
            <p:cNvPr id="3979" name="Freeform 87"/>
            <p:cNvSpPr>
              <a:spLocks/>
            </p:cNvSpPr>
            <p:nvPr/>
          </p:nvSpPr>
          <p:spPr bwMode="auto">
            <a:xfrm>
              <a:off x="3683" y="3103"/>
              <a:ext cx="88" cy="82"/>
            </a:xfrm>
            <a:custGeom>
              <a:avLst/>
              <a:gdLst>
                <a:gd name="T0" fmla="*/ 183 w 183"/>
                <a:gd name="T1" fmla="*/ 0 h 163"/>
                <a:gd name="T2" fmla="*/ 164 w 183"/>
                <a:gd name="T3" fmla="*/ 2 h 163"/>
                <a:gd name="T4" fmla="*/ 147 w 183"/>
                <a:gd name="T5" fmla="*/ 4 h 163"/>
                <a:gd name="T6" fmla="*/ 129 w 183"/>
                <a:gd name="T7" fmla="*/ 7 h 163"/>
                <a:gd name="T8" fmla="*/ 112 w 183"/>
                <a:gd name="T9" fmla="*/ 12 h 163"/>
                <a:gd name="T10" fmla="*/ 98 w 183"/>
                <a:gd name="T11" fmla="*/ 19 h 163"/>
                <a:gd name="T12" fmla="*/ 82 w 183"/>
                <a:gd name="T13" fmla="*/ 27 h 163"/>
                <a:gd name="T14" fmla="*/ 69 w 183"/>
                <a:gd name="T15" fmla="*/ 36 h 163"/>
                <a:gd name="T16" fmla="*/ 55 w 183"/>
                <a:gd name="T17" fmla="*/ 47 h 163"/>
                <a:gd name="T18" fmla="*/ 43 w 183"/>
                <a:gd name="T19" fmla="*/ 58 h 163"/>
                <a:gd name="T20" fmla="*/ 32 w 183"/>
                <a:gd name="T21" fmla="*/ 71 h 163"/>
                <a:gd name="T22" fmla="*/ 23 w 183"/>
                <a:gd name="T23" fmla="*/ 84 h 163"/>
                <a:gd name="T24" fmla="*/ 16 w 183"/>
                <a:gd name="T25" fmla="*/ 98 h 163"/>
                <a:gd name="T26" fmla="*/ 9 w 183"/>
                <a:gd name="T27" fmla="*/ 113 h 163"/>
                <a:gd name="T28" fmla="*/ 4 w 183"/>
                <a:gd name="T29" fmla="*/ 129 h 163"/>
                <a:gd name="T30" fmla="*/ 2 w 183"/>
                <a:gd name="T31" fmla="*/ 144 h 163"/>
                <a:gd name="T32" fmla="*/ 1 w 183"/>
                <a:gd name="T33" fmla="*/ 162 h 163"/>
                <a:gd name="T34" fmla="*/ 0 w 183"/>
                <a:gd name="T35" fmla="*/ 162 h 163"/>
                <a:gd name="T36" fmla="*/ 1 w 183"/>
                <a:gd name="T37" fmla="*/ 163 h 1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3"/>
                <a:gd name="T58" fmla="*/ 0 h 163"/>
                <a:gd name="T59" fmla="*/ 183 w 183"/>
                <a:gd name="T60" fmla="*/ 163 h 1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3" h="163">
                  <a:moveTo>
                    <a:pt x="183" y="0"/>
                  </a:moveTo>
                  <a:lnTo>
                    <a:pt x="164" y="2"/>
                  </a:lnTo>
                  <a:lnTo>
                    <a:pt x="147" y="4"/>
                  </a:lnTo>
                  <a:lnTo>
                    <a:pt x="129" y="7"/>
                  </a:lnTo>
                  <a:lnTo>
                    <a:pt x="112" y="12"/>
                  </a:lnTo>
                  <a:lnTo>
                    <a:pt x="98" y="19"/>
                  </a:lnTo>
                  <a:lnTo>
                    <a:pt x="82" y="27"/>
                  </a:lnTo>
                  <a:lnTo>
                    <a:pt x="69" y="36"/>
                  </a:lnTo>
                  <a:lnTo>
                    <a:pt x="55" y="47"/>
                  </a:lnTo>
                  <a:lnTo>
                    <a:pt x="43" y="58"/>
                  </a:lnTo>
                  <a:lnTo>
                    <a:pt x="32" y="71"/>
                  </a:lnTo>
                  <a:lnTo>
                    <a:pt x="23" y="84"/>
                  </a:lnTo>
                  <a:lnTo>
                    <a:pt x="16" y="98"/>
                  </a:lnTo>
                  <a:lnTo>
                    <a:pt x="9" y="113"/>
                  </a:lnTo>
                  <a:lnTo>
                    <a:pt x="4" y="129"/>
                  </a:lnTo>
                  <a:lnTo>
                    <a:pt x="2" y="144"/>
                  </a:lnTo>
                  <a:lnTo>
                    <a:pt x="1" y="162"/>
                  </a:lnTo>
                  <a:lnTo>
                    <a:pt x="0" y="162"/>
                  </a:lnTo>
                  <a:lnTo>
                    <a:pt x="1" y="163"/>
                  </a:lnTo>
                </a:path>
              </a:pathLst>
            </a:custGeom>
            <a:noFill/>
            <a:ln w="12700">
              <a:solidFill>
                <a:srgbClr val="000000"/>
              </a:solidFill>
              <a:prstDash val="solid"/>
              <a:round/>
              <a:headEnd/>
              <a:tailEnd/>
            </a:ln>
          </p:spPr>
          <p:txBody>
            <a:bodyPr/>
            <a:lstStyle/>
            <a:p>
              <a:endParaRPr lang="en-US"/>
            </a:p>
          </p:txBody>
        </p:sp>
        <p:sp>
          <p:nvSpPr>
            <p:cNvPr id="3980" name="Line 88"/>
            <p:cNvSpPr>
              <a:spLocks noChangeShapeType="1"/>
            </p:cNvSpPr>
            <p:nvPr/>
          </p:nvSpPr>
          <p:spPr bwMode="auto">
            <a:xfrm flipH="1">
              <a:off x="3763" y="3105"/>
              <a:ext cx="13" cy="18"/>
            </a:xfrm>
            <a:prstGeom prst="line">
              <a:avLst/>
            </a:prstGeom>
            <a:noFill/>
            <a:ln w="12700">
              <a:solidFill>
                <a:srgbClr val="000000"/>
              </a:solidFill>
              <a:round/>
              <a:headEnd/>
              <a:tailEnd/>
            </a:ln>
          </p:spPr>
          <p:txBody>
            <a:bodyPr/>
            <a:lstStyle/>
            <a:p>
              <a:endParaRPr lang="en-US"/>
            </a:p>
          </p:txBody>
        </p:sp>
        <p:sp>
          <p:nvSpPr>
            <p:cNvPr id="3981" name="Line 89"/>
            <p:cNvSpPr>
              <a:spLocks noChangeShapeType="1"/>
            </p:cNvSpPr>
            <p:nvPr/>
          </p:nvSpPr>
          <p:spPr bwMode="auto">
            <a:xfrm flipH="1" flipV="1">
              <a:off x="3757" y="3090"/>
              <a:ext cx="20" cy="15"/>
            </a:xfrm>
            <a:prstGeom prst="line">
              <a:avLst/>
            </a:prstGeom>
            <a:noFill/>
            <a:ln w="12700">
              <a:solidFill>
                <a:srgbClr val="000000"/>
              </a:solidFill>
              <a:round/>
              <a:headEnd/>
              <a:tailEnd/>
            </a:ln>
          </p:spPr>
          <p:txBody>
            <a:bodyPr/>
            <a:lstStyle/>
            <a:p>
              <a:endParaRPr lang="en-US"/>
            </a:p>
          </p:txBody>
        </p:sp>
        <p:sp>
          <p:nvSpPr>
            <p:cNvPr id="3982" name="Line 90"/>
            <p:cNvSpPr>
              <a:spLocks noChangeShapeType="1"/>
            </p:cNvSpPr>
            <p:nvPr/>
          </p:nvSpPr>
          <p:spPr bwMode="auto">
            <a:xfrm flipH="1">
              <a:off x="3763" y="3105"/>
              <a:ext cx="13" cy="18"/>
            </a:xfrm>
            <a:prstGeom prst="line">
              <a:avLst/>
            </a:prstGeom>
            <a:noFill/>
            <a:ln w="12700">
              <a:solidFill>
                <a:srgbClr val="000000"/>
              </a:solidFill>
              <a:round/>
              <a:headEnd/>
              <a:tailEnd/>
            </a:ln>
          </p:spPr>
          <p:txBody>
            <a:bodyPr/>
            <a:lstStyle/>
            <a:p>
              <a:endParaRPr lang="en-US"/>
            </a:p>
          </p:txBody>
        </p:sp>
        <p:sp>
          <p:nvSpPr>
            <p:cNvPr id="3983" name="Line 91"/>
            <p:cNvSpPr>
              <a:spLocks noChangeShapeType="1"/>
            </p:cNvSpPr>
            <p:nvPr/>
          </p:nvSpPr>
          <p:spPr bwMode="auto">
            <a:xfrm flipH="1" flipV="1">
              <a:off x="3757" y="3090"/>
              <a:ext cx="20" cy="15"/>
            </a:xfrm>
            <a:prstGeom prst="line">
              <a:avLst/>
            </a:prstGeom>
            <a:noFill/>
            <a:ln w="12700">
              <a:solidFill>
                <a:srgbClr val="000000"/>
              </a:solidFill>
              <a:round/>
              <a:headEnd/>
              <a:tailEnd/>
            </a:ln>
          </p:spPr>
          <p:txBody>
            <a:bodyPr/>
            <a:lstStyle/>
            <a:p>
              <a:endParaRPr lang="en-US"/>
            </a:p>
          </p:txBody>
        </p:sp>
        <p:grpSp>
          <p:nvGrpSpPr>
            <p:cNvPr id="3984" name="Group 92"/>
            <p:cNvGrpSpPr>
              <a:grpSpLocks/>
            </p:cNvGrpSpPr>
            <p:nvPr/>
          </p:nvGrpSpPr>
          <p:grpSpPr bwMode="auto">
            <a:xfrm>
              <a:off x="3672" y="3168"/>
              <a:ext cx="32" cy="22"/>
              <a:chOff x="1995" y="1046"/>
              <a:chExt cx="66" cy="44"/>
            </a:xfrm>
          </p:grpSpPr>
          <p:sp>
            <p:nvSpPr>
              <p:cNvPr id="3995" name="Line 93"/>
              <p:cNvSpPr>
                <a:spLocks noChangeShapeType="1"/>
              </p:cNvSpPr>
              <p:nvPr/>
            </p:nvSpPr>
            <p:spPr bwMode="auto">
              <a:xfrm flipV="1">
                <a:off x="2019" y="1066"/>
                <a:ext cx="42" cy="23"/>
              </a:xfrm>
              <a:prstGeom prst="line">
                <a:avLst/>
              </a:prstGeom>
              <a:noFill/>
              <a:ln w="12700">
                <a:solidFill>
                  <a:srgbClr val="000000"/>
                </a:solidFill>
                <a:round/>
                <a:headEnd/>
                <a:tailEnd/>
              </a:ln>
            </p:spPr>
            <p:txBody>
              <a:bodyPr/>
              <a:lstStyle/>
              <a:p>
                <a:endParaRPr lang="en-US"/>
              </a:p>
            </p:txBody>
          </p:sp>
          <p:sp>
            <p:nvSpPr>
              <p:cNvPr id="3996" name="Line 94"/>
              <p:cNvSpPr>
                <a:spLocks noChangeShapeType="1"/>
              </p:cNvSpPr>
              <p:nvPr/>
            </p:nvSpPr>
            <p:spPr bwMode="auto">
              <a:xfrm flipH="1" flipV="1">
                <a:off x="1995" y="1046"/>
                <a:ext cx="25" cy="44"/>
              </a:xfrm>
              <a:prstGeom prst="line">
                <a:avLst/>
              </a:prstGeom>
              <a:noFill/>
              <a:ln w="12700">
                <a:solidFill>
                  <a:srgbClr val="000000"/>
                </a:solidFill>
                <a:round/>
                <a:headEnd/>
                <a:tailEnd/>
              </a:ln>
            </p:spPr>
            <p:txBody>
              <a:bodyPr/>
              <a:lstStyle/>
              <a:p>
                <a:endParaRPr lang="en-US"/>
              </a:p>
            </p:txBody>
          </p:sp>
          <p:sp>
            <p:nvSpPr>
              <p:cNvPr id="3997" name="Line 95"/>
              <p:cNvSpPr>
                <a:spLocks noChangeShapeType="1"/>
              </p:cNvSpPr>
              <p:nvPr/>
            </p:nvSpPr>
            <p:spPr bwMode="auto">
              <a:xfrm flipV="1">
                <a:off x="2019" y="1066"/>
                <a:ext cx="42" cy="23"/>
              </a:xfrm>
              <a:prstGeom prst="line">
                <a:avLst/>
              </a:prstGeom>
              <a:noFill/>
              <a:ln w="12700">
                <a:solidFill>
                  <a:srgbClr val="000000"/>
                </a:solidFill>
                <a:round/>
                <a:headEnd/>
                <a:tailEnd/>
              </a:ln>
            </p:spPr>
            <p:txBody>
              <a:bodyPr/>
              <a:lstStyle/>
              <a:p>
                <a:endParaRPr lang="en-US"/>
              </a:p>
            </p:txBody>
          </p:sp>
          <p:sp>
            <p:nvSpPr>
              <p:cNvPr id="3998" name="Line 96"/>
              <p:cNvSpPr>
                <a:spLocks noChangeShapeType="1"/>
              </p:cNvSpPr>
              <p:nvPr/>
            </p:nvSpPr>
            <p:spPr bwMode="auto">
              <a:xfrm flipH="1" flipV="1">
                <a:off x="1995" y="1046"/>
                <a:ext cx="25" cy="44"/>
              </a:xfrm>
              <a:prstGeom prst="line">
                <a:avLst/>
              </a:prstGeom>
              <a:noFill/>
              <a:ln w="12700">
                <a:solidFill>
                  <a:srgbClr val="000000"/>
                </a:solidFill>
                <a:round/>
                <a:headEnd/>
                <a:tailEnd/>
              </a:ln>
            </p:spPr>
            <p:txBody>
              <a:bodyPr/>
              <a:lstStyle/>
              <a:p>
                <a:endParaRPr lang="en-US"/>
              </a:p>
            </p:txBody>
          </p:sp>
        </p:grpSp>
        <p:sp>
          <p:nvSpPr>
            <p:cNvPr id="3985" name="Rectangle 97"/>
            <p:cNvSpPr>
              <a:spLocks noChangeArrowheads="1"/>
            </p:cNvSpPr>
            <p:nvPr/>
          </p:nvSpPr>
          <p:spPr bwMode="auto">
            <a:xfrm>
              <a:off x="3821" y="3439"/>
              <a:ext cx="7" cy="166"/>
            </a:xfrm>
            <a:prstGeom prst="rect">
              <a:avLst/>
            </a:prstGeom>
            <a:solidFill>
              <a:srgbClr val="000000"/>
            </a:solidFill>
            <a:ln w="9525">
              <a:noFill/>
              <a:miter lim="800000"/>
              <a:headEnd/>
              <a:tailEnd/>
            </a:ln>
          </p:spPr>
          <p:txBody>
            <a:bodyPr/>
            <a:lstStyle/>
            <a:p>
              <a:endParaRPr lang="en-US"/>
            </a:p>
          </p:txBody>
        </p:sp>
        <p:grpSp>
          <p:nvGrpSpPr>
            <p:cNvPr id="3986" name="Group 98"/>
            <p:cNvGrpSpPr>
              <a:grpSpLocks/>
            </p:cNvGrpSpPr>
            <p:nvPr/>
          </p:nvGrpSpPr>
          <p:grpSpPr bwMode="auto">
            <a:xfrm>
              <a:off x="3642" y="3306"/>
              <a:ext cx="248" cy="140"/>
              <a:chOff x="1440" y="1248"/>
              <a:chExt cx="515" cy="277"/>
            </a:xfrm>
          </p:grpSpPr>
          <p:grpSp>
            <p:nvGrpSpPr>
              <p:cNvPr id="3987" name="Group 99"/>
              <p:cNvGrpSpPr>
                <a:grpSpLocks/>
              </p:cNvGrpSpPr>
              <p:nvPr/>
            </p:nvGrpSpPr>
            <p:grpSpPr bwMode="auto">
              <a:xfrm rot="-5392584">
                <a:off x="1559" y="1129"/>
                <a:ext cx="277" cy="515"/>
                <a:chOff x="2305" y="992"/>
                <a:chExt cx="277" cy="515"/>
              </a:xfrm>
            </p:grpSpPr>
            <p:sp>
              <p:nvSpPr>
                <p:cNvPr id="3993" name="Freeform 100"/>
                <p:cNvSpPr>
                  <a:spLocks/>
                </p:cNvSpPr>
                <p:nvPr/>
              </p:nvSpPr>
              <p:spPr bwMode="auto">
                <a:xfrm>
                  <a:off x="2305" y="992"/>
                  <a:ext cx="277" cy="515"/>
                </a:xfrm>
                <a:custGeom>
                  <a:avLst/>
                  <a:gdLst>
                    <a:gd name="T0" fmla="*/ 188 w 277"/>
                    <a:gd name="T1" fmla="*/ 0 h 1030"/>
                    <a:gd name="T2" fmla="*/ 85 w 277"/>
                    <a:gd name="T3" fmla="*/ 0 h 1030"/>
                    <a:gd name="T4" fmla="*/ 85 w 277"/>
                    <a:gd name="T5" fmla="*/ 209 h 1030"/>
                    <a:gd name="T6" fmla="*/ 51 w 277"/>
                    <a:gd name="T7" fmla="*/ 209 h 1030"/>
                    <a:gd name="T8" fmla="*/ 0 w 277"/>
                    <a:gd name="T9" fmla="*/ 277 h 1030"/>
                    <a:gd name="T10" fmla="*/ 0 w 277"/>
                    <a:gd name="T11" fmla="*/ 828 h 1030"/>
                    <a:gd name="T12" fmla="*/ 51 w 277"/>
                    <a:gd name="T13" fmla="*/ 1030 h 1030"/>
                    <a:gd name="T14" fmla="*/ 226 w 277"/>
                    <a:gd name="T15" fmla="*/ 1030 h 1030"/>
                    <a:gd name="T16" fmla="*/ 277 w 277"/>
                    <a:gd name="T17" fmla="*/ 828 h 1030"/>
                    <a:gd name="T18" fmla="*/ 277 w 277"/>
                    <a:gd name="T19" fmla="*/ 277 h 1030"/>
                    <a:gd name="T20" fmla="*/ 226 w 277"/>
                    <a:gd name="T21" fmla="*/ 209 h 1030"/>
                    <a:gd name="T22" fmla="*/ 188 w 277"/>
                    <a:gd name="T23" fmla="*/ 209 h 1030"/>
                    <a:gd name="T24" fmla="*/ 188 w 277"/>
                    <a:gd name="T25" fmla="*/ 0 h 10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1030"/>
                    <a:gd name="T41" fmla="*/ 277 w 277"/>
                    <a:gd name="T42" fmla="*/ 1030 h 10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1030">
                      <a:moveTo>
                        <a:pt x="188" y="0"/>
                      </a:moveTo>
                      <a:lnTo>
                        <a:pt x="85" y="0"/>
                      </a:lnTo>
                      <a:lnTo>
                        <a:pt x="85" y="209"/>
                      </a:lnTo>
                      <a:lnTo>
                        <a:pt x="51" y="209"/>
                      </a:lnTo>
                      <a:lnTo>
                        <a:pt x="0" y="277"/>
                      </a:lnTo>
                      <a:lnTo>
                        <a:pt x="0" y="828"/>
                      </a:lnTo>
                      <a:lnTo>
                        <a:pt x="51" y="1030"/>
                      </a:lnTo>
                      <a:lnTo>
                        <a:pt x="226" y="1030"/>
                      </a:lnTo>
                      <a:lnTo>
                        <a:pt x="277" y="828"/>
                      </a:lnTo>
                      <a:lnTo>
                        <a:pt x="277" y="277"/>
                      </a:lnTo>
                      <a:lnTo>
                        <a:pt x="226" y="209"/>
                      </a:lnTo>
                      <a:lnTo>
                        <a:pt x="188" y="209"/>
                      </a:lnTo>
                      <a:lnTo>
                        <a:pt x="188" y="0"/>
                      </a:lnTo>
                      <a:close/>
                    </a:path>
                  </a:pathLst>
                </a:custGeom>
                <a:solidFill>
                  <a:srgbClr val="FFFFFF"/>
                </a:solidFill>
                <a:ln w="9525">
                  <a:noFill/>
                  <a:round/>
                  <a:headEnd/>
                  <a:tailEnd/>
                </a:ln>
              </p:spPr>
              <p:txBody>
                <a:bodyPr/>
                <a:lstStyle/>
                <a:p>
                  <a:endParaRPr lang="en-US"/>
                </a:p>
              </p:txBody>
            </p:sp>
            <p:sp>
              <p:nvSpPr>
                <p:cNvPr id="3994" name="Freeform 101"/>
                <p:cNvSpPr>
                  <a:spLocks/>
                </p:cNvSpPr>
                <p:nvPr/>
              </p:nvSpPr>
              <p:spPr bwMode="auto">
                <a:xfrm>
                  <a:off x="2305" y="992"/>
                  <a:ext cx="277" cy="515"/>
                </a:xfrm>
                <a:custGeom>
                  <a:avLst/>
                  <a:gdLst>
                    <a:gd name="T0" fmla="*/ 188 w 277"/>
                    <a:gd name="T1" fmla="*/ 0 h 1030"/>
                    <a:gd name="T2" fmla="*/ 85 w 277"/>
                    <a:gd name="T3" fmla="*/ 0 h 1030"/>
                    <a:gd name="T4" fmla="*/ 85 w 277"/>
                    <a:gd name="T5" fmla="*/ 209 h 1030"/>
                    <a:gd name="T6" fmla="*/ 51 w 277"/>
                    <a:gd name="T7" fmla="*/ 209 h 1030"/>
                    <a:gd name="T8" fmla="*/ 0 w 277"/>
                    <a:gd name="T9" fmla="*/ 277 h 1030"/>
                    <a:gd name="T10" fmla="*/ 0 w 277"/>
                    <a:gd name="T11" fmla="*/ 828 h 1030"/>
                    <a:gd name="T12" fmla="*/ 51 w 277"/>
                    <a:gd name="T13" fmla="*/ 1030 h 1030"/>
                    <a:gd name="T14" fmla="*/ 226 w 277"/>
                    <a:gd name="T15" fmla="*/ 1030 h 1030"/>
                    <a:gd name="T16" fmla="*/ 277 w 277"/>
                    <a:gd name="T17" fmla="*/ 828 h 1030"/>
                    <a:gd name="T18" fmla="*/ 277 w 277"/>
                    <a:gd name="T19" fmla="*/ 277 h 1030"/>
                    <a:gd name="T20" fmla="*/ 226 w 277"/>
                    <a:gd name="T21" fmla="*/ 209 h 1030"/>
                    <a:gd name="T22" fmla="*/ 188 w 277"/>
                    <a:gd name="T23" fmla="*/ 209 h 1030"/>
                    <a:gd name="T24" fmla="*/ 188 w 277"/>
                    <a:gd name="T25" fmla="*/ 0 h 10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1030"/>
                    <a:gd name="T41" fmla="*/ 277 w 277"/>
                    <a:gd name="T42" fmla="*/ 1030 h 10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1030">
                      <a:moveTo>
                        <a:pt x="188" y="0"/>
                      </a:moveTo>
                      <a:lnTo>
                        <a:pt x="85" y="0"/>
                      </a:lnTo>
                      <a:lnTo>
                        <a:pt x="85" y="209"/>
                      </a:lnTo>
                      <a:lnTo>
                        <a:pt x="51" y="209"/>
                      </a:lnTo>
                      <a:lnTo>
                        <a:pt x="0" y="277"/>
                      </a:lnTo>
                      <a:lnTo>
                        <a:pt x="0" y="828"/>
                      </a:lnTo>
                      <a:lnTo>
                        <a:pt x="51" y="1030"/>
                      </a:lnTo>
                      <a:lnTo>
                        <a:pt x="226" y="1030"/>
                      </a:lnTo>
                      <a:lnTo>
                        <a:pt x="277" y="828"/>
                      </a:lnTo>
                      <a:lnTo>
                        <a:pt x="277" y="277"/>
                      </a:lnTo>
                      <a:lnTo>
                        <a:pt x="226" y="209"/>
                      </a:lnTo>
                      <a:lnTo>
                        <a:pt x="188" y="209"/>
                      </a:lnTo>
                      <a:lnTo>
                        <a:pt x="188" y="0"/>
                      </a:lnTo>
                    </a:path>
                  </a:pathLst>
                </a:custGeom>
                <a:noFill/>
                <a:ln w="12700">
                  <a:solidFill>
                    <a:srgbClr val="000000"/>
                  </a:solidFill>
                  <a:prstDash val="solid"/>
                  <a:round/>
                  <a:headEnd/>
                  <a:tailEnd/>
                </a:ln>
              </p:spPr>
              <p:txBody>
                <a:bodyPr/>
                <a:lstStyle/>
                <a:p>
                  <a:endParaRPr lang="en-US"/>
                </a:p>
              </p:txBody>
            </p:sp>
          </p:grpSp>
          <p:grpSp>
            <p:nvGrpSpPr>
              <p:cNvPr id="3988" name="Group 102"/>
              <p:cNvGrpSpPr>
                <a:grpSpLocks/>
              </p:cNvGrpSpPr>
              <p:nvPr/>
            </p:nvGrpSpPr>
            <p:grpSpPr bwMode="auto">
              <a:xfrm rot="-5327712">
                <a:off x="1616" y="1228"/>
                <a:ext cx="210" cy="321"/>
                <a:chOff x="2338" y="1124"/>
                <a:chExt cx="210" cy="321"/>
              </a:xfrm>
            </p:grpSpPr>
            <p:sp>
              <p:nvSpPr>
                <p:cNvPr id="3989" name="Freeform 103"/>
                <p:cNvSpPr>
                  <a:spLocks/>
                </p:cNvSpPr>
                <p:nvPr/>
              </p:nvSpPr>
              <p:spPr bwMode="auto">
                <a:xfrm>
                  <a:off x="2338" y="1124"/>
                  <a:ext cx="210" cy="321"/>
                </a:xfrm>
                <a:custGeom>
                  <a:avLst/>
                  <a:gdLst>
                    <a:gd name="T0" fmla="*/ 0 w 210"/>
                    <a:gd name="T1" fmla="*/ 32 h 643"/>
                    <a:gd name="T2" fmla="*/ 27 w 210"/>
                    <a:gd name="T3" fmla="*/ 0 h 643"/>
                    <a:gd name="T4" fmla="*/ 210 w 210"/>
                    <a:gd name="T5" fmla="*/ 611 h 643"/>
                    <a:gd name="T6" fmla="*/ 183 w 210"/>
                    <a:gd name="T7" fmla="*/ 643 h 643"/>
                    <a:gd name="T8" fmla="*/ 0 w 210"/>
                    <a:gd name="T9" fmla="*/ 32 h 643"/>
                    <a:gd name="T10" fmla="*/ 0 60000 65536"/>
                    <a:gd name="T11" fmla="*/ 0 60000 65536"/>
                    <a:gd name="T12" fmla="*/ 0 60000 65536"/>
                    <a:gd name="T13" fmla="*/ 0 60000 65536"/>
                    <a:gd name="T14" fmla="*/ 0 60000 65536"/>
                    <a:gd name="T15" fmla="*/ 0 w 210"/>
                    <a:gd name="T16" fmla="*/ 0 h 643"/>
                    <a:gd name="T17" fmla="*/ 210 w 210"/>
                    <a:gd name="T18" fmla="*/ 643 h 643"/>
                  </a:gdLst>
                  <a:ahLst/>
                  <a:cxnLst>
                    <a:cxn ang="T10">
                      <a:pos x="T0" y="T1"/>
                    </a:cxn>
                    <a:cxn ang="T11">
                      <a:pos x="T2" y="T3"/>
                    </a:cxn>
                    <a:cxn ang="T12">
                      <a:pos x="T4" y="T5"/>
                    </a:cxn>
                    <a:cxn ang="T13">
                      <a:pos x="T6" y="T7"/>
                    </a:cxn>
                    <a:cxn ang="T14">
                      <a:pos x="T8" y="T9"/>
                    </a:cxn>
                  </a:cxnLst>
                  <a:rect l="T15" t="T16" r="T17" b="T18"/>
                  <a:pathLst>
                    <a:path w="210" h="643">
                      <a:moveTo>
                        <a:pt x="0" y="32"/>
                      </a:moveTo>
                      <a:lnTo>
                        <a:pt x="27" y="0"/>
                      </a:lnTo>
                      <a:lnTo>
                        <a:pt x="210" y="611"/>
                      </a:lnTo>
                      <a:lnTo>
                        <a:pt x="183" y="643"/>
                      </a:lnTo>
                      <a:lnTo>
                        <a:pt x="0" y="32"/>
                      </a:lnTo>
                      <a:close/>
                    </a:path>
                  </a:pathLst>
                </a:custGeom>
                <a:solidFill>
                  <a:srgbClr val="000000"/>
                </a:solidFill>
                <a:ln w="9525">
                  <a:noFill/>
                  <a:round/>
                  <a:headEnd/>
                  <a:tailEnd/>
                </a:ln>
              </p:spPr>
              <p:txBody>
                <a:bodyPr/>
                <a:lstStyle/>
                <a:p>
                  <a:endParaRPr lang="en-US"/>
                </a:p>
              </p:txBody>
            </p:sp>
            <p:sp>
              <p:nvSpPr>
                <p:cNvPr id="3990" name="Freeform 104"/>
                <p:cNvSpPr>
                  <a:spLocks/>
                </p:cNvSpPr>
                <p:nvPr/>
              </p:nvSpPr>
              <p:spPr bwMode="auto">
                <a:xfrm>
                  <a:off x="2338" y="1124"/>
                  <a:ext cx="210" cy="321"/>
                </a:xfrm>
                <a:custGeom>
                  <a:avLst/>
                  <a:gdLst>
                    <a:gd name="T0" fmla="*/ 183 w 210"/>
                    <a:gd name="T1" fmla="*/ 0 h 643"/>
                    <a:gd name="T2" fmla="*/ 210 w 210"/>
                    <a:gd name="T3" fmla="*/ 32 h 643"/>
                    <a:gd name="T4" fmla="*/ 27 w 210"/>
                    <a:gd name="T5" fmla="*/ 643 h 643"/>
                    <a:gd name="T6" fmla="*/ 0 w 210"/>
                    <a:gd name="T7" fmla="*/ 611 h 643"/>
                    <a:gd name="T8" fmla="*/ 183 w 210"/>
                    <a:gd name="T9" fmla="*/ 0 h 643"/>
                    <a:gd name="T10" fmla="*/ 0 60000 65536"/>
                    <a:gd name="T11" fmla="*/ 0 60000 65536"/>
                    <a:gd name="T12" fmla="*/ 0 60000 65536"/>
                    <a:gd name="T13" fmla="*/ 0 60000 65536"/>
                    <a:gd name="T14" fmla="*/ 0 60000 65536"/>
                    <a:gd name="T15" fmla="*/ 0 w 210"/>
                    <a:gd name="T16" fmla="*/ 0 h 643"/>
                    <a:gd name="T17" fmla="*/ 210 w 210"/>
                    <a:gd name="T18" fmla="*/ 643 h 643"/>
                  </a:gdLst>
                  <a:ahLst/>
                  <a:cxnLst>
                    <a:cxn ang="T10">
                      <a:pos x="T0" y="T1"/>
                    </a:cxn>
                    <a:cxn ang="T11">
                      <a:pos x="T2" y="T3"/>
                    </a:cxn>
                    <a:cxn ang="T12">
                      <a:pos x="T4" y="T5"/>
                    </a:cxn>
                    <a:cxn ang="T13">
                      <a:pos x="T6" y="T7"/>
                    </a:cxn>
                    <a:cxn ang="T14">
                      <a:pos x="T8" y="T9"/>
                    </a:cxn>
                  </a:cxnLst>
                  <a:rect l="T15" t="T16" r="T17" b="T18"/>
                  <a:pathLst>
                    <a:path w="210" h="643">
                      <a:moveTo>
                        <a:pt x="183" y="0"/>
                      </a:moveTo>
                      <a:lnTo>
                        <a:pt x="210" y="32"/>
                      </a:lnTo>
                      <a:lnTo>
                        <a:pt x="27" y="643"/>
                      </a:lnTo>
                      <a:lnTo>
                        <a:pt x="0" y="611"/>
                      </a:lnTo>
                      <a:lnTo>
                        <a:pt x="183" y="0"/>
                      </a:lnTo>
                      <a:close/>
                    </a:path>
                  </a:pathLst>
                </a:custGeom>
                <a:solidFill>
                  <a:srgbClr val="000000"/>
                </a:solidFill>
                <a:ln w="9525">
                  <a:noFill/>
                  <a:round/>
                  <a:headEnd/>
                  <a:tailEnd/>
                </a:ln>
              </p:spPr>
              <p:txBody>
                <a:bodyPr/>
                <a:lstStyle/>
                <a:p>
                  <a:endParaRPr lang="en-US"/>
                </a:p>
              </p:txBody>
            </p:sp>
            <p:sp>
              <p:nvSpPr>
                <p:cNvPr id="3991" name="Freeform 105"/>
                <p:cNvSpPr>
                  <a:spLocks/>
                </p:cNvSpPr>
                <p:nvPr/>
              </p:nvSpPr>
              <p:spPr bwMode="auto">
                <a:xfrm>
                  <a:off x="2338" y="1124"/>
                  <a:ext cx="210" cy="321"/>
                </a:xfrm>
                <a:custGeom>
                  <a:avLst/>
                  <a:gdLst>
                    <a:gd name="T0" fmla="*/ 0 w 210"/>
                    <a:gd name="T1" fmla="*/ 32 h 643"/>
                    <a:gd name="T2" fmla="*/ 27 w 210"/>
                    <a:gd name="T3" fmla="*/ 0 h 643"/>
                    <a:gd name="T4" fmla="*/ 210 w 210"/>
                    <a:gd name="T5" fmla="*/ 611 h 643"/>
                    <a:gd name="T6" fmla="*/ 183 w 210"/>
                    <a:gd name="T7" fmla="*/ 643 h 643"/>
                    <a:gd name="T8" fmla="*/ 0 w 210"/>
                    <a:gd name="T9" fmla="*/ 32 h 643"/>
                    <a:gd name="T10" fmla="*/ 0 60000 65536"/>
                    <a:gd name="T11" fmla="*/ 0 60000 65536"/>
                    <a:gd name="T12" fmla="*/ 0 60000 65536"/>
                    <a:gd name="T13" fmla="*/ 0 60000 65536"/>
                    <a:gd name="T14" fmla="*/ 0 60000 65536"/>
                    <a:gd name="T15" fmla="*/ 0 w 210"/>
                    <a:gd name="T16" fmla="*/ 0 h 643"/>
                    <a:gd name="T17" fmla="*/ 210 w 210"/>
                    <a:gd name="T18" fmla="*/ 643 h 643"/>
                  </a:gdLst>
                  <a:ahLst/>
                  <a:cxnLst>
                    <a:cxn ang="T10">
                      <a:pos x="T0" y="T1"/>
                    </a:cxn>
                    <a:cxn ang="T11">
                      <a:pos x="T2" y="T3"/>
                    </a:cxn>
                    <a:cxn ang="T12">
                      <a:pos x="T4" y="T5"/>
                    </a:cxn>
                    <a:cxn ang="T13">
                      <a:pos x="T6" y="T7"/>
                    </a:cxn>
                    <a:cxn ang="T14">
                      <a:pos x="T8" y="T9"/>
                    </a:cxn>
                  </a:cxnLst>
                  <a:rect l="T15" t="T16" r="T17" b="T18"/>
                  <a:pathLst>
                    <a:path w="210" h="643">
                      <a:moveTo>
                        <a:pt x="0" y="32"/>
                      </a:moveTo>
                      <a:lnTo>
                        <a:pt x="27" y="0"/>
                      </a:lnTo>
                      <a:lnTo>
                        <a:pt x="210" y="611"/>
                      </a:lnTo>
                      <a:lnTo>
                        <a:pt x="183" y="643"/>
                      </a:lnTo>
                      <a:lnTo>
                        <a:pt x="0" y="32"/>
                      </a:lnTo>
                      <a:close/>
                    </a:path>
                  </a:pathLst>
                </a:custGeom>
                <a:solidFill>
                  <a:srgbClr val="000000"/>
                </a:solidFill>
                <a:ln w="9525">
                  <a:noFill/>
                  <a:round/>
                  <a:headEnd/>
                  <a:tailEnd/>
                </a:ln>
              </p:spPr>
              <p:txBody>
                <a:bodyPr/>
                <a:lstStyle/>
                <a:p>
                  <a:endParaRPr lang="en-US"/>
                </a:p>
              </p:txBody>
            </p:sp>
            <p:sp>
              <p:nvSpPr>
                <p:cNvPr id="3992" name="Freeform 106"/>
                <p:cNvSpPr>
                  <a:spLocks/>
                </p:cNvSpPr>
                <p:nvPr/>
              </p:nvSpPr>
              <p:spPr bwMode="auto">
                <a:xfrm>
                  <a:off x="2338" y="1124"/>
                  <a:ext cx="210" cy="321"/>
                </a:xfrm>
                <a:custGeom>
                  <a:avLst/>
                  <a:gdLst>
                    <a:gd name="T0" fmla="*/ 183 w 210"/>
                    <a:gd name="T1" fmla="*/ 0 h 643"/>
                    <a:gd name="T2" fmla="*/ 210 w 210"/>
                    <a:gd name="T3" fmla="*/ 32 h 643"/>
                    <a:gd name="T4" fmla="*/ 27 w 210"/>
                    <a:gd name="T5" fmla="*/ 643 h 643"/>
                    <a:gd name="T6" fmla="*/ 0 w 210"/>
                    <a:gd name="T7" fmla="*/ 611 h 643"/>
                    <a:gd name="T8" fmla="*/ 183 w 210"/>
                    <a:gd name="T9" fmla="*/ 0 h 643"/>
                    <a:gd name="T10" fmla="*/ 0 60000 65536"/>
                    <a:gd name="T11" fmla="*/ 0 60000 65536"/>
                    <a:gd name="T12" fmla="*/ 0 60000 65536"/>
                    <a:gd name="T13" fmla="*/ 0 60000 65536"/>
                    <a:gd name="T14" fmla="*/ 0 60000 65536"/>
                    <a:gd name="T15" fmla="*/ 0 w 210"/>
                    <a:gd name="T16" fmla="*/ 0 h 643"/>
                    <a:gd name="T17" fmla="*/ 210 w 210"/>
                    <a:gd name="T18" fmla="*/ 643 h 643"/>
                  </a:gdLst>
                  <a:ahLst/>
                  <a:cxnLst>
                    <a:cxn ang="T10">
                      <a:pos x="T0" y="T1"/>
                    </a:cxn>
                    <a:cxn ang="T11">
                      <a:pos x="T2" y="T3"/>
                    </a:cxn>
                    <a:cxn ang="T12">
                      <a:pos x="T4" y="T5"/>
                    </a:cxn>
                    <a:cxn ang="T13">
                      <a:pos x="T6" y="T7"/>
                    </a:cxn>
                    <a:cxn ang="T14">
                      <a:pos x="T8" y="T9"/>
                    </a:cxn>
                  </a:cxnLst>
                  <a:rect l="T15" t="T16" r="T17" b="T18"/>
                  <a:pathLst>
                    <a:path w="210" h="643">
                      <a:moveTo>
                        <a:pt x="183" y="0"/>
                      </a:moveTo>
                      <a:lnTo>
                        <a:pt x="210" y="32"/>
                      </a:lnTo>
                      <a:lnTo>
                        <a:pt x="27" y="643"/>
                      </a:lnTo>
                      <a:lnTo>
                        <a:pt x="0" y="611"/>
                      </a:lnTo>
                      <a:lnTo>
                        <a:pt x="183" y="0"/>
                      </a:lnTo>
                      <a:close/>
                    </a:path>
                  </a:pathLst>
                </a:custGeom>
                <a:solidFill>
                  <a:srgbClr val="000000"/>
                </a:solidFill>
                <a:ln w="9525">
                  <a:noFill/>
                  <a:round/>
                  <a:headEnd/>
                  <a:tailEnd/>
                </a:ln>
              </p:spPr>
              <p:txBody>
                <a:bodyPr/>
                <a:lstStyle/>
                <a:p>
                  <a:endParaRPr lang="en-US"/>
                </a:p>
              </p:txBody>
            </p:sp>
          </p:grpSp>
        </p:grpSp>
      </p:grpSp>
      <p:grpSp>
        <p:nvGrpSpPr>
          <p:cNvPr id="3087" name="Group 107"/>
          <p:cNvGrpSpPr>
            <a:grpSpLocks/>
          </p:cNvGrpSpPr>
          <p:nvPr/>
        </p:nvGrpSpPr>
        <p:grpSpPr bwMode="auto">
          <a:xfrm>
            <a:off x="6019800" y="3276600"/>
            <a:ext cx="284163" cy="547688"/>
            <a:chOff x="3792" y="2064"/>
            <a:chExt cx="179" cy="345"/>
          </a:xfrm>
        </p:grpSpPr>
        <p:sp>
          <p:nvSpPr>
            <p:cNvPr id="3962" name="Freeform 108"/>
            <p:cNvSpPr>
              <a:spLocks/>
            </p:cNvSpPr>
            <p:nvPr/>
          </p:nvSpPr>
          <p:spPr bwMode="auto">
            <a:xfrm rot="1911208">
              <a:off x="3792" y="2064"/>
              <a:ext cx="179" cy="345"/>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963" name="Freeform 109"/>
            <p:cNvSpPr>
              <a:spLocks/>
            </p:cNvSpPr>
            <p:nvPr/>
          </p:nvSpPr>
          <p:spPr bwMode="auto">
            <a:xfrm rot="1911208">
              <a:off x="3800" y="2156"/>
              <a:ext cx="142" cy="251"/>
            </a:xfrm>
            <a:custGeom>
              <a:avLst/>
              <a:gdLst>
                <a:gd name="T0" fmla="*/ 219 w 220"/>
                <a:gd name="T1" fmla="*/ 0 h 376"/>
                <a:gd name="T2" fmla="*/ 219 w 220"/>
                <a:gd name="T3" fmla="*/ 276 h 376"/>
                <a:gd name="T4" fmla="*/ 170 w 220"/>
                <a:gd name="T5" fmla="*/ 375 h 376"/>
                <a:gd name="T6" fmla="*/ 0 w 220"/>
                <a:gd name="T7" fmla="*/ 375 h 376"/>
                <a:gd name="T8" fmla="*/ 219 w 220"/>
                <a:gd name="T9" fmla="*/ 0 h 376"/>
                <a:gd name="T10" fmla="*/ 0 60000 65536"/>
                <a:gd name="T11" fmla="*/ 0 60000 65536"/>
                <a:gd name="T12" fmla="*/ 0 60000 65536"/>
                <a:gd name="T13" fmla="*/ 0 60000 65536"/>
                <a:gd name="T14" fmla="*/ 0 60000 65536"/>
                <a:gd name="T15" fmla="*/ 0 w 220"/>
                <a:gd name="T16" fmla="*/ 0 h 376"/>
                <a:gd name="T17" fmla="*/ 220 w 220"/>
                <a:gd name="T18" fmla="*/ 376 h 376"/>
              </a:gdLst>
              <a:ahLst/>
              <a:cxnLst>
                <a:cxn ang="T10">
                  <a:pos x="T0" y="T1"/>
                </a:cxn>
                <a:cxn ang="T11">
                  <a:pos x="T2" y="T3"/>
                </a:cxn>
                <a:cxn ang="T12">
                  <a:pos x="T4" y="T5"/>
                </a:cxn>
                <a:cxn ang="T13">
                  <a:pos x="T6" y="T7"/>
                </a:cxn>
                <a:cxn ang="T14">
                  <a:pos x="T8" y="T9"/>
                </a:cxn>
              </a:cxnLst>
              <a:rect l="T15" t="T16" r="T17" b="T18"/>
              <a:pathLst>
                <a:path w="220" h="376">
                  <a:moveTo>
                    <a:pt x="219" y="0"/>
                  </a:moveTo>
                  <a:lnTo>
                    <a:pt x="219" y="276"/>
                  </a:lnTo>
                  <a:lnTo>
                    <a:pt x="170" y="375"/>
                  </a:lnTo>
                  <a:lnTo>
                    <a:pt x="0" y="375"/>
                  </a:lnTo>
                  <a:lnTo>
                    <a:pt x="219" y="0"/>
                  </a:lnTo>
                </a:path>
              </a:pathLst>
            </a:custGeom>
            <a:solidFill>
              <a:schemeClr val="tx1"/>
            </a:solidFill>
            <a:ln w="12700" cap="rnd" cmpd="sng">
              <a:solidFill>
                <a:schemeClr val="tx1"/>
              </a:solidFill>
              <a:prstDash val="solid"/>
              <a:round/>
              <a:headEnd type="none" w="med" len="med"/>
              <a:tailEnd type="none" w="med" len="med"/>
            </a:ln>
          </p:spPr>
          <p:txBody>
            <a:bodyPr/>
            <a:lstStyle/>
            <a:p>
              <a:endParaRPr lang="en-US"/>
            </a:p>
          </p:txBody>
        </p:sp>
      </p:grpSp>
      <p:grpSp>
        <p:nvGrpSpPr>
          <p:cNvPr id="3088" name="Group 110"/>
          <p:cNvGrpSpPr>
            <a:grpSpLocks/>
          </p:cNvGrpSpPr>
          <p:nvPr/>
        </p:nvGrpSpPr>
        <p:grpSpPr bwMode="auto">
          <a:xfrm rot="18929095">
            <a:off x="6099175" y="4622801"/>
            <a:ext cx="311150" cy="550863"/>
            <a:chOff x="4032" y="2976"/>
            <a:chExt cx="207" cy="388"/>
          </a:xfrm>
        </p:grpSpPr>
        <p:sp>
          <p:nvSpPr>
            <p:cNvPr id="3960" name="Freeform 111"/>
            <p:cNvSpPr>
              <a:spLocks/>
            </p:cNvSpPr>
            <p:nvPr/>
          </p:nvSpPr>
          <p:spPr bwMode="auto">
            <a:xfrm flipH="1">
              <a:off x="4032" y="2976"/>
              <a:ext cx="207" cy="388"/>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961" name="Freeform 112"/>
            <p:cNvSpPr>
              <a:spLocks/>
            </p:cNvSpPr>
            <p:nvPr/>
          </p:nvSpPr>
          <p:spPr bwMode="auto">
            <a:xfrm flipH="1">
              <a:off x="4036" y="3079"/>
              <a:ext cx="164" cy="282"/>
            </a:xfrm>
            <a:custGeom>
              <a:avLst/>
              <a:gdLst>
                <a:gd name="T0" fmla="*/ 219 w 220"/>
                <a:gd name="T1" fmla="*/ 0 h 376"/>
                <a:gd name="T2" fmla="*/ 219 w 220"/>
                <a:gd name="T3" fmla="*/ 276 h 376"/>
                <a:gd name="T4" fmla="*/ 170 w 220"/>
                <a:gd name="T5" fmla="*/ 375 h 376"/>
                <a:gd name="T6" fmla="*/ 0 w 220"/>
                <a:gd name="T7" fmla="*/ 375 h 376"/>
                <a:gd name="T8" fmla="*/ 219 w 220"/>
                <a:gd name="T9" fmla="*/ 0 h 376"/>
                <a:gd name="T10" fmla="*/ 0 60000 65536"/>
                <a:gd name="T11" fmla="*/ 0 60000 65536"/>
                <a:gd name="T12" fmla="*/ 0 60000 65536"/>
                <a:gd name="T13" fmla="*/ 0 60000 65536"/>
                <a:gd name="T14" fmla="*/ 0 60000 65536"/>
                <a:gd name="T15" fmla="*/ 0 w 220"/>
                <a:gd name="T16" fmla="*/ 0 h 376"/>
                <a:gd name="T17" fmla="*/ 220 w 220"/>
                <a:gd name="T18" fmla="*/ 376 h 376"/>
              </a:gdLst>
              <a:ahLst/>
              <a:cxnLst>
                <a:cxn ang="T10">
                  <a:pos x="T0" y="T1"/>
                </a:cxn>
                <a:cxn ang="T11">
                  <a:pos x="T2" y="T3"/>
                </a:cxn>
                <a:cxn ang="T12">
                  <a:pos x="T4" y="T5"/>
                </a:cxn>
                <a:cxn ang="T13">
                  <a:pos x="T6" y="T7"/>
                </a:cxn>
                <a:cxn ang="T14">
                  <a:pos x="T8" y="T9"/>
                </a:cxn>
              </a:cxnLst>
              <a:rect l="T15" t="T16" r="T17" b="T18"/>
              <a:pathLst>
                <a:path w="220" h="376">
                  <a:moveTo>
                    <a:pt x="219" y="0"/>
                  </a:moveTo>
                  <a:lnTo>
                    <a:pt x="219" y="276"/>
                  </a:lnTo>
                  <a:lnTo>
                    <a:pt x="170" y="375"/>
                  </a:lnTo>
                  <a:lnTo>
                    <a:pt x="0" y="375"/>
                  </a:lnTo>
                  <a:lnTo>
                    <a:pt x="219" y="0"/>
                  </a:lnTo>
                </a:path>
              </a:pathLst>
            </a:custGeom>
            <a:solidFill>
              <a:schemeClr val="tx1"/>
            </a:solidFill>
            <a:ln w="12700" cap="rnd" cmpd="sng">
              <a:solidFill>
                <a:schemeClr val="tx1"/>
              </a:solidFill>
              <a:prstDash val="solid"/>
              <a:round/>
              <a:headEnd type="none" w="med" len="med"/>
              <a:tailEnd type="none" w="med" len="med"/>
            </a:ln>
          </p:spPr>
          <p:txBody>
            <a:bodyPr/>
            <a:lstStyle/>
            <a:p>
              <a:endParaRPr lang="en-US"/>
            </a:p>
          </p:txBody>
        </p:sp>
      </p:grpSp>
      <p:sp>
        <p:nvSpPr>
          <p:cNvPr id="3089" name="Text Box 113"/>
          <p:cNvSpPr txBox="1">
            <a:spLocks noChangeArrowheads="1"/>
          </p:cNvSpPr>
          <p:nvPr/>
        </p:nvSpPr>
        <p:spPr bwMode="auto">
          <a:xfrm>
            <a:off x="2449514" y="6465889"/>
            <a:ext cx="873125" cy="123111"/>
          </a:xfrm>
          <a:prstGeom prst="rect">
            <a:avLst/>
          </a:prstGeom>
          <a:noFill/>
          <a:ln w="9525">
            <a:noFill/>
            <a:miter lim="800000"/>
            <a:headEnd/>
            <a:tailEnd/>
          </a:ln>
        </p:spPr>
        <p:txBody>
          <a:bodyPr lIns="0" tIns="0" rIns="0" bIns="0">
            <a:spAutoFit/>
          </a:bodyPr>
          <a:lstStyle/>
          <a:p>
            <a:pPr algn="ctr">
              <a:spcBef>
                <a:spcPct val="50000"/>
              </a:spcBef>
            </a:pPr>
            <a:r>
              <a:rPr lang="en-US" sz="800"/>
              <a:t>Can-Can Array</a:t>
            </a:r>
          </a:p>
        </p:txBody>
      </p:sp>
      <p:sp>
        <p:nvSpPr>
          <p:cNvPr id="3090" name="Freeform 114"/>
          <p:cNvSpPr>
            <a:spLocks/>
          </p:cNvSpPr>
          <p:nvPr/>
        </p:nvSpPr>
        <p:spPr bwMode="auto">
          <a:xfrm>
            <a:off x="3195639" y="5918201"/>
            <a:ext cx="280987" cy="298449"/>
          </a:xfrm>
          <a:custGeom>
            <a:avLst/>
            <a:gdLst>
              <a:gd name="T0" fmla="*/ 96 w 137"/>
              <a:gd name="T1" fmla="*/ 146 h 146"/>
              <a:gd name="T2" fmla="*/ 64 w 137"/>
              <a:gd name="T3" fmla="*/ 131 h 146"/>
              <a:gd name="T4" fmla="*/ 8 w 137"/>
              <a:gd name="T5" fmla="*/ 68 h 146"/>
              <a:gd name="T6" fmla="*/ 9 w 137"/>
              <a:gd name="T7" fmla="*/ 54 h 146"/>
              <a:gd name="T8" fmla="*/ 22 w 137"/>
              <a:gd name="T9" fmla="*/ 42 h 146"/>
              <a:gd name="T10" fmla="*/ 0 w 137"/>
              <a:gd name="T11" fmla="*/ 18 h 146"/>
              <a:gd name="T12" fmla="*/ 20 w 137"/>
              <a:gd name="T13" fmla="*/ 0 h 146"/>
              <a:gd name="T14" fmla="*/ 41 w 137"/>
              <a:gd name="T15" fmla="*/ 24 h 146"/>
              <a:gd name="T16" fmla="*/ 54 w 137"/>
              <a:gd name="T17" fmla="*/ 12 h 146"/>
              <a:gd name="T18" fmla="*/ 68 w 137"/>
              <a:gd name="T19" fmla="*/ 13 h 146"/>
              <a:gd name="T20" fmla="*/ 125 w 137"/>
              <a:gd name="T21" fmla="*/ 77 h 146"/>
              <a:gd name="T22" fmla="*/ 137 w 137"/>
              <a:gd name="T23" fmla="*/ 109 h 146"/>
              <a:gd name="T24" fmla="*/ 96 w 137"/>
              <a:gd name="T25" fmla="*/ 146 h 1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7"/>
              <a:gd name="T40" fmla="*/ 0 h 146"/>
              <a:gd name="T41" fmla="*/ 137 w 137"/>
              <a:gd name="T42" fmla="*/ 146 h 14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7" h="146">
                <a:moveTo>
                  <a:pt x="96" y="146"/>
                </a:moveTo>
                <a:lnTo>
                  <a:pt x="64" y="131"/>
                </a:lnTo>
                <a:lnTo>
                  <a:pt x="8" y="68"/>
                </a:lnTo>
                <a:lnTo>
                  <a:pt x="9" y="54"/>
                </a:lnTo>
                <a:lnTo>
                  <a:pt x="22" y="42"/>
                </a:lnTo>
                <a:lnTo>
                  <a:pt x="0" y="18"/>
                </a:lnTo>
                <a:lnTo>
                  <a:pt x="20" y="0"/>
                </a:lnTo>
                <a:lnTo>
                  <a:pt x="41" y="24"/>
                </a:lnTo>
                <a:lnTo>
                  <a:pt x="54" y="12"/>
                </a:lnTo>
                <a:lnTo>
                  <a:pt x="68" y="13"/>
                </a:lnTo>
                <a:lnTo>
                  <a:pt x="125" y="77"/>
                </a:lnTo>
                <a:lnTo>
                  <a:pt x="137" y="109"/>
                </a:lnTo>
                <a:lnTo>
                  <a:pt x="96" y="146"/>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091" name="Freeform 115"/>
          <p:cNvSpPr>
            <a:spLocks/>
          </p:cNvSpPr>
          <p:nvPr/>
        </p:nvSpPr>
        <p:spPr bwMode="auto">
          <a:xfrm>
            <a:off x="3392489" y="5918201"/>
            <a:ext cx="282575" cy="298449"/>
          </a:xfrm>
          <a:custGeom>
            <a:avLst/>
            <a:gdLst>
              <a:gd name="T0" fmla="*/ 41 w 138"/>
              <a:gd name="T1" fmla="*/ 146 h 146"/>
              <a:gd name="T2" fmla="*/ 74 w 138"/>
              <a:gd name="T3" fmla="*/ 132 h 146"/>
              <a:gd name="T4" fmla="*/ 72 w 138"/>
              <a:gd name="T5" fmla="*/ 131 h 146"/>
              <a:gd name="T6" fmla="*/ 130 w 138"/>
              <a:gd name="T7" fmla="*/ 68 h 146"/>
              <a:gd name="T8" fmla="*/ 130 w 138"/>
              <a:gd name="T9" fmla="*/ 55 h 146"/>
              <a:gd name="T10" fmla="*/ 117 w 138"/>
              <a:gd name="T11" fmla="*/ 43 h 146"/>
              <a:gd name="T12" fmla="*/ 116 w 138"/>
              <a:gd name="T13" fmla="*/ 42 h 146"/>
              <a:gd name="T14" fmla="*/ 138 w 138"/>
              <a:gd name="T15" fmla="*/ 18 h 146"/>
              <a:gd name="T16" fmla="*/ 138 w 138"/>
              <a:gd name="T17" fmla="*/ 17 h 146"/>
              <a:gd name="T18" fmla="*/ 118 w 138"/>
              <a:gd name="T19" fmla="*/ 0 h 146"/>
              <a:gd name="T20" fmla="*/ 118 w 138"/>
              <a:gd name="T21" fmla="*/ 1 h 146"/>
              <a:gd name="T22" fmla="*/ 95 w 138"/>
              <a:gd name="T23" fmla="*/ 25 h 146"/>
              <a:gd name="T24" fmla="*/ 96 w 138"/>
              <a:gd name="T25" fmla="*/ 24 h 146"/>
              <a:gd name="T26" fmla="*/ 82 w 138"/>
              <a:gd name="T27" fmla="*/ 12 h 146"/>
              <a:gd name="T28" fmla="*/ 83 w 138"/>
              <a:gd name="T29" fmla="*/ 13 h 146"/>
              <a:gd name="T30" fmla="*/ 69 w 138"/>
              <a:gd name="T31" fmla="*/ 13 h 146"/>
              <a:gd name="T32" fmla="*/ 70 w 138"/>
              <a:gd name="T33" fmla="*/ 13 h 146"/>
              <a:gd name="T34" fmla="*/ 12 w 138"/>
              <a:gd name="T35" fmla="*/ 76 h 146"/>
              <a:gd name="T36" fmla="*/ 12 w 138"/>
              <a:gd name="T37" fmla="*/ 78 h 146"/>
              <a:gd name="T38" fmla="*/ 0 w 138"/>
              <a:gd name="T39" fmla="*/ 110 h 146"/>
              <a:gd name="T40" fmla="*/ 41 w 138"/>
              <a:gd name="T41" fmla="*/ 146 h 1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8"/>
              <a:gd name="T64" fmla="*/ 0 h 146"/>
              <a:gd name="T65" fmla="*/ 138 w 138"/>
              <a:gd name="T66" fmla="*/ 146 h 1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8" h="146">
                <a:moveTo>
                  <a:pt x="41" y="146"/>
                </a:moveTo>
                <a:lnTo>
                  <a:pt x="74" y="132"/>
                </a:lnTo>
                <a:lnTo>
                  <a:pt x="72" y="131"/>
                </a:lnTo>
                <a:lnTo>
                  <a:pt x="130" y="68"/>
                </a:lnTo>
                <a:lnTo>
                  <a:pt x="130" y="55"/>
                </a:lnTo>
                <a:lnTo>
                  <a:pt x="117" y="43"/>
                </a:lnTo>
                <a:lnTo>
                  <a:pt x="116" y="42"/>
                </a:lnTo>
                <a:lnTo>
                  <a:pt x="138" y="18"/>
                </a:lnTo>
                <a:lnTo>
                  <a:pt x="138" y="17"/>
                </a:lnTo>
                <a:lnTo>
                  <a:pt x="118" y="0"/>
                </a:lnTo>
                <a:lnTo>
                  <a:pt x="118" y="1"/>
                </a:lnTo>
                <a:lnTo>
                  <a:pt x="95" y="25"/>
                </a:lnTo>
                <a:lnTo>
                  <a:pt x="96" y="24"/>
                </a:lnTo>
                <a:lnTo>
                  <a:pt x="82" y="12"/>
                </a:lnTo>
                <a:lnTo>
                  <a:pt x="83" y="13"/>
                </a:lnTo>
                <a:lnTo>
                  <a:pt x="69" y="13"/>
                </a:lnTo>
                <a:lnTo>
                  <a:pt x="70" y="13"/>
                </a:lnTo>
                <a:lnTo>
                  <a:pt x="12" y="76"/>
                </a:lnTo>
                <a:lnTo>
                  <a:pt x="12" y="78"/>
                </a:lnTo>
                <a:lnTo>
                  <a:pt x="0" y="110"/>
                </a:lnTo>
                <a:lnTo>
                  <a:pt x="41" y="146"/>
                </a:lnTo>
                <a:close/>
              </a:path>
            </a:pathLst>
          </a:custGeom>
          <a:solidFill>
            <a:srgbClr val="FFFFFF"/>
          </a:solidFill>
          <a:ln w="15875">
            <a:solidFill>
              <a:srgbClr val="000000"/>
            </a:solidFill>
            <a:prstDash val="solid"/>
            <a:round/>
            <a:headEnd/>
            <a:tailEnd/>
          </a:ln>
        </p:spPr>
        <p:txBody>
          <a:bodyPr/>
          <a:lstStyle/>
          <a:p>
            <a:endParaRPr lang="en-US"/>
          </a:p>
        </p:txBody>
      </p:sp>
      <p:sp>
        <p:nvSpPr>
          <p:cNvPr id="3092" name="Line 116"/>
          <p:cNvSpPr>
            <a:spLocks noChangeShapeType="1"/>
          </p:cNvSpPr>
          <p:nvPr/>
        </p:nvSpPr>
        <p:spPr bwMode="auto">
          <a:xfrm flipV="1">
            <a:off x="3478214" y="5942014"/>
            <a:ext cx="73025" cy="269875"/>
          </a:xfrm>
          <a:prstGeom prst="line">
            <a:avLst/>
          </a:prstGeom>
          <a:noFill/>
          <a:ln w="15875">
            <a:solidFill>
              <a:srgbClr val="000000"/>
            </a:solidFill>
            <a:round/>
            <a:headEnd/>
            <a:tailEnd/>
          </a:ln>
        </p:spPr>
        <p:txBody>
          <a:bodyPr/>
          <a:lstStyle/>
          <a:p>
            <a:endParaRPr lang="en-US"/>
          </a:p>
        </p:txBody>
      </p:sp>
      <p:sp>
        <p:nvSpPr>
          <p:cNvPr id="3093" name="Line 117"/>
          <p:cNvSpPr>
            <a:spLocks noChangeShapeType="1"/>
          </p:cNvSpPr>
          <p:nvPr/>
        </p:nvSpPr>
        <p:spPr bwMode="auto">
          <a:xfrm flipV="1">
            <a:off x="3405189" y="6040439"/>
            <a:ext cx="244475" cy="98424"/>
          </a:xfrm>
          <a:prstGeom prst="line">
            <a:avLst/>
          </a:prstGeom>
          <a:noFill/>
          <a:ln w="15875">
            <a:solidFill>
              <a:srgbClr val="000000"/>
            </a:solidFill>
            <a:round/>
            <a:headEnd/>
            <a:tailEnd/>
          </a:ln>
        </p:spPr>
        <p:txBody>
          <a:bodyPr/>
          <a:lstStyle/>
          <a:p>
            <a:endParaRPr lang="en-US"/>
          </a:p>
        </p:txBody>
      </p:sp>
      <p:sp>
        <p:nvSpPr>
          <p:cNvPr id="3094" name="Freeform 118"/>
          <p:cNvSpPr>
            <a:spLocks/>
          </p:cNvSpPr>
          <p:nvPr/>
        </p:nvSpPr>
        <p:spPr bwMode="auto">
          <a:xfrm>
            <a:off x="2633663" y="5918201"/>
            <a:ext cx="277812" cy="298449"/>
          </a:xfrm>
          <a:custGeom>
            <a:avLst/>
            <a:gdLst>
              <a:gd name="T0" fmla="*/ 95 w 136"/>
              <a:gd name="T1" fmla="*/ 146 h 146"/>
              <a:gd name="T2" fmla="*/ 63 w 136"/>
              <a:gd name="T3" fmla="*/ 131 h 146"/>
              <a:gd name="T4" fmla="*/ 7 w 136"/>
              <a:gd name="T5" fmla="*/ 68 h 146"/>
              <a:gd name="T6" fmla="*/ 8 w 136"/>
              <a:gd name="T7" fmla="*/ 54 h 146"/>
              <a:gd name="T8" fmla="*/ 21 w 136"/>
              <a:gd name="T9" fmla="*/ 42 h 146"/>
              <a:gd name="T10" fmla="*/ 0 w 136"/>
              <a:gd name="T11" fmla="*/ 18 h 146"/>
              <a:gd name="T12" fmla="*/ 19 w 136"/>
              <a:gd name="T13" fmla="*/ 0 h 146"/>
              <a:gd name="T14" fmla="*/ 40 w 136"/>
              <a:gd name="T15" fmla="*/ 24 h 146"/>
              <a:gd name="T16" fmla="*/ 54 w 136"/>
              <a:gd name="T17" fmla="*/ 12 h 146"/>
              <a:gd name="T18" fmla="*/ 67 w 136"/>
              <a:gd name="T19" fmla="*/ 13 h 146"/>
              <a:gd name="T20" fmla="*/ 124 w 136"/>
              <a:gd name="T21" fmla="*/ 77 h 146"/>
              <a:gd name="T22" fmla="*/ 136 w 136"/>
              <a:gd name="T23" fmla="*/ 109 h 146"/>
              <a:gd name="T24" fmla="*/ 95 w 136"/>
              <a:gd name="T25" fmla="*/ 146 h 1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6"/>
              <a:gd name="T40" fmla="*/ 0 h 146"/>
              <a:gd name="T41" fmla="*/ 136 w 136"/>
              <a:gd name="T42" fmla="*/ 146 h 14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6" h="146">
                <a:moveTo>
                  <a:pt x="95" y="146"/>
                </a:moveTo>
                <a:lnTo>
                  <a:pt x="63" y="131"/>
                </a:lnTo>
                <a:lnTo>
                  <a:pt x="7" y="68"/>
                </a:lnTo>
                <a:lnTo>
                  <a:pt x="8" y="54"/>
                </a:lnTo>
                <a:lnTo>
                  <a:pt x="21" y="42"/>
                </a:lnTo>
                <a:lnTo>
                  <a:pt x="0" y="18"/>
                </a:lnTo>
                <a:lnTo>
                  <a:pt x="19" y="0"/>
                </a:lnTo>
                <a:lnTo>
                  <a:pt x="40" y="24"/>
                </a:lnTo>
                <a:lnTo>
                  <a:pt x="54" y="12"/>
                </a:lnTo>
                <a:lnTo>
                  <a:pt x="67" y="13"/>
                </a:lnTo>
                <a:lnTo>
                  <a:pt x="124" y="77"/>
                </a:lnTo>
                <a:lnTo>
                  <a:pt x="136" y="109"/>
                </a:lnTo>
                <a:lnTo>
                  <a:pt x="95" y="146"/>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095" name="Freeform 119"/>
          <p:cNvSpPr>
            <a:spLocks/>
          </p:cNvSpPr>
          <p:nvPr/>
        </p:nvSpPr>
        <p:spPr bwMode="auto">
          <a:xfrm>
            <a:off x="2828925" y="5918201"/>
            <a:ext cx="280988" cy="298449"/>
          </a:xfrm>
          <a:custGeom>
            <a:avLst/>
            <a:gdLst>
              <a:gd name="T0" fmla="*/ 41 w 138"/>
              <a:gd name="T1" fmla="*/ 146 h 146"/>
              <a:gd name="T2" fmla="*/ 74 w 138"/>
              <a:gd name="T3" fmla="*/ 132 h 146"/>
              <a:gd name="T4" fmla="*/ 72 w 138"/>
              <a:gd name="T5" fmla="*/ 131 h 146"/>
              <a:gd name="T6" fmla="*/ 130 w 138"/>
              <a:gd name="T7" fmla="*/ 68 h 146"/>
              <a:gd name="T8" fmla="*/ 130 w 138"/>
              <a:gd name="T9" fmla="*/ 55 h 146"/>
              <a:gd name="T10" fmla="*/ 117 w 138"/>
              <a:gd name="T11" fmla="*/ 43 h 146"/>
              <a:gd name="T12" fmla="*/ 116 w 138"/>
              <a:gd name="T13" fmla="*/ 42 h 146"/>
              <a:gd name="T14" fmla="*/ 138 w 138"/>
              <a:gd name="T15" fmla="*/ 18 h 146"/>
              <a:gd name="T16" fmla="*/ 138 w 138"/>
              <a:gd name="T17" fmla="*/ 17 h 146"/>
              <a:gd name="T18" fmla="*/ 118 w 138"/>
              <a:gd name="T19" fmla="*/ 0 h 146"/>
              <a:gd name="T20" fmla="*/ 118 w 138"/>
              <a:gd name="T21" fmla="*/ 1 h 146"/>
              <a:gd name="T22" fmla="*/ 95 w 138"/>
              <a:gd name="T23" fmla="*/ 25 h 146"/>
              <a:gd name="T24" fmla="*/ 96 w 138"/>
              <a:gd name="T25" fmla="*/ 24 h 146"/>
              <a:gd name="T26" fmla="*/ 82 w 138"/>
              <a:gd name="T27" fmla="*/ 12 h 146"/>
              <a:gd name="T28" fmla="*/ 83 w 138"/>
              <a:gd name="T29" fmla="*/ 13 h 146"/>
              <a:gd name="T30" fmla="*/ 69 w 138"/>
              <a:gd name="T31" fmla="*/ 13 h 146"/>
              <a:gd name="T32" fmla="*/ 70 w 138"/>
              <a:gd name="T33" fmla="*/ 13 h 146"/>
              <a:gd name="T34" fmla="*/ 12 w 138"/>
              <a:gd name="T35" fmla="*/ 76 h 146"/>
              <a:gd name="T36" fmla="*/ 12 w 138"/>
              <a:gd name="T37" fmla="*/ 78 h 146"/>
              <a:gd name="T38" fmla="*/ 0 w 138"/>
              <a:gd name="T39" fmla="*/ 110 h 146"/>
              <a:gd name="T40" fmla="*/ 41 w 138"/>
              <a:gd name="T41" fmla="*/ 146 h 1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8"/>
              <a:gd name="T64" fmla="*/ 0 h 146"/>
              <a:gd name="T65" fmla="*/ 138 w 138"/>
              <a:gd name="T66" fmla="*/ 146 h 1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8" h="146">
                <a:moveTo>
                  <a:pt x="41" y="146"/>
                </a:moveTo>
                <a:lnTo>
                  <a:pt x="74" y="132"/>
                </a:lnTo>
                <a:lnTo>
                  <a:pt x="72" y="131"/>
                </a:lnTo>
                <a:lnTo>
                  <a:pt x="130" y="68"/>
                </a:lnTo>
                <a:lnTo>
                  <a:pt x="130" y="55"/>
                </a:lnTo>
                <a:lnTo>
                  <a:pt x="117" y="43"/>
                </a:lnTo>
                <a:lnTo>
                  <a:pt x="116" y="42"/>
                </a:lnTo>
                <a:lnTo>
                  <a:pt x="138" y="18"/>
                </a:lnTo>
                <a:lnTo>
                  <a:pt x="138" y="17"/>
                </a:lnTo>
                <a:lnTo>
                  <a:pt x="118" y="0"/>
                </a:lnTo>
                <a:lnTo>
                  <a:pt x="118" y="1"/>
                </a:lnTo>
                <a:lnTo>
                  <a:pt x="95" y="25"/>
                </a:lnTo>
                <a:lnTo>
                  <a:pt x="96" y="24"/>
                </a:lnTo>
                <a:lnTo>
                  <a:pt x="82" y="12"/>
                </a:lnTo>
                <a:lnTo>
                  <a:pt x="83" y="13"/>
                </a:lnTo>
                <a:lnTo>
                  <a:pt x="69" y="13"/>
                </a:lnTo>
                <a:lnTo>
                  <a:pt x="70" y="13"/>
                </a:lnTo>
                <a:lnTo>
                  <a:pt x="12" y="76"/>
                </a:lnTo>
                <a:lnTo>
                  <a:pt x="12" y="78"/>
                </a:lnTo>
                <a:lnTo>
                  <a:pt x="0" y="110"/>
                </a:lnTo>
                <a:lnTo>
                  <a:pt x="41" y="146"/>
                </a:lnTo>
                <a:close/>
              </a:path>
            </a:pathLst>
          </a:custGeom>
          <a:solidFill>
            <a:srgbClr val="FFFFFF"/>
          </a:solidFill>
          <a:ln w="15875">
            <a:solidFill>
              <a:srgbClr val="000000"/>
            </a:solidFill>
            <a:prstDash val="solid"/>
            <a:round/>
            <a:headEnd/>
            <a:tailEnd/>
          </a:ln>
        </p:spPr>
        <p:txBody>
          <a:bodyPr/>
          <a:lstStyle/>
          <a:p>
            <a:endParaRPr lang="en-US"/>
          </a:p>
        </p:txBody>
      </p:sp>
      <p:sp>
        <p:nvSpPr>
          <p:cNvPr id="3096" name="Line 120"/>
          <p:cNvSpPr>
            <a:spLocks noChangeShapeType="1"/>
          </p:cNvSpPr>
          <p:nvPr/>
        </p:nvSpPr>
        <p:spPr bwMode="auto">
          <a:xfrm flipV="1">
            <a:off x="2914651" y="5942014"/>
            <a:ext cx="73025" cy="269875"/>
          </a:xfrm>
          <a:prstGeom prst="line">
            <a:avLst/>
          </a:prstGeom>
          <a:noFill/>
          <a:ln w="15875">
            <a:solidFill>
              <a:srgbClr val="000000"/>
            </a:solidFill>
            <a:round/>
            <a:headEnd/>
            <a:tailEnd/>
          </a:ln>
        </p:spPr>
        <p:txBody>
          <a:bodyPr/>
          <a:lstStyle/>
          <a:p>
            <a:endParaRPr lang="en-US"/>
          </a:p>
        </p:txBody>
      </p:sp>
      <p:sp>
        <p:nvSpPr>
          <p:cNvPr id="3097" name="Line 121"/>
          <p:cNvSpPr>
            <a:spLocks noChangeShapeType="1"/>
          </p:cNvSpPr>
          <p:nvPr/>
        </p:nvSpPr>
        <p:spPr bwMode="auto">
          <a:xfrm flipV="1">
            <a:off x="2840038" y="6040439"/>
            <a:ext cx="246062" cy="98424"/>
          </a:xfrm>
          <a:prstGeom prst="line">
            <a:avLst/>
          </a:prstGeom>
          <a:noFill/>
          <a:ln w="15875">
            <a:solidFill>
              <a:srgbClr val="000000"/>
            </a:solidFill>
            <a:round/>
            <a:headEnd/>
            <a:tailEnd/>
          </a:ln>
        </p:spPr>
        <p:txBody>
          <a:bodyPr/>
          <a:lstStyle/>
          <a:p>
            <a:endParaRPr lang="en-US"/>
          </a:p>
        </p:txBody>
      </p:sp>
      <p:sp>
        <p:nvSpPr>
          <p:cNvPr id="3098" name="Freeform 122"/>
          <p:cNvSpPr>
            <a:spLocks/>
          </p:cNvSpPr>
          <p:nvPr/>
        </p:nvSpPr>
        <p:spPr bwMode="auto">
          <a:xfrm>
            <a:off x="2119313" y="5918201"/>
            <a:ext cx="277812" cy="298449"/>
          </a:xfrm>
          <a:custGeom>
            <a:avLst/>
            <a:gdLst>
              <a:gd name="T0" fmla="*/ 96 w 136"/>
              <a:gd name="T1" fmla="*/ 146 h 146"/>
              <a:gd name="T2" fmla="*/ 63 w 136"/>
              <a:gd name="T3" fmla="*/ 131 h 146"/>
              <a:gd name="T4" fmla="*/ 7 w 136"/>
              <a:gd name="T5" fmla="*/ 68 h 146"/>
              <a:gd name="T6" fmla="*/ 8 w 136"/>
              <a:gd name="T7" fmla="*/ 54 h 146"/>
              <a:gd name="T8" fmla="*/ 21 w 136"/>
              <a:gd name="T9" fmla="*/ 42 h 146"/>
              <a:gd name="T10" fmla="*/ 0 w 136"/>
              <a:gd name="T11" fmla="*/ 18 h 146"/>
              <a:gd name="T12" fmla="*/ 19 w 136"/>
              <a:gd name="T13" fmla="*/ 0 h 146"/>
              <a:gd name="T14" fmla="*/ 40 w 136"/>
              <a:gd name="T15" fmla="*/ 24 h 146"/>
              <a:gd name="T16" fmla="*/ 54 w 136"/>
              <a:gd name="T17" fmla="*/ 12 h 146"/>
              <a:gd name="T18" fmla="*/ 67 w 136"/>
              <a:gd name="T19" fmla="*/ 13 h 146"/>
              <a:gd name="T20" fmla="*/ 124 w 136"/>
              <a:gd name="T21" fmla="*/ 77 h 146"/>
              <a:gd name="T22" fmla="*/ 136 w 136"/>
              <a:gd name="T23" fmla="*/ 109 h 146"/>
              <a:gd name="T24" fmla="*/ 96 w 136"/>
              <a:gd name="T25" fmla="*/ 146 h 1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6"/>
              <a:gd name="T40" fmla="*/ 0 h 146"/>
              <a:gd name="T41" fmla="*/ 136 w 136"/>
              <a:gd name="T42" fmla="*/ 146 h 14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6" h="146">
                <a:moveTo>
                  <a:pt x="96" y="146"/>
                </a:moveTo>
                <a:lnTo>
                  <a:pt x="63" y="131"/>
                </a:lnTo>
                <a:lnTo>
                  <a:pt x="7" y="68"/>
                </a:lnTo>
                <a:lnTo>
                  <a:pt x="8" y="54"/>
                </a:lnTo>
                <a:lnTo>
                  <a:pt x="21" y="42"/>
                </a:lnTo>
                <a:lnTo>
                  <a:pt x="0" y="18"/>
                </a:lnTo>
                <a:lnTo>
                  <a:pt x="19" y="0"/>
                </a:lnTo>
                <a:lnTo>
                  <a:pt x="40" y="24"/>
                </a:lnTo>
                <a:lnTo>
                  <a:pt x="54" y="12"/>
                </a:lnTo>
                <a:lnTo>
                  <a:pt x="67" y="13"/>
                </a:lnTo>
                <a:lnTo>
                  <a:pt x="124" y="77"/>
                </a:lnTo>
                <a:lnTo>
                  <a:pt x="136" y="109"/>
                </a:lnTo>
                <a:lnTo>
                  <a:pt x="96" y="146"/>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099" name="Freeform 123"/>
          <p:cNvSpPr>
            <a:spLocks/>
          </p:cNvSpPr>
          <p:nvPr/>
        </p:nvSpPr>
        <p:spPr bwMode="auto">
          <a:xfrm>
            <a:off x="2314575" y="5918201"/>
            <a:ext cx="282575" cy="298449"/>
          </a:xfrm>
          <a:custGeom>
            <a:avLst/>
            <a:gdLst>
              <a:gd name="T0" fmla="*/ 40 w 138"/>
              <a:gd name="T1" fmla="*/ 146 h 146"/>
              <a:gd name="T2" fmla="*/ 73 w 138"/>
              <a:gd name="T3" fmla="*/ 132 h 146"/>
              <a:gd name="T4" fmla="*/ 72 w 138"/>
              <a:gd name="T5" fmla="*/ 131 h 146"/>
              <a:gd name="T6" fmla="*/ 129 w 138"/>
              <a:gd name="T7" fmla="*/ 68 h 146"/>
              <a:gd name="T8" fmla="*/ 129 w 138"/>
              <a:gd name="T9" fmla="*/ 55 h 146"/>
              <a:gd name="T10" fmla="*/ 116 w 138"/>
              <a:gd name="T11" fmla="*/ 43 h 146"/>
              <a:gd name="T12" fmla="*/ 115 w 138"/>
              <a:gd name="T13" fmla="*/ 42 h 146"/>
              <a:gd name="T14" fmla="*/ 138 w 138"/>
              <a:gd name="T15" fmla="*/ 18 h 146"/>
              <a:gd name="T16" fmla="*/ 138 w 138"/>
              <a:gd name="T17" fmla="*/ 17 h 146"/>
              <a:gd name="T18" fmla="*/ 117 w 138"/>
              <a:gd name="T19" fmla="*/ 0 h 146"/>
              <a:gd name="T20" fmla="*/ 117 w 138"/>
              <a:gd name="T21" fmla="*/ 1 h 146"/>
              <a:gd name="T22" fmla="*/ 94 w 138"/>
              <a:gd name="T23" fmla="*/ 25 h 146"/>
              <a:gd name="T24" fmla="*/ 96 w 138"/>
              <a:gd name="T25" fmla="*/ 24 h 146"/>
              <a:gd name="T26" fmla="*/ 81 w 138"/>
              <a:gd name="T27" fmla="*/ 12 h 146"/>
              <a:gd name="T28" fmla="*/ 82 w 138"/>
              <a:gd name="T29" fmla="*/ 13 h 146"/>
              <a:gd name="T30" fmla="*/ 68 w 138"/>
              <a:gd name="T31" fmla="*/ 13 h 146"/>
              <a:gd name="T32" fmla="*/ 69 w 138"/>
              <a:gd name="T33" fmla="*/ 13 h 146"/>
              <a:gd name="T34" fmla="*/ 12 w 138"/>
              <a:gd name="T35" fmla="*/ 76 h 146"/>
              <a:gd name="T36" fmla="*/ 12 w 138"/>
              <a:gd name="T37" fmla="*/ 78 h 146"/>
              <a:gd name="T38" fmla="*/ 0 w 138"/>
              <a:gd name="T39" fmla="*/ 110 h 146"/>
              <a:gd name="T40" fmla="*/ 40 w 138"/>
              <a:gd name="T41" fmla="*/ 146 h 1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8"/>
              <a:gd name="T64" fmla="*/ 0 h 146"/>
              <a:gd name="T65" fmla="*/ 138 w 138"/>
              <a:gd name="T66" fmla="*/ 146 h 1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8" h="146">
                <a:moveTo>
                  <a:pt x="40" y="146"/>
                </a:moveTo>
                <a:lnTo>
                  <a:pt x="73" y="132"/>
                </a:lnTo>
                <a:lnTo>
                  <a:pt x="72" y="131"/>
                </a:lnTo>
                <a:lnTo>
                  <a:pt x="129" y="68"/>
                </a:lnTo>
                <a:lnTo>
                  <a:pt x="129" y="55"/>
                </a:lnTo>
                <a:lnTo>
                  <a:pt x="116" y="43"/>
                </a:lnTo>
                <a:lnTo>
                  <a:pt x="115" y="42"/>
                </a:lnTo>
                <a:lnTo>
                  <a:pt x="138" y="18"/>
                </a:lnTo>
                <a:lnTo>
                  <a:pt x="138" y="17"/>
                </a:lnTo>
                <a:lnTo>
                  <a:pt x="117" y="0"/>
                </a:lnTo>
                <a:lnTo>
                  <a:pt x="117" y="1"/>
                </a:lnTo>
                <a:lnTo>
                  <a:pt x="94" y="25"/>
                </a:lnTo>
                <a:lnTo>
                  <a:pt x="96" y="24"/>
                </a:lnTo>
                <a:lnTo>
                  <a:pt x="81" y="12"/>
                </a:lnTo>
                <a:lnTo>
                  <a:pt x="82" y="13"/>
                </a:lnTo>
                <a:lnTo>
                  <a:pt x="68" y="13"/>
                </a:lnTo>
                <a:lnTo>
                  <a:pt x="69" y="13"/>
                </a:lnTo>
                <a:lnTo>
                  <a:pt x="12" y="76"/>
                </a:lnTo>
                <a:lnTo>
                  <a:pt x="12" y="78"/>
                </a:lnTo>
                <a:lnTo>
                  <a:pt x="0" y="110"/>
                </a:lnTo>
                <a:lnTo>
                  <a:pt x="40" y="146"/>
                </a:lnTo>
                <a:close/>
              </a:path>
            </a:pathLst>
          </a:custGeom>
          <a:solidFill>
            <a:srgbClr val="FFFFFF"/>
          </a:solidFill>
          <a:ln w="15875">
            <a:solidFill>
              <a:srgbClr val="000000"/>
            </a:solidFill>
            <a:prstDash val="solid"/>
            <a:round/>
            <a:headEnd/>
            <a:tailEnd/>
          </a:ln>
        </p:spPr>
        <p:txBody>
          <a:bodyPr/>
          <a:lstStyle/>
          <a:p>
            <a:endParaRPr lang="en-US"/>
          </a:p>
        </p:txBody>
      </p:sp>
      <p:sp>
        <p:nvSpPr>
          <p:cNvPr id="3100" name="Line 124"/>
          <p:cNvSpPr>
            <a:spLocks noChangeShapeType="1"/>
          </p:cNvSpPr>
          <p:nvPr/>
        </p:nvSpPr>
        <p:spPr bwMode="auto">
          <a:xfrm flipV="1">
            <a:off x="2400300" y="5942014"/>
            <a:ext cx="74613" cy="269875"/>
          </a:xfrm>
          <a:prstGeom prst="line">
            <a:avLst/>
          </a:prstGeom>
          <a:noFill/>
          <a:ln w="15875">
            <a:solidFill>
              <a:srgbClr val="000000"/>
            </a:solidFill>
            <a:round/>
            <a:headEnd/>
            <a:tailEnd/>
          </a:ln>
        </p:spPr>
        <p:txBody>
          <a:bodyPr/>
          <a:lstStyle/>
          <a:p>
            <a:endParaRPr lang="en-US"/>
          </a:p>
        </p:txBody>
      </p:sp>
      <p:sp>
        <p:nvSpPr>
          <p:cNvPr id="3101" name="Line 125"/>
          <p:cNvSpPr>
            <a:spLocks noChangeShapeType="1"/>
          </p:cNvSpPr>
          <p:nvPr/>
        </p:nvSpPr>
        <p:spPr bwMode="auto">
          <a:xfrm flipV="1">
            <a:off x="2327276" y="6040439"/>
            <a:ext cx="246063" cy="98424"/>
          </a:xfrm>
          <a:prstGeom prst="line">
            <a:avLst/>
          </a:prstGeom>
          <a:noFill/>
          <a:ln w="15875">
            <a:solidFill>
              <a:srgbClr val="000000"/>
            </a:solidFill>
            <a:round/>
            <a:headEnd/>
            <a:tailEnd/>
          </a:ln>
        </p:spPr>
        <p:txBody>
          <a:bodyPr/>
          <a:lstStyle/>
          <a:p>
            <a:endParaRPr lang="en-US"/>
          </a:p>
        </p:txBody>
      </p:sp>
      <p:sp>
        <p:nvSpPr>
          <p:cNvPr id="3102" name="Rectangle 126"/>
          <p:cNvSpPr>
            <a:spLocks noChangeArrowheads="1"/>
          </p:cNvSpPr>
          <p:nvPr/>
        </p:nvSpPr>
        <p:spPr bwMode="auto">
          <a:xfrm>
            <a:off x="2057400" y="6211889"/>
            <a:ext cx="1614488" cy="98424"/>
          </a:xfrm>
          <a:prstGeom prst="rect">
            <a:avLst/>
          </a:prstGeom>
          <a:solidFill>
            <a:srgbClr val="000000"/>
          </a:solidFill>
          <a:ln w="15875">
            <a:solidFill>
              <a:srgbClr val="000000"/>
            </a:solidFill>
            <a:miter lim="800000"/>
            <a:headEnd/>
            <a:tailEnd/>
          </a:ln>
        </p:spPr>
        <p:txBody>
          <a:bodyPr/>
          <a:lstStyle/>
          <a:p>
            <a:endParaRPr lang="en-US"/>
          </a:p>
        </p:txBody>
      </p:sp>
      <p:sp>
        <p:nvSpPr>
          <p:cNvPr id="3103" name="Rectangle 127"/>
          <p:cNvSpPr>
            <a:spLocks noChangeArrowheads="1"/>
          </p:cNvSpPr>
          <p:nvPr/>
        </p:nvSpPr>
        <p:spPr bwMode="auto">
          <a:xfrm>
            <a:off x="2081214" y="6310314"/>
            <a:ext cx="3175" cy="319087"/>
          </a:xfrm>
          <a:prstGeom prst="rect">
            <a:avLst/>
          </a:prstGeom>
          <a:solidFill>
            <a:srgbClr val="000000"/>
          </a:solidFill>
          <a:ln w="25400">
            <a:solidFill>
              <a:srgbClr val="000000"/>
            </a:solidFill>
            <a:miter lim="800000"/>
            <a:headEnd/>
            <a:tailEnd/>
          </a:ln>
        </p:spPr>
        <p:txBody>
          <a:bodyPr/>
          <a:lstStyle/>
          <a:p>
            <a:endParaRPr lang="en-US"/>
          </a:p>
        </p:txBody>
      </p:sp>
      <p:sp>
        <p:nvSpPr>
          <p:cNvPr id="3104" name="Line 128"/>
          <p:cNvSpPr>
            <a:spLocks noChangeShapeType="1"/>
          </p:cNvSpPr>
          <p:nvPr/>
        </p:nvSpPr>
        <p:spPr bwMode="auto">
          <a:xfrm>
            <a:off x="2376488" y="6237290"/>
            <a:ext cx="171450" cy="220661"/>
          </a:xfrm>
          <a:prstGeom prst="line">
            <a:avLst/>
          </a:prstGeom>
          <a:noFill/>
          <a:ln w="25400">
            <a:solidFill>
              <a:srgbClr val="000000"/>
            </a:solidFill>
            <a:round/>
            <a:headEnd/>
            <a:tailEnd/>
          </a:ln>
        </p:spPr>
        <p:txBody>
          <a:bodyPr/>
          <a:lstStyle/>
          <a:p>
            <a:endParaRPr lang="en-US"/>
          </a:p>
        </p:txBody>
      </p:sp>
      <p:sp>
        <p:nvSpPr>
          <p:cNvPr id="3105" name="Line 129"/>
          <p:cNvSpPr>
            <a:spLocks noChangeShapeType="1"/>
          </p:cNvSpPr>
          <p:nvPr/>
        </p:nvSpPr>
        <p:spPr bwMode="auto">
          <a:xfrm>
            <a:off x="2889250" y="6211889"/>
            <a:ext cx="171450" cy="220661"/>
          </a:xfrm>
          <a:prstGeom prst="line">
            <a:avLst/>
          </a:prstGeom>
          <a:noFill/>
          <a:ln w="25400">
            <a:solidFill>
              <a:srgbClr val="000000"/>
            </a:solidFill>
            <a:round/>
            <a:headEnd/>
            <a:tailEnd/>
          </a:ln>
        </p:spPr>
        <p:txBody>
          <a:bodyPr/>
          <a:lstStyle/>
          <a:p>
            <a:endParaRPr lang="en-US"/>
          </a:p>
        </p:txBody>
      </p:sp>
      <p:sp>
        <p:nvSpPr>
          <p:cNvPr id="3106" name="Line 130"/>
          <p:cNvSpPr>
            <a:spLocks noChangeShapeType="1"/>
          </p:cNvSpPr>
          <p:nvPr/>
        </p:nvSpPr>
        <p:spPr bwMode="auto">
          <a:xfrm>
            <a:off x="3429000" y="6188076"/>
            <a:ext cx="196850" cy="244475"/>
          </a:xfrm>
          <a:prstGeom prst="line">
            <a:avLst/>
          </a:prstGeom>
          <a:noFill/>
          <a:ln w="25400">
            <a:solidFill>
              <a:srgbClr val="000000"/>
            </a:solidFill>
            <a:round/>
            <a:headEnd/>
            <a:tailEnd/>
          </a:ln>
        </p:spPr>
        <p:txBody>
          <a:bodyPr/>
          <a:lstStyle/>
          <a:p>
            <a:endParaRPr lang="en-US"/>
          </a:p>
        </p:txBody>
      </p:sp>
      <p:sp>
        <p:nvSpPr>
          <p:cNvPr id="3107" name="Line 131"/>
          <p:cNvSpPr>
            <a:spLocks noChangeShapeType="1"/>
          </p:cNvSpPr>
          <p:nvPr/>
        </p:nvSpPr>
        <p:spPr bwMode="auto">
          <a:xfrm>
            <a:off x="2547938" y="6457950"/>
            <a:ext cx="1077912" cy="1588"/>
          </a:xfrm>
          <a:prstGeom prst="line">
            <a:avLst/>
          </a:prstGeom>
          <a:noFill/>
          <a:ln w="25400">
            <a:solidFill>
              <a:srgbClr val="000000"/>
            </a:solidFill>
            <a:round/>
            <a:headEnd/>
            <a:tailEnd/>
          </a:ln>
        </p:spPr>
        <p:txBody>
          <a:bodyPr/>
          <a:lstStyle/>
          <a:p>
            <a:endParaRPr lang="en-US"/>
          </a:p>
        </p:txBody>
      </p:sp>
      <p:sp>
        <p:nvSpPr>
          <p:cNvPr id="3108" name="Line 132"/>
          <p:cNvSpPr>
            <a:spLocks noChangeShapeType="1"/>
          </p:cNvSpPr>
          <p:nvPr/>
        </p:nvSpPr>
        <p:spPr bwMode="auto">
          <a:xfrm>
            <a:off x="3675064" y="6237287"/>
            <a:ext cx="1587" cy="392112"/>
          </a:xfrm>
          <a:prstGeom prst="line">
            <a:avLst/>
          </a:prstGeom>
          <a:noFill/>
          <a:ln w="25400">
            <a:solidFill>
              <a:srgbClr val="000000"/>
            </a:solidFill>
            <a:round/>
            <a:headEnd/>
            <a:tailEnd/>
          </a:ln>
        </p:spPr>
        <p:txBody>
          <a:bodyPr/>
          <a:lstStyle/>
          <a:p>
            <a:endParaRPr lang="en-US"/>
          </a:p>
        </p:txBody>
      </p:sp>
      <p:sp>
        <p:nvSpPr>
          <p:cNvPr id="3109" name="Freeform 133"/>
          <p:cNvSpPr>
            <a:spLocks/>
          </p:cNvSpPr>
          <p:nvPr/>
        </p:nvSpPr>
        <p:spPr bwMode="auto">
          <a:xfrm>
            <a:off x="2187576" y="5791201"/>
            <a:ext cx="339725" cy="111125"/>
          </a:xfrm>
          <a:custGeom>
            <a:avLst/>
            <a:gdLst>
              <a:gd name="T0" fmla="*/ 0 w 166"/>
              <a:gd name="T1" fmla="*/ 54 h 54"/>
              <a:gd name="T2" fmla="*/ 80 w 166"/>
              <a:gd name="T3" fmla="*/ 4 h 54"/>
              <a:gd name="T4" fmla="*/ 166 w 166"/>
              <a:gd name="T5" fmla="*/ 52 h 54"/>
              <a:gd name="T6" fmla="*/ 0 60000 65536"/>
              <a:gd name="T7" fmla="*/ 0 60000 65536"/>
              <a:gd name="T8" fmla="*/ 0 60000 65536"/>
              <a:gd name="T9" fmla="*/ 0 w 166"/>
              <a:gd name="T10" fmla="*/ 0 h 54"/>
              <a:gd name="T11" fmla="*/ 166 w 166"/>
              <a:gd name="T12" fmla="*/ 54 h 54"/>
            </a:gdLst>
            <a:ahLst/>
            <a:cxnLst>
              <a:cxn ang="T6">
                <a:pos x="T0" y="T1"/>
              </a:cxn>
              <a:cxn ang="T7">
                <a:pos x="T2" y="T3"/>
              </a:cxn>
              <a:cxn ang="T8">
                <a:pos x="T4" y="T5"/>
              </a:cxn>
            </a:cxnLst>
            <a:rect l="T9" t="T10" r="T11" b="T12"/>
            <a:pathLst>
              <a:path w="166" h="54">
                <a:moveTo>
                  <a:pt x="0" y="54"/>
                </a:moveTo>
                <a:cubicBezTo>
                  <a:pt x="13" y="45"/>
                  <a:pt x="30" y="8"/>
                  <a:pt x="80" y="4"/>
                </a:cubicBezTo>
                <a:cubicBezTo>
                  <a:pt x="130" y="0"/>
                  <a:pt x="148" y="42"/>
                  <a:pt x="166" y="52"/>
                </a:cubicBezTo>
              </a:path>
            </a:pathLst>
          </a:custGeom>
          <a:noFill/>
          <a:ln w="9525">
            <a:solidFill>
              <a:schemeClr val="tx1"/>
            </a:solidFill>
            <a:round/>
            <a:headEnd type="arrow" w="sm" len="sm"/>
            <a:tailEnd type="arrow" w="sm" len="sm"/>
          </a:ln>
        </p:spPr>
        <p:txBody>
          <a:bodyPr/>
          <a:lstStyle/>
          <a:p>
            <a:endParaRPr lang="en-US"/>
          </a:p>
        </p:txBody>
      </p:sp>
      <p:sp>
        <p:nvSpPr>
          <p:cNvPr id="3110" name="Freeform 134"/>
          <p:cNvSpPr>
            <a:spLocks/>
          </p:cNvSpPr>
          <p:nvPr/>
        </p:nvSpPr>
        <p:spPr bwMode="auto">
          <a:xfrm>
            <a:off x="2711451" y="5807076"/>
            <a:ext cx="339725" cy="111125"/>
          </a:xfrm>
          <a:custGeom>
            <a:avLst/>
            <a:gdLst>
              <a:gd name="T0" fmla="*/ 0 w 166"/>
              <a:gd name="T1" fmla="*/ 54 h 54"/>
              <a:gd name="T2" fmla="*/ 80 w 166"/>
              <a:gd name="T3" fmla="*/ 4 h 54"/>
              <a:gd name="T4" fmla="*/ 166 w 166"/>
              <a:gd name="T5" fmla="*/ 52 h 54"/>
              <a:gd name="T6" fmla="*/ 0 60000 65536"/>
              <a:gd name="T7" fmla="*/ 0 60000 65536"/>
              <a:gd name="T8" fmla="*/ 0 60000 65536"/>
              <a:gd name="T9" fmla="*/ 0 w 166"/>
              <a:gd name="T10" fmla="*/ 0 h 54"/>
              <a:gd name="T11" fmla="*/ 166 w 166"/>
              <a:gd name="T12" fmla="*/ 54 h 54"/>
            </a:gdLst>
            <a:ahLst/>
            <a:cxnLst>
              <a:cxn ang="T6">
                <a:pos x="T0" y="T1"/>
              </a:cxn>
              <a:cxn ang="T7">
                <a:pos x="T2" y="T3"/>
              </a:cxn>
              <a:cxn ang="T8">
                <a:pos x="T4" y="T5"/>
              </a:cxn>
            </a:cxnLst>
            <a:rect l="T9" t="T10" r="T11" b="T12"/>
            <a:pathLst>
              <a:path w="166" h="54">
                <a:moveTo>
                  <a:pt x="0" y="54"/>
                </a:moveTo>
                <a:cubicBezTo>
                  <a:pt x="13" y="45"/>
                  <a:pt x="30" y="8"/>
                  <a:pt x="80" y="4"/>
                </a:cubicBezTo>
                <a:cubicBezTo>
                  <a:pt x="130" y="0"/>
                  <a:pt x="148" y="42"/>
                  <a:pt x="166" y="52"/>
                </a:cubicBezTo>
              </a:path>
            </a:pathLst>
          </a:custGeom>
          <a:noFill/>
          <a:ln w="9525">
            <a:solidFill>
              <a:schemeClr val="tx1"/>
            </a:solidFill>
            <a:round/>
            <a:headEnd type="arrow" w="sm" len="sm"/>
            <a:tailEnd type="arrow" w="sm" len="sm"/>
          </a:ln>
        </p:spPr>
        <p:txBody>
          <a:bodyPr/>
          <a:lstStyle/>
          <a:p>
            <a:endParaRPr lang="en-US"/>
          </a:p>
        </p:txBody>
      </p:sp>
      <p:sp>
        <p:nvSpPr>
          <p:cNvPr id="3111" name="Freeform 135"/>
          <p:cNvSpPr>
            <a:spLocks/>
          </p:cNvSpPr>
          <p:nvPr/>
        </p:nvSpPr>
        <p:spPr bwMode="auto">
          <a:xfrm>
            <a:off x="3279776" y="5811839"/>
            <a:ext cx="339725" cy="109537"/>
          </a:xfrm>
          <a:custGeom>
            <a:avLst/>
            <a:gdLst>
              <a:gd name="T0" fmla="*/ 0 w 166"/>
              <a:gd name="T1" fmla="*/ 54 h 54"/>
              <a:gd name="T2" fmla="*/ 80 w 166"/>
              <a:gd name="T3" fmla="*/ 4 h 54"/>
              <a:gd name="T4" fmla="*/ 166 w 166"/>
              <a:gd name="T5" fmla="*/ 52 h 54"/>
              <a:gd name="T6" fmla="*/ 0 60000 65536"/>
              <a:gd name="T7" fmla="*/ 0 60000 65536"/>
              <a:gd name="T8" fmla="*/ 0 60000 65536"/>
              <a:gd name="T9" fmla="*/ 0 w 166"/>
              <a:gd name="T10" fmla="*/ 0 h 54"/>
              <a:gd name="T11" fmla="*/ 166 w 166"/>
              <a:gd name="T12" fmla="*/ 54 h 54"/>
            </a:gdLst>
            <a:ahLst/>
            <a:cxnLst>
              <a:cxn ang="T6">
                <a:pos x="T0" y="T1"/>
              </a:cxn>
              <a:cxn ang="T7">
                <a:pos x="T2" y="T3"/>
              </a:cxn>
              <a:cxn ang="T8">
                <a:pos x="T4" y="T5"/>
              </a:cxn>
            </a:cxnLst>
            <a:rect l="T9" t="T10" r="T11" b="T12"/>
            <a:pathLst>
              <a:path w="166" h="54">
                <a:moveTo>
                  <a:pt x="0" y="54"/>
                </a:moveTo>
                <a:cubicBezTo>
                  <a:pt x="13" y="45"/>
                  <a:pt x="30" y="8"/>
                  <a:pt x="80" y="4"/>
                </a:cubicBezTo>
                <a:cubicBezTo>
                  <a:pt x="130" y="0"/>
                  <a:pt x="148" y="42"/>
                  <a:pt x="166" y="52"/>
                </a:cubicBezTo>
              </a:path>
            </a:pathLst>
          </a:custGeom>
          <a:noFill/>
          <a:ln w="9525">
            <a:solidFill>
              <a:schemeClr val="tx1"/>
            </a:solidFill>
            <a:round/>
            <a:headEnd type="arrow" w="sm" len="sm"/>
            <a:tailEnd type="arrow" w="sm" len="sm"/>
          </a:ln>
        </p:spPr>
        <p:txBody>
          <a:bodyPr/>
          <a:lstStyle/>
          <a:p>
            <a:endParaRPr lang="en-US"/>
          </a:p>
        </p:txBody>
      </p:sp>
      <p:grpSp>
        <p:nvGrpSpPr>
          <p:cNvPr id="3112" name="Group 136"/>
          <p:cNvGrpSpPr>
            <a:grpSpLocks/>
          </p:cNvGrpSpPr>
          <p:nvPr/>
        </p:nvGrpSpPr>
        <p:grpSpPr bwMode="auto">
          <a:xfrm>
            <a:off x="5562600" y="6476999"/>
            <a:ext cx="750888" cy="920750"/>
            <a:chOff x="2687" y="3583"/>
            <a:chExt cx="473" cy="580"/>
          </a:xfrm>
        </p:grpSpPr>
        <p:grpSp>
          <p:nvGrpSpPr>
            <p:cNvPr id="3955" name="Group 137"/>
            <p:cNvGrpSpPr>
              <a:grpSpLocks/>
            </p:cNvGrpSpPr>
            <p:nvPr/>
          </p:nvGrpSpPr>
          <p:grpSpPr bwMode="auto">
            <a:xfrm>
              <a:off x="2687" y="3583"/>
              <a:ext cx="473" cy="472"/>
              <a:chOff x="2687" y="3583"/>
              <a:chExt cx="473" cy="472"/>
            </a:xfrm>
          </p:grpSpPr>
          <p:sp>
            <p:nvSpPr>
              <p:cNvPr id="3957" name="Freeform 138"/>
              <p:cNvSpPr>
                <a:spLocks/>
              </p:cNvSpPr>
              <p:nvPr/>
            </p:nvSpPr>
            <p:spPr bwMode="auto">
              <a:xfrm>
                <a:off x="3071" y="3583"/>
                <a:ext cx="89" cy="395"/>
              </a:xfrm>
              <a:custGeom>
                <a:avLst/>
                <a:gdLst>
                  <a:gd name="T0" fmla="*/ 0 w 89"/>
                  <a:gd name="T1" fmla="*/ 275 h 395"/>
                  <a:gd name="T2" fmla="*/ 0 w 89"/>
                  <a:gd name="T3" fmla="*/ 75 h 395"/>
                  <a:gd name="T4" fmla="*/ 16 w 89"/>
                  <a:gd name="T5" fmla="*/ 55 h 395"/>
                  <a:gd name="T6" fmla="*/ 30 w 89"/>
                  <a:gd name="T7" fmla="*/ 71 h 395"/>
                  <a:gd name="T8" fmla="*/ 30 w 89"/>
                  <a:gd name="T9" fmla="*/ 0 h 395"/>
                  <a:gd name="T10" fmla="*/ 59 w 89"/>
                  <a:gd name="T11" fmla="*/ 27 h 395"/>
                  <a:gd name="T12" fmla="*/ 59 w 89"/>
                  <a:gd name="T13" fmla="*/ 97 h 395"/>
                  <a:gd name="T14" fmla="*/ 79 w 89"/>
                  <a:gd name="T15" fmla="*/ 121 h 395"/>
                  <a:gd name="T16" fmla="*/ 89 w 89"/>
                  <a:gd name="T17" fmla="*/ 148 h 395"/>
                  <a:gd name="T18" fmla="*/ 89 w 89"/>
                  <a:gd name="T19" fmla="*/ 355 h 395"/>
                  <a:gd name="T20" fmla="*/ 70 w 89"/>
                  <a:gd name="T21" fmla="*/ 395 h 395"/>
                  <a:gd name="T22" fmla="*/ 12 w 89"/>
                  <a:gd name="T23" fmla="*/ 332 h 395"/>
                  <a:gd name="T24" fmla="*/ 0 w 89"/>
                  <a:gd name="T25" fmla="*/ 275 h 3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9"/>
                  <a:gd name="T40" fmla="*/ 0 h 395"/>
                  <a:gd name="T41" fmla="*/ 89 w 89"/>
                  <a:gd name="T42" fmla="*/ 395 h 3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9" h="395">
                    <a:moveTo>
                      <a:pt x="0" y="275"/>
                    </a:moveTo>
                    <a:lnTo>
                      <a:pt x="0" y="75"/>
                    </a:lnTo>
                    <a:lnTo>
                      <a:pt x="16" y="55"/>
                    </a:lnTo>
                    <a:lnTo>
                      <a:pt x="30" y="71"/>
                    </a:lnTo>
                    <a:lnTo>
                      <a:pt x="30" y="0"/>
                    </a:lnTo>
                    <a:lnTo>
                      <a:pt x="59" y="27"/>
                    </a:lnTo>
                    <a:lnTo>
                      <a:pt x="59" y="97"/>
                    </a:lnTo>
                    <a:lnTo>
                      <a:pt x="79" y="121"/>
                    </a:lnTo>
                    <a:lnTo>
                      <a:pt x="89" y="148"/>
                    </a:lnTo>
                    <a:lnTo>
                      <a:pt x="89" y="355"/>
                    </a:lnTo>
                    <a:lnTo>
                      <a:pt x="70" y="395"/>
                    </a:lnTo>
                    <a:lnTo>
                      <a:pt x="12" y="332"/>
                    </a:lnTo>
                    <a:lnTo>
                      <a:pt x="0" y="275"/>
                    </a:lnTo>
                    <a:close/>
                  </a:path>
                </a:pathLst>
              </a:custGeom>
              <a:solidFill>
                <a:srgbClr val="EBB884"/>
              </a:solidFill>
              <a:ln w="1588">
                <a:solidFill>
                  <a:srgbClr val="000000"/>
                </a:solidFill>
                <a:prstDash val="solid"/>
                <a:round/>
                <a:headEnd/>
                <a:tailEnd/>
              </a:ln>
            </p:spPr>
            <p:txBody>
              <a:bodyPr/>
              <a:lstStyle/>
              <a:p>
                <a:endParaRPr lang="en-US"/>
              </a:p>
            </p:txBody>
          </p:sp>
          <p:sp>
            <p:nvSpPr>
              <p:cNvPr id="3958" name="Freeform 139"/>
              <p:cNvSpPr>
                <a:spLocks/>
              </p:cNvSpPr>
              <p:nvPr/>
            </p:nvSpPr>
            <p:spPr bwMode="auto">
              <a:xfrm>
                <a:off x="2687" y="3941"/>
                <a:ext cx="319" cy="114"/>
              </a:xfrm>
              <a:custGeom>
                <a:avLst/>
                <a:gdLst>
                  <a:gd name="T0" fmla="*/ 228 w 319"/>
                  <a:gd name="T1" fmla="*/ 114 h 114"/>
                  <a:gd name="T2" fmla="*/ 31 w 319"/>
                  <a:gd name="T3" fmla="*/ 85 h 114"/>
                  <a:gd name="T4" fmla="*/ 16 w 319"/>
                  <a:gd name="T5" fmla="*/ 66 h 114"/>
                  <a:gd name="T6" fmla="*/ 39 w 319"/>
                  <a:gd name="T7" fmla="*/ 48 h 114"/>
                  <a:gd name="T8" fmla="*/ 0 w 319"/>
                  <a:gd name="T9" fmla="*/ 40 h 114"/>
                  <a:gd name="T10" fmla="*/ 22 w 319"/>
                  <a:gd name="T11" fmla="*/ 19 h 114"/>
                  <a:gd name="T12" fmla="*/ 67 w 319"/>
                  <a:gd name="T13" fmla="*/ 24 h 114"/>
                  <a:gd name="T14" fmla="*/ 88 w 319"/>
                  <a:gd name="T15" fmla="*/ 4 h 114"/>
                  <a:gd name="T16" fmla="*/ 115 w 319"/>
                  <a:gd name="T17" fmla="*/ 0 h 114"/>
                  <a:gd name="T18" fmla="*/ 300 w 319"/>
                  <a:gd name="T19" fmla="*/ 31 h 114"/>
                  <a:gd name="T20" fmla="*/ 319 w 319"/>
                  <a:gd name="T21" fmla="*/ 60 h 114"/>
                  <a:gd name="T22" fmla="*/ 283 w 319"/>
                  <a:gd name="T23" fmla="*/ 109 h 114"/>
                  <a:gd name="T24" fmla="*/ 228 w 319"/>
                  <a:gd name="T25" fmla="*/ 114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9"/>
                  <a:gd name="T40" fmla="*/ 0 h 114"/>
                  <a:gd name="T41" fmla="*/ 319 w 319"/>
                  <a:gd name="T42" fmla="*/ 114 h 1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9" h="114">
                    <a:moveTo>
                      <a:pt x="228" y="114"/>
                    </a:moveTo>
                    <a:lnTo>
                      <a:pt x="31" y="85"/>
                    </a:lnTo>
                    <a:lnTo>
                      <a:pt x="16" y="66"/>
                    </a:lnTo>
                    <a:lnTo>
                      <a:pt x="39" y="48"/>
                    </a:lnTo>
                    <a:lnTo>
                      <a:pt x="0" y="40"/>
                    </a:lnTo>
                    <a:lnTo>
                      <a:pt x="22" y="19"/>
                    </a:lnTo>
                    <a:lnTo>
                      <a:pt x="67" y="24"/>
                    </a:lnTo>
                    <a:lnTo>
                      <a:pt x="88" y="4"/>
                    </a:lnTo>
                    <a:lnTo>
                      <a:pt x="115" y="0"/>
                    </a:lnTo>
                    <a:lnTo>
                      <a:pt x="300" y="31"/>
                    </a:lnTo>
                    <a:lnTo>
                      <a:pt x="319" y="60"/>
                    </a:lnTo>
                    <a:lnTo>
                      <a:pt x="283" y="109"/>
                    </a:lnTo>
                    <a:lnTo>
                      <a:pt x="228" y="114"/>
                    </a:lnTo>
                    <a:close/>
                  </a:path>
                </a:pathLst>
              </a:custGeom>
              <a:solidFill>
                <a:srgbClr val="EBB884"/>
              </a:solidFill>
              <a:ln w="1588">
                <a:solidFill>
                  <a:srgbClr val="000000"/>
                </a:solidFill>
                <a:prstDash val="solid"/>
                <a:round/>
                <a:headEnd/>
                <a:tailEnd/>
              </a:ln>
            </p:spPr>
            <p:txBody>
              <a:bodyPr/>
              <a:lstStyle/>
              <a:p>
                <a:endParaRPr lang="en-US"/>
              </a:p>
            </p:txBody>
          </p:sp>
          <p:sp>
            <p:nvSpPr>
              <p:cNvPr id="3959" name="Freeform 140"/>
              <p:cNvSpPr>
                <a:spLocks/>
              </p:cNvSpPr>
              <p:nvPr/>
            </p:nvSpPr>
            <p:spPr bwMode="auto">
              <a:xfrm>
                <a:off x="2809" y="3744"/>
                <a:ext cx="321" cy="261"/>
              </a:xfrm>
              <a:custGeom>
                <a:avLst/>
                <a:gdLst>
                  <a:gd name="T0" fmla="*/ 0 w 191"/>
                  <a:gd name="T1" fmla="*/ 156 h 156"/>
                  <a:gd name="T2" fmla="*/ 1 w 191"/>
                  <a:gd name="T3" fmla="*/ 138 h 156"/>
                  <a:gd name="T4" fmla="*/ 5 w 191"/>
                  <a:gd name="T5" fmla="*/ 121 h 156"/>
                  <a:gd name="T6" fmla="*/ 11 w 191"/>
                  <a:gd name="T7" fmla="*/ 104 h 156"/>
                  <a:gd name="T8" fmla="*/ 19 w 191"/>
                  <a:gd name="T9" fmla="*/ 88 h 156"/>
                  <a:gd name="T10" fmla="*/ 29 w 191"/>
                  <a:gd name="T11" fmla="*/ 73 h 156"/>
                  <a:gd name="T12" fmla="*/ 42 w 191"/>
                  <a:gd name="T13" fmla="*/ 58 h 156"/>
                  <a:gd name="T14" fmla="*/ 57 w 191"/>
                  <a:gd name="T15" fmla="*/ 45 h 156"/>
                  <a:gd name="T16" fmla="*/ 72 w 191"/>
                  <a:gd name="T17" fmla="*/ 33 h 156"/>
                  <a:gd name="T18" fmla="*/ 89 w 191"/>
                  <a:gd name="T19" fmla="*/ 24 h 156"/>
                  <a:gd name="T20" fmla="*/ 108 w 191"/>
                  <a:gd name="T21" fmla="*/ 15 h 156"/>
                  <a:gd name="T22" fmla="*/ 129 w 191"/>
                  <a:gd name="T23" fmla="*/ 8 h 156"/>
                  <a:gd name="T24" fmla="*/ 149 w 191"/>
                  <a:gd name="T25" fmla="*/ 3 h 156"/>
                  <a:gd name="T26" fmla="*/ 171 w 191"/>
                  <a:gd name="T27" fmla="*/ 1 h 156"/>
                  <a:gd name="T28" fmla="*/ 191 w 191"/>
                  <a:gd name="T29" fmla="*/ 0 h 1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1"/>
                  <a:gd name="T46" fmla="*/ 0 h 156"/>
                  <a:gd name="T47" fmla="*/ 191 w 191"/>
                  <a:gd name="T48" fmla="*/ 156 h 1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1" h="156">
                    <a:moveTo>
                      <a:pt x="0" y="156"/>
                    </a:moveTo>
                    <a:lnTo>
                      <a:pt x="1" y="138"/>
                    </a:lnTo>
                    <a:lnTo>
                      <a:pt x="5" y="121"/>
                    </a:lnTo>
                    <a:lnTo>
                      <a:pt x="11" y="104"/>
                    </a:lnTo>
                    <a:lnTo>
                      <a:pt x="19" y="88"/>
                    </a:lnTo>
                    <a:lnTo>
                      <a:pt x="29" y="73"/>
                    </a:lnTo>
                    <a:lnTo>
                      <a:pt x="42" y="58"/>
                    </a:lnTo>
                    <a:lnTo>
                      <a:pt x="57" y="45"/>
                    </a:lnTo>
                    <a:lnTo>
                      <a:pt x="72" y="33"/>
                    </a:lnTo>
                    <a:lnTo>
                      <a:pt x="89" y="24"/>
                    </a:lnTo>
                    <a:lnTo>
                      <a:pt x="108" y="15"/>
                    </a:lnTo>
                    <a:lnTo>
                      <a:pt x="129" y="8"/>
                    </a:lnTo>
                    <a:lnTo>
                      <a:pt x="149" y="3"/>
                    </a:lnTo>
                    <a:lnTo>
                      <a:pt x="171" y="1"/>
                    </a:lnTo>
                    <a:lnTo>
                      <a:pt x="191" y="0"/>
                    </a:lnTo>
                  </a:path>
                </a:pathLst>
              </a:custGeom>
              <a:noFill/>
              <a:ln w="12700">
                <a:solidFill>
                  <a:srgbClr val="000000"/>
                </a:solidFill>
                <a:prstDash val="solid"/>
                <a:round/>
                <a:headEnd/>
                <a:tailEnd type="arrow" w="med" len="med"/>
              </a:ln>
            </p:spPr>
            <p:txBody>
              <a:bodyPr/>
              <a:lstStyle/>
              <a:p>
                <a:endParaRPr lang="en-US"/>
              </a:p>
            </p:txBody>
          </p:sp>
        </p:grpSp>
        <p:sp>
          <p:nvSpPr>
            <p:cNvPr id="3956" name="Rectangle 141"/>
            <p:cNvSpPr>
              <a:spLocks noChangeArrowheads="1"/>
            </p:cNvSpPr>
            <p:nvPr/>
          </p:nvSpPr>
          <p:spPr bwMode="auto">
            <a:xfrm>
              <a:off x="2791" y="4047"/>
              <a:ext cx="343" cy="116"/>
            </a:xfrm>
            <a:prstGeom prst="rect">
              <a:avLst/>
            </a:prstGeom>
            <a:noFill/>
            <a:ln w="9525">
              <a:noFill/>
              <a:miter lim="800000"/>
              <a:headEnd/>
              <a:tailEnd/>
            </a:ln>
          </p:spPr>
          <p:txBody>
            <a:bodyPr wrap="none" lIns="0" tIns="0" rIns="0" bIns="0">
              <a:spAutoFit/>
            </a:bodyPr>
            <a:lstStyle/>
            <a:p>
              <a:r>
                <a:rPr lang="en-US" sz="1200">
                  <a:solidFill>
                    <a:srgbClr val="000000"/>
                  </a:solidFill>
                </a:rPr>
                <a:t>Flop-Up</a:t>
              </a:r>
              <a:endParaRPr lang="en-US" sz="2400">
                <a:latin typeface="Times New Roman" charset="0"/>
              </a:endParaRPr>
            </a:p>
          </p:txBody>
        </p:sp>
      </p:grpSp>
      <p:grpSp>
        <p:nvGrpSpPr>
          <p:cNvPr id="3113" name="Group 142"/>
          <p:cNvGrpSpPr>
            <a:grpSpLocks/>
          </p:cNvGrpSpPr>
          <p:nvPr/>
        </p:nvGrpSpPr>
        <p:grpSpPr bwMode="auto">
          <a:xfrm>
            <a:off x="6618298" y="4732335"/>
            <a:ext cx="233363" cy="325438"/>
            <a:chOff x="4169" y="2981"/>
            <a:chExt cx="147" cy="205"/>
          </a:xfrm>
        </p:grpSpPr>
        <p:sp>
          <p:nvSpPr>
            <p:cNvPr id="3953" name="Freeform 143"/>
            <p:cNvSpPr>
              <a:spLocks/>
            </p:cNvSpPr>
            <p:nvPr/>
          </p:nvSpPr>
          <p:spPr bwMode="auto">
            <a:xfrm rot="1986145" flipH="1">
              <a:off x="4316" y="2981"/>
              <a:ext cx="0" cy="174"/>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wrap="none" lIns="0" tIns="0" rIns="0" bIns="0" anchor="ctr">
              <a:spAutoFit/>
            </a:bodyPr>
            <a:lstStyle/>
            <a:p>
              <a:endParaRPr lang="en-US"/>
            </a:p>
          </p:txBody>
        </p:sp>
        <p:sp>
          <p:nvSpPr>
            <p:cNvPr id="3954" name="Freeform 144"/>
            <p:cNvSpPr>
              <a:spLocks/>
            </p:cNvSpPr>
            <p:nvPr/>
          </p:nvSpPr>
          <p:spPr bwMode="auto">
            <a:xfrm>
              <a:off x="4169" y="3012"/>
              <a:ext cx="0" cy="174"/>
            </a:xfrm>
            <a:custGeom>
              <a:avLst/>
              <a:gdLst>
                <a:gd name="T0" fmla="*/ 118 w 118"/>
                <a:gd name="T1" fmla="*/ 0 h 307"/>
                <a:gd name="T2" fmla="*/ 12 w 118"/>
                <a:gd name="T3" fmla="*/ 168 h 307"/>
                <a:gd name="T4" fmla="*/ 0 w 118"/>
                <a:gd name="T5" fmla="*/ 246 h 307"/>
                <a:gd name="T6" fmla="*/ 94 w 118"/>
                <a:gd name="T7" fmla="*/ 307 h 307"/>
                <a:gd name="T8" fmla="*/ 0 60000 65536"/>
                <a:gd name="T9" fmla="*/ 0 60000 65536"/>
                <a:gd name="T10" fmla="*/ 0 60000 65536"/>
                <a:gd name="T11" fmla="*/ 0 60000 65536"/>
                <a:gd name="T12" fmla="*/ 0 w 118"/>
                <a:gd name="T13" fmla="*/ 0 h 307"/>
                <a:gd name="T14" fmla="*/ 118 w 118"/>
                <a:gd name="T15" fmla="*/ 307 h 307"/>
              </a:gdLst>
              <a:ahLst/>
              <a:cxnLst>
                <a:cxn ang="T8">
                  <a:pos x="T0" y="T1"/>
                </a:cxn>
                <a:cxn ang="T9">
                  <a:pos x="T2" y="T3"/>
                </a:cxn>
                <a:cxn ang="T10">
                  <a:pos x="T4" y="T5"/>
                </a:cxn>
                <a:cxn ang="T11">
                  <a:pos x="T6" y="T7"/>
                </a:cxn>
              </a:cxnLst>
              <a:rect l="T12" t="T13" r="T14" b="T15"/>
              <a:pathLst>
                <a:path w="118" h="307">
                  <a:moveTo>
                    <a:pt x="118" y="0"/>
                  </a:moveTo>
                  <a:lnTo>
                    <a:pt x="12" y="168"/>
                  </a:lnTo>
                  <a:lnTo>
                    <a:pt x="0" y="246"/>
                  </a:lnTo>
                  <a:lnTo>
                    <a:pt x="94" y="307"/>
                  </a:lnTo>
                </a:path>
              </a:pathLst>
            </a:custGeom>
            <a:solidFill>
              <a:schemeClr val="tx1"/>
            </a:solidFill>
            <a:ln w="12700" cap="rnd" cmpd="sng">
              <a:solidFill>
                <a:schemeClr val="tx1"/>
              </a:solidFill>
              <a:prstDash val="solid"/>
              <a:round/>
              <a:headEnd type="none" w="med" len="med"/>
              <a:tailEnd type="none" w="med" len="med"/>
            </a:ln>
          </p:spPr>
          <p:txBody>
            <a:bodyPr wrap="none" lIns="0" tIns="0" rIns="0" bIns="0" anchor="ctr">
              <a:spAutoFit/>
            </a:bodyPr>
            <a:lstStyle/>
            <a:p>
              <a:endParaRPr lang="en-US"/>
            </a:p>
          </p:txBody>
        </p:sp>
      </p:grpSp>
      <p:grpSp>
        <p:nvGrpSpPr>
          <p:cNvPr id="3114" name="Group 145"/>
          <p:cNvGrpSpPr>
            <a:grpSpLocks/>
          </p:cNvGrpSpPr>
          <p:nvPr/>
        </p:nvGrpSpPr>
        <p:grpSpPr bwMode="auto">
          <a:xfrm>
            <a:off x="3657600" y="1219201"/>
            <a:ext cx="431800" cy="852488"/>
            <a:chOff x="2304" y="768"/>
            <a:chExt cx="272" cy="537"/>
          </a:xfrm>
        </p:grpSpPr>
        <p:grpSp>
          <p:nvGrpSpPr>
            <p:cNvPr id="3946" name="Group 146"/>
            <p:cNvGrpSpPr>
              <a:grpSpLocks/>
            </p:cNvGrpSpPr>
            <p:nvPr/>
          </p:nvGrpSpPr>
          <p:grpSpPr bwMode="auto">
            <a:xfrm>
              <a:off x="2365" y="804"/>
              <a:ext cx="211" cy="311"/>
              <a:chOff x="2365" y="807"/>
              <a:chExt cx="211" cy="311"/>
            </a:xfrm>
          </p:grpSpPr>
          <p:sp>
            <p:nvSpPr>
              <p:cNvPr id="3951" name="Freeform 147"/>
              <p:cNvSpPr>
                <a:spLocks/>
              </p:cNvSpPr>
              <p:nvPr/>
            </p:nvSpPr>
            <p:spPr bwMode="auto">
              <a:xfrm rot="-137901">
                <a:off x="2365" y="807"/>
                <a:ext cx="211" cy="310"/>
              </a:xfrm>
              <a:custGeom>
                <a:avLst/>
                <a:gdLst>
                  <a:gd name="T0" fmla="*/ 144 w 180"/>
                  <a:gd name="T1" fmla="*/ 0 h 265"/>
                  <a:gd name="T2" fmla="*/ 179 w 180"/>
                  <a:gd name="T3" fmla="*/ 20 h 265"/>
                  <a:gd name="T4" fmla="*/ 161 w 180"/>
                  <a:gd name="T5" fmla="*/ 60 h 265"/>
                  <a:gd name="T6" fmla="*/ 178 w 180"/>
                  <a:gd name="T7" fmla="*/ 77 h 265"/>
                  <a:gd name="T8" fmla="*/ 180 w 180"/>
                  <a:gd name="T9" fmla="*/ 109 h 265"/>
                  <a:gd name="T10" fmla="*/ 104 w 180"/>
                  <a:gd name="T11" fmla="*/ 248 h 265"/>
                  <a:gd name="T12" fmla="*/ 64 w 180"/>
                  <a:gd name="T13" fmla="*/ 265 h 265"/>
                  <a:gd name="T14" fmla="*/ 0 w 180"/>
                  <a:gd name="T15" fmla="*/ 229 h 265"/>
                  <a:gd name="T16" fmla="*/ 6 w 180"/>
                  <a:gd name="T17" fmla="*/ 173 h 265"/>
                  <a:gd name="T18" fmla="*/ 70 w 180"/>
                  <a:gd name="T19" fmla="*/ 49 h 265"/>
                  <a:gd name="T20" fmla="*/ 97 w 180"/>
                  <a:gd name="T21" fmla="*/ 37 h 265"/>
                  <a:gd name="T22" fmla="*/ 119 w 180"/>
                  <a:gd name="T23" fmla="*/ 41 h 265"/>
                  <a:gd name="T24" fmla="*/ 141 w 180"/>
                  <a:gd name="T25" fmla="*/ 1 h 265"/>
                  <a:gd name="T26" fmla="*/ 144 w 180"/>
                  <a:gd name="T27" fmla="*/ 0 h 26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0"/>
                  <a:gd name="T43" fmla="*/ 0 h 265"/>
                  <a:gd name="T44" fmla="*/ 180 w 180"/>
                  <a:gd name="T45" fmla="*/ 265 h 26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0" h="265">
                    <a:moveTo>
                      <a:pt x="144" y="0"/>
                    </a:moveTo>
                    <a:lnTo>
                      <a:pt x="179" y="20"/>
                    </a:lnTo>
                    <a:lnTo>
                      <a:pt x="161" y="60"/>
                    </a:lnTo>
                    <a:lnTo>
                      <a:pt x="178" y="77"/>
                    </a:lnTo>
                    <a:lnTo>
                      <a:pt x="180" y="109"/>
                    </a:lnTo>
                    <a:lnTo>
                      <a:pt x="104" y="248"/>
                    </a:lnTo>
                    <a:lnTo>
                      <a:pt x="64" y="265"/>
                    </a:lnTo>
                    <a:lnTo>
                      <a:pt x="0" y="229"/>
                    </a:lnTo>
                    <a:lnTo>
                      <a:pt x="6" y="173"/>
                    </a:lnTo>
                    <a:lnTo>
                      <a:pt x="70" y="49"/>
                    </a:lnTo>
                    <a:lnTo>
                      <a:pt x="97" y="37"/>
                    </a:lnTo>
                    <a:lnTo>
                      <a:pt x="119" y="41"/>
                    </a:lnTo>
                    <a:lnTo>
                      <a:pt x="141" y="1"/>
                    </a:lnTo>
                    <a:lnTo>
                      <a:pt x="144"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952" name="Freeform 148"/>
              <p:cNvSpPr>
                <a:spLocks/>
              </p:cNvSpPr>
              <p:nvPr/>
            </p:nvSpPr>
            <p:spPr bwMode="auto">
              <a:xfrm>
                <a:off x="2371" y="863"/>
                <a:ext cx="76" cy="255"/>
              </a:xfrm>
              <a:custGeom>
                <a:avLst/>
                <a:gdLst>
                  <a:gd name="T0" fmla="*/ 76 w 76"/>
                  <a:gd name="T1" fmla="*/ 255 h 255"/>
                  <a:gd name="T2" fmla="*/ 0 w 76"/>
                  <a:gd name="T3" fmla="*/ 212 h 255"/>
                  <a:gd name="T4" fmla="*/ 2 w 76"/>
                  <a:gd name="T5" fmla="*/ 146 h 255"/>
                  <a:gd name="T6" fmla="*/ 76 w 76"/>
                  <a:gd name="T7" fmla="*/ 0 h 255"/>
                  <a:gd name="T8" fmla="*/ 76 w 76"/>
                  <a:gd name="T9" fmla="*/ 255 h 255"/>
                  <a:gd name="T10" fmla="*/ 0 60000 65536"/>
                  <a:gd name="T11" fmla="*/ 0 60000 65536"/>
                  <a:gd name="T12" fmla="*/ 0 60000 65536"/>
                  <a:gd name="T13" fmla="*/ 0 60000 65536"/>
                  <a:gd name="T14" fmla="*/ 0 60000 65536"/>
                  <a:gd name="T15" fmla="*/ 0 w 76"/>
                  <a:gd name="T16" fmla="*/ 0 h 255"/>
                  <a:gd name="T17" fmla="*/ 76 w 76"/>
                  <a:gd name="T18" fmla="*/ 255 h 255"/>
                </a:gdLst>
                <a:ahLst/>
                <a:cxnLst>
                  <a:cxn ang="T10">
                    <a:pos x="T0" y="T1"/>
                  </a:cxn>
                  <a:cxn ang="T11">
                    <a:pos x="T2" y="T3"/>
                  </a:cxn>
                  <a:cxn ang="T12">
                    <a:pos x="T4" y="T5"/>
                  </a:cxn>
                  <a:cxn ang="T13">
                    <a:pos x="T6" y="T7"/>
                  </a:cxn>
                  <a:cxn ang="T14">
                    <a:pos x="T8" y="T9"/>
                  </a:cxn>
                </a:cxnLst>
                <a:rect l="T15" t="T16" r="T17" b="T18"/>
                <a:pathLst>
                  <a:path w="76" h="255">
                    <a:moveTo>
                      <a:pt x="76" y="255"/>
                    </a:moveTo>
                    <a:lnTo>
                      <a:pt x="0" y="212"/>
                    </a:lnTo>
                    <a:lnTo>
                      <a:pt x="2" y="146"/>
                    </a:lnTo>
                    <a:lnTo>
                      <a:pt x="76" y="0"/>
                    </a:lnTo>
                    <a:lnTo>
                      <a:pt x="76" y="255"/>
                    </a:lnTo>
                    <a:close/>
                  </a:path>
                </a:pathLst>
              </a:custGeom>
              <a:solidFill>
                <a:schemeClr val="tx1"/>
              </a:solidFill>
              <a:ln w="0">
                <a:solidFill>
                  <a:schemeClr val="tx1"/>
                </a:solidFill>
                <a:round/>
                <a:headEnd/>
                <a:tailEnd/>
              </a:ln>
            </p:spPr>
            <p:txBody>
              <a:bodyPr/>
              <a:lstStyle/>
              <a:p>
                <a:endParaRPr lang="en-US"/>
              </a:p>
            </p:txBody>
          </p:sp>
        </p:grpSp>
        <p:grpSp>
          <p:nvGrpSpPr>
            <p:cNvPr id="3947" name="Group 149"/>
            <p:cNvGrpSpPr>
              <a:grpSpLocks/>
            </p:cNvGrpSpPr>
            <p:nvPr/>
          </p:nvGrpSpPr>
          <p:grpSpPr bwMode="auto">
            <a:xfrm>
              <a:off x="2304" y="768"/>
              <a:ext cx="134" cy="537"/>
              <a:chOff x="1872" y="1341"/>
              <a:chExt cx="114" cy="459"/>
            </a:xfrm>
          </p:grpSpPr>
          <p:sp>
            <p:nvSpPr>
              <p:cNvPr id="3948" name="Freeform 150"/>
              <p:cNvSpPr>
                <a:spLocks/>
              </p:cNvSpPr>
              <p:nvPr/>
            </p:nvSpPr>
            <p:spPr bwMode="auto">
              <a:xfrm>
                <a:off x="1881" y="1545"/>
                <a:ext cx="1" cy="255"/>
              </a:xfrm>
              <a:custGeom>
                <a:avLst/>
                <a:gdLst>
                  <a:gd name="T0" fmla="*/ 0 w 1"/>
                  <a:gd name="T1" fmla="*/ 0 h 255"/>
                  <a:gd name="T2" fmla="*/ 0 w 1"/>
                  <a:gd name="T3" fmla="*/ 255 h 255"/>
                  <a:gd name="T4" fmla="*/ 0 60000 65536"/>
                  <a:gd name="T5" fmla="*/ 0 60000 65536"/>
                  <a:gd name="T6" fmla="*/ 0 w 1"/>
                  <a:gd name="T7" fmla="*/ 0 h 255"/>
                  <a:gd name="T8" fmla="*/ 1 w 1"/>
                  <a:gd name="T9" fmla="*/ 255 h 255"/>
                </a:gdLst>
                <a:ahLst/>
                <a:cxnLst>
                  <a:cxn ang="T4">
                    <a:pos x="T0" y="T1"/>
                  </a:cxn>
                  <a:cxn ang="T5">
                    <a:pos x="T2" y="T3"/>
                  </a:cxn>
                </a:cxnLst>
                <a:rect l="T6" t="T7" r="T8" b="T9"/>
                <a:pathLst>
                  <a:path w="1" h="255">
                    <a:moveTo>
                      <a:pt x="0" y="0"/>
                    </a:moveTo>
                    <a:lnTo>
                      <a:pt x="0" y="255"/>
                    </a:lnTo>
                  </a:path>
                </a:pathLst>
              </a:custGeom>
              <a:noFill/>
              <a:ln w="25400">
                <a:solidFill>
                  <a:schemeClr val="tx1"/>
                </a:solidFill>
                <a:round/>
                <a:headEnd/>
                <a:tailEnd/>
              </a:ln>
            </p:spPr>
            <p:txBody>
              <a:bodyPr wrap="none" anchor="ctr"/>
              <a:lstStyle/>
              <a:p>
                <a:endParaRPr lang="en-US"/>
              </a:p>
            </p:txBody>
          </p:sp>
          <p:sp>
            <p:nvSpPr>
              <p:cNvPr id="3949" name="Freeform 151"/>
              <p:cNvSpPr>
                <a:spLocks/>
              </p:cNvSpPr>
              <p:nvPr/>
            </p:nvSpPr>
            <p:spPr bwMode="auto">
              <a:xfrm>
                <a:off x="1974" y="1509"/>
                <a:ext cx="1" cy="257"/>
              </a:xfrm>
              <a:custGeom>
                <a:avLst/>
                <a:gdLst>
                  <a:gd name="T0" fmla="*/ 1 w 1"/>
                  <a:gd name="T1" fmla="*/ 0 h 257"/>
                  <a:gd name="T2" fmla="*/ 0 w 1"/>
                  <a:gd name="T3" fmla="*/ 257 h 257"/>
                  <a:gd name="T4" fmla="*/ 0 60000 65536"/>
                  <a:gd name="T5" fmla="*/ 0 60000 65536"/>
                  <a:gd name="T6" fmla="*/ 0 w 1"/>
                  <a:gd name="T7" fmla="*/ 0 h 257"/>
                  <a:gd name="T8" fmla="*/ 1 w 1"/>
                  <a:gd name="T9" fmla="*/ 257 h 257"/>
                </a:gdLst>
                <a:ahLst/>
                <a:cxnLst>
                  <a:cxn ang="T4">
                    <a:pos x="T0" y="T1"/>
                  </a:cxn>
                  <a:cxn ang="T5">
                    <a:pos x="T2" y="T3"/>
                  </a:cxn>
                </a:cxnLst>
                <a:rect l="T6" t="T7" r="T8" b="T9"/>
                <a:pathLst>
                  <a:path w="1" h="257">
                    <a:moveTo>
                      <a:pt x="1" y="0"/>
                    </a:moveTo>
                    <a:lnTo>
                      <a:pt x="0" y="257"/>
                    </a:lnTo>
                  </a:path>
                </a:pathLst>
              </a:custGeom>
              <a:noFill/>
              <a:ln w="25400">
                <a:solidFill>
                  <a:schemeClr val="tx1"/>
                </a:solidFill>
                <a:round/>
                <a:headEnd/>
                <a:tailEnd/>
              </a:ln>
            </p:spPr>
            <p:txBody>
              <a:bodyPr wrap="none" anchor="ctr"/>
              <a:lstStyle/>
              <a:p>
                <a:endParaRPr lang="en-US"/>
              </a:p>
            </p:txBody>
          </p:sp>
          <p:sp>
            <p:nvSpPr>
              <p:cNvPr id="3950" name="Freeform 152"/>
              <p:cNvSpPr>
                <a:spLocks/>
              </p:cNvSpPr>
              <p:nvPr/>
            </p:nvSpPr>
            <p:spPr bwMode="auto">
              <a:xfrm>
                <a:off x="1872" y="1341"/>
                <a:ext cx="114" cy="329"/>
              </a:xfrm>
              <a:custGeom>
                <a:avLst/>
                <a:gdLst>
                  <a:gd name="T0" fmla="*/ 45 w 126"/>
                  <a:gd name="T1" fmla="*/ 18 h 329"/>
                  <a:gd name="T2" fmla="*/ 92 w 126"/>
                  <a:gd name="T3" fmla="*/ 0 h 329"/>
                  <a:gd name="T4" fmla="*/ 92 w 126"/>
                  <a:gd name="T5" fmla="*/ 59 h 329"/>
                  <a:gd name="T6" fmla="*/ 110 w 126"/>
                  <a:gd name="T7" fmla="*/ 62 h 329"/>
                  <a:gd name="T8" fmla="*/ 126 w 126"/>
                  <a:gd name="T9" fmla="*/ 78 h 329"/>
                  <a:gd name="T10" fmla="*/ 126 w 126"/>
                  <a:gd name="T11" fmla="*/ 245 h 329"/>
                  <a:gd name="T12" fmla="*/ 108 w 126"/>
                  <a:gd name="T13" fmla="*/ 301 h 329"/>
                  <a:gd name="T14" fmla="*/ 29 w 126"/>
                  <a:gd name="T15" fmla="*/ 329 h 329"/>
                  <a:gd name="T16" fmla="*/ 0 w 126"/>
                  <a:gd name="T17" fmla="*/ 279 h 329"/>
                  <a:gd name="T18" fmla="*/ 0 w 126"/>
                  <a:gd name="T19" fmla="*/ 112 h 329"/>
                  <a:gd name="T20" fmla="*/ 21 w 126"/>
                  <a:gd name="T21" fmla="*/ 84 h 329"/>
                  <a:gd name="T22" fmla="*/ 45 w 126"/>
                  <a:gd name="T23" fmla="*/ 74 h 329"/>
                  <a:gd name="T24" fmla="*/ 45 w 126"/>
                  <a:gd name="T25" fmla="*/ 18 h 3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6"/>
                  <a:gd name="T40" fmla="*/ 0 h 329"/>
                  <a:gd name="T41" fmla="*/ 126 w 126"/>
                  <a:gd name="T42" fmla="*/ 329 h 3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6" h="329">
                    <a:moveTo>
                      <a:pt x="45" y="18"/>
                    </a:moveTo>
                    <a:lnTo>
                      <a:pt x="92" y="0"/>
                    </a:lnTo>
                    <a:lnTo>
                      <a:pt x="92" y="59"/>
                    </a:lnTo>
                    <a:lnTo>
                      <a:pt x="110" y="62"/>
                    </a:lnTo>
                    <a:lnTo>
                      <a:pt x="126" y="78"/>
                    </a:lnTo>
                    <a:lnTo>
                      <a:pt x="126" y="245"/>
                    </a:lnTo>
                    <a:lnTo>
                      <a:pt x="108" y="301"/>
                    </a:lnTo>
                    <a:lnTo>
                      <a:pt x="29" y="329"/>
                    </a:lnTo>
                    <a:lnTo>
                      <a:pt x="0" y="279"/>
                    </a:lnTo>
                    <a:lnTo>
                      <a:pt x="0" y="112"/>
                    </a:lnTo>
                    <a:lnTo>
                      <a:pt x="21" y="84"/>
                    </a:lnTo>
                    <a:lnTo>
                      <a:pt x="45" y="74"/>
                    </a:lnTo>
                    <a:lnTo>
                      <a:pt x="45" y="18"/>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3115" name="Group 153"/>
          <p:cNvGrpSpPr>
            <a:grpSpLocks/>
          </p:cNvGrpSpPr>
          <p:nvPr/>
        </p:nvGrpSpPr>
        <p:grpSpPr bwMode="auto">
          <a:xfrm>
            <a:off x="6248401" y="381001"/>
            <a:ext cx="703263" cy="836612"/>
            <a:chOff x="3936" y="240"/>
            <a:chExt cx="443" cy="527"/>
          </a:xfrm>
        </p:grpSpPr>
        <p:grpSp>
          <p:nvGrpSpPr>
            <p:cNvPr id="3936" name="Group 154"/>
            <p:cNvGrpSpPr>
              <a:grpSpLocks/>
            </p:cNvGrpSpPr>
            <p:nvPr/>
          </p:nvGrpSpPr>
          <p:grpSpPr bwMode="auto">
            <a:xfrm rot="-1556504">
              <a:off x="3936" y="256"/>
              <a:ext cx="183" cy="336"/>
              <a:chOff x="1058" y="2882"/>
              <a:chExt cx="105" cy="198"/>
            </a:xfrm>
          </p:grpSpPr>
          <p:sp>
            <p:nvSpPr>
              <p:cNvPr id="3944" name="Freeform 155"/>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FFFF"/>
              </a:solidFill>
              <a:ln w="6350">
                <a:solidFill>
                  <a:schemeClr val="tx1"/>
                </a:solidFill>
                <a:round/>
                <a:headEnd/>
                <a:tailEnd/>
              </a:ln>
            </p:spPr>
            <p:txBody>
              <a:bodyPr/>
              <a:lstStyle/>
              <a:p>
                <a:endParaRPr lang="en-US"/>
              </a:p>
            </p:txBody>
          </p:sp>
          <p:sp>
            <p:nvSpPr>
              <p:cNvPr id="3945" name="Freeform 156"/>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noFill/>
              <a:ln w="6350">
                <a:solidFill>
                  <a:schemeClr val="tx1"/>
                </a:solidFill>
                <a:prstDash val="solid"/>
                <a:round/>
                <a:headEnd/>
                <a:tailEnd/>
              </a:ln>
            </p:spPr>
            <p:txBody>
              <a:bodyPr/>
              <a:lstStyle/>
              <a:p>
                <a:endParaRPr lang="en-US"/>
              </a:p>
            </p:txBody>
          </p:sp>
        </p:grpSp>
        <p:grpSp>
          <p:nvGrpSpPr>
            <p:cNvPr id="3937" name="Group 157"/>
            <p:cNvGrpSpPr>
              <a:grpSpLocks/>
            </p:cNvGrpSpPr>
            <p:nvPr/>
          </p:nvGrpSpPr>
          <p:grpSpPr bwMode="auto">
            <a:xfrm rot="1573174">
              <a:off x="4193" y="248"/>
              <a:ext cx="186" cy="336"/>
              <a:chOff x="1058" y="2882"/>
              <a:chExt cx="105" cy="198"/>
            </a:xfrm>
          </p:grpSpPr>
          <p:sp>
            <p:nvSpPr>
              <p:cNvPr id="3942" name="Freeform 158"/>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FFFF"/>
              </a:solidFill>
              <a:ln w="6350">
                <a:solidFill>
                  <a:schemeClr val="tx1"/>
                </a:solidFill>
                <a:round/>
                <a:headEnd/>
                <a:tailEnd/>
              </a:ln>
            </p:spPr>
            <p:txBody>
              <a:bodyPr/>
              <a:lstStyle/>
              <a:p>
                <a:endParaRPr lang="en-US"/>
              </a:p>
            </p:txBody>
          </p:sp>
          <p:sp>
            <p:nvSpPr>
              <p:cNvPr id="3943" name="Freeform 159"/>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noFill/>
              <a:ln w="6350">
                <a:solidFill>
                  <a:schemeClr val="tx1"/>
                </a:solidFill>
                <a:prstDash val="solid"/>
                <a:round/>
                <a:headEnd/>
                <a:tailEnd/>
              </a:ln>
            </p:spPr>
            <p:txBody>
              <a:bodyPr/>
              <a:lstStyle/>
              <a:p>
                <a:endParaRPr lang="en-US"/>
              </a:p>
            </p:txBody>
          </p:sp>
        </p:grpSp>
        <p:grpSp>
          <p:nvGrpSpPr>
            <p:cNvPr id="3938" name="Group 160"/>
            <p:cNvGrpSpPr>
              <a:grpSpLocks/>
            </p:cNvGrpSpPr>
            <p:nvPr/>
          </p:nvGrpSpPr>
          <p:grpSpPr bwMode="auto">
            <a:xfrm>
              <a:off x="4068" y="240"/>
              <a:ext cx="188" cy="527"/>
              <a:chOff x="4068" y="240"/>
              <a:chExt cx="188" cy="527"/>
            </a:xfrm>
          </p:grpSpPr>
          <p:sp>
            <p:nvSpPr>
              <p:cNvPr id="3939" name="Freeform 161"/>
              <p:cNvSpPr>
                <a:spLocks/>
              </p:cNvSpPr>
              <p:nvPr/>
            </p:nvSpPr>
            <p:spPr bwMode="auto">
              <a:xfrm>
                <a:off x="4239" y="330"/>
                <a:ext cx="15" cy="436"/>
              </a:xfrm>
              <a:custGeom>
                <a:avLst/>
                <a:gdLst>
                  <a:gd name="T0" fmla="*/ 23 w 23"/>
                  <a:gd name="T1" fmla="*/ 7 h 610"/>
                  <a:gd name="T2" fmla="*/ 21 w 23"/>
                  <a:gd name="T3" fmla="*/ 5 h 610"/>
                  <a:gd name="T4" fmla="*/ 21 w 23"/>
                  <a:gd name="T5" fmla="*/ 3 h 610"/>
                  <a:gd name="T6" fmla="*/ 19 w 23"/>
                  <a:gd name="T7" fmla="*/ 2 h 610"/>
                  <a:gd name="T8" fmla="*/ 16 w 23"/>
                  <a:gd name="T9" fmla="*/ 0 h 610"/>
                  <a:gd name="T10" fmla="*/ 5 w 23"/>
                  <a:gd name="T11" fmla="*/ 0 h 610"/>
                  <a:gd name="T12" fmla="*/ 0 w 23"/>
                  <a:gd name="T13" fmla="*/ 5 h 610"/>
                  <a:gd name="T14" fmla="*/ 0 w 23"/>
                  <a:gd name="T15" fmla="*/ 605 h 610"/>
                  <a:gd name="T16" fmla="*/ 2 w 23"/>
                  <a:gd name="T17" fmla="*/ 607 h 610"/>
                  <a:gd name="T18" fmla="*/ 3 w 23"/>
                  <a:gd name="T19" fmla="*/ 607 h 610"/>
                  <a:gd name="T20" fmla="*/ 5 w 23"/>
                  <a:gd name="T21" fmla="*/ 609 h 610"/>
                  <a:gd name="T22" fmla="*/ 8 w 23"/>
                  <a:gd name="T23" fmla="*/ 609 h 610"/>
                  <a:gd name="T24" fmla="*/ 11 w 23"/>
                  <a:gd name="T25" fmla="*/ 610 h 610"/>
                  <a:gd name="T26" fmla="*/ 13 w 23"/>
                  <a:gd name="T27" fmla="*/ 609 h 610"/>
                  <a:gd name="T28" fmla="*/ 16 w 23"/>
                  <a:gd name="T29" fmla="*/ 609 h 610"/>
                  <a:gd name="T30" fmla="*/ 19 w 23"/>
                  <a:gd name="T31" fmla="*/ 607 h 610"/>
                  <a:gd name="T32" fmla="*/ 21 w 23"/>
                  <a:gd name="T33" fmla="*/ 607 h 610"/>
                  <a:gd name="T34" fmla="*/ 21 w 23"/>
                  <a:gd name="T35" fmla="*/ 605 h 610"/>
                  <a:gd name="T36" fmla="*/ 23 w 23"/>
                  <a:gd name="T37" fmla="*/ 604 h 610"/>
                  <a:gd name="T38" fmla="*/ 23 w 23"/>
                  <a:gd name="T39" fmla="*/ 7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3940" name="Freeform 162"/>
              <p:cNvSpPr>
                <a:spLocks/>
              </p:cNvSpPr>
              <p:nvPr/>
            </p:nvSpPr>
            <p:spPr bwMode="auto">
              <a:xfrm>
                <a:off x="4069" y="330"/>
                <a:ext cx="16" cy="437"/>
              </a:xfrm>
              <a:custGeom>
                <a:avLst/>
                <a:gdLst>
                  <a:gd name="T0" fmla="*/ 22 w 22"/>
                  <a:gd name="T1" fmla="*/ 6 h 610"/>
                  <a:gd name="T2" fmla="*/ 21 w 22"/>
                  <a:gd name="T3" fmla="*/ 5 h 610"/>
                  <a:gd name="T4" fmla="*/ 21 w 22"/>
                  <a:gd name="T5" fmla="*/ 3 h 610"/>
                  <a:gd name="T6" fmla="*/ 19 w 22"/>
                  <a:gd name="T7" fmla="*/ 1 h 610"/>
                  <a:gd name="T8" fmla="*/ 16 w 22"/>
                  <a:gd name="T9" fmla="*/ 0 h 610"/>
                  <a:gd name="T10" fmla="*/ 4 w 22"/>
                  <a:gd name="T11" fmla="*/ 0 h 610"/>
                  <a:gd name="T12" fmla="*/ 1 w 22"/>
                  <a:gd name="T13" fmla="*/ 3 h 610"/>
                  <a:gd name="T14" fmla="*/ 1 w 22"/>
                  <a:gd name="T15" fmla="*/ 5 h 610"/>
                  <a:gd name="T16" fmla="*/ 0 w 22"/>
                  <a:gd name="T17" fmla="*/ 6 h 610"/>
                  <a:gd name="T18" fmla="*/ 0 w 22"/>
                  <a:gd name="T19" fmla="*/ 603 h 610"/>
                  <a:gd name="T20" fmla="*/ 1 w 22"/>
                  <a:gd name="T21" fmla="*/ 605 h 610"/>
                  <a:gd name="T22" fmla="*/ 1 w 22"/>
                  <a:gd name="T23" fmla="*/ 607 h 610"/>
                  <a:gd name="T24" fmla="*/ 3 w 22"/>
                  <a:gd name="T25" fmla="*/ 607 h 610"/>
                  <a:gd name="T26" fmla="*/ 4 w 22"/>
                  <a:gd name="T27" fmla="*/ 608 h 610"/>
                  <a:gd name="T28" fmla="*/ 8 w 22"/>
                  <a:gd name="T29" fmla="*/ 608 h 610"/>
                  <a:gd name="T30" fmla="*/ 11 w 22"/>
                  <a:gd name="T31" fmla="*/ 610 h 610"/>
                  <a:gd name="T32" fmla="*/ 13 w 22"/>
                  <a:gd name="T33" fmla="*/ 608 h 610"/>
                  <a:gd name="T34" fmla="*/ 16 w 22"/>
                  <a:gd name="T35" fmla="*/ 608 h 610"/>
                  <a:gd name="T36" fmla="*/ 19 w 22"/>
                  <a:gd name="T37" fmla="*/ 607 h 610"/>
                  <a:gd name="T38" fmla="*/ 21 w 22"/>
                  <a:gd name="T39" fmla="*/ 607 h 610"/>
                  <a:gd name="T40" fmla="*/ 21 w 22"/>
                  <a:gd name="T41" fmla="*/ 605 h 610"/>
                  <a:gd name="T42" fmla="*/ 22 w 22"/>
                  <a:gd name="T43" fmla="*/ 603 h 610"/>
                  <a:gd name="T44" fmla="*/ 22 w 22"/>
                  <a:gd name="T45" fmla="*/ 6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3941" name="Freeform 163"/>
              <p:cNvSpPr>
                <a:spLocks/>
              </p:cNvSpPr>
              <p:nvPr/>
            </p:nvSpPr>
            <p:spPr bwMode="auto">
              <a:xfrm>
                <a:off x="4068" y="240"/>
                <a:ext cx="188" cy="343"/>
              </a:xfrm>
              <a:custGeom>
                <a:avLst/>
                <a:gdLst>
                  <a:gd name="T0" fmla="*/ 87 w 265"/>
                  <a:gd name="T1" fmla="*/ 0 h 479"/>
                  <a:gd name="T2" fmla="*/ 181 w 265"/>
                  <a:gd name="T3" fmla="*/ 0 h 479"/>
                  <a:gd name="T4" fmla="*/ 181 w 265"/>
                  <a:gd name="T5" fmla="*/ 95 h 479"/>
                  <a:gd name="T6" fmla="*/ 234 w 265"/>
                  <a:gd name="T7" fmla="*/ 95 h 479"/>
                  <a:gd name="T8" fmla="*/ 265 w 265"/>
                  <a:gd name="T9" fmla="*/ 120 h 479"/>
                  <a:gd name="T10" fmla="*/ 265 w 265"/>
                  <a:gd name="T11" fmla="*/ 382 h 479"/>
                  <a:gd name="T12" fmla="*/ 223 w 265"/>
                  <a:gd name="T13" fmla="*/ 479 h 479"/>
                  <a:gd name="T14" fmla="*/ 45 w 265"/>
                  <a:gd name="T15" fmla="*/ 479 h 479"/>
                  <a:gd name="T16" fmla="*/ 0 w 265"/>
                  <a:gd name="T17" fmla="*/ 385 h 479"/>
                  <a:gd name="T18" fmla="*/ 0 w 265"/>
                  <a:gd name="T19" fmla="*/ 118 h 479"/>
                  <a:gd name="T20" fmla="*/ 34 w 265"/>
                  <a:gd name="T21" fmla="*/ 95 h 479"/>
                  <a:gd name="T22" fmla="*/ 87 w 265"/>
                  <a:gd name="T23" fmla="*/ 95 h 479"/>
                  <a:gd name="T24" fmla="*/ 87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3116" name="Group 164"/>
          <p:cNvGrpSpPr>
            <a:grpSpLocks/>
          </p:cNvGrpSpPr>
          <p:nvPr/>
        </p:nvGrpSpPr>
        <p:grpSpPr bwMode="auto">
          <a:xfrm>
            <a:off x="2362200" y="381000"/>
            <a:ext cx="288925" cy="787400"/>
            <a:chOff x="1247" y="2496"/>
            <a:chExt cx="182" cy="496"/>
          </a:xfrm>
        </p:grpSpPr>
        <p:sp>
          <p:nvSpPr>
            <p:cNvPr id="3931" name="Line 165"/>
            <p:cNvSpPr>
              <a:spLocks noChangeShapeType="1"/>
            </p:cNvSpPr>
            <p:nvPr/>
          </p:nvSpPr>
          <p:spPr bwMode="auto">
            <a:xfrm>
              <a:off x="1258" y="2740"/>
              <a:ext cx="0" cy="252"/>
            </a:xfrm>
            <a:prstGeom prst="line">
              <a:avLst/>
            </a:prstGeom>
            <a:noFill/>
            <a:ln w="28575">
              <a:solidFill>
                <a:schemeClr val="tx1"/>
              </a:solidFill>
              <a:round/>
              <a:headEnd/>
              <a:tailEnd/>
            </a:ln>
          </p:spPr>
          <p:txBody>
            <a:bodyPr wrap="none" anchor="ctr"/>
            <a:lstStyle/>
            <a:p>
              <a:endParaRPr lang="en-US"/>
            </a:p>
          </p:txBody>
        </p:sp>
        <p:sp>
          <p:nvSpPr>
            <p:cNvPr id="3932" name="Line 166"/>
            <p:cNvSpPr>
              <a:spLocks noChangeShapeType="1"/>
            </p:cNvSpPr>
            <p:nvPr/>
          </p:nvSpPr>
          <p:spPr bwMode="auto">
            <a:xfrm>
              <a:off x="1421" y="2740"/>
              <a:ext cx="0" cy="252"/>
            </a:xfrm>
            <a:prstGeom prst="line">
              <a:avLst/>
            </a:prstGeom>
            <a:noFill/>
            <a:ln w="28575">
              <a:solidFill>
                <a:schemeClr val="tx1"/>
              </a:solidFill>
              <a:round/>
              <a:headEnd/>
              <a:tailEnd/>
            </a:ln>
          </p:spPr>
          <p:txBody>
            <a:bodyPr wrap="none" anchor="ctr"/>
            <a:lstStyle/>
            <a:p>
              <a:endParaRPr lang="en-US"/>
            </a:p>
          </p:txBody>
        </p:sp>
        <p:grpSp>
          <p:nvGrpSpPr>
            <p:cNvPr id="3933" name="Group 167"/>
            <p:cNvGrpSpPr>
              <a:grpSpLocks/>
            </p:cNvGrpSpPr>
            <p:nvPr/>
          </p:nvGrpSpPr>
          <p:grpSpPr bwMode="auto">
            <a:xfrm>
              <a:off x="1247" y="2496"/>
              <a:ext cx="182" cy="331"/>
              <a:chOff x="1247" y="2496"/>
              <a:chExt cx="182" cy="331"/>
            </a:xfrm>
          </p:grpSpPr>
          <p:sp>
            <p:nvSpPr>
              <p:cNvPr id="3934" name="Freeform 168"/>
              <p:cNvSpPr>
                <a:spLocks/>
              </p:cNvSpPr>
              <p:nvPr/>
            </p:nvSpPr>
            <p:spPr bwMode="auto">
              <a:xfrm>
                <a:off x="1248"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935" name="Freeform 169"/>
              <p:cNvSpPr>
                <a:spLocks/>
              </p:cNvSpPr>
              <p:nvPr/>
            </p:nvSpPr>
            <p:spPr bwMode="auto">
              <a:xfrm>
                <a:off x="1247" y="2684"/>
                <a:ext cx="182" cy="142"/>
              </a:xfrm>
              <a:custGeom>
                <a:avLst/>
                <a:gdLst>
                  <a:gd name="T0" fmla="*/ 2 w 182"/>
                  <a:gd name="T1" fmla="*/ 0 h 142"/>
                  <a:gd name="T2" fmla="*/ 180 w 182"/>
                  <a:gd name="T3" fmla="*/ 0 h 142"/>
                  <a:gd name="T4" fmla="*/ 182 w 182"/>
                  <a:gd name="T5" fmla="*/ 75 h 142"/>
                  <a:gd name="T6" fmla="*/ 146 w 182"/>
                  <a:gd name="T7" fmla="*/ 142 h 142"/>
                  <a:gd name="T8" fmla="*/ 35 w 182"/>
                  <a:gd name="T9" fmla="*/ 142 h 142"/>
                  <a:gd name="T10" fmla="*/ 0 w 182"/>
                  <a:gd name="T11" fmla="*/ 78 h 142"/>
                  <a:gd name="T12" fmla="*/ 2 w 182"/>
                  <a:gd name="T13" fmla="*/ 0 h 142"/>
                  <a:gd name="T14" fmla="*/ 0 60000 65536"/>
                  <a:gd name="T15" fmla="*/ 0 60000 65536"/>
                  <a:gd name="T16" fmla="*/ 0 60000 65536"/>
                  <a:gd name="T17" fmla="*/ 0 60000 65536"/>
                  <a:gd name="T18" fmla="*/ 0 60000 65536"/>
                  <a:gd name="T19" fmla="*/ 0 60000 65536"/>
                  <a:gd name="T20" fmla="*/ 0 60000 65536"/>
                  <a:gd name="T21" fmla="*/ 0 w 182"/>
                  <a:gd name="T22" fmla="*/ 0 h 142"/>
                  <a:gd name="T23" fmla="*/ 182 w 182"/>
                  <a:gd name="T24" fmla="*/ 142 h 1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42">
                    <a:moveTo>
                      <a:pt x="2" y="0"/>
                    </a:moveTo>
                    <a:lnTo>
                      <a:pt x="180" y="0"/>
                    </a:lnTo>
                    <a:lnTo>
                      <a:pt x="182" y="75"/>
                    </a:lnTo>
                    <a:lnTo>
                      <a:pt x="146" y="142"/>
                    </a:lnTo>
                    <a:lnTo>
                      <a:pt x="35" y="142"/>
                    </a:lnTo>
                    <a:lnTo>
                      <a:pt x="0" y="78"/>
                    </a:lnTo>
                    <a:lnTo>
                      <a:pt x="2" y="0"/>
                    </a:lnTo>
                    <a:close/>
                  </a:path>
                </a:pathLst>
              </a:custGeom>
              <a:solidFill>
                <a:schemeClr val="tx1"/>
              </a:solidFill>
              <a:ln w="0">
                <a:solidFill>
                  <a:schemeClr val="tx1"/>
                </a:solidFill>
                <a:round/>
                <a:headEnd/>
                <a:tailEnd/>
              </a:ln>
            </p:spPr>
            <p:txBody>
              <a:bodyPr/>
              <a:lstStyle/>
              <a:p>
                <a:endParaRPr lang="en-US"/>
              </a:p>
            </p:txBody>
          </p:sp>
        </p:grpSp>
      </p:grpSp>
      <p:grpSp>
        <p:nvGrpSpPr>
          <p:cNvPr id="3117" name="Group 170"/>
          <p:cNvGrpSpPr>
            <a:grpSpLocks/>
          </p:cNvGrpSpPr>
          <p:nvPr/>
        </p:nvGrpSpPr>
        <p:grpSpPr bwMode="auto">
          <a:xfrm>
            <a:off x="2743201" y="381000"/>
            <a:ext cx="288925" cy="787400"/>
            <a:chOff x="1008" y="2592"/>
            <a:chExt cx="182" cy="496"/>
          </a:xfrm>
        </p:grpSpPr>
        <p:sp>
          <p:nvSpPr>
            <p:cNvPr id="3926" name="Line 171"/>
            <p:cNvSpPr>
              <a:spLocks noChangeShapeType="1"/>
            </p:cNvSpPr>
            <p:nvPr/>
          </p:nvSpPr>
          <p:spPr bwMode="auto">
            <a:xfrm>
              <a:off x="1019" y="2836"/>
              <a:ext cx="0" cy="252"/>
            </a:xfrm>
            <a:prstGeom prst="line">
              <a:avLst/>
            </a:prstGeom>
            <a:noFill/>
            <a:ln w="28575">
              <a:solidFill>
                <a:schemeClr val="tx1"/>
              </a:solidFill>
              <a:round/>
              <a:headEnd/>
              <a:tailEnd/>
            </a:ln>
          </p:spPr>
          <p:txBody>
            <a:bodyPr wrap="none" anchor="ctr"/>
            <a:lstStyle/>
            <a:p>
              <a:endParaRPr lang="en-US"/>
            </a:p>
          </p:txBody>
        </p:sp>
        <p:sp>
          <p:nvSpPr>
            <p:cNvPr id="3927" name="Line 172"/>
            <p:cNvSpPr>
              <a:spLocks noChangeShapeType="1"/>
            </p:cNvSpPr>
            <p:nvPr/>
          </p:nvSpPr>
          <p:spPr bwMode="auto">
            <a:xfrm>
              <a:off x="1182" y="2836"/>
              <a:ext cx="0" cy="252"/>
            </a:xfrm>
            <a:prstGeom prst="line">
              <a:avLst/>
            </a:prstGeom>
            <a:noFill/>
            <a:ln w="28575">
              <a:solidFill>
                <a:schemeClr val="tx1"/>
              </a:solidFill>
              <a:round/>
              <a:headEnd/>
              <a:tailEnd/>
            </a:ln>
          </p:spPr>
          <p:txBody>
            <a:bodyPr wrap="none" anchor="ctr"/>
            <a:lstStyle/>
            <a:p>
              <a:endParaRPr lang="en-US"/>
            </a:p>
          </p:txBody>
        </p:sp>
        <p:grpSp>
          <p:nvGrpSpPr>
            <p:cNvPr id="3928" name="Group 173"/>
            <p:cNvGrpSpPr>
              <a:grpSpLocks/>
            </p:cNvGrpSpPr>
            <p:nvPr/>
          </p:nvGrpSpPr>
          <p:grpSpPr bwMode="auto">
            <a:xfrm>
              <a:off x="1008" y="2592"/>
              <a:ext cx="182" cy="331"/>
              <a:chOff x="1008" y="2592"/>
              <a:chExt cx="182" cy="331"/>
            </a:xfrm>
          </p:grpSpPr>
          <p:sp>
            <p:nvSpPr>
              <p:cNvPr id="3929" name="Freeform 17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930" name="Freeform 17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3118" name="Group 176"/>
          <p:cNvGrpSpPr>
            <a:grpSpLocks/>
          </p:cNvGrpSpPr>
          <p:nvPr/>
        </p:nvGrpSpPr>
        <p:grpSpPr bwMode="auto">
          <a:xfrm>
            <a:off x="1981201" y="381000"/>
            <a:ext cx="288925" cy="787400"/>
            <a:chOff x="768" y="2496"/>
            <a:chExt cx="182" cy="496"/>
          </a:xfrm>
        </p:grpSpPr>
        <p:sp>
          <p:nvSpPr>
            <p:cNvPr id="3921" name="Line 177"/>
            <p:cNvSpPr>
              <a:spLocks noChangeShapeType="1"/>
            </p:cNvSpPr>
            <p:nvPr/>
          </p:nvSpPr>
          <p:spPr bwMode="auto">
            <a:xfrm>
              <a:off x="779" y="2740"/>
              <a:ext cx="0" cy="252"/>
            </a:xfrm>
            <a:prstGeom prst="line">
              <a:avLst/>
            </a:prstGeom>
            <a:noFill/>
            <a:ln w="28575">
              <a:solidFill>
                <a:schemeClr val="tx1"/>
              </a:solidFill>
              <a:round/>
              <a:headEnd/>
              <a:tailEnd/>
            </a:ln>
          </p:spPr>
          <p:txBody>
            <a:bodyPr wrap="none" anchor="ctr"/>
            <a:lstStyle/>
            <a:p>
              <a:endParaRPr lang="en-US"/>
            </a:p>
          </p:txBody>
        </p:sp>
        <p:sp>
          <p:nvSpPr>
            <p:cNvPr id="3922" name="Line 178"/>
            <p:cNvSpPr>
              <a:spLocks noChangeShapeType="1"/>
            </p:cNvSpPr>
            <p:nvPr/>
          </p:nvSpPr>
          <p:spPr bwMode="auto">
            <a:xfrm>
              <a:off x="942" y="2740"/>
              <a:ext cx="0" cy="252"/>
            </a:xfrm>
            <a:prstGeom prst="line">
              <a:avLst/>
            </a:prstGeom>
            <a:noFill/>
            <a:ln w="28575">
              <a:solidFill>
                <a:schemeClr val="tx1"/>
              </a:solidFill>
              <a:round/>
              <a:headEnd/>
              <a:tailEnd/>
            </a:ln>
          </p:spPr>
          <p:txBody>
            <a:bodyPr wrap="none" anchor="ctr"/>
            <a:lstStyle/>
            <a:p>
              <a:endParaRPr lang="en-US"/>
            </a:p>
          </p:txBody>
        </p:sp>
        <p:grpSp>
          <p:nvGrpSpPr>
            <p:cNvPr id="3923" name="Group 179"/>
            <p:cNvGrpSpPr>
              <a:grpSpLocks/>
            </p:cNvGrpSpPr>
            <p:nvPr/>
          </p:nvGrpSpPr>
          <p:grpSpPr bwMode="auto">
            <a:xfrm>
              <a:off x="768" y="2496"/>
              <a:ext cx="182" cy="331"/>
              <a:chOff x="768" y="2496"/>
              <a:chExt cx="182" cy="331"/>
            </a:xfrm>
          </p:grpSpPr>
          <p:sp>
            <p:nvSpPr>
              <p:cNvPr id="3924" name="Freeform 180"/>
              <p:cNvSpPr>
                <a:spLocks/>
              </p:cNvSpPr>
              <p:nvPr/>
            </p:nvSpPr>
            <p:spPr bwMode="auto">
              <a:xfrm>
                <a:off x="769" y="2496"/>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925" name="Freeform 181"/>
              <p:cNvSpPr>
                <a:spLocks/>
              </p:cNvSpPr>
              <p:nvPr/>
            </p:nvSpPr>
            <p:spPr bwMode="auto">
              <a:xfrm>
                <a:off x="768" y="2762"/>
                <a:ext cx="182" cy="64"/>
              </a:xfrm>
              <a:custGeom>
                <a:avLst/>
                <a:gdLst>
                  <a:gd name="T0" fmla="*/ 182 w 182"/>
                  <a:gd name="T1" fmla="*/ 0 h 64"/>
                  <a:gd name="T2" fmla="*/ 146 w 182"/>
                  <a:gd name="T3" fmla="*/ 64 h 64"/>
                  <a:gd name="T4" fmla="*/ 35 w 182"/>
                  <a:gd name="T5" fmla="*/ 64 h 64"/>
                  <a:gd name="T6" fmla="*/ 0 w 182"/>
                  <a:gd name="T7" fmla="*/ 0 h 64"/>
                  <a:gd name="T8" fmla="*/ 182 w 182"/>
                  <a:gd name="T9" fmla="*/ 0 h 64"/>
                  <a:gd name="T10" fmla="*/ 0 60000 65536"/>
                  <a:gd name="T11" fmla="*/ 0 60000 65536"/>
                  <a:gd name="T12" fmla="*/ 0 60000 65536"/>
                  <a:gd name="T13" fmla="*/ 0 60000 65536"/>
                  <a:gd name="T14" fmla="*/ 0 60000 65536"/>
                  <a:gd name="T15" fmla="*/ 0 w 182"/>
                  <a:gd name="T16" fmla="*/ 0 h 64"/>
                  <a:gd name="T17" fmla="*/ 182 w 182"/>
                  <a:gd name="T18" fmla="*/ 64 h 64"/>
                </a:gdLst>
                <a:ahLst/>
                <a:cxnLst>
                  <a:cxn ang="T10">
                    <a:pos x="T0" y="T1"/>
                  </a:cxn>
                  <a:cxn ang="T11">
                    <a:pos x="T2" y="T3"/>
                  </a:cxn>
                  <a:cxn ang="T12">
                    <a:pos x="T4" y="T5"/>
                  </a:cxn>
                  <a:cxn ang="T13">
                    <a:pos x="T6" y="T7"/>
                  </a:cxn>
                  <a:cxn ang="T14">
                    <a:pos x="T8" y="T9"/>
                  </a:cxn>
                </a:cxnLst>
                <a:rect l="T15" t="T16" r="T17" b="T18"/>
                <a:pathLst>
                  <a:path w="182" h="64">
                    <a:moveTo>
                      <a:pt x="182" y="0"/>
                    </a:moveTo>
                    <a:lnTo>
                      <a:pt x="146" y="64"/>
                    </a:lnTo>
                    <a:lnTo>
                      <a:pt x="35" y="64"/>
                    </a:lnTo>
                    <a:lnTo>
                      <a:pt x="0" y="0"/>
                    </a:lnTo>
                    <a:lnTo>
                      <a:pt x="182" y="0"/>
                    </a:lnTo>
                    <a:close/>
                  </a:path>
                </a:pathLst>
              </a:custGeom>
              <a:solidFill>
                <a:schemeClr val="tx1"/>
              </a:solidFill>
              <a:ln w="0">
                <a:solidFill>
                  <a:schemeClr val="tx1"/>
                </a:solidFill>
                <a:round/>
                <a:headEnd/>
                <a:tailEnd/>
              </a:ln>
            </p:spPr>
            <p:txBody>
              <a:bodyPr/>
              <a:lstStyle/>
              <a:p>
                <a:endParaRPr lang="en-US"/>
              </a:p>
            </p:txBody>
          </p:sp>
        </p:grpSp>
      </p:grpSp>
      <p:grpSp>
        <p:nvGrpSpPr>
          <p:cNvPr id="3119" name="Group 182"/>
          <p:cNvGrpSpPr>
            <a:grpSpLocks/>
          </p:cNvGrpSpPr>
          <p:nvPr/>
        </p:nvGrpSpPr>
        <p:grpSpPr bwMode="auto">
          <a:xfrm>
            <a:off x="4267200" y="381000"/>
            <a:ext cx="287338" cy="787400"/>
            <a:chOff x="2449" y="2688"/>
            <a:chExt cx="181" cy="496"/>
          </a:xfrm>
        </p:grpSpPr>
        <p:sp>
          <p:nvSpPr>
            <p:cNvPr id="3916" name="Line 183"/>
            <p:cNvSpPr>
              <a:spLocks noChangeShapeType="1"/>
            </p:cNvSpPr>
            <p:nvPr/>
          </p:nvSpPr>
          <p:spPr bwMode="auto">
            <a:xfrm>
              <a:off x="2459" y="2932"/>
              <a:ext cx="0" cy="252"/>
            </a:xfrm>
            <a:prstGeom prst="line">
              <a:avLst/>
            </a:prstGeom>
            <a:noFill/>
            <a:ln w="28575">
              <a:solidFill>
                <a:schemeClr val="tx1"/>
              </a:solidFill>
              <a:round/>
              <a:headEnd/>
              <a:tailEnd/>
            </a:ln>
          </p:spPr>
          <p:txBody>
            <a:bodyPr wrap="none" anchor="ctr"/>
            <a:lstStyle/>
            <a:p>
              <a:endParaRPr lang="en-US"/>
            </a:p>
          </p:txBody>
        </p:sp>
        <p:sp>
          <p:nvSpPr>
            <p:cNvPr id="3917" name="Line 184"/>
            <p:cNvSpPr>
              <a:spLocks noChangeShapeType="1"/>
            </p:cNvSpPr>
            <p:nvPr/>
          </p:nvSpPr>
          <p:spPr bwMode="auto">
            <a:xfrm>
              <a:off x="2622" y="2932"/>
              <a:ext cx="0" cy="252"/>
            </a:xfrm>
            <a:prstGeom prst="line">
              <a:avLst/>
            </a:prstGeom>
            <a:noFill/>
            <a:ln w="28575">
              <a:solidFill>
                <a:schemeClr val="tx1"/>
              </a:solidFill>
              <a:round/>
              <a:headEnd/>
              <a:tailEnd/>
            </a:ln>
          </p:spPr>
          <p:txBody>
            <a:bodyPr wrap="none" anchor="ctr"/>
            <a:lstStyle/>
            <a:p>
              <a:endParaRPr lang="en-US"/>
            </a:p>
          </p:txBody>
        </p:sp>
        <p:grpSp>
          <p:nvGrpSpPr>
            <p:cNvPr id="3918" name="Group 185"/>
            <p:cNvGrpSpPr>
              <a:grpSpLocks/>
            </p:cNvGrpSpPr>
            <p:nvPr/>
          </p:nvGrpSpPr>
          <p:grpSpPr bwMode="auto">
            <a:xfrm>
              <a:off x="2449" y="2688"/>
              <a:ext cx="181" cy="331"/>
              <a:chOff x="2449" y="2688"/>
              <a:chExt cx="181" cy="331"/>
            </a:xfrm>
          </p:grpSpPr>
          <p:sp>
            <p:nvSpPr>
              <p:cNvPr id="3919" name="Freeform 186"/>
              <p:cNvSpPr>
                <a:spLocks/>
              </p:cNvSpPr>
              <p:nvPr/>
            </p:nvSpPr>
            <p:spPr bwMode="auto">
              <a:xfrm>
                <a:off x="2449" y="2688"/>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920" name="Freeform 187"/>
              <p:cNvSpPr>
                <a:spLocks/>
              </p:cNvSpPr>
              <p:nvPr/>
            </p:nvSpPr>
            <p:spPr bwMode="auto">
              <a:xfrm>
                <a:off x="2483" y="2780"/>
                <a:ext cx="147" cy="238"/>
              </a:xfrm>
              <a:custGeom>
                <a:avLst/>
                <a:gdLst>
                  <a:gd name="T0" fmla="*/ 147 w 147"/>
                  <a:gd name="T1" fmla="*/ 0 h 238"/>
                  <a:gd name="T2" fmla="*/ 147 w 147"/>
                  <a:gd name="T3" fmla="*/ 171 h 238"/>
                  <a:gd name="T4" fmla="*/ 111 w 147"/>
                  <a:gd name="T5" fmla="*/ 238 h 238"/>
                  <a:gd name="T6" fmla="*/ 0 w 147"/>
                  <a:gd name="T7" fmla="*/ 238 h 238"/>
                  <a:gd name="T8" fmla="*/ 147 w 147"/>
                  <a:gd name="T9" fmla="*/ 0 h 238"/>
                  <a:gd name="T10" fmla="*/ 0 60000 65536"/>
                  <a:gd name="T11" fmla="*/ 0 60000 65536"/>
                  <a:gd name="T12" fmla="*/ 0 60000 65536"/>
                  <a:gd name="T13" fmla="*/ 0 60000 65536"/>
                  <a:gd name="T14" fmla="*/ 0 60000 65536"/>
                  <a:gd name="T15" fmla="*/ 0 w 147"/>
                  <a:gd name="T16" fmla="*/ 0 h 238"/>
                  <a:gd name="T17" fmla="*/ 147 w 147"/>
                  <a:gd name="T18" fmla="*/ 238 h 238"/>
                </a:gdLst>
                <a:ahLst/>
                <a:cxnLst>
                  <a:cxn ang="T10">
                    <a:pos x="T0" y="T1"/>
                  </a:cxn>
                  <a:cxn ang="T11">
                    <a:pos x="T2" y="T3"/>
                  </a:cxn>
                  <a:cxn ang="T12">
                    <a:pos x="T4" y="T5"/>
                  </a:cxn>
                  <a:cxn ang="T13">
                    <a:pos x="T6" y="T7"/>
                  </a:cxn>
                  <a:cxn ang="T14">
                    <a:pos x="T8" y="T9"/>
                  </a:cxn>
                </a:cxnLst>
                <a:rect l="T15" t="T16" r="T17" b="T18"/>
                <a:pathLst>
                  <a:path w="147" h="238">
                    <a:moveTo>
                      <a:pt x="147" y="0"/>
                    </a:moveTo>
                    <a:lnTo>
                      <a:pt x="147" y="171"/>
                    </a:lnTo>
                    <a:lnTo>
                      <a:pt x="111" y="238"/>
                    </a:lnTo>
                    <a:lnTo>
                      <a:pt x="0" y="238"/>
                    </a:lnTo>
                    <a:lnTo>
                      <a:pt x="147" y="0"/>
                    </a:lnTo>
                    <a:close/>
                  </a:path>
                </a:pathLst>
              </a:custGeom>
              <a:solidFill>
                <a:schemeClr val="tx1"/>
              </a:solidFill>
              <a:ln w="0">
                <a:solidFill>
                  <a:schemeClr val="tx1"/>
                </a:solidFill>
                <a:round/>
                <a:headEnd/>
                <a:tailEnd/>
              </a:ln>
            </p:spPr>
            <p:txBody>
              <a:bodyPr/>
              <a:lstStyle/>
              <a:p>
                <a:endParaRPr lang="en-US"/>
              </a:p>
            </p:txBody>
          </p:sp>
        </p:grpSp>
      </p:grpSp>
      <p:grpSp>
        <p:nvGrpSpPr>
          <p:cNvPr id="3120" name="Group 188"/>
          <p:cNvGrpSpPr>
            <a:grpSpLocks/>
          </p:cNvGrpSpPr>
          <p:nvPr/>
        </p:nvGrpSpPr>
        <p:grpSpPr bwMode="auto">
          <a:xfrm>
            <a:off x="1143001" y="1219200"/>
            <a:ext cx="227013" cy="869950"/>
            <a:chOff x="720" y="768"/>
            <a:chExt cx="143" cy="548"/>
          </a:xfrm>
        </p:grpSpPr>
        <p:sp>
          <p:nvSpPr>
            <p:cNvPr id="3911" name="Line 189"/>
            <p:cNvSpPr>
              <a:spLocks noChangeShapeType="1"/>
            </p:cNvSpPr>
            <p:nvPr/>
          </p:nvSpPr>
          <p:spPr bwMode="auto">
            <a:xfrm>
              <a:off x="727" y="1066"/>
              <a:ext cx="0" cy="250"/>
            </a:xfrm>
            <a:prstGeom prst="line">
              <a:avLst/>
            </a:prstGeom>
            <a:noFill/>
            <a:ln w="28575">
              <a:solidFill>
                <a:schemeClr val="tx1"/>
              </a:solidFill>
              <a:round/>
              <a:headEnd/>
              <a:tailEnd/>
            </a:ln>
          </p:spPr>
          <p:txBody>
            <a:bodyPr wrap="none" anchor="ctr"/>
            <a:lstStyle/>
            <a:p>
              <a:endParaRPr lang="en-US"/>
            </a:p>
          </p:txBody>
        </p:sp>
        <p:sp>
          <p:nvSpPr>
            <p:cNvPr id="3912" name="Line 190"/>
            <p:cNvSpPr>
              <a:spLocks noChangeShapeType="1"/>
            </p:cNvSpPr>
            <p:nvPr/>
          </p:nvSpPr>
          <p:spPr bwMode="auto">
            <a:xfrm>
              <a:off x="852" y="1024"/>
              <a:ext cx="0" cy="251"/>
            </a:xfrm>
            <a:prstGeom prst="line">
              <a:avLst/>
            </a:prstGeom>
            <a:noFill/>
            <a:ln w="28575">
              <a:solidFill>
                <a:schemeClr val="tx1"/>
              </a:solidFill>
              <a:round/>
              <a:headEnd/>
              <a:tailEnd/>
            </a:ln>
          </p:spPr>
          <p:txBody>
            <a:bodyPr wrap="none" anchor="ctr"/>
            <a:lstStyle/>
            <a:p>
              <a:endParaRPr lang="en-US"/>
            </a:p>
          </p:txBody>
        </p:sp>
        <p:grpSp>
          <p:nvGrpSpPr>
            <p:cNvPr id="3913" name="Group 191"/>
            <p:cNvGrpSpPr>
              <a:grpSpLocks/>
            </p:cNvGrpSpPr>
            <p:nvPr/>
          </p:nvGrpSpPr>
          <p:grpSpPr bwMode="auto">
            <a:xfrm>
              <a:off x="720" y="768"/>
              <a:ext cx="143" cy="369"/>
              <a:chOff x="720" y="768"/>
              <a:chExt cx="143" cy="369"/>
            </a:xfrm>
          </p:grpSpPr>
          <p:sp>
            <p:nvSpPr>
              <p:cNvPr id="3914" name="Freeform 192"/>
              <p:cNvSpPr>
                <a:spLocks/>
              </p:cNvSpPr>
              <p:nvPr/>
            </p:nvSpPr>
            <p:spPr bwMode="auto">
              <a:xfrm>
                <a:off x="720"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915" name="Freeform 193"/>
              <p:cNvSpPr>
                <a:spLocks/>
              </p:cNvSpPr>
              <p:nvPr/>
            </p:nvSpPr>
            <p:spPr bwMode="auto">
              <a:xfrm>
                <a:off x="720" y="1032"/>
                <a:ext cx="143" cy="102"/>
              </a:xfrm>
              <a:custGeom>
                <a:avLst/>
                <a:gdLst>
                  <a:gd name="T0" fmla="*/ 0 w 143"/>
                  <a:gd name="T1" fmla="*/ 49 h 102"/>
                  <a:gd name="T2" fmla="*/ 36 w 143"/>
                  <a:gd name="T3" fmla="*/ 102 h 102"/>
                  <a:gd name="T4" fmla="*/ 118 w 143"/>
                  <a:gd name="T5" fmla="*/ 72 h 102"/>
                  <a:gd name="T6" fmla="*/ 143 w 143"/>
                  <a:gd name="T7" fmla="*/ 0 h 102"/>
                  <a:gd name="T8" fmla="*/ 0 w 143"/>
                  <a:gd name="T9" fmla="*/ 49 h 102"/>
                  <a:gd name="T10" fmla="*/ 0 60000 65536"/>
                  <a:gd name="T11" fmla="*/ 0 60000 65536"/>
                  <a:gd name="T12" fmla="*/ 0 60000 65536"/>
                  <a:gd name="T13" fmla="*/ 0 60000 65536"/>
                  <a:gd name="T14" fmla="*/ 0 60000 65536"/>
                  <a:gd name="T15" fmla="*/ 0 w 143"/>
                  <a:gd name="T16" fmla="*/ 0 h 102"/>
                  <a:gd name="T17" fmla="*/ 143 w 143"/>
                  <a:gd name="T18" fmla="*/ 102 h 102"/>
                </a:gdLst>
                <a:ahLst/>
                <a:cxnLst>
                  <a:cxn ang="T10">
                    <a:pos x="T0" y="T1"/>
                  </a:cxn>
                  <a:cxn ang="T11">
                    <a:pos x="T2" y="T3"/>
                  </a:cxn>
                  <a:cxn ang="T12">
                    <a:pos x="T4" y="T5"/>
                  </a:cxn>
                  <a:cxn ang="T13">
                    <a:pos x="T6" y="T7"/>
                  </a:cxn>
                  <a:cxn ang="T14">
                    <a:pos x="T8" y="T9"/>
                  </a:cxn>
                </a:cxnLst>
                <a:rect l="T15" t="T16" r="T17" b="T18"/>
                <a:pathLst>
                  <a:path w="143" h="102">
                    <a:moveTo>
                      <a:pt x="0" y="49"/>
                    </a:moveTo>
                    <a:lnTo>
                      <a:pt x="36" y="102"/>
                    </a:lnTo>
                    <a:lnTo>
                      <a:pt x="118" y="72"/>
                    </a:lnTo>
                    <a:lnTo>
                      <a:pt x="143" y="0"/>
                    </a:lnTo>
                    <a:lnTo>
                      <a:pt x="0" y="49"/>
                    </a:lnTo>
                    <a:close/>
                  </a:path>
                </a:pathLst>
              </a:custGeom>
              <a:solidFill>
                <a:schemeClr val="tx1"/>
              </a:solidFill>
              <a:ln w="0">
                <a:solidFill>
                  <a:schemeClr val="tx1"/>
                </a:solidFill>
                <a:round/>
                <a:headEnd/>
                <a:tailEnd/>
              </a:ln>
            </p:spPr>
            <p:txBody>
              <a:bodyPr/>
              <a:lstStyle/>
              <a:p>
                <a:endParaRPr lang="en-US"/>
              </a:p>
            </p:txBody>
          </p:sp>
        </p:grpSp>
      </p:grpSp>
      <p:grpSp>
        <p:nvGrpSpPr>
          <p:cNvPr id="3121" name="Group 194"/>
          <p:cNvGrpSpPr>
            <a:grpSpLocks/>
          </p:cNvGrpSpPr>
          <p:nvPr/>
        </p:nvGrpSpPr>
        <p:grpSpPr bwMode="auto">
          <a:xfrm>
            <a:off x="304800" y="3276601"/>
            <a:ext cx="198438" cy="984250"/>
            <a:chOff x="1799" y="2184"/>
            <a:chExt cx="125" cy="620"/>
          </a:xfrm>
        </p:grpSpPr>
        <p:grpSp>
          <p:nvGrpSpPr>
            <p:cNvPr id="3904" name="Group 195"/>
            <p:cNvGrpSpPr>
              <a:grpSpLocks/>
            </p:cNvGrpSpPr>
            <p:nvPr/>
          </p:nvGrpSpPr>
          <p:grpSpPr bwMode="auto">
            <a:xfrm>
              <a:off x="1800" y="2184"/>
              <a:ext cx="123" cy="327"/>
              <a:chOff x="1598" y="2410"/>
              <a:chExt cx="125" cy="327"/>
            </a:xfrm>
          </p:grpSpPr>
          <p:sp>
            <p:nvSpPr>
              <p:cNvPr id="3909" name="Freeform 196"/>
              <p:cNvSpPr>
                <a:spLocks/>
              </p:cNvSpPr>
              <p:nvPr/>
            </p:nvSpPr>
            <p:spPr bwMode="auto">
              <a:xfrm>
                <a:off x="1598" y="2410"/>
                <a:ext cx="125" cy="327"/>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910" name="Freeform 197"/>
              <p:cNvSpPr>
                <a:spLocks/>
              </p:cNvSpPr>
              <p:nvPr/>
            </p:nvSpPr>
            <p:spPr bwMode="auto">
              <a:xfrm>
                <a:off x="1598" y="2522"/>
                <a:ext cx="122" cy="210"/>
              </a:xfrm>
              <a:custGeom>
                <a:avLst/>
                <a:gdLst>
                  <a:gd name="T0" fmla="*/ 0 w 122"/>
                  <a:gd name="T1" fmla="*/ 40 h 210"/>
                  <a:gd name="T2" fmla="*/ 0 w 122"/>
                  <a:gd name="T3" fmla="*/ 166 h 210"/>
                  <a:gd name="T4" fmla="*/ 28 w 122"/>
                  <a:gd name="T5" fmla="*/ 210 h 210"/>
                  <a:gd name="T6" fmla="*/ 104 w 122"/>
                  <a:gd name="T7" fmla="*/ 186 h 210"/>
                  <a:gd name="T8" fmla="*/ 122 w 122"/>
                  <a:gd name="T9" fmla="*/ 134 h 210"/>
                  <a:gd name="T10" fmla="*/ 120 w 122"/>
                  <a:gd name="T11" fmla="*/ 0 h 210"/>
                  <a:gd name="T12" fmla="*/ 0 w 122"/>
                  <a:gd name="T13" fmla="*/ 40 h 210"/>
                  <a:gd name="T14" fmla="*/ 0 60000 65536"/>
                  <a:gd name="T15" fmla="*/ 0 60000 65536"/>
                  <a:gd name="T16" fmla="*/ 0 60000 65536"/>
                  <a:gd name="T17" fmla="*/ 0 60000 65536"/>
                  <a:gd name="T18" fmla="*/ 0 60000 65536"/>
                  <a:gd name="T19" fmla="*/ 0 60000 65536"/>
                  <a:gd name="T20" fmla="*/ 0 60000 65536"/>
                  <a:gd name="T21" fmla="*/ 0 w 122"/>
                  <a:gd name="T22" fmla="*/ 0 h 210"/>
                  <a:gd name="T23" fmla="*/ 122 w 122"/>
                  <a:gd name="T24" fmla="*/ 210 h 2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10">
                    <a:moveTo>
                      <a:pt x="0" y="40"/>
                    </a:moveTo>
                    <a:lnTo>
                      <a:pt x="0" y="166"/>
                    </a:lnTo>
                    <a:lnTo>
                      <a:pt x="28" y="210"/>
                    </a:lnTo>
                    <a:lnTo>
                      <a:pt x="104" y="186"/>
                    </a:lnTo>
                    <a:lnTo>
                      <a:pt x="122" y="134"/>
                    </a:lnTo>
                    <a:lnTo>
                      <a:pt x="120" y="0"/>
                    </a:lnTo>
                    <a:lnTo>
                      <a:pt x="0" y="40"/>
                    </a:lnTo>
                    <a:close/>
                  </a:path>
                </a:pathLst>
              </a:custGeom>
              <a:solidFill>
                <a:schemeClr val="tx1"/>
              </a:solidFill>
              <a:ln w="0">
                <a:solidFill>
                  <a:schemeClr val="tx1"/>
                </a:solidFill>
                <a:round/>
                <a:headEnd/>
                <a:tailEnd/>
              </a:ln>
            </p:spPr>
            <p:txBody>
              <a:bodyPr/>
              <a:lstStyle/>
              <a:p>
                <a:endParaRPr lang="en-US"/>
              </a:p>
            </p:txBody>
          </p:sp>
        </p:grpSp>
        <p:grpSp>
          <p:nvGrpSpPr>
            <p:cNvPr id="3905" name="Group 198"/>
            <p:cNvGrpSpPr>
              <a:grpSpLocks/>
            </p:cNvGrpSpPr>
            <p:nvPr/>
          </p:nvGrpSpPr>
          <p:grpSpPr bwMode="auto">
            <a:xfrm>
              <a:off x="1799" y="2316"/>
              <a:ext cx="125" cy="488"/>
              <a:chOff x="1425" y="2304"/>
              <a:chExt cx="173" cy="560"/>
            </a:xfrm>
          </p:grpSpPr>
          <p:sp>
            <p:nvSpPr>
              <p:cNvPr id="3906" name="Line 199"/>
              <p:cNvSpPr>
                <a:spLocks noChangeShapeType="1"/>
              </p:cNvSpPr>
              <p:nvPr/>
            </p:nvSpPr>
            <p:spPr bwMode="auto">
              <a:xfrm>
                <a:off x="1434" y="2609"/>
                <a:ext cx="0" cy="255"/>
              </a:xfrm>
              <a:prstGeom prst="line">
                <a:avLst/>
              </a:prstGeom>
              <a:noFill/>
              <a:ln w="28575">
                <a:solidFill>
                  <a:schemeClr val="tx1"/>
                </a:solidFill>
                <a:round/>
                <a:headEnd/>
                <a:tailEnd/>
              </a:ln>
            </p:spPr>
            <p:txBody>
              <a:bodyPr wrap="none" anchor="ctr"/>
              <a:lstStyle/>
              <a:p>
                <a:endParaRPr lang="en-US"/>
              </a:p>
            </p:txBody>
          </p:sp>
          <p:sp>
            <p:nvSpPr>
              <p:cNvPr id="3907" name="Line 200"/>
              <p:cNvSpPr>
                <a:spLocks noChangeShapeType="1"/>
              </p:cNvSpPr>
              <p:nvPr/>
            </p:nvSpPr>
            <p:spPr bwMode="auto">
              <a:xfrm>
                <a:off x="1589" y="2567"/>
                <a:ext cx="0" cy="255"/>
              </a:xfrm>
              <a:prstGeom prst="line">
                <a:avLst/>
              </a:prstGeom>
              <a:noFill/>
              <a:ln w="28575">
                <a:solidFill>
                  <a:schemeClr val="tx1"/>
                </a:solidFill>
                <a:round/>
                <a:headEnd/>
                <a:tailEnd/>
              </a:ln>
            </p:spPr>
            <p:txBody>
              <a:bodyPr wrap="none" anchor="ctr"/>
              <a:lstStyle/>
              <a:p>
                <a:endParaRPr lang="en-US"/>
              </a:p>
            </p:txBody>
          </p:sp>
          <p:sp>
            <p:nvSpPr>
              <p:cNvPr id="3908" name="Freeform 201"/>
              <p:cNvSpPr>
                <a:spLocks/>
              </p:cNvSpPr>
              <p:nvPr/>
            </p:nvSpPr>
            <p:spPr bwMode="auto">
              <a:xfrm>
                <a:off x="1425" y="2304"/>
                <a:ext cx="173" cy="375"/>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3122" name="Group 202"/>
          <p:cNvGrpSpPr>
            <a:grpSpLocks/>
          </p:cNvGrpSpPr>
          <p:nvPr/>
        </p:nvGrpSpPr>
        <p:grpSpPr bwMode="auto">
          <a:xfrm rot="21325018">
            <a:off x="4876800" y="8305801"/>
            <a:ext cx="401638" cy="1073150"/>
            <a:chOff x="3191" y="4086"/>
            <a:chExt cx="399" cy="1023"/>
          </a:xfrm>
        </p:grpSpPr>
        <p:sp>
          <p:nvSpPr>
            <p:cNvPr id="3892" name="Freeform 203"/>
            <p:cNvSpPr>
              <a:spLocks/>
            </p:cNvSpPr>
            <p:nvPr/>
          </p:nvSpPr>
          <p:spPr bwMode="auto">
            <a:xfrm>
              <a:off x="3232" y="4350"/>
              <a:ext cx="298" cy="344"/>
            </a:xfrm>
            <a:custGeom>
              <a:avLst/>
              <a:gdLst>
                <a:gd name="T0" fmla="*/ 12 w 298"/>
                <a:gd name="T1" fmla="*/ 296 h 344"/>
                <a:gd name="T2" fmla="*/ 18 w 298"/>
                <a:gd name="T3" fmla="*/ 272 h 344"/>
                <a:gd name="T4" fmla="*/ 0 w 298"/>
                <a:gd name="T5" fmla="*/ 122 h 344"/>
                <a:gd name="T6" fmla="*/ 34 w 298"/>
                <a:gd name="T7" fmla="*/ 26 h 344"/>
                <a:gd name="T8" fmla="*/ 64 w 298"/>
                <a:gd name="T9" fmla="*/ 16 h 344"/>
                <a:gd name="T10" fmla="*/ 114 w 298"/>
                <a:gd name="T11" fmla="*/ 14 h 344"/>
                <a:gd name="T12" fmla="*/ 124 w 298"/>
                <a:gd name="T13" fmla="*/ 0 h 344"/>
                <a:gd name="T14" fmla="*/ 160 w 298"/>
                <a:gd name="T15" fmla="*/ 10 h 344"/>
                <a:gd name="T16" fmla="*/ 200 w 298"/>
                <a:gd name="T17" fmla="*/ 8 h 344"/>
                <a:gd name="T18" fmla="*/ 212 w 298"/>
                <a:gd name="T19" fmla="*/ 4 h 344"/>
                <a:gd name="T20" fmla="*/ 242 w 298"/>
                <a:gd name="T21" fmla="*/ 40 h 344"/>
                <a:gd name="T22" fmla="*/ 260 w 298"/>
                <a:gd name="T23" fmla="*/ 50 h 344"/>
                <a:gd name="T24" fmla="*/ 276 w 298"/>
                <a:gd name="T25" fmla="*/ 64 h 344"/>
                <a:gd name="T26" fmla="*/ 292 w 298"/>
                <a:gd name="T27" fmla="*/ 94 h 344"/>
                <a:gd name="T28" fmla="*/ 298 w 298"/>
                <a:gd name="T29" fmla="*/ 162 h 344"/>
                <a:gd name="T30" fmla="*/ 272 w 298"/>
                <a:gd name="T31" fmla="*/ 262 h 344"/>
                <a:gd name="T32" fmla="*/ 260 w 298"/>
                <a:gd name="T33" fmla="*/ 296 h 344"/>
                <a:gd name="T34" fmla="*/ 256 w 298"/>
                <a:gd name="T35" fmla="*/ 308 h 344"/>
                <a:gd name="T36" fmla="*/ 244 w 298"/>
                <a:gd name="T37" fmla="*/ 344 h 344"/>
                <a:gd name="T38" fmla="*/ 170 w 298"/>
                <a:gd name="T39" fmla="*/ 330 h 344"/>
                <a:gd name="T40" fmla="*/ 88 w 298"/>
                <a:gd name="T41" fmla="*/ 316 h 344"/>
                <a:gd name="T42" fmla="*/ 30 w 298"/>
                <a:gd name="T43" fmla="*/ 304 h 344"/>
                <a:gd name="T44" fmla="*/ 12 w 298"/>
                <a:gd name="T45" fmla="*/ 296 h 3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98"/>
                <a:gd name="T70" fmla="*/ 0 h 344"/>
                <a:gd name="T71" fmla="*/ 298 w 298"/>
                <a:gd name="T72" fmla="*/ 344 h 3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98" h="344">
                  <a:moveTo>
                    <a:pt x="12" y="296"/>
                  </a:moveTo>
                  <a:cubicBezTo>
                    <a:pt x="14" y="288"/>
                    <a:pt x="15" y="280"/>
                    <a:pt x="18" y="272"/>
                  </a:cubicBezTo>
                  <a:cubicBezTo>
                    <a:pt x="15" y="221"/>
                    <a:pt x="5" y="173"/>
                    <a:pt x="0" y="122"/>
                  </a:cubicBezTo>
                  <a:cubicBezTo>
                    <a:pt x="6" y="91"/>
                    <a:pt x="8" y="47"/>
                    <a:pt x="34" y="26"/>
                  </a:cubicBezTo>
                  <a:cubicBezTo>
                    <a:pt x="42" y="20"/>
                    <a:pt x="54" y="18"/>
                    <a:pt x="64" y="16"/>
                  </a:cubicBezTo>
                  <a:cubicBezTo>
                    <a:pt x="84" y="18"/>
                    <a:pt x="95" y="20"/>
                    <a:pt x="114" y="14"/>
                  </a:cubicBezTo>
                  <a:cubicBezTo>
                    <a:pt x="119" y="0"/>
                    <a:pt x="114" y="3"/>
                    <a:pt x="124" y="0"/>
                  </a:cubicBezTo>
                  <a:cubicBezTo>
                    <a:pt x="135" y="6"/>
                    <a:pt x="148" y="8"/>
                    <a:pt x="160" y="10"/>
                  </a:cubicBezTo>
                  <a:cubicBezTo>
                    <a:pt x="173" y="9"/>
                    <a:pt x="187" y="10"/>
                    <a:pt x="200" y="8"/>
                  </a:cubicBezTo>
                  <a:cubicBezTo>
                    <a:pt x="204" y="8"/>
                    <a:pt x="212" y="4"/>
                    <a:pt x="212" y="4"/>
                  </a:cubicBezTo>
                  <a:cubicBezTo>
                    <a:pt x="219" y="24"/>
                    <a:pt x="218" y="36"/>
                    <a:pt x="242" y="40"/>
                  </a:cubicBezTo>
                  <a:cubicBezTo>
                    <a:pt x="248" y="44"/>
                    <a:pt x="254" y="46"/>
                    <a:pt x="260" y="50"/>
                  </a:cubicBezTo>
                  <a:cubicBezTo>
                    <a:pt x="265" y="57"/>
                    <a:pt x="270" y="58"/>
                    <a:pt x="276" y="64"/>
                  </a:cubicBezTo>
                  <a:cubicBezTo>
                    <a:pt x="279" y="74"/>
                    <a:pt x="286" y="85"/>
                    <a:pt x="292" y="94"/>
                  </a:cubicBezTo>
                  <a:cubicBezTo>
                    <a:pt x="295" y="117"/>
                    <a:pt x="298" y="162"/>
                    <a:pt x="298" y="162"/>
                  </a:cubicBezTo>
                  <a:cubicBezTo>
                    <a:pt x="287" y="195"/>
                    <a:pt x="283" y="229"/>
                    <a:pt x="272" y="262"/>
                  </a:cubicBezTo>
                  <a:cubicBezTo>
                    <a:pt x="268" y="273"/>
                    <a:pt x="264" y="284"/>
                    <a:pt x="260" y="296"/>
                  </a:cubicBezTo>
                  <a:cubicBezTo>
                    <a:pt x="259" y="300"/>
                    <a:pt x="256" y="308"/>
                    <a:pt x="256" y="308"/>
                  </a:cubicBezTo>
                  <a:cubicBezTo>
                    <a:pt x="255" y="320"/>
                    <a:pt x="258" y="339"/>
                    <a:pt x="244" y="344"/>
                  </a:cubicBezTo>
                  <a:cubicBezTo>
                    <a:pt x="219" y="338"/>
                    <a:pt x="195" y="333"/>
                    <a:pt x="170" y="330"/>
                  </a:cubicBezTo>
                  <a:cubicBezTo>
                    <a:pt x="143" y="323"/>
                    <a:pt x="115" y="320"/>
                    <a:pt x="88" y="316"/>
                  </a:cubicBezTo>
                  <a:cubicBezTo>
                    <a:pt x="69" y="310"/>
                    <a:pt x="49" y="308"/>
                    <a:pt x="30" y="304"/>
                  </a:cubicBezTo>
                  <a:cubicBezTo>
                    <a:pt x="27" y="303"/>
                    <a:pt x="8" y="292"/>
                    <a:pt x="12" y="296"/>
                  </a:cubicBezTo>
                  <a:close/>
                </a:path>
              </a:pathLst>
            </a:custGeom>
            <a:solidFill>
              <a:srgbClr val="D02800"/>
            </a:solidFill>
            <a:ln w="9525">
              <a:solidFill>
                <a:schemeClr val="tx1"/>
              </a:solidFill>
              <a:round/>
              <a:headEnd/>
              <a:tailEnd/>
            </a:ln>
          </p:spPr>
          <p:txBody>
            <a:bodyPr/>
            <a:lstStyle/>
            <a:p>
              <a:endParaRPr lang="en-US"/>
            </a:p>
          </p:txBody>
        </p:sp>
        <p:sp>
          <p:nvSpPr>
            <p:cNvPr id="3893" name="Freeform 204"/>
            <p:cNvSpPr>
              <a:spLocks/>
            </p:cNvSpPr>
            <p:nvPr/>
          </p:nvSpPr>
          <p:spPr bwMode="auto">
            <a:xfrm>
              <a:off x="3339" y="4342"/>
              <a:ext cx="115" cy="46"/>
            </a:xfrm>
            <a:custGeom>
              <a:avLst/>
              <a:gdLst>
                <a:gd name="T0" fmla="*/ 11 w 115"/>
                <a:gd name="T1" fmla="*/ 0 h 46"/>
                <a:gd name="T2" fmla="*/ 51 w 115"/>
                <a:gd name="T3" fmla="*/ 12 h 46"/>
                <a:gd name="T4" fmla="*/ 105 w 115"/>
                <a:gd name="T5" fmla="*/ 6 h 46"/>
                <a:gd name="T6" fmla="*/ 109 w 115"/>
                <a:gd name="T7" fmla="*/ 18 h 46"/>
                <a:gd name="T8" fmla="*/ 111 w 115"/>
                <a:gd name="T9" fmla="*/ 26 h 46"/>
                <a:gd name="T10" fmla="*/ 115 w 115"/>
                <a:gd name="T11" fmla="*/ 38 h 46"/>
                <a:gd name="T12" fmla="*/ 95 w 115"/>
                <a:gd name="T13" fmla="*/ 46 h 46"/>
                <a:gd name="T14" fmla="*/ 9 w 115"/>
                <a:gd name="T15" fmla="*/ 34 h 46"/>
                <a:gd name="T16" fmla="*/ 11 w 11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5"/>
                <a:gd name="T28" fmla="*/ 0 h 46"/>
                <a:gd name="T29" fmla="*/ 115 w 115"/>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5" h="46">
                  <a:moveTo>
                    <a:pt x="11" y="0"/>
                  </a:moveTo>
                  <a:cubicBezTo>
                    <a:pt x="23" y="8"/>
                    <a:pt x="37" y="7"/>
                    <a:pt x="51" y="12"/>
                  </a:cubicBezTo>
                  <a:cubicBezTo>
                    <a:pt x="70" y="11"/>
                    <a:pt x="87" y="11"/>
                    <a:pt x="105" y="6"/>
                  </a:cubicBezTo>
                  <a:cubicBezTo>
                    <a:pt x="106" y="10"/>
                    <a:pt x="108" y="14"/>
                    <a:pt x="109" y="18"/>
                  </a:cubicBezTo>
                  <a:cubicBezTo>
                    <a:pt x="110" y="21"/>
                    <a:pt x="110" y="23"/>
                    <a:pt x="111" y="26"/>
                  </a:cubicBezTo>
                  <a:cubicBezTo>
                    <a:pt x="112" y="30"/>
                    <a:pt x="115" y="38"/>
                    <a:pt x="115" y="38"/>
                  </a:cubicBezTo>
                  <a:cubicBezTo>
                    <a:pt x="108" y="42"/>
                    <a:pt x="102" y="44"/>
                    <a:pt x="95" y="46"/>
                  </a:cubicBezTo>
                  <a:cubicBezTo>
                    <a:pt x="64" y="44"/>
                    <a:pt x="38" y="41"/>
                    <a:pt x="9" y="34"/>
                  </a:cubicBezTo>
                  <a:cubicBezTo>
                    <a:pt x="0" y="25"/>
                    <a:pt x="9" y="12"/>
                    <a:pt x="11" y="0"/>
                  </a:cubicBezTo>
                  <a:close/>
                </a:path>
              </a:pathLst>
            </a:custGeom>
            <a:solidFill>
              <a:schemeClr val="tx1"/>
            </a:solidFill>
            <a:ln w="9525">
              <a:solidFill>
                <a:schemeClr val="tx1"/>
              </a:solidFill>
              <a:round/>
              <a:headEnd/>
              <a:tailEnd/>
            </a:ln>
          </p:spPr>
          <p:txBody>
            <a:bodyPr/>
            <a:lstStyle/>
            <a:p>
              <a:endParaRPr lang="en-US"/>
            </a:p>
          </p:txBody>
        </p:sp>
        <p:sp>
          <p:nvSpPr>
            <p:cNvPr id="3894" name="Freeform 205"/>
            <p:cNvSpPr>
              <a:spLocks/>
            </p:cNvSpPr>
            <p:nvPr/>
          </p:nvSpPr>
          <p:spPr bwMode="auto">
            <a:xfrm>
              <a:off x="3449" y="4346"/>
              <a:ext cx="89" cy="134"/>
            </a:xfrm>
            <a:custGeom>
              <a:avLst/>
              <a:gdLst>
                <a:gd name="T0" fmla="*/ 1 w 89"/>
                <a:gd name="T1" fmla="*/ 0 h 134"/>
                <a:gd name="T2" fmla="*/ 51 w 89"/>
                <a:gd name="T3" fmla="*/ 22 h 134"/>
                <a:gd name="T4" fmla="*/ 89 w 89"/>
                <a:gd name="T5" fmla="*/ 82 h 134"/>
                <a:gd name="T6" fmla="*/ 87 w 89"/>
                <a:gd name="T7" fmla="*/ 102 h 134"/>
                <a:gd name="T8" fmla="*/ 85 w 89"/>
                <a:gd name="T9" fmla="*/ 112 h 134"/>
                <a:gd name="T10" fmla="*/ 83 w 89"/>
                <a:gd name="T11" fmla="*/ 134 h 134"/>
                <a:gd name="T12" fmla="*/ 71 w 89"/>
                <a:gd name="T13" fmla="*/ 86 h 134"/>
                <a:gd name="T14" fmla="*/ 67 w 89"/>
                <a:gd name="T15" fmla="*/ 74 h 134"/>
                <a:gd name="T16" fmla="*/ 9 w 89"/>
                <a:gd name="T17" fmla="*/ 42 h 134"/>
                <a:gd name="T18" fmla="*/ 1 w 89"/>
                <a:gd name="T19" fmla="*/ 0 h 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134"/>
                <a:gd name="T32" fmla="*/ 89 w 89"/>
                <a:gd name="T33" fmla="*/ 134 h 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134">
                  <a:moveTo>
                    <a:pt x="1" y="0"/>
                  </a:moveTo>
                  <a:cubicBezTo>
                    <a:pt x="7" y="19"/>
                    <a:pt x="36" y="15"/>
                    <a:pt x="51" y="22"/>
                  </a:cubicBezTo>
                  <a:cubicBezTo>
                    <a:pt x="70" y="32"/>
                    <a:pt x="83" y="63"/>
                    <a:pt x="89" y="82"/>
                  </a:cubicBezTo>
                  <a:cubicBezTo>
                    <a:pt x="88" y="89"/>
                    <a:pt x="88" y="95"/>
                    <a:pt x="87" y="102"/>
                  </a:cubicBezTo>
                  <a:cubicBezTo>
                    <a:pt x="87" y="105"/>
                    <a:pt x="85" y="109"/>
                    <a:pt x="85" y="112"/>
                  </a:cubicBezTo>
                  <a:cubicBezTo>
                    <a:pt x="84" y="119"/>
                    <a:pt x="83" y="134"/>
                    <a:pt x="83" y="134"/>
                  </a:cubicBezTo>
                  <a:cubicBezTo>
                    <a:pt x="81" y="111"/>
                    <a:pt x="78" y="106"/>
                    <a:pt x="71" y="86"/>
                  </a:cubicBezTo>
                  <a:cubicBezTo>
                    <a:pt x="70" y="82"/>
                    <a:pt x="71" y="76"/>
                    <a:pt x="67" y="74"/>
                  </a:cubicBezTo>
                  <a:cubicBezTo>
                    <a:pt x="49" y="62"/>
                    <a:pt x="28" y="54"/>
                    <a:pt x="9" y="42"/>
                  </a:cubicBezTo>
                  <a:cubicBezTo>
                    <a:pt x="0" y="29"/>
                    <a:pt x="2" y="17"/>
                    <a:pt x="1" y="0"/>
                  </a:cubicBezTo>
                  <a:close/>
                </a:path>
              </a:pathLst>
            </a:custGeom>
            <a:solidFill>
              <a:schemeClr val="tx1"/>
            </a:solidFill>
            <a:ln w="9525" cap="flat" cmpd="sng">
              <a:solidFill>
                <a:schemeClr val="tx1"/>
              </a:solidFill>
              <a:prstDash val="solid"/>
              <a:round/>
              <a:headEnd type="none" w="med" len="med"/>
              <a:tailEnd type="none" w="med" len="med"/>
            </a:ln>
          </p:spPr>
          <p:txBody>
            <a:bodyPr/>
            <a:lstStyle/>
            <a:p>
              <a:endParaRPr lang="en-US"/>
            </a:p>
          </p:txBody>
        </p:sp>
        <p:sp>
          <p:nvSpPr>
            <p:cNvPr id="3895" name="Freeform 206"/>
            <p:cNvSpPr>
              <a:spLocks/>
            </p:cNvSpPr>
            <p:nvPr/>
          </p:nvSpPr>
          <p:spPr bwMode="auto">
            <a:xfrm>
              <a:off x="3524" y="4328"/>
              <a:ext cx="66" cy="160"/>
            </a:xfrm>
            <a:custGeom>
              <a:avLst/>
              <a:gdLst>
                <a:gd name="T0" fmla="*/ 0 w 66"/>
                <a:gd name="T1" fmla="*/ 60 h 160"/>
                <a:gd name="T2" fmla="*/ 10 w 66"/>
                <a:gd name="T3" fmla="*/ 44 h 160"/>
                <a:gd name="T4" fmla="*/ 12 w 66"/>
                <a:gd name="T5" fmla="*/ 38 h 160"/>
                <a:gd name="T6" fmla="*/ 6 w 66"/>
                <a:gd name="T7" fmla="*/ 16 h 160"/>
                <a:gd name="T8" fmla="*/ 48 w 66"/>
                <a:gd name="T9" fmla="*/ 12 h 160"/>
                <a:gd name="T10" fmla="*/ 66 w 66"/>
                <a:gd name="T11" fmla="*/ 28 h 160"/>
                <a:gd name="T12" fmla="*/ 52 w 66"/>
                <a:gd name="T13" fmla="*/ 138 h 160"/>
                <a:gd name="T14" fmla="*/ 28 w 66"/>
                <a:gd name="T15" fmla="*/ 154 h 160"/>
                <a:gd name="T16" fmla="*/ 10 w 66"/>
                <a:gd name="T17" fmla="*/ 160 h 160"/>
                <a:gd name="T18" fmla="*/ 2 w 66"/>
                <a:gd name="T19" fmla="*/ 112 h 160"/>
                <a:gd name="T20" fmla="*/ 0 w 66"/>
                <a:gd name="T21" fmla="*/ 60 h 1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
                <a:gd name="T34" fmla="*/ 0 h 160"/>
                <a:gd name="T35" fmla="*/ 66 w 66"/>
                <a:gd name="T36" fmla="*/ 160 h 1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 h="160">
                  <a:moveTo>
                    <a:pt x="0" y="60"/>
                  </a:moveTo>
                  <a:cubicBezTo>
                    <a:pt x="10" y="54"/>
                    <a:pt x="5" y="58"/>
                    <a:pt x="10" y="44"/>
                  </a:cubicBezTo>
                  <a:cubicBezTo>
                    <a:pt x="11" y="42"/>
                    <a:pt x="12" y="38"/>
                    <a:pt x="12" y="38"/>
                  </a:cubicBezTo>
                  <a:cubicBezTo>
                    <a:pt x="11" y="31"/>
                    <a:pt x="6" y="16"/>
                    <a:pt x="6" y="16"/>
                  </a:cubicBezTo>
                  <a:cubicBezTo>
                    <a:pt x="11" y="0"/>
                    <a:pt x="35" y="10"/>
                    <a:pt x="48" y="12"/>
                  </a:cubicBezTo>
                  <a:cubicBezTo>
                    <a:pt x="64" y="17"/>
                    <a:pt x="58" y="16"/>
                    <a:pt x="66" y="28"/>
                  </a:cubicBezTo>
                  <a:cubicBezTo>
                    <a:pt x="64" y="65"/>
                    <a:pt x="64" y="103"/>
                    <a:pt x="52" y="138"/>
                  </a:cubicBezTo>
                  <a:cubicBezTo>
                    <a:pt x="49" y="147"/>
                    <a:pt x="36" y="151"/>
                    <a:pt x="28" y="154"/>
                  </a:cubicBezTo>
                  <a:cubicBezTo>
                    <a:pt x="22" y="156"/>
                    <a:pt x="10" y="160"/>
                    <a:pt x="10" y="160"/>
                  </a:cubicBezTo>
                  <a:cubicBezTo>
                    <a:pt x="5" y="145"/>
                    <a:pt x="6" y="128"/>
                    <a:pt x="2" y="112"/>
                  </a:cubicBezTo>
                  <a:cubicBezTo>
                    <a:pt x="0" y="63"/>
                    <a:pt x="0" y="80"/>
                    <a:pt x="0" y="60"/>
                  </a:cubicBezTo>
                  <a:close/>
                </a:path>
              </a:pathLst>
            </a:custGeom>
            <a:solidFill>
              <a:schemeClr val="tx1"/>
            </a:solidFill>
            <a:ln w="9525" cap="flat" cmpd="sng">
              <a:solidFill>
                <a:schemeClr val="tx1"/>
              </a:solidFill>
              <a:prstDash val="solid"/>
              <a:round/>
              <a:headEnd type="none" w="med" len="med"/>
              <a:tailEnd type="none" w="med" len="med"/>
            </a:ln>
          </p:spPr>
          <p:txBody>
            <a:bodyPr/>
            <a:lstStyle/>
            <a:p>
              <a:endParaRPr lang="en-US"/>
            </a:p>
          </p:txBody>
        </p:sp>
        <p:sp>
          <p:nvSpPr>
            <p:cNvPr id="3896" name="Freeform 207"/>
            <p:cNvSpPr>
              <a:spLocks/>
            </p:cNvSpPr>
            <p:nvPr/>
          </p:nvSpPr>
          <p:spPr bwMode="auto">
            <a:xfrm>
              <a:off x="3228" y="4333"/>
              <a:ext cx="133" cy="125"/>
            </a:xfrm>
            <a:custGeom>
              <a:avLst/>
              <a:gdLst>
                <a:gd name="T0" fmla="*/ 116 w 133"/>
                <a:gd name="T1" fmla="*/ 7 h 125"/>
                <a:gd name="T2" fmla="*/ 74 w 133"/>
                <a:gd name="T3" fmla="*/ 7 h 125"/>
                <a:gd name="T4" fmla="*/ 46 w 133"/>
                <a:gd name="T5" fmla="*/ 23 h 125"/>
                <a:gd name="T6" fmla="*/ 10 w 133"/>
                <a:gd name="T7" fmla="*/ 59 h 125"/>
                <a:gd name="T8" fmla="*/ 0 w 133"/>
                <a:gd name="T9" fmla="*/ 103 h 125"/>
                <a:gd name="T10" fmla="*/ 12 w 133"/>
                <a:gd name="T11" fmla="*/ 111 h 125"/>
                <a:gd name="T12" fmla="*/ 62 w 133"/>
                <a:gd name="T13" fmla="*/ 35 h 125"/>
                <a:gd name="T14" fmla="*/ 108 w 133"/>
                <a:gd name="T15" fmla="*/ 33 h 125"/>
                <a:gd name="T16" fmla="*/ 116 w 133"/>
                <a:gd name="T17" fmla="*/ 7 h 1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3"/>
                <a:gd name="T28" fmla="*/ 0 h 125"/>
                <a:gd name="T29" fmla="*/ 133 w 133"/>
                <a:gd name="T30" fmla="*/ 125 h 1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3" h="125">
                  <a:moveTo>
                    <a:pt x="116" y="7"/>
                  </a:moveTo>
                  <a:cubicBezTo>
                    <a:pt x="106" y="0"/>
                    <a:pt x="85" y="6"/>
                    <a:pt x="74" y="7"/>
                  </a:cubicBezTo>
                  <a:cubicBezTo>
                    <a:pt x="63" y="11"/>
                    <a:pt x="55" y="16"/>
                    <a:pt x="46" y="23"/>
                  </a:cubicBezTo>
                  <a:cubicBezTo>
                    <a:pt x="42" y="36"/>
                    <a:pt x="19" y="46"/>
                    <a:pt x="10" y="59"/>
                  </a:cubicBezTo>
                  <a:cubicBezTo>
                    <a:pt x="6" y="74"/>
                    <a:pt x="4" y="88"/>
                    <a:pt x="0" y="103"/>
                  </a:cubicBezTo>
                  <a:cubicBezTo>
                    <a:pt x="2" y="119"/>
                    <a:pt x="3" y="125"/>
                    <a:pt x="12" y="111"/>
                  </a:cubicBezTo>
                  <a:cubicBezTo>
                    <a:pt x="19" y="85"/>
                    <a:pt x="26" y="38"/>
                    <a:pt x="62" y="35"/>
                  </a:cubicBezTo>
                  <a:cubicBezTo>
                    <a:pt x="77" y="34"/>
                    <a:pt x="93" y="34"/>
                    <a:pt x="108" y="33"/>
                  </a:cubicBezTo>
                  <a:cubicBezTo>
                    <a:pt x="119" y="30"/>
                    <a:pt x="133" y="16"/>
                    <a:pt x="116" y="7"/>
                  </a:cubicBezTo>
                  <a:close/>
                </a:path>
              </a:pathLst>
            </a:custGeom>
            <a:solidFill>
              <a:schemeClr val="tx1"/>
            </a:solidFill>
            <a:ln w="9525" cap="flat" cmpd="sng">
              <a:solidFill>
                <a:schemeClr val="tx1"/>
              </a:solidFill>
              <a:prstDash val="solid"/>
              <a:round/>
              <a:headEnd type="none" w="med" len="med"/>
              <a:tailEnd type="none" w="med" len="med"/>
            </a:ln>
          </p:spPr>
          <p:txBody>
            <a:bodyPr/>
            <a:lstStyle/>
            <a:p>
              <a:endParaRPr lang="en-US"/>
            </a:p>
          </p:txBody>
        </p:sp>
        <p:sp>
          <p:nvSpPr>
            <p:cNvPr id="3897" name="Freeform 208"/>
            <p:cNvSpPr>
              <a:spLocks/>
            </p:cNvSpPr>
            <p:nvPr/>
          </p:nvSpPr>
          <p:spPr bwMode="auto">
            <a:xfrm>
              <a:off x="3191" y="4299"/>
              <a:ext cx="125" cy="149"/>
            </a:xfrm>
            <a:custGeom>
              <a:avLst/>
              <a:gdLst>
                <a:gd name="T0" fmla="*/ 125 w 125"/>
                <a:gd name="T1" fmla="*/ 19 h 149"/>
                <a:gd name="T2" fmla="*/ 101 w 125"/>
                <a:gd name="T3" fmla="*/ 7 h 149"/>
                <a:gd name="T4" fmla="*/ 83 w 125"/>
                <a:gd name="T5" fmla="*/ 1 h 149"/>
                <a:gd name="T6" fmla="*/ 47 w 125"/>
                <a:gd name="T7" fmla="*/ 11 h 149"/>
                <a:gd name="T8" fmla="*/ 11 w 125"/>
                <a:gd name="T9" fmla="*/ 73 h 149"/>
                <a:gd name="T10" fmla="*/ 3 w 125"/>
                <a:gd name="T11" fmla="*/ 91 h 149"/>
                <a:gd name="T12" fmla="*/ 13 w 125"/>
                <a:gd name="T13" fmla="*/ 137 h 149"/>
                <a:gd name="T14" fmla="*/ 31 w 125"/>
                <a:gd name="T15" fmla="*/ 149 h 149"/>
                <a:gd name="T16" fmla="*/ 65 w 125"/>
                <a:gd name="T17" fmla="*/ 81 h 149"/>
                <a:gd name="T18" fmla="*/ 93 w 125"/>
                <a:gd name="T19" fmla="*/ 57 h 149"/>
                <a:gd name="T20" fmla="*/ 105 w 125"/>
                <a:gd name="T21" fmla="*/ 49 h 149"/>
                <a:gd name="T22" fmla="*/ 119 w 125"/>
                <a:gd name="T23" fmla="*/ 33 h 149"/>
                <a:gd name="T24" fmla="*/ 125 w 125"/>
                <a:gd name="T25" fmla="*/ 19 h 1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5"/>
                <a:gd name="T40" fmla="*/ 0 h 149"/>
                <a:gd name="T41" fmla="*/ 125 w 125"/>
                <a:gd name="T42" fmla="*/ 149 h 1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5" h="149">
                  <a:moveTo>
                    <a:pt x="125" y="19"/>
                  </a:moveTo>
                  <a:cubicBezTo>
                    <a:pt x="116" y="16"/>
                    <a:pt x="111" y="10"/>
                    <a:pt x="101" y="7"/>
                  </a:cubicBezTo>
                  <a:cubicBezTo>
                    <a:pt x="95" y="5"/>
                    <a:pt x="83" y="1"/>
                    <a:pt x="83" y="1"/>
                  </a:cubicBezTo>
                  <a:cubicBezTo>
                    <a:pt x="64" y="3"/>
                    <a:pt x="58" y="0"/>
                    <a:pt x="47" y="11"/>
                  </a:cubicBezTo>
                  <a:cubicBezTo>
                    <a:pt x="39" y="34"/>
                    <a:pt x="18" y="51"/>
                    <a:pt x="11" y="73"/>
                  </a:cubicBezTo>
                  <a:cubicBezTo>
                    <a:pt x="6" y="87"/>
                    <a:pt x="9" y="81"/>
                    <a:pt x="3" y="91"/>
                  </a:cubicBezTo>
                  <a:cubicBezTo>
                    <a:pt x="0" y="103"/>
                    <a:pt x="4" y="128"/>
                    <a:pt x="13" y="137"/>
                  </a:cubicBezTo>
                  <a:cubicBezTo>
                    <a:pt x="18" y="142"/>
                    <a:pt x="31" y="149"/>
                    <a:pt x="31" y="149"/>
                  </a:cubicBezTo>
                  <a:cubicBezTo>
                    <a:pt x="54" y="143"/>
                    <a:pt x="53" y="99"/>
                    <a:pt x="65" y="81"/>
                  </a:cubicBezTo>
                  <a:cubicBezTo>
                    <a:pt x="72" y="70"/>
                    <a:pt x="83" y="64"/>
                    <a:pt x="93" y="57"/>
                  </a:cubicBezTo>
                  <a:cubicBezTo>
                    <a:pt x="97" y="54"/>
                    <a:pt x="105" y="49"/>
                    <a:pt x="105" y="49"/>
                  </a:cubicBezTo>
                  <a:cubicBezTo>
                    <a:pt x="114" y="35"/>
                    <a:pt x="109" y="40"/>
                    <a:pt x="119" y="33"/>
                  </a:cubicBezTo>
                  <a:cubicBezTo>
                    <a:pt x="122" y="24"/>
                    <a:pt x="120" y="29"/>
                    <a:pt x="125" y="19"/>
                  </a:cubicBezTo>
                  <a:close/>
                </a:path>
              </a:pathLst>
            </a:custGeom>
            <a:solidFill>
              <a:schemeClr val="tx1"/>
            </a:solidFill>
            <a:ln w="9525" cap="flat" cmpd="sng">
              <a:solidFill>
                <a:schemeClr val="tx1"/>
              </a:solidFill>
              <a:prstDash val="solid"/>
              <a:round/>
              <a:headEnd type="none" w="med" len="med"/>
              <a:tailEnd type="none" w="med" len="med"/>
            </a:ln>
          </p:spPr>
          <p:txBody>
            <a:bodyPr/>
            <a:lstStyle/>
            <a:p>
              <a:endParaRPr lang="en-US"/>
            </a:p>
          </p:txBody>
        </p:sp>
        <p:sp>
          <p:nvSpPr>
            <p:cNvPr id="3898" name="Freeform 209"/>
            <p:cNvSpPr>
              <a:spLocks/>
            </p:cNvSpPr>
            <p:nvPr/>
          </p:nvSpPr>
          <p:spPr bwMode="auto">
            <a:xfrm>
              <a:off x="3480" y="4188"/>
              <a:ext cx="100" cy="176"/>
            </a:xfrm>
            <a:custGeom>
              <a:avLst/>
              <a:gdLst>
                <a:gd name="T0" fmla="*/ 42 w 100"/>
                <a:gd name="T1" fmla="*/ 176 h 176"/>
                <a:gd name="T2" fmla="*/ 6 w 100"/>
                <a:gd name="T3" fmla="*/ 94 h 176"/>
                <a:gd name="T4" fmla="*/ 18 w 100"/>
                <a:gd name="T5" fmla="*/ 0 h 176"/>
                <a:gd name="T6" fmla="*/ 64 w 100"/>
                <a:gd name="T7" fmla="*/ 58 h 176"/>
                <a:gd name="T8" fmla="*/ 88 w 100"/>
                <a:gd name="T9" fmla="*/ 122 h 176"/>
                <a:gd name="T10" fmla="*/ 92 w 100"/>
                <a:gd name="T11" fmla="*/ 128 h 176"/>
                <a:gd name="T12" fmla="*/ 96 w 100"/>
                <a:gd name="T13" fmla="*/ 140 h 176"/>
                <a:gd name="T14" fmla="*/ 100 w 100"/>
                <a:gd name="T15" fmla="*/ 152 h 176"/>
                <a:gd name="T16" fmla="*/ 88 w 100"/>
                <a:gd name="T17" fmla="*/ 150 h 176"/>
                <a:gd name="T18" fmla="*/ 42 w 100"/>
                <a:gd name="T19" fmla="*/ 17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
                <a:gd name="T31" fmla="*/ 0 h 176"/>
                <a:gd name="T32" fmla="*/ 100 w 100"/>
                <a:gd name="T33" fmla="*/ 176 h 1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 h="176">
                  <a:moveTo>
                    <a:pt x="42" y="176"/>
                  </a:moveTo>
                  <a:cubicBezTo>
                    <a:pt x="37" y="146"/>
                    <a:pt x="22" y="118"/>
                    <a:pt x="6" y="94"/>
                  </a:cubicBezTo>
                  <a:cubicBezTo>
                    <a:pt x="8" y="64"/>
                    <a:pt x="0" y="27"/>
                    <a:pt x="18" y="0"/>
                  </a:cubicBezTo>
                  <a:cubicBezTo>
                    <a:pt x="39" y="14"/>
                    <a:pt x="43" y="44"/>
                    <a:pt x="64" y="58"/>
                  </a:cubicBezTo>
                  <a:cubicBezTo>
                    <a:pt x="71" y="79"/>
                    <a:pt x="79" y="102"/>
                    <a:pt x="88" y="122"/>
                  </a:cubicBezTo>
                  <a:cubicBezTo>
                    <a:pt x="89" y="124"/>
                    <a:pt x="91" y="126"/>
                    <a:pt x="92" y="128"/>
                  </a:cubicBezTo>
                  <a:cubicBezTo>
                    <a:pt x="94" y="132"/>
                    <a:pt x="95" y="136"/>
                    <a:pt x="96" y="140"/>
                  </a:cubicBezTo>
                  <a:cubicBezTo>
                    <a:pt x="98" y="147"/>
                    <a:pt x="100" y="152"/>
                    <a:pt x="100" y="152"/>
                  </a:cubicBezTo>
                  <a:cubicBezTo>
                    <a:pt x="96" y="151"/>
                    <a:pt x="92" y="151"/>
                    <a:pt x="88" y="150"/>
                  </a:cubicBezTo>
                  <a:cubicBezTo>
                    <a:pt x="53" y="152"/>
                    <a:pt x="47" y="146"/>
                    <a:pt x="42" y="176"/>
                  </a:cubicBezTo>
                  <a:close/>
                </a:path>
              </a:pathLst>
            </a:custGeom>
            <a:solidFill>
              <a:srgbClr val="FEF8E4"/>
            </a:solidFill>
            <a:ln w="9525">
              <a:solidFill>
                <a:schemeClr val="tx1"/>
              </a:solidFill>
              <a:round/>
              <a:headEnd/>
              <a:tailEnd/>
            </a:ln>
          </p:spPr>
          <p:txBody>
            <a:bodyPr/>
            <a:lstStyle/>
            <a:p>
              <a:endParaRPr lang="en-US"/>
            </a:p>
          </p:txBody>
        </p:sp>
        <p:sp>
          <p:nvSpPr>
            <p:cNvPr id="3899" name="Freeform 210"/>
            <p:cNvSpPr>
              <a:spLocks/>
            </p:cNvSpPr>
            <p:nvPr/>
          </p:nvSpPr>
          <p:spPr bwMode="auto">
            <a:xfrm>
              <a:off x="3274" y="4200"/>
              <a:ext cx="170" cy="124"/>
            </a:xfrm>
            <a:custGeom>
              <a:avLst/>
              <a:gdLst>
                <a:gd name="T0" fmla="*/ 0 w 170"/>
                <a:gd name="T1" fmla="*/ 96 h 124"/>
                <a:gd name="T2" fmla="*/ 36 w 170"/>
                <a:gd name="T3" fmla="*/ 72 h 124"/>
                <a:gd name="T4" fmla="*/ 92 w 170"/>
                <a:gd name="T5" fmla="*/ 48 h 124"/>
                <a:gd name="T6" fmla="*/ 126 w 170"/>
                <a:gd name="T7" fmla="*/ 20 h 124"/>
                <a:gd name="T8" fmla="*/ 138 w 170"/>
                <a:gd name="T9" fmla="*/ 12 h 124"/>
                <a:gd name="T10" fmla="*/ 164 w 170"/>
                <a:gd name="T11" fmla="*/ 0 h 124"/>
                <a:gd name="T12" fmla="*/ 167 w 170"/>
                <a:gd name="T13" fmla="*/ 18 h 124"/>
                <a:gd name="T14" fmla="*/ 170 w 170"/>
                <a:gd name="T15" fmla="*/ 36 h 124"/>
                <a:gd name="T16" fmla="*/ 161 w 170"/>
                <a:gd name="T17" fmla="*/ 51 h 124"/>
                <a:gd name="T18" fmla="*/ 112 w 170"/>
                <a:gd name="T19" fmla="*/ 88 h 124"/>
                <a:gd name="T20" fmla="*/ 88 w 170"/>
                <a:gd name="T21" fmla="*/ 98 h 124"/>
                <a:gd name="T22" fmla="*/ 82 w 170"/>
                <a:gd name="T23" fmla="*/ 100 h 124"/>
                <a:gd name="T24" fmla="*/ 38 w 170"/>
                <a:gd name="T25" fmla="*/ 124 h 124"/>
                <a:gd name="T26" fmla="*/ 14 w 170"/>
                <a:gd name="T27" fmla="*/ 110 h 124"/>
                <a:gd name="T28" fmla="*/ 0 w 170"/>
                <a:gd name="T29" fmla="*/ 96 h 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0"/>
                <a:gd name="T46" fmla="*/ 0 h 124"/>
                <a:gd name="T47" fmla="*/ 170 w 170"/>
                <a:gd name="T48" fmla="*/ 124 h 1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0" h="124">
                  <a:moveTo>
                    <a:pt x="0" y="96"/>
                  </a:moveTo>
                  <a:cubicBezTo>
                    <a:pt x="12" y="88"/>
                    <a:pt x="24" y="80"/>
                    <a:pt x="36" y="72"/>
                  </a:cubicBezTo>
                  <a:cubicBezTo>
                    <a:pt x="53" y="61"/>
                    <a:pt x="75" y="59"/>
                    <a:pt x="92" y="48"/>
                  </a:cubicBezTo>
                  <a:cubicBezTo>
                    <a:pt x="101" y="35"/>
                    <a:pt x="113" y="27"/>
                    <a:pt x="126" y="20"/>
                  </a:cubicBezTo>
                  <a:cubicBezTo>
                    <a:pt x="130" y="18"/>
                    <a:pt x="134" y="15"/>
                    <a:pt x="138" y="12"/>
                  </a:cubicBezTo>
                  <a:cubicBezTo>
                    <a:pt x="143" y="9"/>
                    <a:pt x="164" y="0"/>
                    <a:pt x="164" y="0"/>
                  </a:cubicBezTo>
                  <a:cubicBezTo>
                    <a:pt x="170" y="2"/>
                    <a:pt x="167" y="10"/>
                    <a:pt x="167" y="18"/>
                  </a:cubicBezTo>
                  <a:cubicBezTo>
                    <a:pt x="167" y="26"/>
                    <a:pt x="170" y="36"/>
                    <a:pt x="170" y="36"/>
                  </a:cubicBezTo>
                  <a:cubicBezTo>
                    <a:pt x="169" y="43"/>
                    <a:pt x="166" y="46"/>
                    <a:pt x="161" y="51"/>
                  </a:cubicBezTo>
                  <a:cubicBezTo>
                    <a:pt x="152" y="60"/>
                    <a:pt x="124" y="82"/>
                    <a:pt x="112" y="88"/>
                  </a:cubicBezTo>
                  <a:cubicBezTo>
                    <a:pt x="104" y="92"/>
                    <a:pt x="96" y="95"/>
                    <a:pt x="88" y="98"/>
                  </a:cubicBezTo>
                  <a:cubicBezTo>
                    <a:pt x="86" y="99"/>
                    <a:pt x="82" y="100"/>
                    <a:pt x="82" y="100"/>
                  </a:cubicBezTo>
                  <a:cubicBezTo>
                    <a:pt x="74" y="112"/>
                    <a:pt x="51" y="120"/>
                    <a:pt x="38" y="124"/>
                  </a:cubicBezTo>
                  <a:cubicBezTo>
                    <a:pt x="30" y="118"/>
                    <a:pt x="23" y="113"/>
                    <a:pt x="14" y="110"/>
                  </a:cubicBezTo>
                  <a:cubicBezTo>
                    <a:pt x="9" y="105"/>
                    <a:pt x="7" y="96"/>
                    <a:pt x="0" y="96"/>
                  </a:cubicBezTo>
                  <a:close/>
                </a:path>
              </a:pathLst>
            </a:custGeom>
            <a:solidFill>
              <a:srgbClr val="FEF8E4"/>
            </a:solidFill>
            <a:ln w="9525" cap="flat" cmpd="sng">
              <a:solidFill>
                <a:schemeClr val="tx1"/>
              </a:solidFill>
              <a:prstDash val="solid"/>
              <a:round/>
              <a:headEnd type="none" w="med" len="med"/>
              <a:tailEnd type="none" w="med" len="med"/>
            </a:ln>
          </p:spPr>
          <p:txBody>
            <a:bodyPr/>
            <a:lstStyle/>
            <a:p>
              <a:endParaRPr lang="en-US"/>
            </a:p>
          </p:txBody>
        </p:sp>
        <p:sp>
          <p:nvSpPr>
            <p:cNvPr id="3900" name="Freeform 211"/>
            <p:cNvSpPr>
              <a:spLocks/>
            </p:cNvSpPr>
            <p:nvPr/>
          </p:nvSpPr>
          <p:spPr bwMode="auto">
            <a:xfrm>
              <a:off x="3342" y="4256"/>
              <a:ext cx="115" cy="94"/>
            </a:xfrm>
            <a:custGeom>
              <a:avLst/>
              <a:gdLst>
                <a:gd name="T0" fmla="*/ 8 w 115"/>
                <a:gd name="T1" fmla="*/ 60 h 94"/>
                <a:gd name="T2" fmla="*/ 52 w 115"/>
                <a:gd name="T3" fmla="*/ 0 h 94"/>
                <a:gd name="T4" fmla="*/ 96 w 115"/>
                <a:gd name="T5" fmla="*/ 14 h 94"/>
                <a:gd name="T6" fmla="*/ 108 w 115"/>
                <a:gd name="T7" fmla="*/ 32 h 94"/>
                <a:gd name="T8" fmla="*/ 74 w 115"/>
                <a:gd name="T9" fmla="*/ 94 h 94"/>
                <a:gd name="T10" fmla="*/ 20 w 115"/>
                <a:gd name="T11" fmla="*/ 82 h 94"/>
                <a:gd name="T12" fmla="*/ 8 w 115"/>
                <a:gd name="T13" fmla="*/ 60 h 94"/>
                <a:gd name="T14" fmla="*/ 0 60000 65536"/>
                <a:gd name="T15" fmla="*/ 0 60000 65536"/>
                <a:gd name="T16" fmla="*/ 0 60000 65536"/>
                <a:gd name="T17" fmla="*/ 0 60000 65536"/>
                <a:gd name="T18" fmla="*/ 0 60000 65536"/>
                <a:gd name="T19" fmla="*/ 0 60000 65536"/>
                <a:gd name="T20" fmla="*/ 0 60000 65536"/>
                <a:gd name="T21" fmla="*/ 0 w 115"/>
                <a:gd name="T22" fmla="*/ 0 h 94"/>
                <a:gd name="T23" fmla="*/ 115 w 115"/>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94">
                  <a:moveTo>
                    <a:pt x="8" y="60"/>
                  </a:moveTo>
                  <a:cubicBezTo>
                    <a:pt x="0" y="12"/>
                    <a:pt x="8" y="3"/>
                    <a:pt x="52" y="0"/>
                  </a:cubicBezTo>
                  <a:cubicBezTo>
                    <a:pt x="67" y="2"/>
                    <a:pt x="83" y="6"/>
                    <a:pt x="96" y="14"/>
                  </a:cubicBezTo>
                  <a:cubicBezTo>
                    <a:pt x="100" y="20"/>
                    <a:pt x="108" y="32"/>
                    <a:pt x="108" y="32"/>
                  </a:cubicBezTo>
                  <a:cubicBezTo>
                    <a:pt x="115" y="60"/>
                    <a:pt x="102" y="88"/>
                    <a:pt x="74" y="94"/>
                  </a:cubicBezTo>
                  <a:cubicBezTo>
                    <a:pt x="52" y="92"/>
                    <a:pt x="38" y="88"/>
                    <a:pt x="20" y="82"/>
                  </a:cubicBezTo>
                  <a:cubicBezTo>
                    <a:pt x="15" y="75"/>
                    <a:pt x="16" y="64"/>
                    <a:pt x="8" y="60"/>
                  </a:cubicBezTo>
                  <a:close/>
                </a:path>
              </a:pathLst>
            </a:custGeom>
            <a:solidFill>
              <a:srgbClr val="D1A375"/>
            </a:solidFill>
            <a:ln w="9525">
              <a:solidFill>
                <a:schemeClr val="tx1"/>
              </a:solidFill>
              <a:round/>
              <a:headEnd/>
              <a:tailEnd/>
            </a:ln>
          </p:spPr>
          <p:txBody>
            <a:bodyPr/>
            <a:lstStyle/>
            <a:p>
              <a:endParaRPr lang="en-US"/>
            </a:p>
          </p:txBody>
        </p:sp>
        <p:sp>
          <p:nvSpPr>
            <p:cNvPr id="3901" name="Freeform 212"/>
            <p:cNvSpPr>
              <a:spLocks/>
            </p:cNvSpPr>
            <p:nvPr/>
          </p:nvSpPr>
          <p:spPr bwMode="auto">
            <a:xfrm>
              <a:off x="3201" y="4652"/>
              <a:ext cx="288" cy="457"/>
            </a:xfrm>
            <a:custGeom>
              <a:avLst/>
              <a:gdLst>
                <a:gd name="T0" fmla="*/ 9 w 288"/>
                <a:gd name="T1" fmla="*/ 388 h 457"/>
                <a:gd name="T2" fmla="*/ 0 w 288"/>
                <a:gd name="T3" fmla="*/ 325 h 457"/>
                <a:gd name="T4" fmla="*/ 9 w 288"/>
                <a:gd name="T5" fmla="*/ 235 h 457"/>
                <a:gd name="T6" fmla="*/ 12 w 288"/>
                <a:gd name="T7" fmla="*/ 187 h 457"/>
                <a:gd name="T8" fmla="*/ 36 w 288"/>
                <a:gd name="T9" fmla="*/ 85 h 457"/>
                <a:gd name="T10" fmla="*/ 39 w 288"/>
                <a:gd name="T11" fmla="*/ 4 h 457"/>
                <a:gd name="T12" fmla="*/ 48 w 288"/>
                <a:gd name="T13" fmla="*/ 1 h 457"/>
                <a:gd name="T14" fmla="*/ 99 w 288"/>
                <a:gd name="T15" fmla="*/ 16 h 457"/>
                <a:gd name="T16" fmla="*/ 165 w 288"/>
                <a:gd name="T17" fmla="*/ 28 h 457"/>
                <a:gd name="T18" fmla="*/ 249 w 288"/>
                <a:gd name="T19" fmla="*/ 46 h 457"/>
                <a:gd name="T20" fmla="*/ 282 w 288"/>
                <a:gd name="T21" fmla="*/ 76 h 457"/>
                <a:gd name="T22" fmla="*/ 288 w 288"/>
                <a:gd name="T23" fmla="*/ 160 h 457"/>
                <a:gd name="T24" fmla="*/ 285 w 288"/>
                <a:gd name="T25" fmla="*/ 208 h 457"/>
                <a:gd name="T26" fmla="*/ 279 w 288"/>
                <a:gd name="T27" fmla="*/ 226 h 457"/>
                <a:gd name="T28" fmla="*/ 240 w 288"/>
                <a:gd name="T29" fmla="*/ 370 h 457"/>
                <a:gd name="T30" fmla="*/ 222 w 288"/>
                <a:gd name="T31" fmla="*/ 457 h 457"/>
                <a:gd name="T32" fmla="*/ 183 w 288"/>
                <a:gd name="T33" fmla="*/ 445 h 457"/>
                <a:gd name="T34" fmla="*/ 171 w 288"/>
                <a:gd name="T35" fmla="*/ 382 h 457"/>
                <a:gd name="T36" fmla="*/ 174 w 288"/>
                <a:gd name="T37" fmla="*/ 340 h 457"/>
                <a:gd name="T38" fmla="*/ 177 w 288"/>
                <a:gd name="T39" fmla="*/ 331 h 457"/>
                <a:gd name="T40" fmla="*/ 183 w 288"/>
                <a:gd name="T41" fmla="*/ 283 h 457"/>
                <a:gd name="T42" fmla="*/ 174 w 288"/>
                <a:gd name="T43" fmla="*/ 184 h 457"/>
                <a:gd name="T44" fmla="*/ 147 w 288"/>
                <a:gd name="T45" fmla="*/ 94 h 457"/>
                <a:gd name="T46" fmla="*/ 132 w 288"/>
                <a:gd name="T47" fmla="*/ 130 h 457"/>
                <a:gd name="T48" fmla="*/ 81 w 288"/>
                <a:gd name="T49" fmla="*/ 253 h 457"/>
                <a:gd name="T50" fmla="*/ 69 w 288"/>
                <a:gd name="T51" fmla="*/ 310 h 457"/>
                <a:gd name="T52" fmla="*/ 63 w 288"/>
                <a:gd name="T53" fmla="*/ 328 h 457"/>
                <a:gd name="T54" fmla="*/ 39 w 288"/>
                <a:gd name="T55" fmla="*/ 388 h 457"/>
                <a:gd name="T56" fmla="*/ 9 w 288"/>
                <a:gd name="T57" fmla="*/ 388 h 45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8"/>
                <a:gd name="T88" fmla="*/ 0 h 457"/>
                <a:gd name="T89" fmla="*/ 288 w 288"/>
                <a:gd name="T90" fmla="*/ 457 h 45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8" h="457">
                  <a:moveTo>
                    <a:pt x="9" y="388"/>
                  </a:moveTo>
                  <a:cubicBezTo>
                    <a:pt x="2" y="368"/>
                    <a:pt x="4" y="346"/>
                    <a:pt x="0" y="325"/>
                  </a:cubicBezTo>
                  <a:cubicBezTo>
                    <a:pt x="3" y="295"/>
                    <a:pt x="5" y="265"/>
                    <a:pt x="9" y="235"/>
                  </a:cubicBezTo>
                  <a:cubicBezTo>
                    <a:pt x="4" y="219"/>
                    <a:pt x="8" y="203"/>
                    <a:pt x="12" y="187"/>
                  </a:cubicBezTo>
                  <a:cubicBezTo>
                    <a:pt x="15" y="149"/>
                    <a:pt x="24" y="120"/>
                    <a:pt x="36" y="85"/>
                  </a:cubicBezTo>
                  <a:cubicBezTo>
                    <a:pt x="37" y="58"/>
                    <a:pt x="35" y="31"/>
                    <a:pt x="39" y="4"/>
                  </a:cubicBezTo>
                  <a:cubicBezTo>
                    <a:pt x="39" y="1"/>
                    <a:pt x="45" y="0"/>
                    <a:pt x="48" y="1"/>
                  </a:cubicBezTo>
                  <a:cubicBezTo>
                    <a:pt x="65" y="4"/>
                    <a:pt x="80" y="14"/>
                    <a:pt x="99" y="16"/>
                  </a:cubicBezTo>
                  <a:cubicBezTo>
                    <a:pt x="120" y="23"/>
                    <a:pt x="143" y="26"/>
                    <a:pt x="165" y="28"/>
                  </a:cubicBezTo>
                  <a:cubicBezTo>
                    <a:pt x="193" y="35"/>
                    <a:pt x="220" y="42"/>
                    <a:pt x="249" y="46"/>
                  </a:cubicBezTo>
                  <a:cubicBezTo>
                    <a:pt x="273" y="56"/>
                    <a:pt x="278" y="47"/>
                    <a:pt x="282" y="76"/>
                  </a:cubicBezTo>
                  <a:cubicBezTo>
                    <a:pt x="276" y="104"/>
                    <a:pt x="283" y="133"/>
                    <a:pt x="288" y="160"/>
                  </a:cubicBezTo>
                  <a:cubicBezTo>
                    <a:pt x="287" y="176"/>
                    <a:pt x="287" y="192"/>
                    <a:pt x="285" y="208"/>
                  </a:cubicBezTo>
                  <a:cubicBezTo>
                    <a:pt x="284" y="214"/>
                    <a:pt x="279" y="226"/>
                    <a:pt x="279" y="226"/>
                  </a:cubicBezTo>
                  <a:cubicBezTo>
                    <a:pt x="274" y="272"/>
                    <a:pt x="267" y="330"/>
                    <a:pt x="240" y="370"/>
                  </a:cubicBezTo>
                  <a:cubicBezTo>
                    <a:pt x="238" y="395"/>
                    <a:pt x="237" y="435"/>
                    <a:pt x="222" y="457"/>
                  </a:cubicBezTo>
                  <a:cubicBezTo>
                    <a:pt x="207" y="454"/>
                    <a:pt x="197" y="450"/>
                    <a:pt x="183" y="445"/>
                  </a:cubicBezTo>
                  <a:cubicBezTo>
                    <a:pt x="170" y="426"/>
                    <a:pt x="176" y="404"/>
                    <a:pt x="171" y="382"/>
                  </a:cubicBezTo>
                  <a:cubicBezTo>
                    <a:pt x="172" y="368"/>
                    <a:pt x="172" y="354"/>
                    <a:pt x="174" y="340"/>
                  </a:cubicBezTo>
                  <a:cubicBezTo>
                    <a:pt x="174" y="337"/>
                    <a:pt x="177" y="334"/>
                    <a:pt x="177" y="331"/>
                  </a:cubicBezTo>
                  <a:cubicBezTo>
                    <a:pt x="180" y="315"/>
                    <a:pt x="183" y="283"/>
                    <a:pt x="183" y="283"/>
                  </a:cubicBezTo>
                  <a:cubicBezTo>
                    <a:pt x="181" y="251"/>
                    <a:pt x="182" y="216"/>
                    <a:pt x="174" y="184"/>
                  </a:cubicBezTo>
                  <a:cubicBezTo>
                    <a:pt x="173" y="163"/>
                    <a:pt x="178" y="104"/>
                    <a:pt x="147" y="94"/>
                  </a:cubicBezTo>
                  <a:cubicBezTo>
                    <a:pt x="132" y="104"/>
                    <a:pt x="139" y="116"/>
                    <a:pt x="132" y="130"/>
                  </a:cubicBezTo>
                  <a:cubicBezTo>
                    <a:pt x="112" y="170"/>
                    <a:pt x="95" y="210"/>
                    <a:pt x="81" y="253"/>
                  </a:cubicBezTo>
                  <a:cubicBezTo>
                    <a:pt x="75" y="272"/>
                    <a:pt x="74" y="291"/>
                    <a:pt x="69" y="310"/>
                  </a:cubicBezTo>
                  <a:cubicBezTo>
                    <a:pt x="67" y="316"/>
                    <a:pt x="63" y="328"/>
                    <a:pt x="63" y="328"/>
                  </a:cubicBezTo>
                  <a:cubicBezTo>
                    <a:pt x="60" y="349"/>
                    <a:pt x="61" y="382"/>
                    <a:pt x="39" y="388"/>
                  </a:cubicBezTo>
                  <a:cubicBezTo>
                    <a:pt x="23" y="383"/>
                    <a:pt x="14" y="372"/>
                    <a:pt x="9" y="388"/>
                  </a:cubicBezTo>
                  <a:close/>
                </a:path>
              </a:pathLst>
            </a:custGeom>
            <a:solidFill>
              <a:srgbClr val="0032D4"/>
            </a:solidFill>
            <a:ln w="9525">
              <a:solidFill>
                <a:schemeClr val="tx1"/>
              </a:solidFill>
              <a:round/>
              <a:headEnd/>
              <a:tailEnd/>
            </a:ln>
          </p:spPr>
          <p:txBody>
            <a:bodyPr/>
            <a:lstStyle/>
            <a:p>
              <a:endParaRPr lang="en-US"/>
            </a:p>
          </p:txBody>
        </p:sp>
        <p:sp>
          <p:nvSpPr>
            <p:cNvPr id="3902" name="Freeform 213"/>
            <p:cNvSpPr>
              <a:spLocks/>
            </p:cNvSpPr>
            <p:nvPr/>
          </p:nvSpPr>
          <p:spPr bwMode="auto">
            <a:xfrm>
              <a:off x="3231" y="4636"/>
              <a:ext cx="263" cy="92"/>
            </a:xfrm>
            <a:custGeom>
              <a:avLst/>
              <a:gdLst>
                <a:gd name="T0" fmla="*/ 9 w 263"/>
                <a:gd name="T1" fmla="*/ 38 h 92"/>
                <a:gd name="T2" fmla="*/ 15 w 263"/>
                <a:gd name="T3" fmla="*/ 2 h 92"/>
                <a:gd name="T4" fmla="*/ 51 w 263"/>
                <a:gd name="T5" fmla="*/ 14 h 92"/>
                <a:gd name="T6" fmla="*/ 132 w 263"/>
                <a:gd name="T7" fmla="*/ 26 h 92"/>
                <a:gd name="T8" fmla="*/ 246 w 263"/>
                <a:gd name="T9" fmla="*/ 47 h 92"/>
                <a:gd name="T10" fmla="*/ 246 w 263"/>
                <a:gd name="T11" fmla="*/ 92 h 92"/>
                <a:gd name="T12" fmla="*/ 204 w 263"/>
                <a:gd name="T13" fmla="*/ 83 h 92"/>
                <a:gd name="T14" fmla="*/ 108 w 263"/>
                <a:gd name="T15" fmla="*/ 68 h 92"/>
                <a:gd name="T16" fmla="*/ 30 w 263"/>
                <a:gd name="T17" fmla="*/ 47 h 92"/>
                <a:gd name="T18" fmla="*/ 9 w 263"/>
                <a:gd name="T19" fmla="*/ 38 h 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3"/>
                <a:gd name="T31" fmla="*/ 0 h 92"/>
                <a:gd name="T32" fmla="*/ 263 w 263"/>
                <a:gd name="T33" fmla="*/ 92 h 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3" h="92">
                  <a:moveTo>
                    <a:pt x="9" y="38"/>
                  </a:moveTo>
                  <a:cubicBezTo>
                    <a:pt x="12" y="26"/>
                    <a:pt x="6" y="10"/>
                    <a:pt x="15" y="2"/>
                  </a:cubicBezTo>
                  <a:cubicBezTo>
                    <a:pt x="17" y="0"/>
                    <a:pt x="45" y="13"/>
                    <a:pt x="51" y="14"/>
                  </a:cubicBezTo>
                  <a:cubicBezTo>
                    <a:pt x="78" y="19"/>
                    <a:pt x="104" y="23"/>
                    <a:pt x="132" y="26"/>
                  </a:cubicBezTo>
                  <a:cubicBezTo>
                    <a:pt x="170" y="35"/>
                    <a:pt x="207" y="43"/>
                    <a:pt x="246" y="47"/>
                  </a:cubicBezTo>
                  <a:cubicBezTo>
                    <a:pt x="263" y="53"/>
                    <a:pt x="249" y="77"/>
                    <a:pt x="246" y="92"/>
                  </a:cubicBezTo>
                  <a:cubicBezTo>
                    <a:pt x="232" y="87"/>
                    <a:pt x="219" y="85"/>
                    <a:pt x="204" y="83"/>
                  </a:cubicBezTo>
                  <a:cubicBezTo>
                    <a:pt x="174" y="73"/>
                    <a:pt x="139" y="71"/>
                    <a:pt x="108" y="68"/>
                  </a:cubicBezTo>
                  <a:cubicBezTo>
                    <a:pt x="83" y="60"/>
                    <a:pt x="56" y="54"/>
                    <a:pt x="30" y="47"/>
                  </a:cubicBezTo>
                  <a:cubicBezTo>
                    <a:pt x="5" y="40"/>
                    <a:pt x="0" y="47"/>
                    <a:pt x="9" y="38"/>
                  </a:cubicBezTo>
                  <a:close/>
                </a:path>
              </a:pathLst>
            </a:custGeom>
            <a:solidFill>
              <a:schemeClr val="tx1"/>
            </a:solidFill>
            <a:ln w="9525">
              <a:solidFill>
                <a:schemeClr val="tx1"/>
              </a:solidFill>
              <a:round/>
              <a:headEnd/>
              <a:tailEnd/>
            </a:ln>
          </p:spPr>
          <p:txBody>
            <a:bodyPr/>
            <a:lstStyle/>
            <a:p>
              <a:endParaRPr lang="en-US"/>
            </a:p>
          </p:txBody>
        </p:sp>
        <p:sp>
          <p:nvSpPr>
            <p:cNvPr id="3903" name="Freeform 214"/>
            <p:cNvSpPr>
              <a:spLocks/>
            </p:cNvSpPr>
            <p:nvPr/>
          </p:nvSpPr>
          <p:spPr bwMode="auto">
            <a:xfrm>
              <a:off x="3433" y="4086"/>
              <a:ext cx="89" cy="198"/>
            </a:xfrm>
            <a:custGeom>
              <a:avLst/>
              <a:gdLst>
                <a:gd name="T0" fmla="*/ 17 w 89"/>
                <a:gd name="T1" fmla="*/ 195 h 198"/>
                <a:gd name="T2" fmla="*/ 11 w 89"/>
                <a:gd name="T3" fmla="*/ 177 h 198"/>
                <a:gd name="T4" fmla="*/ 8 w 89"/>
                <a:gd name="T5" fmla="*/ 168 h 198"/>
                <a:gd name="T6" fmla="*/ 20 w 89"/>
                <a:gd name="T7" fmla="*/ 75 h 198"/>
                <a:gd name="T8" fmla="*/ 38 w 89"/>
                <a:gd name="T9" fmla="*/ 48 h 198"/>
                <a:gd name="T10" fmla="*/ 59 w 89"/>
                <a:gd name="T11" fmla="*/ 0 h 198"/>
                <a:gd name="T12" fmla="*/ 89 w 89"/>
                <a:gd name="T13" fmla="*/ 12 h 198"/>
                <a:gd name="T14" fmla="*/ 56 w 89"/>
                <a:gd name="T15" fmla="*/ 111 h 198"/>
                <a:gd name="T16" fmla="*/ 53 w 89"/>
                <a:gd name="T17" fmla="*/ 177 h 198"/>
                <a:gd name="T18" fmla="*/ 35 w 89"/>
                <a:gd name="T19" fmla="*/ 198 h 198"/>
                <a:gd name="T20" fmla="*/ 17 w 89"/>
                <a:gd name="T21" fmla="*/ 195 h 1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
                <a:gd name="T34" fmla="*/ 0 h 198"/>
                <a:gd name="T35" fmla="*/ 89 w 89"/>
                <a:gd name="T36" fmla="*/ 198 h 1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 h="198">
                  <a:moveTo>
                    <a:pt x="17" y="195"/>
                  </a:moveTo>
                  <a:cubicBezTo>
                    <a:pt x="15" y="189"/>
                    <a:pt x="13" y="183"/>
                    <a:pt x="11" y="177"/>
                  </a:cubicBezTo>
                  <a:cubicBezTo>
                    <a:pt x="10" y="174"/>
                    <a:pt x="8" y="168"/>
                    <a:pt x="8" y="168"/>
                  </a:cubicBezTo>
                  <a:cubicBezTo>
                    <a:pt x="10" y="143"/>
                    <a:pt x="9" y="100"/>
                    <a:pt x="20" y="75"/>
                  </a:cubicBezTo>
                  <a:cubicBezTo>
                    <a:pt x="24" y="65"/>
                    <a:pt x="35" y="58"/>
                    <a:pt x="38" y="48"/>
                  </a:cubicBezTo>
                  <a:cubicBezTo>
                    <a:pt x="44" y="31"/>
                    <a:pt x="49" y="15"/>
                    <a:pt x="59" y="0"/>
                  </a:cubicBezTo>
                  <a:cubicBezTo>
                    <a:pt x="71" y="3"/>
                    <a:pt x="79" y="5"/>
                    <a:pt x="89" y="12"/>
                  </a:cubicBezTo>
                  <a:cubicBezTo>
                    <a:pt x="85" y="44"/>
                    <a:pt x="74" y="84"/>
                    <a:pt x="56" y="111"/>
                  </a:cubicBezTo>
                  <a:cubicBezTo>
                    <a:pt x="52" y="137"/>
                    <a:pt x="51" y="150"/>
                    <a:pt x="53" y="177"/>
                  </a:cubicBezTo>
                  <a:cubicBezTo>
                    <a:pt x="49" y="189"/>
                    <a:pt x="47" y="194"/>
                    <a:pt x="35" y="198"/>
                  </a:cubicBezTo>
                  <a:cubicBezTo>
                    <a:pt x="14" y="191"/>
                    <a:pt x="0" y="172"/>
                    <a:pt x="17" y="195"/>
                  </a:cubicBezTo>
                  <a:close/>
                </a:path>
              </a:pathLst>
            </a:custGeom>
            <a:solidFill>
              <a:schemeClr val="tx1"/>
            </a:solidFill>
            <a:ln w="9525">
              <a:solidFill>
                <a:schemeClr val="tx1"/>
              </a:solidFill>
              <a:round/>
              <a:headEnd/>
              <a:tailEnd/>
            </a:ln>
          </p:spPr>
          <p:txBody>
            <a:bodyPr/>
            <a:lstStyle/>
            <a:p>
              <a:endParaRPr lang="en-US"/>
            </a:p>
          </p:txBody>
        </p:sp>
      </p:grpSp>
      <p:grpSp>
        <p:nvGrpSpPr>
          <p:cNvPr id="3123" name="Group 215"/>
          <p:cNvGrpSpPr>
            <a:grpSpLocks/>
          </p:cNvGrpSpPr>
          <p:nvPr/>
        </p:nvGrpSpPr>
        <p:grpSpPr bwMode="auto">
          <a:xfrm>
            <a:off x="6019800" y="2362201"/>
            <a:ext cx="454025" cy="755650"/>
            <a:chOff x="3297" y="3223"/>
            <a:chExt cx="483" cy="805"/>
          </a:xfrm>
        </p:grpSpPr>
        <p:grpSp>
          <p:nvGrpSpPr>
            <p:cNvPr id="3884" name="Group 216"/>
            <p:cNvGrpSpPr>
              <a:grpSpLocks/>
            </p:cNvGrpSpPr>
            <p:nvPr/>
          </p:nvGrpSpPr>
          <p:grpSpPr bwMode="auto">
            <a:xfrm>
              <a:off x="3297" y="3225"/>
              <a:ext cx="292" cy="803"/>
              <a:chOff x="2727" y="2112"/>
              <a:chExt cx="181" cy="498"/>
            </a:xfrm>
          </p:grpSpPr>
          <p:sp>
            <p:nvSpPr>
              <p:cNvPr id="3889" name="Line 217"/>
              <p:cNvSpPr>
                <a:spLocks noChangeShapeType="1"/>
              </p:cNvSpPr>
              <p:nvPr/>
            </p:nvSpPr>
            <p:spPr bwMode="auto">
              <a:xfrm>
                <a:off x="2734" y="2357"/>
                <a:ext cx="0" cy="253"/>
              </a:xfrm>
              <a:prstGeom prst="line">
                <a:avLst/>
              </a:prstGeom>
              <a:noFill/>
              <a:ln w="28575">
                <a:solidFill>
                  <a:schemeClr val="tx1"/>
                </a:solidFill>
                <a:round/>
                <a:headEnd/>
                <a:tailEnd/>
              </a:ln>
            </p:spPr>
            <p:txBody>
              <a:bodyPr wrap="none" anchor="ctr"/>
              <a:lstStyle/>
              <a:p>
                <a:endParaRPr lang="en-US"/>
              </a:p>
            </p:txBody>
          </p:sp>
          <p:sp>
            <p:nvSpPr>
              <p:cNvPr id="3890" name="Line 218"/>
              <p:cNvSpPr>
                <a:spLocks noChangeShapeType="1"/>
              </p:cNvSpPr>
              <p:nvPr/>
            </p:nvSpPr>
            <p:spPr bwMode="auto">
              <a:xfrm>
                <a:off x="2900" y="2357"/>
                <a:ext cx="0" cy="253"/>
              </a:xfrm>
              <a:prstGeom prst="line">
                <a:avLst/>
              </a:prstGeom>
              <a:noFill/>
              <a:ln w="28575">
                <a:solidFill>
                  <a:schemeClr val="tx1"/>
                </a:solidFill>
                <a:round/>
                <a:headEnd/>
                <a:tailEnd/>
              </a:ln>
            </p:spPr>
            <p:txBody>
              <a:bodyPr wrap="none" anchor="ctr"/>
              <a:lstStyle/>
              <a:p>
                <a:endParaRPr lang="en-US"/>
              </a:p>
            </p:txBody>
          </p:sp>
          <p:sp>
            <p:nvSpPr>
              <p:cNvPr id="3891" name="Freeform 219"/>
              <p:cNvSpPr>
                <a:spLocks/>
              </p:cNvSpPr>
              <p:nvPr/>
            </p:nvSpPr>
            <p:spPr bwMode="auto">
              <a:xfrm>
                <a:off x="2727" y="2112"/>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885" name="Group 220"/>
            <p:cNvGrpSpPr>
              <a:grpSpLocks/>
            </p:cNvGrpSpPr>
            <p:nvPr/>
          </p:nvGrpSpPr>
          <p:grpSpPr bwMode="auto">
            <a:xfrm>
              <a:off x="3496" y="3223"/>
              <a:ext cx="284" cy="517"/>
              <a:chOff x="2496" y="2112"/>
              <a:chExt cx="181" cy="333"/>
            </a:xfrm>
          </p:grpSpPr>
          <p:sp>
            <p:nvSpPr>
              <p:cNvPr id="3886" name="Freeform 221"/>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887" name="Line 22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888" name="Line 22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nvGrpSpPr>
          <p:cNvPr id="3124" name="Group 224"/>
          <p:cNvGrpSpPr>
            <a:grpSpLocks/>
          </p:cNvGrpSpPr>
          <p:nvPr/>
        </p:nvGrpSpPr>
        <p:grpSpPr bwMode="auto">
          <a:xfrm>
            <a:off x="1143000" y="3200400"/>
            <a:ext cx="400050" cy="1193800"/>
            <a:chOff x="2576" y="3378"/>
            <a:chExt cx="252" cy="752"/>
          </a:xfrm>
        </p:grpSpPr>
        <p:grpSp>
          <p:nvGrpSpPr>
            <p:cNvPr id="3871" name="Group 225"/>
            <p:cNvGrpSpPr>
              <a:grpSpLocks/>
            </p:cNvGrpSpPr>
            <p:nvPr/>
          </p:nvGrpSpPr>
          <p:grpSpPr bwMode="auto">
            <a:xfrm flipH="1">
              <a:off x="2744" y="3378"/>
              <a:ext cx="84" cy="621"/>
              <a:chOff x="3936" y="3648"/>
              <a:chExt cx="197" cy="769"/>
            </a:xfrm>
          </p:grpSpPr>
          <p:sp>
            <p:nvSpPr>
              <p:cNvPr id="3879" name="Line 226"/>
              <p:cNvSpPr>
                <a:spLocks noChangeShapeType="1"/>
              </p:cNvSpPr>
              <p:nvPr/>
            </p:nvSpPr>
            <p:spPr bwMode="auto">
              <a:xfrm flipH="1">
                <a:off x="4123" y="4067"/>
                <a:ext cx="0" cy="350"/>
              </a:xfrm>
              <a:prstGeom prst="line">
                <a:avLst/>
              </a:prstGeom>
              <a:noFill/>
              <a:ln w="28575">
                <a:solidFill>
                  <a:schemeClr val="tx1"/>
                </a:solidFill>
                <a:round/>
                <a:headEnd/>
                <a:tailEnd/>
              </a:ln>
            </p:spPr>
            <p:txBody>
              <a:bodyPr wrap="none" anchor="ctr"/>
              <a:lstStyle/>
              <a:p>
                <a:endParaRPr lang="en-US"/>
              </a:p>
            </p:txBody>
          </p:sp>
          <p:sp>
            <p:nvSpPr>
              <p:cNvPr id="3880" name="Line 227"/>
              <p:cNvSpPr>
                <a:spLocks noChangeShapeType="1"/>
              </p:cNvSpPr>
              <p:nvPr/>
            </p:nvSpPr>
            <p:spPr bwMode="auto">
              <a:xfrm flipH="1">
                <a:off x="3946" y="4009"/>
                <a:ext cx="0" cy="350"/>
              </a:xfrm>
              <a:prstGeom prst="line">
                <a:avLst/>
              </a:prstGeom>
              <a:noFill/>
              <a:ln w="28575">
                <a:solidFill>
                  <a:schemeClr val="tx1"/>
                </a:solidFill>
                <a:round/>
                <a:headEnd/>
                <a:tailEnd/>
              </a:ln>
            </p:spPr>
            <p:txBody>
              <a:bodyPr wrap="none" anchor="ctr"/>
              <a:lstStyle/>
              <a:p>
                <a:endParaRPr lang="en-US"/>
              </a:p>
            </p:txBody>
          </p:sp>
          <p:sp>
            <p:nvSpPr>
              <p:cNvPr id="3881" name="Freeform 228"/>
              <p:cNvSpPr>
                <a:spLocks/>
              </p:cNvSpPr>
              <p:nvPr/>
            </p:nvSpPr>
            <p:spPr bwMode="auto">
              <a:xfrm flipH="1">
                <a:off x="3936" y="3648"/>
                <a:ext cx="197" cy="515"/>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882" name="Line 229"/>
              <p:cNvSpPr>
                <a:spLocks noChangeShapeType="1"/>
              </p:cNvSpPr>
              <p:nvPr/>
            </p:nvSpPr>
            <p:spPr bwMode="auto">
              <a:xfrm flipH="1">
                <a:off x="3960" y="3800"/>
                <a:ext cx="144" cy="264"/>
              </a:xfrm>
              <a:prstGeom prst="line">
                <a:avLst/>
              </a:prstGeom>
              <a:noFill/>
              <a:ln w="12700">
                <a:solidFill>
                  <a:schemeClr val="tx1"/>
                </a:solidFill>
                <a:round/>
                <a:headEnd/>
                <a:tailEnd/>
              </a:ln>
            </p:spPr>
            <p:txBody>
              <a:bodyPr/>
              <a:lstStyle/>
              <a:p>
                <a:endParaRPr lang="en-US"/>
              </a:p>
            </p:txBody>
          </p:sp>
          <p:sp>
            <p:nvSpPr>
              <p:cNvPr id="3883" name="Line 230"/>
              <p:cNvSpPr>
                <a:spLocks noChangeShapeType="1"/>
              </p:cNvSpPr>
              <p:nvPr/>
            </p:nvSpPr>
            <p:spPr bwMode="auto">
              <a:xfrm>
                <a:off x="3944" y="3784"/>
                <a:ext cx="168" cy="352"/>
              </a:xfrm>
              <a:prstGeom prst="line">
                <a:avLst/>
              </a:prstGeom>
              <a:noFill/>
              <a:ln w="12700">
                <a:solidFill>
                  <a:schemeClr val="tx1"/>
                </a:solidFill>
                <a:round/>
                <a:headEnd/>
                <a:tailEnd/>
              </a:ln>
            </p:spPr>
            <p:txBody>
              <a:bodyPr/>
              <a:lstStyle/>
              <a:p>
                <a:endParaRPr lang="en-US"/>
              </a:p>
            </p:txBody>
          </p:sp>
        </p:grpSp>
        <p:grpSp>
          <p:nvGrpSpPr>
            <p:cNvPr id="3872" name="Group 231"/>
            <p:cNvGrpSpPr>
              <a:grpSpLocks/>
            </p:cNvGrpSpPr>
            <p:nvPr/>
          </p:nvGrpSpPr>
          <p:grpSpPr bwMode="auto">
            <a:xfrm>
              <a:off x="2576" y="3496"/>
              <a:ext cx="178" cy="634"/>
              <a:chOff x="1208" y="3056"/>
              <a:chExt cx="204" cy="728"/>
            </a:xfrm>
          </p:grpSpPr>
          <p:sp>
            <p:nvSpPr>
              <p:cNvPr id="3873" name="Freeform 232"/>
              <p:cNvSpPr>
                <a:spLocks/>
              </p:cNvSpPr>
              <p:nvPr/>
            </p:nvSpPr>
            <p:spPr bwMode="auto">
              <a:xfrm>
                <a:off x="1216" y="3330"/>
                <a:ext cx="1" cy="446"/>
              </a:xfrm>
              <a:custGeom>
                <a:avLst/>
                <a:gdLst>
                  <a:gd name="T0" fmla="*/ 0 w 1"/>
                  <a:gd name="T1" fmla="*/ 0 h 446"/>
                  <a:gd name="T2" fmla="*/ 0 w 1"/>
                  <a:gd name="T3" fmla="*/ 446 h 446"/>
                  <a:gd name="T4" fmla="*/ 0 60000 65536"/>
                  <a:gd name="T5" fmla="*/ 0 60000 65536"/>
                  <a:gd name="T6" fmla="*/ 0 w 1"/>
                  <a:gd name="T7" fmla="*/ 0 h 446"/>
                  <a:gd name="T8" fmla="*/ 1 w 1"/>
                  <a:gd name="T9" fmla="*/ 446 h 446"/>
                </a:gdLst>
                <a:ahLst/>
                <a:cxnLst>
                  <a:cxn ang="T4">
                    <a:pos x="T0" y="T1"/>
                  </a:cxn>
                  <a:cxn ang="T5">
                    <a:pos x="T2" y="T3"/>
                  </a:cxn>
                </a:cxnLst>
                <a:rect l="T6" t="T7" r="T8" b="T9"/>
                <a:pathLst>
                  <a:path w="1" h="446">
                    <a:moveTo>
                      <a:pt x="0" y="0"/>
                    </a:moveTo>
                    <a:lnTo>
                      <a:pt x="0" y="446"/>
                    </a:lnTo>
                  </a:path>
                </a:pathLst>
              </a:custGeom>
              <a:noFill/>
              <a:ln w="28575">
                <a:solidFill>
                  <a:schemeClr val="tx1"/>
                </a:solidFill>
                <a:round/>
                <a:headEnd/>
                <a:tailEnd/>
              </a:ln>
            </p:spPr>
            <p:txBody>
              <a:bodyPr wrap="none" anchor="ctr"/>
              <a:lstStyle/>
              <a:p>
                <a:endParaRPr lang="en-US"/>
              </a:p>
            </p:txBody>
          </p:sp>
          <p:grpSp>
            <p:nvGrpSpPr>
              <p:cNvPr id="3874" name="Group 233"/>
              <p:cNvGrpSpPr>
                <a:grpSpLocks/>
              </p:cNvGrpSpPr>
              <p:nvPr/>
            </p:nvGrpSpPr>
            <p:grpSpPr bwMode="auto">
              <a:xfrm>
                <a:off x="1208" y="3056"/>
                <a:ext cx="204" cy="372"/>
                <a:chOff x="2496" y="2112"/>
                <a:chExt cx="181" cy="333"/>
              </a:xfrm>
            </p:grpSpPr>
            <p:sp>
              <p:nvSpPr>
                <p:cNvPr id="3876" name="Freeform 234"/>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877" name="Line 235"/>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878" name="Line 236"/>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sp>
            <p:nvSpPr>
              <p:cNvPr id="3875" name="Freeform 237"/>
              <p:cNvSpPr>
                <a:spLocks/>
              </p:cNvSpPr>
              <p:nvPr/>
            </p:nvSpPr>
            <p:spPr bwMode="auto">
              <a:xfrm>
                <a:off x="1408" y="3338"/>
                <a:ext cx="1" cy="446"/>
              </a:xfrm>
              <a:custGeom>
                <a:avLst/>
                <a:gdLst>
                  <a:gd name="T0" fmla="*/ 0 w 1"/>
                  <a:gd name="T1" fmla="*/ 0 h 446"/>
                  <a:gd name="T2" fmla="*/ 0 w 1"/>
                  <a:gd name="T3" fmla="*/ 446 h 446"/>
                  <a:gd name="T4" fmla="*/ 0 60000 65536"/>
                  <a:gd name="T5" fmla="*/ 0 60000 65536"/>
                  <a:gd name="T6" fmla="*/ 0 w 1"/>
                  <a:gd name="T7" fmla="*/ 0 h 446"/>
                  <a:gd name="T8" fmla="*/ 1 w 1"/>
                  <a:gd name="T9" fmla="*/ 446 h 446"/>
                </a:gdLst>
                <a:ahLst/>
                <a:cxnLst>
                  <a:cxn ang="T4">
                    <a:pos x="T0" y="T1"/>
                  </a:cxn>
                  <a:cxn ang="T5">
                    <a:pos x="T2" y="T3"/>
                  </a:cxn>
                </a:cxnLst>
                <a:rect l="T6" t="T7" r="T8" b="T9"/>
                <a:pathLst>
                  <a:path w="1" h="446">
                    <a:moveTo>
                      <a:pt x="0" y="0"/>
                    </a:moveTo>
                    <a:lnTo>
                      <a:pt x="0" y="446"/>
                    </a:lnTo>
                  </a:path>
                </a:pathLst>
              </a:custGeom>
              <a:noFill/>
              <a:ln w="28575">
                <a:solidFill>
                  <a:schemeClr val="tx1"/>
                </a:solidFill>
                <a:round/>
                <a:headEnd/>
                <a:tailEnd/>
              </a:ln>
            </p:spPr>
            <p:txBody>
              <a:bodyPr wrap="none" anchor="ctr"/>
              <a:lstStyle/>
              <a:p>
                <a:endParaRPr lang="en-US"/>
              </a:p>
            </p:txBody>
          </p:sp>
        </p:grpSp>
      </p:grpSp>
      <p:grpSp>
        <p:nvGrpSpPr>
          <p:cNvPr id="3125" name="Group 238"/>
          <p:cNvGrpSpPr>
            <a:grpSpLocks/>
          </p:cNvGrpSpPr>
          <p:nvPr/>
        </p:nvGrpSpPr>
        <p:grpSpPr bwMode="auto">
          <a:xfrm flipH="1">
            <a:off x="127000" y="6667500"/>
            <a:ext cx="579438" cy="854075"/>
            <a:chOff x="3642" y="3090"/>
            <a:chExt cx="356" cy="525"/>
          </a:xfrm>
        </p:grpSpPr>
        <p:sp>
          <p:nvSpPr>
            <p:cNvPr id="3832" name="Freeform 239"/>
            <p:cNvSpPr>
              <a:spLocks/>
            </p:cNvSpPr>
            <p:nvPr/>
          </p:nvSpPr>
          <p:spPr bwMode="auto">
            <a:xfrm>
              <a:off x="3843" y="3192"/>
              <a:ext cx="118" cy="186"/>
            </a:xfrm>
            <a:custGeom>
              <a:avLst/>
              <a:gdLst>
                <a:gd name="T0" fmla="*/ 0 w 246"/>
                <a:gd name="T1" fmla="*/ 8 h 369"/>
                <a:gd name="T2" fmla="*/ 234 w 246"/>
                <a:gd name="T3" fmla="*/ 369 h 369"/>
                <a:gd name="T4" fmla="*/ 246 w 246"/>
                <a:gd name="T5" fmla="*/ 362 h 369"/>
                <a:gd name="T6" fmla="*/ 11 w 246"/>
                <a:gd name="T7" fmla="*/ 0 h 369"/>
                <a:gd name="T8" fmla="*/ 0 w 246"/>
                <a:gd name="T9" fmla="*/ 8 h 369"/>
                <a:gd name="T10" fmla="*/ 0 60000 65536"/>
                <a:gd name="T11" fmla="*/ 0 60000 65536"/>
                <a:gd name="T12" fmla="*/ 0 60000 65536"/>
                <a:gd name="T13" fmla="*/ 0 60000 65536"/>
                <a:gd name="T14" fmla="*/ 0 60000 65536"/>
                <a:gd name="T15" fmla="*/ 0 w 246"/>
                <a:gd name="T16" fmla="*/ 0 h 369"/>
                <a:gd name="T17" fmla="*/ 246 w 246"/>
                <a:gd name="T18" fmla="*/ 369 h 369"/>
              </a:gdLst>
              <a:ahLst/>
              <a:cxnLst>
                <a:cxn ang="T10">
                  <a:pos x="T0" y="T1"/>
                </a:cxn>
                <a:cxn ang="T11">
                  <a:pos x="T2" y="T3"/>
                </a:cxn>
                <a:cxn ang="T12">
                  <a:pos x="T4" y="T5"/>
                </a:cxn>
                <a:cxn ang="T13">
                  <a:pos x="T6" y="T7"/>
                </a:cxn>
                <a:cxn ang="T14">
                  <a:pos x="T8" y="T9"/>
                </a:cxn>
              </a:cxnLst>
              <a:rect l="T15" t="T16" r="T17" b="T18"/>
              <a:pathLst>
                <a:path w="246" h="369">
                  <a:moveTo>
                    <a:pt x="0" y="8"/>
                  </a:moveTo>
                  <a:lnTo>
                    <a:pt x="234" y="369"/>
                  </a:lnTo>
                  <a:lnTo>
                    <a:pt x="246" y="362"/>
                  </a:lnTo>
                  <a:lnTo>
                    <a:pt x="11" y="0"/>
                  </a:lnTo>
                  <a:lnTo>
                    <a:pt x="0" y="8"/>
                  </a:lnTo>
                  <a:close/>
                </a:path>
              </a:pathLst>
            </a:custGeom>
            <a:solidFill>
              <a:srgbClr val="000000"/>
            </a:solidFill>
            <a:ln w="9525">
              <a:noFill/>
              <a:round/>
              <a:headEnd/>
              <a:tailEnd/>
            </a:ln>
          </p:spPr>
          <p:txBody>
            <a:bodyPr/>
            <a:lstStyle/>
            <a:p>
              <a:endParaRPr lang="en-US"/>
            </a:p>
          </p:txBody>
        </p:sp>
        <p:sp>
          <p:nvSpPr>
            <p:cNvPr id="3833" name="Freeform 240"/>
            <p:cNvSpPr>
              <a:spLocks/>
            </p:cNvSpPr>
            <p:nvPr/>
          </p:nvSpPr>
          <p:spPr bwMode="auto">
            <a:xfrm>
              <a:off x="3733" y="3262"/>
              <a:ext cx="121" cy="190"/>
            </a:xfrm>
            <a:custGeom>
              <a:avLst/>
              <a:gdLst>
                <a:gd name="T0" fmla="*/ 0 w 250"/>
                <a:gd name="T1" fmla="*/ 7 h 376"/>
                <a:gd name="T2" fmla="*/ 238 w 250"/>
                <a:gd name="T3" fmla="*/ 376 h 376"/>
                <a:gd name="T4" fmla="*/ 250 w 250"/>
                <a:gd name="T5" fmla="*/ 369 h 376"/>
                <a:gd name="T6" fmla="*/ 11 w 250"/>
                <a:gd name="T7" fmla="*/ 0 h 376"/>
                <a:gd name="T8" fmla="*/ 0 w 250"/>
                <a:gd name="T9" fmla="*/ 7 h 376"/>
                <a:gd name="T10" fmla="*/ 0 60000 65536"/>
                <a:gd name="T11" fmla="*/ 0 60000 65536"/>
                <a:gd name="T12" fmla="*/ 0 60000 65536"/>
                <a:gd name="T13" fmla="*/ 0 60000 65536"/>
                <a:gd name="T14" fmla="*/ 0 60000 65536"/>
                <a:gd name="T15" fmla="*/ 0 w 250"/>
                <a:gd name="T16" fmla="*/ 0 h 376"/>
                <a:gd name="T17" fmla="*/ 250 w 250"/>
                <a:gd name="T18" fmla="*/ 376 h 376"/>
              </a:gdLst>
              <a:ahLst/>
              <a:cxnLst>
                <a:cxn ang="T10">
                  <a:pos x="T0" y="T1"/>
                </a:cxn>
                <a:cxn ang="T11">
                  <a:pos x="T2" y="T3"/>
                </a:cxn>
                <a:cxn ang="T12">
                  <a:pos x="T4" y="T5"/>
                </a:cxn>
                <a:cxn ang="T13">
                  <a:pos x="T6" y="T7"/>
                </a:cxn>
                <a:cxn ang="T14">
                  <a:pos x="T8" y="T9"/>
                </a:cxn>
              </a:cxnLst>
              <a:rect l="T15" t="T16" r="T17" b="T18"/>
              <a:pathLst>
                <a:path w="250" h="376">
                  <a:moveTo>
                    <a:pt x="0" y="7"/>
                  </a:moveTo>
                  <a:lnTo>
                    <a:pt x="238" y="376"/>
                  </a:lnTo>
                  <a:lnTo>
                    <a:pt x="250" y="369"/>
                  </a:lnTo>
                  <a:lnTo>
                    <a:pt x="11" y="0"/>
                  </a:lnTo>
                  <a:lnTo>
                    <a:pt x="0" y="7"/>
                  </a:lnTo>
                  <a:close/>
                </a:path>
              </a:pathLst>
            </a:custGeom>
            <a:solidFill>
              <a:srgbClr val="000000"/>
            </a:solidFill>
            <a:ln w="9525">
              <a:noFill/>
              <a:round/>
              <a:headEnd/>
              <a:tailEnd/>
            </a:ln>
          </p:spPr>
          <p:txBody>
            <a:bodyPr/>
            <a:lstStyle/>
            <a:p>
              <a:endParaRPr lang="en-US"/>
            </a:p>
          </p:txBody>
        </p:sp>
        <p:sp>
          <p:nvSpPr>
            <p:cNvPr id="3834" name="Freeform 241"/>
            <p:cNvSpPr>
              <a:spLocks/>
            </p:cNvSpPr>
            <p:nvPr/>
          </p:nvSpPr>
          <p:spPr bwMode="auto">
            <a:xfrm>
              <a:off x="3722" y="3145"/>
              <a:ext cx="198" cy="266"/>
            </a:xfrm>
            <a:custGeom>
              <a:avLst/>
              <a:gdLst>
                <a:gd name="T0" fmla="*/ 85 w 410"/>
                <a:gd name="T1" fmla="*/ 0 h 526"/>
                <a:gd name="T2" fmla="*/ 0 w 410"/>
                <a:gd name="T3" fmla="*/ 57 h 526"/>
                <a:gd name="T4" fmla="*/ 63 w 410"/>
                <a:gd name="T5" fmla="*/ 143 h 526"/>
                <a:gd name="T6" fmla="*/ 11 w 410"/>
                <a:gd name="T7" fmla="*/ 177 h 526"/>
                <a:gd name="T8" fmla="*/ 0 w 410"/>
                <a:gd name="T9" fmla="*/ 217 h 526"/>
                <a:gd name="T10" fmla="*/ 154 w 410"/>
                <a:gd name="T11" fmla="*/ 457 h 526"/>
                <a:gd name="T12" fmla="*/ 251 w 410"/>
                <a:gd name="T13" fmla="*/ 526 h 526"/>
                <a:gd name="T14" fmla="*/ 410 w 410"/>
                <a:gd name="T15" fmla="*/ 423 h 526"/>
                <a:gd name="T16" fmla="*/ 399 w 410"/>
                <a:gd name="T17" fmla="*/ 309 h 526"/>
                <a:gd name="T18" fmla="*/ 239 w 410"/>
                <a:gd name="T19" fmla="*/ 57 h 526"/>
                <a:gd name="T20" fmla="*/ 194 w 410"/>
                <a:gd name="T21" fmla="*/ 52 h 526"/>
                <a:gd name="T22" fmla="*/ 142 w 410"/>
                <a:gd name="T23" fmla="*/ 86 h 526"/>
                <a:gd name="T24" fmla="*/ 85 w 410"/>
                <a:gd name="T25" fmla="*/ 0 h 5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0"/>
                <a:gd name="T40" fmla="*/ 0 h 526"/>
                <a:gd name="T41" fmla="*/ 410 w 410"/>
                <a:gd name="T42" fmla="*/ 526 h 5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0" h="526">
                  <a:moveTo>
                    <a:pt x="85" y="0"/>
                  </a:moveTo>
                  <a:lnTo>
                    <a:pt x="0" y="57"/>
                  </a:lnTo>
                  <a:lnTo>
                    <a:pt x="63" y="143"/>
                  </a:lnTo>
                  <a:lnTo>
                    <a:pt x="11" y="177"/>
                  </a:lnTo>
                  <a:lnTo>
                    <a:pt x="0" y="217"/>
                  </a:lnTo>
                  <a:lnTo>
                    <a:pt x="154" y="457"/>
                  </a:lnTo>
                  <a:lnTo>
                    <a:pt x="251" y="526"/>
                  </a:lnTo>
                  <a:lnTo>
                    <a:pt x="410" y="423"/>
                  </a:lnTo>
                  <a:lnTo>
                    <a:pt x="399" y="309"/>
                  </a:lnTo>
                  <a:lnTo>
                    <a:pt x="239" y="57"/>
                  </a:lnTo>
                  <a:lnTo>
                    <a:pt x="194" y="52"/>
                  </a:lnTo>
                  <a:lnTo>
                    <a:pt x="142" y="86"/>
                  </a:lnTo>
                  <a:lnTo>
                    <a:pt x="85"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835" name="Freeform 242"/>
            <p:cNvSpPr>
              <a:spLocks/>
            </p:cNvSpPr>
            <p:nvPr/>
          </p:nvSpPr>
          <p:spPr bwMode="auto">
            <a:xfrm>
              <a:off x="3843" y="3365"/>
              <a:ext cx="116" cy="85"/>
            </a:xfrm>
            <a:custGeom>
              <a:avLst/>
              <a:gdLst>
                <a:gd name="T0" fmla="*/ 242 w 242"/>
                <a:gd name="T1" fmla="*/ 23 h 169"/>
                <a:gd name="T2" fmla="*/ 15 w 242"/>
                <a:gd name="T3" fmla="*/ 169 h 169"/>
                <a:gd name="T4" fmla="*/ 0 w 242"/>
                <a:gd name="T5" fmla="*/ 146 h 169"/>
                <a:gd name="T6" fmla="*/ 227 w 242"/>
                <a:gd name="T7" fmla="*/ 0 h 169"/>
                <a:gd name="T8" fmla="*/ 242 w 242"/>
                <a:gd name="T9" fmla="*/ 23 h 169"/>
                <a:gd name="T10" fmla="*/ 0 60000 65536"/>
                <a:gd name="T11" fmla="*/ 0 60000 65536"/>
                <a:gd name="T12" fmla="*/ 0 60000 65536"/>
                <a:gd name="T13" fmla="*/ 0 60000 65536"/>
                <a:gd name="T14" fmla="*/ 0 60000 65536"/>
                <a:gd name="T15" fmla="*/ 0 w 242"/>
                <a:gd name="T16" fmla="*/ 0 h 169"/>
                <a:gd name="T17" fmla="*/ 242 w 242"/>
                <a:gd name="T18" fmla="*/ 169 h 169"/>
              </a:gdLst>
              <a:ahLst/>
              <a:cxnLst>
                <a:cxn ang="T10">
                  <a:pos x="T0" y="T1"/>
                </a:cxn>
                <a:cxn ang="T11">
                  <a:pos x="T2" y="T3"/>
                </a:cxn>
                <a:cxn ang="T12">
                  <a:pos x="T4" y="T5"/>
                </a:cxn>
                <a:cxn ang="T13">
                  <a:pos x="T6" y="T7"/>
                </a:cxn>
                <a:cxn ang="T14">
                  <a:pos x="T8" y="T9"/>
                </a:cxn>
              </a:cxnLst>
              <a:rect l="T15" t="T16" r="T17" b="T18"/>
              <a:pathLst>
                <a:path w="242" h="169">
                  <a:moveTo>
                    <a:pt x="242" y="23"/>
                  </a:moveTo>
                  <a:lnTo>
                    <a:pt x="15" y="169"/>
                  </a:lnTo>
                  <a:lnTo>
                    <a:pt x="0" y="146"/>
                  </a:lnTo>
                  <a:lnTo>
                    <a:pt x="227" y="0"/>
                  </a:lnTo>
                  <a:lnTo>
                    <a:pt x="242" y="23"/>
                  </a:lnTo>
                  <a:close/>
                </a:path>
              </a:pathLst>
            </a:custGeom>
            <a:solidFill>
              <a:srgbClr val="000000"/>
            </a:solidFill>
            <a:ln w="9525">
              <a:noFill/>
              <a:round/>
              <a:headEnd/>
              <a:tailEnd/>
            </a:ln>
          </p:spPr>
          <p:txBody>
            <a:bodyPr/>
            <a:lstStyle/>
            <a:p>
              <a:endParaRPr lang="en-US"/>
            </a:p>
          </p:txBody>
        </p:sp>
        <p:sp>
          <p:nvSpPr>
            <p:cNvPr id="3836" name="Freeform 243"/>
            <p:cNvSpPr>
              <a:spLocks/>
            </p:cNvSpPr>
            <p:nvPr/>
          </p:nvSpPr>
          <p:spPr bwMode="auto">
            <a:xfrm>
              <a:off x="3902" y="3408"/>
              <a:ext cx="81" cy="127"/>
            </a:xfrm>
            <a:custGeom>
              <a:avLst/>
              <a:gdLst>
                <a:gd name="T0" fmla="*/ 0 w 169"/>
                <a:gd name="T1" fmla="*/ 8 h 253"/>
                <a:gd name="T2" fmla="*/ 157 w 169"/>
                <a:gd name="T3" fmla="*/ 253 h 253"/>
                <a:gd name="T4" fmla="*/ 169 w 169"/>
                <a:gd name="T5" fmla="*/ 246 h 253"/>
                <a:gd name="T6" fmla="*/ 11 w 169"/>
                <a:gd name="T7" fmla="*/ 0 h 253"/>
                <a:gd name="T8" fmla="*/ 0 w 169"/>
                <a:gd name="T9" fmla="*/ 8 h 253"/>
                <a:gd name="T10" fmla="*/ 0 60000 65536"/>
                <a:gd name="T11" fmla="*/ 0 60000 65536"/>
                <a:gd name="T12" fmla="*/ 0 60000 65536"/>
                <a:gd name="T13" fmla="*/ 0 60000 65536"/>
                <a:gd name="T14" fmla="*/ 0 60000 65536"/>
                <a:gd name="T15" fmla="*/ 0 w 169"/>
                <a:gd name="T16" fmla="*/ 0 h 253"/>
                <a:gd name="T17" fmla="*/ 169 w 169"/>
                <a:gd name="T18" fmla="*/ 253 h 253"/>
              </a:gdLst>
              <a:ahLst/>
              <a:cxnLst>
                <a:cxn ang="T10">
                  <a:pos x="T0" y="T1"/>
                </a:cxn>
                <a:cxn ang="T11">
                  <a:pos x="T2" y="T3"/>
                </a:cxn>
                <a:cxn ang="T12">
                  <a:pos x="T4" y="T5"/>
                </a:cxn>
                <a:cxn ang="T13">
                  <a:pos x="T6" y="T7"/>
                </a:cxn>
                <a:cxn ang="T14">
                  <a:pos x="T8" y="T9"/>
                </a:cxn>
              </a:cxnLst>
              <a:rect l="T15" t="T16" r="T17" b="T18"/>
              <a:pathLst>
                <a:path w="169" h="253">
                  <a:moveTo>
                    <a:pt x="0" y="8"/>
                  </a:moveTo>
                  <a:lnTo>
                    <a:pt x="157" y="253"/>
                  </a:lnTo>
                  <a:lnTo>
                    <a:pt x="169" y="246"/>
                  </a:lnTo>
                  <a:lnTo>
                    <a:pt x="11" y="0"/>
                  </a:lnTo>
                  <a:lnTo>
                    <a:pt x="0" y="8"/>
                  </a:lnTo>
                  <a:close/>
                </a:path>
              </a:pathLst>
            </a:custGeom>
            <a:solidFill>
              <a:srgbClr val="000000"/>
            </a:solidFill>
            <a:ln w="9525">
              <a:noFill/>
              <a:round/>
              <a:headEnd/>
              <a:tailEnd/>
            </a:ln>
          </p:spPr>
          <p:txBody>
            <a:bodyPr/>
            <a:lstStyle/>
            <a:p>
              <a:endParaRPr lang="en-US"/>
            </a:p>
          </p:txBody>
        </p:sp>
        <p:sp>
          <p:nvSpPr>
            <p:cNvPr id="3837" name="Freeform 244"/>
            <p:cNvSpPr>
              <a:spLocks/>
            </p:cNvSpPr>
            <p:nvPr/>
          </p:nvSpPr>
          <p:spPr bwMode="auto">
            <a:xfrm>
              <a:off x="3953" y="3507"/>
              <a:ext cx="45" cy="44"/>
            </a:xfrm>
            <a:custGeom>
              <a:avLst/>
              <a:gdLst>
                <a:gd name="T0" fmla="*/ 93 w 93"/>
                <a:gd name="T1" fmla="*/ 50 h 88"/>
                <a:gd name="T2" fmla="*/ 35 w 93"/>
                <a:gd name="T3" fmla="*/ 88 h 88"/>
                <a:gd name="T4" fmla="*/ 0 w 93"/>
                <a:gd name="T5" fmla="*/ 38 h 88"/>
                <a:gd name="T6" fmla="*/ 58 w 93"/>
                <a:gd name="T7" fmla="*/ 0 h 88"/>
                <a:gd name="T8" fmla="*/ 93 w 93"/>
                <a:gd name="T9" fmla="*/ 50 h 88"/>
                <a:gd name="T10" fmla="*/ 0 60000 65536"/>
                <a:gd name="T11" fmla="*/ 0 60000 65536"/>
                <a:gd name="T12" fmla="*/ 0 60000 65536"/>
                <a:gd name="T13" fmla="*/ 0 60000 65536"/>
                <a:gd name="T14" fmla="*/ 0 60000 65536"/>
                <a:gd name="T15" fmla="*/ 0 w 93"/>
                <a:gd name="T16" fmla="*/ 0 h 88"/>
                <a:gd name="T17" fmla="*/ 93 w 93"/>
                <a:gd name="T18" fmla="*/ 88 h 88"/>
              </a:gdLst>
              <a:ahLst/>
              <a:cxnLst>
                <a:cxn ang="T10">
                  <a:pos x="T0" y="T1"/>
                </a:cxn>
                <a:cxn ang="T11">
                  <a:pos x="T2" y="T3"/>
                </a:cxn>
                <a:cxn ang="T12">
                  <a:pos x="T4" y="T5"/>
                </a:cxn>
                <a:cxn ang="T13">
                  <a:pos x="T6" y="T7"/>
                </a:cxn>
                <a:cxn ang="T14">
                  <a:pos x="T8" y="T9"/>
                </a:cxn>
              </a:cxnLst>
              <a:rect l="T15" t="T16" r="T17" b="T18"/>
              <a:pathLst>
                <a:path w="93" h="88">
                  <a:moveTo>
                    <a:pt x="93" y="50"/>
                  </a:moveTo>
                  <a:lnTo>
                    <a:pt x="35" y="88"/>
                  </a:lnTo>
                  <a:lnTo>
                    <a:pt x="0" y="38"/>
                  </a:lnTo>
                  <a:lnTo>
                    <a:pt x="58" y="0"/>
                  </a:lnTo>
                  <a:lnTo>
                    <a:pt x="93" y="50"/>
                  </a:lnTo>
                  <a:close/>
                </a:path>
              </a:pathLst>
            </a:custGeom>
            <a:solidFill>
              <a:srgbClr val="000000"/>
            </a:solidFill>
            <a:ln w="9525">
              <a:noFill/>
              <a:round/>
              <a:headEnd/>
              <a:tailEnd/>
            </a:ln>
          </p:spPr>
          <p:txBody>
            <a:bodyPr/>
            <a:lstStyle/>
            <a:p>
              <a:endParaRPr lang="en-US"/>
            </a:p>
          </p:txBody>
        </p:sp>
        <p:sp>
          <p:nvSpPr>
            <p:cNvPr id="3838" name="Rectangle 245"/>
            <p:cNvSpPr>
              <a:spLocks noChangeArrowheads="1"/>
            </p:cNvSpPr>
            <p:nvPr/>
          </p:nvSpPr>
          <p:spPr bwMode="auto">
            <a:xfrm>
              <a:off x="3822" y="3599"/>
              <a:ext cx="133" cy="16"/>
            </a:xfrm>
            <a:prstGeom prst="rect">
              <a:avLst/>
            </a:prstGeom>
            <a:solidFill>
              <a:srgbClr val="000000"/>
            </a:solidFill>
            <a:ln w="9525">
              <a:noFill/>
              <a:miter lim="800000"/>
              <a:headEnd/>
              <a:tailEnd/>
            </a:ln>
          </p:spPr>
          <p:txBody>
            <a:bodyPr/>
            <a:lstStyle/>
            <a:p>
              <a:endParaRPr lang="en-US"/>
            </a:p>
          </p:txBody>
        </p:sp>
        <p:sp>
          <p:nvSpPr>
            <p:cNvPr id="3839" name="Rectangle 246"/>
            <p:cNvSpPr>
              <a:spLocks noChangeArrowheads="1"/>
            </p:cNvSpPr>
            <p:nvPr/>
          </p:nvSpPr>
          <p:spPr bwMode="auto">
            <a:xfrm>
              <a:off x="3706" y="3439"/>
              <a:ext cx="7" cy="166"/>
            </a:xfrm>
            <a:prstGeom prst="rect">
              <a:avLst/>
            </a:prstGeom>
            <a:solidFill>
              <a:srgbClr val="000000"/>
            </a:solidFill>
            <a:ln w="9525">
              <a:noFill/>
              <a:miter lim="800000"/>
              <a:headEnd/>
              <a:tailEnd/>
            </a:ln>
          </p:spPr>
          <p:txBody>
            <a:bodyPr/>
            <a:lstStyle/>
            <a:p>
              <a:endParaRPr lang="en-US"/>
            </a:p>
          </p:txBody>
        </p:sp>
        <p:sp>
          <p:nvSpPr>
            <p:cNvPr id="3840" name="Rectangle 247"/>
            <p:cNvSpPr>
              <a:spLocks noChangeArrowheads="1"/>
            </p:cNvSpPr>
            <p:nvPr/>
          </p:nvSpPr>
          <p:spPr bwMode="auto">
            <a:xfrm>
              <a:off x="3883" y="3406"/>
              <a:ext cx="15" cy="166"/>
            </a:xfrm>
            <a:prstGeom prst="rect">
              <a:avLst/>
            </a:prstGeom>
            <a:solidFill>
              <a:srgbClr val="000000"/>
            </a:solidFill>
            <a:ln w="9525">
              <a:noFill/>
              <a:miter lim="800000"/>
              <a:headEnd/>
              <a:tailEnd/>
            </a:ln>
          </p:spPr>
          <p:txBody>
            <a:bodyPr/>
            <a:lstStyle/>
            <a:p>
              <a:endParaRPr lang="en-US"/>
            </a:p>
          </p:txBody>
        </p:sp>
        <p:sp>
          <p:nvSpPr>
            <p:cNvPr id="3841" name="Freeform 248"/>
            <p:cNvSpPr>
              <a:spLocks/>
            </p:cNvSpPr>
            <p:nvPr/>
          </p:nvSpPr>
          <p:spPr bwMode="auto">
            <a:xfrm>
              <a:off x="3830" y="3567"/>
              <a:ext cx="20" cy="36"/>
            </a:xfrm>
            <a:custGeom>
              <a:avLst/>
              <a:gdLst>
                <a:gd name="T0" fmla="*/ 42 w 42"/>
                <a:gd name="T1" fmla="*/ 4 h 73"/>
                <a:gd name="T2" fmla="*/ 11 w 42"/>
                <a:gd name="T3" fmla="*/ 73 h 73"/>
                <a:gd name="T4" fmla="*/ 0 w 42"/>
                <a:gd name="T5" fmla="*/ 69 h 73"/>
                <a:gd name="T6" fmla="*/ 31 w 42"/>
                <a:gd name="T7" fmla="*/ 0 h 73"/>
                <a:gd name="T8" fmla="*/ 42 w 42"/>
                <a:gd name="T9" fmla="*/ 4 h 73"/>
                <a:gd name="T10" fmla="*/ 0 60000 65536"/>
                <a:gd name="T11" fmla="*/ 0 60000 65536"/>
                <a:gd name="T12" fmla="*/ 0 60000 65536"/>
                <a:gd name="T13" fmla="*/ 0 60000 65536"/>
                <a:gd name="T14" fmla="*/ 0 60000 65536"/>
                <a:gd name="T15" fmla="*/ 0 w 42"/>
                <a:gd name="T16" fmla="*/ 0 h 73"/>
                <a:gd name="T17" fmla="*/ 42 w 42"/>
                <a:gd name="T18" fmla="*/ 73 h 73"/>
              </a:gdLst>
              <a:ahLst/>
              <a:cxnLst>
                <a:cxn ang="T10">
                  <a:pos x="T0" y="T1"/>
                </a:cxn>
                <a:cxn ang="T11">
                  <a:pos x="T2" y="T3"/>
                </a:cxn>
                <a:cxn ang="T12">
                  <a:pos x="T4" y="T5"/>
                </a:cxn>
                <a:cxn ang="T13">
                  <a:pos x="T6" y="T7"/>
                </a:cxn>
                <a:cxn ang="T14">
                  <a:pos x="T8" y="T9"/>
                </a:cxn>
              </a:cxnLst>
              <a:rect l="T15" t="T16" r="T17" b="T18"/>
              <a:pathLst>
                <a:path w="42" h="73">
                  <a:moveTo>
                    <a:pt x="42" y="4"/>
                  </a:moveTo>
                  <a:lnTo>
                    <a:pt x="11" y="73"/>
                  </a:lnTo>
                  <a:lnTo>
                    <a:pt x="0" y="69"/>
                  </a:lnTo>
                  <a:lnTo>
                    <a:pt x="31" y="0"/>
                  </a:lnTo>
                  <a:lnTo>
                    <a:pt x="42" y="4"/>
                  </a:lnTo>
                  <a:close/>
                </a:path>
              </a:pathLst>
            </a:custGeom>
            <a:solidFill>
              <a:srgbClr val="000000"/>
            </a:solidFill>
            <a:ln w="9525">
              <a:noFill/>
              <a:round/>
              <a:headEnd/>
              <a:tailEnd/>
            </a:ln>
          </p:spPr>
          <p:txBody>
            <a:bodyPr/>
            <a:lstStyle/>
            <a:p>
              <a:endParaRPr lang="en-US"/>
            </a:p>
          </p:txBody>
        </p:sp>
        <p:sp>
          <p:nvSpPr>
            <p:cNvPr id="3842" name="Freeform 249"/>
            <p:cNvSpPr>
              <a:spLocks/>
            </p:cNvSpPr>
            <p:nvPr/>
          </p:nvSpPr>
          <p:spPr bwMode="auto">
            <a:xfrm>
              <a:off x="3935" y="3571"/>
              <a:ext cx="20" cy="32"/>
            </a:xfrm>
            <a:custGeom>
              <a:avLst/>
              <a:gdLst>
                <a:gd name="T0" fmla="*/ 0 w 42"/>
                <a:gd name="T1" fmla="*/ 3 h 65"/>
                <a:gd name="T2" fmla="*/ 31 w 42"/>
                <a:gd name="T3" fmla="*/ 65 h 65"/>
                <a:gd name="T4" fmla="*/ 42 w 42"/>
                <a:gd name="T5" fmla="*/ 61 h 65"/>
                <a:gd name="T6" fmla="*/ 11 w 42"/>
                <a:gd name="T7" fmla="*/ 0 h 65"/>
                <a:gd name="T8" fmla="*/ 0 w 42"/>
                <a:gd name="T9" fmla="*/ 3 h 65"/>
                <a:gd name="T10" fmla="*/ 0 60000 65536"/>
                <a:gd name="T11" fmla="*/ 0 60000 65536"/>
                <a:gd name="T12" fmla="*/ 0 60000 65536"/>
                <a:gd name="T13" fmla="*/ 0 60000 65536"/>
                <a:gd name="T14" fmla="*/ 0 60000 65536"/>
                <a:gd name="T15" fmla="*/ 0 w 42"/>
                <a:gd name="T16" fmla="*/ 0 h 65"/>
                <a:gd name="T17" fmla="*/ 42 w 42"/>
                <a:gd name="T18" fmla="*/ 65 h 65"/>
              </a:gdLst>
              <a:ahLst/>
              <a:cxnLst>
                <a:cxn ang="T10">
                  <a:pos x="T0" y="T1"/>
                </a:cxn>
                <a:cxn ang="T11">
                  <a:pos x="T2" y="T3"/>
                </a:cxn>
                <a:cxn ang="T12">
                  <a:pos x="T4" y="T5"/>
                </a:cxn>
                <a:cxn ang="T13">
                  <a:pos x="T6" y="T7"/>
                </a:cxn>
                <a:cxn ang="T14">
                  <a:pos x="T8" y="T9"/>
                </a:cxn>
              </a:cxnLst>
              <a:rect l="T15" t="T16" r="T17" b="T18"/>
              <a:pathLst>
                <a:path w="42" h="65">
                  <a:moveTo>
                    <a:pt x="0" y="3"/>
                  </a:moveTo>
                  <a:lnTo>
                    <a:pt x="31" y="65"/>
                  </a:lnTo>
                  <a:lnTo>
                    <a:pt x="42" y="61"/>
                  </a:lnTo>
                  <a:lnTo>
                    <a:pt x="11" y="0"/>
                  </a:lnTo>
                  <a:lnTo>
                    <a:pt x="0" y="3"/>
                  </a:lnTo>
                  <a:close/>
                </a:path>
              </a:pathLst>
            </a:custGeom>
            <a:solidFill>
              <a:srgbClr val="000000"/>
            </a:solidFill>
            <a:ln w="9525">
              <a:noFill/>
              <a:round/>
              <a:headEnd/>
              <a:tailEnd/>
            </a:ln>
          </p:spPr>
          <p:txBody>
            <a:bodyPr/>
            <a:lstStyle/>
            <a:p>
              <a:endParaRPr lang="en-US"/>
            </a:p>
          </p:txBody>
        </p:sp>
        <p:sp>
          <p:nvSpPr>
            <p:cNvPr id="3843" name="Rectangle 250"/>
            <p:cNvSpPr>
              <a:spLocks noChangeArrowheads="1"/>
            </p:cNvSpPr>
            <p:nvPr/>
          </p:nvSpPr>
          <p:spPr bwMode="auto">
            <a:xfrm>
              <a:off x="3846" y="3569"/>
              <a:ext cx="94" cy="7"/>
            </a:xfrm>
            <a:prstGeom prst="rect">
              <a:avLst/>
            </a:prstGeom>
            <a:solidFill>
              <a:srgbClr val="000000"/>
            </a:solidFill>
            <a:ln w="9525">
              <a:noFill/>
              <a:miter lim="800000"/>
              <a:headEnd/>
              <a:tailEnd/>
            </a:ln>
          </p:spPr>
          <p:txBody>
            <a:bodyPr/>
            <a:lstStyle/>
            <a:p>
              <a:endParaRPr lang="en-US"/>
            </a:p>
          </p:txBody>
        </p:sp>
        <p:sp>
          <p:nvSpPr>
            <p:cNvPr id="3844" name="Freeform 251"/>
            <p:cNvSpPr>
              <a:spLocks/>
            </p:cNvSpPr>
            <p:nvPr/>
          </p:nvSpPr>
          <p:spPr bwMode="auto">
            <a:xfrm>
              <a:off x="3683" y="3103"/>
              <a:ext cx="88" cy="82"/>
            </a:xfrm>
            <a:custGeom>
              <a:avLst/>
              <a:gdLst>
                <a:gd name="T0" fmla="*/ 183 w 183"/>
                <a:gd name="T1" fmla="*/ 0 h 163"/>
                <a:gd name="T2" fmla="*/ 164 w 183"/>
                <a:gd name="T3" fmla="*/ 2 h 163"/>
                <a:gd name="T4" fmla="*/ 147 w 183"/>
                <a:gd name="T5" fmla="*/ 4 h 163"/>
                <a:gd name="T6" fmla="*/ 129 w 183"/>
                <a:gd name="T7" fmla="*/ 7 h 163"/>
                <a:gd name="T8" fmla="*/ 112 w 183"/>
                <a:gd name="T9" fmla="*/ 12 h 163"/>
                <a:gd name="T10" fmla="*/ 98 w 183"/>
                <a:gd name="T11" fmla="*/ 19 h 163"/>
                <a:gd name="T12" fmla="*/ 82 w 183"/>
                <a:gd name="T13" fmla="*/ 27 h 163"/>
                <a:gd name="T14" fmla="*/ 69 w 183"/>
                <a:gd name="T15" fmla="*/ 36 h 163"/>
                <a:gd name="T16" fmla="*/ 55 w 183"/>
                <a:gd name="T17" fmla="*/ 47 h 163"/>
                <a:gd name="T18" fmla="*/ 43 w 183"/>
                <a:gd name="T19" fmla="*/ 58 h 163"/>
                <a:gd name="T20" fmla="*/ 32 w 183"/>
                <a:gd name="T21" fmla="*/ 71 h 163"/>
                <a:gd name="T22" fmla="*/ 23 w 183"/>
                <a:gd name="T23" fmla="*/ 84 h 163"/>
                <a:gd name="T24" fmla="*/ 16 w 183"/>
                <a:gd name="T25" fmla="*/ 98 h 163"/>
                <a:gd name="T26" fmla="*/ 9 w 183"/>
                <a:gd name="T27" fmla="*/ 113 h 163"/>
                <a:gd name="T28" fmla="*/ 4 w 183"/>
                <a:gd name="T29" fmla="*/ 129 h 163"/>
                <a:gd name="T30" fmla="*/ 2 w 183"/>
                <a:gd name="T31" fmla="*/ 144 h 163"/>
                <a:gd name="T32" fmla="*/ 1 w 183"/>
                <a:gd name="T33" fmla="*/ 162 h 163"/>
                <a:gd name="T34" fmla="*/ 0 w 183"/>
                <a:gd name="T35" fmla="*/ 162 h 163"/>
                <a:gd name="T36" fmla="*/ 1 w 183"/>
                <a:gd name="T37" fmla="*/ 163 h 1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3"/>
                <a:gd name="T58" fmla="*/ 0 h 163"/>
                <a:gd name="T59" fmla="*/ 183 w 183"/>
                <a:gd name="T60" fmla="*/ 163 h 1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3" h="163">
                  <a:moveTo>
                    <a:pt x="183" y="0"/>
                  </a:moveTo>
                  <a:lnTo>
                    <a:pt x="164" y="2"/>
                  </a:lnTo>
                  <a:lnTo>
                    <a:pt x="147" y="4"/>
                  </a:lnTo>
                  <a:lnTo>
                    <a:pt x="129" y="7"/>
                  </a:lnTo>
                  <a:lnTo>
                    <a:pt x="112" y="12"/>
                  </a:lnTo>
                  <a:lnTo>
                    <a:pt x="98" y="19"/>
                  </a:lnTo>
                  <a:lnTo>
                    <a:pt x="82" y="27"/>
                  </a:lnTo>
                  <a:lnTo>
                    <a:pt x="69" y="36"/>
                  </a:lnTo>
                  <a:lnTo>
                    <a:pt x="55" y="47"/>
                  </a:lnTo>
                  <a:lnTo>
                    <a:pt x="43" y="58"/>
                  </a:lnTo>
                  <a:lnTo>
                    <a:pt x="32" y="71"/>
                  </a:lnTo>
                  <a:lnTo>
                    <a:pt x="23" y="84"/>
                  </a:lnTo>
                  <a:lnTo>
                    <a:pt x="16" y="98"/>
                  </a:lnTo>
                  <a:lnTo>
                    <a:pt x="9" y="113"/>
                  </a:lnTo>
                  <a:lnTo>
                    <a:pt x="4" y="129"/>
                  </a:lnTo>
                  <a:lnTo>
                    <a:pt x="2" y="144"/>
                  </a:lnTo>
                  <a:lnTo>
                    <a:pt x="1" y="162"/>
                  </a:lnTo>
                  <a:lnTo>
                    <a:pt x="0" y="162"/>
                  </a:lnTo>
                  <a:lnTo>
                    <a:pt x="1" y="163"/>
                  </a:lnTo>
                </a:path>
              </a:pathLst>
            </a:custGeom>
            <a:noFill/>
            <a:ln w="12700">
              <a:solidFill>
                <a:srgbClr val="000000"/>
              </a:solidFill>
              <a:prstDash val="solid"/>
              <a:round/>
              <a:headEnd/>
              <a:tailEnd/>
            </a:ln>
          </p:spPr>
          <p:txBody>
            <a:bodyPr/>
            <a:lstStyle/>
            <a:p>
              <a:endParaRPr lang="en-US"/>
            </a:p>
          </p:txBody>
        </p:sp>
        <p:grpSp>
          <p:nvGrpSpPr>
            <p:cNvPr id="3845" name="Group 252"/>
            <p:cNvGrpSpPr>
              <a:grpSpLocks/>
            </p:cNvGrpSpPr>
            <p:nvPr/>
          </p:nvGrpSpPr>
          <p:grpSpPr bwMode="auto">
            <a:xfrm>
              <a:off x="3757" y="3090"/>
              <a:ext cx="20" cy="33"/>
              <a:chOff x="2171" y="891"/>
              <a:chExt cx="42" cy="66"/>
            </a:xfrm>
          </p:grpSpPr>
          <p:sp>
            <p:nvSpPr>
              <p:cNvPr id="3869" name="Line 253"/>
              <p:cNvSpPr>
                <a:spLocks noChangeShapeType="1"/>
              </p:cNvSpPr>
              <p:nvPr/>
            </p:nvSpPr>
            <p:spPr bwMode="auto">
              <a:xfrm flipH="1">
                <a:off x="2183" y="920"/>
                <a:ext cx="28" cy="37"/>
              </a:xfrm>
              <a:prstGeom prst="line">
                <a:avLst/>
              </a:prstGeom>
              <a:noFill/>
              <a:ln w="12700">
                <a:solidFill>
                  <a:srgbClr val="000000"/>
                </a:solidFill>
                <a:round/>
                <a:headEnd/>
                <a:tailEnd/>
              </a:ln>
            </p:spPr>
            <p:txBody>
              <a:bodyPr/>
              <a:lstStyle/>
              <a:p>
                <a:endParaRPr lang="en-US"/>
              </a:p>
            </p:txBody>
          </p:sp>
          <p:sp>
            <p:nvSpPr>
              <p:cNvPr id="3870" name="Line 254"/>
              <p:cNvSpPr>
                <a:spLocks noChangeShapeType="1"/>
              </p:cNvSpPr>
              <p:nvPr/>
            </p:nvSpPr>
            <p:spPr bwMode="auto">
              <a:xfrm flipH="1" flipV="1">
                <a:off x="2171" y="891"/>
                <a:ext cx="42" cy="29"/>
              </a:xfrm>
              <a:prstGeom prst="line">
                <a:avLst/>
              </a:prstGeom>
              <a:noFill/>
              <a:ln w="12700">
                <a:solidFill>
                  <a:srgbClr val="000000"/>
                </a:solidFill>
                <a:round/>
                <a:headEnd/>
                <a:tailEnd/>
              </a:ln>
            </p:spPr>
            <p:txBody>
              <a:bodyPr/>
              <a:lstStyle/>
              <a:p>
                <a:endParaRPr lang="en-US"/>
              </a:p>
            </p:txBody>
          </p:sp>
        </p:grpSp>
        <p:grpSp>
          <p:nvGrpSpPr>
            <p:cNvPr id="3846" name="Group 255"/>
            <p:cNvGrpSpPr>
              <a:grpSpLocks/>
            </p:cNvGrpSpPr>
            <p:nvPr/>
          </p:nvGrpSpPr>
          <p:grpSpPr bwMode="auto">
            <a:xfrm>
              <a:off x="3672" y="3168"/>
              <a:ext cx="32" cy="22"/>
              <a:chOff x="1995" y="1046"/>
              <a:chExt cx="66" cy="44"/>
            </a:xfrm>
          </p:grpSpPr>
          <p:sp>
            <p:nvSpPr>
              <p:cNvPr id="3867" name="Line 256"/>
              <p:cNvSpPr>
                <a:spLocks noChangeShapeType="1"/>
              </p:cNvSpPr>
              <p:nvPr/>
            </p:nvSpPr>
            <p:spPr bwMode="auto">
              <a:xfrm flipV="1">
                <a:off x="2019" y="1066"/>
                <a:ext cx="42" cy="23"/>
              </a:xfrm>
              <a:prstGeom prst="line">
                <a:avLst/>
              </a:prstGeom>
              <a:noFill/>
              <a:ln w="12700">
                <a:solidFill>
                  <a:srgbClr val="000000"/>
                </a:solidFill>
                <a:round/>
                <a:headEnd/>
                <a:tailEnd/>
              </a:ln>
            </p:spPr>
            <p:txBody>
              <a:bodyPr/>
              <a:lstStyle/>
              <a:p>
                <a:endParaRPr lang="en-US"/>
              </a:p>
            </p:txBody>
          </p:sp>
          <p:sp>
            <p:nvSpPr>
              <p:cNvPr id="3868" name="Line 257"/>
              <p:cNvSpPr>
                <a:spLocks noChangeShapeType="1"/>
              </p:cNvSpPr>
              <p:nvPr/>
            </p:nvSpPr>
            <p:spPr bwMode="auto">
              <a:xfrm flipH="1" flipV="1">
                <a:off x="1995" y="1046"/>
                <a:ext cx="25" cy="44"/>
              </a:xfrm>
              <a:prstGeom prst="line">
                <a:avLst/>
              </a:prstGeom>
              <a:noFill/>
              <a:ln w="12700">
                <a:solidFill>
                  <a:srgbClr val="000000"/>
                </a:solidFill>
                <a:round/>
                <a:headEnd/>
                <a:tailEnd/>
              </a:ln>
            </p:spPr>
            <p:txBody>
              <a:bodyPr/>
              <a:lstStyle/>
              <a:p>
                <a:endParaRPr lang="en-US"/>
              </a:p>
            </p:txBody>
          </p:sp>
        </p:grpSp>
        <p:sp>
          <p:nvSpPr>
            <p:cNvPr id="3847" name="Freeform 258"/>
            <p:cNvSpPr>
              <a:spLocks/>
            </p:cNvSpPr>
            <p:nvPr/>
          </p:nvSpPr>
          <p:spPr bwMode="auto">
            <a:xfrm>
              <a:off x="3683" y="3103"/>
              <a:ext cx="88" cy="82"/>
            </a:xfrm>
            <a:custGeom>
              <a:avLst/>
              <a:gdLst>
                <a:gd name="T0" fmla="*/ 183 w 183"/>
                <a:gd name="T1" fmla="*/ 0 h 163"/>
                <a:gd name="T2" fmla="*/ 164 w 183"/>
                <a:gd name="T3" fmla="*/ 2 h 163"/>
                <a:gd name="T4" fmla="*/ 147 w 183"/>
                <a:gd name="T5" fmla="*/ 4 h 163"/>
                <a:gd name="T6" fmla="*/ 129 w 183"/>
                <a:gd name="T7" fmla="*/ 7 h 163"/>
                <a:gd name="T8" fmla="*/ 112 w 183"/>
                <a:gd name="T9" fmla="*/ 12 h 163"/>
                <a:gd name="T10" fmla="*/ 98 w 183"/>
                <a:gd name="T11" fmla="*/ 19 h 163"/>
                <a:gd name="T12" fmla="*/ 82 w 183"/>
                <a:gd name="T13" fmla="*/ 27 h 163"/>
                <a:gd name="T14" fmla="*/ 69 w 183"/>
                <a:gd name="T15" fmla="*/ 36 h 163"/>
                <a:gd name="T16" fmla="*/ 55 w 183"/>
                <a:gd name="T17" fmla="*/ 47 h 163"/>
                <a:gd name="T18" fmla="*/ 43 w 183"/>
                <a:gd name="T19" fmla="*/ 58 h 163"/>
                <a:gd name="T20" fmla="*/ 32 w 183"/>
                <a:gd name="T21" fmla="*/ 71 h 163"/>
                <a:gd name="T22" fmla="*/ 23 w 183"/>
                <a:gd name="T23" fmla="*/ 84 h 163"/>
                <a:gd name="T24" fmla="*/ 16 w 183"/>
                <a:gd name="T25" fmla="*/ 98 h 163"/>
                <a:gd name="T26" fmla="*/ 9 w 183"/>
                <a:gd name="T27" fmla="*/ 113 h 163"/>
                <a:gd name="T28" fmla="*/ 4 w 183"/>
                <a:gd name="T29" fmla="*/ 129 h 163"/>
                <a:gd name="T30" fmla="*/ 2 w 183"/>
                <a:gd name="T31" fmla="*/ 144 h 163"/>
                <a:gd name="T32" fmla="*/ 1 w 183"/>
                <a:gd name="T33" fmla="*/ 162 h 163"/>
                <a:gd name="T34" fmla="*/ 0 w 183"/>
                <a:gd name="T35" fmla="*/ 162 h 163"/>
                <a:gd name="T36" fmla="*/ 1 w 183"/>
                <a:gd name="T37" fmla="*/ 163 h 1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3"/>
                <a:gd name="T58" fmla="*/ 0 h 163"/>
                <a:gd name="T59" fmla="*/ 183 w 183"/>
                <a:gd name="T60" fmla="*/ 163 h 1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3" h="163">
                  <a:moveTo>
                    <a:pt x="183" y="0"/>
                  </a:moveTo>
                  <a:lnTo>
                    <a:pt x="164" y="2"/>
                  </a:lnTo>
                  <a:lnTo>
                    <a:pt x="147" y="4"/>
                  </a:lnTo>
                  <a:lnTo>
                    <a:pt x="129" y="7"/>
                  </a:lnTo>
                  <a:lnTo>
                    <a:pt x="112" y="12"/>
                  </a:lnTo>
                  <a:lnTo>
                    <a:pt x="98" y="19"/>
                  </a:lnTo>
                  <a:lnTo>
                    <a:pt x="82" y="27"/>
                  </a:lnTo>
                  <a:lnTo>
                    <a:pt x="69" y="36"/>
                  </a:lnTo>
                  <a:lnTo>
                    <a:pt x="55" y="47"/>
                  </a:lnTo>
                  <a:lnTo>
                    <a:pt x="43" y="58"/>
                  </a:lnTo>
                  <a:lnTo>
                    <a:pt x="32" y="71"/>
                  </a:lnTo>
                  <a:lnTo>
                    <a:pt x="23" y="84"/>
                  </a:lnTo>
                  <a:lnTo>
                    <a:pt x="16" y="98"/>
                  </a:lnTo>
                  <a:lnTo>
                    <a:pt x="9" y="113"/>
                  </a:lnTo>
                  <a:lnTo>
                    <a:pt x="4" y="129"/>
                  </a:lnTo>
                  <a:lnTo>
                    <a:pt x="2" y="144"/>
                  </a:lnTo>
                  <a:lnTo>
                    <a:pt x="1" y="162"/>
                  </a:lnTo>
                  <a:lnTo>
                    <a:pt x="0" y="162"/>
                  </a:lnTo>
                  <a:lnTo>
                    <a:pt x="1" y="163"/>
                  </a:lnTo>
                </a:path>
              </a:pathLst>
            </a:custGeom>
            <a:noFill/>
            <a:ln w="12700">
              <a:solidFill>
                <a:srgbClr val="000000"/>
              </a:solidFill>
              <a:prstDash val="solid"/>
              <a:round/>
              <a:headEnd/>
              <a:tailEnd/>
            </a:ln>
          </p:spPr>
          <p:txBody>
            <a:bodyPr/>
            <a:lstStyle/>
            <a:p>
              <a:endParaRPr lang="en-US"/>
            </a:p>
          </p:txBody>
        </p:sp>
        <p:sp>
          <p:nvSpPr>
            <p:cNvPr id="3848" name="Line 259"/>
            <p:cNvSpPr>
              <a:spLocks noChangeShapeType="1"/>
            </p:cNvSpPr>
            <p:nvPr/>
          </p:nvSpPr>
          <p:spPr bwMode="auto">
            <a:xfrm flipH="1">
              <a:off x="3763" y="3105"/>
              <a:ext cx="13" cy="18"/>
            </a:xfrm>
            <a:prstGeom prst="line">
              <a:avLst/>
            </a:prstGeom>
            <a:noFill/>
            <a:ln w="12700">
              <a:solidFill>
                <a:srgbClr val="000000"/>
              </a:solidFill>
              <a:round/>
              <a:headEnd/>
              <a:tailEnd/>
            </a:ln>
          </p:spPr>
          <p:txBody>
            <a:bodyPr/>
            <a:lstStyle/>
            <a:p>
              <a:endParaRPr lang="en-US"/>
            </a:p>
          </p:txBody>
        </p:sp>
        <p:sp>
          <p:nvSpPr>
            <p:cNvPr id="3849" name="Line 260"/>
            <p:cNvSpPr>
              <a:spLocks noChangeShapeType="1"/>
            </p:cNvSpPr>
            <p:nvPr/>
          </p:nvSpPr>
          <p:spPr bwMode="auto">
            <a:xfrm flipH="1" flipV="1">
              <a:off x="3757" y="3090"/>
              <a:ext cx="20" cy="15"/>
            </a:xfrm>
            <a:prstGeom prst="line">
              <a:avLst/>
            </a:prstGeom>
            <a:noFill/>
            <a:ln w="12700">
              <a:solidFill>
                <a:srgbClr val="000000"/>
              </a:solidFill>
              <a:round/>
              <a:headEnd/>
              <a:tailEnd/>
            </a:ln>
          </p:spPr>
          <p:txBody>
            <a:bodyPr/>
            <a:lstStyle/>
            <a:p>
              <a:endParaRPr lang="en-US"/>
            </a:p>
          </p:txBody>
        </p:sp>
        <p:sp>
          <p:nvSpPr>
            <p:cNvPr id="3850" name="Line 261"/>
            <p:cNvSpPr>
              <a:spLocks noChangeShapeType="1"/>
            </p:cNvSpPr>
            <p:nvPr/>
          </p:nvSpPr>
          <p:spPr bwMode="auto">
            <a:xfrm flipH="1">
              <a:off x="3763" y="3105"/>
              <a:ext cx="13" cy="18"/>
            </a:xfrm>
            <a:prstGeom prst="line">
              <a:avLst/>
            </a:prstGeom>
            <a:noFill/>
            <a:ln w="12700">
              <a:solidFill>
                <a:srgbClr val="000000"/>
              </a:solidFill>
              <a:round/>
              <a:headEnd/>
              <a:tailEnd/>
            </a:ln>
          </p:spPr>
          <p:txBody>
            <a:bodyPr/>
            <a:lstStyle/>
            <a:p>
              <a:endParaRPr lang="en-US"/>
            </a:p>
          </p:txBody>
        </p:sp>
        <p:sp>
          <p:nvSpPr>
            <p:cNvPr id="3851" name="Line 262"/>
            <p:cNvSpPr>
              <a:spLocks noChangeShapeType="1"/>
            </p:cNvSpPr>
            <p:nvPr/>
          </p:nvSpPr>
          <p:spPr bwMode="auto">
            <a:xfrm flipH="1" flipV="1">
              <a:off x="3757" y="3090"/>
              <a:ext cx="20" cy="15"/>
            </a:xfrm>
            <a:prstGeom prst="line">
              <a:avLst/>
            </a:prstGeom>
            <a:noFill/>
            <a:ln w="12700">
              <a:solidFill>
                <a:srgbClr val="000000"/>
              </a:solidFill>
              <a:round/>
              <a:headEnd/>
              <a:tailEnd/>
            </a:ln>
          </p:spPr>
          <p:txBody>
            <a:bodyPr/>
            <a:lstStyle/>
            <a:p>
              <a:endParaRPr lang="en-US"/>
            </a:p>
          </p:txBody>
        </p:sp>
        <p:grpSp>
          <p:nvGrpSpPr>
            <p:cNvPr id="3852" name="Group 263"/>
            <p:cNvGrpSpPr>
              <a:grpSpLocks/>
            </p:cNvGrpSpPr>
            <p:nvPr/>
          </p:nvGrpSpPr>
          <p:grpSpPr bwMode="auto">
            <a:xfrm>
              <a:off x="3672" y="3168"/>
              <a:ext cx="32" cy="22"/>
              <a:chOff x="1995" y="1046"/>
              <a:chExt cx="66" cy="44"/>
            </a:xfrm>
          </p:grpSpPr>
          <p:sp>
            <p:nvSpPr>
              <p:cNvPr id="3863" name="Line 264"/>
              <p:cNvSpPr>
                <a:spLocks noChangeShapeType="1"/>
              </p:cNvSpPr>
              <p:nvPr/>
            </p:nvSpPr>
            <p:spPr bwMode="auto">
              <a:xfrm flipV="1">
                <a:off x="2019" y="1066"/>
                <a:ext cx="42" cy="23"/>
              </a:xfrm>
              <a:prstGeom prst="line">
                <a:avLst/>
              </a:prstGeom>
              <a:noFill/>
              <a:ln w="12700">
                <a:solidFill>
                  <a:srgbClr val="000000"/>
                </a:solidFill>
                <a:round/>
                <a:headEnd/>
                <a:tailEnd/>
              </a:ln>
            </p:spPr>
            <p:txBody>
              <a:bodyPr/>
              <a:lstStyle/>
              <a:p>
                <a:endParaRPr lang="en-US"/>
              </a:p>
            </p:txBody>
          </p:sp>
          <p:sp>
            <p:nvSpPr>
              <p:cNvPr id="3864" name="Line 265"/>
              <p:cNvSpPr>
                <a:spLocks noChangeShapeType="1"/>
              </p:cNvSpPr>
              <p:nvPr/>
            </p:nvSpPr>
            <p:spPr bwMode="auto">
              <a:xfrm flipH="1" flipV="1">
                <a:off x="1995" y="1046"/>
                <a:ext cx="25" cy="44"/>
              </a:xfrm>
              <a:prstGeom prst="line">
                <a:avLst/>
              </a:prstGeom>
              <a:noFill/>
              <a:ln w="12700">
                <a:solidFill>
                  <a:srgbClr val="000000"/>
                </a:solidFill>
                <a:round/>
                <a:headEnd/>
                <a:tailEnd/>
              </a:ln>
            </p:spPr>
            <p:txBody>
              <a:bodyPr/>
              <a:lstStyle/>
              <a:p>
                <a:endParaRPr lang="en-US"/>
              </a:p>
            </p:txBody>
          </p:sp>
          <p:sp>
            <p:nvSpPr>
              <p:cNvPr id="3865" name="Line 266"/>
              <p:cNvSpPr>
                <a:spLocks noChangeShapeType="1"/>
              </p:cNvSpPr>
              <p:nvPr/>
            </p:nvSpPr>
            <p:spPr bwMode="auto">
              <a:xfrm flipV="1">
                <a:off x="2019" y="1066"/>
                <a:ext cx="42" cy="23"/>
              </a:xfrm>
              <a:prstGeom prst="line">
                <a:avLst/>
              </a:prstGeom>
              <a:noFill/>
              <a:ln w="12700">
                <a:solidFill>
                  <a:srgbClr val="000000"/>
                </a:solidFill>
                <a:round/>
                <a:headEnd/>
                <a:tailEnd/>
              </a:ln>
            </p:spPr>
            <p:txBody>
              <a:bodyPr/>
              <a:lstStyle/>
              <a:p>
                <a:endParaRPr lang="en-US"/>
              </a:p>
            </p:txBody>
          </p:sp>
          <p:sp>
            <p:nvSpPr>
              <p:cNvPr id="3866" name="Line 267"/>
              <p:cNvSpPr>
                <a:spLocks noChangeShapeType="1"/>
              </p:cNvSpPr>
              <p:nvPr/>
            </p:nvSpPr>
            <p:spPr bwMode="auto">
              <a:xfrm flipH="1" flipV="1">
                <a:off x="1995" y="1046"/>
                <a:ext cx="25" cy="44"/>
              </a:xfrm>
              <a:prstGeom prst="line">
                <a:avLst/>
              </a:prstGeom>
              <a:noFill/>
              <a:ln w="12700">
                <a:solidFill>
                  <a:srgbClr val="000000"/>
                </a:solidFill>
                <a:round/>
                <a:headEnd/>
                <a:tailEnd/>
              </a:ln>
            </p:spPr>
            <p:txBody>
              <a:bodyPr/>
              <a:lstStyle/>
              <a:p>
                <a:endParaRPr lang="en-US"/>
              </a:p>
            </p:txBody>
          </p:sp>
        </p:grpSp>
        <p:sp>
          <p:nvSpPr>
            <p:cNvPr id="3853" name="Rectangle 268"/>
            <p:cNvSpPr>
              <a:spLocks noChangeArrowheads="1"/>
            </p:cNvSpPr>
            <p:nvPr/>
          </p:nvSpPr>
          <p:spPr bwMode="auto">
            <a:xfrm>
              <a:off x="3821" y="3439"/>
              <a:ext cx="7" cy="166"/>
            </a:xfrm>
            <a:prstGeom prst="rect">
              <a:avLst/>
            </a:prstGeom>
            <a:solidFill>
              <a:srgbClr val="000000"/>
            </a:solidFill>
            <a:ln w="9525">
              <a:noFill/>
              <a:miter lim="800000"/>
              <a:headEnd/>
              <a:tailEnd/>
            </a:ln>
          </p:spPr>
          <p:txBody>
            <a:bodyPr/>
            <a:lstStyle/>
            <a:p>
              <a:endParaRPr lang="en-US"/>
            </a:p>
          </p:txBody>
        </p:sp>
        <p:grpSp>
          <p:nvGrpSpPr>
            <p:cNvPr id="3854" name="Group 269"/>
            <p:cNvGrpSpPr>
              <a:grpSpLocks/>
            </p:cNvGrpSpPr>
            <p:nvPr/>
          </p:nvGrpSpPr>
          <p:grpSpPr bwMode="auto">
            <a:xfrm>
              <a:off x="3642" y="3306"/>
              <a:ext cx="248" cy="140"/>
              <a:chOff x="1440" y="1248"/>
              <a:chExt cx="515" cy="277"/>
            </a:xfrm>
          </p:grpSpPr>
          <p:grpSp>
            <p:nvGrpSpPr>
              <p:cNvPr id="3855" name="Group 270"/>
              <p:cNvGrpSpPr>
                <a:grpSpLocks/>
              </p:cNvGrpSpPr>
              <p:nvPr/>
            </p:nvGrpSpPr>
            <p:grpSpPr bwMode="auto">
              <a:xfrm rot="-5392584">
                <a:off x="1559" y="1129"/>
                <a:ext cx="277" cy="515"/>
                <a:chOff x="2305" y="992"/>
                <a:chExt cx="277" cy="515"/>
              </a:xfrm>
            </p:grpSpPr>
            <p:sp>
              <p:nvSpPr>
                <p:cNvPr id="3861" name="Freeform 271"/>
                <p:cNvSpPr>
                  <a:spLocks/>
                </p:cNvSpPr>
                <p:nvPr/>
              </p:nvSpPr>
              <p:spPr bwMode="auto">
                <a:xfrm>
                  <a:off x="2305" y="992"/>
                  <a:ext cx="277" cy="515"/>
                </a:xfrm>
                <a:custGeom>
                  <a:avLst/>
                  <a:gdLst>
                    <a:gd name="T0" fmla="*/ 188 w 277"/>
                    <a:gd name="T1" fmla="*/ 0 h 1030"/>
                    <a:gd name="T2" fmla="*/ 85 w 277"/>
                    <a:gd name="T3" fmla="*/ 0 h 1030"/>
                    <a:gd name="T4" fmla="*/ 85 w 277"/>
                    <a:gd name="T5" fmla="*/ 209 h 1030"/>
                    <a:gd name="T6" fmla="*/ 51 w 277"/>
                    <a:gd name="T7" fmla="*/ 209 h 1030"/>
                    <a:gd name="T8" fmla="*/ 0 w 277"/>
                    <a:gd name="T9" fmla="*/ 277 h 1030"/>
                    <a:gd name="T10" fmla="*/ 0 w 277"/>
                    <a:gd name="T11" fmla="*/ 828 h 1030"/>
                    <a:gd name="T12" fmla="*/ 51 w 277"/>
                    <a:gd name="T13" fmla="*/ 1030 h 1030"/>
                    <a:gd name="T14" fmla="*/ 226 w 277"/>
                    <a:gd name="T15" fmla="*/ 1030 h 1030"/>
                    <a:gd name="T16" fmla="*/ 277 w 277"/>
                    <a:gd name="T17" fmla="*/ 828 h 1030"/>
                    <a:gd name="T18" fmla="*/ 277 w 277"/>
                    <a:gd name="T19" fmla="*/ 277 h 1030"/>
                    <a:gd name="T20" fmla="*/ 226 w 277"/>
                    <a:gd name="T21" fmla="*/ 209 h 1030"/>
                    <a:gd name="T22" fmla="*/ 188 w 277"/>
                    <a:gd name="T23" fmla="*/ 209 h 1030"/>
                    <a:gd name="T24" fmla="*/ 188 w 277"/>
                    <a:gd name="T25" fmla="*/ 0 h 10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1030"/>
                    <a:gd name="T41" fmla="*/ 277 w 277"/>
                    <a:gd name="T42" fmla="*/ 1030 h 10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1030">
                      <a:moveTo>
                        <a:pt x="188" y="0"/>
                      </a:moveTo>
                      <a:lnTo>
                        <a:pt x="85" y="0"/>
                      </a:lnTo>
                      <a:lnTo>
                        <a:pt x="85" y="209"/>
                      </a:lnTo>
                      <a:lnTo>
                        <a:pt x="51" y="209"/>
                      </a:lnTo>
                      <a:lnTo>
                        <a:pt x="0" y="277"/>
                      </a:lnTo>
                      <a:lnTo>
                        <a:pt x="0" y="828"/>
                      </a:lnTo>
                      <a:lnTo>
                        <a:pt x="51" y="1030"/>
                      </a:lnTo>
                      <a:lnTo>
                        <a:pt x="226" y="1030"/>
                      </a:lnTo>
                      <a:lnTo>
                        <a:pt x="277" y="828"/>
                      </a:lnTo>
                      <a:lnTo>
                        <a:pt x="277" y="277"/>
                      </a:lnTo>
                      <a:lnTo>
                        <a:pt x="226" y="209"/>
                      </a:lnTo>
                      <a:lnTo>
                        <a:pt x="188" y="209"/>
                      </a:lnTo>
                      <a:lnTo>
                        <a:pt x="188" y="0"/>
                      </a:lnTo>
                      <a:close/>
                    </a:path>
                  </a:pathLst>
                </a:custGeom>
                <a:solidFill>
                  <a:srgbClr val="FFFFFF"/>
                </a:solidFill>
                <a:ln w="9525">
                  <a:noFill/>
                  <a:round/>
                  <a:headEnd/>
                  <a:tailEnd/>
                </a:ln>
              </p:spPr>
              <p:txBody>
                <a:bodyPr/>
                <a:lstStyle/>
                <a:p>
                  <a:endParaRPr lang="en-US"/>
                </a:p>
              </p:txBody>
            </p:sp>
            <p:sp>
              <p:nvSpPr>
                <p:cNvPr id="3862" name="Freeform 272"/>
                <p:cNvSpPr>
                  <a:spLocks/>
                </p:cNvSpPr>
                <p:nvPr/>
              </p:nvSpPr>
              <p:spPr bwMode="auto">
                <a:xfrm>
                  <a:off x="2305" y="992"/>
                  <a:ext cx="277" cy="515"/>
                </a:xfrm>
                <a:custGeom>
                  <a:avLst/>
                  <a:gdLst>
                    <a:gd name="T0" fmla="*/ 188 w 277"/>
                    <a:gd name="T1" fmla="*/ 0 h 1030"/>
                    <a:gd name="T2" fmla="*/ 85 w 277"/>
                    <a:gd name="T3" fmla="*/ 0 h 1030"/>
                    <a:gd name="T4" fmla="*/ 85 w 277"/>
                    <a:gd name="T5" fmla="*/ 209 h 1030"/>
                    <a:gd name="T6" fmla="*/ 51 w 277"/>
                    <a:gd name="T7" fmla="*/ 209 h 1030"/>
                    <a:gd name="T8" fmla="*/ 0 w 277"/>
                    <a:gd name="T9" fmla="*/ 277 h 1030"/>
                    <a:gd name="T10" fmla="*/ 0 w 277"/>
                    <a:gd name="T11" fmla="*/ 828 h 1030"/>
                    <a:gd name="T12" fmla="*/ 51 w 277"/>
                    <a:gd name="T13" fmla="*/ 1030 h 1030"/>
                    <a:gd name="T14" fmla="*/ 226 w 277"/>
                    <a:gd name="T15" fmla="*/ 1030 h 1030"/>
                    <a:gd name="T16" fmla="*/ 277 w 277"/>
                    <a:gd name="T17" fmla="*/ 828 h 1030"/>
                    <a:gd name="T18" fmla="*/ 277 w 277"/>
                    <a:gd name="T19" fmla="*/ 277 h 1030"/>
                    <a:gd name="T20" fmla="*/ 226 w 277"/>
                    <a:gd name="T21" fmla="*/ 209 h 1030"/>
                    <a:gd name="T22" fmla="*/ 188 w 277"/>
                    <a:gd name="T23" fmla="*/ 209 h 1030"/>
                    <a:gd name="T24" fmla="*/ 188 w 277"/>
                    <a:gd name="T25" fmla="*/ 0 h 10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1030"/>
                    <a:gd name="T41" fmla="*/ 277 w 277"/>
                    <a:gd name="T42" fmla="*/ 1030 h 103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1030">
                      <a:moveTo>
                        <a:pt x="188" y="0"/>
                      </a:moveTo>
                      <a:lnTo>
                        <a:pt x="85" y="0"/>
                      </a:lnTo>
                      <a:lnTo>
                        <a:pt x="85" y="209"/>
                      </a:lnTo>
                      <a:lnTo>
                        <a:pt x="51" y="209"/>
                      </a:lnTo>
                      <a:lnTo>
                        <a:pt x="0" y="277"/>
                      </a:lnTo>
                      <a:lnTo>
                        <a:pt x="0" y="828"/>
                      </a:lnTo>
                      <a:lnTo>
                        <a:pt x="51" y="1030"/>
                      </a:lnTo>
                      <a:lnTo>
                        <a:pt x="226" y="1030"/>
                      </a:lnTo>
                      <a:lnTo>
                        <a:pt x="277" y="828"/>
                      </a:lnTo>
                      <a:lnTo>
                        <a:pt x="277" y="277"/>
                      </a:lnTo>
                      <a:lnTo>
                        <a:pt x="226" y="209"/>
                      </a:lnTo>
                      <a:lnTo>
                        <a:pt x="188" y="209"/>
                      </a:lnTo>
                      <a:lnTo>
                        <a:pt x="188" y="0"/>
                      </a:lnTo>
                    </a:path>
                  </a:pathLst>
                </a:custGeom>
                <a:noFill/>
                <a:ln w="12700">
                  <a:solidFill>
                    <a:srgbClr val="000000"/>
                  </a:solidFill>
                  <a:prstDash val="solid"/>
                  <a:round/>
                  <a:headEnd/>
                  <a:tailEnd/>
                </a:ln>
              </p:spPr>
              <p:txBody>
                <a:bodyPr/>
                <a:lstStyle/>
                <a:p>
                  <a:endParaRPr lang="en-US"/>
                </a:p>
              </p:txBody>
            </p:sp>
          </p:grpSp>
          <p:grpSp>
            <p:nvGrpSpPr>
              <p:cNvPr id="3856" name="Group 273"/>
              <p:cNvGrpSpPr>
                <a:grpSpLocks/>
              </p:cNvGrpSpPr>
              <p:nvPr/>
            </p:nvGrpSpPr>
            <p:grpSpPr bwMode="auto">
              <a:xfrm rot="-5327712">
                <a:off x="1616" y="1228"/>
                <a:ext cx="210" cy="321"/>
                <a:chOff x="2338" y="1124"/>
                <a:chExt cx="210" cy="321"/>
              </a:xfrm>
            </p:grpSpPr>
            <p:sp>
              <p:nvSpPr>
                <p:cNvPr id="3857" name="Freeform 274"/>
                <p:cNvSpPr>
                  <a:spLocks/>
                </p:cNvSpPr>
                <p:nvPr/>
              </p:nvSpPr>
              <p:spPr bwMode="auto">
                <a:xfrm>
                  <a:off x="2338" y="1124"/>
                  <a:ext cx="210" cy="321"/>
                </a:xfrm>
                <a:custGeom>
                  <a:avLst/>
                  <a:gdLst>
                    <a:gd name="T0" fmla="*/ 0 w 210"/>
                    <a:gd name="T1" fmla="*/ 32 h 643"/>
                    <a:gd name="T2" fmla="*/ 27 w 210"/>
                    <a:gd name="T3" fmla="*/ 0 h 643"/>
                    <a:gd name="T4" fmla="*/ 210 w 210"/>
                    <a:gd name="T5" fmla="*/ 611 h 643"/>
                    <a:gd name="T6" fmla="*/ 183 w 210"/>
                    <a:gd name="T7" fmla="*/ 643 h 643"/>
                    <a:gd name="T8" fmla="*/ 0 w 210"/>
                    <a:gd name="T9" fmla="*/ 32 h 643"/>
                    <a:gd name="T10" fmla="*/ 0 60000 65536"/>
                    <a:gd name="T11" fmla="*/ 0 60000 65536"/>
                    <a:gd name="T12" fmla="*/ 0 60000 65536"/>
                    <a:gd name="T13" fmla="*/ 0 60000 65536"/>
                    <a:gd name="T14" fmla="*/ 0 60000 65536"/>
                    <a:gd name="T15" fmla="*/ 0 w 210"/>
                    <a:gd name="T16" fmla="*/ 0 h 643"/>
                    <a:gd name="T17" fmla="*/ 210 w 210"/>
                    <a:gd name="T18" fmla="*/ 643 h 643"/>
                  </a:gdLst>
                  <a:ahLst/>
                  <a:cxnLst>
                    <a:cxn ang="T10">
                      <a:pos x="T0" y="T1"/>
                    </a:cxn>
                    <a:cxn ang="T11">
                      <a:pos x="T2" y="T3"/>
                    </a:cxn>
                    <a:cxn ang="T12">
                      <a:pos x="T4" y="T5"/>
                    </a:cxn>
                    <a:cxn ang="T13">
                      <a:pos x="T6" y="T7"/>
                    </a:cxn>
                    <a:cxn ang="T14">
                      <a:pos x="T8" y="T9"/>
                    </a:cxn>
                  </a:cxnLst>
                  <a:rect l="T15" t="T16" r="T17" b="T18"/>
                  <a:pathLst>
                    <a:path w="210" h="643">
                      <a:moveTo>
                        <a:pt x="0" y="32"/>
                      </a:moveTo>
                      <a:lnTo>
                        <a:pt x="27" y="0"/>
                      </a:lnTo>
                      <a:lnTo>
                        <a:pt x="210" y="611"/>
                      </a:lnTo>
                      <a:lnTo>
                        <a:pt x="183" y="643"/>
                      </a:lnTo>
                      <a:lnTo>
                        <a:pt x="0" y="32"/>
                      </a:lnTo>
                      <a:close/>
                    </a:path>
                  </a:pathLst>
                </a:custGeom>
                <a:solidFill>
                  <a:srgbClr val="000000"/>
                </a:solidFill>
                <a:ln w="9525">
                  <a:noFill/>
                  <a:round/>
                  <a:headEnd/>
                  <a:tailEnd/>
                </a:ln>
              </p:spPr>
              <p:txBody>
                <a:bodyPr/>
                <a:lstStyle/>
                <a:p>
                  <a:endParaRPr lang="en-US"/>
                </a:p>
              </p:txBody>
            </p:sp>
            <p:sp>
              <p:nvSpPr>
                <p:cNvPr id="3858" name="Freeform 275"/>
                <p:cNvSpPr>
                  <a:spLocks/>
                </p:cNvSpPr>
                <p:nvPr/>
              </p:nvSpPr>
              <p:spPr bwMode="auto">
                <a:xfrm>
                  <a:off x="2338" y="1124"/>
                  <a:ext cx="210" cy="321"/>
                </a:xfrm>
                <a:custGeom>
                  <a:avLst/>
                  <a:gdLst>
                    <a:gd name="T0" fmla="*/ 183 w 210"/>
                    <a:gd name="T1" fmla="*/ 0 h 643"/>
                    <a:gd name="T2" fmla="*/ 210 w 210"/>
                    <a:gd name="T3" fmla="*/ 32 h 643"/>
                    <a:gd name="T4" fmla="*/ 27 w 210"/>
                    <a:gd name="T5" fmla="*/ 643 h 643"/>
                    <a:gd name="T6" fmla="*/ 0 w 210"/>
                    <a:gd name="T7" fmla="*/ 611 h 643"/>
                    <a:gd name="T8" fmla="*/ 183 w 210"/>
                    <a:gd name="T9" fmla="*/ 0 h 643"/>
                    <a:gd name="T10" fmla="*/ 0 60000 65536"/>
                    <a:gd name="T11" fmla="*/ 0 60000 65536"/>
                    <a:gd name="T12" fmla="*/ 0 60000 65536"/>
                    <a:gd name="T13" fmla="*/ 0 60000 65536"/>
                    <a:gd name="T14" fmla="*/ 0 60000 65536"/>
                    <a:gd name="T15" fmla="*/ 0 w 210"/>
                    <a:gd name="T16" fmla="*/ 0 h 643"/>
                    <a:gd name="T17" fmla="*/ 210 w 210"/>
                    <a:gd name="T18" fmla="*/ 643 h 643"/>
                  </a:gdLst>
                  <a:ahLst/>
                  <a:cxnLst>
                    <a:cxn ang="T10">
                      <a:pos x="T0" y="T1"/>
                    </a:cxn>
                    <a:cxn ang="T11">
                      <a:pos x="T2" y="T3"/>
                    </a:cxn>
                    <a:cxn ang="T12">
                      <a:pos x="T4" y="T5"/>
                    </a:cxn>
                    <a:cxn ang="T13">
                      <a:pos x="T6" y="T7"/>
                    </a:cxn>
                    <a:cxn ang="T14">
                      <a:pos x="T8" y="T9"/>
                    </a:cxn>
                  </a:cxnLst>
                  <a:rect l="T15" t="T16" r="T17" b="T18"/>
                  <a:pathLst>
                    <a:path w="210" h="643">
                      <a:moveTo>
                        <a:pt x="183" y="0"/>
                      </a:moveTo>
                      <a:lnTo>
                        <a:pt x="210" y="32"/>
                      </a:lnTo>
                      <a:lnTo>
                        <a:pt x="27" y="643"/>
                      </a:lnTo>
                      <a:lnTo>
                        <a:pt x="0" y="611"/>
                      </a:lnTo>
                      <a:lnTo>
                        <a:pt x="183" y="0"/>
                      </a:lnTo>
                      <a:close/>
                    </a:path>
                  </a:pathLst>
                </a:custGeom>
                <a:solidFill>
                  <a:srgbClr val="000000"/>
                </a:solidFill>
                <a:ln w="9525">
                  <a:noFill/>
                  <a:round/>
                  <a:headEnd/>
                  <a:tailEnd/>
                </a:ln>
              </p:spPr>
              <p:txBody>
                <a:bodyPr/>
                <a:lstStyle/>
                <a:p>
                  <a:endParaRPr lang="en-US"/>
                </a:p>
              </p:txBody>
            </p:sp>
            <p:sp>
              <p:nvSpPr>
                <p:cNvPr id="3859" name="Freeform 276"/>
                <p:cNvSpPr>
                  <a:spLocks/>
                </p:cNvSpPr>
                <p:nvPr/>
              </p:nvSpPr>
              <p:spPr bwMode="auto">
                <a:xfrm>
                  <a:off x="2338" y="1124"/>
                  <a:ext cx="210" cy="321"/>
                </a:xfrm>
                <a:custGeom>
                  <a:avLst/>
                  <a:gdLst>
                    <a:gd name="T0" fmla="*/ 0 w 210"/>
                    <a:gd name="T1" fmla="*/ 32 h 643"/>
                    <a:gd name="T2" fmla="*/ 27 w 210"/>
                    <a:gd name="T3" fmla="*/ 0 h 643"/>
                    <a:gd name="T4" fmla="*/ 210 w 210"/>
                    <a:gd name="T5" fmla="*/ 611 h 643"/>
                    <a:gd name="T6" fmla="*/ 183 w 210"/>
                    <a:gd name="T7" fmla="*/ 643 h 643"/>
                    <a:gd name="T8" fmla="*/ 0 w 210"/>
                    <a:gd name="T9" fmla="*/ 32 h 643"/>
                    <a:gd name="T10" fmla="*/ 0 60000 65536"/>
                    <a:gd name="T11" fmla="*/ 0 60000 65536"/>
                    <a:gd name="T12" fmla="*/ 0 60000 65536"/>
                    <a:gd name="T13" fmla="*/ 0 60000 65536"/>
                    <a:gd name="T14" fmla="*/ 0 60000 65536"/>
                    <a:gd name="T15" fmla="*/ 0 w 210"/>
                    <a:gd name="T16" fmla="*/ 0 h 643"/>
                    <a:gd name="T17" fmla="*/ 210 w 210"/>
                    <a:gd name="T18" fmla="*/ 643 h 643"/>
                  </a:gdLst>
                  <a:ahLst/>
                  <a:cxnLst>
                    <a:cxn ang="T10">
                      <a:pos x="T0" y="T1"/>
                    </a:cxn>
                    <a:cxn ang="T11">
                      <a:pos x="T2" y="T3"/>
                    </a:cxn>
                    <a:cxn ang="T12">
                      <a:pos x="T4" y="T5"/>
                    </a:cxn>
                    <a:cxn ang="T13">
                      <a:pos x="T6" y="T7"/>
                    </a:cxn>
                    <a:cxn ang="T14">
                      <a:pos x="T8" y="T9"/>
                    </a:cxn>
                  </a:cxnLst>
                  <a:rect l="T15" t="T16" r="T17" b="T18"/>
                  <a:pathLst>
                    <a:path w="210" h="643">
                      <a:moveTo>
                        <a:pt x="0" y="32"/>
                      </a:moveTo>
                      <a:lnTo>
                        <a:pt x="27" y="0"/>
                      </a:lnTo>
                      <a:lnTo>
                        <a:pt x="210" y="611"/>
                      </a:lnTo>
                      <a:lnTo>
                        <a:pt x="183" y="643"/>
                      </a:lnTo>
                      <a:lnTo>
                        <a:pt x="0" y="32"/>
                      </a:lnTo>
                      <a:close/>
                    </a:path>
                  </a:pathLst>
                </a:custGeom>
                <a:solidFill>
                  <a:srgbClr val="000000"/>
                </a:solidFill>
                <a:ln w="9525">
                  <a:noFill/>
                  <a:round/>
                  <a:headEnd/>
                  <a:tailEnd/>
                </a:ln>
              </p:spPr>
              <p:txBody>
                <a:bodyPr/>
                <a:lstStyle/>
                <a:p>
                  <a:endParaRPr lang="en-US"/>
                </a:p>
              </p:txBody>
            </p:sp>
            <p:sp>
              <p:nvSpPr>
                <p:cNvPr id="3860" name="Freeform 277"/>
                <p:cNvSpPr>
                  <a:spLocks/>
                </p:cNvSpPr>
                <p:nvPr/>
              </p:nvSpPr>
              <p:spPr bwMode="auto">
                <a:xfrm>
                  <a:off x="2338" y="1124"/>
                  <a:ext cx="210" cy="321"/>
                </a:xfrm>
                <a:custGeom>
                  <a:avLst/>
                  <a:gdLst>
                    <a:gd name="T0" fmla="*/ 183 w 210"/>
                    <a:gd name="T1" fmla="*/ 0 h 643"/>
                    <a:gd name="T2" fmla="*/ 210 w 210"/>
                    <a:gd name="T3" fmla="*/ 32 h 643"/>
                    <a:gd name="T4" fmla="*/ 27 w 210"/>
                    <a:gd name="T5" fmla="*/ 643 h 643"/>
                    <a:gd name="T6" fmla="*/ 0 w 210"/>
                    <a:gd name="T7" fmla="*/ 611 h 643"/>
                    <a:gd name="T8" fmla="*/ 183 w 210"/>
                    <a:gd name="T9" fmla="*/ 0 h 643"/>
                    <a:gd name="T10" fmla="*/ 0 60000 65536"/>
                    <a:gd name="T11" fmla="*/ 0 60000 65536"/>
                    <a:gd name="T12" fmla="*/ 0 60000 65536"/>
                    <a:gd name="T13" fmla="*/ 0 60000 65536"/>
                    <a:gd name="T14" fmla="*/ 0 60000 65536"/>
                    <a:gd name="T15" fmla="*/ 0 w 210"/>
                    <a:gd name="T16" fmla="*/ 0 h 643"/>
                    <a:gd name="T17" fmla="*/ 210 w 210"/>
                    <a:gd name="T18" fmla="*/ 643 h 643"/>
                  </a:gdLst>
                  <a:ahLst/>
                  <a:cxnLst>
                    <a:cxn ang="T10">
                      <a:pos x="T0" y="T1"/>
                    </a:cxn>
                    <a:cxn ang="T11">
                      <a:pos x="T2" y="T3"/>
                    </a:cxn>
                    <a:cxn ang="T12">
                      <a:pos x="T4" y="T5"/>
                    </a:cxn>
                    <a:cxn ang="T13">
                      <a:pos x="T6" y="T7"/>
                    </a:cxn>
                    <a:cxn ang="T14">
                      <a:pos x="T8" y="T9"/>
                    </a:cxn>
                  </a:cxnLst>
                  <a:rect l="T15" t="T16" r="T17" b="T18"/>
                  <a:pathLst>
                    <a:path w="210" h="643">
                      <a:moveTo>
                        <a:pt x="183" y="0"/>
                      </a:moveTo>
                      <a:lnTo>
                        <a:pt x="210" y="32"/>
                      </a:lnTo>
                      <a:lnTo>
                        <a:pt x="27" y="643"/>
                      </a:lnTo>
                      <a:lnTo>
                        <a:pt x="0" y="611"/>
                      </a:lnTo>
                      <a:lnTo>
                        <a:pt x="183" y="0"/>
                      </a:lnTo>
                      <a:close/>
                    </a:path>
                  </a:pathLst>
                </a:custGeom>
                <a:solidFill>
                  <a:srgbClr val="000000"/>
                </a:solidFill>
                <a:ln w="9525">
                  <a:noFill/>
                  <a:round/>
                  <a:headEnd/>
                  <a:tailEnd/>
                </a:ln>
              </p:spPr>
              <p:txBody>
                <a:bodyPr/>
                <a:lstStyle/>
                <a:p>
                  <a:endParaRPr lang="en-US"/>
                </a:p>
              </p:txBody>
            </p:sp>
          </p:grpSp>
        </p:grpSp>
      </p:grpSp>
      <p:grpSp>
        <p:nvGrpSpPr>
          <p:cNvPr id="3126" name="Group 278"/>
          <p:cNvGrpSpPr>
            <a:grpSpLocks/>
          </p:cNvGrpSpPr>
          <p:nvPr/>
        </p:nvGrpSpPr>
        <p:grpSpPr bwMode="auto">
          <a:xfrm>
            <a:off x="3505200" y="381000"/>
            <a:ext cx="287338" cy="787400"/>
            <a:chOff x="2208" y="240"/>
            <a:chExt cx="181" cy="496"/>
          </a:xfrm>
        </p:grpSpPr>
        <p:sp>
          <p:nvSpPr>
            <p:cNvPr id="3828" name="Line 279"/>
            <p:cNvSpPr>
              <a:spLocks noChangeShapeType="1"/>
            </p:cNvSpPr>
            <p:nvPr/>
          </p:nvSpPr>
          <p:spPr bwMode="auto">
            <a:xfrm>
              <a:off x="2218" y="484"/>
              <a:ext cx="0" cy="252"/>
            </a:xfrm>
            <a:prstGeom prst="line">
              <a:avLst/>
            </a:prstGeom>
            <a:noFill/>
            <a:ln w="28575">
              <a:solidFill>
                <a:schemeClr val="tx1"/>
              </a:solidFill>
              <a:round/>
              <a:headEnd/>
              <a:tailEnd/>
            </a:ln>
          </p:spPr>
          <p:txBody>
            <a:bodyPr wrap="none" anchor="ctr"/>
            <a:lstStyle/>
            <a:p>
              <a:endParaRPr lang="en-US"/>
            </a:p>
          </p:txBody>
        </p:sp>
        <p:sp>
          <p:nvSpPr>
            <p:cNvPr id="3829" name="Line 280"/>
            <p:cNvSpPr>
              <a:spLocks noChangeShapeType="1"/>
            </p:cNvSpPr>
            <p:nvPr/>
          </p:nvSpPr>
          <p:spPr bwMode="auto">
            <a:xfrm>
              <a:off x="2381" y="484"/>
              <a:ext cx="0" cy="252"/>
            </a:xfrm>
            <a:prstGeom prst="line">
              <a:avLst/>
            </a:prstGeom>
            <a:noFill/>
            <a:ln w="28575">
              <a:solidFill>
                <a:schemeClr val="tx1"/>
              </a:solidFill>
              <a:round/>
              <a:headEnd/>
              <a:tailEnd/>
            </a:ln>
          </p:spPr>
          <p:txBody>
            <a:bodyPr wrap="none" anchor="ctr"/>
            <a:lstStyle/>
            <a:p>
              <a:endParaRPr lang="en-US"/>
            </a:p>
          </p:txBody>
        </p:sp>
        <p:sp>
          <p:nvSpPr>
            <p:cNvPr id="3830" name="Freeform 281"/>
            <p:cNvSpPr>
              <a:spLocks/>
            </p:cNvSpPr>
            <p:nvPr/>
          </p:nvSpPr>
          <p:spPr bwMode="auto">
            <a:xfrm>
              <a:off x="2208" y="240"/>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831" name="Freeform 282"/>
            <p:cNvSpPr>
              <a:spLocks/>
            </p:cNvSpPr>
            <p:nvPr/>
          </p:nvSpPr>
          <p:spPr bwMode="auto">
            <a:xfrm flipH="1">
              <a:off x="2211" y="306"/>
              <a:ext cx="56" cy="262"/>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3127" name="Group 283"/>
          <p:cNvGrpSpPr>
            <a:grpSpLocks/>
          </p:cNvGrpSpPr>
          <p:nvPr/>
        </p:nvGrpSpPr>
        <p:grpSpPr bwMode="auto">
          <a:xfrm flipH="1">
            <a:off x="3886201" y="381000"/>
            <a:ext cx="287338" cy="787400"/>
            <a:chOff x="2208" y="240"/>
            <a:chExt cx="181" cy="496"/>
          </a:xfrm>
        </p:grpSpPr>
        <p:sp>
          <p:nvSpPr>
            <p:cNvPr id="3824" name="Line 284"/>
            <p:cNvSpPr>
              <a:spLocks noChangeShapeType="1"/>
            </p:cNvSpPr>
            <p:nvPr/>
          </p:nvSpPr>
          <p:spPr bwMode="auto">
            <a:xfrm>
              <a:off x="2218" y="484"/>
              <a:ext cx="0" cy="252"/>
            </a:xfrm>
            <a:prstGeom prst="line">
              <a:avLst/>
            </a:prstGeom>
            <a:noFill/>
            <a:ln w="28575">
              <a:solidFill>
                <a:schemeClr val="tx1"/>
              </a:solidFill>
              <a:round/>
              <a:headEnd/>
              <a:tailEnd/>
            </a:ln>
          </p:spPr>
          <p:txBody>
            <a:bodyPr wrap="none" anchor="ctr"/>
            <a:lstStyle/>
            <a:p>
              <a:endParaRPr lang="en-US"/>
            </a:p>
          </p:txBody>
        </p:sp>
        <p:sp>
          <p:nvSpPr>
            <p:cNvPr id="3825" name="Line 285"/>
            <p:cNvSpPr>
              <a:spLocks noChangeShapeType="1"/>
            </p:cNvSpPr>
            <p:nvPr/>
          </p:nvSpPr>
          <p:spPr bwMode="auto">
            <a:xfrm>
              <a:off x="2381" y="484"/>
              <a:ext cx="0" cy="252"/>
            </a:xfrm>
            <a:prstGeom prst="line">
              <a:avLst/>
            </a:prstGeom>
            <a:noFill/>
            <a:ln w="28575">
              <a:solidFill>
                <a:schemeClr val="tx1"/>
              </a:solidFill>
              <a:round/>
              <a:headEnd/>
              <a:tailEnd/>
            </a:ln>
          </p:spPr>
          <p:txBody>
            <a:bodyPr wrap="none" anchor="ctr"/>
            <a:lstStyle/>
            <a:p>
              <a:endParaRPr lang="en-US"/>
            </a:p>
          </p:txBody>
        </p:sp>
        <p:sp>
          <p:nvSpPr>
            <p:cNvPr id="3826" name="Freeform 286"/>
            <p:cNvSpPr>
              <a:spLocks/>
            </p:cNvSpPr>
            <p:nvPr/>
          </p:nvSpPr>
          <p:spPr bwMode="auto">
            <a:xfrm>
              <a:off x="2208" y="240"/>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827" name="Freeform 287"/>
            <p:cNvSpPr>
              <a:spLocks/>
            </p:cNvSpPr>
            <p:nvPr/>
          </p:nvSpPr>
          <p:spPr bwMode="auto">
            <a:xfrm flipH="1">
              <a:off x="2211" y="306"/>
              <a:ext cx="56" cy="262"/>
            </a:xfrm>
            <a:custGeom>
              <a:avLst/>
              <a:gdLst>
                <a:gd name="T0" fmla="*/ 0 w 56"/>
                <a:gd name="T1" fmla="*/ 3 h 264"/>
                <a:gd name="T2" fmla="*/ 0 w 56"/>
                <a:gd name="T3" fmla="*/ 264 h 264"/>
                <a:gd name="T4" fmla="*/ 21 w 56"/>
                <a:gd name="T5" fmla="*/ 264 h 264"/>
                <a:gd name="T6" fmla="*/ 56 w 56"/>
                <a:gd name="T7" fmla="*/ 200 h 264"/>
                <a:gd name="T8" fmla="*/ 56 w 56"/>
                <a:gd name="T9" fmla="*/ 23 h 264"/>
                <a:gd name="T10" fmla="*/ 21 w 56"/>
                <a:gd name="T11" fmla="*/ 0 h 264"/>
                <a:gd name="T12" fmla="*/ 0 w 56"/>
                <a:gd name="T13" fmla="*/ 3 h 264"/>
                <a:gd name="T14" fmla="*/ 0 60000 65536"/>
                <a:gd name="T15" fmla="*/ 0 60000 65536"/>
                <a:gd name="T16" fmla="*/ 0 60000 65536"/>
                <a:gd name="T17" fmla="*/ 0 60000 65536"/>
                <a:gd name="T18" fmla="*/ 0 60000 65536"/>
                <a:gd name="T19" fmla="*/ 0 60000 65536"/>
                <a:gd name="T20" fmla="*/ 0 60000 65536"/>
                <a:gd name="T21" fmla="*/ 0 w 56"/>
                <a:gd name="T22" fmla="*/ 0 h 264"/>
                <a:gd name="T23" fmla="*/ 56 w 56"/>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4">
                  <a:moveTo>
                    <a:pt x="0" y="3"/>
                  </a:moveTo>
                  <a:lnTo>
                    <a:pt x="0" y="264"/>
                  </a:lnTo>
                  <a:lnTo>
                    <a:pt x="21" y="264"/>
                  </a:lnTo>
                  <a:lnTo>
                    <a:pt x="56" y="200"/>
                  </a:lnTo>
                  <a:lnTo>
                    <a:pt x="56" y="23"/>
                  </a:lnTo>
                  <a:lnTo>
                    <a:pt x="21" y="0"/>
                  </a:lnTo>
                  <a:lnTo>
                    <a:pt x="0" y="3"/>
                  </a:lnTo>
                  <a:close/>
                </a:path>
              </a:pathLst>
            </a:custGeom>
            <a:solidFill>
              <a:schemeClr val="tx1"/>
            </a:solidFill>
            <a:ln w="0">
              <a:solidFill>
                <a:schemeClr val="tx1"/>
              </a:solidFill>
              <a:round/>
              <a:headEnd/>
              <a:tailEnd/>
            </a:ln>
          </p:spPr>
          <p:txBody>
            <a:bodyPr/>
            <a:lstStyle/>
            <a:p>
              <a:endParaRPr lang="en-US"/>
            </a:p>
          </p:txBody>
        </p:sp>
      </p:grpSp>
      <p:grpSp>
        <p:nvGrpSpPr>
          <p:cNvPr id="3128" name="Group 288"/>
          <p:cNvGrpSpPr>
            <a:grpSpLocks/>
          </p:cNvGrpSpPr>
          <p:nvPr/>
        </p:nvGrpSpPr>
        <p:grpSpPr bwMode="auto">
          <a:xfrm>
            <a:off x="228601" y="2286000"/>
            <a:ext cx="222250" cy="858838"/>
            <a:chOff x="384" y="816"/>
            <a:chExt cx="140" cy="541"/>
          </a:xfrm>
        </p:grpSpPr>
        <p:sp>
          <p:nvSpPr>
            <p:cNvPr id="3821" name="Line 28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822" name="Line 29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823" name="Freeform 29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129" name="Group 292"/>
          <p:cNvGrpSpPr>
            <a:grpSpLocks/>
          </p:cNvGrpSpPr>
          <p:nvPr/>
        </p:nvGrpSpPr>
        <p:grpSpPr bwMode="auto">
          <a:xfrm flipH="1">
            <a:off x="228601" y="1219200"/>
            <a:ext cx="222250" cy="858838"/>
            <a:chOff x="384" y="816"/>
            <a:chExt cx="140" cy="541"/>
          </a:xfrm>
        </p:grpSpPr>
        <p:sp>
          <p:nvSpPr>
            <p:cNvPr id="3818" name="Line 293"/>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819" name="Line 294"/>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820" name="Freeform 295"/>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130" name="Group 296"/>
          <p:cNvGrpSpPr>
            <a:grpSpLocks/>
          </p:cNvGrpSpPr>
          <p:nvPr/>
        </p:nvGrpSpPr>
        <p:grpSpPr bwMode="auto">
          <a:xfrm>
            <a:off x="533401" y="2286000"/>
            <a:ext cx="222250" cy="858838"/>
            <a:chOff x="366" y="1371"/>
            <a:chExt cx="140" cy="541"/>
          </a:xfrm>
        </p:grpSpPr>
        <p:sp>
          <p:nvSpPr>
            <p:cNvPr id="3815" name="Line 297"/>
            <p:cNvSpPr>
              <a:spLocks noChangeShapeType="1"/>
            </p:cNvSpPr>
            <p:nvPr/>
          </p:nvSpPr>
          <p:spPr bwMode="auto">
            <a:xfrm flipH="1">
              <a:off x="502" y="1664"/>
              <a:ext cx="0" cy="248"/>
            </a:xfrm>
            <a:prstGeom prst="line">
              <a:avLst/>
            </a:prstGeom>
            <a:noFill/>
            <a:ln w="28575">
              <a:solidFill>
                <a:schemeClr val="tx1"/>
              </a:solidFill>
              <a:round/>
              <a:headEnd/>
              <a:tailEnd/>
            </a:ln>
          </p:spPr>
          <p:txBody>
            <a:bodyPr wrap="none" anchor="ctr"/>
            <a:lstStyle/>
            <a:p>
              <a:endParaRPr lang="en-US"/>
            </a:p>
          </p:txBody>
        </p:sp>
        <p:sp>
          <p:nvSpPr>
            <p:cNvPr id="3816" name="Line 298"/>
            <p:cNvSpPr>
              <a:spLocks noChangeShapeType="1"/>
            </p:cNvSpPr>
            <p:nvPr/>
          </p:nvSpPr>
          <p:spPr bwMode="auto">
            <a:xfrm flipH="1">
              <a:off x="373" y="1626"/>
              <a:ext cx="0" cy="248"/>
            </a:xfrm>
            <a:prstGeom prst="line">
              <a:avLst/>
            </a:prstGeom>
            <a:noFill/>
            <a:ln w="28575">
              <a:solidFill>
                <a:schemeClr val="tx1"/>
              </a:solidFill>
              <a:round/>
              <a:headEnd/>
              <a:tailEnd/>
            </a:ln>
          </p:spPr>
          <p:txBody>
            <a:bodyPr wrap="none" anchor="ctr"/>
            <a:lstStyle/>
            <a:p>
              <a:endParaRPr lang="en-US"/>
            </a:p>
          </p:txBody>
        </p:sp>
        <p:sp>
          <p:nvSpPr>
            <p:cNvPr id="3817" name="Freeform 299"/>
            <p:cNvSpPr>
              <a:spLocks/>
            </p:cNvSpPr>
            <p:nvPr/>
          </p:nvSpPr>
          <p:spPr bwMode="auto">
            <a:xfrm flipH="1">
              <a:off x="366" y="1371"/>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nvGrpSpPr>
          <p:cNvPr id="3131" name="Group 300"/>
          <p:cNvGrpSpPr>
            <a:grpSpLocks/>
          </p:cNvGrpSpPr>
          <p:nvPr/>
        </p:nvGrpSpPr>
        <p:grpSpPr bwMode="auto">
          <a:xfrm>
            <a:off x="838201" y="2286000"/>
            <a:ext cx="222250" cy="858838"/>
            <a:chOff x="528" y="1344"/>
            <a:chExt cx="140" cy="541"/>
          </a:xfrm>
        </p:grpSpPr>
        <p:grpSp>
          <p:nvGrpSpPr>
            <p:cNvPr id="3809" name="Group 301"/>
            <p:cNvGrpSpPr>
              <a:grpSpLocks/>
            </p:cNvGrpSpPr>
            <p:nvPr/>
          </p:nvGrpSpPr>
          <p:grpSpPr bwMode="auto">
            <a:xfrm>
              <a:off x="528" y="1344"/>
              <a:ext cx="140" cy="541"/>
              <a:chOff x="366" y="1371"/>
              <a:chExt cx="140" cy="541"/>
            </a:xfrm>
          </p:grpSpPr>
          <p:sp>
            <p:nvSpPr>
              <p:cNvPr id="3812" name="Line 302"/>
              <p:cNvSpPr>
                <a:spLocks noChangeShapeType="1"/>
              </p:cNvSpPr>
              <p:nvPr/>
            </p:nvSpPr>
            <p:spPr bwMode="auto">
              <a:xfrm flipH="1">
                <a:off x="502" y="1664"/>
                <a:ext cx="0" cy="248"/>
              </a:xfrm>
              <a:prstGeom prst="line">
                <a:avLst/>
              </a:prstGeom>
              <a:noFill/>
              <a:ln w="28575">
                <a:solidFill>
                  <a:schemeClr val="tx1"/>
                </a:solidFill>
                <a:round/>
                <a:headEnd/>
                <a:tailEnd/>
              </a:ln>
            </p:spPr>
            <p:txBody>
              <a:bodyPr wrap="none" anchor="ctr"/>
              <a:lstStyle/>
              <a:p>
                <a:endParaRPr lang="en-US"/>
              </a:p>
            </p:txBody>
          </p:sp>
          <p:sp>
            <p:nvSpPr>
              <p:cNvPr id="3813" name="Line 303"/>
              <p:cNvSpPr>
                <a:spLocks noChangeShapeType="1"/>
              </p:cNvSpPr>
              <p:nvPr/>
            </p:nvSpPr>
            <p:spPr bwMode="auto">
              <a:xfrm flipH="1">
                <a:off x="373" y="1626"/>
                <a:ext cx="0" cy="248"/>
              </a:xfrm>
              <a:prstGeom prst="line">
                <a:avLst/>
              </a:prstGeom>
              <a:noFill/>
              <a:ln w="28575">
                <a:solidFill>
                  <a:schemeClr val="tx1"/>
                </a:solidFill>
                <a:round/>
                <a:headEnd/>
                <a:tailEnd/>
              </a:ln>
            </p:spPr>
            <p:txBody>
              <a:bodyPr wrap="none" anchor="ctr"/>
              <a:lstStyle/>
              <a:p>
                <a:endParaRPr lang="en-US"/>
              </a:p>
            </p:txBody>
          </p:sp>
          <p:sp>
            <p:nvSpPr>
              <p:cNvPr id="3814" name="Freeform 304"/>
              <p:cNvSpPr>
                <a:spLocks/>
              </p:cNvSpPr>
              <p:nvPr/>
            </p:nvSpPr>
            <p:spPr bwMode="auto">
              <a:xfrm flipH="1">
                <a:off x="366" y="1371"/>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sp>
          <p:nvSpPr>
            <p:cNvPr id="3810" name="Line 305"/>
            <p:cNvSpPr>
              <a:spLocks noChangeShapeType="1"/>
            </p:cNvSpPr>
            <p:nvPr/>
          </p:nvSpPr>
          <p:spPr bwMode="auto">
            <a:xfrm flipH="1">
              <a:off x="546" y="1461"/>
              <a:ext cx="108" cy="204"/>
            </a:xfrm>
            <a:prstGeom prst="line">
              <a:avLst/>
            </a:prstGeom>
            <a:noFill/>
            <a:ln w="12700">
              <a:solidFill>
                <a:schemeClr val="tx1"/>
              </a:solidFill>
              <a:round/>
              <a:headEnd/>
              <a:tailEnd/>
            </a:ln>
          </p:spPr>
          <p:txBody>
            <a:bodyPr/>
            <a:lstStyle/>
            <a:p>
              <a:endParaRPr lang="en-US"/>
            </a:p>
          </p:txBody>
        </p:sp>
        <p:sp>
          <p:nvSpPr>
            <p:cNvPr id="3811" name="Line 306"/>
            <p:cNvSpPr>
              <a:spLocks noChangeShapeType="1"/>
            </p:cNvSpPr>
            <p:nvPr/>
          </p:nvSpPr>
          <p:spPr bwMode="auto">
            <a:xfrm>
              <a:off x="546" y="1431"/>
              <a:ext cx="93" cy="270"/>
            </a:xfrm>
            <a:prstGeom prst="line">
              <a:avLst/>
            </a:prstGeom>
            <a:noFill/>
            <a:ln w="12700">
              <a:solidFill>
                <a:schemeClr val="tx1"/>
              </a:solidFill>
              <a:round/>
              <a:headEnd/>
              <a:tailEnd/>
            </a:ln>
          </p:spPr>
          <p:txBody>
            <a:bodyPr/>
            <a:lstStyle/>
            <a:p>
              <a:endParaRPr lang="en-US"/>
            </a:p>
          </p:txBody>
        </p:sp>
      </p:grpSp>
      <p:grpSp>
        <p:nvGrpSpPr>
          <p:cNvPr id="3132" name="Group 307"/>
          <p:cNvGrpSpPr>
            <a:grpSpLocks/>
          </p:cNvGrpSpPr>
          <p:nvPr/>
        </p:nvGrpSpPr>
        <p:grpSpPr bwMode="auto">
          <a:xfrm flipH="1">
            <a:off x="838201" y="1219200"/>
            <a:ext cx="222250" cy="858838"/>
            <a:chOff x="528" y="1344"/>
            <a:chExt cx="140" cy="541"/>
          </a:xfrm>
        </p:grpSpPr>
        <p:grpSp>
          <p:nvGrpSpPr>
            <p:cNvPr id="3803" name="Group 308"/>
            <p:cNvGrpSpPr>
              <a:grpSpLocks/>
            </p:cNvGrpSpPr>
            <p:nvPr/>
          </p:nvGrpSpPr>
          <p:grpSpPr bwMode="auto">
            <a:xfrm>
              <a:off x="528" y="1344"/>
              <a:ext cx="140" cy="541"/>
              <a:chOff x="366" y="1371"/>
              <a:chExt cx="140" cy="541"/>
            </a:xfrm>
          </p:grpSpPr>
          <p:sp>
            <p:nvSpPr>
              <p:cNvPr id="3806" name="Line 309"/>
              <p:cNvSpPr>
                <a:spLocks noChangeShapeType="1"/>
              </p:cNvSpPr>
              <p:nvPr/>
            </p:nvSpPr>
            <p:spPr bwMode="auto">
              <a:xfrm flipH="1">
                <a:off x="502" y="1664"/>
                <a:ext cx="0" cy="248"/>
              </a:xfrm>
              <a:prstGeom prst="line">
                <a:avLst/>
              </a:prstGeom>
              <a:noFill/>
              <a:ln w="28575">
                <a:solidFill>
                  <a:schemeClr val="tx1"/>
                </a:solidFill>
                <a:round/>
                <a:headEnd/>
                <a:tailEnd/>
              </a:ln>
            </p:spPr>
            <p:txBody>
              <a:bodyPr wrap="none" anchor="ctr"/>
              <a:lstStyle/>
              <a:p>
                <a:endParaRPr lang="en-US"/>
              </a:p>
            </p:txBody>
          </p:sp>
          <p:sp>
            <p:nvSpPr>
              <p:cNvPr id="3807" name="Line 310"/>
              <p:cNvSpPr>
                <a:spLocks noChangeShapeType="1"/>
              </p:cNvSpPr>
              <p:nvPr/>
            </p:nvSpPr>
            <p:spPr bwMode="auto">
              <a:xfrm flipH="1">
                <a:off x="373" y="1626"/>
                <a:ext cx="0" cy="248"/>
              </a:xfrm>
              <a:prstGeom prst="line">
                <a:avLst/>
              </a:prstGeom>
              <a:noFill/>
              <a:ln w="28575">
                <a:solidFill>
                  <a:schemeClr val="tx1"/>
                </a:solidFill>
                <a:round/>
                <a:headEnd/>
                <a:tailEnd/>
              </a:ln>
            </p:spPr>
            <p:txBody>
              <a:bodyPr wrap="none" anchor="ctr"/>
              <a:lstStyle/>
              <a:p>
                <a:endParaRPr lang="en-US"/>
              </a:p>
            </p:txBody>
          </p:sp>
          <p:sp>
            <p:nvSpPr>
              <p:cNvPr id="3808" name="Freeform 311"/>
              <p:cNvSpPr>
                <a:spLocks/>
              </p:cNvSpPr>
              <p:nvPr/>
            </p:nvSpPr>
            <p:spPr bwMode="auto">
              <a:xfrm flipH="1">
                <a:off x="366" y="1371"/>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sp>
          <p:nvSpPr>
            <p:cNvPr id="3804" name="Line 312"/>
            <p:cNvSpPr>
              <a:spLocks noChangeShapeType="1"/>
            </p:cNvSpPr>
            <p:nvPr/>
          </p:nvSpPr>
          <p:spPr bwMode="auto">
            <a:xfrm flipH="1">
              <a:off x="546" y="1461"/>
              <a:ext cx="108" cy="204"/>
            </a:xfrm>
            <a:prstGeom prst="line">
              <a:avLst/>
            </a:prstGeom>
            <a:noFill/>
            <a:ln w="12700">
              <a:solidFill>
                <a:schemeClr val="tx1"/>
              </a:solidFill>
              <a:round/>
              <a:headEnd/>
              <a:tailEnd/>
            </a:ln>
          </p:spPr>
          <p:txBody>
            <a:bodyPr/>
            <a:lstStyle/>
            <a:p>
              <a:endParaRPr lang="en-US"/>
            </a:p>
          </p:txBody>
        </p:sp>
        <p:sp>
          <p:nvSpPr>
            <p:cNvPr id="3805" name="Line 313"/>
            <p:cNvSpPr>
              <a:spLocks noChangeShapeType="1"/>
            </p:cNvSpPr>
            <p:nvPr/>
          </p:nvSpPr>
          <p:spPr bwMode="auto">
            <a:xfrm>
              <a:off x="546" y="1431"/>
              <a:ext cx="93" cy="270"/>
            </a:xfrm>
            <a:prstGeom prst="line">
              <a:avLst/>
            </a:prstGeom>
            <a:noFill/>
            <a:ln w="12700">
              <a:solidFill>
                <a:schemeClr val="tx1"/>
              </a:solidFill>
              <a:round/>
              <a:headEnd/>
              <a:tailEnd/>
            </a:ln>
          </p:spPr>
          <p:txBody>
            <a:bodyPr/>
            <a:lstStyle/>
            <a:p>
              <a:endParaRPr lang="en-US"/>
            </a:p>
          </p:txBody>
        </p:sp>
      </p:grpSp>
      <p:grpSp>
        <p:nvGrpSpPr>
          <p:cNvPr id="3133" name="Group 314"/>
          <p:cNvGrpSpPr>
            <a:grpSpLocks/>
          </p:cNvGrpSpPr>
          <p:nvPr/>
        </p:nvGrpSpPr>
        <p:grpSpPr bwMode="auto">
          <a:xfrm flipH="1">
            <a:off x="533401" y="1219200"/>
            <a:ext cx="222250" cy="858838"/>
            <a:chOff x="366" y="1371"/>
            <a:chExt cx="140" cy="541"/>
          </a:xfrm>
        </p:grpSpPr>
        <p:sp>
          <p:nvSpPr>
            <p:cNvPr id="3800" name="Line 315"/>
            <p:cNvSpPr>
              <a:spLocks noChangeShapeType="1"/>
            </p:cNvSpPr>
            <p:nvPr/>
          </p:nvSpPr>
          <p:spPr bwMode="auto">
            <a:xfrm flipH="1">
              <a:off x="502" y="1664"/>
              <a:ext cx="0" cy="248"/>
            </a:xfrm>
            <a:prstGeom prst="line">
              <a:avLst/>
            </a:prstGeom>
            <a:noFill/>
            <a:ln w="28575">
              <a:solidFill>
                <a:schemeClr val="tx1"/>
              </a:solidFill>
              <a:round/>
              <a:headEnd/>
              <a:tailEnd/>
            </a:ln>
          </p:spPr>
          <p:txBody>
            <a:bodyPr wrap="none" anchor="ctr"/>
            <a:lstStyle/>
            <a:p>
              <a:endParaRPr lang="en-US"/>
            </a:p>
          </p:txBody>
        </p:sp>
        <p:sp>
          <p:nvSpPr>
            <p:cNvPr id="3801" name="Line 316"/>
            <p:cNvSpPr>
              <a:spLocks noChangeShapeType="1"/>
            </p:cNvSpPr>
            <p:nvPr/>
          </p:nvSpPr>
          <p:spPr bwMode="auto">
            <a:xfrm flipH="1">
              <a:off x="373" y="1626"/>
              <a:ext cx="0" cy="248"/>
            </a:xfrm>
            <a:prstGeom prst="line">
              <a:avLst/>
            </a:prstGeom>
            <a:noFill/>
            <a:ln w="28575">
              <a:solidFill>
                <a:schemeClr val="tx1"/>
              </a:solidFill>
              <a:round/>
              <a:headEnd/>
              <a:tailEnd/>
            </a:ln>
          </p:spPr>
          <p:txBody>
            <a:bodyPr wrap="none" anchor="ctr"/>
            <a:lstStyle/>
            <a:p>
              <a:endParaRPr lang="en-US"/>
            </a:p>
          </p:txBody>
        </p:sp>
        <p:sp>
          <p:nvSpPr>
            <p:cNvPr id="3802" name="Freeform 317"/>
            <p:cNvSpPr>
              <a:spLocks/>
            </p:cNvSpPr>
            <p:nvPr/>
          </p:nvSpPr>
          <p:spPr bwMode="auto">
            <a:xfrm flipH="1">
              <a:off x="366" y="1371"/>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nvGrpSpPr>
          <p:cNvPr id="3134" name="Group 318"/>
          <p:cNvGrpSpPr>
            <a:grpSpLocks/>
          </p:cNvGrpSpPr>
          <p:nvPr/>
        </p:nvGrpSpPr>
        <p:grpSpPr bwMode="auto">
          <a:xfrm flipH="1">
            <a:off x="1143001" y="2286000"/>
            <a:ext cx="227013" cy="869950"/>
            <a:chOff x="720" y="768"/>
            <a:chExt cx="143" cy="548"/>
          </a:xfrm>
        </p:grpSpPr>
        <p:sp>
          <p:nvSpPr>
            <p:cNvPr id="3795" name="Line 319"/>
            <p:cNvSpPr>
              <a:spLocks noChangeShapeType="1"/>
            </p:cNvSpPr>
            <p:nvPr/>
          </p:nvSpPr>
          <p:spPr bwMode="auto">
            <a:xfrm>
              <a:off x="727" y="1066"/>
              <a:ext cx="0" cy="250"/>
            </a:xfrm>
            <a:prstGeom prst="line">
              <a:avLst/>
            </a:prstGeom>
            <a:noFill/>
            <a:ln w="28575">
              <a:solidFill>
                <a:schemeClr val="tx1"/>
              </a:solidFill>
              <a:round/>
              <a:headEnd/>
              <a:tailEnd/>
            </a:ln>
          </p:spPr>
          <p:txBody>
            <a:bodyPr wrap="none" anchor="ctr"/>
            <a:lstStyle/>
            <a:p>
              <a:endParaRPr lang="en-US"/>
            </a:p>
          </p:txBody>
        </p:sp>
        <p:sp>
          <p:nvSpPr>
            <p:cNvPr id="3796" name="Line 320"/>
            <p:cNvSpPr>
              <a:spLocks noChangeShapeType="1"/>
            </p:cNvSpPr>
            <p:nvPr/>
          </p:nvSpPr>
          <p:spPr bwMode="auto">
            <a:xfrm>
              <a:off x="852" y="1024"/>
              <a:ext cx="0" cy="251"/>
            </a:xfrm>
            <a:prstGeom prst="line">
              <a:avLst/>
            </a:prstGeom>
            <a:noFill/>
            <a:ln w="28575">
              <a:solidFill>
                <a:schemeClr val="tx1"/>
              </a:solidFill>
              <a:round/>
              <a:headEnd/>
              <a:tailEnd/>
            </a:ln>
          </p:spPr>
          <p:txBody>
            <a:bodyPr wrap="none" anchor="ctr"/>
            <a:lstStyle/>
            <a:p>
              <a:endParaRPr lang="en-US"/>
            </a:p>
          </p:txBody>
        </p:sp>
        <p:grpSp>
          <p:nvGrpSpPr>
            <p:cNvPr id="3797" name="Group 321"/>
            <p:cNvGrpSpPr>
              <a:grpSpLocks/>
            </p:cNvGrpSpPr>
            <p:nvPr/>
          </p:nvGrpSpPr>
          <p:grpSpPr bwMode="auto">
            <a:xfrm>
              <a:off x="720" y="768"/>
              <a:ext cx="143" cy="369"/>
              <a:chOff x="720" y="768"/>
              <a:chExt cx="143" cy="369"/>
            </a:xfrm>
          </p:grpSpPr>
          <p:sp>
            <p:nvSpPr>
              <p:cNvPr id="3798" name="Freeform 322"/>
              <p:cNvSpPr>
                <a:spLocks/>
              </p:cNvSpPr>
              <p:nvPr/>
            </p:nvSpPr>
            <p:spPr bwMode="auto">
              <a:xfrm>
                <a:off x="720"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99" name="Freeform 323"/>
              <p:cNvSpPr>
                <a:spLocks/>
              </p:cNvSpPr>
              <p:nvPr/>
            </p:nvSpPr>
            <p:spPr bwMode="auto">
              <a:xfrm>
                <a:off x="720" y="1032"/>
                <a:ext cx="143" cy="102"/>
              </a:xfrm>
              <a:custGeom>
                <a:avLst/>
                <a:gdLst>
                  <a:gd name="T0" fmla="*/ 0 w 143"/>
                  <a:gd name="T1" fmla="*/ 49 h 102"/>
                  <a:gd name="T2" fmla="*/ 36 w 143"/>
                  <a:gd name="T3" fmla="*/ 102 h 102"/>
                  <a:gd name="T4" fmla="*/ 118 w 143"/>
                  <a:gd name="T5" fmla="*/ 72 h 102"/>
                  <a:gd name="T6" fmla="*/ 143 w 143"/>
                  <a:gd name="T7" fmla="*/ 0 h 102"/>
                  <a:gd name="T8" fmla="*/ 0 w 143"/>
                  <a:gd name="T9" fmla="*/ 49 h 102"/>
                  <a:gd name="T10" fmla="*/ 0 60000 65536"/>
                  <a:gd name="T11" fmla="*/ 0 60000 65536"/>
                  <a:gd name="T12" fmla="*/ 0 60000 65536"/>
                  <a:gd name="T13" fmla="*/ 0 60000 65536"/>
                  <a:gd name="T14" fmla="*/ 0 60000 65536"/>
                  <a:gd name="T15" fmla="*/ 0 w 143"/>
                  <a:gd name="T16" fmla="*/ 0 h 102"/>
                  <a:gd name="T17" fmla="*/ 143 w 143"/>
                  <a:gd name="T18" fmla="*/ 102 h 102"/>
                </a:gdLst>
                <a:ahLst/>
                <a:cxnLst>
                  <a:cxn ang="T10">
                    <a:pos x="T0" y="T1"/>
                  </a:cxn>
                  <a:cxn ang="T11">
                    <a:pos x="T2" y="T3"/>
                  </a:cxn>
                  <a:cxn ang="T12">
                    <a:pos x="T4" y="T5"/>
                  </a:cxn>
                  <a:cxn ang="T13">
                    <a:pos x="T6" y="T7"/>
                  </a:cxn>
                  <a:cxn ang="T14">
                    <a:pos x="T8" y="T9"/>
                  </a:cxn>
                </a:cxnLst>
                <a:rect l="T15" t="T16" r="T17" b="T18"/>
                <a:pathLst>
                  <a:path w="143" h="102">
                    <a:moveTo>
                      <a:pt x="0" y="49"/>
                    </a:moveTo>
                    <a:lnTo>
                      <a:pt x="36" y="102"/>
                    </a:lnTo>
                    <a:lnTo>
                      <a:pt x="118" y="72"/>
                    </a:lnTo>
                    <a:lnTo>
                      <a:pt x="143" y="0"/>
                    </a:lnTo>
                    <a:lnTo>
                      <a:pt x="0" y="49"/>
                    </a:lnTo>
                    <a:close/>
                  </a:path>
                </a:pathLst>
              </a:custGeom>
              <a:solidFill>
                <a:schemeClr val="tx1"/>
              </a:solidFill>
              <a:ln w="0">
                <a:solidFill>
                  <a:schemeClr val="tx1"/>
                </a:solidFill>
                <a:round/>
                <a:headEnd/>
                <a:tailEnd/>
              </a:ln>
            </p:spPr>
            <p:txBody>
              <a:bodyPr/>
              <a:lstStyle/>
              <a:p>
                <a:endParaRPr lang="en-US"/>
              </a:p>
            </p:txBody>
          </p:sp>
        </p:grpSp>
      </p:grpSp>
      <p:grpSp>
        <p:nvGrpSpPr>
          <p:cNvPr id="3135" name="Group 324"/>
          <p:cNvGrpSpPr>
            <a:grpSpLocks/>
          </p:cNvGrpSpPr>
          <p:nvPr/>
        </p:nvGrpSpPr>
        <p:grpSpPr bwMode="auto">
          <a:xfrm>
            <a:off x="1447801" y="1219200"/>
            <a:ext cx="227013" cy="869950"/>
            <a:chOff x="912" y="768"/>
            <a:chExt cx="143" cy="548"/>
          </a:xfrm>
        </p:grpSpPr>
        <p:sp>
          <p:nvSpPr>
            <p:cNvPr id="3790" name="Line 325"/>
            <p:cNvSpPr>
              <a:spLocks noChangeShapeType="1"/>
            </p:cNvSpPr>
            <p:nvPr/>
          </p:nvSpPr>
          <p:spPr bwMode="auto">
            <a:xfrm>
              <a:off x="919" y="1066"/>
              <a:ext cx="0" cy="250"/>
            </a:xfrm>
            <a:prstGeom prst="line">
              <a:avLst/>
            </a:prstGeom>
            <a:noFill/>
            <a:ln w="28575">
              <a:solidFill>
                <a:schemeClr val="tx1"/>
              </a:solidFill>
              <a:round/>
              <a:headEnd/>
              <a:tailEnd/>
            </a:ln>
          </p:spPr>
          <p:txBody>
            <a:bodyPr wrap="none" anchor="ctr"/>
            <a:lstStyle/>
            <a:p>
              <a:endParaRPr lang="en-US"/>
            </a:p>
          </p:txBody>
        </p:sp>
        <p:sp>
          <p:nvSpPr>
            <p:cNvPr id="3791" name="Line 326"/>
            <p:cNvSpPr>
              <a:spLocks noChangeShapeType="1"/>
            </p:cNvSpPr>
            <p:nvPr/>
          </p:nvSpPr>
          <p:spPr bwMode="auto">
            <a:xfrm>
              <a:off x="1044" y="1024"/>
              <a:ext cx="0" cy="251"/>
            </a:xfrm>
            <a:prstGeom prst="line">
              <a:avLst/>
            </a:prstGeom>
            <a:noFill/>
            <a:ln w="28575">
              <a:solidFill>
                <a:schemeClr val="tx1"/>
              </a:solidFill>
              <a:round/>
              <a:headEnd/>
              <a:tailEnd/>
            </a:ln>
          </p:spPr>
          <p:txBody>
            <a:bodyPr wrap="none" anchor="ctr"/>
            <a:lstStyle/>
            <a:p>
              <a:endParaRPr lang="en-US"/>
            </a:p>
          </p:txBody>
        </p:sp>
        <p:grpSp>
          <p:nvGrpSpPr>
            <p:cNvPr id="3792" name="Group 327"/>
            <p:cNvGrpSpPr>
              <a:grpSpLocks/>
            </p:cNvGrpSpPr>
            <p:nvPr/>
          </p:nvGrpSpPr>
          <p:grpSpPr bwMode="auto">
            <a:xfrm>
              <a:off x="912" y="768"/>
              <a:ext cx="143" cy="369"/>
              <a:chOff x="912" y="768"/>
              <a:chExt cx="143" cy="369"/>
            </a:xfrm>
          </p:grpSpPr>
          <p:sp>
            <p:nvSpPr>
              <p:cNvPr id="3793" name="Freeform 328"/>
              <p:cNvSpPr>
                <a:spLocks/>
              </p:cNvSpPr>
              <p:nvPr/>
            </p:nvSpPr>
            <p:spPr bwMode="auto">
              <a:xfrm>
                <a:off x="912"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94" name="Freeform 329"/>
              <p:cNvSpPr>
                <a:spLocks/>
              </p:cNvSpPr>
              <p:nvPr/>
            </p:nvSpPr>
            <p:spPr bwMode="auto">
              <a:xfrm>
                <a:off x="912" y="944"/>
                <a:ext cx="143" cy="190"/>
              </a:xfrm>
              <a:custGeom>
                <a:avLst/>
                <a:gdLst>
                  <a:gd name="T0" fmla="*/ 0 w 143"/>
                  <a:gd name="T1" fmla="*/ 137 h 190"/>
                  <a:gd name="T2" fmla="*/ 36 w 143"/>
                  <a:gd name="T3" fmla="*/ 190 h 190"/>
                  <a:gd name="T4" fmla="*/ 118 w 143"/>
                  <a:gd name="T5" fmla="*/ 160 h 190"/>
                  <a:gd name="T6" fmla="*/ 143 w 143"/>
                  <a:gd name="T7" fmla="*/ 88 h 190"/>
                  <a:gd name="T8" fmla="*/ 141 w 143"/>
                  <a:gd name="T9" fmla="*/ 0 h 190"/>
                  <a:gd name="T10" fmla="*/ 3 w 143"/>
                  <a:gd name="T11" fmla="*/ 46 h 190"/>
                  <a:gd name="T12" fmla="*/ 0 w 143"/>
                  <a:gd name="T13" fmla="*/ 137 h 190"/>
                  <a:gd name="T14" fmla="*/ 0 60000 65536"/>
                  <a:gd name="T15" fmla="*/ 0 60000 65536"/>
                  <a:gd name="T16" fmla="*/ 0 60000 65536"/>
                  <a:gd name="T17" fmla="*/ 0 60000 65536"/>
                  <a:gd name="T18" fmla="*/ 0 60000 65536"/>
                  <a:gd name="T19" fmla="*/ 0 60000 65536"/>
                  <a:gd name="T20" fmla="*/ 0 60000 65536"/>
                  <a:gd name="T21" fmla="*/ 0 w 143"/>
                  <a:gd name="T22" fmla="*/ 0 h 190"/>
                  <a:gd name="T23" fmla="*/ 143 w 143"/>
                  <a:gd name="T24" fmla="*/ 190 h 1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90">
                    <a:moveTo>
                      <a:pt x="0" y="137"/>
                    </a:moveTo>
                    <a:lnTo>
                      <a:pt x="36" y="190"/>
                    </a:lnTo>
                    <a:lnTo>
                      <a:pt x="118" y="160"/>
                    </a:lnTo>
                    <a:lnTo>
                      <a:pt x="143" y="88"/>
                    </a:lnTo>
                    <a:lnTo>
                      <a:pt x="141" y="0"/>
                    </a:lnTo>
                    <a:lnTo>
                      <a:pt x="3" y="46"/>
                    </a:lnTo>
                    <a:lnTo>
                      <a:pt x="0" y="137"/>
                    </a:lnTo>
                    <a:close/>
                  </a:path>
                </a:pathLst>
              </a:custGeom>
              <a:solidFill>
                <a:schemeClr val="tx1"/>
              </a:solidFill>
              <a:ln w="0">
                <a:solidFill>
                  <a:schemeClr val="tx1"/>
                </a:solidFill>
                <a:round/>
                <a:headEnd/>
                <a:tailEnd/>
              </a:ln>
            </p:spPr>
            <p:txBody>
              <a:bodyPr/>
              <a:lstStyle/>
              <a:p>
                <a:endParaRPr lang="en-US"/>
              </a:p>
            </p:txBody>
          </p:sp>
        </p:grpSp>
      </p:grpSp>
      <p:grpSp>
        <p:nvGrpSpPr>
          <p:cNvPr id="3136" name="Group 330"/>
          <p:cNvGrpSpPr>
            <a:grpSpLocks/>
          </p:cNvGrpSpPr>
          <p:nvPr/>
        </p:nvGrpSpPr>
        <p:grpSpPr bwMode="auto">
          <a:xfrm>
            <a:off x="1447801" y="2286000"/>
            <a:ext cx="227013" cy="869950"/>
            <a:chOff x="912" y="1296"/>
            <a:chExt cx="143" cy="548"/>
          </a:xfrm>
        </p:grpSpPr>
        <p:sp>
          <p:nvSpPr>
            <p:cNvPr id="3785" name="Line 331"/>
            <p:cNvSpPr>
              <a:spLocks noChangeShapeType="1"/>
            </p:cNvSpPr>
            <p:nvPr/>
          </p:nvSpPr>
          <p:spPr bwMode="auto">
            <a:xfrm flipH="1">
              <a:off x="1048" y="1594"/>
              <a:ext cx="0" cy="250"/>
            </a:xfrm>
            <a:prstGeom prst="line">
              <a:avLst/>
            </a:prstGeom>
            <a:noFill/>
            <a:ln w="28575">
              <a:solidFill>
                <a:schemeClr val="tx1"/>
              </a:solidFill>
              <a:round/>
              <a:headEnd/>
              <a:tailEnd/>
            </a:ln>
          </p:spPr>
          <p:txBody>
            <a:bodyPr wrap="none" anchor="ctr"/>
            <a:lstStyle/>
            <a:p>
              <a:endParaRPr lang="en-US"/>
            </a:p>
          </p:txBody>
        </p:sp>
        <p:sp>
          <p:nvSpPr>
            <p:cNvPr id="3786" name="Line 332"/>
            <p:cNvSpPr>
              <a:spLocks noChangeShapeType="1"/>
            </p:cNvSpPr>
            <p:nvPr/>
          </p:nvSpPr>
          <p:spPr bwMode="auto">
            <a:xfrm flipH="1">
              <a:off x="923" y="1552"/>
              <a:ext cx="0" cy="251"/>
            </a:xfrm>
            <a:prstGeom prst="line">
              <a:avLst/>
            </a:prstGeom>
            <a:noFill/>
            <a:ln w="28575">
              <a:solidFill>
                <a:schemeClr val="tx1"/>
              </a:solidFill>
              <a:round/>
              <a:headEnd/>
              <a:tailEnd/>
            </a:ln>
          </p:spPr>
          <p:txBody>
            <a:bodyPr wrap="none" anchor="ctr"/>
            <a:lstStyle/>
            <a:p>
              <a:endParaRPr lang="en-US"/>
            </a:p>
          </p:txBody>
        </p:sp>
        <p:grpSp>
          <p:nvGrpSpPr>
            <p:cNvPr id="3787" name="Group 333"/>
            <p:cNvGrpSpPr>
              <a:grpSpLocks/>
            </p:cNvGrpSpPr>
            <p:nvPr/>
          </p:nvGrpSpPr>
          <p:grpSpPr bwMode="auto">
            <a:xfrm>
              <a:off x="912" y="1296"/>
              <a:ext cx="143" cy="369"/>
              <a:chOff x="912" y="1296"/>
              <a:chExt cx="143" cy="369"/>
            </a:xfrm>
          </p:grpSpPr>
          <p:sp>
            <p:nvSpPr>
              <p:cNvPr id="3788" name="Freeform 334"/>
              <p:cNvSpPr>
                <a:spLocks/>
              </p:cNvSpPr>
              <p:nvPr/>
            </p:nvSpPr>
            <p:spPr bwMode="auto">
              <a:xfrm flipH="1">
                <a:off x="914" y="1296"/>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89" name="Freeform 335"/>
              <p:cNvSpPr>
                <a:spLocks/>
              </p:cNvSpPr>
              <p:nvPr/>
            </p:nvSpPr>
            <p:spPr bwMode="auto">
              <a:xfrm flipH="1">
                <a:off x="912" y="1472"/>
                <a:ext cx="143" cy="190"/>
              </a:xfrm>
              <a:custGeom>
                <a:avLst/>
                <a:gdLst>
                  <a:gd name="T0" fmla="*/ 0 w 143"/>
                  <a:gd name="T1" fmla="*/ 137 h 190"/>
                  <a:gd name="T2" fmla="*/ 36 w 143"/>
                  <a:gd name="T3" fmla="*/ 190 h 190"/>
                  <a:gd name="T4" fmla="*/ 118 w 143"/>
                  <a:gd name="T5" fmla="*/ 160 h 190"/>
                  <a:gd name="T6" fmla="*/ 143 w 143"/>
                  <a:gd name="T7" fmla="*/ 88 h 190"/>
                  <a:gd name="T8" fmla="*/ 141 w 143"/>
                  <a:gd name="T9" fmla="*/ 0 h 190"/>
                  <a:gd name="T10" fmla="*/ 3 w 143"/>
                  <a:gd name="T11" fmla="*/ 46 h 190"/>
                  <a:gd name="T12" fmla="*/ 0 w 143"/>
                  <a:gd name="T13" fmla="*/ 137 h 190"/>
                  <a:gd name="T14" fmla="*/ 0 60000 65536"/>
                  <a:gd name="T15" fmla="*/ 0 60000 65536"/>
                  <a:gd name="T16" fmla="*/ 0 60000 65536"/>
                  <a:gd name="T17" fmla="*/ 0 60000 65536"/>
                  <a:gd name="T18" fmla="*/ 0 60000 65536"/>
                  <a:gd name="T19" fmla="*/ 0 60000 65536"/>
                  <a:gd name="T20" fmla="*/ 0 60000 65536"/>
                  <a:gd name="T21" fmla="*/ 0 w 143"/>
                  <a:gd name="T22" fmla="*/ 0 h 190"/>
                  <a:gd name="T23" fmla="*/ 143 w 143"/>
                  <a:gd name="T24" fmla="*/ 190 h 1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190">
                    <a:moveTo>
                      <a:pt x="0" y="137"/>
                    </a:moveTo>
                    <a:lnTo>
                      <a:pt x="36" y="190"/>
                    </a:lnTo>
                    <a:lnTo>
                      <a:pt x="118" y="160"/>
                    </a:lnTo>
                    <a:lnTo>
                      <a:pt x="143" y="88"/>
                    </a:lnTo>
                    <a:lnTo>
                      <a:pt x="141" y="0"/>
                    </a:lnTo>
                    <a:lnTo>
                      <a:pt x="3" y="46"/>
                    </a:lnTo>
                    <a:lnTo>
                      <a:pt x="0" y="137"/>
                    </a:lnTo>
                    <a:close/>
                  </a:path>
                </a:pathLst>
              </a:custGeom>
              <a:solidFill>
                <a:schemeClr val="tx1"/>
              </a:solidFill>
              <a:ln w="0">
                <a:solidFill>
                  <a:schemeClr val="tx1"/>
                </a:solidFill>
                <a:round/>
                <a:headEnd/>
                <a:tailEnd/>
              </a:ln>
            </p:spPr>
            <p:txBody>
              <a:bodyPr/>
              <a:lstStyle/>
              <a:p>
                <a:endParaRPr lang="en-US"/>
              </a:p>
            </p:txBody>
          </p:sp>
        </p:grpSp>
      </p:grpSp>
      <p:grpSp>
        <p:nvGrpSpPr>
          <p:cNvPr id="3137" name="Group 336"/>
          <p:cNvGrpSpPr>
            <a:grpSpLocks/>
          </p:cNvGrpSpPr>
          <p:nvPr/>
        </p:nvGrpSpPr>
        <p:grpSpPr bwMode="auto">
          <a:xfrm>
            <a:off x="1752601" y="1219200"/>
            <a:ext cx="227013" cy="869950"/>
            <a:chOff x="1104" y="768"/>
            <a:chExt cx="143" cy="548"/>
          </a:xfrm>
        </p:grpSpPr>
        <p:sp>
          <p:nvSpPr>
            <p:cNvPr id="3780" name="Line 337"/>
            <p:cNvSpPr>
              <a:spLocks noChangeShapeType="1"/>
            </p:cNvSpPr>
            <p:nvPr/>
          </p:nvSpPr>
          <p:spPr bwMode="auto">
            <a:xfrm>
              <a:off x="1111" y="1066"/>
              <a:ext cx="0" cy="250"/>
            </a:xfrm>
            <a:prstGeom prst="line">
              <a:avLst/>
            </a:prstGeom>
            <a:noFill/>
            <a:ln w="28575">
              <a:solidFill>
                <a:schemeClr val="tx1"/>
              </a:solidFill>
              <a:round/>
              <a:headEnd/>
              <a:tailEnd/>
            </a:ln>
          </p:spPr>
          <p:txBody>
            <a:bodyPr wrap="none" anchor="ctr"/>
            <a:lstStyle/>
            <a:p>
              <a:endParaRPr lang="en-US"/>
            </a:p>
          </p:txBody>
        </p:sp>
        <p:sp>
          <p:nvSpPr>
            <p:cNvPr id="3781" name="Line 338"/>
            <p:cNvSpPr>
              <a:spLocks noChangeShapeType="1"/>
            </p:cNvSpPr>
            <p:nvPr/>
          </p:nvSpPr>
          <p:spPr bwMode="auto">
            <a:xfrm>
              <a:off x="1236" y="1024"/>
              <a:ext cx="0" cy="251"/>
            </a:xfrm>
            <a:prstGeom prst="line">
              <a:avLst/>
            </a:prstGeom>
            <a:noFill/>
            <a:ln w="28575">
              <a:solidFill>
                <a:schemeClr val="tx1"/>
              </a:solidFill>
              <a:round/>
              <a:headEnd/>
              <a:tailEnd/>
            </a:ln>
          </p:spPr>
          <p:txBody>
            <a:bodyPr wrap="none" anchor="ctr"/>
            <a:lstStyle/>
            <a:p>
              <a:endParaRPr lang="en-US"/>
            </a:p>
          </p:txBody>
        </p:sp>
        <p:grpSp>
          <p:nvGrpSpPr>
            <p:cNvPr id="3782" name="Group 339"/>
            <p:cNvGrpSpPr>
              <a:grpSpLocks/>
            </p:cNvGrpSpPr>
            <p:nvPr/>
          </p:nvGrpSpPr>
          <p:grpSpPr bwMode="auto">
            <a:xfrm>
              <a:off x="1104" y="768"/>
              <a:ext cx="143" cy="369"/>
              <a:chOff x="1104" y="768"/>
              <a:chExt cx="143" cy="369"/>
            </a:xfrm>
          </p:grpSpPr>
          <p:sp>
            <p:nvSpPr>
              <p:cNvPr id="3783" name="Freeform 340"/>
              <p:cNvSpPr>
                <a:spLocks/>
              </p:cNvSpPr>
              <p:nvPr/>
            </p:nvSpPr>
            <p:spPr bwMode="auto">
              <a:xfrm>
                <a:off x="1104"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84" name="Freeform 341"/>
              <p:cNvSpPr>
                <a:spLocks/>
              </p:cNvSpPr>
              <p:nvPr/>
            </p:nvSpPr>
            <p:spPr bwMode="auto">
              <a:xfrm>
                <a:off x="1104" y="858"/>
                <a:ext cx="143" cy="276"/>
              </a:xfrm>
              <a:custGeom>
                <a:avLst/>
                <a:gdLst>
                  <a:gd name="T0" fmla="*/ 0 w 143"/>
                  <a:gd name="T1" fmla="*/ 223 h 276"/>
                  <a:gd name="T2" fmla="*/ 36 w 143"/>
                  <a:gd name="T3" fmla="*/ 276 h 276"/>
                  <a:gd name="T4" fmla="*/ 118 w 143"/>
                  <a:gd name="T5" fmla="*/ 246 h 276"/>
                  <a:gd name="T6" fmla="*/ 143 w 143"/>
                  <a:gd name="T7" fmla="*/ 174 h 276"/>
                  <a:gd name="T8" fmla="*/ 141 w 143"/>
                  <a:gd name="T9" fmla="*/ 0 h 276"/>
                  <a:gd name="T10" fmla="*/ 3 w 143"/>
                  <a:gd name="T11" fmla="*/ 39 h 276"/>
                  <a:gd name="T12" fmla="*/ 0 w 143"/>
                  <a:gd name="T13" fmla="*/ 223 h 276"/>
                  <a:gd name="T14" fmla="*/ 0 60000 65536"/>
                  <a:gd name="T15" fmla="*/ 0 60000 65536"/>
                  <a:gd name="T16" fmla="*/ 0 60000 65536"/>
                  <a:gd name="T17" fmla="*/ 0 60000 65536"/>
                  <a:gd name="T18" fmla="*/ 0 60000 65536"/>
                  <a:gd name="T19" fmla="*/ 0 60000 65536"/>
                  <a:gd name="T20" fmla="*/ 0 60000 65536"/>
                  <a:gd name="T21" fmla="*/ 0 w 143"/>
                  <a:gd name="T22" fmla="*/ 0 h 276"/>
                  <a:gd name="T23" fmla="*/ 143 w 1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6">
                    <a:moveTo>
                      <a:pt x="0" y="223"/>
                    </a:moveTo>
                    <a:lnTo>
                      <a:pt x="36" y="276"/>
                    </a:lnTo>
                    <a:lnTo>
                      <a:pt x="118" y="246"/>
                    </a:lnTo>
                    <a:lnTo>
                      <a:pt x="143" y="174"/>
                    </a:lnTo>
                    <a:lnTo>
                      <a:pt x="141" y="0"/>
                    </a:lnTo>
                    <a:lnTo>
                      <a:pt x="3" y="39"/>
                    </a:lnTo>
                    <a:lnTo>
                      <a:pt x="0" y="223"/>
                    </a:lnTo>
                    <a:close/>
                  </a:path>
                </a:pathLst>
              </a:custGeom>
              <a:solidFill>
                <a:schemeClr val="tx1"/>
              </a:solidFill>
              <a:ln w="0">
                <a:solidFill>
                  <a:schemeClr val="tx1"/>
                </a:solidFill>
                <a:round/>
                <a:headEnd/>
                <a:tailEnd/>
              </a:ln>
            </p:spPr>
            <p:txBody>
              <a:bodyPr/>
              <a:lstStyle/>
              <a:p>
                <a:endParaRPr lang="en-US"/>
              </a:p>
            </p:txBody>
          </p:sp>
        </p:grpSp>
      </p:grpSp>
      <p:grpSp>
        <p:nvGrpSpPr>
          <p:cNvPr id="3138" name="Group 342"/>
          <p:cNvGrpSpPr>
            <a:grpSpLocks/>
          </p:cNvGrpSpPr>
          <p:nvPr/>
        </p:nvGrpSpPr>
        <p:grpSpPr bwMode="auto">
          <a:xfrm flipH="1">
            <a:off x="1752601" y="2286000"/>
            <a:ext cx="227013" cy="869950"/>
            <a:chOff x="1104" y="768"/>
            <a:chExt cx="143" cy="548"/>
          </a:xfrm>
        </p:grpSpPr>
        <p:sp>
          <p:nvSpPr>
            <p:cNvPr id="3775" name="Line 343"/>
            <p:cNvSpPr>
              <a:spLocks noChangeShapeType="1"/>
            </p:cNvSpPr>
            <p:nvPr/>
          </p:nvSpPr>
          <p:spPr bwMode="auto">
            <a:xfrm>
              <a:off x="1111" y="1066"/>
              <a:ext cx="0" cy="250"/>
            </a:xfrm>
            <a:prstGeom prst="line">
              <a:avLst/>
            </a:prstGeom>
            <a:noFill/>
            <a:ln w="28575">
              <a:solidFill>
                <a:schemeClr val="tx1"/>
              </a:solidFill>
              <a:round/>
              <a:headEnd/>
              <a:tailEnd/>
            </a:ln>
          </p:spPr>
          <p:txBody>
            <a:bodyPr wrap="none" anchor="ctr"/>
            <a:lstStyle/>
            <a:p>
              <a:endParaRPr lang="en-US"/>
            </a:p>
          </p:txBody>
        </p:sp>
        <p:sp>
          <p:nvSpPr>
            <p:cNvPr id="3776" name="Line 344"/>
            <p:cNvSpPr>
              <a:spLocks noChangeShapeType="1"/>
            </p:cNvSpPr>
            <p:nvPr/>
          </p:nvSpPr>
          <p:spPr bwMode="auto">
            <a:xfrm>
              <a:off x="1236" y="1024"/>
              <a:ext cx="0" cy="251"/>
            </a:xfrm>
            <a:prstGeom prst="line">
              <a:avLst/>
            </a:prstGeom>
            <a:noFill/>
            <a:ln w="28575">
              <a:solidFill>
                <a:schemeClr val="tx1"/>
              </a:solidFill>
              <a:round/>
              <a:headEnd/>
              <a:tailEnd/>
            </a:ln>
          </p:spPr>
          <p:txBody>
            <a:bodyPr wrap="none" anchor="ctr"/>
            <a:lstStyle/>
            <a:p>
              <a:endParaRPr lang="en-US"/>
            </a:p>
          </p:txBody>
        </p:sp>
        <p:grpSp>
          <p:nvGrpSpPr>
            <p:cNvPr id="3777" name="Group 345"/>
            <p:cNvGrpSpPr>
              <a:grpSpLocks/>
            </p:cNvGrpSpPr>
            <p:nvPr/>
          </p:nvGrpSpPr>
          <p:grpSpPr bwMode="auto">
            <a:xfrm>
              <a:off x="1104" y="768"/>
              <a:ext cx="143" cy="369"/>
              <a:chOff x="1104" y="768"/>
              <a:chExt cx="143" cy="369"/>
            </a:xfrm>
          </p:grpSpPr>
          <p:sp>
            <p:nvSpPr>
              <p:cNvPr id="3778" name="Freeform 346"/>
              <p:cNvSpPr>
                <a:spLocks/>
              </p:cNvSpPr>
              <p:nvPr/>
            </p:nvSpPr>
            <p:spPr bwMode="auto">
              <a:xfrm>
                <a:off x="1104" y="768"/>
                <a:ext cx="141" cy="369"/>
              </a:xfrm>
              <a:custGeom>
                <a:avLst/>
                <a:gdLst>
                  <a:gd name="T0" fmla="*/ 48 w 141"/>
                  <a:gd name="T1" fmla="*/ 15 h 369"/>
                  <a:gd name="T2" fmla="*/ 103 w 141"/>
                  <a:gd name="T3" fmla="*/ 0 h 369"/>
                  <a:gd name="T4" fmla="*/ 103 w 141"/>
                  <a:gd name="T5" fmla="*/ 66 h 369"/>
                  <a:gd name="T6" fmla="*/ 123 w 141"/>
                  <a:gd name="T7" fmla="*/ 70 h 369"/>
                  <a:gd name="T8" fmla="*/ 141 w 141"/>
                  <a:gd name="T9" fmla="*/ 87 h 369"/>
                  <a:gd name="T10" fmla="*/ 141 w 141"/>
                  <a:gd name="T11" fmla="*/ 275 h 369"/>
                  <a:gd name="T12" fmla="*/ 121 w 141"/>
                  <a:gd name="T13" fmla="*/ 338 h 369"/>
                  <a:gd name="T14" fmla="*/ 33 w 141"/>
                  <a:gd name="T15" fmla="*/ 369 h 369"/>
                  <a:gd name="T16" fmla="*/ 0 w 141"/>
                  <a:gd name="T17" fmla="*/ 313 h 369"/>
                  <a:gd name="T18" fmla="*/ 0 w 141"/>
                  <a:gd name="T19" fmla="*/ 125 h 369"/>
                  <a:gd name="T20" fmla="*/ 24 w 141"/>
                  <a:gd name="T21" fmla="*/ 94 h 369"/>
                  <a:gd name="T22" fmla="*/ 50 w 141"/>
                  <a:gd name="T23" fmla="*/ 84 h 369"/>
                  <a:gd name="T24" fmla="*/ 50 w 141"/>
                  <a:gd name="T25" fmla="*/ 15 h 3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9"/>
                  <a:gd name="T41" fmla="*/ 141 w 141"/>
                  <a:gd name="T42" fmla="*/ 369 h 3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9">
                    <a:moveTo>
                      <a:pt x="48" y="15"/>
                    </a:moveTo>
                    <a:lnTo>
                      <a:pt x="103" y="0"/>
                    </a:lnTo>
                    <a:lnTo>
                      <a:pt x="103" y="66"/>
                    </a:lnTo>
                    <a:lnTo>
                      <a:pt x="123" y="70"/>
                    </a:lnTo>
                    <a:lnTo>
                      <a:pt x="141" y="87"/>
                    </a:lnTo>
                    <a:lnTo>
                      <a:pt x="141" y="275"/>
                    </a:lnTo>
                    <a:lnTo>
                      <a:pt x="121" y="338"/>
                    </a:lnTo>
                    <a:lnTo>
                      <a:pt x="33" y="369"/>
                    </a:lnTo>
                    <a:lnTo>
                      <a:pt x="0" y="313"/>
                    </a:lnTo>
                    <a:lnTo>
                      <a:pt x="0" y="125"/>
                    </a:lnTo>
                    <a:lnTo>
                      <a:pt x="24" y="94"/>
                    </a:lnTo>
                    <a:lnTo>
                      <a:pt x="50" y="84"/>
                    </a:lnTo>
                    <a:lnTo>
                      <a:pt x="50"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79" name="Freeform 347"/>
              <p:cNvSpPr>
                <a:spLocks/>
              </p:cNvSpPr>
              <p:nvPr/>
            </p:nvSpPr>
            <p:spPr bwMode="auto">
              <a:xfrm>
                <a:off x="1104" y="858"/>
                <a:ext cx="143" cy="276"/>
              </a:xfrm>
              <a:custGeom>
                <a:avLst/>
                <a:gdLst>
                  <a:gd name="T0" fmla="*/ 0 w 143"/>
                  <a:gd name="T1" fmla="*/ 223 h 276"/>
                  <a:gd name="T2" fmla="*/ 36 w 143"/>
                  <a:gd name="T3" fmla="*/ 276 h 276"/>
                  <a:gd name="T4" fmla="*/ 118 w 143"/>
                  <a:gd name="T5" fmla="*/ 246 h 276"/>
                  <a:gd name="T6" fmla="*/ 143 w 143"/>
                  <a:gd name="T7" fmla="*/ 174 h 276"/>
                  <a:gd name="T8" fmla="*/ 141 w 143"/>
                  <a:gd name="T9" fmla="*/ 0 h 276"/>
                  <a:gd name="T10" fmla="*/ 3 w 143"/>
                  <a:gd name="T11" fmla="*/ 39 h 276"/>
                  <a:gd name="T12" fmla="*/ 0 w 143"/>
                  <a:gd name="T13" fmla="*/ 223 h 276"/>
                  <a:gd name="T14" fmla="*/ 0 60000 65536"/>
                  <a:gd name="T15" fmla="*/ 0 60000 65536"/>
                  <a:gd name="T16" fmla="*/ 0 60000 65536"/>
                  <a:gd name="T17" fmla="*/ 0 60000 65536"/>
                  <a:gd name="T18" fmla="*/ 0 60000 65536"/>
                  <a:gd name="T19" fmla="*/ 0 60000 65536"/>
                  <a:gd name="T20" fmla="*/ 0 60000 65536"/>
                  <a:gd name="T21" fmla="*/ 0 w 143"/>
                  <a:gd name="T22" fmla="*/ 0 h 276"/>
                  <a:gd name="T23" fmla="*/ 143 w 1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6">
                    <a:moveTo>
                      <a:pt x="0" y="223"/>
                    </a:moveTo>
                    <a:lnTo>
                      <a:pt x="36" y="276"/>
                    </a:lnTo>
                    <a:lnTo>
                      <a:pt x="118" y="246"/>
                    </a:lnTo>
                    <a:lnTo>
                      <a:pt x="143" y="174"/>
                    </a:lnTo>
                    <a:lnTo>
                      <a:pt x="141" y="0"/>
                    </a:lnTo>
                    <a:lnTo>
                      <a:pt x="3" y="39"/>
                    </a:lnTo>
                    <a:lnTo>
                      <a:pt x="0" y="223"/>
                    </a:lnTo>
                    <a:close/>
                  </a:path>
                </a:pathLst>
              </a:custGeom>
              <a:solidFill>
                <a:schemeClr val="tx1"/>
              </a:solidFill>
              <a:ln w="0">
                <a:solidFill>
                  <a:schemeClr val="tx1"/>
                </a:solidFill>
                <a:round/>
                <a:headEnd/>
                <a:tailEnd/>
              </a:ln>
            </p:spPr>
            <p:txBody>
              <a:bodyPr/>
              <a:lstStyle/>
              <a:p>
                <a:endParaRPr lang="en-US"/>
              </a:p>
            </p:txBody>
          </p:sp>
        </p:grpSp>
      </p:grpSp>
      <p:grpSp>
        <p:nvGrpSpPr>
          <p:cNvPr id="3139" name="Group 348"/>
          <p:cNvGrpSpPr>
            <a:grpSpLocks/>
          </p:cNvGrpSpPr>
          <p:nvPr/>
        </p:nvGrpSpPr>
        <p:grpSpPr bwMode="auto">
          <a:xfrm>
            <a:off x="3638551" y="2209801"/>
            <a:ext cx="428625" cy="852488"/>
            <a:chOff x="2292" y="1392"/>
            <a:chExt cx="270" cy="537"/>
          </a:xfrm>
        </p:grpSpPr>
        <p:grpSp>
          <p:nvGrpSpPr>
            <p:cNvPr id="3768" name="Group 349"/>
            <p:cNvGrpSpPr>
              <a:grpSpLocks/>
            </p:cNvGrpSpPr>
            <p:nvPr/>
          </p:nvGrpSpPr>
          <p:grpSpPr bwMode="auto">
            <a:xfrm>
              <a:off x="2292" y="1422"/>
              <a:ext cx="211" cy="310"/>
              <a:chOff x="2290" y="1419"/>
              <a:chExt cx="211" cy="310"/>
            </a:xfrm>
          </p:grpSpPr>
          <p:sp>
            <p:nvSpPr>
              <p:cNvPr id="3773" name="Freeform 350"/>
              <p:cNvSpPr>
                <a:spLocks/>
              </p:cNvSpPr>
              <p:nvPr/>
            </p:nvSpPr>
            <p:spPr bwMode="auto">
              <a:xfrm rot="131960" flipH="1">
                <a:off x="2290" y="1419"/>
                <a:ext cx="211" cy="310"/>
              </a:xfrm>
              <a:custGeom>
                <a:avLst/>
                <a:gdLst>
                  <a:gd name="T0" fmla="*/ 144 w 180"/>
                  <a:gd name="T1" fmla="*/ 0 h 265"/>
                  <a:gd name="T2" fmla="*/ 179 w 180"/>
                  <a:gd name="T3" fmla="*/ 20 h 265"/>
                  <a:gd name="T4" fmla="*/ 161 w 180"/>
                  <a:gd name="T5" fmla="*/ 60 h 265"/>
                  <a:gd name="T6" fmla="*/ 178 w 180"/>
                  <a:gd name="T7" fmla="*/ 77 h 265"/>
                  <a:gd name="T8" fmla="*/ 180 w 180"/>
                  <a:gd name="T9" fmla="*/ 109 h 265"/>
                  <a:gd name="T10" fmla="*/ 104 w 180"/>
                  <a:gd name="T11" fmla="*/ 248 h 265"/>
                  <a:gd name="T12" fmla="*/ 64 w 180"/>
                  <a:gd name="T13" fmla="*/ 265 h 265"/>
                  <a:gd name="T14" fmla="*/ 0 w 180"/>
                  <a:gd name="T15" fmla="*/ 229 h 265"/>
                  <a:gd name="T16" fmla="*/ 6 w 180"/>
                  <a:gd name="T17" fmla="*/ 173 h 265"/>
                  <a:gd name="T18" fmla="*/ 70 w 180"/>
                  <a:gd name="T19" fmla="*/ 49 h 265"/>
                  <a:gd name="T20" fmla="*/ 97 w 180"/>
                  <a:gd name="T21" fmla="*/ 37 h 265"/>
                  <a:gd name="T22" fmla="*/ 119 w 180"/>
                  <a:gd name="T23" fmla="*/ 41 h 265"/>
                  <a:gd name="T24" fmla="*/ 141 w 180"/>
                  <a:gd name="T25" fmla="*/ 1 h 265"/>
                  <a:gd name="T26" fmla="*/ 144 w 180"/>
                  <a:gd name="T27" fmla="*/ 0 h 26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0"/>
                  <a:gd name="T43" fmla="*/ 0 h 265"/>
                  <a:gd name="T44" fmla="*/ 180 w 180"/>
                  <a:gd name="T45" fmla="*/ 265 h 26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0" h="265">
                    <a:moveTo>
                      <a:pt x="144" y="0"/>
                    </a:moveTo>
                    <a:lnTo>
                      <a:pt x="179" y="20"/>
                    </a:lnTo>
                    <a:lnTo>
                      <a:pt x="161" y="60"/>
                    </a:lnTo>
                    <a:lnTo>
                      <a:pt x="178" y="77"/>
                    </a:lnTo>
                    <a:lnTo>
                      <a:pt x="180" y="109"/>
                    </a:lnTo>
                    <a:lnTo>
                      <a:pt x="104" y="248"/>
                    </a:lnTo>
                    <a:lnTo>
                      <a:pt x="64" y="265"/>
                    </a:lnTo>
                    <a:lnTo>
                      <a:pt x="0" y="229"/>
                    </a:lnTo>
                    <a:lnTo>
                      <a:pt x="6" y="173"/>
                    </a:lnTo>
                    <a:lnTo>
                      <a:pt x="70" y="49"/>
                    </a:lnTo>
                    <a:lnTo>
                      <a:pt x="97" y="37"/>
                    </a:lnTo>
                    <a:lnTo>
                      <a:pt x="119" y="41"/>
                    </a:lnTo>
                    <a:lnTo>
                      <a:pt x="141" y="1"/>
                    </a:lnTo>
                    <a:lnTo>
                      <a:pt x="144"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74" name="Freeform 351"/>
              <p:cNvSpPr>
                <a:spLocks/>
              </p:cNvSpPr>
              <p:nvPr/>
            </p:nvSpPr>
            <p:spPr bwMode="auto">
              <a:xfrm>
                <a:off x="2420" y="1474"/>
                <a:ext cx="74" cy="254"/>
              </a:xfrm>
              <a:custGeom>
                <a:avLst/>
                <a:gdLst>
                  <a:gd name="T0" fmla="*/ 0 w 74"/>
                  <a:gd name="T1" fmla="*/ 254 h 254"/>
                  <a:gd name="T2" fmla="*/ 74 w 74"/>
                  <a:gd name="T3" fmla="*/ 213 h 254"/>
                  <a:gd name="T4" fmla="*/ 72 w 74"/>
                  <a:gd name="T5" fmla="*/ 147 h 254"/>
                  <a:gd name="T6" fmla="*/ 0 w 74"/>
                  <a:gd name="T7" fmla="*/ 0 h 254"/>
                  <a:gd name="T8" fmla="*/ 0 w 74"/>
                  <a:gd name="T9" fmla="*/ 254 h 254"/>
                  <a:gd name="T10" fmla="*/ 0 60000 65536"/>
                  <a:gd name="T11" fmla="*/ 0 60000 65536"/>
                  <a:gd name="T12" fmla="*/ 0 60000 65536"/>
                  <a:gd name="T13" fmla="*/ 0 60000 65536"/>
                  <a:gd name="T14" fmla="*/ 0 60000 65536"/>
                  <a:gd name="T15" fmla="*/ 0 w 74"/>
                  <a:gd name="T16" fmla="*/ 0 h 254"/>
                  <a:gd name="T17" fmla="*/ 74 w 74"/>
                  <a:gd name="T18" fmla="*/ 254 h 254"/>
                </a:gdLst>
                <a:ahLst/>
                <a:cxnLst>
                  <a:cxn ang="T10">
                    <a:pos x="T0" y="T1"/>
                  </a:cxn>
                  <a:cxn ang="T11">
                    <a:pos x="T2" y="T3"/>
                  </a:cxn>
                  <a:cxn ang="T12">
                    <a:pos x="T4" y="T5"/>
                  </a:cxn>
                  <a:cxn ang="T13">
                    <a:pos x="T6" y="T7"/>
                  </a:cxn>
                  <a:cxn ang="T14">
                    <a:pos x="T8" y="T9"/>
                  </a:cxn>
                </a:cxnLst>
                <a:rect l="T15" t="T16" r="T17" b="T18"/>
                <a:pathLst>
                  <a:path w="74" h="254">
                    <a:moveTo>
                      <a:pt x="0" y="254"/>
                    </a:moveTo>
                    <a:lnTo>
                      <a:pt x="74" y="213"/>
                    </a:lnTo>
                    <a:lnTo>
                      <a:pt x="72" y="147"/>
                    </a:lnTo>
                    <a:lnTo>
                      <a:pt x="0" y="0"/>
                    </a:lnTo>
                    <a:lnTo>
                      <a:pt x="0" y="254"/>
                    </a:lnTo>
                    <a:close/>
                  </a:path>
                </a:pathLst>
              </a:custGeom>
              <a:solidFill>
                <a:schemeClr val="tx1"/>
              </a:solidFill>
              <a:ln w="0">
                <a:solidFill>
                  <a:schemeClr val="tx1"/>
                </a:solidFill>
                <a:round/>
                <a:headEnd/>
                <a:tailEnd/>
              </a:ln>
            </p:spPr>
            <p:txBody>
              <a:bodyPr/>
              <a:lstStyle/>
              <a:p>
                <a:endParaRPr lang="en-US"/>
              </a:p>
            </p:txBody>
          </p:sp>
        </p:grpSp>
        <p:grpSp>
          <p:nvGrpSpPr>
            <p:cNvPr id="3769" name="Group 352"/>
            <p:cNvGrpSpPr>
              <a:grpSpLocks/>
            </p:cNvGrpSpPr>
            <p:nvPr/>
          </p:nvGrpSpPr>
          <p:grpSpPr bwMode="auto">
            <a:xfrm flipH="1">
              <a:off x="2428" y="1392"/>
              <a:ext cx="134" cy="537"/>
              <a:chOff x="1872" y="1341"/>
              <a:chExt cx="114" cy="459"/>
            </a:xfrm>
          </p:grpSpPr>
          <p:sp>
            <p:nvSpPr>
              <p:cNvPr id="3770" name="Freeform 353"/>
              <p:cNvSpPr>
                <a:spLocks/>
              </p:cNvSpPr>
              <p:nvPr/>
            </p:nvSpPr>
            <p:spPr bwMode="auto">
              <a:xfrm>
                <a:off x="1881" y="1545"/>
                <a:ext cx="1" cy="255"/>
              </a:xfrm>
              <a:custGeom>
                <a:avLst/>
                <a:gdLst>
                  <a:gd name="T0" fmla="*/ 0 w 1"/>
                  <a:gd name="T1" fmla="*/ 0 h 255"/>
                  <a:gd name="T2" fmla="*/ 0 w 1"/>
                  <a:gd name="T3" fmla="*/ 255 h 255"/>
                  <a:gd name="T4" fmla="*/ 0 60000 65536"/>
                  <a:gd name="T5" fmla="*/ 0 60000 65536"/>
                  <a:gd name="T6" fmla="*/ 0 w 1"/>
                  <a:gd name="T7" fmla="*/ 0 h 255"/>
                  <a:gd name="T8" fmla="*/ 1 w 1"/>
                  <a:gd name="T9" fmla="*/ 255 h 255"/>
                </a:gdLst>
                <a:ahLst/>
                <a:cxnLst>
                  <a:cxn ang="T4">
                    <a:pos x="T0" y="T1"/>
                  </a:cxn>
                  <a:cxn ang="T5">
                    <a:pos x="T2" y="T3"/>
                  </a:cxn>
                </a:cxnLst>
                <a:rect l="T6" t="T7" r="T8" b="T9"/>
                <a:pathLst>
                  <a:path w="1" h="255">
                    <a:moveTo>
                      <a:pt x="0" y="0"/>
                    </a:moveTo>
                    <a:lnTo>
                      <a:pt x="0" y="255"/>
                    </a:lnTo>
                  </a:path>
                </a:pathLst>
              </a:custGeom>
              <a:noFill/>
              <a:ln w="25400">
                <a:solidFill>
                  <a:schemeClr val="tx1"/>
                </a:solidFill>
                <a:round/>
                <a:headEnd/>
                <a:tailEnd/>
              </a:ln>
            </p:spPr>
            <p:txBody>
              <a:bodyPr wrap="none" anchor="ctr"/>
              <a:lstStyle/>
              <a:p>
                <a:endParaRPr lang="en-US"/>
              </a:p>
            </p:txBody>
          </p:sp>
          <p:sp>
            <p:nvSpPr>
              <p:cNvPr id="3771" name="Freeform 354"/>
              <p:cNvSpPr>
                <a:spLocks/>
              </p:cNvSpPr>
              <p:nvPr/>
            </p:nvSpPr>
            <p:spPr bwMode="auto">
              <a:xfrm>
                <a:off x="1974" y="1509"/>
                <a:ext cx="1" cy="257"/>
              </a:xfrm>
              <a:custGeom>
                <a:avLst/>
                <a:gdLst>
                  <a:gd name="T0" fmla="*/ 1 w 1"/>
                  <a:gd name="T1" fmla="*/ 0 h 257"/>
                  <a:gd name="T2" fmla="*/ 0 w 1"/>
                  <a:gd name="T3" fmla="*/ 257 h 257"/>
                  <a:gd name="T4" fmla="*/ 0 60000 65536"/>
                  <a:gd name="T5" fmla="*/ 0 60000 65536"/>
                  <a:gd name="T6" fmla="*/ 0 w 1"/>
                  <a:gd name="T7" fmla="*/ 0 h 257"/>
                  <a:gd name="T8" fmla="*/ 1 w 1"/>
                  <a:gd name="T9" fmla="*/ 257 h 257"/>
                </a:gdLst>
                <a:ahLst/>
                <a:cxnLst>
                  <a:cxn ang="T4">
                    <a:pos x="T0" y="T1"/>
                  </a:cxn>
                  <a:cxn ang="T5">
                    <a:pos x="T2" y="T3"/>
                  </a:cxn>
                </a:cxnLst>
                <a:rect l="T6" t="T7" r="T8" b="T9"/>
                <a:pathLst>
                  <a:path w="1" h="257">
                    <a:moveTo>
                      <a:pt x="1" y="0"/>
                    </a:moveTo>
                    <a:lnTo>
                      <a:pt x="0" y="257"/>
                    </a:lnTo>
                  </a:path>
                </a:pathLst>
              </a:custGeom>
              <a:noFill/>
              <a:ln w="25400">
                <a:solidFill>
                  <a:schemeClr val="tx1"/>
                </a:solidFill>
                <a:round/>
                <a:headEnd/>
                <a:tailEnd/>
              </a:ln>
            </p:spPr>
            <p:txBody>
              <a:bodyPr wrap="none" anchor="ctr"/>
              <a:lstStyle/>
              <a:p>
                <a:endParaRPr lang="en-US"/>
              </a:p>
            </p:txBody>
          </p:sp>
          <p:sp>
            <p:nvSpPr>
              <p:cNvPr id="3772" name="Freeform 355"/>
              <p:cNvSpPr>
                <a:spLocks/>
              </p:cNvSpPr>
              <p:nvPr/>
            </p:nvSpPr>
            <p:spPr bwMode="auto">
              <a:xfrm>
                <a:off x="1872" y="1341"/>
                <a:ext cx="114" cy="329"/>
              </a:xfrm>
              <a:custGeom>
                <a:avLst/>
                <a:gdLst>
                  <a:gd name="T0" fmla="*/ 45 w 126"/>
                  <a:gd name="T1" fmla="*/ 18 h 329"/>
                  <a:gd name="T2" fmla="*/ 92 w 126"/>
                  <a:gd name="T3" fmla="*/ 0 h 329"/>
                  <a:gd name="T4" fmla="*/ 92 w 126"/>
                  <a:gd name="T5" fmla="*/ 59 h 329"/>
                  <a:gd name="T6" fmla="*/ 110 w 126"/>
                  <a:gd name="T7" fmla="*/ 62 h 329"/>
                  <a:gd name="T8" fmla="*/ 126 w 126"/>
                  <a:gd name="T9" fmla="*/ 78 h 329"/>
                  <a:gd name="T10" fmla="*/ 126 w 126"/>
                  <a:gd name="T11" fmla="*/ 245 h 329"/>
                  <a:gd name="T12" fmla="*/ 108 w 126"/>
                  <a:gd name="T13" fmla="*/ 301 h 329"/>
                  <a:gd name="T14" fmla="*/ 29 w 126"/>
                  <a:gd name="T15" fmla="*/ 329 h 329"/>
                  <a:gd name="T16" fmla="*/ 0 w 126"/>
                  <a:gd name="T17" fmla="*/ 279 h 329"/>
                  <a:gd name="T18" fmla="*/ 0 w 126"/>
                  <a:gd name="T19" fmla="*/ 112 h 329"/>
                  <a:gd name="T20" fmla="*/ 21 w 126"/>
                  <a:gd name="T21" fmla="*/ 84 h 329"/>
                  <a:gd name="T22" fmla="*/ 45 w 126"/>
                  <a:gd name="T23" fmla="*/ 74 h 329"/>
                  <a:gd name="T24" fmla="*/ 45 w 126"/>
                  <a:gd name="T25" fmla="*/ 18 h 3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6"/>
                  <a:gd name="T40" fmla="*/ 0 h 329"/>
                  <a:gd name="T41" fmla="*/ 126 w 126"/>
                  <a:gd name="T42" fmla="*/ 329 h 3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6" h="329">
                    <a:moveTo>
                      <a:pt x="45" y="18"/>
                    </a:moveTo>
                    <a:lnTo>
                      <a:pt x="92" y="0"/>
                    </a:lnTo>
                    <a:lnTo>
                      <a:pt x="92" y="59"/>
                    </a:lnTo>
                    <a:lnTo>
                      <a:pt x="110" y="62"/>
                    </a:lnTo>
                    <a:lnTo>
                      <a:pt x="126" y="78"/>
                    </a:lnTo>
                    <a:lnTo>
                      <a:pt x="126" y="245"/>
                    </a:lnTo>
                    <a:lnTo>
                      <a:pt x="108" y="301"/>
                    </a:lnTo>
                    <a:lnTo>
                      <a:pt x="29" y="329"/>
                    </a:lnTo>
                    <a:lnTo>
                      <a:pt x="0" y="279"/>
                    </a:lnTo>
                    <a:lnTo>
                      <a:pt x="0" y="112"/>
                    </a:lnTo>
                    <a:lnTo>
                      <a:pt x="21" y="84"/>
                    </a:lnTo>
                    <a:lnTo>
                      <a:pt x="45" y="74"/>
                    </a:lnTo>
                    <a:lnTo>
                      <a:pt x="45" y="18"/>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3140" name="Group 356"/>
          <p:cNvGrpSpPr>
            <a:grpSpLocks/>
          </p:cNvGrpSpPr>
          <p:nvPr/>
        </p:nvGrpSpPr>
        <p:grpSpPr bwMode="auto">
          <a:xfrm>
            <a:off x="2057401" y="1227138"/>
            <a:ext cx="223838" cy="862012"/>
            <a:chOff x="1296" y="773"/>
            <a:chExt cx="141" cy="543"/>
          </a:xfrm>
        </p:grpSpPr>
        <p:sp>
          <p:nvSpPr>
            <p:cNvPr id="3763" name="Line 357"/>
            <p:cNvSpPr>
              <a:spLocks noChangeShapeType="1"/>
            </p:cNvSpPr>
            <p:nvPr/>
          </p:nvSpPr>
          <p:spPr bwMode="auto">
            <a:xfrm>
              <a:off x="1303" y="1066"/>
              <a:ext cx="0" cy="250"/>
            </a:xfrm>
            <a:prstGeom prst="line">
              <a:avLst/>
            </a:prstGeom>
            <a:noFill/>
            <a:ln w="28575">
              <a:solidFill>
                <a:schemeClr val="tx1"/>
              </a:solidFill>
              <a:round/>
              <a:headEnd/>
              <a:tailEnd/>
            </a:ln>
          </p:spPr>
          <p:txBody>
            <a:bodyPr wrap="none" anchor="ctr"/>
            <a:lstStyle/>
            <a:p>
              <a:endParaRPr lang="en-US"/>
            </a:p>
          </p:txBody>
        </p:sp>
        <p:sp>
          <p:nvSpPr>
            <p:cNvPr id="3764" name="Line 358"/>
            <p:cNvSpPr>
              <a:spLocks noChangeShapeType="1"/>
            </p:cNvSpPr>
            <p:nvPr/>
          </p:nvSpPr>
          <p:spPr bwMode="auto">
            <a:xfrm>
              <a:off x="1428" y="1024"/>
              <a:ext cx="0" cy="251"/>
            </a:xfrm>
            <a:prstGeom prst="line">
              <a:avLst/>
            </a:prstGeom>
            <a:noFill/>
            <a:ln w="28575">
              <a:solidFill>
                <a:schemeClr val="tx1"/>
              </a:solidFill>
              <a:round/>
              <a:headEnd/>
              <a:tailEnd/>
            </a:ln>
          </p:spPr>
          <p:txBody>
            <a:bodyPr wrap="none" anchor="ctr"/>
            <a:lstStyle/>
            <a:p>
              <a:endParaRPr lang="en-US"/>
            </a:p>
          </p:txBody>
        </p:sp>
        <p:grpSp>
          <p:nvGrpSpPr>
            <p:cNvPr id="3765" name="Group 359"/>
            <p:cNvGrpSpPr>
              <a:grpSpLocks/>
            </p:cNvGrpSpPr>
            <p:nvPr/>
          </p:nvGrpSpPr>
          <p:grpSpPr bwMode="auto">
            <a:xfrm>
              <a:off x="1296" y="773"/>
              <a:ext cx="141" cy="364"/>
              <a:chOff x="1296" y="773"/>
              <a:chExt cx="141" cy="364"/>
            </a:xfrm>
          </p:grpSpPr>
          <p:sp>
            <p:nvSpPr>
              <p:cNvPr id="3766" name="Freeform 360"/>
              <p:cNvSpPr>
                <a:spLocks/>
              </p:cNvSpPr>
              <p:nvPr/>
            </p:nvSpPr>
            <p:spPr bwMode="auto">
              <a:xfrm>
                <a:off x="1296" y="773"/>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67" name="Freeform 361"/>
              <p:cNvSpPr>
                <a:spLocks/>
              </p:cNvSpPr>
              <p:nvPr/>
            </p:nvSpPr>
            <p:spPr bwMode="auto">
              <a:xfrm>
                <a:off x="1296" y="851"/>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grpSp>
      </p:grpSp>
      <p:grpSp>
        <p:nvGrpSpPr>
          <p:cNvPr id="3141" name="Group 362"/>
          <p:cNvGrpSpPr>
            <a:grpSpLocks/>
          </p:cNvGrpSpPr>
          <p:nvPr/>
        </p:nvGrpSpPr>
        <p:grpSpPr bwMode="auto">
          <a:xfrm flipH="1">
            <a:off x="2362201" y="2286001"/>
            <a:ext cx="223838" cy="862013"/>
            <a:chOff x="1296" y="773"/>
            <a:chExt cx="141" cy="543"/>
          </a:xfrm>
        </p:grpSpPr>
        <p:sp>
          <p:nvSpPr>
            <p:cNvPr id="3758" name="Line 363"/>
            <p:cNvSpPr>
              <a:spLocks noChangeShapeType="1"/>
            </p:cNvSpPr>
            <p:nvPr/>
          </p:nvSpPr>
          <p:spPr bwMode="auto">
            <a:xfrm>
              <a:off x="1303" y="1066"/>
              <a:ext cx="0" cy="250"/>
            </a:xfrm>
            <a:prstGeom prst="line">
              <a:avLst/>
            </a:prstGeom>
            <a:noFill/>
            <a:ln w="28575">
              <a:solidFill>
                <a:schemeClr val="tx1"/>
              </a:solidFill>
              <a:round/>
              <a:headEnd/>
              <a:tailEnd/>
            </a:ln>
          </p:spPr>
          <p:txBody>
            <a:bodyPr wrap="none" anchor="ctr"/>
            <a:lstStyle/>
            <a:p>
              <a:endParaRPr lang="en-US"/>
            </a:p>
          </p:txBody>
        </p:sp>
        <p:sp>
          <p:nvSpPr>
            <p:cNvPr id="3759" name="Line 364"/>
            <p:cNvSpPr>
              <a:spLocks noChangeShapeType="1"/>
            </p:cNvSpPr>
            <p:nvPr/>
          </p:nvSpPr>
          <p:spPr bwMode="auto">
            <a:xfrm>
              <a:off x="1428" y="1024"/>
              <a:ext cx="0" cy="251"/>
            </a:xfrm>
            <a:prstGeom prst="line">
              <a:avLst/>
            </a:prstGeom>
            <a:noFill/>
            <a:ln w="28575">
              <a:solidFill>
                <a:schemeClr val="tx1"/>
              </a:solidFill>
              <a:round/>
              <a:headEnd/>
              <a:tailEnd/>
            </a:ln>
          </p:spPr>
          <p:txBody>
            <a:bodyPr wrap="none" anchor="ctr"/>
            <a:lstStyle/>
            <a:p>
              <a:endParaRPr lang="en-US"/>
            </a:p>
          </p:txBody>
        </p:sp>
        <p:grpSp>
          <p:nvGrpSpPr>
            <p:cNvPr id="3760" name="Group 365"/>
            <p:cNvGrpSpPr>
              <a:grpSpLocks/>
            </p:cNvGrpSpPr>
            <p:nvPr/>
          </p:nvGrpSpPr>
          <p:grpSpPr bwMode="auto">
            <a:xfrm>
              <a:off x="1296" y="773"/>
              <a:ext cx="141" cy="364"/>
              <a:chOff x="1296" y="773"/>
              <a:chExt cx="141" cy="364"/>
            </a:xfrm>
          </p:grpSpPr>
          <p:sp>
            <p:nvSpPr>
              <p:cNvPr id="3761" name="Freeform 366"/>
              <p:cNvSpPr>
                <a:spLocks/>
              </p:cNvSpPr>
              <p:nvPr/>
            </p:nvSpPr>
            <p:spPr bwMode="auto">
              <a:xfrm>
                <a:off x="1296" y="773"/>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62" name="Freeform 367"/>
              <p:cNvSpPr>
                <a:spLocks/>
              </p:cNvSpPr>
              <p:nvPr/>
            </p:nvSpPr>
            <p:spPr bwMode="auto">
              <a:xfrm>
                <a:off x="1296" y="851"/>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grpSp>
      </p:grpSp>
      <p:grpSp>
        <p:nvGrpSpPr>
          <p:cNvPr id="3142" name="Group 368"/>
          <p:cNvGrpSpPr>
            <a:grpSpLocks/>
          </p:cNvGrpSpPr>
          <p:nvPr/>
        </p:nvGrpSpPr>
        <p:grpSpPr bwMode="auto">
          <a:xfrm>
            <a:off x="2362200" y="1219201"/>
            <a:ext cx="228600" cy="862013"/>
            <a:chOff x="1488" y="768"/>
            <a:chExt cx="144" cy="543"/>
          </a:xfrm>
        </p:grpSpPr>
        <p:sp>
          <p:nvSpPr>
            <p:cNvPr id="3753" name="Line 369"/>
            <p:cNvSpPr>
              <a:spLocks noChangeShapeType="1"/>
            </p:cNvSpPr>
            <p:nvPr/>
          </p:nvSpPr>
          <p:spPr bwMode="auto">
            <a:xfrm>
              <a:off x="1495" y="1061"/>
              <a:ext cx="0" cy="250"/>
            </a:xfrm>
            <a:prstGeom prst="line">
              <a:avLst/>
            </a:prstGeom>
            <a:noFill/>
            <a:ln w="28575">
              <a:solidFill>
                <a:schemeClr val="tx1"/>
              </a:solidFill>
              <a:round/>
              <a:headEnd/>
              <a:tailEnd/>
            </a:ln>
          </p:spPr>
          <p:txBody>
            <a:bodyPr wrap="none" anchor="ctr"/>
            <a:lstStyle/>
            <a:p>
              <a:endParaRPr lang="en-US"/>
            </a:p>
          </p:txBody>
        </p:sp>
        <p:sp>
          <p:nvSpPr>
            <p:cNvPr id="3754" name="Line 370"/>
            <p:cNvSpPr>
              <a:spLocks noChangeShapeType="1"/>
            </p:cNvSpPr>
            <p:nvPr/>
          </p:nvSpPr>
          <p:spPr bwMode="auto">
            <a:xfrm>
              <a:off x="1620" y="1019"/>
              <a:ext cx="0" cy="251"/>
            </a:xfrm>
            <a:prstGeom prst="line">
              <a:avLst/>
            </a:prstGeom>
            <a:noFill/>
            <a:ln w="28575">
              <a:solidFill>
                <a:schemeClr val="tx1"/>
              </a:solidFill>
              <a:round/>
              <a:headEnd/>
              <a:tailEnd/>
            </a:ln>
          </p:spPr>
          <p:txBody>
            <a:bodyPr wrap="none" anchor="ctr"/>
            <a:lstStyle/>
            <a:p>
              <a:endParaRPr lang="en-US"/>
            </a:p>
          </p:txBody>
        </p:sp>
        <p:grpSp>
          <p:nvGrpSpPr>
            <p:cNvPr id="3755" name="Group 371"/>
            <p:cNvGrpSpPr>
              <a:grpSpLocks/>
            </p:cNvGrpSpPr>
            <p:nvPr/>
          </p:nvGrpSpPr>
          <p:grpSpPr bwMode="auto">
            <a:xfrm>
              <a:off x="1488" y="768"/>
              <a:ext cx="144" cy="364"/>
              <a:chOff x="1488" y="768"/>
              <a:chExt cx="144" cy="364"/>
            </a:xfrm>
          </p:grpSpPr>
          <p:sp>
            <p:nvSpPr>
              <p:cNvPr id="3756" name="Freeform 372"/>
              <p:cNvSpPr>
                <a:spLocks/>
              </p:cNvSpPr>
              <p:nvPr/>
            </p:nvSpPr>
            <p:spPr bwMode="auto">
              <a:xfrm>
                <a:off x="1488"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57" name="Freeform 373"/>
              <p:cNvSpPr>
                <a:spLocks/>
              </p:cNvSpPr>
              <p:nvPr/>
            </p:nvSpPr>
            <p:spPr bwMode="auto">
              <a:xfrm>
                <a:off x="1589" y="831"/>
                <a:ext cx="43" cy="276"/>
              </a:xfrm>
              <a:custGeom>
                <a:avLst/>
                <a:gdLst>
                  <a:gd name="T0" fmla="*/ 43 w 43"/>
                  <a:gd name="T1" fmla="*/ 209 h 276"/>
                  <a:gd name="T2" fmla="*/ 28 w 43"/>
                  <a:gd name="T3" fmla="*/ 264 h 276"/>
                  <a:gd name="T4" fmla="*/ 0 w 43"/>
                  <a:gd name="T5" fmla="*/ 276 h 276"/>
                  <a:gd name="T6" fmla="*/ 0 w 43"/>
                  <a:gd name="T7" fmla="*/ 0 h 276"/>
                  <a:gd name="T8" fmla="*/ 22 w 43"/>
                  <a:gd name="T9" fmla="*/ 0 h 276"/>
                  <a:gd name="T10" fmla="*/ 40 w 43"/>
                  <a:gd name="T11" fmla="*/ 21 h 276"/>
                  <a:gd name="T12" fmla="*/ 43 w 43"/>
                  <a:gd name="T13" fmla="*/ 209 h 276"/>
                  <a:gd name="T14" fmla="*/ 0 60000 65536"/>
                  <a:gd name="T15" fmla="*/ 0 60000 65536"/>
                  <a:gd name="T16" fmla="*/ 0 60000 65536"/>
                  <a:gd name="T17" fmla="*/ 0 60000 65536"/>
                  <a:gd name="T18" fmla="*/ 0 60000 65536"/>
                  <a:gd name="T19" fmla="*/ 0 60000 65536"/>
                  <a:gd name="T20" fmla="*/ 0 60000 65536"/>
                  <a:gd name="T21" fmla="*/ 0 w 43"/>
                  <a:gd name="T22" fmla="*/ 0 h 276"/>
                  <a:gd name="T23" fmla="*/ 43 w 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276">
                    <a:moveTo>
                      <a:pt x="43" y="209"/>
                    </a:moveTo>
                    <a:lnTo>
                      <a:pt x="28" y="264"/>
                    </a:lnTo>
                    <a:lnTo>
                      <a:pt x="0" y="276"/>
                    </a:lnTo>
                    <a:lnTo>
                      <a:pt x="0" y="0"/>
                    </a:lnTo>
                    <a:lnTo>
                      <a:pt x="22" y="0"/>
                    </a:lnTo>
                    <a:lnTo>
                      <a:pt x="40" y="21"/>
                    </a:lnTo>
                    <a:lnTo>
                      <a:pt x="43" y="209"/>
                    </a:lnTo>
                    <a:close/>
                  </a:path>
                </a:pathLst>
              </a:custGeom>
              <a:solidFill>
                <a:schemeClr val="tx1"/>
              </a:solidFill>
              <a:ln w="0">
                <a:solidFill>
                  <a:schemeClr val="tx1"/>
                </a:solidFill>
                <a:round/>
                <a:headEnd/>
                <a:tailEnd/>
              </a:ln>
            </p:spPr>
            <p:txBody>
              <a:bodyPr/>
              <a:lstStyle/>
              <a:p>
                <a:endParaRPr lang="en-US"/>
              </a:p>
            </p:txBody>
          </p:sp>
        </p:grpSp>
      </p:grpSp>
      <p:grpSp>
        <p:nvGrpSpPr>
          <p:cNvPr id="3143" name="Group 374"/>
          <p:cNvGrpSpPr>
            <a:grpSpLocks/>
          </p:cNvGrpSpPr>
          <p:nvPr/>
        </p:nvGrpSpPr>
        <p:grpSpPr bwMode="auto">
          <a:xfrm flipH="1">
            <a:off x="2057400" y="2286001"/>
            <a:ext cx="228600" cy="862013"/>
            <a:chOff x="1488" y="768"/>
            <a:chExt cx="144" cy="543"/>
          </a:xfrm>
        </p:grpSpPr>
        <p:sp>
          <p:nvSpPr>
            <p:cNvPr id="3748" name="Line 375"/>
            <p:cNvSpPr>
              <a:spLocks noChangeShapeType="1"/>
            </p:cNvSpPr>
            <p:nvPr/>
          </p:nvSpPr>
          <p:spPr bwMode="auto">
            <a:xfrm>
              <a:off x="1495" y="1061"/>
              <a:ext cx="0" cy="250"/>
            </a:xfrm>
            <a:prstGeom prst="line">
              <a:avLst/>
            </a:prstGeom>
            <a:noFill/>
            <a:ln w="28575">
              <a:solidFill>
                <a:schemeClr val="tx1"/>
              </a:solidFill>
              <a:round/>
              <a:headEnd/>
              <a:tailEnd/>
            </a:ln>
          </p:spPr>
          <p:txBody>
            <a:bodyPr wrap="none" anchor="ctr"/>
            <a:lstStyle/>
            <a:p>
              <a:endParaRPr lang="en-US"/>
            </a:p>
          </p:txBody>
        </p:sp>
        <p:sp>
          <p:nvSpPr>
            <p:cNvPr id="3749" name="Line 376"/>
            <p:cNvSpPr>
              <a:spLocks noChangeShapeType="1"/>
            </p:cNvSpPr>
            <p:nvPr/>
          </p:nvSpPr>
          <p:spPr bwMode="auto">
            <a:xfrm>
              <a:off x="1620" y="1019"/>
              <a:ext cx="0" cy="251"/>
            </a:xfrm>
            <a:prstGeom prst="line">
              <a:avLst/>
            </a:prstGeom>
            <a:noFill/>
            <a:ln w="28575">
              <a:solidFill>
                <a:schemeClr val="tx1"/>
              </a:solidFill>
              <a:round/>
              <a:headEnd/>
              <a:tailEnd/>
            </a:ln>
          </p:spPr>
          <p:txBody>
            <a:bodyPr wrap="none" anchor="ctr"/>
            <a:lstStyle/>
            <a:p>
              <a:endParaRPr lang="en-US"/>
            </a:p>
          </p:txBody>
        </p:sp>
        <p:grpSp>
          <p:nvGrpSpPr>
            <p:cNvPr id="3750" name="Group 377"/>
            <p:cNvGrpSpPr>
              <a:grpSpLocks/>
            </p:cNvGrpSpPr>
            <p:nvPr/>
          </p:nvGrpSpPr>
          <p:grpSpPr bwMode="auto">
            <a:xfrm>
              <a:off x="1488" y="768"/>
              <a:ext cx="144" cy="364"/>
              <a:chOff x="1488" y="768"/>
              <a:chExt cx="144" cy="364"/>
            </a:xfrm>
          </p:grpSpPr>
          <p:sp>
            <p:nvSpPr>
              <p:cNvPr id="3751" name="Freeform 378"/>
              <p:cNvSpPr>
                <a:spLocks/>
              </p:cNvSpPr>
              <p:nvPr/>
            </p:nvSpPr>
            <p:spPr bwMode="auto">
              <a:xfrm>
                <a:off x="1488"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52" name="Freeform 379"/>
              <p:cNvSpPr>
                <a:spLocks/>
              </p:cNvSpPr>
              <p:nvPr/>
            </p:nvSpPr>
            <p:spPr bwMode="auto">
              <a:xfrm>
                <a:off x="1589" y="831"/>
                <a:ext cx="43" cy="276"/>
              </a:xfrm>
              <a:custGeom>
                <a:avLst/>
                <a:gdLst>
                  <a:gd name="T0" fmla="*/ 43 w 43"/>
                  <a:gd name="T1" fmla="*/ 209 h 276"/>
                  <a:gd name="T2" fmla="*/ 28 w 43"/>
                  <a:gd name="T3" fmla="*/ 264 h 276"/>
                  <a:gd name="T4" fmla="*/ 0 w 43"/>
                  <a:gd name="T5" fmla="*/ 276 h 276"/>
                  <a:gd name="T6" fmla="*/ 0 w 43"/>
                  <a:gd name="T7" fmla="*/ 0 h 276"/>
                  <a:gd name="T8" fmla="*/ 22 w 43"/>
                  <a:gd name="T9" fmla="*/ 0 h 276"/>
                  <a:gd name="T10" fmla="*/ 40 w 43"/>
                  <a:gd name="T11" fmla="*/ 21 h 276"/>
                  <a:gd name="T12" fmla="*/ 43 w 43"/>
                  <a:gd name="T13" fmla="*/ 209 h 276"/>
                  <a:gd name="T14" fmla="*/ 0 60000 65536"/>
                  <a:gd name="T15" fmla="*/ 0 60000 65536"/>
                  <a:gd name="T16" fmla="*/ 0 60000 65536"/>
                  <a:gd name="T17" fmla="*/ 0 60000 65536"/>
                  <a:gd name="T18" fmla="*/ 0 60000 65536"/>
                  <a:gd name="T19" fmla="*/ 0 60000 65536"/>
                  <a:gd name="T20" fmla="*/ 0 60000 65536"/>
                  <a:gd name="T21" fmla="*/ 0 w 43"/>
                  <a:gd name="T22" fmla="*/ 0 h 276"/>
                  <a:gd name="T23" fmla="*/ 43 w 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276">
                    <a:moveTo>
                      <a:pt x="43" y="209"/>
                    </a:moveTo>
                    <a:lnTo>
                      <a:pt x="28" y="264"/>
                    </a:lnTo>
                    <a:lnTo>
                      <a:pt x="0" y="276"/>
                    </a:lnTo>
                    <a:lnTo>
                      <a:pt x="0" y="0"/>
                    </a:lnTo>
                    <a:lnTo>
                      <a:pt x="22" y="0"/>
                    </a:lnTo>
                    <a:lnTo>
                      <a:pt x="40" y="21"/>
                    </a:lnTo>
                    <a:lnTo>
                      <a:pt x="43" y="209"/>
                    </a:lnTo>
                    <a:close/>
                  </a:path>
                </a:pathLst>
              </a:custGeom>
              <a:solidFill>
                <a:schemeClr val="tx1"/>
              </a:solidFill>
              <a:ln w="0">
                <a:solidFill>
                  <a:schemeClr val="tx1"/>
                </a:solidFill>
                <a:round/>
                <a:headEnd/>
                <a:tailEnd/>
              </a:ln>
            </p:spPr>
            <p:txBody>
              <a:bodyPr/>
              <a:lstStyle/>
              <a:p>
                <a:endParaRPr lang="en-US"/>
              </a:p>
            </p:txBody>
          </p:sp>
        </p:grpSp>
      </p:grpSp>
      <p:grpSp>
        <p:nvGrpSpPr>
          <p:cNvPr id="3144" name="Group 380"/>
          <p:cNvGrpSpPr>
            <a:grpSpLocks/>
          </p:cNvGrpSpPr>
          <p:nvPr/>
        </p:nvGrpSpPr>
        <p:grpSpPr bwMode="auto">
          <a:xfrm>
            <a:off x="2667000" y="1219201"/>
            <a:ext cx="228600" cy="862013"/>
            <a:chOff x="1680" y="768"/>
            <a:chExt cx="144" cy="543"/>
          </a:xfrm>
        </p:grpSpPr>
        <p:sp>
          <p:nvSpPr>
            <p:cNvPr id="3742" name="Line 381"/>
            <p:cNvSpPr>
              <a:spLocks noChangeShapeType="1"/>
            </p:cNvSpPr>
            <p:nvPr/>
          </p:nvSpPr>
          <p:spPr bwMode="auto">
            <a:xfrm>
              <a:off x="1687" y="1061"/>
              <a:ext cx="0" cy="250"/>
            </a:xfrm>
            <a:prstGeom prst="line">
              <a:avLst/>
            </a:prstGeom>
            <a:noFill/>
            <a:ln w="28575">
              <a:solidFill>
                <a:schemeClr val="tx1"/>
              </a:solidFill>
              <a:round/>
              <a:headEnd/>
              <a:tailEnd/>
            </a:ln>
          </p:spPr>
          <p:txBody>
            <a:bodyPr wrap="none" anchor="ctr"/>
            <a:lstStyle/>
            <a:p>
              <a:endParaRPr lang="en-US"/>
            </a:p>
          </p:txBody>
        </p:sp>
        <p:sp>
          <p:nvSpPr>
            <p:cNvPr id="3743" name="Line 382"/>
            <p:cNvSpPr>
              <a:spLocks noChangeShapeType="1"/>
            </p:cNvSpPr>
            <p:nvPr/>
          </p:nvSpPr>
          <p:spPr bwMode="auto">
            <a:xfrm>
              <a:off x="1812" y="1019"/>
              <a:ext cx="0" cy="251"/>
            </a:xfrm>
            <a:prstGeom prst="line">
              <a:avLst/>
            </a:prstGeom>
            <a:noFill/>
            <a:ln w="28575">
              <a:solidFill>
                <a:schemeClr val="tx1"/>
              </a:solidFill>
              <a:round/>
              <a:headEnd/>
              <a:tailEnd/>
            </a:ln>
          </p:spPr>
          <p:txBody>
            <a:bodyPr wrap="none" anchor="ctr"/>
            <a:lstStyle/>
            <a:p>
              <a:endParaRPr lang="en-US"/>
            </a:p>
          </p:txBody>
        </p:sp>
        <p:grpSp>
          <p:nvGrpSpPr>
            <p:cNvPr id="3744" name="Group 383"/>
            <p:cNvGrpSpPr>
              <a:grpSpLocks/>
            </p:cNvGrpSpPr>
            <p:nvPr/>
          </p:nvGrpSpPr>
          <p:grpSpPr bwMode="auto">
            <a:xfrm>
              <a:off x="1680" y="768"/>
              <a:ext cx="144" cy="364"/>
              <a:chOff x="1680" y="768"/>
              <a:chExt cx="144" cy="364"/>
            </a:xfrm>
          </p:grpSpPr>
          <p:sp>
            <p:nvSpPr>
              <p:cNvPr id="3745" name="Freeform 384"/>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46" name="Freeform 385"/>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3747" name="Freeform 386"/>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3145" name="Group 387"/>
          <p:cNvGrpSpPr>
            <a:grpSpLocks/>
          </p:cNvGrpSpPr>
          <p:nvPr/>
        </p:nvGrpSpPr>
        <p:grpSpPr bwMode="auto">
          <a:xfrm flipH="1">
            <a:off x="2667000" y="2286001"/>
            <a:ext cx="228600" cy="862013"/>
            <a:chOff x="1680" y="768"/>
            <a:chExt cx="144" cy="543"/>
          </a:xfrm>
        </p:grpSpPr>
        <p:sp>
          <p:nvSpPr>
            <p:cNvPr id="3736" name="Line 388"/>
            <p:cNvSpPr>
              <a:spLocks noChangeShapeType="1"/>
            </p:cNvSpPr>
            <p:nvPr/>
          </p:nvSpPr>
          <p:spPr bwMode="auto">
            <a:xfrm>
              <a:off x="1687" y="1061"/>
              <a:ext cx="0" cy="250"/>
            </a:xfrm>
            <a:prstGeom prst="line">
              <a:avLst/>
            </a:prstGeom>
            <a:noFill/>
            <a:ln w="28575">
              <a:solidFill>
                <a:schemeClr val="tx1"/>
              </a:solidFill>
              <a:round/>
              <a:headEnd/>
              <a:tailEnd/>
            </a:ln>
          </p:spPr>
          <p:txBody>
            <a:bodyPr wrap="none" anchor="ctr"/>
            <a:lstStyle/>
            <a:p>
              <a:endParaRPr lang="en-US"/>
            </a:p>
          </p:txBody>
        </p:sp>
        <p:sp>
          <p:nvSpPr>
            <p:cNvPr id="3737" name="Line 389"/>
            <p:cNvSpPr>
              <a:spLocks noChangeShapeType="1"/>
            </p:cNvSpPr>
            <p:nvPr/>
          </p:nvSpPr>
          <p:spPr bwMode="auto">
            <a:xfrm>
              <a:off x="1812" y="1019"/>
              <a:ext cx="0" cy="251"/>
            </a:xfrm>
            <a:prstGeom prst="line">
              <a:avLst/>
            </a:prstGeom>
            <a:noFill/>
            <a:ln w="28575">
              <a:solidFill>
                <a:schemeClr val="tx1"/>
              </a:solidFill>
              <a:round/>
              <a:headEnd/>
              <a:tailEnd/>
            </a:ln>
          </p:spPr>
          <p:txBody>
            <a:bodyPr wrap="none" anchor="ctr"/>
            <a:lstStyle/>
            <a:p>
              <a:endParaRPr lang="en-US"/>
            </a:p>
          </p:txBody>
        </p:sp>
        <p:grpSp>
          <p:nvGrpSpPr>
            <p:cNvPr id="3738" name="Group 390"/>
            <p:cNvGrpSpPr>
              <a:grpSpLocks/>
            </p:cNvGrpSpPr>
            <p:nvPr/>
          </p:nvGrpSpPr>
          <p:grpSpPr bwMode="auto">
            <a:xfrm>
              <a:off x="1680" y="768"/>
              <a:ext cx="144" cy="364"/>
              <a:chOff x="1680" y="768"/>
              <a:chExt cx="144" cy="364"/>
            </a:xfrm>
          </p:grpSpPr>
          <p:sp>
            <p:nvSpPr>
              <p:cNvPr id="3739" name="Freeform 391"/>
              <p:cNvSpPr>
                <a:spLocks/>
              </p:cNvSpPr>
              <p:nvPr/>
            </p:nvSpPr>
            <p:spPr bwMode="auto">
              <a:xfrm>
                <a:off x="1680"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40" name="Freeform 392"/>
              <p:cNvSpPr>
                <a:spLocks/>
              </p:cNvSpPr>
              <p:nvPr/>
            </p:nvSpPr>
            <p:spPr bwMode="auto">
              <a:xfrm>
                <a:off x="1680" y="846"/>
                <a:ext cx="56" cy="283"/>
              </a:xfrm>
              <a:custGeom>
                <a:avLst/>
                <a:gdLst>
                  <a:gd name="T0" fmla="*/ 0 w 56"/>
                  <a:gd name="T1" fmla="*/ 230 h 283"/>
                  <a:gd name="T2" fmla="*/ 36 w 56"/>
                  <a:gd name="T3" fmla="*/ 283 h 283"/>
                  <a:gd name="T4" fmla="*/ 56 w 56"/>
                  <a:gd name="T5" fmla="*/ 277 h 283"/>
                  <a:gd name="T6" fmla="*/ 56 w 56"/>
                  <a:gd name="T7" fmla="*/ 0 h 283"/>
                  <a:gd name="T8" fmla="*/ 36 w 56"/>
                  <a:gd name="T9" fmla="*/ 6 h 283"/>
                  <a:gd name="T10" fmla="*/ 0 w 56"/>
                  <a:gd name="T11" fmla="*/ 45 h 283"/>
                  <a:gd name="T12" fmla="*/ 0 w 56"/>
                  <a:gd name="T13" fmla="*/ 230 h 283"/>
                  <a:gd name="T14" fmla="*/ 0 60000 65536"/>
                  <a:gd name="T15" fmla="*/ 0 60000 65536"/>
                  <a:gd name="T16" fmla="*/ 0 60000 65536"/>
                  <a:gd name="T17" fmla="*/ 0 60000 65536"/>
                  <a:gd name="T18" fmla="*/ 0 60000 65536"/>
                  <a:gd name="T19" fmla="*/ 0 60000 65536"/>
                  <a:gd name="T20" fmla="*/ 0 60000 65536"/>
                  <a:gd name="T21" fmla="*/ 0 w 56"/>
                  <a:gd name="T22" fmla="*/ 0 h 283"/>
                  <a:gd name="T23" fmla="*/ 56 w 56"/>
                  <a:gd name="T24" fmla="*/ 283 h 2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83">
                    <a:moveTo>
                      <a:pt x="0" y="230"/>
                    </a:moveTo>
                    <a:lnTo>
                      <a:pt x="36" y="283"/>
                    </a:lnTo>
                    <a:lnTo>
                      <a:pt x="56" y="277"/>
                    </a:lnTo>
                    <a:lnTo>
                      <a:pt x="56" y="0"/>
                    </a:lnTo>
                    <a:lnTo>
                      <a:pt x="36" y="6"/>
                    </a:lnTo>
                    <a:lnTo>
                      <a:pt x="0" y="45"/>
                    </a:lnTo>
                    <a:lnTo>
                      <a:pt x="0" y="230"/>
                    </a:lnTo>
                    <a:close/>
                  </a:path>
                </a:pathLst>
              </a:custGeom>
              <a:solidFill>
                <a:schemeClr val="tx1"/>
              </a:solidFill>
              <a:ln w="0">
                <a:solidFill>
                  <a:schemeClr val="tx1"/>
                </a:solidFill>
                <a:round/>
                <a:headEnd/>
                <a:tailEnd/>
              </a:ln>
            </p:spPr>
            <p:txBody>
              <a:bodyPr/>
              <a:lstStyle/>
              <a:p>
                <a:endParaRPr lang="en-US"/>
              </a:p>
            </p:txBody>
          </p:sp>
          <p:sp>
            <p:nvSpPr>
              <p:cNvPr id="3741" name="Freeform 393"/>
              <p:cNvSpPr>
                <a:spLocks/>
              </p:cNvSpPr>
              <p:nvPr/>
            </p:nvSpPr>
            <p:spPr bwMode="auto">
              <a:xfrm>
                <a:off x="1784" y="828"/>
                <a:ext cx="40" cy="278"/>
              </a:xfrm>
              <a:custGeom>
                <a:avLst/>
                <a:gdLst>
                  <a:gd name="T0" fmla="*/ 0 w 40"/>
                  <a:gd name="T1" fmla="*/ 3 h 278"/>
                  <a:gd name="T2" fmla="*/ 18 w 40"/>
                  <a:gd name="T3" fmla="*/ 0 h 278"/>
                  <a:gd name="T4" fmla="*/ 40 w 40"/>
                  <a:gd name="T5" fmla="*/ 24 h 278"/>
                  <a:gd name="T6" fmla="*/ 37 w 40"/>
                  <a:gd name="T7" fmla="*/ 206 h 278"/>
                  <a:gd name="T8" fmla="*/ 21 w 40"/>
                  <a:gd name="T9" fmla="*/ 267 h 278"/>
                  <a:gd name="T10" fmla="*/ 0 w 40"/>
                  <a:gd name="T11" fmla="*/ 278 h 278"/>
                  <a:gd name="T12" fmla="*/ 0 w 40"/>
                  <a:gd name="T13" fmla="*/ 3 h 278"/>
                  <a:gd name="T14" fmla="*/ 0 60000 65536"/>
                  <a:gd name="T15" fmla="*/ 0 60000 65536"/>
                  <a:gd name="T16" fmla="*/ 0 60000 65536"/>
                  <a:gd name="T17" fmla="*/ 0 60000 65536"/>
                  <a:gd name="T18" fmla="*/ 0 60000 65536"/>
                  <a:gd name="T19" fmla="*/ 0 60000 65536"/>
                  <a:gd name="T20" fmla="*/ 0 60000 65536"/>
                  <a:gd name="T21" fmla="*/ 0 w 40"/>
                  <a:gd name="T22" fmla="*/ 0 h 278"/>
                  <a:gd name="T23" fmla="*/ 40 w 40"/>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78">
                    <a:moveTo>
                      <a:pt x="0" y="3"/>
                    </a:moveTo>
                    <a:lnTo>
                      <a:pt x="18" y="0"/>
                    </a:lnTo>
                    <a:lnTo>
                      <a:pt x="40" y="24"/>
                    </a:lnTo>
                    <a:lnTo>
                      <a:pt x="37" y="206"/>
                    </a:lnTo>
                    <a:lnTo>
                      <a:pt x="21" y="267"/>
                    </a:lnTo>
                    <a:lnTo>
                      <a:pt x="0" y="278"/>
                    </a:lnTo>
                    <a:lnTo>
                      <a:pt x="0" y="3"/>
                    </a:lnTo>
                    <a:close/>
                  </a:path>
                </a:pathLst>
              </a:custGeom>
              <a:solidFill>
                <a:schemeClr val="tx1"/>
              </a:solidFill>
              <a:ln w="0">
                <a:solidFill>
                  <a:schemeClr val="tx1"/>
                </a:solidFill>
                <a:round/>
                <a:headEnd/>
                <a:tailEnd/>
              </a:ln>
            </p:spPr>
            <p:txBody>
              <a:bodyPr/>
              <a:lstStyle/>
              <a:p>
                <a:endParaRPr lang="en-US"/>
              </a:p>
            </p:txBody>
          </p:sp>
        </p:grpSp>
      </p:grpSp>
      <p:grpSp>
        <p:nvGrpSpPr>
          <p:cNvPr id="3146" name="Group 394"/>
          <p:cNvGrpSpPr>
            <a:grpSpLocks/>
          </p:cNvGrpSpPr>
          <p:nvPr/>
        </p:nvGrpSpPr>
        <p:grpSpPr bwMode="auto">
          <a:xfrm>
            <a:off x="2971801" y="1219200"/>
            <a:ext cx="227013" cy="858838"/>
            <a:chOff x="1872" y="768"/>
            <a:chExt cx="143" cy="541"/>
          </a:xfrm>
        </p:grpSpPr>
        <p:sp>
          <p:nvSpPr>
            <p:cNvPr id="3731" name="Line 395"/>
            <p:cNvSpPr>
              <a:spLocks noChangeShapeType="1"/>
            </p:cNvSpPr>
            <p:nvPr/>
          </p:nvSpPr>
          <p:spPr bwMode="auto">
            <a:xfrm>
              <a:off x="1876" y="1061"/>
              <a:ext cx="0" cy="248"/>
            </a:xfrm>
            <a:prstGeom prst="line">
              <a:avLst/>
            </a:prstGeom>
            <a:noFill/>
            <a:ln w="28575">
              <a:solidFill>
                <a:schemeClr val="tx1"/>
              </a:solidFill>
              <a:round/>
              <a:headEnd/>
              <a:tailEnd/>
            </a:ln>
          </p:spPr>
          <p:txBody>
            <a:bodyPr wrap="none" anchor="ctr"/>
            <a:lstStyle/>
            <a:p>
              <a:endParaRPr lang="en-US"/>
            </a:p>
          </p:txBody>
        </p:sp>
        <p:sp>
          <p:nvSpPr>
            <p:cNvPr id="3732" name="Line 396"/>
            <p:cNvSpPr>
              <a:spLocks noChangeShapeType="1"/>
            </p:cNvSpPr>
            <p:nvPr/>
          </p:nvSpPr>
          <p:spPr bwMode="auto">
            <a:xfrm>
              <a:off x="2005" y="1023"/>
              <a:ext cx="0" cy="248"/>
            </a:xfrm>
            <a:prstGeom prst="line">
              <a:avLst/>
            </a:prstGeom>
            <a:noFill/>
            <a:ln w="28575">
              <a:solidFill>
                <a:schemeClr val="tx1"/>
              </a:solidFill>
              <a:round/>
              <a:headEnd/>
              <a:tailEnd/>
            </a:ln>
          </p:spPr>
          <p:txBody>
            <a:bodyPr wrap="none" anchor="ctr"/>
            <a:lstStyle/>
            <a:p>
              <a:endParaRPr lang="en-US"/>
            </a:p>
          </p:txBody>
        </p:sp>
        <p:grpSp>
          <p:nvGrpSpPr>
            <p:cNvPr id="3733" name="Group 397"/>
            <p:cNvGrpSpPr>
              <a:grpSpLocks/>
            </p:cNvGrpSpPr>
            <p:nvPr/>
          </p:nvGrpSpPr>
          <p:grpSpPr bwMode="auto">
            <a:xfrm>
              <a:off x="1872" y="768"/>
              <a:ext cx="143" cy="366"/>
              <a:chOff x="1872" y="768"/>
              <a:chExt cx="143" cy="366"/>
            </a:xfrm>
          </p:grpSpPr>
          <p:sp>
            <p:nvSpPr>
              <p:cNvPr id="3734" name="Freeform 398"/>
              <p:cNvSpPr>
                <a:spLocks/>
              </p:cNvSpPr>
              <p:nvPr/>
            </p:nvSpPr>
            <p:spPr bwMode="auto">
              <a:xfrm>
                <a:off x="1872" y="768"/>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35" name="Freeform 399"/>
              <p:cNvSpPr>
                <a:spLocks/>
              </p:cNvSpPr>
              <p:nvPr/>
            </p:nvSpPr>
            <p:spPr bwMode="auto">
              <a:xfrm>
                <a:off x="1907" y="852"/>
                <a:ext cx="108" cy="282"/>
              </a:xfrm>
              <a:custGeom>
                <a:avLst/>
                <a:gdLst>
                  <a:gd name="T0" fmla="*/ 0 w 108"/>
                  <a:gd name="T1" fmla="*/ 282 h 282"/>
                  <a:gd name="T2" fmla="*/ 87 w 108"/>
                  <a:gd name="T3" fmla="*/ 248 h 282"/>
                  <a:gd name="T4" fmla="*/ 108 w 108"/>
                  <a:gd name="T5" fmla="*/ 186 h 282"/>
                  <a:gd name="T6" fmla="*/ 106 w 108"/>
                  <a:gd name="T7" fmla="*/ 0 h 282"/>
                  <a:gd name="T8" fmla="*/ 0 w 108"/>
                  <a:gd name="T9" fmla="*/ 282 h 282"/>
                  <a:gd name="T10" fmla="*/ 0 60000 65536"/>
                  <a:gd name="T11" fmla="*/ 0 60000 65536"/>
                  <a:gd name="T12" fmla="*/ 0 60000 65536"/>
                  <a:gd name="T13" fmla="*/ 0 60000 65536"/>
                  <a:gd name="T14" fmla="*/ 0 60000 65536"/>
                  <a:gd name="T15" fmla="*/ 0 w 108"/>
                  <a:gd name="T16" fmla="*/ 0 h 282"/>
                  <a:gd name="T17" fmla="*/ 108 w 108"/>
                  <a:gd name="T18" fmla="*/ 282 h 282"/>
                </a:gdLst>
                <a:ahLst/>
                <a:cxnLst>
                  <a:cxn ang="T10">
                    <a:pos x="T0" y="T1"/>
                  </a:cxn>
                  <a:cxn ang="T11">
                    <a:pos x="T2" y="T3"/>
                  </a:cxn>
                  <a:cxn ang="T12">
                    <a:pos x="T4" y="T5"/>
                  </a:cxn>
                  <a:cxn ang="T13">
                    <a:pos x="T6" y="T7"/>
                  </a:cxn>
                  <a:cxn ang="T14">
                    <a:pos x="T8" y="T9"/>
                  </a:cxn>
                </a:cxnLst>
                <a:rect l="T15" t="T16" r="T17" b="T18"/>
                <a:pathLst>
                  <a:path w="108" h="282">
                    <a:moveTo>
                      <a:pt x="0" y="282"/>
                    </a:moveTo>
                    <a:lnTo>
                      <a:pt x="87" y="248"/>
                    </a:lnTo>
                    <a:lnTo>
                      <a:pt x="108" y="186"/>
                    </a:lnTo>
                    <a:lnTo>
                      <a:pt x="106" y="0"/>
                    </a:lnTo>
                    <a:lnTo>
                      <a:pt x="0" y="282"/>
                    </a:lnTo>
                    <a:close/>
                  </a:path>
                </a:pathLst>
              </a:custGeom>
              <a:solidFill>
                <a:schemeClr val="tx1"/>
              </a:solidFill>
              <a:ln w="0">
                <a:solidFill>
                  <a:schemeClr val="tx1"/>
                </a:solidFill>
                <a:round/>
                <a:headEnd/>
                <a:tailEnd/>
              </a:ln>
            </p:spPr>
            <p:txBody>
              <a:bodyPr/>
              <a:lstStyle/>
              <a:p>
                <a:endParaRPr lang="en-US"/>
              </a:p>
            </p:txBody>
          </p:sp>
        </p:grpSp>
      </p:grpSp>
      <p:grpSp>
        <p:nvGrpSpPr>
          <p:cNvPr id="3147" name="Group 400"/>
          <p:cNvGrpSpPr>
            <a:grpSpLocks/>
          </p:cNvGrpSpPr>
          <p:nvPr/>
        </p:nvGrpSpPr>
        <p:grpSpPr bwMode="auto">
          <a:xfrm>
            <a:off x="3276601" y="2286000"/>
            <a:ext cx="227013" cy="858838"/>
            <a:chOff x="2064" y="1440"/>
            <a:chExt cx="143" cy="541"/>
          </a:xfrm>
        </p:grpSpPr>
        <p:sp>
          <p:nvSpPr>
            <p:cNvPr id="3726" name="Line 401"/>
            <p:cNvSpPr>
              <a:spLocks noChangeShapeType="1"/>
            </p:cNvSpPr>
            <p:nvPr/>
          </p:nvSpPr>
          <p:spPr bwMode="auto">
            <a:xfrm flipH="1">
              <a:off x="2203" y="1733"/>
              <a:ext cx="0" cy="248"/>
            </a:xfrm>
            <a:prstGeom prst="line">
              <a:avLst/>
            </a:prstGeom>
            <a:noFill/>
            <a:ln w="28575">
              <a:solidFill>
                <a:schemeClr val="tx1"/>
              </a:solidFill>
              <a:round/>
              <a:headEnd/>
              <a:tailEnd/>
            </a:ln>
          </p:spPr>
          <p:txBody>
            <a:bodyPr wrap="none" anchor="ctr"/>
            <a:lstStyle/>
            <a:p>
              <a:endParaRPr lang="en-US"/>
            </a:p>
          </p:txBody>
        </p:sp>
        <p:sp>
          <p:nvSpPr>
            <p:cNvPr id="3727" name="Line 402"/>
            <p:cNvSpPr>
              <a:spLocks noChangeShapeType="1"/>
            </p:cNvSpPr>
            <p:nvPr/>
          </p:nvSpPr>
          <p:spPr bwMode="auto">
            <a:xfrm flipH="1">
              <a:off x="2074" y="1695"/>
              <a:ext cx="0" cy="248"/>
            </a:xfrm>
            <a:prstGeom prst="line">
              <a:avLst/>
            </a:prstGeom>
            <a:noFill/>
            <a:ln w="28575">
              <a:solidFill>
                <a:schemeClr val="tx1"/>
              </a:solidFill>
              <a:round/>
              <a:headEnd/>
              <a:tailEnd/>
            </a:ln>
          </p:spPr>
          <p:txBody>
            <a:bodyPr wrap="none" anchor="ctr"/>
            <a:lstStyle/>
            <a:p>
              <a:endParaRPr lang="en-US"/>
            </a:p>
          </p:txBody>
        </p:sp>
        <p:grpSp>
          <p:nvGrpSpPr>
            <p:cNvPr id="3728" name="Group 403"/>
            <p:cNvGrpSpPr>
              <a:grpSpLocks/>
            </p:cNvGrpSpPr>
            <p:nvPr/>
          </p:nvGrpSpPr>
          <p:grpSpPr bwMode="auto">
            <a:xfrm>
              <a:off x="2064" y="1440"/>
              <a:ext cx="143" cy="366"/>
              <a:chOff x="2064" y="1440"/>
              <a:chExt cx="143" cy="366"/>
            </a:xfrm>
          </p:grpSpPr>
          <p:sp>
            <p:nvSpPr>
              <p:cNvPr id="3729" name="Freeform 404"/>
              <p:cNvSpPr>
                <a:spLocks/>
              </p:cNvSpPr>
              <p:nvPr/>
            </p:nvSpPr>
            <p:spPr bwMode="auto">
              <a:xfrm flipH="1">
                <a:off x="2067" y="1440"/>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30" name="Freeform 405"/>
              <p:cNvSpPr>
                <a:spLocks/>
              </p:cNvSpPr>
              <p:nvPr/>
            </p:nvSpPr>
            <p:spPr bwMode="auto">
              <a:xfrm>
                <a:off x="2064" y="1524"/>
                <a:ext cx="108" cy="282"/>
              </a:xfrm>
              <a:custGeom>
                <a:avLst/>
                <a:gdLst>
                  <a:gd name="T0" fmla="*/ 108 w 108"/>
                  <a:gd name="T1" fmla="*/ 282 h 282"/>
                  <a:gd name="T2" fmla="*/ 21 w 108"/>
                  <a:gd name="T3" fmla="*/ 248 h 282"/>
                  <a:gd name="T4" fmla="*/ 0 w 108"/>
                  <a:gd name="T5" fmla="*/ 186 h 282"/>
                  <a:gd name="T6" fmla="*/ 2 w 108"/>
                  <a:gd name="T7" fmla="*/ 0 h 282"/>
                  <a:gd name="T8" fmla="*/ 108 w 108"/>
                  <a:gd name="T9" fmla="*/ 282 h 282"/>
                  <a:gd name="T10" fmla="*/ 0 60000 65536"/>
                  <a:gd name="T11" fmla="*/ 0 60000 65536"/>
                  <a:gd name="T12" fmla="*/ 0 60000 65536"/>
                  <a:gd name="T13" fmla="*/ 0 60000 65536"/>
                  <a:gd name="T14" fmla="*/ 0 60000 65536"/>
                  <a:gd name="T15" fmla="*/ 0 w 108"/>
                  <a:gd name="T16" fmla="*/ 0 h 282"/>
                  <a:gd name="T17" fmla="*/ 108 w 108"/>
                  <a:gd name="T18" fmla="*/ 282 h 282"/>
                </a:gdLst>
                <a:ahLst/>
                <a:cxnLst>
                  <a:cxn ang="T10">
                    <a:pos x="T0" y="T1"/>
                  </a:cxn>
                  <a:cxn ang="T11">
                    <a:pos x="T2" y="T3"/>
                  </a:cxn>
                  <a:cxn ang="T12">
                    <a:pos x="T4" y="T5"/>
                  </a:cxn>
                  <a:cxn ang="T13">
                    <a:pos x="T6" y="T7"/>
                  </a:cxn>
                  <a:cxn ang="T14">
                    <a:pos x="T8" y="T9"/>
                  </a:cxn>
                </a:cxnLst>
                <a:rect l="T15" t="T16" r="T17" b="T18"/>
                <a:pathLst>
                  <a:path w="108" h="282">
                    <a:moveTo>
                      <a:pt x="108" y="282"/>
                    </a:moveTo>
                    <a:lnTo>
                      <a:pt x="21" y="248"/>
                    </a:lnTo>
                    <a:lnTo>
                      <a:pt x="0" y="186"/>
                    </a:lnTo>
                    <a:lnTo>
                      <a:pt x="2" y="0"/>
                    </a:lnTo>
                    <a:lnTo>
                      <a:pt x="108" y="282"/>
                    </a:lnTo>
                    <a:close/>
                  </a:path>
                </a:pathLst>
              </a:custGeom>
              <a:solidFill>
                <a:schemeClr val="tx1"/>
              </a:solidFill>
              <a:ln w="0">
                <a:solidFill>
                  <a:schemeClr val="tx1"/>
                </a:solidFill>
                <a:round/>
                <a:headEnd/>
                <a:tailEnd/>
              </a:ln>
            </p:spPr>
            <p:txBody>
              <a:bodyPr/>
              <a:lstStyle/>
              <a:p>
                <a:endParaRPr lang="en-US"/>
              </a:p>
            </p:txBody>
          </p:sp>
        </p:grpSp>
      </p:grpSp>
      <p:grpSp>
        <p:nvGrpSpPr>
          <p:cNvPr id="3148" name="Group 406"/>
          <p:cNvGrpSpPr>
            <a:grpSpLocks/>
          </p:cNvGrpSpPr>
          <p:nvPr/>
        </p:nvGrpSpPr>
        <p:grpSpPr bwMode="auto">
          <a:xfrm>
            <a:off x="3276601" y="1219200"/>
            <a:ext cx="222250" cy="858838"/>
            <a:chOff x="2064" y="768"/>
            <a:chExt cx="140" cy="541"/>
          </a:xfrm>
        </p:grpSpPr>
        <p:sp>
          <p:nvSpPr>
            <p:cNvPr id="3721" name="Line 407"/>
            <p:cNvSpPr>
              <a:spLocks noChangeShapeType="1"/>
            </p:cNvSpPr>
            <p:nvPr/>
          </p:nvSpPr>
          <p:spPr bwMode="auto">
            <a:xfrm>
              <a:off x="2068" y="1061"/>
              <a:ext cx="0" cy="248"/>
            </a:xfrm>
            <a:prstGeom prst="line">
              <a:avLst/>
            </a:prstGeom>
            <a:noFill/>
            <a:ln w="28575">
              <a:solidFill>
                <a:schemeClr val="tx1"/>
              </a:solidFill>
              <a:round/>
              <a:headEnd/>
              <a:tailEnd/>
            </a:ln>
          </p:spPr>
          <p:txBody>
            <a:bodyPr wrap="none" anchor="ctr"/>
            <a:lstStyle/>
            <a:p>
              <a:endParaRPr lang="en-US"/>
            </a:p>
          </p:txBody>
        </p:sp>
        <p:sp>
          <p:nvSpPr>
            <p:cNvPr id="3722" name="Line 408"/>
            <p:cNvSpPr>
              <a:spLocks noChangeShapeType="1"/>
            </p:cNvSpPr>
            <p:nvPr/>
          </p:nvSpPr>
          <p:spPr bwMode="auto">
            <a:xfrm>
              <a:off x="2197" y="1023"/>
              <a:ext cx="0" cy="248"/>
            </a:xfrm>
            <a:prstGeom prst="line">
              <a:avLst/>
            </a:prstGeom>
            <a:noFill/>
            <a:ln w="28575">
              <a:solidFill>
                <a:schemeClr val="tx1"/>
              </a:solidFill>
              <a:round/>
              <a:headEnd/>
              <a:tailEnd/>
            </a:ln>
          </p:spPr>
          <p:txBody>
            <a:bodyPr wrap="none" anchor="ctr"/>
            <a:lstStyle/>
            <a:p>
              <a:endParaRPr lang="en-US"/>
            </a:p>
          </p:txBody>
        </p:sp>
        <p:grpSp>
          <p:nvGrpSpPr>
            <p:cNvPr id="3723" name="Group 409"/>
            <p:cNvGrpSpPr>
              <a:grpSpLocks/>
            </p:cNvGrpSpPr>
            <p:nvPr/>
          </p:nvGrpSpPr>
          <p:grpSpPr bwMode="auto">
            <a:xfrm>
              <a:off x="2064" y="768"/>
              <a:ext cx="140" cy="364"/>
              <a:chOff x="2064" y="768"/>
              <a:chExt cx="140" cy="364"/>
            </a:xfrm>
          </p:grpSpPr>
          <p:sp>
            <p:nvSpPr>
              <p:cNvPr id="3724" name="Freeform 410"/>
              <p:cNvSpPr>
                <a:spLocks/>
              </p:cNvSpPr>
              <p:nvPr/>
            </p:nvSpPr>
            <p:spPr bwMode="auto">
              <a:xfrm>
                <a:off x="2064" y="768"/>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25" name="Freeform 411"/>
              <p:cNvSpPr>
                <a:spLocks/>
              </p:cNvSpPr>
              <p:nvPr/>
            </p:nvSpPr>
            <p:spPr bwMode="auto">
              <a:xfrm>
                <a:off x="2064" y="893"/>
                <a:ext cx="119" cy="238"/>
              </a:xfrm>
              <a:custGeom>
                <a:avLst/>
                <a:gdLst>
                  <a:gd name="T0" fmla="*/ 119 w 119"/>
                  <a:gd name="T1" fmla="*/ 208 h 238"/>
                  <a:gd name="T2" fmla="*/ 36 w 119"/>
                  <a:gd name="T3" fmla="*/ 238 h 238"/>
                  <a:gd name="T4" fmla="*/ 0 w 119"/>
                  <a:gd name="T5" fmla="*/ 181 h 238"/>
                  <a:gd name="T6" fmla="*/ 0 w 119"/>
                  <a:gd name="T7" fmla="*/ 0 h 238"/>
                  <a:gd name="T8" fmla="*/ 119 w 119"/>
                  <a:gd name="T9" fmla="*/ 208 h 238"/>
                  <a:gd name="T10" fmla="*/ 0 60000 65536"/>
                  <a:gd name="T11" fmla="*/ 0 60000 65536"/>
                  <a:gd name="T12" fmla="*/ 0 60000 65536"/>
                  <a:gd name="T13" fmla="*/ 0 60000 65536"/>
                  <a:gd name="T14" fmla="*/ 0 60000 65536"/>
                  <a:gd name="T15" fmla="*/ 0 w 119"/>
                  <a:gd name="T16" fmla="*/ 0 h 238"/>
                  <a:gd name="T17" fmla="*/ 119 w 119"/>
                  <a:gd name="T18" fmla="*/ 238 h 238"/>
                </a:gdLst>
                <a:ahLst/>
                <a:cxnLst>
                  <a:cxn ang="T10">
                    <a:pos x="T0" y="T1"/>
                  </a:cxn>
                  <a:cxn ang="T11">
                    <a:pos x="T2" y="T3"/>
                  </a:cxn>
                  <a:cxn ang="T12">
                    <a:pos x="T4" y="T5"/>
                  </a:cxn>
                  <a:cxn ang="T13">
                    <a:pos x="T6" y="T7"/>
                  </a:cxn>
                  <a:cxn ang="T14">
                    <a:pos x="T8" y="T9"/>
                  </a:cxn>
                </a:cxnLst>
                <a:rect l="T15" t="T16" r="T17" b="T18"/>
                <a:pathLst>
                  <a:path w="119" h="238">
                    <a:moveTo>
                      <a:pt x="119" y="208"/>
                    </a:moveTo>
                    <a:lnTo>
                      <a:pt x="36" y="238"/>
                    </a:lnTo>
                    <a:lnTo>
                      <a:pt x="0" y="181"/>
                    </a:lnTo>
                    <a:lnTo>
                      <a:pt x="0" y="0"/>
                    </a:lnTo>
                    <a:lnTo>
                      <a:pt x="119" y="208"/>
                    </a:lnTo>
                    <a:close/>
                  </a:path>
                </a:pathLst>
              </a:custGeom>
              <a:solidFill>
                <a:schemeClr val="tx1"/>
              </a:solidFill>
              <a:ln w="0">
                <a:solidFill>
                  <a:schemeClr val="tx1"/>
                </a:solidFill>
                <a:round/>
                <a:headEnd/>
                <a:tailEnd/>
              </a:ln>
            </p:spPr>
            <p:txBody>
              <a:bodyPr/>
              <a:lstStyle/>
              <a:p>
                <a:endParaRPr lang="en-US"/>
              </a:p>
            </p:txBody>
          </p:sp>
        </p:grpSp>
      </p:grpSp>
      <p:grpSp>
        <p:nvGrpSpPr>
          <p:cNvPr id="3149" name="Group 412"/>
          <p:cNvGrpSpPr>
            <a:grpSpLocks/>
          </p:cNvGrpSpPr>
          <p:nvPr/>
        </p:nvGrpSpPr>
        <p:grpSpPr bwMode="auto">
          <a:xfrm>
            <a:off x="2971801" y="2286000"/>
            <a:ext cx="223838" cy="858838"/>
            <a:chOff x="1872" y="1440"/>
            <a:chExt cx="141" cy="541"/>
          </a:xfrm>
        </p:grpSpPr>
        <p:sp>
          <p:nvSpPr>
            <p:cNvPr id="3716" name="Line 413"/>
            <p:cNvSpPr>
              <a:spLocks noChangeShapeType="1"/>
            </p:cNvSpPr>
            <p:nvPr/>
          </p:nvSpPr>
          <p:spPr bwMode="auto">
            <a:xfrm flipH="1">
              <a:off x="2008" y="1733"/>
              <a:ext cx="0" cy="248"/>
            </a:xfrm>
            <a:prstGeom prst="line">
              <a:avLst/>
            </a:prstGeom>
            <a:noFill/>
            <a:ln w="28575">
              <a:solidFill>
                <a:schemeClr val="tx1"/>
              </a:solidFill>
              <a:round/>
              <a:headEnd/>
              <a:tailEnd/>
            </a:ln>
          </p:spPr>
          <p:txBody>
            <a:bodyPr wrap="none" anchor="ctr"/>
            <a:lstStyle/>
            <a:p>
              <a:endParaRPr lang="en-US"/>
            </a:p>
          </p:txBody>
        </p:sp>
        <p:sp>
          <p:nvSpPr>
            <p:cNvPr id="3717" name="Line 414"/>
            <p:cNvSpPr>
              <a:spLocks noChangeShapeType="1"/>
            </p:cNvSpPr>
            <p:nvPr/>
          </p:nvSpPr>
          <p:spPr bwMode="auto">
            <a:xfrm flipH="1">
              <a:off x="1879" y="1695"/>
              <a:ext cx="0" cy="248"/>
            </a:xfrm>
            <a:prstGeom prst="line">
              <a:avLst/>
            </a:prstGeom>
            <a:noFill/>
            <a:ln w="28575">
              <a:solidFill>
                <a:schemeClr val="tx1"/>
              </a:solidFill>
              <a:round/>
              <a:headEnd/>
              <a:tailEnd/>
            </a:ln>
          </p:spPr>
          <p:txBody>
            <a:bodyPr wrap="none" anchor="ctr"/>
            <a:lstStyle/>
            <a:p>
              <a:endParaRPr lang="en-US"/>
            </a:p>
          </p:txBody>
        </p:sp>
        <p:grpSp>
          <p:nvGrpSpPr>
            <p:cNvPr id="3718" name="Group 415"/>
            <p:cNvGrpSpPr>
              <a:grpSpLocks/>
            </p:cNvGrpSpPr>
            <p:nvPr/>
          </p:nvGrpSpPr>
          <p:grpSpPr bwMode="auto">
            <a:xfrm>
              <a:off x="1872" y="1440"/>
              <a:ext cx="141" cy="364"/>
              <a:chOff x="1872" y="1440"/>
              <a:chExt cx="141" cy="364"/>
            </a:xfrm>
          </p:grpSpPr>
          <p:sp>
            <p:nvSpPr>
              <p:cNvPr id="3719" name="Freeform 416"/>
              <p:cNvSpPr>
                <a:spLocks/>
              </p:cNvSpPr>
              <p:nvPr/>
            </p:nvSpPr>
            <p:spPr bwMode="auto">
              <a:xfrm flipH="1">
                <a:off x="1872" y="1440"/>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720" name="Freeform 417"/>
              <p:cNvSpPr>
                <a:spLocks/>
              </p:cNvSpPr>
              <p:nvPr/>
            </p:nvSpPr>
            <p:spPr bwMode="auto">
              <a:xfrm>
                <a:off x="1894" y="1565"/>
                <a:ext cx="119" cy="238"/>
              </a:xfrm>
              <a:custGeom>
                <a:avLst/>
                <a:gdLst>
                  <a:gd name="T0" fmla="*/ 0 w 119"/>
                  <a:gd name="T1" fmla="*/ 208 h 238"/>
                  <a:gd name="T2" fmla="*/ 83 w 119"/>
                  <a:gd name="T3" fmla="*/ 238 h 238"/>
                  <a:gd name="T4" fmla="*/ 119 w 119"/>
                  <a:gd name="T5" fmla="*/ 181 h 238"/>
                  <a:gd name="T6" fmla="*/ 119 w 119"/>
                  <a:gd name="T7" fmla="*/ 0 h 238"/>
                  <a:gd name="T8" fmla="*/ 0 w 119"/>
                  <a:gd name="T9" fmla="*/ 208 h 238"/>
                  <a:gd name="T10" fmla="*/ 0 60000 65536"/>
                  <a:gd name="T11" fmla="*/ 0 60000 65536"/>
                  <a:gd name="T12" fmla="*/ 0 60000 65536"/>
                  <a:gd name="T13" fmla="*/ 0 60000 65536"/>
                  <a:gd name="T14" fmla="*/ 0 60000 65536"/>
                  <a:gd name="T15" fmla="*/ 0 w 119"/>
                  <a:gd name="T16" fmla="*/ 0 h 238"/>
                  <a:gd name="T17" fmla="*/ 119 w 119"/>
                  <a:gd name="T18" fmla="*/ 238 h 238"/>
                </a:gdLst>
                <a:ahLst/>
                <a:cxnLst>
                  <a:cxn ang="T10">
                    <a:pos x="T0" y="T1"/>
                  </a:cxn>
                  <a:cxn ang="T11">
                    <a:pos x="T2" y="T3"/>
                  </a:cxn>
                  <a:cxn ang="T12">
                    <a:pos x="T4" y="T5"/>
                  </a:cxn>
                  <a:cxn ang="T13">
                    <a:pos x="T6" y="T7"/>
                  </a:cxn>
                  <a:cxn ang="T14">
                    <a:pos x="T8" y="T9"/>
                  </a:cxn>
                </a:cxnLst>
                <a:rect l="T15" t="T16" r="T17" b="T18"/>
                <a:pathLst>
                  <a:path w="119" h="238">
                    <a:moveTo>
                      <a:pt x="0" y="208"/>
                    </a:moveTo>
                    <a:lnTo>
                      <a:pt x="83" y="238"/>
                    </a:lnTo>
                    <a:lnTo>
                      <a:pt x="119" y="181"/>
                    </a:lnTo>
                    <a:lnTo>
                      <a:pt x="119" y="0"/>
                    </a:lnTo>
                    <a:lnTo>
                      <a:pt x="0" y="208"/>
                    </a:lnTo>
                    <a:close/>
                  </a:path>
                </a:pathLst>
              </a:custGeom>
              <a:solidFill>
                <a:schemeClr val="tx1"/>
              </a:solidFill>
              <a:ln w="0">
                <a:solidFill>
                  <a:schemeClr val="tx1"/>
                </a:solidFill>
                <a:round/>
                <a:headEnd/>
                <a:tailEnd/>
              </a:ln>
            </p:spPr>
            <p:txBody>
              <a:bodyPr/>
              <a:lstStyle/>
              <a:p>
                <a:endParaRPr lang="en-US"/>
              </a:p>
            </p:txBody>
          </p:sp>
        </p:grpSp>
      </p:grpSp>
      <p:grpSp>
        <p:nvGrpSpPr>
          <p:cNvPr id="3150" name="Group 418"/>
          <p:cNvGrpSpPr>
            <a:grpSpLocks/>
          </p:cNvGrpSpPr>
          <p:nvPr/>
        </p:nvGrpSpPr>
        <p:grpSpPr bwMode="auto">
          <a:xfrm>
            <a:off x="4191000" y="1219201"/>
            <a:ext cx="382588" cy="906462"/>
            <a:chOff x="2640" y="738"/>
            <a:chExt cx="241" cy="571"/>
          </a:xfrm>
        </p:grpSpPr>
        <p:grpSp>
          <p:nvGrpSpPr>
            <p:cNvPr id="3708" name="Group 419"/>
            <p:cNvGrpSpPr>
              <a:grpSpLocks/>
            </p:cNvGrpSpPr>
            <p:nvPr/>
          </p:nvGrpSpPr>
          <p:grpSpPr bwMode="auto">
            <a:xfrm flipH="1">
              <a:off x="2640" y="768"/>
              <a:ext cx="140" cy="541"/>
              <a:chOff x="384" y="816"/>
              <a:chExt cx="140" cy="541"/>
            </a:xfrm>
          </p:grpSpPr>
          <p:sp>
            <p:nvSpPr>
              <p:cNvPr id="3713" name="Line 420"/>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714" name="Line 421"/>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715" name="Freeform 422"/>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709" name="Group 423"/>
            <p:cNvGrpSpPr>
              <a:grpSpLocks/>
            </p:cNvGrpSpPr>
            <p:nvPr/>
          </p:nvGrpSpPr>
          <p:grpSpPr bwMode="auto">
            <a:xfrm>
              <a:off x="2741" y="738"/>
              <a:ext cx="140" cy="364"/>
              <a:chOff x="2880" y="720"/>
              <a:chExt cx="140" cy="364"/>
            </a:xfrm>
          </p:grpSpPr>
          <p:sp>
            <p:nvSpPr>
              <p:cNvPr id="3710" name="Freeform 424"/>
              <p:cNvSpPr>
                <a:spLocks/>
              </p:cNvSpPr>
              <p:nvPr/>
            </p:nvSpPr>
            <p:spPr bwMode="auto">
              <a:xfrm>
                <a:off x="2880" y="720"/>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711" name="Line 425"/>
              <p:cNvSpPr>
                <a:spLocks noChangeShapeType="1"/>
              </p:cNvSpPr>
              <p:nvPr/>
            </p:nvSpPr>
            <p:spPr bwMode="auto">
              <a:xfrm>
                <a:off x="2894" y="837"/>
                <a:ext cx="108" cy="204"/>
              </a:xfrm>
              <a:prstGeom prst="line">
                <a:avLst/>
              </a:prstGeom>
              <a:noFill/>
              <a:ln w="12700">
                <a:solidFill>
                  <a:schemeClr val="tx1"/>
                </a:solidFill>
                <a:round/>
                <a:headEnd/>
                <a:tailEnd/>
              </a:ln>
            </p:spPr>
            <p:txBody>
              <a:bodyPr/>
              <a:lstStyle/>
              <a:p>
                <a:endParaRPr lang="en-US"/>
              </a:p>
            </p:txBody>
          </p:sp>
          <p:sp>
            <p:nvSpPr>
              <p:cNvPr id="3712" name="Line 426"/>
              <p:cNvSpPr>
                <a:spLocks noChangeShapeType="1"/>
              </p:cNvSpPr>
              <p:nvPr/>
            </p:nvSpPr>
            <p:spPr bwMode="auto">
              <a:xfrm flipH="1">
                <a:off x="2909" y="807"/>
                <a:ext cx="93" cy="270"/>
              </a:xfrm>
              <a:prstGeom prst="line">
                <a:avLst/>
              </a:prstGeom>
              <a:noFill/>
              <a:ln w="12700">
                <a:solidFill>
                  <a:schemeClr val="tx1"/>
                </a:solidFill>
                <a:round/>
                <a:headEnd/>
                <a:tailEnd/>
              </a:ln>
            </p:spPr>
            <p:txBody>
              <a:bodyPr/>
              <a:lstStyle/>
              <a:p>
                <a:endParaRPr lang="en-US"/>
              </a:p>
            </p:txBody>
          </p:sp>
        </p:grpSp>
      </p:grpSp>
      <p:grpSp>
        <p:nvGrpSpPr>
          <p:cNvPr id="3151" name="Group 427"/>
          <p:cNvGrpSpPr>
            <a:grpSpLocks/>
          </p:cNvGrpSpPr>
          <p:nvPr/>
        </p:nvGrpSpPr>
        <p:grpSpPr bwMode="auto">
          <a:xfrm>
            <a:off x="4648200" y="1219200"/>
            <a:ext cx="369888" cy="858838"/>
            <a:chOff x="2979" y="720"/>
            <a:chExt cx="233" cy="541"/>
          </a:xfrm>
        </p:grpSpPr>
        <p:grpSp>
          <p:nvGrpSpPr>
            <p:cNvPr id="3700" name="Group 428"/>
            <p:cNvGrpSpPr>
              <a:grpSpLocks/>
            </p:cNvGrpSpPr>
            <p:nvPr/>
          </p:nvGrpSpPr>
          <p:grpSpPr bwMode="auto">
            <a:xfrm flipH="1">
              <a:off x="3072" y="720"/>
              <a:ext cx="140" cy="541"/>
              <a:chOff x="384" y="816"/>
              <a:chExt cx="140" cy="541"/>
            </a:xfrm>
          </p:grpSpPr>
          <p:sp>
            <p:nvSpPr>
              <p:cNvPr id="3705" name="Line 429"/>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706" name="Line 430"/>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707" name="Freeform 431"/>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701" name="Group 432"/>
            <p:cNvGrpSpPr>
              <a:grpSpLocks/>
            </p:cNvGrpSpPr>
            <p:nvPr/>
          </p:nvGrpSpPr>
          <p:grpSpPr bwMode="auto">
            <a:xfrm>
              <a:off x="2979" y="748"/>
              <a:ext cx="140" cy="364"/>
              <a:chOff x="2880" y="720"/>
              <a:chExt cx="140" cy="364"/>
            </a:xfrm>
          </p:grpSpPr>
          <p:sp>
            <p:nvSpPr>
              <p:cNvPr id="3702" name="Freeform 433"/>
              <p:cNvSpPr>
                <a:spLocks/>
              </p:cNvSpPr>
              <p:nvPr/>
            </p:nvSpPr>
            <p:spPr bwMode="auto">
              <a:xfrm>
                <a:off x="2880" y="720"/>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703" name="Line 434"/>
              <p:cNvSpPr>
                <a:spLocks noChangeShapeType="1"/>
              </p:cNvSpPr>
              <p:nvPr/>
            </p:nvSpPr>
            <p:spPr bwMode="auto">
              <a:xfrm>
                <a:off x="2894" y="837"/>
                <a:ext cx="108" cy="204"/>
              </a:xfrm>
              <a:prstGeom prst="line">
                <a:avLst/>
              </a:prstGeom>
              <a:noFill/>
              <a:ln w="12700">
                <a:solidFill>
                  <a:schemeClr val="tx1"/>
                </a:solidFill>
                <a:round/>
                <a:headEnd/>
                <a:tailEnd/>
              </a:ln>
            </p:spPr>
            <p:txBody>
              <a:bodyPr/>
              <a:lstStyle/>
              <a:p>
                <a:endParaRPr lang="en-US"/>
              </a:p>
            </p:txBody>
          </p:sp>
          <p:sp>
            <p:nvSpPr>
              <p:cNvPr id="3704" name="Line 435"/>
              <p:cNvSpPr>
                <a:spLocks noChangeShapeType="1"/>
              </p:cNvSpPr>
              <p:nvPr/>
            </p:nvSpPr>
            <p:spPr bwMode="auto">
              <a:xfrm flipH="1">
                <a:off x="2909" y="807"/>
                <a:ext cx="93" cy="270"/>
              </a:xfrm>
              <a:prstGeom prst="line">
                <a:avLst/>
              </a:prstGeom>
              <a:noFill/>
              <a:ln w="12700">
                <a:solidFill>
                  <a:schemeClr val="tx1"/>
                </a:solidFill>
                <a:round/>
                <a:headEnd/>
                <a:tailEnd/>
              </a:ln>
            </p:spPr>
            <p:txBody>
              <a:bodyPr/>
              <a:lstStyle/>
              <a:p>
                <a:endParaRPr lang="en-US"/>
              </a:p>
            </p:txBody>
          </p:sp>
        </p:grpSp>
      </p:grpSp>
      <p:grpSp>
        <p:nvGrpSpPr>
          <p:cNvPr id="3152" name="Group 436"/>
          <p:cNvGrpSpPr>
            <a:grpSpLocks/>
          </p:cNvGrpSpPr>
          <p:nvPr/>
        </p:nvGrpSpPr>
        <p:grpSpPr bwMode="auto">
          <a:xfrm flipH="1">
            <a:off x="4191000" y="2209801"/>
            <a:ext cx="382588" cy="906462"/>
            <a:chOff x="2640" y="738"/>
            <a:chExt cx="241" cy="571"/>
          </a:xfrm>
        </p:grpSpPr>
        <p:grpSp>
          <p:nvGrpSpPr>
            <p:cNvPr id="3692" name="Group 437"/>
            <p:cNvGrpSpPr>
              <a:grpSpLocks/>
            </p:cNvGrpSpPr>
            <p:nvPr/>
          </p:nvGrpSpPr>
          <p:grpSpPr bwMode="auto">
            <a:xfrm flipH="1">
              <a:off x="2640" y="768"/>
              <a:ext cx="140" cy="541"/>
              <a:chOff x="384" y="816"/>
              <a:chExt cx="140" cy="541"/>
            </a:xfrm>
          </p:grpSpPr>
          <p:sp>
            <p:nvSpPr>
              <p:cNvPr id="3697" name="Line 438"/>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698" name="Line 439"/>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699" name="Freeform 440"/>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693" name="Group 441"/>
            <p:cNvGrpSpPr>
              <a:grpSpLocks/>
            </p:cNvGrpSpPr>
            <p:nvPr/>
          </p:nvGrpSpPr>
          <p:grpSpPr bwMode="auto">
            <a:xfrm>
              <a:off x="2741" y="738"/>
              <a:ext cx="140" cy="364"/>
              <a:chOff x="2880" y="720"/>
              <a:chExt cx="140" cy="364"/>
            </a:xfrm>
          </p:grpSpPr>
          <p:sp>
            <p:nvSpPr>
              <p:cNvPr id="3694" name="Freeform 442"/>
              <p:cNvSpPr>
                <a:spLocks/>
              </p:cNvSpPr>
              <p:nvPr/>
            </p:nvSpPr>
            <p:spPr bwMode="auto">
              <a:xfrm>
                <a:off x="2880" y="720"/>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695" name="Line 443"/>
              <p:cNvSpPr>
                <a:spLocks noChangeShapeType="1"/>
              </p:cNvSpPr>
              <p:nvPr/>
            </p:nvSpPr>
            <p:spPr bwMode="auto">
              <a:xfrm>
                <a:off x="2894" y="837"/>
                <a:ext cx="108" cy="204"/>
              </a:xfrm>
              <a:prstGeom prst="line">
                <a:avLst/>
              </a:prstGeom>
              <a:noFill/>
              <a:ln w="12700">
                <a:solidFill>
                  <a:schemeClr val="tx1"/>
                </a:solidFill>
                <a:round/>
                <a:headEnd/>
                <a:tailEnd/>
              </a:ln>
            </p:spPr>
            <p:txBody>
              <a:bodyPr/>
              <a:lstStyle/>
              <a:p>
                <a:endParaRPr lang="en-US"/>
              </a:p>
            </p:txBody>
          </p:sp>
          <p:sp>
            <p:nvSpPr>
              <p:cNvPr id="3696" name="Line 444"/>
              <p:cNvSpPr>
                <a:spLocks noChangeShapeType="1"/>
              </p:cNvSpPr>
              <p:nvPr/>
            </p:nvSpPr>
            <p:spPr bwMode="auto">
              <a:xfrm flipH="1">
                <a:off x="2909" y="807"/>
                <a:ext cx="93" cy="270"/>
              </a:xfrm>
              <a:prstGeom prst="line">
                <a:avLst/>
              </a:prstGeom>
              <a:noFill/>
              <a:ln w="12700">
                <a:solidFill>
                  <a:schemeClr val="tx1"/>
                </a:solidFill>
                <a:round/>
                <a:headEnd/>
                <a:tailEnd/>
              </a:ln>
            </p:spPr>
            <p:txBody>
              <a:bodyPr/>
              <a:lstStyle/>
              <a:p>
                <a:endParaRPr lang="en-US"/>
              </a:p>
            </p:txBody>
          </p:sp>
        </p:grpSp>
      </p:grpSp>
      <p:grpSp>
        <p:nvGrpSpPr>
          <p:cNvPr id="3153" name="Group 445"/>
          <p:cNvGrpSpPr>
            <a:grpSpLocks/>
          </p:cNvGrpSpPr>
          <p:nvPr/>
        </p:nvGrpSpPr>
        <p:grpSpPr bwMode="auto">
          <a:xfrm flipH="1">
            <a:off x="4648200" y="2209801"/>
            <a:ext cx="369888" cy="858838"/>
            <a:chOff x="2979" y="720"/>
            <a:chExt cx="233" cy="541"/>
          </a:xfrm>
        </p:grpSpPr>
        <p:grpSp>
          <p:nvGrpSpPr>
            <p:cNvPr id="3684" name="Group 446"/>
            <p:cNvGrpSpPr>
              <a:grpSpLocks/>
            </p:cNvGrpSpPr>
            <p:nvPr/>
          </p:nvGrpSpPr>
          <p:grpSpPr bwMode="auto">
            <a:xfrm flipH="1">
              <a:off x="3072" y="720"/>
              <a:ext cx="140" cy="541"/>
              <a:chOff x="384" y="816"/>
              <a:chExt cx="140" cy="541"/>
            </a:xfrm>
          </p:grpSpPr>
          <p:sp>
            <p:nvSpPr>
              <p:cNvPr id="3689" name="Line 447"/>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lstStyle/>
              <a:p>
                <a:endParaRPr lang="en-US"/>
              </a:p>
            </p:txBody>
          </p:sp>
          <p:sp>
            <p:nvSpPr>
              <p:cNvPr id="3690" name="Line 448"/>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lstStyle/>
              <a:p>
                <a:endParaRPr lang="en-US"/>
              </a:p>
            </p:txBody>
          </p:sp>
          <p:sp>
            <p:nvSpPr>
              <p:cNvPr id="3691" name="Freeform 449"/>
              <p:cNvSpPr>
                <a:spLocks/>
              </p:cNvSpPr>
              <p:nvPr/>
            </p:nvSpPr>
            <p:spPr bwMode="auto">
              <a:xfrm flipH="1">
                <a:off x="384" y="816"/>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685" name="Group 450"/>
            <p:cNvGrpSpPr>
              <a:grpSpLocks/>
            </p:cNvGrpSpPr>
            <p:nvPr/>
          </p:nvGrpSpPr>
          <p:grpSpPr bwMode="auto">
            <a:xfrm>
              <a:off x="2979" y="748"/>
              <a:ext cx="140" cy="364"/>
              <a:chOff x="2880" y="720"/>
              <a:chExt cx="140" cy="364"/>
            </a:xfrm>
          </p:grpSpPr>
          <p:sp>
            <p:nvSpPr>
              <p:cNvPr id="3686" name="Freeform 451"/>
              <p:cNvSpPr>
                <a:spLocks/>
              </p:cNvSpPr>
              <p:nvPr/>
            </p:nvSpPr>
            <p:spPr bwMode="auto">
              <a:xfrm>
                <a:off x="2880" y="720"/>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687" name="Line 452"/>
              <p:cNvSpPr>
                <a:spLocks noChangeShapeType="1"/>
              </p:cNvSpPr>
              <p:nvPr/>
            </p:nvSpPr>
            <p:spPr bwMode="auto">
              <a:xfrm>
                <a:off x="2894" y="837"/>
                <a:ext cx="108" cy="204"/>
              </a:xfrm>
              <a:prstGeom prst="line">
                <a:avLst/>
              </a:prstGeom>
              <a:noFill/>
              <a:ln w="12700">
                <a:solidFill>
                  <a:schemeClr val="tx1"/>
                </a:solidFill>
                <a:round/>
                <a:headEnd/>
                <a:tailEnd/>
              </a:ln>
            </p:spPr>
            <p:txBody>
              <a:bodyPr/>
              <a:lstStyle/>
              <a:p>
                <a:endParaRPr lang="en-US"/>
              </a:p>
            </p:txBody>
          </p:sp>
          <p:sp>
            <p:nvSpPr>
              <p:cNvPr id="3688" name="Line 453"/>
              <p:cNvSpPr>
                <a:spLocks noChangeShapeType="1"/>
              </p:cNvSpPr>
              <p:nvPr/>
            </p:nvSpPr>
            <p:spPr bwMode="auto">
              <a:xfrm flipH="1">
                <a:off x="2909" y="807"/>
                <a:ext cx="93" cy="270"/>
              </a:xfrm>
              <a:prstGeom prst="line">
                <a:avLst/>
              </a:prstGeom>
              <a:noFill/>
              <a:ln w="12700">
                <a:solidFill>
                  <a:schemeClr val="tx1"/>
                </a:solidFill>
                <a:round/>
                <a:headEnd/>
                <a:tailEnd/>
              </a:ln>
            </p:spPr>
            <p:txBody>
              <a:bodyPr/>
              <a:lstStyle/>
              <a:p>
                <a:endParaRPr lang="en-US"/>
              </a:p>
            </p:txBody>
          </p:sp>
        </p:grpSp>
      </p:grpSp>
      <p:grpSp>
        <p:nvGrpSpPr>
          <p:cNvPr id="3154" name="Group 454"/>
          <p:cNvGrpSpPr>
            <a:grpSpLocks/>
          </p:cNvGrpSpPr>
          <p:nvPr/>
        </p:nvGrpSpPr>
        <p:grpSpPr bwMode="auto">
          <a:xfrm>
            <a:off x="5334001" y="381001"/>
            <a:ext cx="703263" cy="836612"/>
            <a:chOff x="3360" y="240"/>
            <a:chExt cx="443" cy="527"/>
          </a:xfrm>
        </p:grpSpPr>
        <p:grpSp>
          <p:nvGrpSpPr>
            <p:cNvPr id="3674" name="Group 455"/>
            <p:cNvGrpSpPr>
              <a:grpSpLocks/>
            </p:cNvGrpSpPr>
            <p:nvPr/>
          </p:nvGrpSpPr>
          <p:grpSpPr bwMode="auto">
            <a:xfrm>
              <a:off x="3492" y="240"/>
              <a:ext cx="188" cy="527"/>
              <a:chOff x="3492" y="240"/>
              <a:chExt cx="188" cy="527"/>
            </a:xfrm>
          </p:grpSpPr>
          <p:sp>
            <p:nvSpPr>
              <p:cNvPr id="3681" name="Freeform 456"/>
              <p:cNvSpPr>
                <a:spLocks/>
              </p:cNvSpPr>
              <p:nvPr/>
            </p:nvSpPr>
            <p:spPr bwMode="auto">
              <a:xfrm>
                <a:off x="3663" y="330"/>
                <a:ext cx="15" cy="436"/>
              </a:xfrm>
              <a:custGeom>
                <a:avLst/>
                <a:gdLst>
                  <a:gd name="T0" fmla="*/ 23 w 23"/>
                  <a:gd name="T1" fmla="*/ 7 h 610"/>
                  <a:gd name="T2" fmla="*/ 21 w 23"/>
                  <a:gd name="T3" fmla="*/ 5 h 610"/>
                  <a:gd name="T4" fmla="*/ 21 w 23"/>
                  <a:gd name="T5" fmla="*/ 3 h 610"/>
                  <a:gd name="T6" fmla="*/ 19 w 23"/>
                  <a:gd name="T7" fmla="*/ 2 h 610"/>
                  <a:gd name="T8" fmla="*/ 16 w 23"/>
                  <a:gd name="T9" fmla="*/ 0 h 610"/>
                  <a:gd name="T10" fmla="*/ 5 w 23"/>
                  <a:gd name="T11" fmla="*/ 0 h 610"/>
                  <a:gd name="T12" fmla="*/ 0 w 23"/>
                  <a:gd name="T13" fmla="*/ 5 h 610"/>
                  <a:gd name="T14" fmla="*/ 0 w 23"/>
                  <a:gd name="T15" fmla="*/ 605 h 610"/>
                  <a:gd name="T16" fmla="*/ 2 w 23"/>
                  <a:gd name="T17" fmla="*/ 607 h 610"/>
                  <a:gd name="T18" fmla="*/ 3 w 23"/>
                  <a:gd name="T19" fmla="*/ 607 h 610"/>
                  <a:gd name="T20" fmla="*/ 5 w 23"/>
                  <a:gd name="T21" fmla="*/ 609 h 610"/>
                  <a:gd name="T22" fmla="*/ 8 w 23"/>
                  <a:gd name="T23" fmla="*/ 609 h 610"/>
                  <a:gd name="T24" fmla="*/ 11 w 23"/>
                  <a:gd name="T25" fmla="*/ 610 h 610"/>
                  <a:gd name="T26" fmla="*/ 13 w 23"/>
                  <a:gd name="T27" fmla="*/ 609 h 610"/>
                  <a:gd name="T28" fmla="*/ 16 w 23"/>
                  <a:gd name="T29" fmla="*/ 609 h 610"/>
                  <a:gd name="T30" fmla="*/ 19 w 23"/>
                  <a:gd name="T31" fmla="*/ 607 h 610"/>
                  <a:gd name="T32" fmla="*/ 21 w 23"/>
                  <a:gd name="T33" fmla="*/ 607 h 610"/>
                  <a:gd name="T34" fmla="*/ 21 w 23"/>
                  <a:gd name="T35" fmla="*/ 605 h 610"/>
                  <a:gd name="T36" fmla="*/ 23 w 23"/>
                  <a:gd name="T37" fmla="*/ 604 h 610"/>
                  <a:gd name="T38" fmla="*/ 23 w 23"/>
                  <a:gd name="T39" fmla="*/ 7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3682" name="Freeform 457"/>
              <p:cNvSpPr>
                <a:spLocks/>
              </p:cNvSpPr>
              <p:nvPr/>
            </p:nvSpPr>
            <p:spPr bwMode="auto">
              <a:xfrm>
                <a:off x="3493" y="330"/>
                <a:ext cx="16" cy="437"/>
              </a:xfrm>
              <a:custGeom>
                <a:avLst/>
                <a:gdLst>
                  <a:gd name="T0" fmla="*/ 22 w 22"/>
                  <a:gd name="T1" fmla="*/ 6 h 610"/>
                  <a:gd name="T2" fmla="*/ 21 w 22"/>
                  <a:gd name="T3" fmla="*/ 5 h 610"/>
                  <a:gd name="T4" fmla="*/ 21 w 22"/>
                  <a:gd name="T5" fmla="*/ 3 h 610"/>
                  <a:gd name="T6" fmla="*/ 19 w 22"/>
                  <a:gd name="T7" fmla="*/ 1 h 610"/>
                  <a:gd name="T8" fmla="*/ 16 w 22"/>
                  <a:gd name="T9" fmla="*/ 0 h 610"/>
                  <a:gd name="T10" fmla="*/ 4 w 22"/>
                  <a:gd name="T11" fmla="*/ 0 h 610"/>
                  <a:gd name="T12" fmla="*/ 1 w 22"/>
                  <a:gd name="T13" fmla="*/ 3 h 610"/>
                  <a:gd name="T14" fmla="*/ 1 w 22"/>
                  <a:gd name="T15" fmla="*/ 5 h 610"/>
                  <a:gd name="T16" fmla="*/ 0 w 22"/>
                  <a:gd name="T17" fmla="*/ 6 h 610"/>
                  <a:gd name="T18" fmla="*/ 0 w 22"/>
                  <a:gd name="T19" fmla="*/ 603 h 610"/>
                  <a:gd name="T20" fmla="*/ 1 w 22"/>
                  <a:gd name="T21" fmla="*/ 605 h 610"/>
                  <a:gd name="T22" fmla="*/ 1 w 22"/>
                  <a:gd name="T23" fmla="*/ 607 h 610"/>
                  <a:gd name="T24" fmla="*/ 3 w 22"/>
                  <a:gd name="T25" fmla="*/ 607 h 610"/>
                  <a:gd name="T26" fmla="*/ 4 w 22"/>
                  <a:gd name="T27" fmla="*/ 608 h 610"/>
                  <a:gd name="T28" fmla="*/ 8 w 22"/>
                  <a:gd name="T29" fmla="*/ 608 h 610"/>
                  <a:gd name="T30" fmla="*/ 11 w 22"/>
                  <a:gd name="T31" fmla="*/ 610 h 610"/>
                  <a:gd name="T32" fmla="*/ 13 w 22"/>
                  <a:gd name="T33" fmla="*/ 608 h 610"/>
                  <a:gd name="T34" fmla="*/ 16 w 22"/>
                  <a:gd name="T35" fmla="*/ 608 h 610"/>
                  <a:gd name="T36" fmla="*/ 19 w 22"/>
                  <a:gd name="T37" fmla="*/ 607 h 610"/>
                  <a:gd name="T38" fmla="*/ 21 w 22"/>
                  <a:gd name="T39" fmla="*/ 607 h 610"/>
                  <a:gd name="T40" fmla="*/ 21 w 22"/>
                  <a:gd name="T41" fmla="*/ 605 h 610"/>
                  <a:gd name="T42" fmla="*/ 22 w 22"/>
                  <a:gd name="T43" fmla="*/ 603 h 610"/>
                  <a:gd name="T44" fmla="*/ 22 w 22"/>
                  <a:gd name="T45" fmla="*/ 6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3683" name="Freeform 458"/>
              <p:cNvSpPr>
                <a:spLocks/>
              </p:cNvSpPr>
              <p:nvPr/>
            </p:nvSpPr>
            <p:spPr bwMode="auto">
              <a:xfrm>
                <a:off x="3492" y="240"/>
                <a:ext cx="188" cy="343"/>
              </a:xfrm>
              <a:custGeom>
                <a:avLst/>
                <a:gdLst>
                  <a:gd name="T0" fmla="*/ 87 w 265"/>
                  <a:gd name="T1" fmla="*/ 0 h 479"/>
                  <a:gd name="T2" fmla="*/ 181 w 265"/>
                  <a:gd name="T3" fmla="*/ 0 h 479"/>
                  <a:gd name="T4" fmla="*/ 181 w 265"/>
                  <a:gd name="T5" fmla="*/ 95 h 479"/>
                  <a:gd name="T6" fmla="*/ 234 w 265"/>
                  <a:gd name="T7" fmla="*/ 95 h 479"/>
                  <a:gd name="T8" fmla="*/ 265 w 265"/>
                  <a:gd name="T9" fmla="*/ 120 h 479"/>
                  <a:gd name="T10" fmla="*/ 265 w 265"/>
                  <a:gd name="T11" fmla="*/ 382 h 479"/>
                  <a:gd name="T12" fmla="*/ 223 w 265"/>
                  <a:gd name="T13" fmla="*/ 479 h 479"/>
                  <a:gd name="T14" fmla="*/ 45 w 265"/>
                  <a:gd name="T15" fmla="*/ 479 h 479"/>
                  <a:gd name="T16" fmla="*/ 0 w 265"/>
                  <a:gd name="T17" fmla="*/ 385 h 479"/>
                  <a:gd name="T18" fmla="*/ 0 w 265"/>
                  <a:gd name="T19" fmla="*/ 118 h 479"/>
                  <a:gd name="T20" fmla="*/ 34 w 265"/>
                  <a:gd name="T21" fmla="*/ 95 h 479"/>
                  <a:gd name="T22" fmla="*/ 87 w 265"/>
                  <a:gd name="T23" fmla="*/ 95 h 479"/>
                  <a:gd name="T24" fmla="*/ 87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675" name="Group 459"/>
            <p:cNvGrpSpPr>
              <a:grpSpLocks/>
            </p:cNvGrpSpPr>
            <p:nvPr/>
          </p:nvGrpSpPr>
          <p:grpSpPr bwMode="auto">
            <a:xfrm rot="1573174">
              <a:off x="3617" y="284"/>
              <a:ext cx="186" cy="336"/>
              <a:chOff x="1058" y="2882"/>
              <a:chExt cx="105" cy="198"/>
            </a:xfrm>
          </p:grpSpPr>
          <p:sp>
            <p:nvSpPr>
              <p:cNvPr id="3679" name="Freeform 460"/>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FFFF"/>
              </a:solidFill>
              <a:ln w="6350">
                <a:solidFill>
                  <a:schemeClr val="tx1"/>
                </a:solidFill>
                <a:round/>
                <a:headEnd/>
                <a:tailEnd/>
              </a:ln>
            </p:spPr>
            <p:txBody>
              <a:bodyPr/>
              <a:lstStyle/>
              <a:p>
                <a:endParaRPr lang="en-US"/>
              </a:p>
            </p:txBody>
          </p:sp>
          <p:sp>
            <p:nvSpPr>
              <p:cNvPr id="3680" name="Freeform 461"/>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noFill/>
              <a:ln w="6350">
                <a:solidFill>
                  <a:schemeClr val="tx1"/>
                </a:solidFill>
                <a:prstDash val="solid"/>
                <a:round/>
                <a:headEnd/>
                <a:tailEnd/>
              </a:ln>
            </p:spPr>
            <p:txBody>
              <a:bodyPr/>
              <a:lstStyle/>
              <a:p>
                <a:endParaRPr lang="en-US"/>
              </a:p>
            </p:txBody>
          </p:sp>
        </p:grpSp>
        <p:grpSp>
          <p:nvGrpSpPr>
            <p:cNvPr id="3676" name="Group 462"/>
            <p:cNvGrpSpPr>
              <a:grpSpLocks/>
            </p:cNvGrpSpPr>
            <p:nvPr/>
          </p:nvGrpSpPr>
          <p:grpSpPr bwMode="auto">
            <a:xfrm rot="-1556504">
              <a:off x="3360" y="286"/>
              <a:ext cx="183" cy="336"/>
              <a:chOff x="1058" y="2882"/>
              <a:chExt cx="105" cy="198"/>
            </a:xfrm>
          </p:grpSpPr>
          <p:sp>
            <p:nvSpPr>
              <p:cNvPr id="3677" name="Freeform 463"/>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FFFF"/>
              </a:solidFill>
              <a:ln w="6350">
                <a:solidFill>
                  <a:schemeClr val="tx1"/>
                </a:solidFill>
                <a:round/>
                <a:headEnd/>
                <a:tailEnd/>
              </a:ln>
            </p:spPr>
            <p:txBody>
              <a:bodyPr/>
              <a:lstStyle/>
              <a:p>
                <a:endParaRPr lang="en-US"/>
              </a:p>
            </p:txBody>
          </p:sp>
          <p:sp>
            <p:nvSpPr>
              <p:cNvPr id="3678" name="Freeform 464"/>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noFill/>
              <a:ln w="6350">
                <a:solidFill>
                  <a:schemeClr val="tx1"/>
                </a:solidFill>
                <a:prstDash val="solid"/>
                <a:round/>
                <a:headEnd/>
                <a:tailEnd/>
              </a:ln>
            </p:spPr>
            <p:txBody>
              <a:bodyPr/>
              <a:lstStyle/>
              <a:p>
                <a:endParaRPr lang="en-US"/>
              </a:p>
            </p:txBody>
          </p:sp>
        </p:grpSp>
      </p:grpSp>
      <p:grpSp>
        <p:nvGrpSpPr>
          <p:cNvPr id="3155" name="Group 465"/>
          <p:cNvGrpSpPr>
            <a:grpSpLocks/>
          </p:cNvGrpSpPr>
          <p:nvPr/>
        </p:nvGrpSpPr>
        <p:grpSpPr bwMode="auto">
          <a:xfrm>
            <a:off x="5334001" y="1295402"/>
            <a:ext cx="703263" cy="836612"/>
            <a:chOff x="3360" y="816"/>
            <a:chExt cx="443" cy="527"/>
          </a:xfrm>
        </p:grpSpPr>
        <p:grpSp>
          <p:nvGrpSpPr>
            <p:cNvPr id="3664" name="Group 466"/>
            <p:cNvGrpSpPr>
              <a:grpSpLocks/>
            </p:cNvGrpSpPr>
            <p:nvPr/>
          </p:nvGrpSpPr>
          <p:grpSpPr bwMode="auto">
            <a:xfrm rot="-1556504">
              <a:off x="3360" y="832"/>
              <a:ext cx="183" cy="336"/>
              <a:chOff x="1058" y="2882"/>
              <a:chExt cx="105" cy="198"/>
            </a:xfrm>
          </p:grpSpPr>
          <p:sp>
            <p:nvSpPr>
              <p:cNvPr id="3672" name="Freeform 467"/>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673" name="Freeform 468"/>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665" name="Group 469"/>
            <p:cNvGrpSpPr>
              <a:grpSpLocks/>
            </p:cNvGrpSpPr>
            <p:nvPr/>
          </p:nvGrpSpPr>
          <p:grpSpPr bwMode="auto">
            <a:xfrm rot="1573174">
              <a:off x="3617" y="824"/>
              <a:ext cx="186" cy="336"/>
              <a:chOff x="1058" y="2882"/>
              <a:chExt cx="105" cy="198"/>
            </a:xfrm>
          </p:grpSpPr>
          <p:sp>
            <p:nvSpPr>
              <p:cNvPr id="3670" name="Freeform 470"/>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671" name="Freeform 471"/>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666" name="Group 472"/>
            <p:cNvGrpSpPr>
              <a:grpSpLocks/>
            </p:cNvGrpSpPr>
            <p:nvPr/>
          </p:nvGrpSpPr>
          <p:grpSpPr bwMode="auto">
            <a:xfrm>
              <a:off x="3492" y="816"/>
              <a:ext cx="188" cy="527"/>
              <a:chOff x="3492" y="816"/>
              <a:chExt cx="188" cy="527"/>
            </a:xfrm>
          </p:grpSpPr>
          <p:sp>
            <p:nvSpPr>
              <p:cNvPr id="3667" name="Freeform 473"/>
              <p:cNvSpPr>
                <a:spLocks/>
              </p:cNvSpPr>
              <p:nvPr/>
            </p:nvSpPr>
            <p:spPr bwMode="auto">
              <a:xfrm>
                <a:off x="3663" y="906"/>
                <a:ext cx="15" cy="436"/>
              </a:xfrm>
              <a:custGeom>
                <a:avLst/>
                <a:gdLst>
                  <a:gd name="T0" fmla="*/ 23 w 23"/>
                  <a:gd name="T1" fmla="*/ 7 h 610"/>
                  <a:gd name="T2" fmla="*/ 21 w 23"/>
                  <a:gd name="T3" fmla="*/ 5 h 610"/>
                  <a:gd name="T4" fmla="*/ 21 w 23"/>
                  <a:gd name="T5" fmla="*/ 3 h 610"/>
                  <a:gd name="T6" fmla="*/ 19 w 23"/>
                  <a:gd name="T7" fmla="*/ 2 h 610"/>
                  <a:gd name="T8" fmla="*/ 16 w 23"/>
                  <a:gd name="T9" fmla="*/ 0 h 610"/>
                  <a:gd name="T10" fmla="*/ 5 w 23"/>
                  <a:gd name="T11" fmla="*/ 0 h 610"/>
                  <a:gd name="T12" fmla="*/ 0 w 23"/>
                  <a:gd name="T13" fmla="*/ 5 h 610"/>
                  <a:gd name="T14" fmla="*/ 0 w 23"/>
                  <a:gd name="T15" fmla="*/ 605 h 610"/>
                  <a:gd name="T16" fmla="*/ 2 w 23"/>
                  <a:gd name="T17" fmla="*/ 607 h 610"/>
                  <a:gd name="T18" fmla="*/ 3 w 23"/>
                  <a:gd name="T19" fmla="*/ 607 h 610"/>
                  <a:gd name="T20" fmla="*/ 5 w 23"/>
                  <a:gd name="T21" fmla="*/ 609 h 610"/>
                  <a:gd name="T22" fmla="*/ 8 w 23"/>
                  <a:gd name="T23" fmla="*/ 609 h 610"/>
                  <a:gd name="T24" fmla="*/ 11 w 23"/>
                  <a:gd name="T25" fmla="*/ 610 h 610"/>
                  <a:gd name="T26" fmla="*/ 13 w 23"/>
                  <a:gd name="T27" fmla="*/ 609 h 610"/>
                  <a:gd name="T28" fmla="*/ 16 w 23"/>
                  <a:gd name="T29" fmla="*/ 609 h 610"/>
                  <a:gd name="T30" fmla="*/ 19 w 23"/>
                  <a:gd name="T31" fmla="*/ 607 h 610"/>
                  <a:gd name="T32" fmla="*/ 21 w 23"/>
                  <a:gd name="T33" fmla="*/ 607 h 610"/>
                  <a:gd name="T34" fmla="*/ 21 w 23"/>
                  <a:gd name="T35" fmla="*/ 605 h 610"/>
                  <a:gd name="T36" fmla="*/ 23 w 23"/>
                  <a:gd name="T37" fmla="*/ 604 h 610"/>
                  <a:gd name="T38" fmla="*/ 23 w 23"/>
                  <a:gd name="T39" fmla="*/ 7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3668" name="Freeform 474"/>
              <p:cNvSpPr>
                <a:spLocks/>
              </p:cNvSpPr>
              <p:nvPr/>
            </p:nvSpPr>
            <p:spPr bwMode="auto">
              <a:xfrm>
                <a:off x="3493" y="906"/>
                <a:ext cx="16" cy="437"/>
              </a:xfrm>
              <a:custGeom>
                <a:avLst/>
                <a:gdLst>
                  <a:gd name="T0" fmla="*/ 22 w 22"/>
                  <a:gd name="T1" fmla="*/ 6 h 610"/>
                  <a:gd name="T2" fmla="*/ 21 w 22"/>
                  <a:gd name="T3" fmla="*/ 5 h 610"/>
                  <a:gd name="T4" fmla="*/ 21 w 22"/>
                  <a:gd name="T5" fmla="*/ 3 h 610"/>
                  <a:gd name="T6" fmla="*/ 19 w 22"/>
                  <a:gd name="T7" fmla="*/ 1 h 610"/>
                  <a:gd name="T8" fmla="*/ 16 w 22"/>
                  <a:gd name="T9" fmla="*/ 0 h 610"/>
                  <a:gd name="T10" fmla="*/ 4 w 22"/>
                  <a:gd name="T11" fmla="*/ 0 h 610"/>
                  <a:gd name="T12" fmla="*/ 1 w 22"/>
                  <a:gd name="T13" fmla="*/ 3 h 610"/>
                  <a:gd name="T14" fmla="*/ 1 w 22"/>
                  <a:gd name="T15" fmla="*/ 5 h 610"/>
                  <a:gd name="T16" fmla="*/ 0 w 22"/>
                  <a:gd name="T17" fmla="*/ 6 h 610"/>
                  <a:gd name="T18" fmla="*/ 0 w 22"/>
                  <a:gd name="T19" fmla="*/ 603 h 610"/>
                  <a:gd name="T20" fmla="*/ 1 w 22"/>
                  <a:gd name="T21" fmla="*/ 605 h 610"/>
                  <a:gd name="T22" fmla="*/ 1 w 22"/>
                  <a:gd name="T23" fmla="*/ 607 h 610"/>
                  <a:gd name="T24" fmla="*/ 3 w 22"/>
                  <a:gd name="T25" fmla="*/ 607 h 610"/>
                  <a:gd name="T26" fmla="*/ 4 w 22"/>
                  <a:gd name="T27" fmla="*/ 608 h 610"/>
                  <a:gd name="T28" fmla="*/ 8 w 22"/>
                  <a:gd name="T29" fmla="*/ 608 h 610"/>
                  <a:gd name="T30" fmla="*/ 11 w 22"/>
                  <a:gd name="T31" fmla="*/ 610 h 610"/>
                  <a:gd name="T32" fmla="*/ 13 w 22"/>
                  <a:gd name="T33" fmla="*/ 608 h 610"/>
                  <a:gd name="T34" fmla="*/ 16 w 22"/>
                  <a:gd name="T35" fmla="*/ 608 h 610"/>
                  <a:gd name="T36" fmla="*/ 19 w 22"/>
                  <a:gd name="T37" fmla="*/ 607 h 610"/>
                  <a:gd name="T38" fmla="*/ 21 w 22"/>
                  <a:gd name="T39" fmla="*/ 607 h 610"/>
                  <a:gd name="T40" fmla="*/ 21 w 22"/>
                  <a:gd name="T41" fmla="*/ 605 h 610"/>
                  <a:gd name="T42" fmla="*/ 22 w 22"/>
                  <a:gd name="T43" fmla="*/ 603 h 610"/>
                  <a:gd name="T44" fmla="*/ 22 w 22"/>
                  <a:gd name="T45" fmla="*/ 6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3669" name="Freeform 475"/>
              <p:cNvSpPr>
                <a:spLocks/>
              </p:cNvSpPr>
              <p:nvPr/>
            </p:nvSpPr>
            <p:spPr bwMode="auto">
              <a:xfrm>
                <a:off x="3492" y="816"/>
                <a:ext cx="188" cy="343"/>
              </a:xfrm>
              <a:custGeom>
                <a:avLst/>
                <a:gdLst>
                  <a:gd name="T0" fmla="*/ 87 w 265"/>
                  <a:gd name="T1" fmla="*/ 0 h 479"/>
                  <a:gd name="T2" fmla="*/ 181 w 265"/>
                  <a:gd name="T3" fmla="*/ 0 h 479"/>
                  <a:gd name="T4" fmla="*/ 181 w 265"/>
                  <a:gd name="T5" fmla="*/ 95 h 479"/>
                  <a:gd name="T6" fmla="*/ 234 w 265"/>
                  <a:gd name="T7" fmla="*/ 95 h 479"/>
                  <a:gd name="T8" fmla="*/ 265 w 265"/>
                  <a:gd name="T9" fmla="*/ 120 h 479"/>
                  <a:gd name="T10" fmla="*/ 265 w 265"/>
                  <a:gd name="T11" fmla="*/ 382 h 479"/>
                  <a:gd name="T12" fmla="*/ 223 w 265"/>
                  <a:gd name="T13" fmla="*/ 479 h 479"/>
                  <a:gd name="T14" fmla="*/ 45 w 265"/>
                  <a:gd name="T15" fmla="*/ 479 h 479"/>
                  <a:gd name="T16" fmla="*/ 0 w 265"/>
                  <a:gd name="T17" fmla="*/ 385 h 479"/>
                  <a:gd name="T18" fmla="*/ 0 w 265"/>
                  <a:gd name="T19" fmla="*/ 118 h 479"/>
                  <a:gd name="T20" fmla="*/ 34 w 265"/>
                  <a:gd name="T21" fmla="*/ 95 h 479"/>
                  <a:gd name="T22" fmla="*/ 87 w 265"/>
                  <a:gd name="T23" fmla="*/ 95 h 479"/>
                  <a:gd name="T24" fmla="*/ 87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3156" name="Group 476"/>
          <p:cNvGrpSpPr>
            <a:grpSpLocks/>
          </p:cNvGrpSpPr>
          <p:nvPr/>
        </p:nvGrpSpPr>
        <p:grpSpPr bwMode="auto">
          <a:xfrm>
            <a:off x="6235700" y="1295402"/>
            <a:ext cx="738188" cy="836612"/>
            <a:chOff x="3928" y="816"/>
            <a:chExt cx="465" cy="527"/>
          </a:xfrm>
        </p:grpSpPr>
        <p:grpSp>
          <p:nvGrpSpPr>
            <p:cNvPr id="3650" name="Group 477"/>
            <p:cNvGrpSpPr>
              <a:grpSpLocks/>
            </p:cNvGrpSpPr>
            <p:nvPr/>
          </p:nvGrpSpPr>
          <p:grpSpPr bwMode="auto">
            <a:xfrm flipH="1">
              <a:off x="4166" y="846"/>
              <a:ext cx="227" cy="336"/>
              <a:chOff x="3932" y="819"/>
              <a:chExt cx="227" cy="336"/>
            </a:xfrm>
          </p:grpSpPr>
          <p:grpSp>
            <p:nvGrpSpPr>
              <p:cNvPr id="3660" name="Group 478"/>
              <p:cNvGrpSpPr>
                <a:grpSpLocks/>
              </p:cNvGrpSpPr>
              <p:nvPr/>
            </p:nvGrpSpPr>
            <p:grpSpPr bwMode="auto">
              <a:xfrm rot="19780413" flipH="1">
                <a:off x="3932" y="819"/>
                <a:ext cx="186" cy="336"/>
                <a:chOff x="1058" y="2882"/>
                <a:chExt cx="105" cy="198"/>
              </a:xfrm>
            </p:grpSpPr>
            <p:sp>
              <p:nvSpPr>
                <p:cNvPr id="3662" name="Freeform 479"/>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663" name="Freeform 480"/>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sp>
            <p:nvSpPr>
              <p:cNvPr id="3661" name="Freeform 481"/>
              <p:cNvSpPr>
                <a:spLocks/>
              </p:cNvSpPr>
              <p:nvPr/>
            </p:nvSpPr>
            <p:spPr bwMode="auto">
              <a:xfrm>
                <a:off x="4064" y="873"/>
                <a:ext cx="95" cy="282"/>
              </a:xfrm>
              <a:custGeom>
                <a:avLst/>
                <a:gdLst>
                  <a:gd name="T0" fmla="*/ 0 w 95"/>
                  <a:gd name="T1" fmla="*/ 282 h 282"/>
                  <a:gd name="T2" fmla="*/ 95 w 95"/>
                  <a:gd name="T3" fmla="*/ 225 h 282"/>
                  <a:gd name="T4" fmla="*/ 93 w 95"/>
                  <a:gd name="T5" fmla="*/ 154 h 282"/>
                  <a:gd name="T6" fmla="*/ 0 w 95"/>
                  <a:gd name="T7" fmla="*/ 0 h 282"/>
                  <a:gd name="T8" fmla="*/ 0 w 95"/>
                  <a:gd name="T9" fmla="*/ 282 h 282"/>
                  <a:gd name="T10" fmla="*/ 0 60000 65536"/>
                  <a:gd name="T11" fmla="*/ 0 60000 65536"/>
                  <a:gd name="T12" fmla="*/ 0 60000 65536"/>
                  <a:gd name="T13" fmla="*/ 0 60000 65536"/>
                  <a:gd name="T14" fmla="*/ 0 60000 65536"/>
                  <a:gd name="T15" fmla="*/ 0 w 95"/>
                  <a:gd name="T16" fmla="*/ 0 h 282"/>
                  <a:gd name="T17" fmla="*/ 95 w 95"/>
                  <a:gd name="T18" fmla="*/ 282 h 282"/>
                </a:gdLst>
                <a:ahLst/>
                <a:cxnLst>
                  <a:cxn ang="T10">
                    <a:pos x="T0" y="T1"/>
                  </a:cxn>
                  <a:cxn ang="T11">
                    <a:pos x="T2" y="T3"/>
                  </a:cxn>
                  <a:cxn ang="T12">
                    <a:pos x="T4" y="T5"/>
                  </a:cxn>
                  <a:cxn ang="T13">
                    <a:pos x="T6" y="T7"/>
                  </a:cxn>
                  <a:cxn ang="T14">
                    <a:pos x="T8" y="T9"/>
                  </a:cxn>
                </a:cxnLst>
                <a:rect l="T15" t="T16" r="T17" b="T18"/>
                <a:pathLst>
                  <a:path w="95" h="282">
                    <a:moveTo>
                      <a:pt x="0" y="282"/>
                    </a:moveTo>
                    <a:lnTo>
                      <a:pt x="95" y="225"/>
                    </a:lnTo>
                    <a:lnTo>
                      <a:pt x="93" y="154"/>
                    </a:lnTo>
                    <a:lnTo>
                      <a:pt x="0" y="0"/>
                    </a:lnTo>
                    <a:lnTo>
                      <a:pt x="0" y="282"/>
                    </a:lnTo>
                    <a:close/>
                  </a:path>
                </a:pathLst>
              </a:custGeom>
              <a:solidFill>
                <a:schemeClr val="tx1"/>
              </a:solidFill>
              <a:ln w="0">
                <a:solidFill>
                  <a:schemeClr val="tx1"/>
                </a:solidFill>
                <a:round/>
                <a:headEnd/>
                <a:tailEnd/>
              </a:ln>
            </p:spPr>
            <p:txBody>
              <a:bodyPr/>
              <a:lstStyle/>
              <a:p>
                <a:endParaRPr lang="en-US"/>
              </a:p>
            </p:txBody>
          </p:sp>
        </p:grpSp>
        <p:grpSp>
          <p:nvGrpSpPr>
            <p:cNvPr id="3651" name="Group 482"/>
            <p:cNvGrpSpPr>
              <a:grpSpLocks/>
            </p:cNvGrpSpPr>
            <p:nvPr/>
          </p:nvGrpSpPr>
          <p:grpSpPr bwMode="auto">
            <a:xfrm>
              <a:off x="3928" y="844"/>
              <a:ext cx="227" cy="336"/>
              <a:chOff x="3932" y="819"/>
              <a:chExt cx="227" cy="336"/>
            </a:xfrm>
          </p:grpSpPr>
          <p:grpSp>
            <p:nvGrpSpPr>
              <p:cNvPr id="3656" name="Group 483"/>
              <p:cNvGrpSpPr>
                <a:grpSpLocks/>
              </p:cNvGrpSpPr>
              <p:nvPr/>
            </p:nvGrpSpPr>
            <p:grpSpPr bwMode="auto">
              <a:xfrm rot="19780413" flipH="1">
                <a:off x="3932" y="819"/>
                <a:ext cx="186" cy="336"/>
                <a:chOff x="1058" y="2882"/>
                <a:chExt cx="105" cy="198"/>
              </a:xfrm>
            </p:grpSpPr>
            <p:sp>
              <p:nvSpPr>
                <p:cNvPr id="3658" name="Freeform 484"/>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659" name="Freeform 485"/>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sp>
            <p:nvSpPr>
              <p:cNvPr id="3657" name="Freeform 486"/>
              <p:cNvSpPr>
                <a:spLocks/>
              </p:cNvSpPr>
              <p:nvPr/>
            </p:nvSpPr>
            <p:spPr bwMode="auto">
              <a:xfrm>
                <a:off x="4064" y="873"/>
                <a:ext cx="95" cy="282"/>
              </a:xfrm>
              <a:custGeom>
                <a:avLst/>
                <a:gdLst>
                  <a:gd name="T0" fmla="*/ 0 w 95"/>
                  <a:gd name="T1" fmla="*/ 282 h 282"/>
                  <a:gd name="T2" fmla="*/ 95 w 95"/>
                  <a:gd name="T3" fmla="*/ 225 h 282"/>
                  <a:gd name="T4" fmla="*/ 93 w 95"/>
                  <a:gd name="T5" fmla="*/ 154 h 282"/>
                  <a:gd name="T6" fmla="*/ 0 w 95"/>
                  <a:gd name="T7" fmla="*/ 0 h 282"/>
                  <a:gd name="T8" fmla="*/ 0 w 95"/>
                  <a:gd name="T9" fmla="*/ 282 h 282"/>
                  <a:gd name="T10" fmla="*/ 0 60000 65536"/>
                  <a:gd name="T11" fmla="*/ 0 60000 65536"/>
                  <a:gd name="T12" fmla="*/ 0 60000 65536"/>
                  <a:gd name="T13" fmla="*/ 0 60000 65536"/>
                  <a:gd name="T14" fmla="*/ 0 60000 65536"/>
                  <a:gd name="T15" fmla="*/ 0 w 95"/>
                  <a:gd name="T16" fmla="*/ 0 h 282"/>
                  <a:gd name="T17" fmla="*/ 95 w 95"/>
                  <a:gd name="T18" fmla="*/ 282 h 282"/>
                </a:gdLst>
                <a:ahLst/>
                <a:cxnLst>
                  <a:cxn ang="T10">
                    <a:pos x="T0" y="T1"/>
                  </a:cxn>
                  <a:cxn ang="T11">
                    <a:pos x="T2" y="T3"/>
                  </a:cxn>
                  <a:cxn ang="T12">
                    <a:pos x="T4" y="T5"/>
                  </a:cxn>
                  <a:cxn ang="T13">
                    <a:pos x="T6" y="T7"/>
                  </a:cxn>
                  <a:cxn ang="T14">
                    <a:pos x="T8" y="T9"/>
                  </a:cxn>
                </a:cxnLst>
                <a:rect l="T15" t="T16" r="T17" b="T18"/>
                <a:pathLst>
                  <a:path w="95" h="282">
                    <a:moveTo>
                      <a:pt x="0" y="282"/>
                    </a:moveTo>
                    <a:lnTo>
                      <a:pt x="95" y="225"/>
                    </a:lnTo>
                    <a:lnTo>
                      <a:pt x="93" y="154"/>
                    </a:lnTo>
                    <a:lnTo>
                      <a:pt x="0" y="0"/>
                    </a:lnTo>
                    <a:lnTo>
                      <a:pt x="0" y="282"/>
                    </a:lnTo>
                    <a:close/>
                  </a:path>
                </a:pathLst>
              </a:custGeom>
              <a:solidFill>
                <a:schemeClr val="tx1"/>
              </a:solidFill>
              <a:ln w="0">
                <a:solidFill>
                  <a:schemeClr val="tx1"/>
                </a:solidFill>
                <a:round/>
                <a:headEnd/>
                <a:tailEnd/>
              </a:ln>
            </p:spPr>
            <p:txBody>
              <a:bodyPr/>
              <a:lstStyle/>
              <a:p>
                <a:endParaRPr lang="en-US"/>
              </a:p>
            </p:txBody>
          </p:sp>
        </p:grpSp>
        <p:grpSp>
          <p:nvGrpSpPr>
            <p:cNvPr id="3652" name="Group 487"/>
            <p:cNvGrpSpPr>
              <a:grpSpLocks/>
            </p:cNvGrpSpPr>
            <p:nvPr/>
          </p:nvGrpSpPr>
          <p:grpSpPr bwMode="auto">
            <a:xfrm>
              <a:off x="4068" y="816"/>
              <a:ext cx="188" cy="527"/>
              <a:chOff x="3492" y="816"/>
              <a:chExt cx="188" cy="527"/>
            </a:xfrm>
          </p:grpSpPr>
          <p:sp>
            <p:nvSpPr>
              <p:cNvPr id="3653" name="Freeform 488"/>
              <p:cNvSpPr>
                <a:spLocks/>
              </p:cNvSpPr>
              <p:nvPr/>
            </p:nvSpPr>
            <p:spPr bwMode="auto">
              <a:xfrm>
                <a:off x="3663" y="906"/>
                <a:ext cx="15" cy="436"/>
              </a:xfrm>
              <a:custGeom>
                <a:avLst/>
                <a:gdLst>
                  <a:gd name="T0" fmla="*/ 23 w 23"/>
                  <a:gd name="T1" fmla="*/ 7 h 610"/>
                  <a:gd name="T2" fmla="*/ 21 w 23"/>
                  <a:gd name="T3" fmla="*/ 5 h 610"/>
                  <a:gd name="T4" fmla="*/ 21 w 23"/>
                  <a:gd name="T5" fmla="*/ 3 h 610"/>
                  <a:gd name="T6" fmla="*/ 19 w 23"/>
                  <a:gd name="T7" fmla="*/ 2 h 610"/>
                  <a:gd name="T8" fmla="*/ 16 w 23"/>
                  <a:gd name="T9" fmla="*/ 0 h 610"/>
                  <a:gd name="T10" fmla="*/ 5 w 23"/>
                  <a:gd name="T11" fmla="*/ 0 h 610"/>
                  <a:gd name="T12" fmla="*/ 0 w 23"/>
                  <a:gd name="T13" fmla="*/ 5 h 610"/>
                  <a:gd name="T14" fmla="*/ 0 w 23"/>
                  <a:gd name="T15" fmla="*/ 605 h 610"/>
                  <a:gd name="T16" fmla="*/ 2 w 23"/>
                  <a:gd name="T17" fmla="*/ 607 h 610"/>
                  <a:gd name="T18" fmla="*/ 3 w 23"/>
                  <a:gd name="T19" fmla="*/ 607 h 610"/>
                  <a:gd name="T20" fmla="*/ 5 w 23"/>
                  <a:gd name="T21" fmla="*/ 609 h 610"/>
                  <a:gd name="T22" fmla="*/ 8 w 23"/>
                  <a:gd name="T23" fmla="*/ 609 h 610"/>
                  <a:gd name="T24" fmla="*/ 11 w 23"/>
                  <a:gd name="T25" fmla="*/ 610 h 610"/>
                  <a:gd name="T26" fmla="*/ 13 w 23"/>
                  <a:gd name="T27" fmla="*/ 609 h 610"/>
                  <a:gd name="T28" fmla="*/ 16 w 23"/>
                  <a:gd name="T29" fmla="*/ 609 h 610"/>
                  <a:gd name="T30" fmla="*/ 19 w 23"/>
                  <a:gd name="T31" fmla="*/ 607 h 610"/>
                  <a:gd name="T32" fmla="*/ 21 w 23"/>
                  <a:gd name="T33" fmla="*/ 607 h 610"/>
                  <a:gd name="T34" fmla="*/ 21 w 23"/>
                  <a:gd name="T35" fmla="*/ 605 h 610"/>
                  <a:gd name="T36" fmla="*/ 23 w 23"/>
                  <a:gd name="T37" fmla="*/ 604 h 610"/>
                  <a:gd name="T38" fmla="*/ 23 w 23"/>
                  <a:gd name="T39" fmla="*/ 7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3654" name="Freeform 489"/>
              <p:cNvSpPr>
                <a:spLocks/>
              </p:cNvSpPr>
              <p:nvPr/>
            </p:nvSpPr>
            <p:spPr bwMode="auto">
              <a:xfrm>
                <a:off x="3493" y="906"/>
                <a:ext cx="16" cy="437"/>
              </a:xfrm>
              <a:custGeom>
                <a:avLst/>
                <a:gdLst>
                  <a:gd name="T0" fmla="*/ 22 w 22"/>
                  <a:gd name="T1" fmla="*/ 6 h 610"/>
                  <a:gd name="T2" fmla="*/ 21 w 22"/>
                  <a:gd name="T3" fmla="*/ 5 h 610"/>
                  <a:gd name="T4" fmla="*/ 21 w 22"/>
                  <a:gd name="T5" fmla="*/ 3 h 610"/>
                  <a:gd name="T6" fmla="*/ 19 w 22"/>
                  <a:gd name="T7" fmla="*/ 1 h 610"/>
                  <a:gd name="T8" fmla="*/ 16 w 22"/>
                  <a:gd name="T9" fmla="*/ 0 h 610"/>
                  <a:gd name="T10" fmla="*/ 4 w 22"/>
                  <a:gd name="T11" fmla="*/ 0 h 610"/>
                  <a:gd name="T12" fmla="*/ 1 w 22"/>
                  <a:gd name="T13" fmla="*/ 3 h 610"/>
                  <a:gd name="T14" fmla="*/ 1 w 22"/>
                  <a:gd name="T15" fmla="*/ 5 h 610"/>
                  <a:gd name="T16" fmla="*/ 0 w 22"/>
                  <a:gd name="T17" fmla="*/ 6 h 610"/>
                  <a:gd name="T18" fmla="*/ 0 w 22"/>
                  <a:gd name="T19" fmla="*/ 603 h 610"/>
                  <a:gd name="T20" fmla="*/ 1 w 22"/>
                  <a:gd name="T21" fmla="*/ 605 h 610"/>
                  <a:gd name="T22" fmla="*/ 1 w 22"/>
                  <a:gd name="T23" fmla="*/ 607 h 610"/>
                  <a:gd name="T24" fmla="*/ 3 w 22"/>
                  <a:gd name="T25" fmla="*/ 607 h 610"/>
                  <a:gd name="T26" fmla="*/ 4 w 22"/>
                  <a:gd name="T27" fmla="*/ 608 h 610"/>
                  <a:gd name="T28" fmla="*/ 8 w 22"/>
                  <a:gd name="T29" fmla="*/ 608 h 610"/>
                  <a:gd name="T30" fmla="*/ 11 w 22"/>
                  <a:gd name="T31" fmla="*/ 610 h 610"/>
                  <a:gd name="T32" fmla="*/ 13 w 22"/>
                  <a:gd name="T33" fmla="*/ 608 h 610"/>
                  <a:gd name="T34" fmla="*/ 16 w 22"/>
                  <a:gd name="T35" fmla="*/ 608 h 610"/>
                  <a:gd name="T36" fmla="*/ 19 w 22"/>
                  <a:gd name="T37" fmla="*/ 607 h 610"/>
                  <a:gd name="T38" fmla="*/ 21 w 22"/>
                  <a:gd name="T39" fmla="*/ 607 h 610"/>
                  <a:gd name="T40" fmla="*/ 21 w 22"/>
                  <a:gd name="T41" fmla="*/ 605 h 610"/>
                  <a:gd name="T42" fmla="*/ 22 w 22"/>
                  <a:gd name="T43" fmla="*/ 603 h 610"/>
                  <a:gd name="T44" fmla="*/ 22 w 22"/>
                  <a:gd name="T45" fmla="*/ 6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3655" name="Freeform 490"/>
              <p:cNvSpPr>
                <a:spLocks/>
              </p:cNvSpPr>
              <p:nvPr/>
            </p:nvSpPr>
            <p:spPr bwMode="auto">
              <a:xfrm>
                <a:off x="3492" y="816"/>
                <a:ext cx="188" cy="343"/>
              </a:xfrm>
              <a:custGeom>
                <a:avLst/>
                <a:gdLst>
                  <a:gd name="T0" fmla="*/ 87 w 265"/>
                  <a:gd name="T1" fmla="*/ 0 h 479"/>
                  <a:gd name="T2" fmla="*/ 181 w 265"/>
                  <a:gd name="T3" fmla="*/ 0 h 479"/>
                  <a:gd name="T4" fmla="*/ 181 w 265"/>
                  <a:gd name="T5" fmla="*/ 95 h 479"/>
                  <a:gd name="T6" fmla="*/ 234 w 265"/>
                  <a:gd name="T7" fmla="*/ 95 h 479"/>
                  <a:gd name="T8" fmla="*/ 265 w 265"/>
                  <a:gd name="T9" fmla="*/ 120 h 479"/>
                  <a:gd name="T10" fmla="*/ 265 w 265"/>
                  <a:gd name="T11" fmla="*/ 382 h 479"/>
                  <a:gd name="T12" fmla="*/ 223 w 265"/>
                  <a:gd name="T13" fmla="*/ 479 h 479"/>
                  <a:gd name="T14" fmla="*/ 45 w 265"/>
                  <a:gd name="T15" fmla="*/ 479 h 479"/>
                  <a:gd name="T16" fmla="*/ 0 w 265"/>
                  <a:gd name="T17" fmla="*/ 385 h 479"/>
                  <a:gd name="T18" fmla="*/ 0 w 265"/>
                  <a:gd name="T19" fmla="*/ 118 h 479"/>
                  <a:gd name="T20" fmla="*/ 34 w 265"/>
                  <a:gd name="T21" fmla="*/ 95 h 479"/>
                  <a:gd name="T22" fmla="*/ 87 w 265"/>
                  <a:gd name="T23" fmla="*/ 95 h 479"/>
                  <a:gd name="T24" fmla="*/ 87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3157" name="Group 491"/>
          <p:cNvGrpSpPr>
            <a:grpSpLocks/>
          </p:cNvGrpSpPr>
          <p:nvPr/>
        </p:nvGrpSpPr>
        <p:grpSpPr bwMode="auto">
          <a:xfrm flipH="1">
            <a:off x="685800" y="3276601"/>
            <a:ext cx="198438" cy="984250"/>
            <a:chOff x="1799" y="2184"/>
            <a:chExt cx="125" cy="620"/>
          </a:xfrm>
        </p:grpSpPr>
        <p:grpSp>
          <p:nvGrpSpPr>
            <p:cNvPr id="3643" name="Group 492"/>
            <p:cNvGrpSpPr>
              <a:grpSpLocks/>
            </p:cNvGrpSpPr>
            <p:nvPr/>
          </p:nvGrpSpPr>
          <p:grpSpPr bwMode="auto">
            <a:xfrm>
              <a:off x="1800" y="2184"/>
              <a:ext cx="123" cy="327"/>
              <a:chOff x="1598" y="2410"/>
              <a:chExt cx="125" cy="327"/>
            </a:xfrm>
          </p:grpSpPr>
          <p:sp>
            <p:nvSpPr>
              <p:cNvPr id="3648" name="Freeform 493"/>
              <p:cNvSpPr>
                <a:spLocks/>
              </p:cNvSpPr>
              <p:nvPr/>
            </p:nvSpPr>
            <p:spPr bwMode="auto">
              <a:xfrm>
                <a:off x="1598" y="2410"/>
                <a:ext cx="125" cy="327"/>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649" name="Freeform 494"/>
              <p:cNvSpPr>
                <a:spLocks/>
              </p:cNvSpPr>
              <p:nvPr/>
            </p:nvSpPr>
            <p:spPr bwMode="auto">
              <a:xfrm>
                <a:off x="1598" y="2522"/>
                <a:ext cx="122" cy="210"/>
              </a:xfrm>
              <a:custGeom>
                <a:avLst/>
                <a:gdLst>
                  <a:gd name="T0" fmla="*/ 0 w 122"/>
                  <a:gd name="T1" fmla="*/ 40 h 210"/>
                  <a:gd name="T2" fmla="*/ 0 w 122"/>
                  <a:gd name="T3" fmla="*/ 166 h 210"/>
                  <a:gd name="T4" fmla="*/ 28 w 122"/>
                  <a:gd name="T5" fmla="*/ 210 h 210"/>
                  <a:gd name="T6" fmla="*/ 104 w 122"/>
                  <a:gd name="T7" fmla="*/ 186 h 210"/>
                  <a:gd name="T8" fmla="*/ 122 w 122"/>
                  <a:gd name="T9" fmla="*/ 134 h 210"/>
                  <a:gd name="T10" fmla="*/ 120 w 122"/>
                  <a:gd name="T11" fmla="*/ 0 h 210"/>
                  <a:gd name="T12" fmla="*/ 0 w 122"/>
                  <a:gd name="T13" fmla="*/ 40 h 210"/>
                  <a:gd name="T14" fmla="*/ 0 60000 65536"/>
                  <a:gd name="T15" fmla="*/ 0 60000 65536"/>
                  <a:gd name="T16" fmla="*/ 0 60000 65536"/>
                  <a:gd name="T17" fmla="*/ 0 60000 65536"/>
                  <a:gd name="T18" fmla="*/ 0 60000 65536"/>
                  <a:gd name="T19" fmla="*/ 0 60000 65536"/>
                  <a:gd name="T20" fmla="*/ 0 60000 65536"/>
                  <a:gd name="T21" fmla="*/ 0 w 122"/>
                  <a:gd name="T22" fmla="*/ 0 h 210"/>
                  <a:gd name="T23" fmla="*/ 122 w 122"/>
                  <a:gd name="T24" fmla="*/ 210 h 2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 h="210">
                    <a:moveTo>
                      <a:pt x="0" y="40"/>
                    </a:moveTo>
                    <a:lnTo>
                      <a:pt x="0" y="166"/>
                    </a:lnTo>
                    <a:lnTo>
                      <a:pt x="28" y="210"/>
                    </a:lnTo>
                    <a:lnTo>
                      <a:pt x="104" y="186"/>
                    </a:lnTo>
                    <a:lnTo>
                      <a:pt x="122" y="134"/>
                    </a:lnTo>
                    <a:lnTo>
                      <a:pt x="120" y="0"/>
                    </a:lnTo>
                    <a:lnTo>
                      <a:pt x="0" y="40"/>
                    </a:lnTo>
                    <a:close/>
                  </a:path>
                </a:pathLst>
              </a:custGeom>
              <a:solidFill>
                <a:schemeClr val="tx1"/>
              </a:solidFill>
              <a:ln w="0">
                <a:solidFill>
                  <a:schemeClr val="tx1"/>
                </a:solidFill>
                <a:round/>
                <a:headEnd/>
                <a:tailEnd/>
              </a:ln>
            </p:spPr>
            <p:txBody>
              <a:bodyPr/>
              <a:lstStyle/>
              <a:p>
                <a:endParaRPr lang="en-US"/>
              </a:p>
            </p:txBody>
          </p:sp>
        </p:grpSp>
        <p:grpSp>
          <p:nvGrpSpPr>
            <p:cNvPr id="3644" name="Group 495"/>
            <p:cNvGrpSpPr>
              <a:grpSpLocks/>
            </p:cNvGrpSpPr>
            <p:nvPr/>
          </p:nvGrpSpPr>
          <p:grpSpPr bwMode="auto">
            <a:xfrm>
              <a:off x="1799" y="2316"/>
              <a:ext cx="125" cy="488"/>
              <a:chOff x="1425" y="2304"/>
              <a:chExt cx="173" cy="560"/>
            </a:xfrm>
          </p:grpSpPr>
          <p:sp>
            <p:nvSpPr>
              <p:cNvPr id="3645" name="Line 496"/>
              <p:cNvSpPr>
                <a:spLocks noChangeShapeType="1"/>
              </p:cNvSpPr>
              <p:nvPr/>
            </p:nvSpPr>
            <p:spPr bwMode="auto">
              <a:xfrm>
                <a:off x="1434" y="2609"/>
                <a:ext cx="0" cy="255"/>
              </a:xfrm>
              <a:prstGeom prst="line">
                <a:avLst/>
              </a:prstGeom>
              <a:noFill/>
              <a:ln w="28575">
                <a:solidFill>
                  <a:schemeClr val="tx1"/>
                </a:solidFill>
                <a:round/>
                <a:headEnd/>
                <a:tailEnd/>
              </a:ln>
            </p:spPr>
            <p:txBody>
              <a:bodyPr wrap="none" anchor="ctr"/>
              <a:lstStyle/>
              <a:p>
                <a:endParaRPr lang="en-US"/>
              </a:p>
            </p:txBody>
          </p:sp>
          <p:sp>
            <p:nvSpPr>
              <p:cNvPr id="3646" name="Line 497"/>
              <p:cNvSpPr>
                <a:spLocks noChangeShapeType="1"/>
              </p:cNvSpPr>
              <p:nvPr/>
            </p:nvSpPr>
            <p:spPr bwMode="auto">
              <a:xfrm>
                <a:off x="1589" y="2567"/>
                <a:ext cx="0" cy="255"/>
              </a:xfrm>
              <a:prstGeom prst="line">
                <a:avLst/>
              </a:prstGeom>
              <a:noFill/>
              <a:ln w="28575">
                <a:solidFill>
                  <a:schemeClr val="tx1"/>
                </a:solidFill>
                <a:round/>
                <a:headEnd/>
                <a:tailEnd/>
              </a:ln>
            </p:spPr>
            <p:txBody>
              <a:bodyPr wrap="none" anchor="ctr"/>
              <a:lstStyle/>
              <a:p>
                <a:endParaRPr lang="en-US"/>
              </a:p>
            </p:txBody>
          </p:sp>
          <p:sp>
            <p:nvSpPr>
              <p:cNvPr id="3647" name="Freeform 498"/>
              <p:cNvSpPr>
                <a:spLocks/>
              </p:cNvSpPr>
              <p:nvPr/>
            </p:nvSpPr>
            <p:spPr bwMode="auto">
              <a:xfrm>
                <a:off x="1425" y="2304"/>
                <a:ext cx="173" cy="375"/>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3158" name="Group 499"/>
          <p:cNvGrpSpPr>
            <a:grpSpLocks/>
          </p:cNvGrpSpPr>
          <p:nvPr/>
        </p:nvGrpSpPr>
        <p:grpSpPr bwMode="auto">
          <a:xfrm>
            <a:off x="5562600" y="2209800"/>
            <a:ext cx="293688" cy="965199"/>
            <a:chOff x="3504" y="1392"/>
            <a:chExt cx="185" cy="608"/>
          </a:xfrm>
        </p:grpSpPr>
        <p:grpSp>
          <p:nvGrpSpPr>
            <p:cNvPr id="3636" name="Group 500"/>
            <p:cNvGrpSpPr>
              <a:grpSpLocks/>
            </p:cNvGrpSpPr>
            <p:nvPr/>
          </p:nvGrpSpPr>
          <p:grpSpPr bwMode="auto">
            <a:xfrm>
              <a:off x="3504" y="1392"/>
              <a:ext cx="182" cy="608"/>
              <a:chOff x="3504" y="1392"/>
              <a:chExt cx="182" cy="608"/>
            </a:xfrm>
          </p:grpSpPr>
          <p:sp>
            <p:nvSpPr>
              <p:cNvPr id="3638" name="Freeform 501"/>
              <p:cNvSpPr>
                <a:spLocks/>
              </p:cNvSpPr>
              <p:nvPr/>
            </p:nvSpPr>
            <p:spPr bwMode="auto">
              <a:xfrm>
                <a:off x="3514" y="1636"/>
                <a:ext cx="1" cy="364"/>
              </a:xfrm>
              <a:custGeom>
                <a:avLst/>
                <a:gdLst>
                  <a:gd name="T0" fmla="*/ 1 w 1"/>
                  <a:gd name="T1" fmla="*/ 0 h 364"/>
                  <a:gd name="T2" fmla="*/ 0 w 1"/>
                  <a:gd name="T3" fmla="*/ 364 h 364"/>
                  <a:gd name="T4" fmla="*/ 0 60000 65536"/>
                  <a:gd name="T5" fmla="*/ 0 60000 65536"/>
                  <a:gd name="T6" fmla="*/ 0 w 1"/>
                  <a:gd name="T7" fmla="*/ 0 h 364"/>
                  <a:gd name="T8" fmla="*/ 1 w 1"/>
                  <a:gd name="T9" fmla="*/ 364 h 364"/>
                </a:gdLst>
                <a:ahLst/>
                <a:cxnLst>
                  <a:cxn ang="T4">
                    <a:pos x="T0" y="T1"/>
                  </a:cxn>
                  <a:cxn ang="T5">
                    <a:pos x="T2" y="T3"/>
                  </a:cxn>
                </a:cxnLst>
                <a:rect l="T6" t="T7" r="T8" b="T9"/>
                <a:pathLst>
                  <a:path w="1" h="364">
                    <a:moveTo>
                      <a:pt x="1" y="0"/>
                    </a:moveTo>
                    <a:lnTo>
                      <a:pt x="0" y="364"/>
                    </a:lnTo>
                  </a:path>
                </a:pathLst>
              </a:custGeom>
              <a:noFill/>
              <a:ln w="28575">
                <a:solidFill>
                  <a:schemeClr val="tx1"/>
                </a:solidFill>
                <a:round/>
                <a:headEnd/>
                <a:tailEnd/>
              </a:ln>
            </p:spPr>
            <p:txBody>
              <a:bodyPr wrap="none" anchor="ctr"/>
              <a:lstStyle/>
              <a:p>
                <a:endParaRPr lang="en-US"/>
              </a:p>
            </p:txBody>
          </p:sp>
          <p:sp>
            <p:nvSpPr>
              <p:cNvPr id="3639" name="Freeform 502"/>
              <p:cNvSpPr>
                <a:spLocks/>
              </p:cNvSpPr>
              <p:nvPr/>
            </p:nvSpPr>
            <p:spPr bwMode="auto">
              <a:xfrm>
                <a:off x="3678" y="1636"/>
                <a:ext cx="1" cy="360"/>
              </a:xfrm>
              <a:custGeom>
                <a:avLst/>
                <a:gdLst>
                  <a:gd name="T0" fmla="*/ 0 w 1"/>
                  <a:gd name="T1" fmla="*/ 0 h 360"/>
                  <a:gd name="T2" fmla="*/ 0 w 1"/>
                  <a:gd name="T3" fmla="*/ 360 h 360"/>
                  <a:gd name="T4" fmla="*/ 0 60000 65536"/>
                  <a:gd name="T5" fmla="*/ 0 60000 65536"/>
                  <a:gd name="T6" fmla="*/ 0 w 1"/>
                  <a:gd name="T7" fmla="*/ 0 h 360"/>
                  <a:gd name="T8" fmla="*/ 1 w 1"/>
                  <a:gd name="T9" fmla="*/ 360 h 360"/>
                </a:gdLst>
                <a:ahLst/>
                <a:cxnLst>
                  <a:cxn ang="T4">
                    <a:pos x="T0" y="T1"/>
                  </a:cxn>
                  <a:cxn ang="T5">
                    <a:pos x="T2" y="T3"/>
                  </a:cxn>
                </a:cxnLst>
                <a:rect l="T6" t="T7" r="T8" b="T9"/>
                <a:pathLst>
                  <a:path w="1" h="360">
                    <a:moveTo>
                      <a:pt x="0" y="0"/>
                    </a:moveTo>
                    <a:lnTo>
                      <a:pt x="0" y="360"/>
                    </a:lnTo>
                  </a:path>
                </a:pathLst>
              </a:custGeom>
              <a:noFill/>
              <a:ln w="28575">
                <a:solidFill>
                  <a:schemeClr val="tx1"/>
                </a:solidFill>
                <a:round/>
                <a:headEnd/>
                <a:tailEnd/>
              </a:ln>
            </p:spPr>
            <p:txBody>
              <a:bodyPr wrap="none" anchor="ctr"/>
              <a:lstStyle/>
              <a:p>
                <a:endParaRPr lang="en-US"/>
              </a:p>
            </p:txBody>
          </p:sp>
          <p:grpSp>
            <p:nvGrpSpPr>
              <p:cNvPr id="3640" name="Group 503"/>
              <p:cNvGrpSpPr>
                <a:grpSpLocks/>
              </p:cNvGrpSpPr>
              <p:nvPr/>
            </p:nvGrpSpPr>
            <p:grpSpPr bwMode="auto">
              <a:xfrm>
                <a:off x="3504" y="1392"/>
                <a:ext cx="182" cy="331"/>
                <a:chOff x="1008" y="2592"/>
                <a:chExt cx="182" cy="331"/>
              </a:xfrm>
            </p:grpSpPr>
            <p:sp>
              <p:nvSpPr>
                <p:cNvPr id="3641" name="Freeform 504"/>
                <p:cNvSpPr>
                  <a:spLocks/>
                </p:cNvSpPr>
                <p:nvPr/>
              </p:nvSpPr>
              <p:spPr bwMode="auto">
                <a:xfrm>
                  <a:off x="1009" y="2592"/>
                  <a:ext cx="181" cy="331"/>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642" name="Freeform 505"/>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sp>
          <p:nvSpPr>
            <p:cNvPr id="3637" name="Freeform 506"/>
            <p:cNvSpPr>
              <a:spLocks/>
            </p:cNvSpPr>
            <p:nvPr/>
          </p:nvSpPr>
          <p:spPr bwMode="auto">
            <a:xfrm>
              <a:off x="3508" y="150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159" name="Group 507"/>
          <p:cNvGrpSpPr>
            <a:grpSpLocks/>
          </p:cNvGrpSpPr>
          <p:nvPr/>
        </p:nvGrpSpPr>
        <p:grpSpPr bwMode="auto">
          <a:xfrm>
            <a:off x="2438401" y="3352801"/>
            <a:ext cx="434975" cy="852488"/>
            <a:chOff x="1536" y="2112"/>
            <a:chExt cx="274" cy="537"/>
          </a:xfrm>
        </p:grpSpPr>
        <p:grpSp>
          <p:nvGrpSpPr>
            <p:cNvPr id="3629" name="Group 508"/>
            <p:cNvGrpSpPr>
              <a:grpSpLocks/>
            </p:cNvGrpSpPr>
            <p:nvPr/>
          </p:nvGrpSpPr>
          <p:grpSpPr bwMode="auto">
            <a:xfrm rot="-117480">
              <a:off x="1599" y="2142"/>
              <a:ext cx="211" cy="311"/>
              <a:chOff x="1569" y="2146"/>
              <a:chExt cx="211" cy="311"/>
            </a:xfrm>
          </p:grpSpPr>
          <p:sp>
            <p:nvSpPr>
              <p:cNvPr id="3634" name="Freeform 509"/>
              <p:cNvSpPr>
                <a:spLocks/>
              </p:cNvSpPr>
              <p:nvPr/>
            </p:nvSpPr>
            <p:spPr bwMode="auto">
              <a:xfrm>
                <a:off x="1569" y="2146"/>
                <a:ext cx="211" cy="310"/>
              </a:xfrm>
              <a:custGeom>
                <a:avLst/>
                <a:gdLst>
                  <a:gd name="T0" fmla="*/ 144 w 180"/>
                  <a:gd name="T1" fmla="*/ 0 h 265"/>
                  <a:gd name="T2" fmla="*/ 179 w 180"/>
                  <a:gd name="T3" fmla="*/ 20 h 265"/>
                  <a:gd name="T4" fmla="*/ 161 w 180"/>
                  <a:gd name="T5" fmla="*/ 60 h 265"/>
                  <a:gd name="T6" fmla="*/ 178 w 180"/>
                  <a:gd name="T7" fmla="*/ 77 h 265"/>
                  <a:gd name="T8" fmla="*/ 180 w 180"/>
                  <a:gd name="T9" fmla="*/ 109 h 265"/>
                  <a:gd name="T10" fmla="*/ 104 w 180"/>
                  <a:gd name="T11" fmla="*/ 248 h 265"/>
                  <a:gd name="T12" fmla="*/ 64 w 180"/>
                  <a:gd name="T13" fmla="*/ 265 h 265"/>
                  <a:gd name="T14" fmla="*/ 0 w 180"/>
                  <a:gd name="T15" fmla="*/ 229 h 265"/>
                  <a:gd name="T16" fmla="*/ 6 w 180"/>
                  <a:gd name="T17" fmla="*/ 173 h 265"/>
                  <a:gd name="T18" fmla="*/ 70 w 180"/>
                  <a:gd name="T19" fmla="*/ 49 h 265"/>
                  <a:gd name="T20" fmla="*/ 97 w 180"/>
                  <a:gd name="T21" fmla="*/ 37 h 265"/>
                  <a:gd name="T22" fmla="*/ 119 w 180"/>
                  <a:gd name="T23" fmla="*/ 41 h 265"/>
                  <a:gd name="T24" fmla="*/ 141 w 180"/>
                  <a:gd name="T25" fmla="*/ 1 h 265"/>
                  <a:gd name="T26" fmla="*/ 144 w 180"/>
                  <a:gd name="T27" fmla="*/ 0 h 26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0"/>
                  <a:gd name="T43" fmla="*/ 0 h 265"/>
                  <a:gd name="T44" fmla="*/ 180 w 180"/>
                  <a:gd name="T45" fmla="*/ 265 h 26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0" h="265">
                    <a:moveTo>
                      <a:pt x="144" y="0"/>
                    </a:moveTo>
                    <a:lnTo>
                      <a:pt x="179" y="20"/>
                    </a:lnTo>
                    <a:lnTo>
                      <a:pt x="161" y="60"/>
                    </a:lnTo>
                    <a:lnTo>
                      <a:pt x="178" y="77"/>
                    </a:lnTo>
                    <a:lnTo>
                      <a:pt x="180" y="109"/>
                    </a:lnTo>
                    <a:lnTo>
                      <a:pt x="104" y="248"/>
                    </a:lnTo>
                    <a:lnTo>
                      <a:pt x="64" y="265"/>
                    </a:lnTo>
                    <a:lnTo>
                      <a:pt x="0" y="229"/>
                    </a:lnTo>
                    <a:lnTo>
                      <a:pt x="6" y="173"/>
                    </a:lnTo>
                    <a:lnTo>
                      <a:pt x="70" y="49"/>
                    </a:lnTo>
                    <a:lnTo>
                      <a:pt x="97" y="37"/>
                    </a:lnTo>
                    <a:lnTo>
                      <a:pt x="119" y="41"/>
                    </a:lnTo>
                    <a:lnTo>
                      <a:pt x="141" y="1"/>
                    </a:lnTo>
                    <a:lnTo>
                      <a:pt x="144"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635" name="Freeform 510"/>
              <p:cNvSpPr>
                <a:spLocks/>
              </p:cNvSpPr>
              <p:nvPr/>
            </p:nvSpPr>
            <p:spPr bwMode="auto">
              <a:xfrm>
                <a:off x="1570" y="2201"/>
                <a:ext cx="82" cy="256"/>
              </a:xfrm>
              <a:custGeom>
                <a:avLst/>
                <a:gdLst>
                  <a:gd name="T0" fmla="*/ 74 w 82"/>
                  <a:gd name="T1" fmla="*/ 256 h 256"/>
                  <a:gd name="T2" fmla="*/ 0 w 82"/>
                  <a:gd name="T3" fmla="*/ 210 h 256"/>
                  <a:gd name="T4" fmla="*/ 5 w 82"/>
                  <a:gd name="T5" fmla="*/ 144 h 256"/>
                  <a:gd name="T6" fmla="*/ 82 w 82"/>
                  <a:gd name="T7" fmla="*/ 0 h 256"/>
                  <a:gd name="T8" fmla="*/ 74 w 82"/>
                  <a:gd name="T9" fmla="*/ 256 h 256"/>
                  <a:gd name="T10" fmla="*/ 0 60000 65536"/>
                  <a:gd name="T11" fmla="*/ 0 60000 65536"/>
                  <a:gd name="T12" fmla="*/ 0 60000 65536"/>
                  <a:gd name="T13" fmla="*/ 0 60000 65536"/>
                  <a:gd name="T14" fmla="*/ 0 60000 65536"/>
                  <a:gd name="T15" fmla="*/ 0 w 82"/>
                  <a:gd name="T16" fmla="*/ 0 h 256"/>
                  <a:gd name="T17" fmla="*/ 82 w 82"/>
                  <a:gd name="T18" fmla="*/ 256 h 256"/>
                </a:gdLst>
                <a:ahLst/>
                <a:cxnLst>
                  <a:cxn ang="T10">
                    <a:pos x="T0" y="T1"/>
                  </a:cxn>
                  <a:cxn ang="T11">
                    <a:pos x="T2" y="T3"/>
                  </a:cxn>
                  <a:cxn ang="T12">
                    <a:pos x="T4" y="T5"/>
                  </a:cxn>
                  <a:cxn ang="T13">
                    <a:pos x="T6" y="T7"/>
                  </a:cxn>
                  <a:cxn ang="T14">
                    <a:pos x="T8" y="T9"/>
                  </a:cxn>
                </a:cxnLst>
                <a:rect l="T15" t="T16" r="T17" b="T18"/>
                <a:pathLst>
                  <a:path w="82" h="256">
                    <a:moveTo>
                      <a:pt x="74" y="256"/>
                    </a:moveTo>
                    <a:lnTo>
                      <a:pt x="0" y="210"/>
                    </a:lnTo>
                    <a:lnTo>
                      <a:pt x="5" y="144"/>
                    </a:lnTo>
                    <a:lnTo>
                      <a:pt x="82" y="0"/>
                    </a:lnTo>
                    <a:lnTo>
                      <a:pt x="74" y="256"/>
                    </a:lnTo>
                    <a:close/>
                  </a:path>
                </a:pathLst>
              </a:custGeom>
              <a:solidFill>
                <a:schemeClr val="tx1"/>
              </a:solidFill>
              <a:ln w="0">
                <a:solidFill>
                  <a:schemeClr val="tx1"/>
                </a:solidFill>
                <a:round/>
                <a:headEnd/>
                <a:tailEnd/>
              </a:ln>
            </p:spPr>
            <p:txBody>
              <a:bodyPr/>
              <a:lstStyle/>
              <a:p>
                <a:endParaRPr lang="en-US"/>
              </a:p>
            </p:txBody>
          </p:sp>
        </p:grpSp>
        <p:grpSp>
          <p:nvGrpSpPr>
            <p:cNvPr id="3630" name="Group 511"/>
            <p:cNvGrpSpPr>
              <a:grpSpLocks/>
            </p:cNvGrpSpPr>
            <p:nvPr/>
          </p:nvGrpSpPr>
          <p:grpSpPr bwMode="auto">
            <a:xfrm>
              <a:off x="1536" y="2112"/>
              <a:ext cx="134" cy="537"/>
              <a:chOff x="2400" y="2016"/>
              <a:chExt cx="134" cy="537"/>
            </a:xfrm>
          </p:grpSpPr>
          <p:sp>
            <p:nvSpPr>
              <p:cNvPr id="3631" name="Freeform 512"/>
              <p:cNvSpPr>
                <a:spLocks/>
              </p:cNvSpPr>
              <p:nvPr/>
            </p:nvSpPr>
            <p:spPr bwMode="auto">
              <a:xfrm>
                <a:off x="2411" y="2255"/>
                <a:ext cx="1" cy="298"/>
              </a:xfrm>
              <a:custGeom>
                <a:avLst/>
                <a:gdLst>
                  <a:gd name="T0" fmla="*/ 0 w 1"/>
                  <a:gd name="T1" fmla="*/ 0 h 255"/>
                  <a:gd name="T2" fmla="*/ 0 w 1"/>
                  <a:gd name="T3" fmla="*/ 255 h 255"/>
                  <a:gd name="T4" fmla="*/ 0 60000 65536"/>
                  <a:gd name="T5" fmla="*/ 0 60000 65536"/>
                  <a:gd name="T6" fmla="*/ 0 w 1"/>
                  <a:gd name="T7" fmla="*/ 0 h 255"/>
                  <a:gd name="T8" fmla="*/ 1 w 1"/>
                  <a:gd name="T9" fmla="*/ 255 h 255"/>
                </a:gdLst>
                <a:ahLst/>
                <a:cxnLst>
                  <a:cxn ang="T4">
                    <a:pos x="T0" y="T1"/>
                  </a:cxn>
                  <a:cxn ang="T5">
                    <a:pos x="T2" y="T3"/>
                  </a:cxn>
                </a:cxnLst>
                <a:rect l="T6" t="T7" r="T8" b="T9"/>
                <a:pathLst>
                  <a:path w="1" h="255">
                    <a:moveTo>
                      <a:pt x="0" y="0"/>
                    </a:moveTo>
                    <a:lnTo>
                      <a:pt x="0" y="255"/>
                    </a:lnTo>
                  </a:path>
                </a:pathLst>
              </a:custGeom>
              <a:noFill/>
              <a:ln w="25400">
                <a:solidFill>
                  <a:schemeClr val="tx1"/>
                </a:solidFill>
                <a:round/>
                <a:headEnd/>
                <a:tailEnd/>
              </a:ln>
            </p:spPr>
            <p:txBody>
              <a:bodyPr wrap="none" anchor="ctr"/>
              <a:lstStyle/>
              <a:p>
                <a:endParaRPr lang="en-US"/>
              </a:p>
            </p:txBody>
          </p:sp>
          <p:sp>
            <p:nvSpPr>
              <p:cNvPr id="3632" name="Freeform 513"/>
              <p:cNvSpPr>
                <a:spLocks/>
              </p:cNvSpPr>
              <p:nvPr/>
            </p:nvSpPr>
            <p:spPr bwMode="auto">
              <a:xfrm>
                <a:off x="2520" y="2213"/>
                <a:ext cx="1" cy="300"/>
              </a:xfrm>
              <a:custGeom>
                <a:avLst/>
                <a:gdLst>
                  <a:gd name="T0" fmla="*/ 1 w 1"/>
                  <a:gd name="T1" fmla="*/ 0 h 257"/>
                  <a:gd name="T2" fmla="*/ 0 w 1"/>
                  <a:gd name="T3" fmla="*/ 257 h 257"/>
                  <a:gd name="T4" fmla="*/ 0 60000 65536"/>
                  <a:gd name="T5" fmla="*/ 0 60000 65536"/>
                  <a:gd name="T6" fmla="*/ 0 w 1"/>
                  <a:gd name="T7" fmla="*/ 0 h 257"/>
                  <a:gd name="T8" fmla="*/ 1 w 1"/>
                  <a:gd name="T9" fmla="*/ 257 h 257"/>
                </a:gdLst>
                <a:ahLst/>
                <a:cxnLst>
                  <a:cxn ang="T4">
                    <a:pos x="T0" y="T1"/>
                  </a:cxn>
                  <a:cxn ang="T5">
                    <a:pos x="T2" y="T3"/>
                  </a:cxn>
                </a:cxnLst>
                <a:rect l="T6" t="T7" r="T8" b="T9"/>
                <a:pathLst>
                  <a:path w="1" h="257">
                    <a:moveTo>
                      <a:pt x="1" y="0"/>
                    </a:moveTo>
                    <a:lnTo>
                      <a:pt x="0" y="257"/>
                    </a:lnTo>
                  </a:path>
                </a:pathLst>
              </a:custGeom>
              <a:noFill/>
              <a:ln w="25400">
                <a:solidFill>
                  <a:schemeClr val="tx1"/>
                </a:solidFill>
                <a:round/>
                <a:headEnd/>
                <a:tailEnd/>
              </a:ln>
            </p:spPr>
            <p:txBody>
              <a:bodyPr wrap="none" anchor="ctr"/>
              <a:lstStyle/>
              <a:p>
                <a:endParaRPr lang="en-US"/>
              </a:p>
            </p:txBody>
          </p:sp>
          <p:sp>
            <p:nvSpPr>
              <p:cNvPr id="3633" name="Freeform 514"/>
              <p:cNvSpPr>
                <a:spLocks/>
              </p:cNvSpPr>
              <p:nvPr/>
            </p:nvSpPr>
            <p:spPr bwMode="auto">
              <a:xfrm>
                <a:off x="2400" y="2016"/>
                <a:ext cx="134" cy="385"/>
              </a:xfrm>
              <a:custGeom>
                <a:avLst/>
                <a:gdLst>
                  <a:gd name="T0" fmla="*/ 45 w 126"/>
                  <a:gd name="T1" fmla="*/ 18 h 329"/>
                  <a:gd name="T2" fmla="*/ 92 w 126"/>
                  <a:gd name="T3" fmla="*/ 0 h 329"/>
                  <a:gd name="T4" fmla="*/ 92 w 126"/>
                  <a:gd name="T5" fmla="*/ 59 h 329"/>
                  <a:gd name="T6" fmla="*/ 110 w 126"/>
                  <a:gd name="T7" fmla="*/ 62 h 329"/>
                  <a:gd name="T8" fmla="*/ 126 w 126"/>
                  <a:gd name="T9" fmla="*/ 78 h 329"/>
                  <a:gd name="T10" fmla="*/ 126 w 126"/>
                  <a:gd name="T11" fmla="*/ 245 h 329"/>
                  <a:gd name="T12" fmla="*/ 108 w 126"/>
                  <a:gd name="T13" fmla="*/ 301 h 329"/>
                  <a:gd name="T14" fmla="*/ 29 w 126"/>
                  <a:gd name="T15" fmla="*/ 329 h 329"/>
                  <a:gd name="T16" fmla="*/ 0 w 126"/>
                  <a:gd name="T17" fmla="*/ 279 h 329"/>
                  <a:gd name="T18" fmla="*/ 0 w 126"/>
                  <a:gd name="T19" fmla="*/ 112 h 329"/>
                  <a:gd name="T20" fmla="*/ 21 w 126"/>
                  <a:gd name="T21" fmla="*/ 84 h 329"/>
                  <a:gd name="T22" fmla="*/ 45 w 126"/>
                  <a:gd name="T23" fmla="*/ 74 h 329"/>
                  <a:gd name="T24" fmla="*/ 45 w 126"/>
                  <a:gd name="T25" fmla="*/ 18 h 3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6"/>
                  <a:gd name="T40" fmla="*/ 0 h 329"/>
                  <a:gd name="T41" fmla="*/ 126 w 126"/>
                  <a:gd name="T42" fmla="*/ 329 h 3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6" h="329">
                    <a:moveTo>
                      <a:pt x="45" y="18"/>
                    </a:moveTo>
                    <a:lnTo>
                      <a:pt x="92" y="0"/>
                    </a:lnTo>
                    <a:lnTo>
                      <a:pt x="92" y="59"/>
                    </a:lnTo>
                    <a:lnTo>
                      <a:pt x="110" y="62"/>
                    </a:lnTo>
                    <a:lnTo>
                      <a:pt x="126" y="78"/>
                    </a:lnTo>
                    <a:lnTo>
                      <a:pt x="126" y="245"/>
                    </a:lnTo>
                    <a:lnTo>
                      <a:pt x="108" y="301"/>
                    </a:lnTo>
                    <a:lnTo>
                      <a:pt x="29" y="329"/>
                    </a:lnTo>
                    <a:lnTo>
                      <a:pt x="0" y="279"/>
                    </a:lnTo>
                    <a:lnTo>
                      <a:pt x="0" y="112"/>
                    </a:lnTo>
                    <a:lnTo>
                      <a:pt x="21" y="84"/>
                    </a:lnTo>
                    <a:lnTo>
                      <a:pt x="45" y="74"/>
                    </a:lnTo>
                    <a:lnTo>
                      <a:pt x="45" y="18"/>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3160" name="Group 515"/>
          <p:cNvGrpSpPr>
            <a:grpSpLocks/>
          </p:cNvGrpSpPr>
          <p:nvPr/>
        </p:nvGrpSpPr>
        <p:grpSpPr bwMode="auto">
          <a:xfrm>
            <a:off x="2924176" y="3352801"/>
            <a:ext cx="434975" cy="852488"/>
            <a:chOff x="1842" y="2112"/>
            <a:chExt cx="274" cy="537"/>
          </a:xfrm>
        </p:grpSpPr>
        <p:grpSp>
          <p:nvGrpSpPr>
            <p:cNvPr id="3622" name="Group 516"/>
            <p:cNvGrpSpPr>
              <a:grpSpLocks/>
            </p:cNvGrpSpPr>
            <p:nvPr/>
          </p:nvGrpSpPr>
          <p:grpSpPr bwMode="auto">
            <a:xfrm>
              <a:off x="1842" y="2137"/>
              <a:ext cx="211" cy="310"/>
              <a:chOff x="1842" y="2134"/>
              <a:chExt cx="211" cy="310"/>
            </a:xfrm>
          </p:grpSpPr>
          <p:sp>
            <p:nvSpPr>
              <p:cNvPr id="3627" name="Freeform 517"/>
              <p:cNvSpPr>
                <a:spLocks/>
              </p:cNvSpPr>
              <p:nvPr/>
            </p:nvSpPr>
            <p:spPr bwMode="auto">
              <a:xfrm rot="147521" flipH="1">
                <a:off x="1842" y="2134"/>
                <a:ext cx="211" cy="310"/>
              </a:xfrm>
              <a:custGeom>
                <a:avLst/>
                <a:gdLst>
                  <a:gd name="T0" fmla="*/ 144 w 180"/>
                  <a:gd name="T1" fmla="*/ 0 h 265"/>
                  <a:gd name="T2" fmla="*/ 179 w 180"/>
                  <a:gd name="T3" fmla="*/ 20 h 265"/>
                  <a:gd name="T4" fmla="*/ 161 w 180"/>
                  <a:gd name="T5" fmla="*/ 60 h 265"/>
                  <a:gd name="T6" fmla="*/ 178 w 180"/>
                  <a:gd name="T7" fmla="*/ 77 h 265"/>
                  <a:gd name="T8" fmla="*/ 180 w 180"/>
                  <a:gd name="T9" fmla="*/ 109 h 265"/>
                  <a:gd name="T10" fmla="*/ 104 w 180"/>
                  <a:gd name="T11" fmla="*/ 248 h 265"/>
                  <a:gd name="T12" fmla="*/ 64 w 180"/>
                  <a:gd name="T13" fmla="*/ 265 h 265"/>
                  <a:gd name="T14" fmla="*/ 0 w 180"/>
                  <a:gd name="T15" fmla="*/ 229 h 265"/>
                  <a:gd name="T16" fmla="*/ 6 w 180"/>
                  <a:gd name="T17" fmla="*/ 173 h 265"/>
                  <a:gd name="T18" fmla="*/ 70 w 180"/>
                  <a:gd name="T19" fmla="*/ 49 h 265"/>
                  <a:gd name="T20" fmla="*/ 97 w 180"/>
                  <a:gd name="T21" fmla="*/ 37 h 265"/>
                  <a:gd name="T22" fmla="*/ 119 w 180"/>
                  <a:gd name="T23" fmla="*/ 41 h 265"/>
                  <a:gd name="T24" fmla="*/ 141 w 180"/>
                  <a:gd name="T25" fmla="*/ 1 h 265"/>
                  <a:gd name="T26" fmla="*/ 144 w 180"/>
                  <a:gd name="T27" fmla="*/ 0 h 26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0"/>
                  <a:gd name="T43" fmla="*/ 0 h 265"/>
                  <a:gd name="T44" fmla="*/ 180 w 180"/>
                  <a:gd name="T45" fmla="*/ 265 h 26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0" h="265">
                    <a:moveTo>
                      <a:pt x="144" y="0"/>
                    </a:moveTo>
                    <a:lnTo>
                      <a:pt x="179" y="20"/>
                    </a:lnTo>
                    <a:lnTo>
                      <a:pt x="161" y="60"/>
                    </a:lnTo>
                    <a:lnTo>
                      <a:pt x="178" y="77"/>
                    </a:lnTo>
                    <a:lnTo>
                      <a:pt x="180" y="109"/>
                    </a:lnTo>
                    <a:lnTo>
                      <a:pt x="104" y="248"/>
                    </a:lnTo>
                    <a:lnTo>
                      <a:pt x="64" y="265"/>
                    </a:lnTo>
                    <a:lnTo>
                      <a:pt x="0" y="229"/>
                    </a:lnTo>
                    <a:lnTo>
                      <a:pt x="6" y="173"/>
                    </a:lnTo>
                    <a:lnTo>
                      <a:pt x="70" y="49"/>
                    </a:lnTo>
                    <a:lnTo>
                      <a:pt x="97" y="37"/>
                    </a:lnTo>
                    <a:lnTo>
                      <a:pt x="119" y="41"/>
                    </a:lnTo>
                    <a:lnTo>
                      <a:pt x="141" y="1"/>
                    </a:lnTo>
                    <a:lnTo>
                      <a:pt x="144"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628" name="Freeform 518"/>
              <p:cNvSpPr>
                <a:spLocks/>
              </p:cNvSpPr>
              <p:nvPr/>
            </p:nvSpPr>
            <p:spPr bwMode="auto">
              <a:xfrm>
                <a:off x="1971" y="2187"/>
                <a:ext cx="75" cy="254"/>
              </a:xfrm>
              <a:custGeom>
                <a:avLst/>
                <a:gdLst>
                  <a:gd name="T0" fmla="*/ 0 w 75"/>
                  <a:gd name="T1" fmla="*/ 254 h 254"/>
                  <a:gd name="T2" fmla="*/ 75 w 75"/>
                  <a:gd name="T3" fmla="*/ 215 h 254"/>
                  <a:gd name="T4" fmla="*/ 73 w 75"/>
                  <a:gd name="T5" fmla="*/ 149 h 254"/>
                  <a:gd name="T6" fmla="*/ 0 w 75"/>
                  <a:gd name="T7" fmla="*/ 0 h 254"/>
                  <a:gd name="T8" fmla="*/ 0 w 75"/>
                  <a:gd name="T9" fmla="*/ 254 h 254"/>
                  <a:gd name="T10" fmla="*/ 0 60000 65536"/>
                  <a:gd name="T11" fmla="*/ 0 60000 65536"/>
                  <a:gd name="T12" fmla="*/ 0 60000 65536"/>
                  <a:gd name="T13" fmla="*/ 0 60000 65536"/>
                  <a:gd name="T14" fmla="*/ 0 60000 65536"/>
                  <a:gd name="T15" fmla="*/ 0 w 75"/>
                  <a:gd name="T16" fmla="*/ 0 h 254"/>
                  <a:gd name="T17" fmla="*/ 75 w 75"/>
                  <a:gd name="T18" fmla="*/ 254 h 254"/>
                </a:gdLst>
                <a:ahLst/>
                <a:cxnLst>
                  <a:cxn ang="T10">
                    <a:pos x="T0" y="T1"/>
                  </a:cxn>
                  <a:cxn ang="T11">
                    <a:pos x="T2" y="T3"/>
                  </a:cxn>
                  <a:cxn ang="T12">
                    <a:pos x="T4" y="T5"/>
                  </a:cxn>
                  <a:cxn ang="T13">
                    <a:pos x="T6" y="T7"/>
                  </a:cxn>
                  <a:cxn ang="T14">
                    <a:pos x="T8" y="T9"/>
                  </a:cxn>
                </a:cxnLst>
                <a:rect l="T15" t="T16" r="T17" b="T18"/>
                <a:pathLst>
                  <a:path w="75" h="254">
                    <a:moveTo>
                      <a:pt x="0" y="254"/>
                    </a:moveTo>
                    <a:lnTo>
                      <a:pt x="75" y="215"/>
                    </a:lnTo>
                    <a:lnTo>
                      <a:pt x="73" y="149"/>
                    </a:lnTo>
                    <a:lnTo>
                      <a:pt x="0" y="0"/>
                    </a:lnTo>
                    <a:lnTo>
                      <a:pt x="0" y="254"/>
                    </a:lnTo>
                    <a:close/>
                  </a:path>
                </a:pathLst>
              </a:custGeom>
              <a:solidFill>
                <a:schemeClr val="tx1"/>
              </a:solidFill>
              <a:ln w="0">
                <a:solidFill>
                  <a:schemeClr val="tx1"/>
                </a:solidFill>
                <a:round/>
                <a:headEnd/>
                <a:tailEnd/>
              </a:ln>
            </p:spPr>
            <p:txBody>
              <a:bodyPr/>
              <a:lstStyle/>
              <a:p>
                <a:endParaRPr lang="en-US"/>
              </a:p>
            </p:txBody>
          </p:sp>
        </p:grpSp>
        <p:grpSp>
          <p:nvGrpSpPr>
            <p:cNvPr id="3623" name="Group 519"/>
            <p:cNvGrpSpPr>
              <a:grpSpLocks/>
            </p:cNvGrpSpPr>
            <p:nvPr/>
          </p:nvGrpSpPr>
          <p:grpSpPr bwMode="auto">
            <a:xfrm flipH="1">
              <a:off x="1982" y="2112"/>
              <a:ext cx="134" cy="537"/>
              <a:chOff x="2400" y="2016"/>
              <a:chExt cx="134" cy="537"/>
            </a:xfrm>
          </p:grpSpPr>
          <p:sp>
            <p:nvSpPr>
              <p:cNvPr id="3624" name="Freeform 520"/>
              <p:cNvSpPr>
                <a:spLocks/>
              </p:cNvSpPr>
              <p:nvPr/>
            </p:nvSpPr>
            <p:spPr bwMode="auto">
              <a:xfrm>
                <a:off x="2411" y="2255"/>
                <a:ext cx="1" cy="298"/>
              </a:xfrm>
              <a:custGeom>
                <a:avLst/>
                <a:gdLst>
                  <a:gd name="T0" fmla="*/ 0 w 1"/>
                  <a:gd name="T1" fmla="*/ 0 h 255"/>
                  <a:gd name="T2" fmla="*/ 0 w 1"/>
                  <a:gd name="T3" fmla="*/ 255 h 255"/>
                  <a:gd name="T4" fmla="*/ 0 60000 65536"/>
                  <a:gd name="T5" fmla="*/ 0 60000 65536"/>
                  <a:gd name="T6" fmla="*/ 0 w 1"/>
                  <a:gd name="T7" fmla="*/ 0 h 255"/>
                  <a:gd name="T8" fmla="*/ 1 w 1"/>
                  <a:gd name="T9" fmla="*/ 255 h 255"/>
                </a:gdLst>
                <a:ahLst/>
                <a:cxnLst>
                  <a:cxn ang="T4">
                    <a:pos x="T0" y="T1"/>
                  </a:cxn>
                  <a:cxn ang="T5">
                    <a:pos x="T2" y="T3"/>
                  </a:cxn>
                </a:cxnLst>
                <a:rect l="T6" t="T7" r="T8" b="T9"/>
                <a:pathLst>
                  <a:path w="1" h="255">
                    <a:moveTo>
                      <a:pt x="0" y="0"/>
                    </a:moveTo>
                    <a:lnTo>
                      <a:pt x="0" y="255"/>
                    </a:lnTo>
                  </a:path>
                </a:pathLst>
              </a:custGeom>
              <a:noFill/>
              <a:ln w="25400">
                <a:solidFill>
                  <a:schemeClr val="tx1"/>
                </a:solidFill>
                <a:round/>
                <a:headEnd/>
                <a:tailEnd/>
              </a:ln>
            </p:spPr>
            <p:txBody>
              <a:bodyPr wrap="none" anchor="ctr"/>
              <a:lstStyle/>
              <a:p>
                <a:endParaRPr lang="en-US"/>
              </a:p>
            </p:txBody>
          </p:sp>
          <p:sp>
            <p:nvSpPr>
              <p:cNvPr id="3625" name="Freeform 521"/>
              <p:cNvSpPr>
                <a:spLocks/>
              </p:cNvSpPr>
              <p:nvPr/>
            </p:nvSpPr>
            <p:spPr bwMode="auto">
              <a:xfrm>
                <a:off x="2520" y="2213"/>
                <a:ext cx="1" cy="300"/>
              </a:xfrm>
              <a:custGeom>
                <a:avLst/>
                <a:gdLst>
                  <a:gd name="T0" fmla="*/ 1 w 1"/>
                  <a:gd name="T1" fmla="*/ 0 h 257"/>
                  <a:gd name="T2" fmla="*/ 0 w 1"/>
                  <a:gd name="T3" fmla="*/ 257 h 257"/>
                  <a:gd name="T4" fmla="*/ 0 60000 65536"/>
                  <a:gd name="T5" fmla="*/ 0 60000 65536"/>
                  <a:gd name="T6" fmla="*/ 0 w 1"/>
                  <a:gd name="T7" fmla="*/ 0 h 257"/>
                  <a:gd name="T8" fmla="*/ 1 w 1"/>
                  <a:gd name="T9" fmla="*/ 257 h 257"/>
                </a:gdLst>
                <a:ahLst/>
                <a:cxnLst>
                  <a:cxn ang="T4">
                    <a:pos x="T0" y="T1"/>
                  </a:cxn>
                  <a:cxn ang="T5">
                    <a:pos x="T2" y="T3"/>
                  </a:cxn>
                </a:cxnLst>
                <a:rect l="T6" t="T7" r="T8" b="T9"/>
                <a:pathLst>
                  <a:path w="1" h="257">
                    <a:moveTo>
                      <a:pt x="1" y="0"/>
                    </a:moveTo>
                    <a:lnTo>
                      <a:pt x="0" y="257"/>
                    </a:lnTo>
                  </a:path>
                </a:pathLst>
              </a:custGeom>
              <a:noFill/>
              <a:ln w="25400">
                <a:solidFill>
                  <a:schemeClr val="tx1"/>
                </a:solidFill>
                <a:round/>
                <a:headEnd/>
                <a:tailEnd/>
              </a:ln>
            </p:spPr>
            <p:txBody>
              <a:bodyPr wrap="none" anchor="ctr"/>
              <a:lstStyle/>
              <a:p>
                <a:endParaRPr lang="en-US"/>
              </a:p>
            </p:txBody>
          </p:sp>
          <p:sp>
            <p:nvSpPr>
              <p:cNvPr id="3626" name="Freeform 522"/>
              <p:cNvSpPr>
                <a:spLocks/>
              </p:cNvSpPr>
              <p:nvPr/>
            </p:nvSpPr>
            <p:spPr bwMode="auto">
              <a:xfrm>
                <a:off x="2400" y="2016"/>
                <a:ext cx="134" cy="385"/>
              </a:xfrm>
              <a:custGeom>
                <a:avLst/>
                <a:gdLst>
                  <a:gd name="T0" fmla="*/ 45 w 126"/>
                  <a:gd name="T1" fmla="*/ 18 h 329"/>
                  <a:gd name="T2" fmla="*/ 92 w 126"/>
                  <a:gd name="T3" fmla="*/ 0 h 329"/>
                  <a:gd name="T4" fmla="*/ 92 w 126"/>
                  <a:gd name="T5" fmla="*/ 59 h 329"/>
                  <a:gd name="T6" fmla="*/ 110 w 126"/>
                  <a:gd name="T7" fmla="*/ 62 h 329"/>
                  <a:gd name="T8" fmla="*/ 126 w 126"/>
                  <a:gd name="T9" fmla="*/ 78 h 329"/>
                  <a:gd name="T10" fmla="*/ 126 w 126"/>
                  <a:gd name="T11" fmla="*/ 245 h 329"/>
                  <a:gd name="T12" fmla="*/ 108 w 126"/>
                  <a:gd name="T13" fmla="*/ 301 h 329"/>
                  <a:gd name="T14" fmla="*/ 29 w 126"/>
                  <a:gd name="T15" fmla="*/ 329 h 329"/>
                  <a:gd name="T16" fmla="*/ 0 w 126"/>
                  <a:gd name="T17" fmla="*/ 279 h 329"/>
                  <a:gd name="T18" fmla="*/ 0 w 126"/>
                  <a:gd name="T19" fmla="*/ 112 h 329"/>
                  <a:gd name="T20" fmla="*/ 21 w 126"/>
                  <a:gd name="T21" fmla="*/ 84 h 329"/>
                  <a:gd name="T22" fmla="*/ 45 w 126"/>
                  <a:gd name="T23" fmla="*/ 74 h 329"/>
                  <a:gd name="T24" fmla="*/ 45 w 126"/>
                  <a:gd name="T25" fmla="*/ 18 h 3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6"/>
                  <a:gd name="T40" fmla="*/ 0 h 329"/>
                  <a:gd name="T41" fmla="*/ 126 w 126"/>
                  <a:gd name="T42" fmla="*/ 329 h 3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6" h="329">
                    <a:moveTo>
                      <a:pt x="45" y="18"/>
                    </a:moveTo>
                    <a:lnTo>
                      <a:pt x="92" y="0"/>
                    </a:lnTo>
                    <a:lnTo>
                      <a:pt x="92" y="59"/>
                    </a:lnTo>
                    <a:lnTo>
                      <a:pt x="110" y="62"/>
                    </a:lnTo>
                    <a:lnTo>
                      <a:pt x="126" y="78"/>
                    </a:lnTo>
                    <a:lnTo>
                      <a:pt x="126" y="245"/>
                    </a:lnTo>
                    <a:lnTo>
                      <a:pt x="108" y="301"/>
                    </a:lnTo>
                    <a:lnTo>
                      <a:pt x="29" y="329"/>
                    </a:lnTo>
                    <a:lnTo>
                      <a:pt x="0" y="279"/>
                    </a:lnTo>
                    <a:lnTo>
                      <a:pt x="0" y="112"/>
                    </a:lnTo>
                    <a:lnTo>
                      <a:pt x="21" y="84"/>
                    </a:lnTo>
                    <a:lnTo>
                      <a:pt x="45" y="74"/>
                    </a:lnTo>
                    <a:lnTo>
                      <a:pt x="45" y="18"/>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3161" name="Group 523"/>
          <p:cNvGrpSpPr>
            <a:grpSpLocks/>
          </p:cNvGrpSpPr>
          <p:nvPr/>
        </p:nvGrpSpPr>
        <p:grpSpPr bwMode="auto">
          <a:xfrm flipH="1">
            <a:off x="4343400" y="3352799"/>
            <a:ext cx="563563" cy="774701"/>
            <a:chOff x="3456" y="2064"/>
            <a:chExt cx="355" cy="488"/>
          </a:xfrm>
        </p:grpSpPr>
        <p:sp>
          <p:nvSpPr>
            <p:cNvPr id="3616" name="Freeform 524"/>
            <p:cNvSpPr>
              <a:spLocks/>
            </p:cNvSpPr>
            <p:nvPr/>
          </p:nvSpPr>
          <p:spPr bwMode="auto">
            <a:xfrm>
              <a:off x="3600" y="2076"/>
              <a:ext cx="211" cy="310"/>
            </a:xfrm>
            <a:custGeom>
              <a:avLst/>
              <a:gdLst>
                <a:gd name="T0" fmla="*/ 144 w 180"/>
                <a:gd name="T1" fmla="*/ 0 h 265"/>
                <a:gd name="T2" fmla="*/ 179 w 180"/>
                <a:gd name="T3" fmla="*/ 20 h 265"/>
                <a:gd name="T4" fmla="*/ 161 w 180"/>
                <a:gd name="T5" fmla="*/ 60 h 265"/>
                <a:gd name="T6" fmla="*/ 178 w 180"/>
                <a:gd name="T7" fmla="*/ 77 h 265"/>
                <a:gd name="T8" fmla="*/ 180 w 180"/>
                <a:gd name="T9" fmla="*/ 109 h 265"/>
                <a:gd name="T10" fmla="*/ 104 w 180"/>
                <a:gd name="T11" fmla="*/ 248 h 265"/>
                <a:gd name="T12" fmla="*/ 64 w 180"/>
                <a:gd name="T13" fmla="*/ 265 h 265"/>
                <a:gd name="T14" fmla="*/ 0 w 180"/>
                <a:gd name="T15" fmla="*/ 229 h 265"/>
                <a:gd name="T16" fmla="*/ 6 w 180"/>
                <a:gd name="T17" fmla="*/ 173 h 265"/>
                <a:gd name="T18" fmla="*/ 70 w 180"/>
                <a:gd name="T19" fmla="*/ 49 h 265"/>
                <a:gd name="T20" fmla="*/ 97 w 180"/>
                <a:gd name="T21" fmla="*/ 37 h 265"/>
                <a:gd name="T22" fmla="*/ 119 w 180"/>
                <a:gd name="T23" fmla="*/ 41 h 265"/>
                <a:gd name="T24" fmla="*/ 141 w 180"/>
                <a:gd name="T25" fmla="*/ 1 h 265"/>
                <a:gd name="T26" fmla="*/ 144 w 180"/>
                <a:gd name="T27" fmla="*/ 0 h 26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0"/>
                <a:gd name="T43" fmla="*/ 0 h 265"/>
                <a:gd name="T44" fmla="*/ 180 w 180"/>
                <a:gd name="T45" fmla="*/ 265 h 26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0" h="265">
                  <a:moveTo>
                    <a:pt x="144" y="0"/>
                  </a:moveTo>
                  <a:lnTo>
                    <a:pt x="179" y="20"/>
                  </a:lnTo>
                  <a:lnTo>
                    <a:pt x="161" y="60"/>
                  </a:lnTo>
                  <a:lnTo>
                    <a:pt x="178" y="77"/>
                  </a:lnTo>
                  <a:lnTo>
                    <a:pt x="180" y="109"/>
                  </a:lnTo>
                  <a:lnTo>
                    <a:pt x="104" y="248"/>
                  </a:lnTo>
                  <a:lnTo>
                    <a:pt x="64" y="265"/>
                  </a:lnTo>
                  <a:lnTo>
                    <a:pt x="0" y="229"/>
                  </a:lnTo>
                  <a:lnTo>
                    <a:pt x="6" y="173"/>
                  </a:lnTo>
                  <a:lnTo>
                    <a:pt x="70" y="49"/>
                  </a:lnTo>
                  <a:lnTo>
                    <a:pt x="97" y="37"/>
                  </a:lnTo>
                  <a:lnTo>
                    <a:pt x="119" y="41"/>
                  </a:lnTo>
                  <a:lnTo>
                    <a:pt x="141" y="1"/>
                  </a:lnTo>
                  <a:lnTo>
                    <a:pt x="144" y="0"/>
                  </a:lnTo>
                  <a:close/>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617" name="Freeform 525"/>
            <p:cNvSpPr>
              <a:spLocks/>
            </p:cNvSpPr>
            <p:nvPr/>
          </p:nvSpPr>
          <p:spPr bwMode="auto">
            <a:xfrm rot="-1371156">
              <a:off x="3456" y="2094"/>
              <a:ext cx="145" cy="327"/>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nvGrpSpPr>
            <p:cNvPr id="3618" name="Group 526"/>
            <p:cNvGrpSpPr>
              <a:grpSpLocks/>
            </p:cNvGrpSpPr>
            <p:nvPr/>
          </p:nvGrpSpPr>
          <p:grpSpPr bwMode="auto">
            <a:xfrm>
              <a:off x="3561" y="2064"/>
              <a:ext cx="125" cy="488"/>
              <a:chOff x="1425" y="2304"/>
              <a:chExt cx="173" cy="560"/>
            </a:xfrm>
          </p:grpSpPr>
          <p:sp>
            <p:nvSpPr>
              <p:cNvPr id="3619" name="Line 527"/>
              <p:cNvSpPr>
                <a:spLocks noChangeShapeType="1"/>
              </p:cNvSpPr>
              <p:nvPr/>
            </p:nvSpPr>
            <p:spPr bwMode="auto">
              <a:xfrm>
                <a:off x="1434" y="2609"/>
                <a:ext cx="0" cy="255"/>
              </a:xfrm>
              <a:prstGeom prst="line">
                <a:avLst/>
              </a:prstGeom>
              <a:noFill/>
              <a:ln w="28575">
                <a:solidFill>
                  <a:schemeClr val="tx1"/>
                </a:solidFill>
                <a:round/>
                <a:headEnd/>
                <a:tailEnd/>
              </a:ln>
            </p:spPr>
            <p:txBody>
              <a:bodyPr wrap="none" anchor="ctr"/>
              <a:lstStyle/>
              <a:p>
                <a:endParaRPr lang="en-US"/>
              </a:p>
            </p:txBody>
          </p:sp>
          <p:sp>
            <p:nvSpPr>
              <p:cNvPr id="3620" name="Line 528"/>
              <p:cNvSpPr>
                <a:spLocks noChangeShapeType="1"/>
              </p:cNvSpPr>
              <p:nvPr/>
            </p:nvSpPr>
            <p:spPr bwMode="auto">
              <a:xfrm>
                <a:off x="1589" y="2567"/>
                <a:ext cx="0" cy="255"/>
              </a:xfrm>
              <a:prstGeom prst="line">
                <a:avLst/>
              </a:prstGeom>
              <a:noFill/>
              <a:ln w="28575">
                <a:solidFill>
                  <a:schemeClr val="tx1"/>
                </a:solidFill>
                <a:round/>
                <a:headEnd/>
                <a:tailEnd/>
              </a:ln>
            </p:spPr>
            <p:txBody>
              <a:bodyPr wrap="none" anchor="ctr"/>
              <a:lstStyle/>
              <a:p>
                <a:endParaRPr lang="en-US"/>
              </a:p>
            </p:txBody>
          </p:sp>
          <p:sp>
            <p:nvSpPr>
              <p:cNvPr id="3621" name="Freeform 529"/>
              <p:cNvSpPr>
                <a:spLocks/>
              </p:cNvSpPr>
              <p:nvPr/>
            </p:nvSpPr>
            <p:spPr bwMode="auto">
              <a:xfrm>
                <a:off x="1425" y="2304"/>
                <a:ext cx="173" cy="375"/>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3162" name="Group 530"/>
          <p:cNvGrpSpPr>
            <a:grpSpLocks/>
          </p:cNvGrpSpPr>
          <p:nvPr/>
        </p:nvGrpSpPr>
        <p:grpSpPr bwMode="auto">
          <a:xfrm>
            <a:off x="1828800" y="3200400"/>
            <a:ext cx="400050" cy="1193800"/>
            <a:chOff x="1152" y="2016"/>
            <a:chExt cx="252" cy="752"/>
          </a:xfrm>
        </p:grpSpPr>
        <p:grpSp>
          <p:nvGrpSpPr>
            <p:cNvPr id="3603" name="Group 531"/>
            <p:cNvGrpSpPr>
              <a:grpSpLocks/>
            </p:cNvGrpSpPr>
            <p:nvPr/>
          </p:nvGrpSpPr>
          <p:grpSpPr bwMode="auto">
            <a:xfrm>
              <a:off x="1152" y="2016"/>
              <a:ext cx="84" cy="621"/>
              <a:chOff x="3936" y="3648"/>
              <a:chExt cx="197" cy="769"/>
            </a:xfrm>
          </p:grpSpPr>
          <p:sp>
            <p:nvSpPr>
              <p:cNvPr id="3611" name="Line 532"/>
              <p:cNvSpPr>
                <a:spLocks noChangeShapeType="1"/>
              </p:cNvSpPr>
              <p:nvPr/>
            </p:nvSpPr>
            <p:spPr bwMode="auto">
              <a:xfrm flipH="1">
                <a:off x="4123" y="4067"/>
                <a:ext cx="0" cy="350"/>
              </a:xfrm>
              <a:prstGeom prst="line">
                <a:avLst/>
              </a:prstGeom>
              <a:noFill/>
              <a:ln w="28575">
                <a:solidFill>
                  <a:schemeClr val="tx1"/>
                </a:solidFill>
                <a:round/>
                <a:headEnd/>
                <a:tailEnd/>
              </a:ln>
            </p:spPr>
            <p:txBody>
              <a:bodyPr wrap="none" anchor="ctr"/>
              <a:lstStyle/>
              <a:p>
                <a:endParaRPr lang="en-US"/>
              </a:p>
            </p:txBody>
          </p:sp>
          <p:sp>
            <p:nvSpPr>
              <p:cNvPr id="3612" name="Line 533"/>
              <p:cNvSpPr>
                <a:spLocks noChangeShapeType="1"/>
              </p:cNvSpPr>
              <p:nvPr/>
            </p:nvSpPr>
            <p:spPr bwMode="auto">
              <a:xfrm flipH="1">
                <a:off x="3946" y="4009"/>
                <a:ext cx="0" cy="350"/>
              </a:xfrm>
              <a:prstGeom prst="line">
                <a:avLst/>
              </a:prstGeom>
              <a:noFill/>
              <a:ln w="28575">
                <a:solidFill>
                  <a:schemeClr val="tx1"/>
                </a:solidFill>
                <a:round/>
                <a:headEnd/>
                <a:tailEnd/>
              </a:ln>
            </p:spPr>
            <p:txBody>
              <a:bodyPr wrap="none" anchor="ctr"/>
              <a:lstStyle/>
              <a:p>
                <a:endParaRPr lang="en-US"/>
              </a:p>
            </p:txBody>
          </p:sp>
          <p:sp>
            <p:nvSpPr>
              <p:cNvPr id="3613" name="Freeform 534"/>
              <p:cNvSpPr>
                <a:spLocks/>
              </p:cNvSpPr>
              <p:nvPr/>
            </p:nvSpPr>
            <p:spPr bwMode="auto">
              <a:xfrm flipH="1">
                <a:off x="3936" y="3648"/>
                <a:ext cx="197" cy="515"/>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614" name="Line 535"/>
              <p:cNvSpPr>
                <a:spLocks noChangeShapeType="1"/>
              </p:cNvSpPr>
              <p:nvPr/>
            </p:nvSpPr>
            <p:spPr bwMode="auto">
              <a:xfrm flipH="1">
                <a:off x="3960" y="3800"/>
                <a:ext cx="144" cy="264"/>
              </a:xfrm>
              <a:prstGeom prst="line">
                <a:avLst/>
              </a:prstGeom>
              <a:noFill/>
              <a:ln w="12700">
                <a:solidFill>
                  <a:schemeClr val="tx1"/>
                </a:solidFill>
                <a:round/>
                <a:headEnd/>
                <a:tailEnd/>
              </a:ln>
            </p:spPr>
            <p:txBody>
              <a:bodyPr/>
              <a:lstStyle/>
              <a:p>
                <a:endParaRPr lang="en-US"/>
              </a:p>
            </p:txBody>
          </p:sp>
          <p:sp>
            <p:nvSpPr>
              <p:cNvPr id="3615" name="Line 536"/>
              <p:cNvSpPr>
                <a:spLocks noChangeShapeType="1"/>
              </p:cNvSpPr>
              <p:nvPr/>
            </p:nvSpPr>
            <p:spPr bwMode="auto">
              <a:xfrm>
                <a:off x="3944" y="3784"/>
                <a:ext cx="168" cy="352"/>
              </a:xfrm>
              <a:prstGeom prst="line">
                <a:avLst/>
              </a:prstGeom>
              <a:noFill/>
              <a:ln w="12700">
                <a:solidFill>
                  <a:schemeClr val="tx1"/>
                </a:solidFill>
                <a:round/>
                <a:headEnd/>
                <a:tailEnd/>
              </a:ln>
            </p:spPr>
            <p:txBody>
              <a:bodyPr/>
              <a:lstStyle/>
              <a:p>
                <a:endParaRPr lang="en-US"/>
              </a:p>
            </p:txBody>
          </p:sp>
        </p:grpSp>
        <p:grpSp>
          <p:nvGrpSpPr>
            <p:cNvPr id="3604" name="Group 537"/>
            <p:cNvGrpSpPr>
              <a:grpSpLocks/>
            </p:cNvGrpSpPr>
            <p:nvPr/>
          </p:nvGrpSpPr>
          <p:grpSpPr bwMode="auto">
            <a:xfrm flipH="1">
              <a:off x="1226" y="2134"/>
              <a:ext cx="178" cy="634"/>
              <a:chOff x="1208" y="3056"/>
              <a:chExt cx="204" cy="728"/>
            </a:xfrm>
          </p:grpSpPr>
          <p:sp>
            <p:nvSpPr>
              <p:cNvPr id="3605" name="Freeform 538"/>
              <p:cNvSpPr>
                <a:spLocks/>
              </p:cNvSpPr>
              <p:nvPr/>
            </p:nvSpPr>
            <p:spPr bwMode="auto">
              <a:xfrm>
                <a:off x="1216" y="3330"/>
                <a:ext cx="1" cy="446"/>
              </a:xfrm>
              <a:custGeom>
                <a:avLst/>
                <a:gdLst>
                  <a:gd name="T0" fmla="*/ 0 w 1"/>
                  <a:gd name="T1" fmla="*/ 0 h 446"/>
                  <a:gd name="T2" fmla="*/ 0 w 1"/>
                  <a:gd name="T3" fmla="*/ 446 h 446"/>
                  <a:gd name="T4" fmla="*/ 0 60000 65536"/>
                  <a:gd name="T5" fmla="*/ 0 60000 65536"/>
                  <a:gd name="T6" fmla="*/ 0 w 1"/>
                  <a:gd name="T7" fmla="*/ 0 h 446"/>
                  <a:gd name="T8" fmla="*/ 1 w 1"/>
                  <a:gd name="T9" fmla="*/ 446 h 446"/>
                </a:gdLst>
                <a:ahLst/>
                <a:cxnLst>
                  <a:cxn ang="T4">
                    <a:pos x="T0" y="T1"/>
                  </a:cxn>
                  <a:cxn ang="T5">
                    <a:pos x="T2" y="T3"/>
                  </a:cxn>
                </a:cxnLst>
                <a:rect l="T6" t="T7" r="T8" b="T9"/>
                <a:pathLst>
                  <a:path w="1" h="446">
                    <a:moveTo>
                      <a:pt x="0" y="0"/>
                    </a:moveTo>
                    <a:lnTo>
                      <a:pt x="0" y="446"/>
                    </a:lnTo>
                  </a:path>
                </a:pathLst>
              </a:custGeom>
              <a:noFill/>
              <a:ln w="28575">
                <a:solidFill>
                  <a:schemeClr val="tx1"/>
                </a:solidFill>
                <a:round/>
                <a:headEnd/>
                <a:tailEnd/>
              </a:ln>
            </p:spPr>
            <p:txBody>
              <a:bodyPr wrap="none" anchor="ctr"/>
              <a:lstStyle/>
              <a:p>
                <a:endParaRPr lang="en-US"/>
              </a:p>
            </p:txBody>
          </p:sp>
          <p:grpSp>
            <p:nvGrpSpPr>
              <p:cNvPr id="3606" name="Group 539"/>
              <p:cNvGrpSpPr>
                <a:grpSpLocks/>
              </p:cNvGrpSpPr>
              <p:nvPr/>
            </p:nvGrpSpPr>
            <p:grpSpPr bwMode="auto">
              <a:xfrm>
                <a:off x="1208" y="3056"/>
                <a:ext cx="204" cy="372"/>
                <a:chOff x="2496" y="2112"/>
                <a:chExt cx="181" cy="333"/>
              </a:xfrm>
            </p:grpSpPr>
            <p:sp>
              <p:nvSpPr>
                <p:cNvPr id="3608" name="Freeform 540"/>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609" name="Line 541"/>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610" name="Line 542"/>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sp>
            <p:nvSpPr>
              <p:cNvPr id="3607" name="Freeform 543"/>
              <p:cNvSpPr>
                <a:spLocks/>
              </p:cNvSpPr>
              <p:nvPr/>
            </p:nvSpPr>
            <p:spPr bwMode="auto">
              <a:xfrm>
                <a:off x="1408" y="3338"/>
                <a:ext cx="1" cy="446"/>
              </a:xfrm>
              <a:custGeom>
                <a:avLst/>
                <a:gdLst>
                  <a:gd name="T0" fmla="*/ 0 w 1"/>
                  <a:gd name="T1" fmla="*/ 0 h 446"/>
                  <a:gd name="T2" fmla="*/ 0 w 1"/>
                  <a:gd name="T3" fmla="*/ 446 h 446"/>
                  <a:gd name="T4" fmla="*/ 0 60000 65536"/>
                  <a:gd name="T5" fmla="*/ 0 60000 65536"/>
                  <a:gd name="T6" fmla="*/ 0 w 1"/>
                  <a:gd name="T7" fmla="*/ 0 h 446"/>
                  <a:gd name="T8" fmla="*/ 1 w 1"/>
                  <a:gd name="T9" fmla="*/ 446 h 446"/>
                </a:gdLst>
                <a:ahLst/>
                <a:cxnLst>
                  <a:cxn ang="T4">
                    <a:pos x="T0" y="T1"/>
                  </a:cxn>
                  <a:cxn ang="T5">
                    <a:pos x="T2" y="T3"/>
                  </a:cxn>
                </a:cxnLst>
                <a:rect l="T6" t="T7" r="T8" b="T9"/>
                <a:pathLst>
                  <a:path w="1" h="446">
                    <a:moveTo>
                      <a:pt x="0" y="0"/>
                    </a:moveTo>
                    <a:lnTo>
                      <a:pt x="0" y="446"/>
                    </a:lnTo>
                  </a:path>
                </a:pathLst>
              </a:custGeom>
              <a:noFill/>
              <a:ln w="28575">
                <a:solidFill>
                  <a:schemeClr val="tx1"/>
                </a:solidFill>
                <a:round/>
                <a:headEnd/>
                <a:tailEnd/>
              </a:ln>
            </p:spPr>
            <p:txBody>
              <a:bodyPr wrap="none" anchor="ctr"/>
              <a:lstStyle/>
              <a:p>
                <a:endParaRPr lang="en-US"/>
              </a:p>
            </p:txBody>
          </p:sp>
        </p:grpSp>
      </p:grpSp>
      <p:grpSp>
        <p:nvGrpSpPr>
          <p:cNvPr id="3163" name="Group 544"/>
          <p:cNvGrpSpPr>
            <a:grpSpLocks/>
          </p:cNvGrpSpPr>
          <p:nvPr/>
        </p:nvGrpSpPr>
        <p:grpSpPr bwMode="auto">
          <a:xfrm flipH="1">
            <a:off x="6629400" y="2362201"/>
            <a:ext cx="454025" cy="755650"/>
            <a:chOff x="3297" y="3223"/>
            <a:chExt cx="483" cy="805"/>
          </a:xfrm>
        </p:grpSpPr>
        <p:grpSp>
          <p:nvGrpSpPr>
            <p:cNvPr id="3595" name="Group 545"/>
            <p:cNvGrpSpPr>
              <a:grpSpLocks/>
            </p:cNvGrpSpPr>
            <p:nvPr/>
          </p:nvGrpSpPr>
          <p:grpSpPr bwMode="auto">
            <a:xfrm>
              <a:off x="3297" y="3225"/>
              <a:ext cx="292" cy="803"/>
              <a:chOff x="2727" y="2112"/>
              <a:chExt cx="181" cy="498"/>
            </a:xfrm>
          </p:grpSpPr>
          <p:sp>
            <p:nvSpPr>
              <p:cNvPr id="3600" name="Line 546"/>
              <p:cNvSpPr>
                <a:spLocks noChangeShapeType="1"/>
              </p:cNvSpPr>
              <p:nvPr/>
            </p:nvSpPr>
            <p:spPr bwMode="auto">
              <a:xfrm>
                <a:off x="2734" y="2357"/>
                <a:ext cx="0" cy="253"/>
              </a:xfrm>
              <a:prstGeom prst="line">
                <a:avLst/>
              </a:prstGeom>
              <a:noFill/>
              <a:ln w="28575">
                <a:solidFill>
                  <a:schemeClr val="tx1"/>
                </a:solidFill>
                <a:round/>
                <a:headEnd/>
                <a:tailEnd/>
              </a:ln>
            </p:spPr>
            <p:txBody>
              <a:bodyPr wrap="none" anchor="ctr"/>
              <a:lstStyle/>
              <a:p>
                <a:endParaRPr lang="en-US"/>
              </a:p>
            </p:txBody>
          </p:sp>
          <p:sp>
            <p:nvSpPr>
              <p:cNvPr id="3601" name="Line 547"/>
              <p:cNvSpPr>
                <a:spLocks noChangeShapeType="1"/>
              </p:cNvSpPr>
              <p:nvPr/>
            </p:nvSpPr>
            <p:spPr bwMode="auto">
              <a:xfrm>
                <a:off x="2900" y="2357"/>
                <a:ext cx="0" cy="253"/>
              </a:xfrm>
              <a:prstGeom prst="line">
                <a:avLst/>
              </a:prstGeom>
              <a:noFill/>
              <a:ln w="28575">
                <a:solidFill>
                  <a:schemeClr val="tx1"/>
                </a:solidFill>
                <a:round/>
                <a:headEnd/>
                <a:tailEnd/>
              </a:ln>
            </p:spPr>
            <p:txBody>
              <a:bodyPr wrap="none" anchor="ctr"/>
              <a:lstStyle/>
              <a:p>
                <a:endParaRPr lang="en-US"/>
              </a:p>
            </p:txBody>
          </p:sp>
          <p:sp>
            <p:nvSpPr>
              <p:cNvPr id="3602" name="Freeform 548"/>
              <p:cNvSpPr>
                <a:spLocks/>
              </p:cNvSpPr>
              <p:nvPr/>
            </p:nvSpPr>
            <p:spPr bwMode="auto">
              <a:xfrm>
                <a:off x="2727" y="2112"/>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596" name="Group 549"/>
            <p:cNvGrpSpPr>
              <a:grpSpLocks/>
            </p:cNvGrpSpPr>
            <p:nvPr/>
          </p:nvGrpSpPr>
          <p:grpSpPr bwMode="auto">
            <a:xfrm>
              <a:off x="3496" y="3223"/>
              <a:ext cx="284" cy="517"/>
              <a:chOff x="2496" y="2112"/>
              <a:chExt cx="181" cy="333"/>
            </a:xfrm>
          </p:grpSpPr>
          <p:sp>
            <p:nvSpPr>
              <p:cNvPr id="3597" name="Freeform 550"/>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598" name="Line 551"/>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599" name="Line 552"/>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nvGrpSpPr>
          <p:cNvPr id="3164" name="Group 553"/>
          <p:cNvGrpSpPr>
            <a:grpSpLocks/>
          </p:cNvGrpSpPr>
          <p:nvPr/>
        </p:nvGrpSpPr>
        <p:grpSpPr bwMode="auto">
          <a:xfrm>
            <a:off x="5486401" y="3962401"/>
            <a:ext cx="430213" cy="617538"/>
            <a:chOff x="3456" y="2496"/>
            <a:chExt cx="271" cy="389"/>
          </a:xfrm>
        </p:grpSpPr>
        <p:sp>
          <p:nvSpPr>
            <p:cNvPr id="3593" name="Freeform 554"/>
            <p:cNvSpPr>
              <a:spLocks/>
            </p:cNvSpPr>
            <p:nvPr/>
          </p:nvSpPr>
          <p:spPr bwMode="auto">
            <a:xfrm flipH="1">
              <a:off x="3456" y="2496"/>
              <a:ext cx="271" cy="389"/>
            </a:xfrm>
            <a:custGeom>
              <a:avLst/>
              <a:gdLst>
                <a:gd name="T0" fmla="*/ 102 w 264"/>
                <a:gd name="T1" fmla="*/ 366 h 366"/>
                <a:gd name="T2" fmla="*/ 162 w 264"/>
                <a:gd name="T3" fmla="*/ 330 h 366"/>
                <a:gd name="T4" fmla="*/ 258 w 264"/>
                <a:gd name="T5" fmla="*/ 162 h 366"/>
                <a:gd name="T6" fmla="*/ 258 w 264"/>
                <a:gd name="T7" fmla="*/ 126 h 366"/>
                <a:gd name="T8" fmla="*/ 228 w 264"/>
                <a:gd name="T9" fmla="*/ 102 h 366"/>
                <a:gd name="T10" fmla="*/ 264 w 264"/>
                <a:gd name="T11" fmla="*/ 36 h 366"/>
                <a:gd name="T12" fmla="*/ 198 w 264"/>
                <a:gd name="T13" fmla="*/ 0 h 366"/>
                <a:gd name="T14" fmla="*/ 168 w 264"/>
                <a:gd name="T15" fmla="*/ 60 h 366"/>
                <a:gd name="T16" fmla="*/ 132 w 264"/>
                <a:gd name="T17" fmla="*/ 42 h 366"/>
                <a:gd name="T18" fmla="*/ 90 w 264"/>
                <a:gd name="T19" fmla="*/ 66 h 366"/>
                <a:gd name="T20" fmla="*/ 0 w 264"/>
                <a:gd name="T21" fmla="*/ 240 h 366"/>
                <a:gd name="T22" fmla="*/ 6 w 264"/>
                <a:gd name="T23" fmla="*/ 306 h 366"/>
                <a:gd name="T24" fmla="*/ 102 w 264"/>
                <a:gd name="T25" fmla="*/ 366 h 3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4"/>
                <a:gd name="T40" fmla="*/ 0 h 366"/>
                <a:gd name="T41" fmla="*/ 264 w 264"/>
                <a:gd name="T42" fmla="*/ 366 h 36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4" h="366">
                  <a:moveTo>
                    <a:pt x="102" y="366"/>
                  </a:moveTo>
                  <a:lnTo>
                    <a:pt x="162" y="330"/>
                  </a:lnTo>
                  <a:lnTo>
                    <a:pt x="258" y="162"/>
                  </a:lnTo>
                  <a:lnTo>
                    <a:pt x="258" y="126"/>
                  </a:lnTo>
                  <a:lnTo>
                    <a:pt x="228" y="102"/>
                  </a:lnTo>
                  <a:lnTo>
                    <a:pt x="264" y="36"/>
                  </a:lnTo>
                  <a:lnTo>
                    <a:pt x="198" y="0"/>
                  </a:lnTo>
                  <a:lnTo>
                    <a:pt x="168" y="60"/>
                  </a:lnTo>
                  <a:lnTo>
                    <a:pt x="132" y="42"/>
                  </a:lnTo>
                  <a:lnTo>
                    <a:pt x="90" y="66"/>
                  </a:lnTo>
                  <a:lnTo>
                    <a:pt x="0" y="240"/>
                  </a:lnTo>
                  <a:lnTo>
                    <a:pt x="6" y="306"/>
                  </a:lnTo>
                  <a:lnTo>
                    <a:pt x="102" y="366"/>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594" name="Freeform 555"/>
            <p:cNvSpPr>
              <a:spLocks/>
            </p:cNvSpPr>
            <p:nvPr/>
          </p:nvSpPr>
          <p:spPr bwMode="auto">
            <a:xfrm flipH="1">
              <a:off x="3462" y="2630"/>
              <a:ext cx="259" cy="255"/>
            </a:xfrm>
            <a:custGeom>
              <a:avLst/>
              <a:gdLst>
                <a:gd name="T0" fmla="*/ 0 w 252"/>
                <a:gd name="T1" fmla="*/ 174 h 240"/>
                <a:gd name="T2" fmla="*/ 252 w 252"/>
                <a:gd name="T3" fmla="*/ 0 h 240"/>
                <a:gd name="T4" fmla="*/ 252 w 252"/>
                <a:gd name="T5" fmla="*/ 36 h 240"/>
                <a:gd name="T6" fmla="*/ 156 w 252"/>
                <a:gd name="T7" fmla="*/ 210 h 240"/>
                <a:gd name="T8" fmla="*/ 96 w 252"/>
                <a:gd name="T9" fmla="*/ 240 h 240"/>
                <a:gd name="T10" fmla="*/ 0 w 252"/>
                <a:gd name="T11" fmla="*/ 174 h 240"/>
                <a:gd name="T12" fmla="*/ 0 60000 65536"/>
                <a:gd name="T13" fmla="*/ 0 60000 65536"/>
                <a:gd name="T14" fmla="*/ 0 60000 65536"/>
                <a:gd name="T15" fmla="*/ 0 60000 65536"/>
                <a:gd name="T16" fmla="*/ 0 60000 65536"/>
                <a:gd name="T17" fmla="*/ 0 60000 65536"/>
                <a:gd name="T18" fmla="*/ 0 w 252"/>
                <a:gd name="T19" fmla="*/ 0 h 240"/>
                <a:gd name="T20" fmla="*/ 252 w 252"/>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252" h="240">
                  <a:moveTo>
                    <a:pt x="0" y="174"/>
                  </a:moveTo>
                  <a:lnTo>
                    <a:pt x="252" y="0"/>
                  </a:lnTo>
                  <a:lnTo>
                    <a:pt x="252" y="36"/>
                  </a:lnTo>
                  <a:lnTo>
                    <a:pt x="156" y="210"/>
                  </a:lnTo>
                  <a:lnTo>
                    <a:pt x="96" y="240"/>
                  </a:lnTo>
                  <a:lnTo>
                    <a:pt x="0" y="174"/>
                  </a:lnTo>
                  <a:close/>
                </a:path>
              </a:pathLst>
            </a:custGeom>
            <a:solidFill>
              <a:schemeClr val="tx1"/>
            </a:solidFill>
            <a:ln w="9525" cap="flat" cmpd="sng">
              <a:solidFill>
                <a:schemeClr val="tx1"/>
              </a:solidFill>
              <a:prstDash val="solid"/>
              <a:round/>
              <a:headEnd/>
              <a:tailEnd/>
            </a:ln>
          </p:spPr>
          <p:txBody>
            <a:bodyPr wrap="none" anchor="ctr"/>
            <a:lstStyle/>
            <a:p>
              <a:endParaRPr lang="en-US"/>
            </a:p>
          </p:txBody>
        </p:sp>
      </p:grpSp>
      <p:grpSp>
        <p:nvGrpSpPr>
          <p:cNvPr id="3165" name="Group 556"/>
          <p:cNvGrpSpPr>
            <a:grpSpLocks/>
          </p:cNvGrpSpPr>
          <p:nvPr/>
        </p:nvGrpSpPr>
        <p:grpSpPr bwMode="auto">
          <a:xfrm>
            <a:off x="6096001" y="3962399"/>
            <a:ext cx="284163" cy="547688"/>
            <a:chOff x="3840" y="2496"/>
            <a:chExt cx="179" cy="345"/>
          </a:xfrm>
        </p:grpSpPr>
        <p:sp>
          <p:nvSpPr>
            <p:cNvPr id="3591" name="Freeform 557"/>
            <p:cNvSpPr>
              <a:spLocks/>
            </p:cNvSpPr>
            <p:nvPr/>
          </p:nvSpPr>
          <p:spPr bwMode="auto">
            <a:xfrm rot="19688792" flipH="1">
              <a:off x="3840" y="2496"/>
              <a:ext cx="179" cy="345"/>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592" name="Freeform 558"/>
            <p:cNvSpPr>
              <a:spLocks/>
            </p:cNvSpPr>
            <p:nvPr/>
          </p:nvSpPr>
          <p:spPr bwMode="auto">
            <a:xfrm rot="19688792" flipH="1">
              <a:off x="3868" y="2588"/>
              <a:ext cx="142" cy="251"/>
            </a:xfrm>
            <a:custGeom>
              <a:avLst/>
              <a:gdLst>
                <a:gd name="T0" fmla="*/ 219 w 220"/>
                <a:gd name="T1" fmla="*/ 0 h 376"/>
                <a:gd name="T2" fmla="*/ 219 w 220"/>
                <a:gd name="T3" fmla="*/ 276 h 376"/>
                <a:gd name="T4" fmla="*/ 170 w 220"/>
                <a:gd name="T5" fmla="*/ 375 h 376"/>
                <a:gd name="T6" fmla="*/ 0 w 220"/>
                <a:gd name="T7" fmla="*/ 375 h 376"/>
                <a:gd name="T8" fmla="*/ 219 w 220"/>
                <a:gd name="T9" fmla="*/ 0 h 376"/>
                <a:gd name="T10" fmla="*/ 0 60000 65536"/>
                <a:gd name="T11" fmla="*/ 0 60000 65536"/>
                <a:gd name="T12" fmla="*/ 0 60000 65536"/>
                <a:gd name="T13" fmla="*/ 0 60000 65536"/>
                <a:gd name="T14" fmla="*/ 0 60000 65536"/>
                <a:gd name="T15" fmla="*/ 0 w 220"/>
                <a:gd name="T16" fmla="*/ 0 h 376"/>
                <a:gd name="T17" fmla="*/ 220 w 220"/>
                <a:gd name="T18" fmla="*/ 376 h 376"/>
              </a:gdLst>
              <a:ahLst/>
              <a:cxnLst>
                <a:cxn ang="T10">
                  <a:pos x="T0" y="T1"/>
                </a:cxn>
                <a:cxn ang="T11">
                  <a:pos x="T2" y="T3"/>
                </a:cxn>
                <a:cxn ang="T12">
                  <a:pos x="T4" y="T5"/>
                </a:cxn>
                <a:cxn ang="T13">
                  <a:pos x="T6" y="T7"/>
                </a:cxn>
                <a:cxn ang="T14">
                  <a:pos x="T8" y="T9"/>
                </a:cxn>
              </a:cxnLst>
              <a:rect l="T15" t="T16" r="T17" b="T18"/>
              <a:pathLst>
                <a:path w="220" h="376">
                  <a:moveTo>
                    <a:pt x="219" y="0"/>
                  </a:moveTo>
                  <a:lnTo>
                    <a:pt x="219" y="276"/>
                  </a:lnTo>
                  <a:lnTo>
                    <a:pt x="170" y="375"/>
                  </a:lnTo>
                  <a:lnTo>
                    <a:pt x="0" y="375"/>
                  </a:lnTo>
                  <a:lnTo>
                    <a:pt x="219" y="0"/>
                  </a:lnTo>
                </a:path>
              </a:pathLst>
            </a:custGeom>
            <a:solidFill>
              <a:schemeClr val="tx1"/>
            </a:solidFill>
            <a:ln w="12700" cap="rnd" cmpd="sng">
              <a:solidFill>
                <a:schemeClr val="tx1"/>
              </a:solidFill>
              <a:prstDash val="solid"/>
              <a:round/>
              <a:headEnd type="none" w="med" len="med"/>
              <a:tailEnd type="none" w="med" len="med"/>
            </a:ln>
          </p:spPr>
          <p:txBody>
            <a:bodyPr/>
            <a:lstStyle/>
            <a:p>
              <a:endParaRPr lang="en-US"/>
            </a:p>
          </p:txBody>
        </p:sp>
      </p:grpSp>
      <p:sp>
        <p:nvSpPr>
          <p:cNvPr id="3166" name="Freeform 559"/>
          <p:cNvSpPr>
            <a:spLocks/>
          </p:cNvSpPr>
          <p:nvPr/>
        </p:nvSpPr>
        <p:spPr bwMode="auto">
          <a:xfrm rot="18331101" flipH="1">
            <a:off x="6668295" y="3847306"/>
            <a:ext cx="236537" cy="619125"/>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nvGrpSpPr>
          <p:cNvPr id="3167" name="Group 560"/>
          <p:cNvGrpSpPr>
            <a:grpSpLocks/>
          </p:cNvGrpSpPr>
          <p:nvPr/>
        </p:nvGrpSpPr>
        <p:grpSpPr bwMode="auto">
          <a:xfrm>
            <a:off x="2108201" y="4445001"/>
            <a:ext cx="698500" cy="1084263"/>
            <a:chOff x="1296" y="2880"/>
            <a:chExt cx="440" cy="683"/>
          </a:xfrm>
        </p:grpSpPr>
        <p:grpSp>
          <p:nvGrpSpPr>
            <p:cNvPr id="3573" name="Group 561"/>
            <p:cNvGrpSpPr>
              <a:grpSpLocks/>
            </p:cNvGrpSpPr>
            <p:nvPr/>
          </p:nvGrpSpPr>
          <p:grpSpPr bwMode="auto">
            <a:xfrm>
              <a:off x="1344" y="2880"/>
              <a:ext cx="392" cy="576"/>
              <a:chOff x="1344" y="2880"/>
              <a:chExt cx="392" cy="576"/>
            </a:xfrm>
          </p:grpSpPr>
          <p:grpSp>
            <p:nvGrpSpPr>
              <p:cNvPr id="3575" name="Group 562"/>
              <p:cNvGrpSpPr>
                <a:grpSpLocks/>
              </p:cNvGrpSpPr>
              <p:nvPr/>
            </p:nvGrpSpPr>
            <p:grpSpPr bwMode="auto">
              <a:xfrm>
                <a:off x="1360" y="3055"/>
                <a:ext cx="376" cy="401"/>
                <a:chOff x="576" y="3156"/>
                <a:chExt cx="462" cy="493"/>
              </a:xfrm>
            </p:grpSpPr>
            <p:sp>
              <p:nvSpPr>
                <p:cNvPr id="3584" name="Freeform 563"/>
                <p:cNvSpPr>
                  <a:spLocks/>
                </p:cNvSpPr>
                <p:nvPr/>
              </p:nvSpPr>
              <p:spPr bwMode="auto">
                <a:xfrm rot="3009029">
                  <a:off x="796" y="3079"/>
                  <a:ext cx="166" cy="319"/>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nvGrpSpPr>
                <p:cNvPr id="3585" name="Group 564"/>
                <p:cNvGrpSpPr>
                  <a:grpSpLocks/>
                </p:cNvGrpSpPr>
                <p:nvPr/>
              </p:nvGrpSpPr>
              <p:grpSpPr bwMode="auto">
                <a:xfrm flipH="1">
                  <a:off x="576" y="3264"/>
                  <a:ext cx="255" cy="385"/>
                  <a:chOff x="576" y="3264"/>
                  <a:chExt cx="255" cy="385"/>
                </a:xfrm>
              </p:grpSpPr>
              <p:sp>
                <p:nvSpPr>
                  <p:cNvPr id="3586" name="Freeform 565"/>
                  <p:cNvSpPr>
                    <a:spLocks/>
                  </p:cNvSpPr>
                  <p:nvPr/>
                </p:nvSpPr>
                <p:spPr bwMode="auto">
                  <a:xfrm>
                    <a:off x="617" y="3484"/>
                    <a:ext cx="214" cy="165"/>
                  </a:xfrm>
                  <a:custGeom>
                    <a:avLst/>
                    <a:gdLst>
                      <a:gd name="T0" fmla="*/ 0 w 214"/>
                      <a:gd name="T1" fmla="*/ 0 h 165"/>
                      <a:gd name="T2" fmla="*/ 214 w 214"/>
                      <a:gd name="T3" fmla="*/ 21 h 165"/>
                      <a:gd name="T4" fmla="*/ 210 w 214"/>
                      <a:gd name="T5" fmla="*/ 165 h 165"/>
                      <a:gd name="T6" fmla="*/ 0 w 214"/>
                      <a:gd name="T7" fmla="*/ 140 h 165"/>
                      <a:gd name="T8" fmla="*/ 0 w 214"/>
                      <a:gd name="T9" fmla="*/ 0 h 165"/>
                      <a:gd name="T10" fmla="*/ 0 60000 65536"/>
                      <a:gd name="T11" fmla="*/ 0 60000 65536"/>
                      <a:gd name="T12" fmla="*/ 0 60000 65536"/>
                      <a:gd name="T13" fmla="*/ 0 60000 65536"/>
                      <a:gd name="T14" fmla="*/ 0 60000 65536"/>
                      <a:gd name="T15" fmla="*/ 0 w 214"/>
                      <a:gd name="T16" fmla="*/ 0 h 165"/>
                      <a:gd name="T17" fmla="*/ 214 w 214"/>
                      <a:gd name="T18" fmla="*/ 165 h 165"/>
                    </a:gdLst>
                    <a:ahLst/>
                    <a:cxnLst>
                      <a:cxn ang="T10">
                        <a:pos x="T0" y="T1"/>
                      </a:cxn>
                      <a:cxn ang="T11">
                        <a:pos x="T2" y="T3"/>
                      </a:cxn>
                      <a:cxn ang="T12">
                        <a:pos x="T4" y="T5"/>
                      </a:cxn>
                      <a:cxn ang="T13">
                        <a:pos x="T6" y="T7"/>
                      </a:cxn>
                      <a:cxn ang="T14">
                        <a:pos x="T8" y="T9"/>
                      </a:cxn>
                    </a:cxnLst>
                    <a:rect l="T15" t="T16" r="T17" b="T18"/>
                    <a:pathLst>
                      <a:path w="214" h="165">
                        <a:moveTo>
                          <a:pt x="0" y="0"/>
                        </a:moveTo>
                        <a:lnTo>
                          <a:pt x="214" y="21"/>
                        </a:lnTo>
                        <a:lnTo>
                          <a:pt x="210" y="165"/>
                        </a:lnTo>
                        <a:lnTo>
                          <a:pt x="0" y="140"/>
                        </a:lnTo>
                        <a:lnTo>
                          <a:pt x="0" y="0"/>
                        </a:lnTo>
                        <a:close/>
                      </a:path>
                    </a:pathLst>
                  </a:custGeom>
                  <a:solidFill>
                    <a:schemeClr val="bg2"/>
                  </a:solidFill>
                  <a:ln w="9525">
                    <a:solidFill>
                      <a:schemeClr val="tx1"/>
                    </a:solidFill>
                    <a:round/>
                    <a:headEnd/>
                    <a:tailEnd/>
                  </a:ln>
                </p:spPr>
                <p:txBody>
                  <a:bodyPr/>
                  <a:lstStyle/>
                  <a:p>
                    <a:endParaRPr lang="en-US"/>
                  </a:p>
                </p:txBody>
              </p:sp>
              <p:sp>
                <p:nvSpPr>
                  <p:cNvPr id="3587" name="Freeform 566"/>
                  <p:cNvSpPr>
                    <a:spLocks/>
                  </p:cNvSpPr>
                  <p:nvPr/>
                </p:nvSpPr>
                <p:spPr bwMode="auto">
                  <a:xfrm>
                    <a:off x="688" y="3349"/>
                    <a:ext cx="52" cy="211"/>
                  </a:xfrm>
                  <a:custGeom>
                    <a:avLst/>
                    <a:gdLst>
                      <a:gd name="T0" fmla="*/ 0 w 52"/>
                      <a:gd name="T1" fmla="*/ 57 h 211"/>
                      <a:gd name="T2" fmla="*/ 0 w 52"/>
                      <a:gd name="T3" fmla="*/ 207 h 211"/>
                      <a:gd name="T4" fmla="*/ 52 w 52"/>
                      <a:gd name="T5" fmla="*/ 211 h 211"/>
                      <a:gd name="T6" fmla="*/ 51 w 52"/>
                      <a:gd name="T7" fmla="*/ 0 h 211"/>
                      <a:gd name="T8" fmla="*/ 0 w 52"/>
                      <a:gd name="T9" fmla="*/ 57 h 211"/>
                      <a:gd name="T10" fmla="*/ 0 60000 65536"/>
                      <a:gd name="T11" fmla="*/ 0 60000 65536"/>
                      <a:gd name="T12" fmla="*/ 0 60000 65536"/>
                      <a:gd name="T13" fmla="*/ 0 60000 65536"/>
                      <a:gd name="T14" fmla="*/ 0 60000 65536"/>
                      <a:gd name="T15" fmla="*/ 0 w 52"/>
                      <a:gd name="T16" fmla="*/ 0 h 211"/>
                      <a:gd name="T17" fmla="*/ 52 w 52"/>
                      <a:gd name="T18" fmla="*/ 211 h 211"/>
                    </a:gdLst>
                    <a:ahLst/>
                    <a:cxnLst>
                      <a:cxn ang="T10">
                        <a:pos x="T0" y="T1"/>
                      </a:cxn>
                      <a:cxn ang="T11">
                        <a:pos x="T2" y="T3"/>
                      </a:cxn>
                      <a:cxn ang="T12">
                        <a:pos x="T4" y="T5"/>
                      </a:cxn>
                      <a:cxn ang="T13">
                        <a:pos x="T6" y="T7"/>
                      </a:cxn>
                      <a:cxn ang="T14">
                        <a:pos x="T8" y="T9"/>
                      </a:cxn>
                    </a:cxnLst>
                    <a:rect l="T15" t="T16" r="T17" b="T18"/>
                    <a:pathLst>
                      <a:path w="52" h="211">
                        <a:moveTo>
                          <a:pt x="0" y="57"/>
                        </a:moveTo>
                        <a:lnTo>
                          <a:pt x="0" y="207"/>
                        </a:lnTo>
                        <a:lnTo>
                          <a:pt x="52" y="211"/>
                        </a:lnTo>
                        <a:lnTo>
                          <a:pt x="51" y="0"/>
                        </a:lnTo>
                        <a:lnTo>
                          <a:pt x="0" y="57"/>
                        </a:lnTo>
                        <a:close/>
                      </a:path>
                    </a:pathLst>
                  </a:custGeom>
                  <a:solidFill>
                    <a:schemeClr val="bg2"/>
                  </a:solidFill>
                  <a:ln w="9525" cap="flat" cmpd="sng">
                    <a:solidFill>
                      <a:schemeClr val="tx1"/>
                    </a:solidFill>
                    <a:prstDash val="solid"/>
                    <a:round/>
                    <a:headEnd type="none" w="med" len="med"/>
                    <a:tailEnd type="none" w="med" len="med"/>
                  </a:ln>
                </p:spPr>
                <p:txBody>
                  <a:bodyPr/>
                  <a:lstStyle/>
                  <a:p>
                    <a:endParaRPr lang="en-US"/>
                  </a:p>
                </p:txBody>
              </p:sp>
              <p:sp>
                <p:nvSpPr>
                  <p:cNvPr id="3588" name="Freeform 567"/>
                  <p:cNvSpPr>
                    <a:spLocks/>
                  </p:cNvSpPr>
                  <p:nvPr/>
                </p:nvSpPr>
                <p:spPr bwMode="auto">
                  <a:xfrm rot="-446074">
                    <a:off x="595" y="3279"/>
                    <a:ext cx="189" cy="186"/>
                  </a:xfrm>
                  <a:custGeom>
                    <a:avLst/>
                    <a:gdLst>
                      <a:gd name="T0" fmla="*/ 150 w 189"/>
                      <a:gd name="T1" fmla="*/ 0 h 186"/>
                      <a:gd name="T2" fmla="*/ 0 w 189"/>
                      <a:gd name="T3" fmla="*/ 147 h 186"/>
                      <a:gd name="T4" fmla="*/ 48 w 189"/>
                      <a:gd name="T5" fmla="*/ 186 h 186"/>
                      <a:gd name="T6" fmla="*/ 189 w 189"/>
                      <a:gd name="T7" fmla="*/ 45 h 186"/>
                      <a:gd name="T8" fmla="*/ 150 w 189"/>
                      <a:gd name="T9" fmla="*/ 0 h 186"/>
                      <a:gd name="T10" fmla="*/ 0 60000 65536"/>
                      <a:gd name="T11" fmla="*/ 0 60000 65536"/>
                      <a:gd name="T12" fmla="*/ 0 60000 65536"/>
                      <a:gd name="T13" fmla="*/ 0 60000 65536"/>
                      <a:gd name="T14" fmla="*/ 0 60000 65536"/>
                      <a:gd name="T15" fmla="*/ 0 w 189"/>
                      <a:gd name="T16" fmla="*/ 0 h 186"/>
                      <a:gd name="T17" fmla="*/ 189 w 189"/>
                      <a:gd name="T18" fmla="*/ 186 h 186"/>
                    </a:gdLst>
                    <a:ahLst/>
                    <a:cxnLst>
                      <a:cxn ang="T10">
                        <a:pos x="T0" y="T1"/>
                      </a:cxn>
                      <a:cxn ang="T11">
                        <a:pos x="T2" y="T3"/>
                      </a:cxn>
                      <a:cxn ang="T12">
                        <a:pos x="T4" y="T5"/>
                      </a:cxn>
                      <a:cxn ang="T13">
                        <a:pos x="T6" y="T7"/>
                      </a:cxn>
                      <a:cxn ang="T14">
                        <a:pos x="T8" y="T9"/>
                      </a:cxn>
                    </a:cxnLst>
                    <a:rect l="T15" t="T16" r="T17" b="T18"/>
                    <a:pathLst>
                      <a:path w="189" h="186">
                        <a:moveTo>
                          <a:pt x="150" y="0"/>
                        </a:moveTo>
                        <a:lnTo>
                          <a:pt x="0" y="147"/>
                        </a:lnTo>
                        <a:lnTo>
                          <a:pt x="48" y="186"/>
                        </a:lnTo>
                        <a:lnTo>
                          <a:pt x="189" y="45"/>
                        </a:lnTo>
                        <a:lnTo>
                          <a:pt x="150" y="0"/>
                        </a:lnTo>
                        <a:close/>
                      </a:path>
                    </a:pathLst>
                  </a:custGeom>
                  <a:solidFill>
                    <a:schemeClr val="bg2"/>
                  </a:solidFill>
                  <a:ln w="9525" cap="flat" cmpd="sng">
                    <a:solidFill>
                      <a:schemeClr val="tx1"/>
                    </a:solidFill>
                    <a:prstDash val="solid"/>
                    <a:round/>
                    <a:headEnd type="none" w="med" len="med"/>
                    <a:tailEnd type="none" w="med" len="med"/>
                  </a:ln>
                </p:spPr>
                <p:txBody>
                  <a:bodyPr/>
                  <a:lstStyle/>
                  <a:p>
                    <a:endParaRPr lang="en-US"/>
                  </a:p>
                </p:txBody>
              </p:sp>
              <p:sp>
                <p:nvSpPr>
                  <p:cNvPr id="3589" name="Line 568"/>
                  <p:cNvSpPr>
                    <a:spLocks noChangeShapeType="1"/>
                  </p:cNvSpPr>
                  <p:nvPr/>
                </p:nvSpPr>
                <p:spPr bwMode="auto">
                  <a:xfrm rot="-446074">
                    <a:off x="669" y="3264"/>
                    <a:ext cx="44" cy="38"/>
                  </a:xfrm>
                  <a:prstGeom prst="line">
                    <a:avLst/>
                  </a:prstGeom>
                  <a:noFill/>
                  <a:ln w="25400">
                    <a:solidFill>
                      <a:schemeClr val="tx1"/>
                    </a:solidFill>
                    <a:round/>
                    <a:headEnd/>
                    <a:tailEnd/>
                  </a:ln>
                </p:spPr>
                <p:txBody>
                  <a:bodyPr/>
                  <a:lstStyle/>
                  <a:p>
                    <a:endParaRPr lang="en-US"/>
                  </a:p>
                </p:txBody>
              </p:sp>
              <p:sp>
                <p:nvSpPr>
                  <p:cNvPr id="3590" name="Line 569"/>
                  <p:cNvSpPr>
                    <a:spLocks noChangeShapeType="1"/>
                  </p:cNvSpPr>
                  <p:nvPr/>
                </p:nvSpPr>
                <p:spPr bwMode="auto">
                  <a:xfrm rot="-446074">
                    <a:off x="576" y="3382"/>
                    <a:ext cx="38" cy="32"/>
                  </a:xfrm>
                  <a:prstGeom prst="line">
                    <a:avLst/>
                  </a:prstGeom>
                  <a:noFill/>
                  <a:ln w="25400">
                    <a:solidFill>
                      <a:schemeClr val="tx1"/>
                    </a:solidFill>
                    <a:round/>
                    <a:headEnd/>
                    <a:tailEnd/>
                  </a:ln>
                </p:spPr>
                <p:txBody>
                  <a:bodyPr/>
                  <a:lstStyle/>
                  <a:p>
                    <a:endParaRPr lang="en-US"/>
                  </a:p>
                </p:txBody>
              </p:sp>
            </p:grpSp>
          </p:grpSp>
          <p:grpSp>
            <p:nvGrpSpPr>
              <p:cNvPr id="3576" name="Group 570"/>
              <p:cNvGrpSpPr>
                <a:grpSpLocks/>
              </p:cNvGrpSpPr>
              <p:nvPr/>
            </p:nvGrpSpPr>
            <p:grpSpPr bwMode="auto">
              <a:xfrm>
                <a:off x="1344" y="2987"/>
                <a:ext cx="141" cy="403"/>
                <a:chOff x="460" y="3016"/>
                <a:chExt cx="173" cy="496"/>
              </a:xfrm>
            </p:grpSpPr>
            <p:sp>
              <p:nvSpPr>
                <p:cNvPr id="3578" name="Line 571"/>
                <p:cNvSpPr>
                  <a:spLocks noChangeShapeType="1"/>
                </p:cNvSpPr>
                <p:nvPr/>
              </p:nvSpPr>
              <p:spPr bwMode="auto">
                <a:xfrm>
                  <a:off x="472" y="3292"/>
                  <a:ext cx="0" cy="220"/>
                </a:xfrm>
                <a:prstGeom prst="line">
                  <a:avLst/>
                </a:prstGeom>
                <a:noFill/>
                <a:ln w="28575">
                  <a:solidFill>
                    <a:schemeClr val="tx1"/>
                  </a:solidFill>
                  <a:round/>
                  <a:headEnd/>
                  <a:tailEnd/>
                </a:ln>
              </p:spPr>
              <p:txBody>
                <a:bodyPr wrap="none" anchor="ctr"/>
                <a:lstStyle/>
                <a:p>
                  <a:endParaRPr lang="en-US"/>
                </a:p>
              </p:txBody>
            </p:sp>
            <p:sp>
              <p:nvSpPr>
                <p:cNvPr id="3579" name="Line 572"/>
                <p:cNvSpPr>
                  <a:spLocks noChangeShapeType="1"/>
                </p:cNvSpPr>
                <p:nvPr/>
              </p:nvSpPr>
              <p:spPr bwMode="auto">
                <a:xfrm>
                  <a:off x="620" y="3300"/>
                  <a:ext cx="0" cy="208"/>
                </a:xfrm>
                <a:prstGeom prst="line">
                  <a:avLst/>
                </a:prstGeom>
                <a:noFill/>
                <a:ln w="28575">
                  <a:solidFill>
                    <a:schemeClr val="tx1"/>
                  </a:solidFill>
                  <a:round/>
                  <a:headEnd/>
                  <a:tailEnd/>
                </a:ln>
              </p:spPr>
              <p:txBody>
                <a:bodyPr wrap="none" anchor="ctr"/>
                <a:lstStyle/>
                <a:p>
                  <a:endParaRPr lang="en-US"/>
                </a:p>
              </p:txBody>
            </p:sp>
            <p:grpSp>
              <p:nvGrpSpPr>
                <p:cNvPr id="3580" name="Group 573"/>
                <p:cNvGrpSpPr>
                  <a:grpSpLocks/>
                </p:cNvGrpSpPr>
                <p:nvPr/>
              </p:nvGrpSpPr>
              <p:grpSpPr bwMode="auto">
                <a:xfrm>
                  <a:off x="460" y="3016"/>
                  <a:ext cx="173" cy="322"/>
                  <a:chOff x="2496" y="2112"/>
                  <a:chExt cx="181" cy="333"/>
                </a:xfrm>
              </p:grpSpPr>
              <p:sp>
                <p:nvSpPr>
                  <p:cNvPr id="3581" name="Freeform 574"/>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582" name="Line 575"/>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583" name="Line 576"/>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sp>
            <p:nvSpPr>
              <p:cNvPr id="3577" name="Freeform 577"/>
              <p:cNvSpPr>
                <a:spLocks/>
              </p:cNvSpPr>
              <p:nvPr/>
            </p:nvSpPr>
            <p:spPr bwMode="auto">
              <a:xfrm rot="-758543">
                <a:off x="1442" y="2880"/>
                <a:ext cx="247" cy="146"/>
              </a:xfrm>
              <a:custGeom>
                <a:avLst/>
                <a:gdLst>
                  <a:gd name="T0" fmla="*/ 0 w 304"/>
                  <a:gd name="T1" fmla="*/ 40 h 180"/>
                  <a:gd name="T2" fmla="*/ 188 w 304"/>
                  <a:gd name="T3" fmla="*/ 52 h 180"/>
                  <a:gd name="T4" fmla="*/ 304 w 304"/>
                  <a:gd name="T5" fmla="*/ 180 h 180"/>
                  <a:gd name="T6" fmla="*/ 0 60000 65536"/>
                  <a:gd name="T7" fmla="*/ 0 60000 65536"/>
                  <a:gd name="T8" fmla="*/ 0 60000 65536"/>
                  <a:gd name="T9" fmla="*/ 0 w 304"/>
                  <a:gd name="T10" fmla="*/ 0 h 180"/>
                  <a:gd name="T11" fmla="*/ 304 w 304"/>
                  <a:gd name="T12" fmla="*/ 180 h 180"/>
                </a:gdLst>
                <a:ahLst/>
                <a:cxnLst>
                  <a:cxn ang="T6">
                    <a:pos x="T0" y="T1"/>
                  </a:cxn>
                  <a:cxn ang="T7">
                    <a:pos x="T2" y="T3"/>
                  </a:cxn>
                  <a:cxn ang="T8">
                    <a:pos x="T4" y="T5"/>
                  </a:cxn>
                </a:cxnLst>
                <a:rect l="T9" t="T10" r="T11" b="T12"/>
                <a:pathLst>
                  <a:path w="304" h="180">
                    <a:moveTo>
                      <a:pt x="0" y="40"/>
                    </a:moveTo>
                    <a:cubicBezTo>
                      <a:pt x="31" y="42"/>
                      <a:pt x="100" y="0"/>
                      <a:pt x="188" y="52"/>
                    </a:cubicBezTo>
                    <a:cubicBezTo>
                      <a:pt x="276" y="104"/>
                      <a:pt x="280" y="153"/>
                      <a:pt x="304" y="180"/>
                    </a:cubicBezTo>
                  </a:path>
                </a:pathLst>
              </a:custGeom>
              <a:noFill/>
              <a:ln w="12700">
                <a:solidFill>
                  <a:schemeClr val="tx1"/>
                </a:solidFill>
                <a:round/>
                <a:headEnd type="none" w="sm" len="sm"/>
                <a:tailEnd type="stealth" w="sm" len="sm"/>
              </a:ln>
            </p:spPr>
            <p:txBody>
              <a:bodyPr/>
              <a:lstStyle/>
              <a:p>
                <a:endParaRPr lang="en-US"/>
              </a:p>
            </p:txBody>
          </p:sp>
        </p:grpSp>
        <p:sp>
          <p:nvSpPr>
            <p:cNvPr id="3574" name="Text Box 578"/>
            <p:cNvSpPr txBox="1">
              <a:spLocks noChangeArrowheads="1"/>
            </p:cNvSpPr>
            <p:nvPr/>
          </p:nvSpPr>
          <p:spPr bwMode="auto">
            <a:xfrm>
              <a:off x="1296" y="3486"/>
              <a:ext cx="261" cy="77"/>
            </a:xfrm>
            <a:prstGeom prst="rect">
              <a:avLst/>
            </a:prstGeom>
            <a:noFill/>
            <a:ln w="9525">
              <a:noFill/>
              <a:miter lim="800000"/>
              <a:headEnd/>
              <a:tailEnd/>
            </a:ln>
          </p:spPr>
          <p:txBody>
            <a:bodyPr lIns="0" tIns="0" rIns="0" bIns="0"/>
            <a:lstStyle/>
            <a:p>
              <a:pPr algn="ctr">
                <a:spcBef>
                  <a:spcPct val="50000"/>
                </a:spcBef>
              </a:pPr>
              <a:r>
                <a:rPr lang="en-US" sz="800"/>
                <a:t>Drop Out Shoot</a:t>
              </a:r>
            </a:p>
          </p:txBody>
        </p:sp>
      </p:grpSp>
      <p:grpSp>
        <p:nvGrpSpPr>
          <p:cNvPr id="3168" name="Group 579"/>
          <p:cNvGrpSpPr>
            <a:grpSpLocks/>
          </p:cNvGrpSpPr>
          <p:nvPr/>
        </p:nvGrpSpPr>
        <p:grpSpPr bwMode="auto">
          <a:xfrm>
            <a:off x="3784601" y="4368800"/>
            <a:ext cx="709613" cy="1189038"/>
            <a:chOff x="1872" y="2832"/>
            <a:chExt cx="447" cy="749"/>
          </a:xfrm>
        </p:grpSpPr>
        <p:grpSp>
          <p:nvGrpSpPr>
            <p:cNvPr id="3555" name="Group 580"/>
            <p:cNvGrpSpPr>
              <a:grpSpLocks/>
            </p:cNvGrpSpPr>
            <p:nvPr/>
          </p:nvGrpSpPr>
          <p:grpSpPr bwMode="auto">
            <a:xfrm>
              <a:off x="1872" y="2832"/>
              <a:ext cx="419" cy="648"/>
              <a:chOff x="1872" y="2832"/>
              <a:chExt cx="419" cy="648"/>
            </a:xfrm>
          </p:grpSpPr>
          <p:grpSp>
            <p:nvGrpSpPr>
              <p:cNvPr id="3557" name="Group 581"/>
              <p:cNvGrpSpPr>
                <a:grpSpLocks/>
              </p:cNvGrpSpPr>
              <p:nvPr/>
            </p:nvGrpSpPr>
            <p:grpSpPr bwMode="auto">
              <a:xfrm>
                <a:off x="2153" y="2881"/>
                <a:ext cx="138" cy="442"/>
                <a:chOff x="4184" y="2940"/>
                <a:chExt cx="179" cy="576"/>
              </a:xfrm>
            </p:grpSpPr>
            <p:sp>
              <p:nvSpPr>
                <p:cNvPr id="3570" name="Freeform 582"/>
                <p:cNvSpPr>
                  <a:spLocks/>
                </p:cNvSpPr>
                <p:nvPr/>
              </p:nvSpPr>
              <p:spPr bwMode="auto">
                <a:xfrm>
                  <a:off x="4356" y="3154"/>
                  <a:ext cx="1" cy="362"/>
                </a:xfrm>
                <a:custGeom>
                  <a:avLst/>
                  <a:gdLst>
                    <a:gd name="T0" fmla="*/ 1 w 1"/>
                    <a:gd name="T1" fmla="*/ 0 h 362"/>
                    <a:gd name="T2" fmla="*/ 0 w 1"/>
                    <a:gd name="T3" fmla="*/ 362 h 362"/>
                    <a:gd name="T4" fmla="*/ 0 60000 65536"/>
                    <a:gd name="T5" fmla="*/ 0 60000 65536"/>
                    <a:gd name="T6" fmla="*/ 0 w 1"/>
                    <a:gd name="T7" fmla="*/ 0 h 362"/>
                    <a:gd name="T8" fmla="*/ 1 w 1"/>
                    <a:gd name="T9" fmla="*/ 362 h 362"/>
                  </a:gdLst>
                  <a:ahLst/>
                  <a:cxnLst>
                    <a:cxn ang="T4">
                      <a:pos x="T0" y="T1"/>
                    </a:cxn>
                    <a:cxn ang="T5">
                      <a:pos x="T2" y="T3"/>
                    </a:cxn>
                  </a:cxnLst>
                  <a:rect l="T6" t="T7" r="T8" b="T9"/>
                  <a:pathLst>
                    <a:path w="1" h="362">
                      <a:moveTo>
                        <a:pt x="1" y="0"/>
                      </a:moveTo>
                      <a:lnTo>
                        <a:pt x="0" y="362"/>
                      </a:lnTo>
                    </a:path>
                  </a:pathLst>
                </a:custGeom>
                <a:noFill/>
                <a:ln w="28575">
                  <a:solidFill>
                    <a:schemeClr val="tx1"/>
                  </a:solidFill>
                  <a:round/>
                  <a:headEnd/>
                  <a:tailEnd/>
                </a:ln>
              </p:spPr>
              <p:txBody>
                <a:bodyPr wrap="none" anchor="ctr"/>
                <a:lstStyle/>
                <a:p>
                  <a:endParaRPr lang="en-US"/>
                </a:p>
              </p:txBody>
            </p:sp>
            <p:sp>
              <p:nvSpPr>
                <p:cNvPr id="3571" name="Freeform 583"/>
                <p:cNvSpPr>
                  <a:spLocks/>
                </p:cNvSpPr>
                <p:nvPr/>
              </p:nvSpPr>
              <p:spPr bwMode="auto">
                <a:xfrm>
                  <a:off x="4192" y="3166"/>
                  <a:ext cx="1" cy="342"/>
                </a:xfrm>
                <a:custGeom>
                  <a:avLst/>
                  <a:gdLst>
                    <a:gd name="T0" fmla="*/ 1 w 1"/>
                    <a:gd name="T1" fmla="*/ 0 h 342"/>
                    <a:gd name="T2" fmla="*/ 0 w 1"/>
                    <a:gd name="T3" fmla="*/ 342 h 342"/>
                    <a:gd name="T4" fmla="*/ 0 60000 65536"/>
                    <a:gd name="T5" fmla="*/ 0 60000 65536"/>
                    <a:gd name="T6" fmla="*/ 0 w 1"/>
                    <a:gd name="T7" fmla="*/ 0 h 342"/>
                    <a:gd name="T8" fmla="*/ 1 w 1"/>
                    <a:gd name="T9" fmla="*/ 342 h 342"/>
                  </a:gdLst>
                  <a:ahLst/>
                  <a:cxnLst>
                    <a:cxn ang="T4">
                      <a:pos x="T0" y="T1"/>
                    </a:cxn>
                    <a:cxn ang="T5">
                      <a:pos x="T2" y="T3"/>
                    </a:cxn>
                  </a:cxnLst>
                  <a:rect l="T6" t="T7" r="T8" b="T9"/>
                  <a:pathLst>
                    <a:path w="1" h="342">
                      <a:moveTo>
                        <a:pt x="1" y="0"/>
                      </a:moveTo>
                      <a:lnTo>
                        <a:pt x="0" y="342"/>
                      </a:lnTo>
                    </a:path>
                  </a:pathLst>
                </a:custGeom>
                <a:noFill/>
                <a:ln w="28575">
                  <a:solidFill>
                    <a:schemeClr val="tx1"/>
                  </a:solidFill>
                  <a:round/>
                  <a:headEnd/>
                  <a:tailEnd/>
                </a:ln>
              </p:spPr>
              <p:txBody>
                <a:bodyPr wrap="none" anchor="ctr"/>
                <a:lstStyle/>
                <a:p>
                  <a:endParaRPr lang="en-US"/>
                </a:p>
              </p:txBody>
            </p:sp>
            <p:sp>
              <p:nvSpPr>
                <p:cNvPr id="3572" name="Freeform 584"/>
                <p:cNvSpPr>
                  <a:spLocks/>
                </p:cNvSpPr>
                <p:nvPr/>
              </p:nvSpPr>
              <p:spPr bwMode="auto">
                <a:xfrm flipH="1">
                  <a:off x="4184" y="2940"/>
                  <a:ext cx="179" cy="307"/>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558" name="Group 585"/>
              <p:cNvGrpSpPr>
                <a:grpSpLocks/>
              </p:cNvGrpSpPr>
              <p:nvPr/>
            </p:nvGrpSpPr>
            <p:grpSpPr bwMode="auto">
              <a:xfrm>
                <a:off x="1872" y="3027"/>
                <a:ext cx="343" cy="453"/>
                <a:chOff x="3818" y="3130"/>
                <a:chExt cx="446" cy="590"/>
              </a:xfrm>
            </p:grpSpPr>
            <p:grpSp>
              <p:nvGrpSpPr>
                <p:cNvPr id="3560" name="Group 586"/>
                <p:cNvGrpSpPr>
                  <a:grpSpLocks/>
                </p:cNvGrpSpPr>
                <p:nvPr/>
              </p:nvGrpSpPr>
              <p:grpSpPr bwMode="auto">
                <a:xfrm>
                  <a:off x="4021" y="3231"/>
                  <a:ext cx="243" cy="489"/>
                  <a:chOff x="4021" y="3231"/>
                  <a:chExt cx="243" cy="489"/>
                </a:xfrm>
              </p:grpSpPr>
              <p:sp>
                <p:nvSpPr>
                  <p:cNvPr id="3565" name="Freeform 587"/>
                  <p:cNvSpPr>
                    <a:spLocks/>
                  </p:cNvSpPr>
                  <p:nvPr/>
                </p:nvSpPr>
                <p:spPr bwMode="auto">
                  <a:xfrm>
                    <a:off x="4050" y="3555"/>
                    <a:ext cx="214" cy="165"/>
                  </a:xfrm>
                  <a:custGeom>
                    <a:avLst/>
                    <a:gdLst>
                      <a:gd name="T0" fmla="*/ 0 w 214"/>
                      <a:gd name="T1" fmla="*/ 0 h 165"/>
                      <a:gd name="T2" fmla="*/ 214 w 214"/>
                      <a:gd name="T3" fmla="*/ 21 h 165"/>
                      <a:gd name="T4" fmla="*/ 210 w 214"/>
                      <a:gd name="T5" fmla="*/ 165 h 165"/>
                      <a:gd name="T6" fmla="*/ 0 w 214"/>
                      <a:gd name="T7" fmla="*/ 140 h 165"/>
                      <a:gd name="T8" fmla="*/ 0 w 214"/>
                      <a:gd name="T9" fmla="*/ 0 h 165"/>
                      <a:gd name="T10" fmla="*/ 0 60000 65536"/>
                      <a:gd name="T11" fmla="*/ 0 60000 65536"/>
                      <a:gd name="T12" fmla="*/ 0 60000 65536"/>
                      <a:gd name="T13" fmla="*/ 0 60000 65536"/>
                      <a:gd name="T14" fmla="*/ 0 60000 65536"/>
                      <a:gd name="T15" fmla="*/ 0 w 214"/>
                      <a:gd name="T16" fmla="*/ 0 h 165"/>
                      <a:gd name="T17" fmla="*/ 214 w 214"/>
                      <a:gd name="T18" fmla="*/ 165 h 165"/>
                    </a:gdLst>
                    <a:ahLst/>
                    <a:cxnLst>
                      <a:cxn ang="T10">
                        <a:pos x="T0" y="T1"/>
                      </a:cxn>
                      <a:cxn ang="T11">
                        <a:pos x="T2" y="T3"/>
                      </a:cxn>
                      <a:cxn ang="T12">
                        <a:pos x="T4" y="T5"/>
                      </a:cxn>
                      <a:cxn ang="T13">
                        <a:pos x="T6" y="T7"/>
                      </a:cxn>
                      <a:cxn ang="T14">
                        <a:pos x="T8" y="T9"/>
                      </a:cxn>
                    </a:cxnLst>
                    <a:rect l="T15" t="T16" r="T17" b="T18"/>
                    <a:pathLst>
                      <a:path w="214" h="165">
                        <a:moveTo>
                          <a:pt x="0" y="0"/>
                        </a:moveTo>
                        <a:lnTo>
                          <a:pt x="214" y="21"/>
                        </a:lnTo>
                        <a:lnTo>
                          <a:pt x="210" y="165"/>
                        </a:lnTo>
                        <a:lnTo>
                          <a:pt x="0" y="140"/>
                        </a:lnTo>
                        <a:lnTo>
                          <a:pt x="0" y="0"/>
                        </a:lnTo>
                        <a:close/>
                      </a:path>
                    </a:pathLst>
                  </a:custGeom>
                  <a:solidFill>
                    <a:schemeClr val="bg2"/>
                  </a:solidFill>
                  <a:ln w="9525">
                    <a:solidFill>
                      <a:schemeClr val="tx1"/>
                    </a:solidFill>
                    <a:round/>
                    <a:headEnd/>
                    <a:tailEnd/>
                  </a:ln>
                </p:spPr>
                <p:txBody>
                  <a:bodyPr/>
                  <a:lstStyle/>
                  <a:p>
                    <a:endParaRPr lang="en-US"/>
                  </a:p>
                </p:txBody>
              </p:sp>
              <p:sp>
                <p:nvSpPr>
                  <p:cNvPr id="3566" name="Freeform 588"/>
                  <p:cNvSpPr>
                    <a:spLocks/>
                  </p:cNvSpPr>
                  <p:nvPr/>
                </p:nvSpPr>
                <p:spPr bwMode="auto">
                  <a:xfrm>
                    <a:off x="4133" y="3316"/>
                    <a:ext cx="52" cy="296"/>
                  </a:xfrm>
                  <a:custGeom>
                    <a:avLst/>
                    <a:gdLst>
                      <a:gd name="T0" fmla="*/ 0 w 52"/>
                      <a:gd name="T1" fmla="*/ 57 h 296"/>
                      <a:gd name="T2" fmla="*/ 1 w 52"/>
                      <a:gd name="T3" fmla="*/ 296 h 296"/>
                      <a:gd name="T4" fmla="*/ 52 w 52"/>
                      <a:gd name="T5" fmla="*/ 295 h 296"/>
                      <a:gd name="T6" fmla="*/ 51 w 52"/>
                      <a:gd name="T7" fmla="*/ 0 h 296"/>
                      <a:gd name="T8" fmla="*/ 0 w 52"/>
                      <a:gd name="T9" fmla="*/ 57 h 296"/>
                      <a:gd name="T10" fmla="*/ 0 60000 65536"/>
                      <a:gd name="T11" fmla="*/ 0 60000 65536"/>
                      <a:gd name="T12" fmla="*/ 0 60000 65536"/>
                      <a:gd name="T13" fmla="*/ 0 60000 65536"/>
                      <a:gd name="T14" fmla="*/ 0 60000 65536"/>
                      <a:gd name="T15" fmla="*/ 0 w 52"/>
                      <a:gd name="T16" fmla="*/ 0 h 296"/>
                      <a:gd name="T17" fmla="*/ 52 w 52"/>
                      <a:gd name="T18" fmla="*/ 296 h 296"/>
                    </a:gdLst>
                    <a:ahLst/>
                    <a:cxnLst>
                      <a:cxn ang="T10">
                        <a:pos x="T0" y="T1"/>
                      </a:cxn>
                      <a:cxn ang="T11">
                        <a:pos x="T2" y="T3"/>
                      </a:cxn>
                      <a:cxn ang="T12">
                        <a:pos x="T4" y="T5"/>
                      </a:cxn>
                      <a:cxn ang="T13">
                        <a:pos x="T6" y="T7"/>
                      </a:cxn>
                      <a:cxn ang="T14">
                        <a:pos x="T8" y="T9"/>
                      </a:cxn>
                    </a:cxnLst>
                    <a:rect l="T15" t="T16" r="T17" b="T18"/>
                    <a:pathLst>
                      <a:path w="52" h="296">
                        <a:moveTo>
                          <a:pt x="0" y="57"/>
                        </a:moveTo>
                        <a:lnTo>
                          <a:pt x="1" y="296"/>
                        </a:lnTo>
                        <a:lnTo>
                          <a:pt x="52" y="295"/>
                        </a:lnTo>
                        <a:lnTo>
                          <a:pt x="51" y="0"/>
                        </a:lnTo>
                        <a:lnTo>
                          <a:pt x="0" y="57"/>
                        </a:lnTo>
                        <a:close/>
                      </a:path>
                    </a:pathLst>
                  </a:custGeom>
                  <a:solidFill>
                    <a:schemeClr val="bg2"/>
                  </a:solidFill>
                  <a:ln w="9525" cap="flat" cmpd="sng">
                    <a:solidFill>
                      <a:schemeClr val="tx1"/>
                    </a:solidFill>
                    <a:prstDash val="solid"/>
                    <a:round/>
                    <a:headEnd type="none" w="med" len="med"/>
                    <a:tailEnd type="none" w="med" len="med"/>
                  </a:ln>
                </p:spPr>
                <p:txBody>
                  <a:bodyPr/>
                  <a:lstStyle/>
                  <a:p>
                    <a:endParaRPr lang="en-US"/>
                  </a:p>
                </p:txBody>
              </p:sp>
              <p:sp>
                <p:nvSpPr>
                  <p:cNvPr id="3567" name="Freeform 589"/>
                  <p:cNvSpPr>
                    <a:spLocks/>
                  </p:cNvSpPr>
                  <p:nvPr/>
                </p:nvSpPr>
                <p:spPr bwMode="auto">
                  <a:xfrm rot="-446074">
                    <a:off x="4040" y="3246"/>
                    <a:ext cx="189" cy="186"/>
                  </a:xfrm>
                  <a:custGeom>
                    <a:avLst/>
                    <a:gdLst>
                      <a:gd name="T0" fmla="*/ 150 w 189"/>
                      <a:gd name="T1" fmla="*/ 0 h 186"/>
                      <a:gd name="T2" fmla="*/ 0 w 189"/>
                      <a:gd name="T3" fmla="*/ 147 h 186"/>
                      <a:gd name="T4" fmla="*/ 48 w 189"/>
                      <a:gd name="T5" fmla="*/ 186 h 186"/>
                      <a:gd name="T6" fmla="*/ 189 w 189"/>
                      <a:gd name="T7" fmla="*/ 45 h 186"/>
                      <a:gd name="T8" fmla="*/ 150 w 189"/>
                      <a:gd name="T9" fmla="*/ 0 h 186"/>
                      <a:gd name="T10" fmla="*/ 0 60000 65536"/>
                      <a:gd name="T11" fmla="*/ 0 60000 65536"/>
                      <a:gd name="T12" fmla="*/ 0 60000 65536"/>
                      <a:gd name="T13" fmla="*/ 0 60000 65536"/>
                      <a:gd name="T14" fmla="*/ 0 60000 65536"/>
                      <a:gd name="T15" fmla="*/ 0 w 189"/>
                      <a:gd name="T16" fmla="*/ 0 h 186"/>
                      <a:gd name="T17" fmla="*/ 189 w 189"/>
                      <a:gd name="T18" fmla="*/ 186 h 186"/>
                    </a:gdLst>
                    <a:ahLst/>
                    <a:cxnLst>
                      <a:cxn ang="T10">
                        <a:pos x="T0" y="T1"/>
                      </a:cxn>
                      <a:cxn ang="T11">
                        <a:pos x="T2" y="T3"/>
                      </a:cxn>
                      <a:cxn ang="T12">
                        <a:pos x="T4" y="T5"/>
                      </a:cxn>
                      <a:cxn ang="T13">
                        <a:pos x="T6" y="T7"/>
                      </a:cxn>
                      <a:cxn ang="T14">
                        <a:pos x="T8" y="T9"/>
                      </a:cxn>
                    </a:cxnLst>
                    <a:rect l="T15" t="T16" r="T17" b="T18"/>
                    <a:pathLst>
                      <a:path w="189" h="186">
                        <a:moveTo>
                          <a:pt x="150" y="0"/>
                        </a:moveTo>
                        <a:lnTo>
                          <a:pt x="0" y="147"/>
                        </a:lnTo>
                        <a:lnTo>
                          <a:pt x="48" y="186"/>
                        </a:lnTo>
                        <a:lnTo>
                          <a:pt x="189" y="45"/>
                        </a:lnTo>
                        <a:lnTo>
                          <a:pt x="150" y="0"/>
                        </a:lnTo>
                        <a:close/>
                      </a:path>
                    </a:pathLst>
                  </a:custGeom>
                  <a:solidFill>
                    <a:schemeClr val="bg2"/>
                  </a:solidFill>
                  <a:ln w="9525" cap="flat" cmpd="sng">
                    <a:solidFill>
                      <a:schemeClr val="tx1"/>
                    </a:solidFill>
                    <a:prstDash val="solid"/>
                    <a:round/>
                    <a:headEnd type="none" w="med" len="med"/>
                    <a:tailEnd type="none" w="med" len="med"/>
                  </a:ln>
                </p:spPr>
                <p:txBody>
                  <a:bodyPr/>
                  <a:lstStyle/>
                  <a:p>
                    <a:endParaRPr lang="en-US"/>
                  </a:p>
                </p:txBody>
              </p:sp>
              <p:sp>
                <p:nvSpPr>
                  <p:cNvPr id="3568" name="Line 590"/>
                  <p:cNvSpPr>
                    <a:spLocks noChangeShapeType="1"/>
                  </p:cNvSpPr>
                  <p:nvPr/>
                </p:nvSpPr>
                <p:spPr bwMode="auto">
                  <a:xfrm rot="-446074">
                    <a:off x="4114" y="3231"/>
                    <a:ext cx="44" cy="38"/>
                  </a:xfrm>
                  <a:prstGeom prst="line">
                    <a:avLst/>
                  </a:prstGeom>
                  <a:noFill/>
                  <a:ln w="25400">
                    <a:solidFill>
                      <a:schemeClr val="tx1"/>
                    </a:solidFill>
                    <a:round/>
                    <a:headEnd/>
                    <a:tailEnd/>
                  </a:ln>
                </p:spPr>
                <p:txBody>
                  <a:bodyPr/>
                  <a:lstStyle/>
                  <a:p>
                    <a:endParaRPr lang="en-US"/>
                  </a:p>
                </p:txBody>
              </p:sp>
              <p:sp>
                <p:nvSpPr>
                  <p:cNvPr id="3569" name="Line 591"/>
                  <p:cNvSpPr>
                    <a:spLocks noChangeShapeType="1"/>
                  </p:cNvSpPr>
                  <p:nvPr/>
                </p:nvSpPr>
                <p:spPr bwMode="auto">
                  <a:xfrm rot="-446074">
                    <a:off x="4021" y="3349"/>
                    <a:ext cx="38" cy="32"/>
                  </a:xfrm>
                  <a:prstGeom prst="line">
                    <a:avLst/>
                  </a:prstGeom>
                  <a:noFill/>
                  <a:ln w="25400">
                    <a:solidFill>
                      <a:schemeClr val="tx1"/>
                    </a:solidFill>
                    <a:round/>
                    <a:headEnd/>
                    <a:tailEnd/>
                  </a:ln>
                </p:spPr>
                <p:txBody>
                  <a:bodyPr/>
                  <a:lstStyle/>
                  <a:p>
                    <a:endParaRPr lang="en-US"/>
                  </a:p>
                </p:txBody>
              </p:sp>
            </p:grpSp>
            <p:grpSp>
              <p:nvGrpSpPr>
                <p:cNvPr id="3561" name="Group 592"/>
                <p:cNvGrpSpPr>
                  <a:grpSpLocks/>
                </p:cNvGrpSpPr>
                <p:nvPr/>
              </p:nvGrpSpPr>
              <p:grpSpPr bwMode="auto">
                <a:xfrm rot="18362009" flipH="1">
                  <a:off x="3880" y="3068"/>
                  <a:ext cx="178" cy="302"/>
                  <a:chOff x="2496" y="2112"/>
                  <a:chExt cx="181" cy="333"/>
                </a:xfrm>
              </p:grpSpPr>
              <p:sp>
                <p:nvSpPr>
                  <p:cNvPr id="3562" name="Freeform 593"/>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563" name="Line 594"/>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564" name="Line 595"/>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sp>
            <p:nvSpPr>
              <p:cNvPr id="3559" name="Freeform 596"/>
              <p:cNvSpPr>
                <a:spLocks/>
              </p:cNvSpPr>
              <p:nvPr/>
            </p:nvSpPr>
            <p:spPr bwMode="auto">
              <a:xfrm rot="21508021" flipH="1">
                <a:off x="1898" y="2832"/>
                <a:ext cx="234" cy="138"/>
              </a:xfrm>
              <a:custGeom>
                <a:avLst/>
                <a:gdLst>
                  <a:gd name="T0" fmla="*/ 0 w 304"/>
                  <a:gd name="T1" fmla="*/ 40 h 180"/>
                  <a:gd name="T2" fmla="*/ 188 w 304"/>
                  <a:gd name="T3" fmla="*/ 52 h 180"/>
                  <a:gd name="T4" fmla="*/ 304 w 304"/>
                  <a:gd name="T5" fmla="*/ 180 h 180"/>
                  <a:gd name="T6" fmla="*/ 0 60000 65536"/>
                  <a:gd name="T7" fmla="*/ 0 60000 65536"/>
                  <a:gd name="T8" fmla="*/ 0 60000 65536"/>
                  <a:gd name="T9" fmla="*/ 0 w 304"/>
                  <a:gd name="T10" fmla="*/ 0 h 180"/>
                  <a:gd name="T11" fmla="*/ 304 w 304"/>
                  <a:gd name="T12" fmla="*/ 180 h 180"/>
                </a:gdLst>
                <a:ahLst/>
                <a:cxnLst>
                  <a:cxn ang="T6">
                    <a:pos x="T0" y="T1"/>
                  </a:cxn>
                  <a:cxn ang="T7">
                    <a:pos x="T2" y="T3"/>
                  </a:cxn>
                  <a:cxn ang="T8">
                    <a:pos x="T4" y="T5"/>
                  </a:cxn>
                </a:cxnLst>
                <a:rect l="T9" t="T10" r="T11" b="T12"/>
                <a:pathLst>
                  <a:path w="304" h="180">
                    <a:moveTo>
                      <a:pt x="0" y="40"/>
                    </a:moveTo>
                    <a:cubicBezTo>
                      <a:pt x="31" y="42"/>
                      <a:pt x="100" y="0"/>
                      <a:pt x="188" y="52"/>
                    </a:cubicBezTo>
                    <a:cubicBezTo>
                      <a:pt x="276" y="104"/>
                      <a:pt x="280" y="153"/>
                      <a:pt x="304" y="180"/>
                    </a:cubicBezTo>
                  </a:path>
                </a:pathLst>
              </a:custGeom>
              <a:noFill/>
              <a:ln w="12700">
                <a:solidFill>
                  <a:schemeClr val="tx1"/>
                </a:solidFill>
                <a:round/>
                <a:headEnd type="none" w="sm" len="sm"/>
                <a:tailEnd type="stealth" w="sm" len="sm"/>
              </a:ln>
            </p:spPr>
            <p:txBody>
              <a:bodyPr/>
              <a:lstStyle/>
              <a:p>
                <a:endParaRPr lang="en-US"/>
              </a:p>
            </p:txBody>
          </p:sp>
        </p:grpSp>
        <p:sp>
          <p:nvSpPr>
            <p:cNvPr id="3556" name="Text Box 597"/>
            <p:cNvSpPr txBox="1">
              <a:spLocks noChangeArrowheads="1"/>
            </p:cNvSpPr>
            <p:nvPr/>
          </p:nvSpPr>
          <p:spPr bwMode="auto">
            <a:xfrm>
              <a:off x="2058" y="3504"/>
              <a:ext cx="261" cy="77"/>
            </a:xfrm>
            <a:prstGeom prst="rect">
              <a:avLst/>
            </a:prstGeom>
            <a:noFill/>
            <a:ln w="9525">
              <a:noFill/>
              <a:miter lim="800000"/>
              <a:headEnd/>
              <a:tailEnd/>
            </a:ln>
          </p:spPr>
          <p:txBody>
            <a:bodyPr lIns="0" tIns="0" rIns="0" bIns="0"/>
            <a:lstStyle/>
            <a:p>
              <a:pPr algn="ctr">
                <a:spcBef>
                  <a:spcPct val="50000"/>
                </a:spcBef>
              </a:pPr>
              <a:r>
                <a:rPr lang="en-US" sz="800"/>
                <a:t>Drop Out Penalty</a:t>
              </a:r>
            </a:p>
          </p:txBody>
        </p:sp>
      </p:grpSp>
      <p:grpSp>
        <p:nvGrpSpPr>
          <p:cNvPr id="3169" name="Group 598"/>
          <p:cNvGrpSpPr>
            <a:grpSpLocks/>
          </p:cNvGrpSpPr>
          <p:nvPr/>
        </p:nvGrpSpPr>
        <p:grpSpPr bwMode="auto">
          <a:xfrm flipH="1">
            <a:off x="1346201" y="4445001"/>
            <a:ext cx="698500" cy="1084263"/>
            <a:chOff x="1296" y="2880"/>
            <a:chExt cx="440" cy="683"/>
          </a:xfrm>
        </p:grpSpPr>
        <p:grpSp>
          <p:nvGrpSpPr>
            <p:cNvPr id="3537" name="Group 599"/>
            <p:cNvGrpSpPr>
              <a:grpSpLocks/>
            </p:cNvGrpSpPr>
            <p:nvPr/>
          </p:nvGrpSpPr>
          <p:grpSpPr bwMode="auto">
            <a:xfrm>
              <a:off x="1344" y="2880"/>
              <a:ext cx="392" cy="576"/>
              <a:chOff x="1344" y="2880"/>
              <a:chExt cx="392" cy="576"/>
            </a:xfrm>
          </p:grpSpPr>
          <p:grpSp>
            <p:nvGrpSpPr>
              <p:cNvPr id="3539" name="Group 600"/>
              <p:cNvGrpSpPr>
                <a:grpSpLocks/>
              </p:cNvGrpSpPr>
              <p:nvPr/>
            </p:nvGrpSpPr>
            <p:grpSpPr bwMode="auto">
              <a:xfrm>
                <a:off x="1360" y="3055"/>
                <a:ext cx="376" cy="401"/>
                <a:chOff x="576" y="3156"/>
                <a:chExt cx="462" cy="493"/>
              </a:xfrm>
            </p:grpSpPr>
            <p:sp>
              <p:nvSpPr>
                <p:cNvPr id="3548" name="Freeform 601"/>
                <p:cNvSpPr>
                  <a:spLocks/>
                </p:cNvSpPr>
                <p:nvPr/>
              </p:nvSpPr>
              <p:spPr bwMode="auto">
                <a:xfrm rot="3009029">
                  <a:off x="796" y="3079"/>
                  <a:ext cx="166" cy="319"/>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nvGrpSpPr>
                <p:cNvPr id="3549" name="Group 602"/>
                <p:cNvGrpSpPr>
                  <a:grpSpLocks/>
                </p:cNvGrpSpPr>
                <p:nvPr/>
              </p:nvGrpSpPr>
              <p:grpSpPr bwMode="auto">
                <a:xfrm flipH="1">
                  <a:off x="576" y="3264"/>
                  <a:ext cx="255" cy="385"/>
                  <a:chOff x="576" y="3264"/>
                  <a:chExt cx="255" cy="385"/>
                </a:xfrm>
              </p:grpSpPr>
              <p:sp>
                <p:nvSpPr>
                  <p:cNvPr id="3550" name="Freeform 603"/>
                  <p:cNvSpPr>
                    <a:spLocks/>
                  </p:cNvSpPr>
                  <p:nvPr/>
                </p:nvSpPr>
                <p:spPr bwMode="auto">
                  <a:xfrm>
                    <a:off x="617" y="3484"/>
                    <a:ext cx="214" cy="165"/>
                  </a:xfrm>
                  <a:custGeom>
                    <a:avLst/>
                    <a:gdLst>
                      <a:gd name="T0" fmla="*/ 0 w 214"/>
                      <a:gd name="T1" fmla="*/ 0 h 165"/>
                      <a:gd name="T2" fmla="*/ 214 w 214"/>
                      <a:gd name="T3" fmla="*/ 21 h 165"/>
                      <a:gd name="T4" fmla="*/ 210 w 214"/>
                      <a:gd name="T5" fmla="*/ 165 h 165"/>
                      <a:gd name="T6" fmla="*/ 0 w 214"/>
                      <a:gd name="T7" fmla="*/ 140 h 165"/>
                      <a:gd name="T8" fmla="*/ 0 w 214"/>
                      <a:gd name="T9" fmla="*/ 0 h 165"/>
                      <a:gd name="T10" fmla="*/ 0 60000 65536"/>
                      <a:gd name="T11" fmla="*/ 0 60000 65536"/>
                      <a:gd name="T12" fmla="*/ 0 60000 65536"/>
                      <a:gd name="T13" fmla="*/ 0 60000 65536"/>
                      <a:gd name="T14" fmla="*/ 0 60000 65536"/>
                      <a:gd name="T15" fmla="*/ 0 w 214"/>
                      <a:gd name="T16" fmla="*/ 0 h 165"/>
                      <a:gd name="T17" fmla="*/ 214 w 214"/>
                      <a:gd name="T18" fmla="*/ 165 h 165"/>
                    </a:gdLst>
                    <a:ahLst/>
                    <a:cxnLst>
                      <a:cxn ang="T10">
                        <a:pos x="T0" y="T1"/>
                      </a:cxn>
                      <a:cxn ang="T11">
                        <a:pos x="T2" y="T3"/>
                      </a:cxn>
                      <a:cxn ang="T12">
                        <a:pos x="T4" y="T5"/>
                      </a:cxn>
                      <a:cxn ang="T13">
                        <a:pos x="T6" y="T7"/>
                      </a:cxn>
                      <a:cxn ang="T14">
                        <a:pos x="T8" y="T9"/>
                      </a:cxn>
                    </a:cxnLst>
                    <a:rect l="T15" t="T16" r="T17" b="T18"/>
                    <a:pathLst>
                      <a:path w="214" h="165">
                        <a:moveTo>
                          <a:pt x="0" y="0"/>
                        </a:moveTo>
                        <a:lnTo>
                          <a:pt x="214" y="21"/>
                        </a:lnTo>
                        <a:lnTo>
                          <a:pt x="210" y="165"/>
                        </a:lnTo>
                        <a:lnTo>
                          <a:pt x="0" y="140"/>
                        </a:lnTo>
                        <a:lnTo>
                          <a:pt x="0" y="0"/>
                        </a:lnTo>
                        <a:close/>
                      </a:path>
                    </a:pathLst>
                  </a:custGeom>
                  <a:solidFill>
                    <a:schemeClr val="bg2"/>
                  </a:solidFill>
                  <a:ln w="9525">
                    <a:solidFill>
                      <a:schemeClr val="tx1"/>
                    </a:solidFill>
                    <a:round/>
                    <a:headEnd/>
                    <a:tailEnd/>
                  </a:ln>
                </p:spPr>
                <p:txBody>
                  <a:bodyPr/>
                  <a:lstStyle/>
                  <a:p>
                    <a:endParaRPr lang="en-US"/>
                  </a:p>
                </p:txBody>
              </p:sp>
              <p:sp>
                <p:nvSpPr>
                  <p:cNvPr id="3551" name="Freeform 604"/>
                  <p:cNvSpPr>
                    <a:spLocks/>
                  </p:cNvSpPr>
                  <p:nvPr/>
                </p:nvSpPr>
                <p:spPr bwMode="auto">
                  <a:xfrm>
                    <a:off x="688" y="3349"/>
                    <a:ext cx="52" cy="211"/>
                  </a:xfrm>
                  <a:custGeom>
                    <a:avLst/>
                    <a:gdLst>
                      <a:gd name="T0" fmla="*/ 0 w 52"/>
                      <a:gd name="T1" fmla="*/ 57 h 211"/>
                      <a:gd name="T2" fmla="*/ 0 w 52"/>
                      <a:gd name="T3" fmla="*/ 207 h 211"/>
                      <a:gd name="T4" fmla="*/ 52 w 52"/>
                      <a:gd name="T5" fmla="*/ 211 h 211"/>
                      <a:gd name="T6" fmla="*/ 51 w 52"/>
                      <a:gd name="T7" fmla="*/ 0 h 211"/>
                      <a:gd name="T8" fmla="*/ 0 w 52"/>
                      <a:gd name="T9" fmla="*/ 57 h 211"/>
                      <a:gd name="T10" fmla="*/ 0 60000 65536"/>
                      <a:gd name="T11" fmla="*/ 0 60000 65536"/>
                      <a:gd name="T12" fmla="*/ 0 60000 65536"/>
                      <a:gd name="T13" fmla="*/ 0 60000 65536"/>
                      <a:gd name="T14" fmla="*/ 0 60000 65536"/>
                      <a:gd name="T15" fmla="*/ 0 w 52"/>
                      <a:gd name="T16" fmla="*/ 0 h 211"/>
                      <a:gd name="T17" fmla="*/ 52 w 52"/>
                      <a:gd name="T18" fmla="*/ 211 h 211"/>
                    </a:gdLst>
                    <a:ahLst/>
                    <a:cxnLst>
                      <a:cxn ang="T10">
                        <a:pos x="T0" y="T1"/>
                      </a:cxn>
                      <a:cxn ang="T11">
                        <a:pos x="T2" y="T3"/>
                      </a:cxn>
                      <a:cxn ang="T12">
                        <a:pos x="T4" y="T5"/>
                      </a:cxn>
                      <a:cxn ang="T13">
                        <a:pos x="T6" y="T7"/>
                      </a:cxn>
                      <a:cxn ang="T14">
                        <a:pos x="T8" y="T9"/>
                      </a:cxn>
                    </a:cxnLst>
                    <a:rect l="T15" t="T16" r="T17" b="T18"/>
                    <a:pathLst>
                      <a:path w="52" h="211">
                        <a:moveTo>
                          <a:pt x="0" y="57"/>
                        </a:moveTo>
                        <a:lnTo>
                          <a:pt x="0" y="207"/>
                        </a:lnTo>
                        <a:lnTo>
                          <a:pt x="52" y="211"/>
                        </a:lnTo>
                        <a:lnTo>
                          <a:pt x="51" y="0"/>
                        </a:lnTo>
                        <a:lnTo>
                          <a:pt x="0" y="57"/>
                        </a:lnTo>
                        <a:close/>
                      </a:path>
                    </a:pathLst>
                  </a:custGeom>
                  <a:solidFill>
                    <a:schemeClr val="bg2"/>
                  </a:solidFill>
                  <a:ln w="9525" cap="flat" cmpd="sng">
                    <a:solidFill>
                      <a:schemeClr val="tx1"/>
                    </a:solidFill>
                    <a:prstDash val="solid"/>
                    <a:round/>
                    <a:headEnd type="none" w="med" len="med"/>
                    <a:tailEnd type="none" w="med" len="med"/>
                  </a:ln>
                </p:spPr>
                <p:txBody>
                  <a:bodyPr/>
                  <a:lstStyle/>
                  <a:p>
                    <a:endParaRPr lang="en-US"/>
                  </a:p>
                </p:txBody>
              </p:sp>
              <p:sp>
                <p:nvSpPr>
                  <p:cNvPr id="3552" name="Freeform 605"/>
                  <p:cNvSpPr>
                    <a:spLocks/>
                  </p:cNvSpPr>
                  <p:nvPr/>
                </p:nvSpPr>
                <p:spPr bwMode="auto">
                  <a:xfrm rot="-446074">
                    <a:off x="595" y="3279"/>
                    <a:ext cx="189" cy="186"/>
                  </a:xfrm>
                  <a:custGeom>
                    <a:avLst/>
                    <a:gdLst>
                      <a:gd name="T0" fmla="*/ 150 w 189"/>
                      <a:gd name="T1" fmla="*/ 0 h 186"/>
                      <a:gd name="T2" fmla="*/ 0 w 189"/>
                      <a:gd name="T3" fmla="*/ 147 h 186"/>
                      <a:gd name="T4" fmla="*/ 48 w 189"/>
                      <a:gd name="T5" fmla="*/ 186 h 186"/>
                      <a:gd name="T6" fmla="*/ 189 w 189"/>
                      <a:gd name="T7" fmla="*/ 45 h 186"/>
                      <a:gd name="T8" fmla="*/ 150 w 189"/>
                      <a:gd name="T9" fmla="*/ 0 h 186"/>
                      <a:gd name="T10" fmla="*/ 0 60000 65536"/>
                      <a:gd name="T11" fmla="*/ 0 60000 65536"/>
                      <a:gd name="T12" fmla="*/ 0 60000 65536"/>
                      <a:gd name="T13" fmla="*/ 0 60000 65536"/>
                      <a:gd name="T14" fmla="*/ 0 60000 65536"/>
                      <a:gd name="T15" fmla="*/ 0 w 189"/>
                      <a:gd name="T16" fmla="*/ 0 h 186"/>
                      <a:gd name="T17" fmla="*/ 189 w 189"/>
                      <a:gd name="T18" fmla="*/ 186 h 186"/>
                    </a:gdLst>
                    <a:ahLst/>
                    <a:cxnLst>
                      <a:cxn ang="T10">
                        <a:pos x="T0" y="T1"/>
                      </a:cxn>
                      <a:cxn ang="T11">
                        <a:pos x="T2" y="T3"/>
                      </a:cxn>
                      <a:cxn ang="T12">
                        <a:pos x="T4" y="T5"/>
                      </a:cxn>
                      <a:cxn ang="T13">
                        <a:pos x="T6" y="T7"/>
                      </a:cxn>
                      <a:cxn ang="T14">
                        <a:pos x="T8" y="T9"/>
                      </a:cxn>
                    </a:cxnLst>
                    <a:rect l="T15" t="T16" r="T17" b="T18"/>
                    <a:pathLst>
                      <a:path w="189" h="186">
                        <a:moveTo>
                          <a:pt x="150" y="0"/>
                        </a:moveTo>
                        <a:lnTo>
                          <a:pt x="0" y="147"/>
                        </a:lnTo>
                        <a:lnTo>
                          <a:pt x="48" y="186"/>
                        </a:lnTo>
                        <a:lnTo>
                          <a:pt x="189" y="45"/>
                        </a:lnTo>
                        <a:lnTo>
                          <a:pt x="150" y="0"/>
                        </a:lnTo>
                        <a:close/>
                      </a:path>
                    </a:pathLst>
                  </a:custGeom>
                  <a:solidFill>
                    <a:schemeClr val="bg2"/>
                  </a:solidFill>
                  <a:ln w="9525" cap="flat" cmpd="sng">
                    <a:solidFill>
                      <a:schemeClr val="tx1"/>
                    </a:solidFill>
                    <a:prstDash val="solid"/>
                    <a:round/>
                    <a:headEnd type="none" w="med" len="med"/>
                    <a:tailEnd type="none" w="med" len="med"/>
                  </a:ln>
                </p:spPr>
                <p:txBody>
                  <a:bodyPr/>
                  <a:lstStyle/>
                  <a:p>
                    <a:endParaRPr lang="en-US"/>
                  </a:p>
                </p:txBody>
              </p:sp>
              <p:sp>
                <p:nvSpPr>
                  <p:cNvPr id="3553" name="Line 606"/>
                  <p:cNvSpPr>
                    <a:spLocks noChangeShapeType="1"/>
                  </p:cNvSpPr>
                  <p:nvPr/>
                </p:nvSpPr>
                <p:spPr bwMode="auto">
                  <a:xfrm rot="-446074">
                    <a:off x="669" y="3264"/>
                    <a:ext cx="44" cy="38"/>
                  </a:xfrm>
                  <a:prstGeom prst="line">
                    <a:avLst/>
                  </a:prstGeom>
                  <a:noFill/>
                  <a:ln w="25400">
                    <a:solidFill>
                      <a:schemeClr val="tx1"/>
                    </a:solidFill>
                    <a:round/>
                    <a:headEnd/>
                    <a:tailEnd/>
                  </a:ln>
                </p:spPr>
                <p:txBody>
                  <a:bodyPr/>
                  <a:lstStyle/>
                  <a:p>
                    <a:endParaRPr lang="en-US"/>
                  </a:p>
                </p:txBody>
              </p:sp>
              <p:sp>
                <p:nvSpPr>
                  <p:cNvPr id="3554" name="Line 607"/>
                  <p:cNvSpPr>
                    <a:spLocks noChangeShapeType="1"/>
                  </p:cNvSpPr>
                  <p:nvPr/>
                </p:nvSpPr>
                <p:spPr bwMode="auto">
                  <a:xfrm rot="-446074">
                    <a:off x="576" y="3382"/>
                    <a:ext cx="38" cy="32"/>
                  </a:xfrm>
                  <a:prstGeom prst="line">
                    <a:avLst/>
                  </a:prstGeom>
                  <a:noFill/>
                  <a:ln w="25400">
                    <a:solidFill>
                      <a:schemeClr val="tx1"/>
                    </a:solidFill>
                    <a:round/>
                    <a:headEnd/>
                    <a:tailEnd/>
                  </a:ln>
                </p:spPr>
                <p:txBody>
                  <a:bodyPr/>
                  <a:lstStyle/>
                  <a:p>
                    <a:endParaRPr lang="en-US"/>
                  </a:p>
                </p:txBody>
              </p:sp>
            </p:grpSp>
          </p:grpSp>
          <p:grpSp>
            <p:nvGrpSpPr>
              <p:cNvPr id="3540" name="Group 608"/>
              <p:cNvGrpSpPr>
                <a:grpSpLocks/>
              </p:cNvGrpSpPr>
              <p:nvPr/>
            </p:nvGrpSpPr>
            <p:grpSpPr bwMode="auto">
              <a:xfrm>
                <a:off x="1344" y="2987"/>
                <a:ext cx="141" cy="403"/>
                <a:chOff x="460" y="3016"/>
                <a:chExt cx="173" cy="496"/>
              </a:xfrm>
            </p:grpSpPr>
            <p:sp>
              <p:nvSpPr>
                <p:cNvPr id="3542" name="Line 609"/>
                <p:cNvSpPr>
                  <a:spLocks noChangeShapeType="1"/>
                </p:cNvSpPr>
                <p:nvPr/>
              </p:nvSpPr>
              <p:spPr bwMode="auto">
                <a:xfrm>
                  <a:off x="472" y="3292"/>
                  <a:ext cx="0" cy="220"/>
                </a:xfrm>
                <a:prstGeom prst="line">
                  <a:avLst/>
                </a:prstGeom>
                <a:noFill/>
                <a:ln w="28575">
                  <a:solidFill>
                    <a:schemeClr val="tx1"/>
                  </a:solidFill>
                  <a:round/>
                  <a:headEnd/>
                  <a:tailEnd/>
                </a:ln>
              </p:spPr>
              <p:txBody>
                <a:bodyPr wrap="none" anchor="ctr"/>
                <a:lstStyle/>
                <a:p>
                  <a:endParaRPr lang="en-US"/>
                </a:p>
              </p:txBody>
            </p:sp>
            <p:sp>
              <p:nvSpPr>
                <p:cNvPr id="3543" name="Line 610"/>
                <p:cNvSpPr>
                  <a:spLocks noChangeShapeType="1"/>
                </p:cNvSpPr>
                <p:nvPr/>
              </p:nvSpPr>
              <p:spPr bwMode="auto">
                <a:xfrm>
                  <a:off x="620" y="3300"/>
                  <a:ext cx="0" cy="208"/>
                </a:xfrm>
                <a:prstGeom prst="line">
                  <a:avLst/>
                </a:prstGeom>
                <a:noFill/>
                <a:ln w="28575">
                  <a:solidFill>
                    <a:schemeClr val="tx1"/>
                  </a:solidFill>
                  <a:round/>
                  <a:headEnd/>
                  <a:tailEnd/>
                </a:ln>
              </p:spPr>
              <p:txBody>
                <a:bodyPr wrap="none" anchor="ctr"/>
                <a:lstStyle/>
                <a:p>
                  <a:endParaRPr lang="en-US"/>
                </a:p>
              </p:txBody>
            </p:sp>
            <p:grpSp>
              <p:nvGrpSpPr>
                <p:cNvPr id="3544" name="Group 611"/>
                <p:cNvGrpSpPr>
                  <a:grpSpLocks/>
                </p:cNvGrpSpPr>
                <p:nvPr/>
              </p:nvGrpSpPr>
              <p:grpSpPr bwMode="auto">
                <a:xfrm>
                  <a:off x="460" y="3016"/>
                  <a:ext cx="173" cy="322"/>
                  <a:chOff x="2496" y="2112"/>
                  <a:chExt cx="181" cy="333"/>
                </a:xfrm>
              </p:grpSpPr>
              <p:sp>
                <p:nvSpPr>
                  <p:cNvPr id="3545" name="Freeform 612"/>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546" name="Line 613"/>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547" name="Line 614"/>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sp>
            <p:nvSpPr>
              <p:cNvPr id="3541" name="Freeform 615"/>
              <p:cNvSpPr>
                <a:spLocks/>
              </p:cNvSpPr>
              <p:nvPr/>
            </p:nvSpPr>
            <p:spPr bwMode="auto">
              <a:xfrm rot="-758543">
                <a:off x="1442" y="2880"/>
                <a:ext cx="247" cy="146"/>
              </a:xfrm>
              <a:custGeom>
                <a:avLst/>
                <a:gdLst>
                  <a:gd name="T0" fmla="*/ 0 w 304"/>
                  <a:gd name="T1" fmla="*/ 40 h 180"/>
                  <a:gd name="T2" fmla="*/ 188 w 304"/>
                  <a:gd name="T3" fmla="*/ 52 h 180"/>
                  <a:gd name="T4" fmla="*/ 304 w 304"/>
                  <a:gd name="T5" fmla="*/ 180 h 180"/>
                  <a:gd name="T6" fmla="*/ 0 60000 65536"/>
                  <a:gd name="T7" fmla="*/ 0 60000 65536"/>
                  <a:gd name="T8" fmla="*/ 0 60000 65536"/>
                  <a:gd name="T9" fmla="*/ 0 w 304"/>
                  <a:gd name="T10" fmla="*/ 0 h 180"/>
                  <a:gd name="T11" fmla="*/ 304 w 304"/>
                  <a:gd name="T12" fmla="*/ 180 h 180"/>
                </a:gdLst>
                <a:ahLst/>
                <a:cxnLst>
                  <a:cxn ang="T6">
                    <a:pos x="T0" y="T1"/>
                  </a:cxn>
                  <a:cxn ang="T7">
                    <a:pos x="T2" y="T3"/>
                  </a:cxn>
                  <a:cxn ang="T8">
                    <a:pos x="T4" y="T5"/>
                  </a:cxn>
                </a:cxnLst>
                <a:rect l="T9" t="T10" r="T11" b="T12"/>
                <a:pathLst>
                  <a:path w="304" h="180">
                    <a:moveTo>
                      <a:pt x="0" y="40"/>
                    </a:moveTo>
                    <a:cubicBezTo>
                      <a:pt x="31" y="42"/>
                      <a:pt x="100" y="0"/>
                      <a:pt x="188" y="52"/>
                    </a:cubicBezTo>
                    <a:cubicBezTo>
                      <a:pt x="276" y="104"/>
                      <a:pt x="280" y="153"/>
                      <a:pt x="304" y="180"/>
                    </a:cubicBezTo>
                  </a:path>
                </a:pathLst>
              </a:custGeom>
              <a:noFill/>
              <a:ln w="12700">
                <a:solidFill>
                  <a:schemeClr val="tx1"/>
                </a:solidFill>
                <a:round/>
                <a:headEnd type="none" w="sm" len="sm"/>
                <a:tailEnd type="stealth" w="sm" len="sm"/>
              </a:ln>
            </p:spPr>
            <p:txBody>
              <a:bodyPr/>
              <a:lstStyle/>
              <a:p>
                <a:endParaRPr lang="en-US"/>
              </a:p>
            </p:txBody>
          </p:sp>
        </p:grpSp>
        <p:sp>
          <p:nvSpPr>
            <p:cNvPr id="3538" name="Text Box 616"/>
            <p:cNvSpPr txBox="1">
              <a:spLocks noChangeArrowheads="1"/>
            </p:cNvSpPr>
            <p:nvPr/>
          </p:nvSpPr>
          <p:spPr bwMode="auto">
            <a:xfrm>
              <a:off x="1296" y="3486"/>
              <a:ext cx="261" cy="77"/>
            </a:xfrm>
            <a:prstGeom prst="rect">
              <a:avLst/>
            </a:prstGeom>
            <a:noFill/>
            <a:ln w="9525">
              <a:noFill/>
              <a:miter lim="800000"/>
              <a:headEnd/>
              <a:tailEnd/>
            </a:ln>
          </p:spPr>
          <p:txBody>
            <a:bodyPr lIns="0" tIns="0" rIns="0" bIns="0"/>
            <a:lstStyle/>
            <a:p>
              <a:pPr algn="ctr">
                <a:spcBef>
                  <a:spcPct val="50000"/>
                </a:spcBef>
              </a:pPr>
              <a:r>
                <a:rPr lang="en-US" sz="800"/>
                <a:t>Drop Out Shoot</a:t>
              </a:r>
            </a:p>
          </p:txBody>
        </p:sp>
      </p:grpSp>
      <p:grpSp>
        <p:nvGrpSpPr>
          <p:cNvPr id="3170" name="Group 617"/>
          <p:cNvGrpSpPr>
            <a:grpSpLocks/>
          </p:cNvGrpSpPr>
          <p:nvPr/>
        </p:nvGrpSpPr>
        <p:grpSpPr bwMode="auto">
          <a:xfrm flipH="1">
            <a:off x="3022601" y="4368800"/>
            <a:ext cx="709613" cy="1189038"/>
            <a:chOff x="1872" y="2832"/>
            <a:chExt cx="447" cy="749"/>
          </a:xfrm>
        </p:grpSpPr>
        <p:grpSp>
          <p:nvGrpSpPr>
            <p:cNvPr id="3519" name="Group 618"/>
            <p:cNvGrpSpPr>
              <a:grpSpLocks/>
            </p:cNvGrpSpPr>
            <p:nvPr/>
          </p:nvGrpSpPr>
          <p:grpSpPr bwMode="auto">
            <a:xfrm>
              <a:off x="1872" y="2832"/>
              <a:ext cx="419" cy="648"/>
              <a:chOff x="1872" y="2832"/>
              <a:chExt cx="419" cy="648"/>
            </a:xfrm>
          </p:grpSpPr>
          <p:grpSp>
            <p:nvGrpSpPr>
              <p:cNvPr id="3521" name="Group 619"/>
              <p:cNvGrpSpPr>
                <a:grpSpLocks/>
              </p:cNvGrpSpPr>
              <p:nvPr/>
            </p:nvGrpSpPr>
            <p:grpSpPr bwMode="auto">
              <a:xfrm>
                <a:off x="2153" y="2881"/>
                <a:ext cx="138" cy="442"/>
                <a:chOff x="4184" y="2940"/>
                <a:chExt cx="179" cy="576"/>
              </a:xfrm>
            </p:grpSpPr>
            <p:sp>
              <p:nvSpPr>
                <p:cNvPr id="3534" name="Freeform 620"/>
                <p:cNvSpPr>
                  <a:spLocks/>
                </p:cNvSpPr>
                <p:nvPr/>
              </p:nvSpPr>
              <p:spPr bwMode="auto">
                <a:xfrm>
                  <a:off x="4356" y="3154"/>
                  <a:ext cx="1" cy="362"/>
                </a:xfrm>
                <a:custGeom>
                  <a:avLst/>
                  <a:gdLst>
                    <a:gd name="T0" fmla="*/ 1 w 1"/>
                    <a:gd name="T1" fmla="*/ 0 h 362"/>
                    <a:gd name="T2" fmla="*/ 0 w 1"/>
                    <a:gd name="T3" fmla="*/ 362 h 362"/>
                    <a:gd name="T4" fmla="*/ 0 60000 65536"/>
                    <a:gd name="T5" fmla="*/ 0 60000 65536"/>
                    <a:gd name="T6" fmla="*/ 0 w 1"/>
                    <a:gd name="T7" fmla="*/ 0 h 362"/>
                    <a:gd name="T8" fmla="*/ 1 w 1"/>
                    <a:gd name="T9" fmla="*/ 362 h 362"/>
                  </a:gdLst>
                  <a:ahLst/>
                  <a:cxnLst>
                    <a:cxn ang="T4">
                      <a:pos x="T0" y="T1"/>
                    </a:cxn>
                    <a:cxn ang="T5">
                      <a:pos x="T2" y="T3"/>
                    </a:cxn>
                  </a:cxnLst>
                  <a:rect l="T6" t="T7" r="T8" b="T9"/>
                  <a:pathLst>
                    <a:path w="1" h="362">
                      <a:moveTo>
                        <a:pt x="1" y="0"/>
                      </a:moveTo>
                      <a:lnTo>
                        <a:pt x="0" y="362"/>
                      </a:lnTo>
                    </a:path>
                  </a:pathLst>
                </a:custGeom>
                <a:noFill/>
                <a:ln w="28575">
                  <a:solidFill>
                    <a:schemeClr val="tx1"/>
                  </a:solidFill>
                  <a:round/>
                  <a:headEnd/>
                  <a:tailEnd/>
                </a:ln>
              </p:spPr>
              <p:txBody>
                <a:bodyPr wrap="none" anchor="ctr"/>
                <a:lstStyle/>
                <a:p>
                  <a:endParaRPr lang="en-US"/>
                </a:p>
              </p:txBody>
            </p:sp>
            <p:sp>
              <p:nvSpPr>
                <p:cNvPr id="3535" name="Freeform 621"/>
                <p:cNvSpPr>
                  <a:spLocks/>
                </p:cNvSpPr>
                <p:nvPr/>
              </p:nvSpPr>
              <p:spPr bwMode="auto">
                <a:xfrm>
                  <a:off x="4192" y="3166"/>
                  <a:ext cx="1" cy="342"/>
                </a:xfrm>
                <a:custGeom>
                  <a:avLst/>
                  <a:gdLst>
                    <a:gd name="T0" fmla="*/ 1 w 1"/>
                    <a:gd name="T1" fmla="*/ 0 h 342"/>
                    <a:gd name="T2" fmla="*/ 0 w 1"/>
                    <a:gd name="T3" fmla="*/ 342 h 342"/>
                    <a:gd name="T4" fmla="*/ 0 60000 65536"/>
                    <a:gd name="T5" fmla="*/ 0 60000 65536"/>
                    <a:gd name="T6" fmla="*/ 0 w 1"/>
                    <a:gd name="T7" fmla="*/ 0 h 342"/>
                    <a:gd name="T8" fmla="*/ 1 w 1"/>
                    <a:gd name="T9" fmla="*/ 342 h 342"/>
                  </a:gdLst>
                  <a:ahLst/>
                  <a:cxnLst>
                    <a:cxn ang="T4">
                      <a:pos x="T0" y="T1"/>
                    </a:cxn>
                    <a:cxn ang="T5">
                      <a:pos x="T2" y="T3"/>
                    </a:cxn>
                  </a:cxnLst>
                  <a:rect l="T6" t="T7" r="T8" b="T9"/>
                  <a:pathLst>
                    <a:path w="1" h="342">
                      <a:moveTo>
                        <a:pt x="1" y="0"/>
                      </a:moveTo>
                      <a:lnTo>
                        <a:pt x="0" y="342"/>
                      </a:lnTo>
                    </a:path>
                  </a:pathLst>
                </a:custGeom>
                <a:noFill/>
                <a:ln w="28575">
                  <a:solidFill>
                    <a:schemeClr val="tx1"/>
                  </a:solidFill>
                  <a:round/>
                  <a:headEnd/>
                  <a:tailEnd/>
                </a:ln>
              </p:spPr>
              <p:txBody>
                <a:bodyPr wrap="none" anchor="ctr"/>
                <a:lstStyle/>
                <a:p>
                  <a:endParaRPr lang="en-US"/>
                </a:p>
              </p:txBody>
            </p:sp>
            <p:sp>
              <p:nvSpPr>
                <p:cNvPr id="3536" name="Freeform 622"/>
                <p:cNvSpPr>
                  <a:spLocks/>
                </p:cNvSpPr>
                <p:nvPr/>
              </p:nvSpPr>
              <p:spPr bwMode="auto">
                <a:xfrm flipH="1">
                  <a:off x="4184" y="2940"/>
                  <a:ext cx="179" cy="307"/>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522" name="Group 623"/>
              <p:cNvGrpSpPr>
                <a:grpSpLocks/>
              </p:cNvGrpSpPr>
              <p:nvPr/>
            </p:nvGrpSpPr>
            <p:grpSpPr bwMode="auto">
              <a:xfrm>
                <a:off x="1872" y="3027"/>
                <a:ext cx="343" cy="453"/>
                <a:chOff x="3818" y="3130"/>
                <a:chExt cx="446" cy="590"/>
              </a:xfrm>
            </p:grpSpPr>
            <p:grpSp>
              <p:nvGrpSpPr>
                <p:cNvPr id="3524" name="Group 624"/>
                <p:cNvGrpSpPr>
                  <a:grpSpLocks/>
                </p:cNvGrpSpPr>
                <p:nvPr/>
              </p:nvGrpSpPr>
              <p:grpSpPr bwMode="auto">
                <a:xfrm>
                  <a:off x="4021" y="3231"/>
                  <a:ext cx="243" cy="489"/>
                  <a:chOff x="4021" y="3231"/>
                  <a:chExt cx="243" cy="489"/>
                </a:xfrm>
              </p:grpSpPr>
              <p:sp>
                <p:nvSpPr>
                  <p:cNvPr id="3529" name="Freeform 625"/>
                  <p:cNvSpPr>
                    <a:spLocks/>
                  </p:cNvSpPr>
                  <p:nvPr/>
                </p:nvSpPr>
                <p:spPr bwMode="auto">
                  <a:xfrm>
                    <a:off x="4050" y="3555"/>
                    <a:ext cx="214" cy="165"/>
                  </a:xfrm>
                  <a:custGeom>
                    <a:avLst/>
                    <a:gdLst>
                      <a:gd name="T0" fmla="*/ 0 w 214"/>
                      <a:gd name="T1" fmla="*/ 0 h 165"/>
                      <a:gd name="T2" fmla="*/ 214 w 214"/>
                      <a:gd name="T3" fmla="*/ 21 h 165"/>
                      <a:gd name="T4" fmla="*/ 210 w 214"/>
                      <a:gd name="T5" fmla="*/ 165 h 165"/>
                      <a:gd name="T6" fmla="*/ 0 w 214"/>
                      <a:gd name="T7" fmla="*/ 140 h 165"/>
                      <a:gd name="T8" fmla="*/ 0 w 214"/>
                      <a:gd name="T9" fmla="*/ 0 h 165"/>
                      <a:gd name="T10" fmla="*/ 0 60000 65536"/>
                      <a:gd name="T11" fmla="*/ 0 60000 65536"/>
                      <a:gd name="T12" fmla="*/ 0 60000 65536"/>
                      <a:gd name="T13" fmla="*/ 0 60000 65536"/>
                      <a:gd name="T14" fmla="*/ 0 60000 65536"/>
                      <a:gd name="T15" fmla="*/ 0 w 214"/>
                      <a:gd name="T16" fmla="*/ 0 h 165"/>
                      <a:gd name="T17" fmla="*/ 214 w 214"/>
                      <a:gd name="T18" fmla="*/ 165 h 165"/>
                    </a:gdLst>
                    <a:ahLst/>
                    <a:cxnLst>
                      <a:cxn ang="T10">
                        <a:pos x="T0" y="T1"/>
                      </a:cxn>
                      <a:cxn ang="T11">
                        <a:pos x="T2" y="T3"/>
                      </a:cxn>
                      <a:cxn ang="T12">
                        <a:pos x="T4" y="T5"/>
                      </a:cxn>
                      <a:cxn ang="T13">
                        <a:pos x="T6" y="T7"/>
                      </a:cxn>
                      <a:cxn ang="T14">
                        <a:pos x="T8" y="T9"/>
                      </a:cxn>
                    </a:cxnLst>
                    <a:rect l="T15" t="T16" r="T17" b="T18"/>
                    <a:pathLst>
                      <a:path w="214" h="165">
                        <a:moveTo>
                          <a:pt x="0" y="0"/>
                        </a:moveTo>
                        <a:lnTo>
                          <a:pt x="214" y="21"/>
                        </a:lnTo>
                        <a:lnTo>
                          <a:pt x="210" y="165"/>
                        </a:lnTo>
                        <a:lnTo>
                          <a:pt x="0" y="140"/>
                        </a:lnTo>
                        <a:lnTo>
                          <a:pt x="0" y="0"/>
                        </a:lnTo>
                        <a:close/>
                      </a:path>
                    </a:pathLst>
                  </a:custGeom>
                  <a:solidFill>
                    <a:schemeClr val="bg2"/>
                  </a:solidFill>
                  <a:ln w="9525">
                    <a:solidFill>
                      <a:schemeClr val="tx1"/>
                    </a:solidFill>
                    <a:round/>
                    <a:headEnd/>
                    <a:tailEnd/>
                  </a:ln>
                </p:spPr>
                <p:txBody>
                  <a:bodyPr/>
                  <a:lstStyle/>
                  <a:p>
                    <a:endParaRPr lang="en-US"/>
                  </a:p>
                </p:txBody>
              </p:sp>
              <p:sp>
                <p:nvSpPr>
                  <p:cNvPr id="3530" name="Freeform 626"/>
                  <p:cNvSpPr>
                    <a:spLocks/>
                  </p:cNvSpPr>
                  <p:nvPr/>
                </p:nvSpPr>
                <p:spPr bwMode="auto">
                  <a:xfrm>
                    <a:off x="4133" y="3316"/>
                    <a:ext cx="52" cy="296"/>
                  </a:xfrm>
                  <a:custGeom>
                    <a:avLst/>
                    <a:gdLst>
                      <a:gd name="T0" fmla="*/ 0 w 52"/>
                      <a:gd name="T1" fmla="*/ 57 h 296"/>
                      <a:gd name="T2" fmla="*/ 1 w 52"/>
                      <a:gd name="T3" fmla="*/ 296 h 296"/>
                      <a:gd name="T4" fmla="*/ 52 w 52"/>
                      <a:gd name="T5" fmla="*/ 295 h 296"/>
                      <a:gd name="T6" fmla="*/ 51 w 52"/>
                      <a:gd name="T7" fmla="*/ 0 h 296"/>
                      <a:gd name="T8" fmla="*/ 0 w 52"/>
                      <a:gd name="T9" fmla="*/ 57 h 296"/>
                      <a:gd name="T10" fmla="*/ 0 60000 65536"/>
                      <a:gd name="T11" fmla="*/ 0 60000 65536"/>
                      <a:gd name="T12" fmla="*/ 0 60000 65536"/>
                      <a:gd name="T13" fmla="*/ 0 60000 65536"/>
                      <a:gd name="T14" fmla="*/ 0 60000 65536"/>
                      <a:gd name="T15" fmla="*/ 0 w 52"/>
                      <a:gd name="T16" fmla="*/ 0 h 296"/>
                      <a:gd name="T17" fmla="*/ 52 w 52"/>
                      <a:gd name="T18" fmla="*/ 296 h 296"/>
                    </a:gdLst>
                    <a:ahLst/>
                    <a:cxnLst>
                      <a:cxn ang="T10">
                        <a:pos x="T0" y="T1"/>
                      </a:cxn>
                      <a:cxn ang="T11">
                        <a:pos x="T2" y="T3"/>
                      </a:cxn>
                      <a:cxn ang="T12">
                        <a:pos x="T4" y="T5"/>
                      </a:cxn>
                      <a:cxn ang="T13">
                        <a:pos x="T6" y="T7"/>
                      </a:cxn>
                      <a:cxn ang="T14">
                        <a:pos x="T8" y="T9"/>
                      </a:cxn>
                    </a:cxnLst>
                    <a:rect l="T15" t="T16" r="T17" b="T18"/>
                    <a:pathLst>
                      <a:path w="52" h="296">
                        <a:moveTo>
                          <a:pt x="0" y="57"/>
                        </a:moveTo>
                        <a:lnTo>
                          <a:pt x="1" y="296"/>
                        </a:lnTo>
                        <a:lnTo>
                          <a:pt x="52" y="295"/>
                        </a:lnTo>
                        <a:lnTo>
                          <a:pt x="51" y="0"/>
                        </a:lnTo>
                        <a:lnTo>
                          <a:pt x="0" y="57"/>
                        </a:lnTo>
                        <a:close/>
                      </a:path>
                    </a:pathLst>
                  </a:custGeom>
                  <a:solidFill>
                    <a:schemeClr val="bg2"/>
                  </a:solidFill>
                  <a:ln w="9525" cap="flat" cmpd="sng">
                    <a:solidFill>
                      <a:schemeClr val="tx1"/>
                    </a:solidFill>
                    <a:prstDash val="solid"/>
                    <a:round/>
                    <a:headEnd type="none" w="med" len="med"/>
                    <a:tailEnd type="none" w="med" len="med"/>
                  </a:ln>
                </p:spPr>
                <p:txBody>
                  <a:bodyPr/>
                  <a:lstStyle/>
                  <a:p>
                    <a:endParaRPr lang="en-US"/>
                  </a:p>
                </p:txBody>
              </p:sp>
              <p:sp>
                <p:nvSpPr>
                  <p:cNvPr id="3531" name="Freeform 627"/>
                  <p:cNvSpPr>
                    <a:spLocks/>
                  </p:cNvSpPr>
                  <p:nvPr/>
                </p:nvSpPr>
                <p:spPr bwMode="auto">
                  <a:xfrm rot="-446074">
                    <a:off x="4040" y="3246"/>
                    <a:ext cx="189" cy="186"/>
                  </a:xfrm>
                  <a:custGeom>
                    <a:avLst/>
                    <a:gdLst>
                      <a:gd name="T0" fmla="*/ 150 w 189"/>
                      <a:gd name="T1" fmla="*/ 0 h 186"/>
                      <a:gd name="T2" fmla="*/ 0 w 189"/>
                      <a:gd name="T3" fmla="*/ 147 h 186"/>
                      <a:gd name="T4" fmla="*/ 48 w 189"/>
                      <a:gd name="T5" fmla="*/ 186 h 186"/>
                      <a:gd name="T6" fmla="*/ 189 w 189"/>
                      <a:gd name="T7" fmla="*/ 45 h 186"/>
                      <a:gd name="T8" fmla="*/ 150 w 189"/>
                      <a:gd name="T9" fmla="*/ 0 h 186"/>
                      <a:gd name="T10" fmla="*/ 0 60000 65536"/>
                      <a:gd name="T11" fmla="*/ 0 60000 65536"/>
                      <a:gd name="T12" fmla="*/ 0 60000 65536"/>
                      <a:gd name="T13" fmla="*/ 0 60000 65536"/>
                      <a:gd name="T14" fmla="*/ 0 60000 65536"/>
                      <a:gd name="T15" fmla="*/ 0 w 189"/>
                      <a:gd name="T16" fmla="*/ 0 h 186"/>
                      <a:gd name="T17" fmla="*/ 189 w 189"/>
                      <a:gd name="T18" fmla="*/ 186 h 186"/>
                    </a:gdLst>
                    <a:ahLst/>
                    <a:cxnLst>
                      <a:cxn ang="T10">
                        <a:pos x="T0" y="T1"/>
                      </a:cxn>
                      <a:cxn ang="T11">
                        <a:pos x="T2" y="T3"/>
                      </a:cxn>
                      <a:cxn ang="T12">
                        <a:pos x="T4" y="T5"/>
                      </a:cxn>
                      <a:cxn ang="T13">
                        <a:pos x="T6" y="T7"/>
                      </a:cxn>
                      <a:cxn ang="T14">
                        <a:pos x="T8" y="T9"/>
                      </a:cxn>
                    </a:cxnLst>
                    <a:rect l="T15" t="T16" r="T17" b="T18"/>
                    <a:pathLst>
                      <a:path w="189" h="186">
                        <a:moveTo>
                          <a:pt x="150" y="0"/>
                        </a:moveTo>
                        <a:lnTo>
                          <a:pt x="0" y="147"/>
                        </a:lnTo>
                        <a:lnTo>
                          <a:pt x="48" y="186"/>
                        </a:lnTo>
                        <a:lnTo>
                          <a:pt x="189" y="45"/>
                        </a:lnTo>
                        <a:lnTo>
                          <a:pt x="150" y="0"/>
                        </a:lnTo>
                        <a:close/>
                      </a:path>
                    </a:pathLst>
                  </a:custGeom>
                  <a:solidFill>
                    <a:schemeClr val="bg2"/>
                  </a:solidFill>
                  <a:ln w="9525" cap="flat" cmpd="sng">
                    <a:solidFill>
                      <a:schemeClr val="tx1"/>
                    </a:solidFill>
                    <a:prstDash val="solid"/>
                    <a:round/>
                    <a:headEnd type="none" w="med" len="med"/>
                    <a:tailEnd type="none" w="med" len="med"/>
                  </a:ln>
                </p:spPr>
                <p:txBody>
                  <a:bodyPr/>
                  <a:lstStyle/>
                  <a:p>
                    <a:endParaRPr lang="en-US"/>
                  </a:p>
                </p:txBody>
              </p:sp>
              <p:sp>
                <p:nvSpPr>
                  <p:cNvPr id="3532" name="Line 628"/>
                  <p:cNvSpPr>
                    <a:spLocks noChangeShapeType="1"/>
                  </p:cNvSpPr>
                  <p:nvPr/>
                </p:nvSpPr>
                <p:spPr bwMode="auto">
                  <a:xfrm rot="-446074">
                    <a:off x="4114" y="3231"/>
                    <a:ext cx="44" cy="38"/>
                  </a:xfrm>
                  <a:prstGeom prst="line">
                    <a:avLst/>
                  </a:prstGeom>
                  <a:noFill/>
                  <a:ln w="25400">
                    <a:solidFill>
                      <a:schemeClr val="tx1"/>
                    </a:solidFill>
                    <a:round/>
                    <a:headEnd/>
                    <a:tailEnd/>
                  </a:ln>
                </p:spPr>
                <p:txBody>
                  <a:bodyPr/>
                  <a:lstStyle/>
                  <a:p>
                    <a:endParaRPr lang="en-US"/>
                  </a:p>
                </p:txBody>
              </p:sp>
              <p:sp>
                <p:nvSpPr>
                  <p:cNvPr id="3533" name="Line 629"/>
                  <p:cNvSpPr>
                    <a:spLocks noChangeShapeType="1"/>
                  </p:cNvSpPr>
                  <p:nvPr/>
                </p:nvSpPr>
                <p:spPr bwMode="auto">
                  <a:xfrm rot="-446074">
                    <a:off x="4021" y="3349"/>
                    <a:ext cx="38" cy="32"/>
                  </a:xfrm>
                  <a:prstGeom prst="line">
                    <a:avLst/>
                  </a:prstGeom>
                  <a:noFill/>
                  <a:ln w="25400">
                    <a:solidFill>
                      <a:schemeClr val="tx1"/>
                    </a:solidFill>
                    <a:round/>
                    <a:headEnd/>
                    <a:tailEnd/>
                  </a:ln>
                </p:spPr>
                <p:txBody>
                  <a:bodyPr/>
                  <a:lstStyle/>
                  <a:p>
                    <a:endParaRPr lang="en-US"/>
                  </a:p>
                </p:txBody>
              </p:sp>
            </p:grpSp>
            <p:grpSp>
              <p:nvGrpSpPr>
                <p:cNvPr id="3525" name="Group 630"/>
                <p:cNvGrpSpPr>
                  <a:grpSpLocks/>
                </p:cNvGrpSpPr>
                <p:nvPr/>
              </p:nvGrpSpPr>
              <p:grpSpPr bwMode="auto">
                <a:xfrm rot="18362009" flipH="1">
                  <a:off x="3880" y="3068"/>
                  <a:ext cx="178" cy="302"/>
                  <a:chOff x="2496" y="2112"/>
                  <a:chExt cx="181" cy="333"/>
                </a:xfrm>
              </p:grpSpPr>
              <p:sp>
                <p:nvSpPr>
                  <p:cNvPr id="3526" name="Freeform 631"/>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527" name="Line 632"/>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528" name="Line 633"/>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sp>
            <p:nvSpPr>
              <p:cNvPr id="3523" name="Freeform 634"/>
              <p:cNvSpPr>
                <a:spLocks/>
              </p:cNvSpPr>
              <p:nvPr/>
            </p:nvSpPr>
            <p:spPr bwMode="auto">
              <a:xfrm rot="21508021" flipH="1">
                <a:off x="1898" y="2832"/>
                <a:ext cx="234" cy="138"/>
              </a:xfrm>
              <a:custGeom>
                <a:avLst/>
                <a:gdLst>
                  <a:gd name="T0" fmla="*/ 0 w 304"/>
                  <a:gd name="T1" fmla="*/ 40 h 180"/>
                  <a:gd name="T2" fmla="*/ 188 w 304"/>
                  <a:gd name="T3" fmla="*/ 52 h 180"/>
                  <a:gd name="T4" fmla="*/ 304 w 304"/>
                  <a:gd name="T5" fmla="*/ 180 h 180"/>
                  <a:gd name="T6" fmla="*/ 0 60000 65536"/>
                  <a:gd name="T7" fmla="*/ 0 60000 65536"/>
                  <a:gd name="T8" fmla="*/ 0 60000 65536"/>
                  <a:gd name="T9" fmla="*/ 0 w 304"/>
                  <a:gd name="T10" fmla="*/ 0 h 180"/>
                  <a:gd name="T11" fmla="*/ 304 w 304"/>
                  <a:gd name="T12" fmla="*/ 180 h 180"/>
                </a:gdLst>
                <a:ahLst/>
                <a:cxnLst>
                  <a:cxn ang="T6">
                    <a:pos x="T0" y="T1"/>
                  </a:cxn>
                  <a:cxn ang="T7">
                    <a:pos x="T2" y="T3"/>
                  </a:cxn>
                  <a:cxn ang="T8">
                    <a:pos x="T4" y="T5"/>
                  </a:cxn>
                </a:cxnLst>
                <a:rect l="T9" t="T10" r="T11" b="T12"/>
                <a:pathLst>
                  <a:path w="304" h="180">
                    <a:moveTo>
                      <a:pt x="0" y="40"/>
                    </a:moveTo>
                    <a:cubicBezTo>
                      <a:pt x="31" y="42"/>
                      <a:pt x="100" y="0"/>
                      <a:pt x="188" y="52"/>
                    </a:cubicBezTo>
                    <a:cubicBezTo>
                      <a:pt x="276" y="104"/>
                      <a:pt x="280" y="153"/>
                      <a:pt x="304" y="180"/>
                    </a:cubicBezTo>
                  </a:path>
                </a:pathLst>
              </a:custGeom>
              <a:noFill/>
              <a:ln w="12700">
                <a:solidFill>
                  <a:schemeClr val="tx1"/>
                </a:solidFill>
                <a:round/>
                <a:headEnd type="none" w="sm" len="sm"/>
                <a:tailEnd type="stealth" w="sm" len="sm"/>
              </a:ln>
            </p:spPr>
            <p:txBody>
              <a:bodyPr/>
              <a:lstStyle/>
              <a:p>
                <a:endParaRPr lang="en-US"/>
              </a:p>
            </p:txBody>
          </p:sp>
        </p:grpSp>
        <p:sp>
          <p:nvSpPr>
            <p:cNvPr id="3520" name="Text Box 635"/>
            <p:cNvSpPr txBox="1">
              <a:spLocks noChangeArrowheads="1"/>
            </p:cNvSpPr>
            <p:nvPr/>
          </p:nvSpPr>
          <p:spPr bwMode="auto">
            <a:xfrm>
              <a:off x="2058" y="3504"/>
              <a:ext cx="261" cy="77"/>
            </a:xfrm>
            <a:prstGeom prst="rect">
              <a:avLst/>
            </a:prstGeom>
            <a:noFill/>
            <a:ln w="9525">
              <a:noFill/>
              <a:miter lim="800000"/>
              <a:headEnd/>
              <a:tailEnd/>
            </a:ln>
          </p:spPr>
          <p:txBody>
            <a:bodyPr lIns="0" tIns="0" rIns="0" bIns="0"/>
            <a:lstStyle/>
            <a:p>
              <a:pPr algn="ctr">
                <a:spcBef>
                  <a:spcPct val="50000"/>
                </a:spcBef>
              </a:pPr>
              <a:r>
                <a:rPr lang="en-US" sz="800"/>
                <a:t>Drop Out Penalty</a:t>
              </a:r>
            </a:p>
          </p:txBody>
        </p:sp>
      </p:grpSp>
      <p:grpSp>
        <p:nvGrpSpPr>
          <p:cNvPr id="3171" name="Group 636"/>
          <p:cNvGrpSpPr>
            <a:grpSpLocks/>
          </p:cNvGrpSpPr>
          <p:nvPr/>
        </p:nvGrpSpPr>
        <p:grpSpPr bwMode="auto">
          <a:xfrm>
            <a:off x="6400801" y="6476999"/>
            <a:ext cx="750888" cy="920750"/>
            <a:chOff x="3024" y="2832"/>
            <a:chExt cx="473" cy="580"/>
          </a:xfrm>
        </p:grpSpPr>
        <p:grpSp>
          <p:nvGrpSpPr>
            <p:cNvPr id="3514" name="Group 637"/>
            <p:cNvGrpSpPr>
              <a:grpSpLocks/>
            </p:cNvGrpSpPr>
            <p:nvPr/>
          </p:nvGrpSpPr>
          <p:grpSpPr bwMode="auto">
            <a:xfrm flipH="1">
              <a:off x="3024" y="2832"/>
              <a:ext cx="473" cy="472"/>
              <a:chOff x="2687" y="3583"/>
              <a:chExt cx="473" cy="472"/>
            </a:xfrm>
          </p:grpSpPr>
          <p:sp>
            <p:nvSpPr>
              <p:cNvPr id="3516" name="Freeform 638"/>
              <p:cNvSpPr>
                <a:spLocks/>
              </p:cNvSpPr>
              <p:nvPr/>
            </p:nvSpPr>
            <p:spPr bwMode="auto">
              <a:xfrm>
                <a:off x="3071" y="3583"/>
                <a:ext cx="89" cy="395"/>
              </a:xfrm>
              <a:custGeom>
                <a:avLst/>
                <a:gdLst>
                  <a:gd name="T0" fmla="*/ 0 w 89"/>
                  <a:gd name="T1" fmla="*/ 275 h 395"/>
                  <a:gd name="T2" fmla="*/ 0 w 89"/>
                  <a:gd name="T3" fmla="*/ 75 h 395"/>
                  <a:gd name="T4" fmla="*/ 16 w 89"/>
                  <a:gd name="T5" fmla="*/ 55 h 395"/>
                  <a:gd name="T6" fmla="*/ 30 w 89"/>
                  <a:gd name="T7" fmla="*/ 71 h 395"/>
                  <a:gd name="T8" fmla="*/ 30 w 89"/>
                  <a:gd name="T9" fmla="*/ 0 h 395"/>
                  <a:gd name="T10" fmla="*/ 59 w 89"/>
                  <a:gd name="T11" fmla="*/ 27 h 395"/>
                  <a:gd name="T12" fmla="*/ 59 w 89"/>
                  <a:gd name="T13" fmla="*/ 97 h 395"/>
                  <a:gd name="T14" fmla="*/ 79 w 89"/>
                  <a:gd name="T15" fmla="*/ 121 h 395"/>
                  <a:gd name="T16" fmla="*/ 89 w 89"/>
                  <a:gd name="T17" fmla="*/ 148 h 395"/>
                  <a:gd name="T18" fmla="*/ 89 w 89"/>
                  <a:gd name="T19" fmla="*/ 355 h 395"/>
                  <a:gd name="T20" fmla="*/ 70 w 89"/>
                  <a:gd name="T21" fmla="*/ 395 h 395"/>
                  <a:gd name="T22" fmla="*/ 12 w 89"/>
                  <a:gd name="T23" fmla="*/ 332 h 395"/>
                  <a:gd name="T24" fmla="*/ 0 w 89"/>
                  <a:gd name="T25" fmla="*/ 275 h 3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9"/>
                  <a:gd name="T40" fmla="*/ 0 h 395"/>
                  <a:gd name="T41" fmla="*/ 89 w 89"/>
                  <a:gd name="T42" fmla="*/ 395 h 3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9" h="395">
                    <a:moveTo>
                      <a:pt x="0" y="275"/>
                    </a:moveTo>
                    <a:lnTo>
                      <a:pt x="0" y="75"/>
                    </a:lnTo>
                    <a:lnTo>
                      <a:pt x="16" y="55"/>
                    </a:lnTo>
                    <a:lnTo>
                      <a:pt x="30" y="71"/>
                    </a:lnTo>
                    <a:lnTo>
                      <a:pt x="30" y="0"/>
                    </a:lnTo>
                    <a:lnTo>
                      <a:pt x="59" y="27"/>
                    </a:lnTo>
                    <a:lnTo>
                      <a:pt x="59" y="97"/>
                    </a:lnTo>
                    <a:lnTo>
                      <a:pt x="79" y="121"/>
                    </a:lnTo>
                    <a:lnTo>
                      <a:pt x="89" y="148"/>
                    </a:lnTo>
                    <a:lnTo>
                      <a:pt x="89" y="355"/>
                    </a:lnTo>
                    <a:lnTo>
                      <a:pt x="70" y="395"/>
                    </a:lnTo>
                    <a:lnTo>
                      <a:pt x="12" y="332"/>
                    </a:lnTo>
                    <a:lnTo>
                      <a:pt x="0" y="275"/>
                    </a:lnTo>
                    <a:close/>
                  </a:path>
                </a:pathLst>
              </a:custGeom>
              <a:solidFill>
                <a:srgbClr val="EBB884"/>
              </a:solidFill>
              <a:ln w="1588">
                <a:solidFill>
                  <a:srgbClr val="000000"/>
                </a:solidFill>
                <a:prstDash val="solid"/>
                <a:round/>
                <a:headEnd/>
                <a:tailEnd/>
              </a:ln>
            </p:spPr>
            <p:txBody>
              <a:bodyPr/>
              <a:lstStyle/>
              <a:p>
                <a:endParaRPr lang="en-US"/>
              </a:p>
            </p:txBody>
          </p:sp>
          <p:sp>
            <p:nvSpPr>
              <p:cNvPr id="3517" name="Freeform 639"/>
              <p:cNvSpPr>
                <a:spLocks/>
              </p:cNvSpPr>
              <p:nvPr/>
            </p:nvSpPr>
            <p:spPr bwMode="auto">
              <a:xfrm>
                <a:off x="2687" y="3941"/>
                <a:ext cx="319" cy="114"/>
              </a:xfrm>
              <a:custGeom>
                <a:avLst/>
                <a:gdLst>
                  <a:gd name="T0" fmla="*/ 228 w 319"/>
                  <a:gd name="T1" fmla="*/ 114 h 114"/>
                  <a:gd name="T2" fmla="*/ 31 w 319"/>
                  <a:gd name="T3" fmla="*/ 85 h 114"/>
                  <a:gd name="T4" fmla="*/ 16 w 319"/>
                  <a:gd name="T5" fmla="*/ 66 h 114"/>
                  <a:gd name="T6" fmla="*/ 39 w 319"/>
                  <a:gd name="T7" fmla="*/ 48 h 114"/>
                  <a:gd name="T8" fmla="*/ 0 w 319"/>
                  <a:gd name="T9" fmla="*/ 40 h 114"/>
                  <a:gd name="T10" fmla="*/ 22 w 319"/>
                  <a:gd name="T11" fmla="*/ 19 h 114"/>
                  <a:gd name="T12" fmla="*/ 67 w 319"/>
                  <a:gd name="T13" fmla="*/ 24 h 114"/>
                  <a:gd name="T14" fmla="*/ 88 w 319"/>
                  <a:gd name="T15" fmla="*/ 4 h 114"/>
                  <a:gd name="T16" fmla="*/ 115 w 319"/>
                  <a:gd name="T17" fmla="*/ 0 h 114"/>
                  <a:gd name="T18" fmla="*/ 300 w 319"/>
                  <a:gd name="T19" fmla="*/ 31 h 114"/>
                  <a:gd name="T20" fmla="*/ 319 w 319"/>
                  <a:gd name="T21" fmla="*/ 60 h 114"/>
                  <a:gd name="T22" fmla="*/ 283 w 319"/>
                  <a:gd name="T23" fmla="*/ 109 h 114"/>
                  <a:gd name="T24" fmla="*/ 228 w 319"/>
                  <a:gd name="T25" fmla="*/ 114 h 1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9"/>
                  <a:gd name="T40" fmla="*/ 0 h 114"/>
                  <a:gd name="T41" fmla="*/ 319 w 319"/>
                  <a:gd name="T42" fmla="*/ 114 h 1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9" h="114">
                    <a:moveTo>
                      <a:pt x="228" y="114"/>
                    </a:moveTo>
                    <a:lnTo>
                      <a:pt x="31" y="85"/>
                    </a:lnTo>
                    <a:lnTo>
                      <a:pt x="16" y="66"/>
                    </a:lnTo>
                    <a:lnTo>
                      <a:pt x="39" y="48"/>
                    </a:lnTo>
                    <a:lnTo>
                      <a:pt x="0" y="40"/>
                    </a:lnTo>
                    <a:lnTo>
                      <a:pt x="22" y="19"/>
                    </a:lnTo>
                    <a:lnTo>
                      <a:pt x="67" y="24"/>
                    </a:lnTo>
                    <a:lnTo>
                      <a:pt x="88" y="4"/>
                    </a:lnTo>
                    <a:lnTo>
                      <a:pt x="115" y="0"/>
                    </a:lnTo>
                    <a:lnTo>
                      <a:pt x="300" y="31"/>
                    </a:lnTo>
                    <a:lnTo>
                      <a:pt x="319" y="60"/>
                    </a:lnTo>
                    <a:lnTo>
                      <a:pt x="283" y="109"/>
                    </a:lnTo>
                    <a:lnTo>
                      <a:pt x="228" y="114"/>
                    </a:lnTo>
                    <a:close/>
                  </a:path>
                </a:pathLst>
              </a:custGeom>
              <a:solidFill>
                <a:srgbClr val="EBB884"/>
              </a:solidFill>
              <a:ln w="1588">
                <a:solidFill>
                  <a:srgbClr val="000000"/>
                </a:solidFill>
                <a:prstDash val="solid"/>
                <a:round/>
                <a:headEnd/>
                <a:tailEnd/>
              </a:ln>
            </p:spPr>
            <p:txBody>
              <a:bodyPr/>
              <a:lstStyle/>
              <a:p>
                <a:endParaRPr lang="en-US"/>
              </a:p>
            </p:txBody>
          </p:sp>
          <p:sp>
            <p:nvSpPr>
              <p:cNvPr id="3518" name="Freeform 640"/>
              <p:cNvSpPr>
                <a:spLocks/>
              </p:cNvSpPr>
              <p:nvPr/>
            </p:nvSpPr>
            <p:spPr bwMode="auto">
              <a:xfrm>
                <a:off x="2809" y="3744"/>
                <a:ext cx="321" cy="261"/>
              </a:xfrm>
              <a:custGeom>
                <a:avLst/>
                <a:gdLst>
                  <a:gd name="T0" fmla="*/ 0 w 191"/>
                  <a:gd name="T1" fmla="*/ 156 h 156"/>
                  <a:gd name="T2" fmla="*/ 1 w 191"/>
                  <a:gd name="T3" fmla="*/ 138 h 156"/>
                  <a:gd name="T4" fmla="*/ 5 w 191"/>
                  <a:gd name="T5" fmla="*/ 121 h 156"/>
                  <a:gd name="T6" fmla="*/ 11 w 191"/>
                  <a:gd name="T7" fmla="*/ 104 h 156"/>
                  <a:gd name="T8" fmla="*/ 19 w 191"/>
                  <a:gd name="T9" fmla="*/ 88 h 156"/>
                  <a:gd name="T10" fmla="*/ 29 w 191"/>
                  <a:gd name="T11" fmla="*/ 73 h 156"/>
                  <a:gd name="T12" fmla="*/ 42 w 191"/>
                  <a:gd name="T13" fmla="*/ 58 h 156"/>
                  <a:gd name="T14" fmla="*/ 57 w 191"/>
                  <a:gd name="T15" fmla="*/ 45 h 156"/>
                  <a:gd name="T16" fmla="*/ 72 w 191"/>
                  <a:gd name="T17" fmla="*/ 33 h 156"/>
                  <a:gd name="T18" fmla="*/ 89 w 191"/>
                  <a:gd name="T19" fmla="*/ 24 h 156"/>
                  <a:gd name="T20" fmla="*/ 108 w 191"/>
                  <a:gd name="T21" fmla="*/ 15 h 156"/>
                  <a:gd name="T22" fmla="*/ 129 w 191"/>
                  <a:gd name="T23" fmla="*/ 8 h 156"/>
                  <a:gd name="T24" fmla="*/ 149 w 191"/>
                  <a:gd name="T25" fmla="*/ 3 h 156"/>
                  <a:gd name="T26" fmla="*/ 171 w 191"/>
                  <a:gd name="T27" fmla="*/ 1 h 156"/>
                  <a:gd name="T28" fmla="*/ 191 w 191"/>
                  <a:gd name="T29" fmla="*/ 0 h 1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1"/>
                  <a:gd name="T46" fmla="*/ 0 h 156"/>
                  <a:gd name="T47" fmla="*/ 191 w 191"/>
                  <a:gd name="T48" fmla="*/ 156 h 1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1" h="156">
                    <a:moveTo>
                      <a:pt x="0" y="156"/>
                    </a:moveTo>
                    <a:lnTo>
                      <a:pt x="1" y="138"/>
                    </a:lnTo>
                    <a:lnTo>
                      <a:pt x="5" y="121"/>
                    </a:lnTo>
                    <a:lnTo>
                      <a:pt x="11" y="104"/>
                    </a:lnTo>
                    <a:lnTo>
                      <a:pt x="19" y="88"/>
                    </a:lnTo>
                    <a:lnTo>
                      <a:pt x="29" y="73"/>
                    </a:lnTo>
                    <a:lnTo>
                      <a:pt x="42" y="58"/>
                    </a:lnTo>
                    <a:lnTo>
                      <a:pt x="57" y="45"/>
                    </a:lnTo>
                    <a:lnTo>
                      <a:pt x="72" y="33"/>
                    </a:lnTo>
                    <a:lnTo>
                      <a:pt x="89" y="24"/>
                    </a:lnTo>
                    <a:lnTo>
                      <a:pt x="108" y="15"/>
                    </a:lnTo>
                    <a:lnTo>
                      <a:pt x="129" y="8"/>
                    </a:lnTo>
                    <a:lnTo>
                      <a:pt x="149" y="3"/>
                    </a:lnTo>
                    <a:lnTo>
                      <a:pt x="171" y="1"/>
                    </a:lnTo>
                    <a:lnTo>
                      <a:pt x="191" y="0"/>
                    </a:lnTo>
                  </a:path>
                </a:pathLst>
              </a:custGeom>
              <a:noFill/>
              <a:ln w="12700">
                <a:solidFill>
                  <a:srgbClr val="000000"/>
                </a:solidFill>
                <a:prstDash val="solid"/>
                <a:round/>
                <a:headEnd/>
                <a:tailEnd type="arrow" w="med" len="med"/>
              </a:ln>
            </p:spPr>
            <p:txBody>
              <a:bodyPr/>
              <a:lstStyle/>
              <a:p>
                <a:endParaRPr lang="en-US"/>
              </a:p>
            </p:txBody>
          </p:sp>
        </p:grpSp>
        <p:sp>
          <p:nvSpPr>
            <p:cNvPr id="3515" name="Rectangle 641"/>
            <p:cNvSpPr>
              <a:spLocks noChangeArrowheads="1"/>
            </p:cNvSpPr>
            <p:nvPr/>
          </p:nvSpPr>
          <p:spPr bwMode="auto">
            <a:xfrm flipH="1">
              <a:off x="3052" y="3296"/>
              <a:ext cx="343" cy="116"/>
            </a:xfrm>
            <a:prstGeom prst="rect">
              <a:avLst/>
            </a:prstGeom>
            <a:noFill/>
            <a:ln w="9525">
              <a:noFill/>
              <a:miter lim="800000"/>
              <a:headEnd/>
              <a:tailEnd/>
            </a:ln>
          </p:spPr>
          <p:txBody>
            <a:bodyPr wrap="none" lIns="0" tIns="0" rIns="0" bIns="0">
              <a:spAutoFit/>
            </a:bodyPr>
            <a:lstStyle/>
            <a:p>
              <a:r>
                <a:rPr lang="en-US" sz="1200">
                  <a:solidFill>
                    <a:srgbClr val="000000"/>
                  </a:solidFill>
                </a:rPr>
                <a:t>Flop-Up</a:t>
              </a:r>
              <a:endParaRPr lang="en-US" sz="2400">
                <a:latin typeface="Times New Roman" charset="0"/>
              </a:endParaRPr>
            </a:p>
          </p:txBody>
        </p:sp>
      </p:grpSp>
      <p:sp>
        <p:nvSpPr>
          <p:cNvPr id="3172" name="Freeform 642"/>
          <p:cNvSpPr>
            <a:spLocks/>
          </p:cNvSpPr>
          <p:nvPr/>
        </p:nvSpPr>
        <p:spPr bwMode="auto">
          <a:xfrm flipH="1">
            <a:off x="6111876" y="5257801"/>
            <a:ext cx="244475" cy="636587"/>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173" name="Freeform 643"/>
          <p:cNvSpPr>
            <a:spLocks/>
          </p:cNvSpPr>
          <p:nvPr/>
        </p:nvSpPr>
        <p:spPr bwMode="auto">
          <a:xfrm>
            <a:off x="5943600" y="5907088"/>
            <a:ext cx="314325" cy="358775"/>
          </a:xfrm>
          <a:custGeom>
            <a:avLst/>
            <a:gdLst>
              <a:gd name="T0" fmla="*/ 2 w 177"/>
              <a:gd name="T1" fmla="*/ 153 h 169"/>
              <a:gd name="T2" fmla="*/ 36 w 177"/>
              <a:gd name="T3" fmla="*/ 169 h 169"/>
              <a:gd name="T4" fmla="*/ 54 w 177"/>
              <a:gd name="T5" fmla="*/ 147 h 169"/>
              <a:gd name="T6" fmla="*/ 74 w 177"/>
              <a:gd name="T7" fmla="*/ 153 h 169"/>
              <a:gd name="T8" fmla="*/ 107 w 177"/>
              <a:gd name="T9" fmla="*/ 147 h 169"/>
              <a:gd name="T10" fmla="*/ 168 w 177"/>
              <a:gd name="T11" fmla="*/ 69 h 169"/>
              <a:gd name="T12" fmla="*/ 177 w 177"/>
              <a:gd name="T13" fmla="*/ 28 h 169"/>
              <a:gd name="T14" fmla="*/ 105 w 177"/>
              <a:gd name="T15" fmla="*/ 0 h 169"/>
              <a:gd name="T16" fmla="*/ 66 w 177"/>
              <a:gd name="T17" fmla="*/ 10 h 169"/>
              <a:gd name="T18" fmla="*/ 3 w 177"/>
              <a:gd name="T19" fmla="*/ 84 h 169"/>
              <a:gd name="T20" fmla="*/ 0 w 177"/>
              <a:gd name="T21" fmla="*/ 109 h 169"/>
              <a:gd name="T22" fmla="*/ 23 w 177"/>
              <a:gd name="T23" fmla="*/ 123 h 169"/>
              <a:gd name="T24" fmla="*/ 3 w 177"/>
              <a:gd name="T25" fmla="*/ 148 h 1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169"/>
              <a:gd name="T41" fmla="*/ 177 w 177"/>
              <a:gd name="T42" fmla="*/ 169 h 1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169">
                <a:moveTo>
                  <a:pt x="2" y="153"/>
                </a:moveTo>
                <a:lnTo>
                  <a:pt x="36" y="169"/>
                </a:lnTo>
                <a:lnTo>
                  <a:pt x="54" y="147"/>
                </a:lnTo>
                <a:lnTo>
                  <a:pt x="74" y="153"/>
                </a:lnTo>
                <a:lnTo>
                  <a:pt x="107" y="147"/>
                </a:lnTo>
                <a:lnTo>
                  <a:pt x="168" y="69"/>
                </a:lnTo>
                <a:lnTo>
                  <a:pt x="177" y="28"/>
                </a:lnTo>
                <a:lnTo>
                  <a:pt x="105" y="0"/>
                </a:lnTo>
                <a:lnTo>
                  <a:pt x="66" y="10"/>
                </a:lnTo>
                <a:lnTo>
                  <a:pt x="3" y="84"/>
                </a:lnTo>
                <a:lnTo>
                  <a:pt x="0" y="109"/>
                </a:lnTo>
                <a:lnTo>
                  <a:pt x="23" y="123"/>
                </a:lnTo>
                <a:lnTo>
                  <a:pt x="3" y="148"/>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174" name="Freeform 644"/>
          <p:cNvSpPr>
            <a:spLocks/>
          </p:cNvSpPr>
          <p:nvPr/>
        </p:nvSpPr>
        <p:spPr bwMode="auto">
          <a:xfrm>
            <a:off x="5970588" y="5495926"/>
            <a:ext cx="255587" cy="576264"/>
          </a:xfrm>
          <a:custGeom>
            <a:avLst/>
            <a:gdLst>
              <a:gd name="T0" fmla="*/ 63 w 147"/>
              <a:gd name="T1" fmla="*/ 329 h 329"/>
              <a:gd name="T2" fmla="*/ 21 w 147"/>
              <a:gd name="T3" fmla="*/ 149 h 329"/>
              <a:gd name="T4" fmla="*/ 147 w 147"/>
              <a:gd name="T5" fmla="*/ 0 h 329"/>
              <a:gd name="T6" fmla="*/ 0 60000 65536"/>
              <a:gd name="T7" fmla="*/ 0 60000 65536"/>
              <a:gd name="T8" fmla="*/ 0 60000 65536"/>
              <a:gd name="T9" fmla="*/ 0 w 147"/>
              <a:gd name="T10" fmla="*/ 0 h 329"/>
              <a:gd name="T11" fmla="*/ 147 w 147"/>
              <a:gd name="T12" fmla="*/ 329 h 329"/>
            </a:gdLst>
            <a:ahLst/>
            <a:cxnLst>
              <a:cxn ang="T6">
                <a:pos x="T0" y="T1"/>
              </a:cxn>
              <a:cxn ang="T7">
                <a:pos x="T2" y="T3"/>
              </a:cxn>
              <a:cxn ang="T8">
                <a:pos x="T4" y="T5"/>
              </a:cxn>
            </a:cxnLst>
            <a:rect l="T9" t="T10" r="T11" b="T12"/>
            <a:pathLst>
              <a:path w="147" h="329">
                <a:moveTo>
                  <a:pt x="63" y="329"/>
                </a:moveTo>
                <a:cubicBezTo>
                  <a:pt x="56" y="299"/>
                  <a:pt x="0" y="236"/>
                  <a:pt x="21" y="149"/>
                </a:cubicBezTo>
                <a:cubicBezTo>
                  <a:pt x="54" y="26"/>
                  <a:pt x="121" y="31"/>
                  <a:pt x="147" y="0"/>
                </a:cubicBezTo>
              </a:path>
            </a:pathLst>
          </a:custGeom>
          <a:noFill/>
          <a:ln w="12700">
            <a:solidFill>
              <a:schemeClr val="tx1"/>
            </a:solidFill>
            <a:round/>
            <a:headEnd type="none" w="med" len="med"/>
            <a:tailEnd type="arrow" w="med" len="med"/>
          </a:ln>
        </p:spPr>
        <p:txBody>
          <a:bodyPr/>
          <a:lstStyle/>
          <a:p>
            <a:endParaRPr lang="en-US"/>
          </a:p>
        </p:txBody>
      </p:sp>
      <p:sp>
        <p:nvSpPr>
          <p:cNvPr id="3175" name="Rectangle 645"/>
          <p:cNvSpPr>
            <a:spLocks noChangeArrowheads="1"/>
          </p:cNvSpPr>
          <p:nvPr/>
        </p:nvSpPr>
        <p:spPr bwMode="auto">
          <a:xfrm flipH="1">
            <a:off x="5945189" y="6264275"/>
            <a:ext cx="545021" cy="184666"/>
          </a:xfrm>
          <a:prstGeom prst="rect">
            <a:avLst/>
          </a:prstGeom>
          <a:noFill/>
          <a:ln w="9525">
            <a:noFill/>
            <a:miter lim="800000"/>
            <a:headEnd/>
            <a:tailEnd/>
          </a:ln>
        </p:spPr>
        <p:txBody>
          <a:bodyPr wrap="none" lIns="0" tIns="0" rIns="0" bIns="0">
            <a:spAutoFit/>
          </a:bodyPr>
          <a:lstStyle/>
          <a:p>
            <a:r>
              <a:rPr lang="en-US" sz="1200">
                <a:solidFill>
                  <a:srgbClr val="000000"/>
                </a:solidFill>
              </a:rPr>
              <a:t>Flop-Up</a:t>
            </a:r>
            <a:endParaRPr lang="en-US" sz="2400">
              <a:latin typeface="Times New Roman" charset="0"/>
            </a:endParaRPr>
          </a:p>
        </p:txBody>
      </p:sp>
      <p:grpSp>
        <p:nvGrpSpPr>
          <p:cNvPr id="3176" name="Group 646"/>
          <p:cNvGrpSpPr>
            <a:grpSpLocks/>
          </p:cNvGrpSpPr>
          <p:nvPr/>
        </p:nvGrpSpPr>
        <p:grpSpPr bwMode="auto">
          <a:xfrm flipH="1">
            <a:off x="6553195" y="5257800"/>
            <a:ext cx="544513" cy="1190625"/>
            <a:chOff x="3503" y="3301"/>
            <a:chExt cx="343" cy="750"/>
          </a:xfrm>
        </p:grpSpPr>
        <p:grpSp>
          <p:nvGrpSpPr>
            <p:cNvPr id="3509" name="Group 647"/>
            <p:cNvGrpSpPr>
              <a:grpSpLocks/>
            </p:cNvGrpSpPr>
            <p:nvPr/>
          </p:nvGrpSpPr>
          <p:grpSpPr bwMode="auto">
            <a:xfrm>
              <a:off x="3504" y="3301"/>
              <a:ext cx="260" cy="635"/>
              <a:chOff x="3504" y="3360"/>
              <a:chExt cx="236" cy="576"/>
            </a:xfrm>
          </p:grpSpPr>
          <p:sp>
            <p:nvSpPr>
              <p:cNvPr id="3511" name="Freeform 648"/>
              <p:cNvSpPr>
                <a:spLocks/>
              </p:cNvSpPr>
              <p:nvPr/>
            </p:nvSpPr>
            <p:spPr bwMode="auto">
              <a:xfrm flipH="1">
                <a:off x="3600" y="3360"/>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512" name="Freeform 649"/>
              <p:cNvSpPr>
                <a:spLocks/>
              </p:cNvSpPr>
              <p:nvPr/>
            </p:nvSpPr>
            <p:spPr bwMode="auto">
              <a:xfrm>
                <a:off x="3504" y="3731"/>
                <a:ext cx="180" cy="205"/>
              </a:xfrm>
              <a:custGeom>
                <a:avLst/>
                <a:gdLst>
                  <a:gd name="T0" fmla="*/ 2 w 177"/>
                  <a:gd name="T1" fmla="*/ 153 h 169"/>
                  <a:gd name="T2" fmla="*/ 36 w 177"/>
                  <a:gd name="T3" fmla="*/ 169 h 169"/>
                  <a:gd name="T4" fmla="*/ 54 w 177"/>
                  <a:gd name="T5" fmla="*/ 147 h 169"/>
                  <a:gd name="T6" fmla="*/ 74 w 177"/>
                  <a:gd name="T7" fmla="*/ 153 h 169"/>
                  <a:gd name="T8" fmla="*/ 107 w 177"/>
                  <a:gd name="T9" fmla="*/ 147 h 169"/>
                  <a:gd name="T10" fmla="*/ 168 w 177"/>
                  <a:gd name="T11" fmla="*/ 69 h 169"/>
                  <a:gd name="T12" fmla="*/ 177 w 177"/>
                  <a:gd name="T13" fmla="*/ 28 h 169"/>
                  <a:gd name="T14" fmla="*/ 105 w 177"/>
                  <a:gd name="T15" fmla="*/ 0 h 169"/>
                  <a:gd name="T16" fmla="*/ 66 w 177"/>
                  <a:gd name="T17" fmla="*/ 10 h 169"/>
                  <a:gd name="T18" fmla="*/ 3 w 177"/>
                  <a:gd name="T19" fmla="*/ 84 h 169"/>
                  <a:gd name="T20" fmla="*/ 0 w 177"/>
                  <a:gd name="T21" fmla="*/ 109 h 169"/>
                  <a:gd name="T22" fmla="*/ 23 w 177"/>
                  <a:gd name="T23" fmla="*/ 123 h 169"/>
                  <a:gd name="T24" fmla="*/ 3 w 177"/>
                  <a:gd name="T25" fmla="*/ 148 h 1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7"/>
                  <a:gd name="T40" fmla="*/ 0 h 169"/>
                  <a:gd name="T41" fmla="*/ 177 w 177"/>
                  <a:gd name="T42" fmla="*/ 169 h 16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7" h="169">
                    <a:moveTo>
                      <a:pt x="2" y="153"/>
                    </a:moveTo>
                    <a:lnTo>
                      <a:pt x="36" y="169"/>
                    </a:lnTo>
                    <a:lnTo>
                      <a:pt x="54" y="147"/>
                    </a:lnTo>
                    <a:lnTo>
                      <a:pt x="74" y="153"/>
                    </a:lnTo>
                    <a:lnTo>
                      <a:pt x="107" y="147"/>
                    </a:lnTo>
                    <a:lnTo>
                      <a:pt x="168" y="69"/>
                    </a:lnTo>
                    <a:lnTo>
                      <a:pt x="177" y="28"/>
                    </a:lnTo>
                    <a:lnTo>
                      <a:pt x="105" y="0"/>
                    </a:lnTo>
                    <a:lnTo>
                      <a:pt x="66" y="10"/>
                    </a:lnTo>
                    <a:lnTo>
                      <a:pt x="3" y="84"/>
                    </a:lnTo>
                    <a:lnTo>
                      <a:pt x="0" y="109"/>
                    </a:lnTo>
                    <a:lnTo>
                      <a:pt x="23" y="123"/>
                    </a:lnTo>
                    <a:lnTo>
                      <a:pt x="3" y="148"/>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513" name="Freeform 650"/>
              <p:cNvSpPr>
                <a:spLocks/>
              </p:cNvSpPr>
              <p:nvPr/>
            </p:nvSpPr>
            <p:spPr bwMode="auto">
              <a:xfrm>
                <a:off x="3519" y="3496"/>
                <a:ext cx="147" cy="329"/>
              </a:xfrm>
              <a:custGeom>
                <a:avLst/>
                <a:gdLst>
                  <a:gd name="T0" fmla="*/ 63 w 147"/>
                  <a:gd name="T1" fmla="*/ 329 h 329"/>
                  <a:gd name="T2" fmla="*/ 21 w 147"/>
                  <a:gd name="T3" fmla="*/ 149 h 329"/>
                  <a:gd name="T4" fmla="*/ 147 w 147"/>
                  <a:gd name="T5" fmla="*/ 0 h 329"/>
                  <a:gd name="T6" fmla="*/ 0 60000 65536"/>
                  <a:gd name="T7" fmla="*/ 0 60000 65536"/>
                  <a:gd name="T8" fmla="*/ 0 60000 65536"/>
                  <a:gd name="T9" fmla="*/ 0 w 147"/>
                  <a:gd name="T10" fmla="*/ 0 h 329"/>
                  <a:gd name="T11" fmla="*/ 147 w 147"/>
                  <a:gd name="T12" fmla="*/ 329 h 329"/>
                </a:gdLst>
                <a:ahLst/>
                <a:cxnLst>
                  <a:cxn ang="T6">
                    <a:pos x="T0" y="T1"/>
                  </a:cxn>
                  <a:cxn ang="T7">
                    <a:pos x="T2" y="T3"/>
                  </a:cxn>
                  <a:cxn ang="T8">
                    <a:pos x="T4" y="T5"/>
                  </a:cxn>
                </a:cxnLst>
                <a:rect l="T9" t="T10" r="T11" b="T12"/>
                <a:pathLst>
                  <a:path w="147" h="329">
                    <a:moveTo>
                      <a:pt x="63" y="329"/>
                    </a:moveTo>
                    <a:cubicBezTo>
                      <a:pt x="56" y="299"/>
                      <a:pt x="0" y="236"/>
                      <a:pt x="21" y="149"/>
                    </a:cubicBezTo>
                    <a:cubicBezTo>
                      <a:pt x="54" y="26"/>
                      <a:pt x="121" y="31"/>
                      <a:pt x="147" y="0"/>
                    </a:cubicBezTo>
                  </a:path>
                </a:pathLst>
              </a:custGeom>
              <a:noFill/>
              <a:ln w="12700">
                <a:solidFill>
                  <a:schemeClr val="tx1"/>
                </a:solidFill>
                <a:round/>
                <a:headEnd type="none" w="med" len="med"/>
                <a:tailEnd type="arrow" w="med" len="med"/>
              </a:ln>
            </p:spPr>
            <p:txBody>
              <a:bodyPr/>
              <a:lstStyle/>
              <a:p>
                <a:endParaRPr lang="en-US"/>
              </a:p>
            </p:txBody>
          </p:sp>
        </p:grpSp>
        <p:sp>
          <p:nvSpPr>
            <p:cNvPr id="3510" name="Rectangle 651"/>
            <p:cNvSpPr>
              <a:spLocks noChangeArrowheads="1"/>
            </p:cNvSpPr>
            <p:nvPr/>
          </p:nvSpPr>
          <p:spPr bwMode="auto">
            <a:xfrm flipH="1">
              <a:off x="3503" y="3935"/>
              <a:ext cx="343" cy="116"/>
            </a:xfrm>
            <a:prstGeom prst="rect">
              <a:avLst/>
            </a:prstGeom>
            <a:noFill/>
            <a:ln w="9525">
              <a:noFill/>
              <a:miter lim="800000"/>
              <a:headEnd/>
              <a:tailEnd/>
            </a:ln>
          </p:spPr>
          <p:txBody>
            <a:bodyPr wrap="none" lIns="0" tIns="0" rIns="0" bIns="0">
              <a:spAutoFit/>
            </a:bodyPr>
            <a:lstStyle/>
            <a:p>
              <a:r>
                <a:rPr lang="en-US" sz="1200">
                  <a:solidFill>
                    <a:srgbClr val="000000"/>
                  </a:solidFill>
                </a:rPr>
                <a:t>Flop-Up</a:t>
              </a:r>
              <a:endParaRPr lang="en-US" sz="2400">
                <a:latin typeface="Times New Roman" charset="0"/>
              </a:endParaRPr>
            </a:p>
          </p:txBody>
        </p:sp>
      </p:grpSp>
      <p:grpSp>
        <p:nvGrpSpPr>
          <p:cNvPr id="3177" name="Group 652"/>
          <p:cNvGrpSpPr>
            <a:grpSpLocks/>
          </p:cNvGrpSpPr>
          <p:nvPr/>
        </p:nvGrpSpPr>
        <p:grpSpPr bwMode="auto">
          <a:xfrm>
            <a:off x="6369050" y="7569201"/>
            <a:ext cx="808038" cy="1071563"/>
            <a:chOff x="4012" y="4768"/>
            <a:chExt cx="509" cy="675"/>
          </a:xfrm>
        </p:grpSpPr>
        <p:grpSp>
          <p:nvGrpSpPr>
            <p:cNvPr id="3500" name="Group 653"/>
            <p:cNvGrpSpPr>
              <a:grpSpLocks/>
            </p:cNvGrpSpPr>
            <p:nvPr/>
          </p:nvGrpSpPr>
          <p:grpSpPr bwMode="auto">
            <a:xfrm>
              <a:off x="4012" y="4768"/>
              <a:ext cx="509" cy="563"/>
              <a:chOff x="4012" y="4768"/>
              <a:chExt cx="509" cy="563"/>
            </a:xfrm>
          </p:grpSpPr>
          <p:sp>
            <p:nvSpPr>
              <p:cNvPr id="3502" name="Rectangle 654"/>
              <p:cNvSpPr>
                <a:spLocks noChangeArrowheads="1"/>
              </p:cNvSpPr>
              <p:nvPr/>
            </p:nvSpPr>
            <p:spPr bwMode="auto">
              <a:xfrm rot="17335384" flipH="1">
                <a:off x="4156" y="5103"/>
                <a:ext cx="164" cy="214"/>
              </a:xfrm>
              <a:prstGeom prst="rect">
                <a:avLst/>
              </a:prstGeom>
              <a:noFill/>
              <a:ln w="9525">
                <a:noFill/>
                <a:miter lim="800000"/>
                <a:headEnd/>
                <a:tailEnd/>
              </a:ln>
            </p:spPr>
            <p:txBody>
              <a:bodyPr lIns="92075" tIns="46038" rIns="92075" bIns="46038">
                <a:spAutoFit/>
              </a:bodyPr>
              <a:lstStyle/>
              <a:p>
                <a:pPr algn="ctr" eaLnBrk="0" hangingPunct="0"/>
                <a:endParaRPr lang="en-US" sz="800"/>
              </a:p>
              <a:p>
                <a:pPr algn="ctr" eaLnBrk="0" hangingPunct="0"/>
                <a:endParaRPr lang="en-US" sz="800"/>
              </a:p>
            </p:txBody>
          </p:sp>
          <p:sp>
            <p:nvSpPr>
              <p:cNvPr id="3503" name="Freeform 655"/>
              <p:cNvSpPr>
                <a:spLocks/>
              </p:cNvSpPr>
              <p:nvPr/>
            </p:nvSpPr>
            <p:spPr bwMode="auto">
              <a:xfrm rot="2505662">
                <a:off x="4219" y="5159"/>
                <a:ext cx="277" cy="172"/>
              </a:xfrm>
              <a:custGeom>
                <a:avLst/>
                <a:gdLst>
                  <a:gd name="T0" fmla="*/ 275 w 299"/>
                  <a:gd name="T1" fmla="*/ 12 h 214"/>
                  <a:gd name="T2" fmla="*/ 299 w 299"/>
                  <a:gd name="T3" fmla="*/ 82 h 214"/>
                  <a:gd name="T4" fmla="*/ 244 w 299"/>
                  <a:gd name="T5" fmla="*/ 101 h 214"/>
                  <a:gd name="T6" fmla="*/ 252 w 299"/>
                  <a:gd name="T7" fmla="*/ 123 h 214"/>
                  <a:gd name="T8" fmla="*/ 247 w 299"/>
                  <a:gd name="T9" fmla="*/ 164 h 214"/>
                  <a:gd name="T10" fmla="*/ 102 w 299"/>
                  <a:gd name="T11" fmla="*/ 214 h 214"/>
                  <a:gd name="T12" fmla="*/ 36 w 299"/>
                  <a:gd name="T13" fmla="*/ 197 h 214"/>
                  <a:gd name="T14" fmla="*/ 0 w 299"/>
                  <a:gd name="T15" fmla="*/ 123 h 214"/>
                  <a:gd name="T16" fmla="*/ 42 w 299"/>
                  <a:gd name="T17" fmla="*/ 54 h 214"/>
                  <a:gd name="T18" fmla="*/ 165 w 299"/>
                  <a:gd name="T19" fmla="*/ 0 h 214"/>
                  <a:gd name="T20" fmla="*/ 201 w 299"/>
                  <a:gd name="T21" fmla="*/ 9 h 214"/>
                  <a:gd name="T22" fmla="*/ 220 w 299"/>
                  <a:gd name="T23" fmla="*/ 31 h 214"/>
                  <a:gd name="T24" fmla="*/ 275 w 299"/>
                  <a:gd name="T25" fmla="*/ 12 h 2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9"/>
                  <a:gd name="T40" fmla="*/ 0 h 214"/>
                  <a:gd name="T41" fmla="*/ 299 w 299"/>
                  <a:gd name="T42" fmla="*/ 214 h 2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9" h="214">
                    <a:moveTo>
                      <a:pt x="275" y="12"/>
                    </a:moveTo>
                    <a:lnTo>
                      <a:pt x="299" y="82"/>
                    </a:lnTo>
                    <a:lnTo>
                      <a:pt x="244" y="101"/>
                    </a:lnTo>
                    <a:lnTo>
                      <a:pt x="252" y="123"/>
                    </a:lnTo>
                    <a:lnTo>
                      <a:pt x="247" y="164"/>
                    </a:lnTo>
                    <a:lnTo>
                      <a:pt x="102" y="214"/>
                    </a:lnTo>
                    <a:lnTo>
                      <a:pt x="36" y="197"/>
                    </a:lnTo>
                    <a:lnTo>
                      <a:pt x="0" y="123"/>
                    </a:lnTo>
                    <a:lnTo>
                      <a:pt x="42" y="54"/>
                    </a:lnTo>
                    <a:lnTo>
                      <a:pt x="165" y="0"/>
                    </a:lnTo>
                    <a:lnTo>
                      <a:pt x="201" y="9"/>
                    </a:lnTo>
                    <a:lnTo>
                      <a:pt x="220" y="31"/>
                    </a:lnTo>
                    <a:lnTo>
                      <a:pt x="275" y="12"/>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504" name="Freeform 656"/>
              <p:cNvSpPr>
                <a:spLocks/>
              </p:cNvSpPr>
              <p:nvPr/>
            </p:nvSpPr>
            <p:spPr bwMode="auto">
              <a:xfrm rot="5600284" flipH="1">
                <a:off x="4267" y="4994"/>
                <a:ext cx="293" cy="214"/>
              </a:xfrm>
              <a:custGeom>
                <a:avLst/>
                <a:gdLst>
                  <a:gd name="T0" fmla="*/ 288 w 291"/>
                  <a:gd name="T1" fmla="*/ 231 h 231"/>
                  <a:gd name="T2" fmla="*/ 207 w 291"/>
                  <a:gd name="T3" fmla="*/ 57 h 231"/>
                  <a:gd name="T4" fmla="*/ 0 w 291"/>
                  <a:gd name="T5" fmla="*/ 39 h 231"/>
                  <a:gd name="T6" fmla="*/ 0 60000 65536"/>
                  <a:gd name="T7" fmla="*/ 0 60000 65536"/>
                  <a:gd name="T8" fmla="*/ 0 60000 65536"/>
                  <a:gd name="T9" fmla="*/ 0 w 291"/>
                  <a:gd name="T10" fmla="*/ 0 h 231"/>
                  <a:gd name="T11" fmla="*/ 291 w 291"/>
                  <a:gd name="T12" fmla="*/ 231 h 231"/>
                </a:gdLst>
                <a:ahLst/>
                <a:cxnLst>
                  <a:cxn ang="T6">
                    <a:pos x="T0" y="T1"/>
                  </a:cxn>
                  <a:cxn ang="T7">
                    <a:pos x="T2" y="T3"/>
                  </a:cxn>
                  <a:cxn ang="T8">
                    <a:pos x="T4" y="T5"/>
                  </a:cxn>
                </a:cxnLst>
                <a:rect l="T9" t="T10" r="T11" b="T12"/>
                <a:pathLst>
                  <a:path w="291" h="231">
                    <a:moveTo>
                      <a:pt x="288" y="231"/>
                    </a:moveTo>
                    <a:cubicBezTo>
                      <a:pt x="275" y="202"/>
                      <a:pt x="291" y="114"/>
                      <a:pt x="207" y="57"/>
                    </a:cubicBezTo>
                    <a:cubicBezTo>
                      <a:pt x="123" y="0"/>
                      <a:pt x="43" y="43"/>
                      <a:pt x="0" y="39"/>
                    </a:cubicBezTo>
                  </a:path>
                </a:pathLst>
              </a:custGeom>
              <a:noFill/>
              <a:ln w="9525">
                <a:solidFill>
                  <a:schemeClr val="tx1"/>
                </a:solidFill>
                <a:round/>
                <a:headEnd type="arrow" w="med" len="med"/>
                <a:tailEnd type="arrow" w="med" len="med"/>
              </a:ln>
            </p:spPr>
            <p:txBody>
              <a:bodyPr/>
              <a:lstStyle/>
              <a:p>
                <a:endParaRPr lang="en-US"/>
              </a:p>
            </p:txBody>
          </p:sp>
          <p:sp>
            <p:nvSpPr>
              <p:cNvPr id="3505" name="Freeform 657"/>
              <p:cNvSpPr>
                <a:spLocks/>
              </p:cNvSpPr>
              <p:nvPr/>
            </p:nvSpPr>
            <p:spPr bwMode="auto">
              <a:xfrm>
                <a:off x="4157" y="4859"/>
                <a:ext cx="121" cy="343"/>
              </a:xfrm>
              <a:custGeom>
                <a:avLst/>
                <a:gdLst>
                  <a:gd name="T0" fmla="*/ 64 w 192"/>
                  <a:gd name="T1" fmla="*/ 20 h 424"/>
                  <a:gd name="T2" fmla="*/ 140 w 192"/>
                  <a:gd name="T3" fmla="*/ 0 h 424"/>
                  <a:gd name="T4" fmla="*/ 140 w 192"/>
                  <a:gd name="T5" fmla="*/ 76 h 424"/>
                  <a:gd name="T6" fmla="*/ 168 w 192"/>
                  <a:gd name="T7" fmla="*/ 80 h 424"/>
                  <a:gd name="T8" fmla="*/ 192 w 192"/>
                  <a:gd name="T9" fmla="*/ 100 h 424"/>
                  <a:gd name="T10" fmla="*/ 192 w 192"/>
                  <a:gd name="T11" fmla="*/ 316 h 424"/>
                  <a:gd name="T12" fmla="*/ 164 w 192"/>
                  <a:gd name="T13" fmla="*/ 388 h 424"/>
                  <a:gd name="T14" fmla="*/ 44 w 192"/>
                  <a:gd name="T15" fmla="*/ 424 h 424"/>
                  <a:gd name="T16" fmla="*/ 0 w 192"/>
                  <a:gd name="T17" fmla="*/ 360 h 424"/>
                  <a:gd name="T18" fmla="*/ 0 w 192"/>
                  <a:gd name="T19" fmla="*/ 144 h 424"/>
                  <a:gd name="T20" fmla="*/ 32 w 192"/>
                  <a:gd name="T21" fmla="*/ 108 h 424"/>
                  <a:gd name="T22" fmla="*/ 68 w 192"/>
                  <a:gd name="T23" fmla="*/ 96 h 424"/>
                  <a:gd name="T24" fmla="*/ 68 w 192"/>
                  <a:gd name="T25" fmla="*/ 12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424"/>
                  <a:gd name="T41" fmla="*/ 192 w 192"/>
                  <a:gd name="T42" fmla="*/ 424 h 4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424">
                    <a:moveTo>
                      <a:pt x="64" y="20"/>
                    </a:moveTo>
                    <a:lnTo>
                      <a:pt x="140" y="0"/>
                    </a:lnTo>
                    <a:lnTo>
                      <a:pt x="140" y="76"/>
                    </a:lnTo>
                    <a:lnTo>
                      <a:pt x="168" y="80"/>
                    </a:lnTo>
                    <a:lnTo>
                      <a:pt x="192" y="100"/>
                    </a:lnTo>
                    <a:lnTo>
                      <a:pt x="192" y="316"/>
                    </a:lnTo>
                    <a:lnTo>
                      <a:pt x="164" y="388"/>
                    </a:lnTo>
                    <a:lnTo>
                      <a:pt x="44" y="424"/>
                    </a:lnTo>
                    <a:lnTo>
                      <a:pt x="0" y="360"/>
                    </a:lnTo>
                    <a:lnTo>
                      <a:pt x="0" y="144"/>
                    </a:lnTo>
                    <a:lnTo>
                      <a:pt x="32" y="108"/>
                    </a:lnTo>
                    <a:lnTo>
                      <a:pt x="68" y="96"/>
                    </a:lnTo>
                    <a:lnTo>
                      <a:pt x="68" y="12"/>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506" name="Line 658"/>
              <p:cNvSpPr>
                <a:spLocks noChangeShapeType="1"/>
              </p:cNvSpPr>
              <p:nvPr/>
            </p:nvSpPr>
            <p:spPr bwMode="auto">
              <a:xfrm flipH="1">
                <a:off x="4129" y="5195"/>
                <a:ext cx="89" cy="61"/>
              </a:xfrm>
              <a:prstGeom prst="line">
                <a:avLst/>
              </a:prstGeom>
              <a:noFill/>
              <a:ln w="25400">
                <a:solidFill>
                  <a:schemeClr val="tx1"/>
                </a:solidFill>
                <a:round/>
                <a:headEnd/>
                <a:tailEnd/>
              </a:ln>
            </p:spPr>
            <p:txBody>
              <a:bodyPr/>
              <a:lstStyle/>
              <a:p>
                <a:endParaRPr lang="en-US"/>
              </a:p>
            </p:txBody>
          </p:sp>
          <p:sp>
            <p:nvSpPr>
              <p:cNvPr id="3507" name="Line 659"/>
              <p:cNvSpPr>
                <a:spLocks noChangeShapeType="1"/>
              </p:cNvSpPr>
              <p:nvPr/>
            </p:nvSpPr>
            <p:spPr bwMode="auto">
              <a:xfrm flipH="1" flipV="1">
                <a:off x="4085" y="4859"/>
                <a:ext cx="44" cy="385"/>
              </a:xfrm>
              <a:prstGeom prst="line">
                <a:avLst/>
              </a:prstGeom>
              <a:noFill/>
              <a:ln w="25400">
                <a:solidFill>
                  <a:schemeClr val="tx1"/>
                </a:solidFill>
                <a:round/>
                <a:headEnd/>
                <a:tailEnd/>
              </a:ln>
            </p:spPr>
            <p:txBody>
              <a:bodyPr/>
              <a:lstStyle/>
              <a:p>
                <a:endParaRPr lang="en-US"/>
              </a:p>
            </p:txBody>
          </p:sp>
          <p:sp>
            <p:nvSpPr>
              <p:cNvPr id="3508" name="Oval 660"/>
              <p:cNvSpPr>
                <a:spLocks noChangeArrowheads="1"/>
              </p:cNvSpPr>
              <p:nvPr/>
            </p:nvSpPr>
            <p:spPr bwMode="auto">
              <a:xfrm>
                <a:off x="4012" y="4768"/>
                <a:ext cx="133" cy="145"/>
              </a:xfrm>
              <a:prstGeom prst="ellipse">
                <a:avLst/>
              </a:prstGeom>
              <a:solidFill>
                <a:srgbClr val="00CCFF"/>
              </a:solidFill>
              <a:ln w="9525">
                <a:solidFill>
                  <a:schemeClr val="tx1"/>
                </a:solidFill>
                <a:round/>
                <a:headEnd/>
                <a:tailEnd/>
              </a:ln>
            </p:spPr>
            <p:txBody>
              <a:bodyPr wrap="none" anchor="ctr"/>
              <a:lstStyle/>
              <a:p>
                <a:endParaRPr lang="en-US"/>
              </a:p>
            </p:txBody>
          </p:sp>
        </p:grpSp>
        <p:sp>
          <p:nvSpPr>
            <p:cNvPr id="3501" name="Rectangle 661"/>
            <p:cNvSpPr>
              <a:spLocks noChangeArrowheads="1"/>
            </p:cNvSpPr>
            <p:nvPr/>
          </p:nvSpPr>
          <p:spPr bwMode="auto">
            <a:xfrm flipH="1">
              <a:off x="4080" y="5328"/>
              <a:ext cx="340" cy="115"/>
            </a:xfrm>
            <a:prstGeom prst="rect">
              <a:avLst/>
            </a:prstGeom>
            <a:noFill/>
            <a:ln w="9525">
              <a:noFill/>
              <a:miter lim="800000"/>
              <a:headEnd/>
              <a:tailEnd/>
            </a:ln>
          </p:spPr>
          <p:txBody>
            <a:bodyPr lIns="0" tIns="0" rIns="0" bIns="0"/>
            <a:lstStyle/>
            <a:p>
              <a:r>
                <a:rPr lang="en-US" sz="1200">
                  <a:solidFill>
                    <a:srgbClr val="000000"/>
                  </a:solidFill>
                </a:rPr>
                <a:t>Plate Flop-Up</a:t>
              </a:r>
              <a:endParaRPr lang="en-US" sz="2400">
                <a:latin typeface="Times New Roman" charset="0"/>
              </a:endParaRPr>
            </a:p>
          </p:txBody>
        </p:sp>
      </p:grpSp>
      <p:grpSp>
        <p:nvGrpSpPr>
          <p:cNvPr id="3178" name="Group 662"/>
          <p:cNvGrpSpPr>
            <a:grpSpLocks/>
          </p:cNvGrpSpPr>
          <p:nvPr/>
        </p:nvGrpSpPr>
        <p:grpSpPr bwMode="auto">
          <a:xfrm>
            <a:off x="5410200" y="7620001"/>
            <a:ext cx="808038" cy="1096963"/>
            <a:chOff x="3408" y="4800"/>
            <a:chExt cx="509" cy="691"/>
          </a:xfrm>
        </p:grpSpPr>
        <p:grpSp>
          <p:nvGrpSpPr>
            <p:cNvPr id="3491" name="Group 663"/>
            <p:cNvGrpSpPr>
              <a:grpSpLocks/>
            </p:cNvGrpSpPr>
            <p:nvPr/>
          </p:nvGrpSpPr>
          <p:grpSpPr bwMode="auto">
            <a:xfrm flipH="1">
              <a:off x="3408" y="4800"/>
              <a:ext cx="509" cy="563"/>
              <a:chOff x="4012" y="4768"/>
              <a:chExt cx="509" cy="563"/>
            </a:xfrm>
          </p:grpSpPr>
          <p:sp>
            <p:nvSpPr>
              <p:cNvPr id="3493" name="Rectangle 664"/>
              <p:cNvSpPr>
                <a:spLocks noChangeArrowheads="1"/>
              </p:cNvSpPr>
              <p:nvPr/>
            </p:nvSpPr>
            <p:spPr bwMode="auto">
              <a:xfrm rot="17335384" flipH="1">
                <a:off x="4156" y="5103"/>
                <a:ext cx="164" cy="214"/>
              </a:xfrm>
              <a:prstGeom prst="rect">
                <a:avLst/>
              </a:prstGeom>
              <a:noFill/>
              <a:ln w="9525">
                <a:noFill/>
                <a:miter lim="800000"/>
                <a:headEnd/>
                <a:tailEnd/>
              </a:ln>
            </p:spPr>
            <p:txBody>
              <a:bodyPr lIns="92075" tIns="46038" rIns="92075" bIns="46038">
                <a:spAutoFit/>
              </a:bodyPr>
              <a:lstStyle/>
              <a:p>
                <a:pPr algn="ctr" eaLnBrk="0" hangingPunct="0"/>
                <a:endParaRPr lang="en-US" sz="800"/>
              </a:p>
              <a:p>
                <a:pPr algn="ctr" eaLnBrk="0" hangingPunct="0"/>
                <a:endParaRPr lang="en-US" sz="800"/>
              </a:p>
            </p:txBody>
          </p:sp>
          <p:sp>
            <p:nvSpPr>
              <p:cNvPr id="3494" name="Freeform 665"/>
              <p:cNvSpPr>
                <a:spLocks/>
              </p:cNvSpPr>
              <p:nvPr/>
            </p:nvSpPr>
            <p:spPr bwMode="auto">
              <a:xfrm rot="2505662">
                <a:off x="4219" y="5159"/>
                <a:ext cx="277" cy="172"/>
              </a:xfrm>
              <a:custGeom>
                <a:avLst/>
                <a:gdLst>
                  <a:gd name="T0" fmla="*/ 275 w 299"/>
                  <a:gd name="T1" fmla="*/ 12 h 214"/>
                  <a:gd name="T2" fmla="*/ 299 w 299"/>
                  <a:gd name="T3" fmla="*/ 82 h 214"/>
                  <a:gd name="T4" fmla="*/ 244 w 299"/>
                  <a:gd name="T5" fmla="*/ 101 h 214"/>
                  <a:gd name="T6" fmla="*/ 252 w 299"/>
                  <a:gd name="T7" fmla="*/ 123 h 214"/>
                  <a:gd name="T8" fmla="*/ 247 w 299"/>
                  <a:gd name="T9" fmla="*/ 164 h 214"/>
                  <a:gd name="T10" fmla="*/ 102 w 299"/>
                  <a:gd name="T11" fmla="*/ 214 h 214"/>
                  <a:gd name="T12" fmla="*/ 36 w 299"/>
                  <a:gd name="T13" fmla="*/ 197 h 214"/>
                  <a:gd name="T14" fmla="*/ 0 w 299"/>
                  <a:gd name="T15" fmla="*/ 123 h 214"/>
                  <a:gd name="T16" fmla="*/ 42 w 299"/>
                  <a:gd name="T17" fmla="*/ 54 h 214"/>
                  <a:gd name="T18" fmla="*/ 165 w 299"/>
                  <a:gd name="T19" fmla="*/ 0 h 214"/>
                  <a:gd name="T20" fmla="*/ 201 w 299"/>
                  <a:gd name="T21" fmla="*/ 9 h 214"/>
                  <a:gd name="T22" fmla="*/ 220 w 299"/>
                  <a:gd name="T23" fmla="*/ 31 h 214"/>
                  <a:gd name="T24" fmla="*/ 275 w 299"/>
                  <a:gd name="T25" fmla="*/ 12 h 2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9"/>
                  <a:gd name="T40" fmla="*/ 0 h 214"/>
                  <a:gd name="T41" fmla="*/ 299 w 299"/>
                  <a:gd name="T42" fmla="*/ 214 h 2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9" h="214">
                    <a:moveTo>
                      <a:pt x="275" y="12"/>
                    </a:moveTo>
                    <a:lnTo>
                      <a:pt x="299" y="82"/>
                    </a:lnTo>
                    <a:lnTo>
                      <a:pt x="244" y="101"/>
                    </a:lnTo>
                    <a:lnTo>
                      <a:pt x="252" y="123"/>
                    </a:lnTo>
                    <a:lnTo>
                      <a:pt x="247" y="164"/>
                    </a:lnTo>
                    <a:lnTo>
                      <a:pt x="102" y="214"/>
                    </a:lnTo>
                    <a:lnTo>
                      <a:pt x="36" y="197"/>
                    </a:lnTo>
                    <a:lnTo>
                      <a:pt x="0" y="123"/>
                    </a:lnTo>
                    <a:lnTo>
                      <a:pt x="42" y="54"/>
                    </a:lnTo>
                    <a:lnTo>
                      <a:pt x="165" y="0"/>
                    </a:lnTo>
                    <a:lnTo>
                      <a:pt x="201" y="9"/>
                    </a:lnTo>
                    <a:lnTo>
                      <a:pt x="220" y="31"/>
                    </a:lnTo>
                    <a:lnTo>
                      <a:pt x="275" y="12"/>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495" name="Freeform 666"/>
              <p:cNvSpPr>
                <a:spLocks/>
              </p:cNvSpPr>
              <p:nvPr/>
            </p:nvSpPr>
            <p:spPr bwMode="auto">
              <a:xfrm rot="5600284" flipH="1">
                <a:off x="4267" y="4994"/>
                <a:ext cx="293" cy="214"/>
              </a:xfrm>
              <a:custGeom>
                <a:avLst/>
                <a:gdLst>
                  <a:gd name="T0" fmla="*/ 288 w 291"/>
                  <a:gd name="T1" fmla="*/ 231 h 231"/>
                  <a:gd name="T2" fmla="*/ 207 w 291"/>
                  <a:gd name="T3" fmla="*/ 57 h 231"/>
                  <a:gd name="T4" fmla="*/ 0 w 291"/>
                  <a:gd name="T5" fmla="*/ 39 h 231"/>
                  <a:gd name="T6" fmla="*/ 0 60000 65536"/>
                  <a:gd name="T7" fmla="*/ 0 60000 65536"/>
                  <a:gd name="T8" fmla="*/ 0 60000 65536"/>
                  <a:gd name="T9" fmla="*/ 0 w 291"/>
                  <a:gd name="T10" fmla="*/ 0 h 231"/>
                  <a:gd name="T11" fmla="*/ 291 w 291"/>
                  <a:gd name="T12" fmla="*/ 231 h 231"/>
                </a:gdLst>
                <a:ahLst/>
                <a:cxnLst>
                  <a:cxn ang="T6">
                    <a:pos x="T0" y="T1"/>
                  </a:cxn>
                  <a:cxn ang="T7">
                    <a:pos x="T2" y="T3"/>
                  </a:cxn>
                  <a:cxn ang="T8">
                    <a:pos x="T4" y="T5"/>
                  </a:cxn>
                </a:cxnLst>
                <a:rect l="T9" t="T10" r="T11" b="T12"/>
                <a:pathLst>
                  <a:path w="291" h="231">
                    <a:moveTo>
                      <a:pt x="288" y="231"/>
                    </a:moveTo>
                    <a:cubicBezTo>
                      <a:pt x="275" y="202"/>
                      <a:pt x="291" y="114"/>
                      <a:pt x="207" y="57"/>
                    </a:cubicBezTo>
                    <a:cubicBezTo>
                      <a:pt x="123" y="0"/>
                      <a:pt x="43" y="43"/>
                      <a:pt x="0" y="39"/>
                    </a:cubicBezTo>
                  </a:path>
                </a:pathLst>
              </a:custGeom>
              <a:noFill/>
              <a:ln w="9525">
                <a:solidFill>
                  <a:schemeClr val="tx1"/>
                </a:solidFill>
                <a:round/>
                <a:headEnd type="arrow" w="med" len="med"/>
                <a:tailEnd type="arrow" w="med" len="med"/>
              </a:ln>
            </p:spPr>
            <p:txBody>
              <a:bodyPr/>
              <a:lstStyle/>
              <a:p>
                <a:endParaRPr lang="en-US"/>
              </a:p>
            </p:txBody>
          </p:sp>
          <p:sp>
            <p:nvSpPr>
              <p:cNvPr id="3496" name="Freeform 667"/>
              <p:cNvSpPr>
                <a:spLocks/>
              </p:cNvSpPr>
              <p:nvPr/>
            </p:nvSpPr>
            <p:spPr bwMode="auto">
              <a:xfrm>
                <a:off x="4157" y="4859"/>
                <a:ext cx="121" cy="343"/>
              </a:xfrm>
              <a:custGeom>
                <a:avLst/>
                <a:gdLst>
                  <a:gd name="T0" fmla="*/ 64 w 192"/>
                  <a:gd name="T1" fmla="*/ 20 h 424"/>
                  <a:gd name="T2" fmla="*/ 140 w 192"/>
                  <a:gd name="T3" fmla="*/ 0 h 424"/>
                  <a:gd name="T4" fmla="*/ 140 w 192"/>
                  <a:gd name="T5" fmla="*/ 76 h 424"/>
                  <a:gd name="T6" fmla="*/ 168 w 192"/>
                  <a:gd name="T7" fmla="*/ 80 h 424"/>
                  <a:gd name="T8" fmla="*/ 192 w 192"/>
                  <a:gd name="T9" fmla="*/ 100 h 424"/>
                  <a:gd name="T10" fmla="*/ 192 w 192"/>
                  <a:gd name="T11" fmla="*/ 316 h 424"/>
                  <a:gd name="T12" fmla="*/ 164 w 192"/>
                  <a:gd name="T13" fmla="*/ 388 h 424"/>
                  <a:gd name="T14" fmla="*/ 44 w 192"/>
                  <a:gd name="T15" fmla="*/ 424 h 424"/>
                  <a:gd name="T16" fmla="*/ 0 w 192"/>
                  <a:gd name="T17" fmla="*/ 360 h 424"/>
                  <a:gd name="T18" fmla="*/ 0 w 192"/>
                  <a:gd name="T19" fmla="*/ 144 h 424"/>
                  <a:gd name="T20" fmla="*/ 32 w 192"/>
                  <a:gd name="T21" fmla="*/ 108 h 424"/>
                  <a:gd name="T22" fmla="*/ 68 w 192"/>
                  <a:gd name="T23" fmla="*/ 96 h 424"/>
                  <a:gd name="T24" fmla="*/ 68 w 192"/>
                  <a:gd name="T25" fmla="*/ 12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424"/>
                  <a:gd name="T41" fmla="*/ 192 w 192"/>
                  <a:gd name="T42" fmla="*/ 424 h 4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424">
                    <a:moveTo>
                      <a:pt x="64" y="20"/>
                    </a:moveTo>
                    <a:lnTo>
                      <a:pt x="140" y="0"/>
                    </a:lnTo>
                    <a:lnTo>
                      <a:pt x="140" y="76"/>
                    </a:lnTo>
                    <a:lnTo>
                      <a:pt x="168" y="80"/>
                    </a:lnTo>
                    <a:lnTo>
                      <a:pt x="192" y="100"/>
                    </a:lnTo>
                    <a:lnTo>
                      <a:pt x="192" y="316"/>
                    </a:lnTo>
                    <a:lnTo>
                      <a:pt x="164" y="388"/>
                    </a:lnTo>
                    <a:lnTo>
                      <a:pt x="44" y="424"/>
                    </a:lnTo>
                    <a:lnTo>
                      <a:pt x="0" y="360"/>
                    </a:lnTo>
                    <a:lnTo>
                      <a:pt x="0" y="144"/>
                    </a:lnTo>
                    <a:lnTo>
                      <a:pt x="32" y="108"/>
                    </a:lnTo>
                    <a:lnTo>
                      <a:pt x="68" y="96"/>
                    </a:lnTo>
                    <a:lnTo>
                      <a:pt x="68" y="12"/>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497" name="Line 668"/>
              <p:cNvSpPr>
                <a:spLocks noChangeShapeType="1"/>
              </p:cNvSpPr>
              <p:nvPr/>
            </p:nvSpPr>
            <p:spPr bwMode="auto">
              <a:xfrm flipH="1">
                <a:off x="4129" y="5195"/>
                <a:ext cx="89" cy="61"/>
              </a:xfrm>
              <a:prstGeom prst="line">
                <a:avLst/>
              </a:prstGeom>
              <a:noFill/>
              <a:ln w="25400">
                <a:solidFill>
                  <a:schemeClr val="tx1"/>
                </a:solidFill>
                <a:round/>
                <a:headEnd/>
                <a:tailEnd/>
              </a:ln>
            </p:spPr>
            <p:txBody>
              <a:bodyPr/>
              <a:lstStyle/>
              <a:p>
                <a:endParaRPr lang="en-US"/>
              </a:p>
            </p:txBody>
          </p:sp>
          <p:sp>
            <p:nvSpPr>
              <p:cNvPr id="3498" name="Line 669"/>
              <p:cNvSpPr>
                <a:spLocks noChangeShapeType="1"/>
              </p:cNvSpPr>
              <p:nvPr/>
            </p:nvSpPr>
            <p:spPr bwMode="auto">
              <a:xfrm flipH="1" flipV="1">
                <a:off x="4085" y="4859"/>
                <a:ext cx="44" cy="385"/>
              </a:xfrm>
              <a:prstGeom prst="line">
                <a:avLst/>
              </a:prstGeom>
              <a:noFill/>
              <a:ln w="25400">
                <a:solidFill>
                  <a:schemeClr val="tx1"/>
                </a:solidFill>
                <a:round/>
                <a:headEnd/>
                <a:tailEnd/>
              </a:ln>
            </p:spPr>
            <p:txBody>
              <a:bodyPr/>
              <a:lstStyle/>
              <a:p>
                <a:endParaRPr lang="en-US"/>
              </a:p>
            </p:txBody>
          </p:sp>
          <p:sp>
            <p:nvSpPr>
              <p:cNvPr id="3499" name="Oval 670"/>
              <p:cNvSpPr>
                <a:spLocks noChangeArrowheads="1"/>
              </p:cNvSpPr>
              <p:nvPr/>
            </p:nvSpPr>
            <p:spPr bwMode="auto">
              <a:xfrm>
                <a:off x="4012" y="4768"/>
                <a:ext cx="133" cy="145"/>
              </a:xfrm>
              <a:prstGeom prst="ellipse">
                <a:avLst/>
              </a:prstGeom>
              <a:solidFill>
                <a:srgbClr val="00CCFF"/>
              </a:solidFill>
              <a:ln w="9525">
                <a:solidFill>
                  <a:schemeClr val="tx1"/>
                </a:solidFill>
                <a:round/>
                <a:headEnd/>
                <a:tailEnd/>
              </a:ln>
            </p:spPr>
            <p:txBody>
              <a:bodyPr wrap="none" anchor="ctr"/>
              <a:lstStyle/>
              <a:p>
                <a:endParaRPr lang="en-US"/>
              </a:p>
            </p:txBody>
          </p:sp>
        </p:grpSp>
        <p:sp>
          <p:nvSpPr>
            <p:cNvPr id="3492" name="Rectangle 671"/>
            <p:cNvSpPr>
              <a:spLocks noChangeArrowheads="1"/>
            </p:cNvSpPr>
            <p:nvPr/>
          </p:nvSpPr>
          <p:spPr bwMode="auto">
            <a:xfrm>
              <a:off x="3552" y="5376"/>
              <a:ext cx="340" cy="115"/>
            </a:xfrm>
            <a:prstGeom prst="rect">
              <a:avLst/>
            </a:prstGeom>
            <a:noFill/>
            <a:ln w="9525">
              <a:noFill/>
              <a:miter lim="800000"/>
              <a:headEnd/>
              <a:tailEnd/>
            </a:ln>
          </p:spPr>
          <p:txBody>
            <a:bodyPr lIns="0" tIns="0" rIns="0" bIns="0"/>
            <a:lstStyle/>
            <a:p>
              <a:r>
                <a:rPr lang="en-US" sz="1200">
                  <a:solidFill>
                    <a:srgbClr val="000000"/>
                  </a:solidFill>
                </a:rPr>
                <a:t>Plate Flop-Up</a:t>
              </a:r>
              <a:endParaRPr lang="en-US" sz="2400">
                <a:latin typeface="Times New Roman" charset="0"/>
              </a:endParaRPr>
            </a:p>
          </p:txBody>
        </p:sp>
      </p:grpSp>
      <p:grpSp>
        <p:nvGrpSpPr>
          <p:cNvPr id="3179" name="Group 672"/>
          <p:cNvGrpSpPr>
            <a:grpSpLocks/>
          </p:cNvGrpSpPr>
          <p:nvPr/>
        </p:nvGrpSpPr>
        <p:grpSpPr bwMode="auto">
          <a:xfrm>
            <a:off x="3975100" y="7797800"/>
            <a:ext cx="782638" cy="1541463"/>
            <a:chOff x="720" y="4092"/>
            <a:chExt cx="493" cy="971"/>
          </a:xfrm>
        </p:grpSpPr>
        <p:sp>
          <p:nvSpPr>
            <p:cNvPr id="3478" name="AutoShape 673"/>
            <p:cNvSpPr>
              <a:spLocks noChangeArrowheads="1"/>
            </p:cNvSpPr>
            <p:nvPr/>
          </p:nvSpPr>
          <p:spPr bwMode="auto">
            <a:xfrm>
              <a:off x="1008" y="4092"/>
              <a:ext cx="205" cy="454"/>
            </a:xfrm>
            <a:prstGeom prst="can">
              <a:avLst>
                <a:gd name="adj" fmla="val 55366"/>
              </a:avLst>
            </a:prstGeom>
            <a:solidFill>
              <a:srgbClr val="00CCFF"/>
            </a:solidFill>
            <a:ln w="9525">
              <a:solidFill>
                <a:schemeClr val="tx1"/>
              </a:solidFill>
              <a:round/>
              <a:headEnd/>
              <a:tailEnd/>
            </a:ln>
          </p:spPr>
          <p:txBody>
            <a:bodyPr wrap="none" anchor="ctr"/>
            <a:lstStyle/>
            <a:p>
              <a:endParaRPr lang="en-US"/>
            </a:p>
          </p:txBody>
        </p:sp>
        <p:grpSp>
          <p:nvGrpSpPr>
            <p:cNvPr id="3479" name="Group 674"/>
            <p:cNvGrpSpPr>
              <a:grpSpLocks/>
            </p:cNvGrpSpPr>
            <p:nvPr/>
          </p:nvGrpSpPr>
          <p:grpSpPr bwMode="auto">
            <a:xfrm>
              <a:off x="864" y="4236"/>
              <a:ext cx="159" cy="478"/>
              <a:chOff x="480" y="2256"/>
              <a:chExt cx="192" cy="540"/>
            </a:xfrm>
          </p:grpSpPr>
          <p:sp>
            <p:nvSpPr>
              <p:cNvPr id="3486" name="Line 675"/>
              <p:cNvSpPr>
                <a:spLocks noChangeShapeType="1"/>
              </p:cNvSpPr>
              <p:nvPr/>
            </p:nvSpPr>
            <p:spPr bwMode="auto">
              <a:xfrm>
                <a:off x="496" y="2508"/>
                <a:ext cx="0" cy="288"/>
              </a:xfrm>
              <a:prstGeom prst="line">
                <a:avLst/>
              </a:prstGeom>
              <a:noFill/>
              <a:ln w="28575">
                <a:solidFill>
                  <a:schemeClr val="tx1"/>
                </a:solidFill>
                <a:round/>
                <a:headEnd/>
                <a:tailEnd/>
              </a:ln>
            </p:spPr>
            <p:txBody>
              <a:bodyPr wrap="none" anchor="ctr"/>
              <a:lstStyle/>
              <a:p>
                <a:endParaRPr lang="en-US"/>
              </a:p>
            </p:txBody>
          </p:sp>
          <p:sp>
            <p:nvSpPr>
              <p:cNvPr id="3487" name="Line 676"/>
              <p:cNvSpPr>
                <a:spLocks noChangeShapeType="1"/>
              </p:cNvSpPr>
              <p:nvPr/>
            </p:nvSpPr>
            <p:spPr bwMode="auto">
              <a:xfrm>
                <a:off x="660" y="2474"/>
                <a:ext cx="0" cy="288"/>
              </a:xfrm>
              <a:prstGeom prst="line">
                <a:avLst/>
              </a:prstGeom>
              <a:noFill/>
              <a:ln w="28575">
                <a:solidFill>
                  <a:schemeClr val="tx1"/>
                </a:solidFill>
                <a:round/>
                <a:headEnd/>
                <a:tailEnd/>
              </a:ln>
            </p:spPr>
            <p:txBody>
              <a:bodyPr wrap="none" anchor="ctr"/>
              <a:lstStyle/>
              <a:p>
                <a:endParaRPr lang="en-US"/>
              </a:p>
            </p:txBody>
          </p:sp>
          <p:sp>
            <p:nvSpPr>
              <p:cNvPr id="3488" name="Freeform 677"/>
              <p:cNvSpPr>
                <a:spLocks/>
              </p:cNvSpPr>
              <p:nvPr/>
            </p:nvSpPr>
            <p:spPr bwMode="auto">
              <a:xfrm>
                <a:off x="480" y="2256"/>
                <a:ext cx="192" cy="424"/>
              </a:xfrm>
              <a:custGeom>
                <a:avLst/>
                <a:gdLst>
                  <a:gd name="T0" fmla="*/ 64 w 192"/>
                  <a:gd name="T1" fmla="*/ 20 h 424"/>
                  <a:gd name="T2" fmla="*/ 140 w 192"/>
                  <a:gd name="T3" fmla="*/ 0 h 424"/>
                  <a:gd name="T4" fmla="*/ 140 w 192"/>
                  <a:gd name="T5" fmla="*/ 76 h 424"/>
                  <a:gd name="T6" fmla="*/ 168 w 192"/>
                  <a:gd name="T7" fmla="*/ 80 h 424"/>
                  <a:gd name="T8" fmla="*/ 192 w 192"/>
                  <a:gd name="T9" fmla="*/ 100 h 424"/>
                  <a:gd name="T10" fmla="*/ 192 w 192"/>
                  <a:gd name="T11" fmla="*/ 316 h 424"/>
                  <a:gd name="T12" fmla="*/ 164 w 192"/>
                  <a:gd name="T13" fmla="*/ 388 h 424"/>
                  <a:gd name="T14" fmla="*/ 44 w 192"/>
                  <a:gd name="T15" fmla="*/ 424 h 424"/>
                  <a:gd name="T16" fmla="*/ 0 w 192"/>
                  <a:gd name="T17" fmla="*/ 360 h 424"/>
                  <a:gd name="T18" fmla="*/ 0 w 192"/>
                  <a:gd name="T19" fmla="*/ 144 h 424"/>
                  <a:gd name="T20" fmla="*/ 32 w 192"/>
                  <a:gd name="T21" fmla="*/ 108 h 424"/>
                  <a:gd name="T22" fmla="*/ 68 w 192"/>
                  <a:gd name="T23" fmla="*/ 96 h 424"/>
                  <a:gd name="T24" fmla="*/ 68 w 192"/>
                  <a:gd name="T25" fmla="*/ 12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424"/>
                  <a:gd name="T41" fmla="*/ 192 w 192"/>
                  <a:gd name="T42" fmla="*/ 424 h 4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424">
                    <a:moveTo>
                      <a:pt x="64" y="20"/>
                    </a:moveTo>
                    <a:lnTo>
                      <a:pt x="140" y="0"/>
                    </a:lnTo>
                    <a:lnTo>
                      <a:pt x="140" y="76"/>
                    </a:lnTo>
                    <a:lnTo>
                      <a:pt x="168" y="80"/>
                    </a:lnTo>
                    <a:lnTo>
                      <a:pt x="192" y="100"/>
                    </a:lnTo>
                    <a:lnTo>
                      <a:pt x="192" y="316"/>
                    </a:lnTo>
                    <a:lnTo>
                      <a:pt x="164" y="388"/>
                    </a:lnTo>
                    <a:lnTo>
                      <a:pt x="44" y="424"/>
                    </a:lnTo>
                    <a:lnTo>
                      <a:pt x="0" y="360"/>
                    </a:lnTo>
                    <a:lnTo>
                      <a:pt x="0" y="144"/>
                    </a:lnTo>
                    <a:lnTo>
                      <a:pt x="32" y="108"/>
                    </a:lnTo>
                    <a:lnTo>
                      <a:pt x="68" y="96"/>
                    </a:lnTo>
                    <a:lnTo>
                      <a:pt x="68" y="12"/>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489" name="Freeform 678"/>
              <p:cNvSpPr>
                <a:spLocks/>
              </p:cNvSpPr>
              <p:nvPr/>
            </p:nvSpPr>
            <p:spPr bwMode="auto">
              <a:xfrm>
                <a:off x="480" y="2360"/>
                <a:ext cx="72" cy="318"/>
              </a:xfrm>
              <a:custGeom>
                <a:avLst/>
                <a:gdLst>
                  <a:gd name="T0" fmla="*/ 69 w 72"/>
                  <a:gd name="T1" fmla="*/ 0 h 318"/>
                  <a:gd name="T2" fmla="*/ 72 w 72"/>
                  <a:gd name="T3" fmla="*/ 315 h 318"/>
                  <a:gd name="T4" fmla="*/ 48 w 72"/>
                  <a:gd name="T5" fmla="*/ 318 h 318"/>
                  <a:gd name="T6" fmla="*/ 0 w 72"/>
                  <a:gd name="T7" fmla="*/ 255 h 318"/>
                  <a:gd name="T8" fmla="*/ 3 w 72"/>
                  <a:gd name="T9" fmla="*/ 48 h 318"/>
                  <a:gd name="T10" fmla="*/ 30 w 72"/>
                  <a:gd name="T11" fmla="*/ 12 h 318"/>
                  <a:gd name="T12" fmla="*/ 69 w 72"/>
                  <a:gd name="T13" fmla="*/ 0 h 318"/>
                  <a:gd name="T14" fmla="*/ 0 60000 65536"/>
                  <a:gd name="T15" fmla="*/ 0 60000 65536"/>
                  <a:gd name="T16" fmla="*/ 0 60000 65536"/>
                  <a:gd name="T17" fmla="*/ 0 60000 65536"/>
                  <a:gd name="T18" fmla="*/ 0 60000 65536"/>
                  <a:gd name="T19" fmla="*/ 0 60000 65536"/>
                  <a:gd name="T20" fmla="*/ 0 60000 65536"/>
                  <a:gd name="T21" fmla="*/ 0 w 72"/>
                  <a:gd name="T22" fmla="*/ 0 h 318"/>
                  <a:gd name="T23" fmla="*/ 72 w 72"/>
                  <a:gd name="T24" fmla="*/ 318 h 3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318">
                    <a:moveTo>
                      <a:pt x="69" y="0"/>
                    </a:moveTo>
                    <a:lnTo>
                      <a:pt x="72" y="315"/>
                    </a:lnTo>
                    <a:lnTo>
                      <a:pt x="48" y="318"/>
                    </a:lnTo>
                    <a:lnTo>
                      <a:pt x="0" y="255"/>
                    </a:lnTo>
                    <a:lnTo>
                      <a:pt x="3" y="48"/>
                    </a:lnTo>
                    <a:lnTo>
                      <a:pt x="30" y="12"/>
                    </a:lnTo>
                    <a:lnTo>
                      <a:pt x="69" y="0"/>
                    </a:lnTo>
                    <a:close/>
                  </a:path>
                </a:pathLst>
              </a:custGeom>
              <a:solidFill>
                <a:schemeClr val="tx1"/>
              </a:solidFill>
              <a:ln w="9525" cap="flat" cmpd="sng">
                <a:solidFill>
                  <a:schemeClr val="tx1"/>
                </a:solidFill>
                <a:prstDash val="solid"/>
                <a:round/>
                <a:headEnd/>
                <a:tailEnd/>
              </a:ln>
            </p:spPr>
            <p:txBody>
              <a:bodyPr wrap="none" anchor="ctr"/>
              <a:lstStyle/>
              <a:p>
                <a:endParaRPr lang="en-US"/>
              </a:p>
            </p:txBody>
          </p:sp>
          <p:sp>
            <p:nvSpPr>
              <p:cNvPr id="3490" name="Freeform 679"/>
              <p:cNvSpPr>
                <a:spLocks/>
              </p:cNvSpPr>
              <p:nvPr/>
            </p:nvSpPr>
            <p:spPr bwMode="auto">
              <a:xfrm>
                <a:off x="621" y="2339"/>
                <a:ext cx="51" cy="309"/>
              </a:xfrm>
              <a:custGeom>
                <a:avLst/>
                <a:gdLst>
                  <a:gd name="T0" fmla="*/ 0 w 51"/>
                  <a:gd name="T1" fmla="*/ 0 h 309"/>
                  <a:gd name="T2" fmla="*/ 0 w 51"/>
                  <a:gd name="T3" fmla="*/ 309 h 309"/>
                  <a:gd name="T4" fmla="*/ 21 w 51"/>
                  <a:gd name="T5" fmla="*/ 303 h 309"/>
                  <a:gd name="T6" fmla="*/ 51 w 51"/>
                  <a:gd name="T7" fmla="*/ 231 h 309"/>
                  <a:gd name="T8" fmla="*/ 48 w 51"/>
                  <a:gd name="T9" fmla="*/ 24 h 309"/>
                  <a:gd name="T10" fmla="*/ 24 w 51"/>
                  <a:gd name="T11" fmla="*/ 0 h 309"/>
                  <a:gd name="T12" fmla="*/ 0 w 51"/>
                  <a:gd name="T13" fmla="*/ 0 h 309"/>
                  <a:gd name="T14" fmla="*/ 0 60000 65536"/>
                  <a:gd name="T15" fmla="*/ 0 60000 65536"/>
                  <a:gd name="T16" fmla="*/ 0 60000 65536"/>
                  <a:gd name="T17" fmla="*/ 0 60000 65536"/>
                  <a:gd name="T18" fmla="*/ 0 60000 65536"/>
                  <a:gd name="T19" fmla="*/ 0 60000 65536"/>
                  <a:gd name="T20" fmla="*/ 0 60000 65536"/>
                  <a:gd name="T21" fmla="*/ 0 w 51"/>
                  <a:gd name="T22" fmla="*/ 0 h 309"/>
                  <a:gd name="T23" fmla="*/ 51 w 51"/>
                  <a:gd name="T24" fmla="*/ 309 h 3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309">
                    <a:moveTo>
                      <a:pt x="0" y="0"/>
                    </a:moveTo>
                    <a:lnTo>
                      <a:pt x="0" y="309"/>
                    </a:lnTo>
                    <a:lnTo>
                      <a:pt x="21" y="303"/>
                    </a:lnTo>
                    <a:lnTo>
                      <a:pt x="51" y="231"/>
                    </a:lnTo>
                    <a:lnTo>
                      <a:pt x="48" y="24"/>
                    </a:lnTo>
                    <a:lnTo>
                      <a:pt x="24" y="0"/>
                    </a:lnTo>
                    <a:lnTo>
                      <a:pt x="0" y="0"/>
                    </a:lnTo>
                    <a:close/>
                  </a:path>
                </a:pathLst>
              </a:custGeom>
              <a:solidFill>
                <a:schemeClr val="tx1"/>
              </a:solidFill>
              <a:ln w="9525" cap="flat" cmpd="sng">
                <a:solidFill>
                  <a:schemeClr val="tx1"/>
                </a:solidFill>
                <a:prstDash val="solid"/>
                <a:round/>
                <a:headEnd/>
                <a:tailEnd/>
              </a:ln>
            </p:spPr>
            <p:txBody>
              <a:bodyPr wrap="none" anchor="ctr"/>
              <a:lstStyle/>
              <a:p>
                <a:endParaRPr lang="en-US"/>
              </a:p>
            </p:txBody>
          </p:sp>
        </p:grpSp>
        <p:sp>
          <p:nvSpPr>
            <p:cNvPr id="3480" name="AutoShape 680"/>
            <p:cNvSpPr>
              <a:spLocks noChangeArrowheads="1"/>
            </p:cNvSpPr>
            <p:nvPr/>
          </p:nvSpPr>
          <p:spPr bwMode="auto">
            <a:xfrm>
              <a:off x="864" y="4380"/>
              <a:ext cx="205" cy="454"/>
            </a:xfrm>
            <a:prstGeom prst="can">
              <a:avLst>
                <a:gd name="adj" fmla="val 55366"/>
              </a:avLst>
            </a:prstGeom>
            <a:solidFill>
              <a:srgbClr val="00CCFF">
                <a:alpha val="50195"/>
              </a:srgbClr>
            </a:solidFill>
            <a:ln w="9525">
              <a:solidFill>
                <a:schemeClr val="tx1"/>
              </a:solidFill>
              <a:round/>
              <a:headEnd/>
              <a:tailEnd/>
            </a:ln>
          </p:spPr>
          <p:txBody>
            <a:bodyPr wrap="none" anchor="ctr"/>
            <a:lstStyle/>
            <a:p>
              <a:endParaRPr lang="en-US"/>
            </a:p>
          </p:txBody>
        </p:sp>
        <p:grpSp>
          <p:nvGrpSpPr>
            <p:cNvPr id="3481" name="Group 681"/>
            <p:cNvGrpSpPr>
              <a:grpSpLocks/>
            </p:cNvGrpSpPr>
            <p:nvPr/>
          </p:nvGrpSpPr>
          <p:grpSpPr bwMode="auto">
            <a:xfrm>
              <a:off x="720" y="4524"/>
              <a:ext cx="270" cy="539"/>
              <a:chOff x="864" y="4272"/>
              <a:chExt cx="270" cy="539"/>
            </a:xfrm>
          </p:grpSpPr>
          <p:sp>
            <p:nvSpPr>
              <p:cNvPr id="3482" name="Line 682"/>
              <p:cNvSpPr>
                <a:spLocks noChangeShapeType="1"/>
              </p:cNvSpPr>
              <p:nvPr/>
            </p:nvSpPr>
            <p:spPr bwMode="auto">
              <a:xfrm>
                <a:off x="887" y="4579"/>
                <a:ext cx="0" cy="232"/>
              </a:xfrm>
              <a:prstGeom prst="line">
                <a:avLst/>
              </a:prstGeom>
              <a:noFill/>
              <a:ln w="28575">
                <a:solidFill>
                  <a:schemeClr val="tx1"/>
                </a:solidFill>
                <a:round/>
                <a:headEnd/>
                <a:tailEnd/>
              </a:ln>
            </p:spPr>
            <p:txBody>
              <a:bodyPr wrap="none" anchor="ctr"/>
              <a:lstStyle/>
              <a:p>
                <a:endParaRPr lang="en-US"/>
              </a:p>
            </p:txBody>
          </p:sp>
          <p:sp>
            <p:nvSpPr>
              <p:cNvPr id="3483" name="Line 683"/>
              <p:cNvSpPr>
                <a:spLocks noChangeShapeType="1"/>
              </p:cNvSpPr>
              <p:nvPr/>
            </p:nvSpPr>
            <p:spPr bwMode="auto">
              <a:xfrm>
                <a:off x="1004" y="4546"/>
                <a:ext cx="0" cy="233"/>
              </a:xfrm>
              <a:prstGeom prst="line">
                <a:avLst/>
              </a:prstGeom>
              <a:noFill/>
              <a:ln w="28575">
                <a:solidFill>
                  <a:schemeClr val="tx1"/>
                </a:solidFill>
                <a:round/>
                <a:headEnd/>
                <a:tailEnd/>
              </a:ln>
            </p:spPr>
            <p:txBody>
              <a:bodyPr wrap="none" anchor="ctr"/>
              <a:lstStyle/>
              <a:p>
                <a:endParaRPr lang="en-US"/>
              </a:p>
            </p:txBody>
          </p:sp>
          <p:sp>
            <p:nvSpPr>
              <p:cNvPr id="3484" name="Freeform 684"/>
              <p:cNvSpPr>
                <a:spLocks/>
              </p:cNvSpPr>
              <p:nvPr/>
            </p:nvSpPr>
            <p:spPr bwMode="auto">
              <a:xfrm>
                <a:off x="864" y="4302"/>
                <a:ext cx="150" cy="343"/>
              </a:xfrm>
              <a:custGeom>
                <a:avLst/>
                <a:gdLst>
                  <a:gd name="T0" fmla="*/ 64 w 192"/>
                  <a:gd name="T1" fmla="*/ 20 h 424"/>
                  <a:gd name="T2" fmla="*/ 140 w 192"/>
                  <a:gd name="T3" fmla="*/ 0 h 424"/>
                  <a:gd name="T4" fmla="*/ 140 w 192"/>
                  <a:gd name="T5" fmla="*/ 76 h 424"/>
                  <a:gd name="T6" fmla="*/ 168 w 192"/>
                  <a:gd name="T7" fmla="*/ 80 h 424"/>
                  <a:gd name="T8" fmla="*/ 192 w 192"/>
                  <a:gd name="T9" fmla="*/ 100 h 424"/>
                  <a:gd name="T10" fmla="*/ 192 w 192"/>
                  <a:gd name="T11" fmla="*/ 316 h 424"/>
                  <a:gd name="T12" fmla="*/ 164 w 192"/>
                  <a:gd name="T13" fmla="*/ 388 h 424"/>
                  <a:gd name="T14" fmla="*/ 44 w 192"/>
                  <a:gd name="T15" fmla="*/ 424 h 424"/>
                  <a:gd name="T16" fmla="*/ 0 w 192"/>
                  <a:gd name="T17" fmla="*/ 360 h 424"/>
                  <a:gd name="T18" fmla="*/ 0 w 192"/>
                  <a:gd name="T19" fmla="*/ 144 h 424"/>
                  <a:gd name="T20" fmla="*/ 32 w 192"/>
                  <a:gd name="T21" fmla="*/ 108 h 424"/>
                  <a:gd name="T22" fmla="*/ 68 w 192"/>
                  <a:gd name="T23" fmla="*/ 96 h 424"/>
                  <a:gd name="T24" fmla="*/ 68 w 192"/>
                  <a:gd name="T25" fmla="*/ 12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424"/>
                  <a:gd name="T41" fmla="*/ 192 w 192"/>
                  <a:gd name="T42" fmla="*/ 424 h 4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424">
                    <a:moveTo>
                      <a:pt x="64" y="20"/>
                    </a:moveTo>
                    <a:lnTo>
                      <a:pt x="140" y="0"/>
                    </a:lnTo>
                    <a:lnTo>
                      <a:pt x="140" y="76"/>
                    </a:lnTo>
                    <a:lnTo>
                      <a:pt x="168" y="80"/>
                    </a:lnTo>
                    <a:lnTo>
                      <a:pt x="192" y="100"/>
                    </a:lnTo>
                    <a:lnTo>
                      <a:pt x="192" y="316"/>
                    </a:lnTo>
                    <a:lnTo>
                      <a:pt x="164" y="388"/>
                    </a:lnTo>
                    <a:lnTo>
                      <a:pt x="44" y="424"/>
                    </a:lnTo>
                    <a:lnTo>
                      <a:pt x="0" y="360"/>
                    </a:lnTo>
                    <a:lnTo>
                      <a:pt x="0" y="144"/>
                    </a:lnTo>
                    <a:lnTo>
                      <a:pt x="32" y="108"/>
                    </a:lnTo>
                    <a:lnTo>
                      <a:pt x="68" y="96"/>
                    </a:lnTo>
                    <a:lnTo>
                      <a:pt x="68" y="12"/>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485" name="Freeform 685"/>
              <p:cNvSpPr>
                <a:spLocks/>
              </p:cNvSpPr>
              <p:nvPr/>
            </p:nvSpPr>
            <p:spPr bwMode="auto">
              <a:xfrm>
                <a:off x="973" y="4272"/>
                <a:ext cx="161" cy="342"/>
              </a:xfrm>
              <a:custGeom>
                <a:avLst/>
                <a:gdLst>
                  <a:gd name="T0" fmla="*/ 64 w 192"/>
                  <a:gd name="T1" fmla="*/ 20 h 424"/>
                  <a:gd name="T2" fmla="*/ 140 w 192"/>
                  <a:gd name="T3" fmla="*/ 0 h 424"/>
                  <a:gd name="T4" fmla="*/ 140 w 192"/>
                  <a:gd name="T5" fmla="*/ 76 h 424"/>
                  <a:gd name="T6" fmla="*/ 168 w 192"/>
                  <a:gd name="T7" fmla="*/ 80 h 424"/>
                  <a:gd name="T8" fmla="*/ 192 w 192"/>
                  <a:gd name="T9" fmla="*/ 100 h 424"/>
                  <a:gd name="T10" fmla="*/ 192 w 192"/>
                  <a:gd name="T11" fmla="*/ 316 h 424"/>
                  <a:gd name="T12" fmla="*/ 164 w 192"/>
                  <a:gd name="T13" fmla="*/ 388 h 424"/>
                  <a:gd name="T14" fmla="*/ 44 w 192"/>
                  <a:gd name="T15" fmla="*/ 424 h 424"/>
                  <a:gd name="T16" fmla="*/ 0 w 192"/>
                  <a:gd name="T17" fmla="*/ 360 h 424"/>
                  <a:gd name="T18" fmla="*/ 0 w 192"/>
                  <a:gd name="T19" fmla="*/ 144 h 424"/>
                  <a:gd name="T20" fmla="*/ 32 w 192"/>
                  <a:gd name="T21" fmla="*/ 108 h 424"/>
                  <a:gd name="T22" fmla="*/ 68 w 192"/>
                  <a:gd name="T23" fmla="*/ 96 h 424"/>
                  <a:gd name="T24" fmla="*/ 68 w 192"/>
                  <a:gd name="T25" fmla="*/ 12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424"/>
                  <a:gd name="T41" fmla="*/ 192 w 192"/>
                  <a:gd name="T42" fmla="*/ 424 h 4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424">
                    <a:moveTo>
                      <a:pt x="64" y="20"/>
                    </a:moveTo>
                    <a:lnTo>
                      <a:pt x="140" y="0"/>
                    </a:lnTo>
                    <a:lnTo>
                      <a:pt x="140" y="76"/>
                    </a:lnTo>
                    <a:lnTo>
                      <a:pt x="168" y="80"/>
                    </a:lnTo>
                    <a:lnTo>
                      <a:pt x="192" y="100"/>
                    </a:lnTo>
                    <a:lnTo>
                      <a:pt x="192" y="316"/>
                    </a:lnTo>
                    <a:lnTo>
                      <a:pt x="164" y="388"/>
                    </a:lnTo>
                    <a:lnTo>
                      <a:pt x="44" y="424"/>
                    </a:lnTo>
                    <a:lnTo>
                      <a:pt x="0" y="360"/>
                    </a:lnTo>
                    <a:lnTo>
                      <a:pt x="0" y="144"/>
                    </a:lnTo>
                    <a:lnTo>
                      <a:pt x="32" y="108"/>
                    </a:lnTo>
                    <a:lnTo>
                      <a:pt x="68" y="96"/>
                    </a:lnTo>
                    <a:lnTo>
                      <a:pt x="68" y="12"/>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grpSp>
        <p:nvGrpSpPr>
          <p:cNvPr id="3180" name="Group 686"/>
          <p:cNvGrpSpPr>
            <a:grpSpLocks/>
          </p:cNvGrpSpPr>
          <p:nvPr/>
        </p:nvGrpSpPr>
        <p:grpSpPr bwMode="auto">
          <a:xfrm>
            <a:off x="3276601" y="7720013"/>
            <a:ext cx="325438" cy="1077912"/>
            <a:chOff x="2064" y="4863"/>
            <a:chExt cx="205" cy="679"/>
          </a:xfrm>
        </p:grpSpPr>
        <p:grpSp>
          <p:nvGrpSpPr>
            <p:cNvPr id="3473" name="Group 687"/>
            <p:cNvGrpSpPr>
              <a:grpSpLocks/>
            </p:cNvGrpSpPr>
            <p:nvPr/>
          </p:nvGrpSpPr>
          <p:grpSpPr bwMode="auto">
            <a:xfrm>
              <a:off x="2117" y="4863"/>
              <a:ext cx="132" cy="586"/>
              <a:chOff x="1880" y="4782"/>
              <a:chExt cx="132" cy="586"/>
            </a:xfrm>
          </p:grpSpPr>
          <p:sp>
            <p:nvSpPr>
              <p:cNvPr id="3475" name="Freeform 688"/>
              <p:cNvSpPr>
                <a:spLocks/>
              </p:cNvSpPr>
              <p:nvPr/>
            </p:nvSpPr>
            <p:spPr bwMode="auto">
              <a:xfrm>
                <a:off x="1993" y="4966"/>
                <a:ext cx="19" cy="402"/>
              </a:xfrm>
              <a:custGeom>
                <a:avLst/>
                <a:gdLst>
                  <a:gd name="T0" fmla="*/ 0 w 16"/>
                  <a:gd name="T1" fmla="*/ 6 h 457"/>
                  <a:gd name="T2" fmla="*/ 1 w 16"/>
                  <a:gd name="T3" fmla="*/ 3 h 457"/>
                  <a:gd name="T4" fmla="*/ 1 w 16"/>
                  <a:gd name="T5" fmla="*/ 2 h 457"/>
                  <a:gd name="T6" fmla="*/ 3 w 16"/>
                  <a:gd name="T7" fmla="*/ 1 h 457"/>
                  <a:gd name="T8" fmla="*/ 5 w 16"/>
                  <a:gd name="T9" fmla="*/ 0 h 457"/>
                  <a:gd name="T10" fmla="*/ 12 w 16"/>
                  <a:gd name="T11" fmla="*/ 0 h 457"/>
                  <a:gd name="T12" fmla="*/ 15 w 16"/>
                  <a:gd name="T13" fmla="*/ 2 h 457"/>
                  <a:gd name="T14" fmla="*/ 15 w 16"/>
                  <a:gd name="T15" fmla="*/ 3 h 457"/>
                  <a:gd name="T16" fmla="*/ 16 w 16"/>
                  <a:gd name="T17" fmla="*/ 6 h 457"/>
                  <a:gd name="T18" fmla="*/ 16 w 16"/>
                  <a:gd name="T19" fmla="*/ 450 h 457"/>
                  <a:gd name="T20" fmla="*/ 15 w 16"/>
                  <a:gd name="T21" fmla="*/ 452 h 457"/>
                  <a:gd name="T22" fmla="*/ 15 w 16"/>
                  <a:gd name="T23" fmla="*/ 453 h 457"/>
                  <a:gd name="T24" fmla="*/ 12 w 16"/>
                  <a:gd name="T25" fmla="*/ 455 h 457"/>
                  <a:gd name="T26" fmla="*/ 10 w 16"/>
                  <a:gd name="T27" fmla="*/ 455 h 457"/>
                  <a:gd name="T28" fmla="*/ 7 w 16"/>
                  <a:gd name="T29" fmla="*/ 457 h 457"/>
                  <a:gd name="T30" fmla="*/ 7 w 16"/>
                  <a:gd name="T31" fmla="*/ 455 h 457"/>
                  <a:gd name="T32" fmla="*/ 5 w 16"/>
                  <a:gd name="T33" fmla="*/ 455 h 457"/>
                  <a:gd name="T34" fmla="*/ 3 w 16"/>
                  <a:gd name="T35" fmla="*/ 454 h 457"/>
                  <a:gd name="T36" fmla="*/ 1 w 16"/>
                  <a:gd name="T37" fmla="*/ 453 h 457"/>
                  <a:gd name="T38" fmla="*/ 1 w 16"/>
                  <a:gd name="T39" fmla="*/ 452 h 457"/>
                  <a:gd name="T40" fmla="*/ 0 w 16"/>
                  <a:gd name="T41" fmla="*/ 450 h 457"/>
                  <a:gd name="T42" fmla="*/ 0 w 16"/>
                  <a:gd name="T43" fmla="*/ 6 h 4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
                  <a:gd name="T67" fmla="*/ 0 h 457"/>
                  <a:gd name="T68" fmla="*/ 16 w 16"/>
                  <a:gd name="T69" fmla="*/ 457 h 45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 h="457">
                    <a:moveTo>
                      <a:pt x="0" y="6"/>
                    </a:moveTo>
                    <a:lnTo>
                      <a:pt x="1" y="3"/>
                    </a:lnTo>
                    <a:lnTo>
                      <a:pt x="1" y="2"/>
                    </a:lnTo>
                    <a:lnTo>
                      <a:pt x="3" y="1"/>
                    </a:lnTo>
                    <a:lnTo>
                      <a:pt x="5" y="0"/>
                    </a:lnTo>
                    <a:lnTo>
                      <a:pt x="12" y="0"/>
                    </a:lnTo>
                    <a:lnTo>
                      <a:pt x="15" y="2"/>
                    </a:lnTo>
                    <a:lnTo>
                      <a:pt x="15" y="3"/>
                    </a:lnTo>
                    <a:lnTo>
                      <a:pt x="16" y="6"/>
                    </a:lnTo>
                    <a:lnTo>
                      <a:pt x="16" y="450"/>
                    </a:lnTo>
                    <a:lnTo>
                      <a:pt x="15" y="452"/>
                    </a:lnTo>
                    <a:lnTo>
                      <a:pt x="15" y="453"/>
                    </a:lnTo>
                    <a:lnTo>
                      <a:pt x="12" y="455"/>
                    </a:lnTo>
                    <a:lnTo>
                      <a:pt x="10" y="455"/>
                    </a:lnTo>
                    <a:lnTo>
                      <a:pt x="7" y="457"/>
                    </a:lnTo>
                    <a:lnTo>
                      <a:pt x="7" y="455"/>
                    </a:lnTo>
                    <a:lnTo>
                      <a:pt x="5" y="455"/>
                    </a:lnTo>
                    <a:lnTo>
                      <a:pt x="3" y="454"/>
                    </a:lnTo>
                    <a:lnTo>
                      <a:pt x="1" y="453"/>
                    </a:lnTo>
                    <a:lnTo>
                      <a:pt x="1" y="452"/>
                    </a:lnTo>
                    <a:lnTo>
                      <a:pt x="0" y="450"/>
                    </a:lnTo>
                    <a:lnTo>
                      <a:pt x="0" y="6"/>
                    </a:lnTo>
                    <a:close/>
                  </a:path>
                </a:pathLst>
              </a:custGeom>
              <a:solidFill>
                <a:schemeClr val="tx1"/>
              </a:solidFill>
              <a:ln w="6350" cap="rnd" cmpd="sng">
                <a:solidFill>
                  <a:schemeClr val="tx1"/>
                </a:solidFill>
                <a:prstDash val="solid"/>
                <a:round/>
                <a:headEnd type="none" w="med" len="med"/>
                <a:tailEnd type="none" w="med" len="med"/>
              </a:ln>
            </p:spPr>
            <p:txBody>
              <a:bodyPr/>
              <a:lstStyle/>
              <a:p>
                <a:endParaRPr lang="en-US"/>
              </a:p>
            </p:txBody>
          </p:sp>
          <p:sp>
            <p:nvSpPr>
              <p:cNvPr id="3476" name="Freeform 689"/>
              <p:cNvSpPr>
                <a:spLocks/>
              </p:cNvSpPr>
              <p:nvPr/>
            </p:nvSpPr>
            <p:spPr bwMode="auto">
              <a:xfrm>
                <a:off x="1880" y="4881"/>
                <a:ext cx="19" cy="402"/>
              </a:xfrm>
              <a:custGeom>
                <a:avLst/>
                <a:gdLst>
                  <a:gd name="T0" fmla="*/ 0 w 16"/>
                  <a:gd name="T1" fmla="*/ 7 h 457"/>
                  <a:gd name="T2" fmla="*/ 2 w 16"/>
                  <a:gd name="T3" fmla="*/ 4 h 457"/>
                  <a:gd name="T4" fmla="*/ 2 w 16"/>
                  <a:gd name="T5" fmla="*/ 3 h 457"/>
                  <a:gd name="T6" fmla="*/ 3 w 16"/>
                  <a:gd name="T7" fmla="*/ 1 h 457"/>
                  <a:gd name="T8" fmla="*/ 5 w 16"/>
                  <a:gd name="T9" fmla="*/ 0 h 457"/>
                  <a:gd name="T10" fmla="*/ 12 w 16"/>
                  <a:gd name="T11" fmla="*/ 0 h 457"/>
                  <a:gd name="T12" fmla="*/ 16 w 16"/>
                  <a:gd name="T13" fmla="*/ 4 h 457"/>
                  <a:gd name="T14" fmla="*/ 16 w 16"/>
                  <a:gd name="T15" fmla="*/ 452 h 457"/>
                  <a:gd name="T16" fmla="*/ 12 w 16"/>
                  <a:gd name="T17" fmla="*/ 456 h 457"/>
                  <a:gd name="T18" fmla="*/ 10 w 16"/>
                  <a:gd name="T19" fmla="*/ 456 h 457"/>
                  <a:gd name="T20" fmla="*/ 8 w 16"/>
                  <a:gd name="T21" fmla="*/ 457 h 457"/>
                  <a:gd name="T22" fmla="*/ 6 w 16"/>
                  <a:gd name="T23" fmla="*/ 456 h 457"/>
                  <a:gd name="T24" fmla="*/ 5 w 16"/>
                  <a:gd name="T25" fmla="*/ 456 h 457"/>
                  <a:gd name="T26" fmla="*/ 3 w 16"/>
                  <a:gd name="T27" fmla="*/ 455 h 457"/>
                  <a:gd name="T28" fmla="*/ 2 w 16"/>
                  <a:gd name="T29" fmla="*/ 454 h 457"/>
                  <a:gd name="T30" fmla="*/ 2 w 16"/>
                  <a:gd name="T31" fmla="*/ 452 h 457"/>
                  <a:gd name="T32" fmla="*/ 0 w 16"/>
                  <a:gd name="T33" fmla="*/ 451 h 457"/>
                  <a:gd name="T34" fmla="*/ 0 w 16"/>
                  <a:gd name="T35" fmla="*/ 7 h 45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
                  <a:gd name="T55" fmla="*/ 0 h 457"/>
                  <a:gd name="T56" fmla="*/ 16 w 16"/>
                  <a:gd name="T57" fmla="*/ 457 h 45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 h="457">
                    <a:moveTo>
                      <a:pt x="0" y="7"/>
                    </a:moveTo>
                    <a:lnTo>
                      <a:pt x="2" y="4"/>
                    </a:lnTo>
                    <a:lnTo>
                      <a:pt x="2" y="3"/>
                    </a:lnTo>
                    <a:lnTo>
                      <a:pt x="3" y="1"/>
                    </a:lnTo>
                    <a:lnTo>
                      <a:pt x="5" y="0"/>
                    </a:lnTo>
                    <a:lnTo>
                      <a:pt x="12" y="0"/>
                    </a:lnTo>
                    <a:lnTo>
                      <a:pt x="16" y="4"/>
                    </a:lnTo>
                    <a:lnTo>
                      <a:pt x="16" y="452"/>
                    </a:lnTo>
                    <a:lnTo>
                      <a:pt x="12" y="456"/>
                    </a:lnTo>
                    <a:lnTo>
                      <a:pt x="10" y="456"/>
                    </a:lnTo>
                    <a:lnTo>
                      <a:pt x="8" y="457"/>
                    </a:lnTo>
                    <a:lnTo>
                      <a:pt x="6" y="456"/>
                    </a:lnTo>
                    <a:lnTo>
                      <a:pt x="5" y="456"/>
                    </a:lnTo>
                    <a:lnTo>
                      <a:pt x="3" y="455"/>
                    </a:lnTo>
                    <a:lnTo>
                      <a:pt x="2" y="454"/>
                    </a:lnTo>
                    <a:lnTo>
                      <a:pt x="2" y="452"/>
                    </a:lnTo>
                    <a:lnTo>
                      <a:pt x="0" y="451"/>
                    </a:lnTo>
                    <a:lnTo>
                      <a:pt x="0" y="7"/>
                    </a:lnTo>
                    <a:close/>
                  </a:path>
                </a:pathLst>
              </a:custGeom>
              <a:solidFill>
                <a:schemeClr val="tx1"/>
              </a:solidFill>
              <a:ln w="6350" cap="rnd" cmpd="sng">
                <a:solidFill>
                  <a:schemeClr val="tx1"/>
                </a:solidFill>
                <a:prstDash val="solid"/>
                <a:round/>
                <a:headEnd type="none" w="med" len="med"/>
                <a:tailEnd type="none" w="med" len="med"/>
              </a:ln>
            </p:spPr>
            <p:txBody>
              <a:bodyPr/>
              <a:lstStyle/>
              <a:p>
                <a:endParaRPr lang="en-US"/>
              </a:p>
            </p:txBody>
          </p:sp>
          <p:sp>
            <p:nvSpPr>
              <p:cNvPr id="3477" name="Freeform 690"/>
              <p:cNvSpPr>
                <a:spLocks/>
              </p:cNvSpPr>
              <p:nvPr/>
            </p:nvSpPr>
            <p:spPr bwMode="auto">
              <a:xfrm>
                <a:off x="1880" y="4782"/>
                <a:ext cx="129" cy="368"/>
              </a:xfrm>
              <a:custGeom>
                <a:avLst/>
                <a:gdLst>
                  <a:gd name="T0" fmla="*/ 75 w 111"/>
                  <a:gd name="T1" fmla="*/ 32 h 418"/>
                  <a:gd name="T2" fmla="*/ 36 w 111"/>
                  <a:gd name="T3" fmla="*/ 0 h 418"/>
                  <a:gd name="T4" fmla="*/ 36 w 111"/>
                  <a:gd name="T5" fmla="*/ 74 h 418"/>
                  <a:gd name="T6" fmla="*/ 14 w 111"/>
                  <a:gd name="T7" fmla="*/ 58 h 418"/>
                  <a:gd name="T8" fmla="*/ 0 w 111"/>
                  <a:gd name="T9" fmla="*/ 65 h 418"/>
                  <a:gd name="T10" fmla="*/ 0 w 111"/>
                  <a:gd name="T11" fmla="*/ 272 h 418"/>
                  <a:gd name="T12" fmla="*/ 19 w 111"/>
                  <a:gd name="T13" fmla="*/ 362 h 418"/>
                  <a:gd name="T14" fmla="*/ 92 w 111"/>
                  <a:gd name="T15" fmla="*/ 418 h 418"/>
                  <a:gd name="T16" fmla="*/ 111 w 111"/>
                  <a:gd name="T17" fmla="*/ 360 h 418"/>
                  <a:gd name="T18" fmla="*/ 111 w 111"/>
                  <a:gd name="T19" fmla="*/ 151 h 418"/>
                  <a:gd name="T20" fmla="*/ 96 w 111"/>
                  <a:gd name="T21" fmla="*/ 122 h 418"/>
                  <a:gd name="T22" fmla="*/ 75 w 111"/>
                  <a:gd name="T23" fmla="*/ 105 h 418"/>
                  <a:gd name="T24" fmla="*/ 75 w 111"/>
                  <a:gd name="T25" fmla="*/ 32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1"/>
                  <a:gd name="T40" fmla="*/ 0 h 418"/>
                  <a:gd name="T41" fmla="*/ 111 w 111"/>
                  <a:gd name="T42" fmla="*/ 418 h 4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1" h="418">
                    <a:moveTo>
                      <a:pt x="75" y="32"/>
                    </a:moveTo>
                    <a:lnTo>
                      <a:pt x="36" y="0"/>
                    </a:lnTo>
                    <a:lnTo>
                      <a:pt x="36" y="74"/>
                    </a:lnTo>
                    <a:lnTo>
                      <a:pt x="14" y="58"/>
                    </a:lnTo>
                    <a:lnTo>
                      <a:pt x="0" y="65"/>
                    </a:lnTo>
                    <a:lnTo>
                      <a:pt x="0" y="272"/>
                    </a:lnTo>
                    <a:lnTo>
                      <a:pt x="19" y="362"/>
                    </a:lnTo>
                    <a:lnTo>
                      <a:pt x="92" y="418"/>
                    </a:lnTo>
                    <a:lnTo>
                      <a:pt x="111" y="360"/>
                    </a:lnTo>
                    <a:lnTo>
                      <a:pt x="111" y="151"/>
                    </a:lnTo>
                    <a:lnTo>
                      <a:pt x="96" y="122"/>
                    </a:lnTo>
                    <a:lnTo>
                      <a:pt x="75" y="105"/>
                    </a:lnTo>
                    <a:lnTo>
                      <a:pt x="75" y="32"/>
                    </a:lnTo>
                    <a:close/>
                  </a:path>
                </a:pathLst>
              </a:custGeom>
              <a:solidFill>
                <a:srgbClr val="FFCC99"/>
              </a:solidFill>
              <a:ln w="9525" cap="rnd" cmpd="sng">
                <a:solidFill>
                  <a:schemeClr val="tx1"/>
                </a:solidFill>
                <a:prstDash val="solid"/>
                <a:round/>
                <a:headEnd type="none" w="med" len="med"/>
                <a:tailEnd type="none" w="med" len="med"/>
              </a:ln>
            </p:spPr>
            <p:txBody>
              <a:bodyPr/>
              <a:lstStyle/>
              <a:p>
                <a:endParaRPr lang="en-US"/>
              </a:p>
            </p:txBody>
          </p:sp>
        </p:grpSp>
        <p:sp>
          <p:nvSpPr>
            <p:cNvPr id="3474" name="AutoShape 691"/>
            <p:cNvSpPr>
              <a:spLocks noChangeArrowheads="1"/>
            </p:cNvSpPr>
            <p:nvPr/>
          </p:nvSpPr>
          <p:spPr bwMode="auto">
            <a:xfrm>
              <a:off x="2064" y="5088"/>
              <a:ext cx="205" cy="454"/>
            </a:xfrm>
            <a:prstGeom prst="can">
              <a:avLst>
                <a:gd name="adj" fmla="val 55366"/>
              </a:avLst>
            </a:prstGeom>
            <a:solidFill>
              <a:srgbClr val="00CCFF"/>
            </a:solidFill>
            <a:ln w="9525">
              <a:solidFill>
                <a:schemeClr val="tx1"/>
              </a:solidFill>
              <a:round/>
              <a:headEnd/>
              <a:tailEnd/>
            </a:ln>
          </p:spPr>
          <p:txBody>
            <a:bodyPr wrap="none" anchor="ctr"/>
            <a:lstStyle/>
            <a:p>
              <a:endParaRPr lang="en-US"/>
            </a:p>
          </p:txBody>
        </p:sp>
      </p:grpSp>
      <p:grpSp>
        <p:nvGrpSpPr>
          <p:cNvPr id="3181" name="Group 692"/>
          <p:cNvGrpSpPr>
            <a:grpSpLocks/>
          </p:cNvGrpSpPr>
          <p:nvPr/>
        </p:nvGrpSpPr>
        <p:grpSpPr bwMode="auto">
          <a:xfrm flipH="1">
            <a:off x="3505201" y="8486776"/>
            <a:ext cx="309563" cy="688975"/>
            <a:chOff x="1632" y="4128"/>
            <a:chExt cx="147" cy="356"/>
          </a:xfrm>
        </p:grpSpPr>
        <p:sp>
          <p:nvSpPr>
            <p:cNvPr id="3468" name="Line 693"/>
            <p:cNvSpPr>
              <a:spLocks noChangeShapeType="1"/>
            </p:cNvSpPr>
            <p:nvPr/>
          </p:nvSpPr>
          <p:spPr bwMode="auto">
            <a:xfrm>
              <a:off x="1644" y="4294"/>
              <a:ext cx="0" cy="190"/>
            </a:xfrm>
            <a:prstGeom prst="line">
              <a:avLst/>
            </a:prstGeom>
            <a:noFill/>
            <a:ln w="28575">
              <a:solidFill>
                <a:schemeClr val="tx1"/>
              </a:solidFill>
              <a:round/>
              <a:headEnd/>
              <a:tailEnd/>
            </a:ln>
          </p:spPr>
          <p:txBody>
            <a:bodyPr wrap="none" anchor="ctr"/>
            <a:lstStyle/>
            <a:p>
              <a:endParaRPr lang="en-US"/>
            </a:p>
          </p:txBody>
        </p:sp>
        <p:sp>
          <p:nvSpPr>
            <p:cNvPr id="3469" name="Line 694"/>
            <p:cNvSpPr>
              <a:spLocks noChangeShapeType="1"/>
            </p:cNvSpPr>
            <p:nvPr/>
          </p:nvSpPr>
          <p:spPr bwMode="auto">
            <a:xfrm>
              <a:off x="1770" y="4272"/>
              <a:ext cx="0" cy="190"/>
            </a:xfrm>
            <a:prstGeom prst="line">
              <a:avLst/>
            </a:prstGeom>
            <a:noFill/>
            <a:ln w="28575">
              <a:solidFill>
                <a:schemeClr val="tx1"/>
              </a:solidFill>
              <a:round/>
              <a:headEnd/>
              <a:tailEnd/>
            </a:ln>
          </p:spPr>
          <p:txBody>
            <a:bodyPr wrap="none" anchor="ctr"/>
            <a:lstStyle/>
            <a:p>
              <a:endParaRPr lang="en-US"/>
            </a:p>
          </p:txBody>
        </p:sp>
        <p:sp>
          <p:nvSpPr>
            <p:cNvPr id="3470" name="Freeform 695"/>
            <p:cNvSpPr>
              <a:spLocks/>
            </p:cNvSpPr>
            <p:nvPr/>
          </p:nvSpPr>
          <p:spPr bwMode="auto">
            <a:xfrm>
              <a:off x="1632" y="4128"/>
              <a:ext cx="147" cy="280"/>
            </a:xfrm>
            <a:custGeom>
              <a:avLst/>
              <a:gdLst>
                <a:gd name="T0" fmla="*/ 64 w 192"/>
                <a:gd name="T1" fmla="*/ 20 h 424"/>
                <a:gd name="T2" fmla="*/ 140 w 192"/>
                <a:gd name="T3" fmla="*/ 0 h 424"/>
                <a:gd name="T4" fmla="*/ 140 w 192"/>
                <a:gd name="T5" fmla="*/ 76 h 424"/>
                <a:gd name="T6" fmla="*/ 168 w 192"/>
                <a:gd name="T7" fmla="*/ 80 h 424"/>
                <a:gd name="T8" fmla="*/ 192 w 192"/>
                <a:gd name="T9" fmla="*/ 100 h 424"/>
                <a:gd name="T10" fmla="*/ 192 w 192"/>
                <a:gd name="T11" fmla="*/ 316 h 424"/>
                <a:gd name="T12" fmla="*/ 164 w 192"/>
                <a:gd name="T13" fmla="*/ 388 h 424"/>
                <a:gd name="T14" fmla="*/ 44 w 192"/>
                <a:gd name="T15" fmla="*/ 424 h 424"/>
                <a:gd name="T16" fmla="*/ 0 w 192"/>
                <a:gd name="T17" fmla="*/ 360 h 424"/>
                <a:gd name="T18" fmla="*/ 0 w 192"/>
                <a:gd name="T19" fmla="*/ 144 h 424"/>
                <a:gd name="T20" fmla="*/ 32 w 192"/>
                <a:gd name="T21" fmla="*/ 108 h 424"/>
                <a:gd name="T22" fmla="*/ 68 w 192"/>
                <a:gd name="T23" fmla="*/ 96 h 424"/>
                <a:gd name="T24" fmla="*/ 68 w 192"/>
                <a:gd name="T25" fmla="*/ 12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424"/>
                <a:gd name="T41" fmla="*/ 192 w 192"/>
                <a:gd name="T42" fmla="*/ 424 h 4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424">
                  <a:moveTo>
                    <a:pt x="64" y="20"/>
                  </a:moveTo>
                  <a:lnTo>
                    <a:pt x="140" y="0"/>
                  </a:lnTo>
                  <a:lnTo>
                    <a:pt x="140" y="76"/>
                  </a:lnTo>
                  <a:lnTo>
                    <a:pt x="168" y="80"/>
                  </a:lnTo>
                  <a:lnTo>
                    <a:pt x="192" y="100"/>
                  </a:lnTo>
                  <a:lnTo>
                    <a:pt x="192" y="316"/>
                  </a:lnTo>
                  <a:lnTo>
                    <a:pt x="164" y="388"/>
                  </a:lnTo>
                  <a:lnTo>
                    <a:pt x="44" y="424"/>
                  </a:lnTo>
                  <a:lnTo>
                    <a:pt x="0" y="360"/>
                  </a:lnTo>
                  <a:lnTo>
                    <a:pt x="0" y="144"/>
                  </a:lnTo>
                  <a:lnTo>
                    <a:pt x="32" y="108"/>
                  </a:lnTo>
                  <a:lnTo>
                    <a:pt x="68" y="96"/>
                  </a:lnTo>
                  <a:lnTo>
                    <a:pt x="68" y="12"/>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471" name="Freeform 696"/>
            <p:cNvSpPr>
              <a:spLocks/>
            </p:cNvSpPr>
            <p:nvPr/>
          </p:nvSpPr>
          <p:spPr bwMode="auto">
            <a:xfrm>
              <a:off x="1632" y="4197"/>
              <a:ext cx="55" cy="209"/>
            </a:xfrm>
            <a:custGeom>
              <a:avLst/>
              <a:gdLst>
                <a:gd name="T0" fmla="*/ 69 w 72"/>
                <a:gd name="T1" fmla="*/ 0 h 318"/>
                <a:gd name="T2" fmla="*/ 72 w 72"/>
                <a:gd name="T3" fmla="*/ 315 h 318"/>
                <a:gd name="T4" fmla="*/ 48 w 72"/>
                <a:gd name="T5" fmla="*/ 318 h 318"/>
                <a:gd name="T6" fmla="*/ 0 w 72"/>
                <a:gd name="T7" fmla="*/ 255 h 318"/>
                <a:gd name="T8" fmla="*/ 3 w 72"/>
                <a:gd name="T9" fmla="*/ 48 h 318"/>
                <a:gd name="T10" fmla="*/ 30 w 72"/>
                <a:gd name="T11" fmla="*/ 12 h 318"/>
                <a:gd name="T12" fmla="*/ 69 w 72"/>
                <a:gd name="T13" fmla="*/ 0 h 318"/>
                <a:gd name="T14" fmla="*/ 0 60000 65536"/>
                <a:gd name="T15" fmla="*/ 0 60000 65536"/>
                <a:gd name="T16" fmla="*/ 0 60000 65536"/>
                <a:gd name="T17" fmla="*/ 0 60000 65536"/>
                <a:gd name="T18" fmla="*/ 0 60000 65536"/>
                <a:gd name="T19" fmla="*/ 0 60000 65536"/>
                <a:gd name="T20" fmla="*/ 0 60000 65536"/>
                <a:gd name="T21" fmla="*/ 0 w 72"/>
                <a:gd name="T22" fmla="*/ 0 h 318"/>
                <a:gd name="T23" fmla="*/ 72 w 72"/>
                <a:gd name="T24" fmla="*/ 318 h 3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318">
                  <a:moveTo>
                    <a:pt x="69" y="0"/>
                  </a:moveTo>
                  <a:lnTo>
                    <a:pt x="72" y="315"/>
                  </a:lnTo>
                  <a:lnTo>
                    <a:pt x="48" y="318"/>
                  </a:lnTo>
                  <a:lnTo>
                    <a:pt x="0" y="255"/>
                  </a:lnTo>
                  <a:lnTo>
                    <a:pt x="3" y="48"/>
                  </a:lnTo>
                  <a:lnTo>
                    <a:pt x="30" y="12"/>
                  </a:lnTo>
                  <a:lnTo>
                    <a:pt x="69" y="0"/>
                  </a:lnTo>
                  <a:close/>
                </a:path>
              </a:pathLst>
            </a:custGeom>
            <a:solidFill>
              <a:schemeClr val="tx1"/>
            </a:solidFill>
            <a:ln w="9525" cap="flat" cmpd="sng">
              <a:solidFill>
                <a:schemeClr val="tx1"/>
              </a:solidFill>
              <a:prstDash val="solid"/>
              <a:round/>
              <a:headEnd/>
              <a:tailEnd/>
            </a:ln>
          </p:spPr>
          <p:txBody>
            <a:bodyPr wrap="none" anchor="ctr"/>
            <a:lstStyle/>
            <a:p>
              <a:endParaRPr lang="en-US"/>
            </a:p>
          </p:txBody>
        </p:sp>
        <p:sp>
          <p:nvSpPr>
            <p:cNvPr id="3472" name="Freeform 697"/>
            <p:cNvSpPr>
              <a:spLocks/>
            </p:cNvSpPr>
            <p:nvPr/>
          </p:nvSpPr>
          <p:spPr bwMode="auto">
            <a:xfrm>
              <a:off x="1740" y="4183"/>
              <a:ext cx="39" cy="203"/>
            </a:xfrm>
            <a:custGeom>
              <a:avLst/>
              <a:gdLst>
                <a:gd name="T0" fmla="*/ 0 w 51"/>
                <a:gd name="T1" fmla="*/ 0 h 309"/>
                <a:gd name="T2" fmla="*/ 0 w 51"/>
                <a:gd name="T3" fmla="*/ 309 h 309"/>
                <a:gd name="T4" fmla="*/ 21 w 51"/>
                <a:gd name="T5" fmla="*/ 303 h 309"/>
                <a:gd name="T6" fmla="*/ 51 w 51"/>
                <a:gd name="T7" fmla="*/ 231 h 309"/>
                <a:gd name="T8" fmla="*/ 48 w 51"/>
                <a:gd name="T9" fmla="*/ 24 h 309"/>
                <a:gd name="T10" fmla="*/ 24 w 51"/>
                <a:gd name="T11" fmla="*/ 0 h 309"/>
                <a:gd name="T12" fmla="*/ 0 w 51"/>
                <a:gd name="T13" fmla="*/ 0 h 309"/>
                <a:gd name="T14" fmla="*/ 0 60000 65536"/>
                <a:gd name="T15" fmla="*/ 0 60000 65536"/>
                <a:gd name="T16" fmla="*/ 0 60000 65536"/>
                <a:gd name="T17" fmla="*/ 0 60000 65536"/>
                <a:gd name="T18" fmla="*/ 0 60000 65536"/>
                <a:gd name="T19" fmla="*/ 0 60000 65536"/>
                <a:gd name="T20" fmla="*/ 0 60000 65536"/>
                <a:gd name="T21" fmla="*/ 0 w 51"/>
                <a:gd name="T22" fmla="*/ 0 h 309"/>
                <a:gd name="T23" fmla="*/ 51 w 51"/>
                <a:gd name="T24" fmla="*/ 309 h 3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309">
                  <a:moveTo>
                    <a:pt x="0" y="0"/>
                  </a:moveTo>
                  <a:lnTo>
                    <a:pt x="0" y="309"/>
                  </a:lnTo>
                  <a:lnTo>
                    <a:pt x="21" y="303"/>
                  </a:lnTo>
                  <a:lnTo>
                    <a:pt x="51" y="231"/>
                  </a:lnTo>
                  <a:lnTo>
                    <a:pt x="48" y="24"/>
                  </a:lnTo>
                  <a:lnTo>
                    <a:pt x="24" y="0"/>
                  </a:lnTo>
                  <a:lnTo>
                    <a:pt x="0" y="0"/>
                  </a:lnTo>
                  <a:close/>
                </a:path>
              </a:pathLst>
            </a:custGeom>
            <a:solidFill>
              <a:schemeClr val="tx1"/>
            </a:solidFill>
            <a:ln w="9525" cap="flat" cmpd="sng">
              <a:solidFill>
                <a:schemeClr val="tx1"/>
              </a:solidFill>
              <a:prstDash val="solid"/>
              <a:round/>
              <a:headEnd/>
              <a:tailEnd/>
            </a:ln>
          </p:spPr>
          <p:txBody>
            <a:bodyPr wrap="none" anchor="ctr"/>
            <a:lstStyle/>
            <a:p>
              <a:endParaRPr lang="en-US"/>
            </a:p>
          </p:txBody>
        </p:sp>
      </p:grpSp>
      <p:grpSp>
        <p:nvGrpSpPr>
          <p:cNvPr id="3182" name="Group 698"/>
          <p:cNvGrpSpPr>
            <a:grpSpLocks/>
          </p:cNvGrpSpPr>
          <p:nvPr/>
        </p:nvGrpSpPr>
        <p:grpSpPr bwMode="auto">
          <a:xfrm>
            <a:off x="850901" y="8826500"/>
            <a:ext cx="561975" cy="736600"/>
            <a:chOff x="600" y="5464"/>
            <a:chExt cx="354" cy="464"/>
          </a:xfrm>
        </p:grpSpPr>
        <p:grpSp>
          <p:nvGrpSpPr>
            <p:cNvPr id="3464" name="Group 699"/>
            <p:cNvGrpSpPr>
              <a:grpSpLocks/>
            </p:cNvGrpSpPr>
            <p:nvPr/>
          </p:nvGrpSpPr>
          <p:grpSpPr bwMode="auto">
            <a:xfrm rot="-1907707">
              <a:off x="600" y="5559"/>
              <a:ext cx="171" cy="297"/>
              <a:chOff x="4034" y="3453"/>
              <a:chExt cx="277" cy="517"/>
            </a:xfrm>
          </p:grpSpPr>
          <p:sp>
            <p:nvSpPr>
              <p:cNvPr id="3466" name="Freeform 700"/>
              <p:cNvSpPr>
                <a:spLocks/>
              </p:cNvSpPr>
              <p:nvPr/>
            </p:nvSpPr>
            <p:spPr bwMode="auto">
              <a:xfrm>
                <a:off x="4034" y="3453"/>
                <a:ext cx="277" cy="517"/>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467" name="Freeform 701"/>
              <p:cNvSpPr>
                <a:spLocks/>
              </p:cNvSpPr>
              <p:nvPr/>
            </p:nvSpPr>
            <p:spPr bwMode="auto">
              <a:xfrm>
                <a:off x="4086" y="3590"/>
                <a:ext cx="220" cy="376"/>
              </a:xfrm>
              <a:custGeom>
                <a:avLst/>
                <a:gdLst>
                  <a:gd name="T0" fmla="*/ 219 w 220"/>
                  <a:gd name="T1" fmla="*/ 0 h 376"/>
                  <a:gd name="T2" fmla="*/ 219 w 220"/>
                  <a:gd name="T3" fmla="*/ 276 h 376"/>
                  <a:gd name="T4" fmla="*/ 170 w 220"/>
                  <a:gd name="T5" fmla="*/ 375 h 376"/>
                  <a:gd name="T6" fmla="*/ 0 w 220"/>
                  <a:gd name="T7" fmla="*/ 375 h 376"/>
                  <a:gd name="T8" fmla="*/ 219 w 220"/>
                  <a:gd name="T9" fmla="*/ 0 h 376"/>
                  <a:gd name="T10" fmla="*/ 0 60000 65536"/>
                  <a:gd name="T11" fmla="*/ 0 60000 65536"/>
                  <a:gd name="T12" fmla="*/ 0 60000 65536"/>
                  <a:gd name="T13" fmla="*/ 0 60000 65536"/>
                  <a:gd name="T14" fmla="*/ 0 60000 65536"/>
                  <a:gd name="T15" fmla="*/ 0 w 220"/>
                  <a:gd name="T16" fmla="*/ 0 h 376"/>
                  <a:gd name="T17" fmla="*/ 220 w 220"/>
                  <a:gd name="T18" fmla="*/ 376 h 376"/>
                </a:gdLst>
                <a:ahLst/>
                <a:cxnLst>
                  <a:cxn ang="T10">
                    <a:pos x="T0" y="T1"/>
                  </a:cxn>
                  <a:cxn ang="T11">
                    <a:pos x="T2" y="T3"/>
                  </a:cxn>
                  <a:cxn ang="T12">
                    <a:pos x="T4" y="T5"/>
                  </a:cxn>
                  <a:cxn ang="T13">
                    <a:pos x="T6" y="T7"/>
                  </a:cxn>
                  <a:cxn ang="T14">
                    <a:pos x="T8" y="T9"/>
                  </a:cxn>
                </a:cxnLst>
                <a:rect l="T15" t="T16" r="T17" b="T18"/>
                <a:pathLst>
                  <a:path w="220" h="376">
                    <a:moveTo>
                      <a:pt x="219" y="0"/>
                    </a:moveTo>
                    <a:lnTo>
                      <a:pt x="219" y="276"/>
                    </a:lnTo>
                    <a:lnTo>
                      <a:pt x="170" y="375"/>
                    </a:lnTo>
                    <a:lnTo>
                      <a:pt x="0" y="375"/>
                    </a:lnTo>
                    <a:lnTo>
                      <a:pt x="219" y="0"/>
                    </a:lnTo>
                  </a:path>
                </a:pathLst>
              </a:custGeom>
              <a:solidFill>
                <a:schemeClr val="tx1"/>
              </a:solidFill>
              <a:ln w="12700" cap="rnd" cmpd="sng">
                <a:solidFill>
                  <a:schemeClr val="tx1"/>
                </a:solidFill>
                <a:prstDash val="solid"/>
                <a:round/>
                <a:headEnd type="none" w="med" len="med"/>
                <a:tailEnd type="none" w="med" len="med"/>
              </a:ln>
            </p:spPr>
            <p:txBody>
              <a:bodyPr/>
              <a:lstStyle/>
              <a:p>
                <a:endParaRPr lang="en-US"/>
              </a:p>
            </p:txBody>
          </p:sp>
        </p:grpSp>
        <p:sp>
          <p:nvSpPr>
            <p:cNvPr id="3465" name="AutoShape 702"/>
            <p:cNvSpPr>
              <a:spLocks noChangeArrowheads="1"/>
            </p:cNvSpPr>
            <p:nvPr/>
          </p:nvSpPr>
          <p:spPr bwMode="auto">
            <a:xfrm>
              <a:off x="726" y="5464"/>
              <a:ext cx="228" cy="464"/>
            </a:xfrm>
            <a:prstGeom prst="can">
              <a:avLst>
                <a:gd name="adj" fmla="val 50877"/>
              </a:avLst>
            </a:prstGeom>
            <a:solidFill>
              <a:srgbClr val="69E2FF">
                <a:alpha val="50195"/>
              </a:srgbClr>
            </a:solidFill>
            <a:ln w="9525">
              <a:solidFill>
                <a:schemeClr val="tx1"/>
              </a:solidFill>
              <a:round/>
              <a:headEnd/>
              <a:tailEnd/>
            </a:ln>
          </p:spPr>
          <p:txBody>
            <a:bodyPr wrap="none" anchor="ctr"/>
            <a:lstStyle/>
            <a:p>
              <a:endParaRPr lang="en-US"/>
            </a:p>
          </p:txBody>
        </p:sp>
      </p:grpSp>
      <p:grpSp>
        <p:nvGrpSpPr>
          <p:cNvPr id="3183" name="Group 703"/>
          <p:cNvGrpSpPr>
            <a:grpSpLocks/>
          </p:cNvGrpSpPr>
          <p:nvPr/>
        </p:nvGrpSpPr>
        <p:grpSpPr bwMode="auto">
          <a:xfrm>
            <a:off x="3722688" y="7308850"/>
            <a:ext cx="476250" cy="1020763"/>
            <a:chOff x="2345" y="4604"/>
            <a:chExt cx="300" cy="643"/>
          </a:xfrm>
        </p:grpSpPr>
        <p:grpSp>
          <p:nvGrpSpPr>
            <p:cNvPr id="3454" name="Group 704"/>
            <p:cNvGrpSpPr>
              <a:grpSpLocks/>
            </p:cNvGrpSpPr>
            <p:nvPr/>
          </p:nvGrpSpPr>
          <p:grpSpPr bwMode="auto">
            <a:xfrm rot="-305400">
              <a:off x="2345" y="4874"/>
              <a:ext cx="219" cy="294"/>
              <a:chOff x="2351" y="4922"/>
              <a:chExt cx="219" cy="294"/>
            </a:xfrm>
          </p:grpSpPr>
          <p:sp>
            <p:nvSpPr>
              <p:cNvPr id="3462" name="Freeform 705"/>
              <p:cNvSpPr>
                <a:spLocks/>
              </p:cNvSpPr>
              <p:nvPr/>
            </p:nvSpPr>
            <p:spPr bwMode="auto">
              <a:xfrm>
                <a:off x="2351" y="4922"/>
                <a:ext cx="219" cy="291"/>
              </a:xfrm>
              <a:custGeom>
                <a:avLst/>
                <a:gdLst>
                  <a:gd name="T0" fmla="*/ 75 w 219"/>
                  <a:gd name="T1" fmla="*/ 2 h 291"/>
                  <a:gd name="T2" fmla="*/ 21 w 219"/>
                  <a:gd name="T3" fmla="*/ 0 h 291"/>
                  <a:gd name="T4" fmla="*/ 42 w 219"/>
                  <a:gd name="T5" fmla="*/ 53 h 291"/>
                  <a:gd name="T6" fmla="*/ 14 w 219"/>
                  <a:gd name="T7" fmla="*/ 66 h 291"/>
                  <a:gd name="T8" fmla="*/ 0 w 219"/>
                  <a:gd name="T9" fmla="*/ 101 h 291"/>
                  <a:gd name="T10" fmla="*/ 71 w 219"/>
                  <a:gd name="T11" fmla="*/ 244 h 291"/>
                  <a:gd name="T12" fmla="*/ 114 w 219"/>
                  <a:gd name="T13" fmla="*/ 291 h 291"/>
                  <a:gd name="T14" fmla="*/ 210 w 219"/>
                  <a:gd name="T15" fmla="*/ 274 h 291"/>
                  <a:gd name="T16" fmla="*/ 219 w 219"/>
                  <a:gd name="T17" fmla="*/ 220 h 291"/>
                  <a:gd name="T18" fmla="*/ 156 w 219"/>
                  <a:gd name="T19" fmla="*/ 68 h 291"/>
                  <a:gd name="T20" fmla="*/ 135 w 219"/>
                  <a:gd name="T21" fmla="*/ 50 h 291"/>
                  <a:gd name="T22" fmla="*/ 98 w 219"/>
                  <a:gd name="T23" fmla="*/ 52 h 291"/>
                  <a:gd name="T24" fmla="*/ 75 w 219"/>
                  <a:gd name="T25" fmla="*/ 2 h 2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9"/>
                  <a:gd name="T40" fmla="*/ 0 h 291"/>
                  <a:gd name="T41" fmla="*/ 219 w 219"/>
                  <a:gd name="T42" fmla="*/ 291 h 29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9" h="291">
                    <a:moveTo>
                      <a:pt x="75" y="2"/>
                    </a:moveTo>
                    <a:lnTo>
                      <a:pt x="21" y="0"/>
                    </a:lnTo>
                    <a:lnTo>
                      <a:pt x="42" y="53"/>
                    </a:lnTo>
                    <a:lnTo>
                      <a:pt x="14" y="66"/>
                    </a:lnTo>
                    <a:lnTo>
                      <a:pt x="0" y="101"/>
                    </a:lnTo>
                    <a:lnTo>
                      <a:pt x="71" y="244"/>
                    </a:lnTo>
                    <a:lnTo>
                      <a:pt x="114" y="291"/>
                    </a:lnTo>
                    <a:lnTo>
                      <a:pt x="210" y="274"/>
                    </a:lnTo>
                    <a:lnTo>
                      <a:pt x="219" y="220"/>
                    </a:lnTo>
                    <a:lnTo>
                      <a:pt x="156" y="68"/>
                    </a:lnTo>
                    <a:lnTo>
                      <a:pt x="135" y="50"/>
                    </a:lnTo>
                    <a:lnTo>
                      <a:pt x="98" y="52"/>
                    </a:lnTo>
                    <a:lnTo>
                      <a:pt x="75" y="2"/>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463" name="Freeform 706"/>
              <p:cNvSpPr>
                <a:spLocks/>
              </p:cNvSpPr>
              <p:nvPr/>
            </p:nvSpPr>
            <p:spPr bwMode="auto">
              <a:xfrm>
                <a:off x="2466" y="5002"/>
                <a:ext cx="101" cy="214"/>
              </a:xfrm>
              <a:custGeom>
                <a:avLst/>
                <a:gdLst>
                  <a:gd name="T0" fmla="*/ 0 w 101"/>
                  <a:gd name="T1" fmla="*/ 214 h 214"/>
                  <a:gd name="T2" fmla="*/ 92 w 101"/>
                  <a:gd name="T3" fmla="*/ 193 h 214"/>
                  <a:gd name="T4" fmla="*/ 101 w 101"/>
                  <a:gd name="T5" fmla="*/ 142 h 214"/>
                  <a:gd name="T6" fmla="*/ 42 w 101"/>
                  <a:gd name="T7" fmla="*/ 0 h 214"/>
                  <a:gd name="T8" fmla="*/ 0 w 101"/>
                  <a:gd name="T9" fmla="*/ 214 h 214"/>
                  <a:gd name="T10" fmla="*/ 0 60000 65536"/>
                  <a:gd name="T11" fmla="*/ 0 60000 65536"/>
                  <a:gd name="T12" fmla="*/ 0 60000 65536"/>
                  <a:gd name="T13" fmla="*/ 0 60000 65536"/>
                  <a:gd name="T14" fmla="*/ 0 60000 65536"/>
                  <a:gd name="T15" fmla="*/ 0 w 101"/>
                  <a:gd name="T16" fmla="*/ 0 h 214"/>
                  <a:gd name="T17" fmla="*/ 101 w 101"/>
                  <a:gd name="T18" fmla="*/ 214 h 214"/>
                </a:gdLst>
                <a:ahLst/>
                <a:cxnLst>
                  <a:cxn ang="T10">
                    <a:pos x="T0" y="T1"/>
                  </a:cxn>
                  <a:cxn ang="T11">
                    <a:pos x="T2" y="T3"/>
                  </a:cxn>
                  <a:cxn ang="T12">
                    <a:pos x="T4" y="T5"/>
                  </a:cxn>
                  <a:cxn ang="T13">
                    <a:pos x="T6" y="T7"/>
                  </a:cxn>
                  <a:cxn ang="T14">
                    <a:pos x="T8" y="T9"/>
                  </a:cxn>
                </a:cxnLst>
                <a:rect l="T15" t="T16" r="T17" b="T18"/>
                <a:pathLst>
                  <a:path w="101" h="214">
                    <a:moveTo>
                      <a:pt x="0" y="214"/>
                    </a:moveTo>
                    <a:lnTo>
                      <a:pt x="92" y="193"/>
                    </a:lnTo>
                    <a:lnTo>
                      <a:pt x="101" y="142"/>
                    </a:lnTo>
                    <a:lnTo>
                      <a:pt x="42" y="0"/>
                    </a:lnTo>
                    <a:lnTo>
                      <a:pt x="0" y="214"/>
                    </a:lnTo>
                    <a:close/>
                  </a:path>
                </a:pathLst>
              </a:custGeom>
              <a:solidFill>
                <a:schemeClr val="tx1"/>
              </a:solidFill>
              <a:ln w="9525">
                <a:solidFill>
                  <a:schemeClr val="tx1"/>
                </a:solidFill>
                <a:round/>
                <a:headEnd/>
                <a:tailEnd/>
              </a:ln>
            </p:spPr>
            <p:txBody>
              <a:bodyPr/>
              <a:lstStyle/>
              <a:p>
                <a:endParaRPr lang="en-US"/>
              </a:p>
            </p:txBody>
          </p:sp>
        </p:grpSp>
        <p:grpSp>
          <p:nvGrpSpPr>
            <p:cNvPr id="3455" name="Group 707"/>
            <p:cNvGrpSpPr>
              <a:grpSpLocks/>
            </p:cNvGrpSpPr>
            <p:nvPr/>
          </p:nvGrpSpPr>
          <p:grpSpPr bwMode="auto">
            <a:xfrm>
              <a:off x="2504" y="4604"/>
              <a:ext cx="141" cy="516"/>
              <a:chOff x="2640" y="4608"/>
              <a:chExt cx="141" cy="516"/>
            </a:xfrm>
          </p:grpSpPr>
          <p:sp>
            <p:nvSpPr>
              <p:cNvPr id="3457" name="Freeform 708"/>
              <p:cNvSpPr>
                <a:spLocks/>
              </p:cNvSpPr>
              <p:nvPr/>
            </p:nvSpPr>
            <p:spPr bwMode="auto">
              <a:xfrm>
                <a:off x="2771" y="4840"/>
                <a:ext cx="2" cy="284"/>
              </a:xfrm>
              <a:custGeom>
                <a:avLst/>
                <a:gdLst>
                  <a:gd name="T0" fmla="*/ 0 w 1"/>
                  <a:gd name="T1" fmla="*/ 0 h 277"/>
                  <a:gd name="T2" fmla="*/ 1 w 1"/>
                  <a:gd name="T3" fmla="*/ 277 h 277"/>
                  <a:gd name="T4" fmla="*/ 0 60000 65536"/>
                  <a:gd name="T5" fmla="*/ 0 60000 65536"/>
                  <a:gd name="T6" fmla="*/ 0 w 1"/>
                  <a:gd name="T7" fmla="*/ 0 h 277"/>
                  <a:gd name="T8" fmla="*/ 1 w 1"/>
                  <a:gd name="T9" fmla="*/ 277 h 277"/>
                </a:gdLst>
                <a:ahLst/>
                <a:cxnLst>
                  <a:cxn ang="T4">
                    <a:pos x="T0" y="T1"/>
                  </a:cxn>
                  <a:cxn ang="T5">
                    <a:pos x="T2" y="T3"/>
                  </a:cxn>
                </a:cxnLst>
                <a:rect l="T6" t="T7" r="T8" b="T9"/>
                <a:pathLst>
                  <a:path w="1" h="277">
                    <a:moveTo>
                      <a:pt x="0" y="0"/>
                    </a:moveTo>
                    <a:lnTo>
                      <a:pt x="1" y="277"/>
                    </a:lnTo>
                  </a:path>
                </a:pathLst>
              </a:custGeom>
              <a:noFill/>
              <a:ln w="28575">
                <a:solidFill>
                  <a:schemeClr val="tx1"/>
                </a:solidFill>
                <a:round/>
                <a:headEnd/>
                <a:tailEnd/>
              </a:ln>
            </p:spPr>
            <p:txBody>
              <a:bodyPr wrap="none" anchor="ctr"/>
              <a:lstStyle/>
              <a:p>
                <a:endParaRPr lang="en-US"/>
              </a:p>
            </p:txBody>
          </p:sp>
          <p:sp>
            <p:nvSpPr>
              <p:cNvPr id="3458" name="Line 709"/>
              <p:cNvSpPr>
                <a:spLocks noChangeShapeType="1"/>
              </p:cNvSpPr>
              <p:nvPr/>
            </p:nvSpPr>
            <p:spPr bwMode="auto">
              <a:xfrm flipH="1">
                <a:off x="2653" y="4824"/>
                <a:ext cx="0" cy="271"/>
              </a:xfrm>
              <a:prstGeom prst="line">
                <a:avLst/>
              </a:prstGeom>
              <a:noFill/>
              <a:ln w="28575">
                <a:solidFill>
                  <a:schemeClr val="tx1"/>
                </a:solidFill>
                <a:round/>
                <a:headEnd/>
                <a:tailEnd/>
              </a:ln>
            </p:spPr>
            <p:txBody>
              <a:bodyPr wrap="none" anchor="ctr"/>
              <a:lstStyle/>
              <a:p>
                <a:endParaRPr lang="en-US"/>
              </a:p>
            </p:txBody>
          </p:sp>
          <p:grpSp>
            <p:nvGrpSpPr>
              <p:cNvPr id="3459" name="Group 710"/>
              <p:cNvGrpSpPr>
                <a:grpSpLocks/>
              </p:cNvGrpSpPr>
              <p:nvPr/>
            </p:nvGrpSpPr>
            <p:grpSpPr bwMode="auto">
              <a:xfrm>
                <a:off x="2640" y="4608"/>
                <a:ext cx="141" cy="287"/>
                <a:chOff x="2640" y="4608"/>
                <a:chExt cx="141" cy="287"/>
              </a:xfrm>
            </p:grpSpPr>
            <p:sp>
              <p:nvSpPr>
                <p:cNvPr id="3460" name="Freeform 711"/>
                <p:cNvSpPr>
                  <a:spLocks/>
                </p:cNvSpPr>
                <p:nvPr/>
              </p:nvSpPr>
              <p:spPr bwMode="auto">
                <a:xfrm flipH="1">
                  <a:off x="2640" y="4608"/>
                  <a:ext cx="141" cy="287"/>
                </a:xfrm>
                <a:custGeom>
                  <a:avLst/>
                  <a:gdLst>
                    <a:gd name="T0" fmla="*/ 64 w 192"/>
                    <a:gd name="T1" fmla="*/ 20 h 424"/>
                    <a:gd name="T2" fmla="*/ 140 w 192"/>
                    <a:gd name="T3" fmla="*/ 0 h 424"/>
                    <a:gd name="T4" fmla="*/ 140 w 192"/>
                    <a:gd name="T5" fmla="*/ 76 h 424"/>
                    <a:gd name="T6" fmla="*/ 168 w 192"/>
                    <a:gd name="T7" fmla="*/ 80 h 424"/>
                    <a:gd name="T8" fmla="*/ 192 w 192"/>
                    <a:gd name="T9" fmla="*/ 100 h 424"/>
                    <a:gd name="T10" fmla="*/ 192 w 192"/>
                    <a:gd name="T11" fmla="*/ 316 h 424"/>
                    <a:gd name="T12" fmla="*/ 164 w 192"/>
                    <a:gd name="T13" fmla="*/ 388 h 424"/>
                    <a:gd name="T14" fmla="*/ 44 w 192"/>
                    <a:gd name="T15" fmla="*/ 424 h 424"/>
                    <a:gd name="T16" fmla="*/ 0 w 192"/>
                    <a:gd name="T17" fmla="*/ 360 h 424"/>
                    <a:gd name="T18" fmla="*/ 0 w 192"/>
                    <a:gd name="T19" fmla="*/ 144 h 424"/>
                    <a:gd name="T20" fmla="*/ 32 w 192"/>
                    <a:gd name="T21" fmla="*/ 108 h 424"/>
                    <a:gd name="T22" fmla="*/ 68 w 192"/>
                    <a:gd name="T23" fmla="*/ 96 h 424"/>
                    <a:gd name="T24" fmla="*/ 68 w 192"/>
                    <a:gd name="T25" fmla="*/ 12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424"/>
                    <a:gd name="T41" fmla="*/ 192 w 192"/>
                    <a:gd name="T42" fmla="*/ 424 h 4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424">
                      <a:moveTo>
                        <a:pt x="64" y="20"/>
                      </a:moveTo>
                      <a:lnTo>
                        <a:pt x="140" y="0"/>
                      </a:lnTo>
                      <a:lnTo>
                        <a:pt x="140" y="76"/>
                      </a:lnTo>
                      <a:lnTo>
                        <a:pt x="168" y="80"/>
                      </a:lnTo>
                      <a:lnTo>
                        <a:pt x="192" y="100"/>
                      </a:lnTo>
                      <a:lnTo>
                        <a:pt x="192" y="316"/>
                      </a:lnTo>
                      <a:lnTo>
                        <a:pt x="164" y="388"/>
                      </a:lnTo>
                      <a:lnTo>
                        <a:pt x="44" y="424"/>
                      </a:lnTo>
                      <a:lnTo>
                        <a:pt x="0" y="360"/>
                      </a:lnTo>
                      <a:lnTo>
                        <a:pt x="0" y="144"/>
                      </a:lnTo>
                      <a:lnTo>
                        <a:pt x="32" y="108"/>
                      </a:lnTo>
                      <a:lnTo>
                        <a:pt x="68" y="96"/>
                      </a:lnTo>
                      <a:lnTo>
                        <a:pt x="68" y="12"/>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461" name="Freeform 712"/>
                <p:cNvSpPr>
                  <a:spLocks/>
                </p:cNvSpPr>
                <p:nvPr/>
              </p:nvSpPr>
              <p:spPr bwMode="auto">
                <a:xfrm>
                  <a:off x="2640" y="4801"/>
                  <a:ext cx="141" cy="94"/>
                </a:xfrm>
                <a:custGeom>
                  <a:avLst/>
                  <a:gdLst>
                    <a:gd name="T0" fmla="*/ 0 w 117"/>
                    <a:gd name="T1" fmla="*/ 0 h 78"/>
                    <a:gd name="T2" fmla="*/ 117 w 117"/>
                    <a:gd name="T3" fmla="*/ 25 h 78"/>
                    <a:gd name="T4" fmla="*/ 116 w 117"/>
                    <a:gd name="T5" fmla="*/ 40 h 78"/>
                    <a:gd name="T6" fmla="*/ 89 w 117"/>
                    <a:gd name="T7" fmla="*/ 78 h 78"/>
                    <a:gd name="T8" fmla="*/ 17 w 117"/>
                    <a:gd name="T9" fmla="*/ 58 h 78"/>
                    <a:gd name="T10" fmla="*/ 2 w 117"/>
                    <a:gd name="T11" fmla="*/ 21 h 78"/>
                    <a:gd name="T12" fmla="*/ 0 w 117"/>
                    <a:gd name="T13" fmla="*/ 0 h 78"/>
                    <a:gd name="T14" fmla="*/ 0 60000 65536"/>
                    <a:gd name="T15" fmla="*/ 0 60000 65536"/>
                    <a:gd name="T16" fmla="*/ 0 60000 65536"/>
                    <a:gd name="T17" fmla="*/ 0 60000 65536"/>
                    <a:gd name="T18" fmla="*/ 0 60000 65536"/>
                    <a:gd name="T19" fmla="*/ 0 60000 65536"/>
                    <a:gd name="T20" fmla="*/ 0 60000 65536"/>
                    <a:gd name="T21" fmla="*/ 0 w 117"/>
                    <a:gd name="T22" fmla="*/ 0 h 78"/>
                    <a:gd name="T23" fmla="*/ 117 w 117"/>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7" h="78">
                      <a:moveTo>
                        <a:pt x="0" y="0"/>
                      </a:moveTo>
                      <a:lnTo>
                        <a:pt x="117" y="25"/>
                      </a:lnTo>
                      <a:lnTo>
                        <a:pt x="116" y="40"/>
                      </a:lnTo>
                      <a:lnTo>
                        <a:pt x="89" y="78"/>
                      </a:lnTo>
                      <a:lnTo>
                        <a:pt x="17" y="58"/>
                      </a:lnTo>
                      <a:lnTo>
                        <a:pt x="2" y="21"/>
                      </a:lnTo>
                      <a:lnTo>
                        <a:pt x="0" y="0"/>
                      </a:lnTo>
                      <a:close/>
                    </a:path>
                  </a:pathLst>
                </a:custGeom>
                <a:solidFill>
                  <a:schemeClr val="tx1"/>
                </a:solidFill>
                <a:ln w="0">
                  <a:solidFill>
                    <a:schemeClr val="tx1"/>
                  </a:solidFill>
                  <a:round/>
                  <a:headEnd/>
                  <a:tailEnd/>
                </a:ln>
              </p:spPr>
              <p:txBody>
                <a:bodyPr/>
                <a:lstStyle/>
                <a:p>
                  <a:endParaRPr lang="en-US"/>
                </a:p>
              </p:txBody>
            </p:sp>
          </p:grpSp>
        </p:grpSp>
        <p:sp>
          <p:nvSpPr>
            <p:cNvPr id="3456" name="AutoShape 713"/>
            <p:cNvSpPr>
              <a:spLocks noChangeArrowheads="1"/>
            </p:cNvSpPr>
            <p:nvPr/>
          </p:nvSpPr>
          <p:spPr bwMode="auto">
            <a:xfrm>
              <a:off x="2411" y="4834"/>
              <a:ext cx="207" cy="413"/>
            </a:xfrm>
            <a:prstGeom prst="can">
              <a:avLst>
                <a:gd name="adj" fmla="val 49879"/>
              </a:avLst>
            </a:prstGeom>
            <a:solidFill>
              <a:srgbClr val="69E2FF">
                <a:alpha val="50195"/>
              </a:srgbClr>
            </a:solidFill>
            <a:ln w="9525">
              <a:solidFill>
                <a:schemeClr val="tx1"/>
              </a:solidFill>
              <a:round/>
              <a:headEnd/>
              <a:tailEnd/>
            </a:ln>
          </p:spPr>
          <p:txBody>
            <a:bodyPr wrap="none" anchor="ctr"/>
            <a:lstStyle/>
            <a:p>
              <a:endParaRPr lang="en-US"/>
            </a:p>
          </p:txBody>
        </p:sp>
      </p:grpSp>
      <p:grpSp>
        <p:nvGrpSpPr>
          <p:cNvPr id="3184" name="Group 714"/>
          <p:cNvGrpSpPr>
            <a:grpSpLocks/>
          </p:cNvGrpSpPr>
          <p:nvPr/>
        </p:nvGrpSpPr>
        <p:grpSpPr bwMode="auto">
          <a:xfrm>
            <a:off x="4826000" y="6743701"/>
            <a:ext cx="793750" cy="1158875"/>
            <a:chOff x="1488" y="1956"/>
            <a:chExt cx="500" cy="730"/>
          </a:xfrm>
        </p:grpSpPr>
        <p:grpSp>
          <p:nvGrpSpPr>
            <p:cNvPr id="3417" name="Group 715"/>
            <p:cNvGrpSpPr>
              <a:grpSpLocks/>
            </p:cNvGrpSpPr>
            <p:nvPr/>
          </p:nvGrpSpPr>
          <p:grpSpPr bwMode="auto">
            <a:xfrm>
              <a:off x="1578" y="2104"/>
              <a:ext cx="78" cy="274"/>
              <a:chOff x="2574" y="2166"/>
              <a:chExt cx="96" cy="398"/>
            </a:xfrm>
          </p:grpSpPr>
          <p:sp>
            <p:nvSpPr>
              <p:cNvPr id="3447" name="Oval 716"/>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3448" name="Oval 717"/>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3449" name="Freeform 718"/>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3450" name="Rectangle 719"/>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3451" name="Rectangle 720"/>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3452" name="Rectangle 721"/>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3453" name="Rectangle 722"/>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3418" name="Group 723"/>
            <p:cNvGrpSpPr>
              <a:grpSpLocks/>
            </p:cNvGrpSpPr>
            <p:nvPr/>
          </p:nvGrpSpPr>
          <p:grpSpPr bwMode="auto">
            <a:xfrm>
              <a:off x="1692" y="1956"/>
              <a:ext cx="96" cy="398"/>
              <a:chOff x="2574" y="2166"/>
              <a:chExt cx="96" cy="398"/>
            </a:xfrm>
          </p:grpSpPr>
          <p:sp>
            <p:nvSpPr>
              <p:cNvPr id="3440"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3441"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3442"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3443"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3444"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3445"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3446"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sp>
          <p:nvSpPr>
            <p:cNvPr id="3419" name="Text Box 731"/>
            <p:cNvSpPr txBox="1">
              <a:spLocks noChangeArrowheads="1"/>
            </p:cNvSpPr>
            <p:nvPr/>
          </p:nvSpPr>
          <p:spPr bwMode="auto">
            <a:xfrm>
              <a:off x="1518" y="2589"/>
              <a:ext cx="151" cy="97"/>
            </a:xfrm>
            <a:prstGeom prst="rect">
              <a:avLst/>
            </a:prstGeom>
            <a:noFill/>
            <a:ln w="9525">
              <a:noFill/>
              <a:miter lim="800000"/>
              <a:headEnd/>
              <a:tailEnd/>
            </a:ln>
          </p:spPr>
          <p:txBody>
            <a:bodyPr wrap="none" lIns="0" tIns="0" rIns="0" bIns="0" anchor="ctr">
              <a:spAutoFit/>
            </a:bodyPr>
            <a:lstStyle/>
            <a:p>
              <a:pPr>
                <a:spcBef>
                  <a:spcPct val="50000"/>
                </a:spcBef>
              </a:pPr>
              <a:r>
                <a:rPr lang="en-US" sz="1000" b="1"/>
                <a:t>PP1</a:t>
              </a:r>
            </a:p>
          </p:txBody>
        </p:sp>
        <p:sp>
          <p:nvSpPr>
            <p:cNvPr id="3420" name="Text Box 732"/>
            <p:cNvSpPr txBox="1">
              <a:spLocks noChangeArrowheads="1"/>
            </p:cNvSpPr>
            <p:nvPr/>
          </p:nvSpPr>
          <p:spPr bwMode="auto">
            <a:xfrm>
              <a:off x="1790" y="1965"/>
              <a:ext cx="151" cy="97"/>
            </a:xfrm>
            <a:prstGeom prst="rect">
              <a:avLst/>
            </a:prstGeom>
            <a:noFill/>
            <a:ln w="9525">
              <a:noFill/>
              <a:miter lim="800000"/>
              <a:headEnd/>
              <a:tailEnd/>
            </a:ln>
          </p:spPr>
          <p:txBody>
            <a:bodyPr wrap="none" lIns="0" tIns="0" rIns="0" bIns="0" anchor="ctr">
              <a:spAutoFit/>
            </a:bodyPr>
            <a:lstStyle/>
            <a:p>
              <a:pPr>
                <a:spcBef>
                  <a:spcPct val="50000"/>
                </a:spcBef>
              </a:pPr>
              <a:r>
                <a:rPr lang="en-US" sz="1000" b="1"/>
                <a:t>PP2</a:t>
              </a:r>
            </a:p>
          </p:txBody>
        </p:sp>
        <p:sp>
          <p:nvSpPr>
            <p:cNvPr id="3421" name="Text Box 733"/>
            <p:cNvSpPr txBox="1">
              <a:spLocks noChangeArrowheads="1"/>
            </p:cNvSpPr>
            <p:nvPr/>
          </p:nvSpPr>
          <p:spPr bwMode="auto">
            <a:xfrm>
              <a:off x="1488" y="1975"/>
              <a:ext cx="210" cy="97"/>
            </a:xfrm>
            <a:prstGeom prst="rect">
              <a:avLst/>
            </a:prstGeom>
            <a:noFill/>
            <a:ln w="9525">
              <a:noFill/>
              <a:miter lim="800000"/>
              <a:headEnd/>
              <a:tailEnd/>
            </a:ln>
          </p:spPr>
          <p:txBody>
            <a:bodyPr wrap="none" lIns="0" tIns="0" rIns="0" bIns="0" anchor="ctr">
              <a:spAutoFit/>
            </a:bodyPr>
            <a:lstStyle/>
            <a:p>
              <a:pPr>
                <a:spcBef>
                  <a:spcPct val="50000"/>
                </a:spcBef>
              </a:pPr>
              <a:r>
                <a:rPr lang="en-US" sz="1000" b="1"/>
                <a:t>USP2</a:t>
              </a:r>
            </a:p>
          </p:txBody>
        </p:sp>
        <p:sp>
          <p:nvSpPr>
            <p:cNvPr id="3422" name="Text Box 734"/>
            <p:cNvSpPr txBox="1">
              <a:spLocks noChangeArrowheads="1"/>
            </p:cNvSpPr>
            <p:nvPr/>
          </p:nvSpPr>
          <p:spPr bwMode="auto">
            <a:xfrm>
              <a:off x="1780" y="2325"/>
              <a:ext cx="208" cy="97"/>
            </a:xfrm>
            <a:prstGeom prst="rect">
              <a:avLst/>
            </a:prstGeom>
            <a:noFill/>
            <a:ln w="9525">
              <a:noFill/>
              <a:miter lim="800000"/>
              <a:headEnd/>
              <a:tailEnd/>
            </a:ln>
          </p:spPr>
          <p:txBody>
            <a:bodyPr lIns="0" tIns="0" rIns="0" bIns="0" anchor="ctr">
              <a:spAutoFit/>
            </a:bodyPr>
            <a:lstStyle/>
            <a:p>
              <a:pPr>
                <a:spcBef>
                  <a:spcPct val="50000"/>
                </a:spcBef>
              </a:pPr>
              <a:r>
                <a:rPr lang="en-US" sz="1000" b="1"/>
                <a:t>USP1</a:t>
              </a:r>
            </a:p>
          </p:txBody>
        </p:sp>
        <p:sp>
          <p:nvSpPr>
            <p:cNvPr id="3423" name="Text Box 735"/>
            <p:cNvSpPr txBox="1">
              <a:spLocks noChangeArrowheads="1"/>
            </p:cNvSpPr>
            <p:nvPr/>
          </p:nvSpPr>
          <p:spPr bwMode="auto">
            <a:xfrm>
              <a:off x="1812" y="2579"/>
              <a:ext cx="138" cy="97"/>
            </a:xfrm>
            <a:prstGeom prst="rect">
              <a:avLst/>
            </a:prstGeom>
            <a:noFill/>
            <a:ln w="9525">
              <a:noFill/>
              <a:miter lim="800000"/>
              <a:headEnd/>
              <a:tailEnd/>
            </a:ln>
          </p:spPr>
          <p:txBody>
            <a:bodyPr wrap="none" lIns="0" tIns="0" rIns="0" bIns="0" anchor="ctr">
              <a:spAutoFit/>
            </a:bodyPr>
            <a:lstStyle/>
            <a:p>
              <a:pPr>
                <a:spcBef>
                  <a:spcPct val="50000"/>
                </a:spcBef>
              </a:pPr>
              <a:r>
                <a:rPr lang="en-US" sz="1000" b="1"/>
                <a:t>T10</a:t>
              </a:r>
            </a:p>
          </p:txBody>
        </p:sp>
        <p:grpSp>
          <p:nvGrpSpPr>
            <p:cNvPr id="3424" name="Group 736"/>
            <p:cNvGrpSpPr>
              <a:grpSpLocks/>
            </p:cNvGrpSpPr>
            <p:nvPr/>
          </p:nvGrpSpPr>
          <p:grpSpPr bwMode="auto">
            <a:xfrm>
              <a:off x="1524" y="2172"/>
              <a:ext cx="96" cy="398"/>
              <a:chOff x="2574" y="2166"/>
              <a:chExt cx="96" cy="398"/>
            </a:xfrm>
          </p:grpSpPr>
          <p:sp>
            <p:nvSpPr>
              <p:cNvPr id="3433" name="Oval 737"/>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3434" name="Oval 738"/>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3435" name="Freeform 739"/>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3436" name="Rectangle 740"/>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3437" name="Rectangle 741"/>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3438" name="Rectangle 742"/>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3439" name="Rectangle 743"/>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3425" name="Group 744"/>
            <p:cNvGrpSpPr>
              <a:grpSpLocks/>
            </p:cNvGrpSpPr>
            <p:nvPr/>
          </p:nvGrpSpPr>
          <p:grpSpPr bwMode="auto">
            <a:xfrm>
              <a:off x="1668" y="2296"/>
              <a:ext cx="78" cy="274"/>
              <a:chOff x="2574" y="2166"/>
              <a:chExt cx="96" cy="398"/>
            </a:xfrm>
          </p:grpSpPr>
          <p:sp>
            <p:nvSpPr>
              <p:cNvPr id="3426" name="Oval 745"/>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3427" name="Oval 746"/>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3428" name="Freeform 747"/>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3429" name="Rectangle 748"/>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3430" name="Rectangle 749"/>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3431" name="Rectangle 750"/>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3432" name="Rectangle 751"/>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grpSp>
        <p:nvGrpSpPr>
          <p:cNvPr id="3185" name="Group 752"/>
          <p:cNvGrpSpPr>
            <a:grpSpLocks/>
          </p:cNvGrpSpPr>
          <p:nvPr/>
        </p:nvGrpSpPr>
        <p:grpSpPr bwMode="auto">
          <a:xfrm>
            <a:off x="127000" y="7734300"/>
            <a:ext cx="520700" cy="1066800"/>
            <a:chOff x="240" y="4024"/>
            <a:chExt cx="328" cy="822"/>
          </a:xfrm>
        </p:grpSpPr>
        <p:sp>
          <p:nvSpPr>
            <p:cNvPr id="3412" name="Line 753"/>
            <p:cNvSpPr>
              <a:spLocks noChangeShapeType="1"/>
            </p:cNvSpPr>
            <p:nvPr/>
          </p:nvSpPr>
          <p:spPr bwMode="auto">
            <a:xfrm flipH="1">
              <a:off x="332" y="4508"/>
              <a:ext cx="0" cy="282"/>
            </a:xfrm>
            <a:prstGeom prst="line">
              <a:avLst/>
            </a:prstGeom>
            <a:noFill/>
            <a:ln w="31750">
              <a:solidFill>
                <a:schemeClr val="tx1"/>
              </a:solidFill>
              <a:round/>
              <a:headEnd/>
              <a:tailEnd/>
            </a:ln>
          </p:spPr>
          <p:txBody>
            <a:bodyPr wrap="none" anchor="ctr"/>
            <a:lstStyle/>
            <a:p>
              <a:endParaRPr lang="en-US"/>
            </a:p>
          </p:txBody>
        </p:sp>
        <p:sp>
          <p:nvSpPr>
            <p:cNvPr id="3413" name="Freeform 754"/>
            <p:cNvSpPr>
              <a:spLocks/>
            </p:cNvSpPr>
            <p:nvPr/>
          </p:nvSpPr>
          <p:spPr bwMode="auto">
            <a:xfrm flipH="1">
              <a:off x="288" y="4128"/>
              <a:ext cx="84" cy="416"/>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D2A5"/>
            </a:solidFill>
            <a:ln w="12700" cap="rnd" cmpd="sng">
              <a:solidFill>
                <a:schemeClr val="tx1"/>
              </a:solidFill>
              <a:prstDash val="solid"/>
              <a:round/>
              <a:headEnd type="none" w="med" len="med"/>
              <a:tailEnd type="none" w="med" len="med"/>
            </a:ln>
          </p:spPr>
          <p:txBody>
            <a:bodyPr/>
            <a:lstStyle/>
            <a:p>
              <a:endParaRPr lang="en-US"/>
            </a:p>
          </p:txBody>
        </p:sp>
        <p:sp>
          <p:nvSpPr>
            <p:cNvPr id="3414" name="Freeform 755"/>
            <p:cNvSpPr>
              <a:spLocks/>
            </p:cNvSpPr>
            <p:nvPr/>
          </p:nvSpPr>
          <p:spPr bwMode="auto">
            <a:xfrm>
              <a:off x="244" y="4730"/>
              <a:ext cx="182" cy="94"/>
            </a:xfrm>
            <a:custGeom>
              <a:avLst/>
              <a:gdLst>
                <a:gd name="T0" fmla="*/ 182 w 182"/>
                <a:gd name="T1" fmla="*/ 0 h 94"/>
                <a:gd name="T2" fmla="*/ 0 w 182"/>
                <a:gd name="T3" fmla="*/ 94 h 94"/>
                <a:gd name="T4" fmla="*/ 0 60000 65536"/>
                <a:gd name="T5" fmla="*/ 0 60000 65536"/>
                <a:gd name="T6" fmla="*/ 0 w 182"/>
                <a:gd name="T7" fmla="*/ 0 h 94"/>
                <a:gd name="T8" fmla="*/ 182 w 182"/>
                <a:gd name="T9" fmla="*/ 94 h 94"/>
              </a:gdLst>
              <a:ahLst/>
              <a:cxnLst>
                <a:cxn ang="T4">
                  <a:pos x="T0" y="T1"/>
                </a:cxn>
                <a:cxn ang="T5">
                  <a:pos x="T2" y="T3"/>
                </a:cxn>
              </a:cxnLst>
              <a:rect l="T6" t="T7" r="T8" b="T9"/>
              <a:pathLst>
                <a:path w="182" h="94">
                  <a:moveTo>
                    <a:pt x="182" y="0"/>
                  </a:moveTo>
                  <a:lnTo>
                    <a:pt x="0" y="94"/>
                  </a:lnTo>
                </a:path>
              </a:pathLst>
            </a:custGeom>
            <a:noFill/>
            <a:ln w="9525">
              <a:solidFill>
                <a:schemeClr val="tx1"/>
              </a:solidFill>
              <a:round/>
              <a:headEnd type="none" w="med" len="med"/>
              <a:tailEnd type="none" w="med" len="med"/>
            </a:ln>
          </p:spPr>
          <p:txBody>
            <a:bodyPr/>
            <a:lstStyle/>
            <a:p>
              <a:endParaRPr lang="en-US"/>
            </a:p>
          </p:txBody>
        </p:sp>
        <p:sp>
          <p:nvSpPr>
            <p:cNvPr id="3415" name="Freeform 756"/>
            <p:cNvSpPr>
              <a:spLocks/>
            </p:cNvSpPr>
            <p:nvPr/>
          </p:nvSpPr>
          <p:spPr bwMode="auto">
            <a:xfrm>
              <a:off x="256" y="4714"/>
              <a:ext cx="160" cy="132"/>
            </a:xfrm>
            <a:custGeom>
              <a:avLst/>
              <a:gdLst>
                <a:gd name="T0" fmla="*/ 0 w 160"/>
                <a:gd name="T1" fmla="*/ 0 h 132"/>
                <a:gd name="T2" fmla="*/ 160 w 160"/>
                <a:gd name="T3" fmla="*/ 132 h 132"/>
                <a:gd name="T4" fmla="*/ 0 60000 65536"/>
                <a:gd name="T5" fmla="*/ 0 60000 65536"/>
                <a:gd name="T6" fmla="*/ 0 w 160"/>
                <a:gd name="T7" fmla="*/ 0 h 132"/>
                <a:gd name="T8" fmla="*/ 160 w 160"/>
                <a:gd name="T9" fmla="*/ 132 h 132"/>
              </a:gdLst>
              <a:ahLst/>
              <a:cxnLst>
                <a:cxn ang="T4">
                  <a:pos x="T0" y="T1"/>
                </a:cxn>
                <a:cxn ang="T5">
                  <a:pos x="T2" y="T3"/>
                </a:cxn>
              </a:cxnLst>
              <a:rect l="T6" t="T7" r="T8" b="T9"/>
              <a:pathLst>
                <a:path w="160" h="132">
                  <a:moveTo>
                    <a:pt x="0" y="0"/>
                  </a:moveTo>
                  <a:lnTo>
                    <a:pt x="160" y="132"/>
                  </a:lnTo>
                </a:path>
              </a:pathLst>
            </a:custGeom>
            <a:noFill/>
            <a:ln w="9525">
              <a:solidFill>
                <a:schemeClr val="tx1"/>
              </a:solidFill>
              <a:round/>
              <a:headEnd type="none" w="med" len="med"/>
              <a:tailEnd type="none" w="med" len="med"/>
            </a:ln>
          </p:spPr>
          <p:txBody>
            <a:bodyPr/>
            <a:lstStyle/>
            <a:p>
              <a:endParaRPr lang="en-US"/>
            </a:p>
          </p:txBody>
        </p:sp>
        <p:sp>
          <p:nvSpPr>
            <p:cNvPr id="3416" name="Freeform 757"/>
            <p:cNvSpPr>
              <a:spLocks/>
            </p:cNvSpPr>
            <p:nvPr/>
          </p:nvSpPr>
          <p:spPr bwMode="auto">
            <a:xfrm>
              <a:off x="240" y="4024"/>
              <a:ext cx="328" cy="384"/>
            </a:xfrm>
            <a:custGeom>
              <a:avLst/>
              <a:gdLst>
                <a:gd name="T0" fmla="*/ 40 w 328"/>
                <a:gd name="T1" fmla="*/ 152 h 384"/>
                <a:gd name="T2" fmla="*/ 256 w 328"/>
                <a:gd name="T3" fmla="*/ 128 h 384"/>
                <a:gd name="T4" fmla="*/ 200 w 328"/>
                <a:gd name="T5" fmla="*/ 344 h 384"/>
                <a:gd name="T6" fmla="*/ 8 w 328"/>
                <a:gd name="T7" fmla="*/ 288 h 384"/>
                <a:gd name="T8" fmla="*/ 0 60000 65536"/>
                <a:gd name="T9" fmla="*/ 0 60000 65536"/>
                <a:gd name="T10" fmla="*/ 0 60000 65536"/>
                <a:gd name="T11" fmla="*/ 0 60000 65536"/>
                <a:gd name="T12" fmla="*/ 0 w 328"/>
                <a:gd name="T13" fmla="*/ 0 h 384"/>
                <a:gd name="T14" fmla="*/ 328 w 328"/>
                <a:gd name="T15" fmla="*/ 384 h 384"/>
              </a:gdLst>
              <a:ahLst/>
              <a:cxnLst>
                <a:cxn ang="T8">
                  <a:pos x="T0" y="T1"/>
                </a:cxn>
                <a:cxn ang="T9">
                  <a:pos x="T2" y="T3"/>
                </a:cxn>
                <a:cxn ang="T10">
                  <a:pos x="T4" y="T5"/>
                </a:cxn>
                <a:cxn ang="T11">
                  <a:pos x="T6" y="T7"/>
                </a:cxn>
              </a:cxnLst>
              <a:rect l="T12" t="T13" r="T14" b="T15"/>
              <a:pathLst>
                <a:path w="328" h="384">
                  <a:moveTo>
                    <a:pt x="40" y="152"/>
                  </a:moveTo>
                  <a:cubicBezTo>
                    <a:pt x="0" y="8"/>
                    <a:pt x="184" y="0"/>
                    <a:pt x="256" y="128"/>
                  </a:cubicBezTo>
                  <a:cubicBezTo>
                    <a:pt x="328" y="256"/>
                    <a:pt x="288" y="304"/>
                    <a:pt x="200" y="344"/>
                  </a:cubicBezTo>
                  <a:cubicBezTo>
                    <a:pt x="112" y="384"/>
                    <a:pt x="40" y="277"/>
                    <a:pt x="8" y="288"/>
                  </a:cubicBezTo>
                </a:path>
              </a:pathLst>
            </a:custGeom>
            <a:noFill/>
            <a:ln w="12700">
              <a:solidFill>
                <a:schemeClr val="tx1"/>
              </a:solidFill>
              <a:round/>
              <a:headEnd type="none" w="med" len="med"/>
              <a:tailEnd type="stealth" w="lg" len="lg"/>
            </a:ln>
          </p:spPr>
          <p:txBody>
            <a:bodyPr/>
            <a:lstStyle/>
            <a:p>
              <a:endParaRPr lang="en-US"/>
            </a:p>
          </p:txBody>
        </p:sp>
      </p:grpSp>
      <p:grpSp>
        <p:nvGrpSpPr>
          <p:cNvPr id="3186" name="Group 758"/>
          <p:cNvGrpSpPr>
            <a:grpSpLocks/>
          </p:cNvGrpSpPr>
          <p:nvPr/>
        </p:nvGrpSpPr>
        <p:grpSpPr bwMode="auto">
          <a:xfrm flipH="1">
            <a:off x="622301" y="7734300"/>
            <a:ext cx="520700" cy="1066800"/>
            <a:chOff x="240" y="4024"/>
            <a:chExt cx="328" cy="822"/>
          </a:xfrm>
        </p:grpSpPr>
        <p:sp>
          <p:nvSpPr>
            <p:cNvPr id="3407" name="Line 759"/>
            <p:cNvSpPr>
              <a:spLocks noChangeShapeType="1"/>
            </p:cNvSpPr>
            <p:nvPr/>
          </p:nvSpPr>
          <p:spPr bwMode="auto">
            <a:xfrm flipH="1">
              <a:off x="332" y="4508"/>
              <a:ext cx="0" cy="282"/>
            </a:xfrm>
            <a:prstGeom prst="line">
              <a:avLst/>
            </a:prstGeom>
            <a:noFill/>
            <a:ln w="31750">
              <a:solidFill>
                <a:schemeClr val="tx1"/>
              </a:solidFill>
              <a:round/>
              <a:headEnd/>
              <a:tailEnd/>
            </a:ln>
          </p:spPr>
          <p:txBody>
            <a:bodyPr wrap="none" anchor="ctr"/>
            <a:lstStyle/>
            <a:p>
              <a:endParaRPr lang="en-US"/>
            </a:p>
          </p:txBody>
        </p:sp>
        <p:sp>
          <p:nvSpPr>
            <p:cNvPr id="3408" name="Freeform 760"/>
            <p:cNvSpPr>
              <a:spLocks/>
            </p:cNvSpPr>
            <p:nvPr/>
          </p:nvSpPr>
          <p:spPr bwMode="auto">
            <a:xfrm flipH="1">
              <a:off x="288" y="4128"/>
              <a:ext cx="84" cy="416"/>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D2A5"/>
            </a:solidFill>
            <a:ln w="12700" cap="rnd" cmpd="sng">
              <a:solidFill>
                <a:schemeClr val="tx1"/>
              </a:solidFill>
              <a:prstDash val="solid"/>
              <a:round/>
              <a:headEnd type="none" w="med" len="med"/>
              <a:tailEnd type="none" w="med" len="med"/>
            </a:ln>
          </p:spPr>
          <p:txBody>
            <a:bodyPr/>
            <a:lstStyle/>
            <a:p>
              <a:endParaRPr lang="en-US"/>
            </a:p>
          </p:txBody>
        </p:sp>
        <p:sp>
          <p:nvSpPr>
            <p:cNvPr id="3409" name="Freeform 761"/>
            <p:cNvSpPr>
              <a:spLocks/>
            </p:cNvSpPr>
            <p:nvPr/>
          </p:nvSpPr>
          <p:spPr bwMode="auto">
            <a:xfrm>
              <a:off x="244" y="4730"/>
              <a:ext cx="182" cy="94"/>
            </a:xfrm>
            <a:custGeom>
              <a:avLst/>
              <a:gdLst>
                <a:gd name="T0" fmla="*/ 182 w 182"/>
                <a:gd name="T1" fmla="*/ 0 h 94"/>
                <a:gd name="T2" fmla="*/ 0 w 182"/>
                <a:gd name="T3" fmla="*/ 94 h 94"/>
                <a:gd name="T4" fmla="*/ 0 60000 65536"/>
                <a:gd name="T5" fmla="*/ 0 60000 65536"/>
                <a:gd name="T6" fmla="*/ 0 w 182"/>
                <a:gd name="T7" fmla="*/ 0 h 94"/>
                <a:gd name="T8" fmla="*/ 182 w 182"/>
                <a:gd name="T9" fmla="*/ 94 h 94"/>
              </a:gdLst>
              <a:ahLst/>
              <a:cxnLst>
                <a:cxn ang="T4">
                  <a:pos x="T0" y="T1"/>
                </a:cxn>
                <a:cxn ang="T5">
                  <a:pos x="T2" y="T3"/>
                </a:cxn>
              </a:cxnLst>
              <a:rect l="T6" t="T7" r="T8" b="T9"/>
              <a:pathLst>
                <a:path w="182" h="94">
                  <a:moveTo>
                    <a:pt x="182" y="0"/>
                  </a:moveTo>
                  <a:lnTo>
                    <a:pt x="0" y="94"/>
                  </a:lnTo>
                </a:path>
              </a:pathLst>
            </a:custGeom>
            <a:noFill/>
            <a:ln w="9525">
              <a:solidFill>
                <a:schemeClr val="tx1"/>
              </a:solidFill>
              <a:round/>
              <a:headEnd type="none" w="med" len="med"/>
              <a:tailEnd type="none" w="med" len="med"/>
            </a:ln>
          </p:spPr>
          <p:txBody>
            <a:bodyPr/>
            <a:lstStyle/>
            <a:p>
              <a:endParaRPr lang="en-US"/>
            </a:p>
          </p:txBody>
        </p:sp>
        <p:sp>
          <p:nvSpPr>
            <p:cNvPr id="3410" name="Freeform 762"/>
            <p:cNvSpPr>
              <a:spLocks/>
            </p:cNvSpPr>
            <p:nvPr/>
          </p:nvSpPr>
          <p:spPr bwMode="auto">
            <a:xfrm>
              <a:off x="256" y="4714"/>
              <a:ext cx="160" cy="132"/>
            </a:xfrm>
            <a:custGeom>
              <a:avLst/>
              <a:gdLst>
                <a:gd name="T0" fmla="*/ 0 w 160"/>
                <a:gd name="T1" fmla="*/ 0 h 132"/>
                <a:gd name="T2" fmla="*/ 160 w 160"/>
                <a:gd name="T3" fmla="*/ 132 h 132"/>
                <a:gd name="T4" fmla="*/ 0 60000 65536"/>
                <a:gd name="T5" fmla="*/ 0 60000 65536"/>
                <a:gd name="T6" fmla="*/ 0 w 160"/>
                <a:gd name="T7" fmla="*/ 0 h 132"/>
                <a:gd name="T8" fmla="*/ 160 w 160"/>
                <a:gd name="T9" fmla="*/ 132 h 132"/>
              </a:gdLst>
              <a:ahLst/>
              <a:cxnLst>
                <a:cxn ang="T4">
                  <a:pos x="T0" y="T1"/>
                </a:cxn>
                <a:cxn ang="T5">
                  <a:pos x="T2" y="T3"/>
                </a:cxn>
              </a:cxnLst>
              <a:rect l="T6" t="T7" r="T8" b="T9"/>
              <a:pathLst>
                <a:path w="160" h="132">
                  <a:moveTo>
                    <a:pt x="0" y="0"/>
                  </a:moveTo>
                  <a:lnTo>
                    <a:pt x="160" y="132"/>
                  </a:lnTo>
                </a:path>
              </a:pathLst>
            </a:custGeom>
            <a:noFill/>
            <a:ln w="9525">
              <a:solidFill>
                <a:schemeClr val="tx1"/>
              </a:solidFill>
              <a:round/>
              <a:headEnd type="none" w="med" len="med"/>
              <a:tailEnd type="none" w="med" len="med"/>
            </a:ln>
          </p:spPr>
          <p:txBody>
            <a:bodyPr/>
            <a:lstStyle/>
            <a:p>
              <a:endParaRPr lang="en-US"/>
            </a:p>
          </p:txBody>
        </p:sp>
        <p:sp>
          <p:nvSpPr>
            <p:cNvPr id="3411" name="Freeform 763"/>
            <p:cNvSpPr>
              <a:spLocks/>
            </p:cNvSpPr>
            <p:nvPr/>
          </p:nvSpPr>
          <p:spPr bwMode="auto">
            <a:xfrm>
              <a:off x="240" y="4024"/>
              <a:ext cx="328" cy="384"/>
            </a:xfrm>
            <a:custGeom>
              <a:avLst/>
              <a:gdLst>
                <a:gd name="T0" fmla="*/ 40 w 328"/>
                <a:gd name="T1" fmla="*/ 152 h 384"/>
                <a:gd name="T2" fmla="*/ 256 w 328"/>
                <a:gd name="T3" fmla="*/ 128 h 384"/>
                <a:gd name="T4" fmla="*/ 200 w 328"/>
                <a:gd name="T5" fmla="*/ 344 h 384"/>
                <a:gd name="T6" fmla="*/ 8 w 328"/>
                <a:gd name="T7" fmla="*/ 288 h 384"/>
                <a:gd name="T8" fmla="*/ 0 60000 65536"/>
                <a:gd name="T9" fmla="*/ 0 60000 65536"/>
                <a:gd name="T10" fmla="*/ 0 60000 65536"/>
                <a:gd name="T11" fmla="*/ 0 60000 65536"/>
                <a:gd name="T12" fmla="*/ 0 w 328"/>
                <a:gd name="T13" fmla="*/ 0 h 384"/>
                <a:gd name="T14" fmla="*/ 328 w 328"/>
                <a:gd name="T15" fmla="*/ 384 h 384"/>
              </a:gdLst>
              <a:ahLst/>
              <a:cxnLst>
                <a:cxn ang="T8">
                  <a:pos x="T0" y="T1"/>
                </a:cxn>
                <a:cxn ang="T9">
                  <a:pos x="T2" y="T3"/>
                </a:cxn>
                <a:cxn ang="T10">
                  <a:pos x="T4" y="T5"/>
                </a:cxn>
                <a:cxn ang="T11">
                  <a:pos x="T6" y="T7"/>
                </a:cxn>
              </a:cxnLst>
              <a:rect l="T12" t="T13" r="T14" b="T15"/>
              <a:pathLst>
                <a:path w="328" h="384">
                  <a:moveTo>
                    <a:pt x="40" y="152"/>
                  </a:moveTo>
                  <a:cubicBezTo>
                    <a:pt x="0" y="8"/>
                    <a:pt x="184" y="0"/>
                    <a:pt x="256" y="128"/>
                  </a:cubicBezTo>
                  <a:cubicBezTo>
                    <a:pt x="328" y="256"/>
                    <a:pt x="288" y="304"/>
                    <a:pt x="200" y="344"/>
                  </a:cubicBezTo>
                  <a:cubicBezTo>
                    <a:pt x="112" y="384"/>
                    <a:pt x="40" y="277"/>
                    <a:pt x="8" y="288"/>
                  </a:cubicBezTo>
                </a:path>
              </a:pathLst>
            </a:custGeom>
            <a:noFill/>
            <a:ln w="12700">
              <a:solidFill>
                <a:schemeClr val="tx1"/>
              </a:solidFill>
              <a:round/>
              <a:headEnd type="none" w="med" len="med"/>
              <a:tailEnd type="stealth" w="lg" len="lg"/>
            </a:ln>
          </p:spPr>
          <p:txBody>
            <a:bodyPr/>
            <a:lstStyle/>
            <a:p>
              <a:endParaRPr lang="en-US"/>
            </a:p>
          </p:txBody>
        </p:sp>
      </p:grpSp>
      <p:grpSp>
        <p:nvGrpSpPr>
          <p:cNvPr id="3187" name="Group 764"/>
          <p:cNvGrpSpPr>
            <a:grpSpLocks/>
          </p:cNvGrpSpPr>
          <p:nvPr/>
        </p:nvGrpSpPr>
        <p:grpSpPr bwMode="auto">
          <a:xfrm>
            <a:off x="1981200" y="7734300"/>
            <a:ext cx="520700" cy="1066800"/>
            <a:chOff x="944" y="4320"/>
            <a:chExt cx="328" cy="672"/>
          </a:xfrm>
        </p:grpSpPr>
        <p:sp>
          <p:nvSpPr>
            <p:cNvPr id="3402" name="Line 765"/>
            <p:cNvSpPr>
              <a:spLocks noChangeShapeType="1"/>
            </p:cNvSpPr>
            <p:nvPr/>
          </p:nvSpPr>
          <p:spPr bwMode="auto">
            <a:xfrm flipH="1">
              <a:off x="1036" y="4716"/>
              <a:ext cx="0" cy="230"/>
            </a:xfrm>
            <a:prstGeom prst="line">
              <a:avLst/>
            </a:prstGeom>
            <a:noFill/>
            <a:ln w="31750">
              <a:solidFill>
                <a:schemeClr val="tx1"/>
              </a:solidFill>
              <a:round/>
              <a:headEnd/>
              <a:tailEnd/>
            </a:ln>
          </p:spPr>
          <p:txBody>
            <a:bodyPr wrap="none" anchor="ctr"/>
            <a:lstStyle/>
            <a:p>
              <a:endParaRPr lang="en-US"/>
            </a:p>
          </p:txBody>
        </p:sp>
        <p:sp>
          <p:nvSpPr>
            <p:cNvPr id="3403" name="Freeform 766"/>
            <p:cNvSpPr>
              <a:spLocks/>
            </p:cNvSpPr>
            <p:nvPr/>
          </p:nvSpPr>
          <p:spPr bwMode="auto">
            <a:xfrm flipH="1">
              <a:off x="992" y="4405"/>
              <a:ext cx="84" cy="340"/>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404" name="Freeform 767"/>
            <p:cNvSpPr>
              <a:spLocks/>
            </p:cNvSpPr>
            <p:nvPr/>
          </p:nvSpPr>
          <p:spPr bwMode="auto">
            <a:xfrm>
              <a:off x="948" y="4897"/>
              <a:ext cx="182" cy="77"/>
            </a:xfrm>
            <a:custGeom>
              <a:avLst/>
              <a:gdLst>
                <a:gd name="T0" fmla="*/ 182 w 182"/>
                <a:gd name="T1" fmla="*/ 0 h 94"/>
                <a:gd name="T2" fmla="*/ 0 w 182"/>
                <a:gd name="T3" fmla="*/ 94 h 94"/>
                <a:gd name="T4" fmla="*/ 0 60000 65536"/>
                <a:gd name="T5" fmla="*/ 0 60000 65536"/>
                <a:gd name="T6" fmla="*/ 0 w 182"/>
                <a:gd name="T7" fmla="*/ 0 h 94"/>
                <a:gd name="T8" fmla="*/ 182 w 182"/>
                <a:gd name="T9" fmla="*/ 94 h 94"/>
              </a:gdLst>
              <a:ahLst/>
              <a:cxnLst>
                <a:cxn ang="T4">
                  <a:pos x="T0" y="T1"/>
                </a:cxn>
                <a:cxn ang="T5">
                  <a:pos x="T2" y="T3"/>
                </a:cxn>
              </a:cxnLst>
              <a:rect l="T6" t="T7" r="T8" b="T9"/>
              <a:pathLst>
                <a:path w="182" h="94">
                  <a:moveTo>
                    <a:pt x="182" y="0"/>
                  </a:moveTo>
                  <a:lnTo>
                    <a:pt x="0" y="94"/>
                  </a:lnTo>
                </a:path>
              </a:pathLst>
            </a:custGeom>
            <a:noFill/>
            <a:ln w="9525">
              <a:solidFill>
                <a:schemeClr val="tx1"/>
              </a:solidFill>
              <a:round/>
              <a:headEnd type="none" w="med" len="med"/>
              <a:tailEnd type="none" w="med" len="med"/>
            </a:ln>
          </p:spPr>
          <p:txBody>
            <a:bodyPr/>
            <a:lstStyle/>
            <a:p>
              <a:endParaRPr lang="en-US"/>
            </a:p>
          </p:txBody>
        </p:sp>
        <p:sp>
          <p:nvSpPr>
            <p:cNvPr id="3405" name="Freeform 768"/>
            <p:cNvSpPr>
              <a:spLocks/>
            </p:cNvSpPr>
            <p:nvPr/>
          </p:nvSpPr>
          <p:spPr bwMode="auto">
            <a:xfrm>
              <a:off x="960" y="4884"/>
              <a:ext cx="160" cy="108"/>
            </a:xfrm>
            <a:custGeom>
              <a:avLst/>
              <a:gdLst>
                <a:gd name="T0" fmla="*/ 0 w 160"/>
                <a:gd name="T1" fmla="*/ 0 h 132"/>
                <a:gd name="T2" fmla="*/ 160 w 160"/>
                <a:gd name="T3" fmla="*/ 132 h 132"/>
                <a:gd name="T4" fmla="*/ 0 60000 65536"/>
                <a:gd name="T5" fmla="*/ 0 60000 65536"/>
                <a:gd name="T6" fmla="*/ 0 w 160"/>
                <a:gd name="T7" fmla="*/ 0 h 132"/>
                <a:gd name="T8" fmla="*/ 160 w 160"/>
                <a:gd name="T9" fmla="*/ 132 h 132"/>
              </a:gdLst>
              <a:ahLst/>
              <a:cxnLst>
                <a:cxn ang="T4">
                  <a:pos x="T0" y="T1"/>
                </a:cxn>
                <a:cxn ang="T5">
                  <a:pos x="T2" y="T3"/>
                </a:cxn>
              </a:cxnLst>
              <a:rect l="T6" t="T7" r="T8" b="T9"/>
              <a:pathLst>
                <a:path w="160" h="132">
                  <a:moveTo>
                    <a:pt x="0" y="0"/>
                  </a:moveTo>
                  <a:lnTo>
                    <a:pt x="160" y="132"/>
                  </a:lnTo>
                </a:path>
              </a:pathLst>
            </a:custGeom>
            <a:noFill/>
            <a:ln w="9525">
              <a:solidFill>
                <a:schemeClr val="tx1"/>
              </a:solidFill>
              <a:round/>
              <a:headEnd type="none" w="med" len="med"/>
              <a:tailEnd type="none" w="med" len="med"/>
            </a:ln>
          </p:spPr>
          <p:txBody>
            <a:bodyPr/>
            <a:lstStyle/>
            <a:p>
              <a:endParaRPr lang="en-US"/>
            </a:p>
          </p:txBody>
        </p:sp>
        <p:sp>
          <p:nvSpPr>
            <p:cNvPr id="3406" name="Freeform 769"/>
            <p:cNvSpPr>
              <a:spLocks/>
            </p:cNvSpPr>
            <p:nvPr/>
          </p:nvSpPr>
          <p:spPr bwMode="auto">
            <a:xfrm>
              <a:off x="944" y="4320"/>
              <a:ext cx="328" cy="314"/>
            </a:xfrm>
            <a:custGeom>
              <a:avLst/>
              <a:gdLst>
                <a:gd name="T0" fmla="*/ 40 w 328"/>
                <a:gd name="T1" fmla="*/ 152 h 384"/>
                <a:gd name="T2" fmla="*/ 256 w 328"/>
                <a:gd name="T3" fmla="*/ 128 h 384"/>
                <a:gd name="T4" fmla="*/ 200 w 328"/>
                <a:gd name="T5" fmla="*/ 344 h 384"/>
                <a:gd name="T6" fmla="*/ 8 w 328"/>
                <a:gd name="T7" fmla="*/ 288 h 384"/>
                <a:gd name="T8" fmla="*/ 0 60000 65536"/>
                <a:gd name="T9" fmla="*/ 0 60000 65536"/>
                <a:gd name="T10" fmla="*/ 0 60000 65536"/>
                <a:gd name="T11" fmla="*/ 0 60000 65536"/>
                <a:gd name="T12" fmla="*/ 0 w 328"/>
                <a:gd name="T13" fmla="*/ 0 h 384"/>
                <a:gd name="T14" fmla="*/ 328 w 328"/>
                <a:gd name="T15" fmla="*/ 384 h 384"/>
              </a:gdLst>
              <a:ahLst/>
              <a:cxnLst>
                <a:cxn ang="T8">
                  <a:pos x="T0" y="T1"/>
                </a:cxn>
                <a:cxn ang="T9">
                  <a:pos x="T2" y="T3"/>
                </a:cxn>
                <a:cxn ang="T10">
                  <a:pos x="T4" y="T5"/>
                </a:cxn>
                <a:cxn ang="T11">
                  <a:pos x="T6" y="T7"/>
                </a:cxn>
              </a:cxnLst>
              <a:rect l="T12" t="T13" r="T14" b="T15"/>
              <a:pathLst>
                <a:path w="328" h="384">
                  <a:moveTo>
                    <a:pt x="40" y="152"/>
                  </a:moveTo>
                  <a:cubicBezTo>
                    <a:pt x="0" y="8"/>
                    <a:pt x="184" y="0"/>
                    <a:pt x="256" y="128"/>
                  </a:cubicBezTo>
                  <a:cubicBezTo>
                    <a:pt x="328" y="256"/>
                    <a:pt x="288" y="304"/>
                    <a:pt x="200" y="344"/>
                  </a:cubicBezTo>
                  <a:cubicBezTo>
                    <a:pt x="112" y="384"/>
                    <a:pt x="40" y="277"/>
                    <a:pt x="8" y="288"/>
                  </a:cubicBezTo>
                </a:path>
              </a:pathLst>
            </a:custGeom>
            <a:noFill/>
            <a:ln w="12700">
              <a:solidFill>
                <a:schemeClr val="tx1"/>
              </a:solidFill>
              <a:round/>
              <a:headEnd type="none" w="med" len="med"/>
              <a:tailEnd type="stealth" w="lg" len="lg"/>
            </a:ln>
          </p:spPr>
          <p:txBody>
            <a:bodyPr/>
            <a:lstStyle/>
            <a:p>
              <a:endParaRPr lang="en-US"/>
            </a:p>
          </p:txBody>
        </p:sp>
      </p:grpSp>
      <p:grpSp>
        <p:nvGrpSpPr>
          <p:cNvPr id="3188" name="Group 770"/>
          <p:cNvGrpSpPr>
            <a:grpSpLocks/>
          </p:cNvGrpSpPr>
          <p:nvPr/>
        </p:nvGrpSpPr>
        <p:grpSpPr bwMode="auto">
          <a:xfrm flipH="1">
            <a:off x="1231901" y="7734300"/>
            <a:ext cx="520700" cy="1066800"/>
            <a:chOff x="944" y="4320"/>
            <a:chExt cx="328" cy="672"/>
          </a:xfrm>
        </p:grpSpPr>
        <p:sp>
          <p:nvSpPr>
            <p:cNvPr id="3397" name="Line 771"/>
            <p:cNvSpPr>
              <a:spLocks noChangeShapeType="1"/>
            </p:cNvSpPr>
            <p:nvPr/>
          </p:nvSpPr>
          <p:spPr bwMode="auto">
            <a:xfrm flipH="1">
              <a:off x="1036" y="4716"/>
              <a:ext cx="0" cy="230"/>
            </a:xfrm>
            <a:prstGeom prst="line">
              <a:avLst/>
            </a:prstGeom>
            <a:noFill/>
            <a:ln w="31750">
              <a:solidFill>
                <a:schemeClr val="tx1"/>
              </a:solidFill>
              <a:round/>
              <a:headEnd/>
              <a:tailEnd/>
            </a:ln>
          </p:spPr>
          <p:txBody>
            <a:bodyPr wrap="none" anchor="ctr"/>
            <a:lstStyle/>
            <a:p>
              <a:endParaRPr lang="en-US"/>
            </a:p>
          </p:txBody>
        </p:sp>
        <p:sp>
          <p:nvSpPr>
            <p:cNvPr id="3398" name="Freeform 772"/>
            <p:cNvSpPr>
              <a:spLocks/>
            </p:cNvSpPr>
            <p:nvPr/>
          </p:nvSpPr>
          <p:spPr bwMode="auto">
            <a:xfrm flipH="1">
              <a:off x="992" y="4405"/>
              <a:ext cx="84" cy="340"/>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399" name="Freeform 773"/>
            <p:cNvSpPr>
              <a:spLocks/>
            </p:cNvSpPr>
            <p:nvPr/>
          </p:nvSpPr>
          <p:spPr bwMode="auto">
            <a:xfrm>
              <a:off x="948" y="4897"/>
              <a:ext cx="182" cy="77"/>
            </a:xfrm>
            <a:custGeom>
              <a:avLst/>
              <a:gdLst>
                <a:gd name="T0" fmla="*/ 182 w 182"/>
                <a:gd name="T1" fmla="*/ 0 h 94"/>
                <a:gd name="T2" fmla="*/ 0 w 182"/>
                <a:gd name="T3" fmla="*/ 94 h 94"/>
                <a:gd name="T4" fmla="*/ 0 60000 65536"/>
                <a:gd name="T5" fmla="*/ 0 60000 65536"/>
                <a:gd name="T6" fmla="*/ 0 w 182"/>
                <a:gd name="T7" fmla="*/ 0 h 94"/>
                <a:gd name="T8" fmla="*/ 182 w 182"/>
                <a:gd name="T9" fmla="*/ 94 h 94"/>
              </a:gdLst>
              <a:ahLst/>
              <a:cxnLst>
                <a:cxn ang="T4">
                  <a:pos x="T0" y="T1"/>
                </a:cxn>
                <a:cxn ang="T5">
                  <a:pos x="T2" y="T3"/>
                </a:cxn>
              </a:cxnLst>
              <a:rect l="T6" t="T7" r="T8" b="T9"/>
              <a:pathLst>
                <a:path w="182" h="94">
                  <a:moveTo>
                    <a:pt x="182" y="0"/>
                  </a:moveTo>
                  <a:lnTo>
                    <a:pt x="0" y="94"/>
                  </a:lnTo>
                </a:path>
              </a:pathLst>
            </a:custGeom>
            <a:noFill/>
            <a:ln w="9525">
              <a:solidFill>
                <a:schemeClr val="tx1"/>
              </a:solidFill>
              <a:round/>
              <a:headEnd type="none" w="med" len="med"/>
              <a:tailEnd type="none" w="med" len="med"/>
            </a:ln>
          </p:spPr>
          <p:txBody>
            <a:bodyPr/>
            <a:lstStyle/>
            <a:p>
              <a:endParaRPr lang="en-US"/>
            </a:p>
          </p:txBody>
        </p:sp>
        <p:sp>
          <p:nvSpPr>
            <p:cNvPr id="3400" name="Freeform 774"/>
            <p:cNvSpPr>
              <a:spLocks/>
            </p:cNvSpPr>
            <p:nvPr/>
          </p:nvSpPr>
          <p:spPr bwMode="auto">
            <a:xfrm>
              <a:off x="960" y="4884"/>
              <a:ext cx="160" cy="108"/>
            </a:xfrm>
            <a:custGeom>
              <a:avLst/>
              <a:gdLst>
                <a:gd name="T0" fmla="*/ 0 w 160"/>
                <a:gd name="T1" fmla="*/ 0 h 132"/>
                <a:gd name="T2" fmla="*/ 160 w 160"/>
                <a:gd name="T3" fmla="*/ 132 h 132"/>
                <a:gd name="T4" fmla="*/ 0 60000 65536"/>
                <a:gd name="T5" fmla="*/ 0 60000 65536"/>
                <a:gd name="T6" fmla="*/ 0 w 160"/>
                <a:gd name="T7" fmla="*/ 0 h 132"/>
                <a:gd name="T8" fmla="*/ 160 w 160"/>
                <a:gd name="T9" fmla="*/ 132 h 132"/>
              </a:gdLst>
              <a:ahLst/>
              <a:cxnLst>
                <a:cxn ang="T4">
                  <a:pos x="T0" y="T1"/>
                </a:cxn>
                <a:cxn ang="T5">
                  <a:pos x="T2" y="T3"/>
                </a:cxn>
              </a:cxnLst>
              <a:rect l="T6" t="T7" r="T8" b="T9"/>
              <a:pathLst>
                <a:path w="160" h="132">
                  <a:moveTo>
                    <a:pt x="0" y="0"/>
                  </a:moveTo>
                  <a:lnTo>
                    <a:pt x="160" y="132"/>
                  </a:lnTo>
                </a:path>
              </a:pathLst>
            </a:custGeom>
            <a:noFill/>
            <a:ln w="9525">
              <a:solidFill>
                <a:schemeClr val="tx1"/>
              </a:solidFill>
              <a:round/>
              <a:headEnd type="none" w="med" len="med"/>
              <a:tailEnd type="none" w="med" len="med"/>
            </a:ln>
          </p:spPr>
          <p:txBody>
            <a:bodyPr/>
            <a:lstStyle/>
            <a:p>
              <a:endParaRPr lang="en-US"/>
            </a:p>
          </p:txBody>
        </p:sp>
        <p:sp>
          <p:nvSpPr>
            <p:cNvPr id="3401" name="Freeform 775"/>
            <p:cNvSpPr>
              <a:spLocks/>
            </p:cNvSpPr>
            <p:nvPr/>
          </p:nvSpPr>
          <p:spPr bwMode="auto">
            <a:xfrm>
              <a:off x="944" y="4320"/>
              <a:ext cx="328" cy="314"/>
            </a:xfrm>
            <a:custGeom>
              <a:avLst/>
              <a:gdLst>
                <a:gd name="T0" fmla="*/ 40 w 328"/>
                <a:gd name="T1" fmla="*/ 152 h 384"/>
                <a:gd name="T2" fmla="*/ 256 w 328"/>
                <a:gd name="T3" fmla="*/ 128 h 384"/>
                <a:gd name="T4" fmla="*/ 200 w 328"/>
                <a:gd name="T5" fmla="*/ 344 h 384"/>
                <a:gd name="T6" fmla="*/ 8 w 328"/>
                <a:gd name="T7" fmla="*/ 288 h 384"/>
                <a:gd name="T8" fmla="*/ 0 60000 65536"/>
                <a:gd name="T9" fmla="*/ 0 60000 65536"/>
                <a:gd name="T10" fmla="*/ 0 60000 65536"/>
                <a:gd name="T11" fmla="*/ 0 60000 65536"/>
                <a:gd name="T12" fmla="*/ 0 w 328"/>
                <a:gd name="T13" fmla="*/ 0 h 384"/>
                <a:gd name="T14" fmla="*/ 328 w 328"/>
                <a:gd name="T15" fmla="*/ 384 h 384"/>
              </a:gdLst>
              <a:ahLst/>
              <a:cxnLst>
                <a:cxn ang="T8">
                  <a:pos x="T0" y="T1"/>
                </a:cxn>
                <a:cxn ang="T9">
                  <a:pos x="T2" y="T3"/>
                </a:cxn>
                <a:cxn ang="T10">
                  <a:pos x="T4" y="T5"/>
                </a:cxn>
                <a:cxn ang="T11">
                  <a:pos x="T6" y="T7"/>
                </a:cxn>
              </a:cxnLst>
              <a:rect l="T12" t="T13" r="T14" b="T15"/>
              <a:pathLst>
                <a:path w="328" h="384">
                  <a:moveTo>
                    <a:pt x="40" y="152"/>
                  </a:moveTo>
                  <a:cubicBezTo>
                    <a:pt x="0" y="8"/>
                    <a:pt x="184" y="0"/>
                    <a:pt x="256" y="128"/>
                  </a:cubicBezTo>
                  <a:cubicBezTo>
                    <a:pt x="328" y="256"/>
                    <a:pt x="288" y="304"/>
                    <a:pt x="200" y="344"/>
                  </a:cubicBezTo>
                  <a:cubicBezTo>
                    <a:pt x="112" y="384"/>
                    <a:pt x="40" y="277"/>
                    <a:pt x="8" y="288"/>
                  </a:cubicBezTo>
                </a:path>
              </a:pathLst>
            </a:custGeom>
            <a:noFill/>
            <a:ln w="12700">
              <a:solidFill>
                <a:schemeClr val="tx1"/>
              </a:solidFill>
              <a:round/>
              <a:headEnd type="none" w="med" len="med"/>
              <a:tailEnd type="stealth" w="lg" len="lg"/>
            </a:ln>
          </p:spPr>
          <p:txBody>
            <a:bodyPr/>
            <a:lstStyle/>
            <a:p>
              <a:endParaRPr lang="en-US"/>
            </a:p>
          </p:txBody>
        </p:sp>
      </p:grpSp>
      <p:grpSp>
        <p:nvGrpSpPr>
          <p:cNvPr id="3189" name="Group 776"/>
          <p:cNvGrpSpPr>
            <a:grpSpLocks/>
          </p:cNvGrpSpPr>
          <p:nvPr/>
        </p:nvGrpSpPr>
        <p:grpSpPr bwMode="auto">
          <a:xfrm>
            <a:off x="787400" y="4432302"/>
            <a:ext cx="590550" cy="1443038"/>
            <a:chOff x="288" y="4320"/>
            <a:chExt cx="372" cy="909"/>
          </a:xfrm>
        </p:grpSpPr>
        <p:sp>
          <p:nvSpPr>
            <p:cNvPr id="3381" name="Text Box 777"/>
            <p:cNvSpPr txBox="1">
              <a:spLocks noChangeArrowheads="1"/>
            </p:cNvSpPr>
            <p:nvPr/>
          </p:nvSpPr>
          <p:spPr bwMode="auto">
            <a:xfrm>
              <a:off x="300" y="4944"/>
              <a:ext cx="258" cy="285"/>
            </a:xfrm>
            <a:prstGeom prst="rect">
              <a:avLst/>
            </a:prstGeom>
            <a:solidFill>
              <a:schemeClr val="bg1"/>
            </a:solidFill>
            <a:ln w="9525">
              <a:solidFill>
                <a:schemeClr val="tx1"/>
              </a:solidFill>
              <a:miter lim="800000"/>
              <a:headEnd/>
              <a:tailEnd/>
            </a:ln>
          </p:spPr>
          <p:txBody>
            <a:bodyPr lIns="18288" tIns="18288" rIns="18288" bIns="18288">
              <a:spAutoFit/>
            </a:bodyPr>
            <a:lstStyle/>
            <a:p>
              <a:pPr algn="ctr">
                <a:spcBef>
                  <a:spcPct val="50000"/>
                </a:spcBef>
              </a:pPr>
              <a:r>
                <a:rPr lang="en-US" sz="900" b="1"/>
                <a:t>Out &amp; Back Target</a:t>
              </a:r>
            </a:p>
          </p:txBody>
        </p:sp>
        <p:grpSp>
          <p:nvGrpSpPr>
            <p:cNvPr id="3382" name="Group 778"/>
            <p:cNvGrpSpPr>
              <a:grpSpLocks/>
            </p:cNvGrpSpPr>
            <p:nvPr/>
          </p:nvGrpSpPr>
          <p:grpSpPr bwMode="auto">
            <a:xfrm>
              <a:off x="288" y="4320"/>
              <a:ext cx="372" cy="622"/>
              <a:chOff x="942" y="3219"/>
              <a:chExt cx="372" cy="622"/>
            </a:xfrm>
          </p:grpSpPr>
          <p:grpSp>
            <p:nvGrpSpPr>
              <p:cNvPr id="3383" name="Group 779"/>
              <p:cNvGrpSpPr>
                <a:grpSpLocks/>
              </p:cNvGrpSpPr>
              <p:nvPr/>
            </p:nvGrpSpPr>
            <p:grpSpPr bwMode="auto">
              <a:xfrm>
                <a:off x="942" y="3219"/>
                <a:ext cx="372" cy="585"/>
                <a:chOff x="768" y="3543"/>
                <a:chExt cx="372" cy="585"/>
              </a:xfrm>
            </p:grpSpPr>
            <p:grpSp>
              <p:nvGrpSpPr>
                <p:cNvPr id="3391" name="Group 780"/>
                <p:cNvGrpSpPr>
                  <a:grpSpLocks/>
                </p:cNvGrpSpPr>
                <p:nvPr/>
              </p:nvGrpSpPr>
              <p:grpSpPr bwMode="auto">
                <a:xfrm>
                  <a:off x="768" y="3552"/>
                  <a:ext cx="210" cy="576"/>
                  <a:chOff x="768" y="3552"/>
                  <a:chExt cx="210" cy="576"/>
                </a:xfrm>
              </p:grpSpPr>
              <p:grpSp>
                <p:nvGrpSpPr>
                  <p:cNvPr id="3393" name="Group 781"/>
                  <p:cNvGrpSpPr>
                    <a:grpSpLocks/>
                  </p:cNvGrpSpPr>
                  <p:nvPr/>
                </p:nvGrpSpPr>
                <p:grpSpPr bwMode="auto">
                  <a:xfrm flipH="1">
                    <a:off x="768" y="3829"/>
                    <a:ext cx="210" cy="299"/>
                    <a:chOff x="3273" y="4117"/>
                    <a:chExt cx="210" cy="299"/>
                  </a:xfrm>
                </p:grpSpPr>
                <p:sp>
                  <p:nvSpPr>
                    <p:cNvPr id="3395" name="Freeform 782"/>
                    <p:cNvSpPr>
                      <a:spLocks/>
                    </p:cNvSpPr>
                    <p:nvPr/>
                  </p:nvSpPr>
                  <p:spPr bwMode="auto">
                    <a:xfrm>
                      <a:off x="3273" y="4281"/>
                      <a:ext cx="210" cy="135"/>
                    </a:xfrm>
                    <a:custGeom>
                      <a:avLst/>
                      <a:gdLst>
                        <a:gd name="T0" fmla="*/ 66 w 210"/>
                        <a:gd name="T1" fmla="*/ 0 h 135"/>
                        <a:gd name="T2" fmla="*/ 210 w 210"/>
                        <a:gd name="T3" fmla="*/ 54 h 135"/>
                        <a:gd name="T4" fmla="*/ 132 w 210"/>
                        <a:gd name="T5" fmla="*/ 135 h 135"/>
                        <a:gd name="T6" fmla="*/ 0 w 210"/>
                        <a:gd name="T7" fmla="*/ 63 h 135"/>
                        <a:gd name="T8" fmla="*/ 66 w 210"/>
                        <a:gd name="T9" fmla="*/ 0 h 135"/>
                        <a:gd name="T10" fmla="*/ 0 60000 65536"/>
                        <a:gd name="T11" fmla="*/ 0 60000 65536"/>
                        <a:gd name="T12" fmla="*/ 0 60000 65536"/>
                        <a:gd name="T13" fmla="*/ 0 60000 65536"/>
                        <a:gd name="T14" fmla="*/ 0 60000 65536"/>
                        <a:gd name="T15" fmla="*/ 0 w 210"/>
                        <a:gd name="T16" fmla="*/ 0 h 135"/>
                        <a:gd name="T17" fmla="*/ 210 w 210"/>
                        <a:gd name="T18" fmla="*/ 135 h 135"/>
                      </a:gdLst>
                      <a:ahLst/>
                      <a:cxnLst>
                        <a:cxn ang="T10">
                          <a:pos x="T0" y="T1"/>
                        </a:cxn>
                        <a:cxn ang="T11">
                          <a:pos x="T2" y="T3"/>
                        </a:cxn>
                        <a:cxn ang="T12">
                          <a:pos x="T4" y="T5"/>
                        </a:cxn>
                        <a:cxn ang="T13">
                          <a:pos x="T6" y="T7"/>
                        </a:cxn>
                        <a:cxn ang="T14">
                          <a:pos x="T8" y="T9"/>
                        </a:cxn>
                      </a:cxnLst>
                      <a:rect l="T15" t="T16" r="T17" b="T18"/>
                      <a:pathLst>
                        <a:path w="210" h="135">
                          <a:moveTo>
                            <a:pt x="66" y="0"/>
                          </a:moveTo>
                          <a:lnTo>
                            <a:pt x="210" y="54"/>
                          </a:lnTo>
                          <a:lnTo>
                            <a:pt x="132" y="135"/>
                          </a:lnTo>
                          <a:lnTo>
                            <a:pt x="0" y="63"/>
                          </a:lnTo>
                          <a:lnTo>
                            <a:pt x="66" y="0"/>
                          </a:lnTo>
                          <a:close/>
                        </a:path>
                      </a:pathLst>
                    </a:custGeom>
                    <a:solidFill>
                      <a:schemeClr val="bg2"/>
                    </a:solidFill>
                    <a:ln w="9525">
                      <a:solidFill>
                        <a:schemeClr val="tx1"/>
                      </a:solidFill>
                      <a:round/>
                      <a:headEnd/>
                      <a:tailEnd/>
                    </a:ln>
                  </p:spPr>
                  <p:txBody>
                    <a:bodyPr/>
                    <a:lstStyle/>
                    <a:p>
                      <a:endParaRPr lang="en-US"/>
                    </a:p>
                  </p:txBody>
                </p:sp>
                <p:sp>
                  <p:nvSpPr>
                    <p:cNvPr id="3396" name="Line 783"/>
                    <p:cNvSpPr>
                      <a:spLocks noChangeShapeType="1"/>
                    </p:cNvSpPr>
                    <p:nvPr/>
                  </p:nvSpPr>
                  <p:spPr bwMode="auto">
                    <a:xfrm flipH="1">
                      <a:off x="3385" y="4117"/>
                      <a:ext cx="0" cy="241"/>
                    </a:xfrm>
                    <a:prstGeom prst="line">
                      <a:avLst/>
                    </a:prstGeom>
                    <a:noFill/>
                    <a:ln w="57150">
                      <a:solidFill>
                        <a:schemeClr val="tx1"/>
                      </a:solidFill>
                      <a:round/>
                      <a:headEnd/>
                      <a:tailEnd/>
                    </a:ln>
                  </p:spPr>
                  <p:txBody>
                    <a:bodyPr wrap="none" anchor="ctr"/>
                    <a:lstStyle/>
                    <a:p>
                      <a:endParaRPr lang="en-US"/>
                    </a:p>
                  </p:txBody>
                </p:sp>
              </p:grpSp>
              <p:sp>
                <p:nvSpPr>
                  <p:cNvPr id="3394" name="Freeform 784"/>
                  <p:cNvSpPr>
                    <a:spLocks/>
                  </p:cNvSpPr>
                  <p:nvPr/>
                </p:nvSpPr>
                <p:spPr bwMode="auto">
                  <a:xfrm>
                    <a:off x="803" y="3552"/>
                    <a:ext cx="136" cy="35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D2A5"/>
                  </a:solidFill>
                  <a:ln w="12700" cap="rnd" cmpd="sng">
                    <a:solidFill>
                      <a:schemeClr val="tx1"/>
                    </a:solidFill>
                    <a:prstDash val="solid"/>
                    <a:round/>
                    <a:headEnd type="none" w="med" len="med"/>
                    <a:tailEnd type="none" w="med" len="med"/>
                  </a:ln>
                </p:spPr>
                <p:txBody>
                  <a:bodyPr/>
                  <a:lstStyle/>
                  <a:p>
                    <a:endParaRPr lang="en-US"/>
                  </a:p>
                </p:txBody>
              </p:sp>
            </p:grpSp>
            <p:sp>
              <p:nvSpPr>
                <p:cNvPr id="3392" name="Freeform 785"/>
                <p:cNvSpPr>
                  <a:spLocks/>
                </p:cNvSpPr>
                <p:nvPr/>
              </p:nvSpPr>
              <p:spPr bwMode="auto">
                <a:xfrm>
                  <a:off x="912" y="3543"/>
                  <a:ext cx="228" cy="249"/>
                </a:xfrm>
                <a:custGeom>
                  <a:avLst/>
                  <a:gdLst>
                    <a:gd name="T0" fmla="*/ 0 w 228"/>
                    <a:gd name="T1" fmla="*/ 12 h 249"/>
                    <a:gd name="T2" fmla="*/ 168 w 228"/>
                    <a:gd name="T3" fmla="*/ 39 h 249"/>
                    <a:gd name="T4" fmla="*/ 192 w 228"/>
                    <a:gd name="T5" fmla="*/ 249 h 249"/>
                    <a:gd name="T6" fmla="*/ 0 60000 65536"/>
                    <a:gd name="T7" fmla="*/ 0 60000 65536"/>
                    <a:gd name="T8" fmla="*/ 0 60000 65536"/>
                    <a:gd name="T9" fmla="*/ 0 w 228"/>
                    <a:gd name="T10" fmla="*/ 0 h 249"/>
                    <a:gd name="T11" fmla="*/ 228 w 228"/>
                    <a:gd name="T12" fmla="*/ 249 h 249"/>
                  </a:gdLst>
                  <a:ahLst/>
                  <a:cxnLst>
                    <a:cxn ang="T6">
                      <a:pos x="T0" y="T1"/>
                    </a:cxn>
                    <a:cxn ang="T7">
                      <a:pos x="T2" y="T3"/>
                    </a:cxn>
                    <a:cxn ang="T8">
                      <a:pos x="T4" y="T5"/>
                    </a:cxn>
                  </a:cxnLst>
                  <a:rect l="T9" t="T10" r="T11" b="T12"/>
                  <a:pathLst>
                    <a:path w="228" h="249">
                      <a:moveTo>
                        <a:pt x="0" y="12"/>
                      </a:moveTo>
                      <a:cubicBezTo>
                        <a:pt x="28" y="17"/>
                        <a:pt x="136" y="0"/>
                        <a:pt x="168" y="39"/>
                      </a:cubicBezTo>
                      <a:cubicBezTo>
                        <a:pt x="228" y="102"/>
                        <a:pt x="187" y="205"/>
                        <a:pt x="192" y="249"/>
                      </a:cubicBezTo>
                    </a:path>
                  </a:pathLst>
                </a:custGeom>
                <a:noFill/>
                <a:ln w="19050">
                  <a:solidFill>
                    <a:schemeClr val="tx1"/>
                  </a:solidFill>
                  <a:round/>
                  <a:headEnd type="stealth" w="med" len="med"/>
                  <a:tailEnd type="stealth" w="med" len="med"/>
                </a:ln>
              </p:spPr>
              <p:txBody>
                <a:bodyPr/>
                <a:lstStyle/>
                <a:p>
                  <a:endParaRPr lang="en-US"/>
                </a:p>
              </p:txBody>
            </p:sp>
          </p:grpSp>
          <p:grpSp>
            <p:nvGrpSpPr>
              <p:cNvPr id="3384" name="Group 786"/>
              <p:cNvGrpSpPr>
                <a:grpSpLocks/>
              </p:cNvGrpSpPr>
              <p:nvPr/>
            </p:nvGrpSpPr>
            <p:grpSpPr bwMode="auto">
              <a:xfrm flipH="1">
                <a:off x="960" y="3300"/>
                <a:ext cx="140" cy="541"/>
                <a:chOff x="528" y="1344"/>
                <a:chExt cx="140" cy="541"/>
              </a:xfrm>
            </p:grpSpPr>
            <p:grpSp>
              <p:nvGrpSpPr>
                <p:cNvPr id="3385" name="Group 787"/>
                <p:cNvGrpSpPr>
                  <a:grpSpLocks/>
                </p:cNvGrpSpPr>
                <p:nvPr/>
              </p:nvGrpSpPr>
              <p:grpSpPr bwMode="auto">
                <a:xfrm>
                  <a:off x="528" y="1344"/>
                  <a:ext cx="140" cy="541"/>
                  <a:chOff x="366" y="1371"/>
                  <a:chExt cx="140" cy="541"/>
                </a:xfrm>
              </p:grpSpPr>
              <p:sp>
                <p:nvSpPr>
                  <p:cNvPr id="3388" name="Line 788"/>
                  <p:cNvSpPr>
                    <a:spLocks noChangeShapeType="1"/>
                  </p:cNvSpPr>
                  <p:nvPr/>
                </p:nvSpPr>
                <p:spPr bwMode="auto">
                  <a:xfrm flipH="1">
                    <a:off x="502" y="1664"/>
                    <a:ext cx="0" cy="248"/>
                  </a:xfrm>
                  <a:prstGeom prst="line">
                    <a:avLst/>
                  </a:prstGeom>
                  <a:noFill/>
                  <a:ln w="28575">
                    <a:solidFill>
                      <a:schemeClr val="tx1"/>
                    </a:solidFill>
                    <a:round/>
                    <a:headEnd/>
                    <a:tailEnd/>
                  </a:ln>
                </p:spPr>
                <p:txBody>
                  <a:bodyPr wrap="none" anchor="ctr"/>
                  <a:lstStyle/>
                  <a:p>
                    <a:endParaRPr lang="en-US"/>
                  </a:p>
                </p:txBody>
              </p:sp>
              <p:sp>
                <p:nvSpPr>
                  <p:cNvPr id="3389" name="Line 789"/>
                  <p:cNvSpPr>
                    <a:spLocks noChangeShapeType="1"/>
                  </p:cNvSpPr>
                  <p:nvPr/>
                </p:nvSpPr>
                <p:spPr bwMode="auto">
                  <a:xfrm flipH="1">
                    <a:off x="373" y="1626"/>
                    <a:ext cx="0" cy="248"/>
                  </a:xfrm>
                  <a:prstGeom prst="line">
                    <a:avLst/>
                  </a:prstGeom>
                  <a:noFill/>
                  <a:ln w="28575">
                    <a:solidFill>
                      <a:schemeClr val="tx1"/>
                    </a:solidFill>
                    <a:round/>
                    <a:headEnd/>
                    <a:tailEnd/>
                  </a:ln>
                </p:spPr>
                <p:txBody>
                  <a:bodyPr wrap="none" anchor="ctr"/>
                  <a:lstStyle/>
                  <a:p>
                    <a:endParaRPr lang="en-US"/>
                  </a:p>
                </p:txBody>
              </p:sp>
              <p:sp>
                <p:nvSpPr>
                  <p:cNvPr id="3390" name="Freeform 790"/>
                  <p:cNvSpPr>
                    <a:spLocks/>
                  </p:cNvSpPr>
                  <p:nvPr/>
                </p:nvSpPr>
                <p:spPr bwMode="auto">
                  <a:xfrm flipH="1">
                    <a:off x="366" y="1371"/>
                    <a:ext cx="140" cy="364"/>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sp>
              <p:nvSpPr>
                <p:cNvPr id="3386" name="Line 791"/>
                <p:cNvSpPr>
                  <a:spLocks noChangeShapeType="1"/>
                </p:cNvSpPr>
                <p:nvPr/>
              </p:nvSpPr>
              <p:spPr bwMode="auto">
                <a:xfrm flipH="1">
                  <a:off x="546" y="1461"/>
                  <a:ext cx="108" cy="204"/>
                </a:xfrm>
                <a:prstGeom prst="line">
                  <a:avLst/>
                </a:prstGeom>
                <a:noFill/>
                <a:ln w="12700">
                  <a:solidFill>
                    <a:schemeClr val="tx1"/>
                  </a:solidFill>
                  <a:round/>
                  <a:headEnd/>
                  <a:tailEnd/>
                </a:ln>
              </p:spPr>
              <p:txBody>
                <a:bodyPr/>
                <a:lstStyle/>
                <a:p>
                  <a:endParaRPr lang="en-US"/>
                </a:p>
              </p:txBody>
            </p:sp>
            <p:sp>
              <p:nvSpPr>
                <p:cNvPr id="3387" name="Line 792"/>
                <p:cNvSpPr>
                  <a:spLocks noChangeShapeType="1"/>
                </p:cNvSpPr>
                <p:nvPr/>
              </p:nvSpPr>
              <p:spPr bwMode="auto">
                <a:xfrm>
                  <a:off x="546" y="1431"/>
                  <a:ext cx="93" cy="270"/>
                </a:xfrm>
                <a:prstGeom prst="line">
                  <a:avLst/>
                </a:prstGeom>
                <a:noFill/>
                <a:ln w="12700">
                  <a:solidFill>
                    <a:schemeClr val="tx1"/>
                  </a:solidFill>
                  <a:round/>
                  <a:headEnd/>
                  <a:tailEnd/>
                </a:ln>
              </p:spPr>
              <p:txBody>
                <a:bodyPr/>
                <a:lstStyle/>
                <a:p>
                  <a:endParaRPr lang="en-US"/>
                </a:p>
              </p:txBody>
            </p:sp>
          </p:grpSp>
        </p:grpSp>
      </p:grpSp>
      <p:grpSp>
        <p:nvGrpSpPr>
          <p:cNvPr id="3190" name="Group 793"/>
          <p:cNvGrpSpPr>
            <a:grpSpLocks/>
          </p:cNvGrpSpPr>
          <p:nvPr/>
        </p:nvGrpSpPr>
        <p:grpSpPr bwMode="auto">
          <a:xfrm>
            <a:off x="22226" y="4464052"/>
            <a:ext cx="709613" cy="1184276"/>
            <a:chOff x="3366" y="3228"/>
            <a:chExt cx="447" cy="746"/>
          </a:xfrm>
        </p:grpSpPr>
        <p:grpSp>
          <p:nvGrpSpPr>
            <p:cNvPr id="3365" name="Group 794"/>
            <p:cNvGrpSpPr>
              <a:grpSpLocks/>
            </p:cNvGrpSpPr>
            <p:nvPr/>
          </p:nvGrpSpPr>
          <p:grpSpPr bwMode="auto">
            <a:xfrm>
              <a:off x="3660" y="3228"/>
              <a:ext cx="140" cy="541"/>
              <a:chOff x="384" y="816"/>
              <a:chExt cx="140" cy="541"/>
            </a:xfrm>
          </p:grpSpPr>
          <p:sp>
            <p:nvSpPr>
              <p:cNvPr id="3378" name="Line 795"/>
              <p:cNvSpPr>
                <a:spLocks noChangeShapeType="1"/>
              </p:cNvSpPr>
              <p:nvPr/>
            </p:nvSpPr>
            <p:spPr bwMode="auto">
              <a:xfrm flipH="1">
                <a:off x="520" y="1109"/>
                <a:ext cx="0" cy="248"/>
              </a:xfrm>
              <a:prstGeom prst="line">
                <a:avLst/>
              </a:prstGeom>
              <a:noFill/>
              <a:ln w="28575">
                <a:solidFill>
                  <a:schemeClr val="tx1"/>
                </a:solidFill>
                <a:round/>
                <a:headEnd/>
                <a:tailEnd/>
              </a:ln>
            </p:spPr>
            <p:txBody>
              <a:bodyPr wrap="none" anchor="ctr">
                <a:spAutoFit/>
              </a:bodyPr>
              <a:lstStyle/>
              <a:p>
                <a:endParaRPr lang="en-US"/>
              </a:p>
            </p:txBody>
          </p:sp>
          <p:sp>
            <p:nvSpPr>
              <p:cNvPr id="3379" name="Line 796"/>
              <p:cNvSpPr>
                <a:spLocks noChangeShapeType="1"/>
              </p:cNvSpPr>
              <p:nvPr/>
            </p:nvSpPr>
            <p:spPr bwMode="auto">
              <a:xfrm flipH="1">
                <a:off x="391" y="1071"/>
                <a:ext cx="0" cy="248"/>
              </a:xfrm>
              <a:prstGeom prst="line">
                <a:avLst/>
              </a:prstGeom>
              <a:noFill/>
              <a:ln w="28575">
                <a:solidFill>
                  <a:schemeClr val="tx1"/>
                </a:solidFill>
                <a:round/>
                <a:headEnd/>
                <a:tailEnd/>
              </a:ln>
            </p:spPr>
            <p:txBody>
              <a:bodyPr wrap="none" anchor="ctr">
                <a:spAutoFit/>
              </a:bodyPr>
              <a:lstStyle/>
              <a:p>
                <a:endParaRPr lang="en-US"/>
              </a:p>
            </p:txBody>
          </p:sp>
          <p:sp>
            <p:nvSpPr>
              <p:cNvPr id="3380" name="Freeform 797"/>
              <p:cNvSpPr>
                <a:spLocks/>
              </p:cNvSpPr>
              <p:nvPr/>
            </p:nvSpPr>
            <p:spPr bwMode="auto">
              <a:xfrm flipH="1">
                <a:off x="384" y="816"/>
                <a:ext cx="140" cy="233"/>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spAutoFit/>
              </a:bodyPr>
              <a:lstStyle/>
              <a:p>
                <a:endParaRPr lang="en-US"/>
              </a:p>
            </p:txBody>
          </p:sp>
        </p:grpSp>
        <p:grpSp>
          <p:nvGrpSpPr>
            <p:cNvPr id="3366" name="Group 798"/>
            <p:cNvGrpSpPr>
              <a:grpSpLocks/>
            </p:cNvGrpSpPr>
            <p:nvPr/>
          </p:nvGrpSpPr>
          <p:grpSpPr bwMode="auto">
            <a:xfrm>
              <a:off x="3366" y="3294"/>
              <a:ext cx="447" cy="680"/>
              <a:chOff x="3366" y="3294"/>
              <a:chExt cx="447" cy="680"/>
            </a:xfrm>
          </p:grpSpPr>
          <p:grpSp>
            <p:nvGrpSpPr>
              <p:cNvPr id="3367" name="Group 799"/>
              <p:cNvGrpSpPr>
                <a:grpSpLocks/>
              </p:cNvGrpSpPr>
              <p:nvPr/>
            </p:nvGrpSpPr>
            <p:grpSpPr bwMode="auto">
              <a:xfrm>
                <a:off x="3474" y="3294"/>
                <a:ext cx="339" cy="680"/>
                <a:chOff x="3474" y="3294"/>
                <a:chExt cx="339" cy="680"/>
              </a:xfrm>
            </p:grpSpPr>
            <p:grpSp>
              <p:nvGrpSpPr>
                <p:cNvPr id="3369" name="Group 800"/>
                <p:cNvGrpSpPr>
                  <a:grpSpLocks/>
                </p:cNvGrpSpPr>
                <p:nvPr/>
              </p:nvGrpSpPr>
              <p:grpSpPr bwMode="auto">
                <a:xfrm>
                  <a:off x="3603" y="3300"/>
                  <a:ext cx="210" cy="674"/>
                  <a:chOff x="3273" y="3840"/>
                  <a:chExt cx="210" cy="674"/>
                </a:xfrm>
              </p:grpSpPr>
              <p:grpSp>
                <p:nvGrpSpPr>
                  <p:cNvPr id="3371" name="Group 801"/>
                  <p:cNvGrpSpPr>
                    <a:grpSpLocks/>
                  </p:cNvGrpSpPr>
                  <p:nvPr/>
                </p:nvGrpSpPr>
                <p:grpSpPr bwMode="auto">
                  <a:xfrm>
                    <a:off x="3273" y="4117"/>
                    <a:ext cx="210" cy="397"/>
                    <a:chOff x="3273" y="4117"/>
                    <a:chExt cx="210" cy="397"/>
                  </a:xfrm>
                </p:grpSpPr>
                <p:sp>
                  <p:nvSpPr>
                    <p:cNvPr id="3376" name="Freeform 802"/>
                    <p:cNvSpPr>
                      <a:spLocks/>
                    </p:cNvSpPr>
                    <p:nvPr/>
                  </p:nvSpPr>
                  <p:spPr bwMode="auto">
                    <a:xfrm>
                      <a:off x="3273" y="4281"/>
                      <a:ext cx="210" cy="233"/>
                    </a:xfrm>
                    <a:custGeom>
                      <a:avLst/>
                      <a:gdLst>
                        <a:gd name="T0" fmla="*/ 66 w 210"/>
                        <a:gd name="T1" fmla="*/ 0 h 135"/>
                        <a:gd name="T2" fmla="*/ 210 w 210"/>
                        <a:gd name="T3" fmla="*/ 54 h 135"/>
                        <a:gd name="T4" fmla="*/ 132 w 210"/>
                        <a:gd name="T5" fmla="*/ 135 h 135"/>
                        <a:gd name="T6" fmla="*/ 0 w 210"/>
                        <a:gd name="T7" fmla="*/ 63 h 135"/>
                        <a:gd name="T8" fmla="*/ 66 w 210"/>
                        <a:gd name="T9" fmla="*/ 0 h 135"/>
                        <a:gd name="T10" fmla="*/ 0 60000 65536"/>
                        <a:gd name="T11" fmla="*/ 0 60000 65536"/>
                        <a:gd name="T12" fmla="*/ 0 60000 65536"/>
                        <a:gd name="T13" fmla="*/ 0 60000 65536"/>
                        <a:gd name="T14" fmla="*/ 0 60000 65536"/>
                        <a:gd name="T15" fmla="*/ 0 w 210"/>
                        <a:gd name="T16" fmla="*/ 0 h 135"/>
                        <a:gd name="T17" fmla="*/ 210 w 210"/>
                        <a:gd name="T18" fmla="*/ 135 h 135"/>
                      </a:gdLst>
                      <a:ahLst/>
                      <a:cxnLst>
                        <a:cxn ang="T10">
                          <a:pos x="T0" y="T1"/>
                        </a:cxn>
                        <a:cxn ang="T11">
                          <a:pos x="T2" y="T3"/>
                        </a:cxn>
                        <a:cxn ang="T12">
                          <a:pos x="T4" y="T5"/>
                        </a:cxn>
                        <a:cxn ang="T13">
                          <a:pos x="T6" y="T7"/>
                        </a:cxn>
                        <a:cxn ang="T14">
                          <a:pos x="T8" y="T9"/>
                        </a:cxn>
                      </a:cxnLst>
                      <a:rect l="T15" t="T16" r="T17" b="T18"/>
                      <a:pathLst>
                        <a:path w="210" h="135">
                          <a:moveTo>
                            <a:pt x="66" y="0"/>
                          </a:moveTo>
                          <a:lnTo>
                            <a:pt x="210" y="54"/>
                          </a:lnTo>
                          <a:lnTo>
                            <a:pt x="132" y="135"/>
                          </a:lnTo>
                          <a:lnTo>
                            <a:pt x="0" y="63"/>
                          </a:lnTo>
                          <a:lnTo>
                            <a:pt x="66" y="0"/>
                          </a:lnTo>
                          <a:close/>
                        </a:path>
                      </a:pathLst>
                    </a:custGeom>
                    <a:solidFill>
                      <a:schemeClr val="bg2"/>
                    </a:solidFill>
                    <a:ln w="9525">
                      <a:solidFill>
                        <a:schemeClr val="tx1"/>
                      </a:solidFill>
                      <a:round/>
                      <a:headEnd/>
                      <a:tailEnd/>
                    </a:ln>
                  </p:spPr>
                  <p:txBody>
                    <a:bodyPr>
                      <a:spAutoFit/>
                    </a:bodyPr>
                    <a:lstStyle/>
                    <a:p>
                      <a:endParaRPr lang="en-US"/>
                    </a:p>
                  </p:txBody>
                </p:sp>
                <p:sp>
                  <p:nvSpPr>
                    <p:cNvPr id="3377" name="Line 803"/>
                    <p:cNvSpPr>
                      <a:spLocks noChangeShapeType="1"/>
                    </p:cNvSpPr>
                    <p:nvPr/>
                  </p:nvSpPr>
                  <p:spPr bwMode="auto">
                    <a:xfrm flipH="1">
                      <a:off x="3385" y="4117"/>
                      <a:ext cx="0" cy="241"/>
                    </a:xfrm>
                    <a:prstGeom prst="line">
                      <a:avLst/>
                    </a:prstGeom>
                    <a:noFill/>
                    <a:ln w="57150">
                      <a:solidFill>
                        <a:schemeClr val="tx1"/>
                      </a:solidFill>
                      <a:round/>
                      <a:headEnd/>
                      <a:tailEnd/>
                    </a:ln>
                  </p:spPr>
                  <p:txBody>
                    <a:bodyPr wrap="none" anchor="ctr">
                      <a:spAutoFit/>
                    </a:bodyPr>
                    <a:lstStyle/>
                    <a:p>
                      <a:endParaRPr lang="en-US"/>
                    </a:p>
                  </p:txBody>
                </p:sp>
              </p:grpSp>
              <p:grpSp>
                <p:nvGrpSpPr>
                  <p:cNvPr id="3372" name="Group 804"/>
                  <p:cNvGrpSpPr>
                    <a:grpSpLocks/>
                  </p:cNvGrpSpPr>
                  <p:nvPr/>
                </p:nvGrpSpPr>
                <p:grpSpPr bwMode="auto">
                  <a:xfrm flipH="1">
                    <a:off x="3312" y="3840"/>
                    <a:ext cx="136" cy="347"/>
                    <a:chOff x="2880" y="720"/>
                    <a:chExt cx="140" cy="357"/>
                  </a:xfrm>
                </p:grpSpPr>
                <p:sp>
                  <p:nvSpPr>
                    <p:cNvPr id="3373" name="Freeform 805"/>
                    <p:cNvSpPr>
                      <a:spLocks/>
                    </p:cNvSpPr>
                    <p:nvPr/>
                  </p:nvSpPr>
                  <p:spPr bwMode="auto">
                    <a:xfrm>
                      <a:off x="2880" y="720"/>
                      <a:ext cx="140" cy="239"/>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chemeClr val="bg1"/>
                    </a:solidFill>
                    <a:ln w="12700" cap="rnd" cmpd="sng">
                      <a:solidFill>
                        <a:schemeClr val="tx1"/>
                      </a:solidFill>
                      <a:prstDash val="solid"/>
                      <a:round/>
                      <a:headEnd type="none" w="med" len="med"/>
                      <a:tailEnd type="none" w="med" len="med"/>
                    </a:ln>
                  </p:spPr>
                  <p:txBody>
                    <a:bodyPr>
                      <a:spAutoFit/>
                    </a:bodyPr>
                    <a:lstStyle/>
                    <a:p>
                      <a:endParaRPr lang="en-US"/>
                    </a:p>
                  </p:txBody>
                </p:sp>
                <p:sp>
                  <p:nvSpPr>
                    <p:cNvPr id="3374" name="Line 806"/>
                    <p:cNvSpPr>
                      <a:spLocks noChangeShapeType="1"/>
                    </p:cNvSpPr>
                    <p:nvPr/>
                  </p:nvSpPr>
                  <p:spPr bwMode="auto">
                    <a:xfrm>
                      <a:off x="2894" y="837"/>
                      <a:ext cx="108" cy="204"/>
                    </a:xfrm>
                    <a:prstGeom prst="line">
                      <a:avLst/>
                    </a:prstGeom>
                    <a:noFill/>
                    <a:ln w="12700">
                      <a:solidFill>
                        <a:schemeClr val="tx1"/>
                      </a:solidFill>
                      <a:round/>
                      <a:headEnd/>
                      <a:tailEnd/>
                    </a:ln>
                  </p:spPr>
                  <p:txBody>
                    <a:bodyPr>
                      <a:spAutoFit/>
                    </a:bodyPr>
                    <a:lstStyle/>
                    <a:p>
                      <a:endParaRPr lang="en-US"/>
                    </a:p>
                  </p:txBody>
                </p:sp>
                <p:sp>
                  <p:nvSpPr>
                    <p:cNvPr id="3375" name="Line 807"/>
                    <p:cNvSpPr>
                      <a:spLocks noChangeShapeType="1"/>
                    </p:cNvSpPr>
                    <p:nvPr/>
                  </p:nvSpPr>
                  <p:spPr bwMode="auto">
                    <a:xfrm flipH="1">
                      <a:off x="2909" y="807"/>
                      <a:ext cx="93" cy="270"/>
                    </a:xfrm>
                    <a:prstGeom prst="line">
                      <a:avLst/>
                    </a:prstGeom>
                    <a:noFill/>
                    <a:ln w="12700">
                      <a:solidFill>
                        <a:schemeClr val="tx1"/>
                      </a:solidFill>
                      <a:round/>
                      <a:headEnd/>
                      <a:tailEnd/>
                    </a:ln>
                  </p:spPr>
                  <p:txBody>
                    <a:bodyPr>
                      <a:spAutoFit/>
                    </a:bodyPr>
                    <a:lstStyle/>
                    <a:p>
                      <a:endParaRPr lang="en-US"/>
                    </a:p>
                  </p:txBody>
                </p:sp>
              </p:grpSp>
            </p:grpSp>
            <p:sp>
              <p:nvSpPr>
                <p:cNvPr id="3370" name="Freeform 808"/>
                <p:cNvSpPr>
                  <a:spLocks/>
                </p:cNvSpPr>
                <p:nvPr/>
              </p:nvSpPr>
              <p:spPr bwMode="auto">
                <a:xfrm>
                  <a:off x="3474" y="3294"/>
                  <a:ext cx="222" cy="233"/>
                </a:xfrm>
                <a:custGeom>
                  <a:avLst/>
                  <a:gdLst>
                    <a:gd name="T0" fmla="*/ 222 w 222"/>
                    <a:gd name="T1" fmla="*/ 60 h 219"/>
                    <a:gd name="T2" fmla="*/ 60 w 222"/>
                    <a:gd name="T3" fmla="*/ 42 h 219"/>
                    <a:gd name="T4" fmla="*/ 9 w 222"/>
                    <a:gd name="T5" fmla="*/ 219 h 219"/>
                    <a:gd name="T6" fmla="*/ 0 60000 65536"/>
                    <a:gd name="T7" fmla="*/ 0 60000 65536"/>
                    <a:gd name="T8" fmla="*/ 0 60000 65536"/>
                    <a:gd name="T9" fmla="*/ 0 w 222"/>
                    <a:gd name="T10" fmla="*/ 0 h 219"/>
                    <a:gd name="T11" fmla="*/ 222 w 222"/>
                    <a:gd name="T12" fmla="*/ 219 h 219"/>
                  </a:gdLst>
                  <a:ahLst/>
                  <a:cxnLst>
                    <a:cxn ang="T6">
                      <a:pos x="T0" y="T1"/>
                    </a:cxn>
                    <a:cxn ang="T7">
                      <a:pos x="T2" y="T3"/>
                    </a:cxn>
                    <a:cxn ang="T8">
                      <a:pos x="T4" y="T5"/>
                    </a:cxn>
                  </a:cxnLst>
                  <a:rect l="T9" t="T10" r="T11" b="T12"/>
                  <a:pathLst>
                    <a:path w="222" h="219">
                      <a:moveTo>
                        <a:pt x="222" y="60"/>
                      </a:moveTo>
                      <a:cubicBezTo>
                        <a:pt x="195" y="57"/>
                        <a:pt x="120" y="0"/>
                        <a:pt x="60" y="42"/>
                      </a:cubicBezTo>
                      <a:cubicBezTo>
                        <a:pt x="0" y="84"/>
                        <a:pt x="20" y="182"/>
                        <a:pt x="9" y="219"/>
                      </a:cubicBezTo>
                    </a:path>
                  </a:pathLst>
                </a:custGeom>
                <a:noFill/>
                <a:ln w="19050">
                  <a:solidFill>
                    <a:schemeClr val="tx1"/>
                  </a:solidFill>
                  <a:round/>
                  <a:headEnd type="stealth" w="med" len="med"/>
                  <a:tailEnd type="stealth" w="med" len="med"/>
                </a:ln>
              </p:spPr>
              <p:txBody>
                <a:bodyPr>
                  <a:spAutoFit/>
                </a:bodyPr>
                <a:lstStyle/>
                <a:p>
                  <a:endParaRPr lang="en-US"/>
                </a:p>
              </p:txBody>
            </p:sp>
          </p:grpSp>
          <p:sp>
            <p:nvSpPr>
              <p:cNvPr id="3368" name="Text Box 809"/>
              <p:cNvSpPr txBox="1">
                <a:spLocks noChangeArrowheads="1"/>
              </p:cNvSpPr>
              <p:nvPr/>
            </p:nvSpPr>
            <p:spPr bwMode="auto">
              <a:xfrm>
                <a:off x="3366" y="3600"/>
                <a:ext cx="258" cy="285"/>
              </a:xfrm>
              <a:prstGeom prst="rect">
                <a:avLst/>
              </a:prstGeom>
              <a:solidFill>
                <a:schemeClr val="bg1"/>
              </a:solidFill>
              <a:ln w="9525">
                <a:solidFill>
                  <a:schemeClr val="tx1"/>
                </a:solidFill>
                <a:miter lim="800000"/>
                <a:headEnd/>
                <a:tailEnd/>
              </a:ln>
            </p:spPr>
            <p:txBody>
              <a:bodyPr lIns="18288" tIns="18288" rIns="18288" bIns="18288">
                <a:spAutoFit/>
              </a:bodyPr>
              <a:lstStyle/>
              <a:p>
                <a:pPr algn="ctr">
                  <a:spcBef>
                    <a:spcPct val="50000"/>
                  </a:spcBef>
                </a:pPr>
                <a:r>
                  <a:rPr lang="en-US" sz="900" b="1"/>
                  <a:t>Out &amp; Back NS</a:t>
                </a:r>
              </a:p>
            </p:txBody>
          </p:sp>
        </p:grpSp>
      </p:grpSp>
      <p:grpSp>
        <p:nvGrpSpPr>
          <p:cNvPr id="3191" name="Group 810"/>
          <p:cNvGrpSpPr>
            <a:grpSpLocks/>
          </p:cNvGrpSpPr>
          <p:nvPr/>
        </p:nvGrpSpPr>
        <p:grpSpPr bwMode="auto">
          <a:xfrm>
            <a:off x="5562601" y="9182101"/>
            <a:ext cx="238125" cy="180975"/>
            <a:chOff x="489" y="5382"/>
            <a:chExt cx="150" cy="114"/>
          </a:xfrm>
        </p:grpSpPr>
        <p:grpSp>
          <p:nvGrpSpPr>
            <p:cNvPr id="3359" name="Group 811"/>
            <p:cNvGrpSpPr>
              <a:grpSpLocks/>
            </p:cNvGrpSpPr>
            <p:nvPr/>
          </p:nvGrpSpPr>
          <p:grpSpPr bwMode="auto">
            <a:xfrm>
              <a:off x="489" y="5382"/>
              <a:ext cx="150" cy="114"/>
              <a:chOff x="489" y="5382"/>
              <a:chExt cx="150" cy="114"/>
            </a:xfrm>
          </p:grpSpPr>
          <p:sp>
            <p:nvSpPr>
              <p:cNvPr id="3362" name="Line 812"/>
              <p:cNvSpPr>
                <a:spLocks noChangeShapeType="1"/>
              </p:cNvSpPr>
              <p:nvPr/>
            </p:nvSpPr>
            <p:spPr bwMode="auto">
              <a:xfrm>
                <a:off x="489" y="5439"/>
                <a:ext cx="150" cy="0"/>
              </a:xfrm>
              <a:prstGeom prst="line">
                <a:avLst/>
              </a:prstGeom>
              <a:noFill/>
              <a:ln w="31750">
                <a:solidFill>
                  <a:srgbClr val="00CC00"/>
                </a:solidFill>
                <a:round/>
                <a:headEnd/>
                <a:tailEnd/>
              </a:ln>
            </p:spPr>
            <p:txBody>
              <a:bodyPr/>
              <a:lstStyle/>
              <a:p>
                <a:endParaRPr lang="en-US"/>
              </a:p>
            </p:txBody>
          </p:sp>
          <p:sp>
            <p:nvSpPr>
              <p:cNvPr id="3363" name="Line 813"/>
              <p:cNvSpPr>
                <a:spLocks noChangeShapeType="1"/>
              </p:cNvSpPr>
              <p:nvPr/>
            </p:nvSpPr>
            <p:spPr bwMode="auto">
              <a:xfrm>
                <a:off x="636" y="5382"/>
                <a:ext cx="0" cy="114"/>
              </a:xfrm>
              <a:prstGeom prst="line">
                <a:avLst/>
              </a:prstGeom>
              <a:noFill/>
              <a:ln w="19050">
                <a:solidFill>
                  <a:schemeClr val="tx1"/>
                </a:solidFill>
                <a:round/>
                <a:headEnd/>
                <a:tailEnd/>
              </a:ln>
            </p:spPr>
            <p:txBody>
              <a:bodyPr/>
              <a:lstStyle/>
              <a:p>
                <a:endParaRPr lang="en-US"/>
              </a:p>
            </p:txBody>
          </p:sp>
          <p:sp>
            <p:nvSpPr>
              <p:cNvPr id="3364" name="Line 814"/>
              <p:cNvSpPr>
                <a:spLocks noChangeShapeType="1"/>
              </p:cNvSpPr>
              <p:nvPr/>
            </p:nvSpPr>
            <p:spPr bwMode="auto">
              <a:xfrm>
                <a:off x="492" y="5382"/>
                <a:ext cx="0" cy="114"/>
              </a:xfrm>
              <a:prstGeom prst="line">
                <a:avLst/>
              </a:prstGeom>
              <a:noFill/>
              <a:ln w="19050">
                <a:solidFill>
                  <a:schemeClr val="tx1"/>
                </a:solidFill>
                <a:round/>
                <a:headEnd/>
                <a:tailEnd/>
              </a:ln>
            </p:spPr>
            <p:txBody>
              <a:bodyPr/>
              <a:lstStyle/>
              <a:p>
                <a:endParaRPr lang="en-US"/>
              </a:p>
            </p:txBody>
          </p:sp>
        </p:grpSp>
        <p:sp>
          <p:nvSpPr>
            <p:cNvPr id="3360" name="Line 815"/>
            <p:cNvSpPr>
              <a:spLocks noChangeShapeType="1"/>
            </p:cNvSpPr>
            <p:nvPr/>
          </p:nvSpPr>
          <p:spPr bwMode="auto">
            <a:xfrm>
              <a:off x="495" y="5429"/>
              <a:ext cx="138" cy="0"/>
            </a:xfrm>
            <a:prstGeom prst="line">
              <a:avLst/>
            </a:prstGeom>
            <a:noFill/>
            <a:ln w="9525">
              <a:solidFill>
                <a:schemeClr val="tx1"/>
              </a:solidFill>
              <a:round/>
              <a:headEnd/>
              <a:tailEnd/>
            </a:ln>
          </p:spPr>
          <p:txBody>
            <a:bodyPr/>
            <a:lstStyle/>
            <a:p>
              <a:endParaRPr lang="en-US"/>
            </a:p>
          </p:txBody>
        </p:sp>
        <p:sp>
          <p:nvSpPr>
            <p:cNvPr id="3361" name="Line 816"/>
            <p:cNvSpPr>
              <a:spLocks noChangeShapeType="1"/>
            </p:cNvSpPr>
            <p:nvPr/>
          </p:nvSpPr>
          <p:spPr bwMode="auto">
            <a:xfrm>
              <a:off x="494" y="5450"/>
              <a:ext cx="141" cy="0"/>
            </a:xfrm>
            <a:prstGeom prst="line">
              <a:avLst/>
            </a:prstGeom>
            <a:noFill/>
            <a:ln w="9525">
              <a:solidFill>
                <a:schemeClr val="tx1"/>
              </a:solidFill>
              <a:round/>
              <a:headEnd/>
              <a:tailEnd/>
            </a:ln>
          </p:spPr>
          <p:txBody>
            <a:bodyPr/>
            <a:lstStyle/>
            <a:p>
              <a:endParaRPr lang="en-US"/>
            </a:p>
          </p:txBody>
        </p:sp>
      </p:grpSp>
      <p:grpSp>
        <p:nvGrpSpPr>
          <p:cNvPr id="3192" name="Group 817"/>
          <p:cNvGrpSpPr>
            <a:grpSpLocks/>
          </p:cNvGrpSpPr>
          <p:nvPr/>
        </p:nvGrpSpPr>
        <p:grpSpPr bwMode="auto">
          <a:xfrm>
            <a:off x="1584326" y="8861426"/>
            <a:ext cx="544513" cy="676275"/>
            <a:chOff x="1946" y="4302"/>
            <a:chExt cx="395" cy="490"/>
          </a:xfrm>
        </p:grpSpPr>
        <p:grpSp>
          <p:nvGrpSpPr>
            <p:cNvPr id="3355" name="Group 818"/>
            <p:cNvGrpSpPr>
              <a:grpSpLocks/>
            </p:cNvGrpSpPr>
            <p:nvPr/>
          </p:nvGrpSpPr>
          <p:grpSpPr bwMode="auto">
            <a:xfrm>
              <a:off x="2124" y="4335"/>
              <a:ext cx="217" cy="401"/>
              <a:chOff x="2124" y="4335"/>
              <a:chExt cx="217" cy="401"/>
            </a:xfrm>
          </p:grpSpPr>
          <p:sp>
            <p:nvSpPr>
              <p:cNvPr id="3357" name="Freeform 819"/>
              <p:cNvSpPr>
                <a:spLocks/>
              </p:cNvSpPr>
              <p:nvPr/>
            </p:nvSpPr>
            <p:spPr bwMode="auto">
              <a:xfrm rot="1478436" flipH="1">
                <a:off x="2156" y="4335"/>
                <a:ext cx="185" cy="399"/>
              </a:xfrm>
              <a:custGeom>
                <a:avLst/>
                <a:gdLst>
                  <a:gd name="T0" fmla="*/ 63 w 173"/>
                  <a:gd name="T1" fmla="*/ 15 h 375"/>
                  <a:gd name="T2" fmla="*/ 126 w 173"/>
                  <a:gd name="T3" fmla="*/ 0 h 375"/>
                  <a:gd name="T4" fmla="*/ 126 w 173"/>
                  <a:gd name="T5" fmla="*/ 67 h 375"/>
                  <a:gd name="T6" fmla="*/ 151 w 173"/>
                  <a:gd name="T7" fmla="*/ 71 h 375"/>
                  <a:gd name="T8" fmla="*/ 173 w 173"/>
                  <a:gd name="T9" fmla="*/ 88 h 375"/>
                  <a:gd name="T10" fmla="*/ 173 w 173"/>
                  <a:gd name="T11" fmla="*/ 279 h 375"/>
                  <a:gd name="T12" fmla="*/ 148 w 173"/>
                  <a:gd name="T13" fmla="*/ 343 h 375"/>
                  <a:gd name="T14" fmla="*/ 40 w 173"/>
                  <a:gd name="T15" fmla="*/ 375 h 375"/>
                  <a:gd name="T16" fmla="*/ 0 w 173"/>
                  <a:gd name="T17" fmla="*/ 318 h 375"/>
                  <a:gd name="T18" fmla="*/ 0 w 173"/>
                  <a:gd name="T19" fmla="*/ 127 h 375"/>
                  <a:gd name="T20" fmla="*/ 29 w 173"/>
                  <a:gd name="T21" fmla="*/ 96 h 375"/>
                  <a:gd name="T22" fmla="*/ 61 w 173"/>
                  <a:gd name="T23" fmla="*/ 85 h 375"/>
                  <a:gd name="T24" fmla="*/ 6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358" name="Freeform 820"/>
              <p:cNvSpPr>
                <a:spLocks/>
              </p:cNvSpPr>
              <p:nvPr/>
            </p:nvSpPr>
            <p:spPr bwMode="auto">
              <a:xfrm>
                <a:off x="2124" y="4402"/>
                <a:ext cx="86" cy="334"/>
              </a:xfrm>
              <a:custGeom>
                <a:avLst/>
                <a:gdLst>
                  <a:gd name="T0" fmla="*/ 85 w 86"/>
                  <a:gd name="T1" fmla="*/ 0 h 334"/>
                  <a:gd name="T2" fmla="*/ 86 w 86"/>
                  <a:gd name="T3" fmla="*/ 334 h 334"/>
                  <a:gd name="T4" fmla="*/ 0 w 86"/>
                  <a:gd name="T5" fmla="*/ 257 h 334"/>
                  <a:gd name="T6" fmla="*/ 3 w 86"/>
                  <a:gd name="T7" fmla="*/ 186 h 334"/>
                  <a:gd name="T8" fmla="*/ 85 w 86"/>
                  <a:gd name="T9" fmla="*/ 0 h 334"/>
                  <a:gd name="T10" fmla="*/ 0 60000 65536"/>
                  <a:gd name="T11" fmla="*/ 0 60000 65536"/>
                  <a:gd name="T12" fmla="*/ 0 60000 65536"/>
                  <a:gd name="T13" fmla="*/ 0 60000 65536"/>
                  <a:gd name="T14" fmla="*/ 0 60000 65536"/>
                  <a:gd name="T15" fmla="*/ 0 w 86"/>
                  <a:gd name="T16" fmla="*/ 0 h 334"/>
                  <a:gd name="T17" fmla="*/ 86 w 86"/>
                  <a:gd name="T18" fmla="*/ 334 h 334"/>
                </a:gdLst>
                <a:ahLst/>
                <a:cxnLst>
                  <a:cxn ang="T10">
                    <a:pos x="T0" y="T1"/>
                  </a:cxn>
                  <a:cxn ang="T11">
                    <a:pos x="T2" y="T3"/>
                  </a:cxn>
                  <a:cxn ang="T12">
                    <a:pos x="T4" y="T5"/>
                  </a:cxn>
                  <a:cxn ang="T13">
                    <a:pos x="T6" y="T7"/>
                  </a:cxn>
                  <a:cxn ang="T14">
                    <a:pos x="T8" y="T9"/>
                  </a:cxn>
                </a:cxnLst>
                <a:rect l="T15" t="T16" r="T17" b="T18"/>
                <a:pathLst>
                  <a:path w="86" h="334">
                    <a:moveTo>
                      <a:pt x="85" y="0"/>
                    </a:moveTo>
                    <a:lnTo>
                      <a:pt x="86" y="334"/>
                    </a:lnTo>
                    <a:lnTo>
                      <a:pt x="0" y="257"/>
                    </a:lnTo>
                    <a:lnTo>
                      <a:pt x="3" y="186"/>
                    </a:lnTo>
                    <a:lnTo>
                      <a:pt x="85" y="0"/>
                    </a:lnTo>
                    <a:close/>
                  </a:path>
                </a:pathLst>
              </a:custGeom>
              <a:solidFill>
                <a:schemeClr val="tx1"/>
              </a:solidFill>
              <a:ln w="0">
                <a:solidFill>
                  <a:schemeClr val="tx1"/>
                </a:solidFill>
                <a:round/>
                <a:headEnd/>
                <a:tailEnd/>
              </a:ln>
            </p:spPr>
            <p:txBody>
              <a:bodyPr/>
              <a:lstStyle/>
              <a:p>
                <a:endParaRPr lang="en-US"/>
              </a:p>
            </p:txBody>
          </p:sp>
        </p:grpSp>
        <p:sp>
          <p:nvSpPr>
            <p:cNvPr id="3356" name="AutoShape 821"/>
            <p:cNvSpPr>
              <a:spLocks noChangeArrowheads="1"/>
            </p:cNvSpPr>
            <p:nvPr/>
          </p:nvSpPr>
          <p:spPr bwMode="auto">
            <a:xfrm>
              <a:off x="1946" y="4302"/>
              <a:ext cx="268" cy="490"/>
            </a:xfrm>
            <a:prstGeom prst="can">
              <a:avLst>
                <a:gd name="adj" fmla="val 45709"/>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3193" name="Group 822"/>
          <p:cNvGrpSpPr>
            <a:grpSpLocks/>
          </p:cNvGrpSpPr>
          <p:nvPr/>
        </p:nvGrpSpPr>
        <p:grpSpPr bwMode="auto">
          <a:xfrm flipH="1">
            <a:off x="136526" y="8826500"/>
            <a:ext cx="561975" cy="736600"/>
            <a:chOff x="600" y="5464"/>
            <a:chExt cx="354" cy="464"/>
          </a:xfrm>
        </p:grpSpPr>
        <p:grpSp>
          <p:nvGrpSpPr>
            <p:cNvPr id="3351" name="Group 823"/>
            <p:cNvGrpSpPr>
              <a:grpSpLocks/>
            </p:cNvGrpSpPr>
            <p:nvPr/>
          </p:nvGrpSpPr>
          <p:grpSpPr bwMode="auto">
            <a:xfrm rot="-1907707">
              <a:off x="600" y="5559"/>
              <a:ext cx="171" cy="297"/>
              <a:chOff x="4034" y="3453"/>
              <a:chExt cx="277" cy="517"/>
            </a:xfrm>
          </p:grpSpPr>
          <p:sp>
            <p:nvSpPr>
              <p:cNvPr id="3353" name="Freeform 824"/>
              <p:cNvSpPr>
                <a:spLocks/>
              </p:cNvSpPr>
              <p:nvPr/>
            </p:nvSpPr>
            <p:spPr bwMode="auto">
              <a:xfrm>
                <a:off x="4034" y="3453"/>
                <a:ext cx="277" cy="517"/>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354" name="Freeform 825"/>
              <p:cNvSpPr>
                <a:spLocks/>
              </p:cNvSpPr>
              <p:nvPr/>
            </p:nvSpPr>
            <p:spPr bwMode="auto">
              <a:xfrm>
                <a:off x="4086" y="3590"/>
                <a:ext cx="220" cy="376"/>
              </a:xfrm>
              <a:custGeom>
                <a:avLst/>
                <a:gdLst>
                  <a:gd name="T0" fmla="*/ 219 w 220"/>
                  <a:gd name="T1" fmla="*/ 0 h 376"/>
                  <a:gd name="T2" fmla="*/ 219 w 220"/>
                  <a:gd name="T3" fmla="*/ 276 h 376"/>
                  <a:gd name="T4" fmla="*/ 170 w 220"/>
                  <a:gd name="T5" fmla="*/ 375 h 376"/>
                  <a:gd name="T6" fmla="*/ 0 w 220"/>
                  <a:gd name="T7" fmla="*/ 375 h 376"/>
                  <a:gd name="T8" fmla="*/ 219 w 220"/>
                  <a:gd name="T9" fmla="*/ 0 h 376"/>
                  <a:gd name="T10" fmla="*/ 0 60000 65536"/>
                  <a:gd name="T11" fmla="*/ 0 60000 65536"/>
                  <a:gd name="T12" fmla="*/ 0 60000 65536"/>
                  <a:gd name="T13" fmla="*/ 0 60000 65536"/>
                  <a:gd name="T14" fmla="*/ 0 60000 65536"/>
                  <a:gd name="T15" fmla="*/ 0 w 220"/>
                  <a:gd name="T16" fmla="*/ 0 h 376"/>
                  <a:gd name="T17" fmla="*/ 220 w 220"/>
                  <a:gd name="T18" fmla="*/ 376 h 376"/>
                </a:gdLst>
                <a:ahLst/>
                <a:cxnLst>
                  <a:cxn ang="T10">
                    <a:pos x="T0" y="T1"/>
                  </a:cxn>
                  <a:cxn ang="T11">
                    <a:pos x="T2" y="T3"/>
                  </a:cxn>
                  <a:cxn ang="T12">
                    <a:pos x="T4" y="T5"/>
                  </a:cxn>
                  <a:cxn ang="T13">
                    <a:pos x="T6" y="T7"/>
                  </a:cxn>
                  <a:cxn ang="T14">
                    <a:pos x="T8" y="T9"/>
                  </a:cxn>
                </a:cxnLst>
                <a:rect l="T15" t="T16" r="T17" b="T18"/>
                <a:pathLst>
                  <a:path w="220" h="376">
                    <a:moveTo>
                      <a:pt x="219" y="0"/>
                    </a:moveTo>
                    <a:lnTo>
                      <a:pt x="219" y="276"/>
                    </a:lnTo>
                    <a:lnTo>
                      <a:pt x="170" y="375"/>
                    </a:lnTo>
                    <a:lnTo>
                      <a:pt x="0" y="375"/>
                    </a:lnTo>
                    <a:lnTo>
                      <a:pt x="219" y="0"/>
                    </a:lnTo>
                  </a:path>
                </a:pathLst>
              </a:custGeom>
              <a:solidFill>
                <a:schemeClr val="tx1"/>
              </a:solidFill>
              <a:ln w="12700" cap="rnd" cmpd="sng">
                <a:solidFill>
                  <a:schemeClr val="tx1"/>
                </a:solidFill>
                <a:prstDash val="solid"/>
                <a:round/>
                <a:headEnd type="none" w="med" len="med"/>
                <a:tailEnd type="none" w="med" len="med"/>
              </a:ln>
            </p:spPr>
            <p:txBody>
              <a:bodyPr/>
              <a:lstStyle/>
              <a:p>
                <a:endParaRPr lang="en-US"/>
              </a:p>
            </p:txBody>
          </p:sp>
        </p:grpSp>
        <p:sp>
          <p:nvSpPr>
            <p:cNvPr id="3352" name="AutoShape 826"/>
            <p:cNvSpPr>
              <a:spLocks noChangeArrowheads="1"/>
            </p:cNvSpPr>
            <p:nvPr/>
          </p:nvSpPr>
          <p:spPr bwMode="auto">
            <a:xfrm>
              <a:off x="726" y="5464"/>
              <a:ext cx="228" cy="464"/>
            </a:xfrm>
            <a:prstGeom prst="can">
              <a:avLst>
                <a:gd name="adj" fmla="val 50877"/>
              </a:avLst>
            </a:prstGeom>
            <a:solidFill>
              <a:srgbClr val="69E2FF">
                <a:alpha val="50195"/>
              </a:srgbClr>
            </a:solidFill>
            <a:ln w="9525">
              <a:solidFill>
                <a:schemeClr val="tx1"/>
              </a:solidFill>
              <a:round/>
              <a:headEnd/>
              <a:tailEnd/>
            </a:ln>
          </p:spPr>
          <p:txBody>
            <a:bodyPr wrap="none" anchor="ctr"/>
            <a:lstStyle/>
            <a:p>
              <a:endParaRPr lang="en-US"/>
            </a:p>
          </p:txBody>
        </p:sp>
      </p:grpSp>
      <p:grpSp>
        <p:nvGrpSpPr>
          <p:cNvPr id="3194" name="Group 827"/>
          <p:cNvGrpSpPr>
            <a:grpSpLocks/>
          </p:cNvGrpSpPr>
          <p:nvPr/>
        </p:nvGrpSpPr>
        <p:grpSpPr bwMode="auto">
          <a:xfrm>
            <a:off x="28576" y="5734052"/>
            <a:ext cx="885825" cy="765174"/>
            <a:chOff x="18" y="3612"/>
            <a:chExt cx="558" cy="482"/>
          </a:xfrm>
        </p:grpSpPr>
        <p:grpSp>
          <p:nvGrpSpPr>
            <p:cNvPr id="3342" name="Group 828"/>
            <p:cNvGrpSpPr>
              <a:grpSpLocks/>
            </p:cNvGrpSpPr>
            <p:nvPr/>
          </p:nvGrpSpPr>
          <p:grpSpPr bwMode="auto">
            <a:xfrm>
              <a:off x="257" y="3897"/>
              <a:ext cx="69" cy="197"/>
              <a:chOff x="2629" y="4008"/>
              <a:chExt cx="88" cy="222"/>
            </a:xfrm>
          </p:grpSpPr>
          <p:sp>
            <p:nvSpPr>
              <p:cNvPr id="3349" name="Freeform 829"/>
              <p:cNvSpPr>
                <a:spLocks/>
              </p:cNvSpPr>
              <p:nvPr/>
            </p:nvSpPr>
            <p:spPr bwMode="auto">
              <a:xfrm>
                <a:off x="2661" y="4022"/>
                <a:ext cx="24" cy="208"/>
              </a:xfrm>
              <a:custGeom>
                <a:avLst/>
                <a:gdLst>
                  <a:gd name="T0" fmla="*/ 0 w 24"/>
                  <a:gd name="T1" fmla="*/ 207 h 208"/>
                  <a:gd name="T2" fmla="*/ 2 w 24"/>
                  <a:gd name="T3" fmla="*/ 0 h 208"/>
                  <a:gd name="T4" fmla="*/ 24 w 24"/>
                  <a:gd name="T5" fmla="*/ 3 h 208"/>
                  <a:gd name="T6" fmla="*/ 23 w 24"/>
                  <a:gd name="T7" fmla="*/ 208 h 208"/>
                  <a:gd name="T8" fmla="*/ 0 w 24"/>
                  <a:gd name="T9" fmla="*/ 207 h 208"/>
                  <a:gd name="T10" fmla="*/ 0 60000 65536"/>
                  <a:gd name="T11" fmla="*/ 0 60000 65536"/>
                  <a:gd name="T12" fmla="*/ 0 60000 65536"/>
                  <a:gd name="T13" fmla="*/ 0 60000 65536"/>
                  <a:gd name="T14" fmla="*/ 0 60000 65536"/>
                  <a:gd name="T15" fmla="*/ 0 w 24"/>
                  <a:gd name="T16" fmla="*/ 0 h 208"/>
                  <a:gd name="T17" fmla="*/ 24 w 24"/>
                  <a:gd name="T18" fmla="*/ 208 h 208"/>
                </a:gdLst>
                <a:ahLst/>
                <a:cxnLst>
                  <a:cxn ang="T10">
                    <a:pos x="T0" y="T1"/>
                  </a:cxn>
                  <a:cxn ang="T11">
                    <a:pos x="T2" y="T3"/>
                  </a:cxn>
                  <a:cxn ang="T12">
                    <a:pos x="T4" y="T5"/>
                  </a:cxn>
                  <a:cxn ang="T13">
                    <a:pos x="T6" y="T7"/>
                  </a:cxn>
                  <a:cxn ang="T14">
                    <a:pos x="T8" y="T9"/>
                  </a:cxn>
                </a:cxnLst>
                <a:rect l="T15" t="T16" r="T17" b="T18"/>
                <a:pathLst>
                  <a:path w="24" h="208">
                    <a:moveTo>
                      <a:pt x="0" y="207"/>
                    </a:moveTo>
                    <a:lnTo>
                      <a:pt x="2" y="0"/>
                    </a:lnTo>
                    <a:lnTo>
                      <a:pt x="24" y="3"/>
                    </a:lnTo>
                    <a:lnTo>
                      <a:pt x="23" y="208"/>
                    </a:lnTo>
                    <a:lnTo>
                      <a:pt x="0" y="207"/>
                    </a:lnTo>
                    <a:close/>
                  </a:path>
                </a:pathLst>
              </a:custGeom>
              <a:solidFill>
                <a:schemeClr val="tx1"/>
              </a:solidFill>
              <a:ln w="9525" cap="flat" cmpd="sng">
                <a:solidFill>
                  <a:schemeClr val="tx1"/>
                </a:solidFill>
                <a:prstDash val="solid"/>
                <a:round/>
                <a:headEnd/>
                <a:tailEnd/>
              </a:ln>
            </p:spPr>
            <p:txBody>
              <a:bodyPr wrap="none" anchor="ctr"/>
              <a:lstStyle/>
              <a:p>
                <a:endParaRPr lang="en-US"/>
              </a:p>
            </p:txBody>
          </p:sp>
          <p:sp>
            <p:nvSpPr>
              <p:cNvPr id="3350" name="Freeform 830"/>
              <p:cNvSpPr>
                <a:spLocks/>
              </p:cNvSpPr>
              <p:nvPr/>
            </p:nvSpPr>
            <p:spPr bwMode="auto">
              <a:xfrm>
                <a:off x="2629" y="4008"/>
                <a:ext cx="88" cy="27"/>
              </a:xfrm>
              <a:custGeom>
                <a:avLst/>
                <a:gdLst>
                  <a:gd name="T0" fmla="*/ 1 w 88"/>
                  <a:gd name="T1" fmla="*/ 27 h 27"/>
                  <a:gd name="T2" fmla="*/ 0 w 88"/>
                  <a:gd name="T3" fmla="*/ 2 h 27"/>
                  <a:gd name="T4" fmla="*/ 88 w 88"/>
                  <a:gd name="T5" fmla="*/ 0 h 27"/>
                  <a:gd name="T6" fmla="*/ 88 w 88"/>
                  <a:gd name="T7" fmla="*/ 27 h 27"/>
                  <a:gd name="T8" fmla="*/ 1 w 88"/>
                  <a:gd name="T9" fmla="*/ 27 h 27"/>
                  <a:gd name="T10" fmla="*/ 0 60000 65536"/>
                  <a:gd name="T11" fmla="*/ 0 60000 65536"/>
                  <a:gd name="T12" fmla="*/ 0 60000 65536"/>
                  <a:gd name="T13" fmla="*/ 0 60000 65536"/>
                  <a:gd name="T14" fmla="*/ 0 60000 65536"/>
                  <a:gd name="T15" fmla="*/ 0 w 88"/>
                  <a:gd name="T16" fmla="*/ 0 h 27"/>
                  <a:gd name="T17" fmla="*/ 88 w 88"/>
                  <a:gd name="T18" fmla="*/ 27 h 27"/>
                </a:gdLst>
                <a:ahLst/>
                <a:cxnLst>
                  <a:cxn ang="T10">
                    <a:pos x="T0" y="T1"/>
                  </a:cxn>
                  <a:cxn ang="T11">
                    <a:pos x="T2" y="T3"/>
                  </a:cxn>
                  <a:cxn ang="T12">
                    <a:pos x="T4" y="T5"/>
                  </a:cxn>
                  <a:cxn ang="T13">
                    <a:pos x="T6" y="T7"/>
                  </a:cxn>
                  <a:cxn ang="T14">
                    <a:pos x="T8" y="T9"/>
                  </a:cxn>
                </a:cxnLst>
                <a:rect l="T15" t="T16" r="T17" b="T18"/>
                <a:pathLst>
                  <a:path w="88" h="27">
                    <a:moveTo>
                      <a:pt x="1" y="27"/>
                    </a:moveTo>
                    <a:lnTo>
                      <a:pt x="0" y="2"/>
                    </a:lnTo>
                    <a:lnTo>
                      <a:pt x="88" y="0"/>
                    </a:lnTo>
                    <a:lnTo>
                      <a:pt x="88" y="27"/>
                    </a:lnTo>
                    <a:lnTo>
                      <a:pt x="1" y="27"/>
                    </a:lnTo>
                    <a:close/>
                  </a:path>
                </a:pathLst>
              </a:custGeom>
              <a:solidFill>
                <a:schemeClr val="tx1"/>
              </a:solidFill>
              <a:ln w="9525" cap="flat" cmpd="sng">
                <a:solidFill>
                  <a:schemeClr val="tx1"/>
                </a:solidFill>
                <a:prstDash val="solid"/>
                <a:round/>
                <a:headEnd/>
                <a:tailEnd/>
              </a:ln>
            </p:spPr>
            <p:txBody>
              <a:bodyPr wrap="none" anchor="ctr"/>
              <a:lstStyle/>
              <a:p>
                <a:endParaRPr lang="en-US"/>
              </a:p>
            </p:txBody>
          </p:sp>
        </p:grpSp>
        <p:sp>
          <p:nvSpPr>
            <p:cNvPr id="3343" name="Freeform 831"/>
            <p:cNvSpPr>
              <a:spLocks/>
            </p:cNvSpPr>
            <p:nvPr/>
          </p:nvSpPr>
          <p:spPr bwMode="auto">
            <a:xfrm rot="-3760027">
              <a:off x="72" y="3701"/>
              <a:ext cx="163" cy="27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344" name="Freeform 832"/>
            <p:cNvSpPr>
              <a:spLocks/>
            </p:cNvSpPr>
            <p:nvPr/>
          </p:nvSpPr>
          <p:spPr bwMode="auto">
            <a:xfrm>
              <a:off x="156" y="3612"/>
              <a:ext cx="329" cy="178"/>
            </a:xfrm>
            <a:custGeom>
              <a:avLst/>
              <a:gdLst>
                <a:gd name="T0" fmla="*/ 0 w 422"/>
                <a:gd name="T1" fmla="*/ 128 h 200"/>
                <a:gd name="T2" fmla="*/ 230 w 422"/>
                <a:gd name="T3" fmla="*/ 19 h 200"/>
                <a:gd name="T4" fmla="*/ 422 w 422"/>
                <a:gd name="T5" fmla="*/ 200 h 200"/>
                <a:gd name="T6" fmla="*/ 0 60000 65536"/>
                <a:gd name="T7" fmla="*/ 0 60000 65536"/>
                <a:gd name="T8" fmla="*/ 0 60000 65536"/>
                <a:gd name="T9" fmla="*/ 0 w 422"/>
                <a:gd name="T10" fmla="*/ 0 h 200"/>
                <a:gd name="T11" fmla="*/ 422 w 422"/>
                <a:gd name="T12" fmla="*/ 200 h 200"/>
              </a:gdLst>
              <a:ahLst/>
              <a:cxnLst>
                <a:cxn ang="T6">
                  <a:pos x="T0" y="T1"/>
                </a:cxn>
                <a:cxn ang="T7">
                  <a:pos x="T2" y="T3"/>
                </a:cxn>
                <a:cxn ang="T8">
                  <a:pos x="T4" y="T5"/>
                </a:cxn>
              </a:cxnLst>
              <a:rect l="T9" t="T10" r="T11" b="T12"/>
              <a:pathLst>
                <a:path w="422" h="200">
                  <a:moveTo>
                    <a:pt x="0" y="128"/>
                  </a:moveTo>
                  <a:cubicBezTo>
                    <a:pt x="38" y="110"/>
                    <a:pt x="73" y="0"/>
                    <a:pt x="230" y="19"/>
                  </a:cubicBezTo>
                  <a:cubicBezTo>
                    <a:pt x="387" y="38"/>
                    <a:pt x="382" y="162"/>
                    <a:pt x="422" y="200"/>
                  </a:cubicBezTo>
                </a:path>
              </a:pathLst>
            </a:custGeom>
            <a:noFill/>
            <a:ln w="9525">
              <a:solidFill>
                <a:schemeClr val="tx1"/>
              </a:solidFill>
              <a:round/>
              <a:headEnd type="stealth" w="med" len="sm"/>
              <a:tailEnd type="stealth" w="med" len="sm"/>
            </a:ln>
          </p:spPr>
          <p:txBody>
            <a:bodyPr/>
            <a:lstStyle/>
            <a:p>
              <a:endParaRPr lang="en-US"/>
            </a:p>
          </p:txBody>
        </p:sp>
        <p:grpSp>
          <p:nvGrpSpPr>
            <p:cNvPr id="3345" name="Group 833"/>
            <p:cNvGrpSpPr>
              <a:grpSpLocks/>
            </p:cNvGrpSpPr>
            <p:nvPr/>
          </p:nvGrpSpPr>
          <p:grpSpPr bwMode="auto">
            <a:xfrm>
              <a:off x="314" y="3825"/>
              <a:ext cx="262" cy="156"/>
              <a:chOff x="314" y="3825"/>
              <a:chExt cx="262" cy="156"/>
            </a:xfrm>
          </p:grpSpPr>
          <p:sp useBgFill="1">
            <p:nvSpPr>
              <p:cNvPr id="3346" name="Freeform 834"/>
              <p:cNvSpPr>
                <a:spLocks/>
              </p:cNvSpPr>
              <p:nvPr/>
            </p:nvSpPr>
            <p:spPr bwMode="auto">
              <a:xfrm rot="5401025">
                <a:off x="367" y="3772"/>
                <a:ext cx="156" cy="26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ln w="12700" cap="rnd" cmpd="sng">
                <a:solidFill>
                  <a:schemeClr val="tx1"/>
                </a:solidFill>
                <a:prstDash val="solid"/>
                <a:round/>
                <a:headEnd type="none" w="med" len="med"/>
                <a:tailEnd type="none" w="med" len="med"/>
              </a:ln>
            </p:spPr>
            <p:txBody>
              <a:bodyPr/>
              <a:lstStyle/>
              <a:p>
                <a:endParaRPr lang="en-US"/>
              </a:p>
            </p:txBody>
          </p:sp>
          <p:sp>
            <p:nvSpPr>
              <p:cNvPr id="3347" name="Line 835"/>
              <p:cNvSpPr>
                <a:spLocks noChangeShapeType="1"/>
              </p:cNvSpPr>
              <p:nvPr/>
            </p:nvSpPr>
            <p:spPr bwMode="auto">
              <a:xfrm flipH="1">
                <a:off x="324" y="3855"/>
                <a:ext cx="189" cy="93"/>
              </a:xfrm>
              <a:prstGeom prst="line">
                <a:avLst/>
              </a:prstGeom>
              <a:noFill/>
              <a:ln w="9525">
                <a:solidFill>
                  <a:schemeClr val="tx1"/>
                </a:solidFill>
                <a:round/>
                <a:headEnd/>
                <a:tailEnd/>
              </a:ln>
            </p:spPr>
            <p:txBody>
              <a:bodyPr/>
              <a:lstStyle/>
              <a:p>
                <a:endParaRPr lang="en-US"/>
              </a:p>
            </p:txBody>
          </p:sp>
          <p:sp>
            <p:nvSpPr>
              <p:cNvPr id="3348" name="Freeform 836"/>
              <p:cNvSpPr>
                <a:spLocks/>
              </p:cNvSpPr>
              <p:nvPr/>
            </p:nvSpPr>
            <p:spPr bwMode="auto">
              <a:xfrm>
                <a:off x="318" y="3858"/>
                <a:ext cx="195" cy="93"/>
              </a:xfrm>
              <a:custGeom>
                <a:avLst/>
                <a:gdLst>
                  <a:gd name="T0" fmla="*/ 0 w 195"/>
                  <a:gd name="T1" fmla="*/ 0 h 93"/>
                  <a:gd name="T2" fmla="*/ 195 w 195"/>
                  <a:gd name="T3" fmla="*/ 93 h 93"/>
                  <a:gd name="T4" fmla="*/ 0 60000 65536"/>
                  <a:gd name="T5" fmla="*/ 0 60000 65536"/>
                  <a:gd name="T6" fmla="*/ 0 w 195"/>
                  <a:gd name="T7" fmla="*/ 0 h 93"/>
                  <a:gd name="T8" fmla="*/ 195 w 195"/>
                  <a:gd name="T9" fmla="*/ 93 h 93"/>
                </a:gdLst>
                <a:ahLst/>
                <a:cxnLst>
                  <a:cxn ang="T4">
                    <a:pos x="T0" y="T1"/>
                  </a:cxn>
                  <a:cxn ang="T5">
                    <a:pos x="T2" y="T3"/>
                  </a:cxn>
                </a:cxnLst>
                <a:rect l="T6" t="T7" r="T8" b="T9"/>
                <a:pathLst>
                  <a:path w="195" h="93">
                    <a:moveTo>
                      <a:pt x="0" y="0"/>
                    </a:moveTo>
                    <a:lnTo>
                      <a:pt x="195" y="93"/>
                    </a:lnTo>
                  </a:path>
                </a:pathLst>
              </a:custGeom>
              <a:noFill/>
              <a:ln w="9525">
                <a:solidFill>
                  <a:schemeClr val="tx1"/>
                </a:solidFill>
                <a:round/>
                <a:headEnd type="none" w="med" len="med"/>
                <a:tailEnd type="none" w="med" len="med"/>
              </a:ln>
            </p:spPr>
            <p:txBody>
              <a:bodyPr/>
              <a:lstStyle/>
              <a:p>
                <a:endParaRPr lang="en-US"/>
              </a:p>
            </p:txBody>
          </p:sp>
        </p:grpSp>
      </p:grpSp>
      <p:grpSp>
        <p:nvGrpSpPr>
          <p:cNvPr id="3195" name="Group 837"/>
          <p:cNvGrpSpPr>
            <a:grpSpLocks/>
          </p:cNvGrpSpPr>
          <p:nvPr/>
        </p:nvGrpSpPr>
        <p:grpSpPr bwMode="auto">
          <a:xfrm>
            <a:off x="1085850" y="5819774"/>
            <a:ext cx="857250" cy="952500"/>
            <a:chOff x="684" y="3666"/>
            <a:chExt cx="540" cy="600"/>
          </a:xfrm>
        </p:grpSpPr>
        <p:sp>
          <p:nvSpPr>
            <p:cNvPr id="3308" name="Freeform 838"/>
            <p:cNvSpPr>
              <a:spLocks/>
            </p:cNvSpPr>
            <p:nvPr/>
          </p:nvSpPr>
          <p:spPr bwMode="auto">
            <a:xfrm>
              <a:off x="707" y="3666"/>
              <a:ext cx="517" cy="266"/>
            </a:xfrm>
            <a:custGeom>
              <a:avLst/>
              <a:gdLst>
                <a:gd name="T0" fmla="*/ 0 w 744"/>
                <a:gd name="T1" fmla="*/ 216 h 384"/>
                <a:gd name="T2" fmla="*/ 204 w 744"/>
                <a:gd name="T3" fmla="*/ 39 h 384"/>
                <a:gd name="T4" fmla="*/ 474 w 744"/>
                <a:gd name="T5" fmla="*/ 30 h 384"/>
                <a:gd name="T6" fmla="*/ 693 w 744"/>
                <a:gd name="T7" fmla="*/ 183 h 384"/>
                <a:gd name="T8" fmla="*/ 729 w 744"/>
                <a:gd name="T9" fmla="*/ 384 h 384"/>
                <a:gd name="T10" fmla="*/ 0 60000 65536"/>
                <a:gd name="T11" fmla="*/ 0 60000 65536"/>
                <a:gd name="T12" fmla="*/ 0 60000 65536"/>
                <a:gd name="T13" fmla="*/ 0 60000 65536"/>
                <a:gd name="T14" fmla="*/ 0 60000 65536"/>
                <a:gd name="T15" fmla="*/ 0 w 744"/>
                <a:gd name="T16" fmla="*/ 0 h 384"/>
                <a:gd name="T17" fmla="*/ 744 w 744"/>
                <a:gd name="T18" fmla="*/ 384 h 384"/>
              </a:gdLst>
              <a:ahLst/>
              <a:cxnLst>
                <a:cxn ang="T10">
                  <a:pos x="T0" y="T1"/>
                </a:cxn>
                <a:cxn ang="T11">
                  <a:pos x="T2" y="T3"/>
                </a:cxn>
                <a:cxn ang="T12">
                  <a:pos x="T4" y="T5"/>
                </a:cxn>
                <a:cxn ang="T13">
                  <a:pos x="T6" y="T7"/>
                </a:cxn>
                <a:cxn ang="T14">
                  <a:pos x="T8" y="T9"/>
                </a:cxn>
              </a:cxnLst>
              <a:rect l="T15" t="T16" r="T17" b="T18"/>
              <a:pathLst>
                <a:path w="744" h="384">
                  <a:moveTo>
                    <a:pt x="0" y="216"/>
                  </a:moveTo>
                  <a:cubicBezTo>
                    <a:pt x="34" y="187"/>
                    <a:pt x="125" y="70"/>
                    <a:pt x="204" y="39"/>
                  </a:cubicBezTo>
                  <a:cubicBezTo>
                    <a:pt x="318" y="0"/>
                    <a:pt x="394" y="5"/>
                    <a:pt x="474" y="30"/>
                  </a:cubicBezTo>
                  <a:cubicBezTo>
                    <a:pt x="554" y="55"/>
                    <a:pt x="642" y="108"/>
                    <a:pt x="693" y="183"/>
                  </a:cubicBezTo>
                  <a:cubicBezTo>
                    <a:pt x="744" y="258"/>
                    <a:pt x="722" y="342"/>
                    <a:pt x="729" y="384"/>
                  </a:cubicBezTo>
                </a:path>
              </a:pathLst>
            </a:custGeom>
            <a:noFill/>
            <a:ln w="9525">
              <a:solidFill>
                <a:schemeClr val="tx1"/>
              </a:solidFill>
              <a:round/>
              <a:headEnd type="stealth" w="med" len="med"/>
              <a:tailEnd type="stealth" w="med" len="med"/>
            </a:ln>
          </p:spPr>
          <p:txBody>
            <a:bodyPr/>
            <a:lstStyle/>
            <a:p>
              <a:endParaRPr lang="en-US"/>
            </a:p>
          </p:txBody>
        </p:sp>
        <p:grpSp>
          <p:nvGrpSpPr>
            <p:cNvPr id="3309" name="Group 839"/>
            <p:cNvGrpSpPr>
              <a:grpSpLocks/>
            </p:cNvGrpSpPr>
            <p:nvPr/>
          </p:nvGrpSpPr>
          <p:grpSpPr bwMode="auto">
            <a:xfrm>
              <a:off x="684" y="3722"/>
              <a:ext cx="536" cy="544"/>
              <a:chOff x="684" y="3722"/>
              <a:chExt cx="536" cy="544"/>
            </a:xfrm>
          </p:grpSpPr>
          <p:sp>
            <p:nvSpPr>
              <p:cNvPr id="3310" name="Rectangle 840"/>
              <p:cNvSpPr>
                <a:spLocks noChangeArrowheads="1"/>
              </p:cNvSpPr>
              <p:nvPr/>
            </p:nvSpPr>
            <p:spPr bwMode="auto">
              <a:xfrm>
                <a:off x="930" y="3997"/>
                <a:ext cx="17" cy="269"/>
              </a:xfrm>
              <a:prstGeom prst="rect">
                <a:avLst/>
              </a:prstGeom>
              <a:solidFill>
                <a:srgbClr val="000000"/>
              </a:solidFill>
              <a:ln w="9525">
                <a:noFill/>
                <a:miter lim="800000"/>
                <a:headEnd/>
                <a:tailEnd/>
              </a:ln>
            </p:spPr>
            <p:txBody>
              <a:bodyPr/>
              <a:lstStyle/>
              <a:p>
                <a:endParaRPr lang="en-US"/>
              </a:p>
            </p:txBody>
          </p:sp>
          <p:grpSp>
            <p:nvGrpSpPr>
              <p:cNvPr id="3311" name="Group 841"/>
              <p:cNvGrpSpPr>
                <a:grpSpLocks/>
              </p:cNvGrpSpPr>
              <p:nvPr/>
            </p:nvGrpSpPr>
            <p:grpSpPr bwMode="auto">
              <a:xfrm>
                <a:off x="817" y="3758"/>
                <a:ext cx="311" cy="378"/>
                <a:chOff x="989" y="1932"/>
                <a:chExt cx="448" cy="544"/>
              </a:xfrm>
            </p:grpSpPr>
            <p:sp>
              <p:nvSpPr>
                <p:cNvPr id="3336" name="Freeform 842"/>
                <p:cNvSpPr>
                  <a:spLocks/>
                </p:cNvSpPr>
                <p:nvPr/>
              </p:nvSpPr>
              <p:spPr bwMode="auto">
                <a:xfrm>
                  <a:off x="998" y="2270"/>
                  <a:ext cx="158" cy="198"/>
                </a:xfrm>
                <a:custGeom>
                  <a:avLst/>
                  <a:gdLst>
                    <a:gd name="T0" fmla="*/ 158 w 158"/>
                    <a:gd name="T1" fmla="*/ 4 h 198"/>
                    <a:gd name="T2" fmla="*/ 151 w 158"/>
                    <a:gd name="T3" fmla="*/ 0 h 198"/>
                    <a:gd name="T4" fmla="*/ 0 w 158"/>
                    <a:gd name="T5" fmla="*/ 192 h 198"/>
                    <a:gd name="T6" fmla="*/ 6 w 158"/>
                    <a:gd name="T7" fmla="*/ 198 h 198"/>
                    <a:gd name="T8" fmla="*/ 158 w 158"/>
                    <a:gd name="T9" fmla="*/ 4 h 198"/>
                    <a:gd name="T10" fmla="*/ 0 60000 65536"/>
                    <a:gd name="T11" fmla="*/ 0 60000 65536"/>
                    <a:gd name="T12" fmla="*/ 0 60000 65536"/>
                    <a:gd name="T13" fmla="*/ 0 60000 65536"/>
                    <a:gd name="T14" fmla="*/ 0 60000 65536"/>
                    <a:gd name="T15" fmla="*/ 0 w 158"/>
                    <a:gd name="T16" fmla="*/ 0 h 198"/>
                    <a:gd name="T17" fmla="*/ 158 w 158"/>
                    <a:gd name="T18" fmla="*/ 198 h 198"/>
                  </a:gdLst>
                  <a:ahLst/>
                  <a:cxnLst>
                    <a:cxn ang="T10">
                      <a:pos x="T0" y="T1"/>
                    </a:cxn>
                    <a:cxn ang="T11">
                      <a:pos x="T2" y="T3"/>
                    </a:cxn>
                    <a:cxn ang="T12">
                      <a:pos x="T4" y="T5"/>
                    </a:cxn>
                    <a:cxn ang="T13">
                      <a:pos x="T6" y="T7"/>
                    </a:cxn>
                    <a:cxn ang="T14">
                      <a:pos x="T8" y="T9"/>
                    </a:cxn>
                  </a:cxnLst>
                  <a:rect l="T15" t="T16" r="T17" b="T18"/>
                  <a:pathLst>
                    <a:path w="158" h="198">
                      <a:moveTo>
                        <a:pt x="158" y="4"/>
                      </a:moveTo>
                      <a:lnTo>
                        <a:pt x="151" y="0"/>
                      </a:lnTo>
                      <a:lnTo>
                        <a:pt x="0" y="192"/>
                      </a:lnTo>
                      <a:lnTo>
                        <a:pt x="6" y="198"/>
                      </a:lnTo>
                      <a:lnTo>
                        <a:pt x="158" y="4"/>
                      </a:lnTo>
                      <a:close/>
                    </a:path>
                  </a:pathLst>
                </a:custGeom>
                <a:solidFill>
                  <a:srgbClr val="EDE1D4"/>
                </a:solidFill>
                <a:ln w="0">
                  <a:solidFill>
                    <a:srgbClr val="DBDBDB"/>
                  </a:solidFill>
                  <a:prstDash val="solid"/>
                  <a:round/>
                  <a:headEnd/>
                  <a:tailEnd/>
                </a:ln>
              </p:spPr>
              <p:txBody>
                <a:bodyPr/>
                <a:lstStyle/>
                <a:p>
                  <a:endParaRPr lang="en-US"/>
                </a:p>
              </p:txBody>
            </p:sp>
            <p:sp>
              <p:nvSpPr>
                <p:cNvPr id="3337" name="Freeform 843"/>
                <p:cNvSpPr>
                  <a:spLocks/>
                </p:cNvSpPr>
                <p:nvPr/>
              </p:nvSpPr>
              <p:spPr bwMode="auto">
                <a:xfrm>
                  <a:off x="1232" y="2081"/>
                  <a:ext cx="193" cy="240"/>
                </a:xfrm>
                <a:custGeom>
                  <a:avLst/>
                  <a:gdLst>
                    <a:gd name="T0" fmla="*/ 193 w 193"/>
                    <a:gd name="T1" fmla="*/ 12 h 240"/>
                    <a:gd name="T2" fmla="*/ 178 w 193"/>
                    <a:gd name="T3" fmla="*/ 0 h 240"/>
                    <a:gd name="T4" fmla="*/ 0 w 193"/>
                    <a:gd name="T5" fmla="*/ 228 h 240"/>
                    <a:gd name="T6" fmla="*/ 15 w 193"/>
                    <a:gd name="T7" fmla="*/ 240 h 240"/>
                    <a:gd name="T8" fmla="*/ 193 w 193"/>
                    <a:gd name="T9" fmla="*/ 12 h 240"/>
                    <a:gd name="T10" fmla="*/ 0 60000 65536"/>
                    <a:gd name="T11" fmla="*/ 0 60000 65536"/>
                    <a:gd name="T12" fmla="*/ 0 60000 65536"/>
                    <a:gd name="T13" fmla="*/ 0 60000 65536"/>
                    <a:gd name="T14" fmla="*/ 0 60000 65536"/>
                    <a:gd name="T15" fmla="*/ 0 w 193"/>
                    <a:gd name="T16" fmla="*/ 0 h 240"/>
                    <a:gd name="T17" fmla="*/ 193 w 193"/>
                    <a:gd name="T18" fmla="*/ 240 h 240"/>
                  </a:gdLst>
                  <a:ahLst/>
                  <a:cxnLst>
                    <a:cxn ang="T10">
                      <a:pos x="T0" y="T1"/>
                    </a:cxn>
                    <a:cxn ang="T11">
                      <a:pos x="T2" y="T3"/>
                    </a:cxn>
                    <a:cxn ang="T12">
                      <a:pos x="T4" y="T5"/>
                    </a:cxn>
                    <a:cxn ang="T13">
                      <a:pos x="T6" y="T7"/>
                    </a:cxn>
                    <a:cxn ang="T14">
                      <a:pos x="T8" y="T9"/>
                    </a:cxn>
                  </a:cxnLst>
                  <a:rect l="T15" t="T16" r="T17" b="T18"/>
                  <a:pathLst>
                    <a:path w="193" h="240">
                      <a:moveTo>
                        <a:pt x="193" y="12"/>
                      </a:moveTo>
                      <a:lnTo>
                        <a:pt x="178" y="0"/>
                      </a:lnTo>
                      <a:lnTo>
                        <a:pt x="0" y="228"/>
                      </a:lnTo>
                      <a:lnTo>
                        <a:pt x="15" y="240"/>
                      </a:lnTo>
                      <a:lnTo>
                        <a:pt x="193" y="12"/>
                      </a:lnTo>
                      <a:close/>
                    </a:path>
                  </a:pathLst>
                </a:custGeom>
                <a:solidFill>
                  <a:srgbClr val="EDE1D4"/>
                </a:solidFill>
                <a:ln w="0">
                  <a:solidFill>
                    <a:srgbClr val="DBDBDB"/>
                  </a:solidFill>
                  <a:prstDash val="solid"/>
                  <a:round/>
                  <a:headEnd/>
                  <a:tailEnd/>
                </a:ln>
              </p:spPr>
              <p:txBody>
                <a:bodyPr/>
                <a:lstStyle/>
                <a:p>
                  <a:endParaRPr lang="en-US"/>
                </a:p>
              </p:txBody>
            </p:sp>
            <p:sp>
              <p:nvSpPr>
                <p:cNvPr id="3338" name="Freeform 844"/>
                <p:cNvSpPr>
                  <a:spLocks/>
                </p:cNvSpPr>
                <p:nvPr/>
              </p:nvSpPr>
              <p:spPr bwMode="auto">
                <a:xfrm>
                  <a:off x="1083" y="1969"/>
                  <a:ext cx="192" cy="239"/>
                </a:xfrm>
                <a:custGeom>
                  <a:avLst/>
                  <a:gdLst>
                    <a:gd name="T0" fmla="*/ 192 w 192"/>
                    <a:gd name="T1" fmla="*/ 12 h 239"/>
                    <a:gd name="T2" fmla="*/ 177 w 192"/>
                    <a:gd name="T3" fmla="*/ 0 h 239"/>
                    <a:gd name="T4" fmla="*/ 0 w 192"/>
                    <a:gd name="T5" fmla="*/ 227 h 239"/>
                    <a:gd name="T6" fmla="*/ 14 w 192"/>
                    <a:gd name="T7" fmla="*/ 239 h 239"/>
                    <a:gd name="T8" fmla="*/ 192 w 192"/>
                    <a:gd name="T9" fmla="*/ 12 h 239"/>
                    <a:gd name="T10" fmla="*/ 0 60000 65536"/>
                    <a:gd name="T11" fmla="*/ 0 60000 65536"/>
                    <a:gd name="T12" fmla="*/ 0 60000 65536"/>
                    <a:gd name="T13" fmla="*/ 0 60000 65536"/>
                    <a:gd name="T14" fmla="*/ 0 60000 65536"/>
                    <a:gd name="T15" fmla="*/ 0 w 192"/>
                    <a:gd name="T16" fmla="*/ 0 h 239"/>
                    <a:gd name="T17" fmla="*/ 192 w 192"/>
                    <a:gd name="T18" fmla="*/ 239 h 239"/>
                  </a:gdLst>
                  <a:ahLst/>
                  <a:cxnLst>
                    <a:cxn ang="T10">
                      <a:pos x="T0" y="T1"/>
                    </a:cxn>
                    <a:cxn ang="T11">
                      <a:pos x="T2" y="T3"/>
                    </a:cxn>
                    <a:cxn ang="T12">
                      <a:pos x="T4" y="T5"/>
                    </a:cxn>
                    <a:cxn ang="T13">
                      <a:pos x="T6" y="T7"/>
                    </a:cxn>
                    <a:cxn ang="T14">
                      <a:pos x="T8" y="T9"/>
                    </a:cxn>
                  </a:cxnLst>
                  <a:rect l="T15" t="T16" r="T17" b="T18"/>
                  <a:pathLst>
                    <a:path w="192" h="239">
                      <a:moveTo>
                        <a:pt x="192" y="12"/>
                      </a:moveTo>
                      <a:lnTo>
                        <a:pt x="177" y="0"/>
                      </a:lnTo>
                      <a:lnTo>
                        <a:pt x="0" y="227"/>
                      </a:lnTo>
                      <a:lnTo>
                        <a:pt x="14" y="239"/>
                      </a:lnTo>
                      <a:lnTo>
                        <a:pt x="192" y="12"/>
                      </a:lnTo>
                      <a:close/>
                    </a:path>
                  </a:pathLst>
                </a:custGeom>
                <a:solidFill>
                  <a:srgbClr val="EDE1D4"/>
                </a:solidFill>
                <a:ln w="0">
                  <a:solidFill>
                    <a:srgbClr val="DBDBDB"/>
                  </a:solidFill>
                  <a:prstDash val="solid"/>
                  <a:round/>
                  <a:headEnd/>
                  <a:tailEnd/>
                </a:ln>
              </p:spPr>
              <p:txBody>
                <a:bodyPr/>
                <a:lstStyle/>
                <a:p>
                  <a:endParaRPr lang="en-US"/>
                </a:p>
              </p:txBody>
            </p:sp>
            <p:sp>
              <p:nvSpPr>
                <p:cNvPr id="3339" name="Freeform 845"/>
                <p:cNvSpPr>
                  <a:spLocks/>
                </p:cNvSpPr>
                <p:nvPr/>
              </p:nvSpPr>
              <p:spPr bwMode="auto">
                <a:xfrm>
                  <a:off x="1056" y="2188"/>
                  <a:ext cx="197" cy="161"/>
                </a:xfrm>
                <a:custGeom>
                  <a:avLst/>
                  <a:gdLst>
                    <a:gd name="T0" fmla="*/ 176 w 197"/>
                    <a:gd name="T1" fmla="*/ 161 h 161"/>
                    <a:gd name="T2" fmla="*/ 0 w 197"/>
                    <a:gd name="T3" fmla="*/ 23 h 161"/>
                    <a:gd name="T4" fmla="*/ 21 w 197"/>
                    <a:gd name="T5" fmla="*/ 0 h 161"/>
                    <a:gd name="T6" fmla="*/ 197 w 197"/>
                    <a:gd name="T7" fmla="*/ 138 h 161"/>
                    <a:gd name="T8" fmla="*/ 176 w 197"/>
                    <a:gd name="T9" fmla="*/ 161 h 161"/>
                    <a:gd name="T10" fmla="*/ 0 60000 65536"/>
                    <a:gd name="T11" fmla="*/ 0 60000 65536"/>
                    <a:gd name="T12" fmla="*/ 0 60000 65536"/>
                    <a:gd name="T13" fmla="*/ 0 60000 65536"/>
                    <a:gd name="T14" fmla="*/ 0 60000 65536"/>
                    <a:gd name="T15" fmla="*/ 0 w 197"/>
                    <a:gd name="T16" fmla="*/ 0 h 161"/>
                    <a:gd name="T17" fmla="*/ 197 w 197"/>
                    <a:gd name="T18" fmla="*/ 161 h 161"/>
                  </a:gdLst>
                  <a:ahLst/>
                  <a:cxnLst>
                    <a:cxn ang="T10">
                      <a:pos x="T0" y="T1"/>
                    </a:cxn>
                    <a:cxn ang="T11">
                      <a:pos x="T2" y="T3"/>
                    </a:cxn>
                    <a:cxn ang="T12">
                      <a:pos x="T4" y="T5"/>
                    </a:cxn>
                    <a:cxn ang="T13">
                      <a:pos x="T6" y="T7"/>
                    </a:cxn>
                    <a:cxn ang="T14">
                      <a:pos x="T8" y="T9"/>
                    </a:cxn>
                  </a:cxnLst>
                  <a:rect l="T15" t="T16" r="T17" b="T18"/>
                  <a:pathLst>
                    <a:path w="197" h="161">
                      <a:moveTo>
                        <a:pt x="176" y="161"/>
                      </a:moveTo>
                      <a:lnTo>
                        <a:pt x="0" y="23"/>
                      </a:lnTo>
                      <a:lnTo>
                        <a:pt x="21" y="0"/>
                      </a:lnTo>
                      <a:lnTo>
                        <a:pt x="197" y="138"/>
                      </a:lnTo>
                      <a:lnTo>
                        <a:pt x="176" y="161"/>
                      </a:lnTo>
                      <a:close/>
                    </a:path>
                  </a:pathLst>
                </a:custGeom>
                <a:solidFill>
                  <a:srgbClr val="EDE1D4"/>
                </a:solidFill>
                <a:ln w="9525">
                  <a:noFill/>
                  <a:round/>
                  <a:headEnd/>
                  <a:tailEnd/>
                </a:ln>
              </p:spPr>
              <p:txBody>
                <a:bodyPr/>
                <a:lstStyle/>
                <a:p>
                  <a:endParaRPr lang="en-US"/>
                </a:p>
              </p:txBody>
            </p:sp>
            <p:sp>
              <p:nvSpPr>
                <p:cNvPr id="3340" name="Freeform 846"/>
                <p:cNvSpPr>
                  <a:spLocks/>
                </p:cNvSpPr>
                <p:nvPr/>
              </p:nvSpPr>
              <p:spPr bwMode="auto">
                <a:xfrm>
                  <a:off x="1125" y="1932"/>
                  <a:ext cx="312" cy="355"/>
                </a:xfrm>
                <a:custGeom>
                  <a:avLst/>
                  <a:gdLst>
                    <a:gd name="T0" fmla="*/ 251 w 312"/>
                    <a:gd name="T1" fmla="*/ 0 h 355"/>
                    <a:gd name="T2" fmla="*/ 312 w 312"/>
                    <a:gd name="T3" fmla="*/ 48 h 355"/>
                    <a:gd name="T4" fmla="*/ 268 w 312"/>
                    <a:gd name="T5" fmla="*/ 105 h 355"/>
                    <a:gd name="T6" fmla="*/ 295 w 312"/>
                    <a:gd name="T7" fmla="*/ 127 h 355"/>
                    <a:gd name="T8" fmla="*/ 302 w 312"/>
                    <a:gd name="T9" fmla="*/ 165 h 355"/>
                    <a:gd name="T10" fmla="*/ 179 w 312"/>
                    <a:gd name="T11" fmla="*/ 323 h 355"/>
                    <a:gd name="T12" fmla="*/ 105 w 312"/>
                    <a:gd name="T13" fmla="*/ 355 h 355"/>
                    <a:gd name="T14" fmla="*/ 0 w 312"/>
                    <a:gd name="T15" fmla="*/ 273 h 355"/>
                    <a:gd name="T16" fmla="*/ 10 w 312"/>
                    <a:gd name="T17" fmla="*/ 190 h 355"/>
                    <a:gd name="T18" fmla="*/ 136 w 312"/>
                    <a:gd name="T19" fmla="*/ 30 h 355"/>
                    <a:gd name="T20" fmla="*/ 179 w 312"/>
                    <a:gd name="T21" fmla="*/ 35 h 355"/>
                    <a:gd name="T22" fmla="*/ 207 w 312"/>
                    <a:gd name="T23" fmla="*/ 56 h 355"/>
                    <a:gd name="T24" fmla="*/ 251 w 312"/>
                    <a:gd name="T25" fmla="*/ 0 h 3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2"/>
                    <a:gd name="T40" fmla="*/ 0 h 355"/>
                    <a:gd name="T41" fmla="*/ 312 w 312"/>
                    <a:gd name="T42" fmla="*/ 355 h 3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2" h="355">
                      <a:moveTo>
                        <a:pt x="251" y="0"/>
                      </a:moveTo>
                      <a:lnTo>
                        <a:pt x="312" y="48"/>
                      </a:lnTo>
                      <a:lnTo>
                        <a:pt x="268" y="105"/>
                      </a:lnTo>
                      <a:lnTo>
                        <a:pt x="295" y="127"/>
                      </a:lnTo>
                      <a:lnTo>
                        <a:pt x="302" y="165"/>
                      </a:lnTo>
                      <a:lnTo>
                        <a:pt x="179" y="323"/>
                      </a:lnTo>
                      <a:lnTo>
                        <a:pt x="105" y="355"/>
                      </a:lnTo>
                      <a:lnTo>
                        <a:pt x="0" y="273"/>
                      </a:lnTo>
                      <a:lnTo>
                        <a:pt x="10" y="190"/>
                      </a:lnTo>
                      <a:lnTo>
                        <a:pt x="136" y="30"/>
                      </a:lnTo>
                      <a:lnTo>
                        <a:pt x="179" y="35"/>
                      </a:lnTo>
                      <a:lnTo>
                        <a:pt x="207" y="56"/>
                      </a:lnTo>
                      <a:lnTo>
                        <a:pt x="251" y="0"/>
                      </a:lnTo>
                      <a:close/>
                    </a:path>
                  </a:pathLst>
                </a:custGeom>
                <a:solidFill>
                  <a:srgbClr val="EDE1D4"/>
                </a:solidFill>
                <a:ln w="0">
                  <a:solidFill>
                    <a:srgbClr val="DBDBDB"/>
                  </a:solidFill>
                  <a:prstDash val="solid"/>
                  <a:round/>
                  <a:headEnd/>
                  <a:tailEnd/>
                </a:ln>
              </p:spPr>
              <p:txBody>
                <a:bodyPr/>
                <a:lstStyle/>
                <a:p>
                  <a:endParaRPr lang="en-US"/>
                </a:p>
              </p:txBody>
            </p:sp>
            <p:sp>
              <p:nvSpPr>
                <p:cNvPr id="3341" name="Freeform 847"/>
                <p:cNvSpPr>
                  <a:spLocks/>
                </p:cNvSpPr>
                <p:nvPr/>
              </p:nvSpPr>
              <p:spPr bwMode="auto">
                <a:xfrm>
                  <a:off x="989" y="2412"/>
                  <a:ext cx="59" cy="64"/>
                </a:xfrm>
                <a:custGeom>
                  <a:avLst/>
                  <a:gdLst>
                    <a:gd name="T0" fmla="*/ 59 w 59"/>
                    <a:gd name="T1" fmla="*/ 19 h 64"/>
                    <a:gd name="T2" fmla="*/ 34 w 59"/>
                    <a:gd name="T3" fmla="*/ 0 h 64"/>
                    <a:gd name="T4" fmla="*/ 0 w 59"/>
                    <a:gd name="T5" fmla="*/ 43 h 64"/>
                    <a:gd name="T6" fmla="*/ 24 w 59"/>
                    <a:gd name="T7" fmla="*/ 64 h 64"/>
                    <a:gd name="T8" fmla="*/ 59 w 59"/>
                    <a:gd name="T9" fmla="*/ 19 h 64"/>
                    <a:gd name="T10" fmla="*/ 0 60000 65536"/>
                    <a:gd name="T11" fmla="*/ 0 60000 65536"/>
                    <a:gd name="T12" fmla="*/ 0 60000 65536"/>
                    <a:gd name="T13" fmla="*/ 0 60000 65536"/>
                    <a:gd name="T14" fmla="*/ 0 60000 65536"/>
                    <a:gd name="T15" fmla="*/ 0 w 59"/>
                    <a:gd name="T16" fmla="*/ 0 h 64"/>
                    <a:gd name="T17" fmla="*/ 59 w 59"/>
                    <a:gd name="T18" fmla="*/ 64 h 64"/>
                  </a:gdLst>
                  <a:ahLst/>
                  <a:cxnLst>
                    <a:cxn ang="T10">
                      <a:pos x="T0" y="T1"/>
                    </a:cxn>
                    <a:cxn ang="T11">
                      <a:pos x="T2" y="T3"/>
                    </a:cxn>
                    <a:cxn ang="T12">
                      <a:pos x="T4" y="T5"/>
                    </a:cxn>
                    <a:cxn ang="T13">
                      <a:pos x="T6" y="T7"/>
                    </a:cxn>
                    <a:cxn ang="T14">
                      <a:pos x="T8" y="T9"/>
                    </a:cxn>
                  </a:cxnLst>
                  <a:rect l="T15" t="T16" r="T17" b="T18"/>
                  <a:pathLst>
                    <a:path w="59" h="64">
                      <a:moveTo>
                        <a:pt x="59" y="19"/>
                      </a:moveTo>
                      <a:lnTo>
                        <a:pt x="34" y="0"/>
                      </a:lnTo>
                      <a:lnTo>
                        <a:pt x="0" y="43"/>
                      </a:lnTo>
                      <a:lnTo>
                        <a:pt x="24" y="64"/>
                      </a:lnTo>
                      <a:lnTo>
                        <a:pt x="59" y="19"/>
                      </a:lnTo>
                      <a:close/>
                    </a:path>
                  </a:pathLst>
                </a:custGeom>
                <a:solidFill>
                  <a:srgbClr val="EDE1D4"/>
                </a:solidFill>
                <a:ln w="0">
                  <a:solidFill>
                    <a:srgbClr val="DBDBDB"/>
                  </a:solidFill>
                  <a:prstDash val="solid"/>
                  <a:round/>
                  <a:headEnd/>
                  <a:tailEnd/>
                </a:ln>
              </p:spPr>
              <p:txBody>
                <a:bodyPr/>
                <a:lstStyle/>
                <a:p>
                  <a:endParaRPr lang="en-US"/>
                </a:p>
              </p:txBody>
            </p:sp>
          </p:grpSp>
          <p:grpSp>
            <p:nvGrpSpPr>
              <p:cNvPr id="3312" name="Group 848"/>
              <p:cNvGrpSpPr>
                <a:grpSpLocks/>
              </p:cNvGrpSpPr>
              <p:nvPr/>
            </p:nvGrpSpPr>
            <p:grpSpPr bwMode="auto">
              <a:xfrm>
                <a:off x="832" y="3722"/>
                <a:ext cx="187" cy="452"/>
                <a:chOff x="1015" y="1859"/>
                <a:chExt cx="270" cy="651"/>
              </a:xfrm>
            </p:grpSpPr>
            <p:sp>
              <p:nvSpPr>
                <p:cNvPr id="3330" name="Freeform 849"/>
                <p:cNvSpPr>
                  <a:spLocks/>
                </p:cNvSpPr>
                <p:nvPr/>
              </p:nvSpPr>
              <p:spPr bwMode="auto">
                <a:xfrm>
                  <a:off x="1167" y="2264"/>
                  <a:ext cx="46" cy="243"/>
                </a:xfrm>
                <a:custGeom>
                  <a:avLst/>
                  <a:gdLst>
                    <a:gd name="T0" fmla="*/ 38 w 46"/>
                    <a:gd name="T1" fmla="*/ 243 h 243"/>
                    <a:gd name="T2" fmla="*/ 46 w 46"/>
                    <a:gd name="T3" fmla="*/ 241 h 243"/>
                    <a:gd name="T4" fmla="*/ 8 w 46"/>
                    <a:gd name="T5" fmla="*/ 0 h 243"/>
                    <a:gd name="T6" fmla="*/ 0 w 46"/>
                    <a:gd name="T7" fmla="*/ 1 h 243"/>
                    <a:gd name="T8" fmla="*/ 38 w 46"/>
                    <a:gd name="T9" fmla="*/ 243 h 243"/>
                    <a:gd name="T10" fmla="*/ 0 60000 65536"/>
                    <a:gd name="T11" fmla="*/ 0 60000 65536"/>
                    <a:gd name="T12" fmla="*/ 0 60000 65536"/>
                    <a:gd name="T13" fmla="*/ 0 60000 65536"/>
                    <a:gd name="T14" fmla="*/ 0 60000 65536"/>
                    <a:gd name="T15" fmla="*/ 0 w 46"/>
                    <a:gd name="T16" fmla="*/ 0 h 243"/>
                    <a:gd name="T17" fmla="*/ 46 w 46"/>
                    <a:gd name="T18" fmla="*/ 243 h 243"/>
                  </a:gdLst>
                  <a:ahLst/>
                  <a:cxnLst>
                    <a:cxn ang="T10">
                      <a:pos x="T0" y="T1"/>
                    </a:cxn>
                    <a:cxn ang="T11">
                      <a:pos x="T2" y="T3"/>
                    </a:cxn>
                    <a:cxn ang="T12">
                      <a:pos x="T4" y="T5"/>
                    </a:cxn>
                    <a:cxn ang="T13">
                      <a:pos x="T6" y="T7"/>
                    </a:cxn>
                    <a:cxn ang="T14">
                      <a:pos x="T8" y="T9"/>
                    </a:cxn>
                  </a:cxnLst>
                  <a:rect l="T15" t="T16" r="T17" b="T18"/>
                  <a:pathLst>
                    <a:path w="46" h="243">
                      <a:moveTo>
                        <a:pt x="38" y="243"/>
                      </a:moveTo>
                      <a:lnTo>
                        <a:pt x="46" y="241"/>
                      </a:lnTo>
                      <a:lnTo>
                        <a:pt x="8" y="0"/>
                      </a:lnTo>
                      <a:lnTo>
                        <a:pt x="0" y="1"/>
                      </a:lnTo>
                      <a:lnTo>
                        <a:pt x="38" y="243"/>
                      </a:lnTo>
                      <a:close/>
                    </a:path>
                  </a:pathLst>
                </a:custGeom>
                <a:solidFill>
                  <a:srgbClr val="E8D4BF"/>
                </a:solidFill>
                <a:ln w="0">
                  <a:solidFill>
                    <a:srgbClr val="C0C0C0"/>
                  </a:solidFill>
                  <a:prstDash val="solid"/>
                  <a:round/>
                  <a:headEnd/>
                  <a:tailEnd/>
                </a:ln>
              </p:spPr>
              <p:txBody>
                <a:bodyPr/>
                <a:lstStyle/>
                <a:p>
                  <a:endParaRPr lang="en-US"/>
                </a:p>
              </p:txBody>
            </p:sp>
            <p:sp>
              <p:nvSpPr>
                <p:cNvPr id="3331" name="Freeform 850"/>
                <p:cNvSpPr>
                  <a:spLocks/>
                </p:cNvSpPr>
                <p:nvPr/>
              </p:nvSpPr>
              <p:spPr bwMode="auto">
                <a:xfrm>
                  <a:off x="1019" y="1974"/>
                  <a:ext cx="65" cy="287"/>
                </a:xfrm>
                <a:custGeom>
                  <a:avLst/>
                  <a:gdLst>
                    <a:gd name="T0" fmla="*/ 46 w 65"/>
                    <a:gd name="T1" fmla="*/ 287 h 287"/>
                    <a:gd name="T2" fmla="*/ 65 w 65"/>
                    <a:gd name="T3" fmla="*/ 285 h 287"/>
                    <a:gd name="T4" fmla="*/ 19 w 65"/>
                    <a:gd name="T5" fmla="*/ 0 h 287"/>
                    <a:gd name="T6" fmla="*/ 0 w 65"/>
                    <a:gd name="T7" fmla="*/ 2 h 287"/>
                    <a:gd name="T8" fmla="*/ 46 w 65"/>
                    <a:gd name="T9" fmla="*/ 287 h 287"/>
                    <a:gd name="T10" fmla="*/ 0 60000 65536"/>
                    <a:gd name="T11" fmla="*/ 0 60000 65536"/>
                    <a:gd name="T12" fmla="*/ 0 60000 65536"/>
                    <a:gd name="T13" fmla="*/ 0 60000 65536"/>
                    <a:gd name="T14" fmla="*/ 0 60000 65536"/>
                    <a:gd name="T15" fmla="*/ 0 w 65"/>
                    <a:gd name="T16" fmla="*/ 0 h 287"/>
                    <a:gd name="T17" fmla="*/ 65 w 65"/>
                    <a:gd name="T18" fmla="*/ 287 h 287"/>
                  </a:gdLst>
                  <a:ahLst/>
                  <a:cxnLst>
                    <a:cxn ang="T10">
                      <a:pos x="T0" y="T1"/>
                    </a:cxn>
                    <a:cxn ang="T11">
                      <a:pos x="T2" y="T3"/>
                    </a:cxn>
                    <a:cxn ang="T12">
                      <a:pos x="T4" y="T5"/>
                    </a:cxn>
                    <a:cxn ang="T13">
                      <a:pos x="T6" y="T7"/>
                    </a:cxn>
                    <a:cxn ang="T14">
                      <a:pos x="T8" y="T9"/>
                    </a:cxn>
                  </a:cxnLst>
                  <a:rect l="T15" t="T16" r="T17" b="T18"/>
                  <a:pathLst>
                    <a:path w="65" h="287">
                      <a:moveTo>
                        <a:pt x="46" y="287"/>
                      </a:moveTo>
                      <a:lnTo>
                        <a:pt x="65" y="285"/>
                      </a:lnTo>
                      <a:lnTo>
                        <a:pt x="19" y="0"/>
                      </a:lnTo>
                      <a:lnTo>
                        <a:pt x="0" y="2"/>
                      </a:lnTo>
                      <a:lnTo>
                        <a:pt x="46" y="287"/>
                      </a:lnTo>
                      <a:close/>
                    </a:path>
                  </a:pathLst>
                </a:custGeom>
                <a:solidFill>
                  <a:srgbClr val="E8D4BF"/>
                </a:solidFill>
                <a:ln w="0">
                  <a:solidFill>
                    <a:srgbClr val="C0C0C0"/>
                  </a:solidFill>
                  <a:prstDash val="solid"/>
                  <a:round/>
                  <a:headEnd/>
                  <a:tailEnd/>
                </a:ln>
              </p:spPr>
              <p:txBody>
                <a:bodyPr/>
                <a:lstStyle/>
                <a:p>
                  <a:endParaRPr lang="en-US"/>
                </a:p>
              </p:txBody>
            </p:sp>
            <p:sp>
              <p:nvSpPr>
                <p:cNvPr id="3332" name="Freeform 851"/>
                <p:cNvSpPr>
                  <a:spLocks/>
                </p:cNvSpPr>
                <p:nvPr/>
              </p:nvSpPr>
              <p:spPr bwMode="auto">
                <a:xfrm>
                  <a:off x="1206" y="1947"/>
                  <a:ext cx="63" cy="289"/>
                </a:xfrm>
                <a:custGeom>
                  <a:avLst/>
                  <a:gdLst>
                    <a:gd name="T0" fmla="*/ 44 w 63"/>
                    <a:gd name="T1" fmla="*/ 289 h 289"/>
                    <a:gd name="T2" fmla="*/ 63 w 63"/>
                    <a:gd name="T3" fmla="*/ 285 h 289"/>
                    <a:gd name="T4" fmla="*/ 18 w 63"/>
                    <a:gd name="T5" fmla="*/ 0 h 289"/>
                    <a:gd name="T6" fmla="*/ 0 w 63"/>
                    <a:gd name="T7" fmla="*/ 4 h 289"/>
                    <a:gd name="T8" fmla="*/ 44 w 63"/>
                    <a:gd name="T9" fmla="*/ 289 h 289"/>
                    <a:gd name="T10" fmla="*/ 0 60000 65536"/>
                    <a:gd name="T11" fmla="*/ 0 60000 65536"/>
                    <a:gd name="T12" fmla="*/ 0 60000 65536"/>
                    <a:gd name="T13" fmla="*/ 0 60000 65536"/>
                    <a:gd name="T14" fmla="*/ 0 60000 65536"/>
                    <a:gd name="T15" fmla="*/ 0 w 63"/>
                    <a:gd name="T16" fmla="*/ 0 h 289"/>
                    <a:gd name="T17" fmla="*/ 63 w 63"/>
                    <a:gd name="T18" fmla="*/ 289 h 289"/>
                  </a:gdLst>
                  <a:ahLst/>
                  <a:cxnLst>
                    <a:cxn ang="T10">
                      <a:pos x="T0" y="T1"/>
                    </a:cxn>
                    <a:cxn ang="T11">
                      <a:pos x="T2" y="T3"/>
                    </a:cxn>
                    <a:cxn ang="T12">
                      <a:pos x="T4" y="T5"/>
                    </a:cxn>
                    <a:cxn ang="T13">
                      <a:pos x="T6" y="T7"/>
                    </a:cxn>
                    <a:cxn ang="T14">
                      <a:pos x="T8" y="T9"/>
                    </a:cxn>
                  </a:cxnLst>
                  <a:rect l="T15" t="T16" r="T17" b="T18"/>
                  <a:pathLst>
                    <a:path w="63" h="289">
                      <a:moveTo>
                        <a:pt x="44" y="289"/>
                      </a:moveTo>
                      <a:lnTo>
                        <a:pt x="63" y="285"/>
                      </a:lnTo>
                      <a:lnTo>
                        <a:pt x="18" y="0"/>
                      </a:lnTo>
                      <a:lnTo>
                        <a:pt x="0" y="4"/>
                      </a:lnTo>
                      <a:lnTo>
                        <a:pt x="44" y="289"/>
                      </a:lnTo>
                      <a:close/>
                    </a:path>
                  </a:pathLst>
                </a:custGeom>
                <a:solidFill>
                  <a:srgbClr val="E8D4BF"/>
                </a:solidFill>
                <a:ln w="0">
                  <a:solidFill>
                    <a:srgbClr val="C0C0C0"/>
                  </a:solidFill>
                  <a:prstDash val="solid"/>
                  <a:round/>
                  <a:headEnd/>
                  <a:tailEnd/>
                </a:ln>
              </p:spPr>
              <p:txBody>
                <a:bodyPr/>
                <a:lstStyle/>
                <a:p>
                  <a:endParaRPr lang="en-US"/>
                </a:p>
              </p:txBody>
            </p:sp>
            <p:sp>
              <p:nvSpPr>
                <p:cNvPr id="3333" name="Freeform 852"/>
                <p:cNvSpPr>
                  <a:spLocks/>
                </p:cNvSpPr>
                <p:nvPr/>
              </p:nvSpPr>
              <p:spPr bwMode="auto">
                <a:xfrm>
                  <a:off x="1058" y="2229"/>
                  <a:ext cx="227" cy="64"/>
                </a:xfrm>
                <a:custGeom>
                  <a:avLst/>
                  <a:gdLst>
                    <a:gd name="T0" fmla="*/ 7 w 227"/>
                    <a:gd name="T1" fmla="*/ 64 h 64"/>
                    <a:gd name="T2" fmla="*/ 227 w 227"/>
                    <a:gd name="T3" fmla="*/ 29 h 64"/>
                    <a:gd name="T4" fmla="*/ 221 w 227"/>
                    <a:gd name="T5" fmla="*/ 0 h 64"/>
                    <a:gd name="T6" fmla="*/ 0 w 227"/>
                    <a:gd name="T7" fmla="*/ 33 h 64"/>
                    <a:gd name="T8" fmla="*/ 7 w 227"/>
                    <a:gd name="T9" fmla="*/ 64 h 64"/>
                    <a:gd name="T10" fmla="*/ 0 60000 65536"/>
                    <a:gd name="T11" fmla="*/ 0 60000 65536"/>
                    <a:gd name="T12" fmla="*/ 0 60000 65536"/>
                    <a:gd name="T13" fmla="*/ 0 60000 65536"/>
                    <a:gd name="T14" fmla="*/ 0 60000 65536"/>
                    <a:gd name="T15" fmla="*/ 0 w 227"/>
                    <a:gd name="T16" fmla="*/ 0 h 64"/>
                    <a:gd name="T17" fmla="*/ 227 w 227"/>
                    <a:gd name="T18" fmla="*/ 64 h 64"/>
                  </a:gdLst>
                  <a:ahLst/>
                  <a:cxnLst>
                    <a:cxn ang="T10">
                      <a:pos x="T0" y="T1"/>
                    </a:cxn>
                    <a:cxn ang="T11">
                      <a:pos x="T2" y="T3"/>
                    </a:cxn>
                    <a:cxn ang="T12">
                      <a:pos x="T4" y="T5"/>
                    </a:cxn>
                    <a:cxn ang="T13">
                      <a:pos x="T6" y="T7"/>
                    </a:cxn>
                    <a:cxn ang="T14">
                      <a:pos x="T8" y="T9"/>
                    </a:cxn>
                  </a:cxnLst>
                  <a:rect l="T15" t="T16" r="T17" b="T18"/>
                  <a:pathLst>
                    <a:path w="227" h="64">
                      <a:moveTo>
                        <a:pt x="7" y="64"/>
                      </a:moveTo>
                      <a:lnTo>
                        <a:pt x="227" y="29"/>
                      </a:lnTo>
                      <a:lnTo>
                        <a:pt x="221" y="0"/>
                      </a:lnTo>
                      <a:lnTo>
                        <a:pt x="0" y="33"/>
                      </a:lnTo>
                      <a:lnTo>
                        <a:pt x="7" y="64"/>
                      </a:lnTo>
                      <a:close/>
                    </a:path>
                  </a:pathLst>
                </a:custGeom>
                <a:solidFill>
                  <a:srgbClr val="E8D4BF"/>
                </a:solidFill>
                <a:ln w="9525">
                  <a:noFill/>
                  <a:round/>
                  <a:headEnd/>
                  <a:tailEnd/>
                </a:ln>
              </p:spPr>
              <p:txBody>
                <a:bodyPr/>
                <a:lstStyle/>
                <a:p>
                  <a:endParaRPr lang="en-US"/>
                </a:p>
              </p:txBody>
            </p:sp>
            <p:sp>
              <p:nvSpPr>
                <p:cNvPr id="3334" name="Freeform 853"/>
                <p:cNvSpPr>
                  <a:spLocks/>
                </p:cNvSpPr>
                <p:nvPr/>
              </p:nvSpPr>
              <p:spPr bwMode="auto">
                <a:xfrm>
                  <a:off x="1015" y="1859"/>
                  <a:ext cx="243" cy="382"/>
                </a:xfrm>
                <a:custGeom>
                  <a:avLst/>
                  <a:gdLst>
                    <a:gd name="T0" fmla="*/ 125 w 243"/>
                    <a:gd name="T1" fmla="*/ 0 h 382"/>
                    <a:gd name="T2" fmla="*/ 49 w 243"/>
                    <a:gd name="T3" fmla="*/ 12 h 382"/>
                    <a:gd name="T4" fmla="*/ 59 w 243"/>
                    <a:gd name="T5" fmla="*/ 85 h 382"/>
                    <a:gd name="T6" fmla="*/ 25 w 243"/>
                    <a:gd name="T7" fmla="*/ 90 h 382"/>
                    <a:gd name="T8" fmla="*/ 0 w 243"/>
                    <a:gd name="T9" fmla="*/ 119 h 382"/>
                    <a:gd name="T10" fmla="*/ 31 w 243"/>
                    <a:gd name="T11" fmla="*/ 318 h 382"/>
                    <a:gd name="T12" fmla="*/ 80 w 243"/>
                    <a:gd name="T13" fmla="*/ 382 h 382"/>
                    <a:gd name="T14" fmla="*/ 213 w 243"/>
                    <a:gd name="T15" fmla="*/ 361 h 382"/>
                    <a:gd name="T16" fmla="*/ 243 w 243"/>
                    <a:gd name="T17" fmla="*/ 284 h 382"/>
                    <a:gd name="T18" fmla="*/ 211 w 243"/>
                    <a:gd name="T19" fmla="*/ 82 h 382"/>
                    <a:gd name="T20" fmla="*/ 171 w 243"/>
                    <a:gd name="T21" fmla="*/ 66 h 382"/>
                    <a:gd name="T22" fmla="*/ 136 w 243"/>
                    <a:gd name="T23" fmla="*/ 72 h 382"/>
                    <a:gd name="T24" fmla="*/ 125 w 243"/>
                    <a:gd name="T25" fmla="*/ 0 h 3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3"/>
                    <a:gd name="T40" fmla="*/ 0 h 382"/>
                    <a:gd name="T41" fmla="*/ 243 w 243"/>
                    <a:gd name="T42" fmla="*/ 382 h 38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3" h="382">
                      <a:moveTo>
                        <a:pt x="125" y="0"/>
                      </a:moveTo>
                      <a:lnTo>
                        <a:pt x="49" y="12"/>
                      </a:lnTo>
                      <a:lnTo>
                        <a:pt x="59" y="85"/>
                      </a:lnTo>
                      <a:lnTo>
                        <a:pt x="25" y="90"/>
                      </a:lnTo>
                      <a:lnTo>
                        <a:pt x="0" y="119"/>
                      </a:lnTo>
                      <a:lnTo>
                        <a:pt x="31" y="318"/>
                      </a:lnTo>
                      <a:lnTo>
                        <a:pt x="80" y="382"/>
                      </a:lnTo>
                      <a:lnTo>
                        <a:pt x="213" y="361"/>
                      </a:lnTo>
                      <a:lnTo>
                        <a:pt x="243" y="284"/>
                      </a:lnTo>
                      <a:lnTo>
                        <a:pt x="211" y="82"/>
                      </a:lnTo>
                      <a:lnTo>
                        <a:pt x="171" y="66"/>
                      </a:lnTo>
                      <a:lnTo>
                        <a:pt x="136" y="72"/>
                      </a:lnTo>
                      <a:lnTo>
                        <a:pt x="125" y="0"/>
                      </a:lnTo>
                      <a:close/>
                    </a:path>
                  </a:pathLst>
                </a:custGeom>
                <a:solidFill>
                  <a:srgbClr val="E8D4BF"/>
                </a:solidFill>
                <a:ln w="0">
                  <a:solidFill>
                    <a:srgbClr val="C0C0C0"/>
                  </a:solidFill>
                  <a:prstDash val="solid"/>
                  <a:round/>
                  <a:headEnd/>
                  <a:tailEnd/>
                </a:ln>
              </p:spPr>
              <p:txBody>
                <a:bodyPr/>
                <a:lstStyle/>
                <a:p>
                  <a:endParaRPr lang="en-US"/>
                </a:p>
              </p:txBody>
            </p:sp>
            <p:sp>
              <p:nvSpPr>
                <p:cNvPr id="3335" name="Freeform 854"/>
                <p:cNvSpPr>
                  <a:spLocks/>
                </p:cNvSpPr>
                <p:nvPr/>
              </p:nvSpPr>
              <p:spPr bwMode="auto">
                <a:xfrm>
                  <a:off x="1185" y="2450"/>
                  <a:ext cx="39" cy="60"/>
                </a:xfrm>
                <a:custGeom>
                  <a:avLst/>
                  <a:gdLst>
                    <a:gd name="T0" fmla="*/ 9 w 39"/>
                    <a:gd name="T1" fmla="*/ 60 h 60"/>
                    <a:gd name="T2" fmla="*/ 39 w 39"/>
                    <a:gd name="T3" fmla="*/ 55 h 60"/>
                    <a:gd name="T4" fmla="*/ 31 w 39"/>
                    <a:gd name="T5" fmla="*/ 0 h 60"/>
                    <a:gd name="T6" fmla="*/ 0 w 39"/>
                    <a:gd name="T7" fmla="*/ 6 h 60"/>
                    <a:gd name="T8" fmla="*/ 9 w 39"/>
                    <a:gd name="T9" fmla="*/ 60 h 60"/>
                    <a:gd name="T10" fmla="*/ 0 60000 65536"/>
                    <a:gd name="T11" fmla="*/ 0 60000 65536"/>
                    <a:gd name="T12" fmla="*/ 0 60000 65536"/>
                    <a:gd name="T13" fmla="*/ 0 60000 65536"/>
                    <a:gd name="T14" fmla="*/ 0 60000 65536"/>
                    <a:gd name="T15" fmla="*/ 0 w 39"/>
                    <a:gd name="T16" fmla="*/ 0 h 60"/>
                    <a:gd name="T17" fmla="*/ 39 w 39"/>
                    <a:gd name="T18" fmla="*/ 60 h 60"/>
                  </a:gdLst>
                  <a:ahLst/>
                  <a:cxnLst>
                    <a:cxn ang="T10">
                      <a:pos x="T0" y="T1"/>
                    </a:cxn>
                    <a:cxn ang="T11">
                      <a:pos x="T2" y="T3"/>
                    </a:cxn>
                    <a:cxn ang="T12">
                      <a:pos x="T4" y="T5"/>
                    </a:cxn>
                    <a:cxn ang="T13">
                      <a:pos x="T6" y="T7"/>
                    </a:cxn>
                    <a:cxn ang="T14">
                      <a:pos x="T8" y="T9"/>
                    </a:cxn>
                  </a:cxnLst>
                  <a:rect l="T15" t="T16" r="T17" b="T18"/>
                  <a:pathLst>
                    <a:path w="39" h="60">
                      <a:moveTo>
                        <a:pt x="9" y="60"/>
                      </a:moveTo>
                      <a:lnTo>
                        <a:pt x="39" y="55"/>
                      </a:lnTo>
                      <a:lnTo>
                        <a:pt x="31" y="0"/>
                      </a:lnTo>
                      <a:lnTo>
                        <a:pt x="0" y="6"/>
                      </a:lnTo>
                      <a:lnTo>
                        <a:pt x="9" y="60"/>
                      </a:lnTo>
                      <a:close/>
                    </a:path>
                  </a:pathLst>
                </a:custGeom>
                <a:solidFill>
                  <a:srgbClr val="E8D4BF"/>
                </a:solidFill>
                <a:ln w="0">
                  <a:solidFill>
                    <a:srgbClr val="C0C0C0"/>
                  </a:solidFill>
                  <a:prstDash val="solid"/>
                  <a:round/>
                  <a:headEnd/>
                  <a:tailEnd/>
                </a:ln>
              </p:spPr>
              <p:txBody>
                <a:bodyPr/>
                <a:lstStyle/>
                <a:p>
                  <a:endParaRPr lang="en-US"/>
                </a:p>
              </p:txBody>
            </p:sp>
          </p:grpSp>
          <p:grpSp>
            <p:nvGrpSpPr>
              <p:cNvPr id="3313" name="Group 855"/>
              <p:cNvGrpSpPr>
                <a:grpSpLocks/>
              </p:cNvGrpSpPr>
              <p:nvPr/>
            </p:nvGrpSpPr>
            <p:grpSpPr bwMode="auto">
              <a:xfrm>
                <a:off x="684" y="3828"/>
                <a:ext cx="406" cy="277"/>
                <a:chOff x="799" y="2002"/>
                <a:chExt cx="584" cy="398"/>
              </a:xfrm>
            </p:grpSpPr>
            <p:sp>
              <p:nvSpPr>
                <p:cNvPr id="3324" name="Freeform 856"/>
                <p:cNvSpPr>
                  <a:spLocks/>
                </p:cNvSpPr>
                <p:nvPr/>
              </p:nvSpPr>
              <p:spPr bwMode="auto">
                <a:xfrm>
                  <a:off x="1163" y="2252"/>
                  <a:ext cx="213" cy="137"/>
                </a:xfrm>
                <a:custGeom>
                  <a:avLst/>
                  <a:gdLst>
                    <a:gd name="T0" fmla="*/ 208 w 213"/>
                    <a:gd name="T1" fmla="*/ 137 h 137"/>
                    <a:gd name="T2" fmla="*/ 213 w 213"/>
                    <a:gd name="T3" fmla="*/ 130 h 137"/>
                    <a:gd name="T4" fmla="*/ 5 w 213"/>
                    <a:gd name="T5" fmla="*/ 0 h 137"/>
                    <a:gd name="T6" fmla="*/ 0 w 213"/>
                    <a:gd name="T7" fmla="*/ 7 h 137"/>
                    <a:gd name="T8" fmla="*/ 208 w 213"/>
                    <a:gd name="T9" fmla="*/ 137 h 137"/>
                    <a:gd name="T10" fmla="*/ 0 60000 65536"/>
                    <a:gd name="T11" fmla="*/ 0 60000 65536"/>
                    <a:gd name="T12" fmla="*/ 0 60000 65536"/>
                    <a:gd name="T13" fmla="*/ 0 60000 65536"/>
                    <a:gd name="T14" fmla="*/ 0 60000 65536"/>
                    <a:gd name="T15" fmla="*/ 0 w 213"/>
                    <a:gd name="T16" fmla="*/ 0 h 137"/>
                    <a:gd name="T17" fmla="*/ 213 w 213"/>
                    <a:gd name="T18" fmla="*/ 137 h 137"/>
                  </a:gdLst>
                  <a:ahLst/>
                  <a:cxnLst>
                    <a:cxn ang="T10">
                      <a:pos x="T0" y="T1"/>
                    </a:cxn>
                    <a:cxn ang="T11">
                      <a:pos x="T2" y="T3"/>
                    </a:cxn>
                    <a:cxn ang="T12">
                      <a:pos x="T4" y="T5"/>
                    </a:cxn>
                    <a:cxn ang="T13">
                      <a:pos x="T6" y="T7"/>
                    </a:cxn>
                    <a:cxn ang="T14">
                      <a:pos x="T8" y="T9"/>
                    </a:cxn>
                  </a:cxnLst>
                  <a:rect l="T15" t="T16" r="T17" b="T18"/>
                  <a:pathLst>
                    <a:path w="213" h="137">
                      <a:moveTo>
                        <a:pt x="208" y="137"/>
                      </a:moveTo>
                      <a:lnTo>
                        <a:pt x="213" y="130"/>
                      </a:lnTo>
                      <a:lnTo>
                        <a:pt x="5" y="0"/>
                      </a:lnTo>
                      <a:lnTo>
                        <a:pt x="0" y="7"/>
                      </a:lnTo>
                      <a:lnTo>
                        <a:pt x="208" y="137"/>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325" name="Freeform 857"/>
                <p:cNvSpPr>
                  <a:spLocks/>
                </p:cNvSpPr>
                <p:nvPr/>
              </p:nvSpPr>
              <p:spPr bwMode="auto">
                <a:xfrm>
                  <a:off x="849" y="2164"/>
                  <a:ext cx="255" cy="170"/>
                </a:xfrm>
                <a:custGeom>
                  <a:avLst/>
                  <a:gdLst>
                    <a:gd name="T0" fmla="*/ 245 w 255"/>
                    <a:gd name="T1" fmla="*/ 170 h 170"/>
                    <a:gd name="T2" fmla="*/ 255 w 255"/>
                    <a:gd name="T3" fmla="*/ 153 h 170"/>
                    <a:gd name="T4" fmla="*/ 11 w 255"/>
                    <a:gd name="T5" fmla="*/ 0 h 170"/>
                    <a:gd name="T6" fmla="*/ 0 w 255"/>
                    <a:gd name="T7" fmla="*/ 17 h 170"/>
                    <a:gd name="T8" fmla="*/ 245 w 255"/>
                    <a:gd name="T9" fmla="*/ 170 h 170"/>
                    <a:gd name="T10" fmla="*/ 0 60000 65536"/>
                    <a:gd name="T11" fmla="*/ 0 60000 65536"/>
                    <a:gd name="T12" fmla="*/ 0 60000 65536"/>
                    <a:gd name="T13" fmla="*/ 0 60000 65536"/>
                    <a:gd name="T14" fmla="*/ 0 60000 65536"/>
                    <a:gd name="T15" fmla="*/ 0 w 255"/>
                    <a:gd name="T16" fmla="*/ 0 h 170"/>
                    <a:gd name="T17" fmla="*/ 255 w 255"/>
                    <a:gd name="T18" fmla="*/ 170 h 170"/>
                  </a:gdLst>
                  <a:ahLst/>
                  <a:cxnLst>
                    <a:cxn ang="T10">
                      <a:pos x="T0" y="T1"/>
                    </a:cxn>
                    <a:cxn ang="T11">
                      <a:pos x="T2" y="T3"/>
                    </a:cxn>
                    <a:cxn ang="T12">
                      <a:pos x="T4" y="T5"/>
                    </a:cxn>
                    <a:cxn ang="T13">
                      <a:pos x="T6" y="T7"/>
                    </a:cxn>
                    <a:cxn ang="T14">
                      <a:pos x="T8" y="T9"/>
                    </a:cxn>
                  </a:cxnLst>
                  <a:rect l="T15" t="T16" r="T17" b="T18"/>
                  <a:pathLst>
                    <a:path w="255" h="170">
                      <a:moveTo>
                        <a:pt x="245" y="170"/>
                      </a:moveTo>
                      <a:lnTo>
                        <a:pt x="255" y="153"/>
                      </a:lnTo>
                      <a:lnTo>
                        <a:pt x="11" y="0"/>
                      </a:lnTo>
                      <a:lnTo>
                        <a:pt x="0" y="17"/>
                      </a:lnTo>
                      <a:lnTo>
                        <a:pt x="245" y="17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326" name="Freeform 858"/>
                <p:cNvSpPr>
                  <a:spLocks/>
                </p:cNvSpPr>
                <p:nvPr/>
              </p:nvSpPr>
              <p:spPr bwMode="auto">
                <a:xfrm>
                  <a:off x="952" y="2007"/>
                  <a:ext cx="255" cy="169"/>
                </a:xfrm>
                <a:custGeom>
                  <a:avLst/>
                  <a:gdLst>
                    <a:gd name="T0" fmla="*/ 244 w 255"/>
                    <a:gd name="T1" fmla="*/ 169 h 169"/>
                    <a:gd name="T2" fmla="*/ 255 w 255"/>
                    <a:gd name="T3" fmla="*/ 154 h 169"/>
                    <a:gd name="T4" fmla="*/ 10 w 255"/>
                    <a:gd name="T5" fmla="*/ 0 h 169"/>
                    <a:gd name="T6" fmla="*/ 0 w 255"/>
                    <a:gd name="T7" fmla="*/ 17 h 169"/>
                    <a:gd name="T8" fmla="*/ 244 w 255"/>
                    <a:gd name="T9" fmla="*/ 169 h 169"/>
                    <a:gd name="T10" fmla="*/ 0 60000 65536"/>
                    <a:gd name="T11" fmla="*/ 0 60000 65536"/>
                    <a:gd name="T12" fmla="*/ 0 60000 65536"/>
                    <a:gd name="T13" fmla="*/ 0 60000 65536"/>
                    <a:gd name="T14" fmla="*/ 0 60000 65536"/>
                    <a:gd name="T15" fmla="*/ 0 w 255"/>
                    <a:gd name="T16" fmla="*/ 0 h 169"/>
                    <a:gd name="T17" fmla="*/ 255 w 255"/>
                    <a:gd name="T18" fmla="*/ 169 h 169"/>
                  </a:gdLst>
                  <a:ahLst/>
                  <a:cxnLst>
                    <a:cxn ang="T10">
                      <a:pos x="T0" y="T1"/>
                    </a:cxn>
                    <a:cxn ang="T11">
                      <a:pos x="T2" y="T3"/>
                    </a:cxn>
                    <a:cxn ang="T12">
                      <a:pos x="T4" y="T5"/>
                    </a:cxn>
                    <a:cxn ang="T13">
                      <a:pos x="T6" y="T7"/>
                    </a:cxn>
                    <a:cxn ang="T14">
                      <a:pos x="T8" y="T9"/>
                    </a:cxn>
                  </a:cxnLst>
                  <a:rect l="T15" t="T16" r="T17" b="T18"/>
                  <a:pathLst>
                    <a:path w="255" h="169">
                      <a:moveTo>
                        <a:pt x="244" y="169"/>
                      </a:moveTo>
                      <a:lnTo>
                        <a:pt x="255" y="154"/>
                      </a:lnTo>
                      <a:lnTo>
                        <a:pt x="10" y="0"/>
                      </a:lnTo>
                      <a:lnTo>
                        <a:pt x="0" y="17"/>
                      </a:lnTo>
                      <a:lnTo>
                        <a:pt x="244" y="169"/>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327" name="Freeform 859"/>
                <p:cNvSpPr>
                  <a:spLocks/>
                </p:cNvSpPr>
                <p:nvPr/>
              </p:nvSpPr>
              <p:spPr bwMode="auto">
                <a:xfrm>
                  <a:off x="1091" y="2151"/>
                  <a:ext cx="145" cy="204"/>
                </a:xfrm>
                <a:custGeom>
                  <a:avLst/>
                  <a:gdLst>
                    <a:gd name="T0" fmla="*/ 28 w 145"/>
                    <a:gd name="T1" fmla="*/ 204 h 204"/>
                    <a:gd name="T2" fmla="*/ 145 w 145"/>
                    <a:gd name="T3" fmla="*/ 14 h 204"/>
                    <a:gd name="T4" fmla="*/ 119 w 145"/>
                    <a:gd name="T5" fmla="*/ 0 h 204"/>
                    <a:gd name="T6" fmla="*/ 0 w 145"/>
                    <a:gd name="T7" fmla="*/ 189 h 204"/>
                    <a:gd name="T8" fmla="*/ 28 w 145"/>
                    <a:gd name="T9" fmla="*/ 204 h 204"/>
                    <a:gd name="T10" fmla="*/ 0 60000 65536"/>
                    <a:gd name="T11" fmla="*/ 0 60000 65536"/>
                    <a:gd name="T12" fmla="*/ 0 60000 65536"/>
                    <a:gd name="T13" fmla="*/ 0 60000 65536"/>
                    <a:gd name="T14" fmla="*/ 0 60000 65536"/>
                    <a:gd name="T15" fmla="*/ 0 w 145"/>
                    <a:gd name="T16" fmla="*/ 0 h 204"/>
                    <a:gd name="T17" fmla="*/ 145 w 145"/>
                    <a:gd name="T18" fmla="*/ 204 h 204"/>
                  </a:gdLst>
                  <a:ahLst/>
                  <a:cxnLst>
                    <a:cxn ang="T10">
                      <a:pos x="T0" y="T1"/>
                    </a:cxn>
                    <a:cxn ang="T11">
                      <a:pos x="T2" y="T3"/>
                    </a:cxn>
                    <a:cxn ang="T12">
                      <a:pos x="T4" y="T5"/>
                    </a:cxn>
                    <a:cxn ang="T13">
                      <a:pos x="T6" y="T7"/>
                    </a:cxn>
                    <a:cxn ang="T14">
                      <a:pos x="T8" y="T9"/>
                    </a:cxn>
                  </a:cxnLst>
                  <a:rect l="T15" t="T16" r="T17" b="T18"/>
                  <a:pathLst>
                    <a:path w="145" h="204">
                      <a:moveTo>
                        <a:pt x="28" y="204"/>
                      </a:moveTo>
                      <a:lnTo>
                        <a:pt x="145" y="14"/>
                      </a:lnTo>
                      <a:lnTo>
                        <a:pt x="119" y="0"/>
                      </a:lnTo>
                      <a:lnTo>
                        <a:pt x="0" y="189"/>
                      </a:lnTo>
                      <a:lnTo>
                        <a:pt x="28" y="204"/>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328" name="Freeform 860"/>
                <p:cNvSpPr>
                  <a:spLocks/>
                </p:cNvSpPr>
                <p:nvPr/>
              </p:nvSpPr>
              <p:spPr bwMode="auto">
                <a:xfrm>
                  <a:off x="799" y="2002"/>
                  <a:ext cx="371" cy="295"/>
                </a:xfrm>
                <a:custGeom>
                  <a:avLst/>
                  <a:gdLst>
                    <a:gd name="T0" fmla="*/ 41 w 371"/>
                    <a:gd name="T1" fmla="*/ 11 h 295"/>
                    <a:gd name="T2" fmla="*/ 0 w 371"/>
                    <a:gd name="T3" fmla="*/ 77 h 295"/>
                    <a:gd name="T4" fmla="*/ 62 w 371"/>
                    <a:gd name="T5" fmla="*/ 115 h 295"/>
                    <a:gd name="T6" fmla="*/ 43 w 371"/>
                    <a:gd name="T7" fmla="*/ 145 h 295"/>
                    <a:gd name="T8" fmla="*/ 49 w 371"/>
                    <a:gd name="T9" fmla="*/ 184 h 295"/>
                    <a:gd name="T10" fmla="*/ 219 w 371"/>
                    <a:gd name="T11" fmla="*/ 290 h 295"/>
                    <a:gd name="T12" fmla="*/ 299 w 371"/>
                    <a:gd name="T13" fmla="*/ 295 h 295"/>
                    <a:gd name="T14" fmla="*/ 371 w 371"/>
                    <a:gd name="T15" fmla="*/ 181 h 295"/>
                    <a:gd name="T16" fmla="*/ 332 w 371"/>
                    <a:gd name="T17" fmla="*/ 108 h 295"/>
                    <a:gd name="T18" fmla="*/ 159 w 371"/>
                    <a:gd name="T19" fmla="*/ 0 h 295"/>
                    <a:gd name="T20" fmla="*/ 121 w 371"/>
                    <a:gd name="T21" fmla="*/ 20 h 295"/>
                    <a:gd name="T22" fmla="*/ 102 w 371"/>
                    <a:gd name="T23" fmla="*/ 48 h 295"/>
                    <a:gd name="T24" fmla="*/ 41 w 371"/>
                    <a:gd name="T25" fmla="*/ 11 h 2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1"/>
                    <a:gd name="T40" fmla="*/ 0 h 295"/>
                    <a:gd name="T41" fmla="*/ 371 w 371"/>
                    <a:gd name="T42" fmla="*/ 295 h 2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1" h="295">
                      <a:moveTo>
                        <a:pt x="41" y="11"/>
                      </a:moveTo>
                      <a:lnTo>
                        <a:pt x="0" y="77"/>
                      </a:lnTo>
                      <a:lnTo>
                        <a:pt x="62" y="115"/>
                      </a:lnTo>
                      <a:lnTo>
                        <a:pt x="43" y="145"/>
                      </a:lnTo>
                      <a:lnTo>
                        <a:pt x="49" y="184"/>
                      </a:lnTo>
                      <a:lnTo>
                        <a:pt x="219" y="290"/>
                      </a:lnTo>
                      <a:lnTo>
                        <a:pt x="299" y="295"/>
                      </a:lnTo>
                      <a:lnTo>
                        <a:pt x="371" y="181"/>
                      </a:lnTo>
                      <a:lnTo>
                        <a:pt x="332" y="108"/>
                      </a:lnTo>
                      <a:lnTo>
                        <a:pt x="159" y="0"/>
                      </a:lnTo>
                      <a:lnTo>
                        <a:pt x="121" y="20"/>
                      </a:lnTo>
                      <a:lnTo>
                        <a:pt x="102" y="48"/>
                      </a:lnTo>
                      <a:lnTo>
                        <a:pt x="41" y="11"/>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329" name="Freeform 861"/>
                <p:cNvSpPr>
                  <a:spLocks/>
                </p:cNvSpPr>
                <p:nvPr/>
              </p:nvSpPr>
              <p:spPr bwMode="auto">
                <a:xfrm>
                  <a:off x="1320" y="2344"/>
                  <a:ext cx="63" cy="56"/>
                </a:xfrm>
                <a:custGeom>
                  <a:avLst/>
                  <a:gdLst>
                    <a:gd name="T0" fmla="*/ 46 w 63"/>
                    <a:gd name="T1" fmla="*/ 56 h 56"/>
                    <a:gd name="T2" fmla="*/ 63 w 63"/>
                    <a:gd name="T3" fmla="*/ 30 h 56"/>
                    <a:gd name="T4" fmla="*/ 17 w 63"/>
                    <a:gd name="T5" fmla="*/ 0 h 56"/>
                    <a:gd name="T6" fmla="*/ 0 w 63"/>
                    <a:gd name="T7" fmla="*/ 26 h 56"/>
                    <a:gd name="T8" fmla="*/ 46 w 63"/>
                    <a:gd name="T9" fmla="*/ 56 h 56"/>
                    <a:gd name="T10" fmla="*/ 0 60000 65536"/>
                    <a:gd name="T11" fmla="*/ 0 60000 65536"/>
                    <a:gd name="T12" fmla="*/ 0 60000 65536"/>
                    <a:gd name="T13" fmla="*/ 0 60000 65536"/>
                    <a:gd name="T14" fmla="*/ 0 60000 65536"/>
                    <a:gd name="T15" fmla="*/ 0 w 63"/>
                    <a:gd name="T16" fmla="*/ 0 h 56"/>
                    <a:gd name="T17" fmla="*/ 63 w 63"/>
                    <a:gd name="T18" fmla="*/ 56 h 56"/>
                  </a:gdLst>
                  <a:ahLst/>
                  <a:cxnLst>
                    <a:cxn ang="T10">
                      <a:pos x="T0" y="T1"/>
                    </a:cxn>
                    <a:cxn ang="T11">
                      <a:pos x="T2" y="T3"/>
                    </a:cxn>
                    <a:cxn ang="T12">
                      <a:pos x="T4" y="T5"/>
                    </a:cxn>
                    <a:cxn ang="T13">
                      <a:pos x="T6" y="T7"/>
                    </a:cxn>
                    <a:cxn ang="T14">
                      <a:pos x="T8" y="T9"/>
                    </a:cxn>
                  </a:cxnLst>
                  <a:rect l="T15" t="T16" r="T17" b="T18"/>
                  <a:pathLst>
                    <a:path w="63" h="56">
                      <a:moveTo>
                        <a:pt x="46" y="56"/>
                      </a:moveTo>
                      <a:lnTo>
                        <a:pt x="63" y="30"/>
                      </a:lnTo>
                      <a:lnTo>
                        <a:pt x="17" y="0"/>
                      </a:lnTo>
                      <a:lnTo>
                        <a:pt x="0" y="26"/>
                      </a:lnTo>
                      <a:lnTo>
                        <a:pt x="46" y="56"/>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3314" name="Group 862"/>
              <p:cNvGrpSpPr>
                <a:grpSpLocks/>
              </p:cNvGrpSpPr>
              <p:nvPr/>
            </p:nvGrpSpPr>
            <p:grpSpPr bwMode="auto">
              <a:xfrm>
                <a:off x="766" y="3930"/>
                <a:ext cx="454" cy="158"/>
                <a:chOff x="766" y="3930"/>
                <a:chExt cx="454" cy="158"/>
              </a:xfrm>
            </p:grpSpPr>
            <p:sp>
              <p:nvSpPr>
                <p:cNvPr id="3315" name="Rectangle 863"/>
                <p:cNvSpPr>
                  <a:spLocks noChangeArrowheads="1"/>
                </p:cNvSpPr>
                <p:nvPr/>
              </p:nvSpPr>
              <p:spPr bwMode="auto">
                <a:xfrm>
                  <a:off x="767" y="4002"/>
                  <a:ext cx="170" cy="7"/>
                </a:xfrm>
                <a:prstGeom prst="rect">
                  <a:avLst/>
                </a:prstGeom>
                <a:solidFill>
                  <a:srgbClr val="000000"/>
                </a:solidFill>
                <a:ln w="0">
                  <a:solidFill>
                    <a:srgbClr val="000000"/>
                  </a:solidFill>
                  <a:miter lim="800000"/>
                  <a:headEnd/>
                  <a:tailEnd/>
                </a:ln>
              </p:spPr>
              <p:txBody>
                <a:bodyPr/>
                <a:lstStyle/>
                <a:p>
                  <a:endParaRPr lang="en-US"/>
                </a:p>
              </p:txBody>
            </p:sp>
            <p:sp>
              <p:nvSpPr>
                <p:cNvPr id="3316" name="Rectangle 864"/>
                <p:cNvSpPr>
                  <a:spLocks noChangeArrowheads="1"/>
                </p:cNvSpPr>
                <p:nvPr/>
              </p:nvSpPr>
              <p:spPr bwMode="auto">
                <a:xfrm>
                  <a:off x="951" y="3936"/>
                  <a:ext cx="200" cy="13"/>
                </a:xfrm>
                <a:prstGeom prst="rect">
                  <a:avLst/>
                </a:prstGeom>
                <a:solidFill>
                  <a:srgbClr val="C0C0C0"/>
                </a:solidFill>
                <a:ln w="0">
                  <a:solidFill>
                    <a:srgbClr val="C0C0C0"/>
                  </a:solidFill>
                  <a:miter lim="800000"/>
                  <a:headEnd/>
                  <a:tailEnd/>
                </a:ln>
              </p:spPr>
              <p:txBody>
                <a:bodyPr/>
                <a:lstStyle/>
                <a:p>
                  <a:endParaRPr lang="en-US"/>
                </a:p>
              </p:txBody>
            </p:sp>
            <p:sp>
              <p:nvSpPr>
                <p:cNvPr id="3317" name="Rectangle 865"/>
                <p:cNvSpPr>
                  <a:spLocks noChangeArrowheads="1"/>
                </p:cNvSpPr>
                <p:nvPr/>
              </p:nvSpPr>
              <p:spPr bwMode="auto">
                <a:xfrm>
                  <a:off x="949" y="4067"/>
                  <a:ext cx="199" cy="13"/>
                </a:xfrm>
                <a:prstGeom prst="rect">
                  <a:avLst/>
                </a:prstGeom>
                <a:solidFill>
                  <a:srgbClr val="C0C0C0"/>
                </a:solidFill>
                <a:ln w="0">
                  <a:solidFill>
                    <a:srgbClr val="C0C0C0"/>
                  </a:solidFill>
                  <a:miter lim="800000"/>
                  <a:headEnd/>
                  <a:tailEnd/>
                </a:ln>
              </p:spPr>
              <p:txBody>
                <a:bodyPr/>
                <a:lstStyle/>
                <a:p>
                  <a:endParaRPr lang="en-US"/>
                </a:p>
              </p:txBody>
            </p:sp>
            <p:sp>
              <p:nvSpPr>
                <p:cNvPr id="3318" name="Freeform 866"/>
                <p:cNvSpPr>
                  <a:spLocks/>
                </p:cNvSpPr>
                <p:nvPr/>
              </p:nvSpPr>
              <p:spPr bwMode="auto">
                <a:xfrm>
                  <a:off x="929" y="3930"/>
                  <a:ext cx="22" cy="158"/>
                </a:xfrm>
                <a:custGeom>
                  <a:avLst/>
                  <a:gdLst>
                    <a:gd name="T0" fmla="*/ 0 w 31"/>
                    <a:gd name="T1" fmla="*/ 3 h 227"/>
                    <a:gd name="T2" fmla="*/ 0 w 31"/>
                    <a:gd name="T3" fmla="*/ 227 h 227"/>
                    <a:gd name="T4" fmla="*/ 30 w 31"/>
                    <a:gd name="T5" fmla="*/ 225 h 227"/>
                    <a:gd name="T6" fmla="*/ 31 w 31"/>
                    <a:gd name="T7" fmla="*/ 0 h 227"/>
                    <a:gd name="T8" fmla="*/ 0 w 31"/>
                    <a:gd name="T9" fmla="*/ 3 h 227"/>
                    <a:gd name="T10" fmla="*/ 0 60000 65536"/>
                    <a:gd name="T11" fmla="*/ 0 60000 65536"/>
                    <a:gd name="T12" fmla="*/ 0 60000 65536"/>
                    <a:gd name="T13" fmla="*/ 0 60000 65536"/>
                    <a:gd name="T14" fmla="*/ 0 60000 65536"/>
                    <a:gd name="T15" fmla="*/ 0 w 31"/>
                    <a:gd name="T16" fmla="*/ 0 h 227"/>
                    <a:gd name="T17" fmla="*/ 31 w 31"/>
                    <a:gd name="T18" fmla="*/ 227 h 227"/>
                  </a:gdLst>
                  <a:ahLst/>
                  <a:cxnLst>
                    <a:cxn ang="T10">
                      <a:pos x="T0" y="T1"/>
                    </a:cxn>
                    <a:cxn ang="T11">
                      <a:pos x="T2" y="T3"/>
                    </a:cxn>
                    <a:cxn ang="T12">
                      <a:pos x="T4" y="T5"/>
                    </a:cxn>
                    <a:cxn ang="T13">
                      <a:pos x="T6" y="T7"/>
                    </a:cxn>
                    <a:cxn ang="T14">
                      <a:pos x="T8" y="T9"/>
                    </a:cxn>
                  </a:cxnLst>
                  <a:rect l="T15" t="T16" r="T17" b="T18"/>
                  <a:pathLst>
                    <a:path w="31" h="227">
                      <a:moveTo>
                        <a:pt x="0" y="3"/>
                      </a:moveTo>
                      <a:lnTo>
                        <a:pt x="0" y="227"/>
                      </a:lnTo>
                      <a:lnTo>
                        <a:pt x="30" y="225"/>
                      </a:lnTo>
                      <a:lnTo>
                        <a:pt x="31" y="0"/>
                      </a:lnTo>
                      <a:lnTo>
                        <a:pt x="0" y="3"/>
                      </a:lnTo>
                      <a:close/>
                    </a:path>
                  </a:pathLst>
                </a:custGeom>
                <a:solidFill>
                  <a:srgbClr val="000000"/>
                </a:solidFill>
                <a:ln w="9525">
                  <a:noFill/>
                  <a:round/>
                  <a:headEnd/>
                  <a:tailEnd/>
                </a:ln>
              </p:spPr>
              <p:txBody>
                <a:bodyPr/>
                <a:lstStyle/>
                <a:p>
                  <a:endParaRPr lang="en-US"/>
                </a:p>
              </p:txBody>
            </p:sp>
            <p:sp>
              <p:nvSpPr>
                <p:cNvPr id="3319" name="Rectangle 867"/>
                <p:cNvSpPr>
                  <a:spLocks noChangeArrowheads="1"/>
                </p:cNvSpPr>
                <p:nvPr/>
              </p:nvSpPr>
              <p:spPr bwMode="auto">
                <a:xfrm>
                  <a:off x="766" y="3998"/>
                  <a:ext cx="38" cy="21"/>
                </a:xfrm>
                <a:prstGeom prst="rect">
                  <a:avLst/>
                </a:prstGeom>
                <a:solidFill>
                  <a:srgbClr val="000000"/>
                </a:solidFill>
                <a:ln w="0">
                  <a:solidFill>
                    <a:srgbClr val="000000"/>
                  </a:solidFill>
                  <a:miter lim="800000"/>
                  <a:headEnd/>
                  <a:tailEnd/>
                </a:ln>
              </p:spPr>
              <p:txBody>
                <a:bodyPr/>
                <a:lstStyle/>
                <a:p>
                  <a:endParaRPr lang="en-US"/>
                </a:p>
              </p:txBody>
            </p:sp>
            <p:grpSp>
              <p:nvGrpSpPr>
                <p:cNvPr id="3320" name="Group 868"/>
                <p:cNvGrpSpPr>
                  <a:grpSpLocks/>
                </p:cNvGrpSpPr>
                <p:nvPr/>
              </p:nvGrpSpPr>
              <p:grpSpPr bwMode="auto">
                <a:xfrm>
                  <a:off x="963" y="3933"/>
                  <a:ext cx="257" cy="149"/>
                  <a:chOff x="963" y="3933"/>
                  <a:chExt cx="257" cy="149"/>
                </a:xfrm>
              </p:grpSpPr>
              <p:sp>
                <p:nvSpPr>
                  <p:cNvPr id="3321" name="Freeform 869"/>
                  <p:cNvSpPr>
                    <a:spLocks/>
                  </p:cNvSpPr>
                  <p:nvPr/>
                </p:nvSpPr>
                <p:spPr bwMode="auto">
                  <a:xfrm>
                    <a:off x="963" y="3933"/>
                    <a:ext cx="257" cy="149"/>
                  </a:xfrm>
                  <a:custGeom>
                    <a:avLst/>
                    <a:gdLst>
                      <a:gd name="T0" fmla="*/ 370 w 370"/>
                      <a:gd name="T1" fmla="*/ 142 h 214"/>
                      <a:gd name="T2" fmla="*/ 370 w 370"/>
                      <a:gd name="T3" fmla="*/ 64 h 214"/>
                      <a:gd name="T4" fmla="*/ 297 w 370"/>
                      <a:gd name="T5" fmla="*/ 64 h 214"/>
                      <a:gd name="T6" fmla="*/ 297 w 370"/>
                      <a:gd name="T7" fmla="*/ 28 h 214"/>
                      <a:gd name="T8" fmla="*/ 272 w 370"/>
                      <a:gd name="T9" fmla="*/ 0 h 214"/>
                      <a:gd name="T10" fmla="*/ 71 w 370"/>
                      <a:gd name="T11" fmla="*/ 0 h 214"/>
                      <a:gd name="T12" fmla="*/ 0 w 370"/>
                      <a:gd name="T13" fmla="*/ 38 h 214"/>
                      <a:gd name="T14" fmla="*/ 0 w 370"/>
                      <a:gd name="T15" fmla="*/ 172 h 214"/>
                      <a:gd name="T16" fmla="*/ 72 w 370"/>
                      <a:gd name="T17" fmla="*/ 214 h 214"/>
                      <a:gd name="T18" fmla="*/ 275 w 370"/>
                      <a:gd name="T19" fmla="*/ 214 h 214"/>
                      <a:gd name="T20" fmla="*/ 298 w 370"/>
                      <a:gd name="T21" fmla="*/ 177 h 214"/>
                      <a:gd name="T22" fmla="*/ 298 w 370"/>
                      <a:gd name="T23" fmla="*/ 142 h 214"/>
                      <a:gd name="T24" fmla="*/ 370 w 370"/>
                      <a:gd name="T25" fmla="*/ 142 h 2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0"/>
                      <a:gd name="T40" fmla="*/ 0 h 214"/>
                      <a:gd name="T41" fmla="*/ 370 w 370"/>
                      <a:gd name="T42" fmla="*/ 214 h 2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0" h="214">
                        <a:moveTo>
                          <a:pt x="370" y="142"/>
                        </a:moveTo>
                        <a:lnTo>
                          <a:pt x="370" y="64"/>
                        </a:lnTo>
                        <a:lnTo>
                          <a:pt x="297" y="64"/>
                        </a:lnTo>
                        <a:lnTo>
                          <a:pt x="297" y="28"/>
                        </a:lnTo>
                        <a:lnTo>
                          <a:pt x="272" y="0"/>
                        </a:lnTo>
                        <a:lnTo>
                          <a:pt x="71" y="0"/>
                        </a:lnTo>
                        <a:lnTo>
                          <a:pt x="0" y="38"/>
                        </a:lnTo>
                        <a:lnTo>
                          <a:pt x="0" y="172"/>
                        </a:lnTo>
                        <a:lnTo>
                          <a:pt x="72" y="214"/>
                        </a:lnTo>
                        <a:lnTo>
                          <a:pt x="275" y="214"/>
                        </a:lnTo>
                        <a:lnTo>
                          <a:pt x="298" y="177"/>
                        </a:lnTo>
                        <a:lnTo>
                          <a:pt x="298" y="142"/>
                        </a:lnTo>
                        <a:lnTo>
                          <a:pt x="370" y="142"/>
                        </a:lnTo>
                        <a:close/>
                      </a:path>
                    </a:pathLst>
                  </a:custGeom>
                  <a:solidFill>
                    <a:srgbClr val="FFFFFF"/>
                  </a:solidFill>
                  <a:ln w="0">
                    <a:solidFill>
                      <a:srgbClr val="000000"/>
                    </a:solidFill>
                    <a:prstDash val="solid"/>
                    <a:round/>
                    <a:headEnd/>
                    <a:tailEnd/>
                  </a:ln>
                </p:spPr>
                <p:txBody>
                  <a:bodyPr/>
                  <a:lstStyle/>
                  <a:p>
                    <a:endParaRPr lang="en-US"/>
                  </a:p>
                </p:txBody>
              </p:sp>
              <p:sp>
                <p:nvSpPr>
                  <p:cNvPr id="3322" name="Line 870"/>
                  <p:cNvSpPr>
                    <a:spLocks noChangeShapeType="1"/>
                  </p:cNvSpPr>
                  <p:nvPr/>
                </p:nvSpPr>
                <p:spPr bwMode="auto">
                  <a:xfrm flipV="1">
                    <a:off x="965" y="3956"/>
                    <a:ext cx="205" cy="96"/>
                  </a:xfrm>
                  <a:prstGeom prst="line">
                    <a:avLst/>
                  </a:prstGeom>
                  <a:noFill/>
                  <a:ln w="9525">
                    <a:solidFill>
                      <a:schemeClr val="tx1"/>
                    </a:solidFill>
                    <a:round/>
                    <a:headEnd/>
                    <a:tailEnd/>
                  </a:ln>
                </p:spPr>
                <p:txBody>
                  <a:bodyPr/>
                  <a:lstStyle/>
                  <a:p>
                    <a:endParaRPr lang="en-US"/>
                  </a:p>
                </p:txBody>
              </p:sp>
              <p:sp>
                <p:nvSpPr>
                  <p:cNvPr id="3323" name="Line 871"/>
                  <p:cNvSpPr>
                    <a:spLocks noChangeShapeType="1"/>
                  </p:cNvSpPr>
                  <p:nvPr/>
                </p:nvSpPr>
                <p:spPr bwMode="auto">
                  <a:xfrm flipH="1" flipV="1">
                    <a:off x="965" y="3963"/>
                    <a:ext cx="205" cy="92"/>
                  </a:xfrm>
                  <a:prstGeom prst="line">
                    <a:avLst/>
                  </a:prstGeom>
                  <a:noFill/>
                  <a:ln w="9525">
                    <a:solidFill>
                      <a:schemeClr val="tx1"/>
                    </a:solidFill>
                    <a:round/>
                    <a:headEnd/>
                    <a:tailEnd/>
                  </a:ln>
                </p:spPr>
                <p:txBody>
                  <a:bodyPr/>
                  <a:lstStyle/>
                  <a:p>
                    <a:endParaRPr lang="en-US"/>
                  </a:p>
                </p:txBody>
              </p:sp>
            </p:grpSp>
          </p:grpSp>
        </p:grpSp>
      </p:grpSp>
      <p:grpSp>
        <p:nvGrpSpPr>
          <p:cNvPr id="3196" name="Group 872"/>
          <p:cNvGrpSpPr>
            <a:grpSpLocks/>
          </p:cNvGrpSpPr>
          <p:nvPr/>
        </p:nvGrpSpPr>
        <p:grpSpPr bwMode="auto">
          <a:xfrm>
            <a:off x="2797175" y="6545264"/>
            <a:ext cx="1055688" cy="1277937"/>
            <a:chOff x="1466" y="4131"/>
            <a:chExt cx="665" cy="805"/>
          </a:xfrm>
        </p:grpSpPr>
        <p:grpSp>
          <p:nvGrpSpPr>
            <p:cNvPr id="3287" name="Group 873"/>
            <p:cNvGrpSpPr>
              <a:grpSpLocks/>
            </p:cNvGrpSpPr>
            <p:nvPr/>
          </p:nvGrpSpPr>
          <p:grpSpPr bwMode="auto">
            <a:xfrm>
              <a:off x="1466" y="4288"/>
              <a:ext cx="665" cy="648"/>
              <a:chOff x="1370" y="4224"/>
              <a:chExt cx="665" cy="648"/>
            </a:xfrm>
          </p:grpSpPr>
          <p:grpSp>
            <p:nvGrpSpPr>
              <p:cNvPr id="3289" name="Group 874"/>
              <p:cNvGrpSpPr>
                <a:grpSpLocks/>
              </p:cNvGrpSpPr>
              <p:nvPr/>
            </p:nvGrpSpPr>
            <p:grpSpPr bwMode="auto">
              <a:xfrm>
                <a:off x="1536" y="4224"/>
                <a:ext cx="499" cy="627"/>
                <a:chOff x="-499" y="3360"/>
                <a:chExt cx="499" cy="627"/>
              </a:xfrm>
            </p:grpSpPr>
            <p:sp>
              <p:nvSpPr>
                <p:cNvPr id="3302" name="Freeform 875"/>
                <p:cNvSpPr>
                  <a:spLocks/>
                </p:cNvSpPr>
                <p:nvPr/>
              </p:nvSpPr>
              <p:spPr bwMode="auto">
                <a:xfrm>
                  <a:off x="-294" y="3504"/>
                  <a:ext cx="294" cy="228"/>
                </a:xfrm>
                <a:custGeom>
                  <a:avLst/>
                  <a:gdLst>
                    <a:gd name="T0" fmla="*/ 294 w 294"/>
                    <a:gd name="T1" fmla="*/ 55 h 228"/>
                    <a:gd name="T2" fmla="*/ 262 w 294"/>
                    <a:gd name="T3" fmla="*/ 3 h 228"/>
                    <a:gd name="T4" fmla="*/ 212 w 294"/>
                    <a:gd name="T5" fmla="*/ 32 h 228"/>
                    <a:gd name="T6" fmla="*/ 201 w 294"/>
                    <a:gd name="T7" fmla="*/ 16 h 228"/>
                    <a:gd name="T8" fmla="*/ 168 w 294"/>
                    <a:gd name="T9" fmla="*/ 0 h 228"/>
                    <a:gd name="T10" fmla="*/ 33 w 294"/>
                    <a:gd name="T11" fmla="*/ 81 h 228"/>
                    <a:gd name="T12" fmla="*/ 0 w 294"/>
                    <a:gd name="T13" fmla="*/ 135 h 228"/>
                    <a:gd name="T14" fmla="*/ 54 w 294"/>
                    <a:gd name="T15" fmla="*/ 228 h 228"/>
                    <a:gd name="T16" fmla="*/ 120 w 294"/>
                    <a:gd name="T17" fmla="*/ 225 h 228"/>
                    <a:gd name="T18" fmla="*/ 255 w 294"/>
                    <a:gd name="T19" fmla="*/ 144 h 228"/>
                    <a:gd name="T20" fmla="*/ 255 w 294"/>
                    <a:gd name="T21" fmla="*/ 106 h 228"/>
                    <a:gd name="T22" fmla="*/ 243 w 294"/>
                    <a:gd name="T23" fmla="*/ 87 h 228"/>
                    <a:gd name="T24" fmla="*/ 294 w 294"/>
                    <a:gd name="T25" fmla="*/ 55 h 2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4"/>
                    <a:gd name="T40" fmla="*/ 0 h 228"/>
                    <a:gd name="T41" fmla="*/ 294 w 294"/>
                    <a:gd name="T42" fmla="*/ 228 h 2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4" h="228">
                      <a:moveTo>
                        <a:pt x="294" y="55"/>
                      </a:moveTo>
                      <a:lnTo>
                        <a:pt x="262" y="3"/>
                      </a:lnTo>
                      <a:lnTo>
                        <a:pt x="212" y="32"/>
                      </a:lnTo>
                      <a:lnTo>
                        <a:pt x="201" y="16"/>
                      </a:lnTo>
                      <a:lnTo>
                        <a:pt x="168" y="0"/>
                      </a:lnTo>
                      <a:lnTo>
                        <a:pt x="33" y="81"/>
                      </a:lnTo>
                      <a:lnTo>
                        <a:pt x="0" y="135"/>
                      </a:lnTo>
                      <a:lnTo>
                        <a:pt x="54" y="228"/>
                      </a:lnTo>
                      <a:lnTo>
                        <a:pt x="120" y="225"/>
                      </a:lnTo>
                      <a:lnTo>
                        <a:pt x="255" y="144"/>
                      </a:lnTo>
                      <a:lnTo>
                        <a:pt x="255" y="106"/>
                      </a:lnTo>
                      <a:lnTo>
                        <a:pt x="243" y="87"/>
                      </a:lnTo>
                      <a:lnTo>
                        <a:pt x="294" y="55"/>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303" name="Freeform 876"/>
                <p:cNvSpPr>
                  <a:spLocks/>
                </p:cNvSpPr>
                <p:nvPr/>
              </p:nvSpPr>
              <p:spPr bwMode="auto">
                <a:xfrm>
                  <a:off x="-411" y="3468"/>
                  <a:ext cx="190" cy="304"/>
                </a:xfrm>
                <a:custGeom>
                  <a:avLst/>
                  <a:gdLst>
                    <a:gd name="T0" fmla="*/ 0 w 190"/>
                    <a:gd name="T1" fmla="*/ 9 h 304"/>
                    <a:gd name="T2" fmla="*/ 174 w 190"/>
                    <a:gd name="T3" fmla="*/ 304 h 304"/>
                    <a:gd name="T4" fmla="*/ 190 w 190"/>
                    <a:gd name="T5" fmla="*/ 295 h 304"/>
                    <a:gd name="T6" fmla="*/ 15 w 190"/>
                    <a:gd name="T7" fmla="*/ 0 h 304"/>
                    <a:gd name="T8" fmla="*/ 0 w 190"/>
                    <a:gd name="T9" fmla="*/ 9 h 304"/>
                    <a:gd name="T10" fmla="*/ 0 60000 65536"/>
                    <a:gd name="T11" fmla="*/ 0 60000 65536"/>
                    <a:gd name="T12" fmla="*/ 0 60000 65536"/>
                    <a:gd name="T13" fmla="*/ 0 60000 65536"/>
                    <a:gd name="T14" fmla="*/ 0 60000 65536"/>
                    <a:gd name="T15" fmla="*/ 0 w 190"/>
                    <a:gd name="T16" fmla="*/ 0 h 304"/>
                    <a:gd name="T17" fmla="*/ 190 w 190"/>
                    <a:gd name="T18" fmla="*/ 304 h 304"/>
                  </a:gdLst>
                  <a:ahLst/>
                  <a:cxnLst>
                    <a:cxn ang="T10">
                      <a:pos x="T0" y="T1"/>
                    </a:cxn>
                    <a:cxn ang="T11">
                      <a:pos x="T2" y="T3"/>
                    </a:cxn>
                    <a:cxn ang="T12">
                      <a:pos x="T4" y="T5"/>
                    </a:cxn>
                    <a:cxn ang="T13">
                      <a:pos x="T6" y="T7"/>
                    </a:cxn>
                    <a:cxn ang="T14">
                      <a:pos x="T8" y="T9"/>
                    </a:cxn>
                  </a:cxnLst>
                  <a:rect l="T15" t="T16" r="T17" b="T18"/>
                  <a:pathLst>
                    <a:path w="190" h="304">
                      <a:moveTo>
                        <a:pt x="0" y="9"/>
                      </a:moveTo>
                      <a:lnTo>
                        <a:pt x="174" y="304"/>
                      </a:lnTo>
                      <a:lnTo>
                        <a:pt x="190" y="295"/>
                      </a:lnTo>
                      <a:lnTo>
                        <a:pt x="15" y="0"/>
                      </a:lnTo>
                      <a:lnTo>
                        <a:pt x="0" y="9"/>
                      </a:lnTo>
                      <a:close/>
                    </a:path>
                  </a:pathLst>
                </a:custGeom>
                <a:solidFill>
                  <a:srgbClr val="000000"/>
                </a:solidFill>
                <a:ln w="9525">
                  <a:noFill/>
                  <a:round/>
                  <a:headEnd/>
                  <a:tailEnd/>
                </a:ln>
              </p:spPr>
              <p:txBody>
                <a:bodyPr/>
                <a:lstStyle/>
                <a:p>
                  <a:endParaRPr lang="en-US"/>
                </a:p>
              </p:txBody>
            </p:sp>
            <p:sp>
              <p:nvSpPr>
                <p:cNvPr id="3304" name="Freeform 877"/>
                <p:cNvSpPr>
                  <a:spLocks/>
                </p:cNvSpPr>
                <p:nvPr/>
              </p:nvSpPr>
              <p:spPr bwMode="auto">
                <a:xfrm>
                  <a:off x="-489" y="3621"/>
                  <a:ext cx="175" cy="125"/>
                </a:xfrm>
                <a:custGeom>
                  <a:avLst/>
                  <a:gdLst>
                    <a:gd name="T0" fmla="*/ 175 w 175"/>
                    <a:gd name="T1" fmla="*/ 17 h 125"/>
                    <a:gd name="T2" fmla="*/ 11 w 175"/>
                    <a:gd name="T3" fmla="*/ 125 h 125"/>
                    <a:gd name="T4" fmla="*/ 0 w 175"/>
                    <a:gd name="T5" fmla="*/ 108 h 125"/>
                    <a:gd name="T6" fmla="*/ 163 w 175"/>
                    <a:gd name="T7" fmla="*/ 0 h 125"/>
                    <a:gd name="T8" fmla="*/ 175 w 175"/>
                    <a:gd name="T9" fmla="*/ 17 h 125"/>
                    <a:gd name="T10" fmla="*/ 0 60000 65536"/>
                    <a:gd name="T11" fmla="*/ 0 60000 65536"/>
                    <a:gd name="T12" fmla="*/ 0 60000 65536"/>
                    <a:gd name="T13" fmla="*/ 0 60000 65536"/>
                    <a:gd name="T14" fmla="*/ 0 60000 65536"/>
                    <a:gd name="T15" fmla="*/ 0 w 175"/>
                    <a:gd name="T16" fmla="*/ 0 h 125"/>
                    <a:gd name="T17" fmla="*/ 175 w 175"/>
                    <a:gd name="T18" fmla="*/ 125 h 125"/>
                  </a:gdLst>
                  <a:ahLst/>
                  <a:cxnLst>
                    <a:cxn ang="T10">
                      <a:pos x="T0" y="T1"/>
                    </a:cxn>
                    <a:cxn ang="T11">
                      <a:pos x="T2" y="T3"/>
                    </a:cxn>
                    <a:cxn ang="T12">
                      <a:pos x="T4" y="T5"/>
                    </a:cxn>
                    <a:cxn ang="T13">
                      <a:pos x="T6" y="T7"/>
                    </a:cxn>
                    <a:cxn ang="T14">
                      <a:pos x="T8" y="T9"/>
                    </a:cxn>
                  </a:cxnLst>
                  <a:rect l="T15" t="T16" r="T17" b="T18"/>
                  <a:pathLst>
                    <a:path w="175" h="125">
                      <a:moveTo>
                        <a:pt x="175" y="17"/>
                      </a:moveTo>
                      <a:lnTo>
                        <a:pt x="11" y="125"/>
                      </a:lnTo>
                      <a:lnTo>
                        <a:pt x="0" y="108"/>
                      </a:lnTo>
                      <a:lnTo>
                        <a:pt x="163" y="0"/>
                      </a:lnTo>
                      <a:lnTo>
                        <a:pt x="175" y="17"/>
                      </a:lnTo>
                      <a:close/>
                    </a:path>
                  </a:pathLst>
                </a:custGeom>
                <a:solidFill>
                  <a:srgbClr val="000000"/>
                </a:solidFill>
                <a:ln w="9525">
                  <a:noFill/>
                  <a:round/>
                  <a:headEnd/>
                  <a:tailEnd/>
                </a:ln>
              </p:spPr>
              <p:txBody>
                <a:bodyPr/>
                <a:lstStyle/>
                <a:p>
                  <a:endParaRPr lang="en-US"/>
                </a:p>
              </p:txBody>
            </p:sp>
            <p:sp>
              <p:nvSpPr>
                <p:cNvPr id="3305" name="Freeform 878"/>
                <p:cNvSpPr>
                  <a:spLocks/>
                </p:cNvSpPr>
                <p:nvPr/>
              </p:nvSpPr>
              <p:spPr bwMode="auto">
                <a:xfrm>
                  <a:off x="-499" y="3669"/>
                  <a:ext cx="93" cy="100"/>
                </a:xfrm>
                <a:custGeom>
                  <a:avLst/>
                  <a:gdLst>
                    <a:gd name="T0" fmla="*/ 93 w 93"/>
                    <a:gd name="T1" fmla="*/ 61 h 100"/>
                    <a:gd name="T2" fmla="*/ 42 w 93"/>
                    <a:gd name="T3" fmla="*/ 100 h 100"/>
                    <a:gd name="T4" fmla="*/ 0 w 93"/>
                    <a:gd name="T5" fmla="*/ 39 h 100"/>
                    <a:gd name="T6" fmla="*/ 51 w 93"/>
                    <a:gd name="T7" fmla="*/ 0 h 100"/>
                    <a:gd name="T8" fmla="*/ 93 w 93"/>
                    <a:gd name="T9" fmla="*/ 61 h 100"/>
                    <a:gd name="T10" fmla="*/ 0 60000 65536"/>
                    <a:gd name="T11" fmla="*/ 0 60000 65536"/>
                    <a:gd name="T12" fmla="*/ 0 60000 65536"/>
                    <a:gd name="T13" fmla="*/ 0 60000 65536"/>
                    <a:gd name="T14" fmla="*/ 0 60000 65536"/>
                    <a:gd name="T15" fmla="*/ 0 w 93"/>
                    <a:gd name="T16" fmla="*/ 0 h 100"/>
                    <a:gd name="T17" fmla="*/ 93 w 93"/>
                    <a:gd name="T18" fmla="*/ 100 h 100"/>
                  </a:gdLst>
                  <a:ahLst/>
                  <a:cxnLst>
                    <a:cxn ang="T10">
                      <a:pos x="T0" y="T1"/>
                    </a:cxn>
                    <a:cxn ang="T11">
                      <a:pos x="T2" y="T3"/>
                    </a:cxn>
                    <a:cxn ang="T12">
                      <a:pos x="T4" y="T5"/>
                    </a:cxn>
                    <a:cxn ang="T13">
                      <a:pos x="T6" y="T7"/>
                    </a:cxn>
                    <a:cxn ang="T14">
                      <a:pos x="T8" y="T9"/>
                    </a:cxn>
                  </a:cxnLst>
                  <a:rect l="T15" t="T16" r="T17" b="T18"/>
                  <a:pathLst>
                    <a:path w="93" h="100">
                      <a:moveTo>
                        <a:pt x="93" y="61"/>
                      </a:moveTo>
                      <a:lnTo>
                        <a:pt x="42" y="100"/>
                      </a:lnTo>
                      <a:lnTo>
                        <a:pt x="0" y="39"/>
                      </a:lnTo>
                      <a:lnTo>
                        <a:pt x="51" y="0"/>
                      </a:lnTo>
                      <a:lnTo>
                        <a:pt x="93" y="61"/>
                      </a:lnTo>
                      <a:close/>
                    </a:path>
                  </a:pathLst>
                </a:custGeom>
                <a:solidFill>
                  <a:srgbClr val="000000"/>
                </a:solidFill>
                <a:ln w="9525">
                  <a:noFill/>
                  <a:round/>
                  <a:headEnd/>
                  <a:tailEnd/>
                </a:ln>
              </p:spPr>
              <p:txBody>
                <a:bodyPr/>
                <a:lstStyle/>
                <a:p>
                  <a:endParaRPr lang="en-US"/>
                </a:p>
              </p:txBody>
            </p:sp>
            <p:sp>
              <p:nvSpPr>
                <p:cNvPr id="3306" name="Freeform 879"/>
                <p:cNvSpPr>
                  <a:spLocks/>
                </p:cNvSpPr>
                <p:nvPr/>
              </p:nvSpPr>
              <p:spPr bwMode="auto">
                <a:xfrm>
                  <a:off x="-382" y="3360"/>
                  <a:ext cx="293" cy="229"/>
                </a:xfrm>
                <a:custGeom>
                  <a:avLst/>
                  <a:gdLst>
                    <a:gd name="T0" fmla="*/ 293 w 293"/>
                    <a:gd name="T1" fmla="*/ 52 h 229"/>
                    <a:gd name="T2" fmla="*/ 260 w 293"/>
                    <a:gd name="T3" fmla="*/ 1 h 229"/>
                    <a:gd name="T4" fmla="*/ 210 w 293"/>
                    <a:gd name="T5" fmla="*/ 31 h 229"/>
                    <a:gd name="T6" fmla="*/ 199 w 293"/>
                    <a:gd name="T7" fmla="*/ 15 h 229"/>
                    <a:gd name="T8" fmla="*/ 166 w 293"/>
                    <a:gd name="T9" fmla="*/ 0 h 229"/>
                    <a:gd name="T10" fmla="*/ 32 w 293"/>
                    <a:gd name="T11" fmla="*/ 82 h 229"/>
                    <a:gd name="T12" fmla="*/ 0 w 293"/>
                    <a:gd name="T13" fmla="*/ 138 h 229"/>
                    <a:gd name="T14" fmla="*/ 55 w 293"/>
                    <a:gd name="T15" fmla="*/ 229 h 229"/>
                    <a:gd name="T16" fmla="*/ 121 w 293"/>
                    <a:gd name="T17" fmla="*/ 225 h 229"/>
                    <a:gd name="T18" fmla="*/ 256 w 293"/>
                    <a:gd name="T19" fmla="*/ 141 h 229"/>
                    <a:gd name="T20" fmla="*/ 256 w 293"/>
                    <a:gd name="T21" fmla="*/ 104 h 229"/>
                    <a:gd name="T22" fmla="*/ 242 w 293"/>
                    <a:gd name="T23" fmla="*/ 85 h 229"/>
                    <a:gd name="T24" fmla="*/ 293 w 293"/>
                    <a:gd name="T25" fmla="*/ 52 h 2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3"/>
                    <a:gd name="T40" fmla="*/ 0 h 229"/>
                    <a:gd name="T41" fmla="*/ 293 w 293"/>
                    <a:gd name="T42" fmla="*/ 229 h 2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3" h="229">
                      <a:moveTo>
                        <a:pt x="293" y="52"/>
                      </a:moveTo>
                      <a:lnTo>
                        <a:pt x="260" y="1"/>
                      </a:lnTo>
                      <a:lnTo>
                        <a:pt x="210" y="31"/>
                      </a:lnTo>
                      <a:lnTo>
                        <a:pt x="199" y="15"/>
                      </a:lnTo>
                      <a:lnTo>
                        <a:pt x="166" y="0"/>
                      </a:lnTo>
                      <a:lnTo>
                        <a:pt x="32" y="82"/>
                      </a:lnTo>
                      <a:lnTo>
                        <a:pt x="0" y="138"/>
                      </a:lnTo>
                      <a:lnTo>
                        <a:pt x="55" y="229"/>
                      </a:lnTo>
                      <a:lnTo>
                        <a:pt x="121" y="225"/>
                      </a:lnTo>
                      <a:lnTo>
                        <a:pt x="256" y="141"/>
                      </a:lnTo>
                      <a:lnTo>
                        <a:pt x="256" y="104"/>
                      </a:lnTo>
                      <a:lnTo>
                        <a:pt x="242" y="85"/>
                      </a:lnTo>
                      <a:lnTo>
                        <a:pt x="293" y="52"/>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3307" name="Rectangle 880"/>
                <p:cNvSpPr>
                  <a:spLocks noChangeArrowheads="1"/>
                </p:cNvSpPr>
                <p:nvPr/>
              </p:nvSpPr>
              <p:spPr bwMode="auto">
                <a:xfrm>
                  <a:off x="-342" y="3632"/>
                  <a:ext cx="31" cy="355"/>
                </a:xfrm>
                <a:prstGeom prst="rect">
                  <a:avLst/>
                </a:prstGeom>
                <a:solidFill>
                  <a:srgbClr val="000000"/>
                </a:solidFill>
                <a:ln w="9525">
                  <a:noFill/>
                  <a:miter lim="800000"/>
                  <a:headEnd/>
                  <a:tailEnd/>
                </a:ln>
              </p:spPr>
              <p:txBody>
                <a:bodyPr/>
                <a:lstStyle/>
                <a:p>
                  <a:endParaRPr lang="en-US"/>
                </a:p>
              </p:txBody>
            </p:sp>
          </p:grpSp>
          <p:grpSp>
            <p:nvGrpSpPr>
              <p:cNvPr id="3290" name="Group 881"/>
              <p:cNvGrpSpPr>
                <a:grpSpLocks/>
              </p:cNvGrpSpPr>
              <p:nvPr/>
            </p:nvGrpSpPr>
            <p:grpSpPr bwMode="auto">
              <a:xfrm>
                <a:off x="1370" y="4362"/>
                <a:ext cx="284" cy="510"/>
                <a:chOff x="1370" y="4362"/>
                <a:chExt cx="284" cy="510"/>
              </a:xfrm>
            </p:grpSpPr>
            <p:sp>
              <p:nvSpPr>
                <p:cNvPr id="3291" name="Line 882"/>
                <p:cNvSpPr>
                  <a:spLocks noChangeShapeType="1"/>
                </p:cNvSpPr>
                <p:nvPr/>
              </p:nvSpPr>
              <p:spPr bwMode="auto">
                <a:xfrm>
                  <a:off x="1472" y="4408"/>
                  <a:ext cx="0" cy="464"/>
                </a:xfrm>
                <a:prstGeom prst="line">
                  <a:avLst/>
                </a:prstGeom>
                <a:noFill/>
                <a:ln w="25400">
                  <a:solidFill>
                    <a:schemeClr val="tx1"/>
                  </a:solidFill>
                  <a:round/>
                  <a:headEnd/>
                  <a:tailEnd/>
                </a:ln>
              </p:spPr>
              <p:txBody>
                <a:bodyPr/>
                <a:lstStyle/>
                <a:p>
                  <a:endParaRPr lang="en-US"/>
                </a:p>
              </p:txBody>
            </p:sp>
            <p:sp>
              <p:nvSpPr>
                <p:cNvPr id="3292" name="Line 883"/>
                <p:cNvSpPr>
                  <a:spLocks noChangeShapeType="1"/>
                </p:cNvSpPr>
                <p:nvPr/>
              </p:nvSpPr>
              <p:spPr bwMode="auto">
                <a:xfrm>
                  <a:off x="1608" y="4400"/>
                  <a:ext cx="0" cy="464"/>
                </a:xfrm>
                <a:prstGeom prst="line">
                  <a:avLst/>
                </a:prstGeom>
                <a:noFill/>
                <a:ln w="25400">
                  <a:solidFill>
                    <a:schemeClr val="tx1"/>
                  </a:solidFill>
                  <a:round/>
                  <a:headEnd/>
                  <a:tailEnd/>
                </a:ln>
              </p:spPr>
              <p:txBody>
                <a:bodyPr/>
                <a:lstStyle/>
                <a:p>
                  <a:endParaRPr lang="en-US"/>
                </a:p>
              </p:txBody>
            </p:sp>
            <p:grpSp>
              <p:nvGrpSpPr>
                <p:cNvPr id="3293" name="Group 884"/>
                <p:cNvGrpSpPr>
                  <a:grpSpLocks/>
                </p:cNvGrpSpPr>
                <p:nvPr/>
              </p:nvGrpSpPr>
              <p:grpSpPr bwMode="auto">
                <a:xfrm>
                  <a:off x="1370" y="4362"/>
                  <a:ext cx="284" cy="316"/>
                  <a:chOff x="1386" y="4410"/>
                  <a:chExt cx="284" cy="316"/>
                </a:xfrm>
              </p:grpSpPr>
              <p:grpSp>
                <p:nvGrpSpPr>
                  <p:cNvPr id="3294" name="Group 885"/>
                  <p:cNvGrpSpPr>
                    <a:grpSpLocks/>
                  </p:cNvGrpSpPr>
                  <p:nvPr/>
                </p:nvGrpSpPr>
                <p:grpSpPr bwMode="auto">
                  <a:xfrm rot="16200000" flipH="1">
                    <a:off x="1450" y="4346"/>
                    <a:ext cx="156" cy="284"/>
                    <a:chOff x="2496" y="2112"/>
                    <a:chExt cx="181" cy="333"/>
                  </a:xfrm>
                </p:grpSpPr>
                <p:sp>
                  <p:nvSpPr>
                    <p:cNvPr id="3299" name="Freeform 886"/>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300" name="Line 887"/>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301" name="Line 888"/>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nvGrpSpPr>
                  <p:cNvPr id="3295" name="Group 889"/>
                  <p:cNvGrpSpPr>
                    <a:grpSpLocks/>
                  </p:cNvGrpSpPr>
                  <p:nvPr/>
                </p:nvGrpSpPr>
                <p:grpSpPr bwMode="auto">
                  <a:xfrm rot="16200000" flipH="1">
                    <a:off x="1450" y="4506"/>
                    <a:ext cx="156" cy="284"/>
                    <a:chOff x="2496" y="2112"/>
                    <a:chExt cx="181" cy="333"/>
                  </a:xfrm>
                </p:grpSpPr>
                <p:sp>
                  <p:nvSpPr>
                    <p:cNvPr id="3296" name="Freeform 890"/>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297" name="Line 891"/>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298" name="Line 892"/>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grpSp>
        <p:sp>
          <p:nvSpPr>
            <p:cNvPr id="3288" name="Freeform 893"/>
            <p:cNvSpPr>
              <a:spLocks/>
            </p:cNvSpPr>
            <p:nvPr/>
          </p:nvSpPr>
          <p:spPr bwMode="auto">
            <a:xfrm>
              <a:off x="1480" y="4131"/>
              <a:ext cx="512" cy="317"/>
            </a:xfrm>
            <a:custGeom>
              <a:avLst/>
              <a:gdLst>
                <a:gd name="T0" fmla="*/ 512 w 512"/>
                <a:gd name="T1" fmla="*/ 125 h 317"/>
                <a:gd name="T2" fmla="*/ 185 w 512"/>
                <a:gd name="T3" fmla="*/ 75 h 317"/>
                <a:gd name="T4" fmla="*/ 0 w 512"/>
                <a:gd name="T5" fmla="*/ 317 h 317"/>
                <a:gd name="T6" fmla="*/ 0 60000 65536"/>
                <a:gd name="T7" fmla="*/ 0 60000 65536"/>
                <a:gd name="T8" fmla="*/ 0 60000 65536"/>
                <a:gd name="T9" fmla="*/ 0 w 512"/>
                <a:gd name="T10" fmla="*/ 0 h 317"/>
                <a:gd name="T11" fmla="*/ 512 w 512"/>
                <a:gd name="T12" fmla="*/ 317 h 317"/>
              </a:gdLst>
              <a:ahLst/>
              <a:cxnLst>
                <a:cxn ang="T6">
                  <a:pos x="T0" y="T1"/>
                </a:cxn>
                <a:cxn ang="T7">
                  <a:pos x="T2" y="T3"/>
                </a:cxn>
                <a:cxn ang="T8">
                  <a:pos x="T4" y="T5"/>
                </a:cxn>
              </a:cxnLst>
              <a:rect l="T9" t="T10" r="T11" b="T12"/>
              <a:pathLst>
                <a:path w="512" h="317">
                  <a:moveTo>
                    <a:pt x="512" y="125"/>
                  </a:moveTo>
                  <a:cubicBezTo>
                    <a:pt x="458" y="117"/>
                    <a:pt x="356" y="0"/>
                    <a:pt x="185" y="75"/>
                  </a:cubicBezTo>
                  <a:cubicBezTo>
                    <a:pt x="14" y="150"/>
                    <a:pt x="39" y="267"/>
                    <a:pt x="0" y="317"/>
                  </a:cubicBezTo>
                </a:path>
              </a:pathLst>
            </a:custGeom>
            <a:noFill/>
            <a:ln w="9525">
              <a:solidFill>
                <a:schemeClr val="tx1"/>
              </a:solidFill>
              <a:round/>
              <a:headEnd type="stealth" w="med" len="med"/>
              <a:tailEnd type="stealth" w="med" len="med"/>
            </a:ln>
          </p:spPr>
          <p:txBody>
            <a:bodyPr/>
            <a:lstStyle/>
            <a:p>
              <a:endParaRPr lang="en-US"/>
            </a:p>
          </p:txBody>
        </p:sp>
      </p:grpSp>
      <p:grpSp>
        <p:nvGrpSpPr>
          <p:cNvPr id="3197" name="Group 894"/>
          <p:cNvGrpSpPr>
            <a:grpSpLocks/>
          </p:cNvGrpSpPr>
          <p:nvPr/>
        </p:nvGrpSpPr>
        <p:grpSpPr bwMode="auto">
          <a:xfrm>
            <a:off x="1690688" y="6559552"/>
            <a:ext cx="1103312" cy="1192213"/>
            <a:chOff x="49" y="4100"/>
            <a:chExt cx="695" cy="751"/>
          </a:xfrm>
        </p:grpSpPr>
        <p:grpSp>
          <p:nvGrpSpPr>
            <p:cNvPr id="3266" name="Group 895"/>
            <p:cNvGrpSpPr>
              <a:grpSpLocks/>
            </p:cNvGrpSpPr>
            <p:nvPr/>
          </p:nvGrpSpPr>
          <p:grpSpPr bwMode="auto">
            <a:xfrm>
              <a:off x="49" y="4224"/>
              <a:ext cx="657" cy="627"/>
              <a:chOff x="49" y="4224"/>
              <a:chExt cx="657" cy="627"/>
            </a:xfrm>
          </p:grpSpPr>
          <p:grpSp>
            <p:nvGrpSpPr>
              <p:cNvPr id="3268" name="Group 896"/>
              <p:cNvGrpSpPr>
                <a:grpSpLocks/>
              </p:cNvGrpSpPr>
              <p:nvPr/>
            </p:nvGrpSpPr>
            <p:grpSpPr bwMode="auto">
              <a:xfrm>
                <a:off x="49" y="4224"/>
                <a:ext cx="498" cy="627"/>
                <a:chOff x="49" y="4224"/>
                <a:chExt cx="498" cy="627"/>
              </a:xfrm>
            </p:grpSpPr>
            <p:sp>
              <p:nvSpPr>
                <p:cNvPr id="3277" name="Freeform 897"/>
                <p:cNvSpPr>
                  <a:spLocks/>
                </p:cNvSpPr>
                <p:nvPr/>
              </p:nvSpPr>
              <p:spPr bwMode="auto">
                <a:xfrm flipH="1">
                  <a:off x="136" y="4224"/>
                  <a:ext cx="294" cy="228"/>
                </a:xfrm>
                <a:custGeom>
                  <a:avLst/>
                  <a:gdLst>
                    <a:gd name="T0" fmla="*/ 294 w 294"/>
                    <a:gd name="T1" fmla="*/ 55 h 228"/>
                    <a:gd name="T2" fmla="*/ 262 w 294"/>
                    <a:gd name="T3" fmla="*/ 3 h 228"/>
                    <a:gd name="T4" fmla="*/ 212 w 294"/>
                    <a:gd name="T5" fmla="*/ 32 h 228"/>
                    <a:gd name="T6" fmla="*/ 201 w 294"/>
                    <a:gd name="T7" fmla="*/ 16 h 228"/>
                    <a:gd name="T8" fmla="*/ 168 w 294"/>
                    <a:gd name="T9" fmla="*/ 0 h 228"/>
                    <a:gd name="T10" fmla="*/ 33 w 294"/>
                    <a:gd name="T11" fmla="*/ 81 h 228"/>
                    <a:gd name="T12" fmla="*/ 0 w 294"/>
                    <a:gd name="T13" fmla="*/ 135 h 228"/>
                    <a:gd name="T14" fmla="*/ 54 w 294"/>
                    <a:gd name="T15" fmla="*/ 228 h 228"/>
                    <a:gd name="T16" fmla="*/ 120 w 294"/>
                    <a:gd name="T17" fmla="*/ 225 h 228"/>
                    <a:gd name="T18" fmla="*/ 255 w 294"/>
                    <a:gd name="T19" fmla="*/ 144 h 228"/>
                    <a:gd name="T20" fmla="*/ 255 w 294"/>
                    <a:gd name="T21" fmla="*/ 106 h 228"/>
                    <a:gd name="T22" fmla="*/ 243 w 294"/>
                    <a:gd name="T23" fmla="*/ 87 h 228"/>
                    <a:gd name="T24" fmla="*/ 294 w 294"/>
                    <a:gd name="T25" fmla="*/ 55 h 2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4"/>
                    <a:gd name="T40" fmla="*/ 0 h 228"/>
                    <a:gd name="T41" fmla="*/ 294 w 294"/>
                    <a:gd name="T42" fmla="*/ 228 h 2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4" h="228">
                      <a:moveTo>
                        <a:pt x="294" y="55"/>
                      </a:moveTo>
                      <a:lnTo>
                        <a:pt x="262" y="3"/>
                      </a:lnTo>
                      <a:lnTo>
                        <a:pt x="212" y="32"/>
                      </a:lnTo>
                      <a:lnTo>
                        <a:pt x="201" y="16"/>
                      </a:lnTo>
                      <a:lnTo>
                        <a:pt x="168" y="0"/>
                      </a:lnTo>
                      <a:lnTo>
                        <a:pt x="33" y="81"/>
                      </a:lnTo>
                      <a:lnTo>
                        <a:pt x="0" y="135"/>
                      </a:lnTo>
                      <a:lnTo>
                        <a:pt x="54" y="228"/>
                      </a:lnTo>
                      <a:lnTo>
                        <a:pt x="120" y="225"/>
                      </a:lnTo>
                      <a:lnTo>
                        <a:pt x="255" y="144"/>
                      </a:lnTo>
                      <a:lnTo>
                        <a:pt x="255" y="106"/>
                      </a:lnTo>
                      <a:lnTo>
                        <a:pt x="243" y="87"/>
                      </a:lnTo>
                      <a:lnTo>
                        <a:pt x="294" y="55"/>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nvGrpSpPr>
                <p:cNvPr id="3278" name="Group 898"/>
                <p:cNvGrpSpPr>
                  <a:grpSpLocks/>
                </p:cNvGrpSpPr>
                <p:nvPr/>
              </p:nvGrpSpPr>
              <p:grpSpPr bwMode="auto">
                <a:xfrm flipH="1">
                  <a:off x="269" y="4332"/>
                  <a:ext cx="278" cy="519"/>
                  <a:chOff x="1261" y="4316"/>
                  <a:chExt cx="278" cy="519"/>
                </a:xfrm>
              </p:grpSpPr>
              <p:sp>
                <p:nvSpPr>
                  <p:cNvPr id="3283" name="Freeform 899"/>
                  <p:cNvSpPr>
                    <a:spLocks/>
                  </p:cNvSpPr>
                  <p:nvPr/>
                </p:nvSpPr>
                <p:spPr bwMode="auto">
                  <a:xfrm>
                    <a:off x="1349" y="4316"/>
                    <a:ext cx="190" cy="304"/>
                  </a:xfrm>
                  <a:custGeom>
                    <a:avLst/>
                    <a:gdLst>
                      <a:gd name="T0" fmla="*/ 0 w 190"/>
                      <a:gd name="T1" fmla="*/ 9 h 304"/>
                      <a:gd name="T2" fmla="*/ 174 w 190"/>
                      <a:gd name="T3" fmla="*/ 304 h 304"/>
                      <a:gd name="T4" fmla="*/ 190 w 190"/>
                      <a:gd name="T5" fmla="*/ 295 h 304"/>
                      <a:gd name="T6" fmla="*/ 15 w 190"/>
                      <a:gd name="T7" fmla="*/ 0 h 304"/>
                      <a:gd name="T8" fmla="*/ 0 w 190"/>
                      <a:gd name="T9" fmla="*/ 9 h 304"/>
                      <a:gd name="T10" fmla="*/ 0 60000 65536"/>
                      <a:gd name="T11" fmla="*/ 0 60000 65536"/>
                      <a:gd name="T12" fmla="*/ 0 60000 65536"/>
                      <a:gd name="T13" fmla="*/ 0 60000 65536"/>
                      <a:gd name="T14" fmla="*/ 0 60000 65536"/>
                      <a:gd name="T15" fmla="*/ 0 w 190"/>
                      <a:gd name="T16" fmla="*/ 0 h 304"/>
                      <a:gd name="T17" fmla="*/ 190 w 190"/>
                      <a:gd name="T18" fmla="*/ 304 h 304"/>
                    </a:gdLst>
                    <a:ahLst/>
                    <a:cxnLst>
                      <a:cxn ang="T10">
                        <a:pos x="T0" y="T1"/>
                      </a:cxn>
                      <a:cxn ang="T11">
                        <a:pos x="T2" y="T3"/>
                      </a:cxn>
                      <a:cxn ang="T12">
                        <a:pos x="T4" y="T5"/>
                      </a:cxn>
                      <a:cxn ang="T13">
                        <a:pos x="T6" y="T7"/>
                      </a:cxn>
                      <a:cxn ang="T14">
                        <a:pos x="T8" y="T9"/>
                      </a:cxn>
                    </a:cxnLst>
                    <a:rect l="T15" t="T16" r="T17" b="T18"/>
                    <a:pathLst>
                      <a:path w="190" h="304">
                        <a:moveTo>
                          <a:pt x="0" y="9"/>
                        </a:moveTo>
                        <a:lnTo>
                          <a:pt x="174" y="304"/>
                        </a:lnTo>
                        <a:lnTo>
                          <a:pt x="190" y="295"/>
                        </a:lnTo>
                        <a:lnTo>
                          <a:pt x="15" y="0"/>
                        </a:lnTo>
                        <a:lnTo>
                          <a:pt x="0" y="9"/>
                        </a:lnTo>
                        <a:close/>
                      </a:path>
                    </a:pathLst>
                  </a:custGeom>
                  <a:solidFill>
                    <a:srgbClr val="000000"/>
                  </a:solidFill>
                  <a:ln w="9525">
                    <a:noFill/>
                    <a:round/>
                    <a:headEnd/>
                    <a:tailEnd/>
                  </a:ln>
                </p:spPr>
                <p:txBody>
                  <a:bodyPr/>
                  <a:lstStyle/>
                  <a:p>
                    <a:endParaRPr lang="en-US"/>
                  </a:p>
                </p:txBody>
              </p:sp>
              <p:sp>
                <p:nvSpPr>
                  <p:cNvPr id="3284" name="Freeform 900"/>
                  <p:cNvSpPr>
                    <a:spLocks/>
                  </p:cNvSpPr>
                  <p:nvPr/>
                </p:nvSpPr>
                <p:spPr bwMode="auto">
                  <a:xfrm>
                    <a:off x="1271" y="4469"/>
                    <a:ext cx="175" cy="125"/>
                  </a:xfrm>
                  <a:custGeom>
                    <a:avLst/>
                    <a:gdLst>
                      <a:gd name="T0" fmla="*/ 175 w 175"/>
                      <a:gd name="T1" fmla="*/ 17 h 125"/>
                      <a:gd name="T2" fmla="*/ 11 w 175"/>
                      <a:gd name="T3" fmla="*/ 125 h 125"/>
                      <a:gd name="T4" fmla="*/ 0 w 175"/>
                      <a:gd name="T5" fmla="*/ 108 h 125"/>
                      <a:gd name="T6" fmla="*/ 163 w 175"/>
                      <a:gd name="T7" fmla="*/ 0 h 125"/>
                      <a:gd name="T8" fmla="*/ 175 w 175"/>
                      <a:gd name="T9" fmla="*/ 17 h 125"/>
                      <a:gd name="T10" fmla="*/ 0 60000 65536"/>
                      <a:gd name="T11" fmla="*/ 0 60000 65536"/>
                      <a:gd name="T12" fmla="*/ 0 60000 65536"/>
                      <a:gd name="T13" fmla="*/ 0 60000 65536"/>
                      <a:gd name="T14" fmla="*/ 0 60000 65536"/>
                      <a:gd name="T15" fmla="*/ 0 w 175"/>
                      <a:gd name="T16" fmla="*/ 0 h 125"/>
                      <a:gd name="T17" fmla="*/ 175 w 175"/>
                      <a:gd name="T18" fmla="*/ 125 h 125"/>
                    </a:gdLst>
                    <a:ahLst/>
                    <a:cxnLst>
                      <a:cxn ang="T10">
                        <a:pos x="T0" y="T1"/>
                      </a:cxn>
                      <a:cxn ang="T11">
                        <a:pos x="T2" y="T3"/>
                      </a:cxn>
                      <a:cxn ang="T12">
                        <a:pos x="T4" y="T5"/>
                      </a:cxn>
                      <a:cxn ang="T13">
                        <a:pos x="T6" y="T7"/>
                      </a:cxn>
                      <a:cxn ang="T14">
                        <a:pos x="T8" y="T9"/>
                      </a:cxn>
                    </a:cxnLst>
                    <a:rect l="T15" t="T16" r="T17" b="T18"/>
                    <a:pathLst>
                      <a:path w="175" h="125">
                        <a:moveTo>
                          <a:pt x="175" y="17"/>
                        </a:moveTo>
                        <a:lnTo>
                          <a:pt x="11" y="125"/>
                        </a:lnTo>
                        <a:lnTo>
                          <a:pt x="0" y="108"/>
                        </a:lnTo>
                        <a:lnTo>
                          <a:pt x="163" y="0"/>
                        </a:lnTo>
                        <a:lnTo>
                          <a:pt x="175" y="17"/>
                        </a:lnTo>
                        <a:close/>
                      </a:path>
                    </a:pathLst>
                  </a:custGeom>
                  <a:solidFill>
                    <a:srgbClr val="000000"/>
                  </a:solidFill>
                  <a:ln w="9525">
                    <a:noFill/>
                    <a:round/>
                    <a:headEnd/>
                    <a:tailEnd/>
                  </a:ln>
                </p:spPr>
                <p:txBody>
                  <a:bodyPr/>
                  <a:lstStyle/>
                  <a:p>
                    <a:endParaRPr lang="en-US"/>
                  </a:p>
                </p:txBody>
              </p:sp>
              <p:sp>
                <p:nvSpPr>
                  <p:cNvPr id="3285" name="Freeform 901"/>
                  <p:cNvSpPr>
                    <a:spLocks/>
                  </p:cNvSpPr>
                  <p:nvPr/>
                </p:nvSpPr>
                <p:spPr bwMode="auto">
                  <a:xfrm>
                    <a:off x="1261" y="4517"/>
                    <a:ext cx="93" cy="100"/>
                  </a:xfrm>
                  <a:custGeom>
                    <a:avLst/>
                    <a:gdLst>
                      <a:gd name="T0" fmla="*/ 93 w 93"/>
                      <a:gd name="T1" fmla="*/ 61 h 100"/>
                      <a:gd name="T2" fmla="*/ 42 w 93"/>
                      <a:gd name="T3" fmla="*/ 100 h 100"/>
                      <a:gd name="T4" fmla="*/ 0 w 93"/>
                      <a:gd name="T5" fmla="*/ 39 h 100"/>
                      <a:gd name="T6" fmla="*/ 51 w 93"/>
                      <a:gd name="T7" fmla="*/ 0 h 100"/>
                      <a:gd name="T8" fmla="*/ 93 w 93"/>
                      <a:gd name="T9" fmla="*/ 61 h 100"/>
                      <a:gd name="T10" fmla="*/ 0 60000 65536"/>
                      <a:gd name="T11" fmla="*/ 0 60000 65536"/>
                      <a:gd name="T12" fmla="*/ 0 60000 65536"/>
                      <a:gd name="T13" fmla="*/ 0 60000 65536"/>
                      <a:gd name="T14" fmla="*/ 0 60000 65536"/>
                      <a:gd name="T15" fmla="*/ 0 w 93"/>
                      <a:gd name="T16" fmla="*/ 0 h 100"/>
                      <a:gd name="T17" fmla="*/ 93 w 93"/>
                      <a:gd name="T18" fmla="*/ 100 h 100"/>
                    </a:gdLst>
                    <a:ahLst/>
                    <a:cxnLst>
                      <a:cxn ang="T10">
                        <a:pos x="T0" y="T1"/>
                      </a:cxn>
                      <a:cxn ang="T11">
                        <a:pos x="T2" y="T3"/>
                      </a:cxn>
                      <a:cxn ang="T12">
                        <a:pos x="T4" y="T5"/>
                      </a:cxn>
                      <a:cxn ang="T13">
                        <a:pos x="T6" y="T7"/>
                      </a:cxn>
                      <a:cxn ang="T14">
                        <a:pos x="T8" y="T9"/>
                      </a:cxn>
                    </a:cxnLst>
                    <a:rect l="T15" t="T16" r="T17" b="T18"/>
                    <a:pathLst>
                      <a:path w="93" h="100">
                        <a:moveTo>
                          <a:pt x="93" y="61"/>
                        </a:moveTo>
                        <a:lnTo>
                          <a:pt x="42" y="100"/>
                        </a:lnTo>
                        <a:lnTo>
                          <a:pt x="0" y="39"/>
                        </a:lnTo>
                        <a:lnTo>
                          <a:pt x="51" y="0"/>
                        </a:lnTo>
                        <a:lnTo>
                          <a:pt x="93" y="61"/>
                        </a:lnTo>
                        <a:close/>
                      </a:path>
                    </a:pathLst>
                  </a:custGeom>
                  <a:solidFill>
                    <a:srgbClr val="000000"/>
                  </a:solidFill>
                  <a:ln w="9525">
                    <a:noFill/>
                    <a:round/>
                    <a:headEnd/>
                    <a:tailEnd/>
                  </a:ln>
                </p:spPr>
                <p:txBody>
                  <a:bodyPr/>
                  <a:lstStyle/>
                  <a:p>
                    <a:endParaRPr lang="en-US"/>
                  </a:p>
                </p:txBody>
              </p:sp>
              <p:sp>
                <p:nvSpPr>
                  <p:cNvPr id="3286" name="Rectangle 902"/>
                  <p:cNvSpPr>
                    <a:spLocks noChangeArrowheads="1"/>
                  </p:cNvSpPr>
                  <p:nvPr/>
                </p:nvSpPr>
                <p:spPr bwMode="auto">
                  <a:xfrm>
                    <a:off x="1418" y="4480"/>
                    <a:ext cx="31" cy="355"/>
                  </a:xfrm>
                  <a:prstGeom prst="rect">
                    <a:avLst/>
                  </a:prstGeom>
                  <a:solidFill>
                    <a:srgbClr val="000000"/>
                  </a:solidFill>
                  <a:ln w="9525">
                    <a:noFill/>
                    <a:miter lim="800000"/>
                    <a:headEnd/>
                    <a:tailEnd/>
                  </a:ln>
                </p:spPr>
                <p:txBody>
                  <a:bodyPr/>
                  <a:lstStyle/>
                  <a:p>
                    <a:endParaRPr lang="en-US"/>
                  </a:p>
                </p:txBody>
              </p:sp>
            </p:grpSp>
            <p:grpSp>
              <p:nvGrpSpPr>
                <p:cNvPr id="3279" name="Group 903"/>
                <p:cNvGrpSpPr>
                  <a:grpSpLocks/>
                </p:cNvGrpSpPr>
                <p:nvPr/>
              </p:nvGrpSpPr>
              <p:grpSpPr bwMode="auto">
                <a:xfrm flipH="1">
                  <a:off x="49" y="4372"/>
                  <a:ext cx="293" cy="229"/>
                  <a:chOff x="1378" y="4208"/>
                  <a:chExt cx="293" cy="229"/>
                </a:xfrm>
              </p:grpSpPr>
              <p:sp>
                <p:nvSpPr>
                  <p:cNvPr id="3280" name="Freeform 904"/>
                  <p:cNvSpPr>
                    <a:spLocks/>
                  </p:cNvSpPr>
                  <p:nvPr/>
                </p:nvSpPr>
                <p:spPr bwMode="auto">
                  <a:xfrm>
                    <a:off x="1378" y="4208"/>
                    <a:ext cx="293" cy="229"/>
                  </a:xfrm>
                  <a:custGeom>
                    <a:avLst/>
                    <a:gdLst>
                      <a:gd name="T0" fmla="*/ 293 w 293"/>
                      <a:gd name="T1" fmla="*/ 52 h 229"/>
                      <a:gd name="T2" fmla="*/ 260 w 293"/>
                      <a:gd name="T3" fmla="*/ 1 h 229"/>
                      <a:gd name="T4" fmla="*/ 210 w 293"/>
                      <a:gd name="T5" fmla="*/ 31 h 229"/>
                      <a:gd name="T6" fmla="*/ 199 w 293"/>
                      <a:gd name="T7" fmla="*/ 15 h 229"/>
                      <a:gd name="T8" fmla="*/ 166 w 293"/>
                      <a:gd name="T9" fmla="*/ 0 h 229"/>
                      <a:gd name="T10" fmla="*/ 32 w 293"/>
                      <a:gd name="T11" fmla="*/ 82 h 229"/>
                      <a:gd name="T12" fmla="*/ 0 w 293"/>
                      <a:gd name="T13" fmla="*/ 138 h 229"/>
                      <a:gd name="T14" fmla="*/ 55 w 293"/>
                      <a:gd name="T15" fmla="*/ 229 h 229"/>
                      <a:gd name="T16" fmla="*/ 121 w 293"/>
                      <a:gd name="T17" fmla="*/ 225 h 229"/>
                      <a:gd name="T18" fmla="*/ 256 w 293"/>
                      <a:gd name="T19" fmla="*/ 141 h 229"/>
                      <a:gd name="T20" fmla="*/ 256 w 293"/>
                      <a:gd name="T21" fmla="*/ 104 h 229"/>
                      <a:gd name="T22" fmla="*/ 242 w 293"/>
                      <a:gd name="T23" fmla="*/ 85 h 229"/>
                      <a:gd name="T24" fmla="*/ 293 w 293"/>
                      <a:gd name="T25" fmla="*/ 52 h 2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3"/>
                      <a:gd name="T40" fmla="*/ 0 h 229"/>
                      <a:gd name="T41" fmla="*/ 293 w 293"/>
                      <a:gd name="T42" fmla="*/ 229 h 2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3" h="229">
                        <a:moveTo>
                          <a:pt x="293" y="52"/>
                        </a:moveTo>
                        <a:lnTo>
                          <a:pt x="260" y="1"/>
                        </a:lnTo>
                        <a:lnTo>
                          <a:pt x="210" y="31"/>
                        </a:lnTo>
                        <a:lnTo>
                          <a:pt x="199" y="15"/>
                        </a:lnTo>
                        <a:lnTo>
                          <a:pt x="166" y="0"/>
                        </a:lnTo>
                        <a:lnTo>
                          <a:pt x="32" y="82"/>
                        </a:lnTo>
                        <a:lnTo>
                          <a:pt x="0" y="138"/>
                        </a:lnTo>
                        <a:lnTo>
                          <a:pt x="55" y="229"/>
                        </a:lnTo>
                        <a:lnTo>
                          <a:pt x="121" y="225"/>
                        </a:lnTo>
                        <a:lnTo>
                          <a:pt x="256" y="141"/>
                        </a:lnTo>
                        <a:lnTo>
                          <a:pt x="256" y="104"/>
                        </a:lnTo>
                        <a:lnTo>
                          <a:pt x="242" y="85"/>
                        </a:lnTo>
                        <a:lnTo>
                          <a:pt x="293" y="52"/>
                        </a:lnTo>
                        <a:close/>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281" name="Freeform 905"/>
                  <p:cNvSpPr>
                    <a:spLocks/>
                  </p:cNvSpPr>
                  <p:nvPr/>
                </p:nvSpPr>
                <p:spPr bwMode="auto">
                  <a:xfrm>
                    <a:off x="1438" y="4224"/>
                    <a:ext cx="134" cy="207"/>
                  </a:xfrm>
                  <a:custGeom>
                    <a:avLst/>
                    <a:gdLst>
                      <a:gd name="T0" fmla="*/ 134 w 134"/>
                      <a:gd name="T1" fmla="*/ 0 h 207"/>
                      <a:gd name="T2" fmla="*/ 0 w 134"/>
                      <a:gd name="T3" fmla="*/ 207 h 207"/>
                      <a:gd name="T4" fmla="*/ 0 60000 65536"/>
                      <a:gd name="T5" fmla="*/ 0 60000 65536"/>
                      <a:gd name="T6" fmla="*/ 0 w 134"/>
                      <a:gd name="T7" fmla="*/ 0 h 207"/>
                      <a:gd name="T8" fmla="*/ 134 w 134"/>
                      <a:gd name="T9" fmla="*/ 207 h 207"/>
                    </a:gdLst>
                    <a:ahLst/>
                    <a:cxnLst>
                      <a:cxn ang="T4">
                        <a:pos x="T0" y="T1"/>
                      </a:cxn>
                      <a:cxn ang="T5">
                        <a:pos x="T2" y="T3"/>
                      </a:cxn>
                    </a:cxnLst>
                    <a:rect l="T6" t="T7" r="T8" b="T9"/>
                    <a:pathLst>
                      <a:path w="134" h="207">
                        <a:moveTo>
                          <a:pt x="134" y="0"/>
                        </a:moveTo>
                        <a:lnTo>
                          <a:pt x="0" y="207"/>
                        </a:lnTo>
                      </a:path>
                    </a:pathLst>
                  </a:custGeom>
                  <a:noFill/>
                  <a:ln w="9525">
                    <a:solidFill>
                      <a:schemeClr val="tx1"/>
                    </a:solidFill>
                    <a:round/>
                    <a:headEnd type="none" w="med" len="med"/>
                    <a:tailEnd type="none" w="med" len="med"/>
                  </a:ln>
                </p:spPr>
                <p:txBody>
                  <a:bodyPr/>
                  <a:lstStyle/>
                  <a:p>
                    <a:endParaRPr lang="en-US"/>
                  </a:p>
                </p:txBody>
              </p:sp>
              <p:sp>
                <p:nvSpPr>
                  <p:cNvPr id="3282" name="Line 906"/>
                  <p:cNvSpPr>
                    <a:spLocks noChangeShapeType="1"/>
                  </p:cNvSpPr>
                  <p:nvPr/>
                </p:nvSpPr>
                <p:spPr bwMode="auto">
                  <a:xfrm flipV="1">
                    <a:off x="1383" y="4320"/>
                    <a:ext cx="246" cy="24"/>
                  </a:xfrm>
                  <a:prstGeom prst="line">
                    <a:avLst/>
                  </a:prstGeom>
                  <a:noFill/>
                  <a:ln w="9525">
                    <a:solidFill>
                      <a:schemeClr val="tx1"/>
                    </a:solidFill>
                    <a:round/>
                    <a:headEnd/>
                    <a:tailEnd/>
                  </a:ln>
                </p:spPr>
                <p:txBody>
                  <a:bodyPr/>
                  <a:lstStyle/>
                  <a:p>
                    <a:endParaRPr lang="en-US"/>
                  </a:p>
                </p:txBody>
              </p:sp>
            </p:grpSp>
          </p:grpSp>
          <p:grpSp>
            <p:nvGrpSpPr>
              <p:cNvPr id="3269" name="Group 907"/>
              <p:cNvGrpSpPr>
                <a:grpSpLocks/>
              </p:cNvGrpSpPr>
              <p:nvPr/>
            </p:nvGrpSpPr>
            <p:grpSpPr bwMode="auto">
              <a:xfrm>
                <a:off x="422" y="4528"/>
                <a:ext cx="284" cy="310"/>
                <a:chOff x="958" y="4512"/>
                <a:chExt cx="284" cy="310"/>
              </a:xfrm>
            </p:grpSpPr>
            <p:grpSp>
              <p:nvGrpSpPr>
                <p:cNvPr id="3270" name="Group 908"/>
                <p:cNvGrpSpPr>
                  <a:grpSpLocks/>
                </p:cNvGrpSpPr>
                <p:nvPr/>
              </p:nvGrpSpPr>
              <p:grpSpPr bwMode="auto">
                <a:xfrm>
                  <a:off x="1014" y="4576"/>
                  <a:ext cx="136" cy="246"/>
                  <a:chOff x="1014" y="4358"/>
                  <a:chExt cx="136" cy="464"/>
                </a:xfrm>
              </p:grpSpPr>
              <p:sp>
                <p:nvSpPr>
                  <p:cNvPr id="3275" name="Line 909"/>
                  <p:cNvSpPr>
                    <a:spLocks noChangeShapeType="1"/>
                  </p:cNvSpPr>
                  <p:nvPr/>
                </p:nvSpPr>
                <p:spPr bwMode="auto">
                  <a:xfrm>
                    <a:off x="1014" y="4358"/>
                    <a:ext cx="0" cy="464"/>
                  </a:xfrm>
                  <a:prstGeom prst="line">
                    <a:avLst/>
                  </a:prstGeom>
                  <a:noFill/>
                  <a:ln w="25400">
                    <a:solidFill>
                      <a:schemeClr val="tx1"/>
                    </a:solidFill>
                    <a:round/>
                    <a:headEnd/>
                    <a:tailEnd/>
                  </a:ln>
                </p:spPr>
                <p:txBody>
                  <a:bodyPr/>
                  <a:lstStyle/>
                  <a:p>
                    <a:endParaRPr lang="en-US"/>
                  </a:p>
                </p:txBody>
              </p:sp>
              <p:sp>
                <p:nvSpPr>
                  <p:cNvPr id="3276" name="Line 910"/>
                  <p:cNvSpPr>
                    <a:spLocks noChangeShapeType="1"/>
                  </p:cNvSpPr>
                  <p:nvPr/>
                </p:nvSpPr>
                <p:spPr bwMode="auto">
                  <a:xfrm>
                    <a:off x="1150" y="4358"/>
                    <a:ext cx="0" cy="464"/>
                  </a:xfrm>
                  <a:prstGeom prst="line">
                    <a:avLst/>
                  </a:prstGeom>
                  <a:noFill/>
                  <a:ln w="25400">
                    <a:solidFill>
                      <a:schemeClr val="tx1"/>
                    </a:solidFill>
                    <a:round/>
                    <a:headEnd/>
                    <a:tailEnd/>
                  </a:ln>
                </p:spPr>
                <p:txBody>
                  <a:bodyPr/>
                  <a:lstStyle/>
                  <a:p>
                    <a:endParaRPr lang="en-US"/>
                  </a:p>
                </p:txBody>
              </p:sp>
            </p:grpSp>
            <p:grpSp>
              <p:nvGrpSpPr>
                <p:cNvPr id="3271" name="Group 911"/>
                <p:cNvGrpSpPr>
                  <a:grpSpLocks/>
                </p:cNvGrpSpPr>
                <p:nvPr/>
              </p:nvGrpSpPr>
              <p:grpSpPr bwMode="auto">
                <a:xfrm rot="5400000">
                  <a:off x="1022" y="4448"/>
                  <a:ext cx="156" cy="284"/>
                  <a:chOff x="2496" y="2112"/>
                  <a:chExt cx="181" cy="333"/>
                </a:xfrm>
              </p:grpSpPr>
              <p:sp>
                <p:nvSpPr>
                  <p:cNvPr id="3272" name="Freeform 912"/>
                  <p:cNvSpPr>
                    <a:spLocks/>
                  </p:cNvSpPr>
                  <p:nvPr/>
                </p:nvSpPr>
                <p:spPr bwMode="auto">
                  <a:xfrm>
                    <a:off x="2496" y="2112"/>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3273" name="Line 913"/>
                  <p:cNvSpPr>
                    <a:spLocks noChangeShapeType="1"/>
                  </p:cNvSpPr>
                  <p:nvPr/>
                </p:nvSpPr>
                <p:spPr bwMode="auto">
                  <a:xfrm flipH="1">
                    <a:off x="2532" y="2184"/>
                    <a:ext cx="111" cy="260"/>
                  </a:xfrm>
                  <a:prstGeom prst="line">
                    <a:avLst/>
                  </a:prstGeom>
                  <a:noFill/>
                  <a:ln w="9525">
                    <a:solidFill>
                      <a:schemeClr val="tx1"/>
                    </a:solidFill>
                    <a:round/>
                    <a:headEnd/>
                    <a:tailEnd/>
                  </a:ln>
                </p:spPr>
                <p:txBody>
                  <a:bodyPr/>
                  <a:lstStyle/>
                  <a:p>
                    <a:endParaRPr lang="en-US"/>
                  </a:p>
                </p:txBody>
              </p:sp>
              <p:sp>
                <p:nvSpPr>
                  <p:cNvPr id="3274" name="Line 914"/>
                  <p:cNvSpPr>
                    <a:spLocks noChangeShapeType="1"/>
                  </p:cNvSpPr>
                  <p:nvPr/>
                </p:nvSpPr>
                <p:spPr bwMode="auto">
                  <a:xfrm>
                    <a:off x="2529" y="2186"/>
                    <a:ext cx="113" cy="258"/>
                  </a:xfrm>
                  <a:prstGeom prst="line">
                    <a:avLst/>
                  </a:prstGeom>
                  <a:noFill/>
                  <a:ln w="9525">
                    <a:solidFill>
                      <a:schemeClr val="tx1"/>
                    </a:solidFill>
                    <a:round/>
                    <a:headEnd/>
                    <a:tailEnd/>
                  </a:ln>
                </p:spPr>
                <p:txBody>
                  <a:bodyPr/>
                  <a:lstStyle/>
                  <a:p>
                    <a:endParaRPr lang="en-US"/>
                  </a:p>
                </p:txBody>
              </p:sp>
            </p:grpSp>
          </p:grpSp>
        </p:grpSp>
        <p:sp>
          <p:nvSpPr>
            <p:cNvPr id="3267" name="Freeform 915"/>
            <p:cNvSpPr>
              <a:spLocks/>
            </p:cNvSpPr>
            <p:nvPr/>
          </p:nvSpPr>
          <p:spPr bwMode="auto">
            <a:xfrm>
              <a:off x="248" y="4100"/>
              <a:ext cx="496" cy="436"/>
            </a:xfrm>
            <a:custGeom>
              <a:avLst/>
              <a:gdLst>
                <a:gd name="T0" fmla="*/ 0 w 496"/>
                <a:gd name="T1" fmla="*/ 76 h 436"/>
                <a:gd name="T2" fmla="*/ 224 w 496"/>
                <a:gd name="T3" fmla="*/ 20 h 436"/>
                <a:gd name="T4" fmla="*/ 432 w 496"/>
                <a:gd name="T5" fmla="*/ 196 h 436"/>
                <a:gd name="T6" fmla="*/ 456 w 496"/>
                <a:gd name="T7" fmla="*/ 436 h 436"/>
                <a:gd name="T8" fmla="*/ 0 60000 65536"/>
                <a:gd name="T9" fmla="*/ 0 60000 65536"/>
                <a:gd name="T10" fmla="*/ 0 60000 65536"/>
                <a:gd name="T11" fmla="*/ 0 60000 65536"/>
                <a:gd name="T12" fmla="*/ 0 w 496"/>
                <a:gd name="T13" fmla="*/ 0 h 436"/>
                <a:gd name="T14" fmla="*/ 496 w 496"/>
                <a:gd name="T15" fmla="*/ 436 h 436"/>
              </a:gdLst>
              <a:ahLst/>
              <a:cxnLst>
                <a:cxn ang="T8">
                  <a:pos x="T0" y="T1"/>
                </a:cxn>
                <a:cxn ang="T9">
                  <a:pos x="T2" y="T3"/>
                </a:cxn>
                <a:cxn ang="T10">
                  <a:pos x="T4" y="T5"/>
                </a:cxn>
                <a:cxn ang="T11">
                  <a:pos x="T6" y="T7"/>
                </a:cxn>
              </a:cxnLst>
              <a:rect l="T12" t="T13" r="T14" b="T15"/>
              <a:pathLst>
                <a:path w="496" h="436">
                  <a:moveTo>
                    <a:pt x="0" y="76"/>
                  </a:moveTo>
                  <a:cubicBezTo>
                    <a:pt x="37" y="67"/>
                    <a:pt x="152" y="0"/>
                    <a:pt x="224" y="20"/>
                  </a:cubicBezTo>
                  <a:cubicBezTo>
                    <a:pt x="281" y="43"/>
                    <a:pt x="368" y="60"/>
                    <a:pt x="432" y="196"/>
                  </a:cubicBezTo>
                  <a:cubicBezTo>
                    <a:pt x="496" y="332"/>
                    <a:pt x="451" y="386"/>
                    <a:pt x="456" y="436"/>
                  </a:cubicBezTo>
                </a:path>
              </a:pathLst>
            </a:custGeom>
            <a:noFill/>
            <a:ln w="9525">
              <a:solidFill>
                <a:schemeClr val="tx1"/>
              </a:solidFill>
              <a:round/>
              <a:headEnd type="stealth" w="med" len="med"/>
              <a:tailEnd type="stealth" w="med" len="med"/>
            </a:ln>
          </p:spPr>
          <p:txBody>
            <a:bodyPr/>
            <a:lstStyle/>
            <a:p>
              <a:endParaRPr lang="en-US"/>
            </a:p>
          </p:txBody>
        </p:sp>
      </p:grpSp>
      <p:grpSp>
        <p:nvGrpSpPr>
          <p:cNvPr id="3198" name="Group 916"/>
          <p:cNvGrpSpPr>
            <a:grpSpLocks noChangeAspect="1"/>
          </p:cNvGrpSpPr>
          <p:nvPr/>
        </p:nvGrpSpPr>
        <p:grpSpPr bwMode="auto">
          <a:xfrm>
            <a:off x="3886200" y="5943602"/>
            <a:ext cx="649288" cy="569912"/>
            <a:chOff x="1137" y="2160"/>
            <a:chExt cx="634" cy="556"/>
          </a:xfrm>
        </p:grpSpPr>
        <p:grpSp>
          <p:nvGrpSpPr>
            <p:cNvPr id="3248" name="Group 917"/>
            <p:cNvGrpSpPr>
              <a:grpSpLocks noChangeAspect="1"/>
            </p:cNvGrpSpPr>
            <p:nvPr/>
          </p:nvGrpSpPr>
          <p:grpSpPr bwMode="auto">
            <a:xfrm rot="6514895">
              <a:off x="1299" y="1998"/>
              <a:ext cx="310" cy="634"/>
              <a:chOff x="1138" y="1925"/>
              <a:chExt cx="310" cy="634"/>
            </a:xfrm>
          </p:grpSpPr>
          <p:grpSp>
            <p:nvGrpSpPr>
              <p:cNvPr id="3258" name="Group 918"/>
              <p:cNvGrpSpPr>
                <a:grpSpLocks noChangeAspect="1"/>
              </p:cNvGrpSpPr>
              <p:nvPr/>
            </p:nvGrpSpPr>
            <p:grpSpPr bwMode="auto">
              <a:xfrm>
                <a:off x="1142" y="1999"/>
                <a:ext cx="306" cy="560"/>
                <a:chOff x="1142" y="1999"/>
                <a:chExt cx="306" cy="560"/>
              </a:xfrm>
            </p:grpSpPr>
            <p:sp>
              <p:nvSpPr>
                <p:cNvPr id="3260" name="Freeform 919"/>
                <p:cNvSpPr>
                  <a:spLocks noChangeAspect="1"/>
                </p:cNvSpPr>
                <p:nvPr/>
              </p:nvSpPr>
              <p:spPr bwMode="auto">
                <a:xfrm>
                  <a:off x="1142" y="2053"/>
                  <a:ext cx="108" cy="281"/>
                </a:xfrm>
                <a:custGeom>
                  <a:avLst/>
                  <a:gdLst>
                    <a:gd name="T0" fmla="*/ 90 w 108"/>
                    <a:gd name="T1" fmla="*/ 281 h 281"/>
                    <a:gd name="T2" fmla="*/ 108 w 108"/>
                    <a:gd name="T3" fmla="*/ 275 h 281"/>
                    <a:gd name="T4" fmla="*/ 18 w 108"/>
                    <a:gd name="T5" fmla="*/ 0 h 281"/>
                    <a:gd name="T6" fmla="*/ 0 w 108"/>
                    <a:gd name="T7" fmla="*/ 6 h 281"/>
                    <a:gd name="T8" fmla="*/ 90 w 108"/>
                    <a:gd name="T9" fmla="*/ 281 h 281"/>
                    <a:gd name="T10" fmla="*/ 0 60000 65536"/>
                    <a:gd name="T11" fmla="*/ 0 60000 65536"/>
                    <a:gd name="T12" fmla="*/ 0 60000 65536"/>
                    <a:gd name="T13" fmla="*/ 0 60000 65536"/>
                    <a:gd name="T14" fmla="*/ 0 60000 65536"/>
                    <a:gd name="T15" fmla="*/ 0 w 108"/>
                    <a:gd name="T16" fmla="*/ 0 h 281"/>
                    <a:gd name="T17" fmla="*/ 108 w 108"/>
                    <a:gd name="T18" fmla="*/ 281 h 281"/>
                  </a:gdLst>
                  <a:ahLst/>
                  <a:cxnLst>
                    <a:cxn ang="T10">
                      <a:pos x="T0" y="T1"/>
                    </a:cxn>
                    <a:cxn ang="T11">
                      <a:pos x="T2" y="T3"/>
                    </a:cxn>
                    <a:cxn ang="T12">
                      <a:pos x="T4" y="T5"/>
                    </a:cxn>
                    <a:cxn ang="T13">
                      <a:pos x="T6" y="T7"/>
                    </a:cxn>
                    <a:cxn ang="T14">
                      <a:pos x="T8" y="T9"/>
                    </a:cxn>
                  </a:cxnLst>
                  <a:rect l="T15" t="T16" r="T17" b="T18"/>
                  <a:pathLst>
                    <a:path w="108" h="281">
                      <a:moveTo>
                        <a:pt x="90" y="281"/>
                      </a:moveTo>
                      <a:lnTo>
                        <a:pt x="108" y="275"/>
                      </a:lnTo>
                      <a:lnTo>
                        <a:pt x="18" y="0"/>
                      </a:lnTo>
                      <a:lnTo>
                        <a:pt x="0" y="6"/>
                      </a:lnTo>
                      <a:lnTo>
                        <a:pt x="90" y="281"/>
                      </a:lnTo>
                      <a:close/>
                    </a:path>
                  </a:pathLst>
                </a:custGeom>
                <a:solidFill>
                  <a:srgbClr val="C0C0C0"/>
                </a:solidFill>
                <a:ln w="0" cap="flat" cmpd="sng">
                  <a:solidFill>
                    <a:schemeClr val="tx1"/>
                  </a:solidFill>
                  <a:prstDash val="solid"/>
                  <a:round/>
                  <a:headEnd type="none" w="med" len="med"/>
                  <a:tailEnd type="none" w="med" len="med"/>
                </a:ln>
              </p:spPr>
              <p:txBody>
                <a:bodyPr/>
                <a:lstStyle/>
                <a:p>
                  <a:endParaRPr lang="en-US"/>
                </a:p>
              </p:txBody>
            </p:sp>
            <p:sp>
              <p:nvSpPr>
                <p:cNvPr id="3261" name="Freeform 920"/>
                <p:cNvSpPr>
                  <a:spLocks noChangeAspect="1"/>
                </p:cNvSpPr>
                <p:nvPr/>
              </p:nvSpPr>
              <p:spPr bwMode="auto">
                <a:xfrm>
                  <a:off x="1321" y="1999"/>
                  <a:ext cx="108" cy="280"/>
                </a:xfrm>
                <a:custGeom>
                  <a:avLst/>
                  <a:gdLst>
                    <a:gd name="T0" fmla="*/ 90 w 108"/>
                    <a:gd name="T1" fmla="*/ 280 h 280"/>
                    <a:gd name="T2" fmla="*/ 108 w 108"/>
                    <a:gd name="T3" fmla="*/ 274 h 280"/>
                    <a:gd name="T4" fmla="*/ 20 w 108"/>
                    <a:gd name="T5" fmla="*/ 0 h 280"/>
                    <a:gd name="T6" fmla="*/ 0 w 108"/>
                    <a:gd name="T7" fmla="*/ 6 h 280"/>
                    <a:gd name="T8" fmla="*/ 90 w 108"/>
                    <a:gd name="T9" fmla="*/ 280 h 280"/>
                    <a:gd name="T10" fmla="*/ 0 60000 65536"/>
                    <a:gd name="T11" fmla="*/ 0 60000 65536"/>
                    <a:gd name="T12" fmla="*/ 0 60000 65536"/>
                    <a:gd name="T13" fmla="*/ 0 60000 65536"/>
                    <a:gd name="T14" fmla="*/ 0 60000 65536"/>
                    <a:gd name="T15" fmla="*/ 0 w 108"/>
                    <a:gd name="T16" fmla="*/ 0 h 280"/>
                    <a:gd name="T17" fmla="*/ 108 w 108"/>
                    <a:gd name="T18" fmla="*/ 280 h 280"/>
                  </a:gdLst>
                  <a:ahLst/>
                  <a:cxnLst>
                    <a:cxn ang="T10">
                      <a:pos x="T0" y="T1"/>
                    </a:cxn>
                    <a:cxn ang="T11">
                      <a:pos x="T2" y="T3"/>
                    </a:cxn>
                    <a:cxn ang="T12">
                      <a:pos x="T4" y="T5"/>
                    </a:cxn>
                    <a:cxn ang="T13">
                      <a:pos x="T6" y="T7"/>
                    </a:cxn>
                    <a:cxn ang="T14">
                      <a:pos x="T8" y="T9"/>
                    </a:cxn>
                  </a:cxnLst>
                  <a:rect l="T15" t="T16" r="T17" b="T18"/>
                  <a:pathLst>
                    <a:path w="108" h="280">
                      <a:moveTo>
                        <a:pt x="90" y="280"/>
                      </a:moveTo>
                      <a:lnTo>
                        <a:pt x="108" y="274"/>
                      </a:lnTo>
                      <a:lnTo>
                        <a:pt x="20" y="0"/>
                      </a:lnTo>
                      <a:lnTo>
                        <a:pt x="0" y="6"/>
                      </a:lnTo>
                      <a:lnTo>
                        <a:pt x="90" y="280"/>
                      </a:lnTo>
                      <a:close/>
                    </a:path>
                  </a:pathLst>
                </a:custGeom>
                <a:solidFill>
                  <a:srgbClr val="C0C0C0"/>
                </a:solidFill>
                <a:ln w="0" cap="flat" cmpd="sng">
                  <a:solidFill>
                    <a:schemeClr val="tx1"/>
                  </a:solidFill>
                  <a:prstDash val="solid"/>
                  <a:round/>
                  <a:headEnd/>
                  <a:tailEnd/>
                </a:ln>
              </p:spPr>
              <p:txBody>
                <a:bodyPr/>
                <a:lstStyle/>
                <a:p>
                  <a:endParaRPr lang="en-US"/>
                </a:p>
              </p:txBody>
            </p:sp>
            <p:grpSp>
              <p:nvGrpSpPr>
                <p:cNvPr id="3262" name="Group 921"/>
                <p:cNvGrpSpPr>
                  <a:grpSpLocks noChangeAspect="1"/>
                </p:cNvGrpSpPr>
                <p:nvPr/>
              </p:nvGrpSpPr>
              <p:grpSpPr bwMode="auto">
                <a:xfrm>
                  <a:off x="1225" y="2267"/>
                  <a:ext cx="223" cy="292"/>
                  <a:chOff x="1225" y="2267"/>
                  <a:chExt cx="223" cy="292"/>
                </a:xfrm>
              </p:grpSpPr>
              <p:sp>
                <p:nvSpPr>
                  <p:cNvPr id="3263" name="Freeform 922"/>
                  <p:cNvSpPr>
                    <a:spLocks noChangeAspect="1"/>
                  </p:cNvSpPr>
                  <p:nvPr/>
                </p:nvSpPr>
                <p:spPr bwMode="auto">
                  <a:xfrm>
                    <a:off x="1332" y="2319"/>
                    <a:ext cx="84" cy="236"/>
                  </a:xfrm>
                  <a:custGeom>
                    <a:avLst/>
                    <a:gdLst>
                      <a:gd name="T0" fmla="*/ 77 w 84"/>
                      <a:gd name="T1" fmla="*/ 236 h 236"/>
                      <a:gd name="T2" fmla="*/ 84 w 84"/>
                      <a:gd name="T3" fmla="*/ 233 h 236"/>
                      <a:gd name="T4" fmla="*/ 9 w 84"/>
                      <a:gd name="T5" fmla="*/ 0 h 236"/>
                      <a:gd name="T6" fmla="*/ 0 w 84"/>
                      <a:gd name="T7" fmla="*/ 2 h 236"/>
                      <a:gd name="T8" fmla="*/ 77 w 84"/>
                      <a:gd name="T9" fmla="*/ 236 h 236"/>
                      <a:gd name="T10" fmla="*/ 0 60000 65536"/>
                      <a:gd name="T11" fmla="*/ 0 60000 65536"/>
                      <a:gd name="T12" fmla="*/ 0 60000 65536"/>
                      <a:gd name="T13" fmla="*/ 0 60000 65536"/>
                      <a:gd name="T14" fmla="*/ 0 60000 65536"/>
                      <a:gd name="T15" fmla="*/ 0 w 84"/>
                      <a:gd name="T16" fmla="*/ 0 h 236"/>
                      <a:gd name="T17" fmla="*/ 84 w 84"/>
                      <a:gd name="T18" fmla="*/ 236 h 236"/>
                    </a:gdLst>
                    <a:ahLst/>
                    <a:cxnLst>
                      <a:cxn ang="T10">
                        <a:pos x="T0" y="T1"/>
                      </a:cxn>
                      <a:cxn ang="T11">
                        <a:pos x="T2" y="T3"/>
                      </a:cxn>
                      <a:cxn ang="T12">
                        <a:pos x="T4" y="T5"/>
                      </a:cxn>
                      <a:cxn ang="T13">
                        <a:pos x="T6" y="T7"/>
                      </a:cxn>
                      <a:cxn ang="T14">
                        <a:pos x="T8" y="T9"/>
                      </a:cxn>
                    </a:cxnLst>
                    <a:rect l="T15" t="T16" r="T17" b="T18"/>
                    <a:pathLst>
                      <a:path w="84" h="236">
                        <a:moveTo>
                          <a:pt x="77" y="236"/>
                        </a:moveTo>
                        <a:lnTo>
                          <a:pt x="84" y="233"/>
                        </a:lnTo>
                        <a:lnTo>
                          <a:pt x="9" y="0"/>
                        </a:lnTo>
                        <a:lnTo>
                          <a:pt x="0" y="2"/>
                        </a:lnTo>
                        <a:lnTo>
                          <a:pt x="77" y="236"/>
                        </a:lnTo>
                        <a:close/>
                      </a:path>
                    </a:pathLst>
                  </a:custGeom>
                  <a:solidFill>
                    <a:srgbClr val="000000"/>
                  </a:solidFill>
                  <a:ln w="0">
                    <a:solidFill>
                      <a:srgbClr val="000000"/>
                    </a:solidFill>
                    <a:prstDash val="solid"/>
                    <a:round/>
                    <a:headEnd/>
                    <a:tailEnd/>
                  </a:ln>
                </p:spPr>
                <p:txBody>
                  <a:bodyPr/>
                  <a:lstStyle/>
                  <a:p>
                    <a:endParaRPr lang="en-US"/>
                  </a:p>
                </p:txBody>
              </p:sp>
              <p:sp>
                <p:nvSpPr>
                  <p:cNvPr id="3264" name="Freeform 923"/>
                  <p:cNvSpPr>
                    <a:spLocks noChangeAspect="1"/>
                  </p:cNvSpPr>
                  <p:nvPr/>
                </p:nvSpPr>
                <p:spPr bwMode="auto">
                  <a:xfrm>
                    <a:off x="1225" y="2267"/>
                    <a:ext cx="223" cy="98"/>
                  </a:xfrm>
                  <a:custGeom>
                    <a:avLst/>
                    <a:gdLst>
                      <a:gd name="T0" fmla="*/ 11 w 223"/>
                      <a:gd name="T1" fmla="*/ 98 h 98"/>
                      <a:gd name="T2" fmla="*/ 223 w 223"/>
                      <a:gd name="T3" fmla="*/ 29 h 98"/>
                      <a:gd name="T4" fmla="*/ 213 w 223"/>
                      <a:gd name="T5" fmla="*/ 0 h 98"/>
                      <a:gd name="T6" fmla="*/ 0 w 223"/>
                      <a:gd name="T7" fmla="*/ 70 h 98"/>
                      <a:gd name="T8" fmla="*/ 11 w 223"/>
                      <a:gd name="T9" fmla="*/ 98 h 98"/>
                      <a:gd name="T10" fmla="*/ 0 60000 65536"/>
                      <a:gd name="T11" fmla="*/ 0 60000 65536"/>
                      <a:gd name="T12" fmla="*/ 0 60000 65536"/>
                      <a:gd name="T13" fmla="*/ 0 60000 65536"/>
                      <a:gd name="T14" fmla="*/ 0 60000 65536"/>
                      <a:gd name="T15" fmla="*/ 0 w 223"/>
                      <a:gd name="T16" fmla="*/ 0 h 98"/>
                      <a:gd name="T17" fmla="*/ 223 w 223"/>
                      <a:gd name="T18" fmla="*/ 98 h 98"/>
                    </a:gdLst>
                    <a:ahLst/>
                    <a:cxnLst>
                      <a:cxn ang="T10">
                        <a:pos x="T0" y="T1"/>
                      </a:cxn>
                      <a:cxn ang="T11">
                        <a:pos x="T2" y="T3"/>
                      </a:cxn>
                      <a:cxn ang="T12">
                        <a:pos x="T4" y="T5"/>
                      </a:cxn>
                      <a:cxn ang="T13">
                        <a:pos x="T6" y="T7"/>
                      </a:cxn>
                      <a:cxn ang="T14">
                        <a:pos x="T8" y="T9"/>
                      </a:cxn>
                    </a:cxnLst>
                    <a:rect l="T15" t="T16" r="T17" b="T18"/>
                    <a:pathLst>
                      <a:path w="223" h="98">
                        <a:moveTo>
                          <a:pt x="11" y="98"/>
                        </a:moveTo>
                        <a:lnTo>
                          <a:pt x="223" y="29"/>
                        </a:lnTo>
                        <a:lnTo>
                          <a:pt x="213" y="0"/>
                        </a:lnTo>
                        <a:lnTo>
                          <a:pt x="0" y="70"/>
                        </a:lnTo>
                        <a:lnTo>
                          <a:pt x="11" y="98"/>
                        </a:lnTo>
                        <a:close/>
                      </a:path>
                    </a:pathLst>
                  </a:custGeom>
                  <a:solidFill>
                    <a:srgbClr val="000000"/>
                  </a:solidFill>
                  <a:ln w="9525">
                    <a:noFill/>
                    <a:round/>
                    <a:headEnd/>
                    <a:tailEnd/>
                  </a:ln>
                </p:spPr>
                <p:txBody>
                  <a:bodyPr/>
                  <a:lstStyle/>
                  <a:p>
                    <a:endParaRPr lang="en-US"/>
                  </a:p>
                </p:txBody>
              </p:sp>
              <p:sp>
                <p:nvSpPr>
                  <p:cNvPr id="3265" name="Freeform 924"/>
                  <p:cNvSpPr>
                    <a:spLocks noChangeAspect="1"/>
                  </p:cNvSpPr>
                  <p:nvPr/>
                </p:nvSpPr>
                <p:spPr bwMode="auto">
                  <a:xfrm>
                    <a:off x="1380" y="2497"/>
                    <a:ext cx="47" cy="62"/>
                  </a:xfrm>
                  <a:custGeom>
                    <a:avLst/>
                    <a:gdLst>
                      <a:gd name="T0" fmla="*/ 18 w 47"/>
                      <a:gd name="T1" fmla="*/ 62 h 62"/>
                      <a:gd name="T2" fmla="*/ 47 w 47"/>
                      <a:gd name="T3" fmla="*/ 53 h 62"/>
                      <a:gd name="T4" fmla="*/ 30 w 47"/>
                      <a:gd name="T5" fmla="*/ 0 h 62"/>
                      <a:gd name="T6" fmla="*/ 0 w 47"/>
                      <a:gd name="T7" fmla="*/ 10 h 62"/>
                      <a:gd name="T8" fmla="*/ 18 w 47"/>
                      <a:gd name="T9" fmla="*/ 62 h 62"/>
                      <a:gd name="T10" fmla="*/ 0 60000 65536"/>
                      <a:gd name="T11" fmla="*/ 0 60000 65536"/>
                      <a:gd name="T12" fmla="*/ 0 60000 65536"/>
                      <a:gd name="T13" fmla="*/ 0 60000 65536"/>
                      <a:gd name="T14" fmla="*/ 0 60000 65536"/>
                      <a:gd name="T15" fmla="*/ 0 w 47"/>
                      <a:gd name="T16" fmla="*/ 0 h 62"/>
                      <a:gd name="T17" fmla="*/ 47 w 47"/>
                      <a:gd name="T18" fmla="*/ 62 h 62"/>
                    </a:gdLst>
                    <a:ahLst/>
                    <a:cxnLst>
                      <a:cxn ang="T10">
                        <a:pos x="T0" y="T1"/>
                      </a:cxn>
                      <a:cxn ang="T11">
                        <a:pos x="T2" y="T3"/>
                      </a:cxn>
                      <a:cxn ang="T12">
                        <a:pos x="T4" y="T5"/>
                      </a:cxn>
                      <a:cxn ang="T13">
                        <a:pos x="T6" y="T7"/>
                      </a:cxn>
                      <a:cxn ang="T14">
                        <a:pos x="T8" y="T9"/>
                      </a:cxn>
                    </a:cxnLst>
                    <a:rect l="T15" t="T16" r="T17" b="T18"/>
                    <a:pathLst>
                      <a:path w="47" h="62">
                        <a:moveTo>
                          <a:pt x="18" y="62"/>
                        </a:moveTo>
                        <a:lnTo>
                          <a:pt x="47" y="53"/>
                        </a:lnTo>
                        <a:lnTo>
                          <a:pt x="30" y="0"/>
                        </a:lnTo>
                        <a:lnTo>
                          <a:pt x="0" y="10"/>
                        </a:lnTo>
                        <a:lnTo>
                          <a:pt x="18" y="62"/>
                        </a:lnTo>
                        <a:close/>
                      </a:path>
                    </a:pathLst>
                  </a:custGeom>
                  <a:solidFill>
                    <a:srgbClr val="000000"/>
                  </a:solidFill>
                  <a:ln w="0">
                    <a:solidFill>
                      <a:srgbClr val="000000"/>
                    </a:solidFill>
                    <a:prstDash val="solid"/>
                    <a:round/>
                    <a:headEnd/>
                    <a:tailEnd/>
                  </a:ln>
                </p:spPr>
                <p:txBody>
                  <a:bodyPr/>
                  <a:lstStyle/>
                  <a:p>
                    <a:endParaRPr lang="en-US"/>
                  </a:p>
                </p:txBody>
              </p:sp>
            </p:grpSp>
          </p:grpSp>
          <p:sp>
            <p:nvSpPr>
              <p:cNvPr id="3259" name="Freeform 925"/>
              <p:cNvSpPr>
                <a:spLocks noChangeAspect="1"/>
              </p:cNvSpPr>
              <p:nvPr/>
            </p:nvSpPr>
            <p:spPr bwMode="auto">
              <a:xfrm>
                <a:off x="1138" y="1925"/>
                <a:ext cx="265" cy="383"/>
              </a:xfrm>
              <a:custGeom>
                <a:avLst/>
                <a:gdLst>
                  <a:gd name="T0" fmla="*/ 104 w 265"/>
                  <a:gd name="T1" fmla="*/ 0 h 383"/>
                  <a:gd name="T2" fmla="*/ 31 w 265"/>
                  <a:gd name="T3" fmla="*/ 24 h 383"/>
                  <a:gd name="T4" fmla="*/ 54 w 265"/>
                  <a:gd name="T5" fmla="*/ 93 h 383"/>
                  <a:gd name="T6" fmla="*/ 19 w 265"/>
                  <a:gd name="T7" fmla="*/ 104 h 383"/>
                  <a:gd name="T8" fmla="*/ 0 w 265"/>
                  <a:gd name="T9" fmla="*/ 136 h 383"/>
                  <a:gd name="T10" fmla="*/ 63 w 265"/>
                  <a:gd name="T11" fmla="*/ 328 h 383"/>
                  <a:gd name="T12" fmla="*/ 120 w 265"/>
                  <a:gd name="T13" fmla="*/ 383 h 383"/>
                  <a:gd name="T14" fmla="*/ 248 w 265"/>
                  <a:gd name="T15" fmla="*/ 342 h 383"/>
                  <a:gd name="T16" fmla="*/ 265 w 265"/>
                  <a:gd name="T17" fmla="*/ 261 h 383"/>
                  <a:gd name="T18" fmla="*/ 203 w 265"/>
                  <a:gd name="T19" fmla="*/ 67 h 383"/>
                  <a:gd name="T20" fmla="*/ 161 w 265"/>
                  <a:gd name="T21" fmla="*/ 57 h 383"/>
                  <a:gd name="T22" fmla="*/ 127 w 265"/>
                  <a:gd name="T23" fmla="*/ 68 h 383"/>
                  <a:gd name="T24" fmla="*/ 104 w 265"/>
                  <a:gd name="T25" fmla="*/ 0 h 3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383"/>
                  <a:gd name="T41" fmla="*/ 265 w 265"/>
                  <a:gd name="T42" fmla="*/ 383 h 38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383">
                    <a:moveTo>
                      <a:pt x="104" y="0"/>
                    </a:moveTo>
                    <a:lnTo>
                      <a:pt x="31" y="24"/>
                    </a:lnTo>
                    <a:lnTo>
                      <a:pt x="54" y="93"/>
                    </a:lnTo>
                    <a:lnTo>
                      <a:pt x="19" y="104"/>
                    </a:lnTo>
                    <a:lnTo>
                      <a:pt x="0" y="136"/>
                    </a:lnTo>
                    <a:lnTo>
                      <a:pt x="63" y="328"/>
                    </a:lnTo>
                    <a:lnTo>
                      <a:pt x="120" y="383"/>
                    </a:lnTo>
                    <a:lnTo>
                      <a:pt x="248" y="342"/>
                    </a:lnTo>
                    <a:lnTo>
                      <a:pt x="265" y="261"/>
                    </a:lnTo>
                    <a:lnTo>
                      <a:pt x="203" y="67"/>
                    </a:lnTo>
                    <a:lnTo>
                      <a:pt x="161" y="57"/>
                    </a:lnTo>
                    <a:lnTo>
                      <a:pt x="127" y="68"/>
                    </a:lnTo>
                    <a:lnTo>
                      <a:pt x="104" y="0"/>
                    </a:lnTo>
                    <a:close/>
                  </a:path>
                </a:pathLst>
              </a:custGeom>
              <a:solidFill>
                <a:srgbClr val="E8C7A6"/>
              </a:solidFill>
              <a:ln w="0">
                <a:solidFill>
                  <a:srgbClr val="000000"/>
                </a:solidFill>
                <a:prstDash val="solid"/>
                <a:round/>
                <a:headEnd/>
                <a:tailEnd/>
              </a:ln>
            </p:spPr>
            <p:txBody>
              <a:bodyPr/>
              <a:lstStyle/>
              <a:p>
                <a:endParaRPr lang="en-US"/>
              </a:p>
            </p:txBody>
          </p:sp>
        </p:grpSp>
        <p:grpSp>
          <p:nvGrpSpPr>
            <p:cNvPr id="3249" name="Group 926"/>
            <p:cNvGrpSpPr>
              <a:grpSpLocks noChangeAspect="1"/>
            </p:cNvGrpSpPr>
            <p:nvPr/>
          </p:nvGrpSpPr>
          <p:grpSpPr bwMode="auto">
            <a:xfrm>
              <a:off x="1335" y="2235"/>
              <a:ext cx="433" cy="481"/>
              <a:chOff x="1335" y="2235"/>
              <a:chExt cx="433" cy="481"/>
            </a:xfrm>
          </p:grpSpPr>
          <p:sp>
            <p:nvSpPr>
              <p:cNvPr id="3250" name="Rectangle 927"/>
              <p:cNvSpPr>
                <a:spLocks noChangeAspect="1" noChangeArrowheads="1"/>
              </p:cNvSpPr>
              <p:nvPr/>
            </p:nvSpPr>
            <p:spPr bwMode="auto">
              <a:xfrm>
                <a:off x="1335" y="2325"/>
                <a:ext cx="25" cy="387"/>
              </a:xfrm>
              <a:prstGeom prst="rect">
                <a:avLst/>
              </a:prstGeom>
              <a:solidFill>
                <a:srgbClr val="000000"/>
              </a:solidFill>
              <a:ln w="9525">
                <a:noFill/>
                <a:miter lim="800000"/>
                <a:headEnd/>
                <a:tailEnd/>
              </a:ln>
            </p:spPr>
            <p:txBody>
              <a:bodyPr/>
              <a:lstStyle/>
              <a:p>
                <a:endParaRPr lang="en-US"/>
              </a:p>
            </p:txBody>
          </p:sp>
          <p:grpSp>
            <p:nvGrpSpPr>
              <p:cNvPr id="3251" name="Group 928"/>
              <p:cNvGrpSpPr>
                <a:grpSpLocks noChangeAspect="1"/>
              </p:cNvGrpSpPr>
              <p:nvPr/>
            </p:nvGrpSpPr>
            <p:grpSpPr bwMode="auto">
              <a:xfrm>
                <a:off x="1398" y="2235"/>
                <a:ext cx="370" cy="481"/>
                <a:chOff x="1968" y="2256"/>
                <a:chExt cx="370" cy="481"/>
              </a:xfrm>
            </p:grpSpPr>
            <p:sp>
              <p:nvSpPr>
                <p:cNvPr id="3252" name="Rectangle 929"/>
                <p:cNvSpPr>
                  <a:spLocks noChangeAspect="1" noChangeArrowheads="1"/>
                </p:cNvSpPr>
                <p:nvPr/>
              </p:nvSpPr>
              <p:spPr bwMode="auto">
                <a:xfrm>
                  <a:off x="2018" y="2283"/>
                  <a:ext cx="17" cy="454"/>
                </a:xfrm>
                <a:prstGeom prst="rect">
                  <a:avLst/>
                </a:prstGeom>
                <a:solidFill>
                  <a:srgbClr val="C0C0C0"/>
                </a:solidFill>
                <a:ln w="0">
                  <a:solidFill>
                    <a:schemeClr val="tx1"/>
                  </a:solidFill>
                  <a:miter lim="800000"/>
                  <a:headEnd/>
                  <a:tailEnd/>
                </a:ln>
              </p:spPr>
              <p:txBody>
                <a:bodyPr/>
                <a:lstStyle/>
                <a:p>
                  <a:endParaRPr lang="en-US"/>
                </a:p>
              </p:txBody>
            </p:sp>
            <p:sp>
              <p:nvSpPr>
                <p:cNvPr id="3253" name="Rectangle 930"/>
                <p:cNvSpPr>
                  <a:spLocks noChangeAspect="1" noChangeArrowheads="1"/>
                </p:cNvSpPr>
                <p:nvPr/>
              </p:nvSpPr>
              <p:spPr bwMode="auto">
                <a:xfrm>
                  <a:off x="2218" y="2279"/>
                  <a:ext cx="17" cy="454"/>
                </a:xfrm>
                <a:prstGeom prst="rect">
                  <a:avLst/>
                </a:prstGeom>
                <a:solidFill>
                  <a:srgbClr val="C0C0C0"/>
                </a:solidFill>
                <a:ln w="0">
                  <a:solidFill>
                    <a:schemeClr val="tx1"/>
                  </a:solidFill>
                  <a:miter lim="800000"/>
                  <a:headEnd/>
                  <a:tailEnd/>
                </a:ln>
              </p:spPr>
              <p:txBody>
                <a:bodyPr/>
                <a:lstStyle/>
                <a:p>
                  <a:endParaRPr lang="en-US"/>
                </a:p>
              </p:txBody>
            </p:sp>
            <p:grpSp>
              <p:nvGrpSpPr>
                <p:cNvPr id="3254" name="Group 931"/>
                <p:cNvGrpSpPr>
                  <a:grpSpLocks noChangeAspect="1"/>
                </p:cNvGrpSpPr>
                <p:nvPr/>
              </p:nvGrpSpPr>
              <p:grpSpPr bwMode="auto">
                <a:xfrm>
                  <a:off x="1968" y="2256"/>
                  <a:ext cx="370" cy="215"/>
                  <a:chOff x="1968" y="2256"/>
                  <a:chExt cx="370" cy="215"/>
                </a:xfrm>
              </p:grpSpPr>
              <p:sp>
                <p:nvSpPr>
                  <p:cNvPr id="3255" name="Freeform 932"/>
                  <p:cNvSpPr>
                    <a:spLocks noChangeAspect="1"/>
                  </p:cNvSpPr>
                  <p:nvPr/>
                </p:nvSpPr>
                <p:spPr bwMode="auto">
                  <a:xfrm>
                    <a:off x="1968" y="2256"/>
                    <a:ext cx="370" cy="215"/>
                  </a:xfrm>
                  <a:custGeom>
                    <a:avLst/>
                    <a:gdLst>
                      <a:gd name="T0" fmla="*/ 370 w 370"/>
                      <a:gd name="T1" fmla="*/ 143 h 215"/>
                      <a:gd name="T2" fmla="*/ 370 w 370"/>
                      <a:gd name="T3" fmla="*/ 65 h 215"/>
                      <a:gd name="T4" fmla="*/ 297 w 370"/>
                      <a:gd name="T5" fmla="*/ 65 h 215"/>
                      <a:gd name="T6" fmla="*/ 297 w 370"/>
                      <a:gd name="T7" fmla="*/ 29 h 215"/>
                      <a:gd name="T8" fmla="*/ 272 w 370"/>
                      <a:gd name="T9" fmla="*/ 0 h 215"/>
                      <a:gd name="T10" fmla="*/ 70 w 370"/>
                      <a:gd name="T11" fmla="*/ 0 h 215"/>
                      <a:gd name="T12" fmla="*/ 0 w 370"/>
                      <a:gd name="T13" fmla="*/ 39 h 215"/>
                      <a:gd name="T14" fmla="*/ 0 w 370"/>
                      <a:gd name="T15" fmla="*/ 173 h 215"/>
                      <a:gd name="T16" fmla="*/ 72 w 370"/>
                      <a:gd name="T17" fmla="*/ 215 h 215"/>
                      <a:gd name="T18" fmla="*/ 275 w 370"/>
                      <a:gd name="T19" fmla="*/ 215 h 215"/>
                      <a:gd name="T20" fmla="*/ 298 w 370"/>
                      <a:gd name="T21" fmla="*/ 178 h 215"/>
                      <a:gd name="T22" fmla="*/ 298 w 370"/>
                      <a:gd name="T23" fmla="*/ 143 h 215"/>
                      <a:gd name="T24" fmla="*/ 370 w 370"/>
                      <a:gd name="T25" fmla="*/ 143 h 2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0"/>
                      <a:gd name="T40" fmla="*/ 0 h 215"/>
                      <a:gd name="T41" fmla="*/ 370 w 370"/>
                      <a:gd name="T42" fmla="*/ 215 h 2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0" h="215">
                        <a:moveTo>
                          <a:pt x="370" y="143"/>
                        </a:moveTo>
                        <a:lnTo>
                          <a:pt x="370" y="65"/>
                        </a:lnTo>
                        <a:lnTo>
                          <a:pt x="297" y="65"/>
                        </a:lnTo>
                        <a:lnTo>
                          <a:pt x="297" y="29"/>
                        </a:lnTo>
                        <a:lnTo>
                          <a:pt x="272" y="0"/>
                        </a:lnTo>
                        <a:lnTo>
                          <a:pt x="70" y="0"/>
                        </a:lnTo>
                        <a:lnTo>
                          <a:pt x="0" y="39"/>
                        </a:lnTo>
                        <a:lnTo>
                          <a:pt x="0" y="173"/>
                        </a:lnTo>
                        <a:lnTo>
                          <a:pt x="72" y="215"/>
                        </a:lnTo>
                        <a:lnTo>
                          <a:pt x="275" y="215"/>
                        </a:lnTo>
                        <a:lnTo>
                          <a:pt x="298" y="178"/>
                        </a:lnTo>
                        <a:lnTo>
                          <a:pt x="298" y="143"/>
                        </a:lnTo>
                        <a:lnTo>
                          <a:pt x="370" y="143"/>
                        </a:lnTo>
                        <a:close/>
                      </a:path>
                    </a:pathLst>
                  </a:custGeom>
                  <a:solidFill>
                    <a:srgbClr val="FFFFFF"/>
                  </a:solidFill>
                  <a:ln w="0">
                    <a:solidFill>
                      <a:srgbClr val="000000"/>
                    </a:solidFill>
                    <a:prstDash val="solid"/>
                    <a:round/>
                    <a:headEnd/>
                    <a:tailEnd/>
                  </a:ln>
                </p:spPr>
                <p:txBody>
                  <a:bodyPr/>
                  <a:lstStyle/>
                  <a:p>
                    <a:endParaRPr lang="en-US"/>
                  </a:p>
                </p:txBody>
              </p:sp>
              <p:sp>
                <p:nvSpPr>
                  <p:cNvPr id="3256" name="Line 933"/>
                  <p:cNvSpPr>
                    <a:spLocks noChangeAspect="1" noChangeShapeType="1"/>
                  </p:cNvSpPr>
                  <p:nvPr/>
                </p:nvSpPr>
                <p:spPr bwMode="auto">
                  <a:xfrm flipV="1">
                    <a:off x="1974" y="2295"/>
                    <a:ext cx="288" cy="129"/>
                  </a:xfrm>
                  <a:prstGeom prst="line">
                    <a:avLst/>
                  </a:prstGeom>
                  <a:noFill/>
                  <a:ln w="9525">
                    <a:solidFill>
                      <a:schemeClr val="tx1"/>
                    </a:solidFill>
                    <a:round/>
                    <a:headEnd/>
                    <a:tailEnd/>
                  </a:ln>
                </p:spPr>
                <p:txBody>
                  <a:bodyPr/>
                  <a:lstStyle/>
                  <a:p>
                    <a:endParaRPr lang="en-US"/>
                  </a:p>
                </p:txBody>
              </p:sp>
              <p:sp>
                <p:nvSpPr>
                  <p:cNvPr id="3257" name="Line 934"/>
                  <p:cNvSpPr>
                    <a:spLocks noChangeAspect="1" noChangeShapeType="1"/>
                  </p:cNvSpPr>
                  <p:nvPr/>
                </p:nvSpPr>
                <p:spPr bwMode="auto">
                  <a:xfrm>
                    <a:off x="1971" y="2301"/>
                    <a:ext cx="288" cy="129"/>
                  </a:xfrm>
                  <a:prstGeom prst="line">
                    <a:avLst/>
                  </a:prstGeom>
                  <a:noFill/>
                  <a:ln w="9525">
                    <a:solidFill>
                      <a:schemeClr val="tx1"/>
                    </a:solidFill>
                    <a:round/>
                    <a:headEnd/>
                    <a:tailEnd/>
                  </a:ln>
                </p:spPr>
                <p:txBody>
                  <a:bodyPr/>
                  <a:lstStyle/>
                  <a:p>
                    <a:endParaRPr lang="en-US"/>
                  </a:p>
                </p:txBody>
              </p:sp>
            </p:grpSp>
          </p:grpSp>
        </p:grpSp>
      </p:grpSp>
      <p:grpSp>
        <p:nvGrpSpPr>
          <p:cNvPr id="3199" name="Group 935"/>
          <p:cNvGrpSpPr>
            <a:grpSpLocks noChangeAspect="1"/>
          </p:cNvGrpSpPr>
          <p:nvPr/>
        </p:nvGrpSpPr>
        <p:grpSpPr bwMode="auto">
          <a:xfrm>
            <a:off x="4648201" y="5867400"/>
            <a:ext cx="703263" cy="687388"/>
            <a:chOff x="2884" y="3589"/>
            <a:chExt cx="551" cy="539"/>
          </a:xfrm>
        </p:grpSpPr>
        <p:grpSp>
          <p:nvGrpSpPr>
            <p:cNvPr id="3230" name="Group 936"/>
            <p:cNvGrpSpPr>
              <a:grpSpLocks noChangeAspect="1"/>
            </p:cNvGrpSpPr>
            <p:nvPr/>
          </p:nvGrpSpPr>
          <p:grpSpPr bwMode="auto">
            <a:xfrm>
              <a:off x="2884" y="3589"/>
              <a:ext cx="477" cy="313"/>
              <a:chOff x="2884" y="3589"/>
              <a:chExt cx="477" cy="313"/>
            </a:xfrm>
          </p:grpSpPr>
          <p:grpSp>
            <p:nvGrpSpPr>
              <p:cNvPr id="3240" name="Group 937"/>
              <p:cNvGrpSpPr>
                <a:grpSpLocks noChangeAspect="1"/>
              </p:cNvGrpSpPr>
              <p:nvPr/>
            </p:nvGrpSpPr>
            <p:grpSpPr bwMode="auto">
              <a:xfrm rot="3483502">
                <a:off x="2986" y="3556"/>
                <a:ext cx="244" cy="447"/>
                <a:chOff x="1142" y="1999"/>
                <a:chExt cx="306" cy="560"/>
              </a:xfrm>
            </p:grpSpPr>
            <p:sp>
              <p:nvSpPr>
                <p:cNvPr id="3242" name="Freeform 938"/>
                <p:cNvSpPr>
                  <a:spLocks noChangeAspect="1"/>
                </p:cNvSpPr>
                <p:nvPr/>
              </p:nvSpPr>
              <p:spPr bwMode="auto">
                <a:xfrm>
                  <a:off x="1142" y="2053"/>
                  <a:ext cx="108" cy="281"/>
                </a:xfrm>
                <a:custGeom>
                  <a:avLst/>
                  <a:gdLst>
                    <a:gd name="T0" fmla="*/ 90 w 108"/>
                    <a:gd name="T1" fmla="*/ 281 h 281"/>
                    <a:gd name="T2" fmla="*/ 108 w 108"/>
                    <a:gd name="T3" fmla="*/ 275 h 281"/>
                    <a:gd name="T4" fmla="*/ 18 w 108"/>
                    <a:gd name="T5" fmla="*/ 0 h 281"/>
                    <a:gd name="T6" fmla="*/ 0 w 108"/>
                    <a:gd name="T7" fmla="*/ 6 h 281"/>
                    <a:gd name="T8" fmla="*/ 90 w 108"/>
                    <a:gd name="T9" fmla="*/ 281 h 281"/>
                    <a:gd name="T10" fmla="*/ 0 60000 65536"/>
                    <a:gd name="T11" fmla="*/ 0 60000 65536"/>
                    <a:gd name="T12" fmla="*/ 0 60000 65536"/>
                    <a:gd name="T13" fmla="*/ 0 60000 65536"/>
                    <a:gd name="T14" fmla="*/ 0 60000 65536"/>
                    <a:gd name="T15" fmla="*/ 0 w 108"/>
                    <a:gd name="T16" fmla="*/ 0 h 281"/>
                    <a:gd name="T17" fmla="*/ 108 w 108"/>
                    <a:gd name="T18" fmla="*/ 281 h 281"/>
                  </a:gdLst>
                  <a:ahLst/>
                  <a:cxnLst>
                    <a:cxn ang="T10">
                      <a:pos x="T0" y="T1"/>
                    </a:cxn>
                    <a:cxn ang="T11">
                      <a:pos x="T2" y="T3"/>
                    </a:cxn>
                    <a:cxn ang="T12">
                      <a:pos x="T4" y="T5"/>
                    </a:cxn>
                    <a:cxn ang="T13">
                      <a:pos x="T6" y="T7"/>
                    </a:cxn>
                    <a:cxn ang="T14">
                      <a:pos x="T8" y="T9"/>
                    </a:cxn>
                  </a:cxnLst>
                  <a:rect l="T15" t="T16" r="T17" b="T18"/>
                  <a:pathLst>
                    <a:path w="108" h="281">
                      <a:moveTo>
                        <a:pt x="90" y="281"/>
                      </a:moveTo>
                      <a:lnTo>
                        <a:pt x="108" y="275"/>
                      </a:lnTo>
                      <a:lnTo>
                        <a:pt x="18" y="0"/>
                      </a:lnTo>
                      <a:lnTo>
                        <a:pt x="0" y="6"/>
                      </a:lnTo>
                      <a:lnTo>
                        <a:pt x="90" y="281"/>
                      </a:lnTo>
                      <a:close/>
                    </a:path>
                  </a:pathLst>
                </a:custGeom>
                <a:solidFill>
                  <a:srgbClr val="C0C0C0"/>
                </a:solidFill>
                <a:ln w="0" cap="flat" cmpd="sng">
                  <a:solidFill>
                    <a:schemeClr val="tx1"/>
                  </a:solidFill>
                  <a:prstDash val="solid"/>
                  <a:round/>
                  <a:headEnd type="none" w="med" len="med"/>
                  <a:tailEnd type="none" w="med" len="med"/>
                </a:ln>
              </p:spPr>
              <p:txBody>
                <a:bodyPr/>
                <a:lstStyle/>
                <a:p>
                  <a:endParaRPr lang="en-US"/>
                </a:p>
              </p:txBody>
            </p:sp>
            <p:sp>
              <p:nvSpPr>
                <p:cNvPr id="3243" name="Freeform 939"/>
                <p:cNvSpPr>
                  <a:spLocks noChangeAspect="1"/>
                </p:cNvSpPr>
                <p:nvPr/>
              </p:nvSpPr>
              <p:spPr bwMode="auto">
                <a:xfrm>
                  <a:off x="1321" y="1999"/>
                  <a:ext cx="108" cy="280"/>
                </a:xfrm>
                <a:custGeom>
                  <a:avLst/>
                  <a:gdLst>
                    <a:gd name="T0" fmla="*/ 90 w 108"/>
                    <a:gd name="T1" fmla="*/ 280 h 280"/>
                    <a:gd name="T2" fmla="*/ 108 w 108"/>
                    <a:gd name="T3" fmla="*/ 274 h 280"/>
                    <a:gd name="T4" fmla="*/ 20 w 108"/>
                    <a:gd name="T5" fmla="*/ 0 h 280"/>
                    <a:gd name="T6" fmla="*/ 0 w 108"/>
                    <a:gd name="T7" fmla="*/ 6 h 280"/>
                    <a:gd name="T8" fmla="*/ 90 w 108"/>
                    <a:gd name="T9" fmla="*/ 280 h 280"/>
                    <a:gd name="T10" fmla="*/ 0 60000 65536"/>
                    <a:gd name="T11" fmla="*/ 0 60000 65536"/>
                    <a:gd name="T12" fmla="*/ 0 60000 65536"/>
                    <a:gd name="T13" fmla="*/ 0 60000 65536"/>
                    <a:gd name="T14" fmla="*/ 0 60000 65536"/>
                    <a:gd name="T15" fmla="*/ 0 w 108"/>
                    <a:gd name="T16" fmla="*/ 0 h 280"/>
                    <a:gd name="T17" fmla="*/ 108 w 108"/>
                    <a:gd name="T18" fmla="*/ 280 h 280"/>
                  </a:gdLst>
                  <a:ahLst/>
                  <a:cxnLst>
                    <a:cxn ang="T10">
                      <a:pos x="T0" y="T1"/>
                    </a:cxn>
                    <a:cxn ang="T11">
                      <a:pos x="T2" y="T3"/>
                    </a:cxn>
                    <a:cxn ang="T12">
                      <a:pos x="T4" y="T5"/>
                    </a:cxn>
                    <a:cxn ang="T13">
                      <a:pos x="T6" y="T7"/>
                    </a:cxn>
                    <a:cxn ang="T14">
                      <a:pos x="T8" y="T9"/>
                    </a:cxn>
                  </a:cxnLst>
                  <a:rect l="T15" t="T16" r="T17" b="T18"/>
                  <a:pathLst>
                    <a:path w="108" h="280">
                      <a:moveTo>
                        <a:pt x="90" y="280"/>
                      </a:moveTo>
                      <a:lnTo>
                        <a:pt x="108" y="274"/>
                      </a:lnTo>
                      <a:lnTo>
                        <a:pt x="20" y="0"/>
                      </a:lnTo>
                      <a:lnTo>
                        <a:pt x="0" y="6"/>
                      </a:lnTo>
                      <a:lnTo>
                        <a:pt x="90" y="280"/>
                      </a:lnTo>
                      <a:close/>
                    </a:path>
                  </a:pathLst>
                </a:custGeom>
                <a:solidFill>
                  <a:srgbClr val="C0C0C0"/>
                </a:solidFill>
                <a:ln w="0" cap="flat" cmpd="sng">
                  <a:solidFill>
                    <a:schemeClr val="tx1"/>
                  </a:solidFill>
                  <a:prstDash val="solid"/>
                  <a:round/>
                  <a:headEnd/>
                  <a:tailEnd/>
                </a:ln>
              </p:spPr>
              <p:txBody>
                <a:bodyPr/>
                <a:lstStyle/>
                <a:p>
                  <a:endParaRPr lang="en-US"/>
                </a:p>
              </p:txBody>
            </p:sp>
            <p:grpSp>
              <p:nvGrpSpPr>
                <p:cNvPr id="3244" name="Group 940"/>
                <p:cNvGrpSpPr>
                  <a:grpSpLocks noChangeAspect="1"/>
                </p:cNvGrpSpPr>
                <p:nvPr/>
              </p:nvGrpSpPr>
              <p:grpSpPr bwMode="auto">
                <a:xfrm>
                  <a:off x="1225" y="2267"/>
                  <a:ext cx="223" cy="292"/>
                  <a:chOff x="1225" y="2267"/>
                  <a:chExt cx="223" cy="292"/>
                </a:xfrm>
              </p:grpSpPr>
              <p:sp>
                <p:nvSpPr>
                  <p:cNvPr id="3245" name="Freeform 941"/>
                  <p:cNvSpPr>
                    <a:spLocks noChangeAspect="1"/>
                  </p:cNvSpPr>
                  <p:nvPr/>
                </p:nvSpPr>
                <p:spPr bwMode="auto">
                  <a:xfrm>
                    <a:off x="1332" y="2319"/>
                    <a:ext cx="84" cy="236"/>
                  </a:xfrm>
                  <a:custGeom>
                    <a:avLst/>
                    <a:gdLst>
                      <a:gd name="T0" fmla="*/ 77 w 84"/>
                      <a:gd name="T1" fmla="*/ 236 h 236"/>
                      <a:gd name="T2" fmla="*/ 84 w 84"/>
                      <a:gd name="T3" fmla="*/ 233 h 236"/>
                      <a:gd name="T4" fmla="*/ 9 w 84"/>
                      <a:gd name="T5" fmla="*/ 0 h 236"/>
                      <a:gd name="T6" fmla="*/ 0 w 84"/>
                      <a:gd name="T7" fmla="*/ 2 h 236"/>
                      <a:gd name="T8" fmla="*/ 77 w 84"/>
                      <a:gd name="T9" fmla="*/ 236 h 236"/>
                      <a:gd name="T10" fmla="*/ 0 60000 65536"/>
                      <a:gd name="T11" fmla="*/ 0 60000 65536"/>
                      <a:gd name="T12" fmla="*/ 0 60000 65536"/>
                      <a:gd name="T13" fmla="*/ 0 60000 65536"/>
                      <a:gd name="T14" fmla="*/ 0 60000 65536"/>
                      <a:gd name="T15" fmla="*/ 0 w 84"/>
                      <a:gd name="T16" fmla="*/ 0 h 236"/>
                      <a:gd name="T17" fmla="*/ 84 w 84"/>
                      <a:gd name="T18" fmla="*/ 236 h 236"/>
                    </a:gdLst>
                    <a:ahLst/>
                    <a:cxnLst>
                      <a:cxn ang="T10">
                        <a:pos x="T0" y="T1"/>
                      </a:cxn>
                      <a:cxn ang="T11">
                        <a:pos x="T2" y="T3"/>
                      </a:cxn>
                      <a:cxn ang="T12">
                        <a:pos x="T4" y="T5"/>
                      </a:cxn>
                      <a:cxn ang="T13">
                        <a:pos x="T6" y="T7"/>
                      </a:cxn>
                      <a:cxn ang="T14">
                        <a:pos x="T8" y="T9"/>
                      </a:cxn>
                    </a:cxnLst>
                    <a:rect l="T15" t="T16" r="T17" b="T18"/>
                    <a:pathLst>
                      <a:path w="84" h="236">
                        <a:moveTo>
                          <a:pt x="77" y="236"/>
                        </a:moveTo>
                        <a:lnTo>
                          <a:pt x="84" y="233"/>
                        </a:lnTo>
                        <a:lnTo>
                          <a:pt x="9" y="0"/>
                        </a:lnTo>
                        <a:lnTo>
                          <a:pt x="0" y="2"/>
                        </a:lnTo>
                        <a:lnTo>
                          <a:pt x="77" y="236"/>
                        </a:lnTo>
                        <a:close/>
                      </a:path>
                    </a:pathLst>
                  </a:custGeom>
                  <a:solidFill>
                    <a:srgbClr val="000000"/>
                  </a:solidFill>
                  <a:ln w="0">
                    <a:solidFill>
                      <a:srgbClr val="000000"/>
                    </a:solidFill>
                    <a:prstDash val="solid"/>
                    <a:round/>
                    <a:headEnd/>
                    <a:tailEnd/>
                  </a:ln>
                </p:spPr>
                <p:txBody>
                  <a:bodyPr/>
                  <a:lstStyle/>
                  <a:p>
                    <a:endParaRPr lang="en-US"/>
                  </a:p>
                </p:txBody>
              </p:sp>
              <p:sp>
                <p:nvSpPr>
                  <p:cNvPr id="3246" name="Freeform 942"/>
                  <p:cNvSpPr>
                    <a:spLocks noChangeAspect="1"/>
                  </p:cNvSpPr>
                  <p:nvPr/>
                </p:nvSpPr>
                <p:spPr bwMode="auto">
                  <a:xfrm>
                    <a:off x="1225" y="2267"/>
                    <a:ext cx="223" cy="98"/>
                  </a:xfrm>
                  <a:custGeom>
                    <a:avLst/>
                    <a:gdLst>
                      <a:gd name="T0" fmla="*/ 11 w 223"/>
                      <a:gd name="T1" fmla="*/ 98 h 98"/>
                      <a:gd name="T2" fmla="*/ 223 w 223"/>
                      <a:gd name="T3" fmla="*/ 29 h 98"/>
                      <a:gd name="T4" fmla="*/ 213 w 223"/>
                      <a:gd name="T5" fmla="*/ 0 h 98"/>
                      <a:gd name="T6" fmla="*/ 0 w 223"/>
                      <a:gd name="T7" fmla="*/ 70 h 98"/>
                      <a:gd name="T8" fmla="*/ 11 w 223"/>
                      <a:gd name="T9" fmla="*/ 98 h 98"/>
                      <a:gd name="T10" fmla="*/ 0 60000 65536"/>
                      <a:gd name="T11" fmla="*/ 0 60000 65536"/>
                      <a:gd name="T12" fmla="*/ 0 60000 65536"/>
                      <a:gd name="T13" fmla="*/ 0 60000 65536"/>
                      <a:gd name="T14" fmla="*/ 0 60000 65536"/>
                      <a:gd name="T15" fmla="*/ 0 w 223"/>
                      <a:gd name="T16" fmla="*/ 0 h 98"/>
                      <a:gd name="T17" fmla="*/ 223 w 223"/>
                      <a:gd name="T18" fmla="*/ 98 h 98"/>
                    </a:gdLst>
                    <a:ahLst/>
                    <a:cxnLst>
                      <a:cxn ang="T10">
                        <a:pos x="T0" y="T1"/>
                      </a:cxn>
                      <a:cxn ang="T11">
                        <a:pos x="T2" y="T3"/>
                      </a:cxn>
                      <a:cxn ang="T12">
                        <a:pos x="T4" y="T5"/>
                      </a:cxn>
                      <a:cxn ang="T13">
                        <a:pos x="T6" y="T7"/>
                      </a:cxn>
                      <a:cxn ang="T14">
                        <a:pos x="T8" y="T9"/>
                      </a:cxn>
                    </a:cxnLst>
                    <a:rect l="T15" t="T16" r="T17" b="T18"/>
                    <a:pathLst>
                      <a:path w="223" h="98">
                        <a:moveTo>
                          <a:pt x="11" y="98"/>
                        </a:moveTo>
                        <a:lnTo>
                          <a:pt x="223" y="29"/>
                        </a:lnTo>
                        <a:lnTo>
                          <a:pt x="213" y="0"/>
                        </a:lnTo>
                        <a:lnTo>
                          <a:pt x="0" y="70"/>
                        </a:lnTo>
                        <a:lnTo>
                          <a:pt x="11" y="98"/>
                        </a:lnTo>
                        <a:close/>
                      </a:path>
                    </a:pathLst>
                  </a:custGeom>
                  <a:solidFill>
                    <a:srgbClr val="000000"/>
                  </a:solidFill>
                  <a:ln w="9525">
                    <a:noFill/>
                    <a:round/>
                    <a:headEnd/>
                    <a:tailEnd/>
                  </a:ln>
                </p:spPr>
                <p:txBody>
                  <a:bodyPr/>
                  <a:lstStyle/>
                  <a:p>
                    <a:endParaRPr lang="en-US"/>
                  </a:p>
                </p:txBody>
              </p:sp>
              <p:sp>
                <p:nvSpPr>
                  <p:cNvPr id="3247" name="Freeform 943"/>
                  <p:cNvSpPr>
                    <a:spLocks noChangeAspect="1"/>
                  </p:cNvSpPr>
                  <p:nvPr/>
                </p:nvSpPr>
                <p:spPr bwMode="auto">
                  <a:xfrm>
                    <a:off x="1380" y="2497"/>
                    <a:ext cx="47" cy="62"/>
                  </a:xfrm>
                  <a:custGeom>
                    <a:avLst/>
                    <a:gdLst>
                      <a:gd name="T0" fmla="*/ 18 w 47"/>
                      <a:gd name="T1" fmla="*/ 62 h 62"/>
                      <a:gd name="T2" fmla="*/ 47 w 47"/>
                      <a:gd name="T3" fmla="*/ 53 h 62"/>
                      <a:gd name="T4" fmla="*/ 30 w 47"/>
                      <a:gd name="T5" fmla="*/ 0 h 62"/>
                      <a:gd name="T6" fmla="*/ 0 w 47"/>
                      <a:gd name="T7" fmla="*/ 10 h 62"/>
                      <a:gd name="T8" fmla="*/ 18 w 47"/>
                      <a:gd name="T9" fmla="*/ 62 h 62"/>
                      <a:gd name="T10" fmla="*/ 0 60000 65536"/>
                      <a:gd name="T11" fmla="*/ 0 60000 65536"/>
                      <a:gd name="T12" fmla="*/ 0 60000 65536"/>
                      <a:gd name="T13" fmla="*/ 0 60000 65536"/>
                      <a:gd name="T14" fmla="*/ 0 60000 65536"/>
                      <a:gd name="T15" fmla="*/ 0 w 47"/>
                      <a:gd name="T16" fmla="*/ 0 h 62"/>
                      <a:gd name="T17" fmla="*/ 47 w 47"/>
                      <a:gd name="T18" fmla="*/ 62 h 62"/>
                    </a:gdLst>
                    <a:ahLst/>
                    <a:cxnLst>
                      <a:cxn ang="T10">
                        <a:pos x="T0" y="T1"/>
                      </a:cxn>
                      <a:cxn ang="T11">
                        <a:pos x="T2" y="T3"/>
                      </a:cxn>
                      <a:cxn ang="T12">
                        <a:pos x="T4" y="T5"/>
                      </a:cxn>
                      <a:cxn ang="T13">
                        <a:pos x="T6" y="T7"/>
                      </a:cxn>
                      <a:cxn ang="T14">
                        <a:pos x="T8" y="T9"/>
                      </a:cxn>
                    </a:cxnLst>
                    <a:rect l="T15" t="T16" r="T17" b="T18"/>
                    <a:pathLst>
                      <a:path w="47" h="62">
                        <a:moveTo>
                          <a:pt x="18" y="62"/>
                        </a:moveTo>
                        <a:lnTo>
                          <a:pt x="47" y="53"/>
                        </a:lnTo>
                        <a:lnTo>
                          <a:pt x="30" y="0"/>
                        </a:lnTo>
                        <a:lnTo>
                          <a:pt x="0" y="10"/>
                        </a:lnTo>
                        <a:lnTo>
                          <a:pt x="18" y="62"/>
                        </a:lnTo>
                        <a:close/>
                      </a:path>
                    </a:pathLst>
                  </a:custGeom>
                  <a:solidFill>
                    <a:srgbClr val="000000"/>
                  </a:solidFill>
                  <a:ln w="0">
                    <a:solidFill>
                      <a:srgbClr val="000000"/>
                    </a:solidFill>
                    <a:prstDash val="solid"/>
                    <a:round/>
                    <a:headEnd/>
                    <a:tailEnd/>
                  </a:ln>
                </p:spPr>
                <p:txBody>
                  <a:bodyPr/>
                  <a:lstStyle/>
                  <a:p>
                    <a:endParaRPr lang="en-US"/>
                  </a:p>
                </p:txBody>
              </p:sp>
            </p:grpSp>
          </p:grpSp>
          <p:sp>
            <p:nvSpPr>
              <p:cNvPr id="3241" name="Freeform 944"/>
              <p:cNvSpPr>
                <a:spLocks noChangeAspect="1"/>
              </p:cNvSpPr>
              <p:nvPr/>
            </p:nvSpPr>
            <p:spPr bwMode="auto">
              <a:xfrm rot="3483502">
                <a:off x="3102" y="3542"/>
                <a:ext cx="211" cy="306"/>
              </a:xfrm>
              <a:custGeom>
                <a:avLst/>
                <a:gdLst>
                  <a:gd name="T0" fmla="*/ 104 w 265"/>
                  <a:gd name="T1" fmla="*/ 0 h 383"/>
                  <a:gd name="T2" fmla="*/ 31 w 265"/>
                  <a:gd name="T3" fmla="*/ 24 h 383"/>
                  <a:gd name="T4" fmla="*/ 54 w 265"/>
                  <a:gd name="T5" fmla="*/ 93 h 383"/>
                  <a:gd name="T6" fmla="*/ 19 w 265"/>
                  <a:gd name="T7" fmla="*/ 104 h 383"/>
                  <a:gd name="T8" fmla="*/ 0 w 265"/>
                  <a:gd name="T9" fmla="*/ 136 h 383"/>
                  <a:gd name="T10" fmla="*/ 63 w 265"/>
                  <a:gd name="T11" fmla="*/ 328 h 383"/>
                  <a:gd name="T12" fmla="*/ 120 w 265"/>
                  <a:gd name="T13" fmla="*/ 383 h 383"/>
                  <a:gd name="T14" fmla="*/ 248 w 265"/>
                  <a:gd name="T15" fmla="*/ 342 h 383"/>
                  <a:gd name="T16" fmla="*/ 265 w 265"/>
                  <a:gd name="T17" fmla="*/ 261 h 383"/>
                  <a:gd name="T18" fmla="*/ 203 w 265"/>
                  <a:gd name="T19" fmla="*/ 67 h 383"/>
                  <a:gd name="T20" fmla="*/ 161 w 265"/>
                  <a:gd name="T21" fmla="*/ 57 h 383"/>
                  <a:gd name="T22" fmla="*/ 127 w 265"/>
                  <a:gd name="T23" fmla="*/ 68 h 383"/>
                  <a:gd name="T24" fmla="*/ 104 w 265"/>
                  <a:gd name="T25" fmla="*/ 0 h 38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383"/>
                  <a:gd name="T41" fmla="*/ 265 w 265"/>
                  <a:gd name="T42" fmla="*/ 383 h 38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383">
                    <a:moveTo>
                      <a:pt x="104" y="0"/>
                    </a:moveTo>
                    <a:lnTo>
                      <a:pt x="31" y="24"/>
                    </a:lnTo>
                    <a:lnTo>
                      <a:pt x="54" y="93"/>
                    </a:lnTo>
                    <a:lnTo>
                      <a:pt x="19" y="104"/>
                    </a:lnTo>
                    <a:lnTo>
                      <a:pt x="0" y="136"/>
                    </a:lnTo>
                    <a:lnTo>
                      <a:pt x="63" y="328"/>
                    </a:lnTo>
                    <a:lnTo>
                      <a:pt x="120" y="383"/>
                    </a:lnTo>
                    <a:lnTo>
                      <a:pt x="248" y="342"/>
                    </a:lnTo>
                    <a:lnTo>
                      <a:pt x="265" y="261"/>
                    </a:lnTo>
                    <a:lnTo>
                      <a:pt x="203" y="67"/>
                    </a:lnTo>
                    <a:lnTo>
                      <a:pt x="161" y="57"/>
                    </a:lnTo>
                    <a:lnTo>
                      <a:pt x="127" y="68"/>
                    </a:lnTo>
                    <a:lnTo>
                      <a:pt x="104" y="0"/>
                    </a:lnTo>
                    <a:close/>
                  </a:path>
                </a:pathLst>
              </a:custGeom>
              <a:solidFill>
                <a:srgbClr val="FFCC99"/>
              </a:solidFill>
              <a:ln w="9525" cap="rnd" cmpd="sng">
                <a:solidFill>
                  <a:schemeClr val="tx1"/>
                </a:solidFill>
                <a:prstDash val="solid"/>
                <a:round/>
                <a:headEnd type="none" w="med" len="med"/>
                <a:tailEnd type="none" w="med" len="med"/>
              </a:ln>
            </p:spPr>
            <p:txBody>
              <a:bodyPr/>
              <a:lstStyle/>
              <a:p>
                <a:endParaRPr lang="en-US"/>
              </a:p>
            </p:txBody>
          </p:sp>
        </p:grpSp>
        <p:grpSp>
          <p:nvGrpSpPr>
            <p:cNvPr id="3231" name="Group 945"/>
            <p:cNvGrpSpPr>
              <a:grpSpLocks noChangeAspect="1"/>
            </p:cNvGrpSpPr>
            <p:nvPr/>
          </p:nvGrpSpPr>
          <p:grpSpPr bwMode="auto">
            <a:xfrm>
              <a:off x="3090" y="3744"/>
              <a:ext cx="345" cy="384"/>
              <a:chOff x="1335" y="2235"/>
              <a:chExt cx="433" cy="481"/>
            </a:xfrm>
          </p:grpSpPr>
          <p:sp>
            <p:nvSpPr>
              <p:cNvPr id="3232" name="Rectangle 946"/>
              <p:cNvSpPr>
                <a:spLocks noChangeAspect="1" noChangeArrowheads="1"/>
              </p:cNvSpPr>
              <p:nvPr/>
            </p:nvSpPr>
            <p:spPr bwMode="auto">
              <a:xfrm>
                <a:off x="1335" y="2325"/>
                <a:ext cx="25" cy="387"/>
              </a:xfrm>
              <a:prstGeom prst="rect">
                <a:avLst/>
              </a:prstGeom>
              <a:solidFill>
                <a:srgbClr val="000000"/>
              </a:solidFill>
              <a:ln w="9525">
                <a:noFill/>
                <a:miter lim="800000"/>
                <a:headEnd/>
                <a:tailEnd/>
              </a:ln>
            </p:spPr>
            <p:txBody>
              <a:bodyPr/>
              <a:lstStyle/>
              <a:p>
                <a:endParaRPr lang="en-US"/>
              </a:p>
            </p:txBody>
          </p:sp>
          <p:grpSp>
            <p:nvGrpSpPr>
              <p:cNvPr id="3233" name="Group 947"/>
              <p:cNvGrpSpPr>
                <a:grpSpLocks noChangeAspect="1"/>
              </p:cNvGrpSpPr>
              <p:nvPr/>
            </p:nvGrpSpPr>
            <p:grpSpPr bwMode="auto">
              <a:xfrm>
                <a:off x="1398" y="2235"/>
                <a:ext cx="370" cy="481"/>
                <a:chOff x="1968" y="2256"/>
                <a:chExt cx="370" cy="481"/>
              </a:xfrm>
            </p:grpSpPr>
            <p:sp>
              <p:nvSpPr>
                <p:cNvPr id="3234" name="Rectangle 948"/>
                <p:cNvSpPr>
                  <a:spLocks noChangeAspect="1" noChangeArrowheads="1"/>
                </p:cNvSpPr>
                <p:nvPr/>
              </p:nvSpPr>
              <p:spPr bwMode="auto">
                <a:xfrm>
                  <a:off x="2018" y="2283"/>
                  <a:ext cx="17" cy="454"/>
                </a:xfrm>
                <a:prstGeom prst="rect">
                  <a:avLst/>
                </a:prstGeom>
                <a:solidFill>
                  <a:srgbClr val="C0C0C0"/>
                </a:solidFill>
                <a:ln w="0">
                  <a:solidFill>
                    <a:schemeClr val="tx1"/>
                  </a:solidFill>
                  <a:miter lim="800000"/>
                  <a:headEnd/>
                  <a:tailEnd/>
                </a:ln>
              </p:spPr>
              <p:txBody>
                <a:bodyPr/>
                <a:lstStyle/>
                <a:p>
                  <a:endParaRPr lang="en-US"/>
                </a:p>
              </p:txBody>
            </p:sp>
            <p:sp>
              <p:nvSpPr>
                <p:cNvPr id="3235" name="Rectangle 949"/>
                <p:cNvSpPr>
                  <a:spLocks noChangeAspect="1" noChangeArrowheads="1"/>
                </p:cNvSpPr>
                <p:nvPr/>
              </p:nvSpPr>
              <p:spPr bwMode="auto">
                <a:xfrm>
                  <a:off x="2218" y="2279"/>
                  <a:ext cx="17" cy="454"/>
                </a:xfrm>
                <a:prstGeom prst="rect">
                  <a:avLst/>
                </a:prstGeom>
                <a:solidFill>
                  <a:srgbClr val="C0C0C0"/>
                </a:solidFill>
                <a:ln w="0">
                  <a:solidFill>
                    <a:schemeClr val="tx1"/>
                  </a:solidFill>
                  <a:miter lim="800000"/>
                  <a:headEnd/>
                  <a:tailEnd/>
                </a:ln>
              </p:spPr>
              <p:txBody>
                <a:bodyPr/>
                <a:lstStyle/>
                <a:p>
                  <a:endParaRPr lang="en-US"/>
                </a:p>
              </p:txBody>
            </p:sp>
            <p:grpSp>
              <p:nvGrpSpPr>
                <p:cNvPr id="3236" name="Group 950"/>
                <p:cNvGrpSpPr>
                  <a:grpSpLocks noChangeAspect="1"/>
                </p:cNvGrpSpPr>
                <p:nvPr/>
              </p:nvGrpSpPr>
              <p:grpSpPr bwMode="auto">
                <a:xfrm>
                  <a:off x="1968" y="2256"/>
                  <a:ext cx="370" cy="215"/>
                  <a:chOff x="1968" y="2256"/>
                  <a:chExt cx="370" cy="215"/>
                </a:xfrm>
              </p:grpSpPr>
              <p:sp>
                <p:nvSpPr>
                  <p:cNvPr id="3237" name="Freeform 951"/>
                  <p:cNvSpPr>
                    <a:spLocks noChangeAspect="1"/>
                  </p:cNvSpPr>
                  <p:nvPr/>
                </p:nvSpPr>
                <p:spPr bwMode="auto">
                  <a:xfrm>
                    <a:off x="1968" y="2256"/>
                    <a:ext cx="370" cy="215"/>
                  </a:xfrm>
                  <a:custGeom>
                    <a:avLst/>
                    <a:gdLst>
                      <a:gd name="T0" fmla="*/ 370 w 370"/>
                      <a:gd name="T1" fmla="*/ 143 h 215"/>
                      <a:gd name="T2" fmla="*/ 370 w 370"/>
                      <a:gd name="T3" fmla="*/ 65 h 215"/>
                      <a:gd name="T4" fmla="*/ 297 w 370"/>
                      <a:gd name="T5" fmla="*/ 65 h 215"/>
                      <a:gd name="T6" fmla="*/ 297 w 370"/>
                      <a:gd name="T7" fmla="*/ 29 h 215"/>
                      <a:gd name="T8" fmla="*/ 272 w 370"/>
                      <a:gd name="T9" fmla="*/ 0 h 215"/>
                      <a:gd name="T10" fmla="*/ 70 w 370"/>
                      <a:gd name="T11" fmla="*/ 0 h 215"/>
                      <a:gd name="T12" fmla="*/ 0 w 370"/>
                      <a:gd name="T13" fmla="*/ 39 h 215"/>
                      <a:gd name="T14" fmla="*/ 0 w 370"/>
                      <a:gd name="T15" fmla="*/ 173 h 215"/>
                      <a:gd name="T16" fmla="*/ 72 w 370"/>
                      <a:gd name="T17" fmla="*/ 215 h 215"/>
                      <a:gd name="T18" fmla="*/ 275 w 370"/>
                      <a:gd name="T19" fmla="*/ 215 h 215"/>
                      <a:gd name="T20" fmla="*/ 298 w 370"/>
                      <a:gd name="T21" fmla="*/ 178 h 215"/>
                      <a:gd name="T22" fmla="*/ 298 w 370"/>
                      <a:gd name="T23" fmla="*/ 143 h 215"/>
                      <a:gd name="T24" fmla="*/ 370 w 370"/>
                      <a:gd name="T25" fmla="*/ 143 h 2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0"/>
                      <a:gd name="T40" fmla="*/ 0 h 215"/>
                      <a:gd name="T41" fmla="*/ 370 w 370"/>
                      <a:gd name="T42" fmla="*/ 215 h 2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0" h="215">
                        <a:moveTo>
                          <a:pt x="370" y="143"/>
                        </a:moveTo>
                        <a:lnTo>
                          <a:pt x="370" y="65"/>
                        </a:lnTo>
                        <a:lnTo>
                          <a:pt x="297" y="65"/>
                        </a:lnTo>
                        <a:lnTo>
                          <a:pt x="297" y="29"/>
                        </a:lnTo>
                        <a:lnTo>
                          <a:pt x="272" y="0"/>
                        </a:lnTo>
                        <a:lnTo>
                          <a:pt x="70" y="0"/>
                        </a:lnTo>
                        <a:lnTo>
                          <a:pt x="0" y="39"/>
                        </a:lnTo>
                        <a:lnTo>
                          <a:pt x="0" y="173"/>
                        </a:lnTo>
                        <a:lnTo>
                          <a:pt x="72" y="215"/>
                        </a:lnTo>
                        <a:lnTo>
                          <a:pt x="275" y="215"/>
                        </a:lnTo>
                        <a:lnTo>
                          <a:pt x="298" y="178"/>
                        </a:lnTo>
                        <a:lnTo>
                          <a:pt x="298" y="143"/>
                        </a:lnTo>
                        <a:lnTo>
                          <a:pt x="370" y="143"/>
                        </a:lnTo>
                        <a:close/>
                      </a:path>
                    </a:pathLst>
                  </a:custGeom>
                  <a:solidFill>
                    <a:srgbClr val="FFFFFF"/>
                  </a:solidFill>
                  <a:ln w="0">
                    <a:solidFill>
                      <a:srgbClr val="000000"/>
                    </a:solidFill>
                    <a:prstDash val="solid"/>
                    <a:round/>
                    <a:headEnd/>
                    <a:tailEnd/>
                  </a:ln>
                </p:spPr>
                <p:txBody>
                  <a:bodyPr/>
                  <a:lstStyle/>
                  <a:p>
                    <a:endParaRPr lang="en-US"/>
                  </a:p>
                </p:txBody>
              </p:sp>
              <p:sp>
                <p:nvSpPr>
                  <p:cNvPr id="3238" name="Line 952"/>
                  <p:cNvSpPr>
                    <a:spLocks noChangeAspect="1" noChangeShapeType="1"/>
                  </p:cNvSpPr>
                  <p:nvPr/>
                </p:nvSpPr>
                <p:spPr bwMode="auto">
                  <a:xfrm flipV="1">
                    <a:off x="1974" y="2295"/>
                    <a:ext cx="288" cy="129"/>
                  </a:xfrm>
                  <a:prstGeom prst="line">
                    <a:avLst/>
                  </a:prstGeom>
                  <a:noFill/>
                  <a:ln w="9525">
                    <a:solidFill>
                      <a:schemeClr val="tx1"/>
                    </a:solidFill>
                    <a:round/>
                    <a:headEnd/>
                    <a:tailEnd/>
                  </a:ln>
                </p:spPr>
                <p:txBody>
                  <a:bodyPr/>
                  <a:lstStyle/>
                  <a:p>
                    <a:endParaRPr lang="en-US"/>
                  </a:p>
                </p:txBody>
              </p:sp>
              <p:sp>
                <p:nvSpPr>
                  <p:cNvPr id="3239" name="Line 953"/>
                  <p:cNvSpPr>
                    <a:spLocks noChangeAspect="1" noChangeShapeType="1"/>
                  </p:cNvSpPr>
                  <p:nvPr/>
                </p:nvSpPr>
                <p:spPr bwMode="auto">
                  <a:xfrm>
                    <a:off x="1971" y="2301"/>
                    <a:ext cx="288" cy="129"/>
                  </a:xfrm>
                  <a:prstGeom prst="line">
                    <a:avLst/>
                  </a:prstGeom>
                  <a:noFill/>
                  <a:ln w="9525">
                    <a:solidFill>
                      <a:schemeClr val="tx1"/>
                    </a:solidFill>
                    <a:round/>
                    <a:headEnd/>
                    <a:tailEnd/>
                  </a:ln>
                </p:spPr>
                <p:txBody>
                  <a:bodyPr/>
                  <a:lstStyle/>
                  <a:p>
                    <a:endParaRPr lang="en-US"/>
                  </a:p>
                </p:txBody>
              </p:sp>
            </p:grpSp>
          </p:grpSp>
        </p:grpSp>
      </p:grpSp>
      <p:grpSp>
        <p:nvGrpSpPr>
          <p:cNvPr id="3200" name="Group 954"/>
          <p:cNvGrpSpPr>
            <a:grpSpLocks/>
          </p:cNvGrpSpPr>
          <p:nvPr/>
        </p:nvGrpSpPr>
        <p:grpSpPr bwMode="auto">
          <a:xfrm>
            <a:off x="5105400" y="4724400"/>
            <a:ext cx="571500" cy="1049339"/>
            <a:chOff x="948" y="2071"/>
            <a:chExt cx="360" cy="661"/>
          </a:xfrm>
        </p:grpSpPr>
        <p:grpSp>
          <p:nvGrpSpPr>
            <p:cNvPr id="3215" name="Group 955"/>
            <p:cNvGrpSpPr>
              <a:grpSpLocks/>
            </p:cNvGrpSpPr>
            <p:nvPr/>
          </p:nvGrpSpPr>
          <p:grpSpPr bwMode="auto">
            <a:xfrm>
              <a:off x="948" y="2071"/>
              <a:ext cx="302" cy="661"/>
              <a:chOff x="948" y="2071"/>
              <a:chExt cx="302" cy="661"/>
            </a:xfrm>
          </p:grpSpPr>
          <p:grpSp>
            <p:nvGrpSpPr>
              <p:cNvPr id="3217" name="Group 956"/>
              <p:cNvGrpSpPr>
                <a:grpSpLocks/>
              </p:cNvGrpSpPr>
              <p:nvPr/>
            </p:nvGrpSpPr>
            <p:grpSpPr bwMode="auto">
              <a:xfrm>
                <a:off x="948" y="2071"/>
                <a:ext cx="263" cy="588"/>
                <a:chOff x="948" y="2071"/>
                <a:chExt cx="263" cy="588"/>
              </a:xfrm>
            </p:grpSpPr>
            <p:sp>
              <p:nvSpPr>
                <p:cNvPr id="3222" name="Freeform 957"/>
                <p:cNvSpPr>
                  <a:spLocks/>
                </p:cNvSpPr>
                <p:nvPr/>
              </p:nvSpPr>
              <p:spPr bwMode="auto">
                <a:xfrm>
                  <a:off x="1035" y="2366"/>
                  <a:ext cx="15" cy="293"/>
                </a:xfrm>
                <a:custGeom>
                  <a:avLst/>
                  <a:gdLst>
                    <a:gd name="T0" fmla="*/ 15 w 15"/>
                    <a:gd name="T1" fmla="*/ 2 h 293"/>
                    <a:gd name="T2" fmla="*/ 15 w 15"/>
                    <a:gd name="T3" fmla="*/ 293 h 293"/>
                    <a:gd name="T4" fmla="*/ 0 w 15"/>
                    <a:gd name="T5" fmla="*/ 291 h 293"/>
                    <a:gd name="T6" fmla="*/ 0 w 15"/>
                    <a:gd name="T7" fmla="*/ 0 h 293"/>
                    <a:gd name="T8" fmla="*/ 15 w 15"/>
                    <a:gd name="T9" fmla="*/ 2 h 293"/>
                    <a:gd name="T10" fmla="*/ 0 60000 65536"/>
                    <a:gd name="T11" fmla="*/ 0 60000 65536"/>
                    <a:gd name="T12" fmla="*/ 0 60000 65536"/>
                    <a:gd name="T13" fmla="*/ 0 60000 65536"/>
                    <a:gd name="T14" fmla="*/ 0 60000 65536"/>
                    <a:gd name="T15" fmla="*/ 0 w 15"/>
                    <a:gd name="T16" fmla="*/ 0 h 293"/>
                    <a:gd name="T17" fmla="*/ 15 w 15"/>
                    <a:gd name="T18" fmla="*/ 293 h 293"/>
                  </a:gdLst>
                  <a:ahLst/>
                  <a:cxnLst>
                    <a:cxn ang="T10">
                      <a:pos x="T0" y="T1"/>
                    </a:cxn>
                    <a:cxn ang="T11">
                      <a:pos x="T2" y="T3"/>
                    </a:cxn>
                    <a:cxn ang="T12">
                      <a:pos x="T4" y="T5"/>
                    </a:cxn>
                    <a:cxn ang="T13">
                      <a:pos x="T6" y="T7"/>
                    </a:cxn>
                    <a:cxn ang="T14">
                      <a:pos x="T8" y="T9"/>
                    </a:cxn>
                  </a:cxnLst>
                  <a:rect l="T15" t="T16" r="T17" b="T18"/>
                  <a:pathLst>
                    <a:path w="15" h="293">
                      <a:moveTo>
                        <a:pt x="15" y="2"/>
                      </a:moveTo>
                      <a:lnTo>
                        <a:pt x="15" y="293"/>
                      </a:lnTo>
                      <a:lnTo>
                        <a:pt x="0" y="291"/>
                      </a:lnTo>
                      <a:lnTo>
                        <a:pt x="0" y="0"/>
                      </a:lnTo>
                      <a:lnTo>
                        <a:pt x="15" y="2"/>
                      </a:lnTo>
                      <a:close/>
                    </a:path>
                  </a:pathLst>
                </a:custGeom>
                <a:solidFill>
                  <a:srgbClr val="000000"/>
                </a:solidFill>
                <a:ln w="9525">
                  <a:noFill/>
                  <a:round/>
                  <a:headEnd/>
                  <a:tailEnd/>
                </a:ln>
              </p:spPr>
              <p:txBody>
                <a:bodyPr/>
                <a:lstStyle/>
                <a:p>
                  <a:endParaRPr lang="en-US"/>
                </a:p>
              </p:txBody>
            </p:sp>
            <p:grpSp>
              <p:nvGrpSpPr>
                <p:cNvPr id="3223" name="Group 958"/>
                <p:cNvGrpSpPr>
                  <a:grpSpLocks/>
                </p:cNvGrpSpPr>
                <p:nvPr/>
              </p:nvGrpSpPr>
              <p:grpSpPr bwMode="auto">
                <a:xfrm>
                  <a:off x="948" y="2071"/>
                  <a:ext cx="263" cy="461"/>
                  <a:chOff x="948" y="2071"/>
                  <a:chExt cx="263" cy="461"/>
                </a:xfrm>
              </p:grpSpPr>
              <p:sp>
                <p:nvSpPr>
                  <p:cNvPr id="3224" name="Freeform 959"/>
                  <p:cNvSpPr>
                    <a:spLocks/>
                  </p:cNvSpPr>
                  <p:nvPr/>
                </p:nvSpPr>
                <p:spPr bwMode="auto">
                  <a:xfrm>
                    <a:off x="953" y="2360"/>
                    <a:ext cx="95" cy="162"/>
                  </a:xfrm>
                  <a:custGeom>
                    <a:avLst/>
                    <a:gdLst>
                      <a:gd name="T0" fmla="*/ 0 w 95"/>
                      <a:gd name="T1" fmla="*/ 156 h 162"/>
                      <a:gd name="T2" fmla="*/ 3 w 95"/>
                      <a:gd name="T3" fmla="*/ 162 h 162"/>
                      <a:gd name="T4" fmla="*/ 95 w 95"/>
                      <a:gd name="T5" fmla="*/ 8 h 162"/>
                      <a:gd name="T6" fmla="*/ 91 w 95"/>
                      <a:gd name="T7" fmla="*/ 0 h 162"/>
                      <a:gd name="T8" fmla="*/ 0 w 95"/>
                      <a:gd name="T9" fmla="*/ 156 h 162"/>
                      <a:gd name="T10" fmla="*/ 0 60000 65536"/>
                      <a:gd name="T11" fmla="*/ 0 60000 65536"/>
                      <a:gd name="T12" fmla="*/ 0 60000 65536"/>
                      <a:gd name="T13" fmla="*/ 0 60000 65536"/>
                      <a:gd name="T14" fmla="*/ 0 60000 65536"/>
                      <a:gd name="T15" fmla="*/ 0 w 95"/>
                      <a:gd name="T16" fmla="*/ 0 h 162"/>
                      <a:gd name="T17" fmla="*/ 95 w 95"/>
                      <a:gd name="T18" fmla="*/ 162 h 162"/>
                    </a:gdLst>
                    <a:ahLst/>
                    <a:cxnLst>
                      <a:cxn ang="T10">
                        <a:pos x="T0" y="T1"/>
                      </a:cxn>
                      <a:cxn ang="T11">
                        <a:pos x="T2" y="T3"/>
                      </a:cxn>
                      <a:cxn ang="T12">
                        <a:pos x="T4" y="T5"/>
                      </a:cxn>
                      <a:cxn ang="T13">
                        <a:pos x="T6" y="T7"/>
                      </a:cxn>
                      <a:cxn ang="T14">
                        <a:pos x="T8" y="T9"/>
                      </a:cxn>
                    </a:cxnLst>
                    <a:rect l="T15" t="T16" r="T17" b="T18"/>
                    <a:pathLst>
                      <a:path w="95" h="162">
                        <a:moveTo>
                          <a:pt x="0" y="156"/>
                        </a:moveTo>
                        <a:lnTo>
                          <a:pt x="3" y="162"/>
                        </a:lnTo>
                        <a:lnTo>
                          <a:pt x="95" y="8"/>
                        </a:lnTo>
                        <a:lnTo>
                          <a:pt x="91" y="0"/>
                        </a:lnTo>
                        <a:lnTo>
                          <a:pt x="0" y="156"/>
                        </a:lnTo>
                        <a:close/>
                      </a:path>
                    </a:pathLst>
                  </a:custGeom>
                  <a:solidFill>
                    <a:srgbClr val="000000"/>
                  </a:solidFill>
                  <a:ln w="0">
                    <a:solidFill>
                      <a:srgbClr val="000000"/>
                    </a:solidFill>
                    <a:prstDash val="solid"/>
                    <a:round/>
                    <a:headEnd/>
                    <a:tailEnd/>
                  </a:ln>
                </p:spPr>
                <p:txBody>
                  <a:bodyPr/>
                  <a:lstStyle/>
                  <a:p>
                    <a:endParaRPr lang="en-US"/>
                  </a:p>
                </p:txBody>
              </p:sp>
              <p:sp>
                <p:nvSpPr>
                  <p:cNvPr id="3225" name="Freeform 960"/>
                  <p:cNvSpPr>
                    <a:spLocks/>
                  </p:cNvSpPr>
                  <p:nvPr/>
                </p:nvSpPr>
                <p:spPr bwMode="auto">
                  <a:xfrm>
                    <a:off x="1007" y="2082"/>
                    <a:ext cx="118" cy="201"/>
                  </a:xfrm>
                  <a:custGeom>
                    <a:avLst/>
                    <a:gdLst>
                      <a:gd name="T0" fmla="*/ 0 w 118"/>
                      <a:gd name="T1" fmla="*/ 183 h 201"/>
                      <a:gd name="T2" fmla="*/ 10 w 118"/>
                      <a:gd name="T3" fmla="*/ 201 h 201"/>
                      <a:gd name="T4" fmla="*/ 118 w 118"/>
                      <a:gd name="T5" fmla="*/ 18 h 201"/>
                      <a:gd name="T6" fmla="*/ 107 w 118"/>
                      <a:gd name="T7" fmla="*/ 0 h 201"/>
                      <a:gd name="T8" fmla="*/ 0 w 118"/>
                      <a:gd name="T9" fmla="*/ 183 h 201"/>
                      <a:gd name="T10" fmla="*/ 0 60000 65536"/>
                      <a:gd name="T11" fmla="*/ 0 60000 65536"/>
                      <a:gd name="T12" fmla="*/ 0 60000 65536"/>
                      <a:gd name="T13" fmla="*/ 0 60000 65536"/>
                      <a:gd name="T14" fmla="*/ 0 60000 65536"/>
                      <a:gd name="T15" fmla="*/ 0 w 118"/>
                      <a:gd name="T16" fmla="*/ 0 h 201"/>
                      <a:gd name="T17" fmla="*/ 118 w 118"/>
                      <a:gd name="T18" fmla="*/ 201 h 201"/>
                    </a:gdLst>
                    <a:ahLst/>
                    <a:cxnLst>
                      <a:cxn ang="T10">
                        <a:pos x="T0" y="T1"/>
                      </a:cxn>
                      <a:cxn ang="T11">
                        <a:pos x="T2" y="T3"/>
                      </a:cxn>
                      <a:cxn ang="T12">
                        <a:pos x="T4" y="T5"/>
                      </a:cxn>
                      <a:cxn ang="T13">
                        <a:pos x="T6" y="T7"/>
                      </a:cxn>
                      <a:cxn ang="T14">
                        <a:pos x="T8" y="T9"/>
                      </a:cxn>
                    </a:cxnLst>
                    <a:rect l="T15" t="T16" r="T17" b="T18"/>
                    <a:pathLst>
                      <a:path w="118" h="201">
                        <a:moveTo>
                          <a:pt x="0" y="183"/>
                        </a:moveTo>
                        <a:lnTo>
                          <a:pt x="10" y="201"/>
                        </a:lnTo>
                        <a:lnTo>
                          <a:pt x="118" y="18"/>
                        </a:lnTo>
                        <a:lnTo>
                          <a:pt x="107" y="0"/>
                        </a:lnTo>
                        <a:lnTo>
                          <a:pt x="0" y="183"/>
                        </a:lnTo>
                        <a:close/>
                      </a:path>
                    </a:pathLst>
                  </a:custGeom>
                  <a:solidFill>
                    <a:srgbClr val="C0C0C0"/>
                  </a:solidFill>
                  <a:ln w="0">
                    <a:solidFill>
                      <a:srgbClr val="C0C0C0"/>
                    </a:solidFill>
                    <a:prstDash val="solid"/>
                    <a:round/>
                    <a:headEnd/>
                    <a:tailEnd/>
                  </a:ln>
                </p:spPr>
                <p:txBody>
                  <a:bodyPr/>
                  <a:lstStyle/>
                  <a:p>
                    <a:endParaRPr lang="en-US"/>
                  </a:p>
                </p:txBody>
              </p:sp>
              <p:sp>
                <p:nvSpPr>
                  <p:cNvPr id="3226" name="Freeform 961"/>
                  <p:cNvSpPr>
                    <a:spLocks/>
                  </p:cNvSpPr>
                  <p:nvPr/>
                </p:nvSpPr>
                <p:spPr bwMode="auto">
                  <a:xfrm>
                    <a:off x="1087" y="2235"/>
                    <a:ext cx="115" cy="198"/>
                  </a:xfrm>
                  <a:custGeom>
                    <a:avLst/>
                    <a:gdLst>
                      <a:gd name="T0" fmla="*/ 0 w 115"/>
                      <a:gd name="T1" fmla="*/ 183 h 198"/>
                      <a:gd name="T2" fmla="*/ 6 w 115"/>
                      <a:gd name="T3" fmla="*/ 198 h 198"/>
                      <a:gd name="T4" fmla="*/ 115 w 115"/>
                      <a:gd name="T5" fmla="*/ 16 h 198"/>
                      <a:gd name="T6" fmla="*/ 106 w 115"/>
                      <a:gd name="T7" fmla="*/ 0 h 198"/>
                      <a:gd name="T8" fmla="*/ 0 w 115"/>
                      <a:gd name="T9" fmla="*/ 183 h 198"/>
                      <a:gd name="T10" fmla="*/ 0 60000 65536"/>
                      <a:gd name="T11" fmla="*/ 0 60000 65536"/>
                      <a:gd name="T12" fmla="*/ 0 60000 65536"/>
                      <a:gd name="T13" fmla="*/ 0 60000 65536"/>
                      <a:gd name="T14" fmla="*/ 0 60000 65536"/>
                      <a:gd name="T15" fmla="*/ 0 w 115"/>
                      <a:gd name="T16" fmla="*/ 0 h 198"/>
                      <a:gd name="T17" fmla="*/ 115 w 115"/>
                      <a:gd name="T18" fmla="*/ 198 h 198"/>
                    </a:gdLst>
                    <a:ahLst/>
                    <a:cxnLst>
                      <a:cxn ang="T10">
                        <a:pos x="T0" y="T1"/>
                      </a:cxn>
                      <a:cxn ang="T11">
                        <a:pos x="T2" y="T3"/>
                      </a:cxn>
                      <a:cxn ang="T12">
                        <a:pos x="T4" y="T5"/>
                      </a:cxn>
                      <a:cxn ang="T13">
                        <a:pos x="T6" y="T7"/>
                      </a:cxn>
                      <a:cxn ang="T14">
                        <a:pos x="T8" y="T9"/>
                      </a:cxn>
                    </a:cxnLst>
                    <a:rect l="T15" t="T16" r="T17" b="T18"/>
                    <a:pathLst>
                      <a:path w="115" h="198">
                        <a:moveTo>
                          <a:pt x="0" y="183"/>
                        </a:moveTo>
                        <a:lnTo>
                          <a:pt x="6" y="198"/>
                        </a:lnTo>
                        <a:lnTo>
                          <a:pt x="115" y="16"/>
                        </a:lnTo>
                        <a:lnTo>
                          <a:pt x="106" y="0"/>
                        </a:lnTo>
                        <a:lnTo>
                          <a:pt x="0" y="183"/>
                        </a:lnTo>
                        <a:close/>
                      </a:path>
                    </a:pathLst>
                  </a:custGeom>
                  <a:solidFill>
                    <a:srgbClr val="C0C0C0"/>
                  </a:solidFill>
                  <a:ln w="0">
                    <a:solidFill>
                      <a:srgbClr val="C0C0C0"/>
                    </a:solidFill>
                    <a:prstDash val="solid"/>
                    <a:round/>
                    <a:headEnd/>
                    <a:tailEnd/>
                  </a:ln>
                </p:spPr>
                <p:txBody>
                  <a:bodyPr/>
                  <a:lstStyle/>
                  <a:p>
                    <a:endParaRPr lang="en-US"/>
                  </a:p>
                </p:txBody>
              </p:sp>
              <p:sp>
                <p:nvSpPr>
                  <p:cNvPr id="3227" name="Freeform 962"/>
                  <p:cNvSpPr>
                    <a:spLocks/>
                  </p:cNvSpPr>
                  <p:nvPr/>
                </p:nvSpPr>
                <p:spPr bwMode="auto">
                  <a:xfrm>
                    <a:off x="996" y="2263"/>
                    <a:ext cx="106" cy="200"/>
                  </a:xfrm>
                  <a:custGeom>
                    <a:avLst/>
                    <a:gdLst>
                      <a:gd name="T0" fmla="*/ 0 w 106"/>
                      <a:gd name="T1" fmla="*/ 21 h 200"/>
                      <a:gd name="T2" fmla="*/ 97 w 106"/>
                      <a:gd name="T3" fmla="*/ 200 h 200"/>
                      <a:gd name="T4" fmla="*/ 106 w 106"/>
                      <a:gd name="T5" fmla="*/ 178 h 200"/>
                      <a:gd name="T6" fmla="*/ 11 w 106"/>
                      <a:gd name="T7" fmla="*/ 0 h 200"/>
                      <a:gd name="T8" fmla="*/ 0 w 106"/>
                      <a:gd name="T9" fmla="*/ 21 h 200"/>
                      <a:gd name="T10" fmla="*/ 0 60000 65536"/>
                      <a:gd name="T11" fmla="*/ 0 60000 65536"/>
                      <a:gd name="T12" fmla="*/ 0 60000 65536"/>
                      <a:gd name="T13" fmla="*/ 0 60000 65536"/>
                      <a:gd name="T14" fmla="*/ 0 60000 65536"/>
                      <a:gd name="T15" fmla="*/ 0 w 106"/>
                      <a:gd name="T16" fmla="*/ 0 h 200"/>
                      <a:gd name="T17" fmla="*/ 106 w 106"/>
                      <a:gd name="T18" fmla="*/ 200 h 200"/>
                    </a:gdLst>
                    <a:ahLst/>
                    <a:cxnLst>
                      <a:cxn ang="T10">
                        <a:pos x="T0" y="T1"/>
                      </a:cxn>
                      <a:cxn ang="T11">
                        <a:pos x="T2" y="T3"/>
                      </a:cxn>
                      <a:cxn ang="T12">
                        <a:pos x="T4" y="T5"/>
                      </a:cxn>
                      <a:cxn ang="T13">
                        <a:pos x="T6" y="T7"/>
                      </a:cxn>
                      <a:cxn ang="T14">
                        <a:pos x="T8" y="T9"/>
                      </a:cxn>
                    </a:cxnLst>
                    <a:rect l="T15" t="T16" r="T17" b="T18"/>
                    <a:pathLst>
                      <a:path w="106" h="200">
                        <a:moveTo>
                          <a:pt x="0" y="21"/>
                        </a:moveTo>
                        <a:lnTo>
                          <a:pt x="97" y="200"/>
                        </a:lnTo>
                        <a:lnTo>
                          <a:pt x="106" y="178"/>
                        </a:lnTo>
                        <a:lnTo>
                          <a:pt x="11" y="0"/>
                        </a:lnTo>
                        <a:lnTo>
                          <a:pt x="0" y="21"/>
                        </a:lnTo>
                        <a:close/>
                      </a:path>
                    </a:pathLst>
                  </a:custGeom>
                  <a:solidFill>
                    <a:srgbClr val="000000"/>
                  </a:solidFill>
                  <a:ln w="9525">
                    <a:noFill/>
                    <a:round/>
                    <a:headEnd/>
                    <a:tailEnd/>
                  </a:ln>
                </p:spPr>
                <p:txBody>
                  <a:bodyPr/>
                  <a:lstStyle/>
                  <a:p>
                    <a:endParaRPr lang="en-US"/>
                  </a:p>
                </p:txBody>
              </p:sp>
              <p:sp>
                <p:nvSpPr>
                  <p:cNvPr id="3228" name="Freeform 963"/>
                  <p:cNvSpPr>
                    <a:spLocks/>
                  </p:cNvSpPr>
                  <p:nvPr/>
                </p:nvSpPr>
                <p:spPr bwMode="auto">
                  <a:xfrm>
                    <a:off x="1028" y="2071"/>
                    <a:ext cx="183" cy="318"/>
                  </a:xfrm>
                  <a:custGeom>
                    <a:avLst/>
                    <a:gdLst>
                      <a:gd name="T0" fmla="*/ 183 w 183"/>
                      <a:gd name="T1" fmla="*/ 62 h 318"/>
                      <a:gd name="T2" fmla="*/ 150 w 183"/>
                      <a:gd name="T3" fmla="*/ 0 h 318"/>
                      <a:gd name="T4" fmla="*/ 120 w 183"/>
                      <a:gd name="T5" fmla="*/ 44 h 318"/>
                      <a:gd name="T6" fmla="*/ 108 w 183"/>
                      <a:gd name="T7" fmla="*/ 17 h 318"/>
                      <a:gd name="T8" fmla="*/ 86 w 183"/>
                      <a:gd name="T9" fmla="*/ 9 h 318"/>
                      <a:gd name="T10" fmla="*/ 11 w 183"/>
                      <a:gd name="T11" fmla="*/ 136 h 318"/>
                      <a:gd name="T12" fmla="*/ 0 w 183"/>
                      <a:gd name="T13" fmla="*/ 213 h 318"/>
                      <a:gd name="T14" fmla="*/ 56 w 183"/>
                      <a:gd name="T15" fmla="*/ 318 h 318"/>
                      <a:gd name="T16" fmla="*/ 102 w 183"/>
                      <a:gd name="T17" fmla="*/ 308 h 318"/>
                      <a:gd name="T18" fmla="*/ 172 w 183"/>
                      <a:gd name="T19" fmla="*/ 185 h 318"/>
                      <a:gd name="T20" fmla="*/ 172 w 183"/>
                      <a:gd name="T21" fmla="*/ 142 h 318"/>
                      <a:gd name="T22" fmla="*/ 154 w 183"/>
                      <a:gd name="T23" fmla="*/ 106 h 318"/>
                      <a:gd name="T24" fmla="*/ 183 w 183"/>
                      <a:gd name="T25" fmla="*/ 62 h 3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3"/>
                      <a:gd name="T40" fmla="*/ 0 h 318"/>
                      <a:gd name="T41" fmla="*/ 183 w 183"/>
                      <a:gd name="T42" fmla="*/ 318 h 3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3" h="318">
                        <a:moveTo>
                          <a:pt x="183" y="62"/>
                        </a:moveTo>
                        <a:lnTo>
                          <a:pt x="150" y="0"/>
                        </a:lnTo>
                        <a:lnTo>
                          <a:pt x="120" y="44"/>
                        </a:lnTo>
                        <a:lnTo>
                          <a:pt x="108" y="17"/>
                        </a:lnTo>
                        <a:lnTo>
                          <a:pt x="86" y="9"/>
                        </a:lnTo>
                        <a:lnTo>
                          <a:pt x="11" y="136"/>
                        </a:lnTo>
                        <a:lnTo>
                          <a:pt x="0" y="213"/>
                        </a:lnTo>
                        <a:lnTo>
                          <a:pt x="56" y="318"/>
                        </a:lnTo>
                        <a:lnTo>
                          <a:pt x="102" y="308"/>
                        </a:lnTo>
                        <a:lnTo>
                          <a:pt x="172" y="185"/>
                        </a:lnTo>
                        <a:lnTo>
                          <a:pt x="172" y="142"/>
                        </a:lnTo>
                        <a:lnTo>
                          <a:pt x="154" y="106"/>
                        </a:lnTo>
                        <a:lnTo>
                          <a:pt x="183" y="62"/>
                        </a:lnTo>
                        <a:close/>
                      </a:path>
                    </a:pathLst>
                  </a:custGeom>
                  <a:solidFill>
                    <a:srgbClr val="FFD2A5"/>
                  </a:solidFill>
                  <a:ln w="0">
                    <a:solidFill>
                      <a:srgbClr val="000000"/>
                    </a:solidFill>
                    <a:prstDash val="solid"/>
                    <a:round/>
                    <a:headEnd/>
                    <a:tailEnd/>
                  </a:ln>
                </p:spPr>
                <p:txBody>
                  <a:bodyPr/>
                  <a:lstStyle/>
                  <a:p>
                    <a:endParaRPr lang="en-US"/>
                  </a:p>
                </p:txBody>
              </p:sp>
              <p:sp>
                <p:nvSpPr>
                  <p:cNvPr id="3229" name="Freeform 964"/>
                  <p:cNvSpPr>
                    <a:spLocks/>
                  </p:cNvSpPr>
                  <p:nvPr/>
                </p:nvSpPr>
                <p:spPr bwMode="auto">
                  <a:xfrm>
                    <a:off x="948" y="2472"/>
                    <a:ext cx="36" cy="60"/>
                  </a:xfrm>
                  <a:custGeom>
                    <a:avLst/>
                    <a:gdLst>
                      <a:gd name="T0" fmla="*/ 0 w 36"/>
                      <a:gd name="T1" fmla="*/ 35 h 60"/>
                      <a:gd name="T2" fmla="*/ 14 w 36"/>
                      <a:gd name="T3" fmla="*/ 60 h 60"/>
                      <a:gd name="T4" fmla="*/ 36 w 36"/>
                      <a:gd name="T5" fmla="*/ 25 h 60"/>
                      <a:gd name="T6" fmla="*/ 20 w 36"/>
                      <a:gd name="T7" fmla="*/ 0 h 60"/>
                      <a:gd name="T8" fmla="*/ 0 w 36"/>
                      <a:gd name="T9" fmla="*/ 35 h 60"/>
                      <a:gd name="T10" fmla="*/ 0 60000 65536"/>
                      <a:gd name="T11" fmla="*/ 0 60000 65536"/>
                      <a:gd name="T12" fmla="*/ 0 60000 65536"/>
                      <a:gd name="T13" fmla="*/ 0 60000 65536"/>
                      <a:gd name="T14" fmla="*/ 0 60000 65536"/>
                      <a:gd name="T15" fmla="*/ 0 w 36"/>
                      <a:gd name="T16" fmla="*/ 0 h 60"/>
                      <a:gd name="T17" fmla="*/ 36 w 36"/>
                      <a:gd name="T18" fmla="*/ 60 h 60"/>
                    </a:gdLst>
                    <a:ahLst/>
                    <a:cxnLst>
                      <a:cxn ang="T10">
                        <a:pos x="T0" y="T1"/>
                      </a:cxn>
                      <a:cxn ang="T11">
                        <a:pos x="T2" y="T3"/>
                      </a:cxn>
                      <a:cxn ang="T12">
                        <a:pos x="T4" y="T5"/>
                      </a:cxn>
                      <a:cxn ang="T13">
                        <a:pos x="T6" y="T7"/>
                      </a:cxn>
                      <a:cxn ang="T14">
                        <a:pos x="T8" y="T9"/>
                      </a:cxn>
                    </a:cxnLst>
                    <a:rect l="T15" t="T16" r="T17" b="T18"/>
                    <a:pathLst>
                      <a:path w="36" h="60">
                        <a:moveTo>
                          <a:pt x="0" y="35"/>
                        </a:moveTo>
                        <a:lnTo>
                          <a:pt x="14" y="60"/>
                        </a:lnTo>
                        <a:lnTo>
                          <a:pt x="36" y="25"/>
                        </a:lnTo>
                        <a:lnTo>
                          <a:pt x="20" y="0"/>
                        </a:lnTo>
                        <a:lnTo>
                          <a:pt x="0" y="35"/>
                        </a:lnTo>
                        <a:close/>
                      </a:path>
                    </a:pathLst>
                  </a:custGeom>
                  <a:solidFill>
                    <a:srgbClr val="000000"/>
                  </a:solidFill>
                  <a:ln w="0">
                    <a:solidFill>
                      <a:srgbClr val="000000"/>
                    </a:solidFill>
                    <a:prstDash val="solid"/>
                    <a:round/>
                    <a:headEnd/>
                    <a:tailEnd/>
                  </a:ln>
                </p:spPr>
                <p:txBody>
                  <a:bodyPr/>
                  <a:lstStyle/>
                  <a:p>
                    <a:endParaRPr lang="en-US"/>
                  </a:p>
                </p:txBody>
              </p:sp>
            </p:grpSp>
          </p:grpSp>
          <p:grpSp>
            <p:nvGrpSpPr>
              <p:cNvPr id="3218" name="Group 965"/>
              <p:cNvGrpSpPr>
                <a:grpSpLocks/>
              </p:cNvGrpSpPr>
              <p:nvPr/>
            </p:nvGrpSpPr>
            <p:grpSpPr bwMode="auto">
              <a:xfrm>
                <a:off x="1048" y="2280"/>
                <a:ext cx="202" cy="452"/>
                <a:chOff x="1062" y="2302"/>
                <a:chExt cx="202" cy="452"/>
              </a:xfrm>
            </p:grpSpPr>
            <p:sp>
              <p:nvSpPr>
                <p:cNvPr id="3219" name="Freeform 966"/>
                <p:cNvSpPr>
                  <a:spLocks/>
                </p:cNvSpPr>
                <p:nvPr/>
              </p:nvSpPr>
              <p:spPr bwMode="auto">
                <a:xfrm>
                  <a:off x="1081" y="2319"/>
                  <a:ext cx="13" cy="383"/>
                </a:xfrm>
                <a:custGeom>
                  <a:avLst/>
                  <a:gdLst>
                    <a:gd name="T0" fmla="*/ 0 w 13"/>
                    <a:gd name="T1" fmla="*/ 0 h 383"/>
                    <a:gd name="T2" fmla="*/ 0 w 13"/>
                    <a:gd name="T3" fmla="*/ 378 h 383"/>
                    <a:gd name="T4" fmla="*/ 13 w 13"/>
                    <a:gd name="T5" fmla="*/ 383 h 383"/>
                    <a:gd name="T6" fmla="*/ 13 w 13"/>
                    <a:gd name="T7" fmla="*/ 5 h 383"/>
                    <a:gd name="T8" fmla="*/ 0 w 13"/>
                    <a:gd name="T9" fmla="*/ 0 h 383"/>
                    <a:gd name="T10" fmla="*/ 0 60000 65536"/>
                    <a:gd name="T11" fmla="*/ 0 60000 65536"/>
                    <a:gd name="T12" fmla="*/ 0 60000 65536"/>
                    <a:gd name="T13" fmla="*/ 0 60000 65536"/>
                    <a:gd name="T14" fmla="*/ 0 60000 65536"/>
                    <a:gd name="T15" fmla="*/ 0 w 13"/>
                    <a:gd name="T16" fmla="*/ 0 h 383"/>
                    <a:gd name="T17" fmla="*/ 13 w 13"/>
                    <a:gd name="T18" fmla="*/ 383 h 383"/>
                  </a:gdLst>
                  <a:ahLst/>
                  <a:cxnLst>
                    <a:cxn ang="T10">
                      <a:pos x="T0" y="T1"/>
                    </a:cxn>
                    <a:cxn ang="T11">
                      <a:pos x="T2" y="T3"/>
                    </a:cxn>
                    <a:cxn ang="T12">
                      <a:pos x="T4" y="T5"/>
                    </a:cxn>
                    <a:cxn ang="T13">
                      <a:pos x="T6" y="T7"/>
                    </a:cxn>
                    <a:cxn ang="T14">
                      <a:pos x="T8" y="T9"/>
                    </a:cxn>
                  </a:cxnLst>
                  <a:rect l="T15" t="T16" r="T17" b="T18"/>
                  <a:pathLst>
                    <a:path w="13" h="383">
                      <a:moveTo>
                        <a:pt x="0" y="0"/>
                      </a:moveTo>
                      <a:lnTo>
                        <a:pt x="0" y="378"/>
                      </a:lnTo>
                      <a:lnTo>
                        <a:pt x="13" y="383"/>
                      </a:lnTo>
                      <a:lnTo>
                        <a:pt x="13" y="5"/>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3220" name="Freeform 967"/>
                <p:cNvSpPr>
                  <a:spLocks/>
                </p:cNvSpPr>
                <p:nvPr/>
              </p:nvSpPr>
              <p:spPr bwMode="auto">
                <a:xfrm>
                  <a:off x="1196" y="2354"/>
                  <a:ext cx="13" cy="400"/>
                </a:xfrm>
                <a:custGeom>
                  <a:avLst/>
                  <a:gdLst>
                    <a:gd name="T0" fmla="*/ 0 w 13"/>
                    <a:gd name="T1" fmla="*/ 0 h 400"/>
                    <a:gd name="T2" fmla="*/ 0 w 13"/>
                    <a:gd name="T3" fmla="*/ 395 h 400"/>
                    <a:gd name="T4" fmla="*/ 13 w 13"/>
                    <a:gd name="T5" fmla="*/ 400 h 400"/>
                    <a:gd name="T6" fmla="*/ 13 w 13"/>
                    <a:gd name="T7" fmla="*/ 4 h 400"/>
                    <a:gd name="T8" fmla="*/ 0 w 13"/>
                    <a:gd name="T9" fmla="*/ 0 h 400"/>
                    <a:gd name="T10" fmla="*/ 0 60000 65536"/>
                    <a:gd name="T11" fmla="*/ 0 60000 65536"/>
                    <a:gd name="T12" fmla="*/ 0 60000 65536"/>
                    <a:gd name="T13" fmla="*/ 0 60000 65536"/>
                    <a:gd name="T14" fmla="*/ 0 60000 65536"/>
                    <a:gd name="T15" fmla="*/ 0 w 13"/>
                    <a:gd name="T16" fmla="*/ 0 h 400"/>
                    <a:gd name="T17" fmla="*/ 13 w 13"/>
                    <a:gd name="T18" fmla="*/ 400 h 400"/>
                  </a:gdLst>
                  <a:ahLst/>
                  <a:cxnLst>
                    <a:cxn ang="T10">
                      <a:pos x="T0" y="T1"/>
                    </a:cxn>
                    <a:cxn ang="T11">
                      <a:pos x="T2" y="T3"/>
                    </a:cxn>
                    <a:cxn ang="T12">
                      <a:pos x="T4" y="T5"/>
                    </a:cxn>
                    <a:cxn ang="T13">
                      <a:pos x="T6" y="T7"/>
                    </a:cxn>
                    <a:cxn ang="T14">
                      <a:pos x="T8" y="T9"/>
                    </a:cxn>
                  </a:cxnLst>
                  <a:rect l="T15" t="T16" r="T17" b="T18"/>
                  <a:pathLst>
                    <a:path w="13" h="400">
                      <a:moveTo>
                        <a:pt x="0" y="0"/>
                      </a:moveTo>
                      <a:lnTo>
                        <a:pt x="0" y="395"/>
                      </a:lnTo>
                      <a:lnTo>
                        <a:pt x="13" y="400"/>
                      </a:lnTo>
                      <a:lnTo>
                        <a:pt x="13" y="4"/>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3221" name="Freeform 968"/>
                <p:cNvSpPr>
                  <a:spLocks/>
                </p:cNvSpPr>
                <p:nvPr/>
              </p:nvSpPr>
              <p:spPr bwMode="auto">
                <a:xfrm>
                  <a:off x="1062" y="2302"/>
                  <a:ext cx="202" cy="229"/>
                </a:xfrm>
                <a:custGeom>
                  <a:avLst/>
                  <a:gdLst>
                    <a:gd name="T0" fmla="*/ 202 w 202"/>
                    <a:gd name="T1" fmla="*/ 179 h 229"/>
                    <a:gd name="T2" fmla="*/ 202 w 202"/>
                    <a:gd name="T3" fmla="*/ 110 h 229"/>
                    <a:gd name="T4" fmla="*/ 166 w 202"/>
                    <a:gd name="T5" fmla="*/ 99 h 229"/>
                    <a:gd name="T6" fmla="*/ 166 w 202"/>
                    <a:gd name="T7" fmla="*/ 62 h 229"/>
                    <a:gd name="T8" fmla="*/ 154 w 202"/>
                    <a:gd name="T9" fmla="*/ 35 h 229"/>
                    <a:gd name="T10" fmla="*/ 38 w 202"/>
                    <a:gd name="T11" fmla="*/ 0 h 229"/>
                    <a:gd name="T12" fmla="*/ 0 w 202"/>
                    <a:gd name="T13" fmla="*/ 23 h 229"/>
                    <a:gd name="T14" fmla="*/ 0 w 202"/>
                    <a:gd name="T15" fmla="*/ 146 h 229"/>
                    <a:gd name="T16" fmla="*/ 39 w 202"/>
                    <a:gd name="T17" fmla="*/ 196 h 229"/>
                    <a:gd name="T18" fmla="*/ 146 w 202"/>
                    <a:gd name="T19" fmla="*/ 229 h 229"/>
                    <a:gd name="T20" fmla="*/ 165 w 202"/>
                    <a:gd name="T21" fmla="*/ 198 h 229"/>
                    <a:gd name="T22" fmla="*/ 165 w 202"/>
                    <a:gd name="T23" fmla="*/ 167 h 229"/>
                    <a:gd name="T24" fmla="*/ 202 w 202"/>
                    <a:gd name="T25" fmla="*/ 179 h 2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2"/>
                    <a:gd name="T40" fmla="*/ 0 h 229"/>
                    <a:gd name="T41" fmla="*/ 202 w 202"/>
                    <a:gd name="T42" fmla="*/ 229 h 2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2" h="229">
                      <a:moveTo>
                        <a:pt x="202" y="179"/>
                      </a:moveTo>
                      <a:lnTo>
                        <a:pt x="202" y="110"/>
                      </a:lnTo>
                      <a:lnTo>
                        <a:pt x="166" y="99"/>
                      </a:lnTo>
                      <a:lnTo>
                        <a:pt x="166" y="62"/>
                      </a:lnTo>
                      <a:lnTo>
                        <a:pt x="154" y="35"/>
                      </a:lnTo>
                      <a:lnTo>
                        <a:pt x="38" y="0"/>
                      </a:lnTo>
                      <a:lnTo>
                        <a:pt x="0" y="23"/>
                      </a:lnTo>
                      <a:lnTo>
                        <a:pt x="0" y="146"/>
                      </a:lnTo>
                      <a:lnTo>
                        <a:pt x="39" y="196"/>
                      </a:lnTo>
                      <a:lnTo>
                        <a:pt x="146" y="229"/>
                      </a:lnTo>
                      <a:lnTo>
                        <a:pt x="165" y="198"/>
                      </a:lnTo>
                      <a:lnTo>
                        <a:pt x="165" y="167"/>
                      </a:lnTo>
                      <a:lnTo>
                        <a:pt x="202" y="179"/>
                      </a:lnTo>
                      <a:close/>
                    </a:path>
                  </a:pathLst>
                </a:custGeom>
                <a:solidFill>
                  <a:srgbClr val="FFFFFF"/>
                </a:solidFill>
                <a:ln w="0">
                  <a:solidFill>
                    <a:srgbClr val="000000"/>
                  </a:solidFill>
                  <a:prstDash val="solid"/>
                  <a:round/>
                  <a:headEnd/>
                  <a:tailEnd/>
                </a:ln>
              </p:spPr>
              <p:txBody>
                <a:bodyPr/>
                <a:lstStyle/>
                <a:p>
                  <a:endParaRPr lang="en-US"/>
                </a:p>
              </p:txBody>
            </p:sp>
          </p:grpSp>
        </p:grpSp>
        <p:sp>
          <p:nvSpPr>
            <p:cNvPr id="3216" name="Freeform 969"/>
            <p:cNvSpPr>
              <a:spLocks/>
            </p:cNvSpPr>
            <p:nvPr/>
          </p:nvSpPr>
          <p:spPr bwMode="auto">
            <a:xfrm>
              <a:off x="1212" y="2096"/>
              <a:ext cx="96" cy="312"/>
            </a:xfrm>
            <a:custGeom>
              <a:avLst/>
              <a:gdLst>
                <a:gd name="T0" fmla="*/ 0 w 96"/>
                <a:gd name="T1" fmla="*/ 0 h 312"/>
                <a:gd name="T2" fmla="*/ 84 w 96"/>
                <a:gd name="T3" fmla="*/ 140 h 312"/>
                <a:gd name="T4" fmla="*/ 60 w 96"/>
                <a:gd name="T5" fmla="*/ 312 h 312"/>
                <a:gd name="T6" fmla="*/ 0 60000 65536"/>
                <a:gd name="T7" fmla="*/ 0 60000 65536"/>
                <a:gd name="T8" fmla="*/ 0 60000 65536"/>
                <a:gd name="T9" fmla="*/ 0 w 96"/>
                <a:gd name="T10" fmla="*/ 0 h 312"/>
                <a:gd name="T11" fmla="*/ 96 w 96"/>
                <a:gd name="T12" fmla="*/ 312 h 312"/>
              </a:gdLst>
              <a:ahLst/>
              <a:cxnLst>
                <a:cxn ang="T6">
                  <a:pos x="T0" y="T1"/>
                </a:cxn>
                <a:cxn ang="T7">
                  <a:pos x="T2" y="T3"/>
                </a:cxn>
                <a:cxn ang="T8">
                  <a:pos x="T4" y="T5"/>
                </a:cxn>
              </a:cxnLst>
              <a:rect l="T9" t="T10" r="T11" b="T12"/>
              <a:pathLst>
                <a:path w="96" h="312">
                  <a:moveTo>
                    <a:pt x="0" y="0"/>
                  </a:moveTo>
                  <a:cubicBezTo>
                    <a:pt x="15" y="23"/>
                    <a:pt x="74" y="88"/>
                    <a:pt x="84" y="140"/>
                  </a:cubicBezTo>
                  <a:cubicBezTo>
                    <a:pt x="96" y="189"/>
                    <a:pt x="65" y="276"/>
                    <a:pt x="60" y="312"/>
                  </a:cubicBezTo>
                </a:path>
              </a:pathLst>
            </a:custGeom>
            <a:noFill/>
            <a:ln w="9525">
              <a:solidFill>
                <a:schemeClr val="tx1"/>
              </a:solidFill>
              <a:round/>
              <a:headEnd type="stealth" w="sm" len="med"/>
              <a:tailEnd type="stealth" w="sm" len="med"/>
            </a:ln>
          </p:spPr>
          <p:txBody>
            <a:bodyPr/>
            <a:lstStyle/>
            <a:p>
              <a:endParaRPr lang="en-US"/>
            </a:p>
          </p:txBody>
        </p:sp>
      </p:grpSp>
      <p:grpSp>
        <p:nvGrpSpPr>
          <p:cNvPr id="3201" name="Group 970"/>
          <p:cNvGrpSpPr>
            <a:grpSpLocks/>
          </p:cNvGrpSpPr>
          <p:nvPr/>
        </p:nvGrpSpPr>
        <p:grpSpPr bwMode="auto">
          <a:xfrm>
            <a:off x="4648201" y="4267201"/>
            <a:ext cx="309563" cy="1065213"/>
            <a:chOff x="1783" y="2263"/>
            <a:chExt cx="195" cy="671"/>
          </a:xfrm>
        </p:grpSpPr>
        <p:grpSp>
          <p:nvGrpSpPr>
            <p:cNvPr id="3202" name="Group 971"/>
            <p:cNvGrpSpPr>
              <a:grpSpLocks/>
            </p:cNvGrpSpPr>
            <p:nvPr/>
          </p:nvGrpSpPr>
          <p:grpSpPr bwMode="auto">
            <a:xfrm>
              <a:off x="1783" y="2263"/>
              <a:ext cx="172" cy="588"/>
              <a:chOff x="1783" y="2263"/>
              <a:chExt cx="172" cy="588"/>
            </a:xfrm>
          </p:grpSpPr>
          <p:sp>
            <p:nvSpPr>
              <p:cNvPr id="3207" name="Freeform 972"/>
              <p:cNvSpPr>
                <a:spLocks/>
              </p:cNvSpPr>
              <p:nvPr/>
            </p:nvSpPr>
            <p:spPr bwMode="auto">
              <a:xfrm>
                <a:off x="1840" y="2558"/>
                <a:ext cx="10" cy="293"/>
              </a:xfrm>
              <a:custGeom>
                <a:avLst/>
                <a:gdLst>
                  <a:gd name="T0" fmla="*/ 10 w 10"/>
                  <a:gd name="T1" fmla="*/ 2 h 293"/>
                  <a:gd name="T2" fmla="*/ 10 w 10"/>
                  <a:gd name="T3" fmla="*/ 293 h 293"/>
                  <a:gd name="T4" fmla="*/ 0 w 10"/>
                  <a:gd name="T5" fmla="*/ 291 h 293"/>
                  <a:gd name="T6" fmla="*/ 0 w 10"/>
                  <a:gd name="T7" fmla="*/ 0 h 293"/>
                  <a:gd name="T8" fmla="*/ 10 w 10"/>
                  <a:gd name="T9" fmla="*/ 2 h 293"/>
                  <a:gd name="T10" fmla="*/ 0 60000 65536"/>
                  <a:gd name="T11" fmla="*/ 0 60000 65536"/>
                  <a:gd name="T12" fmla="*/ 0 60000 65536"/>
                  <a:gd name="T13" fmla="*/ 0 60000 65536"/>
                  <a:gd name="T14" fmla="*/ 0 60000 65536"/>
                  <a:gd name="T15" fmla="*/ 0 w 10"/>
                  <a:gd name="T16" fmla="*/ 0 h 293"/>
                  <a:gd name="T17" fmla="*/ 10 w 10"/>
                  <a:gd name="T18" fmla="*/ 293 h 293"/>
                </a:gdLst>
                <a:ahLst/>
                <a:cxnLst>
                  <a:cxn ang="T10">
                    <a:pos x="T0" y="T1"/>
                  </a:cxn>
                  <a:cxn ang="T11">
                    <a:pos x="T2" y="T3"/>
                  </a:cxn>
                  <a:cxn ang="T12">
                    <a:pos x="T4" y="T5"/>
                  </a:cxn>
                  <a:cxn ang="T13">
                    <a:pos x="T6" y="T7"/>
                  </a:cxn>
                  <a:cxn ang="T14">
                    <a:pos x="T8" y="T9"/>
                  </a:cxn>
                </a:cxnLst>
                <a:rect l="T15" t="T16" r="T17" b="T18"/>
                <a:pathLst>
                  <a:path w="10" h="293">
                    <a:moveTo>
                      <a:pt x="10" y="2"/>
                    </a:moveTo>
                    <a:lnTo>
                      <a:pt x="10" y="293"/>
                    </a:lnTo>
                    <a:lnTo>
                      <a:pt x="0" y="291"/>
                    </a:lnTo>
                    <a:lnTo>
                      <a:pt x="0" y="0"/>
                    </a:lnTo>
                    <a:lnTo>
                      <a:pt x="10" y="2"/>
                    </a:lnTo>
                    <a:close/>
                  </a:path>
                </a:pathLst>
              </a:custGeom>
              <a:solidFill>
                <a:srgbClr val="000000"/>
              </a:solidFill>
              <a:ln w="9525">
                <a:noFill/>
                <a:round/>
                <a:headEnd/>
                <a:tailEnd/>
              </a:ln>
            </p:spPr>
            <p:txBody>
              <a:bodyPr/>
              <a:lstStyle/>
              <a:p>
                <a:endParaRPr lang="en-US"/>
              </a:p>
            </p:txBody>
          </p:sp>
          <p:grpSp>
            <p:nvGrpSpPr>
              <p:cNvPr id="3208" name="Group 973"/>
              <p:cNvGrpSpPr>
                <a:grpSpLocks/>
              </p:cNvGrpSpPr>
              <p:nvPr/>
            </p:nvGrpSpPr>
            <p:grpSpPr bwMode="auto">
              <a:xfrm>
                <a:off x="1783" y="2263"/>
                <a:ext cx="172" cy="461"/>
                <a:chOff x="1783" y="2263"/>
                <a:chExt cx="172" cy="461"/>
              </a:xfrm>
            </p:grpSpPr>
            <p:sp>
              <p:nvSpPr>
                <p:cNvPr id="3209" name="Freeform 974"/>
                <p:cNvSpPr>
                  <a:spLocks/>
                </p:cNvSpPr>
                <p:nvPr/>
              </p:nvSpPr>
              <p:spPr bwMode="auto">
                <a:xfrm>
                  <a:off x="1787" y="2552"/>
                  <a:ext cx="62" cy="162"/>
                </a:xfrm>
                <a:custGeom>
                  <a:avLst/>
                  <a:gdLst>
                    <a:gd name="T0" fmla="*/ 0 w 62"/>
                    <a:gd name="T1" fmla="*/ 156 h 162"/>
                    <a:gd name="T2" fmla="*/ 2 w 62"/>
                    <a:gd name="T3" fmla="*/ 162 h 162"/>
                    <a:gd name="T4" fmla="*/ 62 w 62"/>
                    <a:gd name="T5" fmla="*/ 8 h 162"/>
                    <a:gd name="T6" fmla="*/ 59 w 62"/>
                    <a:gd name="T7" fmla="*/ 0 h 162"/>
                    <a:gd name="T8" fmla="*/ 0 w 62"/>
                    <a:gd name="T9" fmla="*/ 156 h 162"/>
                    <a:gd name="T10" fmla="*/ 0 60000 65536"/>
                    <a:gd name="T11" fmla="*/ 0 60000 65536"/>
                    <a:gd name="T12" fmla="*/ 0 60000 65536"/>
                    <a:gd name="T13" fmla="*/ 0 60000 65536"/>
                    <a:gd name="T14" fmla="*/ 0 60000 65536"/>
                    <a:gd name="T15" fmla="*/ 0 w 62"/>
                    <a:gd name="T16" fmla="*/ 0 h 162"/>
                    <a:gd name="T17" fmla="*/ 62 w 62"/>
                    <a:gd name="T18" fmla="*/ 162 h 162"/>
                  </a:gdLst>
                  <a:ahLst/>
                  <a:cxnLst>
                    <a:cxn ang="T10">
                      <a:pos x="T0" y="T1"/>
                    </a:cxn>
                    <a:cxn ang="T11">
                      <a:pos x="T2" y="T3"/>
                    </a:cxn>
                    <a:cxn ang="T12">
                      <a:pos x="T4" y="T5"/>
                    </a:cxn>
                    <a:cxn ang="T13">
                      <a:pos x="T6" y="T7"/>
                    </a:cxn>
                    <a:cxn ang="T14">
                      <a:pos x="T8" y="T9"/>
                    </a:cxn>
                  </a:cxnLst>
                  <a:rect l="T15" t="T16" r="T17" b="T18"/>
                  <a:pathLst>
                    <a:path w="62" h="162">
                      <a:moveTo>
                        <a:pt x="0" y="156"/>
                      </a:moveTo>
                      <a:lnTo>
                        <a:pt x="2" y="162"/>
                      </a:lnTo>
                      <a:lnTo>
                        <a:pt x="62" y="8"/>
                      </a:lnTo>
                      <a:lnTo>
                        <a:pt x="59" y="0"/>
                      </a:lnTo>
                      <a:lnTo>
                        <a:pt x="0" y="156"/>
                      </a:lnTo>
                      <a:close/>
                    </a:path>
                  </a:pathLst>
                </a:custGeom>
                <a:solidFill>
                  <a:srgbClr val="000000"/>
                </a:solidFill>
                <a:ln w="0">
                  <a:solidFill>
                    <a:srgbClr val="000000"/>
                  </a:solidFill>
                  <a:prstDash val="solid"/>
                  <a:round/>
                  <a:headEnd/>
                  <a:tailEnd/>
                </a:ln>
              </p:spPr>
              <p:txBody>
                <a:bodyPr/>
                <a:lstStyle/>
                <a:p>
                  <a:endParaRPr lang="en-US"/>
                </a:p>
              </p:txBody>
            </p:sp>
            <p:sp>
              <p:nvSpPr>
                <p:cNvPr id="3210" name="Freeform 975"/>
                <p:cNvSpPr>
                  <a:spLocks/>
                </p:cNvSpPr>
                <p:nvPr/>
              </p:nvSpPr>
              <p:spPr bwMode="auto">
                <a:xfrm>
                  <a:off x="1821" y="2274"/>
                  <a:ext cx="78" cy="201"/>
                </a:xfrm>
                <a:custGeom>
                  <a:avLst/>
                  <a:gdLst>
                    <a:gd name="T0" fmla="*/ 0 w 78"/>
                    <a:gd name="T1" fmla="*/ 183 h 201"/>
                    <a:gd name="T2" fmla="*/ 7 w 78"/>
                    <a:gd name="T3" fmla="*/ 201 h 201"/>
                    <a:gd name="T4" fmla="*/ 78 w 78"/>
                    <a:gd name="T5" fmla="*/ 18 h 201"/>
                    <a:gd name="T6" fmla="*/ 71 w 78"/>
                    <a:gd name="T7" fmla="*/ 0 h 201"/>
                    <a:gd name="T8" fmla="*/ 0 w 78"/>
                    <a:gd name="T9" fmla="*/ 183 h 201"/>
                    <a:gd name="T10" fmla="*/ 0 60000 65536"/>
                    <a:gd name="T11" fmla="*/ 0 60000 65536"/>
                    <a:gd name="T12" fmla="*/ 0 60000 65536"/>
                    <a:gd name="T13" fmla="*/ 0 60000 65536"/>
                    <a:gd name="T14" fmla="*/ 0 60000 65536"/>
                    <a:gd name="T15" fmla="*/ 0 w 78"/>
                    <a:gd name="T16" fmla="*/ 0 h 201"/>
                    <a:gd name="T17" fmla="*/ 78 w 78"/>
                    <a:gd name="T18" fmla="*/ 201 h 201"/>
                  </a:gdLst>
                  <a:ahLst/>
                  <a:cxnLst>
                    <a:cxn ang="T10">
                      <a:pos x="T0" y="T1"/>
                    </a:cxn>
                    <a:cxn ang="T11">
                      <a:pos x="T2" y="T3"/>
                    </a:cxn>
                    <a:cxn ang="T12">
                      <a:pos x="T4" y="T5"/>
                    </a:cxn>
                    <a:cxn ang="T13">
                      <a:pos x="T6" y="T7"/>
                    </a:cxn>
                    <a:cxn ang="T14">
                      <a:pos x="T8" y="T9"/>
                    </a:cxn>
                  </a:cxnLst>
                  <a:rect l="T15" t="T16" r="T17" b="T18"/>
                  <a:pathLst>
                    <a:path w="78" h="201">
                      <a:moveTo>
                        <a:pt x="0" y="183"/>
                      </a:moveTo>
                      <a:lnTo>
                        <a:pt x="7" y="201"/>
                      </a:lnTo>
                      <a:lnTo>
                        <a:pt x="78" y="18"/>
                      </a:lnTo>
                      <a:lnTo>
                        <a:pt x="71" y="0"/>
                      </a:lnTo>
                      <a:lnTo>
                        <a:pt x="0" y="183"/>
                      </a:lnTo>
                      <a:close/>
                    </a:path>
                  </a:pathLst>
                </a:custGeom>
                <a:solidFill>
                  <a:srgbClr val="C0C0C0"/>
                </a:solidFill>
                <a:ln w="0">
                  <a:solidFill>
                    <a:srgbClr val="C0C0C0"/>
                  </a:solidFill>
                  <a:prstDash val="solid"/>
                  <a:round/>
                  <a:headEnd/>
                  <a:tailEnd/>
                </a:ln>
              </p:spPr>
              <p:txBody>
                <a:bodyPr/>
                <a:lstStyle/>
                <a:p>
                  <a:endParaRPr lang="en-US"/>
                </a:p>
              </p:txBody>
            </p:sp>
            <p:sp>
              <p:nvSpPr>
                <p:cNvPr id="3211" name="Freeform 976"/>
                <p:cNvSpPr>
                  <a:spLocks/>
                </p:cNvSpPr>
                <p:nvPr/>
              </p:nvSpPr>
              <p:spPr bwMode="auto">
                <a:xfrm>
                  <a:off x="1874" y="2427"/>
                  <a:ext cx="75" cy="198"/>
                </a:xfrm>
                <a:custGeom>
                  <a:avLst/>
                  <a:gdLst>
                    <a:gd name="T0" fmla="*/ 0 w 75"/>
                    <a:gd name="T1" fmla="*/ 183 h 198"/>
                    <a:gd name="T2" fmla="*/ 4 w 75"/>
                    <a:gd name="T3" fmla="*/ 198 h 198"/>
                    <a:gd name="T4" fmla="*/ 75 w 75"/>
                    <a:gd name="T5" fmla="*/ 16 h 198"/>
                    <a:gd name="T6" fmla="*/ 69 w 75"/>
                    <a:gd name="T7" fmla="*/ 0 h 198"/>
                    <a:gd name="T8" fmla="*/ 0 w 75"/>
                    <a:gd name="T9" fmla="*/ 183 h 198"/>
                    <a:gd name="T10" fmla="*/ 0 60000 65536"/>
                    <a:gd name="T11" fmla="*/ 0 60000 65536"/>
                    <a:gd name="T12" fmla="*/ 0 60000 65536"/>
                    <a:gd name="T13" fmla="*/ 0 60000 65536"/>
                    <a:gd name="T14" fmla="*/ 0 60000 65536"/>
                    <a:gd name="T15" fmla="*/ 0 w 75"/>
                    <a:gd name="T16" fmla="*/ 0 h 198"/>
                    <a:gd name="T17" fmla="*/ 75 w 75"/>
                    <a:gd name="T18" fmla="*/ 198 h 198"/>
                  </a:gdLst>
                  <a:ahLst/>
                  <a:cxnLst>
                    <a:cxn ang="T10">
                      <a:pos x="T0" y="T1"/>
                    </a:cxn>
                    <a:cxn ang="T11">
                      <a:pos x="T2" y="T3"/>
                    </a:cxn>
                    <a:cxn ang="T12">
                      <a:pos x="T4" y="T5"/>
                    </a:cxn>
                    <a:cxn ang="T13">
                      <a:pos x="T6" y="T7"/>
                    </a:cxn>
                    <a:cxn ang="T14">
                      <a:pos x="T8" y="T9"/>
                    </a:cxn>
                  </a:cxnLst>
                  <a:rect l="T15" t="T16" r="T17" b="T18"/>
                  <a:pathLst>
                    <a:path w="75" h="198">
                      <a:moveTo>
                        <a:pt x="0" y="183"/>
                      </a:moveTo>
                      <a:lnTo>
                        <a:pt x="4" y="198"/>
                      </a:lnTo>
                      <a:lnTo>
                        <a:pt x="75" y="16"/>
                      </a:lnTo>
                      <a:lnTo>
                        <a:pt x="69" y="0"/>
                      </a:lnTo>
                      <a:lnTo>
                        <a:pt x="0" y="183"/>
                      </a:lnTo>
                      <a:close/>
                    </a:path>
                  </a:pathLst>
                </a:custGeom>
                <a:solidFill>
                  <a:srgbClr val="C0C0C0"/>
                </a:solidFill>
                <a:ln w="0">
                  <a:solidFill>
                    <a:srgbClr val="C0C0C0"/>
                  </a:solidFill>
                  <a:prstDash val="solid"/>
                  <a:round/>
                  <a:headEnd/>
                  <a:tailEnd/>
                </a:ln>
              </p:spPr>
              <p:txBody>
                <a:bodyPr/>
                <a:lstStyle/>
                <a:p>
                  <a:endParaRPr lang="en-US"/>
                </a:p>
              </p:txBody>
            </p:sp>
            <p:sp>
              <p:nvSpPr>
                <p:cNvPr id="3212" name="Freeform 977"/>
                <p:cNvSpPr>
                  <a:spLocks/>
                </p:cNvSpPr>
                <p:nvPr/>
              </p:nvSpPr>
              <p:spPr bwMode="auto">
                <a:xfrm>
                  <a:off x="1815" y="2455"/>
                  <a:ext cx="70" cy="200"/>
                </a:xfrm>
                <a:custGeom>
                  <a:avLst/>
                  <a:gdLst>
                    <a:gd name="T0" fmla="*/ 0 w 70"/>
                    <a:gd name="T1" fmla="*/ 21 h 200"/>
                    <a:gd name="T2" fmla="*/ 63 w 70"/>
                    <a:gd name="T3" fmla="*/ 200 h 200"/>
                    <a:gd name="T4" fmla="*/ 70 w 70"/>
                    <a:gd name="T5" fmla="*/ 178 h 200"/>
                    <a:gd name="T6" fmla="*/ 6 w 70"/>
                    <a:gd name="T7" fmla="*/ 0 h 200"/>
                    <a:gd name="T8" fmla="*/ 0 w 70"/>
                    <a:gd name="T9" fmla="*/ 21 h 200"/>
                    <a:gd name="T10" fmla="*/ 0 60000 65536"/>
                    <a:gd name="T11" fmla="*/ 0 60000 65536"/>
                    <a:gd name="T12" fmla="*/ 0 60000 65536"/>
                    <a:gd name="T13" fmla="*/ 0 60000 65536"/>
                    <a:gd name="T14" fmla="*/ 0 60000 65536"/>
                    <a:gd name="T15" fmla="*/ 0 w 70"/>
                    <a:gd name="T16" fmla="*/ 0 h 200"/>
                    <a:gd name="T17" fmla="*/ 70 w 70"/>
                    <a:gd name="T18" fmla="*/ 200 h 200"/>
                  </a:gdLst>
                  <a:ahLst/>
                  <a:cxnLst>
                    <a:cxn ang="T10">
                      <a:pos x="T0" y="T1"/>
                    </a:cxn>
                    <a:cxn ang="T11">
                      <a:pos x="T2" y="T3"/>
                    </a:cxn>
                    <a:cxn ang="T12">
                      <a:pos x="T4" y="T5"/>
                    </a:cxn>
                    <a:cxn ang="T13">
                      <a:pos x="T6" y="T7"/>
                    </a:cxn>
                    <a:cxn ang="T14">
                      <a:pos x="T8" y="T9"/>
                    </a:cxn>
                  </a:cxnLst>
                  <a:rect l="T15" t="T16" r="T17" b="T18"/>
                  <a:pathLst>
                    <a:path w="70" h="200">
                      <a:moveTo>
                        <a:pt x="0" y="21"/>
                      </a:moveTo>
                      <a:lnTo>
                        <a:pt x="63" y="200"/>
                      </a:lnTo>
                      <a:lnTo>
                        <a:pt x="70" y="178"/>
                      </a:lnTo>
                      <a:lnTo>
                        <a:pt x="6" y="0"/>
                      </a:lnTo>
                      <a:lnTo>
                        <a:pt x="0" y="21"/>
                      </a:lnTo>
                      <a:close/>
                    </a:path>
                  </a:pathLst>
                </a:custGeom>
                <a:solidFill>
                  <a:srgbClr val="000000"/>
                </a:solidFill>
                <a:ln w="9525">
                  <a:noFill/>
                  <a:round/>
                  <a:headEnd/>
                  <a:tailEnd/>
                </a:ln>
              </p:spPr>
              <p:txBody>
                <a:bodyPr/>
                <a:lstStyle/>
                <a:p>
                  <a:endParaRPr lang="en-US"/>
                </a:p>
              </p:txBody>
            </p:sp>
            <p:sp>
              <p:nvSpPr>
                <p:cNvPr id="3213" name="Freeform 978"/>
                <p:cNvSpPr>
                  <a:spLocks/>
                </p:cNvSpPr>
                <p:nvPr/>
              </p:nvSpPr>
              <p:spPr bwMode="auto">
                <a:xfrm>
                  <a:off x="1836" y="2263"/>
                  <a:ext cx="119" cy="318"/>
                </a:xfrm>
                <a:custGeom>
                  <a:avLst/>
                  <a:gdLst>
                    <a:gd name="T0" fmla="*/ 119 w 119"/>
                    <a:gd name="T1" fmla="*/ 62 h 318"/>
                    <a:gd name="T2" fmla="*/ 98 w 119"/>
                    <a:gd name="T3" fmla="*/ 0 h 318"/>
                    <a:gd name="T4" fmla="*/ 79 w 119"/>
                    <a:gd name="T5" fmla="*/ 44 h 318"/>
                    <a:gd name="T6" fmla="*/ 70 w 119"/>
                    <a:gd name="T7" fmla="*/ 17 h 318"/>
                    <a:gd name="T8" fmla="*/ 56 w 119"/>
                    <a:gd name="T9" fmla="*/ 9 h 318"/>
                    <a:gd name="T10" fmla="*/ 7 w 119"/>
                    <a:gd name="T11" fmla="*/ 136 h 318"/>
                    <a:gd name="T12" fmla="*/ 0 w 119"/>
                    <a:gd name="T13" fmla="*/ 213 h 318"/>
                    <a:gd name="T14" fmla="*/ 37 w 119"/>
                    <a:gd name="T15" fmla="*/ 318 h 318"/>
                    <a:gd name="T16" fmla="*/ 67 w 119"/>
                    <a:gd name="T17" fmla="*/ 308 h 318"/>
                    <a:gd name="T18" fmla="*/ 116 w 119"/>
                    <a:gd name="T19" fmla="*/ 178 h 318"/>
                    <a:gd name="T20" fmla="*/ 112 w 119"/>
                    <a:gd name="T21" fmla="*/ 135 h 318"/>
                    <a:gd name="T22" fmla="*/ 100 w 119"/>
                    <a:gd name="T23" fmla="*/ 106 h 318"/>
                    <a:gd name="T24" fmla="*/ 119 w 119"/>
                    <a:gd name="T25" fmla="*/ 62 h 3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9"/>
                    <a:gd name="T40" fmla="*/ 0 h 318"/>
                    <a:gd name="T41" fmla="*/ 119 w 119"/>
                    <a:gd name="T42" fmla="*/ 318 h 31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9" h="318">
                      <a:moveTo>
                        <a:pt x="119" y="62"/>
                      </a:moveTo>
                      <a:lnTo>
                        <a:pt x="98" y="0"/>
                      </a:lnTo>
                      <a:lnTo>
                        <a:pt x="79" y="44"/>
                      </a:lnTo>
                      <a:lnTo>
                        <a:pt x="70" y="17"/>
                      </a:lnTo>
                      <a:lnTo>
                        <a:pt x="56" y="9"/>
                      </a:lnTo>
                      <a:lnTo>
                        <a:pt x="7" y="136"/>
                      </a:lnTo>
                      <a:lnTo>
                        <a:pt x="0" y="213"/>
                      </a:lnTo>
                      <a:lnTo>
                        <a:pt x="37" y="318"/>
                      </a:lnTo>
                      <a:lnTo>
                        <a:pt x="67" y="308"/>
                      </a:lnTo>
                      <a:lnTo>
                        <a:pt x="116" y="178"/>
                      </a:lnTo>
                      <a:lnTo>
                        <a:pt x="112" y="135"/>
                      </a:lnTo>
                      <a:lnTo>
                        <a:pt x="100" y="106"/>
                      </a:lnTo>
                      <a:lnTo>
                        <a:pt x="119" y="62"/>
                      </a:lnTo>
                      <a:close/>
                    </a:path>
                  </a:pathLst>
                </a:custGeom>
                <a:solidFill>
                  <a:srgbClr val="FFD2A5"/>
                </a:solidFill>
                <a:ln w="0">
                  <a:solidFill>
                    <a:srgbClr val="000000"/>
                  </a:solidFill>
                  <a:prstDash val="solid"/>
                  <a:round/>
                  <a:headEnd/>
                  <a:tailEnd/>
                </a:ln>
              </p:spPr>
              <p:txBody>
                <a:bodyPr/>
                <a:lstStyle/>
                <a:p>
                  <a:endParaRPr lang="en-US"/>
                </a:p>
              </p:txBody>
            </p:sp>
            <p:sp>
              <p:nvSpPr>
                <p:cNvPr id="3214" name="Freeform 979"/>
                <p:cNvSpPr>
                  <a:spLocks/>
                </p:cNvSpPr>
                <p:nvPr/>
              </p:nvSpPr>
              <p:spPr bwMode="auto">
                <a:xfrm>
                  <a:off x="1783" y="2664"/>
                  <a:ext cx="24" cy="60"/>
                </a:xfrm>
                <a:custGeom>
                  <a:avLst/>
                  <a:gdLst>
                    <a:gd name="T0" fmla="*/ 0 w 24"/>
                    <a:gd name="T1" fmla="*/ 35 h 60"/>
                    <a:gd name="T2" fmla="*/ 10 w 24"/>
                    <a:gd name="T3" fmla="*/ 60 h 60"/>
                    <a:gd name="T4" fmla="*/ 24 w 24"/>
                    <a:gd name="T5" fmla="*/ 25 h 60"/>
                    <a:gd name="T6" fmla="*/ 14 w 24"/>
                    <a:gd name="T7" fmla="*/ 0 h 60"/>
                    <a:gd name="T8" fmla="*/ 0 w 24"/>
                    <a:gd name="T9" fmla="*/ 35 h 60"/>
                    <a:gd name="T10" fmla="*/ 0 60000 65536"/>
                    <a:gd name="T11" fmla="*/ 0 60000 65536"/>
                    <a:gd name="T12" fmla="*/ 0 60000 65536"/>
                    <a:gd name="T13" fmla="*/ 0 60000 65536"/>
                    <a:gd name="T14" fmla="*/ 0 60000 65536"/>
                    <a:gd name="T15" fmla="*/ 0 w 24"/>
                    <a:gd name="T16" fmla="*/ 0 h 60"/>
                    <a:gd name="T17" fmla="*/ 24 w 24"/>
                    <a:gd name="T18" fmla="*/ 60 h 60"/>
                  </a:gdLst>
                  <a:ahLst/>
                  <a:cxnLst>
                    <a:cxn ang="T10">
                      <a:pos x="T0" y="T1"/>
                    </a:cxn>
                    <a:cxn ang="T11">
                      <a:pos x="T2" y="T3"/>
                    </a:cxn>
                    <a:cxn ang="T12">
                      <a:pos x="T4" y="T5"/>
                    </a:cxn>
                    <a:cxn ang="T13">
                      <a:pos x="T6" y="T7"/>
                    </a:cxn>
                    <a:cxn ang="T14">
                      <a:pos x="T8" y="T9"/>
                    </a:cxn>
                  </a:cxnLst>
                  <a:rect l="T15" t="T16" r="T17" b="T18"/>
                  <a:pathLst>
                    <a:path w="24" h="60">
                      <a:moveTo>
                        <a:pt x="0" y="35"/>
                      </a:moveTo>
                      <a:lnTo>
                        <a:pt x="10" y="60"/>
                      </a:lnTo>
                      <a:lnTo>
                        <a:pt x="24" y="25"/>
                      </a:lnTo>
                      <a:lnTo>
                        <a:pt x="14" y="0"/>
                      </a:lnTo>
                      <a:lnTo>
                        <a:pt x="0" y="35"/>
                      </a:lnTo>
                      <a:close/>
                    </a:path>
                  </a:pathLst>
                </a:custGeom>
                <a:solidFill>
                  <a:srgbClr val="000000"/>
                </a:solidFill>
                <a:ln w="0">
                  <a:solidFill>
                    <a:srgbClr val="000000"/>
                  </a:solidFill>
                  <a:prstDash val="solid"/>
                  <a:round/>
                  <a:headEnd/>
                  <a:tailEnd/>
                </a:ln>
              </p:spPr>
              <p:txBody>
                <a:bodyPr/>
                <a:lstStyle/>
                <a:p>
                  <a:endParaRPr lang="en-US"/>
                </a:p>
              </p:txBody>
            </p:sp>
          </p:grpSp>
        </p:grpSp>
        <p:grpSp>
          <p:nvGrpSpPr>
            <p:cNvPr id="3203" name="Group 980"/>
            <p:cNvGrpSpPr>
              <a:grpSpLocks/>
            </p:cNvGrpSpPr>
            <p:nvPr/>
          </p:nvGrpSpPr>
          <p:grpSpPr bwMode="auto">
            <a:xfrm>
              <a:off x="1854" y="2482"/>
              <a:ext cx="124" cy="452"/>
              <a:chOff x="1858" y="2494"/>
              <a:chExt cx="132" cy="452"/>
            </a:xfrm>
          </p:grpSpPr>
          <p:sp>
            <p:nvSpPr>
              <p:cNvPr id="3204" name="Freeform 981"/>
              <p:cNvSpPr>
                <a:spLocks/>
              </p:cNvSpPr>
              <p:nvPr/>
            </p:nvSpPr>
            <p:spPr bwMode="auto">
              <a:xfrm>
                <a:off x="1870" y="2511"/>
                <a:ext cx="9" cy="383"/>
              </a:xfrm>
              <a:custGeom>
                <a:avLst/>
                <a:gdLst>
                  <a:gd name="T0" fmla="*/ 0 w 9"/>
                  <a:gd name="T1" fmla="*/ 0 h 383"/>
                  <a:gd name="T2" fmla="*/ 0 w 9"/>
                  <a:gd name="T3" fmla="*/ 378 h 383"/>
                  <a:gd name="T4" fmla="*/ 9 w 9"/>
                  <a:gd name="T5" fmla="*/ 383 h 383"/>
                  <a:gd name="T6" fmla="*/ 9 w 9"/>
                  <a:gd name="T7" fmla="*/ 5 h 383"/>
                  <a:gd name="T8" fmla="*/ 0 w 9"/>
                  <a:gd name="T9" fmla="*/ 0 h 383"/>
                  <a:gd name="T10" fmla="*/ 0 60000 65536"/>
                  <a:gd name="T11" fmla="*/ 0 60000 65536"/>
                  <a:gd name="T12" fmla="*/ 0 60000 65536"/>
                  <a:gd name="T13" fmla="*/ 0 60000 65536"/>
                  <a:gd name="T14" fmla="*/ 0 60000 65536"/>
                  <a:gd name="T15" fmla="*/ 0 w 9"/>
                  <a:gd name="T16" fmla="*/ 0 h 383"/>
                  <a:gd name="T17" fmla="*/ 9 w 9"/>
                  <a:gd name="T18" fmla="*/ 383 h 383"/>
                </a:gdLst>
                <a:ahLst/>
                <a:cxnLst>
                  <a:cxn ang="T10">
                    <a:pos x="T0" y="T1"/>
                  </a:cxn>
                  <a:cxn ang="T11">
                    <a:pos x="T2" y="T3"/>
                  </a:cxn>
                  <a:cxn ang="T12">
                    <a:pos x="T4" y="T5"/>
                  </a:cxn>
                  <a:cxn ang="T13">
                    <a:pos x="T6" y="T7"/>
                  </a:cxn>
                  <a:cxn ang="T14">
                    <a:pos x="T8" y="T9"/>
                  </a:cxn>
                </a:cxnLst>
                <a:rect l="T15" t="T16" r="T17" b="T18"/>
                <a:pathLst>
                  <a:path w="9" h="383">
                    <a:moveTo>
                      <a:pt x="0" y="0"/>
                    </a:moveTo>
                    <a:lnTo>
                      <a:pt x="0" y="378"/>
                    </a:lnTo>
                    <a:lnTo>
                      <a:pt x="9" y="383"/>
                    </a:lnTo>
                    <a:lnTo>
                      <a:pt x="9" y="5"/>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3205" name="Freeform 982"/>
              <p:cNvSpPr>
                <a:spLocks/>
              </p:cNvSpPr>
              <p:nvPr/>
            </p:nvSpPr>
            <p:spPr bwMode="auto">
              <a:xfrm>
                <a:off x="1946" y="2546"/>
                <a:ext cx="8" cy="400"/>
              </a:xfrm>
              <a:custGeom>
                <a:avLst/>
                <a:gdLst>
                  <a:gd name="T0" fmla="*/ 0 w 8"/>
                  <a:gd name="T1" fmla="*/ 0 h 400"/>
                  <a:gd name="T2" fmla="*/ 0 w 8"/>
                  <a:gd name="T3" fmla="*/ 395 h 400"/>
                  <a:gd name="T4" fmla="*/ 8 w 8"/>
                  <a:gd name="T5" fmla="*/ 400 h 400"/>
                  <a:gd name="T6" fmla="*/ 8 w 8"/>
                  <a:gd name="T7" fmla="*/ 4 h 400"/>
                  <a:gd name="T8" fmla="*/ 0 w 8"/>
                  <a:gd name="T9" fmla="*/ 0 h 400"/>
                  <a:gd name="T10" fmla="*/ 0 60000 65536"/>
                  <a:gd name="T11" fmla="*/ 0 60000 65536"/>
                  <a:gd name="T12" fmla="*/ 0 60000 65536"/>
                  <a:gd name="T13" fmla="*/ 0 60000 65536"/>
                  <a:gd name="T14" fmla="*/ 0 60000 65536"/>
                  <a:gd name="T15" fmla="*/ 0 w 8"/>
                  <a:gd name="T16" fmla="*/ 0 h 400"/>
                  <a:gd name="T17" fmla="*/ 8 w 8"/>
                  <a:gd name="T18" fmla="*/ 400 h 400"/>
                </a:gdLst>
                <a:ahLst/>
                <a:cxnLst>
                  <a:cxn ang="T10">
                    <a:pos x="T0" y="T1"/>
                  </a:cxn>
                  <a:cxn ang="T11">
                    <a:pos x="T2" y="T3"/>
                  </a:cxn>
                  <a:cxn ang="T12">
                    <a:pos x="T4" y="T5"/>
                  </a:cxn>
                  <a:cxn ang="T13">
                    <a:pos x="T6" y="T7"/>
                  </a:cxn>
                  <a:cxn ang="T14">
                    <a:pos x="T8" y="T9"/>
                  </a:cxn>
                </a:cxnLst>
                <a:rect l="T15" t="T16" r="T17" b="T18"/>
                <a:pathLst>
                  <a:path w="8" h="400">
                    <a:moveTo>
                      <a:pt x="0" y="0"/>
                    </a:moveTo>
                    <a:lnTo>
                      <a:pt x="0" y="395"/>
                    </a:lnTo>
                    <a:lnTo>
                      <a:pt x="8" y="400"/>
                    </a:lnTo>
                    <a:lnTo>
                      <a:pt x="8" y="4"/>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3206" name="Freeform 983"/>
              <p:cNvSpPr>
                <a:spLocks/>
              </p:cNvSpPr>
              <p:nvPr/>
            </p:nvSpPr>
            <p:spPr bwMode="auto">
              <a:xfrm>
                <a:off x="1858" y="2494"/>
                <a:ext cx="132" cy="229"/>
              </a:xfrm>
              <a:custGeom>
                <a:avLst/>
                <a:gdLst>
                  <a:gd name="T0" fmla="*/ 132 w 132"/>
                  <a:gd name="T1" fmla="*/ 179 h 229"/>
                  <a:gd name="T2" fmla="*/ 132 w 132"/>
                  <a:gd name="T3" fmla="*/ 110 h 229"/>
                  <a:gd name="T4" fmla="*/ 108 w 132"/>
                  <a:gd name="T5" fmla="*/ 99 h 229"/>
                  <a:gd name="T6" fmla="*/ 108 w 132"/>
                  <a:gd name="T7" fmla="*/ 62 h 229"/>
                  <a:gd name="T8" fmla="*/ 101 w 132"/>
                  <a:gd name="T9" fmla="*/ 35 h 229"/>
                  <a:gd name="T10" fmla="*/ 24 w 132"/>
                  <a:gd name="T11" fmla="*/ 0 h 229"/>
                  <a:gd name="T12" fmla="*/ 0 w 132"/>
                  <a:gd name="T13" fmla="*/ 23 h 229"/>
                  <a:gd name="T14" fmla="*/ 0 w 132"/>
                  <a:gd name="T15" fmla="*/ 146 h 229"/>
                  <a:gd name="T16" fmla="*/ 26 w 132"/>
                  <a:gd name="T17" fmla="*/ 196 h 229"/>
                  <a:gd name="T18" fmla="*/ 95 w 132"/>
                  <a:gd name="T19" fmla="*/ 229 h 229"/>
                  <a:gd name="T20" fmla="*/ 108 w 132"/>
                  <a:gd name="T21" fmla="*/ 198 h 229"/>
                  <a:gd name="T22" fmla="*/ 108 w 132"/>
                  <a:gd name="T23" fmla="*/ 167 h 229"/>
                  <a:gd name="T24" fmla="*/ 132 w 132"/>
                  <a:gd name="T25" fmla="*/ 179 h 2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2"/>
                  <a:gd name="T40" fmla="*/ 0 h 229"/>
                  <a:gd name="T41" fmla="*/ 132 w 132"/>
                  <a:gd name="T42" fmla="*/ 229 h 2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2" h="229">
                    <a:moveTo>
                      <a:pt x="132" y="179"/>
                    </a:moveTo>
                    <a:lnTo>
                      <a:pt x="132" y="110"/>
                    </a:lnTo>
                    <a:lnTo>
                      <a:pt x="108" y="99"/>
                    </a:lnTo>
                    <a:lnTo>
                      <a:pt x="108" y="62"/>
                    </a:lnTo>
                    <a:lnTo>
                      <a:pt x="101" y="35"/>
                    </a:lnTo>
                    <a:lnTo>
                      <a:pt x="24" y="0"/>
                    </a:lnTo>
                    <a:lnTo>
                      <a:pt x="0" y="23"/>
                    </a:lnTo>
                    <a:lnTo>
                      <a:pt x="0" y="146"/>
                    </a:lnTo>
                    <a:lnTo>
                      <a:pt x="26" y="196"/>
                    </a:lnTo>
                    <a:lnTo>
                      <a:pt x="95" y="229"/>
                    </a:lnTo>
                    <a:lnTo>
                      <a:pt x="108" y="198"/>
                    </a:lnTo>
                    <a:lnTo>
                      <a:pt x="108" y="167"/>
                    </a:lnTo>
                    <a:lnTo>
                      <a:pt x="132" y="179"/>
                    </a:lnTo>
                    <a:close/>
                  </a:path>
                </a:pathLst>
              </a:custGeom>
              <a:solidFill>
                <a:srgbClr val="FFFFFF"/>
              </a:solidFill>
              <a:ln w="0">
                <a:solidFill>
                  <a:srgbClr val="000000"/>
                </a:solidFill>
                <a:prstDash val="solid"/>
                <a:round/>
                <a:headEnd/>
                <a:tailEnd/>
              </a:ln>
            </p:spPr>
            <p:txBody>
              <a:bodyPr/>
              <a:lstStyle/>
              <a:p>
                <a:endParaRPr lang="en-US"/>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5257800" y="3733801"/>
            <a:ext cx="1651000" cy="2095499"/>
            <a:chOff x="870" y="1576"/>
            <a:chExt cx="1272" cy="1615"/>
          </a:xfrm>
        </p:grpSpPr>
        <p:sp>
          <p:nvSpPr>
            <p:cNvPr id="4397" name="Freeform 3"/>
            <p:cNvSpPr>
              <a:spLocks/>
            </p:cNvSpPr>
            <p:nvPr/>
          </p:nvSpPr>
          <p:spPr bwMode="auto">
            <a:xfrm>
              <a:off x="2076" y="1576"/>
              <a:ext cx="64" cy="1608"/>
            </a:xfrm>
            <a:custGeom>
              <a:avLst/>
              <a:gdLst>
                <a:gd name="T0" fmla="*/ 64 w 64"/>
                <a:gd name="T1" fmla="*/ 696 h 1608"/>
                <a:gd name="T2" fmla="*/ 64 w 64"/>
                <a:gd name="T3" fmla="*/ 1608 h 1608"/>
                <a:gd name="T4" fmla="*/ 4 w 64"/>
                <a:gd name="T5" fmla="*/ 1004 h 1608"/>
                <a:gd name="T6" fmla="*/ 0 w 64"/>
                <a:gd name="T7" fmla="*/ 0 h 1608"/>
                <a:gd name="T8" fmla="*/ 64 w 64"/>
                <a:gd name="T9" fmla="*/ 696 h 1608"/>
                <a:gd name="T10" fmla="*/ 0 60000 65536"/>
                <a:gd name="T11" fmla="*/ 0 60000 65536"/>
                <a:gd name="T12" fmla="*/ 0 60000 65536"/>
                <a:gd name="T13" fmla="*/ 0 60000 65536"/>
                <a:gd name="T14" fmla="*/ 0 60000 65536"/>
                <a:gd name="T15" fmla="*/ 0 w 64"/>
                <a:gd name="T16" fmla="*/ 0 h 1608"/>
                <a:gd name="T17" fmla="*/ 64 w 64"/>
                <a:gd name="T18" fmla="*/ 1608 h 1608"/>
              </a:gdLst>
              <a:ahLst/>
              <a:cxnLst>
                <a:cxn ang="T10">
                  <a:pos x="T0" y="T1"/>
                </a:cxn>
                <a:cxn ang="T11">
                  <a:pos x="T2" y="T3"/>
                </a:cxn>
                <a:cxn ang="T12">
                  <a:pos x="T4" y="T5"/>
                </a:cxn>
                <a:cxn ang="T13">
                  <a:pos x="T6" y="T7"/>
                </a:cxn>
                <a:cxn ang="T14">
                  <a:pos x="T8" y="T9"/>
                </a:cxn>
              </a:cxnLst>
              <a:rect l="T15" t="T16" r="T17" b="T18"/>
              <a:pathLst>
                <a:path w="64" h="1608">
                  <a:moveTo>
                    <a:pt x="64" y="696"/>
                  </a:moveTo>
                  <a:lnTo>
                    <a:pt x="64" y="1608"/>
                  </a:lnTo>
                  <a:lnTo>
                    <a:pt x="4" y="1004"/>
                  </a:lnTo>
                  <a:lnTo>
                    <a:pt x="0" y="0"/>
                  </a:lnTo>
                  <a:lnTo>
                    <a:pt x="64" y="696"/>
                  </a:lnTo>
                  <a:close/>
                </a:path>
              </a:pathLst>
            </a:custGeom>
            <a:solidFill>
              <a:schemeClr val="accent1"/>
            </a:solidFill>
            <a:ln w="25400">
              <a:solidFill>
                <a:schemeClr val="tx1"/>
              </a:solidFill>
              <a:round/>
              <a:headEnd/>
              <a:tailEnd/>
            </a:ln>
          </p:spPr>
          <p:txBody>
            <a:bodyPr/>
            <a:lstStyle/>
            <a:p>
              <a:endParaRPr lang="en-US"/>
            </a:p>
          </p:txBody>
        </p:sp>
        <p:sp>
          <p:nvSpPr>
            <p:cNvPr id="4398" name="Freeform 4"/>
            <p:cNvSpPr>
              <a:spLocks/>
            </p:cNvSpPr>
            <p:nvPr/>
          </p:nvSpPr>
          <p:spPr bwMode="auto">
            <a:xfrm>
              <a:off x="870" y="1608"/>
              <a:ext cx="69" cy="1583"/>
            </a:xfrm>
            <a:custGeom>
              <a:avLst/>
              <a:gdLst>
                <a:gd name="T0" fmla="*/ 0 w 69"/>
                <a:gd name="T1" fmla="*/ 663 h 1583"/>
                <a:gd name="T2" fmla="*/ 3 w 69"/>
                <a:gd name="T3" fmla="*/ 1583 h 1583"/>
                <a:gd name="T4" fmla="*/ 3 w 69"/>
                <a:gd name="T5" fmla="*/ 1574 h 1583"/>
                <a:gd name="T6" fmla="*/ 69 w 69"/>
                <a:gd name="T7" fmla="*/ 896 h 1583"/>
                <a:gd name="T8" fmla="*/ 65 w 69"/>
                <a:gd name="T9" fmla="*/ 0 h 1583"/>
                <a:gd name="T10" fmla="*/ 0 w 69"/>
                <a:gd name="T11" fmla="*/ 663 h 1583"/>
                <a:gd name="T12" fmla="*/ 0 60000 65536"/>
                <a:gd name="T13" fmla="*/ 0 60000 65536"/>
                <a:gd name="T14" fmla="*/ 0 60000 65536"/>
                <a:gd name="T15" fmla="*/ 0 60000 65536"/>
                <a:gd name="T16" fmla="*/ 0 60000 65536"/>
                <a:gd name="T17" fmla="*/ 0 60000 65536"/>
                <a:gd name="T18" fmla="*/ 0 w 69"/>
                <a:gd name="T19" fmla="*/ 0 h 1583"/>
                <a:gd name="T20" fmla="*/ 69 w 69"/>
                <a:gd name="T21" fmla="*/ 1583 h 1583"/>
              </a:gdLst>
              <a:ahLst/>
              <a:cxnLst>
                <a:cxn ang="T12">
                  <a:pos x="T0" y="T1"/>
                </a:cxn>
                <a:cxn ang="T13">
                  <a:pos x="T2" y="T3"/>
                </a:cxn>
                <a:cxn ang="T14">
                  <a:pos x="T4" y="T5"/>
                </a:cxn>
                <a:cxn ang="T15">
                  <a:pos x="T6" y="T7"/>
                </a:cxn>
                <a:cxn ang="T16">
                  <a:pos x="T8" y="T9"/>
                </a:cxn>
                <a:cxn ang="T17">
                  <a:pos x="T10" y="T11"/>
                </a:cxn>
              </a:cxnLst>
              <a:rect l="T18" t="T19" r="T20" b="T21"/>
              <a:pathLst>
                <a:path w="69" h="1583">
                  <a:moveTo>
                    <a:pt x="0" y="663"/>
                  </a:moveTo>
                  <a:lnTo>
                    <a:pt x="3" y="1583"/>
                  </a:lnTo>
                  <a:lnTo>
                    <a:pt x="3" y="1574"/>
                  </a:lnTo>
                  <a:lnTo>
                    <a:pt x="69" y="896"/>
                  </a:lnTo>
                  <a:lnTo>
                    <a:pt x="65" y="0"/>
                  </a:lnTo>
                  <a:lnTo>
                    <a:pt x="0" y="663"/>
                  </a:lnTo>
                  <a:close/>
                </a:path>
              </a:pathLst>
            </a:custGeom>
            <a:solidFill>
              <a:schemeClr val="accent1"/>
            </a:solidFill>
            <a:ln w="25400">
              <a:solidFill>
                <a:schemeClr val="tx1"/>
              </a:solidFill>
              <a:round/>
              <a:headEnd/>
              <a:tailEnd/>
            </a:ln>
          </p:spPr>
          <p:txBody>
            <a:bodyPr/>
            <a:lstStyle/>
            <a:p>
              <a:endParaRPr lang="en-US"/>
            </a:p>
          </p:txBody>
        </p:sp>
        <p:sp>
          <p:nvSpPr>
            <p:cNvPr id="4399" name="Freeform 5"/>
            <p:cNvSpPr>
              <a:spLocks/>
            </p:cNvSpPr>
            <p:nvPr/>
          </p:nvSpPr>
          <p:spPr bwMode="auto">
            <a:xfrm>
              <a:off x="873" y="2739"/>
              <a:ext cx="1269" cy="447"/>
            </a:xfrm>
            <a:custGeom>
              <a:avLst/>
              <a:gdLst>
                <a:gd name="T0" fmla="*/ 0 w 1287"/>
                <a:gd name="T1" fmla="*/ 0 h 447"/>
                <a:gd name="T2" fmla="*/ 1287 w 1287"/>
                <a:gd name="T3" fmla="*/ 0 h 447"/>
                <a:gd name="T4" fmla="*/ 1287 w 1287"/>
                <a:gd name="T5" fmla="*/ 447 h 447"/>
                <a:gd name="T6" fmla="*/ 0 w 1287"/>
                <a:gd name="T7" fmla="*/ 447 h 447"/>
                <a:gd name="T8" fmla="*/ 0 w 1287"/>
                <a:gd name="T9" fmla="*/ 0 h 447"/>
                <a:gd name="T10" fmla="*/ 0 60000 65536"/>
                <a:gd name="T11" fmla="*/ 0 60000 65536"/>
                <a:gd name="T12" fmla="*/ 0 60000 65536"/>
                <a:gd name="T13" fmla="*/ 0 60000 65536"/>
                <a:gd name="T14" fmla="*/ 0 60000 65536"/>
                <a:gd name="T15" fmla="*/ 0 w 1287"/>
                <a:gd name="T16" fmla="*/ 0 h 447"/>
                <a:gd name="T17" fmla="*/ 1287 w 1287"/>
                <a:gd name="T18" fmla="*/ 447 h 447"/>
              </a:gdLst>
              <a:ahLst/>
              <a:cxnLst>
                <a:cxn ang="T10">
                  <a:pos x="T0" y="T1"/>
                </a:cxn>
                <a:cxn ang="T11">
                  <a:pos x="T2" y="T3"/>
                </a:cxn>
                <a:cxn ang="T12">
                  <a:pos x="T4" y="T5"/>
                </a:cxn>
                <a:cxn ang="T13">
                  <a:pos x="T6" y="T7"/>
                </a:cxn>
                <a:cxn ang="T14">
                  <a:pos x="T8" y="T9"/>
                </a:cxn>
              </a:cxnLst>
              <a:rect l="T15" t="T16" r="T17" b="T18"/>
              <a:pathLst>
                <a:path w="1287" h="447">
                  <a:moveTo>
                    <a:pt x="0" y="0"/>
                  </a:moveTo>
                  <a:lnTo>
                    <a:pt x="1287" y="0"/>
                  </a:lnTo>
                  <a:lnTo>
                    <a:pt x="1287" y="447"/>
                  </a:lnTo>
                  <a:lnTo>
                    <a:pt x="0" y="447"/>
                  </a:lnTo>
                  <a:lnTo>
                    <a:pt x="0" y="0"/>
                  </a:lnTo>
                  <a:close/>
                </a:path>
              </a:pathLst>
            </a:custGeom>
            <a:solidFill>
              <a:schemeClr val="accent1"/>
            </a:solidFill>
            <a:ln w="25400">
              <a:solidFill>
                <a:schemeClr val="tx1"/>
              </a:solidFill>
              <a:round/>
              <a:headEnd/>
              <a:tailEnd/>
            </a:ln>
          </p:spPr>
          <p:txBody>
            <a:bodyPr/>
            <a:lstStyle/>
            <a:p>
              <a:endParaRPr lang="en-US"/>
            </a:p>
          </p:txBody>
        </p:sp>
      </p:grpSp>
      <p:sp>
        <p:nvSpPr>
          <p:cNvPr id="4099" name="Freeform 6"/>
          <p:cNvSpPr>
            <a:spLocks/>
          </p:cNvSpPr>
          <p:nvPr/>
        </p:nvSpPr>
        <p:spPr bwMode="auto">
          <a:xfrm>
            <a:off x="1828800" y="2971801"/>
            <a:ext cx="914400" cy="457200"/>
          </a:xfrm>
          <a:custGeom>
            <a:avLst/>
            <a:gdLst>
              <a:gd name="T0" fmla="*/ 528 w 528"/>
              <a:gd name="T1" fmla="*/ 288 h 288"/>
              <a:gd name="T2" fmla="*/ 0 w 528"/>
              <a:gd name="T3" fmla="*/ 288 h 288"/>
              <a:gd name="T4" fmla="*/ 0 w 528"/>
              <a:gd name="T5" fmla="*/ 0 h 288"/>
              <a:gd name="T6" fmla="*/ 528 w 528"/>
              <a:gd name="T7" fmla="*/ 0 h 288"/>
              <a:gd name="T8" fmla="*/ 528 w 528"/>
              <a:gd name="T9" fmla="*/ 288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4100" name="Freeform 7"/>
          <p:cNvSpPr>
            <a:spLocks/>
          </p:cNvSpPr>
          <p:nvPr/>
        </p:nvSpPr>
        <p:spPr bwMode="auto">
          <a:xfrm>
            <a:off x="2444750" y="1390650"/>
            <a:ext cx="95250" cy="1333500"/>
          </a:xfrm>
          <a:custGeom>
            <a:avLst/>
            <a:gdLst>
              <a:gd name="T0" fmla="*/ 0 w 60"/>
              <a:gd name="T1" fmla="*/ 840 h 840"/>
              <a:gd name="T2" fmla="*/ 0 w 60"/>
              <a:gd name="T3" fmla="*/ 132 h 840"/>
              <a:gd name="T4" fmla="*/ 60 w 60"/>
              <a:gd name="T5" fmla="*/ 0 h 840"/>
              <a:gd name="T6" fmla="*/ 60 w 60"/>
              <a:gd name="T7" fmla="*/ 600 h 840"/>
              <a:gd name="T8" fmla="*/ 0 w 60"/>
              <a:gd name="T9" fmla="*/ 840 h 840"/>
              <a:gd name="T10" fmla="*/ 0 60000 65536"/>
              <a:gd name="T11" fmla="*/ 0 60000 65536"/>
              <a:gd name="T12" fmla="*/ 0 60000 65536"/>
              <a:gd name="T13" fmla="*/ 0 60000 65536"/>
              <a:gd name="T14" fmla="*/ 0 60000 65536"/>
              <a:gd name="T15" fmla="*/ 0 w 60"/>
              <a:gd name="T16" fmla="*/ 0 h 840"/>
              <a:gd name="T17" fmla="*/ 60 w 60"/>
              <a:gd name="T18" fmla="*/ 840 h 840"/>
            </a:gdLst>
            <a:ahLst/>
            <a:cxnLst>
              <a:cxn ang="T10">
                <a:pos x="T0" y="T1"/>
              </a:cxn>
              <a:cxn ang="T11">
                <a:pos x="T2" y="T3"/>
              </a:cxn>
              <a:cxn ang="T12">
                <a:pos x="T4" y="T5"/>
              </a:cxn>
              <a:cxn ang="T13">
                <a:pos x="T6" y="T7"/>
              </a:cxn>
              <a:cxn ang="T14">
                <a:pos x="T8" y="T9"/>
              </a:cxn>
            </a:cxnLst>
            <a:rect l="T15" t="T16" r="T17" b="T18"/>
            <a:pathLst>
              <a:path w="60" h="840">
                <a:moveTo>
                  <a:pt x="0" y="840"/>
                </a:moveTo>
                <a:lnTo>
                  <a:pt x="0" y="132"/>
                </a:lnTo>
                <a:lnTo>
                  <a:pt x="60" y="0"/>
                </a:lnTo>
                <a:lnTo>
                  <a:pt x="60" y="600"/>
                </a:lnTo>
                <a:lnTo>
                  <a:pt x="0" y="840"/>
                </a:ln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grpSp>
        <p:nvGrpSpPr>
          <p:cNvPr id="4101" name="Group 8"/>
          <p:cNvGrpSpPr>
            <a:grpSpLocks/>
          </p:cNvGrpSpPr>
          <p:nvPr/>
        </p:nvGrpSpPr>
        <p:grpSpPr bwMode="auto">
          <a:xfrm>
            <a:off x="457201" y="1600200"/>
            <a:ext cx="2944813" cy="1212850"/>
            <a:chOff x="576" y="4464"/>
            <a:chExt cx="2160" cy="864"/>
          </a:xfrm>
        </p:grpSpPr>
        <p:sp>
          <p:nvSpPr>
            <p:cNvPr id="4388" name="Rectangle 9"/>
            <p:cNvSpPr>
              <a:spLocks noChangeArrowheads="1"/>
            </p:cNvSpPr>
            <p:nvPr/>
          </p:nvSpPr>
          <p:spPr bwMode="auto">
            <a:xfrm>
              <a:off x="576" y="4464"/>
              <a:ext cx="432" cy="864"/>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389" name="Rectangle 10"/>
            <p:cNvSpPr>
              <a:spLocks noChangeArrowheads="1"/>
            </p:cNvSpPr>
            <p:nvPr/>
          </p:nvSpPr>
          <p:spPr bwMode="auto">
            <a:xfrm>
              <a:off x="1104" y="4464"/>
              <a:ext cx="672" cy="864"/>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390" name="Rectangle 11"/>
            <p:cNvSpPr>
              <a:spLocks noChangeArrowheads="1"/>
            </p:cNvSpPr>
            <p:nvPr/>
          </p:nvSpPr>
          <p:spPr bwMode="auto">
            <a:xfrm>
              <a:off x="1872" y="4464"/>
              <a:ext cx="864" cy="864"/>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391" name="Rectangle 12"/>
            <p:cNvSpPr>
              <a:spLocks noChangeArrowheads="1"/>
            </p:cNvSpPr>
            <p:nvPr/>
          </p:nvSpPr>
          <p:spPr bwMode="auto">
            <a:xfrm>
              <a:off x="1008" y="4512"/>
              <a:ext cx="96" cy="48"/>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392" name="Rectangle 13"/>
            <p:cNvSpPr>
              <a:spLocks noChangeArrowheads="1"/>
            </p:cNvSpPr>
            <p:nvPr/>
          </p:nvSpPr>
          <p:spPr bwMode="auto">
            <a:xfrm>
              <a:off x="1776" y="4512"/>
              <a:ext cx="96" cy="48"/>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393" name="Rectangle 14"/>
            <p:cNvSpPr>
              <a:spLocks noChangeArrowheads="1"/>
            </p:cNvSpPr>
            <p:nvPr/>
          </p:nvSpPr>
          <p:spPr bwMode="auto">
            <a:xfrm>
              <a:off x="1008" y="5232"/>
              <a:ext cx="96" cy="48"/>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394" name="Rectangle 15"/>
            <p:cNvSpPr>
              <a:spLocks noChangeArrowheads="1"/>
            </p:cNvSpPr>
            <p:nvPr/>
          </p:nvSpPr>
          <p:spPr bwMode="auto">
            <a:xfrm>
              <a:off x="1776" y="5232"/>
              <a:ext cx="96" cy="48"/>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395" name="Rectangle 16"/>
            <p:cNvSpPr>
              <a:spLocks noChangeArrowheads="1"/>
            </p:cNvSpPr>
            <p:nvPr/>
          </p:nvSpPr>
          <p:spPr bwMode="auto">
            <a:xfrm>
              <a:off x="1008" y="4896"/>
              <a:ext cx="96" cy="48"/>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396" name="Rectangle 17"/>
            <p:cNvSpPr>
              <a:spLocks noChangeArrowheads="1"/>
            </p:cNvSpPr>
            <p:nvPr/>
          </p:nvSpPr>
          <p:spPr bwMode="auto">
            <a:xfrm>
              <a:off x="1776" y="4896"/>
              <a:ext cx="96" cy="48"/>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grpSp>
      <p:sp>
        <p:nvSpPr>
          <p:cNvPr id="4102" name="Rectangle 18"/>
          <p:cNvSpPr>
            <a:spLocks noChangeArrowheads="1"/>
          </p:cNvSpPr>
          <p:nvPr/>
        </p:nvSpPr>
        <p:spPr bwMode="auto">
          <a:xfrm>
            <a:off x="1" y="4334141"/>
            <a:ext cx="195275" cy="389994"/>
          </a:xfrm>
          <a:prstGeom prst="rect">
            <a:avLst/>
          </a:prstGeom>
          <a:noFill/>
          <a:ln w="9525">
            <a:noFill/>
            <a:miter lim="800000"/>
            <a:headEnd/>
            <a:tailEnd/>
          </a:ln>
        </p:spPr>
        <p:txBody>
          <a:bodyPr wrap="none" lIns="96661" tIns="48331" rIns="96661" bIns="48331" anchor="ctr">
            <a:spAutoFit/>
          </a:bodyPr>
          <a:lstStyle/>
          <a:p>
            <a:pPr defTabSz="966788"/>
            <a:endParaRPr lang="en-US" sz="1900"/>
          </a:p>
        </p:txBody>
      </p:sp>
      <p:sp>
        <p:nvSpPr>
          <p:cNvPr id="4103" name="Rectangle 19"/>
          <p:cNvSpPr>
            <a:spLocks noChangeArrowheads="1"/>
          </p:cNvSpPr>
          <p:nvPr/>
        </p:nvSpPr>
        <p:spPr bwMode="auto">
          <a:xfrm>
            <a:off x="1" y="4877066"/>
            <a:ext cx="195275" cy="389994"/>
          </a:xfrm>
          <a:prstGeom prst="rect">
            <a:avLst/>
          </a:prstGeom>
          <a:noFill/>
          <a:ln w="9525">
            <a:noFill/>
            <a:miter lim="800000"/>
            <a:headEnd/>
            <a:tailEnd/>
          </a:ln>
        </p:spPr>
        <p:txBody>
          <a:bodyPr wrap="none" lIns="96661" tIns="48331" rIns="96661" bIns="48331" anchor="ctr">
            <a:spAutoFit/>
          </a:bodyPr>
          <a:lstStyle/>
          <a:p>
            <a:pPr defTabSz="966788">
              <a:tabLst>
                <a:tab pos="3262313" algn="r"/>
              </a:tabLst>
            </a:pPr>
            <a:endParaRPr lang="en-US" sz="1900"/>
          </a:p>
        </p:txBody>
      </p:sp>
      <p:sp>
        <p:nvSpPr>
          <p:cNvPr id="4104" name="Freeform 20"/>
          <p:cNvSpPr>
            <a:spLocks/>
          </p:cNvSpPr>
          <p:nvPr/>
        </p:nvSpPr>
        <p:spPr bwMode="auto">
          <a:xfrm>
            <a:off x="609601" y="3200401"/>
            <a:ext cx="341313" cy="1185863"/>
          </a:xfrm>
          <a:custGeom>
            <a:avLst/>
            <a:gdLst>
              <a:gd name="T0" fmla="*/ 0 w 240"/>
              <a:gd name="T1" fmla="*/ 1008 h 1008"/>
              <a:gd name="T2" fmla="*/ 0 w 240"/>
              <a:gd name="T3" fmla="*/ 0 h 1008"/>
              <a:gd name="T4" fmla="*/ 240 w 240"/>
              <a:gd name="T5" fmla="*/ 36 h 1008"/>
              <a:gd name="T6" fmla="*/ 240 w 240"/>
              <a:gd name="T7" fmla="*/ 828 h 1008"/>
              <a:gd name="T8" fmla="*/ 0 w 240"/>
              <a:gd name="T9" fmla="*/ 1008 h 1008"/>
              <a:gd name="T10" fmla="*/ 0 60000 65536"/>
              <a:gd name="T11" fmla="*/ 0 60000 65536"/>
              <a:gd name="T12" fmla="*/ 0 60000 65536"/>
              <a:gd name="T13" fmla="*/ 0 60000 65536"/>
              <a:gd name="T14" fmla="*/ 0 60000 65536"/>
              <a:gd name="T15" fmla="*/ 0 w 240"/>
              <a:gd name="T16" fmla="*/ 0 h 1008"/>
              <a:gd name="T17" fmla="*/ 240 w 240"/>
              <a:gd name="T18" fmla="*/ 1008 h 1008"/>
            </a:gdLst>
            <a:ahLst/>
            <a:cxnLst>
              <a:cxn ang="T10">
                <a:pos x="T0" y="T1"/>
              </a:cxn>
              <a:cxn ang="T11">
                <a:pos x="T2" y="T3"/>
              </a:cxn>
              <a:cxn ang="T12">
                <a:pos x="T4" y="T5"/>
              </a:cxn>
              <a:cxn ang="T13">
                <a:pos x="T6" y="T7"/>
              </a:cxn>
              <a:cxn ang="T14">
                <a:pos x="T8" y="T9"/>
              </a:cxn>
            </a:cxnLst>
            <a:rect l="T15" t="T16" r="T17" b="T18"/>
            <a:pathLst>
              <a:path w="240" h="1008">
                <a:moveTo>
                  <a:pt x="0" y="1008"/>
                </a:moveTo>
                <a:lnTo>
                  <a:pt x="0" y="0"/>
                </a:lnTo>
                <a:lnTo>
                  <a:pt x="240" y="36"/>
                </a:lnTo>
                <a:lnTo>
                  <a:pt x="240" y="828"/>
                </a:lnTo>
                <a:lnTo>
                  <a:pt x="0" y="1008"/>
                </a:lnTo>
                <a:close/>
              </a:path>
            </a:pathLst>
          </a:custGeom>
          <a:solidFill>
            <a:schemeClr val="accent1">
              <a:alpha val="50195"/>
            </a:schemeClr>
          </a:solidFill>
          <a:ln w="9525" cap="flat" cmpd="sng">
            <a:solidFill>
              <a:schemeClr val="tx1"/>
            </a:solidFill>
            <a:prstDash val="solid"/>
            <a:round/>
            <a:headEnd/>
            <a:tailEnd/>
          </a:ln>
        </p:spPr>
        <p:txBody>
          <a:bodyPr wrap="none" anchor="ctr"/>
          <a:lstStyle/>
          <a:p>
            <a:endParaRPr lang="en-US"/>
          </a:p>
        </p:txBody>
      </p:sp>
      <p:grpSp>
        <p:nvGrpSpPr>
          <p:cNvPr id="4105" name="Group 21"/>
          <p:cNvGrpSpPr>
            <a:grpSpLocks/>
          </p:cNvGrpSpPr>
          <p:nvPr/>
        </p:nvGrpSpPr>
        <p:grpSpPr bwMode="auto">
          <a:xfrm>
            <a:off x="685801" y="228601"/>
            <a:ext cx="2157413" cy="1077913"/>
            <a:chOff x="1342" y="3555"/>
            <a:chExt cx="1359" cy="679"/>
          </a:xfrm>
        </p:grpSpPr>
        <p:sp>
          <p:nvSpPr>
            <p:cNvPr id="4385" name="Rectangle 22"/>
            <p:cNvSpPr>
              <a:spLocks noChangeArrowheads="1"/>
            </p:cNvSpPr>
            <p:nvPr/>
          </p:nvSpPr>
          <p:spPr bwMode="auto">
            <a:xfrm>
              <a:off x="1342" y="3555"/>
              <a:ext cx="1359" cy="679"/>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386" name="Rectangle 23"/>
            <p:cNvSpPr>
              <a:spLocks noChangeArrowheads="1"/>
            </p:cNvSpPr>
            <p:nvPr/>
          </p:nvSpPr>
          <p:spPr bwMode="auto">
            <a:xfrm>
              <a:off x="1616" y="3669"/>
              <a:ext cx="237" cy="311"/>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4387" name="Rectangle 24"/>
            <p:cNvSpPr>
              <a:spLocks noChangeArrowheads="1"/>
            </p:cNvSpPr>
            <p:nvPr/>
          </p:nvSpPr>
          <p:spPr bwMode="auto">
            <a:xfrm>
              <a:off x="2140" y="3895"/>
              <a:ext cx="389" cy="255"/>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grpSp>
      <p:grpSp>
        <p:nvGrpSpPr>
          <p:cNvPr id="4106" name="Group 25"/>
          <p:cNvGrpSpPr>
            <a:grpSpLocks/>
          </p:cNvGrpSpPr>
          <p:nvPr/>
        </p:nvGrpSpPr>
        <p:grpSpPr bwMode="auto">
          <a:xfrm>
            <a:off x="5486400" y="2285999"/>
            <a:ext cx="325438" cy="1360488"/>
            <a:chOff x="192" y="4800"/>
            <a:chExt cx="205" cy="857"/>
          </a:xfrm>
        </p:grpSpPr>
        <p:sp>
          <p:nvSpPr>
            <p:cNvPr id="4383" name="Freeform 26"/>
            <p:cNvSpPr>
              <a:spLocks/>
            </p:cNvSpPr>
            <p:nvPr/>
          </p:nvSpPr>
          <p:spPr bwMode="auto">
            <a:xfrm>
              <a:off x="192" y="4800"/>
              <a:ext cx="205" cy="857"/>
            </a:xfrm>
            <a:custGeom>
              <a:avLst/>
              <a:gdLst>
                <a:gd name="T0" fmla="*/ 192 w 192"/>
                <a:gd name="T1" fmla="*/ 816 h 816"/>
                <a:gd name="T2" fmla="*/ 0 w 192"/>
                <a:gd name="T3" fmla="*/ 720 h 816"/>
                <a:gd name="T4" fmla="*/ 0 w 192"/>
                <a:gd name="T5" fmla="*/ 0 h 816"/>
                <a:gd name="T6" fmla="*/ 192 w 192"/>
                <a:gd name="T7" fmla="*/ 48 h 816"/>
                <a:gd name="T8" fmla="*/ 192 w 192"/>
                <a:gd name="T9" fmla="*/ 816 h 816"/>
                <a:gd name="T10" fmla="*/ 0 60000 65536"/>
                <a:gd name="T11" fmla="*/ 0 60000 65536"/>
                <a:gd name="T12" fmla="*/ 0 60000 65536"/>
                <a:gd name="T13" fmla="*/ 0 60000 65536"/>
                <a:gd name="T14" fmla="*/ 0 60000 65536"/>
                <a:gd name="T15" fmla="*/ 0 w 192"/>
                <a:gd name="T16" fmla="*/ 0 h 816"/>
                <a:gd name="T17" fmla="*/ 192 w 192"/>
                <a:gd name="T18" fmla="*/ 816 h 816"/>
              </a:gdLst>
              <a:ahLst/>
              <a:cxnLst>
                <a:cxn ang="T10">
                  <a:pos x="T0" y="T1"/>
                </a:cxn>
                <a:cxn ang="T11">
                  <a:pos x="T2" y="T3"/>
                </a:cxn>
                <a:cxn ang="T12">
                  <a:pos x="T4" y="T5"/>
                </a:cxn>
                <a:cxn ang="T13">
                  <a:pos x="T6" y="T7"/>
                </a:cxn>
                <a:cxn ang="T14">
                  <a:pos x="T8" y="T9"/>
                </a:cxn>
              </a:cxnLst>
              <a:rect l="T15" t="T16" r="T17" b="T18"/>
              <a:pathLst>
                <a:path w="192" h="816">
                  <a:moveTo>
                    <a:pt x="192" y="816"/>
                  </a:moveTo>
                  <a:lnTo>
                    <a:pt x="0" y="720"/>
                  </a:lnTo>
                  <a:lnTo>
                    <a:pt x="0" y="0"/>
                  </a:lnTo>
                  <a:lnTo>
                    <a:pt x="192" y="48"/>
                  </a:lnTo>
                  <a:lnTo>
                    <a:pt x="192" y="816"/>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4384" name="Freeform 27"/>
            <p:cNvSpPr>
              <a:spLocks/>
            </p:cNvSpPr>
            <p:nvPr/>
          </p:nvSpPr>
          <p:spPr bwMode="auto">
            <a:xfrm>
              <a:off x="243" y="4901"/>
              <a:ext cx="103" cy="236"/>
            </a:xfrm>
            <a:custGeom>
              <a:avLst/>
              <a:gdLst>
                <a:gd name="T0" fmla="*/ 120 w 120"/>
                <a:gd name="T1" fmla="*/ 33 h 225"/>
                <a:gd name="T2" fmla="*/ 0 w 120"/>
                <a:gd name="T3" fmla="*/ 0 h 225"/>
                <a:gd name="T4" fmla="*/ 0 w 120"/>
                <a:gd name="T5" fmla="*/ 174 h 225"/>
                <a:gd name="T6" fmla="*/ 120 w 120"/>
                <a:gd name="T7" fmla="*/ 225 h 225"/>
                <a:gd name="T8" fmla="*/ 120 w 120"/>
                <a:gd name="T9" fmla="*/ 33 h 225"/>
                <a:gd name="T10" fmla="*/ 0 60000 65536"/>
                <a:gd name="T11" fmla="*/ 0 60000 65536"/>
                <a:gd name="T12" fmla="*/ 0 60000 65536"/>
                <a:gd name="T13" fmla="*/ 0 60000 65536"/>
                <a:gd name="T14" fmla="*/ 0 60000 65536"/>
                <a:gd name="T15" fmla="*/ 0 w 120"/>
                <a:gd name="T16" fmla="*/ 0 h 225"/>
                <a:gd name="T17" fmla="*/ 120 w 120"/>
                <a:gd name="T18" fmla="*/ 225 h 225"/>
              </a:gdLst>
              <a:ahLst/>
              <a:cxnLst>
                <a:cxn ang="T10">
                  <a:pos x="T0" y="T1"/>
                </a:cxn>
                <a:cxn ang="T11">
                  <a:pos x="T2" y="T3"/>
                </a:cxn>
                <a:cxn ang="T12">
                  <a:pos x="T4" y="T5"/>
                </a:cxn>
                <a:cxn ang="T13">
                  <a:pos x="T6" y="T7"/>
                </a:cxn>
                <a:cxn ang="T14">
                  <a:pos x="T8" y="T9"/>
                </a:cxn>
              </a:cxnLst>
              <a:rect l="T15" t="T16" r="T17" b="T18"/>
              <a:pathLst>
                <a:path w="120" h="225">
                  <a:moveTo>
                    <a:pt x="120" y="33"/>
                  </a:moveTo>
                  <a:lnTo>
                    <a:pt x="0" y="0"/>
                  </a:lnTo>
                  <a:lnTo>
                    <a:pt x="0" y="174"/>
                  </a:lnTo>
                  <a:lnTo>
                    <a:pt x="120" y="225"/>
                  </a:lnTo>
                  <a:lnTo>
                    <a:pt x="120" y="33"/>
                  </a:lnTo>
                  <a:close/>
                </a:path>
              </a:pathLst>
            </a:custGeom>
            <a:solidFill>
              <a:schemeClr val="bg1"/>
            </a:solidFill>
            <a:ln w="9525">
              <a:solidFill>
                <a:schemeClr val="tx1"/>
              </a:solidFill>
              <a:round/>
              <a:headEnd/>
              <a:tailEnd/>
            </a:ln>
          </p:spPr>
          <p:txBody>
            <a:bodyPr/>
            <a:lstStyle/>
            <a:p>
              <a:endParaRPr lang="en-US"/>
            </a:p>
          </p:txBody>
        </p:sp>
      </p:grpSp>
      <p:sp>
        <p:nvSpPr>
          <p:cNvPr id="4107" name="AutoShape 28"/>
          <p:cNvSpPr>
            <a:spLocks noChangeArrowheads="1"/>
          </p:cNvSpPr>
          <p:nvPr/>
        </p:nvSpPr>
        <p:spPr bwMode="auto">
          <a:xfrm>
            <a:off x="4724400" y="5334000"/>
            <a:ext cx="323850" cy="568326"/>
          </a:xfrm>
          <a:prstGeom prst="can">
            <a:avLst>
              <a:gd name="adj" fmla="val 43873"/>
            </a:avLst>
          </a:prstGeom>
          <a:solidFill>
            <a:srgbClr val="73D9F1"/>
          </a:solidFill>
          <a:ln w="9525">
            <a:solidFill>
              <a:schemeClr val="tx1"/>
            </a:solidFill>
            <a:round/>
            <a:headEnd/>
            <a:tailEnd/>
          </a:ln>
        </p:spPr>
        <p:txBody>
          <a:bodyPr wrap="none" anchor="ctr"/>
          <a:lstStyle/>
          <a:p>
            <a:endParaRPr lang="en-US"/>
          </a:p>
        </p:txBody>
      </p:sp>
      <p:grpSp>
        <p:nvGrpSpPr>
          <p:cNvPr id="4108" name="Group 29"/>
          <p:cNvGrpSpPr>
            <a:grpSpLocks/>
          </p:cNvGrpSpPr>
          <p:nvPr/>
        </p:nvGrpSpPr>
        <p:grpSpPr bwMode="auto">
          <a:xfrm>
            <a:off x="5181600" y="8991601"/>
            <a:ext cx="838200" cy="457200"/>
            <a:chOff x="2784" y="5280"/>
            <a:chExt cx="528" cy="288"/>
          </a:xfrm>
        </p:grpSpPr>
        <p:sp>
          <p:nvSpPr>
            <p:cNvPr id="4380" name="Freeform 30"/>
            <p:cNvSpPr>
              <a:spLocks/>
            </p:cNvSpPr>
            <p:nvPr/>
          </p:nvSpPr>
          <p:spPr bwMode="auto">
            <a:xfrm>
              <a:off x="3168" y="5280"/>
              <a:ext cx="144" cy="288"/>
            </a:xfrm>
            <a:custGeom>
              <a:avLst/>
              <a:gdLst>
                <a:gd name="T0" fmla="*/ 48 w 144"/>
                <a:gd name="T1" fmla="*/ 0 h 288"/>
                <a:gd name="T2" fmla="*/ 144 w 144"/>
                <a:gd name="T3" fmla="*/ 288 h 288"/>
                <a:gd name="T4" fmla="*/ 96 w 144"/>
                <a:gd name="T5" fmla="*/ 288 h 288"/>
                <a:gd name="T6" fmla="*/ 0 w 144"/>
                <a:gd name="T7" fmla="*/ 18 h 288"/>
                <a:gd name="T8" fmla="*/ 48 w 144"/>
                <a:gd name="T9" fmla="*/ 0 h 288"/>
                <a:gd name="T10" fmla="*/ 0 60000 65536"/>
                <a:gd name="T11" fmla="*/ 0 60000 65536"/>
                <a:gd name="T12" fmla="*/ 0 60000 65536"/>
                <a:gd name="T13" fmla="*/ 0 60000 65536"/>
                <a:gd name="T14" fmla="*/ 0 60000 65536"/>
                <a:gd name="T15" fmla="*/ 0 w 144"/>
                <a:gd name="T16" fmla="*/ 0 h 288"/>
                <a:gd name="T17" fmla="*/ 144 w 144"/>
                <a:gd name="T18" fmla="*/ 288 h 288"/>
              </a:gdLst>
              <a:ahLst/>
              <a:cxnLst>
                <a:cxn ang="T10">
                  <a:pos x="T0" y="T1"/>
                </a:cxn>
                <a:cxn ang="T11">
                  <a:pos x="T2" y="T3"/>
                </a:cxn>
                <a:cxn ang="T12">
                  <a:pos x="T4" y="T5"/>
                </a:cxn>
                <a:cxn ang="T13">
                  <a:pos x="T6" y="T7"/>
                </a:cxn>
                <a:cxn ang="T14">
                  <a:pos x="T8" y="T9"/>
                </a:cxn>
              </a:cxnLst>
              <a:rect l="T15" t="T16" r="T17" b="T18"/>
              <a:pathLst>
                <a:path w="144" h="288">
                  <a:moveTo>
                    <a:pt x="48" y="0"/>
                  </a:moveTo>
                  <a:lnTo>
                    <a:pt x="144" y="288"/>
                  </a:lnTo>
                  <a:lnTo>
                    <a:pt x="96" y="288"/>
                  </a:lnTo>
                  <a:lnTo>
                    <a:pt x="0" y="18"/>
                  </a:lnTo>
                  <a:lnTo>
                    <a:pt x="48" y="0"/>
                  </a:lnTo>
                  <a:close/>
                </a:path>
              </a:pathLst>
            </a:custGeom>
            <a:solidFill>
              <a:srgbClr val="FF0000"/>
            </a:solidFill>
            <a:ln w="9525">
              <a:solidFill>
                <a:schemeClr val="tx1"/>
              </a:solidFill>
              <a:round/>
              <a:headEnd/>
              <a:tailEnd/>
            </a:ln>
          </p:spPr>
          <p:txBody>
            <a:bodyPr/>
            <a:lstStyle/>
            <a:p>
              <a:endParaRPr lang="en-US"/>
            </a:p>
          </p:txBody>
        </p:sp>
        <p:sp>
          <p:nvSpPr>
            <p:cNvPr id="4381" name="Freeform 31"/>
            <p:cNvSpPr>
              <a:spLocks/>
            </p:cNvSpPr>
            <p:nvPr/>
          </p:nvSpPr>
          <p:spPr bwMode="auto">
            <a:xfrm>
              <a:off x="2784" y="5280"/>
              <a:ext cx="132" cy="288"/>
            </a:xfrm>
            <a:custGeom>
              <a:avLst/>
              <a:gdLst>
                <a:gd name="T0" fmla="*/ 96 w 132"/>
                <a:gd name="T1" fmla="*/ 0 h 288"/>
                <a:gd name="T2" fmla="*/ 0 w 132"/>
                <a:gd name="T3" fmla="*/ 288 h 288"/>
                <a:gd name="T4" fmla="*/ 48 w 132"/>
                <a:gd name="T5" fmla="*/ 288 h 288"/>
                <a:gd name="T6" fmla="*/ 132 w 132"/>
                <a:gd name="T7" fmla="*/ 18 h 288"/>
                <a:gd name="T8" fmla="*/ 96 w 132"/>
                <a:gd name="T9" fmla="*/ 0 h 288"/>
                <a:gd name="T10" fmla="*/ 0 60000 65536"/>
                <a:gd name="T11" fmla="*/ 0 60000 65536"/>
                <a:gd name="T12" fmla="*/ 0 60000 65536"/>
                <a:gd name="T13" fmla="*/ 0 60000 65536"/>
                <a:gd name="T14" fmla="*/ 0 60000 65536"/>
                <a:gd name="T15" fmla="*/ 0 w 132"/>
                <a:gd name="T16" fmla="*/ 0 h 288"/>
                <a:gd name="T17" fmla="*/ 132 w 132"/>
                <a:gd name="T18" fmla="*/ 288 h 288"/>
              </a:gdLst>
              <a:ahLst/>
              <a:cxnLst>
                <a:cxn ang="T10">
                  <a:pos x="T0" y="T1"/>
                </a:cxn>
                <a:cxn ang="T11">
                  <a:pos x="T2" y="T3"/>
                </a:cxn>
                <a:cxn ang="T12">
                  <a:pos x="T4" y="T5"/>
                </a:cxn>
                <a:cxn ang="T13">
                  <a:pos x="T6" y="T7"/>
                </a:cxn>
                <a:cxn ang="T14">
                  <a:pos x="T8" y="T9"/>
                </a:cxn>
              </a:cxnLst>
              <a:rect l="T15" t="T16" r="T17" b="T18"/>
              <a:pathLst>
                <a:path w="132" h="288">
                  <a:moveTo>
                    <a:pt x="96" y="0"/>
                  </a:moveTo>
                  <a:lnTo>
                    <a:pt x="0" y="288"/>
                  </a:lnTo>
                  <a:lnTo>
                    <a:pt x="48" y="288"/>
                  </a:lnTo>
                  <a:lnTo>
                    <a:pt x="132" y="18"/>
                  </a:lnTo>
                  <a:lnTo>
                    <a:pt x="96" y="0"/>
                  </a:lnTo>
                  <a:close/>
                </a:path>
              </a:pathLst>
            </a:custGeom>
            <a:solidFill>
              <a:srgbClr val="FF0000"/>
            </a:solidFill>
            <a:ln w="9525">
              <a:solidFill>
                <a:schemeClr val="tx1"/>
              </a:solidFill>
              <a:round/>
              <a:headEnd/>
              <a:tailEnd/>
            </a:ln>
          </p:spPr>
          <p:txBody>
            <a:bodyPr/>
            <a:lstStyle/>
            <a:p>
              <a:endParaRPr lang="en-US"/>
            </a:p>
          </p:txBody>
        </p:sp>
        <p:sp>
          <p:nvSpPr>
            <p:cNvPr id="4382" name="Rectangle 32"/>
            <p:cNvSpPr>
              <a:spLocks noChangeArrowheads="1"/>
            </p:cNvSpPr>
            <p:nvPr/>
          </p:nvSpPr>
          <p:spPr bwMode="auto">
            <a:xfrm>
              <a:off x="2832" y="5280"/>
              <a:ext cx="432" cy="48"/>
            </a:xfrm>
            <a:prstGeom prst="rect">
              <a:avLst/>
            </a:prstGeom>
            <a:solidFill>
              <a:srgbClr val="FF0000"/>
            </a:solidFill>
            <a:ln w="9525">
              <a:solidFill>
                <a:schemeClr val="tx1"/>
              </a:solidFill>
              <a:miter lim="800000"/>
              <a:headEnd/>
              <a:tailEnd/>
            </a:ln>
          </p:spPr>
          <p:txBody>
            <a:bodyPr wrap="none" anchor="ctr"/>
            <a:lstStyle/>
            <a:p>
              <a:endParaRPr lang="en-US"/>
            </a:p>
          </p:txBody>
        </p:sp>
      </p:grpSp>
      <p:grpSp>
        <p:nvGrpSpPr>
          <p:cNvPr id="4109" name="Group 33"/>
          <p:cNvGrpSpPr>
            <a:grpSpLocks/>
          </p:cNvGrpSpPr>
          <p:nvPr/>
        </p:nvGrpSpPr>
        <p:grpSpPr bwMode="auto">
          <a:xfrm>
            <a:off x="4724400" y="4724400"/>
            <a:ext cx="2357438" cy="320675"/>
            <a:chOff x="288" y="2976"/>
            <a:chExt cx="1392" cy="192"/>
          </a:xfrm>
        </p:grpSpPr>
        <p:sp>
          <p:nvSpPr>
            <p:cNvPr id="4364" name="Line 34"/>
            <p:cNvSpPr>
              <a:spLocks noChangeShapeType="1"/>
            </p:cNvSpPr>
            <p:nvPr/>
          </p:nvSpPr>
          <p:spPr bwMode="auto">
            <a:xfrm>
              <a:off x="288" y="2976"/>
              <a:ext cx="1392" cy="0"/>
            </a:xfrm>
            <a:prstGeom prst="line">
              <a:avLst/>
            </a:prstGeom>
            <a:noFill/>
            <a:ln w="38100">
              <a:solidFill>
                <a:schemeClr val="tx1"/>
              </a:solidFill>
              <a:round/>
              <a:headEnd/>
              <a:tailEnd/>
            </a:ln>
          </p:spPr>
          <p:txBody>
            <a:bodyPr/>
            <a:lstStyle/>
            <a:p>
              <a:endParaRPr lang="en-US"/>
            </a:p>
          </p:txBody>
        </p:sp>
        <p:sp>
          <p:nvSpPr>
            <p:cNvPr id="4365" name="Line 35"/>
            <p:cNvSpPr>
              <a:spLocks noChangeShapeType="1"/>
            </p:cNvSpPr>
            <p:nvPr/>
          </p:nvSpPr>
          <p:spPr bwMode="auto">
            <a:xfrm>
              <a:off x="288" y="3168"/>
              <a:ext cx="1392" cy="0"/>
            </a:xfrm>
            <a:prstGeom prst="line">
              <a:avLst/>
            </a:prstGeom>
            <a:noFill/>
            <a:ln w="38100">
              <a:solidFill>
                <a:schemeClr val="tx1"/>
              </a:solidFill>
              <a:round/>
              <a:headEnd/>
              <a:tailEnd/>
            </a:ln>
          </p:spPr>
          <p:txBody>
            <a:bodyPr/>
            <a:lstStyle/>
            <a:p>
              <a:endParaRPr lang="en-US"/>
            </a:p>
          </p:txBody>
        </p:sp>
        <p:sp>
          <p:nvSpPr>
            <p:cNvPr id="4366" name="Line 36"/>
            <p:cNvSpPr>
              <a:spLocks noChangeShapeType="1"/>
            </p:cNvSpPr>
            <p:nvPr/>
          </p:nvSpPr>
          <p:spPr bwMode="auto">
            <a:xfrm flipV="1">
              <a:off x="336" y="2976"/>
              <a:ext cx="0" cy="192"/>
            </a:xfrm>
            <a:prstGeom prst="line">
              <a:avLst/>
            </a:prstGeom>
            <a:noFill/>
            <a:ln w="19050">
              <a:solidFill>
                <a:schemeClr val="tx1"/>
              </a:solidFill>
              <a:round/>
              <a:headEnd/>
              <a:tailEnd/>
            </a:ln>
          </p:spPr>
          <p:txBody>
            <a:bodyPr/>
            <a:lstStyle/>
            <a:p>
              <a:endParaRPr lang="en-US"/>
            </a:p>
          </p:txBody>
        </p:sp>
        <p:sp>
          <p:nvSpPr>
            <p:cNvPr id="4367" name="Line 37"/>
            <p:cNvSpPr>
              <a:spLocks noChangeShapeType="1"/>
            </p:cNvSpPr>
            <p:nvPr/>
          </p:nvSpPr>
          <p:spPr bwMode="auto">
            <a:xfrm flipV="1">
              <a:off x="432" y="2976"/>
              <a:ext cx="0" cy="192"/>
            </a:xfrm>
            <a:prstGeom prst="line">
              <a:avLst/>
            </a:prstGeom>
            <a:noFill/>
            <a:ln w="19050">
              <a:solidFill>
                <a:schemeClr val="tx1"/>
              </a:solidFill>
              <a:round/>
              <a:headEnd/>
              <a:tailEnd/>
            </a:ln>
          </p:spPr>
          <p:txBody>
            <a:bodyPr/>
            <a:lstStyle/>
            <a:p>
              <a:endParaRPr lang="en-US"/>
            </a:p>
          </p:txBody>
        </p:sp>
        <p:sp>
          <p:nvSpPr>
            <p:cNvPr id="4368" name="Line 38"/>
            <p:cNvSpPr>
              <a:spLocks noChangeShapeType="1"/>
            </p:cNvSpPr>
            <p:nvPr/>
          </p:nvSpPr>
          <p:spPr bwMode="auto">
            <a:xfrm flipV="1">
              <a:off x="528" y="2976"/>
              <a:ext cx="0" cy="192"/>
            </a:xfrm>
            <a:prstGeom prst="line">
              <a:avLst/>
            </a:prstGeom>
            <a:noFill/>
            <a:ln w="19050">
              <a:solidFill>
                <a:schemeClr val="tx1"/>
              </a:solidFill>
              <a:round/>
              <a:headEnd/>
              <a:tailEnd/>
            </a:ln>
          </p:spPr>
          <p:txBody>
            <a:bodyPr/>
            <a:lstStyle/>
            <a:p>
              <a:endParaRPr lang="en-US"/>
            </a:p>
          </p:txBody>
        </p:sp>
        <p:sp>
          <p:nvSpPr>
            <p:cNvPr id="4369" name="Line 39"/>
            <p:cNvSpPr>
              <a:spLocks noChangeShapeType="1"/>
            </p:cNvSpPr>
            <p:nvPr/>
          </p:nvSpPr>
          <p:spPr bwMode="auto">
            <a:xfrm flipV="1">
              <a:off x="624" y="2976"/>
              <a:ext cx="0" cy="192"/>
            </a:xfrm>
            <a:prstGeom prst="line">
              <a:avLst/>
            </a:prstGeom>
            <a:noFill/>
            <a:ln w="19050">
              <a:solidFill>
                <a:schemeClr val="tx1"/>
              </a:solidFill>
              <a:round/>
              <a:headEnd/>
              <a:tailEnd/>
            </a:ln>
          </p:spPr>
          <p:txBody>
            <a:bodyPr/>
            <a:lstStyle/>
            <a:p>
              <a:endParaRPr lang="en-US"/>
            </a:p>
          </p:txBody>
        </p:sp>
        <p:sp>
          <p:nvSpPr>
            <p:cNvPr id="4370" name="Line 40"/>
            <p:cNvSpPr>
              <a:spLocks noChangeShapeType="1"/>
            </p:cNvSpPr>
            <p:nvPr/>
          </p:nvSpPr>
          <p:spPr bwMode="auto">
            <a:xfrm flipV="1">
              <a:off x="720" y="2976"/>
              <a:ext cx="0" cy="192"/>
            </a:xfrm>
            <a:prstGeom prst="line">
              <a:avLst/>
            </a:prstGeom>
            <a:noFill/>
            <a:ln w="19050">
              <a:solidFill>
                <a:schemeClr val="tx1"/>
              </a:solidFill>
              <a:round/>
              <a:headEnd/>
              <a:tailEnd/>
            </a:ln>
          </p:spPr>
          <p:txBody>
            <a:bodyPr/>
            <a:lstStyle/>
            <a:p>
              <a:endParaRPr lang="en-US"/>
            </a:p>
          </p:txBody>
        </p:sp>
        <p:sp>
          <p:nvSpPr>
            <p:cNvPr id="4371" name="Line 41"/>
            <p:cNvSpPr>
              <a:spLocks noChangeShapeType="1"/>
            </p:cNvSpPr>
            <p:nvPr/>
          </p:nvSpPr>
          <p:spPr bwMode="auto">
            <a:xfrm flipV="1">
              <a:off x="816" y="2976"/>
              <a:ext cx="0" cy="192"/>
            </a:xfrm>
            <a:prstGeom prst="line">
              <a:avLst/>
            </a:prstGeom>
            <a:noFill/>
            <a:ln w="19050">
              <a:solidFill>
                <a:schemeClr val="tx1"/>
              </a:solidFill>
              <a:round/>
              <a:headEnd/>
              <a:tailEnd/>
            </a:ln>
          </p:spPr>
          <p:txBody>
            <a:bodyPr/>
            <a:lstStyle/>
            <a:p>
              <a:endParaRPr lang="en-US"/>
            </a:p>
          </p:txBody>
        </p:sp>
        <p:sp>
          <p:nvSpPr>
            <p:cNvPr id="4372" name="Line 42"/>
            <p:cNvSpPr>
              <a:spLocks noChangeShapeType="1"/>
            </p:cNvSpPr>
            <p:nvPr/>
          </p:nvSpPr>
          <p:spPr bwMode="auto">
            <a:xfrm flipV="1">
              <a:off x="912" y="2976"/>
              <a:ext cx="0" cy="192"/>
            </a:xfrm>
            <a:prstGeom prst="line">
              <a:avLst/>
            </a:prstGeom>
            <a:noFill/>
            <a:ln w="19050">
              <a:solidFill>
                <a:schemeClr val="tx1"/>
              </a:solidFill>
              <a:round/>
              <a:headEnd/>
              <a:tailEnd/>
            </a:ln>
          </p:spPr>
          <p:txBody>
            <a:bodyPr/>
            <a:lstStyle/>
            <a:p>
              <a:endParaRPr lang="en-US"/>
            </a:p>
          </p:txBody>
        </p:sp>
        <p:sp>
          <p:nvSpPr>
            <p:cNvPr id="4373" name="Line 43"/>
            <p:cNvSpPr>
              <a:spLocks noChangeShapeType="1"/>
            </p:cNvSpPr>
            <p:nvPr/>
          </p:nvSpPr>
          <p:spPr bwMode="auto">
            <a:xfrm flipV="1">
              <a:off x="1008" y="2976"/>
              <a:ext cx="0" cy="192"/>
            </a:xfrm>
            <a:prstGeom prst="line">
              <a:avLst/>
            </a:prstGeom>
            <a:noFill/>
            <a:ln w="19050">
              <a:solidFill>
                <a:schemeClr val="tx1"/>
              </a:solidFill>
              <a:round/>
              <a:headEnd/>
              <a:tailEnd/>
            </a:ln>
          </p:spPr>
          <p:txBody>
            <a:bodyPr/>
            <a:lstStyle/>
            <a:p>
              <a:endParaRPr lang="en-US"/>
            </a:p>
          </p:txBody>
        </p:sp>
        <p:sp>
          <p:nvSpPr>
            <p:cNvPr id="4374" name="Line 44"/>
            <p:cNvSpPr>
              <a:spLocks noChangeShapeType="1"/>
            </p:cNvSpPr>
            <p:nvPr/>
          </p:nvSpPr>
          <p:spPr bwMode="auto">
            <a:xfrm flipV="1">
              <a:off x="1104" y="2976"/>
              <a:ext cx="0" cy="192"/>
            </a:xfrm>
            <a:prstGeom prst="line">
              <a:avLst/>
            </a:prstGeom>
            <a:noFill/>
            <a:ln w="19050">
              <a:solidFill>
                <a:schemeClr val="tx1"/>
              </a:solidFill>
              <a:round/>
              <a:headEnd/>
              <a:tailEnd/>
            </a:ln>
          </p:spPr>
          <p:txBody>
            <a:bodyPr/>
            <a:lstStyle/>
            <a:p>
              <a:endParaRPr lang="en-US"/>
            </a:p>
          </p:txBody>
        </p:sp>
        <p:sp>
          <p:nvSpPr>
            <p:cNvPr id="4375" name="Line 45"/>
            <p:cNvSpPr>
              <a:spLocks noChangeShapeType="1"/>
            </p:cNvSpPr>
            <p:nvPr/>
          </p:nvSpPr>
          <p:spPr bwMode="auto">
            <a:xfrm flipV="1">
              <a:off x="1200" y="2976"/>
              <a:ext cx="0" cy="192"/>
            </a:xfrm>
            <a:prstGeom prst="line">
              <a:avLst/>
            </a:prstGeom>
            <a:noFill/>
            <a:ln w="19050">
              <a:solidFill>
                <a:schemeClr val="tx1"/>
              </a:solidFill>
              <a:round/>
              <a:headEnd/>
              <a:tailEnd/>
            </a:ln>
          </p:spPr>
          <p:txBody>
            <a:bodyPr/>
            <a:lstStyle/>
            <a:p>
              <a:endParaRPr lang="en-US"/>
            </a:p>
          </p:txBody>
        </p:sp>
        <p:sp>
          <p:nvSpPr>
            <p:cNvPr id="4376" name="Line 46"/>
            <p:cNvSpPr>
              <a:spLocks noChangeShapeType="1"/>
            </p:cNvSpPr>
            <p:nvPr/>
          </p:nvSpPr>
          <p:spPr bwMode="auto">
            <a:xfrm flipV="1">
              <a:off x="1296" y="2976"/>
              <a:ext cx="0" cy="192"/>
            </a:xfrm>
            <a:prstGeom prst="line">
              <a:avLst/>
            </a:prstGeom>
            <a:noFill/>
            <a:ln w="19050">
              <a:solidFill>
                <a:schemeClr val="tx1"/>
              </a:solidFill>
              <a:round/>
              <a:headEnd/>
              <a:tailEnd/>
            </a:ln>
          </p:spPr>
          <p:txBody>
            <a:bodyPr/>
            <a:lstStyle/>
            <a:p>
              <a:endParaRPr lang="en-US"/>
            </a:p>
          </p:txBody>
        </p:sp>
        <p:sp>
          <p:nvSpPr>
            <p:cNvPr id="4377" name="Line 47"/>
            <p:cNvSpPr>
              <a:spLocks noChangeShapeType="1"/>
            </p:cNvSpPr>
            <p:nvPr/>
          </p:nvSpPr>
          <p:spPr bwMode="auto">
            <a:xfrm flipV="1">
              <a:off x="1392" y="2976"/>
              <a:ext cx="0" cy="192"/>
            </a:xfrm>
            <a:prstGeom prst="line">
              <a:avLst/>
            </a:prstGeom>
            <a:noFill/>
            <a:ln w="19050">
              <a:solidFill>
                <a:schemeClr val="tx1"/>
              </a:solidFill>
              <a:round/>
              <a:headEnd/>
              <a:tailEnd/>
            </a:ln>
          </p:spPr>
          <p:txBody>
            <a:bodyPr/>
            <a:lstStyle/>
            <a:p>
              <a:endParaRPr lang="en-US"/>
            </a:p>
          </p:txBody>
        </p:sp>
        <p:sp>
          <p:nvSpPr>
            <p:cNvPr id="4378" name="Line 48"/>
            <p:cNvSpPr>
              <a:spLocks noChangeShapeType="1"/>
            </p:cNvSpPr>
            <p:nvPr/>
          </p:nvSpPr>
          <p:spPr bwMode="auto">
            <a:xfrm flipV="1">
              <a:off x="1488" y="2976"/>
              <a:ext cx="0" cy="192"/>
            </a:xfrm>
            <a:prstGeom prst="line">
              <a:avLst/>
            </a:prstGeom>
            <a:noFill/>
            <a:ln w="19050">
              <a:solidFill>
                <a:schemeClr val="tx1"/>
              </a:solidFill>
              <a:round/>
              <a:headEnd/>
              <a:tailEnd/>
            </a:ln>
          </p:spPr>
          <p:txBody>
            <a:bodyPr/>
            <a:lstStyle/>
            <a:p>
              <a:endParaRPr lang="en-US"/>
            </a:p>
          </p:txBody>
        </p:sp>
        <p:sp>
          <p:nvSpPr>
            <p:cNvPr id="4379" name="Line 49"/>
            <p:cNvSpPr>
              <a:spLocks noChangeShapeType="1"/>
            </p:cNvSpPr>
            <p:nvPr/>
          </p:nvSpPr>
          <p:spPr bwMode="auto">
            <a:xfrm flipV="1">
              <a:off x="1584" y="2976"/>
              <a:ext cx="0" cy="192"/>
            </a:xfrm>
            <a:prstGeom prst="line">
              <a:avLst/>
            </a:prstGeom>
            <a:noFill/>
            <a:ln w="19050">
              <a:solidFill>
                <a:schemeClr val="tx1"/>
              </a:solidFill>
              <a:round/>
              <a:headEnd/>
              <a:tailEnd/>
            </a:ln>
          </p:spPr>
          <p:txBody>
            <a:bodyPr/>
            <a:lstStyle/>
            <a:p>
              <a:endParaRPr lang="en-US"/>
            </a:p>
          </p:txBody>
        </p:sp>
      </p:grpSp>
      <p:grpSp>
        <p:nvGrpSpPr>
          <p:cNvPr id="4110" name="Group 50"/>
          <p:cNvGrpSpPr>
            <a:grpSpLocks/>
          </p:cNvGrpSpPr>
          <p:nvPr/>
        </p:nvGrpSpPr>
        <p:grpSpPr bwMode="auto">
          <a:xfrm>
            <a:off x="6096001" y="1828801"/>
            <a:ext cx="244475" cy="1814513"/>
            <a:chOff x="240" y="3600"/>
            <a:chExt cx="154" cy="1143"/>
          </a:xfrm>
        </p:grpSpPr>
        <p:sp>
          <p:nvSpPr>
            <p:cNvPr id="4362" name="Freeform 51"/>
            <p:cNvSpPr>
              <a:spLocks/>
            </p:cNvSpPr>
            <p:nvPr/>
          </p:nvSpPr>
          <p:spPr bwMode="auto">
            <a:xfrm>
              <a:off x="240" y="3600"/>
              <a:ext cx="154" cy="1143"/>
            </a:xfrm>
            <a:custGeom>
              <a:avLst/>
              <a:gdLst>
                <a:gd name="T0" fmla="*/ 48 w 432"/>
                <a:gd name="T1" fmla="*/ 1440 h 1488"/>
                <a:gd name="T2" fmla="*/ 432 w 432"/>
                <a:gd name="T3" fmla="*/ 1056 h 1488"/>
                <a:gd name="T4" fmla="*/ 432 w 432"/>
                <a:gd name="T5" fmla="*/ 0 h 1488"/>
                <a:gd name="T6" fmla="*/ 0 w 432"/>
                <a:gd name="T7" fmla="*/ 336 h 1488"/>
                <a:gd name="T8" fmla="*/ 0 w 432"/>
                <a:gd name="T9" fmla="*/ 1440 h 1488"/>
                <a:gd name="T10" fmla="*/ 0 w 432"/>
                <a:gd name="T11" fmla="*/ 1488 h 1488"/>
                <a:gd name="T12" fmla="*/ 48 w 432"/>
                <a:gd name="T13" fmla="*/ 1440 h 1488"/>
                <a:gd name="T14" fmla="*/ 0 60000 65536"/>
                <a:gd name="T15" fmla="*/ 0 60000 65536"/>
                <a:gd name="T16" fmla="*/ 0 60000 65536"/>
                <a:gd name="T17" fmla="*/ 0 60000 65536"/>
                <a:gd name="T18" fmla="*/ 0 60000 65536"/>
                <a:gd name="T19" fmla="*/ 0 60000 65536"/>
                <a:gd name="T20" fmla="*/ 0 60000 65536"/>
                <a:gd name="T21" fmla="*/ 0 w 432"/>
                <a:gd name="T22" fmla="*/ 0 h 1488"/>
                <a:gd name="T23" fmla="*/ 432 w 432"/>
                <a:gd name="T24" fmla="*/ 1488 h 14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2" h="1488">
                  <a:moveTo>
                    <a:pt x="48" y="1440"/>
                  </a:moveTo>
                  <a:lnTo>
                    <a:pt x="432" y="1056"/>
                  </a:lnTo>
                  <a:lnTo>
                    <a:pt x="432" y="0"/>
                  </a:lnTo>
                  <a:lnTo>
                    <a:pt x="0" y="336"/>
                  </a:lnTo>
                  <a:lnTo>
                    <a:pt x="0" y="1440"/>
                  </a:lnTo>
                  <a:lnTo>
                    <a:pt x="0" y="1488"/>
                  </a:lnTo>
                  <a:lnTo>
                    <a:pt x="48" y="1440"/>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4363" name="Freeform 52"/>
            <p:cNvSpPr>
              <a:spLocks/>
            </p:cNvSpPr>
            <p:nvPr/>
          </p:nvSpPr>
          <p:spPr bwMode="auto">
            <a:xfrm flipH="1">
              <a:off x="281" y="3943"/>
              <a:ext cx="32" cy="320"/>
            </a:xfrm>
            <a:custGeom>
              <a:avLst/>
              <a:gdLst>
                <a:gd name="T0" fmla="*/ 32 w 32"/>
                <a:gd name="T1" fmla="*/ 64 h 320"/>
                <a:gd name="T2" fmla="*/ 0 w 32"/>
                <a:gd name="T3" fmla="*/ 0 h 320"/>
                <a:gd name="T4" fmla="*/ 0 w 32"/>
                <a:gd name="T5" fmla="*/ 264 h 320"/>
                <a:gd name="T6" fmla="*/ 32 w 32"/>
                <a:gd name="T7" fmla="*/ 320 h 320"/>
                <a:gd name="T8" fmla="*/ 32 w 32"/>
                <a:gd name="T9" fmla="*/ 64 h 320"/>
                <a:gd name="T10" fmla="*/ 0 60000 65536"/>
                <a:gd name="T11" fmla="*/ 0 60000 65536"/>
                <a:gd name="T12" fmla="*/ 0 60000 65536"/>
                <a:gd name="T13" fmla="*/ 0 60000 65536"/>
                <a:gd name="T14" fmla="*/ 0 60000 65536"/>
                <a:gd name="T15" fmla="*/ 0 w 32"/>
                <a:gd name="T16" fmla="*/ 0 h 320"/>
                <a:gd name="T17" fmla="*/ 32 w 32"/>
                <a:gd name="T18" fmla="*/ 320 h 320"/>
              </a:gdLst>
              <a:ahLst/>
              <a:cxnLst>
                <a:cxn ang="T10">
                  <a:pos x="T0" y="T1"/>
                </a:cxn>
                <a:cxn ang="T11">
                  <a:pos x="T2" y="T3"/>
                </a:cxn>
                <a:cxn ang="T12">
                  <a:pos x="T4" y="T5"/>
                </a:cxn>
                <a:cxn ang="T13">
                  <a:pos x="T6" y="T7"/>
                </a:cxn>
                <a:cxn ang="T14">
                  <a:pos x="T8" y="T9"/>
                </a:cxn>
              </a:cxnLst>
              <a:rect l="T15" t="T16" r="T17" b="T18"/>
              <a:pathLst>
                <a:path w="32" h="320">
                  <a:moveTo>
                    <a:pt x="32" y="64"/>
                  </a:moveTo>
                  <a:lnTo>
                    <a:pt x="0" y="0"/>
                  </a:lnTo>
                  <a:lnTo>
                    <a:pt x="0" y="264"/>
                  </a:lnTo>
                  <a:lnTo>
                    <a:pt x="32" y="320"/>
                  </a:lnTo>
                  <a:lnTo>
                    <a:pt x="32" y="64"/>
                  </a:lnTo>
                  <a:close/>
                </a:path>
              </a:pathLst>
            </a:custGeom>
            <a:solidFill>
              <a:schemeClr val="bg1"/>
            </a:solidFill>
            <a:ln w="9525">
              <a:solidFill>
                <a:schemeClr val="tx1"/>
              </a:solidFill>
              <a:round/>
              <a:headEnd/>
              <a:tailEnd/>
            </a:ln>
          </p:spPr>
          <p:txBody>
            <a:bodyPr/>
            <a:lstStyle/>
            <a:p>
              <a:endParaRPr lang="en-US"/>
            </a:p>
          </p:txBody>
        </p:sp>
      </p:grpSp>
      <p:sp>
        <p:nvSpPr>
          <p:cNvPr id="4111" name="Freeform 53"/>
          <p:cNvSpPr>
            <a:spLocks/>
          </p:cNvSpPr>
          <p:nvPr/>
        </p:nvSpPr>
        <p:spPr bwMode="auto">
          <a:xfrm>
            <a:off x="4800600" y="2362201"/>
            <a:ext cx="381000" cy="1549400"/>
          </a:xfrm>
          <a:custGeom>
            <a:avLst/>
            <a:gdLst>
              <a:gd name="T0" fmla="*/ 0 w 288"/>
              <a:gd name="T1" fmla="*/ 176 h 976"/>
              <a:gd name="T2" fmla="*/ 288 w 288"/>
              <a:gd name="T3" fmla="*/ 0 h 976"/>
              <a:gd name="T4" fmla="*/ 288 w 288"/>
              <a:gd name="T5" fmla="*/ 800 h 976"/>
              <a:gd name="T6" fmla="*/ 0 w 288"/>
              <a:gd name="T7" fmla="*/ 976 h 976"/>
              <a:gd name="T8" fmla="*/ 0 w 288"/>
              <a:gd name="T9" fmla="*/ 176 h 976"/>
              <a:gd name="T10" fmla="*/ 0 60000 65536"/>
              <a:gd name="T11" fmla="*/ 0 60000 65536"/>
              <a:gd name="T12" fmla="*/ 0 60000 65536"/>
              <a:gd name="T13" fmla="*/ 0 60000 65536"/>
              <a:gd name="T14" fmla="*/ 0 60000 65536"/>
              <a:gd name="T15" fmla="*/ 0 w 288"/>
              <a:gd name="T16" fmla="*/ 0 h 976"/>
              <a:gd name="T17" fmla="*/ 288 w 288"/>
              <a:gd name="T18" fmla="*/ 976 h 976"/>
            </a:gdLst>
            <a:ahLst/>
            <a:cxnLst>
              <a:cxn ang="T10">
                <a:pos x="T0" y="T1"/>
              </a:cxn>
              <a:cxn ang="T11">
                <a:pos x="T2" y="T3"/>
              </a:cxn>
              <a:cxn ang="T12">
                <a:pos x="T4" y="T5"/>
              </a:cxn>
              <a:cxn ang="T13">
                <a:pos x="T6" y="T7"/>
              </a:cxn>
              <a:cxn ang="T14">
                <a:pos x="T8" y="T9"/>
              </a:cxn>
            </a:cxnLst>
            <a:rect l="T15" t="T16" r="T17" b="T18"/>
            <a:pathLst>
              <a:path w="288" h="976">
                <a:moveTo>
                  <a:pt x="0" y="176"/>
                </a:moveTo>
                <a:lnTo>
                  <a:pt x="288" y="0"/>
                </a:lnTo>
                <a:lnTo>
                  <a:pt x="288" y="800"/>
                </a:lnTo>
                <a:lnTo>
                  <a:pt x="0" y="976"/>
                </a:lnTo>
                <a:lnTo>
                  <a:pt x="0" y="176"/>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pic>
        <p:nvPicPr>
          <p:cNvPr id="4112" name="Picture 54" descr="C:\Documents and Settings\All Users\My Download Files\Car_-_Overhead_View.jpg"/>
          <p:cNvPicPr>
            <a:picLocks noChangeAspect="1" noChangeArrowheads="1"/>
          </p:cNvPicPr>
          <p:nvPr/>
        </p:nvPicPr>
        <p:blipFill>
          <a:blip r:embed="rId2" cstate="print"/>
          <a:srcRect/>
          <a:stretch>
            <a:fillRect/>
          </a:stretch>
        </p:blipFill>
        <p:spPr bwMode="auto">
          <a:xfrm>
            <a:off x="304800" y="7575549"/>
            <a:ext cx="655638" cy="1568451"/>
          </a:xfrm>
          <a:prstGeom prst="rect">
            <a:avLst/>
          </a:prstGeom>
          <a:noFill/>
          <a:ln w="9525">
            <a:noFill/>
            <a:miter lim="800000"/>
            <a:headEnd/>
            <a:tailEnd/>
          </a:ln>
        </p:spPr>
      </p:pic>
      <p:sp>
        <p:nvSpPr>
          <p:cNvPr id="4113" name="Freeform 55"/>
          <p:cNvSpPr>
            <a:spLocks/>
          </p:cNvSpPr>
          <p:nvPr/>
        </p:nvSpPr>
        <p:spPr bwMode="auto">
          <a:xfrm>
            <a:off x="1905000" y="3657600"/>
            <a:ext cx="381000" cy="1333500"/>
          </a:xfrm>
          <a:custGeom>
            <a:avLst/>
            <a:gdLst>
              <a:gd name="T0" fmla="*/ 0 w 240"/>
              <a:gd name="T1" fmla="*/ 480 h 840"/>
              <a:gd name="T2" fmla="*/ 240 w 240"/>
              <a:gd name="T3" fmla="*/ 840 h 840"/>
              <a:gd name="T4" fmla="*/ 240 w 240"/>
              <a:gd name="T5" fmla="*/ 120 h 840"/>
              <a:gd name="T6" fmla="*/ 0 w 240"/>
              <a:gd name="T7" fmla="*/ 0 h 840"/>
              <a:gd name="T8" fmla="*/ 0 w 240"/>
              <a:gd name="T9" fmla="*/ 480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4114" name="Freeform 56"/>
          <p:cNvSpPr>
            <a:spLocks/>
          </p:cNvSpPr>
          <p:nvPr/>
        </p:nvSpPr>
        <p:spPr bwMode="auto">
          <a:xfrm>
            <a:off x="1676400" y="3352800"/>
            <a:ext cx="95250" cy="990600"/>
          </a:xfrm>
          <a:custGeom>
            <a:avLst/>
            <a:gdLst>
              <a:gd name="T0" fmla="*/ 60 w 60"/>
              <a:gd name="T1" fmla="*/ 624 h 624"/>
              <a:gd name="T2" fmla="*/ 60 w 60"/>
              <a:gd name="T3" fmla="*/ 144 h 624"/>
              <a:gd name="T4" fmla="*/ 0 w 60"/>
              <a:gd name="T5" fmla="*/ 0 h 624"/>
              <a:gd name="T6" fmla="*/ 0 w 60"/>
              <a:gd name="T7" fmla="*/ 468 h 624"/>
              <a:gd name="T8" fmla="*/ 60 w 60"/>
              <a:gd name="T9" fmla="*/ 624 h 624"/>
              <a:gd name="T10" fmla="*/ 0 60000 65536"/>
              <a:gd name="T11" fmla="*/ 0 60000 65536"/>
              <a:gd name="T12" fmla="*/ 0 60000 65536"/>
              <a:gd name="T13" fmla="*/ 0 60000 65536"/>
              <a:gd name="T14" fmla="*/ 0 60000 65536"/>
              <a:gd name="T15" fmla="*/ 0 w 60"/>
              <a:gd name="T16" fmla="*/ 0 h 624"/>
              <a:gd name="T17" fmla="*/ 60 w 60"/>
              <a:gd name="T18" fmla="*/ 624 h 624"/>
            </a:gdLst>
            <a:ahLst/>
            <a:cxnLst>
              <a:cxn ang="T10">
                <a:pos x="T0" y="T1"/>
              </a:cxn>
              <a:cxn ang="T11">
                <a:pos x="T2" y="T3"/>
              </a:cxn>
              <a:cxn ang="T12">
                <a:pos x="T4" y="T5"/>
              </a:cxn>
              <a:cxn ang="T13">
                <a:pos x="T6" y="T7"/>
              </a:cxn>
              <a:cxn ang="T14">
                <a:pos x="T8" y="T9"/>
              </a:cxn>
            </a:cxnLst>
            <a:rect l="T15" t="T16" r="T17" b="T18"/>
            <a:pathLst>
              <a:path w="60" h="624">
                <a:moveTo>
                  <a:pt x="60" y="624"/>
                </a:moveTo>
                <a:lnTo>
                  <a:pt x="60" y="144"/>
                </a:lnTo>
                <a:lnTo>
                  <a:pt x="0" y="0"/>
                </a:lnTo>
                <a:lnTo>
                  <a:pt x="0" y="468"/>
                </a:lnTo>
                <a:lnTo>
                  <a:pt x="60" y="624"/>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grpSp>
        <p:nvGrpSpPr>
          <p:cNvPr id="4115" name="Group 57"/>
          <p:cNvGrpSpPr>
            <a:grpSpLocks/>
          </p:cNvGrpSpPr>
          <p:nvPr/>
        </p:nvGrpSpPr>
        <p:grpSpPr bwMode="auto">
          <a:xfrm>
            <a:off x="1371601" y="4486274"/>
            <a:ext cx="539750" cy="1044575"/>
            <a:chOff x="1584" y="4122"/>
            <a:chExt cx="340" cy="658"/>
          </a:xfrm>
        </p:grpSpPr>
        <p:grpSp>
          <p:nvGrpSpPr>
            <p:cNvPr id="4343" name="Group 58"/>
            <p:cNvGrpSpPr>
              <a:grpSpLocks/>
            </p:cNvGrpSpPr>
            <p:nvPr/>
          </p:nvGrpSpPr>
          <p:grpSpPr bwMode="auto">
            <a:xfrm>
              <a:off x="1632" y="4122"/>
              <a:ext cx="97" cy="377"/>
              <a:chOff x="1728" y="3642"/>
              <a:chExt cx="97" cy="377"/>
            </a:xfrm>
          </p:grpSpPr>
          <p:sp>
            <p:nvSpPr>
              <p:cNvPr id="4356" name="Freeform 59"/>
              <p:cNvSpPr>
                <a:spLocks/>
              </p:cNvSpPr>
              <p:nvPr/>
            </p:nvSpPr>
            <p:spPr bwMode="auto">
              <a:xfrm flipH="1">
                <a:off x="1731" y="3845"/>
                <a:ext cx="0" cy="174"/>
              </a:xfrm>
              <a:custGeom>
                <a:avLst/>
                <a:gdLst>
                  <a:gd name="T0" fmla="*/ 0 w 19"/>
                  <a:gd name="T1" fmla="*/ 5 h 414"/>
                  <a:gd name="T2" fmla="*/ 3 w 19"/>
                  <a:gd name="T3" fmla="*/ 3 h 414"/>
                  <a:gd name="T4" fmla="*/ 3 w 19"/>
                  <a:gd name="T5" fmla="*/ 2 h 414"/>
                  <a:gd name="T6" fmla="*/ 4 w 19"/>
                  <a:gd name="T7" fmla="*/ 1 h 414"/>
                  <a:gd name="T8" fmla="*/ 6 w 19"/>
                  <a:gd name="T9" fmla="*/ 0 h 414"/>
                  <a:gd name="T10" fmla="*/ 16 w 19"/>
                  <a:gd name="T11" fmla="*/ 0 h 414"/>
                  <a:gd name="T12" fmla="*/ 18 w 19"/>
                  <a:gd name="T13" fmla="*/ 2 h 414"/>
                  <a:gd name="T14" fmla="*/ 18 w 19"/>
                  <a:gd name="T15" fmla="*/ 3 h 414"/>
                  <a:gd name="T16" fmla="*/ 19 w 19"/>
                  <a:gd name="T17" fmla="*/ 5 h 414"/>
                  <a:gd name="T18" fmla="*/ 19 w 19"/>
                  <a:gd name="T19" fmla="*/ 409 h 414"/>
                  <a:gd name="T20" fmla="*/ 18 w 19"/>
                  <a:gd name="T21" fmla="*/ 410 h 414"/>
                  <a:gd name="T22" fmla="*/ 18 w 19"/>
                  <a:gd name="T23" fmla="*/ 411 h 414"/>
                  <a:gd name="T24" fmla="*/ 16 w 19"/>
                  <a:gd name="T25" fmla="*/ 413 h 414"/>
                  <a:gd name="T26" fmla="*/ 12 w 19"/>
                  <a:gd name="T27" fmla="*/ 413 h 414"/>
                  <a:gd name="T28" fmla="*/ 10 w 19"/>
                  <a:gd name="T29" fmla="*/ 414 h 414"/>
                  <a:gd name="T30" fmla="*/ 9 w 19"/>
                  <a:gd name="T31" fmla="*/ 413 h 414"/>
                  <a:gd name="T32" fmla="*/ 6 w 19"/>
                  <a:gd name="T33" fmla="*/ 413 h 414"/>
                  <a:gd name="T34" fmla="*/ 4 w 19"/>
                  <a:gd name="T35" fmla="*/ 412 h 414"/>
                  <a:gd name="T36" fmla="*/ 3 w 19"/>
                  <a:gd name="T37" fmla="*/ 411 h 414"/>
                  <a:gd name="T38" fmla="*/ 3 w 19"/>
                  <a:gd name="T39" fmla="*/ 410 h 414"/>
                  <a:gd name="T40" fmla="*/ 0 w 19"/>
                  <a:gd name="T41" fmla="*/ 409 h 414"/>
                  <a:gd name="T42" fmla="*/ 0 w 19"/>
                  <a:gd name="T43" fmla="*/ 5 h 41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9"/>
                  <a:gd name="T67" fmla="*/ 0 h 414"/>
                  <a:gd name="T68" fmla="*/ 19 w 19"/>
                  <a:gd name="T69" fmla="*/ 414 h 41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9" h="414">
                    <a:moveTo>
                      <a:pt x="0" y="5"/>
                    </a:moveTo>
                    <a:lnTo>
                      <a:pt x="3" y="3"/>
                    </a:lnTo>
                    <a:lnTo>
                      <a:pt x="3" y="2"/>
                    </a:lnTo>
                    <a:lnTo>
                      <a:pt x="4" y="1"/>
                    </a:lnTo>
                    <a:lnTo>
                      <a:pt x="6" y="0"/>
                    </a:lnTo>
                    <a:lnTo>
                      <a:pt x="16" y="0"/>
                    </a:lnTo>
                    <a:lnTo>
                      <a:pt x="18" y="2"/>
                    </a:lnTo>
                    <a:lnTo>
                      <a:pt x="18" y="3"/>
                    </a:lnTo>
                    <a:lnTo>
                      <a:pt x="19" y="5"/>
                    </a:lnTo>
                    <a:lnTo>
                      <a:pt x="19" y="409"/>
                    </a:lnTo>
                    <a:lnTo>
                      <a:pt x="18" y="410"/>
                    </a:lnTo>
                    <a:lnTo>
                      <a:pt x="18" y="411"/>
                    </a:lnTo>
                    <a:lnTo>
                      <a:pt x="16" y="413"/>
                    </a:lnTo>
                    <a:lnTo>
                      <a:pt x="12" y="413"/>
                    </a:lnTo>
                    <a:lnTo>
                      <a:pt x="10" y="414"/>
                    </a:lnTo>
                    <a:lnTo>
                      <a:pt x="9" y="413"/>
                    </a:lnTo>
                    <a:lnTo>
                      <a:pt x="6" y="413"/>
                    </a:lnTo>
                    <a:lnTo>
                      <a:pt x="4" y="412"/>
                    </a:lnTo>
                    <a:lnTo>
                      <a:pt x="3" y="411"/>
                    </a:lnTo>
                    <a:lnTo>
                      <a:pt x="3" y="410"/>
                    </a:lnTo>
                    <a:lnTo>
                      <a:pt x="0" y="409"/>
                    </a:lnTo>
                    <a:lnTo>
                      <a:pt x="0" y="5"/>
                    </a:lnTo>
                    <a:close/>
                  </a:path>
                </a:pathLst>
              </a:custGeom>
              <a:solidFill>
                <a:srgbClr val="000000"/>
              </a:solidFill>
              <a:ln w="9525">
                <a:noFill/>
                <a:round/>
                <a:headEnd/>
                <a:tailEnd/>
              </a:ln>
            </p:spPr>
            <p:txBody>
              <a:bodyPr wrap="none" lIns="0" tIns="0" rIns="0" bIns="0" anchor="ctr">
                <a:spAutoFit/>
              </a:bodyPr>
              <a:lstStyle/>
              <a:p>
                <a:endParaRPr lang="en-US"/>
              </a:p>
            </p:txBody>
          </p:sp>
          <p:sp>
            <p:nvSpPr>
              <p:cNvPr id="4357" name="Freeform 60"/>
              <p:cNvSpPr>
                <a:spLocks/>
              </p:cNvSpPr>
              <p:nvPr/>
            </p:nvSpPr>
            <p:spPr bwMode="auto">
              <a:xfrm flipH="1">
                <a:off x="1813" y="3789"/>
                <a:ext cx="0" cy="174"/>
              </a:xfrm>
              <a:custGeom>
                <a:avLst/>
                <a:gdLst>
                  <a:gd name="T0" fmla="*/ 0 w 19"/>
                  <a:gd name="T1" fmla="*/ 6 h 415"/>
                  <a:gd name="T2" fmla="*/ 1 w 19"/>
                  <a:gd name="T3" fmla="*/ 4 h 415"/>
                  <a:gd name="T4" fmla="*/ 1 w 19"/>
                  <a:gd name="T5" fmla="*/ 2 h 415"/>
                  <a:gd name="T6" fmla="*/ 3 w 19"/>
                  <a:gd name="T7" fmla="*/ 1 h 415"/>
                  <a:gd name="T8" fmla="*/ 6 w 19"/>
                  <a:gd name="T9" fmla="*/ 0 h 415"/>
                  <a:gd name="T10" fmla="*/ 14 w 19"/>
                  <a:gd name="T11" fmla="*/ 0 h 415"/>
                  <a:gd name="T12" fmla="*/ 19 w 19"/>
                  <a:gd name="T13" fmla="*/ 4 h 415"/>
                  <a:gd name="T14" fmla="*/ 19 w 19"/>
                  <a:gd name="T15" fmla="*/ 410 h 415"/>
                  <a:gd name="T16" fmla="*/ 14 w 19"/>
                  <a:gd name="T17" fmla="*/ 414 h 415"/>
                  <a:gd name="T18" fmla="*/ 12 w 19"/>
                  <a:gd name="T19" fmla="*/ 414 h 415"/>
                  <a:gd name="T20" fmla="*/ 10 w 19"/>
                  <a:gd name="T21" fmla="*/ 415 h 415"/>
                  <a:gd name="T22" fmla="*/ 8 w 19"/>
                  <a:gd name="T23" fmla="*/ 414 h 415"/>
                  <a:gd name="T24" fmla="*/ 6 w 19"/>
                  <a:gd name="T25" fmla="*/ 414 h 415"/>
                  <a:gd name="T26" fmla="*/ 3 w 19"/>
                  <a:gd name="T27" fmla="*/ 413 h 415"/>
                  <a:gd name="T28" fmla="*/ 1 w 19"/>
                  <a:gd name="T29" fmla="*/ 411 h 415"/>
                  <a:gd name="T30" fmla="*/ 1 w 19"/>
                  <a:gd name="T31" fmla="*/ 410 h 415"/>
                  <a:gd name="T32" fmla="*/ 0 w 19"/>
                  <a:gd name="T33" fmla="*/ 409 h 415"/>
                  <a:gd name="T34" fmla="*/ 0 w 19"/>
                  <a:gd name="T35" fmla="*/ 6 h 4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
                  <a:gd name="T55" fmla="*/ 0 h 415"/>
                  <a:gd name="T56" fmla="*/ 19 w 19"/>
                  <a:gd name="T57" fmla="*/ 415 h 4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 h="415">
                    <a:moveTo>
                      <a:pt x="0" y="6"/>
                    </a:moveTo>
                    <a:lnTo>
                      <a:pt x="1" y="4"/>
                    </a:lnTo>
                    <a:lnTo>
                      <a:pt x="1" y="2"/>
                    </a:lnTo>
                    <a:lnTo>
                      <a:pt x="3" y="1"/>
                    </a:lnTo>
                    <a:lnTo>
                      <a:pt x="6" y="0"/>
                    </a:lnTo>
                    <a:lnTo>
                      <a:pt x="14" y="0"/>
                    </a:lnTo>
                    <a:lnTo>
                      <a:pt x="19" y="4"/>
                    </a:lnTo>
                    <a:lnTo>
                      <a:pt x="19" y="410"/>
                    </a:lnTo>
                    <a:lnTo>
                      <a:pt x="14" y="414"/>
                    </a:lnTo>
                    <a:lnTo>
                      <a:pt x="12" y="414"/>
                    </a:lnTo>
                    <a:lnTo>
                      <a:pt x="10" y="415"/>
                    </a:lnTo>
                    <a:lnTo>
                      <a:pt x="8" y="414"/>
                    </a:lnTo>
                    <a:lnTo>
                      <a:pt x="6" y="414"/>
                    </a:lnTo>
                    <a:lnTo>
                      <a:pt x="3" y="413"/>
                    </a:lnTo>
                    <a:lnTo>
                      <a:pt x="1" y="411"/>
                    </a:lnTo>
                    <a:lnTo>
                      <a:pt x="1" y="410"/>
                    </a:lnTo>
                    <a:lnTo>
                      <a:pt x="0" y="409"/>
                    </a:lnTo>
                    <a:lnTo>
                      <a:pt x="0" y="6"/>
                    </a:lnTo>
                    <a:close/>
                  </a:path>
                </a:pathLst>
              </a:custGeom>
              <a:solidFill>
                <a:srgbClr val="000000"/>
              </a:solidFill>
              <a:ln w="9525">
                <a:noFill/>
                <a:round/>
                <a:headEnd/>
                <a:tailEnd/>
              </a:ln>
            </p:spPr>
            <p:txBody>
              <a:bodyPr wrap="none" lIns="0" tIns="0" rIns="0" bIns="0" anchor="ctr">
                <a:spAutoFit/>
              </a:bodyPr>
              <a:lstStyle/>
              <a:p>
                <a:endParaRPr lang="en-US"/>
              </a:p>
            </p:txBody>
          </p:sp>
          <p:grpSp>
            <p:nvGrpSpPr>
              <p:cNvPr id="4358" name="Group 61"/>
              <p:cNvGrpSpPr>
                <a:grpSpLocks/>
              </p:cNvGrpSpPr>
              <p:nvPr/>
            </p:nvGrpSpPr>
            <p:grpSpPr bwMode="auto">
              <a:xfrm>
                <a:off x="1728" y="3642"/>
                <a:ext cx="97" cy="255"/>
                <a:chOff x="1728" y="3642"/>
                <a:chExt cx="97" cy="255"/>
              </a:xfrm>
            </p:grpSpPr>
            <p:sp>
              <p:nvSpPr>
                <p:cNvPr id="4359" name="Freeform 62"/>
                <p:cNvSpPr>
                  <a:spLocks/>
                </p:cNvSpPr>
                <p:nvPr/>
              </p:nvSpPr>
              <p:spPr bwMode="auto">
                <a:xfrm flipH="1">
                  <a:off x="1728" y="3665"/>
                  <a:ext cx="0" cy="174"/>
                </a:xfrm>
                <a:custGeom>
                  <a:avLst/>
                  <a:gdLst>
                    <a:gd name="T0" fmla="*/ 84 w 126"/>
                    <a:gd name="T1" fmla="*/ 34 h 448"/>
                    <a:gd name="T2" fmla="*/ 40 w 126"/>
                    <a:gd name="T3" fmla="*/ 0 h 448"/>
                    <a:gd name="T4" fmla="*/ 40 w 126"/>
                    <a:gd name="T5" fmla="*/ 80 h 448"/>
                    <a:gd name="T6" fmla="*/ 16 w 126"/>
                    <a:gd name="T7" fmla="*/ 62 h 448"/>
                    <a:gd name="T8" fmla="*/ 0 w 126"/>
                    <a:gd name="T9" fmla="*/ 70 h 448"/>
                    <a:gd name="T10" fmla="*/ 0 w 126"/>
                    <a:gd name="T11" fmla="*/ 291 h 448"/>
                    <a:gd name="T12" fmla="*/ 21 w 126"/>
                    <a:gd name="T13" fmla="*/ 388 h 448"/>
                    <a:gd name="T14" fmla="*/ 104 w 126"/>
                    <a:gd name="T15" fmla="*/ 448 h 448"/>
                    <a:gd name="T16" fmla="*/ 126 w 126"/>
                    <a:gd name="T17" fmla="*/ 386 h 448"/>
                    <a:gd name="T18" fmla="*/ 126 w 126"/>
                    <a:gd name="T19" fmla="*/ 162 h 448"/>
                    <a:gd name="T20" fmla="*/ 109 w 126"/>
                    <a:gd name="T21" fmla="*/ 131 h 448"/>
                    <a:gd name="T22" fmla="*/ 84 w 126"/>
                    <a:gd name="T23" fmla="*/ 113 h 448"/>
                    <a:gd name="T24" fmla="*/ 84 w 126"/>
                    <a:gd name="T25" fmla="*/ 34 h 4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6"/>
                    <a:gd name="T40" fmla="*/ 0 h 448"/>
                    <a:gd name="T41" fmla="*/ 126 w 126"/>
                    <a:gd name="T42" fmla="*/ 448 h 4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6" h="448">
                      <a:moveTo>
                        <a:pt x="84" y="34"/>
                      </a:moveTo>
                      <a:lnTo>
                        <a:pt x="40" y="0"/>
                      </a:lnTo>
                      <a:lnTo>
                        <a:pt x="40" y="80"/>
                      </a:lnTo>
                      <a:lnTo>
                        <a:pt x="16" y="62"/>
                      </a:lnTo>
                      <a:lnTo>
                        <a:pt x="0" y="70"/>
                      </a:lnTo>
                      <a:lnTo>
                        <a:pt x="0" y="291"/>
                      </a:lnTo>
                      <a:lnTo>
                        <a:pt x="21" y="388"/>
                      </a:lnTo>
                      <a:lnTo>
                        <a:pt x="104" y="448"/>
                      </a:lnTo>
                      <a:lnTo>
                        <a:pt x="126" y="386"/>
                      </a:lnTo>
                      <a:lnTo>
                        <a:pt x="126" y="162"/>
                      </a:lnTo>
                      <a:lnTo>
                        <a:pt x="109" y="131"/>
                      </a:lnTo>
                      <a:lnTo>
                        <a:pt x="84" y="113"/>
                      </a:lnTo>
                      <a:lnTo>
                        <a:pt x="84" y="34"/>
                      </a:lnTo>
                      <a:close/>
                    </a:path>
                  </a:pathLst>
                </a:custGeom>
                <a:solidFill>
                  <a:schemeClr val="bg1"/>
                </a:solidFill>
                <a:ln w="12700">
                  <a:solidFill>
                    <a:schemeClr val="tx1"/>
                  </a:solidFill>
                  <a:round/>
                  <a:headEnd/>
                  <a:tailEnd/>
                </a:ln>
              </p:spPr>
              <p:txBody>
                <a:bodyPr wrap="none" lIns="0" tIns="0" rIns="0" bIns="0" anchor="ctr">
                  <a:spAutoFit/>
                </a:bodyPr>
                <a:lstStyle/>
                <a:p>
                  <a:endParaRPr lang="en-US"/>
                </a:p>
              </p:txBody>
            </p:sp>
            <p:sp>
              <p:nvSpPr>
                <p:cNvPr id="4360" name="Line 63"/>
                <p:cNvSpPr>
                  <a:spLocks noChangeShapeType="1"/>
                </p:cNvSpPr>
                <p:nvPr/>
              </p:nvSpPr>
              <p:spPr bwMode="auto">
                <a:xfrm flipV="1">
                  <a:off x="1750" y="3642"/>
                  <a:ext cx="75" cy="255"/>
                </a:xfrm>
                <a:prstGeom prst="line">
                  <a:avLst/>
                </a:prstGeom>
                <a:noFill/>
                <a:ln w="9525">
                  <a:solidFill>
                    <a:schemeClr val="tx1"/>
                  </a:solidFill>
                  <a:round/>
                  <a:headEnd/>
                  <a:tailEnd/>
                </a:ln>
              </p:spPr>
              <p:txBody>
                <a:bodyPr wrap="none" lIns="0" tIns="0" rIns="0" bIns="0" anchor="ctr">
                  <a:spAutoFit/>
                </a:bodyPr>
                <a:lstStyle/>
                <a:p>
                  <a:endParaRPr lang="en-US"/>
                </a:p>
              </p:txBody>
            </p:sp>
            <p:sp>
              <p:nvSpPr>
                <p:cNvPr id="4361" name="Line 64"/>
                <p:cNvSpPr>
                  <a:spLocks noChangeShapeType="1"/>
                </p:cNvSpPr>
                <p:nvPr/>
              </p:nvSpPr>
              <p:spPr bwMode="auto">
                <a:xfrm flipH="1" flipV="1">
                  <a:off x="1736" y="3718"/>
                  <a:ext cx="69" cy="138"/>
                </a:xfrm>
                <a:prstGeom prst="line">
                  <a:avLst/>
                </a:prstGeom>
                <a:noFill/>
                <a:ln w="9525">
                  <a:solidFill>
                    <a:schemeClr val="tx1"/>
                  </a:solidFill>
                  <a:round/>
                  <a:headEnd/>
                  <a:tailEnd/>
                </a:ln>
              </p:spPr>
              <p:txBody>
                <a:bodyPr wrap="none" lIns="0" tIns="0" rIns="0" bIns="0" anchor="ctr">
                  <a:spAutoFit/>
                </a:bodyPr>
                <a:lstStyle/>
                <a:p>
                  <a:endParaRPr lang="en-US"/>
                </a:p>
              </p:txBody>
            </p:sp>
          </p:grpSp>
        </p:grpSp>
        <p:grpSp>
          <p:nvGrpSpPr>
            <p:cNvPr id="4344" name="Group 65"/>
            <p:cNvGrpSpPr>
              <a:grpSpLocks/>
            </p:cNvGrpSpPr>
            <p:nvPr/>
          </p:nvGrpSpPr>
          <p:grpSpPr bwMode="auto">
            <a:xfrm>
              <a:off x="1584" y="4337"/>
              <a:ext cx="302" cy="397"/>
              <a:chOff x="1176" y="5351"/>
              <a:chExt cx="302" cy="397"/>
            </a:xfrm>
          </p:grpSpPr>
          <p:sp>
            <p:nvSpPr>
              <p:cNvPr id="4351" name="Line 66"/>
              <p:cNvSpPr>
                <a:spLocks noChangeShapeType="1"/>
              </p:cNvSpPr>
              <p:nvPr/>
            </p:nvSpPr>
            <p:spPr bwMode="auto">
              <a:xfrm>
                <a:off x="1478" y="5427"/>
                <a:ext cx="0" cy="182"/>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352" name="Line 67"/>
              <p:cNvSpPr>
                <a:spLocks noChangeShapeType="1"/>
              </p:cNvSpPr>
              <p:nvPr/>
            </p:nvSpPr>
            <p:spPr bwMode="auto">
              <a:xfrm>
                <a:off x="1359" y="5351"/>
                <a:ext cx="0" cy="227"/>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353" name="Freeform 68"/>
              <p:cNvSpPr>
                <a:spLocks/>
              </p:cNvSpPr>
              <p:nvPr/>
            </p:nvSpPr>
            <p:spPr bwMode="auto">
              <a:xfrm>
                <a:off x="1176" y="5359"/>
                <a:ext cx="0" cy="174"/>
              </a:xfrm>
              <a:custGeom>
                <a:avLst/>
                <a:gdLst>
                  <a:gd name="T0" fmla="*/ 0 w 309"/>
                  <a:gd name="T1" fmla="*/ 108 h 238"/>
                  <a:gd name="T2" fmla="*/ 113 w 309"/>
                  <a:gd name="T3" fmla="*/ 238 h 238"/>
                  <a:gd name="T4" fmla="*/ 309 w 309"/>
                  <a:gd name="T5" fmla="*/ 93 h 238"/>
                  <a:gd name="T6" fmla="*/ 183 w 309"/>
                  <a:gd name="T7" fmla="*/ 0 h 238"/>
                  <a:gd name="T8" fmla="*/ 0 w 309"/>
                  <a:gd name="T9" fmla="*/ 108 h 238"/>
                  <a:gd name="T10" fmla="*/ 0 60000 65536"/>
                  <a:gd name="T11" fmla="*/ 0 60000 65536"/>
                  <a:gd name="T12" fmla="*/ 0 60000 65536"/>
                  <a:gd name="T13" fmla="*/ 0 60000 65536"/>
                  <a:gd name="T14" fmla="*/ 0 60000 65536"/>
                  <a:gd name="T15" fmla="*/ 0 w 309"/>
                  <a:gd name="T16" fmla="*/ 0 h 238"/>
                  <a:gd name="T17" fmla="*/ 309 w 309"/>
                  <a:gd name="T18" fmla="*/ 238 h 238"/>
                </a:gdLst>
                <a:ahLst/>
                <a:cxnLst>
                  <a:cxn ang="T10">
                    <a:pos x="T0" y="T1"/>
                  </a:cxn>
                  <a:cxn ang="T11">
                    <a:pos x="T2" y="T3"/>
                  </a:cxn>
                  <a:cxn ang="T12">
                    <a:pos x="T4" y="T5"/>
                  </a:cxn>
                  <a:cxn ang="T13">
                    <a:pos x="T6" y="T7"/>
                  </a:cxn>
                  <a:cxn ang="T14">
                    <a:pos x="T8" y="T9"/>
                  </a:cxn>
                </a:cxnLst>
                <a:rect l="T15" t="T16" r="T17" b="T18"/>
                <a:pathLst>
                  <a:path w="309" h="238">
                    <a:moveTo>
                      <a:pt x="0" y="108"/>
                    </a:moveTo>
                    <a:lnTo>
                      <a:pt x="113" y="238"/>
                    </a:lnTo>
                    <a:lnTo>
                      <a:pt x="309" y="93"/>
                    </a:lnTo>
                    <a:lnTo>
                      <a:pt x="183" y="0"/>
                    </a:lnTo>
                    <a:lnTo>
                      <a:pt x="0" y="108"/>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sp>
            <p:nvSpPr>
              <p:cNvPr id="4354" name="Line 69"/>
              <p:cNvSpPr>
                <a:spLocks noChangeShapeType="1"/>
              </p:cNvSpPr>
              <p:nvPr/>
            </p:nvSpPr>
            <p:spPr bwMode="auto">
              <a:xfrm>
                <a:off x="1294" y="5566"/>
                <a:ext cx="0" cy="182"/>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355" name="Line 70"/>
              <p:cNvSpPr>
                <a:spLocks noChangeShapeType="1"/>
              </p:cNvSpPr>
              <p:nvPr/>
            </p:nvSpPr>
            <p:spPr bwMode="auto">
              <a:xfrm>
                <a:off x="1181" y="5442"/>
                <a:ext cx="0" cy="181"/>
              </a:xfrm>
              <a:prstGeom prst="line">
                <a:avLst/>
              </a:prstGeom>
              <a:noFill/>
              <a:ln w="25400">
                <a:solidFill>
                  <a:schemeClr val="tx1"/>
                </a:solidFill>
                <a:round/>
                <a:headEnd/>
                <a:tailEnd/>
              </a:ln>
            </p:spPr>
            <p:txBody>
              <a:bodyPr wrap="none" lIns="0" tIns="0" rIns="0" bIns="0" anchor="ctr">
                <a:spAutoFit/>
              </a:bodyPr>
              <a:lstStyle/>
              <a:p>
                <a:endParaRPr lang="en-US"/>
              </a:p>
            </p:txBody>
          </p:sp>
        </p:grpSp>
        <p:grpSp>
          <p:nvGrpSpPr>
            <p:cNvPr id="4345" name="Group 71"/>
            <p:cNvGrpSpPr>
              <a:grpSpLocks/>
            </p:cNvGrpSpPr>
            <p:nvPr/>
          </p:nvGrpSpPr>
          <p:grpSpPr bwMode="auto">
            <a:xfrm>
              <a:off x="1740" y="4462"/>
              <a:ext cx="184" cy="318"/>
              <a:chOff x="2076" y="5251"/>
              <a:chExt cx="184" cy="318"/>
            </a:xfrm>
          </p:grpSpPr>
          <p:sp>
            <p:nvSpPr>
              <p:cNvPr id="4346" name="Freeform 72"/>
              <p:cNvSpPr>
                <a:spLocks/>
              </p:cNvSpPr>
              <p:nvPr/>
            </p:nvSpPr>
            <p:spPr bwMode="auto">
              <a:xfrm>
                <a:off x="2076" y="5302"/>
                <a:ext cx="0" cy="174"/>
              </a:xfrm>
              <a:custGeom>
                <a:avLst/>
                <a:gdLst>
                  <a:gd name="T0" fmla="*/ 0 w 194"/>
                  <a:gd name="T1" fmla="*/ 48 h 111"/>
                  <a:gd name="T2" fmla="*/ 99 w 194"/>
                  <a:gd name="T3" fmla="*/ 111 h 111"/>
                  <a:gd name="T4" fmla="*/ 194 w 194"/>
                  <a:gd name="T5" fmla="*/ 57 h 111"/>
                  <a:gd name="T6" fmla="*/ 88 w 194"/>
                  <a:gd name="T7" fmla="*/ 0 h 111"/>
                  <a:gd name="T8" fmla="*/ 0 w 194"/>
                  <a:gd name="T9" fmla="*/ 48 h 111"/>
                  <a:gd name="T10" fmla="*/ 0 60000 65536"/>
                  <a:gd name="T11" fmla="*/ 0 60000 65536"/>
                  <a:gd name="T12" fmla="*/ 0 60000 65536"/>
                  <a:gd name="T13" fmla="*/ 0 60000 65536"/>
                  <a:gd name="T14" fmla="*/ 0 60000 65536"/>
                  <a:gd name="T15" fmla="*/ 0 w 194"/>
                  <a:gd name="T16" fmla="*/ 0 h 111"/>
                  <a:gd name="T17" fmla="*/ 194 w 194"/>
                  <a:gd name="T18" fmla="*/ 111 h 111"/>
                </a:gdLst>
                <a:ahLst/>
                <a:cxnLst>
                  <a:cxn ang="T10">
                    <a:pos x="T0" y="T1"/>
                  </a:cxn>
                  <a:cxn ang="T11">
                    <a:pos x="T2" y="T3"/>
                  </a:cxn>
                  <a:cxn ang="T12">
                    <a:pos x="T4" y="T5"/>
                  </a:cxn>
                  <a:cxn ang="T13">
                    <a:pos x="T6" y="T7"/>
                  </a:cxn>
                  <a:cxn ang="T14">
                    <a:pos x="T8" y="T9"/>
                  </a:cxn>
                </a:cxnLst>
                <a:rect l="T15" t="T16" r="T17" b="T18"/>
                <a:pathLst>
                  <a:path w="194" h="111">
                    <a:moveTo>
                      <a:pt x="0" y="48"/>
                    </a:moveTo>
                    <a:lnTo>
                      <a:pt x="99" y="111"/>
                    </a:lnTo>
                    <a:lnTo>
                      <a:pt x="194" y="57"/>
                    </a:lnTo>
                    <a:lnTo>
                      <a:pt x="88" y="0"/>
                    </a:lnTo>
                    <a:lnTo>
                      <a:pt x="0" y="48"/>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sp>
            <p:nvSpPr>
              <p:cNvPr id="4347" name="Line 73"/>
              <p:cNvSpPr>
                <a:spLocks noChangeShapeType="1"/>
              </p:cNvSpPr>
              <p:nvPr/>
            </p:nvSpPr>
            <p:spPr bwMode="auto">
              <a:xfrm>
                <a:off x="2174" y="5342"/>
                <a:ext cx="2" cy="227"/>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348" name="Line 74"/>
              <p:cNvSpPr>
                <a:spLocks noChangeShapeType="1"/>
              </p:cNvSpPr>
              <p:nvPr/>
            </p:nvSpPr>
            <p:spPr bwMode="auto">
              <a:xfrm>
                <a:off x="2086" y="5389"/>
                <a:ext cx="0" cy="114"/>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349" name="Line 75"/>
              <p:cNvSpPr>
                <a:spLocks noChangeShapeType="1"/>
              </p:cNvSpPr>
              <p:nvPr/>
            </p:nvSpPr>
            <p:spPr bwMode="auto">
              <a:xfrm>
                <a:off x="2258" y="5290"/>
                <a:ext cx="2" cy="218"/>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350" name="Freeform 76"/>
              <p:cNvSpPr>
                <a:spLocks/>
              </p:cNvSpPr>
              <p:nvPr/>
            </p:nvSpPr>
            <p:spPr bwMode="auto">
              <a:xfrm>
                <a:off x="2172" y="5251"/>
                <a:ext cx="0" cy="174"/>
              </a:xfrm>
              <a:custGeom>
                <a:avLst/>
                <a:gdLst>
                  <a:gd name="T0" fmla="*/ 0 w 102"/>
                  <a:gd name="T1" fmla="*/ 54 h 117"/>
                  <a:gd name="T2" fmla="*/ 102 w 102"/>
                  <a:gd name="T3" fmla="*/ 0 h 117"/>
                  <a:gd name="T4" fmla="*/ 102 w 102"/>
                  <a:gd name="T5" fmla="*/ 60 h 117"/>
                  <a:gd name="T6" fmla="*/ 0 w 102"/>
                  <a:gd name="T7" fmla="*/ 117 h 117"/>
                  <a:gd name="T8" fmla="*/ 0 w 102"/>
                  <a:gd name="T9" fmla="*/ 54 h 117"/>
                  <a:gd name="T10" fmla="*/ 0 60000 65536"/>
                  <a:gd name="T11" fmla="*/ 0 60000 65536"/>
                  <a:gd name="T12" fmla="*/ 0 60000 65536"/>
                  <a:gd name="T13" fmla="*/ 0 60000 65536"/>
                  <a:gd name="T14" fmla="*/ 0 60000 65536"/>
                  <a:gd name="T15" fmla="*/ 0 w 102"/>
                  <a:gd name="T16" fmla="*/ 0 h 117"/>
                  <a:gd name="T17" fmla="*/ 102 w 102"/>
                  <a:gd name="T18" fmla="*/ 117 h 117"/>
                </a:gdLst>
                <a:ahLst/>
                <a:cxnLst>
                  <a:cxn ang="T10">
                    <a:pos x="T0" y="T1"/>
                  </a:cxn>
                  <a:cxn ang="T11">
                    <a:pos x="T2" y="T3"/>
                  </a:cxn>
                  <a:cxn ang="T12">
                    <a:pos x="T4" y="T5"/>
                  </a:cxn>
                  <a:cxn ang="T13">
                    <a:pos x="T6" y="T7"/>
                  </a:cxn>
                  <a:cxn ang="T14">
                    <a:pos x="T8" y="T9"/>
                  </a:cxn>
                </a:cxnLst>
                <a:rect l="T15" t="T16" r="T17" b="T18"/>
                <a:pathLst>
                  <a:path w="102" h="117">
                    <a:moveTo>
                      <a:pt x="0" y="54"/>
                    </a:moveTo>
                    <a:lnTo>
                      <a:pt x="102" y="0"/>
                    </a:lnTo>
                    <a:lnTo>
                      <a:pt x="102" y="60"/>
                    </a:lnTo>
                    <a:lnTo>
                      <a:pt x="0" y="117"/>
                    </a:lnTo>
                    <a:lnTo>
                      <a:pt x="0" y="54"/>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grpSp>
      </p:grpSp>
      <p:grpSp>
        <p:nvGrpSpPr>
          <p:cNvPr id="4116" name="Group 77"/>
          <p:cNvGrpSpPr>
            <a:grpSpLocks/>
          </p:cNvGrpSpPr>
          <p:nvPr/>
        </p:nvGrpSpPr>
        <p:grpSpPr bwMode="auto">
          <a:xfrm flipH="1">
            <a:off x="3200401" y="4456119"/>
            <a:ext cx="547688" cy="703263"/>
            <a:chOff x="2069" y="4295"/>
            <a:chExt cx="345" cy="443"/>
          </a:xfrm>
        </p:grpSpPr>
        <p:grpSp>
          <p:nvGrpSpPr>
            <p:cNvPr id="4331" name="Group 78"/>
            <p:cNvGrpSpPr>
              <a:grpSpLocks/>
            </p:cNvGrpSpPr>
            <p:nvPr/>
          </p:nvGrpSpPr>
          <p:grpSpPr bwMode="auto">
            <a:xfrm>
              <a:off x="2069" y="4295"/>
              <a:ext cx="304" cy="397"/>
              <a:chOff x="1181" y="5351"/>
              <a:chExt cx="304" cy="397"/>
            </a:xfrm>
          </p:grpSpPr>
          <p:sp>
            <p:nvSpPr>
              <p:cNvPr id="4338" name="Line 79"/>
              <p:cNvSpPr>
                <a:spLocks noChangeShapeType="1"/>
              </p:cNvSpPr>
              <p:nvPr/>
            </p:nvSpPr>
            <p:spPr bwMode="auto">
              <a:xfrm>
                <a:off x="1478" y="5427"/>
                <a:ext cx="0" cy="182"/>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339" name="Line 80"/>
              <p:cNvSpPr>
                <a:spLocks noChangeShapeType="1"/>
              </p:cNvSpPr>
              <p:nvPr/>
            </p:nvSpPr>
            <p:spPr bwMode="auto">
              <a:xfrm>
                <a:off x="1359" y="5351"/>
                <a:ext cx="0" cy="227"/>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340" name="Freeform 81"/>
              <p:cNvSpPr>
                <a:spLocks/>
              </p:cNvSpPr>
              <p:nvPr/>
            </p:nvSpPr>
            <p:spPr bwMode="auto">
              <a:xfrm>
                <a:off x="1485" y="5359"/>
                <a:ext cx="0" cy="174"/>
              </a:xfrm>
              <a:custGeom>
                <a:avLst/>
                <a:gdLst>
                  <a:gd name="T0" fmla="*/ 0 w 309"/>
                  <a:gd name="T1" fmla="*/ 108 h 238"/>
                  <a:gd name="T2" fmla="*/ 113 w 309"/>
                  <a:gd name="T3" fmla="*/ 238 h 238"/>
                  <a:gd name="T4" fmla="*/ 309 w 309"/>
                  <a:gd name="T5" fmla="*/ 93 h 238"/>
                  <a:gd name="T6" fmla="*/ 183 w 309"/>
                  <a:gd name="T7" fmla="*/ 0 h 238"/>
                  <a:gd name="T8" fmla="*/ 0 w 309"/>
                  <a:gd name="T9" fmla="*/ 108 h 238"/>
                  <a:gd name="T10" fmla="*/ 0 60000 65536"/>
                  <a:gd name="T11" fmla="*/ 0 60000 65536"/>
                  <a:gd name="T12" fmla="*/ 0 60000 65536"/>
                  <a:gd name="T13" fmla="*/ 0 60000 65536"/>
                  <a:gd name="T14" fmla="*/ 0 60000 65536"/>
                  <a:gd name="T15" fmla="*/ 0 w 309"/>
                  <a:gd name="T16" fmla="*/ 0 h 238"/>
                  <a:gd name="T17" fmla="*/ 309 w 309"/>
                  <a:gd name="T18" fmla="*/ 238 h 238"/>
                </a:gdLst>
                <a:ahLst/>
                <a:cxnLst>
                  <a:cxn ang="T10">
                    <a:pos x="T0" y="T1"/>
                  </a:cxn>
                  <a:cxn ang="T11">
                    <a:pos x="T2" y="T3"/>
                  </a:cxn>
                  <a:cxn ang="T12">
                    <a:pos x="T4" y="T5"/>
                  </a:cxn>
                  <a:cxn ang="T13">
                    <a:pos x="T6" y="T7"/>
                  </a:cxn>
                  <a:cxn ang="T14">
                    <a:pos x="T8" y="T9"/>
                  </a:cxn>
                </a:cxnLst>
                <a:rect l="T15" t="T16" r="T17" b="T18"/>
                <a:pathLst>
                  <a:path w="309" h="238">
                    <a:moveTo>
                      <a:pt x="0" y="108"/>
                    </a:moveTo>
                    <a:lnTo>
                      <a:pt x="113" y="238"/>
                    </a:lnTo>
                    <a:lnTo>
                      <a:pt x="309" y="93"/>
                    </a:lnTo>
                    <a:lnTo>
                      <a:pt x="183" y="0"/>
                    </a:lnTo>
                    <a:lnTo>
                      <a:pt x="0" y="108"/>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sp>
            <p:nvSpPr>
              <p:cNvPr id="4341" name="Line 82"/>
              <p:cNvSpPr>
                <a:spLocks noChangeShapeType="1"/>
              </p:cNvSpPr>
              <p:nvPr/>
            </p:nvSpPr>
            <p:spPr bwMode="auto">
              <a:xfrm>
                <a:off x="1294" y="5566"/>
                <a:ext cx="0" cy="182"/>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342" name="Line 83"/>
              <p:cNvSpPr>
                <a:spLocks noChangeShapeType="1"/>
              </p:cNvSpPr>
              <p:nvPr/>
            </p:nvSpPr>
            <p:spPr bwMode="auto">
              <a:xfrm>
                <a:off x="1181" y="5442"/>
                <a:ext cx="0" cy="181"/>
              </a:xfrm>
              <a:prstGeom prst="line">
                <a:avLst/>
              </a:prstGeom>
              <a:noFill/>
              <a:ln w="25400">
                <a:solidFill>
                  <a:schemeClr val="tx1"/>
                </a:solidFill>
                <a:round/>
                <a:headEnd/>
                <a:tailEnd/>
              </a:ln>
            </p:spPr>
            <p:txBody>
              <a:bodyPr wrap="none" lIns="0" tIns="0" rIns="0" bIns="0" anchor="ctr">
                <a:spAutoFit/>
              </a:bodyPr>
              <a:lstStyle/>
              <a:p>
                <a:endParaRPr lang="en-US"/>
              </a:p>
            </p:txBody>
          </p:sp>
        </p:grpSp>
        <p:grpSp>
          <p:nvGrpSpPr>
            <p:cNvPr id="4332" name="Group 84"/>
            <p:cNvGrpSpPr>
              <a:grpSpLocks/>
            </p:cNvGrpSpPr>
            <p:nvPr/>
          </p:nvGrpSpPr>
          <p:grpSpPr bwMode="auto">
            <a:xfrm>
              <a:off x="2230" y="4420"/>
              <a:ext cx="184" cy="318"/>
              <a:chOff x="2086" y="5251"/>
              <a:chExt cx="184" cy="318"/>
            </a:xfrm>
          </p:grpSpPr>
          <p:sp>
            <p:nvSpPr>
              <p:cNvPr id="4333" name="Freeform 85"/>
              <p:cNvSpPr>
                <a:spLocks/>
              </p:cNvSpPr>
              <p:nvPr/>
            </p:nvSpPr>
            <p:spPr bwMode="auto">
              <a:xfrm>
                <a:off x="2270" y="5302"/>
                <a:ext cx="0" cy="174"/>
              </a:xfrm>
              <a:custGeom>
                <a:avLst/>
                <a:gdLst>
                  <a:gd name="T0" fmla="*/ 0 w 194"/>
                  <a:gd name="T1" fmla="*/ 48 h 111"/>
                  <a:gd name="T2" fmla="*/ 99 w 194"/>
                  <a:gd name="T3" fmla="*/ 111 h 111"/>
                  <a:gd name="T4" fmla="*/ 194 w 194"/>
                  <a:gd name="T5" fmla="*/ 57 h 111"/>
                  <a:gd name="T6" fmla="*/ 88 w 194"/>
                  <a:gd name="T7" fmla="*/ 0 h 111"/>
                  <a:gd name="T8" fmla="*/ 0 w 194"/>
                  <a:gd name="T9" fmla="*/ 48 h 111"/>
                  <a:gd name="T10" fmla="*/ 0 60000 65536"/>
                  <a:gd name="T11" fmla="*/ 0 60000 65536"/>
                  <a:gd name="T12" fmla="*/ 0 60000 65536"/>
                  <a:gd name="T13" fmla="*/ 0 60000 65536"/>
                  <a:gd name="T14" fmla="*/ 0 60000 65536"/>
                  <a:gd name="T15" fmla="*/ 0 w 194"/>
                  <a:gd name="T16" fmla="*/ 0 h 111"/>
                  <a:gd name="T17" fmla="*/ 194 w 194"/>
                  <a:gd name="T18" fmla="*/ 111 h 111"/>
                </a:gdLst>
                <a:ahLst/>
                <a:cxnLst>
                  <a:cxn ang="T10">
                    <a:pos x="T0" y="T1"/>
                  </a:cxn>
                  <a:cxn ang="T11">
                    <a:pos x="T2" y="T3"/>
                  </a:cxn>
                  <a:cxn ang="T12">
                    <a:pos x="T4" y="T5"/>
                  </a:cxn>
                  <a:cxn ang="T13">
                    <a:pos x="T6" y="T7"/>
                  </a:cxn>
                  <a:cxn ang="T14">
                    <a:pos x="T8" y="T9"/>
                  </a:cxn>
                </a:cxnLst>
                <a:rect l="T15" t="T16" r="T17" b="T18"/>
                <a:pathLst>
                  <a:path w="194" h="111">
                    <a:moveTo>
                      <a:pt x="0" y="48"/>
                    </a:moveTo>
                    <a:lnTo>
                      <a:pt x="99" y="111"/>
                    </a:lnTo>
                    <a:lnTo>
                      <a:pt x="194" y="57"/>
                    </a:lnTo>
                    <a:lnTo>
                      <a:pt x="88" y="0"/>
                    </a:lnTo>
                    <a:lnTo>
                      <a:pt x="0" y="48"/>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sp>
            <p:nvSpPr>
              <p:cNvPr id="4334" name="Line 86"/>
              <p:cNvSpPr>
                <a:spLocks noChangeShapeType="1"/>
              </p:cNvSpPr>
              <p:nvPr/>
            </p:nvSpPr>
            <p:spPr bwMode="auto">
              <a:xfrm>
                <a:off x="2174" y="5342"/>
                <a:ext cx="2" cy="227"/>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335" name="Line 87"/>
              <p:cNvSpPr>
                <a:spLocks noChangeShapeType="1"/>
              </p:cNvSpPr>
              <p:nvPr/>
            </p:nvSpPr>
            <p:spPr bwMode="auto">
              <a:xfrm>
                <a:off x="2086" y="5389"/>
                <a:ext cx="0" cy="114"/>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336" name="Line 88"/>
              <p:cNvSpPr>
                <a:spLocks noChangeShapeType="1"/>
              </p:cNvSpPr>
              <p:nvPr/>
            </p:nvSpPr>
            <p:spPr bwMode="auto">
              <a:xfrm>
                <a:off x="2258" y="5290"/>
                <a:ext cx="2" cy="218"/>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337" name="Freeform 89"/>
              <p:cNvSpPr>
                <a:spLocks/>
              </p:cNvSpPr>
              <p:nvPr/>
            </p:nvSpPr>
            <p:spPr bwMode="auto">
              <a:xfrm>
                <a:off x="2265" y="5251"/>
                <a:ext cx="0" cy="174"/>
              </a:xfrm>
              <a:custGeom>
                <a:avLst/>
                <a:gdLst>
                  <a:gd name="T0" fmla="*/ 0 w 102"/>
                  <a:gd name="T1" fmla="*/ 54 h 117"/>
                  <a:gd name="T2" fmla="*/ 102 w 102"/>
                  <a:gd name="T3" fmla="*/ 0 h 117"/>
                  <a:gd name="T4" fmla="*/ 102 w 102"/>
                  <a:gd name="T5" fmla="*/ 60 h 117"/>
                  <a:gd name="T6" fmla="*/ 0 w 102"/>
                  <a:gd name="T7" fmla="*/ 117 h 117"/>
                  <a:gd name="T8" fmla="*/ 0 w 102"/>
                  <a:gd name="T9" fmla="*/ 54 h 117"/>
                  <a:gd name="T10" fmla="*/ 0 60000 65536"/>
                  <a:gd name="T11" fmla="*/ 0 60000 65536"/>
                  <a:gd name="T12" fmla="*/ 0 60000 65536"/>
                  <a:gd name="T13" fmla="*/ 0 60000 65536"/>
                  <a:gd name="T14" fmla="*/ 0 60000 65536"/>
                  <a:gd name="T15" fmla="*/ 0 w 102"/>
                  <a:gd name="T16" fmla="*/ 0 h 117"/>
                  <a:gd name="T17" fmla="*/ 102 w 102"/>
                  <a:gd name="T18" fmla="*/ 117 h 117"/>
                </a:gdLst>
                <a:ahLst/>
                <a:cxnLst>
                  <a:cxn ang="T10">
                    <a:pos x="T0" y="T1"/>
                  </a:cxn>
                  <a:cxn ang="T11">
                    <a:pos x="T2" y="T3"/>
                  </a:cxn>
                  <a:cxn ang="T12">
                    <a:pos x="T4" y="T5"/>
                  </a:cxn>
                  <a:cxn ang="T13">
                    <a:pos x="T6" y="T7"/>
                  </a:cxn>
                  <a:cxn ang="T14">
                    <a:pos x="T8" y="T9"/>
                  </a:cxn>
                </a:cxnLst>
                <a:rect l="T15" t="T16" r="T17" b="T18"/>
                <a:pathLst>
                  <a:path w="102" h="117">
                    <a:moveTo>
                      <a:pt x="0" y="54"/>
                    </a:moveTo>
                    <a:lnTo>
                      <a:pt x="102" y="0"/>
                    </a:lnTo>
                    <a:lnTo>
                      <a:pt x="102" y="60"/>
                    </a:lnTo>
                    <a:lnTo>
                      <a:pt x="0" y="117"/>
                    </a:lnTo>
                    <a:lnTo>
                      <a:pt x="0" y="54"/>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grpSp>
      </p:grpSp>
      <p:sp>
        <p:nvSpPr>
          <p:cNvPr id="4117" name="Freeform 90"/>
          <p:cNvSpPr>
            <a:spLocks/>
          </p:cNvSpPr>
          <p:nvPr/>
        </p:nvSpPr>
        <p:spPr bwMode="auto">
          <a:xfrm>
            <a:off x="1143000" y="3124201"/>
            <a:ext cx="395288" cy="971551"/>
          </a:xfrm>
          <a:custGeom>
            <a:avLst/>
            <a:gdLst>
              <a:gd name="T0" fmla="*/ 0 w 249"/>
              <a:gd name="T1" fmla="*/ 106 h 612"/>
              <a:gd name="T2" fmla="*/ 246 w 249"/>
              <a:gd name="T3" fmla="*/ 0 h 612"/>
              <a:gd name="T4" fmla="*/ 249 w 249"/>
              <a:gd name="T5" fmla="*/ 540 h 612"/>
              <a:gd name="T6" fmla="*/ 0 w 249"/>
              <a:gd name="T7" fmla="*/ 612 h 612"/>
              <a:gd name="T8" fmla="*/ 0 w 249"/>
              <a:gd name="T9" fmla="*/ 106 h 612"/>
              <a:gd name="T10" fmla="*/ 0 60000 65536"/>
              <a:gd name="T11" fmla="*/ 0 60000 65536"/>
              <a:gd name="T12" fmla="*/ 0 60000 65536"/>
              <a:gd name="T13" fmla="*/ 0 60000 65536"/>
              <a:gd name="T14" fmla="*/ 0 60000 65536"/>
              <a:gd name="T15" fmla="*/ 0 w 249"/>
              <a:gd name="T16" fmla="*/ 0 h 612"/>
              <a:gd name="T17" fmla="*/ 249 w 249"/>
              <a:gd name="T18" fmla="*/ 612 h 612"/>
            </a:gdLst>
            <a:ahLst/>
            <a:cxnLst>
              <a:cxn ang="T10">
                <a:pos x="T0" y="T1"/>
              </a:cxn>
              <a:cxn ang="T11">
                <a:pos x="T2" y="T3"/>
              </a:cxn>
              <a:cxn ang="T12">
                <a:pos x="T4" y="T5"/>
              </a:cxn>
              <a:cxn ang="T13">
                <a:pos x="T6" y="T7"/>
              </a:cxn>
              <a:cxn ang="T14">
                <a:pos x="T8" y="T9"/>
              </a:cxn>
            </a:cxnLst>
            <a:rect l="T15" t="T16" r="T17" b="T18"/>
            <a:pathLst>
              <a:path w="249" h="612">
                <a:moveTo>
                  <a:pt x="0" y="106"/>
                </a:moveTo>
                <a:lnTo>
                  <a:pt x="246" y="0"/>
                </a:lnTo>
                <a:lnTo>
                  <a:pt x="249" y="540"/>
                </a:lnTo>
                <a:lnTo>
                  <a:pt x="0" y="612"/>
                </a:lnTo>
                <a:lnTo>
                  <a:pt x="0" y="106"/>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grpSp>
        <p:nvGrpSpPr>
          <p:cNvPr id="4118" name="Group 91"/>
          <p:cNvGrpSpPr>
            <a:grpSpLocks/>
          </p:cNvGrpSpPr>
          <p:nvPr/>
        </p:nvGrpSpPr>
        <p:grpSpPr bwMode="auto">
          <a:xfrm>
            <a:off x="3962400" y="2819401"/>
            <a:ext cx="520700" cy="1489075"/>
            <a:chOff x="2592" y="3166"/>
            <a:chExt cx="328" cy="938"/>
          </a:xfrm>
        </p:grpSpPr>
        <p:sp>
          <p:nvSpPr>
            <p:cNvPr id="4329" name="Freeform 92"/>
            <p:cNvSpPr>
              <a:spLocks/>
            </p:cNvSpPr>
            <p:nvPr/>
          </p:nvSpPr>
          <p:spPr bwMode="auto">
            <a:xfrm>
              <a:off x="2889" y="3166"/>
              <a:ext cx="31" cy="923"/>
            </a:xfrm>
            <a:custGeom>
              <a:avLst/>
              <a:gdLst>
                <a:gd name="T0" fmla="*/ 5 w 31"/>
                <a:gd name="T1" fmla="*/ 892 h 923"/>
                <a:gd name="T2" fmla="*/ 31 w 31"/>
                <a:gd name="T3" fmla="*/ 680 h 923"/>
                <a:gd name="T4" fmla="*/ 31 w 31"/>
                <a:gd name="T5" fmla="*/ 0 h 923"/>
                <a:gd name="T6" fmla="*/ 0 w 31"/>
                <a:gd name="T7" fmla="*/ 182 h 923"/>
                <a:gd name="T8" fmla="*/ 0 w 31"/>
                <a:gd name="T9" fmla="*/ 892 h 923"/>
                <a:gd name="T10" fmla="*/ 0 w 31"/>
                <a:gd name="T11" fmla="*/ 923 h 923"/>
                <a:gd name="T12" fmla="*/ 5 w 31"/>
                <a:gd name="T13" fmla="*/ 892 h 923"/>
                <a:gd name="T14" fmla="*/ 0 60000 65536"/>
                <a:gd name="T15" fmla="*/ 0 60000 65536"/>
                <a:gd name="T16" fmla="*/ 0 60000 65536"/>
                <a:gd name="T17" fmla="*/ 0 60000 65536"/>
                <a:gd name="T18" fmla="*/ 0 60000 65536"/>
                <a:gd name="T19" fmla="*/ 0 60000 65536"/>
                <a:gd name="T20" fmla="*/ 0 60000 65536"/>
                <a:gd name="T21" fmla="*/ 0 w 31"/>
                <a:gd name="T22" fmla="*/ 0 h 923"/>
                <a:gd name="T23" fmla="*/ 31 w 31"/>
                <a:gd name="T24" fmla="*/ 923 h 9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923">
                  <a:moveTo>
                    <a:pt x="5" y="892"/>
                  </a:moveTo>
                  <a:lnTo>
                    <a:pt x="31" y="680"/>
                  </a:lnTo>
                  <a:lnTo>
                    <a:pt x="31" y="0"/>
                  </a:lnTo>
                  <a:lnTo>
                    <a:pt x="0" y="182"/>
                  </a:lnTo>
                  <a:lnTo>
                    <a:pt x="0" y="892"/>
                  </a:lnTo>
                  <a:lnTo>
                    <a:pt x="0" y="923"/>
                  </a:lnTo>
                  <a:lnTo>
                    <a:pt x="5" y="892"/>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4330" name="Freeform 93"/>
            <p:cNvSpPr>
              <a:spLocks/>
            </p:cNvSpPr>
            <p:nvPr/>
          </p:nvSpPr>
          <p:spPr bwMode="auto">
            <a:xfrm>
              <a:off x="2592" y="3336"/>
              <a:ext cx="300" cy="768"/>
            </a:xfrm>
            <a:custGeom>
              <a:avLst/>
              <a:gdLst>
                <a:gd name="T0" fmla="*/ 528 w 528"/>
                <a:gd name="T1" fmla="*/ 288 h 288"/>
                <a:gd name="T2" fmla="*/ 0 w 528"/>
                <a:gd name="T3" fmla="*/ 288 h 288"/>
                <a:gd name="T4" fmla="*/ 0 w 528"/>
                <a:gd name="T5" fmla="*/ 0 h 288"/>
                <a:gd name="T6" fmla="*/ 528 w 528"/>
                <a:gd name="T7" fmla="*/ 0 h 288"/>
                <a:gd name="T8" fmla="*/ 528 w 528"/>
                <a:gd name="T9" fmla="*/ 288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grpSp>
      <p:sp>
        <p:nvSpPr>
          <p:cNvPr id="4119" name="Freeform 94"/>
          <p:cNvSpPr>
            <a:spLocks/>
          </p:cNvSpPr>
          <p:nvPr/>
        </p:nvSpPr>
        <p:spPr bwMode="auto">
          <a:xfrm>
            <a:off x="3429001" y="3048001"/>
            <a:ext cx="323850" cy="1016000"/>
          </a:xfrm>
          <a:custGeom>
            <a:avLst/>
            <a:gdLst>
              <a:gd name="T0" fmla="*/ 204 w 204"/>
              <a:gd name="T1" fmla="*/ 32 h 640"/>
              <a:gd name="T2" fmla="*/ 0 w 204"/>
              <a:gd name="T3" fmla="*/ 0 h 640"/>
              <a:gd name="T4" fmla="*/ 0 w 204"/>
              <a:gd name="T5" fmla="*/ 588 h 640"/>
              <a:gd name="T6" fmla="*/ 204 w 204"/>
              <a:gd name="T7" fmla="*/ 640 h 640"/>
              <a:gd name="T8" fmla="*/ 204 w 204"/>
              <a:gd name="T9" fmla="*/ 32 h 640"/>
              <a:gd name="T10" fmla="*/ 0 60000 65536"/>
              <a:gd name="T11" fmla="*/ 0 60000 65536"/>
              <a:gd name="T12" fmla="*/ 0 60000 65536"/>
              <a:gd name="T13" fmla="*/ 0 60000 65536"/>
              <a:gd name="T14" fmla="*/ 0 60000 65536"/>
              <a:gd name="T15" fmla="*/ 0 w 204"/>
              <a:gd name="T16" fmla="*/ 0 h 640"/>
              <a:gd name="T17" fmla="*/ 204 w 204"/>
              <a:gd name="T18" fmla="*/ 640 h 640"/>
            </a:gdLst>
            <a:ahLst/>
            <a:cxnLst>
              <a:cxn ang="T10">
                <a:pos x="T0" y="T1"/>
              </a:cxn>
              <a:cxn ang="T11">
                <a:pos x="T2" y="T3"/>
              </a:cxn>
              <a:cxn ang="T12">
                <a:pos x="T4" y="T5"/>
              </a:cxn>
              <a:cxn ang="T13">
                <a:pos x="T6" y="T7"/>
              </a:cxn>
              <a:cxn ang="T14">
                <a:pos x="T8" y="T9"/>
              </a:cxn>
            </a:cxnLst>
            <a:rect l="T15" t="T16" r="T17" b="T18"/>
            <a:pathLst>
              <a:path w="204" h="640">
                <a:moveTo>
                  <a:pt x="204" y="32"/>
                </a:moveTo>
                <a:lnTo>
                  <a:pt x="0" y="0"/>
                </a:lnTo>
                <a:lnTo>
                  <a:pt x="0" y="588"/>
                </a:lnTo>
                <a:lnTo>
                  <a:pt x="204" y="640"/>
                </a:lnTo>
                <a:lnTo>
                  <a:pt x="204" y="32"/>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4120" name="Freeform 95"/>
          <p:cNvSpPr>
            <a:spLocks/>
          </p:cNvSpPr>
          <p:nvPr/>
        </p:nvSpPr>
        <p:spPr bwMode="auto">
          <a:xfrm>
            <a:off x="6567489" y="6546850"/>
            <a:ext cx="3175" cy="19050"/>
          </a:xfrm>
          <a:custGeom>
            <a:avLst/>
            <a:gdLst>
              <a:gd name="T0" fmla="*/ 9 w 9"/>
              <a:gd name="T1" fmla="*/ 69 h 69"/>
              <a:gd name="T2" fmla="*/ 0 w 9"/>
              <a:gd name="T3" fmla="*/ 10 h 69"/>
              <a:gd name="T4" fmla="*/ 0 w 9"/>
              <a:gd name="T5" fmla="*/ 0 h 69"/>
              <a:gd name="T6" fmla="*/ 9 w 9"/>
              <a:gd name="T7" fmla="*/ 69 h 69"/>
              <a:gd name="T8" fmla="*/ 0 60000 65536"/>
              <a:gd name="T9" fmla="*/ 0 60000 65536"/>
              <a:gd name="T10" fmla="*/ 0 60000 65536"/>
              <a:gd name="T11" fmla="*/ 0 60000 65536"/>
              <a:gd name="T12" fmla="*/ 0 w 9"/>
              <a:gd name="T13" fmla="*/ 0 h 69"/>
              <a:gd name="T14" fmla="*/ 9 w 9"/>
              <a:gd name="T15" fmla="*/ 69 h 69"/>
            </a:gdLst>
            <a:ahLst/>
            <a:cxnLst>
              <a:cxn ang="T8">
                <a:pos x="T0" y="T1"/>
              </a:cxn>
              <a:cxn ang="T9">
                <a:pos x="T2" y="T3"/>
              </a:cxn>
              <a:cxn ang="T10">
                <a:pos x="T4" y="T5"/>
              </a:cxn>
              <a:cxn ang="T11">
                <a:pos x="T6" y="T7"/>
              </a:cxn>
            </a:cxnLst>
            <a:rect l="T12" t="T13" r="T14" b="T15"/>
            <a:pathLst>
              <a:path w="9" h="69">
                <a:moveTo>
                  <a:pt x="9" y="69"/>
                </a:moveTo>
                <a:lnTo>
                  <a:pt x="0" y="10"/>
                </a:lnTo>
                <a:lnTo>
                  <a:pt x="0" y="0"/>
                </a:lnTo>
                <a:lnTo>
                  <a:pt x="9" y="69"/>
                </a:lnTo>
                <a:close/>
              </a:path>
            </a:pathLst>
          </a:custGeom>
          <a:solidFill>
            <a:srgbClr val="DADADA"/>
          </a:solidFill>
          <a:ln w="9525">
            <a:noFill/>
            <a:round/>
            <a:headEnd/>
            <a:tailEnd/>
          </a:ln>
        </p:spPr>
        <p:txBody>
          <a:bodyPr/>
          <a:lstStyle/>
          <a:p>
            <a:endParaRPr lang="en-US"/>
          </a:p>
        </p:txBody>
      </p:sp>
      <p:sp>
        <p:nvSpPr>
          <p:cNvPr id="4121" name="Freeform 96"/>
          <p:cNvSpPr>
            <a:spLocks/>
          </p:cNvSpPr>
          <p:nvPr/>
        </p:nvSpPr>
        <p:spPr bwMode="auto">
          <a:xfrm>
            <a:off x="6567489" y="6546850"/>
            <a:ext cx="3175" cy="19050"/>
          </a:xfrm>
          <a:custGeom>
            <a:avLst/>
            <a:gdLst>
              <a:gd name="T0" fmla="*/ 9 w 9"/>
              <a:gd name="T1" fmla="*/ 69 h 69"/>
              <a:gd name="T2" fmla="*/ 0 w 9"/>
              <a:gd name="T3" fmla="*/ 10 h 69"/>
              <a:gd name="T4" fmla="*/ 0 w 9"/>
              <a:gd name="T5" fmla="*/ 0 h 69"/>
              <a:gd name="T6" fmla="*/ 9 w 9"/>
              <a:gd name="T7" fmla="*/ 69 h 69"/>
              <a:gd name="T8" fmla="*/ 0 60000 65536"/>
              <a:gd name="T9" fmla="*/ 0 60000 65536"/>
              <a:gd name="T10" fmla="*/ 0 60000 65536"/>
              <a:gd name="T11" fmla="*/ 0 60000 65536"/>
              <a:gd name="T12" fmla="*/ 0 w 9"/>
              <a:gd name="T13" fmla="*/ 0 h 69"/>
              <a:gd name="T14" fmla="*/ 9 w 9"/>
              <a:gd name="T15" fmla="*/ 69 h 69"/>
            </a:gdLst>
            <a:ahLst/>
            <a:cxnLst>
              <a:cxn ang="T8">
                <a:pos x="T0" y="T1"/>
              </a:cxn>
              <a:cxn ang="T9">
                <a:pos x="T2" y="T3"/>
              </a:cxn>
              <a:cxn ang="T10">
                <a:pos x="T4" y="T5"/>
              </a:cxn>
              <a:cxn ang="T11">
                <a:pos x="T6" y="T7"/>
              </a:cxn>
            </a:cxnLst>
            <a:rect l="T12" t="T13" r="T14" b="T15"/>
            <a:pathLst>
              <a:path w="9" h="69">
                <a:moveTo>
                  <a:pt x="9" y="69"/>
                </a:moveTo>
                <a:lnTo>
                  <a:pt x="0" y="10"/>
                </a:lnTo>
                <a:lnTo>
                  <a:pt x="0" y="0"/>
                </a:lnTo>
                <a:lnTo>
                  <a:pt x="9" y="69"/>
                </a:lnTo>
                <a:close/>
              </a:path>
            </a:pathLst>
          </a:custGeom>
          <a:solidFill>
            <a:srgbClr val="000000"/>
          </a:solidFill>
          <a:ln w="9525">
            <a:noFill/>
            <a:round/>
            <a:headEnd/>
            <a:tailEnd/>
          </a:ln>
        </p:spPr>
        <p:txBody>
          <a:bodyPr/>
          <a:lstStyle/>
          <a:p>
            <a:endParaRPr lang="en-US"/>
          </a:p>
        </p:txBody>
      </p:sp>
      <p:grpSp>
        <p:nvGrpSpPr>
          <p:cNvPr id="4122" name="Group 97"/>
          <p:cNvGrpSpPr>
            <a:grpSpLocks/>
          </p:cNvGrpSpPr>
          <p:nvPr/>
        </p:nvGrpSpPr>
        <p:grpSpPr bwMode="auto">
          <a:xfrm>
            <a:off x="6553201" y="6096000"/>
            <a:ext cx="482600" cy="381000"/>
            <a:chOff x="4081" y="3840"/>
            <a:chExt cx="351" cy="313"/>
          </a:xfrm>
        </p:grpSpPr>
        <p:sp>
          <p:nvSpPr>
            <p:cNvPr id="4264" name="Freeform 98"/>
            <p:cNvSpPr>
              <a:spLocks noEditPoints="1"/>
            </p:cNvSpPr>
            <p:nvPr/>
          </p:nvSpPr>
          <p:spPr bwMode="auto">
            <a:xfrm>
              <a:off x="4081" y="3840"/>
              <a:ext cx="351" cy="313"/>
            </a:xfrm>
            <a:custGeom>
              <a:avLst/>
              <a:gdLst>
                <a:gd name="T0" fmla="*/ 1302 w 2112"/>
                <a:gd name="T1" fmla="*/ 95 h 1878"/>
                <a:gd name="T2" fmla="*/ 1355 w 2112"/>
                <a:gd name="T3" fmla="*/ 97 h 1878"/>
                <a:gd name="T4" fmla="*/ 1442 w 2112"/>
                <a:gd name="T5" fmla="*/ 92 h 1878"/>
                <a:gd name="T6" fmla="*/ 1511 w 2112"/>
                <a:gd name="T7" fmla="*/ 73 h 1878"/>
                <a:gd name="T8" fmla="*/ 1594 w 2112"/>
                <a:gd name="T9" fmla="*/ 80 h 1878"/>
                <a:gd name="T10" fmla="*/ 1650 w 2112"/>
                <a:gd name="T11" fmla="*/ 86 h 1878"/>
                <a:gd name="T12" fmla="*/ 1794 w 2112"/>
                <a:gd name="T13" fmla="*/ 99 h 1878"/>
                <a:gd name="T14" fmla="*/ 1836 w 2112"/>
                <a:gd name="T15" fmla="*/ 121 h 1878"/>
                <a:gd name="T16" fmla="*/ 1907 w 2112"/>
                <a:gd name="T17" fmla="*/ 171 h 1878"/>
                <a:gd name="T18" fmla="*/ 1965 w 2112"/>
                <a:gd name="T19" fmla="*/ 209 h 1878"/>
                <a:gd name="T20" fmla="*/ 2048 w 2112"/>
                <a:gd name="T21" fmla="*/ 290 h 1878"/>
                <a:gd name="T22" fmla="*/ 2079 w 2112"/>
                <a:gd name="T23" fmla="*/ 349 h 1878"/>
                <a:gd name="T24" fmla="*/ 2103 w 2112"/>
                <a:gd name="T25" fmla="*/ 474 h 1878"/>
                <a:gd name="T26" fmla="*/ 2112 w 2112"/>
                <a:gd name="T27" fmla="*/ 717 h 1878"/>
                <a:gd name="T28" fmla="*/ 2094 w 2112"/>
                <a:gd name="T29" fmla="*/ 1124 h 1878"/>
                <a:gd name="T30" fmla="*/ 2080 w 2112"/>
                <a:gd name="T31" fmla="*/ 1231 h 1878"/>
                <a:gd name="T32" fmla="*/ 2068 w 2112"/>
                <a:gd name="T33" fmla="*/ 1306 h 1878"/>
                <a:gd name="T34" fmla="*/ 2050 w 2112"/>
                <a:gd name="T35" fmla="*/ 1382 h 1878"/>
                <a:gd name="T36" fmla="*/ 2017 w 2112"/>
                <a:gd name="T37" fmla="*/ 1431 h 1878"/>
                <a:gd name="T38" fmla="*/ 1861 w 2112"/>
                <a:gd name="T39" fmla="*/ 1546 h 1878"/>
                <a:gd name="T40" fmla="*/ 1770 w 2112"/>
                <a:gd name="T41" fmla="*/ 1578 h 1878"/>
                <a:gd name="T42" fmla="*/ 1660 w 2112"/>
                <a:gd name="T43" fmla="*/ 1588 h 1878"/>
                <a:gd name="T44" fmla="*/ 1465 w 2112"/>
                <a:gd name="T45" fmla="*/ 1645 h 1878"/>
                <a:gd name="T46" fmla="*/ 1386 w 2112"/>
                <a:gd name="T47" fmla="*/ 1665 h 1878"/>
                <a:gd name="T48" fmla="*/ 1280 w 2112"/>
                <a:gd name="T49" fmla="*/ 1688 h 1878"/>
                <a:gd name="T50" fmla="*/ 1099 w 2112"/>
                <a:gd name="T51" fmla="*/ 1734 h 1878"/>
                <a:gd name="T52" fmla="*/ 973 w 2112"/>
                <a:gd name="T53" fmla="*/ 1764 h 1878"/>
                <a:gd name="T54" fmla="*/ 779 w 2112"/>
                <a:gd name="T55" fmla="*/ 1810 h 1878"/>
                <a:gd name="T56" fmla="*/ 665 w 2112"/>
                <a:gd name="T57" fmla="*/ 1839 h 1878"/>
                <a:gd name="T58" fmla="*/ 618 w 2112"/>
                <a:gd name="T59" fmla="*/ 1834 h 1878"/>
                <a:gd name="T60" fmla="*/ 594 w 2112"/>
                <a:gd name="T61" fmla="*/ 1851 h 1878"/>
                <a:gd name="T62" fmla="*/ 411 w 2112"/>
                <a:gd name="T63" fmla="*/ 1872 h 1878"/>
                <a:gd name="T64" fmla="*/ 305 w 2112"/>
                <a:gd name="T65" fmla="*/ 1853 h 1878"/>
                <a:gd name="T66" fmla="*/ 212 w 2112"/>
                <a:gd name="T67" fmla="*/ 1816 h 1878"/>
                <a:gd name="T68" fmla="*/ 190 w 2112"/>
                <a:gd name="T69" fmla="*/ 1717 h 1878"/>
                <a:gd name="T70" fmla="*/ 132 w 2112"/>
                <a:gd name="T71" fmla="*/ 1701 h 1878"/>
                <a:gd name="T72" fmla="*/ 47 w 2112"/>
                <a:gd name="T73" fmla="*/ 1688 h 1878"/>
                <a:gd name="T74" fmla="*/ 18 w 2112"/>
                <a:gd name="T75" fmla="*/ 1606 h 1878"/>
                <a:gd name="T76" fmla="*/ 3 w 2112"/>
                <a:gd name="T77" fmla="*/ 1544 h 1878"/>
                <a:gd name="T78" fmla="*/ 4 w 2112"/>
                <a:gd name="T79" fmla="*/ 1442 h 1878"/>
                <a:gd name="T80" fmla="*/ 5 w 2112"/>
                <a:gd name="T81" fmla="*/ 1246 h 1878"/>
                <a:gd name="T82" fmla="*/ 19 w 2112"/>
                <a:gd name="T83" fmla="*/ 848 h 1878"/>
                <a:gd name="T84" fmla="*/ 33 w 2112"/>
                <a:gd name="T85" fmla="*/ 575 h 1878"/>
                <a:gd name="T86" fmla="*/ 121 w 2112"/>
                <a:gd name="T87" fmla="*/ 418 h 1878"/>
                <a:gd name="T88" fmla="*/ 275 w 2112"/>
                <a:gd name="T89" fmla="*/ 326 h 1878"/>
                <a:gd name="T90" fmla="*/ 353 w 2112"/>
                <a:gd name="T91" fmla="*/ 278 h 1878"/>
                <a:gd name="T92" fmla="*/ 409 w 2112"/>
                <a:gd name="T93" fmla="*/ 251 h 1878"/>
                <a:gd name="T94" fmla="*/ 509 w 2112"/>
                <a:gd name="T95" fmla="*/ 237 h 1878"/>
                <a:gd name="T96" fmla="*/ 667 w 2112"/>
                <a:gd name="T97" fmla="*/ 210 h 1878"/>
                <a:gd name="T98" fmla="*/ 817 w 2112"/>
                <a:gd name="T99" fmla="*/ 154 h 1878"/>
                <a:gd name="T100" fmla="*/ 843 w 2112"/>
                <a:gd name="T101" fmla="*/ 65 h 1878"/>
                <a:gd name="T102" fmla="*/ 996 w 2112"/>
                <a:gd name="T103" fmla="*/ 17 h 1878"/>
                <a:gd name="T104" fmla="*/ 1148 w 2112"/>
                <a:gd name="T105" fmla="*/ 2 h 1878"/>
                <a:gd name="T106" fmla="*/ 1191 w 2112"/>
                <a:gd name="T107" fmla="*/ 3 h 1878"/>
                <a:gd name="T108" fmla="*/ 1216 w 2112"/>
                <a:gd name="T109" fmla="*/ 102 h 1878"/>
                <a:gd name="T110" fmla="*/ 1113 w 2112"/>
                <a:gd name="T111" fmla="*/ 119 h 1878"/>
                <a:gd name="T112" fmla="*/ 1023 w 2112"/>
                <a:gd name="T113" fmla="*/ 132 h 1878"/>
                <a:gd name="T114" fmla="*/ 900 w 2112"/>
                <a:gd name="T115" fmla="*/ 139 h 1878"/>
                <a:gd name="T116" fmla="*/ 981 w 2112"/>
                <a:gd name="T117" fmla="*/ 104 h 1878"/>
                <a:gd name="T118" fmla="*/ 1101 w 2112"/>
                <a:gd name="T119" fmla="*/ 84 h 1878"/>
                <a:gd name="T120" fmla="*/ 1209 w 2112"/>
                <a:gd name="T121" fmla="*/ 96 h 187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112"/>
                <a:gd name="T184" fmla="*/ 0 h 1878"/>
                <a:gd name="T185" fmla="*/ 2112 w 2112"/>
                <a:gd name="T186" fmla="*/ 1878 h 187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112" h="1878">
                  <a:moveTo>
                    <a:pt x="1238" y="5"/>
                  </a:moveTo>
                  <a:lnTo>
                    <a:pt x="1245" y="8"/>
                  </a:lnTo>
                  <a:lnTo>
                    <a:pt x="1250" y="10"/>
                  </a:lnTo>
                  <a:lnTo>
                    <a:pt x="1256" y="14"/>
                  </a:lnTo>
                  <a:lnTo>
                    <a:pt x="1261" y="17"/>
                  </a:lnTo>
                  <a:lnTo>
                    <a:pt x="1271" y="27"/>
                  </a:lnTo>
                  <a:lnTo>
                    <a:pt x="1280" y="39"/>
                  </a:lnTo>
                  <a:lnTo>
                    <a:pt x="1287" y="52"/>
                  </a:lnTo>
                  <a:lnTo>
                    <a:pt x="1293" y="66"/>
                  </a:lnTo>
                  <a:lnTo>
                    <a:pt x="1298" y="80"/>
                  </a:lnTo>
                  <a:lnTo>
                    <a:pt x="1302" y="95"/>
                  </a:lnTo>
                  <a:lnTo>
                    <a:pt x="1307" y="98"/>
                  </a:lnTo>
                  <a:lnTo>
                    <a:pt x="1311" y="99"/>
                  </a:lnTo>
                  <a:lnTo>
                    <a:pt x="1316" y="101"/>
                  </a:lnTo>
                  <a:lnTo>
                    <a:pt x="1320" y="99"/>
                  </a:lnTo>
                  <a:lnTo>
                    <a:pt x="1325" y="98"/>
                  </a:lnTo>
                  <a:lnTo>
                    <a:pt x="1330" y="98"/>
                  </a:lnTo>
                  <a:lnTo>
                    <a:pt x="1335" y="97"/>
                  </a:lnTo>
                  <a:lnTo>
                    <a:pt x="1341" y="96"/>
                  </a:lnTo>
                  <a:lnTo>
                    <a:pt x="1345" y="96"/>
                  </a:lnTo>
                  <a:lnTo>
                    <a:pt x="1350" y="96"/>
                  </a:lnTo>
                  <a:lnTo>
                    <a:pt x="1355" y="97"/>
                  </a:lnTo>
                  <a:lnTo>
                    <a:pt x="1361" y="97"/>
                  </a:lnTo>
                  <a:lnTo>
                    <a:pt x="1366" y="97"/>
                  </a:lnTo>
                  <a:lnTo>
                    <a:pt x="1371" y="96"/>
                  </a:lnTo>
                  <a:lnTo>
                    <a:pt x="1376" y="95"/>
                  </a:lnTo>
                  <a:lnTo>
                    <a:pt x="1381" y="91"/>
                  </a:lnTo>
                  <a:lnTo>
                    <a:pt x="1391" y="91"/>
                  </a:lnTo>
                  <a:lnTo>
                    <a:pt x="1401" y="91"/>
                  </a:lnTo>
                  <a:lnTo>
                    <a:pt x="1412" y="91"/>
                  </a:lnTo>
                  <a:lnTo>
                    <a:pt x="1422" y="91"/>
                  </a:lnTo>
                  <a:lnTo>
                    <a:pt x="1431" y="92"/>
                  </a:lnTo>
                  <a:lnTo>
                    <a:pt x="1442" y="92"/>
                  </a:lnTo>
                  <a:lnTo>
                    <a:pt x="1452" y="92"/>
                  </a:lnTo>
                  <a:lnTo>
                    <a:pt x="1462" y="92"/>
                  </a:lnTo>
                  <a:lnTo>
                    <a:pt x="1468" y="91"/>
                  </a:lnTo>
                  <a:lnTo>
                    <a:pt x="1473" y="90"/>
                  </a:lnTo>
                  <a:lnTo>
                    <a:pt x="1479" y="89"/>
                  </a:lnTo>
                  <a:lnTo>
                    <a:pt x="1484" y="87"/>
                  </a:lnTo>
                  <a:lnTo>
                    <a:pt x="1490" y="85"/>
                  </a:lnTo>
                  <a:lnTo>
                    <a:pt x="1494" y="83"/>
                  </a:lnTo>
                  <a:lnTo>
                    <a:pt x="1499" y="79"/>
                  </a:lnTo>
                  <a:lnTo>
                    <a:pt x="1503" y="74"/>
                  </a:lnTo>
                  <a:lnTo>
                    <a:pt x="1511" y="73"/>
                  </a:lnTo>
                  <a:lnTo>
                    <a:pt x="1519" y="71"/>
                  </a:lnTo>
                  <a:lnTo>
                    <a:pt x="1525" y="68"/>
                  </a:lnTo>
                  <a:lnTo>
                    <a:pt x="1533" y="67"/>
                  </a:lnTo>
                  <a:lnTo>
                    <a:pt x="1540" y="66"/>
                  </a:lnTo>
                  <a:lnTo>
                    <a:pt x="1546" y="66"/>
                  </a:lnTo>
                  <a:lnTo>
                    <a:pt x="1554" y="68"/>
                  </a:lnTo>
                  <a:lnTo>
                    <a:pt x="1562" y="72"/>
                  </a:lnTo>
                  <a:lnTo>
                    <a:pt x="1569" y="74"/>
                  </a:lnTo>
                  <a:lnTo>
                    <a:pt x="1577" y="77"/>
                  </a:lnTo>
                  <a:lnTo>
                    <a:pt x="1585" y="78"/>
                  </a:lnTo>
                  <a:lnTo>
                    <a:pt x="1594" y="80"/>
                  </a:lnTo>
                  <a:lnTo>
                    <a:pt x="1602" y="82"/>
                  </a:lnTo>
                  <a:lnTo>
                    <a:pt x="1609" y="82"/>
                  </a:lnTo>
                  <a:lnTo>
                    <a:pt x="1618" y="82"/>
                  </a:lnTo>
                  <a:lnTo>
                    <a:pt x="1627" y="79"/>
                  </a:lnTo>
                  <a:lnTo>
                    <a:pt x="1629" y="80"/>
                  </a:lnTo>
                  <a:lnTo>
                    <a:pt x="1632" y="82"/>
                  </a:lnTo>
                  <a:lnTo>
                    <a:pt x="1636" y="82"/>
                  </a:lnTo>
                  <a:lnTo>
                    <a:pt x="1640" y="83"/>
                  </a:lnTo>
                  <a:lnTo>
                    <a:pt x="1643" y="83"/>
                  </a:lnTo>
                  <a:lnTo>
                    <a:pt x="1647" y="84"/>
                  </a:lnTo>
                  <a:lnTo>
                    <a:pt x="1650" y="86"/>
                  </a:lnTo>
                  <a:lnTo>
                    <a:pt x="1653" y="89"/>
                  </a:lnTo>
                  <a:lnTo>
                    <a:pt x="1671" y="89"/>
                  </a:lnTo>
                  <a:lnTo>
                    <a:pt x="1687" y="89"/>
                  </a:lnTo>
                  <a:lnTo>
                    <a:pt x="1702" y="90"/>
                  </a:lnTo>
                  <a:lnTo>
                    <a:pt x="1717" y="91"/>
                  </a:lnTo>
                  <a:lnTo>
                    <a:pt x="1733" y="92"/>
                  </a:lnTo>
                  <a:lnTo>
                    <a:pt x="1748" y="93"/>
                  </a:lnTo>
                  <a:lnTo>
                    <a:pt x="1766" y="96"/>
                  </a:lnTo>
                  <a:lnTo>
                    <a:pt x="1784" y="96"/>
                  </a:lnTo>
                  <a:lnTo>
                    <a:pt x="1788" y="98"/>
                  </a:lnTo>
                  <a:lnTo>
                    <a:pt x="1794" y="99"/>
                  </a:lnTo>
                  <a:lnTo>
                    <a:pt x="1798" y="101"/>
                  </a:lnTo>
                  <a:lnTo>
                    <a:pt x="1802" y="102"/>
                  </a:lnTo>
                  <a:lnTo>
                    <a:pt x="1808" y="104"/>
                  </a:lnTo>
                  <a:lnTo>
                    <a:pt x="1812" y="105"/>
                  </a:lnTo>
                  <a:lnTo>
                    <a:pt x="1817" y="108"/>
                  </a:lnTo>
                  <a:lnTo>
                    <a:pt x="1821" y="111"/>
                  </a:lnTo>
                  <a:lnTo>
                    <a:pt x="1825" y="113"/>
                  </a:lnTo>
                  <a:lnTo>
                    <a:pt x="1827" y="114"/>
                  </a:lnTo>
                  <a:lnTo>
                    <a:pt x="1830" y="116"/>
                  </a:lnTo>
                  <a:lnTo>
                    <a:pt x="1832" y="119"/>
                  </a:lnTo>
                  <a:lnTo>
                    <a:pt x="1836" y="121"/>
                  </a:lnTo>
                  <a:lnTo>
                    <a:pt x="1839" y="122"/>
                  </a:lnTo>
                  <a:lnTo>
                    <a:pt x="1842" y="123"/>
                  </a:lnTo>
                  <a:lnTo>
                    <a:pt x="1847" y="123"/>
                  </a:lnTo>
                  <a:lnTo>
                    <a:pt x="1853" y="130"/>
                  </a:lnTo>
                  <a:lnTo>
                    <a:pt x="1861" y="136"/>
                  </a:lnTo>
                  <a:lnTo>
                    <a:pt x="1870" y="141"/>
                  </a:lnTo>
                  <a:lnTo>
                    <a:pt x="1878" y="146"/>
                  </a:lnTo>
                  <a:lnTo>
                    <a:pt x="1885" y="152"/>
                  </a:lnTo>
                  <a:lnTo>
                    <a:pt x="1894" y="157"/>
                  </a:lnTo>
                  <a:lnTo>
                    <a:pt x="1901" y="164"/>
                  </a:lnTo>
                  <a:lnTo>
                    <a:pt x="1907" y="171"/>
                  </a:lnTo>
                  <a:lnTo>
                    <a:pt x="1913" y="172"/>
                  </a:lnTo>
                  <a:lnTo>
                    <a:pt x="1918" y="175"/>
                  </a:lnTo>
                  <a:lnTo>
                    <a:pt x="1923" y="178"/>
                  </a:lnTo>
                  <a:lnTo>
                    <a:pt x="1927" y="181"/>
                  </a:lnTo>
                  <a:lnTo>
                    <a:pt x="1932" y="183"/>
                  </a:lnTo>
                  <a:lnTo>
                    <a:pt x="1937" y="187"/>
                  </a:lnTo>
                  <a:lnTo>
                    <a:pt x="1942" y="188"/>
                  </a:lnTo>
                  <a:lnTo>
                    <a:pt x="1948" y="190"/>
                  </a:lnTo>
                  <a:lnTo>
                    <a:pt x="1953" y="197"/>
                  </a:lnTo>
                  <a:lnTo>
                    <a:pt x="1958" y="203"/>
                  </a:lnTo>
                  <a:lnTo>
                    <a:pt x="1965" y="209"/>
                  </a:lnTo>
                  <a:lnTo>
                    <a:pt x="1971" y="214"/>
                  </a:lnTo>
                  <a:lnTo>
                    <a:pt x="1978" y="220"/>
                  </a:lnTo>
                  <a:lnTo>
                    <a:pt x="1985" y="225"/>
                  </a:lnTo>
                  <a:lnTo>
                    <a:pt x="1991" y="231"/>
                  </a:lnTo>
                  <a:lnTo>
                    <a:pt x="1997" y="238"/>
                  </a:lnTo>
                  <a:lnTo>
                    <a:pt x="2008" y="244"/>
                  </a:lnTo>
                  <a:lnTo>
                    <a:pt x="2017" y="252"/>
                  </a:lnTo>
                  <a:lnTo>
                    <a:pt x="2026" y="260"/>
                  </a:lnTo>
                  <a:lnTo>
                    <a:pt x="2033" y="270"/>
                  </a:lnTo>
                  <a:lnTo>
                    <a:pt x="2041" y="280"/>
                  </a:lnTo>
                  <a:lnTo>
                    <a:pt x="2048" y="290"/>
                  </a:lnTo>
                  <a:lnTo>
                    <a:pt x="2054" y="301"/>
                  </a:lnTo>
                  <a:lnTo>
                    <a:pt x="2061" y="312"/>
                  </a:lnTo>
                  <a:lnTo>
                    <a:pt x="2064" y="314"/>
                  </a:lnTo>
                  <a:lnTo>
                    <a:pt x="2068" y="318"/>
                  </a:lnTo>
                  <a:lnTo>
                    <a:pt x="2069" y="321"/>
                  </a:lnTo>
                  <a:lnTo>
                    <a:pt x="2070" y="326"/>
                  </a:lnTo>
                  <a:lnTo>
                    <a:pt x="2070" y="330"/>
                  </a:lnTo>
                  <a:lnTo>
                    <a:pt x="2071" y="334"/>
                  </a:lnTo>
                  <a:lnTo>
                    <a:pt x="2072" y="339"/>
                  </a:lnTo>
                  <a:lnTo>
                    <a:pt x="2075" y="343"/>
                  </a:lnTo>
                  <a:lnTo>
                    <a:pt x="2079" y="349"/>
                  </a:lnTo>
                  <a:lnTo>
                    <a:pt x="2082" y="356"/>
                  </a:lnTo>
                  <a:lnTo>
                    <a:pt x="2084" y="363"/>
                  </a:lnTo>
                  <a:lnTo>
                    <a:pt x="2086" y="370"/>
                  </a:lnTo>
                  <a:lnTo>
                    <a:pt x="2088" y="379"/>
                  </a:lnTo>
                  <a:lnTo>
                    <a:pt x="2091" y="386"/>
                  </a:lnTo>
                  <a:lnTo>
                    <a:pt x="2093" y="393"/>
                  </a:lnTo>
                  <a:lnTo>
                    <a:pt x="2096" y="400"/>
                  </a:lnTo>
                  <a:lnTo>
                    <a:pt x="2098" y="418"/>
                  </a:lnTo>
                  <a:lnTo>
                    <a:pt x="2101" y="437"/>
                  </a:lnTo>
                  <a:lnTo>
                    <a:pt x="2102" y="455"/>
                  </a:lnTo>
                  <a:lnTo>
                    <a:pt x="2103" y="474"/>
                  </a:lnTo>
                  <a:lnTo>
                    <a:pt x="2105" y="492"/>
                  </a:lnTo>
                  <a:lnTo>
                    <a:pt x="2106" y="510"/>
                  </a:lnTo>
                  <a:lnTo>
                    <a:pt x="2107" y="528"/>
                  </a:lnTo>
                  <a:lnTo>
                    <a:pt x="2108" y="544"/>
                  </a:lnTo>
                  <a:lnTo>
                    <a:pt x="2108" y="568"/>
                  </a:lnTo>
                  <a:lnTo>
                    <a:pt x="2109" y="593"/>
                  </a:lnTo>
                  <a:lnTo>
                    <a:pt x="2111" y="617"/>
                  </a:lnTo>
                  <a:lnTo>
                    <a:pt x="2112" y="642"/>
                  </a:lnTo>
                  <a:lnTo>
                    <a:pt x="2112" y="667"/>
                  </a:lnTo>
                  <a:lnTo>
                    <a:pt x="2112" y="692"/>
                  </a:lnTo>
                  <a:lnTo>
                    <a:pt x="2112" y="717"/>
                  </a:lnTo>
                  <a:lnTo>
                    <a:pt x="2111" y="743"/>
                  </a:lnTo>
                  <a:lnTo>
                    <a:pt x="2107" y="758"/>
                  </a:lnTo>
                  <a:lnTo>
                    <a:pt x="2108" y="805"/>
                  </a:lnTo>
                  <a:lnTo>
                    <a:pt x="2109" y="850"/>
                  </a:lnTo>
                  <a:lnTo>
                    <a:pt x="2108" y="894"/>
                  </a:lnTo>
                  <a:lnTo>
                    <a:pt x="2105" y="937"/>
                  </a:lnTo>
                  <a:lnTo>
                    <a:pt x="2103" y="981"/>
                  </a:lnTo>
                  <a:lnTo>
                    <a:pt x="2100" y="1024"/>
                  </a:lnTo>
                  <a:lnTo>
                    <a:pt x="2095" y="1069"/>
                  </a:lnTo>
                  <a:lnTo>
                    <a:pt x="2093" y="1115"/>
                  </a:lnTo>
                  <a:lnTo>
                    <a:pt x="2094" y="1124"/>
                  </a:lnTo>
                  <a:lnTo>
                    <a:pt x="2094" y="1134"/>
                  </a:lnTo>
                  <a:lnTo>
                    <a:pt x="2092" y="1142"/>
                  </a:lnTo>
                  <a:lnTo>
                    <a:pt x="2090" y="1152"/>
                  </a:lnTo>
                  <a:lnTo>
                    <a:pt x="2086" y="1160"/>
                  </a:lnTo>
                  <a:lnTo>
                    <a:pt x="2084" y="1170"/>
                  </a:lnTo>
                  <a:lnTo>
                    <a:pt x="2083" y="1178"/>
                  </a:lnTo>
                  <a:lnTo>
                    <a:pt x="2084" y="1188"/>
                  </a:lnTo>
                  <a:lnTo>
                    <a:pt x="2084" y="1198"/>
                  </a:lnTo>
                  <a:lnTo>
                    <a:pt x="2083" y="1209"/>
                  </a:lnTo>
                  <a:lnTo>
                    <a:pt x="2082" y="1220"/>
                  </a:lnTo>
                  <a:lnTo>
                    <a:pt x="2080" y="1231"/>
                  </a:lnTo>
                  <a:lnTo>
                    <a:pt x="2077" y="1240"/>
                  </a:lnTo>
                  <a:lnTo>
                    <a:pt x="2075" y="1251"/>
                  </a:lnTo>
                  <a:lnTo>
                    <a:pt x="2075" y="1260"/>
                  </a:lnTo>
                  <a:lnTo>
                    <a:pt x="2075" y="1271"/>
                  </a:lnTo>
                  <a:lnTo>
                    <a:pt x="2073" y="1271"/>
                  </a:lnTo>
                  <a:lnTo>
                    <a:pt x="2074" y="1277"/>
                  </a:lnTo>
                  <a:lnTo>
                    <a:pt x="2074" y="1282"/>
                  </a:lnTo>
                  <a:lnTo>
                    <a:pt x="2073" y="1288"/>
                  </a:lnTo>
                  <a:lnTo>
                    <a:pt x="2071" y="1294"/>
                  </a:lnTo>
                  <a:lnTo>
                    <a:pt x="2069" y="1300"/>
                  </a:lnTo>
                  <a:lnTo>
                    <a:pt x="2068" y="1306"/>
                  </a:lnTo>
                  <a:lnTo>
                    <a:pt x="2068" y="1312"/>
                  </a:lnTo>
                  <a:lnTo>
                    <a:pt x="2068" y="1318"/>
                  </a:lnTo>
                  <a:lnTo>
                    <a:pt x="2065" y="1322"/>
                  </a:lnTo>
                  <a:lnTo>
                    <a:pt x="2062" y="1327"/>
                  </a:lnTo>
                  <a:lnTo>
                    <a:pt x="2061" y="1332"/>
                  </a:lnTo>
                  <a:lnTo>
                    <a:pt x="2059" y="1337"/>
                  </a:lnTo>
                  <a:lnTo>
                    <a:pt x="2058" y="1346"/>
                  </a:lnTo>
                  <a:lnTo>
                    <a:pt x="2056" y="1357"/>
                  </a:lnTo>
                  <a:lnTo>
                    <a:pt x="2054" y="1368"/>
                  </a:lnTo>
                  <a:lnTo>
                    <a:pt x="2052" y="1377"/>
                  </a:lnTo>
                  <a:lnTo>
                    <a:pt x="2050" y="1382"/>
                  </a:lnTo>
                  <a:lnTo>
                    <a:pt x="2048" y="1387"/>
                  </a:lnTo>
                  <a:lnTo>
                    <a:pt x="2044" y="1390"/>
                  </a:lnTo>
                  <a:lnTo>
                    <a:pt x="2040" y="1395"/>
                  </a:lnTo>
                  <a:lnTo>
                    <a:pt x="2038" y="1400"/>
                  </a:lnTo>
                  <a:lnTo>
                    <a:pt x="2035" y="1406"/>
                  </a:lnTo>
                  <a:lnTo>
                    <a:pt x="2033" y="1411"/>
                  </a:lnTo>
                  <a:lnTo>
                    <a:pt x="2031" y="1417"/>
                  </a:lnTo>
                  <a:lnTo>
                    <a:pt x="2028" y="1421"/>
                  </a:lnTo>
                  <a:lnTo>
                    <a:pt x="2026" y="1426"/>
                  </a:lnTo>
                  <a:lnTo>
                    <a:pt x="2021" y="1430"/>
                  </a:lnTo>
                  <a:lnTo>
                    <a:pt x="2017" y="1431"/>
                  </a:lnTo>
                  <a:lnTo>
                    <a:pt x="2010" y="1445"/>
                  </a:lnTo>
                  <a:lnTo>
                    <a:pt x="2002" y="1458"/>
                  </a:lnTo>
                  <a:lnTo>
                    <a:pt x="1994" y="1470"/>
                  </a:lnTo>
                  <a:lnTo>
                    <a:pt x="1984" y="1481"/>
                  </a:lnTo>
                  <a:lnTo>
                    <a:pt x="1974" y="1491"/>
                  </a:lnTo>
                  <a:lnTo>
                    <a:pt x="1963" y="1499"/>
                  </a:lnTo>
                  <a:lnTo>
                    <a:pt x="1950" y="1507"/>
                  </a:lnTo>
                  <a:lnTo>
                    <a:pt x="1938" y="1515"/>
                  </a:lnTo>
                  <a:lnTo>
                    <a:pt x="1913" y="1526"/>
                  </a:lnTo>
                  <a:lnTo>
                    <a:pt x="1888" y="1536"/>
                  </a:lnTo>
                  <a:lnTo>
                    <a:pt x="1861" y="1546"/>
                  </a:lnTo>
                  <a:lnTo>
                    <a:pt x="1835" y="1554"/>
                  </a:lnTo>
                  <a:lnTo>
                    <a:pt x="1829" y="1551"/>
                  </a:lnTo>
                  <a:lnTo>
                    <a:pt x="1825" y="1551"/>
                  </a:lnTo>
                  <a:lnTo>
                    <a:pt x="1819" y="1551"/>
                  </a:lnTo>
                  <a:lnTo>
                    <a:pt x="1815" y="1553"/>
                  </a:lnTo>
                  <a:lnTo>
                    <a:pt x="1806" y="1556"/>
                  </a:lnTo>
                  <a:lnTo>
                    <a:pt x="1797" y="1562"/>
                  </a:lnTo>
                  <a:lnTo>
                    <a:pt x="1788" y="1568"/>
                  </a:lnTo>
                  <a:lnTo>
                    <a:pt x="1779" y="1574"/>
                  </a:lnTo>
                  <a:lnTo>
                    <a:pt x="1775" y="1577"/>
                  </a:lnTo>
                  <a:lnTo>
                    <a:pt x="1770" y="1578"/>
                  </a:lnTo>
                  <a:lnTo>
                    <a:pt x="1766" y="1579"/>
                  </a:lnTo>
                  <a:lnTo>
                    <a:pt x="1761" y="1580"/>
                  </a:lnTo>
                  <a:lnTo>
                    <a:pt x="1753" y="1583"/>
                  </a:lnTo>
                  <a:lnTo>
                    <a:pt x="1744" y="1585"/>
                  </a:lnTo>
                  <a:lnTo>
                    <a:pt x="1736" y="1586"/>
                  </a:lnTo>
                  <a:lnTo>
                    <a:pt x="1729" y="1586"/>
                  </a:lnTo>
                  <a:lnTo>
                    <a:pt x="1713" y="1586"/>
                  </a:lnTo>
                  <a:lnTo>
                    <a:pt x="1698" y="1585"/>
                  </a:lnTo>
                  <a:lnTo>
                    <a:pt x="1682" y="1585"/>
                  </a:lnTo>
                  <a:lnTo>
                    <a:pt x="1668" y="1586"/>
                  </a:lnTo>
                  <a:lnTo>
                    <a:pt x="1660" y="1588"/>
                  </a:lnTo>
                  <a:lnTo>
                    <a:pt x="1653" y="1591"/>
                  </a:lnTo>
                  <a:lnTo>
                    <a:pt x="1646" y="1596"/>
                  </a:lnTo>
                  <a:lnTo>
                    <a:pt x="1639" y="1602"/>
                  </a:lnTo>
                  <a:lnTo>
                    <a:pt x="1617" y="1606"/>
                  </a:lnTo>
                  <a:lnTo>
                    <a:pt x="1595" y="1611"/>
                  </a:lnTo>
                  <a:lnTo>
                    <a:pt x="1573" y="1617"/>
                  </a:lnTo>
                  <a:lnTo>
                    <a:pt x="1551" y="1622"/>
                  </a:lnTo>
                  <a:lnTo>
                    <a:pt x="1530" y="1628"/>
                  </a:lnTo>
                  <a:lnTo>
                    <a:pt x="1508" y="1634"/>
                  </a:lnTo>
                  <a:lnTo>
                    <a:pt x="1486" y="1640"/>
                  </a:lnTo>
                  <a:lnTo>
                    <a:pt x="1465" y="1645"/>
                  </a:lnTo>
                  <a:lnTo>
                    <a:pt x="1461" y="1643"/>
                  </a:lnTo>
                  <a:lnTo>
                    <a:pt x="1459" y="1643"/>
                  </a:lnTo>
                  <a:lnTo>
                    <a:pt x="1456" y="1643"/>
                  </a:lnTo>
                  <a:lnTo>
                    <a:pt x="1452" y="1643"/>
                  </a:lnTo>
                  <a:lnTo>
                    <a:pt x="1450" y="1645"/>
                  </a:lnTo>
                  <a:lnTo>
                    <a:pt x="1447" y="1646"/>
                  </a:lnTo>
                  <a:lnTo>
                    <a:pt x="1445" y="1648"/>
                  </a:lnTo>
                  <a:lnTo>
                    <a:pt x="1442" y="1651"/>
                  </a:lnTo>
                  <a:lnTo>
                    <a:pt x="1425" y="1656"/>
                  </a:lnTo>
                  <a:lnTo>
                    <a:pt x="1405" y="1661"/>
                  </a:lnTo>
                  <a:lnTo>
                    <a:pt x="1386" y="1665"/>
                  </a:lnTo>
                  <a:lnTo>
                    <a:pt x="1366" y="1668"/>
                  </a:lnTo>
                  <a:lnTo>
                    <a:pt x="1346" y="1672"/>
                  </a:lnTo>
                  <a:lnTo>
                    <a:pt x="1328" y="1677"/>
                  </a:lnTo>
                  <a:lnTo>
                    <a:pt x="1309" y="1680"/>
                  </a:lnTo>
                  <a:lnTo>
                    <a:pt x="1291" y="1686"/>
                  </a:lnTo>
                  <a:lnTo>
                    <a:pt x="1289" y="1688"/>
                  </a:lnTo>
                  <a:lnTo>
                    <a:pt x="1287" y="1686"/>
                  </a:lnTo>
                  <a:lnTo>
                    <a:pt x="1285" y="1686"/>
                  </a:lnTo>
                  <a:lnTo>
                    <a:pt x="1283" y="1686"/>
                  </a:lnTo>
                  <a:lnTo>
                    <a:pt x="1281" y="1686"/>
                  </a:lnTo>
                  <a:lnTo>
                    <a:pt x="1280" y="1688"/>
                  </a:lnTo>
                  <a:lnTo>
                    <a:pt x="1279" y="1689"/>
                  </a:lnTo>
                  <a:lnTo>
                    <a:pt x="1277" y="1691"/>
                  </a:lnTo>
                  <a:lnTo>
                    <a:pt x="1256" y="1692"/>
                  </a:lnTo>
                  <a:lnTo>
                    <a:pt x="1235" y="1697"/>
                  </a:lnTo>
                  <a:lnTo>
                    <a:pt x="1215" y="1702"/>
                  </a:lnTo>
                  <a:lnTo>
                    <a:pt x="1195" y="1709"/>
                  </a:lnTo>
                  <a:lnTo>
                    <a:pt x="1175" y="1715"/>
                  </a:lnTo>
                  <a:lnTo>
                    <a:pt x="1155" y="1722"/>
                  </a:lnTo>
                  <a:lnTo>
                    <a:pt x="1136" y="1727"/>
                  </a:lnTo>
                  <a:lnTo>
                    <a:pt x="1115" y="1730"/>
                  </a:lnTo>
                  <a:lnTo>
                    <a:pt x="1099" y="1734"/>
                  </a:lnTo>
                  <a:lnTo>
                    <a:pt x="1084" y="1738"/>
                  </a:lnTo>
                  <a:lnTo>
                    <a:pt x="1068" y="1742"/>
                  </a:lnTo>
                  <a:lnTo>
                    <a:pt x="1053" y="1746"/>
                  </a:lnTo>
                  <a:lnTo>
                    <a:pt x="1037" y="1750"/>
                  </a:lnTo>
                  <a:lnTo>
                    <a:pt x="1022" y="1753"/>
                  </a:lnTo>
                  <a:lnTo>
                    <a:pt x="1005" y="1757"/>
                  </a:lnTo>
                  <a:lnTo>
                    <a:pt x="990" y="1758"/>
                  </a:lnTo>
                  <a:lnTo>
                    <a:pt x="985" y="1759"/>
                  </a:lnTo>
                  <a:lnTo>
                    <a:pt x="981" y="1760"/>
                  </a:lnTo>
                  <a:lnTo>
                    <a:pt x="976" y="1763"/>
                  </a:lnTo>
                  <a:lnTo>
                    <a:pt x="973" y="1764"/>
                  </a:lnTo>
                  <a:lnTo>
                    <a:pt x="969" y="1765"/>
                  </a:lnTo>
                  <a:lnTo>
                    <a:pt x="964" y="1766"/>
                  </a:lnTo>
                  <a:lnTo>
                    <a:pt x="960" y="1766"/>
                  </a:lnTo>
                  <a:lnTo>
                    <a:pt x="956" y="1767"/>
                  </a:lnTo>
                  <a:lnTo>
                    <a:pt x="930" y="1772"/>
                  </a:lnTo>
                  <a:lnTo>
                    <a:pt x="905" y="1778"/>
                  </a:lnTo>
                  <a:lnTo>
                    <a:pt x="879" y="1784"/>
                  </a:lnTo>
                  <a:lnTo>
                    <a:pt x="854" y="1791"/>
                  </a:lnTo>
                  <a:lnTo>
                    <a:pt x="829" y="1798"/>
                  </a:lnTo>
                  <a:lnTo>
                    <a:pt x="803" y="1806"/>
                  </a:lnTo>
                  <a:lnTo>
                    <a:pt x="779" y="1810"/>
                  </a:lnTo>
                  <a:lnTo>
                    <a:pt x="753" y="1815"/>
                  </a:lnTo>
                  <a:lnTo>
                    <a:pt x="746" y="1820"/>
                  </a:lnTo>
                  <a:lnTo>
                    <a:pt x="737" y="1825"/>
                  </a:lnTo>
                  <a:lnTo>
                    <a:pt x="728" y="1827"/>
                  </a:lnTo>
                  <a:lnTo>
                    <a:pt x="718" y="1830"/>
                  </a:lnTo>
                  <a:lnTo>
                    <a:pt x="708" y="1832"/>
                  </a:lnTo>
                  <a:lnTo>
                    <a:pt x="698" y="1833"/>
                  </a:lnTo>
                  <a:lnTo>
                    <a:pt x="689" y="1835"/>
                  </a:lnTo>
                  <a:lnTo>
                    <a:pt x="681" y="1839"/>
                  </a:lnTo>
                  <a:lnTo>
                    <a:pt x="673" y="1839"/>
                  </a:lnTo>
                  <a:lnTo>
                    <a:pt x="665" y="1839"/>
                  </a:lnTo>
                  <a:lnTo>
                    <a:pt x="657" y="1840"/>
                  </a:lnTo>
                  <a:lnTo>
                    <a:pt x="651" y="1840"/>
                  </a:lnTo>
                  <a:lnTo>
                    <a:pt x="643" y="1839"/>
                  </a:lnTo>
                  <a:lnTo>
                    <a:pt x="636" y="1838"/>
                  </a:lnTo>
                  <a:lnTo>
                    <a:pt x="630" y="1834"/>
                  </a:lnTo>
                  <a:lnTo>
                    <a:pt x="624" y="1830"/>
                  </a:lnTo>
                  <a:lnTo>
                    <a:pt x="623" y="1831"/>
                  </a:lnTo>
                  <a:lnTo>
                    <a:pt x="621" y="1832"/>
                  </a:lnTo>
                  <a:lnTo>
                    <a:pt x="620" y="1832"/>
                  </a:lnTo>
                  <a:lnTo>
                    <a:pt x="619" y="1833"/>
                  </a:lnTo>
                  <a:lnTo>
                    <a:pt x="618" y="1834"/>
                  </a:lnTo>
                  <a:lnTo>
                    <a:pt x="615" y="1835"/>
                  </a:lnTo>
                  <a:lnTo>
                    <a:pt x="614" y="1837"/>
                  </a:lnTo>
                  <a:lnTo>
                    <a:pt x="613" y="1838"/>
                  </a:lnTo>
                  <a:lnTo>
                    <a:pt x="613" y="1841"/>
                  </a:lnTo>
                  <a:lnTo>
                    <a:pt x="611" y="1841"/>
                  </a:lnTo>
                  <a:lnTo>
                    <a:pt x="609" y="1843"/>
                  </a:lnTo>
                  <a:lnTo>
                    <a:pt x="605" y="1844"/>
                  </a:lnTo>
                  <a:lnTo>
                    <a:pt x="603" y="1845"/>
                  </a:lnTo>
                  <a:lnTo>
                    <a:pt x="600" y="1846"/>
                  </a:lnTo>
                  <a:lnTo>
                    <a:pt x="598" y="1849"/>
                  </a:lnTo>
                  <a:lnTo>
                    <a:pt x="594" y="1851"/>
                  </a:lnTo>
                  <a:lnTo>
                    <a:pt x="592" y="1853"/>
                  </a:lnTo>
                  <a:lnTo>
                    <a:pt x="573" y="1856"/>
                  </a:lnTo>
                  <a:lnTo>
                    <a:pt x="555" y="1859"/>
                  </a:lnTo>
                  <a:lnTo>
                    <a:pt x="536" y="1864"/>
                  </a:lnTo>
                  <a:lnTo>
                    <a:pt x="517" y="1869"/>
                  </a:lnTo>
                  <a:lnTo>
                    <a:pt x="497" y="1872"/>
                  </a:lnTo>
                  <a:lnTo>
                    <a:pt x="478" y="1876"/>
                  </a:lnTo>
                  <a:lnTo>
                    <a:pt x="460" y="1878"/>
                  </a:lnTo>
                  <a:lnTo>
                    <a:pt x="441" y="1878"/>
                  </a:lnTo>
                  <a:lnTo>
                    <a:pt x="425" y="1876"/>
                  </a:lnTo>
                  <a:lnTo>
                    <a:pt x="411" y="1872"/>
                  </a:lnTo>
                  <a:lnTo>
                    <a:pt x="398" y="1869"/>
                  </a:lnTo>
                  <a:lnTo>
                    <a:pt x="383" y="1863"/>
                  </a:lnTo>
                  <a:lnTo>
                    <a:pt x="370" y="1857"/>
                  </a:lnTo>
                  <a:lnTo>
                    <a:pt x="357" y="1850"/>
                  </a:lnTo>
                  <a:lnTo>
                    <a:pt x="345" y="1841"/>
                  </a:lnTo>
                  <a:lnTo>
                    <a:pt x="333" y="1832"/>
                  </a:lnTo>
                  <a:lnTo>
                    <a:pt x="328" y="1839"/>
                  </a:lnTo>
                  <a:lnTo>
                    <a:pt x="324" y="1844"/>
                  </a:lnTo>
                  <a:lnTo>
                    <a:pt x="318" y="1849"/>
                  </a:lnTo>
                  <a:lnTo>
                    <a:pt x="312" y="1851"/>
                  </a:lnTo>
                  <a:lnTo>
                    <a:pt x="305" y="1853"/>
                  </a:lnTo>
                  <a:lnTo>
                    <a:pt x="298" y="1855"/>
                  </a:lnTo>
                  <a:lnTo>
                    <a:pt x="292" y="1856"/>
                  </a:lnTo>
                  <a:lnTo>
                    <a:pt x="285" y="1857"/>
                  </a:lnTo>
                  <a:lnTo>
                    <a:pt x="275" y="1855"/>
                  </a:lnTo>
                  <a:lnTo>
                    <a:pt x="265" y="1851"/>
                  </a:lnTo>
                  <a:lnTo>
                    <a:pt x="255" y="1847"/>
                  </a:lnTo>
                  <a:lnTo>
                    <a:pt x="245" y="1843"/>
                  </a:lnTo>
                  <a:lnTo>
                    <a:pt x="237" y="1838"/>
                  </a:lnTo>
                  <a:lnTo>
                    <a:pt x="229" y="1832"/>
                  </a:lnTo>
                  <a:lnTo>
                    <a:pt x="220" y="1825"/>
                  </a:lnTo>
                  <a:lnTo>
                    <a:pt x="212" y="1816"/>
                  </a:lnTo>
                  <a:lnTo>
                    <a:pt x="209" y="1807"/>
                  </a:lnTo>
                  <a:lnTo>
                    <a:pt x="206" y="1796"/>
                  </a:lnTo>
                  <a:lnTo>
                    <a:pt x="203" y="1784"/>
                  </a:lnTo>
                  <a:lnTo>
                    <a:pt x="201" y="1773"/>
                  </a:lnTo>
                  <a:lnTo>
                    <a:pt x="200" y="1761"/>
                  </a:lnTo>
                  <a:lnTo>
                    <a:pt x="200" y="1750"/>
                  </a:lnTo>
                  <a:lnTo>
                    <a:pt x="201" y="1739"/>
                  </a:lnTo>
                  <a:lnTo>
                    <a:pt x="203" y="1727"/>
                  </a:lnTo>
                  <a:lnTo>
                    <a:pt x="199" y="1725"/>
                  </a:lnTo>
                  <a:lnTo>
                    <a:pt x="195" y="1722"/>
                  </a:lnTo>
                  <a:lnTo>
                    <a:pt x="190" y="1717"/>
                  </a:lnTo>
                  <a:lnTo>
                    <a:pt x="186" y="1713"/>
                  </a:lnTo>
                  <a:lnTo>
                    <a:pt x="176" y="1703"/>
                  </a:lnTo>
                  <a:lnTo>
                    <a:pt x="167" y="1692"/>
                  </a:lnTo>
                  <a:lnTo>
                    <a:pt x="163" y="1689"/>
                  </a:lnTo>
                  <a:lnTo>
                    <a:pt x="158" y="1685"/>
                  </a:lnTo>
                  <a:lnTo>
                    <a:pt x="154" y="1683"/>
                  </a:lnTo>
                  <a:lnTo>
                    <a:pt x="149" y="1683"/>
                  </a:lnTo>
                  <a:lnTo>
                    <a:pt x="145" y="1684"/>
                  </a:lnTo>
                  <a:lnTo>
                    <a:pt x="141" y="1686"/>
                  </a:lnTo>
                  <a:lnTo>
                    <a:pt x="136" y="1692"/>
                  </a:lnTo>
                  <a:lnTo>
                    <a:pt x="132" y="1701"/>
                  </a:lnTo>
                  <a:lnTo>
                    <a:pt x="125" y="1704"/>
                  </a:lnTo>
                  <a:lnTo>
                    <a:pt x="118" y="1707"/>
                  </a:lnTo>
                  <a:lnTo>
                    <a:pt x="112" y="1708"/>
                  </a:lnTo>
                  <a:lnTo>
                    <a:pt x="105" y="1709"/>
                  </a:lnTo>
                  <a:lnTo>
                    <a:pt x="99" y="1708"/>
                  </a:lnTo>
                  <a:lnTo>
                    <a:pt x="92" y="1708"/>
                  </a:lnTo>
                  <a:lnTo>
                    <a:pt x="84" y="1707"/>
                  </a:lnTo>
                  <a:lnTo>
                    <a:pt x="77" y="1705"/>
                  </a:lnTo>
                  <a:lnTo>
                    <a:pt x="67" y="1701"/>
                  </a:lnTo>
                  <a:lnTo>
                    <a:pt x="57" y="1695"/>
                  </a:lnTo>
                  <a:lnTo>
                    <a:pt x="47" y="1688"/>
                  </a:lnTo>
                  <a:lnTo>
                    <a:pt x="38" y="1679"/>
                  </a:lnTo>
                  <a:lnTo>
                    <a:pt x="30" y="1671"/>
                  </a:lnTo>
                  <a:lnTo>
                    <a:pt x="25" y="1660"/>
                  </a:lnTo>
                  <a:lnTo>
                    <a:pt x="22" y="1654"/>
                  </a:lnTo>
                  <a:lnTo>
                    <a:pt x="20" y="1648"/>
                  </a:lnTo>
                  <a:lnTo>
                    <a:pt x="19" y="1642"/>
                  </a:lnTo>
                  <a:lnTo>
                    <a:pt x="19" y="1635"/>
                  </a:lnTo>
                  <a:lnTo>
                    <a:pt x="19" y="1628"/>
                  </a:lnTo>
                  <a:lnTo>
                    <a:pt x="19" y="1621"/>
                  </a:lnTo>
                  <a:lnTo>
                    <a:pt x="18" y="1614"/>
                  </a:lnTo>
                  <a:lnTo>
                    <a:pt x="18" y="1606"/>
                  </a:lnTo>
                  <a:lnTo>
                    <a:pt x="18" y="1599"/>
                  </a:lnTo>
                  <a:lnTo>
                    <a:pt x="19" y="1592"/>
                  </a:lnTo>
                  <a:lnTo>
                    <a:pt x="21" y="1585"/>
                  </a:lnTo>
                  <a:lnTo>
                    <a:pt x="24" y="1579"/>
                  </a:lnTo>
                  <a:lnTo>
                    <a:pt x="21" y="1573"/>
                  </a:lnTo>
                  <a:lnTo>
                    <a:pt x="18" y="1568"/>
                  </a:lnTo>
                  <a:lnTo>
                    <a:pt x="15" y="1563"/>
                  </a:lnTo>
                  <a:lnTo>
                    <a:pt x="10" y="1560"/>
                  </a:lnTo>
                  <a:lnTo>
                    <a:pt x="7" y="1555"/>
                  </a:lnTo>
                  <a:lnTo>
                    <a:pt x="5" y="1550"/>
                  </a:lnTo>
                  <a:lnTo>
                    <a:pt x="3" y="1544"/>
                  </a:lnTo>
                  <a:lnTo>
                    <a:pt x="3" y="1538"/>
                  </a:lnTo>
                  <a:lnTo>
                    <a:pt x="1" y="1532"/>
                  </a:lnTo>
                  <a:lnTo>
                    <a:pt x="3" y="1525"/>
                  </a:lnTo>
                  <a:lnTo>
                    <a:pt x="4" y="1519"/>
                  </a:lnTo>
                  <a:lnTo>
                    <a:pt x="5" y="1512"/>
                  </a:lnTo>
                  <a:lnTo>
                    <a:pt x="6" y="1506"/>
                  </a:lnTo>
                  <a:lnTo>
                    <a:pt x="6" y="1499"/>
                  </a:lnTo>
                  <a:lnTo>
                    <a:pt x="5" y="1493"/>
                  </a:lnTo>
                  <a:lnTo>
                    <a:pt x="0" y="1487"/>
                  </a:lnTo>
                  <a:lnTo>
                    <a:pt x="3" y="1464"/>
                  </a:lnTo>
                  <a:lnTo>
                    <a:pt x="4" y="1442"/>
                  </a:lnTo>
                  <a:lnTo>
                    <a:pt x="4" y="1419"/>
                  </a:lnTo>
                  <a:lnTo>
                    <a:pt x="5" y="1396"/>
                  </a:lnTo>
                  <a:lnTo>
                    <a:pt x="6" y="1374"/>
                  </a:lnTo>
                  <a:lnTo>
                    <a:pt x="7" y="1351"/>
                  </a:lnTo>
                  <a:lnTo>
                    <a:pt x="8" y="1330"/>
                  </a:lnTo>
                  <a:lnTo>
                    <a:pt x="10" y="1308"/>
                  </a:lnTo>
                  <a:lnTo>
                    <a:pt x="8" y="1296"/>
                  </a:lnTo>
                  <a:lnTo>
                    <a:pt x="7" y="1284"/>
                  </a:lnTo>
                  <a:lnTo>
                    <a:pt x="6" y="1271"/>
                  </a:lnTo>
                  <a:lnTo>
                    <a:pt x="5" y="1259"/>
                  </a:lnTo>
                  <a:lnTo>
                    <a:pt x="5" y="1246"/>
                  </a:lnTo>
                  <a:lnTo>
                    <a:pt x="5" y="1234"/>
                  </a:lnTo>
                  <a:lnTo>
                    <a:pt x="6" y="1221"/>
                  </a:lnTo>
                  <a:lnTo>
                    <a:pt x="8" y="1210"/>
                  </a:lnTo>
                  <a:lnTo>
                    <a:pt x="7" y="1165"/>
                  </a:lnTo>
                  <a:lnTo>
                    <a:pt x="8" y="1120"/>
                  </a:lnTo>
                  <a:lnTo>
                    <a:pt x="10" y="1074"/>
                  </a:lnTo>
                  <a:lnTo>
                    <a:pt x="14" y="1029"/>
                  </a:lnTo>
                  <a:lnTo>
                    <a:pt x="16" y="982"/>
                  </a:lnTo>
                  <a:lnTo>
                    <a:pt x="18" y="937"/>
                  </a:lnTo>
                  <a:lnTo>
                    <a:pt x="19" y="893"/>
                  </a:lnTo>
                  <a:lnTo>
                    <a:pt x="19" y="848"/>
                  </a:lnTo>
                  <a:lnTo>
                    <a:pt x="21" y="822"/>
                  </a:lnTo>
                  <a:lnTo>
                    <a:pt x="22" y="796"/>
                  </a:lnTo>
                  <a:lnTo>
                    <a:pt x="25" y="771"/>
                  </a:lnTo>
                  <a:lnTo>
                    <a:pt x="25" y="745"/>
                  </a:lnTo>
                  <a:lnTo>
                    <a:pt x="26" y="720"/>
                  </a:lnTo>
                  <a:lnTo>
                    <a:pt x="26" y="694"/>
                  </a:lnTo>
                  <a:lnTo>
                    <a:pt x="26" y="667"/>
                  </a:lnTo>
                  <a:lnTo>
                    <a:pt x="26" y="640"/>
                  </a:lnTo>
                  <a:lnTo>
                    <a:pt x="28" y="618"/>
                  </a:lnTo>
                  <a:lnTo>
                    <a:pt x="30" y="597"/>
                  </a:lnTo>
                  <a:lnTo>
                    <a:pt x="33" y="575"/>
                  </a:lnTo>
                  <a:lnTo>
                    <a:pt x="38" y="555"/>
                  </a:lnTo>
                  <a:lnTo>
                    <a:pt x="44" y="535"/>
                  </a:lnTo>
                  <a:lnTo>
                    <a:pt x="51" y="516"/>
                  </a:lnTo>
                  <a:lnTo>
                    <a:pt x="56" y="506"/>
                  </a:lnTo>
                  <a:lnTo>
                    <a:pt x="61" y="497"/>
                  </a:lnTo>
                  <a:lnTo>
                    <a:pt x="67" y="488"/>
                  </a:lnTo>
                  <a:lnTo>
                    <a:pt x="73" y="480"/>
                  </a:lnTo>
                  <a:lnTo>
                    <a:pt x="83" y="465"/>
                  </a:lnTo>
                  <a:lnTo>
                    <a:pt x="95" y="448"/>
                  </a:lnTo>
                  <a:lnTo>
                    <a:pt x="107" y="434"/>
                  </a:lnTo>
                  <a:lnTo>
                    <a:pt x="121" y="418"/>
                  </a:lnTo>
                  <a:lnTo>
                    <a:pt x="135" y="405"/>
                  </a:lnTo>
                  <a:lnTo>
                    <a:pt x="149" y="393"/>
                  </a:lnTo>
                  <a:lnTo>
                    <a:pt x="165" y="382"/>
                  </a:lnTo>
                  <a:lnTo>
                    <a:pt x="181" y="373"/>
                  </a:lnTo>
                  <a:lnTo>
                    <a:pt x="194" y="364"/>
                  </a:lnTo>
                  <a:lnTo>
                    <a:pt x="207" y="357"/>
                  </a:lnTo>
                  <a:lnTo>
                    <a:pt x="220" y="350"/>
                  </a:lnTo>
                  <a:lnTo>
                    <a:pt x="233" y="344"/>
                  </a:lnTo>
                  <a:lnTo>
                    <a:pt x="248" y="338"/>
                  </a:lnTo>
                  <a:lnTo>
                    <a:pt x="261" y="332"/>
                  </a:lnTo>
                  <a:lnTo>
                    <a:pt x="275" y="326"/>
                  </a:lnTo>
                  <a:lnTo>
                    <a:pt x="289" y="320"/>
                  </a:lnTo>
                  <a:lnTo>
                    <a:pt x="292" y="311"/>
                  </a:lnTo>
                  <a:lnTo>
                    <a:pt x="296" y="303"/>
                  </a:lnTo>
                  <a:lnTo>
                    <a:pt x="302" y="297"/>
                  </a:lnTo>
                  <a:lnTo>
                    <a:pt x="308" y="293"/>
                  </a:lnTo>
                  <a:lnTo>
                    <a:pt x="316" y="289"/>
                  </a:lnTo>
                  <a:lnTo>
                    <a:pt x="325" y="284"/>
                  </a:lnTo>
                  <a:lnTo>
                    <a:pt x="333" y="282"/>
                  </a:lnTo>
                  <a:lnTo>
                    <a:pt x="339" y="278"/>
                  </a:lnTo>
                  <a:lnTo>
                    <a:pt x="346" y="277"/>
                  </a:lnTo>
                  <a:lnTo>
                    <a:pt x="353" y="278"/>
                  </a:lnTo>
                  <a:lnTo>
                    <a:pt x="359" y="280"/>
                  </a:lnTo>
                  <a:lnTo>
                    <a:pt x="365" y="281"/>
                  </a:lnTo>
                  <a:lnTo>
                    <a:pt x="370" y="281"/>
                  </a:lnTo>
                  <a:lnTo>
                    <a:pt x="376" y="278"/>
                  </a:lnTo>
                  <a:lnTo>
                    <a:pt x="378" y="276"/>
                  </a:lnTo>
                  <a:lnTo>
                    <a:pt x="379" y="274"/>
                  </a:lnTo>
                  <a:lnTo>
                    <a:pt x="381" y="270"/>
                  </a:lnTo>
                  <a:lnTo>
                    <a:pt x="382" y="266"/>
                  </a:lnTo>
                  <a:lnTo>
                    <a:pt x="391" y="260"/>
                  </a:lnTo>
                  <a:lnTo>
                    <a:pt x="400" y="256"/>
                  </a:lnTo>
                  <a:lnTo>
                    <a:pt x="409" y="251"/>
                  </a:lnTo>
                  <a:lnTo>
                    <a:pt x="418" y="246"/>
                  </a:lnTo>
                  <a:lnTo>
                    <a:pt x="428" y="243"/>
                  </a:lnTo>
                  <a:lnTo>
                    <a:pt x="438" y="239"/>
                  </a:lnTo>
                  <a:lnTo>
                    <a:pt x="448" y="238"/>
                  </a:lnTo>
                  <a:lnTo>
                    <a:pt x="457" y="235"/>
                  </a:lnTo>
                  <a:lnTo>
                    <a:pt x="465" y="234"/>
                  </a:lnTo>
                  <a:lnTo>
                    <a:pt x="474" y="235"/>
                  </a:lnTo>
                  <a:lnTo>
                    <a:pt x="483" y="237"/>
                  </a:lnTo>
                  <a:lnTo>
                    <a:pt x="492" y="238"/>
                  </a:lnTo>
                  <a:lnTo>
                    <a:pt x="501" y="238"/>
                  </a:lnTo>
                  <a:lnTo>
                    <a:pt x="509" y="237"/>
                  </a:lnTo>
                  <a:lnTo>
                    <a:pt x="514" y="235"/>
                  </a:lnTo>
                  <a:lnTo>
                    <a:pt x="518" y="234"/>
                  </a:lnTo>
                  <a:lnTo>
                    <a:pt x="522" y="232"/>
                  </a:lnTo>
                  <a:lnTo>
                    <a:pt x="525" y="228"/>
                  </a:lnTo>
                  <a:lnTo>
                    <a:pt x="547" y="229"/>
                  </a:lnTo>
                  <a:lnTo>
                    <a:pt x="567" y="229"/>
                  </a:lnTo>
                  <a:lnTo>
                    <a:pt x="588" y="227"/>
                  </a:lnTo>
                  <a:lnTo>
                    <a:pt x="608" y="225"/>
                  </a:lnTo>
                  <a:lnTo>
                    <a:pt x="628" y="220"/>
                  </a:lnTo>
                  <a:lnTo>
                    <a:pt x="647" y="215"/>
                  </a:lnTo>
                  <a:lnTo>
                    <a:pt x="667" y="210"/>
                  </a:lnTo>
                  <a:lnTo>
                    <a:pt x="687" y="206"/>
                  </a:lnTo>
                  <a:lnTo>
                    <a:pt x="703" y="198"/>
                  </a:lnTo>
                  <a:lnTo>
                    <a:pt x="718" y="195"/>
                  </a:lnTo>
                  <a:lnTo>
                    <a:pt x="735" y="191"/>
                  </a:lnTo>
                  <a:lnTo>
                    <a:pt x="750" y="188"/>
                  </a:lnTo>
                  <a:lnTo>
                    <a:pt x="766" y="185"/>
                  </a:lnTo>
                  <a:lnTo>
                    <a:pt x="781" y="182"/>
                  </a:lnTo>
                  <a:lnTo>
                    <a:pt x="798" y="178"/>
                  </a:lnTo>
                  <a:lnTo>
                    <a:pt x="813" y="172"/>
                  </a:lnTo>
                  <a:lnTo>
                    <a:pt x="816" y="164"/>
                  </a:lnTo>
                  <a:lnTo>
                    <a:pt x="817" y="154"/>
                  </a:lnTo>
                  <a:lnTo>
                    <a:pt x="819" y="145"/>
                  </a:lnTo>
                  <a:lnTo>
                    <a:pt x="819" y="135"/>
                  </a:lnTo>
                  <a:lnTo>
                    <a:pt x="820" y="126"/>
                  </a:lnTo>
                  <a:lnTo>
                    <a:pt x="821" y="116"/>
                  </a:lnTo>
                  <a:lnTo>
                    <a:pt x="824" y="107"/>
                  </a:lnTo>
                  <a:lnTo>
                    <a:pt x="829" y="98"/>
                  </a:lnTo>
                  <a:lnTo>
                    <a:pt x="830" y="90"/>
                  </a:lnTo>
                  <a:lnTo>
                    <a:pt x="832" y="83"/>
                  </a:lnTo>
                  <a:lnTo>
                    <a:pt x="835" y="76"/>
                  </a:lnTo>
                  <a:lnTo>
                    <a:pt x="838" y="70"/>
                  </a:lnTo>
                  <a:lnTo>
                    <a:pt x="843" y="65"/>
                  </a:lnTo>
                  <a:lnTo>
                    <a:pt x="848" y="61"/>
                  </a:lnTo>
                  <a:lnTo>
                    <a:pt x="854" y="58"/>
                  </a:lnTo>
                  <a:lnTo>
                    <a:pt x="861" y="54"/>
                  </a:lnTo>
                  <a:lnTo>
                    <a:pt x="874" y="49"/>
                  </a:lnTo>
                  <a:lnTo>
                    <a:pt x="888" y="45"/>
                  </a:lnTo>
                  <a:lnTo>
                    <a:pt x="901" y="40"/>
                  </a:lnTo>
                  <a:lnTo>
                    <a:pt x="914" y="34"/>
                  </a:lnTo>
                  <a:lnTo>
                    <a:pt x="932" y="27"/>
                  </a:lnTo>
                  <a:lnTo>
                    <a:pt x="953" y="23"/>
                  </a:lnTo>
                  <a:lnTo>
                    <a:pt x="974" y="19"/>
                  </a:lnTo>
                  <a:lnTo>
                    <a:pt x="996" y="17"/>
                  </a:lnTo>
                  <a:lnTo>
                    <a:pt x="1017" y="15"/>
                  </a:lnTo>
                  <a:lnTo>
                    <a:pt x="1039" y="14"/>
                  </a:lnTo>
                  <a:lnTo>
                    <a:pt x="1060" y="11"/>
                  </a:lnTo>
                  <a:lnTo>
                    <a:pt x="1079" y="8"/>
                  </a:lnTo>
                  <a:lnTo>
                    <a:pt x="1089" y="8"/>
                  </a:lnTo>
                  <a:lnTo>
                    <a:pt x="1099" y="8"/>
                  </a:lnTo>
                  <a:lnTo>
                    <a:pt x="1109" y="6"/>
                  </a:lnTo>
                  <a:lnTo>
                    <a:pt x="1118" y="5"/>
                  </a:lnTo>
                  <a:lnTo>
                    <a:pt x="1128" y="4"/>
                  </a:lnTo>
                  <a:lnTo>
                    <a:pt x="1138" y="3"/>
                  </a:lnTo>
                  <a:lnTo>
                    <a:pt x="1148" y="2"/>
                  </a:lnTo>
                  <a:lnTo>
                    <a:pt x="1158" y="3"/>
                  </a:lnTo>
                  <a:lnTo>
                    <a:pt x="1159" y="2"/>
                  </a:lnTo>
                  <a:lnTo>
                    <a:pt x="1161" y="0"/>
                  </a:lnTo>
                  <a:lnTo>
                    <a:pt x="1163" y="0"/>
                  </a:lnTo>
                  <a:lnTo>
                    <a:pt x="1165" y="2"/>
                  </a:lnTo>
                  <a:lnTo>
                    <a:pt x="1168" y="2"/>
                  </a:lnTo>
                  <a:lnTo>
                    <a:pt x="1170" y="3"/>
                  </a:lnTo>
                  <a:lnTo>
                    <a:pt x="1173" y="3"/>
                  </a:lnTo>
                  <a:lnTo>
                    <a:pt x="1175" y="3"/>
                  </a:lnTo>
                  <a:lnTo>
                    <a:pt x="1182" y="3"/>
                  </a:lnTo>
                  <a:lnTo>
                    <a:pt x="1191" y="3"/>
                  </a:lnTo>
                  <a:lnTo>
                    <a:pt x="1198" y="3"/>
                  </a:lnTo>
                  <a:lnTo>
                    <a:pt x="1207" y="3"/>
                  </a:lnTo>
                  <a:lnTo>
                    <a:pt x="1215" y="3"/>
                  </a:lnTo>
                  <a:lnTo>
                    <a:pt x="1224" y="4"/>
                  </a:lnTo>
                  <a:lnTo>
                    <a:pt x="1232" y="4"/>
                  </a:lnTo>
                  <a:lnTo>
                    <a:pt x="1238" y="5"/>
                  </a:lnTo>
                  <a:close/>
                  <a:moveTo>
                    <a:pt x="1214" y="98"/>
                  </a:moveTo>
                  <a:lnTo>
                    <a:pt x="1216" y="99"/>
                  </a:lnTo>
                  <a:lnTo>
                    <a:pt x="1217" y="99"/>
                  </a:lnTo>
                  <a:lnTo>
                    <a:pt x="1217" y="101"/>
                  </a:lnTo>
                  <a:lnTo>
                    <a:pt x="1216" y="102"/>
                  </a:lnTo>
                  <a:lnTo>
                    <a:pt x="1212" y="103"/>
                  </a:lnTo>
                  <a:lnTo>
                    <a:pt x="1205" y="104"/>
                  </a:lnTo>
                  <a:lnTo>
                    <a:pt x="1197" y="105"/>
                  </a:lnTo>
                  <a:lnTo>
                    <a:pt x="1189" y="105"/>
                  </a:lnTo>
                  <a:lnTo>
                    <a:pt x="1181" y="107"/>
                  </a:lnTo>
                  <a:lnTo>
                    <a:pt x="1175" y="108"/>
                  </a:lnTo>
                  <a:lnTo>
                    <a:pt x="1163" y="110"/>
                  </a:lnTo>
                  <a:lnTo>
                    <a:pt x="1151" y="113"/>
                  </a:lnTo>
                  <a:lnTo>
                    <a:pt x="1139" y="115"/>
                  </a:lnTo>
                  <a:lnTo>
                    <a:pt x="1126" y="116"/>
                  </a:lnTo>
                  <a:lnTo>
                    <a:pt x="1113" y="119"/>
                  </a:lnTo>
                  <a:lnTo>
                    <a:pt x="1100" y="121"/>
                  </a:lnTo>
                  <a:lnTo>
                    <a:pt x="1088" y="122"/>
                  </a:lnTo>
                  <a:lnTo>
                    <a:pt x="1076" y="126"/>
                  </a:lnTo>
                  <a:lnTo>
                    <a:pt x="1069" y="127"/>
                  </a:lnTo>
                  <a:lnTo>
                    <a:pt x="1063" y="127"/>
                  </a:lnTo>
                  <a:lnTo>
                    <a:pt x="1056" y="128"/>
                  </a:lnTo>
                  <a:lnTo>
                    <a:pt x="1049" y="128"/>
                  </a:lnTo>
                  <a:lnTo>
                    <a:pt x="1043" y="128"/>
                  </a:lnTo>
                  <a:lnTo>
                    <a:pt x="1036" y="129"/>
                  </a:lnTo>
                  <a:lnTo>
                    <a:pt x="1029" y="129"/>
                  </a:lnTo>
                  <a:lnTo>
                    <a:pt x="1023" y="132"/>
                  </a:lnTo>
                  <a:lnTo>
                    <a:pt x="1006" y="134"/>
                  </a:lnTo>
                  <a:lnTo>
                    <a:pt x="991" y="136"/>
                  </a:lnTo>
                  <a:lnTo>
                    <a:pt x="974" y="139"/>
                  </a:lnTo>
                  <a:lnTo>
                    <a:pt x="959" y="141"/>
                  </a:lnTo>
                  <a:lnTo>
                    <a:pt x="943" y="144"/>
                  </a:lnTo>
                  <a:lnTo>
                    <a:pt x="928" y="146"/>
                  </a:lnTo>
                  <a:lnTo>
                    <a:pt x="911" y="150"/>
                  </a:lnTo>
                  <a:lnTo>
                    <a:pt x="896" y="154"/>
                  </a:lnTo>
                  <a:lnTo>
                    <a:pt x="897" y="148"/>
                  </a:lnTo>
                  <a:lnTo>
                    <a:pt x="898" y="144"/>
                  </a:lnTo>
                  <a:lnTo>
                    <a:pt x="900" y="139"/>
                  </a:lnTo>
                  <a:lnTo>
                    <a:pt x="903" y="134"/>
                  </a:lnTo>
                  <a:lnTo>
                    <a:pt x="910" y="128"/>
                  </a:lnTo>
                  <a:lnTo>
                    <a:pt x="919" y="123"/>
                  </a:lnTo>
                  <a:lnTo>
                    <a:pt x="929" y="119"/>
                  </a:lnTo>
                  <a:lnTo>
                    <a:pt x="940" y="116"/>
                  </a:lnTo>
                  <a:lnTo>
                    <a:pt x="950" y="113"/>
                  </a:lnTo>
                  <a:lnTo>
                    <a:pt x="960" y="110"/>
                  </a:lnTo>
                  <a:lnTo>
                    <a:pt x="964" y="108"/>
                  </a:lnTo>
                  <a:lnTo>
                    <a:pt x="970" y="107"/>
                  </a:lnTo>
                  <a:lnTo>
                    <a:pt x="975" y="105"/>
                  </a:lnTo>
                  <a:lnTo>
                    <a:pt x="981" y="104"/>
                  </a:lnTo>
                  <a:lnTo>
                    <a:pt x="986" y="103"/>
                  </a:lnTo>
                  <a:lnTo>
                    <a:pt x="992" y="102"/>
                  </a:lnTo>
                  <a:lnTo>
                    <a:pt x="997" y="102"/>
                  </a:lnTo>
                  <a:lnTo>
                    <a:pt x="1003" y="102"/>
                  </a:lnTo>
                  <a:lnTo>
                    <a:pt x="1016" y="98"/>
                  </a:lnTo>
                  <a:lnTo>
                    <a:pt x="1031" y="95"/>
                  </a:lnTo>
                  <a:lnTo>
                    <a:pt x="1044" y="92"/>
                  </a:lnTo>
                  <a:lnTo>
                    <a:pt x="1058" y="90"/>
                  </a:lnTo>
                  <a:lnTo>
                    <a:pt x="1073" y="87"/>
                  </a:lnTo>
                  <a:lnTo>
                    <a:pt x="1087" y="86"/>
                  </a:lnTo>
                  <a:lnTo>
                    <a:pt x="1101" y="84"/>
                  </a:lnTo>
                  <a:lnTo>
                    <a:pt x="1115" y="82"/>
                  </a:lnTo>
                  <a:lnTo>
                    <a:pt x="1127" y="84"/>
                  </a:lnTo>
                  <a:lnTo>
                    <a:pt x="1140" y="85"/>
                  </a:lnTo>
                  <a:lnTo>
                    <a:pt x="1152" y="85"/>
                  </a:lnTo>
                  <a:lnTo>
                    <a:pt x="1164" y="84"/>
                  </a:lnTo>
                  <a:lnTo>
                    <a:pt x="1176" y="85"/>
                  </a:lnTo>
                  <a:lnTo>
                    <a:pt x="1189" y="86"/>
                  </a:lnTo>
                  <a:lnTo>
                    <a:pt x="1194" y="87"/>
                  </a:lnTo>
                  <a:lnTo>
                    <a:pt x="1200" y="90"/>
                  </a:lnTo>
                  <a:lnTo>
                    <a:pt x="1205" y="93"/>
                  </a:lnTo>
                  <a:lnTo>
                    <a:pt x="1209" y="96"/>
                  </a:lnTo>
                  <a:lnTo>
                    <a:pt x="1214" y="98"/>
                  </a:lnTo>
                  <a:close/>
                </a:path>
              </a:pathLst>
            </a:custGeom>
            <a:solidFill>
              <a:srgbClr val="000000"/>
            </a:solidFill>
            <a:ln w="9525">
              <a:noFill/>
              <a:round/>
              <a:headEnd/>
              <a:tailEnd/>
            </a:ln>
          </p:spPr>
          <p:txBody>
            <a:bodyPr/>
            <a:lstStyle/>
            <a:p>
              <a:endParaRPr lang="en-US"/>
            </a:p>
          </p:txBody>
        </p:sp>
        <p:sp>
          <p:nvSpPr>
            <p:cNvPr id="4265" name="Freeform 99"/>
            <p:cNvSpPr>
              <a:spLocks/>
            </p:cNvSpPr>
            <p:nvPr/>
          </p:nvSpPr>
          <p:spPr bwMode="auto">
            <a:xfrm>
              <a:off x="4208" y="3843"/>
              <a:ext cx="97" cy="47"/>
            </a:xfrm>
            <a:custGeom>
              <a:avLst/>
              <a:gdLst>
                <a:gd name="T0" fmla="*/ 472 w 580"/>
                <a:gd name="T1" fmla="*/ 4 h 283"/>
                <a:gd name="T2" fmla="*/ 471 w 580"/>
                <a:gd name="T3" fmla="*/ 5 h 283"/>
                <a:gd name="T4" fmla="*/ 491 w 580"/>
                <a:gd name="T5" fmla="*/ 17 h 283"/>
                <a:gd name="T6" fmla="*/ 511 w 580"/>
                <a:gd name="T7" fmla="*/ 40 h 283"/>
                <a:gd name="T8" fmla="*/ 528 w 580"/>
                <a:gd name="T9" fmla="*/ 93 h 283"/>
                <a:gd name="T10" fmla="*/ 545 w 580"/>
                <a:gd name="T11" fmla="*/ 132 h 283"/>
                <a:gd name="T12" fmla="*/ 574 w 580"/>
                <a:gd name="T13" fmla="*/ 157 h 283"/>
                <a:gd name="T14" fmla="*/ 578 w 580"/>
                <a:gd name="T15" fmla="*/ 180 h 283"/>
                <a:gd name="T16" fmla="*/ 560 w 580"/>
                <a:gd name="T17" fmla="*/ 188 h 283"/>
                <a:gd name="T18" fmla="*/ 533 w 580"/>
                <a:gd name="T19" fmla="*/ 193 h 283"/>
                <a:gd name="T20" fmla="*/ 501 w 580"/>
                <a:gd name="T21" fmla="*/ 194 h 283"/>
                <a:gd name="T22" fmla="*/ 480 w 580"/>
                <a:gd name="T23" fmla="*/ 199 h 283"/>
                <a:gd name="T24" fmla="*/ 462 w 580"/>
                <a:gd name="T25" fmla="*/ 199 h 283"/>
                <a:gd name="T26" fmla="*/ 461 w 580"/>
                <a:gd name="T27" fmla="*/ 182 h 283"/>
                <a:gd name="T28" fmla="*/ 473 w 580"/>
                <a:gd name="T29" fmla="*/ 163 h 283"/>
                <a:gd name="T30" fmla="*/ 476 w 580"/>
                <a:gd name="T31" fmla="*/ 133 h 283"/>
                <a:gd name="T32" fmla="*/ 471 w 580"/>
                <a:gd name="T33" fmla="*/ 101 h 283"/>
                <a:gd name="T34" fmla="*/ 464 w 580"/>
                <a:gd name="T35" fmla="*/ 88 h 283"/>
                <a:gd name="T36" fmla="*/ 451 w 580"/>
                <a:gd name="T37" fmla="*/ 72 h 283"/>
                <a:gd name="T38" fmla="*/ 433 w 580"/>
                <a:gd name="T39" fmla="*/ 65 h 283"/>
                <a:gd name="T40" fmla="*/ 419 w 580"/>
                <a:gd name="T41" fmla="*/ 57 h 283"/>
                <a:gd name="T42" fmla="*/ 402 w 580"/>
                <a:gd name="T43" fmla="*/ 58 h 283"/>
                <a:gd name="T44" fmla="*/ 391 w 580"/>
                <a:gd name="T45" fmla="*/ 58 h 283"/>
                <a:gd name="T46" fmla="*/ 380 w 580"/>
                <a:gd name="T47" fmla="*/ 54 h 283"/>
                <a:gd name="T48" fmla="*/ 293 w 580"/>
                <a:gd name="T49" fmla="*/ 60 h 283"/>
                <a:gd name="T50" fmla="*/ 269 w 580"/>
                <a:gd name="T51" fmla="*/ 65 h 283"/>
                <a:gd name="T52" fmla="*/ 226 w 580"/>
                <a:gd name="T53" fmla="*/ 73 h 283"/>
                <a:gd name="T54" fmla="*/ 177 w 580"/>
                <a:gd name="T55" fmla="*/ 88 h 283"/>
                <a:gd name="T56" fmla="*/ 146 w 580"/>
                <a:gd name="T57" fmla="*/ 97 h 283"/>
                <a:gd name="T58" fmla="*/ 124 w 580"/>
                <a:gd name="T59" fmla="*/ 109 h 283"/>
                <a:gd name="T60" fmla="*/ 113 w 580"/>
                <a:gd name="T61" fmla="*/ 143 h 283"/>
                <a:gd name="T62" fmla="*/ 112 w 580"/>
                <a:gd name="T63" fmla="*/ 181 h 283"/>
                <a:gd name="T64" fmla="*/ 112 w 580"/>
                <a:gd name="T65" fmla="*/ 205 h 283"/>
                <a:gd name="T66" fmla="*/ 118 w 580"/>
                <a:gd name="T67" fmla="*/ 225 h 283"/>
                <a:gd name="T68" fmla="*/ 136 w 580"/>
                <a:gd name="T69" fmla="*/ 232 h 283"/>
                <a:gd name="T70" fmla="*/ 152 w 580"/>
                <a:gd name="T71" fmla="*/ 243 h 283"/>
                <a:gd name="T72" fmla="*/ 135 w 580"/>
                <a:gd name="T73" fmla="*/ 266 h 283"/>
                <a:gd name="T74" fmla="*/ 98 w 580"/>
                <a:gd name="T75" fmla="*/ 275 h 283"/>
                <a:gd name="T76" fmla="*/ 61 w 580"/>
                <a:gd name="T77" fmla="*/ 280 h 283"/>
                <a:gd name="T78" fmla="*/ 24 w 580"/>
                <a:gd name="T79" fmla="*/ 283 h 283"/>
                <a:gd name="T80" fmla="*/ 0 w 580"/>
                <a:gd name="T81" fmla="*/ 270 h 283"/>
                <a:gd name="T82" fmla="*/ 13 w 580"/>
                <a:gd name="T83" fmla="*/ 254 h 283"/>
                <a:gd name="T84" fmla="*/ 41 w 580"/>
                <a:gd name="T85" fmla="*/ 224 h 283"/>
                <a:gd name="T86" fmla="*/ 58 w 580"/>
                <a:gd name="T87" fmla="*/ 202 h 283"/>
                <a:gd name="T88" fmla="*/ 62 w 580"/>
                <a:gd name="T89" fmla="*/ 165 h 283"/>
                <a:gd name="T90" fmla="*/ 67 w 580"/>
                <a:gd name="T91" fmla="*/ 121 h 283"/>
                <a:gd name="T92" fmla="*/ 78 w 580"/>
                <a:gd name="T93" fmla="*/ 76 h 283"/>
                <a:gd name="T94" fmla="*/ 109 w 580"/>
                <a:gd name="T95" fmla="*/ 51 h 283"/>
                <a:gd name="T96" fmla="*/ 146 w 580"/>
                <a:gd name="T97" fmla="*/ 35 h 283"/>
                <a:gd name="T98" fmla="*/ 269 w 580"/>
                <a:gd name="T99" fmla="*/ 13 h 283"/>
                <a:gd name="T100" fmla="*/ 422 w 580"/>
                <a:gd name="T101" fmla="*/ 0 h 28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80"/>
                <a:gd name="T154" fmla="*/ 0 h 283"/>
                <a:gd name="T155" fmla="*/ 580 w 580"/>
                <a:gd name="T156" fmla="*/ 283 h 28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80" h="283">
                  <a:moveTo>
                    <a:pt x="473" y="2"/>
                  </a:moveTo>
                  <a:lnTo>
                    <a:pt x="473" y="3"/>
                  </a:lnTo>
                  <a:lnTo>
                    <a:pt x="473" y="4"/>
                  </a:lnTo>
                  <a:lnTo>
                    <a:pt x="472" y="4"/>
                  </a:lnTo>
                  <a:lnTo>
                    <a:pt x="472" y="5"/>
                  </a:lnTo>
                  <a:lnTo>
                    <a:pt x="471" y="5"/>
                  </a:lnTo>
                  <a:lnTo>
                    <a:pt x="471" y="7"/>
                  </a:lnTo>
                  <a:lnTo>
                    <a:pt x="478" y="9"/>
                  </a:lnTo>
                  <a:lnTo>
                    <a:pt x="484" y="14"/>
                  </a:lnTo>
                  <a:lnTo>
                    <a:pt x="491" y="17"/>
                  </a:lnTo>
                  <a:lnTo>
                    <a:pt x="496" y="22"/>
                  </a:lnTo>
                  <a:lnTo>
                    <a:pt x="502" y="28"/>
                  </a:lnTo>
                  <a:lnTo>
                    <a:pt x="506" y="34"/>
                  </a:lnTo>
                  <a:lnTo>
                    <a:pt x="511" y="40"/>
                  </a:lnTo>
                  <a:lnTo>
                    <a:pt x="514" y="47"/>
                  </a:lnTo>
                  <a:lnTo>
                    <a:pt x="521" y="62"/>
                  </a:lnTo>
                  <a:lnTo>
                    <a:pt x="525" y="77"/>
                  </a:lnTo>
                  <a:lnTo>
                    <a:pt x="528" y="93"/>
                  </a:lnTo>
                  <a:lnTo>
                    <a:pt x="531" y="107"/>
                  </a:lnTo>
                  <a:lnTo>
                    <a:pt x="534" y="116"/>
                  </a:lnTo>
                  <a:lnTo>
                    <a:pt x="539" y="125"/>
                  </a:lnTo>
                  <a:lnTo>
                    <a:pt x="545" y="132"/>
                  </a:lnTo>
                  <a:lnTo>
                    <a:pt x="552" y="139"/>
                  </a:lnTo>
                  <a:lnTo>
                    <a:pt x="559" y="145"/>
                  </a:lnTo>
                  <a:lnTo>
                    <a:pt x="567" y="151"/>
                  </a:lnTo>
                  <a:lnTo>
                    <a:pt x="574" y="157"/>
                  </a:lnTo>
                  <a:lnTo>
                    <a:pt x="580" y="163"/>
                  </a:lnTo>
                  <a:lnTo>
                    <a:pt x="580" y="169"/>
                  </a:lnTo>
                  <a:lnTo>
                    <a:pt x="580" y="175"/>
                  </a:lnTo>
                  <a:lnTo>
                    <a:pt x="578" y="180"/>
                  </a:lnTo>
                  <a:lnTo>
                    <a:pt x="575" y="182"/>
                  </a:lnTo>
                  <a:lnTo>
                    <a:pt x="570" y="184"/>
                  </a:lnTo>
                  <a:lnTo>
                    <a:pt x="566" y="187"/>
                  </a:lnTo>
                  <a:lnTo>
                    <a:pt x="560" y="188"/>
                  </a:lnTo>
                  <a:lnTo>
                    <a:pt x="555" y="189"/>
                  </a:lnTo>
                  <a:lnTo>
                    <a:pt x="548" y="192"/>
                  </a:lnTo>
                  <a:lnTo>
                    <a:pt x="540" y="193"/>
                  </a:lnTo>
                  <a:lnTo>
                    <a:pt x="533" y="193"/>
                  </a:lnTo>
                  <a:lnTo>
                    <a:pt x="525" y="193"/>
                  </a:lnTo>
                  <a:lnTo>
                    <a:pt x="516" y="193"/>
                  </a:lnTo>
                  <a:lnTo>
                    <a:pt x="508" y="193"/>
                  </a:lnTo>
                  <a:lnTo>
                    <a:pt x="501" y="194"/>
                  </a:lnTo>
                  <a:lnTo>
                    <a:pt x="492" y="195"/>
                  </a:lnTo>
                  <a:lnTo>
                    <a:pt x="489" y="198"/>
                  </a:lnTo>
                  <a:lnTo>
                    <a:pt x="484" y="199"/>
                  </a:lnTo>
                  <a:lnTo>
                    <a:pt x="480" y="199"/>
                  </a:lnTo>
                  <a:lnTo>
                    <a:pt x="475" y="199"/>
                  </a:lnTo>
                  <a:lnTo>
                    <a:pt x="471" y="199"/>
                  </a:lnTo>
                  <a:lnTo>
                    <a:pt x="466" y="199"/>
                  </a:lnTo>
                  <a:lnTo>
                    <a:pt x="462" y="199"/>
                  </a:lnTo>
                  <a:lnTo>
                    <a:pt x="459" y="199"/>
                  </a:lnTo>
                  <a:lnTo>
                    <a:pt x="458" y="193"/>
                  </a:lnTo>
                  <a:lnTo>
                    <a:pt x="459" y="188"/>
                  </a:lnTo>
                  <a:lnTo>
                    <a:pt x="461" y="182"/>
                  </a:lnTo>
                  <a:lnTo>
                    <a:pt x="463" y="177"/>
                  </a:lnTo>
                  <a:lnTo>
                    <a:pt x="466" y="173"/>
                  </a:lnTo>
                  <a:lnTo>
                    <a:pt x="470" y="168"/>
                  </a:lnTo>
                  <a:lnTo>
                    <a:pt x="473" y="163"/>
                  </a:lnTo>
                  <a:lnTo>
                    <a:pt x="476" y="158"/>
                  </a:lnTo>
                  <a:lnTo>
                    <a:pt x="476" y="151"/>
                  </a:lnTo>
                  <a:lnTo>
                    <a:pt x="476" y="143"/>
                  </a:lnTo>
                  <a:lnTo>
                    <a:pt x="476" y="133"/>
                  </a:lnTo>
                  <a:lnTo>
                    <a:pt x="476" y="124"/>
                  </a:lnTo>
                  <a:lnTo>
                    <a:pt x="475" y="114"/>
                  </a:lnTo>
                  <a:lnTo>
                    <a:pt x="472" y="106"/>
                  </a:lnTo>
                  <a:lnTo>
                    <a:pt x="471" y="101"/>
                  </a:lnTo>
                  <a:lnTo>
                    <a:pt x="468" y="97"/>
                  </a:lnTo>
                  <a:lnTo>
                    <a:pt x="465" y="94"/>
                  </a:lnTo>
                  <a:lnTo>
                    <a:pt x="462" y="90"/>
                  </a:lnTo>
                  <a:lnTo>
                    <a:pt x="464" y="88"/>
                  </a:lnTo>
                  <a:lnTo>
                    <a:pt x="460" y="85"/>
                  </a:lnTo>
                  <a:lnTo>
                    <a:pt x="457" y="82"/>
                  </a:lnTo>
                  <a:lnTo>
                    <a:pt x="453" y="77"/>
                  </a:lnTo>
                  <a:lnTo>
                    <a:pt x="451" y="72"/>
                  </a:lnTo>
                  <a:lnTo>
                    <a:pt x="448" y="69"/>
                  </a:lnTo>
                  <a:lnTo>
                    <a:pt x="443" y="66"/>
                  </a:lnTo>
                  <a:lnTo>
                    <a:pt x="439" y="64"/>
                  </a:lnTo>
                  <a:lnTo>
                    <a:pt x="433" y="65"/>
                  </a:lnTo>
                  <a:lnTo>
                    <a:pt x="430" y="63"/>
                  </a:lnTo>
                  <a:lnTo>
                    <a:pt x="427" y="60"/>
                  </a:lnTo>
                  <a:lnTo>
                    <a:pt x="422" y="58"/>
                  </a:lnTo>
                  <a:lnTo>
                    <a:pt x="419" y="57"/>
                  </a:lnTo>
                  <a:lnTo>
                    <a:pt x="415" y="57"/>
                  </a:lnTo>
                  <a:lnTo>
                    <a:pt x="410" y="56"/>
                  </a:lnTo>
                  <a:lnTo>
                    <a:pt x="406" y="57"/>
                  </a:lnTo>
                  <a:lnTo>
                    <a:pt x="402" y="58"/>
                  </a:lnTo>
                  <a:lnTo>
                    <a:pt x="399" y="59"/>
                  </a:lnTo>
                  <a:lnTo>
                    <a:pt x="397" y="60"/>
                  </a:lnTo>
                  <a:lnTo>
                    <a:pt x="394" y="59"/>
                  </a:lnTo>
                  <a:lnTo>
                    <a:pt x="391" y="58"/>
                  </a:lnTo>
                  <a:lnTo>
                    <a:pt x="389" y="57"/>
                  </a:lnTo>
                  <a:lnTo>
                    <a:pt x="386" y="54"/>
                  </a:lnTo>
                  <a:lnTo>
                    <a:pt x="384" y="54"/>
                  </a:lnTo>
                  <a:lnTo>
                    <a:pt x="380" y="54"/>
                  </a:lnTo>
                  <a:lnTo>
                    <a:pt x="310" y="62"/>
                  </a:lnTo>
                  <a:lnTo>
                    <a:pt x="304" y="60"/>
                  </a:lnTo>
                  <a:lnTo>
                    <a:pt x="299" y="59"/>
                  </a:lnTo>
                  <a:lnTo>
                    <a:pt x="293" y="60"/>
                  </a:lnTo>
                  <a:lnTo>
                    <a:pt x="286" y="62"/>
                  </a:lnTo>
                  <a:lnTo>
                    <a:pt x="281" y="63"/>
                  </a:lnTo>
                  <a:lnTo>
                    <a:pt x="275" y="64"/>
                  </a:lnTo>
                  <a:lnTo>
                    <a:pt x="269" y="65"/>
                  </a:lnTo>
                  <a:lnTo>
                    <a:pt x="262" y="65"/>
                  </a:lnTo>
                  <a:lnTo>
                    <a:pt x="250" y="68"/>
                  </a:lnTo>
                  <a:lnTo>
                    <a:pt x="238" y="70"/>
                  </a:lnTo>
                  <a:lnTo>
                    <a:pt x="226" y="73"/>
                  </a:lnTo>
                  <a:lnTo>
                    <a:pt x="214" y="77"/>
                  </a:lnTo>
                  <a:lnTo>
                    <a:pt x="201" y="81"/>
                  </a:lnTo>
                  <a:lnTo>
                    <a:pt x="189" y="84"/>
                  </a:lnTo>
                  <a:lnTo>
                    <a:pt x="177" y="88"/>
                  </a:lnTo>
                  <a:lnTo>
                    <a:pt x="165" y="90"/>
                  </a:lnTo>
                  <a:lnTo>
                    <a:pt x="159" y="93"/>
                  </a:lnTo>
                  <a:lnTo>
                    <a:pt x="153" y="95"/>
                  </a:lnTo>
                  <a:lnTo>
                    <a:pt x="146" y="97"/>
                  </a:lnTo>
                  <a:lnTo>
                    <a:pt x="141" y="100"/>
                  </a:lnTo>
                  <a:lnTo>
                    <a:pt x="134" y="102"/>
                  </a:lnTo>
                  <a:lnTo>
                    <a:pt x="129" y="105"/>
                  </a:lnTo>
                  <a:lnTo>
                    <a:pt x="124" y="109"/>
                  </a:lnTo>
                  <a:lnTo>
                    <a:pt x="120" y="115"/>
                  </a:lnTo>
                  <a:lnTo>
                    <a:pt x="118" y="124"/>
                  </a:lnTo>
                  <a:lnTo>
                    <a:pt x="115" y="133"/>
                  </a:lnTo>
                  <a:lnTo>
                    <a:pt x="113" y="143"/>
                  </a:lnTo>
                  <a:lnTo>
                    <a:pt x="112" y="152"/>
                  </a:lnTo>
                  <a:lnTo>
                    <a:pt x="111" y="162"/>
                  </a:lnTo>
                  <a:lnTo>
                    <a:pt x="111" y="171"/>
                  </a:lnTo>
                  <a:lnTo>
                    <a:pt x="112" y="181"/>
                  </a:lnTo>
                  <a:lnTo>
                    <a:pt x="114" y="189"/>
                  </a:lnTo>
                  <a:lnTo>
                    <a:pt x="113" y="194"/>
                  </a:lnTo>
                  <a:lnTo>
                    <a:pt x="112" y="200"/>
                  </a:lnTo>
                  <a:lnTo>
                    <a:pt x="112" y="205"/>
                  </a:lnTo>
                  <a:lnTo>
                    <a:pt x="113" y="211"/>
                  </a:lnTo>
                  <a:lnTo>
                    <a:pt x="113" y="215"/>
                  </a:lnTo>
                  <a:lnTo>
                    <a:pt x="115" y="220"/>
                  </a:lnTo>
                  <a:lnTo>
                    <a:pt x="118" y="225"/>
                  </a:lnTo>
                  <a:lnTo>
                    <a:pt x="121" y="230"/>
                  </a:lnTo>
                  <a:lnTo>
                    <a:pt x="126" y="230"/>
                  </a:lnTo>
                  <a:lnTo>
                    <a:pt x="132" y="231"/>
                  </a:lnTo>
                  <a:lnTo>
                    <a:pt x="136" y="232"/>
                  </a:lnTo>
                  <a:lnTo>
                    <a:pt x="141" y="233"/>
                  </a:lnTo>
                  <a:lnTo>
                    <a:pt x="145" y="236"/>
                  </a:lnTo>
                  <a:lnTo>
                    <a:pt x="148" y="239"/>
                  </a:lnTo>
                  <a:lnTo>
                    <a:pt x="152" y="243"/>
                  </a:lnTo>
                  <a:lnTo>
                    <a:pt x="155" y="249"/>
                  </a:lnTo>
                  <a:lnTo>
                    <a:pt x="153" y="258"/>
                  </a:lnTo>
                  <a:lnTo>
                    <a:pt x="144" y="262"/>
                  </a:lnTo>
                  <a:lnTo>
                    <a:pt x="135" y="266"/>
                  </a:lnTo>
                  <a:lnTo>
                    <a:pt x="126" y="268"/>
                  </a:lnTo>
                  <a:lnTo>
                    <a:pt x="116" y="270"/>
                  </a:lnTo>
                  <a:lnTo>
                    <a:pt x="106" y="273"/>
                  </a:lnTo>
                  <a:lnTo>
                    <a:pt x="98" y="275"/>
                  </a:lnTo>
                  <a:lnTo>
                    <a:pt x="88" y="278"/>
                  </a:lnTo>
                  <a:lnTo>
                    <a:pt x="79" y="281"/>
                  </a:lnTo>
                  <a:lnTo>
                    <a:pt x="70" y="280"/>
                  </a:lnTo>
                  <a:lnTo>
                    <a:pt x="61" y="280"/>
                  </a:lnTo>
                  <a:lnTo>
                    <a:pt x="52" y="280"/>
                  </a:lnTo>
                  <a:lnTo>
                    <a:pt x="42" y="281"/>
                  </a:lnTo>
                  <a:lnTo>
                    <a:pt x="34" y="282"/>
                  </a:lnTo>
                  <a:lnTo>
                    <a:pt x="24" y="283"/>
                  </a:lnTo>
                  <a:lnTo>
                    <a:pt x="14" y="282"/>
                  </a:lnTo>
                  <a:lnTo>
                    <a:pt x="3" y="281"/>
                  </a:lnTo>
                  <a:lnTo>
                    <a:pt x="0" y="275"/>
                  </a:lnTo>
                  <a:lnTo>
                    <a:pt x="0" y="270"/>
                  </a:lnTo>
                  <a:lnTo>
                    <a:pt x="3" y="266"/>
                  </a:lnTo>
                  <a:lnTo>
                    <a:pt x="5" y="262"/>
                  </a:lnTo>
                  <a:lnTo>
                    <a:pt x="9" y="257"/>
                  </a:lnTo>
                  <a:lnTo>
                    <a:pt x="13" y="254"/>
                  </a:lnTo>
                  <a:lnTo>
                    <a:pt x="15" y="250"/>
                  </a:lnTo>
                  <a:lnTo>
                    <a:pt x="17" y="244"/>
                  </a:lnTo>
                  <a:lnTo>
                    <a:pt x="44" y="225"/>
                  </a:lnTo>
                  <a:lnTo>
                    <a:pt x="41" y="224"/>
                  </a:lnTo>
                  <a:lnTo>
                    <a:pt x="44" y="225"/>
                  </a:lnTo>
                  <a:lnTo>
                    <a:pt x="50" y="219"/>
                  </a:lnTo>
                  <a:lnTo>
                    <a:pt x="55" y="211"/>
                  </a:lnTo>
                  <a:lnTo>
                    <a:pt x="58" y="202"/>
                  </a:lnTo>
                  <a:lnTo>
                    <a:pt x="60" y="194"/>
                  </a:lnTo>
                  <a:lnTo>
                    <a:pt x="61" y="184"/>
                  </a:lnTo>
                  <a:lnTo>
                    <a:pt x="61" y="175"/>
                  </a:lnTo>
                  <a:lnTo>
                    <a:pt x="62" y="165"/>
                  </a:lnTo>
                  <a:lnTo>
                    <a:pt x="65" y="155"/>
                  </a:lnTo>
                  <a:lnTo>
                    <a:pt x="65" y="144"/>
                  </a:lnTo>
                  <a:lnTo>
                    <a:pt x="66" y="132"/>
                  </a:lnTo>
                  <a:lnTo>
                    <a:pt x="67" y="121"/>
                  </a:lnTo>
                  <a:lnTo>
                    <a:pt x="69" y="109"/>
                  </a:lnTo>
                  <a:lnTo>
                    <a:pt x="71" y="99"/>
                  </a:lnTo>
                  <a:lnTo>
                    <a:pt x="74" y="88"/>
                  </a:lnTo>
                  <a:lnTo>
                    <a:pt x="78" y="76"/>
                  </a:lnTo>
                  <a:lnTo>
                    <a:pt x="82" y="65"/>
                  </a:lnTo>
                  <a:lnTo>
                    <a:pt x="91" y="59"/>
                  </a:lnTo>
                  <a:lnTo>
                    <a:pt x="100" y="54"/>
                  </a:lnTo>
                  <a:lnTo>
                    <a:pt x="109" y="51"/>
                  </a:lnTo>
                  <a:lnTo>
                    <a:pt x="118" y="47"/>
                  </a:lnTo>
                  <a:lnTo>
                    <a:pt x="127" y="44"/>
                  </a:lnTo>
                  <a:lnTo>
                    <a:pt x="136" y="40"/>
                  </a:lnTo>
                  <a:lnTo>
                    <a:pt x="146" y="35"/>
                  </a:lnTo>
                  <a:lnTo>
                    <a:pt x="155" y="32"/>
                  </a:lnTo>
                  <a:lnTo>
                    <a:pt x="193" y="25"/>
                  </a:lnTo>
                  <a:lnTo>
                    <a:pt x="231" y="17"/>
                  </a:lnTo>
                  <a:lnTo>
                    <a:pt x="269" y="13"/>
                  </a:lnTo>
                  <a:lnTo>
                    <a:pt x="307" y="8"/>
                  </a:lnTo>
                  <a:lnTo>
                    <a:pt x="346" y="3"/>
                  </a:lnTo>
                  <a:lnTo>
                    <a:pt x="385" y="1"/>
                  </a:lnTo>
                  <a:lnTo>
                    <a:pt x="422" y="0"/>
                  </a:lnTo>
                  <a:lnTo>
                    <a:pt x="460" y="1"/>
                  </a:lnTo>
                  <a:lnTo>
                    <a:pt x="473" y="2"/>
                  </a:lnTo>
                  <a:close/>
                </a:path>
              </a:pathLst>
            </a:custGeom>
            <a:solidFill>
              <a:srgbClr val="666666"/>
            </a:solidFill>
            <a:ln w="9525">
              <a:noFill/>
              <a:round/>
              <a:headEnd/>
              <a:tailEnd/>
            </a:ln>
          </p:spPr>
          <p:txBody>
            <a:bodyPr/>
            <a:lstStyle/>
            <a:p>
              <a:endParaRPr lang="en-US"/>
            </a:p>
          </p:txBody>
        </p:sp>
        <p:sp>
          <p:nvSpPr>
            <p:cNvPr id="4266" name="Freeform 100"/>
            <p:cNvSpPr>
              <a:spLocks/>
            </p:cNvSpPr>
            <p:nvPr/>
          </p:nvSpPr>
          <p:spPr bwMode="auto">
            <a:xfrm>
              <a:off x="4331" y="3854"/>
              <a:ext cx="16" cy="8"/>
            </a:xfrm>
            <a:custGeom>
              <a:avLst/>
              <a:gdLst>
                <a:gd name="T0" fmla="*/ 83 w 101"/>
                <a:gd name="T1" fmla="*/ 17 h 54"/>
                <a:gd name="T2" fmla="*/ 85 w 101"/>
                <a:gd name="T3" fmla="*/ 19 h 54"/>
                <a:gd name="T4" fmla="*/ 87 w 101"/>
                <a:gd name="T5" fmla="*/ 22 h 54"/>
                <a:gd name="T6" fmla="*/ 89 w 101"/>
                <a:gd name="T7" fmla="*/ 23 h 54"/>
                <a:gd name="T8" fmla="*/ 92 w 101"/>
                <a:gd name="T9" fmla="*/ 24 h 54"/>
                <a:gd name="T10" fmla="*/ 94 w 101"/>
                <a:gd name="T11" fmla="*/ 26 h 54"/>
                <a:gd name="T12" fmla="*/ 97 w 101"/>
                <a:gd name="T13" fmla="*/ 29 h 54"/>
                <a:gd name="T14" fmla="*/ 98 w 101"/>
                <a:gd name="T15" fmla="*/ 30 h 54"/>
                <a:gd name="T16" fmla="*/ 101 w 101"/>
                <a:gd name="T17" fmla="*/ 32 h 54"/>
                <a:gd name="T18" fmla="*/ 94 w 101"/>
                <a:gd name="T19" fmla="*/ 32 h 54"/>
                <a:gd name="T20" fmla="*/ 87 w 101"/>
                <a:gd name="T21" fmla="*/ 34 h 54"/>
                <a:gd name="T22" fmla="*/ 81 w 101"/>
                <a:gd name="T23" fmla="*/ 36 h 54"/>
                <a:gd name="T24" fmla="*/ 74 w 101"/>
                <a:gd name="T25" fmla="*/ 40 h 54"/>
                <a:gd name="T26" fmla="*/ 68 w 101"/>
                <a:gd name="T27" fmla="*/ 43 h 54"/>
                <a:gd name="T28" fmla="*/ 62 w 101"/>
                <a:gd name="T29" fmla="*/ 47 h 54"/>
                <a:gd name="T30" fmla="*/ 56 w 101"/>
                <a:gd name="T31" fmla="*/ 50 h 54"/>
                <a:gd name="T32" fmla="*/ 50 w 101"/>
                <a:gd name="T33" fmla="*/ 54 h 54"/>
                <a:gd name="T34" fmla="*/ 43 w 101"/>
                <a:gd name="T35" fmla="*/ 49 h 54"/>
                <a:gd name="T36" fmla="*/ 36 w 101"/>
                <a:gd name="T37" fmla="*/ 45 h 54"/>
                <a:gd name="T38" fmla="*/ 31 w 101"/>
                <a:gd name="T39" fmla="*/ 40 h 54"/>
                <a:gd name="T40" fmla="*/ 25 w 101"/>
                <a:gd name="T41" fmla="*/ 35 h 54"/>
                <a:gd name="T42" fmla="*/ 20 w 101"/>
                <a:gd name="T43" fmla="*/ 30 h 54"/>
                <a:gd name="T44" fmla="*/ 13 w 101"/>
                <a:gd name="T45" fmla="*/ 26 h 54"/>
                <a:gd name="T46" fmla="*/ 8 w 101"/>
                <a:gd name="T47" fmla="*/ 23 h 54"/>
                <a:gd name="T48" fmla="*/ 0 w 101"/>
                <a:gd name="T49" fmla="*/ 19 h 54"/>
                <a:gd name="T50" fmla="*/ 6 w 101"/>
                <a:gd name="T51" fmla="*/ 13 h 54"/>
                <a:gd name="T52" fmla="*/ 11 w 101"/>
                <a:gd name="T53" fmla="*/ 8 h 54"/>
                <a:gd name="T54" fmla="*/ 18 w 101"/>
                <a:gd name="T55" fmla="*/ 5 h 54"/>
                <a:gd name="T56" fmla="*/ 24 w 101"/>
                <a:gd name="T57" fmla="*/ 3 h 54"/>
                <a:gd name="T58" fmla="*/ 32 w 101"/>
                <a:gd name="T59" fmla="*/ 1 h 54"/>
                <a:gd name="T60" fmla="*/ 39 w 101"/>
                <a:gd name="T61" fmla="*/ 0 h 54"/>
                <a:gd name="T62" fmla="*/ 46 w 101"/>
                <a:gd name="T63" fmla="*/ 0 h 54"/>
                <a:gd name="T64" fmla="*/ 53 w 101"/>
                <a:gd name="T65" fmla="*/ 0 h 54"/>
                <a:gd name="T66" fmla="*/ 56 w 101"/>
                <a:gd name="T67" fmla="*/ 4 h 54"/>
                <a:gd name="T68" fmla="*/ 60 w 101"/>
                <a:gd name="T69" fmla="*/ 6 h 54"/>
                <a:gd name="T70" fmla="*/ 64 w 101"/>
                <a:gd name="T71" fmla="*/ 8 h 54"/>
                <a:gd name="T72" fmla="*/ 67 w 101"/>
                <a:gd name="T73" fmla="*/ 11 h 54"/>
                <a:gd name="T74" fmla="*/ 71 w 101"/>
                <a:gd name="T75" fmla="*/ 13 h 54"/>
                <a:gd name="T76" fmla="*/ 75 w 101"/>
                <a:gd name="T77" fmla="*/ 14 h 54"/>
                <a:gd name="T78" fmla="*/ 80 w 101"/>
                <a:gd name="T79" fmla="*/ 16 h 54"/>
                <a:gd name="T80" fmla="*/ 83 w 101"/>
                <a:gd name="T81" fmla="*/ 17 h 5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1"/>
                <a:gd name="T124" fmla="*/ 0 h 54"/>
                <a:gd name="T125" fmla="*/ 101 w 101"/>
                <a:gd name="T126" fmla="*/ 54 h 5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1" h="54">
                  <a:moveTo>
                    <a:pt x="83" y="17"/>
                  </a:moveTo>
                  <a:lnTo>
                    <a:pt x="85" y="19"/>
                  </a:lnTo>
                  <a:lnTo>
                    <a:pt x="87" y="22"/>
                  </a:lnTo>
                  <a:lnTo>
                    <a:pt x="89" y="23"/>
                  </a:lnTo>
                  <a:lnTo>
                    <a:pt x="92" y="24"/>
                  </a:lnTo>
                  <a:lnTo>
                    <a:pt x="94" y="26"/>
                  </a:lnTo>
                  <a:lnTo>
                    <a:pt x="97" y="29"/>
                  </a:lnTo>
                  <a:lnTo>
                    <a:pt x="98" y="30"/>
                  </a:lnTo>
                  <a:lnTo>
                    <a:pt x="101" y="32"/>
                  </a:lnTo>
                  <a:lnTo>
                    <a:pt x="94" y="32"/>
                  </a:lnTo>
                  <a:lnTo>
                    <a:pt x="87" y="34"/>
                  </a:lnTo>
                  <a:lnTo>
                    <a:pt x="81" y="36"/>
                  </a:lnTo>
                  <a:lnTo>
                    <a:pt x="74" y="40"/>
                  </a:lnTo>
                  <a:lnTo>
                    <a:pt x="68" y="43"/>
                  </a:lnTo>
                  <a:lnTo>
                    <a:pt x="62" y="47"/>
                  </a:lnTo>
                  <a:lnTo>
                    <a:pt x="56" y="50"/>
                  </a:lnTo>
                  <a:lnTo>
                    <a:pt x="50" y="54"/>
                  </a:lnTo>
                  <a:lnTo>
                    <a:pt x="43" y="49"/>
                  </a:lnTo>
                  <a:lnTo>
                    <a:pt x="36" y="45"/>
                  </a:lnTo>
                  <a:lnTo>
                    <a:pt x="31" y="40"/>
                  </a:lnTo>
                  <a:lnTo>
                    <a:pt x="25" y="35"/>
                  </a:lnTo>
                  <a:lnTo>
                    <a:pt x="20" y="30"/>
                  </a:lnTo>
                  <a:lnTo>
                    <a:pt x="13" y="26"/>
                  </a:lnTo>
                  <a:lnTo>
                    <a:pt x="8" y="23"/>
                  </a:lnTo>
                  <a:lnTo>
                    <a:pt x="0" y="19"/>
                  </a:lnTo>
                  <a:lnTo>
                    <a:pt x="6" y="13"/>
                  </a:lnTo>
                  <a:lnTo>
                    <a:pt x="11" y="8"/>
                  </a:lnTo>
                  <a:lnTo>
                    <a:pt x="18" y="5"/>
                  </a:lnTo>
                  <a:lnTo>
                    <a:pt x="24" y="3"/>
                  </a:lnTo>
                  <a:lnTo>
                    <a:pt x="32" y="1"/>
                  </a:lnTo>
                  <a:lnTo>
                    <a:pt x="39" y="0"/>
                  </a:lnTo>
                  <a:lnTo>
                    <a:pt x="46" y="0"/>
                  </a:lnTo>
                  <a:lnTo>
                    <a:pt x="53" y="0"/>
                  </a:lnTo>
                  <a:lnTo>
                    <a:pt x="56" y="4"/>
                  </a:lnTo>
                  <a:lnTo>
                    <a:pt x="60" y="6"/>
                  </a:lnTo>
                  <a:lnTo>
                    <a:pt x="64" y="8"/>
                  </a:lnTo>
                  <a:lnTo>
                    <a:pt x="67" y="11"/>
                  </a:lnTo>
                  <a:lnTo>
                    <a:pt x="71" y="13"/>
                  </a:lnTo>
                  <a:lnTo>
                    <a:pt x="75" y="14"/>
                  </a:lnTo>
                  <a:lnTo>
                    <a:pt x="80" y="16"/>
                  </a:lnTo>
                  <a:lnTo>
                    <a:pt x="83" y="17"/>
                  </a:lnTo>
                  <a:close/>
                </a:path>
              </a:pathLst>
            </a:custGeom>
            <a:solidFill>
              <a:srgbClr val="666633"/>
            </a:solidFill>
            <a:ln w="9525">
              <a:noFill/>
              <a:round/>
              <a:headEnd/>
              <a:tailEnd/>
            </a:ln>
          </p:spPr>
          <p:txBody>
            <a:bodyPr/>
            <a:lstStyle/>
            <a:p>
              <a:endParaRPr lang="en-US"/>
            </a:p>
          </p:txBody>
        </p:sp>
        <p:sp>
          <p:nvSpPr>
            <p:cNvPr id="4267" name="Freeform 101"/>
            <p:cNvSpPr>
              <a:spLocks/>
            </p:cNvSpPr>
            <p:nvPr/>
          </p:nvSpPr>
          <p:spPr bwMode="auto">
            <a:xfrm>
              <a:off x="4348" y="3856"/>
              <a:ext cx="44" cy="135"/>
            </a:xfrm>
            <a:custGeom>
              <a:avLst/>
              <a:gdLst>
                <a:gd name="T0" fmla="*/ 139 w 265"/>
                <a:gd name="T1" fmla="*/ 85 h 809"/>
                <a:gd name="T2" fmla="*/ 156 w 265"/>
                <a:gd name="T3" fmla="*/ 105 h 809"/>
                <a:gd name="T4" fmla="*/ 176 w 265"/>
                <a:gd name="T5" fmla="*/ 123 h 809"/>
                <a:gd name="T6" fmla="*/ 205 w 265"/>
                <a:gd name="T7" fmla="*/ 161 h 809"/>
                <a:gd name="T8" fmla="*/ 231 w 265"/>
                <a:gd name="T9" fmla="*/ 203 h 809"/>
                <a:gd name="T10" fmla="*/ 252 w 265"/>
                <a:gd name="T11" fmla="*/ 252 h 809"/>
                <a:gd name="T12" fmla="*/ 262 w 265"/>
                <a:gd name="T13" fmla="*/ 320 h 809"/>
                <a:gd name="T14" fmla="*/ 265 w 265"/>
                <a:gd name="T15" fmla="*/ 378 h 809"/>
                <a:gd name="T16" fmla="*/ 261 w 265"/>
                <a:gd name="T17" fmla="*/ 413 h 809"/>
                <a:gd name="T18" fmla="*/ 263 w 265"/>
                <a:gd name="T19" fmla="*/ 474 h 809"/>
                <a:gd name="T20" fmla="*/ 265 w 265"/>
                <a:gd name="T21" fmla="*/ 534 h 809"/>
                <a:gd name="T22" fmla="*/ 259 w 265"/>
                <a:gd name="T23" fmla="*/ 594 h 809"/>
                <a:gd name="T24" fmla="*/ 262 w 265"/>
                <a:gd name="T25" fmla="*/ 656 h 809"/>
                <a:gd name="T26" fmla="*/ 262 w 265"/>
                <a:gd name="T27" fmla="*/ 719 h 809"/>
                <a:gd name="T28" fmla="*/ 257 w 265"/>
                <a:gd name="T29" fmla="*/ 746 h 809"/>
                <a:gd name="T30" fmla="*/ 257 w 265"/>
                <a:gd name="T31" fmla="*/ 756 h 809"/>
                <a:gd name="T32" fmla="*/ 255 w 265"/>
                <a:gd name="T33" fmla="*/ 765 h 809"/>
                <a:gd name="T34" fmla="*/ 246 w 265"/>
                <a:gd name="T35" fmla="*/ 784 h 809"/>
                <a:gd name="T36" fmla="*/ 236 w 265"/>
                <a:gd name="T37" fmla="*/ 801 h 809"/>
                <a:gd name="T38" fmla="*/ 227 w 265"/>
                <a:gd name="T39" fmla="*/ 750 h 809"/>
                <a:gd name="T40" fmla="*/ 229 w 265"/>
                <a:gd name="T41" fmla="*/ 565 h 809"/>
                <a:gd name="T42" fmla="*/ 226 w 265"/>
                <a:gd name="T43" fmla="*/ 378 h 809"/>
                <a:gd name="T44" fmla="*/ 230 w 265"/>
                <a:gd name="T45" fmla="*/ 288 h 809"/>
                <a:gd name="T46" fmla="*/ 221 w 265"/>
                <a:gd name="T47" fmla="*/ 241 h 809"/>
                <a:gd name="T48" fmla="*/ 205 w 265"/>
                <a:gd name="T49" fmla="*/ 215 h 809"/>
                <a:gd name="T50" fmla="*/ 160 w 265"/>
                <a:gd name="T51" fmla="*/ 172 h 809"/>
                <a:gd name="T52" fmla="*/ 161 w 265"/>
                <a:gd name="T53" fmla="*/ 155 h 809"/>
                <a:gd name="T54" fmla="*/ 149 w 265"/>
                <a:gd name="T55" fmla="*/ 134 h 809"/>
                <a:gd name="T56" fmla="*/ 125 w 265"/>
                <a:gd name="T57" fmla="*/ 114 h 809"/>
                <a:gd name="T58" fmla="*/ 115 w 265"/>
                <a:gd name="T59" fmla="*/ 106 h 809"/>
                <a:gd name="T60" fmla="*/ 109 w 265"/>
                <a:gd name="T61" fmla="*/ 110 h 809"/>
                <a:gd name="T62" fmla="*/ 104 w 265"/>
                <a:gd name="T63" fmla="*/ 111 h 809"/>
                <a:gd name="T64" fmla="*/ 85 w 265"/>
                <a:gd name="T65" fmla="*/ 91 h 809"/>
                <a:gd name="T66" fmla="*/ 64 w 265"/>
                <a:gd name="T67" fmla="*/ 74 h 809"/>
                <a:gd name="T68" fmla="*/ 57 w 265"/>
                <a:gd name="T69" fmla="*/ 62 h 809"/>
                <a:gd name="T70" fmla="*/ 47 w 265"/>
                <a:gd name="T71" fmla="*/ 48 h 809"/>
                <a:gd name="T72" fmla="*/ 34 w 265"/>
                <a:gd name="T73" fmla="*/ 36 h 809"/>
                <a:gd name="T74" fmla="*/ 22 w 265"/>
                <a:gd name="T75" fmla="*/ 24 h 809"/>
                <a:gd name="T76" fmla="*/ 11 w 265"/>
                <a:gd name="T77" fmla="*/ 16 h 809"/>
                <a:gd name="T78" fmla="*/ 1 w 265"/>
                <a:gd name="T79" fmla="*/ 9 h 809"/>
                <a:gd name="T80" fmla="*/ 10 w 265"/>
                <a:gd name="T81" fmla="*/ 0 h 809"/>
                <a:gd name="T82" fmla="*/ 36 w 265"/>
                <a:gd name="T83" fmla="*/ 5 h 809"/>
                <a:gd name="T84" fmla="*/ 60 w 265"/>
                <a:gd name="T85" fmla="*/ 19 h 809"/>
                <a:gd name="T86" fmla="*/ 95 w 265"/>
                <a:gd name="T87" fmla="*/ 52 h 809"/>
                <a:gd name="T88" fmla="*/ 118 w 265"/>
                <a:gd name="T89" fmla="*/ 71 h 80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65"/>
                <a:gd name="T136" fmla="*/ 0 h 809"/>
                <a:gd name="T137" fmla="*/ 265 w 265"/>
                <a:gd name="T138" fmla="*/ 809 h 80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65" h="809">
                  <a:moveTo>
                    <a:pt x="127" y="75"/>
                  </a:moveTo>
                  <a:lnTo>
                    <a:pt x="134" y="79"/>
                  </a:lnTo>
                  <a:lnTo>
                    <a:pt x="139" y="85"/>
                  </a:lnTo>
                  <a:lnTo>
                    <a:pt x="145" y="92"/>
                  </a:lnTo>
                  <a:lnTo>
                    <a:pt x="150" y="98"/>
                  </a:lnTo>
                  <a:lnTo>
                    <a:pt x="156" y="105"/>
                  </a:lnTo>
                  <a:lnTo>
                    <a:pt x="162" y="112"/>
                  </a:lnTo>
                  <a:lnTo>
                    <a:pt x="169" y="118"/>
                  </a:lnTo>
                  <a:lnTo>
                    <a:pt x="176" y="123"/>
                  </a:lnTo>
                  <a:lnTo>
                    <a:pt x="187" y="135"/>
                  </a:lnTo>
                  <a:lnTo>
                    <a:pt x="196" y="148"/>
                  </a:lnTo>
                  <a:lnTo>
                    <a:pt x="205" y="161"/>
                  </a:lnTo>
                  <a:lnTo>
                    <a:pt x="214" y="176"/>
                  </a:lnTo>
                  <a:lnTo>
                    <a:pt x="223" y="189"/>
                  </a:lnTo>
                  <a:lnTo>
                    <a:pt x="231" y="203"/>
                  </a:lnTo>
                  <a:lnTo>
                    <a:pt x="240" y="216"/>
                  </a:lnTo>
                  <a:lnTo>
                    <a:pt x="248" y="229"/>
                  </a:lnTo>
                  <a:lnTo>
                    <a:pt x="252" y="252"/>
                  </a:lnTo>
                  <a:lnTo>
                    <a:pt x="255" y="273"/>
                  </a:lnTo>
                  <a:lnTo>
                    <a:pt x="258" y="297"/>
                  </a:lnTo>
                  <a:lnTo>
                    <a:pt x="262" y="320"/>
                  </a:lnTo>
                  <a:lnTo>
                    <a:pt x="264" y="343"/>
                  </a:lnTo>
                  <a:lnTo>
                    <a:pt x="265" y="367"/>
                  </a:lnTo>
                  <a:lnTo>
                    <a:pt x="265" y="378"/>
                  </a:lnTo>
                  <a:lnTo>
                    <a:pt x="264" y="389"/>
                  </a:lnTo>
                  <a:lnTo>
                    <a:pt x="263" y="401"/>
                  </a:lnTo>
                  <a:lnTo>
                    <a:pt x="261" y="413"/>
                  </a:lnTo>
                  <a:lnTo>
                    <a:pt x="261" y="433"/>
                  </a:lnTo>
                  <a:lnTo>
                    <a:pt x="262" y="454"/>
                  </a:lnTo>
                  <a:lnTo>
                    <a:pt x="263" y="474"/>
                  </a:lnTo>
                  <a:lnTo>
                    <a:pt x="264" y="494"/>
                  </a:lnTo>
                  <a:lnTo>
                    <a:pt x="265" y="513"/>
                  </a:lnTo>
                  <a:lnTo>
                    <a:pt x="265" y="534"/>
                  </a:lnTo>
                  <a:lnTo>
                    <a:pt x="263" y="554"/>
                  </a:lnTo>
                  <a:lnTo>
                    <a:pt x="258" y="573"/>
                  </a:lnTo>
                  <a:lnTo>
                    <a:pt x="259" y="594"/>
                  </a:lnTo>
                  <a:lnTo>
                    <a:pt x="259" y="615"/>
                  </a:lnTo>
                  <a:lnTo>
                    <a:pt x="261" y="636"/>
                  </a:lnTo>
                  <a:lnTo>
                    <a:pt x="262" y="656"/>
                  </a:lnTo>
                  <a:lnTo>
                    <a:pt x="263" y="677"/>
                  </a:lnTo>
                  <a:lnTo>
                    <a:pt x="263" y="697"/>
                  </a:lnTo>
                  <a:lnTo>
                    <a:pt x="262" y="719"/>
                  </a:lnTo>
                  <a:lnTo>
                    <a:pt x="258" y="739"/>
                  </a:lnTo>
                  <a:lnTo>
                    <a:pt x="257" y="742"/>
                  </a:lnTo>
                  <a:lnTo>
                    <a:pt x="257" y="746"/>
                  </a:lnTo>
                  <a:lnTo>
                    <a:pt x="257" y="750"/>
                  </a:lnTo>
                  <a:lnTo>
                    <a:pt x="257" y="752"/>
                  </a:lnTo>
                  <a:lnTo>
                    <a:pt x="257" y="756"/>
                  </a:lnTo>
                  <a:lnTo>
                    <a:pt x="257" y="759"/>
                  </a:lnTo>
                  <a:lnTo>
                    <a:pt x="256" y="761"/>
                  </a:lnTo>
                  <a:lnTo>
                    <a:pt x="255" y="765"/>
                  </a:lnTo>
                  <a:lnTo>
                    <a:pt x="252" y="771"/>
                  </a:lnTo>
                  <a:lnTo>
                    <a:pt x="249" y="778"/>
                  </a:lnTo>
                  <a:lnTo>
                    <a:pt x="246" y="784"/>
                  </a:lnTo>
                  <a:lnTo>
                    <a:pt x="243" y="790"/>
                  </a:lnTo>
                  <a:lnTo>
                    <a:pt x="240" y="796"/>
                  </a:lnTo>
                  <a:lnTo>
                    <a:pt x="236" y="801"/>
                  </a:lnTo>
                  <a:lnTo>
                    <a:pt x="231" y="806"/>
                  </a:lnTo>
                  <a:lnTo>
                    <a:pt x="225" y="809"/>
                  </a:lnTo>
                  <a:lnTo>
                    <a:pt x="227" y="750"/>
                  </a:lnTo>
                  <a:lnTo>
                    <a:pt x="229" y="689"/>
                  </a:lnTo>
                  <a:lnTo>
                    <a:pt x="229" y="627"/>
                  </a:lnTo>
                  <a:lnTo>
                    <a:pt x="229" y="565"/>
                  </a:lnTo>
                  <a:lnTo>
                    <a:pt x="227" y="501"/>
                  </a:lnTo>
                  <a:lnTo>
                    <a:pt x="226" y="439"/>
                  </a:lnTo>
                  <a:lnTo>
                    <a:pt x="226" y="378"/>
                  </a:lnTo>
                  <a:lnTo>
                    <a:pt x="227" y="318"/>
                  </a:lnTo>
                  <a:lnTo>
                    <a:pt x="230" y="303"/>
                  </a:lnTo>
                  <a:lnTo>
                    <a:pt x="230" y="288"/>
                  </a:lnTo>
                  <a:lnTo>
                    <a:pt x="229" y="272"/>
                  </a:lnTo>
                  <a:lnTo>
                    <a:pt x="225" y="257"/>
                  </a:lnTo>
                  <a:lnTo>
                    <a:pt x="221" y="241"/>
                  </a:lnTo>
                  <a:lnTo>
                    <a:pt x="214" y="227"/>
                  </a:lnTo>
                  <a:lnTo>
                    <a:pt x="210" y="221"/>
                  </a:lnTo>
                  <a:lnTo>
                    <a:pt x="205" y="215"/>
                  </a:lnTo>
                  <a:lnTo>
                    <a:pt x="201" y="209"/>
                  </a:lnTo>
                  <a:lnTo>
                    <a:pt x="195" y="204"/>
                  </a:lnTo>
                  <a:lnTo>
                    <a:pt x="160" y="172"/>
                  </a:lnTo>
                  <a:lnTo>
                    <a:pt x="161" y="166"/>
                  </a:lnTo>
                  <a:lnTo>
                    <a:pt x="161" y="161"/>
                  </a:lnTo>
                  <a:lnTo>
                    <a:pt x="161" y="155"/>
                  </a:lnTo>
                  <a:lnTo>
                    <a:pt x="160" y="151"/>
                  </a:lnTo>
                  <a:lnTo>
                    <a:pt x="156" y="141"/>
                  </a:lnTo>
                  <a:lnTo>
                    <a:pt x="149" y="134"/>
                  </a:lnTo>
                  <a:lnTo>
                    <a:pt x="141" y="127"/>
                  </a:lnTo>
                  <a:lnTo>
                    <a:pt x="132" y="120"/>
                  </a:lnTo>
                  <a:lnTo>
                    <a:pt x="125" y="114"/>
                  </a:lnTo>
                  <a:lnTo>
                    <a:pt x="117" y="108"/>
                  </a:lnTo>
                  <a:lnTo>
                    <a:pt x="116" y="106"/>
                  </a:lnTo>
                  <a:lnTo>
                    <a:pt x="115" y="106"/>
                  </a:lnTo>
                  <a:lnTo>
                    <a:pt x="113" y="108"/>
                  </a:lnTo>
                  <a:lnTo>
                    <a:pt x="111" y="109"/>
                  </a:lnTo>
                  <a:lnTo>
                    <a:pt x="109" y="110"/>
                  </a:lnTo>
                  <a:lnTo>
                    <a:pt x="108" y="111"/>
                  </a:lnTo>
                  <a:lnTo>
                    <a:pt x="106" y="112"/>
                  </a:lnTo>
                  <a:lnTo>
                    <a:pt x="104" y="111"/>
                  </a:lnTo>
                  <a:lnTo>
                    <a:pt x="98" y="103"/>
                  </a:lnTo>
                  <a:lnTo>
                    <a:pt x="92" y="97"/>
                  </a:lnTo>
                  <a:lnTo>
                    <a:pt x="85" y="91"/>
                  </a:lnTo>
                  <a:lnTo>
                    <a:pt x="77" y="86"/>
                  </a:lnTo>
                  <a:lnTo>
                    <a:pt x="69" y="81"/>
                  </a:lnTo>
                  <a:lnTo>
                    <a:pt x="64" y="74"/>
                  </a:lnTo>
                  <a:lnTo>
                    <a:pt x="61" y="71"/>
                  </a:lnTo>
                  <a:lnTo>
                    <a:pt x="58" y="67"/>
                  </a:lnTo>
                  <a:lnTo>
                    <a:pt x="57" y="62"/>
                  </a:lnTo>
                  <a:lnTo>
                    <a:pt x="56" y="58"/>
                  </a:lnTo>
                  <a:lnTo>
                    <a:pt x="52" y="53"/>
                  </a:lnTo>
                  <a:lnTo>
                    <a:pt x="47" y="48"/>
                  </a:lnTo>
                  <a:lnTo>
                    <a:pt x="43" y="44"/>
                  </a:lnTo>
                  <a:lnTo>
                    <a:pt x="39" y="40"/>
                  </a:lnTo>
                  <a:lnTo>
                    <a:pt x="34" y="36"/>
                  </a:lnTo>
                  <a:lnTo>
                    <a:pt x="30" y="32"/>
                  </a:lnTo>
                  <a:lnTo>
                    <a:pt x="26" y="28"/>
                  </a:lnTo>
                  <a:lnTo>
                    <a:pt x="22" y="24"/>
                  </a:lnTo>
                  <a:lnTo>
                    <a:pt x="19" y="21"/>
                  </a:lnTo>
                  <a:lnTo>
                    <a:pt x="15" y="18"/>
                  </a:lnTo>
                  <a:lnTo>
                    <a:pt x="11" y="16"/>
                  </a:lnTo>
                  <a:lnTo>
                    <a:pt x="8" y="13"/>
                  </a:lnTo>
                  <a:lnTo>
                    <a:pt x="3" y="11"/>
                  </a:lnTo>
                  <a:lnTo>
                    <a:pt x="1" y="9"/>
                  </a:lnTo>
                  <a:lnTo>
                    <a:pt x="0" y="5"/>
                  </a:lnTo>
                  <a:lnTo>
                    <a:pt x="0" y="0"/>
                  </a:lnTo>
                  <a:lnTo>
                    <a:pt x="10" y="0"/>
                  </a:lnTo>
                  <a:lnTo>
                    <a:pt x="19" y="0"/>
                  </a:lnTo>
                  <a:lnTo>
                    <a:pt x="29" y="1"/>
                  </a:lnTo>
                  <a:lnTo>
                    <a:pt x="36" y="5"/>
                  </a:lnTo>
                  <a:lnTo>
                    <a:pt x="45" y="9"/>
                  </a:lnTo>
                  <a:lnTo>
                    <a:pt x="53" y="13"/>
                  </a:lnTo>
                  <a:lnTo>
                    <a:pt x="60" y="19"/>
                  </a:lnTo>
                  <a:lnTo>
                    <a:pt x="67" y="25"/>
                  </a:lnTo>
                  <a:lnTo>
                    <a:pt x="82" y="38"/>
                  </a:lnTo>
                  <a:lnTo>
                    <a:pt x="95" y="52"/>
                  </a:lnTo>
                  <a:lnTo>
                    <a:pt x="103" y="59"/>
                  </a:lnTo>
                  <a:lnTo>
                    <a:pt x="110" y="65"/>
                  </a:lnTo>
                  <a:lnTo>
                    <a:pt x="118" y="71"/>
                  </a:lnTo>
                  <a:lnTo>
                    <a:pt x="127" y="75"/>
                  </a:lnTo>
                  <a:close/>
                </a:path>
              </a:pathLst>
            </a:custGeom>
            <a:solidFill>
              <a:srgbClr val="666633"/>
            </a:solidFill>
            <a:ln w="9525">
              <a:noFill/>
              <a:round/>
              <a:headEnd/>
              <a:tailEnd/>
            </a:ln>
          </p:spPr>
          <p:txBody>
            <a:bodyPr/>
            <a:lstStyle/>
            <a:p>
              <a:endParaRPr lang="en-US"/>
            </a:p>
          </p:txBody>
        </p:sp>
        <p:sp>
          <p:nvSpPr>
            <p:cNvPr id="4268" name="Freeform 102"/>
            <p:cNvSpPr>
              <a:spLocks/>
            </p:cNvSpPr>
            <p:nvPr/>
          </p:nvSpPr>
          <p:spPr bwMode="auto">
            <a:xfrm>
              <a:off x="4360" y="3857"/>
              <a:ext cx="35" cy="14"/>
            </a:xfrm>
            <a:custGeom>
              <a:avLst/>
              <a:gdLst>
                <a:gd name="T0" fmla="*/ 162 w 204"/>
                <a:gd name="T1" fmla="*/ 34 h 82"/>
                <a:gd name="T2" fmla="*/ 167 w 204"/>
                <a:gd name="T3" fmla="*/ 37 h 82"/>
                <a:gd name="T4" fmla="*/ 171 w 204"/>
                <a:gd name="T5" fmla="*/ 41 h 82"/>
                <a:gd name="T6" fmla="*/ 174 w 204"/>
                <a:gd name="T7" fmla="*/ 45 h 82"/>
                <a:gd name="T8" fmla="*/ 178 w 204"/>
                <a:gd name="T9" fmla="*/ 50 h 82"/>
                <a:gd name="T10" fmla="*/ 182 w 204"/>
                <a:gd name="T11" fmla="*/ 53 h 82"/>
                <a:gd name="T12" fmla="*/ 185 w 204"/>
                <a:gd name="T13" fmla="*/ 57 h 82"/>
                <a:gd name="T14" fmla="*/ 190 w 204"/>
                <a:gd name="T15" fmla="*/ 59 h 82"/>
                <a:gd name="T16" fmla="*/ 195 w 204"/>
                <a:gd name="T17" fmla="*/ 60 h 82"/>
                <a:gd name="T18" fmla="*/ 196 w 204"/>
                <a:gd name="T19" fmla="*/ 62 h 82"/>
                <a:gd name="T20" fmla="*/ 198 w 204"/>
                <a:gd name="T21" fmla="*/ 63 h 82"/>
                <a:gd name="T22" fmla="*/ 199 w 204"/>
                <a:gd name="T23" fmla="*/ 64 h 82"/>
                <a:gd name="T24" fmla="*/ 200 w 204"/>
                <a:gd name="T25" fmla="*/ 65 h 82"/>
                <a:gd name="T26" fmla="*/ 201 w 204"/>
                <a:gd name="T27" fmla="*/ 66 h 82"/>
                <a:gd name="T28" fmla="*/ 202 w 204"/>
                <a:gd name="T29" fmla="*/ 66 h 82"/>
                <a:gd name="T30" fmla="*/ 203 w 204"/>
                <a:gd name="T31" fmla="*/ 68 h 82"/>
                <a:gd name="T32" fmla="*/ 204 w 204"/>
                <a:gd name="T33" fmla="*/ 68 h 82"/>
                <a:gd name="T34" fmla="*/ 204 w 204"/>
                <a:gd name="T35" fmla="*/ 71 h 82"/>
                <a:gd name="T36" fmla="*/ 191 w 204"/>
                <a:gd name="T37" fmla="*/ 72 h 82"/>
                <a:gd name="T38" fmla="*/ 178 w 204"/>
                <a:gd name="T39" fmla="*/ 71 h 82"/>
                <a:gd name="T40" fmla="*/ 166 w 204"/>
                <a:gd name="T41" fmla="*/ 72 h 82"/>
                <a:gd name="T42" fmla="*/ 152 w 204"/>
                <a:gd name="T43" fmla="*/ 72 h 82"/>
                <a:gd name="T44" fmla="*/ 139 w 204"/>
                <a:gd name="T45" fmla="*/ 74 h 82"/>
                <a:gd name="T46" fmla="*/ 127 w 204"/>
                <a:gd name="T47" fmla="*/ 75 h 82"/>
                <a:gd name="T48" fmla="*/ 115 w 204"/>
                <a:gd name="T49" fmla="*/ 77 h 82"/>
                <a:gd name="T50" fmla="*/ 102 w 204"/>
                <a:gd name="T51" fmla="*/ 82 h 82"/>
                <a:gd name="T52" fmla="*/ 97 w 204"/>
                <a:gd name="T53" fmla="*/ 81 h 82"/>
                <a:gd name="T54" fmla="*/ 94 w 204"/>
                <a:gd name="T55" fmla="*/ 81 h 82"/>
                <a:gd name="T56" fmla="*/ 89 w 204"/>
                <a:gd name="T57" fmla="*/ 78 h 82"/>
                <a:gd name="T58" fmla="*/ 86 w 204"/>
                <a:gd name="T59" fmla="*/ 77 h 82"/>
                <a:gd name="T60" fmla="*/ 79 w 204"/>
                <a:gd name="T61" fmla="*/ 71 h 82"/>
                <a:gd name="T62" fmla="*/ 74 w 204"/>
                <a:gd name="T63" fmla="*/ 64 h 82"/>
                <a:gd name="T64" fmla="*/ 67 w 204"/>
                <a:gd name="T65" fmla="*/ 58 h 82"/>
                <a:gd name="T66" fmla="*/ 62 w 204"/>
                <a:gd name="T67" fmla="*/ 52 h 82"/>
                <a:gd name="T68" fmla="*/ 57 w 204"/>
                <a:gd name="T69" fmla="*/ 49 h 82"/>
                <a:gd name="T70" fmla="*/ 54 w 204"/>
                <a:gd name="T71" fmla="*/ 47 h 82"/>
                <a:gd name="T72" fmla="*/ 50 w 204"/>
                <a:gd name="T73" fmla="*/ 46 h 82"/>
                <a:gd name="T74" fmla="*/ 45 w 204"/>
                <a:gd name="T75" fmla="*/ 45 h 82"/>
                <a:gd name="T76" fmla="*/ 40 w 204"/>
                <a:gd name="T77" fmla="*/ 40 h 82"/>
                <a:gd name="T78" fmla="*/ 34 w 204"/>
                <a:gd name="T79" fmla="*/ 35 h 82"/>
                <a:gd name="T80" fmla="*/ 28 w 204"/>
                <a:gd name="T81" fmla="*/ 29 h 82"/>
                <a:gd name="T82" fmla="*/ 22 w 204"/>
                <a:gd name="T83" fmla="*/ 25 h 82"/>
                <a:gd name="T84" fmla="*/ 16 w 204"/>
                <a:gd name="T85" fmla="*/ 19 h 82"/>
                <a:gd name="T86" fmla="*/ 11 w 204"/>
                <a:gd name="T87" fmla="*/ 14 h 82"/>
                <a:gd name="T88" fmla="*/ 5 w 204"/>
                <a:gd name="T89" fmla="*/ 8 h 82"/>
                <a:gd name="T90" fmla="*/ 0 w 204"/>
                <a:gd name="T91" fmla="*/ 1 h 82"/>
                <a:gd name="T92" fmla="*/ 1 w 204"/>
                <a:gd name="T93" fmla="*/ 0 h 82"/>
                <a:gd name="T94" fmla="*/ 22 w 204"/>
                <a:gd name="T95" fmla="*/ 1 h 82"/>
                <a:gd name="T96" fmla="*/ 44 w 204"/>
                <a:gd name="T97" fmla="*/ 2 h 82"/>
                <a:gd name="T98" fmla="*/ 65 w 204"/>
                <a:gd name="T99" fmla="*/ 4 h 82"/>
                <a:gd name="T100" fmla="*/ 86 w 204"/>
                <a:gd name="T101" fmla="*/ 6 h 82"/>
                <a:gd name="T102" fmla="*/ 106 w 204"/>
                <a:gd name="T103" fmla="*/ 9 h 82"/>
                <a:gd name="T104" fmla="*/ 126 w 204"/>
                <a:gd name="T105" fmla="*/ 15 h 82"/>
                <a:gd name="T106" fmla="*/ 136 w 204"/>
                <a:gd name="T107" fmla="*/ 19 h 82"/>
                <a:gd name="T108" fmla="*/ 145 w 204"/>
                <a:gd name="T109" fmla="*/ 22 h 82"/>
                <a:gd name="T110" fmla="*/ 153 w 204"/>
                <a:gd name="T111" fmla="*/ 28 h 82"/>
                <a:gd name="T112" fmla="*/ 162 w 204"/>
                <a:gd name="T113" fmla="*/ 34 h 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4"/>
                <a:gd name="T172" fmla="*/ 0 h 82"/>
                <a:gd name="T173" fmla="*/ 204 w 204"/>
                <a:gd name="T174" fmla="*/ 82 h 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4" h="82">
                  <a:moveTo>
                    <a:pt x="162" y="34"/>
                  </a:moveTo>
                  <a:lnTo>
                    <a:pt x="167" y="37"/>
                  </a:lnTo>
                  <a:lnTo>
                    <a:pt x="171" y="41"/>
                  </a:lnTo>
                  <a:lnTo>
                    <a:pt x="174" y="45"/>
                  </a:lnTo>
                  <a:lnTo>
                    <a:pt x="178" y="50"/>
                  </a:lnTo>
                  <a:lnTo>
                    <a:pt x="182" y="53"/>
                  </a:lnTo>
                  <a:lnTo>
                    <a:pt x="185" y="57"/>
                  </a:lnTo>
                  <a:lnTo>
                    <a:pt x="190" y="59"/>
                  </a:lnTo>
                  <a:lnTo>
                    <a:pt x="195" y="60"/>
                  </a:lnTo>
                  <a:lnTo>
                    <a:pt x="196" y="62"/>
                  </a:lnTo>
                  <a:lnTo>
                    <a:pt x="198" y="63"/>
                  </a:lnTo>
                  <a:lnTo>
                    <a:pt x="199" y="64"/>
                  </a:lnTo>
                  <a:lnTo>
                    <a:pt x="200" y="65"/>
                  </a:lnTo>
                  <a:lnTo>
                    <a:pt x="201" y="66"/>
                  </a:lnTo>
                  <a:lnTo>
                    <a:pt x="202" y="66"/>
                  </a:lnTo>
                  <a:lnTo>
                    <a:pt x="203" y="68"/>
                  </a:lnTo>
                  <a:lnTo>
                    <a:pt x="204" y="68"/>
                  </a:lnTo>
                  <a:lnTo>
                    <a:pt x="204" y="71"/>
                  </a:lnTo>
                  <a:lnTo>
                    <a:pt x="191" y="72"/>
                  </a:lnTo>
                  <a:lnTo>
                    <a:pt x="178" y="71"/>
                  </a:lnTo>
                  <a:lnTo>
                    <a:pt x="166" y="72"/>
                  </a:lnTo>
                  <a:lnTo>
                    <a:pt x="152" y="72"/>
                  </a:lnTo>
                  <a:lnTo>
                    <a:pt x="139" y="74"/>
                  </a:lnTo>
                  <a:lnTo>
                    <a:pt x="127" y="75"/>
                  </a:lnTo>
                  <a:lnTo>
                    <a:pt x="115" y="77"/>
                  </a:lnTo>
                  <a:lnTo>
                    <a:pt x="102" y="82"/>
                  </a:lnTo>
                  <a:lnTo>
                    <a:pt x="97" y="81"/>
                  </a:lnTo>
                  <a:lnTo>
                    <a:pt x="94" y="81"/>
                  </a:lnTo>
                  <a:lnTo>
                    <a:pt x="89" y="78"/>
                  </a:lnTo>
                  <a:lnTo>
                    <a:pt x="86" y="77"/>
                  </a:lnTo>
                  <a:lnTo>
                    <a:pt x="79" y="71"/>
                  </a:lnTo>
                  <a:lnTo>
                    <a:pt x="74" y="64"/>
                  </a:lnTo>
                  <a:lnTo>
                    <a:pt x="67" y="58"/>
                  </a:lnTo>
                  <a:lnTo>
                    <a:pt x="62" y="52"/>
                  </a:lnTo>
                  <a:lnTo>
                    <a:pt x="57" y="49"/>
                  </a:lnTo>
                  <a:lnTo>
                    <a:pt x="54" y="47"/>
                  </a:lnTo>
                  <a:lnTo>
                    <a:pt x="50" y="46"/>
                  </a:lnTo>
                  <a:lnTo>
                    <a:pt x="45" y="45"/>
                  </a:lnTo>
                  <a:lnTo>
                    <a:pt x="40" y="40"/>
                  </a:lnTo>
                  <a:lnTo>
                    <a:pt x="34" y="35"/>
                  </a:lnTo>
                  <a:lnTo>
                    <a:pt x="28" y="29"/>
                  </a:lnTo>
                  <a:lnTo>
                    <a:pt x="22" y="25"/>
                  </a:lnTo>
                  <a:lnTo>
                    <a:pt x="16" y="19"/>
                  </a:lnTo>
                  <a:lnTo>
                    <a:pt x="11" y="14"/>
                  </a:lnTo>
                  <a:lnTo>
                    <a:pt x="5" y="8"/>
                  </a:lnTo>
                  <a:lnTo>
                    <a:pt x="0" y="1"/>
                  </a:lnTo>
                  <a:lnTo>
                    <a:pt x="1" y="0"/>
                  </a:lnTo>
                  <a:lnTo>
                    <a:pt x="22" y="1"/>
                  </a:lnTo>
                  <a:lnTo>
                    <a:pt x="44" y="2"/>
                  </a:lnTo>
                  <a:lnTo>
                    <a:pt x="65" y="4"/>
                  </a:lnTo>
                  <a:lnTo>
                    <a:pt x="86" y="6"/>
                  </a:lnTo>
                  <a:lnTo>
                    <a:pt x="106" y="9"/>
                  </a:lnTo>
                  <a:lnTo>
                    <a:pt x="126" y="15"/>
                  </a:lnTo>
                  <a:lnTo>
                    <a:pt x="136" y="19"/>
                  </a:lnTo>
                  <a:lnTo>
                    <a:pt x="145" y="22"/>
                  </a:lnTo>
                  <a:lnTo>
                    <a:pt x="153" y="28"/>
                  </a:lnTo>
                  <a:lnTo>
                    <a:pt x="162" y="34"/>
                  </a:lnTo>
                  <a:close/>
                </a:path>
              </a:pathLst>
            </a:custGeom>
            <a:solidFill>
              <a:srgbClr val="82B882"/>
            </a:solidFill>
            <a:ln w="9525">
              <a:noFill/>
              <a:round/>
              <a:headEnd/>
              <a:tailEnd/>
            </a:ln>
          </p:spPr>
          <p:txBody>
            <a:bodyPr/>
            <a:lstStyle/>
            <a:p>
              <a:endParaRPr lang="en-US"/>
            </a:p>
          </p:txBody>
        </p:sp>
        <p:sp>
          <p:nvSpPr>
            <p:cNvPr id="4269" name="Freeform 103"/>
            <p:cNvSpPr>
              <a:spLocks/>
            </p:cNvSpPr>
            <p:nvPr/>
          </p:nvSpPr>
          <p:spPr bwMode="auto">
            <a:xfrm>
              <a:off x="4318" y="3858"/>
              <a:ext cx="48" cy="134"/>
            </a:xfrm>
            <a:custGeom>
              <a:avLst/>
              <a:gdLst>
                <a:gd name="T0" fmla="*/ 109 w 288"/>
                <a:gd name="T1" fmla="*/ 47 h 804"/>
                <a:gd name="T2" fmla="*/ 106 w 288"/>
                <a:gd name="T3" fmla="*/ 62 h 804"/>
                <a:gd name="T4" fmla="*/ 108 w 288"/>
                <a:gd name="T5" fmla="*/ 76 h 804"/>
                <a:gd name="T6" fmla="*/ 125 w 288"/>
                <a:gd name="T7" fmla="*/ 97 h 804"/>
                <a:gd name="T8" fmla="*/ 146 w 288"/>
                <a:gd name="T9" fmla="*/ 117 h 804"/>
                <a:gd name="T10" fmla="*/ 166 w 288"/>
                <a:gd name="T11" fmla="*/ 118 h 804"/>
                <a:gd name="T12" fmla="*/ 175 w 288"/>
                <a:gd name="T13" fmla="*/ 120 h 804"/>
                <a:gd name="T14" fmla="*/ 182 w 288"/>
                <a:gd name="T15" fmla="*/ 130 h 804"/>
                <a:gd name="T16" fmla="*/ 182 w 288"/>
                <a:gd name="T17" fmla="*/ 143 h 804"/>
                <a:gd name="T18" fmla="*/ 189 w 288"/>
                <a:gd name="T19" fmla="*/ 158 h 804"/>
                <a:gd name="T20" fmla="*/ 210 w 288"/>
                <a:gd name="T21" fmla="*/ 174 h 804"/>
                <a:gd name="T22" fmla="*/ 232 w 288"/>
                <a:gd name="T23" fmla="*/ 198 h 804"/>
                <a:gd name="T24" fmla="*/ 261 w 288"/>
                <a:gd name="T25" fmla="*/ 238 h 804"/>
                <a:gd name="T26" fmla="*/ 269 w 288"/>
                <a:gd name="T27" fmla="*/ 263 h 804"/>
                <a:gd name="T28" fmla="*/ 273 w 288"/>
                <a:gd name="T29" fmla="*/ 290 h 804"/>
                <a:gd name="T30" fmla="*/ 272 w 288"/>
                <a:gd name="T31" fmla="*/ 315 h 804"/>
                <a:gd name="T32" fmla="*/ 274 w 288"/>
                <a:gd name="T33" fmla="*/ 335 h 804"/>
                <a:gd name="T34" fmla="*/ 276 w 288"/>
                <a:gd name="T35" fmla="*/ 354 h 804"/>
                <a:gd name="T36" fmla="*/ 282 w 288"/>
                <a:gd name="T37" fmla="*/ 447 h 804"/>
                <a:gd name="T38" fmla="*/ 288 w 288"/>
                <a:gd name="T39" fmla="*/ 576 h 804"/>
                <a:gd name="T40" fmla="*/ 283 w 288"/>
                <a:gd name="T41" fmla="*/ 705 h 804"/>
                <a:gd name="T42" fmla="*/ 286 w 288"/>
                <a:gd name="T43" fmla="*/ 743 h 804"/>
                <a:gd name="T44" fmla="*/ 286 w 288"/>
                <a:gd name="T45" fmla="*/ 779 h 804"/>
                <a:gd name="T46" fmla="*/ 277 w 288"/>
                <a:gd name="T47" fmla="*/ 801 h 804"/>
                <a:gd name="T48" fmla="*/ 264 w 288"/>
                <a:gd name="T49" fmla="*/ 791 h 804"/>
                <a:gd name="T50" fmla="*/ 256 w 288"/>
                <a:gd name="T51" fmla="*/ 775 h 804"/>
                <a:gd name="T52" fmla="*/ 250 w 288"/>
                <a:gd name="T53" fmla="*/ 744 h 804"/>
                <a:gd name="T54" fmla="*/ 245 w 288"/>
                <a:gd name="T55" fmla="*/ 668 h 804"/>
                <a:gd name="T56" fmla="*/ 240 w 288"/>
                <a:gd name="T57" fmla="*/ 508 h 804"/>
                <a:gd name="T58" fmla="*/ 236 w 288"/>
                <a:gd name="T59" fmla="*/ 352 h 804"/>
                <a:gd name="T60" fmla="*/ 229 w 288"/>
                <a:gd name="T61" fmla="*/ 288 h 804"/>
                <a:gd name="T62" fmla="*/ 226 w 288"/>
                <a:gd name="T63" fmla="*/ 266 h 804"/>
                <a:gd name="T64" fmla="*/ 222 w 288"/>
                <a:gd name="T65" fmla="*/ 253 h 804"/>
                <a:gd name="T66" fmla="*/ 214 w 288"/>
                <a:gd name="T67" fmla="*/ 238 h 804"/>
                <a:gd name="T68" fmla="*/ 198 w 288"/>
                <a:gd name="T69" fmla="*/ 216 h 804"/>
                <a:gd name="T70" fmla="*/ 181 w 288"/>
                <a:gd name="T71" fmla="*/ 194 h 804"/>
                <a:gd name="T72" fmla="*/ 148 w 288"/>
                <a:gd name="T73" fmla="*/ 153 h 804"/>
                <a:gd name="T74" fmla="*/ 106 w 288"/>
                <a:gd name="T75" fmla="*/ 106 h 804"/>
                <a:gd name="T76" fmla="*/ 67 w 288"/>
                <a:gd name="T77" fmla="*/ 56 h 804"/>
                <a:gd name="T78" fmla="*/ 42 w 288"/>
                <a:gd name="T79" fmla="*/ 35 h 804"/>
                <a:gd name="T80" fmla="*/ 15 w 288"/>
                <a:gd name="T81" fmla="*/ 17 h 804"/>
                <a:gd name="T82" fmla="*/ 7 w 288"/>
                <a:gd name="T83" fmla="*/ 2 h 804"/>
                <a:gd name="T84" fmla="*/ 30 w 288"/>
                <a:gd name="T85" fmla="*/ 0 h 804"/>
                <a:gd name="T86" fmla="*/ 53 w 288"/>
                <a:gd name="T87" fmla="*/ 0 h 804"/>
                <a:gd name="T88" fmla="*/ 74 w 288"/>
                <a:gd name="T89" fmla="*/ 8 h 804"/>
                <a:gd name="T90" fmla="*/ 94 w 288"/>
                <a:gd name="T91" fmla="*/ 23 h 804"/>
                <a:gd name="T92" fmla="*/ 113 w 288"/>
                <a:gd name="T93" fmla="*/ 39 h 8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88"/>
                <a:gd name="T142" fmla="*/ 0 h 804"/>
                <a:gd name="T143" fmla="*/ 288 w 288"/>
                <a:gd name="T144" fmla="*/ 804 h 80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88" h="804">
                  <a:moveTo>
                    <a:pt x="113" y="39"/>
                  </a:moveTo>
                  <a:lnTo>
                    <a:pt x="110" y="43"/>
                  </a:lnTo>
                  <a:lnTo>
                    <a:pt x="109" y="47"/>
                  </a:lnTo>
                  <a:lnTo>
                    <a:pt x="107" y="52"/>
                  </a:lnTo>
                  <a:lnTo>
                    <a:pt x="106" y="57"/>
                  </a:lnTo>
                  <a:lnTo>
                    <a:pt x="106" y="62"/>
                  </a:lnTo>
                  <a:lnTo>
                    <a:pt x="106" y="66"/>
                  </a:lnTo>
                  <a:lnTo>
                    <a:pt x="107" y="71"/>
                  </a:lnTo>
                  <a:lnTo>
                    <a:pt x="108" y="76"/>
                  </a:lnTo>
                  <a:lnTo>
                    <a:pt x="113" y="82"/>
                  </a:lnTo>
                  <a:lnTo>
                    <a:pt x="118" y="90"/>
                  </a:lnTo>
                  <a:lnTo>
                    <a:pt x="125" y="97"/>
                  </a:lnTo>
                  <a:lnTo>
                    <a:pt x="131" y="105"/>
                  </a:lnTo>
                  <a:lnTo>
                    <a:pt x="138" y="111"/>
                  </a:lnTo>
                  <a:lnTo>
                    <a:pt x="146" y="117"/>
                  </a:lnTo>
                  <a:lnTo>
                    <a:pt x="154" y="120"/>
                  </a:lnTo>
                  <a:lnTo>
                    <a:pt x="162" y="121"/>
                  </a:lnTo>
                  <a:lnTo>
                    <a:pt x="166" y="118"/>
                  </a:lnTo>
                  <a:lnTo>
                    <a:pt x="169" y="117"/>
                  </a:lnTo>
                  <a:lnTo>
                    <a:pt x="172" y="118"/>
                  </a:lnTo>
                  <a:lnTo>
                    <a:pt x="175" y="120"/>
                  </a:lnTo>
                  <a:lnTo>
                    <a:pt x="177" y="124"/>
                  </a:lnTo>
                  <a:lnTo>
                    <a:pt x="180" y="127"/>
                  </a:lnTo>
                  <a:lnTo>
                    <a:pt x="182" y="130"/>
                  </a:lnTo>
                  <a:lnTo>
                    <a:pt x="183" y="132"/>
                  </a:lnTo>
                  <a:lnTo>
                    <a:pt x="182" y="138"/>
                  </a:lnTo>
                  <a:lnTo>
                    <a:pt x="182" y="143"/>
                  </a:lnTo>
                  <a:lnTo>
                    <a:pt x="183" y="148"/>
                  </a:lnTo>
                  <a:lnTo>
                    <a:pt x="184" y="151"/>
                  </a:lnTo>
                  <a:lnTo>
                    <a:pt x="189" y="158"/>
                  </a:lnTo>
                  <a:lnTo>
                    <a:pt x="195" y="163"/>
                  </a:lnTo>
                  <a:lnTo>
                    <a:pt x="202" y="169"/>
                  </a:lnTo>
                  <a:lnTo>
                    <a:pt x="210" y="174"/>
                  </a:lnTo>
                  <a:lnTo>
                    <a:pt x="215" y="180"/>
                  </a:lnTo>
                  <a:lnTo>
                    <a:pt x="221" y="186"/>
                  </a:lnTo>
                  <a:lnTo>
                    <a:pt x="232" y="198"/>
                  </a:lnTo>
                  <a:lnTo>
                    <a:pt x="243" y="210"/>
                  </a:lnTo>
                  <a:lnTo>
                    <a:pt x="253" y="224"/>
                  </a:lnTo>
                  <a:lnTo>
                    <a:pt x="261" y="238"/>
                  </a:lnTo>
                  <a:lnTo>
                    <a:pt x="264" y="247"/>
                  </a:lnTo>
                  <a:lnTo>
                    <a:pt x="266" y="255"/>
                  </a:lnTo>
                  <a:lnTo>
                    <a:pt x="269" y="263"/>
                  </a:lnTo>
                  <a:lnTo>
                    <a:pt x="271" y="272"/>
                  </a:lnTo>
                  <a:lnTo>
                    <a:pt x="272" y="280"/>
                  </a:lnTo>
                  <a:lnTo>
                    <a:pt x="273" y="290"/>
                  </a:lnTo>
                  <a:lnTo>
                    <a:pt x="273" y="299"/>
                  </a:lnTo>
                  <a:lnTo>
                    <a:pt x="272" y="309"/>
                  </a:lnTo>
                  <a:lnTo>
                    <a:pt x="272" y="315"/>
                  </a:lnTo>
                  <a:lnTo>
                    <a:pt x="272" y="322"/>
                  </a:lnTo>
                  <a:lnTo>
                    <a:pt x="273" y="328"/>
                  </a:lnTo>
                  <a:lnTo>
                    <a:pt x="274" y="335"/>
                  </a:lnTo>
                  <a:lnTo>
                    <a:pt x="275" y="342"/>
                  </a:lnTo>
                  <a:lnTo>
                    <a:pt x="276" y="348"/>
                  </a:lnTo>
                  <a:lnTo>
                    <a:pt x="276" y="354"/>
                  </a:lnTo>
                  <a:lnTo>
                    <a:pt x="276" y="360"/>
                  </a:lnTo>
                  <a:lnTo>
                    <a:pt x="278" y="404"/>
                  </a:lnTo>
                  <a:lnTo>
                    <a:pt x="282" y="447"/>
                  </a:lnTo>
                  <a:lnTo>
                    <a:pt x="284" y="490"/>
                  </a:lnTo>
                  <a:lnTo>
                    <a:pt x="286" y="533"/>
                  </a:lnTo>
                  <a:lnTo>
                    <a:pt x="288" y="576"/>
                  </a:lnTo>
                  <a:lnTo>
                    <a:pt x="288" y="619"/>
                  </a:lnTo>
                  <a:lnTo>
                    <a:pt x="286" y="662"/>
                  </a:lnTo>
                  <a:lnTo>
                    <a:pt x="283" y="705"/>
                  </a:lnTo>
                  <a:lnTo>
                    <a:pt x="285" y="718"/>
                  </a:lnTo>
                  <a:lnTo>
                    <a:pt x="286" y="730"/>
                  </a:lnTo>
                  <a:lnTo>
                    <a:pt x="286" y="743"/>
                  </a:lnTo>
                  <a:lnTo>
                    <a:pt x="287" y="755"/>
                  </a:lnTo>
                  <a:lnTo>
                    <a:pt x="286" y="767"/>
                  </a:lnTo>
                  <a:lnTo>
                    <a:pt x="286" y="779"/>
                  </a:lnTo>
                  <a:lnTo>
                    <a:pt x="285" y="791"/>
                  </a:lnTo>
                  <a:lnTo>
                    <a:pt x="283" y="804"/>
                  </a:lnTo>
                  <a:lnTo>
                    <a:pt x="277" y="801"/>
                  </a:lnTo>
                  <a:lnTo>
                    <a:pt x="272" y="799"/>
                  </a:lnTo>
                  <a:lnTo>
                    <a:pt x="267" y="795"/>
                  </a:lnTo>
                  <a:lnTo>
                    <a:pt x="264" y="791"/>
                  </a:lnTo>
                  <a:lnTo>
                    <a:pt x="261" y="786"/>
                  </a:lnTo>
                  <a:lnTo>
                    <a:pt x="258" y="781"/>
                  </a:lnTo>
                  <a:lnTo>
                    <a:pt x="256" y="775"/>
                  </a:lnTo>
                  <a:lnTo>
                    <a:pt x="254" y="769"/>
                  </a:lnTo>
                  <a:lnTo>
                    <a:pt x="252" y="757"/>
                  </a:lnTo>
                  <a:lnTo>
                    <a:pt x="250" y="744"/>
                  </a:lnTo>
                  <a:lnTo>
                    <a:pt x="248" y="732"/>
                  </a:lnTo>
                  <a:lnTo>
                    <a:pt x="247" y="720"/>
                  </a:lnTo>
                  <a:lnTo>
                    <a:pt x="245" y="668"/>
                  </a:lnTo>
                  <a:lnTo>
                    <a:pt x="243" y="615"/>
                  </a:lnTo>
                  <a:lnTo>
                    <a:pt x="242" y="562"/>
                  </a:lnTo>
                  <a:lnTo>
                    <a:pt x="240" y="508"/>
                  </a:lnTo>
                  <a:lnTo>
                    <a:pt x="239" y="455"/>
                  </a:lnTo>
                  <a:lnTo>
                    <a:pt x="237" y="403"/>
                  </a:lnTo>
                  <a:lnTo>
                    <a:pt x="236" y="352"/>
                  </a:lnTo>
                  <a:lnTo>
                    <a:pt x="235" y="303"/>
                  </a:lnTo>
                  <a:lnTo>
                    <a:pt x="231" y="295"/>
                  </a:lnTo>
                  <a:lnTo>
                    <a:pt x="229" y="288"/>
                  </a:lnTo>
                  <a:lnTo>
                    <a:pt x="228" y="280"/>
                  </a:lnTo>
                  <a:lnTo>
                    <a:pt x="228" y="273"/>
                  </a:lnTo>
                  <a:lnTo>
                    <a:pt x="226" y="266"/>
                  </a:lnTo>
                  <a:lnTo>
                    <a:pt x="225" y="258"/>
                  </a:lnTo>
                  <a:lnTo>
                    <a:pt x="224" y="255"/>
                  </a:lnTo>
                  <a:lnTo>
                    <a:pt x="222" y="253"/>
                  </a:lnTo>
                  <a:lnTo>
                    <a:pt x="220" y="250"/>
                  </a:lnTo>
                  <a:lnTo>
                    <a:pt x="218" y="248"/>
                  </a:lnTo>
                  <a:lnTo>
                    <a:pt x="214" y="238"/>
                  </a:lnTo>
                  <a:lnTo>
                    <a:pt x="210" y="230"/>
                  </a:lnTo>
                  <a:lnTo>
                    <a:pt x="203" y="223"/>
                  </a:lnTo>
                  <a:lnTo>
                    <a:pt x="198" y="216"/>
                  </a:lnTo>
                  <a:lnTo>
                    <a:pt x="191" y="208"/>
                  </a:lnTo>
                  <a:lnTo>
                    <a:pt x="186" y="201"/>
                  </a:lnTo>
                  <a:lnTo>
                    <a:pt x="181" y="194"/>
                  </a:lnTo>
                  <a:lnTo>
                    <a:pt x="179" y="185"/>
                  </a:lnTo>
                  <a:lnTo>
                    <a:pt x="163" y="169"/>
                  </a:lnTo>
                  <a:lnTo>
                    <a:pt x="148" y="153"/>
                  </a:lnTo>
                  <a:lnTo>
                    <a:pt x="134" y="138"/>
                  </a:lnTo>
                  <a:lnTo>
                    <a:pt x="120" y="122"/>
                  </a:lnTo>
                  <a:lnTo>
                    <a:pt x="106" y="106"/>
                  </a:lnTo>
                  <a:lnTo>
                    <a:pt x="93" y="90"/>
                  </a:lnTo>
                  <a:lnTo>
                    <a:pt x="80" y="74"/>
                  </a:lnTo>
                  <a:lnTo>
                    <a:pt x="67" y="56"/>
                  </a:lnTo>
                  <a:lnTo>
                    <a:pt x="60" y="48"/>
                  </a:lnTo>
                  <a:lnTo>
                    <a:pt x="51" y="41"/>
                  </a:lnTo>
                  <a:lnTo>
                    <a:pt x="42" y="35"/>
                  </a:lnTo>
                  <a:lnTo>
                    <a:pt x="33" y="29"/>
                  </a:lnTo>
                  <a:lnTo>
                    <a:pt x="23" y="23"/>
                  </a:lnTo>
                  <a:lnTo>
                    <a:pt x="15" y="17"/>
                  </a:lnTo>
                  <a:lnTo>
                    <a:pt x="7" y="9"/>
                  </a:lnTo>
                  <a:lnTo>
                    <a:pt x="0" y="1"/>
                  </a:lnTo>
                  <a:lnTo>
                    <a:pt x="7" y="2"/>
                  </a:lnTo>
                  <a:lnTo>
                    <a:pt x="14" y="2"/>
                  </a:lnTo>
                  <a:lnTo>
                    <a:pt x="22" y="1"/>
                  </a:lnTo>
                  <a:lnTo>
                    <a:pt x="30" y="0"/>
                  </a:lnTo>
                  <a:lnTo>
                    <a:pt x="38" y="0"/>
                  </a:lnTo>
                  <a:lnTo>
                    <a:pt x="45" y="0"/>
                  </a:lnTo>
                  <a:lnTo>
                    <a:pt x="53" y="0"/>
                  </a:lnTo>
                  <a:lnTo>
                    <a:pt x="61" y="1"/>
                  </a:lnTo>
                  <a:lnTo>
                    <a:pt x="67" y="4"/>
                  </a:lnTo>
                  <a:lnTo>
                    <a:pt x="74" y="8"/>
                  </a:lnTo>
                  <a:lnTo>
                    <a:pt x="81" y="13"/>
                  </a:lnTo>
                  <a:lnTo>
                    <a:pt x="87" y="17"/>
                  </a:lnTo>
                  <a:lnTo>
                    <a:pt x="94" y="23"/>
                  </a:lnTo>
                  <a:lnTo>
                    <a:pt x="101" y="28"/>
                  </a:lnTo>
                  <a:lnTo>
                    <a:pt x="107" y="34"/>
                  </a:lnTo>
                  <a:lnTo>
                    <a:pt x="113" y="39"/>
                  </a:lnTo>
                  <a:close/>
                </a:path>
              </a:pathLst>
            </a:custGeom>
            <a:solidFill>
              <a:srgbClr val="666633"/>
            </a:solidFill>
            <a:ln w="9525">
              <a:noFill/>
              <a:round/>
              <a:headEnd/>
              <a:tailEnd/>
            </a:ln>
          </p:spPr>
          <p:txBody>
            <a:bodyPr/>
            <a:lstStyle/>
            <a:p>
              <a:endParaRPr lang="en-US"/>
            </a:p>
          </p:txBody>
        </p:sp>
        <p:sp>
          <p:nvSpPr>
            <p:cNvPr id="4270" name="Freeform 104"/>
            <p:cNvSpPr>
              <a:spLocks/>
            </p:cNvSpPr>
            <p:nvPr/>
          </p:nvSpPr>
          <p:spPr bwMode="auto">
            <a:xfrm>
              <a:off x="4178" y="3858"/>
              <a:ext cx="154" cy="40"/>
            </a:xfrm>
            <a:custGeom>
              <a:avLst/>
              <a:gdLst>
                <a:gd name="T0" fmla="*/ 840 w 924"/>
                <a:gd name="T1" fmla="*/ 25 h 241"/>
                <a:gd name="T2" fmla="*/ 873 w 924"/>
                <a:gd name="T3" fmla="*/ 47 h 241"/>
                <a:gd name="T4" fmla="*/ 898 w 924"/>
                <a:gd name="T5" fmla="*/ 69 h 241"/>
                <a:gd name="T6" fmla="*/ 919 w 924"/>
                <a:gd name="T7" fmla="*/ 94 h 241"/>
                <a:gd name="T8" fmla="*/ 900 w 924"/>
                <a:gd name="T9" fmla="*/ 104 h 241"/>
                <a:gd name="T10" fmla="*/ 866 w 924"/>
                <a:gd name="T11" fmla="*/ 108 h 241"/>
                <a:gd name="T12" fmla="*/ 838 w 924"/>
                <a:gd name="T13" fmla="*/ 116 h 241"/>
                <a:gd name="T14" fmla="*/ 809 w 924"/>
                <a:gd name="T15" fmla="*/ 120 h 241"/>
                <a:gd name="T16" fmla="*/ 774 w 924"/>
                <a:gd name="T17" fmla="*/ 126 h 241"/>
                <a:gd name="T18" fmla="*/ 736 w 924"/>
                <a:gd name="T19" fmla="*/ 132 h 241"/>
                <a:gd name="T20" fmla="*/ 711 w 924"/>
                <a:gd name="T21" fmla="*/ 137 h 241"/>
                <a:gd name="T22" fmla="*/ 688 w 924"/>
                <a:gd name="T23" fmla="*/ 138 h 241"/>
                <a:gd name="T24" fmla="*/ 610 w 924"/>
                <a:gd name="T25" fmla="*/ 150 h 241"/>
                <a:gd name="T26" fmla="*/ 519 w 924"/>
                <a:gd name="T27" fmla="*/ 166 h 241"/>
                <a:gd name="T28" fmla="*/ 370 w 924"/>
                <a:gd name="T29" fmla="*/ 192 h 241"/>
                <a:gd name="T30" fmla="*/ 206 w 924"/>
                <a:gd name="T31" fmla="*/ 218 h 241"/>
                <a:gd name="T32" fmla="*/ 144 w 924"/>
                <a:gd name="T33" fmla="*/ 231 h 241"/>
                <a:gd name="T34" fmla="*/ 118 w 924"/>
                <a:gd name="T35" fmla="*/ 241 h 241"/>
                <a:gd name="T36" fmla="*/ 69 w 924"/>
                <a:gd name="T37" fmla="*/ 199 h 241"/>
                <a:gd name="T38" fmla="*/ 15 w 924"/>
                <a:gd name="T39" fmla="*/ 144 h 241"/>
                <a:gd name="T40" fmla="*/ 67 w 924"/>
                <a:gd name="T41" fmla="*/ 117 h 241"/>
                <a:gd name="T42" fmla="*/ 157 w 924"/>
                <a:gd name="T43" fmla="*/ 94 h 241"/>
                <a:gd name="T44" fmla="*/ 198 w 924"/>
                <a:gd name="T45" fmla="*/ 86 h 241"/>
                <a:gd name="T46" fmla="*/ 222 w 924"/>
                <a:gd name="T47" fmla="*/ 82 h 241"/>
                <a:gd name="T48" fmla="*/ 225 w 924"/>
                <a:gd name="T49" fmla="*/ 95 h 241"/>
                <a:gd name="T50" fmla="*/ 220 w 924"/>
                <a:gd name="T51" fmla="*/ 111 h 241"/>
                <a:gd name="T52" fmla="*/ 191 w 924"/>
                <a:gd name="T53" fmla="*/ 139 h 241"/>
                <a:gd name="T54" fmla="*/ 173 w 924"/>
                <a:gd name="T55" fmla="*/ 162 h 241"/>
                <a:gd name="T56" fmla="*/ 169 w 924"/>
                <a:gd name="T57" fmla="*/ 186 h 241"/>
                <a:gd name="T58" fmla="*/ 169 w 924"/>
                <a:gd name="T59" fmla="*/ 197 h 241"/>
                <a:gd name="T60" fmla="*/ 174 w 924"/>
                <a:gd name="T61" fmla="*/ 201 h 241"/>
                <a:gd name="T62" fmla="*/ 210 w 924"/>
                <a:gd name="T63" fmla="*/ 201 h 241"/>
                <a:gd name="T64" fmla="*/ 276 w 924"/>
                <a:gd name="T65" fmla="*/ 195 h 241"/>
                <a:gd name="T66" fmla="*/ 317 w 924"/>
                <a:gd name="T67" fmla="*/ 186 h 241"/>
                <a:gd name="T68" fmla="*/ 339 w 924"/>
                <a:gd name="T69" fmla="*/ 179 h 241"/>
                <a:gd name="T70" fmla="*/ 345 w 924"/>
                <a:gd name="T71" fmla="*/ 168 h 241"/>
                <a:gd name="T72" fmla="*/ 345 w 924"/>
                <a:gd name="T73" fmla="*/ 145 h 241"/>
                <a:gd name="T74" fmla="*/ 331 w 924"/>
                <a:gd name="T75" fmla="*/ 127 h 241"/>
                <a:gd name="T76" fmla="*/ 312 w 924"/>
                <a:gd name="T77" fmla="*/ 121 h 241"/>
                <a:gd name="T78" fmla="*/ 303 w 924"/>
                <a:gd name="T79" fmla="*/ 104 h 241"/>
                <a:gd name="T80" fmla="*/ 395 w 924"/>
                <a:gd name="T81" fmla="*/ 44 h 241"/>
                <a:gd name="T82" fmla="*/ 520 w 924"/>
                <a:gd name="T83" fmla="*/ 28 h 241"/>
                <a:gd name="T84" fmla="*/ 583 w 924"/>
                <a:gd name="T85" fmla="*/ 20 h 241"/>
                <a:gd name="T86" fmla="*/ 626 w 924"/>
                <a:gd name="T87" fmla="*/ 13 h 241"/>
                <a:gd name="T88" fmla="*/ 639 w 924"/>
                <a:gd name="T89" fmla="*/ 33 h 241"/>
                <a:gd name="T90" fmla="*/ 637 w 924"/>
                <a:gd name="T91" fmla="*/ 59 h 241"/>
                <a:gd name="T92" fmla="*/ 625 w 924"/>
                <a:gd name="T93" fmla="*/ 81 h 241"/>
                <a:gd name="T94" fmla="*/ 620 w 924"/>
                <a:gd name="T95" fmla="*/ 106 h 241"/>
                <a:gd name="T96" fmla="*/ 638 w 924"/>
                <a:gd name="T97" fmla="*/ 123 h 241"/>
                <a:gd name="T98" fmla="*/ 663 w 924"/>
                <a:gd name="T99" fmla="*/ 118 h 241"/>
                <a:gd name="T100" fmla="*/ 704 w 924"/>
                <a:gd name="T101" fmla="*/ 112 h 241"/>
                <a:gd name="T102" fmla="*/ 749 w 924"/>
                <a:gd name="T103" fmla="*/ 105 h 241"/>
                <a:gd name="T104" fmla="*/ 773 w 924"/>
                <a:gd name="T105" fmla="*/ 92 h 241"/>
                <a:gd name="T106" fmla="*/ 771 w 924"/>
                <a:gd name="T107" fmla="*/ 67 h 241"/>
                <a:gd name="T108" fmla="*/ 754 w 924"/>
                <a:gd name="T109" fmla="*/ 49 h 241"/>
                <a:gd name="T110" fmla="*/ 734 w 924"/>
                <a:gd name="T111" fmla="*/ 30 h 241"/>
                <a:gd name="T112" fmla="*/ 730 w 924"/>
                <a:gd name="T113" fmla="*/ 19 h 241"/>
                <a:gd name="T114" fmla="*/ 726 w 924"/>
                <a:gd name="T115" fmla="*/ 13 h 241"/>
                <a:gd name="T116" fmla="*/ 749 w 924"/>
                <a:gd name="T117" fmla="*/ 3 h 241"/>
                <a:gd name="T118" fmla="*/ 788 w 924"/>
                <a:gd name="T119" fmla="*/ 3 h 241"/>
                <a:gd name="T120" fmla="*/ 803 w 924"/>
                <a:gd name="T121" fmla="*/ 3 h 241"/>
                <a:gd name="T122" fmla="*/ 811 w 924"/>
                <a:gd name="T123" fmla="*/ 3 h 2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924"/>
                <a:gd name="T187" fmla="*/ 0 h 241"/>
                <a:gd name="T188" fmla="*/ 924 w 924"/>
                <a:gd name="T189" fmla="*/ 241 h 24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924" h="241">
                  <a:moveTo>
                    <a:pt x="817" y="3"/>
                  </a:moveTo>
                  <a:lnTo>
                    <a:pt x="824" y="11"/>
                  </a:lnTo>
                  <a:lnTo>
                    <a:pt x="832" y="18"/>
                  </a:lnTo>
                  <a:lnTo>
                    <a:pt x="840" y="25"/>
                  </a:lnTo>
                  <a:lnTo>
                    <a:pt x="848" y="31"/>
                  </a:lnTo>
                  <a:lnTo>
                    <a:pt x="855" y="38"/>
                  </a:lnTo>
                  <a:lnTo>
                    <a:pt x="864" y="43"/>
                  </a:lnTo>
                  <a:lnTo>
                    <a:pt x="873" y="47"/>
                  </a:lnTo>
                  <a:lnTo>
                    <a:pt x="882" y="50"/>
                  </a:lnTo>
                  <a:lnTo>
                    <a:pt x="887" y="56"/>
                  </a:lnTo>
                  <a:lnTo>
                    <a:pt x="893" y="62"/>
                  </a:lnTo>
                  <a:lnTo>
                    <a:pt x="898" y="69"/>
                  </a:lnTo>
                  <a:lnTo>
                    <a:pt x="904" y="75"/>
                  </a:lnTo>
                  <a:lnTo>
                    <a:pt x="910" y="81"/>
                  </a:lnTo>
                  <a:lnTo>
                    <a:pt x="914" y="88"/>
                  </a:lnTo>
                  <a:lnTo>
                    <a:pt x="919" y="94"/>
                  </a:lnTo>
                  <a:lnTo>
                    <a:pt x="924" y="101"/>
                  </a:lnTo>
                  <a:lnTo>
                    <a:pt x="916" y="101"/>
                  </a:lnTo>
                  <a:lnTo>
                    <a:pt x="907" y="102"/>
                  </a:lnTo>
                  <a:lnTo>
                    <a:pt x="900" y="104"/>
                  </a:lnTo>
                  <a:lnTo>
                    <a:pt x="891" y="105"/>
                  </a:lnTo>
                  <a:lnTo>
                    <a:pt x="883" y="106"/>
                  </a:lnTo>
                  <a:lnTo>
                    <a:pt x="875" y="107"/>
                  </a:lnTo>
                  <a:lnTo>
                    <a:pt x="866" y="108"/>
                  </a:lnTo>
                  <a:lnTo>
                    <a:pt x="859" y="108"/>
                  </a:lnTo>
                  <a:lnTo>
                    <a:pt x="852" y="112"/>
                  </a:lnTo>
                  <a:lnTo>
                    <a:pt x="845" y="114"/>
                  </a:lnTo>
                  <a:lnTo>
                    <a:pt x="838" y="116"/>
                  </a:lnTo>
                  <a:lnTo>
                    <a:pt x="831" y="117"/>
                  </a:lnTo>
                  <a:lnTo>
                    <a:pt x="823" y="118"/>
                  </a:lnTo>
                  <a:lnTo>
                    <a:pt x="817" y="119"/>
                  </a:lnTo>
                  <a:lnTo>
                    <a:pt x="809" y="120"/>
                  </a:lnTo>
                  <a:lnTo>
                    <a:pt x="802" y="121"/>
                  </a:lnTo>
                  <a:lnTo>
                    <a:pt x="792" y="123"/>
                  </a:lnTo>
                  <a:lnTo>
                    <a:pt x="783" y="125"/>
                  </a:lnTo>
                  <a:lnTo>
                    <a:pt x="774" y="126"/>
                  </a:lnTo>
                  <a:lnTo>
                    <a:pt x="765" y="129"/>
                  </a:lnTo>
                  <a:lnTo>
                    <a:pt x="755" y="131"/>
                  </a:lnTo>
                  <a:lnTo>
                    <a:pt x="746" y="132"/>
                  </a:lnTo>
                  <a:lnTo>
                    <a:pt x="736" y="132"/>
                  </a:lnTo>
                  <a:lnTo>
                    <a:pt x="726" y="131"/>
                  </a:lnTo>
                  <a:lnTo>
                    <a:pt x="721" y="135"/>
                  </a:lnTo>
                  <a:lnTo>
                    <a:pt x="716" y="137"/>
                  </a:lnTo>
                  <a:lnTo>
                    <a:pt x="711" y="137"/>
                  </a:lnTo>
                  <a:lnTo>
                    <a:pt x="705" y="137"/>
                  </a:lnTo>
                  <a:lnTo>
                    <a:pt x="700" y="137"/>
                  </a:lnTo>
                  <a:lnTo>
                    <a:pt x="693" y="138"/>
                  </a:lnTo>
                  <a:lnTo>
                    <a:pt x="688" y="138"/>
                  </a:lnTo>
                  <a:lnTo>
                    <a:pt x="682" y="141"/>
                  </a:lnTo>
                  <a:lnTo>
                    <a:pt x="658" y="143"/>
                  </a:lnTo>
                  <a:lnTo>
                    <a:pt x="633" y="147"/>
                  </a:lnTo>
                  <a:lnTo>
                    <a:pt x="610" y="150"/>
                  </a:lnTo>
                  <a:lnTo>
                    <a:pt x="588" y="155"/>
                  </a:lnTo>
                  <a:lnTo>
                    <a:pt x="565" y="158"/>
                  </a:lnTo>
                  <a:lnTo>
                    <a:pt x="542" y="163"/>
                  </a:lnTo>
                  <a:lnTo>
                    <a:pt x="519" y="166"/>
                  </a:lnTo>
                  <a:lnTo>
                    <a:pt x="493" y="168"/>
                  </a:lnTo>
                  <a:lnTo>
                    <a:pt x="451" y="178"/>
                  </a:lnTo>
                  <a:lnTo>
                    <a:pt x="410" y="186"/>
                  </a:lnTo>
                  <a:lnTo>
                    <a:pt x="370" y="192"/>
                  </a:lnTo>
                  <a:lnTo>
                    <a:pt x="329" y="198"/>
                  </a:lnTo>
                  <a:lnTo>
                    <a:pt x="288" y="204"/>
                  </a:lnTo>
                  <a:lnTo>
                    <a:pt x="247" y="211"/>
                  </a:lnTo>
                  <a:lnTo>
                    <a:pt x="206" y="218"/>
                  </a:lnTo>
                  <a:lnTo>
                    <a:pt x="165" y="229"/>
                  </a:lnTo>
                  <a:lnTo>
                    <a:pt x="157" y="229"/>
                  </a:lnTo>
                  <a:lnTo>
                    <a:pt x="151" y="230"/>
                  </a:lnTo>
                  <a:lnTo>
                    <a:pt x="144" y="231"/>
                  </a:lnTo>
                  <a:lnTo>
                    <a:pt x="138" y="235"/>
                  </a:lnTo>
                  <a:lnTo>
                    <a:pt x="131" y="237"/>
                  </a:lnTo>
                  <a:lnTo>
                    <a:pt x="124" y="240"/>
                  </a:lnTo>
                  <a:lnTo>
                    <a:pt x="118" y="241"/>
                  </a:lnTo>
                  <a:lnTo>
                    <a:pt x="111" y="241"/>
                  </a:lnTo>
                  <a:lnTo>
                    <a:pt x="96" y="228"/>
                  </a:lnTo>
                  <a:lnTo>
                    <a:pt x="81" y="213"/>
                  </a:lnTo>
                  <a:lnTo>
                    <a:pt x="69" y="199"/>
                  </a:lnTo>
                  <a:lnTo>
                    <a:pt x="56" y="185"/>
                  </a:lnTo>
                  <a:lnTo>
                    <a:pt x="43" y="170"/>
                  </a:lnTo>
                  <a:lnTo>
                    <a:pt x="29" y="157"/>
                  </a:lnTo>
                  <a:lnTo>
                    <a:pt x="15" y="144"/>
                  </a:lnTo>
                  <a:lnTo>
                    <a:pt x="0" y="133"/>
                  </a:lnTo>
                  <a:lnTo>
                    <a:pt x="22" y="129"/>
                  </a:lnTo>
                  <a:lnTo>
                    <a:pt x="45" y="123"/>
                  </a:lnTo>
                  <a:lnTo>
                    <a:pt x="67" y="117"/>
                  </a:lnTo>
                  <a:lnTo>
                    <a:pt x="89" y="111"/>
                  </a:lnTo>
                  <a:lnTo>
                    <a:pt x="112" y="105"/>
                  </a:lnTo>
                  <a:lnTo>
                    <a:pt x="134" y="99"/>
                  </a:lnTo>
                  <a:lnTo>
                    <a:pt x="157" y="94"/>
                  </a:lnTo>
                  <a:lnTo>
                    <a:pt x="181" y="89"/>
                  </a:lnTo>
                  <a:lnTo>
                    <a:pt x="186" y="89"/>
                  </a:lnTo>
                  <a:lnTo>
                    <a:pt x="193" y="87"/>
                  </a:lnTo>
                  <a:lnTo>
                    <a:pt x="198" y="86"/>
                  </a:lnTo>
                  <a:lnTo>
                    <a:pt x="205" y="83"/>
                  </a:lnTo>
                  <a:lnTo>
                    <a:pt x="210" y="82"/>
                  </a:lnTo>
                  <a:lnTo>
                    <a:pt x="216" y="82"/>
                  </a:lnTo>
                  <a:lnTo>
                    <a:pt x="222" y="82"/>
                  </a:lnTo>
                  <a:lnTo>
                    <a:pt x="227" y="84"/>
                  </a:lnTo>
                  <a:lnTo>
                    <a:pt x="227" y="88"/>
                  </a:lnTo>
                  <a:lnTo>
                    <a:pt x="226" y="92"/>
                  </a:lnTo>
                  <a:lnTo>
                    <a:pt x="225" y="95"/>
                  </a:lnTo>
                  <a:lnTo>
                    <a:pt x="224" y="99"/>
                  </a:lnTo>
                  <a:lnTo>
                    <a:pt x="222" y="102"/>
                  </a:lnTo>
                  <a:lnTo>
                    <a:pt x="220" y="106"/>
                  </a:lnTo>
                  <a:lnTo>
                    <a:pt x="220" y="111"/>
                  </a:lnTo>
                  <a:lnTo>
                    <a:pt x="219" y="114"/>
                  </a:lnTo>
                  <a:lnTo>
                    <a:pt x="210" y="123"/>
                  </a:lnTo>
                  <a:lnTo>
                    <a:pt x="201" y="131"/>
                  </a:lnTo>
                  <a:lnTo>
                    <a:pt x="191" y="139"/>
                  </a:lnTo>
                  <a:lnTo>
                    <a:pt x="183" y="148"/>
                  </a:lnTo>
                  <a:lnTo>
                    <a:pt x="178" y="152"/>
                  </a:lnTo>
                  <a:lnTo>
                    <a:pt x="175" y="157"/>
                  </a:lnTo>
                  <a:lnTo>
                    <a:pt x="173" y="162"/>
                  </a:lnTo>
                  <a:lnTo>
                    <a:pt x="171" y="168"/>
                  </a:lnTo>
                  <a:lnTo>
                    <a:pt x="170" y="174"/>
                  </a:lnTo>
                  <a:lnTo>
                    <a:pt x="169" y="180"/>
                  </a:lnTo>
                  <a:lnTo>
                    <a:pt x="169" y="186"/>
                  </a:lnTo>
                  <a:lnTo>
                    <a:pt x="171" y="193"/>
                  </a:lnTo>
                  <a:lnTo>
                    <a:pt x="169" y="193"/>
                  </a:lnTo>
                  <a:lnTo>
                    <a:pt x="167" y="194"/>
                  </a:lnTo>
                  <a:lnTo>
                    <a:pt x="169" y="197"/>
                  </a:lnTo>
                  <a:lnTo>
                    <a:pt x="169" y="198"/>
                  </a:lnTo>
                  <a:lnTo>
                    <a:pt x="171" y="199"/>
                  </a:lnTo>
                  <a:lnTo>
                    <a:pt x="172" y="200"/>
                  </a:lnTo>
                  <a:lnTo>
                    <a:pt x="174" y="201"/>
                  </a:lnTo>
                  <a:lnTo>
                    <a:pt x="176" y="203"/>
                  </a:lnTo>
                  <a:lnTo>
                    <a:pt x="177" y="204"/>
                  </a:lnTo>
                  <a:lnTo>
                    <a:pt x="194" y="203"/>
                  </a:lnTo>
                  <a:lnTo>
                    <a:pt x="210" y="201"/>
                  </a:lnTo>
                  <a:lnTo>
                    <a:pt x="227" y="200"/>
                  </a:lnTo>
                  <a:lnTo>
                    <a:pt x="244" y="199"/>
                  </a:lnTo>
                  <a:lnTo>
                    <a:pt x="259" y="197"/>
                  </a:lnTo>
                  <a:lnTo>
                    <a:pt x="276" y="195"/>
                  </a:lnTo>
                  <a:lnTo>
                    <a:pt x="291" y="193"/>
                  </a:lnTo>
                  <a:lnTo>
                    <a:pt x="307" y="191"/>
                  </a:lnTo>
                  <a:lnTo>
                    <a:pt x="311" y="187"/>
                  </a:lnTo>
                  <a:lnTo>
                    <a:pt x="317" y="186"/>
                  </a:lnTo>
                  <a:lnTo>
                    <a:pt x="323" y="185"/>
                  </a:lnTo>
                  <a:lnTo>
                    <a:pt x="329" y="184"/>
                  </a:lnTo>
                  <a:lnTo>
                    <a:pt x="334" y="182"/>
                  </a:lnTo>
                  <a:lnTo>
                    <a:pt x="339" y="179"/>
                  </a:lnTo>
                  <a:lnTo>
                    <a:pt x="341" y="178"/>
                  </a:lnTo>
                  <a:lnTo>
                    <a:pt x="343" y="175"/>
                  </a:lnTo>
                  <a:lnTo>
                    <a:pt x="344" y="172"/>
                  </a:lnTo>
                  <a:lnTo>
                    <a:pt x="345" y="168"/>
                  </a:lnTo>
                  <a:lnTo>
                    <a:pt x="346" y="162"/>
                  </a:lnTo>
                  <a:lnTo>
                    <a:pt x="347" y="156"/>
                  </a:lnTo>
                  <a:lnTo>
                    <a:pt x="346" y="150"/>
                  </a:lnTo>
                  <a:lnTo>
                    <a:pt x="345" y="145"/>
                  </a:lnTo>
                  <a:lnTo>
                    <a:pt x="343" y="139"/>
                  </a:lnTo>
                  <a:lnTo>
                    <a:pt x="340" y="135"/>
                  </a:lnTo>
                  <a:lnTo>
                    <a:pt x="336" y="131"/>
                  </a:lnTo>
                  <a:lnTo>
                    <a:pt x="331" y="127"/>
                  </a:lnTo>
                  <a:lnTo>
                    <a:pt x="326" y="127"/>
                  </a:lnTo>
                  <a:lnTo>
                    <a:pt x="321" y="126"/>
                  </a:lnTo>
                  <a:lnTo>
                    <a:pt x="317" y="124"/>
                  </a:lnTo>
                  <a:lnTo>
                    <a:pt x="312" y="121"/>
                  </a:lnTo>
                  <a:lnTo>
                    <a:pt x="308" y="118"/>
                  </a:lnTo>
                  <a:lnTo>
                    <a:pt x="305" y="114"/>
                  </a:lnTo>
                  <a:lnTo>
                    <a:pt x="303" y="110"/>
                  </a:lnTo>
                  <a:lnTo>
                    <a:pt x="303" y="104"/>
                  </a:lnTo>
                  <a:lnTo>
                    <a:pt x="304" y="63"/>
                  </a:lnTo>
                  <a:lnTo>
                    <a:pt x="334" y="56"/>
                  </a:lnTo>
                  <a:lnTo>
                    <a:pt x="365" y="50"/>
                  </a:lnTo>
                  <a:lnTo>
                    <a:pt x="395" y="44"/>
                  </a:lnTo>
                  <a:lnTo>
                    <a:pt x="427" y="39"/>
                  </a:lnTo>
                  <a:lnTo>
                    <a:pt x="458" y="36"/>
                  </a:lnTo>
                  <a:lnTo>
                    <a:pt x="489" y="32"/>
                  </a:lnTo>
                  <a:lnTo>
                    <a:pt x="520" y="28"/>
                  </a:lnTo>
                  <a:lnTo>
                    <a:pt x="550" y="25"/>
                  </a:lnTo>
                  <a:lnTo>
                    <a:pt x="561" y="24"/>
                  </a:lnTo>
                  <a:lnTo>
                    <a:pt x="572" y="22"/>
                  </a:lnTo>
                  <a:lnTo>
                    <a:pt x="583" y="20"/>
                  </a:lnTo>
                  <a:lnTo>
                    <a:pt x="594" y="18"/>
                  </a:lnTo>
                  <a:lnTo>
                    <a:pt x="605" y="16"/>
                  </a:lnTo>
                  <a:lnTo>
                    <a:pt x="616" y="14"/>
                  </a:lnTo>
                  <a:lnTo>
                    <a:pt x="626" y="13"/>
                  </a:lnTo>
                  <a:lnTo>
                    <a:pt x="637" y="13"/>
                  </a:lnTo>
                  <a:lnTo>
                    <a:pt x="637" y="20"/>
                  </a:lnTo>
                  <a:lnTo>
                    <a:pt x="638" y="26"/>
                  </a:lnTo>
                  <a:lnTo>
                    <a:pt x="639" y="33"/>
                  </a:lnTo>
                  <a:lnTo>
                    <a:pt x="640" y="40"/>
                  </a:lnTo>
                  <a:lnTo>
                    <a:pt x="640" y="47"/>
                  </a:lnTo>
                  <a:lnTo>
                    <a:pt x="639" y="53"/>
                  </a:lnTo>
                  <a:lnTo>
                    <a:pt x="637" y="59"/>
                  </a:lnTo>
                  <a:lnTo>
                    <a:pt x="633" y="63"/>
                  </a:lnTo>
                  <a:lnTo>
                    <a:pt x="630" y="69"/>
                  </a:lnTo>
                  <a:lnTo>
                    <a:pt x="627" y="75"/>
                  </a:lnTo>
                  <a:lnTo>
                    <a:pt x="625" y="81"/>
                  </a:lnTo>
                  <a:lnTo>
                    <a:pt x="622" y="87"/>
                  </a:lnTo>
                  <a:lnTo>
                    <a:pt x="621" y="93"/>
                  </a:lnTo>
                  <a:lnTo>
                    <a:pt x="620" y="100"/>
                  </a:lnTo>
                  <a:lnTo>
                    <a:pt x="620" y="106"/>
                  </a:lnTo>
                  <a:lnTo>
                    <a:pt x="620" y="113"/>
                  </a:lnTo>
                  <a:lnTo>
                    <a:pt x="626" y="118"/>
                  </a:lnTo>
                  <a:lnTo>
                    <a:pt x="631" y="121"/>
                  </a:lnTo>
                  <a:lnTo>
                    <a:pt x="638" y="123"/>
                  </a:lnTo>
                  <a:lnTo>
                    <a:pt x="643" y="121"/>
                  </a:lnTo>
                  <a:lnTo>
                    <a:pt x="650" y="120"/>
                  </a:lnTo>
                  <a:lnTo>
                    <a:pt x="657" y="119"/>
                  </a:lnTo>
                  <a:lnTo>
                    <a:pt x="663" y="118"/>
                  </a:lnTo>
                  <a:lnTo>
                    <a:pt x="670" y="117"/>
                  </a:lnTo>
                  <a:lnTo>
                    <a:pt x="682" y="116"/>
                  </a:lnTo>
                  <a:lnTo>
                    <a:pt x="693" y="114"/>
                  </a:lnTo>
                  <a:lnTo>
                    <a:pt x="704" y="112"/>
                  </a:lnTo>
                  <a:lnTo>
                    <a:pt x="715" y="110"/>
                  </a:lnTo>
                  <a:lnTo>
                    <a:pt x="726" y="107"/>
                  </a:lnTo>
                  <a:lnTo>
                    <a:pt x="738" y="106"/>
                  </a:lnTo>
                  <a:lnTo>
                    <a:pt x="749" y="105"/>
                  </a:lnTo>
                  <a:lnTo>
                    <a:pt x="762" y="105"/>
                  </a:lnTo>
                  <a:lnTo>
                    <a:pt x="767" y="101"/>
                  </a:lnTo>
                  <a:lnTo>
                    <a:pt x="770" y="96"/>
                  </a:lnTo>
                  <a:lnTo>
                    <a:pt x="773" y="92"/>
                  </a:lnTo>
                  <a:lnTo>
                    <a:pt x="773" y="86"/>
                  </a:lnTo>
                  <a:lnTo>
                    <a:pt x="773" y="80"/>
                  </a:lnTo>
                  <a:lnTo>
                    <a:pt x="771" y="73"/>
                  </a:lnTo>
                  <a:lnTo>
                    <a:pt x="771" y="67"/>
                  </a:lnTo>
                  <a:lnTo>
                    <a:pt x="770" y="61"/>
                  </a:lnTo>
                  <a:lnTo>
                    <a:pt x="765" y="56"/>
                  </a:lnTo>
                  <a:lnTo>
                    <a:pt x="759" y="52"/>
                  </a:lnTo>
                  <a:lnTo>
                    <a:pt x="754" y="49"/>
                  </a:lnTo>
                  <a:lnTo>
                    <a:pt x="748" y="44"/>
                  </a:lnTo>
                  <a:lnTo>
                    <a:pt x="743" y="40"/>
                  </a:lnTo>
                  <a:lnTo>
                    <a:pt x="738" y="36"/>
                  </a:lnTo>
                  <a:lnTo>
                    <a:pt x="734" y="30"/>
                  </a:lnTo>
                  <a:lnTo>
                    <a:pt x="732" y="24"/>
                  </a:lnTo>
                  <a:lnTo>
                    <a:pt x="731" y="21"/>
                  </a:lnTo>
                  <a:lnTo>
                    <a:pt x="731" y="20"/>
                  </a:lnTo>
                  <a:lnTo>
                    <a:pt x="730" y="19"/>
                  </a:lnTo>
                  <a:lnTo>
                    <a:pt x="730" y="16"/>
                  </a:lnTo>
                  <a:lnTo>
                    <a:pt x="728" y="15"/>
                  </a:lnTo>
                  <a:lnTo>
                    <a:pt x="727" y="14"/>
                  </a:lnTo>
                  <a:lnTo>
                    <a:pt x="726" y="13"/>
                  </a:lnTo>
                  <a:lnTo>
                    <a:pt x="725" y="12"/>
                  </a:lnTo>
                  <a:lnTo>
                    <a:pt x="732" y="7"/>
                  </a:lnTo>
                  <a:lnTo>
                    <a:pt x="741" y="5"/>
                  </a:lnTo>
                  <a:lnTo>
                    <a:pt x="749" y="3"/>
                  </a:lnTo>
                  <a:lnTo>
                    <a:pt x="759" y="3"/>
                  </a:lnTo>
                  <a:lnTo>
                    <a:pt x="769" y="3"/>
                  </a:lnTo>
                  <a:lnTo>
                    <a:pt x="778" y="3"/>
                  </a:lnTo>
                  <a:lnTo>
                    <a:pt x="788" y="3"/>
                  </a:lnTo>
                  <a:lnTo>
                    <a:pt x="797" y="2"/>
                  </a:lnTo>
                  <a:lnTo>
                    <a:pt x="799" y="0"/>
                  </a:lnTo>
                  <a:lnTo>
                    <a:pt x="801" y="2"/>
                  </a:lnTo>
                  <a:lnTo>
                    <a:pt x="803" y="3"/>
                  </a:lnTo>
                  <a:lnTo>
                    <a:pt x="805" y="3"/>
                  </a:lnTo>
                  <a:lnTo>
                    <a:pt x="807" y="3"/>
                  </a:lnTo>
                  <a:lnTo>
                    <a:pt x="809" y="3"/>
                  </a:lnTo>
                  <a:lnTo>
                    <a:pt x="811" y="3"/>
                  </a:lnTo>
                  <a:lnTo>
                    <a:pt x="813" y="3"/>
                  </a:lnTo>
                  <a:lnTo>
                    <a:pt x="817" y="3"/>
                  </a:lnTo>
                  <a:close/>
                </a:path>
              </a:pathLst>
            </a:custGeom>
            <a:solidFill>
              <a:srgbClr val="82B882"/>
            </a:solidFill>
            <a:ln w="9525">
              <a:noFill/>
              <a:round/>
              <a:headEnd/>
              <a:tailEnd/>
            </a:ln>
          </p:spPr>
          <p:txBody>
            <a:bodyPr/>
            <a:lstStyle/>
            <a:p>
              <a:endParaRPr lang="en-US"/>
            </a:p>
          </p:txBody>
        </p:sp>
        <p:sp>
          <p:nvSpPr>
            <p:cNvPr id="4271" name="Freeform 105"/>
            <p:cNvSpPr>
              <a:spLocks/>
            </p:cNvSpPr>
            <p:nvPr/>
          </p:nvSpPr>
          <p:spPr bwMode="auto">
            <a:xfrm>
              <a:off x="4339" y="3862"/>
              <a:ext cx="15" cy="11"/>
            </a:xfrm>
            <a:custGeom>
              <a:avLst/>
              <a:gdLst>
                <a:gd name="T0" fmla="*/ 91 w 91"/>
                <a:gd name="T1" fmla="*/ 14 h 69"/>
                <a:gd name="T2" fmla="*/ 83 w 91"/>
                <a:gd name="T3" fmla="*/ 13 h 69"/>
                <a:gd name="T4" fmla="*/ 73 w 91"/>
                <a:gd name="T5" fmla="*/ 12 h 69"/>
                <a:gd name="T6" fmla="*/ 64 w 91"/>
                <a:gd name="T7" fmla="*/ 11 h 69"/>
                <a:gd name="T8" fmla="*/ 56 w 91"/>
                <a:gd name="T9" fmla="*/ 10 h 69"/>
                <a:gd name="T10" fmla="*/ 47 w 91"/>
                <a:gd name="T11" fmla="*/ 11 h 69"/>
                <a:gd name="T12" fmla="*/ 39 w 91"/>
                <a:gd name="T13" fmla="*/ 13 h 69"/>
                <a:gd name="T14" fmla="*/ 32 w 91"/>
                <a:gd name="T15" fmla="*/ 17 h 69"/>
                <a:gd name="T16" fmla="*/ 24 w 91"/>
                <a:gd name="T17" fmla="*/ 24 h 69"/>
                <a:gd name="T18" fmla="*/ 23 w 91"/>
                <a:gd name="T19" fmla="*/ 30 h 69"/>
                <a:gd name="T20" fmla="*/ 21 w 91"/>
                <a:gd name="T21" fmla="*/ 35 h 69"/>
                <a:gd name="T22" fmla="*/ 18 w 91"/>
                <a:gd name="T23" fmla="*/ 41 h 69"/>
                <a:gd name="T24" fmla="*/ 16 w 91"/>
                <a:gd name="T25" fmla="*/ 47 h 69"/>
                <a:gd name="T26" fmla="*/ 15 w 91"/>
                <a:gd name="T27" fmla="*/ 53 h 69"/>
                <a:gd name="T28" fmla="*/ 16 w 91"/>
                <a:gd name="T29" fmla="*/ 59 h 69"/>
                <a:gd name="T30" fmla="*/ 17 w 91"/>
                <a:gd name="T31" fmla="*/ 64 h 69"/>
                <a:gd name="T32" fmla="*/ 21 w 91"/>
                <a:gd name="T33" fmla="*/ 69 h 69"/>
                <a:gd name="T34" fmla="*/ 17 w 91"/>
                <a:gd name="T35" fmla="*/ 68 h 69"/>
                <a:gd name="T36" fmla="*/ 15 w 91"/>
                <a:gd name="T37" fmla="*/ 66 h 69"/>
                <a:gd name="T38" fmla="*/ 12 w 91"/>
                <a:gd name="T39" fmla="*/ 63 h 69"/>
                <a:gd name="T40" fmla="*/ 10 w 91"/>
                <a:gd name="T41" fmla="*/ 60 h 69"/>
                <a:gd name="T42" fmla="*/ 7 w 91"/>
                <a:gd name="T43" fmla="*/ 57 h 69"/>
                <a:gd name="T44" fmla="*/ 4 w 91"/>
                <a:gd name="T45" fmla="*/ 54 h 69"/>
                <a:gd name="T46" fmla="*/ 2 w 91"/>
                <a:gd name="T47" fmla="*/ 50 h 69"/>
                <a:gd name="T48" fmla="*/ 0 w 91"/>
                <a:gd name="T49" fmla="*/ 47 h 69"/>
                <a:gd name="T50" fmla="*/ 1 w 91"/>
                <a:gd name="T51" fmla="*/ 41 h 69"/>
                <a:gd name="T52" fmla="*/ 3 w 91"/>
                <a:gd name="T53" fmla="*/ 36 h 69"/>
                <a:gd name="T54" fmla="*/ 5 w 91"/>
                <a:gd name="T55" fmla="*/ 30 h 69"/>
                <a:gd name="T56" fmla="*/ 9 w 91"/>
                <a:gd name="T57" fmla="*/ 25 h 69"/>
                <a:gd name="T58" fmla="*/ 12 w 91"/>
                <a:gd name="T59" fmla="*/ 20 h 69"/>
                <a:gd name="T60" fmla="*/ 15 w 91"/>
                <a:gd name="T61" fmla="*/ 17 h 69"/>
                <a:gd name="T62" fmla="*/ 20 w 91"/>
                <a:gd name="T63" fmla="*/ 12 h 69"/>
                <a:gd name="T64" fmla="*/ 24 w 91"/>
                <a:gd name="T65" fmla="*/ 8 h 69"/>
                <a:gd name="T66" fmla="*/ 32 w 91"/>
                <a:gd name="T67" fmla="*/ 5 h 69"/>
                <a:gd name="T68" fmla="*/ 41 w 91"/>
                <a:gd name="T69" fmla="*/ 2 h 69"/>
                <a:gd name="T70" fmla="*/ 51 w 91"/>
                <a:gd name="T71" fmla="*/ 0 h 69"/>
                <a:gd name="T72" fmla="*/ 60 w 91"/>
                <a:gd name="T73" fmla="*/ 0 h 69"/>
                <a:gd name="T74" fmla="*/ 70 w 91"/>
                <a:gd name="T75" fmla="*/ 0 h 69"/>
                <a:gd name="T76" fmla="*/ 78 w 91"/>
                <a:gd name="T77" fmla="*/ 2 h 69"/>
                <a:gd name="T78" fmla="*/ 83 w 91"/>
                <a:gd name="T79" fmla="*/ 5 h 69"/>
                <a:gd name="T80" fmla="*/ 86 w 91"/>
                <a:gd name="T81" fmla="*/ 7 h 69"/>
                <a:gd name="T82" fmla="*/ 89 w 91"/>
                <a:gd name="T83" fmla="*/ 11 h 69"/>
                <a:gd name="T84" fmla="*/ 91 w 91"/>
                <a:gd name="T85" fmla="*/ 14 h 6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1"/>
                <a:gd name="T130" fmla="*/ 0 h 69"/>
                <a:gd name="T131" fmla="*/ 91 w 91"/>
                <a:gd name="T132" fmla="*/ 69 h 6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1" h="69">
                  <a:moveTo>
                    <a:pt x="91" y="14"/>
                  </a:moveTo>
                  <a:lnTo>
                    <a:pt x="83" y="13"/>
                  </a:lnTo>
                  <a:lnTo>
                    <a:pt x="73" y="12"/>
                  </a:lnTo>
                  <a:lnTo>
                    <a:pt x="64" y="11"/>
                  </a:lnTo>
                  <a:lnTo>
                    <a:pt x="56" y="10"/>
                  </a:lnTo>
                  <a:lnTo>
                    <a:pt x="47" y="11"/>
                  </a:lnTo>
                  <a:lnTo>
                    <a:pt x="39" y="13"/>
                  </a:lnTo>
                  <a:lnTo>
                    <a:pt x="32" y="17"/>
                  </a:lnTo>
                  <a:lnTo>
                    <a:pt x="24" y="24"/>
                  </a:lnTo>
                  <a:lnTo>
                    <a:pt x="23" y="30"/>
                  </a:lnTo>
                  <a:lnTo>
                    <a:pt x="21" y="35"/>
                  </a:lnTo>
                  <a:lnTo>
                    <a:pt x="18" y="41"/>
                  </a:lnTo>
                  <a:lnTo>
                    <a:pt x="16" y="47"/>
                  </a:lnTo>
                  <a:lnTo>
                    <a:pt x="15" y="53"/>
                  </a:lnTo>
                  <a:lnTo>
                    <a:pt x="16" y="59"/>
                  </a:lnTo>
                  <a:lnTo>
                    <a:pt x="17" y="64"/>
                  </a:lnTo>
                  <a:lnTo>
                    <a:pt x="21" y="69"/>
                  </a:lnTo>
                  <a:lnTo>
                    <a:pt x="17" y="68"/>
                  </a:lnTo>
                  <a:lnTo>
                    <a:pt x="15" y="66"/>
                  </a:lnTo>
                  <a:lnTo>
                    <a:pt x="12" y="63"/>
                  </a:lnTo>
                  <a:lnTo>
                    <a:pt x="10" y="60"/>
                  </a:lnTo>
                  <a:lnTo>
                    <a:pt x="7" y="57"/>
                  </a:lnTo>
                  <a:lnTo>
                    <a:pt x="4" y="54"/>
                  </a:lnTo>
                  <a:lnTo>
                    <a:pt x="2" y="50"/>
                  </a:lnTo>
                  <a:lnTo>
                    <a:pt x="0" y="47"/>
                  </a:lnTo>
                  <a:lnTo>
                    <a:pt x="1" y="41"/>
                  </a:lnTo>
                  <a:lnTo>
                    <a:pt x="3" y="36"/>
                  </a:lnTo>
                  <a:lnTo>
                    <a:pt x="5" y="30"/>
                  </a:lnTo>
                  <a:lnTo>
                    <a:pt x="9" y="25"/>
                  </a:lnTo>
                  <a:lnTo>
                    <a:pt x="12" y="20"/>
                  </a:lnTo>
                  <a:lnTo>
                    <a:pt x="15" y="17"/>
                  </a:lnTo>
                  <a:lnTo>
                    <a:pt x="20" y="12"/>
                  </a:lnTo>
                  <a:lnTo>
                    <a:pt x="24" y="8"/>
                  </a:lnTo>
                  <a:lnTo>
                    <a:pt x="32" y="5"/>
                  </a:lnTo>
                  <a:lnTo>
                    <a:pt x="41" y="2"/>
                  </a:lnTo>
                  <a:lnTo>
                    <a:pt x="51" y="0"/>
                  </a:lnTo>
                  <a:lnTo>
                    <a:pt x="60" y="0"/>
                  </a:lnTo>
                  <a:lnTo>
                    <a:pt x="70" y="0"/>
                  </a:lnTo>
                  <a:lnTo>
                    <a:pt x="78" y="2"/>
                  </a:lnTo>
                  <a:lnTo>
                    <a:pt x="83" y="5"/>
                  </a:lnTo>
                  <a:lnTo>
                    <a:pt x="86" y="7"/>
                  </a:lnTo>
                  <a:lnTo>
                    <a:pt x="89" y="11"/>
                  </a:lnTo>
                  <a:lnTo>
                    <a:pt x="91" y="14"/>
                  </a:lnTo>
                  <a:close/>
                </a:path>
              </a:pathLst>
            </a:custGeom>
            <a:solidFill>
              <a:srgbClr val="CCCCCC"/>
            </a:solidFill>
            <a:ln w="9525">
              <a:noFill/>
              <a:round/>
              <a:headEnd/>
              <a:tailEnd/>
            </a:ln>
          </p:spPr>
          <p:txBody>
            <a:bodyPr/>
            <a:lstStyle/>
            <a:p>
              <a:endParaRPr lang="en-US"/>
            </a:p>
          </p:txBody>
        </p:sp>
        <p:sp>
          <p:nvSpPr>
            <p:cNvPr id="4272" name="Freeform 106"/>
            <p:cNvSpPr>
              <a:spLocks/>
            </p:cNvSpPr>
            <p:nvPr/>
          </p:nvSpPr>
          <p:spPr bwMode="auto">
            <a:xfrm>
              <a:off x="4350" y="3866"/>
              <a:ext cx="5" cy="7"/>
            </a:xfrm>
            <a:custGeom>
              <a:avLst/>
              <a:gdLst>
                <a:gd name="T0" fmla="*/ 31 w 31"/>
                <a:gd name="T1" fmla="*/ 34 h 42"/>
                <a:gd name="T2" fmla="*/ 31 w 31"/>
                <a:gd name="T3" fmla="*/ 36 h 42"/>
                <a:gd name="T4" fmla="*/ 30 w 31"/>
                <a:gd name="T5" fmla="*/ 37 h 42"/>
                <a:gd name="T6" fmla="*/ 28 w 31"/>
                <a:gd name="T7" fmla="*/ 38 h 42"/>
                <a:gd name="T8" fmla="*/ 27 w 31"/>
                <a:gd name="T9" fmla="*/ 38 h 42"/>
                <a:gd name="T10" fmla="*/ 26 w 31"/>
                <a:gd name="T11" fmla="*/ 40 h 42"/>
                <a:gd name="T12" fmla="*/ 25 w 31"/>
                <a:gd name="T13" fmla="*/ 40 h 42"/>
                <a:gd name="T14" fmla="*/ 23 w 31"/>
                <a:gd name="T15" fmla="*/ 41 h 42"/>
                <a:gd name="T16" fmla="*/ 22 w 31"/>
                <a:gd name="T17" fmla="*/ 42 h 42"/>
                <a:gd name="T18" fmla="*/ 19 w 31"/>
                <a:gd name="T19" fmla="*/ 36 h 42"/>
                <a:gd name="T20" fmla="*/ 16 w 31"/>
                <a:gd name="T21" fmla="*/ 31 h 42"/>
                <a:gd name="T22" fmla="*/ 13 w 31"/>
                <a:gd name="T23" fmla="*/ 25 h 42"/>
                <a:gd name="T24" fmla="*/ 11 w 31"/>
                <a:gd name="T25" fmla="*/ 19 h 42"/>
                <a:gd name="T26" fmla="*/ 9 w 31"/>
                <a:gd name="T27" fmla="*/ 15 h 42"/>
                <a:gd name="T28" fmla="*/ 6 w 31"/>
                <a:gd name="T29" fmla="*/ 9 h 42"/>
                <a:gd name="T30" fmla="*/ 3 w 31"/>
                <a:gd name="T31" fmla="*/ 4 h 42"/>
                <a:gd name="T32" fmla="*/ 0 w 31"/>
                <a:gd name="T33" fmla="*/ 0 h 42"/>
                <a:gd name="T34" fmla="*/ 5 w 31"/>
                <a:gd name="T35" fmla="*/ 0 h 42"/>
                <a:gd name="T36" fmla="*/ 11 w 31"/>
                <a:gd name="T37" fmla="*/ 3 h 42"/>
                <a:gd name="T38" fmla="*/ 15 w 31"/>
                <a:gd name="T39" fmla="*/ 6 h 42"/>
                <a:gd name="T40" fmla="*/ 20 w 31"/>
                <a:gd name="T41" fmla="*/ 11 h 42"/>
                <a:gd name="T42" fmla="*/ 23 w 31"/>
                <a:gd name="T43" fmla="*/ 17 h 42"/>
                <a:gd name="T44" fmla="*/ 25 w 31"/>
                <a:gd name="T45" fmla="*/ 23 h 42"/>
                <a:gd name="T46" fmla="*/ 28 w 31"/>
                <a:gd name="T47" fmla="*/ 29 h 42"/>
                <a:gd name="T48" fmla="*/ 31 w 31"/>
                <a:gd name="T49" fmla="*/ 34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
                <a:gd name="T76" fmla="*/ 0 h 42"/>
                <a:gd name="T77" fmla="*/ 31 w 31"/>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 h="42">
                  <a:moveTo>
                    <a:pt x="31" y="34"/>
                  </a:moveTo>
                  <a:lnTo>
                    <a:pt x="31" y="36"/>
                  </a:lnTo>
                  <a:lnTo>
                    <a:pt x="30" y="37"/>
                  </a:lnTo>
                  <a:lnTo>
                    <a:pt x="28" y="38"/>
                  </a:lnTo>
                  <a:lnTo>
                    <a:pt x="27" y="38"/>
                  </a:lnTo>
                  <a:lnTo>
                    <a:pt x="26" y="40"/>
                  </a:lnTo>
                  <a:lnTo>
                    <a:pt x="25" y="40"/>
                  </a:lnTo>
                  <a:lnTo>
                    <a:pt x="23" y="41"/>
                  </a:lnTo>
                  <a:lnTo>
                    <a:pt x="22" y="42"/>
                  </a:lnTo>
                  <a:lnTo>
                    <a:pt x="19" y="36"/>
                  </a:lnTo>
                  <a:lnTo>
                    <a:pt x="16" y="31"/>
                  </a:lnTo>
                  <a:lnTo>
                    <a:pt x="13" y="25"/>
                  </a:lnTo>
                  <a:lnTo>
                    <a:pt x="11" y="19"/>
                  </a:lnTo>
                  <a:lnTo>
                    <a:pt x="9" y="15"/>
                  </a:lnTo>
                  <a:lnTo>
                    <a:pt x="6" y="9"/>
                  </a:lnTo>
                  <a:lnTo>
                    <a:pt x="3" y="4"/>
                  </a:lnTo>
                  <a:lnTo>
                    <a:pt x="0" y="0"/>
                  </a:lnTo>
                  <a:lnTo>
                    <a:pt x="5" y="0"/>
                  </a:lnTo>
                  <a:lnTo>
                    <a:pt x="11" y="3"/>
                  </a:lnTo>
                  <a:lnTo>
                    <a:pt x="15" y="6"/>
                  </a:lnTo>
                  <a:lnTo>
                    <a:pt x="20" y="11"/>
                  </a:lnTo>
                  <a:lnTo>
                    <a:pt x="23" y="17"/>
                  </a:lnTo>
                  <a:lnTo>
                    <a:pt x="25" y="23"/>
                  </a:lnTo>
                  <a:lnTo>
                    <a:pt x="28" y="29"/>
                  </a:lnTo>
                  <a:lnTo>
                    <a:pt x="31" y="34"/>
                  </a:lnTo>
                  <a:close/>
                </a:path>
              </a:pathLst>
            </a:custGeom>
            <a:solidFill>
              <a:srgbClr val="CCCCCC"/>
            </a:solidFill>
            <a:ln w="9525">
              <a:noFill/>
              <a:round/>
              <a:headEnd/>
              <a:tailEnd/>
            </a:ln>
          </p:spPr>
          <p:txBody>
            <a:bodyPr/>
            <a:lstStyle/>
            <a:p>
              <a:endParaRPr lang="en-US"/>
            </a:p>
          </p:txBody>
        </p:sp>
        <p:sp>
          <p:nvSpPr>
            <p:cNvPr id="4273" name="Freeform 107"/>
            <p:cNvSpPr>
              <a:spLocks/>
            </p:cNvSpPr>
            <p:nvPr/>
          </p:nvSpPr>
          <p:spPr bwMode="auto">
            <a:xfrm>
              <a:off x="4344" y="3868"/>
              <a:ext cx="22" cy="13"/>
            </a:xfrm>
            <a:custGeom>
              <a:avLst/>
              <a:gdLst>
                <a:gd name="T0" fmla="*/ 52 w 127"/>
                <a:gd name="T1" fmla="*/ 49 h 82"/>
                <a:gd name="T2" fmla="*/ 58 w 127"/>
                <a:gd name="T3" fmla="*/ 46 h 82"/>
                <a:gd name="T4" fmla="*/ 64 w 127"/>
                <a:gd name="T5" fmla="*/ 45 h 82"/>
                <a:gd name="T6" fmla="*/ 69 w 127"/>
                <a:gd name="T7" fmla="*/ 40 h 82"/>
                <a:gd name="T8" fmla="*/ 75 w 127"/>
                <a:gd name="T9" fmla="*/ 36 h 82"/>
                <a:gd name="T10" fmla="*/ 76 w 127"/>
                <a:gd name="T11" fmla="*/ 31 h 82"/>
                <a:gd name="T12" fmla="*/ 76 w 127"/>
                <a:gd name="T13" fmla="*/ 26 h 82"/>
                <a:gd name="T14" fmla="*/ 76 w 127"/>
                <a:gd name="T15" fmla="*/ 21 h 82"/>
                <a:gd name="T16" fmla="*/ 84 w 127"/>
                <a:gd name="T17" fmla="*/ 21 h 82"/>
                <a:gd name="T18" fmla="*/ 96 w 127"/>
                <a:gd name="T19" fmla="*/ 32 h 82"/>
                <a:gd name="T20" fmla="*/ 107 w 127"/>
                <a:gd name="T21" fmla="*/ 43 h 82"/>
                <a:gd name="T22" fmla="*/ 119 w 127"/>
                <a:gd name="T23" fmla="*/ 51 h 82"/>
                <a:gd name="T24" fmla="*/ 126 w 127"/>
                <a:gd name="T25" fmla="*/ 58 h 82"/>
                <a:gd name="T26" fmla="*/ 122 w 127"/>
                <a:gd name="T27" fmla="*/ 65 h 82"/>
                <a:gd name="T28" fmla="*/ 118 w 127"/>
                <a:gd name="T29" fmla="*/ 71 h 82"/>
                <a:gd name="T30" fmla="*/ 111 w 127"/>
                <a:gd name="T31" fmla="*/ 76 h 82"/>
                <a:gd name="T32" fmla="*/ 101 w 127"/>
                <a:gd name="T33" fmla="*/ 79 h 82"/>
                <a:gd name="T34" fmla="*/ 86 w 127"/>
                <a:gd name="T35" fmla="*/ 81 h 82"/>
                <a:gd name="T36" fmla="*/ 71 w 127"/>
                <a:gd name="T37" fmla="*/ 81 h 82"/>
                <a:gd name="T38" fmla="*/ 56 w 127"/>
                <a:gd name="T39" fmla="*/ 79 h 82"/>
                <a:gd name="T40" fmla="*/ 42 w 127"/>
                <a:gd name="T41" fmla="*/ 70 h 82"/>
                <a:gd name="T42" fmla="*/ 32 w 127"/>
                <a:gd name="T43" fmla="*/ 57 h 82"/>
                <a:gd name="T44" fmla="*/ 23 w 127"/>
                <a:gd name="T45" fmla="*/ 43 h 82"/>
                <a:gd name="T46" fmla="*/ 12 w 127"/>
                <a:gd name="T47" fmla="*/ 32 h 82"/>
                <a:gd name="T48" fmla="*/ 3 w 127"/>
                <a:gd name="T49" fmla="*/ 25 h 82"/>
                <a:gd name="T50" fmla="*/ 2 w 127"/>
                <a:gd name="T51" fmla="*/ 20 h 82"/>
                <a:gd name="T52" fmla="*/ 1 w 127"/>
                <a:gd name="T53" fmla="*/ 14 h 82"/>
                <a:gd name="T54" fmla="*/ 0 w 127"/>
                <a:gd name="T55" fmla="*/ 8 h 82"/>
                <a:gd name="T56" fmla="*/ 2 w 127"/>
                <a:gd name="T57" fmla="*/ 5 h 82"/>
                <a:gd name="T58" fmla="*/ 6 w 127"/>
                <a:gd name="T59" fmla="*/ 2 h 82"/>
                <a:gd name="T60" fmla="*/ 11 w 127"/>
                <a:gd name="T61" fmla="*/ 0 h 82"/>
                <a:gd name="T62" fmla="*/ 15 w 127"/>
                <a:gd name="T63" fmla="*/ 0 h 82"/>
                <a:gd name="T64" fmla="*/ 22 w 127"/>
                <a:gd name="T65" fmla="*/ 3 h 82"/>
                <a:gd name="T66" fmla="*/ 26 w 127"/>
                <a:gd name="T67" fmla="*/ 8 h 82"/>
                <a:gd name="T68" fmla="*/ 31 w 127"/>
                <a:gd name="T69" fmla="*/ 19 h 82"/>
                <a:gd name="T70" fmla="*/ 35 w 127"/>
                <a:gd name="T71" fmla="*/ 33 h 82"/>
                <a:gd name="T72" fmla="*/ 40 w 127"/>
                <a:gd name="T73" fmla="*/ 44 h 82"/>
                <a:gd name="T74" fmla="*/ 44 w 127"/>
                <a:gd name="T75" fmla="*/ 49 h 8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27"/>
                <a:gd name="T115" fmla="*/ 0 h 82"/>
                <a:gd name="T116" fmla="*/ 127 w 127"/>
                <a:gd name="T117" fmla="*/ 82 h 8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27" h="82">
                  <a:moveTo>
                    <a:pt x="48" y="51"/>
                  </a:moveTo>
                  <a:lnTo>
                    <a:pt x="52" y="49"/>
                  </a:lnTo>
                  <a:lnTo>
                    <a:pt x="55" y="48"/>
                  </a:lnTo>
                  <a:lnTo>
                    <a:pt x="58" y="46"/>
                  </a:lnTo>
                  <a:lnTo>
                    <a:pt x="61" y="46"/>
                  </a:lnTo>
                  <a:lnTo>
                    <a:pt x="64" y="45"/>
                  </a:lnTo>
                  <a:lnTo>
                    <a:pt x="66" y="43"/>
                  </a:lnTo>
                  <a:lnTo>
                    <a:pt x="69" y="40"/>
                  </a:lnTo>
                  <a:lnTo>
                    <a:pt x="73" y="38"/>
                  </a:lnTo>
                  <a:lnTo>
                    <a:pt x="75" y="36"/>
                  </a:lnTo>
                  <a:lnTo>
                    <a:pt x="76" y="33"/>
                  </a:lnTo>
                  <a:lnTo>
                    <a:pt x="76" y="31"/>
                  </a:lnTo>
                  <a:lnTo>
                    <a:pt x="76" y="28"/>
                  </a:lnTo>
                  <a:lnTo>
                    <a:pt x="76" y="26"/>
                  </a:lnTo>
                  <a:lnTo>
                    <a:pt x="76" y="24"/>
                  </a:lnTo>
                  <a:lnTo>
                    <a:pt x="76" y="21"/>
                  </a:lnTo>
                  <a:lnTo>
                    <a:pt x="76" y="19"/>
                  </a:lnTo>
                  <a:lnTo>
                    <a:pt x="84" y="21"/>
                  </a:lnTo>
                  <a:lnTo>
                    <a:pt x="90" y="26"/>
                  </a:lnTo>
                  <a:lnTo>
                    <a:pt x="96" y="32"/>
                  </a:lnTo>
                  <a:lnTo>
                    <a:pt x="101" y="37"/>
                  </a:lnTo>
                  <a:lnTo>
                    <a:pt x="107" y="43"/>
                  </a:lnTo>
                  <a:lnTo>
                    <a:pt x="112" y="48"/>
                  </a:lnTo>
                  <a:lnTo>
                    <a:pt x="119" y="51"/>
                  </a:lnTo>
                  <a:lnTo>
                    <a:pt x="127" y="55"/>
                  </a:lnTo>
                  <a:lnTo>
                    <a:pt x="126" y="58"/>
                  </a:lnTo>
                  <a:lnTo>
                    <a:pt x="125" y="63"/>
                  </a:lnTo>
                  <a:lnTo>
                    <a:pt x="122" y="65"/>
                  </a:lnTo>
                  <a:lnTo>
                    <a:pt x="120" y="69"/>
                  </a:lnTo>
                  <a:lnTo>
                    <a:pt x="118" y="71"/>
                  </a:lnTo>
                  <a:lnTo>
                    <a:pt x="115" y="74"/>
                  </a:lnTo>
                  <a:lnTo>
                    <a:pt x="111" y="76"/>
                  </a:lnTo>
                  <a:lnTo>
                    <a:pt x="108" y="77"/>
                  </a:lnTo>
                  <a:lnTo>
                    <a:pt x="101" y="79"/>
                  </a:lnTo>
                  <a:lnTo>
                    <a:pt x="94" y="80"/>
                  </a:lnTo>
                  <a:lnTo>
                    <a:pt x="86" y="81"/>
                  </a:lnTo>
                  <a:lnTo>
                    <a:pt x="78" y="82"/>
                  </a:lnTo>
                  <a:lnTo>
                    <a:pt x="71" y="81"/>
                  </a:lnTo>
                  <a:lnTo>
                    <a:pt x="63" y="81"/>
                  </a:lnTo>
                  <a:lnTo>
                    <a:pt x="56" y="79"/>
                  </a:lnTo>
                  <a:lnTo>
                    <a:pt x="50" y="75"/>
                  </a:lnTo>
                  <a:lnTo>
                    <a:pt x="42" y="70"/>
                  </a:lnTo>
                  <a:lnTo>
                    <a:pt x="36" y="64"/>
                  </a:lnTo>
                  <a:lnTo>
                    <a:pt x="32" y="57"/>
                  </a:lnTo>
                  <a:lnTo>
                    <a:pt x="27" y="50"/>
                  </a:lnTo>
                  <a:lnTo>
                    <a:pt x="23" y="43"/>
                  </a:lnTo>
                  <a:lnTo>
                    <a:pt x="18" y="37"/>
                  </a:lnTo>
                  <a:lnTo>
                    <a:pt x="12" y="32"/>
                  </a:lnTo>
                  <a:lnTo>
                    <a:pt x="3" y="28"/>
                  </a:lnTo>
                  <a:lnTo>
                    <a:pt x="3" y="25"/>
                  </a:lnTo>
                  <a:lnTo>
                    <a:pt x="2" y="23"/>
                  </a:lnTo>
                  <a:lnTo>
                    <a:pt x="2" y="20"/>
                  </a:lnTo>
                  <a:lnTo>
                    <a:pt x="1" y="17"/>
                  </a:lnTo>
                  <a:lnTo>
                    <a:pt x="1" y="14"/>
                  </a:lnTo>
                  <a:lnTo>
                    <a:pt x="0" y="12"/>
                  </a:lnTo>
                  <a:lnTo>
                    <a:pt x="0" y="8"/>
                  </a:lnTo>
                  <a:lnTo>
                    <a:pt x="0" y="5"/>
                  </a:lnTo>
                  <a:lnTo>
                    <a:pt x="2" y="5"/>
                  </a:lnTo>
                  <a:lnTo>
                    <a:pt x="4" y="3"/>
                  </a:lnTo>
                  <a:lnTo>
                    <a:pt x="6" y="2"/>
                  </a:lnTo>
                  <a:lnTo>
                    <a:pt x="9" y="1"/>
                  </a:lnTo>
                  <a:lnTo>
                    <a:pt x="11" y="0"/>
                  </a:lnTo>
                  <a:lnTo>
                    <a:pt x="13" y="0"/>
                  </a:lnTo>
                  <a:lnTo>
                    <a:pt x="15" y="0"/>
                  </a:lnTo>
                  <a:lnTo>
                    <a:pt x="18" y="1"/>
                  </a:lnTo>
                  <a:lnTo>
                    <a:pt x="22" y="3"/>
                  </a:lnTo>
                  <a:lnTo>
                    <a:pt x="24" y="6"/>
                  </a:lnTo>
                  <a:lnTo>
                    <a:pt x="26" y="8"/>
                  </a:lnTo>
                  <a:lnTo>
                    <a:pt x="29" y="12"/>
                  </a:lnTo>
                  <a:lnTo>
                    <a:pt x="31" y="19"/>
                  </a:lnTo>
                  <a:lnTo>
                    <a:pt x="33" y="26"/>
                  </a:lnTo>
                  <a:lnTo>
                    <a:pt x="35" y="33"/>
                  </a:lnTo>
                  <a:lnTo>
                    <a:pt x="37" y="40"/>
                  </a:lnTo>
                  <a:lnTo>
                    <a:pt x="40" y="44"/>
                  </a:lnTo>
                  <a:lnTo>
                    <a:pt x="42" y="46"/>
                  </a:lnTo>
                  <a:lnTo>
                    <a:pt x="44" y="49"/>
                  </a:lnTo>
                  <a:lnTo>
                    <a:pt x="48" y="51"/>
                  </a:lnTo>
                  <a:close/>
                </a:path>
              </a:pathLst>
            </a:custGeom>
            <a:solidFill>
              <a:srgbClr val="999966"/>
            </a:solidFill>
            <a:ln w="9525">
              <a:noFill/>
              <a:round/>
              <a:headEnd/>
              <a:tailEnd/>
            </a:ln>
          </p:spPr>
          <p:txBody>
            <a:bodyPr/>
            <a:lstStyle/>
            <a:p>
              <a:endParaRPr lang="en-US"/>
            </a:p>
          </p:txBody>
        </p:sp>
        <p:sp>
          <p:nvSpPr>
            <p:cNvPr id="4274" name="Freeform 108"/>
            <p:cNvSpPr>
              <a:spLocks/>
            </p:cNvSpPr>
            <p:nvPr/>
          </p:nvSpPr>
          <p:spPr bwMode="auto">
            <a:xfrm>
              <a:off x="4378" y="3871"/>
              <a:ext cx="45" cy="24"/>
            </a:xfrm>
            <a:custGeom>
              <a:avLst/>
              <a:gdLst>
                <a:gd name="T0" fmla="*/ 268 w 268"/>
                <a:gd name="T1" fmla="*/ 141 h 148"/>
                <a:gd name="T2" fmla="*/ 256 w 268"/>
                <a:gd name="T3" fmla="*/ 140 h 148"/>
                <a:gd name="T4" fmla="*/ 243 w 268"/>
                <a:gd name="T5" fmla="*/ 137 h 148"/>
                <a:gd name="T6" fmla="*/ 228 w 268"/>
                <a:gd name="T7" fmla="*/ 134 h 148"/>
                <a:gd name="T8" fmla="*/ 214 w 268"/>
                <a:gd name="T9" fmla="*/ 131 h 148"/>
                <a:gd name="T10" fmla="*/ 185 w 268"/>
                <a:gd name="T11" fmla="*/ 131 h 148"/>
                <a:gd name="T12" fmla="*/ 158 w 268"/>
                <a:gd name="T13" fmla="*/ 137 h 148"/>
                <a:gd name="T14" fmla="*/ 130 w 268"/>
                <a:gd name="T15" fmla="*/ 142 h 148"/>
                <a:gd name="T16" fmla="*/ 103 w 268"/>
                <a:gd name="T17" fmla="*/ 144 h 148"/>
                <a:gd name="T18" fmla="*/ 101 w 268"/>
                <a:gd name="T19" fmla="*/ 147 h 148"/>
                <a:gd name="T20" fmla="*/ 99 w 268"/>
                <a:gd name="T21" fmla="*/ 148 h 148"/>
                <a:gd name="T22" fmla="*/ 97 w 268"/>
                <a:gd name="T23" fmla="*/ 148 h 148"/>
                <a:gd name="T24" fmla="*/ 94 w 268"/>
                <a:gd name="T25" fmla="*/ 148 h 148"/>
                <a:gd name="T26" fmla="*/ 88 w 268"/>
                <a:gd name="T27" fmla="*/ 143 h 148"/>
                <a:gd name="T28" fmla="*/ 85 w 268"/>
                <a:gd name="T29" fmla="*/ 140 h 148"/>
                <a:gd name="T30" fmla="*/ 84 w 268"/>
                <a:gd name="T31" fmla="*/ 134 h 148"/>
                <a:gd name="T32" fmla="*/ 82 w 268"/>
                <a:gd name="T33" fmla="*/ 128 h 148"/>
                <a:gd name="T34" fmla="*/ 69 w 268"/>
                <a:gd name="T35" fmla="*/ 112 h 148"/>
                <a:gd name="T36" fmla="*/ 51 w 268"/>
                <a:gd name="T37" fmla="*/ 85 h 148"/>
                <a:gd name="T38" fmla="*/ 32 w 268"/>
                <a:gd name="T39" fmla="*/ 56 h 148"/>
                <a:gd name="T40" fmla="*/ 12 w 268"/>
                <a:gd name="T41" fmla="*/ 29 h 148"/>
                <a:gd name="T42" fmla="*/ 0 w 268"/>
                <a:gd name="T43" fmla="*/ 13 h 148"/>
                <a:gd name="T44" fmla="*/ 13 w 268"/>
                <a:gd name="T45" fmla="*/ 11 h 148"/>
                <a:gd name="T46" fmla="*/ 25 w 268"/>
                <a:gd name="T47" fmla="*/ 11 h 148"/>
                <a:gd name="T48" fmla="*/ 37 w 268"/>
                <a:gd name="T49" fmla="*/ 8 h 148"/>
                <a:gd name="T50" fmla="*/ 48 w 268"/>
                <a:gd name="T51" fmla="*/ 4 h 148"/>
                <a:gd name="T52" fmla="*/ 79 w 268"/>
                <a:gd name="T53" fmla="*/ 0 h 148"/>
                <a:gd name="T54" fmla="*/ 108 w 268"/>
                <a:gd name="T55" fmla="*/ 4 h 148"/>
                <a:gd name="T56" fmla="*/ 136 w 268"/>
                <a:gd name="T57" fmla="*/ 12 h 148"/>
                <a:gd name="T58" fmla="*/ 161 w 268"/>
                <a:gd name="T59" fmla="*/ 26 h 148"/>
                <a:gd name="T60" fmla="*/ 185 w 268"/>
                <a:gd name="T61" fmla="*/ 43 h 148"/>
                <a:gd name="T62" fmla="*/ 207 w 268"/>
                <a:gd name="T63" fmla="*/ 63 h 148"/>
                <a:gd name="T64" fmla="*/ 249 w 268"/>
                <a:gd name="T65" fmla="*/ 109 h 1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8"/>
                <a:gd name="T100" fmla="*/ 0 h 148"/>
                <a:gd name="T101" fmla="*/ 268 w 268"/>
                <a:gd name="T102" fmla="*/ 148 h 14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8" h="148">
                  <a:moveTo>
                    <a:pt x="249" y="109"/>
                  </a:moveTo>
                  <a:lnTo>
                    <a:pt x="268" y="141"/>
                  </a:lnTo>
                  <a:lnTo>
                    <a:pt x="263" y="141"/>
                  </a:lnTo>
                  <a:lnTo>
                    <a:pt x="256" y="140"/>
                  </a:lnTo>
                  <a:lnTo>
                    <a:pt x="249" y="138"/>
                  </a:lnTo>
                  <a:lnTo>
                    <a:pt x="243" y="137"/>
                  </a:lnTo>
                  <a:lnTo>
                    <a:pt x="235" y="136"/>
                  </a:lnTo>
                  <a:lnTo>
                    <a:pt x="228" y="134"/>
                  </a:lnTo>
                  <a:lnTo>
                    <a:pt x="221" y="132"/>
                  </a:lnTo>
                  <a:lnTo>
                    <a:pt x="214" y="131"/>
                  </a:lnTo>
                  <a:lnTo>
                    <a:pt x="200" y="130"/>
                  </a:lnTo>
                  <a:lnTo>
                    <a:pt x="185" y="131"/>
                  </a:lnTo>
                  <a:lnTo>
                    <a:pt x="171" y="134"/>
                  </a:lnTo>
                  <a:lnTo>
                    <a:pt x="158" y="137"/>
                  </a:lnTo>
                  <a:lnTo>
                    <a:pt x="143" y="140"/>
                  </a:lnTo>
                  <a:lnTo>
                    <a:pt x="130" y="142"/>
                  </a:lnTo>
                  <a:lnTo>
                    <a:pt x="116" y="144"/>
                  </a:lnTo>
                  <a:lnTo>
                    <a:pt x="103" y="144"/>
                  </a:lnTo>
                  <a:lnTo>
                    <a:pt x="103" y="146"/>
                  </a:lnTo>
                  <a:lnTo>
                    <a:pt x="101" y="147"/>
                  </a:lnTo>
                  <a:lnTo>
                    <a:pt x="100" y="147"/>
                  </a:lnTo>
                  <a:lnTo>
                    <a:pt x="99" y="148"/>
                  </a:lnTo>
                  <a:lnTo>
                    <a:pt x="98" y="148"/>
                  </a:lnTo>
                  <a:lnTo>
                    <a:pt x="97" y="148"/>
                  </a:lnTo>
                  <a:lnTo>
                    <a:pt x="96" y="148"/>
                  </a:lnTo>
                  <a:lnTo>
                    <a:pt x="94" y="148"/>
                  </a:lnTo>
                  <a:lnTo>
                    <a:pt x="90" y="142"/>
                  </a:lnTo>
                  <a:lnTo>
                    <a:pt x="88" y="143"/>
                  </a:lnTo>
                  <a:lnTo>
                    <a:pt x="86" y="142"/>
                  </a:lnTo>
                  <a:lnTo>
                    <a:pt x="85" y="140"/>
                  </a:lnTo>
                  <a:lnTo>
                    <a:pt x="84" y="137"/>
                  </a:lnTo>
                  <a:lnTo>
                    <a:pt x="84" y="134"/>
                  </a:lnTo>
                  <a:lnTo>
                    <a:pt x="83" y="130"/>
                  </a:lnTo>
                  <a:lnTo>
                    <a:pt x="82" y="128"/>
                  </a:lnTo>
                  <a:lnTo>
                    <a:pt x="79" y="125"/>
                  </a:lnTo>
                  <a:lnTo>
                    <a:pt x="69" y="112"/>
                  </a:lnTo>
                  <a:lnTo>
                    <a:pt x="59" y="98"/>
                  </a:lnTo>
                  <a:lnTo>
                    <a:pt x="51" y="85"/>
                  </a:lnTo>
                  <a:lnTo>
                    <a:pt x="41" y="70"/>
                  </a:lnTo>
                  <a:lnTo>
                    <a:pt x="32" y="56"/>
                  </a:lnTo>
                  <a:lnTo>
                    <a:pt x="22" y="42"/>
                  </a:lnTo>
                  <a:lnTo>
                    <a:pt x="12" y="29"/>
                  </a:lnTo>
                  <a:lnTo>
                    <a:pt x="0" y="17"/>
                  </a:lnTo>
                  <a:lnTo>
                    <a:pt x="0" y="13"/>
                  </a:lnTo>
                  <a:lnTo>
                    <a:pt x="6" y="12"/>
                  </a:lnTo>
                  <a:lnTo>
                    <a:pt x="13" y="11"/>
                  </a:lnTo>
                  <a:lnTo>
                    <a:pt x="19" y="11"/>
                  </a:lnTo>
                  <a:lnTo>
                    <a:pt x="25" y="11"/>
                  </a:lnTo>
                  <a:lnTo>
                    <a:pt x="31" y="9"/>
                  </a:lnTo>
                  <a:lnTo>
                    <a:pt x="37" y="8"/>
                  </a:lnTo>
                  <a:lnTo>
                    <a:pt x="43" y="6"/>
                  </a:lnTo>
                  <a:lnTo>
                    <a:pt x="48" y="4"/>
                  </a:lnTo>
                  <a:lnTo>
                    <a:pt x="64" y="1"/>
                  </a:lnTo>
                  <a:lnTo>
                    <a:pt x="79" y="0"/>
                  </a:lnTo>
                  <a:lnTo>
                    <a:pt x="94" y="1"/>
                  </a:lnTo>
                  <a:lnTo>
                    <a:pt x="108" y="4"/>
                  </a:lnTo>
                  <a:lnTo>
                    <a:pt x="122" y="7"/>
                  </a:lnTo>
                  <a:lnTo>
                    <a:pt x="136" y="12"/>
                  </a:lnTo>
                  <a:lnTo>
                    <a:pt x="149" y="19"/>
                  </a:lnTo>
                  <a:lnTo>
                    <a:pt x="161" y="26"/>
                  </a:lnTo>
                  <a:lnTo>
                    <a:pt x="173" y="33"/>
                  </a:lnTo>
                  <a:lnTo>
                    <a:pt x="185" y="43"/>
                  </a:lnTo>
                  <a:lnTo>
                    <a:pt x="196" y="52"/>
                  </a:lnTo>
                  <a:lnTo>
                    <a:pt x="207" y="63"/>
                  </a:lnTo>
                  <a:lnTo>
                    <a:pt x="230" y="85"/>
                  </a:lnTo>
                  <a:lnTo>
                    <a:pt x="249" y="109"/>
                  </a:lnTo>
                  <a:close/>
                </a:path>
              </a:pathLst>
            </a:custGeom>
            <a:solidFill>
              <a:srgbClr val="82B882"/>
            </a:solidFill>
            <a:ln w="9525">
              <a:noFill/>
              <a:round/>
              <a:headEnd/>
              <a:tailEnd/>
            </a:ln>
          </p:spPr>
          <p:txBody>
            <a:bodyPr/>
            <a:lstStyle/>
            <a:p>
              <a:endParaRPr lang="en-US"/>
            </a:p>
          </p:txBody>
        </p:sp>
        <p:sp>
          <p:nvSpPr>
            <p:cNvPr id="4275" name="Freeform 109"/>
            <p:cNvSpPr>
              <a:spLocks/>
            </p:cNvSpPr>
            <p:nvPr/>
          </p:nvSpPr>
          <p:spPr bwMode="auto">
            <a:xfrm>
              <a:off x="4199" y="3877"/>
              <a:ext cx="153" cy="46"/>
            </a:xfrm>
            <a:custGeom>
              <a:avLst/>
              <a:gdLst>
                <a:gd name="T0" fmla="*/ 858 w 917"/>
                <a:gd name="T1" fmla="*/ 54 h 274"/>
                <a:gd name="T2" fmla="*/ 877 w 917"/>
                <a:gd name="T3" fmla="*/ 78 h 274"/>
                <a:gd name="T4" fmla="*/ 893 w 917"/>
                <a:gd name="T5" fmla="*/ 103 h 274"/>
                <a:gd name="T6" fmla="*/ 903 w 917"/>
                <a:gd name="T7" fmla="*/ 117 h 274"/>
                <a:gd name="T8" fmla="*/ 913 w 917"/>
                <a:gd name="T9" fmla="*/ 132 h 274"/>
                <a:gd name="T10" fmla="*/ 912 w 917"/>
                <a:gd name="T11" fmla="*/ 143 h 274"/>
                <a:gd name="T12" fmla="*/ 894 w 917"/>
                <a:gd name="T13" fmla="*/ 149 h 274"/>
                <a:gd name="T14" fmla="*/ 874 w 917"/>
                <a:gd name="T15" fmla="*/ 152 h 274"/>
                <a:gd name="T16" fmla="*/ 829 w 917"/>
                <a:gd name="T17" fmla="*/ 160 h 274"/>
                <a:gd name="T18" fmla="*/ 768 w 917"/>
                <a:gd name="T19" fmla="*/ 170 h 274"/>
                <a:gd name="T20" fmla="*/ 707 w 917"/>
                <a:gd name="T21" fmla="*/ 178 h 274"/>
                <a:gd name="T22" fmla="*/ 694 w 917"/>
                <a:gd name="T23" fmla="*/ 182 h 274"/>
                <a:gd name="T24" fmla="*/ 679 w 917"/>
                <a:gd name="T25" fmla="*/ 184 h 274"/>
                <a:gd name="T26" fmla="*/ 648 w 917"/>
                <a:gd name="T27" fmla="*/ 189 h 274"/>
                <a:gd name="T28" fmla="*/ 582 w 917"/>
                <a:gd name="T29" fmla="*/ 197 h 274"/>
                <a:gd name="T30" fmla="*/ 514 w 917"/>
                <a:gd name="T31" fmla="*/ 203 h 274"/>
                <a:gd name="T32" fmla="*/ 482 w 917"/>
                <a:gd name="T33" fmla="*/ 208 h 274"/>
                <a:gd name="T34" fmla="*/ 463 w 917"/>
                <a:gd name="T35" fmla="*/ 208 h 274"/>
                <a:gd name="T36" fmla="*/ 446 w 917"/>
                <a:gd name="T37" fmla="*/ 214 h 274"/>
                <a:gd name="T38" fmla="*/ 428 w 917"/>
                <a:gd name="T39" fmla="*/ 216 h 274"/>
                <a:gd name="T40" fmla="*/ 410 w 917"/>
                <a:gd name="T41" fmla="*/ 221 h 274"/>
                <a:gd name="T42" fmla="*/ 379 w 917"/>
                <a:gd name="T43" fmla="*/ 226 h 274"/>
                <a:gd name="T44" fmla="*/ 326 w 917"/>
                <a:gd name="T45" fmla="*/ 237 h 274"/>
                <a:gd name="T46" fmla="*/ 273 w 917"/>
                <a:gd name="T47" fmla="*/ 247 h 274"/>
                <a:gd name="T48" fmla="*/ 217 w 917"/>
                <a:gd name="T49" fmla="*/ 258 h 274"/>
                <a:gd name="T50" fmla="*/ 161 w 917"/>
                <a:gd name="T51" fmla="*/ 269 h 274"/>
                <a:gd name="T52" fmla="*/ 101 w 917"/>
                <a:gd name="T53" fmla="*/ 274 h 274"/>
                <a:gd name="T54" fmla="*/ 64 w 917"/>
                <a:gd name="T55" fmla="*/ 226 h 274"/>
                <a:gd name="T56" fmla="*/ 28 w 917"/>
                <a:gd name="T57" fmla="*/ 175 h 274"/>
                <a:gd name="T58" fmla="*/ 0 w 917"/>
                <a:gd name="T59" fmla="*/ 142 h 274"/>
                <a:gd name="T60" fmla="*/ 4 w 917"/>
                <a:gd name="T61" fmla="*/ 139 h 274"/>
                <a:gd name="T62" fmla="*/ 11 w 917"/>
                <a:gd name="T63" fmla="*/ 135 h 274"/>
                <a:gd name="T64" fmla="*/ 64 w 917"/>
                <a:gd name="T65" fmla="*/ 124 h 274"/>
                <a:gd name="T66" fmla="*/ 137 w 917"/>
                <a:gd name="T67" fmla="*/ 108 h 274"/>
                <a:gd name="T68" fmla="*/ 215 w 917"/>
                <a:gd name="T69" fmla="*/ 96 h 274"/>
                <a:gd name="T70" fmla="*/ 407 w 917"/>
                <a:gd name="T71" fmla="*/ 64 h 274"/>
                <a:gd name="T72" fmla="*/ 599 w 917"/>
                <a:gd name="T73" fmla="*/ 33 h 274"/>
                <a:gd name="T74" fmla="*/ 734 w 917"/>
                <a:gd name="T75" fmla="*/ 10 h 274"/>
                <a:gd name="T76" fmla="*/ 762 w 917"/>
                <a:gd name="T77" fmla="*/ 5 h 274"/>
                <a:gd name="T78" fmla="*/ 791 w 917"/>
                <a:gd name="T79" fmla="*/ 3 h 274"/>
                <a:gd name="T80" fmla="*/ 812 w 917"/>
                <a:gd name="T81" fmla="*/ 9 h 274"/>
                <a:gd name="T82" fmla="*/ 828 w 917"/>
                <a:gd name="T83" fmla="*/ 24 h 274"/>
                <a:gd name="T84" fmla="*/ 847 w 917"/>
                <a:gd name="T85" fmla="*/ 38 h 27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17"/>
                <a:gd name="T130" fmla="*/ 0 h 274"/>
                <a:gd name="T131" fmla="*/ 917 w 917"/>
                <a:gd name="T132" fmla="*/ 274 h 27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17" h="274">
                  <a:moveTo>
                    <a:pt x="847" y="38"/>
                  </a:moveTo>
                  <a:lnTo>
                    <a:pt x="852" y="47"/>
                  </a:lnTo>
                  <a:lnTo>
                    <a:pt x="858" y="54"/>
                  </a:lnTo>
                  <a:lnTo>
                    <a:pt x="864" y="62"/>
                  </a:lnTo>
                  <a:lnTo>
                    <a:pt x="871" y="70"/>
                  </a:lnTo>
                  <a:lnTo>
                    <a:pt x="877" y="78"/>
                  </a:lnTo>
                  <a:lnTo>
                    <a:pt x="884" y="86"/>
                  </a:lnTo>
                  <a:lnTo>
                    <a:pt x="889" y="95"/>
                  </a:lnTo>
                  <a:lnTo>
                    <a:pt x="893" y="103"/>
                  </a:lnTo>
                  <a:lnTo>
                    <a:pt x="896" y="108"/>
                  </a:lnTo>
                  <a:lnTo>
                    <a:pt x="900" y="112"/>
                  </a:lnTo>
                  <a:lnTo>
                    <a:pt x="903" y="117"/>
                  </a:lnTo>
                  <a:lnTo>
                    <a:pt x="907" y="122"/>
                  </a:lnTo>
                  <a:lnTo>
                    <a:pt x="911" y="127"/>
                  </a:lnTo>
                  <a:lnTo>
                    <a:pt x="913" y="132"/>
                  </a:lnTo>
                  <a:lnTo>
                    <a:pt x="916" y="136"/>
                  </a:lnTo>
                  <a:lnTo>
                    <a:pt x="917" y="142"/>
                  </a:lnTo>
                  <a:lnTo>
                    <a:pt x="912" y="143"/>
                  </a:lnTo>
                  <a:lnTo>
                    <a:pt x="905" y="146"/>
                  </a:lnTo>
                  <a:lnTo>
                    <a:pt x="900" y="148"/>
                  </a:lnTo>
                  <a:lnTo>
                    <a:pt x="894" y="149"/>
                  </a:lnTo>
                  <a:lnTo>
                    <a:pt x="887" y="151"/>
                  </a:lnTo>
                  <a:lnTo>
                    <a:pt x="881" y="152"/>
                  </a:lnTo>
                  <a:lnTo>
                    <a:pt x="874" y="152"/>
                  </a:lnTo>
                  <a:lnTo>
                    <a:pt x="868" y="151"/>
                  </a:lnTo>
                  <a:lnTo>
                    <a:pt x="849" y="157"/>
                  </a:lnTo>
                  <a:lnTo>
                    <a:pt x="829" y="160"/>
                  </a:lnTo>
                  <a:lnTo>
                    <a:pt x="809" y="164"/>
                  </a:lnTo>
                  <a:lnTo>
                    <a:pt x="789" y="166"/>
                  </a:lnTo>
                  <a:lnTo>
                    <a:pt x="768" y="170"/>
                  </a:lnTo>
                  <a:lnTo>
                    <a:pt x="748" y="172"/>
                  </a:lnTo>
                  <a:lnTo>
                    <a:pt x="727" y="175"/>
                  </a:lnTo>
                  <a:lnTo>
                    <a:pt x="707" y="178"/>
                  </a:lnTo>
                  <a:lnTo>
                    <a:pt x="703" y="179"/>
                  </a:lnTo>
                  <a:lnTo>
                    <a:pt x="699" y="180"/>
                  </a:lnTo>
                  <a:lnTo>
                    <a:pt x="694" y="182"/>
                  </a:lnTo>
                  <a:lnTo>
                    <a:pt x="689" y="183"/>
                  </a:lnTo>
                  <a:lnTo>
                    <a:pt x="683" y="183"/>
                  </a:lnTo>
                  <a:lnTo>
                    <a:pt x="679" y="184"/>
                  </a:lnTo>
                  <a:lnTo>
                    <a:pt x="673" y="185"/>
                  </a:lnTo>
                  <a:lnTo>
                    <a:pt x="668" y="185"/>
                  </a:lnTo>
                  <a:lnTo>
                    <a:pt x="648" y="189"/>
                  </a:lnTo>
                  <a:lnTo>
                    <a:pt x="626" y="191"/>
                  </a:lnTo>
                  <a:lnTo>
                    <a:pt x="604" y="195"/>
                  </a:lnTo>
                  <a:lnTo>
                    <a:pt x="582" y="197"/>
                  </a:lnTo>
                  <a:lnTo>
                    <a:pt x="558" y="201"/>
                  </a:lnTo>
                  <a:lnTo>
                    <a:pt x="536" y="202"/>
                  </a:lnTo>
                  <a:lnTo>
                    <a:pt x="514" y="203"/>
                  </a:lnTo>
                  <a:lnTo>
                    <a:pt x="493" y="203"/>
                  </a:lnTo>
                  <a:lnTo>
                    <a:pt x="488" y="206"/>
                  </a:lnTo>
                  <a:lnTo>
                    <a:pt x="482" y="208"/>
                  </a:lnTo>
                  <a:lnTo>
                    <a:pt x="476" y="208"/>
                  </a:lnTo>
                  <a:lnTo>
                    <a:pt x="470" y="208"/>
                  </a:lnTo>
                  <a:lnTo>
                    <a:pt x="463" y="208"/>
                  </a:lnTo>
                  <a:lnTo>
                    <a:pt x="458" y="209"/>
                  </a:lnTo>
                  <a:lnTo>
                    <a:pt x="451" y="210"/>
                  </a:lnTo>
                  <a:lnTo>
                    <a:pt x="446" y="214"/>
                  </a:lnTo>
                  <a:lnTo>
                    <a:pt x="440" y="214"/>
                  </a:lnTo>
                  <a:lnTo>
                    <a:pt x="435" y="215"/>
                  </a:lnTo>
                  <a:lnTo>
                    <a:pt x="428" y="216"/>
                  </a:lnTo>
                  <a:lnTo>
                    <a:pt x="423" y="217"/>
                  </a:lnTo>
                  <a:lnTo>
                    <a:pt x="416" y="219"/>
                  </a:lnTo>
                  <a:lnTo>
                    <a:pt x="410" y="221"/>
                  </a:lnTo>
                  <a:lnTo>
                    <a:pt x="404" y="222"/>
                  </a:lnTo>
                  <a:lnTo>
                    <a:pt x="398" y="223"/>
                  </a:lnTo>
                  <a:lnTo>
                    <a:pt x="379" y="226"/>
                  </a:lnTo>
                  <a:lnTo>
                    <a:pt x="362" y="228"/>
                  </a:lnTo>
                  <a:lnTo>
                    <a:pt x="344" y="233"/>
                  </a:lnTo>
                  <a:lnTo>
                    <a:pt x="326" y="237"/>
                  </a:lnTo>
                  <a:lnTo>
                    <a:pt x="309" y="241"/>
                  </a:lnTo>
                  <a:lnTo>
                    <a:pt x="291" y="245"/>
                  </a:lnTo>
                  <a:lnTo>
                    <a:pt x="273" y="247"/>
                  </a:lnTo>
                  <a:lnTo>
                    <a:pt x="256" y="248"/>
                  </a:lnTo>
                  <a:lnTo>
                    <a:pt x="236" y="254"/>
                  </a:lnTo>
                  <a:lnTo>
                    <a:pt x="217" y="258"/>
                  </a:lnTo>
                  <a:lnTo>
                    <a:pt x="198" y="263"/>
                  </a:lnTo>
                  <a:lnTo>
                    <a:pt x="180" y="266"/>
                  </a:lnTo>
                  <a:lnTo>
                    <a:pt x="161" y="269"/>
                  </a:lnTo>
                  <a:lnTo>
                    <a:pt x="142" y="271"/>
                  </a:lnTo>
                  <a:lnTo>
                    <a:pt x="122" y="272"/>
                  </a:lnTo>
                  <a:lnTo>
                    <a:pt x="101" y="274"/>
                  </a:lnTo>
                  <a:lnTo>
                    <a:pt x="88" y="258"/>
                  </a:lnTo>
                  <a:lnTo>
                    <a:pt x="76" y="243"/>
                  </a:lnTo>
                  <a:lnTo>
                    <a:pt x="64" y="226"/>
                  </a:lnTo>
                  <a:lnTo>
                    <a:pt x="53" y="208"/>
                  </a:lnTo>
                  <a:lnTo>
                    <a:pt x="40" y="191"/>
                  </a:lnTo>
                  <a:lnTo>
                    <a:pt x="28" y="175"/>
                  </a:lnTo>
                  <a:lnTo>
                    <a:pt x="14" y="160"/>
                  </a:lnTo>
                  <a:lnTo>
                    <a:pt x="0" y="146"/>
                  </a:lnTo>
                  <a:lnTo>
                    <a:pt x="0" y="142"/>
                  </a:lnTo>
                  <a:lnTo>
                    <a:pt x="1" y="141"/>
                  </a:lnTo>
                  <a:lnTo>
                    <a:pt x="2" y="140"/>
                  </a:lnTo>
                  <a:lnTo>
                    <a:pt x="4" y="139"/>
                  </a:lnTo>
                  <a:lnTo>
                    <a:pt x="6" y="138"/>
                  </a:lnTo>
                  <a:lnTo>
                    <a:pt x="8" y="136"/>
                  </a:lnTo>
                  <a:lnTo>
                    <a:pt x="11" y="135"/>
                  </a:lnTo>
                  <a:lnTo>
                    <a:pt x="12" y="134"/>
                  </a:lnTo>
                  <a:lnTo>
                    <a:pt x="38" y="129"/>
                  </a:lnTo>
                  <a:lnTo>
                    <a:pt x="64" y="124"/>
                  </a:lnTo>
                  <a:lnTo>
                    <a:pt x="88" y="118"/>
                  </a:lnTo>
                  <a:lnTo>
                    <a:pt x="112" y="112"/>
                  </a:lnTo>
                  <a:lnTo>
                    <a:pt x="137" y="108"/>
                  </a:lnTo>
                  <a:lnTo>
                    <a:pt x="162" y="102"/>
                  </a:lnTo>
                  <a:lnTo>
                    <a:pt x="187" y="98"/>
                  </a:lnTo>
                  <a:lnTo>
                    <a:pt x="215" y="96"/>
                  </a:lnTo>
                  <a:lnTo>
                    <a:pt x="278" y="85"/>
                  </a:lnTo>
                  <a:lnTo>
                    <a:pt x="342" y="74"/>
                  </a:lnTo>
                  <a:lnTo>
                    <a:pt x="407" y="64"/>
                  </a:lnTo>
                  <a:lnTo>
                    <a:pt x="471" y="53"/>
                  </a:lnTo>
                  <a:lnTo>
                    <a:pt x="535" y="43"/>
                  </a:lnTo>
                  <a:lnTo>
                    <a:pt x="599" y="33"/>
                  </a:lnTo>
                  <a:lnTo>
                    <a:pt x="662" y="22"/>
                  </a:lnTo>
                  <a:lnTo>
                    <a:pt x="725" y="12"/>
                  </a:lnTo>
                  <a:lnTo>
                    <a:pt x="734" y="10"/>
                  </a:lnTo>
                  <a:lnTo>
                    <a:pt x="743" y="7"/>
                  </a:lnTo>
                  <a:lnTo>
                    <a:pt x="752" y="6"/>
                  </a:lnTo>
                  <a:lnTo>
                    <a:pt x="762" y="5"/>
                  </a:lnTo>
                  <a:lnTo>
                    <a:pt x="771" y="5"/>
                  </a:lnTo>
                  <a:lnTo>
                    <a:pt x="781" y="4"/>
                  </a:lnTo>
                  <a:lnTo>
                    <a:pt x="791" y="3"/>
                  </a:lnTo>
                  <a:lnTo>
                    <a:pt x="800" y="0"/>
                  </a:lnTo>
                  <a:lnTo>
                    <a:pt x="807" y="4"/>
                  </a:lnTo>
                  <a:lnTo>
                    <a:pt x="812" y="9"/>
                  </a:lnTo>
                  <a:lnTo>
                    <a:pt x="818" y="13"/>
                  </a:lnTo>
                  <a:lnTo>
                    <a:pt x="823" y="19"/>
                  </a:lnTo>
                  <a:lnTo>
                    <a:pt x="828" y="24"/>
                  </a:lnTo>
                  <a:lnTo>
                    <a:pt x="833" y="30"/>
                  </a:lnTo>
                  <a:lnTo>
                    <a:pt x="840" y="35"/>
                  </a:lnTo>
                  <a:lnTo>
                    <a:pt x="847" y="38"/>
                  </a:lnTo>
                  <a:close/>
                </a:path>
              </a:pathLst>
            </a:custGeom>
            <a:solidFill>
              <a:srgbClr val="99CC99"/>
            </a:solidFill>
            <a:ln w="9525">
              <a:noFill/>
              <a:round/>
              <a:headEnd/>
              <a:tailEnd/>
            </a:ln>
          </p:spPr>
          <p:txBody>
            <a:bodyPr/>
            <a:lstStyle/>
            <a:p>
              <a:endParaRPr lang="en-US"/>
            </a:p>
          </p:txBody>
        </p:sp>
        <p:sp>
          <p:nvSpPr>
            <p:cNvPr id="4276" name="Freeform 110"/>
            <p:cNvSpPr>
              <a:spLocks/>
            </p:cNvSpPr>
            <p:nvPr/>
          </p:nvSpPr>
          <p:spPr bwMode="auto">
            <a:xfrm>
              <a:off x="4354" y="3877"/>
              <a:ext cx="18" cy="10"/>
            </a:xfrm>
            <a:custGeom>
              <a:avLst/>
              <a:gdLst>
                <a:gd name="T0" fmla="*/ 109 w 109"/>
                <a:gd name="T1" fmla="*/ 27 h 60"/>
                <a:gd name="T2" fmla="*/ 107 w 109"/>
                <a:gd name="T3" fmla="*/ 30 h 60"/>
                <a:gd name="T4" fmla="*/ 105 w 109"/>
                <a:gd name="T5" fmla="*/ 33 h 60"/>
                <a:gd name="T6" fmla="*/ 104 w 109"/>
                <a:gd name="T7" fmla="*/ 36 h 60"/>
                <a:gd name="T8" fmla="*/ 102 w 109"/>
                <a:gd name="T9" fmla="*/ 40 h 60"/>
                <a:gd name="T10" fmla="*/ 101 w 109"/>
                <a:gd name="T11" fmla="*/ 42 h 60"/>
                <a:gd name="T12" fmla="*/ 98 w 109"/>
                <a:gd name="T13" fmla="*/ 46 h 60"/>
                <a:gd name="T14" fmla="*/ 95 w 109"/>
                <a:gd name="T15" fmla="*/ 48 h 60"/>
                <a:gd name="T16" fmla="*/ 92 w 109"/>
                <a:gd name="T17" fmla="*/ 50 h 60"/>
                <a:gd name="T18" fmla="*/ 80 w 109"/>
                <a:gd name="T19" fmla="*/ 55 h 60"/>
                <a:gd name="T20" fmla="*/ 67 w 109"/>
                <a:gd name="T21" fmla="*/ 59 h 60"/>
                <a:gd name="T22" fmla="*/ 56 w 109"/>
                <a:gd name="T23" fmla="*/ 60 h 60"/>
                <a:gd name="T24" fmla="*/ 44 w 109"/>
                <a:gd name="T25" fmla="*/ 60 h 60"/>
                <a:gd name="T26" fmla="*/ 33 w 109"/>
                <a:gd name="T27" fmla="*/ 58 h 60"/>
                <a:gd name="T28" fmla="*/ 21 w 109"/>
                <a:gd name="T29" fmla="*/ 53 h 60"/>
                <a:gd name="T30" fmla="*/ 10 w 109"/>
                <a:gd name="T31" fmla="*/ 47 h 60"/>
                <a:gd name="T32" fmla="*/ 0 w 109"/>
                <a:gd name="T33" fmla="*/ 38 h 60"/>
                <a:gd name="T34" fmla="*/ 11 w 109"/>
                <a:gd name="T35" fmla="*/ 38 h 60"/>
                <a:gd name="T36" fmla="*/ 22 w 109"/>
                <a:gd name="T37" fmla="*/ 38 h 60"/>
                <a:gd name="T38" fmla="*/ 33 w 109"/>
                <a:gd name="T39" fmla="*/ 38 h 60"/>
                <a:gd name="T40" fmla="*/ 44 w 109"/>
                <a:gd name="T41" fmla="*/ 37 h 60"/>
                <a:gd name="T42" fmla="*/ 54 w 109"/>
                <a:gd name="T43" fmla="*/ 34 h 60"/>
                <a:gd name="T44" fmla="*/ 64 w 109"/>
                <a:gd name="T45" fmla="*/ 30 h 60"/>
                <a:gd name="T46" fmla="*/ 69 w 109"/>
                <a:gd name="T47" fmla="*/ 27 h 60"/>
                <a:gd name="T48" fmla="*/ 73 w 109"/>
                <a:gd name="T49" fmla="*/ 24 h 60"/>
                <a:gd name="T50" fmla="*/ 77 w 109"/>
                <a:gd name="T51" fmla="*/ 21 h 60"/>
                <a:gd name="T52" fmla="*/ 81 w 109"/>
                <a:gd name="T53" fmla="*/ 16 h 60"/>
                <a:gd name="T54" fmla="*/ 82 w 109"/>
                <a:gd name="T55" fmla="*/ 13 h 60"/>
                <a:gd name="T56" fmla="*/ 84 w 109"/>
                <a:gd name="T57" fmla="*/ 10 h 60"/>
                <a:gd name="T58" fmla="*/ 85 w 109"/>
                <a:gd name="T59" fmla="*/ 7 h 60"/>
                <a:gd name="T60" fmla="*/ 86 w 109"/>
                <a:gd name="T61" fmla="*/ 5 h 60"/>
                <a:gd name="T62" fmla="*/ 87 w 109"/>
                <a:gd name="T63" fmla="*/ 2 h 60"/>
                <a:gd name="T64" fmla="*/ 90 w 109"/>
                <a:gd name="T65" fmla="*/ 0 h 60"/>
                <a:gd name="T66" fmla="*/ 92 w 109"/>
                <a:gd name="T67" fmla="*/ 0 h 60"/>
                <a:gd name="T68" fmla="*/ 95 w 109"/>
                <a:gd name="T69" fmla="*/ 0 h 60"/>
                <a:gd name="T70" fmla="*/ 97 w 109"/>
                <a:gd name="T71" fmla="*/ 4 h 60"/>
                <a:gd name="T72" fmla="*/ 99 w 109"/>
                <a:gd name="T73" fmla="*/ 7 h 60"/>
                <a:gd name="T74" fmla="*/ 102 w 109"/>
                <a:gd name="T75" fmla="*/ 10 h 60"/>
                <a:gd name="T76" fmla="*/ 103 w 109"/>
                <a:gd name="T77" fmla="*/ 13 h 60"/>
                <a:gd name="T78" fmla="*/ 104 w 109"/>
                <a:gd name="T79" fmla="*/ 17 h 60"/>
                <a:gd name="T80" fmla="*/ 106 w 109"/>
                <a:gd name="T81" fmla="*/ 21 h 60"/>
                <a:gd name="T82" fmla="*/ 107 w 109"/>
                <a:gd name="T83" fmla="*/ 24 h 60"/>
                <a:gd name="T84" fmla="*/ 109 w 109"/>
                <a:gd name="T85" fmla="*/ 27 h 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9"/>
                <a:gd name="T130" fmla="*/ 0 h 60"/>
                <a:gd name="T131" fmla="*/ 109 w 109"/>
                <a:gd name="T132" fmla="*/ 60 h 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9" h="60">
                  <a:moveTo>
                    <a:pt x="109" y="27"/>
                  </a:moveTo>
                  <a:lnTo>
                    <a:pt x="107" y="30"/>
                  </a:lnTo>
                  <a:lnTo>
                    <a:pt x="105" y="33"/>
                  </a:lnTo>
                  <a:lnTo>
                    <a:pt x="104" y="36"/>
                  </a:lnTo>
                  <a:lnTo>
                    <a:pt x="102" y="40"/>
                  </a:lnTo>
                  <a:lnTo>
                    <a:pt x="101" y="42"/>
                  </a:lnTo>
                  <a:lnTo>
                    <a:pt x="98" y="46"/>
                  </a:lnTo>
                  <a:lnTo>
                    <a:pt x="95" y="48"/>
                  </a:lnTo>
                  <a:lnTo>
                    <a:pt x="92" y="50"/>
                  </a:lnTo>
                  <a:lnTo>
                    <a:pt x="80" y="55"/>
                  </a:lnTo>
                  <a:lnTo>
                    <a:pt x="67" y="59"/>
                  </a:lnTo>
                  <a:lnTo>
                    <a:pt x="56" y="60"/>
                  </a:lnTo>
                  <a:lnTo>
                    <a:pt x="44" y="60"/>
                  </a:lnTo>
                  <a:lnTo>
                    <a:pt x="33" y="58"/>
                  </a:lnTo>
                  <a:lnTo>
                    <a:pt x="21" y="53"/>
                  </a:lnTo>
                  <a:lnTo>
                    <a:pt x="10" y="47"/>
                  </a:lnTo>
                  <a:lnTo>
                    <a:pt x="0" y="38"/>
                  </a:lnTo>
                  <a:lnTo>
                    <a:pt x="11" y="38"/>
                  </a:lnTo>
                  <a:lnTo>
                    <a:pt x="22" y="38"/>
                  </a:lnTo>
                  <a:lnTo>
                    <a:pt x="33" y="38"/>
                  </a:lnTo>
                  <a:lnTo>
                    <a:pt x="44" y="37"/>
                  </a:lnTo>
                  <a:lnTo>
                    <a:pt x="54" y="34"/>
                  </a:lnTo>
                  <a:lnTo>
                    <a:pt x="64" y="30"/>
                  </a:lnTo>
                  <a:lnTo>
                    <a:pt x="69" y="27"/>
                  </a:lnTo>
                  <a:lnTo>
                    <a:pt x="73" y="24"/>
                  </a:lnTo>
                  <a:lnTo>
                    <a:pt x="77" y="21"/>
                  </a:lnTo>
                  <a:lnTo>
                    <a:pt x="81" y="16"/>
                  </a:lnTo>
                  <a:lnTo>
                    <a:pt x="82" y="13"/>
                  </a:lnTo>
                  <a:lnTo>
                    <a:pt x="84" y="10"/>
                  </a:lnTo>
                  <a:lnTo>
                    <a:pt x="85" y="7"/>
                  </a:lnTo>
                  <a:lnTo>
                    <a:pt x="86" y="5"/>
                  </a:lnTo>
                  <a:lnTo>
                    <a:pt x="87" y="2"/>
                  </a:lnTo>
                  <a:lnTo>
                    <a:pt x="90" y="0"/>
                  </a:lnTo>
                  <a:lnTo>
                    <a:pt x="92" y="0"/>
                  </a:lnTo>
                  <a:lnTo>
                    <a:pt x="95" y="0"/>
                  </a:lnTo>
                  <a:lnTo>
                    <a:pt x="97" y="4"/>
                  </a:lnTo>
                  <a:lnTo>
                    <a:pt x="99" y="7"/>
                  </a:lnTo>
                  <a:lnTo>
                    <a:pt x="102" y="10"/>
                  </a:lnTo>
                  <a:lnTo>
                    <a:pt x="103" y="13"/>
                  </a:lnTo>
                  <a:lnTo>
                    <a:pt x="104" y="17"/>
                  </a:lnTo>
                  <a:lnTo>
                    <a:pt x="106" y="21"/>
                  </a:lnTo>
                  <a:lnTo>
                    <a:pt x="107" y="24"/>
                  </a:lnTo>
                  <a:lnTo>
                    <a:pt x="109" y="27"/>
                  </a:lnTo>
                  <a:close/>
                </a:path>
              </a:pathLst>
            </a:custGeom>
            <a:solidFill>
              <a:srgbClr val="CCCCCC"/>
            </a:solidFill>
            <a:ln w="9525">
              <a:noFill/>
              <a:round/>
              <a:headEnd/>
              <a:tailEnd/>
            </a:ln>
          </p:spPr>
          <p:txBody>
            <a:bodyPr/>
            <a:lstStyle/>
            <a:p>
              <a:endParaRPr lang="en-US"/>
            </a:p>
          </p:txBody>
        </p:sp>
        <p:sp>
          <p:nvSpPr>
            <p:cNvPr id="4277" name="Freeform 111"/>
            <p:cNvSpPr>
              <a:spLocks/>
            </p:cNvSpPr>
            <p:nvPr/>
          </p:nvSpPr>
          <p:spPr bwMode="auto">
            <a:xfrm>
              <a:off x="4166" y="3881"/>
              <a:ext cx="50" cy="148"/>
            </a:xfrm>
            <a:custGeom>
              <a:avLst/>
              <a:gdLst>
                <a:gd name="T0" fmla="*/ 78 w 298"/>
                <a:gd name="T1" fmla="*/ 18 h 887"/>
                <a:gd name="T2" fmla="*/ 111 w 298"/>
                <a:gd name="T3" fmla="*/ 48 h 887"/>
                <a:gd name="T4" fmla="*/ 154 w 298"/>
                <a:gd name="T5" fmla="*/ 98 h 887"/>
                <a:gd name="T6" fmla="*/ 190 w 298"/>
                <a:gd name="T7" fmla="*/ 137 h 887"/>
                <a:gd name="T8" fmla="*/ 206 w 298"/>
                <a:gd name="T9" fmla="*/ 152 h 887"/>
                <a:gd name="T10" fmla="*/ 221 w 298"/>
                <a:gd name="T11" fmla="*/ 167 h 887"/>
                <a:gd name="T12" fmla="*/ 239 w 298"/>
                <a:gd name="T13" fmla="*/ 197 h 887"/>
                <a:gd name="T14" fmla="*/ 267 w 298"/>
                <a:gd name="T15" fmla="*/ 233 h 887"/>
                <a:gd name="T16" fmla="*/ 281 w 298"/>
                <a:gd name="T17" fmla="*/ 259 h 887"/>
                <a:gd name="T18" fmla="*/ 288 w 298"/>
                <a:gd name="T19" fmla="*/ 295 h 887"/>
                <a:gd name="T20" fmla="*/ 288 w 298"/>
                <a:gd name="T21" fmla="*/ 360 h 887"/>
                <a:gd name="T22" fmla="*/ 289 w 298"/>
                <a:gd name="T23" fmla="*/ 426 h 887"/>
                <a:gd name="T24" fmla="*/ 290 w 298"/>
                <a:gd name="T25" fmla="*/ 501 h 887"/>
                <a:gd name="T26" fmla="*/ 290 w 298"/>
                <a:gd name="T27" fmla="*/ 583 h 887"/>
                <a:gd name="T28" fmla="*/ 298 w 298"/>
                <a:gd name="T29" fmla="*/ 666 h 887"/>
                <a:gd name="T30" fmla="*/ 295 w 298"/>
                <a:gd name="T31" fmla="*/ 713 h 887"/>
                <a:gd name="T32" fmla="*/ 292 w 298"/>
                <a:gd name="T33" fmla="*/ 760 h 887"/>
                <a:gd name="T34" fmla="*/ 285 w 298"/>
                <a:gd name="T35" fmla="*/ 803 h 887"/>
                <a:gd name="T36" fmla="*/ 278 w 298"/>
                <a:gd name="T37" fmla="*/ 836 h 887"/>
                <a:gd name="T38" fmla="*/ 266 w 298"/>
                <a:gd name="T39" fmla="*/ 867 h 887"/>
                <a:gd name="T40" fmla="*/ 258 w 298"/>
                <a:gd name="T41" fmla="*/ 883 h 887"/>
                <a:gd name="T42" fmla="*/ 253 w 298"/>
                <a:gd name="T43" fmla="*/ 885 h 887"/>
                <a:gd name="T44" fmla="*/ 245 w 298"/>
                <a:gd name="T45" fmla="*/ 887 h 887"/>
                <a:gd name="T46" fmla="*/ 250 w 298"/>
                <a:gd name="T47" fmla="*/ 782 h 887"/>
                <a:gd name="T48" fmla="*/ 250 w 298"/>
                <a:gd name="T49" fmla="*/ 673 h 887"/>
                <a:gd name="T50" fmla="*/ 247 w 298"/>
                <a:gd name="T51" fmla="*/ 587 h 887"/>
                <a:gd name="T52" fmla="*/ 243 w 298"/>
                <a:gd name="T53" fmla="*/ 482 h 887"/>
                <a:gd name="T54" fmla="*/ 238 w 298"/>
                <a:gd name="T55" fmla="*/ 369 h 887"/>
                <a:gd name="T56" fmla="*/ 233 w 298"/>
                <a:gd name="T57" fmla="*/ 289 h 887"/>
                <a:gd name="T58" fmla="*/ 225 w 298"/>
                <a:gd name="T59" fmla="*/ 267 h 887"/>
                <a:gd name="T60" fmla="*/ 195 w 298"/>
                <a:gd name="T61" fmla="*/ 230 h 887"/>
                <a:gd name="T62" fmla="*/ 170 w 298"/>
                <a:gd name="T63" fmla="*/ 193 h 887"/>
                <a:gd name="T64" fmla="*/ 170 w 298"/>
                <a:gd name="T65" fmla="*/ 189 h 887"/>
                <a:gd name="T66" fmla="*/ 171 w 298"/>
                <a:gd name="T67" fmla="*/ 184 h 887"/>
                <a:gd name="T68" fmla="*/ 173 w 298"/>
                <a:gd name="T69" fmla="*/ 174 h 887"/>
                <a:gd name="T70" fmla="*/ 168 w 298"/>
                <a:gd name="T71" fmla="*/ 154 h 887"/>
                <a:gd name="T72" fmla="*/ 154 w 298"/>
                <a:gd name="T73" fmla="*/ 141 h 887"/>
                <a:gd name="T74" fmla="*/ 131 w 298"/>
                <a:gd name="T75" fmla="*/ 128 h 887"/>
                <a:gd name="T76" fmla="*/ 110 w 298"/>
                <a:gd name="T77" fmla="*/ 105 h 887"/>
                <a:gd name="T78" fmla="*/ 88 w 298"/>
                <a:gd name="T79" fmla="*/ 80 h 887"/>
                <a:gd name="T80" fmla="*/ 78 w 298"/>
                <a:gd name="T81" fmla="*/ 74 h 887"/>
                <a:gd name="T82" fmla="*/ 68 w 298"/>
                <a:gd name="T83" fmla="*/ 67 h 887"/>
                <a:gd name="T84" fmla="*/ 64 w 298"/>
                <a:gd name="T85" fmla="*/ 60 h 887"/>
                <a:gd name="T86" fmla="*/ 65 w 298"/>
                <a:gd name="T87" fmla="*/ 52 h 887"/>
                <a:gd name="T88" fmla="*/ 64 w 298"/>
                <a:gd name="T89" fmla="*/ 45 h 887"/>
                <a:gd name="T90" fmla="*/ 49 w 298"/>
                <a:gd name="T91" fmla="*/ 32 h 887"/>
                <a:gd name="T92" fmla="*/ 28 w 298"/>
                <a:gd name="T93" fmla="*/ 15 h 887"/>
                <a:gd name="T94" fmla="*/ 3 w 298"/>
                <a:gd name="T95" fmla="*/ 10 h 887"/>
                <a:gd name="T96" fmla="*/ 14 w 298"/>
                <a:gd name="T97" fmla="*/ 1 h 887"/>
                <a:gd name="T98" fmla="*/ 37 w 298"/>
                <a:gd name="T99" fmla="*/ 2 h 887"/>
                <a:gd name="T100" fmla="*/ 60 w 298"/>
                <a:gd name="T101" fmla="*/ 6 h 88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8"/>
                <a:gd name="T154" fmla="*/ 0 h 887"/>
                <a:gd name="T155" fmla="*/ 298 w 298"/>
                <a:gd name="T156" fmla="*/ 887 h 88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8" h="887">
                  <a:moveTo>
                    <a:pt x="60" y="6"/>
                  </a:moveTo>
                  <a:lnTo>
                    <a:pt x="69" y="12"/>
                  </a:lnTo>
                  <a:lnTo>
                    <a:pt x="78" y="18"/>
                  </a:lnTo>
                  <a:lnTo>
                    <a:pt x="87" y="25"/>
                  </a:lnTo>
                  <a:lnTo>
                    <a:pt x="95" y="32"/>
                  </a:lnTo>
                  <a:lnTo>
                    <a:pt x="111" y="48"/>
                  </a:lnTo>
                  <a:lnTo>
                    <a:pt x="126" y="64"/>
                  </a:lnTo>
                  <a:lnTo>
                    <a:pt x="140" y="81"/>
                  </a:lnTo>
                  <a:lnTo>
                    <a:pt x="154" y="98"/>
                  </a:lnTo>
                  <a:lnTo>
                    <a:pt x="170" y="116"/>
                  </a:lnTo>
                  <a:lnTo>
                    <a:pt x="185" y="132"/>
                  </a:lnTo>
                  <a:lnTo>
                    <a:pt x="190" y="137"/>
                  </a:lnTo>
                  <a:lnTo>
                    <a:pt x="195" y="142"/>
                  </a:lnTo>
                  <a:lnTo>
                    <a:pt x="201" y="147"/>
                  </a:lnTo>
                  <a:lnTo>
                    <a:pt x="206" y="152"/>
                  </a:lnTo>
                  <a:lnTo>
                    <a:pt x="212" y="156"/>
                  </a:lnTo>
                  <a:lnTo>
                    <a:pt x="216" y="162"/>
                  </a:lnTo>
                  <a:lnTo>
                    <a:pt x="221" y="167"/>
                  </a:lnTo>
                  <a:lnTo>
                    <a:pt x="224" y="174"/>
                  </a:lnTo>
                  <a:lnTo>
                    <a:pt x="230" y="186"/>
                  </a:lnTo>
                  <a:lnTo>
                    <a:pt x="239" y="197"/>
                  </a:lnTo>
                  <a:lnTo>
                    <a:pt x="248" y="209"/>
                  </a:lnTo>
                  <a:lnTo>
                    <a:pt x="258" y="221"/>
                  </a:lnTo>
                  <a:lnTo>
                    <a:pt x="267" y="233"/>
                  </a:lnTo>
                  <a:lnTo>
                    <a:pt x="275" y="246"/>
                  </a:lnTo>
                  <a:lnTo>
                    <a:pt x="278" y="252"/>
                  </a:lnTo>
                  <a:lnTo>
                    <a:pt x="281" y="259"/>
                  </a:lnTo>
                  <a:lnTo>
                    <a:pt x="282" y="266"/>
                  </a:lnTo>
                  <a:lnTo>
                    <a:pt x="283" y="273"/>
                  </a:lnTo>
                  <a:lnTo>
                    <a:pt x="288" y="295"/>
                  </a:lnTo>
                  <a:lnTo>
                    <a:pt x="289" y="316"/>
                  </a:lnTo>
                  <a:lnTo>
                    <a:pt x="289" y="338"/>
                  </a:lnTo>
                  <a:lnTo>
                    <a:pt x="288" y="360"/>
                  </a:lnTo>
                  <a:lnTo>
                    <a:pt x="288" y="382"/>
                  </a:lnTo>
                  <a:lnTo>
                    <a:pt x="288" y="404"/>
                  </a:lnTo>
                  <a:lnTo>
                    <a:pt x="289" y="426"/>
                  </a:lnTo>
                  <a:lnTo>
                    <a:pt x="292" y="449"/>
                  </a:lnTo>
                  <a:lnTo>
                    <a:pt x="291" y="475"/>
                  </a:lnTo>
                  <a:lnTo>
                    <a:pt x="290" y="501"/>
                  </a:lnTo>
                  <a:lnTo>
                    <a:pt x="289" y="529"/>
                  </a:lnTo>
                  <a:lnTo>
                    <a:pt x="290" y="556"/>
                  </a:lnTo>
                  <a:lnTo>
                    <a:pt x="290" y="583"/>
                  </a:lnTo>
                  <a:lnTo>
                    <a:pt x="292" y="611"/>
                  </a:lnTo>
                  <a:lnTo>
                    <a:pt x="295" y="638"/>
                  </a:lnTo>
                  <a:lnTo>
                    <a:pt x="298" y="666"/>
                  </a:lnTo>
                  <a:lnTo>
                    <a:pt x="297" y="681"/>
                  </a:lnTo>
                  <a:lnTo>
                    <a:pt x="296" y="697"/>
                  </a:lnTo>
                  <a:lnTo>
                    <a:pt x="295" y="713"/>
                  </a:lnTo>
                  <a:lnTo>
                    <a:pt x="295" y="729"/>
                  </a:lnTo>
                  <a:lnTo>
                    <a:pt x="293" y="745"/>
                  </a:lnTo>
                  <a:lnTo>
                    <a:pt x="292" y="760"/>
                  </a:lnTo>
                  <a:lnTo>
                    <a:pt x="290" y="776"/>
                  </a:lnTo>
                  <a:lnTo>
                    <a:pt x="286" y="791"/>
                  </a:lnTo>
                  <a:lnTo>
                    <a:pt x="285" y="803"/>
                  </a:lnTo>
                  <a:lnTo>
                    <a:pt x="283" y="815"/>
                  </a:lnTo>
                  <a:lnTo>
                    <a:pt x="281" y="826"/>
                  </a:lnTo>
                  <a:lnTo>
                    <a:pt x="278" y="836"/>
                  </a:lnTo>
                  <a:lnTo>
                    <a:pt x="275" y="847"/>
                  </a:lnTo>
                  <a:lnTo>
                    <a:pt x="270" y="858"/>
                  </a:lnTo>
                  <a:lnTo>
                    <a:pt x="266" y="867"/>
                  </a:lnTo>
                  <a:lnTo>
                    <a:pt x="261" y="877"/>
                  </a:lnTo>
                  <a:lnTo>
                    <a:pt x="260" y="881"/>
                  </a:lnTo>
                  <a:lnTo>
                    <a:pt x="258" y="883"/>
                  </a:lnTo>
                  <a:lnTo>
                    <a:pt x="257" y="884"/>
                  </a:lnTo>
                  <a:lnTo>
                    <a:pt x="255" y="884"/>
                  </a:lnTo>
                  <a:lnTo>
                    <a:pt x="253" y="885"/>
                  </a:lnTo>
                  <a:lnTo>
                    <a:pt x="249" y="885"/>
                  </a:lnTo>
                  <a:lnTo>
                    <a:pt x="247" y="887"/>
                  </a:lnTo>
                  <a:lnTo>
                    <a:pt x="245" y="887"/>
                  </a:lnTo>
                  <a:lnTo>
                    <a:pt x="248" y="852"/>
                  </a:lnTo>
                  <a:lnTo>
                    <a:pt x="250" y="817"/>
                  </a:lnTo>
                  <a:lnTo>
                    <a:pt x="250" y="782"/>
                  </a:lnTo>
                  <a:lnTo>
                    <a:pt x="250" y="746"/>
                  </a:lnTo>
                  <a:lnTo>
                    <a:pt x="250" y="709"/>
                  </a:lnTo>
                  <a:lnTo>
                    <a:pt x="250" y="673"/>
                  </a:lnTo>
                  <a:lnTo>
                    <a:pt x="250" y="637"/>
                  </a:lnTo>
                  <a:lnTo>
                    <a:pt x="250" y="601"/>
                  </a:lnTo>
                  <a:lnTo>
                    <a:pt x="247" y="587"/>
                  </a:lnTo>
                  <a:lnTo>
                    <a:pt x="246" y="554"/>
                  </a:lnTo>
                  <a:lnTo>
                    <a:pt x="244" y="518"/>
                  </a:lnTo>
                  <a:lnTo>
                    <a:pt x="243" y="482"/>
                  </a:lnTo>
                  <a:lnTo>
                    <a:pt x="242" y="444"/>
                  </a:lnTo>
                  <a:lnTo>
                    <a:pt x="240" y="407"/>
                  </a:lnTo>
                  <a:lnTo>
                    <a:pt x="238" y="369"/>
                  </a:lnTo>
                  <a:lnTo>
                    <a:pt x="237" y="332"/>
                  </a:lnTo>
                  <a:lnTo>
                    <a:pt x="235" y="296"/>
                  </a:lnTo>
                  <a:lnTo>
                    <a:pt x="233" y="289"/>
                  </a:lnTo>
                  <a:lnTo>
                    <a:pt x="230" y="280"/>
                  </a:lnTo>
                  <a:lnTo>
                    <a:pt x="228" y="273"/>
                  </a:lnTo>
                  <a:lnTo>
                    <a:pt x="225" y="267"/>
                  </a:lnTo>
                  <a:lnTo>
                    <a:pt x="216" y="254"/>
                  </a:lnTo>
                  <a:lnTo>
                    <a:pt x="206" y="242"/>
                  </a:lnTo>
                  <a:lnTo>
                    <a:pt x="195" y="230"/>
                  </a:lnTo>
                  <a:lnTo>
                    <a:pt x="185" y="218"/>
                  </a:lnTo>
                  <a:lnTo>
                    <a:pt x="176" y="206"/>
                  </a:lnTo>
                  <a:lnTo>
                    <a:pt x="170" y="193"/>
                  </a:lnTo>
                  <a:lnTo>
                    <a:pt x="170" y="191"/>
                  </a:lnTo>
                  <a:lnTo>
                    <a:pt x="170" y="190"/>
                  </a:lnTo>
                  <a:lnTo>
                    <a:pt x="170" y="189"/>
                  </a:lnTo>
                  <a:lnTo>
                    <a:pt x="170" y="186"/>
                  </a:lnTo>
                  <a:lnTo>
                    <a:pt x="170" y="185"/>
                  </a:lnTo>
                  <a:lnTo>
                    <a:pt x="171" y="184"/>
                  </a:lnTo>
                  <a:lnTo>
                    <a:pt x="171" y="183"/>
                  </a:lnTo>
                  <a:lnTo>
                    <a:pt x="173" y="181"/>
                  </a:lnTo>
                  <a:lnTo>
                    <a:pt x="173" y="174"/>
                  </a:lnTo>
                  <a:lnTo>
                    <a:pt x="172" y="167"/>
                  </a:lnTo>
                  <a:lnTo>
                    <a:pt x="171" y="161"/>
                  </a:lnTo>
                  <a:lnTo>
                    <a:pt x="168" y="154"/>
                  </a:lnTo>
                  <a:lnTo>
                    <a:pt x="164" y="149"/>
                  </a:lnTo>
                  <a:lnTo>
                    <a:pt x="160" y="144"/>
                  </a:lnTo>
                  <a:lnTo>
                    <a:pt x="154" y="141"/>
                  </a:lnTo>
                  <a:lnTo>
                    <a:pt x="148" y="140"/>
                  </a:lnTo>
                  <a:lnTo>
                    <a:pt x="139" y="135"/>
                  </a:lnTo>
                  <a:lnTo>
                    <a:pt x="131" y="128"/>
                  </a:lnTo>
                  <a:lnTo>
                    <a:pt x="123" y="120"/>
                  </a:lnTo>
                  <a:lnTo>
                    <a:pt x="117" y="112"/>
                  </a:lnTo>
                  <a:lnTo>
                    <a:pt x="110" y="105"/>
                  </a:lnTo>
                  <a:lnTo>
                    <a:pt x="103" y="97"/>
                  </a:lnTo>
                  <a:lnTo>
                    <a:pt x="96" y="88"/>
                  </a:lnTo>
                  <a:lnTo>
                    <a:pt x="88" y="80"/>
                  </a:lnTo>
                  <a:lnTo>
                    <a:pt x="85" y="79"/>
                  </a:lnTo>
                  <a:lnTo>
                    <a:pt x="81" y="76"/>
                  </a:lnTo>
                  <a:lnTo>
                    <a:pt x="78" y="74"/>
                  </a:lnTo>
                  <a:lnTo>
                    <a:pt x="75" y="72"/>
                  </a:lnTo>
                  <a:lnTo>
                    <a:pt x="71" y="69"/>
                  </a:lnTo>
                  <a:lnTo>
                    <a:pt x="68" y="67"/>
                  </a:lnTo>
                  <a:lnTo>
                    <a:pt x="65" y="64"/>
                  </a:lnTo>
                  <a:lnTo>
                    <a:pt x="62" y="61"/>
                  </a:lnTo>
                  <a:lnTo>
                    <a:pt x="64" y="60"/>
                  </a:lnTo>
                  <a:lnTo>
                    <a:pt x="65" y="57"/>
                  </a:lnTo>
                  <a:lnTo>
                    <a:pt x="65" y="55"/>
                  </a:lnTo>
                  <a:lnTo>
                    <a:pt x="65" y="52"/>
                  </a:lnTo>
                  <a:lnTo>
                    <a:pt x="65" y="50"/>
                  </a:lnTo>
                  <a:lnTo>
                    <a:pt x="65" y="48"/>
                  </a:lnTo>
                  <a:lnTo>
                    <a:pt x="64" y="45"/>
                  </a:lnTo>
                  <a:lnTo>
                    <a:pt x="62" y="44"/>
                  </a:lnTo>
                  <a:lnTo>
                    <a:pt x="55" y="38"/>
                  </a:lnTo>
                  <a:lnTo>
                    <a:pt x="49" y="32"/>
                  </a:lnTo>
                  <a:lnTo>
                    <a:pt x="43" y="26"/>
                  </a:lnTo>
                  <a:lnTo>
                    <a:pt x="36" y="20"/>
                  </a:lnTo>
                  <a:lnTo>
                    <a:pt x="28" y="15"/>
                  </a:lnTo>
                  <a:lnTo>
                    <a:pt x="21" y="12"/>
                  </a:lnTo>
                  <a:lnTo>
                    <a:pt x="13" y="10"/>
                  </a:lnTo>
                  <a:lnTo>
                    <a:pt x="3" y="10"/>
                  </a:lnTo>
                  <a:lnTo>
                    <a:pt x="0" y="6"/>
                  </a:lnTo>
                  <a:lnTo>
                    <a:pt x="6" y="2"/>
                  </a:lnTo>
                  <a:lnTo>
                    <a:pt x="14" y="1"/>
                  </a:lnTo>
                  <a:lnTo>
                    <a:pt x="22" y="0"/>
                  </a:lnTo>
                  <a:lnTo>
                    <a:pt x="30" y="1"/>
                  </a:lnTo>
                  <a:lnTo>
                    <a:pt x="37" y="2"/>
                  </a:lnTo>
                  <a:lnTo>
                    <a:pt x="45" y="4"/>
                  </a:lnTo>
                  <a:lnTo>
                    <a:pt x="53" y="5"/>
                  </a:lnTo>
                  <a:lnTo>
                    <a:pt x="60" y="6"/>
                  </a:lnTo>
                  <a:close/>
                </a:path>
              </a:pathLst>
            </a:custGeom>
            <a:solidFill>
              <a:srgbClr val="666633"/>
            </a:solidFill>
            <a:ln w="9525">
              <a:noFill/>
              <a:round/>
              <a:headEnd/>
              <a:tailEnd/>
            </a:ln>
          </p:spPr>
          <p:txBody>
            <a:bodyPr/>
            <a:lstStyle/>
            <a:p>
              <a:endParaRPr lang="en-US"/>
            </a:p>
          </p:txBody>
        </p:sp>
        <p:sp>
          <p:nvSpPr>
            <p:cNvPr id="4278" name="Freeform 112"/>
            <p:cNvSpPr>
              <a:spLocks/>
            </p:cNvSpPr>
            <p:nvPr/>
          </p:nvSpPr>
          <p:spPr bwMode="auto">
            <a:xfrm>
              <a:off x="4145" y="3883"/>
              <a:ext cx="19" cy="11"/>
            </a:xfrm>
            <a:custGeom>
              <a:avLst/>
              <a:gdLst>
                <a:gd name="T0" fmla="*/ 111 w 111"/>
                <a:gd name="T1" fmla="*/ 16 h 72"/>
                <a:gd name="T2" fmla="*/ 104 w 111"/>
                <a:gd name="T3" fmla="*/ 17 h 72"/>
                <a:gd name="T4" fmla="*/ 95 w 111"/>
                <a:gd name="T5" fmla="*/ 21 h 72"/>
                <a:gd name="T6" fmla="*/ 87 w 111"/>
                <a:gd name="T7" fmla="*/ 25 h 72"/>
                <a:gd name="T8" fmla="*/ 80 w 111"/>
                <a:gd name="T9" fmla="*/ 31 h 72"/>
                <a:gd name="T10" fmla="*/ 74 w 111"/>
                <a:gd name="T11" fmla="*/ 37 h 72"/>
                <a:gd name="T12" fmla="*/ 67 w 111"/>
                <a:gd name="T13" fmla="*/ 44 h 72"/>
                <a:gd name="T14" fmla="*/ 63 w 111"/>
                <a:gd name="T15" fmla="*/ 53 h 72"/>
                <a:gd name="T16" fmla="*/ 58 w 111"/>
                <a:gd name="T17" fmla="*/ 61 h 72"/>
                <a:gd name="T18" fmla="*/ 61 w 111"/>
                <a:gd name="T19" fmla="*/ 71 h 72"/>
                <a:gd name="T20" fmla="*/ 57 w 111"/>
                <a:gd name="T21" fmla="*/ 72 h 72"/>
                <a:gd name="T22" fmla="*/ 54 w 111"/>
                <a:gd name="T23" fmla="*/ 72 h 72"/>
                <a:gd name="T24" fmla="*/ 51 w 111"/>
                <a:gd name="T25" fmla="*/ 70 h 72"/>
                <a:gd name="T26" fmla="*/ 47 w 111"/>
                <a:gd name="T27" fmla="*/ 68 h 72"/>
                <a:gd name="T28" fmla="*/ 44 w 111"/>
                <a:gd name="T29" fmla="*/ 66 h 72"/>
                <a:gd name="T30" fmla="*/ 40 w 111"/>
                <a:gd name="T31" fmla="*/ 64 h 72"/>
                <a:gd name="T32" fmla="*/ 36 w 111"/>
                <a:gd name="T33" fmla="*/ 62 h 72"/>
                <a:gd name="T34" fmla="*/ 32 w 111"/>
                <a:gd name="T35" fmla="*/ 61 h 72"/>
                <a:gd name="T36" fmla="*/ 29 w 111"/>
                <a:gd name="T37" fmla="*/ 58 h 72"/>
                <a:gd name="T38" fmla="*/ 24 w 111"/>
                <a:gd name="T39" fmla="*/ 55 h 72"/>
                <a:gd name="T40" fmla="*/ 20 w 111"/>
                <a:gd name="T41" fmla="*/ 53 h 72"/>
                <a:gd name="T42" fmla="*/ 15 w 111"/>
                <a:gd name="T43" fmla="*/ 50 h 72"/>
                <a:gd name="T44" fmla="*/ 11 w 111"/>
                <a:gd name="T45" fmla="*/ 48 h 72"/>
                <a:gd name="T46" fmla="*/ 6 w 111"/>
                <a:gd name="T47" fmla="*/ 46 h 72"/>
                <a:gd name="T48" fmla="*/ 3 w 111"/>
                <a:gd name="T49" fmla="*/ 42 h 72"/>
                <a:gd name="T50" fmla="*/ 0 w 111"/>
                <a:gd name="T51" fmla="*/ 36 h 72"/>
                <a:gd name="T52" fmla="*/ 3 w 111"/>
                <a:gd name="T53" fmla="*/ 33 h 72"/>
                <a:gd name="T54" fmla="*/ 5 w 111"/>
                <a:gd name="T55" fmla="*/ 29 h 72"/>
                <a:gd name="T56" fmla="*/ 9 w 111"/>
                <a:gd name="T57" fmla="*/ 25 h 72"/>
                <a:gd name="T58" fmla="*/ 12 w 111"/>
                <a:gd name="T59" fmla="*/ 22 h 72"/>
                <a:gd name="T60" fmla="*/ 15 w 111"/>
                <a:gd name="T61" fmla="*/ 19 h 72"/>
                <a:gd name="T62" fmla="*/ 19 w 111"/>
                <a:gd name="T63" fmla="*/ 18 h 72"/>
                <a:gd name="T64" fmla="*/ 23 w 111"/>
                <a:gd name="T65" fmla="*/ 16 h 72"/>
                <a:gd name="T66" fmla="*/ 27 w 111"/>
                <a:gd name="T67" fmla="*/ 16 h 72"/>
                <a:gd name="T68" fmla="*/ 32 w 111"/>
                <a:gd name="T69" fmla="*/ 11 h 72"/>
                <a:gd name="T70" fmla="*/ 36 w 111"/>
                <a:gd name="T71" fmla="*/ 9 h 72"/>
                <a:gd name="T72" fmla="*/ 42 w 111"/>
                <a:gd name="T73" fmla="*/ 5 h 72"/>
                <a:gd name="T74" fmla="*/ 46 w 111"/>
                <a:gd name="T75" fmla="*/ 4 h 72"/>
                <a:gd name="T76" fmla="*/ 57 w 111"/>
                <a:gd name="T77" fmla="*/ 0 h 72"/>
                <a:gd name="T78" fmla="*/ 68 w 111"/>
                <a:gd name="T79" fmla="*/ 0 h 72"/>
                <a:gd name="T80" fmla="*/ 79 w 111"/>
                <a:gd name="T81" fmla="*/ 2 h 72"/>
                <a:gd name="T82" fmla="*/ 90 w 111"/>
                <a:gd name="T83" fmla="*/ 4 h 72"/>
                <a:gd name="T84" fmla="*/ 101 w 111"/>
                <a:gd name="T85" fmla="*/ 7 h 72"/>
                <a:gd name="T86" fmla="*/ 111 w 111"/>
                <a:gd name="T87" fmla="*/ 11 h 72"/>
                <a:gd name="T88" fmla="*/ 111 w 111"/>
                <a:gd name="T89" fmla="*/ 16 h 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1"/>
                <a:gd name="T136" fmla="*/ 0 h 72"/>
                <a:gd name="T137" fmla="*/ 111 w 111"/>
                <a:gd name="T138" fmla="*/ 72 h 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1" h="72">
                  <a:moveTo>
                    <a:pt x="111" y="16"/>
                  </a:moveTo>
                  <a:lnTo>
                    <a:pt x="104" y="17"/>
                  </a:lnTo>
                  <a:lnTo>
                    <a:pt x="95" y="21"/>
                  </a:lnTo>
                  <a:lnTo>
                    <a:pt x="87" y="25"/>
                  </a:lnTo>
                  <a:lnTo>
                    <a:pt x="80" y="31"/>
                  </a:lnTo>
                  <a:lnTo>
                    <a:pt x="74" y="37"/>
                  </a:lnTo>
                  <a:lnTo>
                    <a:pt x="67" y="44"/>
                  </a:lnTo>
                  <a:lnTo>
                    <a:pt x="63" y="53"/>
                  </a:lnTo>
                  <a:lnTo>
                    <a:pt x="58" y="61"/>
                  </a:lnTo>
                  <a:lnTo>
                    <a:pt x="61" y="71"/>
                  </a:lnTo>
                  <a:lnTo>
                    <a:pt x="57" y="72"/>
                  </a:lnTo>
                  <a:lnTo>
                    <a:pt x="54" y="72"/>
                  </a:lnTo>
                  <a:lnTo>
                    <a:pt x="51" y="70"/>
                  </a:lnTo>
                  <a:lnTo>
                    <a:pt x="47" y="68"/>
                  </a:lnTo>
                  <a:lnTo>
                    <a:pt x="44" y="66"/>
                  </a:lnTo>
                  <a:lnTo>
                    <a:pt x="40" y="64"/>
                  </a:lnTo>
                  <a:lnTo>
                    <a:pt x="36" y="62"/>
                  </a:lnTo>
                  <a:lnTo>
                    <a:pt x="32" y="61"/>
                  </a:lnTo>
                  <a:lnTo>
                    <a:pt x="29" y="58"/>
                  </a:lnTo>
                  <a:lnTo>
                    <a:pt x="24" y="55"/>
                  </a:lnTo>
                  <a:lnTo>
                    <a:pt x="20" y="53"/>
                  </a:lnTo>
                  <a:lnTo>
                    <a:pt x="15" y="50"/>
                  </a:lnTo>
                  <a:lnTo>
                    <a:pt x="11" y="48"/>
                  </a:lnTo>
                  <a:lnTo>
                    <a:pt x="6" y="46"/>
                  </a:lnTo>
                  <a:lnTo>
                    <a:pt x="3" y="42"/>
                  </a:lnTo>
                  <a:lnTo>
                    <a:pt x="0" y="36"/>
                  </a:lnTo>
                  <a:lnTo>
                    <a:pt x="3" y="33"/>
                  </a:lnTo>
                  <a:lnTo>
                    <a:pt x="5" y="29"/>
                  </a:lnTo>
                  <a:lnTo>
                    <a:pt x="9" y="25"/>
                  </a:lnTo>
                  <a:lnTo>
                    <a:pt x="12" y="22"/>
                  </a:lnTo>
                  <a:lnTo>
                    <a:pt x="15" y="19"/>
                  </a:lnTo>
                  <a:lnTo>
                    <a:pt x="19" y="18"/>
                  </a:lnTo>
                  <a:lnTo>
                    <a:pt x="23" y="16"/>
                  </a:lnTo>
                  <a:lnTo>
                    <a:pt x="27" y="16"/>
                  </a:lnTo>
                  <a:lnTo>
                    <a:pt x="32" y="11"/>
                  </a:lnTo>
                  <a:lnTo>
                    <a:pt x="36" y="9"/>
                  </a:lnTo>
                  <a:lnTo>
                    <a:pt x="42" y="5"/>
                  </a:lnTo>
                  <a:lnTo>
                    <a:pt x="46" y="4"/>
                  </a:lnTo>
                  <a:lnTo>
                    <a:pt x="57" y="0"/>
                  </a:lnTo>
                  <a:lnTo>
                    <a:pt x="68" y="0"/>
                  </a:lnTo>
                  <a:lnTo>
                    <a:pt x="79" y="2"/>
                  </a:lnTo>
                  <a:lnTo>
                    <a:pt x="90" y="4"/>
                  </a:lnTo>
                  <a:lnTo>
                    <a:pt x="101" y="7"/>
                  </a:lnTo>
                  <a:lnTo>
                    <a:pt x="111" y="11"/>
                  </a:lnTo>
                  <a:lnTo>
                    <a:pt x="111" y="16"/>
                  </a:lnTo>
                  <a:close/>
                </a:path>
              </a:pathLst>
            </a:custGeom>
            <a:solidFill>
              <a:srgbClr val="666633"/>
            </a:solidFill>
            <a:ln w="9525">
              <a:noFill/>
              <a:round/>
              <a:headEnd/>
              <a:tailEnd/>
            </a:ln>
          </p:spPr>
          <p:txBody>
            <a:bodyPr/>
            <a:lstStyle/>
            <a:p>
              <a:endParaRPr lang="en-US"/>
            </a:p>
          </p:txBody>
        </p:sp>
        <p:sp>
          <p:nvSpPr>
            <p:cNvPr id="4279" name="Freeform 113"/>
            <p:cNvSpPr>
              <a:spLocks/>
            </p:cNvSpPr>
            <p:nvPr/>
          </p:nvSpPr>
          <p:spPr bwMode="auto">
            <a:xfrm>
              <a:off x="4158" y="3886"/>
              <a:ext cx="15" cy="16"/>
            </a:xfrm>
            <a:custGeom>
              <a:avLst/>
              <a:gdLst>
                <a:gd name="T0" fmla="*/ 92 w 92"/>
                <a:gd name="T1" fmla="*/ 20 h 93"/>
                <a:gd name="T2" fmla="*/ 87 w 92"/>
                <a:gd name="T3" fmla="*/ 23 h 93"/>
                <a:gd name="T4" fmla="*/ 84 w 92"/>
                <a:gd name="T5" fmla="*/ 24 h 93"/>
                <a:gd name="T6" fmla="*/ 81 w 92"/>
                <a:gd name="T7" fmla="*/ 25 h 93"/>
                <a:gd name="T8" fmla="*/ 77 w 92"/>
                <a:gd name="T9" fmla="*/ 25 h 93"/>
                <a:gd name="T10" fmla="*/ 74 w 92"/>
                <a:gd name="T11" fmla="*/ 25 h 93"/>
                <a:gd name="T12" fmla="*/ 71 w 92"/>
                <a:gd name="T13" fmla="*/ 25 h 93"/>
                <a:gd name="T14" fmla="*/ 66 w 92"/>
                <a:gd name="T15" fmla="*/ 25 h 93"/>
                <a:gd name="T16" fmla="*/ 63 w 92"/>
                <a:gd name="T17" fmla="*/ 26 h 93"/>
                <a:gd name="T18" fmla="*/ 59 w 92"/>
                <a:gd name="T19" fmla="*/ 27 h 93"/>
                <a:gd name="T20" fmla="*/ 54 w 92"/>
                <a:gd name="T21" fmla="*/ 30 h 93"/>
                <a:gd name="T22" fmla="*/ 50 w 92"/>
                <a:gd name="T23" fmla="*/ 31 h 93"/>
                <a:gd name="T24" fmla="*/ 45 w 92"/>
                <a:gd name="T25" fmla="*/ 32 h 93"/>
                <a:gd name="T26" fmla="*/ 41 w 92"/>
                <a:gd name="T27" fmla="*/ 35 h 93"/>
                <a:gd name="T28" fmla="*/ 37 w 92"/>
                <a:gd name="T29" fmla="*/ 36 h 93"/>
                <a:gd name="T30" fmla="*/ 32 w 92"/>
                <a:gd name="T31" fmla="*/ 37 h 93"/>
                <a:gd name="T32" fmla="*/ 28 w 92"/>
                <a:gd name="T33" fmla="*/ 38 h 93"/>
                <a:gd name="T34" fmla="*/ 24 w 92"/>
                <a:gd name="T35" fmla="*/ 41 h 93"/>
                <a:gd name="T36" fmla="*/ 21 w 92"/>
                <a:gd name="T37" fmla="*/ 44 h 93"/>
                <a:gd name="T38" fmla="*/ 20 w 92"/>
                <a:gd name="T39" fmla="*/ 47 h 93"/>
                <a:gd name="T40" fmla="*/ 19 w 92"/>
                <a:gd name="T41" fmla="*/ 50 h 93"/>
                <a:gd name="T42" fmla="*/ 18 w 92"/>
                <a:gd name="T43" fmla="*/ 56 h 93"/>
                <a:gd name="T44" fmla="*/ 19 w 92"/>
                <a:gd name="T45" fmla="*/ 63 h 93"/>
                <a:gd name="T46" fmla="*/ 20 w 92"/>
                <a:gd name="T47" fmla="*/ 70 h 93"/>
                <a:gd name="T48" fmla="*/ 21 w 92"/>
                <a:gd name="T49" fmla="*/ 78 h 93"/>
                <a:gd name="T50" fmla="*/ 22 w 92"/>
                <a:gd name="T51" fmla="*/ 86 h 93"/>
                <a:gd name="T52" fmla="*/ 21 w 92"/>
                <a:gd name="T53" fmla="*/ 93 h 93"/>
                <a:gd name="T54" fmla="*/ 16 w 92"/>
                <a:gd name="T55" fmla="*/ 92 h 93"/>
                <a:gd name="T56" fmla="*/ 11 w 92"/>
                <a:gd name="T57" fmla="*/ 89 h 93"/>
                <a:gd name="T58" fmla="*/ 9 w 92"/>
                <a:gd name="T59" fmla="*/ 86 h 93"/>
                <a:gd name="T60" fmla="*/ 8 w 92"/>
                <a:gd name="T61" fmla="*/ 81 h 93"/>
                <a:gd name="T62" fmla="*/ 7 w 92"/>
                <a:gd name="T63" fmla="*/ 75 h 93"/>
                <a:gd name="T64" fmla="*/ 6 w 92"/>
                <a:gd name="T65" fmla="*/ 70 h 93"/>
                <a:gd name="T66" fmla="*/ 3 w 92"/>
                <a:gd name="T67" fmla="*/ 66 h 93"/>
                <a:gd name="T68" fmla="*/ 1 w 92"/>
                <a:gd name="T69" fmla="*/ 61 h 93"/>
                <a:gd name="T70" fmla="*/ 0 w 92"/>
                <a:gd name="T71" fmla="*/ 55 h 93"/>
                <a:gd name="T72" fmla="*/ 0 w 92"/>
                <a:gd name="T73" fmla="*/ 50 h 93"/>
                <a:gd name="T74" fmla="*/ 1 w 92"/>
                <a:gd name="T75" fmla="*/ 45 h 93"/>
                <a:gd name="T76" fmla="*/ 3 w 92"/>
                <a:gd name="T77" fmla="*/ 41 h 93"/>
                <a:gd name="T78" fmla="*/ 6 w 92"/>
                <a:gd name="T79" fmla="*/ 36 h 93"/>
                <a:gd name="T80" fmla="*/ 8 w 92"/>
                <a:gd name="T81" fmla="*/ 32 h 93"/>
                <a:gd name="T82" fmla="*/ 10 w 92"/>
                <a:gd name="T83" fmla="*/ 27 h 93"/>
                <a:gd name="T84" fmla="*/ 12 w 92"/>
                <a:gd name="T85" fmla="*/ 23 h 93"/>
                <a:gd name="T86" fmla="*/ 20 w 92"/>
                <a:gd name="T87" fmla="*/ 18 h 93"/>
                <a:gd name="T88" fmla="*/ 30 w 92"/>
                <a:gd name="T89" fmla="*/ 13 h 93"/>
                <a:gd name="T90" fmla="*/ 39 w 92"/>
                <a:gd name="T91" fmla="*/ 7 h 93"/>
                <a:gd name="T92" fmla="*/ 49 w 92"/>
                <a:gd name="T93" fmla="*/ 4 h 93"/>
                <a:gd name="T94" fmla="*/ 54 w 92"/>
                <a:gd name="T95" fmla="*/ 1 h 93"/>
                <a:gd name="T96" fmla="*/ 59 w 92"/>
                <a:gd name="T97" fmla="*/ 0 h 93"/>
                <a:gd name="T98" fmla="*/ 63 w 92"/>
                <a:gd name="T99" fmla="*/ 0 h 93"/>
                <a:gd name="T100" fmla="*/ 69 w 92"/>
                <a:gd name="T101" fmla="*/ 0 h 93"/>
                <a:gd name="T102" fmla="*/ 73 w 92"/>
                <a:gd name="T103" fmla="*/ 1 h 93"/>
                <a:gd name="T104" fmla="*/ 77 w 92"/>
                <a:gd name="T105" fmla="*/ 4 h 93"/>
                <a:gd name="T106" fmla="*/ 82 w 92"/>
                <a:gd name="T107" fmla="*/ 7 h 93"/>
                <a:gd name="T108" fmla="*/ 86 w 92"/>
                <a:gd name="T109" fmla="*/ 12 h 93"/>
                <a:gd name="T110" fmla="*/ 86 w 92"/>
                <a:gd name="T111" fmla="*/ 13 h 93"/>
                <a:gd name="T112" fmla="*/ 87 w 92"/>
                <a:gd name="T113" fmla="*/ 13 h 93"/>
                <a:gd name="T114" fmla="*/ 88 w 92"/>
                <a:gd name="T115" fmla="*/ 14 h 93"/>
                <a:gd name="T116" fmla="*/ 90 w 92"/>
                <a:gd name="T117" fmla="*/ 16 h 93"/>
                <a:gd name="T118" fmla="*/ 91 w 92"/>
                <a:gd name="T119" fmla="*/ 17 h 93"/>
                <a:gd name="T120" fmla="*/ 92 w 92"/>
                <a:gd name="T121" fmla="*/ 18 h 93"/>
                <a:gd name="T122" fmla="*/ 92 w 92"/>
                <a:gd name="T123" fmla="*/ 19 h 93"/>
                <a:gd name="T124" fmla="*/ 92 w 92"/>
                <a:gd name="T125" fmla="*/ 20 h 9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2"/>
                <a:gd name="T190" fmla="*/ 0 h 93"/>
                <a:gd name="T191" fmla="*/ 92 w 92"/>
                <a:gd name="T192" fmla="*/ 93 h 9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2" h="93">
                  <a:moveTo>
                    <a:pt x="92" y="20"/>
                  </a:moveTo>
                  <a:lnTo>
                    <a:pt x="87" y="23"/>
                  </a:lnTo>
                  <a:lnTo>
                    <a:pt x="84" y="24"/>
                  </a:lnTo>
                  <a:lnTo>
                    <a:pt x="81" y="25"/>
                  </a:lnTo>
                  <a:lnTo>
                    <a:pt x="77" y="25"/>
                  </a:lnTo>
                  <a:lnTo>
                    <a:pt x="74" y="25"/>
                  </a:lnTo>
                  <a:lnTo>
                    <a:pt x="71" y="25"/>
                  </a:lnTo>
                  <a:lnTo>
                    <a:pt x="66" y="25"/>
                  </a:lnTo>
                  <a:lnTo>
                    <a:pt x="63" y="26"/>
                  </a:lnTo>
                  <a:lnTo>
                    <a:pt x="59" y="27"/>
                  </a:lnTo>
                  <a:lnTo>
                    <a:pt x="54" y="30"/>
                  </a:lnTo>
                  <a:lnTo>
                    <a:pt x="50" y="31"/>
                  </a:lnTo>
                  <a:lnTo>
                    <a:pt x="45" y="32"/>
                  </a:lnTo>
                  <a:lnTo>
                    <a:pt x="41" y="35"/>
                  </a:lnTo>
                  <a:lnTo>
                    <a:pt x="37" y="36"/>
                  </a:lnTo>
                  <a:lnTo>
                    <a:pt x="32" y="37"/>
                  </a:lnTo>
                  <a:lnTo>
                    <a:pt x="28" y="38"/>
                  </a:lnTo>
                  <a:lnTo>
                    <a:pt x="24" y="41"/>
                  </a:lnTo>
                  <a:lnTo>
                    <a:pt x="21" y="44"/>
                  </a:lnTo>
                  <a:lnTo>
                    <a:pt x="20" y="47"/>
                  </a:lnTo>
                  <a:lnTo>
                    <a:pt x="19" y="50"/>
                  </a:lnTo>
                  <a:lnTo>
                    <a:pt x="18" y="56"/>
                  </a:lnTo>
                  <a:lnTo>
                    <a:pt x="19" y="63"/>
                  </a:lnTo>
                  <a:lnTo>
                    <a:pt x="20" y="70"/>
                  </a:lnTo>
                  <a:lnTo>
                    <a:pt x="21" y="78"/>
                  </a:lnTo>
                  <a:lnTo>
                    <a:pt x="22" y="86"/>
                  </a:lnTo>
                  <a:lnTo>
                    <a:pt x="21" y="93"/>
                  </a:lnTo>
                  <a:lnTo>
                    <a:pt x="16" y="92"/>
                  </a:lnTo>
                  <a:lnTo>
                    <a:pt x="11" y="89"/>
                  </a:lnTo>
                  <a:lnTo>
                    <a:pt x="9" y="86"/>
                  </a:lnTo>
                  <a:lnTo>
                    <a:pt x="8" y="81"/>
                  </a:lnTo>
                  <a:lnTo>
                    <a:pt x="7" y="75"/>
                  </a:lnTo>
                  <a:lnTo>
                    <a:pt x="6" y="70"/>
                  </a:lnTo>
                  <a:lnTo>
                    <a:pt x="3" y="66"/>
                  </a:lnTo>
                  <a:lnTo>
                    <a:pt x="1" y="61"/>
                  </a:lnTo>
                  <a:lnTo>
                    <a:pt x="0" y="55"/>
                  </a:lnTo>
                  <a:lnTo>
                    <a:pt x="0" y="50"/>
                  </a:lnTo>
                  <a:lnTo>
                    <a:pt x="1" y="45"/>
                  </a:lnTo>
                  <a:lnTo>
                    <a:pt x="3" y="41"/>
                  </a:lnTo>
                  <a:lnTo>
                    <a:pt x="6" y="36"/>
                  </a:lnTo>
                  <a:lnTo>
                    <a:pt x="8" y="32"/>
                  </a:lnTo>
                  <a:lnTo>
                    <a:pt x="10" y="27"/>
                  </a:lnTo>
                  <a:lnTo>
                    <a:pt x="12" y="23"/>
                  </a:lnTo>
                  <a:lnTo>
                    <a:pt x="20" y="18"/>
                  </a:lnTo>
                  <a:lnTo>
                    <a:pt x="30" y="13"/>
                  </a:lnTo>
                  <a:lnTo>
                    <a:pt x="39" y="7"/>
                  </a:lnTo>
                  <a:lnTo>
                    <a:pt x="49" y="4"/>
                  </a:lnTo>
                  <a:lnTo>
                    <a:pt x="54" y="1"/>
                  </a:lnTo>
                  <a:lnTo>
                    <a:pt x="59" y="0"/>
                  </a:lnTo>
                  <a:lnTo>
                    <a:pt x="63" y="0"/>
                  </a:lnTo>
                  <a:lnTo>
                    <a:pt x="69" y="0"/>
                  </a:lnTo>
                  <a:lnTo>
                    <a:pt x="73" y="1"/>
                  </a:lnTo>
                  <a:lnTo>
                    <a:pt x="77" y="4"/>
                  </a:lnTo>
                  <a:lnTo>
                    <a:pt x="82" y="7"/>
                  </a:lnTo>
                  <a:lnTo>
                    <a:pt x="86" y="12"/>
                  </a:lnTo>
                  <a:lnTo>
                    <a:pt x="86" y="13"/>
                  </a:lnTo>
                  <a:lnTo>
                    <a:pt x="87" y="13"/>
                  </a:lnTo>
                  <a:lnTo>
                    <a:pt x="88" y="14"/>
                  </a:lnTo>
                  <a:lnTo>
                    <a:pt x="90" y="16"/>
                  </a:lnTo>
                  <a:lnTo>
                    <a:pt x="91" y="17"/>
                  </a:lnTo>
                  <a:lnTo>
                    <a:pt x="92" y="18"/>
                  </a:lnTo>
                  <a:lnTo>
                    <a:pt x="92" y="19"/>
                  </a:lnTo>
                  <a:lnTo>
                    <a:pt x="92" y="20"/>
                  </a:lnTo>
                  <a:close/>
                </a:path>
              </a:pathLst>
            </a:custGeom>
            <a:solidFill>
              <a:srgbClr val="CCCCCC"/>
            </a:solidFill>
            <a:ln w="9525">
              <a:noFill/>
              <a:round/>
              <a:headEnd/>
              <a:tailEnd/>
            </a:ln>
          </p:spPr>
          <p:txBody>
            <a:bodyPr/>
            <a:lstStyle/>
            <a:p>
              <a:endParaRPr lang="en-US"/>
            </a:p>
          </p:txBody>
        </p:sp>
        <p:sp>
          <p:nvSpPr>
            <p:cNvPr id="4280" name="Freeform 114"/>
            <p:cNvSpPr>
              <a:spLocks/>
            </p:cNvSpPr>
            <p:nvPr/>
          </p:nvSpPr>
          <p:spPr bwMode="auto">
            <a:xfrm>
              <a:off x="4360" y="3886"/>
              <a:ext cx="24" cy="216"/>
            </a:xfrm>
            <a:custGeom>
              <a:avLst/>
              <a:gdLst>
                <a:gd name="T0" fmla="*/ 143 w 147"/>
                <a:gd name="T1" fmla="*/ 128 h 1296"/>
                <a:gd name="T2" fmla="*/ 145 w 147"/>
                <a:gd name="T3" fmla="*/ 167 h 1296"/>
                <a:gd name="T4" fmla="*/ 144 w 147"/>
                <a:gd name="T5" fmla="*/ 204 h 1296"/>
                <a:gd name="T6" fmla="*/ 144 w 147"/>
                <a:gd name="T7" fmla="*/ 302 h 1296"/>
                <a:gd name="T8" fmla="*/ 147 w 147"/>
                <a:gd name="T9" fmla="*/ 399 h 1296"/>
                <a:gd name="T10" fmla="*/ 147 w 147"/>
                <a:gd name="T11" fmla="*/ 476 h 1296"/>
                <a:gd name="T12" fmla="*/ 147 w 147"/>
                <a:gd name="T13" fmla="*/ 517 h 1296"/>
                <a:gd name="T14" fmla="*/ 145 w 147"/>
                <a:gd name="T15" fmla="*/ 558 h 1296"/>
                <a:gd name="T16" fmla="*/ 145 w 147"/>
                <a:gd name="T17" fmla="*/ 586 h 1296"/>
                <a:gd name="T18" fmla="*/ 146 w 147"/>
                <a:gd name="T19" fmla="*/ 609 h 1296"/>
                <a:gd name="T20" fmla="*/ 141 w 147"/>
                <a:gd name="T21" fmla="*/ 629 h 1296"/>
                <a:gd name="T22" fmla="*/ 139 w 147"/>
                <a:gd name="T23" fmla="*/ 740 h 1296"/>
                <a:gd name="T24" fmla="*/ 139 w 147"/>
                <a:gd name="T25" fmla="*/ 852 h 1296"/>
                <a:gd name="T26" fmla="*/ 135 w 147"/>
                <a:gd name="T27" fmla="*/ 968 h 1296"/>
                <a:gd name="T28" fmla="*/ 137 w 147"/>
                <a:gd name="T29" fmla="*/ 1098 h 1296"/>
                <a:gd name="T30" fmla="*/ 131 w 147"/>
                <a:gd name="T31" fmla="*/ 1227 h 1296"/>
                <a:gd name="T32" fmla="*/ 107 w 147"/>
                <a:gd name="T33" fmla="*/ 1279 h 1296"/>
                <a:gd name="T34" fmla="*/ 78 w 147"/>
                <a:gd name="T35" fmla="*/ 1293 h 1296"/>
                <a:gd name="T36" fmla="*/ 57 w 147"/>
                <a:gd name="T37" fmla="*/ 1296 h 1296"/>
                <a:gd name="T38" fmla="*/ 29 w 147"/>
                <a:gd name="T39" fmla="*/ 1292 h 1296"/>
                <a:gd name="T40" fmla="*/ 33 w 147"/>
                <a:gd name="T41" fmla="*/ 1247 h 1296"/>
                <a:gd name="T42" fmla="*/ 31 w 147"/>
                <a:gd name="T43" fmla="*/ 1200 h 1296"/>
                <a:gd name="T44" fmla="*/ 38 w 147"/>
                <a:gd name="T45" fmla="*/ 1111 h 1296"/>
                <a:gd name="T46" fmla="*/ 45 w 147"/>
                <a:gd name="T47" fmla="*/ 929 h 1296"/>
                <a:gd name="T48" fmla="*/ 48 w 147"/>
                <a:gd name="T49" fmla="*/ 747 h 1296"/>
                <a:gd name="T50" fmla="*/ 48 w 147"/>
                <a:gd name="T51" fmla="*/ 674 h 1296"/>
                <a:gd name="T52" fmla="*/ 54 w 147"/>
                <a:gd name="T53" fmla="*/ 659 h 1296"/>
                <a:gd name="T54" fmla="*/ 50 w 147"/>
                <a:gd name="T55" fmla="*/ 642 h 1296"/>
                <a:gd name="T56" fmla="*/ 50 w 147"/>
                <a:gd name="T57" fmla="*/ 519 h 1296"/>
                <a:gd name="T58" fmla="*/ 52 w 147"/>
                <a:gd name="T59" fmla="*/ 396 h 1296"/>
                <a:gd name="T60" fmla="*/ 48 w 147"/>
                <a:gd name="T61" fmla="*/ 302 h 1296"/>
                <a:gd name="T62" fmla="*/ 46 w 147"/>
                <a:gd name="T63" fmla="*/ 274 h 1296"/>
                <a:gd name="T64" fmla="*/ 47 w 147"/>
                <a:gd name="T65" fmla="*/ 246 h 1296"/>
                <a:gd name="T66" fmla="*/ 40 w 147"/>
                <a:gd name="T67" fmla="*/ 209 h 1296"/>
                <a:gd name="T68" fmla="*/ 38 w 147"/>
                <a:gd name="T69" fmla="*/ 152 h 1296"/>
                <a:gd name="T70" fmla="*/ 36 w 147"/>
                <a:gd name="T71" fmla="*/ 95 h 1296"/>
                <a:gd name="T72" fmla="*/ 25 w 147"/>
                <a:gd name="T73" fmla="*/ 57 h 1296"/>
                <a:gd name="T74" fmla="*/ 0 w 147"/>
                <a:gd name="T75" fmla="*/ 25 h 1296"/>
                <a:gd name="T76" fmla="*/ 31 w 147"/>
                <a:gd name="T77" fmla="*/ 19 h 1296"/>
                <a:gd name="T78" fmla="*/ 62 w 147"/>
                <a:gd name="T79" fmla="*/ 11 h 1296"/>
                <a:gd name="T80" fmla="*/ 92 w 147"/>
                <a:gd name="T81" fmla="*/ 11 h 1296"/>
                <a:gd name="T82" fmla="*/ 126 w 147"/>
                <a:gd name="T83" fmla="*/ 43 h 1296"/>
                <a:gd name="T84" fmla="*/ 139 w 147"/>
                <a:gd name="T85" fmla="*/ 62 h 1296"/>
                <a:gd name="T86" fmla="*/ 145 w 147"/>
                <a:gd name="T87" fmla="*/ 85 h 129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7"/>
                <a:gd name="T133" fmla="*/ 0 h 1296"/>
                <a:gd name="T134" fmla="*/ 147 w 147"/>
                <a:gd name="T135" fmla="*/ 1296 h 129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7" h="1296">
                  <a:moveTo>
                    <a:pt x="144" y="103"/>
                  </a:moveTo>
                  <a:lnTo>
                    <a:pt x="143" y="116"/>
                  </a:lnTo>
                  <a:lnTo>
                    <a:pt x="143" y="128"/>
                  </a:lnTo>
                  <a:lnTo>
                    <a:pt x="144" y="141"/>
                  </a:lnTo>
                  <a:lnTo>
                    <a:pt x="145" y="154"/>
                  </a:lnTo>
                  <a:lnTo>
                    <a:pt x="145" y="167"/>
                  </a:lnTo>
                  <a:lnTo>
                    <a:pt x="146" y="179"/>
                  </a:lnTo>
                  <a:lnTo>
                    <a:pt x="145" y="192"/>
                  </a:lnTo>
                  <a:lnTo>
                    <a:pt x="144" y="204"/>
                  </a:lnTo>
                  <a:lnTo>
                    <a:pt x="143" y="236"/>
                  </a:lnTo>
                  <a:lnTo>
                    <a:pt x="143" y="270"/>
                  </a:lnTo>
                  <a:lnTo>
                    <a:pt x="144" y="302"/>
                  </a:lnTo>
                  <a:lnTo>
                    <a:pt x="146" y="334"/>
                  </a:lnTo>
                  <a:lnTo>
                    <a:pt x="147" y="366"/>
                  </a:lnTo>
                  <a:lnTo>
                    <a:pt x="147" y="399"/>
                  </a:lnTo>
                  <a:lnTo>
                    <a:pt x="147" y="431"/>
                  </a:lnTo>
                  <a:lnTo>
                    <a:pt x="146" y="463"/>
                  </a:lnTo>
                  <a:lnTo>
                    <a:pt x="147" y="476"/>
                  </a:lnTo>
                  <a:lnTo>
                    <a:pt x="147" y="489"/>
                  </a:lnTo>
                  <a:lnTo>
                    <a:pt x="147" y="502"/>
                  </a:lnTo>
                  <a:lnTo>
                    <a:pt x="147" y="517"/>
                  </a:lnTo>
                  <a:lnTo>
                    <a:pt x="146" y="530"/>
                  </a:lnTo>
                  <a:lnTo>
                    <a:pt x="145" y="544"/>
                  </a:lnTo>
                  <a:lnTo>
                    <a:pt x="145" y="558"/>
                  </a:lnTo>
                  <a:lnTo>
                    <a:pt x="146" y="572"/>
                  </a:lnTo>
                  <a:lnTo>
                    <a:pt x="145" y="579"/>
                  </a:lnTo>
                  <a:lnTo>
                    <a:pt x="145" y="586"/>
                  </a:lnTo>
                  <a:lnTo>
                    <a:pt x="146" y="593"/>
                  </a:lnTo>
                  <a:lnTo>
                    <a:pt x="146" y="601"/>
                  </a:lnTo>
                  <a:lnTo>
                    <a:pt x="146" y="609"/>
                  </a:lnTo>
                  <a:lnTo>
                    <a:pt x="145" y="616"/>
                  </a:lnTo>
                  <a:lnTo>
                    <a:pt x="143" y="623"/>
                  </a:lnTo>
                  <a:lnTo>
                    <a:pt x="141" y="629"/>
                  </a:lnTo>
                  <a:lnTo>
                    <a:pt x="140" y="665"/>
                  </a:lnTo>
                  <a:lnTo>
                    <a:pt x="139" y="703"/>
                  </a:lnTo>
                  <a:lnTo>
                    <a:pt x="139" y="740"/>
                  </a:lnTo>
                  <a:lnTo>
                    <a:pt x="139" y="778"/>
                  </a:lnTo>
                  <a:lnTo>
                    <a:pt x="139" y="815"/>
                  </a:lnTo>
                  <a:lnTo>
                    <a:pt x="139" y="852"/>
                  </a:lnTo>
                  <a:lnTo>
                    <a:pt x="136" y="888"/>
                  </a:lnTo>
                  <a:lnTo>
                    <a:pt x="133" y="922"/>
                  </a:lnTo>
                  <a:lnTo>
                    <a:pt x="135" y="968"/>
                  </a:lnTo>
                  <a:lnTo>
                    <a:pt x="136" y="1012"/>
                  </a:lnTo>
                  <a:lnTo>
                    <a:pt x="137" y="1055"/>
                  </a:lnTo>
                  <a:lnTo>
                    <a:pt x="137" y="1098"/>
                  </a:lnTo>
                  <a:lnTo>
                    <a:pt x="136" y="1141"/>
                  </a:lnTo>
                  <a:lnTo>
                    <a:pt x="134" y="1182"/>
                  </a:lnTo>
                  <a:lnTo>
                    <a:pt x="131" y="1227"/>
                  </a:lnTo>
                  <a:lnTo>
                    <a:pt x="126" y="1270"/>
                  </a:lnTo>
                  <a:lnTo>
                    <a:pt x="116" y="1274"/>
                  </a:lnTo>
                  <a:lnTo>
                    <a:pt x="107" y="1279"/>
                  </a:lnTo>
                  <a:lnTo>
                    <a:pt x="98" y="1285"/>
                  </a:lnTo>
                  <a:lnTo>
                    <a:pt x="88" y="1290"/>
                  </a:lnTo>
                  <a:lnTo>
                    <a:pt x="78" y="1293"/>
                  </a:lnTo>
                  <a:lnTo>
                    <a:pt x="68" y="1296"/>
                  </a:lnTo>
                  <a:lnTo>
                    <a:pt x="62" y="1296"/>
                  </a:lnTo>
                  <a:lnTo>
                    <a:pt x="57" y="1296"/>
                  </a:lnTo>
                  <a:lnTo>
                    <a:pt x="52" y="1295"/>
                  </a:lnTo>
                  <a:lnTo>
                    <a:pt x="47" y="1292"/>
                  </a:lnTo>
                  <a:lnTo>
                    <a:pt x="29" y="1292"/>
                  </a:lnTo>
                  <a:lnTo>
                    <a:pt x="31" y="1278"/>
                  </a:lnTo>
                  <a:lnTo>
                    <a:pt x="33" y="1262"/>
                  </a:lnTo>
                  <a:lnTo>
                    <a:pt x="33" y="1247"/>
                  </a:lnTo>
                  <a:lnTo>
                    <a:pt x="31" y="1231"/>
                  </a:lnTo>
                  <a:lnTo>
                    <a:pt x="31" y="1216"/>
                  </a:lnTo>
                  <a:lnTo>
                    <a:pt x="31" y="1200"/>
                  </a:lnTo>
                  <a:lnTo>
                    <a:pt x="33" y="1185"/>
                  </a:lnTo>
                  <a:lnTo>
                    <a:pt x="36" y="1170"/>
                  </a:lnTo>
                  <a:lnTo>
                    <a:pt x="38" y="1111"/>
                  </a:lnTo>
                  <a:lnTo>
                    <a:pt x="40" y="1051"/>
                  </a:lnTo>
                  <a:lnTo>
                    <a:pt x="42" y="990"/>
                  </a:lnTo>
                  <a:lnTo>
                    <a:pt x="45" y="929"/>
                  </a:lnTo>
                  <a:lnTo>
                    <a:pt x="47" y="869"/>
                  </a:lnTo>
                  <a:lnTo>
                    <a:pt x="48" y="808"/>
                  </a:lnTo>
                  <a:lnTo>
                    <a:pt x="48" y="747"/>
                  </a:lnTo>
                  <a:lnTo>
                    <a:pt x="47" y="686"/>
                  </a:lnTo>
                  <a:lnTo>
                    <a:pt x="47" y="680"/>
                  </a:lnTo>
                  <a:lnTo>
                    <a:pt x="48" y="674"/>
                  </a:lnTo>
                  <a:lnTo>
                    <a:pt x="49" y="669"/>
                  </a:lnTo>
                  <a:lnTo>
                    <a:pt x="51" y="663"/>
                  </a:lnTo>
                  <a:lnTo>
                    <a:pt x="54" y="659"/>
                  </a:lnTo>
                  <a:lnTo>
                    <a:pt x="55" y="654"/>
                  </a:lnTo>
                  <a:lnTo>
                    <a:pt x="54" y="648"/>
                  </a:lnTo>
                  <a:lnTo>
                    <a:pt x="50" y="642"/>
                  </a:lnTo>
                  <a:lnTo>
                    <a:pt x="49" y="601"/>
                  </a:lnTo>
                  <a:lnTo>
                    <a:pt x="49" y="561"/>
                  </a:lnTo>
                  <a:lnTo>
                    <a:pt x="50" y="519"/>
                  </a:lnTo>
                  <a:lnTo>
                    <a:pt x="51" y="478"/>
                  </a:lnTo>
                  <a:lnTo>
                    <a:pt x="52" y="438"/>
                  </a:lnTo>
                  <a:lnTo>
                    <a:pt x="52" y="396"/>
                  </a:lnTo>
                  <a:lnTo>
                    <a:pt x="52" y="353"/>
                  </a:lnTo>
                  <a:lnTo>
                    <a:pt x="50" y="310"/>
                  </a:lnTo>
                  <a:lnTo>
                    <a:pt x="48" y="302"/>
                  </a:lnTo>
                  <a:lnTo>
                    <a:pt x="46" y="292"/>
                  </a:lnTo>
                  <a:lnTo>
                    <a:pt x="46" y="284"/>
                  </a:lnTo>
                  <a:lnTo>
                    <a:pt x="46" y="274"/>
                  </a:lnTo>
                  <a:lnTo>
                    <a:pt x="47" y="265"/>
                  </a:lnTo>
                  <a:lnTo>
                    <a:pt x="47" y="255"/>
                  </a:lnTo>
                  <a:lnTo>
                    <a:pt x="47" y="246"/>
                  </a:lnTo>
                  <a:lnTo>
                    <a:pt x="45" y="236"/>
                  </a:lnTo>
                  <a:lnTo>
                    <a:pt x="42" y="223"/>
                  </a:lnTo>
                  <a:lnTo>
                    <a:pt x="40" y="209"/>
                  </a:lnTo>
                  <a:lnTo>
                    <a:pt x="39" y="194"/>
                  </a:lnTo>
                  <a:lnTo>
                    <a:pt x="38" y="180"/>
                  </a:lnTo>
                  <a:lnTo>
                    <a:pt x="38" y="152"/>
                  </a:lnTo>
                  <a:lnTo>
                    <a:pt x="38" y="124"/>
                  </a:lnTo>
                  <a:lnTo>
                    <a:pt x="37" y="110"/>
                  </a:lnTo>
                  <a:lnTo>
                    <a:pt x="36" y="95"/>
                  </a:lnTo>
                  <a:lnTo>
                    <a:pt x="34" y="82"/>
                  </a:lnTo>
                  <a:lnTo>
                    <a:pt x="30" y="70"/>
                  </a:lnTo>
                  <a:lnTo>
                    <a:pt x="25" y="57"/>
                  </a:lnTo>
                  <a:lnTo>
                    <a:pt x="19" y="47"/>
                  </a:lnTo>
                  <a:lnTo>
                    <a:pt x="10" y="35"/>
                  </a:lnTo>
                  <a:lnTo>
                    <a:pt x="0" y="25"/>
                  </a:lnTo>
                  <a:lnTo>
                    <a:pt x="10" y="23"/>
                  </a:lnTo>
                  <a:lnTo>
                    <a:pt x="21" y="21"/>
                  </a:lnTo>
                  <a:lnTo>
                    <a:pt x="31" y="19"/>
                  </a:lnTo>
                  <a:lnTo>
                    <a:pt x="41" y="18"/>
                  </a:lnTo>
                  <a:lnTo>
                    <a:pt x="52" y="14"/>
                  </a:lnTo>
                  <a:lnTo>
                    <a:pt x="62" y="11"/>
                  </a:lnTo>
                  <a:lnTo>
                    <a:pt x="71" y="6"/>
                  </a:lnTo>
                  <a:lnTo>
                    <a:pt x="81" y="0"/>
                  </a:lnTo>
                  <a:lnTo>
                    <a:pt x="92" y="11"/>
                  </a:lnTo>
                  <a:lnTo>
                    <a:pt x="104" y="21"/>
                  </a:lnTo>
                  <a:lnTo>
                    <a:pt x="115" y="32"/>
                  </a:lnTo>
                  <a:lnTo>
                    <a:pt x="126" y="43"/>
                  </a:lnTo>
                  <a:lnTo>
                    <a:pt x="131" y="49"/>
                  </a:lnTo>
                  <a:lnTo>
                    <a:pt x="135" y="56"/>
                  </a:lnTo>
                  <a:lnTo>
                    <a:pt x="139" y="62"/>
                  </a:lnTo>
                  <a:lnTo>
                    <a:pt x="142" y="69"/>
                  </a:lnTo>
                  <a:lnTo>
                    <a:pt x="144" y="76"/>
                  </a:lnTo>
                  <a:lnTo>
                    <a:pt x="145" y="85"/>
                  </a:lnTo>
                  <a:lnTo>
                    <a:pt x="145" y="93"/>
                  </a:lnTo>
                  <a:lnTo>
                    <a:pt x="144" y="103"/>
                  </a:lnTo>
                  <a:close/>
                </a:path>
              </a:pathLst>
            </a:custGeom>
            <a:solidFill>
              <a:srgbClr val="999966"/>
            </a:solidFill>
            <a:ln w="9525">
              <a:noFill/>
              <a:round/>
              <a:headEnd/>
              <a:tailEnd/>
            </a:ln>
          </p:spPr>
          <p:txBody>
            <a:bodyPr/>
            <a:lstStyle/>
            <a:p>
              <a:endParaRPr lang="en-US"/>
            </a:p>
          </p:txBody>
        </p:sp>
        <p:sp>
          <p:nvSpPr>
            <p:cNvPr id="4281" name="Freeform 115"/>
            <p:cNvSpPr>
              <a:spLocks/>
            </p:cNvSpPr>
            <p:nvPr/>
          </p:nvSpPr>
          <p:spPr bwMode="auto">
            <a:xfrm>
              <a:off x="4131" y="3889"/>
              <a:ext cx="55" cy="144"/>
            </a:xfrm>
            <a:custGeom>
              <a:avLst/>
              <a:gdLst>
                <a:gd name="T0" fmla="*/ 107 w 332"/>
                <a:gd name="T1" fmla="*/ 35 h 867"/>
                <a:gd name="T2" fmla="*/ 132 w 332"/>
                <a:gd name="T3" fmla="*/ 47 h 867"/>
                <a:gd name="T4" fmla="*/ 152 w 332"/>
                <a:gd name="T5" fmla="*/ 70 h 867"/>
                <a:gd name="T6" fmla="*/ 164 w 332"/>
                <a:gd name="T7" fmla="*/ 85 h 867"/>
                <a:gd name="T8" fmla="*/ 189 w 332"/>
                <a:gd name="T9" fmla="*/ 100 h 867"/>
                <a:gd name="T10" fmla="*/ 209 w 332"/>
                <a:gd name="T11" fmla="*/ 121 h 867"/>
                <a:gd name="T12" fmla="*/ 226 w 332"/>
                <a:gd name="T13" fmla="*/ 132 h 867"/>
                <a:gd name="T14" fmla="*/ 240 w 332"/>
                <a:gd name="T15" fmla="*/ 143 h 867"/>
                <a:gd name="T16" fmla="*/ 247 w 332"/>
                <a:gd name="T17" fmla="*/ 157 h 867"/>
                <a:gd name="T18" fmla="*/ 250 w 332"/>
                <a:gd name="T19" fmla="*/ 163 h 867"/>
                <a:gd name="T20" fmla="*/ 255 w 332"/>
                <a:gd name="T21" fmla="*/ 165 h 867"/>
                <a:gd name="T22" fmla="*/ 267 w 332"/>
                <a:gd name="T23" fmla="*/ 178 h 867"/>
                <a:gd name="T24" fmla="*/ 295 w 332"/>
                <a:gd name="T25" fmla="*/ 217 h 867"/>
                <a:gd name="T26" fmla="*/ 311 w 332"/>
                <a:gd name="T27" fmla="*/ 261 h 867"/>
                <a:gd name="T28" fmla="*/ 322 w 332"/>
                <a:gd name="T29" fmla="*/ 305 h 867"/>
                <a:gd name="T30" fmla="*/ 324 w 332"/>
                <a:gd name="T31" fmla="*/ 349 h 867"/>
                <a:gd name="T32" fmla="*/ 330 w 332"/>
                <a:gd name="T33" fmla="*/ 392 h 867"/>
                <a:gd name="T34" fmla="*/ 332 w 332"/>
                <a:gd name="T35" fmla="*/ 516 h 867"/>
                <a:gd name="T36" fmla="*/ 328 w 332"/>
                <a:gd name="T37" fmla="*/ 639 h 867"/>
                <a:gd name="T38" fmla="*/ 332 w 332"/>
                <a:gd name="T39" fmla="*/ 737 h 867"/>
                <a:gd name="T40" fmla="*/ 331 w 332"/>
                <a:gd name="T41" fmla="*/ 783 h 867"/>
                <a:gd name="T42" fmla="*/ 331 w 332"/>
                <a:gd name="T43" fmla="*/ 832 h 867"/>
                <a:gd name="T44" fmla="*/ 324 w 332"/>
                <a:gd name="T45" fmla="*/ 863 h 867"/>
                <a:gd name="T46" fmla="*/ 318 w 332"/>
                <a:gd name="T47" fmla="*/ 866 h 867"/>
                <a:gd name="T48" fmla="*/ 311 w 332"/>
                <a:gd name="T49" fmla="*/ 866 h 867"/>
                <a:gd name="T50" fmla="*/ 301 w 332"/>
                <a:gd name="T51" fmla="*/ 855 h 867"/>
                <a:gd name="T52" fmla="*/ 292 w 332"/>
                <a:gd name="T53" fmla="*/ 830 h 867"/>
                <a:gd name="T54" fmla="*/ 289 w 332"/>
                <a:gd name="T55" fmla="*/ 789 h 867"/>
                <a:gd name="T56" fmla="*/ 286 w 332"/>
                <a:gd name="T57" fmla="*/ 743 h 867"/>
                <a:gd name="T58" fmla="*/ 290 w 332"/>
                <a:gd name="T59" fmla="*/ 686 h 867"/>
                <a:gd name="T60" fmla="*/ 292 w 332"/>
                <a:gd name="T61" fmla="*/ 627 h 867"/>
                <a:gd name="T62" fmla="*/ 289 w 332"/>
                <a:gd name="T63" fmla="*/ 571 h 867"/>
                <a:gd name="T64" fmla="*/ 291 w 332"/>
                <a:gd name="T65" fmla="*/ 514 h 867"/>
                <a:gd name="T66" fmla="*/ 289 w 332"/>
                <a:gd name="T67" fmla="*/ 477 h 867"/>
                <a:gd name="T68" fmla="*/ 286 w 332"/>
                <a:gd name="T69" fmla="*/ 440 h 867"/>
                <a:gd name="T70" fmla="*/ 281 w 332"/>
                <a:gd name="T71" fmla="*/ 377 h 867"/>
                <a:gd name="T72" fmla="*/ 277 w 332"/>
                <a:gd name="T73" fmla="*/ 312 h 867"/>
                <a:gd name="T74" fmla="*/ 277 w 332"/>
                <a:gd name="T75" fmla="*/ 280 h 867"/>
                <a:gd name="T76" fmla="*/ 270 w 332"/>
                <a:gd name="T77" fmla="*/ 267 h 867"/>
                <a:gd name="T78" fmla="*/ 264 w 332"/>
                <a:gd name="T79" fmla="*/ 252 h 867"/>
                <a:gd name="T80" fmla="*/ 240 w 332"/>
                <a:gd name="T81" fmla="*/ 223 h 867"/>
                <a:gd name="T82" fmla="*/ 217 w 332"/>
                <a:gd name="T83" fmla="*/ 194 h 867"/>
                <a:gd name="T84" fmla="*/ 185 w 332"/>
                <a:gd name="T85" fmla="*/ 162 h 867"/>
                <a:gd name="T86" fmla="*/ 143 w 332"/>
                <a:gd name="T87" fmla="*/ 119 h 867"/>
                <a:gd name="T88" fmla="*/ 96 w 332"/>
                <a:gd name="T89" fmla="*/ 83 h 867"/>
                <a:gd name="T90" fmla="*/ 60 w 332"/>
                <a:gd name="T91" fmla="*/ 60 h 867"/>
                <a:gd name="T92" fmla="*/ 28 w 332"/>
                <a:gd name="T93" fmla="*/ 45 h 867"/>
                <a:gd name="T94" fmla="*/ 0 w 332"/>
                <a:gd name="T95" fmla="*/ 26 h 867"/>
                <a:gd name="T96" fmla="*/ 20 w 332"/>
                <a:gd name="T97" fmla="*/ 11 h 867"/>
                <a:gd name="T98" fmla="*/ 43 w 332"/>
                <a:gd name="T99" fmla="*/ 2 h 867"/>
                <a:gd name="T100" fmla="*/ 90 w 332"/>
                <a:gd name="T101" fmla="*/ 26 h 86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32"/>
                <a:gd name="T154" fmla="*/ 0 h 867"/>
                <a:gd name="T155" fmla="*/ 332 w 332"/>
                <a:gd name="T156" fmla="*/ 867 h 86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32" h="867">
                  <a:moveTo>
                    <a:pt x="90" y="26"/>
                  </a:moveTo>
                  <a:lnTo>
                    <a:pt x="98" y="31"/>
                  </a:lnTo>
                  <a:lnTo>
                    <a:pt x="107" y="35"/>
                  </a:lnTo>
                  <a:lnTo>
                    <a:pt x="116" y="39"/>
                  </a:lnTo>
                  <a:lnTo>
                    <a:pt x="124" y="42"/>
                  </a:lnTo>
                  <a:lnTo>
                    <a:pt x="132" y="47"/>
                  </a:lnTo>
                  <a:lnTo>
                    <a:pt x="140" y="53"/>
                  </a:lnTo>
                  <a:lnTo>
                    <a:pt x="147" y="60"/>
                  </a:lnTo>
                  <a:lnTo>
                    <a:pt x="152" y="70"/>
                  </a:lnTo>
                  <a:lnTo>
                    <a:pt x="150" y="72"/>
                  </a:lnTo>
                  <a:lnTo>
                    <a:pt x="156" y="79"/>
                  </a:lnTo>
                  <a:lnTo>
                    <a:pt x="164" y="85"/>
                  </a:lnTo>
                  <a:lnTo>
                    <a:pt x="172" y="90"/>
                  </a:lnTo>
                  <a:lnTo>
                    <a:pt x="181" y="95"/>
                  </a:lnTo>
                  <a:lnTo>
                    <a:pt x="189" y="100"/>
                  </a:lnTo>
                  <a:lnTo>
                    <a:pt x="196" y="106"/>
                  </a:lnTo>
                  <a:lnTo>
                    <a:pt x="204" y="113"/>
                  </a:lnTo>
                  <a:lnTo>
                    <a:pt x="209" y="121"/>
                  </a:lnTo>
                  <a:lnTo>
                    <a:pt x="215" y="125"/>
                  </a:lnTo>
                  <a:lnTo>
                    <a:pt x="221" y="128"/>
                  </a:lnTo>
                  <a:lnTo>
                    <a:pt x="226" y="132"/>
                  </a:lnTo>
                  <a:lnTo>
                    <a:pt x="232" y="134"/>
                  </a:lnTo>
                  <a:lnTo>
                    <a:pt x="236" y="138"/>
                  </a:lnTo>
                  <a:lnTo>
                    <a:pt x="240" y="143"/>
                  </a:lnTo>
                  <a:lnTo>
                    <a:pt x="244" y="149"/>
                  </a:lnTo>
                  <a:lnTo>
                    <a:pt x="246" y="156"/>
                  </a:lnTo>
                  <a:lnTo>
                    <a:pt x="247" y="157"/>
                  </a:lnTo>
                  <a:lnTo>
                    <a:pt x="248" y="159"/>
                  </a:lnTo>
                  <a:lnTo>
                    <a:pt x="249" y="161"/>
                  </a:lnTo>
                  <a:lnTo>
                    <a:pt x="250" y="163"/>
                  </a:lnTo>
                  <a:lnTo>
                    <a:pt x="251" y="164"/>
                  </a:lnTo>
                  <a:lnTo>
                    <a:pt x="254" y="165"/>
                  </a:lnTo>
                  <a:lnTo>
                    <a:pt x="255" y="165"/>
                  </a:lnTo>
                  <a:lnTo>
                    <a:pt x="258" y="165"/>
                  </a:lnTo>
                  <a:lnTo>
                    <a:pt x="256" y="167"/>
                  </a:lnTo>
                  <a:lnTo>
                    <a:pt x="267" y="178"/>
                  </a:lnTo>
                  <a:lnTo>
                    <a:pt x="277" y="190"/>
                  </a:lnTo>
                  <a:lnTo>
                    <a:pt x="287" y="204"/>
                  </a:lnTo>
                  <a:lnTo>
                    <a:pt x="295" y="217"/>
                  </a:lnTo>
                  <a:lnTo>
                    <a:pt x="301" y="231"/>
                  </a:lnTo>
                  <a:lnTo>
                    <a:pt x="308" y="245"/>
                  </a:lnTo>
                  <a:lnTo>
                    <a:pt x="311" y="261"/>
                  </a:lnTo>
                  <a:lnTo>
                    <a:pt x="314" y="278"/>
                  </a:lnTo>
                  <a:lnTo>
                    <a:pt x="319" y="292"/>
                  </a:lnTo>
                  <a:lnTo>
                    <a:pt x="322" y="305"/>
                  </a:lnTo>
                  <a:lnTo>
                    <a:pt x="323" y="320"/>
                  </a:lnTo>
                  <a:lnTo>
                    <a:pt x="324" y="335"/>
                  </a:lnTo>
                  <a:lnTo>
                    <a:pt x="324" y="349"/>
                  </a:lnTo>
                  <a:lnTo>
                    <a:pt x="325" y="363"/>
                  </a:lnTo>
                  <a:lnTo>
                    <a:pt x="328" y="378"/>
                  </a:lnTo>
                  <a:lnTo>
                    <a:pt x="330" y="392"/>
                  </a:lnTo>
                  <a:lnTo>
                    <a:pt x="332" y="434"/>
                  </a:lnTo>
                  <a:lnTo>
                    <a:pt x="332" y="474"/>
                  </a:lnTo>
                  <a:lnTo>
                    <a:pt x="332" y="516"/>
                  </a:lnTo>
                  <a:lnTo>
                    <a:pt x="330" y="557"/>
                  </a:lnTo>
                  <a:lnTo>
                    <a:pt x="329" y="597"/>
                  </a:lnTo>
                  <a:lnTo>
                    <a:pt x="328" y="639"/>
                  </a:lnTo>
                  <a:lnTo>
                    <a:pt x="328" y="681"/>
                  </a:lnTo>
                  <a:lnTo>
                    <a:pt x="329" y="724"/>
                  </a:lnTo>
                  <a:lnTo>
                    <a:pt x="332" y="737"/>
                  </a:lnTo>
                  <a:lnTo>
                    <a:pt x="330" y="752"/>
                  </a:lnTo>
                  <a:lnTo>
                    <a:pt x="330" y="768"/>
                  </a:lnTo>
                  <a:lnTo>
                    <a:pt x="331" y="783"/>
                  </a:lnTo>
                  <a:lnTo>
                    <a:pt x="331" y="800"/>
                  </a:lnTo>
                  <a:lnTo>
                    <a:pt x="332" y="816"/>
                  </a:lnTo>
                  <a:lnTo>
                    <a:pt x="331" y="832"/>
                  </a:lnTo>
                  <a:lnTo>
                    <a:pt x="330" y="848"/>
                  </a:lnTo>
                  <a:lnTo>
                    <a:pt x="327" y="863"/>
                  </a:lnTo>
                  <a:lnTo>
                    <a:pt x="324" y="863"/>
                  </a:lnTo>
                  <a:lnTo>
                    <a:pt x="322" y="865"/>
                  </a:lnTo>
                  <a:lnTo>
                    <a:pt x="320" y="866"/>
                  </a:lnTo>
                  <a:lnTo>
                    <a:pt x="318" y="866"/>
                  </a:lnTo>
                  <a:lnTo>
                    <a:pt x="315" y="867"/>
                  </a:lnTo>
                  <a:lnTo>
                    <a:pt x="313" y="867"/>
                  </a:lnTo>
                  <a:lnTo>
                    <a:pt x="311" y="866"/>
                  </a:lnTo>
                  <a:lnTo>
                    <a:pt x="309" y="865"/>
                  </a:lnTo>
                  <a:lnTo>
                    <a:pt x="304" y="860"/>
                  </a:lnTo>
                  <a:lnTo>
                    <a:pt x="301" y="855"/>
                  </a:lnTo>
                  <a:lnTo>
                    <a:pt x="298" y="849"/>
                  </a:lnTo>
                  <a:lnTo>
                    <a:pt x="296" y="843"/>
                  </a:lnTo>
                  <a:lnTo>
                    <a:pt x="292" y="830"/>
                  </a:lnTo>
                  <a:lnTo>
                    <a:pt x="290" y="817"/>
                  </a:lnTo>
                  <a:lnTo>
                    <a:pt x="290" y="804"/>
                  </a:lnTo>
                  <a:lnTo>
                    <a:pt x="289" y="789"/>
                  </a:lnTo>
                  <a:lnTo>
                    <a:pt x="288" y="775"/>
                  </a:lnTo>
                  <a:lnTo>
                    <a:pt x="286" y="762"/>
                  </a:lnTo>
                  <a:lnTo>
                    <a:pt x="286" y="743"/>
                  </a:lnTo>
                  <a:lnTo>
                    <a:pt x="287" y="724"/>
                  </a:lnTo>
                  <a:lnTo>
                    <a:pt x="288" y="705"/>
                  </a:lnTo>
                  <a:lnTo>
                    <a:pt x="290" y="686"/>
                  </a:lnTo>
                  <a:lnTo>
                    <a:pt x="291" y="666"/>
                  </a:lnTo>
                  <a:lnTo>
                    <a:pt x="292" y="647"/>
                  </a:lnTo>
                  <a:lnTo>
                    <a:pt x="292" y="627"/>
                  </a:lnTo>
                  <a:lnTo>
                    <a:pt x="291" y="607"/>
                  </a:lnTo>
                  <a:lnTo>
                    <a:pt x="289" y="589"/>
                  </a:lnTo>
                  <a:lnTo>
                    <a:pt x="289" y="571"/>
                  </a:lnTo>
                  <a:lnTo>
                    <a:pt x="290" y="552"/>
                  </a:lnTo>
                  <a:lnTo>
                    <a:pt x="291" y="533"/>
                  </a:lnTo>
                  <a:lnTo>
                    <a:pt x="291" y="514"/>
                  </a:lnTo>
                  <a:lnTo>
                    <a:pt x="291" y="495"/>
                  </a:lnTo>
                  <a:lnTo>
                    <a:pt x="290" y="486"/>
                  </a:lnTo>
                  <a:lnTo>
                    <a:pt x="289" y="477"/>
                  </a:lnTo>
                  <a:lnTo>
                    <a:pt x="287" y="468"/>
                  </a:lnTo>
                  <a:lnTo>
                    <a:pt x="285" y="460"/>
                  </a:lnTo>
                  <a:lnTo>
                    <a:pt x="286" y="440"/>
                  </a:lnTo>
                  <a:lnTo>
                    <a:pt x="285" y="418"/>
                  </a:lnTo>
                  <a:lnTo>
                    <a:pt x="283" y="398"/>
                  </a:lnTo>
                  <a:lnTo>
                    <a:pt x="281" y="377"/>
                  </a:lnTo>
                  <a:lnTo>
                    <a:pt x="279" y="355"/>
                  </a:lnTo>
                  <a:lnTo>
                    <a:pt x="278" y="334"/>
                  </a:lnTo>
                  <a:lnTo>
                    <a:pt x="277" y="312"/>
                  </a:lnTo>
                  <a:lnTo>
                    <a:pt x="277" y="291"/>
                  </a:lnTo>
                  <a:lnTo>
                    <a:pt x="277" y="285"/>
                  </a:lnTo>
                  <a:lnTo>
                    <a:pt x="277" y="280"/>
                  </a:lnTo>
                  <a:lnTo>
                    <a:pt x="275" y="275"/>
                  </a:lnTo>
                  <a:lnTo>
                    <a:pt x="272" y="270"/>
                  </a:lnTo>
                  <a:lnTo>
                    <a:pt x="270" y="267"/>
                  </a:lnTo>
                  <a:lnTo>
                    <a:pt x="267" y="262"/>
                  </a:lnTo>
                  <a:lnTo>
                    <a:pt x="265" y="257"/>
                  </a:lnTo>
                  <a:lnTo>
                    <a:pt x="264" y="252"/>
                  </a:lnTo>
                  <a:lnTo>
                    <a:pt x="256" y="243"/>
                  </a:lnTo>
                  <a:lnTo>
                    <a:pt x="248" y="232"/>
                  </a:lnTo>
                  <a:lnTo>
                    <a:pt x="240" y="223"/>
                  </a:lnTo>
                  <a:lnTo>
                    <a:pt x="233" y="212"/>
                  </a:lnTo>
                  <a:lnTo>
                    <a:pt x="225" y="202"/>
                  </a:lnTo>
                  <a:lnTo>
                    <a:pt x="217" y="194"/>
                  </a:lnTo>
                  <a:lnTo>
                    <a:pt x="207" y="186"/>
                  </a:lnTo>
                  <a:lnTo>
                    <a:pt x="197" y="178"/>
                  </a:lnTo>
                  <a:lnTo>
                    <a:pt x="185" y="162"/>
                  </a:lnTo>
                  <a:lnTo>
                    <a:pt x="172" y="146"/>
                  </a:lnTo>
                  <a:lnTo>
                    <a:pt x="158" y="132"/>
                  </a:lnTo>
                  <a:lnTo>
                    <a:pt x="143" y="119"/>
                  </a:lnTo>
                  <a:lnTo>
                    <a:pt x="128" y="107"/>
                  </a:lnTo>
                  <a:lnTo>
                    <a:pt x="111" y="95"/>
                  </a:lnTo>
                  <a:lnTo>
                    <a:pt x="96" y="83"/>
                  </a:lnTo>
                  <a:lnTo>
                    <a:pt x="81" y="72"/>
                  </a:lnTo>
                  <a:lnTo>
                    <a:pt x="71" y="65"/>
                  </a:lnTo>
                  <a:lnTo>
                    <a:pt x="60" y="60"/>
                  </a:lnTo>
                  <a:lnTo>
                    <a:pt x="49" y="54"/>
                  </a:lnTo>
                  <a:lnTo>
                    <a:pt x="39" y="50"/>
                  </a:lnTo>
                  <a:lnTo>
                    <a:pt x="28" y="45"/>
                  </a:lnTo>
                  <a:lnTo>
                    <a:pt x="18" y="39"/>
                  </a:lnTo>
                  <a:lnTo>
                    <a:pt x="9" y="33"/>
                  </a:lnTo>
                  <a:lnTo>
                    <a:pt x="0" y="26"/>
                  </a:lnTo>
                  <a:lnTo>
                    <a:pt x="6" y="21"/>
                  </a:lnTo>
                  <a:lnTo>
                    <a:pt x="13" y="15"/>
                  </a:lnTo>
                  <a:lnTo>
                    <a:pt x="20" y="11"/>
                  </a:lnTo>
                  <a:lnTo>
                    <a:pt x="27" y="7"/>
                  </a:lnTo>
                  <a:lnTo>
                    <a:pt x="35" y="4"/>
                  </a:lnTo>
                  <a:lnTo>
                    <a:pt x="43" y="2"/>
                  </a:lnTo>
                  <a:lnTo>
                    <a:pt x="52" y="0"/>
                  </a:lnTo>
                  <a:lnTo>
                    <a:pt x="60" y="0"/>
                  </a:lnTo>
                  <a:lnTo>
                    <a:pt x="90" y="26"/>
                  </a:lnTo>
                  <a:close/>
                </a:path>
              </a:pathLst>
            </a:custGeom>
            <a:solidFill>
              <a:srgbClr val="666633"/>
            </a:solidFill>
            <a:ln w="9525">
              <a:noFill/>
              <a:round/>
              <a:headEnd/>
              <a:tailEnd/>
            </a:ln>
          </p:spPr>
          <p:txBody>
            <a:bodyPr/>
            <a:lstStyle/>
            <a:p>
              <a:endParaRPr lang="en-US"/>
            </a:p>
          </p:txBody>
        </p:sp>
        <p:sp>
          <p:nvSpPr>
            <p:cNvPr id="4282" name="Freeform 116"/>
            <p:cNvSpPr>
              <a:spLocks/>
            </p:cNvSpPr>
            <p:nvPr/>
          </p:nvSpPr>
          <p:spPr bwMode="auto">
            <a:xfrm>
              <a:off x="4169" y="3892"/>
              <a:ext cx="6" cy="7"/>
            </a:xfrm>
            <a:custGeom>
              <a:avLst/>
              <a:gdLst>
                <a:gd name="T0" fmla="*/ 32 w 37"/>
                <a:gd name="T1" fmla="*/ 24 h 37"/>
                <a:gd name="T2" fmla="*/ 33 w 37"/>
                <a:gd name="T3" fmla="*/ 25 h 37"/>
                <a:gd name="T4" fmla="*/ 33 w 37"/>
                <a:gd name="T5" fmla="*/ 26 h 37"/>
                <a:gd name="T6" fmla="*/ 34 w 37"/>
                <a:gd name="T7" fmla="*/ 29 h 37"/>
                <a:gd name="T8" fmla="*/ 35 w 37"/>
                <a:gd name="T9" fmla="*/ 30 h 37"/>
                <a:gd name="T10" fmla="*/ 35 w 37"/>
                <a:gd name="T11" fmla="*/ 31 h 37"/>
                <a:gd name="T12" fmla="*/ 37 w 37"/>
                <a:gd name="T13" fmla="*/ 32 h 37"/>
                <a:gd name="T14" fmla="*/ 37 w 37"/>
                <a:gd name="T15" fmla="*/ 33 h 37"/>
                <a:gd name="T16" fmla="*/ 37 w 37"/>
                <a:gd name="T17" fmla="*/ 36 h 37"/>
                <a:gd name="T18" fmla="*/ 34 w 37"/>
                <a:gd name="T19" fmla="*/ 36 h 37"/>
                <a:gd name="T20" fmla="*/ 33 w 37"/>
                <a:gd name="T21" fmla="*/ 37 h 37"/>
                <a:gd name="T22" fmla="*/ 32 w 37"/>
                <a:gd name="T23" fmla="*/ 37 h 37"/>
                <a:gd name="T24" fmla="*/ 30 w 37"/>
                <a:gd name="T25" fmla="*/ 37 h 37"/>
                <a:gd name="T26" fmla="*/ 29 w 37"/>
                <a:gd name="T27" fmla="*/ 37 h 37"/>
                <a:gd name="T28" fmla="*/ 27 w 37"/>
                <a:gd name="T29" fmla="*/ 37 h 37"/>
                <a:gd name="T30" fmla="*/ 26 w 37"/>
                <a:gd name="T31" fmla="*/ 37 h 37"/>
                <a:gd name="T32" fmla="*/ 23 w 37"/>
                <a:gd name="T33" fmla="*/ 37 h 37"/>
                <a:gd name="T34" fmla="*/ 22 w 37"/>
                <a:gd name="T35" fmla="*/ 32 h 37"/>
                <a:gd name="T36" fmla="*/ 19 w 37"/>
                <a:gd name="T37" fmla="*/ 27 h 37"/>
                <a:gd name="T38" fmla="*/ 16 w 37"/>
                <a:gd name="T39" fmla="*/ 24 h 37"/>
                <a:gd name="T40" fmla="*/ 11 w 37"/>
                <a:gd name="T41" fmla="*/ 19 h 37"/>
                <a:gd name="T42" fmla="*/ 7 w 37"/>
                <a:gd name="T43" fmla="*/ 16 h 37"/>
                <a:gd name="T44" fmla="*/ 3 w 37"/>
                <a:gd name="T45" fmla="*/ 11 h 37"/>
                <a:gd name="T46" fmla="*/ 1 w 37"/>
                <a:gd name="T47" fmla="*/ 6 h 37"/>
                <a:gd name="T48" fmla="*/ 0 w 37"/>
                <a:gd name="T49" fmla="*/ 1 h 37"/>
                <a:gd name="T50" fmla="*/ 6 w 37"/>
                <a:gd name="T51" fmla="*/ 0 h 37"/>
                <a:gd name="T52" fmla="*/ 10 w 37"/>
                <a:gd name="T53" fmla="*/ 1 h 37"/>
                <a:gd name="T54" fmla="*/ 15 w 37"/>
                <a:gd name="T55" fmla="*/ 4 h 37"/>
                <a:gd name="T56" fmla="*/ 18 w 37"/>
                <a:gd name="T57" fmla="*/ 8 h 37"/>
                <a:gd name="T58" fmla="*/ 21 w 37"/>
                <a:gd name="T59" fmla="*/ 12 h 37"/>
                <a:gd name="T60" fmla="*/ 26 w 37"/>
                <a:gd name="T61" fmla="*/ 17 h 37"/>
                <a:gd name="T62" fmla="*/ 29 w 37"/>
                <a:gd name="T63" fmla="*/ 20 h 37"/>
                <a:gd name="T64" fmla="*/ 32 w 37"/>
                <a:gd name="T65" fmla="*/ 24 h 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7"/>
                <a:gd name="T100" fmla="*/ 0 h 37"/>
                <a:gd name="T101" fmla="*/ 37 w 37"/>
                <a:gd name="T102" fmla="*/ 37 h 3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7" h="37">
                  <a:moveTo>
                    <a:pt x="32" y="24"/>
                  </a:moveTo>
                  <a:lnTo>
                    <a:pt x="33" y="25"/>
                  </a:lnTo>
                  <a:lnTo>
                    <a:pt x="33" y="26"/>
                  </a:lnTo>
                  <a:lnTo>
                    <a:pt x="34" y="29"/>
                  </a:lnTo>
                  <a:lnTo>
                    <a:pt x="35" y="30"/>
                  </a:lnTo>
                  <a:lnTo>
                    <a:pt x="35" y="31"/>
                  </a:lnTo>
                  <a:lnTo>
                    <a:pt x="37" y="32"/>
                  </a:lnTo>
                  <a:lnTo>
                    <a:pt x="37" y="33"/>
                  </a:lnTo>
                  <a:lnTo>
                    <a:pt x="37" y="36"/>
                  </a:lnTo>
                  <a:lnTo>
                    <a:pt x="34" y="36"/>
                  </a:lnTo>
                  <a:lnTo>
                    <a:pt x="33" y="37"/>
                  </a:lnTo>
                  <a:lnTo>
                    <a:pt x="32" y="37"/>
                  </a:lnTo>
                  <a:lnTo>
                    <a:pt x="30" y="37"/>
                  </a:lnTo>
                  <a:lnTo>
                    <a:pt x="29" y="37"/>
                  </a:lnTo>
                  <a:lnTo>
                    <a:pt x="27" y="37"/>
                  </a:lnTo>
                  <a:lnTo>
                    <a:pt x="26" y="37"/>
                  </a:lnTo>
                  <a:lnTo>
                    <a:pt x="23" y="37"/>
                  </a:lnTo>
                  <a:lnTo>
                    <a:pt x="22" y="32"/>
                  </a:lnTo>
                  <a:lnTo>
                    <a:pt x="19" y="27"/>
                  </a:lnTo>
                  <a:lnTo>
                    <a:pt x="16" y="24"/>
                  </a:lnTo>
                  <a:lnTo>
                    <a:pt x="11" y="19"/>
                  </a:lnTo>
                  <a:lnTo>
                    <a:pt x="7" y="16"/>
                  </a:lnTo>
                  <a:lnTo>
                    <a:pt x="3" y="11"/>
                  </a:lnTo>
                  <a:lnTo>
                    <a:pt x="1" y="6"/>
                  </a:lnTo>
                  <a:lnTo>
                    <a:pt x="0" y="1"/>
                  </a:lnTo>
                  <a:lnTo>
                    <a:pt x="6" y="0"/>
                  </a:lnTo>
                  <a:lnTo>
                    <a:pt x="10" y="1"/>
                  </a:lnTo>
                  <a:lnTo>
                    <a:pt x="15" y="4"/>
                  </a:lnTo>
                  <a:lnTo>
                    <a:pt x="18" y="8"/>
                  </a:lnTo>
                  <a:lnTo>
                    <a:pt x="21" y="12"/>
                  </a:lnTo>
                  <a:lnTo>
                    <a:pt x="26" y="17"/>
                  </a:lnTo>
                  <a:lnTo>
                    <a:pt x="29" y="20"/>
                  </a:lnTo>
                  <a:lnTo>
                    <a:pt x="32" y="24"/>
                  </a:lnTo>
                  <a:close/>
                </a:path>
              </a:pathLst>
            </a:custGeom>
            <a:solidFill>
              <a:srgbClr val="CCCCCC"/>
            </a:solidFill>
            <a:ln w="9525">
              <a:noFill/>
              <a:round/>
              <a:headEnd/>
              <a:tailEnd/>
            </a:ln>
          </p:spPr>
          <p:txBody>
            <a:bodyPr/>
            <a:lstStyle/>
            <a:p>
              <a:endParaRPr lang="en-US"/>
            </a:p>
          </p:txBody>
        </p:sp>
        <p:sp>
          <p:nvSpPr>
            <p:cNvPr id="4283" name="Freeform 117"/>
            <p:cNvSpPr>
              <a:spLocks/>
            </p:cNvSpPr>
            <p:nvPr/>
          </p:nvSpPr>
          <p:spPr bwMode="auto">
            <a:xfrm>
              <a:off x="4164" y="3893"/>
              <a:ext cx="23" cy="16"/>
            </a:xfrm>
            <a:custGeom>
              <a:avLst/>
              <a:gdLst>
                <a:gd name="T0" fmla="*/ 138 w 138"/>
                <a:gd name="T1" fmla="*/ 74 h 96"/>
                <a:gd name="T2" fmla="*/ 117 w 138"/>
                <a:gd name="T3" fmla="*/ 82 h 96"/>
                <a:gd name="T4" fmla="*/ 95 w 138"/>
                <a:gd name="T5" fmla="*/ 90 h 96"/>
                <a:gd name="T6" fmla="*/ 73 w 138"/>
                <a:gd name="T7" fmla="*/ 96 h 96"/>
                <a:gd name="T8" fmla="*/ 49 w 138"/>
                <a:gd name="T9" fmla="*/ 96 h 96"/>
                <a:gd name="T10" fmla="*/ 35 w 138"/>
                <a:gd name="T11" fmla="*/ 84 h 96"/>
                <a:gd name="T12" fmla="*/ 20 w 138"/>
                <a:gd name="T13" fmla="*/ 74 h 96"/>
                <a:gd name="T14" fmla="*/ 8 w 138"/>
                <a:gd name="T15" fmla="*/ 62 h 96"/>
                <a:gd name="T16" fmla="*/ 0 w 138"/>
                <a:gd name="T17" fmla="*/ 45 h 96"/>
                <a:gd name="T18" fmla="*/ 1 w 138"/>
                <a:gd name="T19" fmla="*/ 35 h 96"/>
                <a:gd name="T20" fmla="*/ 0 w 138"/>
                <a:gd name="T21" fmla="*/ 25 h 96"/>
                <a:gd name="T22" fmla="*/ 1 w 138"/>
                <a:gd name="T23" fmla="*/ 15 h 96"/>
                <a:gd name="T24" fmla="*/ 9 w 138"/>
                <a:gd name="T25" fmla="*/ 10 h 96"/>
                <a:gd name="T26" fmla="*/ 12 w 138"/>
                <a:gd name="T27" fmla="*/ 15 h 96"/>
                <a:gd name="T28" fmla="*/ 17 w 138"/>
                <a:gd name="T29" fmla="*/ 15 h 96"/>
                <a:gd name="T30" fmla="*/ 20 w 138"/>
                <a:gd name="T31" fmla="*/ 14 h 96"/>
                <a:gd name="T32" fmla="*/ 24 w 138"/>
                <a:gd name="T33" fmla="*/ 14 h 96"/>
                <a:gd name="T34" fmla="*/ 35 w 138"/>
                <a:gd name="T35" fmla="*/ 23 h 96"/>
                <a:gd name="T36" fmla="*/ 42 w 138"/>
                <a:gd name="T37" fmla="*/ 35 h 96"/>
                <a:gd name="T38" fmla="*/ 51 w 138"/>
                <a:gd name="T39" fmla="*/ 45 h 96"/>
                <a:gd name="T40" fmla="*/ 57 w 138"/>
                <a:gd name="T41" fmla="*/ 46 h 96"/>
                <a:gd name="T42" fmla="*/ 64 w 138"/>
                <a:gd name="T43" fmla="*/ 45 h 96"/>
                <a:gd name="T44" fmla="*/ 69 w 138"/>
                <a:gd name="T45" fmla="*/ 43 h 96"/>
                <a:gd name="T46" fmla="*/ 73 w 138"/>
                <a:gd name="T47" fmla="*/ 39 h 96"/>
                <a:gd name="T48" fmla="*/ 77 w 138"/>
                <a:gd name="T49" fmla="*/ 34 h 96"/>
                <a:gd name="T50" fmla="*/ 77 w 138"/>
                <a:gd name="T51" fmla="*/ 29 h 96"/>
                <a:gd name="T52" fmla="*/ 77 w 138"/>
                <a:gd name="T53" fmla="*/ 28 h 96"/>
                <a:gd name="T54" fmla="*/ 77 w 138"/>
                <a:gd name="T55" fmla="*/ 27 h 96"/>
                <a:gd name="T56" fmla="*/ 78 w 138"/>
                <a:gd name="T57" fmla="*/ 26 h 96"/>
                <a:gd name="T58" fmla="*/ 79 w 138"/>
                <a:gd name="T59" fmla="*/ 26 h 96"/>
                <a:gd name="T60" fmla="*/ 59 w 138"/>
                <a:gd name="T61" fmla="*/ 0 h 96"/>
                <a:gd name="T62" fmla="*/ 65 w 138"/>
                <a:gd name="T63" fmla="*/ 2 h 96"/>
                <a:gd name="T64" fmla="*/ 71 w 138"/>
                <a:gd name="T65" fmla="*/ 6 h 96"/>
                <a:gd name="T66" fmla="*/ 78 w 138"/>
                <a:gd name="T67" fmla="*/ 9 h 96"/>
                <a:gd name="T68" fmla="*/ 85 w 138"/>
                <a:gd name="T69" fmla="*/ 16 h 96"/>
                <a:gd name="T70" fmla="*/ 98 w 138"/>
                <a:gd name="T71" fmla="*/ 26 h 96"/>
                <a:gd name="T72" fmla="*/ 110 w 138"/>
                <a:gd name="T73" fmla="*/ 35 h 96"/>
                <a:gd name="T74" fmla="*/ 120 w 138"/>
                <a:gd name="T75" fmla="*/ 47 h 9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8"/>
                <a:gd name="T115" fmla="*/ 0 h 96"/>
                <a:gd name="T116" fmla="*/ 138 w 138"/>
                <a:gd name="T117" fmla="*/ 96 h 9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8" h="96">
                  <a:moveTo>
                    <a:pt x="123" y="54"/>
                  </a:moveTo>
                  <a:lnTo>
                    <a:pt x="138" y="74"/>
                  </a:lnTo>
                  <a:lnTo>
                    <a:pt x="127" y="77"/>
                  </a:lnTo>
                  <a:lnTo>
                    <a:pt x="117" y="82"/>
                  </a:lnTo>
                  <a:lnTo>
                    <a:pt x="106" y="87"/>
                  </a:lnTo>
                  <a:lnTo>
                    <a:pt x="95" y="90"/>
                  </a:lnTo>
                  <a:lnTo>
                    <a:pt x="84" y="94"/>
                  </a:lnTo>
                  <a:lnTo>
                    <a:pt x="73" y="96"/>
                  </a:lnTo>
                  <a:lnTo>
                    <a:pt x="61" y="96"/>
                  </a:lnTo>
                  <a:lnTo>
                    <a:pt x="49" y="96"/>
                  </a:lnTo>
                  <a:lnTo>
                    <a:pt x="42" y="90"/>
                  </a:lnTo>
                  <a:lnTo>
                    <a:pt x="35" y="84"/>
                  </a:lnTo>
                  <a:lnTo>
                    <a:pt x="27" y="80"/>
                  </a:lnTo>
                  <a:lnTo>
                    <a:pt x="20" y="74"/>
                  </a:lnTo>
                  <a:lnTo>
                    <a:pt x="14" y="69"/>
                  </a:lnTo>
                  <a:lnTo>
                    <a:pt x="8" y="62"/>
                  </a:lnTo>
                  <a:lnTo>
                    <a:pt x="4" y="54"/>
                  </a:lnTo>
                  <a:lnTo>
                    <a:pt x="0" y="45"/>
                  </a:lnTo>
                  <a:lnTo>
                    <a:pt x="1" y="40"/>
                  </a:lnTo>
                  <a:lnTo>
                    <a:pt x="1" y="35"/>
                  </a:lnTo>
                  <a:lnTo>
                    <a:pt x="0" y="29"/>
                  </a:lnTo>
                  <a:lnTo>
                    <a:pt x="0" y="25"/>
                  </a:lnTo>
                  <a:lnTo>
                    <a:pt x="0" y="20"/>
                  </a:lnTo>
                  <a:lnTo>
                    <a:pt x="1" y="15"/>
                  </a:lnTo>
                  <a:lnTo>
                    <a:pt x="5" y="13"/>
                  </a:lnTo>
                  <a:lnTo>
                    <a:pt x="9" y="10"/>
                  </a:lnTo>
                  <a:lnTo>
                    <a:pt x="11" y="14"/>
                  </a:lnTo>
                  <a:lnTo>
                    <a:pt x="12" y="15"/>
                  </a:lnTo>
                  <a:lnTo>
                    <a:pt x="15" y="15"/>
                  </a:lnTo>
                  <a:lnTo>
                    <a:pt x="17" y="15"/>
                  </a:lnTo>
                  <a:lnTo>
                    <a:pt x="18" y="15"/>
                  </a:lnTo>
                  <a:lnTo>
                    <a:pt x="20" y="14"/>
                  </a:lnTo>
                  <a:lnTo>
                    <a:pt x="22" y="14"/>
                  </a:lnTo>
                  <a:lnTo>
                    <a:pt x="24" y="14"/>
                  </a:lnTo>
                  <a:lnTo>
                    <a:pt x="30" y="17"/>
                  </a:lnTo>
                  <a:lnTo>
                    <a:pt x="35" y="23"/>
                  </a:lnTo>
                  <a:lnTo>
                    <a:pt x="39" y="29"/>
                  </a:lnTo>
                  <a:lnTo>
                    <a:pt x="42" y="35"/>
                  </a:lnTo>
                  <a:lnTo>
                    <a:pt x="47" y="41"/>
                  </a:lnTo>
                  <a:lnTo>
                    <a:pt x="51" y="45"/>
                  </a:lnTo>
                  <a:lnTo>
                    <a:pt x="53" y="46"/>
                  </a:lnTo>
                  <a:lnTo>
                    <a:pt x="57" y="46"/>
                  </a:lnTo>
                  <a:lnTo>
                    <a:pt x="60" y="46"/>
                  </a:lnTo>
                  <a:lnTo>
                    <a:pt x="64" y="45"/>
                  </a:lnTo>
                  <a:lnTo>
                    <a:pt x="67" y="44"/>
                  </a:lnTo>
                  <a:lnTo>
                    <a:pt x="69" y="43"/>
                  </a:lnTo>
                  <a:lnTo>
                    <a:pt x="71" y="40"/>
                  </a:lnTo>
                  <a:lnTo>
                    <a:pt x="73" y="39"/>
                  </a:lnTo>
                  <a:lnTo>
                    <a:pt x="75" y="37"/>
                  </a:lnTo>
                  <a:lnTo>
                    <a:pt x="77" y="34"/>
                  </a:lnTo>
                  <a:lnTo>
                    <a:pt x="77" y="32"/>
                  </a:lnTo>
                  <a:lnTo>
                    <a:pt x="77" y="29"/>
                  </a:lnTo>
                  <a:lnTo>
                    <a:pt x="77" y="28"/>
                  </a:lnTo>
                  <a:lnTo>
                    <a:pt x="77" y="27"/>
                  </a:lnTo>
                  <a:lnTo>
                    <a:pt x="78" y="27"/>
                  </a:lnTo>
                  <a:lnTo>
                    <a:pt x="78" y="26"/>
                  </a:lnTo>
                  <a:lnTo>
                    <a:pt x="79" y="26"/>
                  </a:lnTo>
                  <a:lnTo>
                    <a:pt x="56" y="1"/>
                  </a:lnTo>
                  <a:lnTo>
                    <a:pt x="59" y="0"/>
                  </a:lnTo>
                  <a:lnTo>
                    <a:pt x="62" y="1"/>
                  </a:lnTo>
                  <a:lnTo>
                    <a:pt x="65" y="2"/>
                  </a:lnTo>
                  <a:lnTo>
                    <a:pt x="68" y="3"/>
                  </a:lnTo>
                  <a:lnTo>
                    <a:pt x="71" y="6"/>
                  </a:lnTo>
                  <a:lnTo>
                    <a:pt x="74" y="7"/>
                  </a:lnTo>
                  <a:lnTo>
                    <a:pt x="78" y="9"/>
                  </a:lnTo>
                  <a:lnTo>
                    <a:pt x="80" y="10"/>
                  </a:lnTo>
                  <a:lnTo>
                    <a:pt x="85" y="16"/>
                  </a:lnTo>
                  <a:lnTo>
                    <a:pt x="92" y="21"/>
                  </a:lnTo>
                  <a:lnTo>
                    <a:pt x="98" y="26"/>
                  </a:lnTo>
                  <a:lnTo>
                    <a:pt x="104" y="31"/>
                  </a:lnTo>
                  <a:lnTo>
                    <a:pt x="110" y="35"/>
                  </a:lnTo>
                  <a:lnTo>
                    <a:pt x="115" y="40"/>
                  </a:lnTo>
                  <a:lnTo>
                    <a:pt x="120" y="47"/>
                  </a:lnTo>
                  <a:lnTo>
                    <a:pt x="123" y="54"/>
                  </a:lnTo>
                  <a:close/>
                </a:path>
              </a:pathLst>
            </a:custGeom>
            <a:solidFill>
              <a:srgbClr val="999966"/>
            </a:solidFill>
            <a:ln w="9525">
              <a:noFill/>
              <a:round/>
              <a:headEnd/>
              <a:tailEnd/>
            </a:ln>
          </p:spPr>
          <p:txBody>
            <a:bodyPr/>
            <a:lstStyle/>
            <a:p>
              <a:endParaRPr lang="en-US"/>
            </a:p>
          </p:txBody>
        </p:sp>
        <p:sp>
          <p:nvSpPr>
            <p:cNvPr id="4284" name="Freeform 118"/>
            <p:cNvSpPr>
              <a:spLocks/>
            </p:cNvSpPr>
            <p:nvPr/>
          </p:nvSpPr>
          <p:spPr bwMode="auto">
            <a:xfrm>
              <a:off x="4384" y="3895"/>
              <a:ext cx="47" cy="202"/>
            </a:xfrm>
            <a:custGeom>
              <a:avLst/>
              <a:gdLst>
                <a:gd name="T0" fmla="*/ 229 w 282"/>
                <a:gd name="T1" fmla="*/ 14 h 1209"/>
                <a:gd name="T2" fmla="*/ 234 w 282"/>
                <a:gd name="T3" fmla="*/ 17 h 1209"/>
                <a:gd name="T4" fmla="*/ 239 w 282"/>
                <a:gd name="T5" fmla="*/ 19 h 1209"/>
                <a:gd name="T6" fmla="*/ 262 w 282"/>
                <a:gd name="T7" fmla="*/ 58 h 1209"/>
                <a:gd name="T8" fmla="*/ 272 w 282"/>
                <a:gd name="T9" fmla="*/ 104 h 1209"/>
                <a:gd name="T10" fmla="*/ 274 w 282"/>
                <a:gd name="T11" fmla="*/ 168 h 1209"/>
                <a:gd name="T12" fmla="*/ 275 w 282"/>
                <a:gd name="T13" fmla="*/ 234 h 1209"/>
                <a:gd name="T14" fmla="*/ 282 w 282"/>
                <a:gd name="T15" fmla="*/ 297 h 1209"/>
                <a:gd name="T16" fmla="*/ 280 w 282"/>
                <a:gd name="T17" fmla="*/ 400 h 1209"/>
                <a:gd name="T18" fmla="*/ 277 w 282"/>
                <a:gd name="T19" fmla="*/ 503 h 1209"/>
                <a:gd name="T20" fmla="*/ 275 w 282"/>
                <a:gd name="T21" fmla="*/ 580 h 1209"/>
                <a:gd name="T22" fmla="*/ 274 w 282"/>
                <a:gd name="T23" fmla="*/ 642 h 1209"/>
                <a:gd name="T24" fmla="*/ 267 w 282"/>
                <a:gd name="T25" fmla="*/ 704 h 1209"/>
                <a:gd name="T26" fmla="*/ 261 w 282"/>
                <a:gd name="T27" fmla="*/ 811 h 1209"/>
                <a:gd name="T28" fmla="*/ 246 w 282"/>
                <a:gd name="T29" fmla="*/ 916 h 1209"/>
                <a:gd name="T30" fmla="*/ 235 w 282"/>
                <a:gd name="T31" fmla="*/ 991 h 1209"/>
                <a:gd name="T32" fmla="*/ 230 w 282"/>
                <a:gd name="T33" fmla="*/ 1009 h 1209"/>
                <a:gd name="T34" fmla="*/ 224 w 282"/>
                <a:gd name="T35" fmla="*/ 1027 h 1209"/>
                <a:gd name="T36" fmla="*/ 211 w 282"/>
                <a:gd name="T37" fmla="*/ 1055 h 1209"/>
                <a:gd name="T38" fmla="*/ 191 w 282"/>
                <a:gd name="T39" fmla="*/ 1086 h 1209"/>
                <a:gd name="T40" fmla="*/ 174 w 282"/>
                <a:gd name="T41" fmla="*/ 1118 h 1209"/>
                <a:gd name="T42" fmla="*/ 157 w 282"/>
                <a:gd name="T43" fmla="*/ 1136 h 1209"/>
                <a:gd name="T44" fmla="*/ 140 w 282"/>
                <a:gd name="T45" fmla="*/ 1155 h 1209"/>
                <a:gd name="T46" fmla="*/ 121 w 282"/>
                <a:gd name="T47" fmla="*/ 1173 h 1209"/>
                <a:gd name="T48" fmla="*/ 113 w 282"/>
                <a:gd name="T49" fmla="*/ 1173 h 1209"/>
                <a:gd name="T50" fmla="*/ 101 w 282"/>
                <a:gd name="T51" fmla="*/ 1180 h 1209"/>
                <a:gd name="T52" fmla="*/ 87 w 282"/>
                <a:gd name="T53" fmla="*/ 1186 h 1209"/>
                <a:gd name="T54" fmla="*/ 55 w 282"/>
                <a:gd name="T55" fmla="*/ 1195 h 1209"/>
                <a:gd name="T56" fmla="*/ 24 w 282"/>
                <a:gd name="T57" fmla="*/ 1205 h 1209"/>
                <a:gd name="T58" fmla="*/ 5 w 282"/>
                <a:gd name="T59" fmla="*/ 1205 h 1209"/>
                <a:gd name="T60" fmla="*/ 2 w 282"/>
                <a:gd name="T61" fmla="*/ 1192 h 1209"/>
                <a:gd name="T62" fmla="*/ 1 w 282"/>
                <a:gd name="T63" fmla="*/ 1180 h 1209"/>
                <a:gd name="T64" fmla="*/ 1 w 282"/>
                <a:gd name="T65" fmla="*/ 1168 h 1209"/>
                <a:gd name="T66" fmla="*/ 2 w 282"/>
                <a:gd name="T67" fmla="*/ 1154 h 1209"/>
                <a:gd name="T68" fmla="*/ 2 w 282"/>
                <a:gd name="T69" fmla="*/ 1138 h 1209"/>
                <a:gd name="T70" fmla="*/ 6 w 282"/>
                <a:gd name="T71" fmla="*/ 948 h 1209"/>
                <a:gd name="T72" fmla="*/ 6 w 282"/>
                <a:gd name="T73" fmla="*/ 761 h 1209"/>
                <a:gd name="T74" fmla="*/ 9 w 282"/>
                <a:gd name="T75" fmla="*/ 627 h 1209"/>
                <a:gd name="T76" fmla="*/ 9 w 282"/>
                <a:gd name="T77" fmla="*/ 605 h 1209"/>
                <a:gd name="T78" fmla="*/ 12 w 282"/>
                <a:gd name="T79" fmla="*/ 587 h 1209"/>
                <a:gd name="T80" fmla="*/ 20 w 282"/>
                <a:gd name="T81" fmla="*/ 580 h 1209"/>
                <a:gd name="T82" fmla="*/ 32 w 282"/>
                <a:gd name="T83" fmla="*/ 579 h 1209"/>
                <a:gd name="T84" fmla="*/ 42 w 282"/>
                <a:gd name="T85" fmla="*/ 565 h 1209"/>
                <a:gd name="T86" fmla="*/ 49 w 282"/>
                <a:gd name="T87" fmla="*/ 544 h 1209"/>
                <a:gd name="T88" fmla="*/ 59 w 282"/>
                <a:gd name="T89" fmla="*/ 507 h 1209"/>
                <a:gd name="T90" fmla="*/ 61 w 282"/>
                <a:gd name="T91" fmla="*/ 464 h 1209"/>
                <a:gd name="T92" fmla="*/ 64 w 282"/>
                <a:gd name="T93" fmla="*/ 417 h 1209"/>
                <a:gd name="T94" fmla="*/ 61 w 282"/>
                <a:gd name="T95" fmla="*/ 376 h 1209"/>
                <a:gd name="T96" fmla="*/ 61 w 282"/>
                <a:gd name="T97" fmla="*/ 332 h 1209"/>
                <a:gd name="T98" fmla="*/ 61 w 282"/>
                <a:gd name="T99" fmla="*/ 166 h 1209"/>
                <a:gd name="T100" fmla="*/ 63 w 282"/>
                <a:gd name="T101" fmla="*/ 141 h 1209"/>
                <a:gd name="T102" fmla="*/ 62 w 282"/>
                <a:gd name="T103" fmla="*/ 114 h 1209"/>
                <a:gd name="T104" fmla="*/ 61 w 282"/>
                <a:gd name="T105" fmla="*/ 86 h 1209"/>
                <a:gd name="T106" fmla="*/ 58 w 282"/>
                <a:gd name="T107" fmla="*/ 57 h 1209"/>
                <a:gd name="T108" fmla="*/ 56 w 282"/>
                <a:gd name="T109" fmla="*/ 29 h 1209"/>
                <a:gd name="T110" fmla="*/ 60 w 282"/>
                <a:gd name="T111" fmla="*/ 15 h 1209"/>
                <a:gd name="T112" fmla="*/ 71 w 282"/>
                <a:gd name="T113" fmla="*/ 15 h 1209"/>
                <a:gd name="T114" fmla="*/ 82 w 282"/>
                <a:gd name="T115" fmla="*/ 13 h 1209"/>
                <a:gd name="T116" fmla="*/ 137 w 282"/>
                <a:gd name="T117" fmla="*/ 1 h 1209"/>
                <a:gd name="T118" fmla="*/ 192 w 282"/>
                <a:gd name="T119" fmla="*/ 1 h 120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82"/>
                <a:gd name="T181" fmla="*/ 0 h 1209"/>
                <a:gd name="T182" fmla="*/ 282 w 282"/>
                <a:gd name="T183" fmla="*/ 1209 h 120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82" h="1209">
                  <a:moveTo>
                    <a:pt x="229" y="9"/>
                  </a:moveTo>
                  <a:lnTo>
                    <a:pt x="229" y="13"/>
                  </a:lnTo>
                  <a:lnTo>
                    <a:pt x="229" y="14"/>
                  </a:lnTo>
                  <a:lnTo>
                    <a:pt x="230" y="15"/>
                  </a:lnTo>
                  <a:lnTo>
                    <a:pt x="232" y="15"/>
                  </a:lnTo>
                  <a:lnTo>
                    <a:pt x="234" y="17"/>
                  </a:lnTo>
                  <a:lnTo>
                    <a:pt x="236" y="17"/>
                  </a:lnTo>
                  <a:lnTo>
                    <a:pt x="238" y="18"/>
                  </a:lnTo>
                  <a:lnTo>
                    <a:pt x="239" y="19"/>
                  </a:lnTo>
                  <a:lnTo>
                    <a:pt x="249" y="32"/>
                  </a:lnTo>
                  <a:lnTo>
                    <a:pt x="256" y="45"/>
                  </a:lnTo>
                  <a:lnTo>
                    <a:pt x="262" y="58"/>
                  </a:lnTo>
                  <a:lnTo>
                    <a:pt x="266" y="73"/>
                  </a:lnTo>
                  <a:lnTo>
                    <a:pt x="270" y="88"/>
                  </a:lnTo>
                  <a:lnTo>
                    <a:pt x="272" y="104"/>
                  </a:lnTo>
                  <a:lnTo>
                    <a:pt x="274" y="119"/>
                  </a:lnTo>
                  <a:lnTo>
                    <a:pt x="274" y="136"/>
                  </a:lnTo>
                  <a:lnTo>
                    <a:pt x="274" y="168"/>
                  </a:lnTo>
                  <a:lnTo>
                    <a:pt x="274" y="202"/>
                  </a:lnTo>
                  <a:lnTo>
                    <a:pt x="275" y="218"/>
                  </a:lnTo>
                  <a:lnTo>
                    <a:pt x="275" y="234"/>
                  </a:lnTo>
                  <a:lnTo>
                    <a:pt x="277" y="249"/>
                  </a:lnTo>
                  <a:lnTo>
                    <a:pt x="280" y="265"/>
                  </a:lnTo>
                  <a:lnTo>
                    <a:pt x="282" y="297"/>
                  </a:lnTo>
                  <a:lnTo>
                    <a:pt x="282" y="330"/>
                  </a:lnTo>
                  <a:lnTo>
                    <a:pt x="281" y="365"/>
                  </a:lnTo>
                  <a:lnTo>
                    <a:pt x="280" y="400"/>
                  </a:lnTo>
                  <a:lnTo>
                    <a:pt x="278" y="434"/>
                  </a:lnTo>
                  <a:lnTo>
                    <a:pt x="277" y="469"/>
                  </a:lnTo>
                  <a:lnTo>
                    <a:pt x="277" y="503"/>
                  </a:lnTo>
                  <a:lnTo>
                    <a:pt x="278" y="538"/>
                  </a:lnTo>
                  <a:lnTo>
                    <a:pt x="275" y="558"/>
                  </a:lnTo>
                  <a:lnTo>
                    <a:pt x="275" y="580"/>
                  </a:lnTo>
                  <a:lnTo>
                    <a:pt x="274" y="600"/>
                  </a:lnTo>
                  <a:lnTo>
                    <a:pt x="275" y="620"/>
                  </a:lnTo>
                  <a:lnTo>
                    <a:pt x="274" y="642"/>
                  </a:lnTo>
                  <a:lnTo>
                    <a:pt x="274" y="662"/>
                  </a:lnTo>
                  <a:lnTo>
                    <a:pt x="272" y="684"/>
                  </a:lnTo>
                  <a:lnTo>
                    <a:pt x="267" y="704"/>
                  </a:lnTo>
                  <a:lnTo>
                    <a:pt x="266" y="740"/>
                  </a:lnTo>
                  <a:lnTo>
                    <a:pt x="264" y="775"/>
                  </a:lnTo>
                  <a:lnTo>
                    <a:pt x="261" y="811"/>
                  </a:lnTo>
                  <a:lnTo>
                    <a:pt x="256" y="846"/>
                  </a:lnTo>
                  <a:lnTo>
                    <a:pt x="252" y="880"/>
                  </a:lnTo>
                  <a:lnTo>
                    <a:pt x="246" y="916"/>
                  </a:lnTo>
                  <a:lnTo>
                    <a:pt x="242" y="951"/>
                  </a:lnTo>
                  <a:lnTo>
                    <a:pt x="238" y="987"/>
                  </a:lnTo>
                  <a:lnTo>
                    <a:pt x="235" y="991"/>
                  </a:lnTo>
                  <a:lnTo>
                    <a:pt x="233" y="997"/>
                  </a:lnTo>
                  <a:lnTo>
                    <a:pt x="232" y="1003"/>
                  </a:lnTo>
                  <a:lnTo>
                    <a:pt x="230" y="1009"/>
                  </a:lnTo>
                  <a:lnTo>
                    <a:pt x="228" y="1015"/>
                  </a:lnTo>
                  <a:lnTo>
                    <a:pt x="227" y="1021"/>
                  </a:lnTo>
                  <a:lnTo>
                    <a:pt x="224" y="1027"/>
                  </a:lnTo>
                  <a:lnTo>
                    <a:pt x="223" y="1034"/>
                  </a:lnTo>
                  <a:lnTo>
                    <a:pt x="218" y="1045"/>
                  </a:lnTo>
                  <a:lnTo>
                    <a:pt x="211" y="1055"/>
                  </a:lnTo>
                  <a:lnTo>
                    <a:pt x="206" y="1065"/>
                  </a:lnTo>
                  <a:lnTo>
                    <a:pt x="198" y="1076"/>
                  </a:lnTo>
                  <a:lnTo>
                    <a:pt x="191" y="1086"/>
                  </a:lnTo>
                  <a:lnTo>
                    <a:pt x="186" y="1096"/>
                  </a:lnTo>
                  <a:lnTo>
                    <a:pt x="179" y="1107"/>
                  </a:lnTo>
                  <a:lnTo>
                    <a:pt x="174" y="1118"/>
                  </a:lnTo>
                  <a:lnTo>
                    <a:pt x="168" y="1124"/>
                  </a:lnTo>
                  <a:lnTo>
                    <a:pt x="162" y="1130"/>
                  </a:lnTo>
                  <a:lnTo>
                    <a:pt x="157" y="1136"/>
                  </a:lnTo>
                  <a:lnTo>
                    <a:pt x="151" y="1143"/>
                  </a:lnTo>
                  <a:lnTo>
                    <a:pt x="146" y="1149"/>
                  </a:lnTo>
                  <a:lnTo>
                    <a:pt x="140" y="1155"/>
                  </a:lnTo>
                  <a:lnTo>
                    <a:pt x="134" y="1160"/>
                  </a:lnTo>
                  <a:lnTo>
                    <a:pt x="126" y="1163"/>
                  </a:lnTo>
                  <a:lnTo>
                    <a:pt x="121" y="1173"/>
                  </a:lnTo>
                  <a:lnTo>
                    <a:pt x="121" y="1172"/>
                  </a:lnTo>
                  <a:lnTo>
                    <a:pt x="116" y="1172"/>
                  </a:lnTo>
                  <a:lnTo>
                    <a:pt x="113" y="1173"/>
                  </a:lnTo>
                  <a:lnTo>
                    <a:pt x="108" y="1174"/>
                  </a:lnTo>
                  <a:lnTo>
                    <a:pt x="104" y="1178"/>
                  </a:lnTo>
                  <a:lnTo>
                    <a:pt x="101" y="1180"/>
                  </a:lnTo>
                  <a:lnTo>
                    <a:pt x="96" y="1182"/>
                  </a:lnTo>
                  <a:lnTo>
                    <a:pt x="92" y="1185"/>
                  </a:lnTo>
                  <a:lnTo>
                    <a:pt x="87" y="1186"/>
                  </a:lnTo>
                  <a:lnTo>
                    <a:pt x="76" y="1188"/>
                  </a:lnTo>
                  <a:lnTo>
                    <a:pt x="66" y="1192"/>
                  </a:lnTo>
                  <a:lnTo>
                    <a:pt x="55" y="1195"/>
                  </a:lnTo>
                  <a:lnTo>
                    <a:pt x="45" y="1199"/>
                  </a:lnTo>
                  <a:lnTo>
                    <a:pt x="35" y="1203"/>
                  </a:lnTo>
                  <a:lnTo>
                    <a:pt x="24" y="1205"/>
                  </a:lnTo>
                  <a:lnTo>
                    <a:pt x="15" y="1207"/>
                  </a:lnTo>
                  <a:lnTo>
                    <a:pt x="5" y="1209"/>
                  </a:lnTo>
                  <a:lnTo>
                    <a:pt x="5" y="1205"/>
                  </a:lnTo>
                  <a:lnTo>
                    <a:pt x="5" y="1200"/>
                  </a:lnTo>
                  <a:lnTo>
                    <a:pt x="3" y="1197"/>
                  </a:lnTo>
                  <a:lnTo>
                    <a:pt x="2" y="1192"/>
                  </a:lnTo>
                  <a:lnTo>
                    <a:pt x="1" y="1188"/>
                  </a:lnTo>
                  <a:lnTo>
                    <a:pt x="0" y="1184"/>
                  </a:lnTo>
                  <a:lnTo>
                    <a:pt x="1" y="1180"/>
                  </a:lnTo>
                  <a:lnTo>
                    <a:pt x="5" y="1175"/>
                  </a:lnTo>
                  <a:lnTo>
                    <a:pt x="2" y="1172"/>
                  </a:lnTo>
                  <a:lnTo>
                    <a:pt x="1" y="1168"/>
                  </a:lnTo>
                  <a:lnTo>
                    <a:pt x="1" y="1163"/>
                  </a:lnTo>
                  <a:lnTo>
                    <a:pt x="1" y="1158"/>
                  </a:lnTo>
                  <a:lnTo>
                    <a:pt x="2" y="1154"/>
                  </a:lnTo>
                  <a:lnTo>
                    <a:pt x="2" y="1149"/>
                  </a:lnTo>
                  <a:lnTo>
                    <a:pt x="3" y="1144"/>
                  </a:lnTo>
                  <a:lnTo>
                    <a:pt x="2" y="1138"/>
                  </a:lnTo>
                  <a:lnTo>
                    <a:pt x="5" y="1075"/>
                  </a:lnTo>
                  <a:lnTo>
                    <a:pt x="6" y="1010"/>
                  </a:lnTo>
                  <a:lnTo>
                    <a:pt x="6" y="948"/>
                  </a:lnTo>
                  <a:lnTo>
                    <a:pt x="6" y="885"/>
                  </a:lnTo>
                  <a:lnTo>
                    <a:pt x="6" y="823"/>
                  </a:lnTo>
                  <a:lnTo>
                    <a:pt x="6" y="761"/>
                  </a:lnTo>
                  <a:lnTo>
                    <a:pt x="7" y="698"/>
                  </a:lnTo>
                  <a:lnTo>
                    <a:pt x="8" y="635"/>
                  </a:lnTo>
                  <a:lnTo>
                    <a:pt x="9" y="627"/>
                  </a:lnTo>
                  <a:lnTo>
                    <a:pt x="10" y="620"/>
                  </a:lnTo>
                  <a:lnTo>
                    <a:pt x="9" y="613"/>
                  </a:lnTo>
                  <a:lnTo>
                    <a:pt x="9" y="605"/>
                  </a:lnTo>
                  <a:lnTo>
                    <a:pt x="9" y="598"/>
                  </a:lnTo>
                  <a:lnTo>
                    <a:pt x="11" y="591"/>
                  </a:lnTo>
                  <a:lnTo>
                    <a:pt x="12" y="587"/>
                  </a:lnTo>
                  <a:lnTo>
                    <a:pt x="15" y="585"/>
                  </a:lnTo>
                  <a:lnTo>
                    <a:pt x="17" y="582"/>
                  </a:lnTo>
                  <a:lnTo>
                    <a:pt x="20" y="580"/>
                  </a:lnTo>
                  <a:lnTo>
                    <a:pt x="24" y="581"/>
                  </a:lnTo>
                  <a:lnTo>
                    <a:pt x="29" y="580"/>
                  </a:lnTo>
                  <a:lnTo>
                    <a:pt x="32" y="579"/>
                  </a:lnTo>
                  <a:lnTo>
                    <a:pt x="34" y="577"/>
                  </a:lnTo>
                  <a:lnTo>
                    <a:pt x="39" y="573"/>
                  </a:lnTo>
                  <a:lnTo>
                    <a:pt x="42" y="565"/>
                  </a:lnTo>
                  <a:lnTo>
                    <a:pt x="44" y="558"/>
                  </a:lnTo>
                  <a:lnTo>
                    <a:pt x="47" y="550"/>
                  </a:lnTo>
                  <a:lnTo>
                    <a:pt x="49" y="544"/>
                  </a:lnTo>
                  <a:lnTo>
                    <a:pt x="53" y="538"/>
                  </a:lnTo>
                  <a:lnTo>
                    <a:pt x="56" y="522"/>
                  </a:lnTo>
                  <a:lnTo>
                    <a:pt x="59" y="507"/>
                  </a:lnTo>
                  <a:lnTo>
                    <a:pt x="60" y="493"/>
                  </a:lnTo>
                  <a:lnTo>
                    <a:pt x="60" y="478"/>
                  </a:lnTo>
                  <a:lnTo>
                    <a:pt x="61" y="464"/>
                  </a:lnTo>
                  <a:lnTo>
                    <a:pt x="61" y="449"/>
                  </a:lnTo>
                  <a:lnTo>
                    <a:pt x="62" y="434"/>
                  </a:lnTo>
                  <a:lnTo>
                    <a:pt x="64" y="417"/>
                  </a:lnTo>
                  <a:lnTo>
                    <a:pt x="62" y="404"/>
                  </a:lnTo>
                  <a:lnTo>
                    <a:pt x="61" y="390"/>
                  </a:lnTo>
                  <a:lnTo>
                    <a:pt x="61" y="376"/>
                  </a:lnTo>
                  <a:lnTo>
                    <a:pt x="61" y="361"/>
                  </a:lnTo>
                  <a:lnTo>
                    <a:pt x="61" y="347"/>
                  </a:lnTo>
                  <a:lnTo>
                    <a:pt x="61" y="332"/>
                  </a:lnTo>
                  <a:lnTo>
                    <a:pt x="62" y="316"/>
                  </a:lnTo>
                  <a:lnTo>
                    <a:pt x="64" y="302"/>
                  </a:lnTo>
                  <a:lnTo>
                    <a:pt x="61" y="166"/>
                  </a:lnTo>
                  <a:lnTo>
                    <a:pt x="62" y="159"/>
                  </a:lnTo>
                  <a:lnTo>
                    <a:pt x="63" y="150"/>
                  </a:lnTo>
                  <a:lnTo>
                    <a:pt x="63" y="141"/>
                  </a:lnTo>
                  <a:lnTo>
                    <a:pt x="63" y="132"/>
                  </a:lnTo>
                  <a:lnTo>
                    <a:pt x="63" y="123"/>
                  </a:lnTo>
                  <a:lnTo>
                    <a:pt x="62" y="114"/>
                  </a:lnTo>
                  <a:lnTo>
                    <a:pt x="62" y="105"/>
                  </a:lnTo>
                  <a:lnTo>
                    <a:pt x="63" y="95"/>
                  </a:lnTo>
                  <a:lnTo>
                    <a:pt x="61" y="86"/>
                  </a:lnTo>
                  <a:lnTo>
                    <a:pt x="60" y="76"/>
                  </a:lnTo>
                  <a:lnTo>
                    <a:pt x="59" y="67"/>
                  </a:lnTo>
                  <a:lnTo>
                    <a:pt x="58" y="57"/>
                  </a:lnTo>
                  <a:lnTo>
                    <a:pt x="58" y="48"/>
                  </a:lnTo>
                  <a:lnTo>
                    <a:pt x="56" y="38"/>
                  </a:lnTo>
                  <a:lnTo>
                    <a:pt x="56" y="29"/>
                  </a:lnTo>
                  <a:lnTo>
                    <a:pt x="55" y="19"/>
                  </a:lnTo>
                  <a:lnTo>
                    <a:pt x="58" y="17"/>
                  </a:lnTo>
                  <a:lnTo>
                    <a:pt x="60" y="15"/>
                  </a:lnTo>
                  <a:lnTo>
                    <a:pt x="63" y="15"/>
                  </a:lnTo>
                  <a:lnTo>
                    <a:pt x="68" y="15"/>
                  </a:lnTo>
                  <a:lnTo>
                    <a:pt x="71" y="15"/>
                  </a:lnTo>
                  <a:lnTo>
                    <a:pt x="75" y="15"/>
                  </a:lnTo>
                  <a:lnTo>
                    <a:pt x="79" y="15"/>
                  </a:lnTo>
                  <a:lnTo>
                    <a:pt x="82" y="13"/>
                  </a:lnTo>
                  <a:lnTo>
                    <a:pt x="100" y="8"/>
                  </a:lnTo>
                  <a:lnTo>
                    <a:pt x="118" y="5"/>
                  </a:lnTo>
                  <a:lnTo>
                    <a:pt x="137" y="1"/>
                  </a:lnTo>
                  <a:lnTo>
                    <a:pt x="156" y="0"/>
                  </a:lnTo>
                  <a:lnTo>
                    <a:pt x="175" y="0"/>
                  </a:lnTo>
                  <a:lnTo>
                    <a:pt x="192" y="1"/>
                  </a:lnTo>
                  <a:lnTo>
                    <a:pt x="211" y="5"/>
                  </a:lnTo>
                  <a:lnTo>
                    <a:pt x="229" y="9"/>
                  </a:lnTo>
                  <a:close/>
                </a:path>
              </a:pathLst>
            </a:custGeom>
            <a:solidFill>
              <a:srgbClr val="82B882"/>
            </a:solidFill>
            <a:ln w="9525">
              <a:noFill/>
              <a:round/>
              <a:headEnd/>
              <a:tailEnd/>
            </a:ln>
          </p:spPr>
          <p:txBody>
            <a:bodyPr/>
            <a:lstStyle/>
            <a:p>
              <a:endParaRPr lang="en-US"/>
            </a:p>
          </p:txBody>
        </p:sp>
        <p:sp>
          <p:nvSpPr>
            <p:cNvPr id="4285" name="Freeform 119"/>
            <p:cNvSpPr>
              <a:spLocks/>
            </p:cNvSpPr>
            <p:nvPr/>
          </p:nvSpPr>
          <p:spPr bwMode="auto">
            <a:xfrm>
              <a:off x="4083" y="3896"/>
              <a:ext cx="71" cy="222"/>
            </a:xfrm>
            <a:custGeom>
              <a:avLst/>
              <a:gdLst>
                <a:gd name="T0" fmla="*/ 384 w 430"/>
                <a:gd name="T1" fmla="*/ 56 h 1329"/>
                <a:gd name="T2" fmla="*/ 408 w 430"/>
                <a:gd name="T3" fmla="*/ 75 h 1329"/>
                <a:gd name="T4" fmla="*/ 425 w 430"/>
                <a:gd name="T5" fmla="*/ 90 h 1329"/>
                <a:gd name="T6" fmla="*/ 407 w 430"/>
                <a:gd name="T7" fmla="*/ 102 h 1329"/>
                <a:gd name="T8" fmla="*/ 342 w 430"/>
                <a:gd name="T9" fmla="*/ 139 h 1329"/>
                <a:gd name="T10" fmla="*/ 292 w 430"/>
                <a:gd name="T11" fmla="*/ 174 h 1329"/>
                <a:gd name="T12" fmla="*/ 259 w 430"/>
                <a:gd name="T13" fmla="*/ 205 h 1329"/>
                <a:gd name="T14" fmla="*/ 230 w 430"/>
                <a:gd name="T15" fmla="*/ 247 h 1329"/>
                <a:gd name="T16" fmla="*/ 211 w 430"/>
                <a:gd name="T17" fmla="*/ 303 h 1329"/>
                <a:gd name="T18" fmla="*/ 196 w 430"/>
                <a:gd name="T19" fmla="*/ 371 h 1329"/>
                <a:gd name="T20" fmla="*/ 185 w 430"/>
                <a:gd name="T21" fmla="*/ 426 h 1329"/>
                <a:gd name="T22" fmla="*/ 175 w 430"/>
                <a:gd name="T23" fmla="*/ 457 h 1329"/>
                <a:gd name="T24" fmla="*/ 174 w 430"/>
                <a:gd name="T25" fmla="*/ 476 h 1329"/>
                <a:gd name="T26" fmla="*/ 172 w 430"/>
                <a:gd name="T27" fmla="*/ 492 h 1329"/>
                <a:gd name="T28" fmla="*/ 168 w 430"/>
                <a:gd name="T29" fmla="*/ 526 h 1329"/>
                <a:gd name="T30" fmla="*/ 168 w 430"/>
                <a:gd name="T31" fmla="*/ 576 h 1329"/>
                <a:gd name="T32" fmla="*/ 158 w 430"/>
                <a:gd name="T33" fmla="*/ 687 h 1329"/>
                <a:gd name="T34" fmla="*/ 155 w 430"/>
                <a:gd name="T35" fmla="*/ 757 h 1329"/>
                <a:gd name="T36" fmla="*/ 158 w 430"/>
                <a:gd name="T37" fmla="*/ 794 h 1329"/>
                <a:gd name="T38" fmla="*/ 155 w 430"/>
                <a:gd name="T39" fmla="*/ 892 h 1329"/>
                <a:gd name="T40" fmla="*/ 147 w 430"/>
                <a:gd name="T41" fmla="*/ 969 h 1329"/>
                <a:gd name="T42" fmla="*/ 147 w 430"/>
                <a:gd name="T43" fmla="*/ 1022 h 1329"/>
                <a:gd name="T44" fmla="*/ 146 w 430"/>
                <a:gd name="T45" fmla="*/ 1173 h 1329"/>
                <a:gd name="T46" fmla="*/ 148 w 430"/>
                <a:gd name="T47" fmla="*/ 1312 h 1329"/>
                <a:gd name="T48" fmla="*/ 146 w 430"/>
                <a:gd name="T49" fmla="*/ 1324 h 1329"/>
                <a:gd name="T50" fmla="*/ 104 w 430"/>
                <a:gd name="T51" fmla="*/ 1257 h 1329"/>
                <a:gd name="T52" fmla="*/ 92 w 430"/>
                <a:gd name="T53" fmla="*/ 1196 h 1329"/>
                <a:gd name="T54" fmla="*/ 61 w 430"/>
                <a:gd name="T55" fmla="*/ 1167 h 1329"/>
                <a:gd name="T56" fmla="*/ 39 w 430"/>
                <a:gd name="T57" fmla="*/ 1168 h 1329"/>
                <a:gd name="T58" fmla="*/ 21 w 430"/>
                <a:gd name="T59" fmla="*/ 1181 h 1329"/>
                <a:gd name="T60" fmla="*/ 16 w 430"/>
                <a:gd name="T61" fmla="*/ 1202 h 1329"/>
                <a:gd name="T62" fmla="*/ 13 w 430"/>
                <a:gd name="T63" fmla="*/ 1210 h 1329"/>
                <a:gd name="T64" fmla="*/ 14 w 430"/>
                <a:gd name="T65" fmla="*/ 1214 h 1329"/>
                <a:gd name="T66" fmla="*/ 9 w 430"/>
                <a:gd name="T67" fmla="*/ 1215 h 1329"/>
                <a:gd name="T68" fmla="*/ 2 w 430"/>
                <a:gd name="T69" fmla="*/ 1143 h 1329"/>
                <a:gd name="T70" fmla="*/ 4 w 430"/>
                <a:gd name="T71" fmla="*/ 1001 h 1329"/>
                <a:gd name="T72" fmla="*/ 2 w 430"/>
                <a:gd name="T73" fmla="*/ 869 h 1329"/>
                <a:gd name="T74" fmla="*/ 9 w 430"/>
                <a:gd name="T75" fmla="*/ 736 h 1329"/>
                <a:gd name="T76" fmla="*/ 13 w 430"/>
                <a:gd name="T77" fmla="*/ 566 h 1329"/>
                <a:gd name="T78" fmla="*/ 19 w 430"/>
                <a:gd name="T79" fmla="*/ 477 h 1329"/>
                <a:gd name="T80" fmla="*/ 19 w 430"/>
                <a:gd name="T81" fmla="*/ 445 h 1329"/>
                <a:gd name="T82" fmla="*/ 23 w 430"/>
                <a:gd name="T83" fmla="*/ 307 h 1329"/>
                <a:gd name="T84" fmla="*/ 34 w 430"/>
                <a:gd name="T85" fmla="*/ 235 h 1329"/>
                <a:gd name="T86" fmla="*/ 44 w 430"/>
                <a:gd name="T87" fmla="*/ 198 h 1329"/>
                <a:gd name="T88" fmla="*/ 50 w 430"/>
                <a:gd name="T89" fmla="*/ 182 h 1329"/>
                <a:gd name="T90" fmla="*/ 92 w 430"/>
                <a:gd name="T91" fmla="*/ 117 h 1329"/>
                <a:gd name="T92" fmla="*/ 147 w 430"/>
                <a:gd name="T93" fmla="*/ 62 h 1329"/>
                <a:gd name="T94" fmla="*/ 212 w 430"/>
                <a:gd name="T95" fmla="*/ 25 h 1329"/>
                <a:gd name="T96" fmla="*/ 268 w 430"/>
                <a:gd name="T97" fmla="*/ 2 h 1329"/>
                <a:gd name="T98" fmla="*/ 294 w 430"/>
                <a:gd name="T99" fmla="*/ 1 h 1329"/>
                <a:gd name="T100" fmla="*/ 322 w 430"/>
                <a:gd name="T101" fmla="*/ 20 h 1329"/>
                <a:gd name="T102" fmla="*/ 355 w 430"/>
                <a:gd name="T103" fmla="*/ 38 h 132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30"/>
                <a:gd name="T157" fmla="*/ 0 h 1329"/>
                <a:gd name="T158" fmla="*/ 430 w 430"/>
                <a:gd name="T159" fmla="*/ 1329 h 132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30" h="1329">
                  <a:moveTo>
                    <a:pt x="362" y="43"/>
                  </a:moveTo>
                  <a:lnTo>
                    <a:pt x="366" y="47"/>
                  </a:lnTo>
                  <a:lnTo>
                    <a:pt x="371" y="51"/>
                  </a:lnTo>
                  <a:lnTo>
                    <a:pt x="378" y="53"/>
                  </a:lnTo>
                  <a:lnTo>
                    <a:pt x="384" y="56"/>
                  </a:lnTo>
                  <a:lnTo>
                    <a:pt x="389" y="59"/>
                  </a:lnTo>
                  <a:lnTo>
                    <a:pt x="395" y="63"/>
                  </a:lnTo>
                  <a:lnTo>
                    <a:pt x="399" y="68"/>
                  </a:lnTo>
                  <a:lnTo>
                    <a:pt x="404" y="74"/>
                  </a:lnTo>
                  <a:lnTo>
                    <a:pt x="408" y="75"/>
                  </a:lnTo>
                  <a:lnTo>
                    <a:pt x="411" y="77"/>
                  </a:lnTo>
                  <a:lnTo>
                    <a:pt x="415" y="80"/>
                  </a:lnTo>
                  <a:lnTo>
                    <a:pt x="419" y="83"/>
                  </a:lnTo>
                  <a:lnTo>
                    <a:pt x="421" y="87"/>
                  </a:lnTo>
                  <a:lnTo>
                    <a:pt x="425" y="90"/>
                  </a:lnTo>
                  <a:lnTo>
                    <a:pt x="428" y="95"/>
                  </a:lnTo>
                  <a:lnTo>
                    <a:pt x="430" y="99"/>
                  </a:lnTo>
                  <a:lnTo>
                    <a:pt x="422" y="99"/>
                  </a:lnTo>
                  <a:lnTo>
                    <a:pt x="415" y="100"/>
                  </a:lnTo>
                  <a:lnTo>
                    <a:pt x="407" y="102"/>
                  </a:lnTo>
                  <a:lnTo>
                    <a:pt x="399" y="105"/>
                  </a:lnTo>
                  <a:lnTo>
                    <a:pt x="384" y="111"/>
                  </a:lnTo>
                  <a:lnTo>
                    <a:pt x="369" y="119"/>
                  </a:lnTo>
                  <a:lnTo>
                    <a:pt x="356" y="129"/>
                  </a:lnTo>
                  <a:lnTo>
                    <a:pt x="342" y="139"/>
                  </a:lnTo>
                  <a:lnTo>
                    <a:pt x="327" y="149"/>
                  </a:lnTo>
                  <a:lnTo>
                    <a:pt x="314" y="157"/>
                  </a:lnTo>
                  <a:lnTo>
                    <a:pt x="306" y="163"/>
                  </a:lnTo>
                  <a:lnTo>
                    <a:pt x="300" y="169"/>
                  </a:lnTo>
                  <a:lnTo>
                    <a:pt x="292" y="174"/>
                  </a:lnTo>
                  <a:lnTo>
                    <a:pt x="284" y="179"/>
                  </a:lnTo>
                  <a:lnTo>
                    <a:pt x="278" y="185"/>
                  </a:lnTo>
                  <a:lnTo>
                    <a:pt x="270" y="191"/>
                  </a:lnTo>
                  <a:lnTo>
                    <a:pt x="264" y="197"/>
                  </a:lnTo>
                  <a:lnTo>
                    <a:pt x="259" y="205"/>
                  </a:lnTo>
                  <a:lnTo>
                    <a:pt x="247" y="217"/>
                  </a:lnTo>
                  <a:lnTo>
                    <a:pt x="248" y="218"/>
                  </a:lnTo>
                  <a:lnTo>
                    <a:pt x="242" y="228"/>
                  </a:lnTo>
                  <a:lnTo>
                    <a:pt x="236" y="237"/>
                  </a:lnTo>
                  <a:lnTo>
                    <a:pt x="230" y="247"/>
                  </a:lnTo>
                  <a:lnTo>
                    <a:pt x="224" y="257"/>
                  </a:lnTo>
                  <a:lnTo>
                    <a:pt x="219" y="267"/>
                  </a:lnTo>
                  <a:lnTo>
                    <a:pt x="215" y="279"/>
                  </a:lnTo>
                  <a:lnTo>
                    <a:pt x="212" y="290"/>
                  </a:lnTo>
                  <a:lnTo>
                    <a:pt x="211" y="303"/>
                  </a:lnTo>
                  <a:lnTo>
                    <a:pt x="208" y="316"/>
                  </a:lnTo>
                  <a:lnTo>
                    <a:pt x="205" y="329"/>
                  </a:lnTo>
                  <a:lnTo>
                    <a:pt x="201" y="343"/>
                  </a:lnTo>
                  <a:lnTo>
                    <a:pt x="199" y="356"/>
                  </a:lnTo>
                  <a:lnTo>
                    <a:pt x="196" y="371"/>
                  </a:lnTo>
                  <a:lnTo>
                    <a:pt x="193" y="384"/>
                  </a:lnTo>
                  <a:lnTo>
                    <a:pt x="189" y="398"/>
                  </a:lnTo>
                  <a:lnTo>
                    <a:pt x="185" y="410"/>
                  </a:lnTo>
                  <a:lnTo>
                    <a:pt x="186" y="418"/>
                  </a:lnTo>
                  <a:lnTo>
                    <a:pt x="185" y="426"/>
                  </a:lnTo>
                  <a:lnTo>
                    <a:pt x="183" y="432"/>
                  </a:lnTo>
                  <a:lnTo>
                    <a:pt x="179" y="439"/>
                  </a:lnTo>
                  <a:lnTo>
                    <a:pt x="177" y="445"/>
                  </a:lnTo>
                  <a:lnTo>
                    <a:pt x="176" y="451"/>
                  </a:lnTo>
                  <a:lnTo>
                    <a:pt x="175" y="457"/>
                  </a:lnTo>
                  <a:lnTo>
                    <a:pt x="176" y="464"/>
                  </a:lnTo>
                  <a:lnTo>
                    <a:pt x="175" y="467"/>
                  </a:lnTo>
                  <a:lnTo>
                    <a:pt x="175" y="470"/>
                  </a:lnTo>
                  <a:lnTo>
                    <a:pt x="174" y="472"/>
                  </a:lnTo>
                  <a:lnTo>
                    <a:pt x="174" y="476"/>
                  </a:lnTo>
                  <a:lnTo>
                    <a:pt x="174" y="478"/>
                  </a:lnTo>
                  <a:lnTo>
                    <a:pt x="173" y="481"/>
                  </a:lnTo>
                  <a:lnTo>
                    <a:pt x="173" y="483"/>
                  </a:lnTo>
                  <a:lnTo>
                    <a:pt x="173" y="485"/>
                  </a:lnTo>
                  <a:lnTo>
                    <a:pt x="172" y="492"/>
                  </a:lnTo>
                  <a:lnTo>
                    <a:pt x="172" y="498"/>
                  </a:lnTo>
                  <a:lnTo>
                    <a:pt x="171" y="506"/>
                  </a:lnTo>
                  <a:lnTo>
                    <a:pt x="171" y="513"/>
                  </a:lnTo>
                  <a:lnTo>
                    <a:pt x="169" y="519"/>
                  </a:lnTo>
                  <a:lnTo>
                    <a:pt x="168" y="526"/>
                  </a:lnTo>
                  <a:lnTo>
                    <a:pt x="167" y="532"/>
                  </a:lnTo>
                  <a:lnTo>
                    <a:pt x="165" y="539"/>
                  </a:lnTo>
                  <a:lnTo>
                    <a:pt x="167" y="551"/>
                  </a:lnTo>
                  <a:lnTo>
                    <a:pt x="168" y="564"/>
                  </a:lnTo>
                  <a:lnTo>
                    <a:pt x="168" y="576"/>
                  </a:lnTo>
                  <a:lnTo>
                    <a:pt x="168" y="589"/>
                  </a:lnTo>
                  <a:lnTo>
                    <a:pt x="166" y="613"/>
                  </a:lnTo>
                  <a:lnTo>
                    <a:pt x="164" y="638"/>
                  </a:lnTo>
                  <a:lnTo>
                    <a:pt x="161" y="662"/>
                  </a:lnTo>
                  <a:lnTo>
                    <a:pt x="158" y="687"/>
                  </a:lnTo>
                  <a:lnTo>
                    <a:pt x="157" y="711"/>
                  </a:lnTo>
                  <a:lnTo>
                    <a:pt x="158" y="735"/>
                  </a:lnTo>
                  <a:lnTo>
                    <a:pt x="156" y="742"/>
                  </a:lnTo>
                  <a:lnTo>
                    <a:pt x="155" y="749"/>
                  </a:lnTo>
                  <a:lnTo>
                    <a:pt x="155" y="757"/>
                  </a:lnTo>
                  <a:lnTo>
                    <a:pt x="155" y="764"/>
                  </a:lnTo>
                  <a:lnTo>
                    <a:pt x="156" y="772"/>
                  </a:lnTo>
                  <a:lnTo>
                    <a:pt x="157" y="779"/>
                  </a:lnTo>
                  <a:lnTo>
                    <a:pt x="158" y="787"/>
                  </a:lnTo>
                  <a:lnTo>
                    <a:pt x="158" y="794"/>
                  </a:lnTo>
                  <a:lnTo>
                    <a:pt x="156" y="815"/>
                  </a:lnTo>
                  <a:lnTo>
                    <a:pt x="155" y="834"/>
                  </a:lnTo>
                  <a:lnTo>
                    <a:pt x="155" y="854"/>
                  </a:lnTo>
                  <a:lnTo>
                    <a:pt x="155" y="873"/>
                  </a:lnTo>
                  <a:lnTo>
                    <a:pt x="155" y="892"/>
                  </a:lnTo>
                  <a:lnTo>
                    <a:pt x="154" y="910"/>
                  </a:lnTo>
                  <a:lnTo>
                    <a:pt x="153" y="929"/>
                  </a:lnTo>
                  <a:lnTo>
                    <a:pt x="150" y="947"/>
                  </a:lnTo>
                  <a:lnTo>
                    <a:pt x="148" y="958"/>
                  </a:lnTo>
                  <a:lnTo>
                    <a:pt x="147" y="969"/>
                  </a:lnTo>
                  <a:lnTo>
                    <a:pt x="148" y="979"/>
                  </a:lnTo>
                  <a:lnTo>
                    <a:pt x="148" y="990"/>
                  </a:lnTo>
                  <a:lnTo>
                    <a:pt x="148" y="1001"/>
                  </a:lnTo>
                  <a:lnTo>
                    <a:pt x="148" y="1011"/>
                  </a:lnTo>
                  <a:lnTo>
                    <a:pt x="147" y="1022"/>
                  </a:lnTo>
                  <a:lnTo>
                    <a:pt x="146" y="1033"/>
                  </a:lnTo>
                  <a:lnTo>
                    <a:pt x="146" y="1068"/>
                  </a:lnTo>
                  <a:lnTo>
                    <a:pt x="146" y="1102"/>
                  </a:lnTo>
                  <a:lnTo>
                    <a:pt x="146" y="1138"/>
                  </a:lnTo>
                  <a:lnTo>
                    <a:pt x="146" y="1173"/>
                  </a:lnTo>
                  <a:lnTo>
                    <a:pt x="146" y="1207"/>
                  </a:lnTo>
                  <a:lnTo>
                    <a:pt x="146" y="1242"/>
                  </a:lnTo>
                  <a:lnTo>
                    <a:pt x="147" y="1276"/>
                  </a:lnTo>
                  <a:lnTo>
                    <a:pt x="150" y="1311"/>
                  </a:lnTo>
                  <a:lnTo>
                    <a:pt x="148" y="1312"/>
                  </a:lnTo>
                  <a:lnTo>
                    <a:pt x="147" y="1315"/>
                  </a:lnTo>
                  <a:lnTo>
                    <a:pt x="146" y="1317"/>
                  </a:lnTo>
                  <a:lnTo>
                    <a:pt x="146" y="1319"/>
                  </a:lnTo>
                  <a:lnTo>
                    <a:pt x="146" y="1322"/>
                  </a:lnTo>
                  <a:lnTo>
                    <a:pt x="146" y="1324"/>
                  </a:lnTo>
                  <a:lnTo>
                    <a:pt x="146" y="1326"/>
                  </a:lnTo>
                  <a:lnTo>
                    <a:pt x="146" y="1329"/>
                  </a:lnTo>
                  <a:lnTo>
                    <a:pt x="103" y="1292"/>
                  </a:lnTo>
                  <a:lnTo>
                    <a:pt x="104" y="1275"/>
                  </a:lnTo>
                  <a:lnTo>
                    <a:pt x="104" y="1257"/>
                  </a:lnTo>
                  <a:lnTo>
                    <a:pt x="103" y="1239"/>
                  </a:lnTo>
                  <a:lnTo>
                    <a:pt x="101" y="1221"/>
                  </a:lnTo>
                  <a:lnTo>
                    <a:pt x="99" y="1212"/>
                  </a:lnTo>
                  <a:lnTo>
                    <a:pt x="95" y="1204"/>
                  </a:lnTo>
                  <a:lnTo>
                    <a:pt x="92" y="1196"/>
                  </a:lnTo>
                  <a:lnTo>
                    <a:pt x="88" y="1188"/>
                  </a:lnTo>
                  <a:lnTo>
                    <a:pt x="82" y="1182"/>
                  </a:lnTo>
                  <a:lnTo>
                    <a:pt x="77" y="1176"/>
                  </a:lnTo>
                  <a:lnTo>
                    <a:pt x="70" y="1170"/>
                  </a:lnTo>
                  <a:lnTo>
                    <a:pt x="61" y="1167"/>
                  </a:lnTo>
                  <a:lnTo>
                    <a:pt x="57" y="1164"/>
                  </a:lnTo>
                  <a:lnTo>
                    <a:pt x="52" y="1164"/>
                  </a:lnTo>
                  <a:lnTo>
                    <a:pt x="48" y="1164"/>
                  </a:lnTo>
                  <a:lnTo>
                    <a:pt x="44" y="1165"/>
                  </a:lnTo>
                  <a:lnTo>
                    <a:pt x="39" y="1168"/>
                  </a:lnTo>
                  <a:lnTo>
                    <a:pt x="36" y="1169"/>
                  </a:lnTo>
                  <a:lnTo>
                    <a:pt x="31" y="1171"/>
                  </a:lnTo>
                  <a:lnTo>
                    <a:pt x="28" y="1174"/>
                  </a:lnTo>
                  <a:lnTo>
                    <a:pt x="24" y="1176"/>
                  </a:lnTo>
                  <a:lnTo>
                    <a:pt x="21" y="1181"/>
                  </a:lnTo>
                  <a:lnTo>
                    <a:pt x="20" y="1186"/>
                  </a:lnTo>
                  <a:lnTo>
                    <a:pt x="20" y="1189"/>
                  </a:lnTo>
                  <a:lnTo>
                    <a:pt x="19" y="1194"/>
                  </a:lnTo>
                  <a:lnTo>
                    <a:pt x="18" y="1199"/>
                  </a:lnTo>
                  <a:lnTo>
                    <a:pt x="16" y="1202"/>
                  </a:lnTo>
                  <a:lnTo>
                    <a:pt x="12" y="1206"/>
                  </a:lnTo>
                  <a:lnTo>
                    <a:pt x="12" y="1207"/>
                  </a:lnTo>
                  <a:lnTo>
                    <a:pt x="13" y="1208"/>
                  </a:lnTo>
                  <a:lnTo>
                    <a:pt x="13" y="1210"/>
                  </a:lnTo>
                  <a:lnTo>
                    <a:pt x="14" y="1211"/>
                  </a:lnTo>
                  <a:lnTo>
                    <a:pt x="14" y="1212"/>
                  </a:lnTo>
                  <a:lnTo>
                    <a:pt x="14" y="1213"/>
                  </a:lnTo>
                  <a:lnTo>
                    <a:pt x="14" y="1214"/>
                  </a:lnTo>
                  <a:lnTo>
                    <a:pt x="13" y="1215"/>
                  </a:lnTo>
                  <a:lnTo>
                    <a:pt x="12" y="1215"/>
                  </a:lnTo>
                  <a:lnTo>
                    <a:pt x="10" y="1215"/>
                  </a:lnTo>
                  <a:lnTo>
                    <a:pt x="9" y="1215"/>
                  </a:lnTo>
                  <a:lnTo>
                    <a:pt x="8" y="1215"/>
                  </a:lnTo>
                  <a:lnTo>
                    <a:pt x="3" y="1202"/>
                  </a:lnTo>
                  <a:lnTo>
                    <a:pt x="3" y="1173"/>
                  </a:lnTo>
                  <a:lnTo>
                    <a:pt x="2" y="1143"/>
                  </a:lnTo>
                  <a:lnTo>
                    <a:pt x="2" y="1114"/>
                  </a:lnTo>
                  <a:lnTo>
                    <a:pt x="0" y="1087"/>
                  </a:lnTo>
                  <a:lnTo>
                    <a:pt x="2" y="1058"/>
                  </a:lnTo>
                  <a:lnTo>
                    <a:pt x="2" y="1029"/>
                  </a:lnTo>
                  <a:lnTo>
                    <a:pt x="4" y="1001"/>
                  </a:lnTo>
                  <a:lnTo>
                    <a:pt x="7" y="972"/>
                  </a:lnTo>
                  <a:lnTo>
                    <a:pt x="4" y="946"/>
                  </a:lnTo>
                  <a:lnTo>
                    <a:pt x="2" y="921"/>
                  </a:lnTo>
                  <a:lnTo>
                    <a:pt x="2" y="895"/>
                  </a:lnTo>
                  <a:lnTo>
                    <a:pt x="2" y="869"/>
                  </a:lnTo>
                  <a:lnTo>
                    <a:pt x="3" y="844"/>
                  </a:lnTo>
                  <a:lnTo>
                    <a:pt x="4" y="818"/>
                  </a:lnTo>
                  <a:lnTo>
                    <a:pt x="6" y="794"/>
                  </a:lnTo>
                  <a:lnTo>
                    <a:pt x="8" y="769"/>
                  </a:lnTo>
                  <a:lnTo>
                    <a:pt x="9" y="736"/>
                  </a:lnTo>
                  <a:lnTo>
                    <a:pt x="9" y="701"/>
                  </a:lnTo>
                  <a:lnTo>
                    <a:pt x="10" y="668"/>
                  </a:lnTo>
                  <a:lnTo>
                    <a:pt x="12" y="634"/>
                  </a:lnTo>
                  <a:lnTo>
                    <a:pt x="13" y="600"/>
                  </a:lnTo>
                  <a:lnTo>
                    <a:pt x="13" y="566"/>
                  </a:lnTo>
                  <a:lnTo>
                    <a:pt x="15" y="531"/>
                  </a:lnTo>
                  <a:lnTo>
                    <a:pt x="16" y="495"/>
                  </a:lnTo>
                  <a:lnTo>
                    <a:pt x="18" y="489"/>
                  </a:lnTo>
                  <a:lnTo>
                    <a:pt x="19" y="483"/>
                  </a:lnTo>
                  <a:lnTo>
                    <a:pt x="19" y="477"/>
                  </a:lnTo>
                  <a:lnTo>
                    <a:pt x="18" y="471"/>
                  </a:lnTo>
                  <a:lnTo>
                    <a:pt x="17" y="464"/>
                  </a:lnTo>
                  <a:lnTo>
                    <a:pt x="17" y="458"/>
                  </a:lnTo>
                  <a:lnTo>
                    <a:pt x="17" y="452"/>
                  </a:lnTo>
                  <a:lnTo>
                    <a:pt x="19" y="445"/>
                  </a:lnTo>
                  <a:lnTo>
                    <a:pt x="21" y="415"/>
                  </a:lnTo>
                  <a:lnTo>
                    <a:pt x="23" y="384"/>
                  </a:lnTo>
                  <a:lnTo>
                    <a:pt x="23" y="353"/>
                  </a:lnTo>
                  <a:lnTo>
                    <a:pt x="23" y="323"/>
                  </a:lnTo>
                  <a:lnTo>
                    <a:pt x="23" y="307"/>
                  </a:lnTo>
                  <a:lnTo>
                    <a:pt x="24" y="292"/>
                  </a:lnTo>
                  <a:lnTo>
                    <a:pt x="25" y="278"/>
                  </a:lnTo>
                  <a:lnTo>
                    <a:pt x="27" y="263"/>
                  </a:lnTo>
                  <a:lnTo>
                    <a:pt x="30" y="248"/>
                  </a:lnTo>
                  <a:lnTo>
                    <a:pt x="34" y="235"/>
                  </a:lnTo>
                  <a:lnTo>
                    <a:pt x="39" y="220"/>
                  </a:lnTo>
                  <a:lnTo>
                    <a:pt x="46" y="207"/>
                  </a:lnTo>
                  <a:lnTo>
                    <a:pt x="44" y="204"/>
                  </a:lnTo>
                  <a:lnTo>
                    <a:pt x="44" y="200"/>
                  </a:lnTo>
                  <a:lnTo>
                    <a:pt x="44" y="198"/>
                  </a:lnTo>
                  <a:lnTo>
                    <a:pt x="45" y="194"/>
                  </a:lnTo>
                  <a:lnTo>
                    <a:pt x="47" y="191"/>
                  </a:lnTo>
                  <a:lnTo>
                    <a:pt x="48" y="188"/>
                  </a:lnTo>
                  <a:lnTo>
                    <a:pt x="49" y="185"/>
                  </a:lnTo>
                  <a:lnTo>
                    <a:pt x="50" y="182"/>
                  </a:lnTo>
                  <a:lnTo>
                    <a:pt x="58" y="169"/>
                  </a:lnTo>
                  <a:lnTo>
                    <a:pt x="66" y="155"/>
                  </a:lnTo>
                  <a:lnTo>
                    <a:pt x="73" y="142"/>
                  </a:lnTo>
                  <a:lnTo>
                    <a:pt x="83" y="130"/>
                  </a:lnTo>
                  <a:lnTo>
                    <a:pt x="92" y="117"/>
                  </a:lnTo>
                  <a:lnTo>
                    <a:pt x="103" y="105"/>
                  </a:lnTo>
                  <a:lnTo>
                    <a:pt x="113" y="93"/>
                  </a:lnTo>
                  <a:lnTo>
                    <a:pt x="124" y="82"/>
                  </a:lnTo>
                  <a:lnTo>
                    <a:pt x="136" y="71"/>
                  </a:lnTo>
                  <a:lnTo>
                    <a:pt x="147" y="62"/>
                  </a:lnTo>
                  <a:lnTo>
                    <a:pt x="161" y="52"/>
                  </a:lnTo>
                  <a:lnTo>
                    <a:pt x="173" y="44"/>
                  </a:lnTo>
                  <a:lnTo>
                    <a:pt x="186" y="37"/>
                  </a:lnTo>
                  <a:lnTo>
                    <a:pt x="198" y="29"/>
                  </a:lnTo>
                  <a:lnTo>
                    <a:pt x="212" y="25"/>
                  </a:lnTo>
                  <a:lnTo>
                    <a:pt x="226" y="20"/>
                  </a:lnTo>
                  <a:lnTo>
                    <a:pt x="236" y="16"/>
                  </a:lnTo>
                  <a:lnTo>
                    <a:pt x="246" y="12"/>
                  </a:lnTo>
                  <a:lnTo>
                    <a:pt x="257" y="7"/>
                  </a:lnTo>
                  <a:lnTo>
                    <a:pt x="268" y="2"/>
                  </a:lnTo>
                  <a:lnTo>
                    <a:pt x="273" y="1"/>
                  </a:lnTo>
                  <a:lnTo>
                    <a:pt x="279" y="0"/>
                  </a:lnTo>
                  <a:lnTo>
                    <a:pt x="284" y="0"/>
                  </a:lnTo>
                  <a:lnTo>
                    <a:pt x="289" y="0"/>
                  </a:lnTo>
                  <a:lnTo>
                    <a:pt x="294" y="1"/>
                  </a:lnTo>
                  <a:lnTo>
                    <a:pt x="299" y="4"/>
                  </a:lnTo>
                  <a:lnTo>
                    <a:pt x="304" y="8"/>
                  </a:lnTo>
                  <a:lnTo>
                    <a:pt x="309" y="14"/>
                  </a:lnTo>
                  <a:lnTo>
                    <a:pt x="315" y="18"/>
                  </a:lnTo>
                  <a:lnTo>
                    <a:pt x="322" y="20"/>
                  </a:lnTo>
                  <a:lnTo>
                    <a:pt x="330" y="22"/>
                  </a:lnTo>
                  <a:lnTo>
                    <a:pt x="336" y="26"/>
                  </a:lnTo>
                  <a:lnTo>
                    <a:pt x="343" y="29"/>
                  </a:lnTo>
                  <a:lnTo>
                    <a:pt x="349" y="33"/>
                  </a:lnTo>
                  <a:lnTo>
                    <a:pt x="355" y="38"/>
                  </a:lnTo>
                  <a:lnTo>
                    <a:pt x="362" y="43"/>
                  </a:lnTo>
                  <a:close/>
                </a:path>
              </a:pathLst>
            </a:custGeom>
            <a:solidFill>
              <a:srgbClr val="82B882"/>
            </a:solidFill>
            <a:ln w="9525">
              <a:noFill/>
              <a:round/>
              <a:headEnd/>
              <a:tailEnd/>
            </a:ln>
          </p:spPr>
          <p:txBody>
            <a:bodyPr/>
            <a:lstStyle/>
            <a:p>
              <a:endParaRPr lang="en-US"/>
            </a:p>
          </p:txBody>
        </p:sp>
        <p:sp>
          <p:nvSpPr>
            <p:cNvPr id="4286" name="Freeform 120"/>
            <p:cNvSpPr>
              <a:spLocks/>
            </p:cNvSpPr>
            <p:nvPr/>
          </p:nvSpPr>
          <p:spPr bwMode="auto">
            <a:xfrm>
              <a:off x="4206" y="3904"/>
              <a:ext cx="159" cy="236"/>
            </a:xfrm>
            <a:custGeom>
              <a:avLst/>
              <a:gdLst>
                <a:gd name="T0" fmla="*/ 893 w 955"/>
                <a:gd name="T1" fmla="*/ 35 h 1415"/>
                <a:gd name="T2" fmla="*/ 896 w 955"/>
                <a:gd name="T3" fmla="*/ 127 h 1415"/>
                <a:gd name="T4" fmla="*/ 897 w 955"/>
                <a:gd name="T5" fmla="*/ 180 h 1415"/>
                <a:gd name="T6" fmla="*/ 900 w 955"/>
                <a:gd name="T7" fmla="*/ 248 h 1415"/>
                <a:gd name="T8" fmla="*/ 903 w 955"/>
                <a:gd name="T9" fmla="*/ 408 h 1415"/>
                <a:gd name="T10" fmla="*/ 915 w 955"/>
                <a:gd name="T11" fmla="*/ 503 h 1415"/>
                <a:gd name="T12" fmla="*/ 930 w 955"/>
                <a:gd name="T13" fmla="*/ 541 h 1415"/>
                <a:gd name="T14" fmla="*/ 946 w 955"/>
                <a:gd name="T15" fmla="*/ 551 h 1415"/>
                <a:gd name="T16" fmla="*/ 955 w 955"/>
                <a:gd name="T17" fmla="*/ 560 h 1415"/>
                <a:gd name="T18" fmla="*/ 953 w 955"/>
                <a:gd name="T19" fmla="*/ 772 h 1415"/>
                <a:gd name="T20" fmla="*/ 947 w 955"/>
                <a:gd name="T21" fmla="*/ 954 h 1415"/>
                <a:gd name="T22" fmla="*/ 941 w 955"/>
                <a:gd name="T23" fmla="*/ 1088 h 1415"/>
                <a:gd name="T24" fmla="*/ 937 w 955"/>
                <a:gd name="T25" fmla="*/ 1150 h 1415"/>
                <a:gd name="T26" fmla="*/ 928 w 955"/>
                <a:gd name="T27" fmla="*/ 1187 h 1415"/>
                <a:gd name="T28" fmla="*/ 909 w 955"/>
                <a:gd name="T29" fmla="*/ 1197 h 1415"/>
                <a:gd name="T30" fmla="*/ 891 w 955"/>
                <a:gd name="T31" fmla="*/ 1206 h 1415"/>
                <a:gd name="T32" fmla="*/ 872 w 955"/>
                <a:gd name="T33" fmla="*/ 1214 h 1415"/>
                <a:gd name="T34" fmla="*/ 823 w 955"/>
                <a:gd name="T35" fmla="*/ 1223 h 1415"/>
                <a:gd name="T36" fmla="*/ 784 w 955"/>
                <a:gd name="T37" fmla="*/ 1234 h 1415"/>
                <a:gd name="T38" fmla="*/ 761 w 955"/>
                <a:gd name="T39" fmla="*/ 1236 h 1415"/>
                <a:gd name="T40" fmla="*/ 747 w 955"/>
                <a:gd name="T41" fmla="*/ 1242 h 1415"/>
                <a:gd name="T42" fmla="*/ 728 w 955"/>
                <a:gd name="T43" fmla="*/ 1248 h 1415"/>
                <a:gd name="T44" fmla="*/ 685 w 955"/>
                <a:gd name="T45" fmla="*/ 1257 h 1415"/>
                <a:gd name="T46" fmla="*/ 636 w 955"/>
                <a:gd name="T47" fmla="*/ 1271 h 1415"/>
                <a:gd name="T48" fmla="*/ 575 w 955"/>
                <a:gd name="T49" fmla="*/ 1283 h 1415"/>
                <a:gd name="T50" fmla="*/ 564 w 955"/>
                <a:gd name="T51" fmla="*/ 1286 h 1415"/>
                <a:gd name="T52" fmla="*/ 527 w 955"/>
                <a:gd name="T53" fmla="*/ 1295 h 1415"/>
                <a:gd name="T54" fmla="*/ 456 w 955"/>
                <a:gd name="T55" fmla="*/ 1313 h 1415"/>
                <a:gd name="T56" fmla="*/ 422 w 955"/>
                <a:gd name="T57" fmla="*/ 1321 h 1415"/>
                <a:gd name="T58" fmla="*/ 397 w 955"/>
                <a:gd name="T59" fmla="*/ 1329 h 1415"/>
                <a:gd name="T60" fmla="*/ 368 w 955"/>
                <a:gd name="T61" fmla="*/ 1337 h 1415"/>
                <a:gd name="T62" fmla="*/ 335 w 955"/>
                <a:gd name="T63" fmla="*/ 1344 h 1415"/>
                <a:gd name="T64" fmla="*/ 303 w 955"/>
                <a:gd name="T65" fmla="*/ 1353 h 1415"/>
                <a:gd name="T66" fmla="*/ 282 w 955"/>
                <a:gd name="T67" fmla="*/ 1358 h 1415"/>
                <a:gd name="T68" fmla="*/ 266 w 955"/>
                <a:gd name="T69" fmla="*/ 1360 h 1415"/>
                <a:gd name="T70" fmla="*/ 252 w 955"/>
                <a:gd name="T71" fmla="*/ 1364 h 1415"/>
                <a:gd name="T72" fmla="*/ 129 w 955"/>
                <a:gd name="T73" fmla="*/ 1391 h 1415"/>
                <a:gd name="T74" fmla="*/ 4 w 955"/>
                <a:gd name="T75" fmla="*/ 1409 h 1415"/>
                <a:gd name="T76" fmla="*/ 2 w 955"/>
                <a:gd name="T77" fmla="*/ 1379 h 1415"/>
                <a:gd name="T78" fmla="*/ 0 w 955"/>
                <a:gd name="T79" fmla="*/ 777 h 1415"/>
                <a:gd name="T80" fmla="*/ 25 w 955"/>
                <a:gd name="T81" fmla="*/ 763 h 1415"/>
                <a:gd name="T82" fmla="*/ 32 w 955"/>
                <a:gd name="T83" fmla="*/ 746 h 1415"/>
                <a:gd name="T84" fmla="*/ 51 w 955"/>
                <a:gd name="T85" fmla="*/ 696 h 1415"/>
                <a:gd name="T86" fmla="*/ 64 w 955"/>
                <a:gd name="T87" fmla="*/ 625 h 1415"/>
                <a:gd name="T88" fmla="*/ 67 w 955"/>
                <a:gd name="T89" fmla="*/ 526 h 1415"/>
                <a:gd name="T90" fmla="*/ 60 w 955"/>
                <a:gd name="T91" fmla="*/ 384 h 1415"/>
                <a:gd name="T92" fmla="*/ 60 w 955"/>
                <a:gd name="T93" fmla="*/ 247 h 1415"/>
                <a:gd name="T94" fmla="*/ 56 w 955"/>
                <a:gd name="T95" fmla="*/ 165 h 1415"/>
                <a:gd name="T96" fmla="*/ 111 w 955"/>
                <a:gd name="T97" fmla="*/ 122 h 1415"/>
                <a:gd name="T98" fmla="*/ 201 w 955"/>
                <a:gd name="T99" fmla="*/ 104 h 1415"/>
                <a:gd name="T100" fmla="*/ 272 w 955"/>
                <a:gd name="T101" fmla="*/ 91 h 1415"/>
                <a:gd name="T102" fmla="*/ 324 w 955"/>
                <a:gd name="T103" fmla="*/ 79 h 1415"/>
                <a:gd name="T104" fmla="*/ 345 w 955"/>
                <a:gd name="T105" fmla="*/ 78 h 1415"/>
                <a:gd name="T106" fmla="*/ 411 w 955"/>
                <a:gd name="T107" fmla="*/ 62 h 1415"/>
                <a:gd name="T108" fmla="*/ 573 w 955"/>
                <a:gd name="T109" fmla="*/ 49 h 1415"/>
                <a:gd name="T110" fmla="*/ 680 w 955"/>
                <a:gd name="T111" fmla="*/ 30 h 1415"/>
                <a:gd name="T112" fmla="*/ 768 w 955"/>
                <a:gd name="T113" fmla="*/ 17 h 1415"/>
                <a:gd name="T114" fmla="*/ 848 w 955"/>
                <a:gd name="T115" fmla="*/ 3 h 141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55"/>
                <a:gd name="T175" fmla="*/ 0 h 1415"/>
                <a:gd name="T176" fmla="*/ 955 w 955"/>
                <a:gd name="T177" fmla="*/ 1415 h 141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55" h="1415">
                  <a:moveTo>
                    <a:pt x="882" y="0"/>
                  </a:moveTo>
                  <a:lnTo>
                    <a:pt x="886" y="9"/>
                  </a:lnTo>
                  <a:lnTo>
                    <a:pt x="890" y="18"/>
                  </a:lnTo>
                  <a:lnTo>
                    <a:pt x="892" y="26"/>
                  </a:lnTo>
                  <a:lnTo>
                    <a:pt x="893" y="35"/>
                  </a:lnTo>
                  <a:lnTo>
                    <a:pt x="895" y="53"/>
                  </a:lnTo>
                  <a:lnTo>
                    <a:pt x="895" y="71"/>
                  </a:lnTo>
                  <a:lnTo>
                    <a:pt x="895" y="90"/>
                  </a:lnTo>
                  <a:lnTo>
                    <a:pt x="895" y="109"/>
                  </a:lnTo>
                  <a:lnTo>
                    <a:pt x="896" y="127"/>
                  </a:lnTo>
                  <a:lnTo>
                    <a:pt x="898" y="146"/>
                  </a:lnTo>
                  <a:lnTo>
                    <a:pt x="898" y="155"/>
                  </a:lnTo>
                  <a:lnTo>
                    <a:pt x="898" y="164"/>
                  </a:lnTo>
                  <a:lnTo>
                    <a:pt x="897" y="172"/>
                  </a:lnTo>
                  <a:lnTo>
                    <a:pt x="897" y="180"/>
                  </a:lnTo>
                  <a:lnTo>
                    <a:pt x="896" y="190"/>
                  </a:lnTo>
                  <a:lnTo>
                    <a:pt x="896" y="198"/>
                  </a:lnTo>
                  <a:lnTo>
                    <a:pt x="897" y="207"/>
                  </a:lnTo>
                  <a:lnTo>
                    <a:pt x="900" y="216"/>
                  </a:lnTo>
                  <a:lnTo>
                    <a:pt x="900" y="248"/>
                  </a:lnTo>
                  <a:lnTo>
                    <a:pt x="900" y="279"/>
                  </a:lnTo>
                  <a:lnTo>
                    <a:pt x="900" y="312"/>
                  </a:lnTo>
                  <a:lnTo>
                    <a:pt x="901" y="344"/>
                  </a:lnTo>
                  <a:lnTo>
                    <a:pt x="902" y="376"/>
                  </a:lnTo>
                  <a:lnTo>
                    <a:pt x="903" y="408"/>
                  </a:lnTo>
                  <a:lnTo>
                    <a:pt x="904" y="440"/>
                  </a:lnTo>
                  <a:lnTo>
                    <a:pt x="905" y="471"/>
                  </a:lnTo>
                  <a:lnTo>
                    <a:pt x="909" y="481"/>
                  </a:lnTo>
                  <a:lnTo>
                    <a:pt x="913" y="492"/>
                  </a:lnTo>
                  <a:lnTo>
                    <a:pt x="915" y="503"/>
                  </a:lnTo>
                  <a:lnTo>
                    <a:pt x="917" y="512"/>
                  </a:lnTo>
                  <a:lnTo>
                    <a:pt x="919" y="523"/>
                  </a:lnTo>
                  <a:lnTo>
                    <a:pt x="924" y="532"/>
                  </a:lnTo>
                  <a:lnTo>
                    <a:pt x="927" y="537"/>
                  </a:lnTo>
                  <a:lnTo>
                    <a:pt x="930" y="541"/>
                  </a:lnTo>
                  <a:lnTo>
                    <a:pt x="934" y="544"/>
                  </a:lnTo>
                  <a:lnTo>
                    <a:pt x="939" y="548"/>
                  </a:lnTo>
                  <a:lnTo>
                    <a:pt x="940" y="550"/>
                  </a:lnTo>
                  <a:lnTo>
                    <a:pt x="943" y="551"/>
                  </a:lnTo>
                  <a:lnTo>
                    <a:pt x="946" y="551"/>
                  </a:lnTo>
                  <a:lnTo>
                    <a:pt x="948" y="553"/>
                  </a:lnTo>
                  <a:lnTo>
                    <a:pt x="950" y="554"/>
                  </a:lnTo>
                  <a:lnTo>
                    <a:pt x="953" y="555"/>
                  </a:lnTo>
                  <a:lnTo>
                    <a:pt x="954" y="556"/>
                  </a:lnTo>
                  <a:lnTo>
                    <a:pt x="955" y="560"/>
                  </a:lnTo>
                  <a:lnTo>
                    <a:pt x="954" y="604"/>
                  </a:lnTo>
                  <a:lnTo>
                    <a:pt x="953" y="647"/>
                  </a:lnTo>
                  <a:lnTo>
                    <a:pt x="953" y="689"/>
                  </a:lnTo>
                  <a:lnTo>
                    <a:pt x="953" y="730"/>
                  </a:lnTo>
                  <a:lnTo>
                    <a:pt x="953" y="772"/>
                  </a:lnTo>
                  <a:lnTo>
                    <a:pt x="953" y="815"/>
                  </a:lnTo>
                  <a:lnTo>
                    <a:pt x="953" y="857"/>
                  </a:lnTo>
                  <a:lnTo>
                    <a:pt x="951" y="901"/>
                  </a:lnTo>
                  <a:lnTo>
                    <a:pt x="948" y="927"/>
                  </a:lnTo>
                  <a:lnTo>
                    <a:pt x="947" y="954"/>
                  </a:lnTo>
                  <a:lnTo>
                    <a:pt x="946" y="981"/>
                  </a:lnTo>
                  <a:lnTo>
                    <a:pt x="945" y="1007"/>
                  </a:lnTo>
                  <a:lnTo>
                    <a:pt x="945" y="1035"/>
                  </a:lnTo>
                  <a:lnTo>
                    <a:pt x="944" y="1062"/>
                  </a:lnTo>
                  <a:lnTo>
                    <a:pt x="941" y="1088"/>
                  </a:lnTo>
                  <a:lnTo>
                    <a:pt x="939" y="1115"/>
                  </a:lnTo>
                  <a:lnTo>
                    <a:pt x="938" y="1123"/>
                  </a:lnTo>
                  <a:lnTo>
                    <a:pt x="938" y="1133"/>
                  </a:lnTo>
                  <a:lnTo>
                    <a:pt x="938" y="1141"/>
                  </a:lnTo>
                  <a:lnTo>
                    <a:pt x="937" y="1150"/>
                  </a:lnTo>
                  <a:lnTo>
                    <a:pt x="937" y="1159"/>
                  </a:lnTo>
                  <a:lnTo>
                    <a:pt x="936" y="1168"/>
                  </a:lnTo>
                  <a:lnTo>
                    <a:pt x="935" y="1177"/>
                  </a:lnTo>
                  <a:lnTo>
                    <a:pt x="934" y="1186"/>
                  </a:lnTo>
                  <a:lnTo>
                    <a:pt x="928" y="1187"/>
                  </a:lnTo>
                  <a:lnTo>
                    <a:pt x="924" y="1189"/>
                  </a:lnTo>
                  <a:lnTo>
                    <a:pt x="920" y="1191"/>
                  </a:lnTo>
                  <a:lnTo>
                    <a:pt x="917" y="1193"/>
                  </a:lnTo>
                  <a:lnTo>
                    <a:pt x="914" y="1196"/>
                  </a:lnTo>
                  <a:lnTo>
                    <a:pt x="909" y="1197"/>
                  </a:lnTo>
                  <a:lnTo>
                    <a:pt x="905" y="1198"/>
                  </a:lnTo>
                  <a:lnTo>
                    <a:pt x="900" y="1198"/>
                  </a:lnTo>
                  <a:lnTo>
                    <a:pt x="897" y="1203"/>
                  </a:lnTo>
                  <a:lnTo>
                    <a:pt x="894" y="1206"/>
                  </a:lnTo>
                  <a:lnTo>
                    <a:pt x="891" y="1206"/>
                  </a:lnTo>
                  <a:lnTo>
                    <a:pt x="886" y="1206"/>
                  </a:lnTo>
                  <a:lnTo>
                    <a:pt x="883" y="1206"/>
                  </a:lnTo>
                  <a:lnTo>
                    <a:pt x="879" y="1208"/>
                  </a:lnTo>
                  <a:lnTo>
                    <a:pt x="875" y="1209"/>
                  </a:lnTo>
                  <a:lnTo>
                    <a:pt x="872" y="1214"/>
                  </a:lnTo>
                  <a:lnTo>
                    <a:pt x="862" y="1215"/>
                  </a:lnTo>
                  <a:lnTo>
                    <a:pt x="853" y="1216"/>
                  </a:lnTo>
                  <a:lnTo>
                    <a:pt x="843" y="1218"/>
                  </a:lnTo>
                  <a:lnTo>
                    <a:pt x="833" y="1221"/>
                  </a:lnTo>
                  <a:lnTo>
                    <a:pt x="823" y="1223"/>
                  </a:lnTo>
                  <a:lnTo>
                    <a:pt x="812" y="1226"/>
                  </a:lnTo>
                  <a:lnTo>
                    <a:pt x="802" y="1228"/>
                  </a:lnTo>
                  <a:lnTo>
                    <a:pt x="792" y="1229"/>
                  </a:lnTo>
                  <a:lnTo>
                    <a:pt x="788" y="1232"/>
                  </a:lnTo>
                  <a:lnTo>
                    <a:pt x="784" y="1234"/>
                  </a:lnTo>
                  <a:lnTo>
                    <a:pt x="779" y="1234"/>
                  </a:lnTo>
                  <a:lnTo>
                    <a:pt x="775" y="1234"/>
                  </a:lnTo>
                  <a:lnTo>
                    <a:pt x="770" y="1234"/>
                  </a:lnTo>
                  <a:lnTo>
                    <a:pt x="766" y="1235"/>
                  </a:lnTo>
                  <a:lnTo>
                    <a:pt x="761" y="1236"/>
                  </a:lnTo>
                  <a:lnTo>
                    <a:pt x="757" y="1240"/>
                  </a:lnTo>
                  <a:lnTo>
                    <a:pt x="755" y="1241"/>
                  </a:lnTo>
                  <a:lnTo>
                    <a:pt x="752" y="1241"/>
                  </a:lnTo>
                  <a:lnTo>
                    <a:pt x="749" y="1241"/>
                  </a:lnTo>
                  <a:lnTo>
                    <a:pt x="747" y="1242"/>
                  </a:lnTo>
                  <a:lnTo>
                    <a:pt x="745" y="1242"/>
                  </a:lnTo>
                  <a:lnTo>
                    <a:pt x="742" y="1242"/>
                  </a:lnTo>
                  <a:lnTo>
                    <a:pt x="738" y="1243"/>
                  </a:lnTo>
                  <a:lnTo>
                    <a:pt x="736" y="1243"/>
                  </a:lnTo>
                  <a:lnTo>
                    <a:pt x="728" y="1248"/>
                  </a:lnTo>
                  <a:lnTo>
                    <a:pt x="720" y="1251"/>
                  </a:lnTo>
                  <a:lnTo>
                    <a:pt x="711" y="1252"/>
                  </a:lnTo>
                  <a:lnTo>
                    <a:pt x="703" y="1253"/>
                  </a:lnTo>
                  <a:lnTo>
                    <a:pt x="694" y="1255"/>
                  </a:lnTo>
                  <a:lnTo>
                    <a:pt x="685" y="1257"/>
                  </a:lnTo>
                  <a:lnTo>
                    <a:pt x="678" y="1260"/>
                  </a:lnTo>
                  <a:lnTo>
                    <a:pt x="671" y="1265"/>
                  </a:lnTo>
                  <a:lnTo>
                    <a:pt x="659" y="1267"/>
                  </a:lnTo>
                  <a:lnTo>
                    <a:pt x="648" y="1270"/>
                  </a:lnTo>
                  <a:lnTo>
                    <a:pt x="636" y="1271"/>
                  </a:lnTo>
                  <a:lnTo>
                    <a:pt x="623" y="1273"/>
                  </a:lnTo>
                  <a:lnTo>
                    <a:pt x="611" y="1276"/>
                  </a:lnTo>
                  <a:lnTo>
                    <a:pt x="599" y="1278"/>
                  </a:lnTo>
                  <a:lnTo>
                    <a:pt x="587" y="1280"/>
                  </a:lnTo>
                  <a:lnTo>
                    <a:pt x="575" y="1283"/>
                  </a:lnTo>
                  <a:lnTo>
                    <a:pt x="574" y="1284"/>
                  </a:lnTo>
                  <a:lnTo>
                    <a:pt x="572" y="1285"/>
                  </a:lnTo>
                  <a:lnTo>
                    <a:pt x="569" y="1286"/>
                  </a:lnTo>
                  <a:lnTo>
                    <a:pt x="567" y="1286"/>
                  </a:lnTo>
                  <a:lnTo>
                    <a:pt x="564" y="1286"/>
                  </a:lnTo>
                  <a:lnTo>
                    <a:pt x="562" y="1286"/>
                  </a:lnTo>
                  <a:lnTo>
                    <a:pt x="559" y="1286"/>
                  </a:lnTo>
                  <a:lnTo>
                    <a:pt x="557" y="1288"/>
                  </a:lnTo>
                  <a:lnTo>
                    <a:pt x="543" y="1292"/>
                  </a:lnTo>
                  <a:lnTo>
                    <a:pt x="527" y="1295"/>
                  </a:lnTo>
                  <a:lnTo>
                    <a:pt x="513" y="1298"/>
                  </a:lnTo>
                  <a:lnTo>
                    <a:pt x="499" y="1301"/>
                  </a:lnTo>
                  <a:lnTo>
                    <a:pt x="484" y="1304"/>
                  </a:lnTo>
                  <a:lnTo>
                    <a:pt x="470" y="1308"/>
                  </a:lnTo>
                  <a:lnTo>
                    <a:pt x="456" y="1313"/>
                  </a:lnTo>
                  <a:lnTo>
                    <a:pt x="442" y="1319"/>
                  </a:lnTo>
                  <a:lnTo>
                    <a:pt x="438" y="1317"/>
                  </a:lnTo>
                  <a:lnTo>
                    <a:pt x="434" y="1317"/>
                  </a:lnTo>
                  <a:lnTo>
                    <a:pt x="428" y="1319"/>
                  </a:lnTo>
                  <a:lnTo>
                    <a:pt x="422" y="1321"/>
                  </a:lnTo>
                  <a:lnTo>
                    <a:pt x="418" y="1323"/>
                  </a:lnTo>
                  <a:lnTo>
                    <a:pt x="413" y="1326"/>
                  </a:lnTo>
                  <a:lnTo>
                    <a:pt x="407" y="1327"/>
                  </a:lnTo>
                  <a:lnTo>
                    <a:pt x="403" y="1326"/>
                  </a:lnTo>
                  <a:lnTo>
                    <a:pt x="397" y="1329"/>
                  </a:lnTo>
                  <a:lnTo>
                    <a:pt x="392" y="1331"/>
                  </a:lnTo>
                  <a:lnTo>
                    <a:pt x="386" y="1333"/>
                  </a:lnTo>
                  <a:lnTo>
                    <a:pt x="379" y="1334"/>
                  </a:lnTo>
                  <a:lnTo>
                    <a:pt x="374" y="1335"/>
                  </a:lnTo>
                  <a:lnTo>
                    <a:pt x="368" y="1337"/>
                  </a:lnTo>
                  <a:lnTo>
                    <a:pt x="362" y="1339"/>
                  </a:lnTo>
                  <a:lnTo>
                    <a:pt x="356" y="1341"/>
                  </a:lnTo>
                  <a:lnTo>
                    <a:pt x="348" y="1341"/>
                  </a:lnTo>
                  <a:lnTo>
                    <a:pt x="342" y="1343"/>
                  </a:lnTo>
                  <a:lnTo>
                    <a:pt x="335" y="1344"/>
                  </a:lnTo>
                  <a:lnTo>
                    <a:pt x="330" y="1346"/>
                  </a:lnTo>
                  <a:lnTo>
                    <a:pt x="323" y="1347"/>
                  </a:lnTo>
                  <a:lnTo>
                    <a:pt x="316" y="1350"/>
                  </a:lnTo>
                  <a:lnTo>
                    <a:pt x="311" y="1352"/>
                  </a:lnTo>
                  <a:lnTo>
                    <a:pt x="303" y="1353"/>
                  </a:lnTo>
                  <a:lnTo>
                    <a:pt x="299" y="1352"/>
                  </a:lnTo>
                  <a:lnTo>
                    <a:pt x="294" y="1353"/>
                  </a:lnTo>
                  <a:lnTo>
                    <a:pt x="290" y="1354"/>
                  </a:lnTo>
                  <a:lnTo>
                    <a:pt x="287" y="1356"/>
                  </a:lnTo>
                  <a:lnTo>
                    <a:pt x="282" y="1358"/>
                  </a:lnTo>
                  <a:lnTo>
                    <a:pt x="279" y="1359"/>
                  </a:lnTo>
                  <a:lnTo>
                    <a:pt x="274" y="1359"/>
                  </a:lnTo>
                  <a:lnTo>
                    <a:pt x="270" y="1358"/>
                  </a:lnTo>
                  <a:lnTo>
                    <a:pt x="268" y="1360"/>
                  </a:lnTo>
                  <a:lnTo>
                    <a:pt x="266" y="1360"/>
                  </a:lnTo>
                  <a:lnTo>
                    <a:pt x="262" y="1362"/>
                  </a:lnTo>
                  <a:lnTo>
                    <a:pt x="260" y="1362"/>
                  </a:lnTo>
                  <a:lnTo>
                    <a:pt x="258" y="1362"/>
                  </a:lnTo>
                  <a:lnTo>
                    <a:pt x="255" y="1363"/>
                  </a:lnTo>
                  <a:lnTo>
                    <a:pt x="252" y="1364"/>
                  </a:lnTo>
                  <a:lnTo>
                    <a:pt x="250" y="1366"/>
                  </a:lnTo>
                  <a:lnTo>
                    <a:pt x="219" y="1370"/>
                  </a:lnTo>
                  <a:lnTo>
                    <a:pt x="189" y="1376"/>
                  </a:lnTo>
                  <a:lnTo>
                    <a:pt x="159" y="1384"/>
                  </a:lnTo>
                  <a:lnTo>
                    <a:pt x="129" y="1391"/>
                  </a:lnTo>
                  <a:lnTo>
                    <a:pt x="99" y="1400"/>
                  </a:lnTo>
                  <a:lnTo>
                    <a:pt x="68" y="1407"/>
                  </a:lnTo>
                  <a:lnTo>
                    <a:pt x="37" y="1413"/>
                  </a:lnTo>
                  <a:lnTo>
                    <a:pt x="5" y="1415"/>
                  </a:lnTo>
                  <a:lnTo>
                    <a:pt x="4" y="1409"/>
                  </a:lnTo>
                  <a:lnTo>
                    <a:pt x="3" y="1403"/>
                  </a:lnTo>
                  <a:lnTo>
                    <a:pt x="2" y="1397"/>
                  </a:lnTo>
                  <a:lnTo>
                    <a:pt x="2" y="1391"/>
                  </a:lnTo>
                  <a:lnTo>
                    <a:pt x="2" y="1385"/>
                  </a:lnTo>
                  <a:lnTo>
                    <a:pt x="2" y="1379"/>
                  </a:lnTo>
                  <a:lnTo>
                    <a:pt x="3" y="1372"/>
                  </a:lnTo>
                  <a:lnTo>
                    <a:pt x="5" y="1366"/>
                  </a:lnTo>
                  <a:lnTo>
                    <a:pt x="2" y="1360"/>
                  </a:lnTo>
                  <a:lnTo>
                    <a:pt x="0" y="1242"/>
                  </a:lnTo>
                  <a:lnTo>
                    <a:pt x="0" y="777"/>
                  </a:lnTo>
                  <a:lnTo>
                    <a:pt x="4" y="773"/>
                  </a:lnTo>
                  <a:lnTo>
                    <a:pt x="8" y="771"/>
                  </a:lnTo>
                  <a:lnTo>
                    <a:pt x="14" y="769"/>
                  </a:lnTo>
                  <a:lnTo>
                    <a:pt x="19" y="766"/>
                  </a:lnTo>
                  <a:lnTo>
                    <a:pt x="25" y="763"/>
                  </a:lnTo>
                  <a:lnTo>
                    <a:pt x="28" y="759"/>
                  </a:lnTo>
                  <a:lnTo>
                    <a:pt x="29" y="757"/>
                  </a:lnTo>
                  <a:lnTo>
                    <a:pt x="30" y="753"/>
                  </a:lnTo>
                  <a:lnTo>
                    <a:pt x="32" y="751"/>
                  </a:lnTo>
                  <a:lnTo>
                    <a:pt x="32" y="746"/>
                  </a:lnTo>
                  <a:lnTo>
                    <a:pt x="36" y="736"/>
                  </a:lnTo>
                  <a:lnTo>
                    <a:pt x="40" y="727"/>
                  </a:lnTo>
                  <a:lnTo>
                    <a:pt x="45" y="716"/>
                  </a:lnTo>
                  <a:lnTo>
                    <a:pt x="48" y="707"/>
                  </a:lnTo>
                  <a:lnTo>
                    <a:pt x="51" y="696"/>
                  </a:lnTo>
                  <a:lnTo>
                    <a:pt x="55" y="685"/>
                  </a:lnTo>
                  <a:lnTo>
                    <a:pt x="56" y="674"/>
                  </a:lnTo>
                  <a:lnTo>
                    <a:pt x="56" y="664"/>
                  </a:lnTo>
                  <a:lnTo>
                    <a:pt x="60" y="645"/>
                  </a:lnTo>
                  <a:lnTo>
                    <a:pt x="64" y="625"/>
                  </a:lnTo>
                  <a:lnTo>
                    <a:pt x="66" y="606"/>
                  </a:lnTo>
                  <a:lnTo>
                    <a:pt x="67" y="586"/>
                  </a:lnTo>
                  <a:lnTo>
                    <a:pt x="68" y="567"/>
                  </a:lnTo>
                  <a:lnTo>
                    <a:pt x="68" y="547"/>
                  </a:lnTo>
                  <a:lnTo>
                    <a:pt x="67" y="526"/>
                  </a:lnTo>
                  <a:lnTo>
                    <a:pt x="65" y="506"/>
                  </a:lnTo>
                  <a:lnTo>
                    <a:pt x="61" y="475"/>
                  </a:lnTo>
                  <a:lnTo>
                    <a:pt x="60" y="444"/>
                  </a:lnTo>
                  <a:lnTo>
                    <a:pt x="60" y="414"/>
                  </a:lnTo>
                  <a:lnTo>
                    <a:pt x="60" y="384"/>
                  </a:lnTo>
                  <a:lnTo>
                    <a:pt x="61" y="353"/>
                  </a:lnTo>
                  <a:lnTo>
                    <a:pt x="61" y="324"/>
                  </a:lnTo>
                  <a:lnTo>
                    <a:pt x="61" y="294"/>
                  </a:lnTo>
                  <a:lnTo>
                    <a:pt x="59" y="264"/>
                  </a:lnTo>
                  <a:lnTo>
                    <a:pt x="60" y="247"/>
                  </a:lnTo>
                  <a:lnTo>
                    <a:pt x="60" y="230"/>
                  </a:lnTo>
                  <a:lnTo>
                    <a:pt x="59" y="215"/>
                  </a:lnTo>
                  <a:lnTo>
                    <a:pt x="58" y="198"/>
                  </a:lnTo>
                  <a:lnTo>
                    <a:pt x="57" y="182"/>
                  </a:lnTo>
                  <a:lnTo>
                    <a:pt x="56" y="165"/>
                  </a:lnTo>
                  <a:lnTo>
                    <a:pt x="56" y="149"/>
                  </a:lnTo>
                  <a:lnTo>
                    <a:pt x="56" y="133"/>
                  </a:lnTo>
                  <a:lnTo>
                    <a:pt x="75" y="128"/>
                  </a:lnTo>
                  <a:lnTo>
                    <a:pt x="93" y="124"/>
                  </a:lnTo>
                  <a:lnTo>
                    <a:pt x="111" y="122"/>
                  </a:lnTo>
                  <a:lnTo>
                    <a:pt x="129" y="120"/>
                  </a:lnTo>
                  <a:lnTo>
                    <a:pt x="148" y="116"/>
                  </a:lnTo>
                  <a:lnTo>
                    <a:pt x="165" y="112"/>
                  </a:lnTo>
                  <a:lnTo>
                    <a:pt x="183" y="109"/>
                  </a:lnTo>
                  <a:lnTo>
                    <a:pt x="201" y="104"/>
                  </a:lnTo>
                  <a:lnTo>
                    <a:pt x="216" y="104"/>
                  </a:lnTo>
                  <a:lnTo>
                    <a:pt x="230" y="102"/>
                  </a:lnTo>
                  <a:lnTo>
                    <a:pt x="244" y="99"/>
                  </a:lnTo>
                  <a:lnTo>
                    <a:pt x="258" y="96"/>
                  </a:lnTo>
                  <a:lnTo>
                    <a:pt x="272" y="91"/>
                  </a:lnTo>
                  <a:lnTo>
                    <a:pt x="287" y="87"/>
                  </a:lnTo>
                  <a:lnTo>
                    <a:pt x="301" y="85"/>
                  </a:lnTo>
                  <a:lnTo>
                    <a:pt x="315" y="83"/>
                  </a:lnTo>
                  <a:lnTo>
                    <a:pt x="320" y="80"/>
                  </a:lnTo>
                  <a:lnTo>
                    <a:pt x="324" y="79"/>
                  </a:lnTo>
                  <a:lnTo>
                    <a:pt x="328" y="79"/>
                  </a:lnTo>
                  <a:lnTo>
                    <a:pt x="332" y="79"/>
                  </a:lnTo>
                  <a:lnTo>
                    <a:pt x="336" y="79"/>
                  </a:lnTo>
                  <a:lnTo>
                    <a:pt x="341" y="79"/>
                  </a:lnTo>
                  <a:lnTo>
                    <a:pt x="345" y="78"/>
                  </a:lnTo>
                  <a:lnTo>
                    <a:pt x="350" y="77"/>
                  </a:lnTo>
                  <a:lnTo>
                    <a:pt x="364" y="72"/>
                  </a:lnTo>
                  <a:lnTo>
                    <a:pt x="379" y="68"/>
                  </a:lnTo>
                  <a:lnTo>
                    <a:pt x="396" y="65"/>
                  </a:lnTo>
                  <a:lnTo>
                    <a:pt x="411" y="62"/>
                  </a:lnTo>
                  <a:lnTo>
                    <a:pt x="443" y="59"/>
                  </a:lnTo>
                  <a:lnTo>
                    <a:pt x="475" y="56"/>
                  </a:lnTo>
                  <a:lnTo>
                    <a:pt x="507" y="55"/>
                  </a:lnTo>
                  <a:lnTo>
                    <a:pt x="541" y="53"/>
                  </a:lnTo>
                  <a:lnTo>
                    <a:pt x="573" y="49"/>
                  </a:lnTo>
                  <a:lnTo>
                    <a:pt x="605" y="43"/>
                  </a:lnTo>
                  <a:lnTo>
                    <a:pt x="623" y="41"/>
                  </a:lnTo>
                  <a:lnTo>
                    <a:pt x="642" y="37"/>
                  </a:lnTo>
                  <a:lnTo>
                    <a:pt x="661" y="34"/>
                  </a:lnTo>
                  <a:lnTo>
                    <a:pt x="680" y="30"/>
                  </a:lnTo>
                  <a:lnTo>
                    <a:pt x="697" y="26"/>
                  </a:lnTo>
                  <a:lnTo>
                    <a:pt x="716" y="24"/>
                  </a:lnTo>
                  <a:lnTo>
                    <a:pt x="734" y="22"/>
                  </a:lnTo>
                  <a:lnTo>
                    <a:pt x="752" y="19"/>
                  </a:lnTo>
                  <a:lnTo>
                    <a:pt x="768" y="17"/>
                  </a:lnTo>
                  <a:lnTo>
                    <a:pt x="785" y="15"/>
                  </a:lnTo>
                  <a:lnTo>
                    <a:pt x="800" y="11"/>
                  </a:lnTo>
                  <a:lnTo>
                    <a:pt x="816" y="9"/>
                  </a:lnTo>
                  <a:lnTo>
                    <a:pt x="832" y="5"/>
                  </a:lnTo>
                  <a:lnTo>
                    <a:pt x="848" y="3"/>
                  </a:lnTo>
                  <a:lnTo>
                    <a:pt x="864" y="1"/>
                  </a:lnTo>
                  <a:lnTo>
                    <a:pt x="882" y="0"/>
                  </a:lnTo>
                  <a:close/>
                </a:path>
              </a:pathLst>
            </a:custGeom>
            <a:solidFill>
              <a:srgbClr val="82B882"/>
            </a:solidFill>
            <a:ln w="9525">
              <a:noFill/>
              <a:round/>
              <a:headEnd/>
              <a:tailEnd/>
            </a:ln>
          </p:spPr>
          <p:txBody>
            <a:bodyPr/>
            <a:lstStyle/>
            <a:p>
              <a:endParaRPr lang="en-US"/>
            </a:p>
          </p:txBody>
        </p:sp>
        <p:sp>
          <p:nvSpPr>
            <p:cNvPr id="4287" name="Freeform 121"/>
            <p:cNvSpPr>
              <a:spLocks/>
            </p:cNvSpPr>
            <p:nvPr/>
          </p:nvSpPr>
          <p:spPr bwMode="auto">
            <a:xfrm>
              <a:off x="4174" y="3908"/>
              <a:ext cx="18" cy="7"/>
            </a:xfrm>
            <a:custGeom>
              <a:avLst/>
              <a:gdLst>
                <a:gd name="T0" fmla="*/ 106 w 106"/>
                <a:gd name="T1" fmla="*/ 4 h 42"/>
                <a:gd name="T2" fmla="*/ 105 w 106"/>
                <a:gd name="T3" fmla="*/ 7 h 42"/>
                <a:gd name="T4" fmla="*/ 104 w 106"/>
                <a:gd name="T5" fmla="*/ 11 h 42"/>
                <a:gd name="T6" fmla="*/ 102 w 106"/>
                <a:gd name="T7" fmla="*/ 15 h 42"/>
                <a:gd name="T8" fmla="*/ 100 w 106"/>
                <a:gd name="T9" fmla="*/ 17 h 42"/>
                <a:gd name="T10" fmla="*/ 98 w 106"/>
                <a:gd name="T11" fmla="*/ 19 h 42"/>
                <a:gd name="T12" fmla="*/ 94 w 106"/>
                <a:gd name="T13" fmla="*/ 21 h 42"/>
                <a:gd name="T14" fmla="*/ 92 w 106"/>
                <a:gd name="T15" fmla="*/ 23 h 42"/>
                <a:gd name="T16" fmla="*/ 89 w 106"/>
                <a:gd name="T17" fmla="*/ 25 h 42"/>
                <a:gd name="T18" fmla="*/ 78 w 106"/>
                <a:gd name="T19" fmla="*/ 29 h 42"/>
                <a:gd name="T20" fmla="*/ 67 w 106"/>
                <a:gd name="T21" fmla="*/ 34 h 42"/>
                <a:gd name="T22" fmla="*/ 56 w 106"/>
                <a:gd name="T23" fmla="*/ 37 h 42"/>
                <a:gd name="T24" fmla="*/ 45 w 106"/>
                <a:gd name="T25" fmla="*/ 41 h 42"/>
                <a:gd name="T26" fmla="*/ 34 w 106"/>
                <a:gd name="T27" fmla="*/ 42 h 42"/>
                <a:gd name="T28" fmla="*/ 22 w 106"/>
                <a:gd name="T29" fmla="*/ 42 h 42"/>
                <a:gd name="T30" fmla="*/ 17 w 106"/>
                <a:gd name="T31" fmla="*/ 41 h 42"/>
                <a:gd name="T32" fmla="*/ 11 w 106"/>
                <a:gd name="T33" fmla="*/ 38 h 42"/>
                <a:gd name="T34" fmla="*/ 6 w 106"/>
                <a:gd name="T35" fmla="*/ 36 h 42"/>
                <a:gd name="T36" fmla="*/ 0 w 106"/>
                <a:gd name="T37" fmla="*/ 32 h 42"/>
                <a:gd name="T38" fmla="*/ 3 w 106"/>
                <a:gd name="T39" fmla="*/ 25 h 42"/>
                <a:gd name="T40" fmla="*/ 16 w 106"/>
                <a:gd name="T41" fmla="*/ 23 h 42"/>
                <a:gd name="T42" fmla="*/ 29 w 106"/>
                <a:gd name="T43" fmla="*/ 19 h 42"/>
                <a:gd name="T44" fmla="*/ 41 w 106"/>
                <a:gd name="T45" fmla="*/ 13 h 42"/>
                <a:gd name="T46" fmla="*/ 54 w 106"/>
                <a:gd name="T47" fmla="*/ 9 h 42"/>
                <a:gd name="T48" fmla="*/ 67 w 106"/>
                <a:gd name="T49" fmla="*/ 4 h 42"/>
                <a:gd name="T50" fmla="*/ 79 w 106"/>
                <a:gd name="T51" fmla="*/ 0 h 42"/>
                <a:gd name="T52" fmla="*/ 85 w 106"/>
                <a:gd name="T53" fmla="*/ 0 h 42"/>
                <a:gd name="T54" fmla="*/ 92 w 106"/>
                <a:gd name="T55" fmla="*/ 0 h 42"/>
                <a:gd name="T56" fmla="*/ 99 w 106"/>
                <a:gd name="T57" fmla="*/ 1 h 42"/>
                <a:gd name="T58" fmla="*/ 106 w 106"/>
                <a:gd name="T59" fmla="*/ 4 h 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6"/>
                <a:gd name="T91" fmla="*/ 0 h 42"/>
                <a:gd name="T92" fmla="*/ 106 w 106"/>
                <a:gd name="T93" fmla="*/ 42 h 4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6" h="42">
                  <a:moveTo>
                    <a:pt x="106" y="4"/>
                  </a:moveTo>
                  <a:lnTo>
                    <a:pt x="105" y="7"/>
                  </a:lnTo>
                  <a:lnTo>
                    <a:pt x="104" y="11"/>
                  </a:lnTo>
                  <a:lnTo>
                    <a:pt x="102" y="15"/>
                  </a:lnTo>
                  <a:lnTo>
                    <a:pt x="100" y="17"/>
                  </a:lnTo>
                  <a:lnTo>
                    <a:pt x="98" y="19"/>
                  </a:lnTo>
                  <a:lnTo>
                    <a:pt x="94" y="21"/>
                  </a:lnTo>
                  <a:lnTo>
                    <a:pt x="92" y="23"/>
                  </a:lnTo>
                  <a:lnTo>
                    <a:pt x="89" y="25"/>
                  </a:lnTo>
                  <a:lnTo>
                    <a:pt x="78" y="29"/>
                  </a:lnTo>
                  <a:lnTo>
                    <a:pt x="67" y="34"/>
                  </a:lnTo>
                  <a:lnTo>
                    <a:pt x="56" y="37"/>
                  </a:lnTo>
                  <a:lnTo>
                    <a:pt x="45" y="41"/>
                  </a:lnTo>
                  <a:lnTo>
                    <a:pt x="34" y="42"/>
                  </a:lnTo>
                  <a:lnTo>
                    <a:pt x="22" y="42"/>
                  </a:lnTo>
                  <a:lnTo>
                    <a:pt x="17" y="41"/>
                  </a:lnTo>
                  <a:lnTo>
                    <a:pt x="11" y="38"/>
                  </a:lnTo>
                  <a:lnTo>
                    <a:pt x="6" y="36"/>
                  </a:lnTo>
                  <a:lnTo>
                    <a:pt x="0" y="32"/>
                  </a:lnTo>
                  <a:lnTo>
                    <a:pt x="3" y="25"/>
                  </a:lnTo>
                  <a:lnTo>
                    <a:pt x="16" y="23"/>
                  </a:lnTo>
                  <a:lnTo>
                    <a:pt x="29" y="19"/>
                  </a:lnTo>
                  <a:lnTo>
                    <a:pt x="41" y="13"/>
                  </a:lnTo>
                  <a:lnTo>
                    <a:pt x="54" y="9"/>
                  </a:lnTo>
                  <a:lnTo>
                    <a:pt x="67" y="4"/>
                  </a:lnTo>
                  <a:lnTo>
                    <a:pt x="79" y="0"/>
                  </a:lnTo>
                  <a:lnTo>
                    <a:pt x="85" y="0"/>
                  </a:lnTo>
                  <a:lnTo>
                    <a:pt x="92" y="0"/>
                  </a:lnTo>
                  <a:lnTo>
                    <a:pt x="99" y="1"/>
                  </a:lnTo>
                  <a:lnTo>
                    <a:pt x="106" y="4"/>
                  </a:lnTo>
                  <a:close/>
                </a:path>
              </a:pathLst>
            </a:custGeom>
            <a:solidFill>
              <a:srgbClr val="CCCCCC"/>
            </a:solidFill>
            <a:ln w="9525">
              <a:noFill/>
              <a:round/>
              <a:headEnd/>
              <a:tailEnd/>
            </a:ln>
          </p:spPr>
          <p:txBody>
            <a:bodyPr/>
            <a:lstStyle/>
            <a:p>
              <a:endParaRPr lang="en-US"/>
            </a:p>
          </p:txBody>
        </p:sp>
        <p:sp>
          <p:nvSpPr>
            <p:cNvPr id="4288" name="Freeform 122"/>
            <p:cNvSpPr>
              <a:spLocks/>
            </p:cNvSpPr>
            <p:nvPr/>
          </p:nvSpPr>
          <p:spPr bwMode="auto">
            <a:xfrm>
              <a:off x="4178" y="3914"/>
              <a:ext cx="28" cy="231"/>
            </a:xfrm>
            <a:custGeom>
              <a:avLst/>
              <a:gdLst>
                <a:gd name="T0" fmla="*/ 147 w 164"/>
                <a:gd name="T1" fmla="*/ 111 h 1382"/>
                <a:gd name="T2" fmla="*/ 151 w 164"/>
                <a:gd name="T3" fmla="*/ 167 h 1382"/>
                <a:gd name="T4" fmla="*/ 155 w 164"/>
                <a:gd name="T5" fmla="*/ 221 h 1382"/>
                <a:gd name="T6" fmla="*/ 158 w 164"/>
                <a:gd name="T7" fmla="*/ 295 h 1382"/>
                <a:gd name="T8" fmla="*/ 160 w 164"/>
                <a:gd name="T9" fmla="*/ 370 h 1382"/>
                <a:gd name="T10" fmla="*/ 164 w 164"/>
                <a:gd name="T11" fmla="*/ 443 h 1382"/>
                <a:gd name="T12" fmla="*/ 164 w 164"/>
                <a:gd name="T13" fmla="*/ 524 h 1382"/>
                <a:gd name="T14" fmla="*/ 162 w 164"/>
                <a:gd name="T15" fmla="*/ 603 h 1382"/>
                <a:gd name="T16" fmla="*/ 161 w 164"/>
                <a:gd name="T17" fmla="*/ 647 h 1382"/>
                <a:gd name="T18" fmla="*/ 160 w 164"/>
                <a:gd name="T19" fmla="*/ 674 h 1382"/>
                <a:gd name="T20" fmla="*/ 152 w 164"/>
                <a:gd name="T21" fmla="*/ 702 h 1382"/>
                <a:gd name="T22" fmla="*/ 152 w 164"/>
                <a:gd name="T23" fmla="*/ 844 h 1382"/>
                <a:gd name="T24" fmla="*/ 154 w 164"/>
                <a:gd name="T25" fmla="*/ 982 h 1382"/>
                <a:gd name="T26" fmla="*/ 154 w 164"/>
                <a:gd name="T27" fmla="*/ 1104 h 1382"/>
                <a:gd name="T28" fmla="*/ 153 w 164"/>
                <a:gd name="T29" fmla="*/ 1186 h 1382"/>
                <a:gd name="T30" fmla="*/ 155 w 164"/>
                <a:gd name="T31" fmla="*/ 1270 h 1382"/>
                <a:gd name="T32" fmla="*/ 154 w 164"/>
                <a:gd name="T33" fmla="*/ 1302 h 1382"/>
                <a:gd name="T34" fmla="*/ 155 w 164"/>
                <a:gd name="T35" fmla="*/ 1308 h 1382"/>
                <a:gd name="T36" fmla="*/ 158 w 164"/>
                <a:gd name="T37" fmla="*/ 1314 h 1382"/>
                <a:gd name="T38" fmla="*/ 154 w 164"/>
                <a:gd name="T39" fmla="*/ 1329 h 1382"/>
                <a:gd name="T40" fmla="*/ 154 w 164"/>
                <a:gd name="T41" fmla="*/ 1344 h 1382"/>
                <a:gd name="T42" fmla="*/ 159 w 164"/>
                <a:gd name="T43" fmla="*/ 1356 h 1382"/>
                <a:gd name="T44" fmla="*/ 150 w 164"/>
                <a:gd name="T45" fmla="*/ 1364 h 1382"/>
                <a:gd name="T46" fmla="*/ 126 w 164"/>
                <a:gd name="T47" fmla="*/ 1372 h 1382"/>
                <a:gd name="T48" fmla="*/ 102 w 164"/>
                <a:gd name="T49" fmla="*/ 1381 h 1382"/>
                <a:gd name="T50" fmla="*/ 83 w 164"/>
                <a:gd name="T51" fmla="*/ 1381 h 1382"/>
                <a:gd name="T52" fmla="*/ 64 w 164"/>
                <a:gd name="T53" fmla="*/ 1382 h 1382"/>
                <a:gd name="T54" fmla="*/ 52 w 164"/>
                <a:gd name="T55" fmla="*/ 1362 h 1382"/>
                <a:gd name="T56" fmla="*/ 53 w 164"/>
                <a:gd name="T57" fmla="*/ 1312 h 1382"/>
                <a:gd name="T58" fmla="*/ 52 w 164"/>
                <a:gd name="T59" fmla="*/ 1259 h 1382"/>
                <a:gd name="T60" fmla="*/ 47 w 164"/>
                <a:gd name="T61" fmla="*/ 1112 h 1382"/>
                <a:gd name="T62" fmla="*/ 53 w 164"/>
                <a:gd name="T63" fmla="*/ 925 h 1382"/>
                <a:gd name="T64" fmla="*/ 53 w 164"/>
                <a:gd name="T65" fmla="*/ 732 h 1382"/>
                <a:gd name="T66" fmla="*/ 58 w 164"/>
                <a:gd name="T67" fmla="*/ 635 h 1382"/>
                <a:gd name="T68" fmla="*/ 56 w 164"/>
                <a:gd name="T69" fmla="*/ 535 h 1382"/>
                <a:gd name="T70" fmla="*/ 56 w 164"/>
                <a:gd name="T71" fmla="*/ 461 h 1382"/>
                <a:gd name="T72" fmla="*/ 55 w 164"/>
                <a:gd name="T73" fmla="*/ 436 h 1382"/>
                <a:gd name="T74" fmla="*/ 58 w 164"/>
                <a:gd name="T75" fmla="*/ 409 h 1382"/>
                <a:gd name="T76" fmla="*/ 56 w 164"/>
                <a:gd name="T77" fmla="*/ 319 h 1382"/>
                <a:gd name="T78" fmla="*/ 54 w 164"/>
                <a:gd name="T79" fmla="*/ 196 h 1382"/>
                <a:gd name="T80" fmla="*/ 44 w 164"/>
                <a:gd name="T81" fmla="*/ 116 h 1382"/>
                <a:gd name="T82" fmla="*/ 0 w 164"/>
                <a:gd name="T83" fmla="*/ 26 h 1382"/>
                <a:gd name="T84" fmla="*/ 31 w 164"/>
                <a:gd name="T85" fmla="*/ 21 h 1382"/>
                <a:gd name="T86" fmla="*/ 60 w 164"/>
                <a:gd name="T87" fmla="*/ 6 h 1382"/>
                <a:gd name="T88" fmla="*/ 88 w 164"/>
                <a:gd name="T89" fmla="*/ 10 h 1382"/>
                <a:gd name="T90" fmla="*/ 109 w 164"/>
                <a:gd name="T91" fmla="*/ 40 h 1382"/>
                <a:gd name="T92" fmla="*/ 130 w 164"/>
                <a:gd name="T93" fmla="*/ 67 h 138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4"/>
                <a:gd name="T142" fmla="*/ 0 h 1382"/>
                <a:gd name="T143" fmla="*/ 164 w 164"/>
                <a:gd name="T144" fmla="*/ 1382 h 138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4" h="1382">
                  <a:moveTo>
                    <a:pt x="139" y="75"/>
                  </a:moveTo>
                  <a:lnTo>
                    <a:pt x="143" y="93"/>
                  </a:lnTo>
                  <a:lnTo>
                    <a:pt x="147" y="111"/>
                  </a:lnTo>
                  <a:lnTo>
                    <a:pt x="149" y="129"/>
                  </a:lnTo>
                  <a:lnTo>
                    <a:pt x="150" y="148"/>
                  </a:lnTo>
                  <a:lnTo>
                    <a:pt x="151" y="167"/>
                  </a:lnTo>
                  <a:lnTo>
                    <a:pt x="152" y="185"/>
                  </a:lnTo>
                  <a:lnTo>
                    <a:pt x="153" y="203"/>
                  </a:lnTo>
                  <a:lnTo>
                    <a:pt x="155" y="221"/>
                  </a:lnTo>
                  <a:lnTo>
                    <a:pt x="156" y="245"/>
                  </a:lnTo>
                  <a:lnTo>
                    <a:pt x="156" y="270"/>
                  </a:lnTo>
                  <a:lnTo>
                    <a:pt x="158" y="295"/>
                  </a:lnTo>
                  <a:lnTo>
                    <a:pt x="158" y="320"/>
                  </a:lnTo>
                  <a:lnTo>
                    <a:pt x="159" y="345"/>
                  </a:lnTo>
                  <a:lnTo>
                    <a:pt x="160" y="370"/>
                  </a:lnTo>
                  <a:lnTo>
                    <a:pt x="161" y="394"/>
                  </a:lnTo>
                  <a:lnTo>
                    <a:pt x="164" y="418"/>
                  </a:lnTo>
                  <a:lnTo>
                    <a:pt x="164" y="443"/>
                  </a:lnTo>
                  <a:lnTo>
                    <a:pt x="164" y="470"/>
                  </a:lnTo>
                  <a:lnTo>
                    <a:pt x="164" y="497"/>
                  </a:lnTo>
                  <a:lnTo>
                    <a:pt x="164" y="524"/>
                  </a:lnTo>
                  <a:lnTo>
                    <a:pt x="164" y="551"/>
                  </a:lnTo>
                  <a:lnTo>
                    <a:pt x="163" y="578"/>
                  </a:lnTo>
                  <a:lnTo>
                    <a:pt x="162" y="603"/>
                  </a:lnTo>
                  <a:lnTo>
                    <a:pt x="159" y="627"/>
                  </a:lnTo>
                  <a:lnTo>
                    <a:pt x="160" y="637"/>
                  </a:lnTo>
                  <a:lnTo>
                    <a:pt x="161" y="647"/>
                  </a:lnTo>
                  <a:lnTo>
                    <a:pt x="161" y="656"/>
                  </a:lnTo>
                  <a:lnTo>
                    <a:pt x="161" y="666"/>
                  </a:lnTo>
                  <a:lnTo>
                    <a:pt x="160" y="674"/>
                  </a:lnTo>
                  <a:lnTo>
                    <a:pt x="158" y="684"/>
                  </a:lnTo>
                  <a:lnTo>
                    <a:pt x="155" y="692"/>
                  </a:lnTo>
                  <a:lnTo>
                    <a:pt x="152" y="702"/>
                  </a:lnTo>
                  <a:lnTo>
                    <a:pt x="151" y="750"/>
                  </a:lnTo>
                  <a:lnTo>
                    <a:pt x="151" y="796"/>
                  </a:lnTo>
                  <a:lnTo>
                    <a:pt x="152" y="844"/>
                  </a:lnTo>
                  <a:lnTo>
                    <a:pt x="153" y="890"/>
                  </a:lnTo>
                  <a:lnTo>
                    <a:pt x="153" y="937"/>
                  </a:lnTo>
                  <a:lnTo>
                    <a:pt x="154" y="982"/>
                  </a:lnTo>
                  <a:lnTo>
                    <a:pt x="154" y="1029"/>
                  </a:lnTo>
                  <a:lnTo>
                    <a:pt x="153" y="1075"/>
                  </a:lnTo>
                  <a:lnTo>
                    <a:pt x="154" y="1104"/>
                  </a:lnTo>
                  <a:lnTo>
                    <a:pt x="153" y="1133"/>
                  </a:lnTo>
                  <a:lnTo>
                    <a:pt x="153" y="1160"/>
                  </a:lnTo>
                  <a:lnTo>
                    <a:pt x="153" y="1186"/>
                  </a:lnTo>
                  <a:lnTo>
                    <a:pt x="153" y="1214"/>
                  </a:lnTo>
                  <a:lnTo>
                    <a:pt x="154" y="1241"/>
                  </a:lnTo>
                  <a:lnTo>
                    <a:pt x="155" y="1270"/>
                  </a:lnTo>
                  <a:lnTo>
                    <a:pt x="158" y="1298"/>
                  </a:lnTo>
                  <a:lnTo>
                    <a:pt x="155" y="1300"/>
                  </a:lnTo>
                  <a:lnTo>
                    <a:pt x="154" y="1302"/>
                  </a:lnTo>
                  <a:lnTo>
                    <a:pt x="154" y="1303"/>
                  </a:lnTo>
                  <a:lnTo>
                    <a:pt x="154" y="1306"/>
                  </a:lnTo>
                  <a:lnTo>
                    <a:pt x="155" y="1308"/>
                  </a:lnTo>
                  <a:lnTo>
                    <a:pt x="155" y="1309"/>
                  </a:lnTo>
                  <a:lnTo>
                    <a:pt x="156" y="1312"/>
                  </a:lnTo>
                  <a:lnTo>
                    <a:pt x="158" y="1314"/>
                  </a:lnTo>
                  <a:lnTo>
                    <a:pt x="156" y="1319"/>
                  </a:lnTo>
                  <a:lnTo>
                    <a:pt x="156" y="1323"/>
                  </a:lnTo>
                  <a:lnTo>
                    <a:pt x="154" y="1329"/>
                  </a:lnTo>
                  <a:lnTo>
                    <a:pt x="153" y="1334"/>
                  </a:lnTo>
                  <a:lnTo>
                    <a:pt x="153" y="1339"/>
                  </a:lnTo>
                  <a:lnTo>
                    <a:pt x="154" y="1344"/>
                  </a:lnTo>
                  <a:lnTo>
                    <a:pt x="156" y="1349"/>
                  </a:lnTo>
                  <a:lnTo>
                    <a:pt x="161" y="1352"/>
                  </a:lnTo>
                  <a:lnTo>
                    <a:pt x="159" y="1356"/>
                  </a:lnTo>
                  <a:lnTo>
                    <a:pt x="155" y="1359"/>
                  </a:lnTo>
                  <a:lnTo>
                    <a:pt x="153" y="1362"/>
                  </a:lnTo>
                  <a:lnTo>
                    <a:pt x="150" y="1364"/>
                  </a:lnTo>
                  <a:lnTo>
                    <a:pt x="142" y="1368"/>
                  </a:lnTo>
                  <a:lnTo>
                    <a:pt x="134" y="1370"/>
                  </a:lnTo>
                  <a:lnTo>
                    <a:pt x="126" y="1372"/>
                  </a:lnTo>
                  <a:lnTo>
                    <a:pt x="118" y="1374"/>
                  </a:lnTo>
                  <a:lnTo>
                    <a:pt x="110" y="1377"/>
                  </a:lnTo>
                  <a:lnTo>
                    <a:pt x="102" y="1381"/>
                  </a:lnTo>
                  <a:lnTo>
                    <a:pt x="96" y="1380"/>
                  </a:lnTo>
                  <a:lnTo>
                    <a:pt x="89" y="1380"/>
                  </a:lnTo>
                  <a:lnTo>
                    <a:pt x="83" y="1381"/>
                  </a:lnTo>
                  <a:lnTo>
                    <a:pt x="76" y="1382"/>
                  </a:lnTo>
                  <a:lnTo>
                    <a:pt x="69" y="1382"/>
                  </a:lnTo>
                  <a:lnTo>
                    <a:pt x="64" y="1382"/>
                  </a:lnTo>
                  <a:lnTo>
                    <a:pt x="57" y="1381"/>
                  </a:lnTo>
                  <a:lnTo>
                    <a:pt x="52" y="1378"/>
                  </a:lnTo>
                  <a:lnTo>
                    <a:pt x="52" y="1362"/>
                  </a:lnTo>
                  <a:lnTo>
                    <a:pt x="53" y="1345"/>
                  </a:lnTo>
                  <a:lnTo>
                    <a:pt x="53" y="1328"/>
                  </a:lnTo>
                  <a:lnTo>
                    <a:pt x="53" y="1312"/>
                  </a:lnTo>
                  <a:lnTo>
                    <a:pt x="53" y="1294"/>
                  </a:lnTo>
                  <a:lnTo>
                    <a:pt x="53" y="1276"/>
                  </a:lnTo>
                  <a:lnTo>
                    <a:pt x="52" y="1259"/>
                  </a:lnTo>
                  <a:lnTo>
                    <a:pt x="49" y="1241"/>
                  </a:lnTo>
                  <a:lnTo>
                    <a:pt x="47" y="1176"/>
                  </a:lnTo>
                  <a:lnTo>
                    <a:pt x="47" y="1112"/>
                  </a:lnTo>
                  <a:lnTo>
                    <a:pt x="48" y="1049"/>
                  </a:lnTo>
                  <a:lnTo>
                    <a:pt x="50" y="987"/>
                  </a:lnTo>
                  <a:lnTo>
                    <a:pt x="53" y="925"/>
                  </a:lnTo>
                  <a:lnTo>
                    <a:pt x="54" y="862"/>
                  </a:lnTo>
                  <a:lnTo>
                    <a:pt x="54" y="797"/>
                  </a:lnTo>
                  <a:lnTo>
                    <a:pt x="53" y="732"/>
                  </a:lnTo>
                  <a:lnTo>
                    <a:pt x="56" y="699"/>
                  </a:lnTo>
                  <a:lnTo>
                    <a:pt x="58" y="667"/>
                  </a:lnTo>
                  <a:lnTo>
                    <a:pt x="58" y="635"/>
                  </a:lnTo>
                  <a:lnTo>
                    <a:pt x="57" y="602"/>
                  </a:lnTo>
                  <a:lnTo>
                    <a:pt x="57" y="568"/>
                  </a:lnTo>
                  <a:lnTo>
                    <a:pt x="56" y="535"/>
                  </a:lnTo>
                  <a:lnTo>
                    <a:pt x="56" y="501"/>
                  </a:lnTo>
                  <a:lnTo>
                    <a:pt x="58" y="469"/>
                  </a:lnTo>
                  <a:lnTo>
                    <a:pt x="56" y="461"/>
                  </a:lnTo>
                  <a:lnTo>
                    <a:pt x="55" y="452"/>
                  </a:lnTo>
                  <a:lnTo>
                    <a:pt x="55" y="444"/>
                  </a:lnTo>
                  <a:lnTo>
                    <a:pt x="55" y="436"/>
                  </a:lnTo>
                  <a:lnTo>
                    <a:pt x="56" y="427"/>
                  </a:lnTo>
                  <a:lnTo>
                    <a:pt x="57" y="418"/>
                  </a:lnTo>
                  <a:lnTo>
                    <a:pt x="58" y="409"/>
                  </a:lnTo>
                  <a:lnTo>
                    <a:pt x="58" y="400"/>
                  </a:lnTo>
                  <a:lnTo>
                    <a:pt x="57" y="361"/>
                  </a:lnTo>
                  <a:lnTo>
                    <a:pt x="56" y="319"/>
                  </a:lnTo>
                  <a:lnTo>
                    <a:pt x="56" y="278"/>
                  </a:lnTo>
                  <a:lnTo>
                    <a:pt x="56" y="238"/>
                  </a:lnTo>
                  <a:lnTo>
                    <a:pt x="54" y="196"/>
                  </a:lnTo>
                  <a:lnTo>
                    <a:pt x="50" y="157"/>
                  </a:lnTo>
                  <a:lnTo>
                    <a:pt x="47" y="136"/>
                  </a:lnTo>
                  <a:lnTo>
                    <a:pt x="44" y="116"/>
                  </a:lnTo>
                  <a:lnTo>
                    <a:pt x="39" y="97"/>
                  </a:lnTo>
                  <a:lnTo>
                    <a:pt x="34" y="78"/>
                  </a:lnTo>
                  <a:lnTo>
                    <a:pt x="0" y="26"/>
                  </a:lnTo>
                  <a:lnTo>
                    <a:pt x="11" y="26"/>
                  </a:lnTo>
                  <a:lnTo>
                    <a:pt x="21" y="24"/>
                  </a:lnTo>
                  <a:lnTo>
                    <a:pt x="31" y="21"/>
                  </a:lnTo>
                  <a:lnTo>
                    <a:pt x="41" y="16"/>
                  </a:lnTo>
                  <a:lnTo>
                    <a:pt x="50" y="11"/>
                  </a:lnTo>
                  <a:lnTo>
                    <a:pt x="60" y="6"/>
                  </a:lnTo>
                  <a:lnTo>
                    <a:pt x="70" y="3"/>
                  </a:lnTo>
                  <a:lnTo>
                    <a:pt x="81" y="0"/>
                  </a:lnTo>
                  <a:lnTo>
                    <a:pt x="88" y="10"/>
                  </a:lnTo>
                  <a:lnTo>
                    <a:pt x="96" y="19"/>
                  </a:lnTo>
                  <a:lnTo>
                    <a:pt x="102" y="29"/>
                  </a:lnTo>
                  <a:lnTo>
                    <a:pt x="109" y="40"/>
                  </a:lnTo>
                  <a:lnTo>
                    <a:pt x="116" y="49"/>
                  </a:lnTo>
                  <a:lnTo>
                    <a:pt x="122" y="59"/>
                  </a:lnTo>
                  <a:lnTo>
                    <a:pt x="130" y="67"/>
                  </a:lnTo>
                  <a:lnTo>
                    <a:pt x="139" y="75"/>
                  </a:lnTo>
                  <a:close/>
                </a:path>
              </a:pathLst>
            </a:custGeom>
            <a:solidFill>
              <a:srgbClr val="999966"/>
            </a:solidFill>
            <a:ln w="9525">
              <a:noFill/>
              <a:round/>
              <a:headEnd/>
              <a:tailEnd/>
            </a:ln>
          </p:spPr>
          <p:txBody>
            <a:bodyPr/>
            <a:lstStyle/>
            <a:p>
              <a:endParaRPr lang="en-US"/>
            </a:p>
          </p:txBody>
        </p:sp>
        <p:sp>
          <p:nvSpPr>
            <p:cNvPr id="4289" name="Freeform 123"/>
            <p:cNvSpPr>
              <a:spLocks/>
            </p:cNvSpPr>
            <p:nvPr/>
          </p:nvSpPr>
          <p:spPr bwMode="auto">
            <a:xfrm>
              <a:off x="4109" y="3915"/>
              <a:ext cx="63" cy="230"/>
            </a:xfrm>
            <a:custGeom>
              <a:avLst/>
              <a:gdLst>
                <a:gd name="T0" fmla="*/ 358 w 383"/>
                <a:gd name="T1" fmla="*/ 71 h 1378"/>
                <a:gd name="T2" fmla="*/ 379 w 383"/>
                <a:gd name="T3" fmla="*/ 102 h 1378"/>
                <a:gd name="T4" fmla="*/ 358 w 383"/>
                <a:gd name="T5" fmla="*/ 122 h 1378"/>
                <a:gd name="T6" fmla="*/ 326 w 383"/>
                <a:gd name="T7" fmla="*/ 142 h 1378"/>
                <a:gd name="T8" fmla="*/ 309 w 383"/>
                <a:gd name="T9" fmla="*/ 149 h 1378"/>
                <a:gd name="T10" fmla="*/ 292 w 383"/>
                <a:gd name="T11" fmla="*/ 165 h 1378"/>
                <a:gd name="T12" fmla="*/ 271 w 383"/>
                <a:gd name="T13" fmla="*/ 182 h 1378"/>
                <a:gd name="T14" fmla="*/ 243 w 383"/>
                <a:gd name="T15" fmla="*/ 213 h 1378"/>
                <a:gd name="T16" fmla="*/ 221 w 383"/>
                <a:gd name="T17" fmla="*/ 248 h 1378"/>
                <a:gd name="T18" fmla="*/ 208 w 383"/>
                <a:gd name="T19" fmla="*/ 300 h 1378"/>
                <a:gd name="T20" fmla="*/ 196 w 383"/>
                <a:gd name="T21" fmla="*/ 346 h 1378"/>
                <a:gd name="T22" fmla="*/ 190 w 383"/>
                <a:gd name="T23" fmla="*/ 381 h 1378"/>
                <a:gd name="T24" fmla="*/ 183 w 383"/>
                <a:gd name="T25" fmla="*/ 432 h 1378"/>
                <a:gd name="T26" fmla="*/ 178 w 383"/>
                <a:gd name="T27" fmla="*/ 536 h 1378"/>
                <a:gd name="T28" fmla="*/ 174 w 383"/>
                <a:gd name="T29" fmla="*/ 633 h 1378"/>
                <a:gd name="T30" fmla="*/ 172 w 383"/>
                <a:gd name="T31" fmla="*/ 721 h 1378"/>
                <a:gd name="T32" fmla="*/ 168 w 383"/>
                <a:gd name="T33" fmla="*/ 809 h 1378"/>
                <a:gd name="T34" fmla="*/ 166 w 383"/>
                <a:gd name="T35" fmla="*/ 832 h 1378"/>
                <a:gd name="T36" fmla="*/ 168 w 383"/>
                <a:gd name="T37" fmla="*/ 853 h 1378"/>
                <a:gd name="T38" fmla="*/ 165 w 383"/>
                <a:gd name="T39" fmla="*/ 986 h 1378"/>
                <a:gd name="T40" fmla="*/ 161 w 383"/>
                <a:gd name="T41" fmla="*/ 1118 h 1378"/>
                <a:gd name="T42" fmla="*/ 161 w 383"/>
                <a:gd name="T43" fmla="*/ 1191 h 1378"/>
                <a:gd name="T44" fmla="*/ 168 w 383"/>
                <a:gd name="T45" fmla="*/ 1264 h 1378"/>
                <a:gd name="T46" fmla="*/ 168 w 383"/>
                <a:gd name="T47" fmla="*/ 1275 h 1378"/>
                <a:gd name="T48" fmla="*/ 169 w 383"/>
                <a:gd name="T49" fmla="*/ 1286 h 1378"/>
                <a:gd name="T50" fmla="*/ 176 w 383"/>
                <a:gd name="T51" fmla="*/ 1317 h 1378"/>
                <a:gd name="T52" fmla="*/ 182 w 383"/>
                <a:gd name="T53" fmla="*/ 1354 h 1378"/>
                <a:gd name="T54" fmla="*/ 176 w 383"/>
                <a:gd name="T55" fmla="*/ 1368 h 1378"/>
                <a:gd name="T56" fmla="*/ 150 w 383"/>
                <a:gd name="T57" fmla="*/ 1348 h 1378"/>
                <a:gd name="T58" fmla="*/ 138 w 383"/>
                <a:gd name="T59" fmla="*/ 1332 h 1378"/>
                <a:gd name="T60" fmla="*/ 135 w 383"/>
                <a:gd name="T61" fmla="*/ 1319 h 1378"/>
                <a:gd name="T62" fmla="*/ 133 w 383"/>
                <a:gd name="T63" fmla="*/ 1289 h 1378"/>
                <a:gd name="T64" fmla="*/ 129 w 383"/>
                <a:gd name="T65" fmla="*/ 1243 h 1378"/>
                <a:gd name="T66" fmla="*/ 111 w 383"/>
                <a:gd name="T67" fmla="*/ 1214 h 1378"/>
                <a:gd name="T68" fmla="*/ 86 w 383"/>
                <a:gd name="T69" fmla="*/ 1202 h 1378"/>
                <a:gd name="T70" fmla="*/ 60 w 383"/>
                <a:gd name="T71" fmla="*/ 1215 h 1378"/>
                <a:gd name="T72" fmla="*/ 43 w 383"/>
                <a:gd name="T73" fmla="*/ 1247 h 1378"/>
                <a:gd name="T74" fmla="*/ 33 w 383"/>
                <a:gd name="T75" fmla="*/ 1255 h 1378"/>
                <a:gd name="T76" fmla="*/ 12 w 383"/>
                <a:gd name="T77" fmla="*/ 1240 h 1378"/>
                <a:gd name="T78" fmla="*/ 2 w 383"/>
                <a:gd name="T79" fmla="*/ 1154 h 1378"/>
                <a:gd name="T80" fmla="*/ 2 w 383"/>
                <a:gd name="T81" fmla="*/ 931 h 1378"/>
                <a:gd name="T82" fmla="*/ 11 w 383"/>
                <a:gd name="T83" fmla="*/ 629 h 1378"/>
                <a:gd name="T84" fmla="*/ 16 w 383"/>
                <a:gd name="T85" fmla="*/ 536 h 1378"/>
                <a:gd name="T86" fmla="*/ 20 w 383"/>
                <a:gd name="T87" fmla="*/ 442 h 1378"/>
                <a:gd name="T88" fmla="*/ 28 w 383"/>
                <a:gd name="T89" fmla="*/ 359 h 1378"/>
                <a:gd name="T90" fmla="*/ 43 w 383"/>
                <a:gd name="T91" fmla="*/ 284 h 1378"/>
                <a:gd name="T92" fmla="*/ 52 w 383"/>
                <a:gd name="T93" fmla="*/ 252 h 1378"/>
                <a:gd name="T94" fmla="*/ 55 w 383"/>
                <a:gd name="T95" fmla="*/ 232 h 1378"/>
                <a:gd name="T96" fmla="*/ 64 w 383"/>
                <a:gd name="T97" fmla="*/ 185 h 1378"/>
                <a:gd name="T98" fmla="*/ 86 w 383"/>
                <a:gd name="T99" fmla="*/ 135 h 1378"/>
                <a:gd name="T100" fmla="*/ 121 w 383"/>
                <a:gd name="T101" fmla="*/ 93 h 1378"/>
                <a:gd name="T102" fmla="*/ 162 w 383"/>
                <a:gd name="T103" fmla="*/ 60 h 1378"/>
                <a:gd name="T104" fmla="*/ 211 w 383"/>
                <a:gd name="T105" fmla="*/ 28 h 1378"/>
                <a:gd name="T106" fmla="*/ 256 w 383"/>
                <a:gd name="T107" fmla="*/ 5 h 1378"/>
                <a:gd name="T108" fmla="*/ 282 w 383"/>
                <a:gd name="T109" fmla="*/ 0 h 1378"/>
                <a:gd name="T110" fmla="*/ 298 w 383"/>
                <a:gd name="T111" fmla="*/ 5 h 1378"/>
                <a:gd name="T112" fmla="*/ 313 w 383"/>
                <a:gd name="T113" fmla="*/ 18 h 1378"/>
                <a:gd name="T114" fmla="*/ 328 w 383"/>
                <a:gd name="T115" fmla="*/ 36 h 137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83"/>
                <a:gd name="T175" fmla="*/ 0 h 1378"/>
                <a:gd name="T176" fmla="*/ 383 w 383"/>
                <a:gd name="T177" fmla="*/ 1378 h 137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83" h="1378">
                  <a:moveTo>
                    <a:pt x="342" y="47"/>
                  </a:moveTo>
                  <a:lnTo>
                    <a:pt x="348" y="55"/>
                  </a:lnTo>
                  <a:lnTo>
                    <a:pt x="354" y="62"/>
                  </a:lnTo>
                  <a:lnTo>
                    <a:pt x="358" y="71"/>
                  </a:lnTo>
                  <a:lnTo>
                    <a:pt x="363" y="78"/>
                  </a:lnTo>
                  <a:lnTo>
                    <a:pt x="369" y="86"/>
                  </a:lnTo>
                  <a:lnTo>
                    <a:pt x="373" y="93"/>
                  </a:lnTo>
                  <a:lnTo>
                    <a:pt x="379" y="102"/>
                  </a:lnTo>
                  <a:lnTo>
                    <a:pt x="383" y="110"/>
                  </a:lnTo>
                  <a:lnTo>
                    <a:pt x="375" y="114"/>
                  </a:lnTo>
                  <a:lnTo>
                    <a:pt x="366" y="117"/>
                  </a:lnTo>
                  <a:lnTo>
                    <a:pt x="358" y="122"/>
                  </a:lnTo>
                  <a:lnTo>
                    <a:pt x="349" y="125"/>
                  </a:lnTo>
                  <a:lnTo>
                    <a:pt x="341" y="131"/>
                  </a:lnTo>
                  <a:lnTo>
                    <a:pt x="334" y="136"/>
                  </a:lnTo>
                  <a:lnTo>
                    <a:pt x="326" y="142"/>
                  </a:lnTo>
                  <a:lnTo>
                    <a:pt x="318" y="148"/>
                  </a:lnTo>
                  <a:lnTo>
                    <a:pt x="315" y="148"/>
                  </a:lnTo>
                  <a:lnTo>
                    <a:pt x="312" y="148"/>
                  </a:lnTo>
                  <a:lnTo>
                    <a:pt x="309" y="149"/>
                  </a:lnTo>
                  <a:lnTo>
                    <a:pt x="306" y="151"/>
                  </a:lnTo>
                  <a:lnTo>
                    <a:pt x="302" y="155"/>
                  </a:lnTo>
                  <a:lnTo>
                    <a:pt x="297" y="160"/>
                  </a:lnTo>
                  <a:lnTo>
                    <a:pt x="292" y="165"/>
                  </a:lnTo>
                  <a:lnTo>
                    <a:pt x="287" y="170"/>
                  </a:lnTo>
                  <a:lnTo>
                    <a:pt x="283" y="173"/>
                  </a:lnTo>
                  <a:lnTo>
                    <a:pt x="277" y="174"/>
                  </a:lnTo>
                  <a:lnTo>
                    <a:pt x="271" y="182"/>
                  </a:lnTo>
                  <a:lnTo>
                    <a:pt x="263" y="189"/>
                  </a:lnTo>
                  <a:lnTo>
                    <a:pt x="256" y="196"/>
                  </a:lnTo>
                  <a:lnTo>
                    <a:pt x="250" y="204"/>
                  </a:lnTo>
                  <a:lnTo>
                    <a:pt x="243" y="213"/>
                  </a:lnTo>
                  <a:lnTo>
                    <a:pt x="236" y="220"/>
                  </a:lnTo>
                  <a:lnTo>
                    <a:pt x="231" y="228"/>
                  </a:lnTo>
                  <a:lnTo>
                    <a:pt x="224" y="235"/>
                  </a:lnTo>
                  <a:lnTo>
                    <a:pt x="221" y="248"/>
                  </a:lnTo>
                  <a:lnTo>
                    <a:pt x="218" y="262"/>
                  </a:lnTo>
                  <a:lnTo>
                    <a:pt x="214" y="275"/>
                  </a:lnTo>
                  <a:lnTo>
                    <a:pt x="211" y="288"/>
                  </a:lnTo>
                  <a:lnTo>
                    <a:pt x="208" y="300"/>
                  </a:lnTo>
                  <a:lnTo>
                    <a:pt x="204" y="313"/>
                  </a:lnTo>
                  <a:lnTo>
                    <a:pt x="201" y="326"/>
                  </a:lnTo>
                  <a:lnTo>
                    <a:pt x="199" y="339"/>
                  </a:lnTo>
                  <a:lnTo>
                    <a:pt x="196" y="346"/>
                  </a:lnTo>
                  <a:lnTo>
                    <a:pt x="195" y="355"/>
                  </a:lnTo>
                  <a:lnTo>
                    <a:pt x="192" y="364"/>
                  </a:lnTo>
                  <a:lnTo>
                    <a:pt x="191" y="372"/>
                  </a:lnTo>
                  <a:lnTo>
                    <a:pt x="190" y="381"/>
                  </a:lnTo>
                  <a:lnTo>
                    <a:pt x="188" y="389"/>
                  </a:lnTo>
                  <a:lnTo>
                    <a:pt x="187" y="398"/>
                  </a:lnTo>
                  <a:lnTo>
                    <a:pt x="185" y="406"/>
                  </a:lnTo>
                  <a:lnTo>
                    <a:pt x="183" y="432"/>
                  </a:lnTo>
                  <a:lnTo>
                    <a:pt x="181" y="458"/>
                  </a:lnTo>
                  <a:lnTo>
                    <a:pt x="180" y="485"/>
                  </a:lnTo>
                  <a:lnTo>
                    <a:pt x="179" y="511"/>
                  </a:lnTo>
                  <a:lnTo>
                    <a:pt x="178" y="536"/>
                  </a:lnTo>
                  <a:lnTo>
                    <a:pt x="177" y="562"/>
                  </a:lnTo>
                  <a:lnTo>
                    <a:pt x="177" y="590"/>
                  </a:lnTo>
                  <a:lnTo>
                    <a:pt x="177" y="617"/>
                  </a:lnTo>
                  <a:lnTo>
                    <a:pt x="174" y="633"/>
                  </a:lnTo>
                  <a:lnTo>
                    <a:pt x="174" y="654"/>
                  </a:lnTo>
                  <a:lnTo>
                    <a:pt x="174" y="677"/>
                  </a:lnTo>
                  <a:lnTo>
                    <a:pt x="174" y="698"/>
                  </a:lnTo>
                  <a:lnTo>
                    <a:pt x="172" y="721"/>
                  </a:lnTo>
                  <a:lnTo>
                    <a:pt x="172" y="742"/>
                  </a:lnTo>
                  <a:lnTo>
                    <a:pt x="171" y="765"/>
                  </a:lnTo>
                  <a:lnTo>
                    <a:pt x="170" y="788"/>
                  </a:lnTo>
                  <a:lnTo>
                    <a:pt x="168" y="809"/>
                  </a:lnTo>
                  <a:lnTo>
                    <a:pt x="167" y="815"/>
                  </a:lnTo>
                  <a:lnTo>
                    <a:pt x="166" y="820"/>
                  </a:lnTo>
                  <a:lnTo>
                    <a:pt x="166" y="826"/>
                  </a:lnTo>
                  <a:lnTo>
                    <a:pt x="166" y="832"/>
                  </a:lnTo>
                  <a:lnTo>
                    <a:pt x="166" y="838"/>
                  </a:lnTo>
                  <a:lnTo>
                    <a:pt x="167" y="844"/>
                  </a:lnTo>
                  <a:lnTo>
                    <a:pt x="168" y="849"/>
                  </a:lnTo>
                  <a:lnTo>
                    <a:pt x="168" y="853"/>
                  </a:lnTo>
                  <a:lnTo>
                    <a:pt x="166" y="888"/>
                  </a:lnTo>
                  <a:lnTo>
                    <a:pt x="165" y="921"/>
                  </a:lnTo>
                  <a:lnTo>
                    <a:pt x="165" y="954"/>
                  </a:lnTo>
                  <a:lnTo>
                    <a:pt x="165" y="986"/>
                  </a:lnTo>
                  <a:lnTo>
                    <a:pt x="165" y="1019"/>
                  </a:lnTo>
                  <a:lnTo>
                    <a:pt x="165" y="1051"/>
                  </a:lnTo>
                  <a:lnTo>
                    <a:pt x="164" y="1085"/>
                  </a:lnTo>
                  <a:lnTo>
                    <a:pt x="161" y="1118"/>
                  </a:lnTo>
                  <a:lnTo>
                    <a:pt x="161" y="1136"/>
                  </a:lnTo>
                  <a:lnTo>
                    <a:pt x="161" y="1154"/>
                  </a:lnTo>
                  <a:lnTo>
                    <a:pt x="161" y="1173"/>
                  </a:lnTo>
                  <a:lnTo>
                    <a:pt x="161" y="1191"/>
                  </a:lnTo>
                  <a:lnTo>
                    <a:pt x="162" y="1209"/>
                  </a:lnTo>
                  <a:lnTo>
                    <a:pt x="164" y="1227"/>
                  </a:lnTo>
                  <a:lnTo>
                    <a:pt x="166" y="1246"/>
                  </a:lnTo>
                  <a:lnTo>
                    <a:pt x="168" y="1264"/>
                  </a:lnTo>
                  <a:lnTo>
                    <a:pt x="165" y="1267"/>
                  </a:lnTo>
                  <a:lnTo>
                    <a:pt x="167" y="1270"/>
                  </a:lnTo>
                  <a:lnTo>
                    <a:pt x="168" y="1272"/>
                  </a:lnTo>
                  <a:lnTo>
                    <a:pt x="168" y="1275"/>
                  </a:lnTo>
                  <a:lnTo>
                    <a:pt x="168" y="1278"/>
                  </a:lnTo>
                  <a:lnTo>
                    <a:pt x="167" y="1280"/>
                  </a:lnTo>
                  <a:lnTo>
                    <a:pt x="167" y="1283"/>
                  </a:lnTo>
                  <a:lnTo>
                    <a:pt x="169" y="1286"/>
                  </a:lnTo>
                  <a:lnTo>
                    <a:pt x="171" y="1289"/>
                  </a:lnTo>
                  <a:lnTo>
                    <a:pt x="172" y="1298"/>
                  </a:lnTo>
                  <a:lnTo>
                    <a:pt x="174" y="1308"/>
                  </a:lnTo>
                  <a:lnTo>
                    <a:pt x="176" y="1317"/>
                  </a:lnTo>
                  <a:lnTo>
                    <a:pt x="178" y="1326"/>
                  </a:lnTo>
                  <a:lnTo>
                    <a:pt x="180" y="1335"/>
                  </a:lnTo>
                  <a:lnTo>
                    <a:pt x="181" y="1345"/>
                  </a:lnTo>
                  <a:lnTo>
                    <a:pt x="182" y="1354"/>
                  </a:lnTo>
                  <a:lnTo>
                    <a:pt x="182" y="1365"/>
                  </a:lnTo>
                  <a:lnTo>
                    <a:pt x="190" y="1378"/>
                  </a:lnTo>
                  <a:lnTo>
                    <a:pt x="182" y="1374"/>
                  </a:lnTo>
                  <a:lnTo>
                    <a:pt x="176" y="1368"/>
                  </a:lnTo>
                  <a:lnTo>
                    <a:pt x="170" y="1363"/>
                  </a:lnTo>
                  <a:lnTo>
                    <a:pt x="164" y="1358"/>
                  </a:lnTo>
                  <a:lnTo>
                    <a:pt x="157" y="1353"/>
                  </a:lnTo>
                  <a:lnTo>
                    <a:pt x="150" y="1348"/>
                  </a:lnTo>
                  <a:lnTo>
                    <a:pt x="144" y="1344"/>
                  </a:lnTo>
                  <a:lnTo>
                    <a:pt x="137" y="1338"/>
                  </a:lnTo>
                  <a:lnTo>
                    <a:pt x="138" y="1334"/>
                  </a:lnTo>
                  <a:lnTo>
                    <a:pt x="138" y="1332"/>
                  </a:lnTo>
                  <a:lnTo>
                    <a:pt x="138" y="1328"/>
                  </a:lnTo>
                  <a:lnTo>
                    <a:pt x="137" y="1325"/>
                  </a:lnTo>
                  <a:lnTo>
                    <a:pt x="136" y="1321"/>
                  </a:lnTo>
                  <a:lnTo>
                    <a:pt x="135" y="1319"/>
                  </a:lnTo>
                  <a:lnTo>
                    <a:pt x="134" y="1315"/>
                  </a:lnTo>
                  <a:lnTo>
                    <a:pt x="133" y="1311"/>
                  </a:lnTo>
                  <a:lnTo>
                    <a:pt x="133" y="1301"/>
                  </a:lnTo>
                  <a:lnTo>
                    <a:pt x="133" y="1289"/>
                  </a:lnTo>
                  <a:lnTo>
                    <a:pt x="134" y="1277"/>
                  </a:lnTo>
                  <a:lnTo>
                    <a:pt x="133" y="1265"/>
                  </a:lnTo>
                  <a:lnTo>
                    <a:pt x="132" y="1254"/>
                  </a:lnTo>
                  <a:lnTo>
                    <a:pt x="129" y="1243"/>
                  </a:lnTo>
                  <a:lnTo>
                    <a:pt x="126" y="1233"/>
                  </a:lnTo>
                  <a:lnTo>
                    <a:pt x="121" y="1223"/>
                  </a:lnTo>
                  <a:lnTo>
                    <a:pt x="116" y="1218"/>
                  </a:lnTo>
                  <a:lnTo>
                    <a:pt x="111" y="1214"/>
                  </a:lnTo>
                  <a:lnTo>
                    <a:pt x="105" y="1210"/>
                  </a:lnTo>
                  <a:lnTo>
                    <a:pt x="100" y="1206"/>
                  </a:lnTo>
                  <a:lnTo>
                    <a:pt x="93" y="1203"/>
                  </a:lnTo>
                  <a:lnTo>
                    <a:pt x="86" y="1202"/>
                  </a:lnTo>
                  <a:lnTo>
                    <a:pt x="80" y="1202"/>
                  </a:lnTo>
                  <a:lnTo>
                    <a:pt x="73" y="1203"/>
                  </a:lnTo>
                  <a:lnTo>
                    <a:pt x="66" y="1208"/>
                  </a:lnTo>
                  <a:lnTo>
                    <a:pt x="60" y="1215"/>
                  </a:lnTo>
                  <a:lnTo>
                    <a:pt x="54" y="1222"/>
                  </a:lnTo>
                  <a:lnTo>
                    <a:pt x="49" y="1229"/>
                  </a:lnTo>
                  <a:lnTo>
                    <a:pt x="45" y="1238"/>
                  </a:lnTo>
                  <a:lnTo>
                    <a:pt x="43" y="1247"/>
                  </a:lnTo>
                  <a:lnTo>
                    <a:pt x="42" y="1257"/>
                  </a:lnTo>
                  <a:lnTo>
                    <a:pt x="43" y="1266"/>
                  </a:lnTo>
                  <a:lnTo>
                    <a:pt x="39" y="1260"/>
                  </a:lnTo>
                  <a:lnTo>
                    <a:pt x="33" y="1255"/>
                  </a:lnTo>
                  <a:lnTo>
                    <a:pt x="28" y="1252"/>
                  </a:lnTo>
                  <a:lnTo>
                    <a:pt x="22" y="1248"/>
                  </a:lnTo>
                  <a:lnTo>
                    <a:pt x="17" y="1245"/>
                  </a:lnTo>
                  <a:lnTo>
                    <a:pt x="12" y="1240"/>
                  </a:lnTo>
                  <a:lnTo>
                    <a:pt x="8" y="1235"/>
                  </a:lnTo>
                  <a:lnTo>
                    <a:pt x="6" y="1228"/>
                  </a:lnTo>
                  <a:lnTo>
                    <a:pt x="3" y="1191"/>
                  </a:lnTo>
                  <a:lnTo>
                    <a:pt x="2" y="1154"/>
                  </a:lnTo>
                  <a:lnTo>
                    <a:pt x="1" y="1117"/>
                  </a:lnTo>
                  <a:lnTo>
                    <a:pt x="0" y="1080"/>
                  </a:lnTo>
                  <a:lnTo>
                    <a:pt x="1" y="1006"/>
                  </a:lnTo>
                  <a:lnTo>
                    <a:pt x="2" y="931"/>
                  </a:lnTo>
                  <a:lnTo>
                    <a:pt x="5" y="856"/>
                  </a:lnTo>
                  <a:lnTo>
                    <a:pt x="8" y="781"/>
                  </a:lnTo>
                  <a:lnTo>
                    <a:pt x="10" y="704"/>
                  </a:lnTo>
                  <a:lnTo>
                    <a:pt x="11" y="629"/>
                  </a:lnTo>
                  <a:lnTo>
                    <a:pt x="15" y="610"/>
                  </a:lnTo>
                  <a:lnTo>
                    <a:pt x="15" y="584"/>
                  </a:lnTo>
                  <a:lnTo>
                    <a:pt x="15" y="560"/>
                  </a:lnTo>
                  <a:lnTo>
                    <a:pt x="16" y="536"/>
                  </a:lnTo>
                  <a:lnTo>
                    <a:pt x="17" y="513"/>
                  </a:lnTo>
                  <a:lnTo>
                    <a:pt x="18" y="489"/>
                  </a:lnTo>
                  <a:lnTo>
                    <a:pt x="19" y="466"/>
                  </a:lnTo>
                  <a:lnTo>
                    <a:pt x="20" y="442"/>
                  </a:lnTo>
                  <a:lnTo>
                    <a:pt x="20" y="418"/>
                  </a:lnTo>
                  <a:lnTo>
                    <a:pt x="22" y="398"/>
                  </a:lnTo>
                  <a:lnTo>
                    <a:pt x="24" y="378"/>
                  </a:lnTo>
                  <a:lnTo>
                    <a:pt x="28" y="359"/>
                  </a:lnTo>
                  <a:lnTo>
                    <a:pt x="32" y="340"/>
                  </a:lnTo>
                  <a:lnTo>
                    <a:pt x="37" y="321"/>
                  </a:lnTo>
                  <a:lnTo>
                    <a:pt x="40" y="303"/>
                  </a:lnTo>
                  <a:lnTo>
                    <a:pt x="43" y="284"/>
                  </a:lnTo>
                  <a:lnTo>
                    <a:pt x="47" y="265"/>
                  </a:lnTo>
                  <a:lnTo>
                    <a:pt x="49" y="260"/>
                  </a:lnTo>
                  <a:lnTo>
                    <a:pt x="51" y="257"/>
                  </a:lnTo>
                  <a:lnTo>
                    <a:pt x="52" y="252"/>
                  </a:lnTo>
                  <a:lnTo>
                    <a:pt x="52" y="246"/>
                  </a:lnTo>
                  <a:lnTo>
                    <a:pt x="53" y="241"/>
                  </a:lnTo>
                  <a:lnTo>
                    <a:pt x="54" y="236"/>
                  </a:lnTo>
                  <a:lnTo>
                    <a:pt x="55" y="232"/>
                  </a:lnTo>
                  <a:lnTo>
                    <a:pt x="59" y="228"/>
                  </a:lnTo>
                  <a:lnTo>
                    <a:pt x="60" y="214"/>
                  </a:lnTo>
                  <a:lnTo>
                    <a:pt x="61" y="199"/>
                  </a:lnTo>
                  <a:lnTo>
                    <a:pt x="64" y="185"/>
                  </a:lnTo>
                  <a:lnTo>
                    <a:pt x="69" y="172"/>
                  </a:lnTo>
                  <a:lnTo>
                    <a:pt x="73" y="159"/>
                  </a:lnTo>
                  <a:lnTo>
                    <a:pt x="80" y="147"/>
                  </a:lnTo>
                  <a:lnTo>
                    <a:pt x="86" y="135"/>
                  </a:lnTo>
                  <a:lnTo>
                    <a:pt x="94" y="124"/>
                  </a:lnTo>
                  <a:lnTo>
                    <a:pt x="102" y="114"/>
                  </a:lnTo>
                  <a:lnTo>
                    <a:pt x="111" y="103"/>
                  </a:lnTo>
                  <a:lnTo>
                    <a:pt x="121" y="93"/>
                  </a:lnTo>
                  <a:lnTo>
                    <a:pt x="130" y="84"/>
                  </a:lnTo>
                  <a:lnTo>
                    <a:pt x="140" y="75"/>
                  </a:lnTo>
                  <a:lnTo>
                    <a:pt x="151" y="67"/>
                  </a:lnTo>
                  <a:lnTo>
                    <a:pt x="162" y="60"/>
                  </a:lnTo>
                  <a:lnTo>
                    <a:pt x="174" y="53"/>
                  </a:lnTo>
                  <a:lnTo>
                    <a:pt x="186" y="44"/>
                  </a:lnTo>
                  <a:lnTo>
                    <a:pt x="198" y="36"/>
                  </a:lnTo>
                  <a:lnTo>
                    <a:pt x="211" y="28"/>
                  </a:lnTo>
                  <a:lnTo>
                    <a:pt x="223" y="19"/>
                  </a:lnTo>
                  <a:lnTo>
                    <a:pt x="236" y="13"/>
                  </a:lnTo>
                  <a:lnTo>
                    <a:pt x="250" y="7"/>
                  </a:lnTo>
                  <a:lnTo>
                    <a:pt x="256" y="5"/>
                  </a:lnTo>
                  <a:lnTo>
                    <a:pt x="263" y="4"/>
                  </a:lnTo>
                  <a:lnTo>
                    <a:pt x="271" y="3"/>
                  </a:lnTo>
                  <a:lnTo>
                    <a:pt x="277" y="3"/>
                  </a:lnTo>
                  <a:lnTo>
                    <a:pt x="282" y="0"/>
                  </a:lnTo>
                  <a:lnTo>
                    <a:pt x="286" y="0"/>
                  </a:lnTo>
                  <a:lnTo>
                    <a:pt x="291" y="0"/>
                  </a:lnTo>
                  <a:lnTo>
                    <a:pt x="294" y="3"/>
                  </a:lnTo>
                  <a:lnTo>
                    <a:pt x="298" y="5"/>
                  </a:lnTo>
                  <a:lnTo>
                    <a:pt x="302" y="7"/>
                  </a:lnTo>
                  <a:lnTo>
                    <a:pt x="306" y="10"/>
                  </a:lnTo>
                  <a:lnTo>
                    <a:pt x="309" y="12"/>
                  </a:lnTo>
                  <a:lnTo>
                    <a:pt x="313" y="18"/>
                  </a:lnTo>
                  <a:lnTo>
                    <a:pt x="316" y="23"/>
                  </a:lnTo>
                  <a:lnTo>
                    <a:pt x="319" y="28"/>
                  </a:lnTo>
                  <a:lnTo>
                    <a:pt x="324" y="32"/>
                  </a:lnTo>
                  <a:lnTo>
                    <a:pt x="328" y="36"/>
                  </a:lnTo>
                  <a:lnTo>
                    <a:pt x="334" y="40"/>
                  </a:lnTo>
                  <a:lnTo>
                    <a:pt x="338" y="43"/>
                  </a:lnTo>
                  <a:lnTo>
                    <a:pt x="342" y="47"/>
                  </a:lnTo>
                  <a:close/>
                </a:path>
              </a:pathLst>
            </a:custGeom>
            <a:solidFill>
              <a:srgbClr val="99CC99"/>
            </a:solidFill>
            <a:ln w="9525">
              <a:noFill/>
              <a:round/>
              <a:headEnd/>
              <a:tailEnd/>
            </a:ln>
          </p:spPr>
          <p:txBody>
            <a:bodyPr/>
            <a:lstStyle/>
            <a:p>
              <a:endParaRPr lang="en-US"/>
            </a:p>
          </p:txBody>
        </p:sp>
        <p:sp>
          <p:nvSpPr>
            <p:cNvPr id="4290" name="Freeform 124"/>
            <p:cNvSpPr>
              <a:spLocks/>
            </p:cNvSpPr>
            <p:nvPr/>
          </p:nvSpPr>
          <p:spPr bwMode="auto">
            <a:xfrm>
              <a:off x="4137" y="3937"/>
              <a:ext cx="48" cy="214"/>
            </a:xfrm>
            <a:custGeom>
              <a:avLst/>
              <a:gdLst>
                <a:gd name="T0" fmla="*/ 225 w 286"/>
                <a:gd name="T1" fmla="*/ 50 h 1286"/>
                <a:gd name="T2" fmla="*/ 228 w 286"/>
                <a:gd name="T3" fmla="*/ 105 h 1286"/>
                <a:gd name="T4" fmla="*/ 235 w 286"/>
                <a:gd name="T5" fmla="*/ 161 h 1286"/>
                <a:gd name="T6" fmla="*/ 233 w 286"/>
                <a:gd name="T7" fmla="*/ 186 h 1286"/>
                <a:gd name="T8" fmla="*/ 237 w 286"/>
                <a:gd name="T9" fmla="*/ 211 h 1286"/>
                <a:gd name="T10" fmla="*/ 238 w 286"/>
                <a:gd name="T11" fmla="*/ 252 h 1286"/>
                <a:gd name="T12" fmla="*/ 238 w 286"/>
                <a:gd name="T13" fmla="*/ 322 h 1286"/>
                <a:gd name="T14" fmla="*/ 237 w 286"/>
                <a:gd name="T15" fmla="*/ 392 h 1286"/>
                <a:gd name="T16" fmla="*/ 231 w 286"/>
                <a:gd name="T17" fmla="*/ 439 h 1286"/>
                <a:gd name="T18" fmla="*/ 231 w 286"/>
                <a:gd name="T19" fmla="*/ 475 h 1286"/>
                <a:gd name="T20" fmla="*/ 235 w 286"/>
                <a:gd name="T21" fmla="*/ 512 h 1286"/>
                <a:gd name="T22" fmla="*/ 237 w 286"/>
                <a:gd name="T23" fmla="*/ 545 h 1286"/>
                <a:gd name="T24" fmla="*/ 246 w 286"/>
                <a:gd name="T25" fmla="*/ 576 h 1286"/>
                <a:gd name="T26" fmla="*/ 257 w 286"/>
                <a:gd name="T27" fmla="*/ 587 h 1286"/>
                <a:gd name="T28" fmla="*/ 267 w 286"/>
                <a:gd name="T29" fmla="*/ 593 h 1286"/>
                <a:gd name="T30" fmla="*/ 276 w 286"/>
                <a:gd name="T31" fmla="*/ 598 h 1286"/>
                <a:gd name="T32" fmla="*/ 286 w 286"/>
                <a:gd name="T33" fmla="*/ 596 h 1286"/>
                <a:gd name="T34" fmla="*/ 283 w 286"/>
                <a:gd name="T35" fmla="*/ 697 h 1286"/>
                <a:gd name="T36" fmla="*/ 283 w 286"/>
                <a:gd name="T37" fmla="*/ 796 h 1286"/>
                <a:gd name="T38" fmla="*/ 281 w 286"/>
                <a:gd name="T39" fmla="*/ 874 h 1286"/>
                <a:gd name="T40" fmla="*/ 280 w 286"/>
                <a:gd name="T41" fmla="*/ 911 h 1286"/>
                <a:gd name="T42" fmla="*/ 281 w 286"/>
                <a:gd name="T43" fmla="*/ 948 h 1286"/>
                <a:gd name="T44" fmla="*/ 282 w 286"/>
                <a:gd name="T45" fmla="*/ 1014 h 1286"/>
                <a:gd name="T46" fmla="*/ 282 w 286"/>
                <a:gd name="T47" fmla="*/ 1098 h 1286"/>
                <a:gd name="T48" fmla="*/ 286 w 286"/>
                <a:gd name="T49" fmla="*/ 1180 h 1286"/>
                <a:gd name="T50" fmla="*/ 283 w 286"/>
                <a:gd name="T51" fmla="*/ 1200 h 1286"/>
                <a:gd name="T52" fmla="*/ 283 w 286"/>
                <a:gd name="T53" fmla="*/ 1220 h 1286"/>
                <a:gd name="T54" fmla="*/ 281 w 286"/>
                <a:gd name="T55" fmla="*/ 1235 h 1286"/>
                <a:gd name="T56" fmla="*/ 279 w 286"/>
                <a:gd name="T57" fmla="*/ 1236 h 1286"/>
                <a:gd name="T58" fmla="*/ 277 w 286"/>
                <a:gd name="T59" fmla="*/ 1238 h 1286"/>
                <a:gd name="T60" fmla="*/ 276 w 286"/>
                <a:gd name="T61" fmla="*/ 1247 h 1286"/>
                <a:gd name="T62" fmla="*/ 267 w 286"/>
                <a:gd name="T63" fmla="*/ 1255 h 1286"/>
                <a:gd name="T64" fmla="*/ 256 w 286"/>
                <a:gd name="T65" fmla="*/ 1260 h 1286"/>
                <a:gd name="T66" fmla="*/ 178 w 286"/>
                <a:gd name="T67" fmla="*/ 1278 h 1286"/>
                <a:gd name="T68" fmla="*/ 125 w 286"/>
                <a:gd name="T69" fmla="*/ 1286 h 1286"/>
                <a:gd name="T70" fmla="*/ 87 w 286"/>
                <a:gd name="T71" fmla="*/ 1285 h 1286"/>
                <a:gd name="T72" fmla="*/ 49 w 286"/>
                <a:gd name="T73" fmla="*/ 1273 h 1286"/>
                <a:gd name="T74" fmla="*/ 35 w 286"/>
                <a:gd name="T75" fmla="*/ 1259 h 1286"/>
                <a:gd name="T76" fmla="*/ 23 w 286"/>
                <a:gd name="T77" fmla="*/ 1230 h 1286"/>
                <a:gd name="T78" fmla="*/ 16 w 286"/>
                <a:gd name="T79" fmla="*/ 1192 h 1286"/>
                <a:gd name="T80" fmla="*/ 5 w 286"/>
                <a:gd name="T81" fmla="*/ 1129 h 1286"/>
                <a:gd name="T82" fmla="*/ 0 w 286"/>
                <a:gd name="T83" fmla="*/ 1030 h 1286"/>
                <a:gd name="T84" fmla="*/ 2 w 286"/>
                <a:gd name="T85" fmla="*/ 884 h 1286"/>
                <a:gd name="T86" fmla="*/ 2 w 286"/>
                <a:gd name="T87" fmla="*/ 760 h 1286"/>
                <a:gd name="T88" fmla="*/ 7 w 286"/>
                <a:gd name="T89" fmla="*/ 694 h 1286"/>
                <a:gd name="T90" fmla="*/ 9 w 286"/>
                <a:gd name="T91" fmla="*/ 626 h 1286"/>
                <a:gd name="T92" fmla="*/ 14 w 286"/>
                <a:gd name="T93" fmla="*/ 549 h 1286"/>
                <a:gd name="T94" fmla="*/ 15 w 286"/>
                <a:gd name="T95" fmla="*/ 440 h 1286"/>
                <a:gd name="T96" fmla="*/ 18 w 286"/>
                <a:gd name="T97" fmla="*/ 330 h 1286"/>
                <a:gd name="T98" fmla="*/ 27 w 286"/>
                <a:gd name="T99" fmla="*/ 252 h 1286"/>
                <a:gd name="T100" fmla="*/ 47 w 286"/>
                <a:gd name="T101" fmla="*/ 176 h 1286"/>
                <a:gd name="T102" fmla="*/ 51 w 286"/>
                <a:gd name="T103" fmla="*/ 155 h 1286"/>
                <a:gd name="T104" fmla="*/ 59 w 286"/>
                <a:gd name="T105" fmla="*/ 136 h 1286"/>
                <a:gd name="T106" fmla="*/ 69 w 286"/>
                <a:gd name="T107" fmla="*/ 111 h 1286"/>
                <a:gd name="T108" fmla="*/ 93 w 286"/>
                <a:gd name="T109" fmla="*/ 81 h 1286"/>
                <a:gd name="T110" fmla="*/ 153 w 286"/>
                <a:gd name="T111" fmla="*/ 34 h 1286"/>
                <a:gd name="T112" fmla="*/ 218 w 286"/>
                <a:gd name="T113" fmla="*/ 0 h 128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86"/>
                <a:gd name="T172" fmla="*/ 0 h 1286"/>
                <a:gd name="T173" fmla="*/ 286 w 286"/>
                <a:gd name="T174" fmla="*/ 1286 h 128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86" h="1286">
                  <a:moveTo>
                    <a:pt x="224" y="13"/>
                  </a:moveTo>
                  <a:lnTo>
                    <a:pt x="224" y="31"/>
                  </a:lnTo>
                  <a:lnTo>
                    <a:pt x="225" y="50"/>
                  </a:lnTo>
                  <a:lnTo>
                    <a:pt x="226" y="69"/>
                  </a:lnTo>
                  <a:lnTo>
                    <a:pt x="227" y="87"/>
                  </a:lnTo>
                  <a:lnTo>
                    <a:pt x="228" y="105"/>
                  </a:lnTo>
                  <a:lnTo>
                    <a:pt x="230" y="124"/>
                  </a:lnTo>
                  <a:lnTo>
                    <a:pt x="233" y="142"/>
                  </a:lnTo>
                  <a:lnTo>
                    <a:pt x="235" y="161"/>
                  </a:lnTo>
                  <a:lnTo>
                    <a:pt x="233" y="169"/>
                  </a:lnTo>
                  <a:lnTo>
                    <a:pt x="233" y="178"/>
                  </a:lnTo>
                  <a:lnTo>
                    <a:pt x="233" y="186"/>
                  </a:lnTo>
                  <a:lnTo>
                    <a:pt x="234" y="193"/>
                  </a:lnTo>
                  <a:lnTo>
                    <a:pt x="236" y="203"/>
                  </a:lnTo>
                  <a:lnTo>
                    <a:pt x="237" y="211"/>
                  </a:lnTo>
                  <a:lnTo>
                    <a:pt x="238" y="219"/>
                  </a:lnTo>
                  <a:lnTo>
                    <a:pt x="238" y="228"/>
                  </a:lnTo>
                  <a:lnTo>
                    <a:pt x="238" y="252"/>
                  </a:lnTo>
                  <a:lnTo>
                    <a:pt x="238" y="275"/>
                  </a:lnTo>
                  <a:lnTo>
                    <a:pt x="238" y="299"/>
                  </a:lnTo>
                  <a:lnTo>
                    <a:pt x="238" y="322"/>
                  </a:lnTo>
                  <a:lnTo>
                    <a:pt x="238" y="346"/>
                  </a:lnTo>
                  <a:lnTo>
                    <a:pt x="237" y="369"/>
                  </a:lnTo>
                  <a:lnTo>
                    <a:pt x="237" y="392"/>
                  </a:lnTo>
                  <a:lnTo>
                    <a:pt x="236" y="415"/>
                  </a:lnTo>
                  <a:lnTo>
                    <a:pt x="234" y="427"/>
                  </a:lnTo>
                  <a:lnTo>
                    <a:pt x="231" y="439"/>
                  </a:lnTo>
                  <a:lnTo>
                    <a:pt x="230" y="451"/>
                  </a:lnTo>
                  <a:lnTo>
                    <a:pt x="230" y="463"/>
                  </a:lnTo>
                  <a:lnTo>
                    <a:pt x="231" y="475"/>
                  </a:lnTo>
                  <a:lnTo>
                    <a:pt x="233" y="487"/>
                  </a:lnTo>
                  <a:lnTo>
                    <a:pt x="234" y="500"/>
                  </a:lnTo>
                  <a:lnTo>
                    <a:pt x="235" y="512"/>
                  </a:lnTo>
                  <a:lnTo>
                    <a:pt x="235" y="524"/>
                  </a:lnTo>
                  <a:lnTo>
                    <a:pt x="236" y="534"/>
                  </a:lnTo>
                  <a:lnTo>
                    <a:pt x="237" y="545"/>
                  </a:lnTo>
                  <a:lnTo>
                    <a:pt x="239" y="556"/>
                  </a:lnTo>
                  <a:lnTo>
                    <a:pt x="241" y="567"/>
                  </a:lnTo>
                  <a:lnTo>
                    <a:pt x="246" y="576"/>
                  </a:lnTo>
                  <a:lnTo>
                    <a:pt x="249" y="580"/>
                  </a:lnTo>
                  <a:lnTo>
                    <a:pt x="252" y="583"/>
                  </a:lnTo>
                  <a:lnTo>
                    <a:pt x="257" y="587"/>
                  </a:lnTo>
                  <a:lnTo>
                    <a:pt x="261" y="590"/>
                  </a:lnTo>
                  <a:lnTo>
                    <a:pt x="263" y="590"/>
                  </a:lnTo>
                  <a:lnTo>
                    <a:pt x="267" y="593"/>
                  </a:lnTo>
                  <a:lnTo>
                    <a:pt x="270" y="594"/>
                  </a:lnTo>
                  <a:lnTo>
                    <a:pt x="272" y="596"/>
                  </a:lnTo>
                  <a:lnTo>
                    <a:pt x="276" y="598"/>
                  </a:lnTo>
                  <a:lnTo>
                    <a:pt x="279" y="599"/>
                  </a:lnTo>
                  <a:lnTo>
                    <a:pt x="282" y="598"/>
                  </a:lnTo>
                  <a:lnTo>
                    <a:pt x="286" y="596"/>
                  </a:lnTo>
                  <a:lnTo>
                    <a:pt x="284" y="630"/>
                  </a:lnTo>
                  <a:lnTo>
                    <a:pt x="283" y="663"/>
                  </a:lnTo>
                  <a:lnTo>
                    <a:pt x="283" y="697"/>
                  </a:lnTo>
                  <a:lnTo>
                    <a:pt x="283" y="730"/>
                  </a:lnTo>
                  <a:lnTo>
                    <a:pt x="283" y="762"/>
                  </a:lnTo>
                  <a:lnTo>
                    <a:pt x="283" y="796"/>
                  </a:lnTo>
                  <a:lnTo>
                    <a:pt x="283" y="829"/>
                  </a:lnTo>
                  <a:lnTo>
                    <a:pt x="282" y="864"/>
                  </a:lnTo>
                  <a:lnTo>
                    <a:pt x="281" y="874"/>
                  </a:lnTo>
                  <a:lnTo>
                    <a:pt x="280" y="886"/>
                  </a:lnTo>
                  <a:lnTo>
                    <a:pt x="280" y="898"/>
                  </a:lnTo>
                  <a:lnTo>
                    <a:pt x="280" y="911"/>
                  </a:lnTo>
                  <a:lnTo>
                    <a:pt x="280" y="925"/>
                  </a:lnTo>
                  <a:lnTo>
                    <a:pt x="280" y="937"/>
                  </a:lnTo>
                  <a:lnTo>
                    <a:pt x="281" y="948"/>
                  </a:lnTo>
                  <a:lnTo>
                    <a:pt x="282" y="960"/>
                  </a:lnTo>
                  <a:lnTo>
                    <a:pt x="282" y="987"/>
                  </a:lnTo>
                  <a:lnTo>
                    <a:pt x="282" y="1014"/>
                  </a:lnTo>
                  <a:lnTo>
                    <a:pt x="282" y="1042"/>
                  </a:lnTo>
                  <a:lnTo>
                    <a:pt x="282" y="1070"/>
                  </a:lnTo>
                  <a:lnTo>
                    <a:pt x="282" y="1098"/>
                  </a:lnTo>
                  <a:lnTo>
                    <a:pt x="282" y="1125"/>
                  </a:lnTo>
                  <a:lnTo>
                    <a:pt x="283" y="1152"/>
                  </a:lnTo>
                  <a:lnTo>
                    <a:pt x="286" y="1180"/>
                  </a:lnTo>
                  <a:lnTo>
                    <a:pt x="284" y="1187"/>
                  </a:lnTo>
                  <a:lnTo>
                    <a:pt x="283" y="1194"/>
                  </a:lnTo>
                  <a:lnTo>
                    <a:pt x="283" y="1200"/>
                  </a:lnTo>
                  <a:lnTo>
                    <a:pt x="283" y="1207"/>
                  </a:lnTo>
                  <a:lnTo>
                    <a:pt x="283" y="1213"/>
                  </a:lnTo>
                  <a:lnTo>
                    <a:pt x="283" y="1220"/>
                  </a:lnTo>
                  <a:lnTo>
                    <a:pt x="283" y="1228"/>
                  </a:lnTo>
                  <a:lnTo>
                    <a:pt x="282" y="1235"/>
                  </a:lnTo>
                  <a:lnTo>
                    <a:pt x="281" y="1235"/>
                  </a:lnTo>
                  <a:lnTo>
                    <a:pt x="280" y="1235"/>
                  </a:lnTo>
                  <a:lnTo>
                    <a:pt x="279" y="1236"/>
                  </a:lnTo>
                  <a:lnTo>
                    <a:pt x="278" y="1237"/>
                  </a:lnTo>
                  <a:lnTo>
                    <a:pt x="277" y="1238"/>
                  </a:lnTo>
                  <a:lnTo>
                    <a:pt x="277" y="1243"/>
                  </a:lnTo>
                  <a:lnTo>
                    <a:pt x="276" y="1247"/>
                  </a:lnTo>
                  <a:lnTo>
                    <a:pt x="273" y="1250"/>
                  </a:lnTo>
                  <a:lnTo>
                    <a:pt x="270" y="1253"/>
                  </a:lnTo>
                  <a:lnTo>
                    <a:pt x="267" y="1255"/>
                  </a:lnTo>
                  <a:lnTo>
                    <a:pt x="262" y="1256"/>
                  </a:lnTo>
                  <a:lnTo>
                    <a:pt x="259" y="1257"/>
                  </a:lnTo>
                  <a:lnTo>
                    <a:pt x="256" y="1260"/>
                  </a:lnTo>
                  <a:lnTo>
                    <a:pt x="230" y="1266"/>
                  </a:lnTo>
                  <a:lnTo>
                    <a:pt x="205" y="1272"/>
                  </a:lnTo>
                  <a:lnTo>
                    <a:pt x="178" y="1278"/>
                  </a:lnTo>
                  <a:lnTo>
                    <a:pt x="152" y="1284"/>
                  </a:lnTo>
                  <a:lnTo>
                    <a:pt x="139" y="1285"/>
                  </a:lnTo>
                  <a:lnTo>
                    <a:pt x="125" y="1286"/>
                  </a:lnTo>
                  <a:lnTo>
                    <a:pt x="112" y="1286"/>
                  </a:lnTo>
                  <a:lnTo>
                    <a:pt x="100" y="1286"/>
                  </a:lnTo>
                  <a:lnTo>
                    <a:pt x="87" y="1285"/>
                  </a:lnTo>
                  <a:lnTo>
                    <a:pt x="74" y="1283"/>
                  </a:lnTo>
                  <a:lnTo>
                    <a:pt x="61" y="1278"/>
                  </a:lnTo>
                  <a:lnTo>
                    <a:pt x="49" y="1273"/>
                  </a:lnTo>
                  <a:lnTo>
                    <a:pt x="44" y="1268"/>
                  </a:lnTo>
                  <a:lnTo>
                    <a:pt x="39" y="1263"/>
                  </a:lnTo>
                  <a:lnTo>
                    <a:pt x="35" y="1259"/>
                  </a:lnTo>
                  <a:lnTo>
                    <a:pt x="32" y="1254"/>
                  </a:lnTo>
                  <a:lnTo>
                    <a:pt x="26" y="1242"/>
                  </a:lnTo>
                  <a:lnTo>
                    <a:pt x="23" y="1230"/>
                  </a:lnTo>
                  <a:lnTo>
                    <a:pt x="21" y="1217"/>
                  </a:lnTo>
                  <a:lnTo>
                    <a:pt x="18" y="1204"/>
                  </a:lnTo>
                  <a:lnTo>
                    <a:pt x="16" y="1192"/>
                  </a:lnTo>
                  <a:lnTo>
                    <a:pt x="12" y="1180"/>
                  </a:lnTo>
                  <a:lnTo>
                    <a:pt x="8" y="1154"/>
                  </a:lnTo>
                  <a:lnTo>
                    <a:pt x="5" y="1129"/>
                  </a:lnTo>
                  <a:lnTo>
                    <a:pt x="3" y="1104"/>
                  </a:lnTo>
                  <a:lnTo>
                    <a:pt x="1" y="1080"/>
                  </a:lnTo>
                  <a:lnTo>
                    <a:pt x="0" y="1030"/>
                  </a:lnTo>
                  <a:lnTo>
                    <a:pt x="0" y="982"/>
                  </a:lnTo>
                  <a:lnTo>
                    <a:pt x="1" y="933"/>
                  </a:lnTo>
                  <a:lnTo>
                    <a:pt x="2" y="884"/>
                  </a:lnTo>
                  <a:lnTo>
                    <a:pt x="2" y="834"/>
                  </a:lnTo>
                  <a:lnTo>
                    <a:pt x="0" y="783"/>
                  </a:lnTo>
                  <a:lnTo>
                    <a:pt x="2" y="760"/>
                  </a:lnTo>
                  <a:lnTo>
                    <a:pt x="4" y="737"/>
                  </a:lnTo>
                  <a:lnTo>
                    <a:pt x="5" y="716"/>
                  </a:lnTo>
                  <a:lnTo>
                    <a:pt x="7" y="694"/>
                  </a:lnTo>
                  <a:lnTo>
                    <a:pt x="7" y="673"/>
                  </a:lnTo>
                  <a:lnTo>
                    <a:pt x="8" y="650"/>
                  </a:lnTo>
                  <a:lnTo>
                    <a:pt x="9" y="626"/>
                  </a:lnTo>
                  <a:lnTo>
                    <a:pt x="11" y="601"/>
                  </a:lnTo>
                  <a:lnTo>
                    <a:pt x="13" y="575"/>
                  </a:lnTo>
                  <a:lnTo>
                    <a:pt x="14" y="549"/>
                  </a:lnTo>
                  <a:lnTo>
                    <a:pt x="15" y="522"/>
                  </a:lnTo>
                  <a:lnTo>
                    <a:pt x="15" y="495"/>
                  </a:lnTo>
                  <a:lnTo>
                    <a:pt x="15" y="440"/>
                  </a:lnTo>
                  <a:lnTo>
                    <a:pt x="16" y="385"/>
                  </a:lnTo>
                  <a:lnTo>
                    <a:pt x="16" y="358"/>
                  </a:lnTo>
                  <a:lnTo>
                    <a:pt x="18" y="330"/>
                  </a:lnTo>
                  <a:lnTo>
                    <a:pt x="19" y="304"/>
                  </a:lnTo>
                  <a:lnTo>
                    <a:pt x="23" y="278"/>
                  </a:lnTo>
                  <a:lnTo>
                    <a:pt x="27" y="252"/>
                  </a:lnTo>
                  <a:lnTo>
                    <a:pt x="32" y="225"/>
                  </a:lnTo>
                  <a:lnTo>
                    <a:pt x="39" y="200"/>
                  </a:lnTo>
                  <a:lnTo>
                    <a:pt x="47" y="176"/>
                  </a:lnTo>
                  <a:lnTo>
                    <a:pt x="48" y="169"/>
                  </a:lnTo>
                  <a:lnTo>
                    <a:pt x="49" y="162"/>
                  </a:lnTo>
                  <a:lnTo>
                    <a:pt x="51" y="155"/>
                  </a:lnTo>
                  <a:lnTo>
                    <a:pt x="55" y="149"/>
                  </a:lnTo>
                  <a:lnTo>
                    <a:pt x="57" y="142"/>
                  </a:lnTo>
                  <a:lnTo>
                    <a:pt x="59" y="136"/>
                  </a:lnTo>
                  <a:lnTo>
                    <a:pt x="61" y="129"/>
                  </a:lnTo>
                  <a:lnTo>
                    <a:pt x="61" y="122"/>
                  </a:lnTo>
                  <a:lnTo>
                    <a:pt x="69" y="111"/>
                  </a:lnTo>
                  <a:lnTo>
                    <a:pt x="77" y="100"/>
                  </a:lnTo>
                  <a:lnTo>
                    <a:pt x="85" y="91"/>
                  </a:lnTo>
                  <a:lnTo>
                    <a:pt x="93" y="81"/>
                  </a:lnTo>
                  <a:lnTo>
                    <a:pt x="112" y="64"/>
                  </a:lnTo>
                  <a:lnTo>
                    <a:pt x="132" y="49"/>
                  </a:lnTo>
                  <a:lnTo>
                    <a:pt x="153" y="34"/>
                  </a:lnTo>
                  <a:lnTo>
                    <a:pt x="174" y="21"/>
                  </a:lnTo>
                  <a:lnTo>
                    <a:pt x="196" y="11"/>
                  </a:lnTo>
                  <a:lnTo>
                    <a:pt x="218" y="0"/>
                  </a:lnTo>
                  <a:lnTo>
                    <a:pt x="224" y="13"/>
                  </a:lnTo>
                  <a:close/>
                </a:path>
              </a:pathLst>
            </a:custGeom>
            <a:solidFill>
              <a:srgbClr val="82B882"/>
            </a:solidFill>
            <a:ln w="9525">
              <a:noFill/>
              <a:round/>
              <a:headEnd/>
              <a:tailEnd/>
            </a:ln>
          </p:spPr>
          <p:txBody>
            <a:bodyPr/>
            <a:lstStyle/>
            <a:p>
              <a:endParaRPr lang="en-US"/>
            </a:p>
          </p:txBody>
        </p:sp>
        <p:sp>
          <p:nvSpPr>
            <p:cNvPr id="4291" name="Freeform 125"/>
            <p:cNvSpPr>
              <a:spLocks/>
            </p:cNvSpPr>
            <p:nvPr/>
          </p:nvSpPr>
          <p:spPr bwMode="auto">
            <a:xfrm>
              <a:off x="4087" y="4093"/>
              <a:ext cx="11" cy="16"/>
            </a:xfrm>
            <a:custGeom>
              <a:avLst/>
              <a:gdLst>
                <a:gd name="T0" fmla="*/ 56 w 67"/>
                <a:gd name="T1" fmla="*/ 27 h 98"/>
                <a:gd name="T2" fmla="*/ 58 w 67"/>
                <a:gd name="T3" fmla="*/ 36 h 98"/>
                <a:gd name="T4" fmla="*/ 61 w 67"/>
                <a:gd name="T5" fmla="*/ 44 h 98"/>
                <a:gd name="T6" fmla="*/ 63 w 67"/>
                <a:gd name="T7" fmla="*/ 52 h 98"/>
                <a:gd name="T8" fmla="*/ 65 w 67"/>
                <a:gd name="T9" fmla="*/ 61 h 98"/>
                <a:gd name="T10" fmla="*/ 66 w 67"/>
                <a:gd name="T11" fmla="*/ 69 h 98"/>
                <a:gd name="T12" fmla="*/ 67 w 67"/>
                <a:gd name="T13" fmla="*/ 77 h 98"/>
                <a:gd name="T14" fmla="*/ 67 w 67"/>
                <a:gd name="T15" fmla="*/ 86 h 98"/>
                <a:gd name="T16" fmla="*/ 65 w 67"/>
                <a:gd name="T17" fmla="*/ 94 h 98"/>
                <a:gd name="T18" fmla="*/ 65 w 67"/>
                <a:gd name="T19" fmla="*/ 98 h 98"/>
                <a:gd name="T20" fmla="*/ 62 w 67"/>
                <a:gd name="T21" fmla="*/ 94 h 98"/>
                <a:gd name="T22" fmla="*/ 58 w 67"/>
                <a:gd name="T23" fmla="*/ 91 h 98"/>
                <a:gd name="T24" fmla="*/ 55 w 67"/>
                <a:gd name="T25" fmla="*/ 87 h 98"/>
                <a:gd name="T26" fmla="*/ 52 w 67"/>
                <a:gd name="T27" fmla="*/ 83 h 98"/>
                <a:gd name="T28" fmla="*/ 47 w 67"/>
                <a:gd name="T29" fmla="*/ 81 h 98"/>
                <a:gd name="T30" fmla="*/ 43 w 67"/>
                <a:gd name="T31" fmla="*/ 79 h 98"/>
                <a:gd name="T32" fmla="*/ 39 w 67"/>
                <a:gd name="T33" fmla="*/ 77 h 98"/>
                <a:gd name="T34" fmla="*/ 33 w 67"/>
                <a:gd name="T35" fmla="*/ 76 h 98"/>
                <a:gd name="T36" fmla="*/ 29 w 67"/>
                <a:gd name="T37" fmla="*/ 74 h 98"/>
                <a:gd name="T38" fmla="*/ 24 w 67"/>
                <a:gd name="T39" fmla="*/ 71 h 98"/>
                <a:gd name="T40" fmla="*/ 20 w 67"/>
                <a:gd name="T41" fmla="*/ 68 h 98"/>
                <a:gd name="T42" fmla="*/ 16 w 67"/>
                <a:gd name="T43" fmla="*/ 63 h 98"/>
                <a:gd name="T44" fmla="*/ 12 w 67"/>
                <a:gd name="T45" fmla="*/ 58 h 98"/>
                <a:gd name="T46" fmla="*/ 9 w 67"/>
                <a:gd name="T47" fmla="*/ 55 h 98"/>
                <a:gd name="T48" fmla="*/ 4 w 67"/>
                <a:gd name="T49" fmla="*/ 51 h 98"/>
                <a:gd name="T50" fmla="*/ 0 w 67"/>
                <a:gd name="T51" fmla="*/ 50 h 98"/>
                <a:gd name="T52" fmla="*/ 0 w 67"/>
                <a:gd name="T53" fmla="*/ 43 h 98"/>
                <a:gd name="T54" fmla="*/ 1 w 67"/>
                <a:gd name="T55" fmla="*/ 36 h 98"/>
                <a:gd name="T56" fmla="*/ 2 w 67"/>
                <a:gd name="T57" fmla="*/ 29 h 98"/>
                <a:gd name="T58" fmla="*/ 4 w 67"/>
                <a:gd name="T59" fmla="*/ 23 h 98"/>
                <a:gd name="T60" fmla="*/ 6 w 67"/>
                <a:gd name="T61" fmla="*/ 17 h 98"/>
                <a:gd name="T62" fmla="*/ 10 w 67"/>
                <a:gd name="T63" fmla="*/ 11 h 98"/>
                <a:gd name="T64" fmla="*/ 13 w 67"/>
                <a:gd name="T65" fmla="*/ 6 h 98"/>
                <a:gd name="T66" fmla="*/ 18 w 67"/>
                <a:gd name="T67" fmla="*/ 2 h 98"/>
                <a:gd name="T68" fmla="*/ 24 w 67"/>
                <a:gd name="T69" fmla="*/ 0 h 98"/>
                <a:gd name="T70" fmla="*/ 30 w 67"/>
                <a:gd name="T71" fmla="*/ 1 h 98"/>
                <a:gd name="T72" fmla="*/ 35 w 67"/>
                <a:gd name="T73" fmla="*/ 3 h 98"/>
                <a:gd name="T74" fmla="*/ 40 w 67"/>
                <a:gd name="T75" fmla="*/ 7 h 98"/>
                <a:gd name="T76" fmla="*/ 44 w 67"/>
                <a:gd name="T77" fmla="*/ 12 h 98"/>
                <a:gd name="T78" fmla="*/ 48 w 67"/>
                <a:gd name="T79" fmla="*/ 17 h 98"/>
                <a:gd name="T80" fmla="*/ 53 w 67"/>
                <a:gd name="T81" fmla="*/ 23 h 98"/>
                <a:gd name="T82" fmla="*/ 56 w 67"/>
                <a:gd name="T83" fmla="*/ 27 h 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
                <a:gd name="T127" fmla="*/ 0 h 98"/>
                <a:gd name="T128" fmla="*/ 67 w 67"/>
                <a:gd name="T129" fmla="*/ 98 h 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 h="98">
                  <a:moveTo>
                    <a:pt x="56" y="27"/>
                  </a:moveTo>
                  <a:lnTo>
                    <a:pt x="58" y="36"/>
                  </a:lnTo>
                  <a:lnTo>
                    <a:pt x="61" y="44"/>
                  </a:lnTo>
                  <a:lnTo>
                    <a:pt x="63" y="52"/>
                  </a:lnTo>
                  <a:lnTo>
                    <a:pt x="65" y="61"/>
                  </a:lnTo>
                  <a:lnTo>
                    <a:pt x="66" y="69"/>
                  </a:lnTo>
                  <a:lnTo>
                    <a:pt x="67" y="77"/>
                  </a:lnTo>
                  <a:lnTo>
                    <a:pt x="67" y="86"/>
                  </a:lnTo>
                  <a:lnTo>
                    <a:pt x="65" y="94"/>
                  </a:lnTo>
                  <a:lnTo>
                    <a:pt x="65" y="98"/>
                  </a:lnTo>
                  <a:lnTo>
                    <a:pt x="62" y="94"/>
                  </a:lnTo>
                  <a:lnTo>
                    <a:pt x="58" y="91"/>
                  </a:lnTo>
                  <a:lnTo>
                    <a:pt x="55" y="87"/>
                  </a:lnTo>
                  <a:lnTo>
                    <a:pt x="52" y="83"/>
                  </a:lnTo>
                  <a:lnTo>
                    <a:pt x="47" y="81"/>
                  </a:lnTo>
                  <a:lnTo>
                    <a:pt x="43" y="79"/>
                  </a:lnTo>
                  <a:lnTo>
                    <a:pt x="39" y="77"/>
                  </a:lnTo>
                  <a:lnTo>
                    <a:pt x="33" y="76"/>
                  </a:lnTo>
                  <a:lnTo>
                    <a:pt x="29" y="74"/>
                  </a:lnTo>
                  <a:lnTo>
                    <a:pt x="24" y="71"/>
                  </a:lnTo>
                  <a:lnTo>
                    <a:pt x="20" y="68"/>
                  </a:lnTo>
                  <a:lnTo>
                    <a:pt x="16" y="63"/>
                  </a:lnTo>
                  <a:lnTo>
                    <a:pt x="12" y="58"/>
                  </a:lnTo>
                  <a:lnTo>
                    <a:pt x="9" y="55"/>
                  </a:lnTo>
                  <a:lnTo>
                    <a:pt x="4" y="51"/>
                  </a:lnTo>
                  <a:lnTo>
                    <a:pt x="0" y="50"/>
                  </a:lnTo>
                  <a:lnTo>
                    <a:pt x="0" y="43"/>
                  </a:lnTo>
                  <a:lnTo>
                    <a:pt x="1" y="36"/>
                  </a:lnTo>
                  <a:lnTo>
                    <a:pt x="2" y="29"/>
                  </a:lnTo>
                  <a:lnTo>
                    <a:pt x="4" y="23"/>
                  </a:lnTo>
                  <a:lnTo>
                    <a:pt x="6" y="17"/>
                  </a:lnTo>
                  <a:lnTo>
                    <a:pt x="10" y="11"/>
                  </a:lnTo>
                  <a:lnTo>
                    <a:pt x="13" y="6"/>
                  </a:lnTo>
                  <a:lnTo>
                    <a:pt x="18" y="2"/>
                  </a:lnTo>
                  <a:lnTo>
                    <a:pt x="24" y="0"/>
                  </a:lnTo>
                  <a:lnTo>
                    <a:pt x="30" y="1"/>
                  </a:lnTo>
                  <a:lnTo>
                    <a:pt x="35" y="3"/>
                  </a:lnTo>
                  <a:lnTo>
                    <a:pt x="40" y="7"/>
                  </a:lnTo>
                  <a:lnTo>
                    <a:pt x="44" y="12"/>
                  </a:lnTo>
                  <a:lnTo>
                    <a:pt x="48" y="17"/>
                  </a:lnTo>
                  <a:lnTo>
                    <a:pt x="53" y="23"/>
                  </a:lnTo>
                  <a:lnTo>
                    <a:pt x="56" y="27"/>
                  </a:lnTo>
                  <a:close/>
                </a:path>
              </a:pathLst>
            </a:custGeom>
            <a:solidFill>
              <a:srgbClr val="669E66"/>
            </a:solidFill>
            <a:ln w="9525">
              <a:noFill/>
              <a:round/>
              <a:headEnd/>
              <a:tailEnd/>
            </a:ln>
          </p:spPr>
          <p:txBody>
            <a:bodyPr/>
            <a:lstStyle/>
            <a:p>
              <a:endParaRPr lang="en-US"/>
            </a:p>
          </p:txBody>
        </p:sp>
        <p:sp>
          <p:nvSpPr>
            <p:cNvPr id="4292" name="Freeform 126"/>
            <p:cNvSpPr>
              <a:spLocks/>
            </p:cNvSpPr>
            <p:nvPr/>
          </p:nvSpPr>
          <p:spPr bwMode="auto">
            <a:xfrm>
              <a:off x="4085" y="4105"/>
              <a:ext cx="5" cy="14"/>
            </a:xfrm>
            <a:custGeom>
              <a:avLst/>
              <a:gdLst>
                <a:gd name="T0" fmla="*/ 27 w 27"/>
                <a:gd name="T1" fmla="*/ 86 h 86"/>
                <a:gd name="T2" fmla="*/ 20 w 27"/>
                <a:gd name="T3" fmla="*/ 82 h 86"/>
                <a:gd name="T4" fmla="*/ 14 w 27"/>
                <a:gd name="T5" fmla="*/ 79 h 86"/>
                <a:gd name="T6" fmla="*/ 10 w 27"/>
                <a:gd name="T7" fmla="*/ 74 h 86"/>
                <a:gd name="T8" fmla="*/ 7 w 27"/>
                <a:gd name="T9" fmla="*/ 68 h 86"/>
                <a:gd name="T10" fmla="*/ 4 w 27"/>
                <a:gd name="T11" fmla="*/ 61 h 86"/>
                <a:gd name="T12" fmla="*/ 2 w 27"/>
                <a:gd name="T13" fmla="*/ 54 h 86"/>
                <a:gd name="T14" fmla="*/ 1 w 27"/>
                <a:gd name="T15" fmla="*/ 47 h 86"/>
                <a:gd name="T16" fmla="*/ 0 w 27"/>
                <a:gd name="T17" fmla="*/ 39 h 86"/>
                <a:gd name="T18" fmla="*/ 0 w 27"/>
                <a:gd name="T19" fmla="*/ 34 h 86"/>
                <a:gd name="T20" fmla="*/ 0 w 27"/>
                <a:gd name="T21" fmla="*/ 28 h 86"/>
                <a:gd name="T22" fmla="*/ 0 w 27"/>
                <a:gd name="T23" fmla="*/ 23 h 86"/>
                <a:gd name="T24" fmla="*/ 0 w 27"/>
                <a:gd name="T25" fmla="*/ 17 h 86"/>
                <a:gd name="T26" fmla="*/ 0 w 27"/>
                <a:gd name="T27" fmla="*/ 12 h 86"/>
                <a:gd name="T28" fmla="*/ 1 w 27"/>
                <a:gd name="T29" fmla="*/ 7 h 86"/>
                <a:gd name="T30" fmla="*/ 3 w 27"/>
                <a:gd name="T31" fmla="*/ 4 h 86"/>
                <a:gd name="T32" fmla="*/ 8 w 27"/>
                <a:gd name="T33" fmla="*/ 0 h 86"/>
                <a:gd name="T34" fmla="*/ 14 w 27"/>
                <a:gd name="T35" fmla="*/ 2 h 86"/>
                <a:gd name="T36" fmla="*/ 19 w 27"/>
                <a:gd name="T37" fmla="*/ 6 h 86"/>
                <a:gd name="T38" fmla="*/ 22 w 27"/>
                <a:gd name="T39" fmla="*/ 10 h 86"/>
                <a:gd name="T40" fmla="*/ 24 w 27"/>
                <a:gd name="T41" fmla="*/ 14 h 86"/>
                <a:gd name="T42" fmla="*/ 27 w 27"/>
                <a:gd name="T43" fmla="*/ 19 h 86"/>
                <a:gd name="T44" fmla="*/ 27 w 27"/>
                <a:gd name="T45" fmla="*/ 25 h 86"/>
                <a:gd name="T46" fmla="*/ 27 w 27"/>
                <a:gd name="T47" fmla="*/ 31 h 86"/>
                <a:gd name="T48" fmla="*/ 25 w 27"/>
                <a:gd name="T49" fmla="*/ 37 h 86"/>
                <a:gd name="T50" fmla="*/ 24 w 27"/>
                <a:gd name="T51" fmla="*/ 49 h 86"/>
                <a:gd name="T52" fmla="*/ 22 w 27"/>
                <a:gd name="T53" fmla="*/ 62 h 86"/>
                <a:gd name="T54" fmla="*/ 22 w 27"/>
                <a:gd name="T55" fmla="*/ 68 h 86"/>
                <a:gd name="T56" fmla="*/ 23 w 27"/>
                <a:gd name="T57" fmla="*/ 74 h 86"/>
                <a:gd name="T58" fmla="*/ 24 w 27"/>
                <a:gd name="T59" fmla="*/ 80 h 86"/>
                <a:gd name="T60" fmla="*/ 27 w 27"/>
                <a:gd name="T61" fmla="*/ 86 h 8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7"/>
                <a:gd name="T94" fmla="*/ 0 h 86"/>
                <a:gd name="T95" fmla="*/ 27 w 27"/>
                <a:gd name="T96" fmla="*/ 86 h 8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7" h="86">
                  <a:moveTo>
                    <a:pt x="27" y="86"/>
                  </a:moveTo>
                  <a:lnTo>
                    <a:pt x="20" y="82"/>
                  </a:lnTo>
                  <a:lnTo>
                    <a:pt x="14" y="79"/>
                  </a:lnTo>
                  <a:lnTo>
                    <a:pt x="10" y="74"/>
                  </a:lnTo>
                  <a:lnTo>
                    <a:pt x="7" y="68"/>
                  </a:lnTo>
                  <a:lnTo>
                    <a:pt x="4" y="61"/>
                  </a:lnTo>
                  <a:lnTo>
                    <a:pt x="2" y="54"/>
                  </a:lnTo>
                  <a:lnTo>
                    <a:pt x="1" y="47"/>
                  </a:lnTo>
                  <a:lnTo>
                    <a:pt x="0" y="39"/>
                  </a:lnTo>
                  <a:lnTo>
                    <a:pt x="0" y="34"/>
                  </a:lnTo>
                  <a:lnTo>
                    <a:pt x="0" y="28"/>
                  </a:lnTo>
                  <a:lnTo>
                    <a:pt x="0" y="23"/>
                  </a:lnTo>
                  <a:lnTo>
                    <a:pt x="0" y="17"/>
                  </a:lnTo>
                  <a:lnTo>
                    <a:pt x="0" y="12"/>
                  </a:lnTo>
                  <a:lnTo>
                    <a:pt x="1" y="7"/>
                  </a:lnTo>
                  <a:lnTo>
                    <a:pt x="3" y="4"/>
                  </a:lnTo>
                  <a:lnTo>
                    <a:pt x="8" y="0"/>
                  </a:lnTo>
                  <a:lnTo>
                    <a:pt x="14" y="2"/>
                  </a:lnTo>
                  <a:lnTo>
                    <a:pt x="19" y="6"/>
                  </a:lnTo>
                  <a:lnTo>
                    <a:pt x="22" y="10"/>
                  </a:lnTo>
                  <a:lnTo>
                    <a:pt x="24" y="14"/>
                  </a:lnTo>
                  <a:lnTo>
                    <a:pt x="27" y="19"/>
                  </a:lnTo>
                  <a:lnTo>
                    <a:pt x="27" y="25"/>
                  </a:lnTo>
                  <a:lnTo>
                    <a:pt x="27" y="31"/>
                  </a:lnTo>
                  <a:lnTo>
                    <a:pt x="25" y="37"/>
                  </a:lnTo>
                  <a:lnTo>
                    <a:pt x="24" y="49"/>
                  </a:lnTo>
                  <a:lnTo>
                    <a:pt x="22" y="62"/>
                  </a:lnTo>
                  <a:lnTo>
                    <a:pt x="22" y="68"/>
                  </a:lnTo>
                  <a:lnTo>
                    <a:pt x="23" y="74"/>
                  </a:lnTo>
                  <a:lnTo>
                    <a:pt x="24" y="80"/>
                  </a:lnTo>
                  <a:lnTo>
                    <a:pt x="27" y="86"/>
                  </a:lnTo>
                  <a:close/>
                </a:path>
              </a:pathLst>
            </a:custGeom>
            <a:solidFill>
              <a:srgbClr val="999999"/>
            </a:solidFill>
            <a:ln w="9525">
              <a:noFill/>
              <a:round/>
              <a:headEnd/>
              <a:tailEnd/>
            </a:ln>
          </p:spPr>
          <p:txBody>
            <a:bodyPr/>
            <a:lstStyle/>
            <a:p>
              <a:endParaRPr lang="en-US"/>
            </a:p>
          </p:txBody>
        </p:sp>
        <p:sp>
          <p:nvSpPr>
            <p:cNvPr id="4293" name="Freeform 127"/>
            <p:cNvSpPr>
              <a:spLocks/>
            </p:cNvSpPr>
            <p:nvPr/>
          </p:nvSpPr>
          <p:spPr bwMode="auto">
            <a:xfrm>
              <a:off x="4092" y="4109"/>
              <a:ext cx="12" cy="13"/>
            </a:xfrm>
            <a:custGeom>
              <a:avLst/>
              <a:gdLst>
                <a:gd name="T0" fmla="*/ 44 w 75"/>
                <a:gd name="T1" fmla="*/ 34 h 81"/>
                <a:gd name="T2" fmla="*/ 48 w 75"/>
                <a:gd name="T3" fmla="*/ 36 h 81"/>
                <a:gd name="T4" fmla="*/ 53 w 75"/>
                <a:gd name="T5" fmla="*/ 38 h 81"/>
                <a:gd name="T6" fmla="*/ 56 w 75"/>
                <a:gd name="T7" fmla="*/ 42 h 81"/>
                <a:gd name="T8" fmla="*/ 60 w 75"/>
                <a:gd name="T9" fmla="*/ 45 h 81"/>
                <a:gd name="T10" fmla="*/ 64 w 75"/>
                <a:gd name="T11" fmla="*/ 49 h 81"/>
                <a:gd name="T12" fmla="*/ 68 w 75"/>
                <a:gd name="T13" fmla="*/ 53 h 81"/>
                <a:gd name="T14" fmla="*/ 71 w 75"/>
                <a:gd name="T15" fmla="*/ 55 h 81"/>
                <a:gd name="T16" fmla="*/ 75 w 75"/>
                <a:gd name="T17" fmla="*/ 59 h 81"/>
                <a:gd name="T18" fmla="*/ 72 w 75"/>
                <a:gd name="T19" fmla="*/ 63 h 81"/>
                <a:gd name="T20" fmla="*/ 69 w 75"/>
                <a:gd name="T21" fmla="*/ 68 h 81"/>
                <a:gd name="T22" fmla="*/ 65 w 75"/>
                <a:gd name="T23" fmla="*/ 72 h 81"/>
                <a:gd name="T24" fmla="*/ 60 w 75"/>
                <a:gd name="T25" fmla="*/ 74 h 81"/>
                <a:gd name="T26" fmla="*/ 56 w 75"/>
                <a:gd name="T27" fmla="*/ 77 h 81"/>
                <a:gd name="T28" fmla="*/ 51 w 75"/>
                <a:gd name="T29" fmla="*/ 79 h 81"/>
                <a:gd name="T30" fmla="*/ 46 w 75"/>
                <a:gd name="T31" fmla="*/ 80 h 81"/>
                <a:gd name="T32" fmla="*/ 42 w 75"/>
                <a:gd name="T33" fmla="*/ 81 h 81"/>
                <a:gd name="T34" fmla="*/ 36 w 75"/>
                <a:gd name="T35" fmla="*/ 81 h 81"/>
                <a:gd name="T36" fmla="*/ 32 w 75"/>
                <a:gd name="T37" fmla="*/ 80 h 81"/>
                <a:gd name="T38" fmla="*/ 27 w 75"/>
                <a:gd name="T39" fmla="*/ 80 h 81"/>
                <a:gd name="T40" fmla="*/ 24 w 75"/>
                <a:gd name="T41" fmla="*/ 79 h 81"/>
                <a:gd name="T42" fmla="*/ 19 w 75"/>
                <a:gd name="T43" fmla="*/ 77 h 81"/>
                <a:gd name="T44" fmla="*/ 16 w 75"/>
                <a:gd name="T45" fmla="*/ 74 h 81"/>
                <a:gd name="T46" fmla="*/ 12 w 75"/>
                <a:gd name="T47" fmla="*/ 72 h 81"/>
                <a:gd name="T48" fmla="*/ 8 w 75"/>
                <a:gd name="T49" fmla="*/ 68 h 81"/>
                <a:gd name="T50" fmla="*/ 5 w 75"/>
                <a:gd name="T51" fmla="*/ 61 h 81"/>
                <a:gd name="T52" fmla="*/ 2 w 75"/>
                <a:gd name="T53" fmla="*/ 53 h 81"/>
                <a:gd name="T54" fmla="*/ 1 w 75"/>
                <a:gd name="T55" fmla="*/ 43 h 81"/>
                <a:gd name="T56" fmla="*/ 0 w 75"/>
                <a:gd name="T57" fmla="*/ 35 h 81"/>
                <a:gd name="T58" fmla="*/ 0 w 75"/>
                <a:gd name="T59" fmla="*/ 25 h 81"/>
                <a:gd name="T60" fmla="*/ 0 w 75"/>
                <a:gd name="T61" fmla="*/ 17 h 81"/>
                <a:gd name="T62" fmla="*/ 2 w 75"/>
                <a:gd name="T63" fmla="*/ 7 h 81"/>
                <a:gd name="T64" fmla="*/ 4 w 75"/>
                <a:gd name="T65" fmla="*/ 0 h 81"/>
                <a:gd name="T66" fmla="*/ 11 w 75"/>
                <a:gd name="T67" fmla="*/ 1 h 81"/>
                <a:gd name="T68" fmla="*/ 16 w 75"/>
                <a:gd name="T69" fmla="*/ 5 h 81"/>
                <a:gd name="T70" fmla="*/ 21 w 75"/>
                <a:gd name="T71" fmla="*/ 10 h 81"/>
                <a:gd name="T72" fmla="*/ 25 w 75"/>
                <a:gd name="T73" fmla="*/ 14 h 81"/>
                <a:gd name="T74" fmla="*/ 29 w 75"/>
                <a:gd name="T75" fmla="*/ 20 h 81"/>
                <a:gd name="T76" fmla="*/ 34 w 75"/>
                <a:gd name="T77" fmla="*/ 26 h 81"/>
                <a:gd name="T78" fmla="*/ 38 w 75"/>
                <a:gd name="T79" fmla="*/ 30 h 81"/>
                <a:gd name="T80" fmla="*/ 44 w 75"/>
                <a:gd name="T81" fmla="*/ 34 h 8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5"/>
                <a:gd name="T124" fmla="*/ 0 h 81"/>
                <a:gd name="T125" fmla="*/ 75 w 75"/>
                <a:gd name="T126" fmla="*/ 81 h 8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5" h="81">
                  <a:moveTo>
                    <a:pt x="44" y="34"/>
                  </a:moveTo>
                  <a:lnTo>
                    <a:pt x="48" y="36"/>
                  </a:lnTo>
                  <a:lnTo>
                    <a:pt x="53" y="38"/>
                  </a:lnTo>
                  <a:lnTo>
                    <a:pt x="56" y="42"/>
                  </a:lnTo>
                  <a:lnTo>
                    <a:pt x="60" y="45"/>
                  </a:lnTo>
                  <a:lnTo>
                    <a:pt x="64" y="49"/>
                  </a:lnTo>
                  <a:lnTo>
                    <a:pt x="68" y="53"/>
                  </a:lnTo>
                  <a:lnTo>
                    <a:pt x="71" y="55"/>
                  </a:lnTo>
                  <a:lnTo>
                    <a:pt x="75" y="59"/>
                  </a:lnTo>
                  <a:lnTo>
                    <a:pt x="72" y="63"/>
                  </a:lnTo>
                  <a:lnTo>
                    <a:pt x="69" y="68"/>
                  </a:lnTo>
                  <a:lnTo>
                    <a:pt x="65" y="72"/>
                  </a:lnTo>
                  <a:lnTo>
                    <a:pt x="60" y="74"/>
                  </a:lnTo>
                  <a:lnTo>
                    <a:pt x="56" y="77"/>
                  </a:lnTo>
                  <a:lnTo>
                    <a:pt x="51" y="79"/>
                  </a:lnTo>
                  <a:lnTo>
                    <a:pt x="46" y="80"/>
                  </a:lnTo>
                  <a:lnTo>
                    <a:pt x="42" y="81"/>
                  </a:lnTo>
                  <a:lnTo>
                    <a:pt x="36" y="81"/>
                  </a:lnTo>
                  <a:lnTo>
                    <a:pt x="32" y="80"/>
                  </a:lnTo>
                  <a:lnTo>
                    <a:pt x="27" y="80"/>
                  </a:lnTo>
                  <a:lnTo>
                    <a:pt x="24" y="79"/>
                  </a:lnTo>
                  <a:lnTo>
                    <a:pt x="19" y="77"/>
                  </a:lnTo>
                  <a:lnTo>
                    <a:pt x="16" y="74"/>
                  </a:lnTo>
                  <a:lnTo>
                    <a:pt x="12" y="72"/>
                  </a:lnTo>
                  <a:lnTo>
                    <a:pt x="8" y="68"/>
                  </a:lnTo>
                  <a:lnTo>
                    <a:pt x="5" y="61"/>
                  </a:lnTo>
                  <a:lnTo>
                    <a:pt x="2" y="53"/>
                  </a:lnTo>
                  <a:lnTo>
                    <a:pt x="1" y="43"/>
                  </a:lnTo>
                  <a:lnTo>
                    <a:pt x="0" y="35"/>
                  </a:lnTo>
                  <a:lnTo>
                    <a:pt x="0" y="25"/>
                  </a:lnTo>
                  <a:lnTo>
                    <a:pt x="0" y="17"/>
                  </a:lnTo>
                  <a:lnTo>
                    <a:pt x="2" y="7"/>
                  </a:lnTo>
                  <a:lnTo>
                    <a:pt x="4" y="0"/>
                  </a:lnTo>
                  <a:lnTo>
                    <a:pt x="11" y="1"/>
                  </a:lnTo>
                  <a:lnTo>
                    <a:pt x="16" y="5"/>
                  </a:lnTo>
                  <a:lnTo>
                    <a:pt x="21" y="10"/>
                  </a:lnTo>
                  <a:lnTo>
                    <a:pt x="25" y="14"/>
                  </a:lnTo>
                  <a:lnTo>
                    <a:pt x="29" y="20"/>
                  </a:lnTo>
                  <a:lnTo>
                    <a:pt x="34" y="26"/>
                  </a:lnTo>
                  <a:lnTo>
                    <a:pt x="38" y="30"/>
                  </a:lnTo>
                  <a:lnTo>
                    <a:pt x="44" y="34"/>
                  </a:lnTo>
                  <a:close/>
                </a:path>
              </a:pathLst>
            </a:custGeom>
            <a:solidFill>
              <a:srgbClr val="666666"/>
            </a:solidFill>
            <a:ln w="9525">
              <a:noFill/>
              <a:round/>
              <a:headEnd/>
              <a:tailEnd/>
            </a:ln>
          </p:spPr>
          <p:txBody>
            <a:bodyPr/>
            <a:lstStyle/>
            <a:p>
              <a:endParaRPr lang="en-US"/>
            </a:p>
          </p:txBody>
        </p:sp>
        <p:sp>
          <p:nvSpPr>
            <p:cNvPr id="4294" name="Freeform 128"/>
            <p:cNvSpPr>
              <a:spLocks/>
            </p:cNvSpPr>
            <p:nvPr/>
          </p:nvSpPr>
          <p:spPr bwMode="auto">
            <a:xfrm>
              <a:off x="4117" y="4119"/>
              <a:ext cx="12" cy="17"/>
            </a:xfrm>
            <a:custGeom>
              <a:avLst/>
              <a:gdLst>
                <a:gd name="T0" fmla="*/ 64 w 70"/>
                <a:gd name="T1" fmla="*/ 26 h 105"/>
                <a:gd name="T2" fmla="*/ 65 w 70"/>
                <a:gd name="T3" fmla="*/ 35 h 105"/>
                <a:gd name="T4" fmla="*/ 66 w 70"/>
                <a:gd name="T5" fmla="*/ 45 h 105"/>
                <a:gd name="T6" fmla="*/ 69 w 70"/>
                <a:gd name="T7" fmla="*/ 56 h 105"/>
                <a:gd name="T8" fmla="*/ 69 w 70"/>
                <a:gd name="T9" fmla="*/ 65 h 105"/>
                <a:gd name="T10" fmla="*/ 70 w 70"/>
                <a:gd name="T11" fmla="*/ 75 h 105"/>
                <a:gd name="T12" fmla="*/ 70 w 70"/>
                <a:gd name="T13" fmla="*/ 86 h 105"/>
                <a:gd name="T14" fmla="*/ 69 w 70"/>
                <a:gd name="T15" fmla="*/ 95 h 105"/>
                <a:gd name="T16" fmla="*/ 68 w 70"/>
                <a:gd name="T17" fmla="*/ 105 h 105"/>
                <a:gd name="T18" fmla="*/ 64 w 70"/>
                <a:gd name="T19" fmla="*/ 105 h 105"/>
                <a:gd name="T20" fmla="*/ 62 w 70"/>
                <a:gd name="T21" fmla="*/ 103 h 105"/>
                <a:gd name="T22" fmla="*/ 60 w 70"/>
                <a:gd name="T23" fmla="*/ 102 h 105"/>
                <a:gd name="T24" fmla="*/ 59 w 70"/>
                <a:gd name="T25" fmla="*/ 100 h 105"/>
                <a:gd name="T26" fmla="*/ 56 w 70"/>
                <a:gd name="T27" fmla="*/ 97 h 105"/>
                <a:gd name="T28" fmla="*/ 55 w 70"/>
                <a:gd name="T29" fmla="*/ 94 h 105"/>
                <a:gd name="T30" fmla="*/ 53 w 70"/>
                <a:gd name="T31" fmla="*/ 93 h 105"/>
                <a:gd name="T32" fmla="*/ 50 w 70"/>
                <a:gd name="T33" fmla="*/ 91 h 105"/>
                <a:gd name="T34" fmla="*/ 42 w 70"/>
                <a:gd name="T35" fmla="*/ 87 h 105"/>
                <a:gd name="T36" fmla="*/ 33 w 70"/>
                <a:gd name="T37" fmla="*/ 82 h 105"/>
                <a:gd name="T38" fmla="*/ 24 w 70"/>
                <a:gd name="T39" fmla="*/ 76 h 105"/>
                <a:gd name="T40" fmla="*/ 17 w 70"/>
                <a:gd name="T41" fmla="*/ 70 h 105"/>
                <a:gd name="T42" fmla="*/ 10 w 70"/>
                <a:gd name="T43" fmla="*/ 63 h 105"/>
                <a:gd name="T44" fmla="*/ 5 w 70"/>
                <a:gd name="T45" fmla="*/ 55 h 105"/>
                <a:gd name="T46" fmla="*/ 2 w 70"/>
                <a:gd name="T47" fmla="*/ 50 h 105"/>
                <a:gd name="T48" fmla="*/ 1 w 70"/>
                <a:gd name="T49" fmla="*/ 45 h 105"/>
                <a:gd name="T50" fmla="*/ 0 w 70"/>
                <a:gd name="T51" fmla="*/ 40 h 105"/>
                <a:gd name="T52" fmla="*/ 0 w 70"/>
                <a:gd name="T53" fmla="*/ 34 h 105"/>
                <a:gd name="T54" fmla="*/ 1 w 70"/>
                <a:gd name="T55" fmla="*/ 28 h 105"/>
                <a:gd name="T56" fmla="*/ 3 w 70"/>
                <a:gd name="T57" fmla="*/ 23 h 105"/>
                <a:gd name="T58" fmla="*/ 6 w 70"/>
                <a:gd name="T59" fmla="*/ 19 h 105"/>
                <a:gd name="T60" fmla="*/ 9 w 70"/>
                <a:gd name="T61" fmla="*/ 14 h 105"/>
                <a:gd name="T62" fmla="*/ 12 w 70"/>
                <a:gd name="T63" fmla="*/ 10 h 105"/>
                <a:gd name="T64" fmla="*/ 17 w 70"/>
                <a:gd name="T65" fmla="*/ 6 h 105"/>
                <a:gd name="T66" fmla="*/ 21 w 70"/>
                <a:gd name="T67" fmla="*/ 3 h 105"/>
                <a:gd name="T68" fmla="*/ 26 w 70"/>
                <a:gd name="T69" fmla="*/ 0 h 105"/>
                <a:gd name="T70" fmla="*/ 31 w 70"/>
                <a:gd name="T71" fmla="*/ 1 h 105"/>
                <a:gd name="T72" fmla="*/ 37 w 70"/>
                <a:gd name="T73" fmla="*/ 2 h 105"/>
                <a:gd name="T74" fmla="*/ 43 w 70"/>
                <a:gd name="T75" fmla="*/ 4 h 105"/>
                <a:gd name="T76" fmla="*/ 48 w 70"/>
                <a:gd name="T77" fmla="*/ 7 h 105"/>
                <a:gd name="T78" fmla="*/ 53 w 70"/>
                <a:gd name="T79" fmla="*/ 10 h 105"/>
                <a:gd name="T80" fmla="*/ 58 w 70"/>
                <a:gd name="T81" fmla="*/ 15 h 105"/>
                <a:gd name="T82" fmla="*/ 61 w 70"/>
                <a:gd name="T83" fmla="*/ 21 h 105"/>
                <a:gd name="T84" fmla="*/ 64 w 70"/>
                <a:gd name="T85" fmla="*/ 26 h 1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0"/>
                <a:gd name="T130" fmla="*/ 0 h 105"/>
                <a:gd name="T131" fmla="*/ 70 w 70"/>
                <a:gd name="T132" fmla="*/ 105 h 1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0" h="105">
                  <a:moveTo>
                    <a:pt x="64" y="26"/>
                  </a:moveTo>
                  <a:lnTo>
                    <a:pt x="65" y="35"/>
                  </a:lnTo>
                  <a:lnTo>
                    <a:pt x="66" y="45"/>
                  </a:lnTo>
                  <a:lnTo>
                    <a:pt x="69" y="56"/>
                  </a:lnTo>
                  <a:lnTo>
                    <a:pt x="69" y="65"/>
                  </a:lnTo>
                  <a:lnTo>
                    <a:pt x="70" y="75"/>
                  </a:lnTo>
                  <a:lnTo>
                    <a:pt x="70" y="86"/>
                  </a:lnTo>
                  <a:lnTo>
                    <a:pt x="69" y="95"/>
                  </a:lnTo>
                  <a:lnTo>
                    <a:pt x="68" y="105"/>
                  </a:lnTo>
                  <a:lnTo>
                    <a:pt x="64" y="105"/>
                  </a:lnTo>
                  <a:lnTo>
                    <a:pt x="62" y="103"/>
                  </a:lnTo>
                  <a:lnTo>
                    <a:pt x="60" y="102"/>
                  </a:lnTo>
                  <a:lnTo>
                    <a:pt x="59" y="100"/>
                  </a:lnTo>
                  <a:lnTo>
                    <a:pt x="56" y="97"/>
                  </a:lnTo>
                  <a:lnTo>
                    <a:pt x="55" y="94"/>
                  </a:lnTo>
                  <a:lnTo>
                    <a:pt x="53" y="93"/>
                  </a:lnTo>
                  <a:lnTo>
                    <a:pt x="50" y="91"/>
                  </a:lnTo>
                  <a:lnTo>
                    <a:pt x="42" y="87"/>
                  </a:lnTo>
                  <a:lnTo>
                    <a:pt x="33" y="82"/>
                  </a:lnTo>
                  <a:lnTo>
                    <a:pt x="24" y="76"/>
                  </a:lnTo>
                  <a:lnTo>
                    <a:pt x="17" y="70"/>
                  </a:lnTo>
                  <a:lnTo>
                    <a:pt x="10" y="63"/>
                  </a:lnTo>
                  <a:lnTo>
                    <a:pt x="5" y="55"/>
                  </a:lnTo>
                  <a:lnTo>
                    <a:pt x="2" y="50"/>
                  </a:lnTo>
                  <a:lnTo>
                    <a:pt x="1" y="45"/>
                  </a:lnTo>
                  <a:lnTo>
                    <a:pt x="0" y="40"/>
                  </a:lnTo>
                  <a:lnTo>
                    <a:pt x="0" y="34"/>
                  </a:lnTo>
                  <a:lnTo>
                    <a:pt x="1" y="28"/>
                  </a:lnTo>
                  <a:lnTo>
                    <a:pt x="3" y="23"/>
                  </a:lnTo>
                  <a:lnTo>
                    <a:pt x="6" y="19"/>
                  </a:lnTo>
                  <a:lnTo>
                    <a:pt x="9" y="14"/>
                  </a:lnTo>
                  <a:lnTo>
                    <a:pt x="12" y="10"/>
                  </a:lnTo>
                  <a:lnTo>
                    <a:pt x="17" y="6"/>
                  </a:lnTo>
                  <a:lnTo>
                    <a:pt x="21" y="3"/>
                  </a:lnTo>
                  <a:lnTo>
                    <a:pt x="26" y="0"/>
                  </a:lnTo>
                  <a:lnTo>
                    <a:pt x="31" y="1"/>
                  </a:lnTo>
                  <a:lnTo>
                    <a:pt x="37" y="2"/>
                  </a:lnTo>
                  <a:lnTo>
                    <a:pt x="43" y="4"/>
                  </a:lnTo>
                  <a:lnTo>
                    <a:pt x="48" y="7"/>
                  </a:lnTo>
                  <a:lnTo>
                    <a:pt x="53" y="10"/>
                  </a:lnTo>
                  <a:lnTo>
                    <a:pt x="58" y="15"/>
                  </a:lnTo>
                  <a:lnTo>
                    <a:pt x="61" y="21"/>
                  </a:lnTo>
                  <a:lnTo>
                    <a:pt x="64" y="26"/>
                  </a:lnTo>
                  <a:close/>
                </a:path>
              </a:pathLst>
            </a:custGeom>
            <a:solidFill>
              <a:srgbClr val="669E66"/>
            </a:solidFill>
            <a:ln w="9525">
              <a:noFill/>
              <a:round/>
              <a:headEnd/>
              <a:tailEnd/>
            </a:ln>
          </p:spPr>
          <p:txBody>
            <a:bodyPr/>
            <a:lstStyle/>
            <a:p>
              <a:endParaRPr lang="en-US"/>
            </a:p>
          </p:txBody>
        </p:sp>
        <p:sp>
          <p:nvSpPr>
            <p:cNvPr id="4295" name="Freeform 129"/>
            <p:cNvSpPr>
              <a:spLocks/>
            </p:cNvSpPr>
            <p:nvPr/>
          </p:nvSpPr>
          <p:spPr bwMode="auto">
            <a:xfrm>
              <a:off x="4116" y="4130"/>
              <a:ext cx="5" cy="13"/>
            </a:xfrm>
            <a:custGeom>
              <a:avLst/>
              <a:gdLst>
                <a:gd name="T0" fmla="*/ 28 w 32"/>
                <a:gd name="T1" fmla="*/ 19 h 79"/>
                <a:gd name="T2" fmla="*/ 28 w 32"/>
                <a:gd name="T3" fmla="*/ 26 h 79"/>
                <a:gd name="T4" fmla="*/ 27 w 32"/>
                <a:gd name="T5" fmla="*/ 35 h 79"/>
                <a:gd name="T6" fmla="*/ 27 w 32"/>
                <a:gd name="T7" fmla="*/ 42 h 79"/>
                <a:gd name="T8" fmla="*/ 27 w 32"/>
                <a:gd name="T9" fmla="*/ 50 h 79"/>
                <a:gd name="T10" fmla="*/ 27 w 32"/>
                <a:gd name="T11" fmla="*/ 57 h 79"/>
                <a:gd name="T12" fmla="*/ 28 w 32"/>
                <a:gd name="T13" fmla="*/ 64 h 79"/>
                <a:gd name="T14" fmla="*/ 29 w 32"/>
                <a:gd name="T15" fmla="*/ 72 h 79"/>
                <a:gd name="T16" fmla="*/ 32 w 32"/>
                <a:gd name="T17" fmla="*/ 79 h 79"/>
                <a:gd name="T18" fmla="*/ 27 w 32"/>
                <a:gd name="T19" fmla="*/ 78 h 79"/>
                <a:gd name="T20" fmla="*/ 21 w 32"/>
                <a:gd name="T21" fmla="*/ 75 h 79"/>
                <a:gd name="T22" fmla="*/ 18 w 32"/>
                <a:gd name="T23" fmla="*/ 72 h 79"/>
                <a:gd name="T24" fmla="*/ 15 w 32"/>
                <a:gd name="T25" fmla="*/ 69 h 79"/>
                <a:gd name="T26" fmla="*/ 9 w 32"/>
                <a:gd name="T27" fmla="*/ 61 h 79"/>
                <a:gd name="T28" fmla="*/ 6 w 32"/>
                <a:gd name="T29" fmla="*/ 51 h 79"/>
                <a:gd name="T30" fmla="*/ 4 w 32"/>
                <a:gd name="T31" fmla="*/ 41 h 79"/>
                <a:gd name="T32" fmla="*/ 2 w 32"/>
                <a:gd name="T33" fmla="*/ 29 h 79"/>
                <a:gd name="T34" fmla="*/ 1 w 32"/>
                <a:gd name="T35" fmla="*/ 18 h 79"/>
                <a:gd name="T36" fmla="*/ 0 w 32"/>
                <a:gd name="T37" fmla="*/ 8 h 79"/>
                <a:gd name="T38" fmla="*/ 4 w 32"/>
                <a:gd name="T39" fmla="*/ 0 h 79"/>
                <a:gd name="T40" fmla="*/ 28 w 32"/>
                <a:gd name="T41" fmla="*/ 19 h 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2"/>
                <a:gd name="T64" fmla="*/ 0 h 79"/>
                <a:gd name="T65" fmla="*/ 32 w 32"/>
                <a:gd name="T66" fmla="*/ 79 h 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2" h="79">
                  <a:moveTo>
                    <a:pt x="28" y="19"/>
                  </a:moveTo>
                  <a:lnTo>
                    <a:pt x="28" y="26"/>
                  </a:lnTo>
                  <a:lnTo>
                    <a:pt x="27" y="35"/>
                  </a:lnTo>
                  <a:lnTo>
                    <a:pt x="27" y="42"/>
                  </a:lnTo>
                  <a:lnTo>
                    <a:pt x="27" y="50"/>
                  </a:lnTo>
                  <a:lnTo>
                    <a:pt x="27" y="57"/>
                  </a:lnTo>
                  <a:lnTo>
                    <a:pt x="28" y="64"/>
                  </a:lnTo>
                  <a:lnTo>
                    <a:pt x="29" y="72"/>
                  </a:lnTo>
                  <a:lnTo>
                    <a:pt x="32" y="79"/>
                  </a:lnTo>
                  <a:lnTo>
                    <a:pt x="27" y="78"/>
                  </a:lnTo>
                  <a:lnTo>
                    <a:pt x="21" y="75"/>
                  </a:lnTo>
                  <a:lnTo>
                    <a:pt x="18" y="72"/>
                  </a:lnTo>
                  <a:lnTo>
                    <a:pt x="15" y="69"/>
                  </a:lnTo>
                  <a:lnTo>
                    <a:pt x="9" y="61"/>
                  </a:lnTo>
                  <a:lnTo>
                    <a:pt x="6" y="51"/>
                  </a:lnTo>
                  <a:lnTo>
                    <a:pt x="4" y="41"/>
                  </a:lnTo>
                  <a:lnTo>
                    <a:pt x="2" y="29"/>
                  </a:lnTo>
                  <a:lnTo>
                    <a:pt x="1" y="18"/>
                  </a:lnTo>
                  <a:lnTo>
                    <a:pt x="0" y="8"/>
                  </a:lnTo>
                  <a:lnTo>
                    <a:pt x="4" y="0"/>
                  </a:lnTo>
                  <a:lnTo>
                    <a:pt x="28" y="19"/>
                  </a:lnTo>
                  <a:close/>
                </a:path>
              </a:pathLst>
            </a:custGeom>
            <a:solidFill>
              <a:srgbClr val="999999"/>
            </a:solidFill>
            <a:ln w="9525">
              <a:noFill/>
              <a:round/>
              <a:headEnd/>
              <a:tailEnd/>
            </a:ln>
          </p:spPr>
          <p:txBody>
            <a:bodyPr/>
            <a:lstStyle/>
            <a:p>
              <a:endParaRPr lang="en-US"/>
            </a:p>
          </p:txBody>
        </p:sp>
        <p:sp>
          <p:nvSpPr>
            <p:cNvPr id="4296" name="Freeform 130"/>
            <p:cNvSpPr>
              <a:spLocks/>
            </p:cNvSpPr>
            <p:nvPr/>
          </p:nvSpPr>
          <p:spPr bwMode="auto">
            <a:xfrm>
              <a:off x="4123" y="4136"/>
              <a:ext cx="11" cy="10"/>
            </a:xfrm>
            <a:custGeom>
              <a:avLst/>
              <a:gdLst>
                <a:gd name="T0" fmla="*/ 69 w 69"/>
                <a:gd name="T1" fmla="*/ 50 h 66"/>
                <a:gd name="T2" fmla="*/ 69 w 69"/>
                <a:gd name="T3" fmla="*/ 51 h 66"/>
                <a:gd name="T4" fmla="*/ 67 w 69"/>
                <a:gd name="T5" fmla="*/ 54 h 66"/>
                <a:gd name="T6" fmla="*/ 66 w 69"/>
                <a:gd name="T7" fmla="*/ 56 h 66"/>
                <a:gd name="T8" fmla="*/ 64 w 69"/>
                <a:gd name="T9" fmla="*/ 59 h 66"/>
                <a:gd name="T10" fmla="*/ 63 w 69"/>
                <a:gd name="T11" fmla="*/ 60 h 66"/>
                <a:gd name="T12" fmla="*/ 61 w 69"/>
                <a:gd name="T13" fmla="*/ 61 h 66"/>
                <a:gd name="T14" fmla="*/ 59 w 69"/>
                <a:gd name="T15" fmla="*/ 62 h 66"/>
                <a:gd name="T16" fmla="*/ 56 w 69"/>
                <a:gd name="T17" fmla="*/ 63 h 66"/>
                <a:gd name="T18" fmla="*/ 50 w 69"/>
                <a:gd name="T19" fmla="*/ 66 h 66"/>
                <a:gd name="T20" fmla="*/ 43 w 69"/>
                <a:gd name="T21" fmla="*/ 66 h 66"/>
                <a:gd name="T22" fmla="*/ 37 w 69"/>
                <a:gd name="T23" fmla="*/ 64 h 66"/>
                <a:gd name="T24" fmla="*/ 31 w 69"/>
                <a:gd name="T25" fmla="*/ 62 h 66"/>
                <a:gd name="T26" fmla="*/ 24 w 69"/>
                <a:gd name="T27" fmla="*/ 59 h 66"/>
                <a:gd name="T28" fmla="*/ 19 w 69"/>
                <a:gd name="T29" fmla="*/ 55 h 66"/>
                <a:gd name="T30" fmla="*/ 13 w 69"/>
                <a:gd name="T31" fmla="*/ 51 h 66"/>
                <a:gd name="T32" fmla="*/ 8 w 69"/>
                <a:gd name="T33" fmla="*/ 48 h 66"/>
                <a:gd name="T34" fmla="*/ 5 w 69"/>
                <a:gd name="T35" fmla="*/ 43 h 66"/>
                <a:gd name="T36" fmla="*/ 2 w 69"/>
                <a:gd name="T37" fmla="*/ 37 h 66"/>
                <a:gd name="T38" fmla="*/ 1 w 69"/>
                <a:gd name="T39" fmla="*/ 31 h 66"/>
                <a:gd name="T40" fmla="*/ 0 w 69"/>
                <a:gd name="T41" fmla="*/ 25 h 66"/>
                <a:gd name="T42" fmla="*/ 0 w 69"/>
                <a:gd name="T43" fmla="*/ 19 h 66"/>
                <a:gd name="T44" fmla="*/ 0 w 69"/>
                <a:gd name="T45" fmla="*/ 12 h 66"/>
                <a:gd name="T46" fmla="*/ 0 w 69"/>
                <a:gd name="T47" fmla="*/ 6 h 66"/>
                <a:gd name="T48" fmla="*/ 1 w 69"/>
                <a:gd name="T49" fmla="*/ 0 h 66"/>
                <a:gd name="T50" fmla="*/ 10 w 69"/>
                <a:gd name="T51" fmla="*/ 5 h 66"/>
                <a:gd name="T52" fmla="*/ 19 w 69"/>
                <a:gd name="T53" fmla="*/ 11 h 66"/>
                <a:gd name="T54" fmla="*/ 27 w 69"/>
                <a:gd name="T55" fmla="*/ 17 h 66"/>
                <a:gd name="T56" fmla="*/ 35 w 69"/>
                <a:gd name="T57" fmla="*/ 24 h 66"/>
                <a:gd name="T58" fmla="*/ 43 w 69"/>
                <a:gd name="T59" fmla="*/ 30 h 66"/>
                <a:gd name="T60" fmla="*/ 52 w 69"/>
                <a:gd name="T61" fmla="*/ 37 h 66"/>
                <a:gd name="T62" fmla="*/ 60 w 69"/>
                <a:gd name="T63" fmla="*/ 43 h 66"/>
                <a:gd name="T64" fmla="*/ 69 w 69"/>
                <a:gd name="T65" fmla="*/ 50 h 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66"/>
                <a:gd name="T101" fmla="*/ 69 w 69"/>
                <a:gd name="T102" fmla="*/ 66 h 6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66">
                  <a:moveTo>
                    <a:pt x="69" y="50"/>
                  </a:moveTo>
                  <a:lnTo>
                    <a:pt x="69" y="51"/>
                  </a:lnTo>
                  <a:lnTo>
                    <a:pt x="67" y="54"/>
                  </a:lnTo>
                  <a:lnTo>
                    <a:pt x="66" y="56"/>
                  </a:lnTo>
                  <a:lnTo>
                    <a:pt x="64" y="59"/>
                  </a:lnTo>
                  <a:lnTo>
                    <a:pt x="63" y="60"/>
                  </a:lnTo>
                  <a:lnTo>
                    <a:pt x="61" y="61"/>
                  </a:lnTo>
                  <a:lnTo>
                    <a:pt x="59" y="62"/>
                  </a:lnTo>
                  <a:lnTo>
                    <a:pt x="56" y="63"/>
                  </a:lnTo>
                  <a:lnTo>
                    <a:pt x="50" y="66"/>
                  </a:lnTo>
                  <a:lnTo>
                    <a:pt x="43" y="66"/>
                  </a:lnTo>
                  <a:lnTo>
                    <a:pt x="37" y="64"/>
                  </a:lnTo>
                  <a:lnTo>
                    <a:pt x="31" y="62"/>
                  </a:lnTo>
                  <a:lnTo>
                    <a:pt x="24" y="59"/>
                  </a:lnTo>
                  <a:lnTo>
                    <a:pt x="19" y="55"/>
                  </a:lnTo>
                  <a:lnTo>
                    <a:pt x="13" y="51"/>
                  </a:lnTo>
                  <a:lnTo>
                    <a:pt x="8" y="48"/>
                  </a:lnTo>
                  <a:lnTo>
                    <a:pt x="5" y="43"/>
                  </a:lnTo>
                  <a:lnTo>
                    <a:pt x="2" y="37"/>
                  </a:lnTo>
                  <a:lnTo>
                    <a:pt x="1" y="31"/>
                  </a:lnTo>
                  <a:lnTo>
                    <a:pt x="0" y="25"/>
                  </a:lnTo>
                  <a:lnTo>
                    <a:pt x="0" y="19"/>
                  </a:lnTo>
                  <a:lnTo>
                    <a:pt x="0" y="12"/>
                  </a:lnTo>
                  <a:lnTo>
                    <a:pt x="0" y="6"/>
                  </a:lnTo>
                  <a:lnTo>
                    <a:pt x="1" y="0"/>
                  </a:lnTo>
                  <a:lnTo>
                    <a:pt x="10" y="5"/>
                  </a:lnTo>
                  <a:lnTo>
                    <a:pt x="19" y="11"/>
                  </a:lnTo>
                  <a:lnTo>
                    <a:pt x="27" y="17"/>
                  </a:lnTo>
                  <a:lnTo>
                    <a:pt x="35" y="24"/>
                  </a:lnTo>
                  <a:lnTo>
                    <a:pt x="43" y="30"/>
                  </a:lnTo>
                  <a:lnTo>
                    <a:pt x="52" y="37"/>
                  </a:lnTo>
                  <a:lnTo>
                    <a:pt x="60" y="43"/>
                  </a:lnTo>
                  <a:lnTo>
                    <a:pt x="69" y="50"/>
                  </a:lnTo>
                  <a:close/>
                </a:path>
              </a:pathLst>
            </a:custGeom>
            <a:solidFill>
              <a:srgbClr val="666666"/>
            </a:solidFill>
            <a:ln w="9525">
              <a:noFill/>
              <a:round/>
              <a:headEnd/>
              <a:tailEnd/>
            </a:ln>
          </p:spPr>
          <p:txBody>
            <a:bodyPr/>
            <a:lstStyle/>
            <a:p>
              <a:endParaRPr lang="en-US"/>
            </a:p>
          </p:txBody>
        </p:sp>
        <p:sp>
          <p:nvSpPr>
            <p:cNvPr id="4297" name="Freeform 131"/>
            <p:cNvSpPr>
              <a:spLocks/>
            </p:cNvSpPr>
            <p:nvPr/>
          </p:nvSpPr>
          <p:spPr bwMode="auto">
            <a:xfrm>
              <a:off x="4108" y="3895"/>
              <a:ext cx="66" cy="41"/>
            </a:xfrm>
            <a:custGeom>
              <a:avLst/>
              <a:gdLst>
                <a:gd name="T0" fmla="*/ 0 w 395"/>
                <a:gd name="T1" fmla="*/ 59 h 247"/>
                <a:gd name="T2" fmla="*/ 55 w 395"/>
                <a:gd name="T3" fmla="*/ 27 h 247"/>
                <a:gd name="T4" fmla="*/ 115 w 395"/>
                <a:gd name="T5" fmla="*/ 33 h 247"/>
                <a:gd name="T6" fmla="*/ 175 w 395"/>
                <a:gd name="T7" fmla="*/ 59 h 247"/>
                <a:gd name="T8" fmla="*/ 230 w 395"/>
                <a:gd name="T9" fmla="*/ 108 h 247"/>
                <a:gd name="T10" fmla="*/ 285 w 395"/>
                <a:gd name="T11" fmla="*/ 151 h 247"/>
                <a:gd name="T12" fmla="*/ 335 w 395"/>
                <a:gd name="T13" fmla="*/ 194 h 247"/>
                <a:gd name="T14" fmla="*/ 370 w 395"/>
                <a:gd name="T15" fmla="*/ 243 h 247"/>
                <a:gd name="T16" fmla="*/ 371 w 395"/>
                <a:gd name="T17" fmla="*/ 244 h 247"/>
                <a:gd name="T18" fmla="*/ 374 w 395"/>
                <a:gd name="T19" fmla="*/ 245 h 247"/>
                <a:gd name="T20" fmla="*/ 379 w 395"/>
                <a:gd name="T21" fmla="*/ 246 h 247"/>
                <a:gd name="T22" fmla="*/ 384 w 395"/>
                <a:gd name="T23" fmla="*/ 247 h 247"/>
                <a:gd name="T24" fmla="*/ 389 w 395"/>
                <a:gd name="T25" fmla="*/ 247 h 247"/>
                <a:gd name="T26" fmla="*/ 393 w 395"/>
                <a:gd name="T27" fmla="*/ 245 h 247"/>
                <a:gd name="T28" fmla="*/ 394 w 395"/>
                <a:gd name="T29" fmla="*/ 243 h 247"/>
                <a:gd name="T30" fmla="*/ 395 w 395"/>
                <a:gd name="T31" fmla="*/ 240 h 247"/>
                <a:gd name="T32" fmla="*/ 395 w 395"/>
                <a:gd name="T33" fmla="*/ 237 h 247"/>
                <a:gd name="T34" fmla="*/ 394 w 395"/>
                <a:gd name="T35" fmla="*/ 232 h 247"/>
                <a:gd name="T36" fmla="*/ 393 w 395"/>
                <a:gd name="T37" fmla="*/ 227 h 247"/>
                <a:gd name="T38" fmla="*/ 390 w 395"/>
                <a:gd name="T39" fmla="*/ 221 h 247"/>
                <a:gd name="T40" fmla="*/ 387 w 395"/>
                <a:gd name="T41" fmla="*/ 214 h 247"/>
                <a:gd name="T42" fmla="*/ 381 w 395"/>
                <a:gd name="T43" fmla="*/ 208 h 247"/>
                <a:gd name="T44" fmla="*/ 370 w 395"/>
                <a:gd name="T45" fmla="*/ 195 h 247"/>
                <a:gd name="T46" fmla="*/ 358 w 395"/>
                <a:gd name="T47" fmla="*/ 182 h 247"/>
                <a:gd name="T48" fmla="*/ 346 w 395"/>
                <a:gd name="T49" fmla="*/ 170 h 247"/>
                <a:gd name="T50" fmla="*/ 335 w 395"/>
                <a:gd name="T51" fmla="*/ 160 h 247"/>
                <a:gd name="T52" fmla="*/ 327 w 395"/>
                <a:gd name="T53" fmla="*/ 153 h 247"/>
                <a:gd name="T54" fmla="*/ 325 w 395"/>
                <a:gd name="T55" fmla="*/ 151 h 247"/>
                <a:gd name="T56" fmla="*/ 225 w 395"/>
                <a:gd name="T57" fmla="*/ 48 h 247"/>
                <a:gd name="T58" fmla="*/ 140 w 395"/>
                <a:gd name="T59" fmla="*/ 0 h 247"/>
                <a:gd name="T60" fmla="*/ 55 w 395"/>
                <a:gd name="T61" fmla="*/ 27 h 247"/>
                <a:gd name="T62" fmla="*/ 0 w 395"/>
                <a:gd name="T63" fmla="*/ 59 h 2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95"/>
                <a:gd name="T97" fmla="*/ 0 h 247"/>
                <a:gd name="T98" fmla="*/ 395 w 395"/>
                <a:gd name="T99" fmla="*/ 247 h 2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95" h="247">
                  <a:moveTo>
                    <a:pt x="0" y="59"/>
                  </a:moveTo>
                  <a:lnTo>
                    <a:pt x="55" y="27"/>
                  </a:lnTo>
                  <a:lnTo>
                    <a:pt x="115" y="33"/>
                  </a:lnTo>
                  <a:lnTo>
                    <a:pt x="175" y="59"/>
                  </a:lnTo>
                  <a:lnTo>
                    <a:pt x="230" y="108"/>
                  </a:lnTo>
                  <a:lnTo>
                    <a:pt x="285" y="151"/>
                  </a:lnTo>
                  <a:lnTo>
                    <a:pt x="335" y="194"/>
                  </a:lnTo>
                  <a:lnTo>
                    <a:pt x="370" y="243"/>
                  </a:lnTo>
                  <a:lnTo>
                    <a:pt x="371" y="244"/>
                  </a:lnTo>
                  <a:lnTo>
                    <a:pt x="374" y="245"/>
                  </a:lnTo>
                  <a:lnTo>
                    <a:pt x="379" y="246"/>
                  </a:lnTo>
                  <a:lnTo>
                    <a:pt x="384" y="247"/>
                  </a:lnTo>
                  <a:lnTo>
                    <a:pt x="389" y="247"/>
                  </a:lnTo>
                  <a:lnTo>
                    <a:pt x="393" y="245"/>
                  </a:lnTo>
                  <a:lnTo>
                    <a:pt x="394" y="243"/>
                  </a:lnTo>
                  <a:lnTo>
                    <a:pt x="395" y="240"/>
                  </a:lnTo>
                  <a:lnTo>
                    <a:pt x="395" y="237"/>
                  </a:lnTo>
                  <a:lnTo>
                    <a:pt x="394" y="232"/>
                  </a:lnTo>
                  <a:lnTo>
                    <a:pt x="393" y="227"/>
                  </a:lnTo>
                  <a:lnTo>
                    <a:pt x="390" y="221"/>
                  </a:lnTo>
                  <a:lnTo>
                    <a:pt x="387" y="214"/>
                  </a:lnTo>
                  <a:lnTo>
                    <a:pt x="381" y="208"/>
                  </a:lnTo>
                  <a:lnTo>
                    <a:pt x="370" y="195"/>
                  </a:lnTo>
                  <a:lnTo>
                    <a:pt x="358" y="182"/>
                  </a:lnTo>
                  <a:lnTo>
                    <a:pt x="346" y="170"/>
                  </a:lnTo>
                  <a:lnTo>
                    <a:pt x="335" y="160"/>
                  </a:lnTo>
                  <a:lnTo>
                    <a:pt x="327" y="153"/>
                  </a:lnTo>
                  <a:lnTo>
                    <a:pt x="325" y="151"/>
                  </a:lnTo>
                  <a:lnTo>
                    <a:pt x="225" y="48"/>
                  </a:lnTo>
                  <a:lnTo>
                    <a:pt x="140" y="0"/>
                  </a:lnTo>
                  <a:lnTo>
                    <a:pt x="55" y="27"/>
                  </a:lnTo>
                  <a:lnTo>
                    <a:pt x="0" y="59"/>
                  </a:lnTo>
                  <a:close/>
                </a:path>
              </a:pathLst>
            </a:custGeom>
            <a:solidFill>
              <a:srgbClr val="E6E6E6"/>
            </a:solidFill>
            <a:ln w="9525">
              <a:noFill/>
              <a:round/>
              <a:headEnd/>
              <a:tailEnd/>
            </a:ln>
          </p:spPr>
          <p:txBody>
            <a:bodyPr/>
            <a:lstStyle/>
            <a:p>
              <a:endParaRPr lang="en-US"/>
            </a:p>
          </p:txBody>
        </p:sp>
        <p:sp>
          <p:nvSpPr>
            <p:cNvPr id="4298" name="Freeform 132"/>
            <p:cNvSpPr>
              <a:spLocks/>
            </p:cNvSpPr>
            <p:nvPr/>
          </p:nvSpPr>
          <p:spPr bwMode="auto">
            <a:xfrm>
              <a:off x="4108" y="3895"/>
              <a:ext cx="66" cy="41"/>
            </a:xfrm>
            <a:custGeom>
              <a:avLst/>
              <a:gdLst>
                <a:gd name="T0" fmla="*/ 0 w 395"/>
                <a:gd name="T1" fmla="*/ 59 h 247"/>
                <a:gd name="T2" fmla="*/ 55 w 395"/>
                <a:gd name="T3" fmla="*/ 27 h 247"/>
                <a:gd name="T4" fmla="*/ 115 w 395"/>
                <a:gd name="T5" fmla="*/ 33 h 247"/>
                <a:gd name="T6" fmla="*/ 175 w 395"/>
                <a:gd name="T7" fmla="*/ 59 h 247"/>
                <a:gd name="T8" fmla="*/ 230 w 395"/>
                <a:gd name="T9" fmla="*/ 108 h 247"/>
                <a:gd name="T10" fmla="*/ 285 w 395"/>
                <a:gd name="T11" fmla="*/ 151 h 247"/>
                <a:gd name="T12" fmla="*/ 335 w 395"/>
                <a:gd name="T13" fmla="*/ 194 h 247"/>
                <a:gd name="T14" fmla="*/ 370 w 395"/>
                <a:gd name="T15" fmla="*/ 243 h 247"/>
                <a:gd name="T16" fmla="*/ 371 w 395"/>
                <a:gd name="T17" fmla="*/ 244 h 247"/>
                <a:gd name="T18" fmla="*/ 374 w 395"/>
                <a:gd name="T19" fmla="*/ 245 h 247"/>
                <a:gd name="T20" fmla="*/ 379 w 395"/>
                <a:gd name="T21" fmla="*/ 246 h 247"/>
                <a:gd name="T22" fmla="*/ 384 w 395"/>
                <a:gd name="T23" fmla="*/ 247 h 247"/>
                <a:gd name="T24" fmla="*/ 389 w 395"/>
                <a:gd name="T25" fmla="*/ 247 h 247"/>
                <a:gd name="T26" fmla="*/ 393 w 395"/>
                <a:gd name="T27" fmla="*/ 245 h 247"/>
                <a:gd name="T28" fmla="*/ 394 w 395"/>
                <a:gd name="T29" fmla="*/ 243 h 247"/>
                <a:gd name="T30" fmla="*/ 395 w 395"/>
                <a:gd name="T31" fmla="*/ 240 h 247"/>
                <a:gd name="T32" fmla="*/ 395 w 395"/>
                <a:gd name="T33" fmla="*/ 237 h 247"/>
                <a:gd name="T34" fmla="*/ 394 w 395"/>
                <a:gd name="T35" fmla="*/ 232 h 247"/>
                <a:gd name="T36" fmla="*/ 393 w 395"/>
                <a:gd name="T37" fmla="*/ 227 h 247"/>
                <a:gd name="T38" fmla="*/ 390 w 395"/>
                <a:gd name="T39" fmla="*/ 221 h 247"/>
                <a:gd name="T40" fmla="*/ 387 w 395"/>
                <a:gd name="T41" fmla="*/ 214 h 247"/>
                <a:gd name="T42" fmla="*/ 381 w 395"/>
                <a:gd name="T43" fmla="*/ 208 h 247"/>
                <a:gd name="T44" fmla="*/ 370 w 395"/>
                <a:gd name="T45" fmla="*/ 195 h 247"/>
                <a:gd name="T46" fmla="*/ 358 w 395"/>
                <a:gd name="T47" fmla="*/ 182 h 247"/>
                <a:gd name="T48" fmla="*/ 346 w 395"/>
                <a:gd name="T49" fmla="*/ 170 h 247"/>
                <a:gd name="T50" fmla="*/ 335 w 395"/>
                <a:gd name="T51" fmla="*/ 160 h 247"/>
                <a:gd name="T52" fmla="*/ 327 w 395"/>
                <a:gd name="T53" fmla="*/ 153 h 247"/>
                <a:gd name="T54" fmla="*/ 325 w 395"/>
                <a:gd name="T55" fmla="*/ 151 h 247"/>
                <a:gd name="T56" fmla="*/ 225 w 395"/>
                <a:gd name="T57" fmla="*/ 48 h 247"/>
                <a:gd name="T58" fmla="*/ 140 w 395"/>
                <a:gd name="T59" fmla="*/ 0 h 247"/>
                <a:gd name="T60" fmla="*/ 55 w 395"/>
                <a:gd name="T61" fmla="*/ 27 h 247"/>
                <a:gd name="T62" fmla="*/ 0 w 395"/>
                <a:gd name="T63" fmla="*/ 59 h 2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95"/>
                <a:gd name="T97" fmla="*/ 0 h 247"/>
                <a:gd name="T98" fmla="*/ 395 w 395"/>
                <a:gd name="T99" fmla="*/ 247 h 2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95" h="247">
                  <a:moveTo>
                    <a:pt x="0" y="59"/>
                  </a:moveTo>
                  <a:lnTo>
                    <a:pt x="55" y="27"/>
                  </a:lnTo>
                  <a:lnTo>
                    <a:pt x="115" y="33"/>
                  </a:lnTo>
                  <a:lnTo>
                    <a:pt x="175" y="59"/>
                  </a:lnTo>
                  <a:lnTo>
                    <a:pt x="230" y="108"/>
                  </a:lnTo>
                  <a:lnTo>
                    <a:pt x="285" y="151"/>
                  </a:lnTo>
                  <a:lnTo>
                    <a:pt x="335" y="194"/>
                  </a:lnTo>
                  <a:lnTo>
                    <a:pt x="370" y="243"/>
                  </a:lnTo>
                  <a:lnTo>
                    <a:pt x="371" y="244"/>
                  </a:lnTo>
                  <a:lnTo>
                    <a:pt x="374" y="245"/>
                  </a:lnTo>
                  <a:lnTo>
                    <a:pt x="379" y="246"/>
                  </a:lnTo>
                  <a:lnTo>
                    <a:pt x="384" y="247"/>
                  </a:lnTo>
                  <a:lnTo>
                    <a:pt x="389" y="247"/>
                  </a:lnTo>
                  <a:lnTo>
                    <a:pt x="393" y="245"/>
                  </a:lnTo>
                  <a:lnTo>
                    <a:pt x="394" y="243"/>
                  </a:lnTo>
                  <a:lnTo>
                    <a:pt x="395" y="240"/>
                  </a:lnTo>
                  <a:lnTo>
                    <a:pt x="395" y="237"/>
                  </a:lnTo>
                  <a:lnTo>
                    <a:pt x="394" y="232"/>
                  </a:lnTo>
                  <a:lnTo>
                    <a:pt x="393" y="227"/>
                  </a:lnTo>
                  <a:lnTo>
                    <a:pt x="390" y="221"/>
                  </a:lnTo>
                  <a:lnTo>
                    <a:pt x="387" y="214"/>
                  </a:lnTo>
                  <a:lnTo>
                    <a:pt x="381" y="208"/>
                  </a:lnTo>
                  <a:lnTo>
                    <a:pt x="370" y="195"/>
                  </a:lnTo>
                  <a:lnTo>
                    <a:pt x="358" y="182"/>
                  </a:lnTo>
                  <a:lnTo>
                    <a:pt x="346" y="170"/>
                  </a:lnTo>
                  <a:lnTo>
                    <a:pt x="335" y="160"/>
                  </a:lnTo>
                  <a:lnTo>
                    <a:pt x="327" y="153"/>
                  </a:lnTo>
                  <a:lnTo>
                    <a:pt x="325" y="151"/>
                  </a:lnTo>
                  <a:lnTo>
                    <a:pt x="225" y="48"/>
                  </a:lnTo>
                  <a:lnTo>
                    <a:pt x="140" y="0"/>
                  </a:lnTo>
                  <a:lnTo>
                    <a:pt x="55" y="27"/>
                  </a:lnTo>
                  <a:lnTo>
                    <a:pt x="0" y="59"/>
                  </a:lnTo>
                  <a:close/>
                </a:path>
              </a:pathLst>
            </a:custGeom>
            <a:solidFill>
              <a:srgbClr val="000000"/>
            </a:solidFill>
            <a:ln w="9525">
              <a:noFill/>
              <a:round/>
              <a:headEnd/>
              <a:tailEnd/>
            </a:ln>
          </p:spPr>
          <p:txBody>
            <a:bodyPr/>
            <a:lstStyle/>
            <a:p>
              <a:endParaRPr lang="en-US"/>
            </a:p>
          </p:txBody>
        </p:sp>
        <p:sp>
          <p:nvSpPr>
            <p:cNvPr id="4299" name="Freeform 133"/>
            <p:cNvSpPr>
              <a:spLocks/>
            </p:cNvSpPr>
            <p:nvPr/>
          </p:nvSpPr>
          <p:spPr bwMode="auto">
            <a:xfrm>
              <a:off x="4120" y="3896"/>
              <a:ext cx="34" cy="18"/>
            </a:xfrm>
            <a:custGeom>
              <a:avLst/>
              <a:gdLst>
                <a:gd name="T0" fmla="*/ 134 w 202"/>
                <a:gd name="T1" fmla="*/ 43 h 106"/>
                <a:gd name="T2" fmla="*/ 138 w 202"/>
                <a:gd name="T3" fmla="*/ 47 h 106"/>
                <a:gd name="T4" fmla="*/ 143 w 202"/>
                <a:gd name="T5" fmla="*/ 51 h 106"/>
                <a:gd name="T6" fmla="*/ 150 w 202"/>
                <a:gd name="T7" fmla="*/ 53 h 106"/>
                <a:gd name="T8" fmla="*/ 156 w 202"/>
                <a:gd name="T9" fmla="*/ 56 h 106"/>
                <a:gd name="T10" fmla="*/ 161 w 202"/>
                <a:gd name="T11" fmla="*/ 59 h 106"/>
                <a:gd name="T12" fmla="*/ 167 w 202"/>
                <a:gd name="T13" fmla="*/ 63 h 106"/>
                <a:gd name="T14" fmla="*/ 171 w 202"/>
                <a:gd name="T15" fmla="*/ 68 h 106"/>
                <a:gd name="T16" fmla="*/ 176 w 202"/>
                <a:gd name="T17" fmla="*/ 74 h 106"/>
                <a:gd name="T18" fmla="*/ 180 w 202"/>
                <a:gd name="T19" fmla="*/ 75 h 106"/>
                <a:gd name="T20" fmla="*/ 183 w 202"/>
                <a:gd name="T21" fmla="*/ 77 h 106"/>
                <a:gd name="T22" fmla="*/ 187 w 202"/>
                <a:gd name="T23" fmla="*/ 80 h 106"/>
                <a:gd name="T24" fmla="*/ 191 w 202"/>
                <a:gd name="T25" fmla="*/ 83 h 106"/>
                <a:gd name="T26" fmla="*/ 193 w 202"/>
                <a:gd name="T27" fmla="*/ 87 h 106"/>
                <a:gd name="T28" fmla="*/ 197 w 202"/>
                <a:gd name="T29" fmla="*/ 90 h 106"/>
                <a:gd name="T30" fmla="*/ 200 w 202"/>
                <a:gd name="T31" fmla="*/ 95 h 106"/>
                <a:gd name="T32" fmla="*/ 202 w 202"/>
                <a:gd name="T33" fmla="*/ 99 h 106"/>
                <a:gd name="T34" fmla="*/ 198 w 202"/>
                <a:gd name="T35" fmla="*/ 99 h 106"/>
                <a:gd name="T36" fmla="*/ 193 w 202"/>
                <a:gd name="T37" fmla="*/ 99 h 106"/>
                <a:gd name="T38" fmla="*/ 189 w 202"/>
                <a:gd name="T39" fmla="*/ 100 h 106"/>
                <a:gd name="T40" fmla="*/ 183 w 202"/>
                <a:gd name="T41" fmla="*/ 100 h 106"/>
                <a:gd name="T42" fmla="*/ 179 w 202"/>
                <a:gd name="T43" fmla="*/ 101 h 106"/>
                <a:gd name="T44" fmla="*/ 174 w 202"/>
                <a:gd name="T45" fmla="*/ 103 h 106"/>
                <a:gd name="T46" fmla="*/ 171 w 202"/>
                <a:gd name="T47" fmla="*/ 105 h 106"/>
                <a:gd name="T48" fmla="*/ 167 w 202"/>
                <a:gd name="T49" fmla="*/ 106 h 106"/>
                <a:gd name="T50" fmla="*/ 157 w 202"/>
                <a:gd name="T51" fmla="*/ 99 h 106"/>
                <a:gd name="T52" fmla="*/ 102 w 202"/>
                <a:gd name="T53" fmla="*/ 50 h 106"/>
                <a:gd name="T54" fmla="*/ 42 w 202"/>
                <a:gd name="T55" fmla="*/ 24 h 106"/>
                <a:gd name="T56" fmla="*/ 0 w 202"/>
                <a:gd name="T57" fmla="*/ 20 h 106"/>
                <a:gd name="T58" fmla="*/ 10 w 202"/>
                <a:gd name="T59" fmla="*/ 16 h 106"/>
                <a:gd name="T60" fmla="*/ 20 w 202"/>
                <a:gd name="T61" fmla="*/ 12 h 106"/>
                <a:gd name="T62" fmla="*/ 30 w 202"/>
                <a:gd name="T63" fmla="*/ 6 h 106"/>
                <a:gd name="T64" fmla="*/ 41 w 202"/>
                <a:gd name="T65" fmla="*/ 2 h 106"/>
                <a:gd name="T66" fmla="*/ 46 w 202"/>
                <a:gd name="T67" fmla="*/ 0 h 106"/>
                <a:gd name="T68" fmla="*/ 51 w 202"/>
                <a:gd name="T69" fmla="*/ 0 h 106"/>
                <a:gd name="T70" fmla="*/ 56 w 202"/>
                <a:gd name="T71" fmla="*/ 0 h 106"/>
                <a:gd name="T72" fmla="*/ 62 w 202"/>
                <a:gd name="T73" fmla="*/ 0 h 106"/>
                <a:gd name="T74" fmla="*/ 66 w 202"/>
                <a:gd name="T75" fmla="*/ 2 h 106"/>
                <a:gd name="T76" fmla="*/ 72 w 202"/>
                <a:gd name="T77" fmla="*/ 4 h 106"/>
                <a:gd name="T78" fmla="*/ 76 w 202"/>
                <a:gd name="T79" fmla="*/ 9 h 106"/>
                <a:gd name="T80" fmla="*/ 81 w 202"/>
                <a:gd name="T81" fmla="*/ 14 h 106"/>
                <a:gd name="T82" fmla="*/ 87 w 202"/>
                <a:gd name="T83" fmla="*/ 18 h 106"/>
                <a:gd name="T84" fmla="*/ 94 w 202"/>
                <a:gd name="T85" fmla="*/ 20 h 106"/>
                <a:gd name="T86" fmla="*/ 102 w 202"/>
                <a:gd name="T87" fmla="*/ 22 h 106"/>
                <a:gd name="T88" fmla="*/ 108 w 202"/>
                <a:gd name="T89" fmla="*/ 26 h 106"/>
                <a:gd name="T90" fmla="*/ 115 w 202"/>
                <a:gd name="T91" fmla="*/ 29 h 106"/>
                <a:gd name="T92" fmla="*/ 121 w 202"/>
                <a:gd name="T93" fmla="*/ 33 h 106"/>
                <a:gd name="T94" fmla="*/ 127 w 202"/>
                <a:gd name="T95" fmla="*/ 38 h 106"/>
                <a:gd name="T96" fmla="*/ 134 w 202"/>
                <a:gd name="T97" fmla="*/ 43 h 1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2"/>
                <a:gd name="T148" fmla="*/ 0 h 106"/>
                <a:gd name="T149" fmla="*/ 202 w 202"/>
                <a:gd name="T150" fmla="*/ 106 h 10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2" h="106">
                  <a:moveTo>
                    <a:pt x="134" y="43"/>
                  </a:moveTo>
                  <a:lnTo>
                    <a:pt x="138" y="47"/>
                  </a:lnTo>
                  <a:lnTo>
                    <a:pt x="143" y="51"/>
                  </a:lnTo>
                  <a:lnTo>
                    <a:pt x="150" y="53"/>
                  </a:lnTo>
                  <a:lnTo>
                    <a:pt x="156" y="56"/>
                  </a:lnTo>
                  <a:lnTo>
                    <a:pt x="161" y="59"/>
                  </a:lnTo>
                  <a:lnTo>
                    <a:pt x="167" y="63"/>
                  </a:lnTo>
                  <a:lnTo>
                    <a:pt x="171" y="68"/>
                  </a:lnTo>
                  <a:lnTo>
                    <a:pt x="176" y="74"/>
                  </a:lnTo>
                  <a:lnTo>
                    <a:pt x="180" y="75"/>
                  </a:lnTo>
                  <a:lnTo>
                    <a:pt x="183" y="77"/>
                  </a:lnTo>
                  <a:lnTo>
                    <a:pt x="187" y="80"/>
                  </a:lnTo>
                  <a:lnTo>
                    <a:pt x="191" y="83"/>
                  </a:lnTo>
                  <a:lnTo>
                    <a:pt x="193" y="87"/>
                  </a:lnTo>
                  <a:lnTo>
                    <a:pt x="197" y="90"/>
                  </a:lnTo>
                  <a:lnTo>
                    <a:pt x="200" y="95"/>
                  </a:lnTo>
                  <a:lnTo>
                    <a:pt x="202" y="99"/>
                  </a:lnTo>
                  <a:lnTo>
                    <a:pt x="198" y="99"/>
                  </a:lnTo>
                  <a:lnTo>
                    <a:pt x="193" y="99"/>
                  </a:lnTo>
                  <a:lnTo>
                    <a:pt x="189" y="100"/>
                  </a:lnTo>
                  <a:lnTo>
                    <a:pt x="183" y="100"/>
                  </a:lnTo>
                  <a:lnTo>
                    <a:pt x="179" y="101"/>
                  </a:lnTo>
                  <a:lnTo>
                    <a:pt x="174" y="103"/>
                  </a:lnTo>
                  <a:lnTo>
                    <a:pt x="171" y="105"/>
                  </a:lnTo>
                  <a:lnTo>
                    <a:pt x="167" y="106"/>
                  </a:lnTo>
                  <a:lnTo>
                    <a:pt x="157" y="99"/>
                  </a:lnTo>
                  <a:lnTo>
                    <a:pt x="102" y="50"/>
                  </a:lnTo>
                  <a:lnTo>
                    <a:pt x="42" y="24"/>
                  </a:lnTo>
                  <a:lnTo>
                    <a:pt x="0" y="20"/>
                  </a:lnTo>
                  <a:lnTo>
                    <a:pt x="10" y="16"/>
                  </a:lnTo>
                  <a:lnTo>
                    <a:pt x="20" y="12"/>
                  </a:lnTo>
                  <a:lnTo>
                    <a:pt x="30" y="6"/>
                  </a:lnTo>
                  <a:lnTo>
                    <a:pt x="41" y="2"/>
                  </a:lnTo>
                  <a:lnTo>
                    <a:pt x="46" y="0"/>
                  </a:lnTo>
                  <a:lnTo>
                    <a:pt x="51" y="0"/>
                  </a:lnTo>
                  <a:lnTo>
                    <a:pt x="56" y="0"/>
                  </a:lnTo>
                  <a:lnTo>
                    <a:pt x="62" y="0"/>
                  </a:lnTo>
                  <a:lnTo>
                    <a:pt x="66" y="2"/>
                  </a:lnTo>
                  <a:lnTo>
                    <a:pt x="72" y="4"/>
                  </a:lnTo>
                  <a:lnTo>
                    <a:pt x="76" y="9"/>
                  </a:lnTo>
                  <a:lnTo>
                    <a:pt x="81" y="14"/>
                  </a:lnTo>
                  <a:lnTo>
                    <a:pt x="87" y="18"/>
                  </a:lnTo>
                  <a:lnTo>
                    <a:pt x="94" y="20"/>
                  </a:lnTo>
                  <a:lnTo>
                    <a:pt x="102" y="22"/>
                  </a:lnTo>
                  <a:lnTo>
                    <a:pt x="108" y="26"/>
                  </a:lnTo>
                  <a:lnTo>
                    <a:pt x="115" y="29"/>
                  </a:lnTo>
                  <a:lnTo>
                    <a:pt x="121" y="33"/>
                  </a:lnTo>
                  <a:lnTo>
                    <a:pt x="127" y="38"/>
                  </a:lnTo>
                  <a:lnTo>
                    <a:pt x="134" y="43"/>
                  </a:lnTo>
                  <a:close/>
                </a:path>
              </a:pathLst>
            </a:custGeom>
            <a:solidFill>
              <a:srgbClr val="699F69"/>
            </a:solidFill>
            <a:ln w="9525">
              <a:noFill/>
              <a:round/>
              <a:headEnd/>
              <a:tailEnd/>
            </a:ln>
          </p:spPr>
          <p:txBody>
            <a:bodyPr/>
            <a:lstStyle/>
            <a:p>
              <a:endParaRPr lang="en-US"/>
            </a:p>
          </p:txBody>
        </p:sp>
        <p:sp>
          <p:nvSpPr>
            <p:cNvPr id="4300" name="Freeform 134"/>
            <p:cNvSpPr>
              <a:spLocks/>
            </p:cNvSpPr>
            <p:nvPr/>
          </p:nvSpPr>
          <p:spPr bwMode="auto">
            <a:xfrm>
              <a:off x="4151" y="3915"/>
              <a:ext cx="21" cy="20"/>
            </a:xfrm>
            <a:custGeom>
              <a:avLst/>
              <a:gdLst>
                <a:gd name="T0" fmla="*/ 87 w 128"/>
                <a:gd name="T1" fmla="*/ 47 h 117"/>
                <a:gd name="T2" fmla="*/ 93 w 128"/>
                <a:gd name="T3" fmla="*/ 55 h 117"/>
                <a:gd name="T4" fmla="*/ 99 w 128"/>
                <a:gd name="T5" fmla="*/ 62 h 117"/>
                <a:gd name="T6" fmla="*/ 103 w 128"/>
                <a:gd name="T7" fmla="*/ 71 h 117"/>
                <a:gd name="T8" fmla="*/ 108 w 128"/>
                <a:gd name="T9" fmla="*/ 78 h 117"/>
                <a:gd name="T10" fmla="*/ 114 w 128"/>
                <a:gd name="T11" fmla="*/ 86 h 117"/>
                <a:gd name="T12" fmla="*/ 118 w 128"/>
                <a:gd name="T13" fmla="*/ 93 h 117"/>
                <a:gd name="T14" fmla="*/ 124 w 128"/>
                <a:gd name="T15" fmla="*/ 102 h 117"/>
                <a:gd name="T16" fmla="*/ 128 w 128"/>
                <a:gd name="T17" fmla="*/ 110 h 117"/>
                <a:gd name="T18" fmla="*/ 126 w 128"/>
                <a:gd name="T19" fmla="*/ 111 h 117"/>
                <a:gd name="T20" fmla="*/ 124 w 128"/>
                <a:gd name="T21" fmla="*/ 111 h 117"/>
                <a:gd name="T22" fmla="*/ 122 w 128"/>
                <a:gd name="T23" fmla="*/ 112 h 117"/>
                <a:gd name="T24" fmla="*/ 121 w 128"/>
                <a:gd name="T25" fmla="*/ 114 h 117"/>
                <a:gd name="T26" fmla="*/ 118 w 128"/>
                <a:gd name="T27" fmla="*/ 114 h 117"/>
                <a:gd name="T28" fmla="*/ 116 w 128"/>
                <a:gd name="T29" fmla="*/ 115 h 117"/>
                <a:gd name="T30" fmla="*/ 114 w 128"/>
                <a:gd name="T31" fmla="*/ 116 h 117"/>
                <a:gd name="T32" fmla="*/ 112 w 128"/>
                <a:gd name="T33" fmla="*/ 117 h 117"/>
                <a:gd name="T34" fmla="*/ 79 w 128"/>
                <a:gd name="T35" fmla="*/ 71 h 117"/>
                <a:gd name="T36" fmla="*/ 29 w 128"/>
                <a:gd name="T37" fmla="*/ 28 h 117"/>
                <a:gd name="T38" fmla="*/ 0 w 128"/>
                <a:gd name="T39" fmla="*/ 6 h 117"/>
                <a:gd name="T40" fmla="*/ 4 w 128"/>
                <a:gd name="T41" fmla="*/ 5 h 117"/>
                <a:gd name="T42" fmla="*/ 6 w 128"/>
                <a:gd name="T43" fmla="*/ 5 h 117"/>
                <a:gd name="T44" fmla="*/ 9 w 128"/>
                <a:gd name="T45" fmla="*/ 4 h 117"/>
                <a:gd name="T46" fmla="*/ 11 w 128"/>
                <a:gd name="T47" fmla="*/ 4 h 117"/>
                <a:gd name="T48" fmla="*/ 15 w 128"/>
                <a:gd name="T49" fmla="*/ 4 h 117"/>
                <a:gd name="T50" fmla="*/ 17 w 128"/>
                <a:gd name="T51" fmla="*/ 3 h 117"/>
                <a:gd name="T52" fmla="*/ 20 w 128"/>
                <a:gd name="T53" fmla="*/ 3 h 117"/>
                <a:gd name="T54" fmla="*/ 22 w 128"/>
                <a:gd name="T55" fmla="*/ 3 h 117"/>
                <a:gd name="T56" fmla="*/ 27 w 128"/>
                <a:gd name="T57" fmla="*/ 0 h 117"/>
                <a:gd name="T58" fmla="*/ 31 w 128"/>
                <a:gd name="T59" fmla="*/ 0 h 117"/>
                <a:gd name="T60" fmla="*/ 34 w 128"/>
                <a:gd name="T61" fmla="*/ 0 h 117"/>
                <a:gd name="T62" fmla="*/ 39 w 128"/>
                <a:gd name="T63" fmla="*/ 1 h 117"/>
                <a:gd name="T64" fmla="*/ 42 w 128"/>
                <a:gd name="T65" fmla="*/ 4 h 117"/>
                <a:gd name="T66" fmla="*/ 46 w 128"/>
                <a:gd name="T67" fmla="*/ 6 h 117"/>
                <a:gd name="T68" fmla="*/ 49 w 128"/>
                <a:gd name="T69" fmla="*/ 10 h 117"/>
                <a:gd name="T70" fmla="*/ 53 w 128"/>
                <a:gd name="T71" fmla="*/ 12 h 117"/>
                <a:gd name="T72" fmla="*/ 55 w 128"/>
                <a:gd name="T73" fmla="*/ 15 h 117"/>
                <a:gd name="T74" fmla="*/ 59 w 128"/>
                <a:gd name="T75" fmla="*/ 19 h 117"/>
                <a:gd name="T76" fmla="*/ 62 w 128"/>
                <a:gd name="T77" fmla="*/ 24 h 117"/>
                <a:gd name="T78" fmla="*/ 65 w 128"/>
                <a:gd name="T79" fmla="*/ 29 h 117"/>
                <a:gd name="T80" fmla="*/ 70 w 128"/>
                <a:gd name="T81" fmla="*/ 32 h 117"/>
                <a:gd name="T82" fmla="*/ 74 w 128"/>
                <a:gd name="T83" fmla="*/ 37 h 117"/>
                <a:gd name="T84" fmla="*/ 79 w 128"/>
                <a:gd name="T85" fmla="*/ 41 h 117"/>
                <a:gd name="T86" fmla="*/ 83 w 128"/>
                <a:gd name="T87" fmla="*/ 44 h 117"/>
                <a:gd name="T88" fmla="*/ 87 w 128"/>
                <a:gd name="T89" fmla="*/ 47 h 11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8"/>
                <a:gd name="T136" fmla="*/ 0 h 117"/>
                <a:gd name="T137" fmla="*/ 128 w 128"/>
                <a:gd name="T138" fmla="*/ 117 h 11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8" h="117">
                  <a:moveTo>
                    <a:pt x="87" y="47"/>
                  </a:moveTo>
                  <a:lnTo>
                    <a:pt x="93" y="55"/>
                  </a:lnTo>
                  <a:lnTo>
                    <a:pt x="99" y="62"/>
                  </a:lnTo>
                  <a:lnTo>
                    <a:pt x="103" y="71"/>
                  </a:lnTo>
                  <a:lnTo>
                    <a:pt x="108" y="78"/>
                  </a:lnTo>
                  <a:lnTo>
                    <a:pt x="114" y="86"/>
                  </a:lnTo>
                  <a:lnTo>
                    <a:pt x="118" y="93"/>
                  </a:lnTo>
                  <a:lnTo>
                    <a:pt x="124" y="102"/>
                  </a:lnTo>
                  <a:lnTo>
                    <a:pt x="128" y="110"/>
                  </a:lnTo>
                  <a:lnTo>
                    <a:pt x="126" y="111"/>
                  </a:lnTo>
                  <a:lnTo>
                    <a:pt x="124" y="111"/>
                  </a:lnTo>
                  <a:lnTo>
                    <a:pt x="122" y="112"/>
                  </a:lnTo>
                  <a:lnTo>
                    <a:pt x="121" y="114"/>
                  </a:lnTo>
                  <a:lnTo>
                    <a:pt x="118" y="114"/>
                  </a:lnTo>
                  <a:lnTo>
                    <a:pt x="116" y="115"/>
                  </a:lnTo>
                  <a:lnTo>
                    <a:pt x="114" y="116"/>
                  </a:lnTo>
                  <a:lnTo>
                    <a:pt x="112" y="117"/>
                  </a:lnTo>
                  <a:lnTo>
                    <a:pt x="79" y="71"/>
                  </a:lnTo>
                  <a:lnTo>
                    <a:pt x="29" y="28"/>
                  </a:lnTo>
                  <a:lnTo>
                    <a:pt x="0" y="6"/>
                  </a:lnTo>
                  <a:lnTo>
                    <a:pt x="4" y="5"/>
                  </a:lnTo>
                  <a:lnTo>
                    <a:pt x="6" y="5"/>
                  </a:lnTo>
                  <a:lnTo>
                    <a:pt x="9" y="4"/>
                  </a:lnTo>
                  <a:lnTo>
                    <a:pt x="11" y="4"/>
                  </a:lnTo>
                  <a:lnTo>
                    <a:pt x="15" y="4"/>
                  </a:lnTo>
                  <a:lnTo>
                    <a:pt x="17" y="3"/>
                  </a:lnTo>
                  <a:lnTo>
                    <a:pt x="20" y="3"/>
                  </a:lnTo>
                  <a:lnTo>
                    <a:pt x="22" y="3"/>
                  </a:lnTo>
                  <a:lnTo>
                    <a:pt x="27" y="0"/>
                  </a:lnTo>
                  <a:lnTo>
                    <a:pt x="31" y="0"/>
                  </a:lnTo>
                  <a:lnTo>
                    <a:pt x="34" y="0"/>
                  </a:lnTo>
                  <a:lnTo>
                    <a:pt x="39" y="1"/>
                  </a:lnTo>
                  <a:lnTo>
                    <a:pt x="42" y="4"/>
                  </a:lnTo>
                  <a:lnTo>
                    <a:pt x="46" y="6"/>
                  </a:lnTo>
                  <a:lnTo>
                    <a:pt x="49" y="10"/>
                  </a:lnTo>
                  <a:lnTo>
                    <a:pt x="53" y="12"/>
                  </a:lnTo>
                  <a:lnTo>
                    <a:pt x="55" y="15"/>
                  </a:lnTo>
                  <a:lnTo>
                    <a:pt x="59" y="19"/>
                  </a:lnTo>
                  <a:lnTo>
                    <a:pt x="62" y="24"/>
                  </a:lnTo>
                  <a:lnTo>
                    <a:pt x="65" y="29"/>
                  </a:lnTo>
                  <a:lnTo>
                    <a:pt x="70" y="32"/>
                  </a:lnTo>
                  <a:lnTo>
                    <a:pt x="74" y="37"/>
                  </a:lnTo>
                  <a:lnTo>
                    <a:pt x="79" y="41"/>
                  </a:lnTo>
                  <a:lnTo>
                    <a:pt x="83" y="44"/>
                  </a:lnTo>
                  <a:lnTo>
                    <a:pt x="87" y="47"/>
                  </a:lnTo>
                  <a:close/>
                </a:path>
              </a:pathLst>
            </a:custGeom>
            <a:solidFill>
              <a:srgbClr val="7FB27F"/>
            </a:solidFill>
            <a:ln w="9525">
              <a:noFill/>
              <a:round/>
              <a:headEnd/>
              <a:tailEnd/>
            </a:ln>
          </p:spPr>
          <p:txBody>
            <a:bodyPr/>
            <a:lstStyle/>
            <a:p>
              <a:endParaRPr lang="en-US"/>
            </a:p>
          </p:txBody>
        </p:sp>
        <p:sp>
          <p:nvSpPr>
            <p:cNvPr id="4301" name="Freeform 135"/>
            <p:cNvSpPr>
              <a:spLocks/>
            </p:cNvSpPr>
            <p:nvPr/>
          </p:nvSpPr>
          <p:spPr bwMode="auto">
            <a:xfrm>
              <a:off x="4082" y="3946"/>
              <a:ext cx="59" cy="201"/>
            </a:xfrm>
            <a:custGeom>
              <a:avLst/>
              <a:gdLst>
                <a:gd name="T0" fmla="*/ 21 w 354"/>
                <a:gd name="T1" fmla="*/ 0 h 1209"/>
                <a:gd name="T2" fmla="*/ 75 w 354"/>
                <a:gd name="T3" fmla="*/ 66 h 1209"/>
                <a:gd name="T4" fmla="*/ 150 w 354"/>
                <a:gd name="T5" fmla="*/ 92 h 1209"/>
                <a:gd name="T6" fmla="*/ 190 w 354"/>
                <a:gd name="T7" fmla="*/ 119 h 1209"/>
                <a:gd name="T8" fmla="*/ 255 w 354"/>
                <a:gd name="T9" fmla="*/ 167 h 1209"/>
                <a:gd name="T10" fmla="*/ 340 w 354"/>
                <a:gd name="T11" fmla="*/ 205 h 1209"/>
                <a:gd name="T12" fmla="*/ 325 w 354"/>
                <a:gd name="T13" fmla="*/ 997 h 1209"/>
                <a:gd name="T14" fmla="*/ 354 w 354"/>
                <a:gd name="T15" fmla="*/ 1209 h 1209"/>
                <a:gd name="T16" fmla="*/ 0 w 354"/>
                <a:gd name="T17" fmla="*/ 912 h 1209"/>
                <a:gd name="T18" fmla="*/ 21 w 354"/>
                <a:gd name="T19" fmla="*/ 0 h 120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4"/>
                <a:gd name="T31" fmla="*/ 0 h 1209"/>
                <a:gd name="T32" fmla="*/ 354 w 354"/>
                <a:gd name="T33" fmla="*/ 1209 h 120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4" h="1209">
                  <a:moveTo>
                    <a:pt x="21" y="0"/>
                  </a:moveTo>
                  <a:lnTo>
                    <a:pt x="75" y="66"/>
                  </a:lnTo>
                  <a:lnTo>
                    <a:pt x="150" y="92"/>
                  </a:lnTo>
                  <a:lnTo>
                    <a:pt x="190" y="119"/>
                  </a:lnTo>
                  <a:lnTo>
                    <a:pt x="255" y="167"/>
                  </a:lnTo>
                  <a:lnTo>
                    <a:pt x="340" y="205"/>
                  </a:lnTo>
                  <a:lnTo>
                    <a:pt x="325" y="997"/>
                  </a:lnTo>
                  <a:lnTo>
                    <a:pt x="354" y="1209"/>
                  </a:lnTo>
                  <a:lnTo>
                    <a:pt x="0" y="912"/>
                  </a:lnTo>
                  <a:lnTo>
                    <a:pt x="21" y="0"/>
                  </a:lnTo>
                  <a:close/>
                </a:path>
              </a:pathLst>
            </a:custGeom>
            <a:solidFill>
              <a:srgbClr val="E6E6E6"/>
            </a:solidFill>
            <a:ln w="9525">
              <a:noFill/>
              <a:round/>
              <a:headEnd/>
              <a:tailEnd/>
            </a:ln>
          </p:spPr>
          <p:txBody>
            <a:bodyPr/>
            <a:lstStyle/>
            <a:p>
              <a:endParaRPr lang="en-US"/>
            </a:p>
          </p:txBody>
        </p:sp>
        <p:sp>
          <p:nvSpPr>
            <p:cNvPr id="4302" name="Freeform 136"/>
            <p:cNvSpPr>
              <a:spLocks/>
            </p:cNvSpPr>
            <p:nvPr/>
          </p:nvSpPr>
          <p:spPr bwMode="auto">
            <a:xfrm>
              <a:off x="4082" y="3946"/>
              <a:ext cx="59" cy="201"/>
            </a:xfrm>
            <a:custGeom>
              <a:avLst/>
              <a:gdLst>
                <a:gd name="T0" fmla="*/ 21 w 354"/>
                <a:gd name="T1" fmla="*/ 0 h 1209"/>
                <a:gd name="T2" fmla="*/ 75 w 354"/>
                <a:gd name="T3" fmla="*/ 66 h 1209"/>
                <a:gd name="T4" fmla="*/ 150 w 354"/>
                <a:gd name="T5" fmla="*/ 92 h 1209"/>
                <a:gd name="T6" fmla="*/ 190 w 354"/>
                <a:gd name="T7" fmla="*/ 119 h 1209"/>
                <a:gd name="T8" fmla="*/ 255 w 354"/>
                <a:gd name="T9" fmla="*/ 167 h 1209"/>
                <a:gd name="T10" fmla="*/ 340 w 354"/>
                <a:gd name="T11" fmla="*/ 205 h 1209"/>
                <a:gd name="T12" fmla="*/ 325 w 354"/>
                <a:gd name="T13" fmla="*/ 997 h 1209"/>
                <a:gd name="T14" fmla="*/ 354 w 354"/>
                <a:gd name="T15" fmla="*/ 1209 h 1209"/>
                <a:gd name="T16" fmla="*/ 0 w 354"/>
                <a:gd name="T17" fmla="*/ 912 h 1209"/>
                <a:gd name="T18" fmla="*/ 21 w 354"/>
                <a:gd name="T19" fmla="*/ 0 h 120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4"/>
                <a:gd name="T31" fmla="*/ 0 h 1209"/>
                <a:gd name="T32" fmla="*/ 354 w 354"/>
                <a:gd name="T33" fmla="*/ 1209 h 120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4" h="1209">
                  <a:moveTo>
                    <a:pt x="21" y="0"/>
                  </a:moveTo>
                  <a:lnTo>
                    <a:pt x="75" y="66"/>
                  </a:lnTo>
                  <a:lnTo>
                    <a:pt x="150" y="92"/>
                  </a:lnTo>
                  <a:lnTo>
                    <a:pt x="190" y="119"/>
                  </a:lnTo>
                  <a:lnTo>
                    <a:pt x="255" y="167"/>
                  </a:lnTo>
                  <a:lnTo>
                    <a:pt x="340" y="205"/>
                  </a:lnTo>
                  <a:lnTo>
                    <a:pt x="325" y="997"/>
                  </a:lnTo>
                  <a:lnTo>
                    <a:pt x="354" y="1209"/>
                  </a:lnTo>
                  <a:lnTo>
                    <a:pt x="0" y="912"/>
                  </a:lnTo>
                  <a:lnTo>
                    <a:pt x="21" y="0"/>
                  </a:lnTo>
                  <a:close/>
                </a:path>
              </a:pathLst>
            </a:custGeom>
            <a:solidFill>
              <a:srgbClr val="000000"/>
            </a:solidFill>
            <a:ln w="9525">
              <a:noFill/>
              <a:round/>
              <a:headEnd/>
              <a:tailEnd/>
            </a:ln>
          </p:spPr>
          <p:txBody>
            <a:bodyPr/>
            <a:lstStyle/>
            <a:p>
              <a:endParaRPr lang="en-US"/>
            </a:p>
          </p:txBody>
        </p:sp>
        <p:sp>
          <p:nvSpPr>
            <p:cNvPr id="4303" name="Freeform 137"/>
            <p:cNvSpPr>
              <a:spLocks/>
            </p:cNvSpPr>
            <p:nvPr/>
          </p:nvSpPr>
          <p:spPr bwMode="auto">
            <a:xfrm>
              <a:off x="4083" y="3947"/>
              <a:ext cx="30" cy="171"/>
            </a:xfrm>
            <a:custGeom>
              <a:avLst/>
              <a:gdLst>
                <a:gd name="T0" fmla="*/ 183 w 186"/>
                <a:gd name="T1" fmla="*/ 123 h 1023"/>
                <a:gd name="T2" fmla="*/ 177 w 186"/>
                <a:gd name="T3" fmla="*/ 140 h 1023"/>
                <a:gd name="T4" fmla="*/ 176 w 186"/>
                <a:gd name="T5" fmla="*/ 158 h 1023"/>
                <a:gd name="T6" fmla="*/ 174 w 186"/>
                <a:gd name="T7" fmla="*/ 166 h 1023"/>
                <a:gd name="T8" fmla="*/ 173 w 186"/>
                <a:gd name="T9" fmla="*/ 175 h 1023"/>
                <a:gd name="T10" fmla="*/ 172 w 186"/>
                <a:gd name="T11" fmla="*/ 186 h 1023"/>
                <a:gd name="T12" fmla="*/ 171 w 186"/>
                <a:gd name="T13" fmla="*/ 207 h 1023"/>
                <a:gd name="T14" fmla="*/ 167 w 186"/>
                <a:gd name="T15" fmla="*/ 226 h 1023"/>
                <a:gd name="T16" fmla="*/ 168 w 186"/>
                <a:gd name="T17" fmla="*/ 258 h 1023"/>
                <a:gd name="T18" fmla="*/ 166 w 186"/>
                <a:gd name="T19" fmla="*/ 307 h 1023"/>
                <a:gd name="T20" fmla="*/ 158 w 186"/>
                <a:gd name="T21" fmla="*/ 381 h 1023"/>
                <a:gd name="T22" fmla="*/ 156 w 186"/>
                <a:gd name="T23" fmla="*/ 436 h 1023"/>
                <a:gd name="T24" fmla="*/ 155 w 186"/>
                <a:gd name="T25" fmla="*/ 458 h 1023"/>
                <a:gd name="T26" fmla="*/ 158 w 186"/>
                <a:gd name="T27" fmla="*/ 481 h 1023"/>
                <a:gd name="T28" fmla="*/ 155 w 186"/>
                <a:gd name="T29" fmla="*/ 528 h 1023"/>
                <a:gd name="T30" fmla="*/ 155 w 186"/>
                <a:gd name="T31" fmla="*/ 586 h 1023"/>
                <a:gd name="T32" fmla="*/ 150 w 186"/>
                <a:gd name="T33" fmla="*/ 641 h 1023"/>
                <a:gd name="T34" fmla="*/ 148 w 186"/>
                <a:gd name="T35" fmla="*/ 673 h 1023"/>
                <a:gd name="T36" fmla="*/ 148 w 186"/>
                <a:gd name="T37" fmla="*/ 705 h 1023"/>
                <a:gd name="T38" fmla="*/ 146 w 186"/>
                <a:gd name="T39" fmla="*/ 762 h 1023"/>
                <a:gd name="T40" fmla="*/ 146 w 186"/>
                <a:gd name="T41" fmla="*/ 867 h 1023"/>
                <a:gd name="T42" fmla="*/ 147 w 186"/>
                <a:gd name="T43" fmla="*/ 970 h 1023"/>
                <a:gd name="T44" fmla="*/ 147 w 186"/>
                <a:gd name="T45" fmla="*/ 1009 h 1023"/>
                <a:gd name="T46" fmla="*/ 146 w 186"/>
                <a:gd name="T47" fmla="*/ 1016 h 1023"/>
                <a:gd name="T48" fmla="*/ 146 w 186"/>
                <a:gd name="T49" fmla="*/ 1023 h 1023"/>
                <a:gd name="T50" fmla="*/ 104 w 186"/>
                <a:gd name="T51" fmla="*/ 951 h 1023"/>
                <a:gd name="T52" fmla="*/ 99 w 186"/>
                <a:gd name="T53" fmla="*/ 906 h 1023"/>
                <a:gd name="T54" fmla="*/ 88 w 186"/>
                <a:gd name="T55" fmla="*/ 882 h 1023"/>
                <a:gd name="T56" fmla="*/ 70 w 186"/>
                <a:gd name="T57" fmla="*/ 864 h 1023"/>
                <a:gd name="T58" fmla="*/ 52 w 186"/>
                <a:gd name="T59" fmla="*/ 858 h 1023"/>
                <a:gd name="T60" fmla="*/ 39 w 186"/>
                <a:gd name="T61" fmla="*/ 862 h 1023"/>
                <a:gd name="T62" fmla="*/ 28 w 186"/>
                <a:gd name="T63" fmla="*/ 868 h 1023"/>
                <a:gd name="T64" fmla="*/ 20 w 186"/>
                <a:gd name="T65" fmla="*/ 880 h 1023"/>
                <a:gd name="T66" fmla="*/ 18 w 186"/>
                <a:gd name="T67" fmla="*/ 893 h 1023"/>
                <a:gd name="T68" fmla="*/ 12 w 186"/>
                <a:gd name="T69" fmla="*/ 901 h 1023"/>
                <a:gd name="T70" fmla="*/ 13 w 186"/>
                <a:gd name="T71" fmla="*/ 904 h 1023"/>
                <a:gd name="T72" fmla="*/ 14 w 186"/>
                <a:gd name="T73" fmla="*/ 906 h 1023"/>
                <a:gd name="T74" fmla="*/ 13 w 186"/>
                <a:gd name="T75" fmla="*/ 909 h 1023"/>
                <a:gd name="T76" fmla="*/ 10 w 186"/>
                <a:gd name="T77" fmla="*/ 909 h 1023"/>
                <a:gd name="T78" fmla="*/ 8 w 186"/>
                <a:gd name="T79" fmla="*/ 909 h 1023"/>
                <a:gd name="T80" fmla="*/ 2 w 186"/>
                <a:gd name="T81" fmla="*/ 837 h 1023"/>
                <a:gd name="T82" fmla="*/ 2 w 186"/>
                <a:gd name="T83" fmla="*/ 752 h 1023"/>
                <a:gd name="T84" fmla="*/ 7 w 186"/>
                <a:gd name="T85" fmla="*/ 666 h 1023"/>
                <a:gd name="T86" fmla="*/ 4 w 186"/>
                <a:gd name="T87" fmla="*/ 646 h 1023"/>
                <a:gd name="T88" fmla="*/ 3 w 186"/>
                <a:gd name="T89" fmla="*/ 627 h 1023"/>
                <a:gd name="T90" fmla="*/ 4 w 186"/>
                <a:gd name="T91" fmla="*/ 517 h 1023"/>
                <a:gd name="T92" fmla="*/ 6 w 186"/>
                <a:gd name="T93" fmla="*/ 497 h 1023"/>
                <a:gd name="T94" fmla="*/ 7 w 186"/>
                <a:gd name="T95" fmla="*/ 476 h 1023"/>
                <a:gd name="T96" fmla="*/ 9 w 186"/>
                <a:gd name="T97" fmla="*/ 430 h 1023"/>
                <a:gd name="T98" fmla="*/ 12 w 186"/>
                <a:gd name="T99" fmla="*/ 328 h 1023"/>
                <a:gd name="T100" fmla="*/ 15 w 186"/>
                <a:gd name="T101" fmla="*/ 225 h 1023"/>
                <a:gd name="T102" fmla="*/ 19 w 186"/>
                <a:gd name="T103" fmla="*/ 177 h 1023"/>
                <a:gd name="T104" fmla="*/ 17 w 186"/>
                <a:gd name="T105" fmla="*/ 158 h 1023"/>
                <a:gd name="T106" fmla="*/ 19 w 186"/>
                <a:gd name="T107" fmla="*/ 139 h 1023"/>
                <a:gd name="T108" fmla="*/ 23 w 186"/>
                <a:gd name="T109" fmla="*/ 87 h 1023"/>
                <a:gd name="T110" fmla="*/ 23 w 186"/>
                <a:gd name="T111" fmla="*/ 35 h 1023"/>
                <a:gd name="T112" fmla="*/ 70 w 186"/>
                <a:gd name="T113" fmla="*/ 58 h 1023"/>
                <a:gd name="T114" fmla="*/ 186 w 186"/>
                <a:gd name="T115" fmla="*/ 111 h 102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86"/>
                <a:gd name="T175" fmla="*/ 0 h 1023"/>
                <a:gd name="T176" fmla="*/ 186 w 186"/>
                <a:gd name="T177" fmla="*/ 1023 h 102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86" h="1023">
                  <a:moveTo>
                    <a:pt x="186" y="111"/>
                  </a:moveTo>
                  <a:lnTo>
                    <a:pt x="185" y="117"/>
                  </a:lnTo>
                  <a:lnTo>
                    <a:pt x="183" y="123"/>
                  </a:lnTo>
                  <a:lnTo>
                    <a:pt x="182" y="129"/>
                  </a:lnTo>
                  <a:lnTo>
                    <a:pt x="178" y="135"/>
                  </a:lnTo>
                  <a:lnTo>
                    <a:pt x="177" y="140"/>
                  </a:lnTo>
                  <a:lnTo>
                    <a:pt x="175" y="146"/>
                  </a:lnTo>
                  <a:lnTo>
                    <a:pt x="175" y="152"/>
                  </a:lnTo>
                  <a:lnTo>
                    <a:pt x="176" y="158"/>
                  </a:lnTo>
                  <a:lnTo>
                    <a:pt x="175" y="161"/>
                  </a:lnTo>
                  <a:lnTo>
                    <a:pt x="175" y="164"/>
                  </a:lnTo>
                  <a:lnTo>
                    <a:pt x="174" y="166"/>
                  </a:lnTo>
                  <a:lnTo>
                    <a:pt x="174" y="170"/>
                  </a:lnTo>
                  <a:lnTo>
                    <a:pt x="174" y="172"/>
                  </a:lnTo>
                  <a:lnTo>
                    <a:pt x="173" y="175"/>
                  </a:lnTo>
                  <a:lnTo>
                    <a:pt x="173" y="177"/>
                  </a:lnTo>
                  <a:lnTo>
                    <a:pt x="173" y="179"/>
                  </a:lnTo>
                  <a:lnTo>
                    <a:pt x="172" y="186"/>
                  </a:lnTo>
                  <a:lnTo>
                    <a:pt x="172" y="192"/>
                  </a:lnTo>
                  <a:lnTo>
                    <a:pt x="171" y="200"/>
                  </a:lnTo>
                  <a:lnTo>
                    <a:pt x="171" y="207"/>
                  </a:lnTo>
                  <a:lnTo>
                    <a:pt x="169" y="213"/>
                  </a:lnTo>
                  <a:lnTo>
                    <a:pt x="168" y="220"/>
                  </a:lnTo>
                  <a:lnTo>
                    <a:pt x="167" y="226"/>
                  </a:lnTo>
                  <a:lnTo>
                    <a:pt x="165" y="233"/>
                  </a:lnTo>
                  <a:lnTo>
                    <a:pt x="167" y="245"/>
                  </a:lnTo>
                  <a:lnTo>
                    <a:pt x="168" y="258"/>
                  </a:lnTo>
                  <a:lnTo>
                    <a:pt x="168" y="270"/>
                  </a:lnTo>
                  <a:lnTo>
                    <a:pt x="168" y="283"/>
                  </a:lnTo>
                  <a:lnTo>
                    <a:pt x="166" y="307"/>
                  </a:lnTo>
                  <a:lnTo>
                    <a:pt x="164" y="332"/>
                  </a:lnTo>
                  <a:lnTo>
                    <a:pt x="161" y="356"/>
                  </a:lnTo>
                  <a:lnTo>
                    <a:pt x="158" y="381"/>
                  </a:lnTo>
                  <a:lnTo>
                    <a:pt x="157" y="405"/>
                  </a:lnTo>
                  <a:lnTo>
                    <a:pt x="158" y="429"/>
                  </a:lnTo>
                  <a:lnTo>
                    <a:pt x="156" y="436"/>
                  </a:lnTo>
                  <a:lnTo>
                    <a:pt x="155" y="443"/>
                  </a:lnTo>
                  <a:lnTo>
                    <a:pt x="155" y="451"/>
                  </a:lnTo>
                  <a:lnTo>
                    <a:pt x="155" y="458"/>
                  </a:lnTo>
                  <a:lnTo>
                    <a:pt x="156" y="466"/>
                  </a:lnTo>
                  <a:lnTo>
                    <a:pt x="157" y="473"/>
                  </a:lnTo>
                  <a:lnTo>
                    <a:pt x="158" y="481"/>
                  </a:lnTo>
                  <a:lnTo>
                    <a:pt x="158" y="488"/>
                  </a:lnTo>
                  <a:lnTo>
                    <a:pt x="156" y="509"/>
                  </a:lnTo>
                  <a:lnTo>
                    <a:pt x="155" y="528"/>
                  </a:lnTo>
                  <a:lnTo>
                    <a:pt x="155" y="548"/>
                  </a:lnTo>
                  <a:lnTo>
                    <a:pt x="155" y="567"/>
                  </a:lnTo>
                  <a:lnTo>
                    <a:pt x="155" y="586"/>
                  </a:lnTo>
                  <a:lnTo>
                    <a:pt x="154" y="604"/>
                  </a:lnTo>
                  <a:lnTo>
                    <a:pt x="153" y="623"/>
                  </a:lnTo>
                  <a:lnTo>
                    <a:pt x="150" y="641"/>
                  </a:lnTo>
                  <a:lnTo>
                    <a:pt x="148" y="652"/>
                  </a:lnTo>
                  <a:lnTo>
                    <a:pt x="147" y="663"/>
                  </a:lnTo>
                  <a:lnTo>
                    <a:pt x="148" y="673"/>
                  </a:lnTo>
                  <a:lnTo>
                    <a:pt x="148" y="684"/>
                  </a:lnTo>
                  <a:lnTo>
                    <a:pt x="148" y="695"/>
                  </a:lnTo>
                  <a:lnTo>
                    <a:pt x="148" y="705"/>
                  </a:lnTo>
                  <a:lnTo>
                    <a:pt x="147" y="716"/>
                  </a:lnTo>
                  <a:lnTo>
                    <a:pt x="146" y="727"/>
                  </a:lnTo>
                  <a:lnTo>
                    <a:pt x="146" y="762"/>
                  </a:lnTo>
                  <a:lnTo>
                    <a:pt x="146" y="796"/>
                  </a:lnTo>
                  <a:lnTo>
                    <a:pt x="146" y="832"/>
                  </a:lnTo>
                  <a:lnTo>
                    <a:pt x="146" y="867"/>
                  </a:lnTo>
                  <a:lnTo>
                    <a:pt x="146" y="901"/>
                  </a:lnTo>
                  <a:lnTo>
                    <a:pt x="146" y="936"/>
                  </a:lnTo>
                  <a:lnTo>
                    <a:pt x="147" y="970"/>
                  </a:lnTo>
                  <a:lnTo>
                    <a:pt x="150" y="1005"/>
                  </a:lnTo>
                  <a:lnTo>
                    <a:pt x="148" y="1006"/>
                  </a:lnTo>
                  <a:lnTo>
                    <a:pt x="147" y="1009"/>
                  </a:lnTo>
                  <a:lnTo>
                    <a:pt x="146" y="1011"/>
                  </a:lnTo>
                  <a:lnTo>
                    <a:pt x="146" y="1013"/>
                  </a:lnTo>
                  <a:lnTo>
                    <a:pt x="146" y="1016"/>
                  </a:lnTo>
                  <a:lnTo>
                    <a:pt x="146" y="1018"/>
                  </a:lnTo>
                  <a:lnTo>
                    <a:pt x="146" y="1020"/>
                  </a:lnTo>
                  <a:lnTo>
                    <a:pt x="146" y="1023"/>
                  </a:lnTo>
                  <a:lnTo>
                    <a:pt x="103" y="986"/>
                  </a:lnTo>
                  <a:lnTo>
                    <a:pt x="104" y="969"/>
                  </a:lnTo>
                  <a:lnTo>
                    <a:pt x="104" y="951"/>
                  </a:lnTo>
                  <a:lnTo>
                    <a:pt x="103" y="933"/>
                  </a:lnTo>
                  <a:lnTo>
                    <a:pt x="101" y="915"/>
                  </a:lnTo>
                  <a:lnTo>
                    <a:pt x="99" y="906"/>
                  </a:lnTo>
                  <a:lnTo>
                    <a:pt x="95" y="898"/>
                  </a:lnTo>
                  <a:lnTo>
                    <a:pt x="92" y="890"/>
                  </a:lnTo>
                  <a:lnTo>
                    <a:pt x="88" y="882"/>
                  </a:lnTo>
                  <a:lnTo>
                    <a:pt x="82" y="876"/>
                  </a:lnTo>
                  <a:lnTo>
                    <a:pt x="77" y="870"/>
                  </a:lnTo>
                  <a:lnTo>
                    <a:pt x="70" y="864"/>
                  </a:lnTo>
                  <a:lnTo>
                    <a:pt x="61" y="861"/>
                  </a:lnTo>
                  <a:lnTo>
                    <a:pt x="57" y="858"/>
                  </a:lnTo>
                  <a:lnTo>
                    <a:pt x="52" y="858"/>
                  </a:lnTo>
                  <a:lnTo>
                    <a:pt x="48" y="858"/>
                  </a:lnTo>
                  <a:lnTo>
                    <a:pt x="44" y="859"/>
                  </a:lnTo>
                  <a:lnTo>
                    <a:pt x="39" y="862"/>
                  </a:lnTo>
                  <a:lnTo>
                    <a:pt x="36" y="863"/>
                  </a:lnTo>
                  <a:lnTo>
                    <a:pt x="31" y="865"/>
                  </a:lnTo>
                  <a:lnTo>
                    <a:pt x="28" y="868"/>
                  </a:lnTo>
                  <a:lnTo>
                    <a:pt x="24" y="870"/>
                  </a:lnTo>
                  <a:lnTo>
                    <a:pt x="21" y="875"/>
                  </a:lnTo>
                  <a:lnTo>
                    <a:pt x="20" y="880"/>
                  </a:lnTo>
                  <a:lnTo>
                    <a:pt x="20" y="883"/>
                  </a:lnTo>
                  <a:lnTo>
                    <a:pt x="19" y="888"/>
                  </a:lnTo>
                  <a:lnTo>
                    <a:pt x="18" y="893"/>
                  </a:lnTo>
                  <a:lnTo>
                    <a:pt x="16" y="896"/>
                  </a:lnTo>
                  <a:lnTo>
                    <a:pt x="12" y="900"/>
                  </a:lnTo>
                  <a:lnTo>
                    <a:pt x="12" y="901"/>
                  </a:lnTo>
                  <a:lnTo>
                    <a:pt x="13" y="902"/>
                  </a:lnTo>
                  <a:lnTo>
                    <a:pt x="13" y="904"/>
                  </a:lnTo>
                  <a:lnTo>
                    <a:pt x="14" y="905"/>
                  </a:lnTo>
                  <a:lnTo>
                    <a:pt x="14" y="906"/>
                  </a:lnTo>
                  <a:lnTo>
                    <a:pt x="14" y="907"/>
                  </a:lnTo>
                  <a:lnTo>
                    <a:pt x="14" y="908"/>
                  </a:lnTo>
                  <a:lnTo>
                    <a:pt x="13" y="909"/>
                  </a:lnTo>
                  <a:lnTo>
                    <a:pt x="12" y="909"/>
                  </a:lnTo>
                  <a:lnTo>
                    <a:pt x="10" y="909"/>
                  </a:lnTo>
                  <a:lnTo>
                    <a:pt x="9" y="909"/>
                  </a:lnTo>
                  <a:lnTo>
                    <a:pt x="8" y="909"/>
                  </a:lnTo>
                  <a:lnTo>
                    <a:pt x="3" y="896"/>
                  </a:lnTo>
                  <a:lnTo>
                    <a:pt x="3" y="867"/>
                  </a:lnTo>
                  <a:lnTo>
                    <a:pt x="2" y="837"/>
                  </a:lnTo>
                  <a:lnTo>
                    <a:pt x="2" y="808"/>
                  </a:lnTo>
                  <a:lnTo>
                    <a:pt x="0" y="781"/>
                  </a:lnTo>
                  <a:lnTo>
                    <a:pt x="2" y="752"/>
                  </a:lnTo>
                  <a:lnTo>
                    <a:pt x="2" y="723"/>
                  </a:lnTo>
                  <a:lnTo>
                    <a:pt x="4" y="695"/>
                  </a:lnTo>
                  <a:lnTo>
                    <a:pt x="7" y="666"/>
                  </a:lnTo>
                  <a:lnTo>
                    <a:pt x="6" y="659"/>
                  </a:lnTo>
                  <a:lnTo>
                    <a:pt x="5" y="653"/>
                  </a:lnTo>
                  <a:lnTo>
                    <a:pt x="4" y="646"/>
                  </a:lnTo>
                  <a:lnTo>
                    <a:pt x="4" y="640"/>
                  </a:lnTo>
                  <a:lnTo>
                    <a:pt x="3" y="634"/>
                  </a:lnTo>
                  <a:lnTo>
                    <a:pt x="3" y="627"/>
                  </a:lnTo>
                  <a:lnTo>
                    <a:pt x="3" y="621"/>
                  </a:lnTo>
                  <a:lnTo>
                    <a:pt x="2" y="614"/>
                  </a:lnTo>
                  <a:lnTo>
                    <a:pt x="4" y="517"/>
                  </a:lnTo>
                  <a:lnTo>
                    <a:pt x="5" y="510"/>
                  </a:lnTo>
                  <a:lnTo>
                    <a:pt x="5" y="503"/>
                  </a:lnTo>
                  <a:lnTo>
                    <a:pt x="6" y="497"/>
                  </a:lnTo>
                  <a:lnTo>
                    <a:pt x="6" y="490"/>
                  </a:lnTo>
                  <a:lnTo>
                    <a:pt x="6" y="484"/>
                  </a:lnTo>
                  <a:lnTo>
                    <a:pt x="7" y="476"/>
                  </a:lnTo>
                  <a:lnTo>
                    <a:pt x="7" y="470"/>
                  </a:lnTo>
                  <a:lnTo>
                    <a:pt x="8" y="463"/>
                  </a:lnTo>
                  <a:lnTo>
                    <a:pt x="9" y="430"/>
                  </a:lnTo>
                  <a:lnTo>
                    <a:pt x="9" y="395"/>
                  </a:lnTo>
                  <a:lnTo>
                    <a:pt x="10" y="362"/>
                  </a:lnTo>
                  <a:lnTo>
                    <a:pt x="12" y="328"/>
                  </a:lnTo>
                  <a:lnTo>
                    <a:pt x="13" y="294"/>
                  </a:lnTo>
                  <a:lnTo>
                    <a:pt x="13" y="260"/>
                  </a:lnTo>
                  <a:lnTo>
                    <a:pt x="15" y="225"/>
                  </a:lnTo>
                  <a:lnTo>
                    <a:pt x="16" y="189"/>
                  </a:lnTo>
                  <a:lnTo>
                    <a:pt x="18" y="183"/>
                  </a:lnTo>
                  <a:lnTo>
                    <a:pt x="19" y="177"/>
                  </a:lnTo>
                  <a:lnTo>
                    <a:pt x="19" y="171"/>
                  </a:lnTo>
                  <a:lnTo>
                    <a:pt x="18" y="165"/>
                  </a:lnTo>
                  <a:lnTo>
                    <a:pt x="17" y="158"/>
                  </a:lnTo>
                  <a:lnTo>
                    <a:pt x="17" y="152"/>
                  </a:lnTo>
                  <a:lnTo>
                    <a:pt x="17" y="146"/>
                  </a:lnTo>
                  <a:lnTo>
                    <a:pt x="19" y="139"/>
                  </a:lnTo>
                  <a:lnTo>
                    <a:pt x="21" y="122"/>
                  </a:lnTo>
                  <a:lnTo>
                    <a:pt x="23" y="105"/>
                  </a:lnTo>
                  <a:lnTo>
                    <a:pt x="23" y="87"/>
                  </a:lnTo>
                  <a:lnTo>
                    <a:pt x="23" y="70"/>
                  </a:lnTo>
                  <a:lnTo>
                    <a:pt x="23" y="53"/>
                  </a:lnTo>
                  <a:lnTo>
                    <a:pt x="23" y="35"/>
                  </a:lnTo>
                  <a:lnTo>
                    <a:pt x="23" y="18"/>
                  </a:lnTo>
                  <a:lnTo>
                    <a:pt x="23" y="0"/>
                  </a:lnTo>
                  <a:lnTo>
                    <a:pt x="70" y="58"/>
                  </a:lnTo>
                  <a:lnTo>
                    <a:pt x="145" y="84"/>
                  </a:lnTo>
                  <a:lnTo>
                    <a:pt x="185" y="111"/>
                  </a:lnTo>
                  <a:lnTo>
                    <a:pt x="186" y="111"/>
                  </a:lnTo>
                  <a:close/>
                </a:path>
              </a:pathLst>
            </a:custGeom>
            <a:solidFill>
              <a:srgbClr val="699F69"/>
            </a:solidFill>
            <a:ln w="9525">
              <a:noFill/>
              <a:round/>
              <a:headEnd/>
              <a:tailEnd/>
            </a:ln>
          </p:spPr>
          <p:txBody>
            <a:bodyPr/>
            <a:lstStyle/>
            <a:p>
              <a:endParaRPr lang="en-US"/>
            </a:p>
          </p:txBody>
        </p:sp>
        <p:sp>
          <p:nvSpPr>
            <p:cNvPr id="4304" name="Freeform 138"/>
            <p:cNvSpPr>
              <a:spLocks/>
            </p:cNvSpPr>
            <p:nvPr/>
          </p:nvSpPr>
          <p:spPr bwMode="auto">
            <a:xfrm>
              <a:off x="4109" y="3967"/>
              <a:ext cx="31" cy="178"/>
            </a:xfrm>
            <a:custGeom>
              <a:avLst/>
              <a:gdLst>
                <a:gd name="T0" fmla="*/ 174 w 190"/>
                <a:gd name="T1" fmla="*/ 325 h 1068"/>
                <a:gd name="T2" fmla="*/ 174 w 190"/>
                <a:gd name="T3" fmla="*/ 332 h 1068"/>
                <a:gd name="T4" fmla="*/ 174 w 190"/>
                <a:gd name="T5" fmla="*/ 340 h 1068"/>
                <a:gd name="T6" fmla="*/ 172 w 190"/>
                <a:gd name="T7" fmla="*/ 437 h 1068"/>
                <a:gd name="T8" fmla="*/ 170 w 190"/>
                <a:gd name="T9" fmla="*/ 465 h 1068"/>
                <a:gd name="T10" fmla="*/ 169 w 190"/>
                <a:gd name="T11" fmla="*/ 491 h 1068"/>
                <a:gd name="T12" fmla="*/ 166 w 190"/>
                <a:gd name="T13" fmla="*/ 510 h 1068"/>
                <a:gd name="T14" fmla="*/ 166 w 190"/>
                <a:gd name="T15" fmla="*/ 528 h 1068"/>
                <a:gd name="T16" fmla="*/ 168 w 190"/>
                <a:gd name="T17" fmla="*/ 543 h 1068"/>
                <a:gd name="T18" fmla="*/ 165 w 190"/>
                <a:gd name="T19" fmla="*/ 644 h 1068"/>
                <a:gd name="T20" fmla="*/ 165 w 190"/>
                <a:gd name="T21" fmla="*/ 741 h 1068"/>
                <a:gd name="T22" fmla="*/ 161 w 190"/>
                <a:gd name="T23" fmla="*/ 826 h 1068"/>
                <a:gd name="T24" fmla="*/ 161 w 190"/>
                <a:gd name="T25" fmla="*/ 881 h 1068"/>
                <a:gd name="T26" fmla="*/ 166 w 190"/>
                <a:gd name="T27" fmla="*/ 936 h 1068"/>
                <a:gd name="T28" fmla="*/ 167 w 190"/>
                <a:gd name="T29" fmla="*/ 960 h 1068"/>
                <a:gd name="T30" fmla="*/ 168 w 190"/>
                <a:gd name="T31" fmla="*/ 968 h 1068"/>
                <a:gd name="T32" fmla="*/ 169 w 190"/>
                <a:gd name="T33" fmla="*/ 976 h 1068"/>
                <a:gd name="T34" fmla="*/ 174 w 190"/>
                <a:gd name="T35" fmla="*/ 998 h 1068"/>
                <a:gd name="T36" fmla="*/ 180 w 190"/>
                <a:gd name="T37" fmla="*/ 1025 h 1068"/>
                <a:gd name="T38" fmla="*/ 182 w 190"/>
                <a:gd name="T39" fmla="*/ 1055 h 1068"/>
                <a:gd name="T40" fmla="*/ 176 w 190"/>
                <a:gd name="T41" fmla="*/ 1058 h 1068"/>
                <a:gd name="T42" fmla="*/ 157 w 190"/>
                <a:gd name="T43" fmla="*/ 1043 h 1068"/>
                <a:gd name="T44" fmla="*/ 137 w 190"/>
                <a:gd name="T45" fmla="*/ 1028 h 1068"/>
                <a:gd name="T46" fmla="*/ 138 w 190"/>
                <a:gd name="T47" fmla="*/ 1018 h 1068"/>
                <a:gd name="T48" fmla="*/ 135 w 190"/>
                <a:gd name="T49" fmla="*/ 1009 h 1068"/>
                <a:gd name="T50" fmla="*/ 133 w 190"/>
                <a:gd name="T51" fmla="*/ 991 h 1068"/>
                <a:gd name="T52" fmla="*/ 133 w 190"/>
                <a:gd name="T53" fmla="*/ 955 h 1068"/>
                <a:gd name="T54" fmla="*/ 126 w 190"/>
                <a:gd name="T55" fmla="*/ 923 h 1068"/>
                <a:gd name="T56" fmla="*/ 111 w 190"/>
                <a:gd name="T57" fmla="*/ 904 h 1068"/>
                <a:gd name="T58" fmla="*/ 93 w 190"/>
                <a:gd name="T59" fmla="*/ 893 h 1068"/>
                <a:gd name="T60" fmla="*/ 73 w 190"/>
                <a:gd name="T61" fmla="*/ 893 h 1068"/>
                <a:gd name="T62" fmla="*/ 54 w 190"/>
                <a:gd name="T63" fmla="*/ 912 h 1068"/>
                <a:gd name="T64" fmla="*/ 43 w 190"/>
                <a:gd name="T65" fmla="*/ 937 h 1068"/>
                <a:gd name="T66" fmla="*/ 41 w 190"/>
                <a:gd name="T67" fmla="*/ 953 h 1068"/>
                <a:gd name="T68" fmla="*/ 33 w 190"/>
                <a:gd name="T69" fmla="*/ 945 h 1068"/>
                <a:gd name="T70" fmla="*/ 24 w 190"/>
                <a:gd name="T71" fmla="*/ 939 h 1068"/>
                <a:gd name="T72" fmla="*/ 11 w 190"/>
                <a:gd name="T73" fmla="*/ 929 h 1068"/>
                <a:gd name="T74" fmla="*/ 8 w 190"/>
                <a:gd name="T75" fmla="*/ 924 h 1068"/>
                <a:gd name="T76" fmla="*/ 7 w 190"/>
                <a:gd name="T77" fmla="*/ 919 h 1068"/>
                <a:gd name="T78" fmla="*/ 2 w 190"/>
                <a:gd name="T79" fmla="*/ 844 h 1068"/>
                <a:gd name="T80" fmla="*/ 1 w 190"/>
                <a:gd name="T81" fmla="*/ 696 h 1068"/>
                <a:gd name="T82" fmla="*/ 8 w 190"/>
                <a:gd name="T83" fmla="*/ 471 h 1068"/>
                <a:gd name="T84" fmla="*/ 15 w 190"/>
                <a:gd name="T85" fmla="*/ 300 h 1068"/>
                <a:gd name="T86" fmla="*/ 16 w 190"/>
                <a:gd name="T87" fmla="*/ 226 h 1068"/>
                <a:gd name="T88" fmla="*/ 19 w 190"/>
                <a:gd name="T89" fmla="*/ 156 h 1068"/>
                <a:gd name="T90" fmla="*/ 21 w 190"/>
                <a:gd name="T91" fmla="*/ 93 h 1068"/>
                <a:gd name="T92" fmla="*/ 28 w 190"/>
                <a:gd name="T93" fmla="*/ 53 h 1068"/>
                <a:gd name="T94" fmla="*/ 35 w 190"/>
                <a:gd name="T95" fmla="*/ 14 h 1068"/>
                <a:gd name="T96" fmla="*/ 179 w 190"/>
                <a:gd name="T97" fmla="*/ 79 h 106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0"/>
                <a:gd name="T148" fmla="*/ 0 h 1068"/>
                <a:gd name="T149" fmla="*/ 190 w 190"/>
                <a:gd name="T150" fmla="*/ 1068 h 106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0" h="1068">
                  <a:moveTo>
                    <a:pt x="175" y="320"/>
                  </a:moveTo>
                  <a:lnTo>
                    <a:pt x="174" y="323"/>
                  </a:lnTo>
                  <a:lnTo>
                    <a:pt x="174" y="325"/>
                  </a:lnTo>
                  <a:lnTo>
                    <a:pt x="174" y="327"/>
                  </a:lnTo>
                  <a:lnTo>
                    <a:pt x="174" y="330"/>
                  </a:lnTo>
                  <a:lnTo>
                    <a:pt x="174" y="332"/>
                  </a:lnTo>
                  <a:lnTo>
                    <a:pt x="174" y="336"/>
                  </a:lnTo>
                  <a:lnTo>
                    <a:pt x="174" y="338"/>
                  </a:lnTo>
                  <a:lnTo>
                    <a:pt x="174" y="340"/>
                  </a:lnTo>
                  <a:lnTo>
                    <a:pt x="174" y="343"/>
                  </a:lnTo>
                  <a:lnTo>
                    <a:pt x="172" y="429"/>
                  </a:lnTo>
                  <a:lnTo>
                    <a:pt x="172" y="437"/>
                  </a:lnTo>
                  <a:lnTo>
                    <a:pt x="171" y="447"/>
                  </a:lnTo>
                  <a:lnTo>
                    <a:pt x="171" y="455"/>
                  </a:lnTo>
                  <a:lnTo>
                    <a:pt x="170" y="465"/>
                  </a:lnTo>
                  <a:lnTo>
                    <a:pt x="170" y="473"/>
                  </a:lnTo>
                  <a:lnTo>
                    <a:pt x="169" y="481"/>
                  </a:lnTo>
                  <a:lnTo>
                    <a:pt x="169" y="491"/>
                  </a:lnTo>
                  <a:lnTo>
                    <a:pt x="168" y="499"/>
                  </a:lnTo>
                  <a:lnTo>
                    <a:pt x="167" y="505"/>
                  </a:lnTo>
                  <a:lnTo>
                    <a:pt x="166" y="510"/>
                  </a:lnTo>
                  <a:lnTo>
                    <a:pt x="166" y="516"/>
                  </a:lnTo>
                  <a:lnTo>
                    <a:pt x="166" y="522"/>
                  </a:lnTo>
                  <a:lnTo>
                    <a:pt x="166" y="528"/>
                  </a:lnTo>
                  <a:lnTo>
                    <a:pt x="167" y="534"/>
                  </a:lnTo>
                  <a:lnTo>
                    <a:pt x="168" y="539"/>
                  </a:lnTo>
                  <a:lnTo>
                    <a:pt x="168" y="543"/>
                  </a:lnTo>
                  <a:lnTo>
                    <a:pt x="166" y="578"/>
                  </a:lnTo>
                  <a:lnTo>
                    <a:pt x="165" y="611"/>
                  </a:lnTo>
                  <a:lnTo>
                    <a:pt x="165" y="644"/>
                  </a:lnTo>
                  <a:lnTo>
                    <a:pt x="165" y="676"/>
                  </a:lnTo>
                  <a:lnTo>
                    <a:pt x="165" y="709"/>
                  </a:lnTo>
                  <a:lnTo>
                    <a:pt x="165" y="741"/>
                  </a:lnTo>
                  <a:lnTo>
                    <a:pt x="164" y="775"/>
                  </a:lnTo>
                  <a:lnTo>
                    <a:pt x="161" y="808"/>
                  </a:lnTo>
                  <a:lnTo>
                    <a:pt x="161" y="826"/>
                  </a:lnTo>
                  <a:lnTo>
                    <a:pt x="161" y="844"/>
                  </a:lnTo>
                  <a:lnTo>
                    <a:pt x="161" y="863"/>
                  </a:lnTo>
                  <a:lnTo>
                    <a:pt x="161" y="881"/>
                  </a:lnTo>
                  <a:lnTo>
                    <a:pt x="162" y="899"/>
                  </a:lnTo>
                  <a:lnTo>
                    <a:pt x="164" y="917"/>
                  </a:lnTo>
                  <a:lnTo>
                    <a:pt x="166" y="936"/>
                  </a:lnTo>
                  <a:lnTo>
                    <a:pt x="168" y="954"/>
                  </a:lnTo>
                  <a:lnTo>
                    <a:pt x="165" y="957"/>
                  </a:lnTo>
                  <a:lnTo>
                    <a:pt x="167" y="960"/>
                  </a:lnTo>
                  <a:lnTo>
                    <a:pt x="168" y="962"/>
                  </a:lnTo>
                  <a:lnTo>
                    <a:pt x="168" y="965"/>
                  </a:lnTo>
                  <a:lnTo>
                    <a:pt x="168" y="968"/>
                  </a:lnTo>
                  <a:lnTo>
                    <a:pt x="167" y="970"/>
                  </a:lnTo>
                  <a:lnTo>
                    <a:pt x="167" y="973"/>
                  </a:lnTo>
                  <a:lnTo>
                    <a:pt x="169" y="976"/>
                  </a:lnTo>
                  <a:lnTo>
                    <a:pt x="171" y="979"/>
                  </a:lnTo>
                  <a:lnTo>
                    <a:pt x="172" y="988"/>
                  </a:lnTo>
                  <a:lnTo>
                    <a:pt x="174" y="998"/>
                  </a:lnTo>
                  <a:lnTo>
                    <a:pt x="176" y="1007"/>
                  </a:lnTo>
                  <a:lnTo>
                    <a:pt x="178" y="1016"/>
                  </a:lnTo>
                  <a:lnTo>
                    <a:pt x="180" y="1025"/>
                  </a:lnTo>
                  <a:lnTo>
                    <a:pt x="181" y="1035"/>
                  </a:lnTo>
                  <a:lnTo>
                    <a:pt x="182" y="1044"/>
                  </a:lnTo>
                  <a:lnTo>
                    <a:pt x="182" y="1055"/>
                  </a:lnTo>
                  <a:lnTo>
                    <a:pt x="190" y="1068"/>
                  </a:lnTo>
                  <a:lnTo>
                    <a:pt x="182" y="1064"/>
                  </a:lnTo>
                  <a:lnTo>
                    <a:pt x="176" y="1058"/>
                  </a:lnTo>
                  <a:lnTo>
                    <a:pt x="170" y="1053"/>
                  </a:lnTo>
                  <a:lnTo>
                    <a:pt x="164" y="1048"/>
                  </a:lnTo>
                  <a:lnTo>
                    <a:pt x="157" y="1043"/>
                  </a:lnTo>
                  <a:lnTo>
                    <a:pt x="150" y="1038"/>
                  </a:lnTo>
                  <a:lnTo>
                    <a:pt x="144" y="1034"/>
                  </a:lnTo>
                  <a:lnTo>
                    <a:pt x="137" y="1028"/>
                  </a:lnTo>
                  <a:lnTo>
                    <a:pt x="138" y="1024"/>
                  </a:lnTo>
                  <a:lnTo>
                    <a:pt x="138" y="1022"/>
                  </a:lnTo>
                  <a:lnTo>
                    <a:pt x="138" y="1018"/>
                  </a:lnTo>
                  <a:lnTo>
                    <a:pt x="137" y="1015"/>
                  </a:lnTo>
                  <a:lnTo>
                    <a:pt x="136" y="1011"/>
                  </a:lnTo>
                  <a:lnTo>
                    <a:pt x="135" y="1009"/>
                  </a:lnTo>
                  <a:lnTo>
                    <a:pt x="134" y="1005"/>
                  </a:lnTo>
                  <a:lnTo>
                    <a:pt x="133" y="1001"/>
                  </a:lnTo>
                  <a:lnTo>
                    <a:pt x="133" y="991"/>
                  </a:lnTo>
                  <a:lnTo>
                    <a:pt x="133" y="979"/>
                  </a:lnTo>
                  <a:lnTo>
                    <a:pt x="134" y="967"/>
                  </a:lnTo>
                  <a:lnTo>
                    <a:pt x="133" y="955"/>
                  </a:lnTo>
                  <a:lnTo>
                    <a:pt x="132" y="944"/>
                  </a:lnTo>
                  <a:lnTo>
                    <a:pt x="129" y="933"/>
                  </a:lnTo>
                  <a:lnTo>
                    <a:pt x="126" y="923"/>
                  </a:lnTo>
                  <a:lnTo>
                    <a:pt x="121" y="913"/>
                  </a:lnTo>
                  <a:lnTo>
                    <a:pt x="116" y="908"/>
                  </a:lnTo>
                  <a:lnTo>
                    <a:pt x="111" y="904"/>
                  </a:lnTo>
                  <a:lnTo>
                    <a:pt x="105" y="900"/>
                  </a:lnTo>
                  <a:lnTo>
                    <a:pt x="100" y="896"/>
                  </a:lnTo>
                  <a:lnTo>
                    <a:pt x="93" y="893"/>
                  </a:lnTo>
                  <a:lnTo>
                    <a:pt x="86" y="892"/>
                  </a:lnTo>
                  <a:lnTo>
                    <a:pt x="80" y="892"/>
                  </a:lnTo>
                  <a:lnTo>
                    <a:pt x="73" y="893"/>
                  </a:lnTo>
                  <a:lnTo>
                    <a:pt x="66" y="898"/>
                  </a:lnTo>
                  <a:lnTo>
                    <a:pt x="60" y="905"/>
                  </a:lnTo>
                  <a:lnTo>
                    <a:pt x="54" y="912"/>
                  </a:lnTo>
                  <a:lnTo>
                    <a:pt x="49" y="919"/>
                  </a:lnTo>
                  <a:lnTo>
                    <a:pt x="45" y="928"/>
                  </a:lnTo>
                  <a:lnTo>
                    <a:pt x="43" y="937"/>
                  </a:lnTo>
                  <a:lnTo>
                    <a:pt x="42" y="947"/>
                  </a:lnTo>
                  <a:lnTo>
                    <a:pt x="43" y="956"/>
                  </a:lnTo>
                  <a:lnTo>
                    <a:pt x="41" y="953"/>
                  </a:lnTo>
                  <a:lnTo>
                    <a:pt x="38" y="950"/>
                  </a:lnTo>
                  <a:lnTo>
                    <a:pt x="35" y="948"/>
                  </a:lnTo>
                  <a:lnTo>
                    <a:pt x="33" y="945"/>
                  </a:lnTo>
                  <a:lnTo>
                    <a:pt x="30" y="943"/>
                  </a:lnTo>
                  <a:lnTo>
                    <a:pt x="27" y="942"/>
                  </a:lnTo>
                  <a:lnTo>
                    <a:pt x="24" y="939"/>
                  </a:lnTo>
                  <a:lnTo>
                    <a:pt x="21" y="937"/>
                  </a:lnTo>
                  <a:lnTo>
                    <a:pt x="12" y="930"/>
                  </a:lnTo>
                  <a:lnTo>
                    <a:pt x="11" y="929"/>
                  </a:lnTo>
                  <a:lnTo>
                    <a:pt x="10" y="928"/>
                  </a:lnTo>
                  <a:lnTo>
                    <a:pt x="9" y="926"/>
                  </a:lnTo>
                  <a:lnTo>
                    <a:pt x="8" y="924"/>
                  </a:lnTo>
                  <a:lnTo>
                    <a:pt x="8" y="923"/>
                  </a:lnTo>
                  <a:lnTo>
                    <a:pt x="7" y="922"/>
                  </a:lnTo>
                  <a:lnTo>
                    <a:pt x="7" y="919"/>
                  </a:lnTo>
                  <a:lnTo>
                    <a:pt x="6" y="918"/>
                  </a:lnTo>
                  <a:lnTo>
                    <a:pt x="3" y="881"/>
                  </a:lnTo>
                  <a:lnTo>
                    <a:pt x="2" y="844"/>
                  </a:lnTo>
                  <a:lnTo>
                    <a:pt x="1" y="807"/>
                  </a:lnTo>
                  <a:lnTo>
                    <a:pt x="0" y="770"/>
                  </a:lnTo>
                  <a:lnTo>
                    <a:pt x="1" y="696"/>
                  </a:lnTo>
                  <a:lnTo>
                    <a:pt x="2" y="621"/>
                  </a:lnTo>
                  <a:lnTo>
                    <a:pt x="5" y="546"/>
                  </a:lnTo>
                  <a:lnTo>
                    <a:pt x="8" y="471"/>
                  </a:lnTo>
                  <a:lnTo>
                    <a:pt x="10" y="394"/>
                  </a:lnTo>
                  <a:lnTo>
                    <a:pt x="11" y="319"/>
                  </a:lnTo>
                  <a:lnTo>
                    <a:pt x="15" y="300"/>
                  </a:lnTo>
                  <a:lnTo>
                    <a:pt x="15" y="274"/>
                  </a:lnTo>
                  <a:lnTo>
                    <a:pt x="15" y="250"/>
                  </a:lnTo>
                  <a:lnTo>
                    <a:pt x="16" y="226"/>
                  </a:lnTo>
                  <a:lnTo>
                    <a:pt x="17" y="203"/>
                  </a:lnTo>
                  <a:lnTo>
                    <a:pt x="18" y="179"/>
                  </a:lnTo>
                  <a:lnTo>
                    <a:pt x="19" y="156"/>
                  </a:lnTo>
                  <a:lnTo>
                    <a:pt x="20" y="132"/>
                  </a:lnTo>
                  <a:lnTo>
                    <a:pt x="20" y="108"/>
                  </a:lnTo>
                  <a:lnTo>
                    <a:pt x="21" y="93"/>
                  </a:lnTo>
                  <a:lnTo>
                    <a:pt x="23" y="79"/>
                  </a:lnTo>
                  <a:lnTo>
                    <a:pt x="26" y="66"/>
                  </a:lnTo>
                  <a:lnTo>
                    <a:pt x="28" y="53"/>
                  </a:lnTo>
                  <a:lnTo>
                    <a:pt x="30" y="40"/>
                  </a:lnTo>
                  <a:lnTo>
                    <a:pt x="33" y="27"/>
                  </a:lnTo>
                  <a:lnTo>
                    <a:pt x="35" y="14"/>
                  </a:lnTo>
                  <a:lnTo>
                    <a:pt x="39" y="0"/>
                  </a:lnTo>
                  <a:lnTo>
                    <a:pt x="94" y="41"/>
                  </a:lnTo>
                  <a:lnTo>
                    <a:pt x="179" y="79"/>
                  </a:lnTo>
                  <a:lnTo>
                    <a:pt x="175" y="320"/>
                  </a:lnTo>
                  <a:close/>
                </a:path>
              </a:pathLst>
            </a:custGeom>
            <a:solidFill>
              <a:srgbClr val="7FB27F"/>
            </a:solidFill>
            <a:ln w="9525">
              <a:noFill/>
              <a:round/>
              <a:headEnd/>
              <a:tailEnd/>
            </a:ln>
          </p:spPr>
          <p:txBody>
            <a:bodyPr/>
            <a:lstStyle/>
            <a:p>
              <a:endParaRPr lang="en-US"/>
            </a:p>
          </p:txBody>
        </p:sp>
        <p:sp>
          <p:nvSpPr>
            <p:cNvPr id="4305" name="Freeform 139"/>
            <p:cNvSpPr>
              <a:spLocks/>
            </p:cNvSpPr>
            <p:nvPr/>
          </p:nvSpPr>
          <p:spPr bwMode="auto">
            <a:xfrm>
              <a:off x="4087" y="4093"/>
              <a:ext cx="11" cy="16"/>
            </a:xfrm>
            <a:custGeom>
              <a:avLst/>
              <a:gdLst>
                <a:gd name="T0" fmla="*/ 56 w 67"/>
                <a:gd name="T1" fmla="*/ 27 h 98"/>
                <a:gd name="T2" fmla="*/ 58 w 67"/>
                <a:gd name="T3" fmla="*/ 36 h 98"/>
                <a:gd name="T4" fmla="*/ 61 w 67"/>
                <a:gd name="T5" fmla="*/ 44 h 98"/>
                <a:gd name="T6" fmla="*/ 63 w 67"/>
                <a:gd name="T7" fmla="*/ 52 h 98"/>
                <a:gd name="T8" fmla="*/ 65 w 67"/>
                <a:gd name="T9" fmla="*/ 61 h 98"/>
                <a:gd name="T10" fmla="*/ 66 w 67"/>
                <a:gd name="T11" fmla="*/ 69 h 98"/>
                <a:gd name="T12" fmla="*/ 67 w 67"/>
                <a:gd name="T13" fmla="*/ 77 h 98"/>
                <a:gd name="T14" fmla="*/ 67 w 67"/>
                <a:gd name="T15" fmla="*/ 86 h 98"/>
                <a:gd name="T16" fmla="*/ 65 w 67"/>
                <a:gd name="T17" fmla="*/ 94 h 98"/>
                <a:gd name="T18" fmla="*/ 65 w 67"/>
                <a:gd name="T19" fmla="*/ 98 h 98"/>
                <a:gd name="T20" fmla="*/ 62 w 67"/>
                <a:gd name="T21" fmla="*/ 94 h 98"/>
                <a:gd name="T22" fmla="*/ 58 w 67"/>
                <a:gd name="T23" fmla="*/ 91 h 98"/>
                <a:gd name="T24" fmla="*/ 55 w 67"/>
                <a:gd name="T25" fmla="*/ 87 h 98"/>
                <a:gd name="T26" fmla="*/ 52 w 67"/>
                <a:gd name="T27" fmla="*/ 83 h 98"/>
                <a:gd name="T28" fmla="*/ 47 w 67"/>
                <a:gd name="T29" fmla="*/ 81 h 98"/>
                <a:gd name="T30" fmla="*/ 43 w 67"/>
                <a:gd name="T31" fmla="*/ 79 h 98"/>
                <a:gd name="T32" fmla="*/ 39 w 67"/>
                <a:gd name="T33" fmla="*/ 77 h 98"/>
                <a:gd name="T34" fmla="*/ 33 w 67"/>
                <a:gd name="T35" fmla="*/ 76 h 98"/>
                <a:gd name="T36" fmla="*/ 29 w 67"/>
                <a:gd name="T37" fmla="*/ 74 h 98"/>
                <a:gd name="T38" fmla="*/ 24 w 67"/>
                <a:gd name="T39" fmla="*/ 71 h 98"/>
                <a:gd name="T40" fmla="*/ 20 w 67"/>
                <a:gd name="T41" fmla="*/ 68 h 98"/>
                <a:gd name="T42" fmla="*/ 16 w 67"/>
                <a:gd name="T43" fmla="*/ 63 h 98"/>
                <a:gd name="T44" fmla="*/ 12 w 67"/>
                <a:gd name="T45" fmla="*/ 58 h 98"/>
                <a:gd name="T46" fmla="*/ 9 w 67"/>
                <a:gd name="T47" fmla="*/ 55 h 98"/>
                <a:gd name="T48" fmla="*/ 4 w 67"/>
                <a:gd name="T49" fmla="*/ 51 h 98"/>
                <a:gd name="T50" fmla="*/ 0 w 67"/>
                <a:gd name="T51" fmla="*/ 50 h 98"/>
                <a:gd name="T52" fmla="*/ 0 w 67"/>
                <a:gd name="T53" fmla="*/ 43 h 98"/>
                <a:gd name="T54" fmla="*/ 1 w 67"/>
                <a:gd name="T55" fmla="*/ 36 h 98"/>
                <a:gd name="T56" fmla="*/ 2 w 67"/>
                <a:gd name="T57" fmla="*/ 29 h 98"/>
                <a:gd name="T58" fmla="*/ 4 w 67"/>
                <a:gd name="T59" fmla="*/ 23 h 98"/>
                <a:gd name="T60" fmla="*/ 6 w 67"/>
                <a:gd name="T61" fmla="*/ 17 h 98"/>
                <a:gd name="T62" fmla="*/ 10 w 67"/>
                <a:gd name="T63" fmla="*/ 11 h 98"/>
                <a:gd name="T64" fmla="*/ 13 w 67"/>
                <a:gd name="T65" fmla="*/ 6 h 98"/>
                <a:gd name="T66" fmla="*/ 18 w 67"/>
                <a:gd name="T67" fmla="*/ 2 h 98"/>
                <a:gd name="T68" fmla="*/ 24 w 67"/>
                <a:gd name="T69" fmla="*/ 0 h 98"/>
                <a:gd name="T70" fmla="*/ 30 w 67"/>
                <a:gd name="T71" fmla="*/ 1 h 98"/>
                <a:gd name="T72" fmla="*/ 35 w 67"/>
                <a:gd name="T73" fmla="*/ 3 h 98"/>
                <a:gd name="T74" fmla="*/ 40 w 67"/>
                <a:gd name="T75" fmla="*/ 7 h 98"/>
                <a:gd name="T76" fmla="*/ 44 w 67"/>
                <a:gd name="T77" fmla="*/ 12 h 98"/>
                <a:gd name="T78" fmla="*/ 48 w 67"/>
                <a:gd name="T79" fmla="*/ 17 h 98"/>
                <a:gd name="T80" fmla="*/ 53 w 67"/>
                <a:gd name="T81" fmla="*/ 23 h 98"/>
                <a:gd name="T82" fmla="*/ 56 w 67"/>
                <a:gd name="T83" fmla="*/ 27 h 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7"/>
                <a:gd name="T127" fmla="*/ 0 h 98"/>
                <a:gd name="T128" fmla="*/ 67 w 67"/>
                <a:gd name="T129" fmla="*/ 98 h 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7" h="98">
                  <a:moveTo>
                    <a:pt x="56" y="27"/>
                  </a:moveTo>
                  <a:lnTo>
                    <a:pt x="58" y="36"/>
                  </a:lnTo>
                  <a:lnTo>
                    <a:pt x="61" y="44"/>
                  </a:lnTo>
                  <a:lnTo>
                    <a:pt x="63" y="52"/>
                  </a:lnTo>
                  <a:lnTo>
                    <a:pt x="65" y="61"/>
                  </a:lnTo>
                  <a:lnTo>
                    <a:pt x="66" y="69"/>
                  </a:lnTo>
                  <a:lnTo>
                    <a:pt x="67" y="77"/>
                  </a:lnTo>
                  <a:lnTo>
                    <a:pt x="67" y="86"/>
                  </a:lnTo>
                  <a:lnTo>
                    <a:pt x="65" y="94"/>
                  </a:lnTo>
                  <a:lnTo>
                    <a:pt x="65" y="98"/>
                  </a:lnTo>
                  <a:lnTo>
                    <a:pt x="62" y="94"/>
                  </a:lnTo>
                  <a:lnTo>
                    <a:pt x="58" y="91"/>
                  </a:lnTo>
                  <a:lnTo>
                    <a:pt x="55" y="87"/>
                  </a:lnTo>
                  <a:lnTo>
                    <a:pt x="52" y="83"/>
                  </a:lnTo>
                  <a:lnTo>
                    <a:pt x="47" y="81"/>
                  </a:lnTo>
                  <a:lnTo>
                    <a:pt x="43" y="79"/>
                  </a:lnTo>
                  <a:lnTo>
                    <a:pt x="39" y="77"/>
                  </a:lnTo>
                  <a:lnTo>
                    <a:pt x="33" y="76"/>
                  </a:lnTo>
                  <a:lnTo>
                    <a:pt x="29" y="74"/>
                  </a:lnTo>
                  <a:lnTo>
                    <a:pt x="24" y="71"/>
                  </a:lnTo>
                  <a:lnTo>
                    <a:pt x="20" y="68"/>
                  </a:lnTo>
                  <a:lnTo>
                    <a:pt x="16" y="63"/>
                  </a:lnTo>
                  <a:lnTo>
                    <a:pt x="12" y="58"/>
                  </a:lnTo>
                  <a:lnTo>
                    <a:pt x="9" y="55"/>
                  </a:lnTo>
                  <a:lnTo>
                    <a:pt x="4" y="51"/>
                  </a:lnTo>
                  <a:lnTo>
                    <a:pt x="0" y="50"/>
                  </a:lnTo>
                  <a:lnTo>
                    <a:pt x="0" y="43"/>
                  </a:lnTo>
                  <a:lnTo>
                    <a:pt x="1" y="36"/>
                  </a:lnTo>
                  <a:lnTo>
                    <a:pt x="2" y="29"/>
                  </a:lnTo>
                  <a:lnTo>
                    <a:pt x="4" y="23"/>
                  </a:lnTo>
                  <a:lnTo>
                    <a:pt x="6" y="17"/>
                  </a:lnTo>
                  <a:lnTo>
                    <a:pt x="10" y="11"/>
                  </a:lnTo>
                  <a:lnTo>
                    <a:pt x="13" y="6"/>
                  </a:lnTo>
                  <a:lnTo>
                    <a:pt x="18" y="2"/>
                  </a:lnTo>
                  <a:lnTo>
                    <a:pt x="24" y="0"/>
                  </a:lnTo>
                  <a:lnTo>
                    <a:pt x="30" y="1"/>
                  </a:lnTo>
                  <a:lnTo>
                    <a:pt x="35" y="3"/>
                  </a:lnTo>
                  <a:lnTo>
                    <a:pt x="40" y="7"/>
                  </a:lnTo>
                  <a:lnTo>
                    <a:pt x="44" y="12"/>
                  </a:lnTo>
                  <a:lnTo>
                    <a:pt x="48" y="17"/>
                  </a:lnTo>
                  <a:lnTo>
                    <a:pt x="53" y="23"/>
                  </a:lnTo>
                  <a:lnTo>
                    <a:pt x="56" y="27"/>
                  </a:lnTo>
                  <a:close/>
                </a:path>
              </a:pathLst>
            </a:custGeom>
            <a:solidFill>
              <a:srgbClr val="4D854D"/>
            </a:solidFill>
            <a:ln w="9525">
              <a:noFill/>
              <a:round/>
              <a:headEnd/>
              <a:tailEnd/>
            </a:ln>
          </p:spPr>
          <p:txBody>
            <a:bodyPr/>
            <a:lstStyle/>
            <a:p>
              <a:endParaRPr lang="en-US"/>
            </a:p>
          </p:txBody>
        </p:sp>
        <p:sp>
          <p:nvSpPr>
            <p:cNvPr id="4306" name="Freeform 140"/>
            <p:cNvSpPr>
              <a:spLocks/>
            </p:cNvSpPr>
            <p:nvPr/>
          </p:nvSpPr>
          <p:spPr bwMode="auto">
            <a:xfrm>
              <a:off x="4117" y="4119"/>
              <a:ext cx="12" cy="17"/>
            </a:xfrm>
            <a:custGeom>
              <a:avLst/>
              <a:gdLst>
                <a:gd name="T0" fmla="*/ 64 w 70"/>
                <a:gd name="T1" fmla="*/ 26 h 105"/>
                <a:gd name="T2" fmla="*/ 65 w 70"/>
                <a:gd name="T3" fmla="*/ 35 h 105"/>
                <a:gd name="T4" fmla="*/ 66 w 70"/>
                <a:gd name="T5" fmla="*/ 45 h 105"/>
                <a:gd name="T6" fmla="*/ 69 w 70"/>
                <a:gd name="T7" fmla="*/ 56 h 105"/>
                <a:gd name="T8" fmla="*/ 69 w 70"/>
                <a:gd name="T9" fmla="*/ 65 h 105"/>
                <a:gd name="T10" fmla="*/ 70 w 70"/>
                <a:gd name="T11" fmla="*/ 75 h 105"/>
                <a:gd name="T12" fmla="*/ 70 w 70"/>
                <a:gd name="T13" fmla="*/ 86 h 105"/>
                <a:gd name="T14" fmla="*/ 69 w 70"/>
                <a:gd name="T15" fmla="*/ 95 h 105"/>
                <a:gd name="T16" fmla="*/ 68 w 70"/>
                <a:gd name="T17" fmla="*/ 105 h 105"/>
                <a:gd name="T18" fmla="*/ 64 w 70"/>
                <a:gd name="T19" fmla="*/ 105 h 105"/>
                <a:gd name="T20" fmla="*/ 62 w 70"/>
                <a:gd name="T21" fmla="*/ 103 h 105"/>
                <a:gd name="T22" fmla="*/ 60 w 70"/>
                <a:gd name="T23" fmla="*/ 102 h 105"/>
                <a:gd name="T24" fmla="*/ 59 w 70"/>
                <a:gd name="T25" fmla="*/ 100 h 105"/>
                <a:gd name="T26" fmla="*/ 56 w 70"/>
                <a:gd name="T27" fmla="*/ 97 h 105"/>
                <a:gd name="T28" fmla="*/ 55 w 70"/>
                <a:gd name="T29" fmla="*/ 94 h 105"/>
                <a:gd name="T30" fmla="*/ 53 w 70"/>
                <a:gd name="T31" fmla="*/ 93 h 105"/>
                <a:gd name="T32" fmla="*/ 50 w 70"/>
                <a:gd name="T33" fmla="*/ 91 h 105"/>
                <a:gd name="T34" fmla="*/ 48 w 70"/>
                <a:gd name="T35" fmla="*/ 90 h 105"/>
                <a:gd name="T36" fmla="*/ 45 w 70"/>
                <a:gd name="T37" fmla="*/ 89 h 105"/>
                <a:gd name="T38" fmla="*/ 43 w 70"/>
                <a:gd name="T39" fmla="*/ 88 h 105"/>
                <a:gd name="T40" fmla="*/ 41 w 70"/>
                <a:gd name="T41" fmla="*/ 87 h 105"/>
                <a:gd name="T42" fmla="*/ 39 w 70"/>
                <a:gd name="T43" fmla="*/ 86 h 105"/>
                <a:gd name="T44" fmla="*/ 37 w 70"/>
                <a:gd name="T45" fmla="*/ 83 h 105"/>
                <a:gd name="T46" fmla="*/ 34 w 70"/>
                <a:gd name="T47" fmla="*/ 82 h 105"/>
                <a:gd name="T48" fmla="*/ 31 w 70"/>
                <a:gd name="T49" fmla="*/ 81 h 105"/>
                <a:gd name="T50" fmla="*/ 10 w 70"/>
                <a:gd name="T51" fmla="*/ 63 h 105"/>
                <a:gd name="T52" fmla="*/ 8 w 70"/>
                <a:gd name="T53" fmla="*/ 59 h 105"/>
                <a:gd name="T54" fmla="*/ 6 w 70"/>
                <a:gd name="T55" fmla="*/ 57 h 105"/>
                <a:gd name="T56" fmla="*/ 3 w 70"/>
                <a:gd name="T57" fmla="*/ 53 h 105"/>
                <a:gd name="T58" fmla="*/ 2 w 70"/>
                <a:gd name="T59" fmla="*/ 50 h 105"/>
                <a:gd name="T60" fmla="*/ 1 w 70"/>
                <a:gd name="T61" fmla="*/ 46 h 105"/>
                <a:gd name="T62" fmla="*/ 1 w 70"/>
                <a:gd name="T63" fmla="*/ 43 h 105"/>
                <a:gd name="T64" fmla="*/ 0 w 70"/>
                <a:gd name="T65" fmla="*/ 39 h 105"/>
                <a:gd name="T66" fmla="*/ 0 w 70"/>
                <a:gd name="T67" fmla="*/ 34 h 105"/>
                <a:gd name="T68" fmla="*/ 1 w 70"/>
                <a:gd name="T69" fmla="*/ 28 h 105"/>
                <a:gd name="T70" fmla="*/ 3 w 70"/>
                <a:gd name="T71" fmla="*/ 23 h 105"/>
                <a:gd name="T72" fmla="*/ 6 w 70"/>
                <a:gd name="T73" fmla="*/ 19 h 105"/>
                <a:gd name="T74" fmla="*/ 9 w 70"/>
                <a:gd name="T75" fmla="*/ 14 h 105"/>
                <a:gd name="T76" fmla="*/ 12 w 70"/>
                <a:gd name="T77" fmla="*/ 10 h 105"/>
                <a:gd name="T78" fmla="*/ 17 w 70"/>
                <a:gd name="T79" fmla="*/ 6 h 105"/>
                <a:gd name="T80" fmla="*/ 21 w 70"/>
                <a:gd name="T81" fmla="*/ 3 h 105"/>
                <a:gd name="T82" fmla="*/ 26 w 70"/>
                <a:gd name="T83" fmla="*/ 0 h 105"/>
                <a:gd name="T84" fmla="*/ 31 w 70"/>
                <a:gd name="T85" fmla="*/ 1 h 105"/>
                <a:gd name="T86" fmla="*/ 37 w 70"/>
                <a:gd name="T87" fmla="*/ 2 h 105"/>
                <a:gd name="T88" fmla="*/ 43 w 70"/>
                <a:gd name="T89" fmla="*/ 4 h 105"/>
                <a:gd name="T90" fmla="*/ 48 w 70"/>
                <a:gd name="T91" fmla="*/ 7 h 105"/>
                <a:gd name="T92" fmla="*/ 53 w 70"/>
                <a:gd name="T93" fmla="*/ 10 h 105"/>
                <a:gd name="T94" fmla="*/ 58 w 70"/>
                <a:gd name="T95" fmla="*/ 15 h 105"/>
                <a:gd name="T96" fmla="*/ 61 w 70"/>
                <a:gd name="T97" fmla="*/ 21 h 105"/>
                <a:gd name="T98" fmla="*/ 64 w 70"/>
                <a:gd name="T99" fmla="*/ 26 h 10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0"/>
                <a:gd name="T151" fmla="*/ 0 h 105"/>
                <a:gd name="T152" fmla="*/ 70 w 70"/>
                <a:gd name="T153" fmla="*/ 105 h 10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0" h="105">
                  <a:moveTo>
                    <a:pt x="64" y="26"/>
                  </a:moveTo>
                  <a:lnTo>
                    <a:pt x="65" y="35"/>
                  </a:lnTo>
                  <a:lnTo>
                    <a:pt x="66" y="45"/>
                  </a:lnTo>
                  <a:lnTo>
                    <a:pt x="69" y="56"/>
                  </a:lnTo>
                  <a:lnTo>
                    <a:pt x="69" y="65"/>
                  </a:lnTo>
                  <a:lnTo>
                    <a:pt x="70" y="75"/>
                  </a:lnTo>
                  <a:lnTo>
                    <a:pt x="70" y="86"/>
                  </a:lnTo>
                  <a:lnTo>
                    <a:pt x="69" y="95"/>
                  </a:lnTo>
                  <a:lnTo>
                    <a:pt x="68" y="105"/>
                  </a:lnTo>
                  <a:lnTo>
                    <a:pt x="64" y="105"/>
                  </a:lnTo>
                  <a:lnTo>
                    <a:pt x="62" y="103"/>
                  </a:lnTo>
                  <a:lnTo>
                    <a:pt x="60" y="102"/>
                  </a:lnTo>
                  <a:lnTo>
                    <a:pt x="59" y="100"/>
                  </a:lnTo>
                  <a:lnTo>
                    <a:pt x="56" y="97"/>
                  </a:lnTo>
                  <a:lnTo>
                    <a:pt x="55" y="94"/>
                  </a:lnTo>
                  <a:lnTo>
                    <a:pt x="53" y="93"/>
                  </a:lnTo>
                  <a:lnTo>
                    <a:pt x="50" y="91"/>
                  </a:lnTo>
                  <a:lnTo>
                    <a:pt x="48" y="90"/>
                  </a:lnTo>
                  <a:lnTo>
                    <a:pt x="45" y="89"/>
                  </a:lnTo>
                  <a:lnTo>
                    <a:pt x="43" y="88"/>
                  </a:lnTo>
                  <a:lnTo>
                    <a:pt x="41" y="87"/>
                  </a:lnTo>
                  <a:lnTo>
                    <a:pt x="39" y="86"/>
                  </a:lnTo>
                  <a:lnTo>
                    <a:pt x="37" y="83"/>
                  </a:lnTo>
                  <a:lnTo>
                    <a:pt x="34" y="82"/>
                  </a:lnTo>
                  <a:lnTo>
                    <a:pt x="31" y="81"/>
                  </a:lnTo>
                  <a:lnTo>
                    <a:pt x="10" y="63"/>
                  </a:lnTo>
                  <a:lnTo>
                    <a:pt x="8" y="59"/>
                  </a:lnTo>
                  <a:lnTo>
                    <a:pt x="6" y="57"/>
                  </a:lnTo>
                  <a:lnTo>
                    <a:pt x="3" y="53"/>
                  </a:lnTo>
                  <a:lnTo>
                    <a:pt x="2" y="50"/>
                  </a:lnTo>
                  <a:lnTo>
                    <a:pt x="1" y="46"/>
                  </a:lnTo>
                  <a:lnTo>
                    <a:pt x="1" y="43"/>
                  </a:lnTo>
                  <a:lnTo>
                    <a:pt x="0" y="39"/>
                  </a:lnTo>
                  <a:lnTo>
                    <a:pt x="0" y="34"/>
                  </a:lnTo>
                  <a:lnTo>
                    <a:pt x="1" y="28"/>
                  </a:lnTo>
                  <a:lnTo>
                    <a:pt x="3" y="23"/>
                  </a:lnTo>
                  <a:lnTo>
                    <a:pt x="6" y="19"/>
                  </a:lnTo>
                  <a:lnTo>
                    <a:pt x="9" y="14"/>
                  </a:lnTo>
                  <a:lnTo>
                    <a:pt x="12" y="10"/>
                  </a:lnTo>
                  <a:lnTo>
                    <a:pt x="17" y="6"/>
                  </a:lnTo>
                  <a:lnTo>
                    <a:pt x="21" y="3"/>
                  </a:lnTo>
                  <a:lnTo>
                    <a:pt x="26" y="0"/>
                  </a:lnTo>
                  <a:lnTo>
                    <a:pt x="31" y="1"/>
                  </a:lnTo>
                  <a:lnTo>
                    <a:pt x="37" y="2"/>
                  </a:lnTo>
                  <a:lnTo>
                    <a:pt x="43" y="4"/>
                  </a:lnTo>
                  <a:lnTo>
                    <a:pt x="48" y="7"/>
                  </a:lnTo>
                  <a:lnTo>
                    <a:pt x="53" y="10"/>
                  </a:lnTo>
                  <a:lnTo>
                    <a:pt x="58" y="15"/>
                  </a:lnTo>
                  <a:lnTo>
                    <a:pt x="61" y="21"/>
                  </a:lnTo>
                  <a:lnTo>
                    <a:pt x="64" y="26"/>
                  </a:lnTo>
                  <a:close/>
                </a:path>
              </a:pathLst>
            </a:custGeom>
            <a:solidFill>
              <a:srgbClr val="4D854D"/>
            </a:solidFill>
            <a:ln w="9525">
              <a:noFill/>
              <a:round/>
              <a:headEnd/>
              <a:tailEnd/>
            </a:ln>
          </p:spPr>
          <p:txBody>
            <a:bodyPr/>
            <a:lstStyle/>
            <a:p>
              <a:endParaRPr lang="en-US"/>
            </a:p>
          </p:txBody>
        </p:sp>
        <p:sp>
          <p:nvSpPr>
            <p:cNvPr id="4307" name="Freeform 141"/>
            <p:cNvSpPr>
              <a:spLocks/>
            </p:cNvSpPr>
            <p:nvPr/>
          </p:nvSpPr>
          <p:spPr bwMode="auto">
            <a:xfrm>
              <a:off x="4209" y="3953"/>
              <a:ext cx="155" cy="187"/>
            </a:xfrm>
            <a:custGeom>
              <a:avLst/>
              <a:gdLst>
                <a:gd name="T0" fmla="*/ 889 w 929"/>
                <a:gd name="T1" fmla="*/ 0 h 1121"/>
                <a:gd name="T2" fmla="*/ 0 w 929"/>
                <a:gd name="T3" fmla="*/ 1121 h 1121"/>
                <a:gd name="T4" fmla="*/ 909 w 929"/>
                <a:gd name="T5" fmla="*/ 896 h 1121"/>
                <a:gd name="T6" fmla="*/ 929 w 929"/>
                <a:gd name="T7" fmla="*/ 237 h 1121"/>
                <a:gd name="T8" fmla="*/ 889 w 929"/>
                <a:gd name="T9" fmla="*/ 173 h 1121"/>
                <a:gd name="T10" fmla="*/ 889 w 929"/>
                <a:gd name="T11" fmla="*/ 0 h 1121"/>
                <a:gd name="T12" fmla="*/ 0 60000 65536"/>
                <a:gd name="T13" fmla="*/ 0 60000 65536"/>
                <a:gd name="T14" fmla="*/ 0 60000 65536"/>
                <a:gd name="T15" fmla="*/ 0 60000 65536"/>
                <a:gd name="T16" fmla="*/ 0 60000 65536"/>
                <a:gd name="T17" fmla="*/ 0 60000 65536"/>
                <a:gd name="T18" fmla="*/ 0 w 929"/>
                <a:gd name="T19" fmla="*/ 0 h 1121"/>
                <a:gd name="T20" fmla="*/ 929 w 929"/>
                <a:gd name="T21" fmla="*/ 1121 h 1121"/>
              </a:gdLst>
              <a:ahLst/>
              <a:cxnLst>
                <a:cxn ang="T12">
                  <a:pos x="T0" y="T1"/>
                </a:cxn>
                <a:cxn ang="T13">
                  <a:pos x="T2" y="T3"/>
                </a:cxn>
                <a:cxn ang="T14">
                  <a:pos x="T4" y="T5"/>
                </a:cxn>
                <a:cxn ang="T15">
                  <a:pos x="T6" y="T7"/>
                </a:cxn>
                <a:cxn ang="T16">
                  <a:pos x="T8" y="T9"/>
                </a:cxn>
                <a:cxn ang="T17">
                  <a:pos x="T10" y="T11"/>
                </a:cxn>
              </a:cxnLst>
              <a:rect l="T18" t="T19" r="T20" b="T21"/>
              <a:pathLst>
                <a:path w="929" h="1121">
                  <a:moveTo>
                    <a:pt x="889" y="0"/>
                  </a:moveTo>
                  <a:lnTo>
                    <a:pt x="0" y="1121"/>
                  </a:lnTo>
                  <a:lnTo>
                    <a:pt x="909" y="896"/>
                  </a:lnTo>
                  <a:lnTo>
                    <a:pt x="929" y="237"/>
                  </a:lnTo>
                  <a:lnTo>
                    <a:pt x="889" y="173"/>
                  </a:lnTo>
                  <a:lnTo>
                    <a:pt x="889" y="0"/>
                  </a:lnTo>
                  <a:close/>
                </a:path>
              </a:pathLst>
            </a:custGeom>
            <a:solidFill>
              <a:srgbClr val="F3F3F3"/>
            </a:solidFill>
            <a:ln w="9525">
              <a:noFill/>
              <a:round/>
              <a:headEnd/>
              <a:tailEnd/>
            </a:ln>
          </p:spPr>
          <p:txBody>
            <a:bodyPr/>
            <a:lstStyle/>
            <a:p>
              <a:endParaRPr lang="en-US"/>
            </a:p>
          </p:txBody>
        </p:sp>
        <p:sp>
          <p:nvSpPr>
            <p:cNvPr id="4308" name="Freeform 142"/>
            <p:cNvSpPr>
              <a:spLocks/>
            </p:cNvSpPr>
            <p:nvPr/>
          </p:nvSpPr>
          <p:spPr bwMode="auto">
            <a:xfrm>
              <a:off x="4209" y="3953"/>
              <a:ext cx="155" cy="187"/>
            </a:xfrm>
            <a:custGeom>
              <a:avLst/>
              <a:gdLst>
                <a:gd name="T0" fmla="*/ 889 w 929"/>
                <a:gd name="T1" fmla="*/ 0 h 1121"/>
                <a:gd name="T2" fmla="*/ 0 w 929"/>
                <a:gd name="T3" fmla="*/ 1121 h 1121"/>
                <a:gd name="T4" fmla="*/ 909 w 929"/>
                <a:gd name="T5" fmla="*/ 896 h 1121"/>
                <a:gd name="T6" fmla="*/ 929 w 929"/>
                <a:gd name="T7" fmla="*/ 237 h 1121"/>
                <a:gd name="T8" fmla="*/ 889 w 929"/>
                <a:gd name="T9" fmla="*/ 173 h 1121"/>
                <a:gd name="T10" fmla="*/ 889 w 929"/>
                <a:gd name="T11" fmla="*/ 0 h 1121"/>
                <a:gd name="T12" fmla="*/ 0 60000 65536"/>
                <a:gd name="T13" fmla="*/ 0 60000 65536"/>
                <a:gd name="T14" fmla="*/ 0 60000 65536"/>
                <a:gd name="T15" fmla="*/ 0 60000 65536"/>
                <a:gd name="T16" fmla="*/ 0 60000 65536"/>
                <a:gd name="T17" fmla="*/ 0 60000 65536"/>
                <a:gd name="T18" fmla="*/ 0 w 929"/>
                <a:gd name="T19" fmla="*/ 0 h 1121"/>
                <a:gd name="T20" fmla="*/ 929 w 929"/>
                <a:gd name="T21" fmla="*/ 1121 h 1121"/>
              </a:gdLst>
              <a:ahLst/>
              <a:cxnLst>
                <a:cxn ang="T12">
                  <a:pos x="T0" y="T1"/>
                </a:cxn>
                <a:cxn ang="T13">
                  <a:pos x="T2" y="T3"/>
                </a:cxn>
                <a:cxn ang="T14">
                  <a:pos x="T4" y="T5"/>
                </a:cxn>
                <a:cxn ang="T15">
                  <a:pos x="T6" y="T7"/>
                </a:cxn>
                <a:cxn ang="T16">
                  <a:pos x="T8" y="T9"/>
                </a:cxn>
                <a:cxn ang="T17">
                  <a:pos x="T10" y="T11"/>
                </a:cxn>
              </a:cxnLst>
              <a:rect l="T18" t="T19" r="T20" b="T21"/>
              <a:pathLst>
                <a:path w="929" h="1121">
                  <a:moveTo>
                    <a:pt x="889" y="0"/>
                  </a:moveTo>
                  <a:lnTo>
                    <a:pt x="0" y="1121"/>
                  </a:lnTo>
                  <a:lnTo>
                    <a:pt x="909" y="896"/>
                  </a:lnTo>
                  <a:lnTo>
                    <a:pt x="929" y="237"/>
                  </a:lnTo>
                  <a:lnTo>
                    <a:pt x="889" y="173"/>
                  </a:lnTo>
                  <a:lnTo>
                    <a:pt x="889" y="0"/>
                  </a:lnTo>
                  <a:close/>
                </a:path>
              </a:pathLst>
            </a:custGeom>
            <a:solidFill>
              <a:srgbClr val="000000"/>
            </a:solidFill>
            <a:ln w="9525">
              <a:noFill/>
              <a:round/>
              <a:headEnd/>
              <a:tailEnd/>
            </a:ln>
          </p:spPr>
          <p:txBody>
            <a:bodyPr/>
            <a:lstStyle/>
            <a:p>
              <a:endParaRPr lang="en-US"/>
            </a:p>
          </p:txBody>
        </p:sp>
        <p:sp>
          <p:nvSpPr>
            <p:cNvPr id="4309" name="Freeform 143"/>
            <p:cNvSpPr>
              <a:spLocks/>
            </p:cNvSpPr>
            <p:nvPr/>
          </p:nvSpPr>
          <p:spPr bwMode="auto">
            <a:xfrm>
              <a:off x="4209" y="3954"/>
              <a:ext cx="155" cy="186"/>
            </a:xfrm>
            <a:custGeom>
              <a:avLst/>
              <a:gdLst>
                <a:gd name="T0" fmla="*/ 882 w 926"/>
                <a:gd name="T1" fmla="*/ 0 h 1112"/>
                <a:gd name="T2" fmla="*/ 883 w 926"/>
                <a:gd name="T3" fmla="*/ 19 h 1112"/>
                <a:gd name="T4" fmla="*/ 883 w 926"/>
                <a:gd name="T5" fmla="*/ 39 h 1112"/>
                <a:gd name="T6" fmla="*/ 883 w 926"/>
                <a:gd name="T7" fmla="*/ 60 h 1112"/>
                <a:gd name="T8" fmla="*/ 884 w 926"/>
                <a:gd name="T9" fmla="*/ 80 h 1112"/>
                <a:gd name="T10" fmla="*/ 884 w 926"/>
                <a:gd name="T11" fmla="*/ 100 h 1112"/>
                <a:gd name="T12" fmla="*/ 885 w 926"/>
                <a:gd name="T13" fmla="*/ 119 h 1112"/>
                <a:gd name="T14" fmla="*/ 886 w 926"/>
                <a:gd name="T15" fmla="*/ 140 h 1112"/>
                <a:gd name="T16" fmla="*/ 887 w 926"/>
                <a:gd name="T17" fmla="*/ 160 h 1112"/>
                <a:gd name="T18" fmla="*/ 887 w 926"/>
                <a:gd name="T19" fmla="*/ 166 h 1112"/>
                <a:gd name="T20" fmla="*/ 887 w 926"/>
                <a:gd name="T21" fmla="*/ 167 h 1112"/>
                <a:gd name="T22" fmla="*/ 887 w 926"/>
                <a:gd name="T23" fmla="*/ 167 h 1112"/>
                <a:gd name="T24" fmla="*/ 887 w 926"/>
                <a:gd name="T25" fmla="*/ 167 h 1112"/>
                <a:gd name="T26" fmla="*/ 887 w 926"/>
                <a:gd name="T27" fmla="*/ 168 h 1112"/>
                <a:gd name="T28" fmla="*/ 887 w 926"/>
                <a:gd name="T29" fmla="*/ 168 h 1112"/>
                <a:gd name="T30" fmla="*/ 887 w 926"/>
                <a:gd name="T31" fmla="*/ 168 h 1112"/>
                <a:gd name="T32" fmla="*/ 887 w 926"/>
                <a:gd name="T33" fmla="*/ 169 h 1112"/>
                <a:gd name="T34" fmla="*/ 887 w 926"/>
                <a:gd name="T35" fmla="*/ 169 h 1112"/>
                <a:gd name="T36" fmla="*/ 887 w 926"/>
                <a:gd name="T37" fmla="*/ 169 h 1112"/>
                <a:gd name="T38" fmla="*/ 891 w 926"/>
                <a:gd name="T39" fmla="*/ 179 h 1112"/>
                <a:gd name="T40" fmla="*/ 895 w 926"/>
                <a:gd name="T41" fmla="*/ 190 h 1112"/>
                <a:gd name="T42" fmla="*/ 897 w 926"/>
                <a:gd name="T43" fmla="*/ 201 h 1112"/>
                <a:gd name="T44" fmla="*/ 899 w 926"/>
                <a:gd name="T45" fmla="*/ 210 h 1112"/>
                <a:gd name="T46" fmla="*/ 901 w 926"/>
                <a:gd name="T47" fmla="*/ 221 h 1112"/>
                <a:gd name="T48" fmla="*/ 906 w 926"/>
                <a:gd name="T49" fmla="*/ 230 h 1112"/>
                <a:gd name="T50" fmla="*/ 909 w 926"/>
                <a:gd name="T51" fmla="*/ 235 h 1112"/>
                <a:gd name="T52" fmla="*/ 912 w 926"/>
                <a:gd name="T53" fmla="*/ 239 h 1112"/>
                <a:gd name="T54" fmla="*/ 916 w 926"/>
                <a:gd name="T55" fmla="*/ 242 h 1112"/>
                <a:gd name="T56" fmla="*/ 921 w 926"/>
                <a:gd name="T57" fmla="*/ 246 h 1112"/>
                <a:gd name="T58" fmla="*/ 921 w 926"/>
                <a:gd name="T59" fmla="*/ 247 h 1112"/>
                <a:gd name="T60" fmla="*/ 922 w 926"/>
                <a:gd name="T61" fmla="*/ 247 h 1112"/>
                <a:gd name="T62" fmla="*/ 922 w 926"/>
                <a:gd name="T63" fmla="*/ 247 h 1112"/>
                <a:gd name="T64" fmla="*/ 923 w 926"/>
                <a:gd name="T65" fmla="*/ 248 h 1112"/>
                <a:gd name="T66" fmla="*/ 923 w 926"/>
                <a:gd name="T67" fmla="*/ 248 h 1112"/>
                <a:gd name="T68" fmla="*/ 925 w 926"/>
                <a:gd name="T69" fmla="*/ 249 h 1112"/>
                <a:gd name="T70" fmla="*/ 926 w 926"/>
                <a:gd name="T71" fmla="*/ 249 h 1112"/>
                <a:gd name="T72" fmla="*/ 926 w 926"/>
                <a:gd name="T73" fmla="*/ 249 h 1112"/>
                <a:gd name="T74" fmla="*/ 907 w 926"/>
                <a:gd name="T75" fmla="*/ 887 h 1112"/>
                <a:gd name="T76" fmla="*/ 906 w 926"/>
                <a:gd name="T77" fmla="*/ 887 h 1112"/>
                <a:gd name="T78" fmla="*/ 905 w 926"/>
                <a:gd name="T79" fmla="*/ 887 h 1112"/>
                <a:gd name="T80" fmla="*/ 905 w 926"/>
                <a:gd name="T81" fmla="*/ 888 h 1112"/>
                <a:gd name="T82" fmla="*/ 904 w 926"/>
                <a:gd name="T83" fmla="*/ 888 h 1112"/>
                <a:gd name="T84" fmla="*/ 902 w 926"/>
                <a:gd name="T85" fmla="*/ 889 h 1112"/>
                <a:gd name="T86" fmla="*/ 901 w 926"/>
                <a:gd name="T87" fmla="*/ 889 h 1112"/>
                <a:gd name="T88" fmla="*/ 901 w 926"/>
                <a:gd name="T89" fmla="*/ 890 h 1112"/>
                <a:gd name="T90" fmla="*/ 900 w 926"/>
                <a:gd name="T91" fmla="*/ 890 h 1112"/>
                <a:gd name="T92" fmla="*/ 15 w 926"/>
                <a:gd name="T93" fmla="*/ 1111 h 1112"/>
                <a:gd name="T94" fmla="*/ 12 w 926"/>
                <a:gd name="T95" fmla="*/ 1111 h 1112"/>
                <a:gd name="T96" fmla="*/ 11 w 926"/>
                <a:gd name="T97" fmla="*/ 1111 h 1112"/>
                <a:gd name="T98" fmla="*/ 9 w 926"/>
                <a:gd name="T99" fmla="*/ 1112 h 1112"/>
                <a:gd name="T100" fmla="*/ 7 w 926"/>
                <a:gd name="T101" fmla="*/ 1112 h 1112"/>
                <a:gd name="T102" fmla="*/ 6 w 926"/>
                <a:gd name="T103" fmla="*/ 1112 h 1112"/>
                <a:gd name="T104" fmla="*/ 4 w 926"/>
                <a:gd name="T105" fmla="*/ 1112 h 1112"/>
                <a:gd name="T106" fmla="*/ 1 w 926"/>
                <a:gd name="T107" fmla="*/ 1112 h 1112"/>
                <a:gd name="T108" fmla="*/ 0 w 926"/>
                <a:gd name="T109" fmla="*/ 1112 h 1112"/>
                <a:gd name="T110" fmla="*/ 882 w 926"/>
                <a:gd name="T111" fmla="*/ 0 h 111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26"/>
                <a:gd name="T169" fmla="*/ 0 h 1112"/>
                <a:gd name="T170" fmla="*/ 926 w 926"/>
                <a:gd name="T171" fmla="*/ 1112 h 111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26" h="1112">
                  <a:moveTo>
                    <a:pt x="882" y="0"/>
                  </a:moveTo>
                  <a:lnTo>
                    <a:pt x="883" y="19"/>
                  </a:lnTo>
                  <a:lnTo>
                    <a:pt x="883" y="39"/>
                  </a:lnTo>
                  <a:lnTo>
                    <a:pt x="883" y="60"/>
                  </a:lnTo>
                  <a:lnTo>
                    <a:pt x="884" y="80"/>
                  </a:lnTo>
                  <a:lnTo>
                    <a:pt x="884" y="100"/>
                  </a:lnTo>
                  <a:lnTo>
                    <a:pt x="885" y="119"/>
                  </a:lnTo>
                  <a:lnTo>
                    <a:pt x="886" y="140"/>
                  </a:lnTo>
                  <a:lnTo>
                    <a:pt x="887" y="160"/>
                  </a:lnTo>
                  <a:lnTo>
                    <a:pt x="887" y="166"/>
                  </a:lnTo>
                  <a:lnTo>
                    <a:pt x="887" y="167"/>
                  </a:lnTo>
                  <a:lnTo>
                    <a:pt x="887" y="168"/>
                  </a:lnTo>
                  <a:lnTo>
                    <a:pt x="887" y="169"/>
                  </a:lnTo>
                  <a:lnTo>
                    <a:pt x="891" y="179"/>
                  </a:lnTo>
                  <a:lnTo>
                    <a:pt x="895" y="190"/>
                  </a:lnTo>
                  <a:lnTo>
                    <a:pt x="897" y="201"/>
                  </a:lnTo>
                  <a:lnTo>
                    <a:pt x="899" y="210"/>
                  </a:lnTo>
                  <a:lnTo>
                    <a:pt x="901" y="221"/>
                  </a:lnTo>
                  <a:lnTo>
                    <a:pt x="906" y="230"/>
                  </a:lnTo>
                  <a:lnTo>
                    <a:pt x="909" y="235"/>
                  </a:lnTo>
                  <a:lnTo>
                    <a:pt x="912" y="239"/>
                  </a:lnTo>
                  <a:lnTo>
                    <a:pt x="916" y="242"/>
                  </a:lnTo>
                  <a:lnTo>
                    <a:pt x="921" y="246"/>
                  </a:lnTo>
                  <a:lnTo>
                    <a:pt x="921" y="247"/>
                  </a:lnTo>
                  <a:lnTo>
                    <a:pt x="922" y="247"/>
                  </a:lnTo>
                  <a:lnTo>
                    <a:pt x="923" y="248"/>
                  </a:lnTo>
                  <a:lnTo>
                    <a:pt x="925" y="249"/>
                  </a:lnTo>
                  <a:lnTo>
                    <a:pt x="926" y="249"/>
                  </a:lnTo>
                  <a:lnTo>
                    <a:pt x="907" y="887"/>
                  </a:lnTo>
                  <a:lnTo>
                    <a:pt x="906" y="887"/>
                  </a:lnTo>
                  <a:lnTo>
                    <a:pt x="905" y="887"/>
                  </a:lnTo>
                  <a:lnTo>
                    <a:pt x="905" y="888"/>
                  </a:lnTo>
                  <a:lnTo>
                    <a:pt x="904" y="888"/>
                  </a:lnTo>
                  <a:lnTo>
                    <a:pt x="902" y="889"/>
                  </a:lnTo>
                  <a:lnTo>
                    <a:pt x="901" y="889"/>
                  </a:lnTo>
                  <a:lnTo>
                    <a:pt x="901" y="890"/>
                  </a:lnTo>
                  <a:lnTo>
                    <a:pt x="900" y="890"/>
                  </a:lnTo>
                  <a:lnTo>
                    <a:pt x="15" y="1111"/>
                  </a:lnTo>
                  <a:lnTo>
                    <a:pt x="12" y="1111"/>
                  </a:lnTo>
                  <a:lnTo>
                    <a:pt x="11" y="1111"/>
                  </a:lnTo>
                  <a:lnTo>
                    <a:pt x="9" y="1112"/>
                  </a:lnTo>
                  <a:lnTo>
                    <a:pt x="7" y="1112"/>
                  </a:lnTo>
                  <a:lnTo>
                    <a:pt x="6" y="1112"/>
                  </a:lnTo>
                  <a:lnTo>
                    <a:pt x="4" y="1112"/>
                  </a:lnTo>
                  <a:lnTo>
                    <a:pt x="1" y="1112"/>
                  </a:lnTo>
                  <a:lnTo>
                    <a:pt x="0" y="1112"/>
                  </a:lnTo>
                  <a:lnTo>
                    <a:pt x="882" y="0"/>
                  </a:lnTo>
                  <a:close/>
                </a:path>
              </a:pathLst>
            </a:custGeom>
            <a:solidFill>
              <a:srgbClr val="76AC76"/>
            </a:solidFill>
            <a:ln w="9525">
              <a:noFill/>
              <a:round/>
              <a:headEnd/>
              <a:tailEnd/>
            </a:ln>
          </p:spPr>
          <p:txBody>
            <a:bodyPr/>
            <a:lstStyle/>
            <a:p>
              <a:endParaRPr lang="en-US"/>
            </a:p>
          </p:txBody>
        </p:sp>
        <p:sp>
          <p:nvSpPr>
            <p:cNvPr id="4310" name="Freeform 144"/>
            <p:cNvSpPr>
              <a:spLocks/>
            </p:cNvSpPr>
            <p:nvPr/>
          </p:nvSpPr>
          <p:spPr bwMode="auto">
            <a:xfrm>
              <a:off x="4137" y="3982"/>
              <a:ext cx="47" cy="169"/>
            </a:xfrm>
            <a:custGeom>
              <a:avLst/>
              <a:gdLst>
                <a:gd name="T0" fmla="*/ 9 w 279"/>
                <a:gd name="T1" fmla="*/ 0 h 1014"/>
                <a:gd name="T2" fmla="*/ 279 w 279"/>
                <a:gd name="T3" fmla="*/ 971 h 1014"/>
                <a:gd name="T4" fmla="*/ 140 w 279"/>
                <a:gd name="T5" fmla="*/ 1014 h 1014"/>
                <a:gd name="T6" fmla="*/ 19 w 279"/>
                <a:gd name="T7" fmla="*/ 982 h 1014"/>
                <a:gd name="T8" fmla="*/ 0 w 279"/>
                <a:gd name="T9" fmla="*/ 863 h 1014"/>
                <a:gd name="T10" fmla="*/ 9 w 279"/>
                <a:gd name="T11" fmla="*/ 0 h 1014"/>
                <a:gd name="T12" fmla="*/ 0 60000 65536"/>
                <a:gd name="T13" fmla="*/ 0 60000 65536"/>
                <a:gd name="T14" fmla="*/ 0 60000 65536"/>
                <a:gd name="T15" fmla="*/ 0 60000 65536"/>
                <a:gd name="T16" fmla="*/ 0 60000 65536"/>
                <a:gd name="T17" fmla="*/ 0 60000 65536"/>
                <a:gd name="T18" fmla="*/ 0 w 279"/>
                <a:gd name="T19" fmla="*/ 0 h 1014"/>
                <a:gd name="T20" fmla="*/ 279 w 279"/>
                <a:gd name="T21" fmla="*/ 1014 h 1014"/>
              </a:gdLst>
              <a:ahLst/>
              <a:cxnLst>
                <a:cxn ang="T12">
                  <a:pos x="T0" y="T1"/>
                </a:cxn>
                <a:cxn ang="T13">
                  <a:pos x="T2" y="T3"/>
                </a:cxn>
                <a:cxn ang="T14">
                  <a:pos x="T4" y="T5"/>
                </a:cxn>
                <a:cxn ang="T15">
                  <a:pos x="T6" y="T7"/>
                </a:cxn>
                <a:cxn ang="T16">
                  <a:pos x="T8" y="T9"/>
                </a:cxn>
                <a:cxn ang="T17">
                  <a:pos x="T10" y="T11"/>
                </a:cxn>
              </a:cxnLst>
              <a:rect l="T18" t="T19" r="T20" b="T21"/>
              <a:pathLst>
                <a:path w="279" h="1014">
                  <a:moveTo>
                    <a:pt x="9" y="0"/>
                  </a:moveTo>
                  <a:lnTo>
                    <a:pt x="279" y="971"/>
                  </a:lnTo>
                  <a:lnTo>
                    <a:pt x="140" y="1014"/>
                  </a:lnTo>
                  <a:lnTo>
                    <a:pt x="19" y="982"/>
                  </a:lnTo>
                  <a:lnTo>
                    <a:pt x="0" y="863"/>
                  </a:lnTo>
                  <a:lnTo>
                    <a:pt x="9" y="0"/>
                  </a:lnTo>
                  <a:close/>
                </a:path>
              </a:pathLst>
            </a:custGeom>
            <a:solidFill>
              <a:srgbClr val="F3F3F3"/>
            </a:solidFill>
            <a:ln w="9525">
              <a:noFill/>
              <a:round/>
              <a:headEnd/>
              <a:tailEnd/>
            </a:ln>
          </p:spPr>
          <p:txBody>
            <a:bodyPr/>
            <a:lstStyle/>
            <a:p>
              <a:endParaRPr lang="en-US"/>
            </a:p>
          </p:txBody>
        </p:sp>
        <p:sp>
          <p:nvSpPr>
            <p:cNvPr id="4311" name="Freeform 145"/>
            <p:cNvSpPr>
              <a:spLocks/>
            </p:cNvSpPr>
            <p:nvPr/>
          </p:nvSpPr>
          <p:spPr bwMode="auto">
            <a:xfrm>
              <a:off x="4137" y="3982"/>
              <a:ext cx="47" cy="169"/>
            </a:xfrm>
            <a:custGeom>
              <a:avLst/>
              <a:gdLst>
                <a:gd name="T0" fmla="*/ 9 w 279"/>
                <a:gd name="T1" fmla="*/ 0 h 1014"/>
                <a:gd name="T2" fmla="*/ 279 w 279"/>
                <a:gd name="T3" fmla="*/ 971 h 1014"/>
                <a:gd name="T4" fmla="*/ 140 w 279"/>
                <a:gd name="T5" fmla="*/ 1014 h 1014"/>
                <a:gd name="T6" fmla="*/ 19 w 279"/>
                <a:gd name="T7" fmla="*/ 982 h 1014"/>
                <a:gd name="T8" fmla="*/ 0 w 279"/>
                <a:gd name="T9" fmla="*/ 863 h 1014"/>
                <a:gd name="T10" fmla="*/ 9 w 279"/>
                <a:gd name="T11" fmla="*/ 0 h 1014"/>
                <a:gd name="T12" fmla="*/ 0 60000 65536"/>
                <a:gd name="T13" fmla="*/ 0 60000 65536"/>
                <a:gd name="T14" fmla="*/ 0 60000 65536"/>
                <a:gd name="T15" fmla="*/ 0 60000 65536"/>
                <a:gd name="T16" fmla="*/ 0 60000 65536"/>
                <a:gd name="T17" fmla="*/ 0 60000 65536"/>
                <a:gd name="T18" fmla="*/ 0 w 279"/>
                <a:gd name="T19" fmla="*/ 0 h 1014"/>
                <a:gd name="T20" fmla="*/ 279 w 279"/>
                <a:gd name="T21" fmla="*/ 1014 h 1014"/>
              </a:gdLst>
              <a:ahLst/>
              <a:cxnLst>
                <a:cxn ang="T12">
                  <a:pos x="T0" y="T1"/>
                </a:cxn>
                <a:cxn ang="T13">
                  <a:pos x="T2" y="T3"/>
                </a:cxn>
                <a:cxn ang="T14">
                  <a:pos x="T4" y="T5"/>
                </a:cxn>
                <a:cxn ang="T15">
                  <a:pos x="T6" y="T7"/>
                </a:cxn>
                <a:cxn ang="T16">
                  <a:pos x="T8" y="T9"/>
                </a:cxn>
                <a:cxn ang="T17">
                  <a:pos x="T10" y="T11"/>
                </a:cxn>
              </a:cxnLst>
              <a:rect l="T18" t="T19" r="T20" b="T21"/>
              <a:pathLst>
                <a:path w="279" h="1014">
                  <a:moveTo>
                    <a:pt x="9" y="0"/>
                  </a:moveTo>
                  <a:lnTo>
                    <a:pt x="279" y="971"/>
                  </a:lnTo>
                  <a:lnTo>
                    <a:pt x="140" y="1014"/>
                  </a:lnTo>
                  <a:lnTo>
                    <a:pt x="19" y="982"/>
                  </a:lnTo>
                  <a:lnTo>
                    <a:pt x="0" y="863"/>
                  </a:lnTo>
                  <a:lnTo>
                    <a:pt x="9" y="0"/>
                  </a:lnTo>
                  <a:close/>
                </a:path>
              </a:pathLst>
            </a:custGeom>
            <a:solidFill>
              <a:srgbClr val="000000"/>
            </a:solidFill>
            <a:ln w="9525">
              <a:noFill/>
              <a:round/>
              <a:headEnd/>
              <a:tailEnd/>
            </a:ln>
          </p:spPr>
          <p:txBody>
            <a:bodyPr/>
            <a:lstStyle/>
            <a:p>
              <a:endParaRPr lang="en-US"/>
            </a:p>
          </p:txBody>
        </p:sp>
        <p:sp>
          <p:nvSpPr>
            <p:cNvPr id="4312" name="Freeform 146"/>
            <p:cNvSpPr>
              <a:spLocks/>
            </p:cNvSpPr>
            <p:nvPr/>
          </p:nvSpPr>
          <p:spPr bwMode="auto">
            <a:xfrm>
              <a:off x="4139" y="3982"/>
              <a:ext cx="1" cy="3"/>
            </a:xfrm>
            <a:custGeom>
              <a:avLst/>
              <a:gdLst>
                <a:gd name="T0" fmla="*/ 2 w 2"/>
                <a:gd name="T1" fmla="*/ 3 h 20"/>
                <a:gd name="T2" fmla="*/ 2 w 2"/>
                <a:gd name="T3" fmla="*/ 3 h 20"/>
                <a:gd name="T4" fmla="*/ 2 w 2"/>
                <a:gd name="T5" fmla="*/ 3 h 20"/>
                <a:gd name="T6" fmla="*/ 2 w 2"/>
                <a:gd name="T7" fmla="*/ 5 h 20"/>
                <a:gd name="T8" fmla="*/ 2 w 2"/>
                <a:gd name="T9" fmla="*/ 5 h 20"/>
                <a:gd name="T10" fmla="*/ 2 w 2"/>
                <a:gd name="T11" fmla="*/ 5 h 20"/>
                <a:gd name="T12" fmla="*/ 2 w 2"/>
                <a:gd name="T13" fmla="*/ 5 h 20"/>
                <a:gd name="T14" fmla="*/ 2 w 2"/>
                <a:gd name="T15" fmla="*/ 6 h 20"/>
                <a:gd name="T16" fmla="*/ 2 w 2"/>
                <a:gd name="T17" fmla="*/ 6 h 20"/>
                <a:gd name="T18" fmla="*/ 2 w 2"/>
                <a:gd name="T19" fmla="*/ 7 h 20"/>
                <a:gd name="T20" fmla="*/ 2 w 2"/>
                <a:gd name="T21" fmla="*/ 9 h 20"/>
                <a:gd name="T22" fmla="*/ 0 w 2"/>
                <a:gd name="T23" fmla="*/ 11 h 20"/>
                <a:gd name="T24" fmla="*/ 0 w 2"/>
                <a:gd name="T25" fmla="*/ 13 h 20"/>
                <a:gd name="T26" fmla="*/ 0 w 2"/>
                <a:gd name="T27" fmla="*/ 14 h 20"/>
                <a:gd name="T28" fmla="*/ 0 w 2"/>
                <a:gd name="T29" fmla="*/ 17 h 20"/>
                <a:gd name="T30" fmla="*/ 0 w 2"/>
                <a:gd name="T31" fmla="*/ 18 h 20"/>
                <a:gd name="T32" fmla="*/ 0 w 2"/>
                <a:gd name="T33" fmla="*/ 20 h 20"/>
                <a:gd name="T34" fmla="*/ 0 w 2"/>
                <a:gd name="T35" fmla="*/ 0 h 20"/>
                <a:gd name="T36" fmla="*/ 2 w 2"/>
                <a:gd name="T37" fmla="*/ 3 h 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
                <a:gd name="T58" fmla="*/ 0 h 20"/>
                <a:gd name="T59" fmla="*/ 2 w 2"/>
                <a:gd name="T60" fmla="*/ 20 h 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 h="20">
                  <a:moveTo>
                    <a:pt x="2" y="3"/>
                  </a:moveTo>
                  <a:lnTo>
                    <a:pt x="2" y="3"/>
                  </a:lnTo>
                  <a:lnTo>
                    <a:pt x="2" y="5"/>
                  </a:lnTo>
                  <a:lnTo>
                    <a:pt x="2" y="6"/>
                  </a:lnTo>
                  <a:lnTo>
                    <a:pt x="2" y="7"/>
                  </a:lnTo>
                  <a:lnTo>
                    <a:pt x="2" y="9"/>
                  </a:lnTo>
                  <a:lnTo>
                    <a:pt x="0" y="11"/>
                  </a:lnTo>
                  <a:lnTo>
                    <a:pt x="0" y="13"/>
                  </a:lnTo>
                  <a:lnTo>
                    <a:pt x="0" y="14"/>
                  </a:lnTo>
                  <a:lnTo>
                    <a:pt x="0" y="17"/>
                  </a:lnTo>
                  <a:lnTo>
                    <a:pt x="0" y="18"/>
                  </a:lnTo>
                  <a:lnTo>
                    <a:pt x="0" y="20"/>
                  </a:lnTo>
                  <a:lnTo>
                    <a:pt x="0" y="0"/>
                  </a:lnTo>
                  <a:lnTo>
                    <a:pt x="2" y="3"/>
                  </a:lnTo>
                  <a:close/>
                </a:path>
              </a:pathLst>
            </a:custGeom>
            <a:solidFill>
              <a:srgbClr val="8CBF8C"/>
            </a:solidFill>
            <a:ln w="9525">
              <a:noFill/>
              <a:round/>
              <a:headEnd/>
              <a:tailEnd/>
            </a:ln>
          </p:spPr>
          <p:txBody>
            <a:bodyPr/>
            <a:lstStyle/>
            <a:p>
              <a:endParaRPr lang="en-US"/>
            </a:p>
          </p:txBody>
        </p:sp>
        <p:sp>
          <p:nvSpPr>
            <p:cNvPr id="4313" name="Freeform 147"/>
            <p:cNvSpPr>
              <a:spLocks/>
            </p:cNvSpPr>
            <p:nvPr/>
          </p:nvSpPr>
          <p:spPr bwMode="auto">
            <a:xfrm>
              <a:off x="4138" y="3988"/>
              <a:ext cx="46" cy="163"/>
            </a:xfrm>
            <a:custGeom>
              <a:avLst/>
              <a:gdLst>
                <a:gd name="T0" fmla="*/ 277 w 277"/>
                <a:gd name="T1" fmla="*/ 930 h 978"/>
                <a:gd name="T2" fmla="*/ 277 w 277"/>
                <a:gd name="T3" fmla="*/ 930 h 978"/>
                <a:gd name="T4" fmla="*/ 277 w 277"/>
                <a:gd name="T5" fmla="*/ 930 h 978"/>
                <a:gd name="T6" fmla="*/ 277 w 277"/>
                <a:gd name="T7" fmla="*/ 930 h 978"/>
                <a:gd name="T8" fmla="*/ 277 w 277"/>
                <a:gd name="T9" fmla="*/ 931 h 978"/>
                <a:gd name="T10" fmla="*/ 276 w 277"/>
                <a:gd name="T11" fmla="*/ 931 h 978"/>
                <a:gd name="T12" fmla="*/ 276 w 277"/>
                <a:gd name="T13" fmla="*/ 931 h 978"/>
                <a:gd name="T14" fmla="*/ 276 w 277"/>
                <a:gd name="T15" fmla="*/ 931 h 978"/>
                <a:gd name="T16" fmla="*/ 276 w 277"/>
                <a:gd name="T17" fmla="*/ 931 h 978"/>
                <a:gd name="T18" fmla="*/ 276 w 277"/>
                <a:gd name="T19" fmla="*/ 933 h 978"/>
                <a:gd name="T20" fmla="*/ 276 w 277"/>
                <a:gd name="T21" fmla="*/ 933 h 978"/>
                <a:gd name="T22" fmla="*/ 276 w 277"/>
                <a:gd name="T23" fmla="*/ 934 h 978"/>
                <a:gd name="T24" fmla="*/ 276 w 277"/>
                <a:gd name="T25" fmla="*/ 934 h 978"/>
                <a:gd name="T26" fmla="*/ 276 w 277"/>
                <a:gd name="T27" fmla="*/ 935 h 978"/>
                <a:gd name="T28" fmla="*/ 276 w 277"/>
                <a:gd name="T29" fmla="*/ 935 h 978"/>
                <a:gd name="T30" fmla="*/ 276 w 277"/>
                <a:gd name="T31" fmla="*/ 936 h 978"/>
                <a:gd name="T32" fmla="*/ 276 w 277"/>
                <a:gd name="T33" fmla="*/ 936 h 978"/>
                <a:gd name="T34" fmla="*/ 143 w 277"/>
                <a:gd name="T35" fmla="*/ 977 h 978"/>
                <a:gd name="T36" fmla="*/ 142 w 277"/>
                <a:gd name="T37" fmla="*/ 978 h 978"/>
                <a:gd name="T38" fmla="*/ 142 w 277"/>
                <a:gd name="T39" fmla="*/ 978 h 978"/>
                <a:gd name="T40" fmla="*/ 141 w 277"/>
                <a:gd name="T41" fmla="*/ 978 h 978"/>
                <a:gd name="T42" fmla="*/ 140 w 277"/>
                <a:gd name="T43" fmla="*/ 978 h 978"/>
                <a:gd name="T44" fmla="*/ 139 w 277"/>
                <a:gd name="T45" fmla="*/ 978 h 978"/>
                <a:gd name="T46" fmla="*/ 138 w 277"/>
                <a:gd name="T47" fmla="*/ 978 h 978"/>
                <a:gd name="T48" fmla="*/ 138 w 277"/>
                <a:gd name="T49" fmla="*/ 978 h 978"/>
                <a:gd name="T50" fmla="*/ 137 w 277"/>
                <a:gd name="T51" fmla="*/ 978 h 978"/>
                <a:gd name="T52" fmla="*/ 33 w 277"/>
                <a:gd name="T53" fmla="*/ 950 h 978"/>
                <a:gd name="T54" fmla="*/ 28 w 277"/>
                <a:gd name="T55" fmla="*/ 941 h 978"/>
                <a:gd name="T56" fmla="*/ 24 w 277"/>
                <a:gd name="T57" fmla="*/ 933 h 978"/>
                <a:gd name="T58" fmla="*/ 22 w 277"/>
                <a:gd name="T59" fmla="*/ 922 h 978"/>
                <a:gd name="T60" fmla="*/ 20 w 277"/>
                <a:gd name="T61" fmla="*/ 912 h 978"/>
                <a:gd name="T62" fmla="*/ 18 w 277"/>
                <a:gd name="T63" fmla="*/ 903 h 978"/>
                <a:gd name="T64" fmla="*/ 16 w 277"/>
                <a:gd name="T65" fmla="*/ 892 h 978"/>
                <a:gd name="T66" fmla="*/ 14 w 277"/>
                <a:gd name="T67" fmla="*/ 882 h 978"/>
                <a:gd name="T68" fmla="*/ 11 w 277"/>
                <a:gd name="T69" fmla="*/ 873 h 978"/>
                <a:gd name="T70" fmla="*/ 8 w 277"/>
                <a:gd name="T71" fmla="*/ 860 h 978"/>
                <a:gd name="T72" fmla="*/ 6 w 277"/>
                <a:gd name="T73" fmla="*/ 847 h 978"/>
                <a:gd name="T74" fmla="*/ 5 w 277"/>
                <a:gd name="T75" fmla="*/ 834 h 978"/>
                <a:gd name="T76" fmla="*/ 3 w 277"/>
                <a:gd name="T77" fmla="*/ 820 h 978"/>
                <a:gd name="T78" fmla="*/ 2 w 277"/>
                <a:gd name="T79" fmla="*/ 807 h 978"/>
                <a:gd name="T80" fmla="*/ 1 w 277"/>
                <a:gd name="T81" fmla="*/ 794 h 978"/>
                <a:gd name="T82" fmla="*/ 1 w 277"/>
                <a:gd name="T83" fmla="*/ 782 h 978"/>
                <a:gd name="T84" fmla="*/ 0 w 277"/>
                <a:gd name="T85" fmla="*/ 769 h 978"/>
                <a:gd name="T86" fmla="*/ 4 w 277"/>
                <a:gd name="T87" fmla="*/ 421 h 978"/>
                <a:gd name="T88" fmla="*/ 5 w 277"/>
                <a:gd name="T89" fmla="*/ 405 h 978"/>
                <a:gd name="T90" fmla="*/ 5 w 277"/>
                <a:gd name="T91" fmla="*/ 391 h 978"/>
                <a:gd name="T92" fmla="*/ 6 w 277"/>
                <a:gd name="T93" fmla="*/ 375 h 978"/>
                <a:gd name="T94" fmla="*/ 7 w 277"/>
                <a:gd name="T95" fmla="*/ 360 h 978"/>
                <a:gd name="T96" fmla="*/ 7 w 277"/>
                <a:gd name="T97" fmla="*/ 344 h 978"/>
                <a:gd name="T98" fmla="*/ 8 w 277"/>
                <a:gd name="T99" fmla="*/ 329 h 978"/>
                <a:gd name="T100" fmla="*/ 8 w 277"/>
                <a:gd name="T101" fmla="*/ 312 h 978"/>
                <a:gd name="T102" fmla="*/ 10 w 277"/>
                <a:gd name="T103" fmla="*/ 294 h 978"/>
                <a:gd name="T104" fmla="*/ 12 w 277"/>
                <a:gd name="T105" fmla="*/ 258 h 978"/>
                <a:gd name="T106" fmla="*/ 14 w 277"/>
                <a:gd name="T107" fmla="*/ 223 h 978"/>
                <a:gd name="T108" fmla="*/ 14 w 277"/>
                <a:gd name="T109" fmla="*/ 186 h 978"/>
                <a:gd name="T110" fmla="*/ 14 w 277"/>
                <a:gd name="T111" fmla="*/ 149 h 978"/>
                <a:gd name="T112" fmla="*/ 14 w 277"/>
                <a:gd name="T113" fmla="*/ 110 h 978"/>
                <a:gd name="T114" fmla="*/ 15 w 277"/>
                <a:gd name="T115" fmla="*/ 73 h 978"/>
                <a:gd name="T116" fmla="*/ 16 w 277"/>
                <a:gd name="T117" fmla="*/ 37 h 978"/>
                <a:gd name="T118" fmla="*/ 18 w 277"/>
                <a:gd name="T119" fmla="*/ 0 h 978"/>
                <a:gd name="T120" fmla="*/ 277 w 277"/>
                <a:gd name="T121" fmla="*/ 930 h 97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77"/>
                <a:gd name="T184" fmla="*/ 0 h 978"/>
                <a:gd name="T185" fmla="*/ 277 w 277"/>
                <a:gd name="T186" fmla="*/ 978 h 97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77" h="978">
                  <a:moveTo>
                    <a:pt x="277" y="930"/>
                  </a:moveTo>
                  <a:lnTo>
                    <a:pt x="277" y="930"/>
                  </a:lnTo>
                  <a:lnTo>
                    <a:pt x="277" y="931"/>
                  </a:lnTo>
                  <a:lnTo>
                    <a:pt x="276" y="931"/>
                  </a:lnTo>
                  <a:lnTo>
                    <a:pt x="276" y="933"/>
                  </a:lnTo>
                  <a:lnTo>
                    <a:pt x="276" y="934"/>
                  </a:lnTo>
                  <a:lnTo>
                    <a:pt x="276" y="935"/>
                  </a:lnTo>
                  <a:lnTo>
                    <a:pt x="276" y="936"/>
                  </a:lnTo>
                  <a:lnTo>
                    <a:pt x="143" y="977"/>
                  </a:lnTo>
                  <a:lnTo>
                    <a:pt x="142" y="978"/>
                  </a:lnTo>
                  <a:lnTo>
                    <a:pt x="141" y="978"/>
                  </a:lnTo>
                  <a:lnTo>
                    <a:pt x="140" y="978"/>
                  </a:lnTo>
                  <a:lnTo>
                    <a:pt x="139" y="978"/>
                  </a:lnTo>
                  <a:lnTo>
                    <a:pt x="138" y="978"/>
                  </a:lnTo>
                  <a:lnTo>
                    <a:pt x="137" y="978"/>
                  </a:lnTo>
                  <a:lnTo>
                    <a:pt x="33" y="950"/>
                  </a:lnTo>
                  <a:lnTo>
                    <a:pt x="28" y="941"/>
                  </a:lnTo>
                  <a:lnTo>
                    <a:pt x="24" y="933"/>
                  </a:lnTo>
                  <a:lnTo>
                    <a:pt x="22" y="922"/>
                  </a:lnTo>
                  <a:lnTo>
                    <a:pt x="20" y="912"/>
                  </a:lnTo>
                  <a:lnTo>
                    <a:pt x="18" y="903"/>
                  </a:lnTo>
                  <a:lnTo>
                    <a:pt x="16" y="892"/>
                  </a:lnTo>
                  <a:lnTo>
                    <a:pt x="14" y="882"/>
                  </a:lnTo>
                  <a:lnTo>
                    <a:pt x="11" y="873"/>
                  </a:lnTo>
                  <a:lnTo>
                    <a:pt x="8" y="860"/>
                  </a:lnTo>
                  <a:lnTo>
                    <a:pt x="6" y="847"/>
                  </a:lnTo>
                  <a:lnTo>
                    <a:pt x="5" y="834"/>
                  </a:lnTo>
                  <a:lnTo>
                    <a:pt x="3" y="820"/>
                  </a:lnTo>
                  <a:lnTo>
                    <a:pt x="2" y="807"/>
                  </a:lnTo>
                  <a:lnTo>
                    <a:pt x="1" y="794"/>
                  </a:lnTo>
                  <a:lnTo>
                    <a:pt x="1" y="782"/>
                  </a:lnTo>
                  <a:lnTo>
                    <a:pt x="0" y="769"/>
                  </a:lnTo>
                  <a:lnTo>
                    <a:pt x="4" y="421"/>
                  </a:lnTo>
                  <a:lnTo>
                    <a:pt x="5" y="405"/>
                  </a:lnTo>
                  <a:lnTo>
                    <a:pt x="5" y="391"/>
                  </a:lnTo>
                  <a:lnTo>
                    <a:pt x="6" y="375"/>
                  </a:lnTo>
                  <a:lnTo>
                    <a:pt x="7" y="360"/>
                  </a:lnTo>
                  <a:lnTo>
                    <a:pt x="7" y="344"/>
                  </a:lnTo>
                  <a:lnTo>
                    <a:pt x="8" y="329"/>
                  </a:lnTo>
                  <a:lnTo>
                    <a:pt x="8" y="312"/>
                  </a:lnTo>
                  <a:lnTo>
                    <a:pt x="10" y="294"/>
                  </a:lnTo>
                  <a:lnTo>
                    <a:pt x="12" y="258"/>
                  </a:lnTo>
                  <a:lnTo>
                    <a:pt x="14" y="223"/>
                  </a:lnTo>
                  <a:lnTo>
                    <a:pt x="14" y="186"/>
                  </a:lnTo>
                  <a:lnTo>
                    <a:pt x="14" y="149"/>
                  </a:lnTo>
                  <a:lnTo>
                    <a:pt x="14" y="110"/>
                  </a:lnTo>
                  <a:lnTo>
                    <a:pt x="15" y="73"/>
                  </a:lnTo>
                  <a:lnTo>
                    <a:pt x="16" y="37"/>
                  </a:lnTo>
                  <a:lnTo>
                    <a:pt x="18" y="0"/>
                  </a:lnTo>
                  <a:lnTo>
                    <a:pt x="277" y="930"/>
                  </a:lnTo>
                  <a:close/>
                </a:path>
              </a:pathLst>
            </a:custGeom>
            <a:solidFill>
              <a:srgbClr val="76AC76"/>
            </a:solidFill>
            <a:ln w="9525">
              <a:noFill/>
              <a:round/>
              <a:headEnd/>
              <a:tailEnd/>
            </a:ln>
          </p:spPr>
          <p:txBody>
            <a:bodyPr/>
            <a:lstStyle/>
            <a:p>
              <a:endParaRPr lang="en-US"/>
            </a:p>
          </p:txBody>
        </p:sp>
        <p:sp>
          <p:nvSpPr>
            <p:cNvPr id="4314" name="Freeform 148"/>
            <p:cNvSpPr>
              <a:spLocks/>
            </p:cNvSpPr>
            <p:nvPr/>
          </p:nvSpPr>
          <p:spPr bwMode="auto">
            <a:xfrm>
              <a:off x="4382" y="3894"/>
              <a:ext cx="47" cy="201"/>
            </a:xfrm>
            <a:custGeom>
              <a:avLst/>
              <a:gdLst>
                <a:gd name="T0" fmla="*/ 60 w 279"/>
                <a:gd name="T1" fmla="*/ 11 h 1209"/>
                <a:gd name="T2" fmla="*/ 160 w 279"/>
                <a:gd name="T3" fmla="*/ 0 h 1209"/>
                <a:gd name="T4" fmla="*/ 260 w 279"/>
                <a:gd name="T5" fmla="*/ 33 h 1209"/>
                <a:gd name="T6" fmla="*/ 279 w 279"/>
                <a:gd name="T7" fmla="*/ 152 h 1209"/>
                <a:gd name="T8" fmla="*/ 260 w 279"/>
                <a:gd name="T9" fmla="*/ 917 h 1209"/>
                <a:gd name="T10" fmla="*/ 230 w 279"/>
                <a:gd name="T11" fmla="*/ 1047 h 1209"/>
                <a:gd name="T12" fmla="*/ 180 w 279"/>
                <a:gd name="T13" fmla="*/ 1133 h 1209"/>
                <a:gd name="T14" fmla="*/ 120 w 279"/>
                <a:gd name="T15" fmla="*/ 1197 h 1209"/>
                <a:gd name="T16" fmla="*/ 0 w 279"/>
                <a:gd name="T17" fmla="*/ 1209 h 1209"/>
                <a:gd name="T18" fmla="*/ 0 w 279"/>
                <a:gd name="T19" fmla="*/ 583 h 1209"/>
                <a:gd name="T20" fmla="*/ 50 w 279"/>
                <a:gd name="T21" fmla="*/ 529 h 1209"/>
                <a:gd name="T22" fmla="*/ 60 w 279"/>
                <a:gd name="T23" fmla="*/ 11 h 120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9"/>
                <a:gd name="T37" fmla="*/ 0 h 1209"/>
                <a:gd name="T38" fmla="*/ 279 w 279"/>
                <a:gd name="T39" fmla="*/ 1209 h 120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9" h="1209">
                  <a:moveTo>
                    <a:pt x="60" y="11"/>
                  </a:moveTo>
                  <a:lnTo>
                    <a:pt x="160" y="0"/>
                  </a:lnTo>
                  <a:lnTo>
                    <a:pt x="260" y="33"/>
                  </a:lnTo>
                  <a:lnTo>
                    <a:pt x="279" y="152"/>
                  </a:lnTo>
                  <a:lnTo>
                    <a:pt x="260" y="917"/>
                  </a:lnTo>
                  <a:lnTo>
                    <a:pt x="230" y="1047"/>
                  </a:lnTo>
                  <a:lnTo>
                    <a:pt x="180" y="1133"/>
                  </a:lnTo>
                  <a:lnTo>
                    <a:pt x="120" y="1197"/>
                  </a:lnTo>
                  <a:lnTo>
                    <a:pt x="0" y="1209"/>
                  </a:lnTo>
                  <a:lnTo>
                    <a:pt x="0" y="583"/>
                  </a:lnTo>
                  <a:lnTo>
                    <a:pt x="50" y="529"/>
                  </a:lnTo>
                  <a:lnTo>
                    <a:pt x="60" y="11"/>
                  </a:lnTo>
                  <a:close/>
                </a:path>
              </a:pathLst>
            </a:custGeom>
            <a:solidFill>
              <a:srgbClr val="F3F3F3"/>
            </a:solidFill>
            <a:ln w="9525">
              <a:noFill/>
              <a:round/>
              <a:headEnd/>
              <a:tailEnd/>
            </a:ln>
          </p:spPr>
          <p:txBody>
            <a:bodyPr/>
            <a:lstStyle/>
            <a:p>
              <a:endParaRPr lang="en-US"/>
            </a:p>
          </p:txBody>
        </p:sp>
        <p:sp>
          <p:nvSpPr>
            <p:cNvPr id="4315" name="Freeform 149"/>
            <p:cNvSpPr>
              <a:spLocks/>
            </p:cNvSpPr>
            <p:nvPr/>
          </p:nvSpPr>
          <p:spPr bwMode="auto">
            <a:xfrm>
              <a:off x="4382" y="3894"/>
              <a:ext cx="47" cy="201"/>
            </a:xfrm>
            <a:custGeom>
              <a:avLst/>
              <a:gdLst>
                <a:gd name="T0" fmla="*/ 60 w 279"/>
                <a:gd name="T1" fmla="*/ 11 h 1209"/>
                <a:gd name="T2" fmla="*/ 160 w 279"/>
                <a:gd name="T3" fmla="*/ 0 h 1209"/>
                <a:gd name="T4" fmla="*/ 260 w 279"/>
                <a:gd name="T5" fmla="*/ 33 h 1209"/>
                <a:gd name="T6" fmla="*/ 279 w 279"/>
                <a:gd name="T7" fmla="*/ 152 h 1209"/>
                <a:gd name="T8" fmla="*/ 260 w 279"/>
                <a:gd name="T9" fmla="*/ 917 h 1209"/>
                <a:gd name="T10" fmla="*/ 230 w 279"/>
                <a:gd name="T11" fmla="*/ 1047 h 1209"/>
                <a:gd name="T12" fmla="*/ 180 w 279"/>
                <a:gd name="T13" fmla="*/ 1133 h 1209"/>
                <a:gd name="T14" fmla="*/ 120 w 279"/>
                <a:gd name="T15" fmla="*/ 1197 h 1209"/>
                <a:gd name="T16" fmla="*/ 0 w 279"/>
                <a:gd name="T17" fmla="*/ 1209 h 1209"/>
                <a:gd name="T18" fmla="*/ 0 w 279"/>
                <a:gd name="T19" fmla="*/ 583 h 1209"/>
                <a:gd name="T20" fmla="*/ 50 w 279"/>
                <a:gd name="T21" fmla="*/ 529 h 1209"/>
                <a:gd name="T22" fmla="*/ 60 w 279"/>
                <a:gd name="T23" fmla="*/ 11 h 120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9"/>
                <a:gd name="T37" fmla="*/ 0 h 1209"/>
                <a:gd name="T38" fmla="*/ 279 w 279"/>
                <a:gd name="T39" fmla="*/ 1209 h 120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9" h="1209">
                  <a:moveTo>
                    <a:pt x="60" y="11"/>
                  </a:moveTo>
                  <a:lnTo>
                    <a:pt x="160" y="0"/>
                  </a:lnTo>
                  <a:lnTo>
                    <a:pt x="260" y="33"/>
                  </a:lnTo>
                  <a:lnTo>
                    <a:pt x="279" y="152"/>
                  </a:lnTo>
                  <a:lnTo>
                    <a:pt x="260" y="917"/>
                  </a:lnTo>
                  <a:lnTo>
                    <a:pt x="230" y="1047"/>
                  </a:lnTo>
                  <a:lnTo>
                    <a:pt x="180" y="1133"/>
                  </a:lnTo>
                  <a:lnTo>
                    <a:pt x="120" y="1197"/>
                  </a:lnTo>
                  <a:lnTo>
                    <a:pt x="0" y="1209"/>
                  </a:lnTo>
                  <a:lnTo>
                    <a:pt x="0" y="583"/>
                  </a:lnTo>
                  <a:lnTo>
                    <a:pt x="50" y="529"/>
                  </a:lnTo>
                  <a:lnTo>
                    <a:pt x="60" y="11"/>
                  </a:lnTo>
                  <a:close/>
                </a:path>
              </a:pathLst>
            </a:custGeom>
            <a:solidFill>
              <a:srgbClr val="000000"/>
            </a:solidFill>
            <a:ln w="9525">
              <a:noFill/>
              <a:round/>
              <a:headEnd/>
              <a:tailEnd/>
            </a:ln>
          </p:spPr>
          <p:txBody>
            <a:bodyPr/>
            <a:lstStyle/>
            <a:p>
              <a:endParaRPr lang="en-US"/>
            </a:p>
          </p:txBody>
        </p:sp>
        <p:sp>
          <p:nvSpPr>
            <p:cNvPr id="4316" name="Freeform 150"/>
            <p:cNvSpPr>
              <a:spLocks/>
            </p:cNvSpPr>
            <p:nvPr/>
          </p:nvSpPr>
          <p:spPr bwMode="auto">
            <a:xfrm>
              <a:off x="4386" y="3909"/>
              <a:ext cx="6" cy="82"/>
            </a:xfrm>
            <a:custGeom>
              <a:avLst/>
              <a:gdLst>
                <a:gd name="T0" fmla="*/ 37 w 40"/>
                <a:gd name="T1" fmla="*/ 0 h 488"/>
                <a:gd name="T2" fmla="*/ 38 w 40"/>
                <a:gd name="T3" fmla="*/ 12 h 488"/>
                <a:gd name="T4" fmla="*/ 39 w 40"/>
                <a:gd name="T5" fmla="*/ 23 h 488"/>
                <a:gd name="T6" fmla="*/ 40 w 40"/>
                <a:gd name="T7" fmla="*/ 35 h 488"/>
                <a:gd name="T8" fmla="*/ 40 w 40"/>
                <a:gd name="T9" fmla="*/ 47 h 488"/>
                <a:gd name="T10" fmla="*/ 40 w 40"/>
                <a:gd name="T11" fmla="*/ 57 h 488"/>
                <a:gd name="T12" fmla="*/ 39 w 40"/>
                <a:gd name="T13" fmla="*/ 69 h 488"/>
                <a:gd name="T14" fmla="*/ 38 w 40"/>
                <a:gd name="T15" fmla="*/ 80 h 488"/>
                <a:gd name="T16" fmla="*/ 36 w 40"/>
                <a:gd name="T17" fmla="*/ 92 h 488"/>
                <a:gd name="T18" fmla="*/ 36 w 40"/>
                <a:gd name="T19" fmla="*/ 112 h 488"/>
                <a:gd name="T20" fmla="*/ 37 w 40"/>
                <a:gd name="T21" fmla="*/ 133 h 488"/>
                <a:gd name="T22" fmla="*/ 38 w 40"/>
                <a:gd name="T23" fmla="*/ 153 h 488"/>
                <a:gd name="T24" fmla="*/ 39 w 40"/>
                <a:gd name="T25" fmla="*/ 173 h 488"/>
                <a:gd name="T26" fmla="*/ 40 w 40"/>
                <a:gd name="T27" fmla="*/ 192 h 488"/>
                <a:gd name="T28" fmla="*/ 40 w 40"/>
                <a:gd name="T29" fmla="*/ 213 h 488"/>
                <a:gd name="T30" fmla="*/ 38 w 40"/>
                <a:gd name="T31" fmla="*/ 233 h 488"/>
                <a:gd name="T32" fmla="*/ 33 w 40"/>
                <a:gd name="T33" fmla="*/ 252 h 488"/>
                <a:gd name="T34" fmla="*/ 34 w 40"/>
                <a:gd name="T35" fmla="*/ 273 h 488"/>
                <a:gd name="T36" fmla="*/ 34 w 40"/>
                <a:gd name="T37" fmla="*/ 294 h 488"/>
                <a:gd name="T38" fmla="*/ 36 w 40"/>
                <a:gd name="T39" fmla="*/ 315 h 488"/>
                <a:gd name="T40" fmla="*/ 37 w 40"/>
                <a:gd name="T41" fmla="*/ 335 h 488"/>
                <a:gd name="T42" fmla="*/ 38 w 40"/>
                <a:gd name="T43" fmla="*/ 356 h 488"/>
                <a:gd name="T44" fmla="*/ 38 w 40"/>
                <a:gd name="T45" fmla="*/ 376 h 488"/>
                <a:gd name="T46" fmla="*/ 37 w 40"/>
                <a:gd name="T47" fmla="*/ 398 h 488"/>
                <a:gd name="T48" fmla="*/ 33 w 40"/>
                <a:gd name="T49" fmla="*/ 418 h 488"/>
                <a:gd name="T50" fmla="*/ 32 w 40"/>
                <a:gd name="T51" fmla="*/ 421 h 488"/>
                <a:gd name="T52" fmla="*/ 32 w 40"/>
                <a:gd name="T53" fmla="*/ 425 h 488"/>
                <a:gd name="T54" fmla="*/ 32 w 40"/>
                <a:gd name="T55" fmla="*/ 429 h 488"/>
                <a:gd name="T56" fmla="*/ 32 w 40"/>
                <a:gd name="T57" fmla="*/ 431 h 488"/>
                <a:gd name="T58" fmla="*/ 32 w 40"/>
                <a:gd name="T59" fmla="*/ 435 h 488"/>
                <a:gd name="T60" fmla="*/ 32 w 40"/>
                <a:gd name="T61" fmla="*/ 438 h 488"/>
                <a:gd name="T62" fmla="*/ 31 w 40"/>
                <a:gd name="T63" fmla="*/ 440 h 488"/>
                <a:gd name="T64" fmla="*/ 30 w 40"/>
                <a:gd name="T65" fmla="*/ 444 h 488"/>
                <a:gd name="T66" fmla="*/ 27 w 40"/>
                <a:gd name="T67" fmla="*/ 450 h 488"/>
                <a:gd name="T68" fmla="*/ 24 w 40"/>
                <a:gd name="T69" fmla="*/ 457 h 488"/>
                <a:gd name="T70" fmla="*/ 21 w 40"/>
                <a:gd name="T71" fmla="*/ 463 h 488"/>
                <a:gd name="T72" fmla="*/ 18 w 40"/>
                <a:gd name="T73" fmla="*/ 469 h 488"/>
                <a:gd name="T74" fmla="*/ 15 w 40"/>
                <a:gd name="T75" fmla="*/ 475 h 488"/>
                <a:gd name="T76" fmla="*/ 11 w 40"/>
                <a:gd name="T77" fmla="*/ 480 h 488"/>
                <a:gd name="T78" fmla="*/ 6 w 40"/>
                <a:gd name="T79" fmla="*/ 485 h 488"/>
                <a:gd name="T80" fmla="*/ 0 w 40"/>
                <a:gd name="T81" fmla="*/ 488 h 488"/>
                <a:gd name="T82" fmla="*/ 0 w 40"/>
                <a:gd name="T83" fmla="*/ 486 h 488"/>
                <a:gd name="T84" fmla="*/ 0 w 40"/>
                <a:gd name="T85" fmla="*/ 483 h 488"/>
                <a:gd name="T86" fmla="*/ 0 w 40"/>
                <a:gd name="T87" fmla="*/ 480 h 488"/>
                <a:gd name="T88" fmla="*/ 1 w 40"/>
                <a:gd name="T89" fmla="*/ 477 h 488"/>
                <a:gd name="T90" fmla="*/ 1 w 40"/>
                <a:gd name="T91" fmla="*/ 475 h 488"/>
                <a:gd name="T92" fmla="*/ 1 w 40"/>
                <a:gd name="T93" fmla="*/ 472 h 488"/>
                <a:gd name="T94" fmla="*/ 1 w 40"/>
                <a:gd name="T95" fmla="*/ 469 h 488"/>
                <a:gd name="T96" fmla="*/ 1 w 40"/>
                <a:gd name="T97" fmla="*/ 467 h 488"/>
                <a:gd name="T98" fmla="*/ 28 w 40"/>
                <a:gd name="T99" fmla="*/ 437 h 488"/>
                <a:gd name="T100" fmla="*/ 37 w 40"/>
                <a:gd name="T101" fmla="*/ 0 h 4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0"/>
                <a:gd name="T154" fmla="*/ 0 h 488"/>
                <a:gd name="T155" fmla="*/ 40 w 40"/>
                <a:gd name="T156" fmla="*/ 488 h 4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0" h="488">
                  <a:moveTo>
                    <a:pt x="37" y="0"/>
                  </a:moveTo>
                  <a:lnTo>
                    <a:pt x="38" y="12"/>
                  </a:lnTo>
                  <a:lnTo>
                    <a:pt x="39" y="23"/>
                  </a:lnTo>
                  <a:lnTo>
                    <a:pt x="40" y="35"/>
                  </a:lnTo>
                  <a:lnTo>
                    <a:pt x="40" y="47"/>
                  </a:lnTo>
                  <a:lnTo>
                    <a:pt x="40" y="57"/>
                  </a:lnTo>
                  <a:lnTo>
                    <a:pt x="39" y="69"/>
                  </a:lnTo>
                  <a:lnTo>
                    <a:pt x="38" y="80"/>
                  </a:lnTo>
                  <a:lnTo>
                    <a:pt x="36" y="92"/>
                  </a:lnTo>
                  <a:lnTo>
                    <a:pt x="36" y="112"/>
                  </a:lnTo>
                  <a:lnTo>
                    <a:pt x="37" y="133"/>
                  </a:lnTo>
                  <a:lnTo>
                    <a:pt x="38" y="153"/>
                  </a:lnTo>
                  <a:lnTo>
                    <a:pt x="39" y="173"/>
                  </a:lnTo>
                  <a:lnTo>
                    <a:pt x="40" y="192"/>
                  </a:lnTo>
                  <a:lnTo>
                    <a:pt x="40" y="213"/>
                  </a:lnTo>
                  <a:lnTo>
                    <a:pt x="38" y="233"/>
                  </a:lnTo>
                  <a:lnTo>
                    <a:pt x="33" y="252"/>
                  </a:lnTo>
                  <a:lnTo>
                    <a:pt x="34" y="273"/>
                  </a:lnTo>
                  <a:lnTo>
                    <a:pt x="34" y="294"/>
                  </a:lnTo>
                  <a:lnTo>
                    <a:pt x="36" y="315"/>
                  </a:lnTo>
                  <a:lnTo>
                    <a:pt x="37" y="335"/>
                  </a:lnTo>
                  <a:lnTo>
                    <a:pt x="38" y="356"/>
                  </a:lnTo>
                  <a:lnTo>
                    <a:pt x="38" y="376"/>
                  </a:lnTo>
                  <a:lnTo>
                    <a:pt x="37" y="398"/>
                  </a:lnTo>
                  <a:lnTo>
                    <a:pt x="33" y="418"/>
                  </a:lnTo>
                  <a:lnTo>
                    <a:pt x="32" y="421"/>
                  </a:lnTo>
                  <a:lnTo>
                    <a:pt x="32" y="425"/>
                  </a:lnTo>
                  <a:lnTo>
                    <a:pt x="32" y="429"/>
                  </a:lnTo>
                  <a:lnTo>
                    <a:pt x="32" y="431"/>
                  </a:lnTo>
                  <a:lnTo>
                    <a:pt x="32" y="435"/>
                  </a:lnTo>
                  <a:lnTo>
                    <a:pt x="32" y="438"/>
                  </a:lnTo>
                  <a:lnTo>
                    <a:pt x="31" y="440"/>
                  </a:lnTo>
                  <a:lnTo>
                    <a:pt x="30" y="444"/>
                  </a:lnTo>
                  <a:lnTo>
                    <a:pt x="27" y="450"/>
                  </a:lnTo>
                  <a:lnTo>
                    <a:pt x="24" y="457"/>
                  </a:lnTo>
                  <a:lnTo>
                    <a:pt x="21" y="463"/>
                  </a:lnTo>
                  <a:lnTo>
                    <a:pt x="18" y="469"/>
                  </a:lnTo>
                  <a:lnTo>
                    <a:pt x="15" y="475"/>
                  </a:lnTo>
                  <a:lnTo>
                    <a:pt x="11" y="480"/>
                  </a:lnTo>
                  <a:lnTo>
                    <a:pt x="6" y="485"/>
                  </a:lnTo>
                  <a:lnTo>
                    <a:pt x="0" y="488"/>
                  </a:lnTo>
                  <a:lnTo>
                    <a:pt x="0" y="486"/>
                  </a:lnTo>
                  <a:lnTo>
                    <a:pt x="0" y="483"/>
                  </a:lnTo>
                  <a:lnTo>
                    <a:pt x="0" y="480"/>
                  </a:lnTo>
                  <a:lnTo>
                    <a:pt x="1" y="477"/>
                  </a:lnTo>
                  <a:lnTo>
                    <a:pt x="1" y="475"/>
                  </a:lnTo>
                  <a:lnTo>
                    <a:pt x="1" y="472"/>
                  </a:lnTo>
                  <a:lnTo>
                    <a:pt x="1" y="469"/>
                  </a:lnTo>
                  <a:lnTo>
                    <a:pt x="1" y="467"/>
                  </a:lnTo>
                  <a:lnTo>
                    <a:pt x="28" y="437"/>
                  </a:lnTo>
                  <a:lnTo>
                    <a:pt x="37" y="0"/>
                  </a:lnTo>
                  <a:close/>
                </a:path>
              </a:pathLst>
            </a:custGeom>
            <a:solidFill>
              <a:srgbClr val="595926"/>
            </a:solidFill>
            <a:ln w="9525">
              <a:noFill/>
              <a:round/>
              <a:headEnd/>
              <a:tailEnd/>
            </a:ln>
          </p:spPr>
          <p:txBody>
            <a:bodyPr/>
            <a:lstStyle/>
            <a:p>
              <a:endParaRPr lang="en-US"/>
            </a:p>
          </p:txBody>
        </p:sp>
        <p:sp>
          <p:nvSpPr>
            <p:cNvPr id="4317" name="Freeform 151"/>
            <p:cNvSpPr>
              <a:spLocks/>
            </p:cNvSpPr>
            <p:nvPr/>
          </p:nvSpPr>
          <p:spPr bwMode="auto">
            <a:xfrm>
              <a:off x="4394" y="3895"/>
              <a:ext cx="1" cy="1"/>
            </a:xfrm>
            <a:custGeom>
              <a:avLst/>
              <a:gdLst>
                <a:gd name="T0" fmla="*/ 5 w 5"/>
                <a:gd name="T1" fmla="*/ 0 h 1"/>
                <a:gd name="T2" fmla="*/ 4 w 5"/>
                <a:gd name="T3" fmla="*/ 0 h 1"/>
                <a:gd name="T4" fmla="*/ 4 w 5"/>
                <a:gd name="T5" fmla="*/ 0 h 1"/>
                <a:gd name="T6" fmla="*/ 3 w 5"/>
                <a:gd name="T7" fmla="*/ 0 h 1"/>
                <a:gd name="T8" fmla="*/ 3 w 5"/>
                <a:gd name="T9" fmla="*/ 0 h 1"/>
                <a:gd name="T10" fmla="*/ 2 w 5"/>
                <a:gd name="T11" fmla="*/ 0 h 1"/>
                <a:gd name="T12" fmla="*/ 2 w 5"/>
                <a:gd name="T13" fmla="*/ 0 h 1"/>
                <a:gd name="T14" fmla="*/ 1 w 5"/>
                <a:gd name="T15" fmla="*/ 0 h 1"/>
                <a:gd name="T16" fmla="*/ 0 w 5"/>
                <a:gd name="T17" fmla="*/ 0 h 1"/>
                <a:gd name="T18" fmla="*/ 5 w 5"/>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
                <a:gd name="T31" fmla="*/ 0 h 1"/>
                <a:gd name="T32" fmla="*/ 5 w 5"/>
                <a:gd name="T33" fmla="*/ 1 h 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 h="1">
                  <a:moveTo>
                    <a:pt x="5" y="0"/>
                  </a:moveTo>
                  <a:lnTo>
                    <a:pt x="4" y="0"/>
                  </a:lnTo>
                  <a:lnTo>
                    <a:pt x="3" y="0"/>
                  </a:lnTo>
                  <a:lnTo>
                    <a:pt x="2" y="0"/>
                  </a:lnTo>
                  <a:lnTo>
                    <a:pt x="1" y="0"/>
                  </a:lnTo>
                  <a:lnTo>
                    <a:pt x="0" y="0"/>
                  </a:lnTo>
                  <a:lnTo>
                    <a:pt x="5" y="0"/>
                  </a:lnTo>
                  <a:close/>
                </a:path>
              </a:pathLst>
            </a:custGeom>
            <a:solidFill>
              <a:srgbClr val="76AC76"/>
            </a:solidFill>
            <a:ln w="9525">
              <a:noFill/>
              <a:round/>
              <a:headEnd/>
              <a:tailEnd/>
            </a:ln>
          </p:spPr>
          <p:txBody>
            <a:bodyPr/>
            <a:lstStyle/>
            <a:p>
              <a:endParaRPr lang="en-US"/>
            </a:p>
          </p:txBody>
        </p:sp>
        <p:sp>
          <p:nvSpPr>
            <p:cNvPr id="4318" name="Freeform 152"/>
            <p:cNvSpPr>
              <a:spLocks noEditPoints="1"/>
            </p:cNvSpPr>
            <p:nvPr/>
          </p:nvSpPr>
          <p:spPr bwMode="auto">
            <a:xfrm>
              <a:off x="4382" y="3989"/>
              <a:ext cx="2" cy="93"/>
            </a:xfrm>
            <a:custGeom>
              <a:avLst/>
              <a:gdLst>
                <a:gd name="T0" fmla="*/ 11 w 11"/>
                <a:gd name="T1" fmla="*/ 0 h 555"/>
                <a:gd name="T2" fmla="*/ 10 w 11"/>
                <a:gd name="T3" fmla="*/ 1 h 555"/>
                <a:gd name="T4" fmla="*/ 10 w 11"/>
                <a:gd name="T5" fmla="*/ 3 h 555"/>
                <a:gd name="T6" fmla="*/ 10 w 11"/>
                <a:gd name="T7" fmla="*/ 5 h 555"/>
                <a:gd name="T8" fmla="*/ 9 w 11"/>
                <a:gd name="T9" fmla="*/ 6 h 555"/>
                <a:gd name="T10" fmla="*/ 9 w 11"/>
                <a:gd name="T11" fmla="*/ 8 h 555"/>
                <a:gd name="T12" fmla="*/ 8 w 11"/>
                <a:gd name="T13" fmla="*/ 9 h 555"/>
                <a:gd name="T14" fmla="*/ 7 w 11"/>
                <a:gd name="T15" fmla="*/ 11 h 555"/>
                <a:gd name="T16" fmla="*/ 7 w 11"/>
                <a:gd name="T17" fmla="*/ 12 h 555"/>
                <a:gd name="T18" fmla="*/ 6 w 11"/>
                <a:gd name="T19" fmla="*/ 46 h 555"/>
                <a:gd name="T20" fmla="*/ 5 w 11"/>
                <a:gd name="T21" fmla="*/ 82 h 555"/>
                <a:gd name="T22" fmla="*/ 5 w 11"/>
                <a:gd name="T23" fmla="*/ 119 h 555"/>
                <a:gd name="T24" fmla="*/ 5 w 11"/>
                <a:gd name="T25" fmla="*/ 156 h 555"/>
                <a:gd name="T26" fmla="*/ 5 w 11"/>
                <a:gd name="T27" fmla="*/ 192 h 555"/>
                <a:gd name="T28" fmla="*/ 5 w 11"/>
                <a:gd name="T29" fmla="*/ 228 h 555"/>
                <a:gd name="T30" fmla="*/ 3 w 11"/>
                <a:gd name="T31" fmla="*/ 264 h 555"/>
                <a:gd name="T32" fmla="*/ 0 w 11"/>
                <a:gd name="T33" fmla="*/ 297 h 555"/>
                <a:gd name="T34" fmla="*/ 0 w 11"/>
                <a:gd name="T35" fmla="*/ 11 h 555"/>
                <a:gd name="T36" fmla="*/ 11 w 11"/>
                <a:gd name="T37" fmla="*/ 0 h 555"/>
                <a:gd name="T38" fmla="*/ 0 w 11"/>
                <a:gd name="T39" fmla="*/ 327 h 555"/>
                <a:gd name="T40" fmla="*/ 1 w 11"/>
                <a:gd name="T41" fmla="*/ 357 h 555"/>
                <a:gd name="T42" fmla="*/ 2 w 11"/>
                <a:gd name="T43" fmla="*/ 385 h 555"/>
                <a:gd name="T44" fmla="*/ 3 w 11"/>
                <a:gd name="T45" fmla="*/ 414 h 555"/>
                <a:gd name="T46" fmla="*/ 3 w 11"/>
                <a:gd name="T47" fmla="*/ 443 h 555"/>
                <a:gd name="T48" fmla="*/ 3 w 11"/>
                <a:gd name="T49" fmla="*/ 471 h 555"/>
                <a:gd name="T50" fmla="*/ 2 w 11"/>
                <a:gd name="T51" fmla="*/ 499 h 555"/>
                <a:gd name="T52" fmla="*/ 1 w 11"/>
                <a:gd name="T53" fmla="*/ 527 h 555"/>
                <a:gd name="T54" fmla="*/ 0 w 11"/>
                <a:gd name="T55" fmla="*/ 555 h 555"/>
                <a:gd name="T56" fmla="*/ 0 w 11"/>
                <a:gd name="T57" fmla="*/ 327 h 5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
                <a:gd name="T88" fmla="*/ 0 h 555"/>
                <a:gd name="T89" fmla="*/ 11 w 11"/>
                <a:gd name="T90" fmla="*/ 555 h 5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 h="555">
                  <a:moveTo>
                    <a:pt x="11" y="0"/>
                  </a:moveTo>
                  <a:lnTo>
                    <a:pt x="10" y="1"/>
                  </a:lnTo>
                  <a:lnTo>
                    <a:pt x="10" y="3"/>
                  </a:lnTo>
                  <a:lnTo>
                    <a:pt x="10" y="5"/>
                  </a:lnTo>
                  <a:lnTo>
                    <a:pt x="9" y="6"/>
                  </a:lnTo>
                  <a:lnTo>
                    <a:pt x="9" y="8"/>
                  </a:lnTo>
                  <a:lnTo>
                    <a:pt x="8" y="9"/>
                  </a:lnTo>
                  <a:lnTo>
                    <a:pt x="7" y="11"/>
                  </a:lnTo>
                  <a:lnTo>
                    <a:pt x="7" y="12"/>
                  </a:lnTo>
                  <a:lnTo>
                    <a:pt x="6" y="46"/>
                  </a:lnTo>
                  <a:lnTo>
                    <a:pt x="5" y="82"/>
                  </a:lnTo>
                  <a:lnTo>
                    <a:pt x="5" y="119"/>
                  </a:lnTo>
                  <a:lnTo>
                    <a:pt x="5" y="156"/>
                  </a:lnTo>
                  <a:lnTo>
                    <a:pt x="5" y="192"/>
                  </a:lnTo>
                  <a:lnTo>
                    <a:pt x="5" y="228"/>
                  </a:lnTo>
                  <a:lnTo>
                    <a:pt x="3" y="264"/>
                  </a:lnTo>
                  <a:lnTo>
                    <a:pt x="0" y="297"/>
                  </a:lnTo>
                  <a:lnTo>
                    <a:pt x="0" y="11"/>
                  </a:lnTo>
                  <a:lnTo>
                    <a:pt x="11" y="0"/>
                  </a:lnTo>
                  <a:close/>
                  <a:moveTo>
                    <a:pt x="0" y="327"/>
                  </a:moveTo>
                  <a:lnTo>
                    <a:pt x="1" y="357"/>
                  </a:lnTo>
                  <a:lnTo>
                    <a:pt x="2" y="385"/>
                  </a:lnTo>
                  <a:lnTo>
                    <a:pt x="3" y="414"/>
                  </a:lnTo>
                  <a:lnTo>
                    <a:pt x="3" y="443"/>
                  </a:lnTo>
                  <a:lnTo>
                    <a:pt x="3" y="471"/>
                  </a:lnTo>
                  <a:lnTo>
                    <a:pt x="2" y="499"/>
                  </a:lnTo>
                  <a:lnTo>
                    <a:pt x="1" y="527"/>
                  </a:lnTo>
                  <a:lnTo>
                    <a:pt x="0" y="555"/>
                  </a:lnTo>
                  <a:lnTo>
                    <a:pt x="0" y="327"/>
                  </a:lnTo>
                  <a:close/>
                </a:path>
              </a:pathLst>
            </a:custGeom>
            <a:solidFill>
              <a:srgbClr val="8C8C59"/>
            </a:solidFill>
            <a:ln w="9525">
              <a:noFill/>
              <a:round/>
              <a:headEnd/>
              <a:tailEnd/>
            </a:ln>
          </p:spPr>
          <p:txBody>
            <a:bodyPr/>
            <a:lstStyle/>
            <a:p>
              <a:endParaRPr lang="en-US"/>
            </a:p>
          </p:txBody>
        </p:sp>
        <p:sp>
          <p:nvSpPr>
            <p:cNvPr id="4319" name="Freeform 153"/>
            <p:cNvSpPr>
              <a:spLocks/>
            </p:cNvSpPr>
            <p:nvPr/>
          </p:nvSpPr>
          <p:spPr bwMode="auto">
            <a:xfrm>
              <a:off x="4384" y="3895"/>
              <a:ext cx="45" cy="200"/>
            </a:xfrm>
            <a:custGeom>
              <a:avLst/>
              <a:gdLst>
                <a:gd name="T0" fmla="*/ 243 w 268"/>
                <a:gd name="T1" fmla="*/ 24 h 1197"/>
                <a:gd name="T2" fmla="*/ 248 w 268"/>
                <a:gd name="T3" fmla="*/ 30 h 1197"/>
                <a:gd name="T4" fmla="*/ 251 w 268"/>
                <a:gd name="T5" fmla="*/ 36 h 1197"/>
                <a:gd name="T6" fmla="*/ 249 w 268"/>
                <a:gd name="T7" fmla="*/ 900 h 1197"/>
                <a:gd name="T8" fmla="*/ 248 w 268"/>
                <a:gd name="T9" fmla="*/ 909 h 1197"/>
                <a:gd name="T10" fmla="*/ 246 w 268"/>
                <a:gd name="T11" fmla="*/ 919 h 1197"/>
                <a:gd name="T12" fmla="*/ 170 w 268"/>
                <a:gd name="T13" fmla="*/ 1120 h 1197"/>
                <a:gd name="T14" fmla="*/ 165 w 268"/>
                <a:gd name="T15" fmla="*/ 1126 h 1197"/>
                <a:gd name="T16" fmla="*/ 160 w 268"/>
                <a:gd name="T17" fmla="*/ 1132 h 1197"/>
                <a:gd name="T18" fmla="*/ 136 w 268"/>
                <a:gd name="T19" fmla="*/ 1158 h 1197"/>
                <a:gd name="T20" fmla="*/ 133 w 268"/>
                <a:gd name="T21" fmla="*/ 1161 h 1197"/>
                <a:gd name="T22" fmla="*/ 129 w 268"/>
                <a:gd name="T23" fmla="*/ 1162 h 1197"/>
                <a:gd name="T24" fmla="*/ 121 w 268"/>
                <a:gd name="T25" fmla="*/ 1173 h 1197"/>
                <a:gd name="T26" fmla="*/ 113 w 268"/>
                <a:gd name="T27" fmla="*/ 1173 h 1197"/>
                <a:gd name="T28" fmla="*/ 101 w 268"/>
                <a:gd name="T29" fmla="*/ 1180 h 1197"/>
                <a:gd name="T30" fmla="*/ 87 w 268"/>
                <a:gd name="T31" fmla="*/ 1186 h 1197"/>
                <a:gd name="T32" fmla="*/ 80 w 268"/>
                <a:gd name="T33" fmla="*/ 1188 h 1197"/>
                <a:gd name="T34" fmla="*/ 72 w 268"/>
                <a:gd name="T35" fmla="*/ 1189 h 1197"/>
                <a:gd name="T36" fmla="*/ 3 w 268"/>
                <a:gd name="T37" fmla="*/ 1197 h 1197"/>
                <a:gd name="T38" fmla="*/ 1 w 268"/>
                <a:gd name="T39" fmla="*/ 1189 h 1197"/>
                <a:gd name="T40" fmla="*/ 1 w 268"/>
                <a:gd name="T41" fmla="*/ 1181 h 1197"/>
                <a:gd name="T42" fmla="*/ 2 w 268"/>
                <a:gd name="T43" fmla="*/ 1172 h 1197"/>
                <a:gd name="T44" fmla="*/ 1 w 268"/>
                <a:gd name="T45" fmla="*/ 1158 h 1197"/>
                <a:gd name="T46" fmla="*/ 3 w 268"/>
                <a:gd name="T47" fmla="*/ 1144 h 1197"/>
                <a:gd name="T48" fmla="*/ 6 w 268"/>
                <a:gd name="T49" fmla="*/ 1010 h 1197"/>
                <a:gd name="T50" fmla="*/ 6 w 268"/>
                <a:gd name="T51" fmla="*/ 823 h 1197"/>
                <a:gd name="T52" fmla="*/ 8 w 268"/>
                <a:gd name="T53" fmla="*/ 635 h 1197"/>
                <a:gd name="T54" fmla="*/ 9 w 268"/>
                <a:gd name="T55" fmla="*/ 613 h 1197"/>
                <a:gd name="T56" fmla="*/ 11 w 268"/>
                <a:gd name="T57" fmla="*/ 591 h 1197"/>
                <a:gd name="T58" fmla="*/ 17 w 268"/>
                <a:gd name="T59" fmla="*/ 582 h 1197"/>
                <a:gd name="T60" fmla="*/ 29 w 268"/>
                <a:gd name="T61" fmla="*/ 580 h 1197"/>
                <a:gd name="T62" fmla="*/ 39 w 268"/>
                <a:gd name="T63" fmla="*/ 573 h 1197"/>
                <a:gd name="T64" fmla="*/ 47 w 268"/>
                <a:gd name="T65" fmla="*/ 550 h 1197"/>
                <a:gd name="T66" fmla="*/ 56 w 268"/>
                <a:gd name="T67" fmla="*/ 522 h 1197"/>
                <a:gd name="T68" fmla="*/ 60 w 268"/>
                <a:gd name="T69" fmla="*/ 478 h 1197"/>
                <a:gd name="T70" fmla="*/ 62 w 268"/>
                <a:gd name="T71" fmla="*/ 434 h 1197"/>
                <a:gd name="T72" fmla="*/ 61 w 268"/>
                <a:gd name="T73" fmla="*/ 390 h 1197"/>
                <a:gd name="T74" fmla="*/ 61 w 268"/>
                <a:gd name="T75" fmla="*/ 347 h 1197"/>
                <a:gd name="T76" fmla="*/ 64 w 268"/>
                <a:gd name="T77" fmla="*/ 302 h 1197"/>
                <a:gd name="T78" fmla="*/ 63 w 268"/>
                <a:gd name="T79" fmla="*/ 150 h 1197"/>
                <a:gd name="T80" fmla="*/ 63 w 268"/>
                <a:gd name="T81" fmla="*/ 123 h 1197"/>
                <a:gd name="T82" fmla="*/ 63 w 268"/>
                <a:gd name="T83" fmla="*/ 95 h 1197"/>
                <a:gd name="T84" fmla="*/ 59 w 268"/>
                <a:gd name="T85" fmla="*/ 67 h 1197"/>
                <a:gd name="T86" fmla="*/ 56 w 268"/>
                <a:gd name="T87" fmla="*/ 38 h 1197"/>
                <a:gd name="T88" fmla="*/ 58 w 268"/>
                <a:gd name="T89" fmla="*/ 17 h 1197"/>
                <a:gd name="T90" fmla="*/ 68 w 268"/>
                <a:gd name="T91" fmla="*/ 15 h 1197"/>
                <a:gd name="T92" fmla="*/ 79 w 268"/>
                <a:gd name="T93" fmla="*/ 15 h 1197"/>
                <a:gd name="T94" fmla="*/ 106 w 268"/>
                <a:gd name="T95" fmla="*/ 7 h 1197"/>
                <a:gd name="T96" fmla="*/ 143 w 268"/>
                <a:gd name="T97" fmla="*/ 1 h 1197"/>
                <a:gd name="T98" fmla="*/ 179 w 268"/>
                <a:gd name="T99" fmla="*/ 0 h 119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8"/>
                <a:gd name="T151" fmla="*/ 0 h 1197"/>
                <a:gd name="T152" fmla="*/ 268 w 268"/>
                <a:gd name="T153" fmla="*/ 1197 h 119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8" h="1197">
                  <a:moveTo>
                    <a:pt x="240" y="20"/>
                  </a:moveTo>
                  <a:lnTo>
                    <a:pt x="241" y="21"/>
                  </a:lnTo>
                  <a:lnTo>
                    <a:pt x="243" y="24"/>
                  </a:lnTo>
                  <a:lnTo>
                    <a:pt x="244" y="26"/>
                  </a:lnTo>
                  <a:lnTo>
                    <a:pt x="245" y="27"/>
                  </a:lnTo>
                  <a:lnTo>
                    <a:pt x="248" y="30"/>
                  </a:lnTo>
                  <a:lnTo>
                    <a:pt x="249" y="32"/>
                  </a:lnTo>
                  <a:lnTo>
                    <a:pt x="250" y="33"/>
                  </a:lnTo>
                  <a:lnTo>
                    <a:pt x="251" y="36"/>
                  </a:lnTo>
                  <a:lnTo>
                    <a:pt x="268" y="142"/>
                  </a:lnTo>
                  <a:lnTo>
                    <a:pt x="250" y="896"/>
                  </a:lnTo>
                  <a:lnTo>
                    <a:pt x="249" y="900"/>
                  </a:lnTo>
                  <a:lnTo>
                    <a:pt x="249" y="902"/>
                  </a:lnTo>
                  <a:lnTo>
                    <a:pt x="248" y="906"/>
                  </a:lnTo>
                  <a:lnTo>
                    <a:pt x="248" y="909"/>
                  </a:lnTo>
                  <a:lnTo>
                    <a:pt x="246" y="913"/>
                  </a:lnTo>
                  <a:lnTo>
                    <a:pt x="246" y="915"/>
                  </a:lnTo>
                  <a:lnTo>
                    <a:pt x="246" y="919"/>
                  </a:lnTo>
                  <a:lnTo>
                    <a:pt x="245" y="922"/>
                  </a:lnTo>
                  <a:lnTo>
                    <a:pt x="219" y="1037"/>
                  </a:lnTo>
                  <a:lnTo>
                    <a:pt x="170" y="1120"/>
                  </a:lnTo>
                  <a:lnTo>
                    <a:pt x="169" y="1123"/>
                  </a:lnTo>
                  <a:lnTo>
                    <a:pt x="167" y="1124"/>
                  </a:lnTo>
                  <a:lnTo>
                    <a:pt x="165" y="1126"/>
                  </a:lnTo>
                  <a:lnTo>
                    <a:pt x="164" y="1127"/>
                  </a:lnTo>
                  <a:lnTo>
                    <a:pt x="161" y="1130"/>
                  </a:lnTo>
                  <a:lnTo>
                    <a:pt x="160" y="1132"/>
                  </a:lnTo>
                  <a:lnTo>
                    <a:pt x="158" y="1135"/>
                  </a:lnTo>
                  <a:lnTo>
                    <a:pt x="157" y="1136"/>
                  </a:lnTo>
                  <a:lnTo>
                    <a:pt x="136" y="1158"/>
                  </a:lnTo>
                  <a:lnTo>
                    <a:pt x="135" y="1158"/>
                  </a:lnTo>
                  <a:lnTo>
                    <a:pt x="134" y="1160"/>
                  </a:lnTo>
                  <a:lnTo>
                    <a:pt x="133" y="1161"/>
                  </a:lnTo>
                  <a:lnTo>
                    <a:pt x="132" y="1161"/>
                  </a:lnTo>
                  <a:lnTo>
                    <a:pt x="130" y="1162"/>
                  </a:lnTo>
                  <a:lnTo>
                    <a:pt x="129" y="1162"/>
                  </a:lnTo>
                  <a:lnTo>
                    <a:pt x="127" y="1163"/>
                  </a:lnTo>
                  <a:lnTo>
                    <a:pt x="126" y="1163"/>
                  </a:lnTo>
                  <a:lnTo>
                    <a:pt x="121" y="1173"/>
                  </a:lnTo>
                  <a:lnTo>
                    <a:pt x="121" y="1172"/>
                  </a:lnTo>
                  <a:lnTo>
                    <a:pt x="116" y="1172"/>
                  </a:lnTo>
                  <a:lnTo>
                    <a:pt x="113" y="1173"/>
                  </a:lnTo>
                  <a:lnTo>
                    <a:pt x="108" y="1174"/>
                  </a:lnTo>
                  <a:lnTo>
                    <a:pt x="104" y="1178"/>
                  </a:lnTo>
                  <a:lnTo>
                    <a:pt x="101" y="1180"/>
                  </a:lnTo>
                  <a:lnTo>
                    <a:pt x="96" y="1182"/>
                  </a:lnTo>
                  <a:lnTo>
                    <a:pt x="92" y="1185"/>
                  </a:lnTo>
                  <a:lnTo>
                    <a:pt x="87" y="1186"/>
                  </a:lnTo>
                  <a:lnTo>
                    <a:pt x="85" y="1187"/>
                  </a:lnTo>
                  <a:lnTo>
                    <a:pt x="82" y="1187"/>
                  </a:lnTo>
                  <a:lnTo>
                    <a:pt x="80" y="1188"/>
                  </a:lnTo>
                  <a:lnTo>
                    <a:pt x="77" y="1188"/>
                  </a:lnTo>
                  <a:lnTo>
                    <a:pt x="74" y="1189"/>
                  </a:lnTo>
                  <a:lnTo>
                    <a:pt x="72" y="1189"/>
                  </a:lnTo>
                  <a:lnTo>
                    <a:pt x="70" y="1191"/>
                  </a:lnTo>
                  <a:lnTo>
                    <a:pt x="66" y="1192"/>
                  </a:lnTo>
                  <a:lnTo>
                    <a:pt x="3" y="1197"/>
                  </a:lnTo>
                  <a:lnTo>
                    <a:pt x="3" y="1194"/>
                  </a:lnTo>
                  <a:lnTo>
                    <a:pt x="2" y="1192"/>
                  </a:lnTo>
                  <a:lnTo>
                    <a:pt x="1" y="1189"/>
                  </a:lnTo>
                  <a:lnTo>
                    <a:pt x="1" y="1186"/>
                  </a:lnTo>
                  <a:lnTo>
                    <a:pt x="0" y="1184"/>
                  </a:lnTo>
                  <a:lnTo>
                    <a:pt x="1" y="1181"/>
                  </a:lnTo>
                  <a:lnTo>
                    <a:pt x="2" y="1178"/>
                  </a:lnTo>
                  <a:lnTo>
                    <a:pt x="5" y="1175"/>
                  </a:lnTo>
                  <a:lnTo>
                    <a:pt x="2" y="1172"/>
                  </a:lnTo>
                  <a:lnTo>
                    <a:pt x="1" y="1168"/>
                  </a:lnTo>
                  <a:lnTo>
                    <a:pt x="1" y="1163"/>
                  </a:lnTo>
                  <a:lnTo>
                    <a:pt x="1" y="1158"/>
                  </a:lnTo>
                  <a:lnTo>
                    <a:pt x="2" y="1154"/>
                  </a:lnTo>
                  <a:lnTo>
                    <a:pt x="2" y="1149"/>
                  </a:lnTo>
                  <a:lnTo>
                    <a:pt x="3" y="1144"/>
                  </a:lnTo>
                  <a:lnTo>
                    <a:pt x="2" y="1138"/>
                  </a:lnTo>
                  <a:lnTo>
                    <a:pt x="5" y="1075"/>
                  </a:lnTo>
                  <a:lnTo>
                    <a:pt x="6" y="1010"/>
                  </a:lnTo>
                  <a:lnTo>
                    <a:pt x="6" y="948"/>
                  </a:lnTo>
                  <a:lnTo>
                    <a:pt x="6" y="885"/>
                  </a:lnTo>
                  <a:lnTo>
                    <a:pt x="6" y="823"/>
                  </a:lnTo>
                  <a:lnTo>
                    <a:pt x="6" y="761"/>
                  </a:lnTo>
                  <a:lnTo>
                    <a:pt x="7" y="698"/>
                  </a:lnTo>
                  <a:lnTo>
                    <a:pt x="8" y="635"/>
                  </a:lnTo>
                  <a:lnTo>
                    <a:pt x="9" y="627"/>
                  </a:lnTo>
                  <a:lnTo>
                    <a:pt x="10" y="620"/>
                  </a:lnTo>
                  <a:lnTo>
                    <a:pt x="9" y="613"/>
                  </a:lnTo>
                  <a:lnTo>
                    <a:pt x="9" y="605"/>
                  </a:lnTo>
                  <a:lnTo>
                    <a:pt x="9" y="598"/>
                  </a:lnTo>
                  <a:lnTo>
                    <a:pt x="11" y="591"/>
                  </a:lnTo>
                  <a:lnTo>
                    <a:pt x="12" y="587"/>
                  </a:lnTo>
                  <a:lnTo>
                    <a:pt x="15" y="585"/>
                  </a:lnTo>
                  <a:lnTo>
                    <a:pt x="17" y="582"/>
                  </a:lnTo>
                  <a:lnTo>
                    <a:pt x="20" y="580"/>
                  </a:lnTo>
                  <a:lnTo>
                    <a:pt x="24" y="581"/>
                  </a:lnTo>
                  <a:lnTo>
                    <a:pt x="29" y="580"/>
                  </a:lnTo>
                  <a:lnTo>
                    <a:pt x="32" y="579"/>
                  </a:lnTo>
                  <a:lnTo>
                    <a:pt x="34" y="577"/>
                  </a:lnTo>
                  <a:lnTo>
                    <a:pt x="39" y="573"/>
                  </a:lnTo>
                  <a:lnTo>
                    <a:pt x="42" y="565"/>
                  </a:lnTo>
                  <a:lnTo>
                    <a:pt x="44" y="558"/>
                  </a:lnTo>
                  <a:lnTo>
                    <a:pt x="47" y="550"/>
                  </a:lnTo>
                  <a:lnTo>
                    <a:pt x="49" y="544"/>
                  </a:lnTo>
                  <a:lnTo>
                    <a:pt x="53" y="538"/>
                  </a:lnTo>
                  <a:lnTo>
                    <a:pt x="56" y="522"/>
                  </a:lnTo>
                  <a:lnTo>
                    <a:pt x="59" y="507"/>
                  </a:lnTo>
                  <a:lnTo>
                    <a:pt x="60" y="493"/>
                  </a:lnTo>
                  <a:lnTo>
                    <a:pt x="60" y="478"/>
                  </a:lnTo>
                  <a:lnTo>
                    <a:pt x="61" y="464"/>
                  </a:lnTo>
                  <a:lnTo>
                    <a:pt x="61" y="449"/>
                  </a:lnTo>
                  <a:lnTo>
                    <a:pt x="62" y="434"/>
                  </a:lnTo>
                  <a:lnTo>
                    <a:pt x="64" y="417"/>
                  </a:lnTo>
                  <a:lnTo>
                    <a:pt x="62" y="404"/>
                  </a:lnTo>
                  <a:lnTo>
                    <a:pt x="61" y="390"/>
                  </a:lnTo>
                  <a:lnTo>
                    <a:pt x="61" y="376"/>
                  </a:lnTo>
                  <a:lnTo>
                    <a:pt x="61" y="361"/>
                  </a:lnTo>
                  <a:lnTo>
                    <a:pt x="61" y="347"/>
                  </a:lnTo>
                  <a:lnTo>
                    <a:pt x="61" y="332"/>
                  </a:lnTo>
                  <a:lnTo>
                    <a:pt x="62" y="316"/>
                  </a:lnTo>
                  <a:lnTo>
                    <a:pt x="64" y="302"/>
                  </a:lnTo>
                  <a:lnTo>
                    <a:pt x="61" y="166"/>
                  </a:lnTo>
                  <a:lnTo>
                    <a:pt x="62" y="159"/>
                  </a:lnTo>
                  <a:lnTo>
                    <a:pt x="63" y="150"/>
                  </a:lnTo>
                  <a:lnTo>
                    <a:pt x="63" y="141"/>
                  </a:lnTo>
                  <a:lnTo>
                    <a:pt x="63" y="132"/>
                  </a:lnTo>
                  <a:lnTo>
                    <a:pt x="63" y="123"/>
                  </a:lnTo>
                  <a:lnTo>
                    <a:pt x="62" y="114"/>
                  </a:lnTo>
                  <a:lnTo>
                    <a:pt x="62" y="105"/>
                  </a:lnTo>
                  <a:lnTo>
                    <a:pt x="63" y="95"/>
                  </a:lnTo>
                  <a:lnTo>
                    <a:pt x="61" y="86"/>
                  </a:lnTo>
                  <a:lnTo>
                    <a:pt x="60" y="76"/>
                  </a:lnTo>
                  <a:lnTo>
                    <a:pt x="59" y="67"/>
                  </a:lnTo>
                  <a:lnTo>
                    <a:pt x="58" y="57"/>
                  </a:lnTo>
                  <a:lnTo>
                    <a:pt x="58" y="48"/>
                  </a:lnTo>
                  <a:lnTo>
                    <a:pt x="56" y="38"/>
                  </a:lnTo>
                  <a:lnTo>
                    <a:pt x="56" y="29"/>
                  </a:lnTo>
                  <a:lnTo>
                    <a:pt x="55" y="19"/>
                  </a:lnTo>
                  <a:lnTo>
                    <a:pt x="58" y="17"/>
                  </a:lnTo>
                  <a:lnTo>
                    <a:pt x="60" y="15"/>
                  </a:lnTo>
                  <a:lnTo>
                    <a:pt x="63" y="15"/>
                  </a:lnTo>
                  <a:lnTo>
                    <a:pt x="68" y="15"/>
                  </a:lnTo>
                  <a:lnTo>
                    <a:pt x="71" y="15"/>
                  </a:lnTo>
                  <a:lnTo>
                    <a:pt x="75" y="15"/>
                  </a:lnTo>
                  <a:lnTo>
                    <a:pt x="79" y="15"/>
                  </a:lnTo>
                  <a:lnTo>
                    <a:pt x="82" y="13"/>
                  </a:lnTo>
                  <a:lnTo>
                    <a:pt x="94" y="9"/>
                  </a:lnTo>
                  <a:lnTo>
                    <a:pt x="106" y="7"/>
                  </a:lnTo>
                  <a:lnTo>
                    <a:pt x="118" y="5"/>
                  </a:lnTo>
                  <a:lnTo>
                    <a:pt x="130" y="2"/>
                  </a:lnTo>
                  <a:lnTo>
                    <a:pt x="143" y="1"/>
                  </a:lnTo>
                  <a:lnTo>
                    <a:pt x="155" y="0"/>
                  </a:lnTo>
                  <a:lnTo>
                    <a:pt x="167" y="0"/>
                  </a:lnTo>
                  <a:lnTo>
                    <a:pt x="179" y="0"/>
                  </a:lnTo>
                  <a:lnTo>
                    <a:pt x="240" y="20"/>
                  </a:lnTo>
                  <a:close/>
                </a:path>
              </a:pathLst>
            </a:custGeom>
            <a:solidFill>
              <a:srgbClr val="76AC76"/>
            </a:solidFill>
            <a:ln w="9525">
              <a:noFill/>
              <a:round/>
              <a:headEnd/>
              <a:tailEnd/>
            </a:ln>
          </p:spPr>
          <p:txBody>
            <a:bodyPr/>
            <a:lstStyle/>
            <a:p>
              <a:endParaRPr lang="en-US"/>
            </a:p>
          </p:txBody>
        </p:sp>
        <p:sp>
          <p:nvSpPr>
            <p:cNvPr id="4320" name="Freeform 154"/>
            <p:cNvSpPr>
              <a:spLocks/>
            </p:cNvSpPr>
            <p:nvPr/>
          </p:nvSpPr>
          <p:spPr bwMode="auto">
            <a:xfrm>
              <a:off x="4307" y="3856"/>
              <a:ext cx="46" cy="46"/>
            </a:xfrm>
            <a:custGeom>
              <a:avLst/>
              <a:gdLst>
                <a:gd name="T0" fmla="*/ 0 w 275"/>
                <a:gd name="T1" fmla="*/ 10 h 275"/>
                <a:gd name="T2" fmla="*/ 124 w 275"/>
                <a:gd name="T3" fmla="*/ 113 h 275"/>
                <a:gd name="T4" fmla="*/ 249 w 275"/>
                <a:gd name="T5" fmla="*/ 275 h 275"/>
                <a:gd name="T6" fmla="*/ 275 w 275"/>
                <a:gd name="T7" fmla="*/ 275 h 275"/>
                <a:gd name="T8" fmla="*/ 170 w 275"/>
                <a:gd name="T9" fmla="*/ 124 h 275"/>
                <a:gd name="T10" fmla="*/ 45 w 275"/>
                <a:gd name="T11" fmla="*/ 0 h 275"/>
                <a:gd name="T12" fmla="*/ 0 w 275"/>
                <a:gd name="T13" fmla="*/ 10 h 275"/>
                <a:gd name="T14" fmla="*/ 0 60000 65536"/>
                <a:gd name="T15" fmla="*/ 0 60000 65536"/>
                <a:gd name="T16" fmla="*/ 0 60000 65536"/>
                <a:gd name="T17" fmla="*/ 0 60000 65536"/>
                <a:gd name="T18" fmla="*/ 0 60000 65536"/>
                <a:gd name="T19" fmla="*/ 0 60000 65536"/>
                <a:gd name="T20" fmla="*/ 0 60000 65536"/>
                <a:gd name="T21" fmla="*/ 0 w 275"/>
                <a:gd name="T22" fmla="*/ 0 h 275"/>
                <a:gd name="T23" fmla="*/ 275 w 275"/>
                <a:gd name="T24" fmla="*/ 275 h 2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5" h="275">
                  <a:moveTo>
                    <a:pt x="0" y="10"/>
                  </a:moveTo>
                  <a:lnTo>
                    <a:pt x="124" y="113"/>
                  </a:lnTo>
                  <a:lnTo>
                    <a:pt x="249" y="275"/>
                  </a:lnTo>
                  <a:lnTo>
                    <a:pt x="275" y="275"/>
                  </a:lnTo>
                  <a:lnTo>
                    <a:pt x="170" y="124"/>
                  </a:lnTo>
                  <a:lnTo>
                    <a:pt x="45" y="0"/>
                  </a:lnTo>
                  <a:lnTo>
                    <a:pt x="0" y="10"/>
                  </a:lnTo>
                  <a:close/>
                </a:path>
              </a:pathLst>
            </a:custGeom>
            <a:solidFill>
              <a:srgbClr val="E6E6E6"/>
            </a:solidFill>
            <a:ln w="9525">
              <a:noFill/>
              <a:round/>
              <a:headEnd/>
              <a:tailEnd/>
            </a:ln>
          </p:spPr>
          <p:txBody>
            <a:bodyPr/>
            <a:lstStyle/>
            <a:p>
              <a:endParaRPr lang="en-US"/>
            </a:p>
          </p:txBody>
        </p:sp>
        <p:sp>
          <p:nvSpPr>
            <p:cNvPr id="4321" name="Freeform 155"/>
            <p:cNvSpPr>
              <a:spLocks/>
            </p:cNvSpPr>
            <p:nvPr/>
          </p:nvSpPr>
          <p:spPr bwMode="auto">
            <a:xfrm>
              <a:off x="4307" y="3856"/>
              <a:ext cx="46" cy="46"/>
            </a:xfrm>
            <a:custGeom>
              <a:avLst/>
              <a:gdLst>
                <a:gd name="T0" fmla="*/ 0 w 275"/>
                <a:gd name="T1" fmla="*/ 10 h 275"/>
                <a:gd name="T2" fmla="*/ 124 w 275"/>
                <a:gd name="T3" fmla="*/ 113 h 275"/>
                <a:gd name="T4" fmla="*/ 249 w 275"/>
                <a:gd name="T5" fmla="*/ 275 h 275"/>
                <a:gd name="T6" fmla="*/ 275 w 275"/>
                <a:gd name="T7" fmla="*/ 275 h 275"/>
                <a:gd name="T8" fmla="*/ 170 w 275"/>
                <a:gd name="T9" fmla="*/ 124 h 275"/>
                <a:gd name="T10" fmla="*/ 45 w 275"/>
                <a:gd name="T11" fmla="*/ 0 h 275"/>
                <a:gd name="T12" fmla="*/ 0 w 275"/>
                <a:gd name="T13" fmla="*/ 10 h 275"/>
                <a:gd name="T14" fmla="*/ 0 60000 65536"/>
                <a:gd name="T15" fmla="*/ 0 60000 65536"/>
                <a:gd name="T16" fmla="*/ 0 60000 65536"/>
                <a:gd name="T17" fmla="*/ 0 60000 65536"/>
                <a:gd name="T18" fmla="*/ 0 60000 65536"/>
                <a:gd name="T19" fmla="*/ 0 60000 65536"/>
                <a:gd name="T20" fmla="*/ 0 60000 65536"/>
                <a:gd name="T21" fmla="*/ 0 w 275"/>
                <a:gd name="T22" fmla="*/ 0 h 275"/>
                <a:gd name="T23" fmla="*/ 275 w 275"/>
                <a:gd name="T24" fmla="*/ 275 h 2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5" h="275">
                  <a:moveTo>
                    <a:pt x="0" y="10"/>
                  </a:moveTo>
                  <a:lnTo>
                    <a:pt x="124" y="113"/>
                  </a:lnTo>
                  <a:lnTo>
                    <a:pt x="249" y="275"/>
                  </a:lnTo>
                  <a:lnTo>
                    <a:pt x="275" y="275"/>
                  </a:lnTo>
                  <a:lnTo>
                    <a:pt x="170" y="124"/>
                  </a:lnTo>
                  <a:lnTo>
                    <a:pt x="45" y="0"/>
                  </a:lnTo>
                  <a:lnTo>
                    <a:pt x="0" y="10"/>
                  </a:lnTo>
                  <a:close/>
                </a:path>
              </a:pathLst>
            </a:custGeom>
            <a:solidFill>
              <a:srgbClr val="000000"/>
            </a:solidFill>
            <a:ln w="9525">
              <a:noFill/>
              <a:round/>
              <a:headEnd/>
              <a:tailEnd/>
            </a:ln>
          </p:spPr>
          <p:txBody>
            <a:bodyPr/>
            <a:lstStyle/>
            <a:p>
              <a:endParaRPr lang="en-US"/>
            </a:p>
          </p:txBody>
        </p:sp>
        <p:sp>
          <p:nvSpPr>
            <p:cNvPr id="4322" name="Freeform 156"/>
            <p:cNvSpPr>
              <a:spLocks/>
            </p:cNvSpPr>
            <p:nvPr/>
          </p:nvSpPr>
          <p:spPr bwMode="auto">
            <a:xfrm>
              <a:off x="4308" y="3858"/>
              <a:ext cx="24" cy="18"/>
            </a:xfrm>
            <a:custGeom>
              <a:avLst/>
              <a:gdLst>
                <a:gd name="T0" fmla="*/ 36 w 143"/>
                <a:gd name="T1" fmla="*/ 3 h 104"/>
                <a:gd name="T2" fmla="*/ 43 w 143"/>
                <a:gd name="T3" fmla="*/ 11 h 104"/>
                <a:gd name="T4" fmla="*/ 51 w 143"/>
                <a:gd name="T5" fmla="*/ 18 h 104"/>
                <a:gd name="T6" fmla="*/ 59 w 143"/>
                <a:gd name="T7" fmla="*/ 25 h 104"/>
                <a:gd name="T8" fmla="*/ 67 w 143"/>
                <a:gd name="T9" fmla="*/ 31 h 104"/>
                <a:gd name="T10" fmla="*/ 74 w 143"/>
                <a:gd name="T11" fmla="*/ 38 h 104"/>
                <a:gd name="T12" fmla="*/ 83 w 143"/>
                <a:gd name="T13" fmla="*/ 43 h 104"/>
                <a:gd name="T14" fmla="*/ 92 w 143"/>
                <a:gd name="T15" fmla="*/ 47 h 104"/>
                <a:gd name="T16" fmla="*/ 101 w 143"/>
                <a:gd name="T17" fmla="*/ 50 h 104"/>
                <a:gd name="T18" fmla="*/ 106 w 143"/>
                <a:gd name="T19" fmla="*/ 56 h 104"/>
                <a:gd name="T20" fmla="*/ 112 w 143"/>
                <a:gd name="T21" fmla="*/ 62 h 104"/>
                <a:gd name="T22" fmla="*/ 117 w 143"/>
                <a:gd name="T23" fmla="*/ 69 h 104"/>
                <a:gd name="T24" fmla="*/ 123 w 143"/>
                <a:gd name="T25" fmla="*/ 75 h 104"/>
                <a:gd name="T26" fmla="*/ 129 w 143"/>
                <a:gd name="T27" fmla="*/ 81 h 104"/>
                <a:gd name="T28" fmla="*/ 133 w 143"/>
                <a:gd name="T29" fmla="*/ 88 h 104"/>
                <a:gd name="T30" fmla="*/ 138 w 143"/>
                <a:gd name="T31" fmla="*/ 94 h 104"/>
                <a:gd name="T32" fmla="*/ 143 w 143"/>
                <a:gd name="T33" fmla="*/ 101 h 104"/>
                <a:gd name="T34" fmla="*/ 141 w 143"/>
                <a:gd name="T35" fmla="*/ 101 h 104"/>
                <a:gd name="T36" fmla="*/ 137 w 143"/>
                <a:gd name="T37" fmla="*/ 101 h 104"/>
                <a:gd name="T38" fmla="*/ 134 w 143"/>
                <a:gd name="T39" fmla="*/ 101 h 104"/>
                <a:gd name="T40" fmla="*/ 132 w 143"/>
                <a:gd name="T41" fmla="*/ 101 h 104"/>
                <a:gd name="T42" fmla="*/ 129 w 143"/>
                <a:gd name="T43" fmla="*/ 102 h 104"/>
                <a:gd name="T44" fmla="*/ 125 w 143"/>
                <a:gd name="T45" fmla="*/ 102 h 104"/>
                <a:gd name="T46" fmla="*/ 123 w 143"/>
                <a:gd name="T47" fmla="*/ 102 h 104"/>
                <a:gd name="T48" fmla="*/ 120 w 143"/>
                <a:gd name="T49" fmla="*/ 104 h 104"/>
                <a:gd name="T50" fmla="*/ 117 w 143"/>
                <a:gd name="T51" fmla="*/ 100 h 104"/>
                <a:gd name="T52" fmla="*/ 0 w 143"/>
                <a:gd name="T53" fmla="*/ 3 h 104"/>
                <a:gd name="T54" fmla="*/ 3 w 143"/>
                <a:gd name="T55" fmla="*/ 3 h 104"/>
                <a:gd name="T56" fmla="*/ 5 w 143"/>
                <a:gd name="T57" fmla="*/ 3 h 104"/>
                <a:gd name="T58" fmla="*/ 6 w 143"/>
                <a:gd name="T59" fmla="*/ 3 h 104"/>
                <a:gd name="T60" fmla="*/ 8 w 143"/>
                <a:gd name="T61" fmla="*/ 3 h 104"/>
                <a:gd name="T62" fmla="*/ 10 w 143"/>
                <a:gd name="T63" fmla="*/ 3 h 104"/>
                <a:gd name="T64" fmla="*/ 13 w 143"/>
                <a:gd name="T65" fmla="*/ 2 h 104"/>
                <a:gd name="T66" fmla="*/ 14 w 143"/>
                <a:gd name="T67" fmla="*/ 2 h 104"/>
                <a:gd name="T68" fmla="*/ 16 w 143"/>
                <a:gd name="T69" fmla="*/ 2 h 104"/>
                <a:gd name="T70" fmla="*/ 18 w 143"/>
                <a:gd name="T71" fmla="*/ 0 h 104"/>
                <a:gd name="T72" fmla="*/ 20 w 143"/>
                <a:gd name="T73" fmla="*/ 2 h 104"/>
                <a:gd name="T74" fmla="*/ 22 w 143"/>
                <a:gd name="T75" fmla="*/ 3 h 104"/>
                <a:gd name="T76" fmla="*/ 24 w 143"/>
                <a:gd name="T77" fmla="*/ 3 h 104"/>
                <a:gd name="T78" fmla="*/ 26 w 143"/>
                <a:gd name="T79" fmla="*/ 3 h 104"/>
                <a:gd name="T80" fmla="*/ 28 w 143"/>
                <a:gd name="T81" fmla="*/ 3 h 104"/>
                <a:gd name="T82" fmla="*/ 30 w 143"/>
                <a:gd name="T83" fmla="*/ 3 h 104"/>
                <a:gd name="T84" fmla="*/ 32 w 143"/>
                <a:gd name="T85" fmla="*/ 3 h 104"/>
                <a:gd name="T86" fmla="*/ 36 w 143"/>
                <a:gd name="T87" fmla="*/ 3 h 10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3"/>
                <a:gd name="T133" fmla="*/ 0 h 104"/>
                <a:gd name="T134" fmla="*/ 143 w 143"/>
                <a:gd name="T135" fmla="*/ 104 h 10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3" h="104">
                  <a:moveTo>
                    <a:pt x="36" y="3"/>
                  </a:moveTo>
                  <a:lnTo>
                    <a:pt x="43" y="11"/>
                  </a:lnTo>
                  <a:lnTo>
                    <a:pt x="51" y="18"/>
                  </a:lnTo>
                  <a:lnTo>
                    <a:pt x="59" y="25"/>
                  </a:lnTo>
                  <a:lnTo>
                    <a:pt x="67" y="31"/>
                  </a:lnTo>
                  <a:lnTo>
                    <a:pt x="74" y="38"/>
                  </a:lnTo>
                  <a:lnTo>
                    <a:pt x="83" y="43"/>
                  </a:lnTo>
                  <a:lnTo>
                    <a:pt x="92" y="47"/>
                  </a:lnTo>
                  <a:lnTo>
                    <a:pt x="101" y="50"/>
                  </a:lnTo>
                  <a:lnTo>
                    <a:pt x="106" y="56"/>
                  </a:lnTo>
                  <a:lnTo>
                    <a:pt x="112" y="62"/>
                  </a:lnTo>
                  <a:lnTo>
                    <a:pt x="117" y="69"/>
                  </a:lnTo>
                  <a:lnTo>
                    <a:pt x="123" y="75"/>
                  </a:lnTo>
                  <a:lnTo>
                    <a:pt x="129" y="81"/>
                  </a:lnTo>
                  <a:lnTo>
                    <a:pt x="133" y="88"/>
                  </a:lnTo>
                  <a:lnTo>
                    <a:pt x="138" y="94"/>
                  </a:lnTo>
                  <a:lnTo>
                    <a:pt x="143" y="101"/>
                  </a:lnTo>
                  <a:lnTo>
                    <a:pt x="141" y="101"/>
                  </a:lnTo>
                  <a:lnTo>
                    <a:pt x="137" y="101"/>
                  </a:lnTo>
                  <a:lnTo>
                    <a:pt x="134" y="101"/>
                  </a:lnTo>
                  <a:lnTo>
                    <a:pt x="132" y="101"/>
                  </a:lnTo>
                  <a:lnTo>
                    <a:pt x="129" y="102"/>
                  </a:lnTo>
                  <a:lnTo>
                    <a:pt x="125" y="102"/>
                  </a:lnTo>
                  <a:lnTo>
                    <a:pt x="123" y="102"/>
                  </a:lnTo>
                  <a:lnTo>
                    <a:pt x="120" y="104"/>
                  </a:lnTo>
                  <a:lnTo>
                    <a:pt x="117" y="100"/>
                  </a:lnTo>
                  <a:lnTo>
                    <a:pt x="0" y="3"/>
                  </a:lnTo>
                  <a:lnTo>
                    <a:pt x="3" y="3"/>
                  </a:lnTo>
                  <a:lnTo>
                    <a:pt x="5" y="3"/>
                  </a:lnTo>
                  <a:lnTo>
                    <a:pt x="6" y="3"/>
                  </a:lnTo>
                  <a:lnTo>
                    <a:pt x="8" y="3"/>
                  </a:lnTo>
                  <a:lnTo>
                    <a:pt x="10" y="3"/>
                  </a:lnTo>
                  <a:lnTo>
                    <a:pt x="13" y="2"/>
                  </a:lnTo>
                  <a:lnTo>
                    <a:pt x="14" y="2"/>
                  </a:lnTo>
                  <a:lnTo>
                    <a:pt x="16" y="2"/>
                  </a:lnTo>
                  <a:lnTo>
                    <a:pt x="18" y="0"/>
                  </a:lnTo>
                  <a:lnTo>
                    <a:pt x="20" y="2"/>
                  </a:lnTo>
                  <a:lnTo>
                    <a:pt x="22" y="3"/>
                  </a:lnTo>
                  <a:lnTo>
                    <a:pt x="24" y="3"/>
                  </a:lnTo>
                  <a:lnTo>
                    <a:pt x="26" y="3"/>
                  </a:lnTo>
                  <a:lnTo>
                    <a:pt x="28" y="3"/>
                  </a:lnTo>
                  <a:lnTo>
                    <a:pt x="30" y="3"/>
                  </a:lnTo>
                  <a:lnTo>
                    <a:pt x="32" y="3"/>
                  </a:lnTo>
                  <a:lnTo>
                    <a:pt x="36" y="3"/>
                  </a:lnTo>
                  <a:close/>
                </a:path>
              </a:pathLst>
            </a:custGeom>
            <a:solidFill>
              <a:srgbClr val="699F69"/>
            </a:solidFill>
            <a:ln w="9525">
              <a:noFill/>
              <a:round/>
              <a:headEnd/>
              <a:tailEnd/>
            </a:ln>
          </p:spPr>
          <p:txBody>
            <a:bodyPr/>
            <a:lstStyle/>
            <a:p>
              <a:endParaRPr lang="en-US"/>
            </a:p>
          </p:txBody>
        </p:sp>
        <p:sp>
          <p:nvSpPr>
            <p:cNvPr id="4323" name="Freeform 157"/>
            <p:cNvSpPr>
              <a:spLocks/>
            </p:cNvSpPr>
            <p:nvPr/>
          </p:nvSpPr>
          <p:spPr bwMode="auto">
            <a:xfrm>
              <a:off x="4330" y="3877"/>
              <a:ext cx="22" cy="25"/>
            </a:xfrm>
            <a:custGeom>
              <a:avLst/>
              <a:gdLst>
                <a:gd name="T0" fmla="*/ 132 w 132"/>
                <a:gd name="T1" fmla="*/ 141 h 148"/>
                <a:gd name="T2" fmla="*/ 132 w 132"/>
                <a:gd name="T3" fmla="*/ 141 h 148"/>
                <a:gd name="T4" fmla="*/ 132 w 132"/>
                <a:gd name="T5" fmla="*/ 141 h 148"/>
                <a:gd name="T6" fmla="*/ 132 w 132"/>
                <a:gd name="T7" fmla="*/ 141 h 148"/>
                <a:gd name="T8" fmla="*/ 132 w 132"/>
                <a:gd name="T9" fmla="*/ 141 h 148"/>
                <a:gd name="T10" fmla="*/ 132 w 132"/>
                <a:gd name="T11" fmla="*/ 141 h 148"/>
                <a:gd name="T12" fmla="*/ 132 w 132"/>
                <a:gd name="T13" fmla="*/ 141 h 148"/>
                <a:gd name="T14" fmla="*/ 132 w 132"/>
                <a:gd name="T15" fmla="*/ 142 h 148"/>
                <a:gd name="T16" fmla="*/ 132 w 132"/>
                <a:gd name="T17" fmla="*/ 142 h 148"/>
                <a:gd name="T18" fmla="*/ 130 w 132"/>
                <a:gd name="T19" fmla="*/ 142 h 148"/>
                <a:gd name="T20" fmla="*/ 128 w 132"/>
                <a:gd name="T21" fmla="*/ 143 h 148"/>
                <a:gd name="T22" fmla="*/ 126 w 132"/>
                <a:gd name="T23" fmla="*/ 145 h 148"/>
                <a:gd name="T24" fmla="*/ 123 w 132"/>
                <a:gd name="T25" fmla="*/ 145 h 148"/>
                <a:gd name="T26" fmla="*/ 121 w 132"/>
                <a:gd name="T27" fmla="*/ 146 h 148"/>
                <a:gd name="T28" fmla="*/ 119 w 132"/>
                <a:gd name="T29" fmla="*/ 147 h 148"/>
                <a:gd name="T30" fmla="*/ 117 w 132"/>
                <a:gd name="T31" fmla="*/ 147 h 148"/>
                <a:gd name="T32" fmla="*/ 115 w 132"/>
                <a:gd name="T33" fmla="*/ 148 h 148"/>
                <a:gd name="T34" fmla="*/ 111 w 132"/>
                <a:gd name="T35" fmla="*/ 148 h 148"/>
                <a:gd name="T36" fmla="*/ 0 w 132"/>
                <a:gd name="T37" fmla="*/ 3 h 148"/>
                <a:gd name="T38" fmla="*/ 2 w 132"/>
                <a:gd name="T39" fmla="*/ 3 h 148"/>
                <a:gd name="T40" fmla="*/ 4 w 132"/>
                <a:gd name="T41" fmla="*/ 3 h 148"/>
                <a:gd name="T42" fmla="*/ 6 w 132"/>
                <a:gd name="T43" fmla="*/ 3 h 148"/>
                <a:gd name="T44" fmla="*/ 7 w 132"/>
                <a:gd name="T45" fmla="*/ 2 h 148"/>
                <a:gd name="T46" fmla="*/ 10 w 132"/>
                <a:gd name="T47" fmla="*/ 2 h 148"/>
                <a:gd name="T48" fmla="*/ 12 w 132"/>
                <a:gd name="T49" fmla="*/ 2 h 148"/>
                <a:gd name="T50" fmla="*/ 14 w 132"/>
                <a:gd name="T51" fmla="*/ 0 h 148"/>
                <a:gd name="T52" fmla="*/ 15 w 132"/>
                <a:gd name="T53" fmla="*/ 0 h 148"/>
                <a:gd name="T54" fmla="*/ 22 w 132"/>
                <a:gd name="T55" fmla="*/ 4 h 148"/>
                <a:gd name="T56" fmla="*/ 27 w 132"/>
                <a:gd name="T57" fmla="*/ 9 h 148"/>
                <a:gd name="T58" fmla="*/ 33 w 132"/>
                <a:gd name="T59" fmla="*/ 13 h 148"/>
                <a:gd name="T60" fmla="*/ 37 w 132"/>
                <a:gd name="T61" fmla="*/ 18 h 148"/>
                <a:gd name="T62" fmla="*/ 43 w 132"/>
                <a:gd name="T63" fmla="*/ 24 h 148"/>
                <a:gd name="T64" fmla="*/ 48 w 132"/>
                <a:gd name="T65" fmla="*/ 29 h 148"/>
                <a:gd name="T66" fmla="*/ 54 w 132"/>
                <a:gd name="T67" fmla="*/ 34 h 148"/>
                <a:gd name="T68" fmla="*/ 60 w 132"/>
                <a:gd name="T69" fmla="*/ 38 h 148"/>
                <a:gd name="T70" fmla="*/ 132 w 132"/>
                <a:gd name="T71" fmla="*/ 141 h 14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2"/>
                <a:gd name="T109" fmla="*/ 0 h 148"/>
                <a:gd name="T110" fmla="*/ 132 w 132"/>
                <a:gd name="T111" fmla="*/ 148 h 14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2" h="148">
                  <a:moveTo>
                    <a:pt x="132" y="141"/>
                  </a:moveTo>
                  <a:lnTo>
                    <a:pt x="132" y="141"/>
                  </a:lnTo>
                  <a:lnTo>
                    <a:pt x="132" y="142"/>
                  </a:lnTo>
                  <a:lnTo>
                    <a:pt x="130" y="142"/>
                  </a:lnTo>
                  <a:lnTo>
                    <a:pt x="128" y="143"/>
                  </a:lnTo>
                  <a:lnTo>
                    <a:pt x="126" y="145"/>
                  </a:lnTo>
                  <a:lnTo>
                    <a:pt x="123" y="145"/>
                  </a:lnTo>
                  <a:lnTo>
                    <a:pt x="121" y="146"/>
                  </a:lnTo>
                  <a:lnTo>
                    <a:pt x="119" y="147"/>
                  </a:lnTo>
                  <a:lnTo>
                    <a:pt x="117" y="147"/>
                  </a:lnTo>
                  <a:lnTo>
                    <a:pt x="115" y="148"/>
                  </a:lnTo>
                  <a:lnTo>
                    <a:pt x="111" y="148"/>
                  </a:lnTo>
                  <a:lnTo>
                    <a:pt x="0" y="3"/>
                  </a:lnTo>
                  <a:lnTo>
                    <a:pt x="2" y="3"/>
                  </a:lnTo>
                  <a:lnTo>
                    <a:pt x="4" y="3"/>
                  </a:lnTo>
                  <a:lnTo>
                    <a:pt x="6" y="3"/>
                  </a:lnTo>
                  <a:lnTo>
                    <a:pt x="7" y="2"/>
                  </a:lnTo>
                  <a:lnTo>
                    <a:pt x="10" y="2"/>
                  </a:lnTo>
                  <a:lnTo>
                    <a:pt x="12" y="2"/>
                  </a:lnTo>
                  <a:lnTo>
                    <a:pt x="14" y="0"/>
                  </a:lnTo>
                  <a:lnTo>
                    <a:pt x="15" y="0"/>
                  </a:lnTo>
                  <a:lnTo>
                    <a:pt x="22" y="4"/>
                  </a:lnTo>
                  <a:lnTo>
                    <a:pt x="27" y="9"/>
                  </a:lnTo>
                  <a:lnTo>
                    <a:pt x="33" y="13"/>
                  </a:lnTo>
                  <a:lnTo>
                    <a:pt x="37" y="18"/>
                  </a:lnTo>
                  <a:lnTo>
                    <a:pt x="43" y="24"/>
                  </a:lnTo>
                  <a:lnTo>
                    <a:pt x="48" y="29"/>
                  </a:lnTo>
                  <a:lnTo>
                    <a:pt x="54" y="34"/>
                  </a:lnTo>
                  <a:lnTo>
                    <a:pt x="60" y="38"/>
                  </a:lnTo>
                  <a:lnTo>
                    <a:pt x="132" y="141"/>
                  </a:lnTo>
                  <a:close/>
                </a:path>
              </a:pathLst>
            </a:custGeom>
            <a:solidFill>
              <a:srgbClr val="7FB27F"/>
            </a:solidFill>
            <a:ln w="9525">
              <a:noFill/>
              <a:round/>
              <a:headEnd/>
              <a:tailEnd/>
            </a:ln>
          </p:spPr>
          <p:txBody>
            <a:bodyPr/>
            <a:lstStyle/>
            <a:p>
              <a:endParaRPr lang="en-US"/>
            </a:p>
          </p:txBody>
        </p:sp>
        <p:sp>
          <p:nvSpPr>
            <p:cNvPr id="4324" name="Freeform 158"/>
            <p:cNvSpPr>
              <a:spLocks/>
            </p:cNvSpPr>
            <p:nvPr/>
          </p:nvSpPr>
          <p:spPr bwMode="auto">
            <a:xfrm>
              <a:off x="4228" y="3857"/>
              <a:ext cx="58" cy="19"/>
            </a:xfrm>
            <a:custGeom>
              <a:avLst/>
              <a:gdLst>
                <a:gd name="T0" fmla="*/ 10 w 344"/>
                <a:gd name="T1" fmla="*/ 113 h 113"/>
                <a:gd name="T2" fmla="*/ 109 w 344"/>
                <a:gd name="T3" fmla="*/ 91 h 113"/>
                <a:gd name="T4" fmla="*/ 210 w 344"/>
                <a:gd name="T5" fmla="*/ 86 h 113"/>
                <a:gd name="T6" fmla="*/ 305 w 344"/>
                <a:gd name="T7" fmla="*/ 70 h 113"/>
                <a:gd name="T8" fmla="*/ 344 w 344"/>
                <a:gd name="T9" fmla="*/ 64 h 113"/>
                <a:gd name="T10" fmla="*/ 329 w 344"/>
                <a:gd name="T11" fmla="*/ 0 h 113"/>
                <a:gd name="T12" fmla="*/ 0 w 344"/>
                <a:gd name="T13" fmla="*/ 59 h 113"/>
                <a:gd name="T14" fmla="*/ 10 w 344"/>
                <a:gd name="T15" fmla="*/ 113 h 113"/>
                <a:gd name="T16" fmla="*/ 0 60000 65536"/>
                <a:gd name="T17" fmla="*/ 0 60000 65536"/>
                <a:gd name="T18" fmla="*/ 0 60000 65536"/>
                <a:gd name="T19" fmla="*/ 0 60000 65536"/>
                <a:gd name="T20" fmla="*/ 0 60000 65536"/>
                <a:gd name="T21" fmla="*/ 0 60000 65536"/>
                <a:gd name="T22" fmla="*/ 0 60000 65536"/>
                <a:gd name="T23" fmla="*/ 0 60000 65536"/>
                <a:gd name="T24" fmla="*/ 0 w 344"/>
                <a:gd name="T25" fmla="*/ 0 h 113"/>
                <a:gd name="T26" fmla="*/ 344 w 344"/>
                <a:gd name="T27" fmla="*/ 113 h 1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4" h="113">
                  <a:moveTo>
                    <a:pt x="10" y="113"/>
                  </a:moveTo>
                  <a:lnTo>
                    <a:pt x="109" y="91"/>
                  </a:lnTo>
                  <a:lnTo>
                    <a:pt x="210" y="86"/>
                  </a:lnTo>
                  <a:lnTo>
                    <a:pt x="305" y="70"/>
                  </a:lnTo>
                  <a:lnTo>
                    <a:pt x="344" y="64"/>
                  </a:lnTo>
                  <a:lnTo>
                    <a:pt x="329" y="0"/>
                  </a:lnTo>
                  <a:lnTo>
                    <a:pt x="0" y="59"/>
                  </a:lnTo>
                  <a:lnTo>
                    <a:pt x="10" y="113"/>
                  </a:lnTo>
                  <a:close/>
                </a:path>
              </a:pathLst>
            </a:custGeom>
            <a:solidFill>
              <a:srgbClr val="E6E6E6"/>
            </a:solidFill>
            <a:ln w="9525">
              <a:noFill/>
              <a:round/>
              <a:headEnd/>
              <a:tailEnd/>
            </a:ln>
          </p:spPr>
          <p:txBody>
            <a:bodyPr/>
            <a:lstStyle/>
            <a:p>
              <a:endParaRPr lang="en-US"/>
            </a:p>
          </p:txBody>
        </p:sp>
        <p:sp>
          <p:nvSpPr>
            <p:cNvPr id="4325" name="Freeform 159"/>
            <p:cNvSpPr>
              <a:spLocks/>
            </p:cNvSpPr>
            <p:nvPr/>
          </p:nvSpPr>
          <p:spPr bwMode="auto">
            <a:xfrm>
              <a:off x="4228" y="3857"/>
              <a:ext cx="58" cy="19"/>
            </a:xfrm>
            <a:custGeom>
              <a:avLst/>
              <a:gdLst>
                <a:gd name="T0" fmla="*/ 10 w 344"/>
                <a:gd name="T1" fmla="*/ 112 h 112"/>
                <a:gd name="T2" fmla="*/ 109 w 344"/>
                <a:gd name="T3" fmla="*/ 90 h 112"/>
                <a:gd name="T4" fmla="*/ 210 w 344"/>
                <a:gd name="T5" fmla="*/ 85 h 112"/>
                <a:gd name="T6" fmla="*/ 305 w 344"/>
                <a:gd name="T7" fmla="*/ 69 h 112"/>
                <a:gd name="T8" fmla="*/ 344 w 344"/>
                <a:gd name="T9" fmla="*/ 63 h 112"/>
                <a:gd name="T10" fmla="*/ 330 w 344"/>
                <a:gd name="T11" fmla="*/ 0 h 112"/>
                <a:gd name="T12" fmla="*/ 327 w 344"/>
                <a:gd name="T13" fmla="*/ 1 h 112"/>
                <a:gd name="T14" fmla="*/ 321 w 344"/>
                <a:gd name="T15" fmla="*/ 1 h 112"/>
                <a:gd name="T16" fmla="*/ 316 w 344"/>
                <a:gd name="T17" fmla="*/ 2 h 112"/>
                <a:gd name="T18" fmla="*/ 310 w 344"/>
                <a:gd name="T19" fmla="*/ 3 h 112"/>
                <a:gd name="T20" fmla="*/ 305 w 344"/>
                <a:gd name="T21" fmla="*/ 3 h 112"/>
                <a:gd name="T22" fmla="*/ 298 w 344"/>
                <a:gd name="T23" fmla="*/ 5 h 112"/>
                <a:gd name="T24" fmla="*/ 294 w 344"/>
                <a:gd name="T25" fmla="*/ 5 h 112"/>
                <a:gd name="T26" fmla="*/ 289 w 344"/>
                <a:gd name="T27" fmla="*/ 6 h 112"/>
                <a:gd name="T28" fmla="*/ 284 w 344"/>
                <a:gd name="T29" fmla="*/ 7 h 112"/>
                <a:gd name="T30" fmla="*/ 277 w 344"/>
                <a:gd name="T31" fmla="*/ 8 h 112"/>
                <a:gd name="T32" fmla="*/ 270 w 344"/>
                <a:gd name="T33" fmla="*/ 9 h 112"/>
                <a:gd name="T34" fmla="*/ 265 w 344"/>
                <a:gd name="T35" fmla="*/ 11 h 112"/>
                <a:gd name="T36" fmla="*/ 258 w 344"/>
                <a:gd name="T37" fmla="*/ 12 h 112"/>
                <a:gd name="T38" fmla="*/ 252 w 344"/>
                <a:gd name="T39" fmla="*/ 13 h 112"/>
                <a:gd name="T40" fmla="*/ 245 w 344"/>
                <a:gd name="T41" fmla="*/ 14 h 112"/>
                <a:gd name="T42" fmla="*/ 238 w 344"/>
                <a:gd name="T43" fmla="*/ 15 h 112"/>
                <a:gd name="T44" fmla="*/ 0 w 344"/>
                <a:gd name="T45" fmla="*/ 58 h 112"/>
                <a:gd name="T46" fmla="*/ 10 w 344"/>
                <a:gd name="T47" fmla="*/ 112 h 11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4"/>
                <a:gd name="T73" fmla="*/ 0 h 112"/>
                <a:gd name="T74" fmla="*/ 344 w 344"/>
                <a:gd name="T75" fmla="*/ 112 h 11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4" h="112">
                  <a:moveTo>
                    <a:pt x="10" y="112"/>
                  </a:moveTo>
                  <a:lnTo>
                    <a:pt x="109" y="90"/>
                  </a:lnTo>
                  <a:lnTo>
                    <a:pt x="210" y="85"/>
                  </a:lnTo>
                  <a:lnTo>
                    <a:pt x="305" y="69"/>
                  </a:lnTo>
                  <a:lnTo>
                    <a:pt x="344" y="63"/>
                  </a:lnTo>
                  <a:lnTo>
                    <a:pt x="330" y="0"/>
                  </a:lnTo>
                  <a:lnTo>
                    <a:pt x="327" y="1"/>
                  </a:lnTo>
                  <a:lnTo>
                    <a:pt x="321" y="1"/>
                  </a:lnTo>
                  <a:lnTo>
                    <a:pt x="316" y="2"/>
                  </a:lnTo>
                  <a:lnTo>
                    <a:pt x="310" y="3"/>
                  </a:lnTo>
                  <a:lnTo>
                    <a:pt x="305" y="3"/>
                  </a:lnTo>
                  <a:lnTo>
                    <a:pt x="298" y="5"/>
                  </a:lnTo>
                  <a:lnTo>
                    <a:pt x="294" y="5"/>
                  </a:lnTo>
                  <a:lnTo>
                    <a:pt x="289" y="6"/>
                  </a:lnTo>
                  <a:lnTo>
                    <a:pt x="284" y="7"/>
                  </a:lnTo>
                  <a:lnTo>
                    <a:pt x="277" y="8"/>
                  </a:lnTo>
                  <a:lnTo>
                    <a:pt x="270" y="9"/>
                  </a:lnTo>
                  <a:lnTo>
                    <a:pt x="265" y="11"/>
                  </a:lnTo>
                  <a:lnTo>
                    <a:pt x="258" y="12"/>
                  </a:lnTo>
                  <a:lnTo>
                    <a:pt x="252" y="13"/>
                  </a:lnTo>
                  <a:lnTo>
                    <a:pt x="245" y="14"/>
                  </a:lnTo>
                  <a:lnTo>
                    <a:pt x="238" y="15"/>
                  </a:lnTo>
                  <a:lnTo>
                    <a:pt x="0" y="58"/>
                  </a:lnTo>
                  <a:lnTo>
                    <a:pt x="10" y="112"/>
                  </a:lnTo>
                  <a:close/>
                </a:path>
              </a:pathLst>
            </a:custGeom>
            <a:solidFill>
              <a:srgbClr val="000000"/>
            </a:solidFill>
            <a:ln w="9525">
              <a:noFill/>
              <a:round/>
              <a:headEnd/>
              <a:tailEnd/>
            </a:ln>
          </p:spPr>
          <p:txBody>
            <a:bodyPr/>
            <a:lstStyle/>
            <a:p>
              <a:endParaRPr lang="en-US"/>
            </a:p>
          </p:txBody>
        </p:sp>
        <p:sp>
          <p:nvSpPr>
            <p:cNvPr id="4326" name="Freeform 160"/>
            <p:cNvSpPr>
              <a:spLocks/>
            </p:cNvSpPr>
            <p:nvPr/>
          </p:nvSpPr>
          <p:spPr bwMode="auto">
            <a:xfrm>
              <a:off x="4229" y="3860"/>
              <a:ext cx="56" cy="16"/>
            </a:xfrm>
            <a:custGeom>
              <a:avLst/>
              <a:gdLst>
                <a:gd name="T0" fmla="*/ 0 w 336"/>
                <a:gd name="T1" fmla="*/ 61 h 93"/>
                <a:gd name="T2" fmla="*/ 0 w 336"/>
                <a:gd name="T3" fmla="*/ 50 h 93"/>
                <a:gd name="T4" fmla="*/ 30 w 336"/>
                <a:gd name="T5" fmla="*/ 43 h 93"/>
                <a:gd name="T6" fmla="*/ 61 w 336"/>
                <a:gd name="T7" fmla="*/ 37 h 93"/>
                <a:gd name="T8" fmla="*/ 91 w 336"/>
                <a:gd name="T9" fmla="*/ 31 h 93"/>
                <a:gd name="T10" fmla="*/ 123 w 336"/>
                <a:gd name="T11" fmla="*/ 26 h 93"/>
                <a:gd name="T12" fmla="*/ 154 w 336"/>
                <a:gd name="T13" fmla="*/ 23 h 93"/>
                <a:gd name="T14" fmla="*/ 185 w 336"/>
                <a:gd name="T15" fmla="*/ 19 h 93"/>
                <a:gd name="T16" fmla="*/ 216 w 336"/>
                <a:gd name="T17" fmla="*/ 15 h 93"/>
                <a:gd name="T18" fmla="*/ 246 w 336"/>
                <a:gd name="T19" fmla="*/ 12 h 93"/>
                <a:gd name="T20" fmla="*/ 257 w 336"/>
                <a:gd name="T21" fmla="*/ 11 h 93"/>
                <a:gd name="T22" fmla="*/ 266 w 336"/>
                <a:gd name="T23" fmla="*/ 9 h 93"/>
                <a:gd name="T24" fmla="*/ 278 w 336"/>
                <a:gd name="T25" fmla="*/ 7 h 93"/>
                <a:gd name="T26" fmla="*/ 289 w 336"/>
                <a:gd name="T27" fmla="*/ 5 h 93"/>
                <a:gd name="T28" fmla="*/ 299 w 336"/>
                <a:gd name="T29" fmla="*/ 3 h 93"/>
                <a:gd name="T30" fmla="*/ 310 w 336"/>
                <a:gd name="T31" fmla="*/ 1 h 93"/>
                <a:gd name="T32" fmla="*/ 319 w 336"/>
                <a:gd name="T33" fmla="*/ 0 h 93"/>
                <a:gd name="T34" fmla="*/ 331 w 336"/>
                <a:gd name="T35" fmla="*/ 0 h 93"/>
                <a:gd name="T36" fmla="*/ 335 w 336"/>
                <a:gd name="T37" fmla="*/ 21 h 93"/>
                <a:gd name="T38" fmla="*/ 336 w 336"/>
                <a:gd name="T39" fmla="*/ 25 h 93"/>
                <a:gd name="T40" fmla="*/ 336 w 336"/>
                <a:gd name="T41" fmla="*/ 29 h 93"/>
                <a:gd name="T42" fmla="*/ 336 w 336"/>
                <a:gd name="T43" fmla="*/ 31 h 93"/>
                <a:gd name="T44" fmla="*/ 336 w 336"/>
                <a:gd name="T45" fmla="*/ 34 h 93"/>
                <a:gd name="T46" fmla="*/ 336 w 336"/>
                <a:gd name="T47" fmla="*/ 37 h 93"/>
                <a:gd name="T48" fmla="*/ 335 w 336"/>
                <a:gd name="T49" fmla="*/ 40 h 93"/>
                <a:gd name="T50" fmla="*/ 335 w 336"/>
                <a:gd name="T51" fmla="*/ 43 h 93"/>
                <a:gd name="T52" fmla="*/ 334 w 336"/>
                <a:gd name="T53" fmla="*/ 45 h 93"/>
                <a:gd name="T54" fmla="*/ 301 w 336"/>
                <a:gd name="T55" fmla="*/ 50 h 93"/>
                <a:gd name="T56" fmla="*/ 206 w 336"/>
                <a:gd name="T57" fmla="*/ 66 h 93"/>
                <a:gd name="T58" fmla="*/ 105 w 336"/>
                <a:gd name="T59" fmla="*/ 71 h 93"/>
                <a:gd name="T60" fmla="*/ 6 w 336"/>
                <a:gd name="T61" fmla="*/ 93 h 93"/>
                <a:gd name="T62" fmla="*/ 0 w 336"/>
                <a:gd name="T63" fmla="*/ 61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36"/>
                <a:gd name="T97" fmla="*/ 0 h 93"/>
                <a:gd name="T98" fmla="*/ 336 w 336"/>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36" h="93">
                  <a:moveTo>
                    <a:pt x="0" y="61"/>
                  </a:moveTo>
                  <a:lnTo>
                    <a:pt x="0" y="50"/>
                  </a:lnTo>
                  <a:lnTo>
                    <a:pt x="30" y="43"/>
                  </a:lnTo>
                  <a:lnTo>
                    <a:pt x="61" y="37"/>
                  </a:lnTo>
                  <a:lnTo>
                    <a:pt x="91" y="31"/>
                  </a:lnTo>
                  <a:lnTo>
                    <a:pt x="123" y="26"/>
                  </a:lnTo>
                  <a:lnTo>
                    <a:pt x="154" y="23"/>
                  </a:lnTo>
                  <a:lnTo>
                    <a:pt x="185" y="19"/>
                  </a:lnTo>
                  <a:lnTo>
                    <a:pt x="216" y="15"/>
                  </a:lnTo>
                  <a:lnTo>
                    <a:pt x="246" y="12"/>
                  </a:lnTo>
                  <a:lnTo>
                    <a:pt x="257" y="11"/>
                  </a:lnTo>
                  <a:lnTo>
                    <a:pt x="266" y="9"/>
                  </a:lnTo>
                  <a:lnTo>
                    <a:pt x="278" y="7"/>
                  </a:lnTo>
                  <a:lnTo>
                    <a:pt x="289" y="5"/>
                  </a:lnTo>
                  <a:lnTo>
                    <a:pt x="299" y="3"/>
                  </a:lnTo>
                  <a:lnTo>
                    <a:pt x="310" y="1"/>
                  </a:lnTo>
                  <a:lnTo>
                    <a:pt x="319" y="0"/>
                  </a:lnTo>
                  <a:lnTo>
                    <a:pt x="331" y="0"/>
                  </a:lnTo>
                  <a:lnTo>
                    <a:pt x="335" y="21"/>
                  </a:lnTo>
                  <a:lnTo>
                    <a:pt x="336" y="25"/>
                  </a:lnTo>
                  <a:lnTo>
                    <a:pt x="336" y="29"/>
                  </a:lnTo>
                  <a:lnTo>
                    <a:pt x="336" y="31"/>
                  </a:lnTo>
                  <a:lnTo>
                    <a:pt x="336" y="34"/>
                  </a:lnTo>
                  <a:lnTo>
                    <a:pt x="336" y="37"/>
                  </a:lnTo>
                  <a:lnTo>
                    <a:pt x="335" y="40"/>
                  </a:lnTo>
                  <a:lnTo>
                    <a:pt x="335" y="43"/>
                  </a:lnTo>
                  <a:lnTo>
                    <a:pt x="334" y="45"/>
                  </a:lnTo>
                  <a:lnTo>
                    <a:pt x="301" y="50"/>
                  </a:lnTo>
                  <a:lnTo>
                    <a:pt x="206" y="66"/>
                  </a:lnTo>
                  <a:lnTo>
                    <a:pt x="105" y="71"/>
                  </a:lnTo>
                  <a:lnTo>
                    <a:pt x="6" y="93"/>
                  </a:lnTo>
                  <a:lnTo>
                    <a:pt x="0" y="61"/>
                  </a:lnTo>
                  <a:close/>
                </a:path>
              </a:pathLst>
            </a:custGeom>
            <a:solidFill>
              <a:srgbClr val="699F69"/>
            </a:solidFill>
            <a:ln w="9525">
              <a:noFill/>
              <a:round/>
              <a:headEnd/>
              <a:tailEnd/>
            </a:ln>
          </p:spPr>
          <p:txBody>
            <a:bodyPr/>
            <a:lstStyle/>
            <a:p>
              <a:endParaRPr lang="en-US"/>
            </a:p>
          </p:txBody>
        </p:sp>
        <p:sp>
          <p:nvSpPr>
            <p:cNvPr id="4327" name="Freeform 161"/>
            <p:cNvSpPr>
              <a:spLocks/>
            </p:cNvSpPr>
            <p:nvPr/>
          </p:nvSpPr>
          <p:spPr bwMode="auto">
            <a:xfrm>
              <a:off x="4226" y="3844"/>
              <a:ext cx="61" cy="12"/>
            </a:xfrm>
            <a:custGeom>
              <a:avLst/>
              <a:gdLst>
                <a:gd name="T0" fmla="*/ 0 w 362"/>
                <a:gd name="T1" fmla="*/ 55 h 69"/>
                <a:gd name="T2" fmla="*/ 99 w 362"/>
                <a:gd name="T3" fmla="*/ 20 h 69"/>
                <a:gd name="T4" fmla="*/ 240 w 362"/>
                <a:gd name="T5" fmla="*/ 1 h 69"/>
                <a:gd name="T6" fmla="*/ 309 w 362"/>
                <a:gd name="T7" fmla="*/ 0 h 69"/>
                <a:gd name="T8" fmla="*/ 362 w 362"/>
                <a:gd name="T9" fmla="*/ 7 h 69"/>
                <a:gd name="T10" fmla="*/ 346 w 362"/>
                <a:gd name="T11" fmla="*/ 24 h 69"/>
                <a:gd name="T12" fmla="*/ 240 w 362"/>
                <a:gd name="T13" fmla="*/ 24 h 69"/>
                <a:gd name="T14" fmla="*/ 110 w 362"/>
                <a:gd name="T15" fmla="*/ 42 h 69"/>
                <a:gd name="T16" fmla="*/ 106 w 362"/>
                <a:gd name="T17" fmla="*/ 44 h 69"/>
                <a:gd name="T18" fmla="*/ 93 w 362"/>
                <a:gd name="T19" fmla="*/ 50 h 69"/>
                <a:gd name="T20" fmla="*/ 74 w 362"/>
                <a:gd name="T21" fmla="*/ 57 h 69"/>
                <a:gd name="T22" fmla="*/ 53 w 362"/>
                <a:gd name="T23" fmla="*/ 63 h 69"/>
                <a:gd name="T24" fmla="*/ 43 w 362"/>
                <a:gd name="T25" fmla="*/ 65 h 69"/>
                <a:gd name="T26" fmla="*/ 33 w 362"/>
                <a:gd name="T27" fmla="*/ 68 h 69"/>
                <a:gd name="T28" fmla="*/ 23 w 362"/>
                <a:gd name="T29" fmla="*/ 69 h 69"/>
                <a:gd name="T30" fmla="*/ 15 w 362"/>
                <a:gd name="T31" fmla="*/ 69 h 69"/>
                <a:gd name="T32" fmla="*/ 8 w 362"/>
                <a:gd name="T33" fmla="*/ 68 h 69"/>
                <a:gd name="T34" fmla="*/ 3 w 362"/>
                <a:gd name="T35" fmla="*/ 65 h 69"/>
                <a:gd name="T36" fmla="*/ 1 w 362"/>
                <a:gd name="T37" fmla="*/ 63 h 69"/>
                <a:gd name="T38" fmla="*/ 0 w 362"/>
                <a:gd name="T39" fmla="*/ 61 h 69"/>
                <a:gd name="T40" fmla="*/ 0 w 362"/>
                <a:gd name="T41" fmla="*/ 57 h 69"/>
                <a:gd name="T42" fmla="*/ 0 w 362"/>
                <a:gd name="T43" fmla="*/ 55 h 6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2"/>
                <a:gd name="T67" fmla="*/ 0 h 69"/>
                <a:gd name="T68" fmla="*/ 362 w 362"/>
                <a:gd name="T69" fmla="*/ 69 h 6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2" h="69">
                  <a:moveTo>
                    <a:pt x="0" y="55"/>
                  </a:moveTo>
                  <a:lnTo>
                    <a:pt x="99" y="20"/>
                  </a:lnTo>
                  <a:lnTo>
                    <a:pt x="240" y="1"/>
                  </a:lnTo>
                  <a:lnTo>
                    <a:pt x="309" y="0"/>
                  </a:lnTo>
                  <a:lnTo>
                    <a:pt x="362" y="7"/>
                  </a:lnTo>
                  <a:lnTo>
                    <a:pt x="346" y="24"/>
                  </a:lnTo>
                  <a:lnTo>
                    <a:pt x="240" y="24"/>
                  </a:lnTo>
                  <a:lnTo>
                    <a:pt x="110" y="42"/>
                  </a:lnTo>
                  <a:lnTo>
                    <a:pt x="106" y="44"/>
                  </a:lnTo>
                  <a:lnTo>
                    <a:pt x="93" y="50"/>
                  </a:lnTo>
                  <a:lnTo>
                    <a:pt x="74" y="57"/>
                  </a:lnTo>
                  <a:lnTo>
                    <a:pt x="53" y="63"/>
                  </a:lnTo>
                  <a:lnTo>
                    <a:pt x="43" y="65"/>
                  </a:lnTo>
                  <a:lnTo>
                    <a:pt x="33" y="68"/>
                  </a:lnTo>
                  <a:lnTo>
                    <a:pt x="23" y="69"/>
                  </a:lnTo>
                  <a:lnTo>
                    <a:pt x="15" y="69"/>
                  </a:lnTo>
                  <a:lnTo>
                    <a:pt x="8" y="68"/>
                  </a:lnTo>
                  <a:lnTo>
                    <a:pt x="3" y="65"/>
                  </a:lnTo>
                  <a:lnTo>
                    <a:pt x="1" y="63"/>
                  </a:lnTo>
                  <a:lnTo>
                    <a:pt x="0" y="61"/>
                  </a:lnTo>
                  <a:lnTo>
                    <a:pt x="0" y="57"/>
                  </a:lnTo>
                  <a:lnTo>
                    <a:pt x="0" y="55"/>
                  </a:lnTo>
                  <a:close/>
                </a:path>
              </a:pathLst>
            </a:custGeom>
            <a:solidFill>
              <a:srgbClr val="191919"/>
            </a:solidFill>
            <a:ln w="9525">
              <a:noFill/>
              <a:round/>
              <a:headEnd/>
              <a:tailEnd/>
            </a:ln>
          </p:spPr>
          <p:txBody>
            <a:bodyPr/>
            <a:lstStyle/>
            <a:p>
              <a:endParaRPr lang="en-US"/>
            </a:p>
          </p:txBody>
        </p:sp>
        <p:sp>
          <p:nvSpPr>
            <p:cNvPr id="4328" name="Freeform 162"/>
            <p:cNvSpPr>
              <a:spLocks/>
            </p:cNvSpPr>
            <p:nvPr/>
          </p:nvSpPr>
          <p:spPr bwMode="auto">
            <a:xfrm>
              <a:off x="4226" y="3844"/>
              <a:ext cx="61" cy="12"/>
            </a:xfrm>
            <a:custGeom>
              <a:avLst/>
              <a:gdLst>
                <a:gd name="T0" fmla="*/ 0 w 362"/>
                <a:gd name="T1" fmla="*/ 55 h 69"/>
                <a:gd name="T2" fmla="*/ 99 w 362"/>
                <a:gd name="T3" fmla="*/ 20 h 69"/>
                <a:gd name="T4" fmla="*/ 240 w 362"/>
                <a:gd name="T5" fmla="*/ 1 h 69"/>
                <a:gd name="T6" fmla="*/ 309 w 362"/>
                <a:gd name="T7" fmla="*/ 0 h 69"/>
                <a:gd name="T8" fmla="*/ 362 w 362"/>
                <a:gd name="T9" fmla="*/ 7 h 69"/>
                <a:gd name="T10" fmla="*/ 346 w 362"/>
                <a:gd name="T11" fmla="*/ 24 h 69"/>
                <a:gd name="T12" fmla="*/ 240 w 362"/>
                <a:gd name="T13" fmla="*/ 24 h 69"/>
                <a:gd name="T14" fmla="*/ 110 w 362"/>
                <a:gd name="T15" fmla="*/ 42 h 69"/>
                <a:gd name="T16" fmla="*/ 106 w 362"/>
                <a:gd name="T17" fmla="*/ 44 h 69"/>
                <a:gd name="T18" fmla="*/ 93 w 362"/>
                <a:gd name="T19" fmla="*/ 50 h 69"/>
                <a:gd name="T20" fmla="*/ 74 w 362"/>
                <a:gd name="T21" fmla="*/ 57 h 69"/>
                <a:gd name="T22" fmla="*/ 53 w 362"/>
                <a:gd name="T23" fmla="*/ 63 h 69"/>
                <a:gd name="T24" fmla="*/ 43 w 362"/>
                <a:gd name="T25" fmla="*/ 65 h 69"/>
                <a:gd name="T26" fmla="*/ 33 w 362"/>
                <a:gd name="T27" fmla="*/ 68 h 69"/>
                <a:gd name="T28" fmla="*/ 23 w 362"/>
                <a:gd name="T29" fmla="*/ 69 h 69"/>
                <a:gd name="T30" fmla="*/ 15 w 362"/>
                <a:gd name="T31" fmla="*/ 69 h 69"/>
                <a:gd name="T32" fmla="*/ 8 w 362"/>
                <a:gd name="T33" fmla="*/ 68 h 69"/>
                <a:gd name="T34" fmla="*/ 3 w 362"/>
                <a:gd name="T35" fmla="*/ 65 h 69"/>
                <a:gd name="T36" fmla="*/ 1 w 362"/>
                <a:gd name="T37" fmla="*/ 63 h 69"/>
                <a:gd name="T38" fmla="*/ 0 w 362"/>
                <a:gd name="T39" fmla="*/ 61 h 69"/>
                <a:gd name="T40" fmla="*/ 0 w 362"/>
                <a:gd name="T41" fmla="*/ 57 h 69"/>
                <a:gd name="T42" fmla="*/ 0 w 362"/>
                <a:gd name="T43" fmla="*/ 55 h 6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62"/>
                <a:gd name="T67" fmla="*/ 0 h 69"/>
                <a:gd name="T68" fmla="*/ 362 w 362"/>
                <a:gd name="T69" fmla="*/ 69 h 6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62" h="69">
                  <a:moveTo>
                    <a:pt x="0" y="55"/>
                  </a:moveTo>
                  <a:lnTo>
                    <a:pt x="99" y="20"/>
                  </a:lnTo>
                  <a:lnTo>
                    <a:pt x="240" y="1"/>
                  </a:lnTo>
                  <a:lnTo>
                    <a:pt x="309" y="0"/>
                  </a:lnTo>
                  <a:lnTo>
                    <a:pt x="362" y="7"/>
                  </a:lnTo>
                  <a:lnTo>
                    <a:pt x="346" y="24"/>
                  </a:lnTo>
                  <a:lnTo>
                    <a:pt x="240" y="24"/>
                  </a:lnTo>
                  <a:lnTo>
                    <a:pt x="110" y="42"/>
                  </a:lnTo>
                  <a:lnTo>
                    <a:pt x="106" y="44"/>
                  </a:lnTo>
                  <a:lnTo>
                    <a:pt x="93" y="50"/>
                  </a:lnTo>
                  <a:lnTo>
                    <a:pt x="74" y="57"/>
                  </a:lnTo>
                  <a:lnTo>
                    <a:pt x="53" y="63"/>
                  </a:lnTo>
                  <a:lnTo>
                    <a:pt x="43" y="65"/>
                  </a:lnTo>
                  <a:lnTo>
                    <a:pt x="33" y="68"/>
                  </a:lnTo>
                  <a:lnTo>
                    <a:pt x="23" y="69"/>
                  </a:lnTo>
                  <a:lnTo>
                    <a:pt x="15" y="69"/>
                  </a:lnTo>
                  <a:lnTo>
                    <a:pt x="8" y="68"/>
                  </a:lnTo>
                  <a:lnTo>
                    <a:pt x="3" y="65"/>
                  </a:lnTo>
                  <a:lnTo>
                    <a:pt x="1" y="63"/>
                  </a:lnTo>
                  <a:lnTo>
                    <a:pt x="0" y="61"/>
                  </a:lnTo>
                  <a:lnTo>
                    <a:pt x="0" y="57"/>
                  </a:lnTo>
                  <a:lnTo>
                    <a:pt x="0" y="55"/>
                  </a:lnTo>
                  <a:close/>
                </a:path>
              </a:pathLst>
            </a:custGeom>
            <a:solidFill>
              <a:srgbClr val="7F7F7F"/>
            </a:solidFill>
            <a:ln w="9525">
              <a:noFill/>
              <a:round/>
              <a:headEnd/>
              <a:tailEnd/>
            </a:ln>
          </p:spPr>
          <p:txBody>
            <a:bodyPr/>
            <a:lstStyle/>
            <a:p>
              <a:endParaRPr lang="en-US"/>
            </a:p>
          </p:txBody>
        </p:sp>
      </p:grpSp>
      <p:grpSp>
        <p:nvGrpSpPr>
          <p:cNvPr id="4123" name="Group 163"/>
          <p:cNvGrpSpPr>
            <a:grpSpLocks/>
          </p:cNvGrpSpPr>
          <p:nvPr/>
        </p:nvGrpSpPr>
        <p:grpSpPr bwMode="auto">
          <a:xfrm>
            <a:off x="2971800" y="228601"/>
            <a:ext cx="914400" cy="1106487"/>
            <a:chOff x="2136" y="2544"/>
            <a:chExt cx="751" cy="919"/>
          </a:xfrm>
        </p:grpSpPr>
        <p:sp>
          <p:nvSpPr>
            <p:cNvPr id="4258" name="Rectangle 164"/>
            <p:cNvSpPr>
              <a:spLocks noChangeArrowheads="1"/>
            </p:cNvSpPr>
            <p:nvPr/>
          </p:nvSpPr>
          <p:spPr bwMode="auto">
            <a:xfrm>
              <a:off x="2136" y="2544"/>
              <a:ext cx="751" cy="919"/>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grpSp>
          <p:nvGrpSpPr>
            <p:cNvPr id="4259" name="Group 165"/>
            <p:cNvGrpSpPr>
              <a:grpSpLocks/>
            </p:cNvGrpSpPr>
            <p:nvPr/>
          </p:nvGrpSpPr>
          <p:grpSpPr bwMode="auto">
            <a:xfrm>
              <a:off x="2316" y="2736"/>
              <a:ext cx="389" cy="720"/>
              <a:chOff x="2155" y="2736"/>
              <a:chExt cx="389" cy="720"/>
            </a:xfrm>
          </p:grpSpPr>
          <p:sp>
            <p:nvSpPr>
              <p:cNvPr id="4260" name="Rectangle 166"/>
              <p:cNvSpPr>
                <a:spLocks noChangeArrowheads="1"/>
              </p:cNvSpPr>
              <p:nvPr/>
            </p:nvSpPr>
            <p:spPr bwMode="auto">
              <a:xfrm>
                <a:off x="2155" y="2736"/>
                <a:ext cx="389" cy="720"/>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4261" name="Oval 167"/>
              <p:cNvSpPr>
                <a:spLocks noChangeArrowheads="1"/>
              </p:cNvSpPr>
              <p:nvPr/>
            </p:nvSpPr>
            <p:spPr bwMode="auto">
              <a:xfrm>
                <a:off x="2448" y="3072"/>
                <a:ext cx="48" cy="9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262" name="Line 168"/>
              <p:cNvSpPr>
                <a:spLocks noChangeShapeType="1"/>
              </p:cNvSpPr>
              <p:nvPr/>
            </p:nvSpPr>
            <p:spPr bwMode="auto">
              <a:xfrm>
                <a:off x="2160" y="2832"/>
                <a:ext cx="0" cy="96"/>
              </a:xfrm>
              <a:prstGeom prst="line">
                <a:avLst/>
              </a:prstGeom>
              <a:noFill/>
              <a:ln w="38100">
                <a:solidFill>
                  <a:schemeClr val="tx1"/>
                </a:solidFill>
                <a:round/>
                <a:headEnd/>
                <a:tailEnd/>
              </a:ln>
            </p:spPr>
            <p:txBody>
              <a:bodyPr/>
              <a:lstStyle/>
              <a:p>
                <a:endParaRPr lang="en-US"/>
              </a:p>
            </p:txBody>
          </p:sp>
          <p:sp>
            <p:nvSpPr>
              <p:cNvPr id="4263" name="Line 169"/>
              <p:cNvSpPr>
                <a:spLocks noChangeShapeType="1"/>
              </p:cNvSpPr>
              <p:nvPr/>
            </p:nvSpPr>
            <p:spPr bwMode="auto">
              <a:xfrm>
                <a:off x="2160" y="3216"/>
                <a:ext cx="0" cy="96"/>
              </a:xfrm>
              <a:prstGeom prst="line">
                <a:avLst/>
              </a:prstGeom>
              <a:noFill/>
              <a:ln w="38100">
                <a:solidFill>
                  <a:schemeClr val="tx1"/>
                </a:solidFill>
                <a:round/>
                <a:headEnd/>
                <a:tailEnd/>
              </a:ln>
            </p:spPr>
            <p:txBody>
              <a:bodyPr/>
              <a:lstStyle/>
              <a:p>
                <a:endParaRPr lang="en-US"/>
              </a:p>
            </p:txBody>
          </p:sp>
        </p:grpSp>
      </p:grpSp>
      <p:grpSp>
        <p:nvGrpSpPr>
          <p:cNvPr id="4124" name="Group 170"/>
          <p:cNvGrpSpPr>
            <a:grpSpLocks/>
          </p:cNvGrpSpPr>
          <p:nvPr/>
        </p:nvGrpSpPr>
        <p:grpSpPr bwMode="auto">
          <a:xfrm>
            <a:off x="5791200" y="5486401"/>
            <a:ext cx="630238" cy="631824"/>
            <a:chOff x="2032" y="4520"/>
            <a:chExt cx="540" cy="542"/>
          </a:xfrm>
        </p:grpSpPr>
        <p:sp>
          <p:nvSpPr>
            <p:cNvPr id="4255" name="Freeform 171"/>
            <p:cNvSpPr>
              <a:spLocks/>
            </p:cNvSpPr>
            <p:nvPr/>
          </p:nvSpPr>
          <p:spPr bwMode="auto">
            <a:xfrm>
              <a:off x="2490" y="4762"/>
              <a:ext cx="6" cy="300"/>
            </a:xfrm>
            <a:custGeom>
              <a:avLst/>
              <a:gdLst>
                <a:gd name="T0" fmla="*/ 6 w 6"/>
                <a:gd name="T1" fmla="*/ 0 h 300"/>
                <a:gd name="T2" fmla="*/ 0 w 6"/>
                <a:gd name="T3" fmla="*/ 300 h 300"/>
                <a:gd name="T4" fmla="*/ 6 w 6"/>
                <a:gd name="T5" fmla="*/ 0 h 300"/>
                <a:gd name="T6" fmla="*/ 0 60000 65536"/>
                <a:gd name="T7" fmla="*/ 0 60000 65536"/>
                <a:gd name="T8" fmla="*/ 0 60000 65536"/>
                <a:gd name="T9" fmla="*/ 0 w 6"/>
                <a:gd name="T10" fmla="*/ 0 h 300"/>
                <a:gd name="T11" fmla="*/ 6 w 6"/>
                <a:gd name="T12" fmla="*/ 300 h 300"/>
              </a:gdLst>
              <a:ahLst/>
              <a:cxnLst>
                <a:cxn ang="T6">
                  <a:pos x="T0" y="T1"/>
                </a:cxn>
                <a:cxn ang="T7">
                  <a:pos x="T2" y="T3"/>
                </a:cxn>
                <a:cxn ang="T8">
                  <a:pos x="T4" y="T5"/>
                </a:cxn>
              </a:cxnLst>
              <a:rect l="T9" t="T10" r="T11" b="T12"/>
              <a:pathLst>
                <a:path w="6" h="300">
                  <a:moveTo>
                    <a:pt x="6" y="0"/>
                  </a:moveTo>
                  <a:lnTo>
                    <a:pt x="0" y="300"/>
                  </a:lnTo>
                  <a:lnTo>
                    <a:pt x="6" y="0"/>
                  </a:lnTo>
                  <a:close/>
                </a:path>
              </a:pathLst>
            </a:custGeom>
            <a:solidFill>
              <a:srgbClr val="00A800"/>
            </a:solidFill>
            <a:ln w="76200">
              <a:solidFill>
                <a:schemeClr val="tx1"/>
              </a:solidFill>
              <a:round/>
              <a:headEnd/>
              <a:tailEnd/>
            </a:ln>
          </p:spPr>
          <p:txBody>
            <a:bodyPr/>
            <a:lstStyle/>
            <a:p>
              <a:endParaRPr lang="en-US"/>
            </a:p>
          </p:txBody>
        </p:sp>
        <p:sp>
          <p:nvSpPr>
            <p:cNvPr id="4256" name="Freeform 172"/>
            <p:cNvSpPr>
              <a:spLocks/>
            </p:cNvSpPr>
            <p:nvPr/>
          </p:nvSpPr>
          <p:spPr bwMode="auto">
            <a:xfrm>
              <a:off x="2084" y="4762"/>
              <a:ext cx="6" cy="300"/>
            </a:xfrm>
            <a:custGeom>
              <a:avLst/>
              <a:gdLst>
                <a:gd name="T0" fmla="*/ 6 w 6"/>
                <a:gd name="T1" fmla="*/ 0 h 300"/>
                <a:gd name="T2" fmla="*/ 0 w 6"/>
                <a:gd name="T3" fmla="*/ 300 h 300"/>
                <a:gd name="T4" fmla="*/ 6 w 6"/>
                <a:gd name="T5" fmla="*/ 0 h 300"/>
                <a:gd name="T6" fmla="*/ 0 60000 65536"/>
                <a:gd name="T7" fmla="*/ 0 60000 65536"/>
                <a:gd name="T8" fmla="*/ 0 60000 65536"/>
                <a:gd name="T9" fmla="*/ 0 w 6"/>
                <a:gd name="T10" fmla="*/ 0 h 300"/>
                <a:gd name="T11" fmla="*/ 6 w 6"/>
                <a:gd name="T12" fmla="*/ 300 h 300"/>
              </a:gdLst>
              <a:ahLst/>
              <a:cxnLst>
                <a:cxn ang="T6">
                  <a:pos x="T0" y="T1"/>
                </a:cxn>
                <a:cxn ang="T7">
                  <a:pos x="T2" y="T3"/>
                </a:cxn>
                <a:cxn ang="T8">
                  <a:pos x="T4" y="T5"/>
                </a:cxn>
              </a:cxnLst>
              <a:rect l="T9" t="T10" r="T11" b="T12"/>
              <a:pathLst>
                <a:path w="6" h="300">
                  <a:moveTo>
                    <a:pt x="6" y="0"/>
                  </a:moveTo>
                  <a:lnTo>
                    <a:pt x="0" y="300"/>
                  </a:lnTo>
                  <a:lnTo>
                    <a:pt x="6" y="0"/>
                  </a:lnTo>
                  <a:close/>
                </a:path>
              </a:pathLst>
            </a:custGeom>
            <a:solidFill>
              <a:srgbClr val="00A800"/>
            </a:solidFill>
            <a:ln w="76200">
              <a:solidFill>
                <a:schemeClr val="tx1"/>
              </a:solidFill>
              <a:round/>
              <a:headEnd/>
              <a:tailEnd/>
            </a:ln>
          </p:spPr>
          <p:txBody>
            <a:bodyPr/>
            <a:lstStyle/>
            <a:p>
              <a:endParaRPr lang="en-US"/>
            </a:p>
          </p:txBody>
        </p:sp>
        <p:sp>
          <p:nvSpPr>
            <p:cNvPr id="4257" name="Freeform 173"/>
            <p:cNvSpPr>
              <a:spLocks/>
            </p:cNvSpPr>
            <p:nvPr/>
          </p:nvSpPr>
          <p:spPr bwMode="auto">
            <a:xfrm>
              <a:off x="2032" y="4520"/>
              <a:ext cx="540" cy="252"/>
            </a:xfrm>
            <a:custGeom>
              <a:avLst/>
              <a:gdLst>
                <a:gd name="T0" fmla="*/ 0 w 540"/>
                <a:gd name="T1" fmla="*/ 0 h 252"/>
                <a:gd name="T2" fmla="*/ 540 w 540"/>
                <a:gd name="T3" fmla="*/ 0 h 252"/>
                <a:gd name="T4" fmla="*/ 540 w 540"/>
                <a:gd name="T5" fmla="*/ 252 h 252"/>
                <a:gd name="T6" fmla="*/ 0 w 540"/>
                <a:gd name="T7" fmla="*/ 252 h 252"/>
                <a:gd name="T8" fmla="*/ 0 w 540"/>
                <a:gd name="T9" fmla="*/ 0 h 252"/>
                <a:gd name="T10" fmla="*/ 0 60000 65536"/>
                <a:gd name="T11" fmla="*/ 0 60000 65536"/>
                <a:gd name="T12" fmla="*/ 0 60000 65536"/>
                <a:gd name="T13" fmla="*/ 0 60000 65536"/>
                <a:gd name="T14" fmla="*/ 0 60000 65536"/>
                <a:gd name="T15" fmla="*/ 0 w 540"/>
                <a:gd name="T16" fmla="*/ 0 h 252"/>
                <a:gd name="T17" fmla="*/ 540 w 540"/>
                <a:gd name="T18" fmla="*/ 252 h 252"/>
              </a:gdLst>
              <a:ahLst/>
              <a:cxnLst>
                <a:cxn ang="T10">
                  <a:pos x="T0" y="T1"/>
                </a:cxn>
                <a:cxn ang="T11">
                  <a:pos x="T2" y="T3"/>
                </a:cxn>
                <a:cxn ang="T12">
                  <a:pos x="T4" y="T5"/>
                </a:cxn>
                <a:cxn ang="T13">
                  <a:pos x="T6" y="T7"/>
                </a:cxn>
                <a:cxn ang="T14">
                  <a:pos x="T8" y="T9"/>
                </a:cxn>
              </a:cxnLst>
              <a:rect l="T15" t="T16" r="T17" b="T18"/>
              <a:pathLst>
                <a:path w="540" h="252">
                  <a:moveTo>
                    <a:pt x="0" y="0"/>
                  </a:moveTo>
                  <a:lnTo>
                    <a:pt x="540" y="0"/>
                  </a:lnTo>
                  <a:lnTo>
                    <a:pt x="540" y="252"/>
                  </a:lnTo>
                  <a:lnTo>
                    <a:pt x="0" y="252"/>
                  </a:lnTo>
                  <a:lnTo>
                    <a:pt x="0" y="0"/>
                  </a:lnTo>
                  <a:close/>
                </a:path>
              </a:pathLst>
            </a:custGeom>
            <a:solidFill>
              <a:srgbClr val="00A800"/>
            </a:solidFill>
            <a:ln w="22225">
              <a:solidFill>
                <a:schemeClr val="tx1"/>
              </a:solidFill>
              <a:round/>
              <a:headEnd/>
              <a:tailEnd/>
            </a:ln>
          </p:spPr>
          <p:txBody>
            <a:bodyPr/>
            <a:lstStyle/>
            <a:p>
              <a:endParaRPr lang="en-US"/>
            </a:p>
          </p:txBody>
        </p:sp>
      </p:grpSp>
      <p:grpSp>
        <p:nvGrpSpPr>
          <p:cNvPr id="4125" name="Group 174"/>
          <p:cNvGrpSpPr>
            <a:grpSpLocks/>
          </p:cNvGrpSpPr>
          <p:nvPr/>
        </p:nvGrpSpPr>
        <p:grpSpPr bwMode="auto">
          <a:xfrm>
            <a:off x="4038600" y="4379919"/>
            <a:ext cx="539750" cy="703263"/>
            <a:chOff x="2064" y="4295"/>
            <a:chExt cx="340" cy="443"/>
          </a:xfrm>
        </p:grpSpPr>
        <p:grpSp>
          <p:nvGrpSpPr>
            <p:cNvPr id="4243" name="Group 175"/>
            <p:cNvGrpSpPr>
              <a:grpSpLocks/>
            </p:cNvGrpSpPr>
            <p:nvPr/>
          </p:nvGrpSpPr>
          <p:grpSpPr bwMode="auto">
            <a:xfrm>
              <a:off x="2064" y="4295"/>
              <a:ext cx="302" cy="397"/>
              <a:chOff x="1176" y="5351"/>
              <a:chExt cx="302" cy="397"/>
            </a:xfrm>
          </p:grpSpPr>
          <p:sp>
            <p:nvSpPr>
              <p:cNvPr id="4250" name="Line 176"/>
              <p:cNvSpPr>
                <a:spLocks noChangeShapeType="1"/>
              </p:cNvSpPr>
              <p:nvPr/>
            </p:nvSpPr>
            <p:spPr bwMode="auto">
              <a:xfrm>
                <a:off x="1478" y="5427"/>
                <a:ext cx="0" cy="182"/>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251" name="Line 177"/>
              <p:cNvSpPr>
                <a:spLocks noChangeShapeType="1"/>
              </p:cNvSpPr>
              <p:nvPr/>
            </p:nvSpPr>
            <p:spPr bwMode="auto">
              <a:xfrm>
                <a:off x="1359" y="5351"/>
                <a:ext cx="0" cy="227"/>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252" name="Freeform 178"/>
              <p:cNvSpPr>
                <a:spLocks/>
              </p:cNvSpPr>
              <p:nvPr/>
            </p:nvSpPr>
            <p:spPr bwMode="auto">
              <a:xfrm>
                <a:off x="1176" y="5359"/>
                <a:ext cx="0" cy="174"/>
              </a:xfrm>
              <a:custGeom>
                <a:avLst/>
                <a:gdLst>
                  <a:gd name="T0" fmla="*/ 0 w 309"/>
                  <a:gd name="T1" fmla="*/ 108 h 238"/>
                  <a:gd name="T2" fmla="*/ 113 w 309"/>
                  <a:gd name="T3" fmla="*/ 238 h 238"/>
                  <a:gd name="T4" fmla="*/ 309 w 309"/>
                  <a:gd name="T5" fmla="*/ 93 h 238"/>
                  <a:gd name="T6" fmla="*/ 183 w 309"/>
                  <a:gd name="T7" fmla="*/ 0 h 238"/>
                  <a:gd name="T8" fmla="*/ 0 w 309"/>
                  <a:gd name="T9" fmla="*/ 108 h 238"/>
                  <a:gd name="T10" fmla="*/ 0 60000 65536"/>
                  <a:gd name="T11" fmla="*/ 0 60000 65536"/>
                  <a:gd name="T12" fmla="*/ 0 60000 65536"/>
                  <a:gd name="T13" fmla="*/ 0 60000 65536"/>
                  <a:gd name="T14" fmla="*/ 0 60000 65536"/>
                  <a:gd name="T15" fmla="*/ 0 w 309"/>
                  <a:gd name="T16" fmla="*/ 0 h 238"/>
                  <a:gd name="T17" fmla="*/ 309 w 309"/>
                  <a:gd name="T18" fmla="*/ 238 h 238"/>
                </a:gdLst>
                <a:ahLst/>
                <a:cxnLst>
                  <a:cxn ang="T10">
                    <a:pos x="T0" y="T1"/>
                  </a:cxn>
                  <a:cxn ang="T11">
                    <a:pos x="T2" y="T3"/>
                  </a:cxn>
                  <a:cxn ang="T12">
                    <a:pos x="T4" y="T5"/>
                  </a:cxn>
                  <a:cxn ang="T13">
                    <a:pos x="T6" y="T7"/>
                  </a:cxn>
                  <a:cxn ang="T14">
                    <a:pos x="T8" y="T9"/>
                  </a:cxn>
                </a:cxnLst>
                <a:rect l="T15" t="T16" r="T17" b="T18"/>
                <a:pathLst>
                  <a:path w="309" h="238">
                    <a:moveTo>
                      <a:pt x="0" y="108"/>
                    </a:moveTo>
                    <a:lnTo>
                      <a:pt x="113" y="238"/>
                    </a:lnTo>
                    <a:lnTo>
                      <a:pt x="309" y="93"/>
                    </a:lnTo>
                    <a:lnTo>
                      <a:pt x="183" y="0"/>
                    </a:lnTo>
                    <a:lnTo>
                      <a:pt x="0" y="108"/>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sp>
            <p:nvSpPr>
              <p:cNvPr id="4253" name="Line 179"/>
              <p:cNvSpPr>
                <a:spLocks noChangeShapeType="1"/>
              </p:cNvSpPr>
              <p:nvPr/>
            </p:nvSpPr>
            <p:spPr bwMode="auto">
              <a:xfrm>
                <a:off x="1294" y="5566"/>
                <a:ext cx="0" cy="182"/>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254" name="Line 180"/>
              <p:cNvSpPr>
                <a:spLocks noChangeShapeType="1"/>
              </p:cNvSpPr>
              <p:nvPr/>
            </p:nvSpPr>
            <p:spPr bwMode="auto">
              <a:xfrm>
                <a:off x="1181" y="5442"/>
                <a:ext cx="0" cy="181"/>
              </a:xfrm>
              <a:prstGeom prst="line">
                <a:avLst/>
              </a:prstGeom>
              <a:noFill/>
              <a:ln w="25400">
                <a:solidFill>
                  <a:schemeClr val="tx1"/>
                </a:solidFill>
                <a:round/>
                <a:headEnd/>
                <a:tailEnd/>
              </a:ln>
            </p:spPr>
            <p:txBody>
              <a:bodyPr wrap="none" lIns="0" tIns="0" rIns="0" bIns="0" anchor="ctr">
                <a:spAutoFit/>
              </a:bodyPr>
              <a:lstStyle/>
              <a:p>
                <a:endParaRPr lang="en-US"/>
              </a:p>
            </p:txBody>
          </p:sp>
        </p:grpSp>
        <p:grpSp>
          <p:nvGrpSpPr>
            <p:cNvPr id="4244" name="Group 181"/>
            <p:cNvGrpSpPr>
              <a:grpSpLocks/>
            </p:cNvGrpSpPr>
            <p:nvPr/>
          </p:nvGrpSpPr>
          <p:grpSpPr bwMode="auto">
            <a:xfrm>
              <a:off x="2220" y="4420"/>
              <a:ext cx="184" cy="318"/>
              <a:chOff x="2076" y="5251"/>
              <a:chExt cx="184" cy="318"/>
            </a:xfrm>
          </p:grpSpPr>
          <p:sp>
            <p:nvSpPr>
              <p:cNvPr id="4245" name="Freeform 182"/>
              <p:cNvSpPr>
                <a:spLocks/>
              </p:cNvSpPr>
              <p:nvPr/>
            </p:nvSpPr>
            <p:spPr bwMode="auto">
              <a:xfrm>
                <a:off x="2076" y="5302"/>
                <a:ext cx="0" cy="174"/>
              </a:xfrm>
              <a:custGeom>
                <a:avLst/>
                <a:gdLst>
                  <a:gd name="T0" fmla="*/ 0 w 194"/>
                  <a:gd name="T1" fmla="*/ 48 h 111"/>
                  <a:gd name="T2" fmla="*/ 99 w 194"/>
                  <a:gd name="T3" fmla="*/ 111 h 111"/>
                  <a:gd name="T4" fmla="*/ 194 w 194"/>
                  <a:gd name="T5" fmla="*/ 57 h 111"/>
                  <a:gd name="T6" fmla="*/ 88 w 194"/>
                  <a:gd name="T7" fmla="*/ 0 h 111"/>
                  <a:gd name="T8" fmla="*/ 0 w 194"/>
                  <a:gd name="T9" fmla="*/ 48 h 111"/>
                  <a:gd name="T10" fmla="*/ 0 60000 65536"/>
                  <a:gd name="T11" fmla="*/ 0 60000 65536"/>
                  <a:gd name="T12" fmla="*/ 0 60000 65536"/>
                  <a:gd name="T13" fmla="*/ 0 60000 65536"/>
                  <a:gd name="T14" fmla="*/ 0 60000 65536"/>
                  <a:gd name="T15" fmla="*/ 0 w 194"/>
                  <a:gd name="T16" fmla="*/ 0 h 111"/>
                  <a:gd name="T17" fmla="*/ 194 w 194"/>
                  <a:gd name="T18" fmla="*/ 111 h 111"/>
                </a:gdLst>
                <a:ahLst/>
                <a:cxnLst>
                  <a:cxn ang="T10">
                    <a:pos x="T0" y="T1"/>
                  </a:cxn>
                  <a:cxn ang="T11">
                    <a:pos x="T2" y="T3"/>
                  </a:cxn>
                  <a:cxn ang="T12">
                    <a:pos x="T4" y="T5"/>
                  </a:cxn>
                  <a:cxn ang="T13">
                    <a:pos x="T6" y="T7"/>
                  </a:cxn>
                  <a:cxn ang="T14">
                    <a:pos x="T8" y="T9"/>
                  </a:cxn>
                </a:cxnLst>
                <a:rect l="T15" t="T16" r="T17" b="T18"/>
                <a:pathLst>
                  <a:path w="194" h="111">
                    <a:moveTo>
                      <a:pt x="0" y="48"/>
                    </a:moveTo>
                    <a:lnTo>
                      <a:pt x="99" y="111"/>
                    </a:lnTo>
                    <a:lnTo>
                      <a:pt x="194" y="57"/>
                    </a:lnTo>
                    <a:lnTo>
                      <a:pt x="88" y="0"/>
                    </a:lnTo>
                    <a:lnTo>
                      <a:pt x="0" y="48"/>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sp>
            <p:nvSpPr>
              <p:cNvPr id="4246" name="Line 183"/>
              <p:cNvSpPr>
                <a:spLocks noChangeShapeType="1"/>
              </p:cNvSpPr>
              <p:nvPr/>
            </p:nvSpPr>
            <p:spPr bwMode="auto">
              <a:xfrm>
                <a:off x="2174" y="5342"/>
                <a:ext cx="2" cy="227"/>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247" name="Line 184"/>
              <p:cNvSpPr>
                <a:spLocks noChangeShapeType="1"/>
              </p:cNvSpPr>
              <p:nvPr/>
            </p:nvSpPr>
            <p:spPr bwMode="auto">
              <a:xfrm>
                <a:off x="2086" y="5389"/>
                <a:ext cx="0" cy="114"/>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248" name="Line 185"/>
              <p:cNvSpPr>
                <a:spLocks noChangeShapeType="1"/>
              </p:cNvSpPr>
              <p:nvPr/>
            </p:nvSpPr>
            <p:spPr bwMode="auto">
              <a:xfrm>
                <a:off x="2258" y="5290"/>
                <a:ext cx="2" cy="218"/>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249" name="Freeform 186"/>
              <p:cNvSpPr>
                <a:spLocks/>
              </p:cNvSpPr>
              <p:nvPr/>
            </p:nvSpPr>
            <p:spPr bwMode="auto">
              <a:xfrm>
                <a:off x="2172" y="5251"/>
                <a:ext cx="0" cy="174"/>
              </a:xfrm>
              <a:custGeom>
                <a:avLst/>
                <a:gdLst>
                  <a:gd name="T0" fmla="*/ 0 w 102"/>
                  <a:gd name="T1" fmla="*/ 54 h 117"/>
                  <a:gd name="T2" fmla="*/ 102 w 102"/>
                  <a:gd name="T3" fmla="*/ 0 h 117"/>
                  <a:gd name="T4" fmla="*/ 102 w 102"/>
                  <a:gd name="T5" fmla="*/ 60 h 117"/>
                  <a:gd name="T6" fmla="*/ 0 w 102"/>
                  <a:gd name="T7" fmla="*/ 117 h 117"/>
                  <a:gd name="T8" fmla="*/ 0 w 102"/>
                  <a:gd name="T9" fmla="*/ 54 h 117"/>
                  <a:gd name="T10" fmla="*/ 0 60000 65536"/>
                  <a:gd name="T11" fmla="*/ 0 60000 65536"/>
                  <a:gd name="T12" fmla="*/ 0 60000 65536"/>
                  <a:gd name="T13" fmla="*/ 0 60000 65536"/>
                  <a:gd name="T14" fmla="*/ 0 60000 65536"/>
                  <a:gd name="T15" fmla="*/ 0 w 102"/>
                  <a:gd name="T16" fmla="*/ 0 h 117"/>
                  <a:gd name="T17" fmla="*/ 102 w 102"/>
                  <a:gd name="T18" fmla="*/ 117 h 117"/>
                </a:gdLst>
                <a:ahLst/>
                <a:cxnLst>
                  <a:cxn ang="T10">
                    <a:pos x="T0" y="T1"/>
                  </a:cxn>
                  <a:cxn ang="T11">
                    <a:pos x="T2" y="T3"/>
                  </a:cxn>
                  <a:cxn ang="T12">
                    <a:pos x="T4" y="T5"/>
                  </a:cxn>
                  <a:cxn ang="T13">
                    <a:pos x="T6" y="T7"/>
                  </a:cxn>
                  <a:cxn ang="T14">
                    <a:pos x="T8" y="T9"/>
                  </a:cxn>
                </a:cxnLst>
                <a:rect l="T15" t="T16" r="T17" b="T18"/>
                <a:pathLst>
                  <a:path w="102" h="117">
                    <a:moveTo>
                      <a:pt x="0" y="54"/>
                    </a:moveTo>
                    <a:lnTo>
                      <a:pt x="102" y="0"/>
                    </a:lnTo>
                    <a:lnTo>
                      <a:pt x="102" y="60"/>
                    </a:lnTo>
                    <a:lnTo>
                      <a:pt x="0" y="117"/>
                    </a:lnTo>
                    <a:lnTo>
                      <a:pt x="0" y="54"/>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grpSp>
      </p:grpSp>
      <p:grpSp>
        <p:nvGrpSpPr>
          <p:cNvPr id="4126" name="Group 187"/>
          <p:cNvGrpSpPr>
            <a:grpSpLocks/>
          </p:cNvGrpSpPr>
          <p:nvPr/>
        </p:nvGrpSpPr>
        <p:grpSpPr bwMode="auto">
          <a:xfrm flipH="1">
            <a:off x="533400" y="4486274"/>
            <a:ext cx="547688" cy="1044575"/>
            <a:chOff x="1589" y="4122"/>
            <a:chExt cx="345" cy="658"/>
          </a:xfrm>
        </p:grpSpPr>
        <p:grpSp>
          <p:nvGrpSpPr>
            <p:cNvPr id="4224" name="Group 188"/>
            <p:cNvGrpSpPr>
              <a:grpSpLocks/>
            </p:cNvGrpSpPr>
            <p:nvPr/>
          </p:nvGrpSpPr>
          <p:grpSpPr bwMode="auto">
            <a:xfrm>
              <a:off x="1640" y="4122"/>
              <a:ext cx="92" cy="377"/>
              <a:chOff x="1736" y="3642"/>
              <a:chExt cx="92" cy="377"/>
            </a:xfrm>
          </p:grpSpPr>
          <p:sp>
            <p:nvSpPr>
              <p:cNvPr id="4237" name="Freeform 189"/>
              <p:cNvSpPr>
                <a:spLocks/>
              </p:cNvSpPr>
              <p:nvPr/>
            </p:nvSpPr>
            <p:spPr bwMode="auto">
              <a:xfrm flipH="1">
                <a:off x="1746" y="3845"/>
                <a:ext cx="0" cy="174"/>
              </a:xfrm>
              <a:custGeom>
                <a:avLst/>
                <a:gdLst>
                  <a:gd name="T0" fmla="*/ 0 w 19"/>
                  <a:gd name="T1" fmla="*/ 5 h 414"/>
                  <a:gd name="T2" fmla="*/ 3 w 19"/>
                  <a:gd name="T3" fmla="*/ 3 h 414"/>
                  <a:gd name="T4" fmla="*/ 3 w 19"/>
                  <a:gd name="T5" fmla="*/ 2 h 414"/>
                  <a:gd name="T6" fmla="*/ 4 w 19"/>
                  <a:gd name="T7" fmla="*/ 1 h 414"/>
                  <a:gd name="T8" fmla="*/ 6 w 19"/>
                  <a:gd name="T9" fmla="*/ 0 h 414"/>
                  <a:gd name="T10" fmla="*/ 16 w 19"/>
                  <a:gd name="T11" fmla="*/ 0 h 414"/>
                  <a:gd name="T12" fmla="*/ 18 w 19"/>
                  <a:gd name="T13" fmla="*/ 2 h 414"/>
                  <a:gd name="T14" fmla="*/ 18 w 19"/>
                  <a:gd name="T15" fmla="*/ 3 h 414"/>
                  <a:gd name="T16" fmla="*/ 19 w 19"/>
                  <a:gd name="T17" fmla="*/ 5 h 414"/>
                  <a:gd name="T18" fmla="*/ 19 w 19"/>
                  <a:gd name="T19" fmla="*/ 409 h 414"/>
                  <a:gd name="T20" fmla="*/ 18 w 19"/>
                  <a:gd name="T21" fmla="*/ 410 h 414"/>
                  <a:gd name="T22" fmla="*/ 18 w 19"/>
                  <a:gd name="T23" fmla="*/ 411 h 414"/>
                  <a:gd name="T24" fmla="*/ 16 w 19"/>
                  <a:gd name="T25" fmla="*/ 413 h 414"/>
                  <a:gd name="T26" fmla="*/ 12 w 19"/>
                  <a:gd name="T27" fmla="*/ 413 h 414"/>
                  <a:gd name="T28" fmla="*/ 10 w 19"/>
                  <a:gd name="T29" fmla="*/ 414 h 414"/>
                  <a:gd name="T30" fmla="*/ 9 w 19"/>
                  <a:gd name="T31" fmla="*/ 413 h 414"/>
                  <a:gd name="T32" fmla="*/ 6 w 19"/>
                  <a:gd name="T33" fmla="*/ 413 h 414"/>
                  <a:gd name="T34" fmla="*/ 4 w 19"/>
                  <a:gd name="T35" fmla="*/ 412 h 414"/>
                  <a:gd name="T36" fmla="*/ 3 w 19"/>
                  <a:gd name="T37" fmla="*/ 411 h 414"/>
                  <a:gd name="T38" fmla="*/ 3 w 19"/>
                  <a:gd name="T39" fmla="*/ 410 h 414"/>
                  <a:gd name="T40" fmla="*/ 0 w 19"/>
                  <a:gd name="T41" fmla="*/ 409 h 414"/>
                  <a:gd name="T42" fmla="*/ 0 w 19"/>
                  <a:gd name="T43" fmla="*/ 5 h 41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9"/>
                  <a:gd name="T67" fmla="*/ 0 h 414"/>
                  <a:gd name="T68" fmla="*/ 19 w 19"/>
                  <a:gd name="T69" fmla="*/ 414 h 41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9" h="414">
                    <a:moveTo>
                      <a:pt x="0" y="5"/>
                    </a:moveTo>
                    <a:lnTo>
                      <a:pt x="3" y="3"/>
                    </a:lnTo>
                    <a:lnTo>
                      <a:pt x="3" y="2"/>
                    </a:lnTo>
                    <a:lnTo>
                      <a:pt x="4" y="1"/>
                    </a:lnTo>
                    <a:lnTo>
                      <a:pt x="6" y="0"/>
                    </a:lnTo>
                    <a:lnTo>
                      <a:pt x="16" y="0"/>
                    </a:lnTo>
                    <a:lnTo>
                      <a:pt x="18" y="2"/>
                    </a:lnTo>
                    <a:lnTo>
                      <a:pt x="18" y="3"/>
                    </a:lnTo>
                    <a:lnTo>
                      <a:pt x="19" y="5"/>
                    </a:lnTo>
                    <a:lnTo>
                      <a:pt x="19" y="409"/>
                    </a:lnTo>
                    <a:lnTo>
                      <a:pt x="18" y="410"/>
                    </a:lnTo>
                    <a:lnTo>
                      <a:pt x="18" y="411"/>
                    </a:lnTo>
                    <a:lnTo>
                      <a:pt x="16" y="413"/>
                    </a:lnTo>
                    <a:lnTo>
                      <a:pt x="12" y="413"/>
                    </a:lnTo>
                    <a:lnTo>
                      <a:pt x="10" y="414"/>
                    </a:lnTo>
                    <a:lnTo>
                      <a:pt x="9" y="413"/>
                    </a:lnTo>
                    <a:lnTo>
                      <a:pt x="6" y="413"/>
                    </a:lnTo>
                    <a:lnTo>
                      <a:pt x="4" y="412"/>
                    </a:lnTo>
                    <a:lnTo>
                      <a:pt x="3" y="411"/>
                    </a:lnTo>
                    <a:lnTo>
                      <a:pt x="3" y="410"/>
                    </a:lnTo>
                    <a:lnTo>
                      <a:pt x="0" y="409"/>
                    </a:lnTo>
                    <a:lnTo>
                      <a:pt x="0" y="5"/>
                    </a:lnTo>
                    <a:close/>
                  </a:path>
                </a:pathLst>
              </a:custGeom>
              <a:solidFill>
                <a:srgbClr val="000000"/>
              </a:solidFill>
              <a:ln w="9525">
                <a:noFill/>
                <a:round/>
                <a:headEnd/>
                <a:tailEnd/>
              </a:ln>
            </p:spPr>
            <p:txBody>
              <a:bodyPr wrap="none" lIns="0" tIns="0" rIns="0" bIns="0" anchor="ctr">
                <a:spAutoFit/>
              </a:bodyPr>
              <a:lstStyle/>
              <a:p>
                <a:endParaRPr lang="en-US"/>
              </a:p>
            </p:txBody>
          </p:sp>
          <p:sp>
            <p:nvSpPr>
              <p:cNvPr id="4238" name="Freeform 190"/>
              <p:cNvSpPr>
                <a:spLocks/>
              </p:cNvSpPr>
              <p:nvPr/>
            </p:nvSpPr>
            <p:spPr bwMode="auto">
              <a:xfrm flipH="1">
                <a:off x="1828" y="3789"/>
                <a:ext cx="0" cy="174"/>
              </a:xfrm>
              <a:custGeom>
                <a:avLst/>
                <a:gdLst>
                  <a:gd name="T0" fmla="*/ 0 w 19"/>
                  <a:gd name="T1" fmla="*/ 6 h 415"/>
                  <a:gd name="T2" fmla="*/ 1 w 19"/>
                  <a:gd name="T3" fmla="*/ 4 h 415"/>
                  <a:gd name="T4" fmla="*/ 1 w 19"/>
                  <a:gd name="T5" fmla="*/ 2 h 415"/>
                  <a:gd name="T6" fmla="*/ 3 w 19"/>
                  <a:gd name="T7" fmla="*/ 1 h 415"/>
                  <a:gd name="T8" fmla="*/ 6 w 19"/>
                  <a:gd name="T9" fmla="*/ 0 h 415"/>
                  <a:gd name="T10" fmla="*/ 14 w 19"/>
                  <a:gd name="T11" fmla="*/ 0 h 415"/>
                  <a:gd name="T12" fmla="*/ 19 w 19"/>
                  <a:gd name="T13" fmla="*/ 4 h 415"/>
                  <a:gd name="T14" fmla="*/ 19 w 19"/>
                  <a:gd name="T15" fmla="*/ 410 h 415"/>
                  <a:gd name="T16" fmla="*/ 14 w 19"/>
                  <a:gd name="T17" fmla="*/ 414 h 415"/>
                  <a:gd name="T18" fmla="*/ 12 w 19"/>
                  <a:gd name="T19" fmla="*/ 414 h 415"/>
                  <a:gd name="T20" fmla="*/ 10 w 19"/>
                  <a:gd name="T21" fmla="*/ 415 h 415"/>
                  <a:gd name="T22" fmla="*/ 8 w 19"/>
                  <a:gd name="T23" fmla="*/ 414 h 415"/>
                  <a:gd name="T24" fmla="*/ 6 w 19"/>
                  <a:gd name="T25" fmla="*/ 414 h 415"/>
                  <a:gd name="T26" fmla="*/ 3 w 19"/>
                  <a:gd name="T27" fmla="*/ 413 h 415"/>
                  <a:gd name="T28" fmla="*/ 1 w 19"/>
                  <a:gd name="T29" fmla="*/ 411 h 415"/>
                  <a:gd name="T30" fmla="*/ 1 w 19"/>
                  <a:gd name="T31" fmla="*/ 410 h 415"/>
                  <a:gd name="T32" fmla="*/ 0 w 19"/>
                  <a:gd name="T33" fmla="*/ 409 h 415"/>
                  <a:gd name="T34" fmla="*/ 0 w 19"/>
                  <a:gd name="T35" fmla="*/ 6 h 4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
                  <a:gd name="T55" fmla="*/ 0 h 415"/>
                  <a:gd name="T56" fmla="*/ 19 w 19"/>
                  <a:gd name="T57" fmla="*/ 415 h 4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 h="415">
                    <a:moveTo>
                      <a:pt x="0" y="6"/>
                    </a:moveTo>
                    <a:lnTo>
                      <a:pt x="1" y="4"/>
                    </a:lnTo>
                    <a:lnTo>
                      <a:pt x="1" y="2"/>
                    </a:lnTo>
                    <a:lnTo>
                      <a:pt x="3" y="1"/>
                    </a:lnTo>
                    <a:lnTo>
                      <a:pt x="6" y="0"/>
                    </a:lnTo>
                    <a:lnTo>
                      <a:pt x="14" y="0"/>
                    </a:lnTo>
                    <a:lnTo>
                      <a:pt x="19" y="4"/>
                    </a:lnTo>
                    <a:lnTo>
                      <a:pt x="19" y="410"/>
                    </a:lnTo>
                    <a:lnTo>
                      <a:pt x="14" y="414"/>
                    </a:lnTo>
                    <a:lnTo>
                      <a:pt x="12" y="414"/>
                    </a:lnTo>
                    <a:lnTo>
                      <a:pt x="10" y="415"/>
                    </a:lnTo>
                    <a:lnTo>
                      <a:pt x="8" y="414"/>
                    </a:lnTo>
                    <a:lnTo>
                      <a:pt x="6" y="414"/>
                    </a:lnTo>
                    <a:lnTo>
                      <a:pt x="3" y="413"/>
                    </a:lnTo>
                    <a:lnTo>
                      <a:pt x="1" y="411"/>
                    </a:lnTo>
                    <a:lnTo>
                      <a:pt x="1" y="410"/>
                    </a:lnTo>
                    <a:lnTo>
                      <a:pt x="0" y="409"/>
                    </a:lnTo>
                    <a:lnTo>
                      <a:pt x="0" y="6"/>
                    </a:lnTo>
                    <a:close/>
                  </a:path>
                </a:pathLst>
              </a:custGeom>
              <a:solidFill>
                <a:srgbClr val="000000"/>
              </a:solidFill>
              <a:ln w="9525">
                <a:noFill/>
                <a:round/>
                <a:headEnd/>
                <a:tailEnd/>
              </a:ln>
            </p:spPr>
            <p:txBody>
              <a:bodyPr wrap="none" lIns="0" tIns="0" rIns="0" bIns="0" anchor="ctr">
                <a:spAutoFit/>
              </a:bodyPr>
              <a:lstStyle/>
              <a:p>
                <a:endParaRPr lang="en-US"/>
              </a:p>
            </p:txBody>
          </p:sp>
          <p:grpSp>
            <p:nvGrpSpPr>
              <p:cNvPr id="4239" name="Group 191"/>
              <p:cNvGrpSpPr>
                <a:grpSpLocks/>
              </p:cNvGrpSpPr>
              <p:nvPr/>
            </p:nvGrpSpPr>
            <p:grpSpPr bwMode="auto">
              <a:xfrm>
                <a:off x="1736" y="3642"/>
                <a:ext cx="90" cy="255"/>
                <a:chOff x="1736" y="3642"/>
                <a:chExt cx="90" cy="255"/>
              </a:xfrm>
            </p:grpSpPr>
            <p:sp>
              <p:nvSpPr>
                <p:cNvPr id="4240" name="Freeform 192"/>
                <p:cNvSpPr>
                  <a:spLocks/>
                </p:cNvSpPr>
                <p:nvPr/>
              </p:nvSpPr>
              <p:spPr bwMode="auto">
                <a:xfrm flipH="1">
                  <a:off x="1826" y="3665"/>
                  <a:ext cx="0" cy="174"/>
                </a:xfrm>
                <a:custGeom>
                  <a:avLst/>
                  <a:gdLst>
                    <a:gd name="T0" fmla="*/ 84 w 126"/>
                    <a:gd name="T1" fmla="*/ 34 h 448"/>
                    <a:gd name="T2" fmla="*/ 40 w 126"/>
                    <a:gd name="T3" fmla="*/ 0 h 448"/>
                    <a:gd name="T4" fmla="*/ 40 w 126"/>
                    <a:gd name="T5" fmla="*/ 80 h 448"/>
                    <a:gd name="T6" fmla="*/ 16 w 126"/>
                    <a:gd name="T7" fmla="*/ 62 h 448"/>
                    <a:gd name="T8" fmla="*/ 0 w 126"/>
                    <a:gd name="T9" fmla="*/ 70 h 448"/>
                    <a:gd name="T10" fmla="*/ 0 w 126"/>
                    <a:gd name="T11" fmla="*/ 291 h 448"/>
                    <a:gd name="T12" fmla="*/ 21 w 126"/>
                    <a:gd name="T13" fmla="*/ 388 h 448"/>
                    <a:gd name="T14" fmla="*/ 104 w 126"/>
                    <a:gd name="T15" fmla="*/ 448 h 448"/>
                    <a:gd name="T16" fmla="*/ 126 w 126"/>
                    <a:gd name="T17" fmla="*/ 386 h 448"/>
                    <a:gd name="T18" fmla="*/ 126 w 126"/>
                    <a:gd name="T19" fmla="*/ 162 h 448"/>
                    <a:gd name="T20" fmla="*/ 109 w 126"/>
                    <a:gd name="T21" fmla="*/ 131 h 448"/>
                    <a:gd name="T22" fmla="*/ 84 w 126"/>
                    <a:gd name="T23" fmla="*/ 113 h 448"/>
                    <a:gd name="T24" fmla="*/ 84 w 126"/>
                    <a:gd name="T25" fmla="*/ 34 h 4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6"/>
                    <a:gd name="T40" fmla="*/ 0 h 448"/>
                    <a:gd name="T41" fmla="*/ 126 w 126"/>
                    <a:gd name="T42" fmla="*/ 448 h 4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6" h="448">
                      <a:moveTo>
                        <a:pt x="84" y="34"/>
                      </a:moveTo>
                      <a:lnTo>
                        <a:pt x="40" y="0"/>
                      </a:lnTo>
                      <a:lnTo>
                        <a:pt x="40" y="80"/>
                      </a:lnTo>
                      <a:lnTo>
                        <a:pt x="16" y="62"/>
                      </a:lnTo>
                      <a:lnTo>
                        <a:pt x="0" y="70"/>
                      </a:lnTo>
                      <a:lnTo>
                        <a:pt x="0" y="291"/>
                      </a:lnTo>
                      <a:lnTo>
                        <a:pt x="21" y="388"/>
                      </a:lnTo>
                      <a:lnTo>
                        <a:pt x="104" y="448"/>
                      </a:lnTo>
                      <a:lnTo>
                        <a:pt x="126" y="386"/>
                      </a:lnTo>
                      <a:lnTo>
                        <a:pt x="126" y="162"/>
                      </a:lnTo>
                      <a:lnTo>
                        <a:pt x="109" y="131"/>
                      </a:lnTo>
                      <a:lnTo>
                        <a:pt x="84" y="113"/>
                      </a:lnTo>
                      <a:lnTo>
                        <a:pt x="84" y="34"/>
                      </a:lnTo>
                      <a:close/>
                    </a:path>
                  </a:pathLst>
                </a:custGeom>
                <a:solidFill>
                  <a:schemeClr val="bg1"/>
                </a:solidFill>
                <a:ln w="12700">
                  <a:solidFill>
                    <a:schemeClr val="tx1"/>
                  </a:solidFill>
                  <a:round/>
                  <a:headEnd/>
                  <a:tailEnd/>
                </a:ln>
              </p:spPr>
              <p:txBody>
                <a:bodyPr wrap="none" lIns="0" tIns="0" rIns="0" bIns="0" anchor="ctr">
                  <a:spAutoFit/>
                </a:bodyPr>
                <a:lstStyle/>
                <a:p>
                  <a:endParaRPr lang="en-US"/>
                </a:p>
              </p:txBody>
            </p:sp>
            <p:sp>
              <p:nvSpPr>
                <p:cNvPr id="4241" name="Line 193"/>
                <p:cNvSpPr>
                  <a:spLocks noChangeShapeType="1"/>
                </p:cNvSpPr>
                <p:nvPr/>
              </p:nvSpPr>
              <p:spPr bwMode="auto">
                <a:xfrm flipV="1">
                  <a:off x="1750" y="3642"/>
                  <a:ext cx="75" cy="255"/>
                </a:xfrm>
                <a:prstGeom prst="line">
                  <a:avLst/>
                </a:prstGeom>
                <a:noFill/>
                <a:ln w="9525">
                  <a:solidFill>
                    <a:schemeClr val="tx1"/>
                  </a:solidFill>
                  <a:round/>
                  <a:headEnd/>
                  <a:tailEnd/>
                </a:ln>
              </p:spPr>
              <p:txBody>
                <a:bodyPr wrap="none" lIns="0" tIns="0" rIns="0" bIns="0" anchor="ctr">
                  <a:spAutoFit/>
                </a:bodyPr>
                <a:lstStyle/>
                <a:p>
                  <a:endParaRPr lang="en-US"/>
                </a:p>
              </p:txBody>
            </p:sp>
            <p:sp>
              <p:nvSpPr>
                <p:cNvPr id="4242" name="Line 194"/>
                <p:cNvSpPr>
                  <a:spLocks noChangeShapeType="1"/>
                </p:cNvSpPr>
                <p:nvPr/>
              </p:nvSpPr>
              <p:spPr bwMode="auto">
                <a:xfrm flipH="1" flipV="1">
                  <a:off x="1736" y="3718"/>
                  <a:ext cx="69" cy="138"/>
                </a:xfrm>
                <a:prstGeom prst="line">
                  <a:avLst/>
                </a:prstGeom>
                <a:noFill/>
                <a:ln w="9525">
                  <a:solidFill>
                    <a:schemeClr val="tx1"/>
                  </a:solidFill>
                  <a:round/>
                  <a:headEnd/>
                  <a:tailEnd/>
                </a:ln>
              </p:spPr>
              <p:txBody>
                <a:bodyPr wrap="none" lIns="0" tIns="0" rIns="0" bIns="0" anchor="ctr">
                  <a:spAutoFit/>
                </a:bodyPr>
                <a:lstStyle/>
                <a:p>
                  <a:endParaRPr lang="en-US"/>
                </a:p>
              </p:txBody>
            </p:sp>
          </p:grpSp>
        </p:grpSp>
        <p:grpSp>
          <p:nvGrpSpPr>
            <p:cNvPr id="4225" name="Group 195"/>
            <p:cNvGrpSpPr>
              <a:grpSpLocks/>
            </p:cNvGrpSpPr>
            <p:nvPr/>
          </p:nvGrpSpPr>
          <p:grpSpPr bwMode="auto">
            <a:xfrm>
              <a:off x="1589" y="4337"/>
              <a:ext cx="304" cy="397"/>
              <a:chOff x="1181" y="5351"/>
              <a:chExt cx="304" cy="397"/>
            </a:xfrm>
          </p:grpSpPr>
          <p:sp>
            <p:nvSpPr>
              <p:cNvPr id="4232" name="Line 196"/>
              <p:cNvSpPr>
                <a:spLocks noChangeShapeType="1"/>
              </p:cNvSpPr>
              <p:nvPr/>
            </p:nvSpPr>
            <p:spPr bwMode="auto">
              <a:xfrm>
                <a:off x="1478" y="5427"/>
                <a:ext cx="0" cy="182"/>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233" name="Line 197"/>
              <p:cNvSpPr>
                <a:spLocks noChangeShapeType="1"/>
              </p:cNvSpPr>
              <p:nvPr/>
            </p:nvSpPr>
            <p:spPr bwMode="auto">
              <a:xfrm>
                <a:off x="1359" y="5351"/>
                <a:ext cx="0" cy="227"/>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234" name="Freeform 198"/>
              <p:cNvSpPr>
                <a:spLocks/>
              </p:cNvSpPr>
              <p:nvPr/>
            </p:nvSpPr>
            <p:spPr bwMode="auto">
              <a:xfrm>
                <a:off x="1485" y="5359"/>
                <a:ext cx="0" cy="174"/>
              </a:xfrm>
              <a:custGeom>
                <a:avLst/>
                <a:gdLst>
                  <a:gd name="T0" fmla="*/ 0 w 309"/>
                  <a:gd name="T1" fmla="*/ 108 h 238"/>
                  <a:gd name="T2" fmla="*/ 113 w 309"/>
                  <a:gd name="T3" fmla="*/ 238 h 238"/>
                  <a:gd name="T4" fmla="*/ 309 w 309"/>
                  <a:gd name="T5" fmla="*/ 93 h 238"/>
                  <a:gd name="T6" fmla="*/ 183 w 309"/>
                  <a:gd name="T7" fmla="*/ 0 h 238"/>
                  <a:gd name="T8" fmla="*/ 0 w 309"/>
                  <a:gd name="T9" fmla="*/ 108 h 238"/>
                  <a:gd name="T10" fmla="*/ 0 60000 65536"/>
                  <a:gd name="T11" fmla="*/ 0 60000 65536"/>
                  <a:gd name="T12" fmla="*/ 0 60000 65536"/>
                  <a:gd name="T13" fmla="*/ 0 60000 65536"/>
                  <a:gd name="T14" fmla="*/ 0 60000 65536"/>
                  <a:gd name="T15" fmla="*/ 0 w 309"/>
                  <a:gd name="T16" fmla="*/ 0 h 238"/>
                  <a:gd name="T17" fmla="*/ 309 w 309"/>
                  <a:gd name="T18" fmla="*/ 238 h 238"/>
                </a:gdLst>
                <a:ahLst/>
                <a:cxnLst>
                  <a:cxn ang="T10">
                    <a:pos x="T0" y="T1"/>
                  </a:cxn>
                  <a:cxn ang="T11">
                    <a:pos x="T2" y="T3"/>
                  </a:cxn>
                  <a:cxn ang="T12">
                    <a:pos x="T4" y="T5"/>
                  </a:cxn>
                  <a:cxn ang="T13">
                    <a:pos x="T6" y="T7"/>
                  </a:cxn>
                  <a:cxn ang="T14">
                    <a:pos x="T8" y="T9"/>
                  </a:cxn>
                </a:cxnLst>
                <a:rect l="T15" t="T16" r="T17" b="T18"/>
                <a:pathLst>
                  <a:path w="309" h="238">
                    <a:moveTo>
                      <a:pt x="0" y="108"/>
                    </a:moveTo>
                    <a:lnTo>
                      <a:pt x="113" y="238"/>
                    </a:lnTo>
                    <a:lnTo>
                      <a:pt x="309" y="93"/>
                    </a:lnTo>
                    <a:lnTo>
                      <a:pt x="183" y="0"/>
                    </a:lnTo>
                    <a:lnTo>
                      <a:pt x="0" y="108"/>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sp>
            <p:nvSpPr>
              <p:cNvPr id="4235" name="Line 199"/>
              <p:cNvSpPr>
                <a:spLocks noChangeShapeType="1"/>
              </p:cNvSpPr>
              <p:nvPr/>
            </p:nvSpPr>
            <p:spPr bwMode="auto">
              <a:xfrm>
                <a:off x="1294" y="5566"/>
                <a:ext cx="0" cy="182"/>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236" name="Line 200"/>
              <p:cNvSpPr>
                <a:spLocks noChangeShapeType="1"/>
              </p:cNvSpPr>
              <p:nvPr/>
            </p:nvSpPr>
            <p:spPr bwMode="auto">
              <a:xfrm>
                <a:off x="1181" y="5442"/>
                <a:ext cx="0" cy="181"/>
              </a:xfrm>
              <a:prstGeom prst="line">
                <a:avLst/>
              </a:prstGeom>
              <a:noFill/>
              <a:ln w="25400">
                <a:solidFill>
                  <a:schemeClr val="tx1"/>
                </a:solidFill>
                <a:round/>
                <a:headEnd/>
                <a:tailEnd/>
              </a:ln>
            </p:spPr>
            <p:txBody>
              <a:bodyPr wrap="none" lIns="0" tIns="0" rIns="0" bIns="0" anchor="ctr">
                <a:spAutoFit/>
              </a:bodyPr>
              <a:lstStyle/>
              <a:p>
                <a:endParaRPr lang="en-US"/>
              </a:p>
            </p:txBody>
          </p:sp>
        </p:grpSp>
        <p:grpSp>
          <p:nvGrpSpPr>
            <p:cNvPr id="4226" name="Group 201"/>
            <p:cNvGrpSpPr>
              <a:grpSpLocks/>
            </p:cNvGrpSpPr>
            <p:nvPr/>
          </p:nvGrpSpPr>
          <p:grpSpPr bwMode="auto">
            <a:xfrm>
              <a:off x="1750" y="4462"/>
              <a:ext cx="184" cy="318"/>
              <a:chOff x="2086" y="5251"/>
              <a:chExt cx="184" cy="318"/>
            </a:xfrm>
          </p:grpSpPr>
          <p:sp>
            <p:nvSpPr>
              <p:cNvPr id="4227" name="Freeform 202"/>
              <p:cNvSpPr>
                <a:spLocks/>
              </p:cNvSpPr>
              <p:nvPr/>
            </p:nvSpPr>
            <p:spPr bwMode="auto">
              <a:xfrm>
                <a:off x="2270" y="5302"/>
                <a:ext cx="0" cy="174"/>
              </a:xfrm>
              <a:custGeom>
                <a:avLst/>
                <a:gdLst>
                  <a:gd name="T0" fmla="*/ 0 w 194"/>
                  <a:gd name="T1" fmla="*/ 48 h 111"/>
                  <a:gd name="T2" fmla="*/ 99 w 194"/>
                  <a:gd name="T3" fmla="*/ 111 h 111"/>
                  <a:gd name="T4" fmla="*/ 194 w 194"/>
                  <a:gd name="T5" fmla="*/ 57 h 111"/>
                  <a:gd name="T6" fmla="*/ 88 w 194"/>
                  <a:gd name="T7" fmla="*/ 0 h 111"/>
                  <a:gd name="T8" fmla="*/ 0 w 194"/>
                  <a:gd name="T9" fmla="*/ 48 h 111"/>
                  <a:gd name="T10" fmla="*/ 0 60000 65536"/>
                  <a:gd name="T11" fmla="*/ 0 60000 65536"/>
                  <a:gd name="T12" fmla="*/ 0 60000 65536"/>
                  <a:gd name="T13" fmla="*/ 0 60000 65536"/>
                  <a:gd name="T14" fmla="*/ 0 60000 65536"/>
                  <a:gd name="T15" fmla="*/ 0 w 194"/>
                  <a:gd name="T16" fmla="*/ 0 h 111"/>
                  <a:gd name="T17" fmla="*/ 194 w 194"/>
                  <a:gd name="T18" fmla="*/ 111 h 111"/>
                </a:gdLst>
                <a:ahLst/>
                <a:cxnLst>
                  <a:cxn ang="T10">
                    <a:pos x="T0" y="T1"/>
                  </a:cxn>
                  <a:cxn ang="T11">
                    <a:pos x="T2" y="T3"/>
                  </a:cxn>
                  <a:cxn ang="T12">
                    <a:pos x="T4" y="T5"/>
                  </a:cxn>
                  <a:cxn ang="T13">
                    <a:pos x="T6" y="T7"/>
                  </a:cxn>
                  <a:cxn ang="T14">
                    <a:pos x="T8" y="T9"/>
                  </a:cxn>
                </a:cxnLst>
                <a:rect l="T15" t="T16" r="T17" b="T18"/>
                <a:pathLst>
                  <a:path w="194" h="111">
                    <a:moveTo>
                      <a:pt x="0" y="48"/>
                    </a:moveTo>
                    <a:lnTo>
                      <a:pt x="99" y="111"/>
                    </a:lnTo>
                    <a:lnTo>
                      <a:pt x="194" y="57"/>
                    </a:lnTo>
                    <a:lnTo>
                      <a:pt x="88" y="0"/>
                    </a:lnTo>
                    <a:lnTo>
                      <a:pt x="0" y="48"/>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sp>
            <p:nvSpPr>
              <p:cNvPr id="4228" name="Line 203"/>
              <p:cNvSpPr>
                <a:spLocks noChangeShapeType="1"/>
              </p:cNvSpPr>
              <p:nvPr/>
            </p:nvSpPr>
            <p:spPr bwMode="auto">
              <a:xfrm>
                <a:off x="2174" y="5342"/>
                <a:ext cx="2" cy="227"/>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229" name="Line 204"/>
              <p:cNvSpPr>
                <a:spLocks noChangeShapeType="1"/>
              </p:cNvSpPr>
              <p:nvPr/>
            </p:nvSpPr>
            <p:spPr bwMode="auto">
              <a:xfrm>
                <a:off x="2086" y="5389"/>
                <a:ext cx="0" cy="114"/>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230" name="Line 205"/>
              <p:cNvSpPr>
                <a:spLocks noChangeShapeType="1"/>
              </p:cNvSpPr>
              <p:nvPr/>
            </p:nvSpPr>
            <p:spPr bwMode="auto">
              <a:xfrm>
                <a:off x="2258" y="5290"/>
                <a:ext cx="2" cy="218"/>
              </a:xfrm>
              <a:prstGeom prst="line">
                <a:avLst/>
              </a:prstGeom>
              <a:noFill/>
              <a:ln w="25400">
                <a:solidFill>
                  <a:schemeClr val="tx1"/>
                </a:solidFill>
                <a:round/>
                <a:headEnd/>
                <a:tailEnd/>
              </a:ln>
            </p:spPr>
            <p:txBody>
              <a:bodyPr wrap="none" lIns="0" tIns="0" rIns="0" bIns="0" anchor="ctr">
                <a:spAutoFit/>
              </a:bodyPr>
              <a:lstStyle/>
              <a:p>
                <a:endParaRPr lang="en-US"/>
              </a:p>
            </p:txBody>
          </p:sp>
          <p:sp>
            <p:nvSpPr>
              <p:cNvPr id="4231" name="Freeform 206"/>
              <p:cNvSpPr>
                <a:spLocks/>
              </p:cNvSpPr>
              <p:nvPr/>
            </p:nvSpPr>
            <p:spPr bwMode="auto">
              <a:xfrm>
                <a:off x="2265" y="5251"/>
                <a:ext cx="0" cy="174"/>
              </a:xfrm>
              <a:custGeom>
                <a:avLst/>
                <a:gdLst>
                  <a:gd name="T0" fmla="*/ 0 w 102"/>
                  <a:gd name="T1" fmla="*/ 54 h 117"/>
                  <a:gd name="T2" fmla="*/ 102 w 102"/>
                  <a:gd name="T3" fmla="*/ 0 h 117"/>
                  <a:gd name="T4" fmla="*/ 102 w 102"/>
                  <a:gd name="T5" fmla="*/ 60 h 117"/>
                  <a:gd name="T6" fmla="*/ 0 w 102"/>
                  <a:gd name="T7" fmla="*/ 117 h 117"/>
                  <a:gd name="T8" fmla="*/ 0 w 102"/>
                  <a:gd name="T9" fmla="*/ 54 h 117"/>
                  <a:gd name="T10" fmla="*/ 0 60000 65536"/>
                  <a:gd name="T11" fmla="*/ 0 60000 65536"/>
                  <a:gd name="T12" fmla="*/ 0 60000 65536"/>
                  <a:gd name="T13" fmla="*/ 0 60000 65536"/>
                  <a:gd name="T14" fmla="*/ 0 60000 65536"/>
                  <a:gd name="T15" fmla="*/ 0 w 102"/>
                  <a:gd name="T16" fmla="*/ 0 h 117"/>
                  <a:gd name="T17" fmla="*/ 102 w 102"/>
                  <a:gd name="T18" fmla="*/ 117 h 117"/>
                </a:gdLst>
                <a:ahLst/>
                <a:cxnLst>
                  <a:cxn ang="T10">
                    <a:pos x="T0" y="T1"/>
                  </a:cxn>
                  <a:cxn ang="T11">
                    <a:pos x="T2" y="T3"/>
                  </a:cxn>
                  <a:cxn ang="T12">
                    <a:pos x="T4" y="T5"/>
                  </a:cxn>
                  <a:cxn ang="T13">
                    <a:pos x="T6" y="T7"/>
                  </a:cxn>
                  <a:cxn ang="T14">
                    <a:pos x="T8" y="T9"/>
                  </a:cxn>
                </a:cxnLst>
                <a:rect l="T15" t="T16" r="T17" b="T18"/>
                <a:pathLst>
                  <a:path w="102" h="117">
                    <a:moveTo>
                      <a:pt x="0" y="54"/>
                    </a:moveTo>
                    <a:lnTo>
                      <a:pt x="102" y="0"/>
                    </a:lnTo>
                    <a:lnTo>
                      <a:pt x="102" y="60"/>
                    </a:lnTo>
                    <a:lnTo>
                      <a:pt x="0" y="117"/>
                    </a:lnTo>
                    <a:lnTo>
                      <a:pt x="0" y="54"/>
                    </a:lnTo>
                    <a:close/>
                  </a:path>
                </a:pathLst>
              </a:custGeom>
              <a:solidFill>
                <a:schemeClr val="accent1"/>
              </a:solidFill>
              <a:ln w="9525">
                <a:solidFill>
                  <a:schemeClr val="tx1"/>
                </a:solidFill>
                <a:round/>
                <a:headEnd/>
                <a:tailEnd/>
              </a:ln>
            </p:spPr>
            <p:txBody>
              <a:bodyPr wrap="none" lIns="0" tIns="0" rIns="0" bIns="0" anchor="ctr">
                <a:spAutoFit/>
              </a:bodyPr>
              <a:lstStyle/>
              <a:p>
                <a:endParaRPr lang="en-US"/>
              </a:p>
            </p:txBody>
          </p:sp>
        </p:grpSp>
      </p:grpSp>
      <p:grpSp>
        <p:nvGrpSpPr>
          <p:cNvPr id="4127" name="Group 207"/>
          <p:cNvGrpSpPr>
            <a:grpSpLocks/>
          </p:cNvGrpSpPr>
          <p:nvPr/>
        </p:nvGrpSpPr>
        <p:grpSpPr bwMode="auto">
          <a:xfrm>
            <a:off x="533400" y="6248401"/>
            <a:ext cx="2349500" cy="3111500"/>
            <a:chOff x="1776" y="3516"/>
            <a:chExt cx="1480" cy="1960"/>
          </a:xfrm>
        </p:grpSpPr>
        <p:grpSp>
          <p:nvGrpSpPr>
            <p:cNvPr id="4211" name="Group 208"/>
            <p:cNvGrpSpPr>
              <a:grpSpLocks/>
            </p:cNvGrpSpPr>
            <p:nvPr/>
          </p:nvGrpSpPr>
          <p:grpSpPr bwMode="auto">
            <a:xfrm>
              <a:off x="1776" y="3516"/>
              <a:ext cx="929" cy="1344"/>
              <a:chOff x="2056" y="3696"/>
              <a:chExt cx="929" cy="1050"/>
            </a:xfrm>
          </p:grpSpPr>
          <p:sp>
            <p:nvSpPr>
              <p:cNvPr id="4221" name="Freeform 209"/>
              <p:cNvSpPr>
                <a:spLocks/>
              </p:cNvSpPr>
              <p:nvPr/>
            </p:nvSpPr>
            <p:spPr bwMode="auto">
              <a:xfrm>
                <a:off x="2056" y="3696"/>
                <a:ext cx="929" cy="945"/>
              </a:xfrm>
              <a:custGeom>
                <a:avLst/>
                <a:gdLst>
                  <a:gd name="T0" fmla="*/ 719 w 929"/>
                  <a:gd name="T1" fmla="*/ 945 h 945"/>
                  <a:gd name="T2" fmla="*/ 0 w 929"/>
                  <a:gd name="T3" fmla="*/ 0 h 945"/>
                  <a:gd name="T4" fmla="*/ 176 w 929"/>
                  <a:gd name="T5" fmla="*/ 0 h 945"/>
                  <a:gd name="T6" fmla="*/ 929 w 929"/>
                  <a:gd name="T7" fmla="*/ 945 h 945"/>
                  <a:gd name="T8" fmla="*/ 719 w 929"/>
                  <a:gd name="T9" fmla="*/ 945 h 945"/>
                  <a:gd name="T10" fmla="*/ 0 60000 65536"/>
                  <a:gd name="T11" fmla="*/ 0 60000 65536"/>
                  <a:gd name="T12" fmla="*/ 0 60000 65536"/>
                  <a:gd name="T13" fmla="*/ 0 60000 65536"/>
                  <a:gd name="T14" fmla="*/ 0 60000 65536"/>
                  <a:gd name="T15" fmla="*/ 0 w 929"/>
                  <a:gd name="T16" fmla="*/ 0 h 945"/>
                  <a:gd name="T17" fmla="*/ 929 w 929"/>
                  <a:gd name="T18" fmla="*/ 945 h 945"/>
                </a:gdLst>
                <a:ahLst/>
                <a:cxnLst>
                  <a:cxn ang="T10">
                    <a:pos x="T0" y="T1"/>
                  </a:cxn>
                  <a:cxn ang="T11">
                    <a:pos x="T2" y="T3"/>
                  </a:cxn>
                  <a:cxn ang="T12">
                    <a:pos x="T4" y="T5"/>
                  </a:cxn>
                  <a:cxn ang="T13">
                    <a:pos x="T6" y="T7"/>
                  </a:cxn>
                  <a:cxn ang="T14">
                    <a:pos x="T8" y="T9"/>
                  </a:cxn>
                </a:cxnLst>
                <a:rect l="T15" t="T16" r="T17" b="T18"/>
                <a:pathLst>
                  <a:path w="929" h="945">
                    <a:moveTo>
                      <a:pt x="719" y="945"/>
                    </a:moveTo>
                    <a:lnTo>
                      <a:pt x="0" y="0"/>
                    </a:lnTo>
                    <a:lnTo>
                      <a:pt x="176" y="0"/>
                    </a:lnTo>
                    <a:lnTo>
                      <a:pt x="929" y="945"/>
                    </a:lnTo>
                    <a:lnTo>
                      <a:pt x="719" y="945"/>
                    </a:lnTo>
                    <a:close/>
                  </a:path>
                </a:pathLst>
              </a:custGeom>
              <a:solidFill>
                <a:schemeClr val="accent1"/>
              </a:solidFill>
              <a:ln w="38100">
                <a:solidFill>
                  <a:srgbClr val="FF0000"/>
                </a:solidFill>
                <a:round/>
                <a:headEnd/>
                <a:tailEnd/>
              </a:ln>
            </p:spPr>
            <p:txBody>
              <a:bodyPr/>
              <a:lstStyle/>
              <a:p>
                <a:endParaRPr lang="en-US"/>
              </a:p>
            </p:txBody>
          </p:sp>
          <p:sp>
            <p:nvSpPr>
              <p:cNvPr id="4222" name="Freeform 210"/>
              <p:cNvSpPr>
                <a:spLocks/>
              </p:cNvSpPr>
              <p:nvPr/>
            </p:nvSpPr>
            <p:spPr bwMode="auto">
              <a:xfrm>
                <a:off x="2072" y="3696"/>
                <a:ext cx="703" cy="1050"/>
              </a:xfrm>
              <a:custGeom>
                <a:avLst/>
                <a:gdLst>
                  <a:gd name="T0" fmla="*/ 703 w 703"/>
                  <a:gd name="T1" fmla="*/ 945 h 1050"/>
                  <a:gd name="T2" fmla="*/ 700 w 703"/>
                  <a:gd name="T3" fmla="*/ 1050 h 1050"/>
                  <a:gd name="T4" fmla="*/ 0 w 703"/>
                  <a:gd name="T5" fmla="*/ 80 h 1050"/>
                  <a:gd name="T6" fmla="*/ 0 w 703"/>
                  <a:gd name="T7" fmla="*/ 0 h 1050"/>
                  <a:gd name="T8" fmla="*/ 703 w 703"/>
                  <a:gd name="T9" fmla="*/ 945 h 1050"/>
                  <a:gd name="T10" fmla="*/ 0 60000 65536"/>
                  <a:gd name="T11" fmla="*/ 0 60000 65536"/>
                  <a:gd name="T12" fmla="*/ 0 60000 65536"/>
                  <a:gd name="T13" fmla="*/ 0 60000 65536"/>
                  <a:gd name="T14" fmla="*/ 0 60000 65536"/>
                  <a:gd name="T15" fmla="*/ 0 w 703"/>
                  <a:gd name="T16" fmla="*/ 0 h 1050"/>
                  <a:gd name="T17" fmla="*/ 703 w 703"/>
                  <a:gd name="T18" fmla="*/ 1050 h 1050"/>
                </a:gdLst>
                <a:ahLst/>
                <a:cxnLst>
                  <a:cxn ang="T10">
                    <a:pos x="T0" y="T1"/>
                  </a:cxn>
                  <a:cxn ang="T11">
                    <a:pos x="T2" y="T3"/>
                  </a:cxn>
                  <a:cxn ang="T12">
                    <a:pos x="T4" y="T5"/>
                  </a:cxn>
                  <a:cxn ang="T13">
                    <a:pos x="T6" y="T7"/>
                  </a:cxn>
                  <a:cxn ang="T14">
                    <a:pos x="T8" y="T9"/>
                  </a:cxn>
                </a:cxnLst>
                <a:rect l="T15" t="T16" r="T17" b="T18"/>
                <a:pathLst>
                  <a:path w="703" h="1050">
                    <a:moveTo>
                      <a:pt x="703" y="945"/>
                    </a:moveTo>
                    <a:lnTo>
                      <a:pt x="700" y="1050"/>
                    </a:lnTo>
                    <a:lnTo>
                      <a:pt x="0" y="80"/>
                    </a:lnTo>
                    <a:lnTo>
                      <a:pt x="0" y="0"/>
                    </a:lnTo>
                    <a:lnTo>
                      <a:pt x="703" y="945"/>
                    </a:lnTo>
                    <a:close/>
                  </a:path>
                </a:pathLst>
              </a:custGeom>
              <a:solidFill>
                <a:schemeClr val="accent1"/>
              </a:solidFill>
              <a:ln w="38100">
                <a:solidFill>
                  <a:srgbClr val="FF0000"/>
                </a:solidFill>
                <a:round/>
                <a:headEnd/>
                <a:tailEnd/>
              </a:ln>
            </p:spPr>
            <p:txBody>
              <a:bodyPr/>
              <a:lstStyle/>
              <a:p>
                <a:endParaRPr lang="en-US"/>
              </a:p>
            </p:txBody>
          </p:sp>
          <p:sp>
            <p:nvSpPr>
              <p:cNvPr id="4223" name="Freeform 211"/>
              <p:cNvSpPr>
                <a:spLocks/>
              </p:cNvSpPr>
              <p:nvPr/>
            </p:nvSpPr>
            <p:spPr bwMode="auto">
              <a:xfrm>
                <a:off x="2775" y="4641"/>
                <a:ext cx="207" cy="99"/>
              </a:xfrm>
              <a:custGeom>
                <a:avLst/>
                <a:gdLst>
                  <a:gd name="T0" fmla="*/ 0 w 207"/>
                  <a:gd name="T1" fmla="*/ 0 h 99"/>
                  <a:gd name="T2" fmla="*/ 207 w 207"/>
                  <a:gd name="T3" fmla="*/ 3 h 99"/>
                  <a:gd name="T4" fmla="*/ 207 w 207"/>
                  <a:gd name="T5" fmla="*/ 99 h 99"/>
                  <a:gd name="T6" fmla="*/ 0 w 207"/>
                  <a:gd name="T7" fmla="*/ 96 h 99"/>
                  <a:gd name="T8" fmla="*/ 0 w 207"/>
                  <a:gd name="T9" fmla="*/ 0 h 99"/>
                  <a:gd name="T10" fmla="*/ 0 60000 65536"/>
                  <a:gd name="T11" fmla="*/ 0 60000 65536"/>
                  <a:gd name="T12" fmla="*/ 0 60000 65536"/>
                  <a:gd name="T13" fmla="*/ 0 60000 65536"/>
                  <a:gd name="T14" fmla="*/ 0 60000 65536"/>
                  <a:gd name="T15" fmla="*/ 0 w 207"/>
                  <a:gd name="T16" fmla="*/ 0 h 99"/>
                  <a:gd name="T17" fmla="*/ 207 w 207"/>
                  <a:gd name="T18" fmla="*/ 99 h 99"/>
                </a:gdLst>
                <a:ahLst/>
                <a:cxnLst>
                  <a:cxn ang="T10">
                    <a:pos x="T0" y="T1"/>
                  </a:cxn>
                  <a:cxn ang="T11">
                    <a:pos x="T2" y="T3"/>
                  </a:cxn>
                  <a:cxn ang="T12">
                    <a:pos x="T4" y="T5"/>
                  </a:cxn>
                  <a:cxn ang="T13">
                    <a:pos x="T6" y="T7"/>
                  </a:cxn>
                  <a:cxn ang="T14">
                    <a:pos x="T8" y="T9"/>
                  </a:cxn>
                </a:cxnLst>
                <a:rect l="T15" t="T16" r="T17" b="T18"/>
                <a:pathLst>
                  <a:path w="207" h="99">
                    <a:moveTo>
                      <a:pt x="0" y="0"/>
                    </a:moveTo>
                    <a:lnTo>
                      <a:pt x="207" y="3"/>
                    </a:lnTo>
                    <a:lnTo>
                      <a:pt x="207" y="99"/>
                    </a:lnTo>
                    <a:lnTo>
                      <a:pt x="0" y="96"/>
                    </a:lnTo>
                    <a:lnTo>
                      <a:pt x="0" y="0"/>
                    </a:lnTo>
                    <a:close/>
                  </a:path>
                </a:pathLst>
              </a:custGeom>
              <a:solidFill>
                <a:schemeClr val="accent1"/>
              </a:solidFill>
              <a:ln w="38100">
                <a:solidFill>
                  <a:srgbClr val="FF0000"/>
                </a:solidFill>
                <a:round/>
                <a:headEnd/>
                <a:tailEnd/>
              </a:ln>
            </p:spPr>
            <p:txBody>
              <a:bodyPr/>
              <a:lstStyle/>
              <a:p>
                <a:endParaRPr lang="en-US"/>
              </a:p>
            </p:txBody>
          </p:sp>
        </p:grpSp>
        <p:sp>
          <p:nvSpPr>
            <p:cNvPr id="4212" name="Freeform 212"/>
            <p:cNvSpPr>
              <a:spLocks/>
            </p:cNvSpPr>
            <p:nvPr/>
          </p:nvSpPr>
          <p:spPr bwMode="auto">
            <a:xfrm>
              <a:off x="2336" y="4860"/>
              <a:ext cx="160" cy="184"/>
            </a:xfrm>
            <a:custGeom>
              <a:avLst/>
              <a:gdLst>
                <a:gd name="T0" fmla="*/ 160 w 160"/>
                <a:gd name="T1" fmla="*/ 0 h 184"/>
                <a:gd name="T2" fmla="*/ 0 w 160"/>
                <a:gd name="T3" fmla="*/ 184 h 184"/>
                <a:gd name="T4" fmla="*/ 0 60000 65536"/>
                <a:gd name="T5" fmla="*/ 0 60000 65536"/>
                <a:gd name="T6" fmla="*/ 0 w 160"/>
                <a:gd name="T7" fmla="*/ 0 h 184"/>
                <a:gd name="T8" fmla="*/ 160 w 160"/>
                <a:gd name="T9" fmla="*/ 184 h 184"/>
              </a:gdLst>
              <a:ahLst/>
              <a:cxnLst>
                <a:cxn ang="T4">
                  <a:pos x="T0" y="T1"/>
                </a:cxn>
                <a:cxn ang="T5">
                  <a:pos x="T2" y="T3"/>
                </a:cxn>
              </a:cxnLst>
              <a:rect l="T6" t="T7" r="T8" b="T9"/>
              <a:pathLst>
                <a:path w="160" h="184">
                  <a:moveTo>
                    <a:pt x="160" y="0"/>
                  </a:moveTo>
                  <a:lnTo>
                    <a:pt x="0" y="184"/>
                  </a:lnTo>
                </a:path>
              </a:pathLst>
            </a:custGeom>
            <a:noFill/>
            <a:ln w="44450">
              <a:solidFill>
                <a:srgbClr val="FF3300"/>
              </a:solidFill>
              <a:round/>
              <a:headEnd type="none" w="med" len="med"/>
              <a:tailEnd type="none" w="med" len="med"/>
            </a:ln>
          </p:spPr>
          <p:txBody>
            <a:bodyPr/>
            <a:lstStyle/>
            <a:p>
              <a:endParaRPr lang="en-US"/>
            </a:p>
          </p:txBody>
        </p:sp>
        <p:sp>
          <p:nvSpPr>
            <p:cNvPr id="4213" name="Freeform 213"/>
            <p:cNvSpPr>
              <a:spLocks/>
            </p:cNvSpPr>
            <p:nvPr/>
          </p:nvSpPr>
          <p:spPr bwMode="auto">
            <a:xfrm>
              <a:off x="2344" y="5044"/>
              <a:ext cx="160" cy="432"/>
            </a:xfrm>
            <a:custGeom>
              <a:avLst/>
              <a:gdLst>
                <a:gd name="T0" fmla="*/ 0 w 160"/>
                <a:gd name="T1" fmla="*/ 0 h 432"/>
                <a:gd name="T2" fmla="*/ 160 w 160"/>
                <a:gd name="T3" fmla="*/ 432 h 432"/>
                <a:gd name="T4" fmla="*/ 0 60000 65536"/>
                <a:gd name="T5" fmla="*/ 0 60000 65536"/>
                <a:gd name="T6" fmla="*/ 0 w 160"/>
                <a:gd name="T7" fmla="*/ 0 h 432"/>
                <a:gd name="T8" fmla="*/ 160 w 160"/>
                <a:gd name="T9" fmla="*/ 432 h 432"/>
              </a:gdLst>
              <a:ahLst/>
              <a:cxnLst>
                <a:cxn ang="T4">
                  <a:pos x="T0" y="T1"/>
                </a:cxn>
                <a:cxn ang="T5">
                  <a:pos x="T2" y="T3"/>
                </a:cxn>
              </a:cxnLst>
              <a:rect l="T6" t="T7" r="T8" b="T9"/>
              <a:pathLst>
                <a:path w="160" h="432">
                  <a:moveTo>
                    <a:pt x="0" y="0"/>
                  </a:moveTo>
                  <a:lnTo>
                    <a:pt x="160" y="432"/>
                  </a:lnTo>
                </a:path>
              </a:pathLst>
            </a:custGeom>
            <a:noFill/>
            <a:ln w="44450" cap="flat" cmpd="sng">
              <a:solidFill>
                <a:srgbClr val="FF3300"/>
              </a:solidFill>
              <a:prstDash val="solid"/>
              <a:round/>
              <a:headEnd type="none" w="med" len="med"/>
              <a:tailEnd type="none" w="med" len="med"/>
            </a:ln>
          </p:spPr>
          <p:txBody>
            <a:bodyPr/>
            <a:lstStyle/>
            <a:p>
              <a:endParaRPr lang="en-US"/>
            </a:p>
          </p:txBody>
        </p:sp>
        <p:sp>
          <p:nvSpPr>
            <p:cNvPr id="4214" name="Freeform 214"/>
            <p:cNvSpPr>
              <a:spLocks/>
            </p:cNvSpPr>
            <p:nvPr/>
          </p:nvSpPr>
          <p:spPr bwMode="auto">
            <a:xfrm>
              <a:off x="2712" y="4836"/>
              <a:ext cx="300" cy="90"/>
            </a:xfrm>
            <a:custGeom>
              <a:avLst/>
              <a:gdLst>
                <a:gd name="T0" fmla="*/ 0 w 300"/>
                <a:gd name="T1" fmla="*/ 0 h 90"/>
                <a:gd name="T2" fmla="*/ 300 w 300"/>
                <a:gd name="T3" fmla="*/ 90 h 90"/>
                <a:gd name="T4" fmla="*/ 0 60000 65536"/>
                <a:gd name="T5" fmla="*/ 0 60000 65536"/>
                <a:gd name="T6" fmla="*/ 0 w 300"/>
                <a:gd name="T7" fmla="*/ 0 h 90"/>
                <a:gd name="T8" fmla="*/ 300 w 300"/>
                <a:gd name="T9" fmla="*/ 90 h 90"/>
              </a:gdLst>
              <a:ahLst/>
              <a:cxnLst>
                <a:cxn ang="T4">
                  <a:pos x="T0" y="T1"/>
                </a:cxn>
                <a:cxn ang="T5">
                  <a:pos x="T2" y="T3"/>
                </a:cxn>
              </a:cxnLst>
              <a:rect l="T6" t="T7" r="T8" b="T9"/>
              <a:pathLst>
                <a:path w="300" h="90">
                  <a:moveTo>
                    <a:pt x="0" y="0"/>
                  </a:moveTo>
                  <a:lnTo>
                    <a:pt x="300" y="90"/>
                  </a:lnTo>
                </a:path>
              </a:pathLst>
            </a:custGeom>
            <a:noFill/>
            <a:ln w="44450">
              <a:solidFill>
                <a:srgbClr val="FF3300"/>
              </a:solidFill>
              <a:round/>
              <a:headEnd/>
              <a:tailEnd/>
            </a:ln>
          </p:spPr>
          <p:txBody>
            <a:bodyPr/>
            <a:lstStyle/>
            <a:p>
              <a:endParaRPr lang="en-US"/>
            </a:p>
          </p:txBody>
        </p:sp>
        <p:sp>
          <p:nvSpPr>
            <p:cNvPr id="4215" name="Freeform 215"/>
            <p:cNvSpPr>
              <a:spLocks/>
            </p:cNvSpPr>
            <p:nvPr/>
          </p:nvSpPr>
          <p:spPr bwMode="auto">
            <a:xfrm>
              <a:off x="3016" y="4932"/>
              <a:ext cx="240" cy="424"/>
            </a:xfrm>
            <a:custGeom>
              <a:avLst/>
              <a:gdLst>
                <a:gd name="T0" fmla="*/ 0 w 240"/>
                <a:gd name="T1" fmla="*/ 0 h 424"/>
                <a:gd name="T2" fmla="*/ 240 w 240"/>
                <a:gd name="T3" fmla="*/ 424 h 424"/>
                <a:gd name="T4" fmla="*/ 0 60000 65536"/>
                <a:gd name="T5" fmla="*/ 0 60000 65536"/>
                <a:gd name="T6" fmla="*/ 0 w 240"/>
                <a:gd name="T7" fmla="*/ 0 h 424"/>
                <a:gd name="T8" fmla="*/ 240 w 240"/>
                <a:gd name="T9" fmla="*/ 424 h 424"/>
              </a:gdLst>
              <a:ahLst/>
              <a:cxnLst>
                <a:cxn ang="T4">
                  <a:pos x="T0" y="T1"/>
                </a:cxn>
                <a:cxn ang="T5">
                  <a:pos x="T2" y="T3"/>
                </a:cxn>
              </a:cxnLst>
              <a:rect l="T6" t="T7" r="T8" b="T9"/>
              <a:pathLst>
                <a:path w="240" h="424">
                  <a:moveTo>
                    <a:pt x="0" y="0"/>
                  </a:moveTo>
                  <a:lnTo>
                    <a:pt x="240" y="424"/>
                  </a:lnTo>
                </a:path>
              </a:pathLst>
            </a:custGeom>
            <a:noFill/>
            <a:ln w="44450" cap="flat" cmpd="sng">
              <a:solidFill>
                <a:srgbClr val="FF3300"/>
              </a:solidFill>
              <a:prstDash val="solid"/>
              <a:round/>
              <a:headEnd type="none" w="med" len="med"/>
              <a:tailEnd type="none" w="med" len="med"/>
            </a:ln>
          </p:spPr>
          <p:txBody>
            <a:bodyPr/>
            <a:lstStyle/>
            <a:p>
              <a:endParaRPr lang="en-US"/>
            </a:p>
          </p:txBody>
        </p:sp>
        <p:sp>
          <p:nvSpPr>
            <p:cNvPr id="4216" name="Freeform 216"/>
            <p:cNvSpPr>
              <a:spLocks/>
            </p:cNvSpPr>
            <p:nvPr/>
          </p:nvSpPr>
          <p:spPr bwMode="auto">
            <a:xfrm>
              <a:off x="2504" y="5380"/>
              <a:ext cx="744" cy="96"/>
            </a:xfrm>
            <a:custGeom>
              <a:avLst/>
              <a:gdLst>
                <a:gd name="T0" fmla="*/ 0 w 744"/>
                <a:gd name="T1" fmla="*/ 96 h 96"/>
                <a:gd name="T2" fmla="*/ 744 w 744"/>
                <a:gd name="T3" fmla="*/ 0 h 96"/>
                <a:gd name="T4" fmla="*/ 0 60000 65536"/>
                <a:gd name="T5" fmla="*/ 0 60000 65536"/>
                <a:gd name="T6" fmla="*/ 0 w 744"/>
                <a:gd name="T7" fmla="*/ 0 h 96"/>
                <a:gd name="T8" fmla="*/ 744 w 744"/>
                <a:gd name="T9" fmla="*/ 96 h 96"/>
              </a:gdLst>
              <a:ahLst/>
              <a:cxnLst>
                <a:cxn ang="T4">
                  <a:pos x="T0" y="T1"/>
                </a:cxn>
                <a:cxn ang="T5">
                  <a:pos x="T2" y="T3"/>
                </a:cxn>
              </a:cxnLst>
              <a:rect l="T6" t="T7" r="T8" b="T9"/>
              <a:pathLst>
                <a:path w="744" h="96">
                  <a:moveTo>
                    <a:pt x="0" y="96"/>
                  </a:moveTo>
                  <a:lnTo>
                    <a:pt x="744" y="0"/>
                  </a:lnTo>
                </a:path>
              </a:pathLst>
            </a:custGeom>
            <a:noFill/>
            <a:ln w="44450" cap="flat" cmpd="sng">
              <a:solidFill>
                <a:srgbClr val="FF3300"/>
              </a:solidFill>
              <a:prstDash val="solid"/>
              <a:round/>
              <a:headEnd type="none" w="med" len="med"/>
              <a:tailEnd type="none" w="med" len="med"/>
            </a:ln>
          </p:spPr>
          <p:txBody>
            <a:bodyPr/>
            <a:lstStyle/>
            <a:p>
              <a:endParaRPr lang="en-US"/>
            </a:p>
          </p:txBody>
        </p:sp>
        <p:sp>
          <p:nvSpPr>
            <p:cNvPr id="4217" name="Text Box 217"/>
            <p:cNvSpPr txBox="1">
              <a:spLocks noChangeArrowheads="1"/>
            </p:cNvSpPr>
            <p:nvPr/>
          </p:nvSpPr>
          <p:spPr bwMode="auto">
            <a:xfrm>
              <a:off x="2496" y="5004"/>
              <a:ext cx="672" cy="291"/>
            </a:xfrm>
            <a:prstGeom prst="rect">
              <a:avLst/>
            </a:prstGeom>
            <a:noFill/>
            <a:ln w="9525">
              <a:noFill/>
              <a:miter lim="800000"/>
              <a:headEnd/>
              <a:tailEnd/>
            </a:ln>
          </p:spPr>
          <p:txBody>
            <a:bodyPr>
              <a:spAutoFit/>
            </a:bodyPr>
            <a:lstStyle/>
            <a:p>
              <a:pPr>
                <a:spcBef>
                  <a:spcPct val="50000"/>
                </a:spcBef>
              </a:pPr>
              <a:r>
                <a:rPr lang="en-US" sz="1200"/>
                <a:t>Free Fire Zone</a:t>
              </a:r>
            </a:p>
          </p:txBody>
        </p:sp>
        <p:sp>
          <p:nvSpPr>
            <p:cNvPr id="4218" name="Freeform 218"/>
            <p:cNvSpPr>
              <a:spLocks/>
            </p:cNvSpPr>
            <p:nvPr/>
          </p:nvSpPr>
          <p:spPr bwMode="auto">
            <a:xfrm>
              <a:off x="2208" y="4044"/>
              <a:ext cx="631" cy="954"/>
            </a:xfrm>
            <a:custGeom>
              <a:avLst/>
              <a:gdLst>
                <a:gd name="T0" fmla="*/ 546 w 631"/>
                <a:gd name="T1" fmla="*/ 954 h 954"/>
                <a:gd name="T2" fmla="*/ 540 w 631"/>
                <a:gd name="T3" fmla="*/ 270 h 954"/>
                <a:gd name="T4" fmla="*/ 0 w 631"/>
                <a:gd name="T5" fmla="*/ 0 h 954"/>
                <a:gd name="T6" fmla="*/ 0 60000 65536"/>
                <a:gd name="T7" fmla="*/ 0 60000 65536"/>
                <a:gd name="T8" fmla="*/ 0 60000 65536"/>
                <a:gd name="T9" fmla="*/ 0 w 631"/>
                <a:gd name="T10" fmla="*/ 0 h 954"/>
                <a:gd name="T11" fmla="*/ 631 w 631"/>
                <a:gd name="T12" fmla="*/ 954 h 954"/>
              </a:gdLst>
              <a:ahLst/>
              <a:cxnLst>
                <a:cxn ang="T6">
                  <a:pos x="T0" y="T1"/>
                </a:cxn>
                <a:cxn ang="T7">
                  <a:pos x="T2" y="T3"/>
                </a:cxn>
                <a:cxn ang="T8">
                  <a:pos x="T4" y="T5"/>
                </a:cxn>
              </a:cxnLst>
              <a:rect l="T9" t="T10" r="T11" b="T12"/>
              <a:pathLst>
                <a:path w="631" h="954">
                  <a:moveTo>
                    <a:pt x="546" y="954"/>
                  </a:moveTo>
                  <a:cubicBezTo>
                    <a:pt x="545" y="840"/>
                    <a:pt x="631" y="429"/>
                    <a:pt x="540" y="270"/>
                  </a:cubicBezTo>
                  <a:cubicBezTo>
                    <a:pt x="449" y="111"/>
                    <a:pt x="112" y="56"/>
                    <a:pt x="0" y="0"/>
                  </a:cubicBezTo>
                </a:path>
              </a:pathLst>
            </a:custGeom>
            <a:noFill/>
            <a:ln w="19050">
              <a:solidFill>
                <a:schemeClr val="tx1"/>
              </a:solidFill>
              <a:round/>
              <a:headEnd type="none" w="med" len="med"/>
              <a:tailEnd type="triangle" w="med" len="med"/>
            </a:ln>
          </p:spPr>
          <p:txBody>
            <a:bodyPr/>
            <a:lstStyle/>
            <a:p>
              <a:endParaRPr lang="en-US"/>
            </a:p>
          </p:txBody>
        </p:sp>
        <p:sp>
          <p:nvSpPr>
            <p:cNvPr id="4219" name="Line 219"/>
            <p:cNvSpPr>
              <a:spLocks noChangeShapeType="1"/>
            </p:cNvSpPr>
            <p:nvPr/>
          </p:nvSpPr>
          <p:spPr bwMode="auto">
            <a:xfrm>
              <a:off x="2832" y="5196"/>
              <a:ext cx="288" cy="0"/>
            </a:xfrm>
            <a:prstGeom prst="line">
              <a:avLst/>
            </a:prstGeom>
            <a:noFill/>
            <a:ln w="9525">
              <a:solidFill>
                <a:schemeClr val="tx1"/>
              </a:solidFill>
              <a:round/>
              <a:headEnd/>
              <a:tailEnd type="triangle" w="med" len="med"/>
            </a:ln>
          </p:spPr>
          <p:txBody>
            <a:bodyPr/>
            <a:lstStyle/>
            <a:p>
              <a:endParaRPr lang="en-US"/>
            </a:p>
          </p:txBody>
        </p:sp>
        <p:sp>
          <p:nvSpPr>
            <p:cNvPr id="4220" name="Line 220"/>
            <p:cNvSpPr>
              <a:spLocks noChangeShapeType="1"/>
            </p:cNvSpPr>
            <p:nvPr/>
          </p:nvSpPr>
          <p:spPr bwMode="auto">
            <a:xfrm>
              <a:off x="2640" y="5292"/>
              <a:ext cx="0" cy="144"/>
            </a:xfrm>
            <a:prstGeom prst="line">
              <a:avLst/>
            </a:prstGeom>
            <a:noFill/>
            <a:ln w="9525">
              <a:solidFill>
                <a:schemeClr val="tx1"/>
              </a:solidFill>
              <a:round/>
              <a:headEnd/>
              <a:tailEnd type="triangle" w="med" len="med"/>
            </a:ln>
          </p:spPr>
          <p:txBody>
            <a:bodyPr/>
            <a:lstStyle/>
            <a:p>
              <a:endParaRPr lang="en-US"/>
            </a:p>
          </p:txBody>
        </p:sp>
      </p:grpSp>
      <p:sp>
        <p:nvSpPr>
          <p:cNvPr id="4128" name="Freeform 221"/>
          <p:cNvSpPr>
            <a:spLocks/>
          </p:cNvSpPr>
          <p:nvPr/>
        </p:nvSpPr>
        <p:spPr bwMode="auto">
          <a:xfrm flipH="1">
            <a:off x="6172200" y="228601"/>
            <a:ext cx="914400" cy="1146175"/>
          </a:xfrm>
          <a:custGeom>
            <a:avLst/>
            <a:gdLst>
              <a:gd name="T0" fmla="*/ 880 w 880"/>
              <a:gd name="T1" fmla="*/ 1056 h 1104"/>
              <a:gd name="T2" fmla="*/ 880 w 880"/>
              <a:gd name="T3" fmla="*/ 144 h 1104"/>
              <a:gd name="T4" fmla="*/ 0 w 880"/>
              <a:gd name="T5" fmla="*/ 0 h 1104"/>
              <a:gd name="T6" fmla="*/ 0 w 880"/>
              <a:gd name="T7" fmla="*/ 960 h 1104"/>
              <a:gd name="T8" fmla="*/ 880 w 880"/>
              <a:gd name="T9" fmla="*/ 1104 h 1104"/>
              <a:gd name="T10" fmla="*/ 0 60000 65536"/>
              <a:gd name="T11" fmla="*/ 0 60000 65536"/>
              <a:gd name="T12" fmla="*/ 0 60000 65536"/>
              <a:gd name="T13" fmla="*/ 0 60000 65536"/>
              <a:gd name="T14" fmla="*/ 0 60000 65536"/>
              <a:gd name="T15" fmla="*/ 0 w 880"/>
              <a:gd name="T16" fmla="*/ 0 h 1104"/>
              <a:gd name="T17" fmla="*/ 880 w 880"/>
              <a:gd name="T18" fmla="*/ 1104 h 1104"/>
            </a:gdLst>
            <a:ahLst/>
            <a:cxnLst>
              <a:cxn ang="T10">
                <a:pos x="T0" y="T1"/>
              </a:cxn>
              <a:cxn ang="T11">
                <a:pos x="T2" y="T3"/>
              </a:cxn>
              <a:cxn ang="T12">
                <a:pos x="T4" y="T5"/>
              </a:cxn>
              <a:cxn ang="T13">
                <a:pos x="T6" y="T7"/>
              </a:cxn>
              <a:cxn ang="T14">
                <a:pos x="T8" y="T9"/>
              </a:cxn>
            </a:cxnLst>
            <a:rect l="T15" t="T16" r="T17" b="T18"/>
            <a:pathLst>
              <a:path w="880" h="1104">
                <a:moveTo>
                  <a:pt x="880" y="1056"/>
                </a:moveTo>
                <a:lnTo>
                  <a:pt x="880" y="144"/>
                </a:lnTo>
                <a:lnTo>
                  <a:pt x="0" y="0"/>
                </a:lnTo>
                <a:lnTo>
                  <a:pt x="0" y="960"/>
                </a:lnTo>
                <a:lnTo>
                  <a:pt x="880" y="1104"/>
                </a:lnTo>
              </a:path>
            </a:pathLst>
          </a:custGeom>
          <a:solidFill>
            <a:schemeClr val="accent1">
              <a:alpha val="50195"/>
            </a:schemeClr>
          </a:solidFill>
          <a:ln w="19050">
            <a:solidFill>
              <a:schemeClr val="tx1"/>
            </a:solidFill>
            <a:round/>
            <a:headEnd/>
            <a:tailEnd/>
          </a:ln>
        </p:spPr>
        <p:txBody>
          <a:bodyPr/>
          <a:lstStyle/>
          <a:p>
            <a:endParaRPr lang="en-US"/>
          </a:p>
        </p:txBody>
      </p:sp>
      <p:grpSp>
        <p:nvGrpSpPr>
          <p:cNvPr id="4129" name="Group 222"/>
          <p:cNvGrpSpPr>
            <a:grpSpLocks/>
          </p:cNvGrpSpPr>
          <p:nvPr/>
        </p:nvGrpSpPr>
        <p:grpSpPr bwMode="auto">
          <a:xfrm rot="21325018">
            <a:off x="2209800" y="7543800"/>
            <a:ext cx="401638" cy="1073150"/>
            <a:chOff x="3191" y="4086"/>
            <a:chExt cx="399" cy="1023"/>
          </a:xfrm>
        </p:grpSpPr>
        <p:sp>
          <p:nvSpPr>
            <p:cNvPr id="4199" name="Freeform 223"/>
            <p:cNvSpPr>
              <a:spLocks/>
            </p:cNvSpPr>
            <p:nvPr/>
          </p:nvSpPr>
          <p:spPr bwMode="auto">
            <a:xfrm>
              <a:off x="3232" y="4350"/>
              <a:ext cx="298" cy="344"/>
            </a:xfrm>
            <a:custGeom>
              <a:avLst/>
              <a:gdLst>
                <a:gd name="T0" fmla="*/ 12 w 298"/>
                <a:gd name="T1" fmla="*/ 296 h 344"/>
                <a:gd name="T2" fmla="*/ 18 w 298"/>
                <a:gd name="T3" fmla="*/ 272 h 344"/>
                <a:gd name="T4" fmla="*/ 0 w 298"/>
                <a:gd name="T5" fmla="*/ 122 h 344"/>
                <a:gd name="T6" fmla="*/ 34 w 298"/>
                <a:gd name="T7" fmla="*/ 26 h 344"/>
                <a:gd name="T8" fmla="*/ 64 w 298"/>
                <a:gd name="T9" fmla="*/ 16 h 344"/>
                <a:gd name="T10" fmla="*/ 114 w 298"/>
                <a:gd name="T11" fmla="*/ 14 h 344"/>
                <a:gd name="T12" fmla="*/ 124 w 298"/>
                <a:gd name="T13" fmla="*/ 0 h 344"/>
                <a:gd name="T14" fmla="*/ 160 w 298"/>
                <a:gd name="T15" fmla="*/ 10 h 344"/>
                <a:gd name="T16" fmla="*/ 200 w 298"/>
                <a:gd name="T17" fmla="*/ 8 h 344"/>
                <a:gd name="T18" fmla="*/ 212 w 298"/>
                <a:gd name="T19" fmla="*/ 4 h 344"/>
                <a:gd name="T20" fmla="*/ 242 w 298"/>
                <a:gd name="T21" fmla="*/ 40 h 344"/>
                <a:gd name="T22" fmla="*/ 260 w 298"/>
                <a:gd name="T23" fmla="*/ 50 h 344"/>
                <a:gd name="T24" fmla="*/ 276 w 298"/>
                <a:gd name="T25" fmla="*/ 64 h 344"/>
                <a:gd name="T26" fmla="*/ 292 w 298"/>
                <a:gd name="T27" fmla="*/ 94 h 344"/>
                <a:gd name="T28" fmla="*/ 298 w 298"/>
                <a:gd name="T29" fmla="*/ 162 h 344"/>
                <a:gd name="T30" fmla="*/ 272 w 298"/>
                <a:gd name="T31" fmla="*/ 262 h 344"/>
                <a:gd name="T32" fmla="*/ 260 w 298"/>
                <a:gd name="T33" fmla="*/ 296 h 344"/>
                <a:gd name="T34" fmla="*/ 256 w 298"/>
                <a:gd name="T35" fmla="*/ 308 h 344"/>
                <a:gd name="T36" fmla="*/ 244 w 298"/>
                <a:gd name="T37" fmla="*/ 344 h 344"/>
                <a:gd name="T38" fmla="*/ 170 w 298"/>
                <a:gd name="T39" fmla="*/ 330 h 344"/>
                <a:gd name="T40" fmla="*/ 88 w 298"/>
                <a:gd name="T41" fmla="*/ 316 h 344"/>
                <a:gd name="T42" fmla="*/ 30 w 298"/>
                <a:gd name="T43" fmla="*/ 304 h 344"/>
                <a:gd name="T44" fmla="*/ 12 w 298"/>
                <a:gd name="T45" fmla="*/ 296 h 3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98"/>
                <a:gd name="T70" fmla="*/ 0 h 344"/>
                <a:gd name="T71" fmla="*/ 298 w 298"/>
                <a:gd name="T72" fmla="*/ 344 h 3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98" h="344">
                  <a:moveTo>
                    <a:pt x="12" y="296"/>
                  </a:moveTo>
                  <a:cubicBezTo>
                    <a:pt x="14" y="288"/>
                    <a:pt x="15" y="280"/>
                    <a:pt x="18" y="272"/>
                  </a:cubicBezTo>
                  <a:cubicBezTo>
                    <a:pt x="15" y="221"/>
                    <a:pt x="5" y="173"/>
                    <a:pt x="0" y="122"/>
                  </a:cubicBezTo>
                  <a:cubicBezTo>
                    <a:pt x="6" y="91"/>
                    <a:pt x="8" y="47"/>
                    <a:pt x="34" y="26"/>
                  </a:cubicBezTo>
                  <a:cubicBezTo>
                    <a:pt x="42" y="20"/>
                    <a:pt x="54" y="18"/>
                    <a:pt x="64" y="16"/>
                  </a:cubicBezTo>
                  <a:cubicBezTo>
                    <a:pt x="84" y="18"/>
                    <a:pt x="95" y="20"/>
                    <a:pt x="114" y="14"/>
                  </a:cubicBezTo>
                  <a:cubicBezTo>
                    <a:pt x="119" y="0"/>
                    <a:pt x="114" y="3"/>
                    <a:pt x="124" y="0"/>
                  </a:cubicBezTo>
                  <a:cubicBezTo>
                    <a:pt x="135" y="6"/>
                    <a:pt x="148" y="8"/>
                    <a:pt x="160" y="10"/>
                  </a:cubicBezTo>
                  <a:cubicBezTo>
                    <a:pt x="173" y="9"/>
                    <a:pt x="187" y="10"/>
                    <a:pt x="200" y="8"/>
                  </a:cubicBezTo>
                  <a:cubicBezTo>
                    <a:pt x="204" y="8"/>
                    <a:pt x="212" y="4"/>
                    <a:pt x="212" y="4"/>
                  </a:cubicBezTo>
                  <a:cubicBezTo>
                    <a:pt x="219" y="24"/>
                    <a:pt x="218" y="36"/>
                    <a:pt x="242" y="40"/>
                  </a:cubicBezTo>
                  <a:cubicBezTo>
                    <a:pt x="248" y="44"/>
                    <a:pt x="254" y="46"/>
                    <a:pt x="260" y="50"/>
                  </a:cubicBezTo>
                  <a:cubicBezTo>
                    <a:pt x="265" y="57"/>
                    <a:pt x="270" y="58"/>
                    <a:pt x="276" y="64"/>
                  </a:cubicBezTo>
                  <a:cubicBezTo>
                    <a:pt x="279" y="74"/>
                    <a:pt x="286" y="85"/>
                    <a:pt x="292" y="94"/>
                  </a:cubicBezTo>
                  <a:cubicBezTo>
                    <a:pt x="295" y="117"/>
                    <a:pt x="298" y="162"/>
                    <a:pt x="298" y="162"/>
                  </a:cubicBezTo>
                  <a:cubicBezTo>
                    <a:pt x="287" y="195"/>
                    <a:pt x="283" y="229"/>
                    <a:pt x="272" y="262"/>
                  </a:cubicBezTo>
                  <a:cubicBezTo>
                    <a:pt x="268" y="273"/>
                    <a:pt x="264" y="284"/>
                    <a:pt x="260" y="296"/>
                  </a:cubicBezTo>
                  <a:cubicBezTo>
                    <a:pt x="259" y="300"/>
                    <a:pt x="256" y="308"/>
                    <a:pt x="256" y="308"/>
                  </a:cubicBezTo>
                  <a:cubicBezTo>
                    <a:pt x="255" y="320"/>
                    <a:pt x="258" y="339"/>
                    <a:pt x="244" y="344"/>
                  </a:cubicBezTo>
                  <a:cubicBezTo>
                    <a:pt x="219" y="338"/>
                    <a:pt x="195" y="333"/>
                    <a:pt x="170" y="330"/>
                  </a:cubicBezTo>
                  <a:cubicBezTo>
                    <a:pt x="143" y="323"/>
                    <a:pt x="115" y="320"/>
                    <a:pt x="88" y="316"/>
                  </a:cubicBezTo>
                  <a:cubicBezTo>
                    <a:pt x="69" y="310"/>
                    <a:pt x="49" y="308"/>
                    <a:pt x="30" y="304"/>
                  </a:cubicBezTo>
                  <a:cubicBezTo>
                    <a:pt x="27" y="303"/>
                    <a:pt x="8" y="292"/>
                    <a:pt x="12" y="296"/>
                  </a:cubicBezTo>
                  <a:close/>
                </a:path>
              </a:pathLst>
            </a:custGeom>
            <a:solidFill>
              <a:srgbClr val="D02800"/>
            </a:solidFill>
            <a:ln w="9525">
              <a:solidFill>
                <a:schemeClr val="tx1"/>
              </a:solidFill>
              <a:round/>
              <a:headEnd/>
              <a:tailEnd/>
            </a:ln>
          </p:spPr>
          <p:txBody>
            <a:bodyPr/>
            <a:lstStyle/>
            <a:p>
              <a:endParaRPr lang="en-US"/>
            </a:p>
          </p:txBody>
        </p:sp>
        <p:sp>
          <p:nvSpPr>
            <p:cNvPr id="4200" name="Freeform 224"/>
            <p:cNvSpPr>
              <a:spLocks/>
            </p:cNvSpPr>
            <p:nvPr/>
          </p:nvSpPr>
          <p:spPr bwMode="auto">
            <a:xfrm>
              <a:off x="3339" y="4342"/>
              <a:ext cx="115" cy="46"/>
            </a:xfrm>
            <a:custGeom>
              <a:avLst/>
              <a:gdLst>
                <a:gd name="T0" fmla="*/ 11 w 115"/>
                <a:gd name="T1" fmla="*/ 0 h 46"/>
                <a:gd name="T2" fmla="*/ 51 w 115"/>
                <a:gd name="T3" fmla="*/ 12 h 46"/>
                <a:gd name="T4" fmla="*/ 105 w 115"/>
                <a:gd name="T5" fmla="*/ 6 h 46"/>
                <a:gd name="T6" fmla="*/ 109 w 115"/>
                <a:gd name="T7" fmla="*/ 18 h 46"/>
                <a:gd name="T8" fmla="*/ 111 w 115"/>
                <a:gd name="T9" fmla="*/ 26 h 46"/>
                <a:gd name="T10" fmla="*/ 115 w 115"/>
                <a:gd name="T11" fmla="*/ 38 h 46"/>
                <a:gd name="T12" fmla="*/ 95 w 115"/>
                <a:gd name="T13" fmla="*/ 46 h 46"/>
                <a:gd name="T14" fmla="*/ 9 w 115"/>
                <a:gd name="T15" fmla="*/ 34 h 46"/>
                <a:gd name="T16" fmla="*/ 11 w 11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5"/>
                <a:gd name="T28" fmla="*/ 0 h 46"/>
                <a:gd name="T29" fmla="*/ 115 w 115"/>
                <a:gd name="T30" fmla="*/ 46 h 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5" h="46">
                  <a:moveTo>
                    <a:pt x="11" y="0"/>
                  </a:moveTo>
                  <a:cubicBezTo>
                    <a:pt x="23" y="8"/>
                    <a:pt x="37" y="7"/>
                    <a:pt x="51" y="12"/>
                  </a:cubicBezTo>
                  <a:cubicBezTo>
                    <a:pt x="70" y="11"/>
                    <a:pt x="87" y="11"/>
                    <a:pt x="105" y="6"/>
                  </a:cubicBezTo>
                  <a:cubicBezTo>
                    <a:pt x="106" y="10"/>
                    <a:pt x="108" y="14"/>
                    <a:pt x="109" y="18"/>
                  </a:cubicBezTo>
                  <a:cubicBezTo>
                    <a:pt x="110" y="21"/>
                    <a:pt x="110" y="23"/>
                    <a:pt x="111" y="26"/>
                  </a:cubicBezTo>
                  <a:cubicBezTo>
                    <a:pt x="112" y="30"/>
                    <a:pt x="115" y="38"/>
                    <a:pt x="115" y="38"/>
                  </a:cubicBezTo>
                  <a:cubicBezTo>
                    <a:pt x="108" y="42"/>
                    <a:pt x="102" y="44"/>
                    <a:pt x="95" y="46"/>
                  </a:cubicBezTo>
                  <a:cubicBezTo>
                    <a:pt x="64" y="44"/>
                    <a:pt x="38" y="41"/>
                    <a:pt x="9" y="34"/>
                  </a:cubicBezTo>
                  <a:cubicBezTo>
                    <a:pt x="0" y="25"/>
                    <a:pt x="9" y="12"/>
                    <a:pt x="11" y="0"/>
                  </a:cubicBezTo>
                  <a:close/>
                </a:path>
              </a:pathLst>
            </a:custGeom>
            <a:solidFill>
              <a:schemeClr val="tx1"/>
            </a:solidFill>
            <a:ln w="9525">
              <a:solidFill>
                <a:schemeClr val="tx1"/>
              </a:solidFill>
              <a:round/>
              <a:headEnd/>
              <a:tailEnd/>
            </a:ln>
          </p:spPr>
          <p:txBody>
            <a:bodyPr/>
            <a:lstStyle/>
            <a:p>
              <a:endParaRPr lang="en-US"/>
            </a:p>
          </p:txBody>
        </p:sp>
        <p:sp>
          <p:nvSpPr>
            <p:cNvPr id="4201" name="Freeform 225"/>
            <p:cNvSpPr>
              <a:spLocks/>
            </p:cNvSpPr>
            <p:nvPr/>
          </p:nvSpPr>
          <p:spPr bwMode="auto">
            <a:xfrm>
              <a:off x="3449" y="4346"/>
              <a:ext cx="89" cy="134"/>
            </a:xfrm>
            <a:custGeom>
              <a:avLst/>
              <a:gdLst>
                <a:gd name="T0" fmla="*/ 1 w 89"/>
                <a:gd name="T1" fmla="*/ 0 h 134"/>
                <a:gd name="T2" fmla="*/ 51 w 89"/>
                <a:gd name="T3" fmla="*/ 22 h 134"/>
                <a:gd name="T4" fmla="*/ 89 w 89"/>
                <a:gd name="T5" fmla="*/ 82 h 134"/>
                <a:gd name="T6" fmla="*/ 87 w 89"/>
                <a:gd name="T7" fmla="*/ 102 h 134"/>
                <a:gd name="T8" fmla="*/ 85 w 89"/>
                <a:gd name="T9" fmla="*/ 112 h 134"/>
                <a:gd name="T10" fmla="*/ 83 w 89"/>
                <a:gd name="T11" fmla="*/ 134 h 134"/>
                <a:gd name="T12" fmla="*/ 71 w 89"/>
                <a:gd name="T13" fmla="*/ 86 h 134"/>
                <a:gd name="T14" fmla="*/ 67 w 89"/>
                <a:gd name="T15" fmla="*/ 74 h 134"/>
                <a:gd name="T16" fmla="*/ 9 w 89"/>
                <a:gd name="T17" fmla="*/ 42 h 134"/>
                <a:gd name="T18" fmla="*/ 1 w 89"/>
                <a:gd name="T19" fmla="*/ 0 h 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
                <a:gd name="T31" fmla="*/ 0 h 134"/>
                <a:gd name="T32" fmla="*/ 89 w 89"/>
                <a:gd name="T33" fmla="*/ 134 h 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 h="134">
                  <a:moveTo>
                    <a:pt x="1" y="0"/>
                  </a:moveTo>
                  <a:cubicBezTo>
                    <a:pt x="7" y="19"/>
                    <a:pt x="36" y="15"/>
                    <a:pt x="51" y="22"/>
                  </a:cubicBezTo>
                  <a:cubicBezTo>
                    <a:pt x="70" y="32"/>
                    <a:pt x="83" y="63"/>
                    <a:pt x="89" y="82"/>
                  </a:cubicBezTo>
                  <a:cubicBezTo>
                    <a:pt x="88" y="89"/>
                    <a:pt x="88" y="95"/>
                    <a:pt x="87" y="102"/>
                  </a:cubicBezTo>
                  <a:cubicBezTo>
                    <a:pt x="87" y="105"/>
                    <a:pt x="85" y="109"/>
                    <a:pt x="85" y="112"/>
                  </a:cubicBezTo>
                  <a:cubicBezTo>
                    <a:pt x="84" y="119"/>
                    <a:pt x="83" y="134"/>
                    <a:pt x="83" y="134"/>
                  </a:cubicBezTo>
                  <a:cubicBezTo>
                    <a:pt x="81" y="111"/>
                    <a:pt x="78" y="106"/>
                    <a:pt x="71" y="86"/>
                  </a:cubicBezTo>
                  <a:cubicBezTo>
                    <a:pt x="70" y="82"/>
                    <a:pt x="71" y="76"/>
                    <a:pt x="67" y="74"/>
                  </a:cubicBezTo>
                  <a:cubicBezTo>
                    <a:pt x="49" y="62"/>
                    <a:pt x="28" y="54"/>
                    <a:pt x="9" y="42"/>
                  </a:cubicBezTo>
                  <a:cubicBezTo>
                    <a:pt x="0" y="29"/>
                    <a:pt x="2" y="17"/>
                    <a:pt x="1" y="0"/>
                  </a:cubicBezTo>
                  <a:close/>
                </a:path>
              </a:pathLst>
            </a:custGeom>
            <a:solidFill>
              <a:schemeClr val="tx1"/>
            </a:solidFill>
            <a:ln w="9525" cap="flat" cmpd="sng">
              <a:solidFill>
                <a:schemeClr val="tx1"/>
              </a:solidFill>
              <a:prstDash val="solid"/>
              <a:round/>
              <a:headEnd type="none" w="med" len="med"/>
              <a:tailEnd type="none" w="med" len="med"/>
            </a:ln>
          </p:spPr>
          <p:txBody>
            <a:bodyPr/>
            <a:lstStyle/>
            <a:p>
              <a:endParaRPr lang="en-US"/>
            </a:p>
          </p:txBody>
        </p:sp>
        <p:sp>
          <p:nvSpPr>
            <p:cNvPr id="4202" name="Freeform 226"/>
            <p:cNvSpPr>
              <a:spLocks/>
            </p:cNvSpPr>
            <p:nvPr/>
          </p:nvSpPr>
          <p:spPr bwMode="auto">
            <a:xfrm>
              <a:off x="3524" y="4328"/>
              <a:ext cx="66" cy="160"/>
            </a:xfrm>
            <a:custGeom>
              <a:avLst/>
              <a:gdLst>
                <a:gd name="T0" fmla="*/ 0 w 66"/>
                <a:gd name="T1" fmla="*/ 60 h 160"/>
                <a:gd name="T2" fmla="*/ 10 w 66"/>
                <a:gd name="T3" fmla="*/ 44 h 160"/>
                <a:gd name="T4" fmla="*/ 12 w 66"/>
                <a:gd name="T5" fmla="*/ 38 h 160"/>
                <a:gd name="T6" fmla="*/ 6 w 66"/>
                <a:gd name="T7" fmla="*/ 16 h 160"/>
                <a:gd name="T8" fmla="*/ 48 w 66"/>
                <a:gd name="T9" fmla="*/ 12 h 160"/>
                <a:gd name="T10" fmla="*/ 66 w 66"/>
                <a:gd name="T11" fmla="*/ 28 h 160"/>
                <a:gd name="T12" fmla="*/ 52 w 66"/>
                <a:gd name="T13" fmla="*/ 138 h 160"/>
                <a:gd name="T14" fmla="*/ 28 w 66"/>
                <a:gd name="T15" fmla="*/ 154 h 160"/>
                <a:gd name="T16" fmla="*/ 10 w 66"/>
                <a:gd name="T17" fmla="*/ 160 h 160"/>
                <a:gd name="T18" fmla="*/ 2 w 66"/>
                <a:gd name="T19" fmla="*/ 112 h 160"/>
                <a:gd name="T20" fmla="*/ 0 w 66"/>
                <a:gd name="T21" fmla="*/ 60 h 1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
                <a:gd name="T34" fmla="*/ 0 h 160"/>
                <a:gd name="T35" fmla="*/ 66 w 66"/>
                <a:gd name="T36" fmla="*/ 160 h 1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 h="160">
                  <a:moveTo>
                    <a:pt x="0" y="60"/>
                  </a:moveTo>
                  <a:cubicBezTo>
                    <a:pt x="10" y="54"/>
                    <a:pt x="5" y="58"/>
                    <a:pt x="10" y="44"/>
                  </a:cubicBezTo>
                  <a:cubicBezTo>
                    <a:pt x="11" y="42"/>
                    <a:pt x="12" y="38"/>
                    <a:pt x="12" y="38"/>
                  </a:cubicBezTo>
                  <a:cubicBezTo>
                    <a:pt x="11" y="31"/>
                    <a:pt x="6" y="16"/>
                    <a:pt x="6" y="16"/>
                  </a:cubicBezTo>
                  <a:cubicBezTo>
                    <a:pt x="11" y="0"/>
                    <a:pt x="35" y="10"/>
                    <a:pt x="48" y="12"/>
                  </a:cubicBezTo>
                  <a:cubicBezTo>
                    <a:pt x="64" y="17"/>
                    <a:pt x="58" y="16"/>
                    <a:pt x="66" y="28"/>
                  </a:cubicBezTo>
                  <a:cubicBezTo>
                    <a:pt x="64" y="65"/>
                    <a:pt x="64" y="103"/>
                    <a:pt x="52" y="138"/>
                  </a:cubicBezTo>
                  <a:cubicBezTo>
                    <a:pt x="49" y="147"/>
                    <a:pt x="36" y="151"/>
                    <a:pt x="28" y="154"/>
                  </a:cubicBezTo>
                  <a:cubicBezTo>
                    <a:pt x="22" y="156"/>
                    <a:pt x="10" y="160"/>
                    <a:pt x="10" y="160"/>
                  </a:cubicBezTo>
                  <a:cubicBezTo>
                    <a:pt x="5" y="145"/>
                    <a:pt x="6" y="128"/>
                    <a:pt x="2" y="112"/>
                  </a:cubicBezTo>
                  <a:cubicBezTo>
                    <a:pt x="0" y="63"/>
                    <a:pt x="0" y="80"/>
                    <a:pt x="0" y="60"/>
                  </a:cubicBezTo>
                  <a:close/>
                </a:path>
              </a:pathLst>
            </a:custGeom>
            <a:solidFill>
              <a:schemeClr val="tx1"/>
            </a:solidFill>
            <a:ln w="9525" cap="flat" cmpd="sng">
              <a:solidFill>
                <a:schemeClr val="tx1"/>
              </a:solidFill>
              <a:prstDash val="solid"/>
              <a:round/>
              <a:headEnd type="none" w="med" len="med"/>
              <a:tailEnd type="none" w="med" len="med"/>
            </a:ln>
          </p:spPr>
          <p:txBody>
            <a:bodyPr/>
            <a:lstStyle/>
            <a:p>
              <a:endParaRPr lang="en-US"/>
            </a:p>
          </p:txBody>
        </p:sp>
        <p:sp>
          <p:nvSpPr>
            <p:cNvPr id="4203" name="Freeform 227"/>
            <p:cNvSpPr>
              <a:spLocks/>
            </p:cNvSpPr>
            <p:nvPr/>
          </p:nvSpPr>
          <p:spPr bwMode="auto">
            <a:xfrm>
              <a:off x="3228" y="4333"/>
              <a:ext cx="133" cy="125"/>
            </a:xfrm>
            <a:custGeom>
              <a:avLst/>
              <a:gdLst>
                <a:gd name="T0" fmla="*/ 116 w 133"/>
                <a:gd name="T1" fmla="*/ 7 h 125"/>
                <a:gd name="T2" fmla="*/ 74 w 133"/>
                <a:gd name="T3" fmla="*/ 7 h 125"/>
                <a:gd name="T4" fmla="*/ 46 w 133"/>
                <a:gd name="T5" fmla="*/ 23 h 125"/>
                <a:gd name="T6" fmla="*/ 10 w 133"/>
                <a:gd name="T7" fmla="*/ 59 h 125"/>
                <a:gd name="T8" fmla="*/ 0 w 133"/>
                <a:gd name="T9" fmla="*/ 103 h 125"/>
                <a:gd name="T10" fmla="*/ 12 w 133"/>
                <a:gd name="T11" fmla="*/ 111 h 125"/>
                <a:gd name="T12" fmla="*/ 62 w 133"/>
                <a:gd name="T13" fmla="*/ 35 h 125"/>
                <a:gd name="T14" fmla="*/ 108 w 133"/>
                <a:gd name="T15" fmla="*/ 33 h 125"/>
                <a:gd name="T16" fmla="*/ 116 w 133"/>
                <a:gd name="T17" fmla="*/ 7 h 1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3"/>
                <a:gd name="T28" fmla="*/ 0 h 125"/>
                <a:gd name="T29" fmla="*/ 133 w 133"/>
                <a:gd name="T30" fmla="*/ 125 h 1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3" h="125">
                  <a:moveTo>
                    <a:pt x="116" y="7"/>
                  </a:moveTo>
                  <a:cubicBezTo>
                    <a:pt x="106" y="0"/>
                    <a:pt x="85" y="6"/>
                    <a:pt x="74" y="7"/>
                  </a:cubicBezTo>
                  <a:cubicBezTo>
                    <a:pt x="63" y="11"/>
                    <a:pt x="55" y="16"/>
                    <a:pt x="46" y="23"/>
                  </a:cubicBezTo>
                  <a:cubicBezTo>
                    <a:pt x="42" y="36"/>
                    <a:pt x="19" y="46"/>
                    <a:pt x="10" y="59"/>
                  </a:cubicBezTo>
                  <a:cubicBezTo>
                    <a:pt x="6" y="74"/>
                    <a:pt x="4" y="88"/>
                    <a:pt x="0" y="103"/>
                  </a:cubicBezTo>
                  <a:cubicBezTo>
                    <a:pt x="2" y="119"/>
                    <a:pt x="3" y="125"/>
                    <a:pt x="12" y="111"/>
                  </a:cubicBezTo>
                  <a:cubicBezTo>
                    <a:pt x="19" y="85"/>
                    <a:pt x="26" y="38"/>
                    <a:pt x="62" y="35"/>
                  </a:cubicBezTo>
                  <a:cubicBezTo>
                    <a:pt x="77" y="34"/>
                    <a:pt x="93" y="34"/>
                    <a:pt x="108" y="33"/>
                  </a:cubicBezTo>
                  <a:cubicBezTo>
                    <a:pt x="119" y="30"/>
                    <a:pt x="133" y="16"/>
                    <a:pt x="116" y="7"/>
                  </a:cubicBezTo>
                  <a:close/>
                </a:path>
              </a:pathLst>
            </a:custGeom>
            <a:solidFill>
              <a:schemeClr val="tx1"/>
            </a:solidFill>
            <a:ln w="9525" cap="flat" cmpd="sng">
              <a:solidFill>
                <a:schemeClr val="tx1"/>
              </a:solidFill>
              <a:prstDash val="solid"/>
              <a:round/>
              <a:headEnd type="none" w="med" len="med"/>
              <a:tailEnd type="none" w="med" len="med"/>
            </a:ln>
          </p:spPr>
          <p:txBody>
            <a:bodyPr/>
            <a:lstStyle/>
            <a:p>
              <a:endParaRPr lang="en-US"/>
            </a:p>
          </p:txBody>
        </p:sp>
        <p:sp>
          <p:nvSpPr>
            <p:cNvPr id="4204" name="Freeform 228"/>
            <p:cNvSpPr>
              <a:spLocks/>
            </p:cNvSpPr>
            <p:nvPr/>
          </p:nvSpPr>
          <p:spPr bwMode="auto">
            <a:xfrm>
              <a:off x="3191" y="4299"/>
              <a:ext cx="125" cy="149"/>
            </a:xfrm>
            <a:custGeom>
              <a:avLst/>
              <a:gdLst>
                <a:gd name="T0" fmla="*/ 125 w 125"/>
                <a:gd name="T1" fmla="*/ 19 h 149"/>
                <a:gd name="T2" fmla="*/ 101 w 125"/>
                <a:gd name="T3" fmla="*/ 7 h 149"/>
                <a:gd name="T4" fmla="*/ 83 w 125"/>
                <a:gd name="T5" fmla="*/ 1 h 149"/>
                <a:gd name="T6" fmla="*/ 47 w 125"/>
                <a:gd name="T7" fmla="*/ 11 h 149"/>
                <a:gd name="T8" fmla="*/ 11 w 125"/>
                <a:gd name="T9" fmla="*/ 73 h 149"/>
                <a:gd name="T10" fmla="*/ 3 w 125"/>
                <a:gd name="T11" fmla="*/ 91 h 149"/>
                <a:gd name="T12" fmla="*/ 13 w 125"/>
                <a:gd name="T13" fmla="*/ 137 h 149"/>
                <a:gd name="T14" fmla="*/ 31 w 125"/>
                <a:gd name="T15" fmla="*/ 149 h 149"/>
                <a:gd name="T16" fmla="*/ 65 w 125"/>
                <a:gd name="T17" fmla="*/ 81 h 149"/>
                <a:gd name="T18" fmla="*/ 93 w 125"/>
                <a:gd name="T19" fmla="*/ 57 h 149"/>
                <a:gd name="T20" fmla="*/ 105 w 125"/>
                <a:gd name="T21" fmla="*/ 49 h 149"/>
                <a:gd name="T22" fmla="*/ 119 w 125"/>
                <a:gd name="T23" fmla="*/ 33 h 149"/>
                <a:gd name="T24" fmla="*/ 125 w 125"/>
                <a:gd name="T25" fmla="*/ 19 h 1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5"/>
                <a:gd name="T40" fmla="*/ 0 h 149"/>
                <a:gd name="T41" fmla="*/ 125 w 125"/>
                <a:gd name="T42" fmla="*/ 149 h 1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5" h="149">
                  <a:moveTo>
                    <a:pt x="125" y="19"/>
                  </a:moveTo>
                  <a:cubicBezTo>
                    <a:pt x="116" y="16"/>
                    <a:pt x="111" y="10"/>
                    <a:pt x="101" y="7"/>
                  </a:cubicBezTo>
                  <a:cubicBezTo>
                    <a:pt x="95" y="5"/>
                    <a:pt x="83" y="1"/>
                    <a:pt x="83" y="1"/>
                  </a:cubicBezTo>
                  <a:cubicBezTo>
                    <a:pt x="64" y="3"/>
                    <a:pt x="58" y="0"/>
                    <a:pt x="47" y="11"/>
                  </a:cubicBezTo>
                  <a:cubicBezTo>
                    <a:pt x="39" y="34"/>
                    <a:pt x="18" y="51"/>
                    <a:pt x="11" y="73"/>
                  </a:cubicBezTo>
                  <a:cubicBezTo>
                    <a:pt x="6" y="87"/>
                    <a:pt x="9" y="81"/>
                    <a:pt x="3" y="91"/>
                  </a:cubicBezTo>
                  <a:cubicBezTo>
                    <a:pt x="0" y="103"/>
                    <a:pt x="4" y="128"/>
                    <a:pt x="13" y="137"/>
                  </a:cubicBezTo>
                  <a:cubicBezTo>
                    <a:pt x="18" y="142"/>
                    <a:pt x="31" y="149"/>
                    <a:pt x="31" y="149"/>
                  </a:cubicBezTo>
                  <a:cubicBezTo>
                    <a:pt x="54" y="143"/>
                    <a:pt x="53" y="99"/>
                    <a:pt x="65" y="81"/>
                  </a:cubicBezTo>
                  <a:cubicBezTo>
                    <a:pt x="72" y="70"/>
                    <a:pt x="83" y="64"/>
                    <a:pt x="93" y="57"/>
                  </a:cubicBezTo>
                  <a:cubicBezTo>
                    <a:pt x="97" y="54"/>
                    <a:pt x="105" y="49"/>
                    <a:pt x="105" y="49"/>
                  </a:cubicBezTo>
                  <a:cubicBezTo>
                    <a:pt x="114" y="35"/>
                    <a:pt x="109" y="40"/>
                    <a:pt x="119" y="33"/>
                  </a:cubicBezTo>
                  <a:cubicBezTo>
                    <a:pt x="122" y="24"/>
                    <a:pt x="120" y="29"/>
                    <a:pt x="125" y="19"/>
                  </a:cubicBezTo>
                  <a:close/>
                </a:path>
              </a:pathLst>
            </a:custGeom>
            <a:solidFill>
              <a:schemeClr val="tx1"/>
            </a:solidFill>
            <a:ln w="9525" cap="flat" cmpd="sng">
              <a:solidFill>
                <a:schemeClr val="tx1"/>
              </a:solidFill>
              <a:prstDash val="solid"/>
              <a:round/>
              <a:headEnd type="none" w="med" len="med"/>
              <a:tailEnd type="none" w="med" len="med"/>
            </a:ln>
          </p:spPr>
          <p:txBody>
            <a:bodyPr/>
            <a:lstStyle/>
            <a:p>
              <a:endParaRPr lang="en-US"/>
            </a:p>
          </p:txBody>
        </p:sp>
        <p:sp>
          <p:nvSpPr>
            <p:cNvPr id="4205" name="Freeform 229"/>
            <p:cNvSpPr>
              <a:spLocks/>
            </p:cNvSpPr>
            <p:nvPr/>
          </p:nvSpPr>
          <p:spPr bwMode="auto">
            <a:xfrm>
              <a:off x="3480" y="4188"/>
              <a:ext cx="100" cy="176"/>
            </a:xfrm>
            <a:custGeom>
              <a:avLst/>
              <a:gdLst>
                <a:gd name="T0" fmla="*/ 42 w 100"/>
                <a:gd name="T1" fmla="*/ 176 h 176"/>
                <a:gd name="T2" fmla="*/ 6 w 100"/>
                <a:gd name="T3" fmla="*/ 94 h 176"/>
                <a:gd name="T4" fmla="*/ 18 w 100"/>
                <a:gd name="T5" fmla="*/ 0 h 176"/>
                <a:gd name="T6" fmla="*/ 64 w 100"/>
                <a:gd name="T7" fmla="*/ 58 h 176"/>
                <a:gd name="T8" fmla="*/ 88 w 100"/>
                <a:gd name="T9" fmla="*/ 122 h 176"/>
                <a:gd name="T10" fmla="*/ 92 w 100"/>
                <a:gd name="T11" fmla="*/ 128 h 176"/>
                <a:gd name="T12" fmla="*/ 96 w 100"/>
                <a:gd name="T13" fmla="*/ 140 h 176"/>
                <a:gd name="T14" fmla="*/ 100 w 100"/>
                <a:gd name="T15" fmla="*/ 152 h 176"/>
                <a:gd name="T16" fmla="*/ 88 w 100"/>
                <a:gd name="T17" fmla="*/ 150 h 176"/>
                <a:gd name="T18" fmla="*/ 42 w 100"/>
                <a:gd name="T19" fmla="*/ 176 h 1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
                <a:gd name="T31" fmla="*/ 0 h 176"/>
                <a:gd name="T32" fmla="*/ 100 w 100"/>
                <a:gd name="T33" fmla="*/ 176 h 1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 h="176">
                  <a:moveTo>
                    <a:pt x="42" y="176"/>
                  </a:moveTo>
                  <a:cubicBezTo>
                    <a:pt x="37" y="146"/>
                    <a:pt x="22" y="118"/>
                    <a:pt x="6" y="94"/>
                  </a:cubicBezTo>
                  <a:cubicBezTo>
                    <a:pt x="8" y="64"/>
                    <a:pt x="0" y="27"/>
                    <a:pt x="18" y="0"/>
                  </a:cubicBezTo>
                  <a:cubicBezTo>
                    <a:pt x="39" y="14"/>
                    <a:pt x="43" y="44"/>
                    <a:pt x="64" y="58"/>
                  </a:cubicBezTo>
                  <a:cubicBezTo>
                    <a:pt x="71" y="79"/>
                    <a:pt x="79" y="102"/>
                    <a:pt x="88" y="122"/>
                  </a:cubicBezTo>
                  <a:cubicBezTo>
                    <a:pt x="89" y="124"/>
                    <a:pt x="91" y="126"/>
                    <a:pt x="92" y="128"/>
                  </a:cubicBezTo>
                  <a:cubicBezTo>
                    <a:pt x="94" y="132"/>
                    <a:pt x="95" y="136"/>
                    <a:pt x="96" y="140"/>
                  </a:cubicBezTo>
                  <a:cubicBezTo>
                    <a:pt x="98" y="147"/>
                    <a:pt x="100" y="152"/>
                    <a:pt x="100" y="152"/>
                  </a:cubicBezTo>
                  <a:cubicBezTo>
                    <a:pt x="96" y="151"/>
                    <a:pt x="92" y="151"/>
                    <a:pt x="88" y="150"/>
                  </a:cubicBezTo>
                  <a:cubicBezTo>
                    <a:pt x="53" y="152"/>
                    <a:pt x="47" y="146"/>
                    <a:pt x="42" y="176"/>
                  </a:cubicBezTo>
                  <a:close/>
                </a:path>
              </a:pathLst>
            </a:custGeom>
            <a:solidFill>
              <a:srgbClr val="FEF8E4"/>
            </a:solidFill>
            <a:ln w="9525">
              <a:solidFill>
                <a:schemeClr val="tx1"/>
              </a:solidFill>
              <a:round/>
              <a:headEnd/>
              <a:tailEnd/>
            </a:ln>
          </p:spPr>
          <p:txBody>
            <a:bodyPr/>
            <a:lstStyle/>
            <a:p>
              <a:endParaRPr lang="en-US"/>
            </a:p>
          </p:txBody>
        </p:sp>
        <p:sp>
          <p:nvSpPr>
            <p:cNvPr id="4206" name="Freeform 230"/>
            <p:cNvSpPr>
              <a:spLocks/>
            </p:cNvSpPr>
            <p:nvPr/>
          </p:nvSpPr>
          <p:spPr bwMode="auto">
            <a:xfrm>
              <a:off x="3274" y="4200"/>
              <a:ext cx="170" cy="124"/>
            </a:xfrm>
            <a:custGeom>
              <a:avLst/>
              <a:gdLst>
                <a:gd name="T0" fmla="*/ 0 w 170"/>
                <a:gd name="T1" fmla="*/ 96 h 124"/>
                <a:gd name="T2" fmla="*/ 36 w 170"/>
                <a:gd name="T3" fmla="*/ 72 h 124"/>
                <a:gd name="T4" fmla="*/ 92 w 170"/>
                <a:gd name="T5" fmla="*/ 48 h 124"/>
                <a:gd name="T6" fmla="*/ 126 w 170"/>
                <a:gd name="T7" fmla="*/ 20 h 124"/>
                <a:gd name="T8" fmla="*/ 138 w 170"/>
                <a:gd name="T9" fmla="*/ 12 h 124"/>
                <a:gd name="T10" fmla="*/ 164 w 170"/>
                <a:gd name="T11" fmla="*/ 0 h 124"/>
                <a:gd name="T12" fmla="*/ 167 w 170"/>
                <a:gd name="T13" fmla="*/ 18 h 124"/>
                <a:gd name="T14" fmla="*/ 170 w 170"/>
                <a:gd name="T15" fmla="*/ 36 h 124"/>
                <a:gd name="T16" fmla="*/ 161 w 170"/>
                <a:gd name="T17" fmla="*/ 51 h 124"/>
                <a:gd name="T18" fmla="*/ 112 w 170"/>
                <a:gd name="T19" fmla="*/ 88 h 124"/>
                <a:gd name="T20" fmla="*/ 88 w 170"/>
                <a:gd name="T21" fmla="*/ 98 h 124"/>
                <a:gd name="T22" fmla="*/ 82 w 170"/>
                <a:gd name="T23" fmla="*/ 100 h 124"/>
                <a:gd name="T24" fmla="*/ 38 w 170"/>
                <a:gd name="T25" fmla="*/ 124 h 124"/>
                <a:gd name="T26" fmla="*/ 14 w 170"/>
                <a:gd name="T27" fmla="*/ 110 h 124"/>
                <a:gd name="T28" fmla="*/ 0 w 170"/>
                <a:gd name="T29" fmla="*/ 96 h 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0"/>
                <a:gd name="T46" fmla="*/ 0 h 124"/>
                <a:gd name="T47" fmla="*/ 170 w 170"/>
                <a:gd name="T48" fmla="*/ 124 h 1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0" h="124">
                  <a:moveTo>
                    <a:pt x="0" y="96"/>
                  </a:moveTo>
                  <a:cubicBezTo>
                    <a:pt x="12" y="88"/>
                    <a:pt x="24" y="80"/>
                    <a:pt x="36" y="72"/>
                  </a:cubicBezTo>
                  <a:cubicBezTo>
                    <a:pt x="53" y="61"/>
                    <a:pt x="75" y="59"/>
                    <a:pt x="92" y="48"/>
                  </a:cubicBezTo>
                  <a:cubicBezTo>
                    <a:pt x="101" y="35"/>
                    <a:pt x="113" y="27"/>
                    <a:pt x="126" y="20"/>
                  </a:cubicBezTo>
                  <a:cubicBezTo>
                    <a:pt x="130" y="18"/>
                    <a:pt x="134" y="15"/>
                    <a:pt x="138" y="12"/>
                  </a:cubicBezTo>
                  <a:cubicBezTo>
                    <a:pt x="143" y="9"/>
                    <a:pt x="164" y="0"/>
                    <a:pt x="164" y="0"/>
                  </a:cubicBezTo>
                  <a:cubicBezTo>
                    <a:pt x="170" y="2"/>
                    <a:pt x="167" y="10"/>
                    <a:pt x="167" y="18"/>
                  </a:cubicBezTo>
                  <a:cubicBezTo>
                    <a:pt x="167" y="26"/>
                    <a:pt x="170" y="36"/>
                    <a:pt x="170" y="36"/>
                  </a:cubicBezTo>
                  <a:cubicBezTo>
                    <a:pt x="169" y="43"/>
                    <a:pt x="166" y="46"/>
                    <a:pt x="161" y="51"/>
                  </a:cubicBezTo>
                  <a:cubicBezTo>
                    <a:pt x="152" y="60"/>
                    <a:pt x="124" y="82"/>
                    <a:pt x="112" y="88"/>
                  </a:cubicBezTo>
                  <a:cubicBezTo>
                    <a:pt x="104" y="92"/>
                    <a:pt x="96" y="95"/>
                    <a:pt x="88" y="98"/>
                  </a:cubicBezTo>
                  <a:cubicBezTo>
                    <a:pt x="86" y="99"/>
                    <a:pt x="82" y="100"/>
                    <a:pt x="82" y="100"/>
                  </a:cubicBezTo>
                  <a:cubicBezTo>
                    <a:pt x="74" y="112"/>
                    <a:pt x="51" y="120"/>
                    <a:pt x="38" y="124"/>
                  </a:cubicBezTo>
                  <a:cubicBezTo>
                    <a:pt x="30" y="118"/>
                    <a:pt x="23" y="113"/>
                    <a:pt x="14" y="110"/>
                  </a:cubicBezTo>
                  <a:cubicBezTo>
                    <a:pt x="9" y="105"/>
                    <a:pt x="7" y="96"/>
                    <a:pt x="0" y="96"/>
                  </a:cubicBezTo>
                  <a:close/>
                </a:path>
              </a:pathLst>
            </a:custGeom>
            <a:solidFill>
              <a:srgbClr val="FEF8E4"/>
            </a:solidFill>
            <a:ln w="9525" cap="flat" cmpd="sng">
              <a:solidFill>
                <a:schemeClr val="tx1"/>
              </a:solidFill>
              <a:prstDash val="solid"/>
              <a:round/>
              <a:headEnd type="none" w="med" len="med"/>
              <a:tailEnd type="none" w="med" len="med"/>
            </a:ln>
          </p:spPr>
          <p:txBody>
            <a:bodyPr/>
            <a:lstStyle/>
            <a:p>
              <a:endParaRPr lang="en-US"/>
            </a:p>
          </p:txBody>
        </p:sp>
        <p:sp>
          <p:nvSpPr>
            <p:cNvPr id="4207" name="Freeform 231"/>
            <p:cNvSpPr>
              <a:spLocks/>
            </p:cNvSpPr>
            <p:nvPr/>
          </p:nvSpPr>
          <p:spPr bwMode="auto">
            <a:xfrm>
              <a:off x="3342" y="4256"/>
              <a:ext cx="115" cy="94"/>
            </a:xfrm>
            <a:custGeom>
              <a:avLst/>
              <a:gdLst>
                <a:gd name="T0" fmla="*/ 8 w 115"/>
                <a:gd name="T1" fmla="*/ 60 h 94"/>
                <a:gd name="T2" fmla="*/ 52 w 115"/>
                <a:gd name="T3" fmla="*/ 0 h 94"/>
                <a:gd name="T4" fmla="*/ 96 w 115"/>
                <a:gd name="T5" fmla="*/ 14 h 94"/>
                <a:gd name="T6" fmla="*/ 108 w 115"/>
                <a:gd name="T7" fmla="*/ 32 h 94"/>
                <a:gd name="T8" fmla="*/ 74 w 115"/>
                <a:gd name="T9" fmla="*/ 94 h 94"/>
                <a:gd name="T10" fmla="*/ 20 w 115"/>
                <a:gd name="T11" fmla="*/ 82 h 94"/>
                <a:gd name="T12" fmla="*/ 8 w 115"/>
                <a:gd name="T13" fmla="*/ 60 h 94"/>
                <a:gd name="T14" fmla="*/ 0 60000 65536"/>
                <a:gd name="T15" fmla="*/ 0 60000 65536"/>
                <a:gd name="T16" fmla="*/ 0 60000 65536"/>
                <a:gd name="T17" fmla="*/ 0 60000 65536"/>
                <a:gd name="T18" fmla="*/ 0 60000 65536"/>
                <a:gd name="T19" fmla="*/ 0 60000 65536"/>
                <a:gd name="T20" fmla="*/ 0 60000 65536"/>
                <a:gd name="T21" fmla="*/ 0 w 115"/>
                <a:gd name="T22" fmla="*/ 0 h 94"/>
                <a:gd name="T23" fmla="*/ 115 w 115"/>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94">
                  <a:moveTo>
                    <a:pt x="8" y="60"/>
                  </a:moveTo>
                  <a:cubicBezTo>
                    <a:pt x="0" y="12"/>
                    <a:pt x="8" y="3"/>
                    <a:pt x="52" y="0"/>
                  </a:cubicBezTo>
                  <a:cubicBezTo>
                    <a:pt x="67" y="2"/>
                    <a:pt x="83" y="6"/>
                    <a:pt x="96" y="14"/>
                  </a:cubicBezTo>
                  <a:cubicBezTo>
                    <a:pt x="100" y="20"/>
                    <a:pt x="108" y="32"/>
                    <a:pt x="108" y="32"/>
                  </a:cubicBezTo>
                  <a:cubicBezTo>
                    <a:pt x="115" y="60"/>
                    <a:pt x="102" y="88"/>
                    <a:pt x="74" y="94"/>
                  </a:cubicBezTo>
                  <a:cubicBezTo>
                    <a:pt x="52" y="92"/>
                    <a:pt x="38" y="88"/>
                    <a:pt x="20" y="82"/>
                  </a:cubicBezTo>
                  <a:cubicBezTo>
                    <a:pt x="15" y="75"/>
                    <a:pt x="16" y="64"/>
                    <a:pt x="8" y="60"/>
                  </a:cubicBezTo>
                  <a:close/>
                </a:path>
              </a:pathLst>
            </a:custGeom>
            <a:solidFill>
              <a:srgbClr val="D1A375"/>
            </a:solidFill>
            <a:ln w="9525">
              <a:solidFill>
                <a:schemeClr val="tx1"/>
              </a:solidFill>
              <a:round/>
              <a:headEnd/>
              <a:tailEnd/>
            </a:ln>
          </p:spPr>
          <p:txBody>
            <a:bodyPr/>
            <a:lstStyle/>
            <a:p>
              <a:endParaRPr lang="en-US"/>
            </a:p>
          </p:txBody>
        </p:sp>
        <p:sp>
          <p:nvSpPr>
            <p:cNvPr id="4208" name="Freeform 232"/>
            <p:cNvSpPr>
              <a:spLocks/>
            </p:cNvSpPr>
            <p:nvPr/>
          </p:nvSpPr>
          <p:spPr bwMode="auto">
            <a:xfrm>
              <a:off x="3201" y="4652"/>
              <a:ext cx="288" cy="457"/>
            </a:xfrm>
            <a:custGeom>
              <a:avLst/>
              <a:gdLst>
                <a:gd name="T0" fmla="*/ 9 w 288"/>
                <a:gd name="T1" fmla="*/ 388 h 457"/>
                <a:gd name="T2" fmla="*/ 0 w 288"/>
                <a:gd name="T3" fmla="*/ 325 h 457"/>
                <a:gd name="T4" fmla="*/ 9 w 288"/>
                <a:gd name="T5" fmla="*/ 235 h 457"/>
                <a:gd name="T6" fmla="*/ 12 w 288"/>
                <a:gd name="T7" fmla="*/ 187 h 457"/>
                <a:gd name="T8" fmla="*/ 36 w 288"/>
                <a:gd name="T9" fmla="*/ 85 h 457"/>
                <a:gd name="T10" fmla="*/ 39 w 288"/>
                <a:gd name="T11" fmla="*/ 4 h 457"/>
                <a:gd name="T12" fmla="*/ 48 w 288"/>
                <a:gd name="T13" fmla="*/ 1 h 457"/>
                <a:gd name="T14" fmla="*/ 99 w 288"/>
                <a:gd name="T15" fmla="*/ 16 h 457"/>
                <a:gd name="T16" fmla="*/ 165 w 288"/>
                <a:gd name="T17" fmla="*/ 28 h 457"/>
                <a:gd name="T18" fmla="*/ 249 w 288"/>
                <a:gd name="T19" fmla="*/ 46 h 457"/>
                <a:gd name="T20" fmla="*/ 282 w 288"/>
                <a:gd name="T21" fmla="*/ 76 h 457"/>
                <a:gd name="T22" fmla="*/ 288 w 288"/>
                <a:gd name="T23" fmla="*/ 160 h 457"/>
                <a:gd name="T24" fmla="*/ 285 w 288"/>
                <a:gd name="T25" fmla="*/ 208 h 457"/>
                <a:gd name="T26" fmla="*/ 279 w 288"/>
                <a:gd name="T27" fmla="*/ 226 h 457"/>
                <a:gd name="T28" fmla="*/ 240 w 288"/>
                <a:gd name="T29" fmla="*/ 370 h 457"/>
                <a:gd name="T30" fmla="*/ 222 w 288"/>
                <a:gd name="T31" fmla="*/ 457 h 457"/>
                <a:gd name="T32" fmla="*/ 183 w 288"/>
                <a:gd name="T33" fmla="*/ 445 h 457"/>
                <a:gd name="T34" fmla="*/ 171 w 288"/>
                <a:gd name="T35" fmla="*/ 382 h 457"/>
                <a:gd name="T36" fmla="*/ 174 w 288"/>
                <a:gd name="T37" fmla="*/ 340 h 457"/>
                <a:gd name="T38" fmla="*/ 177 w 288"/>
                <a:gd name="T39" fmla="*/ 331 h 457"/>
                <a:gd name="T40" fmla="*/ 183 w 288"/>
                <a:gd name="T41" fmla="*/ 283 h 457"/>
                <a:gd name="T42" fmla="*/ 174 w 288"/>
                <a:gd name="T43" fmla="*/ 184 h 457"/>
                <a:gd name="T44" fmla="*/ 147 w 288"/>
                <a:gd name="T45" fmla="*/ 94 h 457"/>
                <a:gd name="T46" fmla="*/ 132 w 288"/>
                <a:gd name="T47" fmla="*/ 130 h 457"/>
                <a:gd name="T48" fmla="*/ 81 w 288"/>
                <a:gd name="T49" fmla="*/ 253 h 457"/>
                <a:gd name="T50" fmla="*/ 69 w 288"/>
                <a:gd name="T51" fmla="*/ 310 h 457"/>
                <a:gd name="T52" fmla="*/ 63 w 288"/>
                <a:gd name="T53" fmla="*/ 328 h 457"/>
                <a:gd name="T54" fmla="*/ 39 w 288"/>
                <a:gd name="T55" fmla="*/ 388 h 457"/>
                <a:gd name="T56" fmla="*/ 9 w 288"/>
                <a:gd name="T57" fmla="*/ 388 h 45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8"/>
                <a:gd name="T88" fmla="*/ 0 h 457"/>
                <a:gd name="T89" fmla="*/ 288 w 288"/>
                <a:gd name="T90" fmla="*/ 457 h 45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8" h="457">
                  <a:moveTo>
                    <a:pt x="9" y="388"/>
                  </a:moveTo>
                  <a:cubicBezTo>
                    <a:pt x="2" y="368"/>
                    <a:pt x="4" y="346"/>
                    <a:pt x="0" y="325"/>
                  </a:cubicBezTo>
                  <a:cubicBezTo>
                    <a:pt x="3" y="295"/>
                    <a:pt x="5" y="265"/>
                    <a:pt x="9" y="235"/>
                  </a:cubicBezTo>
                  <a:cubicBezTo>
                    <a:pt x="4" y="219"/>
                    <a:pt x="8" y="203"/>
                    <a:pt x="12" y="187"/>
                  </a:cubicBezTo>
                  <a:cubicBezTo>
                    <a:pt x="15" y="149"/>
                    <a:pt x="24" y="120"/>
                    <a:pt x="36" y="85"/>
                  </a:cubicBezTo>
                  <a:cubicBezTo>
                    <a:pt x="37" y="58"/>
                    <a:pt x="35" y="31"/>
                    <a:pt x="39" y="4"/>
                  </a:cubicBezTo>
                  <a:cubicBezTo>
                    <a:pt x="39" y="1"/>
                    <a:pt x="45" y="0"/>
                    <a:pt x="48" y="1"/>
                  </a:cubicBezTo>
                  <a:cubicBezTo>
                    <a:pt x="65" y="4"/>
                    <a:pt x="80" y="14"/>
                    <a:pt x="99" y="16"/>
                  </a:cubicBezTo>
                  <a:cubicBezTo>
                    <a:pt x="120" y="23"/>
                    <a:pt x="143" y="26"/>
                    <a:pt x="165" y="28"/>
                  </a:cubicBezTo>
                  <a:cubicBezTo>
                    <a:pt x="193" y="35"/>
                    <a:pt x="220" y="42"/>
                    <a:pt x="249" y="46"/>
                  </a:cubicBezTo>
                  <a:cubicBezTo>
                    <a:pt x="273" y="56"/>
                    <a:pt x="278" y="47"/>
                    <a:pt x="282" y="76"/>
                  </a:cubicBezTo>
                  <a:cubicBezTo>
                    <a:pt x="276" y="104"/>
                    <a:pt x="283" y="133"/>
                    <a:pt x="288" y="160"/>
                  </a:cubicBezTo>
                  <a:cubicBezTo>
                    <a:pt x="287" y="176"/>
                    <a:pt x="287" y="192"/>
                    <a:pt x="285" y="208"/>
                  </a:cubicBezTo>
                  <a:cubicBezTo>
                    <a:pt x="284" y="214"/>
                    <a:pt x="279" y="226"/>
                    <a:pt x="279" y="226"/>
                  </a:cubicBezTo>
                  <a:cubicBezTo>
                    <a:pt x="274" y="272"/>
                    <a:pt x="267" y="330"/>
                    <a:pt x="240" y="370"/>
                  </a:cubicBezTo>
                  <a:cubicBezTo>
                    <a:pt x="238" y="395"/>
                    <a:pt x="237" y="435"/>
                    <a:pt x="222" y="457"/>
                  </a:cubicBezTo>
                  <a:cubicBezTo>
                    <a:pt x="207" y="454"/>
                    <a:pt x="197" y="450"/>
                    <a:pt x="183" y="445"/>
                  </a:cubicBezTo>
                  <a:cubicBezTo>
                    <a:pt x="170" y="426"/>
                    <a:pt x="176" y="404"/>
                    <a:pt x="171" y="382"/>
                  </a:cubicBezTo>
                  <a:cubicBezTo>
                    <a:pt x="172" y="368"/>
                    <a:pt x="172" y="354"/>
                    <a:pt x="174" y="340"/>
                  </a:cubicBezTo>
                  <a:cubicBezTo>
                    <a:pt x="174" y="337"/>
                    <a:pt x="177" y="334"/>
                    <a:pt x="177" y="331"/>
                  </a:cubicBezTo>
                  <a:cubicBezTo>
                    <a:pt x="180" y="315"/>
                    <a:pt x="183" y="283"/>
                    <a:pt x="183" y="283"/>
                  </a:cubicBezTo>
                  <a:cubicBezTo>
                    <a:pt x="181" y="251"/>
                    <a:pt x="182" y="216"/>
                    <a:pt x="174" y="184"/>
                  </a:cubicBezTo>
                  <a:cubicBezTo>
                    <a:pt x="173" y="163"/>
                    <a:pt x="178" y="104"/>
                    <a:pt x="147" y="94"/>
                  </a:cubicBezTo>
                  <a:cubicBezTo>
                    <a:pt x="132" y="104"/>
                    <a:pt x="139" y="116"/>
                    <a:pt x="132" y="130"/>
                  </a:cubicBezTo>
                  <a:cubicBezTo>
                    <a:pt x="112" y="170"/>
                    <a:pt x="95" y="210"/>
                    <a:pt x="81" y="253"/>
                  </a:cubicBezTo>
                  <a:cubicBezTo>
                    <a:pt x="75" y="272"/>
                    <a:pt x="74" y="291"/>
                    <a:pt x="69" y="310"/>
                  </a:cubicBezTo>
                  <a:cubicBezTo>
                    <a:pt x="67" y="316"/>
                    <a:pt x="63" y="328"/>
                    <a:pt x="63" y="328"/>
                  </a:cubicBezTo>
                  <a:cubicBezTo>
                    <a:pt x="60" y="349"/>
                    <a:pt x="61" y="382"/>
                    <a:pt x="39" y="388"/>
                  </a:cubicBezTo>
                  <a:cubicBezTo>
                    <a:pt x="23" y="383"/>
                    <a:pt x="14" y="372"/>
                    <a:pt x="9" y="388"/>
                  </a:cubicBezTo>
                  <a:close/>
                </a:path>
              </a:pathLst>
            </a:custGeom>
            <a:solidFill>
              <a:srgbClr val="0032D4"/>
            </a:solidFill>
            <a:ln w="9525">
              <a:solidFill>
                <a:schemeClr val="tx1"/>
              </a:solidFill>
              <a:round/>
              <a:headEnd/>
              <a:tailEnd/>
            </a:ln>
          </p:spPr>
          <p:txBody>
            <a:bodyPr/>
            <a:lstStyle/>
            <a:p>
              <a:endParaRPr lang="en-US"/>
            </a:p>
          </p:txBody>
        </p:sp>
        <p:sp>
          <p:nvSpPr>
            <p:cNvPr id="4209" name="Freeform 233"/>
            <p:cNvSpPr>
              <a:spLocks/>
            </p:cNvSpPr>
            <p:nvPr/>
          </p:nvSpPr>
          <p:spPr bwMode="auto">
            <a:xfrm>
              <a:off x="3231" y="4636"/>
              <a:ext cx="263" cy="92"/>
            </a:xfrm>
            <a:custGeom>
              <a:avLst/>
              <a:gdLst>
                <a:gd name="T0" fmla="*/ 9 w 263"/>
                <a:gd name="T1" fmla="*/ 38 h 92"/>
                <a:gd name="T2" fmla="*/ 15 w 263"/>
                <a:gd name="T3" fmla="*/ 2 h 92"/>
                <a:gd name="T4" fmla="*/ 51 w 263"/>
                <a:gd name="T5" fmla="*/ 14 h 92"/>
                <a:gd name="T6" fmla="*/ 132 w 263"/>
                <a:gd name="T7" fmla="*/ 26 h 92"/>
                <a:gd name="T8" fmla="*/ 246 w 263"/>
                <a:gd name="T9" fmla="*/ 47 h 92"/>
                <a:gd name="T10" fmla="*/ 246 w 263"/>
                <a:gd name="T11" fmla="*/ 92 h 92"/>
                <a:gd name="T12" fmla="*/ 204 w 263"/>
                <a:gd name="T13" fmla="*/ 83 h 92"/>
                <a:gd name="T14" fmla="*/ 108 w 263"/>
                <a:gd name="T15" fmla="*/ 68 h 92"/>
                <a:gd name="T16" fmla="*/ 30 w 263"/>
                <a:gd name="T17" fmla="*/ 47 h 92"/>
                <a:gd name="T18" fmla="*/ 9 w 263"/>
                <a:gd name="T19" fmla="*/ 38 h 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3"/>
                <a:gd name="T31" fmla="*/ 0 h 92"/>
                <a:gd name="T32" fmla="*/ 263 w 263"/>
                <a:gd name="T33" fmla="*/ 92 h 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3" h="92">
                  <a:moveTo>
                    <a:pt x="9" y="38"/>
                  </a:moveTo>
                  <a:cubicBezTo>
                    <a:pt x="12" y="26"/>
                    <a:pt x="6" y="10"/>
                    <a:pt x="15" y="2"/>
                  </a:cubicBezTo>
                  <a:cubicBezTo>
                    <a:pt x="17" y="0"/>
                    <a:pt x="45" y="13"/>
                    <a:pt x="51" y="14"/>
                  </a:cubicBezTo>
                  <a:cubicBezTo>
                    <a:pt x="78" y="19"/>
                    <a:pt x="104" y="23"/>
                    <a:pt x="132" y="26"/>
                  </a:cubicBezTo>
                  <a:cubicBezTo>
                    <a:pt x="170" y="35"/>
                    <a:pt x="207" y="43"/>
                    <a:pt x="246" y="47"/>
                  </a:cubicBezTo>
                  <a:cubicBezTo>
                    <a:pt x="263" y="53"/>
                    <a:pt x="249" y="77"/>
                    <a:pt x="246" y="92"/>
                  </a:cubicBezTo>
                  <a:cubicBezTo>
                    <a:pt x="232" y="87"/>
                    <a:pt x="219" y="85"/>
                    <a:pt x="204" y="83"/>
                  </a:cubicBezTo>
                  <a:cubicBezTo>
                    <a:pt x="174" y="73"/>
                    <a:pt x="139" y="71"/>
                    <a:pt x="108" y="68"/>
                  </a:cubicBezTo>
                  <a:cubicBezTo>
                    <a:pt x="83" y="60"/>
                    <a:pt x="56" y="54"/>
                    <a:pt x="30" y="47"/>
                  </a:cubicBezTo>
                  <a:cubicBezTo>
                    <a:pt x="5" y="40"/>
                    <a:pt x="0" y="47"/>
                    <a:pt x="9" y="38"/>
                  </a:cubicBezTo>
                  <a:close/>
                </a:path>
              </a:pathLst>
            </a:custGeom>
            <a:solidFill>
              <a:schemeClr val="tx1"/>
            </a:solidFill>
            <a:ln w="9525">
              <a:solidFill>
                <a:schemeClr val="tx1"/>
              </a:solidFill>
              <a:round/>
              <a:headEnd/>
              <a:tailEnd/>
            </a:ln>
          </p:spPr>
          <p:txBody>
            <a:bodyPr/>
            <a:lstStyle/>
            <a:p>
              <a:endParaRPr lang="en-US"/>
            </a:p>
          </p:txBody>
        </p:sp>
        <p:sp>
          <p:nvSpPr>
            <p:cNvPr id="4210" name="Freeform 234"/>
            <p:cNvSpPr>
              <a:spLocks/>
            </p:cNvSpPr>
            <p:nvPr/>
          </p:nvSpPr>
          <p:spPr bwMode="auto">
            <a:xfrm>
              <a:off x="3433" y="4086"/>
              <a:ext cx="89" cy="198"/>
            </a:xfrm>
            <a:custGeom>
              <a:avLst/>
              <a:gdLst>
                <a:gd name="T0" fmla="*/ 17 w 89"/>
                <a:gd name="T1" fmla="*/ 195 h 198"/>
                <a:gd name="T2" fmla="*/ 11 w 89"/>
                <a:gd name="T3" fmla="*/ 177 h 198"/>
                <a:gd name="T4" fmla="*/ 8 w 89"/>
                <a:gd name="T5" fmla="*/ 168 h 198"/>
                <a:gd name="T6" fmla="*/ 20 w 89"/>
                <a:gd name="T7" fmla="*/ 75 h 198"/>
                <a:gd name="T8" fmla="*/ 38 w 89"/>
                <a:gd name="T9" fmla="*/ 48 h 198"/>
                <a:gd name="T10" fmla="*/ 59 w 89"/>
                <a:gd name="T11" fmla="*/ 0 h 198"/>
                <a:gd name="T12" fmla="*/ 89 w 89"/>
                <a:gd name="T13" fmla="*/ 12 h 198"/>
                <a:gd name="T14" fmla="*/ 56 w 89"/>
                <a:gd name="T15" fmla="*/ 111 h 198"/>
                <a:gd name="T16" fmla="*/ 53 w 89"/>
                <a:gd name="T17" fmla="*/ 177 h 198"/>
                <a:gd name="T18" fmla="*/ 35 w 89"/>
                <a:gd name="T19" fmla="*/ 198 h 198"/>
                <a:gd name="T20" fmla="*/ 17 w 89"/>
                <a:gd name="T21" fmla="*/ 195 h 1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
                <a:gd name="T34" fmla="*/ 0 h 198"/>
                <a:gd name="T35" fmla="*/ 89 w 89"/>
                <a:gd name="T36" fmla="*/ 198 h 1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 h="198">
                  <a:moveTo>
                    <a:pt x="17" y="195"/>
                  </a:moveTo>
                  <a:cubicBezTo>
                    <a:pt x="15" y="189"/>
                    <a:pt x="13" y="183"/>
                    <a:pt x="11" y="177"/>
                  </a:cubicBezTo>
                  <a:cubicBezTo>
                    <a:pt x="10" y="174"/>
                    <a:pt x="8" y="168"/>
                    <a:pt x="8" y="168"/>
                  </a:cubicBezTo>
                  <a:cubicBezTo>
                    <a:pt x="10" y="143"/>
                    <a:pt x="9" y="100"/>
                    <a:pt x="20" y="75"/>
                  </a:cubicBezTo>
                  <a:cubicBezTo>
                    <a:pt x="24" y="65"/>
                    <a:pt x="35" y="58"/>
                    <a:pt x="38" y="48"/>
                  </a:cubicBezTo>
                  <a:cubicBezTo>
                    <a:pt x="44" y="31"/>
                    <a:pt x="49" y="15"/>
                    <a:pt x="59" y="0"/>
                  </a:cubicBezTo>
                  <a:cubicBezTo>
                    <a:pt x="71" y="3"/>
                    <a:pt x="79" y="5"/>
                    <a:pt x="89" y="12"/>
                  </a:cubicBezTo>
                  <a:cubicBezTo>
                    <a:pt x="85" y="44"/>
                    <a:pt x="74" y="84"/>
                    <a:pt x="56" y="111"/>
                  </a:cubicBezTo>
                  <a:cubicBezTo>
                    <a:pt x="52" y="137"/>
                    <a:pt x="51" y="150"/>
                    <a:pt x="53" y="177"/>
                  </a:cubicBezTo>
                  <a:cubicBezTo>
                    <a:pt x="49" y="189"/>
                    <a:pt x="47" y="194"/>
                    <a:pt x="35" y="198"/>
                  </a:cubicBezTo>
                  <a:cubicBezTo>
                    <a:pt x="14" y="191"/>
                    <a:pt x="0" y="172"/>
                    <a:pt x="17" y="195"/>
                  </a:cubicBezTo>
                  <a:close/>
                </a:path>
              </a:pathLst>
            </a:custGeom>
            <a:solidFill>
              <a:schemeClr val="tx1"/>
            </a:solidFill>
            <a:ln w="9525">
              <a:solidFill>
                <a:schemeClr val="tx1"/>
              </a:solidFill>
              <a:round/>
              <a:headEnd/>
              <a:tailEnd/>
            </a:ln>
          </p:spPr>
          <p:txBody>
            <a:bodyPr/>
            <a:lstStyle/>
            <a:p>
              <a:endParaRPr lang="en-US"/>
            </a:p>
          </p:txBody>
        </p:sp>
      </p:grpSp>
      <p:grpSp>
        <p:nvGrpSpPr>
          <p:cNvPr id="4130" name="Group 235"/>
          <p:cNvGrpSpPr>
            <a:grpSpLocks/>
          </p:cNvGrpSpPr>
          <p:nvPr/>
        </p:nvGrpSpPr>
        <p:grpSpPr bwMode="auto">
          <a:xfrm>
            <a:off x="4038600" y="8382000"/>
            <a:ext cx="1096963" cy="825500"/>
            <a:chOff x="1538" y="5066"/>
            <a:chExt cx="691" cy="520"/>
          </a:xfrm>
        </p:grpSpPr>
        <p:sp>
          <p:nvSpPr>
            <p:cNvPr id="4194" name="Freeform 236"/>
            <p:cNvSpPr>
              <a:spLocks/>
            </p:cNvSpPr>
            <p:nvPr/>
          </p:nvSpPr>
          <p:spPr bwMode="auto">
            <a:xfrm>
              <a:off x="1632" y="5086"/>
              <a:ext cx="90" cy="230"/>
            </a:xfrm>
            <a:custGeom>
              <a:avLst/>
              <a:gdLst>
                <a:gd name="T0" fmla="*/ 34 w 90"/>
                <a:gd name="T1" fmla="*/ 28 h 230"/>
                <a:gd name="T2" fmla="*/ 90 w 90"/>
                <a:gd name="T3" fmla="*/ 230 h 230"/>
                <a:gd name="T4" fmla="*/ 48 w 90"/>
                <a:gd name="T5" fmla="*/ 204 h 230"/>
                <a:gd name="T6" fmla="*/ 0 w 90"/>
                <a:gd name="T7" fmla="*/ 0 h 230"/>
                <a:gd name="T8" fmla="*/ 34 w 90"/>
                <a:gd name="T9" fmla="*/ 28 h 230"/>
                <a:gd name="T10" fmla="*/ 0 60000 65536"/>
                <a:gd name="T11" fmla="*/ 0 60000 65536"/>
                <a:gd name="T12" fmla="*/ 0 60000 65536"/>
                <a:gd name="T13" fmla="*/ 0 60000 65536"/>
                <a:gd name="T14" fmla="*/ 0 60000 65536"/>
                <a:gd name="T15" fmla="*/ 0 w 90"/>
                <a:gd name="T16" fmla="*/ 0 h 230"/>
                <a:gd name="T17" fmla="*/ 90 w 90"/>
                <a:gd name="T18" fmla="*/ 230 h 230"/>
              </a:gdLst>
              <a:ahLst/>
              <a:cxnLst>
                <a:cxn ang="T10">
                  <a:pos x="T0" y="T1"/>
                </a:cxn>
                <a:cxn ang="T11">
                  <a:pos x="T2" y="T3"/>
                </a:cxn>
                <a:cxn ang="T12">
                  <a:pos x="T4" y="T5"/>
                </a:cxn>
                <a:cxn ang="T13">
                  <a:pos x="T6" y="T7"/>
                </a:cxn>
                <a:cxn ang="T14">
                  <a:pos x="T8" y="T9"/>
                </a:cxn>
              </a:cxnLst>
              <a:rect l="T15" t="T16" r="T17" b="T18"/>
              <a:pathLst>
                <a:path w="90" h="230">
                  <a:moveTo>
                    <a:pt x="34" y="28"/>
                  </a:moveTo>
                  <a:lnTo>
                    <a:pt x="90" y="230"/>
                  </a:lnTo>
                  <a:lnTo>
                    <a:pt x="48" y="204"/>
                  </a:lnTo>
                  <a:lnTo>
                    <a:pt x="0" y="0"/>
                  </a:lnTo>
                  <a:lnTo>
                    <a:pt x="34" y="28"/>
                  </a:lnTo>
                  <a:close/>
                </a:path>
              </a:pathLst>
            </a:custGeom>
            <a:solidFill>
              <a:srgbClr val="FF0000"/>
            </a:solidFill>
            <a:ln w="9525">
              <a:solidFill>
                <a:schemeClr val="tx1"/>
              </a:solidFill>
              <a:round/>
              <a:headEnd/>
              <a:tailEnd/>
            </a:ln>
          </p:spPr>
          <p:txBody>
            <a:bodyPr/>
            <a:lstStyle/>
            <a:p>
              <a:endParaRPr lang="en-US"/>
            </a:p>
          </p:txBody>
        </p:sp>
        <p:sp>
          <p:nvSpPr>
            <p:cNvPr id="4195" name="Freeform 237"/>
            <p:cNvSpPr>
              <a:spLocks/>
            </p:cNvSpPr>
            <p:nvPr/>
          </p:nvSpPr>
          <p:spPr bwMode="auto">
            <a:xfrm>
              <a:off x="2126" y="5288"/>
              <a:ext cx="103" cy="232"/>
            </a:xfrm>
            <a:custGeom>
              <a:avLst/>
              <a:gdLst>
                <a:gd name="T0" fmla="*/ 44 w 103"/>
                <a:gd name="T1" fmla="*/ 14 h 232"/>
                <a:gd name="T2" fmla="*/ 103 w 103"/>
                <a:gd name="T3" fmla="*/ 232 h 232"/>
                <a:gd name="T4" fmla="*/ 64 w 103"/>
                <a:gd name="T5" fmla="*/ 232 h 232"/>
                <a:gd name="T6" fmla="*/ 0 w 103"/>
                <a:gd name="T7" fmla="*/ 0 h 232"/>
                <a:gd name="T8" fmla="*/ 44 w 103"/>
                <a:gd name="T9" fmla="*/ 14 h 232"/>
                <a:gd name="T10" fmla="*/ 0 60000 65536"/>
                <a:gd name="T11" fmla="*/ 0 60000 65536"/>
                <a:gd name="T12" fmla="*/ 0 60000 65536"/>
                <a:gd name="T13" fmla="*/ 0 60000 65536"/>
                <a:gd name="T14" fmla="*/ 0 60000 65536"/>
                <a:gd name="T15" fmla="*/ 0 w 103"/>
                <a:gd name="T16" fmla="*/ 0 h 232"/>
                <a:gd name="T17" fmla="*/ 103 w 103"/>
                <a:gd name="T18" fmla="*/ 232 h 232"/>
              </a:gdLst>
              <a:ahLst/>
              <a:cxnLst>
                <a:cxn ang="T10">
                  <a:pos x="T0" y="T1"/>
                </a:cxn>
                <a:cxn ang="T11">
                  <a:pos x="T2" y="T3"/>
                </a:cxn>
                <a:cxn ang="T12">
                  <a:pos x="T4" y="T5"/>
                </a:cxn>
                <a:cxn ang="T13">
                  <a:pos x="T6" y="T7"/>
                </a:cxn>
                <a:cxn ang="T14">
                  <a:pos x="T8" y="T9"/>
                </a:cxn>
              </a:cxnLst>
              <a:rect l="T15" t="T16" r="T17" b="T18"/>
              <a:pathLst>
                <a:path w="103" h="232">
                  <a:moveTo>
                    <a:pt x="44" y="14"/>
                  </a:moveTo>
                  <a:lnTo>
                    <a:pt x="103" y="232"/>
                  </a:lnTo>
                  <a:lnTo>
                    <a:pt x="64" y="232"/>
                  </a:lnTo>
                  <a:lnTo>
                    <a:pt x="0" y="0"/>
                  </a:lnTo>
                  <a:lnTo>
                    <a:pt x="44" y="14"/>
                  </a:lnTo>
                  <a:close/>
                </a:path>
              </a:pathLst>
            </a:custGeom>
            <a:solidFill>
              <a:srgbClr val="FF0000"/>
            </a:solidFill>
            <a:ln w="9525">
              <a:solidFill>
                <a:schemeClr val="tx1"/>
              </a:solidFill>
              <a:round/>
              <a:headEnd/>
              <a:tailEnd/>
            </a:ln>
          </p:spPr>
          <p:txBody>
            <a:bodyPr/>
            <a:lstStyle/>
            <a:p>
              <a:endParaRPr lang="en-US"/>
            </a:p>
          </p:txBody>
        </p:sp>
        <p:sp>
          <p:nvSpPr>
            <p:cNvPr id="4196" name="Freeform 238"/>
            <p:cNvSpPr>
              <a:spLocks/>
            </p:cNvSpPr>
            <p:nvPr/>
          </p:nvSpPr>
          <p:spPr bwMode="auto">
            <a:xfrm>
              <a:off x="1594" y="5066"/>
              <a:ext cx="620" cy="304"/>
            </a:xfrm>
            <a:custGeom>
              <a:avLst/>
              <a:gdLst>
                <a:gd name="T0" fmla="*/ 0 w 620"/>
                <a:gd name="T1" fmla="*/ 0 h 304"/>
                <a:gd name="T2" fmla="*/ 616 w 620"/>
                <a:gd name="T3" fmla="*/ 244 h 304"/>
                <a:gd name="T4" fmla="*/ 620 w 620"/>
                <a:gd name="T5" fmla="*/ 304 h 304"/>
                <a:gd name="T6" fmla="*/ 0 w 620"/>
                <a:gd name="T7" fmla="*/ 52 h 304"/>
                <a:gd name="T8" fmla="*/ 0 w 620"/>
                <a:gd name="T9" fmla="*/ 0 h 304"/>
                <a:gd name="T10" fmla="*/ 0 60000 65536"/>
                <a:gd name="T11" fmla="*/ 0 60000 65536"/>
                <a:gd name="T12" fmla="*/ 0 60000 65536"/>
                <a:gd name="T13" fmla="*/ 0 60000 65536"/>
                <a:gd name="T14" fmla="*/ 0 60000 65536"/>
                <a:gd name="T15" fmla="*/ 0 w 620"/>
                <a:gd name="T16" fmla="*/ 0 h 304"/>
                <a:gd name="T17" fmla="*/ 620 w 620"/>
                <a:gd name="T18" fmla="*/ 304 h 304"/>
              </a:gdLst>
              <a:ahLst/>
              <a:cxnLst>
                <a:cxn ang="T10">
                  <a:pos x="T0" y="T1"/>
                </a:cxn>
                <a:cxn ang="T11">
                  <a:pos x="T2" y="T3"/>
                </a:cxn>
                <a:cxn ang="T12">
                  <a:pos x="T4" y="T5"/>
                </a:cxn>
                <a:cxn ang="T13">
                  <a:pos x="T6" y="T7"/>
                </a:cxn>
                <a:cxn ang="T14">
                  <a:pos x="T8" y="T9"/>
                </a:cxn>
              </a:cxnLst>
              <a:rect l="T15" t="T16" r="T17" b="T18"/>
              <a:pathLst>
                <a:path w="620" h="304">
                  <a:moveTo>
                    <a:pt x="0" y="0"/>
                  </a:moveTo>
                  <a:lnTo>
                    <a:pt x="616" y="244"/>
                  </a:lnTo>
                  <a:lnTo>
                    <a:pt x="620" y="304"/>
                  </a:lnTo>
                  <a:lnTo>
                    <a:pt x="0" y="52"/>
                  </a:lnTo>
                  <a:lnTo>
                    <a:pt x="0" y="0"/>
                  </a:lnTo>
                  <a:close/>
                </a:path>
              </a:pathLst>
            </a:custGeom>
            <a:solidFill>
              <a:srgbClr val="FF0000"/>
            </a:solidFill>
            <a:ln w="9525" cap="flat" cmpd="sng">
              <a:solidFill>
                <a:schemeClr val="tx1"/>
              </a:solidFill>
              <a:prstDash val="solid"/>
              <a:round/>
              <a:headEnd type="none" w="med" len="med"/>
              <a:tailEnd type="none" w="med" len="med"/>
            </a:ln>
          </p:spPr>
          <p:txBody>
            <a:bodyPr/>
            <a:lstStyle/>
            <a:p>
              <a:endParaRPr lang="en-US"/>
            </a:p>
          </p:txBody>
        </p:sp>
        <p:sp>
          <p:nvSpPr>
            <p:cNvPr id="4197" name="Freeform 239"/>
            <p:cNvSpPr>
              <a:spLocks/>
            </p:cNvSpPr>
            <p:nvPr/>
          </p:nvSpPr>
          <p:spPr bwMode="auto">
            <a:xfrm>
              <a:off x="2040" y="5298"/>
              <a:ext cx="107" cy="288"/>
            </a:xfrm>
            <a:custGeom>
              <a:avLst/>
              <a:gdLst>
                <a:gd name="T0" fmla="*/ 96 w 132"/>
                <a:gd name="T1" fmla="*/ 0 h 288"/>
                <a:gd name="T2" fmla="*/ 0 w 132"/>
                <a:gd name="T3" fmla="*/ 288 h 288"/>
                <a:gd name="T4" fmla="*/ 48 w 132"/>
                <a:gd name="T5" fmla="*/ 288 h 288"/>
                <a:gd name="T6" fmla="*/ 132 w 132"/>
                <a:gd name="T7" fmla="*/ 18 h 288"/>
                <a:gd name="T8" fmla="*/ 96 w 132"/>
                <a:gd name="T9" fmla="*/ 0 h 288"/>
                <a:gd name="T10" fmla="*/ 0 60000 65536"/>
                <a:gd name="T11" fmla="*/ 0 60000 65536"/>
                <a:gd name="T12" fmla="*/ 0 60000 65536"/>
                <a:gd name="T13" fmla="*/ 0 60000 65536"/>
                <a:gd name="T14" fmla="*/ 0 60000 65536"/>
                <a:gd name="T15" fmla="*/ 0 w 132"/>
                <a:gd name="T16" fmla="*/ 0 h 288"/>
                <a:gd name="T17" fmla="*/ 132 w 132"/>
                <a:gd name="T18" fmla="*/ 288 h 288"/>
              </a:gdLst>
              <a:ahLst/>
              <a:cxnLst>
                <a:cxn ang="T10">
                  <a:pos x="T0" y="T1"/>
                </a:cxn>
                <a:cxn ang="T11">
                  <a:pos x="T2" y="T3"/>
                </a:cxn>
                <a:cxn ang="T12">
                  <a:pos x="T4" y="T5"/>
                </a:cxn>
                <a:cxn ang="T13">
                  <a:pos x="T6" y="T7"/>
                </a:cxn>
                <a:cxn ang="T14">
                  <a:pos x="T8" y="T9"/>
                </a:cxn>
              </a:cxnLst>
              <a:rect l="T15" t="T16" r="T17" b="T18"/>
              <a:pathLst>
                <a:path w="132" h="288">
                  <a:moveTo>
                    <a:pt x="96" y="0"/>
                  </a:moveTo>
                  <a:lnTo>
                    <a:pt x="0" y="288"/>
                  </a:lnTo>
                  <a:lnTo>
                    <a:pt x="48" y="288"/>
                  </a:lnTo>
                  <a:lnTo>
                    <a:pt x="132" y="18"/>
                  </a:lnTo>
                  <a:lnTo>
                    <a:pt x="96" y="0"/>
                  </a:lnTo>
                  <a:close/>
                </a:path>
              </a:pathLst>
            </a:custGeom>
            <a:solidFill>
              <a:srgbClr val="FF0000"/>
            </a:solidFill>
            <a:ln w="9525">
              <a:solidFill>
                <a:schemeClr val="tx1"/>
              </a:solidFill>
              <a:round/>
              <a:headEnd/>
              <a:tailEnd/>
            </a:ln>
          </p:spPr>
          <p:txBody>
            <a:bodyPr/>
            <a:lstStyle/>
            <a:p>
              <a:endParaRPr lang="en-US"/>
            </a:p>
          </p:txBody>
        </p:sp>
        <p:sp>
          <p:nvSpPr>
            <p:cNvPr id="4198" name="Freeform 240"/>
            <p:cNvSpPr>
              <a:spLocks/>
            </p:cNvSpPr>
            <p:nvPr/>
          </p:nvSpPr>
          <p:spPr bwMode="auto">
            <a:xfrm>
              <a:off x="1538" y="5086"/>
              <a:ext cx="107" cy="288"/>
            </a:xfrm>
            <a:custGeom>
              <a:avLst/>
              <a:gdLst>
                <a:gd name="T0" fmla="*/ 96 w 132"/>
                <a:gd name="T1" fmla="*/ 0 h 288"/>
                <a:gd name="T2" fmla="*/ 0 w 132"/>
                <a:gd name="T3" fmla="*/ 288 h 288"/>
                <a:gd name="T4" fmla="*/ 48 w 132"/>
                <a:gd name="T5" fmla="*/ 288 h 288"/>
                <a:gd name="T6" fmla="*/ 132 w 132"/>
                <a:gd name="T7" fmla="*/ 18 h 288"/>
                <a:gd name="T8" fmla="*/ 96 w 132"/>
                <a:gd name="T9" fmla="*/ 0 h 288"/>
                <a:gd name="T10" fmla="*/ 0 60000 65536"/>
                <a:gd name="T11" fmla="*/ 0 60000 65536"/>
                <a:gd name="T12" fmla="*/ 0 60000 65536"/>
                <a:gd name="T13" fmla="*/ 0 60000 65536"/>
                <a:gd name="T14" fmla="*/ 0 60000 65536"/>
                <a:gd name="T15" fmla="*/ 0 w 132"/>
                <a:gd name="T16" fmla="*/ 0 h 288"/>
                <a:gd name="T17" fmla="*/ 132 w 132"/>
                <a:gd name="T18" fmla="*/ 288 h 288"/>
              </a:gdLst>
              <a:ahLst/>
              <a:cxnLst>
                <a:cxn ang="T10">
                  <a:pos x="T0" y="T1"/>
                </a:cxn>
                <a:cxn ang="T11">
                  <a:pos x="T2" y="T3"/>
                </a:cxn>
                <a:cxn ang="T12">
                  <a:pos x="T4" y="T5"/>
                </a:cxn>
                <a:cxn ang="T13">
                  <a:pos x="T6" y="T7"/>
                </a:cxn>
                <a:cxn ang="T14">
                  <a:pos x="T8" y="T9"/>
                </a:cxn>
              </a:cxnLst>
              <a:rect l="T15" t="T16" r="T17" b="T18"/>
              <a:pathLst>
                <a:path w="132" h="288">
                  <a:moveTo>
                    <a:pt x="96" y="0"/>
                  </a:moveTo>
                  <a:lnTo>
                    <a:pt x="0" y="288"/>
                  </a:lnTo>
                  <a:lnTo>
                    <a:pt x="48" y="288"/>
                  </a:lnTo>
                  <a:lnTo>
                    <a:pt x="132" y="18"/>
                  </a:lnTo>
                  <a:lnTo>
                    <a:pt x="96" y="0"/>
                  </a:lnTo>
                  <a:close/>
                </a:path>
              </a:pathLst>
            </a:custGeom>
            <a:solidFill>
              <a:srgbClr val="FF0000"/>
            </a:solidFill>
            <a:ln w="9525">
              <a:solidFill>
                <a:schemeClr val="tx1"/>
              </a:solidFill>
              <a:round/>
              <a:headEnd/>
              <a:tailEnd/>
            </a:ln>
          </p:spPr>
          <p:txBody>
            <a:bodyPr/>
            <a:lstStyle/>
            <a:p>
              <a:endParaRPr lang="en-US"/>
            </a:p>
          </p:txBody>
        </p:sp>
      </p:grpSp>
      <p:grpSp>
        <p:nvGrpSpPr>
          <p:cNvPr id="4131" name="Group 241"/>
          <p:cNvGrpSpPr>
            <a:grpSpLocks/>
          </p:cNvGrpSpPr>
          <p:nvPr/>
        </p:nvGrpSpPr>
        <p:grpSpPr bwMode="auto">
          <a:xfrm>
            <a:off x="3276601" y="7848601"/>
            <a:ext cx="650875" cy="828674"/>
            <a:chOff x="1182" y="4720"/>
            <a:chExt cx="410" cy="522"/>
          </a:xfrm>
        </p:grpSpPr>
        <p:sp>
          <p:nvSpPr>
            <p:cNvPr id="4189" name="Freeform 242"/>
            <p:cNvSpPr>
              <a:spLocks/>
            </p:cNvSpPr>
            <p:nvPr/>
          </p:nvSpPr>
          <p:spPr bwMode="auto">
            <a:xfrm>
              <a:off x="1258" y="4744"/>
              <a:ext cx="64" cy="144"/>
            </a:xfrm>
            <a:custGeom>
              <a:avLst/>
              <a:gdLst>
                <a:gd name="T0" fmla="*/ 0 w 64"/>
                <a:gd name="T1" fmla="*/ 0 h 144"/>
                <a:gd name="T2" fmla="*/ 38 w 64"/>
                <a:gd name="T3" fmla="*/ 130 h 144"/>
                <a:gd name="T4" fmla="*/ 64 w 64"/>
                <a:gd name="T5" fmla="*/ 144 h 144"/>
                <a:gd name="T6" fmla="*/ 22 w 64"/>
                <a:gd name="T7" fmla="*/ 18 h 144"/>
                <a:gd name="T8" fmla="*/ 0 w 64"/>
                <a:gd name="T9" fmla="*/ 0 h 144"/>
                <a:gd name="T10" fmla="*/ 0 60000 65536"/>
                <a:gd name="T11" fmla="*/ 0 60000 65536"/>
                <a:gd name="T12" fmla="*/ 0 60000 65536"/>
                <a:gd name="T13" fmla="*/ 0 60000 65536"/>
                <a:gd name="T14" fmla="*/ 0 60000 65536"/>
                <a:gd name="T15" fmla="*/ 0 w 64"/>
                <a:gd name="T16" fmla="*/ 0 h 144"/>
                <a:gd name="T17" fmla="*/ 64 w 64"/>
                <a:gd name="T18" fmla="*/ 144 h 144"/>
              </a:gdLst>
              <a:ahLst/>
              <a:cxnLst>
                <a:cxn ang="T10">
                  <a:pos x="T0" y="T1"/>
                </a:cxn>
                <a:cxn ang="T11">
                  <a:pos x="T2" y="T3"/>
                </a:cxn>
                <a:cxn ang="T12">
                  <a:pos x="T4" y="T5"/>
                </a:cxn>
                <a:cxn ang="T13">
                  <a:pos x="T6" y="T7"/>
                </a:cxn>
                <a:cxn ang="T14">
                  <a:pos x="T8" y="T9"/>
                </a:cxn>
              </a:cxnLst>
              <a:rect l="T15" t="T16" r="T17" b="T18"/>
              <a:pathLst>
                <a:path w="64" h="144">
                  <a:moveTo>
                    <a:pt x="0" y="0"/>
                  </a:moveTo>
                  <a:lnTo>
                    <a:pt x="38" y="130"/>
                  </a:lnTo>
                  <a:lnTo>
                    <a:pt x="64" y="144"/>
                  </a:lnTo>
                  <a:lnTo>
                    <a:pt x="22" y="18"/>
                  </a:lnTo>
                  <a:lnTo>
                    <a:pt x="0" y="0"/>
                  </a:lnTo>
                  <a:close/>
                </a:path>
              </a:pathLst>
            </a:custGeom>
            <a:solidFill>
              <a:srgbClr val="FF0000"/>
            </a:solidFill>
            <a:ln w="9525">
              <a:solidFill>
                <a:schemeClr val="tx1"/>
              </a:solidFill>
              <a:round/>
              <a:headEnd/>
              <a:tailEnd/>
            </a:ln>
          </p:spPr>
          <p:txBody>
            <a:bodyPr/>
            <a:lstStyle/>
            <a:p>
              <a:endParaRPr lang="en-US"/>
            </a:p>
          </p:txBody>
        </p:sp>
        <p:sp>
          <p:nvSpPr>
            <p:cNvPr id="4190" name="Freeform 243"/>
            <p:cNvSpPr>
              <a:spLocks/>
            </p:cNvSpPr>
            <p:nvPr/>
          </p:nvSpPr>
          <p:spPr bwMode="auto">
            <a:xfrm>
              <a:off x="1522" y="4982"/>
              <a:ext cx="70" cy="222"/>
            </a:xfrm>
            <a:custGeom>
              <a:avLst/>
              <a:gdLst>
                <a:gd name="T0" fmla="*/ 0 w 70"/>
                <a:gd name="T1" fmla="*/ 0 h 222"/>
                <a:gd name="T2" fmla="*/ 44 w 70"/>
                <a:gd name="T3" fmla="*/ 214 h 222"/>
                <a:gd name="T4" fmla="*/ 70 w 70"/>
                <a:gd name="T5" fmla="*/ 222 h 222"/>
                <a:gd name="T6" fmla="*/ 32 w 70"/>
                <a:gd name="T7" fmla="*/ 24 h 222"/>
                <a:gd name="T8" fmla="*/ 0 w 70"/>
                <a:gd name="T9" fmla="*/ 0 h 222"/>
                <a:gd name="T10" fmla="*/ 0 60000 65536"/>
                <a:gd name="T11" fmla="*/ 0 60000 65536"/>
                <a:gd name="T12" fmla="*/ 0 60000 65536"/>
                <a:gd name="T13" fmla="*/ 0 60000 65536"/>
                <a:gd name="T14" fmla="*/ 0 60000 65536"/>
                <a:gd name="T15" fmla="*/ 0 w 70"/>
                <a:gd name="T16" fmla="*/ 0 h 222"/>
                <a:gd name="T17" fmla="*/ 70 w 70"/>
                <a:gd name="T18" fmla="*/ 222 h 222"/>
              </a:gdLst>
              <a:ahLst/>
              <a:cxnLst>
                <a:cxn ang="T10">
                  <a:pos x="T0" y="T1"/>
                </a:cxn>
                <a:cxn ang="T11">
                  <a:pos x="T2" y="T3"/>
                </a:cxn>
                <a:cxn ang="T12">
                  <a:pos x="T4" y="T5"/>
                </a:cxn>
                <a:cxn ang="T13">
                  <a:pos x="T6" y="T7"/>
                </a:cxn>
                <a:cxn ang="T14">
                  <a:pos x="T8" y="T9"/>
                </a:cxn>
              </a:cxnLst>
              <a:rect l="T15" t="T16" r="T17" b="T18"/>
              <a:pathLst>
                <a:path w="70" h="222">
                  <a:moveTo>
                    <a:pt x="0" y="0"/>
                  </a:moveTo>
                  <a:lnTo>
                    <a:pt x="44" y="214"/>
                  </a:lnTo>
                  <a:lnTo>
                    <a:pt x="70" y="222"/>
                  </a:lnTo>
                  <a:lnTo>
                    <a:pt x="32" y="24"/>
                  </a:lnTo>
                  <a:lnTo>
                    <a:pt x="0" y="0"/>
                  </a:lnTo>
                  <a:close/>
                </a:path>
              </a:pathLst>
            </a:custGeom>
            <a:solidFill>
              <a:srgbClr val="FF0000"/>
            </a:solidFill>
            <a:ln w="9525">
              <a:solidFill>
                <a:schemeClr val="tx1"/>
              </a:solidFill>
              <a:round/>
              <a:headEnd/>
              <a:tailEnd/>
            </a:ln>
          </p:spPr>
          <p:txBody>
            <a:bodyPr/>
            <a:lstStyle/>
            <a:p>
              <a:endParaRPr lang="en-US"/>
            </a:p>
          </p:txBody>
        </p:sp>
        <p:sp>
          <p:nvSpPr>
            <p:cNvPr id="4191" name="Freeform 244"/>
            <p:cNvSpPr>
              <a:spLocks/>
            </p:cNvSpPr>
            <p:nvPr/>
          </p:nvSpPr>
          <p:spPr bwMode="auto">
            <a:xfrm>
              <a:off x="1248" y="4720"/>
              <a:ext cx="328" cy="352"/>
            </a:xfrm>
            <a:custGeom>
              <a:avLst/>
              <a:gdLst>
                <a:gd name="T0" fmla="*/ 328 w 328"/>
                <a:gd name="T1" fmla="*/ 352 h 352"/>
                <a:gd name="T2" fmla="*/ 328 w 328"/>
                <a:gd name="T3" fmla="*/ 300 h 352"/>
                <a:gd name="T4" fmla="*/ 0 w 328"/>
                <a:gd name="T5" fmla="*/ 0 h 352"/>
                <a:gd name="T6" fmla="*/ 0 w 328"/>
                <a:gd name="T7" fmla="*/ 48 h 352"/>
                <a:gd name="T8" fmla="*/ 328 w 328"/>
                <a:gd name="T9" fmla="*/ 352 h 352"/>
                <a:gd name="T10" fmla="*/ 0 60000 65536"/>
                <a:gd name="T11" fmla="*/ 0 60000 65536"/>
                <a:gd name="T12" fmla="*/ 0 60000 65536"/>
                <a:gd name="T13" fmla="*/ 0 60000 65536"/>
                <a:gd name="T14" fmla="*/ 0 60000 65536"/>
                <a:gd name="T15" fmla="*/ 0 w 328"/>
                <a:gd name="T16" fmla="*/ 0 h 352"/>
                <a:gd name="T17" fmla="*/ 328 w 328"/>
                <a:gd name="T18" fmla="*/ 352 h 352"/>
              </a:gdLst>
              <a:ahLst/>
              <a:cxnLst>
                <a:cxn ang="T10">
                  <a:pos x="T0" y="T1"/>
                </a:cxn>
                <a:cxn ang="T11">
                  <a:pos x="T2" y="T3"/>
                </a:cxn>
                <a:cxn ang="T12">
                  <a:pos x="T4" y="T5"/>
                </a:cxn>
                <a:cxn ang="T13">
                  <a:pos x="T6" y="T7"/>
                </a:cxn>
                <a:cxn ang="T14">
                  <a:pos x="T8" y="T9"/>
                </a:cxn>
              </a:cxnLst>
              <a:rect l="T15" t="T16" r="T17" b="T18"/>
              <a:pathLst>
                <a:path w="328" h="352">
                  <a:moveTo>
                    <a:pt x="328" y="352"/>
                  </a:moveTo>
                  <a:lnTo>
                    <a:pt x="328" y="300"/>
                  </a:lnTo>
                  <a:lnTo>
                    <a:pt x="0" y="0"/>
                  </a:lnTo>
                  <a:lnTo>
                    <a:pt x="0" y="48"/>
                  </a:lnTo>
                  <a:lnTo>
                    <a:pt x="328" y="352"/>
                  </a:lnTo>
                  <a:close/>
                </a:path>
              </a:pathLst>
            </a:custGeom>
            <a:solidFill>
              <a:srgbClr val="FF0000"/>
            </a:solidFill>
            <a:ln w="9525">
              <a:solidFill>
                <a:schemeClr val="tx1"/>
              </a:solidFill>
              <a:round/>
              <a:headEnd/>
              <a:tailEnd/>
            </a:ln>
          </p:spPr>
          <p:txBody>
            <a:bodyPr/>
            <a:lstStyle/>
            <a:p>
              <a:endParaRPr lang="en-US"/>
            </a:p>
          </p:txBody>
        </p:sp>
        <p:sp>
          <p:nvSpPr>
            <p:cNvPr id="4192" name="Freeform 245"/>
            <p:cNvSpPr>
              <a:spLocks/>
            </p:cNvSpPr>
            <p:nvPr/>
          </p:nvSpPr>
          <p:spPr bwMode="auto">
            <a:xfrm>
              <a:off x="1396" y="4994"/>
              <a:ext cx="136" cy="248"/>
            </a:xfrm>
            <a:custGeom>
              <a:avLst/>
              <a:gdLst>
                <a:gd name="T0" fmla="*/ 136 w 136"/>
                <a:gd name="T1" fmla="*/ 18 h 248"/>
                <a:gd name="T2" fmla="*/ 16 w 136"/>
                <a:gd name="T3" fmla="*/ 248 h 248"/>
                <a:gd name="T4" fmla="*/ 0 w 136"/>
                <a:gd name="T5" fmla="*/ 226 h 248"/>
                <a:gd name="T6" fmla="*/ 110 w 136"/>
                <a:gd name="T7" fmla="*/ 0 h 248"/>
                <a:gd name="T8" fmla="*/ 136 w 136"/>
                <a:gd name="T9" fmla="*/ 18 h 248"/>
                <a:gd name="T10" fmla="*/ 0 60000 65536"/>
                <a:gd name="T11" fmla="*/ 0 60000 65536"/>
                <a:gd name="T12" fmla="*/ 0 60000 65536"/>
                <a:gd name="T13" fmla="*/ 0 60000 65536"/>
                <a:gd name="T14" fmla="*/ 0 60000 65536"/>
                <a:gd name="T15" fmla="*/ 0 w 136"/>
                <a:gd name="T16" fmla="*/ 0 h 248"/>
                <a:gd name="T17" fmla="*/ 136 w 136"/>
                <a:gd name="T18" fmla="*/ 248 h 248"/>
              </a:gdLst>
              <a:ahLst/>
              <a:cxnLst>
                <a:cxn ang="T10">
                  <a:pos x="T0" y="T1"/>
                </a:cxn>
                <a:cxn ang="T11">
                  <a:pos x="T2" y="T3"/>
                </a:cxn>
                <a:cxn ang="T12">
                  <a:pos x="T4" y="T5"/>
                </a:cxn>
                <a:cxn ang="T13">
                  <a:pos x="T6" y="T7"/>
                </a:cxn>
                <a:cxn ang="T14">
                  <a:pos x="T8" y="T9"/>
                </a:cxn>
              </a:cxnLst>
              <a:rect l="T15" t="T16" r="T17" b="T18"/>
              <a:pathLst>
                <a:path w="136" h="248">
                  <a:moveTo>
                    <a:pt x="136" y="18"/>
                  </a:moveTo>
                  <a:lnTo>
                    <a:pt x="16" y="248"/>
                  </a:lnTo>
                  <a:lnTo>
                    <a:pt x="0" y="226"/>
                  </a:lnTo>
                  <a:lnTo>
                    <a:pt x="110" y="0"/>
                  </a:lnTo>
                  <a:lnTo>
                    <a:pt x="136" y="18"/>
                  </a:lnTo>
                  <a:close/>
                </a:path>
              </a:pathLst>
            </a:custGeom>
            <a:solidFill>
              <a:srgbClr val="FF0000"/>
            </a:solidFill>
            <a:ln w="9525">
              <a:solidFill>
                <a:schemeClr val="tx1"/>
              </a:solidFill>
              <a:round/>
              <a:headEnd/>
              <a:tailEnd/>
            </a:ln>
          </p:spPr>
          <p:txBody>
            <a:bodyPr/>
            <a:lstStyle/>
            <a:p>
              <a:endParaRPr lang="en-US"/>
            </a:p>
          </p:txBody>
        </p:sp>
        <p:sp>
          <p:nvSpPr>
            <p:cNvPr id="4193" name="Freeform 246"/>
            <p:cNvSpPr>
              <a:spLocks/>
            </p:cNvSpPr>
            <p:nvPr/>
          </p:nvSpPr>
          <p:spPr bwMode="auto">
            <a:xfrm>
              <a:off x="1182" y="4751"/>
              <a:ext cx="94" cy="151"/>
            </a:xfrm>
            <a:custGeom>
              <a:avLst/>
              <a:gdLst>
                <a:gd name="T0" fmla="*/ 94 w 94"/>
                <a:gd name="T1" fmla="*/ 15 h 151"/>
                <a:gd name="T2" fmla="*/ 18 w 94"/>
                <a:gd name="T3" fmla="*/ 151 h 151"/>
                <a:gd name="T4" fmla="*/ 0 w 94"/>
                <a:gd name="T5" fmla="*/ 137 h 151"/>
                <a:gd name="T6" fmla="*/ 81 w 94"/>
                <a:gd name="T7" fmla="*/ 0 h 151"/>
                <a:gd name="T8" fmla="*/ 94 w 94"/>
                <a:gd name="T9" fmla="*/ 15 h 151"/>
                <a:gd name="T10" fmla="*/ 0 60000 65536"/>
                <a:gd name="T11" fmla="*/ 0 60000 65536"/>
                <a:gd name="T12" fmla="*/ 0 60000 65536"/>
                <a:gd name="T13" fmla="*/ 0 60000 65536"/>
                <a:gd name="T14" fmla="*/ 0 60000 65536"/>
                <a:gd name="T15" fmla="*/ 0 w 94"/>
                <a:gd name="T16" fmla="*/ 0 h 151"/>
                <a:gd name="T17" fmla="*/ 94 w 94"/>
                <a:gd name="T18" fmla="*/ 151 h 151"/>
              </a:gdLst>
              <a:ahLst/>
              <a:cxnLst>
                <a:cxn ang="T10">
                  <a:pos x="T0" y="T1"/>
                </a:cxn>
                <a:cxn ang="T11">
                  <a:pos x="T2" y="T3"/>
                </a:cxn>
                <a:cxn ang="T12">
                  <a:pos x="T4" y="T5"/>
                </a:cxn>
                <a:cxn ang="T13">
                  <a:pos x="T6" y="T7"/>
                </a:cxn>
                <a:cxn ang="T14">
                  <a:pos x="T8" y="T9"/>
                </a:cxn>
              </a:cxnLst>
              <a:rect l="T15" t="T16" r="T17" b="T18"/>
              <a:pathLst>
                <a:path w="94" h="151">
                  <a:moveTo>
                    <a:pt x="94" y="15"/>
                  </a:moveTo>
                  <a:lnTo>
                    <a:pt x="18" y="151"/>
                  </a:lnTo>
                  <a:lnTo>
                    <a:pt x="0" y="137"/>
                  </a:lnTo>
                  <a:lnTo>
                    <a:pt x="81" y="0"/>
                  </a:lnTo>
                  <a:lnTo>
                    <a:pt x="94" y="15"/>
                  </a:lnTo>
                  <a:close/>
                </a:path>
              </a:pathLst>
            </a:custGeom>
            <a:solidFill>
              <a:srgbClr val="FF0000"/>
            </a:solidFill>
            <a:ln w="9525">
              <a:solidFill>
                <a:schemeClr val="tx1"/>
              </a:solidFill>
              <a:round/>
              <a:headEnd/>
              <a:tailEnd/>
            </a:ln>
          </p:spPr>
          <p:txBody>
            <a:bodyPr/>
            <a:lstStyle/>
            <a:p>
              <a:endParaRPr lang="en-US"/>
            </a:p>
          </p:txBody>
        </p:sp>
      </p:grpSp>
      <p:grpSp>
        <p:nvGrpSpPr>
          <p:cNvPr id="4132" name="Group 247"/>
          <p:cNvGrpSpPr>
            <a:grpSpLocks/>
          </p:cNvGrpSpPr>
          <p:nvPr/>
        </p:nvGrpSpPr>
        <p:grpSpPr bwMode="auto">
          <a:xfrm>
            <a:off x="5105400" y="6172201"/>
            <a:ext cx="1946275" cy="3155950"/>
            <a:chOff x="2394" y="3894"/>
            <a:chExt cx="978" cy="1586"/>
          </a:xfrm>
        </p:grpSpPr>
        <p:grpSp>
          <p:nvGrpSpPr>
            <p:cNvPr id="4163" name="Group 248"/>
            <p:cNvGrpSpPr>
              <a:grpSpLocks/>
            </p:cNvGrpSpPr>
            <p:nvPr/>
          </p:nvGrpSpPr>
          <p:grpSpPr bwMode="auto">
            <a:xfrm>
              <a:off x="2874" y="4374"/>
              <a:ext cx="252" cy="922"/>
              <a:chOff x="2874" y="4185"/>
              <a:chExt cx="252" cy="903"/>
            </a:xfrm>
          </p:grpSpPr>
          <p:sp>
            <p:nvSpPr>
              <p:cNvPr id="4187" name="Freeform 249"/>
              <p:cNvSpPr>
                <a:spLocks/>
              </p:cNvSpPr>
              <p:nvPr/>
            </p:nvSpPr>
            <p:spPr bwMode="auto">
              <a:xfrm>
                <a:off x="2874" y="4185"/>
                <a:ext cx="252" cy="903"/>
              </a:xfrm>
              <a:custGeom>
                <a:avLst/>
                <a:gdLst>
                  <a:gd name="T0" fmla="*/ 240 w 240"/>
                  <a:gd name="T1" fmla="*/ 81 h 903"/>
                  <a:gd name="T2" fmla="*/ 3 w 240"/>
                  <a:gd name="T3" fmla="*/ 0 h 903"/>
                  <a:gd name="T4" fmla="*/ 0 w 240"/>
                  <a:gd name="T5" fmla="*/ 867 h 903"/>
                  <a:gd name="T6" fmla="*/ 240 w 240"/>
                  <a:gd name="T7" fmla="*/ 903 h 903"/>
                  <a:gd name="T8" fmla="*/ 240 w 240"/>
                  <a:gd name="T9" fmla="*/ 81 h 903"/>
                  <a:gd name="T10" fmla="*/ 0 60000 65536"/>
                  <a:gd name="T11" fmla="*/ 0 60000 65536"/>
                  <a:gd name="T12" fmla="*/ 0 60000 65536"/>
                  <a:gd name="T13" fmla="*/ 0 60000 65536"/>
                  <a:gd name="T14" fmla="*/ 0 60000 65536"/>
                  <a:gd name="T15" fmla="*/ 0 w 240"/>
                  <a:gd name="T16" fmla="*/ 0 h 903"/>
                  <a:gd name="T17" fmla="*/ 240 w 240"/>
                  <a:gd name="T18" fmla="*/ 903 h 903"/>
                </a:gdLst>
                <a:ahLst/>
                <a:cxnLst>
                  <a:cxn ang="T10">
                    <a:pos x="T0" y="T1"/>
                  </a:cxn>
                  <a:cxn ang="T11">
                    <a:pos x="T2" y="T3"/>
                  </a:cxn>
                  <a:cxn ang="T12">
                    <a:pos x="T4" y="T5"/>
                  </a:cxn>
                  <a:cxn ang="T13">
                    <a:pos x="T6" y="T7"/>
                  </a:cxn>
                  <a:cxn ang="T14">
                    <a:pos x="T8" y="T9"/>
                  </a:cxn>
                </a:cxnLst>
                <a:rect l="T15" t="T16" r="T17" b="T18"/>
                <a:pathLst>
                  <a:path w="240" h="903">
                    <a:moveTo>
                      <a:pt x="240" y="81"/>
                    </a:moveTo>
                    <a:lnTo>
                      <a:pt x="3" y="0"/>
                    </a:lnTo>
                    <a:lnTo>
                      <a:pt x="0" y="867"/>
                    </a:lnTo>
                    <a:lnTo>
                      <a:pt x="240" y="903"/>
                    </a:lnTo>
                    <a:lnTo>
                      <a:pt x="240" y="81"/>
                    </a:lnTo>
                    <a:close/>
                  </a:path>
                </a:pathLst>
              </a:custGeom>
              <a:solidFill>
                <a:srgbClr val="D0FFC1">
                  <a:alpha val="50195"/>
                </a:srgbClr>
              </a:solidFill>
              <a:ln w="9525" cap="flat" cmpd="sng">
                <a:solidFill>
                  <a:schemeClr val="tx1"/>
                </a:solidFill>
                <a:prstDash val="solid"/>
                <a:round/>
                <a:headEnd type="none" w="med" len="med"/>
                <a:tailEnd type="none" w="med" len="med"/>
              </a:ln>
            </p:spPr>
            <p:txBody>
              <a:bodyPr/>
              <a:lstStyle/>
              <a:p>
                <a:endParaRPr lang="en-US"/>
              </a:p>
            </p:txBody>
          </p:sp>
          <p:sp>
            <p:nvSpPr>
              <p:cNvPr id="4188" name="Freeform 250"/>
              <p:cNvSpPr>
                <a:spLocks/>
              </p:cNvSpPr>
              <p:nvPr/>
            </p:nvSpPr>
            <p:spPr bwMode="auto">
              <a:xfrm>
                <a:off x="2986" y="4408"/>
                <a:ext cx="102" cy="312"/>
              </a:xfrm>
              <a:custGeom>
                <a:avLst/>
                <a:gdLst>
                  <a:gd name="T0" fmla="*/ 54 w 102"/>
                  <a:gd name="T1" fmla="*/ 18 h 312"/>
                  <a:gd name="T2" fmla="*/ 48 w 102"/>
                  <a:gd name="T3" fmla="*/ 292 h 312"/>
                  <a:gd name="T4" fmla="*/ 54 w 102"/>
                  <a:gd name="T5" fmla="*/ 18 h 312"/>
                  <a:gd name="T6" fmla="*/ 0 60000 65536"/>
                  <a:gd name="T7" fmla="*/ 0 60000 65536"/>
                  <a:gd name="T8" fmla="*/ 0 60000 65536"/>
                  <a:gd name="T9" fmla="*/ 0 w 102"/>
                  <a:gd name="T10" fmla="*/ 0 h 312"/>
                  <a:gd name="T11" fmla="*/ 102 w 102"/>
                  <a:gd name="T12" fmla="*/ 312 h 312"/>
                </a:gdLst>
                <a:ahLst/>
                <a:cxnLst>
                  <a:cxn ang="T6">
                    <a:pos x="T0" y="T1"/>
                  </a:cxn>
                  <a:cxn ang="T7">
                    <a:pos x="T2" y="T3"/>
                  </a:cxn>
                  <a:cxn ang="T8">
                    <a:pos x="T4" y="T5"/>
                  </a:cxn>
                </a:cxnLst>
                <a:rect l="T9" t="T10" r="T11" b="T12"/>
                <a:pathLst>
                  <a:path w="102" h="312">
                    <a:moveTo>
                      <a:pt x="54" y="18"/>
                    </a:moveTo>
                    <a:cubicBezTo>
                      <a:pt x="102" y="36"/>
                      <a:pt x="96" y="312"/>
                      <a:pt x="48" y="292"/>
                    </a:cubicBezTo>
                    <a:cubicBezTo>
                      <a:pt x="0" y="272"/>
                      <a:pt x="6" y="0"/>
                      <a:pt x="54" y="18"/>
                    </a:cubicBezTo>
                    <a:close/>
                  </a:path>
                </a:pathLst>
              </a:custGeom>
              <a:solidFill>
                <a:schemeClr val="bg1">
                  <a:alpha val="50195"/>
                </a:schemeClr>
              </a:solidFill>
              <a:ln w="9525">
                <a:solidFill>
                  <a:schemeClr val="tx1"/>
                </a:solidFill>
                <a:round/>
                <a:headEnd/>
                <a:tailEnd/>
              </a:ln>
            </p:spPr>
            <p:txBody>
              <a:bodyPr/>
              <a:lstStyle/>
              <a:p>
                <a:endParaRPr lang="en-US"/>
              </a:p>
            </p:txBody>
          </p:sp>
        </p:grpSp>
        <p:sp>
          <p:nvSpPr>
            <p:cNvPr id="4164" name="Freeform 251"/>
            <p:cNvSpPr>
              <a:spLocks/>
            </p:cNvSpPr>
            <p:nvPr/>
          </p:nvSpPr>
          <p:spPr bwMode="auto">
            <a:xfrm>
              <a:off x="2394" y="3894"/>
              <a:ext cx="123" cy="906"/>
            </a:xfrm>
            <a:custGeom>
              <a:avLst/>
              <a:gdLst>
                <a:gd name="T0" fmla="*/ 136 w 153"/>
                <a:gd name="T1" fmla="*/ 875 h 906"/>
                <a:gd name="T2" fmla="*/ 0 w 153"/>
                <a:gd name="T3" fmla="*/ 628 h 906"/>
                <a:gd name="T4" fmla="*/ 2 w 153"/>
                <a:gd name="T5" fmla="*/ 0 h 906"/>
                <a:gd name="T6" fmla="*/ 153 w 153"/>
                <a:gd name="T7" fmla="*/ 165 h 906"/>
                <a:gd name="T8" fmla="*/ 153 w 153"/>
                <a:gd name="T9" fmla="*/ 875 h 906"/>
                <a:gd name="T10" fmla="*/ 153 w 153"/>
                <a:gd name="T11" fmla="*/ 906 h 906"/>
                <a:gd name="T12" fmla="*/ 136 w 153"/>
                <a:gd name="T13" fmla="*/ 875 h 906"/>
                <a:gd name="T14" fmla="*/ 0 60000 65536"/>
                <a:gd name="T15" fmla="*/ 0 60000 65536"/>
                <a:gd name="T16" fmla="*/ 0 60000 65536"/>
                <a:gd name="T17" fmla="*/ 0 60000 65536"/>
                <a:gd name="T18" fmla="*/ 0 60000 65536"/>
                <a:gd name="T19" fmla="*/ 0 60000 65536"/>
                <a:gd name="T20" fmla="*/ 0 60000 65536"/>
                <a:gd name="T21" fmla="*/ 0 w 153"/>
                <a:gd name="T22" fmla="*/ 0 h 906"/>
                <a:gd name="T23" fmla="*/ 153 w 153"/>
                <a:gd name="T24" fmla="*/ 906 h 9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 h="906">
                  <a:moveTo>
                    <a:pt x="136" y="875"/>
                  </a:moveTo>
                  <a:lnTo>
                    <a:pt x="0" y="628"/>
                  </a:lnTo>
                  <a:lnTo>
                    <a:pt x="2" y="0"/>
                  </a:lnTo>
                  <a:lnTo>
                    <a:pt x="153" y="165"/>
                  </a:lnTo>
                  <a:lnTo>
                    <a:pt x="153" y="875"/>
                  </a:lnTo>
                  <a:lnTo>
                    <a:pt x="153" y="906"/>
                  </a:lnTo>
                  <a:lnTo>
                    <a:pt x="136" y="875"/>
                  </a:lnTo>
                  <a:close/>
                </a:path>
              </a:pathLst>
            </a:custGeom>
            <a:solidFill>
              <a:srgbClr val="D0FFC1">
                <a:alpha val="50195"/>
              </a:srgbClr>
            </a:solidFill>
            <a:ln w="9525" cap="flat" cmpd="sng">
              <a:solidFill>
                <a:schemeClr val="tx1"/>
              </a:solidFill>
              <a:prstDash val="solid"/>
              <a:round/>
              <a:headEnd type="none" w="med" len="med"/>
              <a:tailEnd type="none" w="med" len="med"/>
            </a:ln>
          </p:spPr>
          <p:txBody>
            <a:bodyPr/>
            <a:lstStyle/>
            <a:p>
              <a:endParaRPr lang="en-US"/>
            </a:p>
          </p:txBody>
        </p:sp>
        <p:sp>
          <p:nvSpPr>
            <p:cNvPr id="4165" name="Freeform 252"/>
            <p:cNvSpPr>
              <a:spLocks/>
            </p:cNvSpPr>
            <p:nvPr/>
          </p:nvSpPr>
          <p:spPr bwMode="auto">
            <a:xfrm>
              <a:off x="3132" y="4402"/>
              <a:ext cx="240" cy="880"/>
            </a:xfrm>
            <a:custGeom>
              <a:avLst/>
              <a:gdLst>
                <a:gd name="T0" fmla="*/ 0 w 240"/>
                <a:gd name="T1" fmla="*/ 60 h 880"/>
                <a:gd name="T2" fmla="*/ 237 w 240"/>
                <a:gd name="T3" fmla="*/ 0 h 880"/>
                <a:gd name="T4" fmla="*/ 240 w 240"/>
                <a:gd name="T5" fmla="*/ 816 h 880"/>
                <a:gd name="T6" fmla="*/ 0 w 240"/>
                <a:gd name="T7" fmla="*/ 880 h 880"/>
                <a:gd name="T8" fmla="*/ 0 w 240"/>
                <a:gd name="T9" fmla="*/ 60 h 880"/>
                <a:gd name="T10" fmla="*/ 0 60000 65536"/>
                <a:gd name="T11" fmla="*/ 0 60000 65536"/>
                <a:gd name="T12" fmla="*/ 0 60000 65536"/>
                <a:gd name="T13" fmla="*/ 0 60000 65536"/>
                <a:gd name="T14" fmla="*/ 0 60000 65536"/>
                <a:gd name="T15" fmla="*/ 0 w 240"/>
                <a:gd name="T16" fmla="*/ 0 h 880"/>
                <a:gd name="T17" fmla="*/ 240 w 240"/>
                <a:gd name="T18" fmla="*/ 880 h 880"/>
              </a:gdLst>
              <a:ahLst/>
              <a:cxnLst>
                <a:cxn ang="T10">
                  <a:pos x="T0" y="T1"/>
                </a:cxn>
                <a:cxn ang="T11">
                  <a:pos x="T2" y="T3"/>
                </a:cxn>
                <a:cxn ang="T12">
                  <a:pos x="T4" y="T5"/>
                </a:cxn>
                <a:cxn ang="T13">
                  <a:pos x="T6" y="T7"/>
                </a:cxn>
                <a:cxn ang="T14">
                  <a:pos x="T8" y="T9"/>
                </a:cxn>
              </a:cxnLst>
              <a:rect l="T15" t="T16" r="T17" b="T18"/>
              <a:pathLst>
                <a:path w="240" h="880">
                  <a:moveTo>
                    <a:pt x="0" y="60"/>
                  </a:moveTo>
                  <a:lnTo>
                    <a:pt x="237" y="0"/>
                  </a:lnTo>
                  <a:lnTo>
                    <a:pt x="240" y="816"/>
                  </a:lnTo>
                  <a:lnTo>
                    <a:pt x="0" y="880"/>
                  </a:lnTo>
                  <a:lnTo>
                    <a:pt x="0" y="60"/>
                  </a:lnTo>
                  <a:close/>
                </a:path>
              </a:pathLst>
            </a:custGeom>
            <a:solidFill>
              <a:srgbClr val="D0FFC1">
                <a:alpha val="50195"/>
              </a:srgbClr>
            </a:solidFill>
            <a:ln w="9525">
              <a:solidFill>
                <a:schemeClr val="tx1"/>
              </a:solidFill>
              <a:round/>
              <a:headEnd/>
              <a:tailEnd/>
            </a:ln>
          </p:spPr>
          <p:txBody>
            <a:bodyPr/>
            <a:lstStyle/>
            <a:p>
              <a:endParaRPr lang="en-US"/>
            </a:p>
          </p:txBody>
        </p:sp>
        <p:grpSp>
          <p:nvGrpSpPr>
            <p:cNvPr id="4166" name="Group 253"/>
            <p:cNvGrpSpPr>
              <a:grpSpLocks/>
            </p:cNvGrpSpPr>
            <p:nvPr/>
          </p:nvGrpSpPr>
          <p:grpSpPr bwMode="auto">
            <a:xfrm>
              <a:off x="2516" y="4057"/>
              <a:ext cx="205" cy="857"/>
              <a:chOff x="2342" y="3831"/>
              <a:chExt cx="205" cy="857"/>
            </a:xfrm>
          </p:grpSpPr>
          <p:sp>
            <p:nvSpPr>
              <p:cNvPr id="4185" name="Freeform 254"/>
              <p:cNvSpPr>
                <a:spLocks/>
              </p:cNvSpPr>
              <p:nvPr/>
            </p:nvSpPr>
            <p:spPr bwMode="auto">
              <a:xfrm>
                <a:off x="2342" y="3831"/>
                <a:ext cx="205" cy="857"/>
              </a:xfrm>
              <a:custGeom>
                <a:avLst/>
                <a:gdLst>
                  <a:gd name="T0" fmla="*/ 192 w 192"/>
                  <a:gd name="T1" fmla="*/ 816 h 816"/>
                  <a:gd name="T2" fmla="*/ 0 w 192"/>
                  <a:gd name="T3" fmla="*/ 720 h 816"/>
                  <a:gd name="T4" fmla="*/ 0 w 192"/>
                  <a:gd name="T5" fmla="*/ 0 h 816"/>
                  <a:gd name="T6" fmla="*/ 192 w 192"/>
                  <a:gd name="T7" fmla="*/ 48 h 816"/>
                  <a:gd name="T8" fmla="*/ 192 w 192"/>
                  <a:gd name="T9" fmla="*/ 816 h 816"/>
                  <a:gd name="T10" fmla="*/ 0 60000 65536"/>
                  <a:gd name="T11" fmla="*/ 0 60000 65536"/>
                  <a:gd name="T12" fmla="*/ 0 60000 65536"/>
                  <a:gd name="T13" fmla="*/ 0 60000 65536"/>
                  <a:gd name="T14" fmla="*/ 0 60000 65536"/>
                  <a:gd name="T15" fmla="*/ 0 w 192"/>
                  <a:gd name="T16" fmla="*/ 0 h 816"/>
                  <a:gd name="T17" fmla="*/ 192 w 192"/>
                  <a:gd name="T18" fmla="*/ 816 h 816"/>
                </a:gdLst>
                <a:ahLst/>
                <a:cxnLst>
                  <a:cxn ang="T10">
                    <a:pos x="T0" y="T1"/>
                  </a:cxn>
                  <a:cxn ang="T11">
                    <a:pos x="T2" y="T3"/>
                  </a:cxn>
                  <a:cxn ang="T12">
                    <a:pos x="T4" y="T5"/>
                  </a:cxn>
                  <a:cxn ang="T13">
                    <a:pos x="T6" y="T7"/>
                  </a:cxn>
                  <a:cxn ang="T14">
                    <a:pos x="T8" y="T9"/>
                  </a:cxn>
                </a:cxnLst>
                <a:rect l="T15" t="T16" r="T17" b="T18"/>
                <a:pathLst>
                  <a:path w="192" h="816">
                    <a:moveTo>
                      <a:pt x="192" y="816"/>
                    </a:moveTo>
                    <a:lnTo>
                      <a:pt x="0" y="720"/>
                    </a:lnTo>
                    <a:lnTo>
                      <a:pt x="0" y="0"/>
                    </a:lnTo>
                    <a:lnTo>
                      <a:pt x="192" y="48"/>
                    </a:lnTo>
                    <a:lnTo>
                      <a:pt x="192" y="816"/>
                    </a:lnTo>
                    <a:close/>
                  </a:path>
                </a:pathLst>
              </a:custGeom>
              <a:solidFill>
                <a:srgbClr val="D0FFC1">
                  <a:alpha val="50195"/>
                </a:srgbClr>
              </a:solidFill>
              <a:ln w="9525" cap="flat" cmpd="sng">
                <a:solidFill>
                  <a:schemeClr val="tx1"/>
                </a:solidFill>
                <a:prstDash val="solid"/>
                <a:round/>
                <a:headEnd type="none" w="med" len="med"/>
                <a:tailEnd type="none" w="med" len="med"/>
              </a:ln>
            </p:spPr>
            <p:txBody>
              <a:bodyPr/>
              <a:lstStyle/>
              <a:p>
                <a:endParaRPr lang="en-US"/>
              </a:p>
            </p:txBody>
          </p:sp>
          <p:sp>
            <p:nvSpPr>
              <p:cNvPr id="4186" name="Freeform 255"/>
              <p:cNvSpPr>
                <a:spLocks/>
              </p:cNvSpPr>
              <p:nvPr/>
            </p:nvSpPr>
            <p:spPr bwMode="auto">
              <a:xfrm>
                <a:off x="2393" y="3932"/>
                <a:ext cx="103" cy="236"/>
              </a:xfrm>
              <a:custGeom>
                <a:avLst/>
                <a:gdLst>
                  <a:gd name="T0" fmla="*/ 120 w 120"/>
                  <a:gd name="T1" fmla="*/ 33 h 225"/>
                  <a:gd name="T2" fmla="*/ 0 w 120"/>
                  <a:gd name="T3" fmla="*/ 0 h 225"/>
                  <a:gd name="T4" fmla="*/ 0 w 120"/>
                  <a:gd name="T5" fmla="*/ 174 h 225"/>
                  <a:gd name="T6" fmla="*/ 120 w 120"/>
                  <a:gd name="T7" fmla="*/ 225 h 225"/>
                  <a:gd name="T8" fmla="*/ 120 w 120"/>
                  <a:gd name="T9" fmla="*/ 33 h 225"/>
                  <a:gd name="T10" fmla="*/ 0 60000 65536"/>
                  <a:gd name="T11" fmla="*/ 0 60000 65536"/>
                  <a:gd name="T12" fmla="*/ 0 60000 65536"/>
                  <a:gd name="T13" fmla="*/ 0 60000 65536"/>
                  <a:gd name="T14" fmla="*/ 0 60000 65536"/>
                  <a:gd name="T15" fmla="*/ 0 w 120"/>
                  <a:gd name="T16" fmla="*/ 0 h 225"/>
                  <a:gd name="T17" fmla="*/ 120 w 120"/>
                  <a:gd name="T18" fmla="*/ 225 h 225"/>
                </a:gdLst>
                <a:ahLst/>
                <a:cxnLst>
                  <a:cxn ang="T10">
                    <a:pos x="T0" y="T1"/>
                  </a:cxn>
                  <a:cxn ang="T11">
                    <a:pos x="T2" y="T3"/>
                  </a:cxn>
                  <a:cxn ang="T12">
                    <a:pos x="T4" y="T5"/>
                  </a:cxn>
                  <a:cxn ang="T13">
                    <a:pos x="T6" y="T7"/>
                  </a:cxn>
                  <a:cxn ang="T14">
                    <a:pos x="T8" y="T9"/>
                  </a:cxn>
                </a:cxnLst>
                <a:rect l="T15" t="T16" r="T17" b="T18"/>
                <a:pathLst>
                  <a:path w="120" h="225">
                    <a:moveTo>
                      <a:pt x="120" y="33"/>
                    </a:moveTo>
                    <a:lnTo>
                      <a:pt x="0" y="0"/>
                    </a:lnTo>
                    <a:lnTo>
                      <a:pt x="0" y="174"/>
                    </a:lnTo>
                    <a:lnTo>
                      <a:pt x="120" y="225"/>
                    </a:lnTo>
                    <a:lnTo>
                      <a:pt x="120" y="33"/>
                    </a:lnTo>
                    <a:close/>
                  </a:path>
                </a:pathLst>
              </a:custGeom>
              <a:solidFill>
                <a:schemeClr val="bg1">
                  <a:alpha val="50195"/>
                </a:schemeClr>
              </a:solidFill>
              <a:ln w="9525">
                <a:solidFill>
                  <a:schemeClr val="tx1"/>
                </a:solidFill>
                <a:round/>
                <a:headEnd/>
                <a:tailEnd/>
              </a:ln>
            </p:spPr>
            <p:txBody>
              <a:bodyPr/>
              <a:lstStyle/>
              <a:p>
                <a:endParaRPr lang="en-US"/>
              </a:p>
            </p:txBody>
          </p:sp>
        </p:grpSp>
        <p:sp>
          <p:nvSpPr>
            <p:cNvPr id="4167" name="Freeform 256"/>
            <p:cNvSpPr>
              <a:spLocks/>
            </p:cNvSpPr>
            <p:nvPr/>
          </p:nvSpPr>
          <p:spPr bwMode="auto">
            <a:xfrm flipH="1">
              <a:off x="2721" y="4111"/>
              <a:ext cx="154" cy="1143"/>
            </a:xfrm>
            <a:custGeom>
              <a:avLst/>
              <a:gdLst>
                <a:gd name="T0" fmla="*/ 48 w 432"/>
                <a:gd name="T1" fmla="*/ 1440 h 1488"/>
                <a:gd name="T2" fmla="*/ 432 w 432"/>
                <a:gd name="T3" fmla="*/ 1056 h 1488"/>
                <a:gd name="T4" fmla="*/ 432 w 432"/>
                <a:gd name="T5" fmla="*/ 0 h 1488"/>
                <a:gd name="T6" fmla="*/ 0 w 432"/>
                <a:gd name="T7" fmla="*/ 336 h 1488"/>
                <a:gd name="T8" fmla="*/ 0 w 432"/>
                <a:gd name="T9" fmla="*/ 1440 h 1488"/>
                <a:gd name="T10" fmla="*/ 0 w 432"/>
                <a:gd name="T11" fmla="*/ 1488 h 1488"/>
                <a:gd name="T12" fmla="*/ 48 w 432"/>
                <a:gd name="T13" fmla="*/ 1440 h 1488"/>
                <a:gd name="T14" fmla="*/ 0 60000 65536"/>
                <a:gd name="T15" fmla="*/ 0 60000 65536"/>
                <a:gd name="T16" fmla="*/ 0 60000 65536"/>
                <a:gd name="T17" fmla="*/ 0 60000 65536"/>
                <a:gd name="T18" fmla="*/ 0 60000 65536"/>
                <a:gd name="T19" fmla="*/ 0 60000 65536"/>
                <a:gd name="T20" fmla="*/ 0 60000 65536"/>
                <a:gd name="T21" fmla="*/ 0 w 432"/>
                <a:gd name="T22" fmla="*/ 0 h 1488"/>
                <a:gd name="T23" fmla="*/ 432 w 432"/>
                <a:gd name="T24" fmla="*/ 1488 h 14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2" h="1488">
                  <a:moveTo>
                    <a:pt x="48" y="1440"/>
                  </a:moveTo>
                  <a:lnTo>
                    <a:pt x="432" y="1056"/>
                  </a:lnTo>
                  <a:lnTo>
                    <a:pt x="432" y="0"/>
                  </a:lnTo>
                  <a:lnTo>
                    <a:pt x="0" y="336"/>
                  </a:lnTo>
                  <a:lnTo>
                    <a:pt x="0" y="1440"/>
                  </a:lnTo>
                  <a:lnTo>
                    <a:pt x="0" y="1488"/>
                  </a:lnTo>
                  <a:lnTo>
                    <a:pt x="48" y="1440"/>
                  </a:lnTo>
                  <a:close/>
                </a:path>
              </a:pathLst>
            </a:custGeom>
            <a:solidFill>
              <a:srgbClr val="D0FFC1">
                <a:alpha val="50195"/>
              </a:srgbClr>
            </a:solidFill>
            <a:ln w="9525" cap="flat" cmpd="sng">
              <a:solidFill>
                <a:schemeClr val="tx1"/>
              </a:solidFill>
              <a:prstDash val="solid"/>
              <a:round/>
              <a:headEnd type="none" w="med" len="med"/>
              <a:tailEnd type="none" w="med" len="med"/>
            </a:ln>
          </p:spPr>
          <p:txBody>
            <a:bodyPr/>
            <a:lstStyle/>
            <a:p>
              <a:endParaRPr lang="en-US"/>
            </a:p>
          </p:txBody>
        </p:sp>
        <p:grpSp>
          <p:nvGrpSpPr>
            <p:cNvPr id="4168" name="Group 257"/>
            <p:cNvGrpSpPr>
              <a:grpSpLocks/>
            </p:cNvGrpSpPr>
            <p:nvPr/>
          </p:nvGrpSpPr>
          <p:grpSpPr bwMode="auto">
            <a:xfrm>
              <a:off x="3070" y="5030"/>
              <a:ext cx="145" cy="450"/>
              <a:chOff x="3642" y="4848"/>
              <a:chExt cx="145" cy="450"/>
            </a:xfrm>
          </p:grpSpPr>
          <p:grpSp>
            <p:nvGrpSpPr>
              <p:cNvPr id="4170" name="Group 258"/>
              <p:cNvGrpSpPr>
                <a:grpSpLocks/>
              </p:cNvGrpSpPr>
              <p:nvPr/>
            </p:nvGrpSpPr>
            <p:grpSpPr bwMode="auto">
              <a:xfrm>
                <a:off x="3696" y="4848"/>
                <a:ext cx="91" cy="412"/>
                <a:chOff x="3696" y="4848"/>
                <a:chExt cx="152" cy="412"/>
              </a:xfrm>
            </p:grpSpPr>
            <p:sp>
              <p:nvSpPr>
                <p:cNvPr id="4179" name="Line 259"/>
                <p:cNvSpPr>
                  <a:spLocks noChangeShapeType="1"/>
                </p:cNvSpPr>
                <p:nvPr/>
              </p:nvSpPr>
              <p:spPr bwMode="auto">
                <a:xfrm flipV="1">
                  <a:off x="3700" y="4848"/>
                  <a:ext cx="0" cy="308"/>
                </a:xfrm>
                <a:prstGeom prst="line">
                  <a:avLst/>
                </a:prstGeom>
                <a:noFill/>
                <a:ln w="31750">
                  <a:solidFill>
                    <a:schemeClr val="tx1"/>
                  </a:solidFill>
                  <a:round/>
                  <a:headEnd/>
                  <a:tailEnd/>
                </a:ln>
              </p:spPr>
              <p:txBody>
                <a:bodyPr/>
                <a:lstStyle/>
                <a:p>
                  <a:endParaRPr lang="en-US"/>
                </a:p>
              </p:txBody>
            </p:sp>
            <p:sp>
              <p:nvSpPr>
                <p:cNvPr id="4180" name="Freeform 260"/>
                <p:cNvSpPr>
                  <a:spLocks/>
                </p:cNvSpPr>
                <p:nvPr/>
              </p:nvSpPr>
              <p:spPr bwMode="auto">
                <a:xfrm>
                  <a:off x="3696" y="5104"/>
                  <a:ext cx="136" cy="156"/>
                </a:xfrm>
                <a:custGeom>
                  <a:avLst/>
                  <a:gdLst>
                    <a:gd name="T0" fmla="*/ 0 w 136"/>
                    <a:gd name="T1" fmla="*/ 0 h 156"/>
                    <a:gd name="T2" fmla="*/ 136 w 136"/>
                    <a:gd name="T3" fmla="*/ 156 h 156"/>
                    <a:gd name="T4" fmla="*/ 0 60000 65536"/>
                    <a:gd name="T5" fmla="*/ 0 60000 65536"/>
                    <a:gd name="T6" fmla="*/ 0 w 136"/>
                    <a:gd name="T7" fmla="*/ 0 h 156"/>
                    <a:gd name="T8" fmla="*/ 136 w 136"/>
                    <a:gd name="T9" fmla="*/ 156 h 156"/>
                  </a:gdLst>
                  <a:ahLst/>
                  <a:cxnLst>
                    <a:cxn ang="T4">
                      <a:pos x="T0" y="T1"/>
                    </a:cxn>
                    <a:cxn ang="T5">
                      <a:pos x="T2" y="T3"/>
                    </a:cxn>
                  </a:cxnLst>
                  <a:rect l="T6" t="T7" r="T8" b="T9"/>
                  <a:pathLst>
                    <a:path w="136" h="156">
                      <a:moveTo>
                        <a:pt x="0" y="0"/>
                      </a:moveTo>
                      <a:lnTo>
                        <a:pt x="136" y="156"/>
                      </a:lnTo>
                    </a:path>
                  </a:pathLst>
                </a:custGeom>
                <a:noFill/>
                <a:ln w="31750">
                  <a:solidFill>
                    <a:schemeClr val="tx1"/>
                  </a:solidFill>
                  <a:round/>
                  <a:headEnd/>
                  <a:tailEnd/>
                </a:ln>
              </p:spPr>
              <p:txBody>
                <a:bodyPr/>
                <a:lstStyle/>
                <a:p>
                  <a:endParaRPr lang="en-US"/>
                </a:p>
              </p:txBody>
            </p:sp>
            <p:sp>
              <p:nvSpPr>
                <p:cNvPr id="4181" name="Freeform 261"/>
                <p:cNvSpPr>
                  <a:spLocks/>
                </p:cNvSpPr>
                <p:nvPr/>
              </p:nvSpPr>
              <p:spPr bwMode="auto">
                <a:xfrm>
                  <a:off x="3700" y="4868"/>
                  <a:ext cx="148" cy="158"/>
                </a:xfrm>
                <a:custGeom>
                  <a:avLst/>
                  <a:gdLst>
                    <a:gd name="T0" fmla="*/ 0 w 148"/>
                    <a:gd name="T1" fmla="*/ 0 h 158"/>
                    <a:gd name="T2" fmla="*/ 148 w 148"/>
                    <a:gd name="T3" fmla="*/ 158 h 158"/>
                    <a:gd name="T4" fmla="*/ 0 60000 65536"/>
                    <a:gd name="T5" fmla="*/ 0 60000 65536"/>
                    <a:gd name="T6" fmla="*/ 0 w 148"/>
                    <a:gd name="T7" fmla="*/ 0 h 158"/>
                    <a:gd name="T8" fmla="*/ 148 w 148"/>
                    <a:gd name="T9" fmla="*/ 158 h 158"/>
                  </a:gdLst>
                  <a:ahLst/>
                  <a:cxnLst>
                    <a:cxn ang="T4">
                      <a:pos x="T0" y="T1"/>
                    </a:cxn>
                    <a:cxn ang="T5">
                      <a:pos x="T2" y="T3"/>
                    </a:cxn>
                  </a:cxnLst>
                  <a:rect l="T6" t="T7" r="T8" b="T9"/>
                  <a:pathLst>
                    <a:path w="148" h="158">
                      <a:moveTo>
                        <a:pt x="0" y="0"/>
                      </a:moveTo>
                      <a:lnTo>
                        <a:pt x="148" y="158"/>
                      </a:lnTo>
                    </a:path>
                  </a:pathLst>
                </a:custGeom>
                <a:noFill/>
                <a:ln w="31750">
                  <a:solidFill>
                    <a:schemeClr val="tx1"/>
                  </a:solidFill>
                  <a:round/>
                  <a:headEnd/>
                  <a:tailEnd/>
                </a:ln>
              </p:spPr>
              <p:txBody>
                <a:bodyPr/>
                <a:lstStyle/>
                <a:p>
                  <a:endParaRPr lang="en-US"/>
                </a:p>
              </p:txBody>
            </p:sp>
            <p:sp>
              <p:nvSpPr>
                <p:cNvPr id="4182" name="Line 262"/>
                <p:cNvSpPr>
                  <a:spLocks noChangeShapeType="1"/>
                </p:cNvSpPr>
                <p:nvPr/>
              </p:nvSpPr>
              <p:spPr bwMode="auto">
                <a:xfrm flipV="1">
                  <a:off x="3732" y="4910"/>
                  <a:ext cx="0" cy="228"/>
                </a:xfrm>
                <a:prstGeom prst="line">
                  <a:avLst/>
                </a:prstGeom>
                <a:noFill/>
                <a:ln w="12700">
                  <a:solidFill>
                    <a:schemeClr val="tx1"/>
                  </a:solidFill>
                  <a:round/>
                  <a:headEnd/>
                  <a:tailEnd/>
                </a:ln>
              </p:spPr>
              <p:txBody>
                <a:bodyPr/>
                <a:lstStyle/>
                <a:p>
                  <a:endParaRPr lang="en-US"/>
                </a:p>
              </p:txBody>
            </p:sp>
            <p:sp>
              <p:nvSpPr>
                <p:cNvPr id="4183" name="Line 263"/>
                <p:cNvSpPr>
                  <a:spLocks noChangeShapeType="1"/>
                </p:cNvSpPr>
                <p:nvPr/>
              </p:nvSpPr>
              <p:spPr bwMode="auto">
                <a:xfrm flipV="1">
                  <a:off x="3768" y="4946"/>
                  <a:ext cx="0" cy="228"/>
                </a:xfrm>
                <a:prstGeom prst="line">
                  <a:avLst/>
                </a:prstGeom>
                <a:noFill/>
                <a:ln w="12700">
                  <a:solidFill>
                    <a:schemeClr val="tx1"/>
                  </a:solidFill>
                  <a:round/>
                  <a:headEnd/>
                  <a:tailEnd/>
                </a:ln>
              </p:spPr>
              <p:txBody>
                <a:bodyPr/>
                <a:lstStyle/>
                <a:p>
                  <a:endParaRPr lang="en-US"/>
                </a:p>
              </p:txBody>
            </p:sp>
            <p:sp>
              <p:nvSpPr>
                <p:cNvPr id="4184" name="Line 264"/>
                <p:cNvSpPr>
                  <a:spLocks noChangeShapeType="1"/>
                </p:cNvSpPr>
                <p:nvPr/>
              </p:nvSpPr>
              <p:spPr bwMode="auto">
                <a:xfrm flipV="1">
                  <a:off x="3802" y="4984"/>
                  <a:ext cx="0" cy="228"/>
                </a:xfrm>
                <a:prstGeom prst="line">
                  <a:avLst/>
                </a:prstGeom>
                <a:noFill/>
                <a:ln w="12700">
                  <a:solidFill>
                    <a:schemeClr val="tx1"/>
                  </a:solidFill>
                  <a:round/>
                  <a:headEnd/>
                  <a:tailEnd/>
                </a:ln>
              </p:spPr>
              <p:txBody>
                <a:bodyPr/>
                <a:lstStyle/>
                <a:p>
                  <a:endParaRPr lang="en-US"/>
                </a:p>
              </p:txBody>
            </p:sp>
          </p:grpSp>
          <p:grpSp>
            <p:nvGrpSpPr>
              <p:cNvPr id="4171" name="Group 265"/>
              <p:cNvGrpSpPr>
                <a:grpSpLocks/>
              </p:cNvGrpSpPr>
              <p:nvPr/>
            </p:nvGrpSpPr>
            <p:grpSpPr bwMode="auto">
              <a:xfrm>
                <a:off x="3642" y="4982"/>
                <a:ext cx="144" cy="316"/>
                <a:chOff x="3308" y="5128"/>
                <a:chExt cx="144" cy="316"/>
              </a:xfrm>
            </p:grpSpPr>
            <p:sp>
              <p:nvSpPr>
                <p:cNvPr id="4172" name="Line 266"/>
                <p:cNvSpPr>
                  <a:spLocks noChangeShapeType="1"/>
                </p:cNvSpPr>
                <p:nvPr/>
              </p:nvSpPr>
              <p:spPr bwMode="auto">
                <a:xfrm flipV="1">
                  <a:off x="3452" y="5128"/>
                  <a:ext cx="0" cy="308"/>
                </a:xfrm>
                <a:prstGeom prst="line">
                  <a:avLst/>
                </a:prstGeom>
                <a:noFill/>
                <a:ln w="38100">
                  <a:solidFill>
                    <a:schemeClr val="tx1"/>
                  </a:solidFill>
                  <a:round/>
                  <a:headEnd/>
                  <a:tailEnd/>
                </a:ln>
              </p:spPr>
              <p:txBody>
                <a:bodyPr/>
                <a:lstStyle/>
                <a:p>
                  <a:endParaRPr lang="en-US"/>
                </a:p>
              </p:txBody>
            </p:sp>
            <p:sp>
              <p:nvSpPr>
                <p:cNvPr id="4173" name="Line 267"/>
                <p:cNvSpPr>
                  <a:spLocks noChangeShapeType="1"/>
                </p:cNvSpPr>
                <p:nvPr/>
              </p:nvSpPr>
              <p:spPr bwMode="auto">
                <a:xfrm flipV="1">
                  <a:off x="3312" y="5136"/>
                  <a:ext cx="0" cy="308"/>
                </a:xfrm>
                <a:prstGeom prst="line">
                  <a:avLst/>
                </a:prstGeom>
                <a:noFill/>
                <a:ln w="38100">
                  <a:solidFill>
                    <a:schemeClr val="tx1"/>
                  </a:solidFill>
                  <a:round/>
                  <a:headEnd/>
                  <a:tailEnd/>
                </a:ln>
              </p:spPr>
              <p:txBody>
                <a:bodyPr/>
                <a:lstStyle/>
                <a:p>
                  <a:endParaRPr lang="en-US"/>
                </a:p>
              </p:txBody>
            </p:sp>
            <p:sp>
              <p:nvSpPr>
                <p:cNvPr id="4174" name="Line 268"/>
                <p:cNvSpPr>
                  <a:spLocks noChangeShapeType="1"/>
                </p:cNvSpPr>
                <p:nvPr/>
              </p:nvSpPr>
              <p:spPr bwMode="auto">
                <a:xfrm flipH="1">
                  <a:off x="3312" y="5168"/>
                  <a:ext cx="132" cy="0"/>
                </a:xfrm>
                <a:prstGeom prst="line">
                  <a:avLst/>
                </a:prstGeom>
                <a:noFill/>
                <a:ln w="38100">
                  <a:solidFill>
                    <a:schemeClr val="tx1"/>
                  </a:solidFill>
                  <a:round/>
                  <a:headEnd/>
                  <a:tailEnd/>
                </a:ln>
              </p:spPr>
              <p:txBody>
                <a:bodyPr/>
                <a:lstStyle/>
                <a:p>
                  <a:endParaRPr lang="en-US"/>
                </a:p>
              </p:txBody>
            </p:sp>
            <p:sp>
              <p:nvSpPr>
                <p:cNvPr id="4175" name="Line 269"/>
                <p:cNvSpPr>
                  <a:spLocks noChangeShapeType="1"/>
                </p:cNvSpPr>
                <p:nvPr/>
              </p:nvSpPr>
              <p:spPr bwMode="auto">
                <a:xfrm flipH="1">
                  <a:off x="3308" y="5404"/>
                  <a:ext cx="132" cy="0"/>
                </a:xfrm>
                <a:prstGeom prst="line">
                  <a:avLst/>
                </a:prstGeom>
                <a:noFill/>
                <a:ln w="38100">
                  <a:solidFill>
                    <a:schemeClr val="tx1"/>
                  </a:solidFill>
                  <a:round/>
                  <a:headEnd/>
                  <a:tailEnd/>
                </a:ln>
              </p:spPr>
              <p:txBody>
                <a:bodyPr/>
                <a:lstStyle/>
                <a:p>
                  <a:endParaRPr lang="en-US"/>
                </a:p>
              </p:txBody>
            </p:sp>
            <p:sp>
              <p:nvSpPr>
                <p:cNvPr id="4176" name="Line 270"/>
                <p:cNvSpPr>
                  <a:spLocks noChangeShapeType="1"/>
                </p:cNvSpPr>
                <p:nvPr/>
              </p:nvSpPr>
              <p:spPr bwMode="auto">
                <a:xfrm flipV="1">
                  <a:off x="3348" y="5164"/>
                  <a:ext cx="0" cy="228"/>
                </a:xfrm>
                <a:prstGeom prst="line">
                  <a:avLst/>
                </a:prstGeom>
                <a:noFill/>
                <a:ln w="19050">
                  <a:solidFill>
                    <a:schemeClr val="tx1"/>
                  </a:solidFill>
                  <a:round/>
                  <a:headEnd/>
                  <a:tailEnd/>
                </a:ln>
              </p:spPr>
              <p:txBody>
                <a:bodyPr/>
                <a:lstStyle/>
                <a:p>
                  <a:endParaRPr lang="en-US"/>
                </a:p>
              </p:txBody>
            </p:sp>
            <p:sp>
              <p:nvSpPr>
                <p:cNvPr id="4177" name="Line 271"/>
                <p:cNvSpPr>
                  <a:spLocks noChangeShapeType="1"/>
                </p:cNvSpPr>
                <p:nvPr/>
              </p:nvSpPr>
              <p:spPr bwMode="auto">
                <a:xfrm flipV="1">
                  <a:off x="3384" y="5168"/>
                  <a:ext cx="0" cy="228"/>
                </a:xfrm>
                <a:prstGeom prst="line">
                  <a:avLst/>
                </a:prstGeom>
                <a:noFill/>
                <a:ln w="19050">
                  <a:solidFill>
                    <a:schemeClr val="tx1"/>
                  </a:solidFill>
                  <a:round/>
                  <a:headEnd/>
                  <a:tailEnd/>
                </a:ln>
              </p:spPr>
              <p:txBody>
                <a:bodyPr/>
                <a:lstStyle/>
                <a:p>
                  <a:endParaRPr lang="en-US"/>
                </a:p>
              </p:txBody>
            </p:sp>
            <p:sp>
              <p:nvSpPr>
                <p:cNvPr id="4178" name="Line 272"/>
                <p:cNvSpPr>
                  <a:spLocks noChangeShapeType="1"/>
                </p:cNvSpPr>
                <p:nvPr/>
              </p:nvSpPr>
              <p:spPr bwMode="auto">
                <a:xfrm flipV="1">
                  <a:off x="3420" y="5168"/>
                  <a:ext cx="0" cy="228"/>
                </a:xfrm>
                <a:prstGeom prst="line">
                  <a:avLst/>
                </a:prstGeom>
                <a:noFill/>
                <a:ln w="19050">
                  <a:solidFill>
                    <a:schemeClr val="tx1"/>
                  </a:solidFill>
                  <a:round/>
                  <a:headEnd/>
                  <a:tailEnd/>
                </a:ln>
              </p:spPr>
              <p:txBody>
                <a:bodyPr/>
                <a:lstStyle/>
                <a:p>
                  <a:endParaRPr lang="en-US"/>
                </a:p>
              </p:txBody>
            </p:sp>
          </p:grpSp>
        </p:grpSp>
        <p:sp>
          <p:nvSpPr>
            <p:cNvPr id="4169" name="Freeform 273"/>
            <p:cNvSpPr>
              <a:spLocks/>
            </p:cNvSpPr>
            <p:nvPr/>
          </p:nvSpPr>
          <p:spPr bwMode="auto">
            <a:xfrm>
              <a:off x="2718" y="4088"/>
              <a:ext cx="116" cy="846"/>
            </a:xfrm>
            <a:custGeom>
              <a:avLst/>
              <a:gdLst>
                <a:gd name="T0" fmla="*/ 0 w 116"/>
                <a:gd name="T1" fmla="*/ 30 h 846"/>
                <a:gd name="T2" fmla="*/ 116 w 116"/>
                <a:gd name="T3" fmla="*/ 0 h 846"/>
                <a:gd name="T4" fmla="*/ 116 w 116"/>
                <a:gd name="T5" fmla="*/ 774 h 846"/>
                <a:gd name="T6" fmla="*/ 0 w 116"/>
                <a:gd name="T7" fmla="*/ 846 h 846"/>
                <a:gd name="T8" fmla="*/ 0 w 116"/>
                <a:gd name="T9" fmla="*/ 30 h 846"/>
                <a:gd name="T10" fmla="*/ 0 60000 65536"/>
                <a:gd name="T11" fmla="*/ 0 60000 65536"/>
                <a:gd name="T12" fmla="*/ 0 60000 65536"/>
                <a:gd name="T13" fmla="*/ 0 60000 65536"/>
                <a:gd name="T14" fmla="*/ 0 60000 65536"/>
                <a:gd name="T15" fmla="*/ 0 w 116"/>
                <a:gd name="T16" fmla="*/ 0 h 846"/>
                <a:gd name="T17" fmla="*/ 116 w 116"/>
                <a:gd name="T18" fmla="*/ 846 h 846"/>
              </a:gdLst>
              <a:ahLst/>
              <a:cxnLst>
                <a:cxn ang="T10">
                  <a:pos x="T0" y="T1"/>
                </a:cxn>
                <a:cxn ang="T11">
                  <a:pos x="T2" y="T3"/>
                </a:cxn>
                <a:cxn ang="T12">
                  <a:pos x="T4" y="T5"/>
                </a:cxn>
                <a:cxn ang="T13">
                  <a:pos x="T6" y="T7"/>
                </a:cxn>
                <a:cxn ang="T14">
                  <a:pos x="T8" y="T9"/>
                </a:cxn>
              </a:cxnLst>
              <a:rect l="T15" t="T16" r="T17" b="T18"/>
              <a:pathLst>
                <a:path w="116" h="846">
                  <a:moveTo>
                    <a:pt x="0" y="30"/>
                  </a:moveTo>
                  <a:lnTo>
                    <a:pt x="116" y="0"/>
                  </a:lnTo>
                  <a:lnTo>
                    <a:pt x="116" y="774"/>
                  </a:lnTo>
                  <a:lnTo>
                    <a:pt x="0" y="846"/>
                  </a:lnTo>
                  <a:lnTo>
                    <a:pt x="0" y="30"/>
                  </a:lnTo>
                  <a:close/>
                </a:path>
              </a:pathLst>
            </a:custGeom>
            <a:solidFill>
              <a:srgbClr val="D0FFC1">
                <a:alpha val="50195"/>
              </a:srgbClr>
            </a:solidFill>
            <a:ln w="9525" cap="flat" cmpd="sng">
              <a:solidFill>
                <a:schemeClr val="tx1"/>
              </a:solidFill>
              <a:prstDash val="solid"/>
              <a:round/>
              <a:headEnd type="none" w="med" len="med"/>
              <a:tailEnd type="none" w="med" len="med"/>
            </a:ln>
          </p:spPr>
          <p:txBody>
            <a:bodyPr/>
            <a:lstStyle/>
            <a:p>
              <a:endParaRPr lang="en-US"/>
            </a:p>
          </p:txBody>
        </p:sp>
      </p:grpSp>
      <p:grpSp>
        <p:nvGrpSpPr>
          <p:cNvPr id="4133" name="Group 274"/>
          <p:cNvGrpSpPr>
            <a:grpSpLocks/>
          </p:cNvGrpSpPr>
          <p:nvPr/>
        </p:nvGrpSpPr>
        <p:grpSpPr bwMode="auto">
          <a:xfrm>
            <a:off x="3810000" y="6019799"/>
            <a:ext cx="1123950" cy="1509714"/>
            <a:chOff x="2325" y="3861"/>
            <a:chExt cx="708" cy="951"/>
          </a:xfrm>
        </p:grpSpPr>
        <p:sp>
          <p:nvSpPr>
            <p:cNvPr id="4154" name="Freeform 275"/>
            <p:cNvSpPr>
              <a:spLocks/>
            </p:cNvSpPr>
            <p:nvPr/>
          </p:nvSpPr>
          <p:spPr bwMode="auto">
            <a:xfrm>
              <a:off x="2475" y="4268"/>
              <a:ext cx="558" cy="148"/>
            </a:xfrm>
            <a:custGeom>
              <a:avLst/>
              <a:gdLst>
                <a:gd name="T0" fmla="*/ 534 w 534"/>
                <a:gd name="T1" fmla="*/ 0 h 148"/>
                <a:gd name="T2" fmla="*/ 0 w 534"/>
                <a:gd name="T3" fmla="*/ 0 h 148"/>
                <a:gd name="T4" fmla="*/ 0 w 534"/>
                <a:gd name="T5" fmla="*/ 148 h 148"/>
                <a:gd name="T6" fmla="*/ 484 w 534"/>
                <a:gd name="T7" fmla="*/ 148 h 148"/>
                <a:gd name="T8" fmla="*/ 534 w 534"/>
                <a:gd name="T9" fmla="*/ 0 h 148"/>
                <a:gd name="T10" fmla="*/ 0 60000 65536"/>
                <a:gd name="T11" fmla="*/ 0 60000 65536"/>
                <a:gd name="T12" fmla="*/ 0 60000 65536"/>
                <a:gd name="T13" fmla="*/ 0 60000 65536"/>
                <a:gd name="T14" fmla="*/ 0 60000 65536"/>
                <a:gd name="T15" fmla="*/ 0 w 534"/>
                <a:gd name="T16" fmla="*/ 0 h 148"/>
                <a:gd name="T17" fmla="*/ 534 w 534"/>
                <a:gd name="T18" fmla="*/ 148 h 148"/>
              </a:gdLst>
              <a:ahLst/>
              <a:cxnLst>
                <a:cxn ang="T10">
                  <a:pos x="T0" y="T1"/>
                </a:cxn>
                <a:cxn ang="T11">
                  <a:pos x="T2" y="T3"/>
                </a:cxn>
                <a:cxn ang="T12">
                  <a:pos x="T4" y="T5"/>
                </a:cxn>
                <a:cxn ang="T13">
                  <a:pos x="T6" y="T7"/>
                </a:cxn>
                <a:cxn ang="T14">
                  <a:pos x="T8" y="T9"/>
                </a:cxn>
              </a:cxnLst>
              <a:rect l="T15" t="T16" r="T17" b="T18"/>
              <a:pathLst>
                <a:path w="534" h="148">
                  <a:moveTo>
                    <a:pt x="534" y="0"/>
                  </a:moveTo>
                  <a:lnTo>
                    <a:pt x="0" y="0"/>
                  </a:lnTo>
                  <a:lnTo>
                    <a:pt x="0" y="148"/>
                  </a:lnTo>
                  <a:lnTo>
                    <a:pt x="484" y="148"/>
                  </a:lnTo>
                  <a:lnTo>
                    <a:pt x="534" y="0"/>
                  </a:lnTo>
                  <a:close/>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sp>
          <p:nvSpPr>
            <p:cNvPr id="4155" name="Freeform 276"/>
            <p:cNvSpPr>
              <a:spLocks/>
            </p:cNvSpPr>
            <p:nvPr/>
          </p:nvSpPr>
          <p:spPr bwMode="auto">
            <a:xfrm>
              <a:off x="2367" y="3861"/>
              <a:ext cx="114" cy="945"/>
            </a:xfrm>
            <a:custGeom>
              <a:avLst/>
              <a:gdLst>
                <a:gd name="T0" fmla="*/ 7 w 114"/>
                <a:gd name="T1" fmla="*/ 943 h 945"/>
                <a:gd name="T2" fmla="*/ 114 w 114"/>
                <a:gd name="T3" fmla="*/ 549 h 945"/>
                <a:gd name="T4" fmla="*/ 113 w 114"/>
                <a:gd name="T5" fmla="*/ 0 h 945"/>
                <a:gd name="T6" fmla="*/ 34 w 114"/>
                <a:gd name="T7" fmla="*/ 104 h 945"/>
                <a:gd name="T8" fmla="*/ 34 w 114"/>
                <a:gd name="T9" fmla="*/ 504 h 945"/>
                <a:gd name="T10" fmla="*/ 0 w 114"/>
                <a:gd name="T11" fmla="*/ 578 h 945"/>
                <a:gd name="T12" fmla="*/ 6 w 114"/>
                <a:gd name="T13" fmla="*/ 945 h 945"/>
                <a:gd name="T14" fmla="*/ 4 w 114"/>
                <a:gd name="T15" fmla="*/ 938 h 945"/>
                <a:gd name="T16" fmla="*/ 0 60000 65536"/>
                <a:gd name="T17" fmla="*/ 0 60000 65536"/>
                <a:gd name="T18" fmla="*/ 0 60000 65536"/>
                <a:gd name="T19" fmla="*/ 0 60000 65536"/>
                <a:gd name="T20" fmla="*/ 0 60000 65536"/>
                <a:gd name="T21" fmla="*/ 0 60000 65536"/>
                <a:gd name="T22" fmla="*/ 0 60000 65536"/>
                <a:gd name="T23" fmla="*/ 0 60000 65536"/>
                <a:gd name="T24" fmla="*/ 0 w 114"/>
                <a:gd name="T25" fmla="*/ 0 h 945"/>
                <a:gd name="T26" fmla="*/ 114 w 114"/>
                <a:gd name="T27" fmla="*/ 945 h 9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4" h="945">
                  <a:moveTo>
                    <a:pt x="7" y="943"/>
                  </a:moveTo>
                  <a:lnTo>
                    <a:pt x="114" y="549"/>
                  </a:lnTo>
                  <a:lnTo>
                    <a:pt x="113" y="0"/>
                  </a:lnTo>
                  <a:lnTo>
                    <a:pt x="34" y="104"/>
                  </a:lnTo>
                  <a:lnTo>
                    <a:pt x="34" y="504"/>
                  </a:lnTo>
                  <a:lnTo>
                    <a:pt x="0" y="578"/>
                  </a:lnTo>
                  <a:lnTo>
                    <a:pt x="6" y="945"/>
                  </a:lnTo>
                  <a:lnTo>
                    <a:pt x="4" y="938"/>
                  </a:lnTo>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sp>
          <p:nvSpPr>
            <p:cNvPr id="4156" name="Freeform 277"/>
            <p:cNvSpPr>
              <a:spLocks/>
            </p:cNvSpPr>
            <p:nvPr/>
          </p:nvSpPr>
          <p:spPr bwMode="auto">
            <a:xfrm>
              <a:off x="2400" y="4416"/>
              <a:ext cx="602" cy="196"/>
            </a:xfrm>
            <a:custGeom>
              <a:avLst/>
              <a:gdLst>
                <a:gd name="T0" fmla="*/ 0 w 602"/>
                <a:gd name="T1" fmla="*/ 196 h 196"/>
                <a:gd name="T2" fmla="*/ 83 w 602"/>
                <a:gd name="T3" fmla="*/ 0 h 196"/>
                <a:gd name="T4" fmla="*/ 602 w 602"/>
                <a:gd name="T5" fmla="*/ 2 h 196"/>
                <a:gd name="T6" fmla="*/ 542 w 602"/>
                <a:gd name="T7" fmla="*/ 196 h 196"/>
                <a:gd name="T8" fmla="*/ 0 w 602"/>
                <a:gd name="T9" fmla="*/ 196 h 196"/>
                <a:gd name="T10" fmla="*/ 0 60000 65536"/>
                <a:gd name="T11" fmla="*/ 0 60000 65536"/>
                <a:gd name="T12" fmla="*/ 0 60000 65536"/>
                <a:gd name="T13" fmla="*/ 0 60000 65536"/>
                <a:gd name="T14" fmla="*/ 0 60000 65536"/>
                <a:gd name="T15" fmla="*/ 0 w 602"/>
                <a:gd name="T16" fmla="*/ 0 h 196"/>
                <a:gd name="T17" fmla="*/ 602 w 602"/>
                <a:gd name="T18" fmla="*/ 196 h 196"/>
              </a:gdLst>
              <a:ahLst/>
              <a:cxnLst>
                <a:cxn ang="T10">
                  <a:pos x="T0" y="T1"/>
                </a:cxn>
                <a:cxn ang="T11">
                  <a:pos x="T2" y="T3"/>
                </a:cxn>
                <a:cxn ang="T12">
                  <a:pos x="T4" y="T5"/>
                </a:cxn>
                <a:cxn ang="T13">
                  <a:pos x="T6" y="T7"/>
                </a:cxn>
                <a:cxn ang="T14">
                  <a:pos x="T8" y="T9"/>
                </a:cxn>
              </a:cxnLst>
              <a:rect l="T15" t="T16" r="T17" b="T18"/>
              <a:pathLst>
                <a:path w="602" h="196">
                  <a:moveTo>
                    <a:pt x="0" y="196"/>
                  </a:moveTo>
                  <a:lnTo>
                    <a:pt x="83" y="0"/>
                  </a:lnTo>
                  <a:lnTo>
                    <a:pt x="602" y="2"/>
                  </a:lnTo>
                  <a:lnTo>
                    <a:pt x="542" y="196"/>
                  </a:lnTo>
                  <a:lnTo>
                    <a:pt x="0" y="196"/>
                  </a:lnTo>
                  <a:close/>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sp>
          <p:nvSpPr>
            <p:cNvPr id="4157" name="Freeform 278"/>
            <p:cNvSpPr>
              <a:spLocks/>
            </p:cNvSpPr>
            <p:nvPr/>
          </p:nvSpPr>
          <p:spPr bwMode="auto">
            <a:xfrm>
              <a:off x="2404" y="4614"/>
              <a:ext cx="554" cy="47"/>
            </a:xfrm>
            <a:custGeom>
              <a:avLst/>
              <a:gdLst>
                <a:gd name="T0" fmla="*/ 528 w 528"/>
                <a:gd name="T1" fmla="*/ 288 h 288"/>
                <a:gd name="T2" fmla="*/ 0 w 528"/>
                <a:gd name="T3" fmla="*/ 288 h 288"/>
                <a:gd name="T4" fmla="*/ 0 w 528"/>
                <a:gd name="T5" fmla="*/ 0 h 288"/>
                <a:gd name="T6" fmla="*/ 528 w 528"/>
                <a:gd name="T7" fmla="*/ 0 h 288"/>
                <a:gd name="T8" fmla="*/ 528 w 528"/>
                <a:gd name="T9" fmla="*/ 288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sp>
          <p:nvSpPr>
            <p:cNvPr id="4158" name="Freeform 279"/>
            <p:cNvSpPr>
              <a:spLocks/>
            </p:cNvSpPr>
            <p:nvPr/>
          </p:nvSpPr>
          <p:spPr bwMode="auto">
            <a:xfrm>
              <a:off x="2373" y="4662"/>
              <a:ext cx="590" cy="93"/>
            </a:xfrm>
            <a:custGeom>
              <a:avLst/>
              <a:gdLst>
                <a:gd name="T0" fmla="*/ 0 w 590"/>
                <a:gd name="T1" fmla="*/ 93 h 93"/>
                <a:gd name="T2" fmla="*/ 30 w 590"/>
                <a:gd name="T3" fmla="*/ 0 h 93"/>
                <a:gd name="T4" fmla="*/ 590 w 590"/>
                <a:gd name="T5" fmla="*/ 0 h 93"/>
                <a:gd name="T6" fmla="*/ 570 w 590"/>
                <a:gd name="T7" fmla="*/ 93 h 93"/>
                <a:gd name="T8" fmla="*/ 0 w 590"/>
                <a:gd name="T9" fmla="*/ 93 h 93"/>
                <a:gd name="T10" fmla="*/ 0 60000 65536"/>
                <a:gd name="T11" fmla="*/ 0 60000 65536"/>
                <a:gd name="T12" fmla="*/ 0 60000 65536"/>
                <a:gd name="T13" fmla="*/ 0 60000 65536"/>
                <a:gd name="T14" fmla="*/ 0 60000 65536"/>
                <a:gd name="T15" fmla="*/ 0 w 590"/>
                <a:gd name="T16" fmla="*/ 0 h 93"/>
                <a:gd name="T17" fmla="*/ 590 w 590"/>
                <a:gd name="T18" fmla="*/ 93 h 93"/>
              </a:gdLst>
              <a:ahLst/>
              <a:cxnLst>
                <a:cxn ang="T10">
                  <a:pos x="T0" y="T1"/>
                </a:cxn>
                <a:cxn ang="T11">
                  <a:pos x="T2" y="T3"/>
                </a:cxn>
                <a:cxn ang="T12">
                  <a:pos x="T4" y="T5"/>
                </a:cxn>
                <a:cxn ang="T13">
                  <a:pos x="T6" y="T7"/>
                </a:cxn>
                <a:cxn ang="T14">
                  <a:pos x="T8" y="T9"/>
                </a:cxn>
              </a:cxnLst>
              <a:rect l="T15" t="T16" r="T17" b="T18"/>
              <a:pathLst>
                <a:path w="590" h="93">
                  <a:moveTo>
                    <a:pt x="0" y="93"/>
                  </a:moveTo>
                  <a:lnTo>
                    <a:pt x="30" y="0"/>
                  </a:lnTo>
                  <a:lnTo>
                    <a:pt x="590" y="0"/>
                  </a:lnTo>
                  <a:lnTo>
                    <a:pt x="570" y="93"/>
                  </a:lnTo>
                  <a:lnTo>
                    <a:pt x="0" y="93"/>
                  </a:lnTo>
                  <a:close/>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sp>
          <p:nvSpPr>
            <p:cNvPr id="4159" name="Freeform 280"/>
            <p:cNvSpPr>
              <a:spLocks/>
            </p:cNvSpPr>
            <p:nvPr/>
          </p:nvSpPr>
          <p:spPr bwMode="auto">
            <a:xfrm>
              <a:off x="2373" y="4758"/>
              <a:ext cx="576" cy="48"/>
            </a:xfrm>
            <a:custGeom>
              <a:avLst/>
              <a:gdLst>
                <a:gd name="T0" fmla="*/ 528 w 528"/>
                <a:gd name="T1" fmla="*/ 288 h 288"/>
                <a:gd name="T2" fmla="*/ 0 w 528"/>
                <a:gd name="T3" fmla="*/ 288 h 288"/>
                <a:gd name="T4" fmla="*/ 0 w 528"/>
                <a:gd name="T5" fmla="*/ 0 h 288"/>
                <a:gd name="T6" fmla="*/ 528 w 528"/>
                <a:gd name="T7" fmla="*/ 0 h 288"/>
                <a:gd name="T8" fmla="*/ 528 w 528"/>
                <a:gd name="T9" fmla="*/ 288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sp>
          <p:nvSpPr>
            <p:cNvPr id="4160" name="Freeform 281"/>
            <p:cNvSpPr>
              <a:spLocks/>
            </p:cNvSpPr>
            <p:nvPr/>
          </p:nvSpPr>
          <p:spPr bwMode="auto">
            <a:xfrm>
              <a:off x="2949" y="4264"/>
              <a:ext cx="84" cy="546"/>
            </a:xfrm>
            <a:custGeom>
              <a:avLst/>
              <a:gdLst>
                <a:gd name="T0" fmla="*/ 84 w 84"/>
                <a:gd name="T1" fmla="*/ 220 h 546"/>
                <a:gd name="T2" fmla="*/ 84 w 84"/>
                <a:gd name="T3" fmla="*/ 0 h 546"/>
                <a:gd name="T4" fmla="*/ 0 w 84"/>
                <a:gd name="T5" fmla="*/ 238 h 546"/>
                <a:gd name="T6" fmla="*/ 6 w 84"/>
                <a:gd name="T7" fmla="*/ 546 h 546"/>
                <a:gd name="T8" fmla="*/ 84 w 84"/>
                <a:gd name="T9" fmla="*/ 226 h 546"/>
                <a:gd name="T10" fmla="*/ 0 60000 65536"/>
                <a:gd name="T11" fmla="*/ 0 60000 65536"/>
                <a:gd name="T12" fmla="*/ 0 60000 65536"/>
                <a:gd name="T13" fmla="*/ 0 60000 65536"/>
                <a:gd name="T14" fmla="*/ 0 60000 65536"/>
                <a:gd name="T15" fmla="*/ 0 w 84"/>
                <a:gd name="T16" fmla="*/ 0 h 546"/>
                <a:gd name="T17" fmla="*/ 84 w 84"/>
                <a:gd name="T18" fmla="*/ 546 h 546"/>
              </a:gdLst>
              <a:ahLst/>
              <a:cxnLst>
                <a:cxn ang="T10">
                  <a:pos x="T0" y="T1"/>
                </a:cxn>
                <a:cxn ang="T11">
                  <a:pos x="T2" y="T3"/>
                </a:cxn>
                <a:cxn ang="T12">
                  <a:pos x="T4" y="T5"/>
                </a:cxn>
                <a:cxn ang="T13">
                  <a:pos x="T6" y="T7"/>
                </a:cxn>
                <a:cxn ang="T14">
                  <a:pos x="T8" y="T9"/>
                </a:cxn>
              </a:cxnLst>
              <a:rect l="T15" t="T16" r="T17" b="T18"/>
              <a:pathLst>
                <a:path w="84" h="546">
                  <a:moveTo>
                    <a:pt x="84" y="220"/>
                  </a:moveTo>
                  <a:lnTo>
                    <a:pt x="84" y="0"/>
                  </a:lnTo>
                  <a:lnTo>
                    <a:pt x="0" y="238"/>
                  </a:lnTo>
                  <a:lnTo>
                    <a:pt x="6" y="546"/>
                  </a:lnTo>
                  <a:lnTo>
                    <a:pt x="84" y="226"/>
                  </a:lnTo>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sp>
          <p:nvSpPr>
            <p:cNvPr id="4161" name="Rectangle 282"/>
            <p:cNvSpPr>
              <a:spLocks noChangeArrowheads="1"/>
            </p:cNvSpPr>
            <p:nvPr/>
          </p:nvSpPr>
          <p:spPr bwMode="auto">
            <a:xfrm>
              <a:off x="2925" y="3954"/>
              <a:ext cx="47" cy="841"/>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62" name="Rectangle 283"/>
            <p:cNvSpPr>
              <a:spLocks noChangeArrowheads="1"/>
            </p:cNvSpPr>
            <p:nvPr/>
          </p:nvSpPr>
          <p:spPr bwMode="auto">
            <a:xfrm>
              <a:off x="2325" y="3971"/>
              <a:ext cx="47" cy="841"/>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grpSp>
      <p:grpSp>
        <p:nvGrpSpPr>
          <p:cNvPr id="4134" name="Group 284"/>
          <p:cNvGrpSpPr>
            <a:grpSpLocks/>
          </p:cNvGrpSpPr>
          <p:nvPr/>
        </p:nvGrpSpPr>
        <p:grpSpPr bwMode="auto">
          <a:xfrm>
            <a:off x="2590800" y="5867400"/>
            <a:ext cx="1090613" cy="1509714"/>
            <a:chOff x="1677" y="3648"/>
            <a:chExt cx="687" cy="951"/>
          </a:xfrm>
        </p:grpSpPr>
        <p:sp>
          <p:nvSpPr>
            <p:cNvPr id="4147" name="Freeform 285"/>
            <p:cNvSpPr>
              <a:spLocks/>
            </p:cNvSpPr>
            <p:nvPr/>
          </p:nvSpPr>
          <p:spPr bwMode="auto">
            <a:xfrm>
              <a:off x="1782" y="4055"/>
              <a:ext cx="558" cy="148"/>
            </a:xfrm>
            <a:custGeom>
              <a:avLst/>
              <a:gdLst>
                <a:gd name="T0" fmla="*/ 534 w 534"/>
                <a:gd name="T1" fmla="*/ 0 h 148"/>
                <a:gd name="T2" fmla="*/ 0 w 534"/>
                <a:gd name="T3" fmla="*/ 0 h 148"/>
                <a:gd name="T4" fmla="*/ 0 w 534"/>
                <a:gd name="T5" fmla="*/ 148 h 148"/>
                <a:gd name="T6" fmla="*/ 484 w 534"/>
                <a:gd name="T7" fmla="*/ 148 h 148"/>
                <a:gd name="T8" fmla="*/ 534 w 534"/>
                <a:gd name="T9" fmla="*/ 0 h 148"/>
                <a:gd name="T10" fmla="*/ 0 60000 65536"/>
                <a:gd name="T11" fmla="*/ 0 60000 65536"/>
                <a:gd name="T12" fmla="*/ 0 60000 65536"/>
                <a:gd name="T13" fmla="*/ 0 60000 65536"/>
                <a:gd name="T14" fmla="*/ 0 60000 65536"/>
                <a:gd name="T15" fmla="*/ 0 w 534"/>
                <a:gd name="T16" fmla="*/ 0 h 148"/>
                <a:gd name="T17" fmla="*/ 534 w 534"/>
                <a:gd name="T18" fmla="*/ 148 h 148"/>
              </a:gdLst>
              <a:ahLst/>
              <a:cxnLst>
                <a:cxn ang="T10">
                  <a:pos x="T0" y="T1"/>
                </a:cxn>
                <a:cxn ang="T11">
                  <a:pos x="T2" y="T3"/>
                </a:cxn>
                <a:cxn ang="T12">
                  <a:pos x="T4" y="T5"/>
                </a:cxn>
                <a:cxn ang="T13">
                  <a:pos x="T6" y="T7"/>
                </a:cxn>
                <a:cxn ang="T14">
                  <a:pos x="T8" y="T9"/>
                </a:cxn>
              </a:cxnLst>
              <a:rect l="T15" t="T16" r="T17" b="T18"/>
              <a:pathLst>
                <a:path w="534" h="148">
                  <a:moveTo>
                    <a:pt x="534" y="0"/>
                  </a:moveTo>
                  <a:lnTo>
                    <a:pt x="0" y="0"/>
                  </a:lnTo>
                  <a:lnTo>
                    <a:pt x="0" y="148"/>
                  </a:lnTo>
                  <a:lnTo>
                    <a:pt x="484" y="148"/>
                  </a:lnTo>
                  <a:lnTo>
                    <a:pt x="534" y="0"/>
                  </a:lnTo>
                  <a:close/>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sp>
          <p:nvSpPr>
            <p:cNvPr id="4148" name="Freeform 286"/>
            <p:cNvSpPr>
              <a:spLocks/>
            </p:cNvSpPr>
            <p:nvPr/>
          </p:nvSpPr>
          <p:spPr bwMode="auto">
            <a:xfrm>
              <a:off x="1677" y="3648"/>
              <a:ext cx="111" cy="945"/>
            </a:xfrm>
            <a:custGeom>
              <a:avLst/>
              <a:gdLst>
                <a:gd name="T0" fmla="*/ 0 w 111"/>
                <a:gd name="T1" fmla="*/ 939 h 945"/>
                <a:gd name="T2" fmla="*/ 111 w 111"/>
                <a:gd name="T3" fmla="*/ 549 h 945"/>
                <a:gd name="T4" fmla="*/ 110 w 111"/>
                <a:gd name="T5" fmla="*/ 0 h 945"/>
                <a:gd name="T6" fmla="*/ 3 w 111"/>
                <a:gd name="T7" fmla="*/ 189 h 945"/>
                <a:gd name="T8" fmla="*/ 3 w 111"/>
                <a:gd name="T9" fmla="*/ 945 h 945"/>
                <a:gd name="T10" fmla="*/ 1 w 111"/>
                <a:gd name="T11" fmla="*/ 938 h 945"/>
                <a:gd name="T12" fmla="*/ 0 60000 65536"/>
                <a:gd name="T13" fmla="*/ 0 60000 65536"/>
                <a:gd name="T14" fmla="*/ 0 60000 65536"/>
                <a:gd name="T15" fmla="*/ 0 60000 65536"/>
                <a:gd name="T16" fmla="*/ 0 60000 65536"/>
                <a:gd name="T17" fmla="*/ 0 60000 65536"/>
                <a:gd name="T18" fmla="*/ 0 w 111"/>
                <a:gd name="T19" fmla="*/ 0 h 945"/>
                <a:gd name="T20" fmla="*/ 111 w 111"/>
                <a:gd name="T21" fmla="*/ 945 h 945"/>
              </a:gdLst>
              <a:ahLst/>
              <a:cxnLst>
                <a:cxn ang="T12">
                  <a:pos x="T0" y="T1"/>
                </a:cxn>
                <a:cxn ang="T13">
                  <a:pos x="T2" y="T3"/>
                </a:cxn>
                <a:cxn ang="T14">
                  <a:pos x="T4" y="T5"/>
                </a:cxn>
                <a:cxn ang="T15">
                  <a:pos x="T6" y="T7"/>
                </a:cxn>
                <a:cxn ang="T16">
                  <a:pos x="T8" y="T9"/>
                </a:cxn>
                <a:cxn ang="T17">
                  <a:pos x="T10" y="T11"/>
                </a:cxn>
              </a:cxnLst>
              <a:rect l="T18" t="T19" r="T20" b="T21"/>
              <a:pathLst>
                <a:path w="111" h="945">
                  <a:moveTo>
                    <a:pt x="0" y="939"/>
                  </a:moveTo>
                  <a:lnTo>
                    <a:pt x="111" y="549"/>
                  </a:lnTo>
                  <a:lnTo>
                    <a:pt x="110" y="0"/>
                  </a:lnTo>
                  <a:lnTo>
                    <a:pt x="3" y="189"/>
                  </a:lnTo>
                  <a:lnTo>
                    <a:pt x="3" y="945"/>
                  </a:lnTo>
                  <a:lnTo>
                    <a:pt x="1" y="938"/>
                  </a:lnTo>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sp>
          <p:nvSpPr>
            <p:cNvPr id="4149" name="Freeform 287"/>
            <p:cNvSpPr>
              <a:spLocks/>
            </p:cNvSpPr>
            <p:nvPr/>
          </p:nvSpPr>
          <p:spPr bwMode="auto">
            <a:xfrm>
              <a:off x="1707" y="4203"/>
              <a:ext cx="602" cy="196"/>
            </a:xfrm>
            <a:custGeom>
              <a:avLst/>
              <a:gdLst>
                <a:gd name="T0" fmla="*/ 0 w 602"/>
                <a:gd name="T1" fmla="*/ 196 h 196"/>
                <a:gd name="T2" fmla="*/ 83 w 602"/>
                <a:gd name="T3" fmla="*/ 0 h 196"/>
                <a:gd name="T4" fmla="*/ 602 w 602"/>
                <a:gd name="T5" fmla="*/ 2 h 196"/>
                <a:gd name="T6" fmla="*/ 542 w 602"/>
                <a:gd name="T7" fmla="*/ 196 h 196"/>
                <a:gd name="T8" fmla="*/ 0 w 602"/>
                <a:gd name="T9" fmla="*/ 196 h 196"/>
                <a:gd name="T10" fmla="*/ 0 60000 65536"/>
                <a:gd name="T11" fmla="*/ 0 60000 65536"/>
                <a:gd name="T12" fmla="*/ 0 60000 65536"/>
                <a:gd name="T13" fmla="*/ 0 60000 65536"/>
                <a:gd name="T14" fmla="*/ 0 60000 65536"/>
                <a:gd name="T15" fmla="*/ 0 w 602"/>
                <a:gd name="T16" fmla="*/ 0 h 196"/>
                <a:gd name="T17" fmla="*/ 602 w 602"/>
                <a:gd name="T18" fmla="*/ 196 h 196"/>
              </a:gdLst>
              <a:ahLst/>
              <a:cxnLst>
                <a:cxn ang="T10">
                  <a:pos x="T0" y="T1"/>
                </a:cxn>
                <a:cxn ang="T11">
                  <a:pos x="T2" y="T3"/>
                </a:cxn>
                <a:cxn ang="T12">
                  <a:pos x="T4" y="T5"/>
                </a:cxn>
                <a:cxn ang="T13">
                  <a:pos x="T6" y="T7"/>
                </a:cxn>
                <a:cxn ang="T14">
                  <a:pos x="T8" y="T9"/>
                </a:cxn>
              </a:cxnLst>
              <a:rect l="T15" t="T16" r="T17" b="T18"/>
              <a:pathLst>
                <a:path w="602" h="196">
                  <a:moveTo>
                    <a:pt x="0" y="196"/>
                  </a:moveTo>
                  <a:lnTo>
                    <a:pt x="83" y="0"/>
                  </a:lnTo>
                  <a:lnTo>
                    <a:pt x="602" y="2"/>
                  </a:lnTo>
                  <a:lnTo>
                    <a:pt x="542" y="196"/>
                  </a:lnTo>
                  <a:lnTo>
                    <a:pt x="0" y="196"/>
                  </a:lnTo>
                  <a:close/>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sp>
          <p:nvSpPr>
            <p:cNvPr id="4150" name="Freeform 288"/>
            <p:cNvSpPr>
              <a:spLocks/>
            </p:cNvSpPr>
            <p:nvPr/>
          </p:nvSpPr>
          <p:spPr bwMode="auto">
            <a:xfrm>
              <a:off x="1711" y="4401"/>
              <a:ext cx="554" cy="47"/>
            </a:xfrm>
            <a:custGeom>
              <a:avLst/>
              <a:gdLst>
                <a:gd name="T0" fmla="*/ 528 w 528"/>
                <a:gd name="T1" fmla="*/ 288 h 288"/>
                <a:gd name="T2" fmla="*/ 0 w 528"/>
                <a:gd name="T3" fmla="*/ 288 h 288"/>
                <a:gd name="T4" fmla="*/ 0 w 528"/>
                <a:gd name="T5" fmla="*/ 0 h 288"/>
                <a:gd name="T6" fmla="*/ 528 w 528"/>
                <a:gd name="T7" fmla="*/ 0 h 288"/>
                <a:gd name="T8" fmla="*/ 528 w 528"/>
                <a:gd name="T9" fmla="*/ 288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sp>
          <p:nvSpPr>
            <p:cNvPr id="4151" name="Freeform 289"/>
            <p:cNvSpPr>
              <a:spLocks/>
            </p:cNvSpPr>
            <p:nvPr/>
          </p:nvSpPr>
          <p:spPr bwMode="auto">
            <a:xfrm>
              <a:off x="1680" y="4449"/>
              <a:ext cx="590" cy="93"/>
            </a:xfrm>
            <a:custGeom>
              <a:avLst/>
              <a:gdLst>
                <a:gd name="T0" fmla="*/ 0 w 590"/>
                <a:gd name="T1" fmla="*/ 93 h 93"/>
                <a:gd name="T2" fmla="*/ 30 w 590"/>
                <a:gd name="T3" fmla="*/ 0 h 93"/>
                <a:gd name="T4" fmla="*/ 590 w 590"/>
                <a:gd name="T5" fmla="*/ 0 h 93"/>
                <a:gd name="T6" fmla="*/ 570 w 590"/>
                <a:gd name="T7" fmla="*/ 93 h 93"/>
                <a:gd name="T8" fmla="*/ 0 w 590"/>
                <a:gd name="T9" fmla="*/ 93 h 93"/>
                <a:gd name="T10" fmla="*/ 0 60000 65536"/>
                <a:gd name="T11" fmla="*/ 0 60000 65536"/>
                <a:gd name="T12" fmla="*/ 0 60000 65536"/>
                <a:gd name="T13" fmla="*/ 0 60000 65536"/>
                <a:gd name="T14" fmla="*/ 0 60000 65536"/>
                <a:gd name="T15" fmla="*/ 0 w 590"/>
                <a:gd name="T16" fmla="*/ 0 h 93"/>
                <a:gd name="T17" fmla="*/ 590 w 590"/>
                <a:gd name="T18" fmla="*/ 93 h 93"/>
              </a:gdLst>
              <a:ahLst/>
              <a:cxnLst>
                <a:cxn ang="T10">
                  <a:pos x="T0" y="T1"/>
                </a:cxn>
                <a:cxn ang="T11">
                  <a:pos x="T2" y="T3"/>
                </a:cxn>
                <a:cxn ang="T12">
                  <a:pos x="T4" y="T5"/>
                </a:cxn>
                <a:cxn ang="T13">
                  <a:pos x="T6" y="T7"/>
                </a:cxn>
                <a:cxn ang="T14">
                  <a:pos x="T8" y="T9"/>
                </a:cxn>
              </a:cxnLst>
              <a:rect l="T15" t="T16" r="T17" b="T18"/>
              <a:pathLst>
                <a:path w="590" h="93">
                  <a:moveTo>
                    <a:pt x="0" y="93"/>
                  </a:moveTo>
                  <a:lnTo>
                    <a:pt x="30" y="0"/>
                  </a:lnTo>
                  <a:lnTo>
                    <a:pt x="590" y="0"/>
                  </a:lnTo>
                  <a:lnTo>
                    <a:pt x="570" y="93"/>
                  </a:lnTo>
                  <a:lnTo>
                    <a:pt x="0" y="93"/>
                  </a:lnTo>
                  <a:close/>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sp>
          <p:nvSpPr>
            <p:cNvPr id="4152" name="Freeform 290"/>
            <p:cNvSpPr>
              <a:spLocks/>
            </p:cNvSpPr>
            <p:nvPr/>
          </p:nvSpPr>
          <p:spPr bwMode="auto">
            <a:xfrm>
              <a:off x="1680" y="4545"/>
              <a:ext cx="576" cy="48"/>
            </a:xfrm>
            <a:custGeom>
              <a:avLst/>
              <a:gdLst>
                <a:gd name="T0" fmla="*/ 528 w 528"/>
                <a:gd name="T1" fmla="*/ 288 h 288"/>
                <a:gd name="T2" fmla="*/ 0 w 528"/>
                <a:gd name="T3" fmla="*/ 288 h 288"/>
                <a:gd name="T4" fmla="*/ 0 w 528"/>
                <a:gd name="T5" fmla="*/ 0 h 288"/>
                <a:gd name="T6" fmla="*/ 528 w 528"/>
                <a:gd name="T7" fmla="*/ 0 h 288"/>
                <a:gd name="T8" fmla="*/ 528 w 528"/>
                <a:gd name="T9" fmla="*/ 288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sp>
          <p:nvSpPr>
            <p:cNvPr id="4153" name="Freeform 291"/>
            <p:cNvSpPr>
              <a:spLocks/>
            </p:cNvSpPr>
            <p:nvPr/>
          </p:nvSpPr>
          <p:spPr bwMode="auto">
            <a:xfrm>
              <a:off x="2253" y="3654"/>
              <a:ext cx="111" cy="945"/>
            </a:xfrm>
            <a:custGeom>
              <a:avLst/>
              <a:gdLst>
                <a:gd name="T0" fmla="*/ 0 w 111"/>
                <a:gd name="T1" fmla="*/ 939 h 945"/>
                <a:gd name="T2" fmla="*/ 111 w 111"/>
                <a:gd name="T3" fmla="*/ 549 h 945"/>
                <a:gd name="T4" fmla="*/ 110 w 111"/>
                <a:gd name="T5" fmla="*/ 0 h 945"/>
                <a:gd name="T6" fmla="*/ 3 w 111"/>
                <a:gd name="T7" fmla="*/ 189 h 945"/>
                <a:gd name="T8" fmla="*/ 3 w 111"/>
                <a:gd name="T9" fmla="*/ 945 h 945"/>
                <a:gd name="T10" fmla="*/ 1 w 111"/>
                <a:gd name="T11" fmla="*/ 938 h 945"/>
                <a:gd name="T12" fmla="*/ 0 60000 65536"/>
                <a:gd name="T13" fmla="*/ 0 60000 65536"/>
                <a:gd name="T14" fmla="*/ 0 60000 65536"/>
                <a:gd name="T15" fmla="*/ 0 60000 65536"/>
                <a:gd name="T16" fmla="*/ 0 60000 65536"/>
                <a:gd name="T17" fmla="*/ 0 60000 65536"/>
                <a:gd name="T18" fmla="*/ 0 w 111"/>
                <a:gd name="T19" fmla="*/ 0 h 945"/>
                <a:gd name="T20" fmla="*/ 111 w 111"/>
                <a:gd name="T21" fmla="*/ 945 h 945"/>
              </a:gdLst>
              <a:ahLst/>
              <a:cxnLst>
                <a:cxn ang="T12">
                  <a:pos x="T0" y="T1"/>
                </a:cxn>
                <a:cxn ang="T13">
                  <a:pos x="T2" y="T3"/>
                </a:cxn>
                <a:cxn ang="T14">
                  <a:pos x="T4" y="T5"/>
                </a:cxn>
                <a:cxn ang="T15">
                  <a:pos x="T6" y="T7"/>
                </a:cxn>
                <a:cxn ang="T16">
                  <a:pos x="T8" y="T9"/>
                </a:cxn>
                <a:cxn ang="T17">
                  <a:pos x="T10" y="T11"/>
                </a:cxn>
              </a:cxnLst>
              <a:rect l="T18" t="T19" r="T20" b="T21"/>
              <a:pathLst>
                <a:path w="111" h="945">
                  <a:moveTo>
                    <a:pt x="0" y="939"/>
                  </a:moveTo>
                  <a:lnTo>
                    <a:pt x="111" y="549"/>
                  </a:lnTo>
                  <a:lnTo>
                    <a:pt x="110" y="0"/>
                  </a:lnTo>
                  <a:lnTo>
                    <a:pt x="3" y="189"/>
                  </a:lnTo>
                  <a:lnTo>
                    <a:pt x="3" y="945"/>
                  </a:lnTo>
                  <a:lnTo>
                    <a:pt x="1" y="938"/>
                  </a:lnTo>
                </a:path>
              </a:pathLst>
            </a:custGeom>
            <a:solidFill>
              <a:srgbClr val="D0FFC1"/>
            </a:solidFill>
            <a:ln w="9525" cap="flat" cmpd="sng">
              <a:solidFill>
                <a:schemeClr val="tx1"/>
              </a:solidFill>
              <a:prstDash val="solid"/>
              <a:round/>
              <a:headEnd type="none" w="med" len="med"/>
              <a:tailEnd type="none" w="med" len="med"/>
            </a:ln>
          </p:spPr>
          <p:txBody>
            <a:bodyPr/>
            <a:lstStyle/>
            <a:p>
              <a:endParaRPr lang="en-US"/>
            </a:p>
          </p:txBody>
        </p:sp>
      </p:grpSp>
      <p:grpSp>
        <p:nvGrpSpPr>
          <p:cNvPr id="4135" name="Group 292"/>
          <p:cNvGrpSpPr>
            <a:grpSpLocks/>
          </p:cNvGrpSpPr>
          <p:nvPr/>
        </p:nvGrpSpPr>
        <p:grpSpPr bwMode="auto">
          <a:xfrm>
            <a:off x="2514601" y="2971801"/>
            <a:ext cx="785813" cy="2149475"/>
            <a:chOff x="1809" y="4032"/>
            <a:chExt cx="495" cy="1354"/>
          </a:xfrm>
        </p:grpSpPr>
        <p:sp>
          <p:nvSpPr>
            <p:cNvPr id="4144" name="Freeform 293"/>
            <p:cNvSpPr>
              <a:spLocks/>
            </p:cNvSpPr>
            <p:nvPr/>
          </p:nvSpPr>
          <p:spPr bwMode="auto">
            <a:xfrm>
              <a:off x="1914" y="4266"/>
              <a:ext cx="324" cy="856"/>
            </a:xfrm>
            <a:custGeom>
              <a:avLst/>
              <a:gdLst>
                <a:gd name="T0" fmla="*/ 0 w 288"/>
                <a:gd name="T1" fmla="*/ 176 h 976"/>
                <a:gd name="T2" fmla="*/ 288 w 288"/>
                <a:gd name="T3" fmla="*/ 0 h 976"/>
                <a:gd name="T4" fmla="*/ 288 w 288"/>
                <a:gd name="T5" fmla="*/ 800 h 976"/>
                <a:gd name="T6" fmla="*/ 0 w 288"/>
                <a:gd name="T7" fmla="*/ 976 h 976"/>
                <a:gd name="T8" fmla="*/ 0 w 288"/>
                <a:gd name="T9" fmla="*/ 176 h 976"/>
                <a:gd name="T10" fmla="*/ 0 60000 65536"/>
                <a:gd name="T11" fmla="*/ 0 60000 65536"/>
                <a:gd name="T12" fmla="*/ 0 60000 65536"/>
                <a:gd name="T13" fmla="*/ 0 60000 65536"/>
                <a:gd name="T14" fmla="*/ 0 60000 65536"/>
                <a:gd name="T15" fmla="*/ 0 w 288"/>
                <a:gd name="T16" fmla="*/ 0 h 976"/>
                <a:gd name="T17" fmla="*/ 288 w 288"/>
                <a:gd name="T18" fmla="*/ 976 h 976"/>
              </a:gdLst>
              <a:ahLst/>
              <a:cxnLst>
                <a:cxn ang="T10">
                  <a:pos x="T0" y="T1"/>
                </a:cxn>
                <a:cxn ang="T11">
                  <a:pos x="T2" y="T3"/>
                </a:cxn>
                <a:cxn ang="T12">
                  <a:pos x="T4" y="T5"/>
                </a:cxn>
                <a:cxn ang="T13">
                  <a:pos x="T6" y="T7"/>
                </a:cxn>
                <a:cxn ang="T14">
                  <a:pos x="T8" y="T9"/>
                </a:cxn>
              </a:cxnLst>
              <a:rect l="T15" t="T16" r="T17" b="T18"/>
              <a:pathLst>
                <a:path w="288" h="976">
                  <a:moveTo>
                    <a:pt x="0" y="176"/>
                  </a:moveTo>
                  <a:lnTo>
                    <a:pt x="288" y="0"/>
                  </a:lnTo>
                  <a:lnTo>
                    <a:pt x="288" y="800"/>
                  </a:lnTo>
                  <a:lnTo>
                    <a:pt x="0" y="976"/>
                  </a:lnTo>
                  <a:lnTo>
                    <a:pt x="0" y="176"/>
                  </a:lnTo>
                  <a:close/>
                </a:path>
              </a:pathLst>
            </a:custGeom>
            <a:solidFill>
              <a:schemeClr val="accent1">
                <a:alpha val="50195"/>
              </a:schemeClr>
            </a:solidFill>
            <a:ln w="19050" cap="flat" cmpd="sng">
              <a:solidFill>
                <a:schemeClr val="tx1"/>
              </a:solidFill>
              <a:prstDash val="solid"/>
              <a:round/>
              <a:headEnd type="none" w="med" len="med"/>
              <a:tailEnd type="none" w="med" len="med"/>
            </a:ln>
          </p:spPr>
          <p:txBody>
            <a:bodyPr/>
            <a:lstStyle/>
            <a:p>
              <a:endParaRPr lang="en-US"/>
            </a:p>
          </p:txBody>
        </p:sp>
        <p:sp>
          <p:nvSpPr>
            <p:cNvPr id="4145" name="Freeform 294"/>
            <p:cNvSpPr>
              <a:spLocks/>
            </p:cNvSpPr>
            <p:nvPr/>
          </p:nvSpPr>
          <p:spPr bwMode="auto">
            <a:xfrm>
              <a:off x="1809" y="4413"/>
              <a:ext cx="114" cy="973"/>
            </a:xfrm>
            <a:custGeom>
              <a:avLst/>
              <a:gdLst>
                <a:gd name="T0" fmla="*/ 0 w 114"/>
                <a:gd name="T1" fmla="*/ 157 h 973"/>
                <a:gd name="T2" fmla="*/ 114 w 114"/>
                <a:gd name="T3" fmla="*/ 0 h 973"/>
                <a:gd name="T4" fmla="*/ 111 w 114"/>
                <a:gd name="T5" fmla="*/ 696 h 973"/>
                <a:gd name="T6" fmla="*/ 0 w 114"/>
                <a:gd name="T7" fmla="*/ 973 h 973"/>
                <a:gd name="T8" fmla="*/ 0 w 114"/>
                <a:gd name="T9" fmla="*/ 157 h 973"/>
                <a:gd name="T10" fmla="*/ 0 60000 65536"/>
                <a:gd name="T11" fmla="*/ 0 60000 65536"/>
                <a:gd name="T12" fmla="*/ 0 60000 65536"/>
                <a:gd name="T13" fmla="*/ 0 60000 65536"/>
                <a:gd name="T14" fmla="*/ 0 60000 65536"/>
                <a:gd name="T15" fmla="*/ 0 w 114"/>
                <a:gd name="T16" fmla="*/ 0 h 973"/>
                <a:gd name="T17" fmla="*/ 114 w 114"/>
                <a:gd name="T18" fmla="*/ 973 h 973"/>
              </a:gdLst>
              <a:ahLst/>
              <a:cxnLst>
                <a:cxn ang="T10">
                  <a:pos x="T0" y="T1"/>
                </a:cxn>
                <a:cxn ang="T11">
                  <a:pos x="T2" y="T3"/>
                </a:cxn>
                <a:cxn ang="T12">
                  <a:pos x="T4" y="T5"/>
                </a:cxn>
                <a:cxn ang="T13">
                  <a:pos x="T6" y="T7"/>
                </a:cxn>
                <a:cxn ang="T14">
                  <a:pos x="T8" y="T9"/>
                </a:cxn>
              </a:cxnLst>
              <a:rect l="T15" t="T16" r="T17" b="T18"/>
              <a:pathLst>
                <a:path w="114" h="973">
                  <a:moveTo>
                    <a:pt x="0" y="157"/>
                  </a:moveTo>
                  <a:lnTo>
                    <a:pt x="114" y="0"/>
                  </a:lnTo>
                  <a:lnTo>
                    <a:pt x="111" y="696"/>
                  </a:lnTo>
                  <a:lnTo>
                    <a:pt x="0" y="973"/>
                  </a:lnTo>
                  <a:lnTo>
                    <a:pt x="0" y="157"/>
                  </a:lnTo>
                  <a:close/>
                </a:path>
              </a:pathLst>
            </a:custGeom>
            <a:solidFill>
              <a:schemeClr val="accent1">
                <a:alpha val="50195"/>
              </a:schemeClr>
            </a:solidFill>
            <a:ln w="19050" cap="flat" cmpd="sng">
              <a:solidFill>
                <a:schemeClr val="tx1"/>
              </a:solidFill>
              <a:prstDash val="solid"/>
              <a:round/>
              <a:headEnd type="none" w="med" len="med"/>
              <a:tailEnd type="none" w="med" len="med"/>
            </a:ln>
          </p:spPr>
          <p:txBody>
            <a:bodyPr/>
            <a:lstStyle/>
            <a:p>
              <a:endParaRPr lang="en-US"/>
            </a:p>
          </p:txBody>
        </p:sp>
        <p:sp>
          <p:nvSpPr>
            <p:cNvPr id="4146" name="Freeform 295"/>
            <p:cNvSpPr>
              <a:spLocks/>
            </p:cNvSpPr>
            <p:nvPr/>
          </p:nvSpPr>
          <p:spPr bwMode="auto">
            <a:xfrm>
              <a:off x="2238" y="4032"/>
              <a:ext cx="66" cy="942"/>
            </a:xfrm>
            <a:custGeom>
              <a:avLst/>
              <a:gdLst>
                <a:gd name="T0" fmla="*/ 0 w 66"/>
                <a:gd name="T1" fmla="*/ 223 h 942"/>
                <a:gd name="T2" fmla="*/ 66 w 66"/>
                <a:gd name="T3" fmla="*/ 0 h 942"/>
                <a:gd name="T4" fmla="*/ 66 w 66"/>
                <a:gd name="T5" fmla="*/ 678 h 942"/>
                <a:gd name="T6" fmla="*/ 0 w 66"/>
                <a:gd name="T7" fmla="*/ 942 h 942"/>
                <a:gd name="T8" fmla="*/ 0 w 66"/>
                <a:gd name="T9" fmla="*/ 223 h 942"/>
                <a:gd name="T10" fmla="*/ 0 60000 65536"/>
                <a:gd name="T11" fmla="*/ 0 60000 65536"/>
                <a:gd name="T12" fmla="*/ 0 60000 65536"/>
                <a:gd name="T13" fmla="*/ 0 60000 65536"/>
                <a:gd name="T14" fmla="*/ 0 60000 65536"/>
                <a:gd name="T15" fmla="*/ 0 w 66"/>
                <a:gd name="T16" fmla="*/ 0 h 942"/>
                <a:gd name="T17" fmla="*/ 66 w 66"/>
                <a:gd name="T18" fmla="*/ 942 h 942"/>
              </a:gdLst>
              <a:ahLst/>
              <a:cxnLst>
                <a:cxn ang="T10">
                  <a:pos x="T0" y="T1"/>
                </a:cxn>
                <a:cxn ang="T11">
                  <a:pos x="T2" y="T3"/>
                </a:cxn>
                <a:cxn ang="T12">
                  <a:pos x="T4" y="T5"/>
                </a:cxn>
                <a:cxn ang="T13">
                  <a:pos x="T6" y="T7"/>
                </a:cxn>
                <a:cxn ang="T14">
                  <a:pos x="T8" y="T9"/>
                </a:cxn>
              </a:cxnLst>
              <a:rect l="T15" t="T16" r="T17" b="T18"/>
              <a:pathLst>
                <a:path w="66" h="942">
                  <a:moveTo>
                    <a:pt x="0" y="223"/>
                  </a:moveTo>
                  <a:lnTo>
                    <a:pt x="66" y="0"/>
                  </a:lnTo>
                  <a:lnTo>
                    <a:pt x="66" y="678"/>
                  </a:lnTo>
                  <a:lnTo>
                    <a:pt x="0" y="942"/>
                  </a:lnTo>
                  <a:lnTo>
                    <a:pt x="0" y="223"/>
                  </a:lnTo>
                  <a:close/>
                </a:path>
              </a:pathLst>
            </a:custGeom>
            <a:solidFill>
              <a:schemeClr val="accent1">
                <a:alpha val="50195"/>
              </a:schemeClr>
            </a:solidFill>
            <a:ln w="19050" cap="flat" cmpd="sng">
              <a:solidFill>
                <a:schemeClr val="tx1"/>
              </a:solidFill>
              <a:prstDash val="solid"/>
              <a:round/>
              <a:headEnd type="none" w="med" len="med"/>
              <a:tailEnd type="none" w="med" len="med"/>
            </a:ln>
          </p:spPr>
          <p:txBody>
            <a:bodyPr/>
            <a:lstStyle/>
            <a:p>
              <a:endParaRPr lang="en-US"/>
            </a:p>
          </p:txBody>
        </p:sp>
      </p:grpSp>
      <p:grpSp>
        <p:nvGrpSpPr>
          <p:cNvPr id="4136" name="Group 296"/>
          <p:cNvGrpSpPr>
            <a:grpSpLocks/>
          </p:cNvGrpSpPr>
          <p:nvPr/>
        </p:nvGrpSpPr>
        <p:grpSpPr bwMode="auto">
          <a:xfrm>
            <a:off x="2133601" y="5181600"/>
            <a:ext cx="238125" cy="2260600"/>
            <a:chOff x="1864" y="3138"/>
            <a:chExt cx="150" cy="1424"/>
          </a:xfrm>
        </p:grpSpPr>
        <p:sp>
          <p:nvSpPr>
            <p:cNvPr id="4142" name="Freeform 297"/>
            <p:cNvSpPr>
              <a:spLocks/>
            </p:cNvSpPr>
            <p:nvPr/>
          </p:nvSpPr>
          <p:spPr bwMode="auto">
            <a:xfrm flipH="1">
              <a:off x="1971" y="3138"/>
              <a:ext cx="43" cy="958"/>
            </a:xfrm>
            <a:custGeom>
              <a:avLst/>
              <a:gdLst>
                <a:gd name="T0" fmla="*/ 0 w 168"/>
                <a:gd name="T1" fmla="*/ 468 h 1194"/>
                <a:gd name="T2" fmla="*/ 168 w 168"/>
                <a:gd name="T3" fmla="*/ 0 h 1194"/>
                <a:gd name="T4" fmla="*/ 168 w 168"/>
                <a:gd name="T5" fmla="*/ 612 h 1194"/>
                <a:gd name="T6" fmla="*/ 0 w 168"/>
                <a:gd name="T7" fmla="*/ 1194 h 1194"/>
                <a:gd name="T8" fmla="*/ 0 w 168"/>
                <a:gd name="T9" fmla="*/ 468 h 1194"/>
                <a:gd name="T10" fmla="*/ 0 60000 65536"/>
                <a:gd name="T11" fmla="*/ 0 60000 65536"/>
                <a:gd name="T12" fmla="*/ 0 60000 65536"/>
                <a:gd name="T13" fmla="*/ 0 60000 65536"/>
                <a:gd name="T14" fmla="*/ 0 60000 65536"/>
                <a:gd name="T15" fmla="*/ 0 w 168"/>
                <a:gd name="T16" fmla="*/ 0 h 1194"/>
                <a:gd name="T17" fmla="*/ 168 w 168"/>
                <a:gd name="T18" fmla="*/ 1194 h 1194"/>
              </a:gdLst>
              <a:ahLst/>
              <a:cxnLst>
                <a:cxn ang="T10">
                  <a:pos x="T0" y="T1"/>
                </a:cxn>
                <a:cxn ang="T11">
                  <a:pos x="T2" y="T3"/>
                </a:cxn>
                <a:cxn ang="T12">
                  <a:pos x="T4" y="T5"/>
                </a:cxn>
                <a:cxn ang="T13">
                  <a:pos x="T6" y="T7"/>
                </a:cxn>
                <a:cxn ang="T14">
                  <a:pos x="T8" y="T9"/>
                </a:cxn>
              </a:cxnLst>
              <a:rect l="T15" t="T16" r="T17" b="T18"/>
              <a:pathLst>
                <a:path w="168" h="1194">
                  <a:moveTo>
                    <a:pt x="0" y="468"/>
                  </a:moveTo>
                  <a:lnTo>
                    <a:pt x="168" y="0"/>
                  </a:lnTo>
                  <a:lnTo>
                    <a:pt x="168" y="612"/>
                  </a:lnTo>
                  <a:lnTo>
                    <a:pt x="0" y="1194"/>
                  </a:lnTo>
                  <a:lnTo>
                    <a:pt x="0" y="468"/>
                  </a:lnTo>
                  <a:close/>
                </a:path>
              </a:pathLst>
            </a:custGeom>
            <a:solidFill>
              <a:srgbClr val="33CCCC"/>
            </a:solidFill>
            <a:ln w="9525">
              <a:solidFill>
                <a:schemeClr val="tx1"/>
              </a:solidFill>
              <a:round/>
              <a:headEnd/>
              <a:tailEnd/>
            </a:ln>
          </p:spPr>
          <p:txBody>
            <a:bodyPr/>
            <a:lstStyle/>
            <a:p>
              <a:endParaRPr lang="en-US"/>
            </a:p>
          </p:txBody>
        </p:sp>
        <p:sp>
          <p:nvSpPr>
            <p:cNvPr id="4143" name="Freeform 298"/>
            <p:cNvSpPr>
              <a:spLocks/>
            </p:cNvSpPr>
            <p:nvPr/>
          </p:nvSpPr>
          <p:spPr bwMode="auto">
            <a:xfrm>
              <a:off x="1864" y="3543"/>
              <a:ext cx="150" cy="1019"/>
            </a:xfrm>
            <a:custGeom>
              <a:avLst/>
              <a:gdLst>
                <a:gd name="T0" fmla="*/ 0 w 168"/>
                <a:gd name="T1" fmla="*/ 468 h 1194"/>
                <a:gd name="T2" fmla="*/ 168 w 168"/>
                <a:gd name="T3" fmla="*/ 0 h 1194"/>
                <a:gd name="T4" fmla="*/ 168 w 168"/>
                <a:gd name="T5" fmla="*/ 612 h 1194"/>
                <a:gd name="T6" fmla="*/ 0 w 168"/>
                <a:gd name="T7" fmla="*/ 1194 h 1194"/>
                <a:gd name="T8" fmla="*/ 0 w 168"/>
                <a:gd name="T9" fmla="*/ 468 h 1194"/>
                <a:gd name="T10" fmla="*/ 0 60000 65536"/>
                <a:gd name="T11" fmla="*/ 0 60000 65536"/>
                <a:gd name="T12" fmla="*/ 0 60000 65536"/>
                <a:gd name="T13" fmla="*/ 0 60000 65536"/>
                <a:gd name="T14" fmla="*/ 0 60000 65536"/>
                <a:gd name="T15" fmla="*/ 0 w 168"/>
                <a:gd name="T16" fmla="*/ 0 h 1194"/>
                <a:gd name="T17" fmla="*/ 168 w 168"/>
                <a:gd name="T18" fmla="*/ 1194 h 1194"/>
              </a:gdLst>
              <a:ahLst/>
              <a:cxnLst>
                <a:cxn ang="T10">
                  <a:pos x="T0" y="T1"/>
                </a:cxn>
                <a:cxn ang="T11">
                  <a:pos x="T2" y="T3"/>
                </a:cxn>
                <a:cxn ang="T12">
                  <a:pos x="T4" y="T5"/>
                </a:cxn>
                <a:cxn ang="T13">
                  <a:pos x="T6" y="T7"/>
                </a:cxn>
                <a:cxn ang="T14">
                  <a:pos x="T8" y="T9"/>
                </a:cxn>
              </a:cxnLst>
              <a:rect l="T15" t="T16" r="T17" b="T18"/>
              <a:pathLst>
                <a:path w="168" h="1194">
                  <a:moveTo>
                    <a:pt x="0" y="468"/>
                  </a:moveTo>
                  <a:lnTo>
                    <a:pt x="168" y="0"/>
                  </a:lnTo>
                  <a:lnTo>
                    <a:pt x="168" y="612"/>
                  </a:lnTo>
                  <a:lnTo>
                    <a:pt x="0" y="1194"/>
                  </a:lnTo>
                  <a:lnTo>
                    <a:pt x="0" y="468"/>
                  </a:lnTo>
                  <a:close/>
                </a:path>
              </a:pathLst>
            </a:custGeom>
            <a:solidFill>
              <a:srgbClr val="33CCCC"/>
            </a:solidFill>
            <a:ln w="9525">
              <a:solidFill>
                <a:schemeClr val="tx1"/>
              </a:solidFill>
              <a:round/>
              <a:headEnd/>
              <a:tailEnd/>
            </a:ln>
          </p:spPr>
          <p:txBody>
            <a:bodyPr/>
            <a:lstStyle/>
            <a:p>
              <a:endParaRPr lang="en-US"/>
            </a:p>
          </p:txBody>
        </p:sp>
      </p:grpSp>
      <p:grpSp>
        <p:nvGrpSpPr>
          <p:cNvPr id="4137" name="Group 299"/>
          <p:cNvGrpSpPr>
            <a:grpSpLocks/>
          </p:cNvGrpSpPr>
          <p:nvPr/>
        </p:nvGrpSpPr>
        <p:grpSpPr bwMode="auto">
          <a:xfrm>
            <a:off x="4114800" y="533401"/>
            <a:ext cx="1720850" cy="1465263"/>
            <a:chOff x="1704" y="4280"/>
            <a:chExt cx="1420" cy="1209"/>
          </a:xfrm>
        </p:grpSpPr>
        <p:sp>
          <p:nvSpPr>
            <p:cNvPr id="4138" name="Freeform 300"/>
            <p:cNvSpPr>
              <a:spLocks/>
            </p:cNvSpPr>
            <p:nvPr/>
          </p:nvSpPr>
          <p:spPr bwMode="auto">
            <a:xfrm>
              <a:off x="3065" y="4344"/>
              <a:ext cx="59" cy="1139"/>
            </a:xfrm>
            <a:custGeom>
              <a:avLst/>
              <a:gdLst>
                <a:gd name="T0" fmla="*/ 42 w 42"/>
                <a:gd name="T1" fmla="*/ 480 h 916"/>
                <a:gd name="T2" fmla="*/ 0 w 42"/>
                <a:gd name="T3" fmla="*/ 916 h 916"/>
                <a:gd name="T4" fmla="*/ 0 w 42"/>
                <a:gd name="T5" fmla="*/ 127 h 916"/>
                <a:gd name="T6" fmla="*/ 42 w 42"/>
                <a:gd name="T7" fmla="*/ 0 h 916"/>
                <a:gd name="T8" fmla="*/ 42 w 42"/>
                <a:gd name="T9" fmla="*/ 480 h 916"/>
                <a:gd name="T10" fmla="*/ 0 60000 65536"/>
                <a:gd name="T11" fmla="*/ 0 60000 65536"/>
                <a:gd name="T12" fmla="*/ 0 60000 65536"/>
                <a:gd name="T13" fmla="*/ 0 60000 65536"/>
                <a:gd name="T14" fmla="*/ 0 60000 65536"/>
                <a:gd name="T15" fmla="*/ 0 w 42"/>
                <a:gd name="T16" fmla="*/ 0 h 916"/>
                <a:gd name="T17" fmla="*/ 42 w 42"/>
                <a:gd name="T18" fmla="*/ 916 h 916"/>
              </a:gdLst>
              <a:ahLst/>
              <a:cxnLst>
                <a:cxn ang="T10">
                  <a:pos x="T0" y="T1"/>
                </a:cxn>
                <a:cxn ang="T11">
                  <a:pos x="T2" y="T3"/>
                </a:cxn>
                <a:cxn ang="T12">
                  <a:pos x="T4" y="T5"/>
                </a:cxn>
                <a:cxn ang="T13">
                  <a:pos x="T6" y="T7"/>
                </a:cxn>
                <a:cxn ang="T14">
                  <a:pos x="T8" y="T9"/>
                </a:cxn>
              </a:cxnLst>
              <a:rect l="T15" t="T16" r="T17" b="T18"/>
              <a:pathLst>
                <a:path w="42" h="916">
                  <a:moveTo>
                    <a:pt x="42" y="480"/>
                  </a:moveTo>
                  <a:lnTo>
                    <a:pt x="0" y="916"/>
                  </a:lnTo>
                  <a:lnTo>
                    <a:pt x="0" y="127"/>
                  </a:lnTo>
                  <a:lnTo>
                    <a:pt x="42" y="0"/>
                  </a:lnTo>
                  <a:lnTo>
                    <a:pt x="42" y="480"/>
                  </a:lnTo>
                  <a:close/>
                </a:path>
              </a:pathLst>
            </a:custGeom>
            <a:solidFill>
              <a:schemeClr val="accent1"/>
            </a:solidFill>
            <a:ln w="9525" cap="flat" cmpd="sng">
              <a:solidFill>
                <a:schemeClr val="tx1"/>
              </a:solidFill>
              <a:prstDash val="solid"/>
              <a:round/>
              <a:headEnd type="none" w="med" len="med"/>
              <a:tailEnd type="none" w="med" len="med"/>
            </a:ln>
          </p:spPr>
          <p:txBody>
            <a:bodyPr wrap="none" anchor="ctr"/>
            <a:lstStyle/>
            <a:p>
              <a:endParaRPr lang="en-US"/>
            </a:p>
          </p:txBody>
        </p:sp>
        <p:sp>
          <p:nvSpPr>
            <p:cNvPr id="4139" name="Freeform 301"/>
            <p:cNvSpPr>
              <a:spLocks/>
            </p:cNvSpPr>
            <p:nvPr/>
          </p:nvSpPr>
          <p:spPr bwMode="auto">
            <a:xfrm flipH="1">
              <a:off x="1704" y="4280"/>
              <a:ext cx="452" cy="1144"/>
            </a:xfrm>
            <a:custGeom>
              <a:avLst/>
              <a:gdLst>
                <a:gd name="T0" fmla="*/ 0 w 240"/>
                <a:gd name="T1" fmla="*/ 480 h 840"/>
                <a:gd name="T2" fmla="*/ 240 w 240"/>
                <a:gd name="T3" fmla="*/ 840 h 840"/>
                <a:gd name="T4" fmla="*/ 240 w 240"/>
                <a:gd name="T5" fmla="*/ 120 h 840"/>
                <a:gd name="T6" fmla="*/ 0 w 240"/>
                <a:gd name="T7" fmla="*/ 0 h 840"/>
                <a:gd name="T8" fmla="*/ 0 w 240"/>
                <a:gd name="T9" fmla="*/ 480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solidFill>
            <a:ln w="9525" cap="flat" cmpd="sng">
              <a:solidFill>
                <a:schemeClr val="tx1"/>
              </a:solidFill>
              <a:prstDash val="solid"/>
              <a:round/>
              <a:headEnd type="none" w="med" len="med"/>
              <a:tailEnd type="none" w="med" len="med"/>
            </a:ln>
          </p:spPr>
          <p:txBody>
            <a:bodyPr wrap="none" anchor="ctr"/>
            <a:lstStyle/>
            <a:p>
              <a:endParaRPr lang="en-US"/>
            </a:p>
          </p:txBody>
        </p:sp>
        <p:sp>
          <p:nvSpPr>
            <p:cNvPr id="4140" name="Freeform 302"/>
            <p:cNvSpPr>
              <a:spLocks/>
            </p:cNvSpPr>
            <p:nvPr/>
          </p:nvSpPr>
          <p:spPr bwMode="auto">
            <a:xfrm>
              <a:off x="1704" y="4443"/>
              <a:ext cx="566" cy="1025"/>
            </a:xfrm>
            <a:custGeom>
              <a:avLst/>
              <a:gdLst>
                <a:gd name="T0" fmla="*/ 528 w 528"/>
                <a:gd name="T1" fmla="*/ 288 h 288"/>
                <a:gd name="T2" fmla="*/ 0 w 528"/>
                <a:gd name="T3" fmla="*/ 288 h 288"/>
                <a:gd name="T4" fmla="*/ 0 w 528"/>
                <a:gd name="T5" fmla="*/ 0 h 288"/>
                <a:gd name="T6" fmla="*/ 528 w 528"/>
                <a:gd name="T7" fmla="*/ 0 h 288"/>
                <a:gd name="T8" fmla="*/ 528 w 528"/>
                <a:gd name="T9" fmla="*/ 288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4141" name="Freeform 303"/>
            <p:cNvSpPr>
              <a:spLocks/>
            </p:cNvSpPr>
            <p:nvPr/>
          </p:nvSpPr>
          <p:spPr bwMode="auto">
            <a:xfrm>
              <a:off x="2427" y="4466"/>
              <a:ext cx="632" cy="1023"/>
            </a:xfrm>
            <a:custGeom>
              <a:avLst/>
              <a:gdLst>
                <a:gd name="T0" fmla="*/ 528 w 528"/>
                <a:gd name="T1" fmla="*/ 288 h 288"/>
                <a:gd name="T2" fmla="*/ 0 w 528"/>
                <a:gd name="T3" fmla="*/ 288 h 288"/>
                <a:gd name="T4" fmla="*/ 0 w 528"/>
                <a:gd name="T5" fmla="*/ 0 h 288"/>
                <a:gd name="T6" fmla="*/ 528 w 528"/>
                <a:gd name="T7" fmla="*/ 0 h 288"/>
                <a:gd name="T8" fmla="*/ 528 w 528"/>
                <a:gd name="T9" fmla="*/ 288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6" y="385763"/>
            <a:ext cx="1539874" cy="376237"/>
          </a:xfrm>
        </p:spPr>
        <p:txBody>
          <a:bodyPr/>
          <a:lstStyle/>
          <a:p>
            <a:r>
              <a:rPr lang="en-US" sz="2000" dirty="0"/>
              <a:t>LPC items</a:t>
            </a:r>
          </a:p>
        </p:txBody>
      </p:sp>
      <p:grpSp>
        <p:nvGrpSpPr>
          <p:cNvPr id="14" name="Group 13"/>
          <p:cNvGrpSpPr/>
          <p:nvPr/>
        </p:nvGrpSpPr>
        <p:grpSpPr>
          <a:xfrm>
            <a:off x="767614" y="2243009"/>
            <a:ext cx="404303" cy="683977"/>
            <a:chOff x="767613" y="2243008"/>
            <a:chExt cx="404303" cy="683977"/>
          </a:xfrm>
        </p:grpSpPr>
        <p:grpSp>
          <p:nvGrpSpPr>
            <p:cNvPr id="8" name="Group 7"/>
            <p:cNvGrpSpPr/>
            <p:nvPr/>
          </p:nvGrpSpPr>
          <p:grpSpPr>
            <a:xfrm rot="1162190">
              <a:off x="799364" y="2650842"/>
              <a:ext cx="263525" cy="243338"/>
              <a:chOff x="773113" y="2646362"/>
              <a:chExt cx="263525" cy="401638"/>
            </a:xfrm>
          </p:grpSpPr>
          <p:sp>
            <p:nvSpPr>
              <p:cNvPr id="5" name="Line 30"/>
              <p:cNvSpPr>
                <a:spLocks noChangeShapeType="1"/>
              </p:cNvSpPr>
              <p:nvPr/>
            </p:nvSpPr>
            <p:spPr bwMode="auto">
              <a:xfrm>
                <a:off x="773113" y="2646362"/>
                <a:ext cx="0" cy="401638"/>
              </a:xfrm>
              <a:prstGeom prst="line">
                <a:avLst/>
              </a:prstGeom>
              <a:noFill/>
              <a:ln w="28575">
                <a:solidFill>
                  <a:schemeClr val="tx1"/>
                </a:solidFill>
                <a:round/>
                <a:headEnd/>
                <a:tailEnd/>
              </a:ln>
            </p:spPr>
            <p:txBody>
              <a:bodyPr wrap="none" anchor="ctr"/>
              <a:lstStyle/>
              <a:p>
                <a:endParaRPr lang="en-US"/>
              </a:p>
            </p:txBody>
          </p:sp>
          <p:sp>
            <p:nvSpPr>
              <p:cNvPr id="6" name="Line 31"/>
              <p:cNvSpPr>
                <a:spLocks noChangeShapeType="1"/>
              </p:cNvSpPr>
              <p:nvPr/>
            </p:nvSpPr>
            <p:spPr bwMode="auto">
              <a:xfrm>
                <a:off x="1036638" y="2646362"/>
                <a:ext cx="0" cy="401638"/>
              </a:xfrm>
              <a:prstGeom prst="line">
                <a:avLst/>
              </a:prstGeom>
              <a:noFill/>
              <a:ln w="28575">
                <a:solidFill>
                  <a:schemeClr val="tx1"/>
                </a:solidFill>
                <a:round/>
                <a:headEnd/>
                <a:tailEnd/>
              </a:ln>
            </p:spPr>
            <p:txBody>
              <a:bodyPr wrap="none" anchor="ctr"/>
              <a:lstStyle/>
              <a:p>
                <a:endParaRPr lang="en-US"/>
              </a:p>
            </p:txBody>
          </p:sp>
        </p:grpSp>
        <p:sp>
          <p:nvSpPr>
            <p:cNvPr id="7" name="Freeform 32"/>
            <p:cNvSpPr>
              <a:spLocks/>
            </p:cNvSpPr>
            <p:nvPr/>
          </p:nvSpPr>
          <p:spPr bwMode="auto">
            <a:xfrm rot="1197162">
              <a:off x="884578" y="2243008"/>
              <a:ext cx="287338" cy="527050"/>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1" name="Line 31"/>
            <p:cNvSpPr>
              <a:spLocks noChangeShapeType="1"/>
            </p:cNvSpPr>
            <p:nvPr/>
          </p:nvSpPr>
          <p:spPr bwMode="auto">
            <a:xfrm rot="240000" flipH="1">
              <a:off x="1021238" y="2835052"/>
              <a:ext cx="129223" cy="91933"/>
            </a:xfrm>
            <a:prstGeom prst="line">
              <a:avLst/>
            </a:prstGeom>
            <a:noFill/>
            <a:ln w="28575">
              <a:solidFill>
                <a:schemeClr val="tx1"/>
              </a:solidFill>
              <a:round/>
              <a:headEnd/>
              <a:tailEnd/>
            </a:ln>
          </p:spPr>
          <p:txBody>
            <a:bodyPr wrap="none" anchor="ctr"/>
            <a:lstStyle/>
            <a:p>
              <a:endParaRPr lang="en-US"/>
            </a:p>
          </p:txBody>
        </p:sp>
        <p:sp>
          <p:nvSpPr>
            <p:cNvPr id="13" name="Line 31"/>
            <p:cNvSpPr>
              <a:spLocks noChangeAspect="1" noChangeShapeType="1"/>
            </p:cNvSpPr>
            <p:nvPr/>
          </p:nvSpPr>
          <p:spPr bwMode="auto">
            <a:xfrm rot="240000" flipH="1">
              <a:off x="767613" y="2768942"/>
              <a:ext cx="103376" cy="73546"/>
            </a:xfrm>
            <a:prstGeom prst="line">
              <a:avLst/>
            </a:prstGeom>
            <a:noFill/>
            <a:ln w="28575">
              <a:solidFill>
                <a:schemeClr val="tx1"/>
              </a:solidFill>
              <a:round/>
              <a:headEnd/>
              <a:tailEnd/>
            </a:ln>
          </p:spPr>
          <p:txBody>
            <a:bodyPr wrap="none" anchor="ctr"/>
            <a:lstStyle/>
            <a:p>
              <a:endParaRPr lang="en-US"/>
            </a:p>
          </p:txBody>
        </p:sp>
      </p:grpSp>
      <p:grpSp>
        <p:nvGrpSpPr>
          <p:cNvPr id="59" name="Group 58"/>
          <p:cNvGrpSpPr/>
          <p:nvPr/>
        </p:nvGrpSpPr>
        <p:grpSpPr>
          <a:xfrm>
            <a:off x="685800" y="3505201"/>
            <a:ext cx="685496" cy="1106487"/>
            <a:chOff x="2743200" y="4343400"/>
            <a:chExt cx="685496" cy="1106487"/>
          </a:xfrm>
        </p:grpSpPr>
        <p:sp>
          <p:nvSpPr>
            <p:cNvPr id="54" name="Rectangle 164"/>
            <p:cNvSpPr>
              <a:spLocks noChangeArrowheads="1"/>
            </p:cNvSpPr>
            <p:nvPr/>
          </p:nvSpPr>
          <p:spPr bwMode="auto">
            <a:xfrm>
              <a:off x="2743200" y="4343400"/>
              <a:ext cx="685496" cy="1106487"/>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55" name="Rectangle 166"/>
            <p:cNvSpPr>
              <a:spLocks noChangeArrowheads="1"/>
            </p:cNvSpPr>
            <p:nvPr/>
          </p:nvSpPr>
          <p:spPr bwMode="auto">
            <a:xfrm>
              <a:off x="2850732" y="4498718"/>
              <a:ext cx="473638" cy="866889"/>
            </a:xfrm>
            <a:prstGeom prst="rect">
              <a:avLst/>
            </a:prstGeom>
            <a:solidFill>
              <a:schemeClr val="bg1">
                <a:alpha val="50195"/>
              </a:schemeClr>
            </a:solidFill>
            <a:ln w="9525">
              <a:solidFill>
                <a:schemeClr val="tx1"/>
              </a:solidFill>
              <a:miter lim="800000"/>
              <a:headEnd/>
              <a:tailEnd/>
            </a:ln>
          </p:spPr>
          <p:txBody>
            <a:bodyPr wrap="none" anchor="ctr"/>
            <a:lstStyle/>
            <a:p>
              <a:endParaRPr lang="en-US"/>
            </a:p>
          </p:txBody>
        </p:sp>
        <p:sp>
          <p:nvSpPr>
            <p:cNvPr id="56" name="Oval 167"/>
            <p:cNvSpPr>
              <a:spLocks noChangeArrowheads="1"/>
            </p:cNvSpPr>
            <p:nvPr/>
          </p:nvSpPr>
          <p:spPr bwMode="auto">
            <a:xfrm>
              <a:off x="3207482" y="4903266"/>
              <a:ext cx="58444" cy="115585"/>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7" name="Line 168"/>
            <p:cNvSpPr>
              <a:spLocks noChangeShapeType="1"/>
            </p:cNvSpPr>
            <p:nvPr/>
          </p:nvSpPr>
          <p:spPr bwMode="auto">
            <a:xfrm>
              <a:off x="2856820" y="4614303"/>
              <a:ext cx="0" cy="115585"/>
            </a:xfrm>
            <a:prstGeom prst="line">
              <a:avLst/>
            </a:prstGeom>
            <a:noFill/>
            <a:ln w="38100">
              <a:solidFill>
                <a:schemeClr val="tx1"/>
              </a:solidFill>
              <a:round/>
              <a:headEnd/>
              <a:tailEnd/>
            </a:ln>
          </p:spPr>
          <p:txBody>
            <a:bodyPr/>
            <a:lstStyle/>
            <a:p>
              <a:endParaRPr lang="en-US"/>
            </a:p>
          </p:txBody>
        </p:sp>
        <p:sp>
          <p:nvSpPr>
            <p:cNvPr id="58" name="Line 169"/>
            <p:cNvSpPr>
              <a:spLocks noChangeShapeType="1"/>
            </p:cNvSpPr>
            <p:nvPr/>
          </p:nvSpPr>
          <p:spPr bwMode="auto">
            <a:xfrm>
              <a:off x="2856820" y="5076644"/>
              <a:ext cx="0" cy="115585"/>
            </a:xfrm>
            <a:prstGeom prst="line">
              <a:avLst/>
            </a:prstGeom>
            <a:noFill/>
            <a:ln w="38100">
              <a:solidFill>
                <a:schemeClr val="tx1"/>
              </a:solidFill>
              <a:round/>
              <a:headEnd/>
              <a:tailEnd/>
            </a:ln>
          </p:spPr>
          <p:txBody>
            <a:bodyPr/>
            <a:lstStyle/>
            <a:p>
              <a:endParaRPr lang="en-US"/>
            </a:p>
          </p:txBody>
        </p:sp>
      </p:grpSp>
      <p:grpSp>
        <p:nvGrpSpPr>
          <p:cNvPr id="66" name="Group 65"/>
          <p:cNvGrpSpPr/>
          <p:nvPr/>
        </p:nvGrpSpPr>
        <p:grpSpPr>
          <a:xfrm>
            <a:off x="2195377" y="3815279"/>
            <a:ext cx="471181" cy="599043"/>
            <a:chOff x="2195376" y="3815279"/>
            <a:chExt cx="471181" cy="599043"/>
          </a:xfrm>
        </p:grpSpPr>
        <p:sp>
          <p:nvSpPr>
            <p:cNvPr id="60" name="Rectangle 59"/>
            <p:cNvSpPr/>
            <p:nvPr/>
          </p:nvSpPr>
          <p:spPr>
            <a:xfrm rot="2224165">
              <a:off x="2195376" y="3815279"/>
              <a:ext cx="471181" cy="599043"/>
            </a:xfrm>
            <a:prstGeom prst="rect">
              <a:avLst/>
            </a:prstGeom>
            <a:solidFill>
              <a:srgbClr val="FF0000"/>
            </a:solidFill>
            <a:ln w="12700">
              <a:solidFill>
                <a:schemeClr val="tx1"/>
              </a:solidFill>
            </a:ln>
            <a:scene3d>
              <a:camera prst="orthographicFront">
                <a:rot lat="17400000" lon="2400000" rev="0"/>
              </a:camera>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p:nvPr/>
          </p:nvCxnSpPr>
          <p:spPr>
            <a:xfrm>
              <a:off x="2250277" y="4114800"/>
              <a:ext cx="3474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67" name="Group 723"/>
          <p:cNvGrpSpPr>
            <a:grpSpLocks/>
          </p:cNvGrpSpPr>
          <p:nvPr/>
        </p:nvGrpSpPr>
        <p:grpSpPr bwMode="auto">
          <a:xfrm>
            <a:off x="2286001" y="5791201"/>
            <a:ext cx="222153" cy="936625"/>
            <a:chOff x="2574" y="2166"/>
            <a:chExt cx="96" cy="398"/>
          </a:xfrm>
        </p:grpSpPr>
        <p:sp>
          <p:nvSpPr>
            <p:cNvPr id="68" name="Oval 724"/>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69" name="Oval 725"/>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70" name="Freeform 726"/>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71" name="Rectangle 727"/>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72" name="Rectangle 728"/>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73" name="Rectangle 729"/>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74" name="Rectangle 730"/>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75" name="Group 744"/>
          <p:cNvGrpSpPr>
            <a:grpSpLocks/>
          </p:cNvGrpSpPr>
          <p:nvPr/>
        </p:nvGrpSpPr>
        <p:grpSpPr bwMode="auto">
          <a:xfrm>
            <a:off x="3174614" y="6017121"/>
            <a:ext cx="178186" cy="637753"/>
            <a:chOff x="2574" y="2166"/>
            <a:chExt cx="96" cy="398"/>
          </a:xfrm>
        </p:grpSpPr>
        <p:sp>
          <p:nvSpPr>
            <p:cNvPr id="76" name="Oval 745"/>
            <p:cNvSpPr>
              <a:spLocks noChangeArrowheads="1"/>
            </p:cNvSpPr>
            <p:nvPr/>
          </p:nvSpPr>
          <p:spPr bwMode="auto">
            <a:xfrm>
              <a:off x="2599" y="2166"/>
              <a:ext cx="46" cy="53"/>
            </a:xfrm>
            <a:prstGeom prst="ellipse">
              <a:avLst/>
            </a:prstGeom>
            <a:solidFill>
              <a:srgbClr val="00CCFF"/>
            </a:solidFill>
            <a:ln w="12700">
              <a:solidFill>
                <a:schemeClr val="tx1"/>
              </a:solidFill>
              <a:round/>
              <a:headEnd/>
              <a:tailEnd/>
            </a:ln>
          </p:spPr>
          <p:txBody>
            <a:bodyPr wrap="none" anchor="ctr"/>
            <a:lstStyle/>
            <a:p>
              <a:endParaRPr lang="en-US"/>
            </a:p>
          </p:txBody>
        </p:sp>
        <p:sp>
          <p:nvSpPr>
            <p:cNvPr id="77" name="Oval 746"/>
            <p:cNvSpPr>
              <a:spLocks noChangeArrowheads="1"/>
            </p:cNvSpPr>
            <p:nvPr/>
          </p:nvSpPr>
          <p:spPr bwMode="auto">
            <a:xfrm>
              <a:off x="2574" y="2247"/>
              <a:ext cx="96" cy="110"/>
            </a:xfrm>
            <a:prstGeom prst="ellipse">
              <a:avLst/>
            </a:prstGeom>
            <a:solidFill>
              <a:srgbClr val="00CCFF"/>
            </a:solidFill>
            <a:ln w="12700">
              <a:solidFill>
                <a:schemeClr val="tx1"/>
              </a:solidFill>
              <a:round/>
              <a:headEnd/>
              <a:tailEnd/>
            </a:ln>
          </p:spPr>
          <p:txBody>
            <a:bodyPr wrap="none" anchor="ctr"/>
            <a:lstStyle/>
            <a:p>
              <a:endParaRPr lang="en-US"/>
            </a:p>
          </p:txBody>
        </p:sp>
        <p:sp>
          <p:nvSpPr>
            <p:cNvPr id="78" name="Freeform 747"/>
            <p:cNvSpPr>
              <a:spLocks/>
            </p:cNvSpPr>
            <p:nvPr/>
          </p:nvSpPr>
          <p:spPr bwMode="auto">
            <a:xfrm>
              <a:off x="2588" y="2339"/>
              <a:ext cx="68" cy="225"/>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cmpd="sng">
              <a:solidFill>
                <a:schemeClr val="tx1"/>
              </a:solidFill>
              <a:prstDash val="solid"/>
              <a:round/>
              <a:headEnd type="none" w="med" len="med"/>
              <a:tailEnd type="none" w="med" len="med"/>
            </a:ln>
          </p:spPr>
          <p:txBody>
            <a:bodyPr/>
            <a:lstStyle/>
            <a:p>
              <a:endParaRPr lang="en-US"/>
            </a:p>
          </p:txBody>
        </p:sp>
        <p:sp>
          <p:nvSpPr>
            <p:cNvPr id="79" name="Rectangle 748"/>
            <p:cNvSpPr>
              <a:spLocks noChangeArrowheads="1"/>
            </p:cNvSpPr>
            <p:nvPr/>
          </p:nvSpPr>
          <p:spPr bwMode="auto">
            <a:xfrm>
              <a:off x="2598" y="2194"/>
              <a:ext cx="47" cy="57"/>
            </a:xfrm>
            <a:prstGeom prst="rect">
              <a:avLst/>
            </a:prstGeom>
            <a:solidFill>
              <a:srgbClr val="00CCFF"/>
            </a:solidFill>
            <a:ln w="12700">
              <a:solidFill>
                <a:schemeClr val="tx1"/>
              </a:solidFill>
              <a:miter lim="800000"/>
              <a:headEnd/>
              <a:tailEnd/>
            </a:ln>
          </p:spPr>
          <p:txBody>
            <a:bodyPr wrap="none" anchor="ctr"/>
            <a:lstStyle/>
            <a:p>
              <a:endParaRPr lang="en-US"/>
            </a:p>
          </p:txBody>
        </p:sp>
        <p:sp>
          <p:nvSpPr>
            <p:cNvPr id="80" name="Rectangle 749"/>
            <p:cNvSpPr>
              <a:spLocks noChangeArrowheads="1"/>
            </p:cNvSpPr>
            <p:nvPr/>
          </p:nvSpPr>
          <p:spPr bwMode="auto">
            <a:xfrm>
              <a:off x="2590" y="2336"/>
              <a:ext cx="63" cy="9"/>
            </a:xfrm>
            <a:prstGeom prst="rect">
              <a:avLst/>
            </a:prstGeom>
            <a:solidFill>
              <a:srgbClr val="00CCFF"/>
            </a:solidFill>
            <a:ln w="12700">
              <a:noFill/>
              <a:miter lim="800000"/>
              <a:headEnd/>
              <a:tailEnd/>
            </a:ln>
          </p:spPr>
          <p:txBody>
            <a:bodyPr wrap="none" anchor="ctr"/>
            <a:lstStyle/>
            <a:p>
              <a:endParaRPr lang="en-US"/>
            </a:p>
          </p:txBody>
        </p:sp>
        <p:sp>
          <p:nvSpPr>
            <p:cNvPr id="81" name="Rectangle 750"/>
            <p:cNvSpPr>
              <a:spLocks noChangeArrowheads="1"/>
            </p:cNvSpPr>
            <p:nvPr/>
          </p:nvSpPr>
          <p:spPr bwMode="auto">
            <a:xfrm>
              <a:off x="2604" y="2246"/>
              <a:ext cx="35" cy="10"/>
            </a:xfrm>
            <a:prstGeom prst="rect">
              <a:avLst/>
            </a:prstGeom>
            <a:solidFill>
              <a:srgbClr val="00CCFF"/>
            </a:solidFill>
            <a:ln w="12700">
              <a:solidFill>
                <a:srgbClr val="00CCFF"/>
              </a:solidFill>
              <a:miter lim="800000"/>
              <a:headEnd/>
              <a:tailEnd/>
            </a:ln>
          </p:spPr>
          <p:txBody>
            <a:bodyPr wrap="none" anchor="ctr"/>
            <a:lstStyle/>
            <a:p>
              <a:endParaRPr lang="en-US"/>
            </a:p>
          </p:txBody>
        </p:sp>
        <p:sp>
          <p:nvSpPr>
            <p:cNvPr id="82" name="Rectangle 751"/>
            <p:cNvSpPr>
              <a:spLocks noChangeArrowheads="1"/>
            </p:cNvSpPr>
            <p:nvPr/>
          </p:nvSpPr>
          <p:spPr bwMode="auto">
            <a:xfrm>
              <a:off x="2603" y="2191"/>
              <a:ext cx="36" cy="5"/>
            </a:xfrm>
            <a:prstGeom prst="rect">
              <a:avLst/>
            </a:prstGeom>
            <a:solidFill>
              <a:srgbClr val="00CCFF"/>
            </a:solidFill>
            <a:ln w="12700">
              <a:solidFill>
                <a:srgbClr val="00CCFF"/>
              </a:solidFill>
              <a:miter lim="800000"/>
              <a:headEnd/>
              <a:tailEnd/>
            </a:ln>
          </p:spPr>
          <p:txBody>
            <a:bodyPr wrap="none" anchor="ctr"/>
            <a:lstStyle/>
            <a:p>
              <a:endParaRPr lang="en-US"/>
            </a:p>
          </p:txBody>
        </p:sp>
      </p:grpSp>
      <p:grpSp>
        <p:nvGrpSpPr>
          <p:cNvPr id="95" name="Group 94"/>
          <p:cNvGrpSpPr/>
          <p:nvPr/>
        </p:nvGrpSpPr>
        <p:grpSpPr>
          <a:xfrm>
            <a:off x="2743200" y="2133600"/>
            <a:ext cx="100012" cy="449264"/>
            <a:chOff x="2871788" y="2676524"/>
            <a:chExt cx="100012" cy="449264"/>
          </a:xfrm>
        </p:grpSpPr>
        <p:sp>
          <p:nvSpPr>
            <p:cNvPr id="85" name="Rectangle 84"/>
            <p:cNvSpPr/>
            <p:nvPr/>
          </p:nvSpPr>
          <p:spPr bwMode="auto">
            <a:xfrm>
              <a:off x="2882107" y="2676524"/>
              <a:ext cx="76200" cy="76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6" name="Straight Connector 85"/>
            <p:cNvCxnSpPr/>
            <p:nvPr/>
          </p:nvCxnSpPr>
          <p:spPr bwMode="auto">
            <a:xfrm rot="21600000">
              <a:off x="2871788" y="2774950"/>
              <a:ext cx="1000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bwMode="auto">
            <a:xfrm rot="16500000" flipV="1">
              <a:off x="2746375" y="2933700"/>
              <a:ext cx="350838" cy="33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a:off x="1905000" y="914400"/>
            <a:ext cx="838200" cy="869950"/>
            <a:chOff x="4724400" y="2584451"/>
            <a:chExt cx="838200" cy="869950"/>
          </a:xfrm>
        </p:grpSpPr>
        <p:sp>
          <p:nvSpPr>
            <p:cNvPr id="89" name="5-Point Star 88"/>
            <p:cNvSpPr/>
            <p:nvPr/>
          </p:nvSpPr>
          <p:spPr bwMode="auto">
            <a:xfrm>
              <a:off x="4724400" y="2584451"/>
              <a:ext cx="838200" cy="850900"/>
            </a:xfrm>
            <a:prstGeom prst="star5">
              <a:avLst>
                <a:gd name="adj" fmla="val 0"/>
                <a:gd name="hf" fmla="val 105146"/>
                <a:gd name="vf" fmla="val 110557"/>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0" name="Oval 89"/>
            <p:cNvSpPr/>
            <p:nvPr/>
          </p:nvSpPr>
          <p:spPr bwMode="auto">
            <a:xfrm>
              <a:off x="5059363" y="2584451"/>
              <a:ext cx="168275" cy="16033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1" name="Oval 90"/>
            <p:cNvSpPr/>
            <p:nvPr/>
          </p:nvSpPr>
          <p:spPr bwMode="auto">
            <a:xfrm>
              <a:off x="4724400" y="2855914"/>
              <a:ext cx="168275" cy="161925"/>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 name="Oval 91"/>
            <p:cNvSpPr/>
            <p:nvPr/>
          </p:nvSpPr>
          <p:spPr bwMode="auto">
            <a:xfrm>
              <a:off x="4849813" y="3286126"/>
              <a:ext cx="168275" cy="160338"/>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 name="Oval 92"/>
            <p:cNvSpPr/>
            <p:nvPr/>
          </p:nvSpPr>
          <p:spPr bwMode="auto">
            <a:xfrm>
              <a:off x="5268913" y="3294064"/>
              <a:ext cx="168275" cy="16033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4" name="Oval 93"/>
            <p:cNvSpPr/>
            <p:nvPr/>
          </p:nvSpPr>
          <p:spPr bwMode="auto">
            <a:xfrm>
              <a:off x="5394325" y="2852739"/>
              <a:ext cx="168275" cy="160337"/>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96" name="Rectangle 95"/>
          <p:cNvSpPr/>
          <p:nvPr/>
        </p:nvSpPr>
        <p:spPr>
          <a:xfrm>
            <a:off x="1295400" y="7467600"/>
            <a:ext cx="533400" cy="533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2590800" y="7543801"/>
            <a:ext cx="762000" cy="7619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C:\Users\John\AppData\Local\Microsoft\Windows\Temporary Internet Files\Content.IE5\KWC2FHC4\MC900040164[1].wmf"/>
          <p:cNvPicPr>
            <a:picLocks noChangeAspect="1" noChangeArrowheads="1"/>
          </p:cNvPicPr>
          <p:nvPr/>
        </p:nvPicPr>
        <p:blipFill>
          <a:blip r:embed="rId2" cstate="print"/>
          <a:srcRect/>
          <a:stretch>
            <a:fillRect/>
          </a:stretch>
        </p:blipFill>
        <p:spPr bwMode="auto">
          <a:xfrm>
            <a:off x="381000" y="5486400"/>
            <a:ext cx="409647" cy="502006"/>
          </a:xfrm>
          <a:prstGeom prst="rect">
            <a:avLst/>
          </a:prstGeom>
          <a:noFill/>
        </p:spPr>
      </p:pic>
      <p:grpSp>
        <p:nvGrpSpPr>
          <p:cNvPr id="65" name="Group 64"/>
          <p:cNvGrpSpPr/>
          <p:nvPr/>
        </p:nvGrpSpPr>
        <p:grpSpPr>
          <a:xfrm>
            <a:off x="5486400" y="6248400"/>
            <a:ext cx="914400" cy="1905000"/>
            <a:chOff x="5072742" y="3962400"/>
            <a:chExt cx="914400" cy="1905000"/>
          </a:xfrm>
        </p:grpSpPr>
        <p:sp>
          <p:nvSpPr>
            <p:cNvPr id="83" name="Flowchart: Data 82"/>
            <p:cNvSpPr/>
            <p:nvPr/>
          </p:nvSpPr>
          <p:spPr>
            <a:xfrm>
              <a:off x="5072742" y="5410200"/>
              <a:ext cx="914400" cy="457200"/>
            </a:xfrm>
            <a:prstGeom prst="flowChartInputOutput">
              <a:avLst/>
            </a:prstGeom>
            <a:solidFill>
              <a:schemeClr val="accent5"/>
            </a:solidFill>
            <a:ln w="12700">
              <a:solidFill>
                <a:schemeClr val="tx1"/>
              </a:solid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6"/>
            <p:cNvSpPr>
              <a:spLocks/>
            </p:cNvSpPr>
            <p:nvPr/>
          </p:nvSpPr>
          <p:spPr bwMode="auto">
            <a:xfrm rot="5400000">
              <a:off x="4876800" y="4343400"/>
              <a:ext cx="14478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97" name="TextBox 96"/>
            <p:cNvSpPr txBox="1"/>
            <p:nvPr/>
          </p:nvSpPr>
          <p:spPr>
            <a:xfrm>
              <a:off x="5424714" y="4038600"/>
              <a:ext cx="295274" cy="1384995"/>
            </a:xfrm>
            <a:prstGeom prst="rect">
              <a:avLst/>
            </a:prstGeom>
            <a:noFill/>
          </p:spPr>
          <p:txBody>
            <a:bodyPr wrap="none" rtlCol="0">
              <a:spAutoFit/>
            </a:bodyPr>
            <a:lstStyle/>
            <a:p>
              <a:pPr algn="ctr"/>
              <a:r>
                <a:rPr lang="en-US" sz="1200" dirty="0"/>
                <a:t>B</a:t>
              </a:r>
            </a:p>
            <a:p>
              <a:pPr algn="ctr"/>
              <a:r>
                <a:rPr lang="en-US" sz="1200" dirty="0"/>
                <a:t>I</a:t>
              </a:r>
            </a:p>
            <a:p>
              <a:pPr algn="ctr"/>
              <a:r>
                <a:rPr lang="en-US" sz="1200" dirty="0"/>
                <a:t>A</a:t>
              </a:r>
            </a:p>
            <a:p>
              <a:pPr algn="ctr"/>
              <a:r>
                <a:rPr lang="en-US" sz="1200" dirty="0"/>
                <a:t>N</a:t>
              </a:r>
            </a:p>
            <a:p>
              <a:pPr algn="ctr"/>
              <a:r>
                <a:rPr lang="en-US" sz="1200" dirty="0"/>
                <a:t>C</a:t>
              </a:r>
            </a:p>
            <a:p>
              <a:pPr algn="ctr"/>
              <a:r>
                <a:rPr lang="en-US" sz="1200" dirty="0"/>
                <a:t>H</a:t>
              </a:r>
            </a:p>
            <a:p>
              <a:pPr algn="ctr"/>
              <a:r>
                <a:rPr lang="en-US" sz="1200" dirty="0"/>
                <a:t>I</a:t>
              </a:r>
            </a:p>
          </p:txBody>
        </p:sp>
      </p:grpSp>
      <p:grpSp>
        <p:nvGrpSpPr>
          <p:cNvPr id="53" name="Group 52"/>
          <p:cNvGrpSpPr/>
          <p:nvPr/>
        </p:nvGrpSpPr>
        <p:grpSpPr>
          <a:xfrm>
            <a:off x="6096000" y="4038600"/>
            <a:ext cx="393700" cy="1271588"/>
            <a:chOff x="3962400" y="6248400"/>
            <a:chExt cx="393700" cy="1271588"/>
          </a:xfrm>
        </p:grpSpPr>
        <p:sp>
          <p:nvSpPr>
            <p:cNvPr id="61" name="AutoShape 14"/>
            <p:cNvSpPr>
              <a:spLocks noChangeArrowheads="1"/>
            </p:cNvSpPr>
            <p:nvPr/>
          </p:nvSpPr>
          <p:spPr bwMode="auto">
            <a:xfrm>
              <a:off x="3962400" y="6801264"/>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sp>
          <p:nvSpPr>
            <p:cNvPr id="63" name="AutoShape 15"/>
            <p:cNvSpPr>
              <a:spLocks noChangeArrowheads="1"/>
            </p:cNvSpPr>
            <p:nvPr/>
          </p:nvSpPr>
          <p:spPr bwMode="auto">
            <a:xfrm>
              <a:off x="3962400" y="6248400"/>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p>
              <a:endParaRPr lang="en-US"/>
            </a:p>
          </p:txBody>
        </p:sp>
      </p:grpSp>
      <p:grpSp>
        <p:nvGrpSpPr>
          <p:cNvPr id="115" name="Group 114"/>
          <p:cNvGrpSpPr/>
          <p:nvPr/>
        </p:nvGrpSpPr>
        <p:grpSpPr>
          <a:xfrm>
            <a:off x="4038600" y="4572000"/>
            <a:ext cx="1143000" cy="1130300"/>
            <a:chOff x="4038600" y="4572000"/>
            <a:chExt cx="1143000" cy="1130300"/>
          </a:xfrm>
        </p:grpSpPr>
        <p:sp>
          <p:nvSpPr>
            <p:cNvPr id="107" name="Rectangle 106"/>
            <p:cNvSpPr/>
            <p:nvPr/>
          </p:nvSpPr>
          <p:spPr>
            <a:xfrm>
              <a:off x="5097781" y="46355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965700" y="51689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4051300" y="5105400"/>
              <a:ext cx="45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Parallelogram 103"/>
            <p:cNvSpPr/>
            <p:nvPr/>
          </p:nvSpPr>
          <p:spPr>
            <a:xfrm>
              <a:off x="4038600" y="4572000"/>
              <a:ext cx="1143000" cy="6096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4" name="Group 113"/>
          <p:cNvGrpSpPr/>
          <p:nvPr/>
        </p:nvGrpSpPr>
        <p:grpSpPr>
          <a:xfrm>
            <a:off x="4267200" y="4953000"/>
            <a:ext cx="533400" cy="914400"/>
            <a:chOff x="4267200" y="5638800"/>
            <a:chExt cx="609600" cy="990600"/>
          </a:xfrm>
        </p:grpSpPr>
        <p:sp>
          <p:nvSpPr>
            <p:cNvPr id="113" name="Rectangle 112"/>
            <p:cNvSpPr/>
            <p:nvPr/>
          </p:nvSpPr>
          <p:spPr>
            <a:xfrm>
              <a:off x="4818381" y="6096000"/>
              <a:ext cx="45719"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Parallelogram 110"/>
            <p:cNvSpPr/>
            <p:nvPr/>
          </p:nvSpPr>
          <p:spPr>
            <a:xfrm>
              <a:off x="4267200" y="6019800"/>
              <a:ext cx="609600" cy="3048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4267200" y="5638800"/>
              <a:ext cx="45719"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4754881" y="5638800"/>
              <a:ext cx="45719"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4267200" y="5638800"/>
              <a:ext cx="533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4419600" y="6324600"/>
              <a:ext cx="45719" cy="15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4115593" y="7764463"/>
            <a:ext cx="618332" cy="749300"/>
            <a:chOff x="4115593" y="7764463"/>
            <a:chExt cx="618332" cy="749300"/>
          </a:xfrm>
        </p:grpSpPr>
        <p:sp>
          <p:nvSpPr>
            <p:cNvPr id="102" name="Rectangle 664"/>
            <p:cNvSpPr>
              <a:spLocks noChangeArrowheads="1"/>
            </p:cNvSpPr>
            <p:nvPr/>
          </p:nvSpPr>
          <p:spPr bwMode="auto">
            <a:xfrm rot="4264616">
              <a:off x="4433888" y="8151813"/>
              <a:ext cx="260350" cy="339725"/>
            </a:xfrm>
            <a:prstGeom prst="rect">
              <a:avLst/>
            </a:prstGeom>
            <a:noFill/>
            <a:ln w="9525">
              <a:noFill/>
              <a:miter lim="800000"/>
              <a:headEnd/>
              <a:tailEnd/>
            </a:ln>
          </p:spPr>
          <p:txBody>
            <a:bodyPr lIns="92075" tIns="46038" rIns="92075" bIns="46038">
              <a:spAutoFit/>
            </a:bodyPr>
            <a:lstStyle/>
            <a:p>
              <a:pPr algn="ctr" eaLnBrk="0" hangingPunct="0"/>
              <a:endParaRPr lang="en-US" sz="800"/>
            </a:p>
            <a:p>
              <a:pPr algn="ctr" eaLnBrk="0" hangingPunct="0"/>
              <a:endParaRPr lang="en-US" sz="800"/>
            </a:p>
          </p:txBody>
        </p:sp>
        <p:sp>
          <p:nvSpPr>
            <p:cNvPr id="103" name="Freeform 665"/>
            <p:cNvSpPr>
              <a:spLocks/>
            </p:cNvSpPr>
            <p:nvPr/>
          </p:nvSpPr>
          <p:spPr bwMode="auto">
            <a:xfrm rot="19094338" flipH="1">
              <a:off x="4154488" y="8240713"/>
              <a:ext cx="439738" cy="273050"/>
            </a:xfrm>
            <a:custGeom>
              <a:avLst/>
              <a:gdLst>
                <a:gd name="T0" fmla="*/ 275 w 299"/>
                <a:gd name="T1" fmla="*/ 12 h 214"/>
                <a:gd name="T2" fmla="*/ 299 w 299"/>
                <a:gd name="T3" fmla="*/ 82 h 214"/>
                <a:gd name="T4" fmla="*/ 244 w 299"/>
                <a:gd name="T5" fmla="*/ 101 h 214"/>
                <a:gd name="T6" fmla="*/ 252 w 299"/>
                <a:gd name="T7" fmla="*/ 123 h 214"/>
                <a:gd name="T8" fmla="*/ 247 w 299"/>
                <a:gd name="T9" fmla="*/ 164 h 214"/>
                <a:gd name="T10" fmla="*/ 102 w 299"/>
                <a:gd name="T11" fmla="*/ 214 h 214"/>
                <a:gd name="T12" fmla="*/ 36 w 299"/>
                <a:gd name="T13" fmla="*/ 197 h 214"/>
                <a:gd name="T14" fmla="*/ 0 w 299"/>
                <a:gd name="T15" fmla="*/ 123 h 214"/>
                <a:gd name="T16" fmla="*/ 42 w 299"/>
                <a:gd name="T17" fmla="*/ 54 h 214"/>
                <a:gd name="T18" fmla="*/ 165 w 299"/>
                <a:gd name="T19" fmla="*/ 0 h 214"/>
                <a:gd name="T20" fmla="*/ 201 w 299"/>
                <a:gd name="T21" fmla="*/ 9 h 214"/>
                <a:gd name="T22" fmla="*/ 220 w 299"/>
                <a:gd name="T23" fmla="*/ 31 h 214"/>
                <a:gd name="T24" fmla="*/ 275 w 299"/>
                <a:gd name="T25" fmla="*/ 12 h 2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9"/>
                <a:gd name="T40" fmla="*/ 0 h 214"/>
                <a:gd name="T41" fmla="*/ 299 w 299"/>
                <a:gd name="T42" fmla="*/ 214 h 2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9" h="214">
                  <a:moveTo>
                    <a:pt x="275" y="12"/>
                  </a:moveTo>
                  <a:lnTo>
                    <a:pt x="299" y="82"/>
                  </a:lnTo>
                  <a:lnTo>
                    <a:pt x="244" y="101"/>
                  </a:lnTo>
                  <a:lnTo>
                    <a:pt x="252" y="123"/>
                  </a:lnTo>
                  <a:lnTo>
                    <a:pt x="247" y="164"/>
                  </a:lnTo>
                  <a:lnTo>
                    <a:pt x="102" y="214"/>
                  </a:lnTo>
                  <a:lnTo>
                    <a:pt x="36" y="197"/>
                  </a:lnTo>
                  <a:lnTo>
                    <a:pt x="0" y="123"/>
                  </a:lnTo>
                  <a:lnTo>
                    <a:pt x="42" y="54"/>
                  </a:lnTo>
                  <a:lnTo>
                    <a:pt x="165" y="0"/>
                  </a:lnTo>
                  <a:lnTo>
                    <a:pt x="201" y="9"/>
                  </a:lnTo>
                  <a:lnTo>
                    <a:pt x="220" y="31"/>
                  </a:lnTo>
                  <a:lnTo>
                    <a:pt x="275" y="12"/>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16" name="Freeform 666"/>
            <p:cNvSpPr>
              <a:spLocks/>
            </p:cNvSpPr>
            <p:nvPr/>
          </p:nvSpPr>
          <p:spPr bwMode="auto">
            <a:xfrm rot="15999716">
              <a:off x="4052887" y="7978775"/>
              <a:ext cx="465138" cy="339725"/>
            </a:xfrm>
            <a:custGeom>
              <a:avLst/>
              <a:gdLst>
                <a:gd name="T0" fmla="*/ 288 w 291"/>
                <a:gd name="T1" fmla="*/ 231 h 231"/>
                <a:gd name="T2" fmla="*/ 207 w 291"/>
                <a:gd name="T3" fmla="*/ 57 h 231"/>
                <a:gd name="T4" fmla="*/ 0 w 291"/>
                <a:gd name="T5" fmla="*/ 39 h 231"/>
                <a:gd name="T6" fmla="*/ 0 60000 65536"/>
                <a:gd name="T7" fmla="*/ 0 60000 65536"/>
                <a:gd name="T8" fmla="*/ 0 60000 65536"/>
                <a:gd name="T9" fmla="*/ 0 w 291"/>
                <a:gd name="T10" fmla="*/ 0 h 231"/>
                <a:gd name="T11" fmla="*/ 291 w 291"/>
                <a:gd name="T12" fmla="*/ 231 h 231"/>
              </a:gdLst>
              <a:ahLst/>
              <a:cxnLst>
                <a:cxn ang="T6">
                  <a:pos x="T0" y="T1"/>
                </a:cxn>
                <a:cxn ang="T7">
                  <a:pos x="T2" y="T3"/>
                </a:cxn>
                <a:cxn ang="T8">
                  <a:pos x="T4" y="T5"/>
                </a:cxn>
              </a:cxnLst>
              <a:rect l="T9" t="T10" r="T11" b="T12"/>
              <a:pathLst>
                <a:path w="291" h="231">
                  <a:moveTo>
                    <a:pt x="288" y="231"/>
                  </a:moveTo>
                  <a:cubicBezTo>
                    <a:pt x="275" y="202"/>
                    <a:pt x="291" y="114"/>
                    <a:pt x="207" y="57"/>
                  </a:cubicBezTo>
                  <a:cubicBezTo>
                    <a:pt x="123" y="0"/>
                    <a:pt x="43" y="43"/>
                    <a:pt x="0" y="39"/>
                  </a:cubicBezTo>
                </a:path>
              </a:pathLst>
            </a:custGeom>
            <a:noFill/>
            <a:ln w="9525">
              <a:solidFill>
                <a:schemeClr val="tx1"/>
              </a:solidFill>
              <a:round/>
              <a:headEnd type="arrow" w="med" len="med"/>
              <a:tailEnd type="arrow" w="med" len="med"/>
            </a:ln>
          </p:spPr>
          <p:txBody>
            <a:bodyPr/>
            <a:lstStyle/>
            <a:p>
              <a:endParaRPr lang="en-US"/>
            </a:p>
          </p:txBody>
        </p:sp>
        <p:sp>
          <p:nvSpPr>
            <p:cNvPr id="117" name="Freeform 667"/>
            <p:cNvSpPr>
              <a:spLocks/>
            </p:cNvSpPr>
            <p:nvPr/>
          </p:nvSpPr>
          <p:spPr bwMode="auto">
            <a:xfrm flipH="1">
              <a:off x="4500563" y="7764463"/>
              <a:ext cx="192088" cy="544513"/>
            </a:xfrm>
            <a:custGeom>
              <a:avLst/>
              <a:gdLst>
                <a:gd name="T0" fmla="*/ 64 w 192"/>
                <a:gd name="T1" fmla="*/ 20 h 424"/>
                <a:gd name="T2" fmla="*/ 140 w 192"/>
                <a:gd name="T3" fmla="*/ 0 h 424"/>
                <a:gd name="T4" fmla="*/ 140 w 192"/>
                <a:gd name="T5" fmla="*/ 76 h 424"/>
                <a:gd name="T6" fmla="*/ 168 w 192"/>
                <a:gd name="T7" fmla="*/ 80 h 424"/>
                <a:gd name="T8" fmla="*/ 192 w 192"/>
                <a:gd name="T9" fmla="*/ 100 h 424"/>
                <a:gd name="T10" fmla="*/ 192 w 192"/>
                <a:gd name="T11" fmla="*/ 316 h 424"/>
                <a:gd name="T12" fmla="*/ 164 w 192"/>
                <a:gd name="T13" fmla="*/ 388 h 424"/>
                <a:gd name="T14" fmla="*/ 44 w 192"/>
                <a:gd name="T15" fmla="*/ 424 h 424"/>
                <a:gd name="T16" fmla="*/ 0 w 192"/>
                <a:gd name="T17" fmla="*/ 360 h 424"/>
                <a:gd name="T18" fmla="*/ 0 w 192"/>
                <a:gd name="T19" fmla="*/ 144 h 424"/>
                <a:gd name="T20" fmla="*/ 32 w 192"/>
                <a:gd name="T21" fmla="*/ 108 h 424"/>
                <a:gd name="T22" fmla="*/ 68 w 192"/>
                <a:gd name="T23" fmla="*/ 96 h 424"/>
                <a:gd name="T24" fmla="*/ 68 w 192"/>
                <a:gd name="T25" fmla="*/ 12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424"/>
                <a:gd name="T41" fmla="*/ 192 w 192"/>
                <a:gd name="T42" fmla="*/ 424 h 4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424">
                  <a:moveTo>
                    <a:pt x="64" y="20"/>
                  </a:moveTo>
                  <a:lnTo>
                    <a:pt x="140" y="0"/>
                  </a:lnTo>
                  <a:lnTo>
                    <a:pt x="140" y="76"/>
                  </a:lnTo>
                  <a:lnTo>
                    <a:pt x="168" y="80"/>
                  </a:lnTo>
                  <a:lnTo>
                    <a:pt x="192" y="100"/>
                  </a:lnTo>
                  <a:lnTo>
                    <a:pt x="192" y="316"/>
                  </a:lnTo>
                  <a:lnTo>
                    <a:pt x="164" y="388"/>
                  </a:lnTo>
                  <a:lnTo>
                    <a:pt x="44" y="424"/>
                  </a:lnTo>
                  <a:lnTo>
                    <a:pt x="0" y="360"/>
                  </a:lnTo>
                  <a:lnTo>
                    <a:pt x="0" y="144"/>
                  </a:lnTo>
                  <a:lnTo>
                    <a:pt x="32" y="108"/>
                  </a:lnTo>
                  <a:lnTo>
                    <a:pt x="68" y="96"/>
                  </a:lnTo>
                  <a:lnTo>
                    <a:pt x="68" y="12"/>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nvGrpSpPr>
          <p:cNvPr id="145" name="Group 144"/>
          <p:cNvGrpSpPr/>
          <p:nvPr/>
        </p:nvGrpSpPr>
        <p:grpSpPr>
          <a:xfrm>
            <a:off x="990600" y="990600"/>
            <a:ext cx="612668" cy="807422"/>
            <a:chOff x="3581400" y="2895600"/>
            <a:chExt cx="612668" cy="807422"/>
          </a:xfrm>
        </p:grpSpPr>
        <p:grpSp>
          <p:nvGrpSpPr>
            <p:cNvPr id="135" name="Group 134"/>
            <p:cNvGrpSpPr/>
            <p:nvPr/>
          </p:nvGrpSpPr>
          <p:grpSpPr>
            <a:xfrm>
              <a:off x="3733800" y="3047996"/>
              <a:ext cx="304800" cy="457199"/>
              <a:chOff x="3352800" y="3505200"/>
              <a:chExt cx="304800" cy="326571"/>
            </a:xfrm>
          </p:grpSpPr>
          <p:cxnSp>
            <p:nvCxnSpPr>
              <p:cNvPr id="126" name="Straight Connector 125"/>
              <p:cNvCxnSpPr/>
              <p:nvPr/>
            </p:nvCxnSpPr>
            <p:spPr>
              <a:xfrm>
                <a:off x="3352800" y="3505200"/>
                <a:ext cx="304800" cy="0"/>
              </a:xfrm>
              <a:prstGeom prst="line">
                <a:avLst/>
              </a:prstGeom>
              <a:ln w="31750">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H="1">
                <a:off x="3352800" y="3505200"/>
                <a:ext cx="6824" cy="326571"/>
              </a:xfrm>
              <a:prstGeom prst="line">
                <a:avLst/>
              </a:prstGeom>
              <a:ln w="31750">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3650776" y="3505200"/>
                <a:ext cx="6824" cy="326571"/>
              </a:xfrm>
              <a:prstGeom prst="line">
                <a:avLst/>
              </a:prstGeom>
              <a:ln w="31750">
                <a:solidFill>
                  <a:schemeClr val="tx1"/>
                </a:solidFill>
                <a:headEnd type="none" w="lg" len="lg"/>
                <a:tailEnd type="none"/>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p:cNvCxnSpPr/>
            <p:nvPr/>
          </p:nvCxnSpPr>
          <p:spPr>
            <a:xfrm>
              <a:off x="3733800" y="2895600"/>
              <a:ext cx="304800" cy="381000"/>
            </a:xfrm>
            <a:prstGeom prst="straightConnector1">
              <a:avLst/>
            </a:prstGeom>
            <a:ln w="31750" cap="rnd">
              <a:solidFill>
                <a:schemeClr val="tx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3581400" y="3518356"/>
              <a:ext cx="612668" cy="184666"/>
            </a:xfrm>
            <a:prstGeom prst="rect">
              <a:avLst/>
            </a:prstGeom>
            <a:noFill/>
          </p:spPr>
          <p:txBody>
            <a:bodyPr wrap="none" rtlCol="0">
              <a:spAutoFit/>
            </a:bodyPr>
            <a:lstStyle/>
            <a:p>
              <a:r>
                <a:rPr lang="en-US" sz="600" dirty="0"/>
                <a:t>Nickelodeon</a:t>
              </a:r>
            </a:p>
          </p:txBody>
        </p:sp>
      </p:grpSp>
      <p:sp>
        <p:nvSpPr>
          <p:cNvPr id="137" name="Freeform 620"/>
          <p:cNvSpPr>
            <a:spLocks/>
          </p:cNvSpPr>
          <p:nvPr/>
        </p:nvSpPr>
        <p:spPr bwMode="auto">
          <a:xfrm flipH="1">
            <a:off x="3074394" y="4707280"/>
            <a:ext cx="1224" cy="440983"/>
          </a:xfrm>
          <a:custGeom>
            <a:avLst/>
            <a:gdLst>
              <a:gd name="T0" fmla="*/ 1 w 1"/>
              <a:gd name="T1" fmla="*/ 0 h 362"/>
              <a:gd name="T2" fmla="*/ 0 w 1"/>
              <a:gd name="T3" fmla="*/ 362 h 362"/>
              <a:gd name="T4" fmla="*/ 0 60000 65536"/>
              <a:gd name="T5" fmla="*/ 0 60000 65536"/>
              <a:gd name="T6" fmla="*/ 0 w 1"/>
              <a:gd name="T7" fmla="*/ 0 h 362"/>
              <a:gd name="T8" fmla="*/ 1 w 1"/>
              <a:gd name="T9" fmla="*/ 362 h 362"/>
            </a:gdLst>
            <a:ahLst/>
            <a:cxnLst>
              <a:cxn ang="T4">
                <a:pos x="T0" y="T1"/>
              </a:cxn>
              <a:cxn ang="T5">
                <a:pos x="T2" y="T3"/>
              </a:cxn>
            </a:cxnLst>
            <a:rect l="T6" t="T7" r="T8" b="T9"/>
            <a:pathLst>
              <a:path w="1" h="362">
                <a:moveTo>
                  <a:pt x="1" y="0"/>
                </a:moveTo>
                <a:lnTo>
                  <a:pt x="0" y="362"/>
                </a:lnTo>
              </a:path>
            </a:pathLst>
          </a:custGeom>
          <a:noFill/>
          <a:ln w="28575">
            <a:solidFill>
              <a:schemeClr val="tx1"/>
            </a:solidFill>
            <a:round/>
            <a:headEnd/>
            <a:tailEnd/>
          </a:ln>
        </p:spPr>
        <p:txBody>
          <a:bodyPr wrap="none" anchor="ctr"/>
          <a:lstStyle/>
          <a:p>
            <a:endParaRPr lang="en-US"/>
          </a:p>
        </p:txBody>
      </p:sp>
      <p:sp>
        <p:nvSpPr>
          <p:cNvPr id="138" name="Freeform 621"/>
          <p:cNvSpPr>
            <a:spLocks/>
          </p:cNvSpPr>
          <p:nvPr/>
        </p:nvSpPr>
        <p:spPr bwMode="auto">
          <a:xfrm flipH="1">
            <a:off x="3275111" y="4721898"/>
            <a:ext cx="1224" cy="416620"/>
          </a:xfrm>
          <a:custGeom>
            <a:avLst/>
            <a:gdLst>
              <a:gd name="T0" fmla="*/ 1 w 1"/>
              <a:gd name="T1" fmla="*/ 0 h 342"/>
              <a:gd name="T2" fmla="*/ 0 w 1"/>
              <a:gd name="T3" fmla="*/ 342 h 342"/>
              <a:gd name="T4" fmla="*/ 0 60000 65536"/>
              <a:gd name="T5" fmla="*/ 0 60000 65536"/>
              <a:gd name="T6" fmla="*/ 0 w 1"/>
              <a:gd name="T7" fmla="*/ 0 h 342"/>
              <a:gd name="T8" fmla="*/ 1 w 1"/>
              <a:gd name="T9" fmla="*/ 342 h 342"/>
            </a:gdLst>
            <a:ahLst/>
            <a:cxnLst>
              <a:cxn ang="T4">
                <a:pos x="T0" y="T1"/>
              </a:cxn>
              <a:cxn ang="T5">
                <a:pos x="T2" y="T3"/>
              </a:cxn>
            </a:cxnLst>
            <a:rect l="T6" t="T7" r="T8" b="T9"/>
            <a:pathLst>
              <a:path w="1" h="342">
                <a:moveTo>
                  <a:pt x="1" y="0"/>
                </a:moveTo>
                <a:lnTo>
                  <a:pt x="0" y="342"/>
                </a:lnTo>
              </a:path>
            </a:pathLst>
          </a:custGeom>
          <a:noFill/>
          <a:ln w="28575">
            <a:solidFill>
              <a:schemeClr val="tx1"/>
            </a:solidFill>
            <a:round/>
            <a:headEnd/>
            <a:tailEnd/>
          </a:ln>
        </p:spPr>
        <p:txBody>
          <a:bodyPr wrap="none" anchor="ctr"/>
          <a:lstStyle/>
          <a:p>
            <a:endParaRPr lang="en-US"/>
          </a:p>
        </p:txBody>
      </p:sp>
      <p:sp>
        <p:nvSpPr>
          <p:cNvPr id="100" name="Text Box 635"/>
          <p:cNvSpPr txBox="1">
            <a:spLocks noChangeArrowheads="1"/>
          </p:cNvSpPr>
          <p:nvPr/>
        </p:nvSpPr>
        <p:spPr bwMode="auto">
          <a:xfrm flipH="1">
            <a:off x="2514600" y="5334000"/>
            <a:ext cx="414338" cy="228600"/>
          </a:xfrm>
          <a:prstGeom prst="rect">
            <a:avLst/>
          </a:prstGeom>
          <a:noFill/>
          <a:ln w="9525">
            <a:noFill/>
            <a:miter lim="800000"/>
            <a:headEnd/>
            <a:tailEnd/>
          </a:ln>
        </p:spPr>
        <p:txBody>
          <a:bodyPr lIns="0" tIns="0" rIns="0" bIns="0"/>
          <a:lstStyle/>
          <a:p>
            <a:pPr algn="ctr">
              <a:spcBef>
                <a:spcPct val="50000"/>
              </a:spcBef>
            </a:pPr>
            <a:r>
              <a:rPr lang="en-US" sz="800" dirty="0"/>
              <a:t>Drop Out Penalty</a:t>
            </a:r>
          </a:p>
        </p:txBody>
      </p:sp>
      <p:grpSp>
        <p:nvGrpSpPr>
          <p:cNvPr id="175" name="Group 174"/>
          <p:cNvGrpSpPr/>
          <p:nvPr/>
        </p:nvGrpSpPr>
        <p:grpSpPr>
          <a:xfrm>
            <a:off x="3165475" y="3617115"/>
            <a:ext cx="517525" cy="815185"/>
            <a:chOff x="3165475" y="3617115"/>
            <a:chExt cx="517525" cy="815185"/>
          </a:xfrm>
        </p:grpSpPr>
        <p:sp>
          <p:nvSpPr>
            <p:cNvPr id="130" name="Freeform 625"/>
            <p:cNvSpPr>
              <a:spLocks/>
            </p:cNvSpPr>
            <p:nvPr/>
          </p:nvSpPr>
          <p:spPr bwMode="auto">
            <a:xfrm rot="540817" flipH="1">
              <a:off x="3368675" y="4279900"/>
              <a:ext cx="152400" cy="152400"/>
            </a:xfrm>
            <a:custGeom>
              <a:avLst/>
              <a:gdLst>
                <a:gd name="T0" fmla="*/ 0 w 214"/>
                <a:gd name="T1" fmla="*/ 0 h 165"/>
                <a:gd name="T2" fmla="*/ 214 w 214"/>
                <a:gd name="T3" fmla="*/ 21 h 165"/>
                <a:gd name="T4" fmla="*/ 210 w 214"/>
                <a:gd name="T5" fmla="*/ 165 h 165"/>
                <a:gd name="T6" fmla="*/ 0 w 214"/>
                <a:gd name="T7" fmla="*/ 140 h 165"/>
                <a:gd name="T8" fmla="*/ 0 w 214"/>
                <a:gd name="T9" fmla="*/ 0 h 165"/>
                <a:gd name="T10" fmla="*/ 0 60000 65536"/>
                <a:gd name="T11" fmla="*/ 0 60000 65536"/>
                <a:gd name="T12" fmla="*/ 0 60000 65536"/>
                <a:gd name="T13" fmla="*/ 0 60000 65536"/>
                <a:gd name="T14" fmla="*/ 0 60000 65536"/>
                <a:gd name="T15" fmla="*/ 0 w 214"/>
                <a:gd name="T16" fmla="*/ 0 h 165"/>
                <a:gd name="T17" fmla="*/ 214 w 214"/>
                <a:gd name="T18" fmla="*/ 165 h 165"/>
              </a:gdLst>
              <a:ahLst/>
              <a:cxnLst>
                <a:cxn ang="T10">
                  <a:pos x="T0" y="T1"/>
                </a:cxn>
                <a:cxn ang="T11">
                  <a:pos x="T2" y="T3"/>
                </a:cxn>
                <a:cxn ang="T12">
                  <a:pos x="T4" y="T5"/>
                </a:cxn>
                <a:cxn ang="T13">
                  <a:pos x="T6" y="T7"/>
                </a:cxn>
                <a:cxn ang="T14">
                  <a:pos x="T8" y="T9"/>
                </a:cxn>
              </a:cxnLst>
              <a:rect l="T15" t="T16" r="T17" b="T18"/>
              <a:pathLst>
                <a:path w="214" h="165">
                  <a:moveTo>
                    <a:pt x="0" y="0"/>
                  </a:moveTo>
                  <a:lnTo>
                    <a:pt x="214" y="21"/>
                  </a:lnTo>
                  <a:lnTo>
                    <a:pt x="210" y="165"/>
                  </a:lnTo>
                  <a:lnTo>
                    <a:pt x="0" y="140"/>
                  </a:lnTo>
                  <a:lnTo>
                    <a:pt x="0" y="0"/>
                  </a:lnTo>
                  <a:close/>
                </a:path>
              </a:pathLst>
            </a:custGeom>
            <a:solidFill>
              <a:schemeClr val="bg2"/>
            </a:solidFill>
            <a:ln w="9525">
              <a:solidFill>
                <a:schemeClr val="tx1"/>
              </a:solidFill>
              <a:round/>
              <a:headEnd/>
              <a:tailEnd/>
            </a:ln>
          </p:spPr>
          <p:txBody>
            <a:bodyPr/>
            <a:lstStyle/>
            <a:p>
              <a:endParaRPr lang="en-US"/>
            </a:p>
          </p:txBody>
        </p:sp>
        <p:sp>
          <p:nvSpPr>
            <p:cNvPr id="139" name="Freeform 622"/>
            <p:cNvSpPr>
              <a:spLocks/>
            </p:cNvSpPr>
            <p:nvPr/>
          </p:nvSpPr>
          <p:spPr bwMode="auto">
            <a:xfrm>
              <a:off x="3165475" y="3733800"/>
              <a:ext cx="219075" cy="37398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131" name="Freeform 626"/>
            <p:cNvSpPr>
              <a:spLocks/>
            </p:cNvSpPr>
            <p:nvPr/>
          </p:nvSpPr>
          <p:spPr bwMode="auto">
            <a:xfrm flipH="1">
              <a:off x="3429000" y="4114800"/>
              <a:ext cx="45719" cy="248432"/>
            </a:xfrm>
            <a:custGeom>
              <a:avLst/>
              <a:gdLst>
                <a:gd name="T0" fmla="*/ 0 w 52"/>
                <a:gd name="T1" fmla="*/ 57 h 296"/>
                <a:gd name="T2" fmla="*/ 1 w 52"/>
                <a:gd name="T3" fmla="*/ 296 h 296"/>
                <a:gd name="T4" fmla="*/ 52 w 52"/>
                <a:gd name="T5" fmla="*/ 295 h 296"/>
                <a:gd name="T6" fmla="*/ 51 w 52"/>
                <a:gd name="T7" fmla="*/ 0 h 296"/>
                <a:gd name="T8" fmla="*/ 0 w 52"/>
                <a:gd name="T9" fmla="*/ 57 h 296"/>
                <a:gd name="T10" fmla="*/ 0 60000 65536"/>
                <a:gd name="T11" fmla="*/ 0 60000 65536"/>
                <a:gd name="T12" fmla="*/ 0 60000 65536"/>
                <a:gd name="T13" fmla="*/ 0 60000 65536"/>
                <a:gd name="T14" fmla="*/ 0 60000 65536"/>
                <a:gd name="T15" fmla="*/ 0 w 52"/>
                <a:gd name="T16" fmla="*/ 0 h 296"/>
                <a:gd name="T17" fmla="*/ 52 w 52"/>
                <a:gd name="T18" fmla="*/ 296 h 296"/>
              </a:gdLst>
              <a:ahLst/>
              <a:cxnLst>
                <a:cxn ang="T10">
                  <a:pos x="T0" y="T1"/>
                </a:cxn>
                <a:cxn ang="T11">
                  <a:pos x="T2" y="T3"/>
                </a:cxn>
                <a:cxn ang="T12">
                  <a:pos x="T4" y="T5"/>
                </a:cxn>
                <a:cxn ang="T13">
                  <a:pos x="T6" y="T7"/>
                </a:cxn>
                <a:cxn ang="T14">
                  <a:pos x="T8" y="T9"/>
                </a:cxn>
              </a:cxnLst>
              <a:rect l="T15" t="T16" r="T17" b="T18"/>
              <a:pathLst>
                <a:path w="52" h="296">
                  <a:moveTo>
                    <a:pt x="0" y="57"/>
                  </a:moveTo>
                  <a:lnTo>
                    <a:pt x="1" y="296"/>
                  </a:lnTo>
                  <a:lnTo>
                    <a:pt x="52" y="295"/>
                  </a:lnTo>
                  <a:lnTo>
                    <a:pt x="51" y="0"/>
                  </a:lnTo>
                  <a:lnTo>
                    <a:pt x="0" y="57"/>
                  </a:lnTo>
                  <a:close/>
                </a:path>
              </a:pathLst>
            </a:custGeom>
            <a:solidFill>
              <a:schemeClr val="bg2"/>
            </a:solidFill>
            <a:ln w="9525" cap="flat" cmpd="sng">
              <a:solidFill>
                <a:schemeClr val="tx1"/>
              </a:solidFill>
              <a:prstDash val="solid"/>
              <a:round/>
              <a:headEnd type="none" w="med" len="med"/>
              <a:tailEnd type="none" w="med" len="med"/>
            </a:ln>
          </p:spPr>
          <p:txBody>
            <a:bodyPr/>
            <a:lstStyle/>
            <a:p>
              <a:endParaRPr lang="en-US"/>
            </a:p>
          </p:txBody>
        </p:sp>
        <p:sp>
          <p:nvSpPr>
            <p:cNvPr id="143" name="Rectangle 142"/>
            <p:cNvSpPr/>
            <p:nvPr/>
          </p:nvSpPr>
          <p:spPr>
            <a:xfrm rot="20602385">
              <a:off x="3200400" y="4114800"/>
              <a:ext cx="457200" cy="45719"/>
            </a:xfrm>
            <a:prstGeom prst="rect">
              <a:avLst/>
            </a:prstGeom>
            <a:solidFill>
              <a:schemeClr val="bg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Connector 146"/>
            <p:cNvCxnSpPr/>
            <p:nvPr/>
          </p:nvCxnSpPr>
          <p:spPr>
            <a:xfrm rot="-180000" flipH="1">
              <a:off x="3202781" y="4107060"/>
              <a:ext cx="3029" cy="839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600000">
              <a:off x="3343424" y="4107060"/>
              <a:ext cx="4614" cy="229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152" idx="7"/>
            </p:cNvCxnSpPr>
            <p:nvPr/>
          </p:nvCxnSpPr>
          <p:spPr>
            <a:xfrm>
              <a:off x="3504260" y="3990375"/>
              <a:ext cx="3321" cy="1007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152" idx="6"/>
            </p:cNvCxnSpPr>
            <p:nvPr/>
          </p:nvCxnSpPr>
          <p:spPr>
            <a:xfrm flipH="1">
              <a:off x="3640933" y="3990375"/>
              <a:ext cx="941" cy="577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Freeform 622"/>
            <p:cNvSpPr>
              <a:spLocks/>
            </p:cNvSpPr>
            <p:nvPr/>
          </p:nvSpPr>
          <p:spPr bwMode="auto">
            <a:xfrm>
              <a:off x="3463925" y="3617115"/>
              <a:ext cx="219075" cy="37398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cxnSp>
          <p:nvCxnSpPr>
            <p:cNvPr id="156" name="Straight Arrow Connector 155"/>
            <p:cNvCxnSpPr/>
            <p:nvPr/>
          </p:nvCxnSpPr>
          <p:spPr>
            <a:xfrm>
              <a:off x="3576589" y="3776667"/>
              <a:ext cx="0" cy="182880"/>
            </a:xfrm>
            <a:prstGeom prst="straightConnector1">
              <a:avLst/>
            </a:prstGeom>
            <a:ln w="6350">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3276600" y="3781422"/>
              <a:ext cx="0" cy="182880"/>
            </a:xfrm>
            <a:prstGeom prst="straightConnector1">
              <a:avLst/>
            </a:prstGeom>
            <a:ln w="6350">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grpSp>
      <p:grpSp>
        <p:nvGrpSpPr>
          <p:cNvPr id="194" name="Group 193"/>
          <p:cNvGrpSpPr/>
          <p:nvPr/>
        </p:nvGrpSpPr>
        <p:grpSpPr>
          <a:xfrm>
            <a:off x="1993899" y="2146300"/>
            <a:ext cx="182880" cy="558800"/>
            <a:chOff x="1993899" y="2146300"/>
            <a:chExt cx="182880" cy="558800"/>
          </a:xfrm>
        </p:grpSpPr>
        <p:cxnSp>
          <p:nvCxnSpPr>
            <p:cNvPr id="178" name="Straight Connector 177"/>
            <p:cNvCxnSpPr/>
            <p:nvPr/>
          </p:nvCxnSpPr>
          <p:spPr>
            <a:xfrm>
              <a:off x="2133600" y="21717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9" name="Oval 178"/>
            <p:cNvSpPr/>
            <p:nvPr/>
          </p:nvSpPr>
          <p:spPr bwMode="auto">
            <a:xfrm>
              <a:off x="1993899" y="2146300"/>
              <a:ext cx="182880" cy="18288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3" name="Oval 192"/>
            <p:cNvSpPr/>
            <p:nvPr/>
          </p:nvSpPr>
          <p:spPr>
            <a:xfrm>
              <a:off x="2074067" y="2169323"/>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9" name="Group 198"/>
          <p:cNvGrpSpPr/>
          <p:nvPr/>
        </p:nvGrpSpPr>
        <p:grpSpPr>
          <a:xfrm>
            <a:off x="2395534" y="2133600"/>
            <a:ext cx="137160" cy="558800"/>
            <a:chOff x="2395534" y="2133600"/>
            <a:chExt cx="137160" cy="558800"/>
          </a:xfrm>
        </p:grpSpPr>
        <p:cxnSp>
          <p:nvCxnSpPr>
            <p:cNvPr id="196" name="Straight Connector 195"/>
            <p:cNvCxnSpPr/>
            <p:nvPr/>
          </p:nvCxnSpPr>
          <p:spPr>
            <a:xfrm>
              <a:off x="2501900"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7" name="Oval 196"/>
            <p:cNvSpPr/>
            <p:nvPr/>
          </p:nvSpPr>
          <p:spPr bwMode="auto">
            <a:xfrm>
              <a:off x="2395534" y="2133600"/>
              <a:ext cx="137160" cy="137160"/>
            </a:xfrm>
            <a:prstGeom prst="ellipse">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8" name="Oval 197"/>
            <p:cNvSpPr/>
            <p:nvPr/>
          </p:nvSpPr>
          <p:spPr>
            <a:xfrm>
              <a:off x="2454272" y="2159004"/>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 name="Group 204"/>
          <p:cNvGrpSpPr/>
          <p:nvPr/>
        </p:nvGrpSpPr>
        <p:grpSpPr>
          <a:xfrm>
            <a:off x="1685916" y="2143132"/>
            <a:ext cx="152400" cy="549268"/>
            <a:chOff x="1685916" y="2143132"/>
            <a:chExt cx="152400" cy="549268"/>
          </a:xfrm>
        </p:grpSpPr>
        <p:cxnSp>
          <p:nvCxnSpPr>
            <p:cNvPr id="201" name="Straight Connector 200"/>
            <p:cNvCxnSpPr/>
            <p:nvPr/>
          </p:nvCxnSpPr>
          <p:spPr>
            <a:xfrm>
              <a:off x="1816101"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04" name="Rectangle 203"/>
            <p:cNvSpPr/>
            <p:nvPr/>
          </p:nvSpPr>
          <p:spPr>
            <a:xfrm>
              <a:off x="1685916" y="2143132"/>
              <a:ext cx="152400" cy="228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752600" y="2181228"/>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1" name="Group 210"/>
          <p:cNvGrpSpPr/>
          <p:nvPr/>
        </p:nvGrpSpPr>
        <p:grpSpPr>
          <a:xfrm>
            <a:off x="1495430" y="2152652"/>
            <a:ext cx="66684" cy="539748"/>
            <a:chOff x="1495430" y="2152652"/>
            <a:chExt cx="66684" cy="539748"/>
          </a:xfrm>
        </p:grpSpPr>
        <p:cxnSp>
          <p:nvCxnSpPr>
            <p:cNvPr id="207" name="Straight Connector 206"/>
            <p:cNvCxnSpPr/>
            <p:nvPr/>
          </p:nvCxnSpPr>
          <p:spPr>
            <a:xfrm>
              <a:off x="1554166" y="2159000"/>
              <a:ext cx="0" cy="5334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0" name="Rectangle 209"/>
            <p:cNvSpPr/>
            <p:nvPr/>
          </p:nvSpPr>
          <p:spPr>
            <a:xfrm>
              <a:off x="1495430" y="2152652"/>
              <a:ext cx="66684" cy="1428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p:cNvSpPr/>
            <p:nvPr/>
          </p:nvSpPr>
          <p:spPr>
            <a:xfrm>
              <a:off x="1525590" y="2181254"/>
              <a:ext cx="18288" cy="1828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p:cNvPicPr>
            <a:picLocks noChangeAspect="1" noChangeArrowheads="1"/>
          </p:cNvPicPr>
          <p:nvPr/>
        </p:nvPicPr>
        <p:blipFill>
          <a:blip r:embed="rId3" cstate="print"/>
          <a:srcRect/>
          <a:stretch>
            <a:fillRect/>
          </a:stretch>
        </p:blipFill>
        <p:spPr bwMode="auto">
          <a:xfrm>
            <a:off x="1295400" y="5867400"/>
            <a:ext cx="86281" cy="274320"/>
          </a:xfrm>
          <a:prstGeom prst="rect">
            <a:avLst/>
          </a:prstGeom>
          <a:noFill/>
          <a:ln w="9525">
            <a:noFill/>
            <a:miter lim="800000"/>
            <a:headEnd/>
            <a:tailEnd/>
          </a:ln>
        </p:spPr>
      </p:pic>
      <p:grpSp>
        <p:nvGrpSpPr>
          <p:cNvPr id="118" name="Group 107"/>
          <p:cNvGrpSpPr/>
          <p:nvPr/>
        </p:nvGrpSpPr>
        <p:grpSpPr>
          <a:xfrm>
            <a:off x="-838200" y="2971800"/>
            <a:ext cx="533400" cy="3505200"/>
            <a:chOff x="1600200" y="3200400"/>
            <a:chExt cx="533400" cy="3505200"/>
          </a:xfrm>
        </p:grpSpPr>
        <p:sp>
          <p:nvSpPr>
            <p:cNvPr id="120" name="Rectangle 119"/>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Connector 122"/>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170" name="Group 107"/>
          <p:cNvGrpSpPr/>
          <p:nvPr/>
        </p:nvGrpSpPr>
        <p:grpSpPr>
          <a:xfrm>
            <a:off x="-2209800" y="3048000"/>
            <a:ext cx="533400" cy="1746504"/>
            <a:chOff x="1600200" y="3200400"/>
            <a:chExt cx="533400" cy="3505200"/>
          </a:xfrm>
        </p:grpSpPr>
        <p:sp>
          <p:nvSpPr>
            <p:cNvPr id="171" name="Rectangle 170"/>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Straight Connector 171"/>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221" name="Group 220"/>
          <p:cNvGrpSpPr/>
          <p:nvPr/>
        </p:nvGrpSpPr>
        <p:grpSpPr>
          <a:xfrm>
            <a:off x="3733800" y="914400"/>
            <a:ext cx="152400" cy="1219200"/>
            <a:chOff x="3733800" y="914400"/>
            <a:chExt cx="228600" cy="1600200"/>
          </a:xfrm>
        </p:grpSpPr>
        <p:cxnSp>
          <p:nvCxnSpPr>
            <p:cNvPr id="218" name="Straight Connector 217"/>
            <p:cNvCxnSpPr/>
            <p:nvPr/>
          </p:nvCxnSpPr>
          <p:spPr>
            <a:xfrm>
              <a:off x="3886200" y="990600"/>
              <a:ext cx="0" cy="1524000"/>
            </a:xfrm>
            <a:prstGeom prst="line">
              <a:avLst/>
            </a:prstGeom>
            <a:ln w="76200">
              <a:solidFill>
                <a:srgbClr val="C89B6E"/>
              </a:solidFill>
            </a:ln>
          </p:spPr>
          <p:style>
            <a:lnRef idx="1">
              <a:schemeClr val="accent1"/>
            </a:lnRef>
            <a:fillRef idx="0">
              <a:schemeClr val="accent1"/>
            </a:fillRef>
            <a:effectRef idx="0">
              <a:schemeClr val="accent1"/>
            </a:effectRef>
            <a:fontRef idx="minor">
              <a:schemeClr val="tx1"/>
            </a:fontRef>
          </p:style>
        </p:cxnSp>
        <p:sp>
          <p:nvSpPr>
            <p:cNvPr id="220" name="Rounded Rectangle 219"/>
            <p:cNvSpPr/>
            <p:nvPr/>
          </p:nvSpPr>
          <p:spPr>
            <a:xfrm>
              <a:off x="3733800" y="914400"/>
              <a:ext cx="228600" cy="304800"/>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2" name="Group 221"/>
          <p:cNvGrpSpPr/>
          <p:nvPr/>
        </p:nvGrpSpPr>
        <p:grpSpPr>
          <a:xfrm>
            <a:off x="4953000" y="914400"/>
            <a:ext cx="152400" cy="1219200"/>
            <a:chOff x="3733800" y="914400"/>
            <a:chExt cx="228600" cy="1600200"/>
          </a:xfrm>
        </p:grpSpPr>
        <p:cxnSp>
          <p:nvCxnSpPr>
            <p:cNvPr id="223" name="Straight Connector 222"/>
            <p:cNvCxnSpPr/>
            <p:nvPr/>
          </p:nvCxnSpPr>
          <p:spPr>
            <a:xfrm>
              <a:off x="3886200" y="990600"/>
              <a:ext cx="0" cy="1524000"/>
            </a:xfrm>
            <a:prstGeom prst="line">
              <a:avLst/>
            </a:prstGeom>
            <a:ln w="76200">
              <a:solidFill>
                <a:srgbClr val="C89B6E"/>
              </a:solidFill>
            </a:ln>
          </p:spPr>
          <p:style>
            <a:lnRef idx="1">
              <a:schemeClr val="accent1"/>
            </a:lnRef>
            <a:fillRef idx="0">
              <a:schemeClr val="accent1"/>
            </a:fillRef>
            <a:effectRef idx="0">
              <a:schemeClr val="accent1"/>
            </a:effectRef>
            <a:fontRef idx="minor">
              <a:schemeClr val="tx1"/>
            </a:fontRef>
          </p:style>
        </p:cxnSp>
        <p:sp>
          <p:nvSpPr>
            <p:cNvPr id="224" name="Rounded Rectangle 223"/>
            <p:cNvSpPr/>
            <p:nvPr/>
          </p:nvSpPr>
          <p:spPr>
            <a:xfrm>
              <a:off x="3733800" y="914400"/>
              <a:ext cx="228600" cy="304800"/>
            </a:xfrm>
            <a:prstGeom prst="roundRect">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3" name="Group 232"/>
          <p:cNvGrpSpPr/>
          <p:nvPr/>
        </p:nvGrpSpPr>
        <p:grpSpPr>
          <a:xfrm>
            <a:off x="4267200" y="914400"/>
            <a:ext cx="266425" cy="543680"/>
            <a:chOff x="4267200" y="914400"/>
            <a:chExt cx="266425" cy="543680"/>
          </a:xfrm>
        </p:grpSpPr>
        <p:sp>
          <p:nvSpPr>
            <p:cNvPr id="227" name="Freeform 32"/>
            <p:cNvSpPr>
              <a:spLocks/>
            </p:cNvSpPr>
            <p:nvPr/>
          </p:nvSpPr>
          <p:spPr bwMode="auto">
            <a:xfrm rot="20402838" flipH="1">
              <a:off x="4343674" y="1088106"/>
              <a:ext cx="189951" cy="369974"/>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232" name="Left-Right Arrow 231"/>
            <p:cNvSpPr/>
            <p:nvPr/>
          </p:nvSpPr>
          <p:spPr>
            <a:xfrm>
              <a:off x="4267200" y="914400"/>
              <a:ext cx="228600" cy="152400"/>
            </a:xfrm>
            <a:prstGeom prst="leftRightArrow">
              <a:avLst/>
            </a:prstGeom>
            <a:solidFill>
              <a:schemeClr val="bg1"/>
            </a:solidFill>
            <a:ln w="1270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26"/>
          <p:cNvGrpSpPr>
            <a:grpSpLocks/>
          </p:cNvGrpSpPr>
          <p:nvPr/>
        </p:nvGrpSpPr>
        <p:grpSpPr bwMode="auto">
          <a:xfrm>
            <a:off x="762000" y="7315200"/>
            <a:ext cx="3048000" cy="930275"/>
            <a:chOff x="2057400" y="6553200"/>
            <a:chExt cx="3048000" cy="930275"/>
          </a:xfrm>
        </p:grpSpPr>
        <p:grpSp>
          <p:nvGrpSpPr>
            <p:cNvPr id="5" name="Group 154"/>
            <p:cNvGrpSpPr>
              <a:grpSpLocks/>
            </p:cNvGrpSpPr>
            <p:nvPr/>
          </p:nvGrpSpPr>
          <p:grpSpPr bwMode="auto">
            <a:xfrm>
              <a:off x="3581400" y="6553200"/>
              <a:ext cx="1524000" cy="930275"/>
              <a:chOff x="2895600" y="6553200"/>
              <a:chExt cx="1524000" cy="930969"/>
            </a:xfrm>
          </p:grpSpPr>
          <p:sp>
            <p:nvSpPr>
              <p:cNvPr id="10" name="Freeform 6"/>
              <p:cNvSpPr>
                <a:spLocks/>
              </p:cNvSpPr>
              <p:nvPr/>
            </p:nvSpPr>
            <p:spPr bwMode="auto">
              <a:xfrm>
                <a:off x="2895600" y="6553200"/>
                <a:ext cx="1524000" cy="685800"/>
              </a:xfrm>
              <a:custGeom>
                <a:avLst/>
                <a:gdLst>
                  <a:gd name="T0" fmla="*/ 2147483647 w 528"/>
                  <a:gd name="T1" fmla="*/ 1633061153 h 288"/>
                  <a:gd name="T2" fmla="*/ 0 w 528"/>
                  <a:gd name="T3" fmla="*/ 1633061153 h 288"/>
                  <a:gd name="T4" fmla="*/ 0 w 528"/>
                  <a:gd name="T5" fmla="*/ 0 h 288"/>
                  <a:gd name="T6" fmla="*/ 2147483647 w 528"/>
                  <a:gd name="T7" fmla="*/ 0 h 288"/>
                  <a:gd name="T8" fmla="*/ 2147483647 w 528"/>
                  <a:gd name="T9" fmla="*/ 1633061153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11" name="Line 38"/>
              <p:cNvSpPr>
                <a:spLocks noChangeShapeType="1"/>
              </p:cNvSpPr>
              <p:nvPr/>
            </p:nvSpPr>
            <p:spPr bwMode="auto">
              <a:xfrm>
                <a:off x="2908300" y="7086600"/>
                <a:ext cx="0" cy="397569"/>
              </a:xfrm>
              <a:prstGeom prst="line">
                <a:avLst/>
              </a:prstGeom>
              <a:noFill/>
              <a:ln w="28575">
                <a:solidFill>
                  <a:schemeClr val="tx1"/>
                </a:solidFill>
                <a:round/>
                <a:headEnd/>
                <a:tailEnd/>
              </a:ln>
            </p:spPr>
            <p:txBody>
              <a:bodyPr wrap="none" anchor="ctr"/>
              <a:lstStyle/>
              <a:p>
                <a:endParaRPr lang="en-US"/>
              </a:p>
            </p:txBody>
          </p:sp>
          <p:sp>
            <p:nvSpPr>
              <p:cNvPr id="12" name="Line 38"/>
              <p:cNvSpPr>
                <a:spLocks noChangeShapeType="1"/>
              </p:cNvSpPr>
              <p:nvPr/>
            </p:nvSpPr>
            <p:spPr bwMode="auto">
              <a:xfrm>
                <a:off x="4419600" y="7086600"/>
                <a:ext cx="0" cy="397569"/>
              </a:xfrm>
              <a:prstGeom prst="line">
                <a:avLst/>
              </a:prstGeom>
              <a:noFill/>
              <a:ln w="28575">
                <a:solidFill>
                  <a:schemeClr val="tx1"/>
                </a:solidFill>
                <a:round/>
                <a:headEnd/>
                <a:tailEnd/>
              </a:ln>
            </p:spPr>
            <p:txBody>
              <a:bodyPr wrap="none" anchor="ctr"/>
              <a:lstStyle/>
              <a:p>
                <a:endParaRPr lang="en-US"/>
              </a:p>
            </p:txBody>
          </p:sp>
        </p:grpSp>
        <p:grpSp>
          <p:nvGrpSpPr>
            <p:cNvPr id="6" name="Group 155"/>
            <p:cNvGrpSpPr>
              <a:grpSpLocks/>
            </p:cNvGrpSpPr>
            <p:nvPr/>
          </p:nvGrpSpPr>
          <p:grpSpPr bwMode="auto">
            <a:xfrm>
              <a:off x="2057400" y="6553200"/>
              <a:ext cx="1524000" cy="930275"/>
              <a:chOff x="2895600" y="6553200"/>
              <a:chExt cx="1524000" cy="930969"/>
            </a:xfrm>
          </p:grpSpPr>
          <p:sp>
            <p:nvSpPr>
              <p:cNvPr id="7" name="Freeform 6"/>
              <p:cNvSpPr>
                <a:spLocks/>
              </p:cNvSpPr>
              <p:nvPr/>
            </p:nvSpPr>
            <p:spPr bwMode="auto">
              <a:xfrm>
                <a:off x="2895600" y="6553200"/>
                <a:ext cx="1524000" cy="685800"/>
              </a:xfrm>
              <a:custGeom>
                <a:avLst/>
                <a:gdLst>
                  <a:gd name="T0" fmla="*/ 2147483647 w 528"/>
                  <a:gd name="T1" fmla="*/ 1633061153 h 288"/>
                  <a:gd name="T2" fmla="*/ 0 w 528"/>
                  <a:gd name="T3" fmla="*/ 1633061153 h 288"/>
                  <a:gd name="T4" fmla="*/ 0 w 528"/>
                  <a:gd name="T5" fmla="*/ 0 h 288"/>
                  <a:gd name="T6" fmla="*/ 2147483647 w 528"/>
                  <a:gd name="T7" fmla="*/ 0 h 288"/>
                  <a:gd name="T8" fmla="*/ 2147483647 w 528"/>
                  <a:gd name="T9" fmla="*/ 1633061153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8" name="Line 38"/>
              <p:cNvSpPr>
                <a:spLocks noChangeShapeType="1"/>
              </p:cNvSpPr>
              <p:nvPr/>
            </p:nvSpPr>
            <p:spPr bwMode="auto">
              <a:xfrm>
                <a:off x="2908300" y="7086600"/>
                <a:ext cx="0" cy="397569"/>
              </a:xfrm>
              <a:prstGeom prst="line">
                <a:avLst/>
              </a:prstGeom>
              <a:noFill/>
              <a:ln w="28575">
                <a:solidFill>
                  <a:schemeClr val="tx1"/>
                </a:solidFill>
                <a:round/>
                <a:headEnd/>
                <a:tailEnd/>
              </a:ln>
            </p:spPr>
            <p:txBody>
              <a:bodyPr wrap="none" anchor="ctr"/>
              <a:lstStyle/>
              <a:p>
                <a:endParaRPr lang="en-US"/>
              </a:p>
            </p:txBody>
          </p:sp>
          <p:sp>
            <p:nvSpPr>
              <p:cNvPr id="9" name="Line 38"/>
              <p:cNvSpPr>
                <a:spLocks noChangeShapeType="1"/>
              </p:cNvSpPr>
              <p:nvPr/>
            </p:nvSpPr>
            <p:spPr bwMode="auto">
              <a:xfrm>
                <a:off x="4419600" y="7086600"/>
                <a:ext cx="0" cy="397569"/>
              </a:xfrm>
              <a:prstGeom prst="line">
                <a:avLst/>
              </a:prstGeom>
              <a:noFill/>
              <a:ln w="28575">
                <a:solidFill>
                  <a:schemeClr val="tx1"/>
                </a:solidFill>
                <a:round/>
                <a:headEnd/>
                <a:tailEnd/>
              </a:ln>
            </p:spPr>
            <p:txBody>
              <a:bodyPr wrap="none" anchor="ctr"/>
              <a:lstStyle/>
              <a:p>
                <a:endParaRPr lang="en-US"/>
              </a:p>
            </p:txBody>
          </p:sp>
        </p:grpSp>
      </p:grpSp>
      <p:grpSp>
        <p:nvGrpSpPr>
          <p:cNvPr id="13" name="Group 12"/>
          <p:cNvGrpSpPr/>
          <p:nvPr/>
        </p:nvGrpSpPr>
        <p:grpSpPr>
          <a:xfrm>
            <a:off x="381000" y="5867400"/>
            <a:ext cx="2644140" cy="968201"/>
            <a:chOff x="2019300" y="3715559"/>
            <a:chExt cx="2644140" cy="968201"/>
          </a:xfrm>
        </p:grpSpPr>
        <p:sp>
          <p:nvSpPr>
            <p:cNvPr id="14" name="Line 290"/>
            <p:cNvSpPr>
              <a:spLocks noChangeShapeType="1"/>
            </p:cNvSpPr>
            <p:nvPr/>
          </p:nvSpPr>
          <p:spPr bwMode="auto">
            <a:xfrm flipH="1">
              <a:off x="4282440" y="4358640"/>
              <a:ext cx="381000" cy="317500"/>
            </a:xfrm>
            <a:prstGeom prst="line">
              <a:avLst/>
            </a:prstGeom>
            <a:noFill/>
            <a:ln w="28575">
              <a:solidFill>
                <a:schemeClr val="tx1"/>
              </a:solidFill>
              <a:round/>
              <a:headEnd/>
              <a:tailEnd/>
            </a:ln>
          </p:spPr>
          <p:txBody>
            <a:bodyPr wrap="none" anchor="ctr"/>
            <a:lstStyle/>
            <a:p>
              <a:endParaRPr lang="en-US"/>
            </a:p>
          </p:txBody>
        </p:sp>
        <p:sp>
          <p:nvSpPr>
            <p:cNvPr id="15" name="Freeform 221"/>
            <p:cNvSpPr>
              <a:spLocks/>
            </p:cNvSpPr>
            <p:nvPr/>
          </p:nvSpPr>
          <p:spPr bwMode="auto">
            <a:xfrm rot="180000" flipH="1">
              <a:off x="2231275" y="3715559"/>
              <a:ext cx="2237883" cy="879227"/>
            </a:xfrm>
            <a:custGeom>
              <a:avLst/>
              <a:gdLst>
                <a:gd name="T0" fmla="*/ 880 w 880"/>
                <a:gd name="T1" fmla="*/ 1056 h 1104"/>
                <a:gd name="T2" fmla="*/ 880 w 880"/>
                <a:gd name="T3" fmla="*/ 144 h 1104"/>
                <a:gd name="T4" fmla="*/ 0 w 880"/>
                <a:gd name="T5" fmla="*/ 0 h 1104"/>
                <a:gd name="T6" fmla="*/ 0 w 880"/>
                <a:gd name="T7" fmla="*/ 960 h 1104"/>
                <a:gd name="T8" fmla="*/ 880 w 880"/>
                <a:gd name="T9" fmla="*/ 1104 h 1104"/>
                <a:gd name="T10" fmla="*/ 0 60000 65536"/>
                <a:gd name="T11" fmla="*/ 0 60000 65536"/>
                <a:gd name="T12" fmla="*/ 0 60000 65536"/>
                <a:gd name="T13" fmla="*/ 0 60000 65536"/>
                <a:gd name="T14" fmla="*/ 0 60000 65536"/>
                <a:gd name="T15" fmla="*/ 0 w 880"/>
                <a:gd name="T16" fmla="*/ 0 h 1104"/>
                <a:gd name="T17" fmla="*/ 880 w 880"/>
                <a:gd name="T18" fmla="*/ 1104 h 1104"/>
              </a:gdLst>
              <a:ahLst/>
              <a:cxnLst>
                <a:cxn ang="T10">
                  <a:pos x="T0" y="T1"/>
                </a:cxn>
                <a:cxn ang="T11">
                  <a:pos x="T2" y="T3"/>
                </a:cxn>
                <a:cxn ang="T12">
                  <a:pos x="T4" y="T5"/>
                </a:cxn>
                <a:cxn ang="T13">
                  <a:pos x="T6" y="T7"/>
                </a:cxn>
                <a:cxn ang="T14">
                  <a:pos x="T8" y="T9"/>
                </a:cxn>
              </a:cxnLst>
              <a:rect l="T15" t="T16" r="T17" b="T18"/>
              <a:pathLst>
                <a:path w="880" h="1104">
                  <a:moveTo>
                    <a:pt x="880" y="1056"/>
                  </a:moveTo>
                  <a:lnTo>
                    <a:pt x="880" y="144"/>
                  </a:lnTo>
                  <a:lnTo>
                    <a:pt x="0" y="0"/>
                  </a:lnTo>
                  <a:lnTo>
                    <a:pt x="0" y="960"/>
                  </a:lnTo>
                  <a:lnTo>
                    <a:pt x="880" y="1104"/>
                  </a:lnTo>
                </a:path>
              </a:pathLst>
            </a:custGeom>
            <a:solidFill>
              <a:schemeClr val="accent1">
                <a:alpha val="50195"/>
              </a:schemeClr>
            </a:solidFill>
            <a:ln w="19050">
              <a:solidFill>
                <a:schemeClr val="tx1"/>
              </a:solidFill>
              <a:round/>
              <a:headEnd/>
              <a:tailEnd/>
            </a:ln>
          </p:spPr>
          <p:txBody>
            <a:bodyPr/>
            <a:lstStyle/>
            <a:p>
              <a:endParaRPr lang="en-US"/>
            </a:p>
          </p:txBody>
        </p:sp>
        <p:sp>
          <p:nvSpPr>
            <p:cNvPr id="16" name="Line 290"/>
            <p:cNvSpPr>
              <a:spLocks noChangeShapeType="1"/>
            </p:cNvSpPr>
            <p:nvPr/>
          </p:nvSpPr>
          <p:spPr bwMode="auto">
            <a:xfrm flipH="1">
              <a:off x="2019300" y="4366260"/>
              <a:ext cx="381000" cy="317500"/>
            </a:xfrm>
            <a:prstGeom prst="line">
              <a:avLst/>
            </a:prstGeom>
            <a:noFill/>
            <a:ln w="28575">
              <a:solidFill>
                <a:schemeClr val="tx1"/>
              </a:solidFill>
              <a:round/>
              <a:headEnd/>
              <a:tailEnd/>
            </a:ln>
          </p:spPr>
          <p:txBody>
            <a:bodyPr wrap="none" anchor="ctr"/>
            <a:lstStyle/>
            <a:p>
              <a:endParaRPr lang="en-US"/>
            </a:p>
          </p:txBody>
        </p:sp>
      </p:grpSp>
      <p:sp>
        <p:nvSpPr>
          <p:cNvPr id="36" name="Freeform 6"/>
          <p:cNvSpPr>
            <a:spLocks/>
          </p:cNvSpPr>
          <p:nvPr/>
        </p:nvSpPr>
        <p:spPr bwMode="auto">
          <a:xfrm>
            <a:off x="1752600" y="4953000"/>
            <a:ext cx="14478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37" name="Freeform 6"/>
          <p:cNvSpPr>
            <a:spLocks/>
          </p:cNvSpPr>
          <p:nvPr/>
        </p:nvSpPr>
        <p:spPr bwMode="auto">
          <a:xfrm>
            <a:off x="304800" y="4953000"/>
            <a:ext cx="14478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grpSp>
        <p:nvGrpSpPr>
          <p:cNvPr id="38" name="Group 109"/>
          <p:cNvGrpSpPr>
            <a:grpSpLocks/>
          </p:cNvGrpSpPr>
          <p:nvPr/>
        </p:nvGrpSpPr>
        <p:grpSpPr bwMode="auto">
          <a:xfrm>
            <a:off x="4419600" y="7315200"/>
            <a:ext cx="2703513" cy="1047750"/>
            <a:chOff x="1234925" y="6392369"/>
            <a:chExt cx="2703799" cy="1048457"/>
          </a:xfrm>
        </p:grpSpPr>
        <p:sp>
          <p:nvSpPr>
            <p:cNvPr id="39" name="Freeform 55"/>
            <p:cNvSpPr>
              <a:spLocks/>
            </p:cNvSpPr>
            <p:nvPr/>
          </p:nvSpPr>
          <p:spPr bwMode="auto">
            <a:xfrm rot="19164080" flipH="1">
              <a:off x="1234925" y="6392369"/>
              <a:ext cx="2703799" cy="1048457"/>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cxnSp>
          <p:nvCxnSpPr>
            <p:cNvPr id="40" name="Straight Connector 39"/>
            <p:cNvCxnSpPr/>
            <p:nvPr/>
          </p:nvCxnSpPr>
          <p:spPr>
            <a:xfrm rot="16200000" flipH="1">
              <a:off x="2285809" y="6552966"/>
              <a:ext cx="533760" cy="5334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Freeform 6"/>
          <p:cNvSpPr>
            <a:spLocks/>
          </p:cNvSpPr>
          <p:nvPr/>
        </p:nvSpPr>
        <p:spPr bwMode="auto">
          <a:xfrm>
            <a:off x="2819400" y="1752600"/>
            <a:ext cx="1447800" cy="685800"/>
          </a:xfrm>
          <a:custGeom>
            <a:avLst/>
            <a:gdLst>
              <a:gd name="T0" fmla="*/ 2147483647 w 528"/>
              <a:gd name="T1" fmla="*/ 2147483647 h 288"/>
              <a:gd name="T2" fmla="*/ 0 w 528"/>
              <a:gd name="T3" fmla="*/ 2147483647 h 288"/>
              <a:gd name="T4" fmla="*/ 0 w 528"/>
              <a:gd name="T5" fmla="*/ 0 h 288"/>
              <a:gd name="T6" fmla="*/ 2147483647 w 528"/>
              <a:gd name="T7" fmla="*/ 0 h 288"/>
              <a:gd name="T8" fmla="*/ 2147483647 w 528"/>
              <a:gd name="T9" fmla="*/ 2147483647 h 288"/>
              <a:gd name="T10" fmla="*/ 0 60000 65536"/>
              <a:gd name="T11" fmla="*/ 0 60000 65536"/>
              <a:gd name="T12" fmla="*/ 0 60000 65536"/>
              <a:gd name="T13" fmla="*/ 0 60000 65536"/>
              <a:gd name="T14" fmla="*/ 0 60000 65536"/>
              <a:gd name="T15" fmla="*/ 0 w 528"/>
              <a:gd name="T16" fmla="*/ 0 h 288"/>
              <a:gd name="T17" fmla="*/ 528 w 528"/>
              <a:gd name="T18" fmla="*/ 288 h 288"/>
            </a:gdLst>
            <a:ahLst/>
            <a:cxnLst>
              <a:cxn ang="T10">
                <a:pos x="T0" y="T1"/>
              </a:cxn>
              <a:cxn ang="T11">
                <a:pos x="T2" y="T3"/>
              </a:cxn>
              <a:cxn ang="T12">
                <a:pos x="T4" y="T5"/>
              </a:cxn>
              <a:cxn ang="T13">
                <a:pos x="T6" y="T7"/>
              </a:cxn>
              <a:cxn ang="T14">
                <a:pos x="T8" y="T9"/>
              </a:cxn>
            </a:cxnLst>
            <a:rect l="T15" t="T16" r="T17" b="T18"/>
            <a:pathLst>
              <a:path w="528" h="288">
                <a:moveTo>
                  <a:pt x="528" y="288"/>
                </a:moveTo>
                <a:lnTo>
                  <a:pt x="0" y="288"/>
                </a:lnTo>
                <a:lnTo>
                  <a:pt x="0" y="0"/>
                </a:lnTo>
                <a:lnTo>
                  <a:pt x="528" y="0"/>
                </a:lnTo>
                <a:lnTo>
                  <a:pt x="528" y="288"/>
                </a:lnTo>
                <a:close/>
              </a:path>
            </a:pathLst>
          </a:custGeom>
          <a:solidFill>
            <a:schemeClr val="accent1">
              <a:alpha val="50195"/>
            </a:schemeClr>
          </a:solidFill>
          <a:ln w="9525" cap="flat" cmpd="sng">
            <a:solidFill>
              <a:schemeClr val="tx1"/>
            </a:solidFill>
            <a:prstDash val="solid"/>
            <a:round/>
            <a:headEnd type="none" w="med" len="med"/>
            <a:tailEnd type="none" w="med" len="med"/>
          </a:ln>
        </p:spPr>
        <p:txBody>
          <a:bodyPr wrap="none" anchor="ctr"/>
          <a:lstStyle/>
          <a:p>
            <a:endParaRPr lang="en-US"/>
          </a:p>
        </p:txBody>
      </p:sp>
      <p:sp>
        <p:nvSpPr>
          <p:cNvPr id="21" name="Trapezoid 20"/>
          <p:cNvSpPr/>
          <p:nvPr/>
        </p:nvSpPr>
        <p:spPr>
          <a:xfrm rot="5400000">
            <a:off x="3962400" y="3505200"/>
            <a:ext cx="1981200" cy="18288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2"/>
          <p:cNvGrpSpPr>
            <a:grpSpLocks/>
          </p:cNvGrpSpPr>
          <p:nvPr/>
        </p:nvGrpSpPr>
        <p:grpSpPr bwMode="auto">
          <a:xfrm>
            <a:off x="457200" y="304800"/>
            <a:ext cx="2057400" cy="1516064"/>
            <a:chOff x="320" y="192"/>
            <a:chExt cx="1296" cy="955"/>
          </a:xfrm>
        </p:grpSpPr>
        <p:sp>
          <p:nvSpPr>
            <p:cNvPr id="5505" name="Rectangle 3"/>
            <p:cNvSpPr>
              <a:spLocks noChangeAspect="1" noChangeArrowheads="1"/>
            </p:cNvSpPr>
            <p:nvPr/>
          </p:nvSpPr>
          <p:spPr bwMode="auto">
            <a:xfrm>
              <a:off x="322" y="984"/>
              <a:ext cx="1292" cy="30"/>
            </a:xfrm>
            <a:prstGeom prst="rect">
              <a:avLst/>
            </a:prstGeom>
            <a:solidFill>
              <a:schemeClr val="bg1"/>
            </a:solidFill>
            <a:ln w="0">
              <a:solidFill>
                <a:srgbClr val="000000"/>
              </a:solidFill>
              <a:miter lim="800000"/>
              <a:headEnd/>
              <a:tailEnd/>
            </a:ln>
          </p:spPr>
          <p:txBody>
            <a:bodyPr/>
            <a:lstStyle/>
            <a:p>
              <a:endParaRPr lang="en-US"/>
            </a:p>
          </p:txBody>
        </p:sp>
        <p:sp>
          <p:nvSpPr>
            <p:cNvPr id="5506" name="Rectangle 4"/>
            <p:cNvSpPr>
              <a:spLocks noChangeAspect="1" noChangeArrowheads="1"/>
            </p:cNvSpPr>
            <p:nvPr/>
          </p:nvSpPr>
          <p:spPr bwMode="auto">
            <a:xfrm>
              <a:off x="322" y="652"/>
              <a:ext cx="1293" cy="30"/>
            </a:xfrm>
            <a:prstGeom prst="rect">
              <a:avLst/>
            </a:prstGeom>
            <a:solidFill>
              <a:schemeClr val="bg1"/>
            </a:solidFill>
            <a:ln w="0">
              <a:solidFill>
                <a:srgbClr val="000000"/>
              </a:solidFill>
              <a:miter lim="800000"/>
              <a:headEnd/>
              <a:tailEnd/>
            </a:ln>
          </p:spPr>
          <p:txBody>
            <a:bodyPr/>
            <a:lstStyle/>
            <a:p>
              <a:endParaRPr lang="en-US"/>
            </a:p>
          </p:txBody>
        </p:sp>
        <p:sp>
          <p:nvSpPr>
            <p:cNvPr id="5507" name="Rectangle 5"/>
            <p:cNvSpPr>
              <a:spLocks noChangeAspect="1" noChangeArrowheads="1"/>
            </p:cNvSpPr>
            <p:nvPr/>
          </p:nvSpPr>
          <p:spPr bwMode="auto">
            <a:xfrm>
              <a:off x="322" y="312"/>
              <a:ext cx="1293" cy="30"/>
            </a:xfrm>
            <a:prstGeom prst="rect">
              <a:avLst/>
            </a:prstGeom>
            <a:solidFill>
              <a:schemeClr val="bg1"/>
            </a:solidFill>
            <a:ln w="0">
              <a:solidFill>
                <a:srgbClr val="000000"/>
              </a:solidFill>
              <a:miter lim="800000"/>
              <a:headEnd/>
              <a:tailEnd/>
            </a:ln>
          </p:spPr>
          <p:txBody>
            <a:bodyPr/>
            <a:lstStyle/>
            <a:p>
              <a:endParaRPr lang="en-US"/>
            </a:p>
          </p:txBody>
        </p:sp>
        <p:sp>
          <p:nvSpPr>
            <p:cNvPr id="5508" name="Freeform 6"/>
            <p:cNvSpPr>
              <a:spLocks noChangeAspect="1"/>
            </p:cNvSpPr>
            <p:nvPr/>
          </p:nvSpPr>
          <p:spPr bwMode="auto">
            <a:xfrm>
              <a:off x="320" y="192"/>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09" name="Freeform 7"/>
            <p:cNvSpPr>
              <a:spLocks noChangeAspect="1"/>
            </p:cNvSpPr>
            <p:nvPr/>
          </p:nvSpPr>
          <p:spPr bwMode="auto">
            <a:xfrm>
              <a:off x="370" y="192"/>
              <a:ext cx="41"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10" name="Freeform 8"/>
            <p:cNvSpPr>
              <a:spLocks noChangeAspect="1"/>
            </p:cNvSpPr>
            <p:nvPr/>
          </p:nvSpPr>
          <p:spPr bwMode="auto">
            <a:xfrm>
              <a:off x="421" y="192"/>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11" name="Freeform 9"/>
            <p:cNvSpPr>
              <a:spLocks noChangeAspect="1"/>
            </p:cNvSpPr>
            <p:nvPr/>
          </p:nvSpPr>
          <p:spPr bwMode="auto">
            <a:xfrm>
              <a:off x="471" y="192"/>
              <a:ext cx="40" cy="955"/>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12" name="Freeform 10"/>
            <p:cNvSpPr>
              <a:spLocks noChangeAspect="1"/>
            </p:cNvSpPr>
            <p:nvPr/>
          </p:nvSpPr>
          <p:spPr bwMode="auto">
            <a:xfrm>
              <a:off x="521" y="192"/>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13" name="Freeform 11"/>
            <p:cNvSpPr>
              <a:spLocks noChangeAspect="1"/>
            </p:cNvSpPr>
            <p:nvPr/>
          </p:nvSpPr>
          <p:spPr bwMode="auto">
            <a:xfrm>
              <a:off x="571" y="192"/>
              <a:ext cx="41"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14" name="Freeform 12"/>
            <p:cNvSpPr>
              <a:spLocks noChangeAspect="1"/>
            </p:cNvSpPr>
            <p:nvPr/>
          </p:nvSpPr>
          <p:spPr bwMode="auto">
            <a:xfrm>
              <a:off x="622" y="192"/>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15" name="Freeform 13"/>
            <p:cNvSpPr>
              <a:spLocks noChangeAspect="1"/>
            </p:cNvSpPr>
            <p:nvPr/>
          </p:nvSpPr>
          <p:spPr bwMode="auto">
            <a:xfrm>
              <a:off x="672" y="192"/>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16" name="Freeform 14"/>
            <p:cNvSpPr>
              <a:spLocks noChangeAspect="1"/>
            </p:cNvSpPr>
            <p:nvPr/>
          </p:nvSpPr>
          <p:spPr bwMode="auto">
            <a:xfrm>
              <a:off x="722" y="192"/>
              <a:ext cx="41"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17" name="Freeform 15"/>
            <p:cNvSpPr>
              <a:spLocks noChangeAspect="1"/>
            </p:cNvSpPr>
            <p:nvPr/>
          </p:nvSpPr>
          <p:spPr bwMode="auto">
            <a:xfrm>
              <a:off x="773" y="192"/>
              <a:ext cx="39" cy="955"/>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18" name="Freeform 16"/>
            <p:cNvSpPr>
              <a:spLocks noChangeAspect="1"/>
            </p:cNvSpPr>
            <p:nvPr/>
          </p:nvSpPr>
          <p:spPr bwMode="auto">
            <a:xfrm>
              <a:off x="823" y="192"/>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19" name="Freeform 17"/>
            <p:cNvSpPr>
              <a:spLocks noChangeAspect="1"/>
            </p:cNvSpPr>
            <p:nvPr/>
          </p:nvSpPr>
          <p:spPr bwMode="auto">
            <a:xfrm>
              <a:off x="873" y="192"/>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20" name="Freeform 18"/>
            <p:cNvSpPr>
              <a:spLocks noChangeAspect="1"/>
            </p:cNvSpPr>
            <p:nvPr/>
          </p:nvSpPr>
          <p:spPr bwMode="auto">
            <a:xfrm>
              <a:off x="923" y="192"/>
              <a:ext cx="41"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21" name="Freeform 19"/>
            <p:cNvSpPr>
              <a:spLocks noChangeAspect="1"/>
            </p:cNvSpPr>
            <p:nvPr/>
          </p:nvSpPr>
          <p:spPr bwMode="auto">
            <a:xfrm>
              <a:off x="974" y="192"/>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22" name="Freeform 20"/>
            <p:cNvSpPr>
              <a:spLocks noChangeAspect="1"/>
            </p:cNvSpPr>
            <p:nvPr/>
          </p:nvSpPr>
          <p:spPr bwMode="auto">
            <a:xfrm>
              <a:off x="1024" y="192"/>
              <a:ext cx="40" cy="955"/>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23" name="Freeform 21"/>
            <p:cNvSpPr>
              <a:spLocks noChangeAspect="1"/>
            </p:cNvSpPr>
            <p:nvPr/>
          </p:nvSpPr>
          <p:spPr bwMode="auto">
            <a:xfrm>
              <a:off x="1074" y="192"/>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24" name="Freeform 22"/>
            <p:cNvSpPr>
              <a:spLocks noChangeAspect="1"/>
            </p:cNvSpPr>
            <p:nvPr/>
          </p:nvSpPr>
          <p:spPr bwMode="auto">
            <a:xfrm>
              <a:off x="1124" y="192"/>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25" name="Freeform 23"/>
            <p:cNvSpPr>
              <a:spLocks noChangeAspect="1"/>
            </p:cNvSpPr>
            <p:nvPr/>
          </p:nvSpPr>
          <p:spPr bwMode="auto">
            <a:xfrm>
              <a:off x="1174" y="192"/>
              <a:ext cx="41"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26" name="Freeform 24"/>
            <p:cNvSpPr>
              <a:spLocks noChangeAspect="1"/>
            </p:cNvSpPr>
            <p:nvPr/>
          </p:nvSpPr>
          <p:spPr bwMode="auto">
            <a:xfrm>
              <a:off x="1225" y="192"/>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27" name="Freeform 25"/>
            <p:cNvSpPr>
              <a:spLocks noChangeAspect="1"/>
            </p:cNvSpPr>
            <p:nvPr/>
          </p:nvSpPr>
          <p:spPr bwMode="auto">
            <a:xfrm>
              <a:off x="1275" y="192"/>
              <a:ext cx="41"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28" name="Freeform 26"/>
            <p:cNvSpPr>
              <a:spLocks noChangeAspect="1"/>
            </p:cNvSpPr>
            <p:nvPr/>
          </p:nvSpPr>
          <p:spPr bwMode="auto">
            <a:xfrm>
              <a:off x="1325" y="192"/>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29" name="Freeform 27"/>
            <p:cNvSpPr>
              <a:spLocks noChangeAspect="1"/>
            </p:cNvSpPr>
            <p:nvPr/>
          </p:nvSpPr>
          <p:spPr bwMode="auto">
            <a:xfrm>
              <a:off x="1375" y="192"/>
              <a:ext cx="41"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30" name="Freeform 28"/>
            <p:cNvSpPr>
              <a:spLocks noChangeAspect="1"/>
            </p:cNvSpPr>
            <p:nvPr/>
          </p:nvSpPr>
          <p:spPr bwMode="auto">
            <a:xfrm>
              <a:off x="1426" y="192"/>
              <a:ext cx="39" cy="955"/>
            </a:xfrm>
            <a:custGeom>
              <a:avLst/>
              <a:gdLst>
                <a:gd name="T0" fmla="*/ 0 w 71"/>
                <a:gd name="T1" fmla="*/ 49 h 1706"/>
                <a:gd name="T2" fmla="*/ 0 w 71"/>
                <a:gd name="T3" fmla="*/ 1706 h 1706"/>
                <a:gd name="T4" fmla="*/ 71 w 71"/>
                <a:gd name="T5" fmla="*/ 1706 h 1706"/>
                <a:gd name="T6" fmla="*/ 71 w 71"/>
                <a:gd name="T7" fmla="*/ 49 h 1706"/>
                <a:gd name="T8" fmla="*/ 37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7"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31" name="Freeform 29"/>
            <p:cNvSpPr>
              <a:spLocks noChangeAspect="1"/>
            </p:cNvSpPr>
            <p:nvPr/>
          </p:nvSpPr>
          <p:spPr bwMode="auto">
            <a:xfrm>
              <a:off x="1476" y="192"/>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32" name="Freeform 30"/>
            <p:cNvSpPr>
              <a:spLocks noChangeAspect="1"/>
            </p:cNvSpPr>
            <p:nvPr/>
          </p:nvSpPr>
          <p:spPr bwMode="auto">
            <a:xfrm>
              <a:off x="1526" y="192"/>
              <a:ext cx="40" cy="955"/>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533" name="Freeform 31"/>
            <p:cNvSpPr>
              <a:spLocks noChangeAspect="1"/>
            </p:cNvSpPr>
            <p:nvPr/>
          </p:nvSpPr>
          <p:spPr bwMode="auto">
            <a:xfrm>
              <a:off x="1576" y="192"/>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grpSp>
      <p:grpSp>
        <p:nvGrpSpPr>
          <p:cNvPr id="5123" name="Group 32"/>
          <p:cNvGrpSpPr>
            <a:grpSpLocks noChangeAspect="1"/>
          </p:cNvGrpSpPr>
          <p:nvPr/>
        </p:nvGrpSpPr>
        <p:grpSpPr bwMode="auto">
          <a:xfrm>
            <a:off x="457201" y="2057401"/>
            <a:ext cx="1508125" cy="1524000"/>
            <a:chOff x="477" y="530"/>
            <a:chExt cx="1689" cy="1706"/>
          </a:xfrm>
        </p:grpSpPr>
        <p:sp>
          <p:nvSpPr>
            <p:cNvPr id="5483" name="Rectangle 33"/>
            <p:cNvSpPr>
              <a:spLocks noChangeAspect="1" noChangeArrowheads="1"/>
            </p:cNvSpPr>
            <p:nvPr/>
          </p:nvSpPr>
          <p:spPr bwMode="auto">
            <a:xfrm>
              <a:off x="480" y="1945"/>
              <a:ext cx="1683" cy="54"/>
            </a:xfrm>
            <a:prstGeom prst="rect">
              <a:avLst/>
            </a:prstGeom>
            <a:solidFill>
              <a:srgbClr val="FFFFFF"/>
            </a:solidFill>
            <a:ln w="0">
              <a:solidFill>
                <a:srgbClr val="000000"/>
              </a:solidFill>
              <a:miter lim="800000"/>
              <a:headEnd/>
              <a:tailEnd/>
            </a:ln>
          </p:spPr>
          <p:txBody>
            <a:bodyPr/>
            <a:lstStyle/>
            <a:p>
              <a:endParaRPr lang="en-US"/>
            </a:p>
          </p:txBody>
        </p:sp>
        <p:sp>
          <p:nvSpPr>
            <p:cNvPr id="5484" name="Rectangle 34"/>
            <p:cNvSpPr>
              <a:spLocks noChangeAspect="1" noChangeArrowheads="1"/>
            </p:cNvSpPr>
            <p:nvPr/>
          </p:nvSpPr>
          <p:spPr bwMode="auto">
            <a:xfrm>
              <a:off x="480" y="1352"/>
              <a:ext cx="1683" cy="54"/>
            </a:xfrm>
            <a:prstGeom prst="rect">
              <a:avLst/>
            </a:prstGeom>
            <a:solidFill>
              <a:srgbClr val="FFFFFF"/>
            </a:solidFill>
            <a:ln w="0">
              <a:solidFill>
                <a:srgbClr val="000000"/>
              </a:solidFill>
              <a:miter lim="800000"/>
              <a:headEnd/>
              <a:tailEnd/>
            </a:ln>
          </p:spPr>
          <p:txBody>
            <a:bodyPr/>
            <a:lstStyle/>
            <a:p>
              <a:endParaRPr lang="en-US"/>
            </a:p>
          </p:txBody>
        </p:sp>
        <p:sp>
          <p:nvSpPr>
            <p:cNvPr id="5485" name="Rectangle 35"/>
            <p:cNvSpPr>
              <a:spLocks noChangeAspect="1" noChangeArrowheads="1"/>
            </p:cNvSpPr>
            <p:nvPr/>
          </p:nvSpPr>
          <p:spPr bwMode="auto">
            <a:xfrm>
              <a:off x="480" y="745"/>
              <a:ext cx="1683" cy="53"/>
            </a:xfrm>
            <a:prstGeom prst="rect">
              <a:avLst/>
            </a:prstGeom>
            <a:solidFill>
              <a:srgbClr val="FFFFFF"/>
            </a:solidFill>
            <a:ln w="0">
              <a:solidFill>
                <a:srgbClr val="000000"/>
              </a:solidFill>
              <a:miter lim="800000"/>
              <a:headEnd/>
              <a:tailEnd/>
            </a:ln>
          </p:spPr>
          <p:txBody>
            <a:bodyPr/>
            <a:lstStyle/>
            <a:p>
              <a:endParaRPr lang="en-US"/>
            </a:p>
          </p:txBody>
        </p:sp>
        <p:sp>
          <p:nvSpPr>
            <p:cNvPr id="5486" name="Freeform 36"/>
            <p:cNvSpPr>
              <a:spLocks noChangeAspect="1"/>
            </p:cNvSpPr>
            <p:nvPr/>
          </p:nvSpPr>
          <p:spPr bwMode="auto">
            <a:xfrm>
              <a:off x="164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87" name="Freeform 37"/>
            <p:cNvSpPr>
              <a:spLocks noChangeAspect="1"/>
            </p:cNvSpPr>
            <p:nvPr/>
          </p:nvSpPr>
          <p:spPr bwMode="auto">
            <a:xfrm>
              <a:off x="1735"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88" name="Freeform 38"/>
            <p:cNvSpPr>
              <a:spLocks noChangeAspect="1"/>
            </p:cNvSpPr>
            <p:nvPr/>
          </p:nvSpPr>
          <p:spPr bwMode="auto">
            <a:xfrm>
              <a:off x="1824"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89" name="Freeform 39"/>
            <p:cNvSpPr>
              <a:spLocks noChangeAspect="1"/>
            </p:cNvSpPr>
            <p:nvPr/>
          </p:nvSpPr>
          <p:spPr bwMode="auto">
            <a:xfrm>
              <a:off x="1914"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90" name="Freeform 40"/>
            <p:cNvSpPr>
              <a:spLocks noChangeAspect="1"/>
            </p:cNvSpPr>
            <p:nvPr/>
          </p:nvSpPr>
          <p:spPr bwMode="auto">
            <a:xfrm>
              <a:off x="2004"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91" name="Freeform 41"/>
            <p:cNvSpPr>
              <a:spLocks noChangeAspect="1"/>
            </p:cNvSpPr>
            <p:nvPr/>
          </p:nvSpPr>
          <p:spPr bwMode="auto">
            <a:xfrm>
              <a:off x="2094"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92" name="Freeform 42"/>
            <p:cNvSpPr>
              <a:spLocks noChangeAspect="1"/>
            </p:cNvSpPr>
            <p:nvPr/>
          </p:nvSpPr>
          <p:spPr bwMode="auto">
            <a:xfrm>
              <a:off x="477"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93" name="Freeform 43"/>
            <p:cNvSpPr>
              <a:spLocks noChangeAspect="1"/>
            </p:cNvSpPr>
            <p:nvPr/>
          </p:nvSpPr>
          <p:spPr bwMode="auto">
            <a:xfrm>
              <a:off x="56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94" name="Freeform 44"/>
            <p:cNvSpPr>
              <a:spLocks noChangeAspect="1"/>
            </p:cNvSpPr>
            <p:nvPr/>
          </p:nvSpPr>
          <p:spPr bwMode="auto">
            <a:xfrm>
              <a:off x="65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95" name="Freeform 45"/>
            <p:cNvSpPr>
              <a:spLocks noChangeAspect="1"/>
            </p:cNvSpPr>
            <p:nvPr/>
          </p:nvSpPr>
          <p:spPr bwMode="auto">
            <a:xfrm>
              <a:off x="747"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96" name="Freeform 46"/>
            <p:cNvSpPr>
              <a:spLocks noChangeAspect="1"/>
            </p:cNvSpPr>
            <p:nvPr/>
          </p:nvSpPr>
          <p:spPr bwMode="auto">
            <a:xfrm>
              <a:off x="83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97" name="Freeform 47"/>
            <p:cNvSpPr>
              <a:spLocks noChangeAspect="1"/>
            </p:cNvSpPr>
            <p:nvPr/>
          </p:nvSpPr>
          <p:spPr bwMode="auto">
            <a:xfrm>
              <a:off x="92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98" name="Freeform 48"/>
            <p:cNvSpPr>
              <a:spLocks noChangeAspect="1"/>
            </p:cNvSpPr>
            <p:nvPr/>
          </p:nvSpPr>
          <p:spPr bwMode="auto">
            <a:xfrm>
              <a:off x="101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99" name="Freeform 49"/>
            <p:cNvSpPr>
              <a:spLocks noChangeAspect="1"/>
            </p:cNvSpPr>
            <p:nvPr/>
          </p:nvSpPr>
          <p:spPr bwMode="auto">
            <a:xfrm>
              <a:off x="110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500" name="Freeform 50"/>
            <p:cNvSpPr>
              <a:spLocks noChangeAspect="1"/>
            </p:cNvSpPr>
            <p:nvPr/>
          </p:nvSpPr>
          <p:spPr bwMode="auto">
            <a:xfrm>
              <a:off x="119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501" name="Freeform 51"/>
            <p:cNvSpPr>
              <a:spLocks noChangeAspect="1"/>
            </p:cNvSpPr>
            <p:nvPr/>
          </p:nvSpPr>
          <p:spPr bwMode="auto">
            <a:xfrm>
              <a:off x="1286"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502" name="Freeform 52"/>
            <p:cNvSpPr>
              <a:spLocks noChangeAspect="1"/>
            </p:cNvSpPr>
            <p:nvPr/>
          </p:nvSpPr>
          <p:spPr bwMode="auto">
            <a:xfrm>
              <a:off x="1375"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503" name="Freeform 53"/>
            <p:cNvSpPr>
              <a:spLocks noChangeAspect="1"/>
            </p:cNvSpPr>
            <p:nvPr/>
          </p:nvSpPr>
          <p:spPr bwMode="auto">
            <a:xfrm>
              <a:off x="146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504" name="Freeform 54"/>
            <p:cNvSpPr>
              <a:spLocks noChangeAspect="1"/>
            </p:cNvSpPr>
            <p:nvPr/>
          </p:nvSpPr>
          <p:spPr bwMode="auto">
            <a:xfrm>
              <a:off x="155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grpSp>
      <p:grpSp>
        <p:nvGrpSpPr>
          <p:cNvPr id="5124" name="Group 55"/>
          <p:cNvGrpSpPr>
            <a:grpSpLocks noChangeAspect="1"/>
          </p:cNvGrpSpPr>
          <p:nvPr/>
        </p:nvGrpSpPr>
        <p:grpSpPr bwMode="auto">
          <a:xfrm>
            <a:off x="2057400" y="2057401"/>
            <a:ext cx="546100" cy="1524000"/>
            <a:chOff x="2721" y="530"/>
            <a:chExt cx="611" cy="1706"/>
          </a:xfrm>
        </p:grpSpPr>
        <p:sp>
          <p:nvSpPr>
            <p:cNvPr id="5473" name="Rectangle 56"/>
            <p:cNvSpPr>
              <a:spLocks noChangeAspect="1" noChangeArrowheads="1"/>
            </p:cNvSpPr>
            <p:nvPr/>
          </p:nvSpPr>
          <p:spPr bwMode="auto">
            <a:xfrm>
              <a:off x="2724" y="1949"/>
              <a:ext cx="604" cy="54"/>
            </a:xfrm>
            <a:prstGeom prst="rect">
              <a:avLst/>
            </a:prstGeom>
            <a:solidFill>
              <a:srgbClr val="FFFFFF"/>
            </a:solidFill>
            <a:ln w="0">
              <a:solidFill>
                <a:srgbClr val="000000"/>
              </a:solidFill>
              <a:miter lim="800000"/>
              <a:headEnd/>
              <a:tailEnd/>
            </a:ln>
          </p:spPr>
          <p:txBody>
            <a:bodyPr/>
            <a:lstStyle/>
            <a:p>
              <a:endParaRPr lang="en-US"/>
            </a:p>
          </p:txBody>
        </p:sp>
        <p:sp>
          <p:nvSpPr>
            <p:cNvPr id="5474" name="Rectangle 57"/>
            <p:cNvSpPr>
              <a:spLocks noChangeAspect="1" noChangeArrowheads="1"/>
            </p:cNvSpPr>
            <p:nvPr/>
          </p:nvSpPr>
          <p:spPr bwMode="auto">
            <a:xfrm>
              <a:off x="2722" y="1338"/>
              <a:ext cx="609" cy="54"/>
            </a:xfrm>
            <a:prstGeom prst="rect">
              <a:avLst/>
            </a:prstGeom>
            <a:solidFill>
              <a:srgbClr val="FFFFFF"/>
            </a:solidFill>
            <a:ln w="0">
              <a:solidFill>
                <a:srgbClr val="000000"/>
              </a:solidFill>
              <a:miter lim="800000"/>
              <a:headEnd/>
              <a:tailEnd/>
            </a:ln>
          </p:spPr>
          <p:txBody>
            <a:bodyPr/>
            <a:lstStyle/>
            <a:p>
              <a:endParaRPr lang="en-US"/>
            </a:p>
          </p:txBody>
        </p:sp>
        <p:sp>
          <p:nvSpPr>
            <p:cNvPr id="5475" name="Rectangle 58"/>
            <p:cNvSpPr>
              <a:spLocks noChangeAspect="1" noChangeArrowheads="1"/>
            </p:cNvSpPr>
            <p:nvPr/>
          </p:nvSpPr>
          <p:spPr bwMode="auto">
            <a:xfrm>
              <a:off x="2723" y="762"/>
              <a:ext cx="607" cy="54"/>
            </a:xfrm>
            <a:prstGeom prst="rect">
              <a:avLst/>
            </a:prstGeom>
            <a:solidFill>
              <a:srgbClr val="FFFFFF"/>
            </a:solidFill>
            <a:ln w="0">
              <a:solidFill>
                <a:srgbClr val="000000"/>
              </a:solidFill>
              <a:miter lim="800000"/>
              <a:headEnd/>
              <a:tailEnd/>
            </a:ln>
          </p:spPr>
          <p:txBody>
            <a:bodyPr/>
            <a:lstStyle/>
            <a:p>
              <a:endParaRPr lang="en-US"/>
            </a:p>
          </p:txBody>
        </p:sp>
        <p:sp>
          <p:nvSpPr>
            <p:cNvPr id="5476" name="Freeform 59"/>
            <p:cNvSpPr>
              <a:spLocks noChangeAspect="1"/>
            </p:cNvSpPr>
            <p:nvPr/>
          </p:nvSpPr>
          <p:spPr bwMode="auto">
            <a:xfrm>
              <a:off x="2721"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77" name="Freeform 60"/>
            <p:cNvSpPr>
              <a:spLocks noChangeAspect="1"/>
            </p:cNvSpPr>
            <p:nvPr/>
          </p:nvSpPr>
          <p:spPr bwMode="auto">
            <a:xfrm>
              <a:off x="281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78" name="Freeform 61"/>
            <p:cNvSpPr>
              <a:spLocks noChangeAspect="1"/>
            </p:cNvSpPr>
            <p:nvPr/>
          </p:nvSpPr>
          <p:spPr bwMode="auto">
            <a:xfrm>
              <a:off x="290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79" name="Freeform 62"/>
            <p:cNvSpPr>
              <a:spLocks noChangeAspect="1"/>
            </p:cNvSpPr>
            <p:nvPr/>
          </p:nvSpPr>
          <p:spPr bwMode="auto">
            <a:xfrm>
              <a:off x="299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80" name="Freeform 63"/>
            <p:cNvSpPr>
              <a:spLocks noChangeAspect="1"/>
            </p:cNvSpPr>
            <p:nvPr/>
          </p:nvSpPr>
          <p:spPr bwMode="auto">
            <a:xfrm>
              <a:off x="3081"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81" name="Freeform 64"/>
            <p:cNvSpPr>
              <a:spLocks noChangeAspect="1"/>
            </p:cNvSpPr>
            <p:nvPr/>
          </p:nvSpPr>
          <p:spPr bwMode="auto">
            <a:xfrm>
              <a:off x="3170"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82" name="Freeform 65"/>
            <p:cNvSpPr>
              <a:spLocks noChangeAspect="1"/>
            </p:cNvSpPr>
            <p:nvPr/>
          </p:nvSpPr>
          <p:spPr bwMode="auto">
            <a:xfrm>
              <a:off x="3260"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grpSp>
      <p:grpSp>
        <p:nvGrpSpPr>
          <p:cNvPr id="5125" name="Group 66"/>
          <p:cNvGrpSpPr>
            <a:grpSpLocks noChangeAspect="1"/>
          </p:cNvGrpSpPr>
          <p:nvPr/>
        </p:nvGrpSpPr>
        <p:grpSpPr bwMode="auto">
          <a:xfrm>
            <a:off x="457201" y="3657601"/>
            <a:ext cx="1262063" cy="1517650"/>
            <a:chOff x="477" y="530"/>
            <a:chExt cx="1419" cy="1706"/>
          </a:xfrm>
        </p:grpSpPr>
        <p:sp>
          <p:nvSpPr>
            <p:cNvPr id="5454" name="Rectangle 67"/>
            <p:cNvSpPr>
              <a:spLocks noChangeAspect="1" noChangeArrowheads="1"/>
            </p:cNvSpPr>
            <p:nvPr/>
          </p:nvSpPr>
          <p:spPr bwMode="auto">
            <a:xfrm>
              <a:off x="477" y="1945"/>
              <a:ext cx="1417" cy="54"/>
            </a:xfrm>
            <a:prstGeom prst="rect">
              <a:avLst/>
            </a:prstGeom>
            <a:solidFill>
              <a:srgbClr val="FFFFFF"/>
            </a:solidFill>
            <a:ln w="0">
              <a:solidFill>
                <a:srgbClr val="000000"/>
              </a:solidFill>
              <a:miter lim="800000"/>
              <a:headEnd/>
              <a:tailEnd/>
            </a:ln>
          </p:spPr>
          <p:txBody>
            <a:bodyPr/>
            <a:lstStyle/>
            <a:p>
              <a:endParaRPr lang="en-US"/>
            </a:p>
          </p:txBody>
        </p:sp>
        <p:sp>
          <p:nvSpPr>
            <p:cNvPr id="5455" name="Rectangle 68"/>
            <p:cNvSpPr>
              <a:spLocks noChangeAspect="1" noChangeArrowheads="1"/>
            </p:cNvSpPr>
            <p:nvPr/>
          </p:nvSpPr>
          <p:spPr bwMode="auto">
            <a:xfrm>
              <a:off x="479" y="1352"/>
              <a:ext cx="1415" cy="54"/>
            </a:xfrm>
            <a:prstGeom prst="rect">
              <a:avLst/>
            </a:prstGeom>
            <a:solidFill>
              <a:srgbClr val="FFFFFF"/>
            </a:solidFill>
            <a:ln w="0">
              <a:solidFill>
                <a:srgbClr val="000000"/>
              </a:solidFill>
              <a:miter lim="800000"/>
              <a:headEnd/>
              <a:tailEnd/>
            </a:ln>
          </p:spPr>
          <p:txBody>
            <a:bodyPr/>
            <a:lstStyle/>
            <a:p>
              <a:endParaRPr lang="en-US"/>
            </a:p>
          </p:txBody>
        </p:sp>
        <p:sp>
          <p:nvSpPr>
            <p:cNvPr id="5456" name="Rectangle 69"/>
            <p:cNvSpPr>
              <a:spLocks noChangeAspect="1" noChangeArrowheads="1"/>
            </p:cNvSpPr>
            <p:nvPr/>
          </p:nvSpPr>
          <p:spPr bwMode="auto">
            <a:xfrm>
              <a:off x="479" y="745"/>
              <a:ext cx="1415" cy="53"/>
            </a:xfrm>
            <a:prstGeom prst="rect">
              <a:avLst/>
            </a:prstGeom>
            <a:solidFill>
              <a:srgbClr val="FFFFFF"/>
            </a:solidFill>
            <a:ln w="0">
              <a:solidFill>
                <a:srgbClr val="000000"/>
              </a:solidFill>
              <a:miter lim="800000"/>
              <a:headEnd/>
              <a:tailEnd/>
            </a:ln>
          </p:spPr>
          <p:txBody>
            <a:bodyPr/>
            <a:lstStyle/>
            <a:p>
              <a:endParaRPr lang="en-US"/>
            </a:p>
          </p:txBody>
        </p:sp>
        <p:sp>
          <p:nvSpPr>
            <p:cNvPr id="5457" name="Freeform 70"/>
            <p:cNvSpPr>
              <a:spLocks noChangeAspect="1"/>
            </p:cNvSpPr>
            <p:nvPr/>
          </p:nvSpPr>
          <p:spPr bwMode="auto">
            <a:xfrm>
              <a:off x="477"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58" name="Freeform 71"/>
            <p:cNvSpPr>
              <a:spLocks noChangeAspect="1"/>
            </p:cNvSpPr>
            <p:nvPr/>
          </p:nvSpPr>
          <p:spPr bwMode="auto">
            <a:xfrm>
              <a:off x="56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59" name="Freeform 72"/>
            <p:cNvSpPr>
              <a:spLocks noChangeAspect="1"/>
            </p:cNvSpPr>
            <p:nvPr/>
          </p:nvSpPr>
          <p:spPr bwMode="auto">
            <a:xfrm>
              <a:off x="65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60" name="Freeform 73"/>
            <p:cNvSpPr>
              <a:spLocks noChangeAspect="1"/>
            </p:cNvSpPr>
            <p:nvPr/>
          </p:nvSpPr>
          <p:spPr bwMode="auto">
            <a:xfrm>
              <a:off x="747"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61" name="Freeform 74"/>
            <p:cNvSpPr>
              <a:spLocks noChangeAspect="1"/>
            </p:cNvSpPr>
            <p:nvPr/>
          </p:nvSpPr>
          <p:spPr bwMode="auto">
            <a:xfrm>
              <a:off x="83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62" name="Freeform 75"/>
            <p:cNvSpPr>
              <a:spLocks noChangeAspect="1"/>
            </p:cNvSpPr>
            <p:nvPr/>
          </p:nvSpPr>
          <p:spPr bwMode="auto">
            <a:xfrm>
              <a:off x="92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63" name="Freeform 76"/>
            <p:cNvSpPr>
              <a:spLocks noChangeAspect="1"/>
            </p:cNvSpPr>
            <p:nvPr/>
          </p:nvSpPr>
          <p:spPr bwMode="auto">
            <a:xfrm>
              <a:off x="101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64" name="Freeform 77"/>
            <p:cNvSpPr>
              <a:spLocks noChangeAspect="1"/>
            </p:cNvSpPr>
            <p:nvPr/>
          </p:nvSpPr>
          <p:spPr bwMode="auto">
            <a:xfrm>
              <a:off x="110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65" name="Freeform 78"/>
            <p:cNvSpPr>
              <a:spLocks noChangeAspect="1"/>
            </p:cNvSpPr>
            <p:nvPr/>
          </p:nvSpPr>
          <p:spPr bwMode="auto">
            <a:xfrm>
              <a:off x="119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66" name="Freeform 79"/>
            <p:cNvSpPr>
              <a:spLocks noChangeAspect="1"/>
            </p:cNvSpPr>
            <p:nvPr/>
          </p:nvSpPr>
          <p:spPr bwMode="auto">
            <a:xfrm>
              <a:off x="1286"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67" name="Freeform 80"/>
            <p:cNvSpPr>
              <a:spLocks noChangeAspect="1"/>
            </p:cNvSpPr>
            <p:nvPr/>
          </p:nvSpPr>
          <p:spPr bwMode="auto">
            <a:xfrm>
              <a:off x="1375"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68" name="Freeform 81"/>
            <p:cNvSpPr>
              <a:spLocks noChangeAspect="1"/>
            </p:cNvSpPr>
            <p:nvPr/>
          </p:nvSpPr>
          <p:spPr bwMode="auto">
            <a:xfrm>
              <a:off x="146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69" name="Freeform 82"/>
            <p:cNvSpPr>
              <a:spLocks noChangeAspect="1"/>
            </p:cNvSpPr>
            <p:nvPr/>
          </p:nvSpPr>
          <p:spPr bwMode="auto">
            <a:xfrm>
              <a:off x="155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70" name="Freeform 83"/>
            <p:cNvSpPr>
              <a:spLocks noChangeAspect="1"/>
            </p:cNvSpPr>
            <p:nvPr/>
          </p:nvSpPr>
          <p:spPr bwMode="auto">
            <a:xfrm>
              <a:off x="164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71" name="Freeform 84"/>
            <p:cNvSpPr>
              <a:spLocks noChangeAspect="1"/>
            </p:cNvSpPr>
            <p:nvPr/>
          </p:nvSpPr>
          <p:spPr bwMode="auto">
            <a:xfrm>
              <a:off x="1735"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72" name="Freeform 85"/>
            <p:cNvSpPr>
              <a:spLocks noChangeAspect="1"/>
            </p:cNvSpPr>
            <p:nvPr/>
          </p:nvSpPr>
          <p:spPr bwMode="auto">
            <a:xfrm>
              <a:off x="1824"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grpSp>
      <p:grpSp>
        <p:nvGrpSpPr>
          <p:cNvPr id="5126" name="Group 86"/>
          <p:cNvGrpSpPr>
            <a:grpSpLocks noChangeAspect="1"/>
          </p:cNvGrpSpPr>
          <p:nvPr/>
        </p:nvGrpSpPr>
        <p:grpSpPr bwMode="auto">
          <a:xfrm>
            <a:off x="1828800" y="3657601"/>
            <a:ext cx="785813" cy="1524000"/>
            <a:chOff x="2435" y="530"/>
            <a:chExt cx="879" cy="1706"/>
          </a:xfrm>
        </p:grpSpPr>
        <p:sp>
          <p:nvSpPr>
            <p:cNvPr id="5441" name="Rectangle 87"/>
            <p:cNvSpPr>
              <a:spLocks noChangeAspect="1" noChangeArrowheads="1"/>
            </p:cNvSpPr>
            <p:nvPr/>
          </p:nvSpPr>
          <p:spPr bwMode="auto">
            <a:xfrm>
              <a:off x="2436" y="762"/>
              <a:ext cx="876" cy="54"/>
            </a:xfrm>
            <a:prstGeom prst="rect">
              <a:avLst/>
            </a:prstGeom>
            <a:solidFill>
              <a:srgbClr val="FFFFFF"/>
            </a:solidFill>
            <a:ln w="0">
              <a:solidFill>
                <a:srgbClr val="000000"/>
              </a:solidFill>
              <a:miter lim="800000"/>
              <a:headEnd/>
              <a:tailEnd/>
            </a:ln>
          </p:spPr>
          <p:txBody>
            <a:bodyPr/>
            <a:lstStyle/>
            <a:p>
              <a:endParaRPr lang="en-US"/>
            </a:p>
          </p:txBody>
        </p:sp>
        <p:sp>
          <p:nvSpPr>
            <p:cNvPr id="5442" name="Rectangle 88"/>
            <p:cNvSpPr>
              <a:spLocks noChangeAspect="1" noChangeArrowheads="1"/>
            </p:cNvSpPr>
            <p:nvPr/>
          </p:nvSpPr>
          <p:spPr bwMode="auto">
            <a:xfrm>
              <a:off x="2436" y="1338"/>
              <a:ext cx="878" cy="54"/>
            </a:xfrm>
            <a:prstGeom prst="rect">
              <a:avLst/>
            </a:prstGeom>
            <a:solidFill>
              <a:srgbClr val="FFFFFF"/>
            </a:solidFill>
            <a:ln w="0">
              <a:solidFill>
                <a:srgbClr val="000000"/>
              </a:solidFill>
              <a:miter lim="800000"/>
              <a:headEnd/>
              <a:tailEnd/>
            </a:ln>
          </p:spPr>
          <p:txBody>
            <a:bodyPr/>
            <a:lstStyle/>
            <a:p>
              <a:endParaRPr lang="en-US"/>
            </a:p>
          </p:txBody>
        </p:sp>
        <p:sp>
          <p:nvSpPr>
            <p:cNvPr id="5443" name="Rectangle 89"/>
            <p:cNvSpPr>
              <a:spLocks noChangeAspect="1" noChangeArrowheads="1"/>
            </p:cNvSpPr>
            <p:nvPr/>
          </p:nvSpPr>
          <p:spPr bwMode="auto">
            <a:xfrm>
              <a:off x="2436" y="1949"/>
              <a:ext cx="874" cy="54"/>
            </a:xfrm>
            <a:prstGeom prst="rect">
              <a:avLst/>
            </a:prstGeom>
            <a:solidFill>
              <a:srgbClr val="FFFFFF"/>
            </a:solidFill>
            <a:ln w="0">
              <a:solidFill>
                <a:srgbClr val="000000"/>
              </a:solidFill>
              <a:miter lim="800000"/>
              <a:headEnd/>
              <a:tailEnd/>
            </a:ln>
          </p:spPr>
          <p:txBody>
            <a:bodyPr/>
            <a:lstStyle/>
            <a:p>
              <a:endParaRPr lang="en-US"/>
            </a:p>
          </p:txBody>
        </p:sp>
        <p:sp>
          <p:nvSpPr>
            <p:cNvPr id="5444" name="Freeform 90"/>
            <p:cNvSpPr>
              <a:spLocks noChangeAspect="1"/>
            </p:cNvSpPr>
            <p:nvPr/>
          </p:nvSpPr>
          <p:spPr bwMode="auto">
            <a:xfrm>
              <a:off x="2435" y="530"/>
              <a:ext cx="71" cy="1706"/>
            </a:xfrm>
            <a:custGeom>
              <a:avLst/>
              <a:gdLst>
                <a:gd name="T0" fmla="*/ 0 w 71"/>
                <a:gd name="T1" fmla="*/ 49 h 1706"/>
                <a:gd name="T2" fmla="*/ 0 w 71"/>
                <a:gd name="T3" fmla="*/ 1706 h 1706"/>
                <a:gd name="T4" fmla="*/ 71 w 71"/>
                <a:gd name="T5" fmla="*/ 1706 h 1706"/>
                <a:gd name="T6" fmla="*/ 71 w 71"/>
                <a:gd name="T7" fmla="*/ 49 h 1706"/>
                <a:gd name="T8" fmla="*/ 37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7"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45" name="Freeform 91"/>
            <p:cNvSpPr>
              <a:spLocks noChangeAspect="1"/>
            </p:cNvSpPr>
            <p:nvPr/>
          </p:nvSpPr>
          <p:spPr bwMode="auto">
            <a:xfrm>
              <a:off x="2524"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46" name="Freeform 92"/>
            <p:cNvSpPr>
              <a:spLocks noChangeAspect="1"/>
            </p:cNvSpPr>
            <p:nvPr/>
          </p:nvSpPr>
          <p:spPr bwMode="auto">
            <a:xfrm>
              <a:off x="2614"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47" name="Freeform 93"/>
            <p:cNvSpPr>
              <a:spLocks noChangeAspect="1"/>
            </p:cNvSpPr>
            <p:nvPr/>
          </p:nvSpPr>
          <p:spPr bwMode="auto">
            <a:xfrm>
              <a:off x="2703"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48" name="Freeform 94"/>
            <p:cNvSpPr>
              <a:spLocks noChangeAspect="1"/>
            </p:cNvSpPr>
            <p:nvPr/>
          </p:nvSpPr>
          <p:spPr bwMode="auto">
            <a:xfrm>
              <a:off x="2793"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49" name="Freeform 95"/>
            <p:cNvSpPr>
              <a:spLocks noChangeAspect="1"/>
            </p:cNvSpPr>
            <p:nvPr/>
          </p:nvSpPr>
          <p:spPr bwMode="auto">
            <a:xfrm>
              <a:off x="2883"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50" name="Freeform 96"/>
            <p:cNvSpPr>
              <a:spLocks noChangeAspect="1"/>
            </p:cNvSpPr>
            <p:nvPr/>
          </p:nvSpPr>
          <p:spPr bwMode="auto">
            <a:xfrm>
              <a:off x="2973"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51" name="Freeform 97"/>
            <p:cNvSpPr>
              <a:spLocks noChangeAspect="1"/>
            </p:cNvSpPr>
            <p:nvPr/>
          </p:nvSpPr>
          <p:spPr bwMode="auto">
            <a:xfrm>
              <a:off x="3063"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52" name="Freeform 98"/>
            <p:cNvSpPr>
              <a:spLocks noChangeAspect="1"/>
            </p:cNvSpPr>
            <p:nvPr/>
          </p:nvSpPr>
          <p:spPr bwMode="auto">
            <a:xfrm>
              <a:off x="3152"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53" name="Freeform 99"/>
            <p:cNvSpPr>
              <a:spLocks noChangeAspect="1"/>
            </p:cNvSpPr>
            <p:nvPr/>
          </p:nvSpPr>
          <p:spPr bwMode="auto">
            <a:xfrm>
              <a:off x="3242"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grpSp>
      <p:grpSp>
        <p:nvGrpSpPr>
          <p:cNvPr id="5127" name="Group 100"/>
          <p:cNvGrpSpPr>
            <a:grpSpLocks noChangeAspect="1"/>
          </p:cNvGrpSpPr>
          <p:nvPr/>
        </p:nvGrpSpPr>
        <p:grpSpPr bwMode="auto">
          <a:xfrm>
            <a:off x="457201" y="5257801"/>
            <a:ext cx="1023938" cy="1519238"/>
            <a:chOff x="477" y="530"/>
            <a:chExt cx="1150" cy="1706"/>
          </a:xfrm>
        </p:grpSpPr>
        <p:sp>
          <p:nvSpPr>
            <p:cNvPr id="5425" name="Rectangle 101"/>
            <p:cNvSpPr>
              <a:spLocks noChangeAspect="1" noChangeArrowheads="1"/>
            </p:cNvSpPr>
            <p:nvPr/>
          </p:nvSpPr>
          <p:spPr bwMode="auto">
            <a:xfrm>
              <a:off x="480" y="1945"/>
              <a:ext cx="1144" cy="54"/>
            </a:xfrm>
            <a:prstGeom prst="rect">
              <a:avLst/>
            </a:prstGeom>
            <a:solidFill>
              <a:srgbClr val="FFFFFF"/>
            </a:solidFill>
            <a:ln w="0">
              <a:solidFill>
                <a:srgbClr val="000000"/>
              </a:solidFill>
              <a:miter lim="800000"/>
              <a:headEnd/>
              <a:tailEnd/>
            </a:ln>
          </p:spPr>
          <p:txBody>
            <a:bodyPr/>
            <a:lstStyle/>
            <a:p>
              <a:endParaRPr lang="en-US"/>
            </a:p>
          </p:txBody>
        </p:sp>
        <p:sp>
          <p:nvSpPr>
            <p:cNvPr id="5426" name="Rectangle 102"/>
            <p:cNvSpPr>
              <a:spLocks noChangeAspect="1" noChangeArrowheads="1"/>
            </p:cNvSpPr>
            <p:nvPr/>
          </p:nvSpPr>
          <p:spPr bwMode="auto">
            <a:xfrm>
              <a:off x="480" y="1352"/>
              <a:ext cx="1144" cy="54"/>
            </a:xfrm>
            <a:prstGeom prst="rect">
              <a:avLst/>
            </a:prstGeom>
            <a:solidFill>
              <a:srgbClr val="FFFFFF"/>
            </a:solidFill>
            <a:ln w="0">
              <a:solidFill>
                <a:srgbClr val="000000"/>
              </a:solidFill>
              <a:miter lim="800000"/>
              <a:headEnd/>
              <a:tailEnd/>
            </a:ln>
          </p:spPr>
          <p:txBody>
            <a:bodyPr/>
            <a:lstStyle/>
            <a:p>
              <a:endParaRPr lang="en-US"/>
            </a:p>
          </p:txBody>
        </p:sp>
        <p:sp>
          <p:nvSpPr>
            <p:cNvPr id="5427" name="Rectangle 103"/>
            <p:cNvSpPr>
              <a:spLocks noChangeAspect="1" noChangeArrowheads="1"/>
            </p:cNvSpPr>
            <p:nvPr/>
          </p:nvSpPr>
          <p:spPr bwMode="auto">
            <a:xfrm>
              <a:off x="480" y="745"/>
              <a:ext cx="1144" cy="53"/>
            </a:xfrm>
            <a:prstGeom prst="rect">
              <a:avLst/>
            </a:prstGeom>
            <a:solidFill>
              <a:srgbClr val="FFFFFF"/>
            </a:solidFill>
            <a:ln w="0">
              <a:solidFill>
                <a:srgbClr val="000000"/>
              </a:solidFill>
              <a:miter lim="800000"/>
              <a:headEnd/>
              <a:tailEnd/>
            </a:ln>
          </p:spPr>
          <p:txBody>
            <a:bodyPr/>
            <a:lstStyle/>
            <a:p>
              <a:endParaRPr lang="en-US"/>
            </a:p>
          </p:txBody>
        </p:sp>
        <p:sp>
          <p:nvSpPr>
            <p:cNvPr id="5428" name="Freeform 104"/>
            <p:cNvSpPr>
              <a:spLocks noChangeAspect="1"/>
            </p:cNvSpPr>
            <p:nvPr/>
          </p:nvSpPr>
          <p:spPr bwMode="auto">
            <a:xfrm>
              <a:off x="477"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29" name="Freeform 105"/>
            <p:cNvSpPr>
              <a:spLocks noChangeAspect="1"/>
            </p:cNvSpPr>
            <p:nvPr/>
          </p:nvSpPr>
          <p:spPr bwMode="auto">
            <a:xfrm>
              <a:off x="56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30" name="Freeform 106"/>
            <p:cNvSpPr>
              <a:spLocks noChangeAspect="1"/>
            </p:cNvSpPr>
            <p:nvPr/>
          </p:nvSpPr>
          <p:spPr bwMode="auto">
            <a:xfrm>
              <a:off x="65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31" name="Freeform 107"/>
            <p:cNvSpPr>
              <a:spLocks noChangeAspect="1"/>
            </p:cNvSpPr>
            <p:nvPr/>
          </p:nvSpPr>
          <p:spPr bwMode="auto">
            <a:xfrm>
              <a:off x="747"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32" name="Freeform 108"/>
            <p:cNvSpPr>
              <a:spLocks noChangeAspect="1"/>
            </p:cNvSpPr>
            <p:nvPr/>
          </p:nvSpPr>
          <p:spPr bwMode="auto">
            <a:xfrm>
              <a:off x="83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33" name="Freeform 109"/>
            <p:cNvSpPr>
              <a:spLocks noChangeAspect="1"/>
            </p:cNvSpPr>
            <p:nvPr/>
          </p:nvSpPr>
          <p:spPr bwMode="auto">
            <a:xfrm>
              <a:off x="92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34" name="Freeform 110"/>
            <p:cNvSpPr>
              <a:spLocks noChangeAspect="1"/>
            </p:cNvSpPr>
            <p:nvPr/>
          </p:nvSpPr>
          <p:spPr bwMode="auto">
            <a:xfrm>
              <a:off x="101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35" name="Freeform 111"/>
            <p:cNvSpPr>
              <a:spLocks noChangeAspect="1"/>
            </p:cNvSpPr>
            <p:nvPr/>
          </p:nvSpPr>
          <p:spPr bwMode="auto">
            <a:xfrm>
              <a:off x="110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36" name="Freeform 112"/>
            <p:cNvSpPr>
              <a:spLocks noChangeAspect="1"/>
            </p:cNvSpPr>
            <p:nvPr/>
          </p:nvSpPr>
          <p:spPr bwMode="auto">
            <a:xfrm>
              <a:off x="119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37" name="Freeform 113"/>
            <p:cNvSpPr>
              <a:spLocks noChangeAspect="1"/>
            </p:cNvSpPr>
            <p:nvPr/>
          </p:nvSpPr>
          <p:spPr bwMode="auto">
            <a:xfrm>
              <a:off x="1286"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38" name="Freeform 114"/>
            <p:cNvSpPr>
              <a:spLocks noChangeAspect="1"/>
            </p:cNvSpPr>
            <p:nvPr/>
          </p:nvSpPr>
          <p:spPr bwMode="auto">
            <a:xfrm>
              <a:off x="1375"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39" name="Freeform 115"/>
            <p:cNvSpPr>
              <a:spLocks noChangeAspect="1"/>
            </p:cNvSpPr>
            <p:nvPr/>
          </p:nvSpPr>
          <p:spPr bwMode="auto">
            <a:xfrm>
              <a:off x="146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40" name="Freeform 116"/>
            <p:cNvSpPr>
              <a:spLocks noChangeAspect="1"/>
            </p:cNvSpPr>
            <p:nvPr/>
          </p:nvSpPr>
          <p:spPr bwMode="auto">
            <a:xfrm>
              <a:off x="155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grpSp>
      <p:grpSp>
        <p:nvGrpSpPr>
          <p:cNvPr id="5128" name="Group 117"/>
          <p:cNvGrpSpPr>
            <a:grpSpLocks noChangeAspect="1"/>
          </p:cNvGrpSpPr>
          <p:nvPr/>
        </p:nvGrpSpPr>
        <p:grpSpPr bwMode="auto">
          <a:xfrm>
            <a:off x="1600200" y="5257801"/>
            <a:ext cx="1023938" cy="1519238"/>
            <a:chOff x="477" y="530"/>
            <a:chExt cx="1150" cy="1706"/>
          </a:xfrm>
        </p:grpSpPr>
        <p:sp>
          <p:nvSpPr>
            <p:cNvPr id="5409" name="Rectangle 118"/>
            <p:cNvSpPr>
              <a:spLocks noChangeAspect="1" noChangeArrowheads="1"/>
            </p:cNvSpPr>
            <p:nvPr/>
          </p:nvSpPr>
          <p:spPr bwMode="auto">
            <a:xfrm>
              <a:off x="480" y="1945"/>
              <a:ext cx="1144" cy="54"/>
            </a:xfrm>
            <a:prstGeom prst="rect">
              <a:avLst/>
            </a:prstGeom>
            <a:solidFill>
              <a:srgbClr val="FFFFFF"/>
            </a:solidFill>
            <a:ln w="0">
              <a:solidFill>
                <a:srgbClr val="000000"/>
              </a:solidFill>
              <a:miter lim="800000"/>
              <a:headEnd/>
              <a:tailEnd/>
            </a:ln>
          </p:spPr>
          <p:txBody>
            <a:bodyPr/>
            <a:lstStyle/>
            <a:p>
              <a:endParaRPr lang="en-US"/>
            </a:p>
          </p:txBody>
        </p:sp>
        <p:sp>
          <p:nvSpPr>
            <p:cNvPr id="5410" name="Rectangle 119"/>
            <p:cNvSpPr>
              <a:spLocks noChangeAspect="1" noChangeArrowheads="1"/>
            </p:cNvSpPr>
            <p:nvPr/>
          </p:nvSpPr>
          <p:spPr bwMode="auto">
            <a:xfrm>
              <a:off x="480" y="1352"/>
              <a:ext cx="1144" cy="54"/>
            </a:xfrm>
            <a:prstGeom prst="rect">
              <a:avLst/>
            </a:prstGeom>
            <a:solidFill>
              <a:srgbClr val="FFFFFF"/>
            </a:solidFill>
            <a:ln w="0">
              <a:solidFill>
                <a:srgbClr val="000000"/>
              </a:solidFill>
              <a:miter lim="800000"/>
              <a:headEnd/>
              <a:tailEnd/>
            </a:ln>
          </p:spPr>
          <p:txBody>
            <a:bodyPr/>
            <a:lstStyle/>
            <a:p>
              <a:endParaRPr lang="en-US"/>
            </a:p>
          </p:txBody>
        </p:sp>
        <p:sp>
          <p:nvSpPr>
            <p:cNvPr id="5411" name="Rectangle 120"/>
            <p:cNvSpPr>
              <a:spLocks noChangeAspect="1" noChangeArrowheads="1"/>
            </p:cNvSpPr>
            <p:nvPr/>
          </p:nvSpPr>
          <p:spPr bwMode="auto">
            <a:xfrm>
              <a:off x="480" y="745"/>
              <a:ext cx="1144" cy="53"/>
            </a:xfrm>
            <a:prstGeom prst="rect">
              <a:avLst/>
            </a:prstGeom>
            <a:solidFill>
              <a:srgbClr val="FFFFFF"/>
            </a:solidFill>
            <a:ln w="0">
              <a:solidFill>
                <a:srgbClr val="000000"/>
              </a:solidFill>
              <a:miter lim="800000"/>
              <a:headEnd/>
              <a:tailEnd/>
            </a:ln>
          </p:spPr>
          <p:txBody>
            <a:bodyPr/>
            <a:lstStyle/>
            <a:p>
              <a:endParaRPr lang="en-US"/>
            </a:p>
          </p:txBody>
        </p:sp>
        <p:sp>
          <p:nvSpPr>
            <p:cNvPr id="5412" name="Freeform 121"/>
            <p:cNvSpPr>
              <a:spLocks noChangeAspect="1"/>
            </p:cNvSpPr>
            <p:nvPr/>
          </p:nvSpPr>
          <p:spPr bwMode="auto">
            <a:xfrm>
              <a:off x="477"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13" name="Freeform 122"/>
            <p:cNvSpPr>
              <a:spLocks noChangeAspect="1"/>
            </p:cNvSpPr>
            <p:nvPr/>
          </p:nvSpPr>
          <p:spPr bwMode="auto">
            <a:xfrm>
              <a:off x="56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14" name="Freeform 123"/>
            <p:cNvSpPr>
              <a:spLocks noChangeAspect="1"/>
            </p:cNvSpPr>
            <p:nvPr/>
          </p:nvSpPr>
          <p:spPr bwMode="auto">
            <a:xfrm>
              <a:off x="65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15" name="Freeform 124"/>
            <p:cNvSpPr>
              <a:spLocks noChangeAspect="1"/>
            </p:cNvSpPr>
            <p:nvPr/>
          </p:nvSpPr>
          <p:spPr bwMode="auto">
            <a:xfrm>
              <a:off x="747"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16" name="Freeform 125"/>
            <p:cNvSpPr>
              <a:spLocks noChangeAspect="1"/>
            </p:cNvSpPr>
            <p:nvPr/>
          </p:nvSpPr>
          <p:spPr bwMode="auto">
            <a:xfrm>
              <a:off x="83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17" name="Freeform 126"/>
            <p:cNvSpPr>
              <a:spLocks noChangeAspect="1"/>
            </p:cNvSpPr>
            <p:nvPr/>
          </p:nvSpPr>
          <p:spPr bwMode="auto">
            <a:xfrm>
              <a:off x="92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18" name="Freeform 127"/>
            <p:cNvSpPr>
              <a:spLocks noChangeAspect="1"/>
            </p:cNvSpPr>
            <p:nvPr/>
          </p:nvSpPr>
          <p:spPr bwMode="auto">
            <a:xfrm>
              <a:off x="101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19" name="Freeform 128"/>
            <p:cNvSpPr>
              <a:spLocks noChangeAspect="1"/>
            </p:cNvSpPr>
            <p:nvPr/>
          </p:nvSpPr>
          <p:spPr bwMode="auto">
            <a:xfrm>
              <a:off x="110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20" name="Freeform 129"/>
            <p:cNvSpPr>
              <a:spLocks noChangeAspect="1"/>
            </p:cNvSpPr>
            <p:nvPr/>
          </p:nvSpPr>
          <p:spPr bwMode="auto">
            <a:xfrm>
              <a:off x="119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21" name="Freeform 130"/>
            <p:cNvSpPr>
              <a:spLocks noChangeAspect="1"/>
            </p:cNvSpPr>
            <p:nvPr/>
          </p:nvSpPr>
          <p:spPr bwMode="auto">
            <a:xfrm>
              <a:off x="1286"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22" name="Freeform 131"/>
            <p:cNvSpPr>
              <a:spLocks noChangeAspect="1"/>
            </p:cNvSpPr>
            <p:nvPr/>
          </p:nvSpPr>
          <p:spPr bwMode="auto">
            <a:xfrm>
              <a:off x="1375"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23" name="Freeform 132"/>
            <p:cNvSpPr>
              <a:spLocks noChangeAspect="1"/>
            </p:cNvSpPr>
            <p:nvPr/>
          </p:nvSpPr>
          <p:spPr bwMode="auto">
            <a:xfrm>
              <a:off x="146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24" name="Freeform 133"/>
            <p:cNvSpPr>
              <a:spLocks noChangeAspect="1"/>
            </p:cNvSpPr>
            <p:nvPr/>
          </p:nvSpPr>
          <p:spPr bwMode="auto">
            <a:xfrm>
              <a:off x="155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grpSp>
      <p:grpSp>
        <p:nvGrpSpPr>
          <p:cNvPr id="5129" name="Group 134"/>
          <p:cNvGrpSpPr>
            <a:grpSpLocks noChangeAspect="1"/>
          </p:cNvGrpSpPr>
          <p:nvPr/>
        </p:nvGrpSpPr>
        <p:grpSpPr bwMode="auto">
          <a:xfrm>
            <a:off x="5778500" y="5245101"/>
            <a:ext cx="1023938" cy="1522413"/>
            <a:chOff x="2184" y="530"/>
            <a:chExt cx="1148" cy="1706"/>
          </a:xfrm>
        </p:grpSpPr>
        <p:sp>
          <p:nvSpPr>
            <p:cNvPr id="5393" name="Freeform 135"/>
            <p:cNvSpPr>
              <a:spLocks noChangeAspect="1"/>
            </p:cNvSpPr>
            <p:nvPr/>
          </p:nvSpPr>
          <p:spPr bwMode="auto">
            <a:xfrm>
              <a:off x="2184"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94" name="Freeform 136"/>
            <p:cNvSpPr>
              <a:spLocks noChangeAspect="1"/>
            </p:cNvSpPr>
            <p:nvPr/>
          </p:nvSpPr>
          <p:spPr bwMode="auto">
            <a:xfrm>
              <a:off x="2273"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95" name="Freeform 137"/>
            <p:cNvSpPr>
              <a:spLocks noChangeAspect="1"/>
            </p:cNvSpPr>
            <p:nvPr/>
          </p:nvSpPr>
          <p:spPr bwMode="auto">
            <a:xfrm>
              <a:off x="2363"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96" name="Freeform 138"/>
            <p:cNvSpPr>
              <a:spLocks noChangeAspect="1"/>
            </p:cNvSpPr>
            <p:nvPr/>
          </p:nvSpPr>
          <p:spPr bwMode="auto">
            <a:xfrm>
              <a:off x="2453" y="530"/>
              <a:ext cx="71" cy="1706"/>
            </a:xfrm>
            <a:custGeom>
              <a:avLst/>
              <a:gdLst>
                <a:gd name="T0" fmla="*/ 0 w 71"/>
                <a:gd name="T1" fmla="*/ 49 h 1706"/>
                <a:gd name="T2" fmla="*/ 0 w 71"/>
                <a:gd name="T3" fmla="*/ 1706 h 1706"/>
                <a:gd name="T4" fmla="*/ 71 w 71"/>
                <a:gd name="T5" fmla="*/ 1706 h 1706"/>
                <a:gd name="T6" fmla="*/ 71 w 71"/>
                <a:gd name="T7" fmla="*/ 49 h 1706"/>
                <a:gd name="T8" fmla="*/ 37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7"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97" name="Freeform 139"/>
            <p:cNvSpPr>
              <a:spLocks noChangeAspect="1"/>
            </p:cNvSpPr>
            <p:nvPr/>
          </p:nvSpPr>
          <p:spPr bwMode="auto">
            <a:xfrm>
              <a:off x="2542"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98" name="Freeform 140"/>
            <p:cNvSpPr>
              <a:spLocks noChangeAspect="1"/>
            </p:cNvSpPr>
            <p:nvPr/>
          </p:nvSpPr>
          <p:spPr bwMode="auto">
            <a:xfrm>
              <a:off x="2632"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99" name="Freeform 141"/>
            <p:cNvSpPr>
              <a:spLocks noChangeAspect="1"/>
            </p:cNvSpPr>
            <p:nvPr/>
          </p:nvSpPr>
          <p:spPr bwMode="auto">
            <a:xfrm>
              <a:off x="2721"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00" name="Freeform 142"/>
            <p:cNvSpPr>
              <a:spLocks noChangeAspect="1"/>
            </p:cNvSpPr>
            <p:nvPr/>
          </p:nvSpPr>
          <p:spPr bwMode="auto">
            <a:xfrm>
              <a:off x="281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01" name="Freeform 143"/>
            <p:cNvSpPr>
              <a:spLocks noChangeAspect="1"/>
            </p:cNvSpPr>
            <p:nvPr/>
          </p:nvSpPr>
          <p:spPr bwMode="auto">
            <a:xfrm>
              <a:off x="290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02" name="Freeform 144"/>
            <p:cNvSpPr>
              <a:spLocks noChangeAspect="1"/>
            </p:cNvSpPr>
            <p:nvPr/>
          </p:nvSpPr>
          <p:spPr bwMode="auto">
            <a:xfrm>
              <a:off x="299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03" name="Freeform 145"/>
            <p:cNvSpPr>
              <a:spLocks noChangeAspect="1"/>
            </p:cNvSpPr>
            <p:nvPr/>
          </p:nvSpPr>
          <p:spPr bwMode="auto">
            <a:xfrm>
              <a:off x="3081"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04" name="Freeform 146"/>
            <p:cNvSpPr>
              <a:spLocks noChangeAspect="1"/>
            </p:cNvSpPr>
            <p:nvPr/>
          </p:nvSpPr>
          <p:spPr bwMode="auto">
            <a:xfrm>
              <a:off x="3170"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05" name="Freeform 147"/>
            <p:cNvSpPr>
              <a:spLocks noChangeAspect="1"/>
            </p:cNvSpPr>
            <p:nvPr/>
          </p:nvSpPr>
          <p:spPr bwMode="auto">
            <a:xfrm>
              <a:off x="3260"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406" name="Rectangle 148"/>
            <p:cNvSpPr>
              <a:spLocks noChangeAspect="1" noChangeArrowheads="1"/>
            </p:cNvSpPr>
            <p:nvPr/>
          </p:nvSpPr>
          <p:spPr bwMode="auto">
            <a:xfrm>
              <a:off x="2184" y="762"/>
              <a:ext cx="1147" cy="54"/>
            </a:xfrm>
            <a:prstGeom prst="rect">
              <a:avLst/>
            </a:prstGeom>
            <a:solidFill>
              <a:srgbClr val="FFFFFF"/>
            </a:solidFill>
            <a:ln w="0">
              <a:solidFill>
                <a:srgbClr val="000000"/>
              </a:solidFill>
              <a:miter lim="800000"/>
              <a:headEnd/>
              <a:tailEnd/>
            </a:ln>
          </p:spPr>
          <p:txBody>
            <a:bodyPr/>
            <a:lstStyle/>
            <a:p>
              <a:endParaRPr lang="en-US"/>
            </a:p>
          </p:txBody>
        </p:sp>
        <p:sp>
          <p:nvSpPr>
            <p:cNvPr id="5407" name="Rectangle 149"/>
            <p:cNvSpPr>
              <a:spLocks noChangeAspect="1" noChangeArrowheads="1"/>
            </p:cNvSpPr>
            <p:nvPr/>
          </p:nvSpPr>
          <p:spPr bwMode="auto">
            <a:xfrm>
              <a:off x="2184" y="1338"/>
              <a:ext cx="1148" cy="54"/>
            </a:xfrm>
            <a:prstGeom prst="rect">
              <a:avLst/>
            </a:prstGeom>
            <a:solidFill>
              <a:srgbClr val="FFFFFF"/>
            </a:solidFill>
            <a:ln w="0">
              <a:solidFill>
                <a:srgbClr val="000000"/>
              </a:solidFill>
              <a:miter lim="800000"/>
              <a:headEnd/>
              <a:tailEnd/>
            </a:ln>
          </p:spPr>
          <p:txBody>
            <a:bodyPr/>
            <a:lstStyle/>
            <a:p>
              <a:endParaRPr lang="en-US"/>
            </a:p>
          </p:txBody>
        </p:sp>
        <p:sp>
          <p:nvSpPr>
            <p:cNvPr id="5408" name="Rectangle 150"/>
            <p:cNvSpPr>
              <a:spLocks noChangeAspect="1" noChangeArrowheads="1"/>
            </p:cNvSpPr>
            <p:nvPr/>
          </p:nvSpPr>
          <p:spPr bwMode="auto">
            <a:xfrm>
              <a:off x="2184" y="1949"/>
              <a:ext cx="1147" cy="54"/>
            </a:xfrm>
            <a:prstGeom prst="rect">
              <a:avLst/>
            </a:prstGeom>
            <a:solidFill>
              <a:srgbClr val="FFFFFF"/>
            </a:solidFill>
            <a:ln w="0">
              <a:solidFill>
                <a:srgbClr val="000000"/>
              </a:solidFill>
              <a:miter lim="800000"/>
              <a:headEnd/>
              <a:tailEnd/>
            </a:ln>
          </p:spPr>
          <p:txBody>
            <a:bodyPr/>
            <a:lstStyle/>
            <a:p>
              <a:endParaRPr lang="en-US"/>
            </a:p>
          </p:txBody>
        </p:sp>
      </p:grpSp>
      <p:grpSp>
        <p:nvGrpSpPr>
          <p:cNvPr id="5130" name="Group 151"/>
          <p:cNvGrpSpPr>
            <a:grpSpLocks noChangeAspect="1"/>
          </p:cNvGrpSpPr>
          <p:nvPr/>
        </p:nvGrpSpPr>
        <p:grpSpPr bwMode="auto">
          <a:xfrm>
            <a:off x="4610100" y="5245101"/>
            <a:ext cx="1023938" cy="1522413"/>
            <a:chOff x="2184" y="530"/>
            <a:chExt cx="1148" cy="1706"/>
          </a:xfrm>
        </p:grpSpPr>
        <p:sp>
          <p:nvSpPr>
            <p:cNvPr id="5377" name="Freeform 152"/>
            <p:cNvSpPr>
              <a:spLocks noChangeAspect="1"/>
            </p:cNvSpPr>
            <p:nvPr/>
          </p:nvSpPr>
          <p:spPr bwMode="auto">
            <a:xfrm>
              <a:off x="2184"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78" name="Freeform 153"/>
            <p:cNvSpPr>
              <a:spLocks noChangeAspect="1"/>
            </p:cNvSpPr>
            <p:nvPr/>
          </p:nvSpPr>
          <p:spPr bwMode="auto">
            <a:xfrm>
              <a:off x="2273"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79" name="Freeform 154"/>
            <p:cNvSpPr>
              <a:spLocks noChangeAspect="1"/>
            </p:cNvSpPr>
            <p:nvPr/>
          </p:nvSpPr>
          <p:spPr bwMode="auto">
            <a:xfrm>
              <a:off x="2363"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80" name="Freeform 155"/>
            <p:cNvSpPr>
              <a:spLocks noChangeAspect="1"/>
            </p:cNvSpPr>
            <p:nvPr/>
          </p:nvSpPr>
          <p:spPr bwMode="auto">
            <a:xfrm>
              <a:off x="2453" y="530"/>
              <a:ext cx="71" cy="1706"/>
            </a:xfrm>
            <a:custGeom>
              <a:avLst/>
              <a:gdLst>
                <a:gd name="T0" fmla="*/ 0 w 71"/>
                <a:gd name="T1" fmla="*/ 49 h 1706"/>
                <a:gd name="T2" fmla="*/ 0 w 71"/>
                <a:gd name="T3" fmla="*/ 1706 h 1706"/>
                <a:gd name="T4" fmla="*/ 71 w 71"/>
                <a:gd name="T5" fmla="*/ 1706 h 1706"/>
                <a:gd name="T6" fmla="*/ 71 w 71"/>
                <a:gd name="T7" fmla="*/ 49 h 1706"/>
                <a:gd name="T8" fmla="*/ 37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7"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81" name="Freeform 156"/>
            <p:cNvSpPr>
              <a:spLocks noChangeAspect="1"/>
            </p:cNvSpPr>
            <p:nvPr/>
          </p:nvSpPr>
          <p:spPr bwMode="auto">
            <a:xfrm>
              <a:off x="2542"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82" name="Freeform 157"/>
            <p:cNvSpPr>
              <a:spLocks noChangeAspect="1"/>
            </p:cNvSpPr>
            <p:nvPr/>
          </p:nvSpPr>
          <p:spPr bwMode="auto">
            <a:xfrm>
              <a:off x="2632"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83" name="Freeform 158"/>
            <p:cNvSpPr>
              <a:spLocks noChangeAspect="1"/>
            </p:cNvSpPr>
            <p:nvPr/>
          </p:nvSpPr>
          <p:spPr bwMode="auto">
            <a:xfrm>
              <a:off x="2721"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84" name="Freeform 159"/>
            <p:cNvSpPr>
              <a:spLocks noChangeAspect="1"/>
            </p:cNvSpPr>
            <p:nvPr/>
          </p:nvSpPr>
          <p:spPr bwMode="auto">
            <a:xfrm>
              <a:off x="281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85" name="Freeform 160"/>
            <p:cNvSpPr>
              <a:spLocks noChangeAspect="1"/>
            </p:cNvSpPr>
            <p:nvPr/>
          </p:nvSpPr>
          <p:spPr bwMode="auto">
            <a:xfrm>
              <a:off x="290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86" name="Freeform 161"/>
            <p:cNvSpPr>
              <a:spLocks noChangeAspect="1"/>
            </p:cNvSpPr>
            <p:nvPr/>
          </p:nvSpPr>
          <p:spPr bwMode="auto">
            <a:xfrm>
              <a:off x="299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87" name="Freeform 162"/>
            <p:cNvSpPr>
              <a:spLocks noChangeAspect="1"/>
            </p:cNvSpPr>
            <p:nvPr/>
          </p:nvSpPr>
          <p:spPr bwMode="auto">
            <a:xfrm>
              <a:off x="3081"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88" name="Freeform 163"/>
            <p:cNvSpPr>
              <a:spLocks noChangeAspect="1"/>
            </p:cNvSpPr>
            <p:nvPr/>
          </p:nvSpPr>
          <p:spPr bwMode="auto">
            <a:xfrm>
              <a:off x="3170"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89" name="Freeform 164"/>
            <p:cNvSpPr>
              <a:spLocks noChangeAspect="1"/>
            </p:cNvSpPr>
            <p:nvPr/>
          </p:nvSpPr>
          <p:spPr bwMode="auto">
            <a:xfrm>
              <a:off x="3260"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90" name="Rectangle 165"/>
            <p:cNvSpPr>
              <a:spLocks noChangeAspect="1" noChangeArrowheads="1"/>
            </p:cNvSpPr>
            <p:nvPr/>
          </p:nvSpPr>
          <p:spPr bwMode="auto">
            <a:xfrm>
              <a:off x="2184" y="762"/>
              <a:ext cx="1147" cy="54"/>
            </a:xfrm>
            <a:prstGeom prst="rect">
              <a:avLst/>
            </a:prstGeom>
            <a:solidFill>
              <a:srgbClr val="FFFFFF"/>
            </a:solidFill>
            <a:ln w="0">
              <a:solidFill>
                <a:srgbClr val="000000"/>
              </a:solidFill>
              <a:miter lim="800000"/>
              <a:headEnd/>
              <a:tailEnd/>
            </a:ln>
          </p:spPr>
          <p:txBody>
            <a:bodyPr/>
            <a:lstStyle/>
            <a:p>
              <a:endParaRPr lang="en-US"/>
            </a:p>
          </p:txBody>
        </p:sp>
        <p:sp>
          <p:nvSpPr>
            <p:cNvPr id="5391" name="Rectangle 166"/>
            <p:cNvSpPr>
              <a:spLocks noChangeAspect="1" noChangeArrowheads="1"/>
            </p:cNvSpPr>
            <p:nvPr/>
          </p:nvSpPr>
          <p:spPr bwMode="auto">
            <a:xfrm>
              <a:off x="2184" y="1338"/>
              <a:ext cx="1148" cy="54"/>
            </a:xfrm>
            <a:prstGeom prst="rect">
              <a:avLst/>
            </a:prstGeom>
            <a:solidFill>
              <a:srgbClr val="FFFFFF"/>
            </a:solidFill>
            <a:ln w="0">
              <a:solidFill>
                <a:srgbClr val="000000"/>
              </a:solidFill>
              <a:miter lim="800000"/>
              <a:headEnd/>
              <a:tailEnd/>
            </a:ln>
          </p:spPr>
          <p:txBody>
            <a:bodyPr/>
            <a:lstStyle/>
            <a:p>
              <a:endParaRPr lang="en-US"/>
            </a:p>
          </p:txBody>
        </p:sp>
        <p:sp>
          <p:nvSpPr>
            <p:cNvPr id="5392" name="Rectangle 167"/>
            <p:cNvSpPr>
              <a:spLocks noChangeAspect="1" noChangeArrowheads="1"/>
            </p:cNvSpPr>
            <p:nvPr/>
          </p:nvSpPr>
          <p:spPr bwMode="auto">
            <a:xfrm>
              <a:off x="2184" y="1949"/>
              <a:ext cx="1147" cy="54"/>
            </a:xfrm>
            <a:prstGeom prst="rect">
              <a:avLst/>
            </a:prstGeom>
            <a:solidFill>
              <a:srgbClr val="FFFFFF"/>
            </a:solidFill>
            <a:ln w="0">
              <a:solidFill>
                <a:srgbClr val="000000"/>
              </a:solidFill>
              <a:miter lim="800000"/>
              <a:headEnd/>
              <a:tailEnd/>
            </a:ln>
          </p:spPr>
          <p:txBody>
            <a:bodyPr/>
            <a:lstStyle/>
            <a:p>
              <a:endParaRPr lang="en-US"/>
            </a:p>
          </p:txBody>
        </p:sp>
      </p:grpSp>
      <p:grpSp>
        <p:nvGrpSpPr>
          <p:cNvPr id="5131" name="Group 168"/>
          <p:cNvGrpSpPr>
            <a:grpSpLocks noChangeAspect="1"/>
          </p:cNvGrpSpPr>
          <p:nvPr/>
        </p:nvGrpSpPr>
        <p:grpSpPr bwMode="auto">
          <a:xfrm>
            <a:off x="4597401" y="3606801"/>
            <a:ext cx="1262063" cy="1517650"/>
            <a:chOff x="477" y="530"/>
            <a:chExt cx="1419" cy="1706"/>
          </a:xfrm>
        </p:grpSpPr>
        <p:sp>
          <p:nvSpPr>
            <p:cNvPr id="5358" name="Freeform 169"/>
            <p:cNvSpPr>
              <a:spLocks noChangeAspect="1"/>
            </p:cNvSpPr>
            <p:nvPr/>
          </p:nvSpPr>
          <p:spPr bwMode="auto">
            <a:xfrm>
              <a:off x="477"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59" name="Freeform 170"/>
            <p:cNvSpPr>
              <a:spLocks noChangeAspect="1"/>
            </p:cNvSpPr>
            <p:nvPr/>
          </p:nvSpPr>
          <p:spPr bwMode="auto">
            <a:xfrm>
              <a:off x="56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60" name="Freeform 171"/>
            <p:cNvSpPr>
              <a:spLocks noChangeAspect="1"/>
            </p:cNvSpPr>
            <p:nvPr/>
          </p:nvSpPr>
          <p:spPr bwMode="auto">
            <a:xfrm>
              <a:off x="65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61" name="Freeform 172"/>
            <p:cNvSpPr>
              <a:spLocks noChangeAspect="1"/>
            </p:cNvSpPr>
            <p:nvPr/>
          </p:nvSpPr>
          <p:spPr bwMode="auto">
            <a:xfrm>
              <a:off x="747"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62" name="Freeform 173"/>
            <p:cNvSpPr>
              <a:spLocks noChangeAspect="1"/>
            </p:cNvSpPr>
            <p:nvPr/>
          </p:nvSpPr>
          <p:spPr bwMode="auto">
            <a:xfrm>
              <a:off x="83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63" name="Freeform 174"/>
            <p:cNvSpPr>
              <a:spLocks noChangeAspect="1"/>
            </p:cNvSpPr>
            <p:nvPr/>
          </p:nvSpPr>
          <p:spPr bwMode="auto">
            <a:xfrm>
              <a:off x="92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64" name="Freeform 175"/>
            <p:cNvSpPr>
              <a:spLocks noChangeAspect="1"/>
            </p:cNvSpPr>
            <p:nvPr/>
          </p:nvSpPr>
          <p:spPr bwMode="auto">
            <a:xfrm>
              <a:off x="101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65" name="Freeform 176"/>
            <p:cNvSpPr>
              <a:spLocks noChangeAspect="1"/>
            </p:cNvSpPr>
            <p:nvPr/>
          </p:nvSpPr>
          <p:spPr bwMode="auto">
            <a:xfrm>
              <a:off x="110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66" name="Freeform 177"/>
            <p:cNvSpPr>
              <a:spLocks noChangeAspect="1"/>
            </p:cNvSpPr>
            <p:nvPr/>
          </p:nvSpPr>
          <p:spPr bwMode="auto">
            <a:xfrm>
              <a:off x="119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67" name="Freeform 178"/>
            <p:cNvSpPr>
              <a:spLocks noChangeAspect="1"/>
            </p:cNvSpPr>
            <p:nvPr/>
          </p:nvSpPr>
          <p:spPr bwMode="auto">
            <a:xfrm>
              <a:off x="1286"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68" name="Freeform 179"/>
            <p:cNvSpPr>
              <a:spLocks noChangeAspect="1"/>
            </p:cNvSpPr>
            <p:nvPr/>
          </p:nvSpPr>
          <p:spPr bwMode="auto">
            <a:xfrm>
              <a:off x="1375"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69" name="Freeform 180"/>
            <p:cNvSpPr>
              <a:spLocks noChangeAspect="1"/>
            </p:cNvSpPr>
            <p:nvPr/>
          </p:nvSpPr>
          <p:spPr bwMode="auto">
            <a:xfrm>
              <a:off x="146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70" name="Freeform 181"/>
            <p:cNvSpPr>
              <a:spLocks noChangeAspect="1"/>
            </p:cNvSpPr>
            <p:nvPr/>
          </p:nvSpPr>
          <p:spPr bwMode="auto">
            <a:xfrm>
              <a:off x="155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71" name="Freeform 182"/>
            <p:cNvSpPr>
              <a:spLocks noChangeAspect="1"/>
            </p:cNvSpPr>
            <p:nvPr/>
          </p:nvSpPr>
          <p:spPr bwMode="auto">
            <a:xfrm>
              <a:off x="164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72" name="Freeform 183"/>
            <p:cNvSpPr>
              <a:spLocks noChangeAspect="1"/>
            </p:cNvSpPr>
            <p:nvPr/>
          </p:nvSpPr>
          <p:spPr bwMode="auto">
            <a:xfrm>
              <a:off x="1735"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73" name="Freeform 184"/>
            <p:cNvSpPr>
              <a:spLocks noChangeAspect="1"/>
            </p:cNvSpPr>
            <p:nvPr/>
          </p:nvSpPr>
          <p:spPr bwMode="auto">
            <a:xfrm>
              <a:off x="1824"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74" name="Rectangle 185"/>
            <p:cNvSpPr>
              <a:spLocks noChangeAspect="1" noChangeArrowheads="1"/>
            </p:cNvSpPr>
            <p:nvPr/>
          </p:nvSpPr>
          <p:spPr bwMode="auto">
            <a:xfrm>
              <a:off x="477" y="745"/>
              <a:ext cx="1419" cy="53"/>
            </a:xfrm>
            <a:prstGeom prst="rect">
              <a:avLst/>
            </a:prstGeom>
            <a:solidFill>
              <a:srgbClr val="FFFFFF"/>
            </a:solidFill>
            <a:ln w="0">
              <a:solidFill>
                <a:srgbClr val="000000"/>
              </a:solidFill>
              <a:miter lim="800000"/>
              <a:headEnd/>
              <a:tailEnd/>
            </a:ln>
          </p:spPr>
          <p:txBody>
            <a:bodyPr/>
            <a:lstStyle/>
            <a:p>
              <a:endParaRPr lang="en-US"/>
            </a:p>
          </p:txBody>
        </p:sp>
        <p:sp>
          <p:nvSpPr>
            <p:cNvPr id="5375" name="Rectangle 186"/>
            <p:cNvSpPr>
              <a:spLocks noChangeAspect="1" noChangeArrowheads="1"/>
            </p:cNvSpPr>
            <p:nvPr/>
          </p:nvSpPr>
          <p:spPr bwMode="auto">
            <a:xfrm>
              <a:off x="477" y="1352"/>
              <a:ext cx="1419" cy="54"/>
            </a:xfrm>
            <a:prstGeom prst="rect">
              <a:avLst/>
            </a:prstGeom>
            <a:solidFill>
              <a:srgbClr val="FFFFFF"/>
            </a:solidFill>
            <a:ln w="0">
              <a:solidFill>
                <a:srgbClr val="000000"/>
              </a:solidFill>
              <a:miter lim="800000"/>
              <a:headEnd/>
              <a:tailEnd/>
            </a:ln>
          </p:spPr>
          <p:txBody>
            <a:bodyPr/>
            <a:lstStyle/>
            <a:p>
              <a:endParaRPr lang="en-US"/>
            </a:p>
          </p:txBody>
        </p:sp>
        <p:sp>
          <p:nvSpPr>
            <p:cNvPr id="5376" name="Rectangle 187"/>
            <p:cNvSpPr>
              <a:spLocks noChangeAspect="1" noChangeArrowheads="1"/>
            </p:cNvSpPr>
            <p:nvPr/>
          </p:nvSpPr>
          <p:spPr bwMode="auto">
            <a:xfrm>
              <a:off x="477" y="1945"/>
              <a:ext cx="1419" cy="54"/>
            </a:xfrm>
            <a:prstGeom prst="rect">
              <a:avLst/>
            </a:prstGeom>
            <a:solidFill>
              <a:srgbClr val="FFFFFF"/>
            </a:solidFill>
            <a:ln w="0">
              <a:solidFill>
                <a:srgbClr val="000000"/>
              </a:solidFill>
              <a:miter lim="800000"/>
              <a:headEnd/>
              <a:tailEnd/>
            </a:ln>
          </p:spPr>
          <p:txBody>
            <a:bodyPr/>
            <a:lstStyle/>
            <a:p>
              <a:endParaRPr lang="en-US"/>
            </a:p>
          </p:txBody>
        </p:sp>
      </p:grpSp>
      <p:grpSp>
        <p:nvGrpSpPr>
          <p:cNvPr id="5132" name="Group 188"/>
          <p:cNvGrpSpPr>
            <a:grpSpLocks noChangeAspect="1"/>
          </p:cNvGrpSpPr>
          <p:nvPr/>
        </p:nvGrpSpPr>
        <p:grpSpPr bwMode="auto">
          <a:xfrm>
            <a:off x="6019801" y="3581401"/>
            <a:ext cx="785813" cy="1524000"/>
            <a:chOff x="2452" y="530"/>
            <a:chExt cx="880" cy="1706"/>
          </a:xfrm>
        </p:grpSpPr>
        <p:sp>
          <p:nvSpPr>
            <p:cNvPr id="5345" name="Freeform 189"/>
            <p:cNvSpPr>
              <a:spLocks noChangeAspect="1"/>
            </p:cNvSpPr>
            <p:nvPr/>
          </p:nvSpPr>
          <p:spPr bwMode="auto">
            <a:xfrm>
              <a:off x="2453" y="530"/>
              <a:ext cx="71" cy="1706"/>
            </a:xfrm>
            <a:custGeom>
              <a:avLst/>
              <a:gdLst>
                <a:gd name="T0" fmla="*/ 0 w 71"/>
                <a:gd name="T1" fmla="*/ 49 h 1706"/>
                <a:gd name="T2" fmla="*/ 0 w 71"/>
                <a:gd name="T3" fmla="*/ 1706 h 1706"/>
                <a:gd name="T4" fmla="*/ 71 w 71"/>
                <a:gd name="T5" fmla="*/ 1706 h 1706"/>
                <a:gd name="T6" fmla="*/ 71 w 71"/>
                <a:gd name="T7" fmla="*/ 49 h 1706"/>
                <a:gd name="T8" fmla="*/ 37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7"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46" name="Freeform 190"/>
            <p:cNvSpPr>
              <a:spLocks noChangeAspect="1"/>
            </p:cNvSpPr>
            <p:nvPr/>
          </p:nvSpPr>
          <p:spPr bwMode="auto">
            <a:xfrm>
              <a:off x="2542"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47" name="Freeform 191"/>
            <p:cNvSpPr>
              <a:spLocks noChangeAspect="1"/>
            </p:cNvSpPr>
            <p:nvPr/>
          </p:nvSpPr>
          <p:spPr bwMode="auto">
            <a:xfrm>
              <a:off x="2632"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48" name="Freeform 192"/>
            <p:cNvSpPr>
              <a:spLocks noChangeAspect="1"/>
            </p:cNvSpPr>
            <p:nvPr/>
          </p:nvSpPr>
          <p:spPr bwMode="auto">
            <a:xfrm>
              <a:off x="2721"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49" name="Freeform 193"/>
            <p:cNvSpPr>
              <a:spLocks noChangeAspect="1"/>
            </p:cNvSpPr>
            <p:nvPr/>
          </p:nvSpPr>
          <p:spPr bwMode="auto">
            <a:xfrm>
              <a:off x="281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50" name="Freeform 194"/>
            <p:cNvSpPr>
              <a:spLocks noChangeAspect="1"/>
            </p:cNvSpPr>
            <p:nvPr/>
          </p:nvSpPr>
          <p:spPr bwMode="auto">
            <a:xfrm>
              <a:off x="290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51" name="Freeform 195"/>
            <p:cNvSpPr>
              <a:spLocks noChangeAspect="1"/>
            </p:cNvSpPr>
            <p:nvPr/>
          </p:nvSpPr>
          <p:spPr bwMode="auto">
            <a:xfrm>
              <a:off x="299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52" name="Freeform 196"/>
            <p:cNvSpPr>
              <a:spLocks noChangeAspect="1"/>
            </p:cNvSpPr>
            <p:nvPr/>
          </p:nvSpPr>
          <p:spPr bwMode="auto">
            <a:xfrm>
              <a:off x="3081"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53" name="Freeform 197"/>
            <p:cNvSpPr>
              <a:spLocks noChangeAspect="1"/>
            </p:cNvSpPr>
            <p:nvPr/>
          </p:nvSpPr>
          <p:spPr bwMode="auto">
            <a:xfrm>
              <a:off x="3170"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54" name="Freeform 198"/>
            <p:cNvSpPr>
              <a:spLocks noChangeAspect="1"/>
            </p:cNvSpPr>
            <p:nvPr/>
          </p:nvSpPr>
          <p:spPr bwMode="auto">
            <a:xfrm>
              <a:off x="3260"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55" name="Rectangle 199"/>
            <p:cNvSpPr>
              <a:spLocks noChangeAspect="1" noChangeArrowheads="1"/>
            </p:cNvSpPr>
            <p:nvPr/>
          </p:nvSpPr>
          <p:spPr bwMode="auto">
            <a:xfrm>
              <a:off x="2453" y="762"/>
              <a:ext cx="879" cy="54"/>
            </a:xfrm>
            <a:prstGeom prst="rect">
              <a:avLst/>
            </a:prstGeom>
            <a:solidFill>
              <a:srgbClr val="FFFFFF"/>
            </a:solidFill>
            <a:ln w="0">
              <a:solidFill>
                <a:srgbClr val="000000"/>
              </a:solidFill>
              <a:miter lim="800000"/>
              <a:headEnd/>
              <a:tailEnd/>
            </a:ln>
          </p:spPr>
          <p:txBody>
            <a:bodyPr/>
            <a:lstStyle/>
            <a:p>
              <a:endParaRPr lang="en-US"/>
            </a:p>
          </p:txBody>
        </p:sp>
        <p:sp>
          <p:nvSpPr>
            <p:cNvPr id="5356" name="Rectangle 200"/>
            <p:cNvSpPr>
              <a:spLocks noChangeAspect="1" noChangeArrowheads="1"/>
            </p:cNvSpPr>
            <p:nvPr/>
          </p:nvSpPr>
          <p:spPr bwMode="auto">
            <a:xfrm>
              <a:off x="2452" y="1338"/>
              <a:ext cx="879" cy="54"/>
            </a:xfrm>
            <a:prstGeom prst="rect">
              <a:avLst/>
            </a:prstGeom>
            <a:solidFill>
              <a:srgbClr val="FFFFFF"/>
            </a:solidFill>
            <a:ln w="0">
              <a:solidFill>
                <a:srgbClr val="000000"/>
              </a:solidFill>
              <a:miter lim="800000"/>
              <a:headEnd/>
              <a:tailEnd/>
            </a:ln>
          </p:spPr>
          <p:txBody>
            <a:bodyPr/>
            <a:lstStyle/>
            <a:p>
              <a:endParaRPr lang="en-US"/>
            </a:p>
          </p:txBody>
        </p:sp>
        <p:sp>
          <p:nvSpPr>
            <p:cNvPr id="5357" name="Rectangle 201"/>
            <p:cNvSpPr>
              <a:spLocks noChangeAspect="1" noChangeArrowheads="1"/>
            </p:cNvSpPr>
            <p:nvPr/>
          </p:nvSpPr>
          <p:spPr bwMode="auto">
            <a:xfrm>
              <a:off x="2452" y="1949"/>
              <a:ext cx="879" cy="54"/>
            </a:xfrm>
            <a:prstGeom prst="rect">
              <a:avLst/>
            </a:prstGeom>
            <a:solidFill>
              <a:srgbClr val="FFFFFF"/>
            </a:solidFill>
            <a:ln w="0">
              <a:solidFill>
                <a:srgbClr val="000000"/>
              </a:solidFill>
              <a:miter lim="800000"/>
              <a:headEnd/>
              <a:tailEnd/>
            </a:ln>
          </p:spPr>
          <p:txBody>
            <a:bodyPr/>
            <a:lstStyle/>
            <a:p>
              <a:endParaRPr lang="en-US"/>
            </a:p>
          </p:txBody>
        </p:sp>
      </p:grpSp>
      <p:grpSp>
        <p:nvGrpSpPr>
          <p:cNvPr id="5133" name="Group 202"/>
          <p:cNvGrpSpPr>
            <a:grpSpLocks noChangeAspect="1"/>
          </p:cNvGrpSpPr>
          <p:nvPr/>
        </p:nvGrpSpPr>
        <p:grpSpPr bwMode="auto">
          <a:xfrm>
            <a:off x="4572001" y="1981201"/>
            <a:ext cx="1498600" cy="1514475"/>
            <a:chOff x="478" y="530"/>
            <a:chExt cx="1688" cy="1706"/>
          </a:xfrm>
        </p:grpSpPr>
        <p:sp>
          <p:nvSpPr>
            <p:cNvPr id="5323" name="Freeform 203"/>
            <p:cNvSpPr>
              <a:spLocks noChangeAspect="1"/>
            </p:cNvSpPr>
            <p:nvPr/>
          </p:nvSpPr>
          <p:spPr bwMode="auto">
            <a:xfrm>
              <a:off x="164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24" name="Freeform 204"/>
            <p:cNvSpPr>
              <a:spLocks noChangeAspect="1"/>
            </p:cNvSpPr>
            <p:nvPr/>
          </p:nvSpPr>
          <p:spPr bwMode="auto">
            <a:xfrm>
              <a:off x="1735"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25" name="Freeform 205"/>
            <p:cNvSpPr>
              <a:spLocks noChangeAspect="1"/>
            </p:cNvSpPr>
            <p:nvPr/>
          </p:nvSpPr>
          <p:spPr bwMode="auto">
            <a:xfrm>
              <a:off x="1824"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26" name="Freeform 206"/>
            <p:cNvSpPr>
              <a:spLocks noChangeAspect="1"/>
            </p:cNvSpPr>
            <p:nvPr/>
          </p:nvSpPr>
          <p:spPr bwMode="auto">
            <a:xfrm>
              <a:off x="1914"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27" name="Freeform 207"/>
            <p:cNvSpPr>
              <a:spLocks noChangeAspect="1"/>
            </p:cNvSpPr>
            <p:nvPr/>
          </p:nvSpPr>
          <p:spPr bwMode="auto">
            <a:xfrm>
              <a:off x="2004"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28" name="Freeform 208"/>
            <p:cNvSpPr>
              <a:spLocks noChangeAspect="1"/>
            </p:cNvSpPr>
            <p:nvPr/>
          </p:nvSpPr>
          <p:spPr bwMode="auto">
            <a:xfrm>
              <a:off x="2094"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29" name="Freeform 209"/>
            <p:cNvSpPr>
              <a:spLocks noChangeAspect="1"/>
            </p:cNvSpPr>
            <p:nvPr/>
          </p:nvSpPr>
          <p:spPr bwMode="auto">
            <a:xfrm>
              <a:off x="479"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30" name="Freeform 210"/>
            <p:cNvSpPr>
              <a:spLocks noChangeAspect="1"/>
            </p:cNvSpPr>
            <p:nvPr/>
          </p:nvSpPr>
          <p:spPr bwMode="auto">
            <a:xfrm>
              <a:off x="56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31" name="Freeform 211"/>
            <p:cNvSpPr>
              <a:spLocks noChangeAspect="1"/>
            </p:cNvSpPr>
            <p:nvPr/>
          </p:nvSpPr>
          <p:spPr bwMode="auto">
            <a:xfrm>
              <a:off x="65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32" name="Freeform 212"/>
            <p:cNvSpPr>
              <a:spLocks noChangeAspect="1"/>
            </p:cNvSpPr>
            <p:nvPr/>
          </p:nvSpPr>
          <p:spPr bwMode="auto">
            <a:xfrm>
              <a:off x="747"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33" name="Freeform 213"/>
            <p:cNvSpPr>
              <a:spLocks noChangeAspect="1"/>
            </p:cNvSpPr>
            <p:nvPr/>
          </p:nvSpPr>
          <p:spPr bwMode="auto">
            <a:xfrm>
              <a:off x="83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34" name="Freeform 214"/>
            <p:cNvSpPr>
              <a:spLocks noChangeAspect="1"/>
            </p:cNvSpPr>
            <p:nvPr/>
          </p:nvSpPr>
          <p:spPr bwMode="auto">
            <a:xfrm>
              <a:off x="92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35" name="Freeform 215"/>
            <p:cNvSpPr>
              <a:spLocks noChangeAspect="1"/>
            </p:cNvSpPr>
            <p:nvPr/>
          </p:nvSpPr>
          <p:spPr bwMode="auto">
            <a:xfrm>
              <a:off x="101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36" name="Freeform 216"/>
            <p:cNvSpPr>
              <a:spLocks noChangeAspect="1"/>
            </p:cNvSpPr>
            <p:nvPr/>
          </p:nvSpPr>
          <p:spPr bwMode="auto">
            <a:xfrm>
              <a:off x="110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37" name="Freeform 217"/>
            <p:cNvSpPr>
              <a:spLocks noChangeAspect="1"/>
            </p:cNvSpPr>
            <p:nvPr/>
          </p:nvSpPr>
          <p:spPr bwMode="auto">
            <a:xfrm>
              <a:off x="119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38" name="Freeform 218"/>
            <p:cNvSpPr>
              <a:spLocks noChangeAspect="1"/>
            </p:cNvSpPr>
            <p:nvPr/>
          </p:nvSpPr>
          <p:spPr bwMode="auto">
            <a:xfrm>
              <a:off x="1286"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39" name="Freeform 219"/>
            <p:cNvSpPr>
              <a:spLocks noChangeAspect="1"/>
            </p:cNvSpPr>
            <p:nvPr/>
          </p:nvSpPr>
          <p:spPr bwMode="auto">
            <a:xfrm>
              <a:off x="1375"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40" name="Freeform 220"/>
            <p:cNvSpPr>
              <a:spLocks noChangeAspect="1"/>
            </p:cNvSpPr>
            <p:nvPr/>
          </p:nvSpPr>
          <p:spPr bwMode="auto">
            <a:xfrm>
              <a:off x="146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41" name="Freeform 221"/>
            <p:cNvSpPr>
              <a:spLocks noChangeAspect="1"/>
            </p:cNvSpPr>
            <p:nvPr/>
          </p:nvSpPr>
          <p:spPr bwMode="auto">
            <a:xfrm>
              <a:off x="155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42" name="Rectangle 222"/>
            <p:cNvSpPr>
              <a:spLocks noChangeAspect="1" noChangeArrowheads="1"/>
            </p:cNvSpPr>
            <p:nvPr/>
          </p:nvSpPr>
          <p:spPr bwMode="auto">
            <a:xfrm>
              <a:off x="478" y="745"/>
              <a:ext cx="1688" cy="53"/>
            </a:xfrm>
            <a:prstGeom prst="rect">
              <a:avLst/>
            </a:prstGeom>
            <a:solidFill>
              <a:srgbClr val="FFFFFF"/>
            </a:solidFill>
            <a:ln w="0">
              <a:solidFill>
                <a:srgbClr val="000000"/>
              </a:solidFill>
              <a:miter lim="800000"/>
              <a:headEnd/>
              <a:tailEnd/>
            </a:ln>
          </p:spPr>
          <p:txBody>
            <a:bodyPr/>
            <a:lstStyle/>
            <a:p>
              <a:endParaRPr lang="en-US"/>
            </a:p>
          </p:txBody>
        </p:sp>
        <p:sp>
          <p:nvSpPr>
            <p:cNvPr id="5343" name="Rectangle 223"/>
            <p:cNvSpPr>
              <a:spLocks noChangeAspect="1" noChangeArrowheads="1"/>
            </p:cNvSpPr>
            <p:nvPr/>
          </p:nvSpPr>
          <p:spPr bwMode="auto">
            <a:xfrm>
              <a:off x="479" y="1352"/>
              <a:ext cx="1687" cy="54"/>
            </a:xfrm>
            <a:prstGeom prst="rect">
              <a:avLst/>
            </a:prstGeom>
            <a:solidFill>
              <a:srgbClr val="FFFFFF"/>
            </a:solidFill>
            <a:ln w="0">
              <a:solidFill>
                <a:srgbClr val="000000"/>
              </a:solidFill>
              <a:miter lim="800000"/>
              <a:headEnd/>
              <a:tailEnd/>
            </a:ln>
          </p:spPr>
          <p:txBody>
            <a:bodyPr/>
            <a:lstStyle/>
            <a:p>
              <a:endParaRPr lang="en-US"/>
            </a:p>
          </p:txBody>
        </p:sp>
        <p:sp>
          <p:nvSpPr>
            <p:cNvPr id="5344" name="Rectangle 224"/>
            <p:cNvSpPr>
              <a:spLocks noChangeAspect="1" noChangeArrowheads="1"/>
            </p:cNvSpPr>
            <p:nvPr/>
          </p:nvSpPr>
          <p:spPr bwMode="auto">
            <a:xfrm>
              <a:off x="479" y="1945"/>
              <a:ext cx="1687" cy="54"/>
            </a:xfrm>
            <a:prstGeom prst="rect">
              <a:avLst/>
            </a:prstGeom>
            <a:solidFill>
              <a:srgbClr val="FFFFFF"/>
            </a:solidFill>
            <a:ln w="0">
              <a:solidFill>
                <a:srgbClr val="000000"/>
              </a:solidFill>
              <a:miter lim="800000"/>
              <a:headEnd/>
              <a:tailEnd/>
            </a:ln>
          </p:spPr>
          <p:txBody>
            <a:bodyPr/>
            <a:lstStyle/>
            <a:p>
              <a:endParaRPr lang="en-US"/>
            </a:p>
          </p:txBody>
        </p:sp>
      </p:grpSp>
      <p:grpSp>
        <p:nvGrpSpPr>
          <p:cNvPr id="5134" name="Group 225"/>
          <p:cNvGrpSpPr>
            <a:grpSpLocks noChangeAspect="1"/>
          </p:cNvGrpSpPr>
          <p:nvPr/>
        </p:nvGrpSpPr>
        <p:grpSpPr bwMode="auto">
          <a:xfrm>
            <a:off x="6172200" y="1981200"/>
            <a:ext cx="539750" cy="1508126"/>
            <a:chOff x="2721" y="530"/>
            <a:chExt cx="611" cy="1706"/>
          </a:xfrm>
        </p:grpSpPr>
        <p:sp>
          <p:nvSpPr>
            <p:cNvPr id="5313" name="Freeform 226"/>
            <p:cNvSpPr>
              <a:spLocks noChangeAspect="1"/>
            </p:cNvSpPr>
            <p:nvPr/>
          </p:nvSpPr>
          <p:spPr bwMode="auto">
            <a:xfrm>
              <a:off x="2721"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14" name="Freeform 227"/>
            <p:cNvSpPr>
              <a:spLocks noChangeAspect="1"/>
            </p:cNvSpPr>
            <p:nvPr/>
          </p:nvSpPr>
          <p:spPr bwMode="auto">
            <a:xfrm>
              <a:off x="281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15" name="Freeform 228"/>
            <p:cNvSpPr>
              <a:spLocks noChangeAspect="1"/>
            </p:cNvSpPr>
            <p:nvPr/>
          </p:nvSpPr>
          <p:spPr bwMode="auto">
            <a:xfrm>
              <a:off x="290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16" name="Freeform 229"/>
            <p:cNvSpPr>
              <a:spLocks noChangeAspect="1"/>
            </p:cNvSpPr>
            <p:nvPr/>
          </p:nvSpPr>
          <p:spPr bwMode="auto">
            <a:xfrm>
              <a:off x="2991"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17" name="Freeform 230"/>
            <p:cNvSpPr>
              <a:spLocks noChangeAspect="1"/>
            </p:cNvSpPr>
            <p:nvPr/>
          </p:nvSpPr>
          <p:spPr bwMode="auto">
            <a:xfrm>
              <a:off x="3081"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18" name="Freeform 231"/>
            <p:cNvSpPr>
              <a:spLocks noChangeAspect="1"/>
            </p:cNvSpPr>
            <p:nvPr/>
          </p:nvSpPr>
          <p:spPr bwMode="auto">
            <a:xfrm>
              <a:off x="3170"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19" name="Freeform 232"/>
            <p:cNvSpPr>
              <a:spLocks noChangeAspect="1"/>
            </p:cNvSpPr>
            <p:nvPr/>
          </p:nvSpPr>
          <p:spPr bwMode="auto">
            <a:xfrm>
              <a:off x="3260"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20" name="Rectangle 233"/>
            <p:cNvSpPr>
              <a:spLocks noChangeAspect="1" noChangeArrowheads="1"/>
            </p:cNvSpPr>
            <p:nvPr/>
          </p:nvSpPr>
          <p:spPr bwMode="auto">
            <a:xfrm>
              <a:off x="2721" y="762"/>
              <a:ext cx="610" cy="54"/>
            </a:xfrm>
            <a:prstGeom prst="rect">
              <a:avLst/>
            </a:prstGeom>
            <a:solidFill>
              <a:srgbClr val="FFFFFF"/>
            </a:solidFill>
            <a:ln w="0">
              <a:solidFill>
                <a:srgbClr val="000000"/>
              </a:solidFill>
              <a:miter lim="800000"/>
              <a:headEnd/>
              <a:tailEnd/>
            </a:ln>
          </p:spPr>
          <p:txBody>
            <a:bodyPr/>
            <a:lstStyle/>
            <a:p>
              <a:endParaRPr lang="en-US"/>
            </a:p>
          </p:txBody>
        </p:sp>
        <p:sp>
          <p:nvSpPr>
            <p:cNvPr id="5321" name="Rectangle 234"/>
            <p:cNvSpPr>
              <a:spLocks noChangeAspect="1" noChangeArrowheads="1"/>
            </p:cNvSpPr>
            <p:nvPr/>
          </p:nvSpPr>
          <p:spPr bwMode="auto">
            <a:xfrm>
              <a:off x="2721" y="1338"/>
              <a:ext cx="610" cy="54"/>
            </a:xfrm>
            <a:prstGeom prst="rect">
              <a:avLst/>
            </a:prstGeom>
            <a:solidFill>
              <a:srgbClr val="FFFFFF"/>
            </a:solidFill>
            <a:ln w="0">
              <a:solidFill>
                <a:srgbClr val="000000"/>
              </a:solidFill>
              <a:miter lim="800000"/>
              <a:headEnd/>
              <a:tailEnd/>
            </a:ln>
          </p:spPr>
          <p:txBody>
            <a:bodyPr/>
            <a:lstStyle/>
            <a:p>
              <a:endParaRPr lang="en-US"/>
            </a:p>
          </p:txBody>
        </p:sp>
        <p:sp>
          <p:nvSpPr>
            <p:cNvPr id="5322" name="Rectangle 235"/>
            <p:cNvSpPr>
              <a:spLocks noChangeAspect="1" noChangeArrowheads="1"/>
            </p:cNvSpPr>
            <p:nvPr/>
          </p:nvSpPr>
          <p:spPr bwMode="auto">
            <a:xfrm>
              <a:off x="2721" y="1949"/>
              <a:ext cx="611" cy="54"/>
            </a:xfrm>
            <a:prstGeom prst="rect">
              <a:avLst/>
            </a:prstGeom>
            <a:solidFill>
              <a:srgbClr val="FFFFFF"/>
            </a:solidFill>
            <a:ln w="0">
              <a:solidFill>
                <a:srgbClr val="000000"/>
              </a:solidFill>
              <a:miter lim="800000"/>
              <a:headEnd/>
              <a:tailEnd/>
            </a:ln>
          </p:spPr>
          <p:txBody>
            <a:bodyPr/>
            <a:lstStyle/>
            <a:p>
              <a:endParaRPr lang="en-US"/>
            </a:p>
          </p:txBody>
        </p:sp>
      </p:grpSp>
      <p:grpSp>
        <p:nvGrpSpPr>
          <p:cNvPr id="5135" name="Group 236"/>
          <p:cNvGrpSpPr>
            <a:grpSpLocks noChangeAspect="1"/>
          </p:cNvGrpSpPr>
          <p:nvPr/>
        </p:nvGrpSpPr>
        <p:grpSpPr bwMode="auto">
          <a:xfrm>
            <a:off x="4584700" y="330200"/>
            <a:ext cx="2057400" cy="1516064"/>
            <a:chOff x="477" y="530"/>
            <a:chExt cx="2316" cy="1706"/>
          </a:xfrm>
        </p:grpSpPr>
        <p:sp>
          <p:nvSpPr>
            <p:cNvPr id="5284" name="Freeform 237"/>
            <p:cNvSpPr>
              <a:spLocks noChangeAspect="1"/>
            </p:cNvSpPr>
            <p:nvPr/>
          </p:nvSpPr>
          <p:spPr bwMode="auto">
            <a:xfrm>
              <a:off x="477"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85" name="Freeform 238"/>
            <p:cNvSpPr>
              <a:spLocks noChangeAspect="1"/>
            </p:cNvSpPr>
            <p:nvPr/>
          </p:nvSpPr>
          <p:spPr bwMode="auto">
            <a:xfrm>
              <a:off x="56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86" name="Freeform 239"/>
            <p:cNvSpPr>
              <a:spLocks noChangeAspect="1"/>
            </p:cNvSpPr>
            <p:nvPr/>
          </p:nvSpPr>
          <p:spPr bwMode="auto">
            <a:xfrm>
              <a:off x="657"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87" name="Freeform 240"/>
            <p:cNvSpPr>
              <a:spLocks noChangeAspect="1"/>
            </p:cNvSpPr>
            <p:nvPr/>
          </p:nvSpPr>
          <p:spPr bwMode="auto">
            <a:xfrm>
              <a:off x="747"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88" name="Freeform 241"/>
            <p:cNvSpPr>
              <a:spLocks noChangeAspect="1"/>
            </p:cNvSpPr>
            <p:nvPr/>
          </p:nvSpPr>
          <p:spPr bwMode="auto">
            <a:xfrm>
              <a:off x="83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89" name="Freeform 242"/>
            <p:cNvSpPr>
              <a:spLocks noChangeAspect="1"/>
            </p:cNvSpPr>
            <p:nvPr/>
          </p:nvSpPr>
          <p:spPr bwMode="auto">
            <a:xfrm>
              <a:off x="926"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90" name="Freeform 243"/>
            <p:cNvSpPr>
              <a:spLocks noChangeAspect="1"/>
            </p:cNvSpPr>
            <p:nvPr/>
          </p:nvSpPr>
          <p:spPr bwMode="auto">
            <a:xfrm>
              <a:off x="101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91" name="Freeform 244"/>
            <p:cNvSpPr>
              <a:spLocks noChangeAspect="1"/>
            </p:cNvSpPr>
            <p:nvPr/>
          </p:nvSpPr>
          <p:spPr bwMode="auto">
            <a:xfrm>
              <a:off x="110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92" name="Freeform 245"/>
            <p:cNvSpPr>
              <a:spLocks noChangeAspect="1"/>
            </p:cNvSpPr>
            <p:nvPr/>
          </p:nvSpPr>
          <p:spPr bwMode="auto">
            <a:xfrm>
              <a:off x="1196"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93" name="Freeform 246"/>
            <p:cNvSpPr>
              <a:spLocks noChangeAspect="1"/>
            </p:cNvSpPr>
            <p:nvPr/>
          </p:nvSpPr>
          <p:spPr bwMode="auto">
            <a:xfrm>
              <a:off x="1286"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94" name="Freeform 247"/>
            <p:cNvSpPr>
              <a:spLocks noChangeAspect="1"/>
            </p:cNvSpPr>
            <p:nvPr/>
          </p:nvSpPr>
          <p:spPr bwMode="auto">
            <a:xfrm>
              <a:off x="1375"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95" name="Freeform 248"/>
            <p:cNvSpPr>
              <a:spLocks noChangeAspect="1"/>
            </p:cNvSpPr>
            <p:nvPr/>
          </p:nvSpPr>
          <p:spPr bwMode="auto">
            <a:xfrm>
              <a:off x="146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96" name="Freeform 249"/>
            <p:cNvSpPr>
              <a:spLocks noChangeAspect="1"/>
            </p:cNvSpPr>
            <p:nvPr/>
          </p:nvSpPr>
          <p:spPr bwMode="auto">
            <a:xfrm>
              <a:off x="155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97" name="Freeform 250"/>
            <p:cNvSpPr>
              <a:spLocks noChangeAspect="1"/>
            </p:cNvSpPr>
            <p:nvPr/>
          </p:nvSpPr>
          <p:spPr bwMode="auto">
            <a:xfrm>
              <a:off x="1645"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98" name="Freeform 251"/>
            <p:cNvSpPr>
              <a:spLocks noChangeAspect="1"/>
            </p:cNvSpPr>
            <p:nvPr/>
          </p:nvSpPr>
          <p:spPr bwMode="auto">
            <a:xfrm>
              <a:off x="1735"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299" name="Freeform 252"/>
            <p:cNvSpPr>
              <a:spLocks noChangeAspect="1"/>
            </p:cNvSpPr>
            <p:nvPr/>
          </p:nvSpPr>
          <p:spPr bwMode="auto">
            <a:xfrm>
              <a:off x="1824"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00" name="Freeform 253"/>
            <p:cNvSpPr>
              <a:spLocks noChangeAspect="1"/>
            </p:cNvSpPr>
            <p:nvPr/>
          </p:nvSpPr>
          <p:spPr bwMode="auto">
            <a:xfrm>
              <a:off x="1914"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01" name="Freeform 254"/>
            <p:cNvSpPr>
              <a:spLocks noChangeAspect="1"/>
            </p:cNvSpPr>
            <p:nvPr/>
          </p:nvSpPr>
          <p:spPr bwMode="auto">
            <a:xfrm>
              <a:off x="2004"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02" name="Freeform 255"/>
            <p:cNvSpPr>
              <a:spLocks noChangeAspect="1"/>
            </p:cNvSpPr>
            <p:nvPr/>
          </p:nvSpPr>
          <p:spPr bwMode="auto">
            <a:xfrm>
              <a:off x="2094"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03" name="Freeform 256"/>
            <p:cNvSpPr>
              <a:spLocks noChangeAspect="1"/>
            </p:cNvSpPr>
            <p:nvPr/>
          </p:nvSpPr>
          <p:spPr bwMode="auto">
            <a:xfrm>
              <a:off x="2184"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04" name="Freeform 257"/>
            <p:cNvSpPr>
              <a:spLocks noChangeAspect="1"/>
            </p:cNvSpPr>
            <p:nvPr/>
          </p:nvSpPr>
          <p:spPr bwMode="auto">
            <a:xfrm>
              <a:off x="2273"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05" name="Freeform 258"/>
            <p:cNvSpPr>
              <a:spLocks noChangeAspect="1"/>
            </p:cNvSpPr>
            <p:nvPr/>
          </p:nvSpPr>
          <p:spPr bwMode="auto">
            <a:xfrm>
              <a:off x="2363"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06" name="Freeform 259"/>
            <p:cNvSpPr>
              <a:spLocks noChangeAspect="1"/>
            </p:cNvSpPr>
            <p:nvPr/>
          </p:nvSpPr>
          <p:spPr bwMode="auto">
            <a:xfrm>
              <a:off x="2453" y="530"/>
              <a:ext cx="71" cy="1706"/>
            </a:xfrm>
            <a:custGeom>
              <a:avLst/>
              <a:gdLst>
                <a:gd name="T0" fmla="*/ 0 w 71"/>
                <a:gd name="T1" fmla="*/ 49 h 1706"/>
                <a:gd name="T2" fmla="*/ 0 w 71"/>
                <a:gd name="T3" fmla="*/ 1706 h 1706"/>
                <a:gd name="T4" fmla="*/ 71 w 71"/>
                <a:gd name="T5" fmla="*/ 1706 h 1706"/>
                <a:gd name="T6" fmla="*/ 71 w 71"/>
                <a:gd name="T7" fmla="*/ 49 h 1706"/>
                <a:gd name="T8" fmla="*/ 37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7"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07" name="Freeform 260"/>
            <p:cNvSpPr>
              <a:spLocks noChangeAspect="1"/>
            </p:cNvSpPr>
            <p:nvPr/>
          </p:nvSpPr>
          <p:spPr bwMode="auto">
            <a:xfrm>
              <a:off x="2542" y="530"/>
              <a:ext cx="72" cy="1706"/>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08" name="Freeform 261"/>
            <p:cNvSpPr>
              <a:spLocks noChangeAspect="1"/>
            </p:cNvSpPr>
            <p:nvPr/>
          </p:nvSpPr>
          <p:spPr bwMode="auto">
            <a:xfrm>
              <a:off x="2632" y="530"/>
              <a:ext cx="71" cy="1706"/>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09" name="Freeform 262"/>
            <p:cNvSpPr>
              <a:spLocks noChangeAspect="1"/>
            </p:cNvSpPr>
            <p:nvPr/>
          </p:nvSpPr>
          <p:spPr bwMode="auto">
            <a:xfrm>
              <a:off x="2721" y="530"/>
              <a:ext cx="72" cy="1706"/>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rgbClr val="FFFFFF"/>
            </a:solidFill>
            <a:ln w="0">
              <a:solidFill>
                <a:srgbClr val="000000"/>
              </a:solidFill>
              <a:prstDash val="solid"/>
              <a:round/>
              <a:headEnd/>
              <a:tailEnd/>
            </a:ln>
          </p:spPr>
          <p:txBody>
            <a:bodyPr/>
            <a:lstStyle/>
            <a:p>
              <a:endParaRPr lang="en-US"/>
            </a:p>
          </p:txBody>
        </p:sp>
        <p:sp>
          <p:nvSpPr>
            <p:cNvPr id="5310" name="Rectangle 263"/>
            <p:cNvSpPr>
              <a:spLocks noChangeAspect="1" noChangeArrowheads="1"/>
            </p:cNvSpPr>
            <p:nvPr/>
          </p:nvSpPr>
          <p:spPr bwMode="auto">
            <a:xfrm>
              <a:off x="477" y="745"/>
              <a:ext cx="2316" cy="53"/>
            </a:xfrm>
            <a:prstGeom prst="rect">
              <a:avLst/>
            </a:prstGeom>
            <a:solidFill>
              <a:srgbClr val="FFFFFF"/>
            </a:solidFill>
            <a:ln w="0">
              <a:solidFill>
                <a:srgbClr val="000000"/>
              </a:solidFill>
              <a:miter lim="800000"/>
              <a:headEnd/>
              <a:tailEnd/>
            </a:ln>
          </p:spPr>
          <p:txBody>
            <a:bodyPr/>
            <a:lstStyle/>
            <a:p>
              <a:endParaRPr lang="en-US"/>
            </a:p>
          </p:txBody>
        </p:sp>
        <p:sp>
          <p:nvSpPr>
            <p:cNvPr id="5311" name="Rectangle 264"/>
            <p:cNvSpPr>
              <a:spLocks noChangeAspect="1" noChangeArrowheads="1"/>
            </p:cNvSpPr>
            <p:nvPr/>
          </p:nvSpPr>
          <p:spPr bwMode="auto">
            <a:xfrm>
              <a:off x="477" y="1352"/>
              <a:ext cx="2316" cy="54"/>
            </a:xfrm>
            <a:prstGeom prst="rect">
              <a:avLst/>
            </a:prstGeom>
            <a:solidFill>
              <a:srgbClr val="FFFFFF"/>
            </a:solidFill>
            <a:ln w="0">
              <a:solidFill>
                <a:srgbClr val="000000"/>
              </a:solidFill>
              <a:miter lim="800000"/>
              <a:headEnd/>
              <a:tailEnd/>
            </a:ln>
          </p:spPr>
          <p:txBody>
            <a:bodyPr/>
            <a:lstStyle/>
            <a:p>
              <a:endParaRPr lang="en-US"/>
            </a:p>
          </p:txBody>
        </p:sp>
        <p:sp>
          <p:nvSpPr>
            <p:cNvPr id="5312" name="Rectangle 265"/>
            <p:cNvSpPr>
              <a:spLocks noChangeAspect="1" noChangeArrowheads="1"/>
            </p:cNvSpPr>
            <p:nvPr/>
          </p:nvSpPr>
          <p:spPr bwMode="auto">
            <a:xfrm>
              <a:off x="477" y="1945"/>
              <a:ext cx="2316" cy="54"/>
            </a:xfrm>
            <a:prstGeom prst="rect">
              <a:avLst/>
            </a:prstGeom>
            <a:solidFill>
              <a:srgbClr val="FFFFFF"/>
            </a:solidFill>
            <a:ln w="0">
              <a:solidFill>
                <a:srgbClr val="000000"/>
              </a:solidFill>
              <a:miter lim="800000"/>
              <a:headEnd/>
              <a:tailEnd/>
            </a:ln>
          </p:spPr>
          <p:txBody>
            <a:bodyPr/>
            <a:lstStyle/>
            <a:p>
              <a:endParaRPr lang="en-US"/>
            </a:p>
          </p:txBody>
        </p:sp>
      </p:grpSp>
      <p:grpSp>
        <p:nvGrpSpPr>
          <p:cNvPr id="5136" name="Group 266"/>
          <p:cNvGrpSpPr>
            <a:grpSpLocks noChangeAspect="1"/>
          </p:cNvGrpSpPr>
          <p:nvPr/>
        </p:nvGrpSpPr>
        <p:grpSpPr bwMode="auto">
          <a:xfrm>
            <a:off x="3124200" y="1981201"/>
            <a:ext cx="914400" cy="2057400"/>
            <a:chOff x="565" y="411"/>
            <a:chExt cx="610" cy="2131"/>
          </a:xfrm>
        </p:grpSpPr>
        <p:sp>
          <p:nvSpPr>
            <p:cNvPr id="5262" name="Freeform 267"/>
            <p:cNvSpPr>
              <a:spLocks noChangeAspect="1"/>
            </p:cNvSpPr>
            <p:nvPr/>
          </p:nvSpPr>
          <p:spPr bwMode="auto">
            <a:xfrm>
              <a:off x="565" y="1819"/>
              <a:ext cx="609" cy="486"/>
            </a:xfrm>
            <a:custGeom>
              <a:avLst/>
              <a:gdLst>
                <a:gd name="T0" fmla="*/ 0 w 609"/>
                <a:gd name="T1" fmla="*/ 432 h 486"/>
                <a:gd name="T2" fmla="*/ 0 w 609"/>
                <a:gd name="T3" fmla="*/ 486 h 486"/>
                <a:gd name="T4" fmla="*/ 609 w 609"/>
                <a:gd name="T5" fmla="*/ 54 h 486"/>
                <a:gd name="T6" fmla="*/ 609 w 609"/>
                <a:gd name="T7" fmla="*/ 0 h 486"/>
                <a:gd name="T8" fmla="*/ 0 w 609"/>
                <a:gd name="T9" fmla="*/ 432 h 486"/>
                <a:gd name="T10" fmla="*/ 0 60000 65536"/>
                <a:gd name="T11" fmla="*/ 0 60000 65536"/>
                <a:gd name="T12" fmla="*/ 0 60000 65536"/>
                <a:gd name="T13" fmla="*/ 0 60000 65536"/>
                <a:gd name="T14" fmla="*/ 0 60000 65536"/>
                <a:gd name="T15" fmla="*/ 0 w 609"/>
                <a:gd name="T16" fmla="*/ 0 h 486"/>
                <a:gd name="T17" fmla="*/ 609 w 609"/>
                <a:gd name="T18" fmla="*/ 486 h 486"/>
              </a:gdLst>
              <a:ahLst/>
              <a:cxnLst>
                <a:cxn ang="T10">
                  <a:pos x="T0" y="T1"/>
                </a:cxn>
                <a:cxn ang="T11">
                  <a:pos x="T2" y="T3"/>
                </a:cxn>
                <a:cxn ang="T12">
                  <a:pos x="T4" y="T5"/>
                </a:cxn>
                <a:cxn ang="T13">
                  <a:pos x="T6" y="T7"/>
                </a:cxn>
                <a:cxn ang="T14">
                  <a:pos x="T8" y="T9"/>
                </a:cxn>
              </a:cxnLst>
              <a:rect l="T15" t="T16" r="T17" b="T18"/>
              <a:pathLst>
                <a:path w="609" h="486">
                  <a:moveTo>
                    <a:pt x="0" y="432"/>
                  </a:moveTo>
                  <a:lnTo>
                    <a:pt x="0" y="486"/>
                  </a:lnTo>
                  <a:lnTo>
                    <a:pt x="609" y="54"/>
                  </a:lnTo>
                  <a:lnTo>
                    <a:pt x="609" y="0"/>
                  </a:lnTo>
                  <a:lnTo>
                    <a:pt x="0" y="432"/>
                  </a:lnTo>
                  <a:close/>
                </a:path>
              </a:pathLst>
            </a:custGeom>
            <a:solidFill>
              <a:srgbClr val="FFFFFF"/>
            </a:solidFill>
            <a:ln w="0">
              <a:solidFill>
                <a:srgbClr val="000000"/>
              </a:solidFill>
              <a:prstDash val="solid"/>
              <a:round/>
              <a:headEnd/>
              <a:tailEnd/>
            </a:ln>
          </p:spPr>
          <p:txBody>
            <a:bodyPr/>
            <a:lstStyle/>
            <a:p>
              <a:endParaRPr lang="en-US"/>
            </a:p>
          </p:txBody>
        </p:sp>
        <p:sp>
          <p:nvSpPr>
            <p:cNvPr id="5263" name="Freeform 268"/>
            <p:cNvSpPr>
              <a:spLocks noChangeAspect="1"/>
            </p:cNvSpPr>
            <p:nvPr/>
          </p:nvSpPr>
          <p:spPr bwMode="auto">
            <a:xfrm>
              <a:off x="565" y="1226"/>
              <a:ext cx="609" cy="485"/>
            </a:xfrm>
            <a:custGeom>
              <a:avLst/>
              <a:gdLst>
                <a:gd name="T0" fmla="*/ 0 w 609"/>
                <a:gd name="T1" fmla="*/ 432 h 485"/>
                <a:gd name="T2" fmla="*/ 0 w 609"/>
                <a:gd name="T3" fmla="*/ 485 h 485"/>
                <a:gd name="T4" fmla="*/ 609 w 609"/>
                <a:gd name="T5" fmla="*/ 54 h 485"/>
                <a:gd name="T6" fmla="*/ 609 w 609"/>
                <a:gd name="T7" fmla="*/ 0 h 485"/>
                <a:gd name="T8" fmla="*/ 0 w 609"/>
                <a:gd name="T9" fmla="*/ 432 h 485"/>
                <a:gd name="T10" fmla="*/ 0 60000 65536"/>
                <a:gd name="T11" fmla="*/ 0 60000 65536"/>
                <a:gd name="T12" fmla="*/ 0 60000 65536"/>
                <a:gd name="T13" fmla="*/ 0 60000 65536"/>
                <a:gd name="T14" fmla="*/ 0 60000 65536"/>
                <a:gd name="T15" fmla="*/ 0 w 609"/>
                <a:gd name="T16" fmla="*/ 0 h 485"/>
                <a:gd name="T17" fmla="*/ 609 w 609"/>
                <a:gd name="T18" fmla="*/ 485 h 485"/>
              </a:gdLst>
              <a:ahLst/>
              <a:cxnLst>
                <a:cxn ang="T10">
                  <a:pos x="T0" y="T1"/>
                </a:cxn>
                <a:cxn ang="T11">
                  <a:pos x="T2" y="T3"/>
                </a:cxn>
                <a:cxn ang="T12">
                  <a:pos x="T4" y="T5"/>
                </a:cxn>
                <a:cxn ang="T13">
                  <a:pos x="T6" y="T7"/>
                </a:cxn>
                <a:cxn ang="T14">
                  <a:pos x="T8" y="T9"/>
                </a:cxn>
              </a:cxnLst>
              <a:rect l="T15" t="T16" r="T17" b="T18"/>
              <a:pathLst>
                <a:path w="609" h="485">
                  <a:moveTo>
                    <a:pt x="0" y="432"/>
                  </a:moveTo>
                  <a:lnTo>
                    <a:pt x="0" y="485"/>
                  </a:lnTo>
                  <a:lnTo>
                    <a:pt x="609" y="54"/>
                  </a:lnTo>
                  <a:lnTo>
                    <a:pt x="609" y="0"/>
                  </a:lnTo>
                  <a:lnTo>
                    <a:pt x="0" y="432"/>
                  </a:lnTo>
                  <a:close/>
                </a:path>
              </a:pathLst>
            </a:custGeom>
            <a:solidFill>
              <a:srgbClr val="FFFFFF"/>
            </a:solidFill>
            <a:ln w="0">
              <a:solidFill>
                <a:srgbClr val="000000"/>
              </a:solidFill>
              <a:prstDash val="solid"/>
              <a:round/>
              <a:headEnd/>
              <a:tailEnd/>
            </a:ln>
          </p:spPr>
          <p:txBody>
            <a:bodyPr/>
            <a:lstStyle/>
            <a:p>
              <a:endParaRPr lang="en-US"/>
            </a:p>
          </p:txBody>
        </p:sp>
        <p:sp>
          <p:nvSpPr>
            <p:cNvPr id="5264" name="Freeform 269"/>
            <p:cNvSpPr>
              <a:spLocks noChangeAspect="1"/>
            </p:cNvSpPr>
            <p:nvPr/>
          </p:nvSpPr>
          <p:spPr bwMode="auto">
            <a:xfrm>
              <a:off x="565" y="619"/>
              <a:ext cx="609" cy="485"/>
            </a:xfrm>
            <a:custGeom>
              <a:avLst/>
              <a:gdLst>
                <a:gd name="T0" fmla="*/ 0 w 609"/>
                <a:gd name="T1" fmla="*/ 431 h 485"/>
                <a:gd name="T2" fmla="*/ 0 w 609"/>
                <a:gd name="T3" fmla="*/ 485 h 485"/>
                <a:gd name="T4" fmla="*/ 609 w 609"/>
                <a:gd name="T5" fmla="*/ 54 h 485"/>
                <a:gd name="T6" fmla="*/ 609 w 609"/>
                <a:gd name="T7" fmla="*/ 0 h 485"/>
                <a:gd name="T8" fmla="*/ 0 w 609"/>
                <a:gd name="T9" fmla="*/ 431 h 485"/>
                <a:gd name="T10" fmla="*/ 0 60000 65536"/>
                <a:gd name="T11" fmla="*/ 0 60000 65536"/>
                <a:gd name="T12" fmla="*/ 0 60000 65536"/>
                <a:gd name="T13" fmla="*/ 0 60000 65536"/>
                <a:gd name="T14" fmla="*/ 0 60000 65536"/>
                <a:gd name="T15" fmla="*/ 0 w 609"/>
                <a:gd name="T16" fmla="*/ 0 h 485"/>
                <a:gd name="T17" fmla="*/ 609 w 609"/>
                <a:gd name="T18" fmla="*/ 485 h 485"/>
              </a:gdLst>
              <a:ahLst/>
              <a:cxnLst>
                <a:cxn ang="T10">
                  <a:pos x="T0" y="T1"/>
                </a:cxn>
                <a:cxn ang="T11">
                  <a:pos x="T2" y="T3"/>
                </a:cxn>
                <a:cxn ang="T12">
                  <a:pos x="T4" y="T5"/>
                </a:cxn>
                <a:cxn ang="T13">
                  <a:pos x="T6" y="T7"/>
                </a:cxn>
                <a:cxn ang="T14">
                  <a:pos x="T8" y="T9"/>
                </a:cxn>
              </a:cxnLst>
              <a:rect l="T15" t="T16" r="T17" b="T18"/>
              <a:pathLst>
                <a:path w="609" h="485">
                  <a:moveTo>
                    <a:pt x="0" y="431"/>
                  </a:moveTo>
                  <a:lnTo>
                    <a:pt x="0" y="485"/>
                  </a:lnTo>
                  <a:lnTo>
                    <a:pt x="609" y="54"/>
                  </a:lnTo>
                  <a:lnTo>
                    <a:pt x="609" y="0"/>
                  </a:lnTo>
                  <a:lnTo>
                    <a:pt x="0" y="431"/>
                  </a:lnTo>
                  <a:close/>
                </a:path>
              </a:pathLst>
            </a:custGeom>
            <a:solidFill>
              <a:srgbClr val="FFFFFF"/>
            </a:solidFill>
            <a:ln w="0">
              <a:solidFill>
                <a:srgbClr val="000000"/>
              </a:solidFill>
              <a:prstDash val="solid"/>
              <a:round/>
              <a:headEnd/>
              <a:tailEnd/>
            </a:ln>
          </p:spPr>
          <p:txBody>
            <a:bodyPr/>
            <a:lstStyle/>
            <a:p>
              <a:endParaRPr lang="en-US"/>
            </a:p>
          </p:txBody>
        </p:sp>
        <p:sp>
          <p:nvSpPr>
            <p:cNvPr id="5265" name="Freeform 270"/>
            <p:cNvSpPr>
              <a:spLocks noChangeAspect="1"/>
            </p:cNvSpPr>
            <p:nvPr/>
          </p:nvSpPr>
          <p:spPr bwMode="auto">
            <a:xfrm>
              <a:off x="986" y="526"/>
              <a:ext cx="28" cy="1719"/>
            </a:xfrm>
            <a:custGeom>
              <a:avLst/>
              <a:gdLst>
                <a:gd name="T0" fmla="*/ 0 w 28"/>
                <a:gd name="T1" fmla="*/ 62 h 1719"/>
                <a:gd name="T2" fmla="*/ 0 w 28"/>
                <a:gd name="T3" fmla="*/ 1719 h 1719"/>
                <a:gd name="T4" fmla="*/ 28 w 28"/>
                <a:gd name="T5" fmla="*/ 1699 h 1719"/>
                <a:gd name="T6" fmla="*/ 28 w 28"/>
                <a:gd name="T7" fmla="*/ 42 h 1719"/>
                <a:gd name="T8" fmla="*/ 15 w 28"/>
                <a:gd name="T9" fmla="*/ 0 h 1719"/>
                <a:gd name="T10" fmla="*/ 0 w 28"/>
                <a:gd name="T11" fmla="*/ 62 h 1719"/>
                <a:gd name="T12" fmla="*/ 0 60000 65536"/>
                <a:gd name="T13" fmla="*/ 0 60000 65536"/>
                <a:gd name="T14" fmla="*/ 0 60000 65536"/>
                <a:gd name="T15" fmla="*/ 0 60000 65536"/>
                <a:gd name="T16" fmla="*/ 0 60000 65536"/>
                <a:gd name="T17" fmla="*/ 0 60000 65536"/>
                <a:gd name="T18" fmla="*/ 0 w 28"/>
                <a:gd name="T19" fmla="*/ 0 h 1719"/>
                <a:gd name="T20" fmla="*/ 28 w 28"/>
                <a:gd name="T21" fmla="*/ 1719 h 1719"/>
              </a:gdLst>
              <a:ahLst/>
              <a:cxnLst>
                <a:cxn ang="T12">
                  <a:pos x="T0" y="T1"/>
                </a:cxn>
                <a:cxn ang="T13">
                  <a:pos x="T2" y="T3"/>
                </a:cxn>
                <a:cxn ang="T14">
                  <a:pos x="T4" y="T5"/>
                </a:cxn>
                <a:cxn ang="T15">
                  <a:pos x="T6" y="T7"/>
                </a:cxn>
                <a:cxn ang="T16">
                  <a:pos x="T8" y="T9"/>
                </a:cxn>
                <a:cxn ang="T17">
                  <a:pos x="T10" y="T11"/>
                </a:cxn>
              </a:cxnLst>
              <a:rect l="T18" t="T19" r="T20" b="T21"/>
              <a:pathLst>
                <a:path w="28" h="1719">
                  <a:moveTo>
                    <a:pt x="0" y="62"/>
                  </a:moveTo>
                  <a:lnTo>
                    <a:pt x="0" y="1719"/>
                  </a:lnTo>
                  <a:lnTo>
                    <a:pt x="28" y="1699"/>
                  </a:lnTo>
                  <a:lnTo>
                    <a:pt x="28" y="42"/>
                  </a:lnTo>
                  <a:lnTo>
                    <a:pt x="15" y="0"/>
                  </a:lnTo>
                  <a:lnTo>
                    <a:pt x="0" y="62"/>
                  </a:lnTo>
                  <a:close/>
                </a:path>
              </a:pathLst>
            </a:custGeom>
            <a:solidFill>
              <a:srgbClr val="FFFFFF"/>
            </a:solidFill>
            <a:ln w="0">
              <a:solidFill>
                <a:srgbClr val="000000"/>
              </a:solidFill>
              <a:prstDash val="solid"/>
              <a:round/>
              <a:headEnd/>
              <a:tailEnd/>
            </a:ln>
          </p:spPr>
          <p:txBody>
            <a:bodyPr/>
            <a:lstStyle/>
            <a:p>
              <a:endParaRPr lang="en-US"/>
            </a:p>
          </p:txBody>
        </p:sp>
        <p:sp>
          <p:nvSpPr>
            <p:cNvPr id="5266" name="Freeform 271"/>
            <p:cNvSpPr>
              <a:spLocks noChangeAspect="1"/>
            </p:cNvSpPr>
            <p:nvPr/>
          </p:nvSpPr>
          <p:spPr bwMode="auto">
            <a:xfrm>
              <a:off x="1021" y="502"/>
              <a:ext cx="24" cy="1720"/>
            </a:xfrm>
            <a:custGeom>
              <a:avLst/>
              <a:gdLst>
                <a:gd name="T0" fmla="*/ 0 w 24"/>
                <a:gd name="T1" fmla="*/ 63 h 1720"/>
                <a:gd name="T2" fmla="*/ 0 w 24"/>
                <a:gd name="T3" fmla="*/ 1720 h 1720"/>
                <a:gd name="T4" fmla="*/ 24 w 24"/>
                <a:gd name="T5" fmla="*/ 1699 h 1720"/>
                <a:gd name="T6" fmla="*/ 24 w 24"/>
                <a:gd name="T7" fmla="*/ 42 h 1720"/>
                <a:gd name="T8" fmla="*/ 13 w 24"/>
                <a:gd name="T9" fmla="*/ 0 h 1720"/>
                <a:gd name="T10" fmla="*/ 0 w 24"/>
                <a:gd name="T11" fmla="*/ 63 h 1720"/>
                <a:gd name="T12" fmla="*/ 0 60000 65536"/>
                <a:gd name="T13" fmla="*/ 0 60000 65536"/>
                <a:gd name="T14" fmla="*/ 0 60000 65536"/>
                <a:gd name="T15" fmla="*/ 0 60000 65536"/>
                <a:gd name="T16" fmla="*/ 0 60000 65536"/>
                <a:gd name="T17" fmla="*/ 0 60000 65536"/>
                <a:gd name="T18" fmla="*/ 0 w 24"/>
                <a:gd name="T19" fmla="*/ 0 h 1720"/>
                <a:gd name="T20" fmla="*/ 24 w 24"/>
                <a:gd name="T21" fmla="*/ 1720 h 1720"/>
              </a:gdLst>
              <a:ahLst/>
              <a:cxnLst>
                <a:cxn ang="T12">
                  <a:pos x="T0" y="T1"/>
                </a:cxn>
                <a:cxn ang="T13">
                  <a:pos x="T2" y="T3"/>
                </a:cxn>
                <a:cxn ang="T14">
                  <a:pos x="T4" y="T5"/>
                </a:cxn>
                <a:cxn ang="T15">
                  <a:pos x="T6" y="T7"/>
                </a:cxn>
                <a:cxn ang="T16">
                  <a:pos x="T8" y="T9"/>
                </a:cxn>
                <a:cxn ang="T17">
                  <a:pos x="T10" y="T11"/>
                </a:cxn>
              </a:cxnLst>
              <a:rect l="T18" t="T19" r="T20" b="T21"/>
              <a:pathLst>
                <a:path w="24" h="1720">
                  <a:moveTo>
                    <a:pt x="0" y="63"/>
                  </a:moveTo>
                  <a:lnTo>
                    <a:pt x="0" y="1720"/>
                  </a:lnTo>
                  <a:lnTo>
                    <a:pt x="24" y="1699"/>
                  </a:lnTo>
                  <a:lnTo>
                    <a:pt x="24" y="42"/>
                  </a:lnTo>
                  <a:lnTo>
                    <a:pt x="13" y="0"/>
                  </a:lnTo>
                  <a:lnTo>
                    <a:pt x="0" y="63"/>
                  </a:lnTo>
                  <a:close/>
                </a:path>
              </a:pathLst>
            </a:custGeom>
            <a:solidFill>
              <a:srgbClr val="FFFFFF"/>
            </a:solidFill>
            <a:ln w="0">
              <a:solidFill>
                <a:srgbClr val="000000"/>
              </a:solidFill>
              <a:prstDash val="solid"/>
              <a:round/>
              <a:headEnd/>
              <a:tailEnd/>
            </a:ln>
          </p:spPr>
          <p:txBody>
            <a:bodyPr/>
            <a:lstStyle/>
            <a:p>
              <a:endParaRPr lang="en-US"/>
            </a:p>
          </p:txBody>
        </p:sp>
        <p:sp>
          <p:nvSpPr>
            <p:cNvPr id="5267" name="Freeform 272"/>
            <p:cNvSpPr>
              <a:spLocks noChangeAspect="1"/>
            </p:cNvSpPr>
            <p:nvPr/>
          </p:nvSpPr>
          <p:spPr bwMode="auto">
            <a:xfrm>
              <a:off x="1052" y="483"/>
              <a:ext cx="28" cy="1714"/>
            </a:xfrm>
            <a:custGeom>
              <a:avLst/>
              <a:gdLst>
                <a:gd name="T0" fmla="*/ 0 w 28"/>
                <a:gd name="T1" fmla="*/ 57 h 1714"/>
                <a:gd name="T2" fmla="*/ 0 w 28"/>
                <a:gd name="T3" fmla="*/ 1714 h 1714"/>
                <a:gd name="T4" fmla="*/ 28 w 28"/>
                <a:gd name="T5" fmla="*/ 1695 h 1714"/>
                <a:gd name="T6" fmla="*/ 28 w 28"/>
                <a:gd name="T7" fmla="*/ 37 h 1714"/>
                <a:gd name="T8" fmla="*/ 14 w 28"/>
                <a:gd name="T9" fmla="*/ 0 h 1714"/>
                <a:gd name="T10" fmla="*/ 0 w 28"/>
                <a:gd name="T11" fmla="*/ 57 h 1714"/>
                <a:gd name="T12" fmla="*/ 0 60000 65536"/>
                <a:gd name="T13" fmla="*/ 0 60000 65536"/>
                <a:gd name="T14" fmla="*/ 0 60000 65536"/>
                <a:gd name="T15" fmla="*/ 0 60000 65536"/>
                <a:gd name="T16" fmla="*/ 0 60000 65536"/>
                <a:gd name="T17" fmla="*/ 0 60000 65536"/>
                <a:gd name="T18" fmla="*/ 0 w 28"/>
                <a:gd name="T19" fmla="*/ 0 h 1714"/>
                <a:gd name="T20" fmla="*/ 28 w 28"/>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28" h="1714">
                  <a:moveTo>
                    <a:pt x="0" y="57"/>
                  </a:moveTo>
                  <a:lnTo>
                    <a:pt x="0" y="1714"/>
                  </a:lnTo>
                  <a:lnTo>
                    <a:pt x="28" y="1695"/>
                  </a:lnTo>
                  <a:lnTo>
                    <a:pt x="28" y="37"/>
                  </a:lnTo>
                  <a:lnTo>
                    <a:pt x="14" y="0"/>
                  </a:lnTo>
                  <a:lnTo>
                    <a:pt x="0" y="57"/>
                  </a:lnTo>
                  <a:close/>
                </a:path>
              </a:pathLst>
            </a:custGeom>
            <a:solidFill>
              <a:srgbClr val="FFFFFF"/>
            </a:solidFill>
            <a:ln w="0">
              <a:solidFill>
                <a:srgbClr val="000000"/>
              </a:solidFill>
              <a:prstDash val="solid"/>
              <a:round/>
              <a:headEnd/>
              <a:tailEnd/>
            </a:ln>
          </p:spPr>
          <p:txBody>
            <a:bodyPr/>
            <a:lstStyle/>
            <a:p>
              <a:endParaRPr lang="en-US"/>
            </a:p>
          </p:txBody>
        </p:sp>
        <p:sp>
          <p:nvSpPr>
            <p:cNvPr id="5268" name="Freeform 273"/>
            <p:cNvSpPr>
              <a:spLocks noChangeAspect="1"/>
            </p:cNvSpPr>
            <p:nvPr/>
          </p:nvSpPr>
          <p:spPr bwMode="auto">
            <a:xfrm>
              <a:off x="1084" y="459"/>
              <a:ext cx="28" cy="1715"/>
            </a:xfrm>
            <a:custGeom>
              <a:avLst/>
              <a:gdLst>
                <a:gd name="T0" fmla="*/ 0 w 28"/>
                <a:gd name="T1" fmla="*/ 58 h 1715"/>
                <a:gd name="T2" fmla="*/ 0 w 28"/>
                <a:gd name="T3" fmla="*/ 1715 h 1715"/>
                <a:gd name="T4" fmla="*/ 28 w 28"/>
                <a:gd name="T5" fmla="*/ 1698 h 1715"/>
                <a:gd name="T6" fmla="*/ 28 w 28"/>
                <a:gd name="T7" fmla="*/ 41 h 1715"/>
                <a:gd name="T8" fmla="*/ 15 w 28"/>
                <a:gd name="T9" fmla="*/ 0 h 1715"/>
                <a:gd name="T10" fmla="*/ 0 w 28"/>
                <a:gd name="T11" fmla="*/ 58 h 1715"/>
                <a:gd name="T12" fmla="*/ 0 60000 65536"/>
                <a:gd name="T13" fmla="*/ 0 60000 65536"/>
                <a:gd name="T14" fmla="*/ 0 60000 65536"/>
                <a:gd name="T15" fmla="*/ 0 60000 65536"/>
                <a:gd name="T16" fmla="*/ 0 60000 65536"/>
                <a:gd name="T17" fmla="*/ 0 60000 65536"/>
                <a:gd name="T18" fmla="*/ 0 w 28"/>
                <a:gd name="T19" fmla="*/ 0 h 1715"/>
                <a:gd name="T20" fmla="*/ 28 w 28"/>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28" h="1715">
                  <a:moveTo>
                    <a:pt x="0" y="58"/>
                  </a:moveTo>
                  <a:lnTo>
                    <a:pt x="0" y="1715"/>
                  </a:lnTo>
                  <a:lnTo>
                    <a:pt x="28" y="1698"/>
                  </a:lnTo>
                  <a:lnTo>
                    <a:pt x="28" y="41"/>
                  </a:lnTo>
                  <a:lnTo>
                    <a:pt x="15" y="0"/>
                  </a:lnTo>
                  <a:lnTo>
                    <a:pt x="0" y="58"/>
                  </a:lnTo>
                  <a:close/>
                </a:path>
              </a:pathLst>
            </a:custGeom>
            <a:solidFill>
              <a:srgbClr val="FFFFFF"/>
            </a:solidFill>
            <a:ln w="0">
              <a:solidFill>
                <a:srgbClr val="000000"/>
              </a:solidFill>
              <a:prstDash val="solid"/>
              <a:round/>
              <a:headEnd/>
              <a:tailEnd/>
            </a:ln>
          </p:spPr>
          <p:txBody>
            <a:bodyPr/>
            <a:lstStyle/>
            <a:p>
              <a:endParaRPr lang="en-US"/>
            </a:p>
          </p:txBody>
        </p:sp>
        <p:sp>
          <p:nvSpPr>
            <p:cNvPr id="5269" name="Freeform 274"/>
            <p:cNvSpPr>
              <a:spLocks noChangeAspect="1"/>
            </p:cNvSpPr>
            <p:nvPr/>
          </p:nvSpPr>
          <p:spPr bwMode="auto">
            <a:xfrm>
              <a:off x="1117" y="434"/>
              <a:ext cx="26" cy="1717"/>
            </a:xfrm>
            <a:custGeom>
              <a:avLst/>
              <a:gdLst>
                <a:gd name="T0" fmla="*/ 0 w 26"/>
                <a:gd name="T1" fmla="*/ 60 h 1717"/>
                <a:gd name="T2" fmla="*/ 0 w 26"/>
                <a:gd name="T3" fmla="*/ 1717 h 1717"/>
                <a:gd name="T4" fmla="*/ 26 w 26"/>
                <a:gd name="T5" fmla="*/ 1700 h 1717"/>
                <a:gd name="T6" fmla="*/ 26 w 26"/>
                <a:gd name="T7" fmla="*/ 43 h 1717"/>
                <a:gd name="T8" fmla="*/ 15 w 26"/>
                <a:gd name="T9" fmla="*/ 0 h 1717"/>
                <a:gd name="T10" fmla="*/ 0 w 26"/>
                <a:gd name="T11" fmla="*/ 60 h 1717"/>
                <a:gd name="T12" fmla="*/ 0 60000 65536"/>
                <a:gd name="T13" fmla="*/ 0 60000 65536"/>
                <a:gd name="T14" fmla="*/ 0 60000 65536"/>
                <a:gd name="T15" fmla="*/ 0 60000 65536"/>
                <a:gd name="T16" fmla="*/ 0 60000 65536"/>
                <a:gd name="T17" fmla="*/ 0 60000 65536"/>
                <a:gd name="T18" fmla="*/ 0 w 26"/>
                <a:gd name="T19" fmla="*/ 0 h 1717"/>
                <a:gd name="T20" fmla="*/ 26 w 26"/>
                <a:gd name="T21" fmla="*/ 1717 h 1717"/>
              </a:gdLst>
              <a:ahLst/>
              <a:cxnLst>
                <a:cxn ang="T12">
                  <a:pos x="T0" y="T1"/>
                </a:cxn>
                <a:cxn ang="T13">
                  <a:pos x="T2" y="T3"/>
                </a:cxn>
                <a:cxn ang="T14">
                  <a:pos x="T4" y="T5"/>
                </a:cxn>
                <a:cxn ang="T15">
                  <a:pos x="T6" y="T7"/>
                </a:cxn>
                <a:cxn ang="T16">
                  <a:pos x="T8" y="T9"/>
                </a:cxn>
                <a:cxn ang="T17">
                  <a:pos x="T10" y="T11"/>
                </a:cxn>
              </a:cxnLst>
              <a:rect l="T18" t="T19" r="T20" b="T21"/>
              <a:pathLst>
                <a:path w="26" h="1717">
                  <a:moveTo>
                    <a:pt x="0" y="60"/>
                  </a:moveTo>
                  <a:lnTo>
                    <a:pt x="0" y="1717"/>
                  </a:lnTo>
                  <a:lnTo>
                    <a:pt x="26" y="1700"/>
                  </a:lnTo>
                  <a:lnTo>
                    <a:pt x="26" y="43"/>
                  </a:lnTo>
                  <a:lnTo>
                    <a:pt x="15" y="0"/>
                  </a:lnTo>
                  <a:lnTo>
                    <a:pt x="0" y="60"/>
                  </a:lnTo>
                  <a:close/>
                </a:path>
              </a:pathLst>
            </a:custGeom>
            <a:solidFill>
              <a:srgbClr val="FFFFFF"/>
            </a:solidFill>
            <a:ln w="0">
              <a:solidFill>
                <a:srgbClr val="000000"/>
              </a:solidFill>
              <a:prstDash val="solid"/>
              <a:round/>
              <a:headEnd/>
              <a:tailEnd/>
            </a:ln>
          </p:spPr>
          <p:txBody>
            <a:bodyPr/>
            <a:lstStyle/>
            <a:p>
              <a:endParaRPr lang="en-US"/>
            </a:p>
          </p:txBody>
        </p:sp>
        <p:sp>
          <p:nvSpPr>
            <p:cNvPr id="5270" name="Freeform 275"/>
            <p:cNvSpPr>
              <a:spLocks noChangeAspect="1"/>
            </p:cNvSpPr>
            <p:nvPr/>
          </p:nvSpPr>
          <p:spPr bwMode="auto">
            <a:xfrm>
              <a:off x="1149" y="411"/>
              <a:ext cx="26" cy="1720"/>
            </a:xfrm>
            <a:custGeom>
              <a:avLst/>
              <a:gdLst>
                <a:gd name="T0" fmla="*/ 0 w 26"/>
                <a:gd name="T1" fmla="*/ 63 h 1720"/>
                <a:gd name="T2" fmla="*/ 0 w 26"/>
                <a:gd name="T3" fmla="*/ 1720 h 1720"/>
                <a:gd name="T4" fmla="*/ 26 w 26"/>
                <a:gd name="T5" fmla="*/ 1699 h 1720"/>
                <a:gd name="T6" fmla="*/ 26 w 26"/>
                <a:gd name="T7" fmla="*/ 42 h 1720"/>
                <a:gd name="T8" fmla="*/ 14 w 26"/>
                <a:gd name="T9" fmla="*/ 0 h 1720"/>
                <a:gd name="T10" fmla="*/ 0 w 26"/>
                <a:gd name="T11" fmla="*/ 63 h 1720"/>
                <a:gd name="T12" fmla="*/ 0 60000 65536"/>
                <a:gd name="T13" fmla="*/ 0 60000 65536"/>
                <a:gd name="T14" fmla="*/ 0 60000 65536"/>
                <a:gd name="T15" fmla="*/ 0 60000 65536"/>
                <a:gd name="T16" fmla="*/ 0 60000 65536"/>
                <a:gd name="T17" fmla="*/ 0 60000 65536"/>
                <a:gd name="T18" fmla="*/ 0 w 26"/>
                <a:gd name="T19" fmla="*/ 0 h 1720"/>
                <a:gd name="T20" fmla="*/ 26 w 26"/>
                <a:gd name="T21" fmla="*/ 1720 h 1720"/>
              </a:gdLst>
              <a:ahLst/>
              <a:cxnLst>
                <a:cxn ang="T12">
                  <a:pos x="T0" y="T1"/>
                </a:cxn>
                <a:cxn ang="T13">
                  <a:pos x="T2" y="T3"/>
                </a:cxn>
                <a:cxn ang="T14">
                  <a:pos x="T4" y="T5"/>
                </a:cxn>
                <a:cxn ang="T15">
                  <a:pos x="T6" y="T7"/>
                </a:cxn>
                <a:cxn ang="T16">
                  <a:pos x="T8" y="T9"/>
                </a:cxn>
                <a:cxn ang="T17">
                  <a:pos x="T10" y="T11"/>
                </a:cxn>
              </a:cxnLst>
              <a:rect l="T18" t="T19" r="T20" b="T21"/>
              <a:pathLst>
                <a:path w="26" h="1720">
                  <a:moveTo>
                    <a:pt x="0" y="63"/>
                  </a:moveTo>
                  <a:lnTo>
                    <a:pt x="0" y="1720"/>
                  </a:lnTo>
                  <a:lnTo>
                    <a:pt x="26" y="1699"/>
                  </a:lnTo>
                  <a:lnTo>
                    <a:pt x="26" y="42"/>
                  </a:lnTo>
                  <a:lnTo>
                    <a:pt x="14" y="0"/>
                  </a:lnTo>
                  <a:lnTo>
                    <a:pt x="0" y="63"/>
                  </a:lnTo>
                  <a:close/>
                </a:path>
              </a:pathLst>
            </a:custGeom>
            <a:solidFill>
              <a:srgbClr val="FFFFFF"/>
            </a:solidFill>
            <a:ln w="0">
              <a:solidFill>
                <a:srgbClr val="000000"/>
              </a:solidFill>
              <a:prstDash val="solid"/>
              <a:round/>
              <a:headEnd/>
              <a:tailEnd/>
            </a:ln>
          </p:spPr>
          <p:txBody>
            <a:bodyPr/>
            <a:lstStyle/>
            <a:p>
              <a:endParaRPr lang="en-US"/>
            </a:p>
          </p:txBody>
        </p:sp>
        <p:sp>
          <p:nvSpPr>
            <p:cNvPr id="5271" name="Freeform 276"/>
            <p:cNvSpPr>
              <a:spLocks noChangeAspect="1"/>
            </p:cNvSpPr>
            <p:nvPr/>
          </p:nvSpPr>
          <p:spPr bwMode="auto">
            <a:xfrm>
              <a:off x="566" y="827"/>
              <a:ext cx="25" cy="1715"/>
            </a:xfrm>
            <a:custGeom>
              <a:avLst/>
              <a:gdLst>
                <a:gd name="T0" fmla="*/ 0 w 25"/>
                <a:gd name="T1" fmla="*/ 58 h 1715"/>
                <a:gd name="T2" fmla="*/ 0 w 25"/>
                <a:gd name="T3" fmla="*/ 1715 h 1715"/>
                <a:gd name="T4" fmla="*/ 25 w 25"/>
                <a:gd name="T5" fmla="*/ 1694 h 1715"/>
                <a:gd name="T6" fmla="*/ 25 w 25"/>
                <a:gd name="T7" fmla="*/ 37 h 1715"/>
                <a:gd name="T8" fmla="*/ 13 w 25"/>
                <a:gd name="T9" fmla="*/ 0 h 1715"/>
                <a:gd name="T10" fmla="*/ 0 w 25"/>
                <a:gd name="T11" fmla="*/ 58 h 1715"/>
                <a:gd name="T12" fmla="*/ 0 60000 65536"/>
                <a:gd name="T13" fmla="*/ 0 60000 65536"/>
                <a:gd name="T14" fmla="*/ 0 60000 65536"/>
                <a:gd name="T15" fmla="*/ 0 60000 65536"/>
                <a:gd name="T16" fmla="*/ 0 60000 65536"/>
                <a:gd name="T17" fmla="*/ 0 60000 65536"/>
                <a:gd name="T18" fmla="*/ 0 w 25"/>
                <a:gd name="T19" fmla="*/ 0 h 1715"/>
                <a:gd name="T20" fmla="*/ 25 w 25"/>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25" h="1715">
                  <a:moveTo>
                    <a:pt x="0" y="58"/>
                  </a:moveTo>
                  <a:lnTo>
                    <a:pt x="0" y="1715"/>
                  </a:lnTo>
                  <a:lnTo>
                    <a:pt x="25" y="1694"/>
                  </a:lnTo>
                  <a:lnTo>
                    <a:pt x="25" y="37"/>
                  </a:lnTo>
                  <a:lnTo>
                    <a:pt x="13" y="0"/>
                  </a:lnTo>
                  <a:lnTo>
                    <a:pt x="0" y="58"/>
                  </a:lnTo>
                  <a:close/>
                </a:path>
              </a:pathLst>
            </a:custGeom>
            <a:solidFill>
              <a:srgbClr val="FFFFFF"/>
            </a:solidFill>
            <a:ln w="0">
              <a:solidFill>
                <a:srgbClr val="000000"/>
              </a:solidFill>
              <a:prstDash val="solid"/>
              <a:round/>
              <a:headEnd/>
              <a:tailEnd/>
            </a:ln>
          </p:spPr>
          <p:txBody>
            <a:bodyPr/>
            <a:lstStyle/>
            <a:p>
              <a:endParaRPr lang="en-US"/>
            </a:p>
          </p:txBody>
        </p:sp>
        <p:sp>
          <p:nvSpPr>
            <p:cNvPr id="5272" name="Freeform 277"/>
            <p:cNvSpPr>
              <a:spLocks noChangeAspect="1"/>
            </p:cNvSpPr>
            <p:nvPr/>
          </p:nvSpPr>
          <p:spPr bwMode="auto">
            <a:xfrm>
              <a:off x="597" y="802"/>
              <a:ext cx="28" cy="1716"/>
            </a:xfrm>
            <a:custGeom>
              <a:avLst/>
              <a:gdLst>
                <a:gd name="T0" fmla="*/ 0 w 28"/>
                <a:gd name="T1" fmla="*/ 59 h 1716"/>
                <a:gd name="T2" fmla="*/ 0 w 28"/>
                <a:gd name="T3" fmla="*/ 1716 h 1716"/>
                <a:gd name="T4" fmla="*/ 28 w 28"/>
                <a:gd name="T5" fmla="*/ 1700 h 1716"/>
                <a:gd name="T6" fmla="*/ 28 w 28"/>
                <a:gd name="T7" fmla="*/ 43 h 1716"/>
                <a:gd name="T8" fmla="*/ 14 w 28"/>
                <a:gd name="T9" fmla="*/ 0 h 1716"/>
                <a:gd name="T10" fmla="*/ 0 w 28"/>
                <a:gd name="T11" fmla="*/ 59 h 1716"/>
                <a:gd name="T12" fmla="*/ 0 60000 65536"/>
                <a:gd name="T13" fmla="*/ 0 60000 65536"/>
                <a:gd name="T14" fmla="*/ 0 60000 65536"/>
                <a:gd name="T15" fmla="*/ 0 60000 65536"/>
                <a:gd name="T16" fmla="*/ 0 60000 65536"/>
                <a:gd name="T17" fmla="*/ 0 60000 65536"/>
                <a:gd name="T18" fmla="*/ 0 w 28"/>
                <a:gd name="T19" fmla="*/ 0 h 1716"/>
                <a:gd name="T20" fmla="*/ 28 w 28"/>
                <a:gd name="T21" fmla="*/ 1716 h 1716"/>
              </a:gdLst>
              <a:ahLst/>
              <a:cxnLst>
                <a:cxn ang="T12">
                  <a:pos x="T0" y="T1"/>
                </a:cxn>
                <a:cxn ang="T13">
                  <a:pos x="T2" y="T3"/>
                </a:cxn>
                <a:cxn ang="T14">
                  <a:pos x="T4" y="T5"/>
                </a:cxn>
                <a:cxn ang="T15">
                  <a:pos x="T6" y="T7"/>
                </a:cxn>
                <a:cxn ang="T16">
                  <a:pos x="T8" y="T9"/>
                </a:cxn>
                <a:cxn ang="T17">
                  <a:pos x="T10" y="T11"/>
                </a:cxn>
              </a:cxnLst>
              <a:rect l="T18" t="T19" r="T20" b="T21"/>
              <a:pathLst>
                <a:path w="28" h="1716">
                  <a:moveTo>
                    <a:pt x="0" y="59"/>
                  </a:moveTo>
                  <a:lnTo>
                    <a:pt x="0" y="1716"/>
                  </a:lnTo>
                  <a:lnTo>
                    <a:pt x="28" y="1700"/>
                  </a:lnTo>
                  <a:lnTo>
                    <a:pt x="28" y="43"/>
                  </a:lnTo>
                  <a:lnTo>
                    <a:pt x="14" y="0"/>
                  </a:lnTo>
                  <a:lnTo>
                    <a:pt x="0" y="59"/>
                  </a:lnTo>
                  <a:close/>
                </a:path>
              </a:pathLst>
            </a:custGeom>
            <a:solidFill>
              <a:srgbClr val="FFFFFF"/>
            </a:solidFill>
            <a:ln w="0">
              <a:solidFill>
                <a:srgbClr val="000000"/>
              </a:solidFill>
              <a:prstDash val="solid"/>
              <a:round/>
              <a:headEnd/>
              <a:tailEnd/>
            </a:ln>
          </p:spPr>
          <p:txBody>
            <a:bodyPr/>
            <a:lstStyle/>
            <a:p>
              <a:endParaRPr lang="en-US"/>
            </a:p>
          </p:txBody>
        </p:sp>
        <p:sp>
          <p:nvSpPr>
            <p:cNvPr id="5273" name="Freeform 278"/>
            <p:cNvSpPr>
              <a:spLocks noChangeAspect="1"/>
            </p:cNvSpPr>
            <p:nvPr/>
          </p:nvSpPr>
          <p:spPr bwMode="auto">
            <a:xfrm>
              <a:off x="632" y="779"/>
              <a:ext cx="26" cy="1715"/>
            </a:xfrm>
            <a:custGeom>
              <a:avLst/>
              <a:gdLst>
                <a:gd name="T0" fmla="*/ 0 w 26"/>
                <a:gd name="T1" fmla="*/ 58 h 1715"/>
                <a:gd name="T2" fmla="*/ 0 w 26"/>
                <a:gd name="T3" fmla="*/ 1715 h 1715"/>
                <a:gd name="T4" fmla="*/ 26 w 26"/>
                <a:gd name="T5" fmla="*/ 1698 h 1715"/>
                <a:gd name="T6" fmla="*/ 26 w 26"/>
                <a:gd name="T7" fmla="*/ 41 h 1715"/>
                <a:gd name="T8" fmla="*/ 13 w 26"/>
                <a:gd name="T9" fmla="*/ 0 h 1715"/>
                <a:gd name="T10" fmla="*/ 0 w 26"/>
                <a:gd name="T11" fmla="*/ 58 h 1715"/>
                <a:gd name="T12" fmla="*/ 0 60000 65536"/>
                <a:gd name="T13" fmla="*/ 0 60000 65536"/>
                <a:gd name="T14" fmla="*/ 0 60000 65536"/>
                <a:gd name="T15" fmla="*/ 0 60000 65536"/>
                <a:gd name="T16" fmla="*/ 0 60000 65536"/>
                <a:gd name="T17" fmla="*/ 0 60000 65536"/>
                <a:gd name="T18" fmla="*/ 0 w 26"/>
                <a:gd name="T19" fmla="*/ 0 h 1715"/>
                <a:gd name="T20" fmla="*/ 26 w 26"/>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26" h="1715">
                  <a:moveTo>
                    <a:pt x="0" y="58"/>
                  </a:moveTo>
                  <a:lnTo>
                    <a:pt x="0" y="1715"/>
                  </a:lnTo>
                  <a:lnTo>
                    <a:pt x="26" y="1698"/>
                  </a:lnTo>
                  <a:lnTo>
                    <a:pt x="26" y="41"/>
                  </a:lnTo>
                  <a:lnTo>
                    <a:pt x="13" y="0"/>
                  </a:lnTo>
                  <a:lnTo>
                    <a:pt x="0" y="58"/>
                  </a:lnTo>
                  <a:close/>
                </a:path>
              </a:pathLst>
            </a:custGeom>
            <a:solidFill>
              <a:srgbClr val="FFFFFF"/>
            </a:solidFill>
            <a:ln w="0">
              <a:solidFill>
                <a:srgbClr val="000000"/>
              </a:solidFill>
              <a:prstDash val="solid"/>
              <a:round/>
              <a:headEnd/>
              <a:tailEnd/>
            </a:ln>
          </p:spPr>
          <p:txBody>
            <a:bodyPr/>
            <a:lstStyle/>
            <a:p>
              <a:endParaRPr lang="en-US"/>
            </a:p>
          </p:txBody>
        </p:sp>
        <p:sp>
          <p:nvSpPr>
            <p:cNvPr id="5274" name="Freeform 279"/>
            <p:cNvSpPr>
              <a:spLocks noChangeAspect="1"/>
            </p:cNvSpPr>
            <p:nvPr/>
          </p:nvSpPr>
          <p:spPr bwMode="auto">
            <a:xfrm>
              <a:off x="664" y="755"/>
              <a:ext cx="25" cy="1717"/>
            </a:xfrm>
            <a:custGeom>
              <a:avLst/>
              <a:gdLst>
                <a:gd name="T0" fmla="*/ 0 w 25"/>
                <a:gd name="T1" fmla="*/ 60 h 1717"/>
                <a:gd name="T2" fmla="*/ 0 w 25"/>
                <a:gd name="T3" fmla="*/ 1717 h 1717"/>
                <a:gd name="T4" fmla="*/ 25 w 25"/>
                <a:gd name="T5" fmla="*/ 1699 h 1717"/>
                <a:gd name="T6" fmla="*/ 25 w 25"/>
                <a:gd name="T7" fmla="*/ 42 h 1717"/>
                <a:gd name="T8" fmla="*/ 13 w 25"/>
                <a:gd name="T9" fmla="*/ 0 h 1717"/>
                <a:gd name="T10" fmla="*/ 0 w 25"/>
                <a:gd name="T11" fmla="*/ 60 h 1717"/>
                <a:gd name="T12" fmla="*/ 0 60000 65536"/>
                <a:gd name="T13" fmla="*/ 0 60000 65536"/>
                <a:gd name="T14" fmla="*/ 0 60000 65536"/>
                <a:gd name="T15" fmla="*/ 0 60000 65536"/>
                <a:gd name="T16" fmla="*/ 0 60000 65536"/>
                <a:gd name="T17" fmla="*/ 0 60000 65536"/>
                <a:gd name="T18" fmla="*/ 0 w 25"/>
                <a:gd name="T19" fmla="*/ 0 h 1717"/>
                <a:gd name="T20" fmla="*/ 25 w 25"/>
                <a:gd name="T21" fmla="*/ 1717 h 1717"/>
              </a:gdLst>
              <a:ahLst/>
              <a:cxnLst>
                <a:cxn ang="T12">
                  <a:pos x="T0" y="T1"/>
                </a:cxn>
                <a:cxn ang="T13">
                  <a:pos x="T2" y="T3"/>
                </a:cxn>
                <a:cxn ang="T14">
                  <a:pos x="T4" y="T5"/>
                </a:cxn>
                <a:cxn ang="T15">
                  <a:pos x="T6" y="T7"/>
                </a:cxn>
                <a:cxn ang="T16">
                  <a:pos x="T8" y="T9"/>
                </a:cxn>
                <a:cxn ang="T17">
                  <a:pos x="T10" y="T11"/>
                </a:cxn>
              </a:cxnLst>
              <a:rect l="T18" t="T19" r="T20" b="T21"/>
              <a:pathLst>
                <a:path w="25" h="1717">
                  <a:moveTo>
                    <a:pt x="0" y="60"/>
                  </a:moveTo>
                  <a:lnTo>
                    <a:pt x="0" y="1717"/>
                  </a:lnTo>
                  <a:lnTo>
                    <a:pt x="25" y="1699"/>
                  </a:lnTo>
                  <a:lnTo>
                    <a:pt x="25" y="42"/>
                  </a:lnTo>
                  <a:lnTo>
                    <a:pt x="13" y="0"/>
                  </a:lnTo>
                  <a:lnTo>
                    <a:pt x="0" y="60"/>
                  </a:lnTo>
                  <a:close/>
                </a:path>
              </a:pathLst>
            </a:custGeom>
            <a:solidFill>
              <a:srgbClr val="FFFFFF"/>
            </a:solidFill>
            <a:ln w="0">
              <a:solidFill>
                <a:srgbClr val="000000"/>
              </a:solidFill>
              <a:prstDash val="solid"/>
              <a:round/>
              <a:headEnd/>
              <a:tailEnd/>
            </a:ln>
          </p:spPr>
          <p:txBody>
            <a:bodyPr/>
            <a:lstStyle/>
            <a:p>
              <a:endParaRPr lang="en-US"/>
            </a:p>
          </p:txBody>
        </p:sp>
        <p:sp>
          <p:nvSpPr>
            <p:cNvPr id="5275" name="Freeform 280"/>
            <p:cNvSpPr>
              <a:spLocks noChangeAspect="1"/>
            </p:cNvSpPr>
            <p:nvPr/>
          </p:nvSpPr>
          <p:spPr bwMode="auto">
            <a:xfrm>
              <a:off x="696" y="731"/>
              <a:ext cx="27" cy="1720"/>
            </a:xfrm>
            <a:custGeom>
              <a:avLst/>
              <a:gdLst>
                <a:gd name="T0" fmla="*/ 0 w 27"/>
                <a:gd name="T1" fmla="*/ 63 h 1720"/>
                <a:gd name="T2" fmla="*/ 0 w 27"/>
                <a:gd name="T3" fmla="*/ 1720 h 1720"/>
                <a:gd name="T4" fmla="*/ 27 w 27"/>
                <a:gd name="T5" fmla="*/ 1701 h 1720"/>
                <a:gd name="T6" fmla="*/ 27 w 27"/>
                <a:gd name="T7" fmla="*/ 43 h 1720"/>
                <a:gd name="T8" fmla="*/ 12 w 27"/>
                <a:gd name="T9" fmla="*/ 0 h 1720"/>
                <a:gd name="T10" fmla="*/ 0 w 27"/>
                <a:gd name="T11" fmla="*/ 63 h 1720"/>
                <a:gd name="T12" fmla="*/ 0 60000 65536"/>
                <a:gd name="T13" fmla="*/ 0 60000 65536"/>
                <a:gd name="T14" fmla="*/ 0 60000 65536"/>
                <a:gd name="T15" fmla="*/ 0 60000 65536"/>
                <a:gd name="T16" fmla="*/ 0 60000 65536"/>
                <a:gd name="T17" fmla="*/ 0 60000 65536"/>
                <a:gd name="T18" fmla="*/ 0 w 27"/>
                <a:gd name="T19" fmla="*/ 0 h 1720"/>
                <a:gd name="T20" fmla="*/ 27 w 27"/>
                <a:gd name="T21" fmla="*/ 1720 h 1720"/>
              </a:gdLst>
              <a:ahLst/>
              <a:cxnLst>
                <a:cxn ang="T12">
                  <a:pos x="T0" y="T1"/>
                </a:cxn>
                <a:cxn ang="T13">
                  <a:pos x="T2" y="T3"/>
                </a:cxn>
                <a:cxn ang="T14">
                  <a:pos x="T4" y="T5"/>
                </a:cxn>
                <a:cxn ang="T15">
                  <a:pos x="T6" y="T7"/>
                </a:cxn>
                <a:cxn ang="T16">
                  <a:pos x="T8" y="T9"/>
                </a:cxn>
                <a:cxn ang="T17">
                  <a:pos x="T10" y="T11"/>
                </a:cxn>
              </a:cxnLst>
              <a:rect l="T18" t="T19" r="T20" b="T21"/>
              <a:pathLst>
                <a:path w="27" h="1720">
                  <a:moveTo>
                    <a:pt x="0" y="63"/>
                  </a:moveTo>
                  <a:lnTo>
                    <a:pt x="0" y="1720"/>
                  </a:lnTo>
                  <a:lnTo>
                    <a:pt x="27" y="1701"/>
                  </a:lnTo>
                  <a:lnTo>
                    <a:pt x="27" y="43"/>
                  </a:lnTo>
                  <a:lnTo>
                    <a:pt x="12" y="0"/>
                  </a:lnTo>
                  <a:lnTo>
                    <a:pt x="0" y="63"/>
                  </a:lnTo>
                  <a:close/>
                </a:path>
              </a:pathLst>
            </a:custGeom>
            <a:solidFill>
              <a:srgbClr val="FFFFFF"/>
            </a:solidFill>
            <a:ln w="0">
              <a:solidFill>
                <a:srgbClr val="000000"/>
              </a:solidFill>
              <a:prstDash val="solid"/>
              <a:round/>
              <a:headEnd/>
              <a:tailEnd/>
            </a:ln>
          </p:spPr>
          <p:txBody>
            <a:bodyPr/>
            <a:lstStyle/>
            <a:p>
              <a:endParaRPr lang="en-US"/>
            </a:p>
          </p:txBody>
        </p:sp>
        <p:sp>
          <p:nvSpPr>
            <p:cNvPr id="5276" name="Freeform 281"/>
            <p:cNvSpPr>
              <a:spLocks noChangeAspect="1"/>
            </p:cNvSpPr>
            <p:nvPr/>
          </p:nvSpPr>
          <p:spPr bwMode="auto">
            <a:xfrm>
              <a:off x="729" y="712"/>
              <a:ext cx="25" cy="1715"/>
            </a:xfrm>
            <a:custGeom>
              <a:avLst/>
              <a:gdLst>
                <a:gd name="T0" fmla="*/ 0 w 25"/>
                <a:gd name="T1" fmla="*/ 58 h 1715"/>
                <a:gd name="T2" fmla="*/ 0 w 25"/>
                <a:gd name="T3" fmla="*/ 1715 h 1715"/>
                <a:gd name="T4" fmla="*/ 25 w 25"/>
                <a:gd name="T5" fmla="*/ 1694 h 1715"/>
                <a:gd name="T6" fmla="*/ 25 w 25"/>
                <a:gd name="T7" fmla="*/ 37 h 1715"/>
                <a:gd name="T8" fmla="*/ 13 w 25"/>
                <a:gd name="T9" fmla="*/ 0 h 1715"/>
                <a:gd name="T10" fmla="*/ 0 w 25"/>
                <a:gd name="T11" fmla="*/ 58 h 1715"/>
                <a:gd name="T12" fmla="*/ 0 60000 65536"/>
                <a:gd name="T13" fmla="*/ 0 60000 65536"/>
                <a:gd name="T14" fmla="*/ 0 60000 65536"/>
                <a:gd name="T15" fmla="*/ 0 60000 65536"/>
                <a:gd name="T16" fmla="*/ 0 60000 65536"/>
                <a:gd name="T17" fmla="*/ 0 60000 65536"/>
                <a:gd name="T18" fmla="*/ 0 w 25"/>
                <a:gd name="T19" fmla="*/ 0 h 1715"/>
                <a:gd name="T20" fmla="*/ 25 w 25"/>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25" h="1715">
                  <a:moveTo>
                    <a:pt x="0" y="58"/>
                  </a:moveTo>
                  <a:lnTo>
                    <a:pt x="0" y="1715"/>
                  </a:lnTo>
                  <a:lnTo>
                    <a:pt x="25" y="1694"/>
                  </a:lnTo>
                  <a:lnTo>
                    <a:pt x="25" y="37"/>
                  </a:lnTo>
                  <a:lnTo>
                    <a:pt x="13" y="0"/>
                  </a:lnTo>
                  <a:lnTo>
                    <a:pt x="0" y="58"/>
                  </a:lnTo>
                  <a:close/>
                </a:path>
              </a:pathLst>
            </a:custGeom>
            <a:solidFill>
              <a:srgbClr val="FFFFFF"/>
            </a:solidFill>
            <a:ln w="0">
              <a:solidFill>
                <a:srgbClr val="000000"/>
              </a:solidFill>
              <a:prstDash val="solid"/>
              <a:round/>
              <a:headEnd/>
              <a:tailEnd/>
            </a:ln>
          </p:spPr>
          <p:txBody>
            <a:bodyPr/>
            <a:lstStyle/>
            <a:p>
              <a:endParaRPr lang="en-US"/>
            </a:p>
          </p:txBody>
        </p:sp>
        <p:sp>
          <p:nvSpPr>
            <p:cNvPr id="5277" name="Freeform 282"/>
            <p:cNvSpPr>
              <a:spLocks noChangeAspect="1"/>
            </p:cNvSpPr>
            <p:nvPr/>
          </p:nvSpPr>
          <p:spPr bwMode="auto">
            <a:xfrm>
              <a:off x="760" y="687"/>
              <a:ext cx="27" cy="1716"/>
            </a:xfrm>
            <a:custGeom>
              <a:avLst/>
              <a:gdLst>
                <a:gd name="T0" fmla="*/ 0 w 27"/>
                <a:gd name="T1" fmla="*/ 59 h 1716"/>
                <a:gd name="T2" fmla="*/ 0 w 27"/>
                <a:gd name="T3" fmla="*/ 1716 h 1716"/>
                <a:gd name="T4" fmla="*/ 27 w 27"/>
                <a:gd name="T5" fmla="*/ 1700 h 1716"/>
                <a:gd name="T6" fmla="*/ 27 w 27"/>
                <a:gd name="T7" fmla="*/ 43 h 1716"/>
                <a:gd name="T8" fmla="*/ 14 w 27"/>
                <a:gd name="T9" fmla="*/ 0 h 1716"/>
                <a:gd name="T10" fmla="*/ 0 w 27"/>
                <a:gd name="T11" fmla="*/ 59 h 1716"/>
                <a:gd name="T12" fmla="*/ 0 60000 65536"/>
                <a:gd name="T13" fmla="*/ 0 60000 65536"/>
                <a:gd name="T14" fmla="*/ 0 60000 65536"/>
                <a:gd name="T15" fmla="*/ 0 60000 65536"/>
                <a:gd name="T16" fmla="*/ 0 60000 65536"/>
                <a:gd name="T17" fmla="*/ 0 60000 65536"/>
                <a:gd name="T18" fmla="*/ 0 w 27"/>
                <a:gd name="T19" fmla="*/ 0 h 1716"/>
                <a:gd name="T20" fmla="*/ 27 w 27"/>
                <a:gd name="T21" fmla="*/ 1716 h 1716"/>
              </a:gdLst>
              <a:ahLst/>
              <a:cxnLst>
                <a:cxn ang="T12">
                  <a:pos x="T0" y="T1"/>
                </a:cxn>
                <a:cxn ang="T13">
                  <a:pos x="T2" y="T3"/>
                </a:cxn>
                <a:cxn ang="T14">
                  <a:pos x="T4" y="T5"/>
                </a:cxn>
                <a:cxn ang="T15">
                  <a:pos x="T6" y="T7"/>
                </a:cxn>
                <a:cxn ang="T16">
                  <a:pos x="T8" y="T9"/>
                </a:cxn>
                <a:cxn ang="T17">
                  <a:pos x="T10" y="T11"/>
                </a:cxn>
              </a:cxnLst>
              <a:rect l="T18" t="T19" r="T20" b="T21"/>
              <a:pathLst>
                <a:path w="27" h="1716">
                  <a:moveTo>
                    <a:pt x="0" y="59"/>
                  </a:moveTo>
                  <a:lnTo>
                    <a:pt x="0" y="1716"/>
                  </a:lnTo>
                  <a:lnTo>
                    <a:pt x="27" y="1700"/>
                  </a:lnTo>
                  <a:lnTo>
                    <a:pt x="27" y="43"/>
                  </a:lnTo>
                  <a:lnTo>
                    <a:pt x="14" y="0"/>
                  </a:lnTo>
                  <a:lnTo>
                    <a:pt x="0" y="59"/>
                  </a:lnTo>
                  <a:close/>
                </a:path>
              </a:pathLst>
            </a:custGeom>
            <a:solidFill>
              <a:srgbClr val="FFFFFF"/>
            </a:solidFill>
            <a:ln w="0">
              <a:solidFill>
                <a:srgbClr val="000000"/>
              </a:solidFill>
              <a:prstDash val="solid"/>
              <a:round/>
              <a:headEnd/>
              <a:tailEnd/>
            </a:ln>
          </p:spPr>
          <p:txBody>
            <a:bodyPr/>
            <a:lstStyle/>
            <a:p>
              <a:endParaRPr lang="en-US"/>
            </a:p>
          </p:txBody>
        </p:sp>
        <p:sp>
          <p:nvSpPr>
            <p:cNvPr id="5278" name="Freeform 283"/>
            <p:cNvSpPr>
              <a:spLocks noChangeAspect="1"/>
            </p:cNvSpPr>
            <p:nvPr/>
          </p:nvSpPr>
          <p:spPr bwMode="auto">
            <a:xfrm>
              <a:off x="793" y="665"/>
              <a:ext cx="28" cy="1714"/>
            </a:xfrm>
            <a:custGeom>
              <a:avLst/>
              <a:gdLst>
                <a:gd name="T0" fmla="*/ 0 w 28"/>
                <a:gd name="T1" fmla="*/ 57 h 1714"/>
                <a:gd name="T2" fmla="*/ 0 w 28"/>
                <a:gd name="T3" fmla="*/ 1714 h 1714"/>
                <a:gd name="T4" fmla="*/ 28 w 28"/>
                <a:gd name="T5" fmla="*/ 1697 h 1714"/>
                <a:gd name="T6" fmla="*/ 28 w 28"/>
                <a:gd name="T7" fmla="*/ 40 h 1714"/>
                <a:gd name="T8" fmla="*/ 14 w 28"/>
                <a:gd name="T9" fmla="*/ 0 h 1714"/>
                <a:gd name="T10" fmla="*/ 0 w 28"/>
                <a:gd name="T11" fmla="*/ 57 h 1714"/>
                <a:gd name="T12" fmla="*/ 0 60000 65536"/>
                <a:gd name="T13" fmla="*/ 0 60000 65536"/>
                <a:gd name="T14" fmla="*/ 0 60000 65536"/>
                <a:gd name="T15" fmla="*/ 0 60000 65536"/>
                <a:gd name="T16" fmla="*/ 0 60000 65536"/>
                <a:gd name="T17" fmla="*/ 0 60000 65536"/>
                <a:gd name="T18" fmla="*/ 0 w 28"/>
                <a:gd name="T19" fmla="*/ 0 h 1714"/>
                <a:gd name="T20" fmla="*/ 28 w 28"/>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28" h="1714">
                  <a:moveTo>
                    <a:pt x="0" y="57"/>
                  </a:moveTo>
                  <a:lnTo>
                    <a:pt x="0" y="1714"/>
                  </a:lnTo>
                  <a:lnTo>
                    <a:pt x="28" y="1697"/>
                  </a:lnTo>
                  <a:lnTo>
                    <a:pt x="28" y="40"/>
                  </a:lnTo>
                  <a:lnTo>
                    <a:pt x="14" y="0"/>
                  </a:lnTo>
                  <a:lnTo>
                    <a:pt x="0" y="57"/>
                  </a:lnTo>
                  <a:close/>
                </a:path>
              </a:pathLst>
            </a:custGeom>
            <a:solidFill>
              <a:srgbClr val="FFFFFF"/>
            </a:solidFill>
            <a:ln w="0">
              <a:solidFill>
                <a:srgbClr val="000000"/>
              </a:solidFill>
              <a:prstDash val="solid"/>
              <a:round/>
              <a:headEnd/>
              <a:tailEnd/>
            </a:ln>
          </p:spPr>
          <p:txBody>
            <a:bodyPr/>
            <a:lstStyle/>
            <a:p>
              <a:endParaRPr lang="en-US"/>
            </a:p>
          </p:txBody>
        </p:sp>
        <p:sp>
          <p:nvSpPr>
            <p:cNvPr id="5279" name="Freeform 284"/>
            <p:cNvSpPr>
              <a:spLocks noChangeAspect="1"/>
            </p:cNvSpPr>
            <p:nvPr/>
          </p:nvSpPr>
          <p:spPr bwMode="auto">
            <a:xfrm>
              <a:off x="824" y="640"/>
              <a:ext cx="27" cy="1720"/>
            </a:xfrm>
            <a:custGeom>
              <a:avLst/>
              <a:gdLst>
                <a:gd name="T0" fmla="*/ 0 w 27"/>
                <a:gd name="T1" fmla="*/ 63 h 1720"/>
                <a:gd name="T2" fmla="*/ 0 w 27"/>
                <a:gd name="T3" fmla="*/ 1720 h 1720"/>
                <a:gd name="T4" fmla="*/ 27 w 27"/>
                <a:gd name="T5" fmla="*/ 1699 h 1720"/>
                <a:gd name="T6" fmla="*/ 27 w 27"/>
                <a:gd name="T7" fmla="*/ 42 h 1720"/>
                <a:gd name="T8" fmla="*/ 16 w 27"/>
                <a:gd name="T9" fmla="*/ 0 h 1720"/>
                <a:gd name="T10" fmla="*/ 0 w 27"/>
                <a:gd name="T11" fmla="*/ 63 h 1720"/>
                <a:gd name="T12" fmla="*/ 0 60000 65536"/>
                <a:gd name="T13" fmla="*/ 0 60000 65536"/>
                <a:gd name="T14" fmla="*/ 0 60000 65536"/>
                <a:gd name="T15" fmla="*/ 0 60000 65536"/>
                <a:gd name="T16" fmla="*/ 0 60000 65536"/>
                <a:gd name="T17" fmla="*/ 0 60000 65536"/>
                <a:gd name="T18" fmla="*/ 0 w 27"/>
                <a:gd name="T19" fmla="*/ 0 h 1720"/>
                <a:gd name="T20" fmla="*/ 27 w 27"/>
                <a:gd name="T21" fmla="*/ 1720 h 1720"/>
              </a:gdLst>
              <a:ahLst/>
              <a:cxnLst>
                <a:cxn ang="T12">
                  <a:pos x="T0" y="T1"/>
                </a:cxn>
                <a:cxn ang="T13">
                  <a:pos x="T2" y="T3"/>
                </a:cxn>
                <a:cxn ang="T14">
                  <a:pos x="T4" y="T5"/>
                </a:cxn>
                <a:cxn ang="T15">
                  <a:pos x="T6" y="T7"/>
                </a:cxn>
                <a:cxn ang="T16">
                  <a:pos x="T8" y="T9"/>
                </a:cxn>
                <a:cxn ang="T17">
                  <a:pos x="T10" y="T11"/>
                </a:cxn>
              </a:cxnLst>
              <a:rect l="T18" t="T19" r="T20" b="T21"/>
              <a:pathLst>
                <a:path w="27" h="1720">
                  <a:moveTo>
                    <a:pt x="0" y="63"/>
                  </a:moveTo>
                  <a:lnTo>
                    <a:pt x="0" y="1720"/>
                  </a:lnTo>
                  <a:lnTo>
                    <a:pt x="27" y="1699"/>
                  </a:lnTo>
                  <a:lnTo>
                    <a:pt x="27" y="42"/>
                  </a:lnTo>
                  <a:lnTo>
                    <a:pt x="16" y="0"/>
                  </a:lnTo>
                  <a:lnTo>
                    <a:pt x="0" y="63"/>
                  </a:lnTo>
                  <a:close/>
                </a:path>
              </a:pathLst>
            </a:custGeom>
            <a:solidFill>
              <a:srgbClr val="FFFFFF"/>
            </a:solidFill>
            <a:ln w="0">
              <a:solidFill>
                <a:srgbClr val="000000"/>
              </a:solidFill>
              <a:prstDash val="solid"/>
              <a:round/>
              <a:headEnd/>
              <a:tailEnd/>
            </a:ln>
          </p:spPr>
          <p:txBody>
            <a:bodyPr/>
            <a:lstStyle/>
            <a:p>
              <a:endParaRPr lang="en-US"/>
            </a:p>
          </p:txBody>
        </p:sp>
        <p:sp>
          <p:nvSpPr>
            <p:cNvPr id="5280" name="Freeform 285"/>
            <p:cNvSpPr>
              <a:spLocks noChangeAspect="1"/>
            </p:cNvSpPr>
            <p:nvPr/>
          </p:nvSpPr>
          <p:spPr bwMode="auto">
            <a:xfrm>
              <a:off x="858" y="616"/>
              <a:ext cx="26" cy="1720"/>
            </a:xfrm>
            <a:custGeom>
              <a:avLst/>
              <a:gdLst>
                <a:gd name="T0" fmla="*/ 0 w 26"/>
                <a:gd name="T1" fmla="*/ 63 h 1720"/>
                <a:gd name="T2" fmla="*/ 0 w 26"/>
                <a:gd name="T3" fmla="*/ 1720 h 1720"/>
                <a:gd name="T4" fmla="*/ 26 w 26"/>
                <a:gd name="T5" fmla="*/ 1700 h 1720"/>
                <a:gd name="T6" fmla="*/ 26 w 26"/>
                <a:gd name="T7" fmla="*/ 43 h 1720"/>
                <a:gd name="T8" fmla="*/ 13 w 26"/>
                <a:gd name="T9" fmla="*/ 0 h 1720"/>
                <a:gd name="T10" fmla="*/ 0 w 26"/>
                <a:gd name="T11" fmla="*/ 63 h 1720"/>
                <a:gd name="T12" fmla="*/ 0 60000 65536"/>
                <a:gd name="T13" fmla="*/ 0 60000 65536"/>
                <a:gd name="T14" fmla="*/ 0 60000 65536"/>
                <a:gd name="T15" fmla="*/ 0 60000 65536"/>
                <a:gd name="T16" fmla="*/ 0 60000 65536"/>
                <a:gd name="T17" fmla="*/ 0 60000 65536"/>
                <a:gd name="T18" fmla="*/ 0 w 26"/>
                <a:gd name="T19" fmla="*/ 0 h 1720"/>
                <a:gd name="T20" fmla="*/ 26 w 26"/>
                <a:gd name="T21" fmla="*/ 1720 h 1720"/>
              </a:gdLst>
              <a:ahLst/>
              <a:cxnLst>
                <a:cxn ang="T12">
                  <a:pos x="T0" y="T1"/>
                </a:cxn>
                <a:cxn ang="T13">
                  <a:pos x="T2" y="T3"/>
                </a:cxn>
                <a:cxn ang="T14">
                  <a:pos x="T4" y="T5"/>
                </a:cxn>
                <a:cxn ang="T15">
                  <a:pos x="T6" y="T7"/>
                </a:cxn>
                <a:cxn ang="T16">
                  <a:pos x="T8" y="T9"/>
                </a:cxn>
                <a:cxn ang="T17">
                  <a:pos x="T10" y="T11"/>
                </a:cxn>
              </a:cxnLst>
              <a:rect l="T18" t="T19" r="T20" b="T21"/>
              <a:pathLst>
                <a:path w="26" h="1720">
                  <a:moveTo>
                    <a:pt x="0" y="63"/>
                  </a:moveTo>
                  <a:lnTo>
                    <a:pt x="0" y="1720"/>
                  </a:lnTo>
                  <a:lnTo>
                    <a:pt x="26" y="1700"/>
                  </a:lnTo>
                  <a:lnTo>
                    <a:pt x="26" y="43"/>
                  </a:lnTo>
                  <a:lnTo>
                    <a:pt x="13" y="0"/>
                  </a:lnTo>
                  <a:lnTo>
                    <a:pt x="0" y="63"/>
                  </a:lnTo>
                  <a:close/>
                </a:path>
              </a:pathLst>
            </a:custGeom>
            <a:solidFill>
              <a:srgbClr val="FFFFFF"/>
            </a:solidFill>
            <a:ln w="0">
              <a:solidFill>
                <a:srgbClr val="000000"/>
              </a:solidFill>
              <a:prstDash val="solid"/>
              <a:round/>
              <a:headEnd/>
              <a:tailEnd/>
            </a:ln>
          </p:spPr>
          <p:txBody>
            <a:bodyPr/>
            <a:lstStyle/>
            <a:p>
              <a:endParaRPr lang="en-US"/>
            </a:p>
          </p:txBody>
        </p:sp>
        <p:sp>
          <p:nvSpPr>
            <p:cNvPr id="5281" name="Freeform 286"/>
            <p:cNvSpPr>
              <a:spLocks noChangeAspect="1"/>
            </p:cNvSpPr>
            <p:nvPr/>
          </p:nvSpPr>
          <p:spPr bwMode="auto">
            <a:xfrm>
              <a:off x="890" y="597"/>
              <a:ext cx="27" cy="1715"/>
            </a:xfrm>
            <a:custGeom>
              <a:avLst/>
              <a:gdLst>
                <a:gd name="T0" fmla="*/ 0 w 27"/>
                <a:gd name="T1" fmla="*/ 58 h 1715"/>
                <a:gd name="T2" fmla="*/ 0 w 27"/>
                <a:gd name="T3" fmla="*/ 1715 h 1715"/>
                <a:gd name="T4" fmla="*/ 27 w 27"/>
                <a:gd name="T5" fmla="*/ 1694 h 1715"/>
                <a:gd name="T6" fmla="*/ 27 w 27"/>
                <a:gd name="T7" fmla="*/ 37 h 1715"/>
                <a:gd name="T8" fmla="*/ 15 w 27"/>
                <a:gd name="T9" fmla="*/ 0 h 1715"/>
                <a:gd name="T10" fmla="*/ 0 w 27"/>
                <a:gd name="T11" fmla="*/ 58 h 1715"/>
                <a:gd name="T12" fmla="*/ 0 60000 65536"/>
                <a:gd name="T13" fmla="*/ 0 60000 65536"/>
                <a:gd name="T14" fmla="*/ 0 60000 65536"/>
                <a:gd name="T15" fmla="*/ 0 60000 65536"/>
                <a:gd name="T16" fmla="*/ 0 60000 65536"/>
                <a:gd name="T17" fmla="*/ 0 60000 65536"/>
                <a:gd name="T18" fmla="*/ 0 w 27"/>
                <a:gd name="T19" fmla="*/ 0 h 1715"/>
                <a:gd name="T20" fmla="*/ 27 w 27"/>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27" h="1715">
                  <a:moveTo>
                    <a:pt x="0" y="58"/>
                  </a:moveTo>
                  <a:lnTo>
                    <a:pt x="0" y="1715"/>
                  </a:lnTo>
                  <a:lnTo>
                    <a:pt x="27" y="1694"/>
                  </a:lnTo>
                  <a:lnTo>
                    <a:pt x="27" y="37"/>
                  </a:lnTo>
                  <a:lnTo>
                    <a:pt x="15" y="0"/>
                  </a:lnTo>
                  <a:lnTo>
                    <a:pt x="0" y="58"/>
                  </a:lnTo>
                  <a:close/>
                </a:path>
              </a:pathLst>
            </a:custGeom>
            <a:solidFill>
              <a:srgbClr val="FFFFFF"/>
            </a:solidFill>
            <a:ln w="0">
              <a:solidFill>
                <a:srgbClr val="000000"/>
              </a:solidFill>
              <a:prstDash val="solid"/>
              <a:round/>
              <a:headEnd/>
              <a:tailEnd/>
            </a:ln>
          </p:spPr>
          <p:txBody>
            <a:bodyPr/>
            <a:lstStyle/>
            <a:p>
              <a:endParaRPr lang="en-US"/>
            </a:p>
          </p:txBody>
        </p:sp>
        <p:sp>
          <p:nvSpPr>
            <p:cNvPr id="5282" name="Freeform 287"/>
            <p:cNvSpPr>
              <a:spLocks noChangeAspect="1"/>
            </p:cNvSpPr>
            <p:nvPr/>
          </p:nvSpPr>
          <p:spPr bwMode="auto">
            <a:xfrm>
              <a:off x="923" y="574"/>
              <a:ext cx="26" cy="1714"/>
            </a:xfrm>
            <a:custGeom>
              <a:avLst/>
              <a:gdLst>
                <a:gd name="T0" fmla="*/ 0 w 26"/>
                <a:gd name="T1" fmla="*/ 57 h 1714"/>
                <a:gd name="T2" fmla="*/ 0 w 26"/>
                <a:gd name="T3" fmla="*/ 1714 h 1714"/>
                <a:gd name="T4" fmla="*/ 26 w 26"/>
                <a:gd name="T5" fmla="*/ 1697 h 1714"/>
                <a:gd name="T6" fmla="*/ 26 w 26"/>
                <a:gd name="T7" fmla="*/ 40 h 1714"/>
                <a:gd name="T8" fmla="*/ 13 w 26"/>
                <a:gd name="T9" fmla="*/ 0 h 1714"/>
                <a:gd name="T10" fmla="*/ 0 w 26"/>
                <a:gd name="T11" fmla="*/ 57 h 1714"/>
                <a:gd name="T12" fmla="*/ 0 60000 65536"/>
                <a:gd name="T13" fmla="*/ 0 60000 65536"/>
                <a:gd name="T14" fmla="*/ 0 60000 65536"/>
                <a:gd name="T15" fmla="*/ 0 60000 65536"/>
                <a:gd name="T16" fmla="*/ 0 60000 65536"/>
                <a:gd name="T17" fmla="*/ 0 60000 65536"/>
                <a:gd name="T18" fmla="*/ 0 w 26"/>
                <a:gd name="T19" fmla="*/ 0 h 1714"/>
                <a:gd name="T20" fmla="*/ 26 w 26"/>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26" h="1714">
                  <a:moveTo>
                    <a:pt x="0" y="57"/>
                  </a:moveTo>
                  <a:lnTo>
                    <a:pt x="0" y="1714"/>
                  </a:lnTo>
                  <a:lnTo>
                    <a:pt x="26" y="1697"/>
                  </a:lnTo>
                  <a:lnTo>
                    <a:pt x="26" y="40"/>
                  </a:lnTo>
                  <a:lnTo>
                    <a:pt x="13" y="0"/>
                  </a:lnTo>
                  <a:lnTo>
                    <a:pt x="0" y="57"/>
                  </a:lnTo>
                  <a:close/>
                </a:path>
              </a:pathLst>
            </a:custGeom>
            <a:solidFill>
              <a:srgbClr val="FFFFFF"/>
            </a:solidFill>
            <a:ln w="0">
              <a:solidFill>
                <a:srgbClr val="000000"/>
              </a:solidFill>
              <a:prstDash val="solid"/>
              <a:round/>
              <a:headEnd/>
              <a:tailEnd/>
            </a:ln>
          </p:spPr>
          <p:txBody>
            <a:bodyPr/>
            <a:lstStyle/>
            <a:p>
              <a:endParaRPr lang="en-US"/>
            </a:p>
          </p:txBody>
        </p:sp>
        <p:sp>
          <p:nvSpPr>
            <p:cNvPr id="5283" name="Freeform 288"/>
            <p:cNvSpPr>
              <a:spLocks noChangeAspect="1"/>
            </p:cNvSpPr>
            <p:nvPr/>
          </p:nvSpPr>
          <p:spPr bwMode="auto">
            <a:xfrm>
              <a:off x="956" y="550"/>
              <a:ext cx="25" cy="1715"/>
            </a:xfrm>
            <a:custGeom>
              <a:avLst/>
              <a:gdLst>
                <a:gd name="T0" fmla="*/ 0 w 25"/>
                <a:gd name="T1" fmla="*/ 58 h 1715"/>
                <a:gd name="T2" fmla="*/ 0 w 25"/>
                <a:gd name="T3" fmla="*/ 1715 h 1715"/>
                <a:gd name="T4" fmla="*/ 25 w 25"/>
                <a:gd name="T5" fmla="*/ 1699 h 1715"/>
                <a:gd name="T6" fmla="*/ 25 w 25"/>
                <a:gd name="T7" fmla="*/ 42 h 1715"/>
                <a:gd name="T8" fmla="*/ 13 w 25"/>
                <a:gd name="T9" fmla="*/ 0 h 1715"/>
                <a:gd name="T10" fmla="*/ 0 w 25"/>
                <a:gd name="T11" fmla="*/ 58 h 1715"/>
                <a:gd name="T12" fmla="*/ 0 60000 65536"/>
                <a:gd name="T13" fmla="*/ 0 60000 65536"/>
                <a:gd name="T14" fmla="*/ 0 60000 65536"/>
                <a:gd name="T15" fmla="*/ 0 60000 65536"/>
                <a:gd name="T16" fmla="*/ 0 60000 65536"/>
                <a:gd name="T17" fmla="*/ 0 60000 65536"/>
                <a:gd name="T18" fmla="*/ 0 w 25"/>
                <a:gd name="T19" fmla="*/ 0 h 1715"/>
                <a:gd name="T20" fmla="*/ 25 w 25"/>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25" h="1715">
                  <a:moveTo>
                    <a:pt x="0" y="58"/>
                  </a:moveTo>
                  <a:lnTo>
                    <a:pt x="0" y="1715"/>
                  </a:lnTo>
                  <a:lnTo>
                    <a:pt x="25" y="1699"/>
                  </a:lnTo>
                  <a:lnTo>
                    <a:pt x="25" y="42"/>
                  </a:lnTo>
                  <a:lnTo>
                    <a:pt x="13" y="0"/>
                  </a:lnTo>
                  <a:lnTo>
                    <a:pt x="0" y="58"/>
                  </a:lnTo>
                  <a:close/>
                </a:path>
              </a:pathLst>
            </a:custGeom>
            <a:solidFill>
              <a:srgbClr val="FFFFFF"/>
            </a:solidFill>
            <a:ln w="0">
              <a:solidFill>
                <a:srgbClr val="000000"/>
              </a:solidFill>
              <a:prstDash val="solid"/>
              <a:round/>
              <a:headEnd/>
              <a:tailEnd/>
            </a:ln>
          </p:spPr>
          <p:txBody>
            <a:bodyPr/>
            <a:lstStyle/>
            <a:p>
              <a:endParaRPr lang="en-US"/>
            </a:p>
          </p:txBody>
        </p:sp>
      </p:grpSp>
      <p:grpSp>
        <p:nvGrpSpPr>
          <p:cNvPr id="5137" name="Group 289"/>
          <p:cNvGrpSpPr>
            <a:grpSpLocks noChangeAspect="1"/>
          </p:cNvGrpSpPr>
          <p:nvPr/>
        </p:nvGrpSpPr>
        <p:grpSpPr bwMode="auto">
          <a:xfrm>
            <a:off x="2895601" y="5029201"/>
            <a:ext cx="422275" cy="1676400"/>
            <a:chOff x="3066" y="379"/>
            <a:chExt cx="266" cy="1857"/>
          </a:xfrm>
        </p:grpSpPr>
        <p:sp>
          <p:nvSpPr>
            <p:cNvPr id="5252" name="Freeform 290"/>
            <p:cNvSpPr>
              <a:spLocks noChangeAspect="1"/>
            </p:cNvSpPr>
            <p:nvPr/>
          </p:nvSpPr>
          <p:spPr bwMode="auto">
            <a:xfrm>
              <a:off x="3066" y="1787"/>
              <a:ext cx="266" cy="214"/>
            </a:xfrm>
            <a:custGeom>
              <a:avLst/>
              <a:gdLst>
                <a:gd name="T0" fmla="*/ 0 w 266"/>
                <a:gd name="T1" fmla="*/ 0 h 214"/>
                <a:gd name="T2" fmla="*/ 0 w 266"/>
                <a:gd name="T3" fmla="*/ 54 h 214"/>
                <a:gd name="T4" fmla="*/ 266 w 266"/>
                <a:gd name="T5" fmla="*/ 214 h 214"/>
                <a:gd name="T6" fmla="*/ 266 w 266"/>
                <a:gd name="T7" fmla="*/ 160 h 214"/>
                <a:gd name="T8" fmla="*/ 0 w 266"/>
                <a:gd name="T9" fmla="*/ 0 h 214"/>
                <a:gd name="T10" fmla="*/ 0 60000 65536"/>
                <a:gd name="T11" fmla="*/ 0 60000 65536"/>
                <a:gd name="T12" fmla="*/ 0 60000 65536"/>
                <a:gd name="T13" fmla="*/ 0 60000 65536"/>
                <a:gd name="T14" fmla="*/ 0 60000 65536"/>
                <a:gd name="T15" fmla="*/ 0 w 266"/>
                <a:gd name="T16" fmla="*/ 0 h 214"/>
                <a:gd name="T17" fmla="*/ 266 w 266"/>
                <a:gd name="T18" fmla="*/ 214 h 214"/>
              </a:gdLst>
              <a:ahLst/>
              <a:cxnLst>
                <a:cxn ang="T10">
                  <a:pos x="T0" y="T1"/>
                </a:cxn>
                <a:cxn ang="T11">
                  <a:pos x="T2" y="T3"/>
                </a:cxn>
                <a:cxn ang="T12">
                  <a:pos x="T4" y="T5"/>
                </a:cxn>
                <a:cxn ang="T13">
                  <a:pos x="T6" y="T7"/>
                </a:cxn>
                <a:cxn ang="T14">
                  <a:pos x="T8" y="T9"/>
                </a:cxn>
              </a:cxnLst>
              <a:rect l="T15" t="T16" r="T17" b="T18"/>
              <a:pathLst>
                <a:path w="266" h="214">
                  <a:moveTo>
                    <a:pt x="0" y="0"/>
                  </a:moveTo>
                  <a:lnTo>
                    <a:pt x="0" y="54"/>
                  </a:lnTo>
                  <a:lnTo>
                    <a:pt x="266" y="214"/>
                  </a:lnTo>
                  <a:lnTo>
                    <a:pt x="266" y="160"/>
                  </a:lnTo>
                  <a:lnTo>
                    <a:pt x="0" y="0"/>
                  </a:lnTo>
                  <a:close/>
                </a:path>
              </a:pathLst>
            </a:custGeom>
            <a:solidFill>
              <a:srgbClr val="FFFFFF"/>
            </a:solidFill>
            <a:ln w="0">
              <a:solidFill>
                <a:srgbClr val="000000"/>
              </a:solidFill>
              <a:prstDash val="solid"/>
              <a:round/>
              <a:headEnd/>
              <a:tailEnd/>
            </a:ln>
          </p:spPr>
          <p:txBody>
            <a:bodyPr/>
            <a:lstStyle/>
            <a:p>
              <a:endParaRPr lang="en-US"/>
            </a:p>
          </p:txBody>
        </p:sp>
        <p:sp>
          <p:nvSpPr>
            <p:cNvPr id="5253" name="Freeform 291"/>
            <p:cNvSpPr>
              <a:spLocks noChangeAspect="1"/>
            </p:cNvSpPr>
            <p:nvPr/>
          </p:nvSpPr>
          <p:spPr bwMode="auto">
            <a:xfrm>
              <a:off x="3066" y="1176"/>
              <a:ext cx="266" cy="214"/>
            </a:xfrm>
            <a:custGeom>
              <a:avLst/>
              <a:gdLst>
                <a:gd name="T0" fmla="*/ 0 w 266"/>
                <a:gd name="T1" fmla="*/ 0 h 214"/>
                <a:gd name="T2" fmla="*/ 0 w 266"/>
                <a:gd name="T3" fmla="*/ 54 h 214"/>
                <a:gd name="T4" fmla="*/ 266 w 266"/>
                <a:gd name="T5" fmla="*/ 214 h 214"/>
                <a:gd name="T6" fmla="*/ 266 w 266"/>
                <a:gd name="T7" fmla="*/ 160 h 214"/>
                <a:gd name="T8" fmla="*/ 0 w 266"/>
                <a:gd name="T9" fmla="*/ 0 h 214"/>
                <a:gd name="T10" fmla="*/ 0 60000 65536"/>
                <a:gd name="T11" fmla="*/ 0 60000 65536"/>
                <a:gd name="T12" fmla="*/ 0 60000 65536"/>
                <a:gd name="T13" fmla="*/ 0 60000 65536"/>
                <a:gd name="T14" fmla="*/ 0 60000 65536"/>
                <a:gd name="T15" fmla="*/ 0 w 266"/>
                <a:gd name="T16" fmla="*/ 0 h 214"/>
                <a:gd name="T17" fmla="*/ 266 w 266"/>
                <a:gd name="T18" fmla="*/ 214 h 214"/>
              </a:gdLst>
              <a:ahLst/>
              <a:cxnLst>
                <a:cxn ang="T10">
                  <a:pos x="T0" y="T1"/>
                </a:cxn>
                <a:cxn ang="T11">
                  <a:pos x="T2" y="T3"/>
                </a:cxn>
                <a:cxn ang="T12">
                  <a:pos x="T4" y="T5"/>
                </a:cxn>
                <a:cxn ang="T13">
                  <a:pos x="T6" y="T7"/>
                </a:cxn>
                <a:cxn ang="T14">
                  <a:pos x="T8" y="T9"/>
                </a:cxn>
              </a:cxnLst>
              <a:rect l="T15" t="T16" r="T17" b="T18"/>
              <a:pathLst>
                <a:path w="266" h="214">
                  <a:moveTo>
                    <a:pt x="0" y="0"/>
                  </a:moveTo>
                  <a:lnTo>
                    <a:pt x="0" y="54"/>
                  </a:lnTo>
                  <a:lnTo>
                    <a:pt x="266" y="214"/>
                  </a:lnTo>
                  <a:lnTo>
                    <a:pt x="266" y="160"/>
                  </a:lnTo>
                  <a:lnTo>
                    <a:pt x="0" y="0"/>
                  </a:lnTo>
                  <a:close/>
                </a:path>
              </a:pathLst>
            </a:custGeom>
            <a:solidFill>
              <a:srgbClr val="FFFFFF"/>
            </a:solidFill>
            <a:ln w="0">
              <a:solidFill>
                <a:srgbClr val="000000"/>
              </a:solidFill>
              <a:prstDash val="solid"/>
              <a:round/>
              <a:headEnd/>
              <a:tailEnd/>
            </a:ln>
          </p:spPr>
          <p:txBody>
            <a:bodyPr/>
            <a:lstStyle/>
            <a:p>
              <a:endParaRPr lang="en-US"/>
            </a:p>
          </p:txBody>
        </p:sp>
        <p:sp>
          <p:nvSpPr>
            <p:cNvPr id="5254" name="Freeform 292"/>
            <p:cNvSpPr>
              <a:spLocks noChangeAspect="1"/>
            </p:cNvSpPr>
            <p:nvPr/>
          </p:nvSpPr>
          <p:spPr bwMode="auto">
            <a:xfrm>
              <a:off x="3066" y="601"/>
              <a:ext cx="266" cy="214"/>
            </a:xfrm>
            <a:custGeom>
              <a:avLst/>
              <a:gdLst>
                <a:gd name="T0" fmla="*/ 0 w 266"/>
                <a:gd name="T1" fmla="*/ 0 h 214"/>
                <a:gd name="T2" fmla="*/ 0 w 266"/>
                <a:gd name="T3" fmla="*/ 54 h 214"/>
                <a:gd name="T4" fmla="*/ 266 w 266"/>
                <a:gd name="T5" fmla="*/ 214 h 214"/>
                <a:gd name="T6" fmla="*/ 266 w 266"/>
                <a:gd name="T7" fmla="*/ 160 h 214"/>
                <a:gd name="T8" fmla="*/ 0 w 266"/>
                <a:gd name="T9" fmla="*/ 0 h 214"/>
                <a:gd name="T10" fmla="*/ 0 60000 65536"/>
                <a:gd name="T11" fmla="*/ 0 60000 65536"/>
                <a:gd name="T12" fmla="*/ 0 60000 65536"/>
                <a:gd name="T13" fmla="*/ 0 60000 65536"/>
                <a:gd name="T14" fmla="*/ 0 60000 65536"/>
                <a:gd name="T15" fmla="*/ 0 w 266"/>
                <a:gd name="T16" fmla="*/ 0 h 214"/>
                <a:gd name="T17" fmla="*/ 266 w 266"/>
                <a:gd name="T18" fmla="*/ 214 h 214"/>
              </a:gdLst>
              <a:ahLst/>
              <a:cxnLst>
                <a:cxn ang="T10">
                  <a:pos x="T0" y="T1"/>
                </a:cxn>
                <a:cxn ang="T11">
                  <a:pos x="T2" y="T3"/>
                </a:cxn>
                <a:cxn ang="T12">
                  <a:pos x="T4" y="T5"/>
                </a:cxn>
                <a:cxn ang="T13">
                  <a:pos x="T6" y="T7"/>
                </a:cxn>
                <a:cxn ang="T14">
                  <a:pos x="T8" y="T9"/>
                </a:cxn>
              </a:cxnLst>
              <a:rect l="T15" t="T16" r="T17" b="T18"/>
              <a:pathLst>
                <a:path w="266" h="214">
                  <a:moveTo>
                    <a:pt x="0" y="0"/>
                  </a:moveTo>
                  <a:lnTo>
                    <a:pt x="0" y="54"/>
                  </a:lnTo>
                  <a:lnTo>
                    <a:pt x="266" y="214"/>
                  </a:lnTo>
                  <a:lnTo>
                    <a:pt x="266" y="160"/>
                  </a:lnTo>
                  <a:lnTo>
                    <a:pt x="0" y="0"/>
                  </a:lnTo>
                  <a:close/>
                </a:path>
              </a:pathLst>
            </a:custGeom>
            <a:solidFill>
              <a:srgbClr val="FFFFFF"/>
            </a:solidFill>
            <a:ln w="0">
              <a:solidFill>
                <a:srgbClr val="000000"/>
              </a:solidFill>
              <a:prstDash val="solid"/>
              <a:round/>
              <a:headEnd/>
              <a:tailEnd/>
            </a:ln>
          </p:spPr>
          <p:txBody>
            <a:bodyPr/>
            <a:lstStyle/>
            <a:p>
              <a:endParaRPr lang="en-US"/>
            </a:p>
          </p:txBody>
        </p:sp>
        <p:sp>
          <p:nvSpPr>
            <p:cNvPr id="5255" name="Freeform 293"/>
            <p:cNvSpPr>
              <a:spLocks noChangeAspect="1"/>
            </p:cNvSpPr>
            <p:nvPr/>
          </p:nvSpPr>
          <p:spPr bwMode="auto">
            <a:xfrm>
              <a:off x="3067" y="379"/>
              <a:ext cx="33" cy="1716"/>
            </a:xfrm>
            <a:custGeom>
              <a:avLst/>
              <a:gdLst>
                <a:gd name="T0" fmla="*/ 0 w 33"/>
                <a:gd name="T1" fmla="*/ 38 h 1716"/>
                <a:gd name="T2" fmla="*/ 0 w 33"/>
                <a:gd name="T3" fmla="*/ 1695 h 1716"/>
                <a:gd name="T4" fmla="*/ 33 w 33"/>
                <a:gd name="T5" fmla="*/ 1716 h 1716"/>
                <a:gd name="T6" fmla="*/ 33 w 33"/>
                <a:gd name="T7" fmla="*/ 59 h 1716"/>
                <a:gd name="T8" fmla="*/ 17 w 33"/>
                <a:gd name="T9" fmla="*/ 0 h 1716"/>
                <a:gd name="T10" fmla="*/ 0 w 33"/>
                <a:gd name="T11" fmla="*/ 38 h 1716"/>
                <a:gd name="T12" fmla="*/ 0 60000 65536"/>
                <a:gd name="T13" fmla="*/ 0 60000 65536"/>
                <a:gd name="T14" fmla="*/ 0 60000 65536"/>
                <a:gd name="T15" fmla="*/ 0 60000 65536"/>
                <a:gd name="T16" fmla="*/ 0 60000 65536"/>
                <a:gd name="T17" fmla="*/ 0 60000 65536"/>
                <a:gd name="T18" fmla="*/ 0 w 33"/>
                <a:gd name="T19" fmla="*/ 0 h 1716"/>
                <a:gd name="T20" fmla="*/ 33 w 33"/>
                <a:gd name="T21" fmla="*/ 1716 h 1716"/>
              </a:gdLst>
              <a:ahLst/>
              <a:cxnLst>
                <a:cxn ang="T12">
                  <a:pos x="T0" y="T1"/>
                </a:cxn>
                <a:cxn ang="T13">
                  <a:pos x="T2" y="T3"/>
                </a:cxn>
                <a:cxn ang="T14">
                  <a:pos x="T4" y="T5"/>
                </a:cxn>
                <a:cxn ang="T15">
                  <a:pos x="T6" y="T7"/>
                </a:cxn>
                <a:cxn ang="T16">
                  <a:pos x="T8" y="T9"/>
                </a:cxn>
                <a:cxn ang="T17">
                  <a:pos x="T10" y="T11"/>
                </a:cxn>
              </a:cxnLst>
              <a:rect l="T18" t="T19" r="T20" b="T21"/>
              <a:pathLst>
                <a:path w="33" h="1716">
                  <a:moveTo>
                    <a:pt x="0" y="38"/>
                  </a:moveTo>
                  <a:lnTo>
                    <a:pt x="0" y="1695"/>
                  </a:lnTo>
                  <a:lnTo>
                    <a:pt x="33" y="1716"/>
                  </a:lnTo>
                  <a:lnTo>
                    <a:pt x="33" y="59"/>
                  </a:lnTo>
                  <a:lnTo>
                    <a:pt x="17" y="0"/>
                  </a:lnTo>
                  <a:lnTo>
                    <a:pt x="0" y="38"/>
                  </a:lnTo>
                  <a:close/>
                </a:path>
              </a:pathLst>
            </a:custGeom>
            <a:solidFill>
              <a:srgbClr val="FFFFFF"/>
            </a:solidFill>
            <a:ln w="0">
              <a:solidFill>
                <a:srgbClr val="000000"/>
              </a:solidFill>
              <a:prstDash val="solid"/>
              <a:round/>
              <a:headEnd/>
              <a:tailEnd/>
            </a:ln>
          </p:spPr>
          <p:txBody>
            <a:bodyPr/>
            <a:lstStyle/>
            <a:p>
              <a:endParaRPr lang="en-US"/>
            </a:p>
          </p:txBody>
        </p:sp>
        <p:sp>
          <p:nvSpPr>
            <p:cNvPr id="5256" name="Freeform 294"/>
            <p:cNvSpPr>
              <a:spLocks noChangeAspect="1"/>
            </p:cNvSpPr>
            <p:nvPr/>
          </p:nvSpPr>
          <p:spPr bwMode="auto">
            <a:xfrm>
              <a:off x="3106" y="402"/>
              <a:ext cx="33" cy="1716"/>
            </a:xfrm>
            <a:custGeom>
              <a:avLst/>
              <a:gdLst>
                <a:gd name="T0" fmla="*/ 0 w 33"/>
                <a:gd name="T1" fmla="*/ 39 h 1716"/>
                <a:gd name="T2" fmla="*/ 0 w 33"/>
                <a:gd name="T3" fmla="*/ 1696 h 1716"/>
                <a:gd name="T4" fmla="*/ 33 w 33"/>
                <a:gd name="T5" fmla="*/ 1716 h 1716"/>
                <a:gd name="T6" fmla="*/ 33 w 33"/>
                <a:gd name="T7" fmla="*/ 59 h 1716"/>
                <a:gd name="T8" fmla="*/ 18 w 33"/>
                <a:gd name="T9" fmla="*/ 0 h 1716"/>
                <a:gd name="T10" fmla="*/ 0 w 33"/>
                <a:gd name="T11" fmla="*/ 39 h 1716"/>
                <a:gd name="T12" fmla="*/ 0 60000 65536"/>
                <a:gd name="T13" fmla="*/ 0 60000 65536"/>
                <a:gd name="T14" fmla="*/ 0 60000 65536"/>
                <a:gd name="T15" fmla="*/ 0 60000 65536"/>
                <a:gd name="T16" fmla="*/ 0 60000 65536"/>
                <a:gd name="T17" fmla="*/ 0 60000 65536"/>
                <a:gd name="T18" fmla="*/ 0 w 33"/>
                <a:gd name="T19" fmla="*/ 0 h 1716"/>
                <a:gd name="T20" fmla="*/ 33 w 33"/>
                <a:gd name="T21" fmla="*/ 1716 h 1716"/>
              </a:gdLst>
              <a:ahLst/>
              <a:cxnLst>
                <a:cxn ang="T12">
                  <a:pos x="T0" y="T1"/>
                </a:cxn>
                <a:cxn ang="T13">
                  <a:pos x="T2" y="T3"/>
                </a:cxn>
                <a:cxn ang="T14">
                  <a:pos x="T4" y="T5"/>
                </a:cxn>
                <a:cxn ang="T15">
                  <a:pos x="T6" y="T7"/>
                </a:cxn>
                <a:cxn ang="T16">
                  <a:pos x="T8" y="T9"/>
                </a:cxn>
                <a:cxn ang="T17">
                  <a:pos x="T10" y="T11"/>
                </a:cxn>
              </a:cxnLst>
              <a:rect l="T18" t="T19" r="T20" b="T21"/>
              <a:pathLst>
                <a:path w="33" h="1716">
                  <a:moveTo>
                    <a:pt x="0" y="39"/>
                  </a:moveTo>
                  <a:lnTo>
                    <a:pt x="0" y="1696"/>
                  </a:lnTo>
                  <a:lnTo>
                    <a:pt x="33" y="1716"/>
                  </a:lnTo>
                  <a:lnTo>
                    <a:pt x="33" y="59"/>
                  </a:lnTo>
                  <a:lnTo>
                    <a:pt x="18" y="0"/>
                  </a:lnTo>
                  <a:lnTo>
                    <a:pt x="0" y="39"/>
                  </a:lnTo>
                  <a:close/>
                </a:path>
              </a:pathLst>
            </a:custGeom>
            <a:solidFill>
              <a:srgbClr val="FFFFFF"/>
            </a:solidFill>
            <a:ln w="0">
              <a:solidFill>
                <a:srgbClr val="000000"/>
              </a:solidFill>
              <a:prstDash val="solid"/>
              <a:round/>
              <a:headEnd/>
              <a:tailEnd/>
            </a:ln>
          </p:spPr>
          <p:txBody>
            <a:bodyPr/>
            <a:lstStyle/>
            <a:p>
              <a:endParaRPr lang="en-US"/>
            </a:p>
          </p:txBody>
        </p:sp>
        <p:sp>
          <p:nvSpPr>
            <p:cNvPr id="5257" name="Freeform 295"/>
            <p:cNvSpPr>
              <a:spLocks noChangeAspect="1"/>
            </p:cNvSpPr>
            <p:nvPr/>
          </p:nvSpPr>
          <p:spPr bwMode="auto">
            <a:xfrm>
              <a:off x="3146" y="427"/>
              <a:ext cx="32" cy="1713"/>
            </a:xfrm>
            <a:custGeom>
              <a:avLst/>
              <a:gdLst>
                <a:gd name="T0" fmla="*/ 0 w 32"/>
                <a:gd name="T1" fmla="*/ 38 h 1713"/>
                <a:gd name="T2" fmla="*/ 0 w 32"/>
                <a:gd name="T3" fmla="*/ 1695 h 1713"/>
                <a:gd name="T4" fmla="*/ 32 w 32"/>
                <a:gd name="T5" fmla="*/ 1713 h 1713"/>
                <a:gd name="T6" fmla="*/ 32 w 32"/>
                <a:gd name="T7" fmla="*/ 56 h 1713"/>
                <a:gd name="T8" fmla="*/ 18 w 32"/>
                <a:gd name="T9" fmla="*/ 0 h 1713"/>
                <a:gd name="T10" fmla="*/ 0 w 32"/>
                <a:gd name="T11" fmla="*/ 38 h 1713"/>
                <a:gd name="T12" fmla="*/ 0 60000 65536"/>
                <a:gd name="T13" fmla="*/ 0 60000 65536"/>
                <a:gd name="T14" fmla="*/ 0 60000 65536"/>
                <a:gd name="T15" fmla="*/ 0 60000 65536"/>
                <a:gd name="T16" fmla="*/ 0 60000 65536"/>
                <a:gd name="T17" fmla="*/ 0 60000 65536"/>
                <a:gd name="T18" fmla="*/ 0 w 32"/>
                <a:gd name="T19" fmla="*/ 0 h 1713"/>
                <a:gd name="T20" fmla="*/ 32 w 32"/>
                <a:gd name="T21" fmla="*/ 1713 h 1713"/>
              </a:gdLst>
              <a:ahLst/>
              <a:cxnLst>
                <a:cxn ang="T12">
                  <a:pos x="T0" y="T1"/>
                </a:cxn>
                <a:cxn ang="T13">
                  <a:pos x="T2" y="T3"/>
                </a:cxn>
                <a:cxn ang="T14">
                  <a:pos x="T4" y="T5"/>
                </a:cxn>
                <a:cxn ang="T15">
                  <a:pos x="T6" y="T7"/>
                </a:cxn>
                <a:cxn ang="T16">
                  <a:pos x="T8" y="T9"/>
                </a:cxn>
                <a:cxn ang="T17">
                  <a:pos x="T10" y="T11"/>
                </a:cxn>
              </a:cxnLst>
              <a:rect l="T18" t="T19" r="T20" b="T21"/>
              <a:pathLst>
                <a:path w="32" h="1713">
                  <a:moveTo>
                    <a:pt x="0" y="38"/>
                  </a:moveTo>
                  <a:lnTo>
                    <a:pt x="0" y="1695"/>
                  </a:lnTo>
                  <a:lnTo>
                    <a:pt x="32" y="1713"/>
                  </a:lnTo>
                  <a:lnTo>
                    <a:pt x="32" y="56"/>
                  </a:lnTo>
                  <a:lnTo>
                    <a:pt x="18" y="0"/>
                  </a:lnTo>
                  <a:lnTo>
                    <a:pt x="0" y="38"/>
                  </a:lnTo>
                  <a:close/>
                </a:path>
              </a:pathLst>
            </a:custGeom>
            <a:solidFill>
              <a:srgbClr val="FFFFFF"/>
            </a:solidFill>
            <a:ln w="0">
              <a:solidFill>
                <a:srgbClr val="000000"/>
              </a:solidFill>
              <a:prstDash val="solid"/>
              <a:round/>
              <a:headEnd/>
              <a:tailEnd/>
            </a:ln>
          </p:spPr>
          <p:txBody>
            <a:bodyPr/>
            <a:lstStyle/>
            <a:p>
              <a:endParaRPr lang="en-US"/>
            </a:p>
          </p:txBody>
        </p:sp>
        <p:sp>
          <p:nvSpPr>
            <p:cNvPr id="5258" name="Freeform 296"/>
            <p:cNvSpPr>
              <a:spLocks noChangeAspect="1"/>
            </p:cNvSpPr>
            <p:nvPr/>
          </p:nvSpPr>
          <p:spPr bwMode="auto">
            <a:xfrm>
              <a:off x="3185" y="450"/>
              <a:ext cx="33" cy="1716"/>
            </a:xfrm>
            <a:custGeom>
              <a:avLst/>
              <a:gdLst>
                <a:gd name="T0" fmla="*/ 0 w 33"/>
                <a:gd name="T1" fmla="*/ 39 h 1716"/>
                <a:gd name="T2" fmla="*/ 0 w 33"/>
                <a:gd name="T3" fmla="*/ 1696 h 1716"/>
                <a:gd name="T4" fmla="*/ 33 w 33"/>
                <a:gd name="T5" fmla="*/ 1716 h 1716"/>
                <a:gd name="T6" fmla="*/ 33 w 33"/>
                <a:gd name="T7" fmla="*/ 58 h 1716"/>
                <a:gd name="T8" fmla="*/ 18 w 33"/>
                <a:gd name="T9" fmla="*/ 0 h 1716"/>
                <a:gd name="T10" fmla="*/ 0 w 33"/>
                <a:gd name="T11" fmla="*/ 39 h 1716"/>
                <a:gd name="T12" fmla="*/ 0 60000 65536"/>
                <a:gd name="T13" fmla="*/ 0 60000 65536"/>
                <a:gd name="T14" fmla="*/ 0 60000 65536"/>
                <a:gd name="T15" fmla="*/ 0 60000 65536"/>
                <a:gd name="T16" fmla="*/ 0 60000 65536"/>
                <a:gd name="T17" fmla="*/ 0 60000 65536"/>
                <a:gd name="T18" fmla="*/ 0 w 33"/>
                <a:gd name="T19" fmla="*/ 0 h 1716"/>
                <a:gd name="T20" fmla="*/ 33 w 33"/>
                <a:gd name="T21" fmla="*/ 1716 h 1716"/>
              </a:gdLst>
              <a:ahLst/>
              <a:cxnLst>
                <a:cxn ang="T12">
                  <a:pos x="T0" y="T1"/>
                </a:cxn>
                <a:cxn ang="T13">
                  <a:pos x="T2" y="T3"/>
                </a:cxn>
                <a:cxn ang="T14">
                  <a:pos x="T4" y="T5"/>
                </a:cxn>
                <a:cxn ang="T15">
                  <a:pos x="T6" y="T7"/>
                </a:cxn>
                <a:cxn ang="T16">
                  <a:pos x="T8" y="T9"/>
                </a:cxn>
                <a:cxn ang="T17">
                  <a:pos x="T10" y="T11"/>
                </a:cxn>
              </a:cxnLst>
              <a:rect l="T18" t="T19" r="T20" b="T21"/>
              <a:pathLst>
                <a:path w="33" h="1716">
                  <a:moveTo>
                    <a:pt x="0" y="39"/>
                  </a:moveTo>
                  <a:lnTo>
                    <a:pt x="0" y="1696"/>
                  </a:lnTo>
                  <a:lnTo>
                    <a:pt x="33" y="1716"/>
                  </a:lnTo>
                  <a:lnTo>
                    <a:pt x="33" y="58"/>
                  </a:lnTo>
                  <a:lnTo>
                    <a:pt x="18" y="0"/>
                  </a:lnTo>
                  <a:lnTo>
                    <a:pt x="0" y="39"/>
                  </a:lnTo>
                  <a:close/>
                </a:path>
              </a:pathLst>
            </a:custGeom>
            <a:solidFill>
              <a:srgbClr val="FFFFFF"/>
            </a:solidFill>
            <a:ln w="0">
              <a:solidFill>
                <a:srgbClr val="000000"/>
              </a:solidFill>
              <a:prstDash val="solid"/>
              <a:round/>
              <a:headEnd/>
              <a:tailEnd/>
            </a:ln>
          </p:spPr>
          <p:txBody>
            <a:bodyPr/>
            <a:lstStyle/>
            <a:p>
              <a:endParaRPr lang="en-US"/>
            </a:p>
          </p:txBody>
        </p:sp>
        <p:sp>
          <p:nvSpPr>
            <p:cNvPr id="5259" name="Freeform 297"/>
            <p:cNvSpPr>
              <a:spLocks noChangeAspect="1"/>
            </p:cNvSpPr>
            <p:nvPr/>
          </p:nvSpPr>
          <p:spPr bwMode="auto">
            <a:xfrm>
              <a:off x="3227" y="474"/>
              <a:ext cx="30" cy="1714"/>
            </a:xfrm>
            <a:custGeom>
              <a:avLst/>
              <a:gdLst>
                <a:gd name="T0" fmla="*/ 0 w 30"/>
                <a:gd name="T1" fmla="*/ 39 h 1714"/>
                <a:gd name="T2" fmla="*/ 0 w 30"/>
                <a:gd name="T3" fmla="*/ 1696 h 1714"/>
                <a:gd name="T4" fmla="*/ 30 w 30"/>
                <a:gd name="T5" fmla="*/ 1714 h 1714"/>
                <a:gd name="T6" fmla="*/ 30 w 30"/>
                <a:gd name="T7" fmla="*/ 57 h 1714"/>
                <a:gd name="T8" fmla="*/ 18 w 30"/>
                <a:gd name="T9" fmla="*/ 0 h 1714"/>
                <a:gd name="T10" fmla="*/ 0 w 30"/>
                <a:gd name="T11" fmla="*/ 39 h 1714"/>
                <a:gd name="T12" fmla="*/ 0 60000 65536"/>
                <a:gd name="T13" fmla="*/ 0 60000 65536"/>
                <a:gd name="T14" fmla="*/ 0 60000 65536"/>
                <a:gd name="T15" fmla="*/ 0 60000 65536"/>
                <a:gd name="T16" fmla="*/ 0 60000 65536"/>
                <a:gd name="T17" fmla="*/ 0 60000 65536"/>
                <a:gd name="T18" fmla="*/ 0 w 30"/>
                <a:gd name="T19" fmla="*/ 0 h 1714"/>
                <a:gd name="T20" fmla="*/ 30 w 30"/>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30" h="1714">
                  <a:moveTo>
                    <a:pt x="0" y="39"/>
                  </a:moveTo>
                  <a:lnTo>
                    <a:pt x="0" y="1696"/>
                  </a:lnTo>
                  <a:lnTo>
                    <a:pt x="30" y="1714"/>
                  </a:lnTo>
                  <a:lnTo>
                    <a:pt x="30" y="57"/>
                  </a:lnTo>
                  <a:lnTo>
                    <a:pt x="18" y="0"/>
                  </a:lnTo>
                  <a:lnTo>
                    <a:pt x="0" y="39"/>
                  </a:lnTo>
                  <a:close/>
                </a:path>
              </a:pathLst>
            </a:custGeom>
            <a:solidFill>
              <a:srgbClr val="FFFFFF"/>
            </a:solidFill>
            <a:ln w="0">
              <a:solidFill>
                <a:srgbClr val="000000"/>
              </a:solidFill>
              <a:prstDash val="solid"/>
              <a:round/>
              <a:headEnd/>
              <a:tailEnd/>
            </a:ln>
          </p:spPr>
          <p:txBody>
            <a:bodyPr/>
            <a:lstStyle/>
            <a:p>
              <a:endParaRPr lang="en-US"/>
            </a:p>
          </p:txBody>
        </p:sp>
        <p:sp>
          <p:nvSpPr>
            <p:cNvPr id="5260" name="Freeform 298"/>
            <p:cNvSpPr>
              <a:spLocks noChangeAspect="1"/>
            </p:cNvSpPr>
            <p:nvPr/>
          </p:nvSpPr>
          <p:spPr bwMode="auto">
            <a:xfrm>
              <a:off x="3266" y="498"/>
              <a:ext cx="33" cy="1715"/>
            </a:xfrm>
            <a:custGeom>
              <a:avLst/>
              <a:gdLst>
                <a:gd name="T0" fmla="*/ 0 w 33"/>
                <a:gd name="T1" fmla="*/ 38 h 1715"/>
                <a:gd name="T2" fmla="*/ 0 w 33"/>
                <a:gd name="T3" fmla="*/ 1695 h 1715"/>
                <a:gd name="T4" fmla="*/ 33 w 33"/>
                <a:gd name="T5" fmla="*/ 1715 h 1715"/>
                <a:gd name="T6" fmla="*/ 33 w 33"/>
                <a:gd name="T7" fmla="*/ 58 h 1715"/>
                <a:gd name="T8" fmla="*/ 17 w 33"/>
                <a:gd name="T9" fmla="*/ 0 h 1715"/>
                <a:gd name="T10" fmla="*/ 0 w 33"/>
                <a:gd name="T11" fmla="*/ 38 h 1715"/>
                <a:gd name="T12" fmla="*/ 0 60000 65536"/>
                <a:gd name="T13" fmla="*/ 0 60000 65536"/>
                <a:gd name="T14" fmla="*/ 0 60000 65536"/>
                <a:gd name="T15" fmla="*/ 0 60000 65536"/>
                <a:gd name="T16" fmla="*/ 0 60000 65536"/>
                <a:gd name="T17" fmla="*/ 0 60000 65536"/>
                <a:gd name="T18" fmla="*/ 0 w 33"/>
                <a:gd name="T19" fmla="*/ 0 h 1715"/>
                <a:gd name="T20" fmla="*/ 33 w 33"/>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33" h="1715">
                  <a:moveTo>
                    <a:pt x="0" y="38"/>
                  </a:moveTo>
                  <a:lnTo>
                    <a:pt x="0" y="1695"/>
                  </a:lnTo>
                  <a:lnTo>
                    <a:pt x="33" y="1715"/>
                  </a:lnTo>
                  <a:lnTo>
                    <a:pt x="33" y="58"/>
                  </a:lnTo>
                  <a:lnTo>
                    <a:pt x="17" y="0"/>
                  </a:lnTo>
                  <a:lnTo>
                    <a:pt x="0" y="38"/>
                  </a:lnTo>
                  <a:close/>
                </a:path>
              </a:pathLst>
            </a:custGeom>
            <a:solidFill>
              <a:srgbClr val="FFFFFF"/>
            </a:solidFill>
            <a:ln w="0">
              <a:solidFill>
                <a:srgbClr val="000000"/>
              </a:solidFill>
              <a:prstDash val="solid"/>
              <a:round/>
              <a:headEnd/>
              <a:tailEnd/>
            </a:ln>
          </p:spPr>
          <p:txBody>
            <a:bodyPr/>
            <a:lstStyle/>
            <a:p>
              <a:endParaRPr lang="en-US"/>
            </a:p>
          </p:txBody>
        </p:sp>
        <p:sp>
          <p:nvSpPr>
            <p:cNvPr id="5261" name="Freeform 299"/>
            <p:cNvSpPr>
              <a:spLocks noChangeAspect="1"/>
            </p:cNvSpPr>
            <p:nvPr/>
          </p:nvSpPr>
          <p:spPr bwMode="auto">
            <a:xfrm>
              <a:off x="3307" y="522"/>
              <a:ext cx="25" cy="1714"/>
            </a:xfrm>
            <a:custGeom>
              <a:avLst/>
              <a:gdLst>
                <a:gd name="T0" fmla="*/ 0 w 25"/>
                <a:gd name="T1" fmla="*/ 39 h 1714"/>
                <a:gd name="T2" fmla="*/ 0 w 25"/>
                <a:gd name="T3" fmla="*/ 1696 h 1714"/>
                <a:gd name="T4" fmla="*/ 25 w 25"/>
                <a:gd name="T5" fmla="*/ 1714 h 1714"/>
                <a:gd name="T6" fmla="*/ 25 w 25"/>
                <a:gd name="T7" fmla="*/ 57 h 1714"/>
                <a:gd name="T8" fmla="*/ 18 w 25"/>
                <a:gd name="T9" fmla="*/ 0 h 1714"/>
                <a:gd name="T10" fmla="*/ 0 w 25"/>
                <a:gd name="T11" fmla="*/ 39 h 1714"/>
                <a:gd name="T12" fmla="*/ 0 60000 65536"/>
                <a:gd name="T13" fmla="*/ 0 60000 65536"/>
                <a:gd name="T14" fmla="*/ 0 60000 65536"/>
                <a:gd name="T15" fmla="*/ 0 60000 65536"/>
                <a:gd name="T16" fmla="*/ 0 60000 65536"/>
                <a:gd name="T17" fmla="*/ 0 60000 65536"/>
                <a:gd name="T18" fmla="*/ 0 w 25"/>
                <a:gd name="T19" fmla="*/ 0 h 1714"/>
                <a:gd name="T20" fmla="*/ 25 w 25"/>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25" h="1714">
                  <a:moveTo>
                    <a:pt x="0" y="39"/>
                  </a:moveTo>
                  <a:lnTo>
                    <a:pt x="0" y="1696"/>
                  </a:lnTo>
                  <a:lnTo>
                    <a:pt x="25" y="1714"/>
                  </a:lnTo>
                  <a:lnTo>
                    <a:pt x="25" y="57"/>
                  </a:lnTo>
                  <a:lnTo>
                    <a:pt x="18" y="0"/>
                  </a:lnTo>
                  <a:lnTo>
                    <a:pt x="0" y="39"/>
                  </a:lnTo>
                  <a:close/>
                </a:path>
              </a:pathLst>
            </a:custGeom>
            <a:solidFill>
              <a:srgbClr val="FFFFFF"/>
            </a:solidFill>
            <a:ln w="0">
              <a:solidFill>
                <a:srgbClr val="000000"/>
              </a:solidFill>
              <a:prstDash val="solid"/>
              <a:round/>
              <a:headEnd/>
              <a:tailEnd/>
            </a:ln>
          </p:spPr>
          <p:txBody>
            <a:bodyPr/>
            <a:lstStyle/>
            <a:p>
              <a:endParaRPr lang="en-US"/>
            </a:p>
          </p:txBody>
        </p:sp>
      </p:grpSp>
      <p:grpSp>
        <p:nvGrpSpPr>
          <p:cNvPr id="5138" name="Group 300"/>
          <p:cNvGrpSpPr>
            <a:grpSpLocks noChangeAspect="1"/>
          </p:cNvGrpSpPr>
          <p:nvPr/>
        </p:nvGrpSpPr>
        <p:grpSpPr bwMode="auto">
          <a:xfrm>
            <a:off x="3810001" y="5029201"/>
            <a:ext cx="606425" cy="1752600"/>
            <a:chOff x="2884" y="538"/>
            <a:chExt cx="430" cy="1932"/>
          </a:xfrm>
        </p:grpSpPr>
        <p:sp>
          <p:nvSpPr>
            <p:cNvPr id="5236" name="Freeform 301"/>
            <p:cNvSpPr>
              <a:spLocks noChangeAspect="1"/>
            </p:cNvSpPr>
            <p:nvPr/>
          </p:nvSpPr>
          <p:spPr bwMode="auto">
            <a:xfrm>
              <a:off x="2885" y="538"/>
              <a:ext cx="27" cy="1714"/>
            </a:xfrm>
            <a:custGeom>
              <a:avLst/>
              <a:gdLst>
                <a:gd name="T0" fmla="*/ 0 w 27"/>
                <a:gd name="T1" fmla="*/ 41 h 1714"/>
                <a:gd name="T2" fmla="*/ 0 w 27"/>
                <a:gd name="T3" fmla="*/ 1698 h 1714"/>
                <a:gd name="T4" fmla="*/ 27 w 27"/>
                <a:gd name="T5" fmla="*/ 1714 h 1714"/>
                <a:gd name="T6" fmla="*/ 27 w 27"/>
                <a:gd name="T7" fmla="*/ 57 h 1714"/>
                <a:gd name="T8" fmla="*/ 15 w 27"/>
                <a:gd name="T9" fmla="*/ 0 h 1714"/>
                <a:gd name="T10" fmla="*/ 0 w 27"/>
                <a:gd name="T11" fmla="*/ 41 h 1714"/>
                <a:gd name="T12" fmla="*/ 0 60000 65536"/>
                <a:gd name="T13" fmla="*/ 0 60000 65536"/>
                <a:gd name="T14" fmla="*/ 0 60000 65536"/>
                <a:gd name="T15" fmla="*/ 0 60000 65536"/>
                <a:gd name="T16" fmla="*/ 0 60000 65536"/>
                <a:gd name="T17" fmla="*/ 0 60000 65536"/>
                <a:gd name="T18" fmla="*/ 0 w 27"/>
                <a:gd name="T19" fmla="*/ 0 h 1714"/>
                <a:gd name="T20" fmla="*/ 27 w 27"/>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27" h="1714">
                  <a:moveTo>
                    <a:pt x="0" y="41"/>
                  </a:moveTo>
                  <a:lnTo>
                    <a:pt x="0" y="1698"/>
                  </a:lnTo>
                  <a:lnTo>
                    <a:pt x="27" y="1714"/>
                  </a:lnTo>
                  <a:lnTo>
                    <a:pt x="27" y="57"/>
                  </a:lnTo>
                  <a:lnTo>
                    <a:pt x="15" y="0"/>
                  </a:lnTo>
                  <a:lnTo>
                    <a:pt x="0" y="41"/>
                  </a:lnTo>
                  <a:close/>
                </a:path>
              </a:pathLst>
            </a:custGeom>
            <a:solidFill>
              <a:srgbClr val="FFFFFF"/>
            </a:solidFill>
            <a:ln w="0">
              <a:solidFill>
                <a:srgbClr val="000000"/>
              </a:solidFill>
              <a:prstDash val="solid"/>
              <a:round/>
              <a:headEnd/>
              <a:tailEnd/>
            </a:ln>
          </p:spPr>
          <p:txBody>
            <a:bodyPr/>
            <a:lstStyle/>
            <a:p>
              <a:endParaRPr lang="en-US"/>
            </a:p>
          </p:txBody>
        </p:sp>
        <p:sp>
          <p:nvSpPr>
            <p:cNvPr id="5237" name="Freeform 302"/>
            <p:cNvSpPr>
              <a:spLocks noChangeAspect="1"/>
            </p:cNvSpPr>
            <p:nvPr/>
          </p:nvSpPr>
          <p:spPr bwMode="auto">
            <a:xfrm>
              <a:off x="2919" y="558"/>
              <a:ext cx="26" cy="1712"/>
            </a:xfrm>
            <a:custGeom>
              <a:avLst/>
              <a:gdLst>
                <a:gd name="T0" fmla="*/ 0 w 26"/>
                <a:gd name="T1" fmla="*/ 40 h 1712"/>
                <a:gd name="T2" fmla="*/ 0 w 26"/>
                <a:gd name="T3" fmla="*/ 1697 h 1712"/>
                <a:gd name="T4" fmla="*/ 26 w 26"/>
                <a:gd name="T5" fmla="*/ 1712 h 1712"/>
                <a:gd name="T6" fmla="*/ 26 w 26"/>
                <a:gd name="T7" fmla="*/ 55 h 1712"/>
                <a:gd name="T8" fmla="*/ 15 w 26"/>
                <a:gd name="T9" fmla="*/ 0 h 1712"/>
                <a:gd name="T10" fmla="*/ 0 w 26"/>
                <a:gd name="T11" fmla="*/ 40 h 1712"/>
                <a:gd name="T12" fmla="*/ 0 60000 65536"/>
                <a:gd name="T13" fmla="*/ 0 60000 65536"/>
                <a:gd name="T14" fmla="*/ 0 60000 65536"/>
                <a:gd name="T15" fmla="*/ 0 60000 65536"/>
                <a:gd name="T16" fmla="*/ 0 60000 65536"/>
                <a:gd name="T17" fmla="*/ 0 60000 65536"/>
                <a:gd name="T18" fmla="*/ 0 w 26"/>
                <a:gd name="T19" fmla="*/ 0 h 1712"/>
                <a:gd name="T20" fmla="*/ 26 w 26"/>
                <a:gd name="T21" fmla="*/ 1712 h 1712"/>
              </a:gdLst>
              <a:ahLst/>
              <a:cxnLst>
                <a:cxn ang="T12">
                  <a:pos x="T0" y="T1"/>
                </a:cxn>
                <a:cxn ang="T13">
                  <a:pos x="T2" y="T3"/>
                </a:cxn>
                <a:cxn ang="T14">
                  <a:pos x="T4" y="T5"/>
                </a:cxn>
                <a:cxn ang="T15">
                  <a:pos x="T6" y="T7"/>
                </a:cxn>
                <a:cxn ang="T16">
                  <a:pos x="T8" y="T9"/>
                </a:cxn>
                <a:cxn ang="T17">
                  <a:pos x="T10" y="T11"/>
                </a:cxn>
              </a:cxnLst>
              <a:rect l="T18" t="T19" r="T20" b="T21"/>
              <a:pathLst>
                <a:path w="26" h="1712">
                  <a:moveTo>
                    <a:pt x="0" y="40"/>
                  </a:moveTo>
                  <a:lnTo>
                    <a:pt x="0" y="1697"/>
                  </a:lnTo>
                  <a:lnTo>
                    <a:pt x="26" y="1712"/>
                  </a:lnTo>
                  <a:lnTo>
                    <a:pt x="26" y="55"/>
                  </a:lnTo>
                  <a:lnTo>
                    <a:pt x="15" y="0"/>
                  </a:lnTo>
                  <a:lnTo>
                    <a:pt x="0" y="40"/>
                  </a:lnTo>
                  <a:close/>
                </a:path>
              </a:pathLst>
            </a:custGeom>
            <a:solidFill>
              <a:srgbClr val="FFFFFF"/>
            </a:solidFill>
            <a:ln w="0">
              <a:solidFill>
                <a:srgbClr val="000000"/>
              </a:solidFill>
              <a:prstDash val="solid"/>
              <a:round/>
              <a:headEnd/>
              <a:tailEnd/>
            </a:ln>
          </p:spPr>
          <p:txBody>
            <a:bodyPr/>
            <a:lstStyle/>
            <a:p>
              <a:endParaRPr lang="en-US"/>
            </a:p>
          </p:txBody>
        </p:sp>
        <p:sp>
          <p:nvSpPr>
            <p:cNvPr id="5238" name="Freeform 303"/>
            <p:cNvSpPr>
              <a:spLocks noChangeAspect="1"/>
            </p:cNvSpPr>
            <p:nvPr/>
          </p:nvSpPr>
          <p:spPr bwMode="auto">
            <a:xfrm>
              <a:off x="2952" y="574"/>
              <a:ext cx="27" cy="1714"/>
            </a:xfrm>
            <a:custGeom>
              <a:avLst/>
              <a:gdLst>
                <a:gd name="T0" fmla="*/ 0 w 27"/>
                <a:gd name="T1" fmla="*/ 42 h 1714"/>
                <a:gd name="T2" fmla="*/ 0 w 27"/>
                <a:gd name="T3" fmla="*/ 1699 h 1714"/>
                <a:gd name="T4" fmla="*/ 27 w 27"/>
                <a:gd name="T5" fmla="*/ 1714 h 1714"/>
                <a:gd name="T6" fmla="*/ 27 w 27"/>
                <a:gd name="T7" fmla="*/ 57 h 1714"/>
                <a:gd name="T8" fmla="*/ 16 w 27"/>
                <a:gd name="T9" fmla="*/ 0 h 1714"/>
                <a:gd name="T10" fmla="*/ 0 w 27"/>
                <a:gd name="T11" fmla="*/ 42 h 1714"/>
                <a:gd name="T12" fmla="*/ 0 60000 65536"/>
                <a:gd name="T13" fmla="*/ 0 60000 65536"/>
                <a:gd name="T14" fmla="*/ 0 60000 65536"/>
                <a:gd name="T15" fmla="*/ 0 60000 65536"/>
                <a:gd name="T16" fmla="*/ 0 60000 65536"/>
                <a:gd name="T17" fmla="*/ 0 60000 65536"/>
                <a:gd name="T18" fmla="*/ 0 w 27"/>
                <a:gd name="T19" fmla="*/ 0 h 1714"/>
                <a:gd name="T20" fmla="*/ 27 w 27"/>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27" h="1714">
                  <a:moveTo>
                    <a:pt x="0" y="42"/>
                  </a:moveTo>
                  <a:lnTo>
                    <a:pt x="0" y="1699"/>
                  </a:lnTo>
                  <a:lnTo>
                    <a:pt x="27" y="1714"/>
                  </a:lnTo>
                  <a:lnTo>
                    <a:pt x="27" y="57"/>
                  </a:lnTo>
                  <a:lnTo>
                    <a:pt x="16" y="0"/>
                  </a:lnTo>
                  <a:lnTo>
                    <a:pt x="0" y="42"/>
                  </a:lnTo>
                  <a:close/>
                </a:path>
              </a:pathLst>
            </a:custGeom>
            <a:solidFill>
              <a:srgbClr val="FFFFFF"/>
            </a:solidFill>
            <a:ln w="0">
              <a:solidFill>
                <a:srgbClr val="000000"/>
              </a:solidFill>
              <a:prstDash val="solid"/>
              <a:round/>
              <a:headEnd/>
              <a:tailEnd/>
            </a:ln>
          </p:spPr>
          <p:txBody>
            <a:bodyPr/>
            <a:lstStyle/>
            <a:p>
              <a:endParaRPr lang="en-US"/>
            </a:p>
          </p:txBody>
        </p:sp>
        <p:sp>
          <p:nvSpPr>
            <p:cNvPr id="5239" name="Freeform 304"/>
            <p:cNvSpPr>
              <a:spLocks noChangeAspect="1"/>
            </p:cNvSpPr>
            <p:nvPr/>
          </p:nvSpPr>
          <p:spPr bwMode="auto">
            <a:xfrm>
              <a:off x="2987" y="592"/>
              <a:ext cx="25" cy="1714"/>
            </a:xfrm>
            <a:custGeom>
              <a:avLst/>
              <a:gdLst>
                <a:gd name="T0" fmla="*/ 0 w 25"/>
                <a:gd name="T1" fmla="*/ 42 h 1714"/>
                <a:gd name="T2" fmla="*/ 0 w 25"/>
                <a:gd name="T3" fmla="*/ 1699 h 1714"/>
                <a:gd name="T4" fmla="*/ 25 w 25"/>
                <a:gd name="T5" fmla="*/ 1714 h 1714"/>
                <a:gd name="T6" fmla="*/ 25 w 25"/>
                <a:gd name="T7" fmla="*/ 57 h 1714"/>
                <a:gd name="T8" fmla="*/ 15 w 25"/>
                <a:gd name="T9" fmla="*/ 0 h 1714"/>
                <a:gd name="T10" fmla="*/ 0 w 25"/>
                <a:gd name="T11" fmla="*/ 42 h 1714"/>
                <a:gd name="T12" fmla="*/ 0 60000 65536"/>
                <a:gd name="T13" fmla="*/ 0 60000 65536"/>
                <a:gd name="T14" fmla="*/ 0 60000 65536"/>
                <a:gd name="T15" fmla="*/ 0 60000 65536"/>
                <a:gd name="T16" fmla="*/ 0 60000 65536"/>
                <a:gd name="T17" fmla="*/ 0 60000 65536"/>
                <a:gd name="T18" fmla="*/ 0 w 25"/>
                <a:gd name="T19" fmla="*/ 0 h 1714"/>
                <a:gd name="T20" fmla="*/ 25 w 25"/>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25" h="1714">
                  <a:moveTo>
                    <a:pt x="0" y="42"/>
                  </a:moveTo>
                  <a:lnTo>
                    <a:pt x="0" y="1699"/>
                  </a:lnTo>
                  <a:lnTo>
                    <a:pt x="25" y="1714"/>
                  </a:lnTo>
                  <a:lnTo>
                    <a:pt x="25" y="57"/>
                  </a:lnTo>
                  <a:lnTo>
                    <a:pt x="15" y="0"/>
                  </a:lnTo>
                  <a:lnTo>
                    <a:pt x="0" y="42"/>
                  </a:lnTo>
                  <a:close/>
                </a:path>
              </a:pathLst>
            </a:custGeom>
            <a:solidFill>
              <a:srgbClr val="FFFFFF"/>
            </a:solidFill>
            <a:ln w="0">
              <a:solidFill>
                <a:srgbClr val="000000"/>
              </a:solidFill>
              <a:prstDash val="solid"/>
              <a:round/>
              <a:headEnd/>
              <a:tailEnd/>
            </a:ln>
          </p:spPr>
          <p:txBody>
            <a:bodyPr/>
            <a:lstStyle/>
            <a:p>
              <a:endParaRPr lang="en-US"/>
            </a:p>
          </p:txBody>
        </p:sp>
        <p:sp>
          <p:nvSpPr>
            <p:cNvPr id="5240" name="Freeform 305"/>
            <p:cNvSpPr>
              <a:spLocks noChangeAspect="1"/>
            </p:cNvSpPr>
            <p:nvPr/>
          </p:nvSpPr>
          <p:spPr bwMode="auto">
            <a:xfrm>
              <a:off x="3021" y="610"/>
              <a:ext cx="26" cy="1714"/>
            </a:xfrm>
            <a:custGeom>
              <a:avLst/>
              <a:gdLst>
                <a:gd name="T0" fmla="*/ 0 w 26"/>
                <a:gd name="T1" fmla="*/ 43 h 1714"/>
                <a:gd name="T2" fmla="*/ 0 w 26"/>
                <a:gd name="T3" fmla="*/ 1700 h 1714"/>
                <a:gd name="T4" fmla="*/ 26 w 26"/>
                <a:gd name="T5" fmla="*/ 1714 h 1714"/>
                <a:gd name="T6" fmla="*/ 26 w 26"/>
                <a:gd name="T7" fmla="*/ 57 h 1714"/>
                <a:gd name="T8" fmla="*/ 14 w 26"/>
                <a:gd name="T9" fmla="*/ 0 h 1714"/>
                <a:gd name="T10" fmla="*/ 0 w 26"/>
                <a:gd name="T11" fmla="*/ 43 h 1714"/>
                <a:gd name="T12" fmla="*/ 0 60000 65536"/>
                <a:gd name="T13" fmla="*/ 0 60000 65536"/>
                <a:gd name="T14" fmla="*/ 0 60000 65536"/>
                <a:gd name="T15" fmla="*/ 0 60000 65536"/>
                <a:gd name="T16" fmla="*/ 0 60000 65536"/>
                <a:gd name="T17" fmla="*/ 0 60000 65536"/>
                <a:gd name="T18" fmla="*/ 0 w 26"/>
                <a:gd name="T19" fmla="*/ 0 h 1714"/>
                <a:gd name="T20" fmla="*/ 26 w 26"/>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26" h="1714">
                  <a:moveTo>
                    <a:pt x="0" y="43"/>
                  </a:moveTo>
                  <a:lnTo>
                    <a:pt x="0" y="1700"/>
                  </a:lnTo>
                  <a:lnTo>
                    <a:pt x="26" y="1714"/>
                  </a:lnTo>
                  <a:lnTo>
                    <a:pt x="26" y="57"/>
                  </a:lnTo>
                  <a:lnTo>
                    <a:pt x="14" y="0"/>
                  </a:lnTo>
                  <a:lnTo>
                    <a:pt x="0" y="43"/>
                  </a:lnTo>
                  <a:close/>
                </a:path>
              </a:pathLst>
            </a:custGeom>
            <a:solidFill>
              <a:srgbClr val="FFFFFF"/>
            </a:solidFill>
            <a:ln w="0">
              <a:solidFill>
                <a:srgbClr val="000000"/>
              </a:solidFill>
              <a:prstDash val="solid"/>
              <a:round/>
              <a:headEnd/>
              <a:tailEnd/>
            </a:ln>
          </p:spPr>
          <p:txBody>
            <a:bodyPr/>
            <a:lstStyle/>
            <a:p>
              <a:endParaRPr lang="en-US"/>
            </a:p>
          </p:txBody>
        </p:sp>
        <p:sp>
          <p:nvSpPr>
            <p:cNvPr id="5241" name="Freeform 306"/>
            <p:cNvSpPr>
              <a:spLocks noChangeAspect="1"/>
            </p:cNvSpPr>
            <p:nvPr/>
          </p:nvSpPr>
          <p:spPr bwMode="auto">
            <a:xfrm>
              <a:off x="3054" y="629"/>
              <a:ext cx="28" cy="1713"/>
            </a:xfrm>
            <a:custGeom>
              <a:avLst/>
              <a:gdLst>
                <a:gd name="T0" fmla="*/ 0 w 28"/>
                <a:gd name="T1" fmla="*/ 41 h 1713"/>
                <a:gd name="T2" fmla="*/ 0 w 28"/>
                <a:gd name="T3" fmla="*/ 1698 h 1713"/>
                <a:gd name="T4" fmla="*/ 28 w 28"/>
                <a:gd name="T5" fmla="*/ 1713 h 1713"/>
                <a:gd name="T6" fmla="*/ 28 w 28"/>
                <a:gd name="T7" fmla="*/ 56 h 1713"/>
                <a:gd name="T8" fmla="*/ 15 w 28"/>
                <a:gd name="T9" fmla="*/ 0 h 1713"/>
                <a:gd name="T10" fmla="*/ 0 w 28"/>
                <a:gd name="T11" fmla="*/ 41 h 1713"/>
                <a:gd name="T12" fmla="*/ 0 60000 65536"/>
                <a:gd name="T13" fmla="*/ 0 60000 65536"/>
                <a:gd name="T14" fmla="*/ 0 60000 65536"/>
                <a:gd name="T15" fmla="*/ 0 60000 65536"/>
                <a:gd name="T16" fmla="*/ 0 60000 65536"/>
                <a:gd name="T17" fmla="*/ 0 60000 65536"/>
                <a:gd name="T18" fmla="*/ 0 w 28"/>
                <a:gd name="T19" fmla="*/ 0 h 1713"/>
                <a:gd name="T20" fmla="*/ 28 w 28"/>
                <a:gd name="T21" fmla="*/ 1713 h 1713"/>
              </a:gdLst>
              <a:ahLst/>
              <a:cxnLst>
                <a:cxn ang="T12">
                  <a:pos x="T0" y="T1"/>
                </a:cxn>
                <a:cxn ang="T13">
                  <a:pos x="T2" y="T3"/>
                </a:cxn>
                <a:cxn ang="T14">
                  <a:pos x="T4" y="T5"/>
                </a:cxn>
                <a:cxn ang="T15">
                  <a:pos x="T6" y="T7"/>
                </a:cxn>
                <a:cxn ang="T16">
                  <a:pos x="T8" y="T9"/>
                </a:cxn>
                <a:cxn ang="T17">
                  <a:pos x="T10" y="T11"/>
                </a:cxn>
              </a:cxnLst>
              <a:rect l="T18" t="T19" r="T20" b="T21"/>
              <a:pathLst>
                <a:path w="28" h="1713">
                  <a:moveTo>
                    <a:pt x="0" y="41"/>
                  </a:moveTo>
                  <a:lnTo>
                    <a:pt x="0" y="1698"/>
                  </a:lnTo>
                  <a:lnTo>
                    <a:pt x="28" y="1713"/>
                  </a:lnTo>
                  <a:lnTo>
                    <a:pt x="28" y="56"/>
                  </a:lnTo>
                  <a:lnTo>
                    <a:pt x="15" y="0"/>
                  </a:lnTo>
                  <a:lnTo>
                    <a:pt x="0" y="41"/>
                  </a:lnTo>
                  <a:close/>
                </a:path>
              </a:pathLst>
            </a:custGeom>
            <a:solidFill>
              <a:srgbClr val="FFFFFF"/>
            </a:solidFill>
            <a:ln w="0">
              <a:solidFill>
                <a:srgbClr val="000000"/>
              </a:solidFill>
              <a:prstDash val="solid"/>
              <a:round/>
              <a:headEnd/>
              <a:tailEnd/>
            </a:ln>
          </p:spPr>
          <p:txBody>
            <a:bodyPr/>
            <a:lstStyle/>
            <a:p>
              <a:endParaRPr lang="en-US"/>
            </a:p>
          </p:txBody>
        </p:sp>
        <p:sp>
          <p:nvSpPr>
            <p:cNvPr id="5242" name="Freeform 307"/>
            <p:cNvSpPr>
              <a:spLocks noChangeAspect="1"/>
            </p:cNvSpPr>
            <p:nvPr/>
          </p:nvSpPr>
          <p:spPr bwMode="auto">
            <a:xfrm>
              <a:off x="3088" y="647"/>
              <a:ext cx="27" cy="1714"/>
            </a:xfrm>
            <a:custGeom>
              <a:avLst/>
              <a:gdLst>
                <a:gd name="T0" fmla="*/ 0 w 27"/>
                <a:gd name="T1" fmla="*/ 41 h 1714"/>
                <a:gd name="T2" fmla="*/ 0 w 27"/>
                <a:gd name="T3" fmla="*/ 1698 h 1714"/>
                <a:gd name="T4" fmla="*/ 27 w 27"/>
                <a:gd name="T5" fmla="*/ 1714 h 1714"/>
                <a:gd name="T6" fmla="*/ 27 w 27"/>
                <a:gd name="T7" fmla="*/ 57 h 1714"/>
                <a:gd name="T8" fmla="*/ 15 w 27"/>
                <a:gd name="T9" fmla="*/ 0 h 1714"/>
                <a:gd name="T10" fmla="*/ 0 w 27"/>
                <a:gd name="T11" fmla="*/ 41 h 1714"/>
                <a:gd name="T12" fmla="*/ 0 60000 65536"/>
                <a:gd name="T13" fmla="*/ 0 60000 65536"/>
                <a:gd name="T14" fmla="*/ 0 60000 65536"/>
                <a:gd name="T15" fmla="*/ 0 60000 65536"/>
                <a:gd name="T16" fmla="*/ 0 60000 65536"/>
                <a:gd name="T17" fmla="*/ 0 60000 65536"/>
                <a:gd name="T18" fmla="*/ 0 w 27"/>
                <a:gd name="T19" fmla="*/ 0 h 1714"/>
                <a:gd name="T20" fmla="*/ 27 w 27"/>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27" h="1714">
                  <a:moveTo>
                    <a:pt x="0" y="41"/>
                  </a:moveTo>
                  <a:lnTo>
                    <a:pt x="0" y="1698"/>
                  </a:lnTo>
                  <a:lnTo>
                    <a:pt x="27" y="1714"/>
                  </a:lnTo>
                  <a:lnTo>
                    <a:pt x="27" y="57"/>
                  </a:lnTo>
                  <a:lnTo>
                    <a:pt x="15" y="0"/>
                  </a:lnTo>
                  <a:lnTo>
                    <a:pt x="0" y="41"/>
                  </a:lnTo>
                  <a:close/>
                </a:path>
              </a:pathLst>
            </a:custGeom>
            <a:solidFill>
              <a:srgbClr val="FFFFFF"/>
            </a:solidFill>
            <a:ln w="0">
              <a:solidFill>
                <a:srgbClr val="000000"/>
              </a:solidFill>
              <a:prstDash val="solid"/>
              <a:round/>
              <a:headEnd/>
              <a:tailEnd/>
            </a:ln>
          </p:spPr>
          <p:txBody>
            <a:bodyPr/>
            <a:lstStyle/>
            <a:p>
              <a:endParaRPr lang="en-US"/>
            </a:p>
          </p:txBody>
        </p:sp>
        <p:sp>
          <p:nvSpPr>
            <p:cNvPr id="5243" name="Freeform 308"/>
            <p:cNvSpPr>
              <a:spLocks noChangeAspect="1"/>
            </p:cNvSpPr>
            <p:nvPr/>
          </p:nvSpPr>
          <p:spPr bwMode="auto">
            <a:xfrm>
              <a:off x="3121" y="665"/>
              <a:ext cx="28" cy="1715"/>
            </a:xfrm>
            <a:custGeom>
              <a:avLst/>
              <a:gdLst>
                <a:gd name="T0" fmla="*/ 0 w 28"/>
                <a:gd name="T1" fmla="*/ 41 h 1715"/>
                <a:gd name="T2" fmla="*/ 0 w 28"/>
                <a:gd name="T3" fmla="*/ 1698 h 1715"/>
                <a:gd name="T4" fmla="*/ 28 w 28"/>
                <a:gd name="T5" fmla="*/ 1715 h 1715"/>
                <a:gd name="T6" fmla="*/ 28 w 28"/>
                <a:gd name="T7" fmla="*/ 58 h 1715"/>
                <a:gd name="T8" fmla="*/ 16 w 28"/>
                <a:gd name="T9" fmla="*/ 0 h 1715"/>
                <a:gd name="T10" fmla="*/ 0 w 28"/>
                <a:gd name="T11" fmla="*/ 41 h 1715"/>
                <a:gd name="T12" fmla="*/ 0 60000 65536"/>
                <a:gd name="T13" fmla="*/ 0 60000 65536"/>
                <a:gd name="T14" fmla="*/ 0 60000 65536"/>
                <a:gd name="T15" fmla="*/ 0 60000 65536"/>
                <a:gd name="T16" fmla="*/ 0 60000 65536"/>
                <a:gd name="T17" fmla="*/ 0 60000 65536"/>
                <a:gd name="T18" fmla="*/ 0 w 28"/>
                <a:gd name="T19" fmla="*/ 0 h 1715"/>
                <a:gd name="T20" fmla="*/ 28 w 28"/>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28" h="1715">
                  <a:moveTo>
                    <a:pt x="0" y="41"/>
                  </a:moveTo>
                  <a:lnTo>
                    <a:pt x="0" y="1698"/>
                  </a:lnTo>
                  <a:lnTo>
                    <a:pt x="28" y="1715"/>
                  </a:lnTo>
                  <a:lnTo>
                    <a:pt x="28" y="58"/>
                  </a:lnTo>
                  <a:lnTo>
                    <a:pt x="16" y="0"/>
                  </a:lnTo>
                  <a:lnTo>
                    <a:pt x="0" y="41"/>
                  </a:lnTo>
                  <a:close/>
                </a:path>
              </a:pathLst>
            </a:custGeom>
            <a:solidFill>
              <a:srgbClr val="FFFFFF"/>
            </a:solidFill>
            <a:ln w="0">
              <a:solidFill>
                <a:srgbClr val="000000"/>
              </a:solidFill>
              <a:prstDash val="solid"/>
              <a:round/>
              <a:headEnd/>
              <a:tailEnd/>
            </a:ln>
          </p:spPr>
          <p:txBody>
            <a:bodyPr/>
            <a:lstStyle/>
            <a:p>
              <a:endParaRPr lang="en-US"/>
            </a:p>
          </p:txBody>
        </p:sp>
        <p:sp>
          <p:nvSpPr>
            <p:cNvPr id="5244" name="Freeform 309"/>
            <p:cNvSpPr>
              <a:spLocks noChangeAspect="1"/>
            </p:cNvSpPr>
            <p:nvPr/>
          </p:nvSpPr>
          <p:spPr bwMode="auto">
            <a:xfrm>
              <a:off x="3155" y="685"/>
              <a:ext cx="27" cy="1712"/>
            </a:xfrm>
            <a:custGeom>
              <a:avLst/>
              <a:gdLst>
                <a:gd name="T0" fmla="*/ 0 w 27"/>
                <a:gd name="T1" fmla="*/ 40 h 1712"/>
                <a:gd name="T2" fmla="*/ 0 w 27"/>
                <a:gd name="T3" fmla="*/ 1697 h 1712"/>
                <a:gd name="T4" fmla="*/ 27 w 27"/>
                <a:gd name="T5" fmla="*/ 1712 h 1712"/>
                <a:gd name="T6" fmla="*/ 27 w 27"/>
                <a:gd name="T7" fmla="*/ 55 h 1712"/>
                <a:gd name="T8" fmla="*/ 15 w 27"/>
                <a:gd name="T9" fmla="*/ 0 h 1712"/>
                <a:gd name="T10" fmla="*/ 0 w 27"/>
                <a:gd name="T11" fmla="*/ 40 h 1712"/>
                <a:gd name="T12" fmla="*/ 0 60000 65536"/>
                <a:gd name="T13" fmla="*/ 0 60000 65536"/>
                <a:gd name="T14" fmla="*/ 0 60000 65536"/>
                <a:gd name="T15" fmla="*/ 0 60000 65536"/>
                <a:gd name="T16" fmla="*/ 0 60000 65536"/>
                <a:gd name="T17" fmla="*/ 0 60000 65536"/>
                <a:gd name="T18" fmla="*/ 0 w 27"/>
                <a:gd name="T19" fmla="*/ 0 h 1712"/>
                <a:gd name="T20" fmla="*/ 27 w 27"/>
                <a:gd name="T21" fmla="*/ 1712 h 1712"/>
              </a:gdLst>
              <a:ahLst/>
              <a:cxnLst>
                <a:cxn ang="T12">
                  <a:pos x="T0" y="T1"/>
                </a:cxn>
                <a:cxn ang="T13">
                  <a:pos x="T2" y="T3"/>
                </a:cxn>
                <a:cxn ang="T14">
                  <a:pos x="T4" y="T5"/>
                </a:cxn>
                <a:cxn ang="T15">
                  <a:pos x="T6" y="T7"/>
                </a:cxn>
                <a:cxn ang="T16">
                  <a:pos x="T8" y="T9"/>
                </a:cxn>
                <a:cxn ang="T17">
                  <a:pos x="T10" y="T11"/>
                </a:cxn>
              </a:cxnLst>
              <a:rect l="T18" t="T19" r="T20" b="T21"/>
              <a:pathLst>
                <a:path w="27" h="1712">
                  <a:moveTo>
                    <a:pt x="0" y="40"/>
                  </a:moveTo>
                  <a:lnTo>
                    <a:pt x="0" y="1697"/>
                  </a:lnTo>
                  <a:lnTo>
                    <a:pt x="27" y="1712"/>
                  </a:lnTo>
                  <a:lnTo>
                    <a:pt x="27" y="55"/>
                  </a:lnTo>
                  <a:lnTo>
                    <a:pt x="15" y="0"/>
                  </a:lnTo>
                  <a:lnTo>
                    <a:pt x="0" y="40"/>
                  </a:lnTo>
                  <a:close/>
                </a:path>
              </a:pathLst>
            </a:custGeom>
            <a:solidFill>
              <a:srgbClr val="FFFFFF"/>
            </a:solidFill>
            <a:ln w="0">
              <a:solidFill>
                <a:srgbClr val="000000"/>
              </a:solidFill>
              <a:prstDash val="solid"/>
              <a:round/>
              <a:headEnd/>
              <a:tailEnd/>
            </a:ln>
          </p:spPr>
          <p:txBody>
            <a:bodyPr/>
            <a:lstStyle/>
            <a:p>
              <a:endParaRPr lang="en-US"/>
            </a:p>
          </p:txBody>
        </p:sp>
        <p:sp>
          <p:nvSpPr>
            <p:cNvPr id="5245" name="Freeform 310"/>
            <p:cNvSpPr>
              <a:spLocks noChangeAspect="1"/>
            </p:cNvSpPr>
            <p:nvPr/>
          </p:nvSpPr>
          <p:spPr bwMode="auto">
            <a:xfrm>
              <a:off x="3190" y="703"/>
              <a:ext cx="27" cy="1713"/>
            </a:xfrm>
            <a:custGeom>
              <a:avLst/>
              <a:gdLst>
                <a:gd name="T0" fmla="*/ 0 w 27"/>
                <a:gd name="T1" fmla="*/ 42 h 1713"/>
                <a:gd name="T2" fmla="*/ 0 w 27"/>
                <a:gd name="T3" fmla="*/ 1699 h 1713"/>
                <a:gd name="T4" fmla="*/ 27 w 27"/>
                <a:gd name="T5" fmla="*/ 1713 h 1713"/>
                <a:gd name="T6" fmla="*/ 27 w 27"/>
                <a:gd name="T7" fmla="*/ 56 h 1713"/>
                <a:gd name="T8" fmla="*/ 14 w 27"/>
                <a:gd name="T9" fmla="*/ 0 h 1713"/>
                <a:gd name="T10" fmla="*/ 0 w 27"/>
                <a:gd name="T11" fmla="*/ 42 h 1713"/>
                <a:gd name="T12" fmla="*/ 0 60000 65536"/>
                <a:gd name="T13" fmla="*/ 0 60000 65536"/>
                <a:gd name="T14" fmla="*/ 0 60000 65536"/>
                <a:gd name="T15" fmla="*/ 0 60000 65536"/>
                <a:gd name="T16" fmla="*/ 0 60000 65536"/>
                <a:gd name="T17" fmla="*/ 0 60000 65536"/>
                <a:gd name="T18" fmla="*/ 0 w 27"/>
                <a:gd name="T19" fmla="*/ 0 h 1713"/>
                <a:gd name="T20" fmla="*/ 27 w 27"/>
                <a:gd name="T21" fmla="*/ 1713 h 1713"/>
              </a:gdLst>
              <a:ahLst/>
              <a:cxnLst>
                <a:cxn ang="T12">
                  <a:pos x="T0" y="T1"/>
                </a:cxn>
                <a:cxn ang="T13">
                  <a:pos x="T2" y="T3"/>
                </a:cxn>
                <a:cxn ang="T14">
                  <a:pos x="T4" y="T5"/>
                </a:cxn>
                <a:cxn ang="T15">
                  <a:pos x="T6" y="T7"/>
                </a:cxn>
                <a:cxn ang="T16">
                  <a:pos x="T8" y="T9"/>
                </a:cxn>
                <a:cxn ang="T17">
                  <a:pos x="T10" y="T11"/>
                </a:cxn>
              </a:cxnLst>
              <a:rect l="T18" t="T19" r="T20" b="T21"/>
              <a:pathLst>
                <a:path w="27" h="1713">
                  <a:moveTo>
                    <a:pt x="0" y="42"/>
                  </a:moveTo>
                  <a:lnTo>
                    <a:pt x="0" y="1699"/>
                  </a:lnTo>
                  <a:lnTo>
                    <a:pt x="27" y="1713"/>
                  </a:lnTo>
                  <a:lnTo>
                    <a:pt x="27" y="56"/>
                  </a:lnTo>
                  <a:lnTo>
                    <a:pt x="14" y="0"/>
                  </a:lnTo>
                  <a:lnTo>
                    <a:pt x="0" y="42"/>
                  </a:lnTo>
                  <a:close/>
                </a:path>
              </a:pathLst>
            </a:custGeom>
            <a:solidFill>
              <a:srgbClr val="FFFFFF"/>
            </a:solidFill>
            <a:ln w="0">
              <a:solidFill>
                <a:srgbClr val="000000"/>
              </a:solidFill>
              <a:prstDash val="solid"/>
              <a:round/>
              <a:headEnd/>
              <a:tailEnd/>
            </a:ln>
          </p:spPr>
          <p:txBody>
            <a:bodyPr/>
            <a:lstStyle/>
            <a:p>
              <a:endParaRPr lang="en-US"/>
            </a:p>
          </p:txBody>
        </p:sp>
        <p:sp>
          <p:nvSpPr>
            <p:cNvPr id="5246" name="Freeform 311"/>
            <p:cNvSpPr>
              <a:spLocks noChangeAspect="1"/>
            </p:cNvSpPr>
            <p:nvPr/>
          </p:nvSpPr>
          <p:spPr bwMode="auto">
            <a:xfrm>
              <a:off x="3223" y="719"/>
              <a:ext cx="28" cy="1715"/>
            </a:xfrm>
            <a:custGeom>
              <a:avLst/>
              <a:gdLst>
                <a:gd name="T0" fmla="*/ 0 w 28"/>
                <a:gd name="T1" fmla="*/ 42 h 1715"/>
                <a:gd name="T2" fmla="*/ 0 w 28"/>
                <a:gd name="T3" fmla="*/ 1699 h 1715"/>
                <a:gd name="T4" fmla="*/ 28 w 28"/>
                <a:gd name="T5" fmla="*/ 1715 h 1715"/>
                <a:gd name="T6" fmla="*/ 28 w 28"/>
                <a:gd name="T7" fmla="*/ 58 h 1715"/>
                <a:gd name="T8" fmla="*/ 14 w 28"/>
                <a:gd name="T9" fmla="*/ 0 h 1715"/>
                <a:gd name="T10" fmla="*/ 0 w 28"/>
                <a:gd name="T11" fmla="*/ 42 h 1715"/>
                <a:gd name="T12" fmla="*/ 0 60000 65536"/>
                <a:gd name="T13" fmla="*/ 0 60000 65536"/>
                <a:gd name="T14" fmla="*/ 0 60000 65536"/>
                <a:gd name="T15" fmla="*/ 0 60000 65536"/>
                <a:gd name="T16" fmla="*/ 0 60000 65536"/>
                <a:gd name="T17" fmla="*/ 0 60000 65536"/>
                <a:gd name="T18" fmla="*/ 0 w 28"/>
                <a:gd name="T19" fmla="*/ 0 h 1715"/>
                <a:gd name="T20" fmla="*/ 28 w 28"/>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28" h="1715">
                  <a:moveTo>
                    <a:pt x="0" y="42"/>
                  </a:moveTo>
                  <a:lnTo>
                    <a:pt x="0" y="1699"/>
                  </a:lnTo>
                  <a:lnTo>
                    <a:pt x="28" y="1715"/>
                  </a:lnTo>
                  <a:lnTo>
                    <a:pt x="28" y="58"/>
                  </a:lnTo>
                  <a:lnTo>
                    <a:pt x="14" y="0"/>
                  </a:lnTo>
                  <a:lnTo>
                    <a:pt x="0" y="42"/>
                  </a:lnTo>
                  <a:close/>
                </a:path>
              </a:pathLst>
            </a:custGeom>
            <a:solidFill>
              <a:srgbClr val="FFFFFF"/>
            </a:solidFill>
            <a:ln w="0">
              <a:solidFill>
                <a:srgbClr val="000000"/>
              </a:solidFill>
              <a:prstDash val="solid"/>
              <a:round/>
              <a:headEnd/>
              <a:tailEnd/>
            </a:ln>
          </p:spPr>
          <p:txBody>
            <a:bodyPr/>
            <a:lstStyle/>
            <a:p>
              <a:endParaRPr lang="en-US"/>
            </a:p>
          </p:txBody>
        </p:sp>
        <p:sp>
          <p:nvSpPr>
            <p:cNvPr id="5247" name="Freeform 312"/>
            <p:cNvSpPr>
              <a:spLocks noChangeAspect="1"/>
            </p:cNvSpPr>
            <p:nvPr/>
          </p:nvSpPr>
          <p:spPr bwMode="auto">
            <a:xfrm>
              <a:off x="3257" y="739"/>
              <a:ext cx="27" cy="1712"/>
            </a:xfrm>
            <a:custGeom>
              <a:avLst/>
              <a:gdLst>
                <a:gd name="T0" fmla="*/ 0 w 27"/>
                <a:gd name="T1" fmla="*/ 41 h 1712"/>
                <a:gd name="T2" fmla="*/ 0 w 27"/>
                <a:gd name="T3" fmla="*/ 1699 h 1712"/>
                <a:gd name="T4" fmla="*/ 27 w 27"/>
                <a:gd name="T5" fmla="*/ 1712 h 1712"/>
                <a:gd name="T6" fmla="*/ 27 w 27"/>
                <a:gd name="T7" fmla="*/ 55 h 1712"/>
                <a:gd name="T8" fmla="*/ 13 w 27"/>
                <a:gd name="T9" fmla="*/ 0 h 1712"/>
                <a:gd name="T10" fmla="*/ 0 w 27"/>
                <a:gd name="T11" fmla="*/ 41 h 1712"/>
                <a:gd name="T12" fmla="*/ 0 60000 65536"/>
                <a:gd name="T13" fmla="*/ 0 60000 65536"/>
                <a:gd name="T14" fmla="*/ 0 60000 65536"/>
                <a:gd name="T15" fmla="*/ 0 60000 65536"/>
                <a:gd name="T16" fmla="*/ 0 60000 65536"/>
                <a:gd name="T17" fmla="*/ 0 60000 65536"/>
                <a:gd name="T18" fmla="*/ 0 w 27"/>
                <a:gd name="T19" fmla="*/ 0 h 1712"/>
                <a:gd name="T20" fmla="*/ 27 w 27"/>
                <a:gd name="T21" fmla="*/ 1712 h 1712"/>
              </a:gdLst>
              <a:ahLst/>
              <a:cxnLst>
                <a:cxn ang="T12">
                  <a:pos x="T0" y="T1"/>
                </a:cxn>
                <a:cxn ang="T13">
                  <a:pos x="T2" y="T3"/>
                </a:cxn>
                <a:cxn ang="T14">
                  <a:pos x="T4" y="T5"/>
                </a:cxn>
                <a:cxn ang="T15">
                  <a:pos x="T6" y="T7"/>
                </a:cxn>
                <a:cxn ang="T16">
                  <a:pos x="T8" y="T9"/>
                </a:cxn>
                <a:cxn ang="T17">
                  <a:pos x="T10" y="T11"/>
                </a:cxn>
              </a:cxnLst>
              <a:rect l="T18" t="T19" r="T20" b="T21"/>
              <a:pathLst>
                <a:path w="27" h="1712">
                  <a:moveTo>
                    <a:pt x="0" y="41"/>
                  </a:moveTo>
                  <a:lnTo>
                    <a:pt x="0" y="1699"/>
                  </a:lnTo>
                  <a:lnTo>
                    <a:pt x="27" y="1712"/>
                  </a:lnTo>
                  <a:lnTo>
                    <a:pt x="27" y="55"/>
                  </a:lnTo>
                  <a:lnTo>
                    <a:pt x="13" y="0"/>
                  </a:lnTo>
                  <a:lnTo>
                    <a:pt x="0" y="41"/>
                  </a:lnTo>
                  <a:close/>
                </a:path>
              </a:pathLst>
            </a:custGeom>
            <a:solidFill>
              <a:srgbClr val="FFFFFF"/>
            </a:solidFill>
            <a:ln w="0">
              <a:solidFill>
                <a:srgbClr val="000000"/>
              </a:solidFill>
              <a:prstDash val="solid"/>
              <a:round/>
              <a:headEnd/>
              <a:tailEnd/>
            </a:ln>
          </p:spPr>
          <p:txBody>
            <a:bodyPr/>
            <a:lstStyle/>
            <a:p>
              <a:endParaRPr lang="en-US"/>
            </a:p>
          </p:txBody>
        </p:sp>
        <p:sp>
          <p:nvSpPr>
            <p:cNvPr id="5248" name="Freeform 313"/>
            <p:cNvSpPr>
              <a:spLocks noChangeAspect="1"/>
            </p:cNvSpPr>
            <p:nvPr/>
          </p:nvSpPr>
          <p:spPr bwMode="auto">
            <a:xfrm>
              <a:off x="3290" y="758"/>
              <a:ext cx="24" cy="1712"/>
            </a:xfrm>
            <a:custGeom>
              <a:avLst/>
              <a:gdLst>
                <a:gd name="T0" fmla="*/ 0 w 24"/>
                <a:gd name="T1" fmla="*/ 42 h 1712"/>
                <a:gd name="T2" fmla="*/ 0 w 24"/>
                <a:gd name="T3" fmla="*/ 1699 h 1712"/>
                <a:gd name="T4" fmla="*/ 24 w 24"/>
                <a:gd name="T5" fmla="*/ 1712 h 1712"/>
                <a:gd name="T6" fmla="*/ 24 w 24"/>
                <a:gd name="T7" fmla="*/ 55 h 1712"/>
                <a:gd name="T8" fmla="*/ 15 w 24"/>
                <a:gd name="T9" fmla="*/ 0 h 1712"/>
                <a:gd name="T10" fmla="*/ 0 w 24"/>
                <a:gd name="T11" fmla="*/ 42 h 1712"/>
                <a:gd name="T12" fmla="*/ 0 60000 65536"/>
                <a:gd name="T13" fmla="*/ 0 60000 65536"/>
                <a:gd name="T14" fmla="*/ 0 60000 65536"/>
                <a:gd name="T15" fmla="*/ 0 60000 65536"/>
                <a:gd name="T16" fmla="*/ 0 60000 65536"/>
                <a:gd name="T17" fmla="*/ 0 60000 65536"/>
                <a:gd name="T18" fmla="*/ 0 w 24"/>
                <a:gd name="T19" fmla="*/ 0 h 1712"/>
                <a:gd name="T20" fmla="*/ 24 w 24"/>
                <a:gd name="T21" fmla="*/ 1712 h 1712"/>
              </a:gdLst>
              <a:ahLst/>
              <a:cxnLst>
                <a:cxn ang="T12">
                  <a:pos x="T0" y="T1"/>
                </a:cxn>
                <a:cxn ang="T13">
                  <a:pos x="T2" y="T3"/>
                </a:cxn>
                <a:cxn ang="T14">
                  <a:pos x="T4" y="T5"/>
                </a:cxn>
                <a:cxn ang="T15">
                  <a:pos x="T6" y="T7"/>
                </a:cxn>
                <a:cxn ang="T16">
                  <a:pos x="T8" y="T9"/>
                </a:cxn>
                <a:cxn ang="T17">
                  <a:pos x="T10" y="T11"/>
                </a:cxn>
              </a:cxnLst>
              <a:rect l="T18" t="T19" r="T20" b="T21"/>
              <a:pathLst>
                <a:path w="24" h="1712">
                  <a:moveTo>
                    <a:pt x="0" y="42"/>
                  </a:moveTo>
                  <a:lnTo>
                    <a:pt x="0" y="1699"/>
                  </a:lnTo>
                  <a:lnTo>
                    <a:pt x="24" y="1712"/>
                  </a:lnTo>
                  <a:lnTo>
                    <a:pt x="24" y="55"/>
                  </a:lnTo>
                  <a:lnTo>
                    <a:pt x="15" y="0"/>
                  </a:lnTo>
                  <a:lnTo>
                    <a:pt x="0" y="42"/>
                  </a:lnTo>
                  <a:close/>
                </a:path>
              </a:pathLst>
            </a:custGeom>
            <a:solidFill>
              <a:srgbClr val="FFFFFF"/>
            </a:solidFill>
            <a:ln w="0">
              <a:solidFill>
                <a:srgbClr val="000000"/>
              </a:solidFill>
              <a:prstDash val="solid"/>
              <a:round/>
              <a:headEnd/>
              <a:tailEnd/>
            </a:ln>
          </p:spPr>
          <p:txBody>
            <a:bodyPr/>
            <a:lstStyle/>
            <a:p>
              <a:endParaRPr lang="en-US"/>
            </a:p>
          </p:txBody>
        </p:sp>
        <p:sp>
          <p:nvSpPr>
            <p:cNvPr id="5249" name="Freeform 314"/>
            <p:cNvSpPr>
              <a:spLocks noChangeAspect="1"/>
            </p:cNvSpPr>
            <p:nvPr/>
          </p:nvSpPr>
          <p:spPr bwMode="auto">
            <a:xfrm>
              <a:off x="2884" y="762"/>
              <a:ext cx="430" cy="287"/>
            </a:xfrm>
            <a:custGeom>
              <a:avLst/>
              <a:gdLst>
                <a:gd name="T0" fmla="*/ 0 w 430"/>
                <a:gd name="T1" fmla="*/ 0 h 287"/>
                <a:gd name="T2" fmla="*/ 0 w 430"/>
                <a:gd name="T3" fmla="*/ 54 h 287"/>
                <a:gd name="T4" fmla="*/ 430 w 430"/>
                <a:gd name="T5" fmla="*/ 287 h 287"/>
                <a:gd name="T6" fmla="*/ 430 w 430"/>
                <a:gd name="T7" fmla="*/ 233 h 287"/>
                <a:gd name="T8" fmla="*/ 0 w 430"/>
                <a:gd name="T9" fmla="*/ 0 h 287"/>
                <a:gd name="T10" fmla="*/ 0 60000 65536"/>
                <a:gd name="T11" fmla="*/ 0 60000 65536"/>
                <a:gd name="T12" fmla="*/ 0 60000 65536"/>
                <a:gd name="T13" fmla="*/ 0 60000 65536"/>
                <a:gd name="T14" fmla="*/ 0 60000 65536"/>
                <a:gd name="T15" fmla="*/ 0 w 430"/>
                <a:gd name="T16" fmla="*/ 0 h 287"/>
                <a:gd name="T17" fmla="*/ 430 w 430"/>
                <a:gd name="T18" fmla="*/ 287 h 287"/>
              </a:gdLst>
              <a:ahLst/>
              <a:cxnLst>
                <a:cxn ang="T10">
                  <a:pos x="T0" y="T1"/>
                </a:cxn>
                <a:cxn ang="T11">
                  <a:pos x="T2" y="T3"/>
                </a:cxn>
                <a:cxn ang="T12">
                  <a:pos x="T4" y="T5"/>
                </a:cxn>
                <a:cxn ang="T13">
                  <a:pos x="T6" y="T7"/>
                </a:cxn>
                <a:cxn ang="T14">
                  <a:pos x="T8" y="T9"/>
                </a:cxn>
              </a:cxnLst>
              <a:rect l="T15" t="T16" r="T17" b="T18"/>
              <a:pathLst>
                <a:path w="430" h="287">
                  <a:moveTo>
                    <a:pt x="0" y="0"/>
                  </a:moveTo>
                  <a:lnTo>
                    <a:pt x="0" y="54"/>
                  </a:lnTo>
                  <a:lnTo>
                    <a:pt x="430" y="287"/>
                  </a:lnTo>
                  <a:lnTo>
                    <a:pt x="430" y="233"/>
                  </a:lnTo>
                  <a:lnTo>
                    <a:pt x="0" y="0"/>
                  </a:lnTo>
                  <a:close/>
                </a:path>
              </a:pathLst>
            </a:custGeom>
            <a:solidFill>
              <a:srgbClr val="FFFFFF"/>
            </a:solidFill>
            <a:ln w="0">
              <a:solidFill>
                <a:srgbClr val="000000"/>
              </a:solidFill>
              <a:prstDash val="solid"/>
              <a:round/>
              <a:headEnd/>
              <a:tailEnd/>
            </a:ln>
          </p:spPr>
          <p:txBody>
            <a:bodyPr/>
            <a:lstStyle/>
            <a:p>
              <a:endParaRPr lang="en-US"/>
            </a:p>
          </p:txBody>
        </p:sp>
        <p:sp>
          <p:nvSpPr>
            <p:cNvPr id="5250" name="Freeform 315"/>
            <p:cNvSpPr>
              <a:spLocks noChangeAspect="1"/>
            </p:cNvSpPr>
            <p:nvPr/>
          </p:nvSpPr>
          <p:spPr bwMode="auto">
            <a:xfrm>
              <a:off x="2884" y="1338"/>
              <a:ext cx="430" cy="286"/>
            </a:xfrm>
            <a:custGeom>
              <a:avLst/>
              <a:gdLst>
                <a:gd name="T0" fmla="*/ 0 w 430"/>
                <a:gd name="T1" fmla="*/ 0 h 286"/>
                <a:gd name="T2" fmla="*/ 0 w 430"/>
                <a:gd name="T3" fmla="*/ 54 h 286"/>
                <a:gd name="T4" fmla="*/ 430 w 430"/>
                <a:gd name="T5" fmla="*/ 286 h 286"/>
                <a:gd name="T6" fmla="*/ 430 w 430"/>
                <a:gd name="T7" fmla="*/ 232 h 286"/>
                <a:gd name="T8" fmla="*/ 0 w 430"/>
                <a:gd name="T9" fmla="*/ 0 h 286"/>
                <a:gd name="T10" fmla="*/ 0 60000 65536"/>
                <a:gd name="T11" fmla="*/ 0 60000 65536"/>
                <a:gd name="T12" fmla="*/ 0 60000 65536"/>
                <a:gd name="T13" fmla="*/ 0 60000 65536"/>
                <a:gd name="T14" fmla="*/ 0 60000 65536"/>
                <a:gd name="T15" fmla="*/ 0 w 430"/>
                <a:gd name="T16" fmla="*/ 0 h 286"/>
                <a:gd name="T17" fmla="*/ 430 w 430"/>
                <a:gd name="T18" fmla="*/ 286 h 286"/>
              </a:gdLst>
              <a:ahLst/>
              <a:cxnLst>
                <a:cxn ang="T10">
                  <a:pos x="T0" y="T1"/>
                </a:cxn>
                <a:cxn ang="T11">
                  <a:pos x="T2" y="T3"/>
                </a:cxn>
                <a:cxn ang="T12">
                  <a:pos x="T4" y="T5"/>
                </a:cxn>
                <a:cxn ang="T13">
                  <a:pos x="T6" y="T7"/>
                </a:cxn>
                <a:cxn ang="T14">
                  <a:pos x="T8" y="T9"/>
                </a:cxn>
              </a:cxnLst>
              <a:rect l="T15" t="T16" r="T17" b="T18"/>
              <a:pathLst>
                <a:path w="430" h="286">
                  <a:moveTo>
                    <a:pt x="0" y="0"/>
                  </a:moveTo>
                  <a:lnTo>
                    <a:pt x="0" y="54"/>
                  </a:lnTo>
                  <a:lnTo>
                    <a:pt x="430" y="286"/>
                  </a:lnTo>
                  <a:lnTo>
                    <a:pt x="430" y="232"/>
                  </a:lnTo>
                  <a:lnTo>
                    <a:pt x="0" y="0"/>
                  </a:lnTo>
                  <a:close/>
                </a:path>
              </a:pathLst>
            </a:custGeom>
            <a:solidFill>
              <a:srgbClr val="FFFFFF"/>
            </a:solidFill>
            <a:ln w="0">
              <a:solidFill>
                <a:srgbClr val="000000"/>
              </a:solidFill>
              <a:prstDash val="solid"/>
              <a:round/>
              <a:headEnd/>
              <a:tailEnd/>
            </a:ln>
          </p:spPr>
          <p:txBody>
            <a:bodyPr/>
            <a:lstStyle/>
            <a:p>
              <a:endParaRPr lang="en-US"/>
            </a:p>
          </p:txBody>
        </p:sp>
        <p:sp>
          <p:nvSpPr>
            <p:cNvPr id="5251" name="Freeform 316"/>
            <p:cNvSpPr>
              <a:spLocks noChangeAspect="1"/>
            </p:cNvSpPr>
            <p:nvPr/>
          </p:nvSpPr>
          <p:spPr bwMode="auto">
            <a:xfrm>
              <a:off x="2884" y="1949"/>
              <a:ext cx="430" cy="286"/>
            </a:xfrm>
            <a:custGeom>
              <a:avLst/>
              <a:gdLst>
                <a:gd name="T0" fmla="*/ 0 w 430"/>
                <a:gd name="T1" fmla="*/ 0 h 286"/>
                <a:gd name="T2" fmla="*/ 0 w 430"/>
                <a:gd name="T3" fmla="*/ 54 h 286"/>
                <a:gd name="T4" fmla="*/ 430 w 430"/>
                <a:gd name="T5" fmla="*/ 286 h 286"/>
                <a:gd name="T6" fmla="*/ 430 w 430"/>
                <a:gd name="T7" fmla="*/ 232 h 286"/>
                <a:gd name="T8" fmla="*/ 0 w 430"/>
                <a:gd name="T9" fmla="*/ 0 h 286"/>
                <a:gd name="T10" fmla="*/ 0 60000 65536"/>
                <a:gd name="T11" fmla="*/ 0 60000 65536"/>
                <a:gd name="T12" fmla="*/ 0 60000 65536"/>
                <a:gd name="T13" fmla="*/ 0 60000 65536"/>
                <a:gd name="T14" fmla="*/ 0 60000 65536"/>
                <a:gd name="T15" fmla="*/ 0 w 430"/>
                <a:gd name="T16" fmla="*/ 0 h 286"/>
                <a:gd name="T17" fmla="*/ 430 w 430"/>
                <a:gd name="T18" fmla="*/ 286 h 286"/>
              </a:gdLst>
              <a:ahLst/>
              <a:cxnLst>
                <a:cxn ang="T10">
                  <a:pos x="T0" y="T1"/>
                </a:cxn>
                <a:cxn ang="T11">
                  <a:pos x="T2" y="T3"/>
                </a:cxn>
                <a:cxn ang="T12">
                  <a:pos x="T4" y="T5"/>
                </a:cxn>
                <a:cxn ang="T13">
                  <a:pos x="T6" y="T7"/>
                </a:cxn>
                <a:cxn ang="T14">
                  <a:pos x="T8" y="T9"/>
                </a:cxn>
              </a:cxnLst>
              <a:rect l="T15" t="T16" r="T17" b="T18"/>
              <a:pathLst>
                <a:path w="430" h="286">
                  <a:moveTo>
                    <a:pt x="0" y="0"/>
                  </a:moveTo>
                  <a:lnTo>
                    <a:pt x="0" y="54"/>
                  </a:lnTo>
                  <a:lnTo>
                    <a:pt x="430" y="286"/>
                  </a:lnTo>
                  <a:lnTo>
                    <a:pt x="430" y="232"/>
                  </a:lnTo>
                  <a:lnTo>
                    <a:pt x="0" y="0"/>
                  </a:lnTo>
                  <a:close/>
                </a:path>
              </a:pathLst>
            </a:custGeom>
            <a:solidFill>
              <a:srgbClr val="FFFFFF"/>
            </a:solidFill>
            <a:ln w="0">
              <a:solidFill>
                <a:srgbClr val="000000"/>
              </a:solidFill>
              <a:prstDash val="solid"/>
              <a:round/>
              <a:headEnd/>
              <a:tailEnd/>
            </a:ln>
          </p:spPr>
          <p:txBody>
            <a:bodyPr/>
            <a:lstStyle/>
            <a:p>
              <a:endParaRPr lang="en-US"/>
            </a:p>
          </p:txBody>
        </p:sp>
      </p:grpSp>
      <p:grpSp>
        <p:nvGrpSpPr>
          <p:cNvPr id="5139" name="Group 317"/>
          <p:cNvGrpSpPr>
            <a:grpSpLocks noChangeAspect="1"/>
          </p:cNvGrpSpPr>
          <p:nvPr/>
        </p:nvGrpSpPr>
        <p:grpSpPr bwMode="auto">
          <a:xfrm>
            <a:off x="2819401" y="85727"/>
            <a:ext cx="773113" cy="1743075"/>
            <a:chOff x="475" y="519"/>
            <a:chExt cx="487" cy="1933"/>
          </a:xfrm>
        </p:grpSpPr>
        <p:sp>
          <p:nvSpPr>
            <p:cNvPr id="5220" name="Freeform 318"/>
            <p:cNvSpPr>
              <a:spLocks noChangeAspect="1"/>
            </p:cNvSpPr>
            <p:nvPr/>
          </p:nvSpPr>
          <p:spPr bwMode="auto">
            <a:xfrm>
              <a:off x="475" y="1927"/>
              <a:ext cx="486" cy="288"/>
            </a:xfrm>
            <a:custGeom>
              <a:avLst/>
              <a:gdLst>
                <a:gd name="T0" fmla="*/ 0 w 486"/>
                <a:gd name="T1" fmla="*/ 234 h 288"/>
                <a:gd name="T2" fmla="*/ 0 w 486"/>
                <a:gd name="T3" fmla="*/ 288 h 288"/>
                <a:gd name="T4" fmla="*/ 486 w 486"/>
                <a:gd name="T5" fmla="*/ 54 h 288"/>
                <a:gd name="T6" fmla="*/ 486 w 486"/>
                <a:gd name="T7" fmla="*/ 0 h 288"/>
                <a:gd name="T8" fmla="*/ 0 w 486"/>
                <a:gd name="T9" fmla="*/ 234 h 288"/>
                <a:gd name="T10" fmla="*/ 0 60000 65536"/>
                <a:gd name="T11" fmla="*/ 0 60000 65536"/>
                <a:gd name="T12" fmla="*/ 0 60000 65536"/>
                <a:gd name="T13" fmla="*/ 0 60000 65536"/>
                <a:gd name="T14" fmla="*/ 0 60000 65536"/>
                <a:gd name="T15" fmla="*/ 0 w 486"/>
                <a:gd name="T16" fmla="*/ 0 h 288"/>
                <a:gd name="T17" fmla="*/ 486 w 486"/>
                <a:gd name="T18" fmla="*/ 288 h 288"/>
              </a:gdLst>
              <a:ahLst/>
              <a:cxnLst>
                <a:cxn ang="T10">
                  <a:pos x="T0" y="T1"/>
                </a:cxn>
                <a:cxn ang="T11">
                  <a:pos x="T2" y="T3"/>
                </a:cxn>
                <a:cxn ang="T12">
                  <a:pos x="T4" y="T5"/>
                </a:cxn>
                <a:cxn ang="T13">
                  <a:pos x="T6" y="T7"/>
                </a:cxn>
                <a:cxn ang="T14">
                  <a:pos x="T8" y="T9"/>
                </a:cxn>
              </a:cxnLst>
              <a:rect l="T15" t="T16" r="T17" b="T18"/>
              <a:pathLst>
                <a:path w="486" h="288">
                  <a:moveTo>
                    <a:pt x="0" y="234"/>
                  </a:moveTo>
                  <a:lnTo>
                    <a:pt x="0" y="288"/>
                  </a:lnTo>
                  <a:lnTo>
                    <a:pt x="486" y="54"/>
                  </a:lnTo>
                  <a:lnTo>
                    <a:pt x="486" y="0"/>
                  </a:lnTo>
                  <a:lnTo>
                    <a:pt x="0" y="234"/>
                  </a:lnTo>
                  <a:close/>
                </a:path>
              </a:pathLst>
            </a:custGeom>
            <a:solidFill>
              <a:srgbClr val="FFFFFF"/>
            </a:solidFill>
            <a:ln w="0">
              <a:solidFill>
                <a:srgbClr val="000000"/>
              </a:solidFill>
              <a:prstDash val="solid"/>
              <a:round/>
              <a:headEnd/>
              <a:tailEnd/>
            </a:ln>
          </p:spPr>
          <p:txBody>
            <a:bodyPr/>
            <a:lstStyle/>
            <a:p>
              <a:endParaRPr lang="en-US"/>
            </a:p>
          </p:txBody>
        </p:sp>
        <p:sp>
          <p:nvSpPr>
            <p:cNvPr id="5221" name="Freeform 319"/>
            <p:cNvSpPr>
              <a:spLocks noChangeAspect="1"/>
            </p:cNvSpPr>
            <p:nvPr/>
          </p:nvSpPr>
          <p:spPr bwMode="auto">
            <a:xfrm>
              <a:off x="475" y="1334"/>
              <a:ext cx="486" cy="288"/>
            </a:xfrm>
            <a:custGeom>
              <a:avLst/>
              <a:gdLst>
                <a:gd name="T0" fmla="*/ 0 w 486"/>
                <a:gd name="T1" fmla="*/ 234 h 288"/>
                <a:gd name="T2" fmla="*/ 0 w 486"/>
                <a:gd name="T3" fmla="*/ 288 h 288"/>
                <a:gd name="T4" fmla="*/ 486 w 486"/>
                <a:gd name="T5" fmla="*/ 54 h 288"/>
                <a:gd name="T6" fmla="*/ 486 w 486"/>
                <a:gd name="T7" fmla="*/ 0 h 288"/>
                <a:gd name="T8" fmla="*/ 0 w 486"/>
                <a:gd name="T9" fmla="*/ 234 h 288"/>
                <a:gd name="T10" fmla="*/ 0 60000 65536"/>
                <a:gd name="T11" fmla="*/ 0 60000 65536"/>
                <a:gd name="T12" fmla="*/ 0 60000 65536"/>
                <a:gd name="T13" fmla="*/ 0 60000 65536"/>
                <a:gd name="T14" fmla="*/ 0 60000 65536"/>
                <a:gd name="T15" fmla="*/ 0 w 486"/>
                <a:gd name="T16" fmla="*/ 0 h 288"/>
                <a:gd name="T17" fmla="*/ 486 w 486"/>
                <a:gd name="T18" fmla="*/ 288 h 288"/>
              </a:gdLst>
              <a:ahLst/>
              <a:cxnLst>
                <a:cxn ang="T10">
                  <a:pos x="T0" y="T1"/>
                </a:cxn>
                <a:cxn ang="T11">
                  <a:pos x="T2" y="T3"/>
                </a:cxn>
                <a:cxn ang="T12">
                  <a:pos x="T4" y="T5"/>
                </a:cxn>
                <a:cxn ang="T13">
                  <a:pos x="T6" y="T7"/>
                </a:cxn>
                <a:cxn ang="T14">
                  <a:pos x="T8" y="T9"/>
                </a:cxn>
              </a:cxnLst>
              <a:rect l="T15" t="T16" r="T17" b="T18"/>
              <a:pathLst>
                <a:path w="486" h="288">
                  <a:moveTo>
                    <a:pt x="0" y="234"/>
                  </a:moveTo>
                  <a:lnTo>
                    <a:pt x="0" y="288"/>
                  </a:lnTo>
                  <a:lnTo>
                    <a:pt x="486" y="54"/>
                  </a:lnTo>
                  <a:lnTo>
                    <a:pt x="486" y="0"/>
                  </a:lnTo>
                  <a:lnTo>
                    <a:pt x="0" y="234"/>
                  </a:lnTo>
                  <a:close/>
                </a:path>
              </a:pathLst>
            </a:custGeom>
            <a:solidFill>
              <a:srgbClr val="FFFFFF"/>
            </a:solidFill>
            <a:ln w="0">
              <a:solidFill>
                <a:srgbClr val="000000"/>
              </a:solidFill>
              <a:prstDash val="solid"/>
              <a:round/>
              <a:headEnd/>
              <a:tailEnd/>
            </a:ln>
          </p:spPr>
          <p:txBody>
            <a:bodyPr/>
            <a:lstStyle/>
            <a:p>
              <a:endParaRPr lang="en-US"/>
            </a:p>
          </p:txBody>
        </p:sp>
        <p:sp>
          <p:nvSpPr>
            <p:cNvPr id="5222" name="Freeform 320"/>
            <p:cNvSpPr>
              <a:spLocks noChangeAspect="1"/>
            </p:cNvSpPr>
            <p:nvPr/>
          </p:nvSpPr>
          <p:spPr bwMode="auto">
            <a:xfrm>
              <a:off x="475" y="727"/>
              <a:ext cx="486" cy="287"/>
            </a:xfrm>
            <a:custGeom>
              <a:avLst/>
              <a:gdLst>
                <a:gd name="T0" fmla="*/ 0 w 486"/>
                <a:gd name="T1" fmla="*/ 233 h 287"/>
                <a:gd name="T2" fmla="*/ 0 w 486"/>
                <a:gd name="T3" fmla="*/ 287 h 287"/>
                <a:gd name="T4" fmla="*/ 486 w 486"/>
                <a:gd name="T5" fmla="*/ 53 h 287"/>
                <a:gd name="T6" fmla="*/ 486 w 486"/>
                <a:gd name="T7" fmla="*/ 0 h 287"/>
                <a:gd name="T8" fmla="*/ 0 w 486"/>
                <a:gd name="T9" fmla="*/ 233 h 287"/>
                <a:gd name="T10" fmla="*/ 0 60000 65536"/>
                <a:gd name="T11" fmla="*/ 0 60000 65536"/>
                <a:gd name="T12" fmla="*/ 0 60000 65536"/>
                <a:gd name="T13" fmla="*/ 0 60000 65536"/>
                <a:gd name="T14" fmla="*/ 0 60000 65536"/>
                <a:gd name="T15" fmla="*/ 0 w 486"/>
                <a:gd name="T16" fmla="*/ 0 h 287"/>
                <a:gd name="T17" fmla="*/ 486 w 486"/>
                <a:gd name="T18" fmla="*/ 287 h 287"/>
              </a:gdLst>
              <a:ahLst/>
              <a:cxnLst>
                <a:cxn ang="T10">
                  <a:pos x="T0" y="T1"/>
                </a:cxn>
                <a:cxn ang="T11">
                  <a:pos x="T2" y="T3"/>
                </a:cxn>
                <a:cxn ang="T12">
                  <a:pos x="T4" y="T5"/>
                </a:cxn>
                <a:cxn ang="T13">
                  <a:pos x="T6" y="T7"/>
                </a:cxn>
                <a:cxn ang="T14">
                  <a:pos x="T8" y="T9"/>
                </a:cxn>
              </a:cxnLst>
              <a:rect l="T15" t="T16" r="T17" b="T18"/>
              <a:pathLst>
                <a:path w="486" h="287">
                  <a:moveTo>
                    <a:pt x="0" y="233"/>
                  </a:moveTo>
                  <a:lnTo>
                    <a:pt x="0" y="287"/>
                  </a:lnTo>
                  <a:lnTo>
                    <a:pt x="486" y="53"/>
                  </a:lnTo>
                  <a:lnTo>
                    <a:pt x="486" y="0"/>
                  </a:lnTo>
                  <a:lnTo>
                    <a:pt x="0" y="233"/>
                  </a:lnTo>
                  <a:close/>
                </a:path>
              </a:pathLst>
            </a:custGeom>
            <a:solidFill>
              <a:srgbClr val="FFFFFF"/>
            </a:solidFill>
            <a:ln w="0">
              <a:solidFill>
                <a:srgbClr val="000000"/>
              </a:solidFill>
              <a:prstDash val="solid"/>
              <a:round/>
              <a:headEnd/>
              <a:tailEnd/>
            </a:ln>
          </p:spPr>
          <p:txBody>
            <a:bodyPr/>
            <a:lstStyle/>
            <a:p>
              <a:endParaRPr lang="en-US"/>
            </a:p>
          </p:txBody>
        </p:sp>
        <p:sp>
          <p:nvSpPr>
            <p:cNvPr id="5223" name="Freeform 321"/>
            <p:cNvSpPr>
              <a:spLocks noChangeAspect="1"/>
            </p:cNvSpPr>
            <p:nvPr/>
          </p:nvSpPr>
          <p:spPr bwMode="auto">
            <a:xfrm>
              <a:off x="476" y="737"/>
              <a:ext cx="30" cy="1715"/>
            </a:xfrm>
            <a:custGeom>
              <a:avLst/>
              <a:gdLst>
                <a:gd name="T0" fmla="*/ 0 w 30"/>
                <a:gd name="T1" fmla="*/ 58 h 1715"/>
                <a:gd name="T2" fmla="*/ 0 w 30"/>
                <a:gd name="T3" fmla="*/ 1715 h 1715"/>
                <a:gd name="T4" fmla="*/ 30 w 30"/>
                <a:gd name="T5" fmla="*/ 1699 h 1715"/>
                <a:gd name="T6" fmla="*/ 30 w 30"/>
                <a:gd name="T7" fmla="*/ 42 h 1715"/>
                <a:gd name="T8" fmla="*/ 16 w 30"/>
                <a:gd name="T9" fmla="*/ 0 h 1715"/>
                <a:gd name="T10" fmla="*/ 0 w 30"/>
                <a:gd name="T11" fmla="*/ 58 h 1715"/>
                <a:gd name="T12" fmla="*/ 0 60000 65536"/>
                <a:gd name="T13" fmla="*/ 0 60000 65536"/>
                <a:gd name="T14" fmla="*/ 0 60000 65536"/>
                <a:gd name="T15" fmla="*/ 0 60000 65536"/>
                <a:gd name="T16" fmla="*/ 0 60000 65536"/>
                <a:gd name="T17" fmla="*/ 0 60000 65536"/>
                <a:gd name="T18" fmla="*/ 0 w 30"/>
                <a:gd name="T19" fmla="*/ 0 h 1715"/>
                <a:gd name="T20" fmla="*/ 30 w 30"/>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30" h="1715">
                  <a:moveTo>
                    <a:pt x="0" y="58"/>
                  </a:moveTo>
                  <a:lnTo>
                    <a:pt x="0" y="1715"/>
                  </a:lnTo>
                  <a:lnTo>
                    <a:pt x="30" y="1699"/>
                  </a:lnTo>
                  <a:lnTo>
                    <a:pt x="30" y="42"/>
                  </a:lnTo>
                  <a:lnTo>
                    <a:pt x="16" y="0"/>
                  </a:lnTo>
                  <a:lnTo>
                    <a:pt x="0" y="58"/>
                  </a:lnTo>
                  <a:close/>
                </a:path>
              </a:pathLst>
            </a:custGeom>
            <a:solidFill>
              <a:srgbClr val="FFFFFF"/>
            </a:solidFill>
            <a:ln w="0">
              <a:solidFill>
                <a:srgbClr val="000000"/>
              </a:solidFill>
              <a:prstDash val="solid"/>
              <a:round/>
              <a:headEnd/>
              <a:tailEnd/>
            </a:ln>
          </p:spPr>
          <p:txBody>
            <a:bodyPr/>
            <a:lstStyle/>
            <a:p>
              <a:endParaRPr lang="en-US"/>
            </a:p>
          </p:txBody>
        </p:sp>
        <p:sp>
          <p:nvSpPr>
            <p:cNvPr id="5224" name="Freeform 322"/>
            <p:cNvSpPr>
              <a:spLocks noChangeAspect="1"/>
            </p:cNvSpPr>
            <p:nvPr/>
          </p:nvSpPr>
          <p:spPr bwMode="auto">
            <a:xfrm>
              <a:off x="514" y="719"/>
              <a:ext cx="31" cy="1714"/>
            </a:xfrm>
            <a:custGeom>
              <a:avLst/>
              <a:gdLst>
                <a:gd name="T0" fmla="*/ 0 w 31"/>
                <a:gd name="T1" fmla="*/ 57 h 1714"/>
                <a:gd name="T2" fmla="*/ 0 w 31"/>
                <a:gd name="T3" fmla="*/ 1714 h 1714"/>
                <a:gd name="T4" fmla="*/ 31 w 31"/>
                <a:gd name="T5" fmla="*/ 1699 h 1714"/>
                <a:gd name="T6" fmla="*/ 31 w 31"/>
                <a:gd name="T7" fmla="*/ 42 h 1714"/>
                <a:gd name="T8" fmla="*/ 16 w 31"/>
                <a:gd name="T9" fmla="*/ 0 h 1714"/>
                <a:gd name="T10" fmla="*/ 0 w 31"/>
                <a:gd name="T11" fmla="*/ 57 h 1714"/>
                <a:gd name="T12" fmla="*/ 0 60000 65536"/>
                <a:gd name="T13" fmla="*/ 0 60000 65536"/>
                <a:gd name="T14" fmla="*/ 0 60000 65536"/>
                <a:gd name="T15" fmla="*/ 0 60000 65536"/>
                <a:gd name="T16" fmla="*/ 0 60000 65536"/>
                <a:gd name="T17" fmla="*/ 0 60000 65536"/>
                <a:gd name="T18" fmla="*/ 0 w 31"/>
                <a:gd name="T19" fmla="*/ 0 h 1714"/>
                <a:gd name="T20" fmla="*/ 31 w 31"/>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31" h="1714">
                  <a:moveTo>
                    <a:pt x="0" y="57"/>
                  </a:moveTo>
                  <a:lnTo>
                    <a:pt x="0" y="1714"/>
                  </a:lnTo>
                  <a:lnTo>
                    <a:pt x="31" y="1699"/>
                  </a:lnTo>
                  <a:lnTo>
                    <a:pt x="31" y="42"/>
                  </a:lnTo>
                  <a:lnTo>
                    <a:pt x="16" y="0"/>
                  </a:lnTo>
                  <a:lnTo>
                    <a:pt x="0" y="57"/>
                  </a:lnTo>
                  <a:close/>
                </a:path>
              </a:pathLst>
            </a:custGeom>
            <a:solidFill>
              <a:srgbClr val="FFFFFF"/>
            </a:solidFill>
            <a:ln w="0">
              <a:solidFill>
                <a:srgbClr val="000000"/>
              </a:solidFill>
              <a:prstDash val="solid"/>
              <a:round/>
              <a:headEnd/>
              <a:tailEnd/>
            </a:ln>
          </p:spPr>
          <p:txBody>
            <a:bodyPr/>
            <a:lstStyle/>
            <a:p>
              <a:endParaRPr lang="en-US"/>
            </a:p>
          </p:txBody>
        </p:sp>
        <p:sp>
          <p:nvSpPr>
            <p:cNvPr id="5225" name="Freeform 323"/>
            <p:cNvSpPr>
              <a:spLocks noChangeAspect="1"/>
            </p:cNvSpPr>
            <p:nvPr/>
          </p:nvSpPr>
          <p:spPr bwMode="auto">
            <a:xfrm>
              <a:off x="551" y="701"/>
              <a:ext cx="32" cy="1715"/>
            </a:xfrm>
            <a:custGeom>
              <a:avLst/>
              <a:gdLst>
                <a:gd name="T0" fmla="*/ 0 w 32"/>
                <a:gd name="T1" fmla="*/ 58 h 1715"/>
                <a:gd name="T2" fmla="*/ 0 w 32"/>
                <a:gd name="T3" fmla="*/ 1715 h 1715"/>
                <a:gd name="T4" fmla="*/ 32 w 32"/>
                <a:gd name="T5" fmla="*/ 1699 h 1715"/>
                <a:gd name="T6" fmla="*/ 32 w 32"/>
                <a:gd name="T7" fmla="*/ 42 h 1715"/>
                <a:gd name="T8" fmla="*/ 16 w 32"/>
                <a:gd name="T9" fmla="*/ 0 h 1715"/>
                <a:gd name="T10" fmla="*/ 0 w 32"/>
                <a:gd name="T11" fmla="*/ 58 h 1715"/>
                <a:gd name="T12" fmla="*/ 0 60000 65536"/>
                <a:gd name="T13" fmla="*/ 0 60000 65536"/>
                <a:gd name="T14" fmla="*/ 0 60000 65536"/>
                <a:gd name="T15" fmla="*/ 0 60000 65536"/>
                <a:gd name="T16" fmla="*/ 0 60000 65536"/>
                <a:gd name="T17" fmla="*/ 0 60000 65536"/>
                <a:gd name="T18" fmla="*/ 0 w 32"/>
                <a:gd name="T19" fmla="*/ 0 h 1715"/>
                <a:gd name="T20" fmla="*/ 32 w 32"/>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32" h="1715">
                  <a:moveTo>
                    <a:pt x="0" y="58"/>
                  </a:moveTo>
                  <a:lnTo>
                    <a:pt x="0" y="1715"/>
                  </a:lnTo>
                  <a:lnTo>
                    <a:pt x="32" y="1699"/>
                  </a:lnTo>
                  <a:lnTo>
                    <a:pt x="32" y="42"/>
                  </a:lnTo>
                  <a:lnTo>
                    <a:pt x="16" y="0"/>
                  </a:lnTo>
                  <a:lnTo>
                    <a:pt x="0" y="58"/>
                  </a:lnTo>
                  <a:close/>
                </a:path>
              </a:pathLst>
            </a:custGeom>
            <a:solidFill>
              <a:srgbClr val="FFFFFF"/>
            </a:solidFill>
            <a:ln w="0">
              <a:solidFill>
                <a:srgbClr val="000000"/>
              </a:solidFill>
              <a:prstDash val="solid"/>
              <a:round/>
              <a:headEnd/>
              <a:tailEnd/>
            </a:ln>
          </p:spPr>
          <p:txBody>
            <a:bodyPr/>
            <a:lstStyle/>
            <a:p>
              <a:endParaRPr lang="en-US"/>
            </a:p>
          </p:txBody>
        </p:sp>
        <p:sp>
          <p:nvSpPr>
            <p:cNvPr id="5226" name="Freeform 324"/>
            <p:cNvSpPr>
              <a:spLocks noChangeAspect="1"/>
            </p:cNvSpPr>
            <p:nvPr/>
          </p:nvSpPr>
          <p:spPr bwMode="auto">
            <a:xfrm>
              <a:off x="589" y="683"/>
              <a:ext cx="32" cy="1714"/>
            </a:xfrm>
            <a:custGeom>
              <a:avLst/>
              <a:gdLst>
                <a:gd name="T0" fmla="*/ 0 w 32"/>
                <a:gd name="T1" fmla="*/ 57 h 1714"/>
                <a:gd name="T2" fmla="*/ 0 w 32"/>
                <a:gd name="T3" fmla="*/ 1714 h 1714"/>
                <a:gd name="T4" fmla="*/ 32 w 32"/>
                <a:gd name="T5" fmla="*/ 1699 h 1714"/>
                <a:gd name="T6" fmla="*/ 32 w 32"/>
                <a:gd name="T7" fmla="*/ 42 h 1714"/>
                <a:gd name="T8" fmla="*/ 16 w 32"/>
                <a:gd name="T9" fmla="*/ 0 h 1714"/>
                <a:gd name="T10" fmla="*/ 0 w 32"/>
                <a:gd name="T11" fmla="*/ 57 h 1714"/>
                <a:gd name="T12" fmla="*/ 0 60000 65536"/>
                <a:gd name="T13" fmla="*/ 0 60000 65536"/>
                <a:gd name="T14" fmla="*/ 0 60000 65536"/>
                <a:gd name="T15" fmla="*/ 0 60000 65536"/>
                <a:gd name="T16" fmla="*/ 0 60000 65536"/>
                <a:gd name="T17" fmla="*/ 0 60000 65536"/>
                <a:gd name="T18" fmla="*/ 0 w 32"/>
                <a:gd name="T19" fmla="*/ 0 h 1714"/>
                <a:gd name="T20" fmla="*/ 32 w 32"/>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32" h="1714">
                  <a:moveTo>
                    <a:pt x="0" y="57"/>
                  </a:moveTo>
                  <a:lnTo>
                    <a:pt x="0" y="1714"/>
                  </a:lnTo>
                  <a:lnTo>
                    <a:pt x="32" y="1699"/>
                  </a:lnTo>
                  <a:lnTo>
                    <a:pt x="32" y="42"/>
                  </a:lnTo>
                  <a:lnTo>
                    <a:pt x="16" y="0"/>
                  </a:lnTo>
                  <a:lnTo>
                    <a:pt x="0" y="57"/>
                  </a:lnTo>
                  <a:close/>
                </a:path>
              </a:pathLst>
            </a:custGeom>
            <a:solidFill>
              <a:srgbClr val="FFFFFF"/>
            </a:solidFill>
            <a:ln w="0">
              <a:solidFill>
                <a:srgbClr val="000000"/>
              </a:solidFill>
              <a:prstDash val="solid"/>
              <a:round/>
              <a:headEnd/>
              <a:tailEnd/>
            </a:ln>
          </p:spPr>
          <p:txBody>
            <a:bodyPr/>
            <a:lstStyle/>
            <a:p>
              <a:endParaRPr lang="en-US"/>
            </a:p>
          </p:txBody>
        </p:sp>
        <p:sp>
          <p:nvSpPr>
            <p:cNvPr id="5227" name="Freeform 325"/>
            <p:cNvSpPr>
              <a:spLocks noChangeAspect="1"/>
            </p:cNvSpPr>
            <p:nvPr/>
          </p:nvSpPr>
          <p:spPr bwMode="auto">
            <a:xfrm>
              <a:off x="628" y="664"/>
              <a:ext cx="30" cy="1715"/>
            </a:xfrm>
            <a:custGeom>
              <a:avLst/>
              <a:gdLst>
                <a:gd name="T0" fmla="*/ 0 w 30"/>
                <a:gd name="T1" fmla="*/ 58 h 1715"/>
                <a:gd name="T2" fmla="*/ 0 w 30"/>
                <a:gd name="T3" fmla="*/ 1715 h 1715"/>
                <a:gd name="T4" fmla="*/ 30 w 30"/>
                <a:gd name="T5" fmla="*/ 1699 h 1715"/>
                <a:gd name="T6" fmla="*/ 30 w 30"/>
                <a:gd name="T7" fmla="*/ 42 h 1715"/>
                <a:gd name="T8" fmla="*/ 17 w 30"/>
                <a:gd name="T9" fmla="*/ 0 h 1715"/>
                <a:gd name="T10" fmla="*/ 0 w 30"/>
                <a:gd name="T11" fmla="*/ 58 h 1715"/>
                <a:gd name="T12" fmla="*/ 0 60000 65536"/>
                <a:gd name="T13" fmla="*/ 0 60000 65536"/>
                <a:gd name="T14" fmla="*/ 0 60000 65536"/>
                <a:gd name="T15" fmla="*/ 0 60000 65536"/>
                <a:gd name="T16" fmla="*/ 0 60000 65536"/>
                <a:gd name="T17" fmla="*/ 0 60000 65536"/>
                <a:gd name="T18" fmla="*/ 0 w 30"/>
                <a:gd name="T19" fmla="*/ 0 h 1715"/>
                <a:gd name="T20" fmla="*/ 30 w 30"/>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30" h="1715">
                  <a:moveTo>
                    <a:pt x="0" y="58"/>
                  </a:moveTo>
                  <a:lnTo>
                    <a:pt x="0" y="1715"/>
                  </a:lnTo>
                  <a:lnTo>
                    <a:pt x="30" y="1699"/>
                  </a:lnTo>
                  <a:lnTo>
                    <a:pt x="30" y="42"/>
                  </a:lnTo>
                  <a:lnTo>
                    <a:pt x="17" y="0"/>
                  </a:lnTo>
                  <a:lnTo>
                    <a:pt x="0" y="58"/>
                  </a:lnTo>
                  <a:close/>
                </a:path>
              </a:pathLst>
            </a:custGeom>
            <a:solidFill>
              <a:srgbClr val="FFFFFF"/>
            </a:solidFill>
            <a:ln w="0">
              <a:solidFill>
                <a:srgbClr val="000000"/>
              </a:solidFill>
              <a:prstDash val="solid"/>
              <a:round/>
              <a:headEnd/>
              <a:tailEnd/>
            </a:ln>
          </p:spPr>
          <p:txBody>
            <a:bodyPr/>
            <a:lstStyle/>
            <a:p>
              <a:endParaRPr lang="en-US"/>
            </a:p>
          </p:txBody>
        </p:sp>
        <p:sp>
          <p:nvSpPr>
            <p:cNvPr id="5228" name="Freeform 326"/>
            <p:cNvSpPr>
              <a:spLocks noChangeAspect="1"/>
            </p:cNvSpPr>
            <p:nvPr/>
          </p:nvSpPr>
          <p:spPr bwMode="auto">
            <a:xfrm>
              <a:off x="666" y="646"/>
              <a:ext cx="29" cy="1714"/>
            </a:xfrm>
            <a:custGeom>
              <a:avLst/>
              <a:gdLst>
                <a:gd name="T0" fmla="*/ 0 w 29"/>
                <a:gd name="T1" fmla="*/ 57 h 1714"/>
                <a:gd name="T2" fmla="*/ 0 w 29"/>
                <a:gd name="T3" fmla="*/ 1714 h 1714"/>
                <a:gd name="T4" fmla="*/ 29 w 29"/>
                <a:gd name="T5" fmla="*/ 1700 h 1714"/>
                <a:gd name="T6" fmla="*/ 29 w 29"/>
                <a:gd name="T7" fmla="*/ 43 h 1714"/>
                <a:gd name="T8" fmla="*/ 17 w 29"/>
                <a:gd name="T9" fmla="*/ 0 h 1714"/>
                <a:gd name="T10" fmla="*/ 0 w 29"/>
                <a:gd name="T11" fmla="*/ 57 h 1714"/>
                <a:gd name="T12" fmla="*/ 0 60000 65536"/>
                <a:gd name="T13" fmla="*/ 0 60000 65536"/>
                <a:gd name="T14" fmla="*/ 0 60000 65536"/>
                <a:gd name="T15" fmla="*/ 0 60000 65536"/>
                <a:gd name="T16" fmla="*/ 0 60000 65536"/>
                <a:gd name="T17" fmla="*/ 0 60000 65536"/>
                <a:gd name="T18" fmla="*/ 0 w 29"/>
                <a:gd name="T19" fmla="*/ 0 h 1714"/>
                <a:gd name="T20" fmla="*/ 29 w 29"/>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29" h="1714">
                  <a:moveTo>
                    <a:pt x="0" y="57"/>
                  </a:moveTo>
                  <a:lnTo>
                    <a:pt x="0" y="1714"/>
                  </a:lnTo>
                  <a:lnTo>
                    <a:pt x="29" y="1700"/>
                  </a:lnTo>
                  <a:lnTo>
                    <a:pt x="29" y="43"/>
                  </a:lnTo>
                  <a:lnTo>
                    <a:pt x="17" y="0"/>
                  </a:lnTo>
                  <a:lnTo>
                    <a:pt x="0" y="57"/>
                  </a:lnTo>
                  <a:close/>
                </a:path>
              </a:pathLst>
            </a:custGeom>
            <a:solidFill>
              <a:srgbClr val="FFFFFF"/>
            </a:solidFill>
            <a:ln w="0">
              <a:solidFill>
                <a:srgbClr val="000000"/>
              </a:solidFill>
              <a:prstDash val="solid"/>
              <a:round/>
              <a:headEnd/>
              <a:tailEnd/>
            </a:ln>
          </p:spPr>
          <p:txBody>
            <a:bodyPr/>
            <a:lstStyle/>
            <a:p>
              <a:endParaRPr lang="en-US"/>
            </a:p>
          </p:txBody>
        </p:sp>
        <p:sp>
          <p:nvSpPr>
            <p:cNvPr id="5229" name="Freeform 327"/>
            <p:cNvSpPr>
              <a:spLocks noChangeAspect="1"/>
            </p:cNvSpPr>
            <p:nvPr/>
          </p:nvSpPr>
          <p:spPr bwMode="auto">
            <a:xfrm>
              <a:off x="704" y="628"/>
              <a:ext cx="31" cy="1715"/>
            </a:xfrm>
            <a:custGeom>
              <a:avLst/>
              <a:gdLst>
                <a:gd name="T0" fmla="*/ 0 w 31"/>
                <a:gd name="T1" fmla="*/ 58 h 1715"/>
                <a:gd name="T2" fmla="*/ 0 w 31"/>
                <a:gd name="T3" fmla="*/ 1715 h 1715"/>
                <a:gd name="T4" fmla="*/ 31 w 31"/>
                <a:gd name="T5" fmla="*/ 1699 h 1715"/>
                <a:gd name="T6" fmla="*/ 31 w 31"/>
                <a:gd name="T7" fmla="*/ 42 h 1715"/>
                <a:gd name="T8" fmla="*/ 15 w 31"/>
                <a:gd name="T9" fmla="*/ 0 h 1715"/>
                <a:gd name="T10" fmla="*/ 0 w 31"/>
                <a:gd name="T11" fmla="*/ 58 h 1715"/>
                <a:gd name="T12" fmla="*/ 0 60000 65536"/>
                <a:gd name="T13" fmla="*/ 0 60000 65536"/>
                <a:gd name="T14" fmla="*/ 0 60000 65536"/>
                <a:gd name="T15" fmla="*/ 0 60000 65536"/>
                <a:gd name="T16" fmla="*/ 0 60000 65536"/>
                <a:gd name="T17" fmla="*/ 0 60000 65536"/>
                <a:gd name="T18" fmla="*/ 0 w 31"/>
                <a:gd name="T19" fmla="*/ 0 h 1715"/>
                <a:gd name="T20" fmla="*/ 31 w 31"/>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31" h="1715">
                  <a:moveTo>
                    <a:pt x="0" y="58"/>
                  </a:moveTo>
                  <a:lnTo>
                    <a:pt x="0" y="1715"/>
                  </a:lnTo>
                  <a:lnTo>
                    <a:pt x="31" y="1699"/>
                  </a:lnTo>
                  <a:lnTo>
                    <a:pt x="31" y="42"/>
                  </a:lnTo>
                  <a:lnTo>
                    <a:pt x="15" y="0"/>
                  </a:lnTo>
                  <a:lnTo>
                    <a:pt x="0" y="58"/>
                  </a:lnTo>
                  <a:close/>
                </a:path>
              </a:pathLst>
            </a:custGeom>
            <a:solidFill>
              <a:srgbClr val="FFFFFF"/>
            </a:solidFill>
            <a:ln w="0">
              <a:solidFill>
                <a:srgbClr val="000000"/>
              </a:solidFill>
              <a:prstDash val="solid"/>
              <a:round/>
              <a:headEnd/>
              <a:tailEnd/>
            </a:ln>
          </p:spPr>
          <p:txBody>
            <a:bodyPr/>
            <a:lstStyle/>
            <a:p>
              <a:endParaRPr lang="en-US"/>
            </a:p>
          </p:txBody>
        </p:sp>
        <p:sp>
          <p:nvSpPr>
            <p:cNvPr id="5230" name="Freeform 328"/>
            <p:cNvSpPr>
              <a:spLocks noChangeAspect="1"/>
            </p:cNvSpPr>
            <p:nvPr/>
          </p:nvSpPr>
          <p:spPr bwMode="auto">
            <a:xfrm>
              <a:off x="742" y="610"/>
              <a:ext cx="31" cy="1714"/>
            </a:xfrm>
            <a:custGeom>
              <a:avLst/>
              <a:gdLst>
                <a:gd name="T0" fmla="*/ 0 w 31"/>
                <a:gd name="T1" fmla="*/ 57 h 1714"/>
                <a:gd name="T2" fmla="*/ 0 w 31"/>
                <a:gd name="T3" fmla="*/ 1714 h 1714"/>
                <a:gd name="T4" fmla="*/ 31 w 31"/>
                <a:gd name="T5" fmla="*/ 1699 h 1714"/>
                <a:gd name="T6" fmla="*/ 31 w 31"/>
                <a:gd name="T7" fmla="*/ 42 h 1714"/>
                <a:gd name="T8" fmla="*/ 15 w 31"/>
                <a:gd name="T9" fmla="*/ 0 h 1714"/>
                <a:gd name="T10" fmla="*/ 0 w 31"/>
                <a:gd name="T11" fmla="*/ 57 h 1714"/>
                <a:gd name="T12" fmla="*/ 0 60000 65536"/>
                <a:gd name="T13" fmla="*/ 0 60000 65536"/>
                <a:gd name="T14" fmla="*/ 0 60000 65536"/>
                <a:gd name="T15" fmla="*/ 0 60000 65536"/>
                <a:gd name="T16" fmla="*/ 0 60000 65536"/>
                <a:gd name="T17" fmla="*/ 0 60000 65536"/>
                <a:gd name="T18" fmla="*/ 0 w 31"/>
                <a:gd name="T19" fmla="*/ 0 h 1714"/>
                <a:gd name="T20" fmla="*/ 31 w 31"/>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31" h="1714">
                  <a:moveTo>
                    <a:pt x="0" y="57"/>
                  </a:moveTo>
                  <a:lnTo>
                    <a:pt x="0" y="1714"/>
                  </a:lnTo>
                  <a:lnTo>
                    <a:pt x="31" y="1699"/>
                  </a:lnTo>
                  <a:lnTo>
                    <a:pt x="31" y="42"/>
                  </a:lnTo>
                  <a:lnTo>
                    <a:pt x="15" y="0"/>
                  </a:lnTo>
                  <a:lnTo>
                    <a:pt x="0" y="57"/>
                  </a:lnTo>
                  <a:close/>
                </a:path>
              </a:pathLst>
            </a:custGeom>
            <a:solidFill>
              <a:srgbClr val="FFFFFF"/>
            </a:solidFill>
            <a:ln w="0">
              <a:solidFill>
                <a:srgbClr val="000000"/>
              </a:solidFill>
              <a:prstDash val="solid"/>
              <a:round/>
              <a:headEnd/>
              <a:tailEnd/>
            </a:ln>
          </p:spPr>
          <p:txBody>
            <a:bodyPr/>
            <a:lstStyle/>
            <a:p>
              <a:endParaRPr lang="en-US"/>
            </a:p>
          </p:txBody>
        </p:sp>
        <p:sp>
          <p:nvSpPr>
            <p:cNvPr id="5231" name="Freeform 329"/>
            <p:cNvSpPr>
              <a:spLocks noChangeAspect="1"/>
            </p:cNvSpPr>
            <p:nvPr/>
          </p:nvSpPr>
          <p:spPr bwMode="auto">
            <a:xfrm>
              <a:off x="781" y="591"/>
              <a:ext cx="29" cy="1715"/>
            </a:xfrm>
            <a:custGeom>
              <a:avLst/>
              <a:gdLst>
                <a:gd name="T0" fmla="*/ 0 w 29"/>
                <a:gd name="T1" fmla="*/ 58 h 1715"/>
                <a:gd name="T2" fmla="*/ 0 w 29"/>
                <a:gd name="T3" fmla="*/ 1715 h 1715"/>
                <a:gd name="T4" fmla="*/ 29 w 29"/>
                <a:gd name="T5" fmla="*/ 1700 h 1715"/>
                <a:gd name="T6" fmla="*/ 29 w 29"/>
                <a:gd name="T7" fmla="*/ 43 h 1715"/>
                <a:gd name="T8" fmla="*/ 16 w 29"/>
                <a:gd name="T9" fmla="*/ 0 h 1715"/>
                <a:gd name="T10" fmla="*/ 0 w 29"/>
                <a:gd name="T11" fmla="*/ 58 h 1715"/>
                <a:gd name="T12" fmla="*/ 0 60000 65536"/>
                <a:gd name="T13" fmla="*/ 0 60000 65536"/>
                <a:gd name="T14" fmla="*/ 0 60000 65536"/>
                <a:gd name="T15" fmla="*/ 0 60000 65536"/>
                <a:gd name="T16" fmla="*/ 0 60000 65536"/>
                <a:gd name="T17" fmla="*/ 0 60000 65536"/>
                <a:gd name="T18" fmla="*/ 0 w 29"/>
                <a:gd name="T19" fmla="*/ 0 h 1715"/>
                <a:gd name="T20" fmla="*/ 29 w 29"/>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29" h="1715">
                  <a:moveTo>
                    <a:pt x="0" y="58"/>
                  </a:moveTo>
                  <a:lnTo>
                    <a:pt x="0" y="1715"/>
                  </a:lnTo>
                  <a:lnTo>
                    <a:pt x="29" y="1700"/>
                  </a:lnTo>
                  <a:lnTo>
                    <a:pt x="29" y="43"/>
                  </a:lnTo>
                  <a:lnTo>
                    <a:pt x="16" y="0"/>
                  </a:lnTo>
                  <a:lnTo>
                    <a:pt x="0" y="58"/>
                  </a:lnTo>
                  <a:close/>
                </a:path>
              </a:pathLst>
            </a:custGeom>
            <a:solidFill>
              <a:srgbClr val="FFFFFF"/>
            </a:solidFill>
            <a:ln w="0">
              <a:solidFill>
                <a:srgbClr val="000000"/>
              </a:solidFill>
              <a:prstDash val="solid"/>
              <a:round/>
              <a:headEnd/>
              <a:tailEnd/>
            </a:ln>
          </p:spPr>
          <p:txBody>
            <a:bodyPr/>
            <a:lstStyle/>
            <a:p>
              <a:endParaRPr lang="en-US"/>
            </a:p>
          </p:txBody>
        </p:sp>
        <p:sp>
          <p:nvSpPr>
            <p:cNvPr id="5232" name="Freeform 330"/>
            <p:cNvSpPr>
              <a:spLocks noChangeAspect="1"/>
            </p:cNvSpPr>
            <p:nvPr/>
          </p:nvSpPr>
          <p:spPr bwMode="auto">
            <a:xfrm>
              <a:off x="817" y="574"/>
              <a:ext cx="31" cy="1714"/>
            </a:xfrm>
            <a:custGeom>
              <a:avLst/>
              <a:gdLst>
                <a:gd name="T0" fmla="*/ 0 w 31"/>
                <a:gd name="T1" fmla="*/ 57 h 1714"/>
                <a:gd name="T2" fmla="*/ 0 w 31"/>
                <a:gd name="T3" fmla="*/ 1714 h 1714"/>
                <a:gd name="T4" fmla="*/ 31 w 31"/>
                <a:gd name="T5" fmla="*/ 1699 h 1714"/>
                <a:gd name="T6" fmla="*/ 31 w 31"/>
                <a:gd name="T7" fmla="*/ 42 h 1714"/>
                <a:gd name="T8" fmla="*/ 17 w 31"/>
                <a:gd name="T9" fmla="*/ 0 h 1714"/>
                <a:gd name="T10" fmla="*/ 0 w 31"/>
                <a:gd name="T11" fmla="*/ 57 h 1714"/>
                <a:gd name="T12" fmla="*/ 0 60000 65536"/>
                <a:gd name="T13" fmla="*/ 0 60000 65536"/>
                <a:gd name="T14" fmla="*/ 0 60000 65536"/>
                <a:gd name="T15" fmla="*/ 0 60000 65536"/>
                <a:gd name="T16" fmla="*/ 0 60000 65536"/>
                <a:gd name="T17" fmla="*/ 0 60000 65536"/>
                <a:gd name="T18" fmla="*/ 0 w 31"/>
                <a:gd name="T19" fmla="*/ 0 h 1714"/>
                <a:gd name="T20" fmla="*/ 31 w 31"/>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31" h="1714">
                  <a:moveTo>
                    <a:pt x="0" y="57"/>
                  </a:moveTo>
                  <a:lnTo>
                    <a:pt x="0" y="1714"/>
                  </a:lnTo>
                  <a:lnTo>
                    <a:pt x="31" y="1699"/>
                  </a:lnTo>
                  <a:lnTo>
                    <a:pt x="31" y="42"/>
                  </a:lnTo>
                  <a:lnTo>
                    <a:pt x="17" y="0"/>
                  </a:lnTo>
                  <a:lnTo>
                    <a:pt x="0" y="57"/>
                  </a:lnTo>
                  <a:close/>
                </a:path>
              </a:pathLst>
            </a:custGeom>
            <a:solidFill>
              <a:srgbClr val="FFFFFF"/>
            </a:solidFill>
            <a:ln w="0">
              <a:solidFill>
                <a:srgbClr val="000000"/>
              </a:solidFill>
              <a:prstDash val="solid"/>
              <a:round/>
              <a:headEnd/>
              <a:tailEnd/>
            </a:ln>
          </p:spPr>
          <p:txBody>
            <a:bodyPr/>
            <a:lstStyle/>
            <a:p>
              <a:endParaRPr lang="en-US"/>
            </a:p>
          </p:txBody>
        </p:sp>
        <p:sp>
          <p:nvSpPr>
            <p:cNvPr id="5233" name="Freeform 331"/>
            <p:cNvSpPr>
              <a:spLocks noChangeAspect="1"/>
            </p:cNvSpPr>
            <p:nvPr/>
          </p:nvSpPr>
          <p:spPr bwMode="auto">
            <a:xfrm>
              <a:off x="856" y="555"/>
              <a:ext cx="31" cy="1714"/>
            </a:xfrm>
            <a:custGeom>
              <a:avLst/>
              <a:gdLst>
                <a:gd name="T0" fmla="*/ 0 w 31"/>
                <a:gd name="T1" fmla="*/ 57 h 1714"/>
                <a:gd name="T2" fmla="*/ 0 w 31"/>
                <a:gd name="T3" fmla="*/ 1714 h 1714"/>
                <a:gd name="T4" fmla="*/ 31 w 31"/>
                <a:gd name="T5" fmla="*/ 1699 h 1714"/>
                <a:gd name="T6" fmla="*/ 31 w 31"/>
                <a:gd name="T7" fmla="*/ 42 h 1714"/>
                <a:gd name="T8" fmla="*/ 16 w 31"/>
                <a:gd name="T9" fmla="*/ 0 h 1714"/>
                <a:gd name="T10" fmla="*/ 0 w 31"/>
                <a:gd name="T11" fmla="*/ 57 h 1714"/>
                <a:gd name="T12" fmla="*/ 0 60000 65536"/>
                <a:gd name="T13" fmla="*/ 0 60000 65536"/>
                <a:gd name="T14" fmla="*/ 0 60000 65536"/>
                <a:gd name="T15" fmla="*/ 0 60000 65536"/>
                <a:gd name="T16" fmla="*/ 0 60000 65536"/>
                <a:gd name="T17" fmla="*/ 0 60000 65536"/>
                <a:gd name="T18" fmla="*/ 0 w 31"/>
                <a:gd name="T19" fmla="*/ 0 h 1714"/>
                <a:gd name="T20" fmla="*/ 31 w 31"/>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31" h="1714">
                  <a:moveTo>
                    <a:pt x="0" y="57"/>
                  </a:moveTo>
                  <a:lnTo>
                    <a:pt x="0" y="1714"/>
                  </a:lnTo>
                  <a:lnTo>
                    <a:pt x="31" y="1699"/>
                  </a:lnTo>
                  <a:lnTo>
                    <a:pt x="31" y="42"/>
                  </a:lnTo>
                  <a:lnTo>
                    <a:pt x="16" y="0"/>
                  </a:lnTo>
                  <a:lnTo>
                    <a:pt x="0" y="57"/>
                  </a:lnTo>
                  <a:close/>
                </a:path>
              </a:pathLst>
            </a:custGeom>
            <a:solidFill>
              <a:srgbClr val="FFFFFF"/>
            </a:solidFill>
            <a:ln w="0">
              <a:solidFill>
                <a:srgbClr val="000000"/>
              </a:solidFill>
              <a:prstDash val="solid"/>
              <a:round/>
              <a:headEnd/>
              <a:tailEnd/>
            </a:ln>
          </p:spPr>
          <p:txBody>
            <a:bodyPr/>
            <a:lstStyle/>
            <a:p>
              <a:endParaRPr lang="en-US"/>
            </a:p>
          </p:txBody>
        </p:sp>
        <p:sp>
          <p:nvSpPr>
            <p:cNvPr id="5234" name="Freeform 332"/>
            <p:cNvSpPr>
              <a:spLocks noChangeAspect="1"/>
            </p:cNvSpPr>
            <p:nvPr/>
          </p:nvSpPr>
          <p:spPr bwMode="auto">
            <a:xfrm>
              <a:off x="894" y="536"/>
              <a:ext cx="30" cy="1715"/>
            </a:xfrm>
            <a:custGeom>
              <a:avLst/>
              <a:gdLst>
                <a:gd name="T0" fmla="*/ 0 w 30"/>
                <a:gd name="T1" fmla="*/ 58 h 1715"/>
                <a:gd name="T2" fmla="*/ 0 w 30"/>
                <a:gd name="T3" fmla="*/ 1715 h 1715"/>
                <a:gd name="T4" fmla="*/ 30 w 30"/>
                <a:gd name="T5" fmla="*/ 1701 h 1715"/>
                <a:gd name="T6" fmla="*/ 30 w 30"/>
                <a:gd name="T7" fmla="*/ 44 h 1715"/>
                <a:gd name="T8" fmla="*/ 17 w 30"/>
                <a:gd name="T9" fmla="*/ 0 h 1715"/>
                <a:gd name="T10" fmla="*/ 0 w 30"/>
                <a:gd name="T11" fmla="*/ 58 h 1715"/>
                <a:gd name="T12" fmla="*/ 0 60000 65536"/>
                <a:gd name="T13" fmla="*/ 0 60000 65536"/>
                <a:gd name="T14" fmla="*/ 0 60000 65536"/>
                <a:gd name="T15" fmla="*/ 0 60000 65536"/>
                <a:gd name="T16" fmla="*/ 0 60000 65536"/>
                <a:gd name="T17" fmla="*/ 0 60000 65536"/>
                <a:gd name="T18" fmla="*/ 0 w 30"/>
                <a:gd name="T19" fmla="*/ 0 h 1715"/>
                <a:gd name="T20" fmla="*/ 30 w 30"/>
                <a:gd name="T21" fmla="*/ 1715 h 1715"/>
              </a:gdLst>
              <a:ahLst/>
              <a:cxnLst>
                <a:cxn ang="T12">
                  <a:pos x="T0" y="T1"/>
                </a:cxn>
                <a:cxn ang="T13">
                  <a:pos x="T2" y="T3"/>
                </a:cxn>
                <a:cxn ang="T14">
                  <a:pos x="T4" y="T5"/>
                </a:cxn>
                <a:cxn ang="T15">
                  <a:pos x="T6" y="T7"/>
                </a:cxn>
                <a:cxn ang="T16">
                  <a:pos x="T8" y="T9"/>
                </a:cxn>
                <a:cxn ang="T17">
                  <a:pos x="T10" y="T11"/>
                </a:cxn>
              </a:cxnLst>
              <a:rect l="T18" t="T19" r="T20" b="T21"/>
              <a:pathLst>
                <a:path w="30" h="1715">
                  <a:moveTo>
                    <a:pt x="0" y="58"/>
                  </a:moveTo>
                  <a:lnTo>
                    <a:pt x="0" y="1715"/>
                  </a:lnTo>
                  <a:lnTo>
                    <a:pt x="30" y="1701"/>
                  </a:lnTo>
                  <a:lnTo>
                    <a:pt x="30" y="44"/>
                  </a:lnTo>
                  <a:lnTo>
                    <a:pt x="17" y="0"/>
                  </a:lnTo>
                  <a:lnTo>
                    <a:pt x="0" y="58"/>
                  </a:lnTo>
                  <a:close/>
                </a:path>
              </a:pathLst>
            </a:custGeom>
            <a:solidFill>
              <a:srgbClr val="FFFFFF"/>
            </a:solidFill>
            <a:ln w="0">
              <a:solidFill>
                <a:srgbClr val="000000"/>
              </a:solidFill>
              <a:prstDash val="solid"/>
              <a:round/>
              <a:headEnd/>
              <a:tailEnd/>
            </a:ln>
          </p:spPr>
          <p:txBody>
            <a:bodyPr/>
            <a:lstStyle/>
            <a:p>
              <a:endParaRPr lang="en-US"/>
            </a:p>
          </p:txBody>
        </p:sp>
        <p:sp>
          <p:nvSpPr>
            <p:cNvPr id="5235" name="Freeform 333"/>
            <p:cNvSpPr>
              <a:spLocks noChangeAspect="1"/>
            </p:cNvSpPr>
            <p:nvPr/>
          </p:nvSpPr>
          <p:spPr bwMode="auto">
            <a:xfrm>
              <a:off x="931" y="519"/>
              <a:ext cx="31" cy="1714"/>
            </a:xfrm>
            <a:custGeom>
              <a:avLst/>
              <a:gdLst>
                <a:gd name="T0" fmla="*/ 0 w 31"/>
                <a:gd name="T1" fmla="*/ 57 h 1714"/>
                <a:gd name="T2" fmla="*/ 0 w 31"/>
                <a:gd name="T3" fmla="*/ 1714 h 1714"/>
                <a:gd name="T4" fmla="*/ 31 w 31"/>
                <a:gd name="T5" fmla="*/ 1699 h 1714"/>
                <a:gd name="T6" fmla="*/ 31 w 31"/>
                <a:gd name="T7" fmla="*/ 42 h 1714"/>
                <a:gd name="T8" fmla="*/ 16 w 31"/>
                <a:gd name="T9" fmla="*/ 0 h 1714"/>
                <a:gd name="T10" fmla="*/ 0 w 31"/>
                <a:gd name="T11" fmla="*/ 57 h 1714"/>
                <a:gd name="T12" fmla="*/ 0 60000 65536"/>
                <a:gd name="T13" fmla="*/ 0 60000 65536"/>
                <a:gd name="T14" fmla="*/ 0 60000 65536"/>
                <a:gd name="T15" fmla="*/ 0 60000 65536"/>
                <a:gd name="T16" fmla="*/ 0 60000 65536"/>
                <a:gd name="T17" fmla="*/ 0 60000 65536"/>
                <a:gd name="T18" fmla="*/ 0 w 31"/>
                <a:gd name="T19" fmla="*/ 0 h 1714"/>
                <a:gd name="T20" fmla="*/ 31 w 31"/>
                <a:gd name="T21" fmla="*/ 1714 h 1714"/>
              </a:gdLst>
              <a:ahLst/>
              <a:cxnLst>
                <a:cxn ang="T12">
                  <a:pos x="T0" y="T1"/>
                </a:cxn>
                <a:cxn ang="T13">
                  <a:pos x="T2" y="T3"/>
                </a:cxn>
                <a:cxn ang="T14">
                  <a:pos x="T4" y="T5"/>
                </a:cxn>
                <a:cxn ang="T15">
                  <a:pos x="T6" y="T7"/>
                </a:cxn>
                <a:cxn ang="T16">
                  <a:pos x="T8" y="T9"/>
                </a:cxn>
                <a:cxn ang="T17">
                  <a:pos x="T10" y="T11"/>
                </a:cxn>
              </a:cxnLst>
              <a:rect l="T18" t="T19" r="T20" b="T21"/>
              <a:pathLst>
                <a:path w="31" h="1714">
                  <a:moveTo>
                    <a:pt x="0" y="57"/>
                  </a:moveTo>
                  <a:lnTo>
                    <a:pt x="0" y="1714"/>
                  </a:lnTo>
                  <a:lnTo>
                    <a:pt x="31" y="1699"/>
                  </a:lnTo>
                  <a:lnTo>
                    <a:pt x="31" y="42"/>
                  </a:lnTo>
                  <a:lnTo>
                    <a:pt x="16" y="0"/>
                  </a:lnTo>
                  <a:lnTo>
                    <a:pt x="0" y="57"/>
                  </a:lnTo>
                  <a:close/>
                </a:path>
              </a:pathLst>
            </a:custGeom>
            <a:solidFill>
              <a:srgbClr val="FFFFFF"/>
            </a:solidFill>
            <a:ln w="0">
              <a:solidFill>
                <a:srgbClr val="000000"/>
              </a:solidFill>
              <a:prstDash val="solid"/>
              <a:round/>
              <a:headEnd/>
              <a:tailEnd/>
            </a:ln>
          </p:spPr>
          <p:txBody>
            <a:bodyPr/>
            <a:lstStyle/>
            <a:p>
              <a:endParaRPr lang="en-US"/>
            </a:p>
          </p:txBody>
        </p:sp>
      </p:grpSp>
      <p:grpSp>
        <p:nvGrpSpPr>
          <p:cNvPr id="5140" name="Group 334"/>
          <p:cNvGrpSpPr>
            <a:grpSpLocks/>
          </p:cNvGrpSpPr>
          <p:nvPr/>
        </p:nvGrpSpPr>
        <p:grpSpPr bwMode="auto">
          <a:xfrm>
            <a:off x="457200" y="7086599"/>
            <a:ext cx="2057400" cy="1516064"/>
            <a:chOff x="288" y="192"/>
            <a:chExt cx="1296" cy="955"/>
          </a:xfrm>
        </p:grpSpPr>
        <p:sp>
          <p:nvSpPr>
            <p:cNvPr id="5186" name="Rectangle 335"/>
            <p:cNvSpPr>
              <a:spLocks noChangeAspect="1" noChangeArrowheads="1"/>
            </p:cNvSpPr>
            <p:nvPr/>
          </p:nvSpPr>
          <p:spPr bwMode="auto">
            <a:xfrm>
              <a:off x="290" y="984"/>
              <a:ext cx="1292" cy="30"/>
            </a:xfrm>
            <a:prstGeom prst="rect">
              <a:avLst/>
            </a:prstGeom>
            <a:solidFill>
              <a:schemeClr val="bg1"/>
            </a:solidFill>
            <a:ln w="0">
              <a:solidFill>
                <a:srgbClr val="000000"/>
              </a:solidFill>
              <a:miter lim="800000"/>
              <a:headEnd/>
              <a:tailEnd/>
            </a:ln>
          </p:spPr>
          <p:txBody>
            <a:bodyPr/>
            <a:lstStyle/>
            <a:p>
              <a:endParaRPr lang="en-US"/>
            </a:p>
          </p:txBody>
        </p:sp>
        <p:sp>
          <p:nvSpPr>
            <p:cNvPr id="5187" name="Rectangle 336"/>
            <p:cNvSpPr>
              <a:spLocks noChangeAspect="1" noChangeArrowheads="1"/>
            </p:cNvSpPr>
            <p:nvPr/>
          </p:nvSpPr>
          <p:spPr bwMode="auto">
            <a:xfrm>
              <a:off x="290" y="652"/>
              <a:ext cx="1293" cy="30"/>
            </a:xfrm>
            <a:prstGeom prst="rect">
              <a:avLst/>
            </a:prstGeom>
            <a:solidFill>
              <a:schemeClr val="bg1"/>
            </a:solidFill>
            <a:ln w="0">
              <a:solidFill>
                <a:srgbClr val="000000"/>
              </a:solidFill>
              <a:miter lim="800000"/>
              <a:headEnd/>
              <a:tailEnd/>
            </a:ln>
          </p:spPr>
          <p:txBody>
            <a:bodyPr/>
            <a:lstStyle/>
            <a:p>
              <a:endParaRPr lang="en-US"/>
            </a:p>
          </p:txBody>
        </p:sp>
        <p:sp>
          <p:nvSpPr>
            <p:cNvPr id="5188" name="Rectangle 337"/>
            <p:cNvSpPr>
              <a:spLocks noChangeAspect="1" noChangeArrowheads="1"/>
            </p:cNvSpPr>
            <p:nvPr/>
          </p:nvSpPr>
          <p:spPr bwMode="auto">
            <a:xfrm>
              <a:off x="290" y="312"/>
              <a:ext cx="1293" cy="30"/>
            </a:xfrm>
            <a:prstGeom prst="rect">
              <a:avLst/>
            </a:prstGeom>
            <a:solidFill>
              <a:schemeClr val="bg1"/>
            </a:solidFill>
            <a:ln w="0">
              <a:solidFill>
                <a:srgbClr val="000000"/>
              </a:solidFill>
              <a:miter lim="800000"/>
              <a:headEnd/>
              <a:tailEnd/>
            </a:ln>
          </p:spPr>
          <p:txBody>
            <a:bodyPr/>
            <a:lstStyle/>
            <a:p>
              <a:endParaRPr lang="en-US"/>
            </a:p>
          </p:txBody>
        </p:sp>
        <p:sp>
          <p:nvSpPr>
            <p:cNvPr id="5189" name="Freeform 338"/>
            <p:cNvSpPr>
              <a:spLocks noChangeAspect="1"/>
            </p:cNvSpPr>
            <p:nvPr/>
          </p:nvSpPr>
          <p:spPr bwMode="auto">
            <a:xfrm>
              <a:off x="288" y="192"/>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90" name="Freeform 339"/>
            <p:cNvSpPr>
              <a:spLocks noChangeAspect="1"/>
            </p:cNvSpPr>
            <p:nvPr/>
          </p:nvSpPr>
          <p:spPr bwMode="auto">
            <a:xfrm>
              <a:off x="338" y="192"/>
              <a:ext cx="41"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91" name="Freeform 340"/>
            <p:cNvSpPr>
              <a:spLocks noChangeAspect="1"/>
            </p:cNvSpPr>
            <p:nvPr/>
          </p:nvSpPr>
          <p:spPr bwMode="auto">
            <a:xfrm>
              <a:off x="389" y="192"/>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92" name="Freeform 341"/>
            <p:cNvSpPr>
              <a:spLocks noChangeAspect="1"/>
            </p:cNvSpPr>
            <p:nvPr/>
          </p:nvSpPr>
          <p:spPr bwMode="auto">
            <a:xfrm>
              <a:off x="439" y="192"/>
              <a:ext cx="40" cy="150"/>
            </a:xfrm>
            <a:custGeom>
              <a:avLst/>
              <a:gdLst>
                <a:gd name="T0" fmla="*/ 1 w 40"/>
                <a:gd name="T1" fmla="*/ 26 h 150"/>
                <a:gd name="T2" fmla="*/ 0 w 40"/>
                <a:gd name="T3" fmla="*/ 150 h 150"/>
                <a:gd name="T4" fmla="*/ 40 w 40"/>
                <a:gd name="T5" fmla="*/ 150 h 150"/>
                <a:gd name="T6" fmla="*/ 40 w 40"/>
                <a:gd name="T7" fmla="*/ 27 h 150"/>
                <a:gd name="T8" fmla="*/ 21 w 40"/>
                <a:gd name="T9" fmla="*/ 0 h 150"/>
                <a:gd name="T10" fmla="*/ 1 w 40"/>
                <a:gd name="T11" fmla="*/ 26 h 150"/>
                <a:gd name="T12" fmla="*/ 0 60000 65536"/>
                <a:gd name="T13" fmla="*/ 0 60000 65536"/>
                <a:gd name="T14" fmla="*/ 0 60000 65536"/>
                <a:gd name="T15" fmla="*/ 0 60000 65536"/>
                <a:gd name="T16" fmla="*/ 0 60000 65536"/>
                <a:gd name="T17" fmla="*/ 0 60000 65536"/>
                <a:gd name="T18" fmla="*/ 0 w 40"/>
                <a:gd name="T19" fmla="*/ 0 h 150"/>
                <a:gd name="T20" fmla="*/ 40 w 40"/>
                <a:gd name="T21" fmla="*/ 150 h 150"/>
              </a:gdLst>
              <a:ahLst/>
              <a:cxnLst>
                <a:cxn ang="T12">
                  <a:pos x="T0" y="T1"/>
                </a:cxn>
                <a:cxn ang="T13">
                  <a:pos x="T2" y="T3"/>
                </a:cxn>
                <a:cxn ang="T14">
                  <a:pos x="T4" y="T5"/>
                </a:cxn>
                <a:cxn ang="T15">
                  <a:pos x="T6" y="T7"/>
                </a:cxn>
                <a:cxn ang="T16">
                  <a:pos x="T8" y="T9"/>
                </a:cxn>
                <a:cxn ang="T17">
                  <a:pos x="T10" y="T11"/>
                </a:cxn>
              </a:cxnLst>
              <a:rect l="T18" t="T19" r="T20" b="T21"/>
              <a:pathLst>
                <a:path w="40" h="150">
                  <a:moveTo>
                    <a:pt x="1" y="26"/>
                  </a:moveTo>
                  <a:lnTo>
                    <a:pt x="0" y="150"/>
                  </a:lnTo>
                  <a:lnTo>
                    <a:pt x="40" y="150"/>
                  </a:lnTo>
                  <a:lnTo>
                    <a:pt x="40" y="27"/>
                  </a:lnTo>
                  <a:lnTo>
                    <a:pt x="21" y="0"/>
                  </a:lnTo>
                  <a:lnTo>
                    <a:pt x="1" y="26"/>
                  </a:lnTo>
                  <a:close/>
                </a:path>
              </a:pathLst>
            </a:custGeom>
            <a:solidFill>
              <a:schemeClr val="bg1"/>
            </a:solidFill>
            <a:ln w="0">
              <a:solidFill>
                <a:srgbClr val="000000"/>
              </a:solidFill>
              <a:prstDash val="solid"/>
              <a:round/>
              <a:headEnd/>
              <a:tailEnd/>
            </a:ln>
          </p:spPr>
          <p:txBody>
            <a:bodyPr/>
            <a:lstStyle/>
            <a:p>
              <a:endParaRPr lang="en-US"/>
            </a:p>
          </p:txBody>
        </p:sp>
        <p:sp>
          <p:nvSpPr>
            <p:cNvPr id="5193" name="Freeform 342"/>
            <p:cNvSpPr>
              <a:spLocks noChangeAspect="1"/>
            </p:cNvSpPr>
            <p:nvPr/>
          </p:nvSpPr>
          <p:spPr bwMode="auto">
            <a:xfrm>
              <a:off x="489" y="192"/>
              <a:ext cx="41" cy="150"/>
            </a:xfrm>
            <a:custGeom>
              <a:avLst/>
              <a:gdLst>
                <a:gd name="T0" fmla="*/ 0 w 41"/>
                <a:gd name="T1" fmla="*/ 24 h 150"/>
                <a:gd name="T2" fmla="*/ 0 w 41"/>
                <a:gd name="T3" fmla="*/ 150 h 150"/>
                <a:gd name="T4" fmla="*/ 40 w 41"/>
                <a:gd name="T5" fmla="*/ 150 h 150"/>
                <a:gd name="T6" fmla="*/ 41 w 41"/>
                <a:gd name="T7" fmla="*/ 26 h 150"/>
                <a:gd name="T8" fmla="*/ 22 w 41"/>
                <a:gd name="T9" fmla="*/ 0 h 150"/>
                <a:gd name="T10" fmla="*/ 0 w 41"/>
                <a:gd name="T11" fmla="*/ 24 h 150"/>
                <a:gd name="T12" fmla="*/ 0 60000 65536"/>
                <a:gd name="T13" fmla="*/ 0 60000 65536"/>
                <a:gd name="T14" fmla="*/ 0 60000 65536"/>
                <a:gd name="T15" fmla="*/ 0 60000 65536"/>
                <a:gd name="T16" fmla="*/ 0 60000 65536"/>
                <a:gd name="T17" fmla="*/ 0 60000 65536"/>
                <a:gd name="T18" fmla="*/ 0 w 41"/>
                <a:gd name="T19" fmla="*/ 0 h 150"/>
                <a:gd name="T20" fmla="*/ 41 w 41"/>
                <a:gd name="T21" fmla="*/ 150 h 150"/>
              </a:gdLst>
              <a:ahLst/>
              <a:cxnLst>
                <a:cxn ang="T12">
                  <a:pos x="T0" y="T1"/>
                </a:cxn>
                <a:cxn ang="T13">
                  <a:pos x="T2" y="T3"/>
                </a:cxn>
                <a:cxn ang="T14">
                  <a:pos x="T4" y="T5"/>
                </a:cxn>
                <a:cxn ang="T15">
                  <a:pos x="T6" y="T7"/>
                </a:cxn>
                <a:cxn ang="T16">
                  <a:pos x="T8" y="T9"/>
                </a:cxn>
                <a:cxn ang="T17">
                  <a:pos x="T10" y="T11"/>
                </a:cxn>
              </a:cxnLst>
              <a:rect l="T18" t="T19" r="T20" b="T21"/>
              <a:pathLst>
                <a:path w="41" h="150">
                  <a:moveTo>
                    <a:pt x="0" y="24"/>
                  </a:moveTo>
                  <a:lnTo>
                    <a:pt x="0" y="150"/>
                  </a:lnTo>
                  <a:lnTo>
                    <a:pt x="40" y="150"/>
                  </a:lnTo>
                  <a:lnTo>
                    <a:pt x="41" y="26"/>
                  </a:lnTo>
                  <a:lnTo>
                    <a:pt x="22" y="0"/>
                  </a:lnTo>
                  <a:lnTo>
                    <a:pt x="0" y="24"/>
                  </a:lnTo>
                  <a:close/>
                </a:path>
              </a:pathLst>
            </a:custGeom>
            <a:solidFill>
              <a:schemeClr val="bg1"/>
            </a:solidFill>
            <a:ln w="0">
              <a:solidFill>
                <a:srgbClr val="000000"/>
              </a:solidFill>
              <a:prstDash val="solid"/>
              <a:round/>
              <a:headEnd/>
              <a:tailEnd/>
            </a:ln>
          </p:spPr>
          <p:txBody>
            <a:bodyPr/>
            <a:lstStyle/>
            <a:p>
              <a:endParaRPr lang="en-US"/>
            </a:p>
          </p:txBody>
        </p:sp>
        <p:sp>
          <p:nvSpPr>
            <p:cNvPr id="5194" name="Freeform 343"/>
            <p:cNvSpPr>
              <a:spLocks noChangeAspect="1"/>
            </p:cNvSpPr>
            <p:nvPr/>
          </p:nvSpPr>
          <p:spPr bwMode="auto">
            <a:xfrm>
              <a:off x="539" y="192"/>
              <a:ext cx="42" cy="150"/>
            </a:xfrm>
            <a:custGeom>
              <a:avLst/>
              <a:gdLst>
                <a:gd name="T0" fmla="*/ 0 w 42"/>
                <a:gd name="T1" fmla="*/ 26 h 150"/>
                <a:gd name="T2" fmla="*/ 0 w 42"/>
                <a:gd name="T3" fmla="*/ 150 h 150"/>
                <a:gd name="T4" fmla="*/ 41 w 42"/>
                <a:gd name="T5" fmla="*/ 150 h 150"/>
                <a:gd name="T6" fmla="*/ 42 w 42"/>
                <a:gd name="T7" fmla="*/ 24 h 150"/>
                <a:gd name="T8" fmla="*/ 22 w 42"/>
                <a:gd name="T9" fmla="*/ 0 h 150"/>
                <a:gd name="T10" fmla="*/ 0 w 42"/>
                <a:gd name="T11" fmla="*/ 26 h 150"/>
                <a:gd name="T12" fmla="*/ 0 60000 65536"/>
                <a:gd name="T13" fmla="*/ 0 60000 65536"/>
                <a:gd name="T14" fmla="*/ 0 60000 65536"/>
                <a:gd name="T15" fmla="*/ 0 60000 65536"/>
                <a:gd name="T16" fmla="*/ 0 60000 65536"/>
                <a:gd name="T17" fmla="*/ 0 60000 65536"/>
                <a:gd name="T18" fmla="*/ 0 w 42"/>
                <a:gd name="T19" fmla="*/ 0 h 150"/>
                <a:gd name="T20" fmla="*/ 42 w 42"/>
                <a:gd name="T21" fmla="*/ 150 h 150"/>
              </a:gdLst>
              <a:ahLst/>
              <a:cxnLst>
                <a:cxn ang="T12">
                  <a:pos x="T0" y="T1"/>
                </a:cxn>
                <a:cxn ang="T13">
                  <a:pos x="T2" y="T3"/>
                </a:cxn>
                <a:cxn ang="T14">
                  <a:pos x="T4" y="T5"/>
                </a:cxn>
                <a:cxn ang="T15">
                  <a:pos x="T6" y="T7"/>
                </a:cxn>
                <a:cxn ang="T16">
                  <a:pos x="T8" y="T9"/>
                </a:cxn>
                <a:cxn ang="T17">
                  <a:pos x="T10" y="T11"/>
                </a:cxn>
              </a:cxnLst>
              <a:rect l="T18" t="T19" r="T20" b="T21"/>
              <a:pathLst>
                <a:path w="42" h="150">
                  <a:moveTo>
                    <a:pt x="0" y="26"/>
                  </a:moveTo>
                  <a:lnTo>
                    <a:pt x="0" y="150"/>
                  </a:lnTo>
                  <a:lnTo>
                    <a:pt x="41" y="150"/>
                  </a:lnTo>
                  <a:lnTo>
                    <a:pt x="42" y="24"/>
                  </a:lnTo>
                  <a:lnTo>
                    <a:pt x="22" y="0"/>
                  </a:lnTo>
                  <a:lnTo>
                    <a:pt x="0" y="26"/>
                  </a:lnTo>
                  <a:close/>
                </a:path>
              </a:pathLst>
            </a:custGeom>
            <a:solidFill>
              <a:schemeClr val="bg1"/>
            </a:solidFill>
            <a:ln w="0">
              <a:solidFill>
                <a:srgbClr val="000000"/>
              </a:solidFill>
              <a:prstDash val="solid"/>
              <a:round/>
              <a:headEnd/>
              <a:tailEnd/>
            </a:ln>
          </p:spPr>
          <p:txBody>
            <a:bodyPr/>
            <a:lstStyle/>
            <a:p>
              <a:endParaRPr lang="en-US"/>
            </a:p>
          </p:txBody>
        </p:sp>
        <p:sp>
          <p:nvSpPr>
            <p:cNvPr id="5195" name="Freeform 344"/>
            <p:cNvSpPr>
              <a:spLocks noChangeAspect="1"/>
            </p:cNvSpPr>
            <p:nvPr/>
          </p:nvSpPr>
          <p:spPr bwMode="auto">
            <a:xfrm>
              <a:off x="590" y="192"/>
              <a:ext cx="40" cy="150"/>
            </a:xfrm>
            <a:custGeom>
              <a:avLst/>
              <a:gdLst>
                <a:gd name="T0" fmla="*/ 0 w 40"/>
                <a:gd name="T1" fmla="*/ 26 h 150"/>
                <a:gd name="T2" fmla="*/ 0 w 40"/>
                <a:gd name="T3" fmla="*/ 150 h 150"/>
                <a:gd name="T4" fmla="*/ 40 w 40"/>
                <a:gd name="T5" fmla="*/ 150 h 150"/>
                <a:gd name="T6" fmla="*/ 40 w 40"/>
                <a:gd name="T7" fmla="*/ 26 h 150"/>
                <a:gd name="T8" fmla="*/ 21 w 40"/>
                <a:gd name="T9" fmla="*/ 0 h 150"/>
                <a:gd name="T10" fmla="*/ 0 w 40"/>
                <a:gd name="T11" fmla="*/ 26 h 150"/>
                <a:gd name="T12" fmla="*/ 0 60000 65536"/>
                <a:gd name="T13" fmla="*/ 0 60000 65536"/>
                <a:gd name="T14" fmla="*/ 0 60000 65536"/>
                <a:gd name="T15" fmla="*/ 0 60000 65536"/>
                <a:gd name="T16" fmla="*/ 0 60000 65536"/>
                <a:gd name="T17" fmla="*/ 0 60000 65536"/>
                <a:gd name="T18" fmla="*/ 0 w 40"/>
                <a:gd name="T19" fmla="*/ 0 h 150"/>
                <a:gd name="T20" fmla="*/ 40 w 40"/>
                <a:gd name="T21" fmla="*/ 150 h 150"/>
              </a:gdLst>
              <a:ahLst/>
              <a:cxnLst>
                <a:cxn ang="T12">
                  <a:pos x="T0" y="T1"/>
                </a:cxn>
                <a:cxn ang="T13">
                  <a:pos x="T2" y="T3"/>
                </a:cxn>
                <a:cxn ang="T14">
                  <a:pos x="T4" y="T5"/>
                </a:cxn>
                <a:cxn ang="T15">
                  <a:pos x="T6" y="T7"/>
                </a:cxn>
                <a:cxn ang="T16">
                  <a:pos x="T8" y="T9"/>
                </a:cxn>
                <a:cxn ang="T17">
                  <a:pos x="T10" y="T11"/>
                </a:cxn>
              </a:cxnLst>
              <a:rect l="T18" t="T19" r="T20" b="T21"/>
              <a:pathLst>
                <a:path w="40" h="150">
                  <a:moveTo>
                    <a:pt x="0" y="26"/>
                  </a:moveTo>
                  <a:lnTo>
                    <a:pt x="0" y="150"/>
                  </a:lnTo>
                  <a:lnTo>
                    <a:pt x="40" y="150"/>
                  </a:lnTo>
                  <a:lnTo>
                    <a:pt x="40" y="26"/>
                  </a:lnTo>
                  <a:lnTo>
                    <a:pt x="21" y="0"/>
                  </a:lnTo>
                  <a:lnTo>
                    <a:pt x="0" y="26"/>
                  </a:lnTo>
                  <a:close/>
                </a:path>
              </a:pathLst>
            </a:custGeom>
            <a:solidFill>
              <a:schemeClr val="bg1"/>
            </a:solidFill>
            <a:ln w="0">
              <a:solidFill>
                <a:srgbClr val="000000"/>
              </a:solidFill>
              <a:prstDash val="solid"/>
              <a:round/>
              <a:headEnd/>
              <a:tailEnd/>
            </a:ln>
          </p:spPr>
          <p:txBody>
            <a:bodyPr/>
            <a:lstStyle/>
            <a:p>
              <a:endParaRPr lang="en-US"/>
            </a:p>
          </p:txBody>
        </p:sp>
        <p:sp>
          <p:nvSpPr>
            <p:cNvPr id="5196" name="Freeform 345"/>
            <p:cNvSpPr>
              <a:spLocks noChangeAspect="1"/>
            </p:cNvSpPr>
            <p:nvPr/>
          </p:nvSpPr>
          <p:spPr bwMode="auto">
            <a:xfrm>
              <a:off x="640" y="192"/>
              <a:ext cx="40" cy="150"/>
            </a:xfrm>
            <a:custGeom>
              <a:avLst/>
              <a:gdLst>
                <a:gd name="T0" fmla="*/ 1 w 40"/>
                <a:gd name="T1" fmla="*/ 26 h 151"/>
                <a:gd name="T2" fmla="*/ 0 w 40"/>
                <a:gd name="T3" fmla="*/ 151 h 151"/>
                <a:gd name="T4" fmla="*/ 40 w 40"/>
                <a:gd name="T5" fmla="*/ 151 h 151"/>
                <a:gd name="T6" fmla="*/ 40 w 40"/>
                <a:gd name="T7" fmla="*/ 30 h 151"/>
                <a:gd name="T8" fmla="*/ 21 w 40"/>
                <a:gd name="T9" fmla="*/ 0 h 151"/>
                <a:gd name="T10" fmla="*/ 1 w 40"/>
                <a:gd name="T11" fmla="*/ 26 h 151"/>
                <a:gd name="T12" fmla="*/ 0 60000 65536"/>
                <a:gd name="T13" fmla="*/ 0 60000 65536"/>
                <a:gd name="T14" fmla="*/ 0 60000 65536"/>
                <a:gd name="T15" fmla="*/ 0 60000 65536"/>
                <a:gd name="T16" fmla="*/ 0 60000 65536"/>
                <a:gd name="T17" fmla="*/ 0 60000 65536"/>
                <a:gd name="T18" fmla="*/ 0 w 40"/>
                <a:gd name="T19" fmla="*/ 0 h 151"/>
                <a:gd name="T20" fmla="*/ 40 w 40"/>
                <a:gd name="T21" fmla="*/ 151 h 151"/>
              </a:gdLst>
              <a:ahLst/>
              <a:cxnLst>
                <a:cxn ang="T12">
                  <a:pos x="T0" y="T1"/>
                </a:cxn>
                <a:cxn ang="T13">
                  <a:pos x="T2" y="T3"/>
                </a:cxn>
                <a:cxn ang="T14">
                  <a:pos x="T4" y="T5"/>
                </a:cxn>
                <a:cxn ang="T15">
                  <a:pos x="T6" y="T7"/>
                </a:cxn>
                <a:cxn ang="T16">
                  <a:pos x="T8" y="T9"/>
                </a:cxn>
                <a:cxn ang="T17">
                  <a:pos x="T10" y="T11"/>
                </a:cxn>
              </a:cxnLst>
              <a:rect l="T18" t="T19" r="T20" b="T21"/>
              <a:pathLst>
                <a:path w="40" h="151">
                  <a:moveTo>
                    <a:pt x="1" y="26"/>
                  </a:moveTo>
                  <a:lnTo>
                    <a:pt x="0" y="151"/>
                  </a:lnTo>
                  <a:lnTo>
                    <a:pt x="40" y="151"/>
                  </a:lnTo>
                  <a:lnTo>
                    <a:pt x="40" y="30"/>
                  </a:lnTo>
                  <a:lnTo>
                    <a:pt x="21" y="0"/>
                  </a:lnTo>
                  <a:lnTo>
                    <a:pt x="1" y="26"/>
                  </a:lnTo>
                  <a:close/>
                </a:path>
              </a:pathLst>
            </a:custGeom>
            <a:solidFill>
              <a:schemeClr val="bg1"/>
            </a:solidFill>
            <a:ln w="0">
              <a:solidFill>
                <a:srgbClr val="000000"/>
              </a:solidFill>
              <a:prstDash val="solid"/>
              <a:round/>
              <a:headEnd/>
              <a:tailEnd/>
            </a:ln>
          </p:spPr>
          <p:txBody>
            <a:bodyPr/>
            <a:lstStyle/>
            <a:p>
              <a:endParaRPr lang="en-US"/>
            </a:p>
          </p:txBody>
        </p:sp>
        <p:sp>
          <p:nvSpPr>
            <p:cNvPr id="5197" name="Freeform 346"/>
            <p:cNvSpPr>
              <a:spLocks noChangeAspect="1"/>
            </p:cNvSpPr>
            <p:nvPr/>
          </p:nvSpPr>
          <p:spPr bwMode="auto">
            <a:xfrm>
              <a:off x="690" y="192"/>
              <a:ext cx="41"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98" name="Freeform 347"/>
            <p:cNvSpPr>
              <a:spLocks noChangeAspect="1"/>
            </p:cNvSpPr>
            <p:nvPr/>
          </p:nvSpPr>
          <p:spPr bwMode="auto">
            <a:xfrm>
              <a:off x="741" y="192"/>
              <a:ext cx="39" cy="955"/>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99" name="Freeform 348"/>
            <p:cNvSpPr>
              <a:spLocks noChangeAspect="1"/>
            </p:cNvSpPr>
            <p:nvPr/>
          </p:nvSpPr>
          <p:spPr bwMode="auto">
            <a:xfrm>
              <a:off x="791" y="192"/>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00" name="Freeform 349"/>
            <p:cNvSpPr>
              <a:spLocks noChangeAspect="1"/>
            </p:cNvSpPr>
            <p:nvPr/>
          </p:nvSpPr>
          <p:spPr bwMode="auto">
            <a:xfrm>
              <a:off x="841" y="192"/>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01" name="Freeform 350"/>
            <p:cNvSpPr>
              <a:spLocks noChangeAspect="1"/>
            </p:cNvSpPr>
            <p:nvPr/>
          </p:nvSpPr>
          <p:spPr bwMode="auto">
            <a:xfrm>
              <a:off x="891" y="192"/>
              <a:ext cx="41"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02" name="Freeform 351"/>
            <p:cNvSpPr>
              <a:spLocks noChangeAspect="1"/>
            </p:cNvSpPr>
            <p:nvPr/>
          </p:nvSpPr>
          <p:spPr bwMode="auto">
            <a:xfrm>
              <a:off x="942" y="192"/>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03" name="Freeform 352"/>
            <p:cNvSpPr>
              <a:spLocks noChangeAspect="1"/>
            </p:cNvSpPr>
            <p:nvPr/>
          </p:nvSpPr>
          <p:spPr bwMode="auto">
            <a:xfrm>
              <a:off x="992" y="192"/>
              <a:ext cx="40" cy="955"/>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04" name="Freeform 353"/>
            <p:cNvSpPr>
              <a:spLocks noChangeAspect="1"/>
            </p:cNvSpPr>
            <p:nvPr/>
          </p:nvSpPr>
          <p:spPr bwMode="auto">
            <a:xfrm>
              <a:off x="1042" y="192"/>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05" name="Freeform 354"/>
            <p:cNvSpPr>
              <a:spLocks noChangeAspect="1"/>
            </p:cNvSpPr>
            <p:nvPr/>
          </p:nvSpPr>
          <p:spPr bwMode="auto">
            <a:xfrm>
              <a:off x="1092" y="192"/>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06" name="Freeform 355"/>
            <p:cNvSpPr>
              <a:spLocks noChangeAspect="1"/>
            </p:cNvSpPr>
            <p:nvPr/>
          </p:nvSpPr>
          <p:spPr bwMode="auto">
            <a:xfrm>
              <a:off x="1142" y="192"/>
              <a:ext cx="41"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07" name="Freeform 356"/>
            <p:cNvSpPr>
              <a:spLocks noChangeAspect="1"/>
            </p:cNvSpPr>
            <p:nvPr/>
          </p:nvSpPr>
          <p:spPr bwMode="auto">
            <a:xfrm>
              <a:off x="1193" y="192"/>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08" name="Freeform 357"/>
            <p:cNvSpPr>
              <a:spLocks noChangeAspect="1"/>
            </p:cNvSpPr>
            <p:nvPr/>
          </p:nvSpPr>
          <p:spPr bwMode="auto">
            <a:xfrm>
              <a:off x="1243" y="192"/>
              <a:ext cx="41"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09" name="Freeform 358"/>
            <p:cNvSpPr>
              <a:spLocks noChangeAspect="1"/>
            </p:cNvSpPr>
            <p:nvPr/>
          </p:nvSpPr>
          <p:spPr bwMode="auto">
            <a:xfrm>
              <a:off x="1293" y="192"/>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10" name="Freeform 359"/>
            <p:cNvSpPr>
              <a:spLocks noChangeAspect="1"/>
            </p:cNvSpPr>
            <p:nvPr/>
          </p:nvSpPr>
          <p:spPr bwMode="auto">
            <a:xfrm>
              <a:off x="1343" y="192"/>
              <a:ext cx="41"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11" name="Freeform 360"/>
            <p:cNvSpPr>
              <a:spLocks noChangeAspect="1"/>
            </p:cNvSpPr>
            <p:nvPr/>
          </p:nvSpPr>
          <p:spPr bwMode="auto">
            <a:xfrm>
              <a:off x="1394" y="192"/>
              <a:ext cx="39" cy="955"/>
            </a:xfrm>
            <a:custGeom>
              <a:avLst/>
              <a:gdLst>
                <a:gd name="T0" fmla="*/ 0 w 71"/>
                <a:gd name="T1" fmla="*/ 49 h 1706"/>
                <a:gd name="T2" fmla="*/ 0 w 71"/>
                <a:gd name="T3" fmla="*/ 1706 h 1706"/>
                <a:gd name="T4" fmla="*/ 71 w 71"/>
                <a:gd name="T5" fmla="*/ 1706 h 1706"/>
                <a:gd name="T6" fmla="*/ 71 w 71"/>
                <a:gd name="T7" fmla="*/ 49 h 1706"/>
                <a:gd name="T8" fmla="*/ 37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7"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12" name="Freeform 361"/>
            <p:cNvSpPr>
              <a:spLocks noChangeAspect="1"/>
            </p:cNvSpPr>
            <p:nvPr/>
          </p:nvSpPr>
          <p:spPr bwMode="auto">
            <a:xfrm>
              <a:off x="1444" y="192"/>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13" name="Freeform 362"/>
            <p:cNvSpPr>
              <a:spLocks noChangeAspect="1"/>
            </p:cNvSpPr>
            <p:nvPr/>
          </p:nvSpPr>
          <p:spPr bwMode="auto">
            <a:xfrm>
              <a:off x="1494" y="192"/>
              <a:ext cx="40" cy="955"/>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14" name="Freeform 363"/>
            <p:cNvSpPr>
              <a:spLocks noChangeAspect="1"/>
            </p:cNvSpPr>
            <p:nvPr/>
          </p:nvSpPr>
          <p:spPr bwMode="auto">
            <a:xfrm>
              <a:off x="1544" y="192"/>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215" name="Freeform 364"/>
            <p:cNvSpPr>
              <a:spLocks noChangeAspect="1"/>
            </p:cNvSpPr>
            <p:nvPr/>
          </p:nvSpPr>
          <p:spPr bwMode="auto">
            <a:xfrm>
              <a:off x="641" y="653"/>
              <a:ext cx="39" cy="493"/>
            </a:xfrm>
            <a:custGeom>
              <a:avLst/>
              <a:gdLst>
                <a:gd name="T0" fmla="*/ 0 w 39"/>
                <a:gd name="T1" fmla="*/ 0 h 493"/>
                <a:gd name="T2" fmla="*/ 0 w 39"/>
                <a:gd name="T3" fmla="*/ 493 h 493"/>
                <a:gd name="T4" fmla="*/ 39 w 39"/>
                <a:gd name="T5" fmla="*/ 493 h 493"/>
                <a:gd name="T6" fmla="*/ 39 w 39"/>
                <a:gd name="T7" fmla="*/ 0 h 493"/>
                <a:gd name="T8" fmla="*/ 0 w 39"/>
                <a:gd name="T9" fmla="*/ 0 h 493"/>
                <a:gd name="T10" fmla="*/ 0 60000 65536"/>
                <a:gd name="T11" fmla="*/ 0 60000 65536"/>
                <a:gd name="T12" fmla="*/ 0 60000 65536"/>
                <a:gd name="T13" fmla="*/ 0 60000 65536"/>
                <a:gd name="T14" fmla="*/ 0 60000 65536"/>
                <a:gd name="T15" fmla="*/ 0 w 39"/>
                <a:gd name="T16" fmla="*/ 0 h 493"/>
                <a:gd name="T17" fmla="*/ 39 w 39"/>
                <a:gd name="T18" fmla="*/ 493 h 493"/>
              </a:gdLst>
              <a:ahLst/>
              <a:cxnLst>
                <a:cxn ang="T10">
                  <a:pos x="T0" y="T1"/>
                </a:cxn>
                <a:cxn ang="T11">
                  <a:pos x="T2" y="T3"/>
                </a:cxn>
                <a:cxn ang="T12">
                  <a:pos x="T4" y="T5"/>
                </a:cxn>
                <a:cxn ang="T13">
                  <a:pos x="T6" y="T7"/>
                </a:cxn>
                <a:cxn ang="T14">
                  <a:pos x="T8" y="T9"/>
                </a:cxn>
              </a:cxnLst>
              <a:rect l="T15" t="T16" r="T17" b="T18"/>
              <a:pathLst>
                <a:path w="39" h="493">
                  <a:moveTo>
                    <a:pt x="0" y="0"/>
                  </a:moveTo>
                  <a:lnTo>
                    <a:pt x="0" y="493"/>
                  </a:lnTo>
                  <a:lnTo>
                    <a:pt x="39" y="493"/>
                  </a:lnTo>
                  <a:lnTo>
                    <a:pt x="39"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216" name="Freeform 365"/>
            <p:cNvSpPr>
              <a:spLocks noChangeAspect="1"/>
            </p:cNvSpPr>
            <p:nvPr/>
          </p:nvSpPr>
          <p:spPr bwMode="auto">
            <a:xfrm>
              <a:off x="591" y="653"/>
              <a:ext cx="39" cy="493"/>
            </a:xfrm>
            <a:custGeom>
              <a:avLst/>
              <a:gdLst>
                <a:gd name="T0" fmla="*/ 0 w 39"/>
                <a:gd name="T1" fmla="*/ 0 h 493"/>
                <a:gd name="T2" fmla="*/ 0 w 39"/>
                <a:gd name="T3" fmla="*/ 493 h 493"/>
                <a:gd name="T4" fmla="*/ 39 w 39"/>
                <a:gd name="T5" fmla="*/ 493 h 493"/>
                <a:gd name="T6" fmla="*/ 39 w 39"/>
                <a:gd name="T7" fmla="*/ 0 h 493"/>
                <a:gd name="T8" fmla="*/ 0 w 39"/>
                <a:gd name="T9" fmla="*/ 0 h 493"/>
                <a:gd name="T10" fmla="*/ 0 60000 65536"/>
                <a:gd name="T11" fmla="*/ 0 60000 65536"/>
                <a:gd name="T12" fmla="*/ 0 60000 65536"/>
                <a:gd name="T13" fmla="*/ 0 60000 65536"/>
                <a:gd name="T14" fmla="*/ 0 60000 65536"/>
                <a:gd name="T15" fmla="*/ 0 w 39"/>
                <a:gd name="T16" fmla="*/ 0 h 493"/>
                <a:gd name="T17" fmla="*/ 39 w 39"/>
                <a:gd name="T18" fmla="*/ 493 h 493"/>
              </a:gdLst>
              <a:ahLst/>
              <a:cxnLst>
                <a:cxn ang="T10">
                  <a:pos x="T0" y="T1"/>
                </a:cxn>
                <a:cxn ang="T11">
                  <a:pos x="T2" y="T3"/>
                </a:cxn>
                <a:cxn ang="T12">
                  <a:pos x="T4" y="T5"/>
                </a:cxn>
                <a:cxn ang="T13">
                  <a:pos x="T6" y="T7"/>
                </a:cxn>
                <a:cxn ang="T14">
                  <a:pos x="T8" y="T9"/>
                </a:cxn>
              </a:cxnLst>
              <a:rect l="T15" t="T16" r="T17" b="T18"/>
              <a:pathLst>
                <a:path w="39" h="493">
                  <a:moveTo>
                    <a:pt x="0" y="0"/>
                  </a:moveTo>
                  <a:lnTo>
                    <a:pt x="0" y="493"/>
                  </a:lnTo>
                  <a:lnTo>
                    <a:pt x="39" y="493"/>
                  </a:lnTo>
                  <a:lnTo>
                    <a:pt x="39"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217" name="Freeform 366"/>
            <p:cNvSpPr>
              <a:spLocks noChangeAspect="1"/>
            </p:cNvSpPr>
            <p:nvPr/>
          </p:nvSpPr>
          <p:spPr bwMode="auto">
            <a:xfrm>
              <a:off x="541" y="652"/>
              <a:ext cx="39" cy="493"/>
            </a:xfrm>
            <a:custGeom>
              <a:avLst/>
              <a:gdLst>
                <a:gd name="T0" fmla="*/ 0 w 39"/>
                <a:gd name="T1" fmla="*/ 0 h 493"/>
                <a:gd name="T2" fmla="*/ 0 w 39"/>
                <a:gd name="T3" fmla="*/ 493 h 493"/>
                <a:gd name="T4" fmla="*/ 39 w 39"/>
                <a:gd name="T5" fmla="*/ 493 h 493"/>
                <a:gd name="T6" fmla="*/ 39 w 39"/>
                <a:gd name="T7" fmla="*/ 0 h 493"/>
                <a:gd name="T8" fmla="*/ 0 w 39"/>
                <a:gd name="T9" fmla="*/ 0 h 493"/>
                <a:gd name="T10" fmla="*/ 0 60000 65536"/>
                <a:gd name="T11" fmla="*/ 0 60000 65536"/>
                <a:gd name="T12" fmla="*/ 0 60000 65536"/>
                <a:gd name="T13" fmla="*/ 0 60000 65536"/>
                <a:gd name="T14" fmla="*/ 0 60000 65536"/>
                <a:gd name="T15" fmla="*/ 0 w 39"/>
                <a:gd name="T16" fmla="*/ 0 h 493"/>
                <a:gd name="T17" fmla="*/ 39 w 39"/>
                <a:gd name="T18" fmla="*/ 493 h 493"/>
              </a:gdLst>
              <a:ahLst/>
              <a:cxnLst>
                <a:cxn ang="T10">
                  <a:pos x="T0" y="T1"/>
                </a:cxn>
                <a:cxn ang="T11">
                  <a:pos x="T2" y="T3"/>
                </a:cxn>
                <a:cxn ang="T12">
                  <a:pos x="T4" y="T5"/>
                </a:cxn>
                <a:cxn ang="T13">
                  <a:pos x="T6" y="T7"/>
                </a:cxn>
                <a:cxn ang="T14">
                  <a:pos x="T8" y="T9"/>
                </a:cxn>
              </a:cxnLst>
              <a:rect l="T15" t="T16" r="T17" b="T18"/>
              <a:pathLst>
                <a:path w="39" h="493">
                  <a:moveTo>
                    <a:pt x="0" y="0"/>
                  </a:moveTo>
                  <a:lnTo>
                    <a:pt x="0" y="493"/>
                  </a:lnTo>
                  <a:lnTo>
                    <a:pt x="39" y="493"/>
                  </a:lnTo>
                  <a:lnTo>
                    <a:pt x="39"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218" name="Freeform 367"/>
            <p:cNvSpPr>
              <a:spLocks noChangeAspect="1"/>
            </p:cNvSpPr>
            <p:nvPr/>
          </p:nvSpPr>
          <p:spPr bwMode="auto">
            <a:xfrm>
              <a:off x="491" y="653"/>
              <a:ext cx="39" cy="493"/>
            </a:xfrm>
            <a:custGeom>
              <a:avLst/>
              <a:gdLst>
                <a:gd name="T0" fmla="*/ 0 w 39"/>
                <a:gd name="T1" fmla="*/ 0 h 493"/>
                <a:gd name="T2" fmla="*/ 0 w 39"/>
                <a:gd name="T3" fmla="*/ 493 h 493"/>
                <a:gd name="T4" fmla="*/ 39 w 39"/>
                <a:gd name="T5" fmla="*/ 493 h 493"/>
                <a:gd name="T6" fmla="*/ 39 w 39"/>
                <a:gd name="T7" fmla="*/ 0 h 493"/>
                <a:gd name="T8" fmla="*/ 0 w 39"/>
                <a:gd name="T9" fmla="*/ 0 h 493"/>
                <a:gd name="T10" fmla="*/ 0 60000 65536"/>
                <a:gd name="T11" fmla="*/ 0 60000 65536"/>
                <a:gd name="T12" fmla="*/ 0 60000 65536"/>
                <a:gd name="T13" fmla="*/ 0 60000 65536"/>
                <a:gd name="T14" fmla="*/ 0 60000 65536"/>
                <a:gd name="T15" fmla="*/ 0 w 39"/>
                <a:gd name="T16" fmla="*/ 0 h 493"/>
                <a:gd name="T17" fmla="*/ 39 w 39"/>
                <a:gd name="T18" fmla="*/ 493 h 493"/>
              </a:gdLst>
              <a:ahLst/>
              <a:cxnLst>
                <a:cxn ang="T10">
                  <a:pos x="T0" y="T1"/>
                </a:cxn>
                <a:cxn ang="T11">
                  <a:pos x="T2" y="T3"/>
                </a:cxn>
                <a:cxn ang="T12">
                  <a:pos x="T4" y="T5"/>
                </a:cxn>
                <a:cxn ang="T13">
                  <a:pos x="T6" y="T7"/>
                </a:cxn>
                <a:cxn ang="T14">
                  <a:pos x="T8" y="T9"/>
                </a:cxn>
              </a:cxnLst>
              <a:rect l="T15" t="T16" r="T17" b="T18"/>
              <a:pathLst>
                <a:path w="39" h="493">
                  <a:moveTo>
                    <a:pt x="0" y="0"/>
                  </a:moveTo>
                  <a:lnTo>
                    <a:pt x="0" y="493"/>
                  </a:lnTo>
                  <a:lnTo>
                    <a:pt x="39" y="493"/>
                  </a:lnTo>
                  <a:lnTo>
                    <a:pt x="39"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219" name="Freeform 368"/>
            <p:cNvSpPr>
              <a:spLocks noChangeAspect="1"/>
            </p:cNvSpPr>
            <p:nvPr/>
          </p:nvSpPr>
          <p:spPr bwMode="auto">
            <a:xfrm>
              <a:off x="440" y="652"/>
              <a:ext cx="39" cy="493"/>
            </a:xfrm>
            <a:custGeom>
              <a:avLst/>
              <a:gdLst>
                <a:gd name="T0" fmla="*/ 0 w 39"/>
                <a:gd name="T1" fmla="*/ 0 h 493"/>
                <a:gd name="T2" fmla="*/ 0 w 39"/>
                <a:gd name="T3" fmla="*/ 493 h 493"/>
                <a:gd name="T4" fmla="*/ 39 w 39"/>
                <a:gd name="T5" fmla="*/ 493 h 493"/>
                <a:gd name="T6" fmla="*/ 39 w 39"/>
                <a:gd name="T7" fmla="*/ 0 h 493"/>
                <a:gd name="T8" fmla="*/ 0 w 39"/>
                <a:gd name="T9" fmla="*/ 0 h 493"/>
                <a:gd name="T10" fmla="*/ 0 60000 65536"/>
                <a:gd name="T11" fmla="*/ 0 60000 65536"/>
                <a:gd name="T12" fmla="*/ 0 60000 65536"/>
                <a:gd name="T13" fmla="*/ 0 60000 65536"/>
                <a:gd name="T14" fmla="*/ 0 60000 65536"/>
                <a:gd name="T15" fmla="*/ 0 w 39"/>
                <a:gd name="T16" fmla="*/ 0 h 493"/>
                <a:gd name="T17" fmla="*/ 39 w 39"/>
                <a:gd name="T18" fmla="*/ 493 h 493"/>
              </a:gdLst>
              <a:ahLst/>
              <a:cxnLst>
                <a:cxn ang="T10">
                  <a:pos x="T0" y="T1"/>
                </a:cxn>
                <a:cxn ang="T11">
                  <a:pos x="T2" y="T3"/>
                </a:cxn>
                <a:cxn ang="T12">
                  <a:pos x="T4" y="T5"/>
                </a:cxn>
                <a:cxn ang="T13">
                  <a:pos x="T6" y="T7"/>
                </a:cxn>
                <a:cxn ang="T14">
                  <a:pos x="T8" y="T9"/>
                </a:cxn>
              </a:cxnLst>
              <a:rect l="T15" t="T16" r="T17" b="T18"/>
              <a:pathLst>
                <a:path w="39" h="493">
                  <a:moveTo>
                    <a:pt x="0" y="0"/>
                  </a:moveTo>
                  <a:lnTo>
                    <a:pt x="0" y="493"/>
                  </a:lnTo>
                  <a:lnTo>
                    <a:pt x="39" y="493"/>
                  </a:lnTo>
                  <a:lnTo>
                    <a:pt x="39" y="0"/>
                  </a:lnTo>
                  <a:lnTo>
                    <a:pt x="0" y="0"/>
                  </a:lnTo>
                  <a:close/>
                </a:path>
              </a:pathLst>
            </a:custGeom>
            <a:solidFill>
              <a:schemeClr val="bg1"/>
            </a:solidFill>
            <a:ln w="0">
              <a:solidFill>
                <a:srgbClr val="000000"/>
              </a:solidFill>
              <a:prstDash val="solid"/>
              <a:round/>
              <a:headEnd/>
              <a:tailEnd/>
            </a:ln>
          </p:spPr>
          <p:txBody>
            <a:bodyPr/>
            <a:lstStyle/>
            <a:p>
              <a:endParaRPr lang="en-US"/>
            </a:p>
          </p:txBody>
        </p:sp>
      </p:grpSp>
      <p:grpSp>
        <p:nvGrpSpPr>
          <p:cNvPr id="5141" name="Group 369"/>
          <p:cNvGrpSpPr>
            <a:grpSpLocks/>
          </p:cNvGrpSpPr>
          <p:nvPr/>
        </p:nvGrpSpPr>
        <p:grpSpPr bwMode="auto">
          <a:xfrm>
            <a:off x="2971800" y="7086600"/>
            <a:ext cx="2057400" cy="1519238"/>
            <a:chOff x="1872" y="4464"/>
            <a:chExt cx="1296" cy="957"/>
          </a:xfrm>
        </p:grpSpPr>
        <p:sp>
          <p:nvSpPr>
            <p:cNvPr id="5143" name="Rectangle 370"/>
            <p:cNvSpPr>
              <a:spLocks noChangeAspect="1" noChangeArrowheads="1"/>
            </p:cNvSpPr>
            <p:nvPr/>
          </p:nvSpPr>
          <p:spPr bwMode="auto">
            <a:xfrm>
              <a:off x="1874" y="5256"/>
              <a:ext cx="1292" cy="30"/>
            </a:xfrm>
            <a:prstGeom prst="rect">
              <a:avLst/>
            </a:prstGeom>
            <a:solidFill>
              <a:schemeClr val="bg1"/>
            </a:solidFill>
            <a:ln w="0">
              <a:solidFill>
                <a:srgbClr val="000000"/>
              </a:solidFill>
              <a:miter lim="800000"/>
              <a:headEnd/>
              <a:tailEnd/>
            </a:ln>
          </p:spPr>
          <p:txBody>
            <a:bodyPr/>
            <a:lstStyle/>
            <a:p>
              <a:endParaRPr lang="en-US"/>
            </a:p>
          </p:txBody>
        </p:sp>
        <p:sp>
          <p:nvSpPr>
            <p:cNvPr id="5144" name="Rectangle 371"/>
            <p:cNvSpPr>
              <a:spLocks noChangeAspect="1" noChangeArrowheads="1"/>
            </p:cNvSpPr>
            <p:nvPr/>
          </p:nvSpPr>
          <p:spPr bwMode="auto">
            <a:xfrm>
              <a:off x="1874" y="4924"/>
              <a:ext cx="1293" cy="30"/>
            </a:xfrm>
            <a:prstGeom prst="rect">
              <a:avLst/>
            </a:prstGeom>
            <a:solidFill>
              <a:schemeClr val="bg1"/>
            </a:solidFill>
            <a:ln w="0">
              <a:solidFill>
                <a:srgbClr val="000000"/>
              </a:solidFill>
              <a:miter lim="800000"/>
              <a:headEnd/>
              <a:tailEnd/>
            </a:ln>
          </p:spPr>
          <p:txBody>
            <a:bodyPr/>
            <a:lstStyle/>
            <a:p>
              <a:endParaRPr lang="en-US"/>
            </a:p>
          </p:txBody>
        </p:sp>
        <p:sp>
          <p:nvSpPr>
            <p:cNvPr id="5145" name="Rectangle 372"/>
            <p:cNvSpPr>
              <a:spLocks noChangeAspect="1" noChangeArrowheads="1"/>
            </p:cNvSpPr>
            <p:nvPr/>
          </p:nvSpPr>
          <p:spPr bwMode="auto">
            <a:xfrm>
              <a:off x="1874" y="4584"/>
              <a:ext cx="1293" cy="30"/>
            </a:xfrm>
            <a:prstGeom prst="rect">
              <a:avLst/>
            </a:prstGeom>
            <a:solidFill>
              <a:schemeClr val="bg1"/>
            </a:solidFill>
            <a:ln w="0">
              <a:solidFill>
                <a:srgbClr val="000000"/>
              </a:solidFill>
              <a:miter lim="800000"/>
              <a:headEnd/>
              <a:tailEnd/>
            </a:ln>
          </p:spPr>
          <p:txBody>
            <a:bodyPr/>
            <a:lstStyle/>
            <a:p>
              <a:endParaRPr lang="en-US"/>
            </a:p>
          </p:txBody>
        </p:sp>
        <p:sp>
          <p:nvSpPr>
            <p:cNvPr id="5146" name="Freeform 373"/>
            <p:cNvSpPr>
              <a:spLocks noChangeAspect="1"/>
            </p:cNvSpPr>
            <p:nvPr/>
          </p:nvSpPr>
          <p:spPr bwMode="auto">
            <a:xfrm>
              <a:off x="1872" y="4464"/>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47" name="Freeform 374"/>
            <p:cNvSpPr>
              <a:spLocks noChangeAspect="1"/>
            </p:cNvSpPr>
            <p:nvPr/>
          </p:nvSpPr>
          <p:spPr bwMode="auto">
            <a:xfrm>
              <a:off x="1922" y="4464"/>
              <a:ext cx="41"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48" name="Freeform 375"/>
            <p:cNvSpPr>
              <a:spLocks noChangeAspect="1"/>
            </p:cNvSpPr>
            <p:nvPr/>
          </p:nvSpPr>
          <p:spPr bwMode="auto">
            <a:xfrm>
              <a:off x="1973" y="4464"/>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49" name="Freeform 376"/>
            <p:cNvSpPr>
              <a:spLocks noChangeAspect="1"/>
            </p:cNvSpPr>
            <p:nvPr/>
          </p:nvSpPr>
          <p:spPr bwMode="auto">
            <a:xfrm>
              <a:off x="2023" y="4464"/>
              <a:ext cx="40" cy="150"/>
            </a:xfrm>
            <a:custGeom>
              <a:avLst/>
              <a:gdLst>
                <a:gd name="T0" fmla="*/ 1 w 40"/>
                <a:gd name="T1" fmla="*/ 26 h 150"/>
                <a:gd name="T2" fmla="*/ 0 w 40"/>
                <a:gd name="T3" fmla="*/ 150 h 150"/>
                <a:gd name="T4" fmla="*/ 40 w 40"/>
                <a:gd name="T5" fmla="*/ 150 h 150"/>
                <a:gd name="T6" fmla="*/ 40 w 40"/>
                <a:gd name="T7" fmla="*/ 27 h 150"/>
                <a:gd name="T8" fmla="*/ 21 w 40"/>
                <a:gd name="T9" fmla="*/ 0 h 150"/>
                <a:gd name="T10" fmla="*/ 1 w 40"/>
                <a:gd name="T11" fmla="*/ 26 h 150"/>
                <a:gd name="T12" fmla="*/ 0 60000 65536"/>
                <a:gd name="T13" fmla="*/ 0 60000 65536"/>
                <a:gd name="T14" fmla="*/ 0 60000 65536"/>
                <a:gd name="T15" fmla="*/ 0 60000 65536"/>
                <a:gd name="T16" fmla="*/ 0 60000 65536"/>
                <a:gd name="T17" fmla="*/ 0 60000 65536"/>
                <a:gd name="T18" fmla="*/ 0 w 40"/>
                <a:gd name="T19" fmla="*/ 0 h 150"/>
                <a:gd name="T20" fmla="*/ 40 w 40"/>
                <a:gd name="T21" fmla="*/ 150 h 150"/>
              </a:gdLst>
              <a:ahLst/>
              <a:cxnLst>
                <a:cxn ang="T12">
                  <a:pos x="T0" y="T1"/>
                </a:cxn>
                <a:cxn ang="T13">
                  <a:pos x="T2" y="T3"/>
                </a:cxn>
                <a:cxn ang="T14">
                  <a:pos x="T4" y="T5"/>
                </a:cxn>
                <a:cxn ang="T15">
                  <a:pos x="T6" y="T7"/>
                </a:cxn>
                <a:cxn ang="T16">
                  <a:pos x="T8" y="T9"/>
                </a:cxn>
                <a:cxn ang="T17">
                  <a:pos x="T10" y="T11"/>
                </a:cxn>
              </a:cxnLst>
              <a:rect l="T18" t="T19" r="T20" b="T21"/>
              <a:pathLst>
                <a:path w="40" h="150">
                  <a:moveTo>
                    <a:pt x="1" y="26"/>
                  </a:moveTo>
                  <a:lnTo>
                    <a:pt x="0" y="150"/>
                  </a:lnTo>
                  <a:lnTo>
                    <a:pt x="40" y="150"/>
                  </a:lnTo>
                  <a:lnTo>
                    <a:pt x="40" y="27"/>
                  </a:lnTo>
                  <a:lnTo>
                    <a:pt x="21" y="0"/>
                  </a:lnTo>
                  <a:lnTo>
                    <a:pt x="1" y="26"/>
                  </a:lnTo>
                  <a:close/>
                </a:path>
              </a:pathLst>
            </a:custGeom>
            <a:solidFill>
              <a:schemeClr val="bg1"/>
            </a:solidFill>
            <a:ln w="0">
              <a:solidFill>
                <a:srgbClr val="000000"/>
              </a:solidFill>
              <a:prstDash val="solid"/>
              <a:round/>
              <a:headEnd/>
              <a:tailEnd/>
            </a:ln>
          </p:spPr>
          <p:txBody>
            <a:bodyPr/>
            <a:lstStyle/>
            <a:p>
              <a:endParaRPr lang="en-US"/>
            </a:p>
          </p:txBody>
        </p:sp>
        <p:sp>
          <p:nvSpPr>
            <p:cNvPr id="5150" name="Freeform 377"/>
            <p:cNvSpPr>
              <a:spLocks noChangeAspect="1"/>
            </p:cNvSpPr>
            <p:nvPr/>
          </p:nvSpPr>
          <p:spPr bwMode="auto">
            <a:xfrm>
              <a:off x="2073" y="4464"/>
              <a:ext cx="41" cy="150"/>
            </a:xfrm>
            <a:custGeom>
              <a:avLst/>
              <a:gdLst>
                <a:gd name="T0" fmla="*/ 0 w 41"/>
                <a:gd name="T1" fmla="*/ 24 h 150"/>
                <a:gd name="T2" fmla="*/ 0 w 41"/>
                <a:gd name="T3" fmla="*/ 150 h 150"/>
                <a:gd name="T4" fmla="*/ 40 w 41"/>
                <a:gd name="T5" fmla="*/ 150 h 150"/>
                <a:gd name="T6" fmla="*/ 41 w 41"/>
                <a:gd name="T7" fmla="*/ 26 h 150"/>
                <a:gd name="T8" fmla="*/ 22 w 41"/>
                <a:gd name="T9" fmla="*/ 0 h 150"/>
                <a:gd name="T10" fmla="*/ 0 w 41"/>
                <a:gd name="T11" fmla="*/ 24 h 150"/>
                <a:gd name="T12" fmla="*/ 0 60000 65536"/>
                <a:gd name="T13" fmla="*/ 0 60000 65536"/>
                <a:gd name="T14" fmla="*/ 0 60000 65536"/>
                <a:gd name="T15" fmla="*/ 0 60000 65536"/>
                <a:gd name="T16" fmla="*/ 0 60000 65536"/>
                <a:gd name="T17" fmla="*/ 0 60000 65536"/>
                <a:gd name="T18" fmla="*/ 0 w 41"/>
                <a:gd name="T19" fmla="*/ 0 h 150"/>
                <a:gd name="T20" fmla="*/ 41 w 41"/>
                <a:gd name="T21" fmla="*/ 150 h 150"/>
              </a:gdLst>
              <a:ahLst/>
              <a:cxnLst>
                <a:cxn ang="T12">
                  <a:pos x="T0" y="T1"/>
                </a:cxn>
                <a:cxn ang="T13">
                  <a:pos x="T2" y="T3"/>
                </a:cxn>
                <a:cxn ang="T14">
                  <a:pos x="T4" y="T5"/>
                </a:cxn>
                <a:cxn ang="T15">
                  <a:pos x="T6" y="T7"/>
                </a:cxn>
                <a:cxn ang="T16">
                  <a:pos x="T8" y="T9"/>
                </a:cxn>
                <a:cxn ang="T17">
                  <a:pos x="T10" y="T11"/>
                </a:cxn>
              </a:cxnLst>
              <a:rect l="T18" t="T19" r="T20" b="T21"/>
              <a:pathLst>
                <a:path w="41" h="150">
                  <a:moveTo>
                    <a:pt x="0" y="24"/>
                  </a:moveTo>
                  <a:lnTo>
                    <a:pt x="0" y="150"/>
                  </a:lnTo>
                  <a:lnTo>
                    <a:pt x="40" y="150"/>
                  </a:lnTo>
                  <a:lnTo>
                    <a:pt x="41" y="26"/>
                  </a:lnTo>
                  <a:lnTo>
                    <a:pt x="22" y="0"/>
                  </a:lnTo>
                  <a:lnTo>
                    <a:pt x="0" y="24"/>
                  </a:lnTo>
                  <a:close/>
                </a:path>
              </a:pathLst>
            </a:custGeom>
            <a:solidFill>
              <a:schemeClr val="bg1"/>
            </a:solidFill>
            <a:ln w="0">
              <a:solidFill>
                <a:srgbClr val="000000"/>
              </a:solidFill>
              <a:prstDash val="solid"/>
              <a:round/>
              <a:headEnd/>
              <a:tailEnd/>
            </a:ln>
          </p:spPr>
          <p:txBody>
            <a:bodyPr/>
            <a:lstStyle/>
            <a:p>
              <a:endParaRPr lang="en-US"/>
            </a:p>
          </p:txBody>
        </p:sp>
        <p:sp>
          <p:nvSpPr>
            <p:cNvPr id="5151" name="Freeform 378"/>
            <p:cNvSpPr>
              <a:spLocks noChangeAspect="1"/>
            </p:cNvSpPr>
            <p:nvPr/>
          </p:nvSpPr>
          <p:spPr bwMode="auto">
            <a:xfrm>
              <a:off x="2123" y="4464"/>
              <a:ext cx="42" cy="150"/>
            </a:xfrm>
            <a:custGeom>
              <a:avLst/>
              <a:gdLst>
                <a:gd name="T0" fmla="*/ 0 w 42"/>
                <a:gd name="T1" fmla="*/ 26 h 150"/>
                <a:gd name="T2" fmla="*/ 0 w 42"/>
                <a:gd name="T3" fmla="*/ 150 h 150"/>
                <a:gd name="T4" fmla="*/ 41 w 42"/>
                <a:gd name="T5" fmla="*/ 150 h 150"/>
                <a:gd name="T6" fmla="*/ 42 w 42"/>
                <a:gd name="T7" fmla="*/ 24 h 150"/>
                <a:gd name="T8" fmla="*/ 22 w 42"/>
                <a:gd name="T9" fmla="*/ 0 h 150"/>
                <a:gd name="T10" fmla="*/ 0 w 42"/>
                <a:gd name="T11" fmla="*/ 26 h 150"/>
                <a:gd name="T12" fmla="*/ 0 60000 65536"/>
                <a:gd name="T13" fmla="*/ 0 60000 65536"/>
                <a:gd name="T14" fmla="*/ 0 60000 65536"/>
                <a:gd name="T15" fmla="*/ 0 60000 65536"/>
                <a:gd name="T16" fmla="*/ 0 60000 65536"/>
                <a:gd name="T17" fmla="*/ 0 60000 65536"/>
                <a:gd name="T18" fmla="*/ 0 w 42"/>
                <a:gd name="T19" fmla="*/ 0 h 150"/>
                <a:gd name="T20" fmla="*/ 42 w 42"/>
                <a:gd name="T21" fmla="*/ 150 h 150"/>
              </a:gdLst>
              <a:ahLst/>
              <a:cxnLst>
                <a:cxn ang="T12">
                  <a:pos x="T0" y="T1"/>
                </a:cxn>
                <a:cxn ang="T13">
                  <a:pos x="T2" y="T3"/>
                </a:cxn>
                <a:cxn ang="T14">
                  <a:pos x="T4" y="T5"/>
                </a:cxn>
                <a:cxn ang="T15">
                  <a:pos x="T6" y="T7"/>
                </a:cxn>
                <a:cxn ang="T16">
                  <a:pos x="T8" y="T9"/>
                </a:cxn>
                <a:cxn ang="T17">
                  <a:pos x="T10" y="T11"/>
                </a:cxn>
              </a:cxnLst>
              <a:rect l="T18" t="T19" r="T20" b="T21"/>
              <a:pathLst>
                <a:path w="42" h="150">
                  <a:moveTo>
                    <a:pt x="0" y="26"/>
                  </a:moveTo>
                  <a:lnTo>
                    <a:pt x="0" y="150"/>
                  </a:lnTo>
                  <a:lnTo>
                    <a:pt x="41" y="150"/>
                  </a:lnTo>
                  <a:lnTo>
                    <a:pt x="42" y="24"/>
                  </a:lnTo>
                  <a:lnTo>
                    <a:pt x="22" y="0"/>
                  </a:lnTo>
                  <a:lnTo>
                    <a:pt x="0" y="26"/>
                  </a:lnTo>
                  <a:close/>
                </a:path>
              </a:pathLst>
            </a:custGeom>
            <a:solidFill>
              <a:schemeClr val="bg1"/>
            </a:solidFill>
            <a:ln w="0">
              <a:solidFill>
                <a:srgbClr val="000000"/>
              </a:solidFill>
              <a:prstDash val="solid"/>
              <a:round/>
              <a:headEnd/>
              <a:tailEnd/>
            </a:ln>
          </p:spPr>
          <p:txBody>
            <a:bodyPr/>
            <a:lstStyle/>
            <a:p>
              <a:endParaRPr lang="en-US"/>
            </a:p>
          </p:txBody>
        </p:sp>
        <p:sp>
          <p:nvSpPr>
            <p:cNvPr id="5152" name="Freeform 379"/>
            <p:cNvSpPr>
              <a:spLocks noChangeAspect="1"/>
            </p:cNvSpPr>
            <p:nvPr/>
          </p:nvSpPr>
          <p:spPr bwMode="auto">
            <a:xfrm>
              <a:off x="2174" y="4464"/>
              <a:ext cx="40" cy="150"/>
            </a:xfrm>
            <a:custGeom>
              <a:avLst/>
              <a:gdLst>
                <a:gd name="T0" fmla="*/ 0 w 40"/>
                <a:gd name="T1" fmla="*/ 26 h 150"/>
                <a:gd name="T2" fmla="*/ 0 w 40"/>
                <a:gd name="T3" fmla="*/ 150 h 150"/>
                <a:gd name="T4" fmla="*/ 40 w 40"/>
                <a:gd name="T5" fmla="*/ 150 h 150"/>
                <a:gd name="T6" fmla="*/ 40 w 40"/>
                <a:gd name="T7" fmla="*/ 26 h 150"/>
                <a:gd name="T8" fmla="*/ 21 w 40"/>
                <a:gd name="T9" fmla="*/ 0 h 150"/>
                <a:gd name="T10" fmla="*/ 0 w 40"/>
                <a:gd name="T11" fmla="*/ 26 h 150"/>
                <a:gd name="T12" fmla="*/ 0 60000 65536"/>
                <a:gd name="T13" fmla="*/ 0 60000 65536"/>
                <a:gd name="T14" fmla="*/ 0 60000 65536"/>
                <a:gd name="T15" fmla="*/ 0 60000 65536"/>
                <a:gd name="T16" fmla="*/ 0 60000 65536"/>
                <a:gd name="T17" fmla="*/ 0 60000 65536"/>
                <a:gd name="T18" fmla="*/ 0 w 40"/>
                <a:gd name="T19" fmla="*/ 0 h 150"/>
                <a:gd name="T20" fmla="*/ 40 w 40"/>
                <a:gd name="T21" fmla="*/ 150 h 150"/>
              </a:gdLst>
              <a:ahLst/>
              <a:cxnLst>
                <a:cxn ang="T12">
                  <a:pos x="T0" y="T1"/>
                </a:cxn>
                <a:cxn ang="T13">
                  <a:pos x="T2" y="T3"/>
                </a:cxn>
                <a:cxn ang="T14">
                  <a:pos x="T4" y="T5"/>
                </a:cxn>
                <a:cxn ang="T15">
                  <a:pos x="T6" y="T7"/>
                </a:cxn>
                <a:cxn ang="T16">
                  <a:pos x="T8" y="T9"/>
                </a:cxn>
                <a:cxn ang="T17">
                  <a:pos x="T10" y="T11"/>
                </a:cxn>
              </a:cxnLst>
              <a:rect l="T18" t="T19" r="T20" b="T21"/>
              <a:pathLst>
                <a:path w="40" h="150">
                  <a:moveTo>
                    <a:pt x="0" y="26"/>
                  </a:moveTo>
                  <a:lnTo>
                    <a:pt x="0" y="150"/>
                  </a:lnTo>
                  <a:lnTo>
                    <a:pt x="40" y="150"/>
                  </a:lnTo>
                  <a:lnTo>
                    <a:pt x="40" y="26"/>
                  </a:lnTo>
                  <a:lnTo>
                    <a:pt x="21" y="0"/>
                  </a:lnTo>
                  <a:lnTo>
                    <a:pt x="0" y="26"/>
                  </a:lnTo>
                  <a:close/>
                </a:path>
              </a:pathLst>
            </a:custGeom>
            <a:solidFill>
              <a:schemeClr val="bg1"/>
            </a:solidFill>
            <a:ln w="0">
              <a:solidFill>
                <a:srgbClr val="000000"/>
              </a:solidFill>
              <a:prstDash val="solid"/>
              <a:round/>
              <a:headEnd/>
              <a:tailEnd/>
            </a:ln>
          </p:spPr>
          <p:txBody>
            <a:bodyPr/>
            <a:lstStyle/>
            <a:p>
              <a:endParaRPr lang="en-US"/>
            </a:p>
          </p:txBody>
        </p:sp>
        <p:sp>
          <p:nvSpPr>
            <p:cNvPr id="5153" name="Freeform 380"/>
            <p:cNvSpPr>
              <a:spLocks noChangeAspect="1"/>
            </p:cNvSpPr>
            <p:nvPr/>
          </p:nvSpPr>
          <p:spPr bwMode="auto">
            <a:xfrm>
              <a:off x="2274" y="4464"/>
              <a:ext cx="41"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54" name="Freeform 381"/>
            <p:cNvSpPr>
              <a:spLocks noChangeAspect="1"/>
            </p:cNvSpPr>
            <p:nvPr/>
          </p:nvSpPr>
          <p:spPr bwMode="auto">
            <a:xfrm>
              <a:off x="2325" y="4464"/>
              <a:ext cx="39" cy="955"/>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55" name="Freeform 382"/>
            <p:cNvSpPr>
              <a:spLocks noChangeAspect="1"/>
            </p:cNvSpPr>
            <p:nvPr/>
          </p:nvSpPr>
          <p:spPr bwMode="auto">
            <a:xfrm>
              <a:off x="2375" y="4464"/>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56" name="Freeform 383"/>
            <p:cNvSpPr>
              <a:spLocks noChangeAspect="1"/>
            </p:cNvSpPr>
            <p:nvPr/>
          </p:nvSpPr>
          <p:spPr bwMode="auto">
            <a:xfrm>
              <a:off x="2425" y="4464"/>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57" name="Freeform 384"/>
            <p:cNvSpPr>
              <a:spLocks noChangeAspect="1"/>
            </p:cNvSpPr>
            <p:nvPr/>
          </p:nvSpPr>
          <p:spPr bwMode="auto">
            <a:xfrm>
              <a:off x="2475" y="4464"/>
              <a:ext cx="41"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58" name="Freeform 385"/>
            <p:cNvSpPr>
              <a:spLocks noChangeAspect="1"/>
            </p:cNvSpPr>
            <p:nvPr/>
          </p:nvSpPr>
          <p:spPr bwMode="auto">
            <a:xfrm>
              <a:off x="2526" y="4464"/>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59" name="Freeform 386"/>
            <p:cNvSpPr>
              <a:spLocks noChangeAspect="1"/>
            </p:cNvSpPr>
            <p:nvPr/>
          </p:nvSpPr>
          <p:spPr bwMode="auto">
            <a:xfrm>
              <a:off x="3028" y="4464"/>
              <a:ext cx="40" cy="955"/>
            </a:xfrm>
            <a:custGeom>
              <a:avLst/>
              <a:gdLst>
                <a:gd name="T0" fmla="*/ 0 w 72"/>
                <a:gd name="T1" fmla="*/ 49 h 1706"/>
                <a:gd name="T2" fmla="*/ 0 w 72"/>
                <a:gd name="T3" fmla="*/ 1706 h 1706"/>
                <a:gd name="T4" fmla="*/ 72 w 72"/>
                <a:gd name="T5" fmla="*/ 1706 h 1706"/>
                <a:gd name="T6" fmla="*/ 72 w 72"/>
                <a:gd name="T7" fmla="*/ 49 h 1706"/>
                <a:gd name="T8" fmla="*/ 38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60" name="Freeform 387"/>
            <p:cNvSpPr>
              <a:spLocks noChangeAspect="1"/>
            </p:cNvSpPr>
            <p:nvPr/>
          </p:nvSpPr>
          <p:spPr bwMode="auto">
            <a:xfrm>
              <a:off x="3078" y="4464"/>
              <a:ext cx="40" cy="955"/>
            </a:xfrm>
            <a:custGeom>
              <a:avLst/>
              <a:gdLst>
                <a:gd name="T0" fmla="*/ 0 w 71"/>
                <a:gd name="T1" fmla="*/ 49 h 1706"/>
                <a:gd name="T2" fmla="*/ 0 w 71"/>
                <a:gd name="T3" fmla="*/ 1706 h 1706"/>
                <a:gd name="T4" fmla="*/ 71 w 71"/>
                <a:gd name="T5" fmla="*/ 1706 h 1706"/>
                <a:gd name="T6" fmla="*/ 71 w 71"/>
                <a:gd name="T7" fmla="*/ 49 h 1706"/>
                <a:gd name="T8" fmla="*/ 38 w 71"/>
                <a:gd name="T9" fmla="*/ 0 h 1706"/>
                <a:gd name="T10" fmla="*/ 0 w 71"/>
                <a:gd name="T11" fmla="*/ 49 h 1706"/>
                <a:gd name="T12" fmla="*/ 0 60000 65536"/>
                <a:gd name="T13" fmla="*/ 0 60000 65536"/>
                <a:gd name="T14" fmla="*/ 0 60000 65536"/>
                <a:gd name="T15" fmla="*/ 0 60000 65536"/>
                <a:gd name="T16" fmla="*/ 0 60000 65536"/>
                <a:gd name="T17" fmla="*/ 0 60000 65536"/>
                <a:gd name="T18" fmla="*/ 0 w 71"/>
                <a:gd name="T19" fmla="*/ 0 h 1706"/>
                <a:gd name="T20" fmla="*/ 71 w 71"/>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1" h="1706">
                  <a:moveTo>
                    <a:pt x="0" y="49"/>
                  </a:moveTo>
                  <a:lnTo>
                    <a:pt x="0" y="1706"/>
                  </a:lnTo>
                  <a:lnTo>
                    <a:pt x="71" y="1706"/>
                  </a:lnTo>
                  <a:lnTo>
                    <a:pt x="71" y="49"/>
                  </a:lnTo>
                  <a:lnTo>
                    <a:pt x="38"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61" name="Freeform 388"/>
            <p:cNvSpPr>
              <a:spLocks noChangeAspect="1"/>
            </p:cNvSpPr>
            <p:nvPr/>
          </p:nvSpPr>
          <p:spPr bwMode="auto">
            <a:xfrm>
              <a:off x="3128" y="4464"/>
              <a:ext cx="40" cy="955"/>
            </a:xfrm>
            <a:custGeom>
              <a:avLst/>
              <a:gdLst>
                <a:gd name="T0" fmla="*/ 0 w 72"/>
                <a:gd name="T1" fmla="*/ 49 h 1706"/>
                <a:gd name="T2" fmla="*/ 0 w 72"/>
                <a:gd name="T3" fmla="*/ 1706 h 1706"/>
                <a:gd name="T4" fmla="*/ 72 w 72"/>
                <a:gd name="T5" fmla="*/ 1706 h 1706"/>
                <a:gd name="T6" fmla="*/ 72 w 72"/>
                <a:gd name="T7" fmla="*/ 49 h 1706"/>
                <a:gd name="T8" fmla="*/ 39 w 72"/>
                <a:gd name="T9" fmla="*/ 0 h 1706"/>
                <a:gd name="T10" fmla="*/ 0 w 72"/>
                <a:gd name="T11" fmla="*/ 49 h 1706"/>
                <a:gd name="T12" fmla="*/ 0 60000 65536"/>
                <a:gd name="T13" fmla="*/ 0 60000 65536"/>
                <a:gd name="T14" fmla="*/ 0 60000 65536"/>
                <a:gd name="T15" fmla="*/ 0 60000 65536"/>
                <a:gd name="T16" fmla="*/ 0 60000 65536"/>
                <a:gd name="T17" fmla="*/ 0 60000 65536"/>
                <a:gd name="T18" fmla="*/ 0 w 72"/>
                <a:gd name="T19" fmla="*/ 0 h 1706"/>
                <a:gd name="T20" fmla="*/ 72 w 72"/>
                <a:gd name="T21" fmla="*/ 1706 h 1706"/>
              </a:gdLst>
              <a:ahLst/>
              <a:cxnLst>
                <a:cxn ang="T12">
                  <a:pos x="T0" y="T1"/>
                </a:cxn>
                <a:cxn ang="T13">
                  <a:pos x="T2" y="T3"/>
                </a:cxn>
                <a:cxn ang="T14">
                  <a:pos x="T4" y="T5"/>
                </a:cxn>
                <a:cxn ang="T15">
                  <a:pos x="T6" y="T7"/>
                </a:cxn>
                <a:cxn ang="T16">
                  <a:pos x="T8" y="T9"/>
                </a:cxn>
                <a:cxn ang="T17">
                  <a:pos x="T10" y="T11"/>
                </a:cxn>
              </a:cxnLst>
              <a:rect l="T18" t="T19" r="T20" b="T21"/>
              <a:pathLst>
                <a:path w="72" h="1706">
                  <a:moveTo>
                    <a:pt x="0" y="49"/>
                  </a:moveTo>
                  <a:lnTo>
                    <a:pt x="0" y="1706"/>
                  </a:lnTo>
                  <a:lnTo>
                    <a:pt x="72" y="1706"/>
                  </a:lnTo>
                  <a:lnTo>
                    <a:pt x="72" y="49"/>
                  </a:lnTo>
                  <a:lnTo>
                    <a:pt x="39" y="0"/>
                  </a:lnTo>
                  <a:lnTo>
                    <a:pt x="0" y="49"/>
                  </a:lnTo>
                  <a:close/>
                </a:path>
              </a:pathLst>
            </a:custGeom>
            <a:solidFill>
              <a:schemeClr val="bg1"/>
            </a:solidFill>
            <a:ln w="0">
              <a:solidFill>
                <a:srgbClr val="000000"/>
              </a:solidFill>
              <a:prstDash val="solid"/>
              <a:round/>
              <a:headEnd/>
              <a:tailEnd/>
            </a:ln>
          </p:spPr>
          <p:txBody>
            <a:bodyPr/>
            <a:lstStyle/>
            <a:p>
              <a:endParaRPr lang="en-US"/>
            </a:p>
          </p:txBody>
        </p:sp>
        <p:sp>
          <p:nvSpPr>
            <p:cNvPr id="5162" name="Freeform 389"/>
            <p:cNvSpPr>
              <a:spLocks noChangeAspect="1"/>
            </p:cNvSpPr>
            <p:nvPr/>
          </p:nvSpPr>
          <p:spPr bwMode="auto">
            <a:xfrm>
              <a:off x="2225" y="4925"/>
              <a:ext cx="39" cy="493"/>
            </a:xfrm>
            <a:custGeom>
              <a:avLst/>
              <a:gdLst>
                <a:gd name="T0" fmla="*/ 0 w 39"/>
                <a:gd name="T1" fmla="*/ 0 h 493"/>
                <a:gd name="T2" fmla="*/ 0 w 39"/>
                <a:gd name="T3" fmla="*/ 493 h 493"/>
                <a:gd name="T4" fmla="*/ 39 w 39"/>
                <a:gd name="T5" fmla="*/ 493 h 493"/>
                <a:gd name="T6" fmla="*/ 39 w 39"/>
                <a:gd name="T7" fmla="*/ 0 h 493"/>
                <a:gd name="T8" fmla="*/ 0 w 39"/>
                <a:gd name="T9" fmla="*/ 0 h 493"/>
                <a:gd name="T10" fmla="*/ 0 60000 65536"/>
                <a:gd name="T11" fmla="*/ 0 60000 65536"/>
                <a:gd name="T12" fmla="*/ 0 60000 65536"/>
                <a:gd name="T13" fmla="*/ 0 60000 65536"/>
                <a:gd name="T14" fmla="*/ 0 60000 65536"/>
                <a:gd name="T15" fmla="*/ 0 w 39"/>
                <a:gd name="T16" fmla="*/ 0 h 493"/>
                <a:gd name="T17" fmla="*/ 39 w 39"/>
                <a:gd name="T18" fmla="*/ 493 h 493"/>
              </a:gdLst>
              <a:ahLst/>
              <a:cxnLst>
                <a:cxn ang="T10">
                  <a:pos x="T0" y="T1"/>
                </a:cxn>
                <a:cxn ang="T11">
                  <a:pos x="T2" y="T3"/>
                </a:cxn>
                <a:cxn ang="T12">
                  <a:pos x="T4" y="T5"/>
                </a:cxn>
                <a:cxn ang="T13">
                  <a:pos x="T6" y="T7"/>
                </a:cxn>
                <a:cxn ang="T14">
                  <a:pos x="T8" y="T9"/>
                </a:cxn>
              </a:cxnLst>
              <a:rect l="T15" t="T16" r="T17" b="T18"/>
              <a:pathLst>
                <a:path w="39" h="493">
                  <a:moveTo>
                    <a:pt x="0" y="0"/>
                  </a:moveTo>
                  <a:lnTo>
                    <a:pt x="0" y="493"/>
                  </a:lnTo>
                  <a:lnTo>
                    <a:pt x="39" y="493"/>
                  </a:lnTo>
                  <a:lnTo>
                    <a:pt x="39"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163" name="Freeform 390"/>
            <p:cNvSpPr>
              <a:spLocks noChangeAspect="1"/>
            </p:cNvSpPr>
            <p:nvPr/>
          </p:nvSpPr>
          <p:spPr bwMode="auto">
            <a:xfrm>
              <a:off x="2175" y="4925"/>
              <a:ext cx="39" cy="493"/>
            </a:xfrm>
            <a:custGeom>
              <a:avLst/>
              <a:gdLst>
                <a:gd name="T0" fmla="*/ 0 w 39"/>
                <a:gd name="T1" fmla="*/ 0 h 493"/>
                <a:gd name="T2" fmla="*/ 0 w 39"/>
                <a:gd name="T3" fmla="*/ 493 h 493"/>
                <a:gd name="T4" fmla="*/ 39 w 39"/>
                <a:gd name="T5" fmla="*/ 493 h 493"/>
                <a:gd name="T6" fmla="*/ 39 w 39"/>
                <a:gd name="T7" fmla="*/ 0 h 493"/>
                <a:gd name="T8" fmla="*/ 0 w 39"/>
                <a:gd name="T9" fmla="*/ 0 h 493"/>
                <a:gd name="T10" fmla="*/ 0 60000 65536"/>
                <a:gd name="T11" fmla="*/ 0 60000 65536"/>
                <a:gd name="T12" fmla="*/ 0 60000 65536"/>
                <a:gd name="T13" fmla="*/ 0 60000 65536"/>
                <a:gd name="T14" fmla="*/ 0 60000 65536"/>
                <a:gd name="T15" fmla="*/ 0 w 39"/>
                <a:gd name="T16" fmla="*/ 0 h 493"/>
                <a:gd name="T17" fmla="*/ 39 w 39"/>
                <a:gd name="T18" fmla="*/ 493 h 493"/>
              </a:gdLst>
              <a:ahLst/>
              <a:cxnLst>
                <a:cxn ang="T10">
                  <a:pos x="T0" y="T1"/>
                </a:cxn>
                <a:cxn ang="T11">
                  <a:pos x="T2" y="T3"/>
                </a:cxn>
                <a:cxn ang="T12">
                  <a:pos x="T4" y="T5"/>
                </a:cxn>
                <a:cxn ang="T13">
                  <a:pos x="T6" y="T7"/>
                </a:cxn>
                <a:cxn ang="T14">
                  <a:pos x="T8" y="T9"/>
                </a:cxn>
              </a:cxnLst>
              <a:rect l="T15" t="T16" r="T17" b="T18"/>
              <a:pathLst>
                <a:path w="39" h="493">
                  <a:moveTo>
                    <a:pt x="0" y="0"/>
                  </a:moveTo>
                  <a:lnTo>
                    <a:pt x="0" y="493"/>
                  </a:lnTo>
                  <a:lnTo>
                    <a:pt x="39" y="493"/>
                  </a:lnTo>
                  <a:lnTo>
                    <a:pt x="39"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164" name="Freeform 391"/>
            <p:cNvSpPr>
              <a:spLocks noChangeAspect="1"/>
            </p:cNvSpPr>
            <p:nvPr/>
          </p:nvSpPr>
          <p:spPr bwMode="auto">
            <a:xfrm>
              <a:off x="2125" y="4924"/>
              <a:ext cx="39" cy="493"/>
            </a:xfrm>
            <a:custGeom>
              <a:avLst/>
              <a:gdLst>
                <a:gd name="T0" fmla="*/ 0 w 39"/>
                <a:gd name="T1" fmla="*/ 0 h 493"/>
                <a:gd name="T2" fmla="*/ 0 w 39"/>
                <a:gd name="T3" fmla="*/ 493 h 493"/>
                <a:gd name="T4" fmla="*/ 39 w 39"/>
                <a:gd name="T5" fmla="*/ 493 h 493"/>
                <a:gd name="T6" fmla="*/ 39 w 39"/>
                <a:gd name="T7" fmla="*/ 0 h 493"/>
                <a:gd name="T8" fmla="*/ 0 w 39"/>
                <a:gd name="T9" fmla="*/ 0 h 493"/>
                <a:gd name="T10" fmla="*/ 0 60000 65536"/>
                <a:gd name="T11" fmla="*/ 0 60000 65536"/>
                <a:gd name="T12" fmla="*/ 0 60000 65536"/>
                <a:gd name="T13" fmla="*/ 0 60000 65536"/>
                <a:gd name="T14" fmla="*/ 0 60000 65536"/>
                <a:gd name="T15" fmla="*/ 0 w 39"/>
                <a:gd name="T16" fmla="*/ 0 h 493"/>
                <a:gd name="T17" fmla="*/ 39 w 39"/>
                <a:gd name="T18" fmla="*/ 493 h 493"/>
              </a:gdLst>
              <a:ahLst/>
              <a:cxnLst>
                <a:cxn ang="T10">
                  <a:pos x="T0" y="T1"/>
                </a:cxn>
                <a:cxn ang="T11">
                  <a:pos x="T2" y="T3"/>
                </a:cxn>
                <a:cxn ang="T12">
                  <a:pos x="T4" y="T5"/>
                </a:cxn>
                <a:cxn ang="T13">
                  <a:pos x="T6" y="T7"/>
                </a:cxn>
                <a:cxn ang="T14">
                  <a:pos x="T8" y="T9"/>
                </a:cxn>
              </a:cxnLst>
              <a:rect l="T15" t="T16" r="T17" b="T18"/>
              <a:pathLst>
                <a:path w="39" h="493">
                  <a:moveTo>
                    <a:pt x="0" y="0"/>
                  </a:moveTo>
                  <a:lnTo>
                    <a:pt x="0" y="493"/>
                  </a:lnTo>
                  <a:lnTo>
                    <a:pt x="39" y="493"/>
                  </a:lnTo>
                  <a:lnTo>
                    <a:pt x="39"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165" name="Freeform 392"/>
            <p:cNvSpPr>
              <a:spLocks noChangeAspect="1"/>
            </p:cNvSpPr>
            <p:nvPr/>
          </p:nvSpPr>
          <p:spPr bwMode="auto">
            <a:xfrm>
              <a:off x="2075" y="4925"/>
              <a:ext cx="39" cy="493"/>
            </a:xfrm>
            <a:custGeom>
              <a:avLst/>
              <a:gdLst>
                <a:gd name="T0" fmla="*/ 0 w 39"/>
                <a:gd name="T1" fmla="*/ 0 h 493"/>
                <a:gd name="T2" fmla="*/ 0 w 39"/>
                <a:gd name="T3" fmla="*/ 493 h 493"/>
                <a:gd name="T4" fmla="*/ 39 w 39"/>
                <a:gd name="T5" fmla="*/ 493 h 493"/>
                <a:gd name="T6" fmla="*/ 39 w 39"/>
                <a:gd name="T7" fmla="*/ 0 h 493"/>
                <a:gd name="T8" fmla="*/ 0 w 39"/>
                <a:gd name="T9" fmla="*/ 0 h 493"/>
                <a:gd name="T10" fmla="*/ 0 60000 65536"/>
                <a:gd name="T11" fmla="*/ 0 60000 65536"/>
                <a:gd name="T12" fmla="*/ 0 60000 65536"/>
                <a:gd name="T13" fmla="*/ 0 60000 65536"/>
                <a:gd name="T14" fmla="*/ 0 60000 65536"/>
                <a:gd name="T15" fmla="*/ 0 w 39"/>
                <a:gd name="T16" fmla="*/ 0 h 493"/>
                <a:gd name="T17" fmla="*/ 39 w 39"/>
                <a:gd name="T18" fmla="*/ 493 h 493"/>
              </a:gdLst>
              <a:ahLst/>
              <a:cxnLst>
                <a:cxn ang="T10">
                  <a:pos x="T0" y="T1"/>
                </a:cxn>
                <a:cxn ang="T11">
                  <a:pos x="T2" y="T3"/>
                </a:cxn>
                <a:cxn ang="T12">
                  <a:pos x="T4" y="T5"/>
                </a:cxn>
                <a:cxn ang="T13">
                  <a:pos x="T6" y="T7"/>
                </a:cxn>
                <a:cxn ang="T14">
                  <a:pos x="T8" y="T9"/>
                </a:cxn>
              </a:cxnLst>
              <a:rect l="T15" t="T16" r="T17" b="T18"/>
              <a:pathLst>
                <a:path w="39" h="493">
                  <a:moveTo>
                    <a:pt x="0" y="0"/>
                  </a:moveTo>
                  <a:lnTo>
                    <a:pt x="0" y="493"/>
                  </a:lnTo>
                  <a:lnTo>
                    <a:pt x="39" y="493"/>
                  </a:lnTo>
                  <a:lnTo>
                    <a:pt x="39"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166" name="Freeform 393"/>
            <p:cNvSpPr>
              <a:spLocks noChangeAspect="1"/>
            </p:cNvSpPr>
            <p:nvPr/>
          </p:nvSpPr>
          <p:spPr bwMode="auto">
            <a:xfrm>
              <a:off x="2024" y="4924"/>
              <a:ext cx="39" cy="493"/>
            </a:xfrm>
            <a:custGeom>
              <a:avLst/>
              <a:gdLst>
                <a:gd name="T0" fmla="*/ 0 w 39"/>
                <a:gd name="T1" fmla="*/ 0 h 493"/>
                <a:gd name="T2" fmla="*/ 0 w 39"/>
                <a:gd name="T3" fmla="*/ 493 h 493"/>
                <a:gd name="T4" fmla="*/ 39 w 39"/>
                <a:gd name="T5" fmla="*/ 493 h 493"/>
                <a:gd name="T6" fmla="*/ 39 w 39"/>
                <a:gd name="T7" fmla="*/ 0 h 493"/>
                <a:gd name="T8" fmla="*/ 0 w 39"/>
                <a:gd name="T9" fmla="*/ 0 h 493"/>
                <a:gd name="T10" fmla="*/ 0 60000 65536"/>
                <a:gd name="T11" fmla="*/ 0 60000 65536"/>
                <a:gd name="T12" fmla="*/ 0 60000 65536"/>
                <a:gd name="T13" fmla="*/ 0 60000 65536"/>
                <a:gd name="T14" fmla="*/ 0 60000 65536"/>
                <a:gd name="T15" fmla="*/ 0 w 39"/>
                <a:gd name="T16" fmla="*/ 0 h 493"/>
                <a:gd name="T17" fmla="*/ 39 w 39"/>
                <a:gd name="T18" fmla="*/ 493 h 493"/>
              </a:gdLst>
              <a:ahLst/>
              <a:cxnLst>
                <a:cxn ang="T10">
                  <a:pos x="T0" y="T1"/>
                </a:cxn>
                <a:cxn ang="T11">
                  <a:pos x="T2" y="T3"/>
                </a:cxn>
                <a:cxn ang="T12">
                  <a:pos x="T4" y="T5"/>
                </a:cxn>
                <a:cxn ang="T13">
                  <a:pos x="T6" y="T7"/>
                </a:cxn>
                <a:cxn ang="T14">
                  <a:pos x="T8" y="T9"/>
                </a:cxn>
              </a:cxnLst>
              <a:rect l="T15" t="T16" r="T17" b="T18"/>
              <a:pathLst>
                <a:path w="39" h="493">
                  <a:moveTo>
                    <a:pt x="0" y="0"/>
                  </a:moveTo>
                  <a:lnTo>
                    <a:pt x="0" y="493"/>
                  </a:lnTo>
                  <a:lnTo>
                    <a:pt x="39" y="493"/>
                  </a:lnTo>
                  <a:lnTo>
                    <a:pt x="39"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167" name="Freeform 394"/>
            <p:cNvSpPr>
              <a:spLocks noChangeAspect="1"/>
            </p:cNvSpPr>
            <p:nvPr/>
          </p:nvSpPr>
          <p:spPr bwMode="auto">
            <a:xfrm>
              <a:off x="2224" y="4464"/>
              <a:ext cx="40" cy="150"/>
            </a:xfrm>
            <a:custGeom>
              <a:avLst/>
              <a:gdLst>
                <a:gd name="T0" fmla="*/ 0 w 40"/>
                <a:gd name="T1" fmla="*/ 27 h 150"/>
                <a:gd name="T2" fmla="*/ 1 w 40"/>
                <a:gd name="T3" fmla="*/ 150 h 150"/>
                <a:gd name="T4" fmla="*/ 40 w 40"/>
                <a:gd name="T5" fmla="*/ 150 h 150"/>
                <a:gd name="T6" fmla="*/ 40 w 40"/>
                <a:gd name="T7" fmla="*/ 27 h 150"/>
                <a:gd name="T8" fmla="*/ 22 w 40"/>
                <a:gd name="T9" fmla="*/ 0 h 150"/>
                <a:gd name="T10" fmla="*/ 0 w 40"/>
                <a:gd name="T11" fmla="*/ 27 h 150"/>
                <a:gd name="T12" fmla="*/ 0 60000 65536"/>
                <a:gd name="T13" fmla="*/ 0 60000 65536"/>
                <a:gd name="T14" fmla="*/ 0 60000 65536"/>
                <a:gd name="T15" fmla="*/ 0 60000 65536"/>
                <a:gd name="T16" fmla="*/ 0 60000 65536"/>
                <a:gd name="T17" fmla="*/ 0 60000 65536"/>
                <a:gd name="T18" fmla="*/ 0 w 40"/>
                <a:gd name="T19" fmla="*/ 0 h 150"/>
                <a:gd name="T20" fmla="*/ 40 w 40"/>
                <a:gd name="T21" fmla="*/ 150 h 150"/>
              </a:gdLst>
              <a:ahLst/>
              <a:cxnLst>
                <a:cxn ang="T12">
                  <a:pos x="T0" y="T1"/>
                </a:cxn>
                <a:cxn ang="T13">
                  <a:pos x="T2" y="T3"/>
                </a:cxn>
                <a:cxn ang="T14">
                  <a:pos x="T4" y="T5"/>
                </a:cxn>
                <a:cxn ang="T15">
                  <a:pos x="T6" y="T7"/>
                </a:cxn>
                <a:cxn ang="T16">
                  <a:pos x="T8" y="T9"/>
                </a:cxn>
                <a:cxn ang="T17">
                  <a:pos x="T10" y="T11"/>
                </a:cxn>
              </a:cxnLst>
              <a:rect l="T18" t="T19" r="T20" b="T21"/>
              <a:pathLst>
                <a:path w="40" h="150">
                  <a:moveTo>
                    <a:pt x="0" y="27"/>
                  </a:moveTo>
                  <a:lnTo>
                    <a:pt x="1" y="150"/>
                  </a:lnTo>
                  <a:lnTo>
                    <a:pt x="40" y="150"/>
                  </a:lnTo>
                  <a:lnTo>
                    <a:pt x="40" y="27"/>
                  </a:lnTo>
                  <a:lnTo>
                    <a:pt x="22" y="0"/>
                  </a:lnTo>
                  <a:lnTo>
                    <a:pt x="0" y="27"/>
                  </a:lnTo>
                  <a:close/>
                </a:path>
              </a:pathLst>
            </a:custGeom>
            <a:solidFill>
              <a:schemeClr val="bg1"/>
            </a:solidFill>
            <a:ln w="0">
              <a:solidFill>
                <a:srgbClr val="000000"/>
              </a:solidFill>
              <a:prstDash val="solid"/>
              <a:round/>
              <a:headEnd/>
              <a:tailEnd/>
            </a:ln>
          </p:spPr>
          <p:txBody>
            <a:bodyPr/>
            <a:lstStyle/>
            <a:p>
              <a:endParaRPr lang="en-US"/>
            </a:p>
          </p:txBody>
        </p:sp>
        <p:sp>
          <p:nvSpPr>
            <p:cNvPr id="5168" name="Freeform 395"/>
            <p:cNvSpPr>
              <a:spLocks noChangeAspect="1"/>
            </p:cNvSpPr>
            <p:nvPr/>
          </p:nvSpPr>
          <p:spPr bwMode="auto">
            <a:xfrm>
              <a:off x="2626" y="5256"/>
              <a:ext cx="40" cy="163"/>
            </a:xfrm>
            <a:custGeom>
              <a:avLst/>
              <a:gdLst>
                <a:gd name="T0" fmla="*/ 1 w 40"/>
                <a:gd name="T1" fmla="*/ 0 h 163"/>
                <a:gd name="T2" fmla="*/ 0 w 40"/>
                <a:gd name="T3" fmla="*/ 163 h 163"/>
                <a:gd name="T4" fmla="*/ 40 w 40"/>
                <a:gd name="T5" fmla="*/ 163 h 163"/>
                <a:gd name="T6" fmla="*/ 40 w 40"/>
                <a:gd name="T7" fmla="*/ 0 h 163"/>
                <a:gd name="T8" fmla="*/ 1 w 40"/>
                <a:gd name="T9" fmla="*/ 0 h 163"/>
                <a:gd name="T10" fmla="*/ 0 60000 65536"/>
                <a:gd name="T11" fmla="*/ 0 60000 65536"/>
                <a:gd name="T12" fmla="*/ 0 60000 65536"/>
                <a:gd name="T13" fmla="*/ 0 60000 65536"/>
                <a:gd name="T14" fmla="*/ 0 60000 65536"/>
                <a:gd name="T15" fmla="*/ 0 w 40"/>
                <a:gd name="T16" fmla="*/ 0 h 163"/>
                <a:gd name="T17" fmla="*/ 40 w 40"/>
                <a:gd name="T18" fmla="*/ 163 h 163"/>
              </a:gdLst>
              <a:ahLst/>
              <a:cxnLst>
                <a:cxn ang="T10">
                  <a:pos x="T0" y="T1"/>
                </a:cxn>
                <a:cxn ang="T11">
                  <a:pos x="T2" y="T3"/>
                </a:cxn>
                <a:cxn ang="T12">
                  <a:pos x="T4" y="T5"/>
                </a:cxn>
                <a:cxn ang="T13">
                  <a:pos x="T6" y="T7"/>
                </a:cxn>
                <a:cxn ang="T14">
                  <a:pos x="T8" y="T9"/>
                </a:cxn>
              </a:cxnLst>
              <a:rect l="T15" t="T16" r="T17" b="T18"/>
              <a:pathLst>
                <a:path w="40" h="163">
                  <a:moveTo>
                    <a:pt x="1" y="0"/>
                  </a:moveTo>
                  <a:lnTo>
                    <a:pt x="0" y="163"/>
                  </a:lnTo>
                  <a:lnTo>
                    <a:pt x="40" y="163"/>
                  </a:lnTo>
                  <a:lnTo>
                    <a:pt x="40" y="0"/>
                  </a:lnTo>
                  <a:lnTo>
                    <a:pt x="1" y="0"/>
                  </a:lnTo>
                  <a:close/>
                </a:path>
              </a:pathLst>
            </a:custGeom>
            <a:solidFill>
              <a:schemeClr val="bg1"/>
            </a:solidFill>
            <a:ln w="0">
              <a:solidFill>
                <a:srgbClr val="000000"/>
              </a:solidFill>
              <a:prstDash val="solid"/>
              <a:round/>
              <a:headEnd/>
              <a:tailEnd/>
            </a:ln>
          </p:spPr>
          <p:txBody>
            <a:bodyPr/>
            <a:lstStyle/>
            <a:p>
              <a:endParaRPr lang="en-US"/>
            </a:p>
          </p:txBody>
        </p:sp>
        <p:sp>
          <p:nvSpPr>
            <p:cNvPr id="5169" name="Freeform 396"/>
            <p:cNvSpPr>
              <a:spLocks noChangeAspect="1"/>
            </p:cNvSpPr>
            <p:nvPr/>
          </p:nvSpPr>
          <p:spPr bwMode="auto">
            <a:xfrm>
              <a:off x="2726" y="5255"/>
              <a:ext cx="42" cy="165"/>
            </a:xfrm>
            <a:custGeom>
              <a:avLst/>
              <a:gdLst>
                <a:gd name="T0" fmla="*/ 0 w 42"/>
                <a:gd name="T1" fmla="*/ 0 h 162"/>
                <a:gd name="T2" fmla="*/ 0 w 42"/>
                <a:gd name="T3" fmla="*/ 162 h 162"/>
                <a:gd name="T4" fmla="*/ 42 w 42"/>
                <a:gd name="T5" fmla="*/ 161 h 162"/>
                <a:gd name="T6" fmla="*/ 42 w 42"/>
                <a:gd name="T7" fmla="*/ 0 h 162"/>
                <a:gd name="T8" fmla="*/ 0 w 42"/>
                <a:gd name="T9" fmla="*/ 0 h 162"/>
                <a:gd name="T10" fmla="*/ 0 60000 65536"/>
                <a:gd name="T11" fmla="*/ 0 60000 65536"/>
                <a:gd name="T12" fmla="*/ 0 60000 65536"/>
                <a:gd name="T13" fmla="*/ 0 60000 65536"/>
                <a:gd name="T14" fmla="*/ 0 60000 65536"/>
                <a:gd name="T15" fmla="*/ 0 w 42"/>
                <a:gd name="T16" fmla="*/ 0 h 162"/>
                <a:gd name="T17" fmla="*/ 42 w 42"/>
                <a:gd name="T18" fmla="*/ 162 h 162"/>
              </a:gdLst>
              <a:ahLst/>
              <a:cxnLst>
                <a:cxn ang="T10">
                  <a:pos x="T0" y="T1"/>
                </a:cxn>
                <a:cxn ang="T11">
                  <a:pos x="T2" y="T3"/>
                </a:cxn>
                <a:cxn ang="T12">
                  <a:pos x="T4" y="T5"/>
                </a:cxn>
                <a:cxn ang="T13">
                  <a:pos x="T6" y="T7"/>
                </a:cxn>
                <a:cxn ang="T14">
                  <a:pos x="T8" y="T9"/>
                </a:cxn>
              </a:cxnLst>
              <a:rect l="T15" t="T16" r="T17" b="T18"/>
              <a:pathLst>
                <a:path w="42" h="162">
                  <a:moveTo>
                    <a:pt x="0" y="0"/>
                  </a:moveTo>
                  <a:lnTo>
                    <a:pt x="0" y="162"/>
                  </a:lnTo>
                  <a:lnTo>
                    <a:pt x="42" y="161"/>
                  </a:lnTo>
                  <a:lnTo>
                    <a:pt x="42"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170" name="Freeform 397"/>
            <p:cNvSpPr>
              <a:spLocks noChangeAspect="1"/>
            </p:cNvSpPr>
            <p:nvPr/>
          </p:nvSpPr>
          <p:spPr bwMode="auto">
            <a:xfrm>
              <a:off x="2675" y="5256"/>
              <a:ext cx="42" cy="165"/>
            </a:xfrm>
            <a:custGeom>
              <a:avLst/>
              <a:gdLst>
                <a:gd name="T0" fmla="*/ 0 w 42"/>
                <a:gd name="T1" fmla="*/ 0 h 162"/>
                <a:gd name="T2" fmla="*/ 0 w 42"/>
                <a:gd name="T3" fmla="*/ 162 h 162"/>
                <a:gd name="T4" fmla="*/ 42 w 42"/>
                <a:gd name="T5" fmla="*/ 161 h 162"/>
                <a:gd name="T6" fmla="*/ 42 w 42"/>
                <a:gd name="T7" fmla="*/ 0 h 162"/>
                <a:gd name="T8" fmla="*/ 0 w 42"/>
                <a:gd name="T9" fmla="*/ 0 h 162"/>
                <a:gd name="T10" fmla="*/ 0 60000 65536"/>
                <a:gd name="T11" fmla="*/ 0 60000 65536"/>
                <a:gd name="T12" fmla="*/ 0 60000 65536"/>
                <a:gd name="T13" fmla="*/ 0 60000 65536"/>
                <a:gd name="T14" fmla="*/ 0 60000 65536"/>
                <a:gd name="T15" fmla="*/ 0 w 42"/>
                <a:gd name="T16" fmla="*/ 0 h 162"/>
                <a:gd name="T17" fmla="*/ 42 w 42"/>
                <a:gd name="T18" fmla="*/ 162 h 162"/>
              </a:gdLst>
              <a:ahLst/>
              <a:cxnLst>
                <a:cxn ang="T10">
                  <a:pos x="T0" y="T1"/>
                </a:cxn>
                <a:cxn ang="T11">
                  <a:pos x="T2" y="T3"/>
                </a:cxn>
                <a:cxn ang="T12">
                  <a:pos x="T4" y="T5"/>
                </a:cxn>
                <a:cxn ang="T13">
                  <a:pos x="T6" y="T7"/>
                </a:cxn>
                <a:cxn ang="T14">
                  <a:pos x="T8" y="T9"/>
                </a:cxn>
              </a:cxnLst>
              <a:rect l="T15" t="T16" r="T17" b="T18"/>
              <a:pathLst>
                <a:path w="42" h="162">
                  <a:moveTo>
                    <a:pt x="0" y="0"/>
                  </a:moveTo>
                  <a:lnTo>
                    <a:pt x="0" y="162"/>
                  </a:lnTo>
                  <a:lnTo>
                    <a:pt x="42" y="161"/>
                  </a:lnTo>
                  <a:lnTo>
                    <a:pt x="42"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171" name="Freeform 398"/>
            <p:cNvSpPr>
              <a:spLocks noChangeAspect="1"/>
            </p:cNvSpPr>
            <p:nvPr/>
          </p:nvSpPr>
          <p:spPr bwMode="auto">
            <a:xfrm>
              <a:off x="2777" y="5255"/>
              <a:ext cx="42" cy="165"/>
            </a:xfrm>
            <a:custGeom>
              <a:avLst/>
              <a:gdLst>
                <a:gd name="T0" fmla="*/ 0 w 42"/>
                <a:gd name="T1" fmla="*/ 0 h 162"/>
                <a:gd name="T2" fmla="*/ 0 w 42"/>
                <a:gd name="T3" fmla="*/ 162 h 162"/>
                <a:gd name="T4" fmla="*/ 42 w 42"/>
                <a:gd name="T5" fmla="*/ 161 h 162"/>
                <a:gd name="T6" fmla="*/ 42 w 42"/>
                <a:gd name="T7" fmla="*/ 0 h 162"/>
                <a:gd name="T8" fmla="*/ 0 w 42"/>
                <a:gd name="T9" fmla="*/ 0 h 162"/>
                <a:gd name="T10" fmla="*/ 0 60000 65536"/>
                <a:gd name="T11" fmla="*/ 0 60000 65536"/>
                <a:gd name="T12" fmla="*/ 0 60000 65536"/>
                <a:gd name="T13" fmla="*/ 0 60000 65536"/>
                <a:gd name="T14" fmla="*/ 0 60000 65536"/>
                <a:gd name="T15" fmla="*/ 0 w 42"/>
                <a:gd name="T16" fmla="*/ 0 h 162"/>
                <a:gd name="T17" fmla="*/ 42 w 42"/>
                <a:gd name="T18" fmla="*/ 162 h 162"/>
              </a:gdLst>
              <a:ahLst/>
              <a:cxnLst>
                <a:cxn ang="T10">
                  <a:pos x="T0" y="T1"/>
                </a:cxn>
                <a:cxn ang="T11">
                  <a:pos x="T2" y="T3"/>
                </a:cxn>
                <a:cxn ang="T12">
                  <a:pos x="T4" y="T5"/>
                </a:cxn>
                <a:cxn ang="T13">
                  <a:pos x="T6" y="T7"/>
                </a:cxn>
                <a:cxn ang="T14">
                  <a:pos x="T8" y="T9"/>
                </a:cxn>
              </a:cxnLst>
              <a:rect l="T15" t="T16" r="T17" b="T18"/>
              <a:pathLst>
                <a:path w="42" h="162">
                  <a:moveTo>
                    <a:pt x="0" y="0"/>
                  </a:moveTo>
                  <a:lnTo>
                    <a:pt x="0" y="162"/>
                  </a:lnTo>
                  <a:lnTo>
                    <a:pt x="42" y="161"/>
                  </a:lnTo>
                  <a:lnTo>
                    <a:pt x="42"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172" name="Freeform 399"/>
            <p:cNvSpPr>
              <a:spLocks noChangeAspect="1"/>
            </p:cNvSpPr>
            <p:nvPr/>
          </p:nvSpPr>
          <p:spPr bwMode="auto">
            <a:xfrm>
              <a:off x="2826" y="5255"/>
              <a:ext cx="42" cy="165"/>
            </a:xfrm>
            <a:custGeom>
              <a:avLst/>
              <a:gdLst>
                <a:gd name="T0" fmla="*/ 0 w 42"/>
                <a:gd name="T1" fmla="*/ 0 h 162"/>
                <a:gd name="T2" fmla="*/ 0 w 42"/>
                <a:gd name="T3" fmla="*/ 162 h 162"/>
                <a:gd name="T4" fmla="*/ 42 w 42"/>
                <a:gd name="T5" fmla="*/ 161 h 162"/>
                <a:gd name="T6" fmla="*/ 42 w 42"/>
                <a:gd name="T7" fmla="*/ 0 h 162"/>
                <a:gd name="T8" fmla="*/ 0 w 42"/>
                <a:gd name="T9" fmla="*/ 0 h 162"/>
                <a:gd name="T10" fmla="*/ 0 60000 65536"/>
                <a:gd name="T11" fmla="*/ 0 60000 65536"/>
                <a:gd name="T12" fmla="*/ 0 60000 65536"/>
                <a:gd name="T13" fmla="*/ 0 60000 65536"/>
                <a:gd name="T14" fmla="*/ 0 60000 65536"/>
                <a:gd name="T15" fmla="*/ 0 w 42"/>
                <a:gd name="T16" fmla="*/ 0 h 162"/>
                <a:gd name="T17" fmla="*/ 42 w 42"/>
                <a:gd name="T18" fmla="*/ 162 h 162"/>
              </a:gdLst>
              <a:ahLst/>
              <a:cxnLst>
                <a:cxn ang="T10">
                  <a:pos x="T0" y="T1"/>
                </a:cxn>
                <a:cxn ang="T11">
                  <a:pos x="T2" y="T3"/>
                </a:cxn>
                <a:cxn ang="T12">
                  <a:pos x="T4" y="T5"/>
                </a:cxn>
                <a:cxn ang="T13">
                  <a:pos x="T6" y="T7"/>
                </a:cxn>
                <a:cxn ang="T14">
                  <a:pos x="T8" y="T9"/>
                </a:cxn>
              </a:cxnLst>
              <a:rect l="T15" t="T16" r="T17" b="T18"/>
              <a:pathLst>
                <a:path w="42" h="162">
                  <a:moveTo>
                    <a:pt x="0" y="0"/>
                  </a:moveTo>
                  <a:lnTo>
                    <a:pt x="0" y="162"/>
                  </a:lnTo>
                  <a:lnTo>
                    <a:pt x="42" y="161"/>
                  </a:lnTo>
                  <a:lnTo>
                    <a:pt x="42"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173" name="Freeform 400"/>
            <p:cNvSpPr>
              <a:spLocks noChangeAspect="1"/>
            </p:cNvSpPr>
            <p:nvPr/>
          </p:nvSpPr>
          <p:spPr bwMode="auto">
            <a:xfrm>
              <a:off x="2876" y="5255"/>
              <a:ext cx="42" cy="165"/>
            </a:xfrm>
            <a:custGeom>
              <a:avLst/>
              <a:gdLst>
                <a:gd name="T0" fmla="*/ 0 w 42"/>
                <a:gd name="T1" fmla="*/ 0 h 162"/>
                <a:gd name="T2" fmla="*/ 0 w 42"/>
                <a:gd name="T3" fmla="*/ 162 h 162"/>
                <a:gd name="T4" fmla="*/ 42 w 42"/>
                <a:gd name="T5" fmla="*/ 161 h 162"/>
                <a:gd name="T6" fmla="*/ 42 w 42"/>
                <a:gd name="T7" fmla="*/ 0 h 162"/>
                <a:gd name="T8" fmla="*/ 0 w 42"/>
                <a:gd name="T9" fmla="*/ 0 h 162"/>
                <a:gd name="T10" fmla="*/ 0 60000 65536"/>
                <a:gd name="T11" fmla="*/ 0 60000 65536"/>
                <a:gd name="T12" fmla="*/ 0 60000 65536"/>
                <a:gd name="T13" fmla="*/ 0 60000 65536"/>
                <a:gd name="T14" fmla="*/ 0 60000 65536"/>
                <a:gd name="T15" fmla="*/ 0 w 42"/>
                <a:gd name="T16" fmla="*/ 0 h 162"/>
                <a:gd name="T17" fmla="*/ 42 w 42"/>
                <a:gd name="T18" fmla="*/ 162 h 162"/>
              </a:gdLst>
              <a:ahLst/>
              <a:cxnLst>
                <a:cxn ang="T10">
                  <a:pos x="T0" y="T1"/>
                </a:cxn>
                <a:cxn ang="T11">
                  <a:pos x="T2" y="T3"/>
                </a:cxn>
                <a:cxn ang="T12">
                  <a:pos x="T4" y="T5"/>
                </a:cxn>
                <a:cxn ang="T13">
                  <a:pos x="T6" y="T7"/>
                </a:cxn>
                <a:cxn ang="T14">
                  <a:pos x="T8" y="T9"/>
                </a:cxn>
              </a:cxnLst>
              <a:rect l="T15" t="T16" r="T17" b="T18"/>
              <a:pathLst>
                <a:path w="42" h="162">
                  <a:moveTo>
                    <a:pt x="0" y="0"/>
                  </a:moveTo>
                  <a:lnTo>
                    <a:pt x="0" y="162"/>
                  </a:lnTo>
                  <a:lnTo>
                    <a:pt x="42" y="161"/>
                  </a:lnTo>
                  <a:lnTo>
                    <a:pt x="42"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174" name="Freeform 401"/>
            <p:cNvSpPr>
              <a:spLocks noChangeAspect="1"/>
            </p:cNvSpPr>
            <p:nvPr/>
          </p:nvSpPr>
          <p:spPr bwMode="auto">
            <a:xfrm>
              <a:off x="2926" y="5255"/>
              <a:ext cx="42" cy="165"/>
            </a:xfrm>
            <a:custGeom>
              <a:avLst/>
              <a:gdLst>
                <a:gd name="T0" fmla="*/ 0 w 42"/>
                <a:gd name="T1" fmla="*/ 0 h 162"/>
                <a:gd name="T2" fmla="*/ 0 w 42"/>
                <a:gd name="T3" fmla="*/ 162 h 162"/>
                <a:gd name="T4" fmla="*/ 42 w 42"/>
                <a:gd name="T5" fmla="*/ 161 h 162"/>
                <a:gd name="T6" fmla="*/ 42 w 42"/>
                <a:gd name="T7" fmla="*/ 0 h 162"/>
                <a:gd name="T8" fmla="*/ 0 w 42"/>
                <a:gd name="T9" fmla="*/ 0 h 162"/>
                <a:gd name="T10" fmla="*/ 0 60000 65536"/>
                <a:gd name="T11" fmla="*/ 0 60000 65536"/>
                <a:gd name="T12" fmla="*/ 0 60000 65536"/>
                <a:gd name="T13" fmla="*/ 0 60000 65536"/>
                <a:gd name="T14" fmla="*/ 0 60000 65536"/>
                <a:gd name="T15" fmla="*/ 0 w 42"/>
                <a:gd name="T16" fmla="*/ 0 h 162"/>
                <a:gd name="T17" fmla="*/ 42 w 42"/>
                <a:gd name="T18" fmla="*/ 162 h 162"/>
              </a:gdLst>
              <a:ahLst/>
              <a:cxnLst>
                <a:cxn ang="T10">
                  <a:pos x="T0" y="T1"/>
                </a:cxn>
                <a:cxn ang="T11">
                  <a:pos x="T2" y="T3"/>
                </a:cxn>
                <a:cxn ang="T12">
                  <a:pos x="T4" y="T5"/>
                </a:cxn>
                <a:cxn ang="T13">
                  <a:pos x="T6" y="T7"/>
                </a:cxn>
                <a:cxn ang="T14">
                  <a:pos x="T8" y="T9"/>
                </a:cxn>
              </a:cxnLst>
              <a:rect l="T15" t="T16" r="T17" b="T18"/>
              <a:pathLst>
                <a:path w="42" h="162">
                  <a:moveTo>
                    <a:pt x="0" y="0"/>
                  </a:moveTo>
                  <a:lnTo>
                    <a:pt x="0" y="162"/>
                  </a:lnTo>
                  <a:lnTo>
                    <a:pt x="42" y="161"/>
                  </a:lnTo>
                  <a:lnTo>
                    <a:pt x="42"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175" name="Freeform 402"/>
            <p:cNvSpPr>
              <a:spLocks noChangeAspect="1"/>
            </p:cNvSpPr>
            <p:nvPr/>
          </p:nvSpPr>
          <p:spPr bwMode="auto">
            <a:xfrm>
              <a:off x="2977" y="5255"/>
              <a:ext cx="42" cy="165"/>
            </a:xfrm>
            <a:custGeom>
              <a:avLst/>
              <a:gdLst>
                <a:gd name="T0" fmla="*/ 0 w 42"/>
                <a:gd name="T1" fmla="*/ 0 h 162"/>
                <a:gd name="T2" fmla="*/ 0 w 42"/>
                <a:gd name="T3" fmla="*/ 162 h 162"/>
                <a:gd name="T4" fmla="*/ 42 w 42"/>
                <a:gd name="T5" fmla="*/ 161 h 162"/>
                <a:gd name="T6" fmla="*/ 42 w 42"/>
                <a:gd name="T7" fmla="*/ 0 h 162"/>
                <a:gd name="T8" fmla="*/ 0 w 42"/>
                <a:gd name="T9" fmla="*/ 0 h 162"/>
                <a:gd name="T10" fmla="*/ 0 60000 65536"/>
                <a:gd name="T11" fmla="*/ 0 60000 65536"/>
                <a:gd name="T12" fmla="*/ 0 60000 65536"/>
                <a:gd name="T13" fmla="*/ 0 60000 65536"/>
                <a:gd name="T14" fmla="*/ 0 60000 65536"/>
                <a:gd name="T15" fmla="*/ 0 w 42"/>
                <a:gd name="T16" fmla="*/ 0 h 162"/>
                <a:gd name="T17" fmla="*/ 42 w 42"/>
                <a:gd name="T18" fmla="*/ 162 h 162"/>
              </a:gdLst>
              <a:ahLst/>
              <a:cxnLst>
                <a:cxn ang="T10">
                  <a:pos x="T0" y="T1"/>
                </a:cxn>
                <a:cxn ang="T11">
                  <a:pos x="T2" y="T3"/>
                </a:cxn>
                <a:cxn ang="T12">
                  <a:pos x="T4" y="T5"/>
                </a:cxn>
                <a:cxn ang="T13">
                  <a:pos x="T6" y="T7"/>
                </a:cxn>
                <a:cxn ang="T14">
                  <a:pos x="T8" y="T9"/>
                </a:cxn>
              </a:cxnLst>
              <a:rect l="T15" t="T16" r="T17" b="T18"/>
              <a:pathLst>
                <a:path w="42" h="162">
                  <a:moveTo>
                    <a:pt x="0" y="0"/>
                  </a:moveTo>
                  <a:lnTo>
                    <a:pt x="0" y="162"/>
                  </a:lnTo>
                  <a:lnTo>
                    <a:pt x="42" y="161"/>
                  </a:lnTo>
                  <a:lnTo>
                    <a:pt x="42"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176" name="Freeform 403"/>
            <p:cNvSpPr>
              <a:spLocks noChangeAspect="1"/>
            </p:cNvSpPr>
            <p:nvPr/>
          </p:nvSpPr>
          <p:spPr bwMode="auto">
            <a:xfrm>
              <a:off x="2575" y="5255"/>
              <a:ext cx="42" cy="165"/>
            </a:xfrm>
            <a:custGeom>
              <a:avLst/>
              <a:gdLst>
                <a:gd name="T0" fmla="*/ 0 w 42"/>
                <a:gd name="T1" fmla="*/ 0 h 162"/>
                <a:gd name="T2" fmla="*/ 0 w 42"/>
                <a:gd name="T3" fmla="*/ 162 h 162"/>
                <a:gd name="T4" fmla="*/ 42 w 42"/>
                <a:gd name="T5" fmla="*/ 161 h 162"/>
                <a:gd name="T6" fmla="*/ 42 w 42"/>
                <a:gd name="T7" fmla="*/ 0 h 162"/>
                <a:gd name="T8" fmla="*/ 0 w 42"/>
                <a:gd name="T9" fmla="*/ 0 h 162"/>
                <a:gd name="T10" fmla="*/ 0 60000 65536"/>
                <a:gd name="T11" fmla="*/ 0 60000 65536"/>
                <a:gd name="T12" fmla="*/ 0 60000 65536"/>
                <a:gd name="T13" fmla="*/ 0 60000 65536"/>
                <a:gd name="T14" fmla="*/ 0 60000 65536"/>
                <a:gd name="T15" fmla="*/ 0 w 42"/>
                <a:gd name="T16" fmla="*/ 0 h 162"/>
                <a:gd name="T17" fmla="*/ 42 w 42"/>
                <a:gd name="T18" fmla="*/ 162 h 162"/>
              </a:gdLst>
              <a:ahLst/>
              <a:cxnLst>
                <a:cxn ang="T10">
                  <a:pos x="T0" y="T1"/>
                </a:cxn>
                <a:cxn ang="T11">
                  <a:pos x="T2" y="T3"/>
                </a:cxn>
                <a:cxn ang="T12">
                  <a:pos x="T4" y="T5"/>
                </a:cxn>
                <a:cxn ang="T13">
                  <a:pos x="T6" y="T7"/>
                </a:cxn>
                <a:cxn ang="T14">
                  <a:pos x="T8" y="T9"/>
                </a:cxn>
              </a:cxnLst>
              <a:rect l="T15" t="T16" r="T17" b="T18"/>
              <a:pathLst>
                <a:path w="42" h="162">
                  <a:moveTo>
                    <a:pt x="0" y="0"/>
                  </a:moveTo>
                  <a:lnTo>
                    <a:pt x="0" y="162"/>
                  </a:lnTo>
                  <a:lnTo>
                    <a:pt x="42" y="161"/>
                  </a:lnTo>
                  <a:lnTo>
                    <a:pt x="42" y="0"/>
                  </a:lnTo>
                  <a:lnTo>
                    <a:pt x="0" y="0"/>
                  </a:lnTo>
                  <a:close/>
                </a:path>
              </a:pathLst>
            </a:custGeom>
            <a:solidFill>
              <a:schemeClr val="bg1"/>
            </a:solidFill>
            <a:ln w="0">
              <a:solidFill>
                <a:srgbClr val="000000"/>
              </a:solidFill>
              <a:prstDash val="solid"/>
              <a:round/>
              <a:headEnd/>
              <a:tailEnd/>
            </a:ln>
          </p:spPr>
          <p:txBody>
            <a:bodyPr/>
            <a:lstStyle/>
            <a:p>
              <a:endParaRPr lang="en-US"/>
            </a:p>
          </p:txBody>
        </p:sp>
        <p:sp>
          <p:nvSpPr>
            <p:cNvPr id="5177" name="Freeform 404"/>
            <p:cNvSpPr>
              <a:spLocks noChangeAspect="1"/>
            </p:cNvSpPr>
            <p:nvPr/>
          </p:nvSpPr>
          <p:spPr bwMode="auto">
            <a:xfrm>
              <a:off x="2577" y="4466"/>
              <a:ext cx="41" cy="489"/>
            </a:xfrm>
            <a:custGeom>
              <a:avLst/>
              <a:gdLst>
                <a:gd name="T0" fmla="*/ 0 w 41"/>
                <a:gd name="T1" fmla="*/ 27 h 489"/>
                <a:gd name="T2" fmla="*/ 0 w 41"/>
                <a:gd name="T3" fmla="*/ 489 h 489"/>
                <a:gd name="T4" fmla="*/ 41 w 41"/>
                <a:gd name="T5" fmla="*/ 489 h 489"/>
                <a:gd name="T6" fmla="*/ 40 w 41"/>
                <a:gd name="T7" fmla="*/ 27 h 489"/>
                <a:gd name="T8" fmla="*/ 21 w 41"/>
                <a:gd name="T9" fmla="*/ 0 h 489"/>
                <a:gd name="T10" fmla="*/ 0 w 41"/>
                <a:gd name="T11" fmla="*/ 27 h 489"/>
                <a:gd name="T12" fmla="*/ 0 60000 65536"/>
                <a:gd name="T13" fmla="*/ 0 60000 65536"/>
                <a:gd name="T14" fmla="*/ 0 60000 65536"/>
                <a:gd name="T15" fmla="*/ 0 60000 65536"/>
                <a:gd name="T16" fmla="*/ 0 60000 65536"/>
                <a:gd name="T17" fmla="*/ 0 60000 65536"/>
                <a:gd name="T18" fmla="*/ 0 w 41"/>
                <a:gd name="T19" fmla="*/ 0 h 489"/>
                <a:gd name="T20" fmla="*/ 41 w 41"/>
                <a:gd name="T21" fmla="*/ 489 h 489"/>
              </a:gdLst>
              <a:ahLst/>
              <a:cxnLst>
                <a:cxn ang="T12">
                  <a:pos x="T0" y="T1"/>
                </a:cxn>
                <a:cxn ang="T13">
                  <a:pos x="T2" y="T3"/>
                </a:cxn>
                <a:cxn ang="T14">
                  <a:pos x="T4" y="T5"/>
                </a:cxn>
                <a:cxn ang="T15">
                  <a:pos x="T6" y="T7"/>
                </a:cxn>
                <a:cxn ang="T16">
                  <a:pos x="T8" y="T9"/>
                </a:cxn>
                <a:cxn ang="T17">
                  <a:pos x="T10" y="T11"/>
                </a:cxn>
              </a:cxnLst>
              <a:rect l="T18" t="T19" r="T20" b="T21"/>
              <a:pathLst>
                <a:path w="41" h="489">
                  <a:moveTo>
                    <a:pt x="0" y="27"/>
                  </a:moveTo>
                  <a:lnTo>
                    <a:pt x="0" y="489"/>
                  </a:lnTo>
                  <a:lnTo>
                    <a:pt x="41" y="489"/>
                  </a:lnTo>
                  <a:lnTo>
                    <a:pt x="40" y="27"/>
                  </a:lnTo>
                  <a:lnTo>
                    <a:pt x="21" y="0"/>
                  </a:lnTo>
                  <a:lnTo>
                    <a:pt x="0" y="27"/>
                  </a:lnTo>
                  <a:close/>
                </a:path>
              </a:pathLst>
            </a:custGeom>
            <a:solidFill>
              <a:schemeClr val="bg1"/>
            </a:solidFill>
            <a:ln w="0">
              <a:solidFill>
                <a:srgbClr val="000000"/>
              </a:solidFill>
              <a:prstDash val="solid"/>
              <a:round/>
              <a:headEnd/>
              <a:tailEnd/>
            </a:ln>
          </p:spPr>
          <p:txBody>
            <a:bodyPr/>
            <a:lstStyle/>
            <a:p>
              <a:endParaRPr lang="en-US"/>
            </a:p>
          </p:txBody>
        </p:sp>
        <p:sp>
          <p:nvSpPr>
            <p:cNvPr id="5178" name="Freeform 405"/>
            <p:cNvSpPr>
              <a:spLocks noChangeAspect="1"/>
            </p:cNvSpPr>
            <p:nvPr/>
          </p:nvSpPr>
          <p:spPr bwMode="auto">
            <a:xfrm>
              <a:off x="2627" y="4466"/>
              <a:ext cx="41" cy="489"/>
            </a:xfrm>
            <a:custGeom>
              <a:avLst/>
              <a:gdLst>
                <a:gd name="T0" fmla="*/ 0 w 41"/>
                <a:gd name="T1" fmla="*/ 27 h 489"/>
                <a:gd name="T2" fmla="*/ 0 w 41"/>
                <a:gd name="T3" fmla="*/ 489 h 489"/>
                <a:gd name="T4" fmla="*/ 41 w 41"/>
                <a:gd name="T5" fmla="*/ 489 h 489"/>
                <a:gd name="T6" fmla="*/ 40 w 41"/>
                <a:gd name="T7" fmla="*/ 27 h 489"/>
                <a:gd name="T8" fmla="*/ 21 w 41"/>
                <a:gd name="T9" fmla="*/ 0 h 489"/>
                <a:gd name="T10" fmla="*/ 0 w 41"/>
                <a:gd name="T11" fmla="*/ 27 h 489"/>
                <a:gd name="T12" fmla="*/ 0 60000 65536"/>
                <a:gd name="T13" fmla="*/ 0 60000 65536"/>
                <a:gd name="T14" fmla="*/ 0 60000 65536"/>
                <a:gd name="T15" fmla="*/ 0 60000 65536"/>
                <a:gd name="T16" fmla="*/ 0 60000 65536"/>
                <a:gd name="T17" fmla="*/ 0 60000 65536"/>
                <a:gd name="T18" fmla="*/ 0 w 41"/>
                <a:gd name="T19" fmla="*/ 0 h 489"/>
                <a:gd name="T20" fmla="*/ 41 w 41"/>
                <a:gd name="T21" fmla="*/ 489 h 489"/>
              </a:gdLst>
              <a:ahLst/>
              <a:cxnLst>
                <a:cxn ang="T12">
                  <a:pos x="T0" y="T1"/>
                </a:cxn>
                <a:cxn ang="T13">
                  <a:pos x="T2" y="T3"/>
                </a:cxn>
                <a:cxn ang="T14">
                  <a:pos x="T4" y="T5"/>
                </a:cxn>
                <a:cxn ang="T15">
                  <a:pos x="T6" y="T7"/>
                </a:cxn>
                <a:cxn ang="T16">
                  <a:pos x="T8" y="T9"/>
                </a:cxn>
                <a:cxn ang="T17">
                  <a:pos x="T10" y="T11"/>
                </a:cxn>
              </a:cxnLst>
              <a:rect l="T18" t="T19" r="T20" b="T21"/>
              <a:pathLst>
                <a:path w="41" h="489">
                  <a:moveTo>
                    <a:pt x="0" y="27"/>
                  </a:moveTo>
                  <a:lnTo>
                    <a:pt x="0" y="489"/>
                  </a:lnTo>
                  <a:lnTo>
                    <a:pt x="41" y="489"/>
                  </a:lnTo>
                  <a:lnTo>
                    <a:pt x="40" y="27"/>
                  </a:lnTo>
                  <a:lnTo>
                    <a:pt x="21" y="0"/>
                  </a:lnTo>
                  <a:lnTo>
                    <a:pt x="0" y="27"/>
                  </a:lnTo>
                  <a:close/>
                </a:path>
              </a:pathLst>
            </a:custGeom>
            <a:solidFill>
              <a:schemeClr val="bg1"/>
            </a:solidFill>
            <a:ln w="0">
              <a:solidFill>
                <a:srgbClr val="000000"/>
              </a:solidFill>
              <a:prstDash val="solid"/>
              <a:round/>
              <a:headEnd/>
              <a:tailEnd/>
            </a:ln>
          </p:spPr>
          <p:txBody>
            <a:bodyPr/>
            <a:lstStyle/>
            <a:p>
              <a:endParaRPr lang="en-US"/>
            </a:p>
          </p:txBody>
        </p:sp>
        <p:sp>
          <p:nvSpPr>
            <p:cNvPr id="5179" name="Freeform 406"/>
            <p:cNvSpPr>
              <a:spLocks noChangeAspect="1"/>
            </p:cNvSpPr>
            <p:nvPr/>
          </p:nvSpPr>
          <p:spPr bwMode="auto">
            <a:xfrm>
              <a:off x="2679" y="4466"/>
              <a:ext cx="41" cy="489"/>
            </a:xfrm>
            <a:custGeom>
              <a:avLst/>
              <a:gdLst>
                <a:gd name="T0" fmla="*/ 0 w 41"/>
                <a:gd name="T1" fmla="*/ 27 h 489"/>
                <a:gd name="T2" fmla="*/ 0 w 41"/>
                <a:gd name="T3" fmla="*/ 489 h 489"/>
                <a:gd name="T4" fmla="*/ 41 w 41"/>
                <a:gd name="T5" fmla="*/ 489 h 489"/>
                <a:gd name="T6" fmla="*/ 40 w 41"/>
                <a:gd name="T7" fmla="*/ 27 h 489"/>
                <a:gd name="T8" fmla="*/ 21 w 41"/>
                <a:gd name="T9" fmla="*/ 0 h 489"/>
                <a:gd name="T10" fmla="*/ 0 w 41"/>
                <a:gd name="T11" fmla="*/ 27 h 489"/>
                <a:gd name="T12" fmla="*/ 0 60000 65536"/>
                <a:gd name="T13" fmla="*/ 0 60000 65536"/>
                <a:gd name="T14" fmla="*/ 0 60000 65536"/>
                <a:gd name="T15" fmla="*/ 0 60000 65536"/>
                <a:gd name="T16" fmla="*/ 0 60000 65536"/>
                <a:gd name="T17" fmla="*/ 0 60000 65536"/>
                <a:gd name="T18" fmla="*/ 0 w 41"/>
                <a:gd name="T19" fmla="*/ 0 h 489"/>
                <a:gd name="T20" fmla="*/ 41 w 41"/>
                <a:gd name="T21" fmla="*/ 489 h 489"/>
              </a:gdLst>
              <a:ahLst/>
              <a:cxnLst>
                <a:cxn ang="T12">
                  <a:pos x="T0" y="T1"/>
                </a:cxn>
                <a:cxn ang="T13">
                  <a:pos x="T2" y="T3"/>
                </a:cxn>
                <a:cxn ang="T14">
                  <a:pos x="T4" y="T5"/>
                </a:cxn>
                <a:cxn ang="T15">
                  <a:pos x="T6" y="T7"/>
                </a:cxn>
                <a:cxn ang="T16">
                  <a:pos x="T8" y="T9"/>
                </a:cxn>
                <a:cxn ang="T17">
                  <a:pos x="T10" y="T11"/>
                </a:cxn>
              </a:cxnLst>
              <a:rect l="T18" t="T19" r="T20" b="T21"/>
              <a:pathLst>
                <a:path w="41" h="489">
                  <a:moveTo>
                    <a:pt x="0" y="27"/>
                  </a:moveTo>
                  <a:lnTo>
                    <a:pt x="0" y="489"/>
                  </a:lnTo>
                  <a:lnTo>
                    <a:pt x="41" y="489"/>
                  </a:lnTo>
                  <a:lnTo>
                    <a:pt x="40" y="27"/>
                  </a:lnTo>
                  <a:lnTo>
                    <a:pt x="21" y="0"/>
                  </a:lnTo>
                  <a:lnTo>
                    <a:pt x="0" y="27"/>
                  </a:lnTo>
                  <a:close/>
                </a:path>
              </a:pathLst>
            </a:custGeom>
            <a:solidFill>
              <a:schemeClr val="bg1"/>
            </a:solidFill>
            <a:ln w="0">
              <a:solidFill>
                <a:srgbClr val="000000"/>
              </a:solidFill>
              <a:prstDash val="solid"/>
              <a:round/>
              <a:headEnd/>
              <a:tailEnd/>
            </a:ln>
          </p:spPr>
          <p:txBody>
            <a:bodyPr/>
            <a:lstStyle/>
            <a:p>
              <a:endParaRPr lang="en-US"/>
            </a:p>
          </p:txBody>
        </p:sp>
        <p:sp>
          <p:nvSpPr>
            <p:cNvPr id="5180" name="Freeform 407"/>
            <p:cNvSpPr>
              <a:spLocks noChangeAspect="1"/>
            </p:cNvSpPr>
            <p:nvPr/>
          </p:nvSpPr>
          <p:spPr bwMode="auto">
            <a:xfrm>
              <a:off x="2730" y="4466"/>
              <a:ext cx="41" cy="489"/>
            </a:xfrm>
            <a:custGeom>
              <a:avLst/>
              <a:gdLst>
                <a:gd name="T0" fmla="*/ 0 w 41"/>
                <a:gd name="T1" fmla="*/ 27 h 489"/>
                <a:gd name="T2" fmla="*/ 0 w 41"/>
                <a:gd name="T3" fmla="*/ 489 h 489"/>
                <a:gd name="T4" fmla="*/ 41 w 41"/>
                <a:gd name="T5" fmla="*/ 489 h 489"/>
                <a:gd name="T6" fmla="*/ 40 w 41"/>
                <a:gd name="T7" fmla="*/ 27 h 489"/>
                <a:gd name="T8" fmla="*/ 21 w 41"/>
                <a:gd name="T9" fmla="*/ 0 h 489"/>
                <a:gd name="T10" fmla="*/ 0 w 41"/>
                <a:gd name="T11" fmla="*/ 27 h 489"/>
                <a:gd name="T12" fmla="*/ 0 60000 65536"/>
                <a:gd name="T13" fmla="*/ 0 60000 65536"/>
                <a:gd name="T14" fmla="*/ 0 60000 65536"/>
                <a:gd name="T15" fmla="*/ 0 60000 65536"/>
                <a:gd name="T16" fmla="*/ 0 60000 65536"/>
                <a:gd name="T17" fmla="*/ 0 60000 65536"/>
                <a:gd name="T18" fmla="*/ 0 w 41"/>
                <a:gd name="T19" fmla="*/ 0 h 489"/>
                <a:gd name="T20" fmla="*/ 41 w 41"/>
                <a:gd name="T21" fmla="*/ 489 h 489"/>
              </a:gdLst>
              <a:ahLst/>
              <a:cxnLst>
                <a:cxn ang="T12">
                  <a:pos x="T0" y="T1"/>
                </a:cxn>
                <a:cxn ang="T13">
                  <a:pos x="T2" y="T3"/>
                </a:cxn>
                <a:cxn ang="T14">
                  <a:pos x="T4" y="T5"/>
                </a:cxn>
                <a:cxn ang="T15">
                  <a:pos x="T6" y="T7"/>
                </a:cxn>
                <a:cxn ang="T16">
                  <a:pos x="T8" y="T9"/>
                </a:cxn>
                <a:cxn ang="T17">
                  <a:pos x="T10" y="T11"/>
                </a:cxn>
              </a:cxnLst>
              <a:rect l="T18" t="T19" r="T20" b="T21"/>
              <a:pathLst>
                <a:path w="41" h="489">
                  <a:moveTo>
                    <a:pt x="0" y="27"/>
                  </a:moveTo>
                  <a:lnTo>
                    <a:pt x="0" y="489"/>
                  </a:lnTo>
                  <a:lnTo>
                    <a:pt x="41" y="489"/>
                  </a:lnTo>
                  <a:lnTo>
                    <a:pt x="40" y="27"/>
                  </a:lnTo>
                  <a:lnTo>
                    <a:pt x="21" y="0"/>
                  </a:lnTo>
                  <a:lnTo>
                    <a:pt x="0" y="27"/>
                  </a:lnTo>
                  <a:close/>
                </a:path>
              </a:pathLst>
            </a:custGeom>
            <a:solidFill>
              <a:schemeClr val="bg1"/>
            </a:solidFill>
            <a:ln w="0">
              <a:solidFill>
                <a:srgbClr val="000000"/>
              </a:solidFill>
              <a:prstDash val="solid"/>
              <a:round/>
              <a:headEnd/>
              <a:tailEnd/>
            </a:ln>
          </p:spPr>
          <p:txBody>
            <a:bodyPr/>
            <a:lstStyle/>
            <a:p>
              <a:endParaRPr lang="en-US"/>
            </a:p>
          </p:txBody>
        </p:sp>
        <p:sp>
          <p:nvSpPr>
            <p:cNvPr id="5181" name="Freeform 408"/>
            <p:cNvSpPr>
              <a:spLocks noChangeAspect="1"/>
            </p:cNvSpPr>
            <p:nvPr/>
          </p:nvSpPr>
          <p:spPr bwMode="auto">
            <a:xfrm>
              <a:off x="2781" y="4466"/>
              <a:ext cx="41" cy="489"/>
            </a:xfrm>
            <a:custGeom>
              <a:avLst/>
              <a:gdLst>
                <a:gd name="T0" fmla="*/ 0 w 41"/>
                <a:gd name="T1" fmla="*/ 27 h 489"/>
                <a:gd name="T2" fmla="*/ 0 w 41"/>
                <a:gd name="T3" fmla="*/ 489 h 489"/>
                <a:gd name="T4" fmla="*/ 41 w 41"/>
                <a:gd name="T5" fmla="*/ 489 h 489"/>
                <a:gd name="T6" fmla="*/ 40 w 41"/>
                <a:gd name="T7" fmla="*/ 27 h 489"/>
                <a:gd name="T8" fmla="*/ 21 w 41"/>
                <a:gd name="T9" fmla="*/ 0 h 489"/>
                <a:gd name="T10" fmla="*/ 0 w 41"/>
                <a:gd name="T11" fmla="*/ 27 h 489"/>
                <a:gd name="T12" fmla="*/ 0 60000 65536"/>
                <a:gd name="T13" fmla="*/ 0 60000 65536"/>
                <a:gd name="T14" fmla="*/ 0 60000 65536"/>
                <a:gd name="T15" fmla="*/ 0 60000 65536"/>
                <a:gd name="T16" fmla="*/ 0 60000 65536"/>
                <a:gd name="T17" fmla="*/ 0 60000 65536"/>
                <a:gd name="T18" fmla="*/ 0 w 41"/>
                <a:gd name="T19" fmla="*/ 0 h 489"/>
                <a:gd name="T20" fmla="*/ 41 w 41"/>
                <a:gd name="T21" fmla="*/ 489 h 489"/>
              </a:gdLst>
              <a:ahLst/>
              <a:cxnLst>
                <a:cxn ang="T12">
                  <a:pos x="T0" y="T1"/>
                </a:cxn>
                <a:cxn ang="T13">
                  <a:pos x="T2" y="T3"/>
                </a:cxn>
                <a:cxn ang="T14">
                  <a:pos x="T4" y="T5"/>
                </a:cxn>
                <a:cxn ang="T15">
                  <a:pos x="T6" y="T7"/>
                </a:cxn>
                <a:cxn ang="T16">
                  <a:pos x="T8" y="T9"/>
                </a:cxn>
                <a:cxn ang="T17">
                  <a:pos x="T10" y="T11"/>
                </a:cxn>
              </a:cxnLst>
              <a:rect l="T18" t="T19" r="T20" b="T21"/>
              <a:pathLst>
                <a:path w="41" h="489">
                  <a:moveTo>
                    <a:pt x="0" y="27"/>
                  </a:moveTo>
                  <a:lnTo>
                    <a:pt x="0" y="489"/>
                  </a:lnTo>
                  <a:lnTo>
                    <a:pt x="41" y="489"/>
                  </a:lnTo>
                  <a:lnTo>
                    <a:pt x="40" y="27"/>
                  </a:lnTo>
                  <a:lnTo>
                    <a:pt x="21" y="0"/>
                  </a:lnTo>
                  <a:lnTo>
                    <a:pt x="0" y="27"/>
                  </a:lnTo>
                  <a:close/>
                </a:path>
              </a:pathLst>
            </a:custGeom>
            <a:solidFill>
              <a:schemeClr val="bg1"/>
            </a:solidFill>
            <a:ln w="0">
              <a:solidFill>
                <a:srgbClr val="000000"/>
              </a:solidFill>
              <a:prstDash val="solid"/>
              <a:round/>
              <a:headEnd/>
              <a:tailEnd/>
            </a:ln>
          </p:spPr>
          <p:txBody>
            <a:bodyPr/>
            <a:lstStyle/>
            <a:p>
              <a:endParaRPr lang="en-US"/>
            </a:p>
          </p:txBody>
        </p:sp>
        <p:sp>
          <p:nvSpPr>
            <p:cNvPr id="5182" name="Freeform 409"/>
            <p:cNvSpPr>
              <a:spLocks noChangeAspect="1"/>
            </p:cNvSpPr>
            <p:nvPr/>
          </p:nvSpPr>
          <p:spPr bwMode="auto">
            <a:xfrm>
              <a:off x="2830" y="4466"/>
              <a:ext cx="41" cy="489"/>
            </a:xfrm>
            <a:custGeom>
              <a:avLst/>
              <a:gdLst>
                <a:gd name="T0" fmla="*/ 0 w 41"/>
                <a:gd name="T1" fmla="*/ 27 h 489"/>
                <a:gd name="T2" fmla="*/ 0 w 41"/>
                <a:gd name="T3" fmla="*/ 489 h 489"/>
                <a:gd name="T4" fmla="*/ 41 w 41"/>
                <a:gd name="T5" fmla="*/ 489 h 489"/>
                <a:gd name="T6" fmla="*/ 40 w 41"/>
                <a:gd name="T7" fmla="*/ 27 h 489"/>
                <a:gd name="T8" fmla="*/ 21 w 41"/>
                <a:gd name="T9" fmla="*/ 0 h 489"/>
                <a:gd name="T10" fmla="*/ 0 w 41"/>
                <a:gd name="T11" fmla="*/ 27 h 489"/>
                <a:gd name="T12" fmla="*/ 0 60000 65536"/>
                <a:gd name="T13" fmla="*/ 0 60000 65536"/>
                <a:gd name="T14" fmla="*/ 0 60000 65536"/>
                <a:gd name="T15" fmla="*/ 0 60000 65536"/>
                <a:gd name="T16" fmla="*/ 0 60000 65536"/>
                <a:gd name="T17" fmla="*/ 0 60000 65536"/>
                <a:gd name="T18" fmla="*/ 0 w 41"/>
                <a:gd name="T19" fmla="*/ 0 h 489"/>
                <a:gd name="T20" fmla="*/ 41 w 41"/>
                <a:gd name="T21" fmla="*/ 489 h 489"/>
              </a:gdLst>
              <a:ahLst/>
              <a:cxnLst>
                <a:cxn ang="T12">
                  <a:pos x="T0" y="T1"/>
                </a:cxn>
                <a:cxn ang="T13">
                  <a:pos x="T2" y="T3"/>
                </a:cxn>
                <a:cxn ang="T14">
                  <a:pos x="T4" y="T5"/>
                </a:cxn>
                <a:cxn ang="T15">
                  <a:pos x="T6" y="T7"/>
                </a:cxn>
                <a:cxn ang="T16">
                  <a:pos x="T8" y="T9"/>
                </a:cxn>
                <a:cxn ang="T17">
                  <a:pos x="T10" y="T11"/>
                </a:cxn>
              </a:cxnLst>
              <a:rect l="T18" t="T19" r="T20" b="T21"/>
              <a:pathLst>
                <a:path w="41" h="489">
                  <a:moveTo>
                    <a:pt x="0" y="27"/>
                  </a:moveTo>
                  <a:lnTo>
                    <a:pt x="0" y="489"/>
                  </a:lnTo>
                  <a:lnTo>
                    <a:pt x="41" y="489"/>
                  </a:lnTo>
                  <a:lnTo>
                    <a:pt x="40" y="27"/>
                  </a:lnTo>
                  <a:lnTo>
                    <a:pt x="21" y="0"/>
                  </a:lnTo>
                  <a:lnTo>
                    <a:pt x="0" y="27"/>
                  </a:lnTo>
                  <a:close/>
                </a:path>
              </a:pathLst>
            </a:custGeom>
            <a:solidFill>
              <a:schemeClr val="bg1"/>
            </a:solidFill>
            <a:ln w="0">
              <a:solidFill>
                <a:srgbClr val="000000"/>
              </a:solidFill>
              <a:prstDash val="solid"/>
              <a:round/>
              <a:headEnd/>
              <a:tailEnd/>
            </a:ln>
          </p:spPr>
          <p:txBody>
            <a:bodyPr/>
            <a:lstStyle/>
            <a:p>
              <a:endParaRPr lang="en-US"/>
            </a:p>
          </p:txBody>
        </p:sp>
        <p:sp>
          <p:nvSpPr>
            <p:cNvPr id="5183" name="Freeform 410"/>
            <p:cNvSpPr>
              <a:spLocks noChangeAspect="1"/>
            </p:cNvSpPr>
            <p:nvPr/>
          </p:nvSpPr>
          <p:spPr bwMode="auto">
            <a:xfrm>
              <a:off x="2878" y="4465"/>
              <a:ext cx="41" cy="489"/>
            </a:xfrm>
            <a:custGeom>
              <a:avLst/>
              <a:gdLst>
                <a:gd name="T0" fmla="*/ 0 w 41"/>
                <a:gd name="T1" fmla="*/ 27 h 489"/>
                <a:gd name="T2" fmla="*/ 0 w 41"/>
                <a:gd name="T3" fmla="*/ 489 h 489"/>
                <a:gd name="T4" fmla="*/ 41 w 41"/>
                <a:gd name="T5" fmla="*/ 489 h 489"/>
                <a:gd name="T6" fmla="*/ 40 w 41"/>
                <a:gd name="T7" fmla="*/ 27 h 489"/>
                <a:gd name="T8" fmla="*/ 21 w 41"/>
                <a:gd name="T9" fmla="*/ 0 h 489"/>
                <a:gd name="T10" fmla="*/ 0 w 41"/>
                <a:gd name="T11" fmla="*/ 27 h 489"/>
                <a:gd name="T12" fmla="*/ 0 60000 65536"/>
                <a:gd name="T13" fmla="*/ 0 60000 65536"/>
                <a:gd name="T14" fmla="*/ 0 60000 65536"/>
                <a:gd name="T15" fmla="*/ 0 60000 65536"/>
                <a:gd name="T16" fmla="*/ 0 60000 65536"/>
                <a:gd name="T17" fmla="*/ 0 60000 65536"/>
                <a:gd name="T18" fmla="*/ 0 w 41"/>
                <a:gd name="T19" fmla="*/ 0 h 489"/>
                <a:gd name="T20" fmla="*/ 41 w 41"/>
                <a:gd name="T21" fmla="*/ 489 h 489"/>
              </a:gdLst>
              <a:ahLst/>
              <a:cxnLst>
                <a:cxn ang="T12">
                  <a:pos x="T0" y="T1"/>
                </a:cxn>
                <a:cxn ang="T13">
                  <a:pos x="T2" y="T3"/>
                </a:cxn>
                <a:cxn ang="T14">
                  <a:pos x="T4" y="T5"/>
                </a:cxn>
                <a:cxn ang="T15">
                  <a:pos x="T6" y="T7"/>
                </a:cxn>
                <a:cxn ang="T16">
                  <a:pos x="T8" y="T9"/>
                </a:cxn>
                <a:cxn ang="T17">
                  <a:pos x="T10" y="T11"/>
                </a:cxn>
              </a:cxnLst>
              <a:rect l="T18" t="T19" r="T20" b="T21"/>
              <a:pathLst>
                <a:path w="41" h="489">
                  <a:moveTo>
                    <a:pt x="0" y="27"/>
                  </a:moveTo>
                  <a:lnTo>
                    <a:pt x="0" y="489"/>
                  </a:lnTo>
                  <a:lnTo>
                    <a:pt x="41" y="489"/>
                  </a:lnTo>
                  <a:lnTo>
                    <a:pt x="40" y="27"/>
                  </a:lnTo>
                  <a:lnTo>
                    <a:pt x="21" y="0"/>
                  </a:lnTo>
                  <a:lnTo>
                    <a:pt x="0" y="27"/>
                  </a:lnTo>
                  <a:close/>
                </a:path>
              </a:pathLst>
            </a:custGeom>
            <a:solidFill>
              <a:schemeClr val="bg1"/>
            </a:solidFill>
            <a:ln w="0">
              <a:solidFill>
                <a:srgbClr val="000000"/>
              </a:solidFill>
              <a:prstDash val="solid"/>
              <a:round/>
              <a:headEnd/>
              <a:tailEnd/>
            </a:ln>
          </p:spPr>
          <p:txBody>
            <a:bodyPr/>
            <a:lstStyle/>
            <a:p>
              <a:endParaRPr lang="en-US"/>
            </a:p>
          </p:txBody>
        </p:sp>
        <p:sp>
          <p:nvSpPr>
            <p:cNvPr id="5184" name="Freeform 411"/>
            <p:cNvSpPr>
              <a:spLocks noChangeAspect="1"/>
            </p:cNvSpPr>
            <p:nvPr/>
          </p:nvSpPr>
          <p:spPr bwMode="auto">
            <a:xfrm>
              <a:off x="2926" y="4466"/>
              <a:ext cx="41" cy="489"/>
            </a:xfrm>
            <a:custGeom>
              <a:avLst/>
              <a:gdLst>
                <a:gd name="T0" fmla="*/ 0 w 41"/>
                <a:gd name="T1" fmla="*/ 27 h 489"/>
                <a:gd name="T2" fmla="*/ 0 w 41"/>
                <a:gd name="T3" fmla="*/ 489 h 489"/>
                <a:gd name="T4" fmla="*/ 41 w 41"/>
                <a:gd name="T5" fmla="*/ 489 h 489"/>
                <a:gd name="T6" fmla="*/ 40 w 41"/>
                <a:gd name="T7" fmla="*/ 27 h 489"/>
                <a:gd name="T8" fmla="*/ 21 w 41"/>
                <a:gd name="T9" fmla="*/ 0 h 489"/>
                <a:gd name="T10" fmla="*/ 0 w 41"/>
                <a:gd name="T11" fmla="*/ 27 h 489"/>
                <a:gd name="T12" fmla="*/ 0 60000 65536"/>
                <a:gd name="T13" fmla="*/ 0 60000 65536"/>
                <a:gd name="T14" fmla="*/ 0 60000 65536"/>
                <a:gd name="T15" fmla="*/ 0 60000 65536"/>
                <a:gd name="T16" fmla="*/ 0 60000 65536"/>
                <a:gd name="T17" fmla="*/ 0 60000 65536"/>
                <a:gd name="T18" fmla="*/ 0 w 41"/>
                <a:gd name="T19" fmla="*/ 0 h 489"/>
                <a:gd name="T20" fmla="*/ 41 w 41"/>
                <a:gd name="T21" fmla="*/ 489 h 489"/>
              </a:gdLst>
              <a:ahLst/>
              <a:cxnLst>
                <a:cxn ang="T12">
                  <a:pos x="T0" y="T1"/>
                </a:cxn>
                <a:cxn ang="T13">
                  <a:pos x="T2" y="T3"/>
                </a:cxn>
                <a:cxn ang="T14">
                  <a:pos x="T4" y="T5"/>
                </a:cxn>
                <a:cxn ang="T15">
                  <a:pos x="T6" y="T7"/>
                </a:cxn>
                <a:cxn ang="T16">
                  <a:pos x="T8" y="T9"/>
                </a:cxn>
                <a:cxn ang="T17">
                  <a:pos x="T10" y="T11"/>
                </a:cxn>
              </a:cxnLst>
              <a:rect l="T18" t="T19" r="T20" b="T21"/>
              <a:pathLst>
                <a:path w="41" h="489">
                  <a:moveTo>
                    <a:pt x="0" y="27"/>
                  </a:moveTo>
                  <a:lnTo>
                    <a:pt x="0" y="489"/>
                  </a:lnTo>
                  <a:lnTo>
                    <a:pt x="41" y="489"/>
                  </a:lnTo>
                  <a:lnTo>
                    <a:pt x="40" y="27"/>
                  </a:lnTo>
                  <a:lnTo>
                    <a:pt x="21" y="0"/>
                  </a:lnTo>
                  <a:lnTo>
                    <a:pt x="0" y="27"/>
                  </a:lnTo>
                  <a:close/>
                </a:path>
              </a:pathLst>
            </a:custGeom>
            <a:solidFill>
              <a:schemeClr val="bg1"/>
            </a:solidFill>
            <a:ln w="0">
              <a:solidFill>
                <a:srgbClr val="000000"/>
              </a:solidFill>
              <a:prstDash val="solid"/>
              <a:round/>
              <a:headEnd/>
              <a:tailEnd/>
            </a:ln>
          </p:spPr>
          <p:txBody>
            <a:bodyPr/>
            <a:lstStyle/>
            <a:p>
              <a:endParaRPr lang="en-US"/>
            </a:p>
          </p:txBody>
        </p:sp>
        <p:sp>
          <p:nvSpPr>
            <p:cNvPr id="5185" name="Freeform 412"/>
            <p:cNvSpPr>
              <a:spLocks noChangeAspect="1"/>
            </p:cNvSpPr>
            <p:nvPr/>
          </p:nvSpPr>
          <p:spPr bwMode="auto">
            <a:xfrm>
              <a:off x="2976" y="4465"/>
              <a:ext cx="41" cy="489"/>
            </a:xfrm>
            <a:custGeom>
              <a:avLst/>
              <a:gdLst>
                <a:gd name="T0" fmla="*/ 0 w 41"/>
                <a:gd name="T1" fmla="*/ 27 h 489"/>
                <a:gd name="T2" fmla="*/ 0 w 41"/>
                <a:gd name="T3" fmla="*/ 489 h 489"/>
                <a:gd name="T4" fmla="*/ 41 w 41"/>
                <a:gd name="T5" fmla="*/ 489 h 489"/>
                <a:gd name="T6" fmla="*/ 40 w 41"/>
                <a:gd name="T7" fmla="*/ 27 h 489"/>
                <a:gd name="T8" fmla="*/ 21 w 41"/>
                <a:gd name="T9" fmla="*/ 0 h 489"/>
                <a:gd name="T10" fmla="*/ 0 w 41"/>
                <a:gd name="T11" fmla="*/ 27 h 489"/>
                <a:gd name="T12" fmla="*/ 0 60000 65536"/>
                <a:gd name="T13" fmla="*/ 0 60000 65536"/>
                <a:gd name="T14" fmla="*/ 0 60000 65536"/>
                <a:gd name="T15" fmla="*/ 0 60000 65536"/>
                <a:gd name="T16" fmla="*/ 0 60000 65536"/>
                <a:gd name="T17" fmla="*/ 0 60000 65536"/>
                <a:gd name="T18" fmla="*/ 0 w 41"/>
                <a:gd name="T19" fmla="*/ 0 h 489"/>
                <a:gd name="T20" fmla="*/ 41 w 41"/>
                <a:gd name="T21" fmla="*/ 489 h 489"/>
              </a:gdLst>
              <a:ahLst/>
              <a:cxnLst>
                <a:cxn ang="T12">
                  <a:pos x="T0" y="T1"/>
                </a:cxn>
                <a:cxn ang="T13">
                  <a:pos x="T2" y="T3"/>
                </a:cxn>
                <a:cxn ang="T14">
                  <a:pos x="T4" y="T5"/>
                </a:cxn>
                <a:cxn ang="T15">
                  <a:pos x="T6" y="T7"/>
                </a:cxn>
                <a:cxn ang="T16">
                  <a:pos x="T8" y="T9"/>
                </a:cxn>
                <a:cxn ang="T17">
                  <a:pos x="T10" y="T11"/>
                </a:cxn>
              </a:cxnLst>
              <a:rect l="T18" t="T19" r="T20" b="T21"/>
              <a:pathLst>
                <a:path w="41" h="489">
                  <a:moveTo>
                    <a:pt x="0" y="27"/>
                  </a:moveTo>
                  <a:lnTo>
                    <a:pt x="0" y="489"/>
                  </a:lnTo>
                  <a:lnTo>
                    <a:pt x="41" y="489"/>
                  </a:lnTo>
                  <a:lnTo>
                    <a:pt x="40" y="27"/>
                  </a:lnTo>
                  <a:lnTo>
                    <a:pt x="21" y="0"/>
                  </a:lnTo>
                  <a:lnTo>
                    <a:pt x="0" y="27"/>
                  </a:lnTo>
                  <a:close/>
                </a:path>
              </a:pathLst>
            </a:custGeom>
            <a:solidFill>
              <a:schemeClr val="bg1"/>
            </a:solidFill>
            <a:ln w="0">
              <a:solidFill>
                <a:srgbClr val="000000"/>
              </a:solidFill>
              <a:prstDash val="solid"/>
              <a:round/>
              <a:headEnd/>
              <a:tailEnd/>
            </a:ln>
          </p:spPr>
          <p:txBody>
            <a:bodyPr/>
            <a:lstStyle/>
            <a:p>
              <a:endParaRPr lang="en-US"/>
            </a:p>
          </p:txBody>
        </p:sp>
      </p:grpSp>
      <p:sp>
        <p:nvSpPr>
          <p:cNvPr id="5142" name="Text Box 413"/>
          <p:cNvSpPr txBox="1">
            <a:spLocks noChangeArrowheads="1"/>
          </p:cNvSpPr>
          <p:nvPr/>
        </p:nvSpPr>
        <p:spPr bwMode="auto">
          <a:xfrm>
            <a:off x="5410200" y="7467602"/>
            <a:ext cx="1447800" cy="1384995"/>
          </a:xfrm>
          <a:prstGeom prst="rect">
            <a:avLst/>
          </a:prstGeom>
          <a:noFill/>
          <a:ln w="9525">
            <a:noFill/>
            <a:miter lim="800000"/>
            <a:headEnd/>
            <a:tailEnd/>
          </a:ln>
        </p:spPr>
        <p:txBody>
          <a:bodyPr>
            <a:spAutoFit/>
          </a:bodyPr>
          <a:lstStyle/>
          <a:p>
            <a:pPr>
              <a:spcBef>
                <a:spcPct val="50000"/>
              </a:spcBef>
            </a:pPr>
            <a:r>
              <a:rPr lang="en-US" sz="1200"/>
              <a:t>Ungroup a wall section, select some boards and remove them to create a port, then group the object again.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3048000" y="2895601"/>
            <a:ext cx="152400" cy="633413"/>
            <a:chOff x="1488" y="768"/>
            <a:chExt cx="144" cy="543"/>
          </a:xfrm>
        </p:grpSpPr>
        <p:sp>
          <p:nvSpPr>
            <p:cNvPr id="6242" name="Line 3"/>
            <p:cNvSpPr>
              <a:spLocks noChangeShapeType="1"/>
            </p:cNvSpPr>
            <p:nvPr/>
          </p:nvSpPr>
          <p:spPr bwMode="auto">
            <a:xfrm>
              <a:off x="1495" y="1061"/>
              <a:ext cx="0" cy="250"/>
            </a:xfrm>
            <a:prstGeom prst="line">
              <a:avLst/>
            </a:prstGeom>
            <a:noFill/>
            <a:ln w="28575">
              <a:solidFill>
                <a:schemeClr val="tx1"/>
              </a:solidFill>
              <a:round/>
              <a:headEnd/>
              <a:tailEnd/>
            </a:ln>
          </p:spPr>
          <p:txBody>
            <a:bodyPr wrap="none" anchor="ctr"/>
            <a:lstStyle/>
            <a:p>
              <a:endParaRPr lang="en-US"/>
            </a:p>
          </p:txBody>
        </p:sp>
        <p:sp>
          <p:nvSpPr>
            <p:cNvPr id="6243" name="Line 4"/>
            <p:cNvSpPr>
              <a:spLocks noChangeShapeType="1"/>
            </p:cNvSpPr>
            <p:nvPr/>
          </p:nvSpPr>
          <p:spPr bwMode="auto">
            <a:xfrm>
              <a:off x="1620" y="1019"/>
              <a:ext cx="0" cy="251"/>
            </a:xfrm>
            <a:prstGeom prst="line">
              <a:avLst/>
            </a:prstGeom>
            <a:noFill/>
            <a:ln w="28575">
              <a:solidFill>
                <a:schemeClr val="tx1"/>
              </a:solidFill>
              <a:round/>
              <a:headEnd/>
              <a:tailEnd/>
            </a:ln>
          </p:spPr>
          <p:txBody>
            <a:bodyPr wrap="none" anchor="ctr"/>
            <a:lstStyle/>
            <a:p>
              <a:endParaRPr lang="en-US"/>
            </a:p>
          </p:txBody>
        </p:sp>
        <p:grpSp>
          <p:nvGrpSpPr>
            <p:cNvPr id="6244" name="Group 5"/>
            <p:cNvGrpSpPr>
              <a:grpSpLocks/>
            </p:cNvGrpSpPr>
            <p:nvPr/>
          </p:nvGrpSpPr>
          <p:grpSpPr bwMode="auto">
            <a:xfrm>
              <a:off x="1488" y="768"/>
              <a:ext cx="144" cy="364"/>
              <a:chOff x="1488" y="768"/>
              <a:chExt cx="144" cy="364"/>
            </a:xfrm>
          </p:grpSpPr>
          <p:sp>
            <p:nvSpPr>
              <p:cNvPr id="6245" name="Freeform 6"/>
              <p:cNvSpPr>
                <a:spLocks/>
              </p:cNvSpPr>
              <p:nvPr/>
            </p:nvSpPr>
            <p:spPr bwMode="auto">
              <a:xfrm>
                <a:off x="1488" y="768"/>
                <a:ext cx="141" cy="364"/>
              </a:xfrm>
              <a:custGeom>
                <a:avLst/>
                <a:gdLst>
                  <a:gd name="T0" fmla="*/ 53 w 141"/>
                  <a:gd name="T1" fmla="*/ 12 h 364"/>
                  <a:gd name="T2" fmla="*/ 104 w 141"/>
                  <a:gd name="T3" fmla="*/ 0 h 364"/>
                  <a:gd name="T4" fmla="*/ 103 w 141"/>
                  <a:gd name="T5" fmla="*/ 61 h 364"/>
                  <a:gd name="T6" fmla="*/ 123 w 141"/>
                  <a:gd name="T7" fmla="*/ 65 h 364"/>
                  <a:gd name="T8" fmla="*/ 141 w 141"/>
                  <a:gd name="T9" fmla="*/ 82 h 364"/>
                  <a:gd name="T10" fmla="*/ 141 w 141"/>
                  <a:gd name="T11" fmla="*/ 270 h 364"/>
                  <a:gd name="T12" fmla="*/ 121 w 141"/>
                  <a:gd name="T13" fmla="*/ 333 h 364"/>
                  <a:gd name="T14" fmla="*/ 33 w 141"/>
                  <a:gd name="T15" fmla="*/ 364 h 364"/>
                  <a:gd name="T16" fmla="*/ 0 w 141"/>
                  <a:gd name="T17" fmla="*/ 308 h 364"/>
                  <a:gd name="T18" fmla="*/ 0 w 141"/>
                  <a:gd name="T19" fmla="*/ 120 h 364"/>
                  <a:gd name="T20" fmla="*/ 29 w 141"/>
                  <a:gd name="T21" fmla="*/ 85 h 364"/>
                  <a:gd name="T22" fmla="*/ 53 w 141"/>
                  <a:gd name="T23" fmla="*/ 73 h 364"/>
                  <a:gd name="T24" fmla="*/ 53 w 141"/>
                  <a:gd name="T25" fmla="*/ 15 h 3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1"/>
                  <a:gd name="T40" fmla="*/ 0 h 364"/>
                  <a:gd name="T41" fmla="*/ 141 w 141"/>
                  <a:gd name="T42" fmla="*/ 364 h 3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1" h="364">
                    <a:moveTo>
                      <a:pt x="53" y="12"/>
                    </a:moveTo>
                    <a:lnTo>
                      <a:pt x="104" y="0"/>
                    </a:lnTo>
                    <a:lnTo>
                      <a:pt x="103" y="61"/>
                    </a:lnTo>
                    <a:lnTo>
                      <a:pt x="123" y="65"/>
                    </a:lnTo>
                    <a:lnTo>
                      <a:pt x="141" y="82"/>
                    </a:lnTo>
                    <a:lnTo>
                      <a:pt x="141" y="270"/>
                    </a:lnTo>
                    <a:lnTo>
                      <a:pt x="121" y="333"/>
                    </a:lnTo>
                    <a:lnTo>
                      <a:pt x="33" y="364"/>
                    </a:lnTo>
                    <a:lnTo>
                      <a:pt x="0" y="308"/>
                    </a:lnTo>
                    <a:lnTo>
                      <a:pt x="0" y="120"/>
                    </a:lnTo>
                    <a:lnTo>
                      <a:pt x="29" y="85"/>
                    </a:lnTo>
                    <a:lnTo>
                      <a:pt x="53" y="73"/>
                    </a:lnTo>
                    <a:lnTo>
                      <a:pt x="53" y="15"/>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sp>
            <p:nvSpPr>
              <p:cNvPr id="6246" name="Freeform 7"/>
              <p:cNvSpPr>
                <a:spLocks/>
              </p:cNvSpPr>
              <p:nvPr/>
            </p:nvSpPr>
            <p:spPr bwMode="auto">
              <a:xfrm>
                <a:off x="1589" y="831"/>
                <a:ext cx="43" cy="276"/>
              </a:xfrm>
              <a:custGeom>
                <a:avLst/>
                <a:gdLst>
                  <a:gd name="T0" fmla="*/ 43 w 43"/>
                  <a:gd name="T1" fmla="*/ 209 h 276"/>
                  <a:gd name="T2" fmla="*/ 28 w 43"/>
                  <a:gd name="T3" fmla="*/ 264 h 276"/>
                  <a:gd name="T4" fmla="*/ 0 w 43"/>
                  <a:gd name="T5" fmla="*/ 276 h 276"/>
                  <a:gd name="T6" fmla="*/ 0 w 43"/>
                  <a:gd name="T7" fmla="*/ 0 h 276"/>
                  <a:gd name="T8" fmla="*/ 22 w 43"/>
                  <a:gd name="T9" fmla="*/ 0 h 276"/>
                  <a:gd name="T10" fmla="*/ 40 w 43"/>
                  <a:gd name="T11" fmla="*/ 21 h 276"/>
                  <a:gd name="T12" fmla="*/ 43 w 43"/>
                  <a:gd name="T13" fmla="*/ 209 h 276"/>
                  <a:gd name="T14" fmla="*/ 0 60000 65536"/>
                  <a:gd name="T15" fmla="*/ 0 60000 65536"/>
                  <a:gd name="T16" fmla="*/ 0 60000 65536"/>
                  <a:gd name="T17" fmla="*/ 0 60000 65536"/>
                  <a:gd name="T18" fmla="*/ 0 60000 65536"/>
                  <a:gd name="T19" fmla="*/ 0 60000 65536"/>
                  <a:gd name="T20" fmla="*/ 0 60000 65536"/>
                  <a:gd name="T21" fmla="*/ 0 w 43"/>
                  <a:gd name="T22" fmla="*/ 0 h 276"/>
                  <a:gd name="T23" fmla="*/ 43 w 43"/>
                  <a:gd name="T24" fmla="*/ 276 h 2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276">
                    <a:moveTo>
                      <a:pt x="43" y="209"/>
                    </a:moveTo>
                    <a:lnTo>
                      <a:pt x="28" y="264"/>
                    </a:lnTo>
                    <a:lnTo>
                      <a:pt x="0" y="276"/>
                    </a:lnTo>
                    <a:lnTo>
                      <a:pt x="0" y="0"/>
                    </a:lnTo>
                    <a:lnTo>
                      <a:pt x="22" y="0"/>
                    </a:lnTo>
                    <a:lnTo>
                      <a:pt x="40" y="21"/>
                    </a:lnTo>
                    <a:lnTo>
                      <a:pt x="43" y="209"/>
                    </a:lnTo>
                    <a:close/>
                  </a:path>
                </a:pathLst>
              </a:custGeom>
              <a:solidFill>
                <a:schemeClr val="tx1"/>
              </a:solidFill>
              <a:ln w="0">
                <a:solidFill>
                  <a:schemeClr val="tx1"/>
                </a:solidFill>
                <a:round/>
                <a:headEnd/>
                <a:tailEnd/>
              </a:ln>
            </p:spPr>
            <p:txBody>
              <a:bodyPr/>
              <a:lstStyle/>
              <a:p>
                <a:endParaRPr lang="en-US"/>
              </a:p>
            </p:txBody>
          </p:sp>
        </p:grpSp>
      </p:grpSp>
      <p:grpSp>
        <p:nvGrpSpPr>
          <p:cNvPr id="6147" name="Group 8"/>
          <p:cNvGrpSpPr>
            <a:grpSpLocks/>
          </p:cNvGrpSpPr>
          <p:nvPr/>
        </p:nvGrpSpPr>
        <p:grpSpPr bwMode="auto">
          <a:xfrm>
            <a:off x="1816101" y="3048001"/>
            <a:ext cx="550863" cy="655638"/>
            <a:chOff x="3360" y="240"/>
            <a:chExt cx="443" cy="527"/>
          </a:xfrm>
        </p:grpSpPr>
        <p:grpSp>
          <p:nvGrpSpPr>
            <p:cNvPr id="6232" name="Group 9"/>
            <p:cNvGrpSpPr>
              <a:grpSpLocks/>
            </p:cNvGrpSpPr>
            <p:nvPr/>
          </p:nvGrpSpPr>
          <p:grpSpPr bwMode="auto">
            <a:xfrm>
              <a:off x="3492" y="240"/>
              <a:ext cx="188" cy="527"/>
              <a:chOff x="3492" y="240"/>
              <a:chExt cx="188" cy="527"/>
            </a:xfrm>
          </p:grpSpPr>
          <p:sp>
            <p:nvSpPr>
              <p:cNvPr id="6239" name="Freeform 10"/>
              <p:cNvSpPr>
                <a:spLocks/>
              </p:cNvSpPr>
              <p:nvPr/>
            </p:nvSpPr>
            <p:spPr bwMode="auto">
              <a:xfrm>
                <a:off x="3663" y="330"/>
                <a:ext cx="15" cy="436"/>
              </a:xfrm>
              <a:custGeom>
                <a:avLst/>
                <a:gdLst>
                  <a:gd name="T0" fmla="*/ 23 w 23"/>
                  <a:gd name="T1" fmla="*/ 7 h 610"/>
                  <a:gd name="T2" fmla="*/ 21 w 23"/>
                  <a:gd name="T3" fmla="*/ 5 h 610"/>
                  <a:gd name="T4" fmla="*/ 21 w 23"/>
                  <a:gd name="T5" fmla="*/ 3 h 610"/>
                  <a:gd name="T6" fmla="*/ 19 w 23"/>
                  <a:gd name="T7" fmla="*/ 2 h 610"/>
                  <a:gd name="T8" fmla="*/ 16 w 23"/>
                  <a:gd name="T9" fmla="*/ 0 h 610"/>
                  <a:gd name="T10" fmla="*/ 5 w 23"/>
                  <a:gd name="T11" fmla="*/ 0 h 610"/>
                  <a:gd name="T12" fmla="*/ 0 w 23"/>
                  <a:gd name="T13" fmla="*/ 5 h 610"/>
                  <a:gd name="T14" fmla="*/ 0 w 23"/>
                  <a:gd name="T15" fmla="*/ 605 h 610"/>
                  <a:gd name="T16" fmla="*/ 2 w 23"/>
                  <a:gd name="T17" fmla="*/ 607 h 610"/>
                  <a:gd name="T18" fmla="*/ 3 w 23"/>
                  <a:gd name="T19" fmla="*/ 607 h 610"/>
                  <a:gd name="T20" fmla="*/ 5 w 23"/>
                  <a:gd name="T21" fmla="*/ 609 h 610"/>
                  <a:gd name="T22" fmla="*/ 8 w 23"/>
                  <a:gd name="T23" fmla="*/ 609 h 610"/>
                  <a:gd name="T24" fmla="*/ 11 w 23"/>
                  <a:gd name="T25" fmla="*/ 610 h 610"/>
                  <a:gd name="T26" fmla="*/ 13 w 23"/>
                  <a:gd name="T27" fmla="*/ 609 h 610"/>
                  <a:gd name="T28" fmla="*/ 16 w 23"/>
                  <a:gd name="T29" fmla="*/ 609 h 610"/>
                  <a:gd name="T30" fmla="*/ 19 w 23"/>
                  <a:gd name="T31" fmla="*/ 607 h 610"/>
                  <a:gd name="T32" fmla="*/ 21 w 23"/>
                  <a:gd name="T33" fmla="*/ 607 h 610"/>
                  <a:gd name="T34" fmla="*/ 21 w 23"/>
                  <a:gd name="T35" fmla="*/ 605 h 610"/>
                  <a:gd name="T36" fmla="*/ 23 w 23"/>
                  <a:gd name="T37" fmla="*/ 604 h 610"/>
                  <a:gd name="T38" fmla="*/ 23 w 23"/>
                  <a:gd name="T39" fmla="*/ 7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6240" name="Freeform 11"/>
              <p:cNvSpPr>
                <a:spLocks/>
              </p:cNvSpPr>
              <p:nvPr/>
            </p:nvSpPr>
            <p:spPr bwMode="auto">
              <a:xfrm>
                <a:off x="3493" y="330"/>
                <a:ext cx="16" cy="437"/>
              </a:xfrm>
              <a:custGeom>
                <a:avLst/>
                <a:gdLst>
                  <a:gd name="T0" fmla="*/ 22 w 22"/>
                  <a:gd name="T1" fmla="*/ 6 h 610"/>
                  <a:gd name="T2" fmla="*/ 21 w 22"/>
                  <a:gd name="T3" fmla="*/ 5 h 610"/>
                  <a:gd name="T4" fmla="*/ 21 w 22"/>
                  <a:gd name="T5" fmla="*/ 3 h 610"/>
                  <a:gd name="T6" fmla="*/ 19 w 22"/>
                  <a:gd name="T7" fmla="*/ 1 h 610"/>
                  <a:gd name="T8" fmla="*/ 16 w 22"/>
                  <a:gd name="T9" fmla="*/ 0 h 610"/>
                  <a:gd name="T10" fmla="*/ 4 w 22"/>
                  <a:gd name="T11" fmla="*/ 0 h 610"/>
                  <a:gd name="T12" fmla="*/ 1 w 22"/>
                  <a:gd name="T13" fmla="*/ 3 h 610"/>
                  <a:gd name="T14" fmla="*/ 1 w 22"/>
                  <a:gd name="T15" fmla="*/ 5 h 610"/>
                  <a:gd name="T16" fmla="*/ 0 w 22"/>
                  <a:gd name="T17" fmla="*/ 6 h 610"/>
                  <a:gd name="T18" fmla="*/ 0 w 22"/>
                  <a:gd name="T19" fmla="*/ 603 h 610"/>
                  <a:gd name="T20" fmla="*/ 1 w 22"/>
                  <a:gd name="T21" fmla="*/ 605 h 610"/>
                  <a:gd name="T22" fmla="*/ 1 w 22"/>
                  <a:gd name="T23" fmla="*/ 607 h 610"/>
                  <a:gd name="T24" fmla="*/ 3 w 22"/>
                  <a:gd name="T25" fmla="*/ 607 h 610"/>
                  <a:gd name="T26" fmla="*/ 4 w 22"/>
                  <a:gd name="T27" fmla="*/ 608 h 610"/>
                  <a:gd name="T28" fmla="*/ 8 w 22"/>
                  <a:gd name="T29" fmla="*/ 608 h 610"/>
                  <a:gd name="T30" fmla="*/ 11 w 22"/>
                  <a:gd name="T31" fmla="*/ 610 h 610"/>
                  <a:gd name="T32" fmla="*/ 13 w 22"/>
                  <a:gd name="T33" fmla="*/ 608 h 610"/>
                  <a:gd name="T34" fmla="*/ 16 w 22"/>
                  <a:gd name="T35" fmla="*/ 608 h 610"/>
                  <a:gd name="T36" fmla="*/ 19 w 22"/>
                  <a:gd name="T37" fmla="*/ 607 h 610"/>
                  <a:gd name="T38" fmla="*/ 21 w 22"/>
                  <a:gd name="T39" fmla="*/ 607 h 610"/>
                  <a:gd name="T40" fmla="*/ 21 w 22"/>
                  <a:gd name="T41" fmla="*/ 605 h 610"/>
                  <a:gd name="T42" fmla="*/ 22 w 22"/>
                  <a:gd name="T43" fmla="*/ 603 h 610"/>
                  <a:gd name="T44" fmla="*/ 22 w 22"/>
                  <a:gd name="T45" fmla="*/ 6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6241" name="Freeform 12"/>
              <p:cNvSpPr>
                <a:spLocks/>
              </p:cNvSpPr>
              <p:nvPr/>
            </p:nvSpPr>
            <p:spPr bwMode="auto">
              <a:xfrm>
                <a:off x="3492" y="240"/>
                <a:ext cx="188" cy="343"/>
              </a:xfrm>
              <a:custGeom>
                <a:avLst/>
                <a:gdLst>
                  <a:gd name="T0" fmla="*/ 87 w 265"/>
                  <a:gd name="T1" fmla="*/ 0 h 479"/>
                  <a:gd name="T2" fmla="*/ 181 w 265"/>
                  <a:gd name="T3" fmla="*/ 0 h 479"/>
                  <a:gd name="T4" fmla="*/ 181 w 265"/>
                  <a:gd name="T5" fmla="*/ 95 h 479"/>
                  <a:gd name="T6" fmla="*/ 234 w 265"/>
                  <a:gd name="T7" fmla="*/ 95 h 479"/>
                  <a:gd name="T8" fmla="*/ 265 w 265"/>
                  <a:gd name="T9" fmla="*/ 120 h 479"/>
                  <a:gd name="T10" fmla="*/ 265 w 265"/>
                  <a:gd name="T11" fmla="*/ 382 h 479"/>
                  <a:gd name="T12" fmla="*/ 223 w 265"/>
                  <a:gd name="T13" fmla="*/ 479 h 479"/>
                  <a:gd name="T14" fmla="*/ 45 w 265"/>
                  <a:gd name="T15" fmla="*/ 479 h 479"/>
                  <a:gd name="T16" fmla="*/ 0 w 265"/>
                  <a:gd name="T17" fmla="*/ 385 h 479"/>
                  <a:gd name="T18" fmla="*/ 0 w 265"/>
                  <a:gd name="T19" fmla="*/ 118 h 479"/>
                  <a:gd name="T20" fmla="*/ 34 w 265"/>
                  <a:gd name="T21" fmla="*/ 95 h 479"/>
                  <a:gd name="T22" fmla="*/ 87 w 265"/>
                  <a:gd name="T23" fmla="*/ 95 h 479"/>
                  <a:gd name="T24" fmla="*/ 87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233" name="Group 13"/>
            <p:cNvGrpSpPr>
              <a:grpSpLocks/>
            </p:cNvGrpSpPr>
            <p:nvPr/>
          </p:nvGrpSpPr>
          <p:grpSpPr bwMode="auto">
            <a:xfrm rot="1573174">
              <a:off x="3617" y="284"/>
              <a:ext cx="186" cy="336"/>
              <a:chOff x="1058" y="2882"/>
              <a:chExt cx="105" cy="198"/>
            </a:xfrm>
          </p:grpSpPr>
          <p:sp>
            <p:nvSpPr>
              <p:cNvPr id="6237" name="Freeform 14"/>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FFFF"/>
              </a:solidFill>
              <a:ln w="6350">
                <a:solidFill>
                  <a:schemeClr val="tx1"/>
                </a:solidFill>
                <a:round/>
                <a:headEnd/>
                <a:tailEnd/>
              </a:ln>
            </p:spPr>
            <p:txBody>
              <a:bodyPr/>
              <a:lstStyle/>
              <a:p>
                <a:endParaRPr lang="en-US"/>
              </a:p>
            </p:txBody>
          </p:sp>
          <p:sp>
            <p:nvSpPr>
              <p:cNvPr id="6238" name="Freeform 15"/>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noFill/>
              <a:ln w="6350">
                <a:solidFill>
                  <a:schemeClr val="tx1"/>
                </a:solidFill>
                <a:prstDash val="solid"/>
                <a:round/>
                <a:headEnd/>
                <a:tailEnd/>
              </a:ln>
            </p:spPr>
            <p:txBody>
              <a:bodyPr/>
              <a:lstStyle/>
              <a:p>
                <a:endParaRPr lang="en-US"/>
              </a:p>
            </p:txBody>
          </p:sp>
        </p:grpSp>
        <p:grpSp>
          <p:nvGrpSpPr>
            <p:cNvPr id="6234" name="Group 16"/>
            <p:cNvGrpSpPr>
              <a:grpSpLocks/>
            </p:cNvGrpSpPr>
            <p:nvPr/>
          </p:nvGrpSpPr>
          <p:grpSpPr bwMode="auto">
            <a:xfrm rot="-1556504">
              <a:off x="3360" y="286"/>
              <a:ext cx="183" cy="336"/>
              <a:chOff x="1058" y="2882"/>
              <a:chExt cx="105" cy="198"/>
            </a:xfrm>
          </p:grpSpPr>
          <p:sp>
            <p:nvSpPr>
              <p:cNvPr id="6235" name="Freeform 17"/>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FFFF"/>
              </a:solidFill>
              <a:ln w="6350">
                <a:solidFill>
                  <a:schemeClr val="tx1"/>
                </a:solidFill>
                <a:round/>
                <a:headEnd/>
                <a:tailEnd/>
              </a:ln>
            </p:spPr>
            <p:txBody>
              <a:bodyPr/>
              <a:lstStyle/>
              <a:p>
                <a:endParaRPr lang="en-US"/>
              </a:p>
            </p:txBody>
          </p:sp>
          <p:sp>
            <p:nvSpPr>
              <p:cNvPr id="6236" name="Freeform 18"/>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noFill/>
              <a:ln w="6350">
                <a:solidFill>
                  <a:schemeClr val="tx1"/>
                </a:solidFill>
                <a:prstDash val="solid"/>
                <a:round/>
                <a:headEnd/>
                <a:tailEnd/>
              </a:ln>
            </p:spPr>
            <p:txBody>
              <a:bodyPr/>
              <a:lstStyle/>
              <a:p>
                <a:endParaRPr lang="en-US"/>
              </a:p>
            </p:txBody>
          </p:sp>
        </p:grpSp>
      </p:grpSp>
      <p:grpSp>
        <p:nvGrpSpPr>
          <p:cNvPr id="6148" name="Group 19"/>
          <p:cNvGrpSpPr>
            <a:grpSpLocks/>
          </p:cNvGrpSpPr>
          <p:nvPr/>
        </p:nvGrpSpPr>
        <p:grpSpPr bwMode="auto">
          <a:xfrm flipH="1">
            <a:off x="1803400" y="373062"/>
            <a:ext cx="312738" cy="1041401"/>
            <a:chOff x="640" y="3485"/>
            <a:chExt cx="173" cy="576"/>
          </a:xfrm>
        </p:grpSpPr>
        <p:sp>
          <p:nvSpPr>
            <p:cNvPr id="6226" name="Line 20"/>
            <p:cNvSpPr>
              <a:spLocks noChangeShapeType="1"/>
            </p:cNvSpPr>
            <p:nvPr/>
          </p:nvSpPr>
          <p:spPr bwMode="auto">
            <a:xfrm>
              <a:off x="669" y="3806"/>
              <a:ext cx="0" cy="255"/>
            </a:xfrm>
            <a:prstGeom prst="line">
              <a:avLst/>
            </a:prstGeom>
            <a:noFill/>
            <a:ln w="28575">
              <a:solidFill>
                <a:schemeClr val="tx1"/>
              </a:solidFill>
              <a:round/>
              <a:headEnd/>
              <a:tailEnd/>
            </a:ln>
          </p:spPr>
          <p:txBody>
            <a:bodyPr wrap="none" anchor="ctr"/>
            <a:lstStyle/>
            <a:p>
              <a:endParaRPr lang="en-US"/>
            </a:p>
          </p:txBody>
        </p:sp>
        <p:sp>
          <p:nvSpPr>
            <p:cNvPr id="6227" name="Line 21"/>
            <p:cNvSpPr>
              <a:spLocks noChangeShapeType="1"/>
            </p:cNvSpPr>
            <p:nvPr/>
          </p:nvSpPr>
          <p:spPr bwMode="auto">
            <a:xfrm>
              <a:off x="795" y="3771"/>
              <a:ext cx="0" cy="255"/>
            </a:xfrm>
            <a:prstGeom prst="line">
              <a:avLst/>
            </a:prstGeom>
            <a:noFill/>
            <a:ln w="28575">
              <a:solidFill>
                <a:schemeClr val="tx1"/>
              </a:solidFill>
              <a:round/>
              <a:headEnd/>
              <a:tailEnd/>
            </a:ln>
          </p:spPr>
          <p:txBody>
            <a:bodyPr wrap="none" anchor="ctr"/>
            <a:lstStyle/>
            <a:p>
              <a:endParaRPr lang="en-US"/>
            </a:p>
          </p:txBody>
        </p:sp>
        <p:grpSp>
          <p:nvGrpSpPr>
            <p:cNvPr id="6228" name="Group 22"/>
            <p:cNvGrpSpPr>
              <a:grpSpLocks/>
            </p:cNvGrpSpPr>
            <p:nvPr/>
          </p:nvGrpSpPr>
          <p:grpSpPr bwMode="auto">
            <a:xfrm>
              <a:off x="640" y="3485"/>
              <a:ext cx="173" cy="375"/>
              <a:chOff x="576" y="2304"/>
              <a:chExt cx="192" cy="424"/>
            </a:xfrm>
          </p:grpSpPr>
          <p:sp>
            <p:nvSpPr>
              <p:cNvPr id="6229" name="Freeform 23"/>
              <p:cNvSpPr>
                <a:spLocks/>
              </p:cNvSpPr>
              <p:nvPr/>
            </p:nvSpPr>
            <p:spPr bwMode="auto">
              <a:xfrm>
                <a:off x="576" y="2304"/>
                <a:ext cx="192" cy="424"/>
              </a:xfrm>
              <a:custGeom>
                <a:avLst/>
                <a:gdLst>
                  <a:gd name="T0" fmla="*/ 64 w 192"/>
                  <a:gd name="T1" fmla="*/ 20 h 424"/>
                  <a:gd name="T2" fmla="*/ 140 w 192"/>
                  <a:gd name="T3" fmla="*/ 0 h 424"/>
                  <a:gd name="T4" fmla="*/ 140 w 192"/>
                  <a:gd name="T5" fmla="*/ 76 h 424"/>
                  <a:gd name="T6" fmla="*/ 168 w 192"/>
                  <a:gd name="T7" fmla="*/ 80 h 424"/>
                  <a:gd name="T8" fmla="*/ 192 w 192"/>
                  <a:gd name="T9" fmla="*/ 100 h 424"/>
                  <a:gd name="T10" fmla="*/ 192 w 192"/>
                  <a:gd name="T11" fmla="*/ 316 h 424"/>
                  <a:gd name="T12" fmla="*/ 164 w 192"/>
                  <a:gd name="T13" fmla="*/ 388 h 424"/>
                  <a:gd name="T14" fmla="*/ 44 w 192"/>
                  <a:gd name="T15" fmla="*/ 424 h 424"/>
                  <a:gd name="T16" fmla="*/ 0 w 192"/>
                  <a:gd name="T17" fmla="*/ 360 h 424"/>
                  <a:gd name="T18" fmla="*/ 0 w 192"/>
                  <a:gd name="T19" fmla="*/ 144 h 424"/>
                  <a:gd name="T20" fmla="*/ 32 w 192"/>
                  <a:gd name="T21" fmla="*/ 108 h 424"/>
                  <a:gd name="T22" fmla="*/ 68 w 192"/>
                  <a:gd name="T23" fmla="*/ 96 h 424"/>
                  <a:gd name="T24" fmla="*/ 68 w 192"/>
                  <a:gd name="T25" fmla="*/ 12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424"/>
                  <a:gd name="T41" fmla="*/ 192 w 192"/>
                  <a:gd name="T42" fmla="*/ 424 h 4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424">
                    <a:moveTo>
                      <a:pt x="64" y="20"/>
                    </a:moveTo>
                    <a:lnTo>
                      <a:pt x="140" y="0"/>
                    </a:lnTo>
                    <a:lnTo>
                      <a:pt x="140" y="76"/>
                    </a:lnTo>
                    <a:lnTo>
                      <a:pt x="168" y="80"/>
                    </a:lnTo>
                    <a:lnTo>
                      <a:pt x="192" y="100"/>
                    </a:lnTo>
                    <a:lnTo>
                      <a:pt x="192" y="316"/>
                    </a:lnTo>
                    <a:lnTo>
                      <a:pt x="164" y="388"/>
                    </a:lnTo>
                    <a:lnTo>
                      <a:pt x="44" y="424"/>
                    </a:lnTo>
                    <a:lnTo>
                      <a:pt x="0" y="360"/>
                    </a:lnTo>
                    <a:lnTo>
                      <a:pt x="0" y="144"/>
                    </a:lnTo>
                    <a:lnTo>
                      <a:pt x="32" y="108"/>
                    </a:lnTo>
                    <a:lnTo>
                      <a:pt x="68" y="96"/>
                    </a:lnTo>
                    <a:lnTo>
                      <a:pt x="68" y="12"/>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6230" name="Line 24"/>
              <p:cNvSpPr>
                <a:spLocks noChangeShapeType="1"/>
              </p:cNvSpPr>
              <p:nvPr/>
            </p:nvSpPr>
            <p:spPr bwMode="auto">
              <a:xfrm flipV="1">
                <a:off x="616" y="2406"/>
                <a:ext cx="116" cy="284"/>
              </a:xfrm>
              <a:prstGeom prst="line">
                <a:avLst/>
              </a:prstGeom>
              <a:noFill/>
              <a:ln w="28575">
                <a:solidFill>
                  <a:schemeClr val="tx1"/>
                </a:solidFill>
                <a:round/>
                <a:headEnd/>
                <a:tailEnd/>
              </a:ln>
            </p:spPr>
            <p:txBody>
              <a:bodyPr wrap="none" anchor="ctr"/>
              <a:lstStyle/>
              <a:p>
                <a:endParaRPr lang="en-US"/>
              </a:p>
            </p:txBody>
          </p:sp>
          <p:sp>
            <p:nvSpPr>
              <p:cNvPr id="6231" name="Line 25"/>
              <p:cNvSpPr>
                <a:spLocks noChangeShapeType="1"/>
              </p:cNvSpPr>
              <p:nvPr/>
            </p:nvSpPr>
            <p:spPr bwMode="auto">
              <a:xfrm flipH="1" flipV="1">
                <a:off x="612" y="2438"/>
                <a:ext cx="128" cy="212"/>
              </a:xfrm>
              <a:prstGeom prst="line">
                <a:avLst/>
              </a:prstGeom>
              <a:noFill/>
              <a:ln w="28575">
                <a:solidFill>
                  <a:schemeClr val="tx1"/>
                </a:solidFill>
                <a:round/>
                <a:headEnd/>
                <a:tailEnd/>
              </a:ln>
            </p:spPr>
            <p:txBody>
              <a:bodyPr wrap="none" anchor="ctr"/>
              <a:lstStyle/>
              <a:p>
                <a:endParaRPr lang="en-US"/>
              </a:p>
            </p:txBody>
          </p:sp>
        </p:grpSp>
      </p:grpSp>
      <p:grpSp>
        <p:nvGrpSpPr>
          <p:cNvPr id="6149" name="Group 26"/>
          <p:cNvGrpSpPr>
            <a:grpSpLocks/>
          </p:cNvGrpSpPr>
          <p:nvPr/>
        </p:nvGrpSpPr>
        <p:grpSpPr bwMode="auto">
          <a:xfrm>
            <a:off x="1349375" y="411163"/>
            <a:ext cx="311150" cy="1041401"/>
            <a:chOff x="640" y="3485"/>
            <a:chExt cx="173" cy="576"/>
          </a:xfrm>
        </p:grpSpPr>
        <p:sp>
          <p:nvSpPr>
            <p:cNvPr id="6220" name="Line 27"/>
            <p:cNvSpPr>
              <a:spLocks noChangeShapeType="1"/>
            </p:cNvSpPr>
            <p:nvPr/>
          </p:nvSpPr>
          <p:spPr bwMode="auto">
            <a:xfrm>
              <a:off x="669" y="3806"/>
              <a:ext cx="0" cy="255"/>
            </a:xfrm>
            <a:prstGeom prst="line">
              <a:avLst/>
            </a:prstGeom>
            <a:noFill/>
            <a:ln w="28575">
              <a:solidFill>
                <a:schemeClr val="tx1"/>
              </a:solidFill>
              <a:round/>
              <a:headEnd/>
              <a:tailEnd/>
            </a:ln>
          </p:spPr>
          <p:txBody>
            <a:bodyPr wrap="none" anchor="ctr"/>
            <a:lstStyle/>
            <a:p>
              <a:endParaRPr lang="en-US"/>
            </a:p>
          </p:txBody>
        </p:sp>
        <p:sp>
          <p:nvSpPr>
            <p:cNvPr id="6221" name="Line 28"/>
            <p:cNvSpPr>
              <a:spLocks noChangeShapeType="1"/>
            </p:cNvSpPr>
            <p:nvPr/>
          </p:nvSpPr>
          <p:spPr bwMode="auto">
            <a:xfrm>
              <a:off x="795" y="3771"/>
              <a:ext cx="0" cy="255"/>
            </a:xfrm>
            <a:prstGeom prst="line">
              <a:avLst/>
            </a:prstGeom>
            <a:noFill/>
            <a:ln w="28575">
              <a:solidFill>
                <a:schemeClr val="tx1"/>
              </a:solidFill>
              <a:round/>
              <a:headEnd/>
              <a:tailEnd/>
            </a:ln>
          </p:spPr>
          <p:txBody>
            <a:bodyPr wrap="none" anchor="ctr"/>
            <a:lstStyle/>
            <a:p>
              <a:endParaRPr lang="en-US"/>
            </a:p>
          </p:txBody>
        </p:sp>
        <p:grpSp>
          <p:nvGrpSpPr>
            <p:cNvPr id="6222" name="Group 29"/>
            <p:cNvGrpSpPr>
              <a:grpSpLocks/>
            </p:cNvGrpSpPr>
            <p:nvPr/>
          </p:nvGrpSpPr>
          <p:grpSpPr bwMode="auto">
            <a:xfrm>
              <a:off x="640" y="3485"/>
              <a:ext cx="173" cy="375"/>
              <a:chOff x="576" y="2304"/>
              <a:chExt cx="192" cy="424"/>
            </a:xfrm>
          </p:grpSpPr>
          <p:sp>
            <p:nvSpPr>
              <p:cNvPr id="6223" name="Freeform 30"/>
              <p:cNvSpPr>
                <a:spLocks/>
              </p:cNvSpPr>
              <p:nvPr/>
            </p:nvSpPr>
            <p:spPr bwMode="auto">
              <a:xfrm>
                <a:off x="576" y="2304"/>
                <a:ext cx="192" cy="424"/>
              </a:xfrm>
              <a:custGeom>
                <a:avLst/>
                <a:gdLst>
                  <a:gd name="T0" fmla="*/ 64 w 192"/>
                  <a:gd name="T1" fmla="*/ 20 h 424"/>
                  <a:gd name="T2" fmla="*/ 140 w 192"/>
                  <a:gd name="T3" fmla="*/ 0 h 424"/>
                  <a:gd name="T4" fmla="*/ 140 w 192"/>
                  <a:gd name="T5" fmla="*/ 76 h 424"/>
                  <a:gd name="T6" fmla="*/ 168 w 192"/>
                  <a:gd name="T7" fmla="*/ 80 h 424"/>
                  <a:gd name="T8" fmla="*/ 192 w 192"/>
                  <a:gd name="T9" fmla="*/ 100 h 424"/>
                  <a:gd name="T10" fmla="*/ 192 w 192"/>
                  <a:gd name="T11" fmla="*/ 316 h 424"/>
                  <a:gd name="T12" fmla="*/ 164 w 192"/>
                  <a:gd name="T13" fmla="*/ 388 h 424"/>
                  <a:gd name="T14" fmla="*/ 44 w 192"/>
                  <a:gd name="T15" fmla="*/ 424 h 424"/>
                  <a:gd name="T16" fmla="*/ 0 w 192"/>
                  <a:gd name="T17" fmla="*/ 360 h 424"/>
                  <a:gd name="T18" fmla="*/ 0 w 192"/>
                  <a:gd name="T19" fmla="*/ 144 h 424"/>
                  <a:gd name="T20" fmla="*/ 32 w 192"/>
                  <a:gd name="T21" fmla="*/ 108 h 424"/>
                  <a:gd name="T22" fmla="*/ 68 w 192"/>
                  <a:gd name="T23" fmla="*/ 96 h 424"/>
                  <a:gd name="T24" fmla="*/ 68 w 192"/>
                  <a:gd name="T25" fmla="*/ 12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424"/>
                  <a:gd name="T41" fmla="*/ 192 w 192"/>
                  <a:gd name="T42" fmla="*/ 424 h 4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424">
                    <a:moveTo>
                      <a:pt x="64" y="20"/>
                    </a:moveTo>
                    <a:lnTo>
                      <a:pt x="140" y="0"/>
                    </a:lnTo>
                    <a:lnTo>
                      <a:pt x="140" y="76"/>
                    </a:lnTo>
                    <a:lnTo>
                      <a:pt x="168" y="80"/>
                    </a:lnTo>
                    <a:lnTo>
                      <a:pt x="192" y="100"/>
                    </a:lnTo>
                    <a:lnTo>
                      <a:pt x="192" y="316"/>
                    </a:lnTo>
                    <a:lnTo>
                      <a:pt x="164" y="388"/>
                    </a:lnTo>
                    <a:lnTo>
                      <a:pt x="44" y="424"/>
                    </a:lnTo>
                    <a:lnTo>
                      <a:pt x="0" y="360"/>
                    </a:lnTo>
                    <a:lnTo>
                      <a:pt x="0" y="144"/>
                    </a:lnTo>
                    <a:lnTo>
                      <a:pt x="32" y="108"/>
                    </a:lnTo>
                    <a:lnTo>
                      <a:pt x="68" y="96"/>
                    </a:lnTo>
                    <a:lnTo>
                      <a:pt x="68" y="12"/>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6224" name="Line 31"/>
              <p:cNvSpPr>
                <a:spLocks noChangeShapeType="1"/>
              </p:cNvSpPr>
              <p:nvPr/>
            </p:nvSpPr>
            <p:spPr bwMode="auto">
              <a:xfrm flipV="1">
                <a:off x="616" y="2406"/>
                <a:ext cx="116" cy="284"/>
              </a:xfrm>
              <a:prstGeom prst="line">
                <a:avLst/>
              </a:prstGeom>
              <a:noFill/>
              <a:ln w="28575">
                <a:solidFill>
                  <a:schemeClr val="tx1"/>
                </a:solidFill>
                <a:round/>
                <a:headEnd/>
                <a:tailEnd/>
              </a:ln>
            </p:spPr>
            <p:txBody>
              <a:bodyPr wrap="none" anchor="ctr"/>
              <a:lstStyle/>
              <a:p>
                <a:endParaRPr lang="en-US"/>
              </a:p>
            </p:txBody>
          </p:sp>
          <p:sp>
            <p:nvSpPr>
              <p:cNvPr id="6225" name="Line 32"/>
              <p:cNvSpPr>
                <a:spLocks noChangeShapeType="1"/>
              </p:cNvSpPr>
              <p:nvPr/>
            </p:nvSpPr>
            <p:spPr bwMode="auto">
              <a:xfrm flipH="1" flipV="1">
                <a:off x="612" y="2438"/>
                <a:ext cx="128" cy="212"/>
              </a:xfrm>
              <a:prstGeom prst="line">
                <a:avLst/>
              </a:prstGeom>
              <a:noFill/>
              <a:ln w="28575">
                <a:solidFill>
                  <a:schemeClr val="tx1"/>
                </a:solidFill>
                <a:round/>
                <a:headEnd/>
                <a:tailEnd/>
              </a:ln>
            </p:spPr>
            <p:txBody>
              <a:bodyPr wrap="none" anchor="ctr"/>
              <a:lstStyle/>
              <a:p>
                <a:endParaRPr lang="en-US"/>
              </a:p>
            </p:txBody>
          </p:sp>
        </p:grpSp>
      </p:grpSp>
      <p:sp>
        <p:nvSpPr>
          <p:cNvPr id="6150" name="Freeform 33"/>
          <p:cNvSpPr>
            <a:spLocks/>
          </p:cNvSpPr>
          <p:nvPr/>
        </p:nvSpPr>
        <p:spPr bwMode="auto">
          <a:xfrm flipH="1">
            <a:off x="2068513" y="342900"/>
            <a:ext cx="588962" cy="1447800"/>
          </a:xfrm>
          <a:custGeom>
            <a:avLst/>
            <a:gdLst>
              <a:gd name="T0" fmla="*/ 0 w 249"/>
              <a:gd name="T1" fmla="*/ 106 h 612"/>
              <a:gd name="T2" fmla="*/ 246 w 249"/>
              <a:gd name="T3" fmla="*/ 0 h 612"/>
              <a:gd name="T4" fmla="*/ 249 w 249"/>
              <a:gd name="T5" fmla="*/ 540 h 612"/>
              <a:gd name="T6" fmla="*/ 0 w 249"/>
              <a:gd name="T7" fmla="*/ 612 h 612"/>
              <a:gd name="T8" fmla="*/ 0 w 249"/>
              <a:gd name="T9" fmla="*/ 106 h 612"/>
              <a:gd name="T10" fmla="*/ 0 60000 65536"/>
              <a:gd name="T11" fmla="*/ 0 60000 65536"/>
              <a:gd name="T12" fmla="*/ 0 60000 65536"/>
              <a:gd name="T13" fmla="*/ 0 60000 65536"/>
              <a:gd name="T14" fmla="*/ 0 60000 65536"/>
              <a:gd name="T15" fmla="*/ 0 w 249"/>
              <a:gd name="T16" fmla="*/ 0 h 612"/>
              <a:gd name="T17" fmla="*/ 249 w 249"/>
              <a:gd name="T18" fmla="*/ 612 h 612"/>
            </a:gdLst>
            <a:ahLst/>
            <a:cxnLst>
              <a:cxn ang="T10">
                <a:pos x="T0" y="T1"/>
              </a:cxn>
              <a:cxn ang="T11">
                <a:pos x="T2" y="T3"/>
              </a:cxn>
              <a:cxn ang="T12">
                <a:pos x="T4" y="T5"/>
              </a:cxn>
              <a:cxn ang="T13">
                <a:pos x="T6" y="T7"/>
              </a:cxn>
              <a:cxn ang="T14">
                <a:pos x="T8" y="T9"/>
              </a:cxn>
            </a:cxnLst>
            <a:rect l="T15" t="T16" r="T17" b="T18"/>
            <a:pathLst>
              <a:path w="249" h="612">
                <a:moveTo>
                  <a:pt x="0" y="106"/>
                </a:moveTo>
                <a:lnTo>
                  <a:pt x="246" y="0"/>
                </a:lnTo>
                <a:lnTo>
                  <a:pt x="249" y="540"/>
                </a:lnTo>
                <a:lnTo>
                  <a:pt x="0" y="612"/>
                </a:lnTo>
                <a:lnTo>
                  <a:pt x="0" y="106"/>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a:p>
        </p:txBody>
      </p:sp>
      <p:sp>
        <p:nvSpPr>
          <p:cNvPr id="6151" name="Freeform 34"/>
          <p:cNvSpPr>
            <a:spLocks/>
          </p:cNvSpPr>
          <p:nvPr/>
        </p:nvSpPr>
        <p:spPr bwMode="auto">
          <a:xfrm>
            <a:off x="855664" y="304799"/>
            <a:ext cx="590550" cy="1449389"/>
          </a:xfrm>
          <a:custGeom>
            <a:avLst/>
            <a:gdLst>
              <a:gd name="T0" fmla="*/ 0 w 249"/>
              <a:gd name="T1" fmla="*/ 106 h 612"/>
              <a:gd name="T2" fmla="*/ 246 w 249"/>
              <a:gd name="T3" fmla="*/ 0 h 612"/>
              <a:gd name="T4" fmla="*/ 249 w 249"/>
              <a:gd name="T5" fmla="*/ 540 h 612"/>
              <a:gd name="T6" fmla="*/ 0 w 249"/>
              <a:gd name="T7" fmla="*/ 612 h 612"/>
              <a:gd name="T8" fmla="*/ 0 w 249"/>
              <a:gd name="T9" fmla="*/ 106 h 612"/>
              <a:gd name="T10" fmla="*/ 0 60000 65536"/>
              <a:gd name="T11" fmla="*/ 0 60000 65536"/>
              <a:gd name="T12" fmla="*/ 0 60000 65536"/>
              <a:gd name="T13" fmla="*/ 0 60000 65536"/>
              <a:gd name="T14" fmla="*/ 0 60000 65536"/>
              <a:gd name="T15" fmla="*/ 0 w 249"/>
              <a:gd name="T16" fmla="*/ 0 h 612"/>
              <a:gd name="T17" fmla="*/ 249 w 249"/>
              <a:gd name="T18" fmla="*/ 612 h 612"/>
            </a:gdLst>
            <a:ahLst/>
            <a:cxnLst>
              <a:cxn ang="T10">
                <a:pos x="T0" y="T1"/>
              </a:cxn>
              <a:cxn ang="T11">
                <a:pos x="T2" y="T3"/>
              </a:cxn>
              <a:cxn ang="T12">
                <a:pos x="T4" y="T5"/>
              </a:cxn>
              <a:cxn ang="T13">
                <a:pos x="T6" y="T7"/>
              </a:cxn>
              <a:cxn ang="T14">
                <a:pos x="T8" y="T9"/>
              </a:cxn>
            </a:cxnLst>
            <a:rect l="T15" t="T16" r="T17" b="T18"/>
            <a:pathLst>
              <a:path w="249" h="612">
                <a:moveTo>
                  <a:pt x="0" y="106"/>
                </a:moveTo>
                <a:lnTo>
                  <a:pt x="246" y="0"/>
                </a:lnTo>
                <a:lnTo>
                  <a:pt x="249" y="540"/>
                </a:lnTo>
                <a:lnTo>
                  <a:pt x="0" y="612"/>
                </a:lnTo>
                <a:lnTo>
                  <a:pt x="0" y="106"/>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a:p>
        </p:txBody>
      </p:sp>
      <p:sp>
        <p:nvSpPr>
          <p:cNvPr id="6152" name="Freeform 35"/>
          <p:cNvSpPr>
            <a:spLocks/>
          </p:cNvSpPr>
          <p:nvPr/>
        </p:nvSpPr>
        <p:spPr bwMode="auto">
          <a:xfrm>
            <a:off x="1905000" y="914401"/>
            <a:ext cx="484188" cy="1514475"/>
          </a:xfrm>
          <a:custGeom>
            <a:avLst/>
            <a:gdLst>
              <a:gd name="T0" fmla="*/ 204 w 204"/>
              <a:gd name="T1" fmla="*/ 32 h 640"/>
              <a:gd name="T2" fmla="*/ 0 w 204"/>
              <a:gd name="T3" fmla="*/ 0 h 640"/>
              <a:gd name="T4" fmla="*/ 0 w 204"/>
              <a:gd name="T5" fmla="*/ 588 h 640"/>
              <a:gd name="T6" fmla="*/ 204 w 204"/>
              <a:gd name="T7" fmla="*/ 640 h 640"/>
              <a:gd name="T8" fmla="*/ 204 w 204"/>
              <a:gd name="T9" fmla="*/ 32 h 640"/>
              <a:gd name="T10" fmla="*/ 0 60000 65536"/>
              <a:gd name="T11" fmla="*/ 0 60000 65536"/>
              <a:gd name="T12" fmla="*/ 0 60000 65536"/>
              <a:gd name="T13" fmla="*/ 0 60000 65536"/>
              <a:gd name="T14" fmla="*/ 0 60000 65536"/>
              <a:gd name="T15" fmla="*/ 0 w 204"/>
              <a:gd name="T16" fmla="*/ 0 h 640"/>
              <a:gd name="T17" fmla="*/ 204 w 204"/>
              <a:gd name="T18" fmla="*/ 640 h 640"/>
            </a:gdLst>
            <a:ahLst/>
            <a:cxnLst>
              <a:cxn ang="T10">
                <a:pos x="T0" y="T1"/>
              </a:cxn>
              <a:cxn ang="T11">
                <a:pos x="T2" y="T3"/>
              </a:cxn>
              <a:cxn ang="T12">
                <a:pos x="T4" y="T5"/>
              </a:cxn>
              <a:cxn ang="T13">
                <a:pos x="T6" y="T7"/>
              </a:cxn>
              <a:cxn ang="T14">
                <a:pos x="T8" y="T9"/>
              </a:cxn>
            </a:cxnLst>
            <a:rect l="T15" t="T16" r="T17" b="T18"/>
            <a:pathLst>
              <a:path w="204" h="640">
                <a:moveTo>
                  <a:pt x="204" y="32"/>
                </a:moveTo>
                <a:lnTo>
                  <a:pt x="0" y="0"/>
                </a:lnTo>
                <a:lnTo>
                  <a:pt x="0" y="588"/>
                </a:lnTo>
                <a:lnTo>
                  <a:pt x="204" y="640"/>
                </a:lnTo>
                <a:lnTo>
                  <a:pt x="204" y="32"/>
                </a:lnTo>
                <a:close/>
              </a:path>
            </a:pathLst>
          </a:custGeom>
          <a:solidFill>
            <a:srgbClr val="4ADC93">
              <a:alpha val="50195"/>
            </a:srgbClr>
          </a:solidFill>
          <a:ln w="0" cap="flat" cmpd="sng">
            <a:solidFill>
              <a:srgbClr val="000000"/>
            </a:solidFill>
            <a:prstDash val="solid"/>
            <a:round/>
            <a:headEnd type="none" w="med" len="med"/>
            <a:tailEnd type="none" w="med" len="med"/>
          </a:ln>
        </p:spPr>
        <p:txBody>
          <a:bodyPr/>
          <a:lstStyle/>
          <a:p>
            <a:endParaRPr lang="en-US"/>
          </a:p>
        </p:txBody>
      </p:sp>
      <p:sp>
        <p:nvSpPr>
          <p:cNvPr id="6153" name="Freeform 36"/>
          <p:cNvSpPr>
            <a:spLocks/>
          </p:cNvSpPr>
          <p:nvPr/>
        </p:nvSpPr>
        <p:spPr bwMode="auto">
          <a:xfrm flipH="1">
            <a:off x="1219201" y="914401"/>
            <a:ext cx="482600" cy="1514475"/>
          </a:xfrm>
          <a:custGeom>
            <a:avLst/>
            <a:gdLst>
              <a:gd name="T0" fmla="*/ 204 w 204"/>
              <a:gd name="T1" fmla="*/ 32 h 640"/>
              <a:gd name="T2" fmla="*/ 0 w 204"/>
              <a:gd name="T3" fmla="*/ 0 h 640"/>
              <a:gd name="T4" fmla="*/ 0 w 204"/>
              <a:gd name="T5" fmla="*/ 588 h 640"/>
              <a:gd name="T6" fmla="*/ 204 w 204"/>
              <a:gd name="T7" fmla="*/ 640 h 640"/>
              <a:gd name="T8" fmla="*/ 204 w 204"/>
              <a:gd name="T9" fmla="*/ 32 h 640"/>
              <a:gd name="T10" fmla="*/ 0 60000 65536"/>
              <a:gd name="T11" fmla="*/ 0 60000 65536"/>
              <a:gd name="T12" fmla="*/ 0 60000 65536"/>
              <a:gd name="T13" fmla="*/ 0 60000 65536"/>
              <a:gd name="T14" fmla="*/ 0 60000 65536"/>
              <a:gd name="T15" fmla="*/ 0 w 204"/>
              <a:gd name="T16" fmla="*/ 0 h 640"/>
              <a:gd name="T17" fmla="*/ 204 w 204"/>
              <a:gd name="T18" fmla="*/ 640 h 640"/>
            </a:gdLst>
            <a:ahLst/>
            <a:cxnLst>
              <a:cxn ang="T10">
                <a:pos x="T0" y="T1"/>
              </a:cxn>
              <a:cxn ang="T11">
                <a:pos x="T2" y="T3"/>
              </a:cxn>
              <a:cxn ang="T12">
                <a:pos x="T4" y="T5"/>
              </a:cxn>
              <a:cxn ang="T13">
                <a:pos x="T6" y="T7"/>
              </a:cxn>
              <a:cxn ang="T14">
                <a:pos x="T8" y="T9"/>
              </a:cxn>
            </a:cxnLst>
            <a:rect l="T15" t="T16" r="T17" b="T18"/>
            <a:pathLst>
              <a:path w="204" h="640">
                <a:moveTo>
                  <a:pt x="204" y="32"/>
                </a:moveTo>
                <a:lnTo>
                  <a:pt x="0" y="0"/>
                </a:lnTo>
                <a:lnTo>
                  <a:pt x="0" y="588"/>
                </a:lnTo>
                <a:lnTo>
                  <a:pt x="204" y="640"/>
                </a:lnTo>
                <a:lnTo>
                  <a:pt x="204" y="32"/>
                </a:lnTo>
                <a:close/>
              </a:path>
            </a:pathLst>
          </a:custGeom>
          <a:solidFill>
            <a:srgbClr val="4ADC93">
              <a:alpha val="50195"/>
            </a:srgbClr>
          </a:solidFill>
          <a:ln w="0" cap="flat" cmpd="sng">
            <a:solidFill>
              <a:srgbClr val="000000"/>
            </a:solidFill>
            <a:prstDash val="solid"/>
            <a:round/>
            <a:headEnd type="none" w="med" len="med"/>
            <a:tailEnd type="none" w="med" len="med"/>
          </a:ln>
        </p:spPr>
        <p:txBody>
          <a:bodyPr/>
          <a:lstStyle/>
          <a:p>
            <a:endParaRPr lang="en-US"/>
          </a:p>
        </p:txBody>
      </p:sp>
      <p:sp>
        <p:nvSpPr>
          <p:cNvPr id="6154" name="Freeform 37"/>
          <p:cNvSpPr>
            <a:spLocks noEditPoints="1"/>
          </p:cNvSpPr>
          <p:nvPr/>
        </p:nvSpPr>
        <p:spPr bwMode="auto">
          <a:xfrm>
            <a:off x="3048001" y="685800"/>
            <a:ext cx="773113" cy="2209800"/>
          </a:xfrm>
          <a:custGeom>
            <a:avLst/>
            <a:gdLst>
              <a:gd name="T0" fmla="*/ 0 w 655"/>
              <a:gd name="T1" fmla="*/ 212 h 1941"/>
              <a:gd name="T2" fmla="*/ 0 w 655"/>
              <a:gd name="T3" fmla="*/ 1941 h 1941"/>
              <a:gd name="T4" fmla="*/ 655 w 655"/>
              <a:gd name="T5" fmla="*/ 1081 h 1941"/>
              <a:gd name="T6" fmla="*/ 655 w 655"/>
              <a:gd name="T7" fmla="*/ 0 h 1941"/>
              <a:gd name="T8" fmla="*/ 0 w 655"/>
              <a:gd name="T9" fmla="*/ 212 h 1941"/>
              <a:gd name="T10" fmla="*/ 512 w 655"/>
              <a:gd name="T11" fmla="*/ 45 h 1941"/>
              <a:gd name="T12" fmla="*/ 512 w 655"/>
              <a:gd name="T13" fmla="*/ 1275 h 1941"/>
              <a:gd name="T14" fmla="*/ 553 w 655"/>
              <a:gd name="T15" fmla="*/ 1223 h 1941"/>
              <a:gd name="T16" fmla="*/ 553 w 655"/>
              <a:gd name="T17" fmla="*/ 28 h 1941"/>
              <a:gd name="T18" fmla="*/ 512 w 655"/>
              <a:gd name="T19" fmla="*/ 45 h 19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5"/>
              <a:gd name="T31" fmla="*/ 0 h 1941"/>
              <a:gd name="T32" fmla="*/ 655 w 655"/>
              <a:gd name="T33" fmla="*/ 1941 h 19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5" h="1941">
                <a:moveTo>
                  <a:pt x="0" y="212"/>
                </a:moveTo>
                <a:lnTo>
                  <a:pt x="0" y="1941"/>
                </a:lnTo>
                <a:lnTo>
                  <a:pt x="655" y="1081"/>
                </a:lnTo>
                <a:lnTo>
                  <a:pt x="655" y="0"/>
                </a:lnTo>
                <a:lnTo>
                  <a:pt x="0" y="212"/>
                </a:lnTo>
                <a:close/>
                <a:moveTo>
                  <a:pt x="512" y="45"/>
                </a:moveTo>
                <a:lnTo>
                  <a:pt x="512" y="1275"/>
                </a:lnTo>
                <a:lnTo>
                  <a:pt x="553" y="1223"/>
                </a:lnTo>
                <a:lnTo>
                  <a:pt x="553" y="28"/>
                </a:lnTo>
                <a:lnTo>
                  <a:pt x="512" y="45"/>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dirty="0"/>
          </a:p>
        </p:txBody>
      </p:sp>
      <p:sp>
        <p:nvSpPr>
          <p:cNvPr id="6155" name="Freeform 38"/>
          <p:cNvSpPr>
            <a:spLocks noEditPoints="1"/>
          </p:cNvSpPr>
          <p:nvPr/>
        </p:nvSpPr>
        <p:spPr bwMode="auto">
          <a:xfrm>
            <a:off x="4267200" y="609601"/>
            <a:ext cx="304800" cy="2057400"/>
          </a:xfrm>
          <a:custGeom>
            <a:avLst/>
            <a:gdLst>
              <a:gd name="T0" fmla="*/ 89 w 258"/>
              <a:gd name="T1" fmla="*/ 364 h 1940"/>
              <a:gd name="T2" fmla="*/ 89 w 258"/>
              <a:gd name="T3" fmla="*/ 862 h 1940"/>
              <a:gd name="T4" fmla="*/ 167 w 258"/>
              <a:gd name="T5" fmla="*/ 1012 h 1940"/>
              <a:gd name="T6" fmla="*/ 167 w 258"/>
              <a:gd name="T7" fmla="*/ 442 h 1940"/>
              <a:gd name="T8" fmla="*/ 89 w 258"/>
              <a:gd name="T9" fmla="*/ 364 h 1940"/>
              <a:gd name="T10" fmla="*/ 258 w 258"/>
              <a:gd name="T11" fmla="*/ 212 h 1940"/>
              <a:gd name="T12" fmla="*/ 258 w 258"/>
              <a:gd name="T13" fmla="*/ 1940 h 1940"/>
              <a:gd name="T14" fmla="*/ 0 w 258"/>
              <a:gd name="T15" fmla="*/ 1405 h 1940"/>
              <a:gd name="T16" fmla="*/ 0 w 258"/>
              <a:gd name="T17" fmla="*/ 0 h 1940"/>
              <a:gd name="T18" fmla="*/ 258 w 258"/>
              <a:gd name="T19" fmla="*/ 212 h 19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8"/>
              <a:gd name="T31" fmla="*/ 0 h 1940"/>
              <a:gd name="T32" fmla="*/ 258 w 258"/>
              <a:gd name="T33" fmla="*/ 1940 h 19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8" h="1940">
                <a:moveTo>
                  <a:pt x="89" y="364"/>
                </a:moveTo>
                <a:lnTo>
                  <a:pt x="89" y="862"/>
                </a:lnTo>
                <a:lnTo>
                  <a:pt x="167" y="1012"/>
                </a:lnTo>
                <a:lnTo>
                  <a:pt x="167" y="442"/>
                </a:lnTo>
                <a:lnTo>
                  <a:pt x="89" y="364"/>
                </a:lnTo>
                <a:close/>
                <a:moveTo>
                  <a:pt x="258" y="212"/>
                </a:moveTo>
                <a:lnTo>
                  <a:pt x="258" y="1940"/>
                </a:lnTo>
                <a:lnTo>
                  <a:pt x="0" y="1405"/>
                </a:lnTo>
                <a:lnTo>
                  <a:pt x="0" y="0"/>
                </a:lnTo>
                <a:lnTo>
                  <a:pt x="258" y="212"/>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a:p>
        </p:txBody>
      </p:sp>
      <p:sp>
        <p:nvSpPr>
          <p:cNvPr id="6156" name="Freeform 39"/>
          <p:cNvSpPr>
            <a:spLocks noChangeAspect="1" noEditPoints="1"/>
          </p:cNvSpPr>
          <p:nvPr/>
        </p:nvSpPr>
        <p:spPr bwMode="auto">
          <a:xfrm>
            <a:off x="4953001" y="685800"/>
            <a:ext cx="1676400" cy="1258888"/>
          </a:xfrm>
          <a:custGeom>
            <a:avLst/>
            <a:gdLst>
              <a:gd name="T0" fmla="*/ 0 w 2303"/>
              <a:gd name="T1" fmla="*/ 0 h 1729"/>
              <a:gd name="T2" fmla="*/ 2303 w 2303"/>
              <a:gd name="T3" fmla="*/ 0 h 1729"/>
              <a:gd name="T4" fmla="*/ 2303 w 2303"/>
              <a:gd name="T5" fmla="*/ 1729 h 1729"/>
              <a:gd name="T6" fmla="*/ 0 w 2303"/>
              <a:gd name="T7" fmla="*/ 1729 h 1729"/>
              <a:gd name="T8" fmla="*/ 0 w 2303"/>
              <a:gd name="T9" fmla="*/ 0 h 1729"/>
              <a:gd name="T10" fmla="*/ 360 w 2303"/>
              <a:gd name="T11" fmla="*/ 0 h 1729"/>
              <a:gd name="T12" fmla="*/ 503 w 2303"/>
              <a:gd name="T13" fmla="*/ 0 h 1729"/>
              <a:gd name="T14" fmla="*/ 503 w 2303"/>
              <a:gd name="T15" fmla="*/ 1729 h 1729"/>
              <a:gd name="T16" fmla="*/ 360 w 2303"/>
              <a:gd name="T17" fmla="*/ 1729 h 1729"/>
              <a:gd name="T18" fmla="*/ 360 w 2303"/>
              <a:gd name="T19" fmla="*/ 0 h 17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03"/>
              <a:gd name="T31" fmla="*/ 0 h 1729"/>
              <a:gd name="T32" fmla="*/ 2303 w 2303"/>
              <a:gd name="T33" fmla="*/ 1729 h 17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03" h="1729">
                <a:moveTo>
                  <a:pt x="0" y="0"/>
                </a:moveTo>
                <a:lnTo>
                  <a:pt x="2303" y="0"/>
                </a:lnTo>
                <a:lnTo>
                  <a:pt x="2303" y="1729"/>
                </a:lnTo>
                <a:lnTo>
                  <a:pt x="0" y="1729"/>
                </a:lnTo>
                <a:lnTo>
                  <a:pt x="0" y="0"/>
                </a:lnTo>
                <a:close/>
                <a:moveTo>
                  <a:pt x="360" y="0"/>
                </a:moveTo>
                <a:lnTo>
                  <a:pt x="503" y="0"/>
                </a:lnTo>
                <a:lnTo>
                  <a:pt x="503" y="1729"/>
                </a:lnTo>
                <a:lnTo>
                  <a:pt x="360" y="1729"/>
                </a:lnTo>
                <a:lnTo>
                  <a:pt x="360" y="0"/>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a:p>
        </p:txBody>
      </p:sp>
      <p:sp>
        <p:nvSpPr>
          <p:cNvPr id="6157" name="Freeform 40"/>
          <p:cNvSpPr>
            <a:spLocks noEditPoints="1"/>
          </p:cNvSpPr>
          <p:nvPr/>
        </p:nvSpPr>
        <p:spPr bwMode="auto">
          <a:xfrm>
            <a:off x="6591300" y="2095499"/>
            <a:ext cx="533400" cy="1600200"/>
          </a:xfrm>
          <a:custGeom>
            <a:avLst/>
            <a:gdLst>
              <a:gd name="T0" fmla="*/ 0 w 576"/>
              <a:gd name="T1" fmla="*/ 0 h 1729"/>
              <a:gd name="T2" fmla="*/ 576 w 576"/>
              <a:gd name="T3" fmla="*/ 0 h 1729"/>
              <a:gd name="T4" fmla="*/ 576 w 576"/>
              <a:gd name="T5" fmla="*/ 1729 h 1729"/>
              <a:gd name="T6" fmla="*/ 0 w 576"/>
              <a:gd name="T7" fmla="*/ 1729 h 1729"/>
              <a:gd name="T8" fmla="*/ 0 w 576"/>
              <a:gd name="T9" fmla="*/ 0 h 1729"/>
              <a:gd name="T10" fmla="*/ 168 w 576"/>
              <a:gd name="T11" fmla="*/ 360 h 1729"/>
              <a:gd name="T12" fmla="*/ 384 w 576"/>
              <a:gd name="T13" fmla="*/ 360 h 1729"/>
              <a:gd name="T14" fmla="*/ 384 w 576"/>
              <a:gd name="T15" fmla="*/ 648 h 1729"/>
              <a:gd name="T16" fmla="*/ 168 w 576"/>
              <a:gd name="T17" fmla="*/ 648 h 1729"/>
              <a:gd name="T18" fmla="*/ 168 w 576"/>
              <a:gd name="T19" fmla="*/ 360 h 17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1729"/>
              <a:gd name="T32" fmla="*/ 576 w 576"/>
              <a:gd name="T33" fmla="*/ 1729 h 17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1729">
                <a:moveTo>
                  <a:pt x="0" y="0"/>
                </a:moveTo>
                <a:lnTo>
                  <a:pt x="576" y="0"/>
                </a:lnTo>
                <a:lnTo>
                  <a:pt x="576" y="1729"/>
                </a:lnTo>
                <a:lnTo>
                  <a:pt x="0" y="1729"/>
                </a:lnTo>
                <a:lnTo>
                  <a:pt x="0" y="0"/>
                </a:lnTo>
                <a:close/>
                <a:moveTo>
                  <a:pt x="168" y="360"/>
                </a:moveTo>
                <a:lnTo>
                  <a:pt x="384" y="360"/>
                </a:lnTo>
                <a:lnTo>
                  <a:pt x="384" y="648"/>
                </a:lnTo>
                <a:lnTo>
                  <a:pt x="168" y="648"/>
                </a:lnTo>
                <a:lnTo>
                  <a:pt x="168" y="360"/>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a:p>
        </p:txBody>
      </p:sp>
      <p:sp>
        <p:nvSpPr>
          <p:cNvPr id="6158" name="Freeform 41"/>
          <p:cNvSpPr>
            <a:spLocks noChangeAspect="1" noEditPoints="1"/>
          </p:cNvSpPr>
          <p:nvPr/>
        </p:nvSpPr>
        <p:spPr bwMode="auto">
          <a:xfrm>
            <a:off x="5448300" y="2108200"/>
            <a:ext cx="1011238" cy="1620838"/>
          </a:xfrm>
          <a:custGeom>
            <a:avLst/>
            <a:gdLst>
              <a:gd name="T0" fmla="*/ 0 w 1151"/>
              <a:gd name="T1" fmla="*/ 0 h 1729"/>
              <a:gd name="T2" fmla="*/ 1151 w 1151"/>
              <a:gd name="T3" fmla="*/ 0 h 1729"/>
              <a:gd name="T4" fmla="*/ 1151 w 1151"/>
              <a:gd name="T5" fmla="*/ 1729 h 1729"/>
              <a:gd name="T6" fmla="*/ 0 w 1151"/>
              <a:gd name="T7" fmla="*/ 1729 h 1729"/>
              <a:gd name="T8" fmla="*/ 0 w 1151"/>
              <a:gd name="T9" fmla="*/ 0 h 1729"/>
              <a:gd name="T10" fmla="*/ 426 w 1151"/>
              <a:gd name="T11" fmla="*/ 354 h 1729"/>
              <a:gd name="T12" fmla="*/ 695 w 1151"/>
              <a:gd name="T13" fmla="*/ 354 h 1729"/>
              <a:gd name="T14" fmla="*/ 695 w 1151"/>
              <a:gd name="T15" fmla="*/ 731 h 1729"/>
              <a:gd name="T16" fmla="*/ 426 w 1151"/>
              <a:gd name="T17" fmla="*/ 731 h 1729"/>
              <a:gd name="T18" fmla="*/ 426 w 1151"/>
              <a:gd name="T19" fmla="*/ 354 h 17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51"/>
              <a:gd name="T31" fmla="*/ 0 h 1729"/>
              <a:gd name="T32" fmla="*/ 1151 w 1151"/>
              <a:gd name="T33" fmla="*/ 1729 h 17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51" h="1729">
                <a:moveTo>
                  <a:pt x="0" y="0"/>
                </a:moveTo>
                <a:lnTo>
                  <a:pt x="1151" y="0"/>
                </a:lnTo>
                <a:lnTo>
                  <a:pt x="1151" y="1729"/>
                </a:lnTo>
                <a:lnTo>
                  <a:pt x="0" y="1729"/>
                </a:lnTo>
                <a:lnTo>
                  <a:pt x="0" y="0"/>
                </a:lnTo>
                <a:close/>
                <a:moveTo>
                  <a:pt x="426" y="354"/>
                </a:moveTo>
                <a:lnTo>
                  <a:pt x="695" y="354"/>
                </a:lnTo>
                <a:lnTo>
                  <a:pt x="695" y="731"/>
                </a:lnTo>
                <a:lnTo>
                  <a:pt x="426" y="731"/>
                </a:lnTo>
                <a:lnTo>
                  <a:pt x="426" y="354"/>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a:p>
        </p:txBody>
      </p:sp>
      <p:sp>
        <p:nvSpPr>
          <p:cNvPr id="6159" name="Freeform 42"/>
          <p:cNvSpPr>
            <a:spLocks noChangeAspect="1" noEditPoints="1"/>
          </p:cNvSpPr>
          <p:nvPr/>
        </p:nvSpPr>
        <p:spPr bwMode="auto">
          <a:xfrm>
            <a:off x="4838700" y="2463800"/>
            <a:ext cx="361950" cy="1981200"/>
          </a:xfrm>
          <a:custGeom>
            <a:avLst/>
            <a:gdLst>
              <a:gd name="T0" fmla="*/ 0 w 270"/>
              <a:gd name="T1" fmla="*/ 144 h 1873"/>
              <a:gd name="T2" fmla="*/ 0 w 270"/>
              <a:gd name="T3" fmla="*/ 1873 h 1873"/>
              <a:gd name="T4" fmla="*/ 270 w 270"/>
              <a:gd name="T5" fmla="*/ 1410 h 1873"/>
              <a:gd name="T6" fmla="*/ 270 w 270"/>
              <a:gd name="T7" fmla="*/ 0 h 1873"/>
              <a:gd name="T8" fmla="*/ 0 w 270"/>
              <a:gd name="T9" fmla="*/ 144 h 1873"/>
              <a:gd name="T10" fmla="*/ 102 w 270"/>
              <a:gd name="T11" fmla="*/ 365 h 1873"/>
              <a:gd name="T12" fmla="*/ 102 w 270"/>
              <a:gd name="T13" fmla="*/ 743 h 1873"/>
              <a:gd name="T14" fmla="*/ 205 w 270"/>
              <a:gd name="T15" fmla="*/ 641 h 1873"/>
              <a:gd name="T16" fmla="*/ 205 w 270"/>
              <a:gd name="T17" fmla="*/ 299 h 1873"/>
              <a:gd name="T18" fmla="*/ 102 w 270"/>
              <a:gd name="T19" fmla="*/ 365 h 18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0"/>
              <a:gd name="T31" fmla="*/ 0 h 1873"/>
              <a:gd name="T32" fmla="*/ 270 w 270"/>
              <a:gd name="T33" fmla="*/ 1873 h 18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0" h="1873">
                <a:moveTo>
                  <a:pt x="0" y="144"/>
                </a:moveTo>
                <a:lnTo>
                  <a:pt x="0" y="1873"/>
                </a:lnTo>
                <a:lnTo>
                  <a:pt x="270" y="1410"/>
                </a:lnTo>
                <a:lnTo>
                  <a:pt x="270" y="0"/>
                </a:lnTo>
                <a:lnTo>
                  <a:pt x="0" y="144"/>
                </a:lnTo>
                <a:close/>
                <a:moveTo>
                  <a:pt x="102" y="365"/>
                </a:moveTo>
                <a:lnTo>
                  <a:pt x="102" y="743"/>
                </a:lnTo>
                <a:lnTo>
                  <a:pt x="205" y="641"/>
                </a:lnTo>
                <a:lnTo>
                  <a:pt x="205" y="299"/>
                </a:lnTo>
                <a:lnTo>
                  <a:pt x="102" y="365"/>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a:p>
        </p:txBody>
      </p:sp>
      <p:sp>
        <p:nvSpPr>
          <p:cNvPr id="6160" name="Freeform 43"/>
          <p:cNvSpPr>
            <a:spLocks noChangeAspect="1" noEditPoints="1"/>
          </p:cNvSpPr>
          <p:nvPr/>
        </p:nvSpPr>
        <p:spPr bwMode="auto">
          <a:xfrm>
            <a:off x="3924300" y="2616201"/>
            <a:ext cx="914400" cy="1828799"/>
          </a:xfrm>
          <a:custGeom>
            <a:avLst/>
            <a:gdLst>
              <a:gd name="T0" fmla="*/ 0 w 576"/>
              <a:gd name="T1" fmla="*/ 0 h 1152"/>
              <a:gd name="T2" fmla="*/ 576 w 576"/>
              <a:gd name="T3" fmla="*/ 0 h 1152"/>
              <a:gd name="T4" fmla="*/ 576 w 576"/>
              <a:gd name="T5" fmla="*/ 1152 h 1152"/>
              <a:gd name="T6" fmla="*/ 0 w 576"/>
              <a:gd name="T7" fmla="*/ 1152 h 1152"/>
              <a:gd name="T8" fmla="*/ 0 w 576"/>
              <a:gd name="T9" fmla="*/ 0 h 1152"/>
              <a:gd name="T10" fmla="*/ 192 w 576"/>
              <a:gd name="T11" fmla="*/ 192 h 1152"/>
              <a:gd name="T12" fmla="*/ 384 w 576"/>
              <a:gd name="T13" fmla="*/ 192 h 1152"/>
              <a:gd name="T14" fmla="*/ 384 w 576"/>
              <a:gd name="T15" fmla="*/ 576 h 1152"/>
              <a:gd name="T16" fmla="*/ 192 w 576"/>
              <a:gd name="T17" fmla="*/ 576 h 1152"/>
              <a:gd name="T18" fmla="*/ 192 w 576"/>
              <a:gd name="T19" fmla="*/ 192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1152"/>
              <a:gd name="T32" fmla="*/ 576 w 576"/>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1152">
                <a:moveTo>
                  <a:pt x="0" y="0"/>
                </a:moveTo>
                <a:lnTo>
                  <a:pt x="576" y="0"/>
                </a:lnTo>
                <a:lnTo>
                  <a:pt x="576" y="1152"/>
                </a:lnTo>
                <a:lnTo>
                  <a:pt x="0" y="1152"/>
                </a:lnTo>
                <a:lnTo>
                  <a:pt x="0" y="0"/>
                </a:lnTo>
                <a:close/>
                <a:moveTo>
                  <a:pt x="192" y="192"/>
                </a:moveTo>
                <a:lnTo>
                  <a:pt x="384" y="192"/>
                </a:lnTo>
                <a:lnTo>
                  <a:pt x="384" y="576"/>
                </a:lnTo>
                <a:lnTo>
                  <a:pt x="192" y="576"/>
                </a:lnTo>
                <a:lnTo>
                  <a:pt x="192" y="192"/>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a:p>
        </p:txBody>
      </p:sp>
      <p:sp>
        <p:nvSpPr>
          <p:cNvPr id="6161" name="Freeform 44"/>
          <p:cNvSpPr>
            <a:spLocks noChangeAspect="1" noEditPoints="1"/>
          </p:cNvSpPr>
          <p:nvPr/>
        </p:nvSpPr>
        <p:spPr bwMode="auto">
          <a:xfrm>
            <a:off x="1435101" y="2590801"/>
            <a:ext cx="1371600" cy="1828799"/>
          </a:xfrm>
          <a:custGeom>
            <a:avLst/>
            <a:gdLst>
              <a:gd name="T0" fmla="*/ 0 w 576"/>
              <a:gd name="T1" fmla="*/ 0 h 1152"/>
              <a:gd name="T2" fmla="*/ 576 w 576"/>
              <a:gd name="T3" fmla="*/ 0 h 1152"/>
              <a:gd name="T4" fmla="*/ 576 w 576"/>
              <a:gd name="T5" fmla="*/ 1152 h 1152"/>
              <a:gd name="T6" fmla="*/ 0 w 576"/>
              <a:gd name="T7" fmla="*/ 1152 h 1152"/>
              <a:gd name="T8" fmla="*/ 0 w 576"/>
              <a:gd name="T9" fmla="*/ 0 h 1152"/>
              <a:gd name="T10" fmla="*/ 192 w 576"/>
              <a:gd name="T11" fmla="*/ 192 h 1152"/>
              <a:gd name="T12" fmla="*/ 384 w 576"/>
              <a:gd name="T13" fmla="*/ 192 h 1152"/>
              <a:gd name="T14" fmla="*/ 384 w 576"/>
              <a:gd name="T15" fmla="*/ 576 h 1152"/>
              <a:gd name="T16" fmla="*/ 192 w 576"/>
              <a:gd name="T17" fmla="*/ 576 h 1152"/>
              <a:gd name="T18" fmla="*/ 192 w 576"/>
              <a:gd name="T19" fmla="*/ 192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1152"/>
              <a:gd name="T32" fmla="*/ 576 w 576"/>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1152">
                <a:moveTo>
                  <a:pt x="0" y="0"/>
                </a:moveTo>
                <a:lnTo>
                  <a:pt x="576" y="0"/>
                </a:lnTo>
                <a:lnTo>
                  <a:pt x="576" y="1152"/>
                </a:lnTo>
                <a:lnTo>
                  <a:pt x="0" y="1152"/>
                </a:lnTo>
                <a:lnTo>
                  <a:pt x="0" y="0"/>
                </a:lnTo>
                <a:close/>
                <a:moveTo>
                  <a:pt x="192" y="192"/>
                </a:moveTo>
                <a:lnTo>
                  <a:pt x="384" y="192"/>
                </a:lnTo>
                <a:lnTo>
                  <a:pt x="384" y="576"/>
                </a:lnTo>
                <a:lnTo>
                  <a:pt x="192" y="576"/>
                </a:lnTo>
                <a:lnTo>
                  <a:pt x="192" y="192"/>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a:p>
        </p:txBody>
      </p:sp>
      <p:sp>
        <p:nvSpPr>
          <p:cNvPr id="6162" name="Freeform 45"/>
          <p:cNvSpPr>
            <a:spLocks noChangeAspect="1" noEditPoints="1"/>
          </p:cNvSpPr>
          <p:nvPr/>
        </p:nvSpPr>
        <p:spPr bwMode="auto">
          <a:xfrm>
            <a:off x="2806701" y="2286000"/>
            <a:ext cx="500063" cy="2133600"/>
          </a:xfrm>
          <a:custGeom>
            <a:avLst/>
            <a:gdLst>
              <a:gd name="T0" fmla="*/ 0 w 360"/>
              <a:gd name="T1" fmla="*/ 180 h 1332"/>
              <a:gd name="T2" fmla="*/ 0 w 360"/>
              <a:gd name="T3" fmla="*/ 1332 h 1332"/>
              <a:gd name="T4" fmla="*/ 360 w 360"/>
              <a:gd name="T5" fmla="*/ 972 h 1332"/>
              <a:gd name="T6" fmla="*/ 360 w 360"/>
              <a:gd name="T7" fmla="*/ 0 h 1332"/>
              <a:gd name="T8" fmla="*/ 0 w 360"/>
              <a:gd name="T9" fmla="*/ 180 h 1332"/>
              <a:gd name="T10" fmla="*/ 101 w 360"/>
              <a:gd name="T11" fmla="*/ 314 h 1332"/>
              <a:gd name="T12" fmla="*/ 101 w 360"/>
              <a:gd name="T13" fmla="*/ 747 h 1332"/>
              <a:gd name="T14" fmla="*/ 274 w 360"/>
              <a:gd name="T15" fmla="*/ 607 h 1332"/>
              <a:gd name="T16" fmla="*/ 274 w 360"/>
              <a:gd name="T17" fmla="*/ 217 h 1332"/>
              <a:gd name="T18" fmla="*/ 101 w 360"/>
              <a:gd name="T19" fmla="*/ 314 h 13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60"/>
              <a:gd name="T31" fmla="*/ 0 h 1332"/>
              <a:gd name="T32" fmla="*/ 360 w 360"/>
              <a:gd name="T33" fmla="*/ 1332 h 13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60" h="1332">
                <a:moveTo>
                  <a:pt x="0" y="180"/>
                </a:moveTo>
                <a:lnTo>
                  <a:pt x="0" y="1332"/>
                </a:lnTo>
                <a:lnTo>
                  <a:pt x="360" y="972"/>
                </a:lnTo>
                <a:lnTo>
                  <a:pt x="360" y="0"/>
                </a:lnTo>
                <a:lnTo>
                  <a:pt x="0" y="180"/>
                </a:lnTo>
                <a:close/>
                <a:moveTo>
                  <a:pt x="101" y="314"/>
                </a:moveTo>
                <a:lnTo>
                  <a:pt x="101" y="747"/>
                </a:lnTo>
                <a:lnTo>
                  <a:pt x="274" y="607"/>
                </a:lnTo>
                <a:lnTo>
                  <a:pt x="274" y="217"/>
                </a:lnTo>
                <a:lnTo>
                  <a:pt x="101" y="314"/>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a:p>
        </p:txBody>
      </p:sp>
      <p:sp>
        <p:nvSpPr>
          <p:cNvPr id="6163" name="Freeform 46"/>
          <p:cNvSpPr>
            <a:spLocks noChangeAspect="1" noEditPoints="1"/>
          </p:cNvSpPr>
          <p:nvPr/>
        </p:nvSpPr>
        <p:spPr bwMode="auto">
          <a:xfrm>
            <a:off x="3543301" y="2603500"/>
            <a:ext cx="390525" cy="2527300"/>
          </a:xfrm>
          <a:custGeom>
            <a:avLst/>
            <a:gdLst>
              <a:gd name="T0" fmla="*/ 0 w 246"/>
              <a:gd name="T1" fmla="*/ 108 h 1260"/>
              <a:gd name="T2" fmla="*/ 0 w 246"/>
              <a:gd name="T3" fmla="*/ 1260 h 1260"/>
              <a:gd name="T4" fmla="*/ 246 w 246"/>
              <a:gd name="T5" fmla="*/ 906 h 1260"/>
              <a:gd name="T6" fmla="*/ 246 w 246"/>
              <a:gd name="T7" fmla="*/ 0 h 1260"/>
              <a:gd name="T8" fmla="*/ 0 w 246"/>
              <a:gd name="T9" fmla="*/ 108 h 1260"/>
              <a:gd name="T10" fmla="*/ 71 w 246"/>
              <a:gd name="T11" fmla="*/ 242 h 1260"/>
              <a:gd name="T12" fmla="*/ 71 w 246"/>
              <a:gd name="T13" fmla="*/ 656 h 1260"/>
              <a:gd name="T14" fmla="*/ 196 w 246"/>
              <a:gd name="T15" fmla="*/ 529 h 1260"/>
              <a:gd name="T16" fmla="*/ 196 w 246"/>
              <a:gd name="T17" fmla="*/ 169 h 1260"/>
              <a:gd name="T18" fmla="*/ 71 w 246"/>
              <a:gd name="T19" fmla="*/ 242 h 1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6"/>
              <a:gd name="T31" fmla="*/ 0 h 1260"/>
              <a:gd name="T32" fmla="*/ 246 w 246"/>
              <a:gd name="T33" fmla="*/ 1260 h 12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6" h="1260">
                <a:moveTo>
                  <a:pt x="0" y="108"/>
                </a:moveTo>
                <a:lnTo>
                  <a:pt x="0" y="1260"/>
                </a:lnTo>
                <a:lnTo>
                  <a:pt x="246" y="906"/>
                </a:lnTo>
                <a:lnTo>
                  <a:pt x="246" y="0"/>
                </a:lnTo>
                <a:lnTo>
                  <a:pt x="0" y="108"/>
                </a:lnTo>
                <a:close/>
                <a:moveTo>
                  <a:pt x="71" y="242"/>
                </a:moveTo>
                <a:lnTo>
                  <a:pt x="71" y="656"/>
                </a:lnTo>
                <a:lnTo>
                  <a:pt x="196" y="529"/>
                </a:lnTo>
                <a:lnTo>
                  <a:pt x="196" y="169"/>
                </a:lnTo>
                <a:lnTo>
                  <a:pt x="71" y="242"/>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a:p>
        </p:txBody>
      </p:sp>
      <p:sp>
        <p:nvSpPr>
          <p:cNvPr id="6164" name="Freeform 47"/>
          <p:cNvSpPr>
            <a:spLocks noChangeAspect="1" noEditPoints="1"/>
          </p:cNvSpPr>
          <p:nvPr/>
        </p:nvSpPr>
        <p:spPr bwMode="auto">
          <a:xfrm>
            <a:off x="2311400" y="2628900"/>
            <a:ext cx="492125" cy="2520950"/>
          </a:xfrm>
          <a:custGeom>
            <a:avLst/>
            <a:gdLst>
              <a:gd name="T0" fmla="*/ 0 w 246"/>
              <a:gd name="T1" fmla="*/ 108 h 1260"/>
              <a:gd name="T2" fmla="*/ 0 w 246"/>
              <a:gd name="T3" fmla="*/ 1260 h 1260"/>
              <a:gd name="T4" fmla="*/ 246 w 246"/>
              <a:gd name="T5" fmla="*/ 906 h 1260"/>
              <a:gd name="T6" fmla="*/ 246 w 246"/>
              <a:gd name="T7" fmla="*/ 0 h 1260"/>
              <a:gd name="T8" fmla="*/ 0 w 246"/>
              <a:gd name="T9" fmla="*/ 108 h 1260"/>
              <a:gd name="T10" fmla="*/ 71 w 246"/>
              <a:gd name="T11" fmla="*/ 242 h 1260"/>
              <a:gd name="T12" fmla="*/ 71 w 246"/>
              <a:gd name="T13" fmla="*/ 1161 h 1260"/>
              <a:gd name="T14" fmla="*/ 196 w 246"/>
              <a:gd name="T15" fmla="*/ 973 h 1260"/>
              <a:gd name="T16" fmla="*/ 196 w 246"/>
              <a:gd name="T17" fmla="*/ 187 h 1260"/>
              <a:gd name="T18" fmla="*/ 71 w 246"/>
              <a:gd name="T19" fmla="*/ 242 h 1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6"/>
              <a:gd name="T31" fmla="*/ 0 h 1260"/>
              <a:gd name="T32" fmla="*/ 246 w 246"/>
              <a:gd name="T33" fmla="*/ 1260 h 12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6" h="1260">
                <a:moveTo>
                  <a:pt x="0" y="108"/>
                </a:moveTo>
                <a:lnTo>
                  <a:pt x="0" y="1260"/>
                </a:lnTo>
                <a:lnTo>
                  <a:pt x="246" y="906"/>
                </a:lnTo>
                <a:lnTo>
                  <a:pt x="246" y="0"/>
                </a:lnTo>
                <a:lnTo>
                  <a:pt x="0" y="108"/>
                </a:lnTo>
                <a:close/>
                <a:moveTo>
                  <a:pt x="71" y="242"/>
                </a:moveTo>
                <a:lnTo>
                  <a:pt x="71" y="1161"/>
                </a:lnTo>
                <a:lnTo>
                  <a:pt x="196" y="973"/>
                </a:lnTo>
                <a:lnTo>
                  <a:pt x="196" y="187"/>
                </a:lnTo>
                <a:lnTo>
                  <a:pt x="71" y="242"/>
                </a:lnTo>
                <a:close/>
              </a:path>
            </a:pathLst>
          </a:custGeom>
          <a:solidFill>
            <a:schemeClr val="accent1"/>
          </a:solidFill>
          <a:ln w="9525" cap="flat" cmpd="sng">
            <a:solidFill>
              <a:schemeClr val="tx1"/>
            </a:solidFill>
            <a:prstDash val="solid"/>
            <a:round/>
            <a:headEnd type="none" w="med" len="med"/>
            <a:tailEnd type="none" w="med" len="med"/>
          </a:ln>
        </p:spPr>
        <p:txBody>
          <a:bodyPr wrap="none" anchor="ctr"/>
          <a:lstStyle/>
          <a:p>
            <a:endParaRPr lang="en-US"/>
          </a:p>
        </p:txBody>
      </p:sp>
      <p:sp>
        <p:nvSpPr>
          <p:cNvPr id="6165" name="Freeform 48"/>
          <p:cNvSpPr>
            <a:spLocks noChangeAspect="1" noEditPoints="1"/>
          </p:cNvSpPr>
          <p:nvPr/>
        </p:nvSpPr>
        <p:spPr bwMode="auto">
          <a:xfrm>
            <a:off x="2311400" y="2844800"/>
            <a:ext cx="1219200" cy="2286000"/>
          </a:xfrm>
          <a:custGeom>
            <a:avLst/>
            <a:gdLst>
              <a:gd name="T0" fmla="*/ 0 w 768"/>
              <a:gd name="T1" fmla="*/ 0 h 1152"/>
              <a:gd name="T2" fmla="*/ 768 w 768"/>
              <a:gd name="T3" fmla="*/ 0 h 1152"/>
              <a:gd name="T4" fmla="*/ 768 w 768"/>
              <a:gd name="T5" fmla="*/ 1152 h 1152"/>
              <a:gd name="T6" fmla="*/ 0 w 768"/>
              <a:gd name="T7" fmla="*/ 1152 h 1152"/>
              <a:gd name="T8" fmla="*/ 0 w 768"/>
              <a:gd name="T9" fmla="*/ 0 h 1152"/>
              <a:gd name="T10" fmla="*/ 216 w 768"/>
              <a:gd name="T11" fmla="*/ 216 h 1152"/>
              <a:gd name="T12" fmla="*/ 558 w 768"/>
              <a:gd name="T13" fmla="*/ 216 h 1152"/>
              <a:gd name="T14" fmla="*/ 558 w 768"/>
              <a:gd name="T15" fmla="*/ 648 h 1152"/>
              <a:gd name="T16" fmla="*/ 216 w 768"/>
              <a:gd name="T17" fmla="*/ 648 h 1152"/>
              <a:gd name="T18" fmla="*/ 216 w 768"/>
              <a:gd name="T19" fmla="*/ 216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152"/>
              <a:gd name="T32" fmla="*/ 768 w 768"/>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152">
                <a:moveTo>
                  <a:pt x="0" y="0"/>
                </a:moveTo>
                <a:lnTo>
                  <a:pt x="768" y="0"/>
                </a:lnTo>
                <a:lnTo>
                  <a:pt x="768" y="1152"/>
                </a:lnTo>
                <a:lnTo>
                  <a:pt x="0" y="1152"/>
                </a:lnTo>
                <a:lnTo>
                  <a:pt x="0" y="0"/>
                </a:lnTo>
                <a:close/>
                <a:moveTo>
                  <a:pt x="216" y="216"/>
                </a:moveTo>
                <a:lnTo>
                  <a:pt x="558" y="216"/>
                </a:lnTo>
                <a:lnTo>
                  <a:pt x="558" y="648"/>
                </a:lnTo>
                <a:lnTo>
                  <a:pt x="216" y="648"/>
                </a:lnTo>
                <a:lnTo>
                  <a:pt x="216" y="216"/>
                </a:lnTo>
                <a:close/>
              </a:path>
            </a:pathLst>
          </a:custGeom>
          <a:solidFill>
            <a:srgbClr val="4ADC93">
              <a:alpha val="50195"/>
            </a:srgbClr>
          </a:solidFill>
          <a:ln w="0" cap="flat" cmpd="sng">
            <a:solidFill>
              <a:srgbClr val="000000"/>
            </a:solidFill>
            <a:prstDash val="solid"/>
            <a:round/>
            <a:headEnd type="none" w="med" len="med"/>
            <a:tailEnd type="none" w="med" len="med"/>
          </a:ln>
        </p:spPr>
        <p:txBody>
          <a:bodyPr/>
          <a:lstStyle/>
          <a:p>
            <a:endParaRPr lang="en-US"/>
          </a:p>
        </p:txBody>
      </p:sp>
      <p:sp>
        <p:nvSpPr>
          <p:cNvPr id="6166" name="Rectangle 49"/>
          <p:cNvSpPr>
            <a:spLocks noChangeArrowheads="1"/>
          </p:cNvSpPr>
          <p:nvPr/>
        </p:nvSpPr>
        <p:spPr bwMode="auto">
          <a:xfrm>
            <a:off x="5791200" y="4114801"/>
            <a:ext cx="457200" cy="761999"/>
          </a:xfrm>
          <a:prstGeom prst="rect">
            <a:avLst/>
          </a:prstGeom>
          <a:solidFill>
            <a:srgbClr val="4ADC93"/>
          </a:solidFill>
          <a:ln w="0">
            <a:solidFill>
              <a:srgbClr val="4ADC93"/>
            </a:solidFill>
            <a:miter lim="800000"/>
            <a:headEnd/>
            <a:tailEnd/>
          </a:ln>
        </p:spPr>
        <p:txBody>
          <a:bodyPr/>
          <a:lstStyle/>
          <a:p>
            <a:endParaRPr lang="en-US"/>
          </a:p>
        </p:txBody>
      </p:sp>
      <p:grpSp>
        <p:nvGrpSpPr>
          <p:cNvPr id="6167" name="Group 50"/>
          <p:cNvGrpSpPr>
            <a:grpSpLocks/>
          </p:cNvGrpSpPr>
          <p:nvPr/>
        </p:nvGrpSpPr>
        <p:grpSpPr bwMode="auto">
          <a:xfrm>
            <a:off x="2819401" y="6553200"/>
            <a:ext cx="473075" cy="611188"/>
            <a:chOff x="3360" y="240"/>
            <a:chExt cx="443" cy="527"/>
          </a:xfrm>
        </p:grpSpPr>
        <p:grpSp>
          <p:nvGrpSpPr>
            <p:cNvPr id="6210" name="Group 51"/>
            <p:cNvGrpSpPr>
              <a:grpSpLocks/>
            </p:cNvGrpSpPr>
            <p:nvPr/>
          </p:nvGrpSpPr>
          <p:grpSpPr bwMode="auto">
            <a:xfrm>
              <a:off x="3492" y="240"/>
              <a:ext cx="188" cy="527"/>
              <a:chOff x="3492" y="240"/>
              <a:chExt cx="188" cy="527"/>
            </a:xfrm>
          </p:grpSpPr>
          <p:sp>
            <p:nvSpPr>
              <p:cNvPr id="6217" name="Freeform 52"/>
              <p:cNvSpPr>
                <a:spLocks/>
              </p:cNvSpPr>
              <p:nvPr/>
            </p:nvSpPr>
            <p:spPr bwMode="auto">
              <a:xfrm>
                <a:off x="3663" y="330"/>
                <a:ext cx="15" cy="436"/>
              </a:xfrm>
              <a:custGeom>
                <a:avLst/>
                <a:gdLst>
                  <a:gd name="T0" fmla="*/ 23 w 23"/>
                  <a:gd name="T1" fmla="*/ 7 h 610"/>
                  <a:gd name="T2" fmla="*/ 21 w 23"/>
                  <a:gd name="T3" fmla="*/ 5 h 610"/>
                  <a:gd name="T4" fmla="*/ 21 w 23"/>
                  <a:gd name="T5" fmla="*/ 3 h 610"/>
                  <a:gd name="T6" fmla="*/ 19 w 23"/>
                  <a:gd name="T7" fmla="*/ 2 h 610"/>
                  <a:gd name="T8" fmla="*/ 16 w 23"/>
                  <a:gd name="T9" fmla="*/ 0 h 610"/>
                  <a:gd name="T10" fmla="*/ 5 w 23"/>
                  <a:gd name="T11" fmla="*/ 0 h 610"/>
                  <a:gd name="T12" fmla="*/ 0 w 23"/>
                  <a:gd name="T13" fmla="*/ 5 h 610"/>
                  <a:gd name="T14" fmla="*/ 0 w 23"/>
                  <a:gd name="T15" fmla="*/ 605 h 610"/>
                  <a:gd name="T16" fmla="*/ 2 w 23"/>
                  <a:gd name="T17" fmla="*/ 607 h 610"/>
                  <a:gd name="T18" fmla="*/ 3 w 23"/>
                  <a:gd name="T19" fmla="*/ 607 h 610"/>
                  <a:gd name="T20" fmla="*/ 5 w 23"/>
                  <a:gd name="T21" fmla="*/ 609 h 610"/>
                  <a:gd name="T22" fmla="*/ 8 w 23"/>
                  <a:gd name="T23" fmla="*/ 609 h 610"/>
                  <a:gd name="T24" fmla="*/ 11 w 23"/>
                  <a:gd name="T25" fmla="*/ 610 h 610"/>
                  <a:gd name="T26" fmla="*/ 13 w 23"/>
                  <a:gd name="T27" fmla="*/ 609 h 610"/>
                  <a:gd name="T28" fmla="*/ 16 w 23"/>
                  <a:gd name="T29" fmla="*/ 609 h 610"/>
                  <a:gd name="T30" fmla="*/ 19 w 23"/>
                  <a:gd name="T31" fmla="*/ 607 h 610"/>
                  <a:gd name="T32" fmla="*/ 21 w 23"/>
                  <a:gd name="T33" fmla="*/ 607 h 610"/>
                  <a:gd name="T34" fmla="*/ 21 w 23"/>
                  <a:gd name="T35" fmla="*/ 605 h 610"/>
                  <a:gd name="T36" fmla="*/ 23 w 23"/>
                  <a:gd name="T37" fmla="*/ 604 h 610"/>
                  <a:gd name="T38" fmla="*/ 23 w 23"/>
                  <a:gd name="T39" fmla="*/ 7 h 6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3"/>
                  <a:gd name="T61" fmla="*/ 0 h 610"/>
                  <a:gd name="T62" fmla="*/ 23 w 23"/>
                  <a:gd name="T63" fmla="*/ 610 h 6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3" h="610">
                    <a:moveTo>
                      <a:pt x="23" y="7"/>
                    </a:moveTo>
                    <a:lnTo>
                      <a:pt x="21" y="5"/>
                    </a:lnTo>
                    <a:lnTo>
                      <a:pt x="21" y="3"/>
                    </a:lnTo>
                    <a:lnTo>
                      <a:pt x="19" y="2"/>
                    </a:lnTo>
                    <a:lnTo>
                      <a:pt x="16" y="0"/>
                    </a:lnTo>
                    <a:lnTo>
                      <a:pt x="5" y="0"/>
                    </a:lnTo>
                    <a:lnTo>
                      <a:pt x="0" y="5"/>
                    </a:lnTo>
                    <a:lnTo>
                      <a:pt x="0" y="605"/>
                    </a:lnTo>
                    <a:lnTo>
                      <a:pt x="2" y="607"/>
                    </a:lnTo>
                    <a:lnTo>
                      <a:pt x="3" y="607"/>
                    </a:lnTo>
                    <a:lnTo>
                      <a:pt x="5" y="609"/>
                    </a:lnTo>
                    <a:lnTo>
                      <a:pt x="8" y="609"/>
                    </a:lnTo>
                    <a:lnTo>
                      <a:pt x="11" y="610"/>
                    </a:lnTo>
                    <a:lnTo>
                      <a:pt x="13" y="609"/>
                    </a:lnTo>
                    <a:lnTo>
                      <a:pt x="16" y="609"/>
                    </a:lnTo>
                    <a:lnTo>
                      <a:pt x="19" y="607"/>
                    </a:lnTo>
                    <a:lnTo>
                      <a:pt x="21" y="607"/>
                    </a:lnTo>
                    <a:lnTo>
                      <a:pt x="21" y="605"/>
                    </a:lnTo>
                    <a:lnTo>
                      <a:pt x="23" y="604"/>
                    </a:lnTo>
                    <a:lnTo>
                      <a:pt x="23" y="7"/>
                    </a:lnTo>
                    <a:close/>
                  </a:path>
                </a:pathLst>
              </a:custGeom>
              <a:solidFill>
                <a:srgbClr val="000000"/>
              </a:solidFill>
              <a:ln w="9525">
                <a:noFill/>
                <a:round/>
                <a:headEnd/>
                <a:tailEnd/>
              </a:ln>
            </p:spPr>
            <p:txBody>
              <a:bodyPr/>
              <a:lstStyle/>
              <a:p>
                <a:endParaRPr lang="en-US"/>
              </a:p>
            </p:txBody>
          </p:sp>
          <p:sp>
            <p:nvSpPr>
              <p:cNvPr id="6218" name="Freeform 53"/>
              <p:cNvSpPr>
                <a:spLocks/>
              </p:cNvSpPr>
              <p:nvPr/>
            </p:nvSpPr>
            <p:spPr bwMode="auto">
              <a:xfrm>
                <a:off x="3493" y="330"/>
                <a:ext cx="16" cy="437"/>
              </a:xfrm>
              <a:custGeom>
                <a:avLst/>
                <a:gdLst>
                  <a:gd name="T0" fmla="*/ 22 w 22"/>
                  <a:gd name="T1" fmla="*/ 6 h 610"/>
                  <a:gd name="T2" fmla="*/ 21 w 22"/>
                  <a:gd name="T3" fmla="*/ 5 h 610"/>
                  <a:gd name="T4" fmla="*/ 21 w 22"/>
                  <a:gd name="T5" fmla="*/ 3 h 610"/>
                  <a:gd name="T6" fmla="*/ 19 w 22"/>
                  <a:gd name="T7" fmla="*/ 1 h 610"/>
                  <a:gd name="T8" fmla="*/ 16 w 22"/>
                  <a:gd name="T9" fmla="*/ 0 h 610"/>
                  <a:gd name="T10" fmla="*/ 4 w 22"/>
                  <a:gd name="T11" fmla="*/ 0 h 610"/>
                  <a:gd name="T12" fmla="*/ 1 w 22"/>
                  <a:gd name="T13" fmla="*/ 3 h 610"/>
                  <a:gd name="T14" fmla="*/ 1 w 22"/>
                  <a:gd name="T15" fmla="*/ 5 h 610"/>
                  <a:gd name="T16" fmla="*/ 0 w 22"/>
                  <a:gd name="T17" fmla="*/ 6 h 610"/>
                  <a:gd name="T18" fmla="*/ 0 w 22"/>
                  <a:gd name="T19" fmla="*/ 603 h 610"/>
                  <a:gd name="T20" fmla="*/ 1 w 22"/>
                  <a:gd name="T21" fmla="*/ 605 h 610"/>
                  <a:gd name="T22" fmla="*/ 1 w 22"/>
                  <a:gd name="T23" fmla="*/ 607 h 610"/>
                  <a:gd name="T24" fmla="*/ 3 w 22"/>
                  <a:gd name="T25" fmla="*/ 607 h 610"/>
                  <a:gd name="T26" fmla="*/ 4 w 22"/>
                  <a:gd name="T27" fmla="*/ 608 h 610"/>
                  <a:gd name="T28" fmla="*/ 8 w 22"/>
                  <a:gd name="T29" fmla="*/ 608 h 610"/>
                  <a:gd name="T30" fmla="*/ 11 w 22"/>
                  <a:gd name="T31" fmla="*/ 610 h 610"/>
                  <a:gd name="T32" fmla="*/ 13 w 22"/>
                  <a:gd name="T33" fmla="*/ 608 h 610"/>
                  <a:gd name="T34" fmla="*/ 16 w 22"/>
                  <a:gd name="T35" fmla="*/ 608 h 610"/>
                  <a:gd name="T36" fmla="*/ 19 w 22"/>
                  <a:gd name="T37" fmla="*/ 607 h 610"/>
                  <a:gd name="T38" fmla="*/ 21 w 22"/>
                  <a:gd name="T39" fmla="*/ 607 h 610"/>
                  <a:gd name="T40" fmla="*/ 21 w 22"/>
                  <a:gd name="T41" fmla="*/ 605 h 610"/>
                  <a:gd name="T42" fmla="*/ 22 w 22"/>
                  <a:gd name="T43" fmla="*/ 603 h 610"/>
                  <a:gd name="T44" fmla="*/ 22 w 22"/>
                  <a:gd name="T45" fmla="*/ 6 h 61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610"/>
                  <a:gd name="T71" fmla="*/ 22 w 22"/>
                  <a:gd name="T72" fmla="*/ 610 h 61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610">
                    <a:moveTo>
                      <a:pt x="22" y="6"/>
                    </a:moveTo>
                    <a:lnTo>
                      <a:pt x="21" y="5"/>
                    </a:lnTo>
                    <a:lnTo>
                      <a:pt x="21" y="3"/>
                    </a:lnTo>
                    <a:lnTo>
                      <a:pt x="19" y="1"/>
                    </a:lnTo>
                    <a:lnTo>
                      <a:pt x="16" y="0"/>
                    </a:lnTo>
                    <a:lnTo>
                      <a:pt x="4" y="0"/>
                    </a:lnTo>
                    <a:lnTo>
                      <a:pt x="1" y="3"/>
                    </a:lnTo>
                    <a:lnTo>
                      <a:pt x="1" y="5"/>
                    </a:lnTo>
                    <a:lnTo>
                      <a:pt x="0" y="6"/>
                    </a:lnTo>
                    <a:lnTo>
                      <a:pt x="0" y="603"/>
                    </a:lnTo>
                    <a:lnTo>
                      <a:pt x="1" y="605"/>
                    </a:lnTo>
                    <a:lnTo>
                      <a:pt x="1" y="607"/>
                    </a:lnTo>
                    <a:lnTo>
                      <a:pt x="3" y="607"/>
                    </a:lnTo>
                    <a:lnTo>
                      <a:pt x="4" y="608"/>
                    </a:lnTo>
                    <a:lnTo>
                      <a:pt x="8" y="608"/>
                    </a:lnTo>
                    <a:lnTo>
                      <a:pt x="11" y="610"/>
                    </a:lnTo>
                    <a:lnTo>
                      <a:pt x="13" y="608"/>
                    </a:lnTo>
                    <a:lnTo>
                      <a:pt x="16" y="608"/>
                    </a:lnTo>
                    <a:lnTo>
                      <a:pt x="19" y="607"/>
                    </a:lnTo>
                    <a:lnTo>
                      <a:pt x="21" y="607"/>
                    </a:lnTo>
                    <a:lnTo>
                      <a:pt x="21" y="605"/>
                    </a:lnTo>
                    <a:lnTo>
                      <a:pt x="22" y="603"/>
                    </a:lnTo>
                    <a:lnTo>
                      <a:pt x="22" y="6"/>
                    </a:lnTo>
                    <a:close/>
                  </a:path>
                </a:pathLst>
              </a:custGeom>
              <a:solidFill>
                <a:srgbClr val="000000"/>
              </a:solidFill>
              <a:ln w="9525">
                <a:noFill/>
                <a:round/>
                <a:headEnd/>
                <a:tailEnd/>
              </a:ln>
            </p:spPr>
            <p:txBody>
              <a:bodyPr/>
              <a:lstStyle/>
              <a:p>
                <a:endParaRPr lang="en-US"/>
              </a:p>
            </p:txBody>
          </p:sp>
          <p:sp>
            <p:nvSpPr>
              <p:cNvPr id="6219" name="Freeform 54"/>
              <p:cNvSpPr>
                <a:spLocks/>
              </p:cNvSpPr>
              <p:nvPr/>
            </p:nvSpPr>
            <p:spPr bwMode="auto">
              <a:xfrm>
                <a:off x="3492" y="240"/>
                <a:ext cx="188" cy="343"/>
              </a:xfrm>
              <a:custGeom>
                <a:avLst/>
                <a:gdLst>
                  <a:gd name="T0" fmla="*/ 87 w 265"/>
                  <a:gd name="T1" fmla="*/ 0 h 479"/>
                  <a:gd name="T2" fmla="*/ 181 w 265"/>
                  <a:gd name="T3" fmla="*/ 0 h 479"/>
                  <a:gd name="T4" fmla="*/ 181 w 265"/>
                  <a:gd name="T5" fmla="*/ 95 h 479"/>
                  <a:gd name="T6" fmla="*/ 234 w 265"/>
                  <a:gd name="T7" fmla="*/ 95 h 479"/>
                  <a:gd name="T8" fmla="*/ 265 w 265"/>
                  <a:gd name="T9" fmla="*/ 120 h 479"/>
                  <a:gd name="T10" fmla="*/ 265 w 265"/>
                  <a:gd name="T11" fmla="*/ 382 h 479"/>
                  <a:gd name="T12" fmla="*/ 223 w 265"/>
                  <a:gd name="T13" fmla="*/ 479 h 479"/>
                  <a:gd name="T14" fmla="*/ 45 w 265"/>
                  <a:gd name="T15" fmla="*/ 479 h 479"/>
                  <a:gd name="T16" fmla="*/ 0 w 265"/>
                  <a:gd name="T17" fmla="*/ 385 h 479"/>
                  <a:gd name="T18" fmla="*/ 0 w 265"/>
                  <a:gd name="T19" fmla="*/ 118 h 479"/>
                  <a:gd name="T20" fmla="*/ 34 w 265"/>
                  <a:gd name="T21" fmla="*/ 95 h 479"/>
                  <a:gd name="T22" fmla="*/ 87 w 265"/>
                  <a:gd name="T23" fmla="*/ 95 h 479"/>
                  <a:gd name="T24" fmla="*/ 87 w 265"/>
                  <a:gd name="T25" fmla="*/ 0 h 4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5"/>
                  <a:gd name="T40" fmla="*/ 0 h 479"/>
                  <a:gd name="T41" fmla="*/ 265 w 265"/>
                  <a:gd name="T42" fmla="*/ 479 h 4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5" h="479">
                    <a:moveTo>
                      <a:pt x="87" y="0"/>
                    </a:moveTo>
                    <a:lnTo>
                      <a:pt x="181" y="0"/>
                    </a:lnTo>
                    <a:lnTo>
                      <a:pt x="181" y="95"/>
                    </a:lnTo>
                    <a:lnTo>
                      <a:pt x="234" y="95"/>
                    </a:lnTo>
                    <a:lnTo>
                      <a:pt x="265" y="120"/>
                    </a:lnTo>
                    <a:lnTo>
                      <a:pt x="265" y="382"/>
                    </a:lnTo>
                    <a:lnTo>
                      <a:pt x="223" y="479"/>
                    </a:lnTo>
                    <a:lnTo>
                      <a:pt x="45" y="479"/>
                    </a:lnTo>
                    <a:lnTo>
                      <a:pt x="0" y="385"/>
                    </a:lnTo>
                    <a:lnTo>
                      <a:pt x="0" y="118"/>
                    </a:lnTo>
                    <a:lnTo>
                      <a:pt x="34" y="95"/>
                    </a:lnTo>
                    <a:lnTo>
                      <a:pt x="87" y="95"/>
                    </a:lnTo>
                    <a:lnTo>
                      <a:pt x="87" y="0"/>
                    </a:lnTo>
                    <a:close/>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6211" name="Group 55"/>
            <p:cNvGrpSpPr>
              <a:grpSpLocks/>
            </p:cNvGrpSpPr>
            <p:nvPr/>
          </p:nvGrpSpPr>
          <p:grpSpPr bwMode="auto">
            <a:xfrm rot="1573174">
              <a:off x="3617" y="284"/>
              <a:ext cx="186" cy="336"/>
              <a:chOff x="1058" y="2882"/>
              <a:chExt cx="105" cy="198"/>
            </a:xfrm>
          </p:grpSpPr>
          <p:sp>
            <p:nvSpPr>
              <p:cNvPr id="6215" name="Freeform 56"/>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FFFF"/>
              </a:solidFill>
              <a:ln w="6350">
                <a:solidFill>
                  <a:schemeClr val="tx1"/>
                </a:solidFill>
                <a:round/>
                <a:headEnd/>
                <a:tailEnd/>
              </a:ln>
            </p:spPr>
            <p:txBody>
              <a:bodyPr/>
              <a:lstStyle/>
              <a:p>
                <a:endParaRPr lang="en-US"/>
              </a:p>
            </p:txBody>
          </p:sp>
          <p:sp>
            <p:nvSpPr>
              <p:cNvPr id="6216" name="Freeform 57"/>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noFill/>
              <a:ln w="6350">
                <a:solidFill>
                  <a:schemeClr val="tx1"/>
                </a:solidFill>
                <a:prstDash val="solid"/>
                <a:round/>
                <a:headEnd/>
                <a:tailEnd/>
              </a:ln>
            </p:spPr>
            <p:txBody>
              <a:bodyPr/>
              <a:lstStyle/>
              <a:p>
                <a:endParaRPr lang="en-US"/>
              </a:p>
            </p:txBody>
          </p:sp>
        </p:grpSp>
        <p:grpSp>
          <p:nvGrpSpPr>
            <p:cNvPr id="6212" name="Group 58"/>
            <p:cNvGrpSpPr>
              <a:grpSpLocks/>
            </p:cNvGrpSpPr>
            <p:nvPr/>
          </p:nvGrpSpPr>
          <p:grpSpPr bwMode="auto">
            <a:xfrm rot="-1556504">
              <a:off x="3360" y="286"/>
              <a:ext cx="183" cy="336"/>
              <a:chOff x="1058" y="2882"/>
              <a:chExt cx="105" cy="198"/>
            </a:xfrm>
          </p:grpSpPr>
          <p:sp>
            <p:nvSpPr>
              <p:cNvPr id="6213" name="Freeform 59"/>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close/>
                  </a:path>
                </a:pathLst>
              </a:custGeom>
              <a:solidFill>
                <a:srgbClr val="FFFFFF"/>
              </a:solidFill>
              <a:ln w="6350">
                <a:solidFill>
                  <a:schemeClr val="tx1"/>
                </a:solidFill>
                <a:round/>
                <a:headEnd/>
                <a:tailEnd/>
              </a:ln>
            </p:spPr>
            <p:txBody>
              <a:bodyPr/>
              <a:lstStyle/>
              <a:p>
                <a:endParaRPr lang="en-US"/>
              </a:p>
            </p:txBody>
          </p:sp>
          <p:sp>
            <p:nvSpPr>
              <p:cNvPr id="6214" name="Freeform 60"/>
              <p:cNvSpPr>
                <a:spLocks/>
              </p:cNvSpPr>
              <p:nvPr/>
            </p:nvSpPr>
            <p:spPr bwMode="auto">
              <a:xfrm>
                <a:off x="1058" y="2882"/>
                <a:ext cx="105" cy="198"/>
              </a:xfrm>
              <a:custGeom>
                <a:avLst/>
                <a:gdLst>
                  <a:gd name="T0" fmla="*/ 101 w 314"/>
                  <a:gd name="T1" fmla="*/ 0 h 593"/>
                  <a:gd name="T2" fmla="*/ 217 w 314"/>
                  <a:gd name="T3" fmla="*/ 0 h 593"/>
                  <a:gd name="T4" fmla="*/ 217 w 314"/>
                  <a:gd name="T5" fmla="*/ 120 h 593"/>
                  <a:gd name="T6" fmla="*/ 256 w 314"/>
                  <a:gd name="T7" fmla="*/ 120 h 593"/>
                  <a:gd name="T8" fmla="*/ 314 w 314"/>
                  <a:gd name="T9" fmla="*/ 159 h 593"/>
                  <a:gd name="T10" fmla="*/ 314 w 314"/>
                  <a:gd name="T11" fmla="*/ 477 h 593"/>
                  <a:gd name="T12" fmla="*/ 256 w 314"/>
                  <a:gd name="T13" fmla="*/ 593 h 593"/>
                  <a:gd name="T14" fmla="*/ 58 w 314"/>
                  <a:gd name="T15" fmla="*/ 593 h 593"/>
                  <a:gd name="T16" fmla="*/ 0 w 314"/>
                  <a:gd name="T17" fmla="*/ 477 h 593"/>
                  <a:gd name="T18" fmla="*/ 0 w 314"/>
                  <a:gd name="T19" fmla="*/ 159 h 593"/>
                  <a:gd name="T20" fmla="*/ 58 w 314"/>
                  <a:gd name="T21" fmla="*/ 120 h 593"/>
                  <a:gd name="T22" fmla="*/ 101 w 314"/>
                  <a:gd name="T23" fmla="*/ 120 h 593"/>
                  <a:gd name="T24" fmla="*/ 101 w 314"/>
                  <a:gd name="T25" fmla="*/ 0 h 59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4"/>
                  <a:gd name="T40" fmla="*/ 0 h 593"/>
                  <a:gd name="T41" fmla="*/ 314 w 314"/>
                  <a:gd name="T42" fmla="*/ 593 h 59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4" h="593">
                    <a:moveTo>
                      <a:pt x="101" y="0"/>
                    </a:moveTo>
                    <a:lnTo>
                      <a:pt x="217" y="0"/>
                    </a:lnTo>
                    <a:lnTo>
                      <a:pt x="217" y="120"/>
                    </a:lnTo>
                    <a:lnTo>
                      <a:pt x="256" y="120"/>
                    </a:lnTo>
                    <a:lnTo>
                      <a:pt x="314" y="159"/>
                    </a:lnTo>
                    <a:lnTo>
                      <a:pt x="314" y="477"/>
                    </a:lnTo>
                    <a:lnTo>
                      <a:pt x="256" y="593"/>
                    </a:lnTo>
                    <a:lnTo>
                      <a:pt x="58" y="593"/>
                    </a:lnTo>
                    <a:lnTo>
                      <a:pt x="0" y="477"/>
                    </a:lnTo>
                    <a:lnTo>
                      <a:pt x="0" y="159"/>
                    </a:lnTo>
                    <a:lnTo>
                      <a:pt x="58" y="120"/>
                    </a:lnTo>
                    <a:lnTo>
                      <a:pt x="101" y="120"/>
                    </a:lnTo>
                    <a:lnTo>
                      <a:pt x="101" y="0"/>
                    </a:lnTo>
                  </a:path>
                </a:pathLst>
              </a:custGeom>
              <a:noFill/>
              <a:ln w="6350">
                <a:solidFill>
                  <a:schemeClr val="tx1"/>
                </a:solidFill>
                <a:prstDash val="solid"/>
                <a:round/>
                <a:headEnd/>
                <a:tailEnd/>
              </a:ln>
            </p:spPr>
            <p:txBody>
              <a:bodyPr/>
              <a:lstStyle/>
              <a:p>
                <a:endParaRPr lang="en-US"/>
              </a:p>
            </p:txBody>
          </p:sp>
        </p:grpSp>
      </p:grpSp>
      <p:grpSp>
        <p:nvGrpSpPr>
          <p:cNvPr id="6168" name="Group 61"/>
          <p:cNvGrpSpPr>
            <a:grpSpLocks/>
          </p:cNvGrpSpPr>
          <p:nvPr/>
        </p:nvGrpSpPr>
        <p:grpSpPr bwMode="auto">
          <a:xfrm>
            <a:off x="2209800" y="6096001"/>
            <a:ext cx="1905000" cy="1633538"/>
            <a:chOff x="576" y="4512"/>
            <a:chExt cx="1200" cy="1029"/>
          </a:xfrm>
        </p:grpSpPr>
        <p:sp>
          <p:nvSpPr>
            <p:cNvPr id="6205" name="Freeform 62"/>
            <p:cNvSpPr>
              <a:spLocks noChangeAspect="1" noEditPoints="1"/>
            </p:cNvSpPr>
            <p:nvPr/>
          </p:nvSpPr>
          <p:spPr bwMode="auto">
            <a:xfrm>
              <a:off x="576" y="4512"/>
              <a:ext cx="1200" cy="1029"/>
            </a:xfrm>
            <a:custGeom>
              <a:avLst/>
              <a:gdLst>
                <a:gd name="T0" fmla="*/ 0 w 1344"/>
                <a:gd name="T1" fmla="*/ 0 h 1152"/>
                <a:gd name="T2" fmla="*/ 1344 w 1344"/>
                <a:gd name="T3" fmla="*/ 0 h 1152"/>
                <a:gd name="T4" fmla="*/ 1344 w 1344"/>
                <a:gd name="T5" fmla="*/ 1152 h 1152"/>
                <a:gd name="T6" fmla="*/ 0 w 1344"/>
                <a:gd name="T7" fmla="*/ 1152 h 1152"/>
                <a:gd name="T8" fmla="*/ 0 w 1344"/>
                <a:gd name="T9" fmla="*/ 0 h 1152"/>
                <a:gd name="T10" fmla="*/ 48 w 1344"/>
                <a:gd name="T11" fmla="*/ 67 h 1152"/>
                <a:gd name="T12" fmla="*/ 1284 w 1344"/>
                <a:gd name="T13" fmla="*/ 67 h 1152"/>
                <a:gd name="T14" fmla="*/ 1284 w 1344"/>
                <a:gd name="T15" fmla="*/ 1076 h 1152"/>
                <a:gd name="T16" fmla="*/ 48 w 1344"/>
                <a:gd name="T17" fmla="*/ 1076 h 1152"/>
                <a:gd name="T18" fmla="*/ 48 w 1344"/>
                <a:gd name="T19" fmla="*/ 67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4"/>
                <a:gd name="T31" fmla="*/ 0 h 1152"/>
                <a:gd name="T32" fmla="*/ 1344 w 1344"/>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4" h="1152">
                  <a:moveTo>
                    <a:pt x="0" y="0"/>
                  </a:moveTo>
                  <a:lnTo>
                    <a:pt x="1344" y="0"/>
                  </a:lnTo>
                  <a:lnTo>
                    <a:pt x="1344" y="1152"/>
                  </a:lnTo>
                  <a:lnTo>
                    <a:pt x="0" y="1152"/>
                  </a:lnTo>
                  <a:lnTo>
                    <a:pt x="0" y="0"/>
                  </a:lnTo>
                  <a:close/>
                  <a:moveTo>
                    <a:pt x="48" y="67"/>
                  </a:moveTo>
                  <a:lnTo>
                    <a:pt x="1284" y="67"/>
                  </a:lnTo>
                  <a:lnTo>
                    <a:pt x="1284" y="1076"/>
                  </a:lnTo>
                  <a:lnTo>
                    <a:pt x="48" y="1076"/>
                  </a:lnTo>
                  <a:lnTo>
                    <a:pt x="48" y="67"/>
                  </a:lnTo>
                  <a:close/>
                </a:path>
              </a:pathLst>
            </a:custGeom>
            <a:solidFill>
              <a:srgbClr val="4ADC93"/>
            </a:solidFill>
            <a:ln w="0" cap="flat" cmpd="sng">
              <a:solidFill>
                <a:srgbClr val="000000"/>
              </a:solidFill>
              <a:prstDash val="solid"/>
              <a:round/>
              <a:headEnd type="none" w="med" len="med"/>
              <a:tailEnd type="none" w="med" len="med"/>
            </a:ln>
          </p:spPr>
          <p:txBody>
            <a:bodyPr/>
            <a:lstStyle/>
            <a:p>
              <a:endParaRPr lang="en-US"/>
            </a:p>
          </p:txBody>
        </p:sp>
        <p:sp>
          <p:nvSpPr>
            <p:cNvPr id="6206" name="Freeform 63"/>
            <p:cNvSpPr>
              <a:spLocks noChangeAspect="1"/>
            </p:cNvSpPr>
            <p:nvPr/>
          </p:nvSpPr>
          <p:spPr bwMode="auto">
            <a:xfrm>
              <a:off x="597" y="4544"/>
              <a:ext cx="315" cy="959"/>
            </a:xfrm>
            <a:custGeom>
              <a:avLst/>
              <a:gdLst>
                <a:gd name="T0" fmla="*/ 0 w 522"/>
                <a:gd name="T1" fmla="*/ 0 h 1074"/>
                <a:gd name="T2" fmla="*/ 0 w 522"/>
                <a:gd name="T3" fmla="*/ 1074 h 1074"/>
                <a:gd name="T4" fmla="*/ 522 w 522"/>
                <a:gd name="T5" fmla="*/ 1074 h 1074"/>
                <a:gd name="T6" fmla="*/ 522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cap="flat" cmpd="sng">
              <a:solidFill>
                <a:srgbClr val="4ADC93"/>
              </a:solidFill>
              <a:prstDash val="solid"/>
              <a:round/>
              <a:headEnd type="none" w="med" len="med"/>
              <a:tailEnd type="none" w="med" len="med"/>
            </a:ln>
          </p:spPr>
          <p:txBody>
            <a:bodyPr/>
            <a:lstStyle/>
            <a:p>
              <a:endParaRPr lang="en-US"/>
            </a:p>
          </p:txBody>
        </p:sp>
        <p:sp>
          <p:nvSpPr>
            <p:cNvPr id="6207" name="Freeform 64"/>
            <p:cNvSpPr>
              <a:spLocks noChangeAspect="1"/>
            </p:cNvSpPr>
            <p:nvPr/>
          </p:nvSpPr>
          <p:spPr bwMode="auto">
            <a:xfrm>
              <a:off x="1392" y="4550"/>
              <a:ext cx="352" cy="959"/>
            </a:xfrm>
            <a:custGeom>
              <a:avLst/>
              <a:gdLst>
                <a:gd name="T0" fmla="*/ 0 w 522"/>
                <a:gd name="T1" fmla="*/ 0 h 1074"/>
                <a:gd name="T2" fmla="*/ 0 w 522"/>
                <a:gd name="T3" fmla="*/ 1074 h 1074"/>
                <a:gd name="T4" fmla="*/ 522 w 522"/>
                <a:gd name="T5" fmla="*/ 1074 h 1074"/>
                <a:gd name="T6" fmla="*/ 522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cap="flat" cmpd="sng">
              <a:solidFill>
                <a:srgbClr val="4ADC93"/>
              </a:solidFill>
              <a:prstDash val="solid"/>
              <a:round/>
              <a:headEnd type="none" w="med" len="med"/>
              <a:tailEnd type="none" w="med" len="med"/>
            </a:ln>
          </p:spPr>
          <p:txBody>
            <a:bodyPr/>
            <a:lstStyle/>
            <a:p>
              <a:endParaRPr lang="en-US"/>
            </a:p>
          </p:txBody>
        </p:sp>
        <p:sp>
          <p:nvSpPr>
            <p:cNvPr id="6208" name="Freeform 65"/>
            <p:cNvSpPr>
              <a:spLocks noChangeAspect="1"/>
            </p:cNvSpPr>
            <p:nvPr/>
          </p:nvSpPr>
          <p:spPr bwMode="auto">
            <a:xfrm rot="-5400000">
              <a:off x="936" y="4701"/>
              <a:ext cx="469" cy="1147"/>
            </a:xfrm>
            <a:custGeom>
              <a:avLst/>
              <a:gdLst>
                <a:gd name="T0" fmla="*/ 0 w 522"/>
                <a:gd name="T1" fmla="*/ 0 h 1074"/>
                <a:gd name="T2" fmla="*/ 0 w 522"/>
                <a:gd name="T3" fmla="*/ 1074 h 1074"/>
                <a:gd name="T4" fmla="*/ 522 w 522"/>
                <a:gd name="T5" fmla="*/ 1074 h 1074"/>
                <a:gd name="T6" fmla="*/ 522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cap="flat" cmpd="sng">
              <a:solidFill>
                <a:srgbClr val="4ADC93"/>
              </a:solidFill>
              <a:prstDash val="solid"/>
              <a:round/>
              <a:headEnd type="none" w="med" len="med"/>
              <a:tailEnd type="none" w="med" len="med"/>
            </a:ln>
          </p:spPr>
          <p:txBody>
            <a:bodyPr/>
            <a:lstStyle/>
            <a:p>
              <a:endParaRPr lang="en-US"/>
            </a:p>
          </p:txBody>
        </p:sp>
        <p:sp>
          <p:nvSpPr>
            <p:cNvPr id="6209" name="Freeform 66"/>
            <p:cNvSpPr>
              <a:spLocks noChangeAspect="1"/>
            </p:cNvSpPr>
            <p:nvPr/>
          </p:nvSpPr>
          <p:spPr bwMode="auto">
            <a:xfrm rot="-5400000">
              <a:off x="1096" y="4051"/>
              <a:ext cx="160" cy="1146"/>
            </a:xfrm>
            <a:custGeom>
              <a:avLst/>
              <a:gdLst>
                <a:gd name="T0" fmla="*/ 0 w 522"/>
                <a:gd name="T1" fmla="*/ 0 h 1074"/>
                <a:gd name="T2" fmla="*/ 0 w 522"/>
                <a:gd name="T3" fmla="*/ 1074 h 1074"/>
                <a:gd name="T4" fmla="*/ 522 w 522"/>
                <a:gd name="T5" fmla="*/ 1074 h 1074"/>
                <a:gd name="T6" fmla="*/ 522 w 522"/>
                <a:gd name="T7" fmla="*/ 0 h 1074"/>
                <a:gd name="T8" fmla="*/ 0 w 522"/>
                <a:gd name="T9" fmla="*/ 0 h 1074"/>
                <a:gd name="T10" fmla="*/ 0 60000 65536"/>
                <a:gd name="T11" fmla="*/ 0 60000 65536"/>
                <a:gd name="T12" fmla="*/ 0 60000 65536"/>
                <a:gd name="T13" fmla="*/ 0 60000 65536"/>
                <a:gd name="T14" fmla="*/ 0 60000 65536"/>
                <a:gd name="T15" fmla="*/ 0 w 522"/>
                <a:gd name="T16" fmla="*/ 0 h 1074"/>
                <a:gd name="T17" fmla="*/ 522 w 522"/>
                <a:gd name="T18" fmla="*/ 1074 h 1074"/>
              </a:gdLst>
              <a:ahLst/>
              <a:cxnLst>
                <a:cxn ang="T10">
                  <a:pos x="T0" y="T1"/>
                </a:cxn>
                <a:cxn ang="T11">
                  <a:pos x="T2" y="T3"/>
                </a:cxn>
                <a:cxn ang="T12">
                  <a:pos x="T4" y="T5"/>
                </a:cxn>
                <a:cxn ang="T13">
                  <a:pos x="T6" y="T7"/>
                </a:cxn>
                <a:cxn ang="T14">
                  <a:pos x="T8" y="T9"/>
                </a:cxn>
              </a:cxnLst>
              <a:rect l="T15" t="T16" r="T17" b="T18"/>
              <a:pathLst>
                <a:path w="522" h="1074">
                  <a:moveTo>
                    <a:pt x="0" y="0"/>
                  </a:moveTo>
                  <a:lnTo>
                    <a:pt x="0" y="1074"/>
                  </a:lnTo>
                  <a:lnTo>
                    <a:pt x="522" y="1074"/>
                  </a:lnTo>
                  <a:lnTo>
                    <a:pt x="522" y="0"/>
                  </a:lnTo>
                  <a:lnTo>
                    <a:pt x="0" y="0"/>
                  </a:lnTo>
                  <a:close/>
                </a:path>
              </a:pathLst>
            </a:custGeom>
            <a:solidFill>
              <a:srgbClr val="4ADC93"/>
            </a:solidFill>
            <a:ln w="0" cap="flat" cmpd="sng">
              <a:solidFill>
                <a:srgbClr val="4ADC93"/>
              </a:solidFill>
              <a:prstDash val="solid"/>
              <a:round/>
              <a:headEnd type="none" w="med" len="med"/>
              <a:tailEnd type="none" w="med" len="med"/>
            </a:ln>
          </p:spPr>
          <p:txBody>
            <a:bodyPr/>
            <a:lstStyle/>
            <a:p>
              <a:endParaRPr lang="en-US"/>
            </a:p>
          </p:txBody>
        </p:sp>
      </p:grpSp>
      <p:grpSp>
        <p:nvGrpSpPr>
          <p:cNvPr id="6169" name="Group 67"/>
          <p:cNvGrpSpPr>
            <a:grpSpLocks/>
          </p:cNvGrpSpPr>
          <p:nvPr/>
        </p:nvGrpSpPr>
        <p:grpSpPr bwMode="auto">
          <a:xfrm>
            <a:off x="495300" y="4597401"/>
            <a:ext cx="1301750" cy="2251075"/>
            <a:chOff x="672" y="3840"/>
            <a:chExt cx="820" cy="1418"/>
          </a:xfrm>
        </p:grpSpPr>
        <p:grpSp>
          <p:nvGrpSpPr>
            <p:cNvPr id="6177" name="Group 68"/>
            <p:cNvGrpSpPr>
              <a:grpSpLocks/>
            </p:cNvGrpSpPr>
            <p:nvPr/>
          </p:nvGrpSpPr>
          <p:grpSpPr bwMode="auto">
            <a:xfrm>
              <a:off x="672" y="3840"/>
              <a:ext cx="412" cy="1418"/>
              <a:chOff x="672" y="3840"/>
              <a:chExt cx="412" cy="1418"/>
            </a:xfrm>
          </p:grpSpPr>
          <p:grpSp>
            <p:nvGrpSpPr>
              <p:cNvPr id="6192" name="Group 69"/>
              <p:cNvGrpSpPr>
                <a:grpSpLocks/>
              </p:cNvGrpSpPr>
              <p:nvPr/>
            </p:nvGrpSpPr>
            <p:grpSpPr bwMode="auto">
              <a:xfrm>
                <a:off x="672" y="3840"/>
                <a:ext cx="412" cy="1418"/>
                <a:chOff x="672" y="3840"/>
                <a:chExt cx="412" cy="1418"/>
              </a:xfrm>
            </p:grpSpPr>
            <p:grpSp>
              <p:nvGrpSpPr>
                <p:cNvPr id="6198" name="Group 70"/>
                <p:cNvGrpSpPr>
                  <a:grpSpLocks/>
                </p:cNvGrpSpPr>
                <p:nvPr/>
              </p:nvGrpSpPr>
              <p:grpSpPr bwMode="auto">
                <a:xfrm>
                  <a:off x="672" y="3840"/>
                  <a:ext cx="411" cy="1418"/>
                  <a:chOff x="672" y="3840"/>
                  <a:chExt cx="411" cy="1418"/>
                </a:xfrm>
              </p:grpSpPr>
              <p:sp>
                <p:nvSpPr>
                  <p:cNvPr id="6200" name="Freeform 71"/>
                  <p:cNvSpPr>
                    <a:spLocks noChangeAspect="1" noEditPoints="1"/>
                  </p:cNvSpPr>
                  <p:nvPr/>
                </p:nvSpPr>
                <p:spPr bwMode="auto">
                  <a:xfrm>
                    <a:off x="672" y="3840"/>
                    <a:ext cx="411" cy="1418"/>
                  </a:xfrm>
                  <a:custGeom>
                    <a:avLst/>
                    <a:gdLst>
                      <a:gd name="T0" fmla="*/ 0 w 216"/>
                      <a:gd name="T1" fmla="*/ 246 h 1398"/>
                      <a:gd name="T2" fmla="*/ 0 w 216"/>
                      <a:gd name="T3" fmla="*/ 1398 h 1398"/>
                      <a:gd name="T4" fmla="*/ 216 w 216"/>
                      <a:gd name="T5" fmla="*/ 984 h 1398"/>
                      <a:gd name="T6" fmla="*/ 216 w 216"/>
                      <a:gd name="T7" fmla="*/ 0 h 1398"/>
                      <a:gd name="T8" fmla="*/ 0 w 216"/>
                      <a:gd name="T9" fmla="*/ 246 h 1398"/>
                      <a:gd name="T10" fmla="*/ 44 w 216"/>
                      <a:gd name="T11" fmla="*/ 336 h 1398"/>
                      <a:gd name="T12" fmla="*/ 44 w 216"/>
                      <a:gd name="T13" fmla="*/ 1095 h 1398"/>
                      <a:gd name="T14" fmla="*/ 174 w 216"/>
                      <a:gd name="T15" fmla="*/ 849 h 1398"/>
                      <a:gd name="T16" fmla="*/ 174 w 216"/>
                      <a:gd name="T17" fmla="*/ 167 h 1398"/>
                      <a:gd name="T18" fmla="*/ 44 w 216"/>
                      <a:gd name="T19" fmla="*/ 336 h 13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
                      <a:gd name="T31" fmla="*/ 0 h 1398"/>
                      <a:gd name="T32" fmla="*/ 216 w 216"/>
                      <a:gd name="T33" fmla="*/ 1398 h 13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 h="1398">
                        <a:moveTo>
                          <a:pt x="0" y="246"/>
                        </a:moveTo>
                        <a:lnTo>
                          <a:pt x="0" y="1398"/>
                        </a:lnTo>
                        <a:lnTo>
                          <a:pt x="216" y="984"/>
                        </a:lnTo>
                        <a:lnTo>
                          <a:pt x="216" y="0"/>
                        </a:lnTo>
                        <a:lnTo>
                          <a:pt x="0" y="246"/>
                        </a:lnTo>
                        <a:close/>
                        <a:moveTo>
                          <a:pt x="44" y="336"/>
                        </a:moveTo>
                        <a:lnTo>
                          <a:pt x="44" y="1095"/>
                        </a:lnTo>
                        <a:lnTo>
                          <a:pt x="174" y="849"/>
                        </a:lnTo>
                        <a:lnTo>
                          <a:pt x="174" y="167"/>
                        </a:lnTo>
                        <a:lnTo>
                          <a:pt x="44" y="336"/>
                        </a:lnTo>
                        <a:close/>
                      </a:path>
                    </a:pathLst>
                  </a:custGeom>
                  <a:solidFill>
                    <a:srgbClr val="43DBFF">
                      <a:alpha val="50195"/>
                    </a:srgbClr>
                  </a:solidFill>
                  <a:ln w="0">
                    <a:noFill/>
                    <a:prstDash val="solid"/>
                    <a:round/>
                    <a:headEnd/>
                    <a:tailEnd/>
                  </a:ln>
                </p:spPr>
                <p:txBody>
                  <a:bodyPr/>
                  <a:lstStyle/>
                  <a:p>
                    <a:endParaRPr lang="en-US"/>
                  </a:p>
                </p:txBody>
              </p:sp>
              <p:sp>
                <p:nvSpPr>
                  <p:cNvPr id="6201" name="Freeform 72"/>
                  <p:cNvSpPr>
                    <a:spLocks noChangeAspect="1"/>
                  </p:cNvSpPr>
                  <p:nvPr/>
                </p:nvSpPr>
                <p:spPr bwMode="auto">
                  <a:xfrm>
                    <a:off x="717" y="4086"/>
                    <a:ext cx="109" cy="1029"/>
                  </a:xfrm>
                  <a:custGeom>
                    <a:avLst/>
                    <a:gdLst>
                      <a:gd name="T0" fmla="*/ 127 w 127"/>
                      <a:gd name="T1" fmla="*/ 0 h 1029"/>
                      <a:gd name="T2" fmla="*/ 0 w 127"/>
                      <a:gd name="T3" fmla="*/ 54 h 1029"/>
                      <a:gd name="T4" fmla="*/ 0 w 127"/>
                      <a:gd name="T5" fmla="*/ 1029 h 1029"/>
                      <a:gd name="T6" fmla="*/ 127 w 127"/>
                      <a:gd name="T7" fmla="*/ 858 h 1029"/>
                      <a:gd name="T8" fmla="*/ 127 w 127"/>
                      <a:gd name="T9" fmla="*/ 0 h 1029"/>
                      <a:gd name="T10" fmla="*/ 0 60000 65536"/>
                      <a:gd name="T11" fmla="*/ 0 60000 65536"/>
                      <a:gd name="T12" fmla="*/ 0 60000 65536"/>
                      <a:gd name="T13" fmla="*/ 0 60000 65536"/>
                      <a:gd name="T14" fmla="*/ 0 60000 65536"/>
                      <a:gd name="T15" fmla="*/ 0 w 127"/>
                      <a:gd name="T16" fmla="*/ 0 h 1029"/>
                      <a:gd name="T17" fmla="*/ 127 w 127"/>
                      <a:gd name="T18" fmla="*/ 1029 h 1029"/>
                    </a:gdLst>
                    <a:ahLst/>
                    <a:cxnLst>
                      <a:cxn ang="T10">
                        <a:pos x="T0" y="T1"/>
                      </a:cxn>
                      <a:cxn ang="T11">
                        <a:pos x="T2" y="T3"/>
                      </a:cxn>
                      <a:cxn ang="T12">
                        <a:pos x="T4" y="T5"/>
                      </a:cxn>
                      <a:cxn ang="T13">
                        <a:pos x="T6" y="T7"/>
                      </a:cxn>
                      <a:cxn ang="T14">
                        <a:pos x="T8" y="T9"/>
                      </a:cxn>
                    </a:cxnLst>
                    <a:rect l="T15" t="T16" r="T17" b="T18"/>
                    <a:pathLst>
                      <a:path w="127" h="1029">
                        <a:moveTo>
                          <a:pt x="127" y="0"/>
                        </a:moveTo>
                        <a:lnTo>
                          <a:pt x="0" y="54"/>
                        </a:lnTo>
                        <a:lnTo>
                          <a:pt x="0" y="1029"/>
                        </a:lnTo>
                        <a:lnTo>
                          <a:pt x="127" y="858"/>
                        </a:lnTo>
                        <a:lnTo>
                          <a:pt x="127" y="0"/>
                        </a:lnTo>
                        <a:close/>
                      </a:path>
                    </a:pathLst>
                  </a:custGeom>
                  <a:solidFill>
                    <a:srgbClr val="43DBFF">
                      <a:alpha val="50195"/>
                    </a:srgbClr>
                  </a:solidFill>
                  <a:ln w="0" cap="flat" cmpd="sng">
                    <a:noFill/>
                    <a:prstDash val="solid"/>
                    <a:round/>
                    <a:headEnd type="none" w="med" len="med"/>
                    <a:tailEnd type="none" w="med" len="med"/>
                  </a:ln>
                </p:spPr>
                <p:txBody>
                  <a:bodyPr/>
                  <a:lstStyle/>
                  <a:p>
                    <a:endParaRPr lang="en-US"/>
                  </a:p>
                </p:txBody>
              </p:sp>
              <p:sp>
                <p:nvSpPr>
                  <p:cNvPr id="6202" name="Freeform 73"/>
                  <p:cNvSpPr>
                    <a:spLocks noChangeAspect="1"/>
                  </p:cNvSpPr>
                  <p:nvPr/>
                </p:nvSpPr>
                <p:spPr bwMode="auto">
                  <a:xfrm>
                    <a:off x="960" y="3963"/>
                    <a:ext cx="92" cy="921"/>
                  </a:xfrm>
                  <a:custGeom>
                    <a:avLst/>
                    <a:gdLst>
                      <a:gd name="T0" fmla="*/ 108 w 108"/>
                      <a:gd name="T1" fmla="*/ 0 h 921"/>
                      <a:gd name="T2" fmla="*/ 0 w 108"/>
                      <a:gd name="T3" fmla="*/ 57 h 921"/>
                      <a:gd name="T4" fmla="*/ 0 w 108"/>
                      <a:gd name="T5" fmla="*/ 921 h 921"/>
                      <a:gd name="T6" fmla="*/ 108 w 108"/>
                      <a:gd name="T7" fmla="*/ 838 h 921"/>
                      <a:gd name="T8" fmla="*/ 108 w 108"/>
                      <a:gd name="T9" fmla="*/ 0 h 921"/>
                      <a:gd name="T10" fmla="*/ 0 60000 65536"/>
                      <a:gd name="T11" fmla="*/ 0 60000 65536"/>
                      <a:gd name="T12" fmla="*/ 0 60000 65536"/>
                      <a:gd name="T13" fmla="*/ 0 60000 65536"/>
                      <a:gd name="T14" fmla="*/ 0 60000 65536"/>
                      <a:gd name="T15" fmla="*/ 0 w 108"/>
                      <a:gd name="T16" fmla="*/ 0 h 921"/>
                      <a:gd name="T17" fmla="*/ 108 w 108"/>
                      <a:gd name="T18" fmla="*/ 921 h 921"/>
                    </a:gdLst>
                    <a:ahLst/>
                    <a:cxnLst>
                      <a:cxn ang="T10">
                        <a:pos x="T0" y="T1"/>
                      </a:cxn>
                      <a:cxn ang="T11">
                        <a:pos x="T2" y="T3"/>
                      </a:cxn>
                      <a:cxn ang="T12">
                        <a:pos x="T4" y="T5"/>
                      </a:cxn>
                      <a:cxn ang="T13">
                        <a:pos x="T6" y="T7"/>
                      </a:cxn>
                      <a:cxn ang="T14">
                        <a:pos x="T8" y="T9"/>
                      </a:cxn>
                    </a:cxnLst>
                    <a:rect l="T15" t="T16" r="T17" b="T18"/>
                    <a:pathLst>
                      <a:path w="108" h="921">
                        <a:moveTo>
                          <a:pt x="108" y="0"/>
                        </a:moveTo>
                        <a:lnTo>
                          <a:pt x="0" y="57"/>
                        </a:lnTo>
                        <a:lnTo>
                          <a:pt x="0" y="921"/>
                        </a:lnTo>
                        <a:lnTo>
                          <a:pt x="108" y="838"/>
                        </a:lnTo>
                        <a:lnTo>
                          <a:pt x="108" y="0"/>
                        </a:lnTo>
                        <a:close/>
                      </a:path>
                    </a:pathLst>
                  </a:custGeom>
                  <a:solidFill>
                    <a:srgbClr val="43DBFF">
                      <a:alpha val="50195"/>
                    </a:srgbClr>
                  </a:solidFill>
                  <a:ln w="0" cap="flat" cmpd="sng">
                    <a:noFill/>
                    <a:prstDash val="solid"/>
                    <a:round/>
                    <a:headEnd type="none" w="med" len="med"/>
                    <a:tailEnd type="none" w="med" len="med"/>
                  </a:ln>
                </p:spPr>
                <p:txBody>
                  <a:bodyPr/>
                  <a:lstStyle/>
                  <a:p>
                    <a:endParaRPr lang="en-US"/>
                  </a:p>
                </p:txBody>
              </p:sp>
              <p:sp>
                <p:nvSpPr>
                  <p:cNvPr id="6203" name="Freeform 74"/>
                  <p:cNvSpPr>
                    <a:spLocks noChangeAspect="1"/>
                  </p:cNvSpPr>
                  <p:nvPr/>
                </p:nvSpPr>
                <p:spPr bwMode="auto">
                  <a:xfrm>
                    <a:off x="717" y="3949"/>
                    <a:ext cx="320" cy="443"/>
                  </a:xfrm>
                  <a:custGeom>
                    <a:avLst/>
                    <a:gdLst>
                      <a:gd name="T0" fmla="*/ 372 w 373"/>
                      <a:gd name="T1" fmla="*/ 0 h 443"/>
                      <a:gd name="T2" fmla="*/ 0 w 373"/>
                      <a:gd name="T3" fmla="*/ 164 h 443"/>
                      <a:gd name="T4" fmla="*/ 7 w 373"/>
                      <a:gd name="T5" fmla="*/ 443 h 443"/>
                      <a:gd name="T6" fmla="*/ 373 w 373"/>
                      <a:gd name="T7" fmla="*/ 209 h 443"/>
                      <a:gd name="T8" fmla="*/ 372 w 373"/>
                      <a:gd name="T9" fmla="*/ 0 h 443"/>
                      <a:gd name="T10" fmla="*/ 0 60000 65536"/>
                      <a:gd name="T11" fmla="*/ 0 60000 65536"/>
                      <a:gd name="T12" fmla="*/ 0 60000 65536"/>
                      <a:gd name="T13" fmla="*/ 0 60000 65536"/>
                      <a:gd name="T14" fmla="*/ 0 60000 65536"/>
                      <a:gd name="T15" fmla="*/ 0 w 373"/>
                      <a:gd name="T16" fmla="*/ 0 h 443"/>
                      <a:gd name="T17" fmla="*/ 373 w 373"/>
                      <a:gd name="T18" fmla="*/ 443 h 443"/>
                    </a:gdLst>
                    <a:ahLst/>
                    <a:cxnLst>
                      <a:cxn ang="T10">
                        <a:pos x="T0" y="T1"/>
                      </a:cxn>
                      <a:cxn ang="T11">
                        <a:pos x="T2" y="T3"/>
                      </a:cxn>
                      <a:cxn ang="T12">
                        <a:pos x="T4" y="T5"/>
                      </a:cxn>
                      <a:cxn ang="T13">
                        <a:pos x="T6" y="T7"/>
                      </a:cxn>
                      <a:cxn ang="T14">
                        <a:pos x="T8" y="T9"/>
                      </a:cxn>
                    </a:cxnLst>
                    <a:rect l="T15" t="T16" r="T17" b="T18"/>
                    <a:pathLst>
                      <a:path w="373" h="443">
                        <a:moveTo>
                          <a:pt x="372" y="0"/>
                        </a:moveTo>
                        <a:lnTo>
                          <a:pt x="0" y="164"/>
                        </a:lnTo>
                        <a:lnTo>
                          <a:pt x="7" y="443"/>
                        </a:lnTo>
                        <a:lnTo>
                          <a:pt x="373" y="209"/>
                        </a:lnTo>
                        <a:lnTo>
                          <a:pt x="372" y="0"/>
                        </a:lnTo>
                        <a:close/>
                      </a:path>
                    </a:pathLst>
                  </a:custGeom>
                  <a:solidFill>
                    <a:srgbClr val="43DBFF">
                      <a:alpha val="50195"/>
                    </a:srgbClr>
                  </a:solidFill>
                  <a:ln w="0" cap="flat" cmpd="sng">
                    <a:noFill/>
                    <a:prstDash val="solid"/>
                    <a:round/>
                    <a:headEnd type="none" w="med" len="med"/>
                    <a:tailEnd type="none" w="med" len="med"/>
                  </a:ln>
                </p:spPr>
                <p:txBody>
                  <a:bodyPr/>
                  <a:lstStyle/>
                  <a:p>
                    <a:endParaRPr lang="en-US"/>
                  </a:p>
                </p:txBody>
              </p:sp>
              <p:sp>
                <p:nvSpPr>
                  <p:cNvPr id="6204" name="Freeform 75"/>
                  <p:cNvSpPr>
                    <a:spLocks noChangeAspect="1"/>
                  </p:cNvSpPr>
                  <p:nvPr/>
                </p:nvSpPr>
                <p:spPr bwMode="auto">
                  <a:xfrm>
                    <a:off x="708" y="4452"/>
                    <a:ext cx="344" cy="678"/>
                  </a:xfrm>
                  <a:custGeom>
                    <a:avLst/>
                    <a:gdLst>
                      <a:gd name="T0" fmla="*/ 402 w 402"/>
                      <a:gd name="T1" fmla="*/ 378 h 678"/>
                      <a:gd name="T2" fmla="*/ 2 w 402"/>
                      <a:gd name="T3" fmla="*/ 678 h 678"/>
                      <a:gd name="T4" fmla="*/ 0 w 402"/>
                      <a:gd name="T5" fmla="*/ 264 h 678"/>
                      <a:gd name="T6" fmla="*/ 396 w 402"/>
                      <a:gd name="T7" fmla="*/ 0 h 678"/>
                      <a:gd name="T8" fmla="*/ 402 w 402"/>
                      <a:gd name="T9" fmla="*/ 378 h 678"/>
                      <a:gd name="T10" fmla="*/ 0 60000 65536"/>
                      <a:gd name="T11" fmla="*/ 0 60000 65536"/>
                      <a:gd name="T12" fmla="*/ 0 60000 65536"/>
                      <a:gd name="T13" fmla="*/ 0 60000 65536"/>
                      <a:gd name="T14" fmla="*/ 0 60000 65536"/>
                      <a:gd name="T15" fmla="*/ 0 w 402"/>
                      <a:gd name="T16" fmla="*/ 0 h 678"/>
                      <a:gd name="T17" fmla="*/ 402 w 402"/>
                      <a:gd name="T18" fmla="*/ 678 h 678"/>
                    </a:gdLst>
                    <a:ahLst/>
                    <a:cxnLst>
                      <a:cxn ang="T10">
                        <a:pos x="T0" y="T1"/>
                      </a:cxn>
                      <a:cxn ang="T11">
                        <a:pos x="T2" y="T3"/>
                      </a:cxn>
                      <a:cxn ang="T12">
                        <a:pos x="T4" y="T5"/>
                      </a:cxn>
                      <a:cxn ang="T13">
                        <a:pos x="T6" y="T7"/>
                      </a:cxn>
                      <a:cxn ang="T14">
                        <a:pos x="T8" y="T9"/>
                      </a:cxn>
                    </a:cxnLst>
                    <a:rect l="T15" t="T16" r="T17" b="T18"/>
                    <a:pathLst>
                      <a:path w="402" h="678">
                        <a:moveTo>
                          <a:pt x="402" y="378"/>
                        </a:moveTo>
                        <a:lnTo>
                          <a:pt x="2" y="678"/>
                        </a:lnTo>
                        <a:lnTo>
                          <a:pt x="0" y="264"/>
                        </a:lnTo>
                        <a:lnTo>
                          <a:pt x="396" y="0"/>
                        </a:lnTo>
                        <a:lnTo>
                          <a:pt x="402" y="378"/>
                        </a:lnTo>
                        <a:close/>
                      </a:path>
                    </a:pathLst>
                  </a:custGeom>
                  <a:solidFill>
                    <a:srgbClr val="43DBFF">
                      <a:alpha val="50195"/>
                    </a:srgbClr>
                  </a:solidFill>
                  <a:ln w="0" cap="flat" cmpd="sng">
                    <a:noFill/>
                    <a:prstDash val="solid"/>
                    <a:round/>
                    <a:headEnd/>
                    <a:tailEnd/>
                  </a:ln>
                </p:spPr>
                <p:txBody>
                  <a:bodyPr/>
                  <a:lstStyle/>
                  <a:p>
                    <a:endParaRPr lang="en-US"/>
                  </a:p>
                </p:txBody>
              </p:sp>
            </p:grpSp>
            <p:sp>
              <p:nvSpPr>
                <p:cNvPr id="6199" name="Freeform 76"/>
                <p:cNvSpPr>
                  <a:spLocks/>
                </p:cNvSpPr>
                <p:nvPr/>
              </p:nvSpPr>
              <p:spPr bwMode="auto">
                <a:xfrm>
                  <a:off x="672" y="3844"/>
                  <a:ext cx="412" cy="1396"/>
                </a:xfrm>
                <a:custGeom>
                  <a:avLst/>
                  <a:gdLst>
                    <a:gd name="T0" fmla="*/ 0 w 412"/>
                    <a:gd name="T1" fmla="*/ 248 h 1396"/>
                    <a:gd name="T2" fmla="*/ 412 w 412"/>
                    <a:gd name="T3" fmla="*/ 0 h 1396"/>
                    <a:gd name="T4" fmla="*/ 412 w 412"/>
                    <a:gd name="T5" fmla="*/ 992 h 1396"/>
                    <a:gd name="T6" fmla="*/ 4 w 412"/>
                    <a:gd name="T7" fmla="*/ 1396 h 1396"/>
                    <a:gd name="T8" fmla="*/ 0 w 412"/>
                    <a:gd name="T9" fmla="*/ 248 h 1396"/>
                    <a:gd name="T10" fmla="*/ 0 60000 65536"/>
                    <a:gd name="T11" fmla="*/ 0 60000 65536"/>
                    <a:gd name="T12" fmla="*/ 0 60000 65536"/>
                    <a:gd name="T13" fmla="*/ 0 60000 65536"/>
                    <a:gd name="T14" fmla="*/ 0 60000 65536"/>
                    <a:gd name="T15" fmla="*/ 0 w 412"/>
                    <a:gd name="T16" fmla="*/ 0 h 1396"/>
                    <a:gd name="T17" fmla="*/ 412 w 412"/>
                    <a:gd name="T18" fmla="*/ 1396 h 1396"/>
                  </a:gdLst>
                  <a:ahLst/>
                  <a:cxnLst>
                    <a:cxn ang="T10">
                      <a:pos x="T0" y="T1"/>
                    </a:cxn>
                    <a:cxn ang="T11">
                      <a:pos x="T2" y="T3"/>
                    </a:cxn>
                    <a:cxn ang="T12">
                      <a:pos x="T4" y="T5"/>
                    </a:cxn>
                    <a:cxn ang="T13">
                      <a:pos x="T6" y="T7"/>
                    </a:cxn>
                    <a:cxn ang="T14">
                      <a:pos x="T8" y="T9"/>
                    </a:cxn>
                  </a:cxnLst>
                  <a:rect l="T15" t="T16" r="T17" b="T18"/>
                  <a:pathLst>
                    <a:path w="412" h="1396">
                      <a:moveTo>
                        <a:pt x="0" y="248"/>
                      </a:moveTo>
                      <a:lnTo>
                        <a:pt x="412" y="0"/>
                      </a:lnTo>
                      <a:lnTo>
                        <a:pt x="412" y="992"/>
                      </a:lnTo>
                      <a:lnTo>
                        <a:pt x="4" y="1396"/>
                      </a:lnTo>
                      <a:lnTo>
                        <a:pt x="0" y="248"/>
                      </a:lnTo>
                      <a:close/>
                    </a:path>
                  </a:pathLst>
                </a:custGeom>
                <a:noFill/>
                <a:ln w="12700">
                  <a:solidFill>
                    <a:schemeClr val="tx1"/>
                  </a:solidFill>
                  <a:round/>
                  <a:headEnd/>
                  <a:tailEnd/>
                </a:ln>
              </p:spPr>
              <p:txBody>
                <a:bodyPr/>
                <a:lstStyle/>
                <a:p>
                  <a:endParaRPr lang="en-US"/>
                </a:p>
              </p:txBody>
            </p:sp>
          </p:grpSp>
          <p:grpSp>
            <p:nvGrpSpPr>
              <p:cNvPr id="6193" name="Group 77"/>
              <p:cNvGrpSpPr>
                <a:grpSpLocks/>
              </p:cNvGrpSpPr>
              <p:nvPr/>
            </p:nvGrpSpPr>
            <p:grpSpPr bwMode="auto">
              <a:xfrm>
                <a:off x="824" y="4220"/>
                <a:ext cx="135" cy="399"/>
                <a:chOff x="2073" y="4380"/>
                <a:chExt cx="135" cy="399"/>
              </a:xfrm>
            </p:grpSpPr>
            <p:sp>
              <p:nvSpPr>
                <p:cNvPr id="6194" name="Freeform 78"/>
                <p:cNvSpPr>
                  <a:spLocks/>
                </p:cNvSpPr>
                <p:nvPr/>
              </p:nvSpPr>
              <p:spPr bwMode="auto">
                <a:xfrm>
                  <a:off x="2073" y="4380"/>
                  <a:ext cx="135" cy="399"/>
                </a:xfrm>
                <a:custGeom>
                  <a:avLst/>
                  <a:gdLst>
                    <a:gd name="T0" fmla="*/ 0 w 135"/>
                    <a:gd name="T1" fmla="*/ 99 h 399"/>
                    <a:gd name="T2" fmla="*/ 135 w 135"/>
                    <a:gd name="T3" fmla="*/ 0 h 399"/>
                    <a:gd name="T4" fmla="*/ 135 w 135"/>
                    <a:gd name="T5" fmla="*/ 309 h 399"/>
                    <a:gd name="T6" fmla="*/ 0 w 135"/>
                    <a:gd name="T7" fmla="*/ 399 h 399"/>
                    <a:gd name="T8" fmla="*/ 0 w 135"/>
                    <a:gd name="T9" fmla="*/ 99 h 399"/>
                    <a:gd name="T10" fmla="*/ 0 60000 65536"/>
                    <a:gd name="T11" fmla="*/ 0 60000 65536"/>
                    <a:gd name="T12" fmla="*/ 0 60000 65536"/>
                    <a:gd name="T13" fmla="*/ 0 60000 65536"/>
                    <a:gd name="T14" fmla="*/ 0 60000 65536"/>
                    <a:gd name="T15" fmla="*/ 0 w 135"/>
                    <a:gd name="T16" fmla="*/ 0 h 399"/>
                    <a:gd name="T17" fmla="*/ 135 w 135"/>
                    <a:gd name="T18" fmla="*/ 399 h 399"/>
                  </a:gdLst>
                  <a:ahLst/>
                  <a:cxnLst>
                    <a:cxn ang="T10">
                      <a:pos x="T0" y="T1"/>
                    </a:cxn>
                    <a:cxn ang="T11">
                      <a:pos x="T2" y="T3"/>
                    </a:cxn>
                    <a:cxn ang="T12">
                      <a:pos x="T4" y="T5"/>
                    </a:cxn>
                    <a:cxn ang="T13">
                      <a:pos x="T6" y="T7"/>
                    </a:cxn>
                    <a:cxn ang="T14">
                      <a:pos x="T8" y="T9"/>
                    </a:cxn>
                  </a:cxnLst>
                  <a:rect l="T15" t="T16" r="T17" b="T18"/>
                  <a:pathLst>
                    <a:path w="135" h="399">
                      <a:moveTo>
                        <a:pt x="0" y="99"/>
                      </a:moveTo>
                      <a:lnTo>
                        <a:pt x="135" y="0"/>
                      </a:lnTo>
                      <a:lnTo>
                        <a:pt x="135" y="309"/>
                      </a:lnTo>
                      <a:lnTo>
                        <a:pt x="0" y="399"/>
                      </a:lnTo>
                      <a:lnTo>
                        <a:pt x="0" y="99"/>
                      </a:lnTo>
                      <a:close/>
                    </a:path>
                  </a:pathLst>
                </a:custGeom>
                <a:noFill/>
                <a:ln w="25400">
                  <a:solidFill>
                    <a:schemeClr val="tx1"/>
                  </a:solidFill>
                  <a:round/>
                  <a:headEnd/>
                  <a:tailEnd/>
                </a:ln>
              </p:spPr>
              <p:txBody>
                <a:bodyPr/>
                <a:lstStyle/>
                <a:p>
                  <a:endParaRPr lang="en-US"/>
                </a:p>
              </p:txBody>
            </p:sp>
            <p:sp>
              <p:nvSpPr>
                <p:cNvPr id="6195" name="Line 79"/>
                <p:cNvSpPr>
                  <a:spLocks noChangeShapeType="1"/>
                </p:cNvSpPr>
                <p:nvPr/>
              </p:nvSpPr>
              <p:spPr bwMode="auto">
                <a:xfrm>
                  <a:off x="2109" y="4455"/>
                  <a:ext cx="0" cy="297"/>
                </a:xfrm>
                <a:prstGeom prst="line">
                  <a:avLst/>
                </a:prstGeom>
                <a:noFill/>
                <a:ln w="19050">
                  <a:solidFill>
                    <a:schemeClr val="tx1"/>
                  </a:solidFill>
                  <a:round/>
                  <a:headEnd/>
                  <a:tailEnd/>
                </a:ln>
              </p:spPr>
              <p:txBody>
                <a:bodyPr/>
                <a:lstStyle/>
                <a:p>
                  <a:endParaRPr lang="en-US"/>
                </a:p>
              </p:txBody>
            </p:sp>
            <p:sp>
              <p:nvSpPr>
                <p:cNvPr id="6196" name="Line 80"/>
                <p:cNvSpPr>
                  <a:spLocks noChangeShapeType="1"/>
                </p:cNvSpPr>
                <p:nvPr/>
              </p:nvSpPr>
              <p:spPr bwMode="auto">
                <a:xfrm>
                  <a:off x="2145" y="4434"/>
                  <a:ext cx="0" cy="297"/>
                </a:xfrm>
                <a:prstGeom prst="line">
                  <a:avLst/>
                </a:prstGeom>
                <a:noFill/>
                <a:ln w="19050">
                  <a:solidFill>
                    <a:schemeClr val="tx1"/>
                  </a:solidFill>
                  <a:round/>
                  <a:headEnd/>
                  <a:tailEnd/>
                </a:ln>
              </p:spPr>
              <p:txBody>
                <a:bodyPr/>
                <a:lstStyle/>
                <a:p>
                  <a:endParaRPr lang="en-US"/>
                </a:p>
              </p:txBody>
            </p:sp>
            <p:sp>
              <p:nvSpPr>
                <p:cNvPr id="6197" name="Line 81"/>
                <p:cNvSpPr>
                  <a:spLocks noChangeShapeType="1"/>
                </p:cNvSpPr>
                <p:nvPr/>
              </p:nvSpPr>
              <p:spPr bwMode="auto">
                <a:xfrm>
                  <a:off x="2178" y="4413"/>
                  <a:ext cx="0" cy="297"/>
                </a:xfrm>
                <a:prstGeom prst="line">
                  <a:avLst/>
                </a:prstGeom>
                <a:noFill/>
                <a:ln w="19050">
                  <a:solidFill>
                    <a:schemeClr val="tx1"/>
                  </a:solidFill>
                  <a:round/>
                  <a:headEnd/>
                  <a:tailEnd/>
                </a:ln>
              </p:spPr>
              <p:txBody>
                <a:bodyPr/>
                <a:lstStyle/>
                <a:p>
                  <a:endParaRPr lang="en-US"/>
                </a:p>
              </p:txBody>
            </p:sp>
          </p:grpSp>
        </p:grpSp>
        <p:grpSp>
          <p:nvGrpSpPr>
            <p:cNvPr id="6178" name="Group 82"/>
            <p:cNvGrpSpPr>
              <a:grpSpLocks/>
            </p:cNvGrpSpPr>
            <p:nvPr/>
          </p:nvGrpSpPr>
          <p:grpSpPr bwMode="auto">
            <a:xfrm flipH="1">
              <a:off x="1080" y="3840"/>
              <a:ext cx="412" cy="1418"/>
              <a:chOff x="672" y="3840"/>
              <a:chExt cx="412" cy="1418"/>
            </a:xfrm>
          </p:grpSpPr>
          <p:grpSp>
            <p:nvGrpSpPr>
              <p:cNvPr id="6179" name="Group 83"/>
              <p:cNvGrpSpPr>
                <a:grpSpLocks/>
              </p:cNvGrpSpPr>
              <p:nvPr/>
            </p:nvGrpSpPr>
            <p:grpSpPr bwMode="auto">
              <a:xfrm>
                <a:off x="672" y="3840"/>
                <a:ext cx="412" cy="1418"/>
                <a:chOff x="672" y="3840"/>
                <a:chExt cx="412" cy="1418"/>
              </a:xfrm>
            </p:grpSpPr>
            <p:grpSp>
              <p:nvGrpSpPr>
                <p:cNvPr id="6185" name="Group 84"/>
                <p:cNvGrpSpPr>
                  <a:grpSpLocks/>
                </p:cNvGrpSpPr>
                <p:nvPr/>
              </p:nvGrpSpPr>
              <p:grpSpPr bwMode="auto">
                <a:xfrm>
                  <a:off x="672" y="3840"/>
                  <a:ext cx="411" cy="1418"/>
                  <a:chOff x="672" y="3840"/>
                  <a:chExt cx="411" cy="1418"/>
                </a:xfrm>
              </p:grpSpPr>
              <p:sp>
                <p:nvSpPr>
                  <p:cNvPr id="6187" name="Freeform 85"/>
                  <p:cNvSpPr>
                    <a:spLocks noChangeAspect="1" noEditPoints="1"/>
                  </p:cNvSpPr>
                  <p:nvPr/>
                </p:nvSpPr>
                <p:spPr bwMode="auto">
                  <a:xfrm>
                    <a:off x="672" y="3840"/>
                    <a:ext cx="411" cy="1418"/>
                  </a:xfrm>
                  <a:custGeom>
                    <a:avLst/>
                    <a:gdLst>
                      <a:gd name="T0" fmla="*/ 0 w 216"/>
                      <a:gd name="T1" fmla="*/ 246 h 1398"/>
                      <a:gd name="T2" fmla="*/ 0 w 216"/>
                      <a:gd name="T3" fmla="*/ 1398 h 1398"/>
                      <a:gd name="T4" fmla="*/ 216 w 216"/>
                      <a:gd name="T5" fmla="*/ 984 h 1398"/>
                      <a:gd name="T6" fmla="*/ 216 w 216"/>
                      <a:gd name="T7" fmla="*/ 0 h 1398"/>
                      <a:gd name="T8" fmla="*/ 0 w 216"/>
                      <a:gd name="T9" fmla="*/ 246 h 1398"/>
                      <a:gd name="T10" fmla="*/ 44 w 216"/>
                      <a:gd name="T11" fmla="*/ 336 h 1398"/>
                      <a:gd name="T12" fmla="*/ 44 w 216"/>
                      <a:gd name="T13" fmla="*/ 1095 h 1398"/>
                      <a:gd name="T14" fmla="*/ 174 w 216"/>
                      <a:gd name="T15" fmla="*/ 849 h 1398"/>
                      <a:gd name="T16" fmla="*/ 174 w 216"/>
                      <a:gd name="T17" fmla="*/ 167 h 1398"/>
                      <a:gd name="T18" fmla="*/ 44 w 216"/>
                      <a:gd name="T19" fmla="*/ 336 h 13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
                      <a:gd name="T31" fmla="*/ 0 h 1398"/>
                      <a:gd name="T32" fmla="*/ 216 w 216"/>
                      <a:gd name="T33" fmla="*/ 1398 h 13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 h="1398">
                        <a:moveTo>
                          <a:pt x="0" y="246"/>
                        </a:moveTo>
                        <a:lnTo>
                          <a:pt x="0" y="1398"/>
                        </a:lnTo>
                        <a:lnTo>
                          <a:pt x="216" y="984"/>
                        </a:lnTo>
                        <a:lnTo>
                          <a:pt x="216" y="0"/>
                        </a:lnTo>
                        <a:lnTo>
                          <a:pt x="0" y="246"/>
                        </a:lnTo>
                        <a:close/>
                        <a:moveTo>
                          <a:pt x="44" y="336"/>
                        </a:moveTo>
                        <a:lnTo>
                          <a:pt x="44" y="1095"/>
                        </a:lnTo>
                        <a:lnTo>
                          <a:pt x="174" y="849"/>
                        </a:lnTo>
                        <a:lnTo>
                          <a:pt x="174" y="167"/>
                        </a:lnTo>
                        <a:lnTo>
                          <a:pt x="44" y="336"/>
                        </a:lnTo>
                        <a:close/>
                      </a:path>
                    </a:pathLst>
                  </a:custGeom>
                  <a:solidFill>
                    <a:srgbClr val="43DBFF">
                      <a:alpha val="50195"/>
                    </a:srgbClr>
                  </a:solidFill>
                  <a:ln w="0">
                    <a:noFill/>
                    <a:prstDash val="solid"/>
                    <a:round/>
                    <a:headEnd/>
                    <a:tailEnd/>
                  </a:ln>
                </p:spPr>
                <p:txBody>
                  <a:bodyPr/>
                  <a:lstStyle/>
                  <a:p>
                    <a:endParaRPr lang="en-US"/>
                  </a:p>
                </p:txBody>
              </p:sp>
              <p:sp>
                <p:nvSpPr>
                  <p:cNvPr id="6188" name="Freeform 86"/>
                  <p:cNvSpPr>
                    <a:spLocks noChangeAspect="1"/>
                  </p:cNvSpPr>
                  <p:nvPr/>
                </p:nvSpPr>
                <p:spPr bwMode="auto">
                  <a:xfrm>
                    <a:off x="717" y="4086"/>
                    <a:ext cx="109" cy="1029"/>
                  </a:xfrm>
                  <a:custGeom>
                    <a:avLst/>
                    <a:gdLst>
                      <a:gd name="T0" fmla="*/ 127 w 127"/>
                      <a:gd name="T1" fmla="*/ 0 h 1029"/>
                      <a:gd name="T2" fmla="*/ 0 w 127"/>
                      <a:gd name="T3" fmla="*/ 54 h 1029"/>
                      <a:gd name="T4" fmla="*/ 0 w 127"/>
                      <a:gd name="T5" fmla="*/ 1029 h 1029"/>
                      <a:gd name="T6" fmla="*/ 127 w 127"/>
                      <a:gd name="T7" fmla="*/ 858 h 1029"/>
                      <a:gd name="T8" fmla="*/ 127 w 127"/>
                      <a:gd name="T9" fmla="*/ 0 h 1029"/>
                      <a:gd name="T10" fmla="*/ 0 60000 65536"/>
                      <a:gd name="T11" fmla="*/ 0 60000 65536"/>
                      <a:gd name="T12" fmla="*/ 0 60000 65536"/>
                      <a:gd name="T13" fmla="*/ 0 60000 65536"/>
                      <a:gd name="T14" fmla="*/ 0 60000 65536"/>
                      <a:gd name="T15" fmla="*/ 0 w 127"/>
                      <a:gd name="T16" fmla="*/ 0 h 1029"/>
                      <a:gd name="T17" fmla="*/ 127 w 127"/>
                      <a:gd name="T18" fmla="*/ 1029 h 1029"/>
                    </a:gdLst>
                    <a:ahLst/>
                    <a:cxnLst>
                      <a:cxn ang="T10">
                        <a:pos x="T0" y="T1"/>
                      </a:cxn>
                      <a:cxn ang="T11">
                        <a:pos x="T2" y="T3"/>
                      </a:cxn>
                      <a:cxn ang="T12">
                        <a:pos x="T4" y="T5"/>
                      </a:cxn>
                      <a:cxn ang="T13">
                        <a:pos x="T6" y="T7"/>
                      </a:cxn>
                      <a:cxn ang="T14">
                        <a:pos x="T8" y="T9"/>
                      </a:cxn>
                    </a:cxnLst>
                    <a:rect l="T15" t="T16" r="T17" b="T18"/>
                    <a:pathLst>
                      <a:path w="127" h="1029">
                        <a:moveTo>
                          <a:pt x="127" y="0"/>
                        </a:moveTo>
                        <a:lnTo>
                          <a:pt x="0" y="54"/>
                        </a:lnTo>
                        <a:lnTo>
                          <a:pt x="0" y="1029"/>
                        </a:lnTo>
                        <a:lnTo>
                          <a:pt x="127" y="858"/>
                        </a:lnTo>
                        <a:lnTo>
                          <a:pt x="127" y="0"/>
                        </a:lnTo>
                        <a:close/>
                      </a:path>
                    </a:pathLst>
                  </a:custGeom>
                  <a:solidFill>
                    <a:srgbClr val="43DBFF">
                      <a:alpha val="50195"/>
                    </a:srgbClr>
                  </a:solidFill>
                  <a:ln w="0" cap="flat" cmpd="sng">
                    <a:noFill/>
                    <a:prstDash val="solid"/>
                    <a:round/>
                    <a:headEnd type="none" w="med" len="med"/>
                    <a:tailEnd type="none" w="med" len="med"/>
                  </a:ln>
                </p:spPr>
                <p:txBody>
                  <a:bodyPr/>
                  <a:lstStyle/>
                  <a:p>
                    <a:endParaRPr lang="en-US"/>
                  </a:p>
                </p:txBody>
              </p:sp>
              <p:sp>
                <p:nvSpPr>
                  <p:cNvPr id="6189" name="Freeform 87"/>
                  <p:cNvSpPr>
                    <a:spLocks noChangeAspect="1"/>
                  </p:cNvSpPr>
                  <p:nvPr/>
                </p:nvSpPr>
                <p:spPr bwMode="auto">
                  <a:xfrm>
                    <a:off x="960" y="3963"/>
                    <a:ext cx="92" cy="921"/>
                  </a:xfrm>
                  <a:custGeom>
                    <a:avLst/>
                    <a:gdLst>
                      <a:gd name="T0" fmla="*/ 108 w 108"/>
                      <a:gd name="T1" fmla="*/ 0 h 921"/>
                      <a:gd name="T2" fmla="*/ 0 w 108"/>
                      <a:gd name="T3" fmla="*/ 57 h 921"/>
                      <a:gd name="T4" fmla="*/ 0 w 108"/>
                      <a:gd name="T5" fmla="*/ 921 h 921"/>
                      <a:gd name="T6" fmla="*/ 108 w 108"/>
                      <a:gd name="T7" fmla="*/ 838 h 921"/>
                      <a:gd name="T8" fmla="*/ 108 w 108"/>
                      <a:gd name="T9" fmla="*/ 0 h 921"/>
                      <a:gd name="T10" fmla="*/ 0 60000 65536"/>
                      <a:gd name="T11" fmla="*/ 0 60000 65536"/>
                      <a:gd name="T12" fmla="*/ 0 60000 65536"/>
                      <a:gd name="T13" fmla="*/ 0 60000 65536"/>
                      <a:gd name="T14" fmla="*/ 0 60000 65536"/>
                      <a:gd name="T15" fmla="*/ 0 w 108"/>
                      <a:gd name="T16" fmla="*/ 0 h 921"/>
                      <a:gd name="T17" fmla="*/ 108 w 108"/>
                      <a:gd name="T18" fmla="*/ 921 h 921"/>
                    </a:gdLst>
                    <a:ahLst/>
                    <a:cxnLst>
                      <a:cxn ang="T10">
                        <a:pos x="T0" y="T1"/>
                      </a:cxn>
                      <a:cxn ang="T11">
                        <a:pos x="T2" y="T3"/>
                      </a:cxn>
                      <a:cxn ang="T12">
                        <a:pos x="T4" y="T5"/>
                      </a:cxn>
                      <a:cxn ang="T13">
                        <a:pos x="T6" y="T7"/>
                      </a:cxn>
                      <a:cxn ang="T14">
                        <a:pos x="T8" y="T9"/>
                      </a:cxn>
                    </a:cxnLst>
                    <a:rect l="T15" t="T16" r="T17" b="T18"/>
                    <a:pathLst>
                      <a:path w="108" h="921">
                        <a:moveTo>
                          <a:pt x="108" y="0"/>
                        </a:moveTo>
                        <a:lnTo>
                          <a:pt x="0" y="57"/>
                        </a:lnTo>
                        <a:lnTo>
                          <a:pt x="0" y="921"/>
                        </a:lnTo>
                        <a:lnTo>
                          <a:pt x="108" y="838"/>
                        </a:lnTo>
                        <a:lnTo>
                          <a:pt x="108" y="0"/>
                        </a:lnTo>
                        <a:close/>
                      </a:path>
                    </a:pathLst>
                  </a:custGeom>
                  <a:solidFill>
                    <a:srgbClr val="43DBFF">
                      <a:alpha val="50195"/>
                    </a:srgbClr>
                  </a:solidFill>
                  <a:ln w="0" cap="flat" cmpd="sng">
                    <a:noFill/>
                    <a:prstDash val="solid"/>
                    <a:round/>
                    <a:headEnd type="none" w="med" len="med"/>
                    <a:tailEnd type="none" w="med" len="med"/>
                  </a:ln>
                </p:spPr>
                <p:txBody>
                  <a:bodyPr/>
                  <a:lstStyle/>
                  <a:p>
                    <a:endParaRPr lang="en-US"/>
                  </a:p>
                </p:txBody>
              </p:sp>
              <p:sp>
                <p:nvSpPr>
                  <p:cNvPr id="6190" name="Freeform 88"/>
                  <p:cNvSpPr>
                    <a:spLocks noChangeAspect="1"/>
                  </p:cNvSpPr>
                  <p:nvPr/>
                </p:nvSpPr>
                <p:spPr bwMode="auto">
                  <a:xfrm>
                    <a:off x="717" y="3949"/>
                    <a:ext cx="320" cy="443"/>
                  </a:xfrm>
                  <a:custGeom>
                    <a:avLst/>
                    <a:gdLst>
                      <a:gd name="T0" fmla="*/ 372 w 373"/>
                      <a:gd name="T1" fmla="*/ 0 h 443"/>
                      <a:gd name="T2" fmla="*/ 0 w 373"/>
                      <a:gd name="T3" fmla="*/ 164 h 443"/>
                      <a:gd name="T4" fmla="*/ 7 w 373"/>
                      <a:gd name="T5" fmla="*/ 443 h 443"/>
                      <a:gd name="T6" fmla="*/ 373 w 373"/>
                      <a:gd name="T7" fmla="*/ 209 h 443"/>
                      <a:gd name="T8" fmla="*/ 372 w 373"/>
                      <a:gd name="T9" fmla="*/ 0 h 443"/>
                      <a:gd name="T10" fmla="*/ 0 60000 65536"/>
                      <a:gd name="T11" fmla="*/ 0 60000 65536"/>
                      <a:gd name="T12" fmla="*/ 0 60000 65536"/>
                      <a:gd name="T13" fmla="*/ 0 60000 65536"/>
                      <a:gd name="T14" fmla="*/ 0 60000 65536"/>
                      <a:gd name="T15" fmla="*/ 0 w 373"/>
                      <a:gd name="T16" fmla="*/ 0 h 443"/>
                      <a:gd name="T17" fmla="*/ 373 w 373"/>
                      <a:gd name="T18" fmla="*/ 443 h 443"/>
                    </a:gdLst>
                    <a:ahLst/>
                    <a:cxnLst>
                      <a:cxn ang="T10">
                        <a:pos x="T0" y="T1"/>
                      </a:cxn>
                      <a:cxn ang="T11">
                        <a:pos x="T2" y="T3"/>
                      </a:cxn>
                      <a:cxn ang="T12">
                        <a:pos x="T4" y="T5"/>
                      </a:cxn>
                      <a:cxn ang="T13">
                        <a:pos x="T6" y="T7"/>
                      </a:cxn>
                      <a:cxn ang="T14">
                        <a:pos x="T8" y="T9"/>
                      </a:cxn>
                    </a:cxnLst>
                    <a:rect l="T15" t="T16" r="T17" b="T18"/>
                    <a:pathLst>
                      <a:path w="373" h="443">
                        <a:moveTo>
                          <a:pt x="372" y="0"/>
                        </a:moveTo>
                        <a:lnTo>
                          <a:pt x="0" y="164"/>
                        </a:lnTo>
                        <a:lnTo>
                          <a:pt x="7" y="443"/>
                        </a:lnTo>
                        <a:lnTo>
                          <a:pt x="373" y="209"/>
                        </a:lnTo>
                        <a:lnTo>
                          <a:pt x="372" y="0"/>
                        </a:lnTo>
                        <a:close/>
                      </a:path>
                    </a:pathLst>
                  </a:custGeom>
                  <a:solidFill>
                    <a:srgbClr val="43DBFF">
                      <a:alpha val="50195"/>
                    </a:srgbClr>
                  </a:solidFill>
                  <a:ln w="0" cap="flat" cmpd="sng">
                    <a:noFill/>
                    <a:prstDash val="solid"/>
                    <a:round/>
                    <a:headEnd type="none" w="med" len="med"/>
                    <a:tailEnd type="none" w="med" len="med"/>
                  </a:ln>
                </p:spPr>
                <p:txBody>
                  <a:bodyPr/>
                  <a:lstStyle/>
                  <a:p>
                    <a:endParaRPr lang="en-US"/>
                  </a:p>
                </p:txBody>
              </p:sp>
              <p:sp>
                <p:nvSpPr>
                  <p:cNvPr id="6191" name="Freeform 89"/>
                  <p:cNvSpPr>
                    <a:spLocks noChangeAspect="1"/>
                  </p:cNvSpPr>
                  <p:nvPr/>
                </p:nvSpPr>
                <p:spPr bwMode="auto">
                  <a:xfrm>
                    <a:off x="708" y="4452"/>
                    <a:ext cx="344" cy="678"/>
                  </a:xfrm>
                  <a:custGeom>
                    <a:avLst/>
                    <a:gdLst>
                      <a:gd name="T0" fmla="*/ 402 w 402"/>
                      <a:gd name="T1" fmla="*/ 378 h 678"/>
                      <a:gd name="T2" fmla="*/ 2 w 402"/>
                      <a:gd name="T3" fmla="*/ 678 h 678"/>
                      <a:gd name="T4" fmla="*/ 0 w 402"/>
                      <a:gd name="T5" fmla="*/ 264 h 678"/>
                      <a:gd name="T6" fmla="*/ 396 w 402"/>
                      <a:gd name="T7" fmla="*/ 0 h 678"/>
                      <a:gd name="T8" fmla="*/ 402 w 402"/>
                      <a:gd name="T9" fmla="*/ 378 h 678"/>
                      <a:gd name="T10" fmla="*/ 0 60000 65536"/>
                      <a:gd name="T11" fmla="*/ 0 60000 65536"/>
                      <a:gd name="T12" fmla="*/ 0 60000 65536"/>
                      <a:gd name="T13" fmla="*/ 0 60000 65536"/>
                      <a:gd name="T14" fmla="*/ 0 60000 65536"/>
                      <a:gd name="T15" fmla="*/ 0 w 402"/>
                      <a:gd name="T16" fmla="*/ 0 h 678"/>
                      <a:gd name="T17" fmla="*/ 402 w 402"/>
                      <a:gd name="T18" fmla="*/ 678 h 678"/>
                    </a:gdLst>
                    <a:ahLst/>
                    <a:cxnLst>
                      <a:cxn ang="T10">
                        <a:pos x="T0" y="T1"/>
                      </a:cxn>
                      <a:cxn ang="T11">
                        <a:pos x="T2" y="T3"/>
                      </a:cxn>
                      <a:cxn ang="T12">
                        <a:pos x="T4" y="T5"/>
                      </a:cxn>
                      <a:cxn ang="T13">
                        <a:pos x="T6" y="T7"/>
                      </a:cxn>
                      <a:cxn ang="T14">
                        <a:pos x="T8" y="T9"/>
                      </a:cxn>
                    </a:cxnLst>
                    <a:rect l="T15" t="T16" r="T17" b="T18"/>
                    <a:pathLst>
                      <a:path w="402" h="678">
                        <a:moveTo>
                          <a:pt x="402" y="378"/>
                        </a:moveTo>
                        <a:lnTo>
                          <a:pt x="2" y="678"/>
                        </a:lnTo>
                        <a:lnTo>
                          <a:pt x="0" y="264"/>
                        </a:lnTo>
                        <a:lnTo>
                          <a:pt x="396" y="0"/>
                        </a:lnTo>
                        <a:lnTo>
                          <a:pt x="402" y="378"/>
                        </a:lnTo>
                        <a:close/>
                      </a:path>
                    </a:pathLst>
                  </a:custGeom>
                  <a:solidFill>
                    <a:srgbClr val="43DBFF">
                      <a:alpha val="50195"/>
                    </a:srgbClr>
                  </a:solidFill>
                  <a:ln w="0" cap="flat" cmpd="sng">
                    <a:noFill/>
                    <a:prstDash val="solid"/>
                    <a:round/>
                    <a:headEnd/>
                    <a:tailEnd/>
                  </a:ln>
                </p:spPr>
                <p:txBody>
                  <a:bodyPr/>
                  <a:lstStyle/>
                  <a:p>
                    <a:endParaRPr lang="en-US"/>
                  </a:p>
                </p:txBody>
              </p:sp>
            </p:grpSp>
            <p:sp>
              <p:nvSpPr>
                <p:cNvPr id="6186" name="Freeform 90"/>
                <p:cNvSpPr>
                  <a:spLocks/>
                </p:cNvSpPr>
                <p:nvPr/>
              </p:nvSpPr>
              <p:spPr bwMode="auto">
                <a:xfrm>
                  <a:off x="672" y="3844"/>
                  <a:ext cx="412" cy="1396"/>
                </a:xfrm>
                <a:custGeom>
                  <a:avLst/>
                  <a:gdLst>
                    <a:gd name="T0" fmla="*/ 0 w 412"/>
                    <a:gd name="T1" fmla="*/ 248 h 1396"/>
                    <a:gd name="T2" fmla="*/ 412 w 412"/>
                    <a:gd name="T3" fmla="*/ 0 h 1396"/>
                    <a:gd name="T4" fmla="*/ 412 w 412"/>
                    <a:gd name="T5" fmla="*/ 992 h 1396"/>
                    <a:gd name="T6" fmla="*/ 4 w 412"/>
                    <a:gd name="T7" fmla="*/ 1396 h 1396"/>
                    <a:gd name="T8" fmla="*/ 0 w 412"/>
                    <a:gd name="T9" fmla="*/ 248 h 1396"/>
                    <a:gd name="T10" fmla="*/ 0 60000 65536"/>
                    <a:gd name="T11" fmla="*/ 0 60000 65536"/>
                    <a:gd name="T12" fmla="*/ 0 60000 65536"/>
                    <a:gd name="T13" fmla="*/ 0 60000 65536"/>
                    <a:gd name="T14" fmla="*/ 0 60000 65536"/>
                    <a:gd name="T15" fmla="*/ 0 w 412"/>
                    <a:gd name="T16" fmla="*/ 0 h 1396"/>
                    <a:gd name="T17" fmla="*/ 412 w 412"/>
                    <a:gd name="T18" fmla="*/ 1396 h 1396"/>
                  </a:gdLst>
                  <a:ahLst/>
                  <a:cxnLst>
                    <a:cxn ang="T10">
                      <a:pos x="T0" y="T1"/>
                    </a:cxn>
                    <a:cxn ang="T11">
                      <a:pos x="T2" y="T3"/>
                    </a:cxn>
                    <a:cxn ang="T12">
                      <a:pos x="T4" y="T5"/>
                    </a:cxn>
                    <a:cxn ang="T13">
                      <a:pos x="T6" y="T7"/>
                    </a:cxn>
                    <a:cxn ang="T14">
                      <a:pos x="T8" y="T9"/>
                    </a:cxn>
                  </a:cxnLst>
                  <a:rect l="T15" t="T16" r="T17" b="T18"/>
                  <a:pathLst>
                    <a:path w="412" h="1396">
                      <a:moveTo>
                        <a:pt x="0" y="248"/>
                      </a:moveTo>
                      <a:lnTo>
                        <a:pt x="412" y="0"/>
                      </a:lnTo>
                      <a:lnTo>
                        <a:pt x="412" y="992"/>
                      </a:lnTo>
                      <a:lnTo>
                        <a:pt x="4" y="1396"/>
                      </a:lnTo>
                      <a:lnTo>
                        <a:pt x="0" y="248"/>
                      </a:lnTo>
                      <a:close/>
                    </a:path>
                  </a:pathLst>
                </a:custGeom>
                <a:noFill/>
                <a:ln w="12700">
                  <a:solidFill>
                    <a:schemeClr val="tx1"/>
                  </a:solidFill>
                  <a:round/>
                  <a:headEnd/>
                  <a:tailEnd/>
                </a:ln>
              </p:spPr>
              <p:txBody>
                <a:bodyPr/>
                <a:lstStyle/>
                <a:p>
                  <a:endParaRPr lang="en-US"/>
                </a:p>
              </p:txBody>
            </p:sp>
          </p:grpSp>
          <p:grpSp>
            <p:nvGrpSpPr>
              <p:cNvPr id="6180" name="Group 91"/>
              <p:cNvGrpSpPr>
                <a:grpSpLocks/>
              </p:cNvGrpSpPr>
              <p:nvPr/>
            </p:nvGrpSpPr>
            <p:grpSpPr bwMode="auto">
              <a:xfrm>
                <a:off x="824" y="4220"/>
                <a:ext cx="135" cy="399"/>
                <a:chOff x="2073" y="4380"/>
                <a:chExt cx="135" cy="399"/>
              </a:xfrm>
            </p:grpSpPr>
            <p:sp>
              <p:nvSpPr>
                <p:cNvPr id="6181" name="Freeform 92"/>
                <p:cNvSpPr>
                  <a:spLocks/>
                </p:cNvSpPr>
                <p:nvPr/>
              </p:nvSpPr>
              <p:spPr bwMode="auto">
                <a:xfrm>
                  <a:off x="2073" y="4380"/>
                  <a:ext cx="135" cy="399"/>
                </a:xfrm>
                <a:custGeom>
                  <a:avLst/>
                  <a:gdLst>
                    <a:gd name="T0" fmla="*/ 0 w 135"/>
                    <a:gd name="T1" fmla="*/ 99 h 399"/>
                    <a:gd name="T2" fmla="*/ 135 w 135"/>
                    <a:gd name="T3" fmla="*/ 0 h 399"/>
                    <a:gd name="T4" fmla="*/ 135 w 135"/>
                    <a:gd name="T5" fmla="*/ 309 h 399"/>
                    <a:gd name="T6" fmla="*/ 0 w 135"/>
                    <a:gd name="T7" fmla="*/ 399 h 399"/>
                    <a:gd name="T8" fmla="*/ 0 w 135"/>
                    <a:gd name="T9" fmla="*/ 99 h 399"/>
                    <a:gd name="T10" fmla="*/ 0 60000 65536"/>
                    <a:gd name="T11" fmla="*/ 0 60000 65536"/>
                    <a:gd name="T12" fmla="*/ 0 60000 65536"/>
                    <a:gd name="T13" fmla="*/ 0 60000 65536"/>
                    <a:gd name="T14" fmla="*/ 0 60000 65536"/>
                    <a:gd name="T15" fmla="*/ 0 w 135"/>
                    <a:gd name="T16" fmla="*/ 0 h 399"/>
                    <a:gd name="T17" fmla="*/ 135 w 135"/>
                    <a:gd name="T18" fmla="*/ 399 h 399"/>
                  </a:gdLst>
                  <a:ahLst/>
                  <a:cxnLst>
                    <a:cxn ang="T10">
                      <a:pos x="T0" y="T1"/>
                    </a:cxn>
                    <a:cxn ang="T11">
                      <a:pos x="T2" y="T3"/>
                    </a:cxn>
                    <a:cxn ang="T12">
                      <a:pos x="T4" y="T5"/>
                    </a:cxn>
                    <a:cxn ang="T13">
                      <a:pos x="T6" y="T7"/>
                    </a:cxn>
                    <a:cxn ang="T14">
                      <a:pos x="T8" y="T9"/>
                    </a:cxn>
                  </a:cxnLst>
                  <a:rect l="T15" t="T16" r="T17" b="T18"/>
                  <a:pathLst>
                    <a:path w="135" h="399">
                      <a:moveTo>
                        <a:pt x="0" y="99"/>
                      </a:moveTo>
                      <a:lnTo>
                        <a:pt x="135" y="0"/>
                      </a:lnTo>
                      <a:lnTo>
                        <a:pt x="135" y="309"/>
                      </a:lnTo>
                      <a:lnTo>
                        <a:pt x="0" y="399"/>
                      </a:lnTo>
                      <a:lnTo>
                        <a:pt x="0" y="99"/>
                      </a:lnTo>
                      <a:close/>
                    </a:path>
                  </a:pathLst>
                </a:custGeom>
                <a:noFill/>
                <a:ln w="25400">
                  <a:solidFill>
                    <a:schemeClr val="tx1"/>
                  </a:solidFill>
                  <a:round/>
                  <a:headEnd/>
                  <a:tailEnd/>
                </a:ln>
              </p:spPr>
              <p:txBody>
                <a:bodyPr/>
                <a:lstStyle/>
                <a:p>
                  <a:endParaRPr lang="en-US"/>
                </a:p>
              </p:txBody>
            </p:sp>
            <p:sp>
              <p:nvSpPr>
                <p:cNvPr id="6182" name="Line 93"/>
                <p:cNvSpPr>
                  <a:spLocks noChangeShapeType="1"/>
                </p:cNvSpPr>
                <p:nvPr/>
              </p:nvSpPr>
              <p:spPr bwMode="auto">
                <a:xfrm>
                  <a:off x="2109" y="4455"/>
                  <a:ext cx="0" cy="297"/>
                </a:xfrm>
                <a:prstGeom prst="line">
                  <a:avLst/>
                </a:prstGeom>
                <a:noFill/>
                <a:ln w="19050">
                  <a:solidFill>
                    <a:schemeClr val="tx1"/>
                  </a:solidFill>
                  <a:round/>
                  <a:headEnd/>
                  <a:tailEnd/>
                </a:ln>
              </p:spPr>
              <p:txBody>
                <a:bodyPr/>
                <a:lstStyle/>
                <a:p>
                  <a:endParaRPr lang="en-US"/>
                </a:p>
              </p:txBody>
            </p:sp>
            <p:sp>
              <p:nvSpPr>
                <p:cNvPr id="6183" name="Line 94"/>
                <p:cNvSpPr>
                  <a:spLocks noChangeShapeType="1"/>
                </p:cNvSpPr>
                <p:nvPr/>
              </p:nvSpPr>
              <p:spPr bwMode="auto">
                <a:xfrm>
                  <a:off x="2145" y="4434"/>
                  <a:ext cx="0" cy="297"/>
                </a:xfrm>
                <a:prstGeom prst="line">
                  <a:avLst/>
                </a:prstGeom>
                <a:noFill/>
                <a:ln w="19050">
                  <a:solidFill>
                    <a:schemeClr val="tx1"/>
                  </a:solidFill>
                  <a:round/>
                  <a:headEnd/>
                  <a:tailEnd/>
                </a:ln>
              </p:spPr>
              <p:txBody>
                <a:bodyPr/>
                <a:lstStyle/>
                <a:p>
                  <a:endParaRPr lang="en-US"/>
                </a:p>
              </p:txBody>
            </p:sp>
            <p:sp>
              <p:nvSpPr>
                <p:cNvPr id="6184" name="Line 95"/>
                <p:cNvSpPr>
                  <a:spLocks noChangeShapeType="1"/>
                </p:cNvSpPr>
                <p:nvPr/>
              </p:nvSpPr>
              <p:spPr bwMode="auto">
                <a:xfrm>
                  <a:off x="2178" y="4413"/>
                  <a:ext cx="0" cy="297"/>
                </a:xfrm>
                <a:prstGeom prst="line">
                  <a:avLst/>
                </a:prstGeom>
                <a:noFill/>
                <a:ln w="19050">
                  <a:solidFill>
                    <a:schemeClr val="tx1"/>
                  </a:solidFill>
                  <a:round/>
                  <a:headEnd/>
                  <a:tailEnd/>
                </a:ln>
              </p:spPr>
              <p:txBody>
                <a:bodyPr/>
                <a:lstStyle/>
                <a:p>
                  <a:endParaRPr lang="en-US"/>
                </a:p>
              </p:txBody>
            </p:sp>
          </p:grpSp>
        </p:grpSp>
      </p:grpSp>
      <p:grpSp>
        <p:nvGrpSpPr>
          <p:cNvPr id="6170" name="Group 96"/>
          <p:cNvGrpSpPr>
            <a:grpSpLocks/>
          </p:cNvGrpSpPr>
          <p:nvPr/>
        </p:nvGrpSpPr>
        <p:grpSpPr bwMode="auto">
          <a:xfrm>
            <a:off x="5410200" y="4905375"/>
            <a:ext cx="1219200" cy="885825"/>
            <a:chOff x="3408" y="3090"/>
            <a:chExt cx="768" cy="558"/>
          </a:xfrm>
        </p:grpSpPr>
        <p:sp>
          <p:nvSpPr>
            <p:cNvPr id="6175" name="Text Box 97"/>
            <p:cNvSpPr txBox="1">
              <a:spLocks noChangeArrowheads="1"/>
            </p:cNvSpPr>
            <p:nvPr/>
          </p:nvSpPr>
          <p:spPr bwMode="auto">
            <a:xfrm>
              <a:off x="3408" y="3264"/>
              <a:ext cx="768" cy="384"/>
            </a:xfrm>
            <a:prstGeom prst="rect">
              <a:avLst/>
            </a:prstGeom>
            <a:noFill/>
            <a:ln w="9525">
              <a:noFill/>
              <a:miter lim="800000"/>
              <a:headEnd/>
              <a:tailEnd/>
            </a:ln>
          </p:spPr>
          <p:txBody>
            <a:bodyPr lIns="0" tIns="0" rIns="0" bIns="0">
              <a:spAutoFit/>
            </a:bodyPr>
            <a:lstStyle/>
            <a:p>
              <a:pPr algn="ctr">
                <a:spcBef>
                  <a:spcPct val="50000"/>
                </a:spcBef>
              </a:pPr>
              <a:r>
                <a:rPr lang="en-US" sz="1000" b="1"/>
                <a:t>PORT COVER, copy and paste to cover or change size of see-thru ports</a:t>
              </a:r>
            </a:p>
          </p:txBody>
        </p:sp>
        <p:sp>
          <p:nvSpPr>
            <p:cNvPr id="6176" name="Line 98"/>
            <p:cNvSpPr>
              <a:spLocks noChangeShapeType="1"/>
            </p:cNvSpPr>
            <p:nvPr/>
          </p:nvSpPr>
          <p:spPr bwMode="auto">
            <a:xfrm flipV="1">
              <a:off x="3783" y="3090"/>
              <a:ext cx="0" cy="162"/>
            </a:xfrm>
            <a:prstGeom prst="line">
              <a:avLst/>
            </a:prstGeom>
            <a:noFill/>
            <a:ln w="9525">
              <a:solidFill>
                <a:schemeClr val="tx1"/>
              </a:solidFill>
              <a:round/>
              <a:headEnd/>
              <a:tailEnd type="triangle" w="med" len="med"/>
            </a:ln>
          </p:spPr>
          <p:txBody>
            <a:bodyPr/>
            <a:lstStyle/>
            <a:p>
              <a:endParaRPr lang="en-US"/>
            </a:p>
          </p:txBody>
        </p:sp>
      </p:grpSp>
      <p:sp>
        <p:nvSpPr>
          <p:cNvPr id="6171" name="Text Box 99"/>
          <p:cNvSpPr txBox="1">
            <a:spLocks noChangeArrowheads="1"/>
          </p:cNvSpPr>
          <p:nvPr/>
        </p:nvSpPr>
        <p:spPr bwMode="auto">
          <a:xfrm>
            <a:off x="3048001" y="152400"/>
            <a:ext cx="2209800" cy="276999"/>
          </a:xfrm>
          <a:prstGeom prst="rect">
            <a:avLst/>
          </a:prstGeom>
          <a:noFill/>
          <a:ln w="9525">
            <a:noFill/>
            <a:miter lim="800000"/>
            <a:headEnd/>
            <a:tailEnd/>
          </a:ln>
        </p:spPr>
        <p:txBody>
          <a:bodyPr>
            <a:spAutoFit/>
          </a:bodyPr>
          <a:lstStyle/>
          <a:p>
            <a:pPr>
              <a:spcBef>
                <a:spcPct val="50000"/>
              </a:spcBef>
            </a:pPr>
            <a:r>
              <a:rPr lang="en-US" sz="1200" b="1"/>
              <a:t>Walls with see-thru ports</a:t>
            </a:r>
          </a:p>
        </p:txBody>
      </p:sp>
      <p:grpSp>
        <p:nvGrpSpPr>
          <p:cNvPr id="6172" name="Group 100"/>
          <p:cNvGrpSpPr>
            <a:grpSpLocks/>
          </p:cNvGrpSpPr>
          <p:nvPr/>
        </p:nvGrpSpPr>
        <p:grpSpPr bwMode="auto">
          <a:xfrm>
            <a:off x="4114801" y="6477002"/>
            <a:ext cx="1905000" cy="1077913"/>
            <a:chOff x="2592" y="4080"/>
            <a:chExt cx="1200" cy="679"/>
          </a:xfrm>
        </p:grpSpPr>
        <p:sp>
          <p:nvSpPr>
            <p:cNvPr id="6173" name="Text Box 101"/>
            <p:cNvSpPr txBox="1">
              <a:spLocks noChangeArrowheads="1"/>
            </p:cNvSpPr>
            <p:nvPr/>
          </p:nvSpPr>
          <p:spPr bwMode="auto">
            <a:xfrm>
              <a:off x="3024" y="4080"/>
              <a:ext cx="768" cy="679"/>
            </a:xfrm>
            <a:prstGeom prst="rect">
              <a:avLst/>
            </a:prstGeom>
            <a:noFill/>
            <a:ln w="9525">
              <a:noFill/>
              <a:miter lim="800000"/>
              <a:headEnd/>
              <a:tailEnd/>
            </a:ln>
          </p:spPr>
          <p:txBody>
            <a:bodyPr lIns="0" tIns="0" rIns="0" bIns="0">
              <a:spAutoFit/>
            </a:bodyPr>
            <a:lstStyle/>
            <a:p>
              <a:pPr algn="ctr">
                <a:spcBef>
                  <a:spcPct val="50000"/>
                </a:spcBef>
              </a:pPr>
              <a:r>
                <a:rPr lang="en-US" sz="1000" b="1"/>
                <a:t>Ungroup this wall, then click above, below, left or right of the port and resize the opening, then group the object again.</a:t>
              </a:r>
            </a:p>
          </p:txBody>
        </p:sp>
        <p:sp>
          <p:nvSpPr>
            <p:cNvPr id="6174" name="Line 102"/>
            <p:cNvSpPr>
              <a:spLocks noChangeShapeType="1"/>
            </p:cNvSpPr>
            <p:nvPr/>
          </p:nvSpPr>
          <p:spPr bwMode="auto">
            <a:xfrm flipH="1">
              <a:off x="2592" y="4320"/>
              <a:ext cx="384" cy="0"/>
            </a:xfrm>
            <a:prstGeom prst="line">
              <a:avLst/>
            </a:prstGeom>
            <a:noFill/>
            <a:ln w="9525">
              <a:solidFill>
                <a:schemeClr val="tx1"/>
              </a:solidFill>
              <a:round/>
              <a:headEnd/>
              <a:tailEnd type="triangle" w="med" len="med"/>
            </a:ln>
          </p:spPr>
          <p:txBody>
            <a:bodyPr/>
            <a:lstStyle/>
            <a:p>
              <a:endParaRPr lang="en-US"/>
            </a:p>
          </p:txBody>
        </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1971</TotalTime>
  <Words>2040</Words>
  <Application>Microsoft Office PowerPoint</Application>
  <PresentationFormat>Custom</PresentationFormat>
  <Paragraphs>453</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LPC items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Andrew Hong</cp:lastModifiedBy>
  <cp:revision>282</cp:revision>
  <dcterms:created xsi:type="dcterms:W3CDTF">2002-08-21T12:11:08Z</dcterms:created>
  <dcterms:modified xsi:type="dcterms:W3CDTF">2016-10-20T22:07:49Z</dcterms:modified>
  <cp:category>Shooting</cp:category>
</cp:coreProperties>
</file>