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5" r:id="rId1"/>
  </p:sldMasterIdLst>
  <p:notesMasterIdLst>
    <p:notesMasterId r:id="rId32"/>
  </p:notesMasterIdLst>
  <p:sldIdLst>
    <p:sldId id="256" r:id="rId2"/>
    <p:sldId id="275" r:id="rId3"/>
    <p:sldId id="276" r:id="rId4"/>
    <p:sldId id="257" r:id="rId5"/>
    <p:sldId id="258" r:id="rId6"/>
    <p:sldId id="260" r:id="rId7"/>
    <p:sldId id="261" r:id="rId8"/>
    <p:sldId id="270" r:id="rId9"/>
    <p:sldId id="271" r:id="rId10"/>
    <p:sldId id="262" r:id="rId11"/>
    <p:sldId id="272" r:id="rId12"/>
    <p:sldId id="273" r:id="rId13"/>
    <p:sldId id="274" r:id="rId14"/>
    <p:sldId id="277" r:id="rId15"/>
    <p:sldId id="278" r:id="rId16"/>
    <p:sldId id="279" r:id="rId17"/>
    <p:sldId id="280" r:id="rId18"/>
    <p:sldId id="292" r:id="rId19"/>
    <p:sldId id="281" r:id="rId20"/>
    <p:sldId id="291" r:id="rId21"/>
    <p:sldId id="283" r:id="rId22"/>
    <p:sldId id="263" r:id="rId23"/>
    <p:sldId id="284" r:id="rId24"/>
    <p:sldId id="285" r:id="rId25"/>
    <p:sldId id="286" r:id="rId26"/>
    <p:sldId id="288" r:id="rId27"/>
    <p:sldId id="282" r:id="rId28"/>
    <p:sldId id="289" r:id="rId29"/>
    <p:sldId id="290" r:id="rId30"/>
    <p:sldId id="287" r:id="rId3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1" autoAdjust="0"/>
    <p:restoredTop sz="77954" autoAdjust="0"/>
  </p:normalViewPr>
  <p:slideViewPr>
    <p:cSldViewPr snapToGrid="0">
      <p:cViewPr varScale="1">
        <p:scale>
          <a:sx n="78" d="100"/>
          <a:sy n="78" d="100"/>
        </p:scale>
        <p:origin x="117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13772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Work done with my </a:t>
            </a:r>
            <a:r>
              <a:rPr lang="en-US" dirty="0" err="1" smtClean="0"/>
              <a:t>Collegue</a:t>
            </a:r>
            <a:r>
              <a:rPr lang="en-US" baseline="0" dirty="0" smtClean="0"/>
              <a:t> Ningxin Hu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I work for Intel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Yes, Intel does software!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293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697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</a:t>
            </a:r>
            <a:r>
              <a:rPr lang="en-US" baseline="0" dirty="0" smtClean="0"/>
              <a:t> bodies have both a velocity and angular 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599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box2DWeb is a JS version of a flash implementation.</a:t>
            </a:r>
            <a:r>
              <a:rPr lang="en-US" baseline="0" dirty="0" smtClean="0"/>
              <a:t>  Automatically compiled.</a:t>
            </a:r>
          </a:p>
          <a:p>
            <a:r>
              <a:rPr lang="en-US" baseline="0" dirty="0" smtClean="0"/>
              <a:t>It’s pretty well structured, but API names differs from C++ ones, due to lack of function overloading in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33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API names</a:t>
            </a:r>
            <a:r>
              <a:rPr lang="en-US" baseline="0" dirty="0" smtClean="0"/>
              <a:t> match C++ ones.</a:t>
            </a:r>
          </a:p>
          <a:p>
            <a:r>
              <a:rPr lang="en-US" baseline="0" dirty="0" smtClean="0"/>
              <a:t>No assignments to object properties.  Use the .set_ operations instead</a:t>
            </a:r>
          </a:p>
          <a:p>
            <a:endParaRPr lang="en-US" dirty="0" smtClean="0"/>
          </a:p>
          <a:p>
            <a:r>
              <a:rPr lang="en-US" dirty="0" smtClean="0"/>
              <a:t>There’s a little more to</a:t>
            </a:r>
            <a:r>
              <a:rPr lang="en-US" baseline="0" dirty="0" smtClean="0"/>
              <a:t> the Box2D API:</a:t>
            </a:r>
          </a:p>
          <a:p>
            <a:r>
              <a:rPr lang="en-US" baseline="0" dirty="0" smtClean="0"/>
              <a:t>Joints and motors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633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most cases there’s a simple 1-1 mapping between SIMD instructions and SIMD.JS primitives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We’re planning on adding int8x16 and int16x8</a:t>
            </a:r>
          </a:p>
          <a:p>
            <a:endParaRPr lang="en-US" baseline="0" dirty="0" smtClean="0"/>
          </a:p>
          <a:p>
            <a:r>
              <a:rPr lang="en-US" baseline="0" dirty="0" smtClean="0"/>
              <a:t>Currently, only 128-bit vectors are supported.  Lowest denominator.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50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of C++ code that really cares about performance uses </a:t>
            </a:r>
            <a:r>
              <a:rPr lang="en-US" dirty="0" err="1" smtClean="0"/>
              <a:t>intrinsics</a:t>
            </a:r>
            <a:r>
              <a:rPr lang="en-US" dirty="0" smtClean="0"/>
              <a:t> (assembly programming in C/C++)</a:t>
            </a:r>
          </a:p>
          <a:p>
            <a:r>
              <a:rPr lang="en-US" dirty="0" smtClean="0"/>
              <a:t>Problem</a:t>
            </a:r>
            <a:r>
              <a:rPr lang="en-US" baseline="0" dirty="0" smtClean="0"/>
              <a:t> is that use of </a:t>
            </a:r>
            <a:r>
              <a:rPr lang="en-US" baseline="0" dirty="0" err="1" smtClean="0"/>
              <a:t>intrinsics</a:t>
            </a:r>
            <a:r>
              <a:rPr lang="en-US" baseline="0" dirty="0" smtClean="0"/>
              <a:t> is architecture dependent.  This loop would look very different with NEON </a:t>
            </a:r>
            <a:r>
              <a:rPr lang="en-US" baseline="0" dirty="0" err="1" smtClean="0"/>
              <a:t>intrinsics</a:t>
            </a:r>
            <a:endParaRPr lang="en-US" baseline="0" dirty="0" smtClean="0"/>
          </a:p>
          <a:p>
            <a:r>
              <a:rPr lang="en-US" baseline="0" dirty="0" smtClean="0"/>
              <a:t>The SIMD JS API provides a common API that will work for both.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346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the clang C/C++ Frontend.  Handle most of SSE1 </a:t>
            </a:r>
            <a:r>
              <a:rPr lang="en-US" dirty="0" err="1" smtClean="0"/>
              <a:t>intrinsics</a:t>
            </a:r>
            <a:endParaRPr lang="en-US" dirty="0" smtClean="0"/>
          </a:p>
          <a:p>
            <a:r>
              <a:rPr lang="en-US" dirty="0" smtClean="0"/>
              <a:t>Compile with –g to get readable JS output.</a:t>
            </a:r>
          </a:p>
          <a:p>
            <a:r>
              <a:rPr lang="en-US" dirty="0" smtClean="0"/>
              <a:t>Bottom test conversion</a:t>
            </a:r>
          </a:p>
          <a:p>
            <a:r>
              <a:rPr lang="en-US" dirty="0" smtClean="0"/>
              <a:t>Produces asm.js dialect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631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Calling</a:t>
            </a:r>
            <a:r>
              <a:rPr lang="en-US" baseline="0" dirty="0" smtClean="0"/>
              <a:t> into JS code generated by Emscripten requires a some non-trivial glue JS and C++ code</a:t>
            </a:r>
          </a:p>
          <a:p>
            <a:r>
              <a:rPr lang="en-US" baseline="0" dirty="0" err="1" smtClean="0"/>
              <a:t>WebIDL</a:t>
            </a:r>
            <a:r>
              <a:rPr lang="en-US" baseline="0" dirty="0" smtClean="0"/>
              <a:t> language used to define the exposed API from C++ and creates the necessary code.</a:t>
            </a:r>
          </a:p>
          <a:p>
            <a:r>
              <a:rPr lang="en-US" baseline="0" dirty="0" smtClean="0"/>
              <a:t>Box2d_glue.cpp and box2d_glue.js code is </a:t>
            </a:r>
            <a:r>
              <a:rPr lang="en-US" baseline="0" dirty="0" err="1" smtClean="0"/>
              <a:t>generared</a:t>
            </a:r>
            <a:r>
              <a:rPr lang="en-US" baseline="0" dirty="0" smtClean="0"/>
              <a:t> by the webidl_binder.py 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691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the heavy math is done in float32!</a:t>
            </a:r>
          </a:p>
          <a:p>
            <a:r>
              <a:rPr lang="en-US" dirty="0" smtClean="0"/>
              <a:t>Submitted the</a:t>
            </a:r>
            <a:r>
              <a:rPr lang="en-US" baseline="0" dirty="0" smtClean="0"/>
              <a:t> abstract before realizing the full scope of the challenge</a:t>
            </a:r>
          </a:p>
          <a:p>
            <a:r>
              <a:rPr lang="en-US" baseline="0" dirty="0" smtClean="0"/>
              <a:t>Pass on some learnings and techniques for creating </a:t>
            </a:r>
            <a:r>
              <a:rPr lang="en-US" baseline="0" dirty="0" err="1" smtClean="0"/>
              <a:t>vectorized</a:t>
            </a:r>
            <a:r>
              <a:rPr lang="en-US" baseline="0" dirty="0" smtClean="0"/>
              <a:t> versions of non-trivial loops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593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25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Followup</a:t>
            </a:r>
            <a:r>
              <a:rPr lang="en-US" dirty="0" smtClean="0"/>
              <a:t> on presentation from</a:t>
            </a:r>
            <a:r>
              <a:rPr lang="en-US" baseline="0" dirty="0" smtClean="0"/>
              <a:t> May</a:t>
            </a:r>
          </a:p>
          <a:p>
            <a:r>
              <a:rPr lang="en-US" baseline="0" dirty="0" smtClean="0"/>
              <a:t>How many attended?</a:t>
            </a:r>
          </a:p>
          <a:p>
            <a:r>
              <a:rPr lang="en-US" baseline="0" dirty="0" smtClean="0"/>
              <a:t>How many know what SIMD is?</a:t>
            </a:r>
          </a:p>
          <a:p>
            <a:r>
              <a:rPr lang="en-US" baseline="0" dirty="0" smtClean="0"/>
              <a:t>Very simple physics</a:t>
            </a:r>
          </a:p>
          <a:p>
            <a:r>
              <a:rPr lang="en-US" baseline="0" dirty="0" smtClean="0"/>
              <a:t>Compute the position and velocities of birds while maintaining ~30fps</a:t>
            </a:r>
          </a:p>
          <a:p>
            <a:r>
              <a:rPr lang="en-US" baseline="0" dirty="0" smtClean="0"/>
              <a:t>“Box1D”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78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about applying SIMD</a:t>
            </a:r>
            <a:r>
              <a:rPr lang="en-US" baseline="0" dirty="0" smtClean="0"/>
              <a:t> to a real physics engine?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623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collegue</a:t>
            </a:r>
            <a:r>
              <a:rPr lang="en-US" baseline="0" dirty="0" smtClean="0"/>
              <a:t> of mine, </a:t>
            </a:r>
            <a:r>
              <a:rPr lang="en-US" baseline="0" dirty="0" err="1" smtClean="0"/>
              <a:t>Moh</a:t>
            </a:r>
            <a:r>
              <a:rPr lang="en-US" baseline="0" dirty="0" smtClean="0"/>
              <a:t> Haghighat, told me that the key to a good presentation is to make sure that the audience learns something.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Hopefully in about 50 minutes you’ll know the basics of creating box2d worlds and how to make them run in the browser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1245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Emscripten is the brainchild</a:t>
            </a:r>
            <a:r>
              <a:rPr lang="en-US" baseline="0" dirty="0" smtClean="0"/>
              <a:t> of Alon Zakai of Mozilla.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It compiles LLVM bit code to JavaScript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It has been used to port existing game engines (Unity, Unreal-Epic) to the web.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No one has used SIMD to speed up box2d before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5768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5451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242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 your gravity for</a:t>
            </a:r>
            <a:r>
              <a:rPr lang="en-US" baseline="0" dirty="0" smtClean="0"/>
              <a:t> the world</a:t>
            </a:r>
          </a:p>
          <a:p>
            <a:r>
              <a:rPr lang="en-US" baseline="0" dirty="0" smtClean="0"/>
              <a:t>Add bodies (static or dynamics)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22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fixtures </a:t>
            </a:r>
          </a:p>
          <a:p>
            <a:r>
              <a:rPr lang="en-US" dirty="0" smtClean="0"/>
              <a:t>Start moving</a:t>
            </a:r>
            <a:r>
              <a:rPr lang="en-US" baseline="0" dirty="0" smtClean="0"/>
              <a:t> things around according to Isaac Newton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705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0739" y="2221197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defRPr sz="2800" baseline="0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Presentation Title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88723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200" b="1" baseline="0">
                <a:solidFill>
                  <a:schemeClr val="bg1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Subhead, Date, Etc.</a:t>
            </a:r>
            <a:endParaRPr lang="en-US" dirty="0"/>
          </a:p>
        </p:txBody>
      </p:sp>
      <p:pic>
        <p:nvPicPr>
          <p:cNvPr id="9" name="Picture 3" descr="W:\Clients\Intel\PRODUCTION\2012_13_Production\ASSETS_LOGOS_2012-13\Assets_Complete_2012-13\ PEEL AWAY\Intel_Peels\Intel_Peels_RGB\Peel_rgb_png\peel_rt_btm_drkBlue_rgb_2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535" y="4035643"/>
            <a:ext cx="1426464" cy="11028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\\.psf\Home\Desktop\IntelLookInsideCLEAR_W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72" y="1431892"/>
            <a:ext cx="2049636" cy="5760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887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619587"/>
            <a:ext cx="7772400" cy="1021556"/>
          </a:xfrm>
        </p:spPr>
        <p:txBody>
          <a:bodyPr anchor="b" anchorCtr="0">
            <a:noAutofit/>
          </a:bodyPr>
          <a:lstStyle>
            <a:lvl1pPr algn="l">
              <a:defRPr sz="2800" b="0" cap="none">
                <a:solidFill>
                  <a:schemeClr val="accent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752675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200" b="1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58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\\.psf\Home\Desktop\WideFooterAIRe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" y="4806834"/>
            <a:ext cx="9144000" cy="3366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619587"/>
            <a:ext cx="7772400" cy="1021556"/>
          </a:xfrm>
        </p:spPr>
        <p:txBody>
          <a:bodyPr anchor="b" anchorCtr="0">
            <a:noAutofit/>
          </a:bodyPr>
          <a:lstStyle>
            <a:lvl1pPr algn="l">
              <a:defRPr sz="2800" b="0" cap="none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752675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200" b="1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78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Section Break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\\.psf\Home\Desktop\WideFooterAIRe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" y="4806834"/>
            <a:ext cx="9144000" cy="3366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53552"/>
            <a:ext cx="7772400" cy="1021556"/>
          </a:xfrm>
        </p:spPr>
        <p:txBody>
          <a:bodyPr anchor="b" anchorCtr="0">
            <a:noAutofit/>
          </a:bodyPr>
          <a:lstStyle>
            <a:lvl1pPr algn="l">
              <a:defRPr sz="2800" b="0" cap="none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86641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200" b="1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4000" cy="2574131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70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71775"/>
            <a:ext cx="2133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17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50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5613" y="4813300"/>
            <a:ext cx="168796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800" b="0" i="0" u="none" strike="noStrike" kern="1200" baseline="0" dirty="0" smtClean="0">
                <a:solidFill>
                  <a:schemeClr val="accent3"/>
                </a:solidFill>
                <a:latin typeface="+mn-lt"/>
                <a:ea typeface="+mn-ea"/>
                <a:cs typeface="Neo Sans Intel"/>
              </a:rPr>
              <a:t>Intel Confidential — Do Not Forward</a:t>
            </a:r>
          </a:p>
        </p:txBody>
      </p:sp>
      <p:pic>
        <p:nvPicPr>
          <p:cNvPr id="4" name="Picture 2" descr="\\.psf\Home\Desktop\Int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409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42143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5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0739" y="2355675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defRPr sz="2800" baseline="0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Presentation Title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2320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200" b="1" baseline="0">
                <a:solidFill>
                  <a:srgbClr val="FFDA00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Subhead, Date, Etc.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5613" y="4813300"/>
            <a:ext cx="168796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800" b="0" i="0" u="none" strike="noStrike" kern="1200" baseline="0" dirty="0" smtClean="0">
                <a:solidFill>
                  <a:schemeClr val="accent3"/>
                </a:solidFill>
                <a:latin typeface="+mn-lt"/>
                <a:ea typeface="+mn-ea"/>
                <a:cs typeface="Neo Sans Intel"/>
              </a:rPr>
              <a:t>Intel Confidential — Do Not Forward</a:t>
            </a:r>
          </a:p>
        </p:txBody>
      </p:sp>
      <p:sp>
        <p:nvSpPr>
          <p:cNvPr id="8" name="Freeform 7"/>
          <p:cNvSpPr/>
          <p:nvPr/>
        </p:nvSpPr>
        <p:spPr>
          <a:xfrm>
            <a:off x="-7472" y="-10995"/>
            <a:ext cx="9152065" cy="531704"/>
          </a:xfrm>
          <a:custGeom>
            <a:avLst/>
            <a:gdLst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605118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591991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48189 w 9158942"/>
              <a:gd name="connsiteY4" fmla="*/ 601837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48711"/>
              <a:gd name="connsiteY0" fmla="*/ 0 h 911412"/>
              <a:gd name="connsiteX1" fmla="*/ 0 w 9148711"/>
              <a:gd name="connsiteY1" fmla="*/ 903941 h 911412"/>
              <a:gd name="connsiteX2" fmla="*/ 5393765 w 9148711"/>
              <a:gd name="connsiteY2" fmla="*/ 911412 h 911412"/>
              <a:gd name="connsiteX3" fmla="*/ 5909236 w 9148711"/>
              <a:gd name="connsiteY3" fmla="*/ 597647 h 911412"/>
              <a:gd name="connsiteX4" fmla="*/ 9148189 w 9148711"/>
              <a:gd name="connsiteY4" fmla="*/ 601837 h 911412"/>
              <a:gd name="connsiteX5" fmla="*/ 9145816 w 9148711"/>
              <a:gd name="connsiteY5" fmla="*/ 0 h 911412"/>
              <a:gd name="connsiteX6" fmla="*/ 7471 w 9148711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48189 w 9155661"/>
              <a:gd name="connsiteY4" fmla="*/ 601837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7471 w 9158556"/>
              <a:gd name="connsiteY0" fmla="*/ 0 h 911412"/>
              <a:gd name="connsiteX1" fmla="*/ 0 w 9158556"/>
              <a:gd name="connsiteY1" fmla="*/ 903941 h 911412"/>
              <a:gd name="connsiteX2" fmla="*/ 5393765 w 9158556"/>
              <a:gd name="connsiteY2" fmla="*/ 911412 h 911412"/>
              <a:gd name="connsiteX3" fmla="*/ 5909236 w 9158556"/>
              <a:gd name="connsiteY3" fmla="*/ 597647 h 911412"/>
              <a:gd name="connsiteX4" fmla="*/ 9158034 w 9158556"/>
              <a:gd name="connsiteY4" fmla="*/ 598555 h 911412"/>
              <a:gd name="connsiteX5" fmla="*/ 9155661 w 9158556"/>
              <a:gd name="connsiteY5" fmla="*/ 0 h 911412"/>
              <a:gd name="connsiteX6" fmla="*/ 7471 w 9158556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522 w 9158557"/>
              <a:gd name="connsiteY0" fmla="*/ 0 h 911412"/>
              <a:gd name="connsiteX1" fmla="*/ 2896 w 9158557"/>
              <a:gd name="connsiteY1" fmla="*/ 903941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522 w 9158557"/>
              <a:gd name="connsiteY0" fmla="*/ 0 h 917068"/>
              <a:gd name="connsiteX1" fmla="*/ 2896 w 9158557"/>
              <a:gd name="connsiteY1" fmla="*/ 917068 h 917068"/>
              <a:gd name="connsiteX2" fmla="*/ 5396661 w 9158557"/>
              <a:gd name="connsiteY2" fmla="*/ 911412 h 917068"/>
              <a:gd name="connsiteX3" fmla="*/ 5912132 w 9158557"/>
              <a:gd name="connsiteY3" fmla="*/ 597647 h 917068"/>
              <a:gd name="connsiteX4" fmla="*/ 9154366 w 9158557"/>
              <a:gd name="connsiteY4" fmla="*/ 595274 h 917068"/>
              <a:gd name="connsiteX5" fmla="*/ 9158557 w 9158557"/>
              <a:gd name="connsiteY5" fmla="*/ 0 h 917068"/>
              <a:gd name="connsiteX6" fmla="*/ 522 w 9158557"/>
              <a:gd name="connsiteY6" fmla="*/ 0 h 917068"/>
              <a:gd name="connsiteX0" fmla="*/ 522 w 9158557"/>
              <a:gd name="connsiteY0" fmla="*/ 0 h 911412"/>
              <a:gd name="connsiteX1" fmla="*/ 2896 w 9158557"/>
              <a:gd name="connsiteY1" fmla="*/ 910555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80091 w 9155661"/>
              <a:gd name="connsiteY0" fmla="*/ 241917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80091 w 9155661"/>
              <a:gd name="connsiteY6" fmla="*/ 241917 h 911412"/>
              <a:gd name="connsiteX0" fmla="*/ 3124 w 9155661"/>
              <a:gd name="connsiteY0" fmla="*/ 175940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3124 w 9155661"/>
              <a:gd name="connsiteY6" fmla="*/ 175940 h 911412"/>
              <a:gd name="connsiteX0" fmla="*/ 3124 w 9155661"/>
              <a:gd name="connsiteY0" fmla="*/ 146617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3124 w 9155661"/>
              <a:gd name="connsiteY6" fmla="*/ 146617 h 911412"/>
              <a:gd name="connsiteX0" fmla="*/ 3124 w 9151521"/>
              <a:gd name="connsiteY0" fmla="*/ 0 h 764795"/>
              <a:gd name="connsiteX1" fmla="*/ 0 w 9151521"/>
              <a:gd name="connsiteY1" fmla="*/ 763938 h 764795"/>
              <a:gd name="connsiteX2" fmla="*/ 5393765 w 9151521"/>
              <a:gd name="connsiteY2" fmla="*/ 764795 h 764795"/>
              <a:gd name="connsiteX3" fmla="*/ 5909236 w 9151521"/>
              <a:gd name="connsiteY3" fmla="*/ 451030 h 764795"/>
              <a:gd name="connsiteX4" fmla="*/ 9151470 w 9151521"/>
              <a:gd name="connsiteY4" fmla="*/ 448657 h 764795"/>
              <a:gd name="connsiteX5" fmla="*/ 9067698 w 9151521"/>
              <a:gd name="connsiteY5" fmla="*/ 21992 h 764795"/>
              <a:gd name="connsiteX6" fmla="*/ 3124 w 9151521"/>
              <a:gd name="connsiteY6" fmla="*/ 0 h 764795"/>
              <a:gd name="connsiteX0" fmla="*/ 3124 w 9152065"/>
              <a:gd name="connsiteY0" fmla="*/ 0 h 764795"/>
              <a:gd name="connsiteX1" fmla="*/ 0 w 9152065"/>
              <a:gd name="connsiteY1" fmla="*/ 763938 h 764795"/>
              <a:gd name="connsiteX2" fmla="*/ 5393765 w 9152065"/>
              <a:gd name="connsiteY2" fmla="*/ 764795 h 764795"/>
              <a:gd name="connsiteX3" fmla="*/ 5909236 w 9152065"/>
              <a:gd name="connsiteY3" fmla="*/ 451030 h 764795"/>
              <a:gd name="connsiteX4" fmla="*/ 9151470 w 9152065"/>
              <a:gd name="connsiteY4" fmla="*/ 448657 h 764795"/>
              <a:gd name="connsiteX5" fmla="*/ 9150163 w 9152065"/>
              <a:gd name="connsiteY5" fmla="*/ 14661 h 764795"/>
              <a:gd name="connsiteX6" fmla="*/ 3124 w 9152065"/>
              <a:gd name="connsiteY6" fmla="*/ 0 h 764795"/>
              <a:gd name="connsiteX0" fmla="*/ 3124 w 9152065"/>
              <a:gd name="connsiteY0" fmla="*/ 0 h 764795"/>
              <a:gd name="connsiteX1" fmla="*/ 0 w 9152065"/>
              <a:gd name="connsiteY1" fmla="*/ 697960 h 764795"/>
              <a:gd name="connsiteX2" fmla="*/ 5393765 w 9152065"/>
              <a:gd name="connsiteY2" fmla="*/ 764795 h 764795"/>
              <a:gd name="connsiteX3" fmla="*/ 5909236 w 9152065"/>
              <a:gd name="connsiteY3" fmla="*/ 451030 h 764795"/>
              <a:gd name="connsiteX4" fmla="*/ 9151470 w 9152065"/>
              <a:gd name="connsiteY4" fmla="*/ 448657 h 764795"/>
              <a:gd name="connsiteX5" fmla="*/ 9150163 w 9152065"/>
              <a:gd name="connsiteY5" fmla="*/ 14661 h 764795"/>
              <a:gd name="connsiteX6" fmla="*/ 3124 w 9152065"/>
              <a:gd name="connsiteY6" fmla="*/ 0 h 764795"/>
              <a:gd name="connsiteX0" fmla="*/ 3124 w 9152065"/>
              <a:gd name="connsiteY0" fmla="*/ 0 h 706148"/>
              <a:gd name="connsiteX1" fmla="*/ 0 w 9152065"/>
              <a:gd name="connsiteY1" fmla="*/ 697960 h 706148"/>
              <a:gd name="connsiteX2" fmla="*/ 5476230 w 9152065"/>
              <a:gd name="connsiteY2" fmla="*/ 706148 h 706148"/>
              <a:gd name="connsiteX3" fmla="*/ 5909236 w 9152065"/>
              <a:gd name="connsiteY3" fmla="*/ 451030 h 706148"/>
              <a:gd name="connsiteX4" fmla="*/ 9151470 w 9152065"/>
              <a:gd name="connsiteY4" fmla="*/ 448657 h 706148"/>
              <a:gd name="connsiteX5" fmla="*/ 9150163 w 9152065"/>
              <a:gd name="connsiteY5" fmla="*/ 14661 h 706148"/>
              <a:gd name="connsiteX6" fmla="*/ 3124 w 9152065"/>
              <a:gd name="connsiteY6" fmla="*/ 0 h 706148"/>
              <a:gd name="connsiteX0" fmla="*/ 3124 w 9152065"/>
              <a:gd name="connsiteY0" fmla="*/ 7331 h 713479"/>
              <a:gd name="connsiteX1" fmla="*/ 0 w 9152065"/>
              <a:gd name="connsiteY1" fmla="*/ 705291 h 713479"/>
              <a:gd name="connsiteX2" fmla="*/ 5476230 w 9152065"/>
              <a:gd name="connsiteY2" fmla="*/ 713479 h 713479"/>
              <a:gd name="connsiteX3" fmla="*/ 5909236 w 9152065"/>
              <a:gd name="connsiteY3" fmla="*/ 458361 h 713479"/>
              <a:gd name="connsiteX4" fmla="*/ 9151470 w 9152065"/>
              <a:gd name="connsiteY4" fmla="*/ 455988 h 713479"/>
              <a:gd name="connsiteX5" fmla="*/ 9150163 w 9152065"/>
              <a:gd name="connsiteY5" fmla="*/ 0 h 713479"/>
              <a:gd name="connsiteX6" fmla="*/ 3124 w 9152065"/>
              <a:gd name="connsiteY6" fmla="*/ 7331 h 713479"/>
              <a:gd name="connsiteX0" fmla="*/ 3124 w 9152065"/>
              <a:gd name="connsiteY0" fmla="*/ 7331 h 705291"/>
              <a:gd name="connsiteX1" fmla="*/ 0 w 9152065"/>
              <a:gd name="connsiteY1" fmla="*/ 705291 h 705291"/>
              <a:gd name="connsiteX2" fmla="*/ 5487226 w 9152065"/>
              <a:gd name="connsiteY2" fmla="*/ 691487 h 705291"/>
              <a:gd name="connsiteX3" fmla="*/ 5909236 w 9152065"/>
              <a:gd name="connsiteY3" fmla="*/ 458361 h 705291"/>
              <a:gd name="connsiteX4" fmla="*/ 9151470 w 9152065"/>
              <a:gd name="connsiteY4" fmla="*/ 455988 h 705291"/>
              <a:gd name="connsiteX5" fmla="*/ 9150163 w 9152065"/>
              <a:gd name="connsiteY5" fmla="*/ 0 h 705291"/>
              <a:gd name="connsiteX6" fmla="*/ 3124 w 9152065"/>
              <a:gd name="connsiteY6" fmla="*/ 7331 h 705291"/>
              <a:gd name="connsiteX0" fmla="*/ 3124 w 9152065"/>
              <a:gd name="connsiteY0" fmla="*/ 7331 h 713479"/>
              <a:gd name="connsiteX1" fmla="*/ 0 w 9152065"/>
              <a:gd name="connsiteY1" fmla="*/ 705291 h 713479"/>
              <a:gd name="connsiteX2" fmla="*/ 5470733 w 9152065"/>
              <a:gd name="connsiteY2" fmla="*/ 713479 h 713479"/>
              <a:gd name="connsiteX3" fmla="*/ 5909236 w 9152065"/>
              <a:gd name="connsiteY3" fmla="*/ 458361 h 713479"/>
              <a:gd name="connsiteX4" fmla="*/ 9151470 w 9152065"/>
              <a:gd name="connsiteY4" fmla="*/ 455988 h 713479"/>
              <a:gd name="connsiteX5" fmla="*/ 9150163 w 9152065"/>
              <a:gd name="connsiteY5" fmla="*/ 0 h 713479"/>
              <a:gd name="connsiteX6" fmla="*/ 3124 w 9152065"/>
              <a:gd name="connsiteY6" fmla="*/ 7331 h 713479"/>
              <a:gd name="connsiteX0" fmla="*/ 3124 w 9152065"/>
              <a:gd name="connsiteY0" fmla="*/ 7331 h 705291"/>
              <a:gd name="connsiteX1" fmla="*/ 0 w 9152065"/>
              <a:gd name="connsiteY1" fmla="*/ 705291 h 705291"/>
              <a:gd name="connsiteX2" fmla="*/ 5470733 w 9152065"/>
              <a:gd name="connsiteY2" fmla="*/ 695319 h 705291"/>
              <a:gd name="connsiteX3" fmla="*/ 5909236 w 9152065"/>
              <a:gd name="connsiteY3" fmla="*/ 458361 h 705291"/>
              <a:gd name="connsiteX4" fmla="*/ 9151470 w 9152065"/>
              <a:gd name="connsiteY4" fmla="*/ 455988 h 705291"/>
              <a:gd name="connsiteX5" fmla="*/ 9150163 w 9152065"/>
              <a:gd name="connsiteY5" fmla="*/ 0 h 705291"/>
              <a:gd name="connsiteX6" fmla="*/ 3124 w 9152065"/>
              <a:gd name="connsiteY6" fmla="*/ 7331 h 705291"/>
              <a:gd name="connsiteX0" fmla="*/ 3124 w 9152065"/>
              <a:gd name="connsiteY0" fmla="*/ 7331 h 708939"/>
              <a:gd name="connsiteX1" fmla="*/ 0 w 9152065"/>
              <a:gd name="connsiteY1" fmla="*/ 705291 h 708939"/>
              <a:gd name="connsiteX2" fmla="*/ 5467329 w 9152065"/>
              <a:gd name="connsiteY2" fmla="*/ 708939 h 708939"/>
              <a:gd name="connsiteX3" fmla="*/ 5909236 w 9152065"/>
              <a:gd name="connsiteY3" fmla="*/ 458361 h 708939"/>
              <a:gd name="connsiteX4" fmla="*/ 9151470 w 9152065"/>
              <a:gd name="connsiteY4" fmla="*/ 455988 h 708939"/>
              <a:gd name="connsiteX5" fmla="*/ 9150163 w 9152065"/>
              <a:gd name="connsiteY5" fmla="*/ 0 h 708939"/>
              <a:gd name="connsiteX6" fmla="*/ 3124 w 9152065"/>
              <a:gd name="connsiteY6" fmla="*/ 7331 h 70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2065" h="708939">
                <a:moveTo>
                  <a:pt x="3124" y="7331"/>
                </a:moveTo>
                <a:cubicBezTo>
                  <a:pt x="634" y="308645"/>
                  <a:pt x="2490" y="403977"/>
                  <a:pt x="0" y="705291"/>
                </a:cubicBezTo>
                <a:lnTo>
                  <a:pt x="5467329" y="708939"/>
                </a:lnTo>
                <a:lnTo>
                  <a:pt x="5909236" y="458361"/>
                </a:lnTo>
                <a:lnTo>
                  <a:pt x="9151470" y="455988"/>
                </a:lnTo>
                <a:cubicBezTo>
                  <a:pt x="9153960" y="254282"/>
                  <a:pt x="9147673" y="201706"/>
                  <a:pt x="9150163" y="0"/>
                </a:cubicBezTo>
                <a:lnTo>
                  <a:pt x="3124" y="73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\\.psf\Home\Desktop\Int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8" y="1223661"/>
            <a:ext cx="1220881" cy="8046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465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arge 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45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041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e and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800" b="0" i="0" u="none" strike="noStrike" baseline="0" smtClean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4400" baseline="0">
                <a:solidFill>
                  <a:schemeClr val="accent2"/>
                </a:solidFill>
                <a:latin typeface="+mj-lt"/>
                <a:cs typeface="Intel Clear Light" panose="020B0404020203020204" pitchFamily="34" charset="0"/>
              </a:defRPr>
            </a:lvl1pPr>
            <a:lvl2pPr marL="417513" indent="-225425">
              <a:buFont typeface="Lucida Grande"/>
              <a:buChar char="−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defRPr sz="12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</a:t>
            </a:r>
            <a:r>
              <a:rPr lang="en-US" dirty="0" err="1" smtClean="0"/>
              <a:t>44pt</a:t>
            </a:r>
            <a:r>
              <a:rPr lang="en-US" dirty="0" smtClean="0"/>
              <a:t> Intel Clear Light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45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4805172"/>
            <a:ext cx="9144000" cy="338328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0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2574131"/>
            <a:ext cx="9144000" cy="2569369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0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4805172"/>
            <a:ext cx="9144000" cy="338328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056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ight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678363" y="1"/>
            <a:ext cx="4465637" cy="5143499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9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4805172"/>
            <a:ext cx="9144000" cy="338328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77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\\.psf\Home\Desktop\WideFooterAI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" y="4806834"/>
            <a:ext cx="9144000" cy="3366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9008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28pt Intel Clear Light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42143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 Light" panose="020B0404020203020204" pitchFamily="34" charset="0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25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Wingdings" charset="2"/>
        <a:buChar char="§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ripken/box2d.js/" TargetMode="External"/><Relationship Id="rId3" Type="http://schemas.openxmlformats.org/officeDocument/2006/relationships/hyperlink" Target="http://www.box2dflash.org/" TargetMode="External"/><Relationship Id="rId7" Type="http://schemas.openxmlformats.org/officeDocument/2006/relationships/hyperlink" Target="http://code.google.com/p/box2dweb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://code.google.com/p/box2dx/" TargetMode="External"/><Relationship Id="rId5" Type="http://schemas.openxmlformats.org/officeDocument/2006/relationships/hyperlink" Target="http://code.google.com/p/pybox2d/" TargetMode="External"/><Relationship Id="rId4" Type="http://schemas.openxmlformats.org/officeDocument/2006/relationships/hyperlink" Target="http://www.jbox2d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eterjensen.github.io/idf2014-simd" TargetMode="External"/><Relationship Id="rId2" Type="http://schemas.openxmlformats.org/officeDocument/2006/relationships/hyperlink" Target="https://github.com/johnmccutchan/ecmascript_simd" TargetMode="Externa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ipken/emscripte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peterjensen.github.io/html5-box2d" TargetMode="Externa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ox2d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B</a:t>
            </a:r>
            <a:r>
              <a:rPr lang="en" dirty="0" smtClean="0"/>
              <a:t>ox2D </a:t>
            </a:r>
            <a:r>
              <a:rPr lang="en" dirty="0"/>
              <a:t>with </a:t>
            </a:r>
            <a:r>
              <a:rPr lang="en" dirty="0" smtClean="0"/>
              <a:t>SIMD in </a:t>
            </a:r>
            <a:r>
              <a:rPr lang="en" dirty="0"/>
              <a:t>JavaScript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Ningxin Hu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Peter Jensen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Intel Corporation</a:t>
            </a:r>
          </a:p>
          <a:p>
            <a:pPr>
              <a:spcBef>
                <a:spcPts val="0"/>
              </a:spcBef>
              <a:buNone/>
            </a:pPr>
            <a:r>
              <a:rPr lang="en" dirty="0"/>
              <a:t>October 20, 2014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Box2D Implementations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Box2D </a:t>
            </a:r>
            <a:r>
              <a:rPr lang="en" dirty="0" smtClean="0"/>
              <a:t>has </a:t>
            </a:r>
            <a:r>
              <a:rPr lang="en" dirty="0"/>
              <a:t>been ported to many different </a:t>
            </a:r>
            <a:r>
              <a:rPr lang="en" dirty="0" smtClean="0"/>
              <a:t>languages</a:t>
            </a:r>
          </a:p>
          <a:p>
            <a:pPr marL="263525" lvl="1">
              <a:buClr>
                <a:schemeClr val="dk1"/>
              </a:buClr>
              <a:buSzPct val="100000"/>
            </a:pPr>
            <a:r>
              <a:rPr lang="en" dirty="0" smtClean="0"/>
              <a:t>Flash:</a:t>
            </a:r>
          </a:p>
          <a:p>
            <a:pPr marL="609600" lvl="2">
              <a:buClr>
                <a:schemeClr val="dk1"/>
              </a:buClr>
              <a:buSzPct val="100000"/>
            </a:pPr>
            <a:r>
              <a:rPr lang="en" dirty="0" smtClean="0"/>
              <a:t>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http://www.box2dflash.org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/</a:t>
            </a:r>
            <a:endParaRPr lang="en" u="sng" dirty="0" smtClean="0">
              <a:solidFill>
                <a:schemeClr val="hlink"/>
              </a:solidFill>
            </a:endParaRPr>
          </a:p>
          <a:p>
            <a:pPr marL="263525" lvl="1">
              <a:buClr>
                <a:schemeClr val="dk1"/>
              </a:buClr>
              <a:buSzPct val="100000"/>
            </a:pPr>
            <a:r>
              <a:rPr lang="en" dirty="0" smtClean="0"/>
              <a:t>Java:</a:t>
            </a:r>
          </a:p>
          <a:p>
            <a:pPr marL="609600" lvl="2">
              <a:buClr>
                <a:schemeClr val="dk1"/>
              </a:buClr>
              <a:buSzPct val="100000"/>
            </a:pPr>
            <a:r>
              <a:rPr lang="en" dirty="0" smtClean="0"/>
              <a:t>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http://www.jbox2d.org</a:t>
            </a:r>
            <a:r>
              <a:rPr lang="en" u="sng" dirty="0" smtClean="0">
                <a:solidFill>
                  <a:schemeClr val="hlink"/>
                </a:solidFill>
                <a:hlinkClick r:id="rId4"/>
              </a:rPr>
              <a:t>/</a:t>
            </a:r>
            <a:endParaRPr lang="en" u="sng" dirty="0" smtClean="0">
              <a:solidFill>
                <a:schemeClr val="hlink"/>
              </a:solidFill>
            </a:endParaRPr>
          </a:p>
          <a:p>
            <a:pPr marL="263525" lvl="1">
              <a:buClr>
                <a:schemeClr val="dk1"/>
              </a:buClr>
              <a:buSzPct val="100000"/>
            </a:pPr>
            <a:r>
              <a:rPr lang="en" dirty="0" smtClean="0"/>
              <a:t>Python:</a:t>
            </a:r>
          </a:p>
          <a:p>
            <a:pPr marL="609600" lvl="2">
              <a:buClr>
                <a:schemeClr val="dk1"/>
              </a:buClr>
              <a:buSzPct val="100000"/>
            </a:pPr>
            <a:r>
              <a:rPr lang="en" dirty="0" smtClean="0"/>
              <a:t> </a:t>
            </a:r>
            <a:r>
              <a:rPr lang="en" u="sng" dirty="0">
                <a:solidFill>
                  <a:schemeClr val="hlink"/>
                </a:solidFill>
                <a:hlinkClick r:id="rId5"/>
              </a:rPr>
              <a:t>http://code.google.com/p/pybox2d</a:t>
            </a:r>
            <a:r>
              <a:rPr lang="en" u="sng" dirty="0" smtClean="0">
                <a:solidFill>
                  <a:schemeClr val="hlink"/>
                </a:solidFill>
                <a:hlinkClick r:id="rId5"/>
              </a:rPr>
              <a:t>/</a:t>
            </a:r>
            <a:endParaRPr lang="en" u="sng" dirty="0" smtClean="0">
              <a:solidFill>
                <a:schemeClr val="hlink"/>
              </a:solidFill>
            </a:endParaRPr>
          </a:p>
          <a:p>
            <a:pPr marL="263525" lvl="1">
              <a:buClr>
                <a:schemeClr val="dk1"/>
              </a:buClr>
              <a:buSzPct val="100000"/>
            </a:pPr>
            <a:r>
              <a:rPr lang="en" dirty="0" smtClean="0"/>
              <a:t>C#:</a:t>
            </a:r>
          </a:p>
          <a:p>
            <a:pPr marL="609600" lvl="2">
              <a:buClr>
                <a:schemeClr val="dk1"/>
              </a:buClr>
              <a:buSzPct val="100000"/>
            </a:pPr>
            <a:r>
              <a:rPr lang="en" dirty="0" smtClean="0"/>
              <a:t> </a:t>
            </a:r>
            <a:r>
              <a:rPr lang="en" u="sng" dirty="0">
                <a:solidFill>
                  <a:schemeClr val="hlink"/>
                </a:solidFill>
                <a:hlinkClick r:id="rId6"/>
              </a:rPr>
              <a:t>http://code.google.com/p/box2dx</a:t>
            </a:r>
            <a:r>
              <a:rPr lang="en" u="sng" dirty="0" smtClean="0">
                <a:solidFill>
                  <a:schemeClr val="hlink"/>
                </a:solidFill>
                <a:hlinkClick r:id="rId6"/>
              </a:rPr>
              <a:t>/</a:t>
            </a:r>
            <a:endParaRPr lang="en" u="sng" dirty="0" smtClean="0">
              <a:solidFill>
                <a:schemeClr val="hlink"/>
              </a:solidFill>
            </a:endParaRPr>
          </a:p>
          <a:p>
            <a:pPr marL="263525" lvl="1">
              <a:buClr>
                <a:schemeClr val="dk1"/>
              </a:buClr>
              <a:buSzPct val="100000"/>
            </a:pPr>
            <a:r>
              <a:rPr lang="en" b="1" dirty="0" smtClean="0"/>
              <a:t>Javascript:</a:t>
            </a:r>
          </a:p>
          <a:p>
            <a:pPr marL="609600" lvl="2">
              <a:buClr>
                <a:schemeClr val="dk1"/>
              </a:buClr>
              <a:buSzPct val="100000"/>
            </a:pPr>
            <a:r>
              <a:rPr lang="en" dirty="0" smtClean="0"/>
              <a:t>Port of box2dFlash</a:t>
            </a:r>
          </a:p>
          <a:p>
            <a:pPr marL="609600" lvl="2">
              <a:buClr>
                <a:schemeClr val="dk1"/>
              </a:buClr>
              <a:buSzPct val="100000"/>
            </a:pPr>
            <a:r>
              <a:rPr lang="en" dirty="0" smtClean="0"/>
              <a:t> </a:t>
            </a:r>
            <a:r>
              <a:rPr lang="en" u="sng" dirty="0">
                <a:solidFill>
                  <a:schemeClr val="hlink"/>
                </a:solidFill>
                <a:hlinkClick r:id="rId7"/>
              </a:rPr>
              <a:t>http://code.google.com/p/box2dweb</a:t>
            </a:r>
            <a:r>
              <a:rPr lang="en" u="sng" dirty="0" smtClean="0">
                <a:solidFill>
                  <a:schemeClr val="hlink"/>
                </a:solidFill>
                <a:hlinkClick r:id="rId7"/>
              </a:rPr>
              <a:t>/</a:t>
            </a:r>
          </a:p>
          <a:p>
            <a:pPr marL="263525" lvl="1">
              <a:buClr>
                <a:schemeClr val="dk1"/>
              </a:buClr>
              <a:buSzPct val="100000"/>
            </a:pPr>
            <a:r>
              <a:rPr lang="en" b="1" dirty="0"/>
              <a:t>JavaScript (asm.js):</a:t>
            </a:r>
          </a:p>
          <a:p>
            <a:pPr marL="609600" lvl="2">
              <a:buClr>
                <a:schemeClr val="dk1"/>
              </a:buClr>
              <a:buSzPct val="100000"/>
            </a:pPr>
            <a:r>
              <a:rPr lang="en" dirty="0"/>
              <a:t>Automatic build using Emscripten (by Alon Zakai)</a:t>
            </a:r>
          </a:p>
          <a:p>
            <a:pPr marL="609600" lvl="2">
              <a:buClr>
                <a:schemeClr val="dk1"/>
              </a:buClr>
              <a:buSzPct val="100000"/>
            </a:pPr>
            <a:r>
              <a:rPr lang="en-US" dirty="0">
                <a:hlinkClick r:id="rId8"/>
              </a:rPr>
              <a:t>https://github.com/kripken/box2d.js</a:t>
            </a:r>
            <a:r>
              <a:rPr lang="en-US" dirty="0" smtClean="0">
                <a:hlinkClick r:id="rId8"/>
              </a:rPr>
              <a:t>/</a:t>
            </a:r>
            <a:endParaRPr lang="e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Box2D Using 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964" y="947785"/>
            <a:ext cx="2007213" cy="206910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57200" y="947785"/>
            <a:ext cx="4092787" cy="4154984"/>
            <a:chOff x="457200" y="947785"/>
            <a:chExt cx="4092787" cy="4154984"/>
          </a:xfrm>
        </p:grpSpPr>
        <p:sp>
          <p:nvSpPr>
            <p:cNvPr id="6" name="TextBox 5"/>
            <p:cNvSpPr txBox="1"/>
            <p:nvPr/>
          </p:nvSpPr>
          <p:spPr>
            <a:xfrm>
              <a:off x="457200" y="947785"/>
              <a:ext cx="4092787" cy="41549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b2BodyDef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bd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Create a stick body</a:t>
              </a:r>
            </a:p>
            <a:p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bd.type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= b2_staticBody;</a:t>
              </a:r>
            </a:p>
            <a:p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bd.position.Set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(0.0f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, 2.0f);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b2Body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*stick =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m_world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CreateBody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(&amp;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bd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Attach a rectangle fixture to the stick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b2PolygonShape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rect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rect.SetAsBox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(0.5f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, 10.0f, b2Vec2(0.0f, 0.0f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    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70.0f * b2_pi/180.0f);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stick-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CreateFixture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(&amp;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rect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, 0.0f);</a:t>
              </a:r>
            </a:p>
            <a:p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Create a ball body</a:t>
              </a:r>
            </a:p>
            <a:p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bd.type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= b2_dynamicBody;</a:t>
              </a:r>
            </a:p>
            <a:p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bd.position.Set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(0.0f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, 20.0f);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b2Body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*ball =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m_world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CreateBody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(&amp;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bd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Attach a circle fixture to the ball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b2CircleShape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circle;</a:t>
              </a:r>
            </a:p>
            <a:p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circle.m_radius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= 2.0f;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ball-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CreateFixture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(&amp;circle, 5.0f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91821" y="947785"/>
              <a:ext cx="5581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2"/>
                  </a:solidFill>
                  <a:latin typeface="+mn-lt"/>
                  <a:cs typeface="Neo Sans Intel"/>
                </a:rPr>
                <a:t>C++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549987" y="3016894"/>
            <a:ext cx="45940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  <a:cs typeface="Neo Sans Intel"/>
              </a:rPr>
              <a:t>A world consists of bodies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  <a:cs typeface="Neo Sans Intel"/>
              </a:rPr>
              <a:t>Bodies have positions and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  <a:cs typeface="Neo Sans Intel"/>
              </a:rPr>
              <a:t>Bodies are composed of fixtures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  <a:cs typeface="Neo Sans Intel"/>
              </a:rPr>
              <a:t>Fixtures have shapes and densities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  <a:cs typeface="Neo Sans Intel"/>
              </a:rPr>
              <a:t>Body placement: center (</a:t>
            </a:r>
            <a:r>
              <a:rPr lang="en-US" sz="1600" dirty="0" err="1" smtClean="0">
                <a:solidFill>
                  <a:schemeClr val="tx2"/>
                </a:solidFill>
                <a:cs typeface="Neo Sans Intel"/>
              </a:rPr>
              <a:t>x,y</a:t>
            </a:r>
            <a:r>
              <a:rPr lang="en-US" sz="1600" dirty="0" smtClean="0">
                <a:solidFill>
                  <a:schemeClr val="tx2"/>
                </a:solidFill>
                <a:cs typeface="Neo Sans Intel"/>
              </a:rPr>
              <a:t>) and rotation (a)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  <a:cs typeface="Neo Sans Intel"/>
              </a:rPr>
              <a:t>Body velocity: velocity of center (</a:t>
            </a:r>
            <a:r>
              <a:rPr lang="en-US" sz="1600" dirty="0" err="1" smtClean="0">
                <a:solidFill>
                  <a:schemeClr val="tx2"/>
                </a:solidFill>
                <a:cs typeface="Neo Sans Intel"/>
              </a:rPr>
              <a:t>x,y</a:t>
            </a:r>
            <a:r>
              <a:rPr lang="en-US" sz="1600" dirty="0" smtClean="0">
                <a:solidFill>
                  <a:schemeClr val="tx2"/>
                </a:solidFill>
                <a:cs typeface="Neo Sans Intel"/>
              </a:rPr>
              <a:t>) and angular speed (w)</a:t>
            </a:r>
          </a:p>
        </p:txBody>
      </p:sp>
    </p:spTree>
    <p:extLst>
      <p:ext uri="{BB962C8B-B14F-4D97-AF65-F5344CB8AC3E}">
        <p14:creationId xmlns:p14="http://schemas.microsoft.com/office/powerpoint/2010/main" val="190602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Box2D Using Box2DWeb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57200" y="959664"/>
            <a:ext cx="4772460" cy="4154984"/>
            <a:chOff x="457200" y="959664"/>
            <a:chExt cx="4772460" cy="4154984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959664"/>
              <a:ext cx="4772460" cy="41549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bd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= new b2BodyDef();</a:t>
              </a:r>
            </a:p>
            <a:p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Create a stick body</a:t>
              </a:r>
            </a:p>
            <a:p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bd.type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= b2Body.b2_staticBody;</a:t>
              </a:r>
            </a:p>
            <a:p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bd.position.Set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(0.0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, 0.0);</a:t>
              </a:r>
            </a:p>
            <a:p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stick =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world.CreateBody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bd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endParaRPr lang="en-US" sz="12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Attach a rectangle fixture to the stick</a:t>
              </a:r>
            </a:p>
            <a:p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rect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= new b2PolygonShape();</a:t>
              </a:r>
            </a:p>
            <a:p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rect.SetAsOrientedBox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(0.5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, 10.0, new b2Vec2(0.0, 0.0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 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70.0 *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Math.PI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/ 180.0);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stick.CreateFixture2(</a:t>
              </a:r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rect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, 0.0);</a:t>
              </a:r>
            </a:p>
            <a:p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Create a ball body</a:t>
              </a:r>
            </a:p>
            <a:p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bd.type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= b2Body.b2_dynamicBody;</a:t>
              </a:r>
            </a:p>
            <a:p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bd.position.Set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(0.0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, 20.0);</a:t>
              </a:r>
            </a:p>
            <a:p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ball =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world.CreateBody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bd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Attach a circle fixture to the ball</a:t>
              </a:r>
            </a:p>
            <a:p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circle = new b2CircleShape();</a:t>
              </a:r>
            </a:p>
            <a:p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circle.m_radius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= 2.0;</a:t>
              </a: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ball.CreateFixture2(circle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, 5.0);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8691" y="970204"/>
              <a:ext cx="1226618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tx2"/>
                  </a:solidFill>
                  <a:latin typeface="+mn-lt"/>
                  <a:cs typeface="Neo Sans Intel"/>
                </a:rPr>
                <a:t>Box2DWeb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120" y="1563095"/>
            <a:ext cx="2452219" cy="277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0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/>
          <a:p>
            <a:r>
              <a:rPr lang="en-US" dirty="0" smtClean="0"/>
              <a:t>Box2D using box2d.js (asm.js)</a:t>
            </a:r>
            <a:endParaRPr lang="en-US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6872352" y="4842143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 baseline="0">
                <a:solidFill>
                  <a:schemeClr val="bg1"/>
                </a:solidFill>
                <a:latin typeface="+mn-lt"/>
                <a:ea typeface="Arial"/>
                <a:cs typeface="Intel Clear Light" panose="020B0404020203020204" pitchFamily="34" charset="0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57200" y="959664"/>
            <a:ext cx="4878729" cy="4154984"/>
            <a:chOff x="457200" y="959664"/>
            <a:chExt cx="4092787" cy="4154984"/>
          </a:xfrm>
        </p:grpSpPr>
        <p:sp>
          <p:nvSpPr>
            <p:cNvPr id="8" name="TextBox 7"/>
            <p:cNvSpPr txBox="1"/>
            <p:nvPr/>
          </p:nvSpPr>
          <p:spPr>
            <a:xfrm>
              <a:off x="457200" y="959664"/>
              <a:ext cx="4092787" cy="41549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bd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= new b2BodyDef();</a:t>
              </a:r>
            </a:p>
            <a:p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Create a stick body</a:t>
              </a:r>
            </a:p>
            <a:p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bd.set_type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(Box2D.b2_staticBody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bd.set_position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(new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b2Vec2(0.0, 0.0));</a:t>
              </a:r>
            </a:p>
            <a:p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stick =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world.CreateBody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bd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Attach a rectangle fixture to the stick</a:t>
              </a:r>
            </a:p>
            <a:p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rect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= new b2PolygonShape();</a:t>
              </a:r>
            </a:p>
            <a:p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rect.SetAsBox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(0.5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, 10.0, new b2Vec2(0.0, 0.0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    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70.0 *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Math.PI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/ 180.0);</a:t>
              </a:r>
            </a:p>
            <a:p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stick.CreateFixture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rect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, 0.0);</a:t>
              </a:r>
            </a:p>
            <a:p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Create a ball body</a:t>
              </a:r>
            </a:p>
            <a:p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bd.set_type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(Box2D.b2_dynamicBody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bd.set_position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(new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b2Vec2(0.0, 20.0));</a:t>
              </a:r>
            </a:p>
            <a:p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ball =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world.CreateBody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bd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Attach a circle fixture to the ball</a:t>
              </a:r>
            </a:p>
            <a:p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circle = new b2CircleShape();</a:t>
              </a:r>
            </a:p>
            <a:p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circle.set_m_radius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(2.0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r>
                <a:rPr lang="en-US" sz="12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ball.CreateFixture</a:t>
              </a:r>
              <a:r>
                <a:rPr lang="en-US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(circle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, 5.0);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50104" y="1004320"/>
              <a:ext cx="149622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2"/>
                  </a:solidFill>
                  <a:latin typeface="+mn-lt"/>
                  <a:cs typeface="Neo Sans Intel"/>
                </a:rPr>
                <a:t>Box2d.js (asm.js)</a:t>
              </a: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958" y="1313161"/>
            <a:ext cx="2652788" cy="289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8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in 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set of </a:t>
            </a:r>
            <a:r>
              <a:rPr lang="en-US" b="1" dirty="0" smtClean="0"/>
              <a:t>types and primitives</a:t>
            </a:r>
            <a:r>
              <a:rPr lang="en-US" dirty="0" smtClean="0"/>
              <a:t> that can be efficiently mapped to CPU instructions: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175" y="1793404"/>
            <a:ext cx="6173834" cy="298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in 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667587"/>
            <a:ext cx="3825732" cy="249299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simdAverage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(float *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__m128 sumx4 = _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mm_set_ps1(0.0f);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i = 0; i &lt;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 i += 4) {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sumx4 = _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mm_add_ps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sumx4, _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mm_loadu_ps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+= 4;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float sumx4_mem[4];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_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mm_storeu_ps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(sumx4_mem, sumx4);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(sumx4_mem[0] + sumx4_mem[1] +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sumx4_mem[2] + sumx4_mem[3])/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50658" y="1667587"/>
            <a:ext cx="4009594" cy="249299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simdAverage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sumx4 = SIMD.float32x4.splat(0.0);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srcx4 = new Float32x4Array(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src.buffer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i = 0, n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/4; i &lt; n; ++i)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sumx4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SIMD.float32x4.add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sumx4, srcx4.getAt(i));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return (sumx4.x + sumx4.y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sumx4.z + sumx4.w)/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0314" y="1298255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2"/>
                </a:solidFill>
                <a:latin typeface="+mn-lt"/>
                <a:cs typeface="Neo Sans Intel"/>
              </a:rPr>
              <a:t>SIMD in C/C++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90900" y="1298255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2"/>
                </a:solidFill>
                <a:latin typeface="+mn-lt"/>
                <a:cs typeface="Neo Sans Intel"/>
              </a:rPr>
              <a:t>SIMD in JavaScript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80910" y="4472811"/>
            <a:ext cx="3982180" cy="369332"/>
          </a:xfrm>
          <a:prstGeom prst="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+mn-lt"/>
                <a:cs typeface="Neo Sans Intel"/>
              </a:rPr>
              <a:t>SIMD offers a potential ~4x speedup</a:t>
            </a:r>
          </a:p>
        </p:txBody>
      </p:sp>
    </p:spTree>
    <p:extLst>
      <p:ext uri="{BB962C8B-B14F-4D97-AF65-F5344CB8AC3E}">
        <p14:creationId xmlns:p14="http://schemas.microsoft.com/office/powerpoint/2010/main" val="165893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in 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Active collaboration between Google, Mozilla, Microsoft, </a:t>
            </a:r>
            <a:r>
              <a:rPr lang="en-US" dirty="0" smtClean="0"/>
              <a:t>ARM, and </a:t>
            </a:r>
            <a:r>
              <a:rPr lang="en-US" dirty="0" smtClean="0"/>
              <a:t>Intel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Spec/</a:t>
            </a:r>
            <a:r>
              <a:rPr lang="en-US" dirty="0" err="1" smtClean="0"/>
              <a:t>polyfill</a:t>
            </a:r>
            <a:r>
              <a:rPr lang="en-US" dirty="0" smtClean="0"/>
              <a:t>/benchmarks available here:</a:t>
            </a:r>
          </a:p>
          <a:p>
            <a:pPr lvl="2"/>
            <a:r>
              <a:rPr lang="en-US" dirty="0" smtClean="0">
                <a:hlinkClick r:id="rId2"/>
              </a:rPr>
              <a:t>github.com/</a:t>
            </a:r>
            <a:r>
              <a:rPr lang="en-US" dirty="0" err="1" smtClean="0">
                <a:hlinkClick r:id="rId2"/>
              </a:rPr>
              <a:t>johnmccutchan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ecmascript_simd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stage approval for inclusion in ES7</a:t>
            </a:r>
            <a:r>
              <a:rPr lang="en-US" dirty="0"/>
              <a:t> by TC39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Prototypes available for Firefox nightly and Chromium:</a:t>
            </a:r>
          </a:p>
          <a:p>
            <a:pPr lvl="2"/>
            <a:r>
              <a:rPr lang="en-US" dirty="0" smtClean="0">
                <a:hlinkClick r:id="rId3"/>
              </a:rPr>
              <a:t>peterjensen.github.io/idf2014-simd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Emscripten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Developed by Alon </a:t>
            </a:r>
            <a:r>
              <a:rPr lang="en-US" dirty="0" smtClean="0"/>
              <a:t>Zakai/Mozilla:</a:t>
            </a:r>
          </a:p>
          <a:p>
            <a:pPr lvl="2"/>
            <a:r>
              <a:rPr lang="en-US" dirty="0" smtClean="0">
                <a:hlinkClick r:id="rId3"/>
              </a:rPr>
              <a:t>github.com/</a:t>
            </a:r>
            <a:r>
              <a:rPr lang="en-US" dirty="0" err="1" smtClean="0">
                <a:hlinkClick r:id="rId3"/>
              </a:rPr>
              <a:t>kripken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emscripten</a:t>
            </a:r>
            <a:endParaRPr lang="en-US" dirty="0" smtClean="0"/>
          </a:p>
          <a:p>
            <a:pPr lvl="1"/>
            <a:r>
              <a:rPr lang="en-US" dirty="0" smtClean="0"/>
              <a:t>Compiles LLVM </a:t>
            </a:r>
            <a:r>
              <a:rPr lang="en-US" dirty="0" err="1" smtClean="0"/>
              <a:t>bitcode</a:t>
            </a:r>
            <a:r>
              <a:rPr lang="en-US" dirty="0" smtClean="0"/>
              <a:t> to JavaScript</a:t>
            </a:r>
          </a:p>
          <a:p>
            <a:pPr lvl="1"/>
            <a:r>
              <a:rPr lang="en-US" dirty="0" smtClean="0"/>
              <a:t>Supports most of _</a:t>
            </a:r>
            <a:r>
              <a:rPr lang="en-US" dirty="0" err="1" smtClean="0"/>
              <a:t>mm_X_ps</a:t>
            </a:r>
            <a:r>
              <a:rPr lang="en-US" dirty="0" smtClean="0"/>
              <a:t>() </a:t>
            </a:r>
            <a:r>
              <a:rPr lang="en-US" dirty="0" err="1" smtClean="0"/>
              <a:t>intrinsics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718485"/>
            <a:ext cx="3825732" cy="212365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simdAverage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(float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__m128 sumx4 = _mm_set_ps1(0.0f);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i = 0; i &lt;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 i += 4)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__m128 v = _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mm_load_ps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+ i);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sumx4 = _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mm_add_ps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(sumx4, v);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float sumx4_mem[4];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_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mm_store_ps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(sumx4_mem, sumx4);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return (sumx4_mem[0] + sumx4_mem[1]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sumx4_mem[2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] + sumx4_mem[3])/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83799" y="205978"/>
            <a:ext cx="4103001" cy="486287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function _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simdAverage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$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$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| 0;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$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| 0;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add$i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=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SIMD_float32x4(0, 0, 0, 0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$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i$011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=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$sumx4$0$lcssa = SIMD_float32x4(0, 0, 0, 0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$sumx4$010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=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SIMD_float32x4(0, 0, 0, 0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STACKTOP;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if (($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| 0) &gt; 0) {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$i$011 = 0;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$sumx4$010 = SIMD_float32x4_splat(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Math_fround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(0));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while (1) {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$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add$i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SIMD_float32x4_add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$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sumx4$010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SIMD_float32x4_load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buffer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$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+ ($i$011 &lt;&lt; 2) | 0));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$i$011 = $i$011 + 4 | 0;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if (($i$011 | 0) &gt;= ($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| 0)) {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$sumx4$0$lcssa = $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add$i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break;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} else $sumx4$010 = $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add$i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$sumx4$0$lcssa = SIMD_float32x4_splat(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Math_fround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(0));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STACKTOP =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return +((+$sumx4$0$lcssa.w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(+$sumx4$0$lcssa.z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(+$sumx4$0$lcssa.x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+$sumx4$0$lcssa.y))) / +($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| 0));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357799"/>
            <a:ext cx="3825732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emcc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–O2 –g demo02.c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18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Emscripten JavaScript  -&gt; C++ Bindings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300439"/>
            <a:ext cx="3413114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bd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new b2BodyDef();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Create a stick body</a:t>
            </a:r>
          </a:p>
          <a:p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bd.set_type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(b2_staticBody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bd.set_position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b2Vec2(0.0, 0.0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2666180"/>
            <a:ext cx="3413114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b2BodyType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"b2_staticBody",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"b2_kinematicBody",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"b2_dynamicBody"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b2BodyDef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void b2BodyDef();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attribute b2BodyType type;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attribute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b2Vec2 position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8687" y="1303020"/>
            <a:ext cx="2053767" cy="212365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b2BodyType {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b2_staticBody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0,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b2_kinematicBody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b2_dynamicBody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b2BodyDef {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b2BodyDef();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b2BodyType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type;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b2Vec2     position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3172" y="961885"/>
            <a:ext cx="2161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+mn-lt"/>
                <a:cs typeface="Neo Sans Intel"/>
              </a:rPr>
              <a:t>User JavaScript Code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39413" y="2327626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+mn-lt"/>
                <a:cs typeface="Neo Sans Intel"/>
              </a:rPr>
              <a:t>box2d.idl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61554" y="964756"/>
            <a:ext cx="2408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+mn-lt"/>
                <a:cs typeface="Neo Sans Intel"/>
              </a:rPr>
              <a:t>Box2D C++ declarations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17413" y="3774175"/>
            <a:ext cx="4141684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### generate box2d_glue.js and box2d_glue.cpp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% python webidl_binder.py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box2d.idl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box2d_glue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### generate box2d.js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 box2d.bc box2d_glue.cpp \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--post-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box2d_glue.js \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–o box2d.js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26262" y="3424097"/>
            <a:ext cx="4121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+mn-lt"/>
                <a:cs typeface="Neo Sans Intel"/>
              </a:rPr>
              <a:t>Emscripten commands to tie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248217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Box2D SIMD Opportunities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publicly available use of SIMD in Box2D</a:t>
            </a:r>
          </a:p>
          <a:p>
            <a:pPr lvl="1"/>
            <a:r>
              <a:rPr lang="en-US" dirty="0" smtClean="0"/>
              <a:t>At least we couldn’t find any</a:t>
            </a:r>
          </a:p>
          <a:p>
            <a:pPr lvl="1"/>
            <a:r>
              <a:rPr lang="en-US" dirty="0" smtClean="0"/>
              <a:t>We knew it was going to be challenging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to find opportunities</a:t>
            </a:r>
          </a:p>
          <a:p>
            <a:pPr lvl="1"/>
            <a:r>
              <a:rPr lang="en-US" dirty="0" smtClean="0"/>
              <a:t>Use a good performance profiler</a:t>
            </a:r>
          </a:p>
          <a:p>
            <a:pPr lvl="1"/>
            <a:r>
              <a:rPr lang="en-US" dirty="0" smtClean="0"/>
              <a:t>Low Level approach:</a:t>
            </a:r>
          </a:p>
          <a:p>
            <a:pPr lvl="2"/>
            <a:r>
              <a:rPr lang="en-US" dirty="0" smtClean="0"/>
              <a:t>Look for sequences of arithmetic operations that can be combined</a:t>
            </a:r>
          </a:p>
          <a:p>
            <a:pPr lvl="1"/>
            <a:r>
              <a:rPr lang="en-US" dirty="0" smtClean="0"/>
              <a:t>High Level approach:</a:t>
            </a:r>
          </a:p>
          <a:p>
            <a:pPr lvl="2"/>
            <a:r>
              <a:rPr lang="en-US" dirty="0" smtClean="0"/>
              <a:t>Look for loops where iteration count can be /4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9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594" y="2168641"/>
            <a:ext cx="3334357" cy="11019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‘SIMD Programming in JavaScript’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38491"/>
            <a:ext cx="5635978" cy="363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1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Box2D SIMD Opportunities – Low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50175" y="1066583"/>
            <a:ext cx="539496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inline b2Vec2 b2Mul(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b2Transform&amp; T,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b2Vec2&amp; v)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b2Vec2 result;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T.q.c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v.x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T.q.s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v.y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T.p.x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result.y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T.q.s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v.x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T.q.c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v.y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T.p.y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return result;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13483" y="2771673"/>
            <a:ext cx="826224" cy="1061884"/>
            <a:chOff x="2284618" y="2803803"/>
            <a:chExt cx="826224" cy="1061884"/>
          </a:xfrm>
        </p:grpSpPr>
        <p:sp>
          <p:nvSpPr>
            <p:cNvPr id="8" name="Rectangle 7"/>
            <p:cNvSpPr/>
            <p:nvPr/>
          </p:nvSpPr>
          <p:spPr>
            <a:xfrm>
              <a:off x="2284618" y="2803803"/>
              <a:ext cx="826224" cy="26547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Temp0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284618" y="3069274"/>
              <a:ext cx="826224" cy="26547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Temp1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84618" y="3334745"/>
              <a:ext cx="826224" cy="26547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Temp2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84618" y="3600216"/>
              <a:ext cx="826224" cy="26547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Temp3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844614" y="2771673"/>
            <a:ext cx="648929" cy="1061884"/>
            <a:chOff x="2151568" y="2769166"/>
            <a:chExt cx="648929" cy="1061884"/>
          </a:xfrm>
        </p:grpSpPr>
        <p:sp>
          <p:nvSpPr>
            <p:cNvPr id="14" name="Rectangle 13"/>
            <p:cNvSpPr/>
            <p:nvPr/>
          </p:nvSpPr>
          <p:spPr>
            <a:xfrm>
              <a:off x="2151568" y="2769166"/>
              <a:ext cx="648929" cy="26547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T.q.c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51568" y="3034637"/>
              <a:ext cx="648929" cy="26547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T.q.s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51568" y="3300108"/>
              <a:ext cx="648929" cy="26547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T.q.s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51568" y="3565579"/>
              <a:ext cx="648929" cy="26547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T.q.c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098451" y="2771673"/>
            <a:ext cx="648929" cy="1061884"/>
            <a:chOff x="3405405" y="2769166"/>
            <a:chExt cx="648929" cy="1061884"/>
          </a:xfrm>
        </p:grpSpPr>
        <p:sp>
          <p:nvSpPr>
            <p:cNvPr id="19" name="Rectangle 18"/>
            <p:cNvSpPr/>
            <p:nvPr/>
          </p:nvSpPr>
          <p:spPr>
            <a:xfrm>
              <a:off x="3405405" y="2769166"/>
              <a:ext cx="648929" cy="26547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</a:t>
              </a:r>
              <a:r>
                <a:rPr lang="en-US" dirty="0" err="1">
                  <a:solidFill>
                    <a:schemeClr val="tx1"/>
                  </a:solidFill>
                </a:rPr>
                <a:t>.</a:t>
              </a:r>
              <a:r>
                <a:rPr lang="en-US" dirty="0" err="1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05405" y="3034637"/>
              <a:ext cx="648929" cy="26547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v.x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405405" y="3300108"/>
              <a:ext cx="648929" cy="26547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v.y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405405" y="3565579"/>
              <a:ext cx="648929" cy="26547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v.y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352288" y="2771673"/>
            <a:ext cx="648929" cy="1061884"/>
            <a:chOff x="4659242" y="2769166"/>
            <a:chExt cx="648929" cy="1061884"/>
          </a:xfrm>
        </p:grpSpPr>
        <p:sp>
          <p:nvSpPr>
            <p:cNvPr id="24" name="Rectangle 23"/>
            <p:cNvSpPr/>
            <p:nvPr/>
          </p:nvSpPr>
          <p:spPr>
            <a:xfrm>
              <a:off x="4659242" y="2769166"/>
              <a:ext cx="648929" cy="26547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T.p.x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59242" y="3034637"/>
              <a:ext cx="648929" cy="26547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T</a:t>
              </a:r>
              <a:r>
                <a:rPr lang="en-US" dirty="0" err="1" smtClean="0">
                  <a:solidFill>
                    <a:schemeClr val="tx1"/>
                  </a:solidFill>
                </a:rPr>
                <a:t>.p.y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659242" y="3300108"/>
              <a:ext cx="648929" cy="26547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0.0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659242" y="3565579"/>
              <a:ext cx="648929" cy="26547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0.0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396126" y="312757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  <a:cs typeface="Neo Sans Intel"/>
              </a:rPr>
              <a:t>=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49963" y="3127572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  <a:cs typeface="Neo Sans Intel"/>
              </a:rPr>
              <a:t>*</a:t>
            </a:r>
            <a:endParaRPr lang="en-US" dirty="0" smtClean="0">
              <a:solidFill>
                <a:schemeClr val="tx1"/>
              </a:solidFill>
              <a:latin typeface="+mn-lt"/>
              <a:cs typeface="Neo Sans Inte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40670" y="312757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  <a:cs typeface="Neo Sans Intel"/>
              </a:rPr>
              <a:t>+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50267" y="4099028"/>
            <a:ext cx="5054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esult.x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Temp0 – Temp2 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(1x sub, 1x shuffle)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esult.y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Temp1 + Temp3 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(1x add, 2x shuffle)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97822" y="2467648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  <a:cs typeface="Neo Sans Intel"/>
              </a:rPr>
              <a:t>shuffle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51659" y="2459599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  <a:cs typeface="Neo Sans Intel"/>
              </a:rPr>
              <a:t>shuffle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05496" y="2459598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  <a:cs typeface="Neo Sans Intel"/>
              </a:rPr>
              <a:t>shuffle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47380" y="2455300"/>
            <a:ext cx="604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n-lt"/>
                <a:cs typeface="Neo Sans Intel"/>
              </a:rPr>
              <a:t>add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92158" y="2450792"/>
            <a:ext cx="604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+mn-lt"/>
                <a:cs typeface="Neo Sans Intel"/>
              </a:rPr>
              <a:t>mul</a:t>
            </a:r>
            <a:endParaRPr lang="en-US" dirty="0" smtClean="0">
              <a:solidFill>
                <a:schemeClr val="tx1"/>
              </a:solidFill>
              <a:latin typeface="+mn-lt"/>
              <a:cs typeface="Neo Sans Inte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26325" y="1066583"/>
            <a:ext cx="126989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latin typeface="+mn-lt"/>
                <a:cs typeface="Neo Sans Intel"/>
              </a:rPr>
              <a:t>Scalar Totals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cs typeface="Neo Sans Intel"/>
              </a:rPr>
              <a:t>  4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Neo Sans Intel"/>
              </a:rPr>
              <a:t>muls</a:t>
            </a:r>
            <a:endParaRPr lang="en-US" dirty="0" smtClean="0">
              <a:solidFill>
                <a:schemeClr val="tx1"/>
              </a:solidFill>
              <a:latin typeface="+mn-lt"/>
              <a:cs typeface="Neo Sans Intel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cs typeface="Neo Sans Intel"/>
              </a:rPr>
              <a:t>  3 adds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cs typeface="Neo Sans Intel"/>
              </a:rPr>
              <a:t>  1 sub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+mn-lt"/>
                <a:cs typeface="Neo Sans Intel"/>
              </a:rPr>
              <a:t>  8 total ops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711512" y="2585103"/>
            <a:ext cx="12995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latin typeface="+mn-lt"/>
                <a:cs typeface="Neo Sans Intel"/>
              </a:rPr>
              <a:t>SIMD Totals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  <a:cs typeface="Neo Sans Intel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Neo Sans Intel"/>
              </a:rPr>
              <a:t>  1 </a:t>
            </a:r>
            <a:r>
              <a:rPr lang="en-US" dirty="0" err="1" smtClean="0">
                <a:solidFill>
                  <a:schemeClr val="tx1"/>
                </a:solidFill>
                <a:latin typeface="+mn-lt"/>
                <a:cs typeface="Neo Sans Intel"/>
              </a:rPr>
              <a:t>mul</a:t>
            </a:r>
            <a:endParaRPr lang="en-US" dirty="0" smtClean="0">
              <a:solidFill>
                <a:schemeClr val="tx1"/>
              </a:solidFill>
              <a:latin typeface="+mn-lt"/>
              <a:cs typeface="Neo Sans Intel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cs typeface="Neo Sans Intel"/>
              </a:rPr>
              <a:t>   2 adds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cs typeface="Neo Sans Intel"/>
              </a:rPr>
              <a:t>   1 sub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cs typeface="Neo Sans Intel"/>
              </a:rPr>
              <a:t>   6 shuffles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+mn-lt"/>
                <a:cs typeface="Neo Sans Intel"/>
              </a:rPr>
              <a:t>10 total ops</a:t>
            </a:r>
          </a:p>
        </p:txBody>
      </p:sp>
    </p:spTree>
    <p:extLst>
      <p:ext uri="{BB962C8B-B14F-4D97-AF65-F5344CB8AC3E}">
        <p14:creationId xmlns:p14="http://schemas.microsoft.com/office/powerpoint/2010/main" val="183148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Box2D Profiling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063228"/>
            <a:ext cx="6008803" cy="25943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898" y="3146385"/>
            <a:ext cx="5179575" cy="18326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764" y="3949000"/>
            <a:ext cx="24681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+mn-lt"/>
                <a:cs typeface="Neo Sans Intel"/>
              </a:rPr>
              <a:t>If </a:t>
            </a:r>
            <a:r>
              <a:rPr lang="en-US" dirty="0" err="1" smtClean="0">
                <a:solidFill>
                  <a:schemeClr val="tx2"/>
                </a:solidFill>
                <a:latin typeface="+mn-lt"/>
                <a:cs typeface="Neo Sans Intel"/>
              </a:rPr>
              <a:t>SolvePositionConstraints</a:t>
            </a:r>
            <a:r>
              <a:rPr lang="en-US" dirty="0" smtClean="0">
                <a:solidFill>
                  <a:schemeClr val="tx2"/>
                </a:solidFill>
                <a:latin typeface="+mn-lt"/>
                <a:cs typeface="Neo Sans Intel"/>
              </a:rPr>
              <a:t> can be sped up by 3-4x, we can get an overall ~10%</a:t>
            </a:r>
          </a:p>
        </p:txBody>
      </p:sp>
    </p:spTree>
    <p:extLst>
      <p:ext uri="{BB962C8B-B14F-4D97-AF65-F5344CB8AC3E}">
        <p14:creationId xmlns:p14="http://schemas.microsoft.com/office/powerpoint/2010/main" val="403731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Position Constraint Solver</a:t>
            </a:r>
            <a:endParaRPr lang="en" dirty="0"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 smtClean="0"/>
              <a:t>Sequential Impulse Solver:</a:t>
            </a:r>
          </a:p>
          <a:p>
            <a:pPr marL="263525" lvl="1">
              <a:buClr>
                <a:schemeClr val="dk1"/>
              </a:buClr>
              <a:buSzPct val="100000"/>
            </a:pPr>
            <a:r>
              <a:rPr lang="en" dirty="0" smtClean="0"/>
              <a:t>Adjust position of pairwise colliding bodies to eliminate/minimize overlap</a:t>
            </a:r>
          </a:p>
          <a:p>
            <a:pPr marL="263525" lvl="1">
              <a:buClr>
                <a:schemeClr val="dk1"/>
              </a:buClr>
              <a:buSzPct val="100000"/>
            </a:pPr>
            <a:r>
              <a:rPr lang="en-US" dirty="0" smtClean="0"/>
              <a:t>Needs to iterate to get the global solution</a:t>
            </a:r>
            <a:endParaRPr lang="en-US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93785" y="2262771"/>
            <a:ext cx="4756430" cy="1600438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each pair of colliding bodies (A, B)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for each contact point between A and B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compute position and rotation adjustment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for A and B, based on: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1) mass/inertia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2) center-of-mass/contact point relation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3) ‘size’ of overlap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Position Constraint </a:t>
            </a:r>
            <a:r>
              <a:rPr lang="en" dirty="0" smtClean="0"/>
              <a:t>Solver - simplified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5187" y="1063228"/>
            <a:ext cx="5622052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b2ContactSolver::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SolvePositionConstraints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for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(int32 i = 0; i &lt;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m_count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 ++i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b2ContactPositionConstraint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* pc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m_positionConstraints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+ i;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int32  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indexA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pc-&gt;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indexA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int32  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indexB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pc-&gt;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indexB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int32  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pointCount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pc-&gt;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pointCount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b2Vec2 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m_positions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indexA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].c;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b2Vec2 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cB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m_positions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indexB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].c;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(int32 j = 0; j &lt;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pointCount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 ++j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// A bunch of float32 vector math based on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// mass, inertia, center-of-mass positions,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// and contact position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-= mA * P;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cB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mB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 P;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m_positions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indexA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].c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cA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m_positions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indexB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].c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cB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95226" y="1063228"/>
            <a:ext cx="2890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 smtClean="0">
                <a:solidFill>
                  <a:schemeClr val="tx2"/>
                </a:solidFill>
                <a:latin typeface="+mn-lt"/>
                <a:cs typeface="Neo Sans Intel"/>
              </a:rPr>
              <a:t>“Holy Grail of </a:t>
            </a:r>
            <a:r>
              <a:rPr lang="en-US" sz="1600" b="1" u="sng" dirty="0" err="1" smtClean="0">
                <a:solidFill>
                  <a:schemeClr val="tx2"/>
                </a:solidFill>
                <a:latin typeface="+mn-lt"/>
                <a:cs typeface="Neo Sans Intel"/>
              </a:rPr>
              <a:t>Vectorization</a:t>
            </a:r>
            <a:r>
              <a:rPr lang="en-US" sz="1600" b="1" u="sng" dirty="0" smtClean="0">
                <a:solidFill>
                  <a:schemeClr val="tx2"/>
                </a:solidFill>
                <a:latin typeface="+mn-lt"/>
                <a:cs typeface="Neo Sans Intel"/>
              </a:rPr>
              <a:t>”</a:t>
            </a:r>
          </a:p>
          <a:p>
            <a:pPr algn="ctr"/>
            <a:r>
              <a:rPr lang="en-US" sz="1600" dirty="0" smtClean="0">
                <a:solidFill>
                  <a:schemeClr val="tx2"/>
                </a:solidFill>
                <a:latin typeface="+mn-lt"/>
                <a:cs typeface="Neo Sans Intel"/>
              </a:rPr>
              <a:t>Reduce iteration count</a:t>
            </a:r>
          </a:p>
          <a:p>
            <a:pPr algn="ctr"/>
            <a:r>
              <a:rPr lang="en-US" sz="1600" dirty="0" smtClean="0">
                <a:solidFill>
                  <a:schemeClr val="tx2"/>
                </a:solidFill>
                <a:latin typeface="+mn-lt"/>
                <a:cs typeface="Neo Sans Intel"/>
              </a:rPr>
              <a:t>by vector width (4)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97546" y="2005337"/>
            <a:ext cx="26702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chemeClr val="tx2"/>
                </a:solidFill>
                <a:latin typeface="+mn-lt"/>
                <a:cs typeface="Neo Sans Intel"/>
              </a:rPr>
              <a:t>Enemies of </a:t>
            </a:r>
            <a:r>
              <a:rPr lang="en-US" sz="1600" b="1" u="sng" dirty="0" err="1" smtClean="0">
                <a:solidFill>
                  <a:schemeClr val="tx2"/>
                </a:solidFill>
                <a:latin typeface="+mn-lt"/>
                <a:cs typeface="Neo Sans Intel"/>
              </a:rPr>
              <a:t>Vectorization</a:t>
            </a:r>
            <a:endParaRPr lang="en-US" sz="1600" b="1" u="sng" dirty="0" smtClean="0">
              <a:solidFill>
                <a:schemeClr val="tx2"/>
              </a:solidFill>
              <a:latin typeface="+mn-lt"/>
              <a:cs typeface="Neo Sans Inte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  <a:latin typeface="+mn-lt"/>
                <a:cs typeface="Neo Sans Intel"/>
              </a:rPr>
              <a:t>Control flow in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  <a:latin typeface="+mn-lt"/>
                <a:cs typeface="Neo Sans Intel"/>
              </a:rPr>
              <a:t>Data dependencies between iterations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97546" y="3193667"/>
            <a:ext cx="26702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chemeClr val="tx2"/>
                </a:solidFill>
                <a:latin typeface="+mn-lt"/>
                <a:cs typeface="Neo Sans Intel"/>
              </a:rPr>
              <a:t>Applied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  <a:latin typeface="+mn-lt"/>
                <a:cs typeface="Neo Sans Intel"/>
              </a:rPr>
              <a:t>Specialize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  <a:latin typeface="+mn-lt"/>
                <a:cs typeface="Neo Sans Intel"/>
              </a:rPr>
              <a:t>Sort data to minimize dependencies within groups of 4</a:t>
            </a:r>
          </a:p>
        </p:txBody>
      </p:sp>
    </p:spTree>
    <p:extLst>
      <p:ext uri="{BB962C8B-B14F-4D97-AF65-F5344CB8AC3E}">
        <p14:creationId xmlns:p14="http://schemas.microsoft.com/office/powerpoint/2010/main" val="271990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Position Constraint Solver - </a:t>
            </a:r>
            <a:r>
              <a:rPr lang="en" dirty="0" smtClean="0"/>
              <a:t>specialized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5187" y="1063228"/>
            <a:ext cx="7236276" cy="3600986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float32 b2ContactSolver::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SimdSolvePositionConstraints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for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(int32 i = 0; i &lt; (m_count-3); i+=4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b2ContactPositionConstraint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*pc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m_positionConstraints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+ i;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int32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indexA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[4] = {pc-&gt;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indexA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(pc+1)-&gt;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indexA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(pc+2)-&gt;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indexA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(pc+3)-&gt;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indexA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int32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indexB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[4] = {pc-&gt;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indexB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(pc+1)-&gt;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indexB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(pc+2)-&gt;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indexB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(pc+3)-&gt;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indexB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IndexOverlap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indexA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indexB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doesn't deal with aliasing between the 4 lanes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COUNTER_INC(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indexOverlap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float32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minSep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SolveHelper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(i, 4);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minSeparation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b2Min(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minSeparation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minSep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continue;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else {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COUNTER_INC(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noIndexOverlap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…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41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Position Constraint Solver </a:t>
            </a:r>
            <a:r>
              <a:rPr lang="en" dirty="0" smtClean="0"/>
              <a:t>– Sorting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98417"/>
            <a:ext cx="3413114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ballpit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simd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indexOverlap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            347472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noIndexOverlap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          2970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Cycles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SolvePositionConstrains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6448.29M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SimdSolvePositionConstraints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6440.18M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Benchmark complete.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/frame: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56.996094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17472" y="1498417"/>
            <a:ext cx="3413114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ballpit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simd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sortCon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indexOverlap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            631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noIndexOverlap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          348688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Cycles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SolvePositionConstrains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2233.05M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SimdSolvePositionConstraints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2224.84M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Benchmark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complete.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/frame: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52.496094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6654" y="1159863"/>
            <a:ext cx="2714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+mn-lt"/>
                <a:cs typeface="Neo Sans Intel"/>
              </a:rPr>
              <a:t>Without sorting constraints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3219" y="1159863"/>
            <a:ext cx="24016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+mn-lt"/>
                <a:cs typeface="Neo Sans Intel"/>
              </a:rPr>
              <a:t>With sorting constraints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5342" y="3616556"/>
            <a:ext cx="6819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+mn-lt"/>
                <a:cs typeface="Neo Sans Intel"/>
              </a:rPr>
              <a:t>Number of overlaps between groups of 4 reduced significantly reduced!</a:t>
            </a:r>
          </a:p>
        </p:txBody>
      </p:sp>
    </p:spTree>
    <p:extLst>
      <p:ext uri="{BB962C8B-B14F-4D97-AF65-F5344CB8AC3E}">
        <p14:creationId xmlns:p14="http://schemas.microsoft.com/office/powerpoint/2010/main" val="35023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" dirty="0"/>
              <a:t>Position Constraint </a:t>
            </a:r>
            <a:r>
              <a:rPr lang="en" dirty="0" smtClean="0"/>
              <a:t>Solver – Sample conversions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98417"/>
            <a:ext cx="3328155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float32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rnA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b2Cross(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rA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normal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333865"/>
            <a:ext cx="3328155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float32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rnA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[4];</a:t>
            </a:r>
          </a:p>
          <a:p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rnA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b2Cross(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[0], normal[0]);</a:t>
            </a:r>
          </a:p>
          <a:p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rnA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[1]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b2Cross(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[1], normal[1]);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rnA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[2]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b2Cross(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[2], normal[2]);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rnA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[3]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b2Cross(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[3], normal[3]);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4092643"/>
            <a:ext cx="3328155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m128 rnA4 = b2Cross4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rAx4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rAy4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normalx4, normaly4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97036" y="2666375"/>
            <a:ext cx="492529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m128 b2Cross4(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__m128 &amp;ax4,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__m128 &amp;ay4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__m128 &amp;bx4,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__m128 &amp;by4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return _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mm_sub_ps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_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mm_mul_ps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(ax4, by4), _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mm_mul_ps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(ay4, bx4));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7036" y="1498417"/>
            <a:ext cx="492529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float32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b2Cross(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b2Vec2&amp; a,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b2Vec2&amp; b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a.x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b.y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a.y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b.x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51112" y="1190715"/>
            <a:ext cx="2140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+mn-lt"/>
                <a:cs typeface="Neo Sans Intel"/>
              </a:rPr>
              <a:t>Original Code in loop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4174" y="2025653"/>
            <a:ext cx="2714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+mn-lt"/>
                <a:cs typeface="Neo Sans Intel"/>
              </a:rPr>
              <a:t>After manual unrolling by 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9096" y="3754089"/>
            <a:ext cx="2414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+mn-lt"/>
                <a:cs typeface="Neo Sans Intel"/>
              </a:rPr>
              <a:t>After merging into SIMD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24919" y="1190715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+mn-lt"/>
                <a:cs typeface="Neo Sans Intel"/>
              </a:rPr>
              <a:t>b2Cross()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64005" y="2364207"/>
            <a:ext cx="11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+mn-lt"/>
                <a:cs typeface="Neo Sans Intel"/>
              </a:rPr>
              <a:t>b2Cross4()</a:t>
            </a:r>
          </a:p>
        </p:txBody>
      </p:sp>
    </p:spTree>
    <p:extLst>
      <p:ext uri="{BB962C8B-B14F-4D97-AF65-F5344CB8AC3E}">
        <p14:creationId xmlns:p14="http://schemas.microsoft.com/office/powerpoint/2010/main" val="182321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Testbed</a:t>
            </a:r>
            <a:r>
              <a:rPr lang="en-US" dirty="0" smtClean="0"/>
              <a:t> Profiling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1165"/>
            <a:ext cx="4008740" cy="3150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587" y="1621165"/>
            <a:ext cx="4010213" cy="315177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298693" y="2334491"/>
            <a:ext cx="542741" cy="145294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510475" y="2334491"/>
            <a:ext cx="542741" cy="145294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43878" y="1251833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2"/>
                </a:solidFill>
                <a:latin typeface="+mn-lt"/>
                <a:cs typeface="Neo Sans Intel"/>
              </a:rPr>
              <a:t>Without SIMD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38728" y="1251833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2"/>
                </a:solidFill>
                <a:latin typeface="+mn-lt"/>
                <a:cs typeface="Neo Sans Intel"/>
              </a:rPr>
              <a:t>With SIMD</a:t>
            </a:r>
          </a:p>
        </p:txBody>
      </p:sp>
    </p:spTree>
    <p:extLst>
      <p:ext uri="{BB962C8B-B14F-4D97-AF65-F5344CB8AC3E}">
        <p14:creationId xmlns:p14="http://schemas.microsoft.com/office/powerpoint/2010/main" val="400553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SIMD enabled Emscripten to generate JS</a:t>
            </a:r>
          </a:p>
          <a:p>
            <a:r>
              <a:rPr lang="en-US" dirty="0" smtClean="0"/>
              <a:t>Run in SIMD enabled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Didn’t Work:</a:t>
            </a:r>
          </a:p>
          <a:p>
            <a:pPr lvl="1"/>
            <a:r>
              <a:rPr lang="en-US" dirty="0" smtClean="0"/>
              <a:t>Doing </a:t>
            </a:r>
            <a:r>
              <a:rPr lang="en-US" dirty="0" err="1" smtClean="0"/>
              <a:t>SIMDization</a:t>
            </a:r>
            <a:r>
              <a:rPr lang="en-US" dirty="0" smtClean="0"/>
              <a:t> on leaf functions</a:t>
            </a:r>
          </a:p>
          <a:p>
            <a:endParaRPr lang="en-US" dirty="0" smtClean="0"/>
          </a:p>
          <a:p>
            <a:r>
              <a:rPr lang="en-US" dirty="0" smtClean="0"/>
              <a:t>Worked:</a:t>
            </a:r>
          </a:p>
          <a:p>
            <a:pPr lvl="1"/>
            <a:r>
              <a:rPr lang="en-US" dirty="0" smtClean="0"/>
              <a:t>Doing </a:t>
            </a:r>
            <a:r>
              <a:rPr lang="en-US" dirty="0" err="1" smtClean="0"/>
              <a:t>SIMDization</a:t>
            </a:r>
            <a:r>
              <a:rPr lang="en-US" dirty="0" smtClean="0"/>
              <a:t> on Position Constraint Solver, but</a:t>
            </a:r>
          </a:p>
          <a:p>
            <a:pPr lvl="2"/>
            <a:r>
              <a:rPr lang="en-US" dirty="0" smtClean="0"/>
              <a:t>It requires data restructuring and specialization</a:t>
            </a:r>
          </a:p>
          <a:p>
            <a:pPr lvl="2"/>
            <a:r>
              <a:rPr lang="en-US" dirty="0" smtClean="0"/>
              <a:t>Overall performance gain is limited</a:t>
            </a:r>
          </a:p>
          <a:p>
            <a:pPr lvl="2"/>
            <a:endParaRPr lang="en-US" dirty="0"/>
          </a:p>
          <a:p>
            <a:r>
              <a:rPr lang="en-US" dirty="0" smtClean="0"/>
              <a:t>Using Emscripten to generate SIMD.JS from C/C++ is a winner!</a:t>
            </a:r>
          </a:p>
          <a:p>
            <a:pPr lvl="1"/>
            <a:r>
              <a:rPr lang="en-US" dirty="0" smtClean="0"/>
              <a:t>Get gain from already SIMD optimized C/C++ code</a:t>
            </a:r>
          </a:p>
          <a:p>
            <a:pPr lvl="1"/>
            <a:r>
              <a:rPr lang="en-US" dirty="0" smtClean="0"/>
              <a:t>Get portability by using the browser as a platform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03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‘SIMD Programming in JavaScript’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74" y="947481"/>
            <a:ext cx="6212676" cy="40802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11838" y="947481"/>
            <a:ext cx="3674963" cy="1691547"/>
          </a:xfrm>
        </p:spPr>
        <p:txBody>
          <a:bodyPr/>
          <a:lstStyle/>
          <a:p>
            <a:pPr lvl="1"/>
            <a:r>
              <a:rPr lang="en-US" dirty="0" smtClean="0"/>
              <a:t>Nice ~3x speedup!</a:t>
            </a:r>
          </a:p>
          <a:p>
            <a:pPr lvl="1"/>
            <a:r>
              <a:rPr lang="en-US" dirty="0" smtClean="0"/>
              <a:t>Only One dimensional – Box1D</a:t>
            </a:r>
          </a:p>
          <a:p>
            <a:pPr lvl="1"/>
            <a:r>
              <a:rPr lang="en-US" dirty="0" smtClean="0"/>
              <a:t>Only one body shape</a:t>
            </a:r>
          </a:p>
          <a:p>
            <a:pPr lvl="1"/>
            <a:r>
              <a:rPr lang="en-US" dirty="0" smtClean="0"/>
              <a:t>No body-&gt;body collision detection</a:t>
            </a:r>
          </a:p>
          <a:p>
            <a:pPr lvl="1"/>
            <a:r>
              <a:rPr lang="en-US" dirty="0" smtClean="0"/>
              <a:t>No rotation</a:t>
            </a:r>
          </a:p>
          <a:p>
            <a:pPr lvl="1"/>
            <a:r>
              <a:rPr lang="en-US" dirty="0" smtClean="0"/>
              <a:t>No rotation velocity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06956" y="2802951"/>
            <a:ext cx="5698996" cy="369332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+mn-lt"/>
                <a:cs typeface="Neo Sans Intel"/>
              </a:rPr>
              <a:t>Is this applicable to a real physics engine like Box2D?</a:t>
            </a:r>
          </a:p>
        </p:txBody>
      </p:sp>
    </p:spTree>
    <p:extLst>
      <p:ext uri="{BB962C8B-B14F-4D97-AF65-F5344CB8AC3E}">
        <p14:creationId xmlns:p14="http://schemas.microsoft.com/office/powerpoint/2010/main" val="327196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– 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Presentation available here:</a:t>
            </a:r>
          </a:p>
          <a:p>
            <a:endParaRPr lang="en-US" dirty="0" smtClean="0"/>
          </a:p>
          <a:p>
            <a:pPr algn="ctr"/>
            <a:r>
              <a:rPr lang="en-US" dirty="0" smtClean="0">
                <a:hlinkClick r:id="rId2"/>
              </a:rPr>
              <a:t>http://peterjensen.github.io/html5-box2d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8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Agenda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 smtClean="0"/>
              <a:t>Box2D</a:t>
            </a:r>
          </a:p>
          <a:p>
            <a:pPr marL="263525" lvl="1">
              <a:buClr>
                <a:schemeClr val="dk1"/>
              </a:buClr>
              <a:buSzPct val="100000"/>
            </a:pPr>
            <a:r>
              <a:rPr lang="en" dirty="0" smtClean="0"/>
              <a:t>Background</a:t>
            </a:r>
          </a:p>
          <a:p>
            <a:pPr marL="263525" lvl="1">
              <a:buClr>
                <a:schemeClr val="dk1"/>
              </a:buClr>
              <a:buSzPct val="100000"/>
            </a:pPr>
            <a:r>
              <a:rPr lang="en" dirty="0" smtClean="0"/>
              <a:t>Uses</a:t>
            </a:r>
            <a:endParaRPr lang="en" dirty="0"/>
          </a:p>
          <a:p>
            <a:pPr marL="263525" lvl="1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 smtClean="0"/>
              <a:t>Basics </a:t>
            </a:r>
          </a:p>
          <a:p>
            <a:pPr marL="263525" lvl="1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 smtClean="0"/>
              <a:t>Implementations </a:t>
            </a:r>
            <a:r>
              <a:rPr lang="en" dirty="0"/>
              <a:t>(native and </a:t>
            </a:r>
            <a:r>
              <a:rPr lang="en" dirty="0" smtClean="0"/>
              <a:t>JS)</a:t>
            </a:r>
          </a:p>
          <a:p>
            <a:pPr marL="263525" lvl="1">
              <a:spcBef>
                <a:spcPts val="0"/>
              </a:spcBef>
              <a:buClr>
                <a:schemeClr val="dk1"/>
              </a:buClr>
              <a:buSzPct val="100000"/>
            </a:pPr>
            <a:endParaRPr lang="en" dirty="0"/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SIMD in </a:t>
            </a:r>
            <a:r>
              <a:rPr lang="en" dirty="0" smtClean="0"/>
              <a:t>JavaScript</a:t>
            </a:r>
          </a:p>
          <a:p>
            <a:pPr marL="263525" lvl="1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 smtClean="0"/>
              <a:t>Basics</a:t>
            </a:r>
            <a:endParaRPr lang="en" dirty="0"/>
          </a:p>
          <a:p>
            <a:pPr marL="263525" lvl="1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 smtClean="0"/>
              <a:t>Availability</a:t>
            </a:r>
            <a:endParaRPr lang="e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 smtClean="0"/>
              <a:t>Emscripten</a:t>
            </a:r>
          </a:p>
          <a:p>
            <a:pPr marL="263525" lvl="1">
              <a:buClr>
                <a:schemeClr val="dk1"/>
              </a:buClr>
              <a:buSzPct val="100000"/>
            </a:pPr>
            <a:r>
              <a:rPr lang="en" dirty="0" smtClean="0"/>
              <a:t>Basics</a:t>
            </a:r>
            <a:r>
              <a:rPr lang="en" dirty="0"/>
              <a:t>.</a:t>
            </a:r>
            <a:r>
              <a:rPr lang="en" dirty="0" smtClean="0"/>
              <a:t>  </a:t>
            </a:r>
            <a:r>
              <a:rPr lang="en" dirty="0"/>
              <a:t>How does it </a:t>
            </a:r>
            <a:r>
              <a:rPr lang="en" dirty="0" smtClean="0"/>
              <a:t>work?</a:t>
            </a:r>
          </a:p>
          <a:p>
            <a:pPr marL="263525" lvl="1">
              <a:buClr>
                <a:schemeClr val="dk1"/>
              </a:buClr>
              <a:buSzPct val="100000"/>
            </a:pPr>
            <a:r>
              <a:rPr lang="en" dirty="0" smtClean="0"/>
              <a:t>Native </a:t>
            </a:r>
            <a:r>
              <a:rPr lang="en" dirty="0"/>
              <a:t>SIMD -&gt; JavaScript </a:t>
            </a:r>
            <a:r>
              <a:rPr lang="en" dirty="0" smtClean="0"/>
              <a:t>SIMD</a:t>
            </a:r>
          </a:p>
          <a:p>
            <a:pPr marL="263525" lvl="1">
              <a:buClr>
                <a:schemeClr val="dk1"/>
              </a:buClr>
              <a:buSzPct val="100000"/>
            </a:pPr>
            <a:r>
              <a:rPr lang="en" dirty="0" smtClean="0"/>
              <a:t>JavaScript Bindings</a:t>
            </a: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dirty="0" smtClean="0"/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 smtClean="0"/>
              <a:t>Box2D </a:t>
            </a:r>
            <a:r>
              <a:rPr lang="en" dirty="0"/>
              <a:t>SIMD </a:t>
            </a:r>
            <a:r>
              <a:rPr lang="en" dirty="0" smtClean="0"/>
              <a:t>opportunities</a:t>
            </a:r>
          </a:p>
          <a:p>
            <a:pPr marL="263525" lvl="1">
              <a:buClr>
                <a:schemeClr val="dk1"/>
              </a:buClr>
              <a:buSzPct val="100000"/>
            </a:pPr>
            <a:r>
              <a:rPr lang="en" dirty="0"/>
              <a:t>Performance </a:t>
            </a:r>
            <a:r>
              <a:rPr lang="en" dirty="0" smtClean="0"/>
              <a:t>profiles</a:t>
            </a:r>
          </a:p>
          <a:p>
            <a:pPr marL="263525" lvl="1">
              <a:buClr>
                <a:schemeClr val="dk1"/>
              </a:buClr>
              <a:buSzPct val="100000"/>
            </a:pPr>
            <a:r>
              <a:rPr lang="en" dirty="0" smtClean="0"/>
              <a:t>Vector/matrix math</a:t>
            </a:r>
          </a:p>
          <a:p>
            <a:pPr marL="263525" lvl="1">
              <a:buClr>
                <a:schemeClr val="dk1"/>
              </a:buClr>
              <a:buSzPct val="100000"/>
            </a:pPr>
            <a:r>
              <a:rPr lang="en" dirty="0" smtClean="0"/>
              <a:t>Constraint </a:t>
            </a:r>
            <a:r>
              <a:rPr lang="en" dirty="0"/>
              <a:t>solvers (position, velocity, </a:t>
            </a:r>
            <a:r>
              <a:rPr lang="en" dirty="0" smtClean="0"/>
              <a:t>time-of-impact)</a:t>
            </a: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" dirty="0" smtClean="0"/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 smtClean="0"/>
              <a:t>Summary</a:t>
            </a:r>
            <a:endParaRPr lang="en" dirty="0"/>
          </a:p>
          <a:p>
            <a:pPr marL="263525" lvl="1">
              <a:buClr>
                <a:schemeClr val="dk1"/>
              </a:buClr>
              <a:buSzPct val="100000"/>
            </a:pPr>
            <a:r>
              <a:rPr lang="en" dirty="0" smtClean="0"/>
              <a:t>What </a:t>
            </a:r>
            <a:r>
              <a:rPr lang="en" dirty="0"/>
              <a:t>worked and what didn’t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Box2D </a:t>
            </a:r>
            <a:r>
              <a:rPr lang="en" dirty="0" smtClean="0"/>
              <a:t>Background</a:t>
            </a:r>
            <a:endParaRPr lang="e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Written by </a:t>
            </a:r>
            <a:r>
              <a:rPr lang="en-US" b="1" dirty="0"/>
              <a:t>Erin </a:t>
            </a:r>
            <a:r>
              <a:rPr lang="en-US" b="1" dirty="0" err="1"/>
              <a:t>Catto</a:t>
            </a:r>
            <a:endParaRPr lang="en-US" b="1" dirty="0"/>
          </a:p>
          <a:p>
            <a:pPr lvl="1"/>
            <a:r>
              <a:rPr lang="en-US" dirty="0"/>
              <a:t>Written in C++</a:t>
            </a:r>
          </a:p>
          <a:p>
            <a:pPr lvl="1"/>
            <a:r>
              <a:rPr lang="en-US" dirty="0"/>
              <a:t>First released as "Box2D Lite", a demonstration engine to accompany a physics presentation given by Erin </a:t>
            </a:r>
            <a:r>
              <a:rPr lang="en-US" dirty="0" err="1"/>
              <a:t>Catto</a:t>
            </a:r>
            <a:r>
              <a:rPr lang="en-US" dirty="0"/>
              <a:t> at GDC 2006. </a:t>
            </a:r>
          </a:p>
          <a:p>
            <a:pPr lvl="1"/>
            <a:r>
              <a:rPr lang="en-US" dirty="0"/>
              <a:t>Released as open source on </a:t>
            </a:r>
            <a:r>
              <a:rPr lang="en-US" dirty="0" err="1"/>
              <a:t>Sourceforge</a:t>
            </a:r>
            <a:r>
              <a:rPr lang="en-US" dirty="0"/>
              <a:t> on September 11, 2007</a:t>
            </a:r>
          </a:p>
          <a:p>
            <a:pPr lvl="1"/>
            <a:r>
              <a:rPr lang="en-US" dirty="0"/>
              <a:t>Version 2.0 launched on March 2008, introducing continuous collision detection and a revamped API.</a:t>
            </a:r>
          </a:p>
          <a:p>
            <a:pPr lvl="1"/>
            <a:r>
              <a:rPr lang="en-US" dirty="0"/>
              <a:t>The latest version is </a:t>
            </a:r>
            <a:r>
              <a:rPr lang="en-US" dirty="0" smtClean="0"/>
              <a:t>v2.3.1</a:t>
            </a:r>
          </a:p>
          <a:p>
            <a:pPr lvl="1"/>
            <a:r>
              <a:rPr lang="en-US" dirty="0" smtClean="0"/>
              <a:t>About ~20,000 lines of C++</a:t>
            </a:r>
            <a:endParaRPr lang="en-US" dirty="0" smtClean="0"/>
          </a:p>
          <a:p>
            <a:pPr lvl="1"/>
            <a:r>
              <a:rPr lang="en-US" dirty="0" smtClean="0"/>
              <a:t>Hosted here:</a:t>
            </a:r>
          </a:p>
          <a:p>
            <a:pPr lvl="2"/>
            <a:r>
              <a:rPr lang="en-US" dirty="0" smtClean="0">
                <a:hlinkClick r:id="rId3"/>
              </a:rPr>
              <a:t>box2d.org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Box2D </a:t>
            </a:r>
            <a:r>
              <a:rPr lang="en" dirty="0" smtClean="0"/>
              <a:t>Uses</a:t>
            </a:r>
            <a:endParaRPr lang="e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Games</a:t>
            </a:r>
          </a:p>
          <a:p>
            <a:pPr lvl="1"/>
            <a:r>
              <a:rPr lang="en-US" dirty="0"/>
              <a:t>Crayon Physics Deluxe, Limbo, Rolando, Fantastic Contraption, </a:t>
            </a:r>
            <a:r>
              <a:rPr lang="en-US" dirty="0" err="1"/>
              <a:t>Incredibots</a:t>
            </a:r>
            <a:r>
              <a:rPr lang="en-US" dirty="0"/>
              <a:t>, Angry Birds, Tiny Wings, </a:t>
            </a:r>
            <a:r>
              <a:rPr lang="en-US" dirty="0" err="1"/>
              <a:t>Transformice</a:t>
            </a:r>
            <a:r>
              <a:rPr lang="en-US" dirty="0"/>
              <a:t>, Happy </a:t>
            </a:r>
            <a:r>
              <a:rPr lang="en-US" dirty="0" smtClean="0"/>
              <a:t>Wheels, …</a:t>
            </a:r>
          </a:p>
          <a:p>
            <a:pPr lvl="1"/>
            <a:endParaRPr lang="en-US" dirty="0"/>
          </a:p>
          <a:p>
            <a:pPr indent="-225425"/>
            <a:r>
              <a:rPr lang="en-US" dirty="0" smtClean="0"/>
              <a:t>Game Engines</a:t>
            </a:r>
          </a:p>
          <a:p>
            <a:pPr lvl="1"/>
            <a:r>
              <a:rPr lang="en-US" dirty="0" smtClean="0"/>
              <a:t>Unity2D, Construct2, Cocos2D, </a:t>
            </a:r>
            <a:r>
              <a:rPr lang="en-US" dirty="0" err="1" smtClean="0"/>
              <a:t>Ludei</a:t>
            </a:r>
            <a:r>
              <a:rPr lang="en-US" dirty="0" smtClean="0"/>
              <a:t>, Corona, </a:t>
            </a:r>
            <a:r>
              <a:rPr lang="en-US" dirty="0" err="1" smtClean="0"/>
              <a:t>libGDX</a:t>
            </a:r>
            <a:r>
              <a:rPr lang="en-US" dirty="0" smtClean="0"/>
              <a:t>, </a:t>
            </a:r>
            <a:r>
              <a:rPr lang="en-US" dirty="0" err="1" smtClean="0"/>
              <a:t>Godot</a:t>
            </a:r>
            <a:endParaRPr lang="en-US" dirty="0" smtClean="0"/>
          </a:p>
          <a:p>
            <a:pPr lvl="1"/>
            <a:endParaRPr lang="en-US" dirty="0" smtClean="0"/>
          </a:p>
          <a:p>
            <a:pPr indent="-225425"/>
            <a:r>
              <a:rPr lang="en-US" dirty="0" smtClean="0"/>
              <a:t>Other Uses</a:t>
            </a:r>
            <a:endParaRPr lang="en-US" dirty="0"/>
          </a:p>
          <a:p>
            <a:pPr lvl="1"/>
            <a:r>
              <a:rPr lang="en-US" dirty="0" err="1" smtClean="0"/>
              <a:t>LiquidFun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Box2D 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16463"/>
            <a:ext cx="8229600" cy="3725680"/>
          </a:xfrm>
        </p:spPr>
        <p:txBody>
          <a:bodyPr/>
          <a:lstStyle/>
          <a:p>
            <a:pPr algn="ctr"/>
            <a:r>
              <a:rPr lang="en-US" dirty="0" smtClean="0"/>
              <a:t>Simulates a 2D world with interacting rigid bodies of various shapes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Create the world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Add the bodies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1291" y="2075046"/>
            <a:ext cx="3166251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b2Vec2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gravity(0.0f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-10.0f);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b2World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world(gravity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 smtClean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1291" y="3079795"/>
            <a:ext cx="3861955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b2BodyDef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bd.type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b2_dynamicBody;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bd.position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=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b2Vec2(-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7.0f, 0.75f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b2Body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*body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world.CreateBody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7194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Box2D Basics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16463"/>
            <a:ext cx="8229600" cy="3725680"/>
          </a:xfrm>
        </p:spPr>
        <p:txBody>
          <a:bodyPr/>
          <a:lstStyle/>
          <a:p>
            <a:pPr lvl="1"/>
            <a:r>
              <a:rPr lang="en-US" dirty="0" smtClean="0"/>
              <a:t>Add Fixtures to the bodies.  Note: A body can have multiple fixtures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Set the world in motion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1291" y="2075046"/>
            <a:ext cx="184731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endParaRPr lang="en-US" dirty="0" smtClean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1291" y="1647337"/>
            <a:ext cx="5452134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b2CircleShape shape;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shape.m_radius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2.0f;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body-&gt;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CreateFixture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(&amp;shape, 5.0f); // 5.0f is density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1291" y="3119251"/>
            <a:ext cx="3265638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world.Step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(1.0f/60.0f, 3, 3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1.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time delta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2.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velocityIterations</a:t>
            </a: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3.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positionIterations</a:t>
            </a:r>
            <a:endParaRPr lang="en-US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24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l_PPT_LgtTmplt_WideScrn_CLEAR_013014">
  <a:themeElements>
    <a:clrScheme name="Intel Clear Jan 2014">
      <a:dk1>
        <a:sysClr val="windowText" lastClr="000000"/>
      </a:dk1>
      <a:lt1>
        <a:sysClr val="window" lastClr="FFFFFF"/>
      </a:lt1>
      <a:dk2>
        <a:srgbClr val="004280"/>
      </a:dk2>
      <a:lt2>
        <a:srgbClr val="B1BABF"/>
      </a:lt2>
      <a:accent1>
        <a:srgbClr val="0071C5"/>
      </a:accent1>
      <a:accent2>
        <a:srgbClr val="00AEEF"/>
      </a:accent2>
      <a:accent3>
        <a:srgbClr val="8DC8E8"/>
      </a:accent3>
      <a:accent4>
        <a:srgbClr val="FFDA00"/>
      </a:accent4>
      <a:accent5>
        <a:srgbClr val="FDB813"/>
      </a:accent5>
      <a:accent6>
        <a:srgbClr val="A6CE39"/>
      </a:accent6>
      <a:hlink>
        <a:srgbClr val="00AEEF"/>
      </a:hlink>
      <a:folHlink>
        <a:srgbClr val="0071C5"/>
      </a:folHlink>
    </a:clrScheme>
    <a:fontScheme name="IntelClearPPT">
      <a:majorFont>
        <a:latin typeface="Intel Clear Light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chemeClr val="tx2"/>
            </a:solidFill>
            <a:cs typeface="Neo Sans Inte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intel_PPT_LgtTmplt_WideScrn_CLEAR_020514</Template>
  <TotalTime>1639</TotalTime>
  <Words>2766</Words>
  <Application>Microsoft Office PowerPoint</Application>
  <PresentationFormat>On-screen Show (16:9)</PresentationFormat>
  <Paragraphs>570</Paragraphs>
  <Slides>30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Consolas</vt:lpstr>
      <vt:lpstr>Intel Clear</vt:lpstr>
      <vt:lpstr>Intel Clear Light</vt:lpstr>
      <vt:lpstr>Lucida Grande</vt:lpstr>
      <vt:lpstr>Neo Sans Intel</vt:lpstr>
      <vt:lpstr>Wingdings</vt:lpstr>
      <vt:lpstr>intel_PPT_LgtTmplt_WideScrn_CLEAR_013014</vt:lpstr>
      <vt:lpstr>Box2D with SIMD in JavaScript</vt:lpstr>
      <vt:lpstr>‘SIMD Programming in JavaScript’</vt:lpstr>
      <vt:lpstr>‘SIMD Programming in JavaScript’</vt:lpstr>
      <vt:lpstr>Agenda</vt:lpstr>
      <vt:lpstr>Agenda</vt:lpstr>
      <vt:lpstr>Box2D Background</vt:lpstr>
      <vt:lpstr>Box2D Uses</vt:lpstr>
      <vt:lpstr>Box2D Basics</vt:lpstr>
      <vt:lpstr>Box2D Basics</vt:lpstr>
      <vt:lpstr>Box2D Implementations</vt:lpstr>
      <vt:lpstr>Box2D Using C++</vt:lpstr>
      <vt:lpstr>Box2D Using Box2DWeb</vt:lpstr>
      <vt:lpstr>Box2D using box2d.js (asm.js)</vt:lpstr>
      <vt:lpstr>SIMD in JavaScript</vt:lpstr>
      <vt:lpstr>SIMD in JavaScript</vt:lpstr>
      <vt:lpstr>SIMD in JavaScript</vt:lpstr>
      <vt:lpstr>Emscripten</vt:lpstr>
      <vt:lpstr>Emscripten JavaScript  -&gt; C++ Bindings</vt:lpstr>
      <vt:lpstr>Box2D SIMD Opportunities</vt:lpstr>
      <vt:lpstr>Box2D SIMD Opportunities – Low Level</vt:lpstr>
      <vt:lpstr>Box2D Profiling</vt:lpstr>
      <vt:lpstr>Position Constraint Solver</vt:lpstr>
      <vt:lpstr>Position Constraint Solver - simplified</vt:lpstr>
      <vt:lpstr>Position Constraint Solver - specialized</vt:lpstr>
      <vt:lpstr>Position Constraint Solver – Sorting Constraints</vt:lpstr>
      <vt:lpstr> Position Constraint Solver – Sample conversions</vt:lpstr>
      <vt:lpstr>Testbed Profiling</vt:lpstr>
      <vt:lpstr>Putting it all together</vt:lpstr>
      <vt:lpstr>Summary</vt:lpstr>
      <vt:lpstr>Thank You –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Box2D with SIMD in JavaScript</dc:title>
  <cp:lastModifiedBy>Jensen, Peter</cp:lastModifiedBy>
  <cp:revision>131</cp:revision>
  <dcterms:modified xsi:type="dcterms:W3CDTF">2014-10-21T04:45:13Z</dcterms:modified>
</cp:coreProperties>
</file>