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7" d="100"/>
          <a:sy n="107" d="100"/>
        </p:scale>
        <p:origin x="-78" y="-3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54951D-F8AE-4273-8166-A1D979EF51AD}" type="datetimeFigureOut">
              <a:rPr lang="en-US" smtClean="0"/>
              <a:t>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D5687-4D87-433D-953F-C8E5AB76F55C}" type="slidenum">
              <a:rPr lang="en-US" smtClean="0"/>
              <a:t>‹#›</a:t>
            </a:fld>
            <a:endParaRPr lang="en-US"/>
          </a:p>
        </p:txBody>
      </p:sp>
    </p:spTree>
    <p:extLst>
      <p:ext uri="{BB962C8B-B14F-4D97-AF65-F5344CB8AC3E}">
        <p14:creationId xmlns:p14="http://schemas.microsoft.com/office/powerpoint/2010/main" val="270527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8EE34-38B0-4CD1-8ADC-E75A637420DE}" type="slidenum">
              <a:rPr lang="en-US"/>
              <a:pPr/>
              <a:t>27</a:t>
            </a:fld>
            <a:endParaRPr lang="en-US" dirty="0"/>
          </a:p>
        </p:txBody>
      </p:sp>
      <p:sp>
        <p:nvSpPr>
          <p:cNvPr id="49154" name="Rectangle 2"/>
          <p:cNvSpPr>
            <a:spLocks noGrp="1" noRot="1" noChangeAspect="1" noChangeArrowheads="1" noTextEdit="1"/>
          </p:cNvSpPr>
          <p:nvPr>
            <p:ph type="sldImg"/>
          </p:nvPr>
        </p:nvSpPr>
        <p:spPr>
          <a:xfrm>
            <a:off x="381000" y="685800"/>
            <a:ext cx="6096000" cy="3429000"/>
          </a:xfrm>
          <a:ln/>
        </p:spPr>
      </p:sp>
      <p:sp>
        <p:nvSpPr>
          <p:cNvPr id="491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98456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A7E64E82-1ABC-4C1C-AD88-1187CB96081A}" type="slidenum">
              <a:rPr lang="en-US" smtClean="0"/>
              <a:pPr/>
              <a:t>30</a:t>
            </a:fld>
            <a:endParaRPr lang="en-US" dirty="0" smtClean="0"/>
          </a:p>
        </p:txBody>
      </p:sp>
      <p:sp>
        <p:nvSpPr>
          <p:cNvPr id="5123" name="Rectangle 2"/>
          <p:cNvSpPr>
            <a:spLocks noGrp="1" noRot="1" noChangeAspect="1" noChangeArrowheads="1" noTextEdit="1"/>
          </p:cNvSpPr>
          <p:nvPr>
            <p:ph type="sldImg"/>
          </p:nvPr>
        </p:nvSpPr>
        <p:spPr>
          <a:xfrm>
            <a:off x="381000" y="685800"/>
            <a:ext cx="6096000" cy="3429000"/>
          </a:xfrm>
          <a:ln/>
        </p:spPr>
      </p:sp>
      <p:sp>
        <p:nvSpPr>
          <p:cNvPr id="51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644002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52" y="2961597"/>
            <a:ext cx="10950515" cy="1470025"/>
          </a:xfrm>
        </p:spPr>
        <p:txBody>
          <a:bodyPr lIns="0" rIns="0" anchor="b" anchorCtr="0">
            <a:noAutofit/>
          </a:bodyPr>
          <a:lstStyle>
            <a:lvl1pPr>
              <a:defRPr sz="3733"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607484" y="4651631"/>
            <a:ext cx="8440283" cy="1233813"/>
          </a:xfrm>
        </p:spPr>
        <p:txBody>
          <a:bodyPr lIns="0" rIns="0">
            <a:noAutofit/>
          </a:bodyPr>
          <a:lstStyle>
            <a:lvl1pPr marL="0" indent="0" algn="l">
              <a:buNone/>
              <a:defRPr sz="1600" b="1" baseline="0">
                <a:solidFill>
                  <a:schemeClr val="bg1"/>
                </a:solidFill>
                <a:latin typeface="+mn-lt"/>
                <a:cs typeface="Intel Clear" panose="020B0604020203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pic>
        <p:nvPicPr>
          <p:cNvPr id="9"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0047" y="5380857"/>
            <a:ext cx="1901952" cy="14704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sf\Home\Desktop\IntelLookInsideCLEAR_W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096" y="1909189"/>
            <a:ext cx="2732848" cy="76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8036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159449"/>
            <a:ext cx="10363200" cy="1362075"/>
          </a:xfrm>
        </p:spPr>
        <p:txBody>
          <a:bodyPr anchor="b" anchorCtr="0">
            <a:noAutofit/>
          </a:bodyPr>
          <a:lstStyle>
            <a:lvl1pPr algn="l">
              <a:defRPr sz="3733" b="0" cap="none">
                <a:solidFill>
                  <a:schemeClr val="accent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607484" y="3670233"/>
            <a:ext cx="10363200" cy="1500187"/>
          </a:xfrm>
        </p:spPr>
        <p:txBody>
          <a:bodyPr anchor="t" anchorCtr="0">
            <a:noAutofit/>
          </a:bodyPr>
          <a:lstStyle>
            <a:lvl1pPr marL="0" indent="0">
              <a:buNone/>
              <a:defRPr sz="1600" b="1"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0C5CCEE-D03D-489F-97ED-FB0A92A5761D}" type="slidenum">
              <a:rPr lang="en-US" smtClean="0"/>
              <a:t>‹#›</a:t>
            </a:fld>
            <a:endParaRPr lang="en-US"/>
          </a:p>
        </p:txBody>
      </p:sp>
    </p:spTree>
    <p:extLst>
      <p:ext uri="{BB962C8B-B14F-4D97-AF65-F5344CB8AC3E}">
        <p14:creationId xmlns:p14="http://schemas.microsoft.com/office/powerpoint/2010/main" val="15287745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 y="6409112"/>
            <a:ext cx="12192000" cy="4488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607484" y="2159449"/>
            <a:ext cx="10363200" cy="1362075"/>
          </a:xfrm>
        </p:spPr>
        <p:txBody>
          <a:bodyPr anchor="b" anchorCtr="0">
            <a:noAutofit/>
          </a:bodyPr>
          <a:lstStyle>
            <a:lvl1pPr algn="l">
              <a:defRPr sz="3733"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607484" y="3670233"/>
            <a:ext cx="10363200" cy="1500187"/>
          </a:xfrm>
        </p:spPr>
        <p:txBody>
          <a:bodyPr anchor="t" anchorCtr="0">
            <a:noAutofit/>
          </a:bodyPr>
          <a:lstStyle>
            <a:lvl1pPr marL="0" indent="0">
              <a:buNone/>
              <a:defRPr sz="1600" b="1"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A0C5CCEE-D03D-489F-97ED-FB0A92A5761D}" type="slidenum">
              <a:rPr lang="en-US" smtClean="0"/>
              <a:t>‹#›</a:t>
            </a:fld>
            <a:endParaRPr lang="en-US"/>
          </a:p>
        </p:txBody>
      </p:sp>
    </p:spTree>
    <p:extLst>
      <p:ext uri="{BB962C8B-B14F-4D97-AF65-F5344CB8AC3E}">
        <p14:creationId xmlns:p14="http://schemas.microsoft.com/office/powerpoint/2010/main" val="172211316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solidFill>
          <a:schemeClr val="accent1"/>
        </a:solidFill>
        <a:effectLst/>
      </p:bgPr>
    </p:bg>
    <p:spTree>
      <p:nvGrpSpPr>
        <p:cNvPr id="1" name=""/>
        <p:cNvGrpSpPr/>
        <p:nvPr/>
      </p:nvGrpSpPr>
      <p:grpSpPr>
        <a:xfrm>
          <a:off x="0" y="0"/>
          <a:ext cx="0" cy="0"/>
          <a:chOff x="0" y="0"/>
          <a:chExt cx="0" cy="0"/>
        </a:xfrm>
      </p:grpSpPr>
      <p:pic>
        <p:nvPicPr>
          <p:cNvPr id="14" name="Picture 2" descr="\\.psf\Home\Desktop\WideFooterAIRe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 y="6409112"/>
            <a:ext cx="12192000" cy="4488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607484" y="2871402"/>
            <a:ext cx="10363200" cy="1362075"/>
          </a:xfrm>
        </p:spPr>
        <p:txBody>
          <a:bodyPr anchor="b" anchorCtr="0">
            <a:noAutofit/>
          </a:bodyPr>
          <a:lstStyle>
            <a:lvl1pPr algn="l">
              <a:defRPr sz="3733"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607484" y="4382188"/>
            <a:ext cx="10363200" cy="1500187"/>
          </a:xfrm>
        </p:spPr>
        <p:txBody>
          <a:bodyPr anchor="t" anchorCtr="0">
            <a:noAutofit/>
          </a:bodyPr>
          <a:lstStyle>
            <a:lvl1pPr marL="0" indent="0">
              <a:buNone/>
              <a:defRPr sz="1600" b="1">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A0C5CCEE-D03D-489F-97ED-FB0A92A5761D}" type="slidenum">
              <a:rPr lang="en-US" smtClean="0"/>
              <a:t>‹#›</a:t>
            </a:fld>
            <a:endParaRPr lang="en-US"/>
          </a:p>
        </p:txBody>
      </p:sp>
      <p:sp>
        <p:nvSpPr>
          <p:cNvPr id="5" name="Picture Placeholder 4"/>
          <p:cNvSpPr>
            <a:spLocks noGrp="1"/>
          </p:cNvSpPr>
          <p:nvPr>
            <p:ph type="pic" sz="quarter" idx="13"/>
          </p:nvPr>
        </p:nvSpPr>
        <p:spPr>
          <a:xfrm>
            <a:off x="0" y="2"/>
            <a:ext cx="12192000" cy="3432175"/>
          </a:xfrm>
          <a:solidFill>
            <a:schemeClr val="bg2">
              <a:lumMod val="20000"/>
              <a:lumOff val="80000"/>
            </a:schemeClr>
          </a:solidFill>
        </p:spPr>
        <p:txBody>
          <a:bodyPr/>
          <a:lstStyle>
            <a:lvl1pPr>
              <a:defRPr>
                <a:solidFill>
                  <a:schemeClr val="bg1"/>
                </a:solidFill>
              </a:defRPr>
            </a:lvl1pPr>
          </a:lstStyle>
          <a:p>
            <a:r>
              <a:rPr lang="en-US" smtClean="0"/>
              <a:t>Click icon to add picture</a:t>
            </a:r>
            <a:endParaRPr lang="en-US"/>
          </a:p>
        </p:txBody>
      </p:sp>
    </p:spTree>
    <p:extLst>
      <p:ext uri="{BB962C8B-B14F-4D97-AF65-F5344CB8AC3E}">
        <p14:creationId xmlns:p14="http://schemas.microsoft.com/office/powerpoint/2010/main" val="6669823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411797"/>
            <a:ext cx="10970683" cy="1158240"/>
          </a:xfrm>
        </p:spPr>
        <p:txBody>
          <a:bodyPr/>
          <a:lstStyle>
            <a:lvl1pPr>
              <a:defRPr/>
            </a:lvl1pPr>
          </a:lstStyle>
          <a:p>
            <a:r>
              <a:rPr lang="en-US" dirty="0" err="1" smtClean="0"/>
              <a:t>28pt</a:t>
            </a:r>
            <a:r>
              <a:rPr lang="en-US" dirty="0" smtClean="0"/>
              <a:t> Intel Clear Light Headline</a:t>
            </a:r>
            <a:endParaRPr lang="en-US" dirty="0"/>
          </a:p>
        </p:txBody>
      </p:sp>
      <p:sp>
        <p:nvSpPr>
          <p:cNvPr id="3" name="Date Placeholder 2"/>
          <p:cNvSpPr>
            <a:spLocks noGrp="1"/>
          </p:cNvSpPr>
          <p:nvPr>
            <p:ph type="dt" sz="half" idx="10"/>
          </p:nvPr>
        </p:nvSpPr>
        <p:spPr>
          <a:xfrm>
            <a:off x="609600" y="6362367"/>
            <a:ext cx="2844800" cy="365125"/>
          </a:xfrm>
        </p:spPr>
        <p:txBody>
          <a:bodyPr/>
          <a:lstStyle/>
          <a:p>
            <a:fld id="{D7BAD4AB-A0C0-4804-835B-7CAD5144033B}" type="datetimeFigureOut">
              <a:rPr lang="en-US" smtClean="0"/>
              <a:t>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5CCEE-D03D-489F-97ED-FB0A92A5761D}" type="slidenum">
              <a:rPr lang="en-US" smtClean="0"/>
              <a:t>‹#›</a:t>
            </a:fld>
            <a:endParaRPr lang="en-US"/>
          </a:p>
        </p:txBody>
      </p:sp>
    </p:spTree>
    <p:extLst>
      <p:ext uri="{BB962C8B-B14F-4D97-AF65-F5344CB8AC3E}">
        <p14:creationId xmlns:p14="http://schemas.microsoft.com/office/powerpoint/2010/main" val="37723885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AD4AB-A0C0-4804-835B-7CAD5144033B}" type="datetimeFigureOut">
              <a:rPr lang="en-US" smtClean="0"/>
              <a:t>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5CCEE-D03D-489F-97ED-FB0A92A5761D}" type="slidenum">
              <a:rPr lang="en-US" smtClean="0"/>
              <a:t>‹#›</a:t>
            </a:fld>
            <a:endParaRPr lang="en-US"/>
          </a:p>
        </p:txBody>
      </p:sp>
    </p:spTree>
    <p:extLst>
      <p:ext uri="{BB962C8B-B14F-4D97-AF65-F5344CB8AC3E}">
        <p14:creationId xmlns:p14="http://schemas.microsoft.com/office/powerpoint/2010/main" val="13505019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607484" y="6417734"/>
            <a:ext cx="2247410" cy="164212"/>
          </a:xfrm>
          <a:prstGeom prst="rect">
            <a:avLst/>
          </a:prstGeom>
        </p:spPr>
        <p:txBody>
          <a:bodyPr wrap="none" lIns="0" tIns="0" rIns="0" bIns="0">
            <a:spAutoFit/>
          </a:bodyPr>
          <a:lstStyle/>
          <a:p>
            <a:pPr algn="l" rtl="0"/>
            <a:r>
              <a:rPr lang="en-US" sz="1067" b="0" i="0" u="none" strike="noStrike" kern="1200" baseline="0" dirty="0" smtClean="0">
                <a:solidFill>
                  <a:schemeClr val="accent3"/>
                </a:solidFill>
                <a:latin typeface="+mn-lt"/>
                <a:ea typeface="+mn-ea"/>
                <a:cs typeface="Neo Sans Intel"/>
              </a:rPr>
              <a:t>Intel Confidential — Do Not Forward</a:t>
            </a:r>
          </a:p>
        </p:txBody>
      </p:sp>
      <p:pic>
        <p:nvPicPr>
          <p:cNvPr id="4" name="Picture 2" descr="\\.psf\Home\Desktop\Int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691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609600" y="274637"/>
            <a:ext cx="109728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12" name="Shape 12"/>
          <p:cNvSpPr txBox="1">
            <a:spLocks noGrp="1"/>
          </p:cNvSpPr>
          <p:nvPr>
            <p:ph type="body" idx="1"/>
          </p:nvPr>
        </p:nvSpPr>
        <p:spPr>
          <a:xfrm>
            <a:off x="609600" y="1600200"/>
            <a:ext cx="109728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lvl="0"/>
            <a:r>
              <a:rPr lang="en-US" smtClean="0"/>
              <a:t>Click to edit Master text styles</a:t>
            </a:r>
          </a:p>
        </p:txBody>
      </p:sp>
      <p:sp>
        <p:nvSpPr>
          <p:cNvPr id="4" name="Slide Number Placeholder 5"/>
          <p:cNvSpPr>
            <a:spLocks noGrp="1"/>
          </p:cNvSpPr>
          <p:nvPr>
            <p:ph type="sldNum" sz="quarter" idx="12"/>
          </p:nvPr>
        </p:nvSpPr>
        <p:spPr>
          <a:xfrm>
            <a:off x="9163136" y="6456191"/>
            <a:ext cx="2844800" cy="365125"/>
          </a:xfrm>
        </p:spPr>
        <p:txBody>
          <a:bodyPr/>
          <a:lstStyle/>
          <a:p>
            <a:fld id="{A0C5CCEE-D03D-489F-97ED-FB0A92A5761D}" type="slidenum">
              <a:rPr lang="en-US" smtClean="0"/>
              <a:t>‹#›</a:t>
            </a:fld>
            <a:endParaRPr lang="en-US"/>
          </a:p>
        </p:txBody>
      </p:sp>
    </p:spTree>
    <p:extLst>
      <p:ext uri="{BB962C8B-B14F-4D97-AF65-F5344CB8AC3E}">
        <p14:creationId xmlns:p14="http://schemas.microsoft.com/office/powerpoint/2010/main" val="2513704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Page Generic 2">
    <p:spTree>
      <p:nvGrpSpPr>
        <p:cNvPr id="1" name=""/>
        <p:cNvGrpSpPr/>
        <p:nvPr/>
      </p:nvGrpSpPr>
      <p:grpSpPr>
        <a:xfrm>
          <a:off x="0" y="0"/>
          <a:ext cx="0" cy="0"/>
          <a:chOff x="0" y="0"/>
          <a:chExt cx="0" cy="0"/>
        </a:xfrm>
      </p:grpSpPr>
      <p:sp>
        <p:nvSpPr>
          <p:cNvPr id="6" name="Title 1"/>
          <p:cNvSpPr>
            <a:spLocks noGrp="1"/>
          </p:cNvSpPr>
          <p:nvPr>
            <p:ph type="title"/>
          </p:nvPr>
        </p:nvSpPr>
        <p:spPr>
          <a:xfrm>
            <a:off x="406400" y="228600"/>
            <a:ext cx="11480800" cy="685800"/>
          </a:xfrm>
          <a:prstGeom prst="rect">
            <a:avLst/>
          </a:prstGeom>
        </p:spPr>
        <p:txBody>
          <a:bodyPr anchor="t"/>
          <a:lstStyle>
            <a:lvl1pPr>
              <a:defRPr baseline="0">
                <a:solidFill>
                  <a:srgbClr val="0860A8"/>
                </a:solidFill>
              </a:defRPr>
            </a:lvl1pPr>
          </a:lstStyle>
          <a:p>
            <a:r>
              <a:rPr lang="en-US" dirty="0" smtClean="0"/>
              <a:t>Click to edit Master title style</a:t>
            </a:r>
            <a:endParaRPr lang="en-US" dirty="0"/>
          </a:p>
        </p:txBody>
      </p:sp>
      <p:sp>
        <p:nvSpPr>
          <p:cNvPr id="7" name="Content Placeholder 2"/>
          <p:cNvSpPr>
            <a:spLocks noGrp="1"/>
          </p:cNvSpPr>
          <p:nvPr>
            <p:ph idx="1"/>
          </p:nvPr>
        </p:nvSpPr>
        <p:spPr>
          <a:xfrm>
            <a:off x="304800" y="1219201"/>
            <a:ext cx="11582400" cy="4876801"/>
          </a:xfrm>
          <a:prstGeom prst="rect">
            <a:avLst/>
          </a:prstGeom>
        </p:spPr>
        <p:txBody>
          <a:bodyPr/>
          <a:lstStyle>
            <a:lvl1pPr marL="457189" indent="-457189">
              <a:spcBef>
                <a:spcPts val="0"/>
              </a:spcBef>
              <a:spcAft>
                <a:spcPts val="800"/>
              </a:spcAft>
              <a:buSzPct val="90000"/>
              <a:defRPr sz="3200">
                <a:solidFill>
                  <a:schemeClr val="tx1"/>
                </a:solidFill>
              </a:defRPr>
            </a:lvl1pPr>
            <a:lvl2pPr marL="922844" indent="-313259">
              <a:spcBef>
                <a:spcPts val="0"/>
              </a:spcBef>
              <a:spcAft>
                <a:spcPts val="800"/>
              </a:spcAft>
              <a:defRPr sz="2700">
                <a:solidFill>
                  <a:schemeClr val="tx1"/>
                </a:solidFill>
              </a:defRPr>
            </a:lvl2pPr>
            <a:lvl3pPr marL="1523962" indent="-304792">
              <a:spcBef>
                <a:spcPts val="0"/>
              </a:spcBef>
              <a:spcAft>
                <a:spcPts val="0"/>
              </a:spcAft>
              <a:buFont typeface="Wingdings" pitchFamily="2" charset="2"/>
              <a:buChar char="§"/>
              <a:defRPr sz="2400">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 </a:t>
            </a:r>
          </a:p>
          <a:p>
            <a:pPr lvl="1"/>
            <a:endParaRPr lang="en-US" dirty="0" smtClean="0"/>
          </a:p>
        </p:txBody>
      </p:sp>
      <p:sp>
        <p:nvSpPr>
          <p:cNvPr id="4" name="Slide Number Placeholder 2"/>
          <p:cNvSpPr>
            <a:spLocks noGrp="1"/>
          </p:cNvSpPr>
          <p:nvPr>
            <p:ph type="sldNum" sz="quarter" idx="10"/>
          </p:nvPr>
        </p:nvSpPr>
        <p:spPr>
          <a:xfrm>
            <a:off x="609601" y="6405034"/>
            <a:ext cx="509924" cy="258260"/>
          </a:xfrm>
        </p:spPr>
        <p:txBody>
          <a:bodyPr/>
          <a:lstStyle/>
          <a:p>
            <a:fld id="{4B4CA592-1F25-4DB7-B054-916AA0B8DACF}" type="slidenum">
              <a:rPr lang="en-US" smtClean="0"/>
              <a:pPr/>
              <a:t>‹#›</a:t>
            </a:fld>
            <a:endParaRPr lang="en-US" dirty="0"/>
          </a:p>
        </p:txBody>
      </p:sp>
    </p:spTree>
    <p:extLst>
      <p:ext uri="{BB962C8B-B14F-4D97-AF65-F5344CB8AC3E}">
        <p14:creationId xmlns:p14="http://schemas.microsoft.com/office/powerpoint/2010/main" val="26601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52" y="3140901"/>
            <a:ext cx="10950515" cy="1470025"/>
          </a:xfrm>
        </p:spPr>
        <p:txBody>
          <a:bodyPr lIns="0" rIns="0" anchor="b" anchorCtr="0">
            <a:noAutofit/>
          </a:bodyPr>
          <a:lstStyle>
            <a:lvl1pPr>
              <a:defRPr sz="3733"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607484" y="4830935"/>
            <a:ext cx="8440283" cy="1233813"/>
          </a:xfrm>
        </p:spPr>
        <p:txBody>
          <a:bodyPr lIns="0" rIns="0">
            <a:noAutofit/>
          </a:bodyPr>
          <a:lstStyle>
            <a:lvl1pPr marL="0" indent="0" algn="l">
              <a:buNone/>
              <a:defRPr sz="1600" b="1" baseline="0">
                <a:solidFill>
                  <a:srgbClr val="FFDA00"/>
                </a:solidFill>
                <a:latin typeface="+mn-lt"/>
                <a:cs typeface="Intel Clear" panose="020B0604020203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p:nvSpPr>
        <p:spPr>
          <a:xfrm>
            <a:off x="607484" y="6417734"/>
            <a:ext cx="2247410" cy="164212"/>
          </a:xfrm>
          <a:prstGeom prst="rect">
            <a:avLst/>
          </a:prstGeom>
        </p:spPr>
        <p:txBody>
          <a:bodyPr wrap="none" lIns="0" tIns="0" rIns="0" bIns="0">
            <a:spAutoFit/>
          </a:bodyPr>
          <a:lstStyle/>
          <a:p>
            <a:pPr algn="l" rtl="0"/>
            <a:r>
              <a:rPr lang="en-US" sz="1067" b="0" i="0" u="none" strike="noStrike" kern="1200" baseline="0" dirty="0" smtClean="0">
                <a:solidFill>
                  <a:schemeClr val="accent3"/>
                </a:solidFill>
                <a:latin typeface="+mn-lt"/>
                <a:ea typeface="+mn-ea"/>
                <a:cs typeface="Neo Sans Intel"/>
              </a:rPr>
              <a:t>Intel Confidential — Do Not Forward</a:t>
            </a:r>
          </a:p>
        </p:txBody>
      </p:sp>
      <p:sp>
        <p:nvSpPr>
          <p:cNvPr id="8" name="Freeform 7"/>
          <p:cNvSpPr/>
          <p:nvPr/>
        </p:nvSpPr>
        <p:spPr>
          <a:xfrm>
            <a:off x="-9962" y="-14660"/>
            <a:ext cx="12202753" cy="708939"/>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80091 w 9155661"/>
              <a:gd name="connsiteY0" fmla="*/ 2419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80091 w 9155661"/>
              <a:gd name="connsiteY6" fmla="*/ 241917 h 911412"/>
              <a:gd name="connsiteX0" fmla="*/ 3124 w 9155661"/>
              <a:gd name="connsiteY0" fmla="*/ 175940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75940 h 911412"/>
              <a:gd name="connsiteX0" fmla="*/ 3124 w 9155661"/>
              <a:gd name="connsiteY0" fmla="*/ 1466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46617 h 911412"/>
              <a:gd name="connsiteX0" fmla="*/ 3124 w 9151521"/>
              <a:gd name="connsiteY0" fmla="*/ 0 h 764795"/>
              <a:gd name="connsiteX1" fmla="*/ 0 w 9151521"/>
              <a:gd name="connsiteY1" fmla="*/ 763938 h 764795"/>
              <a:gd name="connsiteX2" fmla="*/ 5393765 w 9151521"/>
              <a:gd name="connsiteY2" fmla="*/ 764795 h 764795"/>
              <a:gd name="connsiteX3" fmla="*/ 5909236 w 9151521"/>
              <a:gd name="connsiteY3" fmla="*/ 451030 h 764795"/>
              <a:gd name="connsiteX4" fmla="*/ 9151470 w 9151521"/>
              <a:gd name="connsiteY4" fmla="*/ 448657 h 764795"/>
              <a:gd name="connsiteX5" fmla="*/ 9067698 w 9151521"/>
              <a:gd name="connsiteY5" fmla="*/ 21992 h 764795"/>
              <a:gd name="connsiteX6" fmla="*/ 3124 w 9151521"/>
              <a:gd name="connsiteY6" fmla="*/ 0 h 764795"/>
              <a:gd name="connsiteX0" fmla="*/ 3124 w 9152065"/>
              <a:gd name="connsiteY0" fmla="*/ 0 h 764795"/>
              <a:gd name="connsiteX1" fmla="*/ 0 w 9152065"/>
              <a:gd name="connsiteY1" fmla="*/ 763938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64795"/>
              <a:gd name="connsiteX1" fmla="*/ 0 w 9152065"/>
              <a:gd name="connsiteY1" fmla="*/ 697960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06148"/>
              <a:gd name="connsiteX1" fmla="*/ 0 w 9152065"/>
              <a:gd name="connsiteY1" fmla="*/ 697960 h 706148"/>
              <a:gd name="connsiteX2" fmla="*/ 5476230 w 9152065"/>
              <a:gd name="connsiteY2" fmla="*/ 706148 h 706148"/>
              <a:gd name="connsiteX3" fmla="*/ 5909236 w 9152065"/>
              <a:gd name="connsiteY3" fmla="*/ 451030 h 706148"/>
              <a:gd name="connsiteX4" fmla="*/ 9151470 w 9152065"/>
              <a:gd name="connsiteY4" fmla="*/ 448657 h 706148"/>
              <a:gd name="connsiteX5" fmla="*/ 9150163 w 9152065"/>
              <a:gd name="connsiteY5" fmla="*/ 14661 h 706148"/>
              <a:gd name="connsiteX6" fmla="*/ 3124 w 9152065"/>
              <a:gd name="connsiteY6" fmla="*/ 0 h 706148"/>
              <a:gd name="connsiteX0" fmla="*/ 3124 w 9152065"/>
              <a:gd name="connsiteY0" fmla="*/ 7331 h 713479"/>
              <a:gd name="connsiteX1" fmla="*/ 0 w 9152065"/>
              <a:gd name="connsiteY1" fmla="*/ 705291 h 713479"/>
              <a:gd name="connsiteX2" fmla="*/ 5476230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87226 w 9152065"/>
              <a:gd name="connsiteY2" fmla="*/ 691487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13479"/>
              <a:gd name="connsiteX1" fmla="*/ 0 w 9152065"/>
              <a:gd name="connsiteY1" fmla="*/ 705291 h 713479"/>
              <a:gd name="connsiteX2" fmla="*/ 5470733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70733 w 9152065"/>
              <a:gd name="connsiteY2" fmla="*/ 695319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08939"/>
              <a:gd name="connsiteX1" fmla="*/ 0 w 9152065"/>
              <a:gd name="connsiteY1" fmla="*/ 705291 h 708939"/>
              <a:gd name="connsiteX2" fmla="*/ 5467329 w 9152065"/>
              <a:gd name="connsiteY2" fmla="*/ 708939 h 708939"/>
              <a:gd name="connsiteX3" fmla="*/ 5909236 w 9152065"/>
              <a:gd name="connsiteY3" fmla="*/ 458361 h 708939"/>
              <a:gd name="connsiteX4" fmla="*/ 9151470 w 9152065"/>
              <a:gd name="connsiteY4" fmla="*/ 455988 h 708939"/>
              <a:gd name="connsiteX5" fmla="*/ 9150163 w 9152065"/>
              <a:gd name="connsiteY5" fmla="*/ 0 h 708939"/>
              <a:gd name="connsiteX6" fmla="*/ 3124 w 9152065"/>
              <a:gd name="connsiteY6" fmla="*/ 7331 h 70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2065" h="708939">
                <a:moveTo>
                  <a:pt x="3124" y="7331"/>
                </a:moveTo>
                <a:cubicBezTo>
                  <a:pt x="634" y="308645"/>
                  <a:pt x="2490" y="403977"/>
                  <a:pt x="0" y="705291"/>
                </a:cubicBezTo>
                <a:lnTo>
                  <a:pt x="5467329" y="708939"/>
                </a:lnTo>
                <a:lnTo>
                  <a:pt x="5909236" y="458361"/>
                </a:lnTo>
                <a:lnTo>
                  <a:pt x="9151470" y="455988"/>
                </a:lnTo>
                <a:cubicBezTo>
                  <a:pt x="9153960" y="254282"/>
                  <a:pt x="9147673" y="201706"/>
                  <a:pt x="9150163" y="0"/>
                </a:cubicBezTo>
                <a:lnTo>
                  <a:pt x="3124" y="7331"/>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0" name="Picture 2" descr="\\.psf\Home\Desktop\Int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572" y="1631548"/>
            <a:ext cx="1627841" cy="107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920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BAD4AB-A0C0-4804-835B-7CAD5144033B}" type="datetimeFigureOut">
              <a:rPr lang="en-US" smtClean="0"/>
              <a:t>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5CCEE-D03D-489F-97ED-FB0A92A5761D}" type="slidenum">
              <a:rPr lang="en-US" smtClean="0"/>
              <a:t>‹#›</a:t>
            </a:fld>
            <a:endParaRPr lang="en-US" dirty="0"/>
          </a:p>
        </p:txBody>
      </p:sp>
      <p:sp>
        <p:nvSpPr>
          <p:cNvPr id="7" name="Title 6"/>
          <p:cNvSpPr>
            <a:spLocks noGrp="1"/>
          </p:cNvSpPr>
          <p:nvPr>
            <p:ph type="title" hasCustomPrompt="1"/>
          </p:nvPr>
        </p:nvSpPr>
        <p:spPr>
          <a:xfrm>
            <a:off x="607484" y="411797"/>
            <a:ext cx="10972800" cy="115824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607484" y="1604434"/>
            <a:ext cx="10970683" cy="4567767"/>
          </a:xfrm>
        </p:spPr>
        <p:txBody>
          <a:bodyPr/>
          <a:lstStyle>
            <a:lvl2pPr>
              <a:defRPr sz="2400"/>
            </a:lvl2pPr>
            <a:lvl3pPr>
              <a:defRPr sz="2400"/>
            </a:lvl3pPr>
            <a:lvl4pPr>
              <a:defRPr sz="2133"/>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819684554"/>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BAD4AB-A0C0-4804-835B-7CAD5144033B}" type="datetimeFigureOut">
              <a:rPr lang="en-US" smtClean="0"/>
              <a:t>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5CCEE-D03D-489F-97ED-FB0A92A5761D}" type="slidenum">
              <a:rPr lang="en-US" smtClean="0"/>
              <a:t>‹#›</a:t>
            </a:fld>
            <a:endParaRPr lang="en-US"/>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607484" y="1604434"/>
            <a:ext cx="10970683" cy="4567767"/>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0683393"/>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411797"/>
            <a:ext cx="10970683" cy="1158240"/>
          </a:xfrm>
        </p:spPr>
        <p:txBody>
          <a:bodyPr/>
          <a:lstStyle>
            <a:lvl1pPr>
              <a:defRPr/>
            </a:lvl1pPr>
          </a:lstStyle>
          <a:p>
            <a:r>
              <a:rPr lang="en-US" dirty="0" err="1" smtClean="0"/>
              <a:t>28pt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fld id="{D7BAD4AB-A0C0-4804-835B-7CAD5144033B}" type="datetimeFigureOut">
              <a:rPr lang="en-US" smtClean="0"/>
              <a:t>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5CCEE-D03D-489F-97ED-FB0A92A5761D}"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19976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411797"/>
            <a:ext cx="10970683" cy="1158240"/>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lang="en-US" sz="3733" b="0" i="0" u="none" strike="noStrike" baseline="0" smtClean="0"/>
            </a:lvl1pPr>
          </a:lstStyle>
          <a:p>
            <a:r>
              <a:rPr lang="en-US" dirty="0" err="1" smtClean="0"/>
              <a:t>28pt</a:t>
            </a:r>
            <a:r>
              <a:rPr lang="en-US" dirty="0" smtClean="0"/>
              <a:t> Intel Clear Light Headline</a:t>
            </a:r>
            <a:endParaRPr lang="en-US" dirty="0"/>
          </a:p>
        </p:txBody>
      </p:sp>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5867" baseline="0">
                <a:solidFill>
                  <a:schemeClr val="accent2"/>
                </a:solidFill>
                <a:latin typeface="+mj-lt"/>
                <a:cs typeface="Intel Clear Light" panose="020B0404020203020204" pitchFamily="34" charset="0"/>
              </a:defRPr>
            </a:lvl1pPr>
            <a:lvl2pPr marL="556670" indent="-300559">
              <a:buFont typeface="Lucida Grande"/>
              <a:buChar char="−"/>
              <a:defRPr sz="1600" baseline="0">
                <a:latin typeface="+mn-lt"/>
                <a:cs typeface="Intel Clear" panose="020B0604020203020204" pitchFamily="34" charset="0"/>
              </a:defRPr>
            </a:lvl2pPr>
            <a:lvl3pPr marL="914377" indent="-304792">
              <a:defRPr sz="1600">
                <a:latin typeface="+mn-lt"/>
              </a:defRPr>
            </a:lvl3pPr>
            <a:lvl4pPr>
              <a:defRPr sz="1467">
                <a:latin typeface="+mn-lt"/>
              </a:defRPr>
            </a:lvl4pPr>
            <a:lvl5pPr>
              <a:defRPr sz="1400">
                <a:latin typeface="+mn-lt"/>
              </a:defRPr>
            </a:lvl5pPr>
          </a:lstStyle>
          <a:p>
            <a:pPr lvl="0"/>
            <a:r>
              <a:rPr lang="en-US" dirty="0" smtClean="0"/>
              <a:t>“</a:t>
            </a:r>
            <a:r>
              <a:rPr lang="en-US" dirty="0" err="1" smtClean="0"/>
              <a:t>44pt</a:t>
            </a:r>
            <a:r>
              <a:rPr lang="en-US" dirty="0" smtClean="0"/>
              <a:t> Intel Clear Light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7BAD4AB-A0C0-4804-835B-7CAD5144033B}" type="datetimeFigureOut">
              <a:rPr lang="en-US" smtClean="0"/>
              <a:t>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5CCEE-D03D-489F-97ED-FB0A92A5761D}" type="slidenum">
              <a:rPr lang="en-US" smtClean="0"/>
              <a:t>‹#›</a:t>
            </a:fld>
            <a:endParaRPr lang="en-US"/>
          </a:p>
        </p:txBody>
      </p:sp>
    </p:spTree>
    <p:extLst>
      <p:ext uri="{BB962C8B-B14F-4D97-AF65-F5344CB8AC3E}">
        <p14:creationId xmlns:p14="http://schemas.microsoft.com/office/powerpoint/2010/main" val="3073975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12192000" cy="6858000"/>
          </a:xfrm>
          <a:solidFill>
            <a:schemeClr val="bg2">
              <a:lumMod val="20000"/>
              <a:lumOff val="80000"/>
            </a:schemeClr>
          </a:solidFill>
        </p:spPr>
        <p:txBody>
          <a:bodyPr/>
          <a:lstStyle/>
          <a:p>
            <a:r>
              <a:rPr lang="en-US" smtClean="0"/>
              <a:t>Click icon to add picture</a:t>
            </a:r>
            <a:endParaRPr lang="en-US"/>
          </a:p>
        </p:txBody>
      </p:sp>
      <p:sp>
        <p:nvSpPr>
          <p:cNvPr id="12" name="Picture Placeholder 10"/>
          <p:cNvSpPr>
            <a:spLocks noGrp="1" noChangeAspect="1"/>
          </p:cNvSpPr>
          <p:nvPr>
            <p:ph type="pic" sz="quarter" idx="14"/>
          </p:nvPr>
        </p:nvSpPr>
        <p:spPr>
          <a:xfrm>
            <a:off x="0" y="6406896"/>
            <a:ext cx="12192000" cy="451104"/>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33">
                <a:solidFill>
                  <a:schemeClr val="bg1"/>
                </a:solidFill>
              </a:defRPr>
            </a:lvl1pPr>
          </a:lstStyle>
          <a:p>
            <a:r>
              <a:rPr lang="en-US" smtClean="0"/>
              <a:t>Click icon to add picture</a:t>
            </a:r>
            <a:endParaRPr lang="en-US"/>
          </a:p>
        </p:txBody>
      </p:sp>
      <p:sp>
        <p:nvSpPr>
          <p:cNvPr id="2" name="Title 1"/>
          <p:cNvSpPr>
            <a:spLocks noGrp="1"/>
          </p:cNvSpPr>
          <p:nvPr>
            <p:ph type="title" hasCustomPrompt="1"/>
          </p:nvPr>
        </p:nvSpPr>
        <p:spPr>
          <a:xfrm>
            <a:off x="607484" y="411797"/>
            <a:ext cx="10970683" cy="1158240"/>
          </a:xfrm>
        </p:spPr>
        <p:txBody>
          <a:bodyPr>
            <a:normAutofit/>
          </a:bodyPr>
          <a:lstStyle>
            <a:lvl1pPr>
              <a:defRPr sz="3733" baseline="0"/>
            </a:lvl1pPr>
          </a:lstStyle>
          <a:p>
            <a:r>
              <a:rPr lang="en-US" dirty="0" err="1" smtClean="0"/>
              <a:t>28pt</a:t>
            </a:r>
            <a:r>
              <a:rPr lang="en-US" dirty="0" smtClean="0"/>
              <a:t> Intel Clear Light Headline</a:t>
            </a:r>
            <a:endParaRPr lang="en-US" dirty="0"/>
          </a:p>
        </p:txBody>
      </p:sp>
      <p:sp>
        <p:nvSpPr>
          <p:cNvPr id="6" name="Slide Number Placeholder 5"/>
          <p:cNvSpPr>
            <a:spLocks noGrp="1"/>
          </p:cNvSpPr>
          <p:nvPr>
            <p:ph type="sldNum" sz="quarter" idx="12"/>
          </p:nvPr>
        </p:nvSpPr>
        <p:spPr/>
        <p:txBody>
          <a:bodyPr/>
          <a:lstStyle/>
          <a:p>
            <a:fld id="{A0C5CCEE-D03D-489F-97ED-FB0A92A5761D}" type="slidenum">
              <a:rPr lang="en-US" smtClean="0"/>
              <a:t>‹#›</a:t>
            </a:fld>
            <a:endParaRPr lang="en-US"/>
          </a:p>
        </p:txBody>
      </p:sp>
      <p:sp>
        <p:nvSpPr>
          <p:cNvPr id="13" name="Date Placeholder 1"/>
          <p:cNvSpPr>
            <a:spLocks noGrp="1"/>
          </p:cNvSpPr>
          <p:nvPr>
            <p:ph type="dt" sz="half" idx="10"/>
          </p:nvPr>
        </p:nvSpPr>
        <p:spPr>
          <a:xfrm>
            <a:off x="609600" y="6356351"/>
            <a:ext cx="2844800" cy="365125"/>
          </a:xfrm>
        </p:spPr>
        <p:txBody>
          <a:bodyPr/>
          <a:lstStyle/>
          <a:p>
            <a:fld id="{D7BAD4AB-A0C0-4804-835B-7CAD5144033B}" type="datetimeFigureOut">
              <a:rPr lang="en-US" smtClean="0"/>
              <a:t>2/9/2015</a:t>
            </a:fld>
            <a:endParaRPr lang="en-US"/>
          </a:p>
        </p:txBody>
      </p:sp>
      <p:sp>
        <p:nvSpPr>
          <p:cNvPr id="14" name="Footer Placeholder 2"/>
          <p:cNvSpPr>
            <a:spLocks noGrp="1"/>
          </p:cNvSpPr>
          <p:nvPr>
            <p:ph type="ftr" sz="quarter" idx="11"/>
          </p:nvPr>
        </p:nvSpPr>
        <p:spPr>
          <a:xfrm>
            <a:off x="4165600" y="6356351"/>
            <a:ext cx="3860800" cy="365125"/>
          </a:xfrm>
        </p:spPr>
        <p:txBody>
          <a:bodyPr/>
          <a:lstStyle/>
          <a:p>
            <a:endParaRPr lang="en-US"/>
          </a:p>
        </p:txBody>
      </p:sp>
    </p:spTree>
    <p:extLst>
      <p:ext uri="{BB962C8B-B14F-4D97-AF65-F5344CB8AC3E}">
        <p14:creationId xmlns:p14="http://schemas.microsoft.com/office/powerpoint/2010/main" val="15724203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3432176"/>
            <a:ext cx="12192000" cy="3425825"/>
          </a:xfrm>
          <a:solidFill>
            <a:schemeClr val="bg2">
              <a:lumMod val="20000"/>
              <a:lumOff val="80000"/>
            </a:schemeClr>
          </a:solidFill>
        </p:spPr>
        <p:txBody>
          <a:bodyPr/>
          <a:lstStyle/>
          <a:p>
            <a:r>
              <a:rPr lang="en-US" smtClean="0"/>
              <a:t>Click icon to add picture</a:t>
            </a:r>
            <a:endParaRPr lang="en-US"/>
          </a:p>
        </p:txBody>
      </p:sp>
      <p:sp>
        <p:nvSpPr>
          <p:cNvPr id="20" name="Picture Placeholder 10"/>
          <p:cNvSpPr>
            <a:spLocks noGrp="1" noChangeAspect="1"/>
          </p:cNvSpPr>
          <p:nvPr>
            <p:ph type="pic" sz="quarter" idx="14"/>
          </p:nvPr>
        </p:nvSpPr>
        <p:spPr>
          <a:xfrm>
            <a:off x="0" y="6406896"/>
            <a:ext cx="12192000" cy="451104"/>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33">
                <a:solidFill>
                  <a:schemeClr val="bg1"/>
                </a:solidFill>
              </a:defRPr>
            </a:lvl1pPr>
          </a:lstStyle>
          <a:p>
            <a:r>
              <a:rPr lang="en-US" smtClean="0"/>
              <a:t>Click icon to add picture</a:t>
            </a:r>
            <a:endParaRPr lang="en-US"/>
          </a:p>
        </p:txBody>
      </p:sp>
      <p:sp>
        <p:nvSpPr>
          <p:cNvPr id="2" name="Title 1"/>
          <p:cNvSpPr>
            <a:spLocks noGrp="1"/>
          </p:cNvSpPr>
          <p:nvPr>
            <p:ph type="title" hasCustomPrompt="1"/>
          </p:nvPr>
        </p:nvSpPr>
        <p:spPr>
          <a:xfrm>
            <a:off x="607484" y="411797"/>
            <a:ext cx="10970683" cy="1158240"/>
          </a:xfrm>
        </p:spPr>
        <p:txBody>
          <a:bodyPr>
            <a:noAutofit/>
          </a:bodyPr>
          <a:lstStyle>
            <a:lvl1pPr>
              <a:defRPr sz="3733"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609600" y="6356351"/>
            <a:ext cx="2844800" cy="365125"/>
          </a:xfrm>
        </p:spPr>
        <p:txBody>
          <a:bodyPr/>
          <a:lstStyle/>
          <a:p>
            <a:fld id="{D7BAD4AB-A0C0-4804-835B-7CAD5144033B}" type="datetimeFigureOut">
              <a:rPr lang="en-US" smtClean="0"/>
              <a:t>2/9/2015</a:t>
            </a:fld>
            <a:endParaRPr lang="en-US"/>
          </a:p>
        </p:txBody>
      </p:sp>
      <p:sp>
        <p:nvSpPr>
          <p:cNvPr id="14" name="Footer Placeholder 2"/>
          <p:cNvSpPr>
            <a:spLocks noGrp="1"/>
          </p:cNvSpPr>
          <p:nvPr>
            <p:ph type="ftr" sz="quarter" idx="11"/>
          </p:nvPr>
        </p:nvSpPr>
        <p:spPr>
          <a:xfrm>
            <a:off x="4165600" y="6356351"/>
            <a:ext cx="3860800" cy="365125"/>
          </a:xfrm>
        </p:spPr>
        <p:txBody>
          <a:bodyPr/>
          <a:lstStyle/>
          <a:p>
            <a:endParaRPr lang="en-US"/>
          </a:p>
        </p:txBody>
      </p:sp>
      <p:sp>
        <p:nvSpPr>
          <p:cNvPr id="6" name="Slide Number Placeholder 5"/>
          <p:cNvSpPr>
            <a:spLocks noGrp="1"/>
          </p:cNvSpPr>
          <p:nvPr>
            <p:ph type="sldNum" sz="quarter" idx="12"/>
          </p:nvPr>
        </p:nvSpPr>
        <p:spPr/>
        <p:txBody>
          <a:bodyPr/>
          <a:lstStyle/>
          <a:p>
            <a:fld id="{A0C5CCEE-D03D-489F-97ED-FB0A92A5761D}" type="slidenum">
              <a:rPr lang="en-US" smtClean="0"/>
              <a:t>‹#›</a:t>
            </a:fld>
            <a:endParaRPr lang="en-US"/>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1829524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Right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237818" y="2"/>
            <a:ext cx="5954183" cy="6857999"/>
          </a:xfrm>
          <a:solidFill>
            <a:schemeClr val="bg2">
              <a:lumMod val="20000"/>
              <a:lumOff val="80000"/>
            </a:schemeClr>
          </a:solidFill>
        </p:spPr>
        <p:txBody>
          <a:bodyPr/>
          <a:lstStyle/>
          <a:p>
            <a:r>
              <a:rPr lang="en-US" smtClean="0"/>
              <a:t>Click icon to add picture</a:t>
            </a:r>
            <a:endParaRPr lang="en-US"/>
          </a:p>
        </p:txBody>
      </p:sp>
      <p:sp>
        <p:nvSpPr>
          <p:cNvPr id="19" name="Picture Placeholder 10"/>
          <p:cNvSpPr>
            <a:spLocks noGrp="1" noChangeAspect="1"/>
          </p:cNvSpPr>
          <p:nvPr>
            <p:ph type="pic" sz="quarter" idx="14"/>
          </p:nvPr>
        </p:nvSpPr>
        <p:spPr>
          <a:xfrm>
            <a:off x="0" y="6406896"/>
            <a:ext cx="12192000" cy="451104"/>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33">
                <a:solidFill>
                  <a:schemeClr val="bg1"/>
                </a:solidFill>
              </a:defRPr>
            </a:lvl1pPr>
          </a:lstStyle>
          <a:p>
            <a:r>
              <a:rPr lang="en-US" smtClean="0"/>
              <a:t>Click icon to add picture</a:t>
            </a:r>
            <a:endParaRPr lang="en-US"/>
          </a:p>
        </p:txBody>
      </p:sp>
      <p:sp>
        <p:nvSpPr>
          <p:cNvPr id="2" name="Title 1"/>
          <p:cNvSpPr>
            <a:spLocks noGrp="1"/>
          </p:cNvSpPr>
          <p:nvPr>
            <p:ph type="title" hasCustomPrompt="1"/>
          </p:nvPr>
        </p:nvSpPr>
        <p:spPr>
          <a:xfrm>
            <a:off x="607484" y="411797"/>
            <a:ext cx="5342467" cy="1158240"/>
          </a:xfrm>
        </p:spPr>
        <p:txBody>
          <a:bodyPr>
            <a:noAutofit/>
          </a:bodyPr>
          <a:lstStyle>
            <a:lvl1pPr>
              <a:defRPr sz="3733"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609600" y="6356351"/>
            <a:ext cx="2844800" cy="365125"/>
          </a:xfrm>
        </p:spPr>
        <p:txBody>
          <a:bodyPr/>
          <a:lstStyle/>
          <a:p>
            <a:fld id="{D7BAD4AB-A0C0-4804-835B-7CAD5144033B}" type="datetimeFigureOut">
              <a:rPr lang="en-US" smtClean="0"/>
              <a:t>2/9/2015</a:t>
            </a:fld>
            <a:endParaRPr lang="en-US"/>
          </a:p>
        </p:txBody>
      </p:sp>
      <p:sp>
        <p:nvSpPr>
          <p:cNvPr id="14" name="Footer Placeholder 2"/>
          <p:cNvSpPr>
            <a:spLocks noGrp="1"/>
          </p:cNvSpPr>
          <p:nvPr>
            <p:ph type="ftr" sz="quarter" idx="11"/>
          </p:nvPr>
        </p:nvSpPr>
        <p:spPr>
          <a:xfrm>
            <a:off x="4165600" y="6356351"/>
            <a:ext cx="3860800" cy="365125"/>
          </a:xfrm>
        </p:spPr>
        <p:txBody>
          <a:bodyPr/>
          <a:lstStyle/>
          <a:p>
            <a:endParaRPr lang="en-US"/>
          </a:p>
        </p:txBody>
      </p:sp>
      <p:sp>
        <p:nvSpPr>
          <p:cNvPr id="6" name="Slide Number Placeholder 5"/>
          <p:cNvSpPr>
            <a:spLocks noGrp="1"/>
          </p:cNvSpPr>
          <p:nvPr>
            <p:ph type="sldNum" sz="quarter" idx="12"/>
          </p:nvPr>
        </p:nvSpPr>
        <p:spPr/>
        <p:txBody>
          <a:bodyPr/>
          <a:lstStyle/>
          <a:p>
            <a:fld id="{A0C5CCEE-D03D-489F-97ED-FB0A92A5761D}" type="slidenum">
              <a:rPr lang="en-US" smtClean="0"/>
              <a:t>‹#›</a:t>
            </a:fld>
            <a:endParaRPr lang="en-US"/>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7568403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16" y="6409112"/>
            <a:ext cx="12192000" cy="4488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07484" y="425344"/>
            <a:ext cx="10972800" cy="115824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D7BAD4AB-A0C0-4804-835B-7CAD5144033B}" type="datetimeFigureOut">
              <a:rPr lang="en-US" smtClean="0"/>
              <a:t>2/9/2015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9163136" y="6456191"/>
            <a:ext cx="2844800" cy="365125"/>
          </a:xfrm>
          <a:prstGeom prst="rect">
            <a:avLst/>
          </a:prstGeom>
        </p:spPr>
        <p:txBody>
          <a:bodyPr vert="horz" lIns="0" tIns="0" rIns="0" bIns="0" rtlCol="0" anchor="ctr"/>
          <a:lstStyle>
            <a:lvl1pPr algn="r">
              <a:defRPr sz="1067">
                <a:solidFill>
                  <a:schemeClr val="bg1"/>
                </a:solidFill>
                <a:latin typeface="+mn-lt"/>
                <a:cs typeface="Intel Clear Light" panose="020B0404020203020204" pitchFamily="34" charset="0"/>
              </a:defRPr>
            </a:lvl1pPr>
          </a:lstStyle>
          <a:p>
            <a:fld id="{A0C5CCEE-D03D-489F-97ED-FB0A92A5761D}" type="slidenum">
              <a:rPr lang="en-US" smtClean="0"/>
              <a:t>‹#›</a:t>
            </a:fld>
            <a:endParaRPr lang="en-US"/>
          </a:p>
        </p:txBody>
      </p:sp>
    </p:spTree>
    <p:extLst>
      <p:ext uri="{BB962C8B-B14F-4D97-AF65-F5344CB8AC3E}">
        <p14:creationId xmlns:p14="http://schemas.microsoft.com/office/powerpoint/2010/main" val="827171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txStyles>
    <p:titleStyle>
      <a:lvl1pPr algn="l" defTabSz="609585" rtl="0" eaLnBrk="1" latinLnBrk="0" hangingPunct="1">
        <a:spcBef>
          <a:spcPct val="0"/>
        </a:spcBef>
        <a:buNone/>
        <a:defRPr sz="3733" kern="1200" baseline="0">
          <a:solidFill>
            <a:schemeClr val="accent1"/>
          </a:solidFill>
          <a:latin typeface="+mj-lt"/>
          <a:ea typeface="+mj-ea"/>
          <a:cs typeface="+mj-cs"/>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Wingdings" charset="2"/>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kripken/emscripten/wiki" TargetMode="External"/><Relationship Id="rId2" Type="http://schemas.openxmlformats.org/officeDocument/2006/relationships/hyperlink" Target="https://github.com/johnmccutchan/ecmascript_simd" TargetMode="External"/><Relationship Id="rId1" Type="http://schemas.openxmlformats.org/officeDocument/2006/relationships/slideLayout" Target="../slideLayouts/slideLayout3.xml"/><Relationship Id="rId5" Type="http://schemas.openxmlformats.org/officeDocument/2006/relationships/hyperlink" Target="https://github.com/PeterJensen/wpmvp2015" TargetMode="External"/><Relationship Id="rId4" Type="http://schemas.openxmlformats.org/officeDocument/2006/relationships/hyperlink" Target="https://github.com/PeterJensen/benchcpp"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intel.com/design/literature.htm"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www.intel.com/performance"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SIMD in </a:t>
            </a:r>
            <a:r>
              <a:rPr lang="en-US" dirty="0" smtClean="0"/>
              <a:t>JavaScript* </a:t>
            </a:r>
            <a:r>
              <a:rPr lang="en-US" dirty="0" smtClean="0"/>
              <a:t>via C++ and </a:t>
            </a:r>
            <a:r>
              <a:rPr lang="en-US" dirty="0" err="1" smtClean="0"/>
              <a:t>Emscripten</a:t>
            </a:r>
            <a:r>
              <a:rPr lang="en-US" dirty="0" smtClean="0"/>
              <a:t>*</a:t>
            </a:r>
            <a:endParaRPr lang="en-US" dirty="0"/>
          </a:p>
        </p:txBody>
      </p:sp>
      <p:sp>
        <p:nvSpPr>
          <p:cNvPr id="3" name="Subtitle 2"/>
          <p:cNvSpPr>
            <a:spLocks noGrp="1"/>
          </p:cNvSpPr>
          <p:nvPr>
            <p:ph type="subTitle" idx="1"/>
          </p:nvPr>
        </p:nvSpPr>
        <p:spPr>
          <a:xfrm>
            <a:off x="607484" y="4651631"/>
            <a:ext cx="10365316" cy="1779649"/>
          </a:xfrm>
        </p:spPr>
        <p:txBody>
          <a:bodyPr/>
          <a:lstStyle/>
          <a:p>
            <a:pPr>
              <a:spcBef>
                <a:spcPts val="0"/>
              </a:spcBef>
            </a:pPr>
            <a:r>
              <a:rPr lang="en-US" sz="2000" dirty="0" smtClean="0"/>
              <a:t>February 8</a:t>
            </a:r>
            <a:r>
              <a:rPr lang="en-US" sz="2000" baseline="30000" dirty="0" smtClean="0"/>
              <a:t>th</a:t>
            </a:r>
            <a:r>
              <a:rPr lang="en-US" sz="2000" dirty="0" smtClean="0"/>
              <a:t>, 2015 -  Workshop on Programming Models for SIMD/Vector Processing</a:t>
            </a:r>
          </a:p>
          <a:p>
            <a:pPr>
              <a:spcBef>
                <a:spcPts val="0"/>
              </a:spcBef>
            </a:pPr>
            <a:endParaRPr lang="en-US" sz="2000" dirty="0" smtClean="0"/>
          </a:p>
          <a:p>
            <a:pPr>
              <a:spcBef>
                <a:spcPts val="0"/>
              </a:spcBef>
            </a:pPr>
            <a:r>
              <a:rPr lang="en-US" dirty="0" smtClean="0"/>
              <a:t>Peter Jensen, Intel Corporation</a:t>
            </a:r>
          </a:p>
          <a:p>
            <a:pPr>
              <a:spcBef>
                <a:spcPts val="0"/>
              </a:spcBef>
            </a:pPr>
            <a:r>
              <a:rPr lang="en-US" dirty="0" smtClean="0"/>
              <a:t>Ivan Jibaja, Intel Corporation</a:t>
            </a:r>
          </a:p>
          <a:p>
            <a:pPr>
              <a:spcBef>
                <a:spcPts val="0"/>
              </a:spcBef>
            </a:pPr>
            <a:r>
              <a:rPr lang="en-US" dirty="0" smtClean="0"/>
              <a:t>Ningxin Hu, Intel Corporation</a:t>
            </a:r>
          </a:p>
          <a:p>
            <a:pPr>
              <a:spcBef>
                <a:spcPts val="0"/>
              </a:spcBef>
            </a:pPr>
            <a:r>
              <a:rPr lang="en-US" dirty="0" smtClean="0"/>
              <a:t>Dan Gohman, </a:t>
            </a:r>
            <a:r>
              <a:rPr lang="en-US" dirty="0" smtClean="0"/>
              <a:t>Mozilla*</a:t>
            </a:r>
            <a:endParaRPr lang="en-US" dirty="0" smtClean="0"/>
          </a:p>
          <a:p>
            <a:pPr>
              <a:spcBef>
                <a:spcPts val="0"/>
              </a:spcBef>
            </a:pPr>
            <a:r>
              <a:rPr lang="en-US" dirty="0" smtClean="0"/>
              <a:t>John </a:t>
            </a:r>
            <a:r>
              <a:rPr lang="en-US" dirty="0" err="1" smtClean="0"/>
              <a:t>McCutchan</a:t>
            </a:r>
            <a:r>
              <a:rPr lang="en-US" dirty="0" smtClean="0"/>
              <a:t>, </a:t>
            </a:r>
            <a:r>
              <a:rPr lang="en-US" dirty="0" smtClean="0"/>
              <a:t>Google*</a:t>
            </a:r>
            <a:endParaRPr lang="en-US" dirty="0" smtClean="0"/>
          </a:p>
          <a:p>
            <a:pPr>
              <a:spcBef>
                <a:spcPts val="0"/>
              </a:spcBef>
            </a:pPr>
            <a:endParaRPr lang="en-US" dirty="0"/>
          </a:p>
        </p:txBody>
      </p:sp>
    </p:spTree>
    <p:extLst>
      <p:ext uri="{BB962C8B-B14F-4D97-AF65-F5344CB8AC3E}">
        <p14:creationId xmlns:p14="http://schemas.microsoft.com/office/powerpoint/2010/main" val="1442018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SIMD.JS – API Details</a:t>
            </a:r>
            <a:endParaRPr lang="en-US" dirty="0"/>
          </a:p>
        </p:txBody>
      </p:sp>
      <p:sp>
        <p:nvSpPr>
          <p:cNvPr id="3" name="Content Placeholder 2"/>
          <p:cNvSpPr>
            <a:spLocks noGrp="1"/>
          </p:cNvSpPr>
          <p:nvPr>
            <p:ph sz="quarter" idx="13"/>
          </p:nvPr>
        </p:nvSpPr>
        <p:spPr>
          <a:xfrm>
            <a:off x="607484" y="1163782"/>
            <a:ext cx="10970683" cy="5008419"/>
          </a:xfrm>
        </p:spPr>
        <p:txBody>
          <a:bodyPr>
            <a:normAutofit fontScale="85000" lnSpcReduction="20000"/>
          </a:bodyPr>
          <a:lstStyle/>
          <a:p>
            <a:r>
              <a:rPr lang="en-US" dirty="0" smtClean="0"/>
              <a:t>Lane </a:t>
            </a:r>
            <a:r>
              <a:rPr lang="en-US" dirty="0" err="1" smtClean="0"/>
              <a:t>accessors</a:t>
            </a:r>
            <a:r>
              <a:rPr lang="en-US" dirty="0" smtClean="0"/>
              <a:t>, </a:t>
            </a:r>
            <a:r>
              <a:rPr lang="en-US" dirty="0" err="1" smtClean="0"/>
              <a:t>mutators</a:t>
            </a:r>
            <a:r>
              <a:rPr lang="en-US" dirty="0" smtClean="0"/>
              <a:t>:</a:t>
            </a:r>
          </a:p>
          <a:p>
            <a:pPr lvl="1"/>
            <a:r>
              <a:rPr lang="en-US" b="1" dirty="0" err="1" smtClean="0"/>
              <a:t>Accessors</a:t>
            </a:r>
            <a:r>
              <a:rPr lang="en-US" b="1" dirty="0" smtClean="0"/>
              <a:t>:</a:t>
            </a:r>
            <a:r>
              <a:rPr lang="en-US" dirty="0" smtClean="0"/>
              <a:t> x, y, z, w</a:t>
            </a:r>
          </a:p>
          <a:p>
            <a:pPr lvl="1"/>
            <a:r>
              <a:rPr lang="en-US" b="1" dirty="0" err="1" smtClean="0"/>
              <a:t>Mutators</a:t>
            </a:r>
            <a:r>
              <a:rPr lang="en-US" b="1" dirty="0" smtClean="0"/>
              <a:t>:</a:t>
            </a:r>
            <a:r>
              <a:rPr lang="en-US" dirty="0" smtClean="0"/>
              <a:t> </a:t>
            </a:r>
            <a:r>
              <a:rPr lang="en-US" dirty="0" err="1" smtClean="0"/>
              <a:t>withX</a:t>
            </a:r>
            <a:r>
              <a:rPr lang="en-US" dirty="0" smtClean="0"/>
              <a:t>, </a:t>
            </a:r>
            <a:r>
              <a:rPr lang="en-US" dirty="0" err="1" smtClean="0"/>
              <a:t>withY</a:t>
            </a:r>
            <a:r>
              <a:rPr lang="en-US" dirty="0" smtClean="0"/>
              <a:t>, </a:t>
            </a:r>
            <a:r>
              <a:rPr lang="en-US" dirty="0" err="1" smtClean="0"/>
              <a:t>withZ</a:t>
            </a:r>
            <a:r>
              <a:rPr lang="en-US" dirty="0" smtClean="0"/>
              <a:t>, </a:t>
            </a:r>
            <a:r>
              <a:rPr lang="en-US" dirty="0" err="1" smtClean="0"/>
              <a:t>withW</a:t>
            </a:r>
            <a:endParaRPr lang="en-US" dirty="0" smtClean="0"/>
          </a:p>
          <a:p>
            <a:r>
              <a:rPr lang="en-US" dirty="0" smtClean="0"/>
              <a:t>Operators:</a:t>
            </a:r>
          </a:p>
          <a:p>
            <a:pPr lvl="1"/>
            <a:r>
              <a:rPr lang="en-US" b="1" dirty="0" smtClean="0"/>
              <a:t>Arithmetic:</a:t>
            </a:r>
            <a:r>
              <a:rPr lang="en-US" dirty="0" smtClean="0"/>
              <a:t> abs, </a:t>
            </a:r>
            <a:r>
              <a:rPr lang="en-US" dirty="0" err="1" smtClean="0"/>
              <a:t>neg</a:t>
            </a:r>
            <a:r>
              <a:rPr lang="en-US" dirty="0" smtClean="0"/>
              <a:t>, add, sub, </a:t>
            </a:r>
            <a:r>
              <a:rPr lang="en-US" dirty="0" err="1" smtClean="0"/>
              <a:t>mul</a:t>
            </a:r>
            <a:r>
              <a:rPr lang="en-US" dirty="0" smtClean="0"/>
              <a:t>, div, reciprocal, </a:t>
            </a:r>
            <a:r>
              <a:rPr lang="en-US" dirty="0" err="1" smtClean="0"/>
              <a:t>reciprocalSqrt</a:t>
            </a:r>
            <a:r>
              <a:rPr lang="en-US" dirty="0" smtClean="0"/>
              <a:t>, </a:t>
            </a:r>
            <a:r>
              <a:rPr lang="en-US" dirty="0" err="1" smtClean="0"/>
              <a:t>sqrt</a:t>
            </a:r>
            <a:endParaRPr lang="en-US" dirty="0" smtClean="0"/>
          </a:p>
          <a:p>
            <a:pPr lvl="1"/>
            <a:r>
              <a:rPr lang="en-US" b="1" dirty="0" smtClean="0"/>
              <a:t>Shuffle:</a:t>
            </a:r>
            <a:r>
              <a:rPr lang="en-US" dirty="0" smtClean="0"/>
              <a:t> swizzle (</a:t>
            </a:r>
            <a:r>
              <a:rPr lang="en-US" dirty="0"/>
              <a:t>1</a:t>
            </a:r>
            <a:r>
              <a:rPr lang="en-US" dirty="0" smtClean="0"/>
              <a:t> operand), shuffle (2 operands)</a:t>
            </a:r>
          </a:p>
          <a:p>
            <a:pPr lvl="1"/>
            <a:r>
              <a:rPr lang="en-US" b="1" dirty="0" smtClean="0"/>
              <a:t>Logical:</a:t>
            </a:r>
            <a:r>
              <a:rPr lang="en-US" dirty="0" smtClean="0"/>
              <a:t> and, or, </a:t>
            </a:r>
            <a:r>
              <a:rPr lang="en-US" dirty="0" err="1" smtClean="0"/>
              <a:t>xor</a:t>
            </a:r>
            <a:r>
              <a:rPr lang="en-US" dirty="0" smtClean="0"/>
              <a:t>, not</a:t>
            </a:r>
          </a:p>
          <a:p>
            <a:pPr lvl="1"/>
            <a:r>
              <a:rPr lang="en-US" b="1" dirty="0" smtClean="0"/>
              <a:t>Comparison:</a:t>
            </a:r>
            <a:r>
              <a:rPr lang="en-US" dirty="0" smtClean="0"/>
              <a:t> equal, </a:t>
            </a:r>
            <a:r>
              <a:rPr lang="en-US" dirty="0" err="1" smtClean="0"/>
              <a:t>greaterThan</a:t>
            </a:r>
            <a:r>
              <a:rPr lang="en-US" dirty="0" smtClean="0"/>
              <a:t>, </a:t>
            </a:r>
            <a:r>
              <a:rPr lang="en-US" dirty="0" err="1" smtClean="0"/>
              <a:t>LessThan</a:t>
            </a:r>
            <a:endParaRPr lang="en-US" dirty="0" smtClean="0"/>
          </a:p>
          <a:p>
            <a:pPr lvl="1"/>
            <a:r>
              <a:rPr lang="en-US" b="1" dirty="0" smtClean="0"/>
              <a:t>Shifts:</a:t>
            </a:r>
            <a:r>
              <a:rPr lang="en-US" dirty="0" smtClean="0"/>
              <a:t> </a:t>
            </a:r>
            <a:r>
              <a:rPr lang="en-US" dirty="0" err="1" smtClean="0"/>
              <a:t>shiftRightLogicalByScalar</a:t>
            </a:r>
            <a:r>
              <a:rPr lang="en-US" dirty="0" smtClean="0"/>
              <a:t>, </a:t>
            </a:r>
            <a:r>
              <a:rPr lang="en-US" dirty="0" err="1" smtClean="0"/>
              <a:t>shiftRightArithmeticByScalar</a:t>
            </a:r>
            <a:r>
              <a:rPr lang="en-US" dirty="0" smtClean="0"/>
              <a:t>, </a:t>
            </a:r>
            <a:r>
              <a:rPr lang="en-US" dirty="0" err="1" smtClean="0"/>
              <a:t>shiftLeftByScalar</a:t>
            </a:r>
            <a:endParaRPr lang="en-US" dirty="0" smtClean="0"/>
          </a:p>
          <a:p>
            <a:pPr lvl="1"/>
            <a:r>
              <a:rPr lang="en-US" b="1" dirty="0" smtClean="0"/>
              <a:t>Conversion:</a:t>
            </a:r>
            <a:r>
              <a:rPr lang="en-US" dirty="0" smtClean="0"/>
              <a:t> fromInt32x4, fromInt32x4Bits, etc.</a:t>
            </a:r>
          </a:p>
          <a:p>
            <a:pPr lvl="1"/>
            <a:r>
              <a:rPr lang="en-US" b="1" dirty="0" smtClean="0"/>
              <a:t>Min/Max:</a:t>
            </a:r>
            <a:r>
              <a:rPr lang="en-US" dirty="0" smtClean="0"/>
              <a:t> min, </a:t>
            </a:r>
            <a:r>
              <a:rPr lang="en-US" dirty="0" err="1" smtClean="0"/>
              <a:t>minNum</a:t>
            </a:r>
            <a:r>
              <a:rPr lang="en-US" dirty="0" smtClean="0"/>
              <a:t>, max, </a:t>
            </a:r>
            <a:r>
              <a:rPr lang="en-US" dirty="0" err="1" smtClean="0"/>
              <a:t>maxNum</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A0C5CCEE-D03D-489F-97ED-FB0A92A5761D}" type="slidenum">
              <a:rPr lang="en-US" smtClean="0"/>
              <a:t>10</a:t>
            </a:fld>
            <a:endParaRPr lang="en-US" dirty="0"/>
          </a:p>
        </p:txBody>
      </p:sp>
    </p:spTree>
    <p:extLst>
      <p:ext uri="{BB962C8B-B14F-4D97-AF65-F5344CB8AC3E}">
        <p14:creationId xmlns:p14="http://schemas.microsoft.com/office/powerpoint/2010/main" val="89153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SIMD.JS – Example Usage - Mandelbrot</a:t>
            </a:r>
            <a:endParaRPr lang="en-US" dirty="0"/>
          </a:p>
        </p:txBody>
      </p:sp>
      <p:sp>
        <p:nvSpPr>
          <p:cNvPr id="4" name="TextBox 3"/>
          <p:cNvSpPr txBox="1"/>
          <p:nvPr/>
        </p:nvSpPr>
        <p:spPr>
          <a:xfrm>
            <a:off x="178129" y="1570036"/>
            <a:ext cx="3966359" cy="4708981"/>
          </a:xfrm>
          <a:prstGeom prst="rect">
            <a:avLst/>
          </a:prstGeom>
          <a:noFill/>
        </p:spPr>
        <p:txBody>
          <a:bodyPr wrap="square" rtlCol="0">
            <a:spAutoFit/>
          </a:bodyPr>
          <a:lstStyle/>
          <a:p>
            <a:r>
              <a:rPr lang="en-US" sz="1200" dirty="0">
                <a:solidFill>
                  <a:schemeClr val="tx2"/>
                </a:solidFill>
                <a:latin typeface="Lucida Console" panose="020B0609040504020204" pitchFamily="49" charset="0"/>
                <a:cs typeface="Neo Sans Intel"/>
              </a:rPr>
              <a:t>//</a:t>
            </a:r>
          </a:p>
          <a:p>
            <a:r>
              <a:rPr lang="en-US" sz="1200" dirty="0">
                <a:solidFill>
                  <a:schemeClr val="tx2"/>
                </a:solidFill>
                <a:latin typeface="Lucida Console" panose="020B0609040504020204" pitchFamily="49" charset="0"/>
                <a:cs typeface="Neo Sans Intel"/>
              </a:rPr>
              <a:t>// z(i+1) = z(i)^2 + c</a:t>
            </a:r>
          </a:p>
          <a:p>
            <a:r>
              <a:rPr lang="en-US" sz="1200" dirty="0">
                <a:solidFill>
                  <a:schemeClr val="tx2"/>
                </a:solidFill>
                <a:latin typeface="Lucida Console" panose="020B0609040504020204" pitchFamily="49" charset="0"/>
                <a:cs typeface="Neo Sans Intel"/>
              </a:rPr>
              <a:t>// terminate when |</a:t>
            </a:r>
            <a:r>
              <a:rPr lang="en-US" sz="1200" dirty="0" smtClean="0">
                <a:solidFill>
                  <a:schemeClr val="tx2"/>
                </a:solidFill>
                <a:latin typeface="Lucida Console" panose="020B0609040504020204" pitchFamily="49" charset="0"/>
                <a:cs typeface="Neo Sans Intel"/>
              </a:rPr>
              <a:t>z|^2 </a:t>
            </a:r>
            <a:r>
              <a:rPr lang="en-US" sz="1200" dirty="0">
                <a:solidFill>
                  <a:schemeClr val="tx2"/>
                </a:solidFill>
                <a:latin typeface="Lucida Console" panose="020B0609040504020204" pitchFamily="49" charset="0"/>
                <a:cs typeface="Neo Sans Intel"/>
              </a:rPr>
              <a:t>&gt; </a:t>
            </a:r>
            <a:r>
              <a:rPr lang="en-US" sz="1200" dirty="0" smtClean="0">
                <a:solidFill>
                  <a:schemeClr val="tx2"/>
                </a:solidFill>
                <a:latin typeface="Lucida Console" panose="020B0609040504020204" pitchFamily="49" charset="0"/>
                <a:cs typeface="Neo Sans Intel"/>
              </a:rPr>
              <a:t>4.0</a:t>
            </a:r>
            <a:endParaRPr lang="en-US" sz="1200" dirty="0">
              <a:solidFill>
                <a:schemeClr val="tx2"/>
              </a:solidFill>
              <a:latin typeface="Lucida Console" panose="020B0609040504020204" pitchFamily="49" charset="0"/>
              <a:cs typeface="Neo Sans Intel"/>
            </a:endParaRPr>
          </a:p>
          <a:p>
            <a:r>
              <a:rPr lang="en-US" sz="1200" dirty="0">
                <a:solidFill>
                  <a:schemeClr val="tx2"/>
                </a:solidFill>
                <a:latin typeface="Lucida Console" panose="020B0609040504020204" pitchFamily="49" charset="0"/>
                <a:cs typeface="Neo Sans Intel"/>
              </a:rPr>
              <a:t>// returns 1 iteration count</a:t>
            </a:r>
          </a:p>
          <a:p>
            <a:r>
              <a:rPr lang="en-US" sz="1200" dirty="0">
                <a:solidFill>
                  <a:schemeClr val="tx2"/>
                </a:solidFill>
                <a:latin typeface="Lucida Console" panose="020B0609040504020204" pitchFamily="49" charset="0"/>
                <a:cs typeface="Neo Sans Intel"/>
              </a:rPr>
              <a:t>//</a:t>
            </a:r>
          </a:p>
          <a:p>
            <a:r>
              <a:rPr lang="en-US" sz="1200" dirty="0">
                <a:solidFill>
                  <a:schemeClr val="tx2"/>
                </a:solidFill>
                <a:latin typeface="Lucida Console" panose="020B0609040504020204" pitchFamily="49" charset="0"/>
                <a:cs typeface="Neo Sans Intel"/>
              </a:rPr>
              <a:t>function mandelx1 (</a:t>
            </a:r>
            <a:r>
              <a:rPr lang="en-US" sz="1200" dirty="0" err="1">
                <a:solidFill>
                  <a:schemeClr val="tx2"/>
                </a:solidFill>
                <a:latin typeface="Lucida Console" panose="020B0609040504020204" pitchFamily="49" charset="0"/>
                <a:cs typeface="Neo Sans Intel"/>
              </a:rPr>
              <a:t>c_re</a:t>
            </a:r>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c_im</a:t>
            </a:r>
            <a:r>
              <a:rPr lang="en-US" sz="1200" dirty="0">
                <a:solidFill>
                  <a:schemeClr val="tx2"/>
                </a:solidFill>
                <a:latin typeface="Lucida Console" panose="020B0609040504020204" pitchFamily="49" charset="0"/>
                <a:cs typeface="Neo Sans Intel"/>
              </a:rPr>
              <a:t>) {</a:t>
            </a:r>
          </a:p>
          <a:p>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var</a:t>
            </a:r>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z_re</a:t>
            </a:r>
            <a:r>
              <a:rPr lang="en-US" sz="1200" dirty="0">
                <a:solidFill>
                  <a:schemeClr val="tx2"/>
                </a:solidFill>
                <a:latin typeface="Lucida Console" panose="020B0609040504020204" pitchFamily="49" charset="0"/>
                <a:cs typeface="Neo Sans Intel"/>
              </a:rPr>
              <a:t> = </a:t>
            </a:r>
            <a:r>
              <a:rPr lang="en-US" sz="1200" dirty="0" err="1">
                <a:solidFill>
                  <a:schemeClr val="tx2"/>
                </a:solidFill>
                <a:latin typeface="Lucida Console" panose="020B0609040504020204" pitchFamily="49" charset="0"/>
                <a:cs typeface="Neo Sans Intel"/>
              </a:rPr>
              <a:t>c_re</a:t>
            </a:r>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z_im</a:t>
            </a:r>
            <a:r>
              <a:rPr lang="en-US" sz="1200" dirty="0">
                <a:solidFill>
                  <a:schemeClr val="tx2"/>
                </a:solidFill>
                <a:latin typeface="Lucida Console" panose="020B0609040504020204" pitchFamily="49" charset="0"/>
                <a:cs typeface="Neo Sans Intel"/>
              </a:rPr>
              <a:t> = </a:t>
            </a:r>
            <a:r>
              <a:rPr lang="en-US" sz="1200" dirty="0" err="1">
                <a:solidFill>
                  <a:schemeClr val="tx2"/>
                </a:solidFill>
                <a:latin typeface="Lucida Console" panose="020B0609040504020204" pitchFamily="49" charset="0"/>
                <a:cs typeface="Neo Sans Intel"/>
              </a:rPr>
              <a:t>c_im</a:t>
            </a:r>
            <a:r>
              <a:rPr lang="en-US" sz="1200" dirty="0">
                <a:solidFill>
                  <a:schemeClr val="tx2"/>
                </a:solidFill>
                <a:latin typeface="Lucida Console" panose="020B0609040504020204" pitchFamily="49" charset="0"/>
                <a:cs typeface="Neo Sans Intel"/>
              </a:rPr>
              <a:t>, i;</a:t>
            </a:r>
          </a:p>
          <a:p>
            <a:endParaRPr lang="en-US" sz="1200" dirty="0" smtClean="0">
              <a:solidFill>
                <a:schemeClr val="tx2"/>
              </a:solidFill>
              <a:latin typeface="Lucida Console" panose="020B0609040504020204" pitchFamily="49" charset="0"/>
              <a:cs typeface="Neo Sans Intel"/>
            </a:endParaRPr>
          </a:p>
          <a:p>
            <a:r>
              <a:rPr lang="en-US" sz="1200" dirty="0" smtClean="0">
                <a:solidFill>
                  <a:schemeClr val="tx2"/>
                </a:solidFill>
                <a:latin typeface="Lucida Console" panose="020B0609040504020204" pitchFamily="49" charset="0"/>
                <a:cs typeface="Neo Sans Intel"/>
              </a:rPr>
              <a:t>  </a:t>
            </a:r>
            <a:endParaRPr lang="en-US" sz="1200" dirty="0">
              <a:solidFill>
                <a:schemeClr val="tx2"/>
              </a:solidFill>
              <a:latin typeface="Lucida Console" panose="020B0609040504020204" pitchFamily="49" charset="0"/>
              <a:cs typeface="Neo Sans Intel"/>
            </a:endParaRPr>
          </a:p>
          <a:p>
            <a:r>
              <a:rPr lang="en-US" sz="1200" dirty="0">
                <a:solidFill>
                  <a:schemeClr val="tx2"/>
                </a:solidFill>
                <a:latin typeface="Lucida Console" panose="020B0609040504020204" pitchFamily="49" charset="0"/>
                <a:cs typeface="Neo Sans Intel"/>
              </a:rPr>
              <a:t>  for (i = 0; i &lt; </a:t>
            </a:r>
            <a:r>
              <a:rPr lang="en-US" sz="1200" dirty="0" err="1">
                <a:solidFill>
                  <a:schemeClr val="tx2"/>
                </a:solidFill>
                <a:latin typeface="Lucida Console" panose="020B0609040504020204" pitchFamily="49" charset="0"/>
                <a:cs typeface="Neo Sans Intel"/>
              </a:rPr>
              <a:t>max_iterations</a:t>
            </a:r>
            <a:r>
              <a:rPr lang="en-US" sz="1200" dirty="0">
                <a:solidFill>
                  <a:schemeClr val="tx2"/>
                </a:solidFill>
                <a:latin typeface="Lucida Console" panose="020B0609040504020204" pitchFamily="49" charset="0"/>
                <a:cs typeface="Neo Sans Intel"/>
              </a:rPr>
              <a:t>; ++i) {</a:t>
            </a:r>
          </a:p>
          <a:p>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var</a:t>
            </a:r>
            <a:r>
              <a:rPr lang="en-US" sz="1200" dirty="0">
                <a:solidFill>
                  <a:schemeClr val="tx2"/>
                </a:solidFill>
                <a:latin typeface="Lucida Console" panose="020B0609040504020204" pitchFamily="49" charset="0"/>
                <a:cs typeface="Neo Sans Intel"/>
              </a:rPr>
              <a:t> z_re2 = </a:t>
            </a:r>
            <a:r>
              <a:rPr lang="en-US" sz="1200" dirty="0" err="1">
                <a:solidFill>
                  <a:schemeClr val="tx2"/>
                </a:solidFill>
                <a:latin typeface="Lucida Console" panose="020B0609040504020204" pitchFamily="49" charset="0"/>
                <a:cs typeface="Neo Sans Intel"/>
              </a:rPr>
              <a:t>z_re</a:t>
            </a:r>
            <a:r>
              <a:rPr lang="en-US" sz="1200" dirty="0">
                <a:solidFill>
                  <a:schemeClr val="tx2"/>
                </a:solidFill>
                <a:latin typeface="Lucida Console" panose="020B0609040504020204" pitchFamily="49" charset="0"/>
                <a:cs typeface="Neo Sans Intel"/>
              </a:rPr>
              <a:t>*</a:t>
            </a:r>
            <a:r>
              <a:rPr lang="en-US" sz="1200" dirty="0" err="1">
                <a:solidFill>
                  <a:schemeClr val="tx2"/>
                </a:solidFill>
                <a:latin typeface="Lucida Console" panose="020B0609040504020204" pitchFamily="49" charset="0"/>
                <a:cs typeface="Neo Sans Intel"/>
              </a:rPr>
              <a:t>z_re</a:t>
            </a:r>
            <a:r>
              <a:rPr lang="en-US" sz="1200" dirty="0">
                <a:solidFill>
                  <a:schemeClr val="tx2"/>
                </a:solidFill>
                <a:latin typeface="Lucida Console" panose="020B0609040504020204" pitchFamily="49" charset="0"/>
                <a:cs typeface="Neo Sans Intel"/>
              </a:rPr>
              <a:t>;</a:t>
            </a:r>
          </a:p>
          <a:p>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var</a:t>
            </a:r>
            <a:r>
              <a:rPr lang="en-US" sz="1200" dirty="0">
                <a:solidFill>
                  <a:schemeClr val="tx2"/>
                </a:solidFill>
                <a:latin typeface="Lucida Console" panose="020B0609040504020204" pitchFamily="49" charset="0"/>
                <a:cs typeface="Neo Sans Intel"/>
              </a:rPr>
              <a:t> z_im2 = </a:t>
            </a:r>
            <a:r>
              <a:rPr lang="en-US" sz="1200" dirty="0" err="1">
                <a:solidFill>
                  <a:schemeClr val="tx2"/>
                </a:solidFill>
                <a:latin typeface="Lucida Console" panose="020B0609040504020204" pitchFamily="49" charset="0"/>
                <a:cs typeface="Neo Sans Intel"/>
              </a:rPr>
              <a:t>z_im</a:t>
            </a:r>
            <a:r>
              <a:rPr lang="en-US" sz="1200" dirty="0">
                <a:solidFill>
                  <a:schemeClr val="tx2"/>
                </a:solidFill>
                <a:latin typeface="Lucida Console" panose="020B0609040504020204" pitchFamily="49" charset="0"/>
                <a:cs typeface="Neo Sans Intel"/>
              </a:rPr>
              <a:t>*</a:t>
            </a:r>
            <a:r>
              <a:rPr lang="en-US" sz="1200" dirty="0" err="1">
                <a:solidFill>
                  <a:schemeClr val="tx2"/>
                </a:solidFill>
                <a:latin typeface="Lucida Console" panose="020B0609040504020204" pitchFamily="49" charset="0"/>
                <a:cs typeface="Neo Sans Intel"/>
              </a:rPr>
              <a:t>z_im</a:t>
            </a:r>
            <a:r>
              <a:rPr lang="en-US" sz="1200" dirty="0" smtClean="0">
                <a:solidFill>
                  <a:schemeClr val="tx2"/>
                </a:solidFill>
                <a:latin typeface="Lucida Console" panose="020B0609040504020204" pitchFamily="49" charset="0"/>
                <a:cs typeface="Neo Sans Intel"/>
              </a:rPr>
              <a:t>;</a:t>
            </a:r>
          </a:p>
          <a:p>
            <a:endParaRPr lang="en-US" sz="1200" dirty="0" smtClean="0">
              <a:solidFill>
                <a:schemeClr val="tx2"/>
              </a:solidFill>
              <a:latin typeface="Lucida Console" panose="020B0609040504020204" pitchFamily="49" charset="0"/>
              <a:cs typeface="Neo Sans Intel"/>
            </a:endParaRPr>
          </a:p>
          <a:p>
            <a:r>
              <a:rPr lang="en-US" sz="1200" dirty="0" smtClean="0">
                <a:solidFill>
                  <a:schemeClr val="tx2"/>
                </a:solidFill>
                <a:latin typeface="Lucida Console" panose="020B0609040504020204" pitchFamily="49" charset="0"/>
                <a:cs typeface="Neo Sans Intel"/>
              </a:rPr>
              <a:t>    if </a:t>
            </a:r>
            <a:r>
              <a:rPr lang="en-US" sz="1200" dirty="0">
                <a:solidFill>
                  <a:schemeClr val="tx2"/>
                </a:solidFill>
                <a:latin typeface="Lucida Console" panose="020B0609040504020204" pitchFamily="49" charset="0"/>
                <a:cs typeface="Neo Sans Intel"/>
              </a:rPr>
              <a:t>(z_re2 + z_im2 &gt; 4.0) {</a:t>
            </a:r>
          </a:p>
          <a:p>
            <a:r>
              <a:rPr lang="en-US" sz="1200" dirty="0" smtClean="0">
                <a:solidFill>
                  <a:schemeClr val="tx2"/>
                </a:solidFill>
                <a:latin typeface="Lucida Console" panose="020B0609040504020204" pitchFamily="49" charset="0"/>
                <a:cs typeface="Neo Sans Intel"/>
              </a:rPr>
              <a:t>      </a:t>
            </a:r>
            <a:r>
              <a:rPr lang="en-US" sz="1200" dirty="0">
                <a:solidFill>
                  <a:schemeClr val="tx2"/>
                </a:solidFill>
                <a:latin typeface="Lucida Console" panose="020B0609040504020204" pitchFamily="49" charset="0"/>
                <a:cs typeface="Neo Sans Intel"/>
              </a:rPr>
              <a:t>// iteration has </a:t>
            </a:r>
            <a:r>
              <a:rPr lang="en-US" sz="1200" dirty="0" smtClean="0">
                <a:solidFill>
                  <a:schemeClr val="tx2"/>
                </a:solidFill>
                <a:latin typeface="Lucida Console" panose="020B0609040504020204" pitchFamily="49" charset="0"/>
                <a:cs typeface="Neo Sans Intel"/>
              </a:rPr>
              <a:t>diverged</a:t>
            </a:r>
          </a:p>
          <a:p>
            <a:r>
              <a:rPr lang="en-US" sz="1200" dirty="0" smtClean="0">
                <a:solidFill>
                  <a:schemeClr val="tx2"/>
                </a:solidFill>
                <a:latin typeface="Lucida Console" panose="020B0609040504020204" pitchFamily="49" charset="0"/>
                <a:cs typeface="Neo Sans Intel"/>
              </a:rPr>
              <a:t>      </a:t>
            </a:r>
            <a:r>
              <a:rPr lang="en-US" sz="1200" dirty="0">
                <a:solidFill>
                  <a:schemeClr val="tx2"/>
                </a:solidFill>
                <a:latin typeface="Lucida Console" panose="020B0609040504020204" pitchFamily="49" charset="0"/>
                <a:cs typeface="Neo Sans Intel"/>
              </a:rPr>
              <a:t>break;</a:t>
            </a:r>
          </a:p>
          <a:p>
            <a:r>
              <a:rPr lang="en-US" sz="1200" dirty="0">
                <a:solidFill>
                  <a:schemeClr val="tx2"/>
                </a:solidFill>
                <a:latin typeface="Lucida Console" panose="020B0609040504020204" pitchFamily="49" charset="0"/>
                <a:cs typeface="Neo Sans Intel"/>
              </a:rPr>
              <a:t>    }</a:t>
            </a:r>
          </a:p>
          <a:p>
            <a:r>
              <a:rPr lang="en-US" sz="1200" dirty="0" smtClean="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var</a:t>
            </a:r>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new_re</a:t>
            </a:r>
            <a:r>
              <a:rPr lang="en-US" sz="1200" dirty="0">
                <a:solidFill>
                  <a:schemeClr val="tx2"/>
                </a:solidFill>
                <a:latin typeface="Lucida Console" panose="020B0609040504020204" pitchFamily="49" charset="0"/>
                <a:cs typeface="Neo Sans Intel"/>
              </a:rPr>
              <a:t> = z_re2 - z_im2;</a:t>
            </a:r>
          </a:p>
          <a:p>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var</a:t>
            </a:r>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new_im</a:t>
            </a:r>
            <a:r>
              <a:rPr lang="en-US" sz="1200" dirty="0">
                <a:solidFill>
                  <a:schemeClr val="tx2"/>
                </a:solidFill>
                <a:latin typeface="Lucida Console" panose="020B0609040504020204" pitchFamily="49" charset="0"/>
                <a:cs typeface="Neo Sans Intel"/>
              </a:rPr>
              <a:t> = 2.0 * </a:t>
            </a:r>
            <a:r>
              <a:rPr lang="en-US" sz="1200" dirty="0" err="1">
                <a:solidFill>
                  <a:schemeClr val="tx2"/>
                </a:solidFill>
                <a:latin typeface="Lucida Console" panose="020B0609040504020204" pitchFamily="49" charset="0"/>
                <a:cs typeface="Neo Sans Intel"/>
              </a:rPr>
              <a:t>z_re</a:t>
            </a:r>
            <a:r>
              <a:rPr lang="en-US" sz="1200" dirty="0">
                <a:solidFill>
                  <a:schemeClr val="tx2"/>
                </a:solidFill>
                <a:latin typeface="Lucida Console" panose="020B0609040504020204" pitchFamily="49" charset="0"/>
                <a:cs typeface="Neo Sans Intel"/>
              </a:rPr>
              <a:t> * </a:t>
            </a:r>
            <a:r>
              <a:rPr lang="en-US" sz="1200" dirty="0" err="1">
                <a:solidFill>
                  <a:schemeClr val="tx2"/>
                </a:solidFill>
                <a:latin typeface="Lucida Console" panose="020B0609040504020204" pitchFamily="49" charset="0"/>
                <a:cs typeface="Neo Sans Intel"/>
              </a:rPr>
              <a:t>z_im</a:t>
            </a:r>
            <a:r>
              <a:rPr lang="en-US" sz="1200" dirty="0">
                <a:solidFill>
                  <a:schemeClr val="tx2"/>
                </a:solidFill>
                <a:latin typeface="Lucida Console" panose="020B0609040504020204" pitchFamily="49" charset="0"/>
                <a:cs typeface="Neo Sans Intel"/>
              </a:rPr>
              <a:t>;</a:t>
            </a:r>
          </a:p>
          <a:p>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z_re</a:t>
            </a:r>
            <a:r>
              <a:rPr lang="en-US" sz="1200" dirty="0">
                <a:solidFill>
                  <a:schemeClr val="tx2"/>
                </a:solidFill>
                <a:latin typeface="Lucida Console" panose="020B0609040504020204" pitchFamily="49" charset="0"/>
                <a:cs typeface="Neo Sans Intel"/>
              </a:rPr>
              <a:t> = </a:t>
            </a:r>
            <a:r>
              <a:rPr lang="en-US" sz="1200" dirty="0" err="1">
                <a:solidFill>
                  <a:schemeClr val="tx2"/>
                </a:solidFill>
                <a:latin typeface="Lucida Console" panose="020B0609040504020204" pitchFamily="49" charset="0"/>
                <a:cs typeface="Neo Sans Intel"/>
              </a:rPr>
              <a:t>c_re</a:t>
            </a:r>
            <a:r>
              <a:rPr lang="en-US" sz="1200" dirty="0">
                <a:solidFill>
                  <a:schemeClr val="tx2"/>
                </a:solidFill>
                <a:latin typeface="Lucida Console" panose="020B0609040504020204" pitchFamily="49" charset="0"/>
                <a:cs typeface="Neo Sans Intel"/>
              </a:rPr>
              <a:t> + </a:t>
            </a:r>
            <a:r>
              <a:rPr lang="en-US" sz="1200" dirty="0" err="1">
                <a:solidFill>
                  <a:schemeClr val="tx2"/>
                </a:solidFill>
                <a:latin typeface="Lucida Console" panose="020B0609040504020204" pitchFamily="49" charset="0"/>
                <a:cs typeface="Neo Sans Intel"/>
              </a:rPr>
              <a:t>new_re</a:t>
            </a:r>
            <a:r>
              <a:rPr lang="en-US" sz="1200" dirty="0">
                <a:solidFill>
                  <a:schemeClr val="tx2"/>
                </a:solidFill>
                <a:latin typeface="Lucida Console" panose="020B0609040504020204" pitchFamily="49" charset="0"/>
                <a:cs typeface="Neo Sans Intel"/>
              </a:rPr>
              <a:t>;</a:t>
            </a:r>
          </a:p>
          <a:p>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z_im</a:t>
            </a:r>
            <a:r>
              <a:rPr lang="en-US" sz="1200" dirty="0">
                <a:solidFill>
                  <a:schemeClr val="tx2"/>
                </a:solidFill>
                <a:latin typeface="Lucida Console" panose="020B0609040504020204" pitchFamily="49" charset="0"/>
                <a:cs typeface="Neo Sans Intel"/>
              </a:rPr>
              <a:t> = </a:t>
            </a:r>
            <a:r>
              <a:rPr lang="en-US" sz="1200" dirty="0" err="1">
                <a:solidFill>
                  <a:schemeClr val="tx2"/>
                </a:solidFill>
                <a:latin typeface="Lucida Console" panose="020B0609040504020204" pitchFamily="49" charset="0"/>
                <a:cs typeface="Neo Sans Intel"/>
              </a:rPr>
              <a:t>c_im</a:t>
            </a:r>
            <a:r>
              <a:rPr lang="en-US" sz="1200" dirty="0">
                <a:solidFill>
                  <a:schemeClr val="tx2"/>
                </a:solidFill>
                <a:latin typeface="Lucida Console" panose="020B0609040504020204" pitchFamily="49" charset="0"/>
                <a:cs typeface="Neo Sans Intel"/>
              </a:rPr>
              <a:t> + </a:t>
            </a:r>
            <a:r>
              <a:rPr lang="en-US" sz="1200" dirty="0" err="1">
                <a:solidFill>
                  <a:schemeClr val="tx2"/>
                </a:solidFill>
                <a:latin typeface="Lucida Console" panose="020B0609040504020204" pitchFamily="49" charset="0"/>
                <a:cs typeface="Neo Sans Intel"/>
              </a:rPr>
              <a:t>new_im</a:t>
            </a:r>
            <a:r>
              <a:rPr lang="en-US" sz="1200" dirty="0" smtClean="0">
                <a:solidFill>
                  <a:schemeClr val="tx2"/>
                </a:solidFill>
                <a:latin typeface="Lucida Console" panose="020B0609040504020204" pitchFamily="49" charset="0"/>
                <a:cs typeface="Neo Sans Intel"/>
              </a:rPr>
              <a:t>;</a:t>
            </a:r>
          </a:p>
          <a:p>
            <a:endParaRPr lang="en-US" sz="1200" dirty="0">
              <a:solidFill>
                <a:schemeClr val="tx2"/>
              </a:solidFill>
              <a:latin typeface="Lucida Console" panose="020B0609040504020204" pitchFamily="49" charset="0"/>
              <a:cs typeface="Neo Sans Intel"/>
            </a:endParaRPr>
          </a:p>
          <a:p>
            <a:r>
              <a:rPr lang="en-US" sz="1200" dirty="0">
                <a:solidFill>
                  <a:schemeClr val="tx2"/>
                </a:solidFill>
                <a:latin typeface="Lucida Console" panose="020B0609040504020204" pitchFamily="49" charset="0"/>
                <a:cs typeface="Neo Sans Intel"/>
              </a:rPr>
              <a:t>  }</a:t>
            </a:r>
          </a:p>
          <a:p>
            <a:r>
              <a:rPr lang="en-US" sz="1200" dirty="0">
                <a:solidFill>
                  <a:schemeClr val="tx2"/>
                </a:solidFill>
                <a:latin typeface="Lucida Console" panose="020B0609040504020204" pitchFamily="49" charset="0"/>
                <a:cs typeface="Neo Sans Intel"/>
              </a:rPr>
              <a:t>  return i;</a:t>
            </a:r>
          </a:p>
          <a:p>
            <a:r>
              <a:rPr lang="en-US" sz="1200" dirty="0">
                <a:solidFill>
                  <a:schemeClr val="tx2"/>
                </a:solidFill>
                <a:latin typeface="Lucida Console" panose="020B0609040504020204" pitchFamily="49" charset="0"/>
                <a:cs typeface="Neo Sans Intel"/>
              </a:rPr>
              <a:t>}</a:t>
            </a:r>
            <a:endParaRPr lang="en-US" sz="1200" dirty="0" smtClean="0">
              <a:solidFill>
                <a:schemeClr val="tx2"/>
              </a:solidFill>
              <a:latin typeface="Lucida Console" panose="020B0609040504020204" pitchFamily="49" charset="0"/>
              <a:cs typeface="Neo Sans Intel"/>
            </a:endParaRPr>
          </a:p>
        </p:txBody>
      </p:sp>
      <p:sp>
        <p:nvSpPr>
          <p:cNvPr id="5" name="TextBox 4"/>
          <p:cNvSpPr txBox="1"/>
          <p:nvPr/>
        </p:nvSpPr>
        <p:spPr>
          <a:xfrm>
            <a:off x="4476426" y="1570035"/>
            <a:ext cx="7715574" cy="4708981"/>
          </a:xfrm>
          <a:prstGeom prst="rect">
            <a:avLst/>
          </a:prstGeom>
          <a:noFill/>
        </p:spPr>
        <p:txBody>
          <a:bodyPr wrap="none" rtlCol="0">
            <a:spAutoFit/>
          </a:bodyPr>
          <a:lstStyle/>
          <a:p>
            <a:r>
              <a:rPr lang="en-US" sz="1200" dirty="0">
                <a:solidFill>
                  <a:schemeClr val="tx2"/>
                </a:solidFill>
                <a:latin typeface="Lucida Console" panose="020B0609040504020204" pitchFamily="49" charset="0"/>
                <a:cs typeface="Neo Sans Intel"/>
              </a:rPr>
              <a:t>function mandelx4(c_re4, c_im4) {</a:t>
            </a:r>
          </a:p>
          <a:p>
            <a:r>
              <a:rPr lang="en-US" sz="1200" dirty="0">
                <a:solidFill>
                  <a:schemeClr val="tx2"/>
                </a:solidFill>
                <a:latin typeface="Lucida Console" panose="020B0609040504020204" pitchFamily="49" charset="0"/>
                <a:cs typeface="Neo Sans Intel"/>
              </a:rPr>
              <a:t>  </a:t>
            </a:r>
            <a:r>
              <a:rPr lang="en-US" sz="1200" dirty="0" err="1">
                <a:solidFill>
                  <a:schemeClr val="tx2"/>
                </a:solidFill>
                <a:latin typeface="Lucida Console" panose="020B0609040504020204" pitchFamily="49" charset="0"/>
                <a:cs typeface="Neo Sans Intel"/>
              </a:rPr>
              <a:t>var</a:t>
            </a:r>
            <a:r>
              <a:rPr lang="en-US" sz="1200" dirty="0">
                <a:solidFill>
                  <a:schemeClr val="tx2"/>
                </a:solidFill>
                <a:latin typeface="Lucida Console" panose="020B0609040504020204" pitchFamily="49" charset="0"/>
                <a:cs typeface="Neo Sans Intel"/>
              </a:rPr>
              <a:t> z_re4  = c_re4,</a:t>
            </a:r>
          </a:p>
          <a:p>
            <a:r>
              <a:rPr lang="en-US" sz="1200" dirty="0">
                <a:solidFill>
                  <a:schemeClr val="tx2"/>
                </a:solidFill>
                <a:latin typeface="Lucida Console" panose="020B0609040504020204" pitchFamily="49" charset="0"/>
                <a:cs typeface="Neo Sans Intel"/>
              </a:rPr>
              <a:t>      z_im4  = c_im4,</a:t>
            </a:r>
          </a:p>
          <a:p>
            <a:r>
              <a:rPr lang="en-US" sz="1200" dirty="0">
                <a:solidFill>
                  <a:schemeClr val="tx2"/>
                </a:solidFill>
                <a:latin typeface="Lucida Console" panose="020B0609040504020204" pitchFamily="49" charset="0"/>
                <a:cs typeface="Neo Sans Intel"/>
              </a:rPr>
              <a:t>      four4  = SIMD.float32x4.splat (4.0),</a:t>
            </a:r>
          </a:p>
          <a:p>
            <a:r>
              <a:rPr lang="en-US" sz="1200" dirty="0">
                <a:solidFill>
                  <a:schemeClr val="tx2"/>
                </a:solidFill>
                <a:latin typeface="Lucida Console" panose="020B0609040504020204" pitchFamily="49" charset="0"/>
                <a:cs typeface="Neo Sans Intel"/>
              </a:rPr>
              <a:t>      two4   = SIMD.float32x4.splat (2.0),</a:t>
            </a:r>
          </a:p>
          <a:p>
            <a:r>
              <a:rPr lang="en-US" sz="1200" dirty="0">
                <a:solidFill>
                  <a:schemeClr val="tx2"/>
                </a:solidFill>
                <a:latin typeface="Lucida Console" panose="020B0609040504020204" pitchFamily="49" charset="0"/>
                <a:cs typeface="Neo Sans Intel"/>
              </a:rPr>
              <a:t>      count4 = SIMD.int32x4.splat (0),</a:t>
            </a:r>
          </a:p>
          <a:p>
            <a:r>
              <a:rPr lang="en-US" sz="1200" dirty="0">
                <a:solidFill>
                  <a:schemeClr val="tx2"/>
                </a:solidFill>
                <a:latin typeface="Lucida Console" panose="020B0609040504020204" pitchFamily="49" charset="0"/>
                <a:cs typeface="Neo Sans Intel"/>
              </a:rPr>
              <a:t>      one4   = SIMD.int32x4.splat (1),</a:t>
            </a:r>
          </a:p>
          <a:p>
            <a:r>
              <a:rPr lang="en-US" sz="1200" dirty="0">
                <a:solidFill>
                  <a:schemeClr val="tx2"/>
                </a:solidFill>
                <a:latin typeface="Lucida Console" panose="020B0609040504020204" pitchFamily="49" charset="0"/>
                <a:cs typeface="Neo Sans Intel"/>
              </a:rPr>
              <a:t>      i, z_re24, z_im24, mi4, new_re4, new_im4;</a:t>
            </a:r>
          </a:p>
          <a:p>
            <a:endParaRPr lang="en-US" sz="1200" dirty="0">
              <a:solidFill>
                <a:schemeClr val="tx2"/>
              </a:solidFill>
              <a:latin typeface="Lucida Console" panose="020B0609040504020204" pitchFamily="49" charset="0"/>
              <a:cs typeface="Neo Sans Intel"/>
            </a:endParaRPr>
          </a:p>
          <a:p>
            <a:r>
              <a:rPr lang="en-US" sz="1200" dirty="0">
                <a:solidFill>
                  <a:schemeClr val="tx2"/>
                </a:solidFill>
                <a:latin typeface="Lucida Console" panose="020B0609040504020204" pitchFamily="49" charset="0"/>
                <a:cs typeface="Neo Sans Intel"/>
              </a:rPr>
              <a:t>  for (i = 0; i &lt; </a:t>
            </a:r>
            <a:r>
              <a:rPr lang="en-US" sz="1200" dirty="0" err="1">
                <a:solidFill>
                  <a:schemeClr val="tx2"/>
                </a:solidFill>
                <a:latin typeface="Lucida Console" panose="020B0609040504020204" pitchFamily="49" charset="0"/>
                <a:cs typeface="Neo Sans Intel"/>
              </a:rPr>
              <a:t>max_iterations</a:t>
            </a:r>
            <a:r>
              <a:rPr lang="en-US" sz="1200" dirty="0">
                <a:solidFill>
                  <a:schemeClr val="tx2"/>
                </a:solidFill>
                <a:latin typeface="Lucida Console" panose="020B0609040504020204" pitchFamily="49" charset="0"/>
                <a:cs typeface="Neo Sans Intel"/>
              </a:rPr>
              <a:t>; ++i) {</a:t>
            </a:r>
          </a:p>
          <a:p>
            <a:r>
              <a:rPr lang="en-US" sz="1200" dirty="0">
                <a:solidFill>
                  <a:schemeClr val="tx2"/>
                </a:solidFill>
                <a:latin typeface="Lucida Console" panose="020B0609040504020204" pitchFamily="49" charset="0"/>
                <a:cs typeface="Neo Sans Intel"/>
              </a:rPr>
              <a:t>    z_re24 = SIMD.float32x4.mul (z_re4, z_re4);</a:t>
            </a:r>
          </a:p>
          <a:p>
            <a:r>
              <a:rPr lang="en-US" sz="1200" dirty="0">
                <a:solidFill>
                  <a:schemeClr val="tx2"/>
                </a:solidFill>
                <a:latin typeface="Lucida Console" panose="020B0609040504020204" pitchFamily="49" charset="0"/>
                <a:cs typeface="Neo Sans Intel"/>
              </a:rPr>
              <a:t>    z_im24 = SIMD.float32x4.mul (z_im4, z_im4);</a:t>
            </a:r>
          </a:p>
          <a:p>
            <a:r>
              <a:rPr lang="en-US" sz="1200" dirty="0" smtClean="0">
                <a:solidFill>
                  <a:schemeClr val="tx2"/>
                </a:solidFill>
                <a:latin typeface="Lucida Console" panose="020B0609040504020204" pitchFamily="49" charset="0"/>
                <a:cs typeface="Neo Sans Intel"/>
              </a:rPr>
              <a:t>    mi4 = SIMD.float32x4.greaterThan(SIMD.float32x4.add </a:t>
            </a:r>
            <a:r>
              <a:rPr lang="en-US" sz="1200" dirty="0">
                <a:solidFill>
                  <a:schemeClr val="tx2"/>
                </a:solidFill>
                <a:latin typeface="Lucida Console" panose="020B0609040504020204" pitchFamily="49" charset="0"/>
                <a:cs typeface="Neo Sans Intel"/>
              </a:rPr>
              <a:t>(z_re24, z_im24), four4);</a:t>
            </a:r>
          </a:p>
          <a:p>
            <a:r>
              <a:rPr lang="en-US" sz="1200" dirty="0" smtClean="0">
                <a:solidFill>
                  <a:schemeClr val="tx2"/>
                </a:solidFill>
                <a:latin typeface="Lucida Console" panose="020B0609040504020204" pitchFamily="49" charset="0"/>
                <a:cs typeface="Neo Sans Intel"/>
              </a:rPr>
              <a:t>    if (SIMD.int32x4.allTrue()) </a:t>
            </a:r>
            <a:r>
              <a:rPr lang="en-US" sz="1200" dirty="0">
                <a:solidFill>
                  <a:schemeClr val="tx2"/>
                </a:solidFill>
                <a:latin typeface="Lucida Console" panose="020B0609040504020204" pitchFamily="49" charset="0"/>
                <a:cs typeface="Neo Sans Intel"/>
              </a:rPr>
              <a:t>{</a:t>
            </a:r>
          </a:p>
          <a:p>
            <a:r>
              <a:rPr lang="en-US" sz="1200" dirty="0" smtClean="0">
                <a:solidFill>
                  <a:schemeClr val="tx2"/>
                </a:solidFill>
                <a:latin typeface="Lucida Console" panose="020B0609040504020204" pitchFamily="49" charset="0"/>
                <a:cs typeface="Neo Sans Intel"/>
              </a:rPr>
              <a:t>      </a:t>
            </a:r>
            <a:r>
              <a:rPr lang="en-US" sz="1200" dirty="0">
                <a:solidFill>
                  <a:schemeClr val="tx2"/>
                </a:solidFill>
                <a:latin typeface="Lucida Console" panose="020B0609040504020204" pitchFamily="49" charset="0"/>
                <a:cs typeface="Neo Sans Intel"/>
              </a:rPr>
              <a:t>// </a:t>
            </a:r>
            <a:r>
              <a:rPr lang="en-US" sz="1200" dirty="0" smtClean="0">
                <a:solidFill>
                  <a:schemeClr val="tx2"/>
                </a:solidFill>
                <a:latin typeface="Lucida Console" panose="020B0609040504020204" pitchFamily="49" charset="0"/>
                <a:cs typeface="Neo Sans Intel"/>
              </a:rPr>
              <a:t>all </a:t>
            </a:r>
            <a:r>
              <a:rPr lang="en-US" sz="1200" dirty="0">
                <a:solidFill>
                  <a:schemeClr val="tx2"/>
                </a:solidFill>
                <a:latin typeface="Lucida Console" panose="020B0609040504020204" pitchFamily="49" charset="0"/>
                <a:cs typeface="Neo Sans Intel"/>
              </a:rPr>
              <a:t>4 </a:t>
            </a:r>
            <a:r>
              <a:rPr lang="en-US" sz="1200" dirty="0" smtClean="0">
                <a:solidFill>
                  <a:schemeClr val="tx2"/>
                </a:solidFill>
                <a:latin typeface="Lucida Console" panose="020B0609040504020204" pitchFamily="49" charset="0"/>
                <a:cs typeface="Neo Sans Intel"/>
              </a:rPr>
              <a:t>values have diverged</a:t>
            </a:r>
          </a:p>
          <a:p>
            <a:r>
              <a:rPr lang="en-US" sz="1200" dirty="0" smtClean="0">
                <a:solidFill>
                  <a:schemeClr val="tx2"/>
                </a:solidFill>
                <a:latin typeface="Lucida Console" panose="020B0609040504020204" pitchFamily="49" charset="0"/>
                <a:cs typeface="Neo Sans Intel"/>
              </a:rPr>
              <a:t>      </a:t>
            </a:r>
            <a:r>
              <a:rPr lang="en-US" sz="1200" dirty="0">
                <a:solidFill>
                  <a:schemeClr val="tx2"/>
                </a:solidFill>
                <a:latin typeface="Lucida Console" panose="020B0609040504020204" pitchFamily="49" charset="0"/>
                <a:cs typeface="Neo Sans Intel"/>
              </a:rPr>
              <a:t>break;</a:t>
            </a:r>
          </a:p>
          <a:p>
            <a:r>
              <a:rPr lang="en-US" sz="1200" dirty="0">
                <a:solidFill>
                  <a:schemeClr val="tx2"/>
                </a:solidFill>
                <a:latin typeface="Lucida Console" panose="020B0609040504020204" pitchFamily="49" charset="0"/>
                <a:cs typeface="Neo Sans Intel"/>
              </a:rPr>
              <a:t>    }</a:t>
            </a:r>
          </a:p>
          <a:p>
            <a:r>
              <a:rPr lang="en-US" sz="1200" dirty="0" smtClean="0">
                <a:solidFill>
                  <a:schemeClr val="tx2"/>
                </a:solidFill>
                <a:latin typeface="Lucida Console" panose="020B0609040504020204" pitchFamily="49" charset="0"/>
                <a:cs typeface="Neo Sans Intel"/>
              </a:rPr>
              <a:t>    </a:t>
            </a:r>
            <a:r>
              <a:rPr lang="en-US" sz="1200" dirty="0" err="1" smtClean="0">
                <a:solidFill>
                  <a:schemeClr val="tx2"/>
                </a:solidFill>
                <a:latin typeface="Lucida Console" panose="020B0609040504020204" pitchFamily="49" charset="0"/>
                <a:cs typeface="Neo Sans Intel"/>
              </a:rPr>
              <a:t>var</a:t>
            </a:r>
            <a:r>
              <a:rPr lang="en-US" sz="1200" dirty="0" smtClean="0">
                <a:solidFill>
                  <a:schemeClr val="tx2"/>
                </a:solidFill>
                <a:latin typeface="Lucida Console" panose="020B0609040504020204" pitchFamily="49" charset="0"/>
                <a:cs typeface="Neo Sans Intel"/>
              </a:rPr>
              <a:t> new_re4 </a:t>
            </a:r>
            <a:r>
              <a:rPr lang="en-US" sz="1200" dirty="0">
                <a:solidFill>
                  <a:schemeClr val="tx2"/>
                </a:solidFill>
                <a:latin typeface="Lucida Console" panose="020B0609040504020204" pitchFamily="49" charset="0"/>
                <a:cs typeface="Neo Sans Intel"/>
              </a:rPr>
              <a:t>= SIMD.float32x4.sub (z_re24, z_im24);</a:t>
            </a:r>
          </a:p>
          <a:p>
            <a:r>
              <a:rPr lang="en-US" sz="1200" dirty="0">
                <a:solidFill>
                  <a:schemeClr val="tx2"/>
                </a:solidFill>
                <a:latin typeface="Lucida Console" panose="020B0609040504020204" pitchFamily="49" charset="0"/>
                <a:cs typeface="Neo Sans Intel"/>
              </a:rPr>
              <a:t>    </a:t>
            </a:r>
            <a:r>
              <a:rPr lang="en-US" sz="1200" dirty="0" err="1" smtClean="0">
                <a:solidFill>
                  <a:schemeClr val="tx2"/>
                </a:solidFill>
                <a:latin typeface="Lucida Console" panose="020B0609040504020204" pitchFamily="49" charset="0"/>
                <a:cs typeface="Neo Sans Intel"/>
              </a:rPr>
              <a:t>var</a:t>
            </a:r>
            <a:r>
              <a:rPr lang="en-US" sz="1200" dirty="0" smtClean="0">
                <a:solidFill>
                  <a:schemeClr val="tx2"/>
                </a:solidFill>
                <a:latin typeface="Lucida Console" panose="020B0609040504020204" pitchFamily="49" charset="0"/>
                <a:cs typeface="Neo Sans Intel"/>
              </a:rPr>
              <a:t> new_im4 </a:t>
            </a:r>
            <a:r>
              <a:rPr lang="en-US" sz="1200" dirty="0">
                <a:solidFill>
                  <a:schemeClr val="tx2"/>
                </a:solidFill>
                <a:latin typeface="Lucida Console" panose="020B0609040504020204" pitchFamily="49" charset="0"/>
                <a:cs typeface="Neo Sans Intel"/>
              </a:rPr>
              <a:t>= SIMD.float32x4.mul (SIMD.float32x4.mul (two4, z_re4), z_im4);</a:t>
            </a:r>
          </a:p>
          <a:p>
            <a:r>
              <a:rPr lang="en-US" sz="1200" dirty="0">
                <a:solidFill>
                  <a:schemeClr val="tx2"/>
                </a:solidFill>
                <a:latin typeface="Lucida Console" panose="020B0609040504020204" pitchFamily="49" charset="0"/>
                <a:cs typeface="Neo Sans Intel"/>
              </a:rPr>
              <a:t>    z_re4  </a:t>
            </a:r>
            <a:r>
              <a:rPr lang="en-US" sz="1200" dirty="0" smtClean="0">
                <a:solidFill>
                  <a:schemeClr val="tx2"/>
                </a:solidFill>
                <a:latin typeface="Lucida Console" panose="020B0609040504020204" pitchFamily="49" charset="0"/>
                <a:cs typeface="Neo Sans Intel"/>
              </a:rPr>
              <a:t>     </a:t>
            </a:r>
            <a:r>
              <a:rPr lang="en-US" sz="1200" dirty="0">
                <a:solidFill>
                  <a:schemeClr val="tx2"/>
                </a:solidFill>
                <a:latin typeface="Lucida Console" panose="020B0609040504020204" pitchFamily="49" charset="0"/>
                <a:cs typeface="Neo Sans Intel"/>
              </a:rPr>
              <a:t>= SIMD.float32x4.add (c_re4, new_re4);</a:t>
            </a:r>
          </a:p>
          <a:p>
            <a:r>
              <a:rPr lang="en-US" sz="1200" dirty="0">
                <a:solidFill>
                  <a:schemeClr val="tx2"/>
                </a:solidFill>
                <a:latin typeface="Lucida Console" panose="020B0609040504020204" pitchFamily="49" charset="0"/>
                <a:cs typeface="Neo Sans Intel"/>
              </a:rPr>
              <a:t>    z_im4   </a:t>
            </a:r>
            <a:r>
              <a:rPr lang="en-US" sz="1200" dirty="0" smtClean="0">
                <a:solidFill>
                  <a:schemeClr val="tx2"/>
                </a:solidFill>
                <a:latin typeface="Lucida Console" panose="020B0609040504020204" pitchFamily="49" charset="0"/>
                <a:cs typeface="Neo Sans Intel"/>
              </a:rPr>
              <a:t>    = </a:t>
            </a:r>
            <a:r>
              <a:rPr lang="en-US" sz="1200" dirty="0">
                <a:solidFill>
                  <a:schemeClr val="tx2"/>
                </a:solidFill>
                <a:latin typeface="Lucida Console" panose="020B0609040504020204" pitchFamily="49" charset="0"/>
                <a:cs typeface="Neo Sans Intel"/>
              </a:rPr>
              <a:t>SIMD.float32x4.add (c_im4, new_im4);</a:t>
            </a:r>
          </a:p>
          <a:p>
            <a:r>
              <a:rPr lang="en-US" sz="1200" dirty="0">
                <a:solidFill>
                  <a:schemeClr val="tx2"/>
                </a:solidFill>
                <a:latin typeface="Lucida Console" panose="020B0609040504020204" pitchFamily="49" charset="0"/>
                <a:cs typeface="Neo Sans Intel"/>
              </a:rPr>
              <a:t>    count4  </a:t>
            </a:r>
            <a:r>
              <a:rPr lang="en-US" sz="1200" dirty="0" smtClean="0">
                <a:solidFill>
                  <a:schemeClr val="tx2"/>
                </a:solidFill>
                <a:latin typeface="Lucida Console" panose="020B0609040504020204" pitchFamily="49" charset="0"/>
                <a:cs typeface="Neo Sans Intel"/>
              </a:rPr>
              <a:t>    = </a:t>
            </a:r>
            <a:r>
              <a:rPr lang="en-US" sz="1200" dirty="0">
                <a:solidFill>
                  <a:schemeClr val="tx2"/>
                </a:solidFill>
                <a:latin typeface="Lucida Console" panose="020B0609040504020204" pitchFamily="49" charset="0"/>
                <a:cs typeface="Neo Sans Intel"/>
              </a:rPr>
              <a:t>SIMD.int32x4.add (count4, SIMD.int32x4.and (mi4, one4));</a:t>
            </a:r>
          </a:p>
          <a:p>
            <a:r>
              <a:rPr lang="en-US" sz="1200" dirty="0">
                <a:solidFill>
                  <a:schemeClr val="tx2"/>
                </a:solidFill>
                <a:latin typeface="Lucida Console" panose="020B0609040504020204" pitchFamily="49" charset="0"/>
                <a:cs typeface="Neo Sans Intel"/>
              </a:rPr>
              <a:t>  }</a:t>
            </a:r>
          </a:p>
          <a:p>
            <a:r>
              <a:rPr lang="en-US" sz="1200" dirty="0">
                <a:solidFill>
                  <a:schemeClr val="tx2"/>
                </a:solidFill>
                <a:latin typeface="Lucida Console" panose="020B0609040504020204" pitchFamily="49" charset="0"/>
                <a:cs typeface="Neo Sans Intel"/>
              </a:rPr>
              <a:t>  return count4;</a:t>
            </a:r>
          </a:p>
          <a:p>
            <a:r>
              <a:rPr lang="en-US" sz="1200" dirty="0">
                <a:solidFill>
                  <a:schemeClr val="tx2"/>
                </a:solidFill>
                <a:latin typeface="Lucida Console" panose="020B0609040504020204" pitchFamily="49" charset="0"/>
                <a:cs typeface="Neo Sans Intel"/>
              </a:rPr>
              <a:t>}</a:t>
            </a:r>
            <a:endParaRPr lang="en-US" sz="1200" dirty="0" smtClean="0">
              <a:solidFill>
                <a:schemeClr val="tx2"/>
              </a:solidFill>
              <a:latin typeface="Lucida Console" panose="020B0609040504020204" pitchFamily="49" charset="0"/>
              <a:cs typeface="Neo Sans Intel"/>
            </a:endParaRPr>
          </a:p>
        </p:txBody>
      </p:sp>
      <p:sp>
        <p:nvSpPr>
          <p:cNvPr id="6" name="TextBox 5"/>
          <p:cNvSpPr txBox="1"/>
          <p:nvPr/>
        </p:nvSpPr>
        <p:spPr>
          <a:xfrm>
            <a:off x="1643377" y="990917"/>
            <a:ext cx="1067921" cy="461665"/>
          </a:xfrm>
          <a:prstGeom prst="rect">
            <a:avLst/>
          </a:prstGeom>
          <a:noFill/>
        </p:spPr>
        <p:txBody>
          <a:bodyPr wrap="none" rtlCol="0">
            <a:spAutoFit/>
          </a:bodyPr>
          <a:lstStyle/>
          <a:p>
            <a:r>
              <a:rPr lang="en-US" sz="2400" b="1" u="sng" dirty="0" smtClean="0">
                <a:solidFill>
                  <a:schemeClr val="tx2"/>
                </a:solidFill>
                <a:cs typeface="Neo Sans Intel"/>
              </a:rPr>
              <a:t>Scalar</a:t>
            </a:r>
          </a:p>
        </p:txBody>
      </p:sp>
      <p:sp>
        <p:nvSpPr>
          <p:cNvPr id="7" name="TextBox 6"/>
          <p:cNvSpPr txBox="1"/>
          <p:nvPr/>
        </p:nvSpPr>
        <p:spPr>
          <a:xfrm>
            <a:off x="7709688" y="990917"/>
            <a:ext cx="946093" cy="461665"/>
          </a:xfrm>
          <a:prstGeom prst="rect">
            <a:avLst/>
          </a:prstGeom>
          <a:noFill/>
        </p:spPr>
        <p:txBody>
          <a:bodyPr wrap="none" rtlCol="0">
            <a:spAutoFit/>
          </a:bodyPr>
          <a:lstStyle/>
          <a:p>
            <a:r>
              <a:rPr lang="en-US" sz="2400" b="1" u="sng" dirty="0" smtClean="0">
                <a:solidFill>
                  <a:schemeClr val="tx2"/>
                </a:solidFill>
                <a:cs typeface="Neo Sans Intel"/>
              </a:rPr>
              <a:t>SIMD</a:t>
            </a:r>
          </a:p>
        </p:txBody>
      </p:sp>
      <p:sp>
        <p:nvSpPr>
          <p:cNvPr id="3" name="Slide Number Placeholder 2"/>
          <p:cNvSpPr>
            <a:spLocks noGrp="1"/>
          </p:cNvSpPr>
          <p:nvPr>
            <p:ph type="sldNum" sz="quarter" idx="12"/>
          </p:nvPr>
        </p:nvSpPr>
        <p:spPr/>
        <p:txBody>
          <a:bodyPr/>
          <a:lstStyle/>
          <a:p>
            <a:fld id="{A0C5CCEE-D03D-489F-97ED-FB0A92A5761D}" type="slidenum">
              <a:rPr lang="en-US" smtClean="0"/>
              <a:t>11</a:t>
            </a:fld>
            <a:endParaRPr lang="en-US" dirty="0"/>
          </a:p>
        </p:txBody>
      </p:sp>
    </p:spTree>
    <p:extLst>
      <p:ext uri="{BB962C8B-B14F-4D97-AF65-F5344CB8AC3E}">
        <p14:creationId xmlns:p14="http://schemas.microsoft.com/office/powerpoint/2010/main" val="246446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SIMD.JS – Focus</a:t>
            </a:r>
            <a:endParaRPr lang="en-US" dirty="0"/>
          </a:p>
        </p:txBody>
      </p:sp>
      <p:sp>
        <p:nvSpPr>
          <p:cNvPr id="3" name="Content Placeholder 2"/>
          <p:cNvSpPr>
            <a:spLocks noGrp="1"/>
          </p:cNvSpPr>
          <p:nvPr>
            <p:ph sz="quarter" idx="13"/>
          </p:nvPr>
        </p:nvSpPr>
        <p:spPr/>
        <p:txBody>
          <a:bodyPr/>
          <a:lstStyle/>
          <a:p>
            <a:r>
              <a:rPr lang="en-US" dirty="0" smtClean="0"/>
              <a:t>Initial focus on architecture overlap (128-bit vectors)</a:t>
            </a:r>
          </a:p>
          <a:p>
            <a:pPr lvl="1"/>
            <a:r>
              <a:rPr lang="en-US" dirty="0" smtClean="0"/>
              <a:t>Well defined </a:t>
            </a:r>
            <a:r>
              <a:rPr lang="en-US" dirty="0" err="1" smtClean="0"/>
              <a:t>NaN</a:t>
            </a:r>
            <a:r>
              <a:rPr lang="en-US" dirty="0" smtClean="0"/>
              <a:t> handling</a:t>
            </a:r>
          </a:p>
          <a:p>
            <a:pPr lvl="1"/>
            <a:r>
              <a:rPr lang="en-US" dirty="0" smtClean="0"/>
              <a:t>Well defined float32 -&gt; int32 conversions</a:t>
            </a:r>
          </a:p>
          <a:p>
            <a:pPr lvl="1"/>
            <a:r>
              <a:rPr lang="en-US" dirty="0" smtClean="0"/>
              <a:t>Well defined shift handling for shift counts &gt; 32</a:t>
            </a:r>
          </a:p>
          <a:p>
            <a:pPr lvl="1"/>
            <a:r>
              <a:rPr lang="en-US" dirty="0" smtClean="0"/>
              <a:t>Precision of </a:t>
            </a:r>
            <a:r>
              <a:rPr lang="en-US" dirty="0" err="1" smtClean="0"/>
              <a:t>reciprocalSqrt</a:t>
            </a:r>
            <a:r>
              <a:rPr lang="en-US" dirty="0" smtClean="0"/>
              <a:t> – left undefined</a:t>
            </a:r>
          </a:p>
          <a:p>
            <a:r>
              <a:rPr lang="en-US" dirty="0" smtClean="0"/>
              <a:t>Architecture specific extensions are being discussed, for example</a:t>
            </a:r>
          </a:p>
          <a:p>
            <a:pPr lvl="1"/>
            <a:r>
              <a:rPr lang="en-US" dirty="0" err="1" smtClean="0"/>
              <a:t>Fma</a:t>
            </a:r>
            <a:r>
              <a:rPr lang="en-US" dirty="0" smtClean="0"/>
              <a:t> (</a:t>
            </a:r>
            <a:r>
              <a:rPr lang="en-US" dirty="0" smtClean="0"/>
              <a:t>NEON*, AVX*)</a:t>
            </a:r>
            <a:endParaRPr lang="en-US" dirty="0" smtClean="0"/>
          </a:p>
          <a:p>
            <a:pPr lvl="1"/>
            <a:r>
              <a:rPr lang="en-US" dirty="0" smtClean="0"/>
              <a:t>Vector shifts (</a:t>
            </a:r>
            <a:r>
              <a:rPr lang="en-US" dirty="0" smtClean="0"/>
              <a:t>NEON*)</a:t>
            </a:r>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A0C5CCEE-D03D-489F-97ED-FB0A92A5761D}" type="slidenum">
              <a:rPr lang="en-US" smtClean="0"/>
              <a:t>12</a:t>
            </a:fld>
            <a:endParaRPr lang="en-US" dirty="0"/>
          </a:p>
        </p:txBody>
      </p:sp>
    </p:spTree>
    <p:extLst>
      <p:ext uri="{BB962C8B-B14F-4D97-AF65-F5344CB8AC3E}">
        <p14:creationId xmlns:p14="http://schemas.microsoft.com/office/powerpoint/2010/main" val="2790065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Emscripten</a:t>
            </a:r>
            <a:r>
              <a:rPr lang="en-US" dirty="0" smtClean="0"/>
              <a:t>* </a:t>
            </a:r>
            <a:r>
              <a:rPr lang="en-US" dirty="0" smtClean="0"/>
              <a:t>- Basics</a:t>
            </a:r>
            <a:endParaRPr lang="en-US" dirty="0"/>
          </a:p>
        </p:txBody>
      </p:sp>
      <p:sp>
        <p:nvSpPr>
          <p:cNvPr id="3" name="Content Placeholder 2"/>
          <p:cNvSpPr>
            <a:spLocks noGrp="1"/>
          </p:cNvSpPr>
          <p:nvPr>
            <p:ph sz="quarter" idx="13"/>
          </p:nvPr>
        </p:nvSpPr>
        <p:spPr/>
        <p:txBody>
          <a:bodyPr/>
          <a:lstStyle/>
          <a:p>
            <a:pPr marL="342900" indent="-342900">
              <a:buFont typeface="Arial" panose="020B0604020202020204" pitchFamily="34" charset="0"/>
              <a:buChar char="•"/>
            </a:pPr>
            <a:r>
              <a:rPr lang="en-US" dirty="0" smtClean="0"/>
              <a:t>Brainchild of </a:t>
            </a:r>
            <a:r>
              <a:rPr lang="en-US" dirty="0" smtClean="0"/>
              <a:t>Mozilla*</a:t>
            </a:r>
            <a:r>
              <a:rPr lang="en-US" dirty="0"/>
              <a:t>’s </a:t>
            </a:r>
            <a:r>
              <a:rPr lang="en-US" dirty="0" smtClean="0"/>
              <a:t>Alon Zakai</a:t>
            </a:r>
          </a:p>
          <a:p>
            <a:pPr marL="342900" indent="-342900">
              <a:buFont typeface="Arial" panose="020B0604020202020204" pitchFamily="34" charset="0"/>
              <a:buChar char="•"/>
            </a:pPr>
            <a:r>
              <a:rPr lang="en-US" dirty="0" smtClean="0"/>
              <a:t>Compiles C/C++ to </a:t>
            </a:r>
            <a:r>
              <a:rPr lang="en-US" dirty="0" smtClean="0"/>
              <a:t>JavaScript*</a:t>
            </a:r>
            <a:endParaRPr lang="en-US" dirty="0" smtClean="0"/>
          </a:p>
          <a:p>
            <a:pPr marL="342900" indent="-342900">
              <a:buFont typeface="Arial" panose="020B0604020202020204" pitchFamily="34" charset="0"/>
              <a:buChar char="•"/>
            </a:pPr>
            <a:r>
              <a:rPr lang="en-US" dirty="0" smtClean="0"/>
              <a:t>Uses clang/LLVM for C/C++ front-end and optimizer framework</a:t>
            </a:r>
          </a:p>
          <a:p>
            <a:pPr marL="342900" indent="-342900">
              <a:buFont typeface="Arial" panose="020B0604020202020204" pitchFamily="34" charset="0"/>
              <a:buChar char="•"/>
            </a:pPr>
            <a:r>
              <a:rPr lang="en-US" dirty="0" smtClean="0"/>
              <a:t>Models memory with JS </a:t>
            </a:r>
            <a:r>
              <a:rPr lang="en-US" dirty="0" err="1" smtClean="0"/>
              <a:t>TypedArrays</a:t>
            </a:r>
            <a:endParaRPr lang="en-US" dirty="0" smtClean="0"/>
          </a:p>
          <a:p>
            <a:pPr marL="342900" indent="-342900">
              <a:buFont typeface="Arial" panose="020B0604020202020204" pitchFamily="34" charset="0"/>
              <a:buChar char="•"/>
            </a:pPr>
            <a:r>
              <a:rPr lang="en-US" dirty="0" smtClean="0"/>
              <a:t>Generates the asm.js subset of </a:t>
            </a:r>
            <a:r>
              <a:rPr lang="en-US" dirty="0" smtClean="0"/>
              <a:t>JavaScript*</a:t>
            </a:r>
            <a:endParaRPr lang="en-US" dirty="0" smtClean="0"/>
          </a:p>
          <a:p>
            <a:pPr marL="342900" indent="-342900">
              <a:buFont typeface="Arial" panose="020B0604020202020204" pitchFamily="34" charset="0"/>
              <a:buChar char="•"/>
            </a:pPr>
            <a:r>
              <a:rPr lang="en-US" dirty="0"/>
              <a:t>Tools available to create bindings between handwritten JS and </a:t>
            </a:r>
            <a:r>
              <a:rPr lang="en-US" dirty="0" err="1" smtClean="0"/>
              <a:t>Emscripten</a:t>
            </a:r>
            <a:r>
              <a:rPr lang="en-US" dirty="0" smtClean="0"/>
              <a:t>* </a:t>
            </a:r>
            <a:r>
              <a:rPr lang="en-US" dirty="0"/>
              <a:t>generated JS (</a:t>
            </a:r>
            <a:r>
              <a:rPr lang="en-US" dirty="0" err="1"/>
              <a:t>webidl_binder</a:t>
            </a:r>
            <a:r>
              <a:rPr lang="en-US" dirty="0"/>
              <a:t>)</a:t>
            </a:r>
          </a:p>
          <a:p>
            <a:pPr marL="342900" indent="-342900">
              <a:buFont typeface="Arial" panose="020B0604020202020204" pitchFamily="34" charset="0"/>
              <a:buChar char="•"/>
            </a:pPr>
            <a:r>
              <a:rPr lang="en-US" dirty="0" smtClean="0"/>
              <a:t>Several large C/C++ applications/games have been ported to the web platform (e.g., </a:t>
            </a:r>
            <a:r>
              <a:rPr lang="en-US" dirty="0" smtClean="0"/>
              <a:t>Unity*, Unreal*, box2D*)</a:t>
            </a:r>
            <a:endParaRPr lang="en-US" dirty="0"/>
          </a:p>
        </p:txBody>
      </p:sp>
      <p:sp>
        <p:nvSpPr>
          <p:cNvPr id="4" name="Slide Number Placeholder 3"/>
          <p:cNvSpPr>
            <a:spLocks noGrp="1"/>
          </p:cNvSpPr>
          <p:nvPr>
            <p:ph type="sldNum" sz="quarter" idx="12"/>
          </p:nvPr>
        </p:nvSpPr>
        <p:spPr/>
        <p:txBody>
          <a:bodyPr/>
          <a:lstStyle/>
          <a:p>
            <a:fld id="{A0C5CCEE-D03D-489F-97ED-FB0A92A5761D}" type="slidenum">
              <a:rPr lang="en-US" smtClean="0"/>
              <a:t>13</a:t>
            </a:fld>
            <a:endParaRPr lang="en-US" dirty="0"/>
          </a:p>
        </p:txBody>
      </p:sp>
    </p:spTree>
    <p:extLst>
      <p:ext uri="{BB962C8B-B14F-4D97-AF65-F5344CB8AC3E}">
        <p14:creationId xmlns:p14="http://schemas.microsoft.com/office/powerpoint/2010/main" val="2591634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Emscripten</a:t>
            </a:r>
            <a:r>
              <a:rPr lang="en-US" dirty="0" smtClean="0"/>
              <a:t>* </a:t>
            </a:r>
            <a:r>
              <a:rPr lang="en-US" dirty="0" smtClean="0"/>
              <a:t>– C/C++ -&gt; JS Memory Modelling</a:t>
            </a:r>
            <a:endParaRPr lang="en-US" dirty="0"/>
          </a:p>
        </p:txBody>
      </p:sp>
      <p:sp>
        <p:nvSpPr>
          <p:cNvPr id="3" name="Content Placeholder 2"/>
          <p:cNvSpPr>
            <a:spLocks noGrp="1"/>
          </p:cNvSpPr>
          <p:nvPr>
            <p:ph sz="quarter" idx="13"/>
          </p:nvPr>
        </p:nvSpPr>
        <p:spPr>
          <a:xfrm>
            <a:off x="607484" y="2215564"/>
            <a:ext cx="4487030" cy="2587556"/>
          </a:xfrm>
        </p:spPr>
        <p:txBody>
          <a:bodyPr/>
          <a:lstStyle/>
          <a:p>
            <a:pPr marL="342900" indent="-342900">
              <a:buFont typeface="Arial" panose="020B0604020202020204" pitchFamily="34" charset="0"/>
              <a:buChar char="•"/>
            </a:pPr>
            <a:r>
              <a:rPr lang="en-US" dirty="0" smtClean="0"/>
              <a:t>Views over the same memory (buffer) for basic C/C++ types</a:t>
            </a:r>
          </a:p>
          <a:p>
            <a:pPr marL="342900" indent="-342900">
              <a:buFont typeface="Arial" panose="020B0604020202020204" pitchFamily="34" charset="0"/>
              <a:buChar char="•"/>
            </a:pPr>
            <a:r>
              <a:rPr lang="en-US" dirty="0" smtClean="0"/>
              <a:t>C/C++ pointers used as indices to access elements of these arrays</a:t>
            </a:r>
            <a:endParaRPr lang="en-US" dirty="0"/>
          </a:p>
        </p:txBody>
      </p:sp>
      <p:sp>
        <p:nvSpPr>
          <p:cNvPr id="5" name="TextBox 4"/>
          <p:cNvSpPr txBox="1"/>
          <p:nvPr/>
        </p:nvSpPr>
        <p:spPr>
          <a:xfrm>
            <a:off x="5628905" y="2078181"/>
            <a:ext cx="6181500" cy="2862322"/>
          </a:xfrm>
          <a:prstGeom prst="rect">
            <a:avLst/>
          </a:prstGeom>
          <a:noFill/>
        </p:spPr>
        <p:txBody>
          <a:bodyPr wrap="none" rtlCol="0">
            <a:spAutoFit/>
          </a:bodyPr>
          <a:lstStyle/>
          <a:p>
            <a:r>
              <a:rPr lang="en-US" dirty="0" err="1">
                <a:solidFill>
                  <a:schemeClr val="tx2"/>
                </a:solidFill>
                <a:latin typeface="Lucida Console" panose="020B0609040504020204" pitchFamily="49" charset="0"/>
                <a:cs typeface="Neo Sans Intel"/>
              </a:rPr>
              <a:t>var</a:t>
            </a:r>
            <a:r>
              <a:rPr lang="en-US" dirty="0">
                <a:solidFill>
                  <a:schemeClr val="tx2"/>
                </a:solidFill>
                <a:latin typeface="Lucida Console" panose="020B0609040504020204" pitchFamily="49" charset="0"/>
                <a:cs typeface="Neo Sans Intel"/>
              </a:rPr>
              <a:t> buffer = new </a:t>
            </a:r>
            <a:r>
              <a:rPr lang="en-US" dirty="0" err="1">
                <a:solidFill>
                  <a:schemeClr val="tx2"/>
                </a:solidFill>
                <a:latin typeface="Lucida Console" panose="020B0609040504020204" pitchFamily="49" charset="0"/>
                <a:cs typeface="Neo Sans Intel"/>
              </a:rPr>
              <a:t>ArrayBuffer</a:t>
            </a:r>
            <a:r>
              <a:rPr lang="en-US" dirty="0">
                <a:solidFill>
                  <a:schemeClr val="tx2"/>
                </a:solidFill>
                <a:latin typeface="Lucida Console" panose="020B0609040504020204" pitchFamily="49" charset="0"/>
                <a:cs typeface="Neo Sans Intel"/>
              </a:rPr>
              <a:t>(TOTAL_MEMORY);</a:t>
            </a:r>
          </a:p>
          <a:p>
            <a:r>
              <a:rPr lang="en-US" dirty="0">
                <a:solidFill>
                  <a:schemeClr val="tx2"/>
                </a:solidFill>
                <a:latin typeface="Lucida Console" panose="020B0609040504020204" pitchFamily="49" charset="0"/>
                <a:cs typeface="Neo Sans Intel"/>
              </a:rPr>
              <a:t>HEAP8 = new Int8Array(buffer);</a:t>
            </a:r>
          </a:p>
          <a:p>
            <a:r>
              <a:rPr lang="en-US" dirty="0">
                <a:solidFill>
                  <a:schemeClr val="tx2"/>
                </a:solidFill>
                <a:latin typeface="Lucida Console" panose="020B0609040504020204" pitchFamily="49" charset="0"/>
                <a:cs typeface="Neo Sans Intel"/>
              </a:rPr>
              <a:t>HEAP16 = new Int16Array(buffer);</a:t>
            </a:r>
          </a:p>
          <a:p>
            <a:r>
              <a:rPr lang="en-US" dirty="0">
                <a:solidFill>
                  <a:schemeClr val="tx2"/>
                </a:solidFill>
                <a:latin typeface="Lucida Console" panose="020B0609040504020204" pitchFamily="49" charset="0"/>
                <a:cs typeface="Neo Sans Intel"/>
              </a:rPr>
              <a:t>HEAP32 = new Int32Array(buffer);</a:t>
            </a:r>
          </a:p>
          <a:p>
            <a:r>
              <a:rPr lang="en-US" dirty="0">
                <a:solidFill>
                  <a:schemeClr val="tx2"/>
                </a:solidFill>
                <a:latin typeface="Lucida Console" panose="020B0609040504020204" pitchFamily="49" charset="0"/>
                <a:cs typeface="Neo Sans Intel"/>
              </a:rPr>
              <a:t>HEAPU8 = new Uint8Array(buffer);</a:t>
            </a:r>
          </a:p>
          <a:p>
            <a:r>
              <a:rPr lang="en-US" dirty="0">
                <a:solidFill>
                  <a:schemeClr val="tx2"/>
                </a:solidFill>
                <a:latin typeface="Lucida Console" panose="020B0609040504020204" pitchFamily="49" charset="0"/>
                <a:cs typeface="Neo Sans Intel"/>
              </a:rPr>
              <a:t>HEAPU16 = new Uint16Array(buffer);</a:t>
            </a:r>
          </a:p>
          <a:p>
            <a:r>
              <a:rPr lang="en-US" dirty="0">
                <a:solidFill>
                  <a:schemeClr val="tx2"/>
                </a:solidFill>
                <a:latin typeface="Lucida Console" panose="020B0609040504020204" pitchFamily="49" charset="0"/>
                <a:cs typeface="Neo Sans Intel"/>
              </a:rPr>
              <a:t>HEAPU32 = new Uint32Array(buffer);</a:t>
            </a:r>
          </a:p>
          <a:p>
            <a:r>
              <a:rPr lang="en-US" dirty="0">
                <a:solidFill>
                  <a:schemeClr val="tx2"/>
                </a:solidFill>
                <a:latin typeface="Lucida Console" panose="020B0609040504020204" pitchFamily="49" charset="0"/>
                <a:cs typeface="Neo Sans Intel"/>
              </a:rPr>
              <a:t>HEAPF32 = new Float32Array(buffer);</a:t>
            </a:r>
          </a:p>
          <a:p>
            <a:r>
              <a:rPr lang="en-US" dirty="0">
                <a:solidFill>
                  <a:schemeClr val="tx2"/>
                </a:solidFill>
                <a:latin typeface="Lucida Console" panose="020B0609040504020204" pitchFamily="49" charset="0"/>
                <a:cs typeface="Neo Sans Intel"/>
              </a:rPr>
              <a:t>HEAPF64 = new Float64Array(buffer);</a:t>
            </a:r>
          </a:p>
          <a:p>
            <a:endParaRPr lang="en-US" dirty="0" smtClean="0">
              <a:solidFill>
                <a:schemeClr val="tx2"/>
              </a:solidFill>
              <a:latin typeface="Lucida Console" panose="020B0609040504020204" pitchFamily="49" charset="0"/>
              <a:cs typeface="Neo Sans Intel"/>
            </a:endParaRPr>
          </a:p>
        </p:txBody>
      </p:sp>
      <p:sp>
        <p:nvSpPr>
          <p:cNvPr id="4" name="Slide Number Placeholder 3"/>
          <p:cNvSpPr>
            <a:spLocks noGrp="1"/>
          </p:cNvSpPr>
          <p:nvPr>
            <p:ph type="sldNum" sz="quarter" idx="12"/>
          </p:nvPr>
        </p:nvSpPr>
        <p:spPr/>
        <p:txBody>
          <a:bodyPr/>
          <a:lstStyle/>
          <a:p>
            <a:fld id="{A0C5CCEE-D03D-489F-97ED-FB0A92A5761D}" type="slidenum">
              <a:rPr lang="en-US" smtClean="0"/>
              <a:t>14</a:t>
            </a:fld>
            <a:endParaRPr lang="en-US" dirty="0"/>
          </a:p>
        </p:txBody>
      </p:sp>
    </p:spTree>
    <p:extLst>
      <p:ext uri="{BB962C8B-B14F-4D97-AF65-F5344CB8AC3E}">
        <p14:creationId xmlns:p14="http://schemas.microsoft.com/office/powerpoint/2010/main" val="1071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Emscripten</a:t>
            </a:r>
            <a:r>
              <a:rPr lang="en-US" dirty="0" smtClean="0"/>
              <a:t>* </a:t>
            </a:r>
            <a:r>
              <a:rPr lang="en-US" dirty="0" smtClean="0"/>
              <a:t>– Generated Code Example</a:t>
            </a:r>
            <a:endParaRPr lang="en-US" dirty="0"/>
          </a:p>
        </p:txBody>
      </p:sp>
      <p:sp>
        <p:nvSpPr>
          <p:cNvPr id="3" name="Content Placeholder 2"/>
          <p:cNvSpPr>
            <a:spLocks noGrp="1"/>
          </p:cNvSpPr>
          <p:nvPr>
            <p:ph sz="quarter" idx="13"/>
          </p:nvPr>
        </p:nvSpPr>
        <p:spPr>
          <a:xfrm>
            <a:off x="607484" y="3139698"/>
            <a:ext cx="4647426" cy="3427358"/>
          </a:xfrm>
        </p:spPr>
        <p:txBody>
          <a:bodyPr>
            <a:normAutofit fontScale="92500" lnSpcReduction="10000"/>
          </a:bodyPr>
          <a:lstStyle/>
          <a:p>
            <a:pPr marL="342900" indent="-342900">
              <a:buFont typeface="Arial" panose="020B0604020202020204" pitchFamily="34" charset="0"/>
              <a:buChar char="•"/>
            </a:pPr>
            <a:r>
              <a:rPr lang="en-US" dirty="0" smtClean="0"/>
              <a:t>Unary ‘+’ (+expr) used as hint to JIT compiler to indicate number</a:t>
            </a:r>
          </a:p>
          <a:p>
            <a:pPr marL="342900" indent="-342900">
              <a:buFont typeface="Arial" panose="020B0604020202020204" pitchFamily="34" charset="0"/>
              <a:buChar char="•"/>
            </a:pPr>
            <a:r>
              <a:rPr lang="en-US" dirty="0" smtClean="0"/>
              <a:t>Bitwise-Or zero (expr|0) used to indicate 32-bit signed </a:t>
            </a:r>
            <a:r>
              <a:rPr lang="en-US" dirty="0" err="1" smtClean="0"/>
              <a:t>int</a:t>
            </a:r>
            <a:endParaRPr lang="en-US" dirty="0" smtClean="0"/>
          </a:p>
          <a:p>
            <a:pPr marL="342900" indent="-342900">
              <a:buFont typeface="Arial" panose="020B0604020202020204" pitchFamily="34" charset="0"/>
              <a:buChar char="•"/>
            </a:pPr>
            <a:r>
              <a:rPr lang="en-US" dirty="0" smtClean="0"/>
              <a:t>Unsigned shift right (&gt;&gt;&gt;) used to indicate 32-bit unsigned </a:t>
            </a:r>
            <a:r>
              <a:rPr lang="en-US" dirty="0" err="1" smtClean="0"/>
              <a:t>int</a:t>
            </a:r>
            <a:endParaRPr lang="en-US" dirty="0" smtClean="0"/>
          </a:p>
          <a:p>
            <a:pPr marL="342900" indent="-342900">
              <a:buFont typeface="Arial" panose="020B0604020202020204" pitchFamily="34" charset="0"/>
              <a:buChar char="•"/>
            </a:pPr>
            <a:r>
              <a:rPr lang="en-US" dirty="0" smtClean="0"/>
              <a:t>Addresses are byte addresses. Need to shift right by 2 to get the right index</a:t>
            </a:r>
            <a:endParaRPr lang="en-US" dirty="0"/>
          </a:p>
        </p:txBody>
      </p:sp>
      <p:sp>
        <p:nvSpPr>
          <p:cNvPr id="4" name="TextBox 3"/>
          <p:cNvSpPr txBox="1"/>
          <p:nvPr/>
        </p:nvSpPr>
        <p:spPr>
          <a:xfrm>
            <a:off x="5394372" y="1570037"/>
            <a:ext cx="6320961" cy="3139321"/>
          </a:xfrm>
          <a:prstGeom prst="rect">
            <a:avLst/>
          </a:prstGeom>
          <a:noFill/>
        </p:spPr>
        <p:txBody>
          <a:bodyPr wrap="none" rtlCol="0">
            <a:spAutoFit/>
          </a:bodyPr>
          <a:lstStyle/>
          <a:p>
            <a:r>
              <a:rPr lang="en-US" dirty="0" smtClean="0">
                <a:solidFill>
                  <a:schemeClr val="tx2"/>
                </a:solidFill>
                <a:latin typeface="Lucida Console" panose="020B0609040504020204" pitchFamily="49" charset="0"/>
                <a:cs typeface="Neo Sans Intel"/>
              </a:rPr>
              <a:t>while </a:t>
            </a:r>
            <a:r>
              <a:rPr lang="en-US" dirty="0">
                <a:solidFill>
                  <a:schemeClr val="tx2"/>
                </a:solidFill>
                <a:latin typeface="Lucida Console" panose="020B0609040504020204" pitchFamily="49" charset="0"/>
                <a:cs typeface="Neo Sans Intel"/>
              </a:rPr>
              <a:t>(1) {</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$add = $sum$04 + +HEAPF32[$a$addr$06 &gt;&gt; 2];</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$j$05 = $j$05 + 4 | 0;</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if (!($j$05 &gt;&gt;&gt; 0 &lt; $length &gt;&gt;&gt; 0)) {</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$sum$0$lcssa = $add;</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break;</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 else {</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$a$addr$06 = $a$addr$06 + 4 | 0;</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$sum$04 = $add;</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a:t>
            </a:r>
          </a:p>
          <a:p>
            <a:r>
              <a:rPr lang="en-US" dirty="0" smtClean="0">
                <a:solidFill>
                  <a:schemeClr val="tx2"/>
                </a:solidFill>
                <a:latin typeface="Lucida Console" panose="020B0609040504020204" pitchFamily="49" charset="0"/>
                <a:cs typeface="Neo Sans Intel"/>
              </a:rPr>
              <a:t>}</a:t>
            </a:r>
          </a:p>
        </p:txBody>
      </p:sp>
      <p:sp>
        <p:nvSpPr>
          <p:cNvPr id="5" name="TextBox 4"/>
          <p:cNvSpPr txBox="1"/>
          <p:nvPr/>
        </p:nvSpPr>
        <p:spPr>
          <a:xfrm>
            <a:off x="607484" y="1570037"/>
            <a:ext cx="4647426" cy="1477328"/>
          </a:xfrm>
          <a:prstGeom prst="rect">
            <a:avLst/>
          </a:prstGeom>
          <a:noFill/>
        </p:spPr>
        <p:txBody>
          <a:bodyPr wrap="none" rtlCol="0">
            <a:spAutoFit/>
          </a:bodyPr>
          <a:lstStyle/>
          <a:p>
            <a:r>
              <a:rPr lang="en-US" dirty="0" smtClean="0">
                <a:solidFill>
                  <a:schemeClr val="tx2"/>
                </a:solidFill>
                <a:latin typeface="Lucida Console" panose="020B0609040504020204" pitchFamily="49" charset="0"/>
                <a:cs typeface="Neo Sans Intel"/>
              </a:rPr>
              <a:t>for </a:t>
            </a:r>
            <a:r>
              <a:rPr lang="en-US" dirty="0">
                <a:solidFill>
                  <a:schemeClr val="tx2"/>
                </a:solidFill>
                <a:latin typeface="Lucida Console" panose="020B0609040504020204" pitchFamily="49" charset="0"/>
                <a:cs typeface="Neo Sans Intel"/>
              </a:rPr>
              <a:t>(uint32_t j = 0, l = length</a:t>
            </a:r>
            <a:r>
              <a:rPr lang="en-US" dirty="0" smtClean="0">
                <a:solidFill>
                  <a:schemeClr val="tx2"/>
                </a:solidFill>
                <a:latin typeface="Lucida Console" panose="020B0609040504020204" pitchFamily="49" charset="0"/>
                <a:cs typeface="Neo Sans Intel"/>
              </a:rPr>
              <a:t>;</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j &lt; l</a:t>
            </a:r>
            <a:r>
              <a:rPr lang="en-US" dirty="0" smtClean="0">
                <a:solidFill>
                  <a:schemeClr val="tx2"/>
                </a:solidFill>
                <a:latin typeface="Lucida Console" panose="020B0609040504020204" pitchFamily="49" charset="0"/>
                <a:cs typeface="Neo Sans Intel"/>
              </a:rPr>
              <a:t>;</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j = j + 4) {</a:t>
            </a:r>
          </a:p>
          <a:p>
            <a:r>
              <a:rPr lang="en-US" dirty="0" smtClean="0">
                <a:solidFill>
                  <a:schemeClr val="tx2"/>
                </a:solidFill>
                <a:latin typeface="Lucida Console" panose="020B0609040504020204" pitchFamily="49" charset="0"/>
                <a:cs typeface="Neo Sans Intel"/>
              </a:rPr>
              <a:t>  </a:t>
            </a:r>
            <a:r>
              <a:rPr lang="en-US" dirty="0">
                <a:solidFill>
                  <a:schemeClr val="tx2"/>
                </a:solidFill>
                <a:latin typeface="Lucida Console" panose="020B0609040504020204" pitchFamily="49" charset="0"/>
                <a:cs typeface="Neo Sans Intel"/>
              </a:rPr>
              <a:t>sum = sum + *(a++);</a:t>
            </a:r>
          </a:p>
          <a:p>
            <a:r>
              <a:rPr lang="en-US" dirty="0" smtClean="0">
                <a:solidFill>
                  <a:schemeClr val="tx2"/>
                </a:solidFill>
                <a:latin typeface="Lucida Console" panose="020B0609040504020204" pitchFamily="49" charset="0"/>
                <a:cs typeface="Neo Sans Intel"/>
              </a:rPr>
              <a:t>}</a:t>
            </a:r>
          </a:p>
        </p:txBody>
      </p:sp>
      <p:sp>
        <p:nvSpPr>
          <p:cNvPr id="6" name="Oval 5"/>
          <p:cNvSpPr/>
          <p:nvPr/>
        </p:nvSpPr>
        <p:spPr>
          <a:xfrm>
            <a:off x="7818120" y="1644842"/>
            <a:ext cx="3897213" cy="710025"/>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7101840" y="3321242"/>
            <a:ext cx="3897213" cy="710025"/>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392165" y="4797587"/>
            <a:ext cx="6325375" cy="984885"/>
          </a:xfrm>
          <a:prstGeom prst="rect">
            <a:avLst/>
          </a:prstGeom>
          <a:solidFill>
            <a:srgbClr val="FF0000"/>
          </a:solidFill>
          <a:effectLst>
            <a:reflection blurRad="6350" stA="50000" endA="300" endPos="55000" dir="5400000" sy="-100000" algn="bl" rotWithShape="0"/>
          </a:effectLst>
          <a:scene3d>
            <a:camera prst="orthographicFront"/>
            <a:lightRig rig="threePt" dir="t"/>
          </a:scene3d>
          <a:sp3d>
            <a:bevelT/>
          </a:sp3d>
        </p:spPr>
        <p:txBody>
          <a:bodyPr wrap="square" tIns="182880" bIns="182880" rtlCol="0">
            <a:spAutoFit/>
          </a:bodyPr>
          <a:lstStyle/>
          <a:p>
            <a:pPr algn="ctr"/>
            <a:r>
              <a:rPr lang="en-US" sz="2000" b="1" dirty="0" smtClean="0">
                <a:solidFill>
                  <a:schemeClr val="bg1"/>
                </a:solidFill>
                <a:cs typeface="Neo Sans Intel"/>
              </a:rPr>
              <a:t>Type hints and no dynamic allocations allow JIT compilers to generate very efficient code QUICKLY!</a:t>
            </a:r>
          </a:p>
        </p:txBody>
      </p:sp>
      <p:sp>
        <p:nvSpPr>
          <p:cNvPr id="9" name="Oval 8"/>
          <p:cNvSpPr/>
          <p:nvPr/>
        </p:nvSpPr>
        <p:spPr>
          <a:xfrm>
            <a:off x="6151418" y="2354867"/>
            <a:ext cx="1935678" cy="471460"/>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A0C5CCEE-D03D-489F-97ED-FB0A92A5761D}" type="slidenum">
              <a:rPr lang="en-US" smtClean="0"/>
              <a:t>15</a:t>
            </a:fld>
            <a:endParaRPr lang="en-US" dirty="0"/>
          </a:p>
        </p:txBody>
      </p:sp>
    </p:spTree>
    <p:extLst>
      <p:ext uri="{BB962C8B-B14F-4D97-AF65-F5344CB8AC3E}">
        <p14:creationId xmlns:p14="http://schemas.microsoft.com/office/powerpoint/2010/main" val="3388736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Emscripten</a:t>
            </a:r>
            <a:r>
              <a:rPr lang="en-US" dirty="0" smtClean="0"/>
              <a:t>* </a:t>
            </a:r>
            <a:r>
              <a:rPr lang="en-US" dirty="0" smtClean="0"/>
              <a:t>– Showcase Uses</a:t>
            </a:r>
            <a:endParaRPr lang="en-US" dirty="0"/>
          </a:p>
        </p:txBody>
      </p:sp>
      <p:sp>
        <p:nvSpPr>
          <p:cNvPr id="7" name="TextBox 6"/>
          <p:cNvSpPr txBox="1"/>
          <p:nvPr/>
        </p:nvSpPr>
        <p:spPr>
          <a:xfrm>
            <a:off x="2754769" y="1108372"/>
            <a:ext cx="1770036" cy="461665"/>
          </a:xfrm>
          <a:prstGeom prst="rect">
            <a:avLst/>
          </a:prstGeom>
          <a:noFill/>
        </p:spPr>
        <p:txBody>
          <a:bodyPr wrap="none" rtlCol="0">
            <a:spAutoFit/>
          </a:bodyPr>
          <a:lstStyle/>
          <a:p>
            <a:r>
              <a:rPr lang="en-US" sz="2400" dirty="0" smtClean="0">
                <a:solidFill>
                  <a:schemeClr val="tx2"/>
                </a:solidFill>
                <a:cs typeface="Neo Sans Intel"/>
              </a:rPr>
              <a:t>Epic Unreal</a:t>
            </a:r>
          </a:p>
        </p:txBody>
      </p:sp>
      <p:sp>
        <p:nvSpPr>
          <p:cNvPr id="8" name="TextBox 7"/>
          <p:cNvSpPr txBox="1"/>
          <p:nvPr/>
        </p:nvSpPr>
        <p:spPr>
          <a:xfrm>
            <a:off x="9192221" y="1030510"/>
            <a:ext cx="923651" cy="461665"/>
          </a:xfrm>
          <a:prstGeom prst="rect">
            <a:avLst/>
          </a:prstGeom>
          <a:noFill/>
        </p:spPr>
        <p:txBody>
          <a:bodyPr wrap="none" rtlCol="0">
            <a:spAutoFit/>
          </a:bodyPr>
          <a:lstStyle/>
          <a:p>
            <a:r>
              <a:rPr lang="en-US" sz="2400" dirty="0" smtClean="0">
                <a:solidFill>
                  <a:schemeClr val="tx2"/>
                </a:solidFill>
                <a:cs typeface="Neo Sans Intel"/>
              </a:rPr>
              <a:t>Unity</a:t>
            </a:r>
          </a:p>
        </p:txBody>
      </p:sp>
      <p:sp>
        <p:nvSpPr>
          <p:cNvPr id="9" name="TextBox 8"/>
          <p:cNvSpPr txBox="1"/>
          <p:nvPr/>
        </p:nvSpPr>
        <p:spPr>
          <a:xfrm>
            <a:off x="225632" y="5184457"/>
            <a:ext cx="682831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solidFill>
                  <a:schemeClr val="tx2"/>
                </a:solidFill>
                <a:cs typeface="Neo Sans Intel"/>
              </a:rPr>
              <a:t>Over a million lines of C++ code ported to JS</a:t>
            </a:r>
          </a:p>
          <a:p>
            <a:pPr marL="457200" indent="-457200">
              <a:buFont typeface="Arial" panose="020B0604020202020204" pitchFamily="34" charset="0"/>
              <a:buChar char="•"/>
            </a:pPr>
            <a:r>
              <a:rPr lang="en-US" sz="2800" dirty="0" smtClean="0">
                <a:solidFill>
                  <a:schemeClr val="tx2"/>
                </a:solidFill>
                <a:cs typeface="Neo Sans Intel"/>
              </a:rPr>
              <a:t>4 days to port!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8" y="1492175"/>
            <a:ext cx="7106198" cy="36922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704" y="1501003"/>
            <a:ext cx="4618684" cy="4280019"/>
          </a:xfrm>
          <a:prstGeom prst="rect">
            <a:avLst/>
          </a:prstGeom>
        </p:spPr>
      </p:pic>
      <p:sp>
        <p:nvSpPr>
          <p:cNvPr id="5" name="Slide Number Placeholder 4"/>
          <p:cNvSpPr>
            <a:spLocks noGrp="1"/>
          </p:cNvSpPr>
          <p:nvPr>
            <p:ph type="sldNum" sz="quarter" idx="12"/>
          </p:nvPr>
        </p:nvSpPr>
        <p:spPr/>
        <p:txBody>
          <a:bodyPr/>
          <a:lstStyle/>
          <a:p>
            <a:fld id="{A0C5CCEE-D03D-489F-97ED-FB0A92A5761D}" type="slidenum">
              <a:rPr lang="en-US" smtClean="0"/>
              <a:t>16</a:t>
            </a:fld>
            <a:endParaRPr lang="en-US" dirty="0"/>
          </a:p>
        </p:txBody>
      </p:sp>
    </p:spTree>
    <p:extLst>
      <p:ext uri="{BB962C8B-B14F-4D97-AF65-F5344CB8AC3E}">
        <p14:creationId xmlns:p14="http://schemas.microsoft.com/office/powerpoint/2010/main" val="80949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SIMD.JS and </a:t>
            </a:r>
            <a:r>
              <a:rPr lang="en-US" dirty="0" err="1" smtClean="0"/>
              <a:t>Emscripten</a:t>
            </a:r>
            <a:r>
              <a:rPr lang="en-US" dirty="0" smtClean="0"/>
              <a:t>* </a:t>
            </a:r>
            <a:r>
              <a:rPr lang="en-US" dirty="0" smtClean="0"/>
              <a:t>– A Perfect Match!</a:t>
            </a:r>
            <a:endParaRPr lang="en-US" dirty="0"/>
          </a:p>
        </p:txBody>
      </p:sp>
      <p:sp>
        <p:nvSpPr>
          <p:cNvPr id="3" name="Content Placeholder 2"/>
          <p:cNvSpPr>
            <a:spLocks noGrp="1"/>
          </p:cNvSpPr>
          <p:nvPr>
            <p:ph sz="quarter" idx="13"/>
          </p:nvPr>
        </p:nvSpPr>
        <p:spPr/>
        <p:txBody>
          <a:bodyPr/>
          <a:lstStyle/>
          <a:p>
            <a:pPr marL="342900" indent="-342900">
              <a:buFont typeface="Arial" panose="020B0604020202020204" pitchFamily="34" charset="0"/>
              <a:buChar char="•"/>
            </a:pPr>
            <a:r>
              <a:rPr lang="en-US" dirty="0" smtClean="0"/>
              <a:t>Performance critical C/C++ code uses SIMD to get acceptable performance</a:t>
            </a:r>
          </a:p>
          <a:p>
            <a:pPr lvl="2"/>
            <a:r>
              <a:rPr lang="en-US" dirty="0" smtClean="0"/>
              <a:t>Games, physics, image manipulation, video encoding/decoding, signal processing, etc.</a:t>
            </a:r>
          </a:p>
          <a:p>
            <a:pPr marL="342900" indent="-342900">
              <a:buFont typeface="Arial" panose="020B0604020202020204" pitchFamily="34" charset="0"/>
              <a:buChar char="•"/>
            </a:pPr>
            <a:r>
              <a:rPr lang="en-US" dirty="0" smtClean="0"/>
              <a:t>SIMD.JS enables </a:t>
            </a:r>
            <a:r>
              <a:rPr lang="en-US" dirty="0" err="1" smtClean="0"/>
              <a:t>Emscripten</a:t>
            </a:r>
            <a:r>
              <a:rPr lang="en-US" dirty="0" smtClean="0"/>
              <a:t>* </a:t>
            </a:r>
            <a:r>
              <a:rPr lang="en-US" dirty="0" smtClean="0"/>
              <a:t>to fully utilize these highly optimized C/C++ code sequences</a:t>
            </a:r>
            <a:endParaRPr lang="en-US" dirty="0"/>
          </a:p>
        </p:txBody>
      </p:sp>
      <p:sp>
        <p:nvSpPr>
          <p:cNvPr id="4" name="Slide Number Placeholder 3"/>
          <p:cNvSpPr>
            <a:spLocks noGrp="1"/>
          </p:cNvSpPr>
          <p:nvPr>
            <p:ph type="sldNum" sz="quarter" idx="12"/>
          </p:nvPr>
        </p:nvSpPr>
        <p:spPr/>
        <p:txBody>
          <a:bodyPr/>
          <a:lstStyle/>
          <a:p>
            <a:fld id="{A0C5CCEE-D03D-489F-97ED-FB0A92A5761D}" type="slidenum">
              <a:rPr lang="en-US" smtClean="0"/>
              <a:t>17</a:t>
            </a:fld>
            <a:endParaRPr lang="en-US" dirty="0"/>
          </a:p>
        </p:txBody>
      </p:sp>
    </p:spTree>
    <p:extLst>
      <p:ext uri="{BB962C8B-B14F-4D97-AF65-F5344CB8AC3E}">
        <p14:creationId xmlns:p14="http://schemas.microsoft.com/office/powerpoint/2010/main" val="2092965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Emscripten</a:t>
            </a:r>
            <a:r>
              <a:rPr lang="en-US" dirty="0" smtClean="0"/>
              <a:t>* </a:t>
            </a:r>
            <a:r>
              <a:rPr lang="en-US" dirty="0" smtClean="0"/>
              <a:t>– Compiling SIMD C/C++ Code</a:t>
            </a:r>
            <a:endParaRPr lang="en-US" dirty="0"/>
          </a:p>
        </p:txBody>
      </p:sp>
      <p:sp>
        <p:nvSpPr>
          <p:cNvPr id="3" name="Content Placeholder 2"/>
          <p:cNvSpPr>
            <a:spLocks noGrp="1"/>
          </p:cNvSpPr>
          <p:nvPr>
            <p:ph sz="quarter" idx="13"/>
          </p:nvPr>
        </p:nvSpPr>
        <p:spPr>
          <a:xfrm>
            <a:off x="607484" y="1604435"/>
            <a:ext cx="10970683" cy="402496"/>
          </a:xfrm>
        </p:spPr>
        <p:txBody>
          <a:bodyPr/>
          <a:lstStyle/>
          <a:p>
            <a:r>
              <a:rPr lang="en-US" dirty="0" smtClean="0"/>
              <a:t>$ </a:t>
            </a:r>
            <a:r>
              <a:rPr lang="en-US" dirty="0" err="1" smtClean="0"/>
              <a:t>emcc</a:t>
            </a:r>
            <a:r>
              <a:rPr lang="en-US" dirty="0" smtClean="0"/>
              <a:t> –O2 –g average-</a:t>
            </a:r>
            <a:r>
              <a:rPr lang="en-US" dirty="0" err="1" smtClean="0"/>
              <a:t>intrin.c</a:t>
            </a:r>
            <a:endParaRPr lang="en-US" dirty="0"/>
          </a:p>
        </p:txBody>
      </p:sp>
      <p:grpSp>
        <p:nvGrpSpPr>
          <p:cNvPr id="12" name="Group 11"/>
          <p:cNvGrpSpPr/>
          <p:nvPr/>
        </p:nvGrpSpPr>
        <p:grpSpPr>
          <a:xfrm>
            <a:off x="5974081" y="2076493"/>
            <a:ext cx="5930178" cy="3262432"/>
            <a:chOff x="5974081" y="2076493"/>
            <a:chExt cx="5930178" cy="3262432"/>
          </a:xfrm>
        </p:grpSpPr>
        <p:grpSp>
          <p:nvGrpSpPr>
            <p:cNvPr id="9" name="Group 8"/>
            <p:cNvGrpSpPr/>
            <p:nvPr/>
          </p:nvGrpSpPr>
          <p:grpSpPr>
            <a:xfrm>
              <a:off x="5974081" y="2076493"/>
              <a:ext cx="5930178" cy="3262432"/>
              <a:chOff x="5974081" y="2076493"/>
              <a:chExt cx="5930178" cy="3262432"/>
            </a:xfrm>
          </p:grpSpPr>
          <p:sp>
            <p:nvSpPr>
              <p:cNvPr id="5" name="TextBox 4"/>
              <p:cNvSpPr txBox="1"/>
              <p:nvPr/>
            </p:nvSpPr>
            <p:spPr>
              <a:xfrm>
                <a:off x="5974081" y="2538158"/>
                <a:ext cx="5930178" cy="2800767"/>
              </a:xfrm>
              <a:prstGeom prst="rect">
                <a:avLst/>
              </a:prstGeom>
              <a:noFill/>
              <a:ln w="25400">
                <a:solidFill>
                  <a:schemeClr val="accent1"/>
                </a:solidFill>
              </a:ln>
            </p:spPr>
            <p:txBody>
              <a:bodyPr wrap="square" rtlCol="0">
                <a:spAutoFit/>
              </a:bodyPr>
              <a:lstStyle/>
              <a:p>
                <a:r>
                  <a:rPr lang="en-US" sz="1600" dirty="0" smtClean="0">
                    <a:solidFill>
                      <a:schemeClr val="tx2"/>
                    </a:solidFill>
                    <a:latin typeface="Lucida Console" panose="020B0609040504020204" pitchFamily="49" charset="0"/>
                    <a:cs typeface="Neo Sans Intel"/>
                  </a:rPr>
                  <a:t>while </a:t>
                </a:r>
                <a:r>
                  <a:rPr lang="en-US" sz="1600" dirty="0">
                    <a:solidFill>
                      <a:schemeClr val="tx2"/>
                    </a:solidFill>
                    <a:latin typeface="Lucida Console" panose="020B0609040504020204" pitchFamily="49" charset="0"/>
                    <a:cs typeface="Neo Sans Intel"/>
                  </a:rPr>
                  <a:t>(1) {</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a:t>
                </a:r>
                <a:r>
                  <a:rPr lang="en-US" sz="1600" dirty="0" err="1">
                    <a:solidFill>
                      <a:schemeClr val="tx2"/>
                    </a:solidFill>
                    <a:latin typeface="Lucida Console" panose="020B0609040504020204" pitchFamily="49" charset="0"/>
                    <a:cs typeface="Neo Sans Intel"/>
                  </a:rPr>
                  <a:t>add$i</a:t>
                </a:r>
                <a:r>
                  <a:rPr lang="en-US" sz="1600" dirty="0">
                    <a:solidFill>
                      <a:schemeClr val="tx2"/>
                    </a:solidFill>
                    <a:latin typeface="Lucida Console" panose="020B0609040504020204" pitchFamily="49" charset="0"/>
                    <a:cs typeface="Neo Sans Intel"/>
                  </a:rPr>
                  <a:t> = SIMD_float32x4_add</a:t>
                </a:r>
                <a:r>
                  <a:rPr lang="en-US" sz="1600" dirty="0" smtClean="0">
                    <a:solidFill>
                      <a:schemeClr val="tx2"/>
                    </a:solidFill>
                    <a:latin typeface="Lucida Console" panose="020B0609040504020204" pitchFamily="49" charset="0"/>
                    <a:cs typeface="Neo Sans Intel"/>
                  </a:rPr>
                  <a:t>(</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sumx4$010</a:t>
                </a:r>
                <a:r>
                  <a:rPr lang="en-US" sz="1600" dirty="0" smtClean="0">
                    <a:solidFill>
                      <a:schemeClr val="tx2"/>
                    </a:solidFill>
                    <a:latin typeface="Lucida Console" panose="020B0609040504020204" pitchFamily="49" charset="0"/>
                    <a:cs typeface="Neo Sans Intel"/>
                  </a:rPr>
                  <a:t>,</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SIMD_float32x4_load</a:t>
                </a:r>
                <a:r>
                  <a:rPr lang="en-US" sz="1600" dirty="0" smtClean="0">
                    <a:solidFill>
                      <a:schemeClr val="tx2"/>
                    </a:solidFill>
                    <a:latin typeface="Lucida Console" panose="020B0609040504020204" pitchFamily="49" charset="0"/>
                    <a:cs typeface="Neo Sans Intel"/>
                  </a:rPr>
                  <a:t>(</a:t>
                </a:r>
              </a:p>
              <a:p>
                <a:r>
                  <a:rPr lang="en-US" sz="1600" dirty="0" smtClean="0">
                    <a:solidFill>
                      <a:schemeClr val="tx2"/>
                    </a:solidFill>
                    <a:latin typeface="Lucida Console" panose="020B0609040504020204" pitchFamily="49" charset="0"/>
                    <a:cs typeface="Neo Sans Intel"/>
                  </a:rPr>
                  <a:t>            buffer</a:t>
                </a:r>
                <a:r>
                  <a:rPr lang="en-US" sz="1600" dirty="0">
                    <a:solidFill>
                      <a:schemeClr val="tx2"/>
                    </a:solidFill>
                    <a:latin typeface="Lucida Console" panose="020B0609040504020204" pitchFamily="49" charset="0"/>
                    <a:cs typeface="Neo Sans Intel"/>
                  </a:rPr>
                  <a:t>, $a + ($j$09 &lt;&lt; 2) | 0));</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$j$09 = $j$09 + 4 | 0;</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if (!($j$09 &gt;&gt;&gt; 0 &lt; $length &gt;&gt;&gt; 0)) {</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$sumx4$0$lcssa = $</a:t>
                </a:r>
                <a:r>
                  <a:rPr lang="en-US" sz="1600" dirty="0" err="1">
                    <a:solidFill>
                      <a:schemeClr val="tx2"/>
                    </a:solidFill>
                    <a:latin typeface="Lucida Console" panose="020B0609040504020204" pitchFamily="49" charset="0"/>
                    <a:cs typeface="Neo Sans Intel"/>
                  </a:rPr>
                  <a:t>add$i</a:t>
                </a:r>
                <a:r>
                  <a:rPr lang="en-US" sz="1600" dirty="0">
                    <a:solidFill>
                      <a:schemeClr val="tx2"/>
                    </a:solidFill>
                    <a:latin typeface="Lucida Console" panose="020B0609040504020204" pitchFamily="49" charset="0"/>
                    <a:cs typeface="Neo Sans Intel"/>
                  </a:rPr>
                  <a:t>;</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break;</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 else $sumx4$010 = $</a:t>
                </a:r>
                <a:r>
                  <a:rPr lang="en-US" sz="1600" dirty="0" err="1">
                    <a:solidFill>
                      <a:schemeClr val="tx2"/>
                    </a:solidFill>
                    <a:latin typeface="Lucida Console" panose="020B0609040504020204" pitchFamily="49" charset="0"/>
                    <a:cs typeface="Neo Sans Intel"/>
                  </a:rPr>
                  <a:t>add$i</a:t>
                </a:r>
                <a:r>
                  <a:rPr lang="en-US" sz="1600" dirty="0">
                    <a:solidFill>
                      <a:schemeClr val="tx2"/>
                    </a:solidFill>
                    <a:latin typeface="Lucida Console" panose="020B0609040504020204" pitchFamily="49" charset="0"/>
                    <a:cs typeface="Neo Sans Intel"/>
                  </a:rPr>
                  <a:t>;</a:t>
                </a:r>
              </a:p>
              <a:p>
                <a:r>
                  <a:rPr lang="en-US" sz="1600" dirty="0" smtClean="0">
                    <a:solidFill>
                      <a:schemeClr val="tx2"/>
                    </a:solidFill>
                    <a:latin typeface="Lucida Console" panose="020B0609040504020204" pitchFamily="49" charset="0"/>
                    <a:cs typeface="Neo Sans Intel"/>
                  </a:rPr>
                  <a:t>}</a:t>
                </a:r>
              </a:p>
            </p:txBody>
          </p:sp>
          <p:sp>
            <p:nvSpPr>
              <p:cNvPr id="7" name="TextBox 6"/>
              <p:cNvSpPr txBox="1"/>
              <p:nvPr/>
            </p:nvSpPr>
            <p:spPr>
              <a:xfrm>
                <a:off x="6417486" y="2076493"/>
                <a:ext cx="5043368" cy="461665"/>
              </a:xfrm>
              <a:prstGeom prst="rect">
                <a:avLst/>
              </a:prstGeom>
              <a:noFill/>
            </p:spPr>
            <p:txBody>
              <a:bodyPr wrap="none" rtlCol="0">
                <a:spAutoFit/>
              </a:bodyPr>
              <a:lstStyle/>
              <a:p>
                <a:r>
                  <a:rPr lang="en-US" sz="2400" u="sng" dirty="0" smtClean="0">
                    <a:solidFill>
                      <a:schemeClr val="tx2"/>
                    </a:solidFill>
                    <a:cs typeface="Neo Sans Intel"/>
                  </a:rPr>
                  <a:t>asm.js code with SIMD.JS (for loop)</a:t>
                </a:r>
              </a:p>
            </p:txBody>
          </p:sp>
        </p:grpSp>
        <p:sp>
          <p:nvSpPr>
            <p:cNvPr id="10" name="Oval 9"/>
            <p:cNvSpPr/>
            <p:nvPr/>
          </p:nvSpPr>
          <p:spPr>
            <a:xfrm>
              <a:off x="7162800" y="2742510"/>
              <a:ext cx="2712720" cy="45582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7315200" y="3208529"/>
              <a:ext cx="2712720" cy="45582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248409" y="2076493"/>
            <a:ext cx="5492209" cy="3778432"/>
            <a:chOff x="248409" y="2076493"/>
            <a:chExt cx="5492209" cy="3778432"/>
          </a:xfrm>
        </p:grpSpPr>
        <p:grpSp>
          <p:nvGrpSpPr>
            <p:cNvPr id="8" name="Group 7"/>
            <p:cNvGrpSpPr/>
            <p:nvPr/>
          </p:nvGrpSpPr>
          <p:grpSpPr>
            <a:xfrm>
              <a:off x="248409" y="2076493"/>
              <a:ext cx="5492209" cy="3778432"/>
              <a:chOff x="248409" y="2076493"/>
              <a:chExt cx="5492209" cy="3778432"/>
            </a:xfrm>
          </p:grpSpPr>
          <p:sp>
            <p:nvSpPr>
              <p:cNvPr id="4" name="TextBox 3"/>
              <p:cNvSpPr txBox="1"/>
              <p:nvPr/>
            </p:nvSpPr>
            <p:spPr>
              <a:xfrm>
                <a:off x="248409" y="2561716"/>
                <a:ext cx="5492209" cy="3293209"/>
              </a:xfrm>
              <a:prstGeom prst="rect">
                <a:avLst/>
              </a:prstGeom>
              <a:noFill/>
              <a:ln w="25400">
                <a:solidFill>
                  <a:schemeClr val="accent1"/>
                </a:solidFill>
              </a:ln>
            </p:spPr>
            <p:txBody>
              <a:bodyPr wrap="none" rtlCol="0">
                <a:spAutoFit/>
              </a:bodyPr>
              <a:lstStyle/>
              <a:p>
                <a:r>
                  <a:rPr lang="en-US" sz="1600" dirty="0">
                    <a:solidFill>
                      <a:schemeClr val="tx2"/>
                    </a:solidFill>
                    <a:latin typeface="Lucida Console" panose="020B0609040504020204" pitchFamily="49" charset="0"/>
                    <a:cs typeface="Neo Sans Intel"/>
                  </a:rPr>
                  <a:t>float </a:t>
                </a:r>
                <a:r>
                  <a:rPr lang="en-US" sz="1600" dirty="0" err="1">
                    <a:solidFill>
                      <a:schemeClr val="tx2"/>
                    </a:solidFill>
                    <a:latin typeface="Lucida Console" panose="020B0609040504020204" pitchFamily="49" charset="0"/>
                    <a:cs typeface="Neo Sans Intel"/>
                  </a:rPr>
                  <a:t>averageIntrin</a:t>
                </a:r>
                <a:r>
                  <a:rPr lang="en-US" sz="1600" dirty="0">
                    <a:solidFill>
                      <a:schemeClr val="tx2"/>
                    </a:solidFill>
                    <a:latin typeface="Lucida Console" panose="020B0609040504020204" pitchFamily="49" charset="0"/>
                    <a:cs typeface="Neo Sans Intel"/>
                  </a:rPr>
                  <a:t>(float *a</a:t>
                </a:r>
                <a:r>
                  <a:rPr lang="en-US" sz="1600" dirty="0" smtClean="0">
                    <a:solidFill>
                      <a:schemeClr val="tx2"/>
                    </a:solidFill>
                    <a:latin typeface="Lucida Console" panose="020B0609040504020204" pitchFamily="49" charset="0"/>
                    <a:cs typeface="Neo Sans Intel"/>
                  </a:rPr>
                  <a:t>,</a:t>
                </a: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                   uint32_t </a:t>
                </a:r>
                <a:r>
                  <a:rPr lang="en-US" sz="1600" dirty="0">
                    <a:solidFill>
                      <a:schemeClr val="tx2"/>
                    </a:solidFill>
                    <a:latin typeface="Lucida Console" panose="020B0609040504020204" pitchFamily="49" charset="0"/>
                    <a:cs typeface="Neo Sans Intel"/>
                  </a:rPr>
                  <a:t>length) {</a:t>
                </a:r>
              </a:p>
              <a:p>
                <a:r>
                  <a:rPr lang="en-US" sz="1600" dirty="0">
                    <a:solidFill>
                      <a:schemeClr val="tx2"/>
                    </a:solidFill>
                    <a:latin typeface="Lucida Console" panose="020B0609040504020204" pitchFamily="49" charset="0"/>
                    <a:cs typeface="Neo Sans Intel"/>
                  </a:rPr>
                  <a:t>  __m128 sumx4 = _mm_set_ps1(0.0);</a:t>
                </a:r>
              </a:p>
              <a:p>
                <a:r>
                  <a:rPr lang="en-US" sz="1600" dirty="0">
                    <a:solidFill>
                      <a:schemeClr val="tx2"/>
                    </a:solidFill>
                    <a:latin typeface="Lucida Console" panose="020B0609040504020204" pitchFamily="49" charset="0"/>
                    <a:cs typeface="Neo Sans Intel"/>
                  </a:rPr>
                  <a:t>  for (uint32_t j = 0</a:t>
                </a:r>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l = length</a:t>
                </a:r>
                <a:r>
                  <a:rPr lang="en-US" sz="1600" dirty="0" smtClean="0">
                    <a:solidFill>
                      <a:schemeClr val="tx2"/>
                    </a:solidFill>
                    <a:latin typeface="Lucida Console" panose="020B0609040504020204" pitchFamily="49" charset="0"/>
                    <a:cs typeface="Neo Sans Intel"/>
                  </a:rPr>
                  <a:t>;</a:t>
                </a: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j &lt; l; j = j + 4) {</a:t>
                </a:r>
              </a:p>
              <a:p>
                <a:r>
                  <a:rPr lang="en-US" sz="1600" dirty="0">
                    <a:solidFill>
                      <a:schemeClr val="tx2"/>
                    </a:solidFill>
                    <a:latin typeface="Lucida Console" panose="020B0609040504020204" pitchFamily="49" charset="0"/>
                    <a:cs typeface="Neo Sans Intel"/>
                  </a:rPr>
                  <a:t>    sumx4 = _</a:t>
                </a:r>
                <a:r>
                  <a:rPr lang="en-US" sz="1600" dirty="0" err="1">
                    <a:solidFill>
                      <a:schemeClr val="tx2"/>
                    </a:solidFill>
                    <a:latin typeface="Lucida Console" panose="020B0609040504020204" pitchFamily="49" charset="0"/>
                    <a:cs typeface="Neo Sans Intel"/>
                  </a:rPr>
                  <a:t>mm_add_ps</a:t>
                </a:r>
                <a:r>
                  <a:rPr lang="en-US" sz="1600" dirty="0" smtClean="0">
                    <a:solidFill>
                      <a:schemeClr val="tx2"/>
                    </a:solidFill>
                    <a:latin typeface="Lucida Console" panose="020B0609040504020204" pitchFamily="49" charset="0"/>
                    <a:cs typeface="Neo Sans Intel"/>
                  </a:rPr>
                  <a:t>(</a:t>
                </a: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             sumx4,_</a:t>
                </a:r>
                <a:r>
                  <a:rPr lang="en-US" sz="1600" dirty="0">
                    <a:solidFill>
                      <a:schemeClr val="tx2"/>
                    </a:solidFill>
                    <a:latin typeface="Lucida Console" panose="020B0609040504020204" pitchFamily="49" charset="0"/>
                    <a:cs typeface="Neo Sans Intel"/>
                  </a:rPr>
                  <a:t>mm_loadu_ps(&amp;(a[j])));</a:t>
                </a:r>
              </a:p>
              <a:p>
                <a:r>
                  <a:rPr lang="en-US" sz="1600" dirty="0">
                    <a:solidFill>
                      <a:schemeClr val="tx2"/>
                    </a:solidFill>
                    <a:latin typeface="Lucida Console" panose="020B0609040504020204" pitchFamily="49" charset="0"/>
                    <a:cs typeface="Neo Sans Intel"/>
                  </a:rPr>
                  <a:t>  }</a:t>
                </a:r>
              </a:p>
              <a:p>
                <a:r>
                  <a:rPr lang="en-US" sz="1600" dirty="0">
                    <a:solidFill>
                      <a:schemeClr val="tx2"/>
                    </a:solidFill>
                    <a:latin typeface="Lucida Console" panose="020B0609040504020204" pitchFamily="49" charset="0"/>
                    <a:cs typeface="Neo Sans Intel"/>
                  </a:rPr>
                  <a:t>  float mSumx4[4];</a:t>
                </a:r>
              </a:p>
              <a:p>
                <a:r>
                  <a:rPr lang="en-US" sz="1600" dirty="0">
                    <a:solidFill>
                      <a:schemeClr val="tx2"/>
                    </a:solidFill>
                    <a:latin typeface="Lucida Console" panose="020B0609040504020204" pitchFamily="49" charset="0"/>
                    <a:cs typeface="Neo Sans Intel"/>
                  </a:rPr>
                  <a:t>  _</a:t>
                </a:r>
                <a:r>
                  <a:rPr lang="en-US" sz="1600" dirty="0" err="1">
                    <a:solidFill>
                      <a:schemeClr val="tx2"/>
                    </a:solidFill>
                    <a:latin typeface="Lucida Console" panose="020B0609040504020204" pitchFamily="49" charset="0"/>
                    <a:cs typeface="Neo Sans Intel"/>
                  </a:rPr>
                  <a:t>mm_storeu_ps</a:t>
                </a:r>
                <a:r>
                  <a:rPr lang="en-US" sz="1600" dirty="0">
                    <a:solidFill>
                      <a:schemeClr val="tx2"/>
                    </a:solidFill>
                    <a:latin typeface="Lucida Console" panose="020B0609040504020204" pitchFamily="49" charset="0"/>
                    <a:cs typeface="Neo Sans Intel"/>
                  </a:rPr>
                  <a:t>(mSumx4, sumx4);</a:t>
                </a:r>
              </a:p>
              <a:p>
                <a:r>
                  <a:rPr lang="en-US" sz="1600" dirty="0">
                    <a:solidFill>
                      <a:schemeClr val="tx2"/>
                    </a:solidFill>
                    <a:latin typeface="Lucida Console" panose="020B0609040504020204" pitchFamily="49" charset="0"/>
                    <a:cs typeface="Neo Sans Intel"/>
                  </a:rPr>
                  <a:t>  return (mSumx4[0] + mSumx4[1] </a:t>
                </a:r>
                <a:r>
                  <a:rPr lang="en-US" sz="1600" dirty="0" smtClean="0">
                    <a:solidFill>
                      <a:schemeClr val="tx2"/>
                    </a:solidFill>
                    <a:latin typeface="Lucida Console" panose="020B0609040504020204" pitchFamily="49" charset="0"/>
                    <a:cs typeface="Neo Sans Intel"/>
                  </a:rPr>
                  <a:t>+</a:t>
                </a: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mSumx4[2] + mSumx4[3])/length;</a:t>
                </a:r>
              </a:p>
              <a:p>
                <a:r>
                  <a:rPr lang="en-US" sz="1600" dirty="0">
                    <a:solidFill>
                      <a:schemeClr val="tx2"/>
                    </a:solidFill>
                    <a:latin typeface="Lucida Console" panose="020B0609040504020204" pitchFamily="49" charset="0"/>
                    <a:cs typeface="Neo Sans Intel"/>
                  </a:rPr>
                  <a:t>}</a:t>
                </a:r>
                <a:endParaRPr lang="en-US" sz="1600" dirty="0" smtClean="0">
                  <a:solidFill>
                    <a:schemeClr val="tx2"/>
                  </a:solidFill>
                  <a:latin typeface="Lucida Console" panose="020B0609040504020204" pitchFamily="49" charset="0"/>
                  <a:cs typeface="Neo Sans Intel"/>
                </a:endParaRPr>
              </a:p>
            </p:txBody>
          </p:sp>
          <p:sp>
            <p:nvSpPr>
              <p:cNvPr id="6" name="TextBox 5"/>
              <p:cNvSpPr txBox="1"/>
              <p:nvPr/>
            </p:nvSpPr>
            <p:spPr>
              <a:xfrm>
                <a:off x="1138877" y="2076493"/>
                <a:ext cx="3711272" cy="461665"/>
              </a:xfrm>
              <a:prstGeom prst="rect">
                <a:avLst/>
              </a:prstGeom>
              <a:noFill/>
            </p:spPr>
            <p:txBody>
              <a:bodyPr wrap="none" rtlCol="0">
                <a:spAutoFit/>
              </a:bodyPr>
              <a:lstStyle/>
              <a:p>
                <a:r>
                  <a:rPr lang="en-US" sz="2400" u="sng" dirty="0" smtClean="0">
                    <a:solidFill>
                      <a:schemeClr val="tx2"/>
                    </a:solidFill>
                    <a:cs typeface="Neo Sans Intel"/>
                  </a:rPr>
                  <a:t>C code with x86 </a:t>
                </a:r>
                <a:r>
                  <a:rPr lang="en-US" sz="2400" u="sng" dirty="0" err="1" smtClean="0">
                    <a:solidFill>
                      <a:schemeClr val="tx2"/>
                    </a:solidFill>
                    <a:cs typeface="Neo Sans Intel"/>
                  </a:rPr>
                  <a:t>intrinsics</a:t>
                </a:r>
                <a:endParaRPr lang="en-US" sz="2400" u="sng" dirty="0" smtClean="0">
                  <a:solidFill>
                    <a:schemeClr val="tx2"/>
                  </a:solidFill>
                  <a:cs typeface="Neo Sans Intel"/>
                </a:endParaRPr>
              </a:p>
            </p:txBody>
          </p:sp>
        </p:grpSp>
        <p:sp>
          <p:nvSpPr>
            <p:cNvPr id="13" name="Oval 12"/>
            <p:cNvSpPr/>
            <p:nvPr/>
          </p:nvSpPr>
          <p:spPr>
            <a:xfrm>
              <a:off x="1783080" y="3809999"/>
              <a:ext cx="1569720" cy="320041"/>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684672" y="4048299"/>
              <a:ext cx="1792060" cy="356061"/>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Slide Number Placeholder 15"/>
          <p:cNvSpPr>
            <a:spLocks noGrp="1"/>
          </p:cNvSpPr>
          <p:nvPr>
            <p:ph type="sldNum" sz="quarter" idx="12"/>
          </p:nvPr>
        </p:nvSpPr>
        <p:spPr/>
        <p:txBody>
          <a:bodyPr/>
          <a:lstStyle/>
          <a:p>
            <a:fld id="{A0C5CCEE-D03D-489F-97ED-FB0A92A5761D}" type="slidenum">
              <a:rPr lang="en-US" smtClean="0"/>
              <a:t>18</a:t>
            </a:fld>
            <a:endParaRPr lang="en-US" dirty="0"/>
          </a:p>
        </p:txBody>
      </p:sp>
    </p:spTree>
    <p:extLst>
      <p:ext uri="{BB962C8B-B14F-4D97-AF65-F5344CB8AC3E}">
        <p14:creationId xmlns:p14="http://schemas.microsoft.com/office/powerpoint/2010/main" val="331619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Benchmarks</a:t>
            </a:r>
            <a:endParaRPr lang="en-US" dirty="0"/>
          </a:p>
        </p:txBody>
      </p:sp>
      <p:sp>
        <p:nvSpPr>
          <p:cNvPr id="3" name="Content Placeholder 2"/>
          <p:cNvSpPr>
            <a:spLocks noGrp="1"/>
          </p:cNvSpPr>
          <p:nvPr>
            <p:ph sz="quarter" idx="13"/>
          </p:nvPr>
        </p:nvSpPr>
        <p:spPr>
          <a:xfrm>
            <a:off x="609601" y="1175657"/>
            <a:ext cx="10970683" cy="5177642"/>
          </a:xfrm>
        </p:spPr>
        <p:txBody>
          <a:bodyPr>
            <a:normAutofit fontScale="92500"/>
          </a:bodyPr>
          <a:lstStyle/>
          <a:p>
            <a:pPr marL="342900" indent="-342900">
              <a:buFont typeface="Arial" panose="020B0604020202020204" pitchFamily="34" charset="0"/>
              <a:buChar char="•"/>
            </a:pPr>
            <a:r>
              <a:rPr lang="en-US" dirty="0" smtClean="0"/>
              <a:t>Handwritten </a:t>
            </a:r>
            <a:r>
              <a:rPr lang="en-US" dirty="0" smtClean="0"/>
              <a:t>JavaScript* </a:t>
            </a:r>
            <a:r>
              <a:rPr lang="en-US" dirty="0" smtClean="0"/>
              <a:t>benchmark kernels:</a:t>
            </a:r>
          </a:p>
          <a:p>
            <a:pPr marL="643459" lvl="1" indent="-342900">
              <a:buFont typeface="Arial" panose="020B0604020202020204" pitchFamily="34" charset="0"/>
              <a:buChar char="•"/>
            </a:pPr>
            <a:r>
              <a:rPr lang="en-US" dirty="0" smtClean="0"/>
              <a:t>Average, Mandelbrot, </a:t>
            </a:r>
            <a:r>
              <a:rPr lang="en-US" dirty="0" err="1" smtClean="0"/>
              <a:t>MatrixMultiplication</a:t>
            </a:r>
            <a:r>
              <a:rPr lang="en-US" dirty="0" smtClean="0"/>
              <a:t>, </a:t>
            </a:r>
            <a:r>
              <a:rPr lang="en-US" dirty="0" err="1" smtClean="0"/>
              <a:t>VertexTransform</a:t>
            </a:r>
            <a:r>
              <a:rPr lang="en-US" dirty="0" smtClean="0"/>
              <a:t>, </a:t>
            </a:r>
            <a:r>
              <a:rPr lang="en-US" dirty="0" err="1" smtClean="0"/>
              <a:t>MatrixTranspose</a:t>
            </a:r>
            <a:r>
              <a:rPr lang="en-US" dirty="0" smtClean="0"/>
              <a:t>, </a:t>
            </a:r>
            <a:r>
              <a:rPr lang="en-US" dirty="0" err="1" smtClean="0"/>
              <a:t>MatrixInverse</a:t>
            </a:r>
            <a:endParaRPr lang="en-US" dirty="0" smtClean="0"/>
          </a:p>
          <a:p>
            <a:pPr marL="643459" lvl="1" indent="-342900">
              <a:buFont typeface="Arial" panose="020B0604020202020204" pitchFamily="34" charset="0"/>
              <a:buChar char="•"/>
            </a:pPr>
            <a:r>
              <a:rPr lang="en-US" dirty="0" smtClean="0"/>
              <a:t>Vector/Matrix math important for game/physics</a:t>
            </a:r>
          </a:p>
          <a:p>
            <a:pPr marL="643459" lvl="1" indent="-342900">
              <a:buFont typeface="Arial" panose="020B0604020202020204" pitchFamily="34" charset="0"/>
              <a:buChar char="•"/>
            </a:pPr>
            <a:r>
              <a:rPr lang="en-US" dirty="0" smtClean="0"/>
              <a:t>Kernels for both scalar and SIMD implementations</a:t>
            </a:r>
          </a:p>
          <a:p>
            <a:pPr marL="643459" lvl="1" indent="-342900">
              <a:buFont typeface="Arial" panose="020B0604020202020204" pitchFamily="34" charset="0"/>
              <a:buChar char="•"/>
            </a:pPr>
            <a:r>
              <a:rPr lang="en-US" dirty="0" smtClean="0"/>
              <a:t>Measure speedup (SIMD/scalar)</a:t>
            </a:r>
          </a:p>
          <a:p>
            <a:pPr marL="342900" indent="-342900">
              <a:buFont typeface="Arial" panose="020B0604020202020204" pitchFamily="34" charset="0"/>
              <a:buChar char="•"/>
            </a:pPr>
            <a:r>
              <a:rPr lang="en-US" dirty="0" smtClean="0"/>
              <a:t>Manually converted to C++</a:t>
            </a:r>
          </a:p>
          <a:p>
            <a:pPr marL="342900" indent="-342900">
              <a:buFont typeface="Arial" panose="020B0604020202020204" pitchFamily="34" charset="0"/>
              <a:buChar char="•"/>
            </a:pPr>
            <a:r>
              <a:rPr lang="en-US" dirty="0" smtClean="0"/>
              <a:t>Automatically compiled back to JavaScript with Emscripten</a:t>
            </a:r>
          </a:p>
          <a:p>
            <a:pPr marL="342900" indent="-342900">
              <a:buFont typeface="Arial" panose="020B0604020202020204" pitchFamily="34" charset="0"/>
              <a:buChar char="•"/>
            </a:pPr>
            <a:r>
              <a:rPr lang="en-US" dirty="0" smtClean="0"/>
              <a:t>JavaScript code executed with both </a:t>
            </a:r>
            <a:r>
              <a:rPr lang="en-US" dirty="0" smtClean="0"/>
              <a:t>Chromium* </a:t>
            </a:r>
            <a:r>
              <a:rPr lang="en-US" dirty="0" smtClean="0"/>
              <a:t>and </a:t>
            </a:r>
            <a:r>
              <a:rPr lang="en-US" dirty="0" smtClean="0"/>
              <a:t>Firefox* </a:t>
            </a:r>
            <a:r>
              <a:rPr lang="en-US" dirty="0" smtClean="0"/>
              <a:t>SIMD prototypes</a:t>
            </a:r>
          </a:p>
          <a:p>
            <a:pPr marL="342900" indent="-342900">
              <a:buFont typeface="Arial" panose="020B0604020202020204" pitchFamily="34" charset="0"/>
              <a:buChar char="•"/>
            </a:pPr>
            <a:r>
              <a:rPr lang="en-US" dirty="0" smtClean="0"/>
              <a:t>Native clang/LLVM compiler used to compile C++ code</a:t>
            </a:r>
          </a:p>
          <a:p>
            <a:endParaRPr lang="en-US" dirty="0"/>
          </a:p>
        </p:txBody>
      </p:sp>
      <p:sp>
        <p:nvSpPr>
          <p:cNvPr id="4" name="Slide Number Placeholder 3"/>
          <p:cNvSpPr>
            <a:spLocks noGrp="1"/>
          </p:cNvSpPr>
          <p:nvPr>
            <p:ph type="sldNum" sz="quarter" idx="12"/>
          </p:nvPr>
        </p:nvSpPr>
        <p:spPr/>
        <p:txBody>
          <a:bodyPr/>
          <a:lstStyle/>
          <a:p>
            <a:fld id="{A0C5CCEE-D03D-489F-97ED-FB0A92A5761D}" type="slidenum">
              <a:rPr lang="en-US" smtClean="0"/>
              <a:t>19</a:t>
            </a:fld>
            <a:endParaRPr lang="en-US" dirty="0"/>
          </a:p>
        </p:txBody>
      </p:sp>
    </p:spTree>
    <p:extLst>
      <p:ext uri="{BB962C8B-B14F-4D97-AF65-F5344CB8AC3E}">
        <p14:creationId xmlns:p14="http://schemas.microsoft.com/office/powerpoint/2010/main" val="315018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sz="quarter" idx="13"/>
          </p:nvPr>
        </p:nvSpPr>
        <p:spPr/>
        <p:txBody>
          <a:bodyPr/>
          <a:lstStyle/>
          <a:p>
            <a:pPr marL="342900" indent="-342900">
              <a:buFont typeface="Arial" panose="020B0604020202020204" pitchFamily="34" charset="0"/>
              <a:buChar char="•"/>
            </a:pPr>
            <a:r>
              <a:rPr lang="en-US" dirty="0" smtClean="0"/>
              <a:t>Motivation</a:t>
            </a:r>
          </a:p>
          <a:p>
            <a:pPr marL="342900" indent="-342900">
              <a:buFont typeface="Arial" panose="020B0604020202020204" pitchFamily="34" charset="0"/>
              <a:buChar char="•"/>
            </a:pPr>
            <a:r>
              <a:rPr lang="en-US" dirty="0" smtClean="0"/>
              <a:t>Background/History</a:t>
            </a:r>
          </a:p>
          <a:p>
            <a:pPr marL="342900" indent="-342900">
              <a:buFont typeface="Arial" panose="020B0604020202020204" pitchFamily="34" charset="0"/>
              <a:buChar char="•"/>
            </a:pPr>
            <a:r>
              <a:rPr lang="en-US" dirty="0" smtClean="0"/>
              <a:t>SIMD.JS</a:t>
            </a:r>
          </a:p>
          <a:p>
            <a:pPr marL="342900" indent="-342900">
              <a:buFont typeface="Arial" panose="020B0604020202020204" pitchFamily="34" charset="0"/>
              <a:buChar char="•"/>
            </a:pPr>
            <a:r>
              <a:rPr lang="en-US" dirty="0" err="1" smtClean="0"/>
              <a:t>Emscripten</a:t>
            </a:r>
            <a:r>
              <a:rPr lang="en-US" dirty="0" smtClean="0"/>
              <a:t>*</a:t>
            </a:r>
            <a:endParaRPr lang="en-US" dirty="0" smtClean="0"/>
          </a:p>
          <a:p>
            <a:pPr marL="342900" indent="-342900">
              <a:buFont typeface="Arial" panose="020B0604020202020204" pitchFamily="34" charset="0"/>
              <a:buChar char="•"/>
            </a:pPr>
            <a:r>
              <a:rPr lang="en-US" dirty="0" smtClean="0"/>
              <a:t>Compiling SIMD C++ code to SIMD.JS </a:t>
            </a:r>
            <a:r>
              <a:rPr lang="en-US" dirty="0" smtClean="0"/>
              <a:t>JavaScript* </a:t>
            </a:r>
            <a:r>
              <a:rPr lang="en-US" dirty="0" smtClean="0"/>
              <a:t>code</a:t>
            </a:r>
          </a:p>
          <a:p>
            <a:pPr marL="342900" indent="-342900">
              <a:buFont typeface="Arial" panose="020B0604020202020204" pitchFamily="34" charset="0"/>
              <a:buChar char="•"/>
            </a:pPr>
            <a:r>
              <a:rPr lang="en-US" dirty="0" smtClean="0"/>
              <a:t>Benchmark Results</a:t>
            </a:r>
          </a:p>
          <a:p>
            <a:pPr marL="342900" indent="-342900">
              <a:buFont typeface="Arial" panose="020B0604020202020204" pitchFamily="34" charset="0"/>
              <a:buChar char="•"/>
            </a:pPr>
            <a:r>
              <a:rPr lang="en-US" dirty="0" smtClean="0"/>
              <a:t>Summary</a:t>
            </a:r>
            <a:endParaRPr lang="en-US" dirty="0"/>
          </a:p>
        </p:txBody>
      </p:sp>
      <p:sp>
        <p:nvSpPr>
          <p:cNvPr id="2" name="Slide Number Placeholder 1"/>
          <p:cNvSpPr>
            <a:spLocks noGrp="1"/>
          </p:cNvSpPr>
          <p:nvPr>
            <p:ph type="sldNum" sz="quarter" idx="12"/>
          </p:nvPr>
        </p:nvSpPr>
        <p:spPr/>
        <p:txBody>
          <a:bodyPr/>
          <a:lstStyle/>
          <a:p>
            <a:fld id="{A0C5CCEE-D03D-489F-97ED-FB0A92A5761D}" type="slidenum">
              <a:rPr lang="en-US" smtClean="0"/>
              <a:t>2</a:t>
            </a:fld>
            <a:endParaRPr lang="en-US"/>
          </a:p>
        </p:txBody>
      </p:sp>
    </p:spTree>
    <p:extLst>
      <p:ext uri="{BB962C8B-B14F-4D97-AF65-F5344CB8AC3E}">
        <p14:creationId xmlns:p14="http://schemas.microsoft.com/office/powerpoint/2010/main" val="4258955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Benchmarks – Handwritten </a:t>
            </a:r>
            <a:r>
              <a:rPr lang="en-US" dirty="0" smtClean="0"/>
              <a:t>JavaScript*</a:t>
            </a:r>
            <a:endParaRPr lang="en-US" dirty="0"/>
          </a:p>
        </p:txBody>
      </p:sp>
      <p:grpSp>
        <p:nvGrpSpPr>
          <p:cNvPr id="10" name="Group 9"/>
          <p:cNvGrpSpPr/>
          <p:nvPr/>
        </p:nvGrpSpPr>
        <p:grpSpPr>
          <a:xfrm>
            <a:off x="1747516" y="1108372"/>
            <a:ext cx="5985934" cy="2769989"/>
            <a:chOff x="1747516" y="1108372"/>
            <a:chExt cx="5985934" cy="2769989"/>
          </a:xfrm>
        </p:grpSpPr>
        <p:sp>
          <p:nvSpPr>
            <p:cNvPr id="4" name="TextBox 3"/>
            <p:cNvSpPr txBox="1"/>
            <p:nvPr/>
          </p:nvSpPr>
          <p:spPr>
            <a:xfrm>
              <a:off x="1747516" y="1570037"/>
              <a:ext cx="5985934" cy="2308324"/>
            </a:xfrm>
            <a:prstGeom prst="rect">
              <a:avLst/>
            </a:prstGeom>
            <a:noFill/>
          </p:spPr>
          <p:txBody>
            <a:bodyPr wrap="none" rtlCol="0">
              <a:spAutoFit/>
            </a:bodyPr>
            <a:lstStyle/>
            <a:p>
              <a:r>
                <a:rPr lang="en-US" sz="1600" dirty="0" smtClean="0">
                  <a:solidFill>
                    <a:schemeClr val="tx2"/>
                  </a:solidFill>
                  <a:latin typeface="Lucida Console" panose="020B0609040504020204" pitchFamily="49" charset="0"/>
                  <a:cs typeface="Neo Sans Intel"/>
                </a:rPr>
                <a:t>function </a:t>
              </a:r>
              <a:r>
                <a:rPr lang="en-US" sz="1600" dirty="0">
                  <a:solidFill>
                    <a:schemeClr val="tx2"/>
                  </a:solidFill>
                  <a:latin typeface="Lucida Console" panose="020B0609040504020204" pitchFamily="49" charset="0"/>
                  <a:cs typeface="Neo Sans Intel"/>
                </a:rPr>
                <a:t>average(n) {</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for (</a:t>
              </a:r>
              <a:r>
                <a:rPr lang="en-US" sz="1600" dirty="0" err="1">
                  <a:solidFill>
                    <a:schemeClr val="tx2"/>
                  </a:solidFill>
                  <a:latin typeface="Lucida Console" panose="020B0609040504020204" pitchFamily="49" charset="0"/>
                  <a:cs typeface="Neo Sans Intel"/>
                </a:rPr>
                <a:t>var</a:t>
              </a:r>
              <a:r>
                <a:rPr lang="en-US" sz="1600" dirty="0">
                  <a:solidFill>
                    <a:schemeClr val="tx2"/>
                  </a:solidFill>
                  <a:latin typeface="Lucida Console" panose="020B0609040504020204" pitchFamily="49" charset="0"/>
                  <a:cs typeface="Neo Sans Intel"/>
                </a:rPr>
                <a:t> i = 0; i &lt; n; ++i) {</a:t>
              </a:r>
            </a:p>
            <a:p>
              <a:r>
                <a:rPr lang="en-US" sz="1600" dirty="0" smtClean="0">
                  <a:solidFill>
                    <a:schemeClr val="tx2"/>
                  </a:solidFill>
                  <a:latin typeface="Lucida Console" panose="020B0609040504020204" pitchFamily="49" charset="0"/>
                  <a:cs typeface="Neo Sans Intel"/>
                </a:rPr>
                <a:t>    </a:t>
              </a:r>
              <a:r>
                <a:rPr lang="en-US" sz="1600" dirty="0" err="1">
                  <a:solidFill>
                    <a:schemeClr val="tx2"/>
                  </a:solidFill>
                  <a:latin typeface="Lucida Console" panose="020B0609040504020204" pitchFamily="49" charset="0"/>
                  <a:cs typeface="Neo Sans Intel"/>
                </a:rPr>
                <a:t>var</a:t>
              </a:r>
              <a:r>
                <a:rPr lang="en-US" sz="1600" dirty="0">
                  <a:solidFill>
                    <a:schemeClr val="tx2"/>
                  </a:solidFill>
                  <a:latin typeface="Lucida Console" panose="020B0609040504020204" pitchFamily="49" charset="0"/>
                  <a:cs typeface="Neo Sans Intel"/>
                </a:rPr>
                <a:t> sum = 0.0;</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for (</a:t>
              </a:r>
              <a:r>
                <a:rPr lang="en-US" sz="1600" dirty="0" err="1">
                  <a:solidFill>
                    <a:schemeClr val="tx2"/>
                  </a:solidFill>
                  <a:latin typeface="Lucida Console" panose="020B0609040504020204" pitchFamily="49" charset="0"/>
                  <a:cs typeface="Neo Sans Intel"/>
                </a:rPr>
                <a:t>var</a:t>
              </a:r>
              <a:r>
                <a:rPr lang="en-US" sz="1600" dirty="0">
                  <a:solidFill>
                    <a:schemeClr val="tx2"/>
                  </a:solidFill>
                  <a:latin typeface="Lucida Console" panose="020B0609040504020204" pitchFamily="49" charset="0"/>
                  <a:cs typeface="Neo Sans Intel"/>
                </a:rPr>
                <a:t> j = 0, l = </a:t>
              </a:r>
              <a:r>
                <a:rPr lang="en-US" sz="1600" dirty="0" err="1">
                  <a:solidFill>
                    <a:schemeClr val="tx2"/>
                  </a:solidFill>
                  <a:latin typeface="Lucida Console" panose="020B0609040504020204" pitchFamily="49" charset="0"/>
                  <a:cs typeface="Neo Sans Intel"/>
                </a:rPr>
                <a:t>a.length</a:t>
              </a:r>
              <a:r>
                <a:rPr lang="en-US" sz="1600" dirty="0">
                  <a:solidFill>
                    <a:schemeClr val="tx2"/>
                  </a:solidFill>
                  <a:latin typeface="Lucida Console" panose="020B0609040504020204" pitchFamily="49" charset="0"/>
                  <a:cs typeface="Neo Sans Intel"/>
                </a:rPr>
                <a:t>; j &lt; l; ++j) {</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sum += a[j];</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return sum/</a:t>
              </a:r>
              <a:r>
                <a:rPr lang="en-US" sz="1600" dirty="0" err="1">
                  <a:solidFill>
                    <a:schemeClr val="tx2"/>
                  </a:solidFill>
                  <a:latin typeface="Lucida Console" panose="020B0609040504020204" pitchFamily="49" charset="0"/>
                  <a:cs typeface="Neo Sans Intel"/>
                </a:rPr>
                <a:t>a.length</a:t>
              </a:r>
              <a:r>
                <a:rPr lang="en-US" sz="1600" dirty="0">
                  <a:solidFill>
                    <a:schemeClr val="tx2"/>
                  </a:solidFill>
                  <a:latin typeface="Lucida Console" panose="020B0609040504020204" pitchFamily="49" charset="0"/>
                  <a:cs typeface="Neo Sans Intel"/>
                </a:rPr>
                <a:t>;</a:t>
              </a:r>
            </a:p>
            <a:p>
              <a:r>
                <a:rPr lang="en-US" sz="1600" dirty="0" smtClean="0">
                  <a:solidFill>
                    <a:schemeClr val="tx2"/>
                  </a:solidFill>
                  <a:latin typeface="Lucida Console" panose="020B0609040504020204" pitchFamily="49" charset="0"/>
                  <a:cs typeface="Neo Sans Intel"/>
                </a:rPr>
                <a:t>}</a:t>
              </a:r>
            </a:p>
          </p:txBody>
        </p:sp>
        <p:sp>
          <p:nvSpPr>
            <p:cNvPr id="6" name="TextBox 5"/>
            <p:cNvSpPr txBox="1"/>
            <p:nvPr/>
          </p:nvSpPr>
          <p:spPr>
            <a:xfrm>
              <a:off x="4813726" y="1108372"/>
              <a:ext cx="2560316" cy="461665"/>
            </a:xfrm>
            <a:prstGeom prst="rect">
              <a:avLst/>
            </a:prstGeom>
            <a:noFill/>
          </p:spPr>
          <p:txBody>
            <a:bodyPr wrap="none" rtlCol="0">
              <a:spAutoFit/>
            </a:bodyPr>
            <a:lstStyle/>
            <a:p>
              <a:r>
                <a:rPr lang="en-US" sz="2400" u="sng" dirty="0" smtClean="0">
                  <a:solidFill>
                    <a:schemeClr val="tx2"/>
                  </a:solidFill>
                  <a:cs typeface="Neo Sans Intel"/>
                </a:rPr>
                <a:t>Scalar JavaScript</a:t>
              </a:r>
            </a:p>
          </p:txBody>
        </p:sp>
      </p:grpSp>
      <p:grpSp>
        <p:nvGrpSpPr>
          <p:cNvPr id="8" name="Group 7"/>
          <p:cNvGrpSpPr/>
          <p:nvPr/>
        </p:nvGrpSpPr>
        <p:grpSpPr>
          <a:xfrm>
            <a:off x="1747516" y="3878361"/>
            <a:ext cx="9071714" cy="2769989"/>
            <a:chOff x="1747516" y="3564586"/>
            <a:chExt cx="9071714" cy="2769989"/>
          </a:xfrm>
        </p:grpSpPr>
        <p:sp>
          <p:nvSpPr>
            <p:cNvPr id="5" name="TextBox 4"/>
            <p:cNvSpPr txBox="1"/>
            <p:nvPr/>
          </p:nvSpPr>
          <p:spPr>
            <a:xfrm>
              <a:off x="1747516" y="4026251"/>
              <a:ext cx="9071714" cy="2308324"/>
            </a:xfrm>
            <a:prstGeom prst="rect">
              <a:avLst/>
            </a:prstGeom>
            <a:noFill/>
          </p:spPr>
          <p:txBody>
            <a:bodyPr wrap="none" rtlCol="0">
              <a:spAutoFit/>
            </a:bodyPr>
            <a:lstStyle/>
            <a:p>
              <a:r>
                <a:rPr lang="en-US" sz="1600" dirty="0" smtClean="0">
                  <a:solidFill>
                    <a:schemeClr val="tx2"/>
                  </a:solidFill>
                  <a:latin typeface="Lucida Console" panose="020B0609040504020204" pitchFamily="49" charset="0"/>
                  <a:cs typeface="Neo Sans Intel"/>
                </a:rPr>
                <a:t>function </a:t>
              </a:r>
              <a:r>
                <a:rPr lang="en-US" sz="1600" dirty="0" err="1">
                  <a:solidFill>
                    <a:schemeClr val="tx2"/>
                  </a:solidFill>
                  <a:latin typeface="Lucida Console" panose="020B0609040504020204" pitchFamily="49" charset="0"/>
                  <a:cs typeface="Neo Sans Intel"/>
                </a:rPr>
                <a:t>simdAverage</a:t>
              </a:r>
              <a:r>
                <a:rPr lang="en-US" sz="1600" dirty="0">
                  <a:solidFill>
                    <a:schemeClr val="tx2"/>
                  </a:solidFill>
                  <a:latin typeface="Lucida Console" panose="020B0609040504020204" pitchFamily="49" charset="0"/>
                  <a:cs typeface="Neo Sans Intel"/>
                </a:rPr>
                <a:t>(n) {</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for (</a:t>
              </a:r>
              <a:r>
                <a:rPr lang="en-US" sz="1600" dirty="0" err="1">
                  <a:solidFill>
                    <a:schemeClr val="tx2"/>
                  </a:solidFill>
                  <a:latin typeface="Lucida Console" panose="020B0609040504020204" pitchFamily="49" charset="0"/>
                  <a:cs typeface="Neo Sans Intel"/>
                </a:rPr>
                <a:t>var</a:t>
              </a:r>
              <a:r>
                <a:rPr lang="en-US" sz="1600" dirty="0">
                  <a:solidFill>
                    <a:schemeClr val="tx2"/>
                  </a:solidFill>
                  <a:latin typeface="Lucida Console" panose="020B0609040504020204" pitchFamily="49" charset="0"/>
                  <a:cs typeface="Neo Sans Intel"/>
                </a:rPr>
                <a:t> i = 0; i &lt; n; ++i) {</a:t>
              </a:r>
            </a:p>
            <a:p>
              <a:r>
                <a:rPr lang="en-US" sz="1600" dirty="0" smtClean="0">
                  <a:solidFill>
                    <a:schemeClr val="tx2"/>
                  </a:solidFill>
                  <a:latin typeface="Lucida Console" panose="020B0609040504020204" pitchFamily="49" charset="0"/>
                  <a:cs typeface="Neo Sans Intel"/>
                </a:rPr>
                <a:t>    </a:t>
              </a:r>
              <a:r>
                <a:rPr lang="en-US" sz="1600" dirty="0" err="1">
                  <a:solidFill>
                    <a:schemeClr val="tx2"/>
                  </a:solidFill>
                  <a:latin typeface="Lucida Console" panose="020B0609040504020204" pitchFamily="49" charset="0"/>
                  <a:cs typeface="Neo Sans Intel"/>
                </a:rPr>
                <a:t>var</a:t>
              </a:r>
              <a:r>
                <a:rPr lang="en-US" sz="1600" dirty="0">
                  <a:solidFill>
                    <a:schemeClr val="tx2"/>
                  </a:solidFill>
                  <a:latin typeface="Lucida Console" panose="020B0609040504020204" pitchFamily="49" charset="0"/>
                  <a:cs typeface="Neo Sans Intel"/>
                </a:rPr>
                <a:t> sum4 = SIMD.float32x4.splat(0.0);</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for (</a:t>
              </a:r>
              <a:r>
                <a:rPr lang="en-US" sz="1600" dirty="0" err="1">
                  <a:solidFill>
                    <a:schemeClr val="tx2"/>
                  </a:solidFill>
                  <a:latin typeface="Lucida Console" panose="020B0609040504020204" pitchFamily="49" charset="0"/>
                  <a:cs typeface="Neo Sans Intel"/>
                </a:rPr>
                <a:t>var</a:t>
              </a:r>
              <a:r>
                <a:rPr lang="en-US" sz="1600" dirty="0">
                  <a:solidFill>
                    <a:schemeClr val="tx2"/>
                  </a:solidFill>
                  <a:latin typeface="Lucida Console" panose="020B0609040504020204" pitchFamily="49" charset="0"/>
                  <a:cs typeface="Neo Sans Intel"/>
                </a:rPr>
                <a:t> j = 0; j &lt; </a:t>
              </a:r>
              <a:r>
                <a:rPr lang="en-US" sz="1600" dirty="0" err="1">
                  <a:solidFill>
                    <a:schemeClr val="tx2"/>
                  </a:solidFill>
                  <a:latin typeface="Lucida Console" panose="020B0609040504020204" pitchFamily="49" charset="0"/>
                  <a:cs typeface="Neo Sans Intel"/>
                </a:rPr>
                <a:t>a.length</a:t>
              </a:r>
              <a:r>
                <a:rPr lang="en-US" sz="1600" dirty="0">
                  <a:solidFill>
                    <a:schemeClr val="tx2"/>
                  </a:solidFill>
                  <a:latin typeface="Lucida Console" panose="020B0609040504020204" pitchFamily="49" charset="0"/>
                  <a:cs typeface="Neo Sans Intel"/>
                </a:rPr>
                <a:t> / 4; ++j) {</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sum4 = SIMD.float32x4.add(sum4, SIMD.float32x4.load(a, j &lt;&lt; 2));</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a:t>
              </a:r>
            </a:p>
            <a:p>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return (sum4.x + sum4.y + sum4.z + sum4.w)/</a:t>
              </a:r>
              <a:r>
                <a:rPr lang="en-US" sz="1600" dirty="0" err="1">
                  <a:solidFill>
                    <a:schemeClr val="tx2"/>
                  </a:solidFill>
                  <a:latin typeface="Lucida Console" panose="020B0609040504020204" pitchFamily="49" charset="0"/>
                  <a:cs typeface="Neo Sans Intel"/>
                </a:rPr>
                <a:t>a.length</a:t>
              </a:r>
              <a:r>
                <a:rPr lang="en-US" sz="1600" dirty="0">
                  <a:solidFill>
                    <a:schemeClr val="tx2"/>
                  </a:solidFill>
                  <a:latin typeface="Lucida Console" panose="020B0609040504020204" pitchFamily="49" charset="0"/>
                  <a:cs typeface="Neo Sans Intel"/>
                </a:rPr>
                <a:t>;</a:t>
              </a:r>
            </a:p>
            <a:p>
              <a:r>
                <a:rPr lang="en-US" sz="1600" dirty="0" smtClean="0">
                  <a:solidFill>
                    <a:schemeClr val="tx2"/>
                  </a:solidFill>
                  <a:latin typeface="Lucida Console" panose="020B0609040504020204" pitchFamily="49" charset="0"/>
                  <a:cs typeface="Neo Sans Intel"/>
                </a:rPr>
                <a:t>}</a:t>
              </a:r>
            </a:p>
          </p:txBody>
        </p:sp>
        <p:sp>
          <p:nvSpPr>
            <p:cNvPr id="7" name="TextBox 6"/>
            <p:cNvSpPr txBox="1"/>
            <p:nvPr/>
          </p:nvSpPr>
          <p:spPr>
            <a:xfrm>
              <a:off x="4871434" y="3564586"/>
              <a:ext cx="2444900" cy="461665"/>
            </a:xfrm>
            <a:prstGeom prst="rect">
              <a:avLst/>
            </a:prstGeom>
            <a:noFill/>
          </p:spPr>
          <p:txBody>
            <a:bodyPr wrap="none" rtlCol="0">
              <a:spAutoFit/>
            </a:bodyPr>
            <a:lstStyle/>
            <a:p>
              <a:r>
                <a:rPr lang="en-US" sz="2400" u="sng" dirty="0" smtClean="0">
                  <a:solidFill>
                    <a:schemeClr val="tx2"/>
                  </a:solidFill>
                  <a:cs typeface="Neo Sans Intel"/>
                </a:rPr>
                <a:t>SIMD JavaScript</a:t>
              </a:r>
            </a:p>
          </p:txBody>
        </p:sp>
      </p:grpSp>
      <p:sp>
        <p:nvSpPr>
          <p:cNvPr id="3" name="Slide Number Placeholder 2"/>
          <p:cNvSpPr>
            <a:spLocks noGrp="1"/>
          </p:cNvSpPr>
          <p:nvPr>
            <p:ph type="sldNum" sz="quarter" idx="12"/>
          </p:nvPr>
        </p:nvSpPr>
        <p:spPr/>
        <p:txBody>
          <a:bodyPr/>
          <a:lstStyle/>
          <a:p>
            <a:fld id="{A0C5CCEE-D03D-489F-97ED-FB0A92A5761D}" type="slidenum">
              <a:rPr lang="en-US" smtClean="0"/>
              <a:t>20</a:t>
            </a:fld>
            <a:endParaRPr lang="en-US" dirty="0"/>
          </a:p>
        </p:txBody>
      </p:sp>
    </p:spTree>
    <p:extLst>
      <p:ext uri="{BB962C8B-B14F-4D97-AF65-F5344CB8AC3E}">
        <p14:creationId xmlns:p14="http://schemas.microsoft.com/office/powerpoint/2010/main" val="302670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Benchmarks – Handwritten </a:t>
            </a:r>
            <a:r>
              <a:rPr lang="en-US" dirty="0" smtClean="0"/>
              <a:t>C++</a:t>
            </a:r>
            <a:endParaRPr lang="en-US" dirty="0"/>
          </a:p>
        </p:txBody>
      </p:sp>
      <p:sp>
        <p:nvSpPr>
          <p:cNvPr id="5" name="TextBox 4"/>
          <p:cNvSpPr txBox="1"/>
          <p:nvPr/>
        </p:nvSpPr>
        <p:spPr>
          <a:xfrm>
            <a:off x="1805224" y="1570037"/>
            <a:ext cx="6109365" cy="1815882"/>
          </a:xfrm>
          <a:prstGeom prst="rect">
            <a:avLst/>
          </a:prstGeom>
          <a:noFill/>
        </p:spPr>
        <p:txBody>
          <a:bodyPr wrap="none" rtlCol="0">
            <a:spAutoFit/>
          </a:bodyPr>
          <a:lstStyle/>
          <a:p>
            <a:r>
              <a:rPr lang="en-US" sz="1600" dirty="0" smtClean="0">
                <a:solidFill>
                  <a:schemeClr val="tx2"/>
                </a:solidFill>
                <a:latin typeface="Lucida Console" panose="020B0609040504020204" pitchFamily="49" charset="0"/>
                <a:cs typeface="Neo Sans Intel"/>
              </a:rPr>
              <a:t>static </a:t>
            </a:r>
            <a:r>
              <a:rPr lang="en-US" sz="1600" dirty="0">
                <a:solidFill>
                  <a:schemeClr val="tx2"/>
                </a:solidFill>
                <a:latin typeface="Lucida Console" panose="020B0609040504020204" pitchFamily="49" charset="0"/>
                <a:cs typeface="Neo Sans Intel"/>
              </a:rPr>
              <a:t>float nonSimdAverageKernel32() {</a:t>
            </a:r>
          </a:p>
          <a:p>
            <a:r>
              <a:rPr lang="en-US" sz="1600" dirty="0" smtClean="0">
                <a:solidFill>
                  <a:schemeClr val="tx2"/>
                </a:solidFill>
                <a:latin typeface="Lucida Console" panose="020B0609040504020204" pitchFamily="49" charset="0"/>
                <a:cs typeface="Neo Sans Intel"/>
              </a:rPr>
              <a:t>  float </a:t>
            </a:r>
            <a:r>
              <a:rPr lang="en-US" sz="1600" dirty="0">
                <a:solidFill>
                  <a:schemeClr val="tx2"/>
                </a:solidFill>
                <a:latin typeface="Lucida Console" panose="020B0609040504020204" pitchFamily="49" charset="0"/>
                <a:cs typeface="Neo Sans Intel"/>
              </a:rPr>
              <a:t>sum = 0.0;</a:t>
            </a: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for </a:t>
            </a:r>
            <a:r>
              <a:rPr lang="en-US" sz="1600" dirty="0">
                <a:solidFill>
                  <a:schemeClr val="tx2"/>
                </a:solidFill>
                <a:latin typeface="Lucida Console" panose="020B0609040504020204" pitchFamily="49" charset="0"/>
                <a:cs typeface="Neo Sans Intel"/>
              </a:rPr>
              <a:t>(uint32_t j = 0, l = length; j &lt; l; ++j) {</a:t>
            </a: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sum += a[j];</a:t>
            </a: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a:t>
            </a:r>
            <a:endParaRPr lang="en-US" sz="1600" dirty="0">
              <a:solidFill>
                <a:schemeClr val="tx2"/>
              </a:solidFill>
              <a:latin typeface="Lucida Console" panose="020B0609040504020204" pitchFamily="49" charset="0"/>
              <a:cs typeface="Neo Sans Intel"/>
            </a:endParaRP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return </a:t>
            </a:r>
            <a:r>
              <a:rPr lang="en-US" sz="1600" dirty="0">
                <a:solidFill>
                  <a:schemeClr val="tx2"/>
                </a:solidFill>
                <a:latin typeface="Lucida Console" panose="020B0609040504020204" pitchFamily="49" charset="0"/>
                <a:cs typeface="Neo Sans Intel"/>
              </a:rPr>
              <a:t>sum/length;</a:t>
            </a:r>
          </a:p>
          <a:p>
            <a:r>
              <a:rPr lang="en-US" sz="1600" dirty="0" smtClean="0">
                <a:solidFill>
                  <a:schemeClr val="tx2"/>
                </a:solidFill>
                <a:latin typeface="Lucida Console" panose="020B0609040504020204" pitchFamily="49" charset="0"/>
                <a:cs typeface="Neo Sans Intel"/>
              </a:rPr>
              <a:t>}</a:t>
            </a:r>
          </a:p>
        </p:txBody>
      </p:sp>
      <p:sp>
        <p:nvSpPr>
          <p:cNvPr id="6" name="TextBox 5"/>
          <p:cNvSpPr txBox="1"/>
          <p:nvPr/>
        </p:nvSpPr>
        <p:spPr>
          <a:xfrm>
            <a:off x="5069739" y="1108372"/>
            <a:ext cx="1670650" cy="461665"/>
          </a:xfrm>
          <a:prstGeom prst="rect">
            <a:avLst/>
          </a:prstGeom>
          <a:noFill/>
        </p:spPr>
        <p:txBody>
          <a:bodyPr wrap="none" rtlCol="0">
            <a:spAutoFit/>
          </a:bodyPr>
          <a:lstStyle/>
          <a:p>
            <a:r>
              <a:rPr lang="en-US" sz="2400" u="sng" dirty="0" smtClean="0">
                <a:solidFill>
                  <a:schemeClr val="tx2"/>
                </a:solidFill>
                <a:cs typeface="Neo Sans Intel"/>
              </a:rPr>
              <a:t>Scalar C++</a:t>
            </a:r>
          </a:p>
        </p:txBody>
      </p:sp>
      <p:sp>
        <p:nvSpPr>
          <p:cNvPr id="8" name="TextBox 7"/>
          <p:cNvSpPr txBox="1"/>
          <p:nvPr/>
        </p:nvSpPr>
        <p:spPr>
          <a:xfrm>
            <a:off x="1805224" y="4309249"/>
            <a:ext cx="8084264" cy="2062103"/>
          </a:xfrm>
          <a:prstGeom prst="rect">
            <a:avLst/>
          </a:prstGeom>
          <a:noFill/>
        </p:spPr>
        <p:txBody>
          <a:bodyPr wrap="none" rtlCol="0">
            <a:spAutoFit/>
          </a:bodyPr>
          <a:lstStyle/>
          <a:p>
            <a:r>
              <a:rPr lang="en-US" sz="1600" dirty="0" smtClean="0">
                <a:solidFill>
                  <a:schemeClr val="tx2"/>
                </a:solidFill>
                <a:latin typeface="Lucida Console" panose="020B0609040504020204" pitchFamily="49" charset="0"/>
                <a:cs typeface="Neo Sans Intel"/>
              </a:rPr>
              <a:t>static </a:t>
            </a:r>
            <a:r>
              <a:rPr lang="en-US" sz="1600" dirty="0">
                <a:solidFill>
                  <a:schemeClr val="tx2"/>
                </a:solidFill>
                <a:latin typeface="Lucida Console" panose="020B0609040504020204" pitchFamily="49" charset="0"/>
                <a:cs typeface="Neo Sans Intel"/>
              </a:rPr>
              <a:t>float </a:t>
            </a:r>
            <a:r>
              <a:rPr lang="en-US" sz="1600" dirty="0" err="1">
                <a:solidFill>
                  <a:schemeClr val="tx2"/>
                </a:solidFill>
                <a:latin typeface="Lucida Console" panose="020B0609040504020204" pitchFamily="49" charset="0"/>
                <a:cs typeface="Neo Sans Intel"/>
              </a:rPr>
              <a:t>simdAverageKernel</a:t>
            </a:r>
            <a:r>
              <a:rPr lang="en-US" sz="1600" dirty="0">
                <a:solidFill>
                  <a:schemeClr val="tx2"/>
                </a:solidFill>
                <a:latin typeface="Lucida Console" panose="020B0609040504020204" pitchFamily="49" charset="0"/>
                <a:cs typeface="Neo Sans Intel"/>
              </a:rPr>
              <a:t>() {</a:t>
            </a:r>
          </a:p>
          <a:p>
            <a:r>
              <a:rPr lang="en-US" sz="1600" dirty="0" smtClean="0">
                <a:solidFill>
                  <a:schemeClr val="tx2"/>
                </a:solidFill>
                <a:latin typeface="Lucida Console" panose="020B0609040504020204" pitchFamily="49" charset="0"/>
                <a:cs typeface="Neo Sans Intel"/>
              </a:rPr>
              <a:t>  __</a:t>
            </a:r>
            <a:r>
              <a:rPr lang="en-US" sz="1600" dirty="0">
                <a:solidFill>
                  <a:schemeClr val="tx2"/>
                </a:solidFill>
                <a:latin typeface="Lucida Console" panose="020B0609040504020204" pitchFamily="49" charset="0"/>
                <a:cs typeface="Neo Sans Intel"/>
              </a:rPr>
              <a:t>m128 sumx4 = _mm_set_ps1(0.0);</a:t>
            </a: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for </a:t>
            </a:r>
            <a:r>
              <a:rPr lang="en-US" sz="1600" dirty="0">
                <a:solidFill>
                  <a:schemeClr val="tx2"/>
                </a:solidFill>
                <a:latin typeface="Lucida Console" panose="020B0609040504020204" pitchFamily="49" charset="0"/>
                <a:cs typeface="Neo Sans Intel"/>
              </a:rPr>
              <a:t>(uint32_t j = 0, l = length; j &lt; l; j = j + 4) {</a:t>
            </a: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  </a:t>
            </a:r>
            <a:r>
              <a:rPr lang="en-US" sz="1600" dirty="0">
                <a:solidFill>
                  <a:schemeClr val="tx2"/>
                </a:solidFill>
                <a:latin typeface="Lucida Console" panose="020B0609040504020204" pitchFamily="49" charset="0"/>
                <a:cs typeface="Neo Sans Intel"/>
              </a:rPr>
              <a:t>sumx4 = _</a:t>
            </a:r>
            <a:r>
              <a:rPr lang="en-US" sz="1600" dirty="0" err="1">
                <a:solidFill>
                  <a:schemeClr val="tx2"/>
                </a:solidFill>
                <a:latin typeface="Lucida Console" panose="020B0609040504020204" pitchFamily="49" charset="0"/>
                <a:cs typeface="Neo Sans Intel"/>
              </a:rPr>
              <a:t>mm_add_ps</a:t>
            </a:r>
            <a:r>
              <a:rPr lang="en-US" sz="1600" dirty="0">
                <a:solidFill>
                  <a:schemeClr val="tx2"/>
                </a:solidFill>
                <a:latin typeface="Lucida Console" panose="020B0609040504020204" pitchFamily="49" charset="0"/>
                <a:cs typeface="Neo Sans Intel"/>
              </a:rPr>
              <a:t>(sumx4, _</a:t>
            </a:r>
            <a:r>
              <a:rPr lang="en-US" sz="1600" dirty="0" err="1">
                <a:solidFill>
                  <a:schemeClr val="tx2"/>
                </a:solidFill>
                <a:latin typeface="Lucida Console" panose="020B0609040504020204" pitchFamily="49" charset="0"/>
                <a:cs typeface="Neo Sans Intel"/>
              </a:rPr>
              <a:t>mm_loadu_ps</a:t>
            </a:r>
            <a:r>
              <a:rPr lang="en-US" sz="1600" dirty="0">
                <a:solidFill>
                  <a:schemeClr val="tx2"/>
                </a:solidFill>
                <a:latin typeface="Lucida Console" panose="020B0609040504020204" pitchFamily="49" charset="0"/>
                <a:cs typeface="Neo Sans Intel"/>
              </a:rPr>
              <a:t>(&amp;(a[j])));</a:t>
            </a: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a:t>
            </a:r>
            <a:endParaRPr lang="en-US" sz="1600" dirty="0">
              <a:solidFill>
                <a:schemeClr val="tx2"/>
              </a:solidFill>
              <a:latin typeface="Lucida Console" panose="020B0609040504020204" pitchFamily="49" charset="0"/>
              <a:cs typeface="Neo Sans Intel"/>
            </a:endParaRP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Base</a:t>
            </a:r>
            <a:r>
              <a:rPr lang="en-US" sz="1600" dirty="0">
                <a:solidFill>
                  <a:schemeClr val="tx2"/>
                </a:solidFill>
                <a:latin typeface="Lucida Console" panose="020B0609040504020204" pitchFamily="49" charset="0"/>
                <a:cs typeface="Neo Sans Intel"/>
              </a:rPr>
              <a:t>::Lanes&lt;__m128, float&gt; lanes(sumx4);</a:t>
            </a:r>
          </a:p>
          <a:p>
            <a:r>
              <a:rPr lang="en-US" sz="1600" dirty="0">
                <a:solidFill>
                  <a:schemeClr val="tx2"/>
                </a:solidFill>
                <a:latin typeface="Lucida Console" panose="020B0609040504020204" pitchFamily="49" charset="0"/>
                <a:cs typeface="Neo Sans Intel"/>
              </a:rPr>
              <a:t>  </a:t>
            </a:r>
            <a:r>
              <a:rPr lang="en-US" sz="1600" dirty="0" smtClean="0">
                <a:solidFill>
                  <a:schemeClr val="tx2"/>
                </a:solidFill>
                <a:latin typeface="Lucida Console" panose="020B0609040504020204" pitchFamily="49" charset="0"/>
                <a:cs typeface="Neo Sans Intel"/>
              </a:rPr>
              <a:t>return </a:t>
            </a:r>
            <a:r>
              <a:rPr lang="en-US" sz="1600" dirty="0">
                <a:solidFill>
                  <a:schemeClr val="tx2"/>
                </a:solidFill>
                <a:latin typeface="Lucida Console" panose="020B0609040504020204" pitchFamily="49" charset="0"/>
                <a:cs typeface="Neo Sans Intel"/>
              </a:rPr>
              <a:t>(</a:t>
            </a:r>
            <a:r>
              <a:rPr lang="en-US" sz="1600" dirty="0" err="1">
                <a:solidFill>
                  <a:schemeClr val="tx2"/>
                </a:solidFill>
                <a:latin typeface="Lucida Console" panose="020B0609040504020204" pitchFamily="49" charset="0"/>
                <a:cs typeface="Neo Sans Intel"/>
              </a:rPr>
              <a:t>lanes.x</a:t>
            </a:r>
            <a:r>
              <a:rPr lang="en-US" sz="1600" dirty="0">
                <a:solidFill>
                  <a:schemeClr val="tx2"/>
                </a:solidFill>
                <a:latin typeface="Lucida Console" panose="020B0609040504020204" pitchFamily="49" charset="0"/>
                <a:cs typeface="Neo Sans Intel"/>
              </a:rPr>
              <a:t>() + </a:t>
            </a:r>
            <a:r>
              <a:rPr lang="en-US" sz="1600" dirty="0" err="1">
                <a:solidFill>
                  <a:schemeClr val="tx2"/>
                </a:solidFill>
                <a:latin typeface="Lucida Console" panose="020B0609040504020204" pitchFamily="49" charset="0"/>
                <a:cs typeface="Neo Sans Intel"/>
              </a:rPr>
              <a:t>lanes.y</a:t>
            </a:r>
            <a:r>
              <a:rPr lang="en-US" sz="1600" dirty="0">
                <a:solidFill>
                  <a:schemeClr val="tx2"/>
                </a:solidFill>
                <a:latin typeface="Lucida Console" panose="020B0609040504020204" pitchFamily="49" charset="0"/>
                <a:cs typeface="Neo Sans Intel"/>
              </a:rPr>
              <a:t>() + </a:t>
            </a:r>
            <a:r>
              <a:rPr lang="en-US" sz="1600" dirty="0" err="1">
                <a:solidFill>
                  <a:schemeClr val="tx2"/>
                </a:solidFill>
                <a:latin typeface="Lucida Console" panose="020B0609040504020204" pitchFamily="49" charset="0"/>
                <a:cs typeface="Neo Sans Intel"/>
              </a:rPr>
              <a:t>lanes.z</a:t>
            </a:r>
            <a:r>
              <a:rPr lang="en-US" sz="1600" dirty="0">
                <a:solidFill>
                  <a:schemeClr val="tx2"/>
                </a:solidFill>
                <a:latin typeface="Lucida Console" panose="020B0609040504020204" pitchFamily="49" charset="0"/>
                <a:cs typeface="Neo Sans Intel"/>
              </a:rPr>
              <a:t>() + </a:t>
            </a:r>
            <a:r>
              <a:rPr lang="en-US" sz="1600" dirty="0" err="1">
                <a:solidFill>
                  <a:schemeClr val="tx2"/>
                </a:solidFill>
                <a:latin typeface="Lucida Console" panose="020B0609040504020204" pitchFamily="49" charset="0"/>
                <a:cs typeface="Neo Sans Intel"/>
              </a:rPr>
              <a:t>lanes.w</a:t>
            </a:r>
            <a:r>
              <a:rPr lang="en-US" sz="1600" dirty="0">
                <a:solidFill>
                  <a:schemeClr val="tx2"/>
                </a:solidFill>
                <a:latin typeface="Lucida Console" panose="020B0609040504020204" pitchFamily="49" charset="0"/>
                <a:cs typeface="Neo Sans Intel"/>
              </a:rPr>
              <a:t>())/length</a:t>
            </a:r>
            <a:r>
              <a:rPr lang="en-US" sz="1600" dirty="0" smtClean="0">
                <a:solidFill>
                  <a:schemeClr val="tx2"/>
                </a:solidFill>
                <a:latin typeface="Lucida Console" panose="020B0609040504020204" pitchFamily="49" charset="0"/>
                <a:cs typeface="Neo Sans Intel"/>
              </a:rPr>
              <a:t>;</a:t>
            </a:r>
          </a:p>
          <a:p>
            <a:r>
              <a:rPr lang="en-US" sz="1600" dirty="0">
                <a:solidFill>
                  <a:schemeClr val="tx2"/>
                </a:solidFill>
                <a:latin typeface="Lucida Console" panose="020B0609040504020204" pitchFamily="49" charset="0"/>
                <a:cs typeface="Neo Sans Intel"/>
              </a:rPr>
              <a:t>}</a:t>
            </a:r>
            <a:endParaRPr lang="en-US" sz="1600" dirty="0" smtClean="0">
              <a:solidFill>
                <a:schemeClr val="tx2"/>
              </a:solidFill>
              <a:latin typeface="Lucida Console" panose="020B0609040504020204" pitchFamily="49" charset="0"/>
              <a:cs typeface="Neo Sans Intel"/>
            </a:endParaRPr>
          </a:p>
        </p:txBody>
      </p:sp>
      <p:sp>
        <p:nvSpPr>
          <p:cNvPr id="9" name="TextBox 8"/>
          <p:cNvSpPr txBox="1"/>
          <p:nvPr/>
        </p:nvSpPr>
        <p:spPr>
          <a:xfrm>
            <a:off x="5069739" y="3847584"/>
            <a:ext cx="1555234" cy="461665"/>
          </a:xfrm>
          <a:prstGeom prst="rect">
            <a:avLst/>
          </a:prstGeom>
          <a:noFill/>
        </p:spPr>
        <p:txBody>
          <a:bodyPr wrap="none" rtlCol="0">
            <a:spAutoFit/>
          </a:bodyPr>
          <a:lstStyle/>
          <a:p>
            <a:r>
              <a:rPr lang="en-US" sz="2400" u="sng" dirty="0" smtClean="0">
                <a:solidFill>
                  <a:schemeClr val="tx2"/>
                </a:solidFill>
                <a:cs typeface="Neo Sans Intel"/>
              </a:rPr>
              <a:t>SIMD C++</a:t>
            </a:r>
          </a:p>
        </p:txBody>
      </p:sp>
      <p:sp>
        <p:nvSpPr>
          <p:cNvPr id="3" name="Slide Number Placeholder 2"/>
          <p:cNvSpPr>
            <a:spLocks noGrp="1"/>
          </p:cNvSpPr>
          <p:nvPr>
            <p:ph type="sldNum" sz="quarter" idx="12"/>
          </p:nvPr>
        </p:nvSpPr>
        <p:spPr/>
        <p:txBody>
          <a:bodyPr/>
          <a:lstStyle/>
          <a:p>
            <a:fld id="{A0C5CCEE-D03D-489F-97ED-FB0A92A5761D}" type="slidenum">
              <a:rPr lang="en-US" smtClean="0"/>
              <a:t>21</a:t>
            </a:fld>
            <a:endParaRPr lang="en-US" dirty="0"/>
          </a:p>
        </p:txBody>
      </p:sp>
    </p:spTree>
    <p:extLst>
      <p:ext uri="{BB962C8B-B14F-4D97-AF65-F5344CB8AC3E}">
        <p14:creationId xmlns:p14="http://schemas.microsoft.com/office/powerpoint/2010/main" val="2362999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Results – SIMD vs. Scalar Speedups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84" y="1140030"/>
            <a:ext cx="5827994" cy="5498276"/>
          </a:xfrm>
          <a:prstGeom prst="rect">
            <a:avLst/>
          </a:prstGeom>
        </p:spPr>
      </p:pic>
      <p:sp>
        <p:nvSpPr>
          <p:cNvPr id="5" name="TextBox 4"/>
          <p:cNvSpPr txBox="1"/>
          <p:nvPr/>
        </p:nvSpPr>
        <p:spPr>
          <a:xfrm>
            <a:off x="6502531" y="1140030"/>
            <a:ext cx="4950621" cy="3785652"/>
          </a:xfrm>
          <a:prstGeom prst="rect">
            <a:avLst/>
          </a:prstGeom>
          <a:noFill/>
        </p:spPr>
        <p:txBody>
          <a:bodyPr wrap="square" rtlCol="0">
            <a:spAutoFit/>
          </a:bodyPr>
          <a:lstStyle/>
          <a:p>
            <a:r>
              <a:rPr lang="en-US" sz="2400" b="1" u="sng" dirty="0" smtClean="0">
                <a:solidFill>
                  <a:schemeClr val="tx2"/>
                </a:solidFill>
                <a:cs typeface="Neo Sans Intel"/>
              </a:rPr>
              <a:t>Observations:</a:t>
            </a:r>
          </a:p>
          <a:p>
            <a:pPr marL="342900" indent="-342900">
              <a:buFont typeface="Arial" panose="020B0604020202020204" pitchFamily="34" charset="0"/>
              <a:buChar char="•"/>
            </a:pPr>
            <a:r>
              <a:rPr lang="en-US" sz="2400" b="1" dirty="0" smtClean="0">
                <a:solidFill>
                  <a:schemeClr val="tx2"/>
                </a:solidFill>
                <a:cs typeface="Neo Sans Intel"/>
              </a:rPr>
              <a:t>Average speedups are in the expected ~4x range</a:t>
            </a:r>
          </a:p>
          <a:p>
            <a:pPr marL="342900" indent="-342900">
              <a:buFont typeface="Arial" panose="020B0604020202020204" pitchFamily="34" charset="0"/>
              <a:buChar char="•"/>
            </a:pPr>
            <a:r>
              <a:rPr lang="en-US" sz="2400" dirty="0" smtClean="0">
                <a:solidFill>
                  <a:schemeClr val="tx2"/>
                </a:solidFill>
                <a:cs typeface="Neo Sans Intel"/>
              </a:rPr>
              <a:t>Higher speedups for ‘JS Handwritten Chrome’ is due to slow scalar kernel (64-bit FP operations</a:t>
            </a:r>
          </a:p>
          <a:p>
            <a:pPr marL="342900" indent="-342900">
              <a:buFont typeface="Arial" panose="020B0604020202020204" pitchFamily="34" charset="0"/>
              <a:buChar char="•"/>
            </a:pPr>
            <a:r>
              <a:rPr lang="en-US" sz="2400" dirty="0" smtClean="0">
                <a:solidFill>
                  <a:schemeClr val="tx2"/>
                </a:solidFill>
                <a:cs typeface="Neo Sans Intel"/>
              </a:rPr>
              <a:t>Super linear speedups for </a:t>
            </a:r>
            <a:r>
              <a:rPr lang="en-US" sz="2400" dirty="0" err="1" smtClean="0">
                <a:solidFill>
                  <a:schemeClr val="tx2"/>
                </a:solidFill>
                <a:cs typeface="Neo Sans Intel"/>
              </a:rPr>
              <a:t>MatrixInverse</a:t>
            </a:r>
            <a:r>
              <a:rPr lang="en-US" sz="2400" dirty="0" smtClean="0">
                <a:solidFill>
                  <a:schemeClr val="tx2"/>
                </a:solidFill>
                <a:cs typeface="Neo Sans Intel"/>
              </a:rPr>
              <a:t> most likely due to slower scalar kernel as well.</a:t>
            </a:r>
          </a:p>
        </p:txBody>
      </p:sp>
      <p:sp>
        <p:nvSpPr>
          <p:cNvPr id="3" name="Slide Number Placeholder 2"/>
          <p:cNvSpPr>
            <a:spLocks noGrp="1"/>
          </p:cNvSpPr>
          <p:nvPr>
            <p:ph type="sldNum" sz="quarter" idx="12"/>
          </p:nvPr>
        </p:nvSpPr>
        <p:spPr/>
        <p:txBody>
          <a:bodyPr/>
          <a:lstStyle/>
          <a:p>
            <a:fld id="{A0C5CCEE-D03D-489F-97ED-FB0A92A5761D}" type="slidenum">
              <a:rPr lang="en-US" smtClean="0"/>
              <a:t>22</a:t>
            </a:fld>
            <a:endParaRPr lang="en-US" dirty="0"/>
          </a:p>
        </p:txBody>
      </p:sp>
    </p:spTree>
    <p:extLst>
      <p:ext uri="{BB962C8B-B14F-4D97-AF65-F5344CB8AC3E}">
        <p14:creationId xmlns:p14="http://schemas.microsoft.com/office/powerpoint/2010/main" val="729326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Results – Scalar C++ vs. Scalar JS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84" y="1002792"/>
            <a:ext cx="5767915" cy="5644631"/>
          </a:xfrm>
          <a:prstGeom prst="rect">
            <a:avLst/>
          </a:prstGeom>
        </p:spPr>
      </p:pic>
      <p:sp>
        <p:nvSpPr>
          <p:cNvPr id="10" name="TextBox 9"/>
          <p:cNvSpPr txBox="1"/>
          <p:nvPr/>
        </p:nvSpPr>
        <p:spPr>
          <a:xfrm>
            <a:off x="6502531" y="1140030"/>
            <a:ext cx="4950621" cy="4893647"/>
          </a:xfrm>
          <a:prstGeom prst="rect">
            <a:avLst/>
          </a:prstGeom>
          <a:noFill/>
        </p:spPr>
        <p:txBody>
          <a:bodyPr wrap="square" rtlCol="0">
            <a:spAutoFit/>
          </a:bodyPr>
          <a:lstStyle/>
          <a:p>
            <a:r>
              <a:rPr lang="en-US" sz="2400" b="1" u="sng" dirty="0" smtClean="0">
                <a:solidFill>
                  <a:schemeClr val="tx2"/>
                </a:solidFill>
                <a:cs typeface="Neo Sans Intel"/>
              </a:rPr>
              <a:t>Observations:</a:t>
            </a:r>
          </a:p>
          <a:p>
            <a:pPr marL="342900" indent="-342900">
              <a:buFont typeface="Arial" panose="020B0604020202020204" pitchFamily="34" charset="0"/>
              <a:buChar char="•"/>
            </a:pPr>
            <a:r>
              <a:rPr lang="en-US" sz="2400" b="1" dirty="0" smtClean="0">
                <a:solidFill>
                  <a:schemeClr val="tx2"/>
                </a:solidFill>
                <a:cs typeface="Neo Sans Intel"/>
              </a:rPr>
              <a:t>Average JS performance is roughly 60% of native C++</a:t>
            </a:r>
          </a:p>
          <a:p>
            <a:pPr marL="342900" indent="-342900">
              <a:buFont typeface="Arial" panose="020B0604020202020204" pitchFamily="34" charset="0"/>
              <a:buChar char="•"/>
            </a:pPr>
            <a:r>
              <a:rPr lang="en-US" sz="2400" dirty="0" smtClean="0">
                <a:solidFill>
                  <a:schemeClr val="tx2"/>
                </a:solidFill>
                <a:cs typeface="Neo Sans Intel"/>
              </a:rPr>
              <a:t>Handwritten JS code is slightly faster than </a:t>
            </a:r>
            <a:r>
              <a:rPr lang="en-US" sz="2400" dirty="0" err="1" smtClean="0">
                <a:solidFill>
                  <a:schemeClr val="tx2"/>
                </a:solidFill>
                <a:cs typeface="Neo Sans Intel"/>
              </a:rPr>
              <a:t>Emscripten</a:t>
            </a:r>
            <a:r>
              <a:rPr lang="en-US" sz="2400" dirty="0" smtClean="0"/>
              <a:t>*</a:t>
            </a:r>
            <a:r>
              <a:rPr lang="en-US" sz="2400" dirty="0" smtClean="0">
                <a:solidFill>
                  <a:schemeClr val="tx2"/>
                </a:solidFill>
                <a:cs typeface="Neo Sans Intel"/>
              </a:rPr>
              <a:t> </a:t>
            </a:r>
            <a:r>
              <a:rPr lang="en-US" sz="2400" dirty="0" smtClean="0">
                <a:solidFill>
                  <a:schemeClr val="tx2"/>
                </a:solidFill>
                <a:cs typeface="Neo Sans Intel"/>
              </a:rPr>
              <a:t>generated JS</a:t>
            </a:r>
          </a:p>
          <a:p>
            <a:pPr marL="342900" indent="-342900">
              <a:buFont typeface="Arial" panose="020B0604020202020204" pitchFamily="34" charset="0"/>
              <a:buChar char="•"/>
            </a:pPr>
            <a:r>
              <a:rPr lang="en-US" sz="2400" dirty="0" err="1" smtClean="0">
                <a:solidFill>
                  <a:schemeClr val="tx2"/>
                </a:solidFill>
                <a:cs typeface="Neo Sans Intel"/>
              </a:rPr>
              <a:t>SpiderMonkey</a:t>
            </a:r>
            <a:r>
              <a:rPr lang="en-US" sz="2400" dirty="0" smtClean="0">
                <a:solidFill>
                  <a:schemeClr val="tx2"/>
                </a:solidFill>
                <a:cs typeface="Neo Sans Intel"/>
              </a:rPr>
              <a:t>/</a:t>
            </a:r>
            <a:r>
              <a:rPr lang="en-US" sz="2400" dirty="0" err="1" smtClean="0">
                <a:solidFill>
                  <a:schemeClr val="tx2"/>
                </a:solidFill>
                <a:cs typeface="Neo Sans Intel"/>
              </a:rPr>
              <a:t>OdinMonkey</a:t>
            </a:r>
            <a:r>
              <a:rPr lang="en-US" sz="2400" dirty="0" smtClean="0">
                <a:solidFill>
                  <a:schemeClr val="tx2"/>
                </a:solidFill>
                <a:cs typeface="Neo Sans Intel"/>
              </a:rPr>
              <a:t> is slightly faster than Chromium on Emscripten generated JS</a:t>
            </a:r>
          </a:p>
          <a:p>
            <a:pPr marL="342900" indent="-342900">
              <a:buFont typeface="Arial" panose="020B0604020202020204" pitchFamily="34" charset="0"/>
              <a:buChar char="•"/>
            </a:pPr>
            <a:r>
              <a:rPr lang="en-US" sz="2400" dirty="0" smtClean="0">
                <a:solidFill>
                  <a:schemeClr val="tx2"/>
                </a:solidFill>
                <a:cs typeface="Neo Sans Intel"/>
              </a:rPr>
              <a:t>Chromium</a:t>
            </a:r>
            <a:r>
              <a:rPr lang="en-US" sz="2400" dirty="0" smtClean="0"/>
              <a:t>*</a:t>
            </a:r>
            <a:r>
              <a:rPr lang="en-US" sz="2400" dirty="0" smtClean="0">
                <a:solidFill>
                  <a:schemeClr val="tx2"/>
                </a:solidFill>
                <a:cs typeface="Neo Sans Intel"/>
              </a:rPr>
              <a:t> </a:t>
            </a:r>
            <a:r>
              <a:rPr lang="en-US" sz="2400" dirty="0" smtClean="0">
                <a:solidFill>
                  <a:schemeClr val="tx2"/>
                </a:solidFill>
                <a:cs typeface="Neo Sans Intel"/>
              </a:rPr>
              <a:t>has ‘slow JIT’ overhead that </a:t>
            </a:r>
            <a:r>
              <a:rPr lang="en-US" sz="2400" dirty="0" err="1" smtClean="0">
                <a:solidFill>
                  <a:schemeClr val="tx2"/>
                </a:solidFill>
                <a:cs typeface="Neo Sans Intel"/>
              </a:rPr>
              <a:t>OdinMonkey</a:t>
            </a:r>
            <a:r>
              <a:rPr lang="en-US" sz="2400" dirty="0" smtClean="0">
                <a:solidFill>
                  <a:schemeClr val="tx2"/>
                </a:solidFill>
                <a:cs typeface="Neo Sans Intel"/>
              </a:rPr>
              <a:t> doesn’t</a:t>
            </a:r>
          </a:p>
          <a:p>
            <a:pPr marL="342900" indent="-342900">
              <a:buFont typeface="Arial" panose="020B0604020202020204" pitchFamily="34" charset="0"/>
              <a:buChar char="•"/>
            </a:pPr>
            <a:endParaRPr lang="en-US" sz="2400" dirty="0" smtClean="0">
              <a:solidFill>
                <a:schemeClr val="tx2"/>
              </a:solidFill>
              <a:cs typeface="Neo Sans Intel"/>
            </a:endParaRPr>
          </a:p>
        </p:txBody>
      </p:sp>
      <p:sp>
        <p:nvSpPr>
          <p:cNvPr id="3" name="Slide Number Placeholder 2"/>
          <p:cNvSpPr>
            <a:spLocks noGrp="1"/>
          </p:cNvSpPr>
          <p:nvPr>
            <p:ph type="sldNum" sz="quarter" idx="12"/>
          </p:nvPr>
        </p:nvSpPr>
        <p:spPr/>
        <p:txBody>
          <a:bodyPr/>
          <a:lstStyle/>
          <a:p>
            <a:fld id="{A0C5CCEE-D03D-489F-97ED-FB0A92A5761D}" type="slidenum">
              <a:rPr lang="en-US" smtClean="0"/>
              <a:t>23</a:t>
            </a:fld>
            <a:endParaRPr lang="en-US" dirty="0"/>
          </a:p>
        </p:txBody>
      </p:sp>
    </p:spTree>
    <p:extLst>
      <p:ext uri="{BB962C8B-B14F-4D97-AF65-F5344CB8AC3E}">
        <p14:creationId xmlns:p14="http://schemas.microsoft.com/office/powerpoint/2010/main" val="1927586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Results – SIMD C++ vs. SIMD JS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84" y="1151905"/>
            <a:ext cx="5627061" cy="5566369"/>
          </a:xfrm>
          <a:prstGeom prst="rect">
            <a:avLst/>
          </a:prstGeom>
        </p:spPr>
      </p:pic>
      <p:sp>
        <p:nvSpPr>
          <p:cNvPr id="5" name="TextBox 4"/>
          <p:cNvSpPr txBox="1"/>
          <p:nvPr/>
        </p:nvSpPr>
        <p:spPr>
          <a:xfrm>
            <a:off x="6502531" y="1140030"/>
            <a:ext cx="4950621" cy="4524315"/>
          </a:xfrm>
          <a:prstGeom prst="rect">
            <a:avLst/>
          </a:prstGeom>
          <a:noFill/>
        </p:spPr>
        <p:txBody>
          <a:bodyPr wrap="square" rtlCol="0">
            <a:spAutoFit/>
          </a:bodyPr>
          <a:lstStyle/>
          <a:p>
            <a:r>
              <a:rPr lang="en-US" sz="2400" b="1" u="sng" dirty="0" smtClean="0">
                <a:solidFill>
                  <a:schemeClr val="tx2"/>
                </a:solidFill>
                <a:cs typeface="Neo Sans Intel"/>
              </a:rPr>
              <a:t>Observations:</a:t>
            </a:r>
          </a:p>
          <a:p>
            <a:pPr marL="342900" indent="-342900">
              <a:buFont typeface="Arial" panose="020B0604020202020204" pitchFamily="34" charset="0"/>
              <a:buChar char="•"/>
            </a:pPr>
            <a:r>
              <a:rPr lang="en-US" sz="2400" dirty="0" smtClean="0">
                <a:solidFill>
                  <a:schemeClr val="tx2"/>
                </a:solidFill>
                <a:cs typeface="Neo Sans Intel"/>
              </a:rPr>
              <a:t>Handwritten JS performance is ~85% of native C++ on </a:t>
            </a:r>
            <a:r>
              <a:rPr lang="en-US" sz="2400" dirty="0" smtClean="0">
                <a:solidFill>
                  <a:schemeClr val="tx2"/>
                </a:solidFill>
                <a:cs typeface="Neo Sans Intel"/>
              </a:rPr>
              <a:t>Chromium</a:t>
            </a:r>
            <a:r>
              <a:rPr lang="en-US" sz="2400" dirty="0" smtClean="0"/>
              <a:t>*</a:t>
            </a:r>
            <a:r>
              <a:rPr lang="en-US" sz="2400" dirty="0" smtClean="0">
                <a:solidFill>
                  <a:schemeClr val="tx2"/>
                </a:solidFill>
                <a:cs typeface="Neo Sans Intel"/>
              </a:rPr>
              <a:t>!</a:t>
            </a:r>
            <a:endParaRPr lang="en-US" sz="2400" dirty="0" smtClean="0">
              <a:solidFill>
                <a:schemeClr val="tx2"/>
              </a:solidFill>
              <a:cs typeface="Neo Sans Intel"/>
            </a:endParaRPr>
          </a:p>
          <a:p>
            <a:pPr marL="342900" indent="-342900">
              <a:buFont typeface="Arial" panose="020B0604020202020204" pitchFamily="34" charset="0"/>
              <a:buChar char="•"/>
            </a:pPr>
            <a:r>
              <a:rPr lang="en-US" sz="2400" dirty="0" smtClean="0">
                <a:solidFill>
                  <a:schemeClr val="tx2"/>
                </a:solidFill>
                <a:cs typeface="Neo Sans Intel"/>
              </a:rPr>
              <a:t>Emscripten generated JS performance is ~60% of native C++ on both </a:t>
            </a:r>
            <a:r>
              <a:rPr lang="en-US" sz="2400" dirty="0" smtClean="0">
                <a:solidFill>
                  <a:schemeClr val="tx2"/>
                </a:solidFill>
                <a:cs typeface="Neo Sans Intel"/>
              </a:rPr>
              <a:t>Chromium</a:t>
            </a:r>
            <a:r>
              <a:rPr lang="en-US" sz="2400" dirty="0" smtClean="0"/>
              <a:t>*</a:t>
            </a:r>
            <a:r>
              <a:rPr lang="en-US" sz="2400" dirty="0" smtClean="0">
                <a:solidFill>
                  <a:schemeClr val="tx2"/>
                </a:solidFill>
                <a:cs typeface="Neo Sans Intel"/>
              </a:rPr>
              <a:t> </a:t>
            </a:r>
            <a:r>
              <a:rPr lang="en-US" sz="2400" dirty="0" smtClean="0">
                <a:solidFill>
                  <a:schemeClr val="tx2"/>
                </a:solidFill>
                <a:cs typeface="Neo Sans Intel"/>
              </a:rPr>
              <a:t>and </a:t>
            </a:r>
            <a:r>
              <a:rPr lang="en-US" sz="2400" dirty="0" err="1" smtClean="0">
                <a:solidFill>
                  <a:schemeClr val="tx2"/>
                </a:solidFill>
                <a:cs typeface="Neo Sans Intel"/>
              </a:rPr>
              <a:t>OdinMonkey</a:t>
            </a:r>
            <a:endParaRPr lang="en-US" sz="2400" dirty="0" smtClean="0">
              <a:solidFill>
                <a:schemeClr val="tx2"/>
              </a:solidFill>
              <a:cs typeface="Neo Sans Intel"/>
            </a:endParaRPr>
          </a:p>
          <a:p>
            <a:pPr marL="342900" indent="-342900">
              <a:buFont typeface="Arial" panose="020B0604020202020204" pitchFamily="34" charset="0"/>
              <a:buChar char="•"/>
            </a:pPr>
            <a:r>
              <a:rPr lang="en-US" sz="2400" dirty="0" smtClean="0">
                <a:solidFill>
                  <a:schemeClr val="tx2"/>
                </a:solidFill>
                <a:cs typeface="Neo Sans Intel"/>
              </a:rPr>
              <a:t>C++/JS performance for SIMD code is roughly the same as it is for Scalar code</a:t>
            </a:r>
          </a:p>
          <a:p>
            <a:pPr marL="342900" indent="-342900">
              <a:buFont typeface="Arial" panose="020B0604020202020204" pitchFamily="34" charset="0"/>
              <a:buChar char="•"/>
            </a:pPr>
            <a:endParaRPr lang="en-US" sz="2400" dirty="0" smtClean="0">
              <a:solidFill>
                <a:schemeClr val="tx2"/>
              </a:solidFill>
              <a:cs typeface="Neo Sans Intel"/>
            </a:endParaRPr>
          </a:p>
        </p:txBody>
      </p:sp>
      <p:sp>
        <p:nvSpPr>
          <p:cNvPr id="3" name="Slide Number Placeholder 2"/>
          <p:cNvSpPr>
            <a:spLocks noGrp="1"/>
          </p:cNvSpPr>
          <p:nvPr>
            <p:ph type="sldNum" sz="quarter" idx="12"/>
          </p:nvPr>
        </p:nvSpPr>
        <p:spPr/>
        <p:txBody>
          <a:bodyPr/>
          <a:lstStyle/>
          <a:p>
            <a:fld id="{A0C5CCEE-D03D-489F-97ED-FB0A92A5761D}" type="slidenum">
              <a:rPr lang="en-US" smtClean="0"/>
              <a:t>24</a:t>
            </a:fld>
            <a:endParaRPr lang="en-US" dirty="0"/>
          </a:p>
        </p:txBody>
      </p:sp>
    </p:spTree>
    <p:extLst>
      <p:ext uri="{BB962C8B-B14F-4D97-AF65-F5344CB8AC3E}">
        <p14:creationId xmlns:p14="http://schemas.microsoft.com/office/powerpoint/2010/main" val="242744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3"/>
          </p:nvPr>
        </p:nvSpPr>
        <p:spPr/>
        <p:txBody>
          <a:bodyPr/>
          <a:lstStyle/>
          <a:p>
            <a:r>
              <a:rPr lang="en-US" dirty="0" smtClean="0"/>
              <a:t>SIMD.JS bridges the hardware/software gap for </a:t>
            </a:r>
            <a:r>
              <a:rPr lang="en-US" dirty="0" smtClean="0"/>
              <a:t>JavaScript* </a:t>
            </a:r>
            <a:r>
              <a:rPr lang="en-US" dirty="0" smtClean="0"/>
              <a:t>programs</a:t>
            </a:r>
          </a:p>
          <a:p>
            <a:r>
              <a:rPr lang="en-US" dirty="0" smtClean="0"/>
              <a:t>SIMD.JS makes ~4x speedup of performance critical code possible</a:t>
            </a:r>
          </a:p>
          <a:p>
            <a:r>
              <a:rPr lang="en-US" dirty="0" err="1" smtClean="0"/>
              <a:t>Emscripten</a:t>
            </a:r>
            <a:r>
              <a:rPr lang="en-US" dirty="0" smtClean="0"/>
              <a:t>* </a:t>
            </a:r>
            <a:r>
              <a:rPr lang="en-US" dirty="0" smtClean="0"/>
              <a:t>now compiles SIMD C++ vector code</a:t>
            </a:r>
          </a:p>
          <a:p>
            <a:r>
              <a:rPr lang="en-US" dirty="0" smtClean="0"/>
              <a:t>The performance gap between native C/C++ code and JavaScript code keeps getting smaller</a:t>
            </a:r>
          </a:p>
          <a:p>
            <a:r>
              <a:rPr lang="en-US" dirty="0" smtClean="0"/>
              <a:t>HTML5/JavaScript becomes an increasingly capable cross platform</a:t>
            </a:r>
            <a:endParaRPr lang="en-US" dirty="0"/>
          </a:p>
        </p:txBody>
      </p:sp>
      <p:sp>
        <p:nvSpPr>
          <p:cNvPr id="4" name="TextBox 3"/>
          <p:cNvSpPr txBox="1"/>
          <p:nvPr/>
        </p:nvSpPr>
        <p:spPr>
          <a:xfrm>
            <a:off x="1089263" y="4987439"/>
            <a:ext cx="10007124" cy="923330"/>
          </a:xfrm>
          <a:prstGeom prst="rect">
            <a:avLst/>
          </a:prstGeom>
          <a:solidFill>
            <a:srgbClr val="FF0000"/>
          </a:solidFill>
          <a:effectLst>
            <a:reflection blurRad="6350" stA="50000" endA="300" endPos="55000" dir="5400000" sy="-100000" algn="bl" rotWithShape="0"/>
          </a:effectLst>
          <a:scene3d>
            <a:camera prst="orthographicFront"/>
            <a:lightRig rig="threePt" dir="t"/>
          </a:scene3d>
          <a:sp3d>
            <a:bevelT/>
          </a:sp3d>
        </p:spPr>
        <p:txBody>
          <a:bodyPr wrap="square" tIns="182880" bIns="182880" rtlCol="0">
            <a:spAutoFit/>
          </a:bodyPr>
          <a:lstStyle/>
          <a:p>
            <a:pPr algn="ctr"/>
            <a:r>
              <a:rPr lang="en-US" sz="3600" b="1" dirty="0" smtClean="0">
                <a:solidFill>
                  <a:schemeClr val="bg1"/>
                </a:solidFill>
                <a:cs typeface="Neo Sans Intel"/>
              </a:rPr>
              <a:t>THANK YOU </a:t>
            </a:r>
          </a:p>
        </p:txBody>
      </p:sp>
      <p:sp>
        <p:nvSpPr>
          <p:cNvPr id="5" name="Slide Number Placeholder 4"/>
          <p:cNvSpPr>
            <a:spLocks noGrp="1"/>
          </p:cNvSpPr>
          <p:nvPr>
            <p:ph type="sldNum" sz="quarter" idx="12"/>
          </p:nvPr>
        </p:nvSpPr>
        <p:spPr/>
        <p:txBody>
          <a:bodyPr/>
          <a:lstStyle/>
          <a:p>
            <a:fld id="{A0C5CCEE-D03D-489F-97ED-FB0A92A5761D}" type="slidenum">
              <a:rPr lang="en-US" smtClean="0"/>
              <a:t>25</a:t>
            </a:fld>
            <a:endParaRPr lang="en-US" dirty="0"/>
          </a:p>
        </p:txBody>
      </p:sp>
    </p:spTree>
    <p:extLst>
      <p:ext uri="{BB962C8B-B14F-4D97-AF65-F5344CB8AC3E}">
        <p14:creationId xmlns:p14="http://schemas.microsoft.com/office/powerpoint/2010/main" val="638239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3"/>
          </p:nvPr>
        </p:nvSpPr>
        <p:spPr/>
        <p:txBody>
          <a:bodyPr/>
          <a:lstStyle/>
          <a:p>
            <a:r>
              <a:rPr lang="en-US" dirty="0" smtClean="0"/>
              <a:t>SIMD.JS </a:t>
            </a:r>
            <a:r>
              <a:rPr lang="en-US" dirty="0" err="1" smtClean="0"/>
              <a:t>polyfill</a:t>
            </a:r>
            <a:r>
              <a:rPr lang="en-US" dirty="0" smtClean="0"/>
              <a:t>/spec and handwritten JS benchmarks:</a:t>
            </a:r>
          </a:p>
          <a:p>
            <a:pPr lvl="1"/>
            <a:r>
              <a:rPr lang="en-US" dirty="0">
                <a:hlinkClick r:id="rId2"/>
              </a:rPr>
              <a:t>https://github.com/johnmccutchan/ecmascript_simd</a:t>
            </a:r>
            <a:endParaRPr lang="en-US" dirty="0" smtClean="0"/>
          </a:p>
          <a:p>
            <a:r>
              <a:rPr lang="en-US" dirty="0" err="1" smtClean="0"/>
              <a:t>Emscripten</a:t>
            </a:r>
            <a:r>
              <a:rPr lang="en-US" dirty="0" smtClean="0"/>
              <a:t>*:</a:t>
            </a:r>
            <a:endParaRPr lang="en-US" dirty="0" smtClean="0"/>
          </a:p>
          <a:p>
            <a:pPr lvl="1"/>
            <a:r>
              <a:rPr lang="en-US" dirty="0">
                <a:hlinkClick r:id="rId3"/>
              </a:rPr>
              <a:t>https://</a:t>
            </a:r>
            <a:r>
              <a:rPr lang="en-US" dirty="0" smtClean="0">
                <a:hlinkClick r:id="rId3"/>
              </a:rPr>
              <a:t>github.com/kripken/emscripten/wiki</a:t>
            </a:r>
            <a:endParaRPr lang="en-US" dirty="0" smtClean="0"/>
          </a:p>
          <a:p>
            <a:r>
              <a:rPr lang="en-US" dirty="0" smtClean="0"/>
              <a:t>C++ benchmarks:</a:t>
            </a:r>
          </a:p>
          <a:p>
            <a:pPr lvl="1"/>
            <a:r>
              <a:rPr lang="en-US" dirty="0">
                <a:hlinkClick r:id="rId4"/>
              </a:rPr>
              <a:t>https://</a:t>
            </a:r>
            <a:r>
              <a:rPr lang="en-US" dirty="0" smtClean="0">
                <a:hlinkClick r:id="rId4"/>
              </a:rPr>
              <a:t>github.com/PeterJensen/benchcpp</a:t>
            </a:r>
            <a:endParaRPr lang="en-US" dirty="0" smtClean="0"/>
          </a:p>
          <a:p>
            <a:r>
              <a:rPr lang="en-US" dirty="0" smtClean="0"/>
              <a:t>This </a:t>
            </a:r>
            <a:r>
              <a:rPr lang="en-US" dirty="0" smtClean="0"/>
              <a:t>presentation </a:t>
            </a:r>
            <a:r>
              <a:rPr lang="en-US" dirty="0" smtClean="0"/>
              <a:t>and accompanying paper (contact info in paper):</a:t>
            </a:r>
          </a:p>
          <a:p>
            <a:pPr lvl="1"/>
            <a:r>
              <a:rPr lang="en-US" dirty="0">
                <a:hlinkClick r:id="rId5"/>
              </a:rPr>
              <a:t>https://github.com/PeterJensen/wpmvp2015</a:t>
            </a:r>
            <a:endParaRPr lang="en-US" dirty="0"/>
          </a:p>
          <a:p>
            <a:endParaRPr lang="en-US" dirty="0"/>
          </a:p>
        </p:txBody>
      </p:sp>
      <p:sp>
        <p:nvSpPr>
          <p:cNvPr id="4" name="Slide Number Placeholder 3"/>
          <p:cNvSpPr>
            <a:spLocks noGrp="1"/>
          </p:cNvSpPr>
          <p:nvPr>
            <p:ph type="sldNum" sz="quarter" idx="12"/>
          </p:nvPr>
        </p:nvSpPr>
        <p:spPr/>
        <p:txBody>
          <a:bodyPr/>
          <a:lstStyle/>
          <a:p>
            <a:fld id="{A0C5CCEE-D03D-489F-97ED-FB0A92A5761D}" type="slidenum">
              <a:rPr lang="en-US" smtClean="0"/>
              <a:t>26</a:t>
            </a:fld>
            <a:endParaRPr lang="en-US" dirty="0"/>
          </a:p>
        </p:txBody>
      </p:sp>
    </p:spTree>
    <p:extLst>
      <p:ext uri="{BB962C8B-B14F-4D97-AF65-F5344CB8AC3E}">
        <p14:creationId xmlns:p14="http://schemas.microsoft.com/office/powerpoint/2010/main" val="3178510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181" y="0"/>
            <a:ext cx="11480800" cy="685800"/>
          </a:xfrm>
        </p:spPr>
        <p:txBody>
          <a:bodyPr/>
          <a:lstStyle/>
          <a:p>
            <a:r>
              <a:rPr lang="en-US" dirty="0" smtClean="0"/>
              <a:t>Legal Disclaimer</a:t>
            </a:r>
            <a:endParaRPr lang="en-US" dirty="0"/>
          </a:p>
        </p:txBody>
      </p:sp>
      <p:sp>
        <p:nvSpPr>
          <p:cNvPr id="48131" name="Rectangle 3"/>
          <p:cNvSpPr>
            <a:spLocks noChangeArrowheads="1"/>
          </p:cNvSpPr>
          <p:nvPr/>
        </p:nvSpPr>
        <p:spPr bwMode="auto">
          <a:xfrm>
            <a:off x="203200" y="533400"/>
            <a:ext cx="11795797" cy="5922819"/>
          </a:xfrm>
          <a:prstGeom prst="rect">
            <a:avLst/>
          </a:prstGeom>
          <a:noFill/>
          <a:ln w="9525">
            <a:noFill/>
            <a:miter lim="800000"/>
            <a:headEnd/>
            <a:tailEnd/>
          </a:ln>
          <a:effectLst/>
        </p:spPr>
        <p:txBody>
          <a:bodyPr lIns="122717" tIns="61358" rIns="122717" bIns="61358"/>
          <a:lstStyle/>
          <a:p>
            <a:r>
              <a:rPr lang="en-US" sz="1200" dirty="0"/>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a:t>
            </a:r>
            <a:r>
              <a:rPr lang="en-US" sz="1200" dirty="0"/>
              <a:t>RIGHT.</a:t>
            </a:r>
          </a:p>
          <a:p>
            <a:r>
              <a:rPr lang="en-US" sz="1200" dirty="0"/>
              <a:t>A </a:t>
            </a:r>
            <a:r>
              <a:rPr lang="en-US" sz="1200" dirty="0"/>
              <a:t>"Mission Critical Application" is any application in which failure of the Intel Product could result, directly or indirectly, in personal injury or death.  SHOULD YOU PURCHASE OR USE INTEL'S PRODUCTS FOR ANY SUCH MISSION CRITICAL APPLICATION, YOU SHALL INDEMNIFY AND HOLD INTEL AND ITS SUBSIDIARIES, SUBCONTRACTORS AND AFFILIATES, AND THE DIRECTORS, OFFICERS, AND EMPLOYEES OF EACH, HARMLESS AGAINST ALL CLAIMS COSTS, DAMAGES, AND EXPENSES AND REASONABLE ATTORNEYS' FEES ARISING OUT OF, DIRECTLY OR INDIRECTLY, ANY CLAIM OF PRODUCT LIABILITY, PERSONAL INJURY, OR DEATH ARISING IN ANY WAY OUT OF SUCH MISSION CRITICAL APPLICATION, WHETHER OR NOT INTEL OR ITS SUBCONTRACTOR WAS NEGLIGENT IN THE DESIGN, MANUFACTURE, OR WARNING OF THE INTEL PRODUCT OR ANY OF ITS PARTS</a:t>
            </a:r>
            <a:r>
              <a:rPr lang="en-US" sz="1200" dirty="0"/>
              <a:t>.</a:t>
            </a:r>
          </a:p>
          <a:p>
            <a:r>
              <a:rPr lang="en-US" sz="1200" dirty="0"/>
              <a:t>Intel </a:t>
            </a:r>
            <a:r>
              <a:rPr lang="en-US" sz="1200" dirty="0"/>
              <a:t>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a:t>
            </a:r>
            <a:r>
              <a:rPr lang="en-US" sz="1200" dirty="0"/>
              <a:t>.</a:t>
            </a:r>
          </a:p>
          <a:p>
            <a:r>
              <a:rPr lang="en-US" sz="1200" dirty="0"/>
              <a:t>The </a:t>
            </a:r>
            <a:r>
              <a:rPr lang="en-US" sz="1200" dirty="0"/>
              <a:t>products described in this document may contain design defects or errors known as errata which may cause the product to deviate from published specifications.  Current characterized errata are available on request</a:t>
            </a:r>
            <a:r>
              <a:rPr lang="en-US" sz="1200" dirty="0"/>
              <a:t>.</a:t>
            </a:r>
          </a:p>
          <a:p>
            <a:r>
              <a:rPr lang="en-US" sz="1200" dirty="0"/>
              <a:t>Contact </a:t>
            </a:r>
            <a:r>
              <a:rPr lang="en-US" sz="1200" dirty="0"/>
              <a:t>your local Intel sales office or your distributor to obtain the latest specifications and before placing your product order</a:t>
            </a:r>
            <a:r>
              <a:rPr lang="en-US" sz="1200" dirty="0"/>
              <a:t>.</a:t>
            </a:r>
          </a:p>
          <a:p>
            <a:r>
              <a:rPr lang="en-US" sz="1200" dirty="0"/>
              <a:t>Copies </a:t>
            </a:r>
            <a:r>
              <a:rPr lang="en-US" sz="1200" dirty="0"/>
              <a:t>of documents which have an order number and are referenced in this document, or other Intel literature, may be obtained by calling 1-800-548-4725, or go to:  </a:t>
            </a:r>
            <a:r>
              <a:rPr lang="en-US" sz="1200" dirty="0">
                <a:hlinkClick r:id="rId3"/>
              </a:rPr>
              <a:t>http://www.intel.com/design/literature.htm</a:t>
            </a:r>
            <a:r>
              <a:rPr lang="en-US" sz="1200" dirty="0"/>
              <a:t> </a:t>
            </a:r>
            <a:endParaRPr lang="en-US" sz="1200" dirty="0">
              <a:solidFill>
                <a:srgbClr val="FF0000"/>
              </a:solidFill>
            </a:endParaRPr>
          </a:p>
          <a:p>
            <a:endParaRPr lang="en-US" sz="1200" dirty="0"/>
          </a:p>
          <a:p>
            <a:r>
              <a:rPr lang="en-US" sz="1200" dirty="0"/>
              <a:t>River Trail, Nehalem, and other code names featured are used internally within Intel to identify products that are in development and not yet publicly announced for release.  Customers, licensees and other third parties are not authorized by Intel to use code names in advertising, promotion or marketing of any product or services and any such use of Intel's internal code names is at the sole risk of the user. </a:t>
            </a:r>
          </a:p>
          <a:p>
            <a:pPr>
              <a:spcBef>
                <a:spcPts val="800"/>
              </a:spcBef>
            </a:pPr>
            <a:r>
              <a:rPr lang="en-US" sz="1200" dirty="0"/>
              <a:t>Intel</a:t>
            </a:r>
            <a:r>
              <a:rPr lang="en-US" sz="1200" dirty="0"/>
              <a:t>, </a:t>
            </a:r>
            <a:r>
              <a:rPr lang="en-US" sz="1200" dirty="0"/>
              <a:t>Xeon, VTune, Atom, Core, Xeon Phi, Look Inside and </a:t>
            </a:r>
            <a:r>
              <a:rPr lang="en-US" sz="1200" dirty="0"/>
              <a:t>the Intel logo are trademarks of Intel Corporation in the United States and other countries.  </a:t>
            </a:r>
            <a:endParaRPr lang="en-US" sz="1200" dirty="0"/>
          </a:p>
          <a:p>
            <a:pPr marL="237061" indent="-237061">
              <a:buFont typeface="Arial" pitchFamily="34" charset="0"/>
              <a:buChar char="•"/>
            </a:pPr>
            <a:endParaRPr lang="en-US" sz="1200" dirty="0"/>
          </a:p>
          <a:p>
            <a:r>
              <a:rPr lang="en-US" sz="1200" dirty="0"/>
              <a:t>*Other names and brands may be claimed as the property of others.</a:t>
            </a:r>
          </a:p>
          <a:p>
            <a:r>
              <a:rPr lang="en-US" sz="1200" dirty="0"/>
              <a:t>Copyright </a:t>
            </a:r>
            <a:r>
              <a:rPr lang="en-US" sz="1200" dirty="0"/>
              <a:t>©2014 </a:t>
            </a:r>
            <a:r>
              <a:rPr lang="en-US" sz="1200" dirty="0"/>
              <a:t>Intel Corporation.</a:t>
            </a:r>
          </a:p>
        </p:txBody>
      </p:sp>
    </p:spTree>
    <p:extLst>
      <p:ext uri="{BB962C8B-B14F-4D97-AF65-F5344CB8AC3E}">
        <p14:creationId xmlns:p14="http://schemas.microsoft.com/office/powerpoint/2010/main" val="389546307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8145" y="1905000"/>
            <a:ext cx="10058400" cy="3631759"/>
          </a:xfrm>
          <a:prstGeom prst="rect">
            <a:avLst/>
          </a:prstGeom>
          <a:ln>
            <a:solidFill>
              <a:schemeClr val="tx1"/>
            </a:solidFill>
          </a:ln>
        </p:spPr>
        <p:txBody>
          <a:bodyPr wrap="square" lIns="121917" tIns="60958" rIns="121917" bIns="60958">
            <a:spAutoFit/>
          </a:bodyPr>
          <a:lstStyle/>
          <a:p>
            <a:r>
              <a:rPr lang="en-US" sz="1900" dirty="0"/>
              <a:t>Intel's compilers may or may not optimize to the same degree for non-Intel microprocessors for optimizations that are not unique to Intel microprocessors. These optimizations include SSE2, SSE3, and SSE3 instruction sets and other optimizations. Intel does not guarantee the availability, functionality, or effectiveness of any optimization on microprocessors not manufactured by Intel. </a:t>
            </a:r>
            <a:br>
              <a:rPr lang="en-US" sz="1900" dirty="0"/>
            </a:br>
            <a:r>
              <a:rPr lang="en-US" sz="1900" dirty="0"/>
              <a:t/>
            </a:r>
            <a:br>
              <a:rPr lang="en-US" sz="1900" dirty="0"/>
            </a:br>
            <a:r>
              <a:rPr lang="en-US" sz="1900" dirty="0"/>
              <a:t>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br>
              <a:rPr lang="en-US" sz="1900" dirty="0"/>
            </a:br>
            <a:r>
              <a:rPr lang="en-US" sz="1900" dirty="0"/>
              <a:t/>
            </a:r>
            <a:br>
              <a:rPr lang="en-US" sz="1900" dirty="0"/>
            </a:br>
            <a:r>
              <a:rPr lang="en-US" sz="1900" dirty="0"/>
              <a:t>Notice revision #20110804 </a:t>
            </a:r>
          </a:p>
        </p:txBody>
      </p:sp>
    </p:spTree>
    <p:extLst>
      <p:ext uri="{BB962C8B-B14F-4D97-AF65-F5344CB8AC3E}">
        <p14:creationId xmlns:p14="http://schemas.microsoft.com/office/powerpoint/2010/main" val="1680569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1162" y="845128"/>
            <a:ext cx="11543676" cy="4906963"/>
          </a:xfrm>
          <a:prstGeom prst="rect">
            <a:avLst/>
          </a:prstGeom>
        </p:spPr>
        <p:txBody>
          <a:bodyPr lIns="121917" tIns="60958" rIns="121917" bIns="60958">
            <a:noAutofit/>
          </a:bodyPr>
          <a:lstStyle/>
          <a:p>
            <a:pPr marL="285750" indent="-285750">
              <a:spcAft>
                <a:spcPct val="0"/>
              </a:spcAft>
              <a:buFont typeface="Arial" panose="020B0604020202020204" pitchFamily="34" charset="0"/>
              <a:buChar char="•"/>
            </a:pPr>
            <a:r>
              <a:rPr lang="en-US" sz="1400" dirty="0">
                <a:cs typeface="Arial" charset="0"/>
              </a:rPr>
              <a:t>Software </a:t>
            </a:r>
            <a:r>
              <a:rPr lang="en-US" sz="1400" dirty="0">
                <a:cs typeface="Arial" charset="0"/>
              </a:rPr>
              <a:t>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information go to </a:t>
            </a:r>
            <a:r>
              <a:rPr lang="en-US" sz="1400" dirty="0">
                <a:cs typeface="Arial" charset="0"/>
                <a:hlinkClick r:id="rId2"/>
              </a:rPr>
              <a:t>http://www.intel.com/performance</a:t>
            </a:r>
            <a:r>
              <a:rPr lang="en-US" sz="1400" dirty="0">
                <a:cs typeface="Arial" charset="0"/>
              </a:rPr>
              <a:t>.</a:t>
            </a:r>
          </a:p>
          <a:p>
            <a:pPr marL="285750" indent="-285750">
              <a:spcAft>
                <a:spcPct val="0"/>
              </a:spcAft>
              <a:buFont typeface="Arial" panose="020B0604020202020204" pitchFamily="34" charset="0"/>
              <a:buChar char="•"/>
            </a:pPr>
            <a:r>
              <a:rPr lang="en-US" sz="1500" dirty="0">
                <a:cs typeface="Arial" charset="0"/>
              </a:rPr>
              <a:t>Software </a:t>
            </a:r>
            <a:r>
              <a:rPr lang="en-US" sz="1500" dirty="0">
                <a:cs typeface="Arial" charset="0"/>
              </a:rPr>
              <a:t>Source Code Disclaimer:   Any software source code reprinted in this document is furnished under a software license and may only be used or copied in accordance with the terms of that license. </a:t>
            </a:r>
          </a:p>
          <a:p>
            <a:pPr marL="237061" indent="-237061">
              <a:spcAft>
                <a:spcPct val="0"/>
              </a:spcAft>
            </a:pPr>
            <a:r>
              <a:rPr lang="en-US" sz="1500" dirty="0">
                <a:cs typeface="Arial" charset="0"/>
              </a:rPr>
              <a:t>	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pPr marL="237061" indent="-237061">
              <a:spcAft>
                <a:spcPct val="0"/>
              </a:spcAft>
            </a:pPr>
            <a:r>
              <a:rPr lang="en-US" sz="1500" dirty="0">
                <a:cs typeface="Arial" charset="0"/>
              </a:rPr>
              <a:t>	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a:p>
            <a:pPr marL="237061" indent="-237061">
              <a:spcAft>
                <a:spcPct val="0"/>
              </a:spcAft>
            </a:pPr>
            <a:endParaRPr lang="en-US" sz="1500" dirty="0">
              <a:cs typeface="Arial" charset="0"/>
            </a:endParaRPr>
          </a:p>
          <a:p>
            <a:pPr marL="237061" indent="-237061">
              <a:spcAft>
                <a:spcPct val="0"/>
              </a:spcAft>
            </a:pPr>
            <a:endParaRPr lang="en-US" sz="1500" dirty="0">
              <a:cs typeface="Arial" charset="0"/>
            </a:endParaRPr>
          </a:p>
          <a:p>
            <a:pPr marL="237061" indent="-237061">
              <a:spcAft>
                <a:spcPct val="0"/>
              </a:spcAft>
            </a:pPr>
            <a:endParaRPr lang="en-US" sz="1400" dirty="0">
              <a:cs typeface="Arial" charset="0"/>
            </a:endParaRPr>
          </a:p>
          <a:p>
            <a:pPr marL="237061" indent="-237061">
              <a:spcAft>
                <a:spcPct val="0"/>
              </a:spcAft>
            </a:pPr>
            <a:endParaRPr lang="en-US" sz="1400" dirty="0">
              <a:cs typeface="Arial" charset="0"/>
            </a:endParaRPr>
          </a:p>
          <a:p>
            <a:pPr marL="237061" indent="-237061">
              <a:spcAft>
                <a:spcPct val="0"/>
              </a:spcAft>
            </a:pPr>
            <a:endParaRPr lang="en-US" sz="1400" dirty="0">
              <a:cs typeface="Arial" charset="0"/>
            </a:endParaRPr>
          </a:p>
        </p:txBody>
      </p:sp>
      <p:sp>
        <p:nvSpPr>
          <p:cNvPr id="5" name="Title 1"/>
          <p:cNvSpPr>
            <a:spLocks noGrp="1"/>
          </p:cNvSpPr>
          <p:nvPr>
            <p:ph type="title"/>
          </p:nvPr>
        </p:nvSpPr>
        <p:spPr>
          <a:xfrm>
            <a:off x="213813" y="35256"/>
            <a:ext cx="11480800" cy="685800"/>
          </a:xfrm>
        </p:spPr>
        <p:txBody>
          <a:bodyPr>
            <a:noAutofit/>
          </a:bodyPr>
          <a:lstStyle/>
          <a:p>
            <a:r>
              <a:rPr lang="en-US" sz="3700" dirty="0"/>
              <a:t>Legal Disclaimer</a:t>
            </a:r>
            <a:endParaRPr lang="en-US" sz="2100" dirty="0"/>
          </a:p>
        </p:txBody>
      </p:sp>
    </p:spTree>
    <p:extLst>
      <p:ext uri="{BB962C8B-B14F-4D97-AF65-F5344CB8AC3E}">
        <p14:creationId xmlns:p14="http://schemas.microsoft.com/office/powerpoint/2010/main" val="2379677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 Single Instruction, Multiple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84" y="1411109"/>
            <a:ext cx="10058400" cy="4916658"/>
          </a:xfrm>
          <a:prstGeom prst="rect">
            <a:avLst/>
          </a:prstGeom>
        </p:spPr>
      </p:pic>
      <p:sp>
        <p:nvSpPr>
          <p:cNvPr id="3" name="Slide Number Placeholder 2"/>
          <p:cNvSpPr>
            <a:spLocks noGrp="1"/>
          </p:cNvSpPr>
          <p:nvPr>
            <p:ph type="sldNum" sz="quarter" idx="12"/>
          </p:nvPr>
        </p:nvSpPr>
        <p:spPr/>
        <p:txBody>
          <a:bodyPr/>
          <a:lstStyle/>
          <a:p>
            <a:fld id="{A0C5CCEE-D03D-489F-97ED-FB0A92A5761D}" type="slidenum">
              <a:rPr lang="en-US" smtClean="0"/>
              <a:t>3</a:t>
            </a:fld>
            <a:endParaRPr lang="en-US" dirty="0"/>
          </a:p>
        </p:txBody>
      </p:sp>
    </p:spTree>
    <p:extLst>
      <p:ext uri="{BB962C8B-B14F-4D97-AF65-F5344CB8AC3E}">
        <p14:creationId xmlns:p14="http://schemas.microsoft.com/office/powerpoint/2010/main" val="272886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04800" y="10885"/>
            <a:ext cx="11480800" cy="685800"/>
          </a:xfrm>
        </p:spPr>
        <p:txBody>
          <a:bodyPr/>
          <a:lstStyle/>
          <a:p>
            <a:pPr eaLnBrk="1" hangingPunct="1"/>
            <a:r>
              <a:rPr lang="en-US" dirty="0" smtClean="0"/>
              <a:t>Risk Factors</a:t>
            </a:r>
          </a:p>
        </p:txBody>
      </p:sp>
      <p:sp>
        <p:nvSpPr>
          <p:cNvPr id="7" name="Rectangle 3"/>
          <p:cNvSpPr txBox="1">
            <a:spLocks noChangeArrowheads="1"/>
          </p:cNvSpPr>
          <p:nvPr/>
        </p:nvSpPr>
        <p:spPr>
          <a:xfrm>
            <a:off x="304802" y="696686"/>
            <a:ext cx="11427884" cy="5321503"/>
          </a:xfrm>
          <a:prstGeom prst="rect">
            <a:avLst/>
          </a:prstGeom>
        </p:spPr>
        <p:txBody>
          <a:bodyPr vert="horz" lIns="121917" tIns="60958" rIns="121917" bIns="60958" rtlCol="0" anchor="t" anchorCtr="0">
            <a:noAutofit/>
          </a:bodyPr>
          <a:lstStyle>
            <a:lvl1pPr marL="342900" indent="-342900" algn="l" defTabSz="914400" rtl="0" eaLnBrk="1" latinLnBrk="0" hangingPunct="1">
              <a:lnSpc>
                <a:spcPct val="100000"/>
              </a:lnSpc>
              <a:spcBef>
                <a:spcPts val="0"/>
              </a:spcBef>
              <a:spcAft>
                <a:spcPts val="600"/>
              </a:spcAft>
              <a:buClrTx/>
              <a:buSzPct val="90000"/>
              <a:buFont typeface="Arial" pitchFamily="34" charset="0"/>
              <a:buChar char="•"/>
              <a:defRPr sz="2400" kern="1200">
                <a:solidFill>
                  <a:schemeClr val="tx1"/>
                </a:solidFill>
                <a:latin typeface="+mj-lt"/>
                <a:ea typeface="+mn-ea"/>
                <a:cs typeface="+mn-cs"/>
              </a:defRPr>
            </a:lvl1pPr>
            <a:lvl2pPr marL="692150" indent="-234950" algn="l" defTabSz="914400" rtl="0" eaLnBrk="1" latinLnBrk="0" hangingPunct="1">
              <a:lnSpc>
                <a:spcPct val="100000"/>
              </a:lnSpc>
              <a:spcBef>
                <a:spcPts val="0"/>
              </a:spcBef>
              <a:spcAft>
                <a:spcPts val="600"/>
              </a:spcAft>
              <a:buClrTx/>
              <a:buFont typeface="Verdana" pitchFamily="34" charset="0"/>
              <a:buChar char="–"/>
              <a:defRPr sz="2000" kern="1200">
                <a:solidFill>
                  <a:schemeClr val="tx1"/>
                </a:solidFill>
                <a:latin typeface="+mj-lt"/>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sz="1800" kern="1200">
                <a:solidFill>
                  <a:schemeClr val="tx1"/>
                </a:solidFill>
                <a:latin typeface="+mj-lt"/>
                <a:ea typeface="+mn-ea"/>
                <a:cs typeface="+mn-cs"/>
              </a:defRPr>
            </a:lvl3pPr>
            <a:lvl4pPr marL="1143000" indent="-228600" algn="l" defTabSz="914400" rtl="0" eaLnBrk="1" latinLnBrk="0" hangingPunct="1">
              <a:lnSpc>
                <a:spcPct val="100000"/>
              </a:lnSpc>
              <a:spcBef>
                <a:spcPts val="0"/>
              </a:spcBef>
              <a:spcAft>
                <a:spcPts val="600"/>
              </a:spcAft>
              <a:buClrTx/>
              <a:buFont typeface="Wingdings" pitchFamily="2" charset="2"/>
              <a:buChar char="Ø"/>
              <a:defRPr sz="1600" kern="1200" baseline="0">
                <a:solidFill>
                  <a:schemeClr val="tx1"/>
                </a:solidFill>
                <a:latin typeface="+mn-lt"/>
                <a:ea typeface="+mn-ea"/>
                <a:cs typeface="+mn-cs"/>
              </a:defRPr>
            </a:lvl4pPr>
            <a:lvl5pPr marL="1828800" indent="0" algn="l" defTabSz="914400" rtl="0" eaLnBrk="1" latinLnBrk="0" hangingPunct="1">
              <a:spcBef>
                <a:spcPct val="20000"/>
              </a:spcBef>
              <a:buClr>
                <a:srgbClr val="0070C0"/>
              </a:buClr>
              <a:buFont typeface="Arial" pitchFamily="34" charset="0"/>
              <a:buNone/>
              <a:defRPr sz="1600" kern="1200">
                <a:solidFill>
                  <a:schemeClr val="tx1"/>
                </a:solidFill>
                <a:latin typeface="Neo Sans Inte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1300" dirty="0"/>
              <a:t>The above statements and any others in this document that refer to plans and expectations for the third quarter, the year and the future are forward-looking statements that involve a number of risks and uncertainties. Words such as “anticipates,” “expects,” “intends,” “plans,” “believes,” “seeks,” “estimates,” “may,” “will,” “should” and their variations identify forward-looking statements. Statements that refer to or are based on projections, uncertain events or assumptions also identify forward-looking statements. Many factors could affect Intel’s actual results, and variances from Intel’s current expectations regarding such factors could cause actual results to differ materially from those expressed in these forward-looking statements. Intel presently considers the following to be the important factors that could cause actual results to differ materially from the company’s expectations. Demand could be different from Intel's expectations due to factors including changes in business and economic conditions; customer acceptance of Intel’s and competitors’ products; supply constraints and other disruptions affecting customers; changes in customer order patterns including order cancellations; and changes in the level of inventory at customers. Uncertainty in global economic and financial conditions poses a risk that consumers and businesses may defer purchases in response to negative financial events, which could negatively affect product demand and other related matters.  Intel operates in intensely competitive industries that are characterized by a high percentage of costs that are fixed or difficult to reduce in the short term and product demand that is highly variable and difficult to forecast. Revenue and the gross margin percentage are affected by the timing of Intel product introductions and the demand for and market acceptance of Intel's products; actions taken by Intel's competitors, including product offerings and introductions, marketing programs and pricing pressures and Intel’s response to such actions; and Intel’s ability to respond quickly to technological developments and to incorporate new features into its products. The gross margin percentage could vary significantly from expectations based on capacity utilization; variations in inventory valuation, including variations related to the timing of qualifying products for sale; changes in revenue levels; segment product mix; the timing and execution of the manufacturing ramp and associated costs; start-up costs; excess or obsolete inventory; changes in unit costs; defects or disruptions in the supply of materials or resources; product manufacturing quality/yields; and impairments of long-lived assets, including manufacturing, assembly/test and intangible assets.  Intel's results could be affected by adverse economic, social, political and physical/infrastructure conditions in countries where Intel, its customers or its suppliers operate, including military conflict and other security risks, natural disasters, infrastructure disruptions, health concerns and fluctuations in currency exchange rates. Expenses, particularly certain marketing and compensation expenses, as well as restructuring and asset impairment charges, vary depending on the level of demand for Intel's products and the level of revenue and profits. Intel’s results could be affected by the timing of closing of acquisitions and divestitures. Intel's results could be affected by adverse effects associated with product defects and errata (deviations from published specifications), and by litigation or regulatory matters involving intellectual property, stockholder, consumer, antitrust, disclosure and other issues, such as the litigation and regulatory matters described in Intel's SEC reports. An unfavorable ruling could include monetary damages or an injunction prohibiting Intel from manufacturing or selling one or more products, precluding particular business practices, impacting Intel’s ability to design its products, or requiring other remedies such as compulsory licensing of intellectual property. A detailed discussion of these and other factors that could affect Intel’s results is included in Intel’s SEC filings, including the company’s most recent reports on Form 10-Q, Form 10-K and earnings release. </a:t>
            </a:r>
          </a:p>
        </p:txBody>
      </p:sp>
      <p:sp>
        <p:nvSpPr>
          <p:cNvPr id="9" name="Text Box 5"/>
          <p:cNvSpPr txBox="1">
            <a:spLocks noChangeArrowheads="1"/>
          </p:cNvSpPr>
          <p:nvPr/>
        </p:nvSpPr>
        <p:spPr bwMode="auto">
          <a:xfrm>
            <a:off x="435431" y="6125571"/>
            <a:ext cx="1595967" cy="2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lIns="121917" tIns="60958" rIns="121917" bIns="60958">
            <a:spAutoFit/>
          </a:bodyPr>
          <a:lstStyle>
            <a:lvl1pPr eaLnBrk="0" hangingPunct="0">
              <a:defRPr sz="1000">
                <a:solidFill>
                  <a:schemeClr val="tx1"/>
                </a:solidFill>
                <a:latin typeface="Verdana" panose="020B0604030504040204" pitchFamily="34" charset="0"/>
                <a:cs typeface="Arial" panose="020B0604020202020204" pitchFamily="34" charset="0"/>
              </a:defRPr>
            </a:lvl1pPr>
            <a:lvl2pPr marL="742950" indent="-285750" eaLnBrk="0" hangingPunct="0">
              <a:defRPr sz="1000">
                <a:solidFill>
                  <a:schemeClr val="tx1"/>
                </a:solidFill>
                <a:latin typeface="Verdana" panose="020B0604030504040204" pitchFamily="34" charset="0"/>
                <a:cs typeface="Arial" panose="020B0604020202020204" pitchFamily="34" charset="0"/>
              </a:defRPr>
            </a:lvl2pPr>
            <a:lvl3pPr marL="1143000" indent="-228600" eaLnBrk="0" hangingPunct="0">
              <a:defRPr sz="1000">
                <a:solidFill>
                  <a:schemeClr val="tx1"/>
                </a:solidFill>
                <a:latin typeface="Verdana" panose="020B0604030504040204" pitchFamily="34" charset="0"/>
                <a:cs typeface="Arial" panose="020B0604020202020204" pitchFamily="34" charset="0"/>
              </a:defRPr>
            </a:lvl3pPr>
            <a:lvl4pPr marL="1600200" indent="-228600" eaLnBrk="0" hangingPunct="0">
              <a:defRPr sz="1000">
                <a:solidFill>
                  <a:schemeClr val="tx1"/>
                </a:solidFill>
                <a:latin typeface="Verdana" panose="020B0604030504040204" pitchFamily="34" charset="0"/>
                <a:cs typeface="Arial" panose="020B0604020202020204" pitchFamily="34" charset="0"/>
              </a:defRPr>
            </a:lvl4pPr>
            <a:lvl5pPr marL="2057400" indent="-228600" eaLnBrk="0" hangingPunct="0">
              <a:defRPr sz="1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dirty="0">
                <a:latin typeface="+mj-lt"/>
                <a:cs typeface="+mn-cs"/>
              </a:rPr>
              <a:t>Rev. 7/17/13</a:t>
            </a:r>
          </a:p>
        </p:txBody>
      </p:sp>
    </p:spTree>
    <p:extLst>
      <p:ext uri="{BB962C8B-B14F-4D97-AF65-F5344CB8AC3E}">
        <p14:creationId xmlns:p14="http://schemas.microsoft.com/office/powerpoint/2010/main" val="2925668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323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r>
              <a:rPr lang="en-US" dirty="0"/>
              <a:t>’s </a:t>
            </a:r>
            <a:r>
              <a:rPr lang="en-US" dirty="0" smtClean="0"/>
              <a:t>Popularity and Use on the Rise!</a:t>
            </a:r>
            <a:endParaRPr lang="en-US" dirty="0"/>
          </a:p>
        </p:txBody>
      </p:sp>
      <p:sp>
        <p:nvSpPr>
          <p:cNvPr id="3" name="Content Placeholder 2"/>
          <p:cNvSpPr>
            <a:spLocks noGrp="1"/>
          </p:cNvSpPr>
          <p:nvPr>
            <p:ph sz="quarter" idx="13"/>
          </p:nvPr>
        </p:nvSpPr>
        <p:spPr>
          <a:xfrm>
            <a:off x="607484" y="1604434"/>
            <a:ext cx="5852693" cy="4567767"/>
          </a:xfrm>
        </p:spPr>
        <p:txBody>
          <a:bodyPr>
            <a:normAutofit fontScale="92500" lnSpcReduction="10000"/>
          </a:bodyPr>
          <a:lstStyle/>
          <a:p>
            <a:pPr marL="342900" indent="-342900">
              <a:buFont typeface="Arial" panose="020B0604020202020204" pitchFamily="34" charset="0"/>
              <a:buChar char="•"/>
            </a:pPr>
            <a:r>
              <a:rPr lang="en-US" dirty="0" smtClean="0"/>
              <a:t>Games (</a:t>
            </a:r>
            <a:r>
              <a:rPr lang="en-US" dirty="0" smtClean="0"/>
              <a:t>Unreal*, Unity*) </a:t>
            </a:r>
            <a:r>
              <a:rPr lang="en-US" dirty="0" smtClean="0"/>
              <a:t>(via </a:t>
            </a:r>
            <a:r>
              <a:rPr lang="en-US" dirty="0" err="1" smtClean="0"/>
              <a:t>Emscripten</a:t>
            </a:r>
            <a:r>
              <a:rPr lang="en-US" dirty="0" smtClean="0"/>
              <a:t>* </a:t>
            </a:r>
            <a:r>
              <a:rPr lang="en-US" dirty="0"/>
              <a:t>/</a:t>
            </a:r>
            <a:r>
              <a:rPr lang="en-US" dirty="0" smtClean="0"/>
              <a:t>asm.js*)</a:t>
            </a:r>
            <a:endParaRPr lang="en-US" dirty="0" smtClean="0"/>
          </a:p>
          <a:p>
            <a:pPr marL="342900" indent="-342900">
              <a:buFont typeface="Arial" panose="020B0604020202020204" pitchFamily="34" charset="0"/>
              <a:buChar char="•"/>
            </a:pPr>
            <a:r>
              <a:rPr lang="en-US" dirty="0" smtClean="0"/>
              <a:t>Hybrid HTML5/JS apps for cross platform apps on mobile devices</a:t>
            </a:r>
          </a:p>
          <a:p>
            <a:pPr marL="342900" indent="-342900">
              <a:buFont typeface="Arial" panose="020B0604020202020204" pitchFamily="34" charset="0"/>
              <a:buChar char="•"/>
            </a:pPr>
            <a:r>
              <a:rPr lang="en-US" dirty="0" smtClean="0"/>
              <a:t>Pure HTML5/JS apps on </a:t>
            </a:r>
            <a:r>
              <a:rPr lang="en-US" dirty="0" err="1" smtClean="0"/>
              <a:t>ChromeOS</a:t>
            </a:r>
            <a:r>
              <a:rPr lang="en-US" dirty="0" smtClean="0"/>
              <a:t>* </a:t>
            </a:r>
            <a:r>
              <a:rPr lang="en-US" dirty="0"/>
              <a:t>/</a:t>
            </a:r>
            <a:r>
              <a:rPr lang="en-US" dirty="0" err="1" smtClean="0"/>
              <a:t>FirefoxOS</a:t>
            </a:r>
            <a:r>
              <a:rPr lang="en-US" dirty="0" smtClean="0"/>
              <a:t>*/</a:t>
            </a:r>
            <a:r>
              <a:rPr lang="en-US" dirty="0" err="1" smtClean="0"/>
              <a:t>Tizen</a:t>
            </a:r>
            <a:r>
              <a:rPr lang="en-US" dirty="0" smtClean="0"/>
              <a:t>*</a:t>
            </a:r>
            <a:endParaRPr lang="en-US" dirty="0" smtClean="0"/>
          </a:p>
          <a:p>
            <a:pPr marL="342900" indent="-342900">
              <a:buFont typeface="Arial" panose="020B0604020202020204" pitchFamily="34" charset="0"/>
              <a:buChar char="•"/>
            </a:pPr>
            <a:r>
              <a:rPr lang="en-US" dirty="0" smtClean="0"/>
              <a:t>Standalone desktop </a:t>
            </a:r>
            <a:r>
              <a:rPr lang="en-US" dirty="0" smtClean="0"/>
              <a:t>JavaScript* </a:t>
            </a:r>
            <a:r>
              <a:rPr lang="en-US" dirty="0" smtClean="0"/>
              <a:t>apps via </a:t>
            </a:r>
            <a:r>
              <a:rPr lang="en-US" dirty="0" smtClean="0"/>
              <a:t>NW.js* </a:t>
            </a:r>
            <a:r>
              <a:rPr lang="en-US" dirty="0" smtClean="0"/>
              <a:t>(formerly </a:t>
            </a:r>
            <a:r>
              <a:rPr lang="en-US" dirty="0" smtClean="0"/>
              <a:t>node-</a:t>
            </a:r>
            <a:r>
              <a:rPr lang="en-US" dirty="0" err="1" smtClean="0"/>
              <a:t>webkit</a:t>
            </a:r>
            <a:r>
              <a:rPr lang="en-US" dirty="0" smtClean="0"/>
              <a:t>*) </a:t>
            </a:r>
            <a:r>
              <a:rPr lang="en-US" dirty="0" smtClean="0"/>
              <a:t>(</a:t>
            </a:r>
            <a:r>
              <a:rPr lang="en-US" dirty="0" smtClean="0"/>
              <a:t>Intel® </a:t>
            </a:r>
            <a:r>
              <a:rPr lang="en-US" dirty="0" smtClean="0"/>
              <a:t>XDK)</a:t>
            </a:r>
          </a:p>
          <a:p>
            <a:pPr marL="342900" indent="-342900">
              <a:buFont typeface="Arial" panose="020B0604020202020204" pitchFamily="34" charset="0"/>
              <a:buChar char="•"/>
            </a:pPr>
            <a:r>
              <a:rPr lang="en-US" dirty="0" smtClean="0"/>
              <a:t>Full featured browser based apps (</a:t>
            </a:r>
            <a:r>
              <a:rPr lang="en-US" dirty="0" smtClean="0"/>
              <a:t>Google* </a:t>
            </a:r>
            <a:r>
              <a:rPr lang="en-US" dirty="0" smtClean="0"/>
              <a:t>Docs/maps, </a:t>
            </a:r>
            <a:r>
              <a:rPr lang="en-US" dirty="0" smtClean="0"/>
              <a:t>Office</a:t>
            </a:r>
            <a:r>
              <a:rPr lang="en-US" dirty="0" smtClean="0"/>
              <a:t>365*, </a:t>
            </a:r>
            <a:r>
              <a:rPr lang="en-US" dirty="0" smtClean="0"/>
              <a:t>…)</a:t>
            </a:r>
          </a:p>
          <a:p>
            <a:pPr marL="342900" indent="-342900">
              <a:buFont typeface="Arial" panose="020B0604020202020204" pitchFamily="34" charset="0"/>
              <a:buChar char="•"/>
            </a:pPr>
            <a:r>
              <a:rPr lang="en-US" dirty="0" smtClean="0"/>
              <a:t>Server side logic via </a:t>
            </a:r>
            <a:r>
              <a:rPr lang="en-US" dirty="0" smtClean="0"/>
              <a:t>node.js*/io.js*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03" y="1249879"/>
            <a:ext cx="5132903" cy="4922322"/>
          </a:xfrm>
          <a:prstGeom prst="rect">
            <a:avLst/>
          </a:prstGeom>
        </p:spPr>
      </p:pic>
      <p:sp>
        <p:nvSpPr>
          <p:cNvPr id="4" name="Slide Number Placeholder 3"/>
          <p:cNvSpPr>
            <a:spLocks noGrp="1"/>
          </p:cNvSpPr>
          <p:nvPr>
            <p:ph type="sldNum" sz="quarter" idx="12"/>
          </p:nvPr>
        </p:nvSpPr>
        <p:spPr/>
        <p:txBody>
          <a:bodyPr/>
          <a:lstStyle/>
          <a:p>
            <a:fld id="{A0C5CCEE-D03D-489F-97ED-FB0A92A5761D}" type="slidenum">
              <a:rPr lang="en-US" smtClean="0"/>
              <a:t>4</a:t>
            </a:fld>
            <a:endParaRPr lang="en-US" dirty="0"/>
          </a:p>
        </p:txBody>
      </p:sp>
    </p:spTree>
    <p:extLst>
      <p:ext uri="{BB962C8B-B14F-4D97-AF65-F5344CB8AC3E}">
        <p14:creationId xmlns:p14="http://schemas.microsoft.com/office/powerpoint/2010/main" val="5554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Silicon Dedicated to Vector </a:t>
            </a:r>
            <a:r>
              <a:rPr lang="en-US" dirty="0"/>
              <a:t>P</a:t>
            </a:r>
            <a:r>
              <a:rPr lang="en-US" dirty="0" smtClean="0"/>
              <a:t>rocessing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034" y="1195666"/>
            <a:ext cx="8277101" cy="5470035"/>
          </a:xfrm>
          <a:prstGeom prst="rect">
            <a:avLst/>
          </a:prstGeom>
        </p:spPr>
      </p:pic>
      <p:sp>
        <p:nvSpPr>
          <p:cNvPr id="5" name="Oval 4"/>
          <p:cNvSpPr/>
          <p:nvPr/>
        </p:nvSpPr>
        <p:spPr>
          <a:xfrm>
            <a:off x="7008620" y="1100924"/>
            <a:ext cx="2946923" cy="5564777"/>
          </a:xfrm>
          <a:prstGeom prst="ellipse">
            <a:avLst/>
          </a:prstGeom>
          <a:noFill/>
          <a:ln w="825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A0C5CCEE-D03D-489F-97ED-FB0A92A5761D}" type="slidenum">
              <a:rPr lang="en-US" smtClean="0"/>
              <a:t>5</a:t>
            </a:fld>
            <a:endParaRPr lang="en-US"/>
          </a:p>
        </p:txBody>
      </p:sp>
    </p:spTree>
    <p:extLst>
      <p:ext uri="{BB962C8B-B14F-4D97-AF65-F5344CB8AC3E}">
        <p14:creationId xmlns:p14="http://schemas.microsoft.com/office/powerpoint/2010/main" val="191088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Hardware/Software Gap</a:t>
            </a:r>
            <a:endParaRPr lang="en-US" dirty="0"/>
          </a:p>
        </p:txBody>
      </p:sp>
      <p:sp>
        <p:nvSpPr>
          <p:cNvPr id="3" name="Content Placeholder 2"/>
          <p:cNvSpPr>
            <a:spLocks noGrp="1"/>
          </p:cNvSpPr>
          <p:nvPr>
            <p:ph sz="quarter" idx="13"/>
          </p:nvPr>
        </p:nvSpPr>
        <p:spPr>
          <a:xfrm>
            <a:off x="607484" y="1604434"/>
            <a:ext cx="10970683" cy="2136293"/>
          </a:xfrm>
        </p:spPr>
        <p:txBody>
          <a:bodyPr/>
          <a:lstStyle/>
          <a:p>
            <a:pPr marL="342900" indent="-342900">
              <a:buFont typeface="Arial" panose="020B0604020202020204" pitchFamily="34" charset="0"/>
              <a:buChar char="•"/>
            </a:pPr>
            <a:r>
              <a:rPr lang="en-US" dirty="0" smtClean="0"/>
              <a:t>SIMD instructions are an increasingly larger portion of instruction set architectures of newer CPUs</a:t>
            </a:r>
          </a:p>
          <a:p>
            <a:pPr marL="342900" indent="-342900">
              <a:buFont typeface="Arial" panose="020B0604020202020204" pitchFamily="34" charset="0"/>
              <a:buChar char="•"/>
            </a:pPr>
            <a:r>
              <a:rPr lang="en-US" dirty="0" smtClean="0"/>
              <a:t>Currently, it’s not possible to utilize these powerful instructions from </a:t>
            </a:r>
            <a:r>
              <a:rPr lang="en-US" dirty="0" smtClean="0"/>
              <a:t>JavaScript* </a:t>
            </a:r>
            <a:r>
              <a:rPr lang="en-US" dirty="0" smtClean="0"/>
              <a:t>programs</a:t>
            </a:r>
            <a:endParaRPr lang="en-US" dirty="0"/>
          </a:p>
        </p:txBody>
      </p:sp>
      <p:sp>
        <p:nvSpPr>
          <p:cNvPr id="4" name="TextBox 3"/>
          <p:cNvSpPr txBox="1"/>
          <p:nvPr/>
        </p:nvSpPr>
        <p:spPr>
          <a:xfrm>
            <a:off x="1089263" y="4488675"/>
            <a:ext cx="10007124" cy="923330"/>
          </a:xfrm>
          <a:prstGeom prst="rect">
            <a:avLst/>
          </a:prstGeom>
          <a:solidFill>
            <a:srgbClr val="FF0000"/>
          </a:solidFill>
          <a:effectLst>
            <a:reflection blurRad="6350" stA="50000" endA="300" endPos="55000" dir="5400000" sy="-100000" algn="bl" rotWithShape="0"/>
          </a:effectLst>
          <a:scene3d>
            <a:camera prst="orthographicFront"/>
            <a:lightRig rig="threePt" dir="t"/>
          </a:scene3d>
          <a:sp3d>
            <a:bevelT/>
          </a:sp3d>
        </p:spPr>
        <p:txBody>
          <a:bodyPr wrap="square" tIns="182880" bIns="182880" rtlCol="0">
            <a:spAutoFit/>
          </a:bodyPr>
          <a:lstStyle/>
          <a:p>
            <a:pPr algn="ctr"/>
            <a:r>
              <a:rPr lang="en-US" sz="3600" b="1" dirty="0" smtClean="0">
                <a:solidFill>
                  <a:schemeClr val="bg1"/>
                </a:solidFill>
                <a:cs typeface="Neo Sans Intel"/>
              </a:rPr>
              <a:t>SIMD.JS/</a:t>
            </a:r>
            <a:r>
              <a:rPr lang="en-US" sz="3600" b="1" dirty="0" err="1" smtClean="0">
                <a:solidFill>
                  <a:schemeClr val="bg1"/>
                </a:solidFill>
                <a:cs typeface="Neo Sans Intel"/>
              </a:rPr>
              <a:t>Emscripten</a:t>
            </a:r>
            <a:r>
              <a:rPr lang="en-US" sz="3600" dirty="0" smtClean="0">
                <a:solidFill>
                  <a:schemeClr val="bg1"/>
                </a:solidFill>
              </a:rPr>
              <a:t>*</a:t>
            </a:r>
            <a:r>
              <a:rPr lang="en-US" sz="3600" b="1" dirty="0" smtClean="0">
                <a:solidFill>
                  <a:schemeClr val="bg1"/>
                </a:solidFill>
                <a:cs typeface="Neo Sans Intel"/>
              </a:rPr>
              <a:t> </a:t>
            </a:r>
            <a:r>
              <a:rPr lang="en-US" sz="3600" b="1" dirty="0" smtClean="0">
                <a:solidFill>
                  <a:schemeClr val="bg1"/>
                </a:solidFill>
                <a:cs typeface="Neo Sans Intel"/>
              </a:rPr>
              <a:t>will bridge this gap </a:t>
            </a:r>
          </a:p>
        </p:txBody>
      </p:sp>
      <p:sp>
        <p:nvSpPr>
          <p:cNvPr id="5" name="Slide Number Placeholder 4"/>
          <p:cNvSpPr>
            <a:spLocks noGrp="1"/>
          </p:cNvSpPr>
          <p:nvPr>
            <p:ph type="sldNum" sz="quarter" idx="12"/>
          </p:nvPr>
        </p:nvSpPr>
        <p:spPr/>
        <p:txBody>
          <a:bodyPr/>
          <a:lstStyle/>
          <a:p>
            <a:fld id="{A0C5CCEE-D03D-489F-97ED-FB0A92A5761D}" type="slidenum">
              <a:rPr lang="en-US" smtClean="0"/>
              <a:t>6</a:t>
            </a:fld>
            <a:endParaRPr lang="en-US" dirty="0"/>
          </a:p>
        </p:txBody>
      </p:sp>
    </p:spTree>
    <p:extLst>
      <p:ext uri="{BB962C8B-B14F-4D97-AF65-F5344CB8AC3E}">
        <p14:creationId xmlns:p14="http://schemas.microsoft.com/office/powerpoint/2010/main" val="399393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Mandelbrot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855" y="1570036"/>
            <a:ext cx="5442053" cy="38391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71" y="1570117"/>
            <a:ext cx="5353797" cy="3839111"/>
          </a:xfrm>
          <a:prstGeom prst="rect">
            <a:avLst/>
          </a:prstGeom>
        </p:spPr>
      </p:pic>
      <p:sp>
        <p:nvSpPr>
          <p:cNvPr id="3" name="Slide Number Placeholder 2"/>
          <p:cNvSpPr>
            <a:spLocks noGrp="1"/>
          </p:cNvSpPr>
          <p:nvPr>
            <p:ph type="sldNum" sz="quarter" idx="12"/>
          </p:nvPr>
        </p:nvSpPr>
        <p:spPr/>
        <p:txBody>
          <a:bodyPr/>
          <a:lstStyle/>
          <a:p>
            <a:fld id="{A0C5CCEE-D03D-489F-97ED-FB0A92A5761D}" type="slidenum">
              <a:rPr lang="en-US" smtClean="0"/>
              <a:t>7</a:t>
            </a:fld>
            <a:endParaRPr lang="en-US" dirty="0"/>
          </a:p>
        </p:txBody>
      </p:sp>
    </p:spTree>
    <p:extLst>
      <p:ext uri="{BB962C8B-B14F-4D97-AF65-F5344CB8AC3E}">
        <p14:creationId xmlns:p14="http://schemas.microsoft.com/office/powerpoint/2010/main" val="215074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SIMD.JS/Emscripten – Background/History</a:t>
            </a:r>
            <a:endParaRPr lang="en-US" dirty="0"/>
          </a:p>
        </p:txBody>
      </p:sp>
      <p:sp>
        <p:nvSpPr>
          <p:cNvPr id="3" name="Content Placeholder 2"/>
          <p:cNvSpPr>
            <a:spLocks noGrp="1"/>
          </p:cNvSpPr>
          <p:nvPr>
            <p:ph sz="quarter" idx="13"/>
          </p:nvPr>
        </p:nvSpPr>
        <p:spPr>
          <a:xfrm>
            <a:off x="607484" y="1604434"/>
            <a:ext cx="11137673" cy="4567767"/>
          </a:xfrm>
        </p:spPr>
        <p:txBody>
          <a:bodyPr/>
          <a:lstStyle/>
          <a:p>
            <a:pPr marL="342900" indent="-342900">
              <a:buFont typeface="Arial" panose="020B0604020202020204" pitchFamily="34" charset="0"/>
              <a:buChar char="•"/>
            </a:pPr>
            <a:r>
              <a:rPr lang="en-US" b="1" dirty="0" smtClean="0"/>
              <a:t>Intel/Mozilla</a:t>
            </a:r>
            <a:r>
              <a:rPr lang="en-US" dirty="0" smtClean="0"/>
              <a:t>*</a:t>
            </a:r>
            <a:r>
              <a:rPr lang="en-US" b="1" dirty="0" smtClean="0"/>
              <a:t>/Google</a:t>
            </a:r>
            <a:r>
              <a:rPr lang="en-US" dirty="0" smtClean="0"/>
              <a:t>*</a:t>
            </a:r>
            <a:r>
              <a:rPr lang="en-US" b="1" dirty="0" smtClean="0"/>
              <a:t>/Microsoft</a:t>
            </a:r>
            <a:r>
              <a:rPr lang="en-US" dirty="0" smtClean="0"/>
              <a:t>*</a:t>
            </a:r>
            <a:r>
              <a:rPr lang="en-US" b="1" dirty="0" smtClean="0"/>
              <a:t>/ARM</a:t>
            </a:r>
            <a:r>
              <a:rPr lang="en-US" dirty="0" smtClean="0"/>
              <a:t>*</a:t>
            </a:r>
            <a:r>
              <a:rPr lang="en-US" b="1" dirty="0" smtClean="0"/>
              <a:t>collaboration</a:t>
            </a:r>
            <a:r>
              <a:rPr lang="en-US" b="1" dirty="0" smtClean="0"/>
              <a:t>!</a:t>
            </a:r>
          </a:p>
          <a:p>
            <a:pPr marL="342900" indent="-342900">
              <a:buFont typeface="Arial" panose="020B0604020202020204" pitchFamily="34" charset="0"/>
              <a:buChar char="•"/>
            </a:pPr>
            <a:r>
              <a:rPr lang="en-US" dirty="0" smtClean="0"/>
              <a:t>Started mid-2013</a:t>
            </a:r>
          </a:p>
          <a:p>
            <a:pPr marL="342900" indent="-342900">
              <a:buFont typeface="Arial" panose="020B0604020202020204" pitchFamily="34" charset="0"/>
              <a:buChar char="•"/>
            </a:pPr>
            <a:r>
              <a:rPr lang="en-US" dirty="0" smtClean="0"/>
              <a:t>Initial </a:t>
            </a:r>
            <a:r>
              <a:rPr lang="en-US" dirty="0" err="1" smtClean="0"/>
              <a:t>polyfill</a:t>
            </a:r>
            <a:r>
              <a:rPr lang="en-US" dirty="0" smtClean="0"/>
              <a:t> spec by John </a:t>
            </a:r>
            <a:r>
              <a:rPr lang="en-US" dirty="0" err="1" smtClean="0"/>
              <a:t>McCutchan</a:t>
            </a:r>
            <a:r>
              <a:rPr lang="en-US" dirty="0" smtClean="0"/>
              <a:t> (</a:t>
            </a:r>
            <a:r>
              <a:rPr lang="en-US" dirty="0" smtClean="0"/>
              <a:t>Google*</a:t>
            </a:r>
            <a:r>
              <a:rPr lang="en-US" dirty="0"/>
              <a:t>’s </a:t>
            </a:r>
            <a:r>
              <a:rPr lang="en-US" dirty="0" smtClean="0"/>
              <a:t>Dart* </a:t>
            </a:r>
            <a:r>
              <a:rPr lang="en-US" dirty="0" smtClean="0"/>
              <a:t>VM team)</a:t>
            </a:r>
          </a:p>
          <a:p>
            <a:pPr marL="342900" indent="-342900">
              <a:buFont typeface="Arial" panose="020B0604020202020204" pitchFamily="34" charset="0"/>
              <a:buChar char="•"/>
            </a:pPr>
            <a:r>
              <a:rPr lang="en-US" dirty="0" smtClean="0"/>
              <a:t>Prototypes for </a:t>
            </a:r>
            <a:r>
              <a:rPr lang="en-US" dirty="0" smtClean="0"/>
              <a:t>Chromium*, Firefox*</a:t>
            </a:r>
            <a:endParaRPr lang="en-US" dirty="0" smtClean="0"/>
          </a:p>
          <a:p>
            <a:pPr marL="342900" indent="-342900">
              <a:buFont typeface="Arial" panose="020B0604020202020204" pitchFamily="34" charset="0"/>
              <a:buChar char="•"/>
            </a:pPr>
            <a:r>
              <a:rPr lang="en-US" b="1" dirty="0" smtClean="0"/>
              <a:t>Available in Intel’s </a:t>
            </a:r>
            <a:r>
              <a:rPr lang="en-US" b="1" dirty="0" err="1" smtClean="0"/>
              <a:t>Crossswalk</a:t>
            </a:r>
            <a:r>
              <a:rPr lang="en-US" dirty="0" smtClean="0"/>
              <a:t>*</a:t>
            </a:r>
            <a:r>
              <a:rPr lang="en-US" b="1" dirty="0" smtClean="0"/>
              <a:t> </a:t>
            </a:r>
            <a:r>
              <a:rPr lang="en-US" b="1" dirty="0" smtClean="0"/>
              <a:t>web-runtime (for hybrid HTML5 apps) TODAY!</a:t>
            </a:r>
          </a:p>
          <a:p>
            <a:pPr marL="342900" indent="-342900">
              <a:buFont typeface="Arial" panose="020B0604020202020204" pitchFamily="34" charset="0"/>
              <a:buChar char="•"/>
            </a:pPr>
            <a:r>
              <a:rPr lang="en-US" dirty="0" err="1" smtClean="0"/>
              <a:t>Emscripten</a:t>
            </a:r>
            <a:r>
              <a:rPr lang="en-US" dirty="0" smtClean="0"/>
              <a:t>* </a:t>
            </a:r>
            <a:r>
              <a:rPr lang="en-US" dirty="0" smtClean="0"/>
              <a:t>(C++ -&gt; </a:t>
            </a:r>
            <a:r>
              <a:rPr lang="en-US" dirty="0" smtClean="0"/>
              <a:t>JavaScript* </a:t>
            </a:r>
            <a:r>
              <a:rPr lang="en-US" dirty="0" smtClean="0"/>
              <a:t>compiler) now generates SIMD.JS code from LLVM vector operations and from a subset of x86 SIMD </a:t>
            </a:r>
            <a:r>
              <a:rPr lang="en-US" dirty="0" err="1" smtClean="0"/>
              <a:t>intrinsics</a:t>
            </a:r>
            <a:endParaRPr lang="en-US" dirty="0" smtClean="0"/>
          </a:p>
          <a:p>
            <a:pPr marL="342900" indent="-342900">
              <a:buFont typeface="Arial" panose="020B0604020202020204" pitchFamily="34" charset="0"/>
              <a:buChar char="•"/>
            </a:pPr>
            <a:r>
              <a:rPr lang="en-US" b="1" dirty="0" smtClean="0"/>
              <a:t>Standardization (TC39) underway for inclusion of SIMD.JS in </a:t>
            </a:r>
            <a:r>
              <a:rPr lang="en-US" b="1" dirty="0" err="1" smtClean="0"/>
              <a:t>EcmaScript</a:t>
            </a:r>
            <a:r>
              <a:rPr lang="en-US" dirty="0" smtClean="0"/>
              <a:t>*</a:t>
            </a:r>
            <a:r>
              <a:rPr lang="en-US" b="1" dirty="0" smtClean="0"/>
              <a:t> </a:t>
            </a:r>
            <a:r>
              <a:rPr lang="en-US" b="1" dirty="0" smtClean="0"/>
              <a:t>7</a:t>
            </a:r>
            <a:endParaRPr lang="en-US" b="1" dirty="0"/>
          </a:p>
        </p:txBody>
      </p:sp>
      <p:sp>
        <p:nvSpPr>
          <p:cNvPr id="4" name="Slide Number Placeholder 3"/>
          <p:cNvSpPr>
            <a:spLocks noGrp="1"/>
          </p:cNvSpPr>
          <p:nvPr>
            <p:ph type="sldNum" sz="quarter" idx="12"/>
          </p:nvPr>
        </p:nvSpPr>
        <p:spPr/>
        <p:txBody>
          <a:bodyPr/>
          <a:lstStyle/>
          <a:p>
            <a:fld id="{A0C5CCEE-D03D-489F-97ED-FB0A92A5761D}" type="slidenum">
              <a:rPr lang="en-US" smtClean="0"/>
              <a:t>8</a:t>
            </a:fld>
            <a:endParaRPr lang="en-US"/>
          </a:p>
        </p:txBody>
      </p:sp>
    </p:spTree>
    <p:extLst>
      <p:ext uri="{BB962C8B-B14F-4D97-AF65-F5344CB8AC3E}">
        <p14:creationId xmlns:p14="http://schemas.microsoft.com/office/powerpoint/2010/main" val="105625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SIMD.JS – Object Hierarchy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693" y="1166497"/>
            <a:ext cx="9364382" cy="4525006"/>
          </a:xfrm>
          <a:prstGeom prst="rect">
            <a:avLst/>
          </a:prstGeom>
        </p:spPr>
      </p:pic>
      <p:sp>
        <p:nvSpPr>
          <p:cNvPr id="3" name="Slide Number Placeholder 2"/>
          <p:cNvSpPr>
            <a:spLocks noGrp="1"/>
          </p:cNvSpPr>
          <p:nvPr>
            <p:ph type="sldNum" sz="quarter" idx="12"/>
          </p:nvPr>
        </p:nvSpPr>
        <p:spPr/>
        <p:txBody>
          <a:bodyPr/>
          <a:lstStyle/>
          <a:p>
            <a:fld id="{A0C5CCEE-D03D-489F-97ED-FB0A92A5761D}" type="slidenum">
              <a:rPr lang="en-US" smtClean="0"/>
              <a:t>9</a:t>
            </a:fld>
            <a:endParaRPr lang="en-US" dirty="0"/>
          </a:p>
        </p:txBody>
      </p:sp>
    </p:spTree>
    <p:extLst>
      <p:ext uri="{BB962C8B-B14F-4D97-AF65-F5344CB8AC3E}">
        <p14:creationId xmlns:p14="http://schemas.microsoft.com/office/powerpoint/2010/main" val="1837532814"/>
      </p:ext>
    </p:extLst>
  </p:cSld>
  <p:clrMapOvr>
    <a:masterClrMapping/>
  </p:clrMapOvr>
</p:sld>
</file>

<file path=ppt/theme/theme1.xml><?xml version="1.0" encoding="utf-8"?>
<a:theme xmlns:a="http://schemas.openxmlformats.org/drawingml/2006/main" name="intel_PPT_LgtTmplt_WideScrn_CLEAR_0130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html5-box2d</Template>
  <TotalTime>548</TotalTime>
  <Words>2285</Words>
  <Application>Microsoft Office PowerPoint</Application>
  <PresentationFormat>Custom</PresentationFormat>
  <Paragraphs>325</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intel_PPT_LgtTmplt_WideScrn_CLEAR_013014</vt:lpstr>
      <vt:lpstr>SIMD in JavaScript* via C++ and Emscripten*</vt:lpstr>
      <vt:lpstr>Agenda</vt:lpstr>
      <vt:lpstr>SIMD: Single Instruction, Multiple Data</vt:lpstr>
      <vt:lpstr>JavaScript*’s Popularity and Use on the Rise!</vt:lpstr>
      <vt:lpstr>More Silicon Dedicated to Vector Processing</vt:lpstr>
      <vt:lpstr>Hardware/Software Gap</vt:lpstr>
      <vt:lpstr>Demo - Mandelbrot</vt:lpstr>
      <vt:lpstr>SIMD.JS/Emscripten – Background/History</vt:lpstr>
      <vt:lpstr>SIMD.JS – Object Hierarchy</vt:lpstr>
      <vt:lpstr>SIMD.JS – API Details</vt:lpstr>
      <vt:lpstr>SIMD.JS – Example Usage - Mandelbrot</vt:lpstr>
      <vt:lpstr>SIMD.JS – Focus</vt:lpstr>
      <vt:lpstr>Emscripten* - Basics</vt:lpstr>
      <vt:lpstr>Emscripten* – C/C++ -&gt; JS Memory Modelling</vt:lpstr>
      <vt:lpstr>Emscripten* – Generated Code Example</vt:lpstr>
      <vt:lpstr>Emscripten* – Showcase Uses</vt:lpstr>
      <vt:lpstr>SIMD.JS and Emscripten* – A Perfect Match!</vt:lpstr>
      <vt:lpstr>Emscripten* – Compiling SIMD C/C++ Code</vt:lpstr>
      <vt:lpstr>Benchmarks</vt:lpstr>
      <vt:lpstr>Benchmarks – Handwritten JavaScript*</vt:lpstr>
      <vt:lpstr>Benchmarks – Handwritten C++</vt:lpstr>
      <vt:lpstr>Benchmark Results – SIMD vs. Scalar Speedups</vt:lpstr>
      <vt:lpstr>Benchmark Results – Scalar C++ vs. Scalar JS</vt:lpstr>
      <vt:lpstr>Benchmark Results – SIMD C++ vs. SIMD JS</vt:lpstr>
      <vt:lpstr>Summary</vt:lpstr>
      <vt:lpstr>References</vt:lpstr>
      <vt:lpstr>Legal Disclaimer</vt:lpstr>
      <vt:lpstr>PowerPoint Presentation</vt:lpstr>
      <vt:lpstr>Legal Disclaimer</vt:lpstr>
      <vt:lpstr>Risk Factors</vt:lpstr>
      <vt:lpstr>PowerPoint Presentation</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SIMD in JavaScript via C++ and Emscripten</dc:title>
  <dc:creator>Jensen, Peter</dc:creator>
  <cp:lastModifiedBy>Jensen, Peter</cp:lastModifiedBy>
  <cp:revision>90</cp:revision>
  <dcterms:created xsi:type="dcterms:W3CDTF">2015-02-05T15:54:51Z</dcterms:created>
  <dcterms:modified xsi:type="dcterms:W3CDTF">2015-02-09T23:29:58Z</dcterms:modified>
</cp:coreProperties>
</file>