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4951D-F8AE-4273-8166-A1D979EF51AD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5687-4D87-433D-953F-C8E5AB76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/wiki" TargetMode="External"/><Relationship Id="rId2" Type="http://schemas.openxmlformats.org/officeDocument/2006/relationships/hyperlink" Target="https://github.com/johnmccutchan/ecmascript_simd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PeterJensen/wpmvp2015" TargetMode="External"/><Relationship Id="rId4" Type="http://schemas.openxmlformats.org/officeDocument/2006/relationships/hyperlink" Target="https://github.com/PeterJensen/benchcp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API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163782"/>
            <a:ext cx="10970683" cy="5008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Lane </a:t>
            </a:r>
            <a:r>
              <a:rPr lang="en-US" dirty="0" err="1" smtClean="0"/>
              <a:t>accessors</a:t>
            </a:r>
            <a:r>
              <a:rPr lang="en-US" dirty="0" smtClean="0"/>
              <a:t>, </a:t>
            </a:r>
            <a:r>
              <a:rPr lang="en-US" dirty="0" err="1" smtClean="0"/>
              <a:t>mutators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Accessors</a:t>
            </a:r>
            <a:r>
              <a:rPr lang="en-US" b="1" dirty="0" smtClean="0"/>
              <a:t>:</a:t>
            </a:r>
            <a:r>
              <a:rPr lang="en-US" dirty="0" smtClean="0"/>
              <a:t> x, y, z, w</a:t>
            </a:r>
          </a:p>
          <a:p>
            <a:pPr lvl="1"/>
            <a:r>
              <a:rPr lang="en-US" b="1" dirty="0" err="1" smtClean="0"/>
              <a:t>Mutators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withX</a:t>
            </a:r>
            <a:r>
              <a:rPr lang="en-US" dirty="0" smtClean="0"/>
              <a:t>, </a:t>
            </a:r>
            <a:r>
              <a:rPr lang="en-US" dirty="0" err="1" smtClean="0"/>
              <a:t>withY</a:t>
            </a:r>
            <a:r>
              <a:rPr lang="en-US" dirty="0" smtClean="0"/>
              <a:t>, </a:t>
            </a:r>
            <a:r>
              <a:rPr lang="en-US" dirty="0" err="1" smtClean="0"/>
              <a:t>withZ</a:t>
            </a:r>
            <a:r>
              <a:rPr lang="en-US" dirty="0" smtClean="0"/>
              <a:t>, </a:t>
            </a:r>
            <a:r>
              <a:rPr lang="en-US" dirty="0" err="1" smtClean="0"/>
              <a:t>withW</a:t>
            </a:r>
            <a:endParaRPr lang="en-US" dirty="0" smtClean="0"/>
          </a:p>
          <a:p>
            <a:r>
              <a:rPr lang="en-US" dirty="0" smtClean="0"/>
              <a:t>Operators:</a:t>
            </a:r>
          </a:p>
          <a:p>
            <a:pPr lvl="1"/>
            <a:r>
              <a:rPr lang="en-US" b="1" dirty="0" smtClean="0"/>
              <a:t>Arithmetic:</a:t>
            </a:r>
            <a:r>
              <a:rPr lang="en-US" dirty="0" smtClean="0"/>
              <a:t> abs, </a:t>
            </a:r>
            <a:r>
              <a:rPr lang="en-US" dirty="0" err="1" smtClean="0"/>
              <a:t>neg</a:t>
            </a:r>
            <a:r>
              <a:rPr lang="en-US" dirty="0" smtClean="0"/>
              <a:t>, add, sub, </a:t>
            </a:r>
            <a:r>
              <a:rPr lang="en-US" dirty="0" err="1" smtClean="0"/>
              <a:t>mul</a:t>
            </a:r>
            <a:r>
              <a:rPr lang="en-US" dirty="0" smtClean="0"/>
              <a:t>, div, reciprocal, </a:t>
            </a:r>
            <a:r>
              <a:rPr lang="en-US" dirty="0" err="1" smtClean="0"/>
              <a:t>reciprocalSqrt</a:t>
            </a:r>
            <a:r>
              <a:rPr lang="en-US" dirty="0" smtClean="0"/>
              <a:t>, </a:t>
            </a:r>
            <a:r>
              <a:rPr lang="en-US" dirty="0" err="1" smtClean="0"/>
              <a:t>sqrt</a:t>
            </a:r>
            <a:endParaRPr lang="en-US" dirty="0" smtClean="0"/>
          </a:p>
          <a:p>
            <a:pPr lvl="1"/>
            <a:r>
              <a:rPr lang="en-US" b="1" dirty="0" smtClean="0"/>
              <a:t>Shuffle:</a:t>
            </a:r>
            <a:r>
              <a:rPr lang="en-US" dirty="0" smtClean="0"/>
              <a:t> swizzle (</a:t>
            </a:r>
            <a:r>
              <a:rPr lang="en-US" dirty="0"/>
              <a:t>1</a:t>
            </a:r>
            <a:r>
              <a:rPr lang="en-US" dirty="0" smtClean="0"/>
              <a:t> operand), shuffle (2 operands)</a:t>
            </a:r>
          </a:p>
          <a:p>
            <a:pPr lvl="1"/>
            <a:r>
              <a:rPr lang="en-US" b="1" dirty="0" smtClean="0"/>
              <a:t>Logical:</a:t>
            </a:r>
            <a:r>
              <a:rPr lang="en-US" dirty="0" smtClean="0"/>
              <a:t> and, or, </a:t>
            </a:r>
            <a:r>
              <a:rPr lang="en-US" dirty="0" err="1" smtClean="0"/>
              <a:t>xor</a:t>
            </a:r>
            <a:r>
              <a:rPr lang="en-US" dirty="0" smtClean="0"/>
              <a:t>, not</a:t>
            </a:r>
          </a:p>
          <a:p>
            <a:pPr lvl="1"/>
            <a:r>
              <a:rPr lang="en-US" b="1" dirty="0" smtClean="0"/>
              <a:t>Comparison:</a:t>
            </a:r>
            <a:r>
              <a:rPr lang="en-US" dirty="0" smtClean="0"/>
              <a:t> equal,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endParaRPr lang="en-US" dirty="0" smtClean="0"/>
          </a:p>
          <a:p>
            <a:pPr lvl="1"/>
            <a:r>
              <a:rPr lang="en-US" b="1" dirty="0" smtClean="0"/>
              <a:t>Shifts:</a:t>
            </a:r>
            <a:r>
              <a:rPr lang="en-US" dirty="0" smtClean="0"/>
              <a:t> </a:t>
            </a:r>
            <a:r>
              <a:rPr lang="en-US" dirty="0" err="1" smtClean="0"/>
              <a:t>shiftRightLogicalByScalar</a:t>
            </a:r>
            <a:r>
              <a:rPr lang="en-US" dirty="0" smtClean="0"/>
              <a:t>, </a:t>
            </a:r>
            <a:r>
              <a:rPr lang="en-US" dirty="0" err="1" smtClean="0"/>
              <a:t>shiftRightArithmeticByScalar</a:t>
            </a:r>
            <a:r>
              <a:rPr lang="en-US" dirty="0" smtClean="0"/>
              <a:t>, </a:t>
            </a:r>
            <a:r>
              <a:rPr lang="en-US" dirty="0" err="1" smtClean="0"/>
              <a:t>shiftLeftByScalar</a:t>
            </a:r>
            <a:endParaRPr lang="en-US" dirty="0" smtClean="0"/>
          </a:p>
          <a:p>
            <a:pPr lvl="1"/>
            <a:r>
              <a:rPr lang="en-US" b="1" dirty="0" smtClean="0"/>
              <a:t>Conversion:</a:t>
            </a:r>
            <a:r>
              <a:rPr lang="en-US" dirty="0" smtClean="0"/>
              <a:t> fromInt32x4, fromInt32x4Bits, etc.</a:t>
            </a:r>
          </a:p>
          <a:p>
            <a:pPr lvl="1"/>
            <a:r>
              <a:rPr lang="en-US" b="1" dirty="0" smtClean="0"/>
              <a:t>Min/Max:</a:t>
            </a:r>
            <a:r>
              <a:rPr lang="en-US" dirty="0" smtClean="0"/>
              <a:t> min, </a:t>
            </a:r>
            <a:r>
              <a:rPr lang="en-US" dirty="0" err="1" smtClean="0"/>
              <a:t>minNum</a:t>
            </a:r>
            <a:r>
              <a:rPr lang="en-US" dirty="0" smtClean="0"/>
              <a:t>, max, </a:t>
            </a:r>
            <a:r>
              <a:rPr lang="en-US" dirty="0" err="1" smtClean="0"/>
              <a:t>maxNum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Example Usage - Mandelbrot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129" y="1570036"/>
            <a:ext cx="39663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z(i+1) = z(i)^2 + c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terminate when |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z|^2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&gt;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4.0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returns 1 iteration count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mandelx1 (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, i;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z_im2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*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 + z_im2 &gt; 4.0) 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iteration has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z_re2 - z_im2;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2.0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*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new_re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z_im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=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c_im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+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new_im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i;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6426" y="1570035"/>
            <a:ext cx="771557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function mandelx4(c_re4, c_im4)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z_re4  = c_re4,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z_im4  = c_im4,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four4  = SIMD.float32x4.splat (4.0),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two4   = SIMD.float32x4.splat (2.0),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count4 = SIMD.int32x4.splat (0),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one4   = SIMD.int32x4.splat (1),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i, z_re24, z_im24, mi4, new_re4, new_im4;</a:t>
            </a:r>
          </a:p>
          <a:p>
            <a:endParaRPr lang="en-US" sz="12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for (i = 0; i &lt; </a:t>
            </a:r>
            <a:r>
              <a:rPr lang="en-US" sz="12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max_iterations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 ++i) {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z_re24 = SIMD.float32x4.mul (z_re4, z_re4);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z_im24 = SIMD.float32x4.mul (z_im4, z_im4);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mi4 = SIMD.float32x4.greaterThan(SIMD.float32x4.add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(z_re24, z_im24), four4);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if (SIMD.int32x4.allTrue())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{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//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all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4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values have diverged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}</a:t>
            </a:r>
          </a:p>
          <a:p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new_re4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SIMD.float32x4.sub (z_re24, z_im24);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</a:t>
            </a:r>
            <a:r>
              <a:rPr lang="en-US" sz="1200" dirty="0" err="1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new_im4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SIMD.float32x4.mul (SIMD.float32x4.mul (two4, z_re4), z_im4);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z_re4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= SIMD.float32x4.add (c_re4, new_re4);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z_im4 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SIMD.float32x4.add (c_im4, new_im4);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count4  </a:t>
            </a:r>
            <a:r>
              <a:rPr lang="en-US" sz="12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= </a:t>
            </a:r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SIMD.int32x4.add (count4, SIMD.int32x4.and (mi4, one4));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}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return count4;</a:t>
            </a:r>
          </a:p>
          <a:p>
            <a:r>
              <a:rPr lang="en-US" sz="12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2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377" y="990917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9688" y="99091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SIMD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6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focus on architecture overlap (128-bit vectors)</a:t>
            </a:r>
          </a:p>
          <a:p>
            <a:pPr lvl="1"/>
            <a:r>
              <a:rPr lang="en-US" dirty="0" smtClean="0"/>
              <a:t>Well defined </a:t>
            </a:r>
            <a:r>
              <a:rPr lang="en-US" dirty="0" err="1" smtClean="0"/>
              <a:t>NaN</a:t>
            </a:r>
            <a:r>
              <a:rPr lang="en-US" dirty="0" smtClean="0"/>
              <a:t> handling</a:t>
            </a:r>
          </a:p>
          <a:p>
            <a:pPr lvl="1"/>
            <a:r>
              <a:rPr lang="en-US" dirty="0" smtClean="0"/>
              <a:t>Well defined float32 -&gt; int32 conversions</a:t>
            </a:r>
          </a:p>
          <a:p>
            <a:pPr lvl="1"/>
            <a:r>
              <a:rPr lang="en-US" dirty="0" smtClean="0"/>
              <a:t>Well defined shift handling for shift counts &gt; 32</a:t>
            </a:r>
          </a:p>
          <a:p>
            <a:pPr lvl="1"/>
            <a:r>
              <a:rPr lang="en-US" dirty="0" smtClean="0"/>
              <a:t>Precision of </a:t>
            </a:r>
            <a:r>
              <a:rPr lang="en-US" dirty="0" err="1" smtClean="0"/>
              <a:t>reciprocalSqrt</a:t>
            </a:r>
            <a:r>
              <a:rPr lang="en-US" dirty="0" smtClean="0"/>
              <a:t> – left undefined</a:t>
            </a:r>
          </a:p>
          <a:p>
            <a:r>
              <a:rPr lang="en-US" dirty="0" smtClean="0"/>
              <a:t>Architecture specific extensions are </a:t>
            </a:r>
            <a:r>
              <a:rPr lang="en-US" dirty="0" smtClean="0"/>
              <a:t>being discussed,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 err="1" smtClean="0"/>
              <a:t>Fma</a:t>
            </a:r>
            <a:r>
              <a:rPr lang="en-US" dirty="0" smtClean="0"/>
              <a:t> (NEON, AVX)</a:t>
            </a:r>
          </a:p>
          <a:p>
            <a:pPr lvl="1"/>
            <a:r>
              <a:rPr lang="en-US" dirty="0" smtClean="0"/>
              <a:t>Vector shifts (NEON)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5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Brainchild of Mozilla’s Alon Zakai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Compiles C/C++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Uses clang/LLVM for C/C++ front-end and optimizer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Models memory with JS </a:t>
            </a:r>
            <a:r>
              <a:rPr lang="en-US" dirty="0" err="1" smtClean="0"/>
              <a:t>TypedArrays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Generates the asm.js subset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available to create bindings between handwritten JS and Emscripten generated JS (</a:t>
            </a:r>
            <a:r>
              <a:rPr lang="en-US" dirty="0" err="1"/>
              <a:t>webidl_binder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Several large C/C++ applications/games have been ported to the web platform (e.g., Unity, Unreal, box2D)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C/C++ -&gt; JS Memory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2215564"/>
            <a:ext cx="4487030" cy="25875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Views over the same memory (buffer) for basic C/C++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C/C++ pointers used as indices to access elements of these 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8905" y="2078181"/>
            <a:ext cx="61815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var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buffer = new </a:t>
            </a:r>
            <a:r>
              <a:rPr lang="en-US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ArrayBuffer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(TOTAL_MEMORY);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HEAP8 = new 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HEAP16 = new 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HEAP32 = new 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HEAPU8 = new Uint8Array(buffer);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HEAPU16 = new Uint16Array(buffer);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HEAPU32 = new Uint32Array(buffer);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HEAPF32 = new Float32Array(buffer);</a:t>
            </a:r>
          </a:p>
          <a:p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HEAPF64 = new Float64Array(buffer);</a:t>
            </a:r>
          </a:p>
          <a:p>
            <a:endParaRPr lang="en-US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Generated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3139698"/>
            <a:ext cx="4647426" cy="34273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Unary ‘+’ (+expr) used as hint to JIT compiler to indicate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Bitwise-Or zero (expr|0) used to indicate 32-bit 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Unsigned shift right (&gt;&gt;&gt;) used to indicate 32-bit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Addresses are byte addresses. Need to shift right by 2 to get the right index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4372" y="1570037"/>
            <a:ext cx="6320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(1)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$add = $sum$04 + +HEAPF32[$a$addr$06 &gt;&gt; 2];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$j$05 = $j$05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if (!($j$05 &gt;&gt;&gt; 0 &lt; $length &gt;&gt;&gt; 0))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$sum$0$lcssa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break;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 else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$a$addr$06 = $a$addr$06 + 4 | 0;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$sum$04 = $add;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484" y="1570037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&lt; l</a:t>
            </a:r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 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j = j + 4) {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sum + *(a++);</a:t>
            </a:r>
          </a:p>
          <a:p>
            <a:r>
              <a:rPr lang="en-US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7818120" y="16448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01840" y="3321242"/>
            <a:ext cx="3897213" cy="71002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92165" y="4797587"/>
            <a:ext cx="6325375" cy="984885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cs typeface="Neo Sans Intel"/>
              </a:rPr>
              <a:t>Type hints and no dynamic allocations allow JIT compilers to generate very efficient code QUICKLY!</a:t>
            </a:r>
          </a:p>
        </p:txBody>
      </p:sp>
      <p:sp>
        <p:nvSpPr>
          <p:cNvPr id="9" name="Oval 8"/>
          <p:cNvSpPr/>
          <p:nvPr/>
        </p:nvSpPr>
        <p:spPr>
          <a:xfrm>
            <a:off x="6151418" y="2354867"/>
            <a:ext cx="1935678" cy="47146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36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Showcase Uses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4769" y="1108372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Epic Unreal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92221" y="103051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632" y="5184457"/>
            <a:ext cx="682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Over a million lines of C++ code ported to 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  <a:cs typeface="Neo Sans Intel"/>
              </a:rPr>
              <a:t>4 days to port!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" y="1492175"/>
            <a:ext cx="7106198" cy="3692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704" y="1501003"/>
            <a:ext cx="4618684" cy="42800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9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and Emscripten – A Perfect Match!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critical C/C++ code uses SIMD to get acceptable performance</a:t>
            </a:r>
          </a:p>
          <a:p>
            <a:pPr lvl="2"/>
            <a:r>
              <a:rPr lang="en-US" dirty="0" smtClean="0"/>
              <a:t>Games, physics, image manipulation, video encoding/decoding, signal processing,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 enables Emscripten to fully utilize these highly optimized C/C++ code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– Compiling SIMD C/C++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5"/>
            <a:ext cx="10970683" cy="402496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emcc</a:t>
            </a:r>
            <a:r>
              <a:rPr lang="en-US" dirty="0" smtClean="0"/>
              <a:t> –O2 –g average-</a:t>
            </a:r>
            <a:r>
              <a:rPr lang="en-US" dirty="0" err="1" smtClean="0"/>
              <a:t>intrin.c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974081" y="2076493"/>
            <a:ext cx="5930178" cy="3262432"/>
            <a:chOff x="5974081" y="2076493"/>
            <a:chExt cx="5930178" cy="3262432"/>
          </a:xfrm>
        </p:grpSpPr>
        <p:grpSp>
          <p:nvGrpSpPr>
            <p:cNvPr id="9" name="Group 8"/>
            <p:cNvGrpSpPr/>
            <p:nvPr/>
          </p:nvGrpSpPr>
          <p:grpSpPr>
            <a:xfrm>
              <a:off x="5974081" y="2076493"/>
              <a:ext cx="5930178" cy="3262432"/>
              <a:chOff x="5974081" y="2076493"/>
              <a:chExt cx="5930178" cy="32624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74081" y="2538158"/>
                <a:ext cx="5930178" cy="2800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while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(1)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= SIMD_float32x4_add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$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sumx4$010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SIMD_float32x4_load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buffer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$a + ($j$09 &lt;&lt; 2) | 0));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$j$09 = $j$09 + 4 | 0;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if (!($j$09 &gt;&gt;&gt; 0 &lt; $length &gt;&gt;&gt; 0)) {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$sumx4$0$lcssa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break;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 else $sumx4$010 = $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add$i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417486" y="2076493"/>
                <a:ext cx="504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asm.js code with SIMD.JS (for loop)</a:t>
                </a:r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162800" y="2742510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15200" y="3208529"/>
              <a:ext cx="2712720" cy="455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8409" y="2076493"/>
            <a:ext cx="5492209" cy="3778432"/>
            <a:chOff x="248409" y="2076493"/>
            <a:chExt cx="5492209" cy="3778432"/>
          </a:xfrm>
        </p:grpSpPr>
        <p:grpSp>
          <p:nvGrpSpPr>
            <p:cNvPr id="8" name="Group 7"/>
            <p:cNvGrpSpPr/>
            <p:nvPr/>
          </p:nvGrpSpPr>
          <p:grpSpPr>
            <a:xfrm>
              <a:off x="248409" y="2076493"/>
              <a:ext cx="5492209" cy="3778432"/>
              <a:chOff x="248409" y="2076493"/>
              <a:chExt cx="5492209" cy="377843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48409" y="2561716"/>
                <a:ext cx="5492209" cy="329320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float 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averageIntrin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(float *a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      uint32_t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length)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__m128 sumx4 = _mm_set_ps1(0.0);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for (uint32_t j = 0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,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l = length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j &lt; l; j = j + 4) {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sumx4 =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mm_add_ps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    sumx4,_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mm_loadu_ps(&amp;(a[j])));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}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float mSumx4[4];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_</a:t>
                </a:r>
                <a:r>
                  <a:rPr lang="en-US" sz="1600" dirty="0" err="1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mm_storeu_ps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(mSumx4, sumx4);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return (mSumx4[0] + mSumx4[1]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+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</a:t>
                </a:r>
                <a:r>
                  <a:rPr lang="en-US" sz="1600" dirty="0" smtClean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         </a:t>
                </a:r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mSumx4[2] + mSumx4[3])/length;</a:t>
                </a:r>
              </a:p>
              <a:p>
                <a:r>
                  <a:rPr lang="en-US" sz="1600" dirty="0">
                    <a:solidFill>
                      <a:schemeClr val="tx2"/>
                    </a:solidFill>
                    <a:latin typeface="Lucida Console" panose="020B0609040504020204" pitchFamily="49" charset="0"/>
                    <a:cs typeface="Neo Sans Intel"/>
                  </a:rPr>
                  <a:t>}</a:t>
                </a:r>
                <a:endPara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38877" y="2076493"/>
                <a:ext cx="3711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u="sng" dirty="0" smtClean="0">
                    <a:solidFill>
                      <a:schemeClr val="tx2"/>
                    </a:solidFill>
                    <a:cs typeface="Neo Sans Intel"/>
                  </a:rPr>
                  <a:t>C code with x86 </a:t>
                </a:r>
                <a:r>
                  <a:rPr lang="en-US" sz="2400" u="sng" dirty="0" err="1" smtClean="0">
                    <a:solidFill>
                      <a:schemeClr val="tx2"/>
                    </a:solidFill>
                    <a:cs typeface="Neo Sans Intel"/>
                  </a:rPr>
                  <a:t>intrinsics</a:t>
                </a:r>
                <a:endParaRPr lang="en-US" sz="2400" u="sng" dirty="0" smtClean="0">
                  <a:solidFill>
                    <a:schemeClr val="tx2"/>
                  </a:solidFill>
                  <a:cs typeface="Neo Sans Intel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1783080" y="3809999"/>
              <a:ext cx="1569720" cy="320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672" y="4048299"/>
              <a:ext cx="1792060" cy="35606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1" y="1175657"/>
            <a:ext cx="10970683" cy="51776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Handwritten JavaScript benchmark kernels: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Average, Mandelbrot, </a:t>
            </a:r>
            <a:r>
              <a:rPr lang="en-US" dirty="0" err="1" smtClean="0"/>
              <a:t>MatrixMultiplication</a:t>
            </a:r>
            <a:r>
              <a:rPr lang="en-US" dirty="0" smtClean="0"/>
              <a:t>, </a:t>
            </a:r>
            <a:r>
              <a:rPr lang="en-US" dirty="0" err="1" smtClean="0"/>
              <a:t>VertexTransform</a:t>
            </a:r>
            <a:r>
              <a:rPr lang="en-US" dirty="0" smtClean="0"/>
              <a:t>, </a:t>
            </a:r>
            <a:r>
              <a:rPr lang="en-US" dirty="0" err="1" smtClean="0"/>
              <a:t>MatrixTranspose</a:t>
            </a:r>
            <a:r>
              <a:rPr lang="en-US" dirty="0" smtClean="0"/>
              <a:t>, </a:t>
            </a:r>
            <a:r>
              <a:rPr lang="en-US" dirty="0" err="1" smtClean="0"/>
              <a:t>MatrixInverse</a:t>
            </a:r>
            <a:endParaRPr lang="en-US" dirty="0" smtClean="0"/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Vector/Matrix math important for game/physics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Kernels for both scalar and SIMD implementations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Measure speedup (SIMD/scalar)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Manually converted to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Automatically compiled back to JavaScript with 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code executed with both Chromium and Firefox SIMD prototypes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Native clang/LLVM compiler used to compile C++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8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Benchmark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 – Handwritten JavaScript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747516" y="1108372"/>
            <a:ext cx="5985934" cy="2769989"/>
            <a:chOff x="1747516" y="1108372"/>
            <a:chExt cx="5985934" cy="2769989"/>
          </a:xfrm>
        </p:grpSpPr>
        <p:sp>
          <p:nvSpPr>
            <p:cNvPr id="4" name="TextBox 3"/>
            <p:cNvSpPr txBox="1"/>
            <p:nvPr/>
          </p:nvSpPr>
          <p:spPr>
            <a:xfrm>
              <a:off x="1747516" y="1570037"/>
              <a:ext cx="598593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average(n)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 = 0.0;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0, l =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 j &lt; l;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 += a[j];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sum/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13726" y="1108372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Scalar JavaScript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47516" y="3878361"/>
            <a:ext cx="9071714" cy="2769989"/>
            <a:chOff x="1747516" y="3564586"/>
            <a:chExt cx="9071714" cy="2769989"/>
          </a:xfrm>
        </p:grpSpPr>
        <p:sp>
          <p:nvSpPr>
            <p:cNvPr id="5" name="TextBox 4"/>
            <p:cNvSpPr txBox="1"/>
            <p:nvPr/>
          </p:nvSpPr>
          <p:spPr>
            <a:xfrm>
              <a:off x="1747516" y="4026251"/>
              <a:ext cx="907171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function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simdAverage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(n)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i = 0; i &lt; n; ++i)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sum4 = SIMD.float32x4.splat(0.0);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for (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var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j = 0; j &lt; 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/ 4; ++j) {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sum4 = SIMD.float32x4.add(sum4, SIMD.float32x4.load(a, j &lt;&lt; 2));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  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return (sum4.x + sum4.y + sum4.z + sum4.w)/</a:t>
              </a:r>
              <a:r>
                <a:rPr lang="en-US" sz="1600" dirty="0" err="1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a.length</a:t>
              </a:r>
              <a:r>
                <a:rPr lang="en-US" sz="1600" dirty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;</a:t>
              </a:r>
            </a:p>
            <a:p>
              <a:r>
                <a:rPr lang="en-US" sz="1600" dirty="0" smtClean="0">
                  <a:solidFill>
                    <a:schemeClr val="tx2"/>
                  </a:solidFill>
                  <a:latin typeface="Lucida Console" panose="020B0609040504020204" pitchFamily="49" charset="0"/>
                  <a:cs typeface="Neo Sans Intel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1434" y="3564586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u="sng" dirty="0" smtClean="0">
                  <a:solidFill>
                    <a:schemeClr val="tx2"/>
                  </a:solidFill>
                  <a:cs typeface="Neo Sans Intel"/>
                </a:rPr>
                <a:t>SIMD JavaScript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– Handwritten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5224" y="1570037"/>
            <a:ext cx="61093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nonSimdAverageKernel32()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float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= 0.0;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++j)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 += a[j];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sum/length;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9739" y="1108372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Scalar C++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5224" y="4309249"/>
            <a:ext cx="8084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static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float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simdAverageKernel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{</a:t>
            </a:r>
          </a:p>
          <a:p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__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m128 sumx4 = _mm_set_ps1(0.0);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for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(uint32_t j = 0, l = length; j &lt; l; j = j + 4) {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sumx4 =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mm_add_ps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(sumx4, _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mm_loadu_ps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(&amp;(a[j])));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Base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::Lanes&lt;__m128, float&gt; lanes(sumx4);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  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return 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lanes.x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lanes.y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lanes.z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 + </a:t>
            </a:r>
            <a:r>
              <a:rPr lang="en-US" sz="1600" dirty="0" err="1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lanes.w</a:t>
            </a:r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())/length</a:t>
            </a:r>
            <a:r>
              <a:rPr lang="en-US" sz="1600" dirty="0" smtClean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Lucida Console" panose="020B0609040504020204" pitchFamily="49" charset="0"/>
                <a:cs typeface="Neo Sans Intel"/>
              </a:rPr>
              <a:t>}</a:t>
            </a:r>
            <a:endParaRPr lang="en-US" sz="1600" dirty="0" smtClean="0">
              <a:solidFill>
                <a:schemeClr val="tx2"/>
              </a:solidFill>
              <a:latin typeface="Lucida Console" panose="020B0609040504020204" pitchFamily="49" charset="0"/>
              <a:cs typeface="Neo Sans Inte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739" y="3847584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  <a:cs typeface="Neo Sans Intel"/>
              </a:rPr>
              <a:t>SIMD 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9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vs. Scalar Speedups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40030"/>
            <a:ext cx="5827994" cy="5498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speedups are in the expected ~4x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Higher speedups for ‘JS Handwritten Chrome’ is due to slow scalar kernel (64-bit FP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Super linear speedups for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MatrixInverse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most likely due to slower scalar kernel as well.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2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Scalar C++ vs. Scalar JS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002792"/>
            <a:ext cx="5767915" cy="56446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2531" y="1140030"/>
            <a:ext cx="4950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Neo Sans Intel"/>
              </a:rPr>
              <a:t>Average JS performance is roughly 60% of native 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code is slightly faster than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SpiderMonkey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is slightly faster than Chromium on Emscripten generated 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Chromium has ‘slow JIT’ overhead that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 doesn’t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Results – SIMD C++ vs. SIMD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4" y="1151905"/>
            <a:ext cx="5627061" cy="556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531" y="1140030"/>
            <a:ext cx="4950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  <a:cs typeface="Neo Sans Intel"/>
              </a:rPr>
              <a:t>Observations: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Handwritten JS performance is ~85% of native C++ on Chromium!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Emscripten generated JS performance is ~60% of native C++ on both Chromium and </a:t>
            </a:r>
            <a:r>
              <a:rPr lang="en-US" sz="2400" dirty="0" err="1" smtClean="0">
                <a:solidFill>
                  <a:schemeClr val="tx2"/>
                </a:solidFill>
                <a:cs typeface="Neo Sans Intel"/>
              </a:rPr>
              <a:t>OdinMonkey</a:t>
            </a:r>
            <a:endParaRPr lang="en-US" sz="2400" dirty="0" smtClean="0">
              <a:solidFill>
                <a:schemeClr val="tx2"/>
              </a:solidFill>
              <a:cs typeface="Neo Sans Inte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Neo Sans Intel"/>
              </a:rPr>
              <a:t>C++/JS performance for SIMD code is roughly the same as it is for Scalar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bridges the hardware/software gap for JavaScript programs</a:t>
            </a:r>
          </a:p>
          <a:p>
            <a:r>
              <a:rPr lang="en-US" dirty="0" smtClean="0"/>
              <a:t>SIMD.JS makes ~4x speedup of performance critical code possible</a:t>
            </a:r>
          </a:p>
          <a:p>
            <a:r>
              <a:rPr lang="en-US" dirty="0" smtClean="0"/>
              <a:t>Emscripten now compiles SIMD C++ vector code</a:t>
            </a:r>
          </a:p>
          <a:p>
            <a:r>
              <a:rPr lang="en-US" dirty="0" smtClean="0"/>
              <a:t>The performance gap between native C/C++ code and JavaScript code keeps getting smaller</a:t>
            </a:r>
          </a:p>
          <a:p>
            <a:r>
              <a:rPr lang="en-US" dirty="0" smtClean="0"/>
              <a:t>HTML5/JavaScript </a:t>
            </a:r>
            <a:r>
              <a:rPr lang="en-US" dirty="0" smtClean="0"/>
              <a:t>becomes an increasingly capable</a:t>
            </a:r>
            <a:r>
              <a:rPr lang="en-US" dirty="0" smtClean="0"/>
              <a:t> </a:t>
            </a:r>
            <a:r>
              <a:rPr lang="en-US" dirty="0" smtClean="0"/>
              <a:t>cross platform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987439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THANK YOU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9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SIMD.JS </a:t>
            </a:r>
            <a:r>
              <a:rPr lang="en-US" dirty="0" err="1" smtClean="0"/>
              <a:t>polyfill</a:t>
            </a:r>
            <a:r>
              <a:rPr lang="en-US" dirty="0" smtClean="0"/>
              <a:t>/spec and handwritten JS benchmarks:</a:t>
            </a:r>
          </a:p>
          <a:p>
            <a:pPr lvl="1"/>
            <a:r>
              <a:rPr lang="en-US" dirty="0">
                <a:hlinkClick r:id="rId2"/>
              </a:rPr>
              <a:t>https://github.com/johnmccutchan/ecmascript_simd</a:t>
            </a:r>
            <a:endParaRPr lang="en-US" dirty="0" smtClean="0"/>
          </a:p>
          <a:p>
            <a:r>
              <a:rPr lang="en-US" dirty="0" smtClean="0"/>
              <a:t>Emscripten: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github.com/kripken/emscripten/wiki</a:t>
            </a:r>
            <a:endParaRPr lang="en-US" dirty="0" smtClean="0"/>
          </a:p>
          <a:p>
            <a:r>
              <a:rPr lang="en-US" dirty="0" smtClean="0"/>
              <a:t>C++ benchmarks: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github.com/PeterJensen/benchcpp</a:t>
            </a:r>
            <a:endParaRPr lang="en-US" dirty="0" smtClean="0"/>
          </a:p>
          <a:p>
            <a:r>
              <a:rPr lang="en-US" dirty="0" smtClean="0"/>
              <a:t>This Presentation:</a:t>
            </a:r>
          </a:p>
          <a:p>
            <a:pPr lvl="1"/>
            <a:r>
              <a:rPr lang="en-US" dirty="0">
                <a:hlinkClick r:id="rId5"/>
              </a:rPr>
              <a:t>https://github.com/PeterJensen/wpmvp2015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Mandelbrot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5" y="1570036"/>
            <a:ext cx="5442053" cy="3839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" y="1570117"/>
            <a:ext cx="5353797" cy="3839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Standardization (TC39) underway for inclusion of SIMD.JS in </a:t>
            </a:r>
            <a:r>
              <a:rPr lang="en-US" b="1" dirty="0" err="1" smtClean="0"/>
              <a:t>EcmaScript</a:t>
            </a:r>
            <a:r>
              <a:rPr lang="en-US" b="1" dirty="0" smtClean="0"/>
              <a:t> 7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 – Object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93" y="1166497"/>
            <a:ext cx="9364382" cy="45250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2814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494</TotalTime>
  <Words>1927</Words>
  <Application>Microsoft Office PowerPoint</Application>
  <PresentationFormat>Widescreen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Intel Clear</vt:lpstr>
      <vt:lpstr>Intel Clear Light</vt:lpstr>
      <vt:lpstr>Lucida Console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 - Mandelbrot</vt:lpstr>
      <vt:lpstr>SIMD.JS/Emscripten – Background/History</vt:lpstr>
      <vt:lpstr>SIMD.JS – Object Hierarchy</vt:lpstr>
      <vt:lpstr>SIMD.JS – API Details</vt:lpstr>
      <vt:lpstr>SIMD.JS – Example Usage - Mandelbrot</vt:lpstr>
      <vt:lpstr>SIMD.JS – Focus</vt:lpstr>
      <vt:lpstr>Emscripten - Basics</vt:lpstr>
      <vt:lpstr>Emscripten – C/C++ -&gt; JS Memory Modelling</vt:lpstr>
      <vt:lpstr>Emscripten – Generated Code Example</vt:lpstr>
      <vt:lpstr>Emscripten – Showcase Uses</vt:lpstr>
      <vt:lpstr>SIMD.JS and Emscripten – A Perfect Match!</vt:lpstr>
      <vt:lpstr>Emscripten – Compiling SIMD C/C++ Code</vt:lpstr>
      <vt:lpstr>Benchmarks</vt:lpstr>
      <vt:lpstr>Benchmarks – Handwritten JavaScript</vt:lpstr>
      <vt:lpstr>Benchmarks – Handwritten C++</vt:lpstr>
      <vt:lpstr>Benchmark Results – SIMD vs. Scalar Speedups</vt:lpstr>
      <vt:lpstr>Benchmark Results – Scalar C++ vs. Scalar JS</vt:lpstr>
      <vt:lpstr>Benchmark Results – SIMD C++ vs. SIMD JS</vt:lpstr>
      <vt:lpstr>Summary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83</cp:revision>
  <dcterms:created xsi:type="dcterms:W3CDTF">2015-02-05T15:54:51Z</dcterms:created>
  <dcterms:modified xsi:type="dcterms:W3CDTF">2015-02-08T03:50:49Z</dcterms:modified>
</cp:coreProperties>
</file>