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52" y="29615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defRPr sz="3733" baseline="0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1631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1" baseline="0">
                <a:solidFill>
                  <a:schemeClr val="bg1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Subhead, Date, Etc.</a:t>
            </a:r>
            <a:endParaRPr lang="en-US" dirty="0"/>
          </a:p>
        </p:txBody>
      </p:sp>
      <p:pic>
        <p:nvPicPr>
          <p:cNvPr id="9" name="Picture 3" descr="W:\Clients\Intel\PRODUCTION\2012_13_Production\ASSETS_LOGOS_2012-13\Assets_Complete_2012-13\ PEEL AWAY\Intel_Peels\Intel_Peels_RGB\Peel_rgb_png\peel_rt_btm_drkBlue_rgb_2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047" y="5380857"/>
            <a:ext cx="1901952" cy="14704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\\.psf\Home\Desktop\IntelLookInsideCLEAR_W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6" y="1909189"/>
            <a:ext cx="2732848" cy="7680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803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159449"/>
            <a:ext cx="10363200" cy="1362075"/>
          </a:xfrm>
        </p:spPr>
        <p:txBody>
          <a:bodyPr anchor="b" anchorCtr="0">
            <a:noAutofit/>
          </a:bodyPr>
          <a:lstStyle>
            <a:lvl1pPr algn="l">
              <a:defRPr sz="3733" b="0" cap="none">
                <a:solidFill>
                  <a:schemeClr val="accent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36702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74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\\.psf\Home\Desktop\WideFooterAIRe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6" y="6409112"/>
            <a:ext cx="12192000" cy="448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159449"/>
            <a:ext cx="10363200" cy="1362075"/>
          </a:xfrm>
        </p:spPr>
        <p:txBody>
          <a:bodyPr anchor="b" anchorCtr="0">
            <a:noAutofit/>
          </a:bodyPr>
          <a:lstStyle>
            <a:lvl1pPr algn="l">
              <a:defRPr sz="3733" b="0" cap="none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36702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1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13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Section Break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\\.psf\Home\Desktop\WideFooterAIRe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6" y="6409112"/>
            <a:ext cx="12192000" cy="448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71402"/>
            <a:ext cx="10363200" cy="1362075"/>
          </a:xfrm>
        </p:spPr>
        <p:txBody>
          <a:bodyPr anchor="b" anchorCtr="0">
            <a:noAutofit/>
          </a:bodyPr>
          <a:lstStyle>
            <a:lvl1pPr algn="l">
              <a:defRPr sz="3733" b="0" cap="none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82188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2"/>
            <a:ext cx="12192000" cy="3432175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82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0683" cy="1158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62367"/>
            <a:ext cx="2844800" cy="365125"/>
          </a:xfrm>
        </p:spPr>
        <p:txBody>
          <a:bodyPr/>
          <a:lstStyle/>
          <a:p>
            <a:fld id="{D7BAD4AB-A0C0-4804-835B-7CAD5144033B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88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D4AB-A0C0-4804-835B-7CAD5144033B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01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7484" y="6417734"/>
            <a:ext cx="2247410" cy="1642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067" b="0" i="0" u="none" strike="noStrike" kern="1200" baseline="0" dirty="0" smtClean="0">
                <a:solidFill>
                  <a:schemeClr val="accent3"/>
                </a:solidFill>
                <a:latin typeface="+mn-lt"/>
                <a:ea typeface="+mn-ea"/>
                <a:cs typeface="Neo Sans Intel"/>
              </a:rPr>
              <a:t>Intel Confidential — Do Not Forward</a:t>
            </a:r>
          </a:p>
        </p:txBody>
      </p:sp>
      <p:pic>
        <p:nvPicPr>
          <p:cNvPr id="4" name="Picture 2" descr="\\.psf\Home\Desktop\Int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577" y="2500173"/>
            <a:ext cx="2811727" cy="18531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569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56191"/>
            <a:ext cx="2844800" cy="365125"/>
          </a:xfrm>
        </p:spPr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0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52" y="3140901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defRPr sz="3733" baseline="0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830935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1" baseline="0">
                <a:solidFill>
                  <a:srgbClr val="FFDA00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Subhead, Date, Etc.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7484" y="6417734"/>
            <a:ext cx="2247410" cy="1642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067" b="0" i="0" u="none" strike="noStrike" kern="1200" baseline="0" dirty="0" smtClean="0">
                <a:solidFill>
                  <a:schemeClr val="accent3"/>
                </a:solidFill>
                <a:latin typeface="+mn-lt"/>
                <a:ea typeface="+mn-ea"/>
                <a:cs typeface="Neo Sans Intel"/>
              </a:rPr>
              <a:t>Intel Confidential — Do Not Forward</a:t>
            </a:r>
          </a:p>
        </p:txBody>
      </p:sp>
      <p:sp>
        <p:nvSpPr>
          <p:cNvPr id="8" name="Freeform 7"/>
          <p:cNvSpPr/>
          <p:nvPr/>
        </p:nvSpPr>
        <p:spPr>
          <a:xfrm>
            <a:off x="-9962" y="-14660"/>
            <a:ext cx="12202753" cy="708939"/>
          </a:xfrm>
          <a:custGeom>
            <a:avLst/>
            <a:gdLst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605118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591991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48189 w 9158942"/>
              <a:gd name="connsiteY4" fmla="*/ 601837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48711"/>
              <a:gd name="connsiteY0" fmla="*/ 0 h 911412"/>
              <a:gd name="connsiteX1" fmla="*/ 0 w 9148711"/>
              <a:gd name="connsiteY1" fmla="*/ 903941 h 911412"/>
              <a:gd name="connsiteX2" fmla="*/ 5393765 w 9148711"/>
              <a:gd name="connsiteY2" fmla="*/ 911412 h 911412"/>
              <a:gd name="connsiteX3" fmla="*/ 5909236 w 9148711"/>
              <a:gd name="connsiteY3" fmla="*/ 597647 h 911412"/>
              <a:gd name="connsiteX4" fmla="*/ 9148189 w 9148711"/>
              <a:gd name="connsiteY4" fmla="*/ 601837 h 911412"/>
              <a:gd name="connsiteX5" fmla="*/ 9145816 w 9148711"/>
              <a:gd name="connsiteY5" fmla="*/ 0 h 911412"/>
              <a:gd name="connsiteX6" fmla="*/ 7471 w 9148711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48189 w 9155661"/>
              <a:gd name="connsiteY4" fmla="*/ 601837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7471 w 9158556"/>
              <a:gd name="connsiteY0" fmla="*/ 0 h 911412"/>
              <a:gd name="connsiteX1" fmla="*/ 0 w 9158556"/>
              <a:gd name="connsiteY1" fmla="*/ 903941 h 911412"/>
              <a:gd name="connsiteX2" fmla="*/ 5393765 w 9158556"/>
              <a:gd name="connsiteY2" fmla="*/ 911412 h 911412"/>
              <a:gd name="connsiteX3" fmla="*/ 5909236 w 9158556"/>
              <a:gd name="connsiteY3" fmla="*/ 597647 h 911412"/>
              <a:gd name="connsiteX4" fmla="*/ 9158034 w 9158556"/>
              <a:gd name="connsiteY4" fmla="*/ 598555 h 911412"/>
              <a:gd name="connsiteX5" fmla="*/ 9155661 w 9158556"/>
              <a:gd name="connsiteY5" fmla="*/ 0 h 911412"/>
              <a:gd name="connsiteX6" fmla="*/ 7471 w 9158556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522 w 9158557"/>
              <a:gd name="connsiteY0" fmla="*/ 0 h 911412"/>
              <a:gd name="connsiteX1" fmla="*/ 2896 w 9158557"/>
              <a:gd name="connsiteY1" fmla="*/ 903941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522 w 9158557"/>
              <a:gd name="connsiteY0" fmla="*/ 0 h 917068"/>
              <a:gd name="connsiteX1" fmla="*/ 2896 w 9158557"/>
              <a:gd name="connsiteY1" fmla="*/ 917068 h 917068"/>
              <a:gd name="connsiteX2" fmla="*/ 5396661 w 9158557"/>
              <a:gd name="connsiteY2" fmla="*/ 911412 h 917068"/>
              <a:gd name="connsiteX3" fmla="*/ 5912132 w 9158557"/>
              <a:gd name="connsiteY3" fmla="*/ 597647 h 917068"/>
              <a:gd name="connsiteX4" fmla="*/ 9154366 w 9158557"/>
              <a:gd name="connsiteY4" fmla="*/ 595274 h 917068"/>
              <a:gd name="connsiteX5" fmla="*/ 9158557 w 9158557"/>
              <a:gd name="connsiteY5" fmla="*/ 0 h 917068"/>
              <a:gd name="connsiteX6" fmla="*/ 522 w 9158557"/>
              <a:gd name="connsiteY6" fmla="*/ 0 h 917068"/>
              <a:gd name="connsiteX0" fmla="*/ 522 w 9158557"/>
              <a:gd name="connsiteY0" fmla="*/ 0 h 911412"/>
              <a:gd name="connsiteX1" fmla="*/ 2896 w 9158557"/>
              <a:gd name="connsiteY1" fmla="*/ 910555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80091 w 9155661"/>
              <a:gd name="connsiteY0" fmla="*/ 2419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80091 w 9155661"/>
              <a:gd name="connsiteY6" fmla="*/ 241917 h 911412"/>
              <a:gd name="connsiteX0" fmla="*/ 3124 w 9155661"/>
              <a:gd name="connsiteY0" fmla="*/ 175940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75940 h 911412"/>
              <a:gd name="connsiteX0" fmla="*/ 3124 w 9155661"/>
              <a:gd name="connsiteY0" fmla="*/ 1466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46617 h 911412"/>
              <a:gd name="connsiteX0" fmla="*/ 3124 w 9151521"/>
              <a:gd name="connsiteY0" fmla="*/ 0 h 764795"/>
              <a:gd name="connsiteX1" fmla="*/ 0 w 9151521"/>
              <a:gd name="connsiteY1" fmla="*/ 763938 h 764795"/>
              <a:gd name="connsiteX2" fmla="*/ 5393765 w 9151521"/>
              <a:gd name="connsiteY2" fmla="*/ 764795 h 764795"/>
              <a:gd name="connsiteX3" fmla="*/ 5909236 w 9151521"/>
              <a:gd name="connsiteY3" fmla="*/ 451030 h 764795"/>
              <a:gd name="connsiteX4" fmla="*/ 9151470 w 9151521"/>
              <a:gd name="connsiteY4" fmla="*/ 448657 h 764795"/>
              <a:gd name="connsiteX5" fmla="*/ 9067698 w 9151521"/>
              <a:gd name="connsiteY5" fmla="*/ 21992 h 764795"/>
              <a:gd name="connsiteX6" fmla="*/ 3124 w 9151521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763938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697960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06148"/>
              <a:gd name="connsiteX1" fmla="*/ 0 w 9152065"/>
              <a:gd name="connsiteY1" fmla="*/ 697960 h 706148"/>
              <a:gd name="connsiteX2" fmla="*/ 5476230 w 9152065"/>
              <a:gd name="connsiteY2" fmla="*/ 706148 h 706148"/>
              <a:gd name="connsiteX3" fmla="*/ 5909236 w 9152065"/>
              <a:gd name="connsiteY3" fmla="*/ 451030 h 706148"/>
              <a:gd name="connsiteX4" fmla="*/ 9151470 w 9152065"/>
              <a:gd name="connsiteY4" fmla="*/ 448657 h 706148"/>
              <a:gd name="connsiteX5" fmla="*/ 9150163 w 9152065"/>
              <a:gd name="connsiteY5" fmla="*/ 14661 h 706148"/>
              <a:gd name="connsiteX6" fmla="*/ 3124 w 9152065"/>
              <a:gd name="connsiteY6" fmla="*/ 0 h 706148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6230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87226 w 9152065"/>
              <a:gd name="connsiteY2" fmla="*/ 691487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0733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70733 w 9152065"/>
              <a:gd name="connsiteY2" fmla="*/ 695319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08939"/>
              <a:gd name="connsiteX1" fmla="*/ 0 w 9152065"/>
              <a:gd name="connsiteY1" fmla="*/ 705291 h 708939"/>
              <a:gd name="connsiteX2" fmla="*/ 5467329 w 9152065"/>
              <a:gd name="connsiteY2" fmla="*/ 708939 h 708939"/>
              <a:gd name="connsiteX3" fmla="*/ 5909236 w 9152065"/>
              <a:gd name="connsiteY3" fmla="*/ 458361 h 708939"/>
              <a:gd name="connsiteX4" fmla="*/ 9151470 w 9152065"/>
              <a:gd name="connsiteY4" fmla="*/ 455988 h 708939"/>
              <a:gd name="connsiteX5" fmla="*/ 9150163 w 9152065"/>
              <a:gd name="connsiteY5" fmla="*/ 0 h 708939"/>
              <a:gd name="connsiteX6" fmla="*/ 3124 w 9152065"/>
              <a:gd name="connsiteY6" fmla="*/ 7331 h 70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2065" h="708939">
                <a:moveTo>
                  <a:pt x="3124" y="7331"/>
                </a:moveTo>
                <a:cubicBezTo>
                  <a:pt x="634" y="308645"/>
                  <a:pt x="2490" y="403977"/>
                  <a:pt x="0" y="705291"/>
                </a:cubicBezTo>
                <a:lnTo>
                  <a:pt x="5467329" y="708939"/>
                </a:lnTo>
                <a:lnTo>
                  <a:pt x="5909236" y="458361"/>
                </a:lnTo>
                <a:lnTo>
                  <a:pt x="9151470" y="455988"/>
                </a:lnTo>
                <a:cubicBezTo>
                  <a:pt x="9153960" y="254282"/>
                  <a:pt x="9147673" y="201706"/>
                  <a:pt x="9150163" y="0"/>
                </a:cubicBezTo>
                <a:lnTo>
                  <a:pt x="3124" y="73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2" descr="\\.psf\Home\Desktop\Int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72" y="1631548"/>
            <a:ext cx="1627841" cy="10728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92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arge 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D4AB-A0C0-4804-835B-7CAD5144033B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2pPr>
              <a:defRPr sz="2400"/>
            </a:lvl2pPr>
            <a:lvl3pPr>
              <a:defRPr sz="2400"/>
            </a:lvl3pPr>
            <a:lvl4pPr>
              <a:defRPr sz="2133"/>
            </a:lvl4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84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D4AB-A0C0-4804-835B-7CAD5144033B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0683" cy="1158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D4AB-A0C0-4804-835B-7CAD5144033B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604433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e and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0683" cy="1158240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733" b="0" i="0" u="none" strike="noStrike" baseline="0" smtClean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4434"/>
            <a:ext cx="10970684" cy="4567767"/>
          </a:xfrm>
        </p:spPr>
        <p:txBody>
          <a:bodyPr anchor="ctr" anchorCtr="0"/>
          <a:lstStyle>
            <a:lvl1pPr marL="253994" indent="-253994">
              <a:defRPr sz="5867" baseline="0">
                <a:solidFill>
                  <a:schemeClr val="accent2"/>
                </a:solidFill>
                <a:latin typeface="+mj-lt"/>
                <a:cs typeface="Intel Clear Light" panose="020B0404020203020204" pitchFamily="34" charset="0"/>
              </a:defRPr>
            </a:lvl1pPr>
            <a:lvl2pPr marL="556670" indent="-300559">
              <a:buFont typeface="Lucida Grande"/>
              <a:buChar char="−"/>
              <a:defRPr sz="1600" baseline="0">
                <a:latin typeface="+mn-lt"/>
                <a:cs typeface="Intel Clear" panose="020B0604020203020204" pitchFamily="34" charset="0"/>
              </a:defRPr>
            </a:lvl2pPr>
            <a:lvl3pPr marL="914377" indent="-304792">
              <a:defRPr sz="1600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“</a:t>
            </a:r>
            <a:r>
              <a:rPr lang="en-US" dirty="0" err="1" smtClean="0"/>
              <a:t>44pt</a:t>
            </a:r>
            <a:r>
              <a:rPr lang="en-US" dirty="0" smtClean="0"/>
              <a:t> Intel Clear Light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D4AB-A0C0-4804-835B-7CAD5144033B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75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6406896"/>
            <a:ext cx="12192000" cy="451104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33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0683" cy="1158240"/>
          </a:xfrm>
        </p:spPr>
        <p:txBody>
          <a:bodyPr>
            <a:normAutofit/>
          </a:bodyPr>
          <a:lstStyle>
            <a:lvl1pPr>
              <a:defRPr sz="3733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D7BAD4AB-A0C0-4804-835B-7CAD5144033B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20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3432176"/>
            <a:ext cx="12192000" cy="3425825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0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6406896"/>
            <a:ext cx="12192000" cy="451104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33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0683" cy="1158240"/>
          </a:xfrm>
        </p:spPr>
        <p:txBody>
          <a:bodyPr>
            <a:noAutofit/>
          </a:bodyPr>
          <a:lstStyle>
            <a:lvl1pPr>
              <a:defRPr sz="3733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D7BAD4AB-A0C0-4804-835B-7CAD5144033B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237817" y="1604433"/>
            <a:ext cx="5340352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2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ight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37818" y="2"/>
            <a:ext cx="5954183" cy="6857999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9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6406896"/>
            <a:ext cx="12192000" cy="451104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33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5342467" cy="1158240"/>
          </a:xfrm>
        </p:spPr>
        <p:txBody>
          <a:bodyPr>
            <a:noAutofit/>
          </a:bodyPr>
          <a:lstStyle>
            <a:lvl1pPr>
              <a:defRPr sz="3733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D7BAD4AB-A0C0-4804-835B-7CAD5144033B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766992"/>
            <a:ext cx="5342467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\\.psf\Home\Desktop\WideFooterAI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6" y="6409112"/>
            <a:ext cx="12192000" cy="448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84" y="425344"/>
            <a:ext cx="10972800" cy="1158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Light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84" y="1604434"/>
            <a:ext cx="10970683" cy="45677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7BAD4AB-A0C0-4804-835B-7CAD5144033B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3136" y="6456191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bg1"/>
                </a:solidFill>
                <a:latin typeface="+mn-lt"/>
                <a:cs typeface="Intel Clear Light" panose="020B0404020203020204" pitchFamily="34" charset="0"/>
              </a:defRPr>
            </a:lvl1pPr>
          </a:lstStyle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7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txStyles>
    <p:titleStyle>
      <a:lvl1pPr algn="l" defTabSz="609585" rtl="0" eaLnBrk="1" latinLnBrk="0" hangingPunct="1">
        <a:spcBef>
          <a:spcPct val="0"/>
        </a:spcBef>
        <a:buNone/>
        <a:defRPr sz="3733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1600"/>
        </a:spcBef>
        <a:spcAft>
          <a:spcPts val="0"/>
        </a:spcAft>
        <a:buFont typeface="Wingdings" panose="05000000000000000000" pitchFamily="2" charset="2"/>
        <a:buNone/>
        <a:defRPr sz="24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300559" indent="-300559" algn="l" defTabSz="609585" rtl="0" eaLnBrk="1" latinLnBrk="0" hangingPunct="1">
        <a:spcBef>
          <a:spcPts val="1600"/>
        </a:spcBef>
        <a:buFont typeface="Wingdings" charset="2"/>
        <a:buChar char="§"/>
        <a:defRPr sz="2133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761981" indent="-304792" algn="l" defTabSz="609585" rtl="0" eaLnBrk="1" latinLnBrk="0" hangingPunct="1">
        <a:spcBef>
          <a:spcPts val="1067"/>
        </a:spcBef>
        <a:buFont typeface="Wingdings" charset="2"/>
        <a:buChar char="§"/>
        <a:defRPr sz="2133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1293252" indent="-304792" algn="l" defTabSz="609585" rtl="0" eaLnBrk="1" latinLnBrk="0" hangingPunct="1">
        <a:spcBef>
          <a:spcPct val="20000"/>
        </a:spcBef>
        <a:buFont typeface="Arial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758907" indent="-304792" algn="l" defTabSz="609585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SIMD in JavaScript via C++ and Emscripten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484" y="4651631"/>
            <a:ext cx="10365316" cy="177964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 smtClean="0"/>
              <a:t>February 8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, 2015 -  Workshop on Programming Models for SIMD/Vector Processing</a:t>
            </a:r>
          </a:p>
          <a:p>
            <a:pPr>
              <a:spcBef>
                <a:spcPts val="0"/>
              </a:spcBef>
            </a:pP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Peter Jensen, Intel Corporation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Ivan Jibaja, Intel Corporation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Ningxin Hu, Intel Corporation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Dan </a:t>
            </a:r>
            <a:r>
              <a:rPr lang="en-US" dirty="0" err="1" smtClean="0"/>
              <a:t>Gohman</a:t>
            </a:r>
            <a:r>
              <a:rPr lang="en-US" dirty="0" smtClean="0"/>
              <a:t>, Mozilla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John </a:t>
            </a:r>
            <a:r>
              <a:rPr lang="en-US" dirty="0" err="1" smtClean="0"/>
              <a:t>McCutchan</a:t>
            </a:r>
            <a:r>
              <a:rPr lang="en-US" dirty="0" smtClean="0"/>
              <a:t>, Google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18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SIMD.JS – API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7484" y="1163782"/>
            <a:ext cx="10970683" cy="500841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Lane </a:t>
            </a:r>
            <a:r>
              <a:rPr lang="en-US" dirty="0" err="1" smtClean="0"/>
              <a:t>accessors</a:t>
            </a:r>
            <a:r>
              <a:rPr lang="en-US" dirty="0" smtClean="0"/>
              <a:t>, </a:t>
            </a:r>
            <a:r>
              <a:rPr lang="en-US" dirty="0" err="1" smtClean="0"/>
              <a:t>mutators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err="1" smtClean="0"/>
              <a:t>Accessors</a:t>
            </a:r>
            <a:r>
              <a:rPr lang="en-US" b="1" dirty="0" smtClean="0"/>
              <a:t>:</a:t>
            </a:r>
            <a:r>
              <a:rPr lang="en-US" dirty="0" smtClean="0"/>
              <a:t> x, y, z, w</a:t>
            </a:r>
          </a:p>
          <a:p>
            <a:pPr lvl="1"/>
            <a:r>
              <a:rPr lang="en-US" b="1" dirty="0" err="1" smtClean="0"/>
              <a:t>Mutators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withX</a:t>
            </a:r>
            <a:r>
              <a:rPr lang="en-US" dirty="0" smtClean="0"/>
              <a:t>, </a:t>
            </a:r>
            <a:r>
              <a:rPr lang="en-US" dirty="0" err="1" smtClean="0"/>
              <a:t>withY</a:t>
            </a:r>
            <a:r>
              <a:rPr lang="en-US" dirty="0" smtClean="0"/>
              <a:t>, </a:t>
            </a:r>
            <a:r>
              <a:rPr lang="en-US" dirty="0" err="1" smtClean="0"/>
              <a:t>withZ</a:t>
            </a:r>
            <a:r>
              <a:rPr lang="en-US" dirty="0" smtClean="0"/>
              <a:t>, </a:t>
            </a:r>
            <a:r>
              <a:rPr lang="en-US" dirty="0" err="1" smtClean="0"/>
              <a:t>withW</a:t>
            </a:r>
            <a:endParaRPr lang="en-US" dirty="0" smtClean="0"/>
          </a:p>
          <a:p>
            <a:r>
              <a:rPr lang="en-US" dirty="0" smtClean="0"/>
              <a:t>Operators:</a:t>
            </a:r>
          </a:p>
          <a:p>
            <a:pPr lvl="1"/>
            <a:r>
              <a:rPr lang="en-US" b="1" dirty="0" smtClean="0"/>
              <a:t>Arithmetic:</a:t>
            </a:r>
            <a:r>
              <a:rPr lang="en-US" dirty="0" smtClean="0"/>
              <a:t> abs, </a:t>
            </a:r>
            <a:r>
              <a:rPr lang="en-US" dirty="0" err="1" smtClean="0"/>
              <a:t>neg</a:t>
            </a:r>
            <a:r>
              <a:rPr lang="en-US" dirty="0" smtClean="0"/>
              <a:t>, add, sub, </a:t>
            </a:r>
            <a:r>
              <a:rPr lang="en-US" dirty="0" err="1" smtClean="0"/>
              <a:t>mul</a:t>
            </a:r>
            <a:r>
              <a:rPr lang="en-US" dirty="0" smtClean="0"/>
              <a:t>, div, reciprocal, </a:t>
            </a:r>
            <a:r>
              <a:rPr lang="en-US" dirty="0" err="1" smtClean="0"/>
              <a:t>reciprocalSqrt</a:t>
            </a:r>
            <a:r>
              <a:rPr lang="en-US" dirty="0" smtClean="0"/>
              <a:t>, </a:t>
            </a:r>
            <a:r>
              <a:rPr lang="en-US" dirty="0" err="1" smtClean="0"/>
              <a:t>sqrt</a:t>
            </a:r>
            <a:endParaRPr lang="en-US" dirty="0" smtClean="0"/>
          </a:p>
          <a:p>
            <a:pPr lvl="1"/>
            <a:r>
              <a:rPr lang="en-US" b="1" dirty="0" smtClean="0"/>
              <a:t>Shuffle:</a:t>
            </a:r>
            <a:r>
              <a:rPr lang="en-US" dirty="0" smtClean="0"/>
              <a:t> swizzle (</a:t>
            </a:r>
            <a:r>
              <a:rPr lang="en-US" dirty="0"/>
              <a:t>1</a:t>
            </a:r>
            <a:r>
              <a:rPr lang="en-US" dirty="0" smtClean="0"/>
              <a:t> operand), shuffle (2 operands)</a:t>
            </a:r>
          </a:p>
          <a:p>
            <a:pPr lvl="1"/>
            <a:r>
              <a:rPr lang="en-US" b="1" dirty="0" smtClean="0"/>
              <a:t>Logical:</a:t>
            </a:r>
            <a:r>
              <a:rPr lang="en-US" dirty="0" smtClean="0"/>
              <a:t> and, or, </a:t>
            </a:r>
            <a:r>
              <a:rPr lang="en-US" dirty="0" err="1" smtClean="0"/>
              <a:t>xor</a:t>
            </a:r>
            <a:r>
              <a:rPr lang="en-US" dirty="0" smtClean="0"/>
              <a:t>, not</a:t>
            </a:r>
          </a:p>
          <a:p>
            <a:pPr lvl="1"/>
            <a:r>
              <a:rPr lang="en-US" b="1" dirty="0" smtClean="0"/>
              <a:t>Comparison:</a:t>
            </a:r>
            <a:r>
              <a:rPr lang="en-US" dirty="0" smtClean="0"/>
              <a:t> equal, </a:t>
            </a:r>
            <a:r>
              <a:rPr lang="en-US" dirty="0" err="1" smtClean="0"/>
              <a:t>greaterThan</a:t>
            </a:r>
            <a:r>
              <a:rPr lang="en-US" dirty="0" smtClean="0"/>
              <a:t>, </a:t>
            </a:r>
            <a:r>
              <a:rPr lang="en-US" dirty="0" err="1" smtClean="0"/>
              <a:t>LessThan</a:t>
            </a:r>
            <a:endParaRPr lang="en-US" dirty="0" smtClean="0"/>
          </a:p>
          <a:p>
            <a:pPr lvl="1"/>
            <a:r>
              <a:rPr lang="en-US" b="1" dirty="0" smtClean="0"/>
              <a:t>Shifts:</a:t>
            </a:r>
            <a:r>
              <a:rPr lang="en-US" dirty="0" smtClean="0"/>
              <a:t> </a:t>
            </a:r>
            <a:r>
              <a:rPr lang="en-US" dirty="0" err="1" smtClean="0"/>
              <a:t>shiftRightLogicalByScalar</a:t>
            </a:r>
            <a:r>
              <a:rPr lang="en-US" dirty="0" smtClean="0"/>
              <a:t>, </a:t>
            </a:r>
            <a:r>
              <a:rPr lang="en-US" dirty="0" err="1" smtClean="0"/>
              <a:t>shiftRightArithmeticByScalar</a:t>
            </a:r>
            <a:r>
              <a:rPr lang="en-US" dirty="0" smtClean="0"/>
              <a:t>, </a:t>
            </a:r>
            <a:r>
              <a:rPr lang="en-US" dirty="0" err="1" smtClean="0"/>
              <a:t>shiftLeftByScalar</a:t>
            </a:r>
            <a:endParaRPr lang="en-US" dirty="0" smtClean="0"/>
          </a:p>
          <a:p>
            <a:pPr lvl="1"/>
            <a:r>
              <a:rPr lang="en-US" b="1" dirty="0" smtClean="0"/>
              <a:t>Conversion:</a:t>
            </a:r>
            <a:r>
              <a:rPr lang="en-US" dirty="0" smtClean="0"/>
              <a:t> fromInt32x4, fromInt32x4Bits, etc.</a:t>
            </a:r>
          </a:p>
          <a:p>
            <a:pPr lvl="1"/>
            <a:r>
              <a:rPr lang="en-US" b="1" dirty="0" smtClean="0"/>
              <a:t>Min/Max:</a:t>
            </a:r>
            <a:r>
              <a:rPr lang="en-US" dirty="0" smtClean="0"/>
              <a:t> min, </a:t>
            </a:r>
            <a:r>
              <a:rPr lang="en-US" dirty="0" err="1" smtClean="0"/>
              <a:t>minNum</a:t>
            </a:r>
            <a:r>
              <a:rPr lang="en-US" dirty="0" smtClean="0"/>
              <a:t>, max, </a:t>
            </a:r>
            <a:r>
              <a:rPr lang="en-US" dirty="0" err="1" smtClean="0"/>
              <a:t>maxNum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30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SIMD.JS – Example Usage - Mandelbrot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129" y="1570036"/>
            <a:ext cx="396635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//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// z(i+1) = z(i)^2 + c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// terminate when |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z|^2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&gt; 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4.0</a:t>
            </a:r>
            <a:endParaRPr lang="en-US" sz="1200" dirty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// returns 1 iteration count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//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function mandelx1 (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c_re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,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c_im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) {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=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c_re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,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z_im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=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c_im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, i;</a:t>
            </a:r>
          </a:p>
          <a:p>
            <a:endParaRPr lang="en-US" sz="1200" dirty="0" smtClean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endParaRPr lang="en-US" sz="1200" dirty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for (i = 0; i &lt;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max_iterations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 ++i) {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z_re2 =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*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z_im2 =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z_im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*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z_im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</a:t>
            </a:r>
          </a:p>
          <a:p>
            <a:endParaRPr lang="en-US" sz="1200" dirty="0" smtClean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if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(z_re2 + z_im2 &gt; 4.0) {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// iteration has 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diverged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break;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}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new_re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= z_re2 - z_im2;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new_im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= 2.0 *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*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z_im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=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c_re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+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new_re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z_im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=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c_im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+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new_im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</a:t>
            </a:r>
          </a:p>
          <a:p>
            <a:endParaRPr lang="en-US" sz="1200" dirty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}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return i;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}</a:t>
            </a:r>
            <a:endParaRPr lang="en-US" sz="1200" dirty="0" smtClean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76426" y="1570035"/>
            <a:ext cx="771557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function mandelx4(c_re4, c_im4) {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z_re4  = c_re4,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z_im4  = c_im4,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four4  = SIMD.float32x4.splat (4.0),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two4   = SIMD.float32x4.splat (2.0),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count4 = SIMD.int32x4.splat (0),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one4   = SIMD.int32x4.splat (1),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i, z_re24, z_im24, mi4, new_re4, new_im4;</a:t>
            </a:r>
          </a:p>
          <a:p>
            <a:endParaRPr lang="en-US" sz="1200" dirty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for (i = 0; i &lt;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max_iterations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 ++i) {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z_re24 = SIMD.float32x4.mul (z_re4, z_re4);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z_im24 = SIMD.float32x4.mul (z_im4, z_im4);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mi4 = SIMD.float32x4.greaterThan(SIMD.float32x4.add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(z_re24, z_im24), four4);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if (SIMD.int32x4.allTrue())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{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// 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all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4 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values have diverged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break;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}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</a:t>
            </a:r>
            <a:r>
              <a:rPr lang="en-US" sz="1200" dirty="0" err="1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new_re4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= SIMD.float32x4.sub (z_re24, z_im24);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</a:t>
            </a:r>
            <a:r>
              <a:rPr lang="en-US" sz="1200" dirty="0" err="1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new_im4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= SIMD.float32x4.mul (SIMD.float32x4.mul (two4, z_re4), z_im4);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z_re4  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= SIMD.float32x4.add (c_re4, new_re4);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z_im4   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=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SIMD.float32x4.add (c_im4, new_im4);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count4  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=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SIMD.int32x4.add (count4, SIMD.int32x4.and (mi4, one4));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}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return count4;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}</a:t>
            </a:r>
            <a:endParaRPr lang="en-US" sz="1200" dirty="0" smtClean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3377" y="990917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chemeClr val="tx2"/>
                </a:solidFill>
                <a:cs typeface="Neo Sans Intel"/>
              </a:rPr>
              <a:t>Scalar</a:t>
            </a:r>
            <a:endParaRPr lang="en-US" sz="2400" b="1" u="sng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09688" y="99091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chemeClr val="tx2"/>
                </a:solidFill>
                <a:cs typeface="Neo Sans Intel"/>
              </a:rPr>
              <a:t>SIMD</a:t>
            </a:r>
            <a:endParaRPr lang="en-US" sz="2400" b="1" u="sng" dirty="0" smtClean="0">
              <a:solidFill>
                <a:schemeClr val="tx2"/>
              </a:solidFill>
              <a:cs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2464460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SIMD.JS –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Initial focus on architecture overlap (128-bit vectors)</a:t>
            </a:r>
          </a:p>
          <a:p>
            <a:pPr lvl="1"/>
            <a:r>
              <a:rPr lang="en-US" dirty="0" smtClean="0"/>
              <a:t>Well defined </a:t>
            </a:r>
            <a:r>
              <a:rPr lang="en-US" dirty="0" err="1" smtClean="0"/>
              <a:t>NaN</a:t>
            </a:r>
            <a:r>
              <a:rPr lang="en-US" dirty="0" smtClean="0"/>
              <a:t> handling</a:t>
            </a:r>
          </a:p>
          <a:p>
            <a:pPr lvl="1"/>
            <a:r>
              <a:rPr lang="en-US" dirty="0" smtClean="0"/>
              <a:t>Well defined float32 -&gt; int32 conversions</a:t>
            </a:r>
          </a:p>
          <a:p>
            <a:pPr lvl="1"/>
            <a:r>
              <a:rPr lang="en-US" dirty="0" smtClean="0"/>
              <a:t>Well defined shift handling for shift counts &gt; 32</a:t>
            </a:r>
          </a:p>
          <a:p>
            <a:pPr lvl="1"/>
            <a:r>
              <a:rPr lang="en-US" dirty="0" smtClean="0"/>
              <a:t>Precision of </a:t>
            </a:r>
            <a:r>
              <a:rPr lang="en-US" dirty="0" err="1" smtClean="0"/>
              <a:t>reciprocalSqrt</a:t>
            </a:r>
            <a:r>
              <a:rPr lang="en-US" dirty="0" smtClean="0"/>
              <a:t> – left undefined</a:t>
            </a:r>
          </a:p>
          <a:p>
            <a:r>
              <a:rPr lang="en-US" dirty="0" smtClean="0"/>
              <a:t>Architecture specific extensions are in the works, for example</a:t>
            </a:r>
          </a:p>
          <a:p>
            <a:pPr lvl="1"/>
            <a:r>
              <a:rPr lang="en-US" dirty="0" smtClean="0"/>
              <a:t>Float64x2 Division (x86)</a:t>
            </a:r>
          </a:p>
          <a:p>
            <a:pPr lvl="1"/>
            <a:r>
              <a:rPr lang="en-US" dirty="0" err="1" smtClean="0"/>
              <a:t>Fma</a:t>
            </a:r>
            <a:r>
              <a:rPr lang="en-US" dirty="0" smtClean="0"/>
              <a:t> (NEON, AVX)</a:t>
            </a:r>
          </a:p>
          <a:p>
            <a:pPr lvl="1"/>
            <a:r>
              <a:rPr lang="en-US" dirty="0" smtClean="0"/>
              <a:t>Vector shifts (NEON)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6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Motivation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Background/History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SIMD.JS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Emscripten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Compiling SIMD C++ code to SIMD.JS JavaScript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5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SIMD: Single Instruction, Multiple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84" y="1411109"/>
            <a:ext cx="10058400" cy="491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JavaScript’s Popularity and Use on the Rise!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7484" y="1604434"/>
            <a:ext cx="5852693" cy="456776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Games (Unreal, Unity) (via Emscripten/asm.js)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Hybrid HTML5/JS apps for cross platform apps on mobile devices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Pure HTML5/JS apps on </a:t>
            </a:r>
            <a:r>
              <a:rPr lang="en-US" dirty="0" err="1" smtClean="0"/>
              <a:t>ChromeOS</a:t>
            </a:r>
            <a:r>
              <a:rPr lang="en-US" dirty="0" smtClean="0"/>
              <a:t>/</a:t>
            </a:r>
            <a:r>
              <a:rPr lang="en-US" dirty="0" err="1" smtClean="0"/>
              <a:t>FirefoxOS</a:t>
            </a:r>
            <a:r>
              <a:rPr lang="en-US" dirty="0" smtClean="0"/>
              <a:t>/</a:t>
            </a:r>
            <a:r>
              <a:rPr lang="en-US" dirty="0" err="1" smtClean="0"/>
              <a:t>Tizen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Standalone desktop JavaScript apps via NW.js (formerly node-</a:t>
            </a:r>
            <a:r>
              <a:rPr lang="en-US" dirty="0" err="1" smtClean="0"/>
              <a:t>webkit</a:t>
            </a:r>
            <a:r>
              <a:rPr lang="en-US" dirty="0" smtClean="0"/>
              <a:t>) (Intel XDK)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Full featured browser based apps (Google Docs/maps, Office 365,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Server side logic via node.js/io.js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03" y="1249879"/>
            <a:ext cx="5132903" cy="492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Silicon Dedicated to Vector </a:t>
            </a:r>
            <a:r>
              <a:rPr lang="en-US" dirty="0"/>
              <a:t>P</a:t>
            </a:r>
            <a:r>
              <a:rPr lang="en-US" dirty="0" smtClean="0"/>
              <a:t>rocessing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34" y="1195666"/>
            <a:ext cx="8277101" cy="547003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008620" y="1100924"/>
            <a:ext cx="2946923" cy="5564777"/>
          </a:xfrm>
          <a:prstGeom prst="ellipse">
            <a:avLst/>
          </a:prstGeom>
          <a:noFill/>
          <a:ln w="825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8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Hardware/Software Gap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7484" y="1604434"/>
            <a:ext cx="10970683" cy="213629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SIMD instructions are an increasingly larger portion of instruction set architectures of newer CPUs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Currently, it’s not possible to utilize these powerful instructions from JavaScript programs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9263" y="4488675"/>
            <a:ext cx="10007124" cy="923330"/>
          </a:xfrm>
          <a:prstGeom prst="rect">
            <a:avLst/>
          </a:prstGeom>
          <a:solidFill>
            <a:srgbClr val="FF0000"/>
          </a:solidFill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tIns="182880" bIns="182880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cs typeface="Neo Sans Intel"/>
              </a:rPr>
              <a:t>SIMD.JS/Emscripten will bridge this gap </a:t>
            </a:r>
          </a:p>
        </p:txBody>
      </p:sp>
    </p:spTree>
    <p:extLst>
      <p:ext uri="{BB962C8B-B14F-4D97-AF65-F5344CB8AC3E}">
        <p14:creationId xmlns:p14="http://schemas.microsoft.com/office/powerpoint/2010/main" val="399393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92" y="990917"/>
            <a:ext cx="7204183" cy="558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40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SIMD.JS/Emscripten – Background/History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Intel/Mozilla/Google/Microsoft/ARM collaboration!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Started mid-2013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Initial </a:t>
            </a:r>
            <a:r>
              <a:rPr lang="en-US" dirty="0" err="1" smtClean="0"/>
              <a:t>polyfill</a:t>
            </a:r>
            <a:r>
              <a:rPr lang="en-US" dirty="0" smtClean="0"/>
              <a:t> spec by John </a:t>
            </a:r>
            <a:r>
              <a:rPr lang="en-US" dirty="0" err="1" smtClean="0"/>
              <a:t>McCutchan</a:t>
            </a:r>
            <a:r>
              <a:rPr lang="en-US" dirty="0" smtClean="0"/>
              <a:t> (Google’s Dart VM team)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Prototypes for Chromium, Firefox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Available in Intel’s </a:t>
            </a:r>
            <a:r>
              <a:rPr lang="en-US" b="1" dirty="0" err="1" smtClean="0"/>
              <a:t>Crossswalk</a:t>
            </a:r>
            <a:r>
              <a:rPr lang="en-US" b="1" dirty="0" smtClean="0"/>
              <a:t> web-runtime (for hybrid HTML5 apps) TODAY!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Emscripten (C++ -&gt; JavaScript compiler) now generates SIMD.JS code from LLVM vector operations and from a subset of x86 SIMD </a:t>
            </a:r>
            <a:r>
              <a:rPr lang="en-US" dirty="0" err="1" smtClean="0"/>
              <a:t>intrinsics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5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SIMD.JS – Object Hierarchy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693" y="1166497"/>
            <a:ext cx="9364382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32814"/>
      </p:ext>
    </p:extLst>
  </p:cSld>
  <p:clrMapOvr>
    <a:masterClrMapping/>
  </p:clrMapOvr>
</p:sld>
</file>

<file path=ppt/theme/theme1.xml><?xml version="1.0" encoding="utf-8"?>
<a:theme xmlns:a="http://schemas.openxmlformats.org/drawingml/2006/main" name="intel_PPT_LgtTmplt_WideScrn_CLEAR_013014">
  <a:themeElements>
    <a:clrScheme name="Intel Clear Jan 2014">
      <a:dk1>
        <a:sysClr val="windowText" lastClr="000000"/>
      </a:dk1>
      <a:lt1>
        <a:sysClr val="window" lastClr="FFFFFF"/>
      </a:lt1>
      <a:dk2>
        <a:srgbClr val="004280"/>
      </a:dk2>
      <a:lt2>
        <a:srgbClr val="B1BABF"/>
      </a:lt2>
      <a:accent1>
        <a:srgbClr val="0071C5"/>
      </a:accent1>
      <a:accent2>
        <a:srgbClr val="00AEEF"/>
      </a:accent2>
      <a:accent3>
        <a:srgbClr val="8DC8E8"/>
      </a:accent3>
      <a:accent4>
        <a:srgbClr val="FFDA00"/>
      </a:accent4>
      <a:accent5>
        <a:srgbClr val="FDB813"/>
      </a:accent5>
      <a:accent6>
        <a:srgbClr val="A6CE39"/>
      </a:accent6>
      <a:hlink>
        <a:srgbClr val="00AEEF"/>
      </a:hlink>
      <a:folHlink>
        <a:srgbClr val="0071C5"/>
      </a:folHlink>
    </a:clrScheme>
    <a:fontScheme name="IntelClearPPT">
      <a:majorFont>
        <a:latin typeface="Intel Clear Light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2"/>
            </a:solidFill>
            <a:cs typeface="Neo Sans Intel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html5-box2d</Template>
  <TotalTime>221</TotalTime>
  <Words>722</Words>
  <Application>Microsoft Office PowerPoint</Application>
  <PresentationFormat>Widescreen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Intel Clear</vt:lpstr>
      <vt:lpstr>Intel Clear Light</vt:lpstr>
      <vt:lpstr>Lucida Console</vt:lpstr>
      <vt:lpstr>Lucida Grande</vt:lpstr>
      <vt:lpstr>Neo Sans Intel</vt:lpstr>
      <vt:lpstr>Wingdings</vt:lpstr>
      <vt:lpstr>intel_PPT_LgtTmplt_WideScrn_CLEAR_013014</vt:lpstr>
      <vt:lpstr>SIMD in JavaScript via C++ and Emscripten</vt:lpstr>
      <vt:lpstr>Agenda</vt:lpstr>
      <vt:lpstr>SIMD: Single Instruction, Multiple Data</vt:lpstr>
      <vt:lpstr>JavaScript’s Popularity and Use on the Rise!</vt:lpstr>
      <vt:lpstr>More Silicon Dedicated to Vector Processing</vt:lpstr>
      <vt:lpstr>Hardware/Software Gap</vt:lpstr>
      <vt:lpstr>Demo</vt:lpstr>
      <vt:lpstr>SIMD.JS/Emscripten – Background/History</vt:lpstr>
      <vt:lpstr>SIMD.JS – Object Hierarchy</vt:lpstr>
      <vt:lpstr>SIMD.JS – API Details</vt:lpstr>
      <vt:lpstr>SIMD.JS – Example Usage - Mandelbrot</vt:lpstr>
      <vt:lpstr>SIMD.JS – Focus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SIMD in JavaScript via C++ and Emscripten</dc:title>
  <dc:creator>Jensen, Peter</dc:creator>
  <cp:lastModifiedBy>Jensen, Peter</cp:lastModifiedBy>
  <cp:revision>33</cp:revision>
  <dcterms:created xsi:type="dcterms:W3CDTF">2015-02-05T15:54:51Z</dcterms:created>
  <dcterms:modified xsi:type="dcterms:W3CDTF">2015-02-07T05:05:44Z</dcterms:modified>
</cp:coreProperties>
</file>